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4"/>
  </p:notesMasterIdLst>
  <p:sldIdLst>
    <p:sldId id="1043" r:id="rId2"/>
    <p:sldId id="1061" r:id="rId3"/>
    <p:sldId id="1213" r:id="rId4"/>
    <p:sldId id="1214" r:id="rId5"/>
    <p:sldId id="1215" r:id="rId6"/>
    <p:sldId id="1062" r:id="rId7"/>
    <p:sldId id="1063" r:id="rId8"/>
    <p:sldId id="1076" r:id="rId9"/>
    <p:sldId id="1220" r:id="rId10"/>
    <p:sldId id="1204" r:id="rId11"/>
    <p:sldId id="504" r:id="rId12"/>
    <p:sldId id="1219" r:id="rId13"/>
    <p:sldId id="1103" r:id="rId14"/>
    <p:sldId id="1205" r:id="rId15"/>
    <p:sldId id="1216" r:id="rId16"/>
    <p:sldId id="1078" r:id="rId17"/>
    <p:sldId id="1079" r:id="rId18"/>
    <p:sldId id="1080" r:id="rId19"/>
    <p:sldId id="1082" r:id="rId20"/>
    <p:sldId id="1206" r:id="rId21"/>
    <p:sldId id="1081" r:id="rId22"/>
    <p:sldId id="1207" r:id="rId23"/>
    <p:sldId id="1087" r:id="rId24"/>
    <p:sldId id="1208" r:id="rId25"/>
    <p:sldId id="1090" r:id="rId26"/>
    <p:sldId id="1097" r:id="rId27"/>
    <p:sldId id="1092" r:id="rId28"/>
    <p:sldId id="1209" r:id="rId29"/>
    <p:sldId id="1210" r:id="rId30"/>
    <p:sldId id="1211" r:id="rId31"/>
    <p:sldId id="1212" r:id="rId32"/>
    <p:sldId id="1217" r:id="rId33"/>
    <p:sldId id="1044" r:id="rId34"/>
    <p:sldId id="1096" r:id="rId35"/>
    <p:sldId id="1203" r:id="rId36"/>
    <p:sldId id="1098" r:id="rId37"/>
    <p:sldId id="1099" r:id="rId38"/>
    <p:sldId id="1104" r:id="rId39"/>
    <p:sldId id="1108" r:id="rId40"/>
    <p:sldId id="1106" r:id="rId41"/>
    <p:sldId id="1107" r:id="rId42"/>
    <p:sldId id="1110" r:id="rId43"/>
    <p:sldId id="1111" r:id="rId44"/>
    <p:sldId id="1112" r:id="rId45"/>
    <p:sldId id="1198" r:id="rId46"/>
    <p:sldId id="1124" r:id="rId47"/>
    <p:sldId id="1125" r:id="rId48"/>
    <p:sldId id="1113" r:id="rId49"/>
    <p:sldId id="1199" r:id="rId50"/>
    <p:sldId id="500" r:id="rId51"/>
    <p:sldId id="501" r:id="rId52"/>
    <p:sldId id="1114" r:id="rId53"/>
    <p:sldId id="1117" r:id="rId54"/>
    <p:sldId id="1202" r:id="rId55"/>
    <p:sldId id="1119" r:id="rId56"/>
    <p:sldId id="1045" r:id="rId57"/>
    <p:sldId id="1046" r:id="rId58"/>
    <p:sldId id="1193" r:id="rId59"/>
    <p:sldId id="1194" r:id="rId60"/>
    <p:sldId id="1132" r:id="rId61"/>
    <p:sldId id="1133" r:id="rId62"/>
    <p:sldId id="1134" r:id="rId63"/>
    <p:sldId id="1218" r:id="rId64"/>
    <p:sldId id="1135" r:id="rId65"/>
    <p:sldId id="1143" r:id="rId66"/>
    <p:sldId id="1144" r:id="rId67"/>
    <p:sldId id="1146" r:id="rId68"/>
    <p:sldId id="1147" r:id="rId69"/>
    <p:sldId id="1145" r:id="rId70"/>
    <p:sldId id="1148" r:id="rId71"/>
    <p:sldId id="1141" r:id="rId72"/>
    <p:sldId id="1138" r:id="rId73"/>
    <p:sldId id="1192" r:id="rId74"/>
    <p:sldId id="1140" r:id="rId75"/>
    <p:sldId id="1183" r:id="rId76"/>
    <p:sldId id="1185" r:id="rId77"/>
    <p:sldId id="1186" r:id="rId78"/>
    <p:sldId id="1187" r:id="rId79"/>
    <p:sldId id="1188" r:id="rId80"/>
    <p:sldId id="1189" r:id="rId81"/>
    <p:sldId id="1221" r:id="rId82"/>
    <p:sldId id="1222" r:id="rId83"/>
    <p:sldId id="1223" r:id="rId84"/>
    <p:sldId id="1224" r:id="rId85"/>
    <p:sldId id="1225" r:id="rId86"/>
    <p:sldId id="1226" r:id="rId87"/>
    <p:sldId id="1227" r:id="rId88"/>
    <p:sldId id="1228" r:id="rId89"/>
    <p:sldId id="1229" r:id="rId90"/>
    <p:sldId id="1230" r:id="rId91"/>
    <p:sldId id="1231" r:id="rId92"/>
    <p:sldId id="1232" r:id="rId93"/>
    <p:sldId id="1142" r:id="rId94"/>
    <p:sldId id="1233" r:id="rId95"/>
    <p:sldId id="1038" r:id="rId96"/>
    <p:sldId id="1088" r:id="rId97"/>
    <p:sldId id="1089" r:id="rId98"/>
    <p:sldId id="1105" r:id="rId99"/>
    <p:sldId id="1118" r:id="rId100"/>
    <p:sldId id="1120" r:id="rId101"/>
    <p:sldId id="1190" r:id="rId102"/>
    <p:sldId id="1137"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3"/>
    <a:srgbClr val="3C6CDF"/>
    <a:srgbClr val="ED356A"/>
    <a:srgbClr val="E40000"/>
    <a:srgbClr val="FFB3D3"/>
    <a:srgbClr val="FA376E"/>
    <a:srgbClr val="9CDFF9"/>
    <a:srgbClr val="0000A8"/>
    <a:srgbClr val="B8C2C9"/>
    <a:srgbClr val="D6D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90729"/>
  </p:normalViewPr>
  <p:slideViewPr>
    <p:cSldViewPr snapToGrid="0" snapToObjects="1">
      <p:cViewPr varScale="1">
        <p:scale>
          <a:sx n="74" d="100"/>
          <a:sy n="74" d="100"/>
        </p:scale>
        <p:origin x="72" y="168"/>
      </p:cViewPr>
      <p:guideLst/>
    </p:cSldViewPr>
  </p:slideViewPr>
  <p:outlineViewPr>
    <p:cViewPr>
      <p:scale>
        <a:sx n="33" d="100"/>
        <a:sy n="33" d="100"/>
      </p:scale>
      <p:origin x="0" y="-25744"/>
    </p:cViewPr>
  </p:outlin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a:p>
        </p:txBody>
      </p:sp>
    </p:spTree>
    <p:extLst>
      <p:ext uri="{BB962C8B-B14F-4D97-AF65-F5344CB8AC3E}">
        <p14:creationId xmlns:p14="http://schemas.microsoft.com/office/powerpoint/2010/main" val="150821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02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the familiar four state sender from our </a:t>
            </a:r>
            <a:r>
              <a:rPr lang="en-US" dirty="0" err="1"/>
              <a:t>rdt</a:t>
            </a:r>
            <a:r>
              <a:rPr lang="en-US" dirty="0"/>
              <a:t> 2.1 and 2.2 protocols. Top two states when sending packet with zero seq # and bottom two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205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the familiar four state sender from our </a:t>
            </a:r>
            <a:r>
              <a:rPr lang="en-US" dirty="0" err="1"/>
              <a:t>rdt</a:t>
            </a:r>
            <a:r>
              <a:rPr lang="en-US" dirty="0"/>
              <a:t> 2.1 and 2.2 protocols. Top two states when sending packet with zero seq # and bottom two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8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15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9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if RTT=30 </a:t>
            </a:r>
            <a:r>
              <a:rPr kumimoji="0" lang="en-US" sz="1200" b="0" i="0" u="none" strike="noStrike" kern="1200" cap="none" spc="0" normalizeH="0" baseline="0" noProof="0" dirty="0" err="1">
                <a:ln>
                  <a:noFill/>
                </a:ln>
                <a:solidFill>
                  <a:prstClr val="black"/>
                </a:solidFill>
                <a:effectLst/>
                <a:uLnTx/>
                <a:uFillTx/>
                <a:latin typeface="+mn-lt"/>
                <a:ea typeface="ＭＳ Ｐゴシック" charset="0"/>
                <a:cs typeface="+mn-cs"/>
              </a:rPr>
              <a:t>msec</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 1KB pkt every 30 </a:t>
            </a:r>
            <a:r>
              <a:rPr kumimoji="0" lang="en-US" sz="1200" b="0" i="0" u="none" strike="noStrike" kern="1200" cap="none" spc="0" normalizeH="0" baseline="0" noProof="0" dirty="0" err="1">
                <a:ln>
                  <a:noFill/>
                </a:ln>
                <a:solidFill>
                  <a:prstClr val="black"/>
                </a:solidFill>
                <a:effectLst/>
                <a:uLnTx/>
                <a:uFillTx/>
                <a:latin typeface="+mn-lt"/>
                <a:ea typeface="ＭＳ Ｐゴシック" charset="0"/>
                <a:cs typeface="+mn-cs"/>
              </a:rPr>
              <a:t>msec</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 33kB/sec </a:t>
            </a:r>
            <a:r>
              <a:rPr kumimoji="0" lang="en-US" sz="1200" b="0" i="0" u="none" strike="noStrike" kern="1200" cap="none" spc="0" normalizeH="0" baseline="0" noProof="0" dirty="0" err="1">
                <a:ln>
                  <a:noFill/>
                </a:ln>
                <a:solidFill>
                  <a:prstClr val="black"/>
                </a:solidFill>
                <a:effectLst/>
                <a:uLnTx/>
                <a:uFillTx/>
                <a:latin typeface="+mn-lt"/>
                <a:ea typeface="ＭＳ Ｐゴシック" charset="0"/>
                <a:cs typeface="+mn-cs"/>
              </a:rPr>
              <a:t>thruput</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 over 1 Gbps link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network protocol limits use of physical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Let’s develop a formula for utilization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262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799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60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788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generic forms of pipelined protocols: </a:t>
            </a:r>
            <a:r>
              <a:rPr kumimoji="0" lang="en-US" sz="1200" b="0" i="1" u="none" strike="noStrike" kern="1200" cap="none" spc="0" normalizeH="0" baseline="0" noProof="0" dirty="0">
                <a:ln>
                  <a:noFill/>
                </a:ln>
                <a:solidFill>
                  <a:srgbClr val="CC0000"/>
                </a:solidFill>
                <a:effectLst/>
                <a:uLnTx/>
                <a:uFillTx/>
                <a:latin typeface="+mn-lt"/>
                <a:ea typeface="+mn-ea"/>
                <a:cs typeface="+mn-cs"/>
              </a:rPr>
              <a:t>go-Back-N, selective repeat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12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arrows through reliable data transfer channel is just one way – reliably send from sender to receiver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415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window size of 14, 8 have been sent but are not yet </a:t>
            </a:r>
            <a:r>
              <a:rPr lang="en-US" dirty="0" err="1"/>
              <a:t>ackowledgedm</a:t>
            </a:r>
            <a:r>
              <a:rPr lang="en-US" dirty="0"/>
              <a:t> 6 sequence numbers are available for us. In </a:t>
            </a:r>
            <a:r>
              <a:rPr lang="en-US" dirty="0" err="1"/>
              <a:t>woindow</a:t>
            </a:r>
            <a:r>
              <a:rPr lang="en-US" dirty="0"/>
              <a:t>, but no calls from above to use them.</a:t>
            </a:r>
          </a:p>
          <a:p>
            <a:endParaRPr lang="en-US" dirty="0"/>
          </a:p>
          <a:p>
            <a:r>
              <a:rPr lang="en-US" dirty="0"/>
              <a:t>Note – we’ll skip the Go-Back-N FSM specification you can </a:t>
            </a:r>
            <a:r>
              <a:rPr lang="en-US" dirty="0" err="1"/>
              <a:t>chack</a:t>
            </a:r>
            <a:r>
              <a:rPr lang="en-US" dirty="0"/>
              <a:t> that out in </a:t>
            </a:r>
            <a:r>
              <a:rPr lang="en-US" dirty="0" err="1"/>
              <a:t>powerpoitn</a:t>
            </a:r>
            <a:r>
              <a:rPr lang="en-US" dirty="0"/>
              <a:t> slides or book)</a:t>
            </a:r>
          </a:p>
          <a:p>
            <a:endParaRPr lang="en-US" dirty="0"/>
          </a:p>
          <a:p>
            <a:r>
              <a:rPr lang="en-US" dirty="0"/>
              <a:t>TCP uses cumulative 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414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 we’ll skip the Go-Back-N FSM specification (actually it’s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1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Let’s skip FSM specification for GBN – check out the book or ppt – and let’s watch GBN sender and receivers  in action.</a:t>
            </a:r>
          </a:p>
          <a:p>
            <a:r>
              <a:rPr lang="en-US" dirty="0"/>
              <a:t>Let assume a window size of 4.  at t=0, sender sends packets 0, 1, 2 3, 4, and packet 2 will be lost</a:t>
            </a:r>
          </a:p>
          <a:p>
            <a:endParaRPr lang="en-US" dirty="0"/>
          </a:p>
          <a:p>
            <a:r>
              <a:rPr lang="en-US" dirty="0"/>
              <a:t>At the receiver:</a:t>
            </a:r>
          </a:p>
          <a:p>
            <a:r>
              <a:rPr lang="en-US" dirty="0"/>
              <a:t>Packet 0 received ACK0 generated</a:t>
            </a:r>
          </a:p>
          <a:p>
            <a:r>
              <a:rPr lang="en-US" dirty="0"/>
              <a:t>Packet 1 received ACK1 generated</a:t>
            </a:r>
          </a:p>
          <a:p>
            <a:r>
              <a:rPr lang="en-US" dirty="0"/>
              <a:t>Packet 2 is lost, and so when packet 3 is received, ACK 1 is sent – that’s the cumulative ACK, re-Acknowledging the receipt of packet 1. and in this implementation packet 3 is discarded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38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 important mechanism of GBN was the use of the cumulative acknowledgements, and as we mentioned, cumulative ACKs are used in TCP</a:t>
            </a:r>
          </a:p>
          <a:p>
            <a:endParaRPr lang="en-US" dirty="0"/>
          </a:p>
          <a:p>
            <a:r>
              <a:rPr lang="en-US" dirty="0"/>
              <a:t>An alternate ACK mechanism would be for the receiver to </a:t>
            </a:r>
            <a:r>
              <a:rPr lang="en-US" dirty="0" err="1"/>
              <a:t>indiviually</a:t>
            </a:r>
            <a:r>
              <a:rPr lang="en-US" dirty="0"/>
              <a:t> acknowledge specific packets as they are received.  This mechanism is at the heart of the Selective repeat protocol.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89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14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the packet is in order, its data will be delivered, as will any buffered data that can now be </a:t>
            </a:r>
            <a:r>
              <a:rPr lang="en-US" dirty="0" err="1"/>
              <a:t>delived</a:t>
            </a:r>
            <a:r>
              <a:rPr lang="en-US" dirty="0"/>
              <a:t> in order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24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270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876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306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33</a:t>
            </a:fld>
            <a:endParaRPr lang="en-US"/>
          </a:p>
        </p:txBody>
      </p:sp>
    </p:spTree>
    <p:extLst>
      <p:ext uri="{BB962C8B-B14F-4D97-AF65-F5344CB8AC3E}">
        <p14:creationId xmlns:p14="http://schemas.microsoft.com/office/powerpoint/2010/main" val="38826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some time talking about how its to the sender and receiver side protocol that IMPLEMENTS reliable data transfer</a:t>
            </a:r>
          </a:p>
          <a:p>
            <a:endParaRPr lang="en-US" dirty="0"/>
          </a:p>
          <a:p>
            <a:r>
              <a:rPr lang="en-US" dirty="0"/>
              <a:t>Communication over unreliable channel is </a:t>
            </a:r>
            <a:r>
              <a:rPr lang="en-US" dirty="0" err="1"/>
              <a:t>TWO-way</a:t>
            </a:r>
            <a:r>
              <a:rPr lang="en-US" dirty="0"/>
              <a:t>: sender and receiver will exchange messages back and forth to IMPLEMENT one-way  reliable data transfer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767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MSS is 1460 bytes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84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394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887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thing to note here is that the ACK number (43) on the B-to-A segment is one more than the sequence number (42) on the A-</a:t>
            </a:r>
            <a:r>
              <a:rPr lang="en-US" dirty="0" err="1"/>
              <a:t>toB</a:t>
            </a:r>
            <a:r>
              <a:rPr lang="en-US" dirty="0"/>
              <a:t> segment that triggered that 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the ACK number (80) on the </a:t>
            </a:r>
            <a:r>
              <a:rPr lang="en-US"/>
              <a:t>last A-to-B </a:t>
            </a:r>
            <a:r>
              <a:rPr lang="en-US" dirty="0"/>
              <a:t>segment is one more than the sequence number (79) on the B-to-A segment that triggered that 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182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Given these details of TCP sequence numbers, acks, and timers, we can now describe the big picture view of how the TCP sender and receiver operate</a:t>
            </a:r>
          </a:p>
          <a:p>
            <a:endParaRPr lang="en-US" dirty="0"/>
          </a:p>
          <a:p>
            <a:r>
              <a:rPr lang="en-US" dirty="0"/>
              <a:t>You can check out FSMs in book; let’s just give an English text description here and let’s start with the sender.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937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Rather than immediately </a:t>
            </a:r>
            <a:r>
              <a:rPr lang="en-US" dirty="0" err="1"/>
              <a:t>ACKnowledig</a:t>
            </a:r>
            <a:r>
              <a:rPr lang="en-US" dirty="0"/>
              <a:t> this segment, many TCP implementations will wait for half a second for another in-order segment to arrive, and then generate a single cumulative ACK for both segments – thus decreasing the amount of ACK traffic.  The arrival of this second in-order segment and the cumulative ACK generation that covers both segments is the second row in this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711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cement our understanding of TCP reliability, let’s look a a few retransmission scenarios</a:t>
            </a:r>
          </a:p>
          <a:p>
            <a:endParaRPr lang="en-US" dirty="0"/>
          </a:p>
          <a:p>
            <a:r>
              <a:rPr lang="en-US" dirty="0"/>
              <a:t>In the first case a TCP segments is </a:t>
            </a:r>
            <a:r>
              <a:rPr lang="en-US" dirty="0" err="1"/>
              <a:t>transmited</a:t>
            </a:r>
            <a:r>
              <a:rPr lang="en-US" dirty="0"/>
              <a:t> and the ACK is lost, and the TCP timeout mechanism results in another copy of being transmitted and then re-</a:t>
            </a:r>
            <a:r>
              <a:rPr lang="en-US" dirty="0" err="1"/>
              <a:t>ACKed</a:t>
            </a:r>
            <a:r>
              <a:rPr lang="en-US" dirty="0"/>
              <a:t> a the sender</a:t>
            </a:r>
          </a:p>
          <a:p>
            <a:endParaRPr lang="en-US" dirty="0"/>
          </a:p>
          <a:p>
            <a:r>
              <a:rPr lang="en-US" dirty="0"/>
              <a:t>In the second example two segments are sent and acknowledged, but there is a premature timeout e for the first segment, which is retransmitted.  </a:t>
            </a:r>
            <a:r>
              <a:rPr lang="en-US" dirty="0" err="1"/>
              <a:t>Notet</a:t>
            </a:r>
            <a:r>
              <a:rPr lang="en-US" dirty="0"/>
              <a:t> that when this retransmitted segment is received, the receiver has already received the first two segments, and so resends a cumulative ACK for both segments received so far, rather than an ACK for just this fist segment.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58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43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wrap up our study of TCP reliability by discussing an optimization to the original TCP known as TCP fast retransmit,</a:t>
            </a:r>
          </a:p>
          <a:p>
            <a:endParaRPr lang="en-US" dirty="0"/>
          </a:p>
          <a:p>
            <a:r>
              <a:rPr lang="en-US" dirty="0"/>
              <a:t>Take a look at this example on the right where 5 segments are transmitted and the second segment is lost.  In this case the TCP receiver sends an ACK 100 acknowledging the first received segment.</a:t>
            </a:r>
          </a:p>
          <a:p>
            <a:r>
              <a:rPr lang="en-US" dirty="0"/>
              <a:t>When the third segment arrives at the receiver, the TCP receiver sends another ACK 100 since the second segment has not arrived. And similarly for the 4</a:t>
            </a:r>
            <a:r>
              <a:rPr lang="en-US" baseline="30000" dirty="0"/>
              <a:t>th</a:t>
            </a:r>
            <a:r>
              <a:rPr lang="en-US" dirty="0"/>
              <a:t> and 5</a:t>
            </a:r>
            <a:r>
              <a:rPr lang="en-US" baseline="30000" dirty="0"/>
              <a:t>th</a:t>
            </a:r>
            <a:r>
              <a:rPr lang="en-US" dirty="0"/>
              <a:t> segments to arrive.</a:t>
            </a:r>
          </a:p>
          <a:p>
            <a:endParaRPr lang="en-US" dirty="0"/>
          </a:p>
          <a:p>
            <a:r>
              <a:rPr lang="en-US" dirty="0"/>
              <a:t>Now what does the sender see?  The sender receives the first ACK 100 it has been hoping for, but then three additional duplicate ACK100s arrive.  The sender knows that somethings’ wrong – it knows the first segment arrived at the receiver  but three later arriving segments at the receiver – the ones that generated the three duplicate ACKs – we received correctly but were not in order.  That is, that there was a missing segment at the receiver when each of the three duplicate ACK were generated.</a:t>
            </a:r>
          </a:p>
          <a:p>
            <a:endParaRPr lang="en-US" dirty="0"/>
          </a:p>
          <a:p>
            <a:r>
              <a:rPr lang="en-US" dirty="0"/>
              <a:t>With fast retransmit, the arrival of three duplicate ACK causes the sender to retransmit its oldest </a:t>
            </a:r>
            <a:r>
              <a:rPr lang="en-US" dirty="0" err="1"/>
              <a:t>unACKed</a:t>
            </a:r>
            <a:r>
              <a:rPr lang="en-US" dirty="0"/>
              <a:t> segment, without waiting for a timeout event.  This allows TCP to recover more quickly from what is very likely a loss event</a:t>
            </a:r>
          </a:p>
          <a:p>
            <a:endParaRPr lang="en-US" dirty="0"/>
          </a:p>
          <a:p>
            <a:r>
              <a:rPr lang="en-US" dirty="0"/>
              <a:t>specifically that the second segment has been lost, since three higher -numbered segments were received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02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43</a:t>
            </a:fld>
            <a:endParaRPr lang="en-US"/>
          </a:p>
        </p:txBody>
      </p:sp>
    </p:spTree>
    <p:extLst>
      <p:ext uri="{BB962C8B-B14F-4D97-AF65-F5344CB8AC3E}">
        <p14:creationId xmlns:p14="http://schemas.microsoft.com/office/powerpoint/2010/main" val="311777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we have a sender side and a receiver side. How much work they’ll have to do depends on the  IMPAIRMENTS introduced by channel – if the channel is perfect – no problem!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117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377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057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328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0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564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341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other TCP topic we’ll want to consider here is that of “connection  management”</a:t>
            </a:r>
          </a:p>
          <a:p>
            <a:endParaRPr lang="en-US" dirty="0"/>
          </a:p>
          <a:p>
            <a:pPr marL="0" indent="0">
              <a:buFont typeface="Arial" panose="020B0604020202020204" pitchFamily="34" charset="0"/>
              <a:buNone/>
            </a:pPr>
            <a:r>
              <a:rPr lang="en-US" dirty="0"/>
              <a:t>The TCP sender and </a:t>
            </a:r>
            <a:r>
              <a:rPr lang="en-US" dirty="0" err="1"/>
              <a:t>reciver</a:t>
            </a:r>
            <a:r>
              <a:rPr lang="en-US" dirty="0"/>
              <a:t> have a number of pieces of shared state that they must establish before actually communication</a:t>
            </a:r>
          </a:p>
          <a:p>
            <a:pPr marL="171450" indent="-171450">
              <a:buFont typeface="Arial" panose="020B0604020202020204" pitchFamily="34" charset="0"/>
              <a:buChar char="•"/>
            </a:pPr>
            <a:r>
              <a:rPr lang="en-US" dirty="0"/>
              <a:t>FIRST </a:t>
            </a:r>
            <a:r>
              <a:rPr lang="en-US" dirty="0" err="1"/>
              <a:t>theym</a:t>
            </a:r>
            <a:r>
              <a:rPr lang="en-US" dirty="0"/>
              <a:t> </a:t>
            </a:r>
            <a:r>
              <a:rPr lang="en-US" dirty="0" err="1"/>
              <a:t>ust</a:t>
            </a:r>
            <a:r>
              <a:rPr lang="en-US" dirty="0"/>
              <a:t> both agree that they WANT to communicate with each other</a:t>
            </a:r>
          </a:p>
          <a:p>
            <a:pPr marL="171450" indent="-171450">
              <a:buFont typeface="Arial" panose="020B0604020202020204" pitchFamily="34" charset="0"/>
              <a:buChar char="•"/>
            </a:pPr>
            <a:r>
              <a:rPr lang="en-US" dirty="0"/>
              <a:t>Secondly there are connection parameters – the initial sequence number and the initial receiver-advertised </a:t>
            </a:r>
            <a:r>
              <a:rPr lang="en-US" dirty="0" err="1"/>
              <a:t>bufferspace</a:t>
            </a:r>
            <a:r>
              <a:rPr lang="en-US" dirty="0"/>
              <a:t> that they’ll want to agree 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is done via a so-called handshake protocol – the client reaching our to the server, and the server answering back.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before diving into the TCP handshake protocol, let’s first consider the problem of handshaking, of establishing shared state.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570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TCP’s three way handshake, that operates as follows</a:t>
            </a:r>
          </a:p>
          <a:p>
            <a:r>
              <a:rPr lang="en-US" dirty="0"/>
              <a:t> </a:t>
            </a:r>
          </a:p>
          <a:p>
            <a:r>
              <a:rPr lang="en-US" dirty="0"/>
              <a:t>Let’s say the client and server both create a TCP socket as we learned about in Chapter 2 and enter the LISTEN state</a:t>
            </a:r>
          </a:p>
          <a:p>
            <a:endParaRPr lang="en-US" dirty="0"/>
          </a:p>
          <a:p>
            <a:r>
              <a:rPr lang="en-US" dirty="0"/>
              <a:t>The client then connects to the server sending a SYN message with a sequence number x (SYN Message is an TCP Segment with SYN but set in the header – you might want to go back and review the TCP segment format!)</a:t>
            </a:r>
          </a:p>
          <a:p>
            <a:endParaRPr lang="en-US" dirty="0"/>
          </a:p>
          <a:p>
            <a:r>
              <a:rPr lang="en-US" dirty="0"/>
              <a:t>The server is waiting for a connection, and receives the SYN message enters the SYN received state (NOT the established state and sends a SYN ACK message back.</a:t>
            </a:r>
          </a:p>
          <a:p>
            <a:endParaRPr lang="en-US" dirty="0"/>
          </a:p>
          <a:p>
            <a:r>
              <a:rPr lang="en-US" dirty="0"/>
              <a:t>Finally the client sends an ACK message to the server, and when the server receiver this enters the </a:t>
            </a:r>
            <a:r>
              <a:rPr lang="en-US" dirty="0" err="1"/>
              <a:t>ESTABLished</a:t>
            </a:r>
            <a:r>
              <a:rPr lang="en-US" dirty="0"/>
              <a:t> state.  This is when the application process would see the return from the wait on the  socket accept() call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5648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usual, there’s a human protocol analogy to the three way handshake, and I still remember thinking about this clinging for my life while climbing up a rockface</a:t>
            </a:r>
          </a:p>
          <a:p>
            <a:endParaRPr lang="en-US" dirty="0"/>
          </a:p>
          <a:p>
            <a:r>
              <a:rPr lang="en-US" dirty="0"/>
              <a:t>When you want start climbing you first say ON BELOW (meaning ARE YOU READY WITH MY SAFETY ROPE)</a:t>
            </a:r>
          </a:p>
          <a:p>
            <a:r>
              <a:rPr lang="en-US" dirty="0"/>
              <a:t>THE BELYER (server) responds BELAY ON (that lets you know the belayer is ready for you)</a:t>
            </a:r>
          </a:p>
          <a:p>
            <a:r>
              <a:rPr lang="en-US" dirty="0"/>
              <a:t>And then you say CLIMING</a:t>
            </a:r>
          </a:p>
          <a:p>
            <a:endParaRPr lang="en-US" dirty="0"/>
          </a:p>
          <a:p>
            <a:r>
              <a:rPr lang="en-US" dirty="0"/>
              <a:t>It’s amazing what can pass through your head when your clinging for your life o 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99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good things must come to an end, and that’s true for a TCP connection as well.</a:t>
            </a:r>
          </a:p>
          <a:p>
            <a:endParaRPr lang="en-US" dirty="0"/>
          </a:p>
          <a:p>
            <a:r>
              <a:rPr lang="en-US" dirty="0"/>
              <a:t>And of course there’s a protocol for one side to gracefully close of a TCP connection using a FIN message, to which the other side sends a FINACK message and waits around a bit to respond to any retransmitted FIN messages before timing out.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85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point of view to keep in mind – it’s easy for US to look at sender and receiver together and see what is happening.  OH – that message sent was lost. </a:t>
            </a:r>
          </a:p>
          <a:p>
            <a:endParaRPr lang="en-US" dirty="0"/>
          </a:p>
          <a:p>
            <a:r>
              <a:rPr lang="en-US" dirty="0"/>
              <a:t>But think about it say from senders POV How does the sender know if its transmitted message over the unreliable channel got though??  ONLY if receiver somehow signals to the sender that it was received.</a:t>
            </a:r>
          </a:p>
          <a:p>
            <a:endParaRPr lang="en-US" dirty="0"/>
          </a:p>
          <a:p>
            <a:endParaRPr lang="en-US" dirty="0"/>
          </a:p>
          <a:p>
            <a:r>
              <a:rPr lang="en-US" dirty="0"/>
              <a:t>The key point here is that one side does NOT know what is going on at the other side – it’s as if there’s a curtain between them.  Everything they know about the other can ONLY be learned by sending/receiving messages.</a:t>
            </a:r>
          </a:p>
          <a:p>
            <a:endParaRPr lang="en-US" dirty="0"/>
          </a:p>
          <a:p>
            <a:r>
              <a:rPr lang="en-US" dirty="0"/>
              <a:t>Sender process wants to make sure a segment got through.  But it can just somehow magically look through curtain to see if receiver got it.  It will be up to the receiver to let the sender KNOW that it (the receiver) has correctly received the segment.</a:t>
            </a:r>
          </a:p>
          <a:p>
            <a:endParaRPr lang="en-US" dirty="0"/>
          </a:p>
          <a:p>
            <a:r>
              <a:rPr lang="en-US" dirty="0"/>
              <a:t>How will the sender and receiver do that – that’s the PROTOCOL.</a:t>
            </a:r>
          </a:p>
          <a:p>
            <a:endParaRPr lang="en-US" dirty="0"/>
          </a:p>
          <a:p>
            <a:r>
              <a:rPr lang="en-US" dirty="0"/>
              <a:t> Before starting to develop a protocol, let’s look more closely at the interface (the API if you will)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984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56</a:t>
            </a:fld>
            <a:endParaRPr lang="en-US"/>
          </a:p>
        </p:txBody>
      </p:sp>
    </p:spTree>
    <p:extLst>
      <p:ext uri="{BB962C8B-B14F-4D97-AF65-F5344CB8AC3E}">
        <p14:creationId xmlns:p14="http://schemas.microsoft.com/office/powerpoint/2010/main" val="11463937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57</a:t>
            </a:fld>
            <a:endParaRPr lang="en-US"/>
          </a:p>
        </p:txBody>
      </p:sp>
    </p:spTree>
    <p:extLst>
      <p:ext uri="{BB962C8B-B14F-4D97-AF65-F5344CB8AC3E}">
        <p14:creationId xmlns:p14="http://schemas.microsoft.com/office/powerpoint/2010/main" val="2138548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769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290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7316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848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9560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162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6402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09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7047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201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962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4695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0552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3316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2030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408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8981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75</a:t>
            </a:fld>
            <a:endParaRPr lang="en-US"/>
          </a:p>
        </p:txBody>
      </p:sp>
    </p:spTree>
    <p:extLst>
      <p:ext uri="{BB962C8B-B14F-4D97-AF65-F5344CB8AC3E}">
        <p14:creationId xmlns:p14="http://schemas.microsoft.com/office/powerpoint/2010/main" val="21969999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751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let’s get started in developing our reliable data transfer protocol, which we’ll call </a:t>
            </a:r>
            <a:r>
              <a:rPr lang="en-US" dirty="0" err="1"/>
              <a:t>rdt</a:t>
            </a:r>
            <a:r>
              <a:rPr lang="en-US" dirty="0"/>
              <a:t> (need a good acronym for protocol – like HTTP, TCP, UDP, IP)</a:t>
            </a:r>
          </a:p>
          <a:p>
            <a:endParaRPr lang="en-US" dirty="0"/>
          </a:p>
          <a:p>
            <a:r>
              <a:rPr lang="en-US" dirty="0"/>
              <a:t>Bullet points 1 and 2</a:t>
            </a:r>
          </a:p>
          <a:p>
            <a:endParaRPr lang="en-US" dirty="0"/>
          </a:p>
          <a:p>
            <a:endParaRPr lang="en-US" dirty="0"/>
          </a:p>
          <a:p>
            <a:r>
              <a:rPr lang="en-US" dirty="0"/>
              <a:t>NOW if we are going to develop a protocol, so we’ll need some way to SPECIFY a protocol.  </a:t>
            </a:r>
            <a:r>
              <a:rPr lang="en-US" b="1" i="1" dirty="0"/>
              <a:t>How</a:t>
            </a:r>
            <a:r>
              <a:rPr lang="en-US" dirty="0"/>
              <a:t> do we do that?</a:t>
            </a:r>
          </a:p>
          <a:p>
            <a:endParaRPr lang="en-US" dirty="0"/>
          </a:p>
          <a:p>
            <a:r>
              <a:rPr lang="en-US" dirty="0"/>
              <a:t>We could write text, but as all know, that’s prone to misinterpretation, and might be incomplete.  You might write a specification, and then think “oh yeah – I forgot about that case”</a:t>
            </a:r>
          </a:p>
          <a:p>
            <a:endParaRPr lang="en-US" dirty="0"/>
          </a:p>
          <a:p>
            <a:r>
              <a:rPr lang="en-US" dirty="0"/>
              <a:t>What we need is more </a:t>
            </a:r>
            <a:r>
              <a:rPr lang="en-US" b="1" i="1" dirty="0"/>
              <a:t>formal</a:t>
            </a:r>
            <a:r>
              <a:rPr lang="en-US" dirty="0"/>
              <a:t> way to specify a protocol.  In fact, with a formal specification there may be ways to PROVE PROPERTIES about a specification.  But that’s an advanced topic we won’t get into here. We’ll start here by adopting a fairly simple protocol specification technique known as finite state machines (FSM)</a:t>
            </a:r>
          </a:p>
          <a:p>
            <a:endParaRPr lang="en-US" dirty="0"/>
          </a:p>
          <a:p>
            <a:r>
              <a:rPr lang="en-US" dirty="0"/>
              <a:t>And as the name might suggest, a central notion of finite state machines is the notion of STATE </a:t>
            </a:r>
          </a:p>
          <a:p>
            <a:r>
              <a:rPr lang="en-US" dirty="0"/>
              <a:t>&lt;talk about state&gt;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2469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1638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5189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39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6003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81</a:t>
            </a:fld>
            <a:endParaRPr lang="en-US"/>
          </a:p>
        </p:txBody>
      </p:sp>
    </p:spTree>
    <p:extLst>
      <p:ext uri="{BB962C8B-B14F-4D97-AF65-F5344CB8AC3E}">
        <p14:creationId xmlns:p14="http://schemas.microsoft.com/office/powerpoint/2010/main" val="7501712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6279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1586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9772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129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78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6749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185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2625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3373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3964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8793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9794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93</a:t>
            </a:fld>
            <a:endParaRPr lang="en-US"/>
          </a:p>
        </p:txBody>
      </p:sp>
    </p:spTree>
    <p:extLst>
      <p:ext uri="{BB962C8B-B14F-4D97-AF65-F5344CB8AC3E}">
        <p14:creationId xmlns:p14="http://schemas.microsoft.com/office/powerpoint/2010/main" val="33707466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7249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95</a:t>
            </a:fld>
            <a:endParaRPr lang="en-US"/>
          </a:p>
        </p:txBody>
      </p:sp>
    </p:spTree>
    <p:extLst>
      <p:ext uri="{BB962C8B-B14F-4D97-AF65-F5344CB8AC3E}">
        <p14:creationId xmlns:p14="http://schemas.microsoft.com/office/powerpoint/2010/main" val="15263981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2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9968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4638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0065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4407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100</a:t>
            </a:fld>
            <a:endParaRPr lang="en-US"/>
          </a:p>
        </p:txBody>
      </p:sp>
    </p:spTree>
    <p:extLst>
      <p:ext uri="{BB962C8B-B14F-4D97-AF65-F5344CB8AC3E}">
        <p14:creationId xmlns:p14="http://schemas.microsoft.com/office/powerpoint/2010/main" val="3920772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4393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102</a:t>
            </a:fld>
            <a:endParaRPr lang="en-US"/>
          </a:p>
        </p:txBody>
      </p:sp>
    </p:spTree>
    <p:extLst>
      <p:ext uri="{BB962C8B-B14F-4D97-AF65-F5344CB8AC3E}">
        <p14:creationId xmlns:p14="http://schemas.microsoft.com/office/powerpoint/2010/main" val="42306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E95EE6-2093-440A-9671-1E265F3A52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999CA4C-446D-4E2B-8F86-D554C09DDB70}"/>
              </a:ext>
            </a:extLst>
          </p:cNvPr>
          <p:cNvSpPr>
            <a:spLocks noGrp="1" noChangeArrowheads="1"/>
          </p:cNvSpPr>
          <p:nvPr>
            <p:ph type="ftr" sz="quarter" idx="11"/>
          </p:nvPr>
        </p:nvSpPr>
        <p:spPr>
          <a:ln/>
        </p:spPr>
        <p:txBody>
          <a:bodyPr/>
          <a:lstStyle>
            <a:lvl1pPr>
              <a:defRPr/>
            </a:lvl1pPr>
          </a:lstStyle>
          <a:p>
            <a:pPr>
              <a:defRPr/>
            </a:pPr>
            <a:r>
              <a:rPr lang="en-US"/>
              <a:t>Transport</a:t>
            </a:r>
            <a:r>
              <a:rPr lang="en-US" sz="1400"/>
              <a:t> </a:t>
            </a:r>
            <a:r>
              <a:rPr lang="en-US"/>
              <a:t>Layer</a:t>
            </a:r>
          </a:p>
        </p:txBody>
      </p:sp>
      <p:sp>
        <p:nvSpPr>
          <p:cNvPr id="4" name="Rectangle 6">
            <a:extLst>
              <a:ext uri="{FF2B5EF4-FFF2-40B4-BE49-F238E27FC236}">
                <a16:creationId xmlns:a16="http://schemas.microsoft.com/office/drawing/2014/main" id="{079CB706-6CD2-49DC-9D56-8BB7807F80F3}"/>
              </a:ext>
            </a:extLst>
          </p:cNvPr>
          <p:cNvSpPr>
            <a:spLocks noGrp="1" noChangeArrowheads="1"/>
          </p:cNvSpPr>
          <p:nvPr>
            <p:ph type="sldNum" sz="quarter" idx="12"/>
          </p:nvPr>
        </p:nvSpPr>
        <p:spPr>
          <a:ln/>
        </p:spPr>
        <p:txBody>
          <a:bodyPr/>
          <a:lstStyle>
            <a:lvl1pPr>
              <a:defRPr/>
            </a:lvl1pPr>
          </a:lstStyle>
          <a:p>
            <a:pPr>
              <a:defRPr/>
            </a:pPr>
            <a:r>
              <a:rPr lang="en-US" altLang="en-US"/>
              <a:t>3-</a:t>
            </a:r>
            <a:fld id="{3AD5D0F6-0625-4B09-B8D7-6DA2D05D7399}" type="slidenum">
              <a:rPr lang="en-US" altLang="en-US"/>
              <a:pPr>
                <a:defRPr/>
              </a:pPr>
              <a:t>‹#›</a:t>
            </a:fld>
            <a:endParaRPr lang="en-US" altLang="en-US"/>
          </a:p>
        </p:txBody>
      </p:sp>
    </p:spTree>
    <p:extLst>
      <p:ext uri="{BB962C8B-B14F-4D97-AF65-F5344CB8AC3E}">
        <p14:creationId xmlns:p14="http://schemas.microsoft.com/office/powerpoint/2010/main" val="3669333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rgbClr val="010086"/>
              </a:buClr>
            </a:pPr>
            <a:r>
              <a:rPr lang="en-US" altLang="en-US" sz="3200" dirty="0">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F6D691E7-EAAE-3346-9874-13E19E433554}"/>
              </a:ext>
            </a:extLst>
          </p:cNvPr>
          <p:cNvSpPr>
            <a:spLocks noGrp="1"/>
          </p:cNvSpPr>
          <p:nvPr>
            <p:ph type="sldNum" sz="quarter" idx="4"/>
          </p:nvPr>
        </p:nvSpPr>
        <p:spPr/>
        <p:txBody>
          <a:bodyPr/>
          <a:lstStyle/>
          <a:p>
            <a:r>
              <a:rPr lang="en-US" dirty="0"/>
              <a:t>Transport Layer: 3-</a:t>
            </a:r>
            <a:fld id="{C4204591-24BD-A542-B9D5-F8D8A88D2FEE}" type="slidenum">
              <a:rPr lang="en-US" smtClean="0"/>
              <a:pPr/>
              <a:t>1</a:t>
            </a:fld>
            <a:endParaRPr lang="en-US" dirty="0"/>
          </a:p>
        </p:txBody>
      </p:sp>
      <p:pic>
        <p:nvPicPr>
          <p:cNvPr id="6" name="Picture 5">
            <a:extLst>
              <a:ext uri="{FF2B5EF4-FFF2-40B4-BE49-F238E27FC236}">
                <a16:creationId xmlns:a16="http://schemas.microsoft.com/office/drawing/2014/main" id="{3DC958F9-547C-2644-99EE-6ECDE636E5F6}"/>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821324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rdt3.0: channels with errors </a:t>
            </a:r>
            <a:r>
              <a:rPr lang="en-US" i="1" dirty="0"/>
              <a:t>and</a:t>
            </a:r>
            <a:r>
              <a:rPr lang="en-US" dirty="0"/>
              <a:t> </a:t>
            </a:r>
            <a:r>
              <a:rPr lang="en-US" dirty="0" smtClean="0"/>
              <a:t>loss                </a:t>
            </a:r>
            <a:endParaRPr lang="en-US" sz="4000" dirty="0"/>
          </a:p>
        </p:txBody>
      </p:sp>
      <p:sp>
        <p:nvSpPr>
          <p:cNvPr id="42" name="Rectangle 4">
            <a:extLst>
              <a:ext uri="{FF2B5EF4-FFF2-40B4-BE49-F238E27FC236}">
                <a16:creationId xmlns:a16="http://schemas.microsoft.com/office/drawing/2014/main" id="{709A56B0-0263-BE46-AEA5-8771DC7625B6}"/>
              </a:ext>
            </a:extLst>
          </p:cNvPr>
          <p:cNvSpPr txBox="1">
            <a:spLocks noChangeArrowheads="1"/>
          </p:cNvSpPr>
          <p:nvPr/>
        </p:nvSpPr>
        <p:spPr>
          <a:xfrm>
            <a:off x="751114" y="1355502"/>
            <a:ext cx="10924659" cy="507470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Approach:</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waits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“reasonable” amount of time for ACK </a:t>
            </a:r>
          </a:p>
          <a:p>
            <a:pPr marL="406400" marR="0" lvl="0" indent="-341313" algn="l" defTabSz="914400" rtl="0" eaLnBrk="1" fontAlgn="auto" latinLnBrk="0" hangingPunct="1">
              <a:lnSpc>
                <a:spcPct val="8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retransmits if no ACK received in this time</a:t>
            </a:r>
          </a:p>
          <a:p>
            <a:pPr marL="406400" marR="0" lvl="0" indent="-341313" algn="l" defTabSz="914400" rtl="0" eaLnBrk="1" fontAlgn="auto" latinLnBrk="0" hangingPunct="1">
              <a:lnSpc>
                <a:spcPct val="7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if pkt (or ACK) just delayed (not lost):</a:t>
            </a:r>
          </a:p>
          <a:p>
            <a:pPr marL="747713" marR="0" lvl="2" indent="-374650" algn="l" defTabSz="914400" rtl="0" eaLnBrk="1" fontAlgn="auto" latinLnBrk="0" hangingPunct="1">
              <a:lnSpc>
                <a:spcPct val="90000"/>
              </a:lnSpc>
              <a:spcBef>
                <a:spcPts val="12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retransmission will be  duplicate, but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already handles this!</a:t>
            </a:r>
          </a:p>
          <a:p>
            <a:pPr marL="747713" marR="0" lvl="2" indent="-374650" algn="l" defTabSz="914400" rtl="0" eaLnBrk="1" fontAlgn="auto" latinLnBrk="0" hangingPunct="1">
              <a:lnSpc>
                <a:spcPct val="90000"/>
              </a:lnSpc>
              <a:spcBef>
                <a:spcPts val="12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must specify seq # of packet being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ACKed</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7B4DB3B-FB87-7B42-8ADE-E098B4B1CDD9}"/>
              </a:ext>
            </a:extLst>
          </p:cNvPr>
          <p:cNvGrpSpPr/>
          <p:nvPr/>
        </p:nvGrpSpPr>
        <p:grpSpPr>
          <a:xfrm>
            <a:off x="3852654" y="4876800"/>
            <a:ext cx="3484723" cy="1905000"/>
            <a:chOff x="3667124" y="4359729"/>
            <a:chExt cx="3484723" cy="1905000"/>
          </a:xfrm>
        </p:grpSpPr>
        <p:pic>
          <p:nvPicPr>
            <p:cNvPr id="7170" name="Picture 2" descr="Image result for red alarm clock">
              <a:extLst>
                <a:ext uri="{FF2B5EF4-FFF2-40B4-BE49-F238E27FC236}">
                  <a16:creationId xmlns:a16="http://schemas.microsoft.com/office/drawing/2014/main" id="{78FD9079-5EFC-D744-A2EF-B55FD834C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4" y="4359729"/>
              <a:ext cx="3381375"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1">
              <a:extLst>
                <a:ext uri="{FF2B5EF4-FFF2-40B4-BE49-F238E27FC236}">
                  <a16:creationId xmlns:a16="http://schemas.microsoft.com/office/drawing/2014/main" id="{62219A32-C5B7-4A41-B560-B3B62A39F92F}"/>
                </a:ext>
              </a:extLst>
            </p:cNvPr>
            <p:cNvSpPr txBox="1">
              <a:spLocks noChangeArrowheads="1"/>
            </p:cNvSpPr>
            <p:nvPr/>
          </p:nvSpPr>
          <p:spPr bwMode="auto">
            <a:xfrm>
              <a:off x="5932303" y="4757575"/>
              <a:ext cx="1219544" cy="370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C00000"/>
                  </a:solidFill>
                  <a:effectLst/>
                  <a:uLnTx/>
                  <a:uFillTx/>
                  <a:latin typeface="Tahoma" charset="0"/>
                  <a:ea typeface="ＭＳ Ｐゴシック" charset="0"/>
                  <a:cs typeface="+mn-cs"/>
                </a:rPr>
                <a:t>timeout</a:t>
              </a:r>
            </a:p>
          </p:txBody>
        </p:sp>
      </p:grpSp>
      <p:sp>
        <p:nvSpPr>
          <p:cNvPr id="10" name="Rectangle 4">
            <a:extLst>
              <a:ext uri="{FF2B5EF4-FFF2-40B4-BE49-F238E27FC236}">
                <a16:creationId xmlns:a16="http://schemas.microsoft.com/office/drawing/2014/main" id="{C21F0D09-350B-0D4B-B0F1-02B4E8F5DB35}"/>
              </a:ext>
            </a:extLst>
          </p:cNvPr>
          <p:cNvSpPr txBox="1">
            <a:spLocks noChangeArrowheads="1"/>
          </p:cNvSpPr>
          <p:nvPr/>
        </p:nvSpPr>
        <p:spPr>
          <a:xfrm>
            <a:off x="808619" y="4059181"/>
            <a:ext cx="10924659" cy="101640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6400" marR="0" lvl="0" indent="-341313" algn="l" defTabSz="914400" rtl="0" eaLnBrk="1" fontAlgn="auto" latinLnBrk="0" hangingPunct="1">
              <a:lnSpc>
                <a:spcPct val="10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use countdown timer to interrupt after “reasonable” amount of time</a:t>
            </a:r>
          </a:p>
        </p:txBody>
      </p:sp>
      <p:sp>
        <p:nvSpPr>
          <p:cNvPr id="9" name="Slide Number Placeholder 2">
            <a:extLst>
              <a:ext uri="{FF2B5EF4-FFF2-40B4-BE49-F238E27FC236}">
                <a16:creationId xmlns:a16="http://schemas.microsoft.com/office/drawing/2014/main" id="{BA1AE1C8-34DA-8649-8588-05545644E51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10</a:t>
            </a:fld>
            <a:endParaRPr lang="en-US" dirty="0"/>
          </a:p>
        </p:txBody>
      </p:sp>
    </p:spTree>
    <p:extLst>
      <p:ext uri="{BB962C8B-B14F-4D97-AF65-F5344CB8AC3E}">
        <p14:creationId xmlns:p14="http://schemas.microsoft.com/office/powerpoint/2010/main" val="11267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animEffect transition="in" filter="dissolve">
                                      <p:cBhvr>
                                        <p:cTn id="11" dur="500"/>
                                        <p:tgtEl>
                                          <p:spTgt spid="42">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42">
                                            <p:txEl>
                                              <p:pRg st="2" end="2"/>
                                            </p:txEl>
                                          </p:spTgt>
                                        </p:tgtEl>
                                        <p:attrNameLst>
                                          <p:attrName>style.visibility</p:attrName>
                                        </p:attrNameLst>
                                      </p:cBhvr>
                                      <p:to>
                                        <p:strVal val="visible"/>
                                      </p:to>
                                    </p:set>
                                    <p:animEffect transition="in" filter="dissolve">
                                      <p:cBhvr>
                                        <p:cTn id="14" dur="500"/>
                                        <p:tgtEl>
                                          <p:spTgt spid="42">
                                            <p:txEl>
                                              <p:pRg st="2" end="2"/>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animEffect transition="in" filter="dissolve">
                                      <p:cBhvr>
                                        <p:cTn id="17" dur="500"/>
                                        <p:tgtEl>
                                          <p:spTgt spid="42">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2">
                                            <p:txEl>
                                              <p:pRg st="4" end="4"/>
                                            </p:txEl>
                                          </p:spTgt>
                                        </p:tgtEl>
                                        <p:attrNameLst>
                                          <p:attrName>style.visibility</p:attrName>
                                        </p:attrNameLst>
                                      </p:cBhvr>
                                      <p:to>
                                        <p:strVal val="visible"/>
                                      </p:to>
                                    </p:set>
                                    <p:animEffect transition="in" filter="dissolve">
                                      <p:cBhvr>
                                        <p:cTn id="20" dur="500"/>
                                        <p:tgtEl>
                                          <p:spTgt spid="4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499F6A-4C1F-1146-A51E-D80D1CD65245}"/>
              </a:ext>
            </a:extLst>
          </p:cNvPr>
          <p:cNvSpPr>
            <a:spLocks noGrp="1"/>
          </p:cNvSpPr>
          <p:nvPr>
            <p:ph type="sldNum" sz="quarter" idx="4"/>
          </p:nvPr>
        </p:nvSpPr>
        <p:spPr/>
        <p:txBody>
          <a:bodyPr/>
          <a:lstStyle/>
          <a:p>
            <a:r>
              <a:rPr lang="en-US"/>
              <a:t>Transport Layer: 3-</a:t>
            </a:r>
            <a:fld id="{C4204591-24BD-A542-B9D5-F8D8A88D2FEE}" type="slidenum">
              <a:rPr lang="en-US" smtClean="0"/>
              <a:pPr/>
              <a:t>100</a:t>
            </a:fld>
            <a:endParaRPr lang="en-US" dirty="0"/>
          </a:p>
        </p:txBody>
      </p:sp>
      <p:sp>
        <p:nvSpPr>
          <p:cNvPr id="5" name="Title 4">
            <a:extLst>
              <a:ext uri="{FF2B5EF4-FFF2-40B4-BE49-F238E27FC236}">
                <a16:creationId xmlns:a16="http://schemas.microsoft.com/office/drawing/2014/main" id="{404E6585-2A18-1F4F-9394-FF8BABB0B265}"/>
              </a:ext>
            </a:extLst>
          </p:cNvPr>
          <p:cNvSpPr>
            <a:spLocks noGrp="1"/>
          </p:cNvSpPr>
          <p:nvPr>
            <p:ph type="title"/>
          </p:nvPr>
        </p:nvSpPr>
        <p:spPr/>
        <p:txBody>
          <a:bodyPr/>
          <a:lstStyle/>
          <a:p>
            <a:r>
              <a:rPr lang="en-US" dirty="0"/>
              <a:t>Closing a TCP connection</a:t>
            </a:r>
          </a:p>
        </p:txBody>
      </p:sp>
      <p:sp>
        <p:nvSpPr>
          <p:cNvPr id="95" name="Line 4">
            <a:extLst>
              <a:ext uri="{FF2B5EF4-FFF2-40B4-BE49-F238E27FC236}">
                <a16:creationId xmlns:a16="http://schemas.microsoft.com/office/drawing/2014/main" id="{ED3C9E53-E917-264F-9AE5-C80DF14340C5}"/>
              </a:ext>
            </a:extLst>
          </p:cNvPr>
          <p:cNvSpPr>
            <a:spLocks noChangeShapeType="1"/>
          </p:cNvSpPr>
          <p:nvPr/>
        </p:nvSpPr>
        <p:spPr bwMode="auto">
          <a:xfrm flipH="1">
            <a:off x="5341004" y="2059231"/>
            <a:ext cx="1587" cy="394811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lgn="ctr" eaLnBrk="0" fontAlgn="base" hangingPunct="0">
              <a:spcBef>
                <a:spcPct val="0"/>
              </a:spcBef>
              <a:spcAft>
                <a:spcPct val="0"/>
              </a:spcAft>
              <a:defRPr/>
            </a:pPr>
            <a:endParaRPr lang="en-US" sz="1600">
              <a:solidFill>
                <a:srgbClr val="000000"/>
              </a:solidFill>
              <a:latin typeface="Tahoma" charset="0"/>
              <a:ea typeface="ＭＳ Ｐゴシック" charset="0"/>
            </a:endParaRPr>
          </a:p>
        </p:txBody>
      </p:sp>
      <p:sp>
        <p:nvSpPr>
          <p:cNvPr id="96" name="Line 10">
            <a:extLst>
              <a:ext uri="{FF2B5EF4-FFF2-40B4-BE49-F238E27FC236}">
                <a16:creationId xmlns:a16="http://schemas.microsoft.com/office/drawing/2014/main" id="{B19F0AE6-F0E1-CF46-BE1E-BC4A7C0DE8E2}"/>
              </a:ext>
            </a:extLst>
          </p:cNvPr>
          <p:cNvSpPr>
            <a:spLocks noChangeShapeType="1"/>
          </p:cNvSpPr>
          <p:nvPr/>
        </p:nvSpPr>
        <p:spPr bwMode="auto">
          <a:xfrm flipH="1">
            <a:off x="7930216" y="2129081"/>
            <a:ext cx="1588" cy="3417887"/>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lgn="ctr" eaLnBrk="0" fontAlgn="base" hangingPunct="0">
              <a:spcBef>
                <a:spcPct val="0"/>
              </a:spcBef>
              <a:spcAft>
                <a:spcPct val="0"/>
              </a:spcAft>
              <a:defRPr/>
            </a:pPr>
            <a:endParaRPr lang="en-US" sz="1600">
              <a:solidFill>
                <a:srgbClr val="000000"/>
              </a:solidFill>
              <a:latin typeface="Tahoma" charset="0"/>
              <a:ea typeface="ＭＳ Ｐゴシック" charset="0"/>
            </a:endParaRPr>
          </a:p>
        </p:txBody>
      </p:sp>
      <p:grpSp>
        <p:nvGrpSpPr>
          <p:cNvPr id="97" name="Group 74">
            <a:extLst>
              <a:ext uri="{FF2B5EF4-FFF2-40B4-BE49-F238E27FC236}">
                <a16:creationId xmlns:a16="http://schemas.microsoft.com/office/drawing/2014/main" id="{18F6BCAD-8E7F-C444-9307-8440033F1A57}"/>
              </a:ext>
            </a:extLst>
          </p:cNvPr>
          <p:cNvGrpSpPr>
            <a:grpSpLocks/>
          </p:cNvGrpSpPr>
          <p:nvPr/>
        </p:nvGrpSpPr>
        <p:grpSpPr bwMode="auto">
          <a:xfrm>
            <a:off x="2413654" y="2740268"/>
            <a:ext cx="1335087" cy="854075"/>
            <a:chOff x="343" y="1740"/>
            <a:chExt cx="841" cy="538"/>
          </a:xfrm>
        </p:grpSpPr>
        <p:sp>
          <p:nvSpPr>
            <p:cNvPr id="98" name="Text Box 34">
              <a:extLst>
                <a:ext uri="{FF2B5EF4-FFF2-40B4-BE49-F238E27FC236}">
                  <a16:creationId xmlns:a16="http://schemas.microsoft.com/office/drawing/2014/main" id="{63E607F0-3252-5F49-BC54-E2F33A2A93F7}"/>
                </a:ext>
              </a:extLst>
            </p:cNvPr>
            <p:cNvSpPr txBox="1">
              <a:spLocks noChangeArrowheads="1"/>
            </p:cNvSpPr>
            <p:nvPr/>
          </p:nvSpPr>
          <p:spPr bwMode="auto">
            <a:xfrm>
              <a:off x="343" y="2066"/>
              <a:ext cx="84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FIN_WAIT_2</a:t>
              </a:r>
            </a:p>
          </p:txBody>
        </p:sp>
        <p:sp>
          <p:nvSpPr>
            <p:cNvPr id="99" name="Line 35">
              <a:extLst>
                <a:ext uri="{FF2B5EF4-FFF2-40B4-BE49-F238E27FC236}">
                  <a16:creationId xmlns:a16="http://schemas.microsoft.com/office/drawing/2014/main" id="{856CD725-F171-5441-A0D7-4C298AFE6D62}"/>
                </a:ext>
              </a:extLst>
            </p:cNvPr>
            <p:cNvSpPr>
              <a:spLocks noChangeShapeType="1"/>
            </p:cNvSpPr>
            <p:nvPr/>
          </p:nvSpPr>
          <p:spPr bwMode="auto">
            <a:xfrm>
              <a:off x="634" y="1740"/>
              <a:ext cx="0" cy="35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grpSp>
        <p:nvGrpSpPr>
          <p:cNvPr id="100" name="Group 73">
            <a:extLst>
              <a:ext uri="{FF2B5EF4-FFF2-40B4-BE49-F238E27FC236}">
                <a16:creationId xmlns:a16="http://schemas.microsoft.com/office/drawing/2014/main" id="{CA9AB373-D7FB-104F-823D-FB453AEBA6E0}"/>
              </a:ext>
            </a:extLst>
          </p:cNvPr>
          <p:cNvGrpSpPr>
            <a:grpSpLocks/>
          </p:cNvGrpSpPr>
          <p:nvPr/>
        </p:nvGrpSpPr>
        <p:grpSpPr bwMode="auto">
          <a:xfrm>
            <a:off x="9044641" y="2079868"/>
            <a:ext cx="1390650" cy="960438"/>
            <a:chOff x="4520" y="1324"/>
            <a:chExt cx="876" cy="605"/>
          </a:xfrm>
        </p:grpSpPr>
        <p:sp>
          <p:nvSpPr>
            <p:cNvPr id="101" name="Text Box 37">
              <a:extLst>
                <a:ext uri="{FF2B5EF4-FFF2-40B4-BE49-F238E27FC236}">
                  <a16:creationId xmlns:a16="http://schemas.microsoft.com/office/drawing/2014/main" id="{AFAA3F88-36B1-1C46-9B7D-4BDF57171354}"/>
                </a:ext>
              </a:extLst>
            </p:cNvPr>
            <p:cNvSpPr txBox="1">
              <a:spLocks noChangeArrowheads="1"/>
            </p:cNvSpPr>
            <p:nvPr/>
          </p:nvSpPr>
          <p:spPr bwMode="auto">
            <a:xfrm>
              <a:off x="4520" y="1717"/>
              <a:ext cx="87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CLOSE_WAIT</a:t>
              </a:r>
            </a:p>
          </p:txBody>
        </p:sp>
        <p:sp>
          <p:nvSpPr>
            <p:cNvPr id="102" name="Line 38">
              <a:extLst>
                <a:ext uri="{FF2B5EF4-FFF2-40B4-BE49-F238E27FC236}">
                  <a16:creationId xmlns:a16="http://schemas.microsoft.com/office/drawing/2014/main" id="{CC0AE442-13D5-954F-9CCE-3D44EBC5B971}"/>
                </a:ext>
              </a:extLst>
            </p:cNvPr>
            <p:cNvSpPr>
              <a:spLocks noChangeShapeType="1"/>
            </p:cNvSpPr>
            <p:nvPr/>
          </p:nvSpPr>
          <p:spPr bwMode="auto">
            <a:xfrm>
              <a:off x="5171" y="1324"/>
              <a:ext cx="0" cy="4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grpSp>
        <p:nvGrpSpPr>
          <p:cNvPr id="103" name="Group 75">
            <a:extLst>
              <a:ext uri="{FF2B5EF4-FFF2-40B4-BE49-F238E27FC236}">
                <a16:creationId xmlns:a16="http://schemas.microsoft.com/office/drawing/2014/main" id="{76946121-D548-F74C-A1D3-59BD06B7A682}"/>
              </a:ext>
            </a:extLst>
          </p:cNvPr>
          <p:cNvGrpSpPr>
            <a:grpSpLocks/>
          </p:cNvGrpSpPr>
          <p:nvPr/>
        </p:nvGrpSpPr>
        <p:grpSpPr bwMode="auto">
          <a:xfrm>
            <a:off x="5382279" y="3848343"/>
            <a:ext cx="2495550" cy="579438"/>
            <a:chOff x="2213" y="2438"/>
            <a:chExt cx="1572" cy="365"/>
          </a:xfrm>
        </p:grpSpPr>
        <p:sp>
          <p:nvSpPr>
            <p:cNvPr id="104" name="Line 41">
              <a:extLst>
                <a:ext uri="{FF2B5EF4-FFF2-40B4-BE49-F238E27FC236}">
                  <a16:creationId xmlns:a16="http://schemas.microsoft.com/office/drawing/2014/main" id="{98F4F276-7614-C14A-9C9D-EC8645AE6E58}"/>
                </a:ext>
              </a:extLst>
            </p:cNvPr>
            <p:cNvSpPr>
              <a:spLocks noChangeShapeType="1"/>
            </p:cNvSpPr>
            <p:nvPr/>
          </p:nvSpPr>
          <p:spPr bwMode="auto">
            <a:xfrm flipH="1">
              <a:off x="2213" y="2483"/>
              <a:ext cx="1572" cy="32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05" name="Rectangle 42">
              <a:extLst>
                <a:ext uri="{FF2B5EF4-FFF2-40B4-BE49-F238E27FC236}">
                  <a16:creationId xmlns:a16="http://schemas.microsoft.com/office/drawing/2014/main" id="{2C2B84BB-C6E7-E945-988B-EF1EC7990CC5}"/>
                </a:ext>
              </a:extLst>
            </p:cNvPr>
            <p:cNvSpPr>
              <a:spLocks noChangeArrowheads="1"/>
            </p:cNvSpPr>
            <p:nvPr/>
          </p:nvSpPr>
          <p:spPr bwMode="auto">
            <a:xfrm>
              <a:off x="2669" y="2438"/>
              <a:ext cx="590" cy="3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06" name="Text Box 43">
              <a:extLst>
                <a:ext uri="{FF2B5EF4-FFF2-40B4-BE49-F238E27FC236}">
                  <a16:creationId xmlns:a16="http://schemas.microsoft.com/office/drawing/2014/main" id="{7660FDEF-659D-A144-BC1C-74CB0FE43F51}"/>
                </a:ext>
              </a:extLst>
            </p:cNvPr>
            <p:cNvSpPr txBox="1">
              <a:spLocks noChangeArrowheads="1"/>
            </p:cNvSpPr>
            <p:nvPr/>
          </p:nvSpPr>
          <p:spPr bwMode="auto">
            <a:xfrm>
              <a:off x="2455" y="2562"/>
              <a:ext cx="105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FINbit=1, seq=y</a:t>
              </a:r>
            </a:p>
          </p:txBody>
        </p:sp>
      </p:grpSp>
      <p:grpSp>
        <p:nvGrpSpPr>
          <p:cNvPr id="107" name="Group 80">
            <a:extLst>
              <a:ext uri="{FF2B5EF4-FFF2-40B4-BE49-F238E27FC236}">
                <a16:creationId xmlns:a16="http://schemas.microsoft.com/office/drawing/2014/main" id="{3C6E9517-228F-F646-BE97-B0F42F01CF2F}"/>
              </a:ext>
            </a:extLst>
          </p:cNvPr>
          <p:cNvGrpSpPr>
            <a:grpSpLocks/>
          </p:cNvGrpSpPr>
          <p:nvPr/>
        </p:nvGrpSpPr>
        <p:grpSpPr bwMode="auto">
          <a:xfrm>
            <a:off x="5412441" y="4556368"/>
            <a:ext cx="2508250" cy="582613"/>
            <a:chOff x="2232" y="2884"/>
            <a:chExt cx="1580" cy="367"/>
          </a:xfrm>
        </p:grpSpPr>
        <p:sp>
          <p:nvSpPr>
            <p:cNvPr id="108" name="Line 44">
              <a:extLst>
                <a:ext uri="{FF2B5EF4-FFF2-40B4-BE49-F238E27FC236}">
                  <a16:creationId xmlns:a16="http://schemas.microsoft.com/office/drawing/2014/main" id="{B2E325DC-266A-E04B-99CF-3336AA0B28DF}"/>
                </a:ext>
              </a:extLst>
            </p:cNvPr>
            <p:cNvSpPr>
              <a:spLocks noChangeShapeType="1"/>
            </p:cNvSpPr>
            <p:nvPr/>
          </p:nvSpPr>
          <p:spPr bwMode="auto">
            <a:xfrm>
              <a:off x="2232" y="2884"/>
              <a:ext cx="1580" cy="367"/>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09" name="Rectangle 46">
              <a:extLst>
                <a:ext uri="{FF2B5EF4-FFF2-40B4-BE49-F238E27FC236}">
                  <a16:creationId xmlns:a16="http://schemas.microsoft.com/office/drawing/2014/main" id="{675FC7AA-5181-014C-8F25-2AA59FE9187C}"/>
                </a:ext>
              </a:extLst>
            </p:cNvPr>
            <p:cNvSpPr>
              <a:spLocks noChangeArrowheads="1"/>
            </p:cNvSpPr>
            <p:nvPr/>
          </p:nvSpPr>
          <p:spPr bwMode="auto">
            <a:xfrm>
              <a:off x="2553" y="2995"/>
              <a:ext cx="896"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10" name="Text Box 47">
              <a:extLst>
                <a:ext uri="{FF2B5EF4-FFF2-40B4-BE49-F238E27FC236}">
                  <a16:creationId xmlns:a16="http://schemas.microsoft.com/office/drawing/2014/main" id="{AF123A9D-4677-1E46-9BD3-FF95D1D7A9E2}"/>
                </a:ext>
              </a:extLst>
            </p:cNvPr>
            <p:cNvSpPr txBox="1">
              <a:spLocks noChangeArrowheads="1"/>
            </p:cNvSpPr>
            <p:nvPr/>
          </p:nvSpPr>
          <p:spPr bwMode="auto">
            <a:xfrm>
              <a:off x="2246" y="2958"/>
              <a:ext cx="1534"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ACKbit=1; ACKnum=y+1</a:t>
              </a:r>
            </a:p>
          </p:txBody>
        </p:sp>
      </p:grpSp>
      <p:grpSp>
        <p:nvGrpSpPr>
          <p:cNvPr id="111" name="Group 72">
            <a:extLst>
              <a:ext uri="{FF2B5EF4-FFF2-40B4-BE49-F238E27FC236}">
                <a16:creationId xmlns:a16="http://schemas.microsoft.com/office/drawing/2014/main" id="{F8C975AA-022F-9047-AE41-32435BEC092D}"/>
              </a:ext>
            </a:extLst>
          </p:cNvPr>
          <p:cNvGrpSpPr>
            <a:grpSpLocks/>
          </p:cNvGrpSpPr>
          <p:nvPr/>
        </p:nvGrpSpPr>
        <p:grpSpPr bwMode="auto">
          <a:xfrm>
            <a:off x="3959879" y="2879968"/>
            <a:ext cx="4930775" cy="854075"/>
            <a:chOff x="1317" y="1828"/>
            <a:chExt cx="3106" cy="538"/>
          </a:xfrm>
        </p:grpSpPr>
        <p:sp>
          <p:nvSpPr>
            <p:cNvPr id="112" name="Line 13">
              <a:extLst>
                <a:ext uri="{FF2B5EF4-FFF2-40B4-BE49-F238E27FC236}">
                  <a16:creationId xmlns:a16="http://schemas.microsoft.com/office/drawing/2014/main" id="{1134B78B-9B76-184C-B906-5A54448AE2F6}"/>
                </a:ext>
              </a:extLst>
            </p:cNvPr>
            <p:cNvSpPr>
              <a:spLocks noChangeShapeType="1"/>
            </p:cNvSpPr>
            <p:nvPr/>
          </p:nvSpPr>
          <p:spPr bwMode="auto">
            <a:xfrm flipH="1">
              <a:off x="2186" y="1828"/>
              <a:ext cx="1580" cy="367"/>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13" name="Rectangle 14">
              <a:extLst>
                <a:ext uri="{FF2B5EF4-FFF2-40B4-BE49-F238E27FC236}">
                  <a16:creationId xmlns:a16="http://schemas.microsoft.com/office/drawing/2014/main" id="{18D2E5DB-705F-434F-8D6A-A975176465BB}"/>
                </a:ext>
              </a:extLst>
            </p:cNvPr>
            <p:cNvSpPr>
              <a:spLocks noChangeArrowheads="1"/>
            </p:cNvSpPr>
            <p:nvPr/>
          </p:nvSpPr>
          <p:spPr bwMode="auto">
            <a:xfrm>
              <a:off x="2507" y="1912"/>
              <a:ext cx="896"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14" name="Text Box 15">
              <a:extLst>
                <a:ext uri="{FF2B5EF4-FFF2-40B4-BE49-F238E27FC236}">
                  <a16:creationId xmlns:a16="http://schemas.microsoft.com/office/drawing/2014/main" id="{C5FC1E37-42AF-CC47-A252-1B970EBE90B6}"/>
                </a:ext>
              </a:extLst>
            </p:cNvPr>
            <p:cNvSpPr txBox="1">
              <a:spLocks noChangeArrowheads="1"/>
            </p:cNvSpPr>
            <p:nvPr/>
          </p:nvSpPr>
          <p:spPr bwMode="auto">
            <a:xfrm>
              <a:off x="2200" y="1875"/>
              <a:ext cx="1534"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ACKbit=1; ACKnum=x+1</a:t>
              </a:r>
            </a:p>
          </p:txBody>
        </p:sp>
        <p:sp>
          <p:nvSpPr>
            <p:cNvPr id="115" name="Text Box 21">
              <a:extLst>
                <a:ext uri="{FF2B5EF4-FFF2-40B4-BE49-F238E27FC236}">
                  <a16:creationId xmlns:a16="http://schemas.microsoft.com/office/drawing/2014/main" id="{4E1E3839-0226-DB4F-BA6B-2B28CD0433CC}"/>
                </a:ext>
              </a:extLst>
            </p:cNvPr>
            <p:cNvSpPr txBox="1">
              <a:spLocks noChangeArrowheads="1"/>
            </p:cNvSpPr>
            <p:nvPr/>
          </p:nvSpPr>
          <p:spPr bwMode="auto">
            <a:xfrm>
              <a:off x="1317" y="2066"/>
              <a:ext cx="867"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 wait for server</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close</a:t>
              </a:r>
            </a:p>
          </p:txBody>
        </p:sp>
        <p:sp>
          <p:nvSpPr>
            <p:cNvPr id="116" name="Text Box 49">
              <a:extLst>
                <a:ext uri="{FF2B5EF4-FFF2-40B4-BE49-F238E27FC236}">
                  <a16:creationId xmlns:a16="http://schemas.microsoft.com/office/drawing/2014/main" id="{2C38B3FD-F2AD-DA41-8270-C22350C73FFB}"/>
                </a:ext>
              </a:extLst>
            </p:cNvPr>
            <p:cNvSpPr txBox="1">
              <a:spLocks noChangeArrowheads="1"/>
            </p:cNvSpPr>
            <p:nvPr/>
          </p:nvSpPr>
          <p:spPr bwMode="auto">
            <a:xfrm>
              <a:off x="3822" y="1979"/>
              <a:ext cx="601"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can still</a:t>
              </a:r>
            </a:p>
            <a:p>
              <a:pPr marL="0" marR="0" lvl="0" indent="0"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send data</a:t>
              </a:r>
            </a:p>
          </p:txBody>
        </p:sp>
      </p:grpSp>
      <p:grpSp>
        <p:nvGrpSpPr>
          <p:cNvPr id="117" name="Group 78">
            <a:extLst>
              <a:ext uri="{FF2B5EF4-FFF2-40B4-BE49-F238E27FC236}">
                <a16:creationId xmlns:a16="http://schemas.microsoft.com/office/drawing/2014/main" id="{C429420B-FA26-2A45-A360-CF2204C79D45}"/>
              </a:ext>
            </a:extLst>
          </p:cNvPr>
          <p:cNvGrpSpPr>
            <a:grpSpLocks/>
          </p:cNvGrpSpPr>
          <p:nvPr/>
        </p:nvGrpSpPr>
        <p:grpSpPr bwMode="auto">
          <a:xfrm>
            <a:off x="7928629" y="3010143"/>
            <a:ext cx="2501900" cy="1735138"/>
            <a:chOff x="3817" y="1910"/>
            <a:chExt cx="1576" cy="1093"/>
          </a:xfrm>
        </p:grpSpPr>
        <p:sp>
          <p:nvSpPr>
            <p:cNvPr id="118" name="Text Box 50">
              <a:extLst>
                <a:ext uri="{FF2B5EF4-FFF2-40B4-BE49-F238E27FC236}">
                  <a16:creationId xmlns:a16="http://schemas.microsoft.com/office/drawing/2014/main" id="{33070F1D-9B90-A144-ADA9-C922455212BE}"/>
                </a:ext>
              </a:extLst>
            </p:cNvPr>
            <p:cNvSpPr txBox="1">
              <a:spLocks noChangeArrowheads="1"/>
            </p:cNvSpPr>
            <p:nvPr/>
          </p:nvSpPr>
          <p:spPr bwMode="auto">
            <a:xfrm>
              <a:off x="3817" y="2703"/>
              <a:ext cx="792"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can no longer</a:t>
              </a:r>
            </a:p>
            <a:p>
              <a:pPr marL="0" marR="0" lvl="0" indent="0"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send data</a:t>
              </a:r>
            </a:p>
          </p:txBody>
        </p:sp>
        <p:grpSp>
          <p:nvGrpSpPr>
            <p:cNvPr id="119" name="Group 76">
              <a:extLst>
                <a:ext uri="{FF2B5EF4-FFF2-40B4-BE49-F238E27FC236}">
                  <a16:creationId xmlns:a16="http://schemas.microsoft.com/office/drawing/2014/main" id="{7CD8625C-1E94-DA47-B16D-490417EA4806}"/>
                </a:ext>
              </a:extLst>
            </p:cNvPr>
            <p:cNvGrpSpPr>
              <a:grpSpLocks/>
            </p:cNvGrpSpPr>
            <p:nvPr/>
          </p:nvGrpSpPr>
          <p:grpSpPr bwMode="auto">
            <a:xfrm>
              <a:off x="4691" y="1910"/>
              <a:ext cx="702" cy="723"/>
              <a:chOff x="4691" y="1910"/>
              <a:chExt cx="702" cy="723"/>
            </a:xfrm>
          </p:grpSpPr>
          <p:sp>
            <p:nvSpPr>
              <p:cNvPr id="120" name="Line 39">
                <a:extLst>
                  <a:ext uri="{FF2B5EF4-FFF2-40B4-BE49-F238E27FC236}">
                    <a16:creationId xmlns:a16="http://schemas.microsoft.com/office/drawing/2014/main" id="{3B72D76C-ECA7-8046-8DFA-EBE982AEBB76}"/>
                  </a:ext>
                </a:extLst>
              </p:cNvPr>
              <p:cNvSpPr>
                <a:spLocks noChangeShapeType="1"/>
              </p:cNvSpPr>
              <p:nvPr/>
            </p:nvSpPr>
            <p:spPr bwMode="auto">
              <a:xfrm>
                <a:off x="5167" y="1910"/>
                <a:ext cx="0" cy="5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21" name="Text Box 55">
                <a:extLst>
                  <a:ext uri="{FF2B5EF4-FFF2-40B4-BE49-F238E27FC236}">
                    <a16:creationId xmlns:a16="http://schemas.microsoft.com/office/drawing/2014/main" id="{39D84C53-723C-A14C-A0EA-D38B2DEE863B}"/>
                  </a:ext>
                </a:extLst>
              </p:cNvPr>
              <p:cNvSpPr txBox="1">
                <a:spLocks noChangeArrowheads="1"/>
              </p:cNvSpPr>
              <p:nvPr/>
            </p:nvSpPr>
            <p:spPr bwMode="auto">
              <a:xfrm>
                <a:off x="4691" y="2421"/>
                <a:ext cx="70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LAST_ACK</a:t>
                </a:r>
              </a:p>
            </p:txBody>
          </p:sp>
        </p:grpSp>
      </p:grpSp>
      <p:grpSp>
        <p:nvGrpSpPr>
          <p:cNvPr id="122" name="Group 82">
            <a:extLst>
              <a:ext uri="{FF2B5EF4-FFF2-40B4-BE49-F238E27FC236}">
                <a16:creationId xmlns:a16="http://schemas.microsoft.com/office/drawing/2014/main" id="{98672237-A933-5840-AAEB-35E99A43D4FC}"/>
              </a:ext>
            </a:extLst>
          </p:cNvPr>
          <p:cNvGrpSpPr>
            <a:grpSpLocks/>
          </p:cNvGrpSpPr>
          <p:nvPr/>
        </p:nvGrpSpPr>
        <p:grpSpPr bwMode="auto">
          <a:xfrm>
            <a:off x="9511366" y="4191243"/>
            <a:ext cx="917575" cy="1223963"/>
            <a:chOff x="4814" y="2654"/>
            <a:chExt cx="578" cy="771"/>
          </a:xfrm>
        </p:grpSpPr>
        <p:sp>
          <p:nvSpPr>
            <p:cNvPr id="123" name="Text Box 11">
              <a:extLst>
                <a:ext uri="{FF2B5EF4-FFF2-40B4-BE49-F238E27FC236}">
                  <a16:creationId xmlns:a16="http://schemas.microsoft.com/office/drawing/2014/main" id="{CC03DA72-98EF-4C40-AAF9-6404AAB41401}"/>
                </a:ext>
              </a:extLst>
            </p:cNvPr>
            <p:cNvSpPr txBox="1">
              <a:spLocks noChangeArrowheads="1"/>
            </p:cNvSpPr>
            <p:nvPr/>
          </p:nvSpPr>
          <p:spPr bwMode="auto">
            <a:xfrm>
              <a:off x="4814" y="3213"/>
              <a:ext cx="57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CLOSED</a:t>
              </a:r>
            </a:p>
          </p:txBody>
        </p:sp>
        <p:sp>
          <p:nvSpPr>
            <p:cNvPr id="124" name="Line 57">
              <a:extLst>
                <a:ext uri="{FF2B5EF4-FFF2-40B4-BE49-F238E27FC236}">
                  <a16:creationId xmlns:a16="http://schemas.microsoft.com/office/drawing/2014/main" id="{2DAF6242-FCE3-CA4F-8E94-5C600901D79C}"/>
                </a:ext>
              </a:extLst>
            </p:cNvPr>
            <p:cNvSpPr>
              <a:spLocks noChangeShapeType="1"/>
            </p:cNvSpPr>
            <p:nvPr/>
          </p:nvSpPr>
          <p:spPr bwMode="auto">
            <a:xfrm>
              <a:off x="5173" y="2654"/>
              <a:ext cx="0" cy="57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grpSp>
        <p:nvGrpSpPr>
          <p:cNvPr id="125" name="Group 77">
            <a:extLst>
              <a:ext uri="{FF2B5EF4-FFF2-40B4-BE49-F238E27FC236}">
                <a16:creationId xmlns:a16="http://schemas.microsoft.com/office/drawing/2014/main" id="{8716FBC7-F7B2-3E4B-A8DC-911681C33879}"/>
              </a:ext>
            </a:extLst>
          </p:cNvPr>
          <p:cNvGrpSpPr>
            <a:grpSpLocks/>
          </p:cNvGrpSpPr>
          <p:nvPr/>
        </p:nvGrpSpPr>
        <p:grpSpPr bwMode="auto">
          <a:xfrm>
            <a:off x="2454929" y="3583231"/>
            <a:ext cx="1400175" cy="1044575"/>
            <a:chOff x="369" y="2271"/>
            <a:chExt cx="882" cy="658"/>
          </a:xfrm>
        </p:grpSpPr>
        <p:sp>
          <p:nvSpPr>
            <p:cNvPr id="126" name="Text Box 58">
              <a:extLst>
                <a:ext uri="{FF2B5EF4-FFF2-40B4-BE49-F238E27FC236}">
                  <a16:creationId xmlns:a16="http://schemas.microsoft.com/office/drawing/2014/main" id="{0370EE93-EE28-CB41-9A79-44CD5FCB09C6}"/>
                </a:ext>
              </a:extLst>
            </p:cNvPr>
            <p:cNvSpPr txBox="1">
              <a:spLocks noChangeArrowheads="1"/>
            </p:cNvSpPr>
            <p:nvPr/>
          </p:nvSpPr>
          <p:spPr bwMode="auto">
            <a:xfrm>
              <a:off x="369" y="2717"/>
              <a:ext cx="88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TIMED_WAIT</a:t>
              </a:r>
            </a:p>
          </p:txBody>
        </p:sp>
        <p:sp>
          <p:nvSpPr>
            <p:cNvPr id="127" name="Line 60">
              <a:extLst>
                <a:ext uri="{FF2B5EF4-FFF2-40B4-BE49-F238E27FC236}">
                  <a16:creationId xmlns:a16="http://schemas.microsoft.com/office/drawing/2014/main" id="{3B48B9FB-9708-0540-92A3-506581BA5410}"/>
                </a:ext>
              </a:extLst>
            </p:cNvPr>
            <p:cNvSpPr>
              <a:spLocks noChangeShapeType="1"/>
            </p:cNvSpPr>
            <p:nvPr/>
          </p:nvSpPr>
          <p:spPr bwMode="auto">
            <a:xfrm>
              <a:off x="638" y="2271"/>
              <a:ext cx="0" cy="48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grpSp>
        <p:nvGrpSpPr>
          <p:cNvPr id="128" name="Group 81">
            <a:extLst>
              <a:ext uri="{FF2B5EF4-FFF2-40B4-BE49-F238E27FC236}">
                <a16:creationId xmlns:a16="http://schemas.microsoft.com/office/drawing/2014/main" id="{297F5A45-3767-914B-A848-9F3DBE9E8973}"/>
              </a:ext>
            </a:extLst>
          </p:cNvPr>
          <p:cNvGrpSpPr>
            <a:grpSpLocks/>
          </p:cNvGrpSpPr>
          <p:nvPr/>
        </p:nvGrpSpPr>
        <p:grpSpPr bwMode="auto">
          <a:xfrm>
            <a:off x="2543829" y="4464293"/>
            <a:ext cx="2743200" cy="1768475"/>
            <a:chOff x="425" y="2826"/>
            <a:chExt cx="1728" cy="1114"/>
          </a:xfrm>
        </p:grpSpPr>
        <p:sp>
          <p:nvSpPr>
            <p:cNvPr id="129" name="Line 52">
              <a:extLst>
                <a:ext uri="{FF2B5EF4-FFF2-40B4-BE49-F238E27FC236}">
                  <a16:creationId xmlns:a16="http://schemas.microsoft.com/office/drawing/2014/main" id="{1A425BE1-7027-F44C-9194-05C89CAF482F}"/>
                </a:ext>
              </a:extLst>
            </p:cNvPr>
            <p:cNvSpPr>
              <a:spLocks noChangeShapeType="1"/>
            </p:cNvSpPr>
            <p:nvPr/>
          </p:nvSpPr>
          <p:spPr bwMode="auto">
            <a:xfrm>
              <a:off x="1820" y="2833"/>
              <a:ext cx="7" cy="1059"/>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30" name="Text Box 51">
              <a:extLst>
                <a:ext uri="{FF2B5EF4-FFF2-40B4-BE49-F238E27FC236}">
                  <a16:creationId xmlns:a16="http://schemas.microsoft.com/office/drawing/2014/main" id="{B9DE3C9B-20ED-E544-82B3-6C57D83B7145}"/>
                </a:ext>
              </a:extLst>
            </p:cNvPr>
            <p:cNvSpPr txBox="1">
              <a:spLocks noChangeArrowheads="1"/>
            </p:cNvSpPr>
            <p:nvPr/>
          </p:nvSpPr>
          <p:spPr bwMode="auto">
            <a:xfrm>
              <a:off x="1216" y="3093"/>
              <a:ext cx="937" cy="421"/>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 timed wait </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for 2*max </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segment lifetime</a:t>
              </a:r>
            </a:p>
          </p:txBody>
        </p:sp>
        <p:sp>
          <p:nvSpPr>
            <p:cNvPr id="131" name="Line 53">
              <a:extLst>
                <a:ext uri="{FF2B5EF4-FFF2-40B4-BE49-F238E27FC236}">
                  <a16:creationId xmlns:a16="http://schemas.microsoft.com/office/drawing/2014/main" id="{58D5E89D-DF4E-4A46-B48C-C5652B9EF31E}"/>
                </a:ext>
              </a:extLst>
            </p:cNvPr>
            <p:cNvSpPr>
              <a:spLocks noChangeShapeType="1"/>
            </p:cNvSpPr>
            <p:nvPr/>
          </p:nvSpPr>
          <p:spPr bwMode="auto">
            <a:xfrm>
              <a:off x="1742" y="2826"/>
              <a:ext cx="14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32" name="Line 54">
              <a:extLst>
                <a:ext uri="{FF2B5EF4-FFF2-40B4-BE49-F238E27FC236}">
                  <a16:creationId xmlns:a16="http://schemas.microsoft.com/office/drawing/2014/main" id="{686D6997-8DDA-0743-A8AD-E9968F7CA516}"/>
                </a:ext>
              </a:extLst>
            </p:cNvPr>
            <p:cNvSpPr>
              <a:spLocks noChangeShapeType="1"/>
            </p:cNvSpPr>
            <p:nvPr/>
          </p:nvSpPr>
          <p:spPr bwMode="auto">
            <a:xfrm>
              <a:off x="1759" y="3889"/>
              <a:ext cx="14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33" name="Text Box 59">
              <a:extLst>
                <a:ext uri="{FF2B5EF4-FFF2-40B4-BE49-F238E27FC236}">
                  <a16:creationId xmlns:a16="http://schemas.microsoft.com/office/drawing/2014/main" id="{7CE5D92F-DD8C-9F4B-8EAB-8C454B58999E}"/>
                </a:ext>
              </a:extLst>
            </p:cNvPr>
            <p:cNvSpPr txBox="1">
              <a:spLocks noChangeArrowheads="1"/>
            </p:cNvSpPr>
            <p:nvPr/>
          </p:nvSpPr>
          <p:spPr bwMode="auto">
            <a:xfrm>
              <a:off x="425" y="3728"/>
              <a:ext cx="57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CLOSED</a:t>
              </a:r>
            </a:p>
          </p:txBody>
        </p:sp>
        <p:sp>
          <p:nvSpPr>
            <p:cNvPr id="134" name="Line 61">
              <a:extLst>
                <a:ext uri="{FF2B5EF4-FFF2-40B4-BE49-F238E27FC236}">
                  <a16:creationId xmlns:a16="http://schemas.microsoft.com/office/drawing/2014/main" id="{A6E76601-86C1-6B4E-986E-53F4D8B2F328}"/>
                </a:ext>
              </a:extLst>
            </p:cNvPr>
            <p:cNvSpPr>
              <a:spLocks noChangeShapeType="1"/>
            </p:cNvSpPr>
            <p:nvPr/>
          </p:nvSpPr>
          <p:spPr bwMode="auto">
            <a:xfrm>
              <a:off x="631" y="2918"/>
              <a:ext cx="0" cy="83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grpSp>
        <p:nvGrpSpPr>
          <p:cNvPr id="135" name="Group 71">
            <a:extLst>
              <a:ext uri="{FF2B5EF4-FFF2-40B4-BE49-F238E27FC236}">
                <a16:creationId xmlns:a16="http://schemas.microsoft.com/office/drawing/2014/main" id="{856F911C-0662-FC4D-8D88-E4796EB8EB50}"/>
              </a:ext>
            </a:extLst>
          </p:cNvPr>
          <p:cNvGrpSpPr>
            <a:grpSpLocks/>
          </p:cNvGrpSpPr>
          <p:nvPr/>
        </p:nvGrpSpPr>
        <p:grpSpPr bwMode="auto">
          <a:xfrm>
            <a:off x="2420004" y="2024306"/>
            <a:ext cx="1335087" cy="700087"/>
            <a:chOff x="347" y="1289"/>
            <a:chExt cx="841" cy="441"/>
          </a:xfrm>
        </p:grpSpPr>
        <p:sp>
          <p:nvSpPr>
            <p:cNvPr id="136" name="Text Box 31">
              <a:extLst>
                <a:ext uri="{FF2B5EF4-FFF2-40B4-BE49-F238E27FC236}">
                  <a16:creationId xmlns:a16="http://schemas.microsoft.com/office/drawing/2014/main" id="{7C6B5CE0-27BC-EA41-AE44-47F87323EAB1}"/>
                </a:ext>
              </a:extLst>
            </p:cNvPr>
            <p:cNvSpPr txBox="1">
              <a:spLocks noChangeArrowheads="1"/>
            </p:cNvSpPr>
            <p:nvPr/>
          </p:nvSpPr>
          <p:spPr bwMode="auto">
            <a:xfrm>
              <a:off x="347" y="1518"/>
              <a:ext cx="84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FIN_WAIT_1</a:t>
              </a:r>
            </a:p>
          </p:txBody>
        </p:sp>
        <p:sp>
          <p:nvSpPr>
            <p:cNvPr id="137" name="Line 32">
              <a:extLst>
                <a:ext uri="{FF2B5EF4-FFF2-40B4-BE49-F238E27FC236}">
                  <a16:creationId xmlns:a16="http://schemas.microsoft.com/office/drawing/2014/main" id="{68F9AC03-ACD1-8148-B2AA-D99567B02208}"/>
                </a:ext>
              </a:extLst>
            </p:cNvPr>
            <p:cNvSpPr>
              <a:spLocks noChangeShapeType="1"/>
            </p:cNvSpPr>
            <p:nvPr/>
          </p:nvSpPr>
          <p:spPr bwMode="auto">
            <a:xfrm>
              <a:off x="630" y="1289"/>
              <a:ext cx="0" cy="2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grpSp>
        <p:nvGrpSpPr>
          <p:cNvPr id="138" name="Group 70">
            <a:extLst>
              <a:ext uri="{FF2B5EF4-FFF2-40B4-BE49-F238E27FC236}">
                <a16:creationId xmlns:a16="http://schemas.microsoft.com/office/drawing/2014/main" id="{2AC3B819-5CDB-E34D-A991-B4A5AEE2742D}"/>
              </a:ext>
            </a:extLst>
          </p:cNvPr>
          <p:cNvGrpSpPr>
            <a:grpSpLocks/>
          </p:cNvGrpSpPr>
          <p:nvPr/>
        </p:nvGrpSpPr>
        <p:grpSpPr bwMode="auto">
          <a:xfrm>
            <a:off x="3074054" y="2078281"/>
            <a:ext cx="4775200" cy="1014412"/>
            <a:chOff x="759" y="1323"/>
            <a:chExt cx="3008" cy="639"/>
          </a:xfrm>
        </p:grpSpPr>
        <p:sp>
          <p:nvSpPr>
            <p:cNvPr id="139" name="Line 6">
              <a:extLst>
                <a:ext uri="{FF2B5EF4-FFF2-40B4-BE49-F238E27FC236}">
                  <a16:creationId xmlns:a16="http://schemas.microsoft.com/office/drawing/2014/main" id="{8563C9BC-E8BF-4B4B-B9E5-BA16D70411A4}"/>
                </a:ext>
              </a:extLst>
            </p:cNvPr>
            <p:cNvSpPr>
              <a:spLocks noChangeShapeType="1"/>
            </p:cNvSpPr>
            <p:nvPr/>
          </p:nvSpPr>
          <p:spPr bwMode="auto">
            <a:xfrm>
              <a:off x="2195" y="1442"/>
              <a:ext cx="1572" cy="32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40" name="Rectangle 7">
              <a:extLst>
                <a:ext uri="{FF2B5EF4-FFF2-40B4-BE49-F238E27FC236}">
                  <a16:creationId xmlns:a16="http://schemas.microsoft.com/office/drawing/2014/main" id="{93164DA6-D19F-EC4A-8FED-DFEAF03BFCA4}"/>
                </a:ext>
              </a:extLst>
            </p:cNvPr>
            <p:cNvSpPr>
              <a:spLocks noChangeArrowheads="1"/>
            </p:cNvSpPr>
            <p:nvPr/>
          </p:nvSpPr>
          <p:spPr bwMode="auto">
            <a:xfrm>
              <a:off x="2644" y="1369"/>
              <a:ext cx="590" cy="3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41" name="Text Box 8">
              <a:extLst>
                <a:ext uri="{FF2B5EF4-FFF2-40B4-BE49-F238E27FC236}">
                  <a16:creationId xmlns:a16="http://schemas.microsoft.com/office/drawing/2014/main" id="{9FBC4446-D43E-8446-97FA-47F23591FA0D}"/>
                </a:ext>
              </a:extLst>
            </p:cNvPr>
            <p:cNvSpPr txBox="1">
              <a:spLocks noChangeArrowheads="1"/>
            </p:cNvSpPr>
            <p:nvPr/>
          </p:nvSpPr>
          <p:spPr bwMode="auto">
            <a:xfrm>
              <a:off x="2430" y="1493"/>
              <a:ext cx="105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FINbit=1, seq=x</a:t>
              </a:r>
            </a:p>
          </p:txBody>
        </p:sp>
        <p:sp>
          <p:nvSpPr>
            <p:cNvPr id="142" name="Text Box 9">
              <a:extLst>
                <a:ext uri="{FF2B5EF4-FFF2-40B4-BE49-F238E27FC236}">
                  <a16:creationId xmlns:a16="http://schemas.microsoft.com/office/drawing/2014/main" id="{2A7A1B57-CBE3-0F48-81AB-C0824B5F9ED6}"/>
                </a:ext>
              </a:extLst>
            </p:cNvPr>
            <p:cNvSpPr txBox="1">
              <a:spLocks noChangeArrowheads="1"/>
            </p:cNvSpPr>
            <p:nvPr/>
          </p:nvSpPr>
          <p:spPr bwMode="auto">
            <a:xfrm>
              <a:off x="1209" y="1541"/>
              <a:ext cx="913" cy="42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can no longer</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send but can</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rPr>
                <a:t> receive data</a:t>
              </a:r>
            </a:p>
          </p:txBody>
        </p:sp>
        <p:sp>
          <p:nvSpPr>
            <p:cNvPr id="143" name="Text Box 67">
              <a:extLst>
                <a:ext uri="{FF2B5EF4-FFF2-40B4-BE49-F238E27FC236}">
                  <a16:creationId xmlns:a16="http://schemas.microsoft.com/office/drawing/2014/main" id="{D4F5F93C-0287-514F-885A-7080F2E25FBE}"/>
                </a:ext>
              </a:extLst>
            </p:cNvPr>
            <p:cNvSpPr txBox="1">
              <a:spLocks noChangeArrowheads="1"/>
            </p:cNvSpPr>
            <p:nvPr/>
          </p:nvSpPr>
          <p:spPr bwMode="auto">
            <a:xfrm>
              <a:off x="759" y="1323"/>
              <a:ext cx="145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ourier New" charset="0"/>
                  <a:ea typeface="ＭＳ Ｐゴシック" charset="0"/>
                </a:rPr>
                <a:t>clientSocket.close()</a:t>
              </a:r>
            </a:p>
          </p:txBody>
        </p:sp>
      </p:grpSp>
      <p:sp>
        <p:nvSpPr>
          <p:cNvPr id="144" name="Text Box 84">
            <a:extLst>
              <a:ext uri="{FF2B5EF4-FFF2-40B4-BE49-F238E27FC236}">
                <a16:creationId xmlns:a16="http://schemas.microsoft.com/office/drawing/2014/main" id="{B621F2BC-8FED-FF42-89D9-83E23CEFDC40}"/>
              </a:ext>
            </a:extLst>
          </p:cNvPr>
          <p:cNvSpPr txBox="1">
            <a:spLocks noChangeArrowheads="1"/>
          </p:cNvSpPr>
          <p:nvPr/>
        </p:nvSpPr>
        <p:spPr bwMode="auto">
          <a:xfrm>
            <a:off x="2105830" y="1346443"/>
            <a:ext cx="142224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sz="2000" b="0" u="none" strike="noStrike" kern="0" cap="none" spc="0" normalizeH="0" baseline="0" noProof="0" dirty="0">
                <a:ln>
                  <a:noFill/>
                </a:ln>
                <a:solidFill>
                  <a:srgbClr val="000099"/>
                </a:solidFill>
                <a:effectLst/>
                <a:uLnTx/>
                <a:uFillTx/>
                <a:latin typeface="Tahoma" charset="0"/>
                <a:ea typeface="ＭＳ Ｐゴシック" charset="0"/>
              </a:rPr>
              <a:t>client state</a:t>
            </a:r>
          </a:p>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endParaRPr>
          </a:p>
        </p:txBody>
      </p:sp>
      <p:sp>
        <p:nvSpPr>
          <p:cNvPr id="145" name="Text Box 85">
            <a:extLst>
              <a:ext uri="{FF2B5EF4-FFF2-40B4-BE49-F238E27FC236}">
                <a16:creationId xmlns:a16="http://schemas.microsoft.com/office/drawing/2014/main" id="{0843F073-CC98-6143-B1B4-660BDAFE9238}"/>
              </a:ext>
            </a:extLst>
          </p:cNvPr>
          <p:cNvSpPr txBox="1">
            <a:spLocks noChangeArrowheads="1"/>
          </p:cNvSpPr>
          <p:nvPr/>
        </p:nvSpPr>
        <p:spPr bwMode="auto">
          <a:xfrm>
            <a:off x="8942262" y="1363906"/>
            <a:ext cx="151842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sz="2000" b="0" u="none" strike="noStrike" kern="0" cap="none" spc="0" normalizeH="0" baseline="0" noProof="0" dirty="0">
                <a:ln>
                  <a:noFill/>
                </a:ln>
                <a:solidFill>
                  <a:srgbClr val="000099"/>
                </a:solidFill>
                <a:effectLst/>
                <a:uLnTx/>
                <a:uFillTx/>
                <a:latin typeface="Tahoma" charset="0"/>
                <a:ea typeface="ＭＳ Ｐゴシック" charset="0"/>
              </a:rPr>
              <a:t>server state</a:t>
            </a:r>
          </a:p>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endParaRPr>
          </a:p>
        </p:txBody>
      </p:sp>
      <p:sp>
        <p:nvSpPr>
          <p:cNvPr id="146" name="Text Box 86">
            <a:extLst>
              <a:ext uri="{FF2B5EF4-FFF2-40B4-BE49-F238E27FC236}">
                <a16:creationId xmlns:a16="http://schemas.microsoft.com/office/drawing/2014/main" id="{91EC5BFE-B9C5-4940-AAAB-3E540DBF7AB8}"/>
              </a:ext>
            </a:extLst>
          </p:cNvPr>
          <p:cNvSpPr txBox="1">
            <a:spLocks noChangeArrowheads="1"/>
          </p:cNvSpPr>
          <p:nvPr/>
        </p:nvSpPr>
        <p:spPr bwMode="auto">
          <a:xfrm>
            <a:off x="9638366" y="1746493"/>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ESTAB</a:t>
            </a:r>
          </a:p>
        </p:txBody>
      </p:sp>
      <p:sp>
        <p:nvSpPr>
          <p:cNvPr id="147" name="Text Box 87">
            <a:extLst>
              <a:ext uri="{FF2B5EF4-FFF2-40B4-BE49-F238E27FC236}">
                <a16:creationId xmlns:a16="http://schemas.microsoft.com/office/drawing/2014/main" id="{6F88DE4C-F26E-1E42-AEF7-44D88A3978D1}"/>
              </a:ext>
            </a:extLst>
          </p:cNvPr>
          <p:cNvSpPr txBox="1">
            <a:spLocks noChangeArrowheads="1"/>
          </p:cNvSpPr>
          <p:nvPr/>
        </p:nvSpPr>
        <p:spPr bwMode="auto">
          <a:xfrm>
            <a:off x="2402541" y="1729031"/>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rPr>
              <a:t>ESTAB</a:t>
            </a:r>
          </a:p>
        </p:txBody>
      </p:sp>
      <p:grpSp>
        <p:nvGrpSpPr>
          <p:cNvPr id="148" name="Group 88">
            <a:extLst>
              <a:ext uri="{FF2B5EF4-FFF2-40B4-BE49-F238E27FC236}">
                <a16:creationId xmlns:a16="http://schemas.microsoft.com/office/drawing/2014/main" id="{9F01B6CB-2602-AB4B-8407-E1DECA6D341A}"/>
              </a:ext>
            </a:extLst>
          </p:cNvPr>
          <p:cNvGrpSpPr>
            <a:grpSpLocks/>
          </p:cNvGrpSpPr>
          <p:nvPr/>
        </p:nvGrpSpPr>
        <p:grpSpPr bwMode="auto">
          <a:xfrm>
            <a:off x="5009216" y="1421056"/>
            <a:ext cx="642938" cy="600075"/>
            <a:chOff x="-44" y="1473"/>
            <a:chExt cx="981" cy="1105"/>
          </a:xfrm>
        </p:grpSpPr>
        <p:pic>
          <p:nvPicPr>
            <p:cNvPr id="149" name="Picture 89" descr="desktop_computer_stylized_medium">
              <a:extLst>
                <a:ext uri="{FF2B5EF4-FFF2-40B4-BE49-F238E27FC236}">
                  <a16:creationId xmlns:a16="http://schemas.microsoft.com/office/drawing/2014/main" id="{CB87D519-6188-8E48-BD3A-21D1B3CD1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Freeform 90">
              <a:extLst>
                <a:ext uri="{FF2B5EF4-FFF2-40B4-BE49-F238E27FC236}">
                  <a16:creationId xmlns:a16="http://schemas.microsoft.com/office/drawing/2014/main" id="{03222848-711E-FA45-B8D9-62F3C310430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endParaRPr>
            </a:p>
          </p:txBody>
        </p:sp>
      </p:grpSp>
      <p:grpSp>
        <p:nvGrpSpPr>
          <p:cNvPr id="151" name="Group 91">
            <a:extLst>
              <a:ext uri="{FF2B5EF4-FFF2-40B4-BE49-F238E27FC236}">
                <a16:creationId xmlns:a16="http://schemas.microsoft.com/office/drawing/2014/main" id="{BF9B722E-CD29-D14E-A50A-6EFE18D73FAA}"/>
              </a:ext>
            </a:extLst>
          </p:cNvPr>
          <p:cNvGrpSpPr>
            <a:grpSpLocks/>
          </p:cNvGrpSpPr>
          <p:nvPr/>
        </p:nvGrpSpPr>
        <p:grpSpPr bwMode="auto">
          <a:xfrm>
            <a:off x="7641291" y="1424231"/>
            <a:ext cx="336550" cy="512762"/>
            <a:chOff x="4140" y="429"/>
            <a:chExt cx="1425" cy="2396"/>
          </a:xfrm>
        </p:grpSpPr>
        <p:sp>
          <p:nvSpPr>
            <p:cNvPr id="152" name="Freeform 92">
              <a:extLst>
                <a:ext uri="{FF2B5EF4-FFF2-40B4-BE49-F238E27FC236}">
                  <a16:creationId xmlns:a16="http://schemas.microsoft.com/office/drawing/2014/main" id="{04FC7BF7-A2B2-C94B-9A70-9E4F05E4B203}"/>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endParaRPr>
            </a:p>
          </p:txBody>
        </p:sp>
        <p:sp>
          <p:nvSpPr>
            <p:cNvPr id="153" name="Rectangle 93">
              <a:extLst>
                <a:ext uri="{FF2B5EF4-FFF2-40B4-BE49-F238E27FC236}">
                  <a16:creationId xmlns:a16="http://schemas.microsoft.com/office/drawing/2014/main" id="{BBF24070-7587-6240-82D0-9DA6BE7BB182}"/>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54" name="Freeform 94">
              <a:extLst>
                <a:ext uri="{FF2B5EF4-FFF2-40B4-BE49-F238E27FC236}">
                  <a16:creationId xmlns:a16="http://schemas.microsoft.com/office/drawing/2014/main" id="{C913A1C5-5EFA-DA46-95BE-855E56697F8B}"/>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endParaRPr>
            </a:p>
          </p:txBody>
        </p:sp>
        <p:sp>
          <p:nvSpPr>
            <p:cNvPr id="155" name="Freeform 95">
              <a:extLst>
                <a:ext uri="{FF2B5EF4-FFF2-40B4-BE49-F238E27FC236}">
                  <a16:creationId xmlns:a16="http://schemas.microsoft.com/office/drawing/2014/main" id="{30F7DF2C-5849-1D4B-8FD7-8CEB19A50FC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endParaRPr>
            </a:p>
          </p:txBody>
        </p:sp>
        <p:sp>
          <p:nvSpPr>
            <p:cNvPr id="156" name="Rectangle 96">
              <a:extLst>
                <a:ext uri="{FF2B5EF4-FFF2-40B4-BE49-F238E27FC236}">
                  <a16:creationId xmlns:a16="http://schemas.microsoft.com/office/drawing/2014/main" id="{928B54EE-1D33-184C-8985-247C7BD59B8D}"/>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nvGrpSpPr>
            <p:cNvPr id="157" name="Group 97">
              <a:extLst>
                <a:ext uri="{FF2B5EF4-FFF2-40B4-BE49-F238E27FC236}">
                  <a16:creationId xmlns:a16="http://schemas.microsoft.com/office/drawing/2014/main" id="{F6DD7133-721F-BD41-8783-A9EAB109850D}"/>
                </a:ext>
              </a:extLst>
            </p:cNvPr>
            <p:cNvGrpSpPr>
              <a:grpSpLocks/>
            </p:cNvGrpSpPr>
            <p:nvPr/>
          </p:nvGrpSpPr>
          <p:grpSpPr bwMode="auto">
            <a:xfrm>
              <a:off x="4749" y="668"/>
              <a:ext cx="581" cy="145"/>
              <a:chOff x="614" y="2568"/>
              <a:chExt cx="725" cy="139"/>
            </a:xfrm>
          </p:grpSpPr>
          <p:sp>
            <p:nvSpPr>
              <p:cNvPr id="182" name="AutoShape 98">
                <a:extLst>
                  <a:ext uri="{FF2B5EF4-FFF2-40B4-BE49-F238E27FC236}">
                    <a16:creationId xmlns:a16="http://schemas.microsoft.com/office/drawing/2014/main" id="{46425D84-36DE-2C4E-AE70-5E0DC3CDD676}"/>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83" name="AutoShape 99">
                <a:extLst>
                  <a:ext uri="{FF2B5EF4-FFF2-40B4-BE49-F238E27FC236}">
                    <a16:creationId xmlns:a16="http://schemas.microsoft.com/office/drawing/2014/main" id="{CFFAEB71-14B6-FE46-9C1C-0896E120008D}"/>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sp>
          <p:nvSpPr>
            <p:cNvPr id="158" name="Rectangle 100">
              <a:extLst>
                <a:ext uri="{FF2B5EF4-FFF2-40B4-BE49-F238E27FC236}">
                  <a16:creationId xmlns:a16="http://schemas.microsoft.com/office/drawing/2014/main" id="{85BA9E49-BCCD-AD46-90D6-0B2B10EE9CC5}"/>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nvGrpSpPr>
            <p:cNvPr id="159" name="Group 101">
              <a:extLst>
                <a:ext uri="{FF2B5EF4-FFF2-40B4-BE49-F238E27FC236}">
                  <a16:creationId xmlns:a16="http://schemas.microsoft.com/office/drawing/2014/main" id="{9EE85CC6-1160-464D-B373-66F588DA89DD}"/>
                </a:ext>
              </a:extLst>
            </p:cNvPr>
            <p:cNvGrpSpPr>
              <a:grpSpLocks/>
            </p:cNvGrpSpPr>
            <p:nvPr/>
          </p:nvGrpSpPr>
          <p:grpSpPr bwMode="auto">
            <a:xfrm>
              <a:off x="4747" y="994"/>
              <a:ext cx="581" cy="134"/>
              <a:chOff x="614" y="2568"/>
              <a:chExt cx="725" cy="139"/>
            </a:xfrm>
          </p:grpSpPr>
          <p:sp>
            <p:nvSpPr>
              <p:cNvPr id="180" name="AutoShape 102">
                <a:extLst>
                  <a:ext uri="{FF2B5EF4-FFF2-40B4-BE49-F238E27FC236}">
                    <a16:creationId xmlns:a16="http://schemas.microsoft.com/office/drawing/2014/main" id="{8A13BF1A-B268-2443-B220-C847E9ABB30F}"/>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81" name="AutoShape 103">
                <a:extLst>
                  <a:ext uri="{FF2B5EF4-FFF2-40B4-BE49-F238E27FC236}">
                    <a16:creationId xmlns:a16="http://schemas.microsoft.com/office/drawing/2014/main" id="{37F11CFE-1C0C-0E44-BDE7-87E93FDD4C4D}"/>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sp>
          <p:nvSpPr>
            <p:cNvPr id="160" name="Rectangle 104">
              <a:extLst>
                <a:ext uri="{FF2B5EF4-FFF2-40B4-BE49-F238E27FC236}">
                  <a16:creationId xmlns:a16="http://schemas.microsoft.com/office/drawing/2014/main" id="{2E0AE940-5E21-AB42-A881-5E0E7C86B44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61" name="Rectangle 105">
              <a:extLst>
                <a:ext uri="{FF2B5EF4-FFF2-40B4-BE49-F238E27FC236}">
                  <a16:creationId xmlns:a16="http://schemas.microsoft.com/office/drawing/2014/main" id="{3B10FEB7-24A1-E940-B454-FEA4D9D81981}"/>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nvGrpSpPr>
            <p:cNvPr id="162" name="Group 106">
              <a:extLst>
                <a:ext uri="{FF2B5EF4-FFF2-40B4-BE49-F238E27FC236}">
                  <a16:creationId xmlns:a16="http://schemas.microsoft.com/office/drawing/2014/main" id="{E763CBF1-E022-4B43-827D-B2C0C13CF95C}"/>
                </a:ext>
              </a:extLst>
            </p:cNvPr>
            <p:cNvGrpSpPr>
              <a:grpSpLocks/>
            </p:cNvGrpSpPr>
            <p:nvPr/>
          </p:nvGrpSpPr>
          <p:grpSpPr bwMode="auto">
            <a:xfrm>
              <a:off x="4735" y="1627"/>
              <a:ext cx="582" cy="151"/>
              <a:chOff x="614" y="2568"/>
              <a:chExt cx="725" cy="139"/>
            </a:xfrm>
          </p:grpSpPr>
          <p:sp>
            <p:nvSpPr>
              <p:cNvPr id="178" name="AutoShape 107">
                <a:extLst>
                  <a:ext uri="{FF2B5EF4-FFF2-40B4-BE49-F238E27FC236}">
                    <a16:creationId xmlns:a16="http://schemas.microsoft.com/office/drawing/2014/main" id="{6A86ADF6-C912-6A4B-9D15-97DBB6D53B1B}"/>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79" name="AutoShape 108">
                <a:extLst>
                  <a:ext uri="{FF2B5EF4-FFF2-40B4-BE49-F238E27FC236}">
                    <a16:creationId xmlns:a16="http://schemas.microsoft.com/office/drawing/2014/main" id="{9F558EE2-1D9D-5644-8991-61EC538A21AC}"/>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sp>
          <p:nvSpPr>
            <p:cNvPr id="163" name="Freeform 109">
              <a:extLst>
                <a:ext uri="{FF2B5EF4-FFF2-40B4-BE49-F238E27FC236}">
                  <a16:creationId xmlns:a16="http://schemas.microsoft.com/office/drawing/2014/main" id="{7EB03A64-481D-DE4A-A95E-29908EF86F6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endParaRPr>
            </a:p>
          </p:txBody>
        </p:sp>
        <p:grpSp>
          <p:nvGrpSpPr>
            <p:cNvPr id="164" name="Group 110">
              <a:extLst>
                <a:ext uri="{FF2B5EF4-FFF2-40B4-BE49-F238E27FC236}">
                  <a16:creationId xmlns:a16="http://schemas.microsoft.com/office/drawing/2014/main" id="{30F9ABF4-0850-ED4F-BB3C-A8016A36A617}"/>
                </a:ext>
              </a:extLst>
            </p:cNvPr>
            <p:cNvGrpSpPr>
              <a:grpSpLocks/>
            </p:cNvGrpSpPr>
            <p:nvPr/>
          </p:nvGrpSpPr>
          <p:grpSpPr bwMode="auto">
            <a:xfrm>
              <a:off x="4739" y="1327"/>
              <a:ext cx="582" cy="139"/>
              <a:chOff x="614" y="2568"/>
              <a:chExt cx="725" cy="139"/>
            </a:xfrm>
          </p:grpSpPr>
          <p:sp>
            <p:nvSpPr>
              <p:cNvPr id="176" name="AutoShape 111">
                <a:extLst>
                  <a:ext uri="{FF2B5EF4-FFF2-40B4-BE49-F238E27FC236}">
                    <a16:creationId xmlns:a16="http://schemas.microsoft.com/office/drawing/2014/main" id="{543C3183-8EC0-C848-8570-3BACB56BCF0F}"/>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77" name="AutoShape 112">
                <a:extLst>
                  <a:ext uri="{FF2B5EF4-FFF2-40B4-BE49-F238E27FC236}">
                    <a16:creationId xmlns:a16="http://schemas.microsoft.com/office/drawing/2014/main" id="{767EDCBA-5B46-F144-AB01-761AF5608809}"/>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sp>
          <p:nvSpPr>
            <p:cNvPr id="165" name="Rectangle 113">
              <a:extLst>
                <a:ext uri="{FF2B5EF4-FFF2-40B4-BE49-F238E27FC236}">
                  <a16:creationId xmlns:a16="http://schemas.microsoft.com/office/drawing/2014/main" id="{130A4B81-B52B-E54C-8326-57BD5D6A4088}"/>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66" name="Freeform 114">
              <a:extLst>
                <a:ext uri="{FF2B5EF4-FFF2-40B4-BE49-F238E27FC236}">
                  <a16:creationId xmlns:a16="http://schemas.microsoft.com/office/drawing/2014/main" id="{68AA2015-E01C-BF4F-9978-89DD65919BB6}"/>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endParaRPr>
            </a:p>
          </p:txBody>
        </p:sp>
        <p:sp>
          <p:nvSpPr>
            <p:cNvPr id="167" name="Freeform 115">
              <a:extLst>
                <a:ext uri="{FF2B5EF4-FFF2-40B4-BE49-F238E27FC236}">
                  <a16:creationId xmlns:a16="http://schemas.microsoft.com/office/drawing/2014/main" id="{3A8A7E70-AC93-6749-976E-82AF7C43984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endParaRPr>
            </a:p>
          </p:txBody>
        </p:sp>
        <p:sp>
          <p:nvSpPr>
            <p:cNvPr id="168" name="Oval 116">
              <a:extLst>
                <a:ext uri="{FF2B5EF4-FFF2-40B4-BE49-F238E27FC236}">
                  <a16:creationId xmlns:a16="http://schemas.microsoft.com/office/drawing/2014/main" id="{76160967-D20F-2A4D-BA52-84E62E548A18}"/>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69" name="Freeform 117">
              <a:extLst>
                <a:ext uri="{FF2B5EF4-FFF2-40B4-BE49-F238E27FC236}">
                  <a16:creationId xmlns:a16="http://schemas.microsoft.com/office/drawing/2014/main" id="{3682C100-D7BB-DA44-8E1B-43E3CBCBDBF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endParaRPr>
            </a:p>
          </p:txBody>
        </p:sp>
        <p:sp>
          <p:nvSpPr>
            <p:cNvPr id="170" name="AutoShape 118">
              <a:extLst>
                <a:ext uri="{FF2B5EF4-FFF2-40B4-BE49-F238E27FC236}">
                  <a16:creationId xmlns:a16="http://schemas.microsoft.com/office/drawing/2014/main" id="{F44F726E-6022-9A48-B676-C96461093E7D}"/>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71" name="AutoShape 119">
              <a:extLst>
                <a:ext uri="{FF2B5EF4-FFF2-40B4-BE49-F238E27FC236}">
                  <a16:creationId xmlns:a16="http://schemas.microsoft.com/office/drawing/2014/main" id="{F08529B7-AF84-334A-922B-D600D4D2650D}"/>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72" name="Oval 120">
              <a:extLst>
                <a:ext uri="{FF2B5EF4-FFF2-40B4-BE49-F238E27FC236}">
                  <a16:creationId xmlns:a16="http://schemas.microsoft.com/office/drawing/2014/main" id="{13555F12-BA78-474F-BFFC-2AF0C141024F}"/>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73" name="Oval 121">
              <a:extLst>
                <a:ext uri="{FF2B5EF4-FFF2-40B4-BE49-F238E27FC236}">
                  <a16:creationId xmlns:a16="http://schemas.microsoft.com/office/drawing/2014/main" id="{36F2967C-35DE-D340-AE31-7DAEDAFA023F}"/>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74" name="Oval 122">
              <a:extLst>
                <a:ext uri="{FF2B5EF4-FFF2-40B4-BE49-F238E27FC236}">
                  <a16:creationId xmlns:a16="http://schemas.microsoft.com/office/drawing/2014/main" id="{2A0ABCA8-E99B-D14D-80A1-B0810D7BF65B}"/>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sp>
          <p:nvSpPr>
            <p:cNvPr id="175" name="Rectangle 123">
              <a:extLst>
                <a:ext uri="{FF2B5EF4-FFF2-40B4-BE49-F238E27FC236}">
                  <a16:creationId xmlns:a16="http://schemas.microsoft.com/office/drawing/2014/main" id="{AAA7624E-6F49-1844-930E-036F04A62483}"/>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endParaRPr>
            </a:p>
          </p:txBody>
        </p:sp>
      </p:grpSp>
    </p:spTree>
    <p:extLst>
      <p:ext uri="{BB962C8B-B14F-4D97-AF65-F5344CB8AC3E}">
        <p14:creationId xmlns:p14="http://schemas.microsoft.com/office/powerpoint/2010/main" val="141607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500"/>
                                        <p:tgtEl>
                                          <p:spTgt spid="138"/>
                                        </p:tgtEl>
                                      </p:cBhvr>
                                    </p:animEffect>
                                  </p:childTnLst>
                                </p:cTn>
                              </p:par>
                              <p:par>
                                <p:cTn id="8" presetID="22" presetClass="entr" presetSubtype="1"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wipe(up)">
                                      <p:cBhvr>
                                        <p:cTn id="10" dur="500"/>
                                        <p:tgtEl>
                                          <p:spTgt spid="1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up)">
                                      <p:cBhvr>
                                        <p:cTn id="15" dur="500"/>
                                        <p:tgtEl>
                                          <p:spTgt spid="111"/>
                                        </p:tgtEl>
                                      </p:cBhvr>
                                    </p:animEffect>
                                  </p:childTnLst>
                                </p:cTn>
                              </p:par>
                              <p:par>
                                <p:cTn id="16" presetID="22" presetClass="entr" presetSubtype="1" fill="hold" nodeType="with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wipe(up)">
                                      <p:cBhvr>
                                        <p:cTn id="18" dur="500"/>
                                        <p:tgtEl>
                                          <p:spTgt spid="100"/>
                                        </p:tgtEl>
                                      </p:cBhvr>
                                    </p:animEffect>
                                  </p:childTnLst>
                                </p:cTn>
                              </p:par>
                              <p:par>
                                <p:cTn id="19" presetID="22" presetClass="entr" presetSubtype="1"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wipe(up)">
                                      <p:cBhvr>
                                        <p:cTn id="21" dur="500"/>
                                        <p:tgtEl>
                                          <p:spTgt spid="9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wipe(right)">
                                      <p:cBhvr>
                                        <p:cTn id="26" dur="500"/>
                                        <p:tgtEl>
                                          <p:spTgt spid="103"/>
                                        </p:tgtEl>
                                      </p:cBhvr>
                                    </p:animEffect>
                                  </p:childTnLst>
                                </p:cTn>
                              </p:par>
                              <p:par>
                                <p:cTn id="27" presetID="22" presetClass="entr" presetSubtype="1"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animEffect transition="in" filter="wipe(up)">
                                      <p:cBhvr>
                                        <p:cTn id="29" dur="500"/>
                                        <p:tgtEl>
                                          <p:spTgt spid="125"/>
                                        </p:tgtEl>
                                      </p:cBhvr>
                                    </p:animEffect>
                                  </p:childTnLst>
                                </p:cTn>
                              </p:par>
                              <p:par>
                                <p:cTn id="30" presetID="22" presetClass="entr" presetSubtype="1" fill="hold" nodeType="with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wipe(up)">
                                      <p:cBhvr>
                                        <p:cTn id="32" dur="500"/>
                                        <p:tgtEl>
                                          <p:spTgt spid="1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wipe(left)">
                                      <p:cBhvr>
                                        <p:cTn id="37" dur="500"/>
                                        <p:tgtEl>
                                          <p:spTgt spid="107"/>
                                        </p:tgtEl>
                                      </p:cBhvr>
                                    </p:animEffect>
                                  </p:childTnLst>
                                </p:cTn>
                              </p:par>
                              <p:par>
                                <p:cTn id="38" presetID="22" presetClass="entr" presetSubtype="1" fill="hold" nodeType="with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wipe(up)">
                                      <p:cBhvr>
                                        <p:cTn id="40" dur="500"/>
                                        <p:tgtEl>
                                          <p:spTgt spid="128"/>
                                        </p:tgtEl>
                                      </p:cBhvr>
                                    </p:animEffect>
                                  </p:childTnLst>
                                </p:cTn>
                              </p:par>
                              <p:par>
                                <p:cTn id="41" presetID="22" presetClass="entr" presetSubtype="1"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wipe(up)">
                                      <p:cBhvr>
                                        <p:cTn id="4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76953"/>
            <a:ext cx="11393310" cy="894622"/>
          </a:xfrm>
        </p:spPr>
        <p:txBody>
          <a:bodyPr>
            <a:normAutofit/>
          </a:bodyPr>
          <a:lstStyle/>
          <a:p>
            <a:r>
              <a:rPr lang="en-US" sz="4800" dirty="0"/>
              <a:t>TCP throughput</a:t>
            </a:r>
            <a:endParaRPr lang="en-US" sz="4400" b="0" dirty="0"/>
          </a:p>
        </p:txBody>
      </p:sp>
      <p:sp>
        <p:nvSpPr>
          <p:cNvPr id="110" name="Rectangle 3">
            <a:extLst>
              <a:ext uri="{FF2B5EF4-FFF2-40B4-BE49-F238E27FC236}">
                <a16:creationId xmlns:a16="http://schemas.microsoft.com/office/drawing/2014/main" id="{2AE4693F-64D3-B14E-9E64-AAA80AA8953E}"/>
              </a:ext>
            </a:extLst>
          </p:cNvPr>
          <p:cNvSpPr txBox="1">
            <a:spLocks noChangeArrowheads="1"/>
          </p:cNvSpPr>
          <p:nvPr/>
        </p:nvSpPr>
        <p:spPr>
          <a:xfrm>
            <a:off x="1143000" y="1235075"/>
            <a:ext cx="1068070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avg. TCP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thruput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as function of window size, RTT?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ignore slow start, assume there is always data to send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 window size </a:t>
            </a: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(measured in bytes)</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where loss occurs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avg. window size (# in-flight bytes) is ¾ W</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avg.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thruput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is 3/4W per RTT</a:t>
            </a:r>
          </a:p>
        </p:txBody>
      </p:sp>
      <p:grpSp>
        <p:nvGrpSpPr>
          <p:cNvPr id="111" name="Group 35">
            <a:extLst>
              <a:ext uri="{FF2B5EF4-FFF2-40B4-BE49-F238E27FC236}">
                <a16:creationId xmlns:a16="http://schemas.microsoft.com/office/drawing/2014/main" id="{2479703A-FA6A-E84F-A637-14C1FE031DFD}"/>
              </a:ext>
            </a:extLst>
          </p:cNvPr>
          <p:cNvGrpSpPr>
            <a:grpSpLocks/>
          </p:cNvGrpSpPr>
          <p:nvPr/>
        </p:nvGrpSpPr>
        <p:grpSpPr bwMode="auto">
          <a:xfrm>
            <a:off x="2360613" y="4173538"/>
            <a:ext cx="4873625" cy="1998662"/>
            <a:chOff x="279" y="2432"/>
            <a:chExt cx="3070" cy="1259"/>
          </a:xfrm>
        </p:grpSpPr>
        <p:sp>
          <p:nvSpPr>
            <p:cNvPr id="112" name="Freeform 26">
              <a:extLst>
                <a:ext uri="{FF2B5EF4-FFF2-40B4-BE49-F238E27FC236}">
                  <a16:creationId xmlns:a16="http://schemas.microsoft.com/office/drawing/2014/main" id="{87BE4853-1141-6346-AB76-7F109427DE7E}"/>
                </a:ext>
              </a:extLst>
            </p:cNvPr>
            <p:cNvSpPr>
              <a:spLocks/>
            </p:cNvSpPr>
            <p:nvPr/>
          </p:nvSpPr>
          <p:spPr bwMode="auto">
            <a:xfrm>
              <a:off x="678" y="2556"/>
              <a:ext cx="2481" cy="579"/>
            </a:xfrm>
            <a:custGeom>
              <a:avLst/>
              <a:gdLst>
                <a:gd name="T0" fmla="*/ 0 w 2481"/>
                <a:gd name="T1" fmla="*/ 573 h 579"/>
                <a:gd name="T2" fmla="*/ 414 w 2481"/>
                <a:gd name="T3" fmla="*/ 18 h 579"/>
                <a:gd name="T4" fmla="*/ 414 w 2481"/>
                <a:gd name="T5" fmla="*/ 579 h 579"/>
                <a:gd name="T6" fmla="*/ 819 w 2481"/>
                <a:gd name="T7" fmla="*/ 18 h 579"/>
                <a:gd name="T8" fmla="*/ 825 w 2481"/>
                <a:gd name="T9" fmla="*/ 579 h 579"/>
                <a:gd name="T10" fmla="*/ 1245 w 2481"/>
                <a:gd name="T11" fmla="*/ 15 h 579"/>
                <a:gd name="T12" fmla="*/ 1245 w 2481"/>
                <a:gd name="T13" fmla="*/ 576 h 579"/>
                <a:gd name="T14" fmla="*/ 1647 w 2481"/>
                <a:gd name="T15" fmla="*/ 6 h 579"/>
                <a:gd name="T16" fmla="*/ 1647 w 2481"/>
                <a:gd name="T17" fmla="*/ 570 h 579"/>
                <a:gd name="T18" fmla="*/ 2064 w 2481"/>
                <a:gd name="T19" fmla="*/ 6 h 579"/>
                <a:gd name="T20" fmla="*/ 2064 w 2481"/>
                <a:gd name="T21" fmla="*/ 564 h 579"/>
                <a:gd name="T22" fmla="*/ 2481 w 2481"/>
                <a:gd name="T23" fmla="*/ 0 h 5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1" h="579">
                  <a:moveTo>
                    <a:pt x="0" y="573"/>
                  </a:moveTo>
                  <a:lnTo>
                    <a:pt x="414" y="18"/>
                  </a:lnTo>
                  <a:lnTo>
                    <a:pt x="414" y="579"/>
                  </a:lnTo>
                  <a:lnTo>
                    <a:pt x="819" y="18"/>
                  </a:lnTo>
                  <a:lnTo>
                    <a:pt x="825" y="579"/>
                  </a:lnTo>
                  <a:lnTo>
                    <a:pt x="1245" y="15"/>
                  </a:lnTo>
                  <a:lnTo>
                    <a:pt x="1245" y="576"/>
                  </a:lnTo>
                  <a:lnTo>
                    <a:pt x="1647" y="6"/>
                  </a:lnTo>
                  <a:lnTo>
                    <a:pt x="1647" y="570"/>
                  </a:lnTo>
                  <a:lnTo>
                    <a:pt x="2064" y="6"/>
                  </a:lnTo>
                  <a:lnTo>
                    <a:pt x="2064" y="564"/>
                  </a:lnTo>
                  <a:lnTo>
                    <a:pt x="2481" y="0"/>
                  </a:lnTo>
                </a:path>
              </a:pathLst>
            </a:custGeom>
            <a:noFill/>
            <a:ln w="2857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Line 28">
              <a:extLst>
                <a:ext uri="{FF2B5EF4-FFF2-40B4-BE49-F238E27FC236}">
                  <a16:creationId xmlns:a16="http://schemas.microsoft.com/office/drawing/2014/main" id="{EC26311E-99BB-1542-99FB-E558D040D98E}"/>
                </a:ext>
              </a:extLst>
            </p:cNvPr>
            <p:cNvSpPr>
              <a:spLocks noChangeShapeType="1"/>
            </p:cNvSpPr>
            <p:nvPr/>
          </p:nvSpPr>
          <p:spPr bwMode="auto">
            <a:xfrm>
              <a:off x="675" y="3685"/>
              <a:ext cx="267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4" name="Line 29">
              <a:extLst>
                <a:ext uri="{FF2B5EF4-FFF2-40B4-BE49-F238E27FC236}">
                  <a16:creationId xmlns:a16="http://schemas.microsoft.com/office/drawing/2014/main" id="{FE2B50C7-7D72-3942-9A3E-8BA7DFA0DA2B}"/>
                </a:ext>
              </a:extLst>
            </p:cNvPr>
            <p:cNvSpPr>
              <a:spLocks noChangeShapeType="1"/>
            </p:cNvSpPr>
            <p:nvPr/>
          </p:nvSpPr>
          <p:spPr bwMode="auto">
            <a:xfrm>
              <a:off x="682" y="2432"/>
              <a:ext cx="0" cy="125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5" name="Line 31">
              <a:extLst>
                <a:ext uri="{FF2B5EF4-FFF2-40B4-BE49-F238E27FC236}">
                  <a16:creationId xmlns:a16="http://schemas.microsoft.com/office/drawing/2014/main" id="{D7188C24-3E4F-7041-920C-19DDFB19B36C}"/>
                </a:ext>
              </a:extLst>
            </p:cNvPr>
            <p:cNvSpPr>
              <a:spLocks noChangeShapeType="1"/>
            </p:cNvSpPr>
            <p:nvPr/>
          </p:nvSpPr>
          <p:spPr bwMode="auto">
            <a:xfrm>
              <a:off x="606" y="2571"/>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6" name="Line 32">
              <a:extLst>
                <a:ext uri="{FF2B5EF4-FFF2-40B4-BE49-F238E27FC236}">
                  <a16:creationId xmlns:a16="http://schemas.microsoft.com/office/drawing/2014/main" id="{DAE1910D-F0E1-B146-A3C4-50DBFA7AD125}"/>
                </a:ext>
              </a:extLst>
            </p:cNvPr>
            <p:cNvSpPr>
              <a:spLocks noChangeShapeType="1"/>
            </p:cNvSpPr>
            <p:nvPr/>
          </p:nvSpPr>
          <p:spPr bwMode="auto">
            <a:xfrm>
              <a:off x="606" y="3117"/>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7" name="Text Box 33">
              <a:extLst>
                <a:ext uri="{FF2B5EF4-FFF2-40B4-BE49-F238E27FC236}">
                  <a16:creationId xmlns:a16="http://schemas.microsoft.com/office/drawing/2014/main" id="{DF448B5C-FD99-294E-BBAD-2F62F67BC92D}"/>
                </a:ext>
              </a:extLst>
            </p:cNvPr>
            <p:cNvSpPr txBox="1">
              <a:spLocks noChangeArrowheads="1"/>
            </p:cNvSpPr>
            <p:nvPr/>
          </p:nvSpPr>
          <p:spPr bwMode="auto">
            <a:xfrm>
              <a:off x="380" y="2453"/>
              <a:ext cx="23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ahoma" charset="0"/>
                  <a:ea typeface="ＭＳ Ｐゴシック" charset="0"/>
                  <a:cs typeface="+mn-cs"/>
                </a:rPr>
                <a:t>W</a:t>
              </a:r>
            </a:p>
          </p:txBody>
        </p:sp>
        <p:sp>
          <p:nvSpPr>
            <p:cNvPr id="118" name="Text Box 34">
              <a:extLst>
                <a:ext uri="{FF2B5EF4-FFF2-40B4-BE49-F238E27FC236}">
                  <a16:creationId xmlns:a16="http://schemas.microsoft.com/office/drawing/2014/main" id="{534147C9-A806-C44A-BFF0-BF16B2C1BCC3}"/>
                </a:ext>
              </a:extLst>
            </p:cNvPr>
            <p:cNvSpPr txBox="1">
              <a:spLocks noChangeArrowheads="1"/>
            </p:cNvSpPr>
            <p:nvPr/>
          </p:nvSpPr>
          <p:spPr bwMode="auto">
            <a:xfrm>
              <a:off x="279" y="3008"/>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ahoma" charset="0"/>
                  <a:ea typeface="ＭＳ Ｐゴシック" charset="0"/>
                  <a:cs typeface="+mn-cs"/>
                </a:rPr>
                <a:t>W/2</a:t>
              </a:r>
            </a:p>
          </p:txBody>
        </p:sp>
      </p:grpSp>
      <p:grpSp>
        <p:nvGrpSpPr>
          <p:cNvPr id="119" name="Group 45">
            <a:extLst>
              <a:ext uri="{FF2B5EF4-FFF2-40B4-BE49-F238E27FC236}">
                <a16:creationId xmlns:a16="http://schemas.microsoft.com/office/drawing/2014/main" id="{5ABBAFA2-06B8-9741-9298-800D1B732926}"/>
              </a:ext>
            </a:extLst>
          </p:cNvPr>
          <p:cNvGrpSpPr>
            <a:grpSpLocks/>
          </p:cNvGrpSpPr>
          <p:nvPr/>
        </p:nvGrpSpPr>
        <p:grpSpPr bwMode="auto">
          <a:xfrm>
            <a:off x="3136901" y="3552826"/>
            <a:ext cx="3795713" cy="620712"/>
            <a:chOff x="1722" y="2139"/>
            <a:chExt cx="2391" cy="391"/>
          </a:xfrm>
        </p:grpSpPr>
        <p:sp>
          <p:nvSpPr>
            <p:cNvPr id="226" name="Text Box 36">
              <a:extLst>
                <a:ext uri="{FF2B5EF4-FFF2-40B4-BE49-F238E27FC236}">
                  <a16:creationId xmlns:a16="http://schemas.microsoft.com/office/drawing/2014/main" id="{DDD56DFE-EB09-104F-A413-BED7F3530A48}"/>
                </a:ext>
              </a:extLst>
            </p:cNvPr>
            <p:cNvSpPr txBox="1">
              <a:spLocks noChangeArrowheads="1"/>
            </p:cNvSpPr>
            <p:nvPr/>
          </p:nvSpPr>
          <p:spPr bwMode="auto">
            <a:xfrm>
              <a:off x="1722" y="2219"/>
              <a:ext cx="134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rPr>
                <a:t>avg TCP </a:t>
              </a:r>
              <a:r>
                <a:rPr kumimoji="0" lang="en-US" sz="1800" b="0" i="0" u="none" strike="noStrike" kern="1200" cap="none" spc="0" normalizeH="0" baseline="0" noProof="0" dirty="0" err="1">
                  <a:ln>
                    <a:noFill/>
                  </a:ln>
                  <a:solidFill>
                    <a:prstClr val="black"/>
                  </a:solidFill>
                  <a:effectLst/>
                  <a:uLnTx/>
                  <a:uFillTx/>
                  <a:latin typeface="Tahoma" charset="0"/>
                  <a:ea typeface="ＭＳ Ｐゴシック" charset="0"/>
                  <a:cs typeface="+mn-cs"/>
                </a:rPr>
                <a:t>thruput</a:t>
              </a:r>
              <a:r>
                <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rPr>
                <a:t> = </a:t>
              </a:r>
            </a:p>
          </p:txBody>
        </p:sp>
        <p:grpSp>
          <p:nvGrpSpPr>
            <p:cNvPr id="227" name="Group 44">
              <a:extLst>
                <a:ext uri="{FF2B5EF4-FFF2-40B4-BE49-F238E27FC236}">
                  <a16:creationId xmlns:a16="http://schemas.microsoft.com/office/drawing/2014/main" id="{7F3C094F-37E8-BF4F-A2D1-A321E6F77E52}"/>
                </a:ext>
              </a:extLst>
            </p:cNvPr>
            <p:cNvGrpSpPr>
              <a:grpSpLocks/>
            </p:cNvGrpSpPr>
            <p:nvPr/>
          </p:nvGrpSpPr>
          <p:grpSpPr bwMode="auto">
            <a:xfrm>
              <a:off x="2986" y="2139"/>
              <a:ext cx="1127" cy="391"/>
              <a:chOff x="3498" y="2153"/>
              <a:chExt cx="1127" cy="391"/>
            </a:xfrm>
          </p:grpSpPr>
          <p:sp>
            <p:nvSpPr>
              <p:cNvPr id="228" name="Text Box 37">
                <a:extLst>
                  <a:ext uri="{FF2B5EF4-FFF2-40B4-BE49-F238E27FC236}">
                    <a16:creationId xmlns:a16="http://schemas.microsoft.com/office/drawing/2014/main" id="{2E24271A-6DDD-1648-B2F8-10D2A963FF50}"/>
                  </a:ext>
                </a:extLst>
              </p:cNvPr>
              <p:cNvSpPr txBox="1">
                <a:spLocks noChangeArrowheads="1"/>
              </p:cNvSpPr>
              <p:nvPr/>
            </p:nvSpPr>
            <p:spPr bwMode="auto">
              <a:xfrm>
                <a:off x="3501" y="2153"/>
                <a:ext cx="19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rPr>
                  <a:t>3</a:t>
                </a:r>
              </a:p>
            </p:txBody>
          </p:sp>
          <p:sp>
            <p:nvSpPr>
              <p:cNvPr id="229" name="Text Box 38">
                <a:extLst>
                  <a:ext uri="{FF2B5EF4-FFF2-40B4-BE49-F238E27FC236}">
                    <a16:creationId xmlns:a16="http://schemas.microsoft.com/office/drawing/2014/main" id="{FB2746A8-19CD-4E42-BB7E-2744F8CAFB22}"/>
                  </a:ext>
                </a:extLst>
              </p:cNvPr>
              <p:cNvSpPr txBox="1">
                <a:spLocks noChangeArrowheads="1"/>
              </p:cNvSpPr>
              <p:nvPr/>
            </p:nvSpPr>
            <p:spPr bwMode="auto">
              <a:xfrm>
                <a:off x="3498" y="2313"/>
                <a:ext cx="19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rPr>
                  <a:t>4</a:t>
                </a:r>
              </a:p>
            </p:txBody>
          </p:sp>
          <p:sp>
            <p:nvSpPr>
              <p:cNvPr id="230" name="Line 39">
                <a:extLst>
                  <a:ext uri="{FF2B5EF4-FFF2-40B4-BE49-F238E27FC236}">
                    <a16:creationId xmlns:a16="http://schemas.microsoft.com/office/drawing/2014/main" id="{8AD172DC-C99E-2844-BA6A-609B98EAD2EC}"/>
                  </a:ext>
                </a:extLst>
              </p:cNvPr>
              <p:cNvSpPr>
                <a:spLocks noChangeShapeType="1"/>
              </p:cNvSpPr>
              <p:nvPr/>
            </p:nvSpPr>
            <p:spPr bwMode="auto">
              <a:xfrm>
                <a:off x="3550" y="2352"/>
                <a:ext cx="8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31" name="Text Box 40">
                <a:extLst>
                  <a:ext uri="{FF2B5EF4-FFF2-40B4-BE49-F238E27FC236}">
                    <a16:creationId xmlns:a16="http://schemas.microsoft.com/office/drawing/2014/main" id="{DD4B149A-D947-844C-BA9A-30A9A4EC2FC5}"/>
                  </a:ext>
                </a:extLst>
              </p:cNvPr>
              <p:cNvSpPr txBox="1">
                <a:spLocks noChangeArrowheads="1"/>
              </p:cNvSpPr>
              <p:nvPr/>
            </p:nvSpPr>
            <p:spPr bwMode="auto">
              <a:xfrm>
                <a:off x="3702" y="2157"/>
                <a:ext cx="24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rPr>
                  <a:t>W</a:t>
                </a:r>
              </a:p>
            </p:txBody>
          </p:sp>
          <p:sp>
            <p:nvSpPr>
              <p:cNvPr id="232" name="Text Box 41">
                <a:extLst>
                  <a:ext uri="{FF2B5EF4-FFF2-40B4-BE49-F238E27FC236}">
                    <a16:creationId xmlns:a16="http://schemas.microsoft.com/office/drawing/2014/main" id="{949B8463-ABEF-E142-BF66-78767BC6FD23}"/>
                  </a:ext>
                </a:extLst>
              </p:cNvPr>
              <p:cNvSpPr txBox="1">
                <a:spLocks noChangeArrowheads="1"/>
              </p:cNvSpPr>
              <p:nvPr/>
            </p:nvSpPr>
            <p:spPr bwMode="auto">
              <a:xfrm>
                <a:off x="3658" y="2309"/>
                <a:ext cx="37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rPr>
                  <a:t>RTT</a:t>
                </a:r>
              </a:p>
            </p:txBody>
          </p:sp>
          <p:sp>
            <p:nvSpPr>
              <p:cNvPr id="233" name="Line 42">
                <a:extLst>
                  <a:ext uri="{FF2B5EF4-FFF2-40B4-BE49-F238E27FC236}">
                    <a16:creationId xmlns:a16="http://schemas.microsoft.com/office/drawing/2014/main" id="{107225BD-E940-704B-9784-A6356D11EE9A}"/>
                  </a:ext>
                </a:extLst>
              </p:cNvPr>
              <p:cNvSpPr>
                <a:spLocks noChangeShapeType="1"/>
              </p:cNvSpPr>
              <p:nvPr/>
            </p:nvSpPr>
            <p:spPr bwMode="auto">
              <a:xfrm>
                <a:off x="3726" y="2352"/>
                <a:ext cx="21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34" name="Text Box 43">
                <a:extLst>
                  <a:ext uri="{FF2B5EF4-FFF2-40B4-BE49-F238E27FC236}">
                    <a16:creationId xmlns:a16="http://schemas.microsoft.com/office/drawing/2014/main" id="{C0D4944B-72B7-EC40-8E2B-25FE3FCEDF1C}"/>
                  </a:ext>
                </a:extLst>
              </p:cNvPr>
              <p:cNvSpPr txBox="1">
                <a:spLocks noChangeArrowheads="1"/>
              </p:cNvSpPr>
              <p:nvPr/>
            </p:nvSpPr>
            <p:spPr bwMode="auto">
              <a:xfrm>
                <a:off x="3975" y="2243"/>
                <a:ext cx="6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ahoma" charset="0"/>
                    <a:ea typeface="ＭＳ Ｐゴシック" charset="0"/>
                    <a:cs typeface="+mn-cs"/>
                  </a:rPr>
                  <a:t>bytes/sec</a:t>
                </a:r>
              </a:p>
            </p:txBody>
          </p:sp>
        </p:grpSp>
      </p:grpSp>
    </p:spTree>
    <p:extLst>
      <p:ext uri="{BB962C8B-B14F-4D97-AF65-F5344CB8AC3E}">
        <p14:creationId xmlns:p14="http://schemas.microsoft.com/office/powerpoint/2010/main" val="4736395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78541"/>
            <a:ext cx="11393310" cy="894622"/>
          </a:xfrm>
        </p:spPr>
        <p:txBody>
          <a:bodyPr>
            <a:normAutofit/>
          </a:bodyPr>
          <a:lstStyle/>
          <a:p>
            <a:r>
              <a:rPr lang="en-US" altLang="en-US" sz="4800" dirty="0">
                <a:ea typeface="ＭＳ Ｐゴシック" panose="020B0600070205080204" pitchFamily="34" charset="-128"/>
              </a:rPr>
              <a:t>TCP over “</a:t>
            </a:r>
            <a:r>
              <a:rPr lang="en-US" altLang="ja-JP" sz="4800" dirty="0">
                <a:ea typeface="ＭＳ Ｐゴシック" panose="020B0600070205080204" pitchFamily="34" charset="-128"/>
              </a:rPr>
              <a:t>long, fat pipes”</a:t>
            </a:r>
            <a:endParaRPr lang="en-US" sz="4400" b="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dirty="0"/>
              <a:t>Transport Layer: 3-</a:t>
            </a:r>
            <a:fld id="{C4204591-24BD-A542-B9D5-F8D8A88D2FEE}" type="slidenum">
              <a:rPr lang="en-US" smtClean="0"/>
              <a:pPr/>
              <a:t>102</a:t>
            </a:fld>
            <a:endParaRPr lang="en-US" dirty="0"/>
          </a:p>
        </p:txBody>
      </p:sp>
      <p:sp>
        <p:nvSpPr>
          <p:cNvPr id="23" name="Rectangle 3">
            <a:extLst>
              <a:ext uri="{FF2B5EF4-FFF2-40B4-BE49-F238E27FC236}">
                <a16:creationId xmlns:a16="http://schemas.microsoft.com/office/drawing/2014/main" id="{696F0B06-BB54-2C48-A80B-900AA14FDD2F}"/>
              </a:ext>
            </a:extLst>
          </p:cNvPr>
          <p:cNvSpPr txBox="1">
            <a:spLocks noChangeArrowheads="1"/>
          </p:cNvSpPr>
          <p:nvPr/>
        </p:nvSpPr>
        <p:spPr>
          <a:xfrm>
            <a:off x="798690" y="1322387"/>
            <a:ext cx="1104900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ＭＳ Ｐゴシック" panose="020B0600070205080204" pitchFamily="34" charset="-128"/>
              </a:rPr>
              <a:t>example: 1500 byte segments, 100ms RTT, want 10 Gbps throughput</a:t>
            </a:r>
          </a:p>
          <a:p>
            <a:r>
              <a:rPr lang="en-US" altLang="en-US" dirty="0">
                <a:ea typeface="ＭＳ Ｐゴシック" panose="020B0600070205080204" pitchFamily="34" charset="-128"/>
              </a:rPr>
              <a:t>requires W = 83,333 in-flight segments</a:t>
            </a:r>
          </a:p>
          <a:p>
            <a:r>
              <a:rPr lang="en-US" altLang="en-US" dirty="0">
                <a:ea typeface="ＭＳ Ｐゴシック" panose="020B0600070205080204" pitchFamily="34" charset="-128"/>
              </a:rPr>
              <a:t>throughput in terms of segment loss probability, L </a:t>
            </a:r>
            <a:r>
              <a:rPr lang="en-US" altLang="en-US" sz="2000" dirty="0">
                <a:ea typeface="ＭＳ Ｐゴシック" panose="020B0600070205080204" pitchFamily="34" charset="-128"/>
              </a:rPr>
              <a:t>[Mathis 1997]:</a:t>
            </a:r>
            <a:r>
              <a:rPr lang="en-US" altLang="en-US" dirty="0">
                <a:ea typeface="ＭＳ Ｐゴシック" panose="020B0600070205080204" pitchFamily="34" charset="-128"/>
              </a:rPr>
              <a:t/>
            </a:r>
            <a:br>
              <a:rPr lang="en-US" altLang="en-US" dirty="0">
                <a:ea typeface="ＭＳ Ｐゴシック" panose="020B0600070205080204" pitchFamily="34" charset="-128"/>
              </a:rPr>
            </a:br>
            <a:r>
              <a:rPr lang="en-US" altLang="en-US" dirty="0">
                <a:ea typeface="ＭＳ Ｐゴシック" panose="020B0600070205080204" pitchFamily="34" charset="-128"/>
              </a:rPr>
              <a:t/>
            </a:r>
            <a:br>
              <a:rPr lang="en-US" altLang="en-US" dirty="0">
                <a:ea typeface="ＭＳ Ｐゴシック" panose="020B0600070205080204" pitchFamily="34" charset="-128"/>
              </a:rPr>
            </a:br>
            <a:r>
              <a:rPr lang="en-US" altLang="en-US" dirty="0">
                <a:ea typeface="ＭＳ Ｐゴシック" panose="020B0600070205080204" pitchFamily="34" charset="-128"/>
              </a:rPr>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buFont typeface="Wingdings" pitchFamily="2" charset="2"/>
              <a:buNone/>
            </a:pPr>
            <a:r>
              <a:rPr lang="en-US" altLang="en-US" dirty="0">
                <a:latin typeface="MS Mincho" panose="02020609040205080304" pitchFamily="49" charset="-128"/>
                <a:ea typeface="MS Mincho" panose="02020609040205080304" pitchFamily="49" charset="-128"/>
              </a:rPr>
              <a:t>➜ </a:t>
            </a:r>
            <a:r>
              <a:rPr lang="en-US" altLang="en-US" sz="2800" dirty="0">
                <a:ea typeface="MS Mincho" panose="02020609040205080304" pitchFamily="49" charset="-128"/>
              </a:rPr>
              <a:t>to achieve 10 Gbps throughput, need a loss rate of </a:t>
            </a:r>
            <a:r>
              <a:rPr lang="en-US" altLang="en-US" sz="2800" dirty="0">
                <a:ea typeface="ＭＳ Ｐゴシック" panose="020B0600070205080204" pitchFamily="34" charset="-128"/>
              </a:rPr>
              <a:t>L = 2</a:t>
            </a:r>
            <a:r>
              <a:rPr lang="el-GR" altLang="en-US" sz="2800" dirty="0">
                <a:ea typeface="ＭＳ Ｐゴシック" panose="020B0600070205080204" pitchFamily="34" charset="-128"/>
              </a:rPr>
              <a:t>·</a:t>
            </a:r>
            <a:r>
              <a:rPr lang="en-US" altLang="en-US" sz="2800" dirty="0">
                <a:ea typeface="ＭＳ Ｐゴシック" panose="020B0600070205080204" pitchFamily="34" charset="-128"/>
              </a:rPr>
              <a:t>10</a:t>
            </a:r>
            <a:r>
              <a:rPr lang="en-US" altLang="en-US" sz="2800" baseline="30000" dirty="0">
                <a:ea typeface="ＭＳ Ｐゴシック" panose="020B0600070205080204" pitchFamily="34" charset="-128"/>
              </a:rPr>
              <a:t>-10  </a:t>
            </a:r>
            <a:r>
              <a:rPr lang="en-US" altLang="en-US" sz="2800" i="1" dirty="0">
                <a:solidFill>
                  <a:srgbClr val="FF0000"/>
                </a:solidFill>
                <a:ea typeface="ＭＳ Ｐゴシック" panose="020B0600070205080204" pitchFamily="34" charset="-128"/>
              </a:rPr>
              <a:t> </a:t>
            </a:r>
            <a:r>
              <a:rPr lang="en-US" altLang="en-US" sz="2800" i="1" dirty="0">
                <a:solidFill>
                  <a:srgbClr val="C00000"/>
                </a:solidFill>
                <a:ea typeface="ＭＳ Ｐゴシック" panose="020B0600070205080204" pitchFamily="34" charset="-128"/>
              </a:rPr>
              <a:t>– a very small loss rate!</a:t>
            </a:r>
            <a:endParaRPr lang="en-US" altLang="en-US" i="1" dirty="0">
              <a:solidFill>
                <a:srgbClr val="C00000"/>
              </a:solidFill>
              <a:ea typeface="ＭＳ Ｐゴシック" panose="020B0600070205080204" pitchFamily="34" charset="-128"/>
            </a:endParaRPr>
          </a:p>
          <a:p>
            <a:r>
              <a:rPr lang="en-US" altLang="en-US" dirty="0">
                <a:ea typeface="ＭＳ Ｐゴシック" panose="020B0600070205080204" pitchFamily="34" charset="-128"/>
              </a:rPr>
              <a:t>versions of TCP for long, high-speed scenarios</a:t>
            </a:r>
            <a:endParaRPr lang="en-US" altLang="en-US" baseline="30000" dirty="0">
              <a:ea typeface="ＭＳ Ｐゴシック" panose="020B0600070205080204" pitchFamily="34" charset="-128"/>
            </a:endParaRPr>
          </a:p>
          <a:p>
            <a:endParaRPr lang="en-US" altLang="en-US" dirty="0">
              <a:ea typeface="ＭＳ Ｐゴシック" panose="020B0600070205080204" pitchFamily="34" charset="-128"/>
            </a:endParaRPr>
          </a:p>
        </p:txBody>
      </p:sp>
      <p:grpSp>
        <p:nvGrpSpPr>
          <p:cNvPr id="24" name="Group 16">
            <a:extLst>
              <a:ext uri="{FF2B5EF4-FFF2-40B4-BE49-F238E27FC236}">
                <a16:creationId xmlns:a16="http://schemas.microsoft.com/office/drawing/2014/main" id="{5F8EFB79-FA01-AB4F-8D0E-E8B63FD2E993}"/>
              </a:ext>
            </a:extLst>
          </p:cNvPr>
          <p:cNvGrpSpPr>
            <a:grpSpLocks/>
          </p:cNvGrpSpPr>
          <p:nvPr/>
        </p:nvGrpSpPr>
        <p:grpSpPr bwMode="auto">
          <a:xfrm>
            <a:off x="3700463" y="2947987"/>
            <a:ext cx="4160837" cy="962025"/>
            <a:chOff x="422" y="3400"/>
            <a:chExt cx="2621" cy="606"/>
          </a:xfrm>
        </p:grpSpPr>
        <p:sp>
          <p:nvSpPr>
            <p:cNvPr id="25" name="Text Box 6">
              <a:extLst>
                <a:ext uri="{FF2B5EF4-FFF2-40B4-BE49-F238E27FC236}">
                  <a16:creationId xmlns:a16="http://schemas.microsoft.com/office/drawing/2014/main" id="{0BBFDC36-5F58-EF4F-9C97-88D263D0ED3F}"/>
                </a:ext>
              </a:extLst>
            </p:cNvPr>
            <p:cNvSpPr txBox="1">
              <a:spLocks noChangeArrowheads="1"/>
            </p:cNvSpPr>
            <p:nvPr/>
          </p:nvSpPr>
          <p:spPr bwMode="auto">
            <a:xfrm>
              <a:off x="422" y="3566"/>
              <a:ext cx="169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dirty="0">
                  <a:latin typeface="Arial" charset="0"/>
                </a:rPr>
                <a:t>TCP throughput = </a:t>
              </a:r>
            </a:p>
          </p:txBody>
        </p:sp>
        <p:sp>
          <p:nvSpPr>
            <p:cNvPr id="26" name="Text Box 7">
              <a:extLst>
                <a:ext uri="{FF2B5EF4-FFF2-40B4-BE49-F238E27FC236}">
                  <a16:creationId xmlns:a16="http://schemas.microsoft.com/office/drawing/2014/main" id="{859F51A4-20C5-BC47-AE4C-8134EB4A1453}"/>
                </a:ext>
              </a:extLst>
            </p:cNvPr>
            <p:cNvSpPr txBox="1">
              <a:spLocks noChangeArrowheads="1"/>
            </p:cNvSpPr>
            <p:nvPr/>
          </p:nvSpPr>
          <p:spPr bwMode="auto">
            <a:xfrm>
              <a:off x="2010" y="3470"/>
              <a:ext cx="49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a:latin typeface="Arial" charset="0"/>
                </a:rPr>
                <a:t>1.22</a:t>
              </a:r>
            </a:p>
          </p:txBody>
        </p:sp>
        <p:grpSp>
          <p:nvGrpSpPr>
            <p:cNvPr id="27" name="Group 15">
              <a:extLst>
                <a:ext uri="{FF2B5EF4-FFF2-40B4-BE49-F238E27FC236}">
                  <a16:creationId xmlns:a16="http://schemas.microsoft.com/office/drawing/2014/main" id="{AFBC9AEB-12BE-1143-8222-2D8D817FE3F4}"/>
                </a:ext>
              </a:extLst>
            </p:cNvPr>
            <p:cNvGrpSpPr>
              <a:grpSpLocks/>
            </p:cNvGrpSpPr>
            <p:nvPr/>
          </p:nvGrpSpPr>
          <p:grpSpPr bwMode="auto">
            <a:xfrm>
              <a:off x="2092" y="3400"/>
              <a:ext cx="951" cy="606"/>
              <a:chOff x="2092" y="3400"/>
              <a:chExt cx="951" cy="606"/>
            </a:xfrm>
          </p:grpSpPr>
          <p:sp>
            <p:nvSpPr>
              <p:cNvPr id="28" name="Text Box 8">
                <a:extLst>
                  <a:ext uri="{FF2B5EF4-FFF2-40B4-BE49-F238E27FC236}">
                    <a16:creationId xmlns:a16="http://schemas.microsoft.com/office/drawing/2014/main" id="{4EB4F3E6-4EFA-134A-9A5F-567B93B9FE08}"/>
                  </a:ext>
                </a:extLst>
              </p:cNvPr>
              <p:cNvSpPr txBox="1">
                <a:spLocks noChangeArrowheads="1"/>
              </p:cNvSpPr>
              <p:nvPr/>
            </p:nvSpPr>
            <p:spPr bwMode="auto">
              <a:xfrm>
                <a:off x="2423" y="3400"/>
                <a:ext cx="16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b="1">
                    <a:latin typeface="Arial" charset="0"/>
                  </a:rPr>
                  <a:t>.</a:t>
                </a:r>
              </a:p>
            </p:txBody>
          </p:sp>
          <p:sp>
            <p:nvSpPr>
              <p:cNvPr id="29" name="Text Box 9">
                <a:extLst>
                  <a:ext uri="{FF2B5EF4-FFF2-40B4-BE49-F238E27FC236}">
                    <a16:creationId xmlns:a16="http://schemas.microsoft.com/office/drawing/2014/main" id="{CEE1A4A6-9422-C443-8FA5-15305579DADC}"/>
                  </a:ext>
                </a:extLst>
              </p:cNvPr>
              <p:cNvSpPr txBox="1">
                <a:spLocks noChangeArrowheads="1"/>
              </p:cNvSpPr>
              <p:nvPr/>
            </p:nvSpPr>
            <p:spPr bwMode="auto">
              <a:xfrm>
                <a:off x="2511" y="3472"/>
                <a:ext cx="53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a:latin typeface="Arial" charset="0"/>
                  </a:rPr>
                  <a:t>MSS</a:t>
                </a:r>
              </a:p>
            </p:txBody>
          </p:sp>
          <p:sp>
            <p:nvSpPr>
              <p:cNvPr id="30" name="Line 10">
                <a:extLst>
                  <a:ext uri="{FF2B5EF4-FFF2-40B4-BE49-F238E27FC236}">
                    <a16:creationId xmlns:a16="http://schemas.microsoft.com/office/drawing/2014/main" id="{A124A8A7-FD8A-824C-9635-231A146F3325}"/>
                  </a:ext>
                </a:extLst>
              </p:cNvPr>
              <p:cNvSpPr>
                <a:spLocks noChangeShapeType="1"/>
              </p:cNvSpPr>
              <p:nvPr/>
            </p:nvSpPr>
            <p:spPr bwMode="auto">
              <a:xfrm>
                <a:off x="2092" y="3720"/>
                <a:ext cx="87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31" name="Text Box 11">
                <a:extLst>
                  <a:ext uri="{FF2B5EF4-FFF2-40B4-BE49-F238E27FC236}">
                    <a16:creationId xmlns:a16="http://schemas.microsoft.com/office/drawing/2014/main" id="{812E9A9A-25F8-DD4E-B921-13BD0E7491EB}"/>
                  </a:ext>
                </a:extLst>
              </p:cNvPr>
              <p:cNvSpPr txBox="1">
                <a:spLocks noChangeArrowheads="1"/>
              </p:cNvSpPr>
              <p:nvPr/>
            </p:nvSpPr>
            <p:spPr bwMode="auto">
              <a:xfrm>
                <a:off x="2133" y="3696"/>
                <a:ext cx="48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a:latin typeface="Arial" charset="0"/>
                  </a:rPr>
                  <a:t>RTT</a:t>
                </a:r>
              </a:p>
            </p:txBody>
          </p:sp>
          <p:sp>
            <p:nvSpPr>
              <p:cNvPr id="32" name="Freeform 13">
                <a:extLst>
                  <a:ext uri="{FF2B5EF4-FFF2-40B4-BE49-F238E27FC236}">
                    <a16:creationId xmlns:a16="http://schemas.microsoft.com/office/drawing/2014/main" id="{EDEE7E5A-D012-CB4E-9DD0-30EEF091ECB2}"/>
                  </a:ext>
                </a:extLst>
              </p:cNvPr>
              <p:cNvSpPr>
                <a:spLocks/>
              </p:cNvSpPr>
              <p:nvPr/>
            </p:nvSpPr>
            <p:spPr bwMode="auto">
              <a:xfrm>
                <a:off x="2607" y="3740"/>
                <a:ext cx="294" cy="220"/>
              </a:xfrm>
              <a:custGeom>
                <a:avLst/>
                <a:gdLst>
                  <a:gd name="T0" fmla="*/ 0 w 294"/>
                  <a:gd name="T1" fmla="*/ 158 h 220"/>
                  <a:gd name="T2" fmla="*/ 32 w 294"/>
                  <a:gd name="T3" fmla="*/ 140 h 220"/>
                  <a:gd name="T4" fmla="*/ 72 w 294"/>
                  <a:gd name="T5" fmla="*/ 220 h 220"/>
                  <a:gd name="T6" fmla="*/ 132 w 294"/>
                  <a:gd name="T7" fmla="*/ 0 h 220"/>
                  <a:gd name="T8" fmla="*/ 294 w 294"/>
                  <a:gd name="T9" fmla="*/ 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0">
                    <a:moveTo>
                      <a:pt x="0" y="158"/>
                    </a:moveTo>
                    <a:lnTo>
                      <a:pt x="32" y="140"/>
                    </a:lnTo>
                    <a:lnTo>
                      <a:pt x="72" y="220"/>
                    </a:lnTo>
                    <a:lnTo>
                      <a:pt x="132" y="0"/>
                    </a:lnTo>
                    <a:lnTo>
                      <a:pt x="294"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 name="Text Box 14">
                <a:extLst>
                  <a:ext uri="{FF2B5EF4-FFF2-40B4-BE49-F238E27FC236}">
                    <a16:creationId xmlns:a16="http://schemas.microsoft.com/office/drawing/2014/main" id="{67AAFBC5-F6E4-C744-9728-50875F8E98FE}"/>
                  </a:ext>
                </a:extLst>
              </p:cNvPr>
              <p:cNvSpPr txBox="1">
                <a:spLocks noChangeArrowheads="1"/>
              </p:cNvSpPr>
              <p:nvPr/>
            </p:nvSpPr>
            <p:spPr bwMode="auto">
              <a:xfrm>
                <a:off x="2704" y="371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a:latin typeface="Arial" charset="0"/>
                  </a:rPr>
                  <a:t>L</a:t>
                </a:r>
              </a:p>
            </p:txBody>
          </p:sp>
        </p:grpSp>
      </p:grpSp>
    </p:spTree>
    <p:extLst>
      <p:ext uri="{BB962C8B-B14F-4D97-AF65-F5344CB8AC3E}">
        <p14:creationId xmlns:p14="http://schemas.microsoft.com/office/powerpoint/2010/main" val="218404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4C8CC8-DF49-443E-9734-F66CC9CC2407}"/>
              </a:ext>
            </a:extLst>
          </p:cNvPr>
          <p:cNvPicPr>
            <a:picLocks noChangeAspect="1"/>
          </p:cNvPicPr>
          <p:nvPr/>
        </p:nvPicPr>
        <p:blipFill>
          <a:blip r:embed="rId2"/>
          <a:stretch>
            <a:fillRect/>
          </a:stretch>
        </p:blipFill>
        <p:spPr>
          <a:xfrm>
            <a:off x="6394858" y="3018713"/>
            <a:ext cx="5649515" cy="3922275"/>
          </a:xfrm>
          <a:prstGeom prst="rect">
            <a:avLst/>
          </a:prstGeom>
        </p:spPr>
      </p:pic>
      <p:sp>
        <p:nvSpPr>
          <p:cNvPr id="2" name="Footer Placeholder 1">
            <a:extLst>
              <a:ext uri="{FF2B5EF4-FFF2-40B4-BE49-F238E27FC236}">
                <a16:creationId xmlns:a16="http://schemas.microsoft.com/office/drawing/2014/main" id="{7529BF93-B447-444E-AE9E-50EC244E49F1}"/>
              </a:ext>
            </a:extLst>
          </p:cNvPr>
          <p:cNvSpPr>
            <a:spLocks noGrp="1"/>
          </p:cNvSpPr>
          <p:nvPr>
            <p:ph type="ftr" sz="quarter" idx="11"/>
          </p:nvPr>
        </p:nvSpPr>
        <p:spPr/>
        <p:txBody>
          <a:bodyPr/>
          <a:lstStyle/>
          <a:p>
            <a:pPr>
              <a:defRPr/>
            </a:pPr>
            <a:endParaRPr lang="en-US" dirty="0"/>
          </a:p>
        </p:txBody>
      </p:sp>
      <p:sp>
        <p:nvSpPr>
          <p:cNvPr id="45059" name="Slide Number Placeholder 2">
            <a:extLst>
              <a:ext uri="{FF2B5EF4-FFF2-40B4-BE49-F238E27FC236}">
                <a16:creationId xmlns:a16="http://schemas.microsoft.com/office/drawing/2014/main" id="{FA040ADB-1C85-4598-90FD-3BD14B87EEE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anose="05000000000000000000" pitchFamily="2" charset="2"/>
              <a:buChar char="v"/>
              <a:defRPr sz="3200">
                <a:solidFill>
                  <a:schemeClr val="tx1"/>
                </a:solidFill>
                <a:latin typeface="Gill Sans MT" panose="020B0502020104020203" pitchFamily="34" charset="0"/>
                <a:ea typeface="MS PGothic" panose="020B0600070205080204" pitchFamily="34" charset="-128"/>
              </a:defRPr>
            </a:lvl1pPr>
            <a:lvl2pPr marL="742950" indent="-285750">
              <a:lnSpc>
                <a:spcPct val="85000"/>
              </a:lnSpc>
              <a:spcBef>
                <a:spcPct val="20000"/>
              </a:spcBef>
              <a:buClr>
                <a:srgbClr val="000099"/>
              </a:buClr>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buClrTx/>
              <a:buSzTx/>
              <a:buFontTx/>
              <a:buNone/>
            </a:pPr>
            <a:r>
              <a:rPr lang="en-US" altLang="en-US" sz="1200">
                <a:latin typeface="Tahoma" panose="020B0604030504040204" pitchFamily="34" charset="0"/>
              </a:rPr>
              <a:t>3-</a:t>
            </a:r>
            <a:fld id="{40DC0D79-9631-4B32-93C6-5355D72FA68E}" type="slidenum">
              <a:rPr lang="en-US" altLang="en-US" sz="1200">
                <a:latin typeface="Tahoma" panose="020B0604030504040204" pitchFamily="34" charset="0"/>
              </a:rPr>
              <a:pPr>
                <a:lnSpc>
                  <a:spcPct val="100000"/>
                </a:lnSpc>
                <a:spcBef>
                  <a:spcPct val="0"/>
                </a:spcBef>
                <a:buClrTx/>
                <a:buSzTx/>
                <a:buFontTx/>
                <a:buNone/>
              </a:pPr>
              <a:t>11</a:t>
            </a:fld>
            <a:endParaRPr lang="en-US" altLang="en-US" sz="1200">
              <a:latin typeface="Tahoma" panose="020B0604030504040204" pitchFamily="34" charset="0"/>
            </a:endParaRPr>
          </a:p>
        </p:txBody>
      </p:sp>
      <p:sp>
        <p:nvSpPr>
          <p:cNvPr id="45062" name="Rectangle 39">
            <a:extLst>
              <a:ext uri="{FF2B5EF4-FFF2-40B4-BE49-F238E27FC236}">
                <a16:creationId xmlns:a16="http://schemas.microsoft.com/office/drawing/2014/main" id="{BD80DD6C-76B3-43B8-AD3C-24BD9ABA709A}"/>
              </a:ext>
            </a:extLst>
          </p:cNvPr>
          <p:cNvSpPr>
            <a:spLocks noChangeArrowheads="1"/>
          </p:cNvSpPr>
          <p:nvPr/>
        </p:nvSpPr>
        <p:spPr bwMode="auto">
          <a:xfrm>
            <a:off x="5978526" y="268288"/>
            <a:ext cx="314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anose="05000000000000000000" pitchFamily="2" charset="2"/>
              <a:buChar char="v"/>
              <a:defRPr sz="3200">
                <a:solidFill>
                  <a:schemeClr val="tx1"/>
                </a:solidFill>
                <a:latin typeface="Gill Sans MT" panose="020B0502020104020203" pitchFamily="34" charset="0"/>
                <a:ea typeface="MS PGothic" panose="020B0600070205080204" pitchFamily="34" charset="-128"/>
              </a:defRPr>
            </a:lvl1pPr>
            <a:lvl2pPr marL="742950" indent="-285750">
              <a:lnSpc>
                <a:spcPct val="85000"/>
              </a:lnSpc>
              <a:spcBef>
                <a:spcPct val="20000"/>
              </a:spcBef>
              <a:buClr>
                <a:srgbClr val="000099"/>
              </a:buClr>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buClrTx/>
              <a:buSzTx/>
              <a:buFontTx/>
              <a:buNone/>
            </a:pPr>
            <a:r>
              <a:rPr lang="de-DE" altLang="de-DE" sz="2000" dirty="0">
                <a:latin typeface="Tahoma" panose="020B0604030504040204" pitchFamily="34" charset="0"/>
              </a:rPr>
              <a:t>Stop-and-Wait (Summary)</a:t>
            </a:r>
            <a:endParaRPr lang="en-US" altLang="en-US" sz="2000" dirty="0">
              <a:latin typeface="Tahoma" panose="020B0604030504040204" pitchFamily="34" charset="0"/>
            </a:endParaRPr>
          </a:p>
        </p:txBody>
      </p:sp>
      <p:pic>
        <p:nvPicPr>
          <p:cNvPr id="3" name="Picture 2">
            <a:extLst>
              <a:ext uri="{FF2B5EF4-FFF2-40B4-BE49-F238E27FC236}">
                <a16:creationId xmlns:a16="http://schemas.microsoft.com/office/drawing/2014/main" id="{1F8BE247-E397-44D9-BC4B-50F86BAED7FC}"/>
              </a:ext>
            </a:extLst>
          </p:cNvPr>
          <p:cNvPicPr>
            <a:picLocks noChangeAspect="1"/>
          </p:cNvPicPr>
          <p:nvPr/>
        </p:nvPicPr>
        <p:blipFill>
          <a:blip r:embed="rId3"/>
          <a:stretch>
            <a:fillRect/>
          </a:stretch>
        </p:blipFill>
        <p:spPr>
          <a:xfrm>
            <a:off x="717824" y="668338"/>
            <a:ext cx="7019925" cy="4067175"/>
          </a:xfrm>
          <a:prstGeom prst="rect">
            <a:avLst/>
          </a:prstGeom>
        </p:spPr>
      </p:pic>
      <p:sp>
        <p:nvSpPr>
          <p:cNvPr id="8" name="Rectangle 39">
            <a:extLst>
              <a:ext uri="{FF2B5EF4-FFF2-40B4-BE49-F238E27FC236}">
                <a16:creationId xmlns:a16="http://schemas.microsoft.com/office/drawing/2014/main" id="{9B95E118-23AE-4B96-A5BA-9BF59C0A4128}"/>
              </a:ext>
            </a:extLst>
          </p:cNvPr>
          <p:cNvSpPr>
            <a:spLocks noChangeArrowheads="1"/>
          </p:cNvSpPr>
          <p:nvPr/>
        </p:nvSpPr>
        <p:spPr bwMode="auto">
          <a:xfrm>
            <a:off x="798786" y="1068448"/>
            <a:ext cx="973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anose="05000000000000000000" pitchFamily="2" charset="2"/>
              <a:buChar char="v"/>
              <a:defRPr sz="3200">
                <a:solidFill>
                  <a:schemeClr val="tx1"/>
                </a:solidFill>
                <a:latin typeface="Gill Sans MT" panose="020B0502020104020203" pitchFamily="34" charset="0"/>
                <a:ea typeface="MS PGothic" panose="020B0600070205080204" pitchFamily="34" charset="-128"/>
              </a:defRPr>
            </a:lvl1pPr>
            <a:lvl2pPr marL="742950" indent="-285750">
              <a:lnSpc>
                <a:spcPct val="85000"/>
              </a:lnSpc>
              <a:spcBef>
                <a:spcPct val="20000"/>
              </a:spcBef>
              <a:buClr>
                <a:srgbClr val="000099"/>
              </a:buClr>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buClrTx/>
              <a:buSzTx/>
              <a:buFontTx/>
              <a:buNone/>
            </a:pPr>
            <a:r>
              <a:rPr lang="de-DE" altLang="de-DE" sz="2000" dirty="0">
                <a:latin typeface="Tahoma" panose="020B0604030504040204" pitchFamily="34" charset="0"/>
              </a:rPr>
              <a:t>Sender</a:t>
            </a:r>
            <a:endParaRPr lang="en-US" altLang="en-US" sz="2000" dirty="0">
              <a:latin typeface="Tahoma" panose="020B0604030504040204" pitchFamily="34" charset="0"/>
            </a:endParaRPr>
          </a:p>
        </p:txBody>
      </p:sp>
      <p:sp>
        <p:nvSpPr>
          <p:cNvPr id="12" name="Rectangle 39">
            <a:extLst>
              <a:ext uri="{FF2B5EF4-FFF2-40B4-BE49-F238E27FC236}">
                <a16:creationId xmlns:a16="http://schemas.microsoft.com/office/drawing/2014/main" id="{B39B20EF-2488-43BC-B3A4-A2E69DA78537}"/>
              </a:ext>
            </a:extLst>
          </p:cNvPr>
          <p:cNvSpPr>
            <a:spLocks noChangeArrowheads="1"/>
          </p:cNvSpPr>
          <p:nvPr/>
        </p:nvSpPr>
        <p:spPr bwMode="auto">
          <a:xfrm>
            <a:off x="9436672" y="2114228"/>
            <a:ext cx="1139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panose="05000000000000000000" pitchFamily="2" charset="2"/>
              <a:buChar char="v"/>
              <a:defRPr sz="3200">
                <a:solidFill>
                  <a:schemeClr val="tx1"/>
                </a:solidFill>
                <a:latin typeface="Gill Sans MT" panose="020B0502020104020203" pitchFamily="34" charset="0"/>
                <a:ea typeface="MS PGothic" panose="020B0600070205080204" pitchFamily="34" charset="-128"/>
              </a:defRPr>
            </a:lvl1pPr>
            <a:lvl2pPr marL="742950" indent="-285750">
              <a:lnSpc>
                <a:spcPct val="85000"/>
              </a:lnSpc>
              <a:spcBef>
                <a:spcPct val="20000"/>
              </a:spcBef>
              <a:buClr>
                <a:srgbClr val="000099"/>
              </a:buClr>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buClrTx/>
              <a:buSzTx/>
              <a:buFontTx/>
              <a:buNone/>
            </a:pPr>
            <a:r>
              <a:rPr lang="de-DE" altLang="de-DE" sz="2000" dirty="0">
                <a:latin typeface="Tahoma" panose="020B0604030504040204" pitchFamily="34" charset="0"/>
              </a:rPr>
              <a:t>Receiver</a:t>
            </a:r>
            <a:endParaRPr lang="en-US" altLang="en-US" sz="2000" dirty="0">
              <a:latin typeface="Tahoma" panose="020B0604030504040204" pitchFamily="34" charset="0"/>
            </a:endParaRPr>
          </a:p>
        </p:txBody>
      </p:sp>
    </p:spTree>
    <p:extLst>
      <p:ext uri="{BB962C8B-B14F-4D97-AF65-F5344CB8AC3E}">
        <p14:creationId xmlns:p14="http://schemas.microsoft.com/office/powerpoint/2010/main" val="3671657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EF5068-2BFC-48BA-8302-370A7584EFC2}"/>
              </a:ext>
            </a:extLst>
          </p:cNvPr>
          <p:cNvSpPr>
            <a:spLocks noGrp="1"/>
          </p:cNvSpPr>
          <p:nvPr>
            <p:ph idx="1"/>
          </p:nvPr>
        </p:nvSpPr>
        <p:spPr/>
        <p:txBody>
          <a:bodyPr/>
          <a:lstStyle/>
          <a:p>
            <a:r>
              <a:rPr lang="en-US" dirty="0"/>
              <a:t>1 bit at least </a:t>
            </a:r>
          </a:p>
          <a:p>
            <a:r>
              <a:rPr lang="en-US" dirty="0"/>
              <a:t>Therefore it </a:t>
            </a:r>
            <a:r>
              <a:rPr lang="en-US"/>
              <a:t>is also called </a:t>
            </a:r>
            <a:r>
              <a:rPr lang="en-US" dirty="0"/>
              <a:t>alternating bit protocol</a:t>
            </a:r>
          </a:p>
        </p:txBody>
      </p:sp>
      <p:sp>
        <p:nvSpPr>
          <p:cNvPr id="3" name="Title 2">
            <a:extLst>
              <a:ext uri="{FF2B5EF4-FFF2-40B4-BE49-F238E27FC236}">
                <a16:creationId xmlns:a16="http://schemas.microsoft.com/office/drawing/2014/main" id="{0CFF70B5-DF47-472C-83C3-4F0F9645EA29}"/>
              </a:ext>
            </a:extLst>
          </p:cNvPr>
          <p:cNvSpPr>
            <a:spLocks noGrp="1"/>
          </p:cNvSpPr>
          <p:nvPr>
            <p:ph type="title"/>
          </p:nvPr>
        </p:nvSpPr>
        <p:spPr/>
        <p:txBody>
          <a:bodyPr>
            <a:normAutofit fontScale="90000"/>
          </a:bodyPr>
          <a:lstStyle/>
          <a:p>
            <a:r>
              <a:rPr lang="en-US" dirty="0"/>
              <a:t>In Stop and wait protocol, how many bits do we need to store the sequence number?</a:t>
            </a:r>
          </a:p>
        </p:txBody>
      </p:sp>
      <p:sp>
        <p:nvSpPr>
          <p:cNvPr id="4" name="Slide Number Placeholder 3">
            <a:extLst>
              <a:ext uri="{FF2B5EF4-FFF2-40B4-BE49-F238E27FC236}">
                <a16:creationId xmlns:a16="http://schemas.microsoft.com/office/drawing/2014/main" id="{61007DAB-AE7A-4485-B3DA-03B6175666CD}"/>
              </a:ext>
            </a:extLst>
          </p:cNvPr>
          <p:cNvSpPr>
            <a:spLocks noGrp="1"/>
          </p:cNvSpPr>
          <p:nvPr>
            <p:ph type="sldNum" sz="quarter" idx="4"/>
          </p:nvPr>
        </p:nvSpPr>
        <p:spPr/>
        <p:txBody>
          <a:bodyPr/>
          <a:lstStyle/>
          <a:p>
            <a:r>
              <a:rPr lang="en-US"/>
              <a:t>Transport Layer: 3-</a:t>
            </a:r>
            <a:fld id="{C4204591-24BD-A542-B9D5-F8D8A88D2FEE}" type="slidenum">
              <a:rPr lang="en-US" smtClean="0"/>
              <a:pPr/>
              <a:t>12</a:t>
            </a:fld>
            <a:endParaRPr lang="en-US" dirty="0"/>
          </a:p>
        </p:txBody>
      </p:sp>
    </p:spTree>
    <p:extLst>
      <p:ext uri="{BB962C8B-B14F-4D97-AF65-F5344CB8AC3E}">
        <p14:creationId xmlns:p14="http://schemas.microsoft.com/office/powerpoint/2010/main" val="3732821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5C125732-5AF8-DA4B-817C-FBB3A5B32FC1}"/>
              </a:ext>
            </a:extLst>
          </p:cNvPr>
          <p:cNvSpPr/>
          <p:nvPr/>
        </p:nvSpPr>
        <p:spPr>
          <a:xfrm>
            <a:off x="2666162" y="3735852"/>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0D8C866A-2C1E-EA49-9FEE-17BE0B5EB65D}"/>
              </a:ext>
            </a:extLst>
          </p:cNvPr>
          <p:cNvSpPr/>
          <p:nvPr/>
        </p:nvSpPr>
        <p:spPr>
          <a:xfrm>
            <a:off x="5108911" y="5798809"/>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B8F8E4F3-FCCE-BB46-816F-BE18AA10AA87}"/>
              </a:ext>
            </a:extLst>
          </p:cNvPr>
          <p:cNvSpPr/>
          <p:nvPr/>
        </p:nvSpPr>
        <p:spPr>
          <a:xfrm>
            <a:off x="8105934" y="3949220"/>
            <a:ext cx="944562"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DEEC5A2E-CAFB-BA43-A154-13F98FBF8642}"/>
              </a:ext>
            </a:extLst>
          </p:cNvPr>
          <p:cNvSpPr/>
          <p:nvPr/>
        </p:nvSpPr>
        <p:spPr>
          <a:xfrm>
            <a:off x="4772033" y="1955144"/>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sender (stop-and-wait)</a:t>
            </a:r>
            <a:endParaRPr lang="en-US" sz="4400" dirty="0"/>
          </a:p>
        </p:txBody>
      </p:sp>
      <p:sp>
        <p:nvSpPr>
          <p:cNvPr id="64" name="Line 6">
            <a:extLst>
              <a:ext uri="{FF2B5EF4-FFF2-40B4-BE49-F238E27FC236}">
                <a16:creationId xmlns:a16="http://schemas.microsoft.com/office/drawing/2014/main" id="{78C37AB9-8D5F-A34A-A2BE-A05DFB4E8756}"/>
              </a:ext>
            </a:extLst>
          </p:cNvPr>
          <p:cNvSpPr>
            <a:spLocks noChangeShapeType="1"/>
          </p:cNvSpPr>
          <p:nvPr/>
        </p:nvSpPr>
        <p:spPr bwMode="auto">
          <a:xfrm>
            <a:off x="4488198" y="1637972"/>
            <a:ext cx="157163" cy="576262"/>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5" name="Group 7">
            <a:extLst>
              <a:ext uri="{FF2B5EF4-FFF2-40B4-BE49-F238E27FC236}">
                <a16:creationId xmlns:a16="http://schemas.microsoft.com/office/drawing/2014/main" id="{096872AC-5A50-874A-AB4F-3FB6FDD33CA8}"/>
              </a:ext>
            </a:extLst>
          </p:cNvPr>
          <p:cNvGrpSpPr>
            <a:grpSpLocks/>
          </p:cNvGrpSpPr>
          <p:nvPr/>
        </p:nvGrpSpPr>
        <p:grpSpPr bwMode="auto">
          <a:xfrm>
            <a:off x="7099636" y="2184072"/>
            <a:ext cx="889000" cy="865187"/>
            <a:chOff x="445" y="1273"/>
            <a:chExt cx="560" cy="545"/>
          </a:xfrm>
        </p:grpSpPr>
        <p:sp>
          <p:nvSpPr>
            <p:cNvPr id="66" name="Oval 8">
              <a:extLst>
                <a:ext uri="{FF2B5EF4-FFF2-40B4-BE49-F238E27FC236}">
                  <a16:creationId xmlns:a16="http://schemas.microsoft.com/office/drawing/2014/main" id="{E65B4A15-4BAC-CA4D-A49C-43B951682900}"/>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9">
              <a:extLst>
                <a:ext uri="{FF2B5EF4-FFF2-40B4-BE49-F238E27FC236}">
                  <a16:creationId xmlns:a16="http://schemas.microsoft.com/office/drawing/2014/main" id="{26B25746-91F9-5D4A-8F0C-823F1140A003}"/>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ACK0</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7F4D04D9-9A61-C546-9AF6-16658062604A}"/>
              </a:ext>
            </a:extLst>
          </p:cNvPr>
          <p:cNvGrpSpPr/>
          <p:nvPr/>
        </p:nvGrpSpPr>
        <p:grpSpPr>
          <a:xfrm>
            <a:off x="4758073" y="1183947"/>
            <a:ext cx="3860800" cy="1144587"/>
            <a:chOff x="4758073" y="1183947"/>
            <a:chExt cx="3860800" cy="1144587"/>
          </a:xfrm>
        </p:grpSpPr>
        <p:sp>
          <p:nvSpPr>
            <p:cNvPr id="61" name="Text Box 3">
              <a:extLst>
                <a:ext uri="{FF2B5EF4-FFF2-40B4-BE49-F238E27FC236}">
                  <a16:creationId xmlns:a16="http://schemas.microsoft.com/office/drawing/2014/main" id="{277946DC-87AE-0E47-8DDD-C388A956445A}"/>
                </a:ext>
              </a:extLst>
            </p:cNvPr>
            <p:cNvSpPr txBox="1">
              <a:spLocks noChangeArrowheads="1"/>
            </p:cNvSpPr>
            <p:nvPr/>
          </p:nvSpPr>
          <p:spPr bwMode="auto">
            <a:xfrm>
              <a:off x="4758073" y="1477634"/>
              <a:ext cx="3860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2" name="Text Box 4">
              <a:extLst>
                <a:ext uri="{FF2B5EF4-FFF2-40B4-BE49-F238E27FC236}">
                  <a16:creationId xmlns:a16="http://schemas.microsoft.com/office/drawing/2014/main" id="{11F4EC56-A6F5-A64D-95C8-7503733BD178}"/>
                </a:ext>
              </a:extLst>
            </p:cNvPr>
            <p:cNvSpPr txBox="1">
              <a:spLocks noChangeArrowheads="1"/>
            </p:cNvSpPr>
            <p:nvPr/>
          </p:nvSpPr>
          <p:spPr bwMode="auto">
            <a:xfrm>
              <a:off x="4799348" y="1183947"/>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3" name="Line 5">
              <a:extLst>
                <a:ext uri="{FF2B5EF4-FFF2-40B4-BE49-F238E27FC236}">
                  <a16:creationId xmlns:a16="http://schemas.microsoft.com/office/drawing/2014/main" id="{C1AF7291-871C-F046-AFBB-1556BBAC481A}"/>
                </a:ext>
              </a:extLst>
            </p:cNvPr>
            <p:cNvSpPr>
              <a:spLocks noChangeShapeType="1"/>
            </p:cNvSpPr>
            <p:nvPr/>
          </p:nvSpPr>
          <p:spPr bwMode="auto">
            <a:xfrm>
              <a:off x="4900948" y="15220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Freeform 10">
              <a:extLst>
                <a:ext uri="{FF2B5EF4-FFF2-40B4-BE49-F238E27FC236}">
                  <a16:creationId xmlns:a16="http://schemas.microsoft.com/office/drawing/2014/main" id="{8CEC024B-C97C-A74A-9916-3EDFFAAB7369}"/>
                </a:ext>
              </a:extLst>
            </p:cNvPr>
            <p:cNvSpPr>
              <a:spLocks/>
            </p:cNvSpPr>
            <p:nvPr/>
          </p:nvSpPr>
          <p:spPr bwMode="auto">
            <a:xfrm flipV="1">
              <a:off x="5123198" y="2165022"/>
              <a:ext cx="2090738" cy="16351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2" name="Group 14">
            <a:extLst>
              <a:ext uri="{FF2B5EF4-FFF2-40B4-BE49-F238E27FC236}">
                <a16:creationId xmlns:a16="http://schemas.microsoft.com/office/drawing/2014/main" id="{56EFCAB8-B7AF-164A-9F92-8EACFBDEB179}"/>
              </a:ext>
            </a:extLst>
          </p:cNvPr>
          <p:cNvGrpSpPr>
            <a:grpSpLocks/>
          </p:cNvGrpSpPr>
          <p:nvPr/>
        </p:nvGrpSpPr>
        <p:grpSpPr bwMode="auto">
          <a:xfrm>
            <a:off x="7191711" y="4098597"/>
            <a:ext cx="1189037" cy="850900"/>
            <a:chOff x="4090" y="3230"/>
            <a:chExt cx="749" cy="536"/>
          </a:xfrm>
        </p:grpSpPr>
        <p:sp>
          <p:nvSpPr>
            <p:cNvPr id="73" name="Oval 15">
              <a:extLst>
                <a:ext uri="{FF2B5EF4-FFF2-40B4-BE49-F238E27FC236}">
                  <a16:creationId xmlns:a16="http://schemas.microsoft.com/office/drawing/2014/main" id="{FA80C9CA-4B40-8840-B931-9FF9ACFD24EF}"/>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16">
              <a:extLst>
                <a:ext uri="{FF2B5EF4-FFF2-40B4-BE49-F238E27FC236}">
                  <a16:creationId xmlns:a16="http://schemas.microsoft.com/office/drawing/2014/main" id="{521CFB86-2E9D-B149-847B-A167F4F8FCE1}"/>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call 1 from above</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4" name="Group 113">
            <a:extLst>
              <a:ext uri="{FF2B5EF4-FFF2-40B4-BE49-F238E27FC236}">
                <a16:creationId xmlns:a16="http://schemas.microsoft.com/office/drawing/2014/main" id="{40684A0E-9037-EB45-9EB8-86695DBF36A9}"/>
              </a:ext>
            </a:extLst>
          </p:cNvPr>
          <p:cNvGrpSpPr/>
          <p:nvPr/>
        </p:nvGrpSpPr>
        <p:grpSpPr>
          <a:xfrm>
            <a:off x="5054936" y="4832022"/>
            <a:ext cx="3444875" cy="1038225"/>
            <a:chOff x="5054936" y="4832022"/>
            <a:chExt cx="3444875" cy="1038225"/>
          </a:xfrm>
        </p:grpSpPr>
        <p:sp>
          <p:nvSpPr>
            <p:cNvPr id="76" name="Freeform 18">
              <a:extLst>
                <a:ext uri="{FF2B5EF4-FFF2-40B4-BE49-F238E27FC236}">
                  <a16:creationId xmlns:a16="http://schemas.microsoft.com/office/drawing/2014/main" id="{6F223C64-6D09-DE48-83F1-228C34DA64FA}"/>
                </a:ext>
              </a:extLst>
            </p:cNvPr>
            <p:cNvSpPr>
              <a:spLocks/>
            </p:cNvSpPr>
            <p:nvPr/>
          </p:nvSpPr>
          <p:spPr bwMode="auto">
            <a:xfrm>
              <a:off x="5108911" y="4832022"/>
              <a:ext cx="2312987" cy="27463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8" name="Text Box 20">
              <a:extLst>
                <a:ext uri="{FF2B5EF4-FFF2-40B4-BE49-F238E27FC236}">
                  <a16:creationId xmlns:a16="http://schemas.microsoft.com/office/drawing/2014/main" id="{5C35E95A-ADB2-FF4D-BCD2-C9D9EABE9C6B}"/>
                </a:ext>
              </a:extLst>
            </p:cNvPr>
            <p:cNvSpPr txBox="1">
              <a:spLocks noChangeArrowheads="1"/>
            </p:cNvSpPr>
            <p:nvPr/>
          </p:nvSpPr>
          <p:spPr bwMode="auto">
            <a:xfrm>
              <a:off x="5054936" y="5317797"/>
              <a:ext cx="3444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make_pkt(1,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Text Box 21">
              <a:extLst>
                <a:ext uri="{FF2B5EF4-FFF2-40B4-BE49-F238E27FC236}">
                  <a16:creationId xmlns:a16="http://schemas.microsoft.com/office/drawing/2014/main" id="{E55E1DDD-DB30-5446-8650-ECC81FF923ED}"/>
                </a:ext>
              </a:extLst>
            </p:cNvPr>
            <p:cNvSpPr txBox="1">
              <a:spLocks noChangeArrowheads="1"/>
            </p:cNvSpPr>
            <p:nvPr/>
          </p:nvSpPr>
          <p:spPr bwMode="auto">
            <a:xfrm>
              <a:off x="5054936" y="5035222"/>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 name="Line 22">
              <a:extLst>
                <a:ext uri="{FF2B5EF4-FFF2-40B4-BE49-F238E27FC236}">
                  <a16:creationId xmlns:a16="http://schemas.microsoft.com/office/drawing/2014/main" id="{38F0E084-BD34-6345-8EFC-9B28222C5D7D}"/>
                </a:ext>
              </a:extLst>
            </p:cNvPr>
            <p:cNvSpPr>
              <a:spLocks noChangeShapeType="1"/>
            </p:cNvSpPr>
            <p:nvPr/>
          </p:nvSpPr>
          <p:spPr bwMode="auto">
            <a:xfrm>
              <a:off x="5173998" y="5346372"/>
              <a:ext cx="25987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D0E17AB3-A37A-384E-B76C-D9D33C764FEC}"/>
              </a:ext>
            </a:extLst>
          </p:cNvPr>
          <p:cNvGrpSpPr/>
          <p:nvPr/>
        </p:nvGrpSpPr>
        <p:grpSpPr>
          <a:xfrm>
            <a:off x="7858461" y="2912734"/>
            <a:ext cx="2309812" cy="1184275"/>
            <a:chOff x="7858461" y="2912734"/>
            <a:chExt cx="2309812" cy="1184275"/>
          </a:xfrm>
        </p:grpSpPr>
        <p:sp>
          <p:nvSpPr>
            <p:cNvPr id="77" name="Freeform 19">
              <a:extLst>
                <a:ext uri="{FF2B5EF4-FFF2-40B4-BE49-F238E27FC236}">
                  <a16:creationId xmlns:a16="http://schemas.microsoft.com/office/drawing/2014/main" id="{3DDB81C2-3ABA-CF4A-B97F-7179552BC636}"/>
                </a:ext>
              </a:extLst>
            </p:cNvPr>
            <p:cNvSpPr>
              <a:spLocks/>
            </p:cNvSpPr>
            <p:nvPr/>
          </p:nvSpPr>
          <p:spPr bwMode="auto">
            <a:xfrm rot="5400000" flipH="1" flipV="1">
              <a:off x="7349667" y="3421528"/>
              <a:ext cx="1184275" cy="16668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Text Box 23">
              <a:extLst>
                <a:ext uri="{FF2B5EF4-FFF2-40B4-BE49-F238E27FC236}">
                  <a16:creationId xmlns:a16="http://schemas.microsoft.com/office/drawing/2014/main" id="{B3A5B058-CEE3-154A-8B9F-81FE6436B20E}"/>
                </a:ext>
              </a:extLst>
            </p:cNvPr>
            <p:cNvSpPr txBox="1">
              <a:spLocks noChangeArrowheads="1"/>
            </p:cNvSpPr>
            <p:nvPr/>
          </p:nvSpPr>
          <p:spPr bwMode="auto">
            <a:xfrm>
              <a:off x="8018798" y="3200072"/>
              <a:ext cx="2149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isACK(rcvpkt,0)</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2" name="Line 24">
              <a:extLst>
                <a:ext uri="{FF2B5EF4-FFF2-40B4-BE49-F238E27FC236}">
                  <a16:creationId xmlns:a16="http://schemas.microsoft.com/office/drawing/2014/main" id="{6F172C79-50B4-9346-A88A-5975F73431A8}"/>
                </a:ext>
              </a:extLst>
            </p:cNvPr>
            <p:cNvSpPr>
              <a:spLocks noChangeShapeType="1"/>
            </p:cNvSpPr>
            <p:nvPr/>
          </p:nvSpPr>
          <p:spPr bwMode="auto">
            <a:xfrm>
              <a:off x="8134686" y="3911272"/>
              <a:ext cx="14192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9">
              <a:extLst>
                <a:ext uri="{FF2B5EF4-FFF2-40B4-BE49-F238E27FC236}">
                  <a16:creationId xmlns:a16="http://schemas.microsoft.com/office/drawing/2014/main" id="{31338CB6-A233-944E-8AAB-06740429CED4}"/>
                </a:ext>
              </a:extLst>
            </p:cNvPr>
            <p:cNvSpPr txBox="1">
              <a:spLocks noChangeArrowheads="1"/>
            </p:cNvSpPr>
            <p:nvPr/>
          </p:nvSpPr>
          <p:spPr bwMode="auto">
            <a:xfrm>
              <a:off x="8039436" y="3892222"/>
              <a:ext cx="15144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5" name="Group 114">
            <a:extLst>
              <a:ext uri="{FF2B5EF4-FFF2-40B4-BE49-F238E27FC236}">
                <a16:creationId xmlns:a16="http://schemas.microsoft.com/office/drawing/2014/main" id="{264EE58C-9293-D64B-8FD5-BF4EEDF9C767}"/>
              </a:ext>
            </a:extLst>
          </p:cNvPr>
          <p:cNvGrpSpPr/>
          <p:nvPr/>
        </p:nvGrpSpPr>
        <p:grpSpPr>
          <a:xfrm>
            <a:off x="2638761" y="2958772"/>
            <a:ext cx="1933239" cy="1239836"/>
            <a:chOff x="2638761" y="2958772"/>
            <a:chExt cx="1933239" cy="1239836"/>
          </a:xfrm>
        </p:grpSpPr>
        <p:sp>
          <p:nvSpPr>
            <p:cNvPr id="75" name="Freeform 17">
              <a:extLst>
                <a:ext uri="{FF2B5EF4-FFF2-40B4-BE49-F238E27FC236}">
                  <a16:creationId xmlns:a16="http://schemas.microsoft.com/office/drawing/2014/main" id="{2F184C7E-A563-7E48-B933-43517ECFB8AD}"/>
                </a:ext>
              </a:extLst>
            </p:cNvPr>
            <p:cNvSpPr>
              <a:spLocks/>
            </p:cNvSpPr>
            <p:nvPr/>
          </p:nvSpPr>
          <p:spPr bwMode="auto">
            <a:xfrm rot="16200000" flipV="1">
              <a:off x="3932569" y="3559178"/>
              <a:ext cx="1137909" cy="14095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5" name="Text Box 27">
              <a:extLst>
                <a:ext uri="{FF2B5EF4-FFF2-40B4-BE49-F238E27FC236}">
                  <a16:creationId xmlns:a16="http://schemas.microsoft.com/office/drawing/2014/main" id="{85546939-74F9-DE48-94D4-5CDE532CF8B4}"/>
                </a:ext>
              </a:extLst>
            </p:cNvPr>
            <p:cNvSpPr txBox="1">
              <a:spLocks noChangeArrowheads="1"/>
            </p:cNvSpPr>
            <p:nvPr/>
          </p:nvSpPr>
          <p:spPr bwMode="auto">
            <a:xfrm>
              <a:off x="2646698" y="2958772"/>
              <a:ext cx="1912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(rcvpkt,1)</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6" name="Line 28">
              <a:extLst>
                <a:ext uri="{FF2B5EF4-FFF2-40B4-BE49-F238E27FC236}">
                  <a16:creationId xmlns:a16="http://schemas.microsoft.com/office/drawing/2014/main" id="{8CA33983-E9A1-BF42-B982-07F0B1E94A02}"/>
                </a:ext>
              </a:extLst>
            </p:cNvPr>
            <p:cNvSpPr>
              <a:spLocks noChangeShapeType="1"/>
            </p:cNvSpPr>
            <p:nvPr/>
          </p:nvSpPr>
          <p:spPr bwMode="auto">
            <a:xfrm>
              <a:off x="2773698" y="3698547"/>
              <a:ext cx="151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8" name="Text Box 30">
              <a:extLst>
                <a:ext uri="{FF2B5EF4-FFF2-40B4-BE49-F238E27FC236}">
                  <a16:creationId xmlns:a16="http://schemas.microsoft.com/office/drawing/2014/main" id="{C524B67B-7041-9242-9C97-B8A784A8F6F2}"/>
                </a:ext>
              </a:extLst>
            </p:cNvPr>
            <p:cNvSpPr txBox="1">
              <a:spLocks noChangeArrowheads="1"/>
            </p:cNvSpPr>
            <p:nvPr/>
          </p:nvSpPr>
          <p:spPr bwMode="auto">
            <a:xfrm>
              <a:off x="2638761" y="3671559"/>
              <a:ext cx="151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00" name="Group 42">
            <a:extLst>
              <a:ext uri="{FF2B5EF4-FFF2-40B4-BE49-F238E27FC236}">
                <a16:creationId xmlns:a16="http://schemas.microsoft.com/office/drawing/2014/main" id="{7781A61F-1C88-6E46-96AB-268CBADE4526}"/>
              </a:ext>
            </a:extLst>
          </p:cNvPr>
          <p:cNvGrpSpPr>
            <a:grpSpLocks/>
          </p:cNvGrpSpPr>
          <p:nvPr/>
        </p:nvGrpSpPr>
        <p:grpSpPr bwMode="auto">
          <a:xfrm>
            <a:off x="4157998" y="2228522"/>
            <a:ext cx="1189038" cy="850900"/>
            <a:chOff x="4090" y="3230"/>
            <a:chExt cx="749" cy="536"/>
          </a:xfrm>
        </p:grpSpPr>
        <p:sp>
          <p:nvSpPr>
            <p:cNvPr id="101" name="Oval 43">
              <a:extLst>
                <a:ext uri="{FF2B5EF4-FFF2-40B4-BE49-F238E27FC236}">
                  <a16:creationId xmlns:a16="http://schemas.microsoft.com/office/drawing/2014/main" id="{EA3FA186-38E3-E24B-80CE-CDFC5DF36C2A}"/>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2" name="Text Box 44">
              <a:extLst>
                <a:ext uri="{FF2B5EF4-FFF2-40B4-BE49-F238E27FC236}">
                  <a16:creationId xmlns:a16="http://schemas.microsoft.com/office/drawing/2014/main" id="{237CD0D2-3CD0-9E45-8D08-0B39FC58CB38}"/>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call 0 from above</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04" name="Group 46">
            <a:extLst>
              <a:ext uri="{FF2B5EF4-FFF2-40B4-BE49-F238E27FC236}">
                <a16:creationId xmlns:a16="http://schemas.microsoft.com/office/drawing/2014/main" id="{3A7B09B7-7C1D-8D4E-8FEA-40BBC5ECB76A}"/>
              </a:ext>
            </a:extLst>
          </p:cNvPr>
          <p:cNvGrpSpPr>
            <a:grpSpLocks/>
          </p:cNvGrpSpPr>
          <p:nvPr/>
        </p:nvGrpSpPr>
        <p:grpSpPr bwMode="auto">
          <a:xfrm>
            <a:off x="4369136" y="4082722"/>
            <a:ext cx="889000" cy="865187"/>
            <a:chOff x="445" y="1273"/>
            <a:chExt cx="560" cy="545"/>
          </a:xfrm>
        </p:grpSpPr>
        <p:sp>
          <p:nvSpPr>
            <p:cNvPr id="105" name="Oval 47">
              <a:extLst>
                <a:ext uri="{FF2B5EF4-FFF2-40B4-BE49-F238E27FC236}">
                  <a16:creationId xmlns:a16="http://schemas.microsoft.com/office/drawing/2014/main" id="{1F85EC28-DE93-5C4D-AA1B-F8423FADF09B}"/>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6" name="Text Box 48">
              <a:extLst>
                <a:ext uri="{FF2B5EF4-FFF2-40B4-BE49-F238E27FC236}">
                  <a16:creationId xmlns:a16="http://schemas.microsoft.com/office/drawing/2014/main" id="{8ED6243F-D34F-6848-8B35-66C2A258A3B6}"/>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ACK1</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3" name="Oval 2">
            <a:extLst>
              <a:ext uri="{FF2B5EF4-FFF2-40B4-BE49-F238E27FC236}">
                <a16:creationId xmlns:a16="http://schemas.microsoft.com/office/drawing/2014/main" id="{D28BBA62-6263-C843-B29E-56B49980762A}"/>
              </a:ext>
            </a:extLst>
          </p:cNvPr>
          <p:cNvSpPr/>
          <p:nvPr/>
        </p:nvSpPr>
        <p:spPr>
          <a:xfrm>
            <a:off x="3771900" y="1861459"/>
            <a:ext cx="4800600" cy="153488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9E2FDDC8-8D96-114D-9DC7-646B2E492AD9}"/>
              </a:ext>
            </a:extLst>
          </p:cNvPr>
          <p:cNvSpPr/>
          <p:nvPr/>
        </p:nvSpPr>
        <p:spPr>
          <a:xfrm>
            <a:off x="3858986" y="3777345"/>
            <a:ext cx="4800600" cy="153488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D7B88F9-3891-3046-A064-B332A3527756}"/>
              </a:ext>
            </a:extLst>
          </p:cNvPr>
          <p:cNvSpPr/>
          <p:nvPr/>
        </p:nvSpPr>
        <p:spPr>
          <a:xfrm>
            <a:off x="4254500" y="2216171"/>
            <a:ext cx="952500" cy="8711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622A35A9-A643-7C42-B044-B85FAF6A97F9}"/>
              </a:ext>
            </a:extLst>
          </p:cNvPr>
          <p:cNvSpPr/>
          <p:nvPr/>
        </p:nvSpPr>
        <p:spPr>
          <a:xfrm>
            <a:off x="7086600" y="2184400"/>
            <a:ext cx="914400" cy="867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29138640-D128-B549-B272-9634FBE0E919}"/>
              </a:ext>
            </a:extLst>
          </p:cNvPr>
          <p:cNvSpPr/>
          <p:nvPr/>
        </p:nvSpPr>
        <p:spPr>
          <a:xfrm>
            <a:off x="7302500" y="4102100"/>
            <a:ext cx="936658" cy="850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F8621F76-605F-FD4F-BBDF-20014AAFC358}"/>
              </a:ext>
            </a:extLst>
          </p:cNvPr>
          <p:cNvSpPr/>
          <p:nvPr/>
        </p:nvSpPr>
        <p:spPr>
          <a:xfrm>
            <a:off x="4356100" y="4070372"/>
            <a:ext cx="914400" cy="8763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EC2E0DE7-1242-394F-B32C-D2097A456FDC}"/>
              </a:ext>
            </a:extLst>
          </p:cNvPr>
          <p:cNvSpPr/>
          <p:nvPr/>
        </p:nvSpPr>
        <p:spPr>
          <a:xfrm>
            <a:off x="4251325" y="2212996"/>
            <a:ext cx="952500" cy="8711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Slide Number Placeholder 2">
            <a:extLst>
              <a:ext uri="{FF2B5EF4-FFF2-40B4-BE49-F238E27FC236}">
                <a16:creationId xmlns:a16="http://schemas.microsoft.com/office/drawing/2014/main" id="{E51BA6D5-B9A8-EF43-ACE9-5217445FDC7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13</a:t>
            </a:fld>
            <a:endParaRPr lang="en-US" dirty="0"/>
          </a:p>
        </p:txBody>
      </p:sp>
    </p:spTree>
    <p:extLst>
      <p:ext uri="{BB962C8B-B14F-4D97-AF65-F5344CB8AC3E}">
        <p14:creationId xmlns:p14="http://schemas.microsoft.com/office/powerpoint/2010/main" val="18320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dissolve">
                                      <p:cBhvr>
                                        <p:cTn id="15" dur="500"/>
                                        <p:tgtEl>
                                          <p:spTgt spid="12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xit" presetSubtype="0" fill="hold" grpId="1" nodeType="withEffect">
                                  <p:stCondLst>
                                    <p:cond delay="0"/>
                                  </p:stCondLst>
                                  <p:childTnLst>
                                    <p:animEffect transition="out" filter="dissolve">
                                      <p:cBhvr>
                                        <p:cTn id="22" dur="500"/>
                                        <p:tgtEl>
                                          <p:spTgt spid="122"/>
                                        </p:tgtEl>
                                      </p:cBhvr>
                                    </p:animEffect>
                                    <p:set>
                                      <p:cBhvr>
                                        <p:cTn id="23" dur="1" fill="hold">
                                          <p:stCondLst>
                                            <p:cond delay="499"/>
                                          </p:stCondLst>
                                        </p:cTn>
                                        <p:tgtEl>
                                          <p:spTgt spid="1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9" presetClass="exit" presetSubtype="0" fill="hold" grpId="1" nodeType="withEffect">
                                  <p:stCondLst>
                                    <p:cond delay="0"/>
                                  </p:stCondLst>
                                  <p:childTnLst>
                                    <p:animEffect transition="out" filter="dissolv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dissolve">
                                      <p:cBhvr>
                                        <p:cTn id="34" dur="500"/>
                                        <p:tgtEl>
                                          <p:spTgt spid="121"/>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dissolve">
                                      <p:cBhvr>
                                        <p:cTn id="38" dur="500"/>
                                        <p:tgtEl>
                                          <p:spTgt spid="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par>
                                <p:cTn id="44" presetID="9" presetClass="exit" presetSubtype="0" fill="hold" grpId="1" nodeType="withEffect">
                                  <p:stCondLst>
                                    <p:cond delay="0"/>
                                  </p:stCondLst>
                                  <p:childTnLst>
                                    <p:animEffect transition="out" filter="dissolve">
                                      <p:cBhvr>
                                        <p:cTn id="45" dur="500"/>
                                        <p:tgtEl>
                                          <p:spTgt spid="130"/>
                                        </p:tgtEl>
                                      </p:cBhvr>
                                    </p:animEffect>
                                    <p:set>
                                      <p:cBhvr>
                                        <p:cTn id="46" dur="1" fill="hold">
                                          <p:stCondLst>
                                            <p:cond delay="499"/>
                                          </p:stCondLst>
                                        </p:cTn>
                                        <p:tgtEl>
                                          <p:spTgt spid="130"/>
                                        </p:tgtEl>
                                        <p:attrNameLst>
                                          <p:attrName>style.visibility</p:attrName>
                                        </p:attrNameLst>
                                      </p:cBhvr>
                                      <p:to>
                                        <p:strVal val="hidden"/>
                                      </p:to>
                                    </p:set>
                                  </p:childTnLst>
                                </p:cTn>
                              </p:par>
                              <p:par>
                                <p:cTn id="47" presetID="9" presetClass="entr" presetSubtype="0"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dissolve">
                                      <p:cBhvr>
                                        <p:cTn id="49" dur="500"/>
                                        <p:tgtEl>
                                          <p:spTgt spid="123"/>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dissolve">
                                      <p:cBhvr>
                                        <p:cTn id="53" dur="500"/>
                                        <p:tgtEl>
                                          <p:spTgt spid="13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wipe(right)">
                                      <p:cBhvr>
                                        <p:cTn id="58" dur="500"/>
                                        <p:tgtEl>
                                          <p:spTgt spid="114"/>
                                        </p:tgtEl>
                                      </p:cBhvr>
                                    </p:animEffect>
                                  </p:childTnLst>
                                </p:cTn>
                              </p:par>
                              <p:par>
                                <p:cTn id="59" presetID="9" presetClass="exit" presetSubtype="0" fill="hold" grpId="1" nodeType="withEffect">
                                  <p:stCondLst>
                                    <p:cond delay="0"/>
                                  </p:stCondLst>
                                  <p:childTnLst>
                                    <p:animEffect transition="out" filter="dissolve">
                                      <p:cBhvr>
                                        <p:cTn id="60" dur="500"/>
                                        <p:tgtEl>
                                          <p:spTgt spid="131"/>
                                        </p:tgtEl>
                                      </p:cBhvr>
                                    </p:animEffect>
                                    <p:set>
                                      <p:cBhvr>
                                        <p:cTn id="61" dur="1" fill="hold">
                                          <p:stCondLst>
                                            <p:cond delay="499"/>
                                          </p:stCondLst>
                                        </p:cTn>
                                        <p:tgtEl>
                                          <p:spTgt spid="131"/>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dissolve">
                                      <p:cBhvr>
                                        <p:cTn id="64" dur="500"/>
                                        <p:tgtEl>
                                          <p:spTgt spid="124"/>
                                        </p:tgtEl>
                                      </p:cBhvr>
                                    </p:animEffect>
                                  </p:childTnLst>
                                </p:cTn>
                              </p:par>
                            </p:childTnLst>
                          </p:cTn>
                        </p:par>
                        <p:par>
                          <p:cTn id="65" fill="hold">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dissolve">
                                      <p:cBhvr>
                                        <p:cTn id="68" dur="500"/>
                                        <p:tgtEl>
                                          <p:spTgt spid="1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wipe(down)">
                                      <p:cBhvr>
                                        <p:cTn id="73" dur="500"/>
                                        <p:tgtEl>
                                          <p:spTgt spid="11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dissolve">
                                      <p:cBhvr>
                                        <p:cTn id="76" dur="500"/>
                                        <p:tgtEl>
                                          <p:spTgt spid="125"/>
                                        </p:tgtEl>
                                      </p:cBhvr>
                                    </p:animEffect>
                                  </p:childTnLst>
                                </p:cTn>
                              </p:par>
                              <p:par>
                                <p:cTn id="77" presetID="9" presetClass="exit" presetSubtype="0" fill="hold" grpId="1" nodeType="withEffect">
                                  <p:stCondLst>
                                    <p:cond delay="0"/>
                                  </p:stCondLst>
                                  <p:childTnLst>
                                    <p:animEffect transition="out" filter="dissolve">
                                      <p:cBhvr>
                                        <p:cTn id="78" dur="500"/>
                                        <p:tgtEl>
                                          <p:spTgt spid="132"/>
                                        </p:tgtEl>
                                      </p:cBhvr>
                                    </p:animEffect>
                                    <p:set>
                                      <p:cBhvr>
                                        <p:cTn id="79" dur="1" fill="hold">
                                          <p:stCondLst>
                                            <p:cond delay="499"/>
                                          </p:stCondLst>
                                        </p:cTn>
                                        <p:tgtEl>
                                          <p:spTgt spid="132"/>
                                        </p:tgtEl>
                                        <p:attrNameLst>
                                          <p:attrName>style.visibility</p:attrName>
                                        </p:attrNameLst>
                                      </p:cBhvr>
                                      <p:to>
                                        <p:strVal val="hidden"/>
                                      </p:to>
                                    </p:set>
                                  </p:childTnLst>
                                </p:cTn>
                              </p:par>
                            </p:childTnLst>
                          </p:cTn>
                        </p:par>
                        <p:par>
                          <p:cTn id="80" fill="hold">
                            <p:stCondLst>
                              <p:cond delay="500"/>
                            </p:stCondLst>
                            <p:childTnLst>
                              <p:par>
                                <p:cTn id="81" presetID="9" presetClass="entr" presetSubtype="0" fill="hold" grpId="0" nodeType="afterEffect">
                                  <p:stCondLst>
                                    <p:cond delay="0"/>
                                  </p:stCondLst>
                                  <p:childTnLst>
                                    <p:set>
                                      <p:cBhvr>
                                        <p:cTn id="82" dur="1" fill="hold">
                                          <p:stCondLst>
                                            <p:cond delay="0"/>
                                          </p:stCondLst>
                                        </p:cTn>
                                        <p:tgtEl>
                                          <p:spTgt spid="133"/>
                                        </p:tgtEl>
                                        <p:attrNameLst>
                                          <p:attrName>style.visibility</p:attrName>
                                        </p:attrNameLst>
                                      </p:cBhvr>
                                      <p:to>
                                        <p:strVal val="visible"/>
                                      </p:to>
                                    </p:set>
                                    <p:animEffect transition="in" filter="dissolve">
                                      <p:cBhvr>
                                        <p:cTn id="83"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4" grpId="0" animBg="1"/>
      <p:bldP spid="123" grpId="0" animBg="1"/>
      <p:bldP spid="121" grpId="0" animBg="1"/>
      <p:bldP spid="3" grpId="0" animBg="1"/>
      <p:bldP spid="3" grpId="1" animBg="1"/>
      <p:bldP spid="122" grpId="0" animBg="1"/>
      <p:bldP spid="122" grpId="1" animBg="1"/>
      <p:bldP spid="6" grpId="0" animBg="1"/>
      <p:bldP spid="6" grpId="1" animBg="1"/>
      <p:bldP spid="130" grpId="0" animBg="1"/>
      <p:bldP spid="130" grpId="1" animBg="1"/>
      <p:bldP spid="131" grpId="0" animBg="1"/>
      <p:bldP spid="131" grpId="1" animBg="1"/>
      <p:bldP spid="132" grpId="0" animBg="1"/>
      <p:bldP spid="132" grpId="1" animBg="1"/>
      <p:bldP spid="1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5C125732-5AF8-DA4B-817C-FBB3A5B32FC1}"/>
              </a:ext>
            </a:extLst>
          </p:cNvPr>
          <p:cNvSpPr/>
          <p:nvPr/>
        </p:nvSpPr>
        <p:spPr>
          <a:xfrm>
            <a:off x="2666162" y="3735852"/>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0D8C866A-2C1E-EA49-9FEE-17BE0B5EB65D}"/>
              </a:ext>
            </a:extLst>
          </p:cNvPr>
          <p:cNvSpPr/>
          <p:nvPr/>
        </p:nvSpPr>
        <p:spPr>
          <a:xfrm>
            <a:off x="5108911" y="5798809"/>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B8F8E4F3-FCCE-BB46-816F-BE18AA10AA87}"/>
              </a:ext>
            </a:extLst>
          </p:cNvPr>
          <p:cNvSpPr/>
          <p:nvPr/>
        </p:nvSpPr>
        <p:spPr>
          <a:xfrm>
            <a:off x="8105934" y="3949220"/>
            <a:ext cx="944562"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DEEC5A2E-CAFB-BA43-A154-13F98FBF8642}"/>
              </a:ext>
            </a:extLst>
          </p:cNvPr>
          <p:cNvSpPr/>
          <p:nvPr/>
        </p:nvSpPr>
        <p:spPr>
          <a:xfrm>
            <a:off x="4772033" y="1955144"/>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sender</a:t>
            </a:r>
            <a:r>
              <a:rPr lang="en-US" dirty="0"/>
              <a:t> (stop-and-wait)</a:t>
            </a:r>
            <a:endParaRPr lang="en-US" sz="4400" dirty="0"/>
          </a:p>
        </p:txBody>
      </p:sp>
      <p:sp>
        <p:nvSpPr>
          <p:cNvPr id="64" name="Line 6">
            <a:extLst>
              <a:ext uri="{FF2B5EF4-FFF2-40B4-BE49-F238E27FC236}">
                <a16:creationId xmlns:a16="http://schemas.microsoft.com/office/drawing/2014/main" id="{78C37AB9-8D5F-A34A-A2BE-A05DFB4E8756}"/>
              </a:ext>
            </a:extLst>
          </p:cNvPr>
          <p:cNvSpPr>
            <a:spLocks noChangeShapeType="1"/>
          </p:cNvSpPr>
          <p:nvPr/>
        </p:nvSpPr>
        <p:spPr bwMode="auto">
          <a:xfrm>
            <a:off x="4488198" y="1637972"/>
            <a:ext cx="157163" cy="576262"/>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5" name="Group 7">
            <a:extLst>
              <a:ext uri="{FF2B5EF4-FFF2-40B4-BE49-F238E27FC236}">
                <a16:creationId xmlns:a16="http://schemas.microsoft.com/office/drawing/2014/main" id="{096872AC-5A50-874A-AB4F-3FB6FDD33CA8}"/>
              </a:ext>
            </a:extLst>
          </p:cNvPr>
          <p:cNvGrpSpPr>
            <a:grpSpLocks/>
          </p:cNvGrpSpPr>
          <p:nvPr/>
        </p:nvGrpSpPr>
        <p:grpSpPr bwMode="auto">
          <a:xfrm>
            <a:off x="7099636" y="2184072"/>
            <a:ext cx="889000" cy="865187"/>
            <a:chOff x="445" y="1273"/>
            <a:chExt cx="560" cy="545"/>
          </a:xfrm>
        </p:grpSpPr>
        <p:sp>
          <p:nvSpPr>
            <p:cNvPr id="66" name="Oval 8">
              <a:extLst>
                <a:ext uri="{FF2B5EF4-FFF2-40B4-BE49-F238E27FC236}">
                  <a16:creationId xmlns:a16="http://schemas.microsoft.com/office/drawing/2014/main" id="{E65B4A15-4BAC-CA4D-A49C-43B951682900}"/>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9">
              <a:extLst>
                <a:ext uri="{FF2B5EF4-FFF2-40B4-BE49-F238E27FC236}">
                  <a16:creationId xmlns:a16="http://schemas.microsoft.com/office/drawing/2014/main" id="{26B25746-91F9-5D4A-8F0C-823F1140A003}"/>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ACK0</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7F4D04D9-9A61-C546-9AF6-16658062604A}"/>
              </a:ext>
            </a:extLst>
          </p:cNvPr>
          <p:cNvGrpSpPr/>
          <p:nvPr/>
        </p:nvGrpSpPr>
        <p:grpSpPr>
          <a:xfrm>
            <a:off x="4758073" y="1183947"/>
            <a:ext cx="3860800" cy="1144587"/>
            <a:chOff x="4758073" y="1183947"/>
            <a:chExt cx="3860800" cy="1144587"/>
          </a:xfrm>
        </p:grpSpPr>
        <p:sp>
          <p:nvSpPr>
            <p:cNvPr id="61" name="Text Box 3">
              <a:extLst>
                <a:ext uri="{FF2B5EF4-FFF2-40B4-BE49-F238E27FC236}">
                  <a16:creationId xmlns:a16="http://schemas.microsoft.com/office/drawing/2014/main" id="{277946DC-87AE-0E47-8DDD-C388A956445A}"/>
                </a:ext>
              </a:extLst>
            </p:cNvPr>
            <p:cNvSpPr txBox="1">
              <a:spLocks noChangeArrowheads="1"/>
            </p:cNvSpPr>
            <p:nvPr/>
          </p:nvSpPr>
          <p:spPr bwMode="auto">
            <a:xfrm>
              <a:off x="4758073" y="1477634"/>
              <a:ext cx="3860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2" name="Text Box 4">
              <a:extLst>
                <a:ext uri="{FF2B5EF4-FFF2-40B4-BE49-F238E27FC236}">
                  <a16:creationId xmlns:a16="http://schemas.microsoft.com/office/drawing/2014/main" id="{11F4EC56-A6F5-A64D-95C8-7503733BD178}"/>
                </a:ext>
              </a:extLst>
            </p:cNvPr>
            <p:cNvSpPr txBox="1">
              <a:spLocks noChangeArrowheads="1"/>
            </p:cNvSpPr>
            <p:nvPr/>
          </p:nvSpPr>
          <p:spPr bwMode="auto">
            <a:xfrm>
              <a:off x="4799348" y="1183947"/>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3" name="Line 5">
              <a:extLst>
                <a:ext uri="{FF2B5EF4-FFF2-40B4-BE49-F238E27FC236}">
                  <a16:creationId xmlns:a16="http://schemas.microsoft.com/office/drawing/2014/main" id="{C1AF7291-871C-F046-AFBB-1556BBAC481A}"/>
                </a:ext>
              </a:extLst>
            </p:cNvPr>
            <p:cNvSpPr>
              <a:spLocks noChangeShapeType="1"/>
            </p:cNvSpPr>
            <p:nvPr/>
          </p:nvSpPr>
          <p:spPr bwMode="auto">
            <a:xfrm>
              <a:off x="4900948" y="15220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Freeform 10">
              <a:extLst>
                <a:ext uri="{FF2B5EF4-FFF2-40B4-BE49-F238E27FC236}">
                  <a16:creationId xmlns:a16="http://schemas.microsoft.com/office/drawing/2014/main" id="{8CEC024B-C97C-A74A-9916-3EDFFAAB7369}"/>
                </a:ext>
              </a:extLst>
            </p:cNvPr>
            <p:cNvSpPr>
              <a:spLocks/>
            </p:cNvSpPr>
            <p:nvPr/>
          </p:nvSpPr>
          <p:spPr bwMode="auto">
            <a:xfrm flipV="1">
              <a:off x="5123198" y="2165022"/>
              <a:ext cx="2090738" cy="16351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2" name="Group 14">
            <a:extLst>
              <a:ext uri="{FF2B5EF4-FFF2-40B4-BE49-F238E27FC236}">
                <a16:creationId xmlns:a16="http://schemas.microsoft.com/office/drawing/2014/main" id="{56EFCAB8-B7AF-164A-9F92-8EACFBDEB179}"/>
              </a:ext>
            </a:extLst>
          </p:cNvPr>
          <p:cNvGrpSpPr>
            <a:grpSpLocks/>
          </p:cNvGrpSpPr>
          <p:nvPr/>
        </p:nvGrpSpPr>
        <p:grpSpPr bwMode="auto">
          <a:xfrm>
            <a:off x="7191711" y="4098597"/>
            <a:ext cx="1189037" cy="850900"/>
            <a:chOff x="4090" y="3230"/>
            <a:chExt cx="749" cy="536"/>
          </a:xfrm>
        </p:grpSpPr>
        <p:sp>
          <p:nvSpPr>
            <p:cNvPr id="73" name="Oval 15">
              <a:extLst>
                <a:ext uri="{FF2B5EF4-FFF2-40B4-BE49-F238E27FC236}">
                  <a16:creationId xmlns:a16="http://schemas.microsoft.com/office/drawing/2014/main" id="{FA80C9CA-4B40-8840-B931-9FF9ACFD24EF}"/>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16">
              <a:extLst>
                <a:ext uri="{FF2B5EF4-FFF2-40B4-BE49-F238E27FC236}">
                  <a16:creationId xmlns:a16="http://schemas.microsoft.com/office/drawing/2014/main" id="{521CFB86-2E9D-B149-847B-A167F4F8FCE1}"/>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call 1 from above</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4" name="Group 113">
            <a:extLst>
              <a:ext uri="{FF2B5EF4-FFF2-40B4-BE49-F238E27FC236}">
                <a16:creationId xmlns:a16="http://schemas.microsoft.com/office/drawing/2014/main" id="{40684A0E-9037-EB45-9EB8-86695DBF36A9}"/>
              </a:ext>
            </a:extLst>
          </p:cNvPr>
          <p:cNvGrpSpPr/>
          <p:nvPr/>
        </p:nvGrpSpPr>
        <p:grpSpPr>
          <a:xfrm>
            <a:off x="5054936" y="4832022"/>
            <a:ext cx="3444875" cy="1038225"/>
            <a:chOff x="5054936" y="4832022"/>
            <a:chExt cx="3444875" cy="1038225"/>
          </a:xfrm>
        </p:grpSpPr>
        <p:sp>
          <p:nvSpPr>
            <p:cNvPr id="76" name="Freeform 18">
              <a:extLst>
                <a:ext uri="{FF2B5EF4-FFF2-40B4-BE49-F238E27FC236}">
                  <a16:creationId xmlns:a16="http://schemas.microsoft.com/office/drawing/2014/main" id="{6F223C64-6D09-DE48-83F1-228C34DA64FA}"/>
                </a:ext>
              </a:extLst>
            </p:cNvPr>
            <p:cNvSpPr>
              <a:spLocks/>
            </p:cNvSpPr>
            <p:nvPr/>
          </p:nvSpPr>
          <p:spPr bwMode="auto">
            <a:xfrm>
              <a:off x="5108911" y="4832022"/>
              <a:ext cx="2312987" cy="27463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8" name="Text Box 20">
              <a:extLst>
                <a:ext uri="{FF2B5EF4-FFF2-40B4-BE49-F238E27FC236}">
                  <a16:creationId xmlns:a16="http://schemas.microsoft.com/office/drawing/2014/main" id="{5C35E95A-ADB2-FF4D-BCD2-C9D9EABE9C6B}"/>
                </a:ext>
              </a:extLst>
            </p:cNvPr>
            <p:cNvSpPr txBox="1">
              <a:spLocks noChangeArrowheads="1"/>
            </p:cNvSpPr>
            <p:nvPr/>
          </p:nvSpPr>
          <p:spPr bwMode="auto">
            <a:xfrm>
              <a:off x="5054936" y="5317797"/>
              <a:ext cx="3444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make_pkt(1,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Text Box 21">
              <a:extLst>
                <a:ext uri="{FF2B5EF4-FFF2-40B4-BE49-F238E27FC236}">
                  <a16:creationId xmlns:a16="http://schemas.microsoft.com/office/drawing/2014/main" id="{E55E1DDD-DB30-5446-8650-ECC81FF923ED}"/>
                </a:ext>
              </a:extLst>
            </p:cNvPr>
            <p:cNvSpPr txBox="1">
              <a:spLocks noChangeArrowheads="1"/>
            </p:cNvSpPr>
            <p:nvPr/>
          </p:nvSpPr>
          <p:spPr bwMode="auto">
            <a:xfrm>
              <a:off x="5054936" y="5035222"/>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 name="Line 22">
              <a:extLst>
                <a:ext uri="{FF2B5EF4-FFF2-40B4-BE49-F238E27FC236}">
                  <a16:creationId xmlns:a16="http://schemas.microsoft.com/office/drawing/2014/main" id="{38F0E084-BD34-6345-8EFC-9B28222C5D7D}"/>
                </a:ext>
              </a:extLst>
            </p:cNvPr>
            <p:cNvSpPr>
              <a:spLocks noChangeShapeType="1"/>
            </p:cNvSpPr>
            <p:nvPr/>
          </p:nvSpPr>
          <p:spPr bwMode="auto">
            <a:xfrm>
              <a:off x="5173998" y="5346372"/>
              <a:ext cx="25987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D0E17AB3-A37A-384E-B76C-D9D33C764FEC}"/>
              </a:ext>
            </a:extLst>
          </p:cNvPr>
          <p:cNvGrpSpPr/>
          <p:nvPr/>
        </p:nvGrpSpPr>
        <p:grpSpPr>
          <a:xfrm>
            <a:off x="7858461" y="2912734"/>
            <a:ext cx="2309812" cy="1184275"/>
            <a:chOff x="7858461" y="2912734"/>
            <a:chExt cx="2309812" cy="1184275"/>
          </a:xfrm>
        </p:grpSpPr>
        <p:sp>
          <p:nvSpPr>
            <p:cNvPr id="77" name="Freeform 19">
              <a:extLst>
                <a:ext uri="{FF2B5EF4-FFF2-40B4-BE49-F238E27FC236}">
                  <a16:creationId xmlns:a16="http://schemas.microsoft.com/office/drawing/2014/main" id="{3DDB81C2-3ABA-CF4A-B97F-7179552BC636}"/>
                </a:ext>
              </a:extLst>
            </p:cNvPr>
            <p:cNvSpPr>
              <a:spLocks/>
            </p:cNvSpPr>
            <p:nvPr/>
          </p:nvSpPr>
          <p:spPr bwMode="auto">
            <a:xfrm rot="5400000" flipH="1" flipV="1">
              <a:off x="7349667" y="3421528"/>
              <a:ext cx="1184275" cy="16668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Text Box 23">
              <a:extLst>
                <a:ext uri="{FF2B5EF4-FFF2-40B4-BE49-F238E27FC236}">
                  <a16:creationId xmlns:a16="http://schemas.microsoft.com/office/drawing/2014/main" id="{B3A5B058-CEE3-154A-8B9F-81FE6436B20E}"/>
                </a:ext>
              </a:extLst>
            </p:cNvPr>
            <p:cNvSpPr txBox="1">
              <a:spLocks noChangeArrowheads="1"/>
            </p:cNvSpPr>
            <p:nvPr/>
          </p:nvSpPr>
          <p:spPr bwMode="auto">
            <a:xfrm>
              <a:off x="8018798" y="3200072"/>
              <a:ext cx="2149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isACK(rcvpkt,0)</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2" name="Line 24">
              <a:extLst>
                <a:ext uri="{FF2B5EF4-FFF2-40B4-BE49-F238E27FC236}">
                  <a16:creationId xmlns:a16="http://schemas.microsoft.com/office/drawing/2014/main" id="{6F172C79-50B4-9346-A88A-5975F73431A8}"/>
                </a:ext>
              </a:extLst>
            </p:cNvPr>
            <p:cNvSpPr>
              <a:spLocks noChangeShapeType="1"/>
            </p:cNvSpPr>
            <p:nvPr/>
          </p:nvSpPr>
          <p:spPr bwMode="auto">
            <a:xfrm>
              <a:off x="8134686" y="3911272"/>
              <a:ext cx="14192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9">
              <a:extLst>
                <a:ext uri="{FF2B5EF4-FFF2-40B4-BE49-F238E27FC236}">
                  <a16:creationId xmlns:a16="http://schemas.microsoft.com/office/drawing/2014/main" id="{31338CB6-A233-944E-8AAB-06740429CED4}"/>
                </a:ext>
              </a:extLst>
            </p:cNvPr>
            <p:cNvSpPr txBox="1">
              <a:spLocks noChangeArrowheads="1"/>
            </p:cNvSpPr>
            <p:nvPr/>
          </p:nvSpPr>
          <p:spPr bwMode="auto">
            <a:xfrm>
              <a:off x="8039436" y="3892222"/>
              <a:ext cx="15144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5" name="Group 114">
            <a:extLst>
              <a:ext uri="{FF2B5EF4-FFF2-40B4-BE49-F238E27FC236}">
                <a16:creationId xmlns:a16="http://schemas.microsoft.com/office/drawing/2014/main" id="{264EE58C-9293-D64B-8FD5-BF4EEDF9C767}"/>
              </a:ext>
            </a:extLst>
          </p:cNvPr>
          <p:cNvGrpSpPr/>
          <p:nvPr/>
        </p:nvGrpSpPr>
        <p:grpSpPr>
          <a:xfrm>
            <a:off x="2638761" y="2958772"/>
            <a:ext cx="1945938" cy="1239836"/>
            <a:chOff x="2638761" y="2958772"/>
            <a:chExt cx="1945938" cy="1239836"/>
          </a:xfrm>
        </p:grpSpPr>
        <p:sp>
          <p:nvSpPr>
            <p:cNvPr id="75" name="Freeform 17">
              <a:extLst>
                <a:ext uri="{FF2B5EF4-FFF2-40B4-BE49-F238E27FC236}">
                  <a16:creationId xmlns:a16="http://schemas.microsoft.com/office/drawing/2014/main" id="{2F184C7E-A563-7E48-B933-43517ECFB8AD}"/>
                </a:ext>
              </a:extLst>
            </p:cNvPr>
            <p:cNvSpPr>
              <a:spLocks/>
            </p:cNvSpPr>
            <p:nvPr/>
          </p:nvSpPr>
          <p:spPr bwMode="auto">
            <a:xfrm rot="16200000" flipV="1">
              <a:off x="3932568" y="3546478"/>
              <a:ext cx="1150609" cy="15365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5" name="Text Box 27">
              <a:extLst>
                <a:ext uri="{FF2B5EF4-FFF2-40B4-BE49-F238E27FC236}">
                  <a16:creationId xmlns:a16="http://schemas.microsoft.com/office/drawing/2014/main" id="{85546939-74F9-DE48-94D4-5CDE532CF8B4}"/>
                </a:ext>
              </a:extLst>
            </p:cNvPr>
            <p:cNvSpPr txBox="1">
              <a:spLocks noChangeArrowheads="1"/>
            </p:cNvSpPr>
            <p:nvPr/>
          </p:nvSpPr>
          <p:spPr bwMode="auto">
            <a:xfrm>
              <a:off x="2646698" y="2958772"/>
              <a:ext cx="1912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isACK(rcvpkt,1)</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6" name="Line 28">
              <a:extLst>
                <a:ext uri="{FF2B5EF4-FFF2-40B4-BE49-F238E27FC236}">
                  <a16:creationId xmlns:a16="http://schemas.microsoft.com/office/drawing/2014/main" id="{8CA33983-E9A1-BF42-B982-07F0B1E94A02}"/>
                </a:ext>
              </a:extLst>
            </p:cNvPr>
            <p:cNvSpPr>
              <a:spLocks noChangeShapeType="1"/>
            </p:cNvSpPr>
            <p:nvPr/>
          </p:nvSpPr>
          <p:spPr bwMode="auto">
            <a:xfrm>
              <a:off x="2773698" y="3698547"/>
              <a:ext cx="151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8" name="Text Box 30">
              <a:extLst>
                <a:ext uri="{FF2B5EF4-FFF2-40B4-BE49-F238E27FC236}">
                  <a16:creationId xmlns:a16="http://schemas.microsoft.com/office/drawing/2014/main" id="{C524B67B-7041-9242-9C97-B8A784A8F6F2}"/>
                </a:ext>
              </a:extLst>
            </p:cNvPr>
            <p:cNvSpPr txBox="1">
              <a:spLocks noChangeArrowheads="1"/>
            </p:cNvSpPr>
            <p:nvPr/>
          </p:nvSpPr>
          <p:spPr bwMode="auto">
            <a:xfrm>
              <a:off x="2638761" y="3671559"/>
              <a:ext cx="151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9E1668F5-8EFC-FD4A-B0AD-080420B8D736}"/>
              </a:ext>
            </a:extLst>
          </p:cNvPr>
          <p:cNvGrpSpPr/>
          <p:nvPr/>
        </p:nvGrpSpPr>
        <p:grpSpPr>
          <a:xfrm>
            <a:off x="7977523" y="2372984"/>
            <a:ext cx="2447925" cy="741363"/>
            <a:chOff x="7977523" y="2372984"/>
            <a:chExt cx="2447925" cy="741363"/>
          </a:xfrm>
        </p:grpSpPr>
        <p:sp>
          <p:nvSpPr>
            <p:cNvPr id="128" name="Rectangle 127">
              <a:extLst>
                <a:ext uri="{FF2B5EF4-FFF2-40B4-BE49-F238E27FC236}">
                  <a16:creationId xmlns:a16="http://schemas.microsoft.com/office/drawing/2014/main" id="{EB74E396-3DA3-0D47-9600-2A508F79F4AE}"/>
                </a:ext>
              </a:extLst>
            </p:cNvPr>
            <p:cNvSpPr/>
            <p:nvPr/>
          </p:nvSpPr>
          <p:spPr>
            <a:xfrm>
              <a:off x="8369605" y="2404148"/>
              <a:ext cx="732514" cy="223838"/>
            </a:xfrm>
            <a:prstGeom prst="rect">
              <a:avLst/>
            </a:prstGeom>
            <a:solidFill>
              <a:srgbClr val="FF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99D5058F-6374-D346-BFD4-860774A23D0C}"/>
                </a:ext>
              </a:extLst>
            </p:cNvPr>
            <p:cNvSpPr/>
            <p:nvPr/>
          </p:nvSpPr>
          <p:spPr>
            <a:xfrm>
              <a:off x="8358054" y="2870582"/>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7" name="Group 116">
              <a:extLst>
                <a:ext uri="{FF2B5EF4-FFF2-40B4-BE49-F238E27FC236}">
                  <a16:creationId xmlns:a16="http://schemas.microsoft.com/office/drawing/2014/main" id="{6733C237-E2DA-D542-90DF-04CF6DA2943C}"/>
                </a:ext>
              </a:extLst>
            </p:cNvPr>
            <p:cNvGrpSpPr/>
            <p:nvPr/>
          </p:nvGrpSpPr>
          <p:grpSpPr>
            <a:xfrm>
              <a:off x="7977523" y="2372984"/>
              <a:ext cx="2447925" cy="741363"/>
              <a:chOff x="7977523" y="2372984"/>
              <a:chExt cx="2447925" cy="741363"/>
            </a:xfrm>
          </p:grpSpPr>
          <p:sp>
            <p:nvSpPr>
              <p:cNvPr id="89" name="Freeform 31">
                <a:extLst>
                  <a:ext uri="{FF2B5EF4-FFF2-40B4-BE49-F238E27FC236}">
                    <a16:creationId xmlns:a16="http://schemas.microsoft.com/office/drawing/2014/main" id="{A8AA3B66-8A2A-3B49-946B-88E9E731F96B}"/>
                  </a:ext>
                </a:extLst>
              </p:cNvPr>
              <p:cNvSpPr>
                <a:spLocks/>
              </p:cNvSpPr>
              <p:nvPr/>
            </p:nvSpPr>
            <p:spPr bwMode="auto">
              <a:xfrm>
                <a:off x="7977523" y="2431722"/>
                <a:ext cx="461963" cy="682625"/>
              </a:xfrm>
              <a:custGeom>
                <a:avLst/>
                <a:gdLst>
                  <a:gd name="T0" fmla="*/ 0 w 291"/>
                  <a:gd name="T1" fmla="*/ 2147483647 h 430"/>
                  <a:gd name="T2" fmla="*/ 2147483647 w 291"/>
                  <a:gd name="T3" fmla="*/ 2147483647 h 430"/>
                  <a:gd name="T4" fmla="*/ 0 60000 65536"/>
                  <a:gd name="T5" fmla="*/ 0 60000 65536"/>
                </a:gdLst>
                <a:ahLst/>
                <a:cxnLst>
                  <a:cxn ang="T4">
                    <a:pos x="T0" y="T1"/>
                  </a:cxn>
                  <a:cxn ang="T5">
                    <a:pos x="T2" y="T3"/>
                  </a:cxn>
                </a:cxnLst>
                <a:rect l="0" t="0" r="r" b="b"/>
                <a:pathLst>
                  <a:path w="291" h="430">
                    <a:moveTo>
                      <a:pt x="0" y="120"/>
                    </a:moveTo>
                    <a:cubicBezTo>
                      <a:pt x="291" y="0"/>
                      <a:pt x="259" y="430"/>
                      <a:pt x="15" y="2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0" name="Text Box 32">
                <a:extLst>
                  <a:ext uri="{FF2B5EF4-FFF2-40B4-BE49-F238E27FC236}">
                    <a16:creationId xmlns:a16="http://schemas.microsoft.com/office/drawing/2014/main" id="{E3D7CC76-E8AA-AA49-ABBA-30FB422DFCE9}"/>
                  </a:ext>
                </a:extLst>
              </p:cNvPr>
              <p:cNvSpPr txBox="1">
                <a:spLocks noChangeArrowheads="1"/>
              </p:cNvSpPr>
              <p:nvPr/>
            </p:nvSpPr>
            <p:spPr bwMode="auto">
              <a:xfrm>
                <a:off x="8309311" y="2609522"/>
                <a:ext cx="21161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1" name="Text Box 33">
                <a:extLst>
                  <a:ext uri="{FF2B5EF4-FFF2-40B4-BE49-F238E27FC236}">
                    <a16:creationId xmlns:a16="http://schemas.microsoft.com/office/drawing/2014/main" id="{F5C6AB1D-23FF-4443-9810-5311395B10FA}"/>
                  </a:ext>
                </a:extLst>
              </p:cNvPr>
              <p:cNvSpPr txBox="1">
                <a:spLocks noChangeArrowheads="1"/>
              </p:cNvSpPr>
              <p:nvPr/>
            </p:nvSpPr>
            <p:spPr bwMode="auto">
              <a:xfrm>
                <a:off x="8331536" y="2372984"/>
                <a:ext cx="1114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timeout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2" name="Line 34">
                <a:extLst>
                  <a:ext uri="{FF2B5EF4-FFF2-40B4-BE49-F238E27FC236}">
                    <a16:creationId xmlns:a16="http://schemas.microsoft.com/office/drawing/2014/main" id="{3BCAAD42-472A-8148-88E4-7D3F77DC87EA}"/>
                  </a:ext>
                </a:extLst>
              </p:cNvPr>
              <p:cNvSpPr>
                <a:spLocks noChangeShapeType="1"/>
              </p:cNvSpPr>
              <p:nvPr/>
            </p:nvSpPr>
            <p:spPr bwMode="auto">
              <a:xfrm>
                <a:off x="8420436" y="26269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grpSp>
        <p:nvGrpSpPr>
          <p:cNvPr id="100" name="Group 42">
            <a:extLst>
              <a:ext uri="{FF2B5EF4-FFF2-40B4-BE49-F238E27FC236}">
                <a16:creationId xmlns:a16="http://schemas.microsoft.com/office/drawing/2014/main" id="{7781A61F-1C88-6E46-96AB-268CBADE4526}"/>
              </a:ext>
            </a:extLst>
          </p:cNvPr>
          <p:cNvGrpSpPr>
            <a:grpSpLocks/>
          </p:cNvGrpSpPr>
          <p:nvPr/>
        </p:nvGrpSpPr>
        <p:grpSpPr bwMode="auto">
          <a:xfrm>
            <a:off x="4157998" y="2228522"/>
            <a:ext cx="1189038" cy="850900"/>
            <a:chOff x="4090" y="3230"/>
            <a:chExt cx="749" cy="536"/>
          </a:xfrm>
        </p:grpSpPr>
        <p:sp>
          <p:nvSpPr>
            <p:cNvPr id="101" name="Oval 43">
              <a:extLst>
                <a:ext uri="{FF2B5EF4-FFF2-40B4-BE49-F238E27FC236}">
                  <a16:creationId xmlns:a16="http://schemas.microsoft.com/office/drawing/2014/main" id="{EA3FA186-38E3-E24B-80CE-CDFC5DF36C2A}"/>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2" name="Text Box 44">
              <a:extLst>
                <a:ext uri="{FF2B5EF4-FFF2-40B4-BE49-F238E27FC236}">
                  <a16:creationId xmlns:a16="http://schemas.microsoft.com/office/drawing/2014/main" id="{237CD0D2-3CD0-9E45-8D08-0B39FC58CB38}"/>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call 0 from above</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04" name="Group 46">
            <a:extLst>
              <a:ext uri="{FF2B5EF4-FFF2-40B4-BE49-F238E27FC236}">
                <a16:creationId xmlns:a16="http://schemas.microsoft.com/office/drawing/2014/main" id="{3A7B09B7-7C1D-8D4E-8FEA-40BBC5ECB76A}"/>
              </a:ext>
            </a:extLst>
          </p:cNvPr>
          <p:cNvGrpSpPr>
            <a:grpSpLocks/>
          </p:cNvGrpSpPr>
          <p:nvPr/>
        </p:nvGrpSpPr>
        <p:grpSpPr bwMode="auto">
          <a:xfrm>
            <a:off x="4369136" y="4082722"/>
            <a:ext cx="889000" cy="865187"/>
            <a:chOff x="445" y="1273"/>
            <a:chExt cx="560" cy="545"/>
          </a:xfrm>
        </p:grpSpPr>
        <p:sp>
          <p:nvSpPr>
            <p:cNvPr id="105" name="Oval 47">
              <a:extLst>
                <a:ext uri="{FF2B5EF4-FFF2-40B4-BE49-F238E27FC236}">
                  <a16:creationId xmlns:a16="http://schemas.microsoft.com/office/drawing/2014/main" id="{1F85EC28-DE93-5C4D-AA1B-F8423FADF09B}"/>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6" name="Text Box 48">
              <a:extLst>
                <a:ext uri="{FF2B5EF4-FFF2-40B4-BE49-F238E27FC236}">
                  <a16:creationId xmlns:a16="http://schemas.microsoft.com/office/drawing/2014/main" id="{8ED6243F-D34F-6848-8B35-66C2A258A3B6}"/>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ACK1</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8" name="Group 117">
            <a:extLst>
              <a:ext uri="{FF2B5EF4-FFF2-40B4-BE49-F238E27FC236}">
                <a16:creationId xmlns:a16="http://schemas.microsoft.com/office/drawing/2014/main" id="{048514FA-BA8E-D943-AFC9-DD226418CDFF}"/>
              </a:ext>
            </a:extLst>
          </p:cNvPr>
          <p:cNvGrpSpPr/>
          <p:nvPr/>
        </p:nvGrpSpPr>
        <p:grpSpPr>
          <a:xfrm>
            <a:off x="8164848" y="4466897"/>
            <a:ext cx="1760538" cy="890587"/>
            <a:chOff x="8164848" y="4466897"/>
            <a:chExt cx="1760538" cy="890587"/>
          </a:xfrm>
        </p:grpSpPr>
        <p:sp>
          <p:nvSpPr>
            <p:cNvPr id="98" name="Freeform 40">
              <a:extLst>
                <a:ext uri="{FF2B5EF4-FFF2-40B4-BE49-F238E27FC236}">
                  <a16:creationId xmlns:a16="http://schemas.microsoft.com/office/drawing/2014/main" id="{21CF03A5-6247-4A4D-98BD-C95EEB4DB33D}"/>
                </a:ext>
              </a:extLst>
            </p:cNvPr>
            <p:cNvSpPr>
              <a:spLocks/>
            </p:cNvSpPr>
            <p:nvPr/>
          </p:nvSpPr>
          <p:spPr bwMode="auto">
            <a:xfrm>
              <a:off x="8164848" y="4466897"/>
              <a:ext cx="579438" cy="890587"/>
            </a:xfrm>
            <a:custGeom>
              <a:avLst/>
              <a:gdLst>
                <a:gd name="T0" fmla="*/ 2147483647 w 322"/>
                <a:gd name="T1" fmla="*/ 2147483647 h 483"/>
                <a:gd name="T2" fmla="*/ 0 w 322"/>
                <a:gd name="T3" fmla="*/ 2147483647 h 483"/>
                <a:gd name="T4" fmla="*/ 0 60000 65536"/>
                <a:gd name="T5" fmla="*/ 0 60000 65536"/>
              </a:gdLst>
              <a:ahLst/>
              <a:cxnLst>
                <a:cxn ang="T4">
                  <a:pos x="T0" y="T1"/>
                </a:cxn>
                <a:cxn ang="T5">
                  <a:pos x="T2" y="T3"/>
                </a:cxn>
              </a:cxnLst>
              <a:rect l="0" t="0" r="r" b="b"/>
              <a:pathLst>
                <a:path w="322" h="483">
                  <a:moveTo>
                    <a:pt x="31" y="120"/>
                  </a:moveTo>
                  <a:cubicBezTo>
                    <a:pt x="322" y="0"/>
                    <a:pt x="64" y="483"/>
                    <a:pt x="0" y="18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8" name="Text Box 50">
              <a:extLst>
                <a:ext uri="{FF2B5EF4-FFF2-40B4-BE49-F238E27FC236}">
                  <a16:creationId xmlns:a16="http://schemas.microsoft.com/office/drawing/2014/main" id="{484B8E27-7DE4-CB47-A590-09E8450BCA88}"/>
                </a:ext>
              </a:extLst>
            </p:cNvPr>
            <p:cNvSpPr txBox="1">
              <a:spLocks noChangeArrowheads="1"/>
            </p:cNvSpPr>
            <p:nvPr/>
          </p:nvSpPr>
          <p:spPr bwMode="auto">
            <a:xfrm>
              <a:off x="8963361" y="4946322"/>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sp>
          <p:nvSpPr>
            <p:cNvPr id="109" name="Text Box 51">
              <a:extLst>
                <a:ext uri="{FF2B5EF4-FFF2-40B4-BE49-F238E27FC236}">
                  <a16:creationId xmlns:a16="http://schemas.microsoft.com/office/drawing/2014/main" id="{76FB8285-1E6A-C149-ACDD-D65AED4A8E55}"/>
                </a:ext>
              </a:extLst>
            </p:cNvPr>
            <p:cNvSpPr txBox="1">
              <a:spLocks noChangeArrowheads="1"/>
            </p:cNvSpPr>
            <p:nvPr/>
          </p:nvSpPr>
          <p:spPr bwMode="auto">
            <a:xfrm>
              <a:off x="8496636" y="4697084"/>
              <a:ext cx="1428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10" name="Line 52">
              <a:extLst>
                <a:ext uri="{FF2B5EF4-FFF2-40B4-BE49-F238E27FC236}">
                  <a16:creationId xmlns:a16="http://schemas.microsoft.com/office/drawing/2014/main" id="{FDB9192F-D2B4-314B-A907-3B13FA861E78}"/>
                </a:ext>
              </a:extLst>
            </p:cNvPr>
            <p:cNvSpPr>
              <a:spLocks noChangeShapeType="1"/>
            </p:cNvSpPr>
            <p:nvPr/>
          </p:nvSpPr>
          <p:spPr bwMode="auto">
            <a:xfrm>
              <a:off x="8583948" y="4982834"/>
              <a:ext cx="11017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16" name="Group 115">
            <a:extLst>
              <a:ext uri="{FF2B5EF4-FFF2-40B4-BE49-F238E27FC236}">
                <a16:creationId xmlns:a16="http://schemas.microsoft.com/office/drawing/2014/main" id="{77C829E3-6E50-184B-81B3-EC50B4767377}"/>
              </a:ext>
            </a:extLst>
          </p:cNvPr>
          <p:cNvGrpSpPr/>
          <p:nvPr/>
        </p:nvGrpSpPr>
        <p:grpSpPr>
          <a:xfrm>
            <a:off x="7807661" y="1290309"/>
            <a:ext cx="2117725" cy="1144588"/>
            <a:chOff x="7807661" y="1290309"/>
            <a:chExt cx="2117725" cy="1144588"/>
          </a:xfrm>
        </p:grpSpPr>
        <p:sp>
          <p:nvSpPr>
            <p:cNvPr id="69" name="Freeform 11">
              <a:extLst>
                <a:ext uri="{FF2B5EF4-FFF2-40B4-BE49-F238E27FC236}">
                  <a16:creationId xmlns:a16="http://schemas.microsoft.com/office/drawing/2014/main" id="{98783A91-2889-6D49-9155-F35869E85287}"/>
                </a:ext>
              </a:extLst>
            </p:cNvPr>
            <p:cNvSpPr>
              <a:spLocks/>
            </p:cNvSpPr>
            <p:nvPr/>
          </p:nvSpPr>
          <p:spPr bwMode="auto">
            <a:xfrm>
              <a:off x="7807661" y="1768147"/>
              <a:ext cx="871537" cy="666750"/>
            </a:xfrm>
            <a:custGeom>
              <a:avLst/>
              <a:gdLst>
                <a:gd name="T0" fmla="*/ 0 w 549"/>
                <a:gd name="T1" fmla="*/ 2147483647 h 420"/>
                <a:gd name="T2" fmla="*/ 2147483647 w 549"/>
                <a:gd name="T3" fmla="*/ 2147483647 h 420"/>
                <a:gd name="T4" fmla="*/ 0 60000 65536"/>
                <a:gd name="T5" fmla="*/ 0 60000 65536"/>
              </a:gdLst>
              <a:ahLst/>
              <a:cxnLst>
                <a:cxn ang="T4">
                  <a:pos x="T0" y="T1"/>
                </a:cxn>
                <a:cxn ang="T5">
                  <a:pos x="T2" y="T3"/>
                </a:cxn>
              </a:cxnLst>
              <a:rect l="0" t="0" r="r" b="b"/>
              <a:pathLst>
                <a:path w="549" h="420">
                  <a:moveTo>
                    <a:pt x="0" y="306"/>
                  </a:moveTo>
                  <a:cubicBezTo>
                    <a:pt x="78" y="0"/>
                    <a:pt x="549" y="315"/>
                    <a:pt x="87" y="42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0" name="Text Box 12">
              <a:extLst>
                <a:ext uri="{FF2B5EF4-FFF2-40B4-BE49-F238E27FC236}">
                  <a16:creationId xmlns:a16="http://schemas.microsoft.com/office/drawing/2014/main" id="{B01D87F9-D3B9-694E-886A-C09A4372DCBF}"/>
                </a:ext>
              </a:extLst>
            </p:cNvPr>
            <p:cNvSpPr txBox="1">
              <a:spLocks noChangeArrowheads="1"/>
            </p:cNvSpPr>
            <p:nvPr/>
          </p:nvSpPr>
          <p:spPr bwMode="auto">
            <a:xfrm>
              <a:off x="8220411" y="1290309"/>
              <a:ext cx="1704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(rcvpkt,1)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1" name="Line 13">
              <a:extLst>
                <a:ext uri="{FF2B5EF4-FFF2-40B4-BE49-F238E27FC236}">
                  <a16:creationId xmlns:a16="http://schemas.microsoft.com/office/drawing/2014/main" id="{C888F6AB-BF4C-964C-B636-FA26DBB5842A}"/>
                </a:ext>
              </a:extLst>
            </p:cNvPr>
            <p:cNvSpPr>
              <a:spLocks noChangeShapeType="1"/>
            </p:cNvSpPr>
            <p:nvPr/>
          </p:nvSpPr>
          <p:spPr bwMode="auto">
            <a:xfrm>
              <a:off x="8429961" y="1991984"/>
              <a:ext cx="13509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1" name="Text Box 53">
              <a:extLst>
                <a:ext uri="{FF2B5EF4-FFF2-40B4-BE49-F238E27FC236}">
                  <a16:creationId xmlns:a16="http://schemas.microsoft.com/office/drawing/2014/main" id="{8CBF020D-F9F7-8547-9CDC-153180321D72}"/>
                </a:ext>
              </a:extLst>
            </p:cNvPr>
            <p:cNvSpPr txBox="1">
              <a:spLocks noChangeArrowheads="1"/>
            </p:cNvSpPr>
            <p:nvPr/>
          </p:nvSpPr>
          <p:spPr bwMode="auto">
            <a:xfrm>
              <a:off x="8866523" y="194118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grpSp>
        <p:nvGrpSpPr>
          <p:cNvPr id="120" name="Group 119">
            <a:extLst>
              <a:ext uri="{FF2B5EF4-FFF2-40B4-BE49-F238E27FC236}">
                <a16:creationId xmlns:a16="http://schemas.microsoft.com/office/drawing/2014/main" id="{EF73E473-D8D9-5A4C-A7EE-F4558FFF6B0D}"/>
              </a:ext>
            </a:extLst>
          </p:cNvPr>
          <p:cNvGrpSpPr/>
          <p:nvPr/>
        </p:nvGrpSpPr>
        <p:grpSpPr>
          <a:xfrm>
            <a:off x="2775286" y="1876097"/>
            <a:ext cx="1549400" cy="890587"/>
            <a:chOff x="2775286" y="1876097"/>
            <a:chExt cx="1549400" cy="890587"/>
          </a:xfrm>
        </p:grpSpPr>
        <p:sp>
          <p:nvSpPr>
            <p:cNvPr id="99" name="Text Box 41">
              <a:extLst>
                <a:ext uri="{FF2B5EF4-FFF2-40B4-BE49-F238E27FC236}">
                  <a16:creationId xmlns:a16="http://schemas.microsoft.com/office/drawing/2014/main" id="{7500D6B3-E554-BE43-BA3B-2B5D8EDAE62F}"/>
                </a:ext>
              </a:extLst>
            </p:cNvPr>
            <p:cNvSpPr txBox="1">
              <a:spLocks noChangeArrowheads="1"/>
            </p:cNvSpPr>
            <p:nvPr/>
          </p:nvSpPr>
          <p:spPr bwMode="auto">
            <a:xfrm>
              <a:off x="2775286" y="1968172"/>
              <a:ext cx="1428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3" name="Line 45">
              <a:extLst>
                <a:ext uri="{FF2B5EF4-FFF2-40B4-BE49-F238E27FC236}">
                  <a16:creationId xmlns:a16="http://schemas.microsoft.com/office/drawing/2014/main" id="{2B03FA9C-455E-7848-98B1-6FE6D8F59E21}"/>
                </a:ext>
              </a:extLst>
            </p:cNvPr>
            <p:cNvSpPr>
              <a:spLocks noChangeShapeType="1"/>
            </p:cNvSpPr>
            <p:nvPr/>
          </p:nvSpPr>
          <p:spPr bwMode="auto">
            <a:xfrm>
              <a:off x="2862598" y="2253922"/>
              <a:ext cx="11017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7" name="Freeform 49">
              <a:extLst>
                <a:ext uri="{FF2B5EF4-FFF2-40B4-BE49-F238E27FC236}">
                  <a16:creationId xmlns:a16="http://schemas.microsoft.com/office/drawing/2014/main" id="{7A343767-85F1-3648-8F20-92F8EB9C9CB2}"/>
                </a:ext>
              </a:extLst>
            </p:cNvPr>
            <p:cNvSpPr>
              <a:spLocks/>
            </p:cNvSpPr>
            <p:nvPr/>
          </p:nvSpPr>
          <p:spPr bwMode="auto">
            <a:xfrm flipH="1" flipV="1">
              <a:off x="3745248" y="1876097"/>
              <a:ext cx="579438" cy="890587"/>
            </a:xfrm>
            <a:custGeom>
              <a:avLst/>
              <a:gdLst>
                <a:gd name="T0" fmla="*/ 2147483647 w 322"/>
                <a:gd name="T1" fmla="*/ 2147483647 h 483"/>
                <a:gd name="T2" fmla="*/ 0 w 322"/>
                <a:gd name="T3" fmla="*/ 2147483647 h 483"/>
                <a:gd name="T4" fmla="*/ 0 60000 65536"/>
                <a:gd name="T5" fmla="*/ 0 60000 65536"/>
              </a:gdLst>
              <a:ahLst/>
              <a:cxnLst>
                <a:cxn ang="T4">
                  <a:pos x="T0" y="T1"/>
                </a:cxn>
                <a:cxn ang="T5">
                  <a:pos x="T2" y="T3"/>
                </a:cxn>
              </a:cxnLst>
              <a:rect l="0" t="0" r="r" b="b"/>
              <a:pathLst>
                <a:path w="322" h="483">
                  <a:moveTo>
                    <a:pt x="31" y="120"/>
                  </a:moveTo>
                  <a:cubicBezTo>
                    <a:pt x="322" y="0"/>
                    <a:pt x="64" y="483"/>
                    <a:pt x="0" y="18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2" name="Text Box 54">
              <a:extLst>
                <a:ext uri="{FF2B5EF4-FFF2-40B4-BE49-F238E27FC236}">
                  <a16:creationId xmlns:a16="http://schemas.microsoft.com/office/drawing/2014/main" id="{1534562D-4479-5A4D-84B6-08652054FE1A}"/>
                </a:ext>
              </a:extLst>
            </p:cNvPr>
            <p:cNvSpPr txBox="1">
              <a:spLocks noChangeArrowheads="1"/>
            </p:cNvSpPr>
            <p:nvPr/>
          </p:nvSpPr>
          <p:spPr bwMode="auto">
            <a:xfrm>
              <a:off x="3215023" y="221740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grpSp>
        <p:nvGrpSpPr>
          <p:cNvPr id="7" name="Group 6">
            <a:extLst>
              <a:ext uri="{FF2B5EF4-FFF2-40B4-BE49-F238E27FC236}">
                <a16:creationId xmlns:a16="http://schemas.microsoft.com/office/drawing/2014/main" id="{5B0F4E74-4AD1-1841-A169-2F112B1736DB}"/>
              </a:ext>
            </a:extLst>
          </p:cNvPr>
          <p:cNvGrpSpPr/>
          <p:nvPr/>
        </p:nvGrpSpPr>
        <p:grpSpPr>
          <a:xfrm>
            <a:off x="2367298" y="4307189"/>
            <a:ext cx="1973263" cy="725996"/>
            <a:chOff x="2367298" y="4307189"/>
            <a:chExt cx="1973263" cy="725996"/>
          </a:xfrm>
        </p:grpSpPr>
        <p:sp>
          <p:nvSpPr>
            <p:cNvPr id="129" name="Rectangle 128">
              <a:extLst>
                <a:ext uri="{FF2B5EF4-FFF2-40B4-BE49-F238E27FC236}">
                  <a16:creationId xmlns:a16="http://schemas.microsoft.com/office/drawing/2014/main" id="{7362BA78-E18A-7D4D-AF99-520876B19387}"/>
                </a:ext>
              </a:extLst>
            </p:cNvPr>
            <p:cNvSpPr/>
            <p:nvPr/>
          </p:nvSpPr>
          <p:spPr>
            <a:xfrm>
              <a:off x="2418382" y="4342649"/>
              <a:ext cx="769654" cy="223838"/>
            </a:xfrm>
            <a:prstGeom prst="rect">
              <a:avLst/>
            </a:prstGeom>
            <a:solidFill>
              <a:srgbClr val="FF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9FED6727-6FB3-674C-AEA1-A6238E143030}"/>
                </a:ext>
              </a:extLst>
            </p:cNvPr>
            <p:cNvSpPr/>
            <p:nvPr/>
          </p:nvSpPr>
          <p:spPr>
            <a:xfrm>
              <a:off x="2418337" y="4809347"/>
              <a:ext cx="909161"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Freeform 36">
              <a:extLst>
                <a:ext uri="{FF2B5EF4-FFF2-40B4-BE49-F238E27FC236}">
                  <a16:creationId xmlns:a16="http://schemas.microsoft.com/office/drawing/2014/main" id="{10A63C01-2F70-9440-BFFE-695DC6555117}"/>
                </a:ext>
              </a:extLst>
            </p:cNvPr>
            <p:cNvSpPr>
              <a:spLocks/>
            </p:cNvSpPr>
            <p:nvPr/>
          </p:nvSpPr>
          <p:spPr bwMode="auto">
            <a:xfrm>
              <a:off x="3769061" y="4506584"/>
              <a:ext cx="571500" cy="420688"/>
            </a:xfrm>
            <a:custGeom>
              <a:avLst/>
              <a:gdLst>
                <a:gd name="T0" fmla="*/ 2147483647 w 900"/>
                <a:gd name="T1" fmla="*/ 2147483647 h 662"/>
                <a:gd name="T2" fmla="*/ 2147483647 w 900"/>
                <a:gd name="T3" fmla="*/ 2147483647 h 662"/>
                <a:gd name="T4" fmla="*/ 0 60000 65536"/>
                <a:gd name="T5" fmla="*/ 0 60000 65536"/>
              </a:gdLst>
              <a:ahLst/>
              <a:cxnLst>
                <a:cxn ang="T4">
                  <a:pos x="T0" y="T1"/>
                </a:cxn>
                <a:cxn ang="T5">
                  <a:pos x="T2" y="T3"/>
                </a:cxn>
              </a:cxnLst>
              <a:rect l="0" t="0" r="r" b="b"/>
              <a:pathLst>
                <a:path w="900" h="662">
                  <a:moveTo>
                    <a:pt x="900" y="360"/>
                  </a:moveTo>
                  <a:cubicBezTo>
                    <a:pt x="171" y="662"/>
                    <a:pt x="0" y="0"/>
                    <a:pt x="825" y="1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5" name="Text Box 37">
              <a:extLst>
                <a:ext uri="{FF2B5EF4-FFF2-40B4-BE49-F238E27FC236}">
                  <a16:creationId xmlns:a16="http://schemas.microsoft.com/office/drawing/2014/main" id="{E4751D98-46BF-E946-A08A-A6011C8F6C5E}"/>
                </a:ext>
              </a:extLst>
            </p:cNvPr>
            <p:cNvSpPr txBox="1">
              <a:spLocks noChangeArrowheads="1"/>
            </p:cNvSpPr>
            <p:nvPr/>
          </p:nvSpPr>
          <p:spPr bwMode="auto">
            <a:xfrm>
              <a:off x="2367298" y="4554209"/>
              <a:ext cx="18240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6" name="Text Box 38">
              <a:extLst>
                <a:ext uri="{FF2B5EF4-FFF2-40B4-BE49-F238E27FC236}">
                  <a16:creationId xmlns:a16="http://schemas.microsoft.com/office/drawing/2014/main" id="{2672D5C9-CBC9-104B-A755-475CF44C9314}"/>
                </a:ext>
              </a:extLst>
            </p:cNvPr>
            <p:cNvSpPr txBox="1">
              <a:spLocks noChangeArrowheads="1"/>
            </p:cNvSpPr>
            <p:nvPr/>
          </p:nvSpPr>
          <p:spPr bwMode="auto">
            <a:xfrm>
              <a:off x="2381586" y="4307189"/>
              <a:ext cx="1114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timeout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7" name="Line 39">
              <a:extLst>
                <a:ext uri="{FF2B5EF4-FFF2-40B4-BE49-F238E27FC236}">
                  <a16:creationId xmlns:a16="http://schemas.microsoft.com/office/drawing/2014/main" id="{3544B3A0-4F92-734D-9797-12F4E1F2C5E9}"/>
                </a:ext>
              </a:extLst>
            </p:cNvPr>
            <p:cNvSpPr>
              <a:spLocks noChangeShapeType="1"/>
            </p:cNvSpPr>
            <p:nvPr/>
          </p:nvSpPr>
          <p:spPr bwMode="auto">
            <a:xfrm>
              <a:off x="2484773" y="45827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F3A5F505-AA20-9E41-BC6C-D76DEB8319CC}"/>
              </a:ext>
            </a:extLst>
          </p:cNvPr>
          <p:cNvGrpSpPr/>
          <p:nvPr/>
        </p:nvGrpSpPr>
        <p:grpSpPr>
          <a:xfrm>
            <a:off x="3029286" y="4795509"/>
            <a:ext cx="1631950" cy="1428750"/>
            <a:chOff x="3029286" y="4795509"/>
            <a:chExt cx="1631950" cy="1428750"/>
          </a:xfrm>
        </p:grpSpPr>
        <p:sp>
          <p:nvSpPr>
            <p:cNvPr id="83" name="Text Box 25">
              <a:extLst>
                <a:ext uri="{FF2B5EF4-FFF2-40B4-BE49-F238E27FC236}">
                  <a16:creationId xmlns:a16="http://schemas.microsoft.com/office/drawing/2014/main" id="{811DFA52-8CA5-7E4E-AC44-4428D977D5FE}"/>
                </a:ext>
              </a:extLst>
            </p:cNvPr>
            <p:cNvSpPr txBox="1">
              <a:spLocks noChangeArrowheads="1"/>
            </p:cNvSpPr>
            <p:nvPr/>
          </p:nvSpPr>
          <p:spPr bwMode="auto">
            <a:xfrm>
              <a:off x="3029286" y="5155872"/>
              <a:ext cx="1622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(rcvpkt,0)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4" name="Line 26">
              <a:extLst>
                <a:ext uri="{FF2B5EF4-FFF2-40B4-BE49-F238E27FC236}">
                  <a16:creationId xmlns:a16="http://schemas.microsoft.com/office/drawing/2014/main" id="{1EF37371-5507-6442-83AF-60C8BD73EB5C}"/>
                </a:ext>
              </a:extLst>
            </p:cNvPr>
            <p:cNvSpPr>
              <a:spLocks noChangeShapeType="1"/>
            </p:cNvSpPr>
            <p:nvPr/>
          </p:nvSpPr>
          <p:spPr bwMode="auto">
            <a:xfrm>
              <a:off x="3132473" y="5881359"/>
              <a:ext cx="12541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3" name="Freeform 35">
              <a:extLst>
                <a:ext uri="{FF2B5EF4-FFF2-40B4-BE49-F238E27FC236}">
                  <a16:creationId xmlns:a16="http://schemas.microsoft.com/office/drawing/2014/main" id="{575C5970-3813-5745-B4AE-91D5DAA0F353}"/>
                </a:ext>
              </a:extLst>
            </p:cNvPr>
            <p:cNvSpPr>
              <a:spLocks/>
            </p:cNvSpPr>
            <p:nvPr/>
          </p:nvSpPr>
          <p:spPr bwMode="auto">
            <a:xfrm>
              <a:off x="3969086" y="4795509"/>
              <a:ext cx="692150" cy="631825"/>
            </a:xfrm>
            <a:custGeom>
              <a:avLst/>
              <a:gdLst>
                <a:gd name="T0" fmla="*/ 2147483647 w 436"/>
                <a:gd name="T1" fmla="*/ 2147483647 h 398"/>
                <a:gd name="T2" fmla="*/ 2147483647 w 436"/>
                <a:gd name="T3" fmla="*/ 0 h 398"/>
                <a:gd name="T4" fmla="*/ 0 60000 65536"/>
                <a:gd name="T5" fmla="*/ 0 60000 65536"/>
              </a:gdLst>
              <a:ahLst/>
              <a:cxnLst>
                <a:cxn ang="T4">
                  <a:pos x="T0" y="T1"/>
                </a:cxn>
                <a:cxn ang="T5">
                  <a:pos x="T2" y="T3"/>
                </a:cxn>
              </a:cxnLst>
              <a:rect l="0" t="0" r="r" b="b"/>
              <a:pathLst>
                <a:path w="436" h="398">
                  <a:moveTo>
                    <a:pt x="436" y="101"/>
                  </a:moveTo>
                  <a:cubicBezTo>
                    <a:pt x="367" y="398"/>
                    <a:pt x="0" y="31"/>
                    <a:pt x="300"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3" name="Text Box 55">
              <a:extLst>
                <a:ext uri="{FF2B5EF4-FFF2-40B4-BE49-F238E27FC236}">
                  <a16:creationId xmlns:a16="http://schemas.microsoft.com/office/drawing/2014/main" id="{25E61481-833B-6040-B00D-1012EEB0CE87}"/>
                </a:ext>
              </a:extLst>
            </p:cNvPr>
            <p:cNvSpPr txBox="1">
              <a:spLocks noChangeArrowheads="1"/>
            </p:cNvSpPr>
            <p:nvPr/>
          </p:nvSpPr>
          <p:spPr bwMode="auto">
            <a:xfrm>
              <a:off x="3618248" y="588770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sp>
        <p:nvSpPr>
          <p:cNvPr id="130" name="Oval 129">
            <a:extLst>
              <a:ext uri="{FF2B5EF4-FFF2-40B4-BE49-F238E27FC236}">
                <a16:creationId xmlns:a16="http://schemas.microsoft.com/office/drawing/2014/main" id="{9AA3E79A-2611-F844-92F5-7AB7F51F61A6}"/>
              </a:ext>
            </a:extLst>
          </p:cNvPr>
          <p:cNvSpPr/>
          <p:nvPr/>
        </p:nvSpPr>
        <p:spPr>
          <a:xfrm>
            <a:off x="7086600" y="2184400"/>
            <a:ext cx="914400" cy="867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36E5B91E-BBFD-F34D-BA3F-9A04F2B92A2B}"/>
              </a:ext>
            </a:extLst>
          </p:cNvPr>
          <p:cNvSpPr/>
          <p:nvPr/>
        </p:nvSpPr>
        <p:spPr>
          <a:xfrm>
            <a:off x="7302500" y="4102100"/>
            <a:ext cx="936658" cy="850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CD4FE554-65E6-F444-AA3B-AD082AB372FD}"/>
              </a:ext>
            </a:extLst>
          </p:cNvPr>
          <p:cNvSpPr/>
          <p:nvPr/>
        </p:nvSpPr>
        <p:spPr>
          <a:xfrm>
            <a:off x="4356100" y="4070372"/>
            <a:ext cx="914400" cy="8763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3A129D4A-C779-424D-B5D4-282E5C7184B2}"/>
              </a:ext>
            </a:extLst>
          </p:cNvPr>
          <p:cNvSpPr/>
          <p:nvPr/>
        </p:nvSpPr>
        <p:spPr>
          <a:xfrm>
            <a:off x="4254500" y="2216171"/>
            <a:ext cx="952500" cy="8711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Slide Number Placeholder 2">
            <a:extLst>
              <a:ext uri="{FF2B5EF4-FFF2-40B4-BE49-F238E27FC236}">
                <a16:creationId xmlns:a16="http://schemas.microsoft.com/office/drawing/2014/main" id="{7A5F6544-E291-2540-84CA-0893797A7FD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14</a:t>
            </a:fld>
            <a:endParaRPr lang="en-US" dirty="0"/>
          </a:p>
        </p:txBody>
      </p:sp>
    </p:spTree>
    <p:extLst>
      <p:ext uri="{BB962C8B-B14F-4D97-AF65-F5344CB8AC3E}">
        <p14:creationId xmlns:p14="http://schemas.microsoft.com/office/powerpoint/2010/main" val="364184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dissolve">
                                      <p:cBhvr>
                                        <p:cTn id="7" dur="500"/>
                                        <p:tgtEl>
                                          <p:spTgt spid="13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dissolve">
                                      <p:cBhvr>
                                        <p:cTn id="16" dur="500"/>
                                        <p:tgtEl>
                                          <p:spTgt spid="11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130"/>
                                        </p:tgtEl>
                                      </p:cBhvr>
                                    </p:animEffect>
                                    <p:set>
                                      <p:cBhvr>
                                        <p:cTn id="21" dur="1" fill="hold">
                                          <p:stCondLst>
                                            <p:cond delay="499"/>
                                          </p:stCondLst>
                                        </p:cTn>
                                        <p:tgtEl>
                                          <p:spTgt spid="130"/>
                                        </p:tgtEl>
                                        <p:attrNameLst>
                                          <p:attrName>style.visibility</p:attrName>
                                        </p:attrNameLst>
                                      </p:cBhvr>
                                      <p:to>
                                        <p:strVal val="hidden"/>
                                      </p:to>
                                    </p:se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dissolve">
                                      <p:cBhvr>
                                        <p:cTn id="25" dur="500"/>
                                        <p:tgtEl>
                                          <p:spTgt spid="131"/>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dissolve">
                                      <p:cBhvr>
                                        <p:cTn id="29" dur="500"/>
                                        <p:tgtEl>
                                          <p:spTgt spid="11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31"/>
                                        </p:tgtEl>
                                      </p:cBhvr>
                                    </p:animEffect>
                                    <p:set>
                                      <p:cBhvr>
                                        <p:cTn id="34" dur="1" fill="hold">
                                          <p:stCondLst>
                                            <p:cond delay="499"/>
                                          </p:stCondLst>
                                        </p:cTn>
                                        <p:tgtEl>
                                          <p:spTgt spid="131"/>
                                        </p:tgtEl>
                                        <p:attrNameLst>
                                          <p:attrName>style.visibility</p:attrName>
                                        </p:attrNameLst>
                                      </p:cBhvr>
                                      <p:to>
                                        <p:strVal val="hidden"/>
                                      </p:to>
                                    </p:se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dissolve">
                                      <p:cBhvr>
                                        <p:cTn id="38" dur="500"/>
                                        <p:tgtEl>
                                          <p:spTgt spid="132"/>
                                        </p:tgtEl>
                                      </p:cBhvr>
                                    </p:animEffect>
                                  </p:childTnLst>
                                </p:cTn>
                              </p:par>
                              <p:par>
                                <p:cTn id="39" presetID="9"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132"/>
                                        </p:tgtEl>
                                      </p:cBhvr>
                                    </p:animEffect>
                                    <p:set>
                                      <p:cBhvr>
                                        <p:cTn id="51" dur="1" fill="hold">
                                          <p:stCondLst>
                                            <p:cond delay="499"/>
                                          </p:stCondLst>
                                        </p:cTn>
                                        <p:tgtEl>
                                          <p:spTgt spid="132"/>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dissolve">
                                      <p:cBhvr>
                                        <p:cTn id="54" dur="500"/>
                                        <p:tgtEl>
                                          <p:spTgt spid="133"/>
                                        </p:tgtEl>
                                      </p:cBhvr>
                                    </p:animEffect>
                                  </p:childTnLst>
                                </p:cTn>
                              </p:par>
                              <p:par>
                                <p:cTn id="55" presetID="9"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dissolve">
                                      <p:cBhvr>
                                        <p:cTn id="5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131" grpId="0" animBg="1"/>
      <p:bldP spid="131" grpId="1" animBg="1"/>
      <p:bldP spid="132" grpId="0" animBg="1"/>
      <p:bldP spid="132" grpId="1" animBg="1"/>
      <p:bldP spid="1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80C409-A9F8-4B59-9528-5E846D051FE5}"/>
              </a:ext>
            </a:extLst>
          </p:cNvPr>
          <p:cNvSpPr>
            <a:spLocks noGrp="1"/>
          </p:cNvSpPr>
          <p:nvPr>
            <p:ph type="sldNum" sz="quarter" idx="12"/>
          </p:nvPr>
        </p:nvSpPr>
        <p:spPr/>
        <p:txBody>
          <a:bodyPr/>
          <a:lstStyle/>
          <a:p>
            <a:pPr>
              <a:defRPr/>
            </a:pPr>
            <a:r>
              <a:rPr lang="en-US" altLang="en-US"/>
              <a:t>3-</a:t>
            </a:r>
            <a:fld id="{3AD5D0F6-0625-4B09-B8D7-6DA2D05D7399}" type="slidenum">
              <a:rPr lang="en-US" altLang="en-US" smtClean="0"/>
              <a:pPr>
                <a:defRPr/>
              </a:pPr>
              <a:t>15</a:t>
            </a:fld>
            <a:endParaRPr lang="en-US" altLang="en-US"/>
          </a:p>
        </p:txBody>
      </p:sp>
      <p:pic>
        <p:nvPicPr>
          <p:cNvPr id="3" name="Picture 2">
            <a:extLst>
              <a:ext uri="{FF2B5EF4-FFF2-40B4-BE49-F238E27FC236}">
                <a16:creationId xmlns:a16="http://schemas.microsoft.com/office/drawing/2014/main" id="{B479DFEB-E67A-4DB6-9A2C-DC0C567FBCF8}"/>
              </a:ext>
            </a:extLst>
          </p:cNvPr>
          <p:cNvPicPr>
            <a:picLocks noChangeAspect="1"/>
          </p:cNvPicPr>
          <p:nvPr/>
        </p:nvPicPr>
        <p:blipFill>
          <a:blip r:embed="rId2"/>
          <a:stretch>
            <a:fillRect/>
          </a:stretch>
        </p:blipFill>
        <p:spPr>
          <a:xfrm>
            <a:off x="209550" y="595312"/>
            <a:ext cx="11772900" cy="5667375"/>
          </a:xfrm>
          <a:prstGeom prst="rect">
            <a:avLst/>
          </a:prstGeom>
        </p:spPr>
      </p:pic>
      <p:sp>
        <p:nvSpPr>
          <p:cNvPr id="4" name="Rectangle 3">
            <a:extLst>
              <a:ext uri="{FF2B5EF4-FFF2-40B4-BE49-F238E27FC236}">
                <a16:creationId xmlns:a16="http://schemas.microsoft.com/office/drawing/2014/main" id="{8A62CFC6-4C38-4F23-9BDC-66BB58EEBB68}"/>
              </a:ext>
            </a:extLst>
          </p:cNvPr>
          <p:cNvSpPr/>
          <p:nvPr/>
        </p:nvSpPr>
        <p:spPr>
          <a:xfrm>
            <a:off x="1662968" y="45578"/>
            <a:ext cx="5022144" cy="523220"/>
          </a:xfrm>
          <a:prstGeom prst="rect">
            <a:avLst/>
          </a:prstGeom>
        </p:spPr>
        <p:txBody>
          <a:bodyPr wrap="none">
            <a:spAutoFit/>
          </a:bodyPr>
          <a:lstStyle/>
          <a:p>
            <a:r>
              <a:rPr lang="en-US" sz="2800" b="1" dirty="0" err="1">
                <a:solidFill>
                  <a:srgbClr val="0070C0"/>
                </a:solidFill>
                <a:latin typeface="FuturaLTPro-Book"/>
              </a:rPr>
              <a:t>rdt</a:t>
            </a:r>
            <a:r>
              <a:rPr lang="en-US" sz="2800" b="1" dirty="0">
                <a:solidFill>
                  <a:srgbClr val="0070C0"/>
                </a:solidFill>
                <a:latin typeface="FuturaLTPro-Book"/>
              </a:rPr>
              <a:t> 3.0 receiver </a:t>
            </a:r>
            <a:r>
              <a:rPr lang="en-US" sz="2800" dirty="0"/>
              <a:t>stop-and-wait)</a:t>
            </a:r>
            <a:endParaRPr lang="en-US" sz="2800" b="1" dirty="0">
              <a:solidFill>
                <a:srgbClr val="0070C0"/>
              </a:solidFill>
            </a:endParaRPr>
          </a:p>
        </p:txBody>
      </p:sp>
    </p:spTree>
    <p:extLst>
      <p:ext uri="{BB962C8B-B14F-4D97-AF65-F5344CB8AC3E}">
        <p14:creationId xmlns:p14="http://schemas.microsoft.com/office/powerpoint/2010/main" val="1862237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in action</a:t>
            </a:r>
            <a:endParaRPr lang="en-US" sz="4400" dirty="0"/>
          </a:p>
        </p:txBody>
      </p:sp>
      <p:sp>
        <p:nvSpPr>
          <p:cNvPr id="197" name="Text Box 5">
            <a:extLst>
              <a:ext uri="{FF2B5EF4-FFF2-40B4-BE49-F238E27FC236}">
                <a16:creationId xmlns:a16="http://schemas.microsoft.com/office/drawing/2014/main" id="{4235D7CC-76F0-404E-861B-E1B3C4CC5A59}"/>
              </a:ext>
            </a:extLst>
          </p:cNvPr>
          <p:cNvSpPr txBox="1">
            <a:spLocks noChangeArrowheads="1"/>
          </p:cNvSpPr>
          <p:nvPr/>
        </p:nvSpPr>
        <p:spPr bwMode="auto">
          <a:xfrm>
            <a:off x="1363148" y="1512487"/>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98" name="Text Box 6">
            <a:extLst>
              <a:ext uri="{FF2B5EF4-FFF2-40B4-BE49-F238E27FC236}">
                <a16:creationId xmlns:a16="http://schemas.microsoft.com/office/drawing/2014/main" id="{953F5FAC-08AE-194D-B2CE-9B6B600D3EDB}"/>
              </a:ext>
            </a:extLst>
          </p:cNvPr>
          <p:cNvSpPr txBox="1">
            <a:spLocks noChangeArrowheads="1"/>
          </p:cNvSpPr>
          <p:nvPr/>
        </p:nvSpPr>
        <p:spPr bwMode="auto">
          <a:xfrm>
            <a:off x="3803136" y="1507725"/>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99" name="Text Box 8">
            <a:extLst>
              <a:ext uri="{FF2B5EF4-FFF2-40B4-BE49-F238E27FC236}">
                <a16:creationId xmlns:a16="http://schemas.microsoft.com/office/drawing/2014/main" id="{2DF62C54-7EE2-504E-9ED2-FD3BAEEBEE7D}"/>
              </a:ext>
            </a:extLst>
          </p:cNvPr>
          <p:cNvSpPr txBox="1">
            <a:spLocks noChangeArrowheads="1"/>
          </p:cNvSpPr>
          <p:nvPr/>
        </p:nvSpPr>
        <p:spPr bwMode="auto">
          <a:xfrm>
            <a:off x="3806311" y="3131737"/>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00" name="Text Box 10">
            <a:extLst>
              <a:ext uri="{FF2B5EF4-FFF2-40B4-BE49-F238E27FC236}">
                <a16:creationId xmlns:a16="http://schemas.microsoft.com/office/drawing/2014/main" id="{F5B1E309-F4E4-3E42-B8AD-EA1C2D480B04}"/>
              </a:ext>
            </a:extLst>
          </p:cNvPr>
          <p:cNvSpPr txBox="1">
            <a:spLocks noChangeArrowheads="1"/>
          </p:cNvSpPr>
          <p:nvPr/>
        </p:nvSpPr>
        <p:spPr bwMode="auto">
          <a:xfrm>
            <a:off x="3812661" y="3987400"/>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01" name="Text Box 11">
            <a:extLst>
              <a:ext uri="{FF2B5EF4-FFF2-40B4-BE49-F238E27FC236}">
                <a16:creationId xmlns:a16="http://schemas.microsoft.com/office/drawing/2014/main" id="{74D64A46-9479-E449-9C31-02C5EA831827}"/>
              </a:ext>
            </a:extLst>
          </p:cNvPr>
          <p:cNvSpPr txBox="1">
            <a:spLocks noChangeArrowheads="1"/>
          </p:cNvSpPr>
          <p:nvPr/>
        </p:nvSpPr>
        <p:spPr bwMode="auto">
          <a:xfrm>
            <a:off x="3809486" y="2445937"/>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02" name="Text Box 12">
            <a:extLst>
              <a:ext uri="{FF2B5EF4-FFF2-40B4-BE49-F238E27FC236}">
                <a16:creationId xmlns:a16="http://schemas.microsoft.com/office/drawing/2014/main" id="{FBDCC4E2-EF23-6A40-BE13-E84BE9B5BE20}"/>
              </a:ext>
            </a:extLst>
          </p:cNvPr>
          <p:cNvSpPr txBox="1">
            <a:spLocks noChangeArrowheads="1"/>
          </p:cNvSpPr>
          <p:nvPr/>
        </p:nvSpPr>
        <p:spPr bwMode="auto">
          <a:xfrm>
            <a:off x="3806311" y="3357162"/>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03" name="Text Box 13">
            <a:extLst>
              <a:ext uri="{FF2B5EF4-FFF2-40B4-BE49-F238E27FC236}">
                <a16:creationId xmlns:a16="http://schemas.microsoft.com/office/drawing/2014/main" id="{CF703E46-2D8D-D04C-903D-4C60258391B2}"/>
              </a:ext>
            </a:extLst>
          </p:cNvPr>
          <p:cNvSpPr txBox="1">
            <a:spLocks noChangeArrowheads="1"/>
          </p:cNvSpPr>
          <p:nvPr/>
        </p:nvSpPr>
        <p:spPr bwMode="auto">
          <a:xfrm>
            <a:off x="3806311" y="4182662"/>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04" name="Text Box 14">
            <a:extLst>
              <a:ext uri="{FF2B5EF4-FFF2-40B4-BE49-F238E27FC236}">
                <a16:creationId xmlns:a16="http://schemas.microsoft.com/office/drawing/2014/main" id="{07E7A3F6-47D9-9847-BA58-BF9687C85206}"/>
              </a:ext>
            </a:extLst>
          </p:cNvPr>
          <p:cNvSpPr txBox="1">
            <a:spLocks noChangeArrowheads="1"/>
          </p:cNvSpPr>
          <p:nvPr/>
        </p:nvSpPr>
        <p:spPr bwMode="auto">
          <a:xfrm>
            <a:off x="1291711" y="2695175"/>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05" name="Text Box 15">
            <a:extLst>
              <a:ext uri="{FF2B5EF4-FFF2-40B4-BE49-F238E27FC236}">
                <a16:creationId xmlns:a16="http://schemas.microsoft.com/office/drawing/2014/main" id="{7C6243EA-A0F0-0449-95A0-3D47329274F1}"/>
              </a:ext>
            </a:extLst>
          </p:cNvPr>
          <p:cNvSpPr txBox="1">
            <a:spLocks noChangeArrowheads="1"/>
          </p:cNvSpPr>
          <p:nvPr/>
        </p:nvSpPr>
        <p:spPr bwMode="auto">
          <a:xfrm>
            <a:off x="1136136" y="3788962"/>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06" name="Text Box 17">
            <a:extLst>
              <a:ext uri="{FF2B5EF4-FFF2-40B4-BE49-F238E27FC236}">
                <a16:creationId xmlns:a16="http://schemas.microsoft.com/office/drawing/2014/main" id="{C58AD36B-83D7-F945-860A-84F900A595DB}"/>
              </a:ext>
            </a:extLst>
          </p:cNvPr>
          <p:cNvSpPr txBox="1">
            <a:spLocks noChangeArrowheads="1"/>
          </p:cNvSpPr>
          <p:nvPr/>
        </p:nvSpPr>
        <p:spPr bwMode="auto">
          <a:xfrm>
            <a:off x="1136136" y="291425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07" name="Text Box 18">
            <a:extLst>
              <a:ext uri="{FF2B5EF4-FFF2-40B4-BE49-F238E27FC236}">
                <a16:creationId xmlns:a16="http://schemas.microsoft.com/office/drawing/2014/main" id="{095222A4-B6FD-9943-8053-5736B6B34CF7}"/>
              </a:ext>
            </a:extLst>
          </p:cNvPr>
          <p:cNvSpPr txBox="1">
            <a:spLocks noChangeArrowheads="1"/>
          </p:cNvSpPr>
          <p:nvPr/>
        </p:nvSpPr>
        <p:spPr bwMode="auto">
          <a:xfrm>
            <a:off x="1280598" y="3549250"/>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08" name="Text Box 7">
            <a:extLst>
              <a:ext uri="{FF2B5EF4-FFF2-40B4-BE49-F238E27FC236}">
                <a16:creationId xmlns:a16="http://schemas.microsoft.com/office/drawing/2014/main" id="{6AF201BE-3F74-FC4D-95DC-C10707E5BA59}"/>
              </a:ext>
            </a:extLst>
          </p:cNvPr>
          <p:cNvSpPr txBox="1">
            <a:spLocks noChangeArrowheads="1"/>
          </p:cNvSpPr>
          <p:nvPr/>
        </p:nvSpPr>
        <p:spPr bwMode="auto">
          <a:xfrm>
            <a:off x="1125023" y="1952225"/>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09" name="Text Box 9">
            <a:extLst>
              <a:ext uri="{FF2B5EF4-FFF2-40B4-BE49-F238E27FC236}">
                <a16:creationId xmlns:a16="http://schemas.microsoft.com/office/drawing/2014/main" id="{853C3A29-6F14-6A4A-ADF9-EDBEBC72749B}"/>
              </a:ext>
            </a:extLst>
          </p:cNvPr>
          <p:cNvSpPr txBox="1">
            <a:spLocks noChangeArrowheads="1"/>
          </p:cNvSpPr>
          <p:nvPr/>
        </p:nvSpPr>
        <p:spPr bwMode="auto">
          <a:xfrm>
            <a:off x="3801548" y="2234800"/>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10" name="Group 37">
            <a:extLst>
              <a:ext uri="{FF2B5EF4-FFF2-40B4-BE49-F238E27FC236}">
                <a16:creationId xmlns:a16="http://schemas.microsoft.com/office/drawing/2014/main" id="{09358D04-CB4E-924F-B392-361B873A9C36}"/>
              </a:ext>
            </a:extLst>
          </p:cNvPr>
          <p:cNvGrpSpPr>
            <a:grpSpLocks/>
          </p:cNvGrpSpPr>
          <p:nvPr/>
        </p:nvGrpSpPr>
        <p:grpSpPr bwMode="auto">
          <a:xfrm>
            <a:off x="2341048" y="2022075"/>
            <a:ext cx="1471613" cy="512762"/>
            <a:chOff x="850" y="1159"/>
            <a:chExt cx="927" cy="323"/>
          </a:xfrm>
        </p:grpSpPr>
        <p:sp>
          <p:nvSpPr>
            <p:cNvPr id="211" name="Line 19">
              <a:extLst>
                <a:ext uri="{FF2B5EF4-FFF2-40B4-BE49-F238E27FC236}">
                  <a16:creationId xmlns:a16="http://schemas.microsoft.com/office/drawing/2014/main" id="{E1536B10-88F6-7D46-8019-7977772178F2}"/>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28">
              <a:extLst>
                <a:ext uri="{FF2B5EF4-FFF2-40B4-BE49-F238E27FC236}">
                  <a16:creationId xmlns:a16="http://schemas.microsoft.com/office/drawing/2014/main" id="{A675AD5E-AFEE-4949-B39C-59B23A44989E}"/>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13" name="Group 43">
            <a:extLst>
              <a:ext uri="{FF2B5EF4-FFF2-40B4-BE49-F238E27FC236}">
                <a16:creationId xmlns:a16="http://schemas.microsoft.com/office/drawing/2014/main" id="{166F1C07-BDF7-5D4C-9BC8-70CDD30FC5D1}"/>
              </a:ext>
            </a:extLst>
          </p:cNvPr>
          <p:cNvGrpSpPr>
            <a:grpSpLocks/>
          </p:cNvGrpSpPr>
          <p:nvPr/>
        </p:nvGrpSpPr>
        <p:grpSpPr bwMode="auto">
          <a:xfrm>
            <a:off x="2334698" y="3758800"/>
            <a:ext cx="1471613" cy="487362"/>
            <a:chOff x="846" y="2253"/>
            <a:chExt cx="927" cy="307"/>
          </a:xfrm>
        </p:grpSpPr>
        <p:sp>
          <p:nvSpPr>
            <p:cNvPr id="214" name="Line 24">
              <a:extLst>
                <a:ext uri="{FF2B5EF4-FFF2-40B4-BE49-F238E27FC236}">
                  <a16:creationId xmlns:a16="http://schemas.microsoft.com/office/drawing/2014/main" id="{65D4B99D-08A4-684C-BFAA-D46F7BDFF3D7}"/>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5" name="Text Box 29">
              <a:extLst>
                <a:ext uri="{FF2B5EF4-FFF2-40B4-BE49-F238E27FC236}">
                  <a16:creationId xmlns:a16="http://schemas.microsoft.com/office/drawing/2014/main" id="{E39C763F-76C0-A342-980A-D2DA1340B692}"/>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16" name="Group 39">
            <a:extLst>
              <a:ext uri="{FF2B5EF4-FFF2-40B4-BE49-F238E27FC236}">
                <a16:creationId xmlns:a16="http://schemas.microsoft.com/office/drawing/2014/main" id="{E7B3DCA6-7A30-6E4A-B749-D291EA9179F9}"/>
              </a:ext>
            </a:extLst>
          </p:cNvPr>
          <p:cNvGrpSpPr>
            <a:grpSpLocks/>
          </p:cNvGrpSpPr>
          <p:nvPr/>
        </p:nvGrpSpPr>
        <p:grpSpPr bwMode="auto">
          <a:xfrm>
            <a:off x="2348986" y="2896787"/>
            <a:ext cx="1471612" cy="504825"/>
            <a:chOff x="855" y="1710"/>
            <a:chExt cx="927" cy="318"/>
          </a:xfrm>
        </p:grpSpPr>
        <p:sp>
          <p:nvSpPr>
            <p:cNvPr id="217" name="Line 23">
              <a:extLst>
                <a:ext uri="{FF2B5EF4-FFF2-40B4-BE49-F238E27FC236}">
                  <a16:creationId xmlns:a16="http://schemas.microsoft.com/office/drawing/2014/main" id="{F48A2643-A8C6-1A4D-95B1-E19CDFD69368}"/>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8" name="Text Box 30">
              <a:extLst>
                <a:ext uri="{FF2B5EF4-FFF2-40B4-BE49-F238E27FC236}">
                  <a16:creationId xmlns:a16="http://schemas.microsoft.com/office/drawing/2014/main" id="{7B926EE6-52D5-3840-851B-CF35806F06C4}"/>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219" name="Group 40">
            <a:extLst>
              <a:ext uri="{FF2B5EF4-FFF2-40B4-BE49-F238E27FC236}">
                <a16:creationId xmlns:a16="http://schemas.microsoft.com/office/drawing/2014/main" id="{A3009243-363B-554D-BAFE-7119F17A8E3E}"/>
              </a:ext>
            </a:extLst>
          </p:cNvPr>
          <p:cNvGrpSpPr>
            <a:grpSpLocks/>
          </p:cNvGrpSpPr>
          <p:nvPr/>
        </p:nvGrpSpPr>
        <p:grpSpPr bwMode="auto">
          <a:xfrm>
            <a:off x="2334698" y="3361925"/>
            <a:ext cx="1471613" cy="471487"/>
            <a:chOff x="846" y="2003"/>
            <a:chExt cx="927" cy="297"/>
          </a:xfrm>
        </p:grpSpPr>
        <p:sp>
          <p:nvSpPr>
            <p:cNvPr id="220" name="Line 26">
              <a:extLst>
                <a:ext uri="{FF2B5EF4-FFF2-40B4-BE49-F238E27FC236}">
                  <a16:creationId xmlns:a16="http://schemas.microsoft.com/office/drawing/2014/main" id="{D3AA85D2-AF11-984A-9EAB-8E45BC868FA2}"/>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1" name="Text Box 31">
              <a:extLst>
                <a:ext uri="{FF2B5EF4-FFF2-40B4-BE49-F238E27FC236}">
                  <a16:creationId xmlns:a16="http://schemas.microsoft.com/office/drawing/2014/main" id="{7037D874-E673-BB42-9499-C5B48BC3341A}"/>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22" name="Group 38">
            <a:extLst>
              <a:ext uri="{FF2B5EF4-FFF2-40B4-BE49-F238E27FC236}">
                <a16:creationId xmlns:a16="http://schemas.microsoft.com/office/drawing/2014/main" id="{132C8471-3B30-C44D-B74D-246FC786F37F}"/>
              </a:ext>
            </a:extLst>
          </p:cNvPr>
          <p:cNvGrpSpPr>
            <a:grpSpLocks/>
          </p:cNvGrpSpPr>
          <p:nvPr/>
        </p:nvGrpSpPr>
        <p:grpSpPr bwMode="auto">
          <a:xfrm>
            <a:off x="2326761" y="2522137"/>
            <a:ext cx="1471612" cy="455613"/>
            <a:chOff x="841" y="1474"/>
            <a:chExt cx="927" cy="287"/>
          </a:xfrm>
        </p:grpSpPr>
        <p:sp>
          <p:nvSpPr>
            <p:cNvPr id="223" name="Line 25">
              <a:extLst>
                <a:ext uri="{FF2B5EF4-FFF2-40B4-BE49-F238E27FC236}">
                  <a16:creationId xmlns:a16="http://schemas.microsoft.com/office/drawing/2014/main" id="{6959994A-0B95-094C-9702-6ACA4337EA2D}"/>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4" name="Text Box 32">
              <a:extLst>
                <a:ext uri="{FF2B5EF4-FFF2-40B4-BE49-F238E27FC236}">
                  <a16:creationId xmlns:a16="http://schemas.microsoft.com/office/drawing/2014/main" id="{DCF9302E-EEF0-B04C-A3CA-B6C1A0083288}"/>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225" name="Group 44">
            <a:extLst>
              <a:ext uri="{FF2B5EF4-FFF2-40B4-BE49-F238E27FC236}">
                <a16:creationId xmlns:a16="http://schemas.microsoft.com/office/drawing/2014/main" id="{6DBBBBE3-388C-C24B-A7D7-89C703BC089D}"/>
              </a:ext>
            </a:extLst>
          </p:cNvPr>
          <p:cNvGrpSpPr>
            <a:grpSpLocks/>
          </p:cNvGrpSpPr>
          <p:nvPr/>
        </p:nvGrpSpPr>
        <p:grpSpPr bwMode="auto">
          <a:xfrm>
            <a:off x="2320411" y="4214412"/>
            <a:ext cx="1471612" cy="461963"/>
            <a:chOff x="837" y="2540"/>
            <a:chExt cx="927" cy="291"/>
          </a:xfrm>
        </p:grpSpPr>
        <p:sp>
          <p:nvSpPr>
            <p:cNvPr id="226" name="Line 27">
              <a:extLst>
                <a:ext uri="{FF2B5EF4-FFF2-40B4-BE49-F238E27FC236}">
                  <a16:creationId xmlns:a16="http://schemas.microsoft.com/office/drawing/2014/main" id="{7E664FD8-996B-124A-B106-386F80EF50EE}"/>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7" name="Text Box 33">
              <a:extLst>
                <a:ext uri="{FF2B5EF4-FFF2-40B4-BE49-F238E27FC236}">
                  <a16:creationId xmlns:a16="http://schemas.microsoft.com/office/drawing/2014/main" id="{E9D2F746-6389-2444-A5E1-6FB42FF57ED6}"/>
                </a:ext>
              </a:extLst>
            </p:cNvPr>
            <p:cNvSpPr txBox="1">
              <a:spLocks noChangeArrowheads="1"/>
            </p:cNvSpPr>
            <p:nvPr/>
          </p:nvSpPr>
          <p:spPr bwMode="auto">
            <a:xfrm>
              <a:off x="1086" y="2540"/>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228" name="Text Box 45">
            <a:extLst>
              <a:ext uri="{FF2B5EF4-FFF2-40B4-BE49-F238E27FC236}">
                <a16:creationId xmlns:a16="http://schemas.microsoft.com/office/drawing/2014/main" id="{0A93A727-0C76-DB44-9B3D-D9D92A7DB9C6}"/>
              </a:ext>
            </a:extLst>
          </p:cNvPr>
          <p:cNvSpPr txBox="1">
            <a:spLocks noChangeArrowheads="1"/>
          </p:cNvSpPr>
          <p:nvPr/>
        </p:nvSpPr>
        <p:spPr bwMode="auto">
          <a:xfrm>
            <a:off x="2628386" y="5293912"/>
            <a:ext cx="125253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(a) no loss</a:t>
            </a:r>
          </a:p>
        </p:txBody>
      </p:sp>
      <p:sp>
        <p:nvSpPr>
          <p:cNvPr id="229" name="Text Box 46">
            <a:extLst>
              <a:ext uri="{FF2B5EF4-FFF2-40B4-BE49-F238E27FC236}">
                <a16:creationId xmlns:a16="http://schemas.microsoft.com/office/drawing/2014/main" id="{B77F9079-0CCA-744D-9DFE-229523FF9EEF}"/>
              </a:ext>
            </a:extLst>
          </p:cNvPr>
          <p:cNvSpPr txBox="1">
            <a:spLocks noChangeArrowheads="1"/>
          </p:cNvSpPr>
          <p:nvPr/>
        </p:nvSpPr>
        <p:spPr bwMode="auto">
          <a:xfrm>
            <a:off x="7079959" y="1461687"/>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230" name="Text Box 47">
            <a:extLst>
              <a:ext uri="{FF2B5EF4-FFF2-40B4-BE49-F238E27FC236}">
                <a16:creationId xmlns:a16="http://schemas.microsoft.com/office/drawing/2014/main" id="{B39810E0-29DE-BE4C-BF65-C4554F0C2A10}"/>
              </a:ext>
            </a:extLst>
          </p:cNvPr>
          <p:cNvSpPr txBox="1">
            <a:spLocks noChangeArrowheads="1"/>
          </p:cNvSpPr>
          <p:nvPr/>
        </p:nvSpPr>
        <p:spPr bwMode="auto">
          <a:xfrm>
            <a:off x="9519946" y="1456925"/>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231" name="Text Box 48">
            <a:extLst>
              <a:ext uri="{FF2B5EF4-FFF2-40B4-BE49-F238E27FC236}">
                <a16:creationId xmlns:a16="http://schemas.microsoft.com/office/drawing/2014/main" id="{C93070BC-AD37-CE48-8113-A425136649B5}"/>
              </a:ext>
            </a:extLst>
          </p:cNvPr>
          <p:cNvSpPr txBox="1">
            <a:spLocks noChangeArrowheads="1"/>
          </p:cNvSpPr>
          <p:nvPr/>
        </p:nvSpPr>
        <p:spPr bwMode="auto">
          <a:xfrm>
            <a:off x="9521534" y="4373162"/>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32" name="Text Box 49">
            <a:extLst>
              <a:ext uri="{FF2B5EF4-FFF2-40B4-BE49-F238E27FC236}">
                <a16:creationId xmlns:a16="http://schemas.microsoft.com/office/drawing/2014/main" id="{BAC5BE6B-684D-294E-91C5-DD7058B132AB}"/>
              </a:ext>
            </a:extLst>
          </p:cNvPr>
          <p:cNvSpPr txBox="1">
            <a:spLocks noChangeArrowheads="1"/>
          </p:cNvSpPr>
          <p:nvPr/>
        </p:nvSpPr>
        <p:spPr bwMode="auto">
          <a:xfrm>
            <a:off x="9529471" y="5214537"/>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33" name="Text Box 50">
            <a:extLst>
              <a:ext uri="{FF2B5EF4-FFF2-40B4-BE49-F238E27FC236}">
                <a16:creationId xmlns:a16="http://schemas.microsoft.com/office/drawing/2014/main" id="{38A95A95-ECA6-1F4F-BB93-8A237B92F265}"/>
              </a:ext>
            </a:extLst>
          </p:cNvPr>
          <p:cNvSpPr txBox="1">
            <a:spLocks noChangeArrowheads="1"/>
          </p:cNvSpPr>
          <p:nvPr/>
        </p:nvSpPr>
        <p:spPr bwMode="auto">
          <a:xfrm>
            <a:off x="9526296" y="2395137"/>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34" name="Text Box 51">
            <a:extLst>
              <a:ext uri="{FF2B5EF4-FFF2-40B4-BE49-F238E27FC236}">
                <a16:creationId xmlns:a16="http://schemas.microsoft.com/office/drawing/2014/main" id="{E34E5A4F-7761-E54D-9493-85E43D4F88E3}"/>
              </a:ext>
            </a:extLst>
          </p:cNvPr>
          <p:cNvSpPr txBox="1">
            <a:spLocks noChangeArrowheads="1"/>
          </p:cNvSpPr>
          <p:nvPr/>
        </p:nvSpPr>
        <p:spPr bwMode="auto">
          <a:xfrm>
            <a:off x="9523121" y="4584300"/>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35" name="Text Box 52">
            <a:extLst>
              <a:ext uri="{FF2B5EF4-FFF2-40B4-BE49-F238E27FC236}">
                <a16:creationId xmlns:a16="http://schemas.microsoft.com/office/drawing/2014/main" id="{D16E11FB-EE35-2140-B6B1-8BA74CDF3465}"/>
              </a:ext>
            </a:extLst>
          </p:cNvPr>
          <p:cNvSpPr txBox="1">
            <a:spLocks noChangeArrowheads="1"/>
          </p:cNvSpPr>
          <p:nvPr/>
        </p:nvSpPr>
        <p:spPr bwMode="auto">
          <a:xfrm>
            <a:off x="9523121" y="5409800"/>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36" name="Text Box 53">
            <a:extLst>
              <a:ext uri="{FF2B5EF4-FFF2-40B4-BE49-F238E27FC236}">
                <a16:creationId xmlns:a16="http://schemas.microsoft.com/office/drawing/2014/main" id="{7C3E4221-F85D-7A47-8A21-C9CAD5DD38EB}"/>
              </a:ext>
            </a:extLst>
          </p:cNvPr>
          <p:cNvSpPr txBox="1">
            <a:spLocks noChangeArrowheads="1"/>
          </p:cNvSpPr>
          <p:nvPr/>
        </p:nvSpPr>
        <p:spPr bwMode="auto">
          <a:xfrm>
            <a:off x="7008521" y="2644375"/>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37" name="Text Box 54">
            <a:extLst>
              <a:ext uri="{FF2B5EF4-FFF2-40B4-BE49-F238E27FC236}">
                <a16:creationId xmlns:a16="http://schemas.microsoft.com/office/drawing/2014/main" id="{5EBBB81F-0421-D749-BA75-69B429681049}"/>
              </a:ext>
            </a:extLst>
          </p:cNvPr>
          <p:cNvSpPr txBox="1">
            <a:spLocks noChangeArrowheads="1"/>
          </p:cNvSpPr>
          <p:nvPr/>
        </p:nvSpPr>
        <p:spPr bwMode="auto">
          <a:xfrm>
            <a:off x="6852946" y="501610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38" name="Text Box 55">
            <a:extLst>
              <a:ext uri="{FF2B5EF4-FFF2-40B4-BE49-F238E27FC236}">
                <a16:creationId xmlns:a16="http://schemas.microsoft.com/office/drawing/2014/main" id="{D284D67E-01F5-D942-9024-5147EB6ECBF7}"/>
              </a:ext>
            </a:extLst>
          </p:cNvPr>
          <p:cNvSpPr txBox="1">
            <a:spLocks noChangeArrowheads="1"/>
          </p:cNvSpPr>
          <p:nvPr/>
        </p:nvSpPr>
        <p:spPr bwMode="auto">
          <a:xfrm>
            <a:off x="6852946" y="286345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39" name="Text Box 56">
            <a:extLst>
              <a:ext uri="{FF2B5EF4-FFF2-40B4-BE49-F238E27FC236}">
                <a16:creationId xmlns:a16="http://schemas.microsoft.com/office/drawing/2014/main" id="{A96E3C21-E923-6641-9449-C311D50094E5}"/>
              </a:ext>
            </a:extLst>
          </p:cNvPr>
          <p:cNvSpPr txBox="1">
            <a:spLocks noChangeArrowheads="1"/>
          </p:cNvSpPr>
          <p:nvPr/>
        </p:nvSpPr>
        <p:spPr bwMode="auto">
          <a:xfrm>
            <a:off x="6997409" y="4776387"/>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40" name="Text Box 57">
            <a:extLst>
              <a:ext uri="{FF2B5EF4-FFF2-40B4-BE49-F238E27FC236}">
                <a16:creationId xmlns:a16="http://schemas.microsoft.com/office/drawing/2014/main" id="{B3857487-8C16-8749-B6F0-A61DA7842D1C}"/>
              </a:ext>
            </a:extLst>
          </p:cNvPr>
          <p:cNvSpPr txBox="1">
            <a:spLocks noChangeArrowheads="1"/>
          </p:cNvSpPr>
          <p:nvPr/>
        </p:nvSpPr>
        <p:spPr bwMode="auto">
          <a:xfrm>
            <a:off x="6841834" y="1901425"/>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41" name="Text Box 58">
            <a:extLst>
              <a:ext uri="{FF2B5EF4-FFF2-40B4-BE49-F238E27FC236}">
                <a16:creationId xmlns:a16="http://schemas.microsoft.com/office/drawing/2014/main" id="{09BE22F1-E2C7-F840-9EDB-010AB9975B0E}"/>
              </a:ext>
            </a:extLst>
          </p:cNvPr>
          <p:cNvSpPr txBox="1">
            <a:spLocks noChangeArrowheads="1"/>
          </p:cNvSpPr>
          <p:nvPr/>
        </p:nvSpPr>
        <p:spPr bwMode="auto">
          <a:xfrm>
            <a:off x="9518359" y="2184000"/>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42" name="Group 59">
            <a:extLst>
              <a:ext uri="{FF2B5EF4-FFF2-40B4-BE49-F238E27FC236}">
                <a16:creationId xmlns:a16="http://schemas.microsoft.com/office/drawing/2014/main" id="{E96023CD-98EA-4D46-A675-AEE190E94DA3}"/>
              </a:ext>
            </a:extLst>
          </p:cNvPr>
          <p:cNvGrpSpPr>
            <a:grpSpLocks/>
          </p:cNvGrpSpPr>
          <p:nvPr/>
        </p:nvGrpSpPr>
        <p:grpSpPr bwMode="auto">
          <a:xfrm>
            <a:off x="8057859" y="1971275"/>
            <a:ext cx="1471612" cy="512762"/>
            <a:chOff x="850" y="1159"/>
            <a:chExt cx="927" cy="323"/>
          </a:xfrm>
        </p:grpSpPr>
        <p:sp>
          <p:nvSpPr>
            <p:cNvPr id="243" name="Line 60">
              <a:extLst>
                <a:ext uri="{FF2B5EF4-FFF2-40B4-BE49-F238E27FC236}">
                  <a16:creationId xmlns:a16="http://schemas.microsoft.com/office/drawing/2014/main" id="{3DC88CCC-5C5E-6A40-BBC7-416C5ED63E7A}"/>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4" name="Text Box 61">
              <a:extLst>
                <a:ext uri="{FF2B5EF4-FFF2-40B4-BE49-F238E27FC236}">
                  <a16:creationId xmlns:a16="http://schemas.microsoft.com/office/drawing/2014/main" id="{15663F65-17E3-8A4B-A7CB-12678A320623}"/>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45" name="Group 62">
            <a:extLst>
              <a:ext uri="{FF2B5EF4-FFF2-40B4-BE49-F238E27FC236}">
                <a16:creationId xmlns:a16="http://schemas.microsoft.com/office/drawing/2014/main" id="{A3E86C2E-1598-F746-90BA-375EC32E7F63}"/>
              </a:ext>
            </a:extLst>
          </p:cNvPr>
          <p:cNvGrpSpPr>
            <a:grpSpLocks/>
          </p:cNvGrpSpPr>
          <p:nvPr/>
        </p:nvGrpSpPr>
        <p:grpSpPr bwMode="auto">
          <a:xfrm>
            <a:off x="8051509" y="4985937"/>
            <a:ext cx="1471612" cy="487363"/>
            <a:chOff x="846" y="2253"/>
            <a:chExt cx="927" cy="307"/>
          </a:xfrm>
        </p:grpSpPr>
        <p:sp>
          <p:nvSpPr>
            <p:cNvPr id="246" name="Line 63">
              <a:extLst>
                <a:ext uri="{FF2B5EF4-FFF2-40B4-BE49-F238E27FC236}">
                  <a16:creationId xmlns:a16="http://schemas.microsoft.com/office/drawing/2014/main" id="{0290E24F-CA8A-7D41-AD89-945F9061C269}"/>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64">
              <a:extLst>
                <a:ext uri="{FF2B5EF4-FFF2-40B4-BE49-F238E27FC236}">
                  <a16:creationId xmlns:a16="http://schemas.microsoft.com/office/drawing/2014/main" id="{95787234-AC16-C64F-BAAF-6116E3A1CE69}"/>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48" name="Group 68">
            <a:extLst>
              <a:ext uri="{FF2B5EF4-FFF2-40B4-BE49-F238E27FC236}">
                <a16:creationId xmlns:a16="http://schemas.microsoft.com/office/drawing/2014/main" id="{8F7C7CC8-14B9-8842-9B0D-6DB644B899AA}"/>
              </a:ext>
            </a:extLst>
          </p:cNvPr>
          <p:cNvGrpSpPr>
            <a:grpSpLocks/>
          </p:cNvGrpSpPr>
          <p:nvPr/>
        </p:nvGrpSpPr>
        <p:grpSpPr bwMode="auto">
          <a:xfrm>
            <a:off x="8051509" y="4589062"/>
            <a:ext cx="1471612" cy="471488"/>
            <a:chOff x="846" y="2003"/>
            <a:chExt cx="927" cy="297"/>
          </a:xfrm>
        </p:grpSpPr>
        <p:sp>
          <p:nvSpPr>
            <p:cNvPr id="249" name="Line 69">
              <a:extLst>
                <a:ext uri="{FF2B5EF4-FFF2-40B4-BE49-F238E27FC236}">
                  <a16:creationId xmlns:a16="http://schemas.microsoft.com/office/drawing/2014/main" id="{DC51DCB8-7F03-FF43-8481-0BB950FB4328}"/>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Text Box 70">
              <a:extLst>
                <a:ext uri="{FF2B5EF4-FFF2-40B4-BE49-F238E27FC236}">
                  <a16:creationId xmlns:a16="http://schemas.microsoft.com/office/drawing/2014/main" id="{2CACB117-AF7D-BF48-9824-6A98B36986C8}"/>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51" name="Group 71">
            <a:extLst>
              <a:ext uri="{FF2B5EF4-FFF2-40B4-BE49-F238E27FC236}">
                <a16:creationId xmlns:a16="http://schemas.microsoft.com/office/drawing/2014/main" id="{F9559054-8E07-D140-B2BF-83D78FFEDE1F}"/>
              </a:ext>
            </a:extLst>
          </p:cNvPr>
          <p:cNvGrpSpPr>
            <a:grpSpLocks/>
          </p:cNvGrpSpPr>
          <p:nvPr/>
        </p:nvGrpSpPr>
        <p:grpSpPr bwMode="auto">
          <a:xfrm>
            <a:off x="8043571" y="2471337"/>
            <a:ext cx="1471613" cy="455613"/>
            <a:chOff x="841" y="1474"/>
            <a:chExt cx="927" cy="287"/>
          </a:xfrm>
        </p:grpSpPr>
        <p:sp>
          <p:nvSpPr>
            <p:cNvPr id="252" name="Line 72">
              <a:extLst>
                <a:ext uri="{FF2B5EF4-FFF2-40B4-BE49-F238E27FC236}">
                  <a16:creationId xmlns:a16="http://schemas.microsoft.com/office/drawing/2014/main" id="{EC1868E2-1895-8348-966C-93D06CFC83C8}"/>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Text Box 73">
              <a:extLst>
                <a:ext uri="{FF2B5EF4-FFF2-40B4-BE49-F238E27FC236}">
                  <a16:creationId xmlns:a16="http://schemas.microsoft.com/office/drawing/2014/main" id="{DF711AA0-D78D-444E-9703-4A59DF126C5B}"/>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254" name="Group 74">
            <a:extLst>
              <a:ext uri="{FF2B5EF4-FFF2-40B4-BE49-F238E27FC236}">
                <a16:creationId xmlns:a16="http://schemas.microsoft.com/office/drawing/2014/main" id="{07374028-39C8-2B49-A708-435D85A50ED2}"/>
              </a:ext>
            </a:extLst>
          </p:cNvPr>
          <p:cNvGrpSpPr>
            <a:grpSpLocks/>
          </p:cNvGrpSpPr>
          <p:nvPr/>
        </p:nvGrpSpPr>
        <p:grpSpPr bwMode="auto">
          <a:xfrm>
            <a:off x="8037221" y="5436787"/>
            <a:ext cx="1471613" cy="466725"/>
            <a:chOff x="837" y="2537"/>
            <a:chExt cx="927" cy="294"/>
          </a:xfrm>
        </p:grpSpPr>
        <p:sp>
          <p:nvSpPr>
            <p:cNvPr id="255" name="Line 75">
              <a:extLst>
                <a:ext uri="{FF2B5EF4-FFF2-40B4-BE49-F238E27FC236}">
                  <a16:creationId xmlns:a16="http://schemas.microsoft.com/office/drawing/2014/main" id="{1B77C38B-89D8-4841-83E6-E0FE3FC2BA37}"/>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6" name="Text Box 76">
              <a:extLst>
                <a:ext uri="{FF2B5EF4-FFF2-40B4-BE49-F238E27FC236}">
                  <a16:creationId xmlns:a16="http://schemas.microsoft.com/office/drawing/2014/main" id="{5D036972-8C50-0C4C-9765-18BFA21A4E63}"/>
                </a:ext>
              </a:extLst>
            </p:cNvPr>
            <p:cNvSpPr txBox="1">
              <a:spLocks noChangeArrowheads="1"/>
            </p:cNvSpPr>
            <p:nvPr/>
          </p:nvSpPr>
          <p:spPr bwMode="auto">
            <a:xfrm>
              <a:off x="1091" y="2537"/>
              <a:ext cx="37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Tahoma" charset="0"/>
                  <a:ea typeface="ＭＳ Ｐゴシック" charset="0"/>
                  <a:cs typeface="+mn-cs"/>
                </a:rPr>
                <a:t>ack0</a:t>
              </a:r>
            </a:p>
          </p:txBody>
        </p:sp>
      </p:grpSp>
      <p:sp>
        <p:nvSpPr>
          <p:cNvPr id="257" name="Text Box 78">
            <a:extLst>
              <a:ext uri="{FF2B5EF4-FFF2-40B4-BE49-F238E27FC236}">
                <a16:creationId xmlns:a16="http://schemas.microsoft.com/office/drawing/2014/main" id="{369CE47E-1D71-7744-95BB-CAB6F57A655D}"/>
              </a:ext>
            </a:extLst>
          </p:cNvPr>
          <p:cNvSpPr txBox="1">
            <a:spLocks noChangeArrowheads="1"/>
          </p:cNvSpPr>
          <p:nvPr/>
        </p:nvSpPr>
        <p:spPr bwMode="auto">
          <a:xfrm>
            <a:off x="8130884" y="6207345"/>
            <a:ext cx="167163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(b) packet loss</a:t>
            </a:r>
          </a:p>
        </p:txBody>
      </p:sp>
      <p:grpSp>
        <p:nvGrpSpPr>
          <p:cNvPr id="258" name="Group 81">
            <a:extLst>
              <a:ext uri="{FF2B5EF4-FFF2-40B4-BE49-F238E27FC236}">
                <a16:creationId xmlns:a16="http://schemas.microsoft.com/office/drawing/2014/main" id="{58D1FC7F-D1DB-9742-BCDA-95EAEA7F7541}"/>
              </a:ext>
            </a:extLst>
          </p:cNvPr>
          <p:cNvGrpSpPr>
            <a:grpSpLocks/>
          </p:cNvGrpSpPr>
          <p:nvPr/>
        </p:nvGrpSpPr>
        <p:grpSpPr bwMode="auto">
          <a:xfrm>
            <a:off x="8065796" y="2845987"/>
            <a:ext cx="1157288" cy="738188"/>
            <a:chOff x="3726" y="1687"/>
            <a:chExt cx="729" cy="465"/>
          </a:xfrm>
        </p:grpSpPr>
        <p:sp>
          <p:nvSpPr>
            <p:cNvPr id="259" name="Line 66">
              <a:extLst>
                <a:ext uri="{FF2B5EF4-FFF2-40B4-BE49-F238E27FC236}">
                  <a16:creationId xmlns:a16="http://schemas.microsoft.com/office/drawing/2014/main" id="{8586B367-BD51-F743-AED9-6217A75B9EB8}"/>
                </a:ext>
              </a:extLst>
            </p:cNvPr>
            <p:cNvSpPr>
              <a:spLocks noChangeShapeType="1"/>
            </p:cNvSpPr>
            <p:nvPr/>
          </p:nvSpPr>
          <p:spPr bwMode="auto">
            <a:xfrm>
              <a:off x="3726" y="1780"/>
              <a:ext cx="548" cy="148"/>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Text Box 67">
              <a:extLst>
                <a:ext uri="{FF2B5EF4-FFF2-40B4-BE49-F238E27FC236}">
                  <a16:creationId xmlns:a16="http://schemas.microsoft.com/office/drawing/2014/main" id="{45395DCC-EA5A-E34D-854F-760FBAD59874}"/>
                </a:ext>
              </a:extLst>
            </p:cNvPr>
            <p:cNvSpPr txBox="1">
              <a:spLocks noChangeArrowheads="1"/>
            </p:cNvSpPr>
            <p:nvPr/>
          </p:nvSpPr>
          <p:spPr bwMode="auto">
            <a:xfrm>
              <a:off x="3965" y="1687"/>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99"/>
                  </a:solidFill>
                  <a:effectLst/>
                  <a:uLnTx/>
                  <a:uFillTx/>
                  <a:latin typeface="Arial" charset="0"/>
                  <a:ea typeface="ＭＳ Ｐゴシック" charset="0"/>
                  <a:cs typeface="+mn-cs"/>
                </a:rPr>
                <a:t>pkt1</a:t>
              </a:r>
            </a:p>
          </p:txBody>
        </p:sp>
        <p:sp>
          <p:nvSpPr>
            <p:cNvPr id="261" name="Text Box 79">
              <a:extLst>
                <a:ext uri="{FF2B5EF4-FFF2-40B4-BE49-F238E27FC236}">
                  <a16:creationId xmlns:a16="http://schemas.microsoft.com/office/drawing/2014/main" id="{28259E79-639E-E24B-A02E-4313B3CAB50B}"/>
                </a:ext>
              </a:extLst>
            </p:cNvPr>
            <p:cNvSpPr txBox="1">
              <a:spLocks noChangeArrowheads="1"/>
            </p:cNvSpPr>
            <p:nvPr/>
          </p:nvSpPr>
          <p:spPr bwMode="auto">
            <a:xfrm>
              <a:off x="4185" y="1808"/>
              <a:ext cx="21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262" name="Text Box 80">
              <a:extLst>
                <a:ext uri="{FF2B5EF4-FFF2-40B4-BE49-F238E27FC236}">
                  <a16:creationId xmlns:a16="http://schemas.microsoft.com/office/drawing/2014/main" id="{8928A415-686E-1940-B399-6DD126A266C2}"/>
                </a:ext>
              </a:extLst>
            </p:cNvPr>
            <p:cNvSpPr txBox="1">
              <a:spLocks noChangeArrowheads="1"/>
            </p:cNvSpPr>
            <p:nvPr/>
          </p:nvSpPr>
          <p:spPr bwMode="auto">
            <a:xfrm>
              <a:off x="4126" y="1940"/>
              <a:ext cx="32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grpSp>
        <p:nvGrpSpPr>
          <p:cNvPr id="263" name="Group 86">
            <a:extLst>
              <a:ext uri="{FF2B5EF4-FFF2-40B4-BE49-F238E27FC236}">
                <a16:creationId xmlns:a16="http://schemas.microsoft.com/office/drawing/2014/main" id="{0751228C-C56A-4145-9744-AA4B5D7B422B}"/>
              </a:ext>
            </a:extLst>
          </p:cNvPr>
          <p:cNvGrpSpPr>
            <a:grpSpLocks/>
          </p:cNvGrpSpPr>
          <p:nvPr/>
        </p:nvGrpSpPr>
        <p:grpSpPr bwMode="auto">
          <a:xfrm>
            <a:off x="7946734" y="3149200"/>
            <a:ext cx="122237" cy="1033462"/>
            <a:chOff x="3651" y="1878"/>
            <a:chExt cx="78" cy="963"/>
          </a:xfrm>
        </p:grpSpPr>
        <p:sp>
          <p:nvSpPr>
            <p:cNvPr id="264" name="Line 82">
              <a:extLst>
                <a:ext uri="{FF2B5EF4-FFF2-40B4-BE49-F238E27FC236}">
                  <a16:creationId xmlns:a16="http://schemas.microsoft.com/office/drawing/2014/main" id="{3C08A3AA-5F97-BA41-9BF4-A9FAFC6B700B}"/>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Line 84">
              <a:extLst>
                <a:ext uri="{FF2B5EF4-FFF2-40B4-BE49-F238E27FC236}">
                  <a16:creationId xmlns:a16="http://schemas.microsoft.com/office/drawing/2014/main" id="{4B808BC0-C4AA-8A47-AD7A-9C138A93A79F}"/>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6" name="Line 85">
              <a:extLst>
                <a:ext uri="{FF2B5EF4-FFF2-40B4-BE49-F238E27FC236}">
                  <a16:creationId xmlns:a16="http://schemas.microsoft.com/office/drawing/2014/main" id="{2D5E6195-4AC0-E644-96BD-40B80CE7C01E}"/>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67" name="Group 88">
            <a:extLst>
              <a:ext uri="{FF2B5EF4-FFF2-40B4-BE49-F238E27FC236}">
                <a16:creationId xmlns:a16="http://schemas.microsoft.com/office/drawing/2014/main" id="{932E32A0-5C3E-3046-BAAA-21A55DF9DD28}"/>
              </a:ext>
            </a:extLst>
          </p:cNvPr>
          <p:cNvGrpSpPr>
            <a:grpSpLocks/>
          </p:cNvGrpSpPr>
          <p:nvPr/>
        </p:nvGrpSpPr>
        <p:grpSpPr bwMode="auto">
          <a:xfrm>
            <a:off x="8075321" y="4138212"/>
            <a:ext cx="1471613" cy="504825"/>
            <a:chOff x="855" y="1710"/>
            <a:chExt cx="927" cy="318"/>
          </a:xfrm>
        </p:grpSpPr>
        <p:sp>
          <p:nvSpPr>
            <p:cNvPr id="268" name="Line 89">
              <a:extLst>
                <a:ext uri="{FF2B5EF4-FFF2-40B4-BE49-F238E27FC236}">
                  <a16:creationId xmlns:a16="http://schemas.microsoft.com/office/drawing/2014/main" id="{B54BB22F-1388-EC44-AB1D-26D4513198E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Text Box 90">
              <a:extLst>
                <a:ext uri="{FF2B5EF4-FFF2-40B4-BE49-F238E27FC236}">
                  <a16:creationId xmlns:a16="http://schemas.microsoft.com/office/drawing/2014/main" id="{0D178261-4D19-EB46-A4F7-AB511FAB3D3B}"/>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270" name="Group 92">
            <a:extLst>
              <a:ext uri="{FF2B5EF4-FFF2-40B4-BE49-F238E27FC236}">
                <a16:creationId xmlns:a16="http://schemas.microsoft.com/office/drawing/2014/main" id="{2F31B7A3-D271-8245-A7D0-64CC20F4CE34}"/>
              </a:ext>
            </a:extLst>
          </p:cNvPr>
          <p:cNvGrpSpPr>
            <a:grpSpLocks/>
          </p:cNvGrpSpPr>
          <p:nvPr/>
        </p:nvGrpSpPr>
        <p:grpSpPr bwMode="auto">
          <a:xfrm>
            <a:off x="6643396" y="3761975"/>
            <a:ext cx="1377950" cy="731837"/>
            <a:chOff x="2802" y="2348"/>
            <a:chExt cx="868" cy="461"/>
          </a:xfrm>
        </p:grpSpPr>
        <p:pic>
          <p:nvPicPr>
            <p:cNvPr id="271" name="Picture 87" descr="alarm_clock_ringing">
              <a:extLst>
                <a:ext uri="{FF2B5EF4-FFF2-40B4-BE49-F238E27FC236}">
                  <a16:creationId xmlns:a16="http://schemas.microsoft.com/office/drawing/2014/main" id="{DE9E1E05-3488-EE4B-92F6-451228ABA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 name="Text Box 91">
              <a:extLst>
                <a:ext uri="{FF2B5EF4-FFF2-40B4-BE49-F238E27FC236}">
                  <a16:creationId xmlns:a16="http://schemas.microsoft.com/office/drawing/2014/main" id="{1CAC9FAC-E321-AF48-8EE2-DEA4784FF7C2}"/>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dirty="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resend pkt1</a:t>
              </a:r>
            </a:p>
          </p:txBody>
        </p:sp>
      </p:grpSp>
      <p:sp>
        <p:nvSpPr>
          <p:cNvPr id="79" name="Slide Number Placeholder 2">
            <a:extLst>
              <a:ext uri="{FF2B5EF4-FFF2-40B4-BE49-F238E27FC236}">
                <a16:creationId xmlns:a16="http://schemas.microsoft.com/office/drawing/2014/main" id="{F263271F-70B3-0945-8ECC-7ADB5445838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16</a:t>
            </a:fld>
            <a:endParaRPr lang="en-US" dirty="0"/>
          </a:p>
        </p:txBody>
      </p:sp>
    </p:spTree>
    <p:extLst>
      <p:ext uri="{BB962C8B-B14F-4D97-AF65-F5344CB8AC3E}">
        <p14:creationId xmlns:p14="http://schemas.microsoft.com/office/powerpoint/2010/main" val="26094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left)">
                                      <p:cBhvr>
                                        <p:cTn id="7" dur="500"/>
                                        <p:tgtEl>
                                          <p:spTgt spid="2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9">
                                            <p:txEl>
                                              <p:pRg st="0" end="0"/>
                                            </p:txEl>
                                          </p:spTgt>
                                        </p:tgtEl>
                                        <p:attrNameLst>
                                          <p:attrName>style.visibility</p:attrName>
                                        </p:attrNameLst>
                                      </p:cBhvr>
                                      <p:to>
                                        <p:strVal val="visible"/>
                                      </p:to>
                                    </p:set>
                                    <p:animEffect transition="in" filter="dissolve">
                                      <p:cBhvr>
                                        <p:cTn id="11" dur="500"/>
                                        <p:tgtEl>
                                          <p:spTgt spid="20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1"/>
                                        </p:tgtEl>
                                        <p:attrNameLst>
                                          <p:attrName>style.visibility</p:attrName>
                                        </p:attrNameLst>
                                      </p:cBhvr>
                                      <p:to>
                                        <p:strVal val="visible"/>
                                      </p:to>
                                    </p:set>
                                    <p:animEffect transition="in" filter="dissolve">
                                      <p:cBhvr>
                                        <p:cTn id="16" dur="500"/>
                                        <p:tgtEl>
                                          <p:spTgt spid="201"/>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22"/>
                                        </p:tgtEl>
                                        <p:attrNameLst>
                                          <p:attrName>style.visibility</p:attrName>
                                        </p:attrNameLst>
                                      </p:cBhvr>
                                      <p:to>
                                        <p:strVal val="visible"/>
                                      </p:to>
                                    </p:set>
                                    <p:animEffect transition="in" filter="wipe(right)">
                                      <p:cBhvr>
                                        <p:cTn id="20" dur="500"/>
                                        <p:tgtEl>
                                          <p:spTgt spid="222"/>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04"/>
                                        </p:tgtEl>
                                        <p:attrNameLst>
                                          <p:attrName>style.visibility</p:attrName>
                                        </p:attrNameLst>
                                      </p:cBhvr>
                                      <p:to>
                                        <p:strVal val="visible"/>
                                      </p:to>
                                    </p:set>
                                    <p:animEffect transition="in" filter="dissolve">
                                      <p:cBhvr>
                                        <p:cTn id="24" dur="500"/>
                                        <p:tgtEl>
                                          <p:spTgt spid="20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6"/>
                                        </p:tgtEl>
                                        <p:attrNameLst>
                                          <p:attrName>style.visibility</p:attrName>
                                        </p:attrNameLst>
                                      </p:cBhvr>
                                      <p:to>
                                        <p:strVal val="visible"/>
                                      </p:to>
                                    </p:set>
                                    <p:animEffect transition="in" filter="dissolve">
                                      <p:cBhvr>
                                        <p:cTn id="29" dur="500"/>
                                        <p:tgtEl>
                                          <p:spTgt spid="206"/>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wipe(left)">
                                      <p:cBhvr>
                                        <p:cTn id="33" dur="500"/>
                                        <p:tgtEl>
                                          <p:spTgt spid="216"/>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99">
                                            <p:txEl>
                                              <p:pRg st="0" end="0"/>
                                            </p:txEl>
                                          </p:spTgt>
                                        </p:tgtEl>
                                        <p:attrNameLst>
                                          <p:attrName>style.visibility</p:attrName>
                                        </p:attrNameLst>
                                      </p:cBhvr>
                                      <p:to>
                                        <p:strVal val="visible"/>
                                      </p:to>
                                    </p:set>
                                    <p:animEffect transition="in" filter="dissolve">
                                      <p:cBhvr>
                                        <p:cTn id="37" dur="500"/>
                                        <p:tgtEl>
                                          <p:spTgt spid="199">
                                            <p:txEl>
                                              <p:pRg st="0" end="0"/>
                                            </p:txEl>
                                          </p:spTgt>
                                        </p:tgtEl>
                                      </p:cBhvr>
                                    </p:animEffect>
                                  </p:childTnLst>
                                </p:cTn>
                              </p:par>
                            </p:childTnLst>
                          </p:cTn>
                        </p:par>
                        <p:par>
                          <p:cTn id="38" fill="hold">
                            <p:stCondLst>
                              <p:cond delay="1500"/>
                            </p:stCondLst>
                            <p:childTnLst>
                              <p:par>
                                <p:cTn id="39" presetID="9" presetClass="entr" presetSubtype="0" fill="hold" grpId="0" nodeType="afterEffect">
                                  <p:stCondLst>
                                    <p:cond delay="0"/>
                                  </p:stCondLst>
                                  <p:childTnLst>
                                    <p:set>
                                      <p:cBhvr>
                                        <p:cTn id="40" dur="1" fill="hold">
                                          <p:stCondLst>
                                            <p:cond delay="0"/>
                                          </p:stCondLst>
                                        </p:cTn>
                                        <p:tgtEl>
                                          <p:spTgt spid="202"/>
                                        </p:tgtEl>
                                        <p:attrNameLst>
                                          <p:attrName>style.visibility</p:attrName>
                                        </p:attrNameLst>
                                      </p:cBhvr>
                                      <p:to>
                                        <p:strVal val="visible"/>
                                      </p:to>
                                    </p:set>
                                    <p:animEffect transition="in" filter="dissolve">
                                      <p:cBhvr>
                                        <p:cTn id="41" dur="500"/>
                                        <p:tgtEl>
                                          <p:spTgt spid="202"/>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right)">
                                      <p:cBhvr>
                                        <p:cTn id="45" dur="500"/>
                                        <p:tgtEl>
                                          <p:spTgt spid="219"/>
                                        </p:tgtEl>
                                      </p:cBhvr>
                                    </p:animEffect>
                                  </p:childTnLst>
                                </p:cTn>
                              </p:par>
                            </p:childTnLst>
                          </p:cTn>
                        </p:par>
                        <p:par>
                          <p:cTn id="46" fill="hold">
                            <p:stCondLst>
                              <p:cond delay="2500"/>
                            </p:stCondLst>
                            <p:childTnLst>
                              <p:par>
                                <p:cTn id="47" presetID="9" presetClass="entr" presetSubtype="0" fill="hold" grpId="0" nodeType="afterEffect">
                                  <p:stCondLst>
                                    <p:cond delay="0"/>
                                  </p:stCondLst>
                                  <p:childTnLst>
                                    <p:set>
                                      <p:cBhvr>
                                        <p:cTn id="48" dur="1" fill="hold">
                                          <p:stCondLst>
                                            <p:cond delay="0"/>
                                          </p:stCondLst>
                                        </p:cTn>
                                        <p:tgtEl>
                                          <p:spTgt spid="207"/>
                                        </p:tgtEl>
                                        <p:attrNameLst>
                                          <p:attrName>style.visibility</p:attrName>
                                        </p:attrNameLst>
                                      </p:cBhvr>
                                      <p:to>
                                        <p:strVal val="visible"/>
                                      </p:to>
                                    </p:set>
                                    <p:animEffect transition="in" filter="dissolve">
                                      <p:cBhvr>
                                        <p:cTn id="49" dur="500"/>
                                        <p:tgtEl>
                                          <p:spTgt spid="207"/>
                                        </p:tgtEl>
                                      </p:cBhvr>
                                    </p:animEffect>
                                  </p:childTnLst>
                                </p:cTn>
                              </p:par>
                            </p:childTnLst>
                          </p:cTn>
                        </p:par>
                        <p:par>
                          <p:cTn id="50" fill="hold">
                            <p:stCondLst>
                              <p:cond delay="3000"/>
                            </p:stCondLst>
                            <p:childTnLst>
                              <p:par>
                                <p:cTn id="51" presetID="9" presetClass="entr" presetSubtype="0" fill="hold" grpId="0" nodeType="afterEffect">
                                  <p:stCondLst>
                                    <p:cond delay="0"/>
                                  </p:stCondLst>
                                  <p:childTnLst>
                                    <p:set>
                                      <p:cBhvr>
                                        <p:cTn id="52" dur="1" fill="hold">
                                          <p:stCondLst>
                                            <p:cond delay="0"/>
                                          </p:stCondLst>
                                        </p:cTn>
                                        <p:tgtEl>
                                          <p:spTgt spid="205"/>
                                        </p:tgtEl>
                                        <p:attrNameLst>
                                          <p:attrName>style.visibility</p:attrName>
                                        </p:attrNameLst>
                                      </p:cBhvr>
                                      <p:to>
                                        <p:strVal val="visible"/>
                                      </p:to>
                                    </p:set>
                                    <p:animEffect transition="in" filter="dissolve">
                                      <p:cBhvr>
                                        <p:cTn id="53" dur="500"/>
                                        <p:tgtEl>
                                          <p:spTgt spid="205"/>
                                        </p:tgtEl>
                                      </p:cBhvr>
                                    </p:animEffect>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213"/>
                                        </p:tgtEl>
                                        <p:attrNameLst>
                                          <p:attrName>style.visibility</p:attrName>
                                        </p:attrNameLst>
                                      </p:cBhvr>
                                      <p:to>
                                        <p:strVal val="visible"/>
                                      </p:to>
                                    </p:set>
                                    <p:animEffect transition="in" filter="wipe(left)">
                                      <p:cBhvr>
                                        <p:cTn id="57" dur="500"/>
                                        <p:tgtEl>
                                          <p:spTgt spid="213"/>
                                        </p:tgtEl>
                                      </p:cBhvr>
                                    </p:animEffect>
                                  </p:childTnLst>
                                </p:cTn>
                              </p:par>
                            </p:childTnLst>
                          </p:cTn>
                        </p:par>
                        <p:par>
                          <p:cTn id="58" fill="hold">
                            <p:stCondLst>
                              <p:cond delay="4000"/>
                            </p:stCondLst>
                            <p:childTnLst>
                              <p:par>
                                <p:cTn id="59" presetID="9" presetClass="entr" presetSubtype="0" fill="hold" grpId="0" nodeType="afterEffect">
                                  <p:stCondLst>
                                    <p:cond delay="0"/>
                                  </p:stCondLst>
                                  <p:childTnLst>
                                    <p:set>
                                      <p:cBhvr>
                                        <p:cTn id="60" dur="1" fill="hold">
                                          <p:stCondLst>
                                            <p:cond delay="0"/>
                                          </p:stCondLst>
                                        </p:cTn>
                                        <p:tgtEl>
                                          <p:spTgt spid="200"/>
                                        </p:tgtEl>
                                        <p:attrNameLst>
                                          <p:attrName>style.visibility</p:attrName>
                                        </p:attrNameLst>
                                      </p:cBhvr>
                                      <p:to>
                                        <p:strVal val="visible"/>
                                      </p:to>
                                    </p:set>
                                    <p:animEffect transition="in" filter="dissolve">
                                      <p:cBhvr>
                                        <p:cTn id="61" dur="500"/>
                                        <p:tgtEl>
                                          <p:spTgt spid="200"/>
                                        </p:tgtEl>
                                      </p:cBhvr>
                                    </p:animEffect>
                                  </p:childTnLst>
                                </p:cTn>
                              </p:par>
                            </p:childTnLst>
                          </p:cTn>
                        </p:par>
                        <p:par>
                          <p:cTn id="62" fill="hold">
                            <p:stCondLst>
                              <p:cond delay="4500"/>
                            </p:stCondLst>
                            <p:childTnLst>
                              <p:par>
                                <p:cTn id="63" presetID="9" presetClass="entr" presetSubtype="0" fill="hold" nodeType="afterEffect">
                                  <p:stCondLst>
                                    <p:cond delay="0"/>
                                  </p:stCondLst>
                                  <p:childTnLst>
                                    <p:set>
                                      <p:cBhvr>
                                        <p:cTn id="64" dur="1" fill="hold">
                                          <p:stCondLst>
                                            <p:cond delay="0"/>
                                          </p:stCondLst>
                                        </p:cTn>
                                        <p:tgtEl>
                                          <p:spTgt spid="203">
                                            <p:txEl>
                                              <p:pRg st="0" end="0"/>
                                            </p:txEl>
                                          </p:spTgt>
                                        </p:tgtEl>
                                        <p:attrNameLst>
                                          <p:attrName>style.visibility</p:attrName>
                                        </p:attrNameLst>
                                      </p:cBhvr>
                                      <p:to>
                                        <p:strVal val="visible"/>
                                      </p:to>
                                    </p:set>
                                    <p:animEffect transition="in" filter="dissolve">
                                      <p:cBhvr>
                                        <p:cTn id="65" dur="500"/>
                                        <p:tgtEl>
                                          <p:spTgt spid="203">
                                            <p:txEl>
                                              <p:pRg st="0" end="0"/>
                                            </p:txEl>
                                          </p:spTgt>
                                        </p:tgtEl>
                                      </p:cBhvr>
                                    </p:animEffect>
                                  </p:childTnLst>
                                </p:cTn>
                              </p:par>
                            </p:childTnLst>
                          </p:cTn>
                        </p:par>
                        <p:par>
                          <p:cTn id="66" fill="hold">
                            <p:stCondLst>
                              <p:cond delay="5000"/>
                            </p:stCondLst>
                            <p:childTnLst>
                              <p:par>
                                <p:cTn id="67" presetID="22" presetClass="entr" presetSubtype="2" fill="hold" nodeType="afterEffect">
                                  <p:stCondLst>
                                    <p:cond delay="0"/>
                                  </p:stCondLst>
                                  <p:childTnLst>
                                    <p:set>
                                      <p:cBhvr>
                                        <p:cTn id="68" dur="1" fill="hold">
                                          <p:stCondLst>
                                            <p:cond delay="0"/>
                                          </p:stCondLst>
                                        </p:cTn>
                                        <p:tgtEl>
                                          <p:spTgt spid="225"/>
                                        </p:tgtEl>
                                        <p:attrNameLst>
                                          <p:attrName>style.visibility</p:attrName>
                                        </p:attrNameLst>
                                      </p:cBhvr>
                                      <p:to>
                                        <p:strVal val="visible"/>
                                      </p:to>
                                    </p:set>
                                    <p:animEffect transition="in" filter="wipe(right)">
                                      <p:cBhvr>
                                        <p:cTn id="69" dur="500"/>
                                        <p:tgtEl>
                                          <p:spTgt spid="2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42"/>
                                        </p:tgtEl>
                                        <p:attrNameLst>
                                          <p:attrName>style.visibility</p:attrName>
                                        </p:attrNameLst>
                                      </p:cBhvr>
                                      <p:to>
                                        <p:strVal val="visible"/>
                                      </p:to>
                                    </p:set>
                                    <p:animEffect transition="in" filter="wipe(left)">
                                      <p:cBhvr>
                                        <p:cTn id="74" dur="500"/>
                                        <p:tgtEl>
                                          <p:spTgt spid="242"/>
                                        </p:tgtEl>
                                      </p:cBhvr>
                                    </p:animEffect>
                                  </p:childTnLst>
                                </p:cTn>
                              </p:par>
                            </p:childTnLst>
                          </p:cTn>
                        </p:par>
                        <p:par>
                          <p:cTn id="75" fill="hold">
                            <p:stCondLst>
                              <p:cond delay="500"/>
                            </p:stCondLst>
                            <p:childTnLst>
                              <p:par>
                                <p:cTn id="76" presetID="9" presetClass="entr" presetSubtype="0" fill="hold" nodeType="afterEffect">
                                  <p:stCondLst>
                                    <p:cond delay="0"/>
                                  </p:stCondLst>
                                  <p:childTnLst>
                                    <p:set>
                                      <p:cBhvr>
                                        <p:cTn id="77" dur="1" fill="hold">
                                          <p:stCondLst>
                                            <p:cond delay="0"/>
                                          </p:stCondLst>
                                        </p:cTn>
                                        <p:tgtEl>
                                          <p:spTgt spid="241">
                                            <p:txEl>
                                              <p:pRg st="0" end="0"/>
                                            </p:txEl>
                                          </p:spTgt>
                                        </p:tgtEl>
                                        <p:attrNameLst>
                                          <p:attrName>style.visibility</p:attrName>
                                        </p:attrNameLst>
                                      </p:cBhvr>
                                      <p:to>
                                        <p:strVal val="visible"/>
                                      </p:to>
                                    </p:set>
                                    <p:animEffect transition="in" filter="dissolve">
                                      <p:cBhvr>
                                        <p:cTn id="78" dur="500"/>
                                        <p:tgtEl>
                                          <p:spTgt spid="241">
                                            <p:txEl>
                                              <p:pRg st="0" end="0"/>
                                            </p:txEl>
                                          </p:spTgt>
                                        </p:tgtEl>
                                      </p:cBhvr>
                                    </p:animEffect>
                                  </p:childTnLst>
                                </p:cTn>
                              </p:par>
                            </p:childTnLst>
                          </p:cTn>
                        </p:par>
                        <p:par>
                          <p:cTn id="79" fill="hold">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233"/>
                                        </p:tgtEl>
                                        <p:attrNameLst>
                                          <p:attrName>style.visibility</p:attrName>
                                        </p:attrNameLst>
                                      </p:cBhvr>
                                      <p:to>
                                        <p:strVal val="visible"/>
                                      </p:to>
                                    </p:set>
                                    <p:animEffect transition="in" filter="dissolve">
                                      <p:cBhvr>
                                        <p:cTn id="82" dur="500"/>
                                        <p:tgtEl>
                                          <p:spTgt spid="233"/>
                                        </p:tgtEl>
                                      </p:cBhvr>
                                    </p:animEffect>
                                  </p:childTnLst>
                                </p:cTn>
                              </p:par>
                            </p:childTnLst>
                          </p:cTn>
                        </p:par>
                        <p:par>
                          <p:cTn id="83" fill="hold">
                            <p:stCondLst>
                              <p:cond delay="1500"/>
                            </p:stCondLst>
                            <p:childTnLst>
                              <p:par>
                                <p:cTn id="84" presetID="22" presetClass="entr" presetSubtype="2" fill="hold" nodeType="afterEffect">
                                  <p:stCondLst>
                                    <p:cond delay="0"/>
                                  </p:stCondLst>
                                  <p:childTnLst>
                                    <p:set>
                                      <p:cBhvr>
                                        <p:cTn id="85" dur="1" fill="hold">
                                          <p:stCondLst>
                                            <p:cond delay="0"/>
                                          </p:stCondLst>
                                        </p:cTn>
                                        <p:tgtEl>
                                          <p:spTgt spid="251"/>
                                        </p:tgtEl>
                                        <p:attrNameLst>
                                          <p:attrName>style.visibility</p:attrName>
                                        </p:attrNameLst>
                                      </p:cBhvr>
                                      <p:to>
                                        <p:strVal val="visible"/>
                                      </p:to>
                                    </p:set>
                                    <p:animEffect transition="in" filter="wipe(right)">
                                      <p:cBhvr>
                                        <p:cTn id="86" dur="500"/>
                                        <p:tgtEl>
                                          <p:spTgt spid="251"/>
                                        </p:tgtEl>
                                      </p:cBhvr>
                                    </p:animEffect>
                                  </p:childTnLst>
                                </p:cTn>
                              </p:par>
                            </p:childTnLst>
                          </p:cTn>
                        </p:par>
                        <p:par>
                          <p:cTn id="87" fill="hold">
                            <p:stCondLst>
                              <p:cond delay="2000"/>
                            </p:stCondLst>
                            <p:childTnLst>
                              <p:par>
                                <p:cTn id="88" presetID="9" presetClass="entr" presetSubtype="0" fill="hold" grpId="0" nodeType="afterEffect">
                                  <p:stCondLst>
                                    <p:cond delay="0"/>
                                  </p:stCondLst>
                                  <p:childTnLst>
                                    <p:set>
                                      <p:cBhvr>
                                        <p:cTn id="89" dur="1" fill="hold">
                                          <p:stCondLst>
                                            <p:cond delay="0"/>
                                          </p:stCondLst>
                                        </p:cTn>
                                        <p:tgtEl>
                                          <p:spTgt spid="236"/>
                                        </p:tgtEl>
                                        <p:attrNameLst>
                                          <p:attrName>style.visibility</p:attrName>
                                        </p:attrNameLst>
                                      </p:cBhvr>
                                      <p:to>
                                        <p:strVal val="visible"/>
                                      </p:to>
                                    </p:set>
                                    <p:animEffect transition="in" filter="dissolve">
                                      <p:cBhvr>
                                        <p:cTn id="90" dur="500"/>
                                        <p:tgtEl>
                                          <p:spTgt spid="236"/>
                                        </p:tgtEl>
                                      </p:cBhvr>
                                    </p:animEffect>
                                  </p:childTnLst>
                                </p:cTn>
                              </p:par>
                            </p:childTnLst>
                          </p:cTn>
                        </p:par>
                        <p:par>
                          <p:cTn id="91" fill="hold">
                            <p:stCondLst>
                              <p:cond delay="2500"/>
                            </p:stCondLst>
                            <p:childTnLst>
                              <p:par>
                                <p:cTn id="92" presetID="9" presetClass="entr" presetSubtype="0" fill="hold" grpId="0" nodeType="afterEffect">
                                  <p:stCondLst>
                                    <p:cond delay="0"/>
                                  </p:stCondLst>
                                  <p:childTnLst>
                                    <p:set>
                                      <p:cBhvr>
                                        <p:cTn id="93" dur="1" fill="hold">
                                          <p:stCondLst>
                                            <p:cond delay="0"/>
                                          </p:stCondLst>
                                        </p:cTn>
                                        <p:tgtEl>
                                          <p:spTgt spid="238"/>
                                        </p:tgtEl>
                                        <p:attrNameLst>
                                          <p:attrName>style.visibility</p:attrName>
                                        </p:attrNameLst>
                                      </p:cBhvr>
                                      <p:to>
                                        <p:strVal val="visible"/>
                                      </p:to>
                                    </p:set>
                                    <p:animEffect transition="in" filter="dissolve">
                                      <p:cBhvr>
                                        <p:cTn id="94" dur="500"/>
                                        <p:tgtEl>
                                          <p:spTgt spid="238"/>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258"/>
                                        </p:tgtEl>
                                        <p:attrNameLst>
                                          <p:attrName>style.visibility</p:attrName>
                                        </p:attrNameLst>
                                      </p:cBhvr>
                                      <p:to>
                                        <p:strVal val="visible"/>
                                      </p:to>
                                    </p:set>
                                    <p:animEffect transition="in" filter="wipe(left)">
                                      <p:cBhvr>
                                        <p:cTn id="98" dur="500"/>
                                        <p:tgtEl>
                                          <p:spTgt spid="2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263"/>
                                        </p:tgtEl>
                                        <p:attrNameLst>
                                          <p:attrName>style.visibility</p:attrName>
                                        </p:attrNameLst>
                                      </p:cBhvr>
                                      <p:to>
                                        <p:strVal val="visible"/>
                                      </p:to>
                                    </p:set>
                                    <p:animEffect transition="in" filter="wipe(up)">
                                      <p:cBhvr>
                                        <p:cTn id="103" dur="1000"/>
                                        <p:tgtEl>
                                          <p:spTgt spid="263"/>
                                        </p:tgtEl>
                                      </p:cBhvr>
                                    </p:animEffect>
                                  </p:childTnLst>
                                </p:cTn>
                              </p:par>
                            </p:childTnLst>
                          </p:cTn>
                        </p:par>
                        <p:par>
                          <p:cTn id="104" fill="hold">
                            <p:stCondLst>
                              <p:cond delay="1000"/>
                            </p:stCondLst>
                            <p:childTnLst>
                              <p:par>
                                <p:cTn id="105" presetID="9" presetClass="entr" presetSubtype="0" fill="hold" nodeType="afterEffect">
                                  <p:stCondLst>
                                    <p:cond delay="0"/>
                                  </p:stCondLst>
                                  <p:childTnLst>
                                    <p:set>
                                      <p:cBhvr>
                                        <p:cTn id="106" dur="1" fill="hold">
                                          <p:stCondLst>
                                            <p:cond delay="0"/>
                                          </p:stCondLst>
                                        </p:cTn>
                                        <p:tgtEl>
                                          <p:spTgt spid="270"/>
                                        </p:tgtEl>
                                        <p:attrNameLst>
                                          <p:attrName>style.visibility</p:attrName>
                                        </p:attrNameLst>
                                      </p:cBhvr>
                                      <p:to>
                                        <p:strVal val="visible"/>
                                      </p:to>
                                    </p:set>
                                    <p:animEffect transition="in" filter="dissolve">
                                      <p:cBhvr>
                                        <p:cTn id="107" dur="500"/>
                                        <p:tgtEl>
                                          <p:spTgt spid="27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67"/>
                                        </p:tgtEl>
                                        <p:attrNameLst>
                                          <p:attrName>style.visibility</p:attrName>
                                        </p:attrNameLst>
                                      </p:cBhvr>
                                      <p:to>
                                        <p:strVal val="visible"/>
                                      </p:to>
                                    </p:set>
                                    <p:animEffect transition="in" filter="wipe(left)">
                                      <p:cBhvr>
                                        <p:cTn id="112" dur="500"/>
                                        <p:tgtEl>
                                          <p:spTgt spid="267"/>
                                        </p:tgtEl>
                                      </p:cBhvr>
                                    </p:animEffect>
                                  </p:childTnLst>
                                </p:cTn>
                              </p:par>
                            </p:childTnLst>
                          </p:cTn>
                        </p:par>
                        <p:par>
                          <p:cTn id="113" fill="hold">
                            <p:stCondLst>
                              <p:cond delay="500"/>
                            </p:stCondLst>
                            <p:childTnLst>
                              <p:par>
                                <p:cTn id="114" presetID="9" presetClass="entr" presetSubtype="0" fill="hold" nodeType="afterEffect">
                                  <p:stCondLst>
                                    <p:cond delay="0"/>
                                  </p:stCondLst>
                                  <p:childTnLst>
                                    <p:set>
                                      <p:cBhvr>
                                        <p:cTn id="115" dur="1" fill="hold">
                                          <p:stCondLst>
                                            <p:cond delay="0"/>
                                          </p:stCondLst>
                                        </p:cTn>
                                        <p:tgtEl>
                                          <p:spTgt spid="231">
                                            <p:txEl>
                                              <p:pRg st="0" end="0"/>
                                            </p:txEl>
                                          </p:spTgt>
                                        </p:tgtEl>
                                        <p:attrNameLst>
                                          <p:attrName>style.visibility</p:attrName>
                                        </p:attrNameLst>
                                      </p:cBhvr>
                                      <p:to>
                                        <p:strVal val="visible"/>
                                      </p:to>
                                    </p:set>
                                    <p:animEffect transition="in" filter="dissolve">
                                      <p:cBhvr>
                                        <p:cTn id="116" dur="500"/>
                                        <p:tgtEl>
                                          <p:spTgt spid="231">
                                            <p:txEl>
                                              <p:pRg st="0" end="0"/>
                                            </p:txEl>
                                          </p:spTgt>
                                        </p:tgtEl>
                                      </p:cBhvr>
                                    </p:animEffect>
                                  </p:childTnLst>
                                </p:cTn>
                              </p:par>
                            </p:childTnLst>
                          </p:cTn>
                        </p:par>
                        <p:par>
                          <p:cTn id="117" fill="hold">
                            <p:stCondLst>
                              <p:cond delay="1000"/>
                            </p:stCondLst>
                            <p:childTnLst>
                              <p:par>
                                <p:cTn id="118" presetID="9" presetClass="entr" presetSubtype="0" fill="hold" grpId="0" nodeType="afterEffect">
                                  <p:stCondLst>
                                    <p:cond delay="0"/>
                                  </p:stCondLst>
                                  <p:childTnLst>
                                    <p:set>
                                      <p:cBhvr>
                                        <p:cTn id="119" dur="1" fill="hold">
                                          <p:stCondLst>
                                            <p:cond delay="0"/>
                                          </p:stCondLst>
                                        </p:cTn>
                                        <p:tgtEl>
                                          <p:spTgt spid="234"/>
                                        </p:tgtEl>
                                        <p:attrNameLst>
                                          <p:attrName>style.visibility</p:attrName>
                                        </p:attrNameLst>
                                      </p:cBhvr>
                                      <p:to>
                                        <p:strVal val="visible"/>
                                      </p:to>
                                    </p:set>
                                    <p:animEffect transition="in" filter="dissolve">
                                      <p:cBhvr>
                                        <p:cTn id="120" dur="500"/>
                                        <p:tgtEl>
                                          <p:spTgt spid="234"/>
                                        </p:tgtEl>
                                      </p:cBhvr>
                                    </p:animEffect>
                                  </p:childTnLst>
                                </p:cTn>
                              </p:par>
                            </p:childTnLst>
                          </p:cTn>
                        </p:par>
                        <p:par>
                          <p:cTn id="121" fill="hold">
                            <p:stCondLst>
                              <p:cond delay="1500"/>
                            </p:stCondLst>
                            <p:childTnLst>
                              <p:par>
                                <p:cTn id="122" presetID="22" presetClass="entr" presetSubtype="2" fill="hold" nodeType="afterEffect">
                                  <p:stCondLst>
                                    <p:cond delay="0"/>
                                  </p:stCondLst>
                                  <p:childTnLst>
                                    <p:set>
                                      <p:cBhvr>
                                        <p:cTn id="123" dur="1" fill="hold">
                                          <p:stCondLst>
                                            <p:cond delay="0"/>
                                          </p:stCondLst>
                                        </p:cTn>
                                        <p:tgtEl>
                                          <p:spTgt spid="248"/>
                                        </p:tgtEl>
                                        <p:attrNameLst>
                                          <p:attrName>style.visibility</p:attrName>
                                        </p:attrNameLst>
                                      </p:cBhvr>
                                      <p:to>
                                        <p:strVal val="visible"/>
                                      </p:to>
                                    </p:set>
                                    <p:animEffect transition="in" filter="wipe(right)">
                                      <p:cBhvr>
                                        <p:cTn id="124" dur="500"/>
                                        <p:tgtEl>
                                          <p:spTgt spid="248"/>
                                        </p:tgtEl>
                                      </p:cBhvr>
                                    </p:animEffect>
                                  </p:childTnLst>
                                </p:cTn>
                              </p:par>
                            </p:childTnLst>
                          </p:cTn>
                        </p:par>
                        <p:par>
                          <p:cTn id="125" fill="hold">
                            <p:stCondLst>
                              <p:cond delay="2000"/>
                            </p:stCondLst>
                            <p:childTnLst>
                              <p:par>
                                <p:cTn id="126" presetID="9" presetClass="entr" presetSubtype="0" fill="hold" grpId="0" nodeType="afterEffect">
                                  <p:stCondLst>
                                    <p:cond delay="0"/>
                                  </p:stCondLst>
                                  <p:childTnLst>
                                    <p:set>
                                      <p:cBhvr>
                                        <p:cTn id="127" dur="1" fill="hold">
                                          <p:stCondLst>
                                            <p:cond delay="0"/>
                                          </p:stCondLst>
                                        </p:cTn>
                                        <p:tgtEl>
                                          <p:spTgt spid="239"/>
                                        </p:tgtEl>
                                        <p:attrNameLst>
                                          <p:attrName>style.visibility</p:attrName>
                                        </p:attrNameLst>
                                      </p:cBhvr>
                                      <p:to>
                                        <p:strVal val="visible"/>
                                      </p:to>
                                    </p:set>
                                    <p:animEffect transition="in" filter="dissolve">
                                      <p:cBhvr>
                                        <p:cTn id="128" dur="500"/>
                                        <p:tgtEl>
                                          <p:spTgt spid="239"/>
                                        </p:tgtEl>
                                      </p:cBhvr>
                                    </p:animEffect>
                                  </p:childTnLst>
                                </p:cTn>
                              </p:par>
                            </p:childTnLst>
                          </p:cTn>
                        </p:par>
                        <p:par>
                          <p:cTn id="129" fill="hold">
                            <p:stCondLst>
                              <p:cond delay="2500"/>
                            </p:stCondLst>
                            <p:childTnLst>
                              <p:par>
                                <p:cTn id="130" presetID="9" presetClass="entr" presetSubtype="0" fill="hold" grpId="0" nodeType="afterEffect">
                                  <p:stCondLst>
                                    <p:cond delay="0"/>
                                  </p:stCondLst>
                                  <p:childTnLst>
                                    <p:set>
                                      <p:cBhvr>
                                        <p:cTn id="131" dur="1" fill="hold">
                                          <p:stCondLst>
                                            <p:cond delay="0"/>
                                          </p:stCondLst>
                                        </p:cTn>
                                        <p:tgtEl>
                                          <p:spTgt spid="237"/>
                                        </p:tgtEl>
                                        <p:attrNameLst>
                                          <p:attrName>style.visibility</p:attrName>
                                        </p:attrNameLst>
                                      </p:cBhvr>
                                      <p:to>
                                        <p:strVal val="visible"/>
                                      </p:to>
                                    </p:set>
                                    <p:animEffect transition="in" filter="dissolve">
                                      <p:cBhvr>
                                        <p:cTn id="132" dur="500"/>
                                        <p:tgtEl>
                                          <p:spTgt spid="237"/>
                                        </p:tgtEl>
                                      </p:cBhvr>
                                    </p:animEffect>
                                  </p:childTnLst>
                                </p:cTn>
                              </p:par>
                            </p:childTnLst>
                          </p:cTn>
                        </p:par>
                        <p:par>
                          <p:cTn id="133" fill="hold">
                            <p:stCondLst>
                              <p:cond delay="3000"/>
                            </p:stCondLst>
                            <p:childTnLst>
                              <p:par>
                                <p:cTn id="134" presetID="22" presetClass="entr" presetSubtype="8" fill="hold" nodeType="afterEffect">
                                  <p:stCondLst>
                                    <p:cond delay="0"/>
                                  </p:stCondLst>
                                  <p:childTnLst>
                                    <p:set>
                                      <p:cBhvr>
                                        <p:cTn id="135" dur="1" fill="hold">
                                          <p:stCondLst>
                                            <p:cond delay="0"/>
                                          </p:stCondLst>
                                        </p:cTn>
                                        <p:tgtEl>
                                          <p:spTgt spid="245"/>
                                        </p:tgtEl>
                                        <p:attrNameLst>
                                          <p:attrName>style.visibility</p:attrName>
                                        </p:attrNameLst>
                                      </p:cBhvr>
                                      <p:to>
                                        <p:strVal val="visible"/>
                                      </p:to>
                                    </p:set>
                                    <p:animEffect transition="in" filter="wipe(left)">
                                      <p:cBhvr>
                                        <p:cTn id="136" dur="500"/>
                                        <p:tgtEl>
                                          <p:spTgt spid="245"/>
                                        </p:tgtEl>
                                      </p:cBhvr>
                                    </p:animEffect>
                                  </p:childTnLst>
                                </p:cTn>
                              </p:par>
                            </p:childTnLst>
                          </p:cTn>
                        </p:par>
                        <p:par>
                          <p:cTn id="137" fill="hold">
                            <p:stCondLst>
                              <p:cond delay="3500"/>
                            </p:stCondLst>
                            <p:childTnLst>
                              <p:par>
                                <p:cTn id="138" presetID="9" presetClass="entr" presetSubtype="0" fill="hold" grpId="0" nodeType="afterEffect">
                                  <p:stCondLst>
                                    <p:cond delay="0"/>
                                  </p:stCondLst>
                                  <p:childTnLst>
                                    <p:set>
                                      <p:cBhvr>
                                        <p:cTn id="139" dur="1" fill="hold">
                                          <p:stCondLst>
                                            <p:cond delay="0"/>
                                          </p:stCondLst>
                                        </p:cTn>
                                        <p:tgtEl>
                                          <p:spTgt spid="232"/>
                                        </p:tgtEl>
                                        <p:attrNameLst>
                                          <p:attrName>style.visibility</p:attrName>
                                        </p:attrNameLst>
                                      </p:cBhvr>
                                      <p:to>
                                        <p:strVal val="visible"/>
                                      </p:to>
                                    </p:set>
                                    <p:animEffect transition="in" filter="dissolve">
                                      <p:cBhvr>
                                        <p:cTn id="140" dur="500"/>
                                        <p:tgtEl>
                                          <p:spTgt spid="232"/>
                                        </p:tgtEl>
                                      </p:cBhvr>
                                    </p:animEffect>
                                  </p:childTnLst>
                                </p:cTn>
                              </p:par>
                            </p:childTnLst>
                          </p:cTn>
                        </p:par>
                        <p:par>
                          <p:cTn id="141" fill="hold">
                            <p:stCondLst>
                              <p:cond delay="4000"/>
                            </p:stCondLst>
                            <p:childTnLst>
                              <p:par>
                                <p:cTn id="142" presetID="9" presetClass="entr" presetSubtype="0" fill="hold" nodeType="afterEffect">
                                  <p:stCondLst>
                                    <p:cond delay="0"/>
                                  </p:stCondLst>
                                  <p:childTnLst>
                                    <p:set>
                                      <p:cBhvr>
                                        <p:cTn id="143" dur="1" fill="hold">
                                          <p:stCondLst>
                                            <p:cond delay="0"/>
                                          </p:stCondLst>
                                        </p:cTn>
                                        <p:tgtEl>
                                          <p:spTgt spid="235">
                                            <p:txEl>
                                              <p:pRg st="0" end="0"/>
                                            </p:txEl>
                                          </p:spTgt>
                                        </p:tgtEl>
                                        <p:attrNameLst>
                                          <p:attrName>style.visibility</p:attrName>
                                        </p:attrNameLst>
                                      </p:cBhvr>
                                      <p:to>
                                        <p:strVal val="visible"/>
                                      </p:to>
                                    </p:set>
                                    <p:animEffect transition="in" filter="dissolve">
                                      <p:cBhvr>
                                        <p:cTn id="144" dur="500"/>
                                        <p:tgtEl>
                                          <p:spTgt spid="235">
                                            <p:txEl>
                                              <p:pRg st="0" end="0"/>
                                            </p:txEl>
                                          </p:spTgt>
                                        </p:tgtEl>
                                      </p:cBhvr>
                                    </p:animEffect>
                                  </p:childTnLst>
                                </p:cTn>
                              </p:par>
                            </p:childTnLst>
                          </p:cTn>
                        </p:par>
                        <p:par>
                          <p:cTn id="145" fill="hold">
                            <p:stCondLst>
                              <p:cond delay="4500"/>
                            </p:stCondLst>
                            <p:childTnLst>
                              <p:par>
                                <p:cTn id="146" presetID="22" presetClass="entr" presetSubtype="2" fill="hold" nodeType="afterEffect">
                                  <p:stCondLst>
                                    <p:cond delay="0"/>
                                  </p:stCondLst>
                                  <p:childTnLst>
                                    <p:set>
                                      <p:cBhvr>
                                        <p:cTn id="147" dur="1" fill="hold">
                                          <p:stCondLst>
                                            <p:cond delay="0"/>
                                          </p:stCondLst>
                                        </p:cTn>
                                        <p:tgtEl>
                                          <p:spTgt spid="254"/>
                                        </p:tgtEl>
                                        <p:attrNameLst>
                                          <p:attrName>style.visibility</p:attrName>
                                        </p:attrNameLst>
                                      </p:cBhvr>
                                      <p:to>
                                        <p:strVal val="visible"/>
                                      </p:to>
                                    </p:set>
                                    <p:animEffect transition="in" filter="wipe(right)">
                                      <p:cBhvr>
                                        <p:cTn id="148"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P spid="202" grpId="0"/>
      <p:bldP spid="204" grpId="0"/>
      <p:bldP spid="205" grpId="0"/>
      <p:bldP spid="206" grpId="0"/>
      <p:bldP spid="207" grpId="0"/>
      <p:bldP spid="232" grpId="0"/>
      <p:bldP spid="233" grpId="0"/>
      <p:bldP spid="234" grpId="0"/>
      <p:bldP spid="236" grpId="0"/>
      <p:bldP spid="237" grpId="0"/>
      <p:bldP spid="238" grpId="0"/>
      <p:bldP spid="2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in action (stop-and-wait))</a:t>
            </a:r>
            <a:endParaRPr lang="en-US" sz="4400" dirty="0"/>
          </a:p>
        </p:txBody>
      </p:sp>
      <p:sp>
        <p:nvSpPr>
          <p:cNvPr id="195" name="Text Box 6">
            <a:extLst>
              <a:ext uri="{FF2B5EF4-FFF2-40B4-BE49-F238E27FC236}">
                <a16:creationId xmlns:a16="http://schemas.microsoft.com/office/drawing/2014/main" id="{5A635095-B168-6547-905F-EEE95C499F52}"/>
              </a:ext>
            </a:extLst>
          </p:cNvPr>
          <p:cNvSpPr txBox="1">
            <a:spLocks noChangeArrowheads="1"/>
          </p:cNvSpPr>
          <p:nvPr/>
        </p:nvSpPr>
        <p:spPr bwMode="auto">
          <a:xfrm>
            <a:off x="3808470" y="3116226"/>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196" name="Text Box 9">
            <a:extLst>
              <a:ext uri="{FF2B5EF4-FFF2-40B4-BE49-F238E27FC236}">
                <a16:creationId xmlns:a16="http://schemas.microsoft.com/office/drawing/2014/main" id="{1E7311AC-A147-DB41-AA1F-73BD95A39E2B}"/>
              </a:ext>
            </a:extLst>
          </p:cNvPr>
          <p:cNvSpPr txBox="1">
            <a:spLocks noChangeArrowheads="1"/>
          </p:cNvSpPr>
          <p:nvPr/>
        </p:nvSpPr>
        <p:spPr bwMode="auto">
          <a:xfrm>
            <a:off x="3808470" y="334165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73" name="Text Box 14">
            <a:extLst>
              <a:ext uri="{FF2B5EF4-FFF2-40B4-BE49-F238E27FC236}">
                <a16:creationId xmlns:a16="http://schemas.microsoft.com/office/drawing/2014/main" id="{409D0892-9C8F-2149-B834-184894F39DBD}"/>
              </a:ext>
            </a:extLst>
          </p:cNvPr>
          <p:cNvSpPr txBox="1">
            <a:spLocks noChangeArrowheads="1"/>
          </p:cNvSpPr>
          <p:nvPr/>
        </p:nvSpPr>
        <p:spPr bwMode="auto">
          <a:xfrm>
            <a:off x="3789420" y="4532276"/>
            <a:ext cx="15684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(detect duplicate)</a:t>
            </a:r>
          </a:p>
        </p:txBody>
      </p:sp>
      <p:grpSp>
        <p:nvGrpSpPr>
          <p:cNvPr id="274" name="Group 23">
            <a:extLst>
              <a:ext uri="{FF2B5EF4-FFF2-40B4-BE49-F238E27FC236}">
                <a16:creationId xmlns:a16="http://schemas.microsoft.com/office/drawing/2014/main" id="{8D20C6C0-28A0-C246-9D35-B42FDBBFDD8A}"/>
              </a:ext>
            </a:extLst>
          </p:cNvPr>
          <p:cNvGrpSpPr>
            <a:grpSpLocks/>
          </p:cNvGrpSpPr>
          <p:nvPr/>
        </p:nvGrpSpPr>
        <p:grpSpPr bwMode="auto">
          <a:xfrm>
            <a:off x="2340033" y="2889213"/>
            <a:ext cx="1471612" cy="504825"/>
            <a:chOff x="855" y="1710"/>
            <a:chExt cx="927" cy="318"/>
          </a:xfrm>
        </p:grpSpPr>
        <p:sp>
          <p:nvSpPr>
            <p:cNvPr id="275" name="Line 24">
              <a:extLst>
                <a:ext uri="{FF2B5EF4-FFF2-40B4-BE49-F238E27FC236}">
                  <a16:creationId xmlns:a16="http://schemas.microsoft.com/office/drawing/2014/main" id="{AB2C7FF5-194E-424E-A678-F27614F6E314}"/>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6" name="Text Box 25">
              <a:extLst>
                <a:ext uri="{FF2B5EF4-FFF2-40B4-BE49-F238E27FC236}">
                  <a16:creationId xmlns:a16="http://schemas.microsoft.com/office/drawing/2014/main" id="{91B56F05-73A0-CA48-A68C-D3D878B4CB0A}"/>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sp>
        <p:nvSpPr>
          <p:cNvPr id="277" name="Text Box 36">
            <a:extLst>
              <a:ext uri="{FF2B5EF4-FFF2-40B4-BE49-F238E27FC236}">
                <a16:creationId xmlns:a16="http://schemas.microsoft.com/office/drawing/2014/main" id="{A10D19C6-F703-1A41-91CC-A3820207AF15}"/>
              </a:ext>
            </a:extLst>
          </p:cNvPr>
          <p:cNvSpPr txBox="1">
            <a:spLocks noChangeArrowheads="1"/>
          </p:cNvSpPr>
          <p:nvPr/>
        </p:nvSpPr>
        <p:spPr bwMode="auto">
          <a:xfrm>
            <a:off x="1352608" y="1508088"/>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278" name="Text Box 37">
            <a:extLst>
              <a:ext uri="{FF2B5EF4-FFF2-40B4-BE49-F238E27FC236}">
                <a16:creationId xmlns:a16="http://schemas.microsoft.com/office/drawing/2014/main" id="{4D23E56F-4BAF-244A-8268-3064BA9B2FD9}"/>
              </a:ext>
            </a:extLst>
          </p:cNvPr>
          <p:cNvSpPr txBox="1">
            <a:spLocks noChangeArrowheads="1"/>
          </p:cNvSpPr>
          <p:nvPr/>
        </p:nvSpPr>
        <p:spPr bwMode="auto">
          <a:xfrm>
            <a:off x="3792595" y="1503326"/>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279" name="Text Box 38">
            <a:extLst>
              <a:ext uri="{FF2B5EF4-FFF2-40B4-BE49-F238E27FC236}">
                <a16:creationId xmlns:a16="http://schemas.microsoft.com/office/drawing/2014/main" id="{BCD18C35-AE28-B84F-8B95-BD8971D6ACDF}"/>
              </a:ext>
            </a:extLst>
          </p:cNvPr>
          <p:cNvSpPr txBox="1">
            <a:spLocks noChangeArrowheads="1"/>
          </p:cNvSpPr>
          <p:nvPr/>
        </p:nvSpPr>
        <p:spPr bwMode="auto">
          <a:xfrm>
            <a:off x="3805295" y="426398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80" name="Text Box 39">
            <a:extLst>
              <a:ext uri="{FF2B5EF4-FFF2-40B4-BE49-F238E27FC236}">
                <a16:creationId xmlns:a16="http://schemas.microsoft.com/office/drawing/2014/main" id="{E1A9B504-FFF2-AA46-A3DC-EBAD335B427B}"/>
              </a:ext>
            </a:extLst>
          </p:cNvPr>
          <p:cNvSpPr txBox="1">
            <a:spLocks noChangeArrowheads="1"/>
          </p:cNvSpPr>
          <p:nvPr/>
        </p:nvSpPr>
        <p:spPr bwMode="auto">
          <a:xfrm>
            <a:off x="3802120" y="526093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81" name="Text Box 40">
            <a:extLst>
              <a:ext uri="{FF2B5EF4-FFF2-40B4-BE49-F238E27FC236}">
                <a16:creationId xmlns:a16="http://schemas.microsoft.com/office/drawing/2014/main" id="{A05E70F9-FA7E-6B48-AC70-41697A63C5FE}"/>
              </a:ext>
            </a:extLst>
          </p:cNvPr>
          <p:cNvSpPr txBox="1">
            <a:spLocks noChangeArrowheads="1"/>
          </p:cNvSpPr>
          <p:nvPr/>
        </p:nvSpPr>
        <p:spPr bwMode="auto">
          <a:xfrm>
            <a:off x="3798945" y="2441538"/>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82" name="Text Box 41">
            <a:extLst>
              <a:ext uri="{FF2B5EF4-FFF2-40B4-BE49-F238E27FC236}">
                <a16:creationId xmlns:a16="http://schemas.microsoft.com/office/drawing/2014/main" id="{E564A8A2-3558-EE42-9AC7-2523324BDAF0}"/>
              </a:ext>
            </a:extLst>
          </p:cNvPr>
          <p:cNvSpPr txBox="1">
            <a:spLocks noChangeArrowheads="1"/>
          </p:cNvSpPr>
          <p:nvPr/>
        </p:nvSpPr>
        <p:spPr bwMode="auto">
          <a:xfrm>
            <a:off x="3817995" y="4686263"/>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83" name="Text Box 42">
            <a:extLst>
              <a:ext uri="{FF2B5EF4-FFF2-40B4-BE49-F238E27FC236}">
                <a16:creationId xmlns:a16="http://schemas.microsoft.com/office/drawing/2014/main" id="{DEF916D1-809A-BA40-A5B1-34E2FDDEEA8D}"/>
              </a:ext>
            </a:extLst>
          </p:cNvPr>
          <p:cNvSpPr txBox="1">
            <a:spLocks noChangeArrowheads="1"/>
          </p:cNvSpPr>
          <p:nvPr/>
        </p:nvSpPr>
        <p:spPr bwMode="auto">
          <a:xfrm>
            <a:off x="3795770" y="545620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84" name="Text Box 43">
            <a:extLst>
              <a:ext uri="{FF2B5EF4-FFF2-40B4-BE49-F238E27FC236}">
                <a16:creationId xmlns:a16="http://schemas.microsoft.com/office/drawing/2014/main" id="{5231F227-2FF2-3443-8341-ED4D7B878332}"/>
              </a:ext>
            </a:extLst>
          </p:cNvPr>
          <p:cNvSpPr txBox="1">
            <a:spLocks noChangeArrowheads="1"/>
          </p:cNvSpPr>
          <p:nvPr/>
        </p:nvSpPr>
        <p:spPr bwMode="auto">
          <a:xfrm>
            <a:off x="1281170" y="2690776"/>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85" name="Text Box 44">
            <a:extLst>
              <a:ext uri="{FF2B5EF4-FFF2-40B4-BE49-F238E27FC236}">
                <a16:creationId xmlns:a16="http://schemas.microsoft.com/office/drawing/2014/main" id="{57F09442-8520-6346-9555-BA6B8892F737}"/>
              </a:ext>
            </a:extLst>
          </p:cNvPr>
          <p:cNvSpPr txBox="1">
            <a:spLocks noChangeArrowheads="1"/>
          </p:cNvSpPr>
          <p:nvPr/>
        </p:nvSpPr>
        <p:spPr bwMode="auto">
          <a:xfrm>
            <a:off x="1125595" y="5062501"/>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86" name="Text Box 45">
            <a:extLst>
              <a:ext uri="{FF2B5EF4-FFF2-40B4-BE49-F238E27FC236}">
                <a16:creationId xmlns:a16="http://schemas.microsoft.com/office/drawing/2014/main" id="{6246AD45-20D9-A842-8A93-203B089C2816}"/>
              </a:ext>
            </a:extLst>
          </p:cNvPr>
          <p:cNvSpPr txBox="1">
            <a:spLocks noChangeArrowheads="1"/>
          </p:cNvSpPr>
          <p:nvPr/>
        </p:nvSpPr>
        <p:spPr bwMode="auto">
          <a:xfrm>
            <a:off x="1125595" y="2909851"/>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87" name="Text Box 46">
            <a:extLst>
              <a:ext uri="{FF2B5EF4-FFF2-40B4-BE49-F238E27FC236}">
                <a16:creationId xmlns:a16="http://schemas.microsoft.com/office/drawing/2014/main" id="{B3446ADC-6E33-9A4A-8580-704E895E6A43}"/>
              </a:ext>
            </a:extLst>
          </p:cNvPr>
          <p:cNvSpPr txBox="1">
            <a:spLocks noChangeArrowheads="1"/>
          </p:cNvSpPr>
          <p:nvPr/>
        </p:nvSpPr>
        <p:spPr bwMode="auto">
          <a:xfrm>
            <a:off x="1270058" y="4822788"/>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88" name="Text Box 47">
            <a:extLst>
              <a:ext uri="{FF2B5EF4-FFF2-40B4-BE49-F238E27FC236}">
                <a16:creationId xmlns:a16="http://schemas.microsoft.com/office/drawing/2014/main" id="{1584F6F9-F103-DA4E-8931-3BF82548B1A2}"/>
              </a:ext>
            </a:extLst>
          </p:cNvPr>
          <p:cNvSpPr txBox="1">
            <a:spLocks noChangeArrowheads="1"/>
          </p:cNvSpPr>
          <p:nvPr/>
        </p:nvSpPr>
        <p:spPr bwMode="auto">
          <a:xfrm>
            <a:off x="1114483" y="1947826"/>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89" name="Text Box 48">
            <a:extLst>
              <a:ext uri="{FF2B5EF4-FFF2-40B4-BE49-F238E27FC236}">
                <a16:creationId xmlns:a16="http://schemas.microsoft.com/office/drawing/2014/main" id="{383B815A-927A-6E4B-999F-39A6ADC85C5A}"/>
              </a:ext>
            </a:extLst>
          </p:cNvPr>
          <p:cNvSpPr txBox="1">
            <a:spLocks noChangeArrowheads="1"/>
          </p:cNvSpPr>
          <p:nvPr/>
        </p:nvSpPr>
        <p:spPr bwMode="auto">
          <a:xfrm>
            <a:off x="3791008" y="2230401"/>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90" name="Group 49">
            <a:extLst>
              <a:ext uri="{FF2B5EF4-FFF2-40B4-BE49-F238E27FC236}">
                <a16:creationId xmlns:a16="http://schemas.microsoft.com/office/drawing/2014/main" id="{8562259A-164F-BC42-B6F5-14769677AAE8}"/>
              </a:ext>
            </a:extLst>
          </p:cNvPr>
          <p:cNvGrpSpPr>
            <a:grpSpLocks/>
          </p:cNvGrpSpPr>
          <p:nvPr/>
        </p:nvGrpSpPr>
        <p:grpSpPr bwMode="auto">
          <a:xfrm>
            <a:off x="2330508" y="2017676"/>
            <a:ext cx="1471612" cy="512762"/>
            <a:chOff x="850" y="1159"/>
            <a:chExt cx="927" cy="323"/>
          </a:xfrm>
        </p:grpSpPr>
        <p:sp>
          <p:nvSpPr>
            <p:cNvPr id="291" name="Line 50">
              <a:extLst>
                <a:ext uri="{FF2B5EF4-FFF2-40B4-BE49-F238E27FC236}">
                  <a16:creationId xmlns:a16="http://schemas.microsoft.com/office/drawing/2014/main" id="{DED07D6B-2A85-524C-803C-3B4D7CAF3684}"/>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Text Box 51">
              <a:extLst>
                <a:ext uri="{FF2B5EF4-FFF2-40B4-BE49-F238E27FC236}">
                  <a16:creationId xmlns:a16="http://schemas.microsoft.com/office/drawing/2014/main" id="{CD69A5B9-BD2D-004E-9C70-23F8747697BB}"/>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93" name="Group 52">
            <a:extLst>
              <a:ext uri="{FF2B5EF4-FFF2-40B4-BE49-F238E27FC236}">
                <a16:creationId xmlns:a16="http://schemas.microsoft.com/office/drawing/2014/main" id="{4B96DCED-77AA-4D43-95F9-63AB2DDBE966}"/>
              </a:ext>
            </a:extLst>
          </p:cNvPr>
          <p:cNvGrpSpPr>
            <a:grpSpLocks/>
          </p:cNvGrpSpPr>
          <p:nvPr/>
        </p:nvGrpSpPr>
        <p:grpSpPr bwMode="auto">
          <a:xfrm>
            <a:off x="2324158" y="5032338"/>
            <a:ext cx="1471612" cy="487363"/>
            <a:chOff x="846" y="2253"/>
            <a:chExt cx="927" cy="307"/>
          </a:xfrm>
        </p:grpSpPr>
        <p:sp>
          <p:nvSpPr>
            <p:cNvPr id="294" name="Line 53">
              <a:extLst>
                <a:ext uri="{FF2B5EF4-FFF2-40B4-BE49-F238E27FC236}">
                  <a16:creationId xmlns:a16="http://schemas.microsoft.com/office/drawing/2014/main" id="{AAD90053-D3F5-F24C-92AC-BBDD518066AC}"/>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5" name="Text Box 54">
              <a:extLst>
                <a:ext uri="{FF2B5EF4-FFF2-40B4-BE49-F238E27FC236}">
                  <a16:creationId xmlns:a16="http://schemas.microsoft.com/office/drawing/2014/main" id="{D8FC3F0C-42E9-D444-ACA6-A378F3C24F00}"/>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96" name="Group 55">
            <a:extLst>
              <a:ext uri="{FF2B5EF4-FFF2-40B4-BE49-F238E27FC236}">
                <a16:creationId xmlns:a16="http://schemas.microsoft.com/office/drawing/2014/main" id="{24203F03-FCBF-6540-BB8B-EC539536546D}"/>
              </a:ext>
            </a:extLst>
          </p:cNvPr>
          <p:cNvGrpSpPr>
            <a:grpSpLocks/>
          </p:cNvGrpSpPr>
          <p:nvPr/>
        </p:nvGrpSpPr>
        <p:grpSpPr bwMode="auto">
          <a:xfrm>
            <a:off x="2324158" y="4635463"/>
            <a:ext cx="1471612" cy="471488"/>
            <a:chOff x="846" y="2003"/>
            <a:chExt cx="927" cy="297"/>
          </a:xfrm>
        </p:grpSpPr>
        <p:sp>
          <p:nvSpPr>
            <p:cNvPr id="297" name="Line 56">
              <a:extLst>
                <a:ext uri="{FF2B5EF4-FFF2-40B4-BE49-F238E27FC236}">
                  <a16:creationId xmlns:a16="http://schemas.microsoft.com/office/drawing/2014/main" id="{503FC297-DE1B-4C41-A8CE-1137B0A2DB26}"/>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8" name="Text Box 57">
              <a:extLst>
                <a:ext uri="{FF2B5EF4-FFF2-40B4-BE49-F238E27FC236}">
                  <a16:creationId xmlns:a16="http://schemas.microsoft.com/office/drawing/2014/main" id="{8F988178-9347-4A46-8B60-8D8AF00EC5D3}"/>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99" name="Group 58">
            <a:extLst>
              <a:ext uri="{FF2B5EF4-FFF2-40B4-BE49-F238E27FC236}">
                <a16:creationId xmlns:a16="http://schemas.microsoft.com/office/drawing/2014/main" id="{1CE09882-0DDF-F14F-827F-637288F4016A}"/>
              </a:ext>
            </a:extLst>
          </p:cNvPr>
          <p:cNvGrpSpPr>
            <a:grpSpLocks/>
          </p:cNvGrpSpPr>
          <p:nvPr/>
        </p:nvGrpSpPr>
        <p:grpSpPr bwMode="auto">
          <a:xfrm>
            <a:off x="2316220" y="2517738"/>
            <a:ext cx="1471613" cy="455613"/>
            <a:chOff x="841" y="1474"/>
            <a:chExt cx="927" cy="287"/>
          </a:xfrm>
        </p:grpSpPr>
        <p:sp>
          <p:nvSpPr>
            <p:cNvPr id="300" name="Line 59">
              <a:extLst>
                <a:ext uri="{FF2B5EF4-FFF2-40B4-BE49-F238E27FC236}">
                  <a16:creationId xmlns:a16="http://schemas.microsoft.com/office/drawing/2014/main" id="{B7E84F08-D45F-3E4B-BF03-DAEF18A24CD4}"/>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1" name="Text Box 60">
              <a:extLst>
                <a:ext uri="{FF2B5EF4-FFF2-40B4-BE49-F238E27FC236}">
                  <a16:creationId xmlns:a16="http://schemas.microsoft.com/office/drawing/2014/main" id="{CE717B46-7D6B-DF45-A6E9-79E5D50205AC}"/>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302" name="Group 61">
            <a:extLst>
              <a:ext uri="{FF2B5EF4-FFF2-40B4-BE49-F238E27FC236}">
                <a16:creationId xmlns:a16="http://schemas.microsoft.com/office/drawing/2014/main" id="{3E6AD5AC-94ED-974B-873C-94815E36AD2F}"/>
              </a:ext>
            </a:extLst>
          </p:cNvPr>
          <p:cNvGrpSpPr>
            <a:grpSpLocks/>
          </p:cNvGrpSpPr>
          <p:nvPr/>
        </p:nvGrpSpPr>
        <p:grpSpPr bwMode="auto">
          <a:xfrm>
            <a:off x="2309870" y="5487951"/>
            <a:ext cx="1471613" cy="461962"/>
            <a:chOff x="837" y="2540"/>
            <a:chExt cx="927" cy="291"/>
          </a:xfrm>
        </p:grpSpPr>
        <p:sp>
          <p:nvSpPr>
            <p:cNvPr id="303" name="Line 62">
              <a:extLst>
                <a:ext uri="{FF2B5EF4-FFF2-40B4-BE49-F238E27FC236}">
                  <a16:creationId xmlns:a16="http://schemas.microsoft.com/office/drawing/2014/main" id="{38E324B9-A111-5A40-AC68-D6C9C91F60FB}"/>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4" name="Text Box 63">
              <a:extLst>
                <a:ext uri="{FF2B5EF4-FFF2-40B4-BE49-F238E27FC236}">
                  <a16:creationId xmlns:a16="http://schemas.microsoft.com/office/drawing/2014/main" id="{7A059B4B-B11C-B640-906E-CE9430C87E54}"/>
                </a:ext>
              </a:extLst>
            </p:cNvPr>
            <p:cNvSpPr txBox="1">
              <a:spLocks noChangeArrowheads="1"/>
            </p:cNvSpPr>
            <p:nvPr/>
          </p:nvSpPr>
          <p:spPr bwMode="auto">
            <a:xfrm>
              <a:off x="1086" y="2540"/>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305" name="Text Box 64">
            <a:extLst>
              <a:ext uri="{FF2B5EF4-FFF2-40B4-BE49-F238E27FC236}">
                <a16:creationId xmlns:a16="http://schemas.microsoft.com/office/drawing/2014/main" id="{B354EC4B-A0CC-554E-9AF4-6B26CE89E83C}"/>
              </a:ext>
            </a:extLst>
          </p:cNvPr>
          <p:cNvSpPr txBox="1">
            <a:spLocks noChangeArrowheads="1"/>
          </p:cNvSpPr>
          <p:nvPr/>
        </p:nvSpPr>
        <p:spPr bwMode="auto">
          <a:xfrm>
            <a:off x="2108258" y="6200738"/>
            <a:ext cx="13938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(c) ACK loss</a:t>
            </a:r>
          </a:p>
        </p:txBody>
      </p:sp>
      <p:grpSp>
        <p:nvGrpSpPr>
          <p:cNvPr id="306" name="Group 81">
            <a:extLst>
              <a:ext uri="{FF2B5EF4-FFF2-40B4-BE49-F238E27FC236}">
                <a16:creationId xmlns:a16="http://schemas.microsoft.com/office/drawing/2014/main" id="{F0BA1E0C-D158-AD48-808B-0CA4BE37C566}"/>
              </a:ext>
            </a:extLst>
          </p:cNvPr>
          <p:cNvGrpSpPr>
            <a:grpSpLocks/>
          </p:cNvGrpSpPr>
          <p:nvPr/>
        </p:nvGrpSpPr>
        <p:grpSpPr bwMode="auto">
          <a:xfrm>
            <a:off x="2595620" y="3289263"/>
            <a:ext cx="1212850" cy="719138"/>
            <a:chOff x="1324" y="1931"/>
            <a:chExt cx="764" cy="453"/>
          </a:xfrm>
        </p:grpSpPr>
        <p:sp>
          <p:nvSpPr>
            <p:cNvPr id="307" name="Line 27">
              <a:extLst>
                <a:ext uri="{FF2B5EF4-FFF2-40B4-BE49-F238E27FC236}">
                  <a16:creationId xmlns:a16="http://schemas.microsoft.com/office/drawing/2014/main" id="{22D759EC-1570-E14E-A705-1C29B01A88C0}"/>
                </a:ext>
              </a:extLst>
            </p:cNvPr>
            <p:cNvSpPr>
              <a:spLocks noChangeShapeType="1"/>
            </p:cNvSpPr>
            <p:nvPr/>
          </p:nvSpPr>
          <p:spPr bwMode="auto">
            <a:xfrm flipH="1">
              <a:off x="1514" y="2031"/>
              <a:ext cx="574" cy="13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8" name="Text Box 28">
              <a:extLst>
                <a:ext uri="{FF2B5EF4-FFF2-40B4-BE49-F238E27FC236}">
                  <a16:creationId xmlns:a16="http://schemas.microsoft.com/office/drawing/2014/main" id="{EC8706FB-0F57-5F44-9CC9-6AD3D0C5C5AE}"/>
                </a:ext>
              </a:extLst>
            </p:cNvPr>
            <p:cNvSpPr txBox="1">
              <a:spLocks noChangeArrowheads="1"/>
            </p:cNvSpPr>
            <p:nvPr/>
          </p:nvSpPr>
          <p:spPr bwMode="auto">
            <a:xfrm>
              <a:off x="1456" y="1931"/>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Arial" charset="0"/>
                  <a:ea typeface="ＭＳ Ｐゴシック" charset="0"/>
                  <a:cs typeface="+mn-cs"/>
                </a:rPr>
                <a:t>ack1</a:t>
              </a:r>
            </a:p>
          </p:txBody>
        </p:sp>
        <p:sp>
          <p:nvSpPr>
            <p:cNvPr id="309" name="Text Box 68">
              <a:extLst>
                <a:ext uri="{FF2B5EF4-FFF2-40B4-BE49-F238E27FC236}">
                  <a16:creationId xmlns:a16="http://schemas.microsoft.com/office/drawing/2014/main" id="{FA39AC61-1540-1D40-8578-6A512366144A}"/>
                </a:ext>
              </a:extLst>
            </p:cNvPr>
            <p:cNvSpPr txBox="1">
              <a:spLocks noChangeArrowheads="1"/>
            </p:cNvSpPr>
            <p:nvPr/>
          </p:nvSpPr>
          <p:spPr bwMode="auto">
            <a:xfrm>
              <a:off x="1383" y="2040"/>
              <a:ext cx="21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310" name="Text Box 69">
              <a:extLst>
                <a:ext uri="{FF2B5EF4-FFF2-40B4-BE49-F238E27FC236}">
                  <a16:creationId xmlns:a16="http://schemas.microsoft.com/office/drawing/2014/main" id="{DD1F8E52-8BD2-B048-B07C-1EE5ECD6A0B6}"/>
                </a:ext>
              </a:extLst>
            </p:cNvPr>
            <p:cNvSpPr txBox="1">
              <a:spLocks noChangeArrowheads="1"/>
            </p:cNvSpPr>
            <p:nvPr/>
          </p:nvSpPr>
          <p:spPr bwMode="auto">
            <a:xfrm>
              <a:off x="1324" y="2172"/>
              <a:ext cx="32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grpSp>
        <p:nvGrpSpPr>
          <p:cNvPr id="311" name="Group 70">
            <a:extLst>
              <a:ext uri="{FF2B5EF4-FFF2-40B4-BE49-F238E27FC236}">
                <a16:creationId xmlns:a16="http://schemas.microsoft.com/office/drawing/2014/main" id="{0F4BECD0-A491-8F40-BFEC-E8C9A042D61A}"/>
              </a:ext>
            </a:extLst>
          </p:cNvPr>
          <p:cNvGrpSpPr>
            <a:grpSpLocks/>
          </p:cNvGrpSpPr>
          <p:nvPr/>
        </p:nvGrpSpPr>
        <p:grpSpPr bwMode="auto">
          <a:xfrm>
            <a:off x="2219383" y="3195601"/>
            <a:ext cx="122237" cy="1033462"/>
            <a:chOff x="3651" y="1878"/>
            <a:chExt cx="78" cy="963"/>
          </a:xfrm>
        </p:grpSpPr>
        <p:sp>
          <p:nvSpPr>
            <p:cNvPr id="312" name="Line 71">
              <a:extLst>
                <a:ext uri="{FF2B5EF4-FFF2-40B4-BE49-F238E27FC236}">
                  <a16:creationId xmlns:a16="http://schemas.microsoft.com/office/drawing/2014/main" id="{3800A286-BA79-AD44-9BC2-67E3AA25AB56}"/>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3" name="Line 72">
              <a:extLst>
                <a:ext uri="{FF2B5EF4-FFF2-40B4-BE49-F238E27FC236}">
                  <a16:creationId xmlns:a16="http://schemas.microsoft.com/office/drawing/2014/main" id="{EECA67B2-EE21-9647-A7E2-99B65DF6B8E7}"/>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Line 73">
              <a:extLst>
                <a:ext uri="{FF2B5EF4-FFF2-40B4-BE49-F238E27FC236}">
                  <a16:creationId xmlns:a16="http://schemas.microsoft.com/office/drawing/2014/main" id="{C7DAF5BE-8E96-1645-A520-09432F543BA1}"/>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15" name="Group 74">
            <a:extLst>
              <a:ext uri="{FF2B5EF4-FFF2-40B4-BE49-F238E27FC236}">
                <a16:creationId xmlns:a16="http://schemas.microsoft.com/office/drawing/2014/main" id="{1BEFF8A5-9012-6D4A-9013-3C02315FB8E9}"/>
              </a:ext>
            </a:extLst>
          </p:cNvPr>
          <p:cNvGrpSpPr>
            <a:grpSpLocks/>
          </p:cNvGrpSpPr>
          <p:nvPr/>
        </p:nvGrpSpPr>
        <p:grpSpPr bwMode="auto">
          <a:xfrm>
            <a:off x="2347970" y="4184613"/>
            <a:ext cx="1471613" cy="504825"/>
            <a:chOff x="855" y="1710"/>
            <a:chExt cx="927" cy="318"/>
          </a:xfrm>
        </p:grpSpPr>
        <p:sp>
          <p:nvSpPr>
            <p:cNvPr id="316" name="Line 75">
              <a:extLst>
                <a:ext uri="{FF2B5EF4-FFF2-40B4-BE49-F238E27FC236}">
                  <a16:creationId xmlns:a16="http://schemas.microsoft.com/office/drawing/2014/main" id="{31B804E1-5043-E048-A6C7-2C9ABAF18BE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17" name="Text Box 76">
              <a:extLst>
                <a:ext uri="{FF2B5EF4-FFF2-40B4-BE49-F238E27FC236}">
                  <a16:creationId xmlns:a16="http://schemas.microsoft.com/office/drawing/2014/main" id="{F8255321-E596-D34A-BD87-A23F4355FA6A}"/>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318" name="Group 77">
            <a:extLst>
              <a:ext uri="{FF2B5EF4-FFF2-40B4-BE49-F238E27FC236}">
                <a16:creationId xmlns:a16="http://schemas.microsoft.com/office/drawing/2014/main" id="{D0861418-8DD8-9E45-9C41-C33C40AF1238}"/>
              </a:ext>
            </a:extLst>
          </p:cNvPr>
          <p:cNvGrpSpPr>
            <a:grpSpLocks/>
          </p:cNvGrpSpPr>
          <p:nvPr/>
        </p:nvGrpSpPr>
        <p:grpSpPr bwMode="auto">
          <a:xfrm>
            <a:off x="916045" y="3808376"/>
            <a:ext cx="1377950" cy="731837"/>
            <a:chOff x="2802" y="2348"/>
            <a:chExt cx="868" cy="461"/>
          </a:xfrm>
        </p:grpSpPr>
        <p:pic>
          <p:nvPicPr>
            <p:cNvPr id="319" name="Picture 78" descr="alarm_clock_ringing">
              <a:extLst>
                <a:ext uri="{FF2B5EF4-FFF2-40B4-BE49-F238E27FC236}">
                  <a16:creationId xmlns:a16="http://schemas.microsoft.com/office/drawing/2014/main" id="{CA0CA6DF-4FBE-6743-93FF-E0C9F335D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 name="Text Box 79">
              <a:extLst>
                <a:ext uri="{FF2B5EF4-FFF2-40B4-BE49-F238E27FC236}">
                  <a16:creationId xmlns:a16="http://schemas.microsoft.com/office/drawing/2014/main" id="{82C9EDC8-20F1-B14C-A40E-35B14CA33EE3}"/>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sp>
        <p:nvSpPr>
          <p:cNvPr id="321" name="Text Box 82">
            <a:extLst>
              <a:ext uri="{FF2B5EF4-FFF2-40B4-BE49-F238E27FC236}">
                <a16:creationId xmlns:a16="http://schemas.microsoft.com/office/drawing/2014/main" id="{C3BC6622-0188-3B48-9C96-F9E517E26A75}"/>
              </a:ext>
            </a:extLst>
          </p:cNvPr>
          <p:cNvSpPr txBox="1">
            <a:spLocks noChangeArrowheads="1"/>
          </p:cNvSpPr>
          <p:nvPr/>
        </p:nvSpPr>
        <p:spPr bwMode="auto">
          <a:xfrm>
            <a:off x="9492400" y="264473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322" name="Text Box 83">
            <a:extLst>
              <a:ext uri="{FF2B5EF4-FFF2-40B4-BE49-F238E27FC236}">
                <a16:creationId xmlns:a16="http://schemas.microsoft.com/office/drawing/2014/main" id="{E5238B09-CD9D-F446-B43E-64ED2305BCA1}"/>
              </a:ext>
            </a:extLst>
          </p:cNvPr>
          <p:cNvSpPr txBox="1">
            <a:spLocks noChangeArrowheads="1"/>
          </p:cNvSpPr>
          <p:nvPr/>
        </p:nvSpPr>
        <p:spPr bwMode="auto">
          <a:xfrm>
            <a:off x="9492400" y="2870163"/>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323" name="Text Box 84">
            <a:extLst>
              <a:ext uri="{FF2B5EF4-FFF2-40B4-BE49-F238E27FC236}">
                <a16:creationId xmlns:a16="http://schemas.microsoft.com/office/drawing/2014/main" id="{E3231EF7-5B96-594B-87F0-6BCB45F9A675}"/>
              </a:ext>
            </a:extLst>
          </p:cNvPr>
          <p:cNvSpPr txBox="1">
            <a:spLocks noChangeArrowheads="1"/>
          </p:cNvSpPr>
          <p:nvPr/>
        </p:nvSpPr>
        <p:spPr bwMode="auto">
          <a:xfrm>
            <a:off x="9432963" y="4166394"/>
            <a:ext cx="15684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(detect duplicate)</a:t>
            </a:r>
          </a:p>
        </p:txBody>
      </p:sp>
      <p:grpSp>
        <p:nvGrpSpPr>
          <p:cNvPr id="324" name="Group 85">
            <a:extLst>
              <a:ext uri="{FF2B5EF4-FFF2-40B4-BE49-F238E27FC236}">
                <a16:creationId xmlns:a16="http://schemas.microsoft.com/office/drawing/2014/main" id="{66501723-D8A6-084B-9A24-1F0DB083080C}"/>
              </a:ext>
            </a:extLst>
          </p:cNvPr>
          <p:cNvGrpSpPr>
            <a:grpSpLocks/>
          </p:cNvGrpSpPr>
          <p:nvPr/>
        </p:nvGrpSpPr>
        <p:grpSpPr bwMode="auto">
          <a:xfrm>
            <a:off x="8023963" y="2517742"/>
            <a:ext cx="1471612" cy="404813"/>
            <a:chOff x="855" y="1773"/>
            <a:chExt cx="927" cy="255"/>
          </a:xfrm>
        </p:grpSpPr>
        <p:sp>
          <p:nvSpPr>
            <p:cNvPr id="325" name="Line 86">
              <a:extLst>
                <a:ext uri="{FF2B5EF4-FFF2-40B4-BE49-F238E27FC236}">
                  <a16:creationId xmlns:a16="http://schemas.microsoft.com/office/drawing/2014/main" id="{359487AF-0120-2342-A4AE-46F977FFF250}"/>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6" name="Text Box 87">
              <a:extLst>
                <a:ext uri="{FF2B5EF4-FFF2-40B4-BE49-F238E27FC236}">
                  <a16:creationId xmlns:a16="http://schemas.microsoft.com/office/drawing/2014/main" id="{FFBC575A-0945-E543-9B9D-B6458E74F86E}"/>
                </a:ext>
              </a:extLst>
            </p:cNvPr>
            <p:cNvSpPr txBox="1">
              <a:spLocks noChangeArrowheads="1"/>
            </p:cNvSpPr>
            <p:nvPr/>
          </p:nvSpPr>
          <p:spPr bwMode="auto">
            <a:xfrm>
              <a:off x="1094" y="1773"/>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sp>
        <p:nvSpPr>
          <p:cNvPr id="327" name="Text Box 88">
            <a:extLst>
              <a:ext uri="{FF2B5EF4-FFF2-40B4-BE49-F238E27FC236}">
                <a16:creationId xmlns:a16="http://schemas.microsoft.com/office/drawing/2014/main" id="{14273DE0-71B8-4647-B8BB-454BDE001869}"/>
              </a:ext>
            </a:extLst>
          </p:cNvPr>
          <p:cNvSpPr txBox="1">
            <a:spLocks noChangeArrowheads="1"/>
          </p:cNvSpPr>
          <p:nvPr/>
        </p:nvSpPr>
        <p:spPr bwMode="auto">
          <a:xfrm>
            <a:off x="7036538" y="1036601"/>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328" name="Text Box 89">
            <a:extLst>
              <a:ext uri="{FF2B5EF4-FFF2-40B4-BE49-F238E27FC236}">
                <a16:creationId xmlns:a16="http://schemas.microsoft.com/office/drawing/2014/main" id="{AE034630-EC82-F846-80B5-78E6A28DE77D}"/>
              </a:ext>
            </a:extLst>
          </p:cNvPr>
          <p:cNvSpPr txBox="1">
            <a:spLocks noChangeArrowheads="1"/>
          </p:cNvSpPr>
          <p:nvPr/>
        </p:nvSpPr>
        <p:spPr bwMode="auto">
          <a:xfrm>
            <a:off x="9476525" y="1031838"/>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329" name="Text Box 90">
            <a:extLst>
              <a:ext uri="{FF2B5EF4-FFF2-40B4-BE49-F238E27FC236}">
                <a16:creationId xmlns:a16="http://schemas.microsoft.com/office/drawing/2014/main" id="{EC7192DE-620F-2C47-A0BA-1234EA121795}"/>
              </a:ext>
            </a:extLst>
          </p:cNvPr>
          <p:cNvSpPr txBox="1">
            <a:spLocks noChangeArrowheads="1"/>
          </p:cNvSpPr>
          <p:nvPr/>
        </p:nvSpPr>
        <p:spPr bwMode="auto">
          <a:xfrm>
            <a:off x="9500155" y="3886501"/>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pkt1</a:t>
            </a:r>
          </a:p>
        </p:txBody>
      </p:sp>
      <p:sp>
        <p:nvSpPr>
          <p:cNvPr id="330" name="Text Box 92">
            <a:extLst>
              <a:ext uri="{FF2B5EF4-FFF2-40B4-BE49-F238E27FC236}">
                <a16:creationId xmlns:a16="http://schemas.microsoft.com/office/drawing/2014/main" id="{98A83875-EF54-F448-ABB1-BD64BDA4FBFD}"/>
              </a:ext>
            </a:extLst>
          </p:cNvPr>
          <p:cNvSpPr txBox="1">
            <a:spLocks noChangeArrowheads="1"/>
          </p:cNvSpPr>
          <p:nvPr/>
        </p:nvSpPr>
        <p:spPr bwMode="auto">
          <a:xfrm>
            <a:off x="9482875" y="197005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331" name="Text Box 95">
            <a:extLst>
              <a:ext uri="{FF2B5EF4-FFF2-40B4-BE49-F238E27FC236}">
                <a16:creationId xmlns:a16="http://schemas.microsoft.com/office/drawing/2014/main" id="{37B1F438-FDEF-B347-8509-9B348C6264D6}"/>
              </a:ext>
            </a:extLst>
          </p:cNvPr>
          <p:cNvSpPr txBox="1">
            <a:spLocks noChangeArrowheads="1"/>
          </p:cNvSpPr>
          <p:nvPr/>
        </p:nvSpPr>
        <p:spPr bwMode="auto">
          <a:xfrm>
            <a:off x="6965100" y="2219288"/>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332" name="Text Box 97">
            <a:extLst>
              <a:ext uri="{FF2B5EF4-FFF2-40B4-BE49-F238E27FC236}">
                <a16:creationId xmlns:a16="http://schemas.microsoft.com/office/drawing/2014/main" id="{81910B15-5127-7D44-BEAC-A0E4CE19C41A}"/>
              </a:ext>
            </a:extLst>
          </p:cNvPr>
          <p:cNvSpPr txBox="1">
            <a:spLocks noChangeArrowheads="1"/>
          </p:cNvSpPr>
          <p:nvPr/>
        </p:nvSpPr>
        <p:spPr bwMode="auto">
          <a:xfrm>
            <a:off x="6809525" y="2438363"/>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333" name="Text Box 99">
            <a:extLst>
              <a:ext uri="{FF2B5EF4-FFF2-40B4-BE49-F238E27FC236}">
                <a16:creationId xmlns:a16="http://schemas.microsoft.com/office/drawing/2014/main" id="{D1B7D9CA-3570-4040-A714-50B92DB38D55}"/>
              </a:ext>
            </a:extLst>
          </p:cNvPr>
          <p:cNvSpPr txBox="1">
            <a:spLocks noChangeArrowheads="1"/>
          </p:cNvSpPr>
          <p:nvPr/>
        </p:nvSpPr>
        <p:spPr bwMode="auto">
          <a:xfrm>
            <a:off x="6798413" y="1476338"/>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334" name="Text Box 100">
            <a:extLst>
              <a:ext uri="{FF2B5EF4-FFF2-40B4-BE49-F238E27FC236}">
                <a16:creationId xmlns:a16="http://schemas.microsoft.com/office/drawing/2014/main" id="{3B58509A-B160-2248-9833-A4B82A2ED789}"/>
              </a:ext>
            </a:extLst>
          </p:cNvPr>
          <p:cNvSpPr txBox="1">
            <a:spLocks noChangeArrowheads="1"/>
          </p:cNvSpPr>
          <p:nvPr/>
        </p:nvSpPr>
        <p:spPr bwMode="auto">
          <a:xfrm>
            <a:off x="9474938" y="1758913"/>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335" name="Group 101">
            <a:extLst>
              <a:ext uri="{FF2B5EF4-FFF2-40B4-BE49-F238E27FC236}">
                <a16:creationId xmlns:a16="http://schemas.microsoft.com/office/drawing/2014/main" id="{C65F9F6B-9C52-A645-BBA1-4B4911D27DAB}"/>
              </a:ext>
            </a:extLst>
          </p:cNvPr>
          <p:cNvGrpSpPr>
            <a:grpSpLocks/>
          </p:cNvGrpSpPr>
          <p:nvPr/>
        </p:nvGrpSpPr>
        <p:grpSpPr bwMode="auto">
          <a:xfrm>
            <a:off x="8014438" y="1658899"/>
            <a:ext cx="1471612" cy="400050"/>
            <a:chOff x="850" y="1230"/>
            <a:chExt cx="927" cy="252"/>
          </a:xfrm>
        </p:grpSpPr>
        <p:sp>
          <p:nvSpPr>
            <p:cNvPr id="336" name="Line 102">
              <a:extLst>
                <a:ext uri="{FF2B5EF4-FFF2-40B4-BE49-F238E27FC236}">
                  <a16:creationId xmlns:a16="http://schemas.microsoft.com/office/drawing/2014/main" id="{5A223C03-CC68-654E-9A77-795B0F835221}"/>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37" name="Text Box 103">
              <a:extLst>
                <a:ext uri="{FF2B5EF4-FFF2-40B4-BE49-F238E27FC236}">
                  <a16:creationId xmlns:a16="http://schemas.microsoft.com/office/drawing/2014/main" id="{591D93B9-CEB9-B448-93B7-CBCC3D56D0EA}"/>
                </a:ext>
              </a:extLst>
            </p:cNvPr>
            <p:cNvSpPr txBox="1">
              <a:spLocks noChangeArrowheads="1"/>
            </p:cNvSpPr>
            <p:nvPr/>
          </p:nvSpPr>
          <p:spPr bwMode="auto">
            <a:xfrm>
              <a:off x="1082" y="1230"/>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pkt0</a:t>
              </a:r>
            </a:p>
          </p:txBody>
        </p:sp>
      </p:grpSp>
      <p:grpSp>
        <p:nvGrpSpPr>
          <p:cNvPr id="338" name="Group 110">
            <a:extLst>
              <a:ext uri="{FF2B5EF4-FFF2-40B4-BE49-F238E27FC236}">
                <a16:creationId xmlns:a16="http://schemas.microsoft.com/office/drawing/2014/main" id="{5327191E-BAE7-194F-AD6B-E343DF47D015}"/>
              </a:ext>
            </a:extLst>
          </p:cNvPr>
          <p:cNvGrpSpPr>
            <a:grpSpLocks/>
          </p:cNvGrpSpPr>
          <p:nvPr/>
        </p:nvGrpSpPr>
        <p:grpSpPr bwMode="auto">
          <a:xfrm>
            <a:off x="8000150" y="2131982"/>
            <a:ext cx="1471613" cy="369888"/>
            <a:chOff x="841" y="1528"/>
            <a:chExt cx="927" cy="233"/>
          </a:xfrm>
        </p:grpSpPr>
        <p:sp>
          <p:nvSpPr>
            <p:cNvPr id="339" name="Line 111">
              <a:extLst>
                <a:ext uri="{FF2B5EF4-FFF2-40B4-BE49-F238E27FC236}">
                  <a16:creationId xmlns:a16="http://schemas.microsoft.com/office/drawing/2014/main" id="{AC100DD9-0DC5-4040-8A3A-1923DC14B2CB}"/>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0" name="Text Box 112">
              <a:extLst>
                <a:ext uri="{FF2B5EF4-FFF2-40B4-BE49-F238E27FC236}">
                  <a16:creationId xmlns:a16="http://schemas.microsoft.com/office/drawing/2014/main" id="{BD326CF1-CC46-8A42-BB2F-F6ECEEBE434A}"/>
                </a:ext>
              </a:extLst>
            </p:cNvPr>
            <p:cNvSpPr txBox="1">
              <a:spLocks noChangeArrowheads="1"/>
            </p:cNvSpPr>
            <p:nvPr/>
          </p:nvSpPr>
          <p:spPr bwMode="auto">
            <a:xfrm>
              <a:off x="1089" y="1528"/>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8000"/>
                  </a:solidFill>
                  <a:effectLst/>
                  <a:uLnTx/>
                  <a:uFillTx/>
                  <a:latin typeface="Arial" charset="0"/>
                  <a:ea typeface="ＭＳ Ｐゴシック" charset="0"/>
                  <a:cs typeface="+mn-cs"/>
                </a:rPr>
                <a:t>ack0</a:t>
              </a:r>
            </a:p>
          </p:txBody>
        </p:sp>
      </p:grpSp>
      <p:sp>
        <p:nvSpPr>
          <p:cNvPr id="341" name="Text Box 116">
            <a:extLst>
              <a:ext uri="{FF2B5EF4-FFF2-40B4-BE49-F238E27FC236}">
                <a16:creationId xmlns:a16="http://schemas.microsoft.com/office/drawing/2014/main" id="{C179E490-5BA4-5340-B780-1B5B090700B1}"/>
              </a:ext>
            </a:extLst>
          </p:cNvPr>
          <p:cNvSpPr txBox="1">
            <a:spLocks noChangeArrowheads="1"/>
          </p:cNvSpPr>
          <p:nvPr/>
        </p:nvSpPr>
        <p:spPr bwMode="auto">
          <a:xfrm>
            <a:off x="6965100" y="6200644"/>
            <a:ext cx="3867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(d) premature timeout/ delayed ACK</a:t>
            </a:r>
          </a:p>
        </p:txBody>
      </p:sp>
      <p:grpSp>
        <p:nvGrpSpPr>
          <p:cNvPr id="342" name="Group 122">
            <a:extLst>
              <a:ext uri="{FF2B5EF4-FFF2-40B4-BE49-F238E27FC236}">
                <a16:creationId xmlns:a16="http://schemas.microsoft.com/office/drawing/2014/main" id="{688804A7-0649-2A4D-B422-8C5736350BF8}"/>
              </a:ext>
            </a:extLst>
          </p:cNvPr>
          <p:cNvGrpSpPr>
            <a:grpSpLocks/>
          </p:cNvGrpSpPr>
          <p:nvPr/>
        </p:nvGrpSpPr>
        <p:grpSpPr bwMode="auto">
          <a:xfrm>
            <a:off x="7903313" y="2724113"/>
            <a:ext cx="122237" cy="1033463"/>
            <a:chOff x="3651" y="1878"/>
            <a:chExt cx="78" cy="963"/>
          </a:xfrm>
        </p:grpSpPr>
        <p:sp>
          <p:nvSpPr>
            <p:cNvPr id="343" name="Line 123">
              <a:extLst>
                <a:ext uri="{FF2B5EF4-FFF2-40B4-BE49-F238E27FC236}">
                  <a16:creationId xmlns:a16="http://schemas.microsoft.com/office/drawing/2014/main" id="{BF323BE9-D061-6D4A-B1D7-D5E84F9BF270}"/>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Line 124">
              <a:extLst>
                <a:ext uri="{FF2B5EF4-FFF2-40B4-BE49-F238E27FC236}">
                  <a16:creationId xmlns:a16="http://schemas.microsoft.com/office/drawing/2014/main" id="{10D5C035-1EBE-4A4B-B8F1-CF66C5C4103F}"/>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5" name="Line 125">
              <a:extLst>
                <a:ext uri="{FF2B5EF4-FFF2-40B4-BE49-F238E27FC236}">
                  <a16:creationId xmlns:a16="http://schemas.microsoft.com/office/drawing/2014/main" id="{0EBA7DAD-11A2-F14D-A517-3B3F7222A539}"/>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46" name="Group 126">
            <a:extLst>
              <a:ext uri="{FF2B5EF4-FFF2-40B4-BE49-F238E27FC236}">
                <a16:creationId xmlns:a16="http://schemas.microsoft.com/office/drawing/2014/main" id="{B70BA022-65A5-4B43-BE01-DB5029C7BB0A}"/>
              </a:ext>
            </a:extLst>
          </p:cNvPr>
          <p:cNvGrpSpPr>
            <a:grpSpLocks/>
          </p:cNvGrpSpPr>
          <p:nvPr/>
        </p:nvGrpSpPr>
        <p:grpSpPr bwMode="auto">
          <a:xfrm>
            <a:off x="8031900" y="3854417"/>
            <a:ext cx="1471613" cy="363538"/>
            <a:chOff x="855" y="1799"/>
            <a:chExt cx="927" cy="229"/>
          </a:xfrm>
        </p:grpSpPr>
        <p:sp>
          <p:nvSpPr>
            <p:cNvPr id="347" name="Line 127">
              <a:extLst>
                <a:ext uri="{FF2B5EF4-FFF2-40B4-BE49-F238E27FC236}">
                  <a16:creationId xmlns:a16="http://schemas.microsoft.com/office/drawing/2014/main" id="{AD191456-37D1-A040-995D-0B74A7DCA3C9}"/>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8" name="Text Box 128">
              <a:extLst>
                <a:ext uri="{FF2B5EF4-FFF2-40B4-BE49-F238E27FC236}">
                  <a16:creationId xmlns:a16="http://schemas.microsoft.com/office/drawing/2014/main" id="{84500C9D-A61F-374E-AC7B-DB3E026212A6}"/>
                </a:ext>
              </a:extLst>
            </p:cNvPr>
            <p:cNvSpPr txBox="1">
              <a:spLocks noChangeArrowheads="1"/>
            </p:cNvSpPr>
            <p:nvPr/>
          </p:nvSpPr>
          <p:spPr bwMode="auto">
            <a:xfrm>
              <a:off x="1121" y="1799"/>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grpSp>
        <p:nvGrpSpPr>
          <p:cNvPr id="349" name="Group 129">
            <a:extLst>
              <a:ext uri="{FF2B5EF4-FFF2-40B4-BE49-F238E27FC236}">
                <a16:creationId xmlns:a16="http://schemas.microsoft.com/office/drawing/2014/main" id="{06ADBC4E-4170-0642-9773-7507C6CC3A52}"/>
              </a:ext>
            </a:extLst>
          </p:cNvPr>
          <p:cNvGrpSpPr>
            <a:grpSpLocks/>
          </p:cNvGrpSpPr>
          <p:nvPr/>
        </p:nvGrpSpPr>
        <p:grpSpPr bwMode="auto">
          <a:xfrm>
            <a:off x="6599975" y="3336888"/>
            <a:ext cx="1377950" cy="731838"/>
            <a:chOff x="2802" y="2348"/>
            <a:chExt cx="868" cy="461"/>
          </a:xfrm>
        </p:grpSpPr>
        <p:pic>
          <p:nvPicPr>
            <p:cNvPr id="350" name="Picture 130" descr="alarm_clock_ringing">
              <a:extLst>
                <a:ext uri="{FF2B5EF4-FFF2-40B4-BE49-F238E27FC236}">
                  <a16:creationId xmlns:a16="http://schemas.microsoft.com/office/drawing/2014/main" id="{52E16AA2-A1DE-B149-8FC7-03FD3D9B1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 name="Text Box 131">
              <a:extLst>
                <a:ext uri="{FF2B5EF4-FFF2-40B4-BE49-F238E27FC236}">
                  <a16:creationId xmlns:a16="http://schemas.microsoft.com/office/drawing/2014/main" id="{0A05FBC0-8C50-6F4D-9F72-5369556DE4EB}"/>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grpSp>
        <p:nvGrpSpPr>
          <p:cNvPr id="352" name="Group 133">
            <a:extLst>
              <a:ext uri="{FF2B5EF4-FFF2-40B4-BE49-F238E27FC236}">
                <a16:creationId xmlns:a16="http://schemas.microsoft.com/office/drawing/2014/main" id="{4FAA3600-FCAA-8B42-84D1-FB85323188F4}"/>
              </a:ext>
            </a:extLst>
          </p:cNvPr>
          <p:cNvGrpSpPr>
            <a:grpSpLocks/>
          </p:cNvGrpSpPr>
          <p:nvPr/>
        </p:nvGrpSpPr>
        <p:grpSpPr bwMode="auto">
          <a:xfrm>
            <a:off x="8580889" y="2976526"/>
            <a:ext cx="911514" cy="752475"/>
            <a:chOff x="4186" y="1705"/>
            <a:chExt cx="598" cy="453"/>
          </a:xfrm>
        </p:grpSpPr>
        <p:sp>
          <p:nvSpPr>
            <p:cNvPr id="353" name="Line 118">
              <a:extLst>
                <a:ext uri="{FF2B5EF4-FFF2-40B4-BE49-F238E27FC236}">
                  <a16:creationId xmlns:a16="http://schemas.microsoft.com/office/drawing/2014/main" id="{AE11BC12-265B-1C4B-8FAB-0FA75A29EEB2}"/>
                </a:ext>
              </a:extLst>
            </p:cNvPr>
            <p:cNvSpPr>
              <a:spLocks noChangeShapeType="1"/>
            </p:cNvSpPr>
            <p:nvPr/>
          </p:nvSpPr>
          <p:spPr bwMode="auto">
            <a:xfrm flipH="1">
              <a:off x="4343" y="1705"/>
              <a:ext cx="441" cy="329"/>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55" name="Line 132">
              <a:extLst>
                <a:ext uri="{FF2B5EF4-FFF2-40B4-BE49-F238E27FC236}">
                  <a16:creationId xmlns:a16="http://schemas.microsoft.com/office/drawing/2014/main" id="{BFF7F0A8-A357-7748-BD1E-51A7A3E5988B}"/>
                </a:ext>
              </a:extLst>
            </p:cNvPr>
            <p:cNvSpPr>
              <a:spLocks noChangeShapeType="1"/>
            </p:cNvSpPr>
            <p:nvPr/>
          </p:nvSpPr>
          <p:spPr bwMode="auto">
            <a:xfrm flipH="1">
              <a:off x="4186" y="2047"/>
              <a:ext cx="146" cy="111"/>
            </a:xfrm>
            <a:prstGeom prst="line">
              <a:avLst/>
            </a:prstGeom>
            <a:noFill/>
            <a:ln w="28575">
              <a:solidFill>
                <a:srgbClr val="008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54" name="Text Box 119">
              <a:extLst>
                <a:ext uri="{FF2B5EF4-FFF2-40B4-BE49-F238E27FC236}">
                  <a16:creationId xmlns:a16="http://schemas.microsoft.com/office/drawing/2014/main" id="{D0B7F72D-FD32-8D47-B9FD-0C7A1B80B4A1}"/>
                </a:ext>
              </a:extLst>
            </p:cNvPr>
            <p:cNvSpPr txBox="1">
              <a:spLocks noChangeArrowheads="1"/>
            </p:cNvSpPr>
            <p:nvPr/>
          </p:nvSpPr>
          <p:spPr bwMode="auto">
            <a:xfrm>
              <a:off x="4223" y="1846"/>
              <a:ext cx="460" cy="2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8000"/>
                  </a:solidFill>
                  <a:effectLst/>
                  <a:uLnTx/>
                  <a:uFillTx/>
                  <a:latin typeface="Arial" charset="0"/>
                  <a:ea typeface="ＭＳ Ｐゴシック" charset="0"/>
                  <a:cs typeface="+mn-cs"/>
                </a:rPr>
                <a:t>ack1</a:t>
              </a:r>
            </a:p>
          </p:txBody>
        </p:sp>
      </p:grpSp>
      <p:sp>
        <p:nvSpPr>
          <p:cNvPr id="356" name="Line 136">
            <a:extLst>
              <a:ext uri="{FF2B5EF4-FFF2-40B4-BE49-F238E27FC236}">
                <a16:creationId xmlns:a16="http://schemas.microsoft.com/office/drawing/2014/main" id="{61D6DAB1-4B37-C740-BD43-4568C5241A0C}"/>
              </a:ext>
            </a:extLst>
          </p:cNvPr>
          <p:cNvSpPr>
            <a:spLocks noChangeShapeType="1"/>
          </p:cNvSpPr>
          <p:nvPr/>
        </p:nvSpPr>
        <p:spPr bwMode="auto">
          <a:xfrm flipH="1">
            <a:off x="7922363" y="3521038"/>
            <a:ext cx="909637" cy="73977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C4E4C24E-2B71-FB43-956D-60F8AEF3370B}"/>
              </a:ext>
            </a:extLst>
          </p:cNvPr>
          <p:cNvGrpSpPr/>
          <p:nvPr/>
        </p:nvGrpSpPr>
        <p:grpSpPr>
          <a:xfrm>
            <a:off x="8012670" y="4309460"/>
            <a:ext cx="2667702" cy="714018"/>
            <a:chOff x="8162097" y="4679496"/>
            <a:chExt cx="2667702" cy="714018"/>
          </a:xfrm>
        </p:grpSpPr>
        <p:grpSp>
          <p:nvGrpSpPr>
            <p:cNvPr id="362" name="Group 150">
              <a:extLst>
                <a:ext uri="{FF2B5EF4-FFF2-40B4-BE49-F238E27FC236}">
                  <a16:creationId xmlns:a16="http://schemas.microsoft.com/office/drawing/2014/main" id="{8A649C16-501A-A644-A5FA-AE7129DDC14A}"/>
                </a:ext>
              </a:extLst>
            </p:cNvPr>
            <p:cNvGrpSpPr>
              <a:grpSpLocks/>
            </p:cNvGrpSpPr>
            <p:nvPr/>
          </p:nvGrpSpPr>
          <p:grpSpPr bwMode="auto">
            <a:xfrm>
              <a:off x="8162097" y="4974413"/>
              <a:ext cx="1471613" cy="419101"/>
              <a:chOff x="2229" y="3467"/>
              <a:chExt cx="927" cy="264"/>
            </a:xfrm>
          </p:grpSpPr>
          <p:sp>
            <p:nvSpPr>
              <p:cNvPr id="382" name="Line 108">
                <a:extLst>
                  <a:ext uri="{FF2B5EF4-FFF2-40B4-BE49-F238E27FC236}">
                    <a16:creationId xmlns:a16="http://schemas.microsoft.com/office/drawing/2014/main" id="{DB733CF3-EAC6-CC4F-B21E-9FB8C5502566}"/>
                  </a:ext>
                </a:extLst>
              </p:cNvPr>
              <p:cNvSpPr>
                <a:spLocks noChangeShapeType="1"/>
              </p:cNvSpPr>
              <p:nvPr/>
            </p:nvSpPr>
            <p:spPr bwMode="auto">
              <a:xfrm flipH="1">
                <a:off x="2229" y="3467"/>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3" name="Text Box 109">
                <a:extLst>
                  <a:ext uri="{FF2B5EF4-FFF2-40B4-BE49-F238E27FC236}">
                    <a16:creationId xmlns:a16="http://schemas.microsoft.com/office/drawing/2014/main" id="{BB517B3D-28EB-8444-8C05-95403AFF543F}"/>
                  </a:ext>
                </a:extLst>
              </p:cNvPr>
              <p:cNvSpPr txBox="1">
                <a:spLocks noChangeArrowheads="1"/>
              </p:cNvSpPr>
              <p:nvPr/>
            </p:nvSpPr>
            <p:spPr bwMode="auto">
              <a:xfrm>
                <a:off x="2336" y="3519"/>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Arial" charset="0"/>
                    <a:ea typeface="ＭＳ Ｐゴシック" charset="0"/>
                    <a:cs typeface="+mn-cs"/>
                  </a:rPr>
                  <a:t>ack1</a:t>
                </a:r>
              </a:p>
            </p:txBody>
          </p:sp>
        </p:grpSp>
        <p:sp>
          <p:nvSpPr>
            <p:cNvPr id="358" name="Text Box 93">
              <a:extLst>
                <a:ext uri="{FF2B5EF4-FFF2-40B4-BE49-F238E27FC236}">
                  <a16:creationId xmlns:a16="http://schemas.microsoft.com/office/drawing/2014/main" id="{0A5BAC0E-26A7-304A-9845-BD850E809ABB}"/>
                </a:ext>
              </a:extLst>
            </p:cNvPr>
            <p:cNvSpPr txBox="1">
              <a:spLocks noChangeArrowheads="1"/>
            </p:cNvSpPr>
            <p:nvPr/>
          </p:nvSpPr>
          <p:spPr bwMode="auto">
            <a:xfrm>
              <a:off x="9632824" y="4679496"/>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ack1</a:t>
              </a:r>
            </a:p>
          </p:txBody>
        </p:sp>
      </p:grpSp>
      <p:grpSp>
        <p:nvGrpSpPr>
          <p:cNvPr id="6" name="Group 5">
            <a:extLst>
              <a:ext uri="{FF2B5EF4-FFF2-40B4-BE49-F238E27FC236}">
                <a16:creationId xmlns:a16="http://schemas.microsoft.com/office/drawing/2014/main" id="{31C21A72-3E29-1946-B909-D85D4A552D56}"/>
              </a:ext>
            </a:extLst>
          </p:cNvPr>
          <p:cNvGrpSpPr/>
          <p:nvPr/>
        </p:nvGrpSpPr>
        <p:grpSpPr>
          <a:xfrm>
            <a:off x="6804583" y="4153524"/>
            <a:ext cx="3833816" cy="1104906"/>
            <a:chOff x="6954010" y="4523560"/>
            <a:chExt cx="3833816" cy="1104906"/>
          </a:xfrm>
        </p:grpSpPr>
        <p:grpSp>
          <p:nvGrpSpPr>
            <p:cNvPr id="364" name="Group 137">
              <a:extLst>
                <a:ext uri="{FF2B5EF4-FFF2-40B4-BE49-F238E27FC236}">
                  <a16:creationId xmlns:a16="http://schemas.microsoft.com/office/drawing/2014/main" id="{3BF75B33-1A77-E24B-AABE-7E5C56D0D788}"/>
                </a:ext>
              </a:extLst>
            </p:cNvPr>
            <p:cNvGrpSpPr>
              <a:grpSpLocks/>
            </p:cNvGrpSpPr>
            <p:nvPr/>
          </p:nvGrpSpPr>
          <p:grpSpPr bwMode="auto">
            <a:xfrm>
              <a:off x="6954010" y="4523560"/>
              <a:ext cx="1174750" cy="609601"/>
              <a:chOff x="2830" y="3285"/>
              <a:chExt cx="740" cy="384"/>
            </a:xfrm>
          </p:grpSpPr>
          <p:sp>
            <p:nvSpPr>
              <p:cNvPr id="378" name="Text Box 134">
                <a:extLst>
                  <a:ext uri="{FF2B5EF4-FFF2-40B4-BE49-F238E27FC236}">
                    <a16:creationId xmlns:a16="http://schemas.microsoft.com/office/drawing/2014/main" id="{057A15E3-B733-174D-BE7C-2996FC261991}"/>
                  </a:ext>
                </a:extLst>
              </p:cNvPr>
              <p:cNvSpPr txBox="1">
                <a:spLocks noChangeArrowheads="1"/>
              </p:cNvSpPr>
              <p:nvPr/>
            </p:nvSpPr>
            <p:spPr bwMode="auto">
              <a:xfrm>
                <a:off x="2830" y="3438"/>
                <a:ext cx="74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p:txBody>
          </p:sp>
          <p:sp>
            <p:nvSpPr>
              <p:cNvPr id="379" name="Text Box 135">
                <a:extLst>
                  <a:ext uri="{FF2B5EF4-FFF2-40B4-BE49-F238E27FC236}">
                    <a16:creationId xmlns:a16="http://schemas.microsoft.com/office/drawing/2014/main" id="{D294B6DF-F9F6-C245-9C1E-7E3DCD5BFC7B}"/>
                  </a:ext>
                </a:extLst>
              </p:cNvPr>
              <p:cNvSpPr txBox="1">
                <a:spLocks noChangeArrowheads="1"/>
              </p:cNvSpPr>
              <p:nvPr/>
            </p:nvSpPr>
            <p:spPr bwMode="auto">
              <a:xfrm>
                <a:off x="2916" y="3285"/>
                <a:ext cx="64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a:t>
                </a:r>
              </a:p>
            </p:txBody>
          </p:sp>
        </p:grpSp>
        <p:grpSp>
          <p:nvGrpSpPr>
            <p:cNvPr id="365" name="Group 138">
              <a:extLst>
                <a:ext uri="{FF2B5EF4-FFF2-40B4-BE49-F238E27FC236}">
                  <a16:creationId xmlns:a16="http://schemas.microsoft.com/office/drawing/2014/main" id="{CAC9BF03-EEEF-2846-B090-FAE6750AF122}"/>
                </a:ext>
              </a:extLst>
            </p:cNvPr>
            <p:cNvGrpSpPr>
              <a:grpSpLocks/>
            </p:cNvGrpSpPr>
            <p:nvPr/>
          </p:nvGrpSpPr>
          <p:grpSpPr bwMode="auto">
            <a:xfrm>
              <a:off x="8073197" y="4747083"/>
              <a:ext cx="1547813" cy="446403"/>
              <a:chOff x="850" y="1229"/>
              <a:chExt cx="927" cy="253"/>
            </a:xfrm>
          </p:grpSpPr>
          <p:sp>
            <p:nvSpPr>
              <p:cNvPr id="376" name="Line 139">
                <a:extLst>
                  <a:ext uri="{FF2B5EF4-FFF2-40B4-BE49-F238E27FC236}">
                    <a16:creationId xmlns:a16="http://schemas.microsoft.com/office/drawing/2014/main" id="{908F9E2B-E1F1-0444-8DD2-B8396679EF06}"/>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7" name="Text Box 140">
                <a:extLst>
                  <a:ext uri="{FF2B5EF4-FFF2-40B4-BE49-F238E27FC236}">
                    <a16:creationId xmlns:a16="http://schemas.microsoft.com/office/drawing/2014/main" id="{74AAB4FF-F9B2-8644-9770-40F6B7F6DC97}"/>
                  </a:ext>
                </a:extLst>
              </p:cNvPr>
              <p:cNvSpPr txBox="1">
                <a:spLocks noChangeArrowheads="1"/>
              </p:cNvSpPr>
              <p:nvPr/>
            </p:nvSpPr>
            <p:spPr bwMode="auto">
              <a:xfrm>
                <a:off x="1014" y="1229"/>
                <a:ext cx="340" cy="191"/>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99"/>
                    </a:solidFill>
                    <a:effectLst/>
                    <a:uLnTx/>
                    <a:uFillTx/>
                    <a:latin typeface="Arial" charset="0"/>
                    <a:ea typeface="ＭＳ Ｐゴシック" charset="0"/>
                    <a:cs typeface="+mn-cs"/>
                  </a:rPr>
                  <a:t>pkt0</a:t>
                </a:r>
              </a:p>
            </p:txBody>
          </p:sp>
        </p:grpSp>
        <p:grpSp>
          <p:nvGrpSpPr>
            <p:cNvPr id="366" name="Group 142">
              <a:extLst>
                <a:ext uri="{FF2B5EF4-FFF2-40B4-BE49-F238E27FC236}">
                  <a16:creationId xmlns:a16="http://schemas.microsoft.com/office/drawing/2014/main" id="{61F81DDD-D8CA-1E44-9759-5F540FE71068}"/>
                </a:ext>
              </a:extLst>
            </p:cNvPr>
            <p:cNvGrpSpPr>
              <a:grpSpLocks/>
            </p:cNvGrpSpPr>
            <p:nvPr/>
          </p:nvGrpSpPr>
          <p:grpSpPr bwMode="auto">
            <a:xfrm>
              <a:off x="9582913" y="5037915"/>
              <a:ext cx="1204913" cy="590551"/>
              <a:chOff x="4762" y="2985"/>
              <a:chExt cx="759" cy="372"/>
            </a:xfrm>
          </p:grpSpPr>
          <p:sp>
            <p:nvSpPr>
              <p:cNvPr id="374" name="Text Box 143">
                <a:extLst>
                  <a:ext uri="{FF2B5EF4-FFF2-40B4-BE49-F238E27FC236}">
                    <a16:creationId xmlns:a16="http://schemas.microsoft.com/office/drawing/2014/main" id="{6C499832-2FEA-2247-A1D4-C7CE568CC494}"/>
                  </a:ext>
                </a:extLst>
              </p:cNvPr>
              <p:cNvSpPr txBox="1">
                <a:spLocks noChangeArrowheads="1"/>
              </p:cNvSpPr>
              <p:nvPr/>
            </p:nvSpPr>
            <p:spPr bwMode="auto">
              <a:xfrm>
                <a:off x="4762" y="2985"/>
                <a:ext cx="63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pkt0</a:t>
                </a:r>
              </a:p>
            </p:txBody>
          </p:sp>
          <p:sp>
            <p:nvSpPr>
              <p:cNvPr id="375" name="Text Box 144">
                <a:extLst>
                  <a:ext uri="{FF2B5EF4-FFF2-40B4-BE49-F238E27FC236}">
                    <a16:creationId xmlns:a16="http://schemas.microsoft.com/office/drawing/2014/main" id="{23A45435-E6D5-7641-819A-FA71E59CB02C}"/>
                  </a:ext>
                </a:extLst>
              </p:cNvPr>
              <p:cNvSpPr txBox="1">
                <a:spLocks noChangeArrowheads="1"/>
              </p:cNvSpPr>
              <p:nvPr/>
            </p:nvSpPr>
            <p:spPr bwMode="auto">
              <a:xfrm>
                <a:off x="4767" y="3126"/>
                <a:ext cx="75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ack0</a:t>
                </a:r>
              </a:p>
            </p:txBody>
          </p:sp>
        </p:grpSp>
      </p:grpSp>
      <p:grpSp>
        <p:nvGrpSpPr>
          <p:cNvPr id="367" name="Group 149">
            <a:extLst>
              <a:ext uri="{FF2B5EF4-FFF2-40B4-BE49-F238E27FC236}">
                <a16:creationId xmlns:a16="http://schemas.microsoft.com/office/drawing/2014/main" id="{69EE8DE9-3381-624C-9ABB-652457E2824C}"/>
              </a:ext>
            </a:extLst>
          </p:cNvPr>
          <p:cNvGrpSpPr>
            <a:grpSpLocks/>
          </p:cNvGrpSpPr>
          <p:nvPr/>
        </p:nvGrpSpPr>
        <p:grpSpPr bwMode="auto">
          <a:xfrm>
            <a:off x="8034892" y="4967903"/>
            <a:ext cx="1457325" cy="488950"/>
            <a:chOff x="3839" y="2850"/>
            <a:chExt cx="918" cy="308"/>
          </a:xfrm>
        </p:grpSpPr>
        <p:sp>
          <p:nvSpPr>
            <p:cNvPr id="372" name="Line 146">
              <a:extLst>
                <a:ext uri="{FF2B5EF4-FFF2-40B4-BE49-F238E27FC236}">
                  <a16:creationId xmlns:a16="http://schemas.microsoft.com/office/drawing/2014/main" id="{B42EE784-BAAA-7648-8C27-518F3E7EDD07}"/>
                </a:ext>
              </a:extLst>
            </p:cNvPr>
            <p:cNvSpPr>
              <a:spLocks noChangeShapeType="1"/>
            </p:cNvSpPr>
            <p:nvPr/>
          </p:nvSpPr>
          <p:spPr bwMode="auto">
            <a:xfrm flipH="1">
              <a:off x="3839" y="2850"/>
              <a:ext cx="918" cy="30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3" name="Text Box 147">
              <a:extLst>
                <a:ext uri="{FF2B5EF4-FFF2-40B4-BE49-F238E27FC236}">
                  <a16:creationId xmlns:a16="http://schemas.microsoft.com/office/drawing/2014/main" id="{0E52013C-7BAA-344E-9018-CA884EE49126}"/>
                </a:ext>
              </a:extLst>
            </p:cNvPr>
            <p:cNvSpPr txBox="1">
              <a:spLocks noChangeArrowheads="1"/>
            </p:cNvSpPr>
            <p:nvPr/>
          </p:nvSpPr>
          <p:spPr bwMode="auto">
            <a:xfrm>
              <a:off x="4104" y="2873"/>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Arial" charset="0"/>
                  <a:ea typeface="ＭＳ Ｐゴシック" charset="0"/>
                  <a:cs typeface="+mn-cs"/>
                </a:rPr>
                <a:t>ack0</a:t>
              </a:r>
            </a:p>
          </p:txBody>
        </p:sp>
      </p:grpSp>
      <p:grpSp>
        <p:nvGrpSpPr>
          <p:cNvPr id="120" name="Group 85">
            <a:extLst>
              <a:ext uri="{FF2B5EF4-FFF2-40B4-BE49-F238E27FC236}">
                <a16:creationId xmlns:a16="http://schemas.microsoft.com/office/drawing/2014/main" id="{EF03F5C0-9E1B-6F4D-827D-841E2D21FDD8}"/>
              </a:ext>
            </a:extLst>
          </p:cNvPr>
          <p:cNvGrpSpPr>
            <a:grpSpLocks/>
          </p:cNvGrpSpPr>
          <p:nvPr/>
        </p:nvGrpSpPr>
        <p:grpSpPr bwMode="auto">
          <a:xfrm>
            <a:off x="8026461" y="5469606"/>
            <a:ext cx="1471612" cy="363538"/>
            <a:chOff x="855" y="1799"/>
            <a:chExt cx="927" cy="229"/>
          </a:xfrm>
        </p:grpSpPr>
        <p:sp>
          <p:nvSpPr>
            <p:cNvPr id="121" name="Line 86">
              <a:extLst>
                <a:ext uri="{FF2B5EF4-FFF2-40B4-BE49-F238E27FC236}">
                  <a16:creationId xmlns:a16="http://schemas.microsoft.com/office/drawing/2014/main" id="{CFBE0624-2276-5A40-AD6C-765B8E1D5A7A}"/>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87">
              <a:extLst>
                <a:ext uri="{FF2B5EF4-FFF2-40B4-BE49-F238E27FC236}">
                  <a16:creationId xmlns:a16="http://schemas.microsoft.com/office/drawing/2014/main" id="{6E5D70F9-C765-DD43-99D5-1E3FD4E8B868}"/>
                </a:ext>
              </a:extLst>
            </p:cNvPr>
            <p:cNvSpPr txBox="1">
              <a:spLocks noChangeArrowheads="1"/>
            </p:cNvSpPr>
            <p:nvPr/>
          </p:nvSpPr>
          <p:spPr bwMode="auto">
            <a:xfrm>
              <a:off x="1129" y="1799"/>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grpSp>
        <p:nvGrpSpPr>
          <p:cNvPr id="3" name="Group 2">
            <a:extLst>
              <a:ext uri="{FF2B5EF4-FFF2-40B4-BE49-F238E27FC236}">
                <a16:creationId xmlns:a16="http://schemas.microsoft.com/office/drawing/2014/main" id="{32D39F4C-0ABF-C94E-A0DB-A97913E78570}"/>
              </a:ext>
            </a:extLst>
          </p:cNvPr>
          <p:cNvGrpSpPr/>
          <p:nvPr/>
        </p:nvGrpSpPr>
        <p:grpSpPr>
          <a:xfrm>
            <a:off x="6993934" y="4806637"/>
            <a:ext cx="1022350" cy="553607"/>
            <a:chOff x="6289259" y="5452590"/>
            <a:chExt cx="1022350" cy="553607"/>
          </a:xfrm>
        </p:grpSpPr>
        <p:sp>
          <p:nvSpPr>
            <p:cNvPr id="359" name="Text Box 96">
              <a:extLst>
                <a:ext uri="{FF2B5EF4-FFF2-40B4-BE49-F238E27FC236}">
                  <a16:creationId xmlns:a16="http://schemas.microsoft.com/office/drawing/2014/main" id="{0B9EBE4A-F7AC-D14C-AD4E-0FA449FA991D}"/>
                </a:ext>
              </a:extLst>
            </p:cNvPr>
            <p:cNvSpPr txBox="1">
              <a:spLocks noChangeArrowheads="1"/>
            </p:cNvSpPr>
            <p:nvPr/>
          </p:nvSpPr>
          <p:spPr bwMode="auto">
            <a:xfrm>
              <a:off x="6339123" y="5698420"/>
              <a:ext cx="8194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(ignore)</a:t>
              </a:r>
            </a:p>
          </p:txBody>
        </p:sp>
        <p:sp>
          <p:nvSpPr>
            <p:cNvPr id="123" name="Text Box 98">
              <a:extLst>
                <a:ext uri="{FF2B5EF4-FFF2-40B4-BE49-F238E27FC236}">
                  <a16:creationId xmlns:a16="http://schemas.microsoft.com/office/drawing/2014/main" id="{0DE35C6C-6D99-814C-B88E-A2943030E4F5}"/>
                </a:ext>
              </a:extLst>
            </p:cNvPr>
            <p:cNvSpPr txBox="1">
              <a:spLocks noChangeArrowheads="1"/>
            </p:cNvSpPr>
            <p:nvPr/>
          </p:nvSpPr>
          <p:spPr bwMode="auto">
            <a:xfrm>
              <a:off x="6289259" y="5452590"/>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a:t>
              </a:r>
            </a:p>
          </p:txBody>
        </p:sp>
      </p:grpSp>
      <p:sp>
        <p:nvSpPr>
          <p:cNvPr id="113" name="Slide Number Placeholder 2">
            <a:extLst>
              <a:ext uri="{FF2B5EF4-FFF2-40B4-BE49-F238E27FC236}">
                <a16:creationId xmlns:a16="http://schemas.microsoft.com/office/drawing/2014/main" id="{7706DBAD-0F0D-AC43-90D8-C4A8FC7233B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spTree>
    <p:extLst>
      <p:ext uri="{BB962C8B-B14F-4D97-AF65-F5344CB8AC3E}">
        <p14:creationId xmlns:p14="http://schemas.microsoft.com/office/powerpoint/2010/main" val="31768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89">
                                            <p:txEl>
                                              <p:pRg st="0" end="0"/>
                                            </p:txEl>
                                          </p:spTgt>
                                        </p:tgtEl>
                                        <p:attrNameLst>
                                          <p:attrName>style.visibility</p:attrName>
                                        </p:attrNameLst>
                                      </p:cBhvr>
                                      <p:to>
                                        <p:strVal val="visible"/>
                                      </p:to>
                                    </p:set>
                                    <p:animEffect transition="in" filter="dissolve">
                                      <p:cBhvr>
                                        <p:cTn id="11" dur="500"/>
                                        <p:tgtEl>
                                          <p:spTgt spid="28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1"/>
                                        </p:tgtEl>
                                        <p:attrNameLst>
                                          <p:attrName>style.visibility</p:attrName>
                                        </p:attrNameLst>
                                      </p:cBhvr>
                                      <p:to>
                                        <p:strVal val="visible"/>
                                      </p:to>
                                    </p:set>
                                    <p:animEffect transition="in" filter="dissolve">
                                      <p:cBhvr>
                                        <p:cTn id="15" dur="500"/>
                                        <p:tgtEl>
                                          <p:spTgt spid="28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99"/>
                                        </p:tgtEl>
                                        <p:attrNameLst>
                                          <p:attrName>style.visibility</p:attrName>
                                        </p:attrNameLst>
                                      </p:cBhvr>
                                      <p:to>
                                        <p:strVal val="visible"/>
                                      </p:to>
                                    </p:set>
                                    <p:animEffect transition="in" filter="wipe(right)">
                                      <p:cBhvr>
                                        <p:cTn id="19" dur="500"/>
                                        <p:tgtEl>
                                          <p:spTgt spid="29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84"/>
                                        </p:tgtEl>
                                        <p:attrNameLst>
                                          <p:attrName>style.visibility</p:attrName>
                                        </p:attrNameLst>
                                      </p:cBhvr>
                                      <p:to>
                                        <p:strVal val="visible"/>
                                      </p:to>
                                    </p:set>
                                    <p:animEffect transition="in" filter="dissolve">
                                      <p:cBhvr>
                                        <p:cTn id="23" dur="500"/>
                                        <p:tgtEl>
                                          <p:spTgt spid="284"/>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dissolve">
                                      <p:cBhvr>
                                        <p:cTn id="27" dur="500"/>
                                        <p:tgtEl>
                                          <p:spTgt spid="28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74"/>
                                        </p:tgtEl>
                                        <p:attrNameLst>
                                          <p:attrName>style.visibility</p:attrName>
                                        </p:attrNameLst>
                                      </p:cBhvr>
                                      <p:to>
                                        <p:strVal val="visible"/>
                                      </p:to>
                                    </p:set>
                                    <p:animEffect transition="in" filter="wipe(left)">
                                      <p:cBhvr>
                                        <p:cTn id="31" dur="500"/>
                                        <p:tgtEl>
                                          <p:spTgt spid="27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95">
                                            <p:txEl>
                                              <p:pRg st="0" end="0"/>
                                            </p:txEl>
                                          </p:spTgt>
                                        </p:tgtEl>
                                        <p:attrNameLst>
                                          <p:attrName>style.visibility</p:attrName>
                                        </p:attrNameLst>
                                      </p:cBhvr>
                                      <p:to>
                                        <p:strVal val="visible"/>
                                      </p:to>
                                    </p:set>
                                    <p:animEffect transition="in" filter="dissolve">
                                      <p:cBhvr>
                                        <p:cTn id="35" dur="500"/>
                                        <p:tgtEl>
                                          <p:spTgt spid="195">
                                            <p:txEl>
                                              <p:pRg st="0" end="0"/>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dissolve">
                                      <p:cBhvr>
                                        <p:cTn id="39" dur="500"/>
                                        <p:tgtEl>
                                          <p:spTgt spid="196"/>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306"/>
                                        </p:tgtEl>
                                        <p:attrNameLst>
                                          <p:attrName>style.visibility</p:attrName>
                                        </p:attrNameLst>
                                      </p:cBhvr>
                                      <p:to>
                                        <p:strVal val="visible"/>
                                      </p:to>
                                    </p:set>
                                    <p:animEffect transition="in" filter="wipe(right)">
                                      <p:cBhvr>
                                        <p:cTn id="43" dur="500"/>
                                        <p:tgtEl>
                                          <p:spTgt spid="30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11"/>
                                        </p:tgtEl>
                                        <p:attrNameLst>
                                          <p:attrName>style.visibility</p:attrName>
                                        </p:attrNameLst>
                                      </p:cBhvr>
                                      <p:to>
                                        <p:strVal val="visible"/>
                                      </p:to>
                                    </p:set>
                                    <p:animEffect transition="in" filter="wipe(up)">
                                      <p:cBhvr>
                                        <p:cTn id="48" dur="1000"/>
                                        <p:tgtEl>
                                          <p:spTgt spid="311"/>
                                        </p:tgtEl>
                                      </p:cBhvr>
                                    </p:animEffect>
                                  </p:childTnLst>
                                </p:cTn>
                              </p:par>
                            </p:childTnLst>
                          </p:cTn>
                        </p:par>
                        <p:par>
                          <p:cTn id="49" fill="hold">
                            <p:stCondLst>
                              <p:cond delay="1000"/>
                            </p:stCondLst>
                            <p:childTnLst>
                              <p:par>
                                <p:cTn id="50" presetID="9" presetClass="entr" presetSubtype="0" fill="hold" nodeType="afterEffect">
                                  <p:stCondLst>
                                    <p:cond delay="0"/>
                                  </p:stCondLst>
                                  <p:childTnLst>
                                    <p:set>
                                      <p:cBhvr>
                                        <p:cTn id="51" dur="1" fill="hold">
                                          <p:stCondLst>
                                            <p:cond delay="0"/>
                                          </p:stCondLst>
                                        </p:cTn>
                                        <p:tgtEl>
                                          <p:spTgt spid="318"/>
                                        </p:tgtEl>
                                        <p:attrNameLst>
                                          <p:attrName>style.visibility</p:attrName>
                                        </p:attrNameLst>
                                      </p:cBhvr>
                                      <p:to>
                                        <p:strVal val="visible"/>
                                      </p:to>
                                    </p:set>
                                    <p:animEffect transition="in" filter="dissolve">
                                      <p:cBhvr>
                                        <p:cTn id="52" dur="500"/>
                                        <p:tgtEl>
                                          <p:spTgt spid="3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5"/>
                                        </p:tgtEl>
                                        <p:attrNameLst>
                                          <p:attrName>style.visibility</p:attrName>
                                        </p:attrNameLst>
                                      </p:cBhvr>
                                      <p:to>
                                        <p:strVal val="visible"/>
                                      </p:to>
                                    </p:set>
                                    <p:animEffect transition="in" filter="wipe(left)">
                                      <p:cBhvr>
                                        <p:cTn id="57" dur="500"/>
                                        <p:tgtEl>
                                          <p:spTgt spid="315"/>
                                        </p:tgtEl>
                                      </p:cBhvr>
                                    </p:animEffect>
                                  </p:childTnLst>
                                </p:cTn>
                              </p:par>
                            </p:childTnLst>
                          </p:cTn>
                        </p:par>
                        <p:par>
                          <p:cTn id="58" fill="hold">
                            <p:stCondLst>
                              <p:cond delay="500"/>
                            </p:stCondLst>
                            <p:childTnLst>
                              <p:par>
                                <p:cTn id="59" presetID="9" presetClass="entr" presetSubtype="0" fill="hold" nodeType="afterEffect">
                                  <p:stCondLst>
                                    <p:cond delay="0"/>
                                  </p:stCondLst>
                                  <p:childTnLst>
                                    <p:set>
                                      <p:cBhvr>
                                        <p:cTn id="60" dur="1" fill="hold">
                                          <p:stCondLst>
                                            <p:cond delay="0"/>
                                          </p:stCondLst>
                                        </p:cTn>
                                        <p:tgtEl>
                                          <p:spTgt spid="279">
                                            <p:txEl>
                                              <p:pRg st="0" end="0"/>
                                            </p:txEl>
                                          </p:spTgt>
                                        </p:tgtEl>
                                        <p:attrNameLst>
                                          <p:attrName>style.visibility</p:attrName>
                                        </p:attrNameLst>
                                      </p:cBhvr>
                                      <p:to>
                                        <p:strVal val="visible"/>
                                      </p:to>
                                    </p:set>
                                    <p:animEffect transition="in" filter="dissolve">
                                      <p:cBhvr>
                                        <p:cTn id="61" dur="500"/>
                                        <p:tgtEl>
                                          <p:spTgt spid="279">
                                            <p:txEl>
                                              <p:pRg st="0" end="0"/>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73"/>
                                        </p:tgtEl>
                                        <p:attrNameLst>
                                          <p:attrName>style.visibility</p:attrName>
                                        </p:attrNameLst>
                                      </p:cBhvr>
                                      <p:to>
                                        <p:strVal val="visible"/>
                                      </p:to>
                                    </p:set>
                                    <p:animEffect transition="in" filter="dissolve">
                                      <p:cBhvr>
                                        <p:cTn id="64" dur="500"/>
                                        <p:tgtEl>
                                          <p:spTgt spid="273"/>
                                        </p:tgtEl>
                                      </p:cBhvr>
                                    </p:animEffect>
                                  </p:childTnLst>
                                </p:cTn>
                              </p:par>
                            </p:childTnLst>
                          </p:cTn>
                        </p:par>
                        <p:par>
                          <p:cTn id="65" fill="hold">
                            <p:stCondLst>
                              <p:cond delay="1000"/>
                            </p:stCondLst>
                            <p:childTnLst>
                              <p:par>
                                <p:cTn id="66" presetID="9" presetClass="entr" presetSubtype="0" fill="hold" grpId="0" nodeType="afterEffect">
                                  <p:stCondLst>
                                    <p:cond delay="0"/>
                                  </p:stCondLst>
                                  <p:childTnLst>
                                    <p:set>
                                      <p:cBhvr>
                                        <p:cTn id="67" dur="1" fill="hold">
                                          <p:stCondLst>
                                            <p:cond delay="0"/>
                                          </p:stCondLst>
                                        </p:cTn>
                                        <p:tgtEl>
                                          <p:spTgt spid="282"/>
                                        </p:tgtEl>
                                        <p:attrNameLst>
                                          <p:attrName>style.visibility</p:attrName>
                                        </p:attrNameLst>
                                      </p:cBhvr>
                                      <p:to>
                                        <p:strVal val="visible"/>
                                      </p:to>
                                    </p:set>
                                    <p:animEffect transition="in" filter="dissolve">
                                      <p:cBhvr>
                                        <p:cTn id="68" dur="500"/>
                                        <p:tgtEl>
                                          <p:spTgt spid="282"/>
                                        </p:tgtEl>
                                      </p:cBhvr>
                                    </p:animEffect>
                                  </p:childTnLst>
                                </p:cTn>
                              </p:par>
                            </p:childTnLst>
                          </p:cTn>
                        </p:par>
                        <p:par>
                          <p:cTn id="69" fill="hold">
                            <p:stCondLst>
                              <p:cond delay="1500"/>
                            </p:stCondLst>
                            <p:childTnLst>
                              <p:par>
                                <p:cTn id="70" presetID="22" presetClass="entr" presetSubtype="2" fill="hold" nodeType="afterEffect">
                                  <p:stCondLst>
                                    <p:cond delay="0"/>
                                  </p:stCondLst>
                                  <p:childTnLst>
                                    <p:set>
                                      <p:cBhvr>
                                        <p:cTn id="71" dur="1" fill="hold">
                                          <p:stCondLst>
                                            <p:cond delay="0"/>
                                          </p:stCondLst>
                                        </p:cTn>
                                        <p:tgtEl>
                                          <p:spTgt spid="296"/>
                                        </p:tgtEl>
                                        <p:attrNameLst>
                                          <p:attrName>style.visibility</p:attrName>
                                        </p:attrNameLst>
                                      </p:cBhvr>
                                      <p:to>
                                        <p:strVal val="visible"/>
                                      </p:to>
                                    </p:set>
                                    <p:animEffect transition="in" filter="wipe(right)">
                                      <p:cBhvr>
                                        <p:cTn id="72" dur="500"/>
                                        <p:tgtEl>
                                          <p:spTgt spid="296"/>
                                        </p:tgtEl>
                                      </p:cBhvr>
                                    </p:animEffect>
                                  </p:childTnLst>
                                </p:cTn>
                              </p:par>
                            </p:childTnLst>
                          </p:cTn>
                        </p:par>
                        <p:par>
                          <p:cTn id="73" fill="hold">
                            <p:stCondLst>
                              <p:cond delay="2000"/>
                            </p:stCondLst>
                            <p:childTnLst>
                              <p:par>
                                <p:cTn id="74" presetID="9" presetClass="entr" presetSubtype="0" fill="hold" grpId="0" nodeType="afterEffect">
                                  <p:stCondLst>
                                    <p:cond delay="0"/>
                                  </p:stCondLst>
                                  <p:childTnLst>
                                    <p:set>
                                      <p:cBhvr>
                                        <p:cTn id="75" dur="1" fill="hold">
                                          <p:stCondLst>
                                            <p:cond delay="0"/>
                                          </p:stCondLst>
                                        </p:cTn>
                                        <p:tgtEl>
                                          <p:spTgt spid="287"/>
                                        </p:tgtEl>
                                        <p:attrNameLst>
                                          <p:attrName>style.visibility</p:attrName>
                                        </p:attrNameLst>
                                      </p:cBhvr>
                                      <p:to>
                                        <p:strVal val="visible"/>
                                      </p:to>
                                    </p:set>
                                    <p:animEffect transition="in" filter="dissolve">
                                      <p:cBhvr>
                                        <p:cTn id="76" dur="500"/>
                                        <p:tgtEl>
                                          <p:spTgt spid="287"/>
                                        </p:tgtEl>
                                      </p:cBhvr>
                                    </p:animEffect>
                                  </p:childTnLst>
                                </p:cTn>
                              </p:par>
                            </p:childTnLst>
                          </p:cTn>
                        </p:par>
                        <p:par>
                          <p:cTn id="77" fill="hold">
                            <p:stCondLst>
                              <p:cond delay="2500"/>
                            </p:stCondLst>
                            <p:childTnLst>
                              <p:par>
                                <p:cTn id="78" presetID="9" presetClass="entr" presetSubtype="0" fill="hold" grpId="0" nodeType="afterEffect">
                                  <p:stCondLst>
                                    <p:cond delay="0"/>
                                  </p:stCondLst>
                                  <p:childTnLst>
                                    <p:set>
                                      <p:cBhvr>
                                        <p:cTn id="79" dur="1" fill="hold">
                                          <p:stCondLst>
                                            <p:cond delay="0"/>
                                          </p:stCondLst>
                                        </p:cTn>
                                        <p:tgtEl>
                                          <p:spTgt spid="285"/>
                                        </p:tgtEl>
                                        <p:attrNameLst>
                                          <p:attrName>style.visibility</p:attrName>
                                        </p:attrNameLst>
                                      </p:cBhvr>
                                      <p:to>
                                        <p:strVal val="visible"/>
                                      </p:to>
                                    </p:set>
                                    <p:animEffect transition="in" filter="dissolve">
                                      <p:cBhvr>
                                        <p:cTn id="80" dur="500"/>
                                        <p:tgtEl>
                                          <p:spTgt spid="285"/>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293"/>
                                        </p:tgtEl>
                                        <p:attrNameLst>
                                          <p:attrName>style.visibility</p:attrName>
                                        </p:attrNameLst>
                                      </p:cBhvr>
                                      <p:to>
                                        <p:strVal val="visible"/>
                                      </p:to>
                                    </p:set>
                                    <p:animEffect transition="in" filter="wipe(left)">
                                      <p:cBhvr>
                                        <p:cTn id="84" dur="500"/>
                                        <p:tgtEl>
                                          <p:spTgt spid="293"/>
                                        </p:tgtEl>
                                      </p:cBhvr>
                                    </p:animEffect>
                                  </p:childTnLst>
                                </p:cTn>
                              </p:par>
                            </p:childTnLst>
                          </p:cTn>
                        </p:par>
                        <p:par>
                          <p:cTn id="85" fill="hold">
                            <p:stCondLst>
                              <p:cond delay="3500"/>
                            </p:stCondLst>
                            <p:childTnLst>
                              <p:par>
                                <p:cTn id="86" presetID="9" presetClass="entr" presetSubtype="0" fill="hold" grpId="0" nodeType="afterEffect">
                                  <p:stCondLst>
                                    <p:cond delay="0"/>
                                  </p:stCondLst>
                                  <p:childTnLst>
                                    <p:set>
                                      <p:cBhvr>
                                        <p:cTn id="87" dur="1" fill="hold">
                                          <p:stCondLst>
                                            <p:cond delay="0"/>
                                          </p:stCondLst>
                                        </p:cTn>
                                        <p:tgtEl>
                                          <p:spTgt spid="280"/>
                                        </p:tgtEl>
                                        <p:attrNameLst>
                                          <p:attrName>style.visibility</p:attrName>
                                        </p:attrNameLst>
                                      </p:cBhvr>
                                      <p:to>
                                        <p:strVal val="visible"/>
                                      </p:to>
                                    </p:set>
                                    <p:animEffect transition="in" filter="dissolve">
                                      <p:cBhvr>
                                        <p:cTn id="88" dur="500"/>
                                        <p:tgtEl>
                                          <p:spTgt spid="280"/>
                                        </p:tgtEl>
                                      </p:cBhvr>
                                    </p:animEffect>
                                  </p:childTnLst>
                                </p:cTn>
                              </p:par>
                            </p:childTnLst>
                          </p:cTn>
                        </p:par>
                        <p:par>
                          <p:cTn id="89" fill="hold">
                            <p:stCondLst>
                              <p:cond delay="4000"/>
                            </p:stCondLst>
                            <p:childTnLst>
                              <p:par>
                                <p:cTn id="90" presetID="9" presetClass="entr" presetSubtype="0" fill="hold" nodeType="afterEffect">
                                  <p:stCondLst>
                                    <p:cond delay="0"/>
                                  </p:stCondLst>
                                  <p:childTnLst>
                                    <p:set>
                                      <p:cBhvr>
                                        <p:cTn id="91" dur="1" fill="hold">
                                          <p:stCondLst>
                                            <p:cond delay="0"/>
                                          </p:stCondLst>
                                        </p:cTn>
                                        <p:tgtEl>
                                          <p:spTgt spid="283">
                                            <p:txEl>
                                              <p:pRg st="0" end="0"/>
                                            </p:txEl>
                                          </p:spTgt>
                                        </p:tgtEl>
                                        <p:attrNameLst>
                                          <p:attrName>style.visibility</p:attrName>
                                        </p:attrNameLst>
                                      </p:cBhvr>
                                      <p:to>
                                        <p:strVal val="visible"/>
                                      </p:to>
                                    </p:set>
                                    <p:animEffect transition="in" filter="dissolve">
                                      <p:cBhvr>
                                        <p:cTn id="92" dur="500"/>
                                        <p:tgtEl>
                                          <p:spTgt spid="283">
                                            <p:txEl>
                                              <p:pRg st="0" end="0"/>
                                            </p:txEl>
                                          </p:spTgt>
                                        </p:tgtEl>
                                      </p:cBhvr>
                                    </p:animEffect>
                                  </p:childTnLst>
                                </p:cTn>
                              </p:par>
                            </p:childTnLst>
                          </p:cTn>
                        </p:par>
                        <p:par>
                          <p:cTn id="93" fill="hold">
                            <p:stCondLst>
                              <p:cond delay="4500"/>
                            </p:stCondLst>
                            <p:childTnLst>
                              <p:par>
                                <p:cTn id="94" presetID="22" presetClass="entr" presetSubtype="2" fill="hold" nodeType="afterEffect">
                                  <p:stCondLst>
                                    <p:cond delay="0"/>
                                  </p:stCondLst>
                                  <p:childTnLst>
                                    <p:set>
                                      <p:cBhvr>
                                        <p:cTn id="95" dur="1" fill="hold">
                                          <p:stCondLst>
                                            <p:cond delay="0"/>
                                          </p:stCondLst>
                                        </p:cTn>
                                        <p:tgtEl>
                                          <p:spTgt spid="302"/>
                                        </p:tgtEl>
                                        <p:attrNameLst>
                                          <p:attrName>style.visibility</p:attrName>
                                        </p:attrNameLst>
                                      </p:cBhvr>
                                      <p:to>
                                        <p:strVal val="visible"/>
                                      </p:to>
                                    </p:set>
                                    <p:animEffect transition="in" filter="wipe(right)">
                                      <p:cBhvr>
                                        <p:cTn id="96" dur="500"/>
                                        <p:tgtEl>
                                          <p:spTgt spid="30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35"/>
                                        </p:tgtEl>
                                        <p:attrNameLst>
                                          <p:attrName>style.visibility</p:attrName>
                                        </p:attrNameLst>
                                      </p:cBhvr>
                                      <p:to>
                                        <p:strVal val="visible"/>
                                      </p:to>
                                    </p:set>
                                    <p:animEffect transition="in" filter="wipe(left)">
                                      <p:cBhvr>
                                        <p:cTn id="101" dur="500"/>
                                        <p:tgtEl>
                                          <p:spTgt spid="335"/>
                                        </p:tgtEl>
                                      </p:cBhvr>
                                    </p:animEffect>
                                  </p:childTnLst>
                                </p:cTn>
                              </p:par>
                            </p:childTnLst>
                          </p:cTn>
                        </p:par>
                        <p:par>
                          <p:cTn id="102" fill="hold">
                            <p:stCondLst>
                              <p:cond delay="500"/>
                            </p:stCondLst>
                            <p:childTnLst>
                              <p:par>
                                <p:cTn id="103" presetID="9" presetClass="entr" presetSubtype="0" fill="hold" nodeType="afterEffect">
                                  <p:stCondLst>
                                    <p:cond delay="0"/>
                                  </p:stCondLst>
                                  <p:childTnLst>
                                    <p:set>
                                      <p:cBhvr>
                                        <p:cTn id="104" dur="1" fill="hold">
                                          <p:stCondLst>
                                            <p:cond delay="0"/>
                                          </p:stCondLst>
                                        </p:cTn>
                                        <p:tgtEl>
                                          <p:spTgt spid="334">
                                            <p:txEl>
                                              <p:pRg st="0" end="0"/>
                                            </p:txEl>
                                          </p:spTgt>
                                        </p:tgtEl>
                                        <p:attrNameLst>
                                          <p:attrName>style.visibility</p:attrName>
                                        </p:attrNameLst>
                                      </p:cBhvr>
                                      <p:to>
                                        <p:strVal val="visible"/>
                                      </p:to>
                                    </p:set>
                                    <p:animEffect transition="in" filter="dissolve">
                                      <p:cBhvr>
                                        <p:cTn id="105" dur="500"/>
                                        <p:tgtEl>
                                          <p:spTgt spid="334">
                                            <p:txEl>
                                              <p:pRg st="0" end="0"/>
                                            </p:txEl>
                                          </p:spTgt>
                                        </p:tgtEl>
                                      </p:cBhvr>
                                    </p:animEffect>
                                  </p:childTnLst>
                                </p:cTn>
                              </p:par>
                            </p:childTnLst>
                          </p:cTn>
                        </p:par>
                        <p:par>
                          <p:cTn id="106" fill="hold">
                            <p:stCondLst>
                              <p:cond delay="1000"/>
                            </p:stCondLst>
                            <p:childTnLst>
                              <p:par>
                                <p:cTn id="107" presetID="9" presetClass="entr" presetSubtype="0" fill="hold" grpId="0" nodeType="afterEffect">
                                  <p:stCondLst>
                                    <p:cond delay="0"/>
                                  </p:stCondLst>
                                  <p:childTnLst>
                                    <p:set>
                                      <p:cBhvr>
                                        <p:cTn id="108" dur="1" fill="hold">
                                          <p:stCondLst>
                                            <p:cond delay="0"/>
                                          </p:stCondLst>
                                        </p:cTn>
                                        <p:tgtEl>
                                          <p:spTgt spid="330"/>
                                        </p:tgtEl>
                                        <p:attrNameLst>
                                          <p:attrName>style.visibility</p:attrName>
                                        </p:attrNameLst>
                                      </p:cBhvr>
                                      <p:to>
                                        <p:strVal val="visible"/>
                                      </p:to>
                                    </p:set>
                                    <p:animEffect transition="in" filter="dissolve">
                                      <p:cBhvr>
                                        <p:cTn id="109" dur="500"/>
                                        <p:tgtEl>
                                          <p:spTgt spid="330"/>
                                        </p:tgtEl>
                                      </p:cBhvr>
                                    </p:animEffect>
                                  </p:childTnLst>
                                </p:cTn>
                              </p:par>
                            </p:childTnLst>
                          </p:cTn>
                        </p:par>
                        <p:par>
                          <p:cTn id="110" fill="hold">
                            <p:stCondLst>
                              <p:cond delay="1500"/>
                            </p:stCondLst>
                            <p:childTnLst>
                              <p:par>
                                <p:cTn id="111" presetID="22" presetClass="entr" presetSubtype="2" fill="hold" nodeType="afterEffect">
                                  <p:stCondLst>
                                    <p:cond delay="0"/>
                                  </p:stCondLst>
                                  <p:childTnLst>
                                    <p:set>
                                      <p:cBhvr>
                                        <p:cTn id="112" dur="1" fill="hold">
                                          <p:stCondLst>
                                            <p:cond delay="0"/>
                                          </p:stCondLst>
                                        </p:cTn>
                                        <p:tgtEl>
                                          <p:spTgt spid="338"/>
                                        </p:tgtEl>
                                        <p:attrNameLst>
                                          <p:attrName>style.visibility</p:attrName>
                                        </p:attrNameLst>
                                      </p:cBhvr>
                                      <p:to>
                                        <p:strVal val="visible"/>
                                      </p:to>
                                    </p:set>
                                    <p:animEffect transition="in" filter="wipe(right)">
                                      <p:cBhvr>
                                        <p:cTn id="113" dur="500"/>
                                        <p:tgtEl>
                                          <p:spTgt spid="338"/>
                                        </p:tgtEl>
                                      </p:cBhvr>
                                    </p:animEffect>
                                  </p:childTnLst>
                                </p:cTn>
                              </p:par>
                            </p:childTnLst>
                          </p:cTn>
                        </p:par>
                        <p:par>
                          <p:cTn id="114" fill="hold">
                            <p:stCondLst>
                              <p:cond delay="2000"/>
                            </p:stCondLst>
                            <p:childTnLst>
                              <p:par>
                                <p:cTn id="115" presetID="9" presetClass="entr" presetSubtype="0" fill="hold" grpId="0" nodeType="afterEffect">
                                  <p:stCondLst>
                                    <p:cond delay="0"/>
                                  </p:stCondLst>
                                  <p:childTnLst>
                                    <p:set>
                                      <p:cBhvr>
                                        <p:cTn id="116" dur="1" fill="hold">
                                          <p:stCondLst>
                                            <p:cond delay="0"/>
                                          </p:stCondLst>
                                        </p:cTn>
                                        <p:tgtEl>
                                          <p:spTgt spid="331"/>
                                        </p:tgtEl>
                                        <p:attrNameLst>
                                          <p:attrName>style.visibility</p:attrName>
                                        </p:attrNameLst>
                                      </p:cBhvr>
                                      <p:to>
                                        <p:strVal val="visible"/>
                                      </p:to>
                                    </p:set>
                                    <p:animEffect transition="in" filter="dissolve">
                                      <p:cBhvr>
                                        <p:cTn id="117" dur="500"/>
                                        <p:tgtEl>
                                          <p:spTgt spid="331"/>
                                        </p:tgtEl>
                                      </p:cBhvr>
                                    </p:animEffect>
                                  </p:childTnLst>
                                </p:cTn>
                              </p:par>
                            </p:childTnLst>
                          </p:cTn>
                        </p:par>
                        <p:par>
                          <p:cTn id="118" fill="hold">
                            <p:stCondLst>
                              <p:cond delay="2500"/>
                            </p:stCondLst>
                            <p:childTnLst>
                              <p:par>
                                <p:cTn id="119" presetID="9" presetClass="entr" presetSubtype="0" fill="hold" grpId="0" nodeType="afterEffect">
                                  <p:stCondLst>
                                    <p:cond delay="0"/>
                                  </p:stCondLst>
                                  <p:childTnLst>
                                    <p:set>
                                      <p:cBhvr>
                                        <p:cTn id="120" dur="1" fill="hold">
                                          <p:stCondLst>
                                            <p:cond delay="0"/>
                                          </p:stCondLst>
                                        </p:cTn>
                                        <p:tgtEl>
                                          <p:spTgt spid="332"/>
                                        </p:tgtEl>
                                        <p:attrNameLst>
                                          <p:attrName>style.visibility</p:attrName>
                                        </p:attrNameLst>
                                      </p:cBhvr>
                                      <p:to>
                                        <p:strVal val="visible"/>
                                      </p:to>
                                    </p:set>
                                    <p:animEffect transition="in" filter="dissolve">
                                      <p:cBhvr>
                                        <p:cTn id="121" dur="500"/>
                                        <p:tgtEl>
                                          <p:spTgt spid="332"/>
                                        </p:tgtEl>
                                      </p:cBhvr>
                                    </p:animEffect>
                                  </p:childTnLst>
                                </p:cTn>
                              </p:par>
                            </p:childTnLst>
                          </p:cTn>
                        </p:par>
                        <p:par>
                          <p:cTn id="122" fill="hold">
                            <p:stCondLst>
                              <p:cond delay="3000"/>
                            </p:stCondLst>
                            <p:childTnLst>
                              <p:par>
                                <p:cTn id="123" presetID="22" presetClass="entr" presetSubtype="8" fill="hold" nodeType="afterEffect">
                                  <p:stCondLst>
                                    <p:cond delay="0"/>
                                  </p:stCondLst>
                                  <p:childTnLst>
                                    <p:set>
                                      <p:cBhvr>
                                        <p:cTn id="124" dur="1" fill="hold">
                                          <p:stCondLst>
                                            <p:cond delay="0"/>
                                          </p:stCondLst>
                                        </p:cTn>
                                        <p:tgtEl>
                                          <p:spTgt spid="324"/>
                                        </p:tgtEl>
                                        <p:attrNameLst>
                                          <p:attrName>style.visibility</p:attrName>
                                        </p:attrNameLst>
                                      </p:cBhvr>
                                      <p:to>
                                        <p:strVal val="visible"/>
                                      </p:to>
                                    </p:set>
                                    <p:animEffect transition="in" filter="wipe(left)">
                                      <p:cBhvr>
                                        <p:cTn id="125" dur="500"/>
                                        <p:tgtEl>
                                          <p:spTgt spid="324"/>
                                        </p:tgtEl>
                                      </p:cBhvr>
                                    </p:animEffect>
                                  </p:childTnLst>
                                </p:cTn>
                              </p:par>
                            </p:childTnLst>
                          </p:cTn>
                        </p:par>
                        <p:par>
                          <p:cTn id="126" fill="hold">
                            <p:stCondLst>
                              <p:cond delay="3500"/>
                            </p:stCondLst>
                            <p:childTnLst>
                              <p:par>
                                <p:cTn id="127" presetID="9" presetClass="entr" presetSubtype="0" fill="hold" nodeType="afterEffect">
                                  <p:stCondLst>
                                    <p:cond delay="0"/>
                                  </p:stCondLst>
                                  <p:childTnLst>
                                    <p:set>
                                      <p:cBhvr>
                                        <p:cTn id="128" dur="1" fill="hold">
                                          <p:stCondLst>
                                            <p:cond delay="0"/>
                                          </p:stCondLst>
                                        </p:cTn>
                                        <p:tgtEl>
                                          <p:spTgt spid="321">
                                            <p:txEl>
                                              <p:pRg st="0" end="0"/>
                                            </p:txEl>
                                          </p:spTgt>
                                        </p:tgtEl>
                                        <p:attrNameLst>
                                          <p:attrName>style.visibility</p:attrName>
                                        </p:attrNameLst>
                                      </p:cBhvr>
                                      <p:to>
                                        <p:strVal val="visible"/>
                                      </p:to>
                                    </p:set>
                                    <p:animEffect transition="in" filter="dissolve">
                                      <p:cBhvr>
                                        <p:cTn id="129" dur="500"/>
                                        <p:tgtEl>
                                          <p:spTgt spid="321">
                                            <p:txEl>
                                              <p:pRg st="0" end="0"/>
                                            </p:txEl>
                                          </p:spTgt>
                                        </p:tgtEl>
                                      </p:cBhvr>
                                    </p:animEffect>
                                  </p:childTnLst>
                                </p:cTn>
                              </p:par>
                            </p:childTnLst>
                          </p:cTn>
                        </p:par>
                        <p:par>
                          <p:cTn id="130" fill="hold">
                            <p:stCondLst>
                              <p:cond delay="4000"/>
                            </p:stCondLst>
                            <p:childTnLst>
                              <p:par>
                                <p:cTn id="131" presetID="9" presetClass="entr" presetSubtype="0" fill="hold" grpId="0" nodeType="afterEffect">
                                  <p:stCondLst>
                                    <p:cond delay="0"/>
                                  </p:stCondLst>
                                  <p:childTnLst>
                                    <p:set>
                                      <p:cBhvr>
                                        <p:cTn id="132" dur="1" fill="hold">
                                          <p:stCondLst>
                                            <p:cond delay="0"/>
                                          </p:stCondLst>
                                        </p:cTn>
                                        <p:tgtEl>
                                          <p:spTgt spid="322"/>
                                        </p:tgtEl>
                                        <p:attrNameLst>
                                          <p:attrName>style.visibility</p:attrName>
                                        </p:attrNameLst>
                                      </p:cBhvr>
                                      <p:to>
                                        <p:strVal val="visible"/>
                                      </p:to>
                                    </p:set>
                                    <p:animEffect transition="in" filter="dissolve">
                                      <p:cBhvr>
                                        <p:cTn id="133" dur="500"/>
                                        <p:tgtEl>
                                          <p:spTgt spid="322"/>
                                        </p:tgtEl>
                                      </p:cBhvr>
                                    </p:animEffect>
                                  </p:childTnLst>
                                </p:cTn>
                              </p:par>
                            </p:childTnLst>
                          </p:cTn>
                        </p:par>
                        <p:par>
                          <p:cTn id="134" fill="hold">
                            <p:stCondLst>
                              <p:cond delay="4500"/>
                            </p:stCondLst>
                            <p:childTnLst>
                              <p:par>
                                <p:cTn id="135" presetID="22" presetClass="entr" presetSubtype="1" fill="hold" nodeType="afterEffect">
                                  <p:stCondLst>
                                    <p:cond delay="0"/>
                                  </p:stCondLst>
                                  <p:childTnLst>
                                    <p:set>
                                      <p:cBhvr>
                                        <p:cTn id="136" dur="1" fill="hold">
                                          <p:stCondLst>
                                            <p:cond delay="0"/>
                                          </p:stCondLst>
                                        </p:cTn>
                                        <p:tgtEl>
                                          <p:spTgt spid="342"/>
                                        </p:tgtEl>
                                        <p:attrNameLst>
                                          <p:attrName>style.visibility</p:attrName>
                                        </p:attrNameLst>
                                      </p:cBhvr>
                                      <p:to>
                                        <p:strVal val="visible"/>
                                      </p:to>
                                    </p:set>
                                    <p:animEffect transition="in" filter="wipe(up)">
                                      <p:cBhvr>
                                        <p:cTn id="137" dur="1000"/>
                                        <p:tgtEl>
                                          <p:spTgt spid="342"/>
                                        </p:tgtEl>
                                      </p:cBhvr>
                                    </p:animEffect>
                                  </p:childTnLst>
                                </p:cTn>
                              </p:par>
                              <p:par>
                                <p:cTn id="138" presetID="22" presetClass="entr" presetSubtype="1" fill="hold" nodeType="withEffect">
                                  <p:stCondLst>
                                    <p:cond delay="0"/>
                                  </p:stCondLst>
                                  <p:childTnLst>
                                    <p:set>
                                      <p:cBhvr>
                                        <p:cTn id="139" dur="1" fill="hold">
                                          <p:stCondLst>
                                            <p:cond delay="0"/>
                                          </p:stCondLst>
                                        </p:cTn>
                                        <p:tgtEl>
                                          <p:spTgt spid="352"/>
                                        </p:tgtEl>
                                        <p:attrNameLst>
                                          <p:attrName>style.visibility</p:attrName>
                                        </p:attrNameLst>
                                      </p:cBhvr>
                                      <p:to>
                                        <p:strVal val="visible"/>
                                      </p:to>
                                    </p:set>
                                    <p:animEffect transition="in" filter="wipe(up)">
                                      <p:cBhvr>
                                        <p:cTn id="140" dur="500"/>
                                        <p:tgtEl>
                                          <p:spTgt spid="352"/>
                                        </p:tgtEl>
                                      </p:cBhvr>
                                    </p:animEffect>
                                  </p:childTnLst>
                                </p:cTn>
                              </p:par>
                            </p:childTnLst>
                          </p:cTn>
                        </p:par>
                        <p:par>
                          <p:cTn id="141" fill="hold">
                            <p:stCondLst>
                              <p:cond delay="5500"/>
                            </p:stCondLst>
                            <p:childTnLst>
                              <p:par>
                                <p:cTn id="142" presetID="9" presetClass="entr" presetSubtype="0" fill="hold" nodeType="afterEffect">
                                  <p:stCondLst>
                                    <p:cond delay="0"/>
                                  </p:stCondLst>
                                  <p:childTnLst>
                                    <p:set>
                                      <p:cBhvr>
                                        <p:cTn id="143" dur="1" fill="hold">
                                          <p:stCondLst>
                                            <p:cond delay="0"/>
                                          </p:stCondLst>
                                        </p:cTn>
                                        <p:tgtEl>
                                          <p:spTgt spid="349"/>
                                        </p:tgtEl>
                                        <p:attrNameLst>
                                          <p:attrName>style.visibility</p:attrName>
                                        </p:attrNameLst>
                                      </p:cBhvr>
                                      <p:to>
                                        <p:strVal val="visible"/>
                                      </p:to>
                                    </p:set>
                                    <p:animEffect transition="in" filter="dissolve">
                                      <p:cBhvr>
                                        <p:cTn id="144" dur="500"/>
                                        <p:tgtEl>
                                          <p:spTgt spid="34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346"/>
                                        </p:tgtEl>
                                        <p:attrNameLst>
                                          <p:attrName>style.visibility</p:attrName>
                                        </p:attrNameLst>
                                      </p:cBhvr>
                                      <p:to>
                                        <p:strVal val="visible"/>
                                      </p:to>
                                    </p:set>
                                    <p:animEffect transition="in" filter="wipe(left)">
                                      <p:cBhvr>
                                        <p:cTn id="149" dur="500"/>
                                        <p:tgtEl>
                                          <p:spTgt spid="346"/>
                                        </p:tgtEl>
                                      </p:cBhvr>
                                    </p:animEffect>
                                  </p:childTnLst>
                                </p:cTn>
                              </p:par>
                              <p:par>
                                <p:cTn id="150" presetID="22" presetClass="entr" presetSubtype="1" fill="hold" nodeType="withEffect">
                                  <p:stCondLst>
                                    <p:cond delay="0"/>
                                  </p:stCondLst>
                                  <p:childTnLst>
                                    <p:set>
                                      <p:cBhvr>
                                        <p:cTn id="151" dur="1" fill="hold">
                                          <p:stCondLst>
                                            <p:cond delay="0"/>
                                          </p:stCondLst>
                                        </p:cTn>
                                        <p:tgtEl>
                                          <p:spTgt spid="356"/>
                                        </p:tgtEl>
                                        <p:attrNameLst>
                                          <p:attrName>style.visibility</p:attrName>
                                        </p:attrNameLst>
                                      </p:cBhvr>
                                      <p:to>
                                        <p:strVal val="visible"/>
                                      </p:to>
                                    </p:set>
                                    <p:animEffect transition="in" filter="wipe(up)">
                                      <p:cBhvr>
                                        <p:cTn id="152" dur="500"/>
                                        <p:tgtEl>
                                          <p:spTgt spid="356"/>
                                        </p:tgtEl>
                                      </p:cBhvr>
                                    </p:animEffect>
                                  </p:childTnLst>
                                </p:cTn>
                              </p:par>
                            </p:childTnLst>
                          </p:cTn>
                        </p:par>
                        <p:par>
                          <p:cTn id="153" fill="hold">
                            <p:stCondLst>
                              <p:cond delay="500"/>
                            </p:stCondLst>
                            <p:childTnLst>
                              <p:par>
                                <p:cTn id="154" presetID="9" presetClass="entr" presetSubtype="0" fill="hold" nodeType="afterEffect">
                                  <p:stCondLst>
                                    <p:cond delay="0"/>
                                  </p:stCondLst>
                                  <p:childTnLst>
                                    <p:set>
                                      <p:cBhvr>
                                        <p:cTn id="155" dur="1" fill="hold">
                                          <p:stCondLst>
                                            <p:cond delay="0"/>
                                          </p:stCondLst>
                                        </p:cTn>
                                        <p:tgtEl>
                                          <p:spTgt spid="329">
                                            <p:txEl>
                                              <p:pRg st="0" end="0"/>
                                            </p:txEl>
                                          </p:spTgt>
                                        </p:tgtEl>
                                        <p:attrNameLst>
                                          <p:attrName>style.visibility</p:attrName>
                                        </p:attrNameLst>
                                      </p:cBhvr>
                                      <p:to>
                                        <p:strVal val="visible"/>
                                      </p:to>
                                    </p:set>
                                    <p:animEffect transition="in" filter="dissolve">
                                      <p:cBhvr>
                                        <p:cTn id="156" dur="500"/>
                                        <p:tgtEl>
                                          <p:spTgt spid="329">
                                            <p:txEl>
                                              <p:pRg st="0" end="0"/>
                                            </p:txEl>
                                          </p:spTgt>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323"/>
                                        </p:tgtEl>
                                        <p:attrNameLst>
                                          <p:attrName>style.visibility</p:attrName>
                                        </p:attrNameLst>
                                      </p:cBhvr>
                                      <p:to>
                                        <p:strVal val="visible"/>
                                      </p:to>
                                    </p:set>
                                    <p:animEffect transition="in" filter="dissolve">
                                      <p:cBhvr>
                                        <p:cTn id="159" dur="500"/>
                                        <p:tgtEl>
                                          <p:spTgt spid="323"/>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5"/>
                                        </p:tgtEl>
                                        <p:attrNameLst>
                                          <p:attrName>style.visibility</p:attrName>
                                        </p:attrNameLst>
                                      </p:cBhvr>
                                      <p:to>
                                        <p:strVal val="visible"/>
                                      </p:to>
                                    </p:set>
                                    <p:animEffect transition="in" filter="wipe(right)">
                                      <p:cBhvr>
                                        <p:cTn id="164" dur="500"/>
                                        <p:tgtEl>
                                          <p:spTgt spid="5"/>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6"/>
                                        </p:tgtEl>
                                        <p:attrNameLst>
                                          <p:attrName>style.visibility</p:attrName>
                                        </p:attrNameLst>
                                      </p:cBhvr>
                                      <p:to>
                                        <p:strVal val="visible"/>
                                      </p:to>
                                    </p:set>
                                    <p:animEffect transition="in" filter="wipe(left)">
                                      <p:cBhvr>
                                        <p:cTn id="169" dur="500"/>
                                        <p:tgtEl>
                                          <p:spTgt spid="6"/>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2" fill="hold" nodeType="clickEffect">
                                  <p:stCondLst>
                                    <p:cond delay="0"/>
                                  </p:stCondLst>
                                  <p:childTnLst>
                                    <p:set>
                                      <p:cBhvr>
                                        <p:cTn id="173" dur="1" fill="hold">
                                          <p:stCondLst>
                                            <p:cond delay="0"/>
                                          </p:stCondLst>
                                        </p:cTn>
                                        <p:tgtEl>
                                          <p:spTgt spid="367"/>
                                        </p:tgtEl>
                                        <p:attrNameLst>
                                          <p:attrName>style.visibility</p:attrName>
                                        </p:attrNameLst>
                                      </p:cBhvr>
                                      <p:to>
                                        <p:strVal val="visible"/>
                                      </p:to>
                                    </p:set>
                                    <p:animEffect transition="in" filter="wipe(right)">
                                      <p:cBhvr>
                                        <p:cTn id="174" dur="500"/>
                                        <p:tgtEl>
                                          <p:spTgt spid="367"/>
                                        </p:tgtEl>
                                      </p:cBhvr>
                                    </p:animEffect>
                                  </p:childTnLst>
                                </p:cTn>
                              </p:par>
                            </p:childTnLst>
                          </p:cTn>
                        </p:par>
                        <p:par>
                          <p:cTn id="175" fill="hold">
                            <p:stCondLst>
                              <p:cond delay="500"/>
                            </p:stCondLst>
                            <p:childTnLst>
                              <p:par>
                                <p:cTn id="176" presetID="22" presetClass="entr" presetSubtype="8" fill="hold" nodeType="afterEffect">
                                  <p:stCondLst>
                                    <p:cond delay="0"/>
                                  </p:stCondLst>
                                  <p:childTnLst>
                                    <p:set>
                                      <p:cBhvr>
                                        <p:cTn id="177" dur="1" fill="hold">
                                          <p:stCondLst>
                                            <p:cond delay="0"/>
                                          </p:stCondLst>
                                        </p:cTn>
                                        <p:tgtEl>
                                          <p:spTgt spid="120"/>
                                        </p:tgtEl>
                                        <p:attrNameLst>
                                          <p:attrName>style.visibility</p:attrName>
                                        </p:attrNameLst>
                                      </p:cBhvr>
                                      <p:to>
                                        <p:strVal val="visible"/>
                                      </p:to>
                                    </p:set>
                                    <p:animEffect transition="in" filter="wipe(left)">
                                      <p:cBhvr>
                                        <p:cTn id="178" dur="500"/>
                                        <p:tgtEl>
                                          <p:spTgt spid="120"/>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nodeType="clickEffect">
                                  <p:stCondLst>
                                    <p:cond delay="0"/>
                                  </p:stCondLst>
                                  <p:childTnLst>
                                    <p:set>
                                      <p:cBhvr>
                                        <p:cTn id="182" dur="1" fill="hold">
                                          <p:stCondLst>
                                            <p:cond delay="0"/>
                                          </p:stCondLst>
                                        </p:cTn>
                                        <p:tgtEl>
                                          <p:spTgt spid="3"/>
                                        </p:tgtEl>
                                        <p:attrNameLst>
                                          <p:attrName>style.visibility</p:attrName>
                                        </p:attrNameLst>
                                      </p:cBhvr>
                                      <p:to>
                                        <p:strVal val="visible"/>
                                      </p:to>
                                    </p:set>
                                    <p:animEffect transition="in" filter="dissolve">
                                      <p:cBhvr>
                                        <p:cTn id="18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273" grpId="0"/>
      <p:bldP spid="280" grpId="0"/>
      <p:bldP spid="281" grpId="0"/>
      <p:bldP spid="282" grpId="0"/>
      <p:bldP spid="284" grpId="0"/>
      <p:bldP spid="285" grpId="0"/>
      <p:bldP spid="286" grpId="0"/>
      <p:bldP spid="287" grpId="0"/>
      <p:bldP spid="322" grpId="0"/>
      <p:bldP spid="323" grpId="0"/>
      <p:bldP spid="330" grpId="0"/>
      <p:bldP spid="331" grpId="0"/>
      <p:bldP spid="3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Performance of rdt3.0 </a:t>
            </a:r>
            <a:r>
              <a:rPr lang="en-US" sz="3200" dirty="0"/>
              <a:t>(stop-and-wait)</a:t>
            </a:r>
            <a:endParaRPr lang="en-US" sz="4400" dirty="0"/>
          </a:p>
        </p:txBody>
      </p:sp>
      <p:sp>
        <p:nvSpPr>
          <p:cNvPr id="121" name="Rectangle 3">
            <a:extLst>
              <a:ext uri="{FF2B5EF4-FFF2-40B4-BE49-F238E27FC236}">
                <a16:creationId xmlns:a16="http://schemas.microsoft.com/office/drawing/2014/main" id="{FDDA46F1-23DA-904A-99AA-BA36ED7A6857}"/>
              </a:ext>
            </a:extLst>
          </p:cNvPr>
          <p:cNvSpPr txBox="1">
            <a:spLocks noChangeArrowheads="1"/>
          </p:cNvSpPr>
          <p:nvPr/>
        </p:nvSpPr>
        <p:spPr>
          <a:xfrm>
            <a:off x="870314" y="2451713"/>
            <a:ext cx="10532792" cy="10445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9575" marR="0" lvl="0" indent="-2794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example: 1 Gbps link, 15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prop. delay, 8000 bit packet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Rectangle 4">
            <a:extLst>
              <a:ext uri="{FF2B5EF4-FFF2-40B4-BE49-F238E27FC236}">
                <a16:creationId xmlns:a16="http://schemas.microsoft.com/office/drawing/2014/main" id="{04DE9E77-9329-F04E-A15C-5F38550FB2FA}"/>
              </a:ext>
            </a:extLst>
          </p:cNvPr>
          <p:cNvSpPr>
            <a:spLocks noChangeArrowheads="1"/>
          </p:cNvSpPr>
          <p:nvPr/>
        </p:nvSpPr>
        <p:spPr bwMode="auto">
          <a:xfrm>
            <a:off x="536827" y="1472895"/>
            <a:ext cx="10752586"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688975" indent="-23177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688975" marR="0" lvl="1" indent="-23177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 </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sender</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utilization</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fraction of time sender busy sending</a:t>
            </a:r>
          </a:p>
        </p:txBody>
      </p:sp>
      <p:grpSp>
        <p:nvGrpSpPr>
          <p:cNvPr id="125" name="Group 24">
            <a:extLst>
              <a:ext uri="{FF2B5EF4-FFF2-40B4-BE49-F238E27FC236}">
                <a16:creationId xmlns:a16="http://schemas.microsoft.com/office/drawing/2014/main" id="{276312A9-6509-DC4A-B34D-FF403C6ACCF6}"/>
              </a:ext>
            </a:extLst>
          </p:cNvPr>
          <p:cNvGrpSpPr>
            <a:grpSpLocks/>
          </p:cNvGrpSpPr>
          <p:nvPr/>
        </p:nvGrpSpPr>
        <p:grpSpPr bwMode="auto">
          <a:xfrm>
            <a:off x="1782678" y="3526869"/>
            <a:ext cx="5724525" cy="812800"/>
            <a:chOff x="137" y="1675"/>
            <a:chExt cx="3606" cy="512"/>
          </a:xfrm>
        </p:grpSpPr>
        <p:sp>
          <p:nvSpPr>
            <p:cNvPr id="126" name="Text Box 10">
              <a:extLst>
                <a:ext uri="{FF2B5EF4-FFF2-40B4-BE49-F238E27FC236}">
                  <a16:creationId xmlns:a16="http://schemas.microsoft.com/office/drawing/2014/main" id="{F8134D58-7EAB-C542-A474-3D41F6C9577D}"/>
                </a:ext>
              </a:extLst>
            </p:cNvPr>
            <p:cNvSpPr txBox="1">
              <a:spLocks noChangeArrowheads="1"/>
            </p:cNvSpPr>
            <p:nvPr/>
          </p:nvSpPr>
          <p:spPr bwMode="auto">
            <a:xfrm>
              <a:off x="137" y="1795"/>
              <a:ext cx="64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D</a:t>
              </a:r>
              <a:r>
                <a:rPr kumimoji="0" lang="en-US" sz="2400" b="0" i="1" u="none" strike="noStrike" kern="1200" cap="none" spc="0" normalizeH="0" baseline="-25000" noProof="0" dirty="0" err="1">
                  <a:ln>
                    <a:noFill/>
                  </a:ln>
                  <a:solidFill>
                    <a:prstClr val="black"/>
                  </a:solidFill>
                  <a:effectLst/>
                  <a:uLnTx/>
                  <a:uFillTx/>
                  <a:latin typeface="Calibri" panose="020F0502020204030204"/>
                  <a:ea typeface="ＭＳ Ｐゴシック" charset="0"/>
                  <a:cs typeface="+mn-cs"/>
                </a:rPr>
                <a:t>trans</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p:txBody>
        </p:sp>
        <p:grpSp>
          <p:nvGrpSpPr>
            <p:cNvPr id="127" name="Group 14">
              <a:extLst>
                <a:ext uri="{FF2B5EF4-FFF2-40B4-BE49-F238E27FC236}">
                  <a16:creationId xmlns:a16="http://schemas.microsoft.com/office/drawing/2014/main" id="{A1CD218D-EFB4-7747-AA6F-A8CADF318971}"/>
                </a:ext>
              </a:extLst>
            </p:cNvPr>
            <p:cNvGrpSpPr>
              <a:grpSpLocks/>
            </p:cNvGrpSpPr>
            <p:nvPr/>
          </p:nvGrpSpPr>
          <p:grpSpPr bwMode="auto">
            <a:xfrm>
              <a:off x="827" y="1677"/>
              <a:ext cx="235" cy="499"/>
              <a:chOff x="155" y="2937"/>
              <a:chExt cx="235" cy="499"/>
            </a:xfrm>
          </p:grpSpPr>
          <p:sp>
            <p:nvSpPr>
              <p:cNvPr id="136" name="Text Box 11">
                <a:extLst>
                  <a:ext uri="{FF2B5EF4-FFF2-40B4-BE49-F238E27FC236}">
                    <a16:creationId xmlns:a16="http://schemas.microsoft.com/office/drawing/2014/main" id="{212B965A-7A53-E448-A951-4473C08E3FC2}"/>
                  </a:ext>
                </a:extLst>
              </p:cNvPr>
              <p:cNvSpPr txBox="1">
                <a:spLocks noChangeArrowheads="1"/>
              </p:cNvSpPr>
              <p:nvPr/>
            </p:nvSpPr>
            <p:spPr bwMode="auto">
              <a:xfrm>
                <a:off x="176" y="2937"/>
                <a:ext cx="19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L</a:t>
                </a:r>
              </a:p>
            </p:txBody>
          </p:sp>
          <p:sp>
            <p:nvSpPr>
              <p:cNvPr id="137" name="Text Box 12">
                <a:extLst>
                  <a:ext uri="{FF2B5EF4-FFF2-40B4-BE49-F238E27FC236}">
                    <a16:creationId xmlns:a16="http://schemas.microsoft.com/office/drawing/2014/main" id="{C0714D4B-8571-E443-B70B-3B39AC0A694F}"/>
                  </a:ext>
                </a:extLst>
              </p:cNvPr>
              <p:cNvSpPr txBox="1">
                <a:spLocks noChangeArrowheads="1"/>
              </p:cNvSpPr>
              <p:nvPr/>
            </p:nvSpPr>
            <p:spPr bwMode="auto">
              <a:xfrm>
                <a:off x="155" y="3145"/>
                <a:ext cx="22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R</a:t>
                </a:r>
              </a:p>
            </p:txBody>
          </p:sp>
          <p:sp>
            <p:nvSpPr>
              <p:cNvPr id="138" name="Line 13">
                <a:extLst>
                  <a:ext uri="{FF2B5EF4-FFF2-40B4-BE49-F238E27FC236}">
                    <a16:creationId xmlns:a16="http://schemas.microsoft.com/office/drawing/2014/main" id="{487E8E54-B689-7340-8E19-EEBA8D6E7B88}"/>
                  </a:ext>
                </a:extLst>
              </p:cNvPr>
              <p:cNvSpPr>
                <a:spLocks noChangeShapeType="1"/>
              </p:cNvSpPr>
              <p:nvPr/>
            </p:nvSpPr>
            <p:spPr bwMode="auto">
              <a:xfrm>
                <a:off x="204" y="3192"/>
                <a:ext cx="18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grpSp>
          <p:nvGrpSpPr>
            <p:cNvPr id="128" name="Group 19">
              <a:extLst>
                <a:ext uri="{FF2B5EF4-FFF2-40B4-BE49-F238E27FC236}">
                  <a16:creationId xmlns:a16="http://schemas.microsoft.com/office/drawing/2014/main" id="{458C4EA2-733B-9843-BEDB-1D21ADD2E2DA}"/>
                </a:ext>
              </a:extLst>
            </p:cNvPr>
            <p:cNvGrpSpPr>
              <a:grpSpLocks/>
            </p:cNvGrpSpPr>
            <p:nvPr/>
          </p:nvGrpSpPr>
          <p:grpSpPr bwMode="auto">
            <a:xfrm>
              <a:off x="1233" y="1675"/>
              <a:ext cx="1225" cy="512"/>
              <a:chOff x="1401" y="1693"/>
              <a:chExt cx="1225" cy="512"/>
            </a:xfrm>
          </p:grpSpPr>
          <p:sp>
            <p:nvSpPr>
              <p:cNvPr id="132" name="Text Box 6">
                <a:extLst>
                  <a:ext uri="{FF2B5EF4-FFF2-40B4-BE49-F238E27FC236}">
                    <a16:creationId xmlns:a16="http://schemas.microsoft.com/office/drawing/2014/main" id="{9DB04C83-679A-3C40-AE3F-F5626A9A46D1}"/>
                  </a:ext>
                </a:extLst>
              </p:cNvPr>
              <p:cNvSpPr txBox="1">
                <a:spLocks noChangeArrowheads="1"/>
              </p:cNvSpPr>
              <p:nvPr/>
            </p:nvSpPr>
            <p:spPr bwMode="auto">
              <a:xfrm>
                <a:off x="2085" y="1748"/>
                <a:ext cx="153" cy="2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endPar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33" name="Text Box 16">
                <a:extLst>
                  <a:ext uri="{FF2B5EF4-FFF2-40B4-BE49-F238E27FC236}">
                    <a16:creationId xmlns:a16="http://schemas.microsoft.com/office/drawing/2014/main" id="{9A4E21FE-242E-F24A-8DFD-378A92E72AEE}"/>
                  </a:ext>
                </a:extLst>
              </p:cNvPr>
              <p:cNvSpPr txBox="1">
                <a:spLocks noChangeArrowheads="1"/>
              </p:cNvSpPr>
              <p:nvPr/>
            </p:nvSpPr>
            <p:spPr bwMode="auto">
              <a:xfrm>
                <a:off x="1563" y="1693"/>
                <a:ext cx="836"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8000 bits</a:t>
                </a:r>
              </a:p>
            </p:txBody>
          </p:sp>
          <p:sp>
            <p:nvSpPr>
              <p:cNvPr id="134" name="Text Box 17">
                <a:extLst>
                  <a:ext uri="{FF2B5EF4-FFF2-40B4-BE49-F238E27FC236}">
                    <a16:creationId xmlns:a16="http://schemas.microsoft.com/office/drawing/2014/main" id="{261ED350-3F07-A542-906D-6B34A19F57B4}"/>
                  </a:ext>
                </a:extLst>
              </p:cNvPr>
              <p:cNvSpPr txBox="1">
                <a:spLocks noChangeArrowheads="1"/>
              </p:cNvSpPr>
              <p:nvPr/>
            </p:nvSpPr>
            <p:spPr bwMode="auto">
              <a:xfrm>
                <a:off x="1401" y="1917"/>
                <a:ext cx="122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10</a:t>
                </a:r>
                <a:r>
                  <a:rPr kumimoji="0" lang="en-US" sz="2400" b="0" i="1" u="none" strike="noStrike" kern="1200" cap="none" spc="0" normalizeH="0" baseline="30000" noProof="0" dirty="0">
                    <a:ln>
                      <a:noFill/>
                    </a:ln>
                    <a:solidFill>
                      <a:prstClr val="black"/>
                    </a:solidFill>
                    <a:effectLst/>
                    <a:uLnTx/>
                    <a:uFillTx/>
                    <a:latin typeface="Calibri" panose="020F0502020204030204"/>
                    <a:ea typeface="ＭＳ Ｐゴシック" charset="0"/>
                    <a:cs typeface="+mn-cs"/>
                  </a:rPr>
                  <a:t>9 </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bits/sec</a:t>
                </a:r>
              </a:p>
            </p:txBody>
          </p:sp>
          <p:sp>
            <p:nvSpPr>
              <p:cNvPr id="135" name="Line 18">
                <a:extLst>
                  <a:ext uri="{FF2B5EF4-FFF2-40B4-BE49-F238E27FC236}">
                    <a16:creationId xmlns:a16="http://schemas.microsoft.com/office/drawing/2014/main" id="{EDB1D7D2-C87C-9F49-A2A1-833D85EAB9F9}"/>
                  </a:ext>
                </a:extLst>
              </p:cNvPr>
              <p:cNvSpPr>
                <a:spLocks noChangeShapeType="1"/>
              </p:cNvSpPr>
              <p:nvPr/>
            </p:nvSpPr>
            <p:spPr bwMode="auto">
              <a:xfrm>
                <a:off x="1604" y="1950"/>
                <a:ext cx="97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sp>
          <p:nvSpPr>
            <p:cNvPr id="129" name="Text Box 20">
              <a:extLst>
                <a:ext uri="{FF2B5EF4-FFF2-40B4-BE49-F238E27FC236}">
                  <a16:creationId xmlns:a16="http://schemas.microsoft.com/office/drawing/2014/main" id="{93AC931A-E76C-A440-8E87-B489914F35FD}"/>
                </a:ext>
              </a:extLst>
            </p:cNvPr>
            <p:cNvSpPr txBox="1">
              <a:spLocks noChangeArrowheads="1"/>
            </p:cNvSpPr>
            <p:nvPr/>
          </p:nvSpPr>
          <p:spPr bwMode="auto">
            <a:xfrm>
              <a:off x="1093" y="1789"/>
              <a:ext cx="213"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t>
              </a:r>
            </a:p>
          </p:txBody>
        </p:sp>
        <p:sp>
          <p:nvSpPr>
            <p:cNvPr id="130" name="Text Box 22">
              <a:extLst>
                <a:ext uri="{FF2B5EF4-FFF2-40B4-BE49-F238E27FC236}">
                  <a16:creationId xmlns:a16="http://schemas.microsoft.com/office/drawing/2014/main" id="{14ADD697-C49B-F141-9DE7-07AC5BD26EA5}"/>
                </a:ext>
              </a:extLst>
            </p:cNvPr>
            <p:cNvSpPr txBox="1">
              <a:spLocks noChangeArrowheads="1"/>
            </p:cNvSpPr>
            <p:nvPr/>
          </p:nvSpPr>
          <p:spPr bwMode="auto">
            <a:xfrm>
              <a:off x="2509" y="1789"/>
              <a:ext cx="213"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t>
              </a:r>
            </a:p>
          </p:txBody>
        </p:sp>
        <p:sp>
          <p:nvSpPr>
            <p:cNvPr id="131" name="Text Box 23">
              <a:extLst>
                <a:ext uri="{FF2B5EF4-FFF2-40B4-BE49-F238E27FC236}">
                  <a16:creationId xmlns:a16="http://schemas.microsoft.com/office/drawing/2014/main" id="{108AD146-F5D0-F14B-AF3A-D8ADCB55A4C6}"/>
                </a:ext>
              </a:extLst>
            </p:cNvPr>
            <p:cNvSpPr txBox="1">
              <a:spLocks noChangeArrowheads="1"/>
            </p:cNvSpPr>
            <p:nvPr/>
          </p:nvSpPr>
          <p:spPr bwMode="auto">
            <a:xfrm>
              <a:off x="2715" y="1777"/>
              <a:ext cx="102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8 microsecs</a:t>
              </a:r>
            </a:p>
          </p:txBody>
        </p:sp>
      </p:grpSp>
      <p:sp>
        <p:nvSpPr>
          <p:cNvPr id="20" name="Rectangle 3">
            <a:extLst>
              <a:ext uri="{FF2B5EF4-FFF2-40B4-BE49-F238E27FC236}">
                <a16:creationId xmlns:a16="http://schemas.microsoft.com/office/drawing/2014/main" id="{B3DFFB42-6FBF-BC4B-ABC2-8ADE611947F8}"/>
              </a:ext>
            </a:extLst>
          </p:cNvPr>
          <p:cNvSpPr txBox="1">
            <a:spLocks noChangeArrowheads="1"/>
          </p:cNvSpPr>
          <p:nvPr/>
        </p:nvSpPr>
        <p:spPr>
          <a:xfrm>
            <a:off x="829076" y="3163511"/>
            <a:ext cx="9723349" cy="10445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0275" marR="0" lvl="1" indent="-457200"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ime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 transmit packet into channel:</a:t>
            </a:r>
          </a:p>
        </p:txBody>
      </p:sp>
      <p:sp>
        <p:nvSpPr>
          <p:cNvPr id="21" name="Slide Number Placeholder 2">
            <a:extLst>
              <a:ext uri="{FF2B5EF4-FFF2-40B4-BE49-F238E27FC236}">
                <a16:creationId xmlns:a16="http://schemas.microsoft.com/office/drawing/2014/main" id="{5A944CFA-EDBD-154A-A022-BFEE848C7BD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spTree>
    <p:extLst>
      <p:ext uri="{BB962C8B-B14F-4D97-AF65-F5344CB8AC3E}">
        <p14:creationId xmlns:p14="http://schemas.microsoft.com/office/powerpoint/2010/main" val="25950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
                                            <p:txEl>
                                              <p:pRg st="0" end="0"/>
                                            </p:txEl>
                                          </p:spTgt>
                                        </p:tgtEl>
                                        <p:attrNameLst>
                                          <p:attrName>style.visibility</p:attrName>
                                        </p:attrNameLst>
                                      </p:cBhvr>
                                      <p:to>
                                        <p:strVal val="visible"/>
                                      </p:to>
                                    </p:set>
                                    <p:animEffect transition="in" filter="dissolve">
                                      <p:cBhvr>
                                        <p:cTn id="12" dur="500"/>
                                        <p:tgtEl>
                                          <p:spTgt spid="1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dissolve">
                                      <p:cBhvr>
                                        <p:cTn id="17" dur="500"/>
                                        <p:tgtEl>
                                          <p:spTgt spid="12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dissolve">
                                      <p:cBhvr>
                                        <p:cTn id="2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uild="p"/>
      <p:bldP spid="122" grpId="0"/>
      <p:bldP spid="2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stop-and-wait operation</a:t>
            </a:r>
            <a:endParaRPr lang="en-US" sz="4400" dirty="0"/>
          </a:p>
        </p:txBody>
      </p:sp>
      <p:grpSp>
        <p:nvGrpSpPr>
          <p:cNvPr id="4" name="Group 3">
            <a:extLst>
              <a:ext uri="{FF2B5EF4-FFF2-40B4-BE49-F238E27FC236}">
                <a16:creationId xmlns:a16="http://schemas.microsoft.com/office/drawing/2014/main" id="{1E77F652-670F-A845-B285-3845722C99C1}"/>
              </a:ext>
            </a:extLst>
          </p:cNvPr>
          <p:cNvGrpSpPr/>
          <p:nvPr/>
        </p:nvGrpSpPr>
        <p:grpSpPr>
          <a:xfrm>
            <a:off x="3188111" y="1436688"/>
            <a:ext cx="8729662" cy="3249612"/>
            <a:chOff x="1660525" y="1638643"/>
            <a:chExt cx="8729662" cy="3249612"/>
          </a:xfrm>
        </p:grpSpPr>
        <p:sp>
          <p:nvSpPr>
            <p:cNvPr id="50" name="Line 3">
              <a:extLst>
                <a:ext uri="{FF2B5EF4-FFF2-40B4-BE49-F238E27FC236}">
                  <a16:creationId xmlns:a16="http://schemas.microsoft.com/office/drawing/2014/main" id="{65EF62F5-AF0F-154C-9C6E-93BB51897ED0}"/>
                </a:ext>
              </a:extLst>
            </p:cNvPr>
            <p:cNvSpPr>
              <a:spLocks noChangeShapeType="1"/>
            </p:cNvSpPr>
            <p:nvPr/>
          </p:nvSpPr>
          <p:spPr bwMode="auto">
            <a:xfrm>
              <a:off x="4984750" y="2194268"/>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1" name="Text Box 4">
              <a:extLst>
                <a:ext uri="{FF2B5EF4-FFF2-40B4-BE49-F238E27FC236}">
                  <a16:creationId xmlns:a16="http://schemas.microsoft.com/office/drawing/2014/main" id="{9C568413-E7C8-034A-A01A-070E583EFD90}"/>
                </a:ext>
              </a:extLst>
            </p:cNvPr>
            <p:cNvSpPr txBox="1">
              <a:spLocks noChangeArrowheads="1"/>
            </p:cNvSpPr>
            <p:nvPr/>
          </p:nvSpPr>
          <p:spPr bwMode="auto">
            <a:xfrm>
              <a:off x="1660525" y="1989480"/>
              <a:ext cx="3232150"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transmitted, t = 0</a:t>
              </a:r>
            </a:p>
          </p:txBody>
        </p:sp>
        <p:sp>
          <p:nvSpPr>
            <p:cNvPr id="52" name="Line 5">
              <a:extLst>
                <a:ext uri="{FF2B5EF4-FFF2-40B4-BE49-F238E27FC236}">
                  <a16:creationId xmlns:a16="http://schemas.microsoft.com/office/drawing/2014/main" id="{1F5607F9-D0CE-8742-843E-05AFCDCA2F20}"/>
                </a:ext>
              </a:extLst>
            </p:cNvPr>
            <p:cNvSpPr>
              <a:spLocks noChangeShapeType="1"/>
            </p:cNvSpPr>
            <p:nvPr/>
          </p:nvSpPr>
          <p:spPr bwMode="auto">
            <a:xfrm>
              <a:off x="4973637" y="1975193"/>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Line 6">
              <a:extLst>
                <a:ext uri="{FF2B5EF4-FFF2-40B4-BE49-F238E27FC236}">
                  <a16:creationId xmlns:a16="http://schemas.microsoft.com/office/drawing/2014/main" id="{D5AC1D3D-9418-5F46-82ED-FBA189A71398}"/>
                </a:ext>
              </a:extLst>
            </p:cNvPr>
            <p:cNvSpPr>
              <a:spLocks noChangeShapeType="1"/>
            </p:cNvSpPr>
            <p:nvPr/>
          </p:nvSpPr>
          <p:spPr bwMode="auto">
            <a:xfrm>
              <a:off x="7200900" y="1987893"/>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Text Box 7">
              <a:extLst>
                <a:ext uri="{FF2B5EF4-FFF2-40B4-BE49-F238E27FC236}">
                  <a16:creationId xmlns:a16="http://schemas.microsoft.com/office/drawing/2014/main" id="{1AA39350-7ADC-E840-B7FD-CAF65C7EFE9B}"/>
                </a:ext>
              </a:extLst>
            </p:cNvPr>
            <p:cNvSpPr txBox="1">
              <a:spLocks noChangeArrowheads="1"/>
            </p:cNvSpPr>
            <p:nvPr/>
          </p:nvSpPr>
          <p:spPr bwMode="auto">
            <a:xfrm>
              <a:off x="4445000" y="1638643"/>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Text Box 8">
              <a:extLst>
                <a:ext uri="{FF2B5EF4-FFF2-40B4-BE49-F238E27FC236}">
                  <a16:creationId xmlns:a16="http://schemas.microsoft.com/office/drawing/2014/main" id="{388F41A8-01FA-884F-8140-E9FD1F2C6849}"/>
                </a:ext>
              </a:extLst>
            </p:cNvPr>
            <p:cNvSpPr txBox="1">
              <a:spLocks noChangeArrowheads="1"/>
            </p:cNvSpPr>
            <p:nvPr/>
          </p:nvSpPr>
          <p:spPr bwMode="auto">
            <a:xfrm>
              <a:off x="6623050" y="1638643"/>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 name="Line 9">
              <a:extLst>
                <a:ext uri="{FF2B5EF4-FFF2-40B4-BE49-F238E27FC236}">
                  <a16:creationId xmlns:a16="http://schemas.microsoft.com/office/drawing/2014/main" id="{4E1B3F21-B373-CA48-9AD5-5632396CBD83}"/>
                </a:ext>
              </a:extLst>
            </p:cNvPr>
            <p:cNvSpPr>
              <a:spLocks noChangeShapeType="1"/>
            </p:cNvSpPr>
            <p:nvPr/>
          </p:nvSpPr>
          <p:spPr bwMode="auto">
            <a:xfrm>
              <a:off x="4997450" y="2189505"/>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Line 10">
              <a:extLst>
                <a:ext uri="{FF2B5EF4-FFF2-40B4-BE49-F238E27FC236}">
                  <a16:creationId xmlns:a16="http://schemas.microsoft.com/office/drawing/2014/main" id="{89DD14FE-5B5B-3B43-8920-2EDFA30D8A61}"/>
                </a:ext>
              </a:extLst>
            </p:cNvPr>
            <p:cNvSpPr>
              <a:spLocks noChangeShapeType="1"/>
            </p:cNvSpPr>
            <p:nvPr/>
          </p:nvSpPr>
          <p:spPr bwMode="auto">
            <a:xfrm>
              <a:off x="5002212" y="4300880"/>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Line 11">
              <a:extLst>
                <a:ext uri="{FF2B5EF4-FFF2-40B4-BE49-F238E27FC236}">
                  <a16:creationId xmlns:a16="http://schemas.microsoft.com/office/drawing/2014/main" id="{0833BE20-CC42-354E-8D97-D533E108B5A2}"/>
                </a:ext>
              </a:extLst>
            </p:cNvPr>
            <p:cNvSpPr>
              <a:spLocks noChangeShapeType="1"/>
            </p:cNvSpPr>
            <p:nvPr/>
          </p:nvSpPr>
          <p:spPr bwMode="auto">
            <a:xfrm flipV="1">
              <a:off x="5002212" y="3357905"/>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Freeform 12">
              <a:extLst>
                <a:ext uri="{FF2B5EF4-FFF2-40B4-BE49-F238E27FC236}">
                  <a16:creationId xmlns:a16="http://schemas.microsoft.com/office/drawing/2014/main" id="{6DCE969D-C1B5-6B4F-8E82-11FE17209698}"/>
                </a:ext>
              </a:extLst>
            </p:cNvPr>
            <p:cNvSpPr>
              <a:spLocks/>
            </p:cNvSpPr>
            <p:nvPr/>
          </p:nvSpPr>
          <p:spPr bwMode="auto">
            <a:xfrm>
              <a:off x="4979987" y="2187918"/>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0" name="Line 13">
              <a:extLst>
                <a:ext uri="{FF2B5EF4-FFF2-40B4-BE49-F238E27FC236}">
                  <a16:creationId xmlns:a16="http://schemas.microsoft.com/office/drawing/2014/main" id="{71ECF681-371C-214F-B431-3EBF5FCA54AB}"/>
                </a:ext>
              </a:extLst>
            </p:cNvPr>
            <p:cNvSpPr>
              <a:spLocks noChangeShapeType="1"/>
            </p:cNvSpPr>
            <p:nvPr/>
          </p:nvSpPr>
          <p:spPr bwMode="auto">
            <a:xfrm flipH="1">
              <a:off x="4835525" y="218791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1" name="Line 14">
              <a:extLst>
                <a:ext uri="{FF2B5EF4-FFF2-40B4-BE49-F238E27FC236}">
                  <a16:creationId xmlns:a16="http://schemas.microsoft.com/office/drawing/2014/main" id="{D5FC9E24-2362-D949-AD1B-27FDE18130E6}"/>
                </a:ext>
              </a:extLst>
            </p:cNvPr>
            <p:cNvSpPr>
              <a:spLocks noChangeShapeType="1"/>
            </p:cNvSpPr>
            <p:nvPr/>
          </p:nvSpPr>
          <p:spPr bwMode="auto">
            <a:xfrm flipH="1">
              <a:off x="4835525" y="242921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Line 15">
              <a:extLst>
                <a:ext uri="{FF2B5EF4-FFF2-40B4-BE49-F238E27FC236}">
                  <a16:creationId xmlns:a16="http://schemas.microsoft.com/office/drawing/2014/main" id="{8E885B36-6DC7-A647-8328-79BA2FEF9ABC}"/>
                </a:ext>
              </a:extLst>
            </p:cNvPr>
            <p:cNvSpPr>
              <a:spLocks noChangeShapeType="1"/>
            </p:cNvSpPr>
            <p:nvPr/>
          </p:nvSpPr>
          <p:spPr bwMode="auto">
            <a:xfrm flipH="1">
              <a:off x="4846637" y="4288180"/>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 name="Text Box 16">
              <a:extLst>
                <a:ext uri="{FF2B5EF4-FFF2-40B4-BE49-F238E27FC236}">
                  <a16:creationId xmlns:a16="http://schemas.microsoft.com/office/drawing/2014/main" id="{C1807A2B-4600-F444-94CF-68DC8044B38C}"/>
                </a:ext>
              </a:extLst>
            </p:cNvPr>
            <p:cNvSpPr txBox="1">
              <a:spLocks noChangeArrowheads="1"/>
            </p:cNvSpPr>
            <p:nvPr/>
          </p:nvSpPr>
          <p:spPr bwMode="auto">
            <a:xfrm>
              <a:off x="4183062" y="316105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RTT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7">
              <a:extLst>
                <a:ext uri="{FF2B5EF4-FFF2-40B4-BE49-F238E27FC236}">
                  <a16:creationId xmlns:a16="http://schemas.microsoft.com/office/drawing/2014/main" id="{4CA4ACE4-80D6-094A-B612-CEDFE371375D}"/>
                </a:ext>
              </a:extLst>
            </p:cNvPr>
            <p:cNvSpPr>
              <a:spLocks noChangeShapeType="1"/>
            </p:cNvSpPr>
            <p:nvPr/>
          </p:nvSpPr>
          <p:spPr bwMode="auto">
            <a:xfrm>
              <a:off x="4870450" y="346903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Line 18">
              <a:extLst>
                <a:ext uri="{FF2B5EF4-FFF2-40B4-BE49-F238E27FC236}">
                  <a16:creationId xmlns:a16="http://schemas.microsoft.com/office/drawing/2014/main" id="{86419EA2-8CA9-1949-935B-FB9C7863AF80}"/>
                </a:ext>
              </a:extLst>
            </p:cNvPr>
            <p:cNvSpPr>
              <a:spLocks noChangeShapeType="1"/>
            </p:cNvSpPr>
            <p:nvPr/>
          </p:nvSpPr>
          <p:spPr bwMode="auto">
            <a:xfrm flipV="1">
              <a:off x="4875212" y="245144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Line 20">
              <a:extLst>
                <a:ext uri="{FF2B5EF4-FFF2-40B4-BE49-F238E27FC236}">
                  <a16:creationId xmlns:a16="http://schemas.microsoft.com/office/drawing/2014/main" id="{F450D6B2-ED0C-2A4C-8BFC-156E65F46CE8}"/>
                </a:ext>
              </a:extLst>
            </p:cNvPr>
            <p:cNvSpPr>
              <a:spLocks noChangeShapeType="1"/>
            </p:cNvSpPr>
            <p:nvPr/>
          </p:nvSpPr>
          <p:spPr bwMode="auto">
            <a:xfrm flipH="1">
              <a:off x="7188200" y="3102318"/>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21">
              <a:extLst>
                <a:ext uri="{FF2B5EF4-FFF2-40B4-BE49-F238E27FC236}">
                  <a16:creationId xmlns:a16="http://schemas.microsoft.com/office/drawing/2014/main" id="{08BE5E72-86FD-8A42-9396-059DB3F761FB}"/>
                </a:ext>
              </a:extLst>
            </p:cNvPr>
            <p:cNvSpPr txBox="1">
              <a:spLocks noChangeArrowheads="1"/>
            </p:cNvSpPr>
            <p:nvPr/>
          </p:nvSpPr>
          <p:spPr bwMode="auto">
            <a:xfrm>
              <a:off x="7269162" y="2926105"/>
              <a:ext cx="242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arrives</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Line 22">
              <a:extLst>
                <a:ext uri="{FF2B5EF4-FFF2-40B4-BE49-F238E27FC236}">
                  <a16:creationId xmlns:a16="http://schemas.microsoft.com/office/drawing/2014/main" id="{B416D5CF-1045-E44E-A7DD-0F2BA9A28495}"/>
                </a:ext>
              </a:extLst>
            </p:cNvPr>
            <p:cNvSpPr>
              <a:spLocks noChangeShapeType="1"/>
            </p:cNvSpPr>
            <p:nvPr/>
          </p:nvSpPr>
          <p:spPr bwMode="auto">
            <a:xfrm>
              <a:off x="7212012" y="3351555"/>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9" name="Text Box 23">
              <a:extLst>
                <a:ext uri="{FF2B5EF4-FFF2-40B4-BE49-F238E27FC236}">
                  <a16:creationId xmlns:a16="http://schemas.microsoft.com/office/drawing/2014/main" id="{EA1933E4-20F7-C442-A192-A24ACB88B227}"/>
                </a:ext>
              </a:extLst>
            </p:cNvPr>
            <p:cNvSpPr txBox="1">
              <a:spLocks noChangeArrowheads="1"/>
            </p:cNvSpPr>
            <p:nvPr/>
          </p:nvSpPr>
          <p:spPr bwMode="auto">
            <a:xfrm>
              <a:off x="7275512" y="3178518"/>
              <a:ext cx="31146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packet bit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0" name="Text Box 24">
              <a:extLst>
                <a:ext uri="{FF2B5EF4-FFF2-40B4-BE49-F238E27FC236}">
                  <a16:creationId xmlns:a16="http://schemas.microsoft.com/office/drawing/2014/main" id="{E280E208-423C-5A4D-B4AD-4087BED29014}"/>
                </a:ext>
              </a:extLst>
            </p:cNvPr>
            <p:cNvSpPr txBox="1">
              <a:spLocks noChangeArrowheads="1"/>
            </p:cNvSpPr>
            <p:nvPr/>
          </p:nvSpPr>
          <p:spPr bwMode="auto">
            <a:xfrm>
              <a:off x="2252662" y="3961155"/>
              <a:ext cx="2686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ACK arrives, send next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a:t>
              </a: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t = RTT + L / R</a:t>
              </a:r>
              <a:endParaRPr kumimoji="0" lang="en-US" altLang="en-US" sz="1600" b="0" i="0" u="none" strike="noStrike" kern="1200" cap="none" spc="0" normalizeH="0" baseline="0" noProof="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sp>
          <p:nvSpPr>
            <p:cNvPr id="71" name="Freeform 25">
              <a:extLst>
                <a:ext uri="{FF2B5EF4-FFF2-40B4-BE49-F238E27FC236}">
                  <a16:creationId xmlns:a16="http://schemas.microsoft.com/office/drawing/2014/main" id="{A4A7A1DD-E270-2148-B390-9D3198E6E533}"/>
                </a:ext>
              </a:extLst>
            </p:cNvPr>
            <p:cNvSpPr>
              <a:spLocks/>
            </p:cNvSpPr>
            <p:nvPr/>
          </p:nvSpPr>
          <p:spPr bwMode="auto">
            <a:xfrm>
              <a:off x="4997450" y="4296118"/>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6">
              <a:extLst>
                <a:ext uri="{FF2B5EF4-FFF2-40B4-BE49-F238E27FC236}">
                  <a16:creationId xmlns:a16="http://schemas.microsoft.com/office/drawing/2014/main" id="{9CA64688-75A8-D347-9FA8-19BC93D4C937}"/>
                </a:ext>
              </a:extLst>
            </p:cNvPr>
            <p:cNvGrpSpPr>
              <a:grpSpLocks/>
            </p:cNvGrpSpPr>
            <p:nvPr/>
          </p:nvGrpSpPr>
          <p:grpSpPr bwMode="auto">
            <a:xfrm>
              <a:off x="4991100" y="4288180"/>
              <a:ext cx="1281112" cy="534988"/>
              <a:chOff x="12315" y="13225"/>
              <a:chExt cx="2775" cy="913"/>
            </a:xfrm>
          </p:grpSpPr>
          <p:sp>
            <p:nvSpPr>
              <p:cNvPr id="73" name="Line 27">
                <a:extLst>
                  <a:ext uri="{FF2B5EF4-FFF2-40B4-BE49-F238E27FC236}">
                    <a16:creationId xmlns:a16="http://schemas.microsoft.com/office/drawing/2014/main" id="{3615449C-C628-4A4E-8FD9-6CEA1CB5AF49}"/>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8">
                <a:extLst>
                  <a:ext uri="{FF2B5EF4-FFF2-40B4-BE49-F238E27FC236}">
                    <a16:creationId xmlns:a16="http://schemas.microsoft.com/office/drawing/2014/main" id="{BC197F6C-E6E2-CC4F-B4CD-24052A68CF6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5" name="Line 29">
              <a:extLst>
                <a:ext uri="{FF2B5EF4-FFF2-40B4-BE49-F238E27FC236}">
                  <a16:creationId xmlns:a16="http://schemas.microsoft.com/office/drawing/2014/main" id="{C09632D7-180D-4B4F-9D42-55DC28E6A66C}"/>
                </a:ext>
              </a:extLst>
            </p:cNvPr>
            <p:cNvSpPr>
              <a:spLocks noChangeShapeType="1"/>
            </p:cNvSpPr>
            <p:nvPr/>
          </p:nvSpPr>
          <p:spPr bwMode="auto">
            <a:xfrm>
              <a:off x="4991100" y="4529480"/>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0">
              <a:extLst>
                <a:ext uri="{FF2B5EF4-FFF2-40B4-BE49-F238E27FC236}">
                  <a16:creationId xmlns:a16="http://schemas.microsoft.com/office/drawing/2014/main" id="{0C325B2C-A250-0F40-9312-8A7316454882}"/>
                </a:ext>
              </a:extLst>
            </p:cNvPr>
            <p:cNvSpPr>
              <a:spLocks noChangeShapeType="1"/>
            </p:cNvSpPr>
            <p:nvPr/>
          </p:nvSpPr>
          <p:spPr bwMode="auto">
            <a:xfrm>
              <a:off x="5314950" y="4653305"/>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 name="Slide Number Placeholder 2">
            <a:extLst>
              <a:ext uri="{FF2B5EF4-FFF2-40B4-BE49-F238E27FC236}">
                <a16:creationId xmlns:a16="http://schemas.microsoft.com/office/drawing/2014/main" id="{144B575B-9218-5E41-8DF6-C242B94C8BE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19</a:t>
            </a:fld>
            <a:endParaRPr lang="en-US" dirty="0"/>
          </a:p>
        </p:txBody>
      </p:sp>
    </p:spTree>
    <p:extLst>
      <p:ext uri="{BB962C8B-B14F-4D97-AF65-F5344CB8AC3E}">
        <p14:creationId xmlns:p14="http://schemas.microsoft.com/office/powerpoint/2010/main" val="294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160" name="Group 159">
            <a:extLst>
              <a:ext uri="{FF2B5EF4-FFF2-40B4-BE49-F238E27FC236}">
                <a16:creationId xmlns:a16="http://schemas.microsoft.com/office/drawing/2014/main" id="{AA406E8C-63BA-BB42-9548-F314CBF3CE0A}"/>
              </a:ext>
            </a:extLst>
          </p:cNvPr>
          <p:cNvGrpSpPr/>
          <p:nvPr/>
        </p:nvGrpSpPr>
        <p:grpSpPr>
          <a:xfrm>
            <a:off x="238849" y="1911780"/>
            <a:ext cx="5147343" cy="2073847"/>
            <a:chOff x="737513" y="2398718"/>
            <a:chExt cx="5595549" cy="2073847"/>
          </a:xfrm>
        </p:grpSpPr>
        <p:sp>
          <p:nvSpPr>
            <p:cNvPr id="161" name="Bent-Up Arrow 160">
              <a:extLst>
                <a:ext uri="{FF2B5EF4-FFF2-40B4-BE49-F238E27FC236}">
                  <a16:creationId xmlns:a16="http://schemas.microsoft.com/office/drawing/2014/main" id="{276E236E-C1A2-4743-B99F-615B0894757D}"/>
                </a:ext>
              </a:extLst>
            </p:cNvPr>
            <p:cNvSpPr/>
            <p:nvPr/>
          </p:nvSpPr>
          <p:spPr>
            <a:xfrm>
              <a:off x="4575391" y="3206649"/>
              <a:ext cx="929535" cy="419742"/>
            </a:xfrm>
            <a:prstGeom prst="bentUpArrow">
              <a:avLst>
                <a:gd name="adj1" fmla="val 7688"/>
                <a:gd name="adj2" fmla="val 18199"/>
                <a:gd name="adj3" fmla="val 20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2" name="Group 161">
              <a:extLst>
                <a:ext uri="{FF2B5EF4-FFF2-40B4-BE49-F238E27FC236}">
                  <a16:creationId xmlns:a16="http://schemas.microsoft.com/office/drawing/2014/main" id="{035F6EC9-F077-9A40-B80E-90308683035B}"/>
                </a:ext>
              </a:extLst>
            </p:cNvPr>
            <p:cNvGrpSpPr/>
            <p:nvPr/>
          </p:nvGrpSpPr>
          <p:grpSpPr>
            <a:xfrm>
              <a:off x="1442223" y="2551892"/>
              <a:ext cx="1245036" cy="593992"/>
              <a:chOff x="9852456" y="608434"/>
              <a:chExt cx="1245036" cy="593992"/>
            </a:xfrm>
          </p:grpSpPr>
          <p:sp>
            <p:nvSpPr>
              <p:cNvPr id="221" name="Oval 19">
                <a:extLst>
                  <a:ext uri="{FF2B5EF4-FFF2-40B4-BE49-F238E27FC236}">
                    <a16:creationId xmlns:a16="http://schemas.microsoft.com/office/drawing/2014/main" id="{883ACB49-E16A-9443-BF20-83102D0AC2E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2" name="TextBox 221">
                <a:extLst>
                  <a:ext uri="{FF2B5EF4-FFF2-40B4-BE49-F238E27FC236}">
                    <a16:creationId xmlns:a16="http://schemas.microsoft.com/office/drawing/2014/main" id="{9B910D5B-F03E-EF4D-8AA8-F0CB2EF771DD}"/>
                  </a:ext>
                </a:extLst>
              </p:cNvPr>
              <p:cNvSpPr txBox="1"/>
              <p:nvPr/>
            </p:nvSpPr>
            <p:spPr>
              <a:xfrm>
                <a:off x="9935581"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163" name="Group 162">
              <a:extLst>
                <a:ext uri="{FF2B5EF4-FFF2-40B4-BE49-F238E27FC236}">
                  <a16:creationId xmlns:a16="http://schemas.microsoft.com/office/drawing/2014/main" id="{4711F2A1-3F96-204B-8D76-CA73A72D0541}"/>
                </a:ext>
              </a:extLst>
            </p:cNvPr>
            <p:cNvGrpSpPr/>
            <p:nvPr/>
          </p:nvGrpSpPr>
          <p:grpSpPr>
            <a:xfrm>
              <a:off x="2038693" y="3003923"/>
              <a:ext cx="577241" cy="307777"/>
              <a:chOff x="9950444" y="999755"/>
              <a:chExt cx="577241" cy="307777"/>
            </a:xfrm>
          </p:grpSpPr>
          <p:sp>
            <p:nvSpPr>
              <p:cNvPr id="219" name="Rectangle 218">
                <a:extLst>
                  <a:ext uri="{FF2B5EF4-FFF2-40B4-BE49-F238E27FC236}">
                    <a16:creationId xmlns:a16="http://schemas.microsoft.com/office/drawing/2014/main" id="{22B6EF49-41A6-F849-9F5D-04A31D2F40EF}"/>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159B749A-0FAF-ED4F-A42F-24ED3C9A2228}"/>
                  </a:ext>
                </a:extLst>
              </p:cNvPr>
              <p:cNvSpPr txBox="1"/>
              <p:nvPr/>
            </p:nvSpPr>
            <p:spPr>
              <a:xfrm>
                <a:off x="9950444" y="999755"/>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4" name="Group 194">
              <a:extLst>
                <a:ext uri="{FF2B5EF4-FFF2-40B4-BE49-F238E27FC236}">
                  <a16:creationId xmlns:a16="http://schemas.microsoft.com/office/drawing/2014/main" id="{0941CA1D-7B43-3641-AB83-AF3FB0147DB1}"/>
                </a:ext>
              </a:extLst>
            </p:cNvPr>
            <p:cNvGrpSpPr>
              <a:grpSpLocks/>
            </p:cNvGrpSpPr>
            <p:nvPr/>
          </p:nvGrpSpPr>
          <p:grpSpPr bwMode="auto">
            <a:xfrm>
              <a:off x="1175476" y="2432423"/>
              <a:ext cx="545509" cy="512284"/>
              <a:chOff x="-44" y="1473"/>
              <a:chExt cx="981" cy="1105"/>
            </a:xfrm>
          </p:grpSpPr>
          <p:pic>
            <p:nvPicPr>
              <p:cNvPr id="217" name="Picture 195" descr="desktop_computer_stylized_medium">
                <a:extLst>
                  <a:ext uri="{FF2B5EF4-FFF2-40B4-BE49-F238E27FC236}">
                    <a16:creationId xmlns:a16="http://schemas.microsoft.com/office/drawing/2014/main" id="{C9BAD8A3-73FD-504F-969F-7C35A5C98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196">
                <a:extLst>
                  <a:ext uri="{FF2B5EF4-FFF2-40B4-BE49-F238E27FC236}">
                    <a16:creationId xmlns:a16="http://schemas.microsoft.com/office/drawing/2014/main" id="{2F736748-6A6F-4A40-841E-F7357D81FD5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5" name="Group 164">
              <a:extLst>
                <a:ext uri="{FF2B5EF4-FFF2-40B4-BE49-F238E27FC236}">
                  <a16:creationId xmlns:a16="http://schemas.microsoft.com/office/drawing/2014/main" id="{19DB2C22-7DC2-E741-9E31-4D336DBD41D8}"/>
                </a:ext>
              </a:extLst>
            </p:cNvPr>
            <p:cNvGrpSpPr/>
            <p:nvPr/>
          </p:nvGrpSpPr>
          <p:grpSpPr>
            <a:xfrm>
              <a:off x="4756576" y="2530702"/>
              <a:ext cx="1245036" cy="593992"/>
              <a:chOff x="9852456" y="608434"/>
              <a:chExt cx="1245036" cy="593992"/>
            </a:xfrm>
          </p:grpSpPr>
          <p:sp>
            <p:nvSpPr>
              <p:cNvPr id="215" name="Oval 19">
                <a:extLst>
                  <a:ext uri="{FF2B5EF4-FFF2-40B4-BE49-F238E27FC236}">
                    <a16:creationId xmlns:a16="http://schemas.microsoft.com/office/drawing/2014/main" id="{6000E806-F013-C443-8B87-D5DBEFEDF8C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6" name="TextBox 215">
                <a:extLst>
                  <a:ext uri="{FF2B5EF4-FFF2-40B4-BE49-F238E27FC236}">
                    <a16:creationId xmlns:a16="http://schemas.microsoft.com/office/drawing/2014/main" id="{2D496D32-B730-8F41-BC5C-D46F18E3C27F}"/>
                  </a:ext>
                </a:extLst>
              </p:cNvPr>
              <p:cNvSpPr txBox="1"/>
              <p:nvPr/>
            </p:nvSpPr>
            <p:spPr>
              <a:xfrm>
                <a:off x="9921965"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66" name="Group 165">
              <a:extLst>
                <a:ext uri="{FF2B5EF4-FFF2-40B4-BE49-F238E27FC236}">
                  <a16:creationId xmlns:a16="http://schemas.microsoft.com/office/drawing/2014/main" id="{EA2AE3CE-CD18-494C-A00E-4B2C61F9903E}"/>
                </a:ext>
              </a:extLst>
            </p:cNvPr>
            <p:cNvGrpSpPr/>
            <p:nvPr/>
          </p:nvGrpSpPr>
          <p:grpSpPr>
            <a:xfrm>
              <a:off x="4815705" y="3003923"/>
              <a:ext cx="577241" cy="307777"/>
              <a:chOff x="9678159" y="981583"/>
              <a:chExt cx="577241" cy="307777"/>
            </a:xfrm>
          </p:grpSpPr>
          <p:sp>
            <p:nvSpPr>
              <p:cNvPr id="213" name="Rectangle 212">
                <a:extLst>
                  <a:ext uri="{FF2B5EF4-FFF2-40B4-BE49-F238E27FC236}">
                    <a16:creationId xmlns:a16="http://schemas.microsoft.com/office/drawing/2014/main" id="{68A38E56-F1F2-8D41-B556-9B4F130EE1C0}"/>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B8FBC38B-338F-F747-943D-E7C01C7B97F9}"/>
                  </a:ext>
                </a:extLst>
              </p:cNvPr>
              <p:cNvSpPr txBox="1"/>
              <p:nvPr/>
            </p:nvSpPr>
            <p:spPr>
              <a:xfrm>
                <a:off x="9678159" y="981583"/>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1">
              <a:extLst>
                <a:ext uri="{FF2B5EF4-FFF2-40B4-BE49-F238E27FC236}">
                  <a16:creationId xmlns:a16="http://schemas.microsoft.com/office/drawing/2014/main" id="{77E8EF91-AF21-9340-AC44-97C2982F9039}"/>
                </a:ext>
              </a:extLst>
            </p:cNvPr>
            <p:cNvGrpSpPr>
              <a:grpSpLocks/>
            </p:cNvGrpSpPr>
            <p:nvPr/>
          </p:nvGrpSpPr>
          <p:grpSpPr bwMode="auto">
            <a:xfrm>
              <a:off x="5854223" y="2398718"/>
              <a:ext cx="230514" cy="466725"/>
              <a:chOff x="4140" y="429"/>
              <a:chExt cx="1425" cy="2396"/>
            </a:xfrm>
          </p:grpSpPr>
          <p:sp>
            <p:nvSpPr>
              <p:cNvPr id="181" name="Freeform 162">
                <a:extLst>
                  <a:ext uri="{FF2B5EF4-FFF2-40B4-BE49-F238E27FC236}">
                    <a16:creationId xmlns:a16="http://schemas.microsoft.com/office/drawing/2014/main" id="{9E28FBA5-541A-AC4F-AE71-5951515DCF0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Rectangle 163">
                <a:extLst>
                  <a:ext uri="{FF2B5EF4-FFF2-40B4-BE49-F238E27FC236}">
                    <a16:creationId xmlns:a16="http://schemas.microsoft.com/office/drawing/2014/main" id="{CC415C09-33EA-A142-8461-9672CCFF0F1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Freeform 164">
                <a:extLst>
                  <a:ext uri="{FF2B5EF4-FFF2-40B4-BE49-F238E27FC236}">
                    <a16:creationId xmlns:a16="http://schemas.microsoft.com/office/drawing/2014/main" id="{2A5E6FB5-B778-F24C-A601-95339A95380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Freeform 165">
                <a:extLst>
                  <a:ext uri="{FF2B5EF4-FFF2-40B4-BE49-F238E27FC236}">
                    <a16:creationId xmlns:a16="http://schemas.microsoft.com/office/drawing/2014/main" id="{70415A3C-7C91-7E46-9BA5-D62360FC3F5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Rectangle 166">
                <a:extLst>
                  <a:ext uri="{FF2B5EF4-FFF2-40B4-BE49-F238E27FC236}">
                    <a16:creationId xmlns:a16="http://schemas.microsoft.com/office/drawing/2014/main" id="{4A157385-49EC-A345-8675-63A8A4717EE4}"/>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6" name="Group 167">
                <a:extLst>
                  <a:ext uri="{FF2B5EF4-FFF2-40B4-BE49-F238E27FC236}">
                    <a16:creationId xmlns:a16="http://schemas.microsoft.com/office/drawing/2014/main" id="{1DBB8188-6E4B-DB44-A618-1833910E6891}"/>
                  </a:ext>
                </a:extLst>
              </p:cNvPr>
              <p:cNvGrpSpPr>
                <a:grpSpLocks/>
              </p:cNvGrpSpPr>
              <p:nvPr/>
            </p:nvGrpSpPr>
            <p:grpSpPr bwMode="auto">
              <a:xfrm>
                <a:off x="4749" y="668"/>
                <a:ext cx="581" cy="145"/>
                <a:chOff x="614" y="2568"/>
                <a:chExt cx="725" cy="139"/>
              </a:xfrm>
            </p:grpSpPr>
            <p:sp>
              <p:nvSpPr>
                <p:cNvPr id="211" name="AutoShape 168">
                  <a:extLst>
                    <a:ext uri="{FF2B5EF4-FFF2-40B4-BE49-F238E27FC236}">
                      <a16:creationId xmlns:a16="http://schemas.microsoft.com/office/drawing/2014/main" id="{CE1ED7B1-4BA4-A84D-9114-C8CBB4BC514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AutoShape 169">
                  <a:extLst>
                    <a:ext uri="{FF2B5EF4-FFF2-40B4-BE49-F238E27FC236}">
                      <a16:creationId xmlns:a16="http://schemas.microsoft.com/office/drawing/2014/main" id="{B7844D79-0009-B94B-8989-919CDF6A9788}"/>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Rectangle 170">
                <a:extLst>
                  <a:ext uri="{FF2B5EF4-FFF2-40B4-BE49-F238E27FC236}">
                    <a16:creationId xmlns:a16="http://schemas.microsoft.com/office/drawing/2014/main" id="{51286867-B08D-0C40-A917-0F4029DD6072}"/>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8" name="Group 171">
                <a:extLst>
                  <a:ext uri="{FF2B5EF4-FFF2-40B4-BE49-F238E27FC236}">
                    <a16:creationId xmlns:a16="http://schemas.microsoft.com/office/drawing/2014/main" id="{D9A8F55B-F86B-6649-A1E4-8F24F95BCCED}"/>
                  </a:ext>
                </a:extLst>
              </p:cNvPr>
              <p:cNvGrpSpPr>
                <a:grpSpLocks/>
              </p:cNvGrpSpPr>
              <p:nvPr/>
            </p:nvGrpSpPr>
            <p:grpSpPr bwMode="auto">
              <a:xfrm>
                <a:off x="4747" y="994"/>
                <a:ext cx="581" cy="134"/>
                <a:chOff x="614" y="2568"/>
                <a:chExt cx="725" cy="139"/>
              </a:xfrm>
            </p:grpSpPr>
            <p:sp>
              <p:nvSpPr>
                <p:cNvPr id="209" name="AutoShape 172">
                  <a:extLst>
                    <a:ext uri="{FF2B5EF4-FFF2-40B4-BE49-F238E27FC236}">
                      <a16:creationId xmlns:a16="http://schemas.microsoft.com/office/drawing/2014/main" id="{16943728-8B67-F648-BF99-75B1A2EB8B65}"/>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AutoShape 173">
                  <a:extLst>
                    <a:ext uri="{FF2B5EF4-FFF2-40B4-BE49-F238E27FC236}">
                      <a16:creationId xmlns:a16="http://schemas.microsoft.com/office/drawing/2014/main" id="{E5C59DE8-B381-7841-BEF2-A71119B6CD8F}"/>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Rectangle 174">
                <a:extLst>
                  <a:ext uri="{FF2B5EF4-FFF2-40B4-BE49-F238E27FC236}">
                    <a16:creationId xmlns:a16="http://schemas.microsoft.com/office/drawing/2014/main" id="{E2A441E4-4B95-2D4B-8D2B-A39444E730C9}"/>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75">
                <a:extLst>
                  <a:ext uri="{FF2B5EF4-FFF2-40B4-BE49-F238E27FC236}">
                    <a16:creationId xmlns:a16="http://schemas.microsoft.com/office/drawing/2014/main" id="{4C56D3D2-1E9D-9A4E-A8E6-C02F387A41EB}"/>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176">
                <a:extLst>
                  <a:ext uri="{FF2B5EF4-FFF2-40B4-BE49-F238E27FC236}">
                    <a16:creationId xmlns:a16="http://schemas.microsoft.com/office/drawing/2014/main" id="{4DEFC4BF-D38C-4E4F-8FF6-784D2ECC1D20}"/>
                  </a:ext>
                </a:extLst>
              </p:cNvPr>
              <p:cNvGrpSpPr>
                <a:grpSpLocks/>
              </p:cNvGrpSpPr>
              <p:nvPr/>
            </p:nvGrpSpPr>
            <p:grpSpPr bwMode="auto">
              <a:xfrm>
                <a:off x="4735" y="1627"/>
                <a:ext cx="582" cy="151"/>
                <a:chOff x="614" y="2568"/>
                <a:chExt cx="725" cy="139"/>
              </a:xfrm>
            </p:grpSpPr>
            <p:sp>
              <p:nvSpPr>
                <p:cNvPr id="207" name="AutoShape 177">
                  <a:extLst>
                    <a:ext uri="{FF2B5EF4-FFF2-40B4-BE49-F238E27FC236}">
                      <a16:creationId xmlns:a16="http://schemas.microsoft.com/office/drawing/2014/main" id="{1E6EF7BF-0973-4748-B890-B3787B883BAA}"/>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AutoShape 178">
                  <a:extLst>
                    <a:ext uri="{FF2B5EF4-FFF2-40B4-BE49-F238E27FC236}">
                      <a16:creationId xmlns:a16="http://schemas.microsoft.com/office/drawing/2014/main" id="{E5D7BCD8-55E5-614E-8991-523BADFCB547}"/>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2" name="Freeform 179">
                <a:extLst>
                  <a:ext uri="{FF2B5EF4-FFF2-40B4-BE49-F238E27FC236}">
                    <a16:creationId xmlns:a16="http://schemas.microsoft.com/office/drawing/2014/main" id="{9D08C936-65B2-7540-81A7-902915A9F68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93" name="Group 180">
                <a:extLst>
                  <a:ext uri="{FF2B5EF4-FFF2-40B4-BE49-F238E27FC236}">
                    <a16:creationId xmlns:a16="http://schemas.microsoft.com/office/drawing/2014/main" id="{E99B1C69-E2B6-2944-ADFF-75BD1E5CCF82}"/>
                  </a:ext>
                </a:extLst>
              </p:cNvPr>
              <p:cNvGrpSpPr>
                <a:grpSpLocks/>
              </p:cNvGrpSpPr>
              <p:nvPr/>
            </p:nvGrpSpPr>
            <p:grpSpPr bwMode="auto">
              <a:xfrm>
                <a:off x="4739" y="1327"/>
                <a:ext cx="582" cy="139"/>
                <a:chOff x="614" y="2568"/>
                <a:chExt cx="725" cy="139"/>
              </a:xfrm>
            </p:grpSpPr>
            <p:sp>
              <p:nvSpPr>
                <p:cNvPr id="205" name="AutoShape 181">
                  <a:extLst>
                    <a:ext uri="{FF2B5EF4-FFF2-40B4-BE49-F238E27FC236}">
                      <a16:creationId xmlns:a16="http://schemas.microsoft.com/office/drawing/2014/main" id="{40AB9F71-EF2B-814B-9AA0-68CABE04DD9B}"/>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AutoShape 182">
                  <a:extLst>
                    <a:ext uri="{FF2B5EF4-FFF2-40B4-BE49-F238E27FC236}">
                      <a16:creationId xmlns:a16="http://schemas.microsoft.com/office/drawing/2014/main" id="{61BBD585-034C-FE44-8C4C-5732B02C9B9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4" name="Rectangle 183">
                <a:extLst>
                  <a:ext uri="{FF2B5EF4-FFF2-40B4-BE49-F238E27FC236}">
                    <a16:creationId xmlns:a16="http://schemas.microsoft.com/office/drawing/2014/main" id="{3003C525-2BE0-154F-83E7-C0B0EEC1A63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Freeform 184">
                <a:extLst>
                  <a:ext uri="{FF2B5EF4-FFF2-40B4-BE49-F238E27FC236}">
                    <a16:creationId xmlns:a16="http://schemas.microsoft.com/office/drawing/2014/main" id="{87688AC3-3CC5-0947-8699-28651834F6F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6" name="Freeform 185">
                <a:extLst>
                  <a:ext uri="{FF2B5EF4-FFF2-40B4-BE49-F238E27FC236}">
                    <a16:creationId xmlns:a16="http://schemas.microsoft.com/office/drawing/2014/main" id="{3B30373F-530B-FF4A-A69C-611E391F988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Oval 186">
                <a:extLst>
                  <a:ext uri="{FF2B5EF4-FFF2-40B4-BE49-F238E27FC236}">
                    <a16:creationId xmlns:a16="http://schemas.microsoft.com/office/drawing/2014/main" id="{BE74818C-974F-C344-AF1C-A571C38F767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Freeform 187">
                <a:extLst>
                  <a:ext uri="{FF2B5EF4-FFF2-40B4-BE49-F238E27FC236}">
                    <a16:creationId xmlns:a16="http://schemas.microsoft.com/office/drawing/2014/main" id="{C9128504-5E1F-1F4A-BF9E-EFE7472C030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9" name="AutoShape 188">
                <a:extLst>
                  <a:ext uri="{FF2B5EF4-FFF2-40B4-BE49-F238E27FC236}">
                    <a16:creationId xmlns:a16="http://schemas.microsoft.com/office/drawing/2014/main" id="{E1404165-9D6F-1942-BB52-FCC831E9A23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AutoShape 189">
                <a:extLst>
                  <a:ext uri="{FF2B5EF4-FFF2-40B4-BE49-F238E27FC236}">
                    <a16:creationId xmlns:a16="http://schemas.microsoft.com/office/drawing/2014/main" id="{7F94C469-5406-364A-84E2-47B5F8B49B4C}"/>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Oval 190">
                <a:extLst>
                  <a:ext uri="{FF2B5EF4-FFF2-40B4-BE49-F238E27FC236}">
                    <a16:creationId xmlns:a16="http://schemas.microsoft.com/office/drawing/2014/main" id="{A0E8CAFD-652A-E647-BA6D-055C853C8A16}"/>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2" name="Oval 191">
                <a:extLst>
                  <a:ext uri="{FF2B5EF4-FFF2-40B4-BE49-F238E27FC236}">
                    <a16:creationId xmlns:a16="http://schemas.microsoft.com/office/drawing/2014/main" id="{1A58DA79-10F0-C94E-9A96-4E39E4332121}"/>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03" name="Oval 192">
                <a:extLst>
                  <a:ext uri="{FF2B5EF4-FFF2-40B4-BE49-F238E27FC236}">
                    <a16:creationId xmlns:a16="http://schemas.microsoft.com/office/drawing/2014/main" id="{E5153F60-CA4E-AD46-AA61-51967FAF6727}"/>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93">
                <a:extLst>
                  <a:ext uri="{FF2B5EF4-FFF2-40B4-BE49-F238E27FC236}">
                    <a16:creationId xmlns:a16="http://schemas.microsoft.com/office/drawing/2014/main" id="{FDB88677-8689-BF48-AD1F-09182168736F}"/>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8" name="Group 167">
              <a:extLst>
                <a:ext uri="{FF2B5EF4-FFF2-40B4-BE49-F238E27FC236}">
                  <a16:creationId xmlns:a16="http://schemas.microsoft.com/office/drawing/2014/main" id="{EAFBA5EB-DA0C-3243-87AB-B89E8E79E894}"/>
                </a:ext>
              </a:extLst>
            </p:cNvPr>
            <p:cNvGrpSpPr/>
            <p:nvPr/>
          </p:nvGrpSpPr>
          <p:grpSpPr>
            <a:xfrm>
              <a:off x="2669417" y="3423937"/>
              <a:ext cx="2003932" cy="369332"/>
              <a:chOff x="7504363" y="3141846"/>
              <a:chExt cx="2003932" cy="369332"/>
            </a:xfrm>
          </p:grpSpPr>
          <p:grpSp>
            <p:nvGrpSpPr>
              <p:cNvPr id="175" name="Group 174">
                <a:extLst>
                  <a:ext uri="{FF2B5EF4-FFF2-40B4-BE49-F238E27FC236}">
                    <a16:creationId xmlns:a16="http://schemas.microsoft.com/office/drawing/2014/main" id="{11FC8479-D121-CF45-BE67-D2FC95EAF7B9}"/>
                  </a:ext>
                </a:extLst>
              </p:cNvPr>
              <p:cNvGrpSpPr/>
              <p:nvPr/>
            </p:nvGrpSpPr>
            <p:grpSpPr>
              <a:xfrm>
                <a:off x="7504363" y="3183676"/>
                <a:ext cx="2003932" cy="306163"/>
                <a:chOff x="1616358" y="2551230"/>
                <a:chExt cx="2141698" cy="218510"/>
              </a:xfrm>
            </p:grpSpPr>
            <p:sp>
              <p:nvSpPr>
                <p:cNvPr id="177" name="Rectangle 176">
                  <a:extLst>
                    <a:ext uri="{FF2B5EF4-FFF2-40B4-BE49-F238E27FC236}">
                      <a16:creationId xmlns:a16="http://schemas.microsoft.com/office/drawing/2014/main" id="{553693F6-B250-A94A-973B-A2B9E24D52C4}"/>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90731F76-7DB6-864C-9B95-2487D9D7B8DE}"/>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31CDAEAB-9168-0E4F-9A8E-E906655A076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34315B0F-7173-EA4C-98E3-3F4A8474AFE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6" name="TextBox 175">
                <a:extLst>
                  <a:ext uri="{FF2B5EF4-FFF2-40B4-BE49-F238E27FC236}">
                    <a16:creationId xmlns:a16="http://schemas.microsoft.com/office/drawing/2014/main" id="{997FB701-F3E4-214A-918C-4E8D192B2BB3}"/>
                  </a:ext>
                </a:extLst>
              </p:cNvPr>
              <p:cNvSpPr txBox="1"/>
              <p:nvPr/>
            </p:nvSpPr>
            <p:spPr>
              <a:xfrm>
                <a:off x="7695752" y="3141846"/>
                <a:ext cx="16788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reliable channel</a:t>
                </a:r>
              </a:p>
            </p:txBody>
          </p:sp>
        </p:grpSp>
        <p:cxnSp>
          <p:nvCxnSpPr>
            <p:cNvPr id="169" name="Straight Connector 168">
              <a:extLst>
                <a:ext uri="{FF2B5EF4-FFF2-40B4-BE49-F238E27FC236}">
                  <a16:creationId xmlns:a16="http://schemas.microsoft.com/office/drawing/2014/main" id="{82CF18A5-E8B1-C44A-855D-BC2E13F5D131}"/>
                </a:ext>
              </a:extLst>
            </p:cNvPr>
            <p:cNvCxnSpPr>
              <a:cxnSpLocks/>
            </p:cNvCxnSpPr>
            <p:nvPr/>
          </p:nvCxnSpPr>
          <p:spPr>
            <a:xfrm>
              <a:off x="1082232"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Bent-Up Arrow 169">
              <a:extLst>
                <a:ext uri="{FF2B5EF4-FFF2-40B4-BE49-F238E27FC236}">
                  <a16:creationId xmlns:a16="http://schemas.microsoft.com/office/drawing/2014/main" id="{35B9DBBD-4E46-054F-AF2A-3048455F5FA1}"/>
                </a:ext>
              </a:extLst>
            </p:cNvPr>
            <p:cNvSpPr/>
            <p:nvPr/>
          </p:nvSpPr>
          <p:spPr>
            <a:xfrm rot="5400000">
              <a:off x="2152182" y="3067004"/>
              <a:ext cx="462111" cy="773811"/>
            </a:xfrm>
            <a:prstGeom prst="bentUpArrow">
              <a:avLst>
                <a:gd name="adj1" fmla="val 7999"/>
                <a:gd name="adj2" fmla="val 16334"/>
                <a:gd name="adj3" fmla="val 21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CFAA8010-49E9-EB46-BD2B-D57E00E6F5CD}"/>
                </a:ext>
              </a:extLst>
            </p:cNvPr>
            <p:cNvCxnSpPr>
              <a:cxnSpLocks/>
            </p:cNvCxnSpPr>
            <p:nvPr/>
          </p:nvCxnSpPr>
          <p:spPr>
            <a:xfrm>
              <a:off x="4645151"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1100341-F7A9-1D41-8489-9128E671B607}"/>
                </a:ext>
              </a:extLst>
            </p:cNvPr>
            <p:cNvSpPr txBox="1"/>
            <p:nvPr/>
          </p:nvSpPr>
          <p:spPr>
            <a:xfrm>
              <a:off x="737513" y="3044385"/>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30DCEE24-EC49-B244-B451-278656DCCEBE}"/>
                </a:ext>
              </a:extLst>
            </p:cNvPr>
            <p:cNvSpPr txBox="1"/>
            <p:nvPr/>
          </p:nvSpPr>
          <p:spPr>
            <a:xfrm>
              <a:off x="828116" y="3272133"/>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5EB50A4-0F12-A743-8A7B-907E5EE4A2F5}"/>
                </a:ext>
              </a:extLst>
            </p:cNvPr>
            <p:cNvSpPr txBox="1"/>
            <p:nvPr/>
          </p:nvSpPr>
          <p:spPr>
            <a:xfrm flipH="1">
              <a:off x="1817207" y="4010900"/>
              <a:ext cx="402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abstraction</a:t>
              </a:r>
            </a:p>
          </p:txBody>
        </p:sp>
      </p:grpSp>
      <p:sp>
        <p:nvSpPr>
          <p:cNvPr id="66" name="Slide Number Placeholder 2">
            <a:extLst>
              <a:ext uri="{FF2B5EF4-FFF2-40B4-BE49-F238E27FC236}">
                <a16:creationId xmlns:a16="http://schemas.microsoft.com/office/drawing/2014/main" id="{F496148B-2840-6E48-8844-F185577E4A6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a:t>
            </a:fld>
            <a:endParaRPr lang="en-US" dirty="0"/>
          </a:p>
        </p:txBody>
      </p:sp>
    </p:spTree>
    <p:extLst>
      <p:ext uri="{BB962C8B-B14F-4D97-AF65-F5344CB8AC3E}">
        <p14:creationId xmlns:p14="http://schemas.microsoft.com/office/powerpoint/2010/main" val="3177238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stop-and-wait operation</a:t>
            </a:r>
            <a:endParaRPr lang="en-US" sz="4400" dirty="0"/>
          </a:p>
        </p:txBody>
      </p:sp>
      <p:sp>
        <p:nvSpPr>
          <p:cNvPr id="50" name="Line 3">
            <a:extLst>
              <a:ext uri="{FF2B5EF4-FFF2-40B4-BE49-F238E27FC236}">
                <a16:creationId xmlns:a16="http://schemas.microsoft.com/office/drawing/2014/main" id="{65EF62F5-AF0F-154C-9C6E-93BB51897ED0}"/>
              </a:ext>
            </a:extLst>
          </p:cNvPr>
          <p:cNvSpPr>
            <a:spLocks noChangeShapeType="1"/>
          </p:cNvSpPr>
          <p:nvPr/>
        </p:nvSpPr>
        <p:spPr bwMode="auto">
          <a:xfrm>
            <a:off x="6523093" y="1992313"/>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 name="Line 5">
            <a:extLst>
              <a:ext uri="{FF2B5EF4-FFF2-40B4-BE49-F238E27FC236}">
                <a16:creationId xmlns:a16="http://schemas.microsoft.com/office/drawing/2014/main" id="{1F5607F9-D0CE-8742-843E-05AFCDCA2F20}"/>
              </a:ext>
            </a:extLst>
          </p:cNvPr>
          <p:cNvSpPr>
            <a:spLocks noChangeShapeType="1"/>
          </p:cNvSpPr>
          <p:nvPr/>
        </p:nvSpPr>
        <p:spPr bwMode="auto">
          <a:xfrm>
            <a:off x="6511980" y="1773238"/>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Line 6">
            <a:extLst>
              <a:ext uri="{FF2B5EF4-FFF2-40B4-BE49-F238E27FC236}">
                <a16:creationId xmlns:a16="http://schemas.microsoft.com/office/drawing/2014/main" id="{D5AC1D3D-9418-5F46-82ED-FBA189A71398}"/>
              </a:ext>
            </a:extLst>
          </p:cNvPr>
          <p:cNvSpPr>
            <a:spLocks noChangeShapeType="1"/>
          </p:cNvSpPr>
          <p:nvPr/>
        </p:nvSpPr>
        <p:spPr bwMode="auto">
          <a:xfrm>
            <a:off x="8739243" y="1785938"/>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Text Box 7">
            <a:extLst>
              <a:ext uri="{FF2B5EF4-FFF2-40B4-BE49-F238E27FC236}">
                <a16:creationId xmlns:a16="http://schemas.microsoft.com/office/drawing/2014/main" id="{1AA39350-7ADC-E840-B7FD-CAF65C7EFE9B}"/>
              </a:ext>
            </a:extLst>
          </p:cNvPr>
          <p:cNvSpPr txBox="1">
            <a:spLocks noChangeArrowheads="1"/>
          </p:cNvSpPr>
          <p:nvPr/>
        </p:nvSpPr>
        <p:spPr bwMode="auto">
          <a:xfrm>
            <a:off x="5983343" y="1436688"/>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Text Box 8">
            <a:extLst>
              <a:ext uri="{FF2B5EF4-FFF2-40B4-BE49-F238E27FC236}">
                <a16:creationId xmlns:a16="http://schemas.microsoft.com/office/drawing/2014/main" id="{388F41A8-01FA-884F-8140-E9FD1F2C6849}"/>
              </a:ext>
            </a:extLst>
          </p:cNvPr>
          <p:cNvSpPr txBox="1">
            <a:spLocks noChangeArrowheads="1"/>
          </p:cNvSpPr>
          <p:nvPr/>
        </p:nvSpPr>
        <p:spPr bwMode="auto">
          <a:xfrm>
            <a:off x="8161393" y="1436688"/>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 name="Line 9">
            <a:extLst>
              <a:ext uri="{FF2B5EF4-FFF2-40B4-BE49-F238E27FC236}">
                <a16:creationId xmlns:a16="http://schemas.microsoft.com/office/drawing/2014/main" id="{4E1B3F21-B373-CA48-9AD5-5632396CBD83}"/>
              </a:ext>
            </a:extLst>
          </p:cNvPr>
          <p:cNvSpPr>
            <a:spLocks noChangeShapeType="1"/>
          </p:cNvSpPr>
          <p:nvPr/>
        </p:nvSpPr>
        <p:spPr bwMode="auto">
          <a:xfrm>
            <a:off x="6535793" y="1987550"/>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Line 10">
            <a:extLst>
              <a:ext uri="{FF2B5EF4-FFF2-40B4-BE49-F238E27FC236}">
                <a16:creationId xmlns:a16="http://schemas.microsoft.com/office/drawing/2014/main" id="{89DD14FE-5B5B-3B43-8920-2EDFA30D8A61}"/>
              </a:ext>
            </a:extLst>
          </p:cNvPr>
          <p:cNvSpPr>
            <a:spLocks noChangeShapeType="1"/>
          </p:cNvSpPr>
          <p:nvPr/>
        </p:nvSpPr>
        <p:spPr bwMode="auto">
          <a:xfrm>
            <a:off x="6540555" y="4098925"/>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Line 11">
            <a:extLst>
              <a:ext uri="{FF2B5EF4-FFF2-40B4-BE49-F238E27FC236}">
                <a16:creationId xmlns:a16="http://schemas.microsoft.com/office/drawing/2014/main" id="{0833BE20-CC42-354E-8D97-D533E108B5A2}"/>
              </a:ext>
            </a:extLst>
          </p:cNvPr>
          <p:cNvSpPr>
            <a:spLocks noChangeShapeType="1"/>
          </p:cNvSpPr>
          <p:nvPr/>
        </p:nvSpPr>
        <p:spPr bwMode="auto">
          <a:xfrm flipV="1">
            <a:off x="6540555" y="3155950"/>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Freeform 12">
            <a:extLst>
              <a:ext uri="{FF2B5EF4-FFF2-40B4-BE49-F238E27FC236}">
                <a16:creationId xmlns:a16="http://schemas.microsoft.com/office/drawing/2014/main" id="{6DCE969D-C1B5-6B4F-8E82-11FE17209698}"/>
              </a:ext>
            </a:extLst>
          </p:cNvPr>
          <p:cNvSpPr>
            <a:spLocks/>
          </p:cNvSpPr>
          <p:nvPr/>
        </p:nvSpPr>
        <p:spPr bwMode="auto">
          <a:xfrm>
            <a:off x="6518330" y="1985963"/>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0" name="Line 13">
            <a:extLst>
              <a:ext uri="{FF2B5EF4-FFF2-40B4-BE49-F238E27FC236}">
                <a16:creationId xmlns:a16="http://schemas.microsoft.com/office/drawing/2014/main" id="{71ECF681-371C-214F-B431-3EBF5FCA54AB}"/>
              </a:ext>
            </a:extLst>
          </p:cNvPr>
          <p:cNvSpPr>
            <a:spLocks noChangeShapeType="1"/>
          </p:cNvSpPr>
          <p:nvPr/>
        </p:nvSpPr>
        <p:spPr bwMode="auto">
          <a:xfrm flipH="1">
            <a:off x="6373868" y="1985963"/>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1" name="Line 14">
            <a:extLst>
              <a:ext uri="{FF2B5EF4-FFF2-40B4-BE49-F238E27FC236}">
                <a16:creationId xmlns:a16="http://schemas.microsoft.com/office/drawing/2014/main" id="{D5FC9E24-2362-D949-AD1B-27FDE18130E6}"/>
              </a:ext>
            </a:extLst>
          </p:cNvPr>
          <p:cNvSpPr>
            <a:spLocks noChangeShapeType="1"/>
          </p:cNvSpPr>
          <p:nvPr/>
        </p:nvSpPr>
        <p:spPr bwMode="auto">
          <a:xfrm flipH="1">
            <a:off x="6373868" y="2227263"/>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Line 15">
            <a:extLst>
              <a:ext uri="{FF2B5EF4-FFF2-40B4-BE49-F238E27FC236}">
                <a16:creationId xmlns:a16="http://schemas.microsoft.com/office/drawing/2014/main" id="{8E885B36-6DC7-A647-8328-79BA2FEF9ABC}"/>
              </a:ext>
            </a:extLst>
          </p:cNvPr>
          <p:cNvSpPr>
            <a:spLocks noChangeShapeType="1"/>
          </p:cNvSpPr>
          <p:nvPr/>
        </p:nvSpPr>
        <p:spPr bwMode="auto">
          <a:xfrm flipH="1">
            <a:off x="6384980" y="4086225"/>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Line 20">
            <a:extLst>
              <a:ext uri="{FF2B5EF4-FFF2-40B4-BE49-F238E27FC236}">
                <a16:creationId xmlns:a16="http://schemas.microsoft.com/office/drawing/2014/main" id="{F450D6B2-ED0C-2A4C-8BFC-156E65F46CE8}"/>
              </a:ext>
            </a:extLst>
          </p:cNvPr>
          <p:cNvSpPr>
            <a:spLocks noChangeShapeType="1"/>
          </p:cNvSpPr>
          <p:nvPr/>
        </p:nvSpPr>
        <p:spPr bwMode="auto">
          <a:xfrm flipH="1">
            <a:off x="8726543" y="2900363"/>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Line 22">
            <a:extLst>
              <a:ext uri="{FF2B5EF4-FFF2-40B4-BE49-F238E27FC236}">
                <a16:creationId xmlns:a16="http://schemas.microsoft.com/office/drawing/2014/main" id="{B416D5CF-1045-E44E-A7DD-0F2BA9A28495}"/>
              </a:ext>
            </a:extLst>
          </p:cNvPr>
          <p:cNvSpPr>
            <a:spLocks noChangeShapeType="1"/>
          </p:cNvSpPr>
          <p:nvPr/>
        </p:nvSpPr>
        <p:spPr bwMode="auto">
          <a:xfrm>
            <a:off x="8750355" y="3149600"/>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1" name="Freeform 25">
            <a:extLst>
              <a:ext uri="{FF2B5EF4-FFF2-40B4-BE49-F238E27FC236}">
                <a16:creationId xmlns:a16="http://schemas.microsoft.com/office/drawing/2014/main" id="{A4A7A1DD-E270-2148-B390-9D3198E6E533}"/>
              </a:ext>
            </a:extLst>
          </p:cNvPr>
          <p:cNvSpPr>
            <a:spLocks/>
          </p:cNvSpPr>
          <p:nvPr/>
        </p:nvSpPr>
        <p:spPr bwMode="auto">
          <a:xfrm>
            <a:off x="6535793" y="4094163"/>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6">
            <a:extLst>
              <a:ext uri="{FF2B5EF4-FFF2-40B4-BE49-F238E27FC236}">
                <a16:creationId xmlns:a16="http://schemas.microsoft.com/office/drawing/2014/main" id="{9CA64688-75A8-D347-9FA8-19BC93D4C937}"/>
              </a:ext>
            </a:extLst>
          </p:cNvPr>
          <p:cNvGrpSpPr>
            <a:grpSpLocks/>
          </p:cNvGrpSpPr>
          <p:nvPr/>
        </p:nvGrpSpPr>
        <p:grpSpPr bwMode="auto">
          <a:xfrm>
            <a:off x="6529443" y="4086225"/>
            <a:ext cx="1281112" cy="534988"/>
            <a:chOff x="12315" y="13225"/>
            <a:chExt cx="2775" cy="913"/>
          </a:xfrm>
        </p:grpSpPr>
        <p:sp>
          <p:nvSpPr>
            <p:cNvPr id="73" name="Line 27">
              <a:extLst>
                <a:ext uri="{FF2B5EF4-FFF2-40B4-BE49-F238E27FC236}">
                  <a16:creationId xmlns:a16="http://schemas.microsoft.com/office/drawing/2014/main" id="{3615449C-C628-4A4E-8FD9-6CEA1CB5AF49}"/>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8">
              <a:extLst>
                <a:ext uri="{FF2B5EF4-FFF2-40B4-BE49-F238E27FC236}">
                  <a16:creationId xmlns:a16="http://schemas.microsoft.com/office/drawing/2014/main" id="{BC197F6C-E6E2-CC4F-B4CD-24052A68CF6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5" name="Line 29">
            <a:extLst>
              <a:ext uri="{FF2B5EF4-FFF2-40B4-BE49-F238E27FC236}">
                <a16:creationId xmlns:a16="http://schemas.microsoft.com/office/drawing/2014/main" id="{C09632D7-180D-4B4F-9D42-55DC28E6A66C}"/>
              </a:ext>
            </a:extLst>
          </p:cNvPr>
          <p:cNvSpPr>
            <a:spLocks noChangeShapeType="1"/>
          </p:cNvSpPr>
          <p:nvPr/>
        </p:nvSpPr>
        <p:spPr bwMode="auto">
          <a:xfrm>
            <a:off x="6529443" y="4327525"/>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0">
            <a:extLst>
              <a:ext uri="{FF2B5EF4-FFF2-40B4-BE49-F238E27FC236}">
                <a16:creationId xmlns:a16="http://schemas.microsoft.com/office/drawing/2014/main" id="{0C325B2C-A250-0F40-9312-8A7316454882}"/>
              </a:ext>
            </a:extLst>
          </p:cNvPr>
          <p:cNvSpPr>
            <a:spLocks noChangeShapeType="1"/>
          </p:cNvSpPr>
          <p:nvPr/>
        </p:nvSpPr>
        <p:spPr bwMode="auto">
          <a:xfrm>
            <a:off x="6853293" y="4451350"/>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9" name="Group 8">
            <a:extLst>
              <a:ext uri="{FF2B5EF4-FFF2-40B4-BE49-F238E27FC236}">
                <a16:creationId xmlns:a16="http://schemas.microsoft.com/office/drawing/2014/main" id="{CC6AF9F3-99D9-6F40-B127-7A6785C46B41}"/>
              </a:ext>
            </a:extLst>
          </p:cNvPr>
          <p:cNvGrpSpPr/>
          <p:nvPr/>
        </p:nvGrpSpPr>
        <p:grpSpPr>
          <a:xfrm>
            <a:off x="2244612" y="2022637"/>
            <a:ext cx="1278602" cy="597475"/>
            <a:chOff x="749300" y="3009900"/>
            <a:chExt cx="1278602" cy="597475"/>
          </a:xfrm>
        </p:grpSpPr>
        <p:sp>
          <p:nvSpPr>
            <p:cNvPr id="3" name="TextBox 2">
              <a:extLst>
                <a:ext uri="{FF2B5EF4-FFF2-40B4-BE49-F238E27FC236}">
                  <a16:creationId xmlns:a16="http://schemas.microsoft.com/office/drawing/2014/main" id="{721E4313-1A1A-3A42-AC4C-44CC986CCAC5}"/>
                </a:ext>
              </a:extLst>
            </p:cNvPr>
            <p:cNvSpPr txBox="1"/>
            <p:nvPr/>
          </p:nvSpPr>
          <p:spPr>
            <a:xfrm>
              <a:off x="749300" y="3022600"/>
              <a:ext cx="11112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U</a:t>
              </a:r>
              <a:r>
                <a:rPr kumimoji="0" lang="en-US" sz="2800" b="0" i="0" u="none" strike="noStrike" kern="1200" cap="none" spc="0" normalizeH="0" baseline="-25000" noProof="0" dirty="0" err="1">
                  <a:ln>
                    <a:noFill/>
                  </a:ln>
                  <a:solidFill>
                    <a:prstClr val="black"/>
                  </a:solidFill>
                  <a:effectLst/>
                  <a:uLnTx/>
                  <a:uFillTx/>
                  <a:latin typeface="Calibri" panose="020F0502020204030204"/>
                  <a:ea typeface="+mn-ea"/>
                  <a:cs typeface="+mn-cs"/>
                </a:rPr>
                <a:t>sender</a:t>
              </a:r>
              <a:endPar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C13E07F-DCC8-5C42-B670-E68B309E1374}"/>
                </a:ext>
              </a:extLst>
            </p:cNvPr>
            <p:cNvSpPr txBox="1"/>
            <p:nvPr/>
          </p:nvSpPr>
          <p:spPr>
            <a:xfrm>
              <a:off x="1663700" y="3009900"/>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36" name="TextBox 35">
            <a:extLst>
              <a:ext uri="{FF2B5EF4-FFF2-40B4-BE49-F238E27FC236}">
                <a16:creationId xmlns:a16="http://schemas.microsoft.com/office/drawing/2014/main" id="{72394E0F-C5BE-F842-A8F0-CE5EB7D410B7}"/>
              </a:ext>
            </a:extLst>
          </p:cNvPr>
          <p:cNvSpPr txBox="1"/>
          <p:nvPr/>
        </p:nvSpPr>
        <p:spPr>
          <a:xfrm>
            <a:off x="4022612" y="1768637"/>
            <a:ext cx="8338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 / R</a:t>
            </a:r>
          </a:p>
        </p:txBody>
      </p:sp>
      <p:sp>
        <p:nvSpPr>
          <p:cNvPr id="37" name="TextBox 36">
            <a:extLst>
              <a:ext uri="{FF2B5EF4-FFF2-40B4-BE49-F238E27FC236}">
                <a16:creationId xmlns:a16="http://schemas.microsoft.com/office/drawing/2014/main" id="{6C6C6FA9-6BC1-BE4F-985A-814A76374A78}"/>
              </a:ext>
            </a:extLst>
          </p:cNvPr>
          <p:cNvSpPr txBox="1"/>
          <p:nvPr/>
        </p:nvSpPr>
        <p:spPr>
          <a:xfrm>
            <a:off x="3565412" y="2314737"/>
            <a:ext cx="7310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RTT</a:t>
            </a:r>
          </a:p>
        </p:txBody>
      </p:sp>
      <p:cxnSp>
        <p:nvCxnSpPr>
          <p:cNvPr id="8" name="Straight Connector 7">
            <a:extLst>
              <a:ext uri="{FF2B5EF4-FFF2-40B4-BE49-F238E27FC236}">
                <a16:creationId xmlns:a16="http://schemas.microsoft.com/office/drawing/2014/main" id="{1471EC5E-49D5-C845-A523-BB2BA82777FB}"/>
              </a:ext>
            </a:extLst>
          </p:cNvPr>
          <p:cNvCxnSpPr/>
          <p:nvPr/>
        </p:nvCxnSpPr>
        <p:spPr>
          <a:xfrm>
            <a:off x="3654312" y="2314737"/>
            <a:ext cx="1549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EBE743-5B5A-CB4C-ADBF-D607BDC87774}"/>
              </a:ext>
            </a:extLst>
          </p:cNvPr>
          <p:cNvGrpSpPr/>
          <p:nvPr/>
        </p:nvGrpSpPr>
        <p:grpSpPr>
          <a:xfrm>
            <a:off x="5721405" y="2234921"/>
            <a:ext cx="847725" cy="1860804"/>
            <a:chOff x="4183062" y="2436876"/>
            <a:chExt cx="847725" cy="1860804"/>
          </a:xfrm>
        </p:grpSpPr>
        <p:sp>
          <p:nvSpPr>
            <p:cNvPr id="63" name="Text Box 16">
              <a:extLst>
                <a:ext uri="{FF2B5EF4-FFF2-40B4-BE49-F238E27FC236}">
                  <a16:creationId xmlns:a16="http://schemas.microsoft.com/office/drawing/2014/main" id="{C1807A2B-4600-F444-94CF-68DC8044B38C}"/>
                </a:ext>
              </a:extLst>
            </p:cNvPr>
            <p:cNvSpPr txBox="1">
              <a:spLocks noChangeArrowheads="1"/>
            </p:cNvSpPr>
            <p:nvPr/>
          </p:nvSpPr>
          <p:spPr bwMode="auto">
            <a:xfrm>
              <a:off x="4183062" y="316105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RTT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7">
              <a:extLst>
                <a:ext uri="{FF2B5EF4-FFF2-40B4-BE49-F238E27FC236}">
                  <a16:creationId xmlns:a16="http://schemas.microsoft.com/office/drawing/2014/main" id="{4CA4ACE4-80D6-094A-B612-CEDFE371375D}"/>
                </a:ext>
              </a:extLst>
            </p:cNvPr>
            <p:cNvSpPr>
              <a:spLocks noChangeShapeType="1"/>
            </p:cNvSpPr>
            <p:nvPr/>
          </p:nvSpPr>
          <p:spPr bwMode="auto">
            <a:xfrm>
              <a:off x="4870450" y="346903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Line 18">
              <a:extLst>
                <a:ext uri="{FF2B5EF4-FFF2-40B4-BE49-F238E27FC236}">
                  <a16:creationId xmlns:a16="http://schemas.microsoft.com/office/drawing/2014/main" id="{86419EA2-8CA9-1949-935B-FB9C7863AF80}"/>
                </a:ext>
              </a:extLst>
            </p:cNvPr>
            <p:cNvSpPr>
              <a:spLocks noChangeShapeType="1"/>
            </p:cNvSpPr>
            <p:nvPr/>
          </p:nvSpPr>
          <p:spPr bwMode="auto">
            <a:xfrm flipV="1">
              <a:off x="4875212" y="245144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A49C2C2C-CE28-5843-8415-9EE09E6947FC}"/>
                </a:ext>
              </a:extLst>
            </p:cNvPr>
            <p:cNvSpPr/>
            <p:nvPr/>
          </p:nvSpPr>
          <p:spPr>
            <a:xfrm>
              <a:off x="4421124" y="2436876"/>
              <a:ext cx="77724" cy="1860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59E1995-34BF-7E4C-A8E6-79D6D91B735F}"/>
              </a:ext>
            </a:extLst>
          </p:cNvPr>
          <p:cNvGrpSpPr/>
          <p:nvPr/>
        </p:nvGrpSpPr>
        <p:grpSpPr>
          <a:xfrm>
            <a:off x="5737741" y="1941782"/>
            <a:ext cx="847725" cy="336550"/>
            <a:chOff x="4199398" y="2143737"/>
            <a:chExt cx="847725" cy="336550"/>
          </a:xfrm>
        </p:grpSpPr>
        <p:sp>
          <p:nvSpPr>
            <p:cNvPr id="34" name="Text Box 16">
              <a:extLst>
                <a:ext uri="{FF2B5EF4-FFF2-40B4-BE49-F238E27FC236}">
                  <a16:creationId xmlns:a16="http://schemas.microsoft.com/office/drawing/2014/main" id="{CE11628B-6BAA-5F4D-83D0-1C375AA4B545}"/>
                </a:ext>
              </a:extLst>
            </p:cNvPr>
            <p:cNvSpPr txBox="1">
              <a:spLocks noChangeArrowheads="1"/>
            </p:cNvSpPr>
            <p:nvPr/>
          </p:nvSpPr>
          <p:spPr bwMode="auto">
            <a:xfrm>
              <a:off x="4199398" y="2143737"/>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L/R</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2" name="Rectangle 41">
              <a:extLst>
                <a:ext uri="{FF2B5EF4-FFF2-40B4-BE49-F238E27FC236}">
                  <a16:creationId xmlns:a16="http://schemas.microsoft.com/office/drawing/2014/main" id="{3925C961-57CF-D349-AB32-A9692749F035}"/>
                </a:ext>
              </a:extLst>
            </p:cNvPr>
            <p:cNvSpPr/>
            <p:nvPr/>
          </p:nvSpPr>
          <p:spPr>
            <a:xfrm>
              <a:off x="4418854" y="2180844"/>
              <a:ext cx="85344" cy="24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TextBox 42">
            <a:extLst>
              <a:ext uri="{FF2B5EF4-FFF2-40B4-BE49-F238E27FC236}">
                <a16:creationId xmlns:a16="http://schemas.microsoft.com/office/drawing/2014/main" id="{075CB59D-6E37-644B-87A0-86A5D61EB620}"/>
              </a:ext>
            </a:extLst>
          </p:cNvPr>
          <p:cNvSpPr txBox="1"/>
          <p:nvPr/>
        </p:nvSpPr>
        <p:spPr>
          <a:xfrm>
            <a:off x="4175012" y="2314737"/>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L / R</a:t>
            </a:r>
          </a:p>
        </p:txBody>
      </p:sp>
      <p:grpSp>
        <p:nvGrpSpPr>
          <p:cNvPr id="19" name="Group 18">
            <a:extLst>
              <a:ext uri="{FF2B5EF4-FFF2-40B4-BE49-F238E27FC236}">
                <a16:creationId xmlns:a16="http://schemas.microsoft.com/office/drawing/2014/main" id="{6A4AEDD2-EED9-9242-A1CE-295F5C6A03DB}"/>
              </a:ext>
            </a:extLst>
          </p:cNvPr>
          <p:cNvGrpSpPr/>
          <p:nvPr/>
        </p:nvGrpSpPr>
        <p:grpSpPr>
          <a:xfrm>
            <a:off x="3156251" y="2947504"/>
            <a:ext cx="1781653" cy="1463020"/>
            <a:chOff x="1660939" y="3934767"/>
            <a:chExt cx="1781653" cy="1463020"/>
          </a:xfrm>
        </p:grpSpPr>
        <p:sp>
          <p:nvSpPr>
            <p:cNvPr id="13" name="TextBox 12">
              <a:extLst>
                <a:ext uri="{FF2B5EF4-FFF2-40B4-BE49-F238E27FC236}">
                  <a16:creationId xmlns:a16="http://schemas.microsoft.com/office/drawing/2014/main" id="{80101E67-F8E3-5F43-87A5-EEE3F55BCF5A}"/>
                </a:ext>
              </a:extLst>
            </p:cNvPr>
            <p:cNvSpPr txBox="1"/>
            <p:nvPr/>
          </p:nvSpPr>
          <p:spPr>
            <a:xfrm>
              <a:off x="1673639" y="4856490"/>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TextBox 46">
              <a:extLst>
                <a:ext uri="{FF2B5EF4-FFF2-40B4-BE49-F238E27FC236}">
                  <a16:creationId xmlns:a16="http://schemas.microsoft.com/office/drawing/2014/main" id="{E3ADC375-683E-5F46-8229-0B251E9F0CDD}"/>
                </a:ext>
              </a:extLst>
            </p:cNvPr>
            <p:cNvSpPr txBox="1"/>
            <p:nvPr/>
          </p:nvSpPr>
          <p:spPr>
            <a:xfrm>
              <a:off x="2070100" y="4874567"/>
              <a:ext cx="13724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0.00027</a:t>
              </a:r>
            </a:p>
          </p:txBody>
        </p:sp>
        <p:grpSp>
          <p:nvGrpSpPr>
            <p:cNvPr id="18" name="Group 17">
              <a:extLst>
                <a:ext uri="{FF2B5EF4-FFF2-40B4-BE49-F238E27FC236}">
                  <a16:creationId xmlns:a16="http://schemas.microsoft.com/office/drawing/2014/main" id="{9AD14E5C-D408-D34F-A4E3-3FF2736B1748}"/>
                </a:ext>
              </a:extLst>
            </p:cNvPr>
            <p:cNvGrpSpPr/>
            <p:nvPr/>
          </p:nvGrpSpPr>
          <p:grpSpPr>
            <a:xfrm>
              <a:off x="1660939" y="3934767"/>
              <a:ext cx="1473628" cy="868065"/>
              <a:chOff x="1660939" y="3795067"/>
              <a:chExt cx="1473628" cy="868065"/>
            </a:xfrm>
          </p:grpSpPr>
          <p:sp>
            <p:nvSpPr>
              <p:cNvPr id="79" name="TextBox 78">
                <a:extLst>
                  <a:ext uri="{FF2B5EF4-FFF2-40B4-BE49-F238E27FC236}">
                    <a16:creationId xmlns:a16="http://schemas.microsoft.com/office/drawing/2014/main" id="{52A82ED6-4EB6-9646-9813-CD52285AEECC}"/>
                  </a:ext>
                </a:extLst>
              </p:cNvPr>
              <p:cNvSpPr txBox="1"/>
              <p:nvPr/>
            </p:nvSpPr>
            <p:spPr>
              <a:xfrm>
                <a:off x="1660939" y="3952557"/>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7" name="Group 16">
                <a:extLst>
                  <a:ext uri="{FF2B5EF4-FFF2-40B4-BE49-F238E27FC236}">
                    <a16:creationId xmlns:a16="http://schemas.microsoft.com/office/drawing/2014/main" id="{2D5D5FF4-838F-754C-8978-6526E35349A3}"/>
                  </a:ext>
                </a:extLst>
              </p:cNvPr>
              <p:cNvGrpSpPr/>
              <p:nvPr/>
            </p:nvGrpSpPr>
            <p:grpSpPr>
              <a:xfrm>
                <a:off x="2095500" y="3795067"/>
                <a:ext cx="1039067" cy="868065"/>
                <a:chOff x="2032000" y="3795067"/>
                <a:chExt cx="1039067" cy="868065"/>
              </a:xfrm>
            </p:grpSpPr>
            <p:sp>
              <p:nvSpPr>
                <p:cNvPr id="80" name="TextBox 79">
                  <a:extLst>
                    <a:ext uri="{FF2B5EF4-FFF2-40B4-BE49-F238E27FC236}">
                      <a16:creationId xmlns:a16="http://schemas.microsoft.com/office/drawing/2014/main" id="{E983D372-880E-BD47-AF86-736C61470D97}"/>
                    </a:ext>
                  </a:extLst>
                </p:cNvPr>
                <p:cNvSpPr txBox="1"/>
                <p:nvPr/>
              </p:nvSpPr>
              <p:spPr>
                <a:xfrm>
                  <a:off x="2146300" y="3795067"/>
                  <a:ext cx="728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.008</a:t>
                  </a:r>
                </a:p>
              </p:txBody>
            </p:sp>
            <p:sp>
              <p:nvSpPr>
                <p:cNvPr id="81" name="TextBox 80">
                  <a:extLst>
                    <a:ext uri="{FF2B5EF4-FFF2-40B4-BE49-F238E27FC236}">
                      <a16:creationId xmlns:a16="http://schemas.microsoft.com/office/drawing/2014/main" id="{C1BDCBB7-422E-9B44-86BF-FE476616B58A}"/>
                    </a:ext>
                  </a:extLst>
                </p:cNvPr>
                <p:cNvSpPr txBox="1"/>
                <p:nvPr/>
              </p:nvSpPr>
              <p:spPr>
                <a:xfrm>
                  <a:off x="2032000" y="4201467"/>
                  <a:ext cx="10390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30.008</a:t>
                  </a:r>
                </a:p>
              </p:txBody>
            </p:sp>
            <p:cxnSp>
              <p:nvCxnSpPr>
                <p:cNvPr id="82" name="Straight Connector 81">
                  <a:extLst>
                    <a:ext uri="{FF2B5EF4-FFF2-40B4-BE49-F238E27FC236}">
                      <a16:creationId xmlns:a16="http://schemas.microsoft.com/office/drawing/2014/main" id="{BBAC316F-2A0D-B744-BBEB-CB399528A356}"/>
                    </a:ext>
                  </a:extLst>
                </p:cNvPr>
                <p:cNvCxnSpPr/>
                <p:nvPr/>
              </p:nvCxnSpPr>
              <p:spPr>
                <a:xfrm>
                  <a:off x="2120900" y="4239567"/>
                  <a:ext cx="825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84">
            <a:extLst>
              <a:ext uri="{FF2B5EF4-FFF2-40B4-BE49-F238E27FC236}">
                <a16:creationId xmlns:a16="http://schemas.microsoft.com/office/drawing/2014/main" id="{6A30693C-EFD3-504D-9986-8B04D7557A03}"/>
              </a:ext>
            </a:extLst>
          </p:cNvPr>
          <p:cNvSpPr/>
          <p:nvPr/>
        </p:nvSpPr>
        <p:spPr>
          <a:xfrm>
            <a:off x="5728597" y="1978889"/>
            <a:ext cx="85344" cy="24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7907A72-228A-0E4D-9982-EED66F10F557}"/>
              </a:ext>
            </a:extLst>
          </p:cNvPr>
          <p:cNvSpPr txBox="1"/>
          <p:nvPr/>
        </p:nvSpPr>
        <p:spPr>
          <a:xfrm>
            <a:off x="1219200" y="5055243"/>
            <a:ext cx="10194664" cy="1231106"/>
          </a:xfrm>
          <a:prstGeom prst="rect">
            <a:avLst/>
          </a:prstGeom>
          <a:noFill/>
        </p:spPr>
        <p:txBody>
          <a:bodyPr wrap="square" rtlCol="0">
            <a:spAutoFit/>
          </a:bodyPr>
          <a:lstStyle/>
          <a:p>
            <a:pPr marL="287338" marR="0" lvl="0" indent="-287338"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rdt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3.0 protocol performance stinks!</a:t>
            </a:r>
          </a:p>
          <a:p>
            <a:pPr marL="287338" marR="0" lvl="0" indent="-287338"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Protocol limits performance of underlying infrastructure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Slide Number Placeholder 2">
            <a:extLst>
              <a:ext uri="{FF2B5EF4-FFF2-40B4-BE49-F238E27FC236}">
                <a16:creationId xmlns:a16="http://schemas.microsoft.com/office/drawing/2014/main" id="{CB5285FE-6F5F-D849-A9CB-EEFE33B31B9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20</a:t>
            </a:fld>
            <a:endParaRPr lang="en-US" dirty="0"/>
          </a:p>
        </p:txBody>
      </p:sp>
    </p:spTree>
    <p:extLst>
      <p:ext uri="{BB962C8B-B14F-4D97-AF65-F5344CB8AC3E}">
        <p14:creationId xmlns:p14="http://schemas.microsoft.com/office/powerpoint/2010/main" val="26221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dissolv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dissolve">
                                      <p:cBhvr>
                                        <p:cTn id="31" dur="500"/>
                                        <p:tgtEl>
                                          <p:spTgt spid="85"/>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p:bldP spid="85"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pipelined protocols operation</a:t>
            </a:r>
            <a:endParaRPr lang="en-US" sz="4400" dirty="0"/>
          </a:p>
        </p:txBody>
      </p:sp>
      <p:sp>
        <p:nvSpPr>
          <p:cNvPr id="78" name="Rectangle 3">
            <a:extLst>
              <a:ext uri="{FF2B5EF4-FFF2-40B4-BE49-F238E27FC236}">
                <a16:creationId xmlns:a16="http://schemas.microsoft.com/office/drawing/2014/main" id="{58138FEE-B5E2-DF48-8378-96F53EA03F37}"/>
              </a:ext>
            </a:extLst>
          </p:cNvPr>
          <p:cNvSpPr txBox="1">
            <a:spLocks noChangeArrowheads="1"/>
          </p:cNvSpPr>
          <p:nvPr/>
        </p:nvSpPr>
        <p:spPr>
          <a:xfrm>
            <a:off x="722556" y="1312877"/>
            <a:ext cx="10988826" cy="203318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pipelining: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sender allows multiple,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yet-to-be-acknowledged packets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range of sequence numbers must be increased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buffering at sender and/or receiver</a:t>
            </a:r>
          </a:p>
        </p:txBody>
      </p:sp>
      <p:grpSp>
        <p:nvGrpSpPr>
          <p:cNvPr id="4" name="Group 3">
            <a:extLst>
              <a:ext uri="{FF2B5EF4-FFF2-40B4-BE49-F238E27FC236}">
                <a16:creationId xmlns:a16="http://schemas.microsoft.com/office/drawing/2014/main" id="{4B5D14E0-A0D3-934D-BBAE-EEDB9CC51924}"/>
              </a:ext>
            </a:extLst>
          </p:cNvPr>
          <p:cNvGrpSpPr/>
          <p:nvPr/>
        </p:nvGrpSpPr>
        <p:grpSpPr>
          <a:xfrm>
            <a:off x="2916237" y="2993267"/>
            <a:ext cx="6359525" cy="2370138"/>
            <a:chOff x="1673403" y="3019025"/>
            <a:chExt cx="6359525" cy="2370138"/>
          </a:xfrm>
        </p:grpSpPr>
        <p:pic>
          <p:nvPicPr>
            <p:cNvPr id="80" name="Picture 5" descr="rdt_pipelined1">
              <a:extLst>
                <a:ext uri="{FF2B5EF4-FFF2-40B4-BE49-F238E27FC236}">
                  <a16:creationId xmlns:a16="http://schemas.microsoft.com/office/drawing/2014/main" id="{2F295627-AEBF-DA46-A59F-B81177F03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03" y="3019025"/>
              <a:ext cx="61055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 name="Group 44">
              <a:extLst>
                <a:ext uri="{FF2B5EF4-FFF2-40B4-BE49-F238E27FC236}">
                  <a16:creationId xmlns:a16="http://schemas.microsoft.com/office/drawing/2014/main" id="{1111BB3D-3EE3-524B-ADDE-3374E7ACC18F}"/>
                </a:ext>
              </a:extLst>
            </p:cNvPr>
            <p:cNvGrpSpPr>
              <a:grpSpLocks/>
            </p:cNvGrpSpPr>
            <p:nvPr/>
          </p:nvGrpSpPr>
          <p:grpSpPr bwMode="auto">
            <a:xfrm>
              <a:off x="1673403" y="3696888"/>
              <a:ext cx="469900" cy="465137"/>
              <a:chOff x="881" y="2283"/>
              <a:chExt cx="296" cy="293"/>
            </a:xfrm>
          </p:grpSpPr>
          <p:sp>
            <p:nvSpPr>
              <p:cNvPr id="82" name="Rectangle 43">
                <a:extLst>
                  <a:ext uri="{FF2B5EF4-FFF2-40B4-BE49-F238E27FC236}">
                    <a16:creationId xmlns:a16="http://schemas.microsoft.com/office/drawing/2014/main" id="{10716B48-25E1-7F4D-87AA-377041B56237}"/>
                  </a:ext>
                </a:extLst>
              </p:cNvPr>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3" name="Group 36">
                <a:extLst>
                  <a:ext uri="{FF2B5EF4-FFF2-40B4-BE49-F238E27FC236}">
                    <a16:creationId xmlns:a16="http://schemas.microsoft.com/office/drawing/2014/main" id="{F805DF4F-95A4-BD4D-AD9B-A0F477F1C32B}"/>
                  </a:ext>
                </a:extLst>
              </p:cNvPr>
              <p:cNvGrpSpPr>
                <a:grpSpLocks/>
              </p:cNvGrpSpPr>
              <p:nvPr/>
            </p:nvGrpSpPr>
            <p:grpSpPr bwMode="auto">
              <a:xfrm flipH="1">
                <a:off x="881" y="2283"/>
                <a:ext cx="296" cy="293"/>
                <a:chOff x="2839" y="3501"/>
                <a:chExt cx="755" cy="803"/>
              </a:xfrm>
            </p:grpSpPr>
            <p:pic>
              <p:nvPicPr>
                <p:cNvPr id="84" name="Picture 37" descr="desktop_computer_stylized_medium">
                  <a:extLst>
                    <a:ext uri="{FF2B5EF4-FFF2-40B4-BE49-F238E27FC236}">
                      <a16:creationId xmlns:a16="http://schemas.microsoft.com/office/drawing/2014/main" id="{85D0573B-AA1D-C647-947D-E75FC498B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38">
                  <a:extLst>
                    <a:ext uri="{FF2B5EF4-FFF2-40B4-BE49-F238E27FC236}">
                      <a16:creationId xmlns:a16="http://schemas.microsoft.com/office/drawing/2014/main" id="{D280CE14-8944-254D-8B1F-894AD27B66D3}"/>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6" name="Freeform 48">
              <a:extLst>
                <a:ext uri="{FF2B5EF4-FFF2-40B4-BE49-F238E27FC236}">
                  <a16:creationId xmlns:a16="http://schemas.microsoft.com/office/drawing/2014/main" id="{A1C3D94C-83E9-0F40-97E5-B369E086816C}"/>
                </a:ext>
              </a:extLst>
            </p:cNvPr>
            <p:cNvSpPr>
              <a:spLocks/>
            </p:cNvSpPr>
            <p:nvPr/>
          </p:nvSpPr>
          <p:spPr bwMode="auto">
            <a:xfrm>
              <a:off x="7613828" y="3709588"/>
              <a:ext cx="185737" cy="431800"/>
            </a:xfrm>
            <a:custGeom>
              <a:avLst/>
              <a:gdLst>
                <a:gd name="T0" fmla="*/ 2147483647 w 117"/>
                <a:gd name="T1" fmla="*/ 2147483647 h 272"/>
                <a:gd name="T2" fmla="*/ 2147483647 w 117"/>
                <a:gd name="T3" fmla="*/ 2147483647 h 272"/>
                <a:gd name="T4" fmla="*/ 2147483647 w 117"/>
                <a:gd name="T5" fmla="*/ 2147483647 h 272"/>
                <a:gd name="T6" fmla="*/ 0 w 117"/>
                <a:gd name="T7" fmla="*/ 2147483647 h 272"/>
                <a:gd name="T8" fmla="*/ 2147483647 w 117"/>
                <a:gd name="T9" fmla="*/ 2147483647 h 272"/>
                <a:gd name="T10" fmla="*/ 2147483647 w 117"/>
                <a:gd name="T11" fmla="*/ 2147483647 h 272"/>
                <a:gd name="T12" fmla="*/ 2147483647 w 117"/>
                <a:gd name="T13" fmla="*/ 0 h 272"/>
                <a:gd name="T14" fmla="*/ 2147483647 w 117"/>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272">
                  <a:moveTo>
                    <a:pt x="6" y="6"/>
                  </a:moveTo>
                  <a:lnTo>
                    <a:pt x="3" y="77"/>
                  </a:lnTo>
                  <a:lnTo>
                    <a:pt x="59" y="120"/>
                  </a:lnTo>
                  <a:lnTo>
                    <a:pt x="0" y="146"/>
                  </a:lnTo>
                  <a:lnTo>
                    <a:pt x="3" y="270"/>
                  </a:lnTo>
                  <a:lnTo>
                    <a:pt x="117" y="272"/>
                  </a:lnTo>
                  <a:lnTo>
                    <a:pt x="114" y="0"/>
                  </a:lnTo>
                  <a:lnTo>
                    <a:pt x="6" y="6"/>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50">
              <a:extLst>
                <a:ext uri="{FF2B5EF4-FFF2-40B4-BE49-F238E27FC236}">
                  <a16:creationId xmlns:a16="http://schemas.microsoft.com/office/drawing/2014/main" id="{605457C9-55E9-234B-AF40-1C2CEC7BD520}"/>
                </a:ext>
              </a:extLst>
            </p:cNvPr>
            <p:cNvGrpSpPr>
              <a:grpSpLocks/>
            </p:cNvGrpSpPr>
            <p:nvPr/>
          </p:nvGrpSpPr>
          <p:grpSpPr bwMode="auto">
            <a:xfrm>
              <a:off x="4784903" y="3714350"/>
              <a:ext cx="469900" cy="465138"/>
              <a:chOff x="881" y="2283"/>
              <a:chExt cx="296" cy="293"/>
            </a:xfrm>
          </p:grpSpPr>
          <p:sp>
            <p:nvSpPr>
              <p:cNvPr id="88" name="Rectangle 51">
                <a:extLst>
                  <a:ext uri="{FF2B5EF4-FFF2-40B4-BE49-F238E27FC236}">
                    <a16:creationId xmlns:a16="http://schemas.microsoft.com/office/drawing/2014/main" id="{5A66C211-A318-FD43-B1DC-494380C212A1}"/>
                  </a:ext>
                </a:extLst>
              </p:cNvPr>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9" name="Group 52">
                <a:extLst>
                  <a:ext uri="{FF2B5EF4-FFF2-40B4-BE49-F238E27FC236}">
                    <a16:creationId xmlns:a16="http://schemas.microsoft.com/office/drawing/2014/main" id="{028FC7D3-7EE7-2840-8091-94C524E05F4E}"/>
                  </a:ext>
                </a:extLst>
              </p:cNvPr>
              <p:cNvGrpSpPr>
                <a:grpSpLocks/>
              </p:cNvGrpSpPr>
              <p:nvPr/>
            </p:nvGrpSpPr>
            <p:grpSpPr bwMode="auto">
              <a:xfrm flipH="1">
                <a:off x="881" y="2283"/>
                <a:ext cx="296" cy="293"/>
                <a:chOff x="2839" y="3501"/>
                <a:chExt cx="755" cy="803"/>
              </a:xfrm>
            </p:grpSpPr>
            <p:pic>
              <p:nvPicPr>
                <p:cNvPr id="90" name="Picture 53" descr="desktop_computer_stylized_medium">
                  <a:extLst>
                    <a:ext uri="{FF2B5EF4-FFF2-40B4-BE49-F238E27FC236}">
                      <a16:creationId xmlns:a16="http://schemas.microsoft.com/office/drawing/2014/main" id="{5DF1881B-0BF4-AD42-A217-8A59265F1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54">
                  <a:extLst>
                    <a:ext uri="{FF2B5EF4-FFF2-40B4-BE49-F238E27FC236}">
                      <a16:creationId xmlns:a16="http://schemas.microsoft.com/office/drawing/2014/main" id="{70153128-AD53-344E-AC41-31C4A7A688E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2" name="Group 55">
              <a:extLst>
                <a:ext uri="{FF2B5EF4-FFF2-40B4-BE49-F238E27FC236}">
                  <a16:creationId xmlns:a16="http://schemas.microsoft.com/office/drawing/2014/main" id="{BC8220C0-F289-EA49-A8E3-C57D20507ACD}"/>
                </a:ext>
              </a:extLst>
            </p:cNvPr>
            <p:cNvGrpSpPr>
              <a:grpSpLocks/>
            </p:cNvGrpSpPr>
            <p:nvPr/>
          </p:nvGrpSpPr>
          <p:grpSpPr bwMode="auto">
            <a:xfrm>
              <a:off x="4493546" y="3633388"/>
              <a:ext cx="223838" cy="501650"/>
              <a:chOff x="4140" y="429"/>
              <a:chExt cx="1425" cy="2396"/>
            </a:xfrm>
          </p:grpSpPr>
          <p:sp>
            <p:nvSpPr>
              <p:cNvPr id="93" name="Freeform 56">
                <a:extLst>
                  <a:ext uri="{FF2B5EF4-FFF2-40B4-BE49-F238E27FC236}">
                    <a16:creationId xmlns:a16="http://schemas.microsoft.com/office/drawing/2014/main" id="{4F76258E-0BBD-8E40-98DF-823F02EF9AC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57">
                <a:extLst>
                  <a:ext uri="{FF2B5EF4-FFF2-40B4-BE49-F238E27FC236}">
                    <a16:creationId xmlns:a16="http://schemas.microsoft.com/office/drawing/2014/main" id="{7ED94245-5F5F-444B-9321-EDC0812D8D8E}"/>
                  </a:ext>
                </a:extLst>
              </p:cNvPr>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95" name="Freeform 58">
                <a:extLst>
                  <a:ext uri="{FF2B5EF4-FFF2-40B4-BE49-F238E27FC236}">
                    <a16:creationId xmlns:a16="http://schemas.microsoft.com/office/drawing/2014/main" id="{1F9330A9-C80A-E34C-9993-F9F6EFA2E932}"/>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59">
                <a:extLst>
                  <a:ext uri="{FF2B5EF4-FFF2-40B4-BE49-F238E27FC236}">
                    <a16:creationId xmlns:a16="http://schemas.microsoft.com/office/drawing/2014/main" id="{EED46AB6-5210-284B-BD15-CC7F3CC066FE}"/>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60">
                <a:extLst>
                  <a:ext uri="{FF2B5EF4-FFF2-40B4-BE49-F238E27FC236}">
                    <a16:creationId xmlns:a16="http://schemas.microsoft.com/office/drawing/2014/main" id="{FCD372CD-8E16-EB40-BCB5-6518B2E541EE}"/>
                  </a:ext>
                </a:extLst>
              </p:cNvPr>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98" name="Group 61">
                <a:extLst>
                  <a:ext uri="{FF2B5EF4-FFF2-40B4-BE49-F238E27FC236}">
                    <a16:creationId xmlns:a16="http://schemas.microsoft.com/office/drawing/2014/main" id="{A9F56FC0-6211-5447-8838-1C3E5659D8CC}"/>
                  </a:ext>
                </a:extLst>
              </p:cNvPr>
              <p:cNvGrpSpPr>
                <a:grpSpLocks/>
              </p:cNvGrpSpPr>
              <p:nvPr/>
            </p:nvGrpSpPr>
            <p:grpSpPr bwMode="auto">
              <a:xfrm>
                <a:off x="4749" y="668"/>
                <a:ext cx="581" cy="145"/>
                <a:chOff x="614" y="2568"/>
                <a:chExt cx="725" cy="139"/>
              </a:xfrm>
            </p:grpSpPr>
            <p:sp>
              <p:nvSpPr>
                <p:cNvPr id="141" name="AutoShape 62">
                  <a:extLst>
                    <a:ext uri="{FF2B5EF4-FFF2-40B4-BE49-F238E27FC236}">
                      <a16:creationId xmlns:a16="http://schemas.microsoft.com/office/drawing/2014/main" id="{B2006563-73E3-C341-BE69-A2D714EE0E00}"/>
                    </a:ext>
                  </a:extLst>
                </p:cNvPr>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2" name="AutoShape 63">
                  <a:extLst>
                    <a:ext uri="{FF2B5EF4-FFF2-40B4-BE49-F238E27FC236}">
                      <a16:creationId xmlns:a16="http://schemas.microsoft.com/office/drawing/2014/main" id="{452EDF48-634C-DC4E-976C-1E4013FE6563}"/>
                    </a:ext>
                  </a:extLst>
                </p:cNvPr>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99" name="Rectangle 64">
                <a:extLst>
                  <a:ext uri="{FF2B5EF4-FFF2-40B4-BE49-F238E27FC236}">
                    <a16:creationId xmlns:a16="http://schemas.microsoft.com/office/drawing/2014/main" id="{517F2B13-C563-4E43-B2A5-C5BD2544BCE8}"/>
                  </a:ext>
                </a:extLst>
              </p:cNvPr>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0" name="Group 65">
                <a:extLst>
                  <a:ext uri="{FF2B5EF4-FFF2-40B4-BE49-F238E27FC236}">
                    <a16:creationId xmlns:a16="http://schemas.microsoft.com/office/drawing/2014/main" id="{4ED80E09-23D9-1444-A08C-74DBBD9F351B}"/>
                  </a:ext>
                </a:extLst>
              </p:cNvPr>
              <p:cNvGrpSpPr>
                <a:grpSpLocks/>
              </p:cNvGrpSpPr>
              <p:nvPr/>
            </p:nvGrpSpPr>
            <p:grpSpPr bwMode="auto">
              <a:xfrm>
                <a:off x="4747" y="994"/>
                <a:ext cx="581" cy="134"/>
                <a:chOff x="614" y="2568"/>
                <a:chExt cx="725" cy="139"/>
              </a:xfrm>
            </p:grpSpPr>
            <p:sp>
              <p:nvSpPr>
                <p:cNvPr id="139" name="AutoShape 66">
                  <a:extLst>
                    <a:ext uri="{FF2B5EF4-FFF2-40B4-BE49-F238E27FC236}">
                      <a16:creationId xmlns:a16="http://schemas.microsoft.com/office/drawing/2014/main" id="{BD5E8DEF-A6A7-524F-A3E8-38105351EF54}"/>
                    </a:ext>
                  </a:extLst>
                </p:cNvPr>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0" name="AutoShape 67">
                  <a:extLst>
                    <a:ext uri="{FF2B5EF4-FFF2-40B4-BE49-F238E27FC236}">
                      <a16:creationId xmlns:a16="http://schemas.microsoft.com/office/drawing/2014/main" id="{83CE605A-8B9B-FF4A-ADD9-77EFF07CEC97}"/>
                    </a:ext>
                  </a:extLst>
                </p:cNvPr>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1" name="Rectangle 68">
                <a:extLst>
                  <a:ext uri="{FF2B5EF4-FFF2-40B4-BE49-F238E27FC236}">
                    <a16:creationId xmlns:a16="http://schemas.microsoft.com/office/drawing/2014/main" id="{13298108-AEB2-9C4B-9F8E-E0273C39A75B}"/>
                  </a:ext>
                </a:extLst>
              </p:cNvPr>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2" name="Rectangle 69">
                <a:extLst>
                  <a:ext uri="{FF2B5EF4-FFF2-40B4-BE49-F238E27FC236}">
                    <a16:creationId xmlns:a16="http://schemas.microsoft.com/office/drawing/2014/main" id="{998350A7-0615-C644-9F45-39D62BDB9867}"/>
                  </a:ext>
                </a:extLst>
              </p:cNvPr>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3" name="Group 70">
                <a:extLst>
                  <a:ext uri="{FF2B5EF4-FFF2-40B4-BE49-F238E27FC236}">
                    <a16:creationId xmlns:a16="http://schemas.microsoft.com/office/drawing/2014/main" id="{B66F256F-0190-C34D-B1CF-5EC3FBA6E08D}"/>
                  </a:ext>
                </a:extLst>
              </p:cNvPr>
              <p:cNvGrpSpPr>
                <a:grpSpLocks/>
              </p:cNvGrpSpPr>
              <p:nvPr/>
            </p:nvGrpSpPr>
            <p:grpSpPr bwMode="auto">
              <a:xfrm>
                <a:off x="4735" y="1627"/>
                <a:ext cx="582" cy="151"/>
                <a:chOff x="614" y="2568"/>
                <a:chExt cx="725" cy="139"/>
              </a:xfrm>
            </p:grpSpPr>
            <p:sp>
              <p:nvSpPr>
                <p:cNvPr id="119" name="AutoShape 71">
                  <a:extLst>
                    <a:ext uri="{FF2B5EF4-FFF2-40B4-BE49-F238E27FC236}">
                      <a16:creationId xmlns:a16="http://schemas.microsoft.com/office/drawing/2014/main" id="{B44DED58-257C-B64B-BAD6-1093812EF734}"/>
                    </a:ext>
                  </a:extLst>
                </p:cNvPr>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0" name="AutoShape 72">
                  <a:extLst>
                    <a:ext uri="{FF2B5EF4-FFF2-40B4-BE49-F238E27FC236}">
                      <a16:creationId xmlns:a16="http://schemas.microsoft.com/office/drawing/2014/main" id="{17264758-5A11-0143-AA34-8D5FF585E9F0}"/>
                    </a:ext>
                  </a:extLst>
                </p:cNvPr>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4" name="Freeform 73">
                <a:extLst>
                  <a:ext uri="{FF2B5EF4-FFF2-40B4-BE49-F238E27FC236}">
                    <a16:creationId xmlns:a16="http://schemas.microsoft.com/office/drawing/2014/main" id="{F9396AFF-50A0-E543-85ED-A1775DCAB5B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5" name="Group 74">
                <a:extLst>
                  <a:ext uri="{FF2B5EF4-FFF2-40B4-BE49-F238E27FC236}">
                    <a16:creationId xmlns:a16="http://schemas.microsoft.com/office/drawing/2014/main" id="{EFAA059B-DB96-6A46-B4E6-8F3321F53126}"/>
                  </a:ext>
                </a:extLst>
              </p:cNvPr>
              <p:cNvGrpSpPr>
                <a:grpSpLocks/>
              </p:cNvGrpSpPr>
              <p:nvPr/>
            </p:nvGrpSpPr>
            <p:grpSpPr bwMode="auto">
              <a:xfrm>
                <a:off x="4739" y="1327"/>
                <a:ext cx="582" cy="139"/>
                <a:chOff x="614" y="2568"/>
                <a:chExt cx="725" cy="139"/>
              </a:xfrm>
            </p:grpSpPr>
            <p:sp>
              <p:nvSpPr>
                <p:cNvPr id="117" name="AutoShape 75">
                  <a:extLst>
                    <a:ext uri="{FF2B5EF4-FFF2-40B4-BE49-F238E27FC236}">
                      <a16:creationId xmlns:a16="http://schemas.microsoft.com/office/drawing/2014/main" id="{83348DAB-4511-F04F-BD32-D337DF959B21}"/>
                    </a:ext>
                  </a:extLst>
                </p:cNvPr>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8" name="AutoShape 76">
                  <a:extLst>
                    <a:ext uri="{FF2B5EF4-FFF2-40B4-BE49-F238E27FC236}">
                      <a16:creationId xmlns:a16="http://schemas.microsoft.com/office/drawing/2014/main" id="{A1C8B31D-3D51-2648-9688-2AEA89487C8D}"/>
                    </a:ext>
                  </a:extLst>
                </p:cNvPr>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6" name="Rectangle 77">
                <a:extLst>
                  <a:ext uri="{FF2B5EF4-FFF2-40B4-BE49-F238E27FC236}">
                    <a16:creationId xmlns:a16="http://schemas.microsoft.com/office/drawing/2014/main" id="{7EF69E7C-0C67-7148-8FE3-54101303E382}"/>
                  </a:ext>
                </a:extLst>
              </p:cNvPr>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Freeform 78">
                <a:extLst>
                  <a:ext uri="{FF2B5EF4-FFF2-40B4-BE49-F238E27FC236}">
                    <a16:creationId xmlns:a16="http://schemas.microsoft.com/office/drawing/2014/main" id="{FBDFC7A2-78F6-6B42-8CB8-7F23EE4E35C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79">
                <a:extLst>
                  <a:ext uri="{FF2B5EF4-FFF2-40B4-BE49-F238E27FC236}">
                    <a16:creationId xmlns:a16="http://schemas.microsoft.com/office/drawing/2014/main" id="{CC939040-7BF3-9046-BF6A-0458E0E2ED5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Oval 80">
                <a:extLst>
                  <a:ext uri="{FF2B5EF4-FFF2-40B4-BE49-F238E27FC236}">
                    <a16:creationId xmlns:a16="http://schemas.microsoft.com/office/drawing/2014/main" id="{D3889CB4-554F-C549-9233-410F2A7029F0}"/>
                  </a:ext>
                </a:extLst>
              </p:cNvPr>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0" name="Freeform 81">
                <a:extLst>
                  <a:ext uri="{FF2B5EF4-FFF2-40B4-BE49-F238E27FC236}">
                    <a16:creationId xmlns:a16="http://schemas.microsoft.com/office/drawing/2014/main" id="{01CB4D71-6B24-D14B-8E88-E20AA937EAC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AutoShape 82">
                <a:extLst>
                  <a:ext uri="{FF2B5EF4-FFF2-40B4-BE49-F238E27FC236}">
                    <a16:creationId xmlns:a16="http://schemas.microsoft.com/office/drawing/2014/main" id="{765BBEDF-3C6B-1040-8B52-503C49ECEE41}"/>
                  </a:ext>
                </a:extLst>
              </p:cNvPr>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2" name="AutoShape 83">
                <a:extLst>
                  <a:ext uri="{FF2B5EF4-FFF2-40B4-BE49-F238E27FC236}">
                    <a16:creationId xmlns:a16="http://schemas.microsoft.com/office/drawing/2014/main" id="{6FAE78A0-65F7-5C4E-B7EA-70A785714C79}"/>
                  </a:ext>
                </a:extLst>
              </p:cNvPr>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3" name="Oval 84">
                <a:extLst>
                  <a:ext uri="{FF2B5EF4-FFF2-40B4-BE49-F238E27FC236}">
                    <a16:creationId xmlns:a16="http://schemas.microsoft.com/office/drawing/2014/main" id="{AABAB6CF-26FB-E547-93D6-6BFF67172415}"/>
                  </a:ext>
                </a:extLst>
              </p:cNvPr>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4" name="Oval 85">
                <a:extLst>
                  <a:ext uri="{FF2B5EF4-FFF2-40B4-BE49-F238E27FC236}">
                    <a16:creationId xmlns:a16="http://schemas.microsoft.com/office/drawing/2014/main" id="{EE66FB07-9865-0B46-8669-F1B01050BFB9}"/>
                  </a:ext>
                </a:extLst>
              </p:cNvPr>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15" name="Oval 86">
                <a:extLst>
                  <a:ext uri="{FF2B5EF4-FFF2-40B4-BE49-F238E27FC236}">
                    <a16:creationId xmlns:a16="http://schemas.microsoft.com/office/drawing/2014/main" id="{5A789240-A8CA-A84D-A9E3-BD6D3717368B}"/>
                  </a:ext>
                </a:extLst>
              </p:cNvPr>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6" name="Rectangle 87">
                <a:extLst>
                  <a:ext uri="{FF2B5EF4-FFF2-40B4-BE49-F238E27FC236}">
                    <a16:creationId xmlns:a16="http://schemas.microsoft.com/office/drawing/2014/main" id="{A762B790-F441-E240-934E-A9664B2F5399}"/>
                  </a:ext>
                </a:extLst>
              </p:cNvPr>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nvGrpSpPr>
            <p:cNvPr id="143" name="Group 88">
              <a:extLst>
                <a:ext uri="{FF2B5EF4-FFF2-40B4-BE49-F238E27FC236}">
                  <a16:creationId xmlns:a16="http://schemas.microsoft.com/office/drawing/2014/main" id="{17DC5732-628F-6741-852D-2CBD1EC0FDEB}"/>
                </a:ext>
              </a:extLst>
            </p:cNvPr>
            <p:cNvGrpSpPr>
              <a:grpSpLocks/>
            </p:cNvGrpSpPr>
            <p:nvPr/>
          </p:nvGrpSpPr>
          <p:grpSpPr bwMode="auto">
            <a:xfrm>
              <a:off x="7659865" y="3576238"/>
              <a:ext cx="223838" cy="501650"/>
              <a:chOff x="4140" y="429"/>
              <a:chExt cx="1425" cy="2396"/>
            </a:xfrm>
          </p:grpSpPr>
          <p:sp>
            <p:nvSpPr>
              <p:cNvPr id="144" name="Freeform 89">
                <a:extLst>
                  <a:ext uri="{FF2B5EF4-FFF2-40B4-BE49-F238E27FC236}">
                    <a16:creationId xmlns:a16="http://schemas.microsoft.com/office/drawing/2014/main" id="{66258626-CF43-4144-AFB5-A001FE5BE71D}"/>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Rectangle 90">
                <a:extLst>
                  <a:ext uri="{FF2B5EF4-FFF2-40B4-BE49-F238E27FC236}">
                    <a16:creationId xmlns:a16="http://schemas.microsoft.com/office/drawing/2014/main" id="{75E92CB8-71C3-E048-84D7-F08068A4723B}"/>
                  </a:ext>
                </a:extLst>
              </p:cNvPr>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6" name="Freeform 91">
                <a:extLst>
                  <a:ext uri="{FF2B5EF4-FFF2-40B4-BE49-F238E27FC236}">
                    <a16:creationId xmlns:a16="http://schemas.microsoft.com/office/drawing/2014/main" id="{71C22EB9-D8A4-F04F-A304-D772EEAB70F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92">
                <a:extLst>
                  <a:ext uri="{FF2B5EF4-FFF2-40B4-BE49-F238E27FC236}">
                    <a16:creationId xmlns:a16="http://schemas.microsoft.com/office/drawing/2014/main" id="{A649EF14-8235-8B4A-8B8B-3AC2B2B64C7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Rectangle 93">
                <a:extLst>
                  <a:ext uri="{FF2B5EF4-FFF2-40B4-BE49-F238E27FC236}">
                    <a16:creationId xmlns:a16="http://schemas.microsoft.com/office/drawing/2014/main" id="{2C3B9489-DBCD-1B41-A1E0-9939F842AA3D}"/>
                  </a:ext>
                </a:extLst>
              </p:cNvPr>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49" name="Group 94">
                <a:extLst>
                  <a:ext uri="{FF2B5EF4-FFF2-40B4-BE49-F238E27FC236}">
                    <a16:creationId xmlns:a16="http://schemas.microsoft.com/office/drawing/2014/main" id="{5EA53608-D5A4-FB4B-8294-6D9D65EFF00C}"/>
                  </a:ext>
                </a:extLst>
              </p:cNvPr>
              <p:cNvGrpSpPr>
                <a:grpSpLocks/>
              </p:cNvGrpSpPr>
              <p:nvPr/>
            </p:nvGrpSpPr>
            <p:grpSpPr bwMode="auto">
              <a:xfrm>
                <a:off x="4749" y="668"/>
                <a:ext cx="581" cy="145"/>
                <a:chOff x="614" y="2568"/>
                <a:chExt cx="725" cy="139"/>
              </a:xfrm>
            </p:grpSpPr>
            <p:sp>
              <p:nvSpPr>
                <p:cNvPr id="174" name="AutoShape 95">
                  <a:extLst>
                    <a:ext uri="{FF2B5EF4-FFF2-40B4-BE49-F238E27FC236}">
                      <a16:creationId xmlns:a16="http://schemas.microsoft.com/office/drawing/2014/main" id="{AED3F1D5-BB8C-254E-83E5-6EAB6528B99F}"/>
                    </a:ext>
                  </a:extLst>
                </p:cNvPr>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5" name="AutoShape 96">
                  <a:extLst>
                    <a:ext uri="{FF2B5EF4-FFF2-40B4-BE49-F238E27FC236}">
                      <a16:creationId xmlns:a16="http://schemas.microsoft.com/office/drawing/2014/main" id="{942D2E9F-6E36-084E-9FBC-AD82CA243A50}"/>
                    </a:ext>
                  </a:extLst>
                </p:cNvPr>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0" name="Rectangle 97">
                <a:extLst>
                  <a:ext uri="{FF2B5EF4-FFF2-40B4-BE49-F238E27FC236}">
                    <a16:creationId xmlns:a16="http://schemas.microsoft.com/office/drawing/2014/main" id="{E8FF0B53-6745-A84C-89E0-B850FA20B8A6}"/>
                  </a:ext>
                </a:extLst>
              </p:cNvPr>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51" name="Group 98">
                <a:extLst>
                  <a:ext uri="{FF2B5EF4-FFF2-40B4-BE49-F238E27FC236}">
                    <a16:creationId xmlns:a16="http://schemas.microsoft.com/office/drawing/2014/main" id="{3E1DFAB8-85DC-9B47-A3FC-17FA76E4DB95}"/>
                  </a:ext>
                </a:extLst>
              </p:cNvPr>
              <p:cNvGrpSpPr>
                <a:grpSpLocks/>
              </p:cNvGrpSpPr>
              <p:nvPr/>
            </p:nvGrpSpPr>
            <p:grpSpPr bwMode="auto">
              <a:xfrm>
                <a:off x="4747" y="994"/>
                <a:ext cx="581" cy="134"/>
                <a:chOff x="614" y="2568"/>
                <a:chExt cx="725" cy="139"/>
              </a:xfrm>
            </p:grpSpPr>
            <p:sp>
              <p:nvSpPr>
                <p:cNvPr id="172" name="AutoShape 99">
                  <a:extLst>
                    <a:ext uri="{FF2B5EF4-FFF2-40B4-BE49-F238E27FC236}">
                      <a16:creationId xmlns:a16="http://schemas.microsoft.com/office/drawing/2014/main" id="{9B63DA8A-7611-6449-A57A-B40172E56E2A}"/>
                    </a:ext>
                  </a:extLst>
                </p:cNvPr>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3" name="AutoShape 100">
                  <a:extLst>
                    <a:ext uri="{FF2B5EF4-FFF2-40B4-BE49-F238E27FC236}">
                      <a16:creationId xmlns:a16="http://schemas.microsoft.com/office/drawing/2014/main" id="{AB3060D8-D09B-3F4B-AEE4-AEE61862CA56}"/>
                    </a:ext>
                  </a:extLst>
                </p:cNvPr>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2" name="Rectangle 101">
                <a:extLst>
                  <a:ext uri="{FF2B5EF4-FFF2-40B4-BE49-F238E27FC236}">
                    <a16:creationId xmlns:a16="http://schemas.microsoft.com/office/drawing/2014/main" id="{3C0F1872-3B7D-4A41-8B0C-E81E4AC44AD7}"/>
                  </a:ext>
                </a:extLst>
              </p:cNvPr>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3" name="Rectangle 102">
                <a:extLst>
                  <a:ext uri="{FF2B5EF4-FFF2-40B4-BE49-F238E27FC236}">
                    <a16:creationId xmlns:a16="http://schemas.microsoft.com/office/drawing/2014/main" id="{660918F1-C396-1647-B4E6-234CB13D9502}"/>
                  </a:ext>
                </a:extLst>
              </p:cNvPr>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54" name="Group 103">
                <a:extLst>
                  <a:ext uri="{FF2B5EF4-FFF2-40B4-BE49-F238E27FC236}">
                    <a16:creationId xmlns:a16="http://schemas.microsoft.com/office/drawing/2014/main" id="{A148F5A9-0478-8F4F-89E7-8C39446345C2}"/>
                  </a:ext>
                </a:extLst>
              </p:cNvPr>
              <p:cNvGrpSpPr>
                <a:grpSpLocks/>
              </p:cNvGrpSpPr>
              <p:nvPr/>
            </p:nvGrpSpPr>
            <p:grpSpPr bwMode="auto">
              <a:xfrm>
                <a:off x="4735" y="1627"/>
                <a:ext cx="582" cy="151"/>
                <a:chOff x="614" y="2568"/>
                <a:chExt cx="725" cy="139"/>
              </a:xfrm>
            </p:grpSpPr>
            <p:sp>
              <p:nvSpPr>
                <p:cNvPr id="170" name="AutoShape 104">
                  <a:extLst>
                    <a:ext uri="{FF2B5EF4-FFF2-40B4-BE49-F238E27FC236}">
                      <a16:creationId xmlns:a16="http://schemas.microsoft.com/office/drawing/2014/main" id="{80F9D10C-B532-B14A-B8EA-13E7BE80A42A}"/>
                    </a:ext>
                  </a:extLst>
                </p:cNvPr>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1" name="AutoShape 105">
                  <a:extLst>
                    <a:ext uri="{FF2B5EF4-FFF2-40B4-BE49-F238E27FC236}">
                      <a16:creationId xmlns:a16="http://schemas.microsoft.com/office/drawing/2014/main" id="{88383691-0F9A-5544-9926-129A049B8A9C}"/>
                    </a:ext>
                  </a:extLst>
                </p:cNvPr>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5" name="Freeform 106">
                <a:extLst>
                  <a:ext uri="{FF2B5EF4-FFF2-40B4-BE49-F238E27FC236}">
                    <a16:creationId xmlns:a16="http://schemas.microsoft.com/office/drawing/2014/main" id="{5F307D13-C702-C846-AAC3-1F59F5B9637C}"/>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6" name="Group 107">
                <a:extLst>
                  <a:ext uri="{FF2B5EF4-FFF2-40B4-BE49-F238E27FC236}">
                    <a16:creationId xmlns:a16="http://schemas.microsoft.com/office/drawing/2014/main" id="{26FB1383-43C2-B14E-B7B3-0D43473DA491}"/>
                  </a:ext>
                </a:extLst>
              </p:cNvPr>
              <p:cNvGrpSpPr>
                <a:grpSpLocks/>
              </p:cNvGrpSpPr>
              <p:nvPr/>
            </p:nvGrpSpPr>
            <p:grpSpPr bwMode="auto">
              <a:xfrm>
                <a:off x="4739" y="1327"/>
                <a:ext cx="582" cy="139"/>
                <a:chOff x="614" y="2568"/>
                <a:chExt cx="725" cy="139"/>
              </a:xfrm>
            </p:grpSpPr>
            <p:sp>
              <p:nvSpPr>
                <p:cNvPr id="168" name="AutoShape 108">
                  <a:extLst>
                    <a:ext uri="{FF2B5EF4-FFF2-40B4-BE49-F238E27FC236}">
                      <a16:creationId xmlns:a16="http://schemas.microsoft.com/office/drawing/2014/main" id="{D061EDA9-2C53-BE45-915E-589037D84565}"/>
                    </a:ext>
                  </a:extLst>
                </p:cNvPr>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9" name="AutoShape 109">
                  <a:extLst>
                    <a:ext uri="{FF2B5EF4-FFF2-40B4-BE49-F238E27FC236}">
                      <a16:creationId xmlns:a16="http://schemas.microsoft.com/office/drawing/2014/main" id="{998AB447-94FE-834C-84AB-CB37AB3038DB}"/>
                    </a:ext>
                  </a:extLst>
                </p:cNvPr>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7" name="Rectangle 110">
                <a:extLst>
                  <a:ext uri="{FF2B5EF4-FFF2-40B4-BE49-F238E27FC236}">
                    <a16:creationId xmlns:a16="http://schemas.microsoft.com/office/drawing/2014/main" id="{7E161FDF-4931-A54D-9200-97C2E9F03CFB}"/>
                  </a:ext>
                </a:extLst>
              </p:cNvPr>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8" name="Freeform 111">
                <a:extLst>
                  <a:ext uri="{FF2B5EF4-FFF2-40B4-BE49-F238E27FC236}">
                    <a16:creationId xmlns:a16="http://schemas.microsoft.com/office/drawing/2014/main" id="{6F205231-B042-214A-BAF1-BBBFAAE8657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112">
                <a:extLst>
                  <a:ext uri="{FF2B5EF4-FFF2-40B4-BE49-F238E27FC236}">
                    <a16:creationId xmlns:a16="http://schemas.microsoft.com/office/drawing/2014/main" id="{2C9F0014-AAE6-1E42-B6A0-5FDBFB0943CA}"/>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Oval 113">
                <a:extLst>
                  <a:ext uri="{FF2B5EF4-FFF2-40B4-BE49-F238E27FC236}">
                    <a16:creationId xmlns:a16="http://schemas.microsoft.com/office/drawing/2014/main" id="{8553CA72-700C-7E4C-96EA-C8E02AC51709}"/>
                  </a:ext>
                </a:extLst>
              </p:cNvPr>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1" name="Freeform 114">
                <a:extLst>
                  <a:ext uri="{FF2B5EF4-FFF2-40B4-BE49-F238E27FC236}">
                    <a16:creationId xmlns:a16="http://schemas.microsoft.com/office/drawing/2014/main" id="{E1B0C7DC-C796-224B-95BB-EA9A64983E6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AutoShape 115">
                <a:extLst>
                  <a:ext uri="{FF2B5EF4-FFF2-40B4-BE49-F238E27FC236}">
                    <a16:creationId xmlns:a16="http://schemas.microsoft.com/office/drawing/2014/main" id="{38969B4B-14F8-4C4B-9F4D-1C9709448CC3}"/>
                  </a:ext>
                </a:extLst>
              </p:cNvPr>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AutoShape 116">
                <a:extLst>
                  <a:ext uri="{FF2B5EF4-FFF2-40B4-BE49-F238E27FC236}">
                    <a16:creationId xmlns:a16="http://schemas.microsoft.com/office/drawing/2014/main" id="{20FB94C7-96EF-D64F-9AEA-E2F1422FE2D0}"/>
                  </a:ext>
                </a:extLst>
              </p:cNvPr>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4" name="Oval 117">
                <a:extLst>
                  <a:ext uri="{FF2B5EF4-FFF2-40B4-BE49-F238E27FC236}">
                    <a16:creationId xmlns:a16="http://schemas.microsoft.com/office/drawing/2014/main" id="{307DF5A4-259A-DC44-9789-8EE924382397}"/>
                  </a:ext>
                </a:extLst>
              </p:cNvPr>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5" name="Oval 118">
                <a:extLst>
                  <a:ext uri="{FF2B5EF4-FFF2-40B4-BE49-F238E27FC236}">
                    <a16:creationId xmlns:a16="http://schemas.microsoft.com/office/drawing/2014/main" id="{6D1DB86E-92BD-2544-B8B1-844EDAE5784B}"/>
                  </a:ext>
                </a:extLst>
              </p:cNvPr>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66" name="Oval 119">
                <a:extLst>
                  <a:ext uri="{FF2B5EF4-FFF2-40B4-BE49-F238E27FC236}">
                    <a16:creationId xmlns:a16="http://schemas.microsoft.com/office/drawing/2014/main" id="{B13B6B0E-57D8-B54A-814C-263EB46D92DD}"/>
                  </a:ext>
                </a:extLst>
              </p:cNvPr>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7" name="Rectangle 120">
                <a:extLst>
                  <a:ext uri="{FF2B5EF4-FFF2-40B4-BE49-F238E27FC236}">
                    <a16:creationId xmlns:a16="http://schemas.microsoft.com/office/drawing/2014/main" id="{270171A8-F5A4-F640-8B20-2A908A8BA70C}"/>
                  </a:ext>
                </a:extLst>
              </p:cNvPr>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sp>
        <p:nvSpPr>
          <p:cNvPr id="6" name="Freeform 5">
            <a:extLst>
              <a:ext uri="{FF2B5EF4-FFF2-40B4-BE49-F238E27FC236}">
                <a16:creationId xmlns:a16="http://schemas.microsoft.com/office/drawing/2014/main" id="{E31BA10A-DEA2-4D4B-AB0D-89FB36E5C7B3}"/>
              </a:ext>
            </a:extLst>
          </p:cNvPr>
          <p:cNvSpPr/>
          <p:nvPr/>
        </p:nvSpPr>
        <p:spPr>
          <a:xfrm>
            <a:off x="6069496" y="2941983"/>
            <a:ext cx="3750365" cy="2491408"/>
          </a:xfrm>
          <a:custGeom>
            <a:avLst/>
            <a:gdLst>
              <a:gd name="connsiteX0" fmla="*/ 331304 w 3750365"/>
              <a:gd name="connsiteY0" fmla="*/ 0 h 2491408"/>
              <a:gd name="connsiteX1" fmla="*/ 0 w 3750365"/>
              <a:gd name="connsiteY1" fmla="*/ 861391 h 2491408"/>
              <a:gd name="connsiteX2" fmla="*/ 13252 w 3750365"/>
              <a:gd name="connsiteY2" fmla="*/ 1378226 h 2491408"/>
              <a:gd name="connsiteX3" fmla="*/ 26504 w 3750365"/>
              <a:gd name="connsiteY3" fmla="*/ 2491408 h 2491408"/>
              <a:gd name="connsiteX4" fmla="*/ 3750365 w 3750365"/>
              <a:gd name="connsiteY4" fmla="*/ 2451652 h 2491408"/>
              <a:gd name="connsiteX5" fmla="*/ 3723861 w 3750365"/>
              <a:gd name="connsiteY5" fmla="*/ 79513 h 2491408"/>
              <a:gd name="connsiteX6" fmla="*/ 331304 w 3750365"/>
              <a:gd name="connsiteY6" fmla="*/ 0 h 249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0365" h="2491408">
                <a:moveTo>
                  <a:pt x="331304" y="0"/>
                </a:moveTo>
                <a:lnTo>
                  <a:pt x="0" y="861391"/>
                </a:lnTo>
                <a:lnTo>
                  <a:pt x="13252" y="1378226"/>
                </a:lnTo>
                <a:lnTo>
                  <a:pt x="26504" y="2491408"/>
                </a:lnTo>
                <a:lnTo>
                  <a:pt x="3750365" y="2451652"/>
                </a:lnTo>
                <a:lnTo>
                  <a:pt x="3723861" y="79513"/>
                </a:lnTo>
                <a:lnTo>
                  <a:pt x="33130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Slide Number Placeholder 2">
            <a:extLst>
              <a:ext uri="{FF2B5EF4-FFF2-40B4-BE49-F238E27FC236}">
                <a16:creationId xmlns:a16="http://schemas.microsoft.com/office/drawing/2014/main" id="{1DCC9415-F6BD-EB4B-8CBA-8543440AF94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21</a:t>
            </a:fld>
            <a:endParaRPr lang="en-US" dirty="0"/>
          </a:p>
        </p:txBody>
      </p:sp>
    </p:spTree>
    <p:extLst>
      <p:ext uri="{BB962C8B-B14F-4D97-AF65-F5344CB8AC3E}">
        <p14:creationId xmlns:p14="http://schemas.microsoft.com/office/powerpoint/2010/main" val="38986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Pipelining: increased utilization</a:t>
            </a:r>
            <a:endParaRPr lang="en-US" sz="4400" dirty="0"/>
          </a:p>
        </p:txBody>
      </p:sp>
      <p:grpSp>
        <p:nvGrpSpPr>
          <p:cNvPr id="6" name="Group 5">
            <a:extLst>
              <a:ext uri="{FF2B5EF4-FFF2-40B4-BE49-F238E27FC236}">
                <a16:creationId xmlns:a16="http://schemas.microsoft.com/office/drawing/2014/main" id="{F2D9612C-CE0F-6C45-B7EC-FE1D2900506E}"/>
              </a:ext>
            </a:extLst>
          </p:cNvPr>
          <p:cNvGrpSpPr/>
          <p:nvPr/>
        </p:nvGrpSpPr>
        <p:grpSpPr>
          <a:xfrm>
            <a:off x="1436915" y="1417186"/>
            <a:ext cx="9144000" cy="3759200"/>
            <a:chOff x="1436915" y="1417186"/>
            <a:chExt cx="9144000" cy="3759200"/>
          </a:xfrm>
        </p:grpSpPr>
        <p:grpSp>
          <p:nvGrpSpPr>
            <p:cNvPr id="5" name="Group 4">
              <a:extLst>
                <a:ext uri="{FF2B5EF4-FFF2-40B4-BE49-F238E27FC236}">
                  <a16:creationId xmlns:a16="http://schemas.microsoft.com/office/drawing/2014/main" id="{F0C3BE89-6F62-424C-BFB2-28F71C43CE69}"/>
                </a:ext>
              </a:extLst>
            </p:cNvPr>
            <p:cNvGrpSpPr/>
            <p:nvPr/>
          </p:nvGrpSpPr>
          <p:grpSpPr>
            <a:xfrm>
              <a:off x="1436915" y="1744211"/>
              <a:ext cx="5265738" cy="3432175"/>
              <a:chOff x="1436915" y="1744211"/>
              <a:chExt cx="5265738" cy="3432175"/>
            </a:xfrm>
          </p:grpSpPr>
          <p:sp>
            <p:nvSpPr>
              <p:cNvPr id="271" name="Text Box 4">
                <a:extLst>
                  <a:ext uri="{FF2B5EF4-FFF2-40B4-BE49-F238E27FC236}">
                    <a16:creationId xmlns:a16="http://schemas.microsoft.com/office/drawing/2014/main" id="{8A9D06FA-5302-274C-84A9-DD1CED459992}"/>
                  </a:ext>
                </a:extLst>
              </p:cNvPr>
              <p:cNvSpPr txBox="1">
                <a:spLocks noChangeArrowheads="1"/>
              </p:cNvSpPr>
              <p:nvPr/>
            </p:nvSpPr>
            <p:spPr bwMode="auto">
              <a:xfrm>
                <a:off x="1436915" y="1760086"/>
                <a:ext cx="3086100" cy="354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transmitted, t = 0</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2" name="Line 5">
                <a:extLst>
                  <a:ext uri="{FF2B5EF4-FFF2-40B4-BE49-F238E27FC236}">
                    <a16:creationId xmlns:a16="http://schemas.microsoft.com/office/drawing/2014/main" id="{EBE74238-0C8D-D64B-8C2E-687BBF22856B}"/>
                  </a:ext>
                </a:extLst>
              </p:cNvPr>
              <p:cNvSpPr>
                <a:spLocks noChangeShapeType="1"/>
              </p:cNvSpPr>
              <p:nvPr/>
            </p:nvSpPr>
            <p:spPr bwMode="auto">
              <a:xfrm>
                <a:off x="4599215" y="1744211"/>
                <a:ext cx="20638" cy="32845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3" name="Line 6">
                <a:extLst>
                  <a:ext uri="{FF2B5EF4-FFF2-40B4-BE49-F238E27FC236}">
                    <a16:creationId xmlns:a16="http://schemas.microsoft.com/office/drawing/2014/main" id="{0C9FFAAE-DCDE-8044-9CE7-6F8A7B2FC055}"/>
                  </a:ext>
                </a:extLst>
              </p:cNvPr>
              <p:cNvSpPr>
                <a:spLocks noChangeShapeType="1"/>
              </p:cNvSpPr>
              <p:nvPr/>
            </p:nvSpPr>
            <p:spPr bwMode="auto">
              <a:xfrm>
                <a:off x="6680428" y="1756911"/>
                <a:ext cx="22225" cy="335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0" name="Group 23">
                <a:extLst>
                  <a:ext uri="{FF2B5EF4-FFF2-40B4-BE49-F238E27FC236}">
                    <a16:creationId xmlns:a16="http://schemas.microsoft.com/office/drawing/2014/main" id="{C2DCCE27-7917-EA41-B0D5-20716F45FD67}"/>
                  </a:ext>
                </a:extLst>
              </p:cNvPr>
              <p:cNvGrpSpPr>
                <a:grpSpLocks/>
              </p:cNvGrpSpPr>
              <p:nvPr/>
            </p:nvGrpSpPr>
            <p:grpSpPr bwMode="auto">
              <a:xfrm>
                <a:off x="4480153" y="4081011"/>
                <a:ext cx="1466850" cy="608013"/>
                <a:chOff x="12502" y="21425"/>
                <a:chExt cx="3400" cy="1025"/>
              </a:xfrm>
            </p:grpSpPr>
            <p:sp>
              <p:nvSpPr>
                <p:cNvPr id="291" name="Line 24">
                  <a:extLst>
                    <a:ext uri="{FF2B5EF4-FFF2-40B4-BE49-F238E27FC236}">
                      <a16:creationId xmlns:a16="http://schemas.microsoft.com/office/drawing/2014/main" id="{A9FA2FEB-7650-5B42-A31A-A637A45CA6FF}"/>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2" name="Freeform 25">
                  <a:extLst>
                    <a:ext uri="{FF2B5EF4-FFF2-40B4-BE49-F238E27FC236}">
                      <a16:creationId xmlns:a16="http://schemas.microsoft.com/office/drawing/2014/main" id="{5BCD89AD-C50C-6545-ADEB-A57C6CDD92D8}"/>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3" name="Group 26">
                  <a:extLst>
                    <a:ext uri="{FF2B5EF4-FFF2-40B4-BE49-F238E27FC236}">
                      <a16:creationId xmlns:a16="http://schemas.microsoft.com/office/drawing/2014/main" id="{CD5FB7C7-CD97-554F-9528-260B8217603A}"/>
                    </a:ext>
                  </a:extLst>
                </p:cNvPr>
                <p:cNvGrpSpPr>
                  <a:grpSpLocks/>
                </p:cNvGrpSpPr>
                <p:nvPr/>
              </p:nvGrpSpPr>
              <p:grpSpPr bwMode="auto">
                <a:xfrm>
                  <a:off x="12815" y="21425"/>
                  <a:ext cx="2776" cy="913"/>
                  <a:chOff x="12315" y="13225"/>
                  <a:chExt cx="2775" cy="913"/>
                </a:xfrm>
              </p:grpSpPr>
              <p:sp>
                <p:nvSpPr>
                  <p:cNvPr id="296" name="Line 27">
                    <a:extLst>
                      <a:ext uri="{FF2B5EF4-FFF2-40B4-BE49-F238E27FC236}">
                        <a16:creationId xmlns:a16="http://schemas.microsoft.com/office/drawing/2014/main" id="{73F94F66-30C4-DD47-A1F3-8FC6B19EB61B}"/>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7" name="Line 28">
                    <a:extLst>
                      <a:ext uri="{FF2B5EF4-FFF2-40B4-BE49-F238E27FC236}">
                        <a16:creationId xmlns:a16="http://schemas.microsoft.com/office/drawing/2014/main" id="{5CF9459B-BF29-474D-BD49-51BFB74A167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294" name="Line 29">
                  <a:extLst>
                    <a:ext uri="{FF2B5EF4-FFF2-40B4-BE49-F238E27FC236}">
                      <a16:creationId xmlns:a16="http://schemas.microsoft.com/office/drawing/2014/main" id="{C83DFF49-AFA9-B447-8725-97F2F7C2664C}"/>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Line 30">
                  <a:extLst>
                    <a:ext uri="{FF2B5EF4-FFF2-40B4-BE49-F238E27FC236}">
                      <a16:creationId xmlns:a16="http://schemas.microsoft.com/office/drawing/2014/main" id="{9326AF50-13D7-574E-AFF2-CD2DDBD17BD8}"/>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02" name="Group 35">
                <a:extLst>
                  <a:ext uri="{FF2B5EF4-FFF2-40B4-BE49-F238E27FC236}">
                    <a16:creationId xmlns:a16="http://schemas.microsoft.com/office/drawing/2014/main" id="{22FDE4C6-35BE-AD41-8733-199E0B0C3987}"/>
                  </a:ext>
                </a:extLst>
              </p:cNvPr>
              <p:cNvGrpSpPr>
                <a:grpSpLocks/>
              </p:cNvGrpSpPr>
              <p:nvPr/>
            </p:nvGrpSpPr>
            <p:grpSpPr bwMode="auto">
              <a:xfrm>
                <a:off x="4469040" y="4319136"/>
                <a:ext cx="1466850" cy="606425"/>
                <a:chOff x="12502" y="21425"/>
                <a:chExt cx="3400" cy="1025"/>
              </a:xfrm>
            </p:grpSpPr>
            <p:sp>
              <p:nvSpPr>
                <p:cNvPr id="303" name="Line 36">
                  <a:extLst>
                    <a:ext uri="{FF2B5EF4-FFF2-40B4-BE49-F238E27FC236}">
                      <a16:creationId xmlns:a16="http://schemas.microsoft.com/office/drawing/2014/main" id="{C65011A2-C10F-4E4E-950F-6344F3BFE55D}"/>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4" name="Freeform 37">
                  <a:extLst>
                    <a:ext uri="{FF2B5EF4-FFF2-40B4-BE49-F238E27FC236}">
                      <a16:creationId xmlns:a16="http://schemas.microsoft.com/office/drawing/2014/main" id="{4BC1F15A-0B55-9B41-BB0E-8078C84DD8D8}"/>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05" name="Group 38">
                  <a:extLst>
                    <a:ext uri="{FF2B5EF4-FFF2-40B4-BE49-F238E27FC236}">
                      <a16:creationId xmlns:a16="http://schemas.microsoft.com/office/drawing/2014/main" id="{C74149F6-2BD9-1547-B14C-69B2E641BDFF}"/>
                    </a:ext>
                  </a:extLst>
                </p:cNvPr>
                <p:cNvGrpSpPr>
                  <a:grpSpLocks/>
                </p:cNvGrpSpPr>
                <p:nvPr/>
              </p:nvGrpSpPr>
              <p:grpSpPr bwMode="auto">
                <a:xfrm>
                  <a:off x="12815" y="21425"/>
                  <a:ext cx="2776" cy="913"/>
                  <a:chOff x="12315" y="13225"/>
                  <a:chExt cx="2775" cy="913"/>
                </a:xfrm>
              </p:grpSpPr>
              <p:sp>
                <p:nvSpPr>
                  <p:cNvPr id="308" name="Line 39">
                    <a:extLst>
                      <a:ext uri="{FF2B5EF4-FFF2-40B4-BE49-F238E27FC236}">
                        <a16:creationId xmlns:a16="http://schemas.microsoft.com/office/drawing/2014/main" id="{59CC4175-88B4-8C40-B032-807D24CE2432}"/>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9" name="Line 40">
                    <a:extLst>
                      <a:ext uri="{FF2B5EF4-FFF2-40B4-BE49-F238E27FC236}">
                        <a16:creationId xmlns:a16="http://schemas.microsoft.com/office/drawing/2014/main" id="{2A62733E-86E9-C64F-8671-78D818E6BEB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06" name="Line 41">
                  <a:extLst>
                    <a:ext uri="{FF2B5EF4-FFF2-40B4-BE49-F238E27FC236}">
                      <a16:creationId xmlns:a16="http://schemas.microsoft.com/office/drawing/2014/main" id="{11893E37-487E-1C43-93FA-50C9B2770C22}"/>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7" name="Line 42">
                  <a:extLst>
                    <a:ext uri="{FF2B5EF4-FFF2-40B4-BE49-F238E27FC236}">
                      <a16:creationId xmlns:a16="http://schemas.microsoft.com/office/drawing/2014/main" id="{30CC5948-C914-3749-A6FB-7CBA6CEFC2F4}"/>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10" name="Group 43">
                <a:extLst>
                  <a:ext uri="{FF2B5EF4-FFF2-40B4-BE49-F238E27FC236}">
                    <a16:creationId xmlns:a16="http://schemas.microsoft.com/office/drawing/2014/main" id="{EF1CBAE6-6435-1B41-BF0D-D5BDA59F7DBF}"/>
                  </a:ext>
                </a:extLst>
              </p:cNvPr>
              <p:cNvGrpSpPr>
                <a:grpSpLocks/>
              </p:cNvGrpSpPr>
              <p:nvPr/>
            </p:nvGrpSpPr>
            <p:grpSpPr bwMode="auto">
              <a:xfrm>
                <a:off x="4480153" y="4569961"/>
                <a:ext cx="1466850" cy="606425"/>
                <a:chOff x="12502" y="21425"/>
                <a:chExt cx="3400" cy="1025"/>
              </a:xfrm>
            </p:grpSpPr>
            <p:sp>
              <p:nvSpPr>
                <p:cNvPr id="311" name="Line 44">
                  <a:extLst>
                    <a:ext uri="{FF2B5EF4-FFF2-40B4-BE49-F238E27FC236}">
                      <a16:creationId xmlns:a16="http://schemas.microsoft.com/office/drawing/2014/main" id="{F14701CF-76F1-2A4D-B2B4-A5BD8ECC327A}"/>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2" name="Freeform 45">
                  <a:extLst>
                    <a:ext uri="{FF2B5EF4-FFF2-40B4-BE49-F238E27FC236}">
                      <a16:creationId xmlns:a16="http://schemas.microsoft.com/office/drawing/2014/main" id="{731F34A3-5536-D645-BFF8-86128FA9A642}"/>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13" name="Group 46">
                  <a:extLst>
                    <a:ext uri="{FF2B5EF4-FFF2-40B4-BE49-F238E27FC236}">
                      <a16:creationId xmlns:a16="http://schemas.microsoft.com/office/drawing/2014/main" id="{85521E25-61DD-F442-81A5-F4A019724E19}"/>
                    </a:ext>
                  </a:extLst>
                </p:cNvPr>
                <p:cNvGrpSpPr>
                  <a:grpSpLocks/>
                </p:cNvGrpSpPr>
                <p:nvPr/>
              </p:nvGrpSpPr>
              <p:grpSpPr bwMode="auto">
                <a:xfrm>
                  <a:off x="12815" y="21425"/>
                  <a:ext cx="2776" cy="913"/>
                  <a:chOff x="12315" y="13225"/>
                  <a:chExt cx="2775" cy="913"/>
                </a:xfrm>
              </p:grpSpPr>
              <p:sp>
                <p:nvSpPr>
                  <p:cNvPr id="316" name="Line 47">
                    <a:extLst>
                      <a:ext uri="{FF2B5EF4-FFF2-40B4-BE49-F238E27FC236}">
                        <a16:creationId xmlns:a16="http://schemas.microsoft.com/office/drawing/2014/main" id="{1A001C50-CAEA-3442-AFBA-E51180AC45BE}"/>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7" name="Line 48">
                    <a:extLst>
                      <a:ext uri="{FF2B5EF4-FFF2-40B4-BE49-F238E27FC236}">
                        <a16:creationId xmlns:a16="http://schemas.microsoft.com/office/drawing/2014/main" id="{37926C33-0CD4-CD45-BDFA-BADA6AC2CF0C}"/>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4" name="Line 49">
                  <a:extLst>
                    <a:ext uri="{FF2B5EF4-FFF2-40B4-BE49-F238E27FC236}">
                      <a16:creationId xmlns:a16="http://schemas.microsoft.com/office/drawing/2014/main" id="{2F091D1F-079B-8B42-8F5F-7A038D533AEE}"/>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5" name="Line 50">
                  <a:extLst>
                    <a:ext uri="{FF2B5EF4-FFF2-40B4-BE49-F238E27FC236}">
                      <a16:creationId xmlns:a16="http://schemas.microsoft.com/office/drawing/2014/main" id="{5D3DE632-11F8-E547-996E-81F2B81B1B96}"/>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8" name="Line 51">
                <a:extLst>
                  <a:ext uri="{FF2B5EF4-FFF2-40B4-BE49-F238E27FC236}">
                    <a16:creationId xmlns:a16="http://schemas.microsoft.com/office/drawing/2014/main" id="{DB7CC19A-0A6A-DC4D-BED1-5955B59496B3}"/>
                  </a:ext>
                </a:extLst>
              </p:cNvPr>
              <p:cNvSpPr>
                <a:spLocks noChangeShapeType="1"/>
              </p:cNvSpPr>
              <p:nvPr/>
            </p:nvSpPr>
            <p:spPr bwMode="auto">
              <a:xfrm flipV="1">
                <a:off x="4630965" y="3646036"/>
                <a:ext cx="2065338"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5DE6FBFC-B25F-574B-9C74-BFE13D65297A}"/>
                </a:ext>
              </a:extLst>
            </p:cNvPr>
            <p:cNvGrpSpPr/>
            <p:nvPr/>
          </p:nvGrpSpPr>
          <p:grpSpPr>
            <a:xfrm>
              <a:off x="1782990" y="1417186"/>
              <a:ext cx="8797925" cy="2974975"/>
              <a:chOff x="1782990" y="1417186"/>
              <a:chExt cx="8797925" cy="2974975"/>
            </a:xfrm>
          </p:grpSpPr>
          <p:sp>
            <p:nvSpPr>
              <p:cNvPr id="270" name="Line 3">
                <a:extLst>
                  <a:ext uri="{FF2B5EF4-FFF2-40B4-BE49-F238E27FC236}">
                    <a16:creationId xmlns:a16="http://schemas.microsoft.com/office/drawing/2014/main" id="{8578E745-D056-4142-B481-0269A613480E}"/>
                  </a:ext>
                </a:extLst>
              </p:cNvPr>
              <p:cNvSpPr>
                <a:spLocks noChangeShapeType="1"/>
              </p:cNvSpPr>
              <p:nvPr/>
            </p:nvSpPr>
            <p:spPr bwMode="auto">
              <a:xfrm>
                <a:off x="4608740" y="1966461"/>
                <a:ext cx="2082800"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4" name="Text Box 7">
                <a:extLst>
                  <a:ext uri="{FF2B5EF4-FFF2-40B4-BE49-F238E27FC236}">
                    <a16:creationId xmlns:a16="http://schemas.microsoft.com/office/drawing/2014/main" id="{275A02AE-605A-8841-9D53-53820A5CF657}"/>
                  </a:ext>
                </a:extLst>
              </p:cNvPr>
              <p:cNvSpPr txBox="1">
                <a:spLocks noChangeArrowheads="1"/>
              </p:cNvSpPr>
              <p:nvPr/>
            </p:nvSpPr>
            <p:spPr bwMode="auto">
              <a:xfrm>
                <a:off x="4138840" y="1417186"/>
                <a:ext cx="1042988"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5" name="Text Box 8">
                <a:extLst>
                  <a:ext uri="{FF2B5EF4-FFF2-40B4-BE49-F238E27FC236}">
                    <a16:creationId xmlns:a16="http://schemas.microsoft.com/office/drawing/2014/main" id="{27A750B8-38FA-9A48-B75F-4D9DAA80B3C8}"/>
                  </a:ext>
                </a:extLst>
              </p:cNvPr>
              <p:cNvSpPr txBox="1">
                <a:spLocks noChangeArrowheads="1"/>
              </p:cNvSpPr>
              <p:nvPr/>
            </p:nvSpPr>
            <p:spPr bwMode="auto">
              <a:xfrm>
                <a:off x="6167665" y="1417186"/>
                <a:ext cx="1108075"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6" name="Line 9">
                <a:extLst>
                  <a:ext uri="{FF2B5EF4-FFF2-40B4-BE49-F238E27FC236}">
                    <a16:creationId xmlns:a16="http://schemas.microsoft.com/office/drawing/2014/main" id="{9EF9145B-0631-6D40-844E-0FEE146AD807}"/>
                  </a:ext>
                </a:extLst>
              </p:cNvPr>
              <p:cNvSpPr>
                <a:spLocks noChangeShapeType="1"/>
              </p:cNvSpPr>
              <p:nvPr/>
            </p:nvSpPr>
            <p:spPr bwMode="auto">
              <a:xfrm>
                <a:off x="4619853" y="1961699"/>
                <a:ext cx="2049462"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7" name="Line 10">
                <a:extLst>
                  <a:ext uri="{FF2B5EF4-FFF2-40B4-BE49-F238E27FC236}">
                    <a16:creationId xmlns:a16="http://schemas.microsoft.com/office/drawing/2014/main" id="{89818B7B-1767-9D41-8631-8A3B93FF67C3}"/>
                  </a:ext>
                </a:extLst>
              </p:cNvPr>
              <p:cNvSpPr>
                <a:spLocks noChangeShapeType="1"/>
              </p:cNvSpPr>
              <p:nvPr/>
            </p:nvSpPr>
            <p:spPr bwMode="auto">
              <a:xfrm>
                <a:off x="4626203" y="4093711"/>
                <a:ext cx="2049462"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8" name="Freeform 11">
                <a:extLst>
                  <a:ext uri="{FF2B5EF4-FFF2-40B4-BE49-F238E27FC236}">
                    <a16:creationId xmlns:a16="http://schemas.microsoft.com/office/drawing/2014/main" id="{7C53C3B4-7876-5B43-ABD7-074C37F12BE6}"/>
                  </a:ext>
                </a:extLst>
              </p:cNvPr>
              <p:cNvSpPr>
                <a:spLocks/>
              </p:cNvSpPr>
              <p:nvPr/>
            </p:nvSpPr>
            <p:spPr bwMode="auto">
              <a:xfrm>
                <a:off x="4603978" y="1958524"/>
                <a:ext cx="2087562" cy="1169987"/>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9" name="Line 12">
                <a:extLst>
                  <a:ext uri="{FF2B5EF4-FFF2-40B4-BE49-F238E27FC236}">
                    <a16:creationId xmlns:a16="http://schemas.microsoft.com/office/drawing/2014/main" id="{A956E0A5-AC1B-5447-84D9-4593A3E93C16}"/>
                  </a:ext>
                </a:extLst>
              </p:cNvPr>
              <p:cNvSpPr>
                <a:spLocks noChangeShapeType="1"/>
              </p:cNvSpPr>
              <p:nvPr/>
            </p:nvSpPr>
            <p:spPr bwMode="auto">
              <a:xfrm flipH="1">
                <a:off x="4469040" y="1958524"/>
                <a:ext cx="12382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0" name="Line 13">
                <a:extLst>
                  <a:ext uri="{FF2B5EF4-FFF2-40B4-BE49-F238E27FC236}">
                    <a16:creationId xmlns:a16="http://schemas.microsoft.com/office/drawing/2014/main" id="{4E911566-59D1-CB47-B826-2D5CA791D0B9}"/>
                  </a:ext>
                </a:extLst>
              </p:cNvPr>
              <p:cNvSpPr>
                <a:spLocks noChangeShapeType="1"/>
              </p:cNvSpPr>
              <p:nvPr/>
            </p:nvSpPr>
            <p:spPr bwMode="auto">
              <a:xfrm flipH="1">
                <a:off x="4469040" y="2202999"/>
                <a:ext cx="123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1" name="Text Box 14">
                <a:extLst>
                  <a:ext uri="{FF2B5EF4-FFF2-40B4-BE49-F238E27FC236}">
                    <a16:creationId xmlns:a16="http://schemas.microsoft.com/office/drawing/2014/main" id="{445CA97C-CB18-2644-916B-02A60272C884}"/>
                  </a:ext>
                </a:extLst>
              </p:cNvPr>
              <p:cNvSpPr txBox="1">
                <a:spLocks noChangeArrowheads="1"/>
              </p:cNvSpPr>
              <p:nvPr/>
            </p:nvSpPr>
            <p:spPr bwMode="auto">
              <a:xfrm>
                <a:off x="3687990" y="2942774"/>
                <a:ext cx="965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RTT </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2" name="Line 15">
                <a:extLst>
                  <a:ext uri="{FF2B5EF4-FFF2-40B4-BE49-F238E27FC236}">
                    <a16:creationId xmlns:a16="http://schemas.microsoft.com/office/drawing/2014/main" id="{05D08CE0-2B2A-6943-A3AF-E51CE2FDFD3C}"/>
                  </a:ext>
                </a:extLst>
              </p:cNvPr>
              <p:cNvSpPr>
                <a:spLocks noChangeShapeType="1"/>
              </p:cNvSpPr>
              <p:nvPr/>
            </p:nvSpPr>
            <p:spPr bwMode="auto">
              <a:xfrm>
                <a:off x="4502378" y="3253924"/>
                <a:ext cx="9525" cy="8207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3" name="Line 16">
                <a:extLst>
                  <a:ext uri="{FF2B5EF4-FFF2-40B4-BE49-F238E27FC236}">
                    <a16:creationId xmlns:a16="http://schemas.microsoft.com/office/drawing/2014/main" id="{E60C4BA4-F185-6C4D-81D1-73276FF1E040}"/>
                  </a:ext>
                </a:extLst>
              </p:cNvPr>
              <p:cNvSpPr>
                <a:spLocks noChangeShapeType="1"/>
              </p:cNvSpPr>
              <p:nvPr/>
            </p:nvSpPr>
            <p:spPr bwMode="auto">
              <a:xfrm flipV="1">
                <a:off x="4507140" y="2225224"/>
                <a:ext cx="1588" cy="7762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4" name="Text Box 17">
                <a:extLst>
                  <a:ext uri="{FF2B5EF4-FFF2-40B4-BE49-F238E27FC236}">
                    <a16:creationId xmlns:a16="http://schemas.microsoft.com/office/drawing/2014/main" id="{2D2A4BCC-1CF4-BE4F-9159-6547BADEC7D1}"/>
                  </a:ext>
                </a:extLst>
              </p:cNvPr>
              <p:cNvSpPr txBox="1">
                <a:spLocks noChangeArrowheads="1"/>
              </p:cNvSpPr>
              <p:nvPr/>
            </p:nvSpPr>
            <p:spPr bwMode="auto">
              <a:xfrm>
                <a:off x="1782990" y="2041074"/>
                <a:ext cx="2740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transmitted, t = L / 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5" name="Line 18">
                <a:extLst>
                  <a:ext uri="{FF2B5EF4-FFF2-40B4-BE49-F238E27FC236}">
                    <a16:creationId xmlns:a16="http://schemas.microsoft.com/office/drawing/2014/main" id="{7DA72F70-6275-E44B-B3B2-867A077BBE1F}"/>
                  </a:ext>
                </a:extLst>
              </p:cNvPr>
              <p:cNvSpPr>
                <a:spLocks noChangeShapeType="1"/>
              </p:cNvSpPr>
              <p:nvPr/>
            </p:nvSpPr>
            <p:spPr bwMode="auto">
              <a:xfrm flipH="1">
                <a:off x="6669315" y="2884036"/>
                <a:ext cx="1254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6" name="Text Box 19">
                <a:extLst>
                  <a:ext uri="{FF2B5EF4-FFF2-40B4-BE49-F238E27FC236}">
                    <a16:creationId xmlns:a16="http://schemas.microsoft.com/office/drawing/2014/main" id="{090538B9-64B8-8249-A097-902A990BDC61}"/>
                  </a:ext>
                </a:extLst>
              </p:cNvPr>
              <p:cNvSpPr txBox="1">
                <a:spLocks noChangeArrowheads="1"/>
              </p:cNvSpPr>
              <p:nvPr/>
            </p:nvSpPr>
            <p:spPr bwMode="auto">
              <a:xfrm>
                <a:off x="6745515" y="2706236"/>
                <a:ext cx="2641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arrives</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7" name="Line 20">
                <a:extLst>
                  <a:ext uri="{FF2B5EF4-FFF2-40B4-BE49-F238E27FC236}">
                    <a16:creationId xmlns:a16="http://schemas.microsoft.com/office/drawing/2014/main" id="{43859A12-C8B1-7F4C-996B-A2335F971C54}"/>
                  </a:ext>
                </a:extLst>
              </p:cNvPr>
              <p:cNvSpPr>
                <a:spLocks noChangeShapeType="1"/>
              </p:cNvSpPr>
              <p:nvPr/>
            </p:nvSpPr>
            <p:spPr bwMode="auto">
              <a:xfrm>
                <a:off x="6691540" y="3134861"/>
                <a:ext cx="1190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8" name="Text Box 21">
                <a:extLst>
                  <a:ext uri="{FF2B5EF4-FFF2-40B4-BE49-F238E27FC236}">
                    <a16:creationId xmlns:a16="http://schemas.microsoft.com/office/drawing/2014/main" id="{D5887813-0036-6B4B-A7D4-5F561E3F1047}"/>
                  </a:ext>
                </a:extLst>
              </p:cNvPr>
              <p:cNvSpPr txBox="1">
                <a:spLocks noChangeArrowheads="1"/>
              </p:cNvSpPr>
              <p:nvPr/>
            </p:nvSpPr>
            <p:spPr bwMode="auto">
              <a:xfrm>
                <a:off x="6750278" y="2958649"/>
                <a:ext cx="3581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packet bit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9" name="Text Box 22">
                <a:extLst>
                  <a:ext uri="{FF2B5EF4-FFF2-40B4-BE49-F238E27FC236}">
                    <a16:creationId xmlns:a16="http://schemas.microsoft.com/office/drawing/2014/main" id="{FCD4E8AC-1B13-DA41-948F-91A83864962E}"/>
                  </a:ext>
                </a:extLst>
              </p:cNvPr>
              <p:cNvSpPr txBox="1">
                <a:spLocks noChangeArrowheads="1"/>
              </p:cNvSpPr>
              <p:nvPr/>
            </p:nvSpPr>
            <p:spPr bwMode="auto">
              <a:xfrm>
                <a:off x="1930628" y="3750811"/>
                <a:ext cx="263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ACK arrives, send next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t = RTT + L / 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98" name="Freeform 31">
                <a:extLst>
                  <a:ext uri="{FF2B5EF4-FFF2-40B4-BE49-F238E27FC236}">
                    <a16:creationId xmlns:a16="http://schemas.microsoft.com/office/drawing/2014/main" id="{F38321EB-FAE2-904A-9B81-21D0186CBC57}"/>
                  </a:ext>
                </a:extLst>
              </p:cNvPr>
              <p:cNvSpPr>
                <a:spLocks/>
              </p:cNvSpPr>
              <p:nvPr/>
            </p:nvSpPr>
            <p:spPr bwMode="auto">
              <a:xfrm>
                <a:off x="4608740" y="2210936"/>
                <a:ext cx="2087563" cy="11684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9" name="Freeform 32">
                <a:extLst>
                  <a:ext uri="{FF2B5EF4-FFF2-40B4-BE49-F238E27FC236}">
                    <a16:creationId xmlns:a16="http://schemas.microsoft.com/office/drawing/2014/main" id="{FBE57882-6BB0-FB42-8297-3020DB77FC4F}"/>
                  </a:ext>
                </a:extLst>
              </p:cNvPr>
              <p:cNvSpPr>
                <a:spLocks/>
              </p:cNvSpPr>
              <p:nvPr/>
            </p:nvSpPr>
            <p:spPr bwMode="auto">
              <a:xfrm>
                <a:off x="4608740" y="2461761"/>
                <a:ext cx="2087563" cy="11684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0" name="Line 33">
                <a:extLst>
                  <a:ext uri="{FF2B5EF4-FFF2-40B4-BE49-F238E27FC236}">
                    <a16:creationId xmlns:a16="http://schemas.microsoft.com/office/drawing/2014/main" id="{FEACB0C4-D684-9C47-A7A0-8FB12C2D6D5C}"/>
                  </a:ext>
                </a:extLst>
              </p:cNvPr>
              <p:cNvSpPr>
                <a:spLocks noChangeShapeType="1"/>
              </p:cNvSpPr>
              <p:nvPr/>
            </p:nvSpPr>
            <p:spPr bwMode="auto">
              <a:xfrm flipV="1">
                <a:off x="4626203" y="3142799"/>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1" name="Line 34">
                <a:extLst>
                  <a:ext uri="{FF2B5EF4-FFF2-40B4-BE49-F238E27FC236}">
                    <a16:creationId xmlns:a16="http://schemas.microsoft.com/office/drawing/2014/main" id="{B381B3DB-0359-7246-93D3-750B1DF80082}"/>
                  </a:ext>
                </a:extLst>
              </p:cNvPr>
              <p:cNvSpPr>
                <a:spLocks noChangeShapeType="1"/>
              </p:cNvSpPr>
              <p:nvPr/>
            </p:nvSpPr>
            <p:spPr bwMode="auto">
              <a:xfrm flipV="1">
                <a:off x="4626203" y="3393624"/>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9" name="Text Box 52">
                <a:extLst>
                  <a:ext uri="{FF2B5EF4-FFF2-40B4-BE49-F238E27FC236}">
                    <a16:creationId xmlns:a16="http://schemas.microsoft.com/office/drawing/2014/main" id="{7C41A37A-EA25-6B42-B8A7-D7B83D33521A}"/>
                  </a:ext>
                </a:extLst>
              </p:cNvPr>
              <p:cNvSpPr txBox="1">
                <a:spLocks noChangeArrowheads="1"/>
              </p:cNvSpPr>
              <p:nvPr/>
            </p:nvSpPr>
            <p:spPr bwMode="auto">
              <a:xfrm>
                <a:off x="6747103" y="3212649"/>
                <a:ext cx="38338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of 2</a:t>
                </a:r>
                <a:r>
                  <a:rPr kumimoji="0" lang="en-US" altLang="en-US" sz="16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34" charset="-128"/>
                    <a:cs typeface="+mn-cs"/>
                  </a:rPr>
                  <a:t>nd</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packet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20" name="Line 53">
                <a:extLst>
                  <a:ext uri="{FF2B5EF4-FFF2-40B4-BE49-F238E27FC236}">
                    <a16:creationId xmlns:a16="http://schemas.microsoft.com/office/drawing/2014/main" id="{87E7DB36-E98C-7E44-A72B-F7EAC66CB01A}"/>
                  </a:ext>
                </a:extLst>
              </p:cNvPr>
              <p:cNvSpPr>
                <a:spLocks noChangeShapeType="1"/>
              </p:cNvSpPr>
              <p:nvPr/>
            </p:nvSpPr>
            <p:spPr bwMode="auto">
              <a:xfrm flipV="1">
                <a:off x="6691540" y="3371399"/>
                <a:ext cx="1127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1" name="Line 54">
                <a:extLst>
                  <a:ext uri="{FF2B5EF4-FFF2-40B4-BE49-F238E27FC236}">
                    <a16:creationId xmlns:a16="http://schemas.microsoft.com/office/drawing/2014/main" id="{6F1B7C9A-215A-474C-BA01-5D7C9727191A}"/>
                  </a:ext>
                </a:extLst>
              </p:cNvPr>
              <p:cNvSpPr>
                <a:spLocks noChangeShapeType="1"/>
              </p:cNvSpPr>
              <p:nvPr/>
            </p:nvSpPr>
            <p:spPr bwMode="auto">
              <a:xfrm flipV="1">
                <a:off x="6702653" y="3623811"/>
                <a:ext cx="1127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Text Box 55">
                <a:extLst>
                  <a:ext uri="{FF2B5EF4-FFF2-40B4-BE49-F238E27FC236}">
                    <a16:creationId xmlns:a16="http://schemas.microsoft.com/office/drawing/2014/main" id="{2CD16A00-05F1-344E-A3E7-C5304F7F9228}"/>
                  </a:ext>
                </a:extLst>
              </p:cNvPr>
              <p:cNvSpPr txBox="1">
                <a:spLocks noChangeArrowheads="1"/>
              </p:cNvSpPr>
              <p:nvPr/>
            </p:nvSpPr>
            <p:spPr bwMode="auto">
              <a:xfrm>
                <a:off x="6742340" y="3446011"/>
                <a:ext cx="38385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last bit of 3</a:t>
                </a:r>
                <a:r>
                  <a:rPr kumimoji="0" lang="en-US" altLang="en-US" sz="16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packet arrives, send ACK</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grpSp>
        <p:nvGrpSpPr>
          <p:cNvPr id="7" name="Group 6">
            <a:extLst>
              <a:ext uri="{FF2B5EF4-FFF2-40B4-BE49-F238E27FC236}">
                <a16:creationId xmlns:a16="http://schemas.microsoft.com/office/drawing/2014/main" id="{7B6176C9-7176-F240-9157-3D2494A14415}"/>
              </a:ext>
            </a:extLst>
          </p:cNvPr>
          <p:cNvGrpSpPr/>
          <p:nvPr/>
        </p:nvGrpSpPr>
        <p:grpSpPr>
          <a:xfrm>
            <a:off x="6955065" y="4341361"/>
            <a:ext cx="3460750" cy="1145039"/>
            <a:chOff x="6955065" y="4341361"/>
            <a:chExt cx="3460750" cy="1145039"/>
          </a:xfrm>
        </p:grpSpPr>
        <p:sp>
          <p:nvSpPr>
            <p:cNvPr id="323" name="Text Box 57">
              <a:extLst>
                <a:ext uri="{FF2B5EF4-FFF2-40B4-BE49-F238E27FC236}">
                  <a16:creationId xmlns:a16="http://schemas.microsoft.com/office/drawing/2014/main" id="{FB511FDF-D49A-204F-9558-B726F99E69A7}"/>
                </a:ext>
              </a:extLst>
            </p:cNvPr>
            <p:cNvSpPr txBox="1">
              <a:spLocks noChangeArrowheads="1"/>
            </p:cNvSpPr>
            <p:nvPr/>
          </p:nvSpPr>
          <p:spPr bwMode="auto">
            <a:xfrm>
              <a:off x="6955065" y="4341361"/>
              <a:ext cx="346075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Arial" charset="0"/>
                  <a:ea typeface="ＭＳ Ｐゴシック" charset="0"/>
                  <a:cs typeface="+mn-cs"/>
                </a:rPr>
                <a:t>3-packet pipelining increases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Arial" charset="0"/>
                  <a:ea typeface="ＭＳ Ｐゴシック" charset="0"/>
                  <a:cs typeface="+mn-cs"/>
                </a:rPr>
                <a:t> utilization by a factor of 3!</a:t>
              </a:r>
            </a:p>
          </p:txBody>
        </p:sp>
        <p:sp>
          <p:nvSpPr>
            <p:cNvPr id="324" name="Line 58">
              <a:extLst>
                <a:ext uri="{FF2B5EF4-FFF2-40B4-BE49-F238E27FC236}">
                  <a16:creationId xmlns:a16="http://schemas.microsoft.com/office/drawing/2014/main" id="{D6D6E111-408F-FB4E-BDCF-4A37A9DB381A}"/>
                </a:ext>
              </a:extLst>
            </p:cNvPr>
            <p:cNvSpPr>
              <a:spLocks noChangeShapeType="1"/>
            </p:cNvSpPr>
            <p:nvPr/>
          </p:nvSpPr>
          <p:spPr bwMode="auto">
            <a:xfrm>
              <a:off x="7948840" y="5009699"/>
              <a:ext cx="1360" cy="476701"/>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aphicFrame>
        <p:nvGraphicFramePr>
          <p:cNvPr id="325" name="Object 61">
            <a:extLst>
              <a:ext uri="{FF2B5EF4-FFF2-40B4-BE49-F238E27FC236}">
                <a16:creationId xmlns:a16="http://schemas.microsoft.com/office/drawing/2014/main" id="{A3FC3780-5690-F049-A6E0-28EEB6C29DDD}"/>
              </a:ext>
            </a:extLst>
          </p:cNvPr>
          <p:cNvGraphicFramePr>
            <a:graphicFrameLocks noChangeAspect="1"/>
          </p:cNvGraphicFramePr>
          <p:nvPr/>
        </p:nvGraphicFramePr>
        <p:xfrm>
          <a:off x="2992665" y="5276399"/>
          <a:ext cx="6748463" cy="933450"/>
        </p:xfrm>
        <a:graphic>
          <a:graphicData uri="http://schemas.openxmlformats.org/presentationml/2006/ole">
            <mc:AlternateContent xmlns:mc="http://schemas.openxmlformats.org/markup-compatibility/2006">
              <mc:Choice xmlns:v="urn:schemas-microsoft-com:vml" Requires="v">
                <p:oleObj spid="_x0000_s49189" name="Picture" r:id="rId4" imgW="2578100" imgH="355600" progId="Word.Picture.8">
                  <p:embed/>
                </p:oleObj>
              </mc:Choice>
              <mc:Fallback>
                <p:oleObj name="Picture" r:id="rId4" imgW="2578100" imgH="355600" progId="Word.Picture.8">
                  <p:embed/>
                  <p:pic>
                    <p:nvPicPr>
                      <p:cNvPr id="325" name="Object 61">
                        <a:extLst>
                          <a:ext uri="{FF2B5EF4-FFF2-40B4-BE49-F238E27FC236}">
                            <a16:creationId xmlns:a16="http://schemas.microsoft.com/office/drawing/2014/main" id="{A3FC3780-5690-F049-A6E0-28EEB6C29D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665" y="5276399"/>
                        <a:ext cx="67484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Slide Number Placeholder 2">
            <a:extLst>
              <a:ext uri="{FF2B5EF4-FFF2-40B4-BE49-F238E27FC236}">
                <a16:creationId xmlns:a16="http://schemas.microsoft.com/office/drawing/2014/main" id="{5140CCE3-35CF-C249-B39A-9608764C93D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22</a:t>
            </a:fld>
            <a:endParaRPr lang="en-US" dirty="0"/>
          </a:p>
        </p:txBody>
      </p:sp>
    </p:spTree>
    <p:extLst>
      <p:ext uri="{BB962C8B-B14F-4D97-AF65-F5344CB8AC3E}">
        <p14:creationId xmlns:p14="http://schemas.microsoft.com/office/powerpoint/2010/main" val="10708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5"/>
                                        </p:tgtEl>
                                        <p:attrNameLst>
                                          <p:attrName>style.visibility</p:attrName>
                                        </p:attrNameLst>
                                      </p:cBhvr>
                                      <p:to>
                                        <p:strVal val="visible"/>
                                      </p:to>
                                    </p:set>
                                    <p:animEffect transition="in" filter="dissolve">
                                      <p:cBhvr>
                                        <p:cTn id="12" dur="500"/>
                                        <p:tgtEl>
                                          <p:spTgt spid="3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7A046D-38A0-4C4D-89C5-98A73D6176B8}"/>
              </a:ext>
            </a:extLst>
          </p:cNvPr>
          <p:cNvSpPr/>
          <p:nvPr/>
        </p:nvSpPr>
        <p:spPr>
          <a:xfrm>
            <a:off x="2766060" y="3200400"/>
            <a:ext cx="2480310" cy="6743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sender</a:t>
            </a:r>
            <a:endParaRPr lang="en-US" sz="4400" dirty="0"/>
          </a:p>
        </p:txBody>
      </p:sp>
      <p:sp>
        <p:nvSpPr>
          <p:cNvPr id="6" name="Rectangle 3">
            <a:extLst>
              <a:ext uri="{FF2B5EF4-FFF2-40B4-BE49-F238E27FC236}">
                <a16:creationId xmlns:a16="http://schemas.microsoft.com/office/drawing/2014/main" id="{1D02EA8C-0D47-4345-907B-176DCE82FE33}"/>
              </a:ext>
            </a:extLst>
          </p:cNvPr>
          <p:cNvSpPr txBox="1">
            <a:spLocks noChangeArrowheads="1"/>
          </p:cNvSpPr>
          <p:nvPr/>
        </p:nvSpPr>
        <p:spPr>
          <a:xfrm>
            <a:off x="938540" y="1295239"/>
            <a:ext cx="11077752" cy="139609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“window” of up to N, consecutive transmitted but </a:t>
            </a:r>
            <a:r>
              <a:rPr kumimoji="0" lang="en-US" altLang="ja-JP"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pkts </a:t>
            </a:r>
          </a:p>
          <a:p>
            <a:pPr marL="815975" marR="0" lvl="1" indent="-342900"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k-bit seq # in pkt header</a:t>
            </a:r>
          </a:p>
          <a:p>
            <a:pPr marL="695325" marR="0" lvl="1"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8" name="Picture 4" descr="gbn_seqnum">
            <a:extLst>
              <a:ext uri="{FF2B5EF4-FFF2-40B4-BE49-F238E27FC236}">
                <a16:creationId xmlns:a16="http://schemas.microsoft.com/office/drawing/2014/main" id="{7F787B9F-F0D5-184B-849D-6DD1215CE2A5}"/>
              </a:ext>
            </a:extLst>
          </p:cNvPr>
          <p:cNvPicPr>
            <a:picLocks noChangeAspect="1" noChangeArrowheads="1"/>
          </p:cNvPicPr>
          <p:nvPr/>
        </p:nvPicPr>
        <p:blipFill>
          <a:blip r:embed="rId3">
            <a:alphaModFix amt="83000"/>
            <a:extLst>
              <a:ext uri="{28A0092B-C50C-407E-A947-70E740481C1C}">
                <a14:useLocalDpi xmlns:a14="http://schemas.microsoft.com/office/drawing/2010/main" val="0"/>
              </a:ext>
            </a:extLst>
          </a:blip>
          <a:srcRect/>
          <a:stretch>
            <a:fillRect/>
          </a:stretch>
        </p:blipFill>
        <p:spPr bwMode="auto">
          <a:xfrm>
            <a:off x="1743751" y="2576024"/>
            <a:ext cx="9167471" cy="184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5CC992CE-9CC7-5B4F-A0DC-4AE1FB2B5032}"/>
              </a:ext>
            </a:extLst>
          </p:cNvPr>
          <p:cNvSpPr>
            <a:spLocks noChangeArrowheads="1"/>
          </p:cNvSpPr>
          <p:nvPr/>
        </p:nvSpPr>
        <p:spPr bwMode="auto">
          <a:xfrm>
            <a:off x="1057835" y="4782281"/>
            <a:ext cx="11309804" cy="1985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292100" indent="-292100">
              <a:defRPr sz="1600">
                <a:solidFill>
                  <a:schemeClr val="tx1"/>
                </a:solidFill>
                <a:latin typeface="Tahoma" panose="020B0604030504040204" pitchFamily="34" charset="0"/>
                <a:ea typeface="ＭＳ Ｐゴシック" panose="020B0600070205080204" pitchFamily="34" charset="-128"/>
              </a:defRPr>
            </a:lvl1pPr>
            <a:lvl2pPr marL="685800" indent="-22860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50838" marR="0" lvl="0" indent="-33972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cumulative ACK: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ACKs all packets up to, including seq #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a:p>
            <a:pPr marL="862013" marR="0" lvl="1" indent="-457200" algn="l" defTabSz="914400" rtl="0" eaLnBrk="1" fontAlgn="auto" latinLnBrk="0" hangingPunct="1">
              <a:lnSpc>
                <a:spcPct val="85000"/>
              </a:lnSpc>
              <a:spcBef>
                <a:spcPct val="20000"/>
              </a:spcBef>
              <a:spcAft>
                <a:spcPts val="0"/>
              </a:spcAft>
              <a:buClr>
                <a:srgbClr val="000099"/>
              </a:buClr>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 receiving ACK(</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ove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window forward to begin at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n+1</a:t>
            </a:r>
          </a:p>
          <a:p>
            <a:pPr marL="350838" marR="0" lvl="0" indent="-3397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timer for oldest in-flight packet</a:t>
            </a:r>
          </a:p>
          <a:p>
            <a:pPr marL="350838" marR="0" lvl="0" indent="-33972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retransmit packet n and all higher seq # packets in window</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7" name="Slide Number Placeholder 2">
            <a:extLst>
              <a:ext uri="{FF2B5EF4-FFF2-40B4-BE49-F238E27FC236}">
                <a16:creationId xmlns:a16="http://schemas.microsoft.com/office/drawing/2014/main" id="{FDEE9FF9-C882-024E-8974-9BAEDEEE0BF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23</a:t>
            </a:fld>
            <a:endParaRPr lang="en-US" dirty="0"/>
          </a:p>
        </p:txBody>
      </p:sp>
    </p:spTree>
    <p:extLst>
      <p:ext uri="{BB962C8B-B14F-4D97-AF65-F5344CB8AC3E}">
        <p14:creationId xmlns:p14="http://schemas.microsoft.com/office/powerpoint/2010/main" val="17659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receiver</a:t>
            </a:r>
            <a:endParaRPr lang="en-US" sz="4400" dirty="0"/>
          </a:p>
        </p:txBody>
      </p:sp>
      <p:sp>
        <p:nvSpPr>
          <p:cNvPr id="7" name="Rectangle 3">
            <a:extLst>
              <a:ext uri="{FF2B5EF4-FFF2-40B4-BE49-F238E27FC236}">
                <a16:creationId xmlns:a16="http://schemas.microsoft.com/office/drawing/2014/main" id="{D4D350FA-D6D7-FD41-A9BE-7C8ADB1B89FE}"/>
              </a:ext>
            </a:extLst>
          </p:cNvPr>
          <p:cNvSpPr txBox="1">
            <a:spLocks noChangeArrowheads="1"/>
          </p:cNvSpPr>
          <p:nvPr/>
        </p:nvSpPr>
        <p:spPr>
          <a:xfrm>
            <a:off x="803389" y="1374775"/>
            <a:ext cx="10318069" cy="2854325"/>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ACK-only: always send ACK for correctly-received packet so far, with highest </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in-order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seq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may generate duplicate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need only remember </a:t>
            </a:r>
            <a:r>
              <a:rPr kumimoji="0" lang="en-US" altLang="en-US" sz="2400" b="0" i="0" u="none" strike="noStrike" kern="1200" cap="none" spc="0" normalizeH="0" baseline="0" noProof="0" dirty="0" err="1">
                <a:ln>
                  <a:noFill/>
                </a:ln>
                <a:solidFill>
                  <a:srgbClr val="0013A3"/>
                </a:solidFill>
                <a:effectLst/>
                <a:uLnTx/>
                <a:uFillTx/>
                <a:latin typeface="Courier New" panose="02070309020205020404" pitchFamily="49" charset="0"/>
                <a:ea typeface="ＭＳ Ｐゴシック" panose="020B0600070205080204" pitchFamily="34" charset="-128"/>
                <a:cs typeface="+mn-cs"/>
              </a:rPr>
              <a:t>rcv_base</a:t>
            </a:r>
            <a:endParaRPr kumimoji="0" lang="en-US" altLang="en-US" sz="2400" b="0" i="0" u="none" strike="noStrike" kern="1200" cap="none" spc="0" normalizeH="0" baseline="0" noProof="0" dirty="0">
              <a:ln>
                <a:noFill/>
              </a:ln>
              <a:solidFill>
                <a:srgbClr val="0013A3"/>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 receipt of out-of-order packet: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can discard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buffer) or buffer: an implementation decision</a:t>
            </a:r>
            <a:endParaRPr kumimoji="0" lang="en-US" altLang="ja-JP"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re-ACK pkt with highest in-order seq #</a:t>
            </a:r>
          </a:p>
        </p:txBody>
      </p:sp>
      <p:grpSp>
        <p:nvGrpSpPr>
          <p:cNvPr id="40" name="Group 39">
            <a:extLst>
              <a:ext uri="{FF2B5EF4-FFF2-40B4-BE49-F238E27FC236}">
                <a16:creationId xmlns:a16="http://schemas.microsoft.com/office/drawing/2014/main" id="{721F1563-4EE6-624A-B419-51472DAFC422}"/>
              </a:ext>
            </a:extLst>
          </p:cNvPr>
          <p:cNvGrpSpPr/>
          <p:nvPr/>
        </p:nvGrpSpPr>
        <p:grpSpPr>
          <a:xfrm>
            <a:off x="965200" y="4368800"/>
            <a:ext cx="10131689" cy="2135212"/>
            <a:chOff x="965200" y="4368800"/>
            <a:chExt cx="10131689" cy="2135212"/>
          </a:xfrm>
        </p:grpSpPr>
        <p:sp>
          <p:nvSpPr>
            <p:cNvPr id="4" name="Rectangle 3">
              <a:extLst>
                <a:ext uri="{FF2B5EF4-FFF2-40B4-BE49-F238E27FC236}">
                  <a16:creationId xmlns:a16="http://schemas.microsoft.com/office/drawing/2014/main" id="{B5C749AC-5A6B-CE44-BD87-CDEAD30D68DC}"/>
                </a:ext>
              </a:extLst>
            </p:cNvPr>
            <p:cNvSpPr/>
            <p:nvPr/>
          </p:nvSpPr>
          <p:spPr>
            <a:xfrm>
              <a:off x="2412281" y="4877998"/>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B7AB02A-A4B7-9D4F-A1D7-19D810FD4F54}"/>
                </a:ext>
              </a:extLst>
            </p:cNvPr>
            <p:cNvSpPr/>
            <p:nvPr/>
          </p:nvSpPr>
          <p:spPr>
            <a:xfrm>
              <a:off x="2603500" y="4878537"/>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FBB702-FA2B-A04A-B08F-95DFA12C7EDD}"/>
                </a:ext>
              </a:extLst>
            </p:cNvPr>
            <p:cNvSpPr/>
            <p:nvPr/>
          </p:nvSpPr>
          <p:spPr>
            <a:xfrm>
              <a:off x="2777467" y="4879975"/>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7C745A3-C7DB-3942-A271-0A92B4788494}"/>
                </a:ext>
              </a:extLst>
            </p:cNvPr>
            <p:cNvSpPr/>
            <p:nvPr/>
          </p:nvSpPr>
          <p:spPr>
            <a:xfrm>
              <a:off x="2951434" y="4878238"/>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242AB67-120B-794E-928E-64266D32C52D}"/>
                </a:ext>
              </a:extLst>
            </p:cNvPr>
            <p:cNvSpPr/>
            <p:nvPr/>
          </p:nvSpPr>
          <p:spPr>
            <a:xfrm>
              <a:off x="3125401" y="4879676"/>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 name="Rectangle 13">
              <a:extLst>
                <a:ext uri="{FF2B5EF4-FFF2-40B4-BE49-F238E27FC236}">
                  <a16:creationId xmlns:a16="http://schemas.microsoft.com/office/drawing/2014/main" id="{5E626C37-8D68-3743-89DE-5821F910BA38}"/>
                </a:ext>
              </a:extLst>
            </p:cNvPr>
            <p:cNvSpPr/>
            <p:nvPr/>
          </p:nvSpPr>
          <p:spPr>
            <a:xfrm>
              <a:off x="3312307" y="4876800"/>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 name="Rectangle 17">
              <a:extLst>
                <a:ext uri="{FF2B5EF4-FFF2-40B4-BE49-F238E27FC236}">
                  <a16:creationId xmlns:a16="http://schemas.microsoft.com/office/drawing/2014/main" id="{713FA41E-5B3A-9E42-85D0-F244A9CA09BA}"/>
                </a:ext>
              </a:extLst>
            </p:cNvPr>
            <p:cNvSpPr/>
            <p:nvPr/>
          </p:nvSpPr>
          <p:spPr>
            <a:xfrm>
              <a:off x="4042679" y="4877097"/>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Rectangle 18">
              <a:extLst>
                <a:ext uri="{FF2B5EF4-FFF2-40B4-BE49-F238E27FC236}">
                  <a16:creationId xmlns:a16="http://schemas.microsoft.com/office/drawing/2014/main" id="{DC459346-9ED9-4045-B9EF-F21C877F5C71}"/>
                </a:ext>
              </a:extLst>
            </p:cNvPr>
            <p:cNvSpPr/>
            <p:nvPr/>
          </p:nvSpPr>
          <p:spPr>
            <a:xfrm>
              <a:off x="4216646" y="4877396"/>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 name="Rectangle 19">
              <a:extLst>
                <a:ext uri="{FF2B5EF4-FFF2-40B4-BE49-F238E27FC236}">
                  <a16:creationId xmlns:a16="http://schemas.microsoft.com/office/drawing/2014/main" id="{F0135D84-780D-1C4B-B705-7166D92BFCB2}"/>
                </a:ext>
              </a:extLst>
            </p:cNvPr>
            <p:cNvSpPr/>
            <p:nvPr/>
          </p:nvSpPr>
          <p:spPr>
            <a:xfrm>
              <a:off x="4394926" y="4877695"/>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 name="Rectangle 20">
              <a:extLst>
                <a:ext uri="{FF2B5EF4-FFF2-40B4-BE49-F238E27FC236}">
                  <a16:creationId xmlns:a16="http://schemas.microsoft.com/office/drawing/2014/main" id="{4C92DF50-BC76-3348-AFB6-0E120E535E9F}"/>
                </a:ext>
              </a:extLst>
            </p:cNvPr>
            <p:cNvSpPr/>
            <p:nvPr/>
          </p:nvSpPr>
          <p:spPr>
            <a:xfrm>
              <a:off x="4573204" y="4877096"/>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 name="Rectangle 21">
              <a:extLst>
                <a:ext uri="{FF2B5EF4-FFF2-40B4-BE49-F238E27FC236}">
                  <a16:creationId xmlns:a16="http://schemas.microsoft.com/office/drawing/2014/main" id="{BD359C03-4942-1F4E-9943-A4770ABD7A5C}"/>
                </a:ext>
              </a:extLst>
            </p:cNvPr>
            <p:cNvSpPr/>
            <p:nvPr/>
          </p:nvSpPr>
          <p:spPr>
            <a:xfrm>
              <a:off x="4738544" y="4882607"/>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24FB1D15-C716-6642-9A8C-FF574649B132}"/>
                </a:ext>
              </a:extLst>
            </p:cNvPr>
            <p:cNvSpPr txBox="1"/>
            <p:nvPr/>
          </p:nvSpPr>
          <p:spPr>
            <a:xfrm>
              <a:off x="3200400" y="5878722"/>
              <a:ext cx="12875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err="1">
                  <a:ln>
                    <a:noFill/>
                  </a:ln>
                  <a:solidFill>
                    <a:srgbClr val="0013A3"/>
                  </a:solidFill>
                  <a:effectLst/>
                  <a:uLnTx/>
                  <a:uFillTx/>
                  <a:latin typeface="Courier New" panose="02070309020205020404" pitchFamily="49" charset="0"/>
                  <a:ea typeface="ＭＳ Ｐゴシック" panose="020B0600070205080204" pitchFamily="34" charset="-128"/>
                  <a:cs typeface="+mn-cs"/>
                </a:rPr>
                <a:t>rcv_base</a:t>
              </a:r>
              <a:endParaRPr kumimoji="0" lang="en-US" sz="1800" b="0" i="0" u="none" strike="noStrike" kern="1200" cap="none" spc="0" normalizeH="0" baseline="0" noProof="0" dirty="0">
                <a:ln>
                  <a:noFill/>
                </a:ln>
                <a:solidFill>
                  <a:srgbClr val="0013A3"/>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FDA1BD1-92DD-964D-A4AD-4395424A812F}"/>
                </a:ext>
              </a:extLst>
            </p:cNvPr>
            <p:cNvCxnSpPr/>
            <p:nvPr/>
          </p:nvCxnSpPr>
          <p:spPr>
            <a:xfrm flipV="1">
              <a:off x="3340100" y="5523122"/>
              <a:ext cx="0" cy="4699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14D852D-4652-CD46-A032-5387C52666B7}"/>
                </a:ext>
              </a:extLst>
            </p:cNvPr>
            <p:cNvGrpSpPr/>
            <p:nvPr/>
          </p:nvGrpSpPr>
          <p:grpSpPr>
            <a:xfrm>
              <a:off x="7035081" y="4522877"/>
              <a:ext cx="4061808" cy="1981135"/>
              <a:chOff x="7797081" y="4179977"/>
              <a:chExt cx="4061808" cy="1981135"/>
            </a:xfrm>
          </p:grpSpPr>
          <p:sp>
            <p:nvSpPr>
              <p:cNvPr id="25" name="Rectangle 24">
                <a:extLst>
                  <a:ext uri="{FF2B5EF4-FFF2-40B4-BE49-F238E27FC236}">
                    <a16:creationId xmlns:a16="http://schemas.microsoft.com/office/drawing/2014/main" id="{06E499E9-05E0-2848-A525-BB3AC2E78B77}"/>
                  </a:ext>
                </a:extLst>
              </p:cNvPr>
              <p:cNvSpPr/>
              <p:nvPr/>
            </p:nvSpPr>
            <p:spPr>
              <a:xfrm>
                <a:off x="7797081" y="4179977"/>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5E59F90-0AC1-D949-8CB5-B7E829DBDF1B}"/>
                  </a:ext>
                </a:extLst>
              </p:cNvPr>
              <p:cNvSpPr/>
              <p:nvPr/>
            </p:nvSpPr>
            <p:spPr>
              <a:xfrm>
                <a:off x="7797081" y="5565889"/>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D5C9899-6096-4643-8719-DE793696866F}"/>
                  </a:ext>
                </a:extLst>
              </p:cNvPr>
              <p:cNvSpPr txBox="1"/>
              <p:nvPr/>
            </p:nvSpPr>
            <p:spPr>
              <a:xfrm>
                <a:off x="8089900" y="4279900"/>
                <a:ext cx="20945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received and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B3F847CB-3827-2544-8543-6EF3912864FB}"/>
                  </a:ext>
                </a:extLst>
              </p:cNvPr>
              <p:cNvSpPr txBox="1"/>
              <p:nvPr/>
            </p:nvSpPr>
            <p:spPr>
              <a:xfrm>
                <a:off x="8115300" y="4965700"/>
                <a:ext cx="37435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Out-of-order: received but not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79AF6502-A49B-FB42-8066-694FB04355A3}"/>
                  </a:ext>
                </a:extLst>
              </p:cNvPr>
              <p:cNvSpPr txBox="1"/>
              <p:nvPr/>
            </p:nvSpPr>
            <p:spPr>
              <a:xfrm>
                <a:off x="8089900" y="5664200"/>
                <a:ext cx="1383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 received</a:t>
                </a:r>
              </a:p>
            </p:txBody>
          </p:sp>
        </p:grpSp>
        <p:sp>
          <p:nvSpPr>
            <p:cNvPr id="32" name="TextBox 31">
              <a:extLst>
                <a:ext uri="{FF2B5EF4-FFF2-40B4-BE49-F238E27FC236}">
                  <a16:creationId xmlns:a16="http://schemas.microsoft.com/office/drawing/2014/main" id="{8AE8A9EC-F9D6-AD41-BDA3-40B447572E22}"/>
                </a:ext>
              </a:extLst>
            </p:cNvPr>
            <p:cNvSpPr txBox="1"/>
            <p:nvPr/>
          </p:nvSpPr>
          <p:spPr>
            <a:xfrm>
              <a:off x="965200" y="4368800"/>
              <a:ext cx="54198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view of sequence number space:</a:t>
              </a:r>
            </a:p>
          </p:txBody>
        </p:sp>
        <p:sp>
          <p:nvSpPr>
            <p:cNvPr id="34" name="Rectangle 33">
              <a:extLst>
                <a:ext uri="{FF2B5EF4-FFF2-40B4-BE49-F238E27FC236}">
                  <a16:creationId xmlns:a16="http://schemas.microsoft.com/office/drawing/2014/main" id="{7C6C7DB5-7268-0B44-A56E-B28CC92134BC}"/>
                </a:ext>
              </a:extLst>
            </p:cNvPr>
            <p:cNvSpPr/>
            <p:nvPr/>
          </p:nvSpPr>
          <p:spPr>
            <a:xfrm>
              <a:off x="7043594" y="5225507"/>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5" name="Rectangle 34">
              <a:extLst>
                <a:ext uri="{FF2B5EF4-FFF2-40B4-BE49-F238E27FC236}">
                  <a16:creationId xmlns:a16="http://schemas.microsoft.com/office/drawing/2014/main" id="{AA046972-9F03-F944-BC25-0B2150456151}"/>
                </a:ext>
              </a:extLst>
            </p:cNvPr>
            <p:cNvSpPr/>
            <p:nvPr/>
          </p:nvSpPr>
          <p:spPr>
            <a:xfrm>
              <a:off x="385589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6" name="Rectangle 35">
              <a:extLst>
                <a:ext uri="{FF2B5EF4-FFF2-40B4-BE49-F238E27FC236}">
                  <a16:creationId xmlns:a16="http://schemas.microsoft.com/office/drawing/2014/main" id="{E2CC5FA3-3D8B-6548-BA93-1DA3D5DF3E6E}"/>
                </a:ext>
              </a:extLst>
            </p:cNvPr>
            <p:cNvSpPr/>
            <p:nvPr/>
          </p:nvSpPr>
          <p:spPr>
            <a:xfrm>
              <a:off x="350029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7" name="Rectangle 36">
              <a:extLst>
                <a:ext uri="{FF2B5EF4-FFF2-40B4-BE49-F238E27FC236}">
                  <a16:creationId xmlns:a16="http://schemas.microsoft.com/office/drawing/2014/main" id="{BB5F6F20-040F-1941-B33E-7134B25528B8}"/>
                </a:ext>
              </a:extLst>
            </p:cNvPr>
            <p:cNvSpPr/>
            <p:nvPr/>
          </p:nvSpPr>
          <p:spPr>
            <a:xfrm>
              <a:off x="368444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8" name="TextBox 37">
              <a:extLst>
                <a:ext uri="{FF2B5EF4-FFF2-40B4-BE49-F238E27FC236}">
                  <a16:creationId xmlns:a16="http://schemas.microsoft.com/office/drawing/2014/main" id="{27974E79-9D0E-3745-ABD9-0984B3110ABE}"/>
                </a:ext>
              </a:extLst>
            </p:cNvPr>
            <p:cNvSpPr txBox="1"/>
            <p:nvPr/>
          </p:nvSpPr>
          <p:spPr>
            <a:xfrm>
              <a:off x="1892300" y="5105400"/>
              <a:ext cx="433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E72C8E0E-B0A1-2140-BDEC-22D5E69331DA}"/>
                </a:ext>
              </a:extLst>
            </p:cNvPr>
            <p:cNvSpPr txBox="1"/>
            <p:nvPr/>
          </p:nvSpPr>
          <p:spPr>
            <a:xfrm>
              <a:off x="4876800" y="5105400"/>
              <a:ext cx="433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1" name="Slide Number Placeholder 2">
            <a:extLst>
              <a:ext uri="{FF2B5EF4-FFF2-40B4-BE49-F238E27FC236}">
                <a16:creationId xmlns:a16="http://schemas.microsoft.com/office/drawing/2014/main" id="{D2730539-5138-AA4F-8FB6-75E50809896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24</a:t>
            </a:fld>
            <a:endParaRPr lang="en-US" dirty="0"/>
          </a:p>
        </p:txBody>
      </p:sp>
    </p:spTree>
    <p:extLst>
      <p:ext uri="{BB962C8B-B14F-4D97-AF65-F5344CB8AC3E}">
        <p14:creationId xmlns:p14="http://schemas.microsoft.com/office/powerpoint/2010/main" val="10221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in action</a:t>
            </a:r>
            <a:endParaRPr lang="en-US" sz="4400" dirty="0"/>
          </a:p>
        </p:txBody>
      </p:sp>
      <p:sp>
        <p:nvSpPr>
          <p:cNvPr id="108" name="Text Box 4">
            <a:extLst>
              <a:ext uri="{FF2B5EF4-FFF2-40B4-BE49-F238E27FC236}">
                <a16:creationId xmlns:a16="http://schemas.microsoft.com/office/drawing/2014/main" id="{78073BDB-A57A-A349-BAC2-3E6F651411BA}"/>
              </a:ext>
            </a:extLst>
          </p:cNvPr>
          <p:cNvSpPr txBox="1">
            <a:spLocks noChangeArrowheads="1"/>
          </p:cNvSpPr>
          <p:nvPr/>
        </p:nvSpPr>
        <p:spPr bwMode="auto">
          <a:xfrm>
            <a:off x="4770437" y="1531937"/>
            <a:ext cx="1246188"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(wait)</a:t>
            </a:r>
          </a:p>
        </p:txBody>
      </p:sp>
      <p:sp>
        <p:nvSpPr>
          <p:cNvPr id="109" name="Text Box 5">
            <a:extLst>
              <a:ext uri="{FF2B5EF4-FFF2-40B4-BE49-F238E27FC236}">
                <a16:creationId xmlns:a16="http://schemas.microsoft.com/office/drawing/2014/main" id="{551532E5-B9F6-D645-BA17-1BDC2A81DE6A}"/>
              </a:ext>
            </a:extLst>
          </p:cNvPr>
          <p:cNvSpPr txBox="1">
            <a:spLocks noChangeArrowheads="1"/>
          </p:cNvSpPr>
          <p:nvPr/>
        </p:nvSpPr>
        <p:spPr bwMode="auto">
          <a:xfrm>
            <a:off x="5091112" y="116046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10" name="Text Box 6">
            <a:extLst>
              <a:ext uri="{FF2B5EF4-FFF2-40B4-BE49-F238E27FC236}">
                <a16:creationId xmlns:a16="http://schemas.microsoft.com/office/drawing/2014/main" id="{A94628DF-42AC-0E4A-B609-2C56040AB9D4}"/>
              </a:ext>
            </a:extLst>
          </p:cNvPr>
          <p:cNvSpPr txBox="1">
            <a:spLocks noChangeArrowheads="1"/>
          </p:cNvSpPr>
          <p:nvPr/>
        </p:nvSpPr>
        <p:spPr bwMode="auto">
          <a:xfrm>
            <a:off x="8121650" y="1179512"/>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11" name="Line 14">
            <a:extLst>
              <a:ext uri="{FF2B5EF4-FFF2-40B4-BE49-F238E27FC236}">
                <a16:creationId xmlns:a16="http://schemas.microsoft.com/office/drawing/2014/main" id="{3E685DEE-2DB5-5740-BE6F-2C74E54E1F41}"/>
              </a:ext>
            </a:extLst>
          </p:cNvPr>
          <p:cNvSpPr>
            <a:spLocks noChangeShapeType="1"/>
          </p:cNvSpPr>
          <p:nvPr/>
        </p:nvSpPr>
        <p:spPr bwMode="auto">
          <a:xfrm>
            <a:off x="8196262" y="17780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2" name="Text Box 15">
            <a:extLst>
              <a:ext uri="{FF2B5EF4-FFF2-40B4-BE49-F238E27FC236}">
                <a16:creationId xmlns:a16="http://schemas.microsoft.com/office/drawing/2014/main" id="{AF86798F-8D3B-3F46-8E9A-88A423CB91FE}"/>
              </a:ext>
            </a:extLst>
          </p:cNvPr>
          <p:cNvSpPr txBox="1">
            <a:spLocks noChangeArrowheads="1"/>
          </p:cNvSpPr>
          <p:nvPr/>
        </p:nvSpPr>
        <p:spPr bwMode="auto">
          <a:xfrm>
            <a:off x="8139112" y="1973262"/>
            <a:ext cx="2568575"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pkt0, send ack0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pkt1, send ack1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pkt3, discard,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(re)send ack1</a:t>
            </a:r>
          </a:p>
        </p:txBody>
      </p:sp>
      <p:sp>
        <p:nvSpPr>
          <p:cNvPr id="116" name="Text Box 36">
            <a:extLst>
              <a:ext uri="{FF2B5EF4-FFF2-40B4-BE49-F238E27FC236}">
                <a16:creationId xmlns:a16="http://schemas.microsoft.com/office/drawing/2014/main" id="{964FE54C-5448-C540-B538-09B51BB48337}"/>
              </a:ext>
            </a:extLst>
          </p:cNvPr>
          <p:cNvSpPr txBox="1">
            <a:spLocks noChangeArrowheads="1"/>
          </p:cNvSpPr>
          <p:nvPr/>
        </p:nvSpPr>
        <p:spPr bwMode="auto">
          <a:xfrm>
            <a:off x="4775200" y="4713287"/>
            <a:ext cx="1246187" cy="108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pkt4</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pkt5</a:t>
            </a:r>
          </a:p>
        </p:txBody>
      </p:sp>
      <p:sp>
        <p:nvSpPr>
          <p:cNvPr id="121" name="Line 17">
            <a:extLst>
              <a:ext uri="{FF2B5EF4-FFF2-40B4-BE49-F238E27FC236}">
                <a16:creationId xmlns:a16="http://schemas.microsoft.com/office/drawing/2014/main" id="{E56FB9D2-45AC-5443-AEF4-39148B03DDDD}"/>
              </a:ext>
            </a:extLst>
          </p:cNvPr>
          <p:cNvSpPr>
            <a:spLocks noChangeShapeType="1"/>
          </p:cNvSpPr>
          <p:nvPr/>
        </p:nvSpPr>
        <p:spPr bwMode="auto">
          <a:xfrm flipH="1">
            <a:off x="6067425" y="2249487"/>
            <a:ext cx="2014537" cy="1066800"/>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B51492D2-F443-DF42-B594-B3FB06C15EF0}"/>
              </a:ext>
            </a:extLst>
          </p:cNvPr>
          <p:cNvGrpSpPr/>
          <p:nvPr/>
        </p:nvGrpSpPr>
        <p:grpSpPr>
          <a:xfrm>
            <a:off x="6059487" y="1725612"/>
            <a:ext cx="2122488" cy="1292225"/>
            <a:chOff x="6059487" y="1725612"/>
            <a:chExt cx="2122488" cy="1292225"/>
          </a:xfrm>
        </p:grpSpPr>
        <p:sp>
          <p:nvSpPr>
            <p:cNvPr id="117" name="Line 7">
              <a:extLst>
                <a:ext uri="{FF2B5EF4-FFF2-40B4-BE49-F238E27FC236}">
                  <a16:creationId xmlns:a16="http://schemas.microsoft.com/office/drawing/2014/main" id="{B2FE61CD-8B0C-B642-BB41-80A1601F10C7}"/>
                </a:ext>
              </a:extLst>
            </p:cNvPr>
            <p:cNvSpPr>
              <a:spLocks noChangeShapeType="1"/>
            </p:cNvSpPr>
            <p:nvPr/>
          </p:nvSpPr>
          <p:spPr bwMode="auto">
            <a:xfrm>
              <a:off x="6061075" y="17256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8" name="Line 11">
              <a:extLst>
                <a:ext uri="{FF2B5EF4-FFF2-40B4-BE49-F238E27FC236}">
                  <a16:creationId xmlns:a16="http://schemas.microsoft.com/office/drawing/2014/main" id="{228455C5-D681-384D-AD76-D61774E5E1CD}"/>
                </a:ext>
              </a:extLst>
            </p:cNvPr>
            <p:cNvSpPr>
              <a:spLocks noChangeShapeType="1"/>
            </p:cNvSpPr>
            <p:nvPr/>
          </p:nvSpPr>
          <p:spPr bwMode="auto">
            <a:xfrm>
              <a:off x="6059487" y="2000250"/>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9" name="Line 12">
              <a:extLst>
                <a:ext uri="{FF2B5EF4-FFF2-40B4-BE49-F238E27FC236}">
                  <a16:creationId xmlns:a16="http://schemas.microsoft.com/office/drawing/2014/main" id="{465896CF-249D-3347-9172-240118AF405B}"/>
                </a:ext>
              </a:extLst>
            </p:cNvPr>
            <p:cNvSpPr>
              <a:spLocks noChangeShapeType="1"/>
            </p:cNvSpPr>
            <p:nvPr/>
          </p:nvSpPr>
          <p:spPr bwMode="auto">
            <a:xfrm>
              <a:off x="6075362" y="2263775"/>
              <a:ext cx="876300" cy="2000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Line 13">
              <a:extLst>
                <a:ext uri="{FF2B5EF4-FFF2-40B4-BE49-F238E27FC236}">
                  <a16:creationId xmlns:a16="http://schemas.microsoft.com/office/drawing/2014/main" id="{6D003599-FAD5-2A43-BCF2-8C9D5635EAA7}"/>
                </a:ext>
              </a:extLst>
            </p:cNvPr>
            <p:cNvSpPr>
              <a:spLocks noChangeShapeType="1"/>
            </p:cNvSpPr>
            <p:nvPr/>
          </p:nvSpPr>
          <p:spPr bwMode="auto">
            <a:xfrm>
              <a:off x="6081712" y="2549525"/>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19">
              <a:extLst>
                <a:ext uri="{FF2B5EF4-FFF2-40B4-BE49-F238E27FC236}">
                  <a16:creationId xmlns:a16="http://schemas.microsoft.com/office/drawing/2014/main" id="{6FFC0E8C-8B36-B744-B255-B1213F7C3B36}"/>
                </a:ext>
              </a:extLst>
            </p:cNvPr>
            <p:cNvSpPr txBox="1">
              <a:spLocks noChangeArrowheads="1"/>
            </p:cNvSpPr>
            <p:nvPr/>
          </p:nvSpPr>
          <p:spPr bwMode="auto">
            <a:xfrm>
              <a:off x="6837362" y="2298700"/>
              <a:ext cx="34131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3" name="Text Box 20">
              <a:extLst>
                <a:ext uri="{FF2B5EF4-FFF2-40B4-BE49-F238E27FC236}">
                  <a16:creationId xmlns:a16="http://schemas.microsoft.com/office/drawing/2014/main" id="{999FCA58-CB9B-B749-BA08-25AB40ACE0A2}"/>
                </a:ext>
              </a:extLst>
            </p:cNvPr>
            <p:cNvSpPr txBox="1">
              <a:spLocks noChangeArrowheads="1"/>
            </p:cNvSpPr>
            <p:nvPr/>
          </p:nvSpPr>
          <p:spPr bwMode="auto">
            <a:xfrm>
              <a:off x="6996112" y="2319337"/>
              <a:ext cx="5222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sp>
        <p:nvSpPr>
          <p:cNvPr id="124" name="Line 21">
            <a:extLst>
              <a:ext uri="{FF2B5EF4-FFF2-40B4-BE49-F238E27FC236}">
                <a16:creationId xmlns:a16="http://schemas.microsoft.com/office/drawing/2014/main" id="{82EB3AA5-A272-9741-98D1-88E47FABEAC6}"/>
              </a:ext>
            </a:extLst>
          </p:cNvPr>
          <p:cNvSpPr>
            <a:spLocks noChangeShapeType="1"/>
          </p:cNvSpPr>
          <p:nvPr/>
        </p:nvSpPr>
        <p:spPr bwMode="auto">
          <a:xfrm flipH="1">
            <a:off x="6064250" y="2535237"/>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5" name="Line 24">
            <a:extLst>
              <a:ext uri="{FF2B5EF4-FFF2-40B4-BE49-F238E27FC236}">
                <a16:creationId xmlns:a16="http://schemas.microsoft.com/office/drawing/2014/main" id="{E42793DA-B54F-8A4A-B169-AADC48D8492B}"/>
              </a:ext>
            </a:extLst>
          </p:cNvPr>
          <p:cNvSpPr>
            <a:spLocks noChangeShapeType="1"/>
          </p:cNvSpPr>
          <p:nvPr/>
        </p:nvSpPr>
        <p:spPr bwMode="auto">
          <a:xfrm>
            <a:off x="6067425" y="3371850"/>
            <a:ext cx="2100262"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6" name="Line 25">
            <a:extLst>
              <a:ext uri="{FF2B5EF4-FFF2-40B4-BE49-F238E27FC236}">
                <a16:creationId xmlns:a16="http://schemas.microsoft.com/office/drawing/2014/main" id="{F496288B-3032-8C46-B36C-DC6EE518FC26}"/>
              </a:ext>
            </a:extLst>
          </p:cNvPr>
          <p:cNvSpPr>
            <a:spLocks noChangeShapeType="1"/>
          </p:cNvSpPr>
          <p:nvPr/>
        </p:nvSpPr>
        <p:spPr bwMode="auto">
          <a:xfrm>
            <a:off x="6099175" y="3690937"/>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7" name="Line 26">
            <a:extLst>
              <a:ext uri="{FF2B5EF4-FFF2-40B4-BE49-F238E27FC236}">
                <a16:creationId xmlns:a16="http://schemas.microsoft.com/office/drawing/2014/main" id="{567E0CBA-D560-7142-9ABA-AC076E08A151}"/>
              </a:ext>
            </a:extLst>
          </p:cNvPr>
          <p:cNvSpPr>
            <a:spLocks noChangeShapeType="1"/>
          </p:cNvSpPr>
          <p:nvPr/>
        </p:nvSpPr>
        <p:spPr bwMode="auto">
          <a:xfrm flipH="1">
            <a:off x="6096000" y="3065462"/>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9" name="Group 8">
            <a:extLst>
              <a:ext uri="{FF2B5EF4-FFF2-40B4-BE49-F238E27FC236}">
                <a16:creationId xmlns:a16="http://schemas.microsoft.com/office/drawing/2014/main" id="{FEA4268D-2918-6446-A65A-828C5CA72DEE}"/>
              </a:ext>
            </a:extLst>
          </p:cNvPr>
          <p:cNvGrpSpPr/>
          <p:nvPr/>
        </p:nvGrpSpPr>
        <p:grpSpPr>
          <a:xfrm>
            <a:off x="4081462" y="2254250"/>
            <a:ext cx="1978025" cy="2543175"/>
            <a:chOff x="4081462" y="2254250"/>
            <a:chExt cx="1978025" cy="2543175"/>
          </a:xfrm>
        </p:grpSpPr>
        <p:pic>
          <p:nvPicPr>
            <p:cNvPr id="114" name="Picture 34" descr="alarm_clock_ringing">
              <a:extLst>
                <a:ext uri="{FF2B5EF4-FFF2-40B4-BE49-F238E27FC236}">
                  <a16:creationId xmlns:a16="http://schemas.microsoft.com/office/drawing/2014/main" id="{6923BC91-E9C5-D049-B59C-D41625176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83075"/>
              <a:ext cx="436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35">
              <a:extLst>
                <a:ext uri="{FF2B5EF4-FFF2-40B4-BE49-F238E27FC236}">
                  <a16:creationId xmlns:a16="http://schemas.microsoft.com/office/drawing/2014/main" id="{171ECC6D-E77E-7541-880B-B7D3C99DC8C1}"/>
                </a:ext>
              </a:extLst>
            </p:cNvPr>
            <p:cNvSpPr txBox="1">
              <a:spLocks noChangeArrowheads="1"/>
            </p:cNvSpPr>
            <p:nvPr/>
          </p:nvSpPr>
          <p:spPr bwMode="auto">
            <a:xfrm>
              <a:off x="4449762" y="4498975"/>
              <a:ext cx="1538288" cy="29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pkt 2 timeout</a:t>
              </a:r>
            </a:p>
          </p:txBody>
        </p:sp>
        <p:grpSp>
          <p:nvGrpSpPr>
            <p:cNvPr id="128" name="Group 29">
              <a:extLst>
                <a:ext uri="{FF2B5EF4-FFF2-40B4-BE49-F238E27FC236}">
                  <a16:creationId xmlns:a16="http://schemas.microsoft.com/office/drawing/2014/main" id="{CCD75B32-9279-9249-845C-EEAC69B59B93}"/>
                </a:ext>
              </a:extLst>
            </p:cNvPr>
            <p:cNvGrpSpPr>
              <a:grpSpLocks/>
            </p:cNvGrpSpPr>
            <p:nvPr/>
          </p:nvGrpSpPr>
          <p:grpSpPr bwMode="auto">
            <a:xfrm>
              <a:off x="5956300" y="2254250"/>
              <a:ext cx="103187" cy="2462212"/>
              <a:chOff x="3651" y="1878"/>
              <a:chExt cx="78" cy="963"/>
            </a:xfrm>
          </p:grpSpPr>
          <p:sp>
            <p:nvSpPr>
              <p:cNvPr id="129" name="Line 30">
                <a:extLst>
                  <a:ext uri="{FF2B5EF4-FFF2-40B4-BE49-F238E27FC236}">
                    <a16:creationId xmlns:a16="http://schemas.microsoft.com/office/drawing/2014/main" id="{968CAD8F-1975-844E-A2BC-06214EDA9B2E}"/>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0" name="Line 31">
                <a:extLst>
                  <a:ext uri="{FF2B5EF4-FFF2-40B4-BE49-F238E27FC236}">
                    <a16:creationId xmlns:a16="http://schemas.microsoft.com/office/drawing/2014/main" id="{46F70D7C-544C-D549-80EC-BBE7913442BA}"/>
                  </a:ext>
                </a:extLst>
              </p:cNvPr>
              <p:cNvSpPr>
                <a:spLocks noChangeShapeType="1"/>
              </p:cNvSpPr>
              <p:nvPr/>
            </p:nvSpPr>
            <p:spPr bwMode="auto">
              <a:xfrm flipH="1">
                <a:off x="3651" y="1878"/>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32">
                <a:extLst>
                  <a:ext uri="{FF2B5EF4-FFF2-40B4-BE49-F238E27FC236}">
                    <a16:creationId xmlns:a16="http://schemas.microsoft.com/office/drawing/2014/main" id="{7CCD21DE-7848-8E49-8DFB-3B7580C3720B}"/>
                  </a:ext>
                </a:extLst>
              </p:cNvPr>
              <p:cNvSpPr>
                <a:spLocks noChangeShapeType="1"/>
              </p:cNvSpPr>
              <p:nvPr/>
            </p:nvSpPr>
            <p:spPr bwMode="auto">
              <a:xfrm flipH="1">
                <a:off x="3651" y="2841"/>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1" name="Group 10">
            <a:extLst>
              <a:ext uri="{FF2B5EF4-FFF2-40B4-BE49-F238E27FC236}">
                <a16:creationId xmlns:a16="http://schemas.microsoft.com/office/drawing/2014/main" id="{B43C2478-ADE4-9940-A00F-07B0A8A168AB}"/>
              </a:ext>
            </a:extLst>
          </p:cNvPr>
          <p:cNvGrpSpPr/>
          <p:nvPr/>
        </p:nvGrpSpPr>
        <p:grpSpPr>
          <a:xfrm>
            <a:off x="6061075" y="4884737"/>
            <a:ext cx="2114550" cy="1179513"/>
            <a:chOff x="6061075" y="4884737"/>
            <a:chExt cx="2114550" cy="1179513"/>
          </a:xfrm>
        </p:grpSpPr>
        <p:sp>
          <p:nvSpPr>
            <p:cNvPr id="132" name="Line 37">
              <a:extLst>
                <a:ext uri="{FF2B5EF4-FFF2-40B4-BE49-F238E27FC236}">
                  <a16:creationId xmlns:a16="http://schemas.microsoft.com/office/drawing/2014/main" id="{87F3997F-AC6F-E94C-BDDA-D675458BE183}"/>
                </a:ext>
              </a:extLst>
            </p:cNvPr>
            <p:cNvSpPr>
              <a:spLocks noChangeShapeType="1"/>
            </p:cNvSpPr>
            <p:nvPr/>
          </p:nvSpPr>
          <p:spPr bwMode="auto">
            <a:xfrm>
              <a:off x="6075362" y="4884737"/>
              <a:ext cx="2100263"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3" name="Line 38">
              <a:extLst>
                <a:ext uri="{FF2B5EF4-FFF2-40B4-BE49-F238E27FC236}">
                  <a16:creationId xmlns:a16="http://schemas.microsoft.com/office/drawing/2014/main" id="{F145FE1E-AA9A-9247-82EE-3228DB0DB25A}"/>
                </a:ext>
              </a:extLst>
            </p:cNvPr>
            <p:cNvSpPr>
              <a:spLocks noChangeShapeType="1"/>
            </p:cNvSpPr>
            <p:nvPr/>
          </p:nvSpPr>
          <p:spPr bwMode="auto">
            <a:xfrm>
              <a:off x="6067425" y="51292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4" name="Line 39">
              <a:extLst>
                <a:ext uri="{FF2B5EF4-FFF2-40B4-BE49-F238E27FC236}">
                  <a16:creationId xmlns:a16="http://schemas.microsoft.com/office/drawing/2014/main" id="{A6917865-5501-404F-B05D-FD50B31DAC19}"/>
                </a:ext>
              </a:extLst>
            </p:cNvPr>
            <p:cNvSpPr>
              <a:spLocks noChangeShapeType="1"/>
            </p:cNvSpPr>
            <p:nvPr/>
          </p:nvSpPr>
          <p:spPr bwMode="auto">
            <a:xfrm>
              <a:off x="6061075" y="5362575"/>
              <a:ext cx="2101850"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5" name="Line 40">
              <a:extLst>
                <a:ext uri="{FF2B5EF4-FFF2-40B4-BE49-F238E27FC236}">
                  <a16:creationId xmlns:a16="http://schemas.microsoft.com/office/drawing/2014/main" id="{C1F71149-521E-A245-80B1-E26288E6E967}"/>
                </a:ext>
              </a:extLst>
            </p:cNvPr>
            <p:cNvSpPr>
              <a:spLocks noChangeShapeType="1"/>
            </p:cNvSpPr>
            <p:nvPr/>
          </p:nvSpPr>
          <p:spPr bwMode="auto">
            <a:xfrm>
              <a:off x="6064250" y="5595937"/>
              <a:ext cx="2100262"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136" name="Text Box 41">
            <a:extLst>
              <a:ext uri="{FF2B5EF4-FFF2-40B4-BE49-F238E27FC236}">
                <a16:creationId xmlns:a16="http://schemas.microsoft.com/office/drawing/2014/main" id="{C2E1F2DD-A0AF-3A4F-84ED-5EB921B7EA8C}"/>
              </a:ext>
            </a:extLst>
          </p:cNvPr>
          <p:cNvSpPr txBox="1">
            <a:spLocks noChangeArrowheads="1"/>
          </p:cNvSpPr>
          <p:nvPr/>
        </p:nvSpPr>
        <p:spPr bwMode="auto">
          <a:xfrm>
            <a:off x="8135937" y="3497262"/>
            <a:ext cx="2413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pkt4, discard,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(re)send ack1</a:t>
            </a:r>
          </a:p>
        </p:txBody>
      </p:sp>
      <p:sp>
        <p:nvSpPr>
          <p:cNvPr id="137" name="Text Box 42">
            <a:extLst>
              <a:ext uri="{FF2B5EF4-FFF2-40B4-BE49-F238E27FC236}">
                <a16:creationId xmlns:a16="http://schemas.microsoft.com/office/drawing/2014/main" id="{9460E1DE-6181-0944-8A7F-243E2C9494FD}"/>
              </a:ext>
            </a:extLst>
          </p:cNvPr>
          <p:cNvSpPr txBox="1">
            <a:spLocks noChangeArrowheads="1"/>
          </p:cNvSpPr>
          <p:nvPr/>
        </p:nvSpPr>
        <p:spPr bwMode="auto">
          <a:xfrm>
            <a:off x="8154987" y="4017962"/>
            <a:ext cx="2413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pkt5, discard,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(re)send ack1</a:t>
            </a:r>
          </a:p>
        </p:txBody>
      </p:sp>
      <p:sp>
        <p:nvSpPr>
          <p:cNvPr id="138" name="Text Box 43">
            <a:extLst>
              <a:ext uri="{FF2B5EF4-FFF2-40B4-BE49-F238E27FC236}">
                <a16:creationId xmlns:a16="http://schemas.microsoft.com/office/drawing/2014/main" id="{9372D8AC-242E-6F41-B4F3-7282D16B0794}"/>
              </a:ext>
            </a:extLst>
          </p:cNvPr>
          <p:cNvSpPr txBox="1">
            <a:spLocks noChangeArrowheads="1"/>
          </p:cNvSpPr>
          <p:nvPr/>
        </p:nvSpPr>
        <p:spPr bwMode="auto">
          <a:xfrm>
            <a:off x="8166100" y="5172075"/>
            <a:ext cx="2965450" cy="108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pkt2, deliver, send ack2</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pkt3, deliver, send ack3</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pkt4, deliver, send ack4</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pkt5, deliver, send ack5</a:t>
            </a:r>
          </a:p>
        </p:txBody>
      </p:sp>
      <p:sp>
        <p:nvSpPr>
          <p:cNvPr id="139" name="Text Box 44">
            <a:extLst>
              <a:ext uri="{FF2B5EF4-FFF2-40B4-BE49-F238E27FC236}">
                <a16:creationId xmlns:a16="http://schemas.microsoft.com/office/drawing/2014/main" id="{3FF05DAC-881F-5A4C-85B0-7DEC9D8730CF}"/>
              </a:ext>
            </a:extLst>
          </p:cNvPr>
          <p:cNvSpPr txBox="1">
            <a:spLocks noChangeArrowheads="1"/>
          </p:cNvSpPr>
          <p:nvPr/>
        </p:nvSpPr>
        <p:spPr bwMode="auto">
          <a:xfrm>
            <a:off x="4217987" y="4000500"/>
            <a:ext cx="18113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ignore duplicate ACK</a:t>
            </a:r>
          </a:p>
        </p:txBody>
      </p:sp>
      <p:sp>
        <p:nvSpPr>
          <p:cNvPr id="143" name="Text Box 59">
            <a:extLst>
              <a:ext uri="{FF2B5EF4-FFF2-40B4-BE49-F238E27FC236}">
                <a16:creationId xmlns:a16="http://schemas.microsoft.com/office/drawing/2014/main" id="{FB2F6CDE-F6A8-F844-B10B-589750594621}"/>
              </a:ext>
            </a:extLst>
          </p:cNvPr>
          <p:cNvSpPr txBox="1">
            <a:spLocks noChangeArrowheads="1"/>
          </p:cNvSpPr>
          <p:nvPr/>
        </p:nvSpPr>
        <p:spPr bwMode="auto">
          <a:xfrm>
            <a:off x="2278062" y="1223962"/>
            <a:ext cx="2146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sng" strike="noStrike" kern="0" cap="none" spc="0" normalizeH="0" baseline="0" noProof="0">
                <a:ln>
                  <a:noFill/>
                </a:ln>
                <a:solidFill>
                  <a:srgbClr val="000099"/>
                </a:solidFill>
                <a:effectLst/>
                <a:uLnTx/>
                <a:uFillTx/>
                <a:latin typeface="Tahoma" charset="0"/>
                <a:ea typeface="ＭＳ Ｐゴシック" charset="0"/>
                <a:cs typeface="+mn-cs"/>
              </a:rPr>
              <a:t>sender window (N=4)</a:t>
            </a:r>
          </a:p>
        </p:txBody>
      </p:sp>
      <p:grpSp>
        <p:nvGrpSpPr>
          <p:cNvPr id="4" name="Group 3">
            <a:extLst>
              <a:ext uri="{FF2B5EF4-FFF2-40B4-BE49-F238E27FC236}">
                <a16:creationId xmlns:a16="http://schemas.microsoft.com/office/drawing/2014/main" id="{76DDE7CA-1E78-DA4A-AE1B-74DF7C479CF1}"/>
              </a:ext>
            </a:extLst>
          </p:cNvPr>
          <p:cNvGrpSpPr/>
          <p:nvPr/>
        </p:nvGrpSpPr>
        <p:grpSpPr>
          <a:xfrm>
            <a:off x="2317750" y="1570037"/>
            <a:ext cx="1520825" cy="1150938"/>
            <a:chOff x="2317750" y="1570037"/>
            <a:chExt cx="1520825" cy="1150938"/>
          </a:xfrm>
        </p:grpSpPr>
        <p:grpSp>
          <p:nvGrpSpPr>
            <p:cNvPr id="140" name="Group 65">
              <a:extLst>
                <a:ext uri="{FF2B5EF4-FFF2-40B4-BE49-F238E27FC236}">
                  <a16:creationId xmlns:a16="http://schemas.microsoft.com/office/drawing/2014/main" id="{931A5080-440D-784B-A586-03D399A7E982}"/>
                </a:ext>
              </a:extLst>
            </p:cNvPr>
            <p:cNvGrpSpPr>
              <a:grpSpLocks/>
            </p:cNvGrpSpPr>
            <p:nvPr/>
          </p:nvGrpSpPr>
          <p:grpSpPr bwMode="auto">
            <a:xfrm>
              <a:off x="2320925" y="1570037"/>
              <a:ext cx="1512887" cy="304800"/>
              <a:chOff x="115" y="914"/>
              <a:chExt cx="953" cy="192"/>
            </a:xfrm>
          </p:grpSpPr>
          <p:sp>
            <p:nvSpPr>
              <p:cNvPr id="141" name="Rectangle 60">
                <a:extLst>
                  <a:ext uri="{FF2B5EF4-FFF2-40B4-BE49-F238E27FC236}">
                    <a16:creationId xmlns:a16="http://schemas.microsoft.com/office/drawing/2014/main" id="{B26ABC90-7E5F-8A4E-8270-EAE554611A43}"/>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2" name="Text Box 46">
                <a:extLst>
                  <a:ext uri="{FF2B5EF4-FFF2-40B4-BE49-F238E27FC236}">
                    <a16:creationId xmlns:a16="http://schemas.microsoft.com/office/drawing/2014/main" id="{7BFA6562-0DAC-EB45-9C52-212661A48237}"/>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4" name="Group 67">
              <a:extLst>
                <a:ext uri="{FF2B5EF4-FFF2-40B4-BE49-F238E27FC236}">
                  <a16:creationId xmlns:a16="http://schemas.microsoft.com/office/drawing/2014/main" id="{58213E82-566B-494B-9703-4038DD2EF040}"/>
                </a:ext>
              </a:extLst>
            </p:cNvPr>
            <p:cNvGrpSpPr>
              <a:grpSpLocks/>
            </p:cNvGrpSpPr>
            <p:nvPr/>
          </p:nvGrpSpPr>
          <p:grpSpPr bwMode="auto">
            <a:xfrm>
              <a:off x="2317750" y="1855787"/>
              <a:ext cx="1512887" cy="304800"/>
              <a:chOff x="115" y="914"/>
              <a:chExt cx="953" cy="192"/>
            </a:xfrm>
          </p:grpSpPr>
          <p:sp>
            <p:nvSpPr>
              <p:cNvPr id="145" name="Rectangle 68">
                <a:extLst>
                  <a:ext uri="{FF2B5EF4-FFF2-40B4-BE49-F238E27FC236}">
                    <a16:creationId xmlns:a16="http://schemas.microsoft.com/office/drawing/2014/main" id="{4568CC56-ACBD-D74D-BF0B-726A16BC810C}"/>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9">
                <a:extLst>
                  <a:ext uri="{FF2B5EF4-FFF2-40B4-BE49-F238E27FC236}">
                    <a16:creationId xmlns:a16="http://schemas.microsoft.com/office/drawing/2014/main" id="{407928DF-AB75-9C4A-93E1-B6C00F1ED1ED}"/>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7" name="Group 70">
              <a:extLst>
                <a:ext uri="{FF2B5EF4-FFF2-40B4-BE49-F238E27FC236}">
                  <a16:creationId xmlns:a16="http://schemas.microsoft.com/office/drawing/2014/main" id="{00B20D72-C787-994E-A325-6842B818626F}"/>
                </a:ext>
              </a:extLst>
            </p:cNvPr>
            <p:cNvGrpSpPr>
              <a:grpSpLocks/>
            </p:cNvGrpSpPr>
            <p:nvPr/>
          </p:nvGrpSpPr>
          <p:grpSpPr bwMode="auto">
            <a:xfrm>
              <a:off x="2325687" y="2141537"/>
              <a:ext cx="1512888" cy="304800"/>
              <a:chOff x="115" y="914"/>
              <a:chExt cx="953" cy="192"/>
            </a:xfrm>
          </p:grpSpPr>
          <p:sp>
            <p:nvSpPr>
              <p:cNvPr id="148" name="Rectangle 71">
                <a:extLst>
                  <a:ext uri="{FF2B5EF4-FFF2-40B4-BE49-F238E27FC236}">
                    <a16:creationId xmlns:a16="http://schemas.microsoft.com/office/drawing/2014/main" id="{CB23F592-B205-C747-BC5C-8DED1F25489A}"/>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9" name="Text Box 72">
                <a:extLst>
                  <a:ext uri="{FF2B5EF4-FFF2-40B4-BE49-F238E27FC236}">
                    <a16:creationId xmlns:a16="http://schemas.microsoft.com/office/drawing/2014/main" id="{3023C1E8-641E-D34A-BDDD-05F2D4DF44B2}"/>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50" name="Group 73">
              <a:extLst>
                <a:ext uri="{FF2B5EF4-FFF2-40B4-BE49-F238E27FC236}">
                  <a16:creationId xmlns:a16="http://schemas.microsoft.com/office/drawing/2014/main" id="{40BB12DF-C4A4-6A41-A0BD-D8F19F8C262D}"/>
                </a:ext>
              </a:extLst>
            </p:cNvPr>
            <p:cNvGrpSpPr>
              <a:grpSpLocks/>
            </p:cNvGrpSpPr>
            <p:nvPr/>
          </p:nvGrpSpPr>
          <p:grpSpPr bwMode="auto">
            <a:xfrm>
              <a:off x="2322512" y="2416175"/>
              <a:ext cx="1512888" cy="304800"/>
              <a:chOff x="115" y="914"/>
              <a:chExt cx="953" cy="192"/>
            </a:xfrm>
          </p:grpSpPr>
          <p:sp>
            <p:nvSpPr>
              <p:cNvPr id="151" name="Rectangle 74">
                <a:extLst>
                  <a:ext uri="{FF2B5EF4-FFF2-40B4-BE49-F238E27FC236}">
                    <a16:creationId xmlns:a16="http://schemas.microsoft.com/office/drawing/2014/main" id="{89CB1498-6077-D041-AC57-35BA218CB0F4}"/>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2" name="Text Box 75">
                <a:extLst>
                  <a:ext uri="{FF2B5EF4-FFF2-40B4-BE49-F238E27FC236}">
                    <a16:creationId xmlns:a16="http://schemas.microsoft.com/office/drawing/2014/main" id="{51265616-94AA-1940-B75F-94B688FDD5BE}"/>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grpSp>
        <p:nvGrpSpPr>
          <p:cNvPr id="8" name="Group 7">
            <a:extLst>
              <a:ext uri="{FF2B5EF4-FFF2-40B4-BE49-F238E27FC236}">
                <a16:creationId xmlns:a16="http://schemas.microsoft.com/office/drawing/2014/main" id="{453FA832-3142-3345-8926-97B188BFCE5C}"/>
              </a:ext>
            </a:extLst>
          </p:cNvPr>
          <p:cNvGrpSpPr/>
          <p:nvPr/>
        </p:nvGrpSpPr>
        <p:grpSpPr>
          <a:xfrm>
            <a:off x="2319337" y="3135312"/>
            <a:ext cx="3749675" cy="369332"/>
            <a:chOff x="2319337" y="3135312"/>
            <a:chExt cx="3749675" cy="369332"/>
          </a:xfrm>
        </p:grpSpPr>
        <p:sp>
          <p:nvSpPr>
            <p:cNvPr id="153" name="Rectangle 79">
              <a:extLst>
                <a:ext uri="{FF2B5EF4-FFF2-40B4-BE49-F238E27FC236}">
                  <a16:creationId xmlns:a16="http://schemas.microsoft.com/office/drawing/2014/main" id="{136FFCEA-08CB-4B46-986C-2B7FBEB6B3C9}"/>
                </a:ext>
              </a:extLst>
            </p:cNvPr>
            <p:cNvSpPr>
              <a:spLocks noChangeArrowheads="1"/>
            </p:cNvSpPr>
            <p:nvPr/>
          </p:nvSpPr>
          <p:spPr bwMode="auto">
            <a:xfrm>
              <a:off x="2533650" y="3221037"/>
              <a:ext cx="628650" cy="2286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6" name="Group 5">
              <a:extLst>
                <a:ext uri="{FF2B5EF4-FFF2-40B4-BE49-F238E27FC236}">
                  <a16:creationId xmlns:a16="http://schemas.microsoft.com/office/drawing/2014/main" id="{D1DC4FE7-5ADF-3340-99A4-F8E562CC9D77}"/>
                </a:ext>
              </a:extLst>
            </p:cNvPr>
            <p:cNvGrpSpPr/>
            <p:nvPr/>
          </p:nvGrpSpPr>
          <p:grpSpPr>
            <a:xfrm>
              <a:off x="2319337" y="3135312"/>
              <a:ext cx="3749675" cy="369332"/>
              <a:chOff x="2319337" y="3135312"/>
              <a:chExt cx="3749675" cy="369332"/>
            </a:xfrm>
          </p:grpSpPr>
          <p:sp>
            <p:nvSpPr>
              <p:cNvPr id="113" name="Text Box 22">
                <a:extLst>
                  <a:ext uri="{FF2B5EF4-FFF2-40B4-BE49-F238E27FC236}">
                    <a16:creationId xmlns:a16="http://schemas.microsoft.com/office/drawing/2014/main" id="{E3AAA9D4-24A2-9445-B632-A99BE73DC655}"/>
                  </a:ext>
                </a:extLst>
              </p:cNvPr>
              <p:cNvSpPr txBox="1">
                <a:spLocks noChangeArrowheads="1"/>
              </p:cNvSpPr>
              <p:nvPr/>
            </p:nvSpPr>
            <p:spPr bwMode="auto">
              <a:xfrm>
                <a:off x="3894955" y="3135312"/>
                <a:ext cx="217405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ack0, send pkt4</a:t>
                </a:r>
              </a:p>
            </p:txBody>
          </p:sp>
          <p:sp>
            <p:nvSpPr>
              <p:cNvPr id="154" name="Text Box 80">
                <a:extLst>
                  <a:ext uri="{FF2B5EF4-FFF2-40B4-BE49-F238E27FC236}">
                    <a16:creationId xmlns:a16="http://schemas.microsoft.com/office/drawing/2014/main" id="{60379420-DE18-E947-A726-0A6ECF67B96A}"/>
                  </a:ext>
                </a:extLst>
              </p:cNvPr>
              <p:cNvSpPr txBox="1">
                <a:spLocks noChangeArrowheads="1"/>
              </p:cNvSpPr>
              <p:nvPr/>
            </p:nvSpPr>
            <p:spPr bwMode="auto">
              <a:xfrm>
                <a:off x="2319337" y="3186112"/>
                <a:ext cx="15128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1 2 3 4</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5 6 7 8 </a:t>
                </a:r>
              </a:p>
            </p:txBody>
          </p:sp>
        </p:grpSp>
      </p:grpSp>
      <p:grpSp>
        <p:nvGrpSpPr>
          <p:cNvPr id="10" name="Group 9">
            <a:extLst>
              <a:ext uri="{FF2B5EF4-FFF2-40B4-BE49-F238E27FC236}">
                <a16:creationId xmlns:a16="http://schemas.microsoft.com/office/drawing/2014/main" id="{1269BB31-73E3-7544-97DE-32AB0574DD7B}"/>
              </a:ext>
            </a:extLst>
          </p:cNvPr>
          <p:cNvGrpSpPr/>
          <p:nvPr/>
        </p:nvGrpSpPr>
        <p:grpSpPr>
          <a:xfrm>
            <a:off x="2305050" y="4754562"/>
            <a:ext cx="1520825" cy="1050925"/>
            <a:chOff x="2305050" y="4754562"/>
            <a:chExt cx="1520825" cy="1050925"/>
          </a:xfrm>
        </p:grpSpPr>
        <p:grpSp>
          <p:nvGrpSpPr>
            <p:cNvPr id="158" name="Group 85">
              <a:extLst>
                <a:ext uri="{FF2B5EF4-FFF2-40B4-BE49-F238E27FC236}">
                  <a16:creationId xmlns:a16="http://schemas.microsoft.com/office/drawing/2014/main" id="{03417B8E-F478-8C46-B780-7DF3A846A09A}"/>
                </a:ext>
              </a:extLst>
            </p:cNvPr>
            <p:cNvGrpSpPr>
              <a:grpSpLocks/>
            </p:cNvGrpSpPr>
            <p:nvPr/>
          </p:nvGrpSpPr>
          <p:grpSpPr bwMode="auto">
            <a:xfrm>
              <a:off x="2305050" y="4754562"/>
              <a:ext cx="1512887" cy="304800"/>
              <a:chOff x="112" y="2105"/>
              <a:chExt cx="953" cy="192"/>
            </a:xfrm>
          </p:grpSpPr>
          <p:sp>
            <p:nvSpPr>
              <p:cNvPr id="159" name="Rectangle 86">
                <a:extLst>
                  <a:ext uri="{FF2B5EF4-FFF2-40B4-BE49-F238E27FC236}">
                    <a16:creationId xmlns:a16="http://schemas.microsoft.com/office/drawing/2014/main" id="{51D5A277-3EBC-904A-AC8D-23CF45D5EF67}"/>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0" name="Text Box 87">
                <a:extLst>
                  <a:ext uri="{FF2B5EF4-FFF2-40B4-BE49-F238E27FC236}">
                    <a16:creationId xmlns:a16="http://schemas.microsoft.com/office/drawing/2014/main" id="{B4DADF2A-5673-3046-9E59-DCC911CA29C8}"/>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1" name="Group 88">
              <a:extLst>
                <a:ext uri="{FF2B5EF4-FFF2-40B4-BE49-F238E27FC236}">
                  <a16:creationId xmlns:a16="http://schemas.microsoft.com/office/drawing/2014/main" id="{73C5048A-4F54-D24B-B928-04D9BDFC162C}"/>
                </a:ext>
              </a:extLst>
            </p:cNvPr>
            <p:cNvGrpSpPr>
              <a:grpSpLocks/>
            </p:cNvGrpSpPr>
            <p:nvPr/>
          </p:nvGrpSpPr>
          <p:grpSpPr bwMode="auto">
            <a:xfrm>
              <a:off x="2312987" y="4995862"/>
              <a:ext cx="1512888" cy="304800"/>
              <a:chOff x="112" y="2105"/>
              <a:chExt cx="953" cy="192"/>
            </a:xfrm>
          </p:grpSpPr>
          <p:sp>
            <p:nvSpPr>
              <p:cNvPr id="162" name="Rectangle 89">
                <a:extLst>
                  <a:ext uri="{FF2B5EF4-FFF2-40B4-BE49-F238E27FC236}">
                    <a16:creationId xmlns:a16="http://schemas.microsoft.com/office/drawing/2014/main" id="{2DE076E2-D66C-3A41-9D7C-1EAD271BB244}"/>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3" name="Text Box 90">
                <a:extLst>
                  <a:ext uri="{FF2B5EF4-FFF2-40B4-BE49-F238E27FC236}">
                    <a16:creationId xmlns:a16="http://schemas.microsoft.com/office/drawing/2014/main" id="{4E90CC58-BC14-8A46-9EF1-B2445A87ACD6}"/>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grpSp>
          <p:nvGrpSpPr>
            <p:cNvPr id="164" name="Group 91">
              <a:extLst>
                <a:ext uri="{FF2B5EF4-FFF2-40B4-BE49-F238E27FC236}">
                  <a16:creationId xmlns:a16="http://schemas.microsoft.com/office/drawing/2014/main" id="{FC55D8F5-B4F7-874A-8587-FEFF1658A4DF}"/>
                </a:ext>
              </a:extLst>
            </p:cNvPr>
            <p:cNvGrpSpPr>
              <a:grpSpLocks/>
            </p:cNvGrpSpPr>
            <p:nvPr/>
          </p:nvGrpSpPr>
          <p:grpSpPr bwMode="auto">
            <a:xfrm>
              <a:off x="2309812" y="5259387"/>
              <a:ext cx="1512888" cy="304800"/>
              <a:chOff x="112" y="2105"/>
              <a:chExt cx="953" cy="192"/>
            </a:xfrm>
          </p:grpSpPr>
          <p:sp>
            <p:nvSpPr>
              <p:cNvPr id="165" name="Rectangle 92">
                <a:extLst>
                  <a:ext uri="{FF2B5EF4-FFF2-40B4-BE49-F238E27FC236}">
                    <a16:creationId xmlns:a16="http://schemas.microsoft.com/office/drawing/2014/main" id="{5F79878B-FB81-654E-BD8D-25D0529EEA5B}"/>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6" name="Text Box 93">
                <a:extLst>
                  <a:ext uri="{FF2B5EF4-FFF2-40B4-BE49-F238E27FC236}">
                    <a16:creationId xmlns:a16="http://schemas.microsoft.com/office/drawing/2014/main" id="{1562EC1E-E59B-7944-A04F-448394E225AD}"/>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7" name="Group 94">
              <a:extLst>
                <a:ext uri="{FF2B5EF4-FFF2-40B4-BE49-F238E27FC236}">
                  <a16:creationId xmlns:a16="http://schemas.microsoft.com/office/drawing/2014/main" id="{D2F62372-EF14-F24B-B336-E5FA5F73E441}"/>
                </a:ext>
              </a:extLst>
            </p:cNvPr>
            <p:cNvGrpSpPr>
              <a:grpSpLocks/>
            </p:cNvGrpSpPr>
            <p:nvPr/>
          </p:nvGrpSpPr>
          <p:grpSpPr bwMode="auto">
            <a:xfrm>
              <a:off x="2306637" y="5500687"/>
              <a:ext cx="1512888" cy="304800"/>
              <a:chOff x="112" y="2105"/>
              <a:chExt cx="953" cy="192"/>
            </a:xfrm>
          </p:grpSpPr>
          <p:sp>
            <p:nvSpPr>
              <p:cNvPr id="168" name="Rectangle 95">
                <a:extLst>
                  <a:ext uri="{FF2B5EF4-FFF2-40B4-BE49-F238E27FC236}">
                    <a16:creationId xmlns:a16="http://schemas.microsoft.com/office/drawing/2014/main" id="{BCA2899F-BA48-C640-8ADB-7E90D0337123}"/>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9" name="Text Box 96">
                <a:extLst>
                  <a:ext uri="{FF2B5EF4-FFF2-40B4-BE49-F238E27FC236}">
                    <a16:creationId xmlns:a16="http://schemas.microsoft.com/office/drawing/2014/main" id="{8A067021-ACF5-964B-98EA-A0B6BE082C42}"/>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grpSp>
        <p:nvGrpSpPr>
          <p:cNvPr id="13" name="Group 12">
            <a:extLst>
              <a:ext uri="{FF2B5EF4-FFF2-40B4-BE49-F238E27FC236}">
                <a16:creationId xmlns:a16="http://schemas.microsoft.com/office/drawing/2014/main" id="{59C661FF-CD5C-6E4B-970B-3DCF09E317A2}"/>
              </a:ext>
            </a:extLst>
          </p:cNvPr>
          <p:cNvGrpSpPr/>
          <p:nvPr/>
        </p:nvGrpSpPr>
        <p:grpSpPr>
          <a:xfrm>
            <a:off x="7129462" y="3876675"/>
            <a:ext cx="1039813" cy="873125"/>
            <a:chOff x="7129462" y="3876675"/>
            <a:chExt cx="1039813" cy="873125"/>
          </a:xfrm>
        </p:grpSpPr>
        <p:sp>
          <p:nvSpPr>
            <p:cNvPr id="170" name="Line 98">
              <a:extLst>
                <a:ext uri="{FF2B5EF4-FFF2-40B4-BE49-F238E27FC236}">
                  <a16:creationId xmlns:a16="http://schemas.microsoft.com/office/drawing/2014/main" id="{E4B1EB39-53C3-8344-8ADA-9E76B91AB89A}"/>
                </a:ext>
              </a:extLst>
            </p:cNvPr>
            <p:cNvSpPr>
              <a:spLocks noChangeShapeType="1"/>
            </p:cNvSpPr>
            <p:nvPr/>
          </p:nvSpPr>
          <p:spPr bwMode="auto">
            <a:xfrm flipH="1">
              <a:off x="7129462" y="3876675"/>
              <a:ext cx="1033463"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99">
              <a:extLst>
                <a:ext uri="{FF2B5EF4-FFF2-40B4-BE49-F238E27FC236}">
                  <a16:creationId xmlns:a16="http://schemas.microsoft.com/office/drawing/2014/main" id="{A383D701-6209-8C45-966C-F73AADF8A621}"/>
                </a:ext>
              </a:extLst>
            </p:cNvPr>
            <p:cNvSpPr>
              <a:spLocks noChangeShapeType="1"/>
            </p:cNvSpPr>
            <p:nvPr/>
          </p:nvSpPr>
          <p:spPr bwMode="auto">
            <a:xfrm flipH="1">
              <a:off x="7135812" y="4186237"/>
              <a:ext cx="1033463"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 name="Group 11">
            <a:extLst>
              <a:ext uri="{FF2B5EF4-FFF2-40B4-BE49-F238E27FC236}">
                <a16:creationId xmlns:a16="http://schemas.microsoft.com/office/drawing/2014/main" id="{A72E6ECF-EC8F-534A-B975-E7A316543BA2}"/>
              </a:ext>
            </a:extLst>
          </p:cNvPr>
          <p:cNvGrpSpPr/>
          <p:nvPr/>
        </p:nvGrpSpPr>
        <p:grpSpPr>
          <a:xfrm>
            <a:off x="7108825" y="5376862"/>
            <a:ext cx="1081087" cy="1303338"/>
            <a:chOff x="7083425" y="5376862"/>
            <a:chExt cx="1081087" cy="1303338"/>
          </a:xfrm>
        </p:grpSpPr>
        <p:sp>
          <p:nvSpPr>
            <p:cNvPr id="172" name="Line 100">
              <a:extLst>
                <a:ext uri="{FF2B5EF4-FFF2-40B4-BE49-F238E27FC236}">
                  <a16:creationId xmlns:a16="http://schemas.microsoft.com/office/drawing/2014/main" id="{50E2BD6B-ADC1-C84D-8DBB-656FE09D31D3}"/>
                </a:ext>
              </a:extLst>
            </p:cNvPr>
            <p:cNvSpPr>
              <a:spLocks noChangeShapeType="1"/>
            </p:cNvSpPr>
            <p:nvPr/>
          </p:nvSpPr>
          <p:spPr bwMode="auto">
            <a:xfrm flipH="1">
              <a:off x="7131050" y="5376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3" name="Line 101">
              <a:extLst>
                <a:ext uri="{FF2B5EF4-FFF2-40B4-BE49-F238E27FC236}">
                  <a16:creationId xmlns:a16="http://schemas.microsoft.com/office/drawing/2014/main" id="{84B4DDDE-6474-8442-BB57-A50ADD9CEBEC}"/>
                </a:ext>
              </a:extLst>
            </p:cNvPr>
            <p:cNvSpPr>
              <a:spLocks noChangeShapeType="1"/>
            </p:cNvSpPr>
            <p:nvPr/>
          </p:nvSpPr>
          <p:spPr bwMode="auto">
            <a:xfrm flipH="1">
              <a:off x="7115175" y="5630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4" name="Line 102">
              <a:extLst>
                <a:ext uri="{FF2B5EF4-FFF2-40B4-BE49-F238E27FC236}">
                  <a16:creationId xmlns:a16="http://schemas.microsoft.com/office/drawing/2014/main" id="{73C0C64C-D6E3-AC4F-B1DD-2ECA3B116102}"/>
                </a:ext>
              </a:extLst>
            </p:cNvPr>
            <p:cNvSpPr>
              <a:spLocks noChangeShapeType="1"/>
            </p:cNvSpPr>
            <p:nvPr/>
          </p:nvSpPr>
          <p:spPr bwMode="auto">
            <a:xfrm flipH="1">
              <a:off x="7099300" y="5873750"/>
              <a:ext cx="1033462"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Line 103">
              <a:extLst>
                <a:ext uri="{FF2B5EF4-FFF2-40B4-BE49-F238E27FC236}">
                  <a16:creationId xmlns:a16="http://schemas.microsoft.com/office/drawing/2014/main" id="{2133D681-30CA-654C-AE01-4F7EF0A35A48}"/>
                </a:ext>
              </a:extLst>
            </p:cNvPr>
            <p:cNvSpPr>
              <a:spLocks noChangeShapeType="1"/>
            </p:cNvSpPr>
            <p:nvPr/>
          </p:nvSpPr>
          <p:spPr bwMode="auto">
            <a:xfrm flipH="1">
              <a:off x="7083425" y="6116637"/>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7" name="Group 6">
            <a:extLst>
              <a:ext uri="{FF2B5EF4-FFF2-40B4-BE49-F238E27FC236}">
                <a16:creationId xmlns:a16="http://schemas.microsoft.com/office/drawing/2014/main" id="{FBA17A60-2A45-964D-961F-A44FDA1E12F8}"/>
              </a:ext>
            </a:extLst>
          </p:cNvPr>
          <p:cNvGrpSpPr/>
          <p:nvPr/>
        </p:nvGrpSpPr>
        <p:grpSpPr>
          <a:xfrm>
            <a:off x="2316162" y="3452813"/>
            <a:ext cx="3752850" cy="369332"/>
            <a:chOff x="2316162" y="3452813"/>
            <a:chExt cx="3752850" cy="369332"/>
          </a:xfrm>
        </p:grpSpPr>
        <p:grpSp>
          <p:nvGrpSpPr>
            <p:cNvPr id="155" name="Group 84">
              <a:extLst>
                <a:ext uri="{FF2B5EF4-FFF2-40B4-BE49-F238E27FC236}">
                  <a16:creationId xmlns:a16="http://schemas.microsoft.com/office/drawing/2014/main" id="{F747F193-29E4-2141-AA7E-B7B6D30FD8F8}"/>
                </a:ext>
              </a:extLst>
            </p:cNvPr>
            <p:cNvGrpSpPr>
              <a:grpSpLocks/>
            </p:cNvGrpSpPr>
            <p:nvPr/>
          </p:nvGrpSpPr>
          <p:grpSpPr bwMode="auto">
            <a:xfrm>
              <a:off x="2316162" y="3460750"/>
              <a:ext cx="1512888" cy="304800"/>
              <a:chOff x="112" y="2105"/>
              <a:chExt cx="953" cy="192"/>
            </a:xfrm>
          </p:grpSpPr>
          <p:sp>
            <p:nvSpPr>
              <p:cNvPr id="156" name="Rectangle 82">
                <a:extLst>
                  <a:ext uri="{FF2B5EF4-FFF2-40B4-BE49-F238E27FC236}">
                    <a16:creationId xmlns:a16="http://schemas.microsoft.com/office/drawing/2014/main" id="{D67393F3-D1F3-2847-92CB-862D70806A1E}"/>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7" name="Text Box 83">
                <a:extLst>
                  <a:ext uri="{FF2B5EF4-FFF2-40B4-BE49-F238E27FC236}">
                    <a16:creationId xmlns:a16="http://schemas.microsoft.com/office/drawing/2014/main" id="{4ACB79AA-81A1-824F-B374-FE28920BA23C}"/>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sp>
          <p:nvSpPr>
            <p:cNvPr id="74" name="Text Box 22">
              <a:extLst>
                <a:ext uri="{FF2B5EF4-FFF2-40B4-BE49-F238E27FC236}">
                  <a16:creationId xmlns:a16="http://schemas.microsoft.com/office/drawing/2014/main" id="{112AB488-4C54-7D47-830A-D3403F86F18E}"/>
                </a:ext>
              </a:extLst>
            </p:cNvPr>
            <p:cNvSpPr txBox="1">
              <a:spLocks noChangeArrowheads="1"/>
            </p:cNvSpPr>
            <p:nvPr/>
          </p:nvSpPr>
          <p:spPr bwMode="auto">
            <a:xfrm>
              <a:off x="3860800" y="3452813"/>
              <a:ext cx="22082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 send pkt5</a:t>
              </a:r>
            </a:p>
          </p:txBody>
        </p:sp>
      </p:grpSp>
      <p:sp>
        <p:nvSpPr>
          <p:cNvPr id="79" name="Line 14">
            <a:extLst>
              <a:ext uri="{FF2B5EF4-FFF2-40B4-BE49-F238E27FC236}">
                <a16:creationId xmlns:a16="http://schemas.microsoft.com/office/drawing/2014/main" id="{7310A5FB-4554-E045-9214-7084F7E862DB}"/>
              </a:ext>
            </a:extLst>
          </p:cNvPr>
          <p:cNvSpPr>
            <a:spLocks noChangeShapeType="1"/>
          </p:cNvSpPr>
          <p:nvPr/>
        </p:nvSpPr>
        <p:spPr bwMode="auto">
          <a:xfrm>
            <a:off x="6037262" y="16129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Slide Number Placeholder 2">
            <a:extLst>
              <a:ext uri="{FF2B5EF4-FFF2-40B4-BE49-F238E27FC236}">
                <a16:creationId xmlns:a16="http://schemas.microsoft.com/office/drawing/2014/main" id="{D2E57CDD-AF57-3E45-9B83-97B06BD5DF0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25</a:t>
            </a:fld>
            <a:endParaRPr lang="en-US" dirty="0"/>
          </a:p>
        </p:txBody>
      </p:sp>
      <p:sp>
        <p:nvSpPr>
          <p:cNvPr id="3" name="Rectangle 2">
            <a:extLst>
              <a:ext uri="{FF2B5EF4-FFF2-40B4-BE49-F238E27FC236}">
                <a16:creationId xmlns:a16="http://schemas.microsoft.com/office/drawing/2014/main" id="{A6E90DAF-5442-4872-84B3-8136584BF85D}"/>
              </a:ext>
            </a:extLst>
          </p:cNvPr>
          <p:cNvSpPr/>
          <p:nvPr/>
        </p:nvSpPr>
        <p:spPr>
          <a:xfrm>
            <a:off x="8633028" y="1522885"/>
            <a:ext cx="1915909" cy="369332"/>
          </a:xfrm>
          <a:prstGeom prst="rect">
            <a:avLst/>
          </a:prstGeom>
        </p:spPr>
        <p:txBody>
          <a:bodyPr wrap="none">
            <a:spAutoFit/>
          </a:bodyPr>
          <a:lstStyle/>
          <a:p>
            <a:pPr lvl="0" algn="ctr" eaLnBrk="0" fontAlgn="base" hangingPunct="0">
              <a:spcBef>
                <a:spcPct val="0"/>
              </a:spcBef>
              <a:spcAft>
                <a:spcPct val="0"/>
              </a:spcAft>
              <a:defRPr/>
            </a:pPr>
            <a:r>
              <a:rPr lang="en-US" dirty="0">
                <a:highlight>
                  <a:srgbClr val="FFFF00"/>
                </a:highlight>
                <a:latin typeface="Arial" charset="0"/>
                <a:ea typeface="ＭＳ Ｐゴシック" charset="0"/>
              </a:rPr>
              <a:t>0 1 2 3 </a:t>
            </a:r>
            <a:r>
              <a:rPr lang="en-US" dirty="0">
                <a:solidFill>
                  <a:srgbClr val="000000"/>
                </a:solidFill>
                <a:latin typeface="Arial" charset="0"/>
                <a:ea typeface="ＭＳ Ｐゴシック" charset="0"/>
              </a:rPr>
              <a:t>4 5 6 7 8 </a:t>
            </a:r>
          </a:p>
        </p:txBody>
      </p:sp>
      <p:sp>
        <p:nvSpPr>
          <p:cNvPr id="85" name="Rectangle 84">
            <a:extLst>
              <a:ext uri="{FF2B5EF4-FFF2-40B4-BE49-F238E27FC236}">
                <a16:creationId xmlns:a16="http://schemas.microsoft.com/office/drawing/2014/main" id="{301E67D5-EC51-42F1-9C8C-9DD07A2EA83E}"/>
              </a:ext>
            </a:extLst>
          </p:cNvPr>
          <p:cNvSpPr/>
          <p:nvPr/>
        </p:nvSpPr>
        <p:spPr>
          <a:xfrm>
            <a:off x="10414599" y="1850614"/>
            <a:ext cx="1526380" cy="307777"/>
          </a:xfrm>
          <a:prstGeom prst="rect">
            <a:avLst/>
          </a:prstGeom>
        </p:spPr>
        <p:txBody>
          <a:bodyPr wrap="none">
            <a:spAutoFit/>
          </a:bodyPr>
          <a:lstStyle/>
          <a:p>
            <a:pPr lvl="0" algn="ctr" eaLnBrk="0" fontAlgn="base" hangingPunct="0">
              <a:spcBef>
                <a:spcPct val="0"/>
              </a:spcBef>
              <a:spcAft>
                <a:spcPct val="0"/>
              </a:spcAft>
              <a:defRPr/>
            </a:pPr>
            <a:r>
              <a:rPr lang="en-US" sz="1400" dirty="0">
                <a:latin typeface="Arial" charset="0"/>
                <a:ea typeface="ＭＳ Ｐゴシック" charset="0"/>
              </a:rPr>
              <a:t>0 </a:t>
            </a:r>
            <a:r>
              <a:rPr lang="en-US" sz="1400" dirty="0">
                <a:highlight>
                  <a:srgbClr val="FFFF00"/>
                </a:highlight>
                <a:latin typeface="Arial" charset="0"/>
                <a:ea typeface="ＭＳ Ｐゴシック" charset="0"/>
              </a:rPr>
              <a:t>1 2 3 </a:t>
            </a:r>
            <a:r>
              <a:rPr lang="en-US" sz="1400" dirty="0">
                <a:solidFill>
                  <a:srgbClr val="000000"/>
                </a:solidFill>
                <a:highlight>
                  <a:srgbClr val="FFFF00"/>
                </a:highlight>
                <a:latin typeface="Arial" charset="0"/>
                <a:ea typeface="ＭＳ Ｐゴシック" charset="0"/>
              </a:rPr>
              <a:t>4 </a:t>
            </a:r>
            <a:r>
              <a:rPr lang="en-US" sz="1400" dirty="0">
                <a:solidFill>
                  <a:srgbClr val="000000"/>
                </a:solidFill>
                <a:latin typeface="Arial" charset="0"/>
                <a:ea typeface="ＭＳ Ｐゴシック" charset="0"/>
              </a:rPr>
              <a:t>5 6 7 8 </a:t>
            </a:r>
          </a:p>
        </p:txBody>
      </p:sp>
      <p:sp>
        <p:nvSpPr>
          <p:cNvPr id="87" name="Rectangle 86">
            <a:extLst>
              <a:ext uri="{FF2B5EF4-FFF2-40B4-BE49-F238E27FC236}">
                <a16:creationId xmlns:a16="http://schemas.microsoft.com/office/drawing/2014/main" id="{EBA4E585-8C0A-41D3-9510-EF5E0C3C7401}"/>
              </a:ext>
            </a:extLst>
          </p:cNvPr>
          <p:cNvSpPr/>
          <p:nvPr/>
        </p:nvSpPr>
        <p:spPr>
          <a:xfrm>
            <a:off x="10361613" y="2799318"/>
            <a:ext cx="1526380" cy="307777"/>
          </a:xfrm>
          <a:prstGeom prst="rect">
            <a:avLst/>
          </a:prstGeom>
        </p:spPr>
        <p:txBody>
          <a:bodyPr wrap="none">
            <a:spAutoFit/>
          </a:bodyPr>
          <a:lstStyle/>
          <a:p>
            <a:pPr lvl="0" algn="ctr" eaLnBrk="0" fontAlgn="base" hangingPunct="0">
              <a:spcBef>
                <a:spcPct val="0"/>
              </a:spcBef>
              <a:spcAft>
                <a:spcPct val="0"/>
              </a:spcAft>
              <a:defRPr/>
            </a:pPr>
            <a:r>
              <a:rPr lang="en-US" sz="1400" dirty="0">
                <a:latin typeface="Arial" charset="0"/>
                <a:ea typeface="ＭＳ Ｐゴシック" charset="0"/>
              </a:rPr>
              <a:t>0 1 </a:t>
            </a:r>
            <a:r>
              <a:rPr lang="en-US" sz="1400" dirty="0">
                <a:highlight>
                  <a:srgbClr val="FFFF00"/>
                </a:highlight>
                <a:latin typeface="Arial" charset="0"/>
                <a:ea typeface="ＭＳ Ｐゴシック" charset="0"/>
              </a:rPr>
              <a:t>2 3 </a:t>
            </a:r>
            <a:r>
              <a:rPr lang="en-US" sz="1400" dirty="0">
                <a:solidFill>
                  <a:srgbClr val="000000"/>
                </a:solidFill>
                <a:highlight>
                  <a:srgbClr val="FFFF00"/>
                </a:highlight>
                <a:latin typeface="Arial" charset="0"/>
                <a:ea typeface="ＭＳ Ｐゴシック" charset="0"/>
              </a:rPr>
              <a:t>4 5 </a:t>
            </a:r>
            <a:r>
              <a:rPr lang="en-US" sz="1400" dirty="0">
                <a:solidFill>
                  <a:srgbClr val="000000"/>
                </a:solidFill>
                <a:latin typeface="Arial" charset="0"/>
                <a:ea typeface="ＭＳ Ｐゴシック" charset="0"/>
              </a:rPr>
              <a:t>6 7 8 </a:t>
            </a:r>
          </a:p>
        </p:txBody>
      </p:sp>
      <p:sp>
        <p:nvSpPr>
          <p:cNvPr id="88" name="Rectangle 87">
            <a:extLst>
              <a:ext uri="{FF2B5EF4-FFF2-40B4-BE49-F238E27FC236}">
                <a16:creationId xmlns:a16="http://schemas.microsoft.com/office/drawing/2014/main" id="{70FA9C11-35C0-4C6B-89D0-2C29CAF4962F}"/>
              </a:ext>
            </a:extLst>
          </p:cNvPr>
          <p:cNvSpPr/>
          <p:nvPr/>
        </p:nvSpPr>
        <p:spPr>
          <a:xfrm>
            <a:off x="10361613" y="3459261"/>
            <a:ext cx="1526380" cy="307777"/>
          </a:xfrm>
          <a:prstGeom prst="rect">
            <a:avLst/>
          </a:prstGeom>
        </p:spPr>
        <p:txBody>
          <a:bodyPr wrap="none">
            <a:spAutoFit/>
          </a:bodyPr>
          <a:lstStyle/>
          <a:p>
            <a:pPr lvl="0" algn="ctr" eaLnBrk="0" fontAlgn="base" hangingPunct="0">
              <a:spcBef>
                <a:spcPct val="0"/>
              </a:spcBef>
              <a:spcAft>
                <a:spcPct val="0"/>
              </a:spcAft>
              <a:defRPr/>
            </a:pPr>
            <a:r>
              <a:rPr lang="en-US" sz="1400" dirty="0">
                <a:latin typeface="Arial" charset="0"/>
                <a:ea typeface="ＭＳ Ｐゴシック" charset="0"/>
              </a:rPr>
              <a:t>0 1 </a:t>
            </a:r>
            <a:r>
              <a:rPr lang="en-US" sz="1400" dirty="0">
                <a:highlight>
                  <a:srgbClr val="FFFF00"/>
                </a:highlight>
                <a:latin typeface="Arial" charset="0"/>
                <a:ea typeface="ＭＳ Ｐゴシック" charset="0"/>
              </a:rPr>
              <a:t>2 3 </a:t>
            </a:r>
            <a:r>
              <a:rPr lang="en-US" sz="1400" dirty="0">
                <a:solidFill>
                  <a:srgbClr val="000000"/>
                </a:solidFill>
                <a:highlight>
                  <a:srgbClr val="FFFF00"/>
                </a:highlight>
                <a:latin typeface="Arial" charset="0"/>
                <a:ea typeface="ＭＳ Ｐゴシック" charset="0"/>
              </a:rPr>
              <a:t>4 5 </a:t>
            </a:r>
            <a:r>
              <a:rPr lang="en-US" sz="1400" dirty="0">
                <a:solidFill>
                  <a:srgbClr val="000000"/>
                </a:solidFill>
                <a:latin typeface="Arial" charset="0"/>
                <a:ea typeface="ＭＳ Ｐゴシック" charset="0"/>
              </a:rPr>
              <a:t>6 7 8 </a:t>
            </a:r>
          </a:p>
        </p:txBody>
      </p:sp>
      <p:sp>
        <p:nvSpPr>
          <p:cNvPr id="89" name="Rectangle 88">
            <a:extLst>
              <a:ext uri="{FF2B5EF4-FFF2-40B4-BE49-F238E27FC236}">
                <a16:creationId xmlns:a16="http://schemas.microsoft.com/office/drawing/2014/main" id="{324648F0-23E9-4864-BFB2-42F53497A17F}"/>
              </a:ext>
            </a:extLst>
          </p:cNvPr>
          <p:cNvSpPr/>
          <p:nvPr/>
        </p:nvSpPr>
        <p:spPr>
          <a:xfrm>
            <a:off x="10348912" y="4094063"/>
            <a:ext cx="1526380" cy="307777"/>
          </a:xfrm>
          <a:prstGeom prst="rect">
            <a:avLst/>
          </a:prstGeom>
        </p:spPr>
        <p:txBody>
          <a:bodyPr wrap="none">
            <a:spAutoFit/>
          </a:bodyPr>
          <a:lstStyle/>
          <a:p>
            <a:pPr lvl="0" algn="ctr" eaLnBrk="0" fontAlgn="base" hangingPunct="0">
              <a:spcBef>
                <a:spcPct val="0"/>
              </a:spcBef>
              <a:spcAft>
                <a:spcPct val="0"/>
              </a:spcAft>
              <a:defRPr/>
            </a:pPr>
            <a:r>
              <a:rPr lang="en-US" sz="1400" dirty="0">
                <a:latin typeface="Arial" charset="0"/>
                <a:ea typeface="ＭＳ Ｐゴシック" charset="0"/>
              </a:rPr>
              <a:t>0 1 </a:t>
            </a:r>
            <a:r>
              <a:rPr lang="en-US" sz="1400" dirty="0">
                <a:highlight>
                  <a:srgbClr val="FFFF00"/>
                </a:highlight>
                <a:latin typeface="Arial" charset="0"/>
                <a:ea typeface="ＭＳ Ｐゴシック" charset="0"/>
              </a:rPr>
              <a:t>2 3 </a:t>
            </a:r>
            <a:r>
              <a:rPr lang="en-US" sz="1400" dirty="0">
                <a:solidFill>
                  <a:srgbClr val="000000"/>
                </a:solidFill>
                <a:highlight>
                  <a:srgbClr val="FFFF00"/>
                </a:highlight>
                <a:latin typeface="Arial" charset="0"/>
                <a:ea typeface="ＭＳ Ｐゴシック" charset="0"/>
              </a:rPr>
              <a:t>4 5 </a:t>
            </a:r>
            <a:r>
              <a:rPr lang="en-US" sz="1400" dirty="0">
                <a:solidFill>
                  <a:srgbClr val="000000"/>
                </a:solidFill>
                <a:latin typeface="Arial" charset="0"/>
                <a:ea typeface="ＭＳ Ｐゴシック" charset="0"/>
              </a:rPr>
              <a:t>6 7 8 </a:t>
            </a:r>
          </a:p>
        </p:txBody>
      </p:sp>
      <p:sp>
        <p:nvSpPr>
          <p:cNvPr id="90" name="Rectangle 89">
            <a:extLst>
              <a:ext uri="{FF2B5EF4-FFF2-40B4-BE49-F238E27FC236}">
                <a16:creationId xmlns:a16="http://schemas.microsoft.com/office/drawing/2014/main" id="{A06EA6E6-E463-4E6B-A4BF-4C9B2159DDDE}"/>
              </a:ext>
            </a:extLst>
          </p:cNvPr>
          <p:cNvSpPr/>
          <p:nvPr/>
        </p:nvSpPr>
        <p:spPr>
          <a:xfrm>
            <a:off x="10708782" y="4979032"/>
            <a:ext cx="1526380" cy="307777"/>
          </a:xfrm>
          <a:prstGeom prst="rect">
            <a:avLst/>
          </a:prstGeom>
        </p:spPr>
        <p:txBody>
          <a:bodyPr wrap="none">
            <a:spAutoFit/>
          </a:bodyPr>
          <a:lstStyle/>
          <a:p>
            <a:pPr lvl="0" algn="ctr" eaLnBrk="0" fontAlgn="base" hangingPunct="0">
              <a:spcBef>
                <a:spcPct val="0"/>
              </a:spcBef>
              <a:spcAft>
                <a:spcPct val="0"/>
              </a:spcAft>
              <a:defRPr/>
            </a:pPr>
            <a:r>
              <a:rPr lang="en-US" sz="1400" dirty="0">
                <a:latin typeface="Arial" charset="0"/>
                <a:ea typeface="ＭＳ Ｐゴシック" charset="0"/>
              </a:rPr>
              <a:t>0 1 2 </a:t>
            </a:r>
            <a:r>
              <a:rPr lang="en-US" sz="1400" dirty="0">
                <a:highlight>
                  <a:srgbClr val="FFFF00"/>
                </a:highlight>
                <a:latin typeface="Arial" charset="0"/>
                <a:ea typeface="ＭＳ Ｐゴシック" charset="0"/>
              </a:rPr>
              <a:t>3 </a:t>
            </a:r>
            <a:r>
              <a:rPr lang="en-US" sz="1400" dirty="0">
                <a:solidFill>
                  <a:srgbClr val="000000"/>
                </a:solidFill>
                <a:highlight>
                  <a:srgbClr val="FFFF00"/>
                </a:highlight>
                <a:latin typeface="Arial" charset="0"/>
                <a:ea typeface="ＭＳ Ｐゴシック" charset="0"/>
              </a:rPr>
              <a:t>4 5 6 </a:t>
            </a:r>
            <a:r>
              <a:rPr lang="en-US" sz="1400" dirty="0">
                <a:solidFill>
                  <a:srgbClr val="000000"/>
                </a:solidFill>
                <a:latin typeface="Arial" charset="0"/>
                <a:ea typeface="ＭＳ Ｐゴシック" charset="0"/>
              </a:rPr>
              <a:t>7 8 </a:t>
            </a:r>
          </a:p>
        </p:txBody>
      </p:sp>
      <p:sp>
        <p:nvSpPr>
          <p:cNvPr id="92" name="Rectangle 91">
            <a:extLst>
              <a:ext uri="{FF2B5EF4-FFF2-40B4-BE49-F238E27FC236}">
                <a16:creationId xmlns:a16="http://schemas.microsoft.com/office/drawing/2014/main" id="{E062FAB5-D32D-4745-B92B-A40673894B8F}"/>
              </a:ext>
            </a:extLst>
          </p:cNvPr>
          <p:cNvSpPr/>
          <p:nvPr/>
        </p:nvSpPr>
        <p:spPr>
          <a:xfrm>
            <a:off x="10785476" y="5376862"/>
            <a:ext cx="1526380" cy="307777"/>
          </a:xfrm>
          <a:prstGeom prst="rect">
            <a:avLst/>
          </a:prstGeom>
        </p:spPr>
        <p:txBody>
          <a:bodyPr wrap="none">
            <a:spAutoFit/>
          </a:bodyPr>
          <a:lstStyle/>
          <a:p>
            <a:pPr lvl="0" algn="ctr" eaLnBrk="0" fontAlgn="base" hangingPunct="0">
              <a:spcBef>
                <a:spcPct val="0"/>
              </a:spcBef>
              <a:spcAft>
                <a:spcPct val="0"/>
              </a:spcAft>
              <a:defRPr/>
            </a:pPr>
            <a:r>
              <a:rPr lang="en-US" sz="1400" dirty="0">
                <a:latin typeface="Arial" charset="0"/>
                <a:ea typeface="ＭＳ Ｐゴシック" charset="0"/>
              </a:rPr>
              <a:t>0 1 2 3 </a:t>
            </a:r>
            <a:r>
              <a:rPr lang="en-US" sz="1400" dirty="0">
                <a:solidFill>
                  <a:srgbClr val="000000"/>
                </a:solidFill>
                <a:highlight>
                  <a:srgbClr val="FFFF00"/>
                </a:highlight>
                <a:latin typeface="Arial" charset="0"/>
                <a:ea typeface="ＭＳ Ｐゴシック" charset="0"/>
              </a:rPr>
              <a:t>4 5 6 7 </a:t>
            </a:r>
            <a:r>
              <a:rPr lang="en-US" sz="1400" dirty="0">
                <a:solidFill>
                  <a:srgbClr val="000000"/>
                </a:solidFill>
                <a:latin typeface="Arial" charset="0"/>
                <a:ea typeface="ＭＳ Ｐゴシック" charset="0"/>
              </a:rPr>
              <a:t>8 </a:t>
            </a:r>
          </a:p>
        </p:txBody>
      </p:sp>
      <p:sp>
        <p:nvSpPr>
          <p:cNvPr id="93" name="Rectangle 92">
            <a:extLst>
              <a:ext uri="{FF2B5EF4-FFF2-40B4-BE49-F238E27FC236}">
                <a16:creationId xmlns:a16="http://schemas.microsoft.com/office/drawing/2014/main" id="{30EBF040-C19C-43C9-AEEB-E817DFE0F904}"/>
              </a:ext>
            </a:extLst>
          </p:cNvPr>
          <p:cNvSpPr/>
          <p:nvPr/>
        </p:nvSpPr>
        <p:spPr>
          <a:xfrm>
            <a:off x="10801848" y="5727502"/>
            <a:ext cx="1526380" cy="307777"/>
          </a:xfrm>
          <a:prstGeom prst="rect">
            <a:avLst/>
          </a:prstGeom>
        </p:spPr>
        <p:txBody>
          <a:bodyPr wrap="none">
            <a:spAutoFit/>
          </a:bodyPr>
          <a:lstStyle/>
          <a:p>
            <a:pPr lvl="0" algn="ctr" eaLnBrk="0" fontAlgn="base" hangingPunct="0">
              <a:spcBef>
                <a:spcPct val="0"/>
              </a:spcBef>
              <a:spcAft>
                <a:spcPct val="0"/>
              </a:spcAft>
              <a:defRPr/>
            </a:pPr>
            <a:r>
              <a:rPr lang="en-US" sz="1400" dirty="0">
                <a:latin typeface="Arial" charset="0"/>
                <a:ea typeface="ＭＳ Ｐゴシック" charset="0"/>
              </a:rPr>
              <a:t>0 1 2 3 </a:t>
            </a:r>
            <a:r>
              <a:rPr lang="en-US" sz="1400" dirty="0">
                <a:solidFill>
                  <a:srgbClr val="000000"/>
                </a:solidFill>
                <a:latin typeface="Arial" charset="0"/>
                <a:ea typeface="ＭＳ Ｐゴシック" charset="0"/>
              </a:rPr>
              <a:t>4 5 6 7 8 </a:t>
            </a:r>
          </a:p>
        </p:txBody>
      </p:sp>
      <p:sp>
        <p:nvSpPr>
          <p:cNvPr id="94" name="Rectangle 93">
            <a:extLst>
              <a:ext uri="{FF2B5EF4-FFF2-40B4-BE49-F238E27FC236}">
                <a16:creationId xmlns:a16="http://schemas.microsoft.com/office/drawing/2014/main" id="{1FCD91D0-7882-4F34-9EC2-A06B215E9156}"/>
              </a:ext>
            </a:extLst>
          </p:cNvPr>
          <p:cNvSpPr/>
          <p:nvPr/>
        </p:nvSpPr>
        <p:spPr>
          <a:xfrm>
            <a:off x="10768510" y="6008885"/>
            <a:ext cx="1526380" cy="307777"/>
          </a:xfrm>
          <a:prstGeom prst="rect">
            <a:avLst/>
          </a:prstGeom>
        </p:spPr>
        <p:txBody>
          <a:bodyPr wrap="none">
            <a:spAutoFit/>
          </a:bodyPr>
          <a:lstStyle/>
          <a:p>
            <a:pPr lvl="0" algn="ctr" eaLnBrk="0" fontAlgn="base" hangingPunct="0">
              <a:spcBef>
                <a:spcPct val="0"/>
              </a:spcBef>
              <a:spcAft>
                <a:spcPct val="0"/>
              </a:spcAft>
              <a:defRPr/>
            </a:pPr>
            <a:r>
              <a:rPr lang="en-US" sz="1400" dirty="0">
                <a:latin typeface="Arial" charset="0"/>
                <a:ea typeface="ＭＳ Ｐゴシック" charset="0"/>
              </a:rPr>
              <a:t>0 1 2 3 </a:t>
            </a:r>
            <a:r>
              <a:rPr lang="en-US" sz="1400" dirty="0">
                <a:solidFill>
                  <a:srgbClr val="000000"/>
                </a:solidFill>
                <a:latin typeface="Arial" charset="0"/>
                <a:ea typeface="ＭＳ Ｐゴシック" charset="0"/>
              </a:rPr>
              <a:t>4 5 6 7 8 </a:t>
            </a:r>
          </a:p>
        </p:txBody>
      </p:sp>
    </p:spTree>
    <p:extLst>
      <p:ext uri="{BB962C8B-B14F-4D97-AF65-F5344CB8AC3E}">
        <p14:creationId xmlns:p14="http://schemas.microsoft.com/office/powerpoint/2010/main" val="3290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left)">
                                      <p:cBhvr>
                                        <p:cTn id="11" dur="500"/>
                                        <p:tgtEl>
                                          <p:spTgt spid="10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dissolve">
                                      <p:cBhvr>
                                        <p:cTn id="19" dur="500"/>
                                        <p:tgtEl>
                                          <p:spTgt spid="1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wipe(right)">
                                      <p:cBhvr>
                                        <p:cTn id="24" dur="500"/>
                                        <p:tgtEl>
                                          <p:spTgt spid="12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right)">
                                      <p:cBhvr>
                                        <p:cTn id="27" dur="500"/>
                                        <p:tgtEl>
                                          <p:spTgt spid="12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wipe(right)">
                                      <p:cBhvr>
                                        <p:cTn id="30" dur="500"/>
                                        <p:tgtEl>
                                          <p:spTgt spid="1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wipe(left)">
                                      <p:cBhvr>
                                        <p:cTn id="39" dur="500"/>
                                        <p:tgtEl>
                                          <p:spTgt spid="125"/>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dissolve">
                                      <p:cBhvr>
                                        <p:cTn id="43" dur="500"/>
                                        <p:tgtEl>
                                          <p:spTgt spid="1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left)">
                                      <p:cBhvr>
                                        <p:cTn id="52" dur="500"/>
                                        <p:tgtEl>
                                          <p:spTgt spid="126"/>
                                        </p:tgtEl>
                                      </p:cBhvr>
                                    </p:animEffect>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137"/>
                                        </p:tgtEl>
                                        <p:attrNameLst>
                                          <p:attrName>style.visibility</p:attrName>
                                        </p:attrNameLst>
                                      </p:cBhvr>
                                      <p:to>
                                        <p:strVal val="visible"/>
                                      </p:to>
                                    </p:set>
                                    <p:animEffect transition="in" filter="dissolve">
                                      <p:cBhvr>
                                        <p:cTn id="56" dur="500"/>
                                        <p:tgtEl>
                                          <p:spTgt spid="137"/>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dissolve">
                                      <p:cBhvr>
                                        <p:cTn id="61" dur="500"/>
                                        <p:tgtEl>
                                          <p:spTgt spid="13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right)">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dissolv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wipe(left)">
                                      <p:cBhvr>
                                        <p:cTn id="80" dur="500"/>
                                        <p:tgtEl>
                                          <p:spTgt spid="116"/>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500"/>
                                        <p:tgtEl>
                                          <p:spTgt spid="11"/>
                                        </p:tgtEl>
                                      </p:cBhvr>
                                    </p:animEffect>
                                  </p:childTnLst>
                                </p:cTn>
                              </p:par>
                            </p:childTnLst>
                          </p:cTn>
                        </p:par>
                        <p:par>
                          <p:cTn id="85" fill="hold">
                            <p:stCondLst>
                              <p:cond delay="1500"/>
                            </p:stCondLst>
                            <p:childTnLst>
                              <p:par>
                                <p:cTn id="86" presetID="9" presetClass="entr" presetSubtype="0" fill="hold" grpId="0" nodeType="afterEffect">
                                  <p:stCondLst>
                                    <p:cond delay="0"/>
                                  </p:stCondLst>
                                  <p:childTnLst>
                                    <p:set>
                                      <p:cBhvr>
                                        <p:cTn id="87" dur="1" fill="hold">
                                          <p:stCondLst>
                                            <p:cond delay="0"/>
                                          </p:stCondLst>
                                        </p:cTn>
                                        <p:tgtEl>
                                          <p:spTgt spid="138"/>
                                        </p:tgtEl>
                                        <p:attrNameLst>
                                          <p:attrName>style.visibility</p:attrName>
                                        </p:attrNameLst>
                                      </p:cBhvr>
                                      <p:to>
                                        <p:strVal val="visible"/>
                                      </p:to>
                                    </p:set>
                                    <p:animEffect transition="in" filter="dissolve">
                                      <p:cBhvr>
                                        <p:cTn id="88" dur="500"/>
                                        <p:tgtEl>
                                          <p:spTgt spid="138"/>
                                        </p:tgtEl>
                                      </p:cBhvr>
                                    </p:animEffect>
                                  </p:childTnLst>
                                </p:cTn>
                              </p:par>
                            </p:childTnLst>
                          </p:cTn>
                        </p:par>
                        <p:par>
                          <p:cTn id="89" fill="hold">
                            <p:stCondLst>
                              <p:cond delay="2000"/>
                            </p:stCondLst>
                            <p:childTnLst>
                              <p:par>
                                <p:cTn id="90" presetID="22" presetClass="entr" presetSubtype="2" fill="hold"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right)">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2" grpId="0"/>
      <p:bldP spid="116" grpId="0"/>
      <p:bldP spid="121" grpId="0" animBg="1"/>
      <p:bldP spid="124" grpId="0" animBg="1"/>
      <p:bldP spid="125" grpId="0" animBg="1"/>
      <p:bldP spid="126" grpId="0" animBg="1"/>
      <p:bldP spid="127" grpId="0" animBg="1"/>
      <p:bldP spid="136" grpId="0"/>
      <p:bldP spid="137" grpId="0"/>
      <p:bldP spid="138" grpId="0"/>
      <p:bldP spid="1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a:t>
            </a:r>
            <a:endParaRPr lang="en-US" sz="4400" dirty="0"/>
          </a:p>
        </p:txBody>
      </p:sp>
      <p:sp>
        <p:nvSpPr>
          <p:cNvPr id="72" name="Rectangle 3">
            <a:extLst>
              <a:ext uri="{FF2B5EF4-FFF2-40B4-BE49-F238E27FC236}">
                <a16:creationId xmlns:a16="http://schemas.microsoft.com/office/drawing/2014/main" id="{09D24536-1438-724B-97D9-02D061CA29EA}"/>
              </a:ext>
            </a:extLst>
          </p:cNvPr>
          <p:cNvSpPr txBox="1">
            <a:spLocks noChangeArrowheads="1"/>
          </p:cNvSpPr>
          <p:nvPr/>
        </p:nvSpPr>
        <p:spPr>
          <a:xfrm>
            <a:off x="733374" y="1489418"/>
            <a:ext cx="1110062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individually</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acknowledges all correctly received packets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buffers packets, as needed, for eventual in-order delivery to upper layer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times-out/retransmits individually for </a:t>
            </a:r>
            <a:r>
              <a:rPr kumimoji="0" lang="en-US" altLang="en-US" sz="32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a:t>
            </a:r>
          </a:p>
          <a:p>
            <a:pPr marL="747713" marR="0" lvl="1" indent="-2270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maintains timer for each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pkt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window</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consecutive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limits seq #s of sent,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a:t>
            </a:r>
          </a:p>
        </p:txBody>
      </p:sp>
      <p:sp>
        <p:nvSpPr>
          <p:cNvPr id="4" name="Slide Number Placeholder 2">
            <a:extLst>
              <a:ext uri="{FF2B5EF4-FFF2-40B4-BE49-F238E27FC236}">
                <a16:creationId xmlns:a16="http://schemas.microsoft.com/office/drawing/2014/main" id="{0DFB6A67-ADC6-9C4B-84A6-543096C42B00}"/>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26</a:t>
            </a:fld>
            <a:endParaRPr lang="en-US" dirty="0"/>
          </a:p>
        </p:txBody>
      </p:sp>
    </p:spTree>
    <p:extLst>
      <p:ext uri="{BB962C8B-B14F-4D97-AF65-F5344CB8AC3E}">
        <p14:creationId xmlns:p14="http://schemas.microsoft.com/office/powerpoint/2010/main" val="25015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dissolve">
                                      <p:cBhvr>
                                        <p:cTn id="7" dur="500"/>
                                        <p:tgtEl>
                                          <p:spTgt spid="7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
                                            <p:txEl>
                                              <p:pRg st="1" end="1"/>
                                            </p:txEl>
                                          </p:spTgt>
                                        </p:tgtEl>
                                        <p:attrNameLst>
                                          <p:attrName>style.visibility</p:attrName>
                                        </p:attrNameLst>
                                      </p:cBhvr>
                                      <p:to>
                                        <p:strVal val="visible"/>
                                      </p:to>
                                    </p:set>
                                    <p:animEffect transition="in" filter="dissolve">
                                      <p:cBhvr>
                                        <p:cTn id="10" dur="500"/>
                                        <p:tgtEl>
                                          <p:spTgt spid="7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animEffect transition="in" filter="dissolve">
                                      <p:cBhvr>
                                        <p:cTn id="15" dur="500"/>
                                        <p:tgtEl>
                                          <p:spTgt spid="7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2">
                                            <p:txEl>
                                              <p:pRg st="3" end="3"/>
                                            </p:txEl>
                                          </p:spTgt>
                                        </p:tgtEl>
                                        <p:attrNameLst>
                                          <p:attrName>style.visibility</p:attrName>
                                        </p:attrNameLst>
                                      </p:cBhvr>
                                      <p:to>
                                        <p:strVal val="visible"/>
                                      </p:to>
                                    </p:set>
                                    <p:animEffect transition="in" filter="dissolve">
                                      <p:cBhvr>
                                        <p:cTn id="18" dur="500"/>
                                        <p:tgtEl>
                                          <p:spTgt spid="7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2">
                                            <p:txEl>
                                              <p:pRg st="4" end="4"/>
                                            </p:txEl>
                                          </p:spTgt>
                                        </p:tgtEl>
                                        <p:attrNameLst>
                                          <p:attrName>style.visibility</p:attrName>
                                        </p:attrNameLst>
                                      </p:cBhvr>
                                      <p:to>
                                        <p:strVal val="visible"/>
                                      </p:to>
                                    </p:set>
                                    <p:animEffect transition="in" filter="dissolve">
                                      <p:cBhvr>
                                        <p:cTn id="23" dur="500"/>
                                        <p:tgtEl>
                                          <p:spTgt spid="72">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2">
                                            <p:txEl>
                                              <p:pRg st="5" end="5"/>
                                            </p:txEl>
                                          </p:spTgt>
                                        </p:tgtEl>
                                        <p:attrNameLst>
                                          <p:attrName>style.visibility</p:attrName>
                                        </p:attrNameLst>
                                      </p:cBhvr>
                                      <p:to>
                                        <p:strVal val="visible"/>
                                      </p:to>
                                    </p:set>
                                    <p:animEffect transition="in" filter="dissolve">
                                      <p:cBhvr>
                                        <p:cTn id="26" dur="500"/>
                                        <p:tgtEl>
                                          <p:spTgt spid="72">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2">
                                            <p:txEl>
                                              <p:pRg st="6" end="6"/>
                                            </p:txEl>
                                          </p:spTgt>
                                        </p:tgtEl>
                                        <p:attrNameLst>
                                          <p:attrName>style.visibility</p:attrName>
                                        </p:attrNameLst>
                                      </p:cBhvr>
                                      <p:to>
                                        <p:strVal val="visible"/>
                                      </p:to>
                                    </p:set>
                                    <p:animEffect transition="in" filter="dissolve">
                                      <p:cBhvr>
                                        <p:cTn id="29" dur="500"/>
                                        <p:tgtEl>
                                          <p:spTgt spid="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 sender, receiver windows</a:t>
            </a:r>
            <a:endParaRPr lang="en-US" sz="4400" dirty="0"/>
          </a:p>
        </p:txBody>
      </p:sp>
      <p:pic>
        <p:nvPicPr>
          <p:cNvPr id="6" name="Picture 3" descr="sr_seqnum">
            <a:extLst>
              <a:ext uri="{FF2B5EF4-FFF2-40B4-BE49-F238E27FC236}">
                <a16:creationId xmlns:a16="http://schemas.microsoft.com/office/drawing/2014/main" id="{B408F707-79A8-7C45-92D6-B9D41955B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526602"/>
            <a:ext cx="823595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A9314B-F457-C74F-8B5C-8B9FBE998696}"/>
              </a:ext>
            </a:extLst>
          </p:cNvPr>
          <p:cNvSpPr/>
          <p:nvPr/>
        </p:nvSpPr>
        <p:spPr>
          <a:xfrm>
            <a:off x="2150592" y="4671612"/>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0F38C4F-2B96-9546-A76A-EDC479247B21}"/>
              </a:ext>
            </a:extLst>
          </p:cNvPr>
          <p:cNvSpPr/>
          <p:nvPr/>
        </p:nvSpPr>
        <p:spPr>
          <a:xfrm>
            <a:off x="2299806" y="4667895"/>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2BD7889-A737-7D4B-971C-3750988F6013}"/>
              </a:ext>
            </a:extLst>
          </p:cNvPr>
          <p:cNvSpPr/>
          <p:nvPr/>
        </p:nvSpPr>
        <p:spPr>
          <a:xfrm>
            <a:off x="2452206" y="466736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43AD1DC-A49B-E740-9378-AEE45A7316AB}"/>
              </a:ext>
            </a:extLst>
          </p:cNvPr>
          <p:cNvSpPr/>
          <p:nvPr/>
        </p:nvSpPr>
        <p:spPr>
          <a:xfrm>
            <a:off x="2604606" y="466683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59C4CB6-96AA-2142-B786-5286E4736F13}"/>
              </a:ext>
            </a:extLst>
          </p:cNvPr>
          <p:cNvSpPr/>
          <p:nvPr/>
        </p:nvSpPr>
        <p:spPr>
          <a:xfrm>
            <a:off x="2760192" y="4663116"/>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3D401EB-5081-DE4D-B48D-957376A4A1E9}"/>
              </a:ext>
            </a:extLst>
          </p:cNvPr>
          <p:cNvSpPr/>
          <p:nvPr/>
        </p:nvSpPr>
        <p:spPr>
          <a:xfrm>
            <a:off x="2915778" y="4665771"/>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9D2D6A3-AE73-C845-B552-42990FBA7272}"/>
              </a:ext>
            </a:extLst>
          </p:cNvPr>
          <p:cNvSpPr/>
          <p:nvPr/>
        </p:nvSpPr>
        <p:spPr>
          <a:xfrm>
            <a:off x="3064992" y="466205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0D0AD03-5829-A84F-B214-1C5783CA72DE}"/>
              </a:ext>
            </a:extLst>
          </p:cNvPr>
          <p:cNvSpPr/>
          <p:nvPr/>
        </p:nvSpPr>
        <p:spPr>
          <a:xfrm>
            <a:off x="3220578" y="466152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20F0D8A-CE6F-474B-B2DC-9775F3C752BA}"/>
              </a:ext>
            </a:extLst>
          </p:cNvPr>
          <p:cNvSpPr/>
          <p:nvPr/>
        </p:nvSpPr>
        <p:spPr>
          <a:xfrm>
            <a:off x="3369792" y="4664178"/>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4AACE9B-6FB7-7D46-8909-5B520DE90656}"/>
              </a:ext>
            </a:extLst>
          </p:cNvPr>
          <p:cNvSpPr/>
          <p:nvPr/>
        </p:nvSpPr>
        <p:spPr>
          <a:xfrm>
            <a:off x="914400" y="3897630"/>
            <a:ext cx="10835640" cy="281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lide Number Placeholder 2">
            <a:extLst>
              <a:ext uri="{FF2B5EF4-FFF2-40B4-BE49-F238E27FC236}">
                <a16:creationId xmlns:a16="http://schemas.microsoft.com/office/drawing/2014/main" id="{35ADF915-960F-4549-A41A-E37050FD56C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27</a:t>
            </a:fld>
            <a:endParaRPr lang="en-US" dirty="0"/>
          </a:p>
        </p:txBody>
      </p:sp>
    </p:spTree>
    <p:extLst>
      <p:ext uri="{BB962C8B-B14F-4D97-AF65-F5344CB8AC3E}">
        <p14:creationId xmlns:p14="http://schemas.microsoft.com/office/powerpoint/2010/main" val="21310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 sender and receiver</a:t>
            </a:r>
            <a:endParaRPr lang="en-US" sz="4400" dirty="0"/>
          </a:p>
        </p:txBody>
      </p:sp>
      <p:sp>
        <p:nvSpPr>
          <p:cNvPr id="5" name="Rectangle 3">
            <a:extLst>
              <a:ext uri="{FF2B5EF4-FFF2-40B4-BE49-F238E27FC236}">
                <a16:creationId xmlns:a16="http://schemas.microsoft.com/office/drawing/2014/main" id="{95DAFC84-FD76-BE4E-9E1F-0F49401B0D9B}"/>
              </a:ext>
            </a:extLst>
          </p:cNvPr>
          <p:cNvSpPr txBox="1">
            <a:spLocks noChangeArrowheads="1"/>
          </p:cNvSpPr>
          <p:nvPr/>
        </p:nvSpPr>
        <p:spPr>
          <a:xfrm>
            <a:off x="946165" y="1698978"/>
            <a:ext cx="4651241"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data from above:</a:t>
            </a: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next available seq # in window, send packet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timeout(</a:t>
            </a: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n</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a:t>
            </a:r>
          </a:p>
          <a:p>
            <a:pPr marL="471488"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resend packet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400" b="0" i="0" u="none" strike="noStrike" kern="1200" cap="none" spc="0" normalizeH="0" baseline="0" noProof="0" dirty="0">
                <a:ln>
                  <a:noFill/>
                </a:ln>
                <a:solidFill>
                  <a:srgbClr val="CC0000"/>
                </a:solidFill>
                <a:effectLst/>
                <a:uLnTx/>
                <a:uFillTx/>
                <a:latin typeface="Calibri" panose="020F0502020204030204"/>
                <a:ea typeface="+mn-ea"/>
                <a:cs typeface="+mn-cs"/>
              </a:rPr>
              <a:t>ACK(</a:t>
            </a:r>
            <a:r>
              <a:rPr kumimoji="0" lang="en-US" sz="2400" b="0" i="1" u="none" strike="noStrike" kern="1200" cap="none" spc="0" normalizeH="0" baseline="0" noProof="0" dirty="0">
                <a:ln>
                  <a:noFill/>
                </a:ln>
                <a:solidFill>
                  <a:srgbClr val="CC0000"/>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srgbClr val="CC0000"/>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sendbase,sendbase+N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mark packet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as received</a:t>
            </a: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n smallest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packet, advance window base to next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seq #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3BD58A7C-C9C7-8442-855F-43F3A4947ED8}"/>
              </a:ext>
            </a:extLst>
          </p:cNvPr>
          <p:cNvSpPr>
            <a:spLocks noChangeArrowheads="1"/>
          </p:cNvSpPr>
          <p:nvPr/>
        </p:nvSpPr>
        <p:spPr bwMode="auto">
          <a:xfrm>
            <a:off x="876300" y="1485900"/>
            <a:ext cx="4721106" cy="4610100"/>
          </a:xfrm>
          <a:prstGeom prst="rect">
            <a:avLst/>
          </a:prstGeom>
          <a:noFill/>
          <a:ln w="28575">
            <a:solidFill>
              <a:srgbClr val="000099"/>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 name="Group 5">
            <a:extLst>
              <a:ext uri="{FF2B5EF4-FFF2-40B4-BE49-F238E27FC236}">
                <a16:creationId xmlns:a16="http://schemas.microsoft.com/office/drawing/2014/main" id="{4B0682BD-2D45-384C-A3BE-B71A10F3C9D2}"/>
              </a:ext>
            </a:extLst>
          </p:cNvPr>
          <p:cNvGrpSpPr>
            <a:grpSpLocks/>
          </p:cNvGrpSpPr>
          <p:nvPr/>
        </p:nvGrpSpPr>
        <p:grpSpPr bwMode="auto">
          <a:xfrm>
            <a:off x="1079500" y="1184280"/>
            <a:ext cx="1327103" cy="584201"/>
            <a:chOff x="1100" y="3896"/>
            <a:chExt cx="752" cy="368"/>
          </a:xfrm>
        </p:grpSpPr>
        <p:sp>
          <p:nvSpPr>
            <p:cNvPr id="9" name="Rectangle 6">
              <a:extLst>
                <a:ext uri="{FF2B5EF4-FFF2-40B4-BE49-F238E27FC236}">
                  <a16:creationId xmlns:a16="http://schemas.microsoft.com/office/drawing/2014/main" id="{E480EC05-1FA2-1449-9DA4-EE3CBEF3CB0E}"/>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 name="Text Box 7">
              <a:extLst>
                <a:ext uri="{FF2B5EF4-FFF2-40B4-BE49-F238E27FC236}">
                  <a16:creationId xmlns:a16="http://schemas.microsoft.com/office/drawing/2014/main" id="{FEE55EB3-D10F-D944-85E2-05ABE9F3A72A}"/>
                </a:ext>
              </a:extLst>
            </p:cNvPr>
            <p:cNvSpPr txBox="1">
              <a:spLocks noChangeArrowheads="1"/>
            </p:cNvSpPr>
            <p:nvPr/>
          </p:nvSpPr>
          <p:spPr bwMode="auto">
            <a:xfrm>
              <a:off x="1100" y="3896"/>
              <a:ext cx="752" cy="3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sender</a:t>
              </a:r>
              <a:endParaRPr kumimoji="0" lang="en-US" sz="28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endParaRPr>
            </a:p>
          </p:txBody>
        </p:sp>
      </p:grpSp>
      <p:grpSp>
        <p:nvGrpSpPr>
          <p:cNvPr id="16" name="Group 15">
            <a:extLst>
              <a:ext uri="{FF2B5EF4-FFF2-40B4-BE49-F238E27FC236}">
                <a16:creationId xmlns:a16="http://schemas.microsoft.com/office/drawing/2014/main" id="{1FB417EC-6705-FB4A-BE74-163FB12F88C6}"/>
              </a:ext>
            </a:extLst>
          </p:cNvPr>
          <p:cNvGrpSpPr/>
          <p:nvPr/>
        </p:nvGrpSpPr>
        <p:grpSpPr>
          <a:xfrm>
            <a:off x="6447754" y="1183947"/>
            <a:ext cx="5269467" cy="5221186"/>
            <a:chOff x="6447754" y="1183947"/>
            <a:chExt cx="5269467" cy="5221186"/>
          </a:xfrm>
        </p:grpSpPr>
        <p:sp>
          <p:nvSpPr>
            <p:cNvPr id="11" name="Rectangle 8">
              <a:extLst>
                <a:ext uri="{FF2B5EF4-FFF2-40B4-BE49-F238E27FC236}">
                  <a16:creationId xmlns:a16="http://schemas.microsoft.com/office/drawing/2014/main" id="{BCF7478D-ADC0-4749-9951-A140F00D7BA1}"/>
                </a:ext>
              </a:extLst>
            </p:cNvPr>
            <p:cNvSpPr>
              <a:spLocks noChangeArrowheads="1"/>
            </p:cNvSpPr>
            <p:nvPr/>
          </p:nvSpPr>
          <p:spPr bwMode="auto">
            <a:xfrm>
              <a:off x="6855858" y="1756933"/>
              <a:ext cx="4861363"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packet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n</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in </a:t>
              </a:r>
              <a:r>
                <a:rPr kumimoji="0" lang="en-US" sz="1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400" b="0" i="0" u="none" strike="noStrike" kern="1200" cap="none" spc="0" normalizeH="0" baseline="0" noProof="0" dirty="0" err="1">
                  <a:ln>
                    <a:noFill/>
                  </a:ln>
                  <a:solidFill>
                    <a:srgbClr val="CC0000"/>
                  </a:solidFill>
                  <a:effectLst/>
                  <a:uLnTx/>
                  <a:uFillTx/>
                  <a:latin typeface="Calibri" panose="020F0502020204030204"/>
                  <a:ea typeface="ＭＳ Ｐゴシック" charset="0"/>
                  <a:cs typeface="+mn-cs"/>
                </a:rPr>
                <a:t>rcvbase</a:t>
              </a:r>
              <a:r>
                <a:rPr kumimoji="0" lang="en-US" sz="24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rcvbase+N-1]</a:t>
              </a:r>
              <a:endPar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 ACK(</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out-of-order: buffer</a:t>
              </a: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in-order: deliver (also deliver buffered, in-order packets), advance window to next not-yet-received packet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packet</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n </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in </a:t>
              </a:r>
              <a:r>
                <a:rPr kumimoji="0" lang="en-US" sz="24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[rcvbase-N,rcvbase-1]</a:t>
              </a:r>
              <a:endParaRPr kumimoji="0" lang="en-US" sz="36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406400" marR="0" lvl="0" indent="-27622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ACK(</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otherwise:</a:t>
              </a:r>
              <a:r>
                <a:rPr kumimoji="0" lang="en-US" sz="24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mn-cs"/>
                </a:rPr>
                <a:t> </a:t>
              </a:r>
            </a:p>
            <a:p>
              <a:pPr marL="406400" marR="0" lvl="0" indent="-27622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ignore </a:t>
              </a: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Char char="v"/>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2" name="Rectangle 9">
              <a:extLst>
                <a:ext uri="{FF2B5EF4-FFF2-40B4-BE49-F238E27FC236}">
                  <a16:creationId xmlns:a16="http://schemas.microsoft.com/office/drawing/2014/main" id="{639FDE2D-E714-5A49-BA51-5350EC426F3A}"/>
                </a:ext>
              </a:extLst>
            </p:cNvPr>
            <p:cNvSpPr>
              <a:spLocks noChangeArrowheads="1"/>
            </p:cNvSpPr>
            <p:nvPr/>
          </p:nvSpPr>
          <p:spPr bwMode="auto">
            <a:xfrm>
              <a:off x="6447754" y="1495097"/>
              <a:ext cx="5129210" cy="4610100"/>
            </a:xfrm>
            <a:prstGeom prst="rect">
              <a:avLst/>
            </a:prstGeom>
            <a:noFill/>
            <a:ln w="28575">
              <a:solidFill>
                <a:srgbClr val="000099"/>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13" name="Group 10">
              <a:extLst>
                <a:ext uri="{FF2B5EF4-FFF2-40B4-BE49-F238E27FC236}">
                  <a16:creationId xmlns:a16="http://schemas.microsoft.com/office/drawing/2014/main" id="{B84C2084-BE83-5E42-B1FF-F6D6F4774AC4}"/>
                </a:ext>
              </a:extLst>
            </p:cNvPr>
            <p:cNvGrpSpPr>
              <a:grpSpLocks/>
            </p:cNvGrpSpPr>
            <p:nvPr/>
          </p:nvGrpSpPr>
          <p:grpSpPr bwMode="auto">
            <a:xfrm>
              <a:off x="6643024" y="1183947"/>
              <a:ext cx="1531938" cy="584201"/>
              <a:chOff x="3339" y="158"/>
              <a:chExt cx="965" cy="368"/>
            </a:xfrm>
          </p:grpSpPr>
          <p:sp>
            <p:nvSpPr>
              <p:cNvPr id="14" name="Rectangle 11">
                <a:extLst>
                  <a:ext uri="{FF2B5EF4-FFF2-40B4-BE49-F238E27FC236}">
                    <a16:creationId xmlns:a16="http://schemas.microsoft.com/office/drawing/2014/main" id="{C313B5FA-94EA-DF4A-8CF3-F58277EB5C0A}"/>
                  </a:ext>
                </a:extLst>
              </p:cNvPr>
              <p:cNvSpPr>
                <a:spLocks noChangeArrowheads="1"/>
              </p:cNvSpPr>
              <p:nvPr/>
            </p:nvSpPr>
            <p:spPr bwMode="auto">
              <a:xfrm>
                <a:off x="3360" y="264"/>
                <a:ext cx="82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5" name="Text Box 12">
                <a:extLst>
                  <a:ext uri="{FF2B5EF4-FFF2-40B4-BE49-F238E27FC236}">
                    <a16:creationId xmlns:a16="http://schemas.microsoft.com/office/drawing/2014/main" id="{DDD5CA52-38FB-BF40-B64E-C5C9EE06B0C0}"/>
                  </a:ext>
                </a:extLst>
              </p:cNvPr>
              <p:cNvSpPr txBox="1">
                <a:spLocks noChangeArrowheads="1"/>
              </p:cNvSpPr>
              <p:nvPr/>
            </p:nvSpPr>
            <p:spPr bwMode="auto">
              <a:xfrm>
                <a:off x="3339" y="158"/>
                <a:ext cx="965" cy="3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receiver</a:t>
                </a:r>
                <a:endParaRPr kumimoji="0" lang="en-US" sz="28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endParaRPr>
              </a:p>
            </p:txBody>
          </p:sp>
        </p:grpSp>
      </p:grpSp>
      <p:sp>
        <p:nvSpPr>
          <p:cNvPr id="17" name="Slide Number Placeholder 2">
            <a:extLst>
              <a:ext uri="{FF2B5EF4-FFF2-40B4-BE49-F238E27FC236}">
                <a16:creationId xmlns:a16="http://schemas.microsoft.com/office/drawing/2014/main" id="{D4E14E77-C43E-7D40-89D1-406C4092020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28</a:t>
            </a:fld>
            <a:endParaRPr lang="en-US" dirty="0"/>
          </a:p>
        </p:txBody>
      </p:sp>
    </p:spTree>
    <p:extLst>
      <p:ext uri="{BB962C8B-B14F-4D97-AF65-F5344CB8AC3E}">
        <p14:creationId xmlns:p14="http://schemas.microsoft.com/office/powerpoint/2010/main" val="76275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 in action</a:t>
            </a:r>
            <a:endParaRPr lang="en-US" sz="4400" dirty="0"/>
          </a:p>
        </p:txBody>
      </p:sp>
      <p:sp>
        <p:nvSpPr>
          <p:cNvPr id="108" name="Text Box 4">
            <a:extLst>
              <a:ext uri="{FF2B5EF4-FFF2-40B4-BE49-F238E27FC236}">
                <a16:creationId xmlns:a16="http://schemas.microsoft.com/office/drawing/2014/main" id="{78073BDB-A57A-A349-BAC2-3E6F651411BA}"/>
              </a:ext>
            </a:extLst>
          </p:cNvPr>
          <p:cNvSpPr txBox="1">
            <a:spLocks noChangeArrowheads="1"/>
          </p:cNvSpPr>
          <p:nvPr/>
        </p:nvSpPr>
        <p:spPr bwMode="auto">
          <a:xfrm>
            <a:off x="4770437" y="1531937"/>
            <a:ext cx="1246188"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(wait)</a:t>
            </a:r>
          </a:p>
        </p:txBody>
      </p:sp>
      <p:sp>
        <p:nvSpPr>
          <p:cNvPr id="109" name="Text Box 5">
            <a:extLst>
              <a:ext uri="{FF2B5EF4-FFF2-40B4-BE49-F238E27FC236}">
                <a16:creationId xmlns:a16="http://schemas.microsoft.com/office/drawing/2014/main" id="{551532E5-B9F6-D645-BA17-1BDC2A81DE6A}"/>
              </a:ext>
            </a:extLst>
          </p:cNvPr>
          <p:cNvSpPr txBox="1">
            <a:spLocks noChangeArrowheads="1"/>
          </p:cNvSpPr>
          <p:nvPr/>
        </p:nvSpPr>
        <p:spPr bwMode="auto">
          <a:xfrm>
            <a:off x="5091112" y="116046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10" name="Text Box 6">
            <a:extLst>
              <a:ext uri="{FF2B5EF4-FFF2-40B4-BE49-F238E27FC236}">
                <a16:creationId xmlns:a16="http://schemas.microsoft.com/office/drawing/2014/main" id="{A94628DF-42AC-0E4A-B609-2C56040AB9D4}"/>
              </a:ext>
            </a:extLst>
          </p:cNvPr>
          <p:cNvSpPr txBox="1">
            <a:spLocks noChangeArrowheads="1"/>
          </p:cNvSpPr>
          <p:nvPr/>
        </p:nvSpPr>
        <p:spPr bwMode="auto">
          <a:xfrm>
            <a:off x="8121650" y="1179512"/>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11" name="Line 14">
            <a:extLst>
              <a:ext uri="{FF2B5EF4-FFF2-40B4-BE49-F238E27FC236}">
                <a16:creationId xmlns:a16="http://schemas.microsoft.com/office/drawing/2014/main" id="{3E685DEE-2DB5-5740-BE6F-2C74E54E1F41}"/>
              </a:ext>
            </a:extLst>
          </p:cNvPr>
          <p:cNvSpPr>
            <a:spLocks noChangeShapeType="1"/>
          </p:cNvSpPr>
          <p:nvPr/>
        </p:nvSpPr>
        <p:spPr bwMode="auto">
          <a:xfrm>
            <a:off x="8196262" y="17780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6" name="Text Box 36">
            <a:extLst>
              <a:ext uri="{FF2B5EF4-FFF2-40B4-BE49-F238E27FC236}">
                <a16:creationId xmlns:a16="http://schemas.microsoft.com/office/drawing/2014/main" id="{964FE54C-5448-C540-B538-09B51BB48337}"/>
              </a:ext>
            </a:extLst>
          </p:cNvPr>
          <p:cNvSpPr txBox="1">
            <a:spLocks noChangeArrowheads="1"/>
          </p:cNvSpPr>
          <p:nvPr/>
        </p:nvSpPr>
        <p:spPr bwMode="auto">
          <a:xfrm>
            <a:off x="4498213" y="4713287"/>
            <a:ext cx="1523174" cy="563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00000"/>
                </a:solidFill>
                <a:effectLst/>
                <a:uLnTx/>
                <a:uFillTx/>
                <a:latin typeface="Tahoma" charset="0"/>
                <a:ea typeface="ＭＳ Ｐゴシック" charset="0"/>
                <a:cs typeface="+mn-cs"/>
              </a:rPr>
              <a:t>(but not 3,4,5)</a:t>
            </a:r>
          </a:p>
        </p:txBody>
      </p:sp>
      <p:sp>
        <p:nvSpPr>
          <p:cNvPr id="121" name="Line 17">
            <a:extLst>
              <a:ext uri="{FF2B5EF4-FFF2-40B4-BE49-F238E27FC236}">
                <a16:creationId xmlns:a16="http://schemas.microsoft.com/office/drawing/2014/main" id="{E56FB9D2-45AC-5443-AEF4-39148B03DDDD}"/>
              </a:ext>
            </a:extLst>
          </p:cNvPr>
          <p:cNvSpPr>
            <a:spLocks noChangeShapeType="1"/>
          </p:cNvSpPr>
          <p:nvPr/>
        </p:nvSpPr>
        <p:spPr bwMode="auto">
          <a:xfrm flipH="1">
            <a:off x="6067425" y="2249487"/>
            <a:ext cx="2014537" cy="1066800"/>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B51492D2-F443-DF42-B594-B3FB06C15EF0}"/>
              </a:ext>
            </a:extLst>
          </p:cNvPr>
          <p:cNvGrpSpPr/>
          <p:nvPr/>
        </p:nvGrpSpPr>
        <p:grpSpPr>
          <a:xfrm>
            <a:off x="6059487" y="1725612"/>
            <a:ext cx="2122488" cy="1292225"/>
            <a:chOff x="6059487" y="1725612"/>
            <a:chExt cx="2122488" cy="1292225"/>
          </a:xfrm>
        </p:grpSpPr>
        <p:sp>
          <p:nvSpPr>
            <p:cNvPr id="117" name="Line 7">
              <a:extLst>
                <a:ext uri="{FF2B5EF4-FFF2-40B4-BE49-F238E27FC236}">
                  <a16:creationId xmlns:a16="http://schemas.microsoft.com/office/drawing/2014/main" id="{B2FE61CD-8B0C-B642-BB41-80A1601F10C7}"/>
                </a:ext>
              </a:extLst>
            </p:cNvPr>
            <p:cNvSpPr>
              <a:spLocks noChangeShapeType="1"/>
            </p:cNvSpPr>
            <p:nvPr/>
          </p:nvSpPr>
          <p:spPr bwMode="auto">
            <a:xfrm>
              <a:off x="6061075" y="17256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8" name="Line 11">
              <a:extLst>
                <a:ext uri="{FF2B5EF4-FFF2-40B4-BE49-F238E27FC236}">
                  <a16:creationId xmlns:a16="http://schemas.microsoft.com/office/drawing/2014/main" id="{228455C5-D681-384D-AD76-D61774E5E1CD}"/>
                </a:ext>
              </a:extLst>
            </p:cNvPr>
            <p:cNvSpPr>
              <a:spLocks noChangeShapeType="1"/>
            </p:cNvSpPr>
            <p:nvPr/>
          </p:nvSpPr>
          <p:spPr bwMode="auto">
            <a:xfrm>
              <a:off x="6059487" y="2000250"/>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9" name="Line 12">
              <a:extLst>
                <a:ext uri="{FF2B5EF4-FFF2-40B4-BE49-F238E27FC236}">
                  <a16:creationId xmlns:a16="http://schemas.microsoft.com/office/drawing/2014/main" id="{465896CF-249D-3347-9172-240118AF405B}"/>
                </a:ext>
              </a:extLst>
            </p:cNvPr>
            <p:cNvSpPr>
              <a:spLocks noChangeShapeType="1"/>
            </p:cNvSpPr>
            <p:nvPr/>
          </p:nvSpPr>
          <p:spPr bwMode="auto">
            <a:xfrm>
              <a:off x="6075362" y="2263775"/>
              <a:ext cx="876300" cy="2000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Line 13">
              <a:extLst>
                <a:ext uri="{FF2B5EF4-FFF2-40B4-BE49-F238E27FC236}">
                  <a16:creationId xmlns:a16="http://schemas.microsoft.com/office/drawing/2014/main" id="{6D003599-FAD5-2A43-BCF2-8C9D5635EAA7}"/>
                </a:ext>
              </a:extLst>
            </p:cNvPr>
            <p:cNvSpPr>
              <a:spLocks noChangeShapeType="1"/>
            </p:cNvSpPr>
            <p:nvPr/>
          </p:nvSpPr>
          <p:spPr bwMode="auto">
            <a:xfrm>
              <a:off x="6081712" y="2549525"/>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19">
              <a:extLst>
                <a:ext uri="{FF2B5EF4-FFF2-40B4-BE49-F238E27FC236}">
                  <a16:creationId xmlns:a16="http://schemas.microsoft.com/office/drawing/2014/main" id="{6FFC0E8C-8B36-B744-B255-B1213F7C3B36}"/>
                </a:ext>
              </a:extLst>
            </p:cNvPr>
            <p:cNvSpPr txBox="1">
              <a:spLocks noChangeArrowheads="1"/>
            </p:cNvSpPr>
            <p:nvPr/>
          </p:nvSpPr>
          <p:spPr bwMode="auto">
            <a:xfrm>
              <a:off x="6837362" y="2298700"/>
              <a:ext cx="34131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3" name="Text Box 20">
              <a:extLst>
                <a:ext uri="{FF2B5EF4-FFF2-40B4-BE49-F238E27FC236}">
                  <a16:creationId xmlns:a16="http://schemas.microsoft.com/office/drawing/2014/main" id="{999FCA58-CB9B-B749-BA08-25AB40ACE0A2}"/>
                </a:ext>
              </a:extLst>
            </p:cNvPr>
            <p:cNvSpPr txBox="1">
              <a:spLocks noChangeArrowheads="1"/>
            </p:cNvSpPr>
            <p:nvPr/>
          </p:nvSpPr>
          <p:spPr bwMode="auto">
            <a:xfrm>
              <a:off x="6996112" y="2319337"/>
              <a:ext cx="5222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sp>
        <p:nvSpPr>
          <p:cNvPr id="124" name="Line 21">
            <a:extLst>
              <a:ext uri="{FF2B5EF4-FFF2-40B4-BE49-F238E27FC236}">
                <a16:creationId xmlns:a16="http://schemas.microsoft.com/office/drawing/2014/main" id="{82EB3AA5-A272-9741-98D1-88E47FABEAC6}"/>
              </a:ext>
            </a:extLst>
          </p:cNvPr>
          <p:cNvSpPr>
            <a:spLocks noChangeShapeType="1"/>
          </p:cNvSpPr>
          <p:nvPr/>
        </p:nvSpPr>
        <p:spPr bwMode="auto">
          <a:xfrm flipH="1">
            <a:off x="6064250" y="2535237"/>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5" name="Line 24">
            <a:extLst>
              <a:ext uri="{FF2B5EF4-FFF2-40B4-BE49-F238E27FC236}">
                <a16:creationId xmlns:a16="http://schemas.microsoft.com/office/drawing/2014/main" id="{E42793DA-B54F-8A4A-B169-AADC48D8492B}"/>
              </a:ext>
            </a:extLst>
          </p:cNvPr>
          <p:cNvSpPr>
            <a:spLocks noChangeShapeType="1"/>
          </p:cNvSpPr>
          <p:nvPr/>
        </p:nvSpPr>
        <p:spPr bwMode="auto">
          <a:xfrm>
            <a:off x="6067425" y="3371850"/>
            <a:ext cx="2100262"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6" name="Line 25">
            <a:extLst>
              <a:ext uri="{FF2B5EF4-FFF2-40B4-BE49-F238E27FC236}">
                <a16:creationId xmlns:a16="http://schemas.microsoft.com/office/drawing/2014/main" id="{F496288B-3032-8C46-B36C-DC6EE518FC26}"/>
              </a:ext>
            </a:extLst>
          </p:cNvPr>
          <p:cNvSpPr>
            <a:spLocks noChangeShapeType="1"/>
          </p:cNvSpPr>
          <p:nvPr/>
        </p:nvSpPr>
        <p:spPr bwMode="auto">
          <a:xfrm>
            <a:off x="6099175" y="3690937"/>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7" name="Line 26">
            <a:extLst>
              <a:ext uri="{FF2B5EF4-FFF2-40B4-BE49-F238E27FC236}">
                <a16:creationId xmlns:a16="http://schemas.microsoft.com/office/drawing/2014/main" id="{567E0CBA-D560-7142-9ABA-AC076E08A151}"/>
              </a:ext>
            </a:extLst>
          </p:cNvPr>
          <p:cNvSpPr>
            <a:spLocks noChangeShapeType="1"/>
          </p:cNvSpPr>
          <p:nvPr/>
        </p:nvSpPr>
        <p:spPr bwMode="auto">
          <a:xfrm flipH="1">
            <a:off x="6096000" y="3065462"/>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9" name="Group 8">
            <a:extLst>
              <a:ext uri="{FF2B5EF4-FFF2-40B4-BE49-F238E27FC236}">
                <a16:creationId xmlns:a16="http://schemas.microsoft.com/office/drawing/2014/main" id="{FEA4268D-2918-6446-A65A-828C5CA72DEE}"/>
              </a:ext>
            </a:extLst>
          </p:cNvPr>
          <p:cNvGrpSpPr/>
          <p:nvPr/>
        </p:nvGrpSpPr>
        <p:grpSpPr>
          <a:xfrm>
            <a:off x="4081462" y="2254250"/>
            <a:ext cx="1978025" cy="2543175"/>
            <a:chOff x="4081462" y="2254250"/>
            <a:chExt cx="1978025" cy="2543175"/>
          </a:xfrm>
        </p:grpSpPr>
        <p:pic>
          <p:nvPicPr>
            <p:cNvPr id="114" name="Picture 34" descr="alarm_clock_ringing">
              <a:extLst>
                <a:ext uri="{FF2B5EF4-FFF2-40B4-BE49-F238E27FC236}">
                  <a16:creationId xmlns:a16="http://schemas.microsoft.com/office/drawing/2014/main" id="{6923BC91-E9C5-D049-B59C-D41625176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83075"/>
              <a:ext cx="436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35">
              <a:extLst>
                <a:ext uri="{FF2B5EF4-FFF2-40B4-BE49-F238E27FC236}">
                  <a16:creationId xmlns:a16="http://schemas.microsoft.com/office/drawing/2014/main" id="{171ECC6D-E77E-7541-880B-B7D3C99DC8C1}"/>
                </a:ext>
              </a:extLst>
            </p:cNvPr>
            <p:cNvSpPr txBox="1">
              <a:spLocks noChangeArrowheads="1"/>
            </p:cNvSpPr>
            <p:nvPr/>
          </p:nvSpPr>
          <p:spPr bwMode="auto">
            <a:xfrm>
              <a:off x="4449762" y="4498975"/>
              <a:ext cx="1538288" cy="29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pkt 2 timeout</a:t>
              </a:r>
            </a:p>
          </p:txBody>
        </p:sp>
        <p:grpSp>
          <p:nvGrpSpPr>
            <p:cNvPr id="128" name="Group 29">
              <a:extLst>
                <a:ext uri="{FF2B5EF4-FFF2-40B4-BE49-F238E27FC236}">
                  <a16:creationId xmlns:a16="http://schemas.microsoft.com/office/drawing/2014/main" id="{CCD75B32-9279-9249-845C-EEAC69B59B93}"/>
                </a:ext>
              </a:extLst>
            </p:cNvPr>
            <p:cNvGrpSpPr>
              <a:grpSpLocks/>
            </p:cNvGrpSpPr>
            <p:nvPr/>
          </p:nvGrpSpPr>
          <p:grpSpPr bwMode="auto">
            <a:xfrm>
              <a:off x="5956300" y="2254250"/>
              <a:ext cx="103187" cy="2462212"/>
              <a:chOff x="3651" y="1878"/>
              <a:chExt cx="78" cy="963"/>
            </a:xfrm>
          </p:grpSpPr>
          <p:sp>
            <p:nvSpPr>
              <p:cNvPr id="129" name="Line 30">
                <a:extLst>
                  <a:ext uri="{FF2B5EF4-FFF2-40B4-BE49-F238E27FC236}">
                    <a16:creationId xmlns:a16="http://schemas.microsoft.com/office/drawing/2014/main" id="{968CAD8F-1975-844E-A2BC-06214EDA9B2E}"/>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0" name="Line 31">
                <a:extLst>
                  <a:ext uri="{FF2B5EF4-FFF2-40B4-BE49-F238E27FC236}">
                    <a16:creationId xmlns:a16="http://schemas.microsoft.com/office/drawing/2014/main" id="{46F70D7C-544C-D549-80EC-BBE7913442BA}"/>
                  </a:ext>
                </a:extLst>
              </p:cNvPr>
              <p:cNvSpPr>
                <a:spLocks noChangeShapeType="1"/>
              </p:cNvSpPr>
              <p:nvPr/>
            </p:nvSpPr>
            <p:spPr bwMode="auto">
              <a:xfrm flipH="1">
                <a:off x="3651" y="1878"/>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32">
                <a:extLst>
                  <a:ext uri="{FF2B5EF4-FFF2-40B4-BE49-F238E27FC236}">
                    <a16:creationId xmlns:a16="http://schemas.microsoft.com/office/drawing/2014/main" id="{7CCD21DE-7848-8E49-8DFB-3B7580C3720B}"/>
                  </a:ext>
                </a:extLst>
              </p:cNvPr>
              <p:cNvSpPr>
                <a:spLocks noChangeShapeType="1"/>
              </p:cNvSpPr>
              <p:nvPr/>
            </p:nvSpPr>
            <p:spPr bwMode="auto">
              <a:xfrm flipH="1">
                <a:off x="3651" y="2841"/>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32" name="Line 37">
            <a:extLst>
              <a:ext uri="{FF2B5EF4-FFF2-40B4-BE49-F238E27FC236}">
                <a16:creationId xmlns:a16="http://schemas.microsoft.com/office/drawing/2014/main" id="{87F3997F-AC6F-E94C-BDDA-D675458BE183}"/>
              </a:ext>
            </a:extLst>
          </p:cNvPr>
          <p:cNvSpPr>
            <a:spLocks noChangeShapeType="1"/>
          </p:cNvSpPr>
          <p:nvPr/>
        </p:nvSpPr>
        <p:spPr bwMode="auto">
          <a:xfrm>
            <a:off x="6075362" y="4884737"/>
            <a:ext cx="2100263"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59">
            <a:extLst>
              <a:ext uri="{FF2B5EF4-FFF2-40B4-BE49-F238E27FC236}">
                <a16:creationId xmlns:a16="http://schemas.microsoft.com/office/drawing/2014/main" id="{FB2F6CDE-F6A8-F844-B10B-589750594621}"/>
              </a:ext>
            </a:extLst>
          </p:cNvPr>
          <p:cNvSpPr txBox="1">
            <a:spLocks noChangeArrowheads="1"/>
          </p:cNvSpPr>
          <p:nvPr/>
        </p:nvSpPr>
        <p:spPr bwMode="auto">
          <a:xfrm>
            <a:off x="2278062" y="1223962"/>
            <a:ext cx="2146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sng" strike="noStrike" kern="0" cap="none" spc="0" normalizeH="0" baseline="0" noProof="0">
                <a:ln>
                  <a:noFill/>
                </a:ln>
                <a:solidFill>
                  <a:srgbClr val="000099"/>
                </a:solidFill>
                <a:effectLst/>
                <a:uLnTx/>
                <a:uFillTx/>
                <a:latin typeface="Tahoma" charset="0"/>
                <a:ea typeface="ＭＳ Ｐゴシック" charset="0"/>
                <a:cs typeface="+mn-cs"/>
              </a:rPr>
              <a:t>sender window (N=4)</a:t>
            </a:r>
          </a:p>
        </p:txBody>
      </p:sp>
      <p:grpSp>
        <p:nvGrpSpPr>
          <p:cNvPr id="4" name="Group 3">
            <a:extLst>
              <a:ext uri="{FF2B5EF4-FFF2-40B4-BE49-F238E27FC236}">
                <a16:creationId xmlns:a16="http://schemas.microsoft.com/office/drawing/2014/main" id="{76DDE7CA-1E78-DA4A-AE1B-74DF7C479CF1}"/>
              </a:ext>
            </a:extLst>
          </p:cNvPr>
          <p:cNvGrpSpPr/>
          <p:nvPr/>
        </p:nvGrpSpPr>
        <p:grpSpPr>
          <a:xfrm>
            <a:off x="2317750" y="1570037"/>
            <a:ext cx="1520825" cy="1150938"/>
            <a:chOff x="2317750" y="1570037"/>
            <a:chExt cx="1520825" cy="1150938"/>
          </a:xfrm>
        </p:grpSpPr>
        <p:grpSp>
          <p:nvGrpSpPr>
            <p:cNvPr id="140" name="Group 65">
              <a:extLst>
                <a:ext uri="{FF2B5EF4-FFF2-40B4-BE49-F238E27FC236}">
                  <a16:creationId xmlns:a16="http://schemas.microsoft.com/office/drawing/2014/main" id="{931A5080-440D-784B-A586-03D399A7E982}"/>
                </a:ext>
              </a:extLst>
            </p:cNvPr>
            <p:cNvGrpSpPr>
              <a:grpSpLocks/>
            </p:cNvGrpSpPr>
            <p:nvPr/>
          </p:nvGrpSpPr>
          <p:grpSpPr bwMode="auto">
            <a:xfrm>
              <a:off x="2320925" y="1570037"/>
              <a:ext cx="1512887" cy="304800"/>
              <a:chOff x="115" y="914"/>
              <a:chExt cx="953" cy="192"/>
            </a:xfrm>
          </p:grpSpPr>
          <p:sp>
            <p:nvSpPr>
              <p:cNvPr id="141" name="Rectangle 60">
                <a:extLst>
                  <a:ext uri="{FF2B5EF4-FFF2-40B4-BE49-F238E27FC236}">
                    <a16:creationId xmlns:a16="http://schemas.microsoft.com/office/drawing/2014/main" id="{B26ABC90-7E5F-8A4E-8270-EAE554611A43}"/>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2" name="Text Box 46">
                <a:extLst>
                  <a:ext uri="{FF2B5EF4-FFF2-40B4-BE49-F238E27FC236}">
                    <a16:creationId xmlns:a16="http://schemas.microsoft.com/office/drawing/2014/main" id="{7BFA6562-0DAC-EB45-9C52-212661A48237}"/>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4" name="Group 67">
              <a:extLst>
                <a:ext uri="{FF2B5EF4-FFF2-40B4-BE49-F238E27FC236}">
                  <a16:creationId xmlns:a16="http://schemas.microsoft.com/office/drawing/2014/main" id="{58213E82-566B-494B-9703-4038DD2EF040}"/>
                </a:ext>
              </a:extLst>
            </p:cNvPr>
            <p:cNvGrpSpPr>
              <a:grpSpLocks/>
            </p:cNvGrpSpPr>
            <p:nvPr/>
          </p:nvGrpSpPr>
          <p:grpSpPr bwMode="auto">
            <a:xfrm>
              <a:off x="2317750" y="1855787"/>
              <a:ext cx="1512887" cy="304800"/>
              <a:chOff x="115" y="914"/>
              <a:chExt cx="953" cy="192"/>
            </a:xfrm>
          </p:grpSpPr>
          <p:sp>
            <p:nvSpPr>
              <p:cNvPr id="145" name="Rectangle 68">
                <a:extLst>
                  <a:ext uri="{FF2B5EF4-FFF2-40B4-BE49-F238E27FC236}">
                    <a16:creationId xmlns:a16="http://schemas.microsoft.com/office/drawing/2014/main" id="{4568CC56-ACBD-D74D-BF0B-726A16BC810C}"/>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9">
                <a:extLst>
                  <a:ext uri="{FF2B5EF4-FFF2-40B4-BE49-F238E27FC236}">
                    <a16:creationId xmlns:a16="http://schemas.microsoft.com/office/drawing/2014/main" id="{407928DF-AB75-9C4A-93E1-B6C00F1ED1ED}"/>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7" name="Group 70">
              <a:extLst>
                <a:ext uri="{FF2B5EF4-FFF2-40B4-BE49-F238E27FC236}">
                  <a16:creationId xmlns:a16="http://schemas.microsoft.com/office/drawing/2014/main" id="{00B20D72-C787-994E-A325-6842B818626F}"/>
                </a:ext>
              </a:extLst>
            </p:cNvPr>
            <p:cNvGrpSpPr>
              <a:grpSpLocks/>
            </p:cNvGrpSpPr>
            <p:nvPr/>
          </p:nvGrpSpPr>
          <p:grpSpPr bwMode="auto">
            <a:xfrm>
              <a:off x="2325687" y="2141537"/>
              <a:ext cx="1512888" cy="304800"/>
              <a:chOff x="115" y="914"/>
              <a:chExt cx="953" cy="192"/>
            </a:xfrm>
          </p:grpSpPr>
          <p:sp>
            <p:nvSpPr>
              <p:cNvPr id="148" name="Rectangle 71">
                <a:extLst>
                  <a:ext uri="{FF2B5EF4-FFF2-40B4-BE49-F238E27FC236}">
                    <a16:creationId xmlns:a16="http://schemas.microsoft.com/office/drawing/2014/main" id="{CB23F592-B205-C747-BC5C-8DED1F25489A}"/>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9" name="Text Box 72">
                <a:extLst>
                  <a:ext uri="{FF2B5EF4-FFF2-40B4-BE49-F238E27FC236}">
                    <a16:creationId xmlns:a16="http://schemas.microsoft.com/office/drawing/2014/main" id="{3023C1E8-641E-D34A-BDDD-05F2D4DF44B2}"/>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50" name="Group 73">
              <a:extLst>
                <a:ext uri="{FF2B5EF4-FFF2-40B4-BE49-F238E27FC236}">
                  <a16:creationId xmlns:a16="http://schemas.microsoft.com/office/drawing/2014/main" id="{40BB12DF-C4A4-6A41-A0BD-D8F19F8C262D}"/>
                </a:ext>
              </a:extLst>
            </p:cNvPr>
            <p:cNvGrpSpPr>
              <a:grpSpLocks/>
            </p:cNvGrpSpPr>
            <p:nvPr/>
          </p:nvGrpSpPr>
          <p:grpSpPr bwMode="auto">
            <a:xfrm>
              <a:off x="2322512" y="2416175"/>
              <a:ext cx="1512888" cy="304800"/>
              <a:chOff x="115" y="914"/>
              <a:chExt cx="953" cy="192"/>
            </a:xfrm>
          </p:grpSpPr>
          <p:sp>
            <p:nvSpPr>
              <p:cNvPr id="151" name="Rectangle 74">
                <a:extLst>
                  <a:ext uri="{FF2B5EF4-FFF2-40B4-BE49-F238E27FC236}">
                    <a16:creationId xmlns:a16="http://schemas.microsoft.com/office/drawing/2014/main" id="{89CB1498-6077-D041-AC57-35BA218CB0F4}"/>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2" name="Text Box 75">
                <a:extLst>
                  <a:ext uri="{FF2B5EF4-FFF2-40B4-BE49-F238E27FC236}">
                    <a16:creationId xmlns:a16="http://schemas.microsoft.com/office/drawing/2014/main" id="{51265616-94AA-1940-B75F-94B688FDD5BE}"/>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grpSp>
        <p:nvGrpSpPr>
          <p:cNvPr id="8" name="Group 7">
            <a:extLst>
              <a:ext uri="{FF2B5EF4-FFF2-40B4-BE49-F238E27FC236}">
                <a16:creationId xmlns:a16="http://schemas.microsoft.com/office/drawing/2014/main" id="{453FA832-3142-3345-8926-97B188BFCE5C}"/>
              </a:ext>
            </a:extLst>
          </p:cNvPr>
          <p:cNvGrpSpPr/>
          <p:nvPr/>
        </p:nvGrpSpPr>
        <p:grpSpPr>
          <a:xfrm>
            <a:off x="2319337" y="3135312"/>
            <a:ext cx="3749675" cy="369332"/>
            <a:chOff x="2319337" y="3135312"/>
            <a:chExt cx="3749675" cy="369332"/>
          </a:xfrm>
        </p:grpSpPr>
        <p:sp>
          <p:nvSpPr>
            <p:cNvPr id="153" name="Rectangle 79">
              <a:extLst>
                <a:ext uri="{FF2B5EF4-FFF2-40B4-BE49-F238E27FC236}">
                  <a16:creationId xmlns:a16="http://schemas.microsoft.com/office/drawing/2014/main" id="{136FFCEA-08CB-4B46-986C-2B7FBEB6B3C9}"/>
                </a:ext>
              </a:extLst>
            </p:cNvPr>
            <p:cNvSpPr>
              <a:spLocks noChangeArrowheads="1"/>
            </p:cNvSpPr>
            <p:nvPr/>
          </p:nvSpPr>
          <p:spPr bwMode="auto">
            <a:xfrm>
              <a:off x="2533650" y="3221037"/>
              <a:ext cx="628650" cy="2286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6" name="Group 5">
              <a:extLst>
                <a:ext uri="{FF2B5EF4-FFF2-40B4-BE49-F238E27FC236}">
                  <a16:creationId xmlns:a16="http://schemas.microsoft.com/office/drawing/2014/main" id="{D1DC4FE7-5ADF-3340-99A4-F8E562CC9D77}"/>
                </a:ext>
              </a:extLst>
            </p:cNvPr>
            <p:cNvGrpSpPr/>
            <p:nvPr/>
          </p:nvGrpSpPr>
          <p:grpSpPr>
            <a:xfrm>
              <a:off x="2319337" y="3135312"/>
              <a:ext cx="3749675" cy="369332"/>
              <a:chOff x="2319337" y="3135312"/>
              <a:chExt cx="3749675" cy="369332"/>
            </a:xfrm>
          </p:grpSpPr>
          <p:sp>
            <p:nvSpPr>
              <p:cNvPr id="113" name="Text Box 22">
                <a:extLst>
                  <a:ext uri="{FF2B5EF4-FFF2-40B4-BE49-F238E27FC236}">
                    <a16:creationId xmlns:a16="http://schemas.microsoft.com/office/drawing/2014/main" id="{E3AAA9D4-24A2-9445-B632-A99BE73DC655}"/>
                  </a:ext>
                </a:extLst>
              </p:cNvPr>
              <p:cNvSpPr txBox="1">
                <a:spLocks noChangeArrowheads="1"/>
              </p:cNvSpPr>
              <p:nvPr/>
            </p:nvSpPr>
            <p:spPr bwMode="auto">
              <a:xfrm>
                <a:off x="3894955" y="3135312"/>
                <a:ext cx="217405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ack0, send pkt4</a:t>
                </a:r>
              </a:p>
            </p:txBody>
          </p:sp>
          <p:sp>
            <p:nvSpPr>
              <p:cNvPr id="154" name="Text Box 80">
                <a:extLst>
                  <a:ext uri="{FF2B5EF4-FFF2-40B4-BE49-F238E27FC236}">
                    <a16:creationId xmlns:a16="http://schemas.microsoft.com/office/drawing/2014/main" id="{60379420-DE18-E947-A726-0A6ECF67B96A}"/>
                  </a:ext>
                </a:extLst>
              </p:cNvPr>
              <p:cNvSpPr txBox="1">
                <a:spLocks noChangeArrowheads="1"/>
              </p:cNvSpPr>
              <p:nvPr/>
            </p:nvSpPr>
            <p:spPr bwMode="auto">
              <a:xfrm>
                <a:off x="2319337" y="3186112"/>
                <a:ext cx="15128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1 2 3 4</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5 6 7 8 </a:t>
                </a:r>
              </a:p>
            </p:txBody>
          </p:sp>
        </p:grpSp>
      </p:grpSp>
      <p:grpSp>
        <p:nvGrpSpPr>
          <p:cNvPr id="10" name="Group 9">
            <a:extLst>
              <a:ext uri="{FF2B5EF4-FFF2-40B4-BE49-F238E27FC236}">
                <a16:creationId xmlns:a16="http://schemas.microsoft.com/office/drawing/2014/main" id="{1269BB31-73E3-7544-97DE-32AB0574DD7B}"/>
              </a:ext>
            </a:extLst>
          </p:cNvPr>
          <p:cNvGrpSpPr/>
          <p:nvPr/>
        </p:nvGrpSpPr>
        <p:grpSpPr>
          <a:xfrm>
            <a:off x="2305050" y="4754562"/>
            <a:ext cx="1520825" cy="1050925"/>
            <a:chOff x="2305050" y="4754562"/>
            <a:chExt cx="1520825" cy="1050925"/>
          </a:xfrm>
        </p:grpSpPr>
        <p:grpSp>
          <p:nvGrpSpPr>
            <p:cNvPr id="158" name="Group 85">
              <a:extLst>
                <a:ext uri="{FF2B5EF4-FFF2-40B4-BE49-F238E27FC236}">
                  <a16:creationId xmlns:a16="http://schemas.microsoft.com/office/drawing/2014/main" id="{03417B8E-F478-8C46-B780-7DF3A846A09A}"/>
                </a:ext>
              </a:extLst>
            </p:cNvPr>
            <p:cNvGrpSpPr>
              <a:grpSpLocks/>
            </p:cNvGrpSpPr>
            <p:nvPr/>
          </p:nvGrpSpPr>
          <p:grpSpPr bwMode="auto">
            <a:xfrm>
              <a:off x="2305050" y="4754562"/>
              <a:ext cx="1512887" cy="304800"/>
              <a:chOff x="112" y="2105"/>
              <a:chExt cx="953" cy="192"/>
            </a:xfrm>
          </p:grpSpPr>
          <p:sp>
            <p:nvSpPr>
              <p:cNvPr id="159" name="Rectangle 86">
                <a:extLst>
                  <a:ext uri="{FF2B5EF4-FFF2-40B4-BE49-F238E27FC236}">
                    <a16:creationId xmlns:a16="http://schemas.microsoft.com/office/drawing/2014/main" id="{51D5A277-3EBC-904A-AC8D-23CF45D5EF67}"/>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0" name="Text Box 87">
                <a:extLst>
                  <a:ext uri="{FF2B5EF4-FFF2-40B4-BE49-F238E27FC236}">
                    <a16:creationId xmlns:a16="http://schemas.microsoft.com/office/drawing/2014/main" id="{B4DADF2A-5673-3046-9E59-DCC911CA29C8}"/>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1" name="Group 88">
              <a:extLst>
                <a:ext uri="{FF2B5EF4-FFF2-40B4-BE49-F238E27FC236}">
                  <a16:creationId xmlns:a16="http://schemas.microsoft.com/office/drawing/2014/main" id="{73C5048A-4F54-D24B-B928-04D9BDFC162C}"/>
                </a:ext>
              </a:extLst>
            </p:cNvPr>
            <p:cNvGrpSpPr>
              <a:grpSpLocks/>
            </p:cNvGrpSpPr>
            <p:nvPr/>
          </p:nvGrpSpPr>
          <p:grpSpPr bwMode="auto">
            <a:xfrm>
              <a:off x="2312987" y="4995862"/>
              <a:ext cx="1512888" cy="304800"/>
              <a:chOff x="112" y="2105"/>
              <a:chExt cx="953" cy="192"/>
            </a:xfrm>
          </p:grpSpPr>
          <p:sp>
            <p:nvSpPr>
              <p:cNvPr id="162" name="Rectangle 89">
                <a:extLst>
                  <a:ext uri="{FF2B5EF4-FFF2-40B4-BE49-F238E27FC236}">
                    <a16:creationId xmlns:a16="http://schemas.microsoft.com/office/drawing/2014/main" id="{2DE076E2-D66C-3A41-9D7C-1EAD271BB244}"/>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3" name="Text Box 90">
                <a:extLst>
                  <a:ext uri="{FF2B5EF4-FFF2-40B4-BE49-F238E27FC236}">
                    <a16:creationId xmlns:a16="http://schemas.microsoft.com/office/drawing/2014/main" id="{4E90CC58-BC14-8A46-9EF1-B2445A87ACD6}"/>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grpSp>
          <p:nvGrpSpPr>
            <p:cNvPr id="164" name="Group 91">
              <a:extLst>
                <a:ext uri="{FF2B5EF4-FFF2-40B4-BE49-F238E27FC236}">
                  <a16:creationId xmlns:a16="http://schemas.microsoft.com/office/drawing/2014/main" id="{FC55D8F5-B4F7-874A-8587-FEFF1658A4DF}"/>
                </a:ext>
              </a:extLst>
            </p:cNvPr>
            <p:cNvGrpSpPr>
              <a:grpSpLocks/>
            </p:cNvGrpSpPr>
            <p:nvPr/>
          </p:nvGrpSpPr>
          <p:grpSpPr bwMode="auto">
            <a:xfrm>
              <a:off x="2309812" y="5259387"/>
              <a:ext cx="1512888" cy="304800"/>
              <a:chOff x="112" y="2105"/>
              <a:chExt cx="953" cy="192"/>
            </a:xfrm>
          </p:grpSpPr>
          <p:sp>
            <p:nvSpPr>
              <p:cNvPr id="165" name="Rectangle 92">
                <a:extLst>
                  <a:ext uri="{FF2B5EF4-FFF2-40B4-BE49-F238E27FC236}">
                    <a16:creationId xmlns:a16="http://schemas.microsoft.com/office/drawing/2014/main" id="{5F79878B-FB81-654E-BD8D-25D0529EEA5B}"/>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6" name="Text Box 93">
                <a:extLst>
                  <a:ext uri="{FF2B5EF4-FFF2-40B4-BE49-F238E27FC236}">
                    <a16:creationId xmlns:a16="http://schemas.microsoft.com/office/drawing/2014/main" id="{1562EC1E-E59B-7944-A04F-448394E225AD}"/>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7" name="Group 94">
              <a:extLst>
                <a:ext uri="{FF2B5EF4-FFF2-40B4-BE49-F238E27FC236}">
                  <a16:creationId xmlns:a16="http://schemas.microsoft.com/office/drawing/2014/main" id="{D2F62372-EF14-F24B-B336-E5FA5F73E441}"/>
                </a:ext>
              </a:extLst>
            </p:cNvPr>
            <p:cNvGrpSpPr>
              <a:grpSpLocks/>
            </p:cNvGrpSpPr>
            <p:nvPr/>
          </p:nvGrpSpPr>
          <p:grpSpPr bwMode="auto">
            <a:xfrm>
              <a:off x="2306637" y="5500687"/>
              <a:ext cx="1512888" cy="304800"/>
              <a:chOff x="112" y="2105"/>
              <a:chExt cx="953" cy="192"/>
            </a:xfrm>
          </p:grpSpPr>
          <p:sp>
            <p:nvSpPr>
              <p:cNvPr id="168" name="Rectangle 95">
                <a:extLst>
                  <a:ext uri="{FF2B5EF4-FFF2-40B4-BE49-F238E27FC236}">
                    <a16:creationId xmlns:a16="http://schemas.microsoft.com/office/drawing/2014/main" id="{BCA2899F-BA48-C640-8ADB-7E90D0337123}"/>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9" name="Text Box 96">
                <a:extLst>
                  <a:ext uri="{FF2B5EF4-FFF2-40B4-BE49-F238E27FC236}">
                    <a16:creationId xmlns:a16="http://schemas.microsoft.com/office/drawing/2014/main" id="{8A067021-ACF5-964B-98EA-A0B6BE082C42}"/>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grpSp>
        <p:nvGrpSpPr>
          <p:cNvPr id="13" name="Group 12">
            <a:extLst>
              <a:ext uri="{FF2B5EF4-FFF2-40B4-BE49-F238E27FC236}">
                <a16:creationId xmlns:a16="http://schemas.microsoft.com/office/drawing/2014/main" id="{59C661FF-CD5C-6E4B-970B-3DCF09E317A2}"/>
              </a:ext>
            </a:extLst>
          </p:cNvPr>
          <p:cNvGrpSpPr/>
          <p:nvPr/>
        </p:nvGrpSpPr>
        <p:grpSpPr>
          <a:xfrm>
            <a:off x="7129462" y="3876675"/>
            <a:ext cx="1039813" cy="873125"/>
            <a:chOff x="7129462" y="3876675"/>
            <a:chExt cx="1039813" cy="873125"/>
          </a:xfrm>
        </p:grpSpPr>
        <p:sp>
          <p:nvSpPr>
            <p:cNvPr id="170" name="Line 98">
              <a:extLst>
                <a:ext uri="{FF2B5EF4-FFF2-40B4-BE49-F238E27FC236}">
                  <a16:creationId xmlns:a16="http://schemas.microsoft.com/office/drawing/2014/main" id="{E4B1EB39-53C3-8344-8ADA-9E76B91AB89A}"/>
                </a:ext>
              </a:extLst>
            </p:cNvPr>
            <p:cNvSpPr>
              <a:spLocks noChangeShapeType="1"/>
            </p:cNvSpPr>
            <p:nvPr/>
          </p:nvSpPr>
          <p:spPr bwMode="auto">
            <a:xfrm flipH="1">
              <a:off x="7129462" y="3876675"/>
              <a:ext cx="1033463"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99">
              <a:extLst>
                <a:ext uri="{FF2B5EF4-FFF2-40B4-BE49-F238E27FC236}">
                  <a16:creationId xmlns:a16="http://schemas.microsoft.com/office/drawing/2014/main" id="{A383D701-6209-8C45-966C-F73AADF8A621}"/>
                </a:ext>
              </a:extLst>
            </p:cNvPr>
            <p:cNvSpPr>
              <a:spLocks noChangeShapeType="1"/>
            </p:cNvSpPr>
            <p:nvPr/>
          </p:nvSpPr>
          <p:spPr bwMode="auto">
            <a:xfrm flipH="1">
              <a:off x="7135812" y="4186237"/>
              <a:ext cx="1033463"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172" name="Line 100">
            <a:extLst>
              <a:ext uri="{FF2B5EF4-FFF2-40B4-BE49-F238E27FC236}">
                <a16:creationId xmlns:a16="http://schemas.microsoft.com/office/drawing/2014/main" id="{50E2BD6B-ADC1-C84D-8DBB-656FE09D31D3}"/>
              </a:ext>
            </a:extLst>
          </p:cNvPr>
          <p:cNvSpPr>
            <a:spLocks noChangeShapeType="1"/>
          </p:cNvSpPr>
          <p:nvPr/>
        </p:nvSpPr>
        <p:spPr bwMode="auto">
          <a:xfrm flipH="1">
            <a:off x="7156450" y="5376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7" name="Group 6">
            <a:extLst>
              <a:ext uri="{FF2B5EF4-FFF2-40B4-BE49-F238E27FC236}">
                <a16:creationId xmlns:a16="http://schemas.microsoft.com/office/drawing/2014/main" id="{FBA17A60-2A45-964D-961F-A44FDA1E12F8}"/>
              </a:ext>
            </a:extLst>
          </p:cNvPr>
          <p:cNvGrpSpPr/>
          <p:nvPr/>
        </p:nvGrpSpPr>
        <p:grpSpPr>
          <a:xfrm>
            <a:off x="2316162" y="3452813"/>
            <a:ext cx="3752850" cy="369332"/>
            <a:chOff x="2316162" y="3452813"/>
            <a:chExt cx="3752850" cy="369332"/>
          </a:xfrm>
        </p:grpSpPr>
        <p:grpSp>
          <p:nvGrpSpPr>
            <p:cNvPr id="155" name="Group 84">
              <a:extLst>
                <a:ext uri="{FF2B5EF4-FFF2-40B4-BE49-F238E27FC236}">
                  <a16:creationId xmlns:a16="http://schemas.microsoft.com/office/drawing/2014/main" id="{F747F193-29E4-2141-AA7E-B7B6D30FD8F8}"/>
                </a:ext>
              </a:extLst>
            </p:cNvPr>
            <p:cNvGrpSpPr>
              <a:grpSpLocks/>
            </p:cNvGrpSpPr>
            <p:nvPr/>
          </p:nvGrpSpPr>
          <p:grpSpPr bwMode="auto">
            <a:xfrm>
              <a:off x="2316162" y="3460750"/>
              <a:ext cx="1512888" cy="304800"/>
              <a:chOff x="112" y="2105"/>
              <a:chExt cx="953" cy="192"/>
            </a:xfrm>
          </p:grpSpPr>
          <p:sp>
            <p:nvSpPr>
              <p:cNvPr id="156" name="Rectangle 82">
                <a:extLst>
                  <a:ext uri="{FF2B5EF4-FFF2-40B4-BE49-F238E27FC236}">
                    <a16:creationId xmlns:a16="http://schemas.microsoft.com/office/drawing/2014/main" id="{D67393F3-D1F3-2847-92CB-862D70806A1E}"/>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7" name="Text Box 83">
                <a:extLst>
                  <a:ext uri="{FF2B5EF4-FFF2-40B4-BE49-F238E27FC236}">
                    <a16:creationId xmlns:a16="http://schemas.microsoft.com/office/drawing/2014/main" id="{4ACB79AA-81A1-824F-B374-FE28920BA23C}"/>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sp>
          <p:nvSpPr>
            <p:cNvPr id="74" name="Text Box 22">
              <a:extLst>
                <a:ext uri="{FF2B5EF4-FFF2-40B4-BE49-F238E27FC236}">
                  <a16:creationId xmlns:a16="http://schemas.microsoft.com/office/drawing/2014/main" id="{112AB488-4C54-7D47-830A-D3403F86F18E}"/>
                </a:ext>
              </a:extLst>
            </p:cNvPr>
            <p:cNvSpPr txBox="1">
              <a:spLocks noChangeArrowheads="1"/>
            </p:cNvSpPr>
            <p:nvPr/>
          </p:nvSpPr>
          <p:spPr bwMode="auto">
            <a:xfrm>
              <a:off x="3860800" y="3452813"/>
              <a:ext cx="22082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 send pkt5</a:t>
              </a:r>
            </a:p>
          </p:txBody>
        </p:sp>
      </p:grpSp>
      <p:sp>
        <p:nvSpPr>
          <p:cNvPr id="79" name="Line 14">
            <a:extLst>
              <a:ext uri="{FF2B5EF4-FFF2-40B4-BE49-F238E27FC236}">
                <a16:creationId xmlns:a16="http://schemas.microsoft.com/office/drawing/2014/main" id="{7310A5FB-4554-E045-9214-7084F7E862DB}"/>
              </a:ext>
            </a:extLst>
          </p:cNvPr>
          <p:cNvSpPr>
            <a:spLocks noChangeShapeType="1"/>
          </p:cNvSpPr>
          <p:nvPr/>
        </p:nvSpPr>
        <p:spPr bwMode="auto">
          <a:xfrm>
            <a:off x="6037263" y="1612900"/>
            <a:ext cx="7938" cy="42926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Text Box 8">
            <a:extLst>
              <a:ext uri="{FF2B5EF4-FFF2-40B4-BE49-F238E27FC236}">
                <a16:creationId xmlns:a16="http://schemas.microsoft.com/office/drawing/2014/main" id="{BABEA9E2-FB48-7943-B33A-C867AB1A6D4D}"/>
              </a:ext>
            </a:extLst>
          </p:cNvPr>
          <p:cNvSpPr txBox="1">
            <a:spLocks noChangeArrowheads="1"/>
          </p:cNvSpPr>
          <p:nvPr/>
        </p:nvSpPr>
        <p:spPr bwMode="auto">
          <a:xfrm>
            <a:off x="8122331" y="2003425"/>
            <a:ext cx="2568575" cy="1465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pkt0, send ack0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pkt1, send ack1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pkt3,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buffer</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send ack3</a:t>
            </a:r>
          </a:p>
        </p:txBody>
      </p:sp>
      <p:sp>
        <p:nvSpPr>
          <p:cNvPr id="84" name="Text Box 36">
            <a:extLst>
              <a:ext uri="{FF2B5EF4-FFF2-40B4-BE49-F238E27FC236}">
                <a16:creationId xmlns:a16="http://schemas.microsoft.com/office/drawing/2014/main" id="{325F31E4-5A9D-1040-8789-38B287C19C3E}"/>
              </a:ext>
            </a:extLst>
          </p:cNvPr>
          <p:cNvSpPr txBox="1">
            <a:spLocks noChangeArrowheads="1"/>
          </p:cNvSpPr>
          <p:nvPr/>
        </p:nvSpPr>
        <p:spPr bwMode="auto">
          <a:xfrm>
            <a:off x="4390118" y="3967162"/>
            <a:ext cx="16986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C00000"/>
                </a:solidFill>
                <a:effectLst/>
                <a:uLnTx/>
                <a:uFillTx/>
                <a:latin typeface="Tahoma" charset="0"/>
                <a:ea typeface="ＭＳ Ｐゴシック" charset="0"/>
                <a:cs typeface="+mn-cs"/>
              </a:rPr>
              <a:t>record ack3 arrived</a:t>
            </a:r>
          </a:p>
        </p:txBody>
      </p:sp>
      <p:sp>
        <p:nvSpPr>
          <p:cNvPr id="85" name="Text Box 33">
            <a:extLst>
              <a:ext uri="{FF2B5EF4-FFF2-40B4-BE49-F238E27FC236}">
                <a16:creationId xmlns:a16="http://schemas.microsoft.com/office/drawing/2014/main" id="{2C93E184-20A0-D148-9427-205CD214D4C6}"/>
              </a:ext>
            </a:extLst>
          </p:cNvPr>
          <p:cNvSpPr txBox="1">
            <a:spLocks noChangeArrowheads="1"/>
          </p:cNvSpPr>
          <p:nvPr/>
        </p:nvSpPr>
        <p:spPr bwMode="auto">
          <a:xfrm>
            <a:off x="8169956" y="3603625"/>
            <a:ext cx="23002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pkt4,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buffer,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           send ack4</a:t>
            </a:r>
          </a:p>
        </p:txBody>
      </p:sp>
      <p:sp>
        <p:nvSpPr>
          <p:cNvPr id="86" name="Text Box 34">
            <a:extLst>
              <a:ext uri="{FF2B5EF4-FFF2-40B4-BE49-F238E27FC236}">
                <a16:creationId xmlns:a16="http://schemas.microsoft.com/office/drawing/2014/main" id="{68B83592-7F50-904A-B0CC-EE81AD5FA7B7}"/>
              </a:ext>
            </a:extLst>
          </p:cNvPr>
          <p:cNvSpPr txBox="1">
            <a:spLocks noChangeArrowheads="1"/>
          </p:cNvSpPr>
          <p:nvPr/>
        </p:nvSpPr>
        <p:spPr bwMode="auto">
          <a:xfrm>
            <a:off x="8189006" y="4124325"/>
            <a:ext cx="23002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pkt5,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buffer,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           send ack5</a:t>
            </a:r>
          </a:p>
        </p:txBody>
      </p:sp>
      <p:sp>
        <p:nvSpPr>
          <p:cNvPr id="87" name="Text Box 35">
            <a:extLst>
              <a:ext uri="{FF2B5EF4-FFF2-40B4-BE49-F238E27FC236}">
                <a16:creationId xmlns:a16="http://schemas.microsoft.com/office/drawing/2014/main" id="{CD12A2A4-73A8-BA4D-9548-DF22CB731141}"/>
              </a:ext>
            </a:extLst>
          </p:cNvPr>
          <p:cNvSpPr txBox="1">
            <a:spLocks noChangeArrowheads="1"/>
          </p:cNvSpPr>
          <p:nvPr/>
        </p:nvSpPr>
        <p:spPr bwMode="auto">
          <a:xfrm>
            <a:off x="8162018" y="5189537"/>
            <a:ext cx="2960688" cy="58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pkt2;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deliver pkt2,</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pkt3, pkt4, pkt5; send ack2</a:t>
            </a:r>
          </a:p>
        </p:txBody>
      </p:sp>
      <p:sp>
        <p:nvSpPr>
          <p:cNvPr id="88" name="Text Box 93">
            <a:extLst>
              <a:ext uri="{FF2B5EF4-FFF2-40B4-BE49-F238E27FC236}">
                <a16:creationId xmlns:a16="http://schemas.microsoft.com/office/drawing/2014/main" id="{DA7120B9-9E7A-1348-95F0-2AB8574C69FF}"/>
              </a:ext>
            </a:extLst>
          </p:cNvPr>
          <p:cNvSpPr txBox="1">
            <a:spLocks noChangeArrowheads="1"/>
          </p:cNvSpPr>
          <p:nvPr/>
        </p:nvSpPr>
        <p:spPr bwMode="auto">
          <a:xfrm>
            <a:off x="4472668" y="5919787"/>
            <a:ext cx="3498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dirty="0">
                <a:ln>
                  <a:noFill/>
                </a:ln>
                <a:solidFill>
                  <a:srgbClr val="000000"/>
                </a:solidFill>
                <a:effectLst/>
                <a:uLnTx/>
                <a:uFillTx/>
                <a:latin typeface="Tahoma" charset="0"/>
                <a:ea typeface="ＭＳ Ｐゴシック" charset="0"/>
                <a:cs typeface="+mn-cs"/>
              </a:rPr>
              <a:t>Q: what happens when ack2 arrives?</a:t>
            </a:r>
          </a:p>
        </p:txBody>
      </p:sp>
      <p:sp>
        <p:nvSpPr>
          <p:cNvPr id="76" name="Slide Number Placeholder 2">
            <a:extLst>
              <a:ext uri="{FF2B5EF4-FFF2-40B4-BE49-F238E27FC236}">
                <a16:creationId xmlns:a16="http://schemas.microsoft.com/office/drawing/2014/main" id="{31C667D1-6F31-7340-B2B9-6B7265E49357}"/>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29</a:t>
            </a:fld>
            <a:endParaRPr lang="en-US" dirty="0"/>
          </a:p>
        </p:txBody>
      </p:sp>
    </p:spTree>
    <p:extLst>
      <p:ext uri="{BB962C8B-B14F-4D97-AF65-F5344CB8AC3E}">
        <p14:creationId xmlns:p14="http://schemas.microsoft.com/office/powerpoint/2010/main" val="29939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left)">
                                      <p:cBhvr>
                                        <p:cTn id="11" dur="500"/>
                                        <p:tgtEl>
                                          <p:spTgt spid="10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dissolv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wipe(right)">
                                      <p:cBhvr>
                                        <p:cTn id="24" dur="500"/>
                                        <p:tgtEl>
                                          <p:spTgt spid="12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right)">
                                      <p:cBhvr>
                                        <p:cTn id="27" dur="500"/>
                                        <p:tgtEl>
                                          <p:spTgt spid="12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wipe(right)">
                                      <p:cBhvr>
                                        <p:cTn id="30" dur="500"/>
                                        <p:tgtEl>
                                          <p:spTgt spid="1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wipe(left)">
                                      <p:cBhvr>
                                        <p:cTn id="39" dur="500"/>
                                        <p:tgtEl>
                                          <p:spTgt spid="125"/>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dissolve">
                                      <p:cBhvr>
                                        <p:cTn id="43" dur="500"/>
                                        <p:tgtEl>
                                          <p:spTgt spid="8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left)">
                                      <p:cBhvr>
                                        <p:cTn id="52" dur="500"/>
                                        <p:tgtEl>
                                          <p:spTgt spid="126"/>
                                        </p:tgtEl>
                                      </p:cBhvr>
                                    </p:animEffect>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dissolve">
                                      <p:cBhvr>
                                        <p:cTn id="56" dur="500"/>
                                        <p:tgtEl>
                                          <p:spTgt spid="8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right)">
                                      <p:cBhvr>
                                        <p:cTn id="61" dur="500"/>
                                        <p:tgtEl>
                                          <p:spTgt spid="13"/>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dissolve">
                                      <p:cBhvr>
                                        <p:cTn id="65" dur="500"/>
                                        <p:tgtEl>
                                          <p:spTgt spid="8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dissolv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wipe(left)">
                                      <p:cBhvr>
                                        <p:cTn id="79" dur="500"/>
                                        <p:tgtEl>
                                          <p:spTgt spid="116"/>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wipe(left)">
                                      <p:cBhvr>
                                        <p:cTn id="83" dur="500"/>
                                        <p:tgtEl>
                                          <p:spTgt spid="132"/>
                                        </p:tgtEl>
                                      </p:cBhvr>
                                    </p:animEffect>
                                  </p:childTnLst>
                                </p:cTn>
                              </p:par>
                            </p:childTnLst>
                          </p:cTn>
                        </p:par>
                        <p:par>
                          <p:cTn id="84" fill="hold">
                            <p:stCondLst>
                              <p:cond delay="1500"/>
                            </p:stCondLst>
                            <p:childTnLst>
                              <p:par>
                                <p:cTn id="85" presetID="9"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dissolve">
                                      <p:cBhvr>
                                        <p:cTn id="87" dur="500"/>
                                        <p:tgtEl>
                                          <p:spTgt spid="87"/>
                                        </p:tgtEl>
                                      </p:cBhvr>
                                    </p:animEffect>
                                  </p:childTnLst>
                                </p:cTn>
                              </p:par>
                            </p:childTnLst>
                          </p:cTn>
                        </p:par>
                        <p:par>
                          <p:cTn id="88" fill="hold">
                            <p:stCondLst>
                              <p:cond delay="2000"/>
                            </p:stCondLst>
                            <p:childTnLst>
                              <p:par>
                                <p:cTn id="89" presetID="22" presetClass="entr" presetSubtype="2" fill="hold" grpId="0" nodeType="afterEffect">
                                  <p:stCondLst>
                                    <p:cond delay="0"/>
                                  </p:stCondLst>
                                  <p:childTnLst>
                                    <p:set>
                                      <p:cBhvr>
                                        <p:cTn id="90" dur="1" fill="hold">
                                          <p:stCondLst>
                                            <p:cond delay="0"/>
                                          </p:stCondLst>
                                        </p:cTn>
                                        <p:tgtEl>
                                          <p:spTgt spid="172"/>
                                        </p:tgtEl>
                                        <p:attrNameLst>
                                          <p:attrName>style.visibility</p:attrName>
                                        </p:attrNameLst>
                                      </p:cBhvr>
                                      <p:to>
                                        <p:strVal val="visible"/>
                                      </p:to>
                                    </p:set>
                                    <p:animEffect transition="in" filter="wipe(right)">
                                      <p:cBhvr>
                                        <p:cTn id="91" dur="500"/>
                                        <p:tgtEl>
                                          <p:spTgt spid="172"/>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dissolve">
                                      <p:cBhvr>
                                        <p:cTn id="9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6" grpId="0"/>
      <p:bldP spid="121" grpId="0" animBg="1"/>
      <p:bldP spid="124" grpId="0" animBg="1"/>
      <p:bldP spid="125" grpId="0" animBg="1"/>
      <p:bldP spid="126" grpId="0" animBg="1"/>
      <p:bldP spid="127" grpId="0" animBg="1"/>
      <p:bldP spid="132" grpId="0" animBg="1"/>
      <p:bldP spid="172" grpId="0" animBg="1"/>
      <p:bldP spid="83" grpId="0"/>
      <p:bldP spid="84" grpId="0"/>
      <p:bldP spid="85" grpId="0"/>
      <p:bldP spid="86" grpId="0"/>
      <p:bldP spid="87" grpId="0"/>
      <p:bldP spid="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60" name="Group 159">
            <a:extLst>
              <a:ext uri="{FF2B5EF4-FFF2-40B4-BE49-F238E27FC236}">
                <a16:creationId xmlns:a16="http://schemas.microsoft.com/office/drawing/2014/main" id="{AA406E8C-63BA-BB42-9548-F314CBF3CE0A}"/>
              </a:ext>
            </a:extLst>
          </p:cNvPr>
          <p:cNvGrpSpPr/>
          <p:nvPr/>
        </p:nvGrpSpPr>
        <p:grpSpPr>
          <a:xfrm>
            <a:off x="238849" y="1911780"/>
            <a:ext cx="5147343" cy="2073847"/>
            <a:chOff x="737513" y="2398718"/>
            <a:chExt cx="5595549" cy="2073847"/>
          </a:xfrm>
        </p:grpSpPr>
        <p:sp>
          <p:nvSpPr>
            <p:cNvPr id="161" name="Bent-Up Arrow 160">
              <a:extLst>
                <a:ext uri="{FF2B5EF4-FFF2-40B4-BE49-F238E27FC236}">
                  <a16:creationId xmlns:a16="http://schemas.microsoft.com/office/drawing/2014/main" id="{276E236E-C1A2-4743-B99F-615B0894757D}"/>
                </a:ext>
              </a:extLst>
            </p:cNvPr>
            <p:cNvSpPr/>
            <p:nvPr/>
          </p:nvSpPr>
          <p:spPr>
            <a:xfrm>
              <a:off x="4575391" y="3206649"/>
              <a:ext cx="929535" cy="419742"/>
            </a:xfrm>
            <a:prstGeom prst="bentUpArrow">
              <a:avLst>
                <a:gd name="adj1" fmla="val 7688"/>
                <a:gd name="adj2" fmla="val 18199"/>
                <a:gd name="adj3" fmla="val 20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2" name="Group 161">
              <a:extLst>
                <a:ext uri="{FF2B5EF4-FFF2-40B4-BE49-F238E27FC236}">
                  <a16:creationId xmlns:a16="http://schemas.microsoft.com/office/drawing/2014/main" id="{035F6EC9-F077-9A40-B80E-90308683035B}"/>
                </a:ext>
              </a:extLst>
            </p:cNvPr>
            <p:cNvGrpSpPr/>
            <p:nvPr/>
          </p:nvGrpSpPr>
          <p:grpSpPr>
            <a:xfrm>
              <a:off x="1442223" y="2551892"/>
              <a:ext cx="1245036" cy="593992"/>
              <a:chOff x="9852456" y="608434"/>
              <a:chExt cx="1245036" cy="593992"/>
            </a:xfrm>
          </p:grpSpPr>
          <p:sp>
            <p:nvSpPr>
              <p:cNvPr id="221" name="Oval 19">
                <a:extLst>
                  <a:ext uri="{FF2B5EF4-FFF2-40B4-BE49-F238E27FC236}">
                    <a16:creationId xmlns:a16="http://schemas.microsoft.com/office/drawing/2014/main" id="{883ACB49-E16A-9443-BF20-83102D0AC2E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2" name="TextBox 221">
                <a:extLst>
                  <a:ext uri="{FF2B5EF4-FFF2-40B4-BE49-F238E27FC236}">
                    <a16:creationId xmlns:a16="http://schemas.microsoft.com/office/drawing/2014/main" id="{9B910D5B-F03E-EF4D-8AA8-F0CB2EF771DD}"/>
                  </a:ext>
                </a:extLst>
              </p:cNvPr>
              <p:cNvSpPr txBox="1"/>
              <p:nvPr/>
            </p:nvSpPr>
            <p:spPr>
              <a:xfrm>
                <a:off x="9935581"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163" name="Group 162">
              <a:extLst>
                <a:ext uri="{FF2B5EF4-FFF2-40B4-BE49-F238E27FC236}">
                  <a16:creationId xmlns:a16="http://schemas.microsoft.com/office/drawing/2014/main" id="{4711F2A1-3F96-204B-8D76-CA73A72D0541}"/>
                </a:ext>
              </a:extLst>
            </p:cNvPr>
            <p:cNvGrpSpPr/>
            <p:nvPr/>
          </p:nvGrpSpPr>
          <p:grpSpPr>
            <a:xfrm>
              <a:off x="2038693" y="3003923"/>
              <a:ext cx="577241" cy="307777"/>
              <a:chOff x="9950444" y="999755"/>
              <a:chExt cx="577241" cy="307777"/>
            </a:xfrm>
          </p:grpSpPr>
          <p:sp>
            <p:nvSpPr>
              <p:cNvPr id="219" name="Rectangle 218">
                <a:extLst>
                  <a:ext uri="{FF2B5EF4-FFF2-40B4-BE49-F238E27FC236}">
                    <a16:creationId xmlns:a16="http://schemas.microsoft.com/office/drawing/2014/main" id="{22B6EF49-41A6-F849-9F5D-04A31D2F40EF}"/>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159B749A-0FAF-ED4F-A42F-24ED3C9A2228}"/>
                  </a:ext>
                </a:extLst>
              </p:cNvPr>
              <p:cNvSpPr txBox="1"/>
              <p:nvPr/>
            </p:nvSpPr>
            <p:spPr>
              <a:xfrm>
                <a:off x="9950444" y="999755"/>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4" name="Group 194">
              <a:extLst>
                <a:ext uri="{FF2B5EF4-FFF2-40B4-BE49-F238E27FC236}">
                  <a16:creationId xmlns:a16="http://schemas.microsoft.com/office/drawing/2014/main" id="{0941CA1D-7B43-3641-AB83-AF3FB0147DB1}"/>
                </a:ext>
              </a:extLst>
            </p:cNvPr>
            <p:cNvGrpSpPr>
              <a:grpSpLocks/>
            </p:cNvGrpSpPr>
            <p:nvPr/>
          </p:nvGrpSpPr>
          <p:grpSpPr bwMode="auto">
            <a:xfrm>
              <a:off x="1175476" y="2432423"/>
              <a:ext cx="545509" cy="512284"/>
              <a:chOff x="-44" y="1473"/>
              <a:chExt cx="981" cy="1105"/>
            </a:xfrm>
          </p:grpSpPr>
          <p:pic>
            <p:nvPicPr>
              <p:cNvPr id="217" name="Picture 195" descr="desktop_computer_stylized_medium">
                <a:extLst>
                  <a:ext uri="{FF2B5EF4-FFF2-40B4-BE49-F238E27FC236}">
                    <a16:creationId xmlns:a16="http://schemas.microsoft.com/office/drawing/2014/main" id="{C9BAD8A3-73FD-504F-969F-7C35A5C98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196">
                <a:extLst>
                  <a:ext uri="{FF2B5EF4-FFF2-40B4-BE49-F238E27FC236}">
                    <a16:creationId xmlns:a16="http://schemas.microsoft.com/office/drawing/2014/main" id="{2F736748-6A6F-4A40-841E-F7357D81FD5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5" name="Group 164">
              <a:extLst>
                <a:ext uri="{FF2B5EF4-FFF2-40B4-BE49-F238E27FC236}">
                  <a16:creationId xmlns:a16="http://schemas.microsoft.com/office/drawing/2014/main" id="{19DB2C22-7DC2-E741-9E31-4D336DBD41D8}"/>
                </a:ext>
              </a:extLst>
            </p:cNvPr>
            <p:cNvGrpSpPr/>
            <p:nvPr/>
          </p:nvGrpSpPr>
          <p:grpSpPr>
            <a:xfrm>
              <a:off x="4756576" y="2530702"/>
              <a:ext cx="1245036" cy="593992"/>
              <a:chOff x="9852456" y="608434"/>
              <a:chExt cx="1245036" cy="593992"/>
            </a:xfrm>
          </p:grpSpPr>
          <p:sp>
            <p:nvSpPr>
              <p:cNvPr id="215" name="Oval 19">
                <a:extLst>
                  <a:ext uri="{FF2B5EF4-FFF2-40B4-BE49-F238E27FC236}">
                    <a16:creationId xmlns:a16="http://schemas.microsoft.com/office/drawing/2014/main" id="{6000E806-F013-C443-8B87-D5DBEFEDF8C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6" name="TextBox 215">
                <a:extLst>
                  <a:ext uri="{FF2B5EF4-FFF2-40B4-BE49-F238E27FC236}">
                    <a16:creationId xmlns:a16="http://schemas.microsoft.com/office/drawing/2014/main" id="{2D496D32-B730-8F41-BC5C-D46F18E3C27F}"/>
                  </a:ext>
                </a:extLst>
              </p:cNvPr>
              <p:cNvSpPr txBox="1"/>
              <p:nvPr/>
            </p:nvSpPr>
            <p:spPr>
              <a:xfrm>
                <a:off x="9921965"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66" name="Group 165">
              <a:extLst>
                <a:ext uri="{FF2B5EF4-FFF2-40B4-BE49-F238E27FC236}">
                  <a16:creationId xmlns:a16="http://schemas.microsoft.com/office/drawing/2014/main" id="{EA2AE3CE-CD18-494C-A00E-4B2C61F9903E}"/>
                </a:ext>
              </a:extLst>
            </p:cNvPr>
            <p:cNvGrpSpPr/>
            <p:nvPr/>
          </p:nvGrpSpPr>
          <p:grpSpPr>
            <a:xfrm>
              <a:off x="4815705" y="3003923"/>
              <a:ext cx="577241" cy="307777"/>
              <a:chOff x="9678159" y="981583"/>
              <a:chExt cx="577241" cy="307777"/>
            </a:xfrm>
          </p:grpSpPr>
          <p:sp>
            <p:nvSpPr>
              <p:cNvPr id="213" name="Rectangle 212">
                <a:extLst>
                  <a:ext uri="{FF2B5EF4-FFF2-40B4-BE49-F238E27FC236}">
                    <a16:creationId xmlns:a16="http://schemas.microsoft.com/office/drawing/2014/main" id="{68A38E56-F1F2-8D41-B556-9B4F130EE1C0}"/>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B8FBC38B-338F-F747-943D-E7C01C7B97F9}"/>
                  </a:ext>
                </a:extLst>
              </p:cNvPr>
              <p:cNvSpPr txBox="1"/>
              <p:nvPr/>
            </p:nvSpPr>
            <p:spPr>
              <a:xfrm>
                <a:off x="9678159" y="981583"/>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1">
              <a:extLst>
                <a:ext uri="{FF2B5EF4-FFF2-40B4-BE49-F238E27FC236}">
                  <a16:creationId xmlns:a16="http://schemas.microsoft.com/office/drawing/2014/main" id="{77E8EF91-AF21-9340-AC44-97C2982F9039}"/>
                </a:ext>
              </a:extLst>
            </p:cNvPr>
            <p:cNvGrpSpPr>
              <a:grpSpLocks/>
            </p:cNvGrpSpPr>
            <p:nvPr/>
          </p:nvGrpSpPr>
          <p:grpSpPr bwMode="auto">
            <a:xfrm>
              <a:off x="5854223" y="2398718"/>
              <a:ext cx="230514" cy="466725"/>
              <a:chOff x="4140" y="429"/>
              <a:chExt cx="1425" cy="2396"/>
            </a:xfrm>
          </p:grpSpPr>
          <p:sp>
            <p:nvSpPr>
              <p:cNvPr id="181" name="Freeform 162">
                <a:extLst>
                  <a:ext uri="{FF2B5EF4-FFF2-40B4-BE49-F238E27FC236}">
                    <a16:creationId xmlns:a16="http://schemas.microsoft.com/office/drawing/2014/main" id="{9E28FBA5-541A-AC4F-AE71-5951515DCF0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Rectangle 163">
                <a:extLst>
                  <a:ext uri="{FF2B5EF4-FFF2-40B4-BE49-F238E27FC236}">
                    <a16:creationId xmlns:a16="http://schemas.microsoft.com/office/drawing/2014/main" id="{CC415C09-33EA-A142-8461-9672CCFF0F1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Freeform 164">
                <a:extLst>
                  <a:ext uri="{FF2B5EF4-FFF2-40B4-BE49-F238E27FC236}">
                    <a16:creationId xmlns:a16="http://schemas.microsoft.com/office/drawing/2014/main" id="{2A5E6FB5-B778-F24C-A601-95339A95380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Freeform 165">
                <a:extLst>
                  <a:ext uri="{FF2B5EF4-FFF2-40B4-BE49-F238E27FC236}">
                    <a16:creationId xmlns:a16="http://schemas.microsoft.com/office/drawing/2014/main" id="{70415A3C-7C91-7E46-9BA5-D62360FC3F5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Rectangle 166">
                <a:extLst>
                  <a:ext uri="{FF2B5EF4-FFF2-40B4-BE49-F238E27FC236}">
                    <a16:creationId xmlns:a16="http://schemas.microsoft.com/office/drawing/2014/main" id="{4A157385-49EC-A345-8675-63A8A4717EE4}"/>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6" name="Group 167">
                <a:extLst>
                  <a:ext uri="{FF2B5EF4-FFF2-40B4-BE49-F238E27FC236}">
                    <a16:creationId xmlns:a16="http://schemas.microsoft.com/office/drawing/2014/main" id="{1DBB8188-6E4B-DB44-A618-1833910E6891}"/>
                  </a:ext>
                </a:extLst>
              </p:cNvPr>
              <p:cNvGrpSpPr>
                <a:grpSpLocks/>
              </p:cNvGrpSpPr>
              <p:nvPr/>
            </p:nvGrpSpPr>
            <p:grpSpPr bwMode="auto">
              <a:xfrm>
                <a:off x="4749" y="668"/>
                <a:ext cx="581" cy="145"/>
                <a:chOff x="614" y="2568"/>
                <a:chExt cx="725" cy="139"/>
              </a:xfrm>
            </p:grpSpPr>
            <p:sp>
              <p:nvSpPr>
                <p:cNvPr id="211" name="AutoShape 168">
                  <a:extLst>
                    <a:ext uri="{FF2B5EF4-FFF2-40B4-BE49-F238E27FC236}">
                      <a16:creationId xmlns:a16="http://schemas.microsoft.com/office/drawing/2014/main" id="{CE1ED7B1-4BA4-A84D-9114-C8CBB4BC514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AutoShape 169">
                  <a:extLst>
                    <a:ext uri="{FF2B5EF4-FFF2-40B4-BE49-F238E27FC236}">
                      <a16:creationId xmlns:a16="http://schemas.microsoft.com/office/drawing/2014/main" id="{B7844D79-0009-B94B-8989-919CDF6A9788}"/>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Rectangle 170">
                <a:extLst>
                  <a:ext uri="{FF2B5EF4-FFF2-40B4-BE49-F238E27FC236}">
                    <a16:creationId xmlns:a16="http://schemas.microsoft.com/office/drawing/2014/main" id="{51286867-B08D-0C40-A917-0F4029DD6072}"/>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8" name="Group 171">
                <a:extLst>
                  <a:ext uri="{FF2B5EF4-FFF2-40B4-BE49-F238E27FC236}">
                    <a16:creationId xmlns:a16="http://schemas.microsoft.com/office/drawing/2014/main" id="{D9A8F55B-F86B-6649-A1E4-8F24F95BCCED}"/>
                  </a:ext>
                </a:extLst>
              </p:cNvPr>
              <p:cNvGrpSpPr>
                <a:grpSpLocks/>
              </p:cNvGrpSpPr>
              <p:nvPr/>
            </p:nvGrpSpPr>
            <p:grpSpPr bwMode="auto">
              <a:xfrm>
                <a:off x="4747" y="994"/>
                <a:ext cx="581" cy="134"/>
                <a:chOff x="614" y="2568"/>
                <a:chExt cx="725" cy="139"/>
              </a:xfrm>
            </p:grpSpPr>
            <p:sp>
              <p:nvSpPr>
                <p:cNvPr id="209" name="AutoShape 172">
                  <a:extLst>
                    <a:ext uri="{FF2B5EF4-FFF2-40B4-BE49-F238E27FC236}">
                      <a16:creationId xmlns:a16="http://schemas.microsoft.com/office/drawing/2014/main" id="{16943728-8B67-F648-BF99-75B1A2EB8B65}"/>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AutoShape 173">
                  <a:extLst>
                    <a:ext uri="{FF2B5EF4-FFF2-40B4-BE49-F238E27FC236}">
                      <a16:creationId xmlns:a16="http://schemas.microsoft.com/office/drawing/2014/main" id="{E5C59DE8-B381-7841-BEF2-A71119B6CD8F}"/>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Rectangle 174">
                <a:extLst>
                  <a:ext uri="{FF2B5EF4-FFF2-40B4-BE49-F238E27FC236}">
                    <a16:creationId xmlns:a16="http://schemas.microsoft.com/office/drawing/2014/main" id="{E2A441E4-4B95-2D4B-8D2B-A39444E730C9}"/>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75">
                <a:extLst>
                  <a:ext uri="{FF2B5EF4-FFF2-40B4-BE49-F238E27FC236}">
                    <a16:creationId xmlns:a16="http://schemas.microsoft.com/office/drawing/2014/main" id="{4C56D3D2-1E9D-9A4E-A8E6-C02F387A41EB}"/>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176">
                <a:extLst>
                  <a:ext uri="{FF2B5EF4-FFF2-40B4-BE49-F238E27FC236}">
                    <a16:creationId xmlns:a16="http://schemas.microsoft.com/office/drawing/2014/main" id="{4DEFC4BF-D38C-4E4F-8FF6-784D2ECC1D20}"/>
                  </a:ext>
                </a:extLst>
              </p:cNvPr>
              <p:cNvGrpSpPr>
                <a:grpSpLocks/>
              </p:cNvGrpSpPr>
              <p:nvPr/>
            </p:nvGrpSpPr>
            <p:grpSpPr bwMode="auto">
              <a:xfrm>
                <a:off x="4735" y="1627"/>
                <a:ext cx="582" cy="151"/>
                <a:chOff x="614" y="2568"/>
                <a:chExt cx="725" cy="139"/>
              </a:xfrm>
            </p:grpSpPr>
            <p:sp>
              <p:nvSpPr>
                <p:cNvPr id="207" name="AutoShape 177">
                  <a:extLst>
                    <a:ext uri="{FF2B5EF4-FFF2-40B4-BE49-F238E27FC236}">
                      <a16:creationId xmlns:a16="http://schemas.microsoft.com/office/drawing/2014/main" id="{1E6EF7BF-0973-4748-B890-B3787B883BAA}"/>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AutoShape 178">
                  <a:extLst>
                    <a:ext uri="{FF2B5EF4-FFF2-40B4-BE49-F238E27FC236}">
                      <a16:creationId xmlns:a16="http://schemas.microsoft.com/office/drawing/2014/main" id="{E5D7BCD8-55E5-614E-8991-523BADFCB547}"/>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2" name="Freeform 179">
                <a:extLst>
                  <a:ext uri="{FF2B5EF4-FFF2-40B4-BE49-F238E27FC236}">
                    <a16:creationId xmlns:a16="http://schemas.microsoft.com/office/drawing/2014/main" id="{9D08C936-65B2-7540-81A7-902915A9F68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93" name="Group 180">
                <a:extLst>
                  <a:ext uri="{FF2B5EF4-FFF2-40B4-BE49-F238E27FC236}">
                    <a16:creationId xmlns:a16="http://schemas.microsoft.com/office/drawing/2014/main" id="{E99B1C69-E2B6-2944-ADFF-75BD1E5CCF82}"/>
                  </a:ext>
                </a:extLst>
              </p:cNvPr>
              <p:cNvGrpSpPr>
                <a:grpSpLocks/>
              </p:cNvGrpSpPr>
              <p:nvPr/>
            </p:nvGrpSpPr>
            <p:grpSpPr bwMode="auto">
              <a:xfrm>
                <a:off x="4739" y="1327"/>
                <a:ext cx="582" cy="139"/>
                <a:chOff x="614" y="2568"/>
                <a:chExt cx="725" cy="139"/>
              </a:xfrm>
            </p:grpSpPr>
            <p:sp>
              <p:nvSpPr>
                <p:cNvPr id="205" name="AutoShape 181">
                  <a:extLst>
                    <a:ext uri="{FF2B5EF4-FFF2-40B4-BE49-F238E27FC236}">
                      <a16:creationId xmlns:a16="http://schemas.microsoft.com/office/drawing/2014/main" id="{40AB9F71-EF2B-814B-9AA0-68CABE04DD9B}"/>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AutoShape 182">
                  <a:extLst>
                    <a:ext uri="{FF2B5EF4-FFF2-40B4-BE49-F238E27FC236}">
                      <a16:creationId xmlns:a16="http://schemas.microsoft.com/office/drawing/2014/main" id="{61BBD585-034C-FE44-8C4C-5732B02C9B9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4" name="Rectangle 183">
                <a:extLst>
                  <a:ext uri="{FF2B5EF4-FFF2-40B4-BE49-F238E27FC236}">
                    <a16:creationId xmlns:a16="http://schemas.microsoft.com/office/drawing/2014/main" id="{3003C525-2BE0-154F-83E7-C0B0EEC1A63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Freeform 184">
                <a:extLst>
                  <a:ext uri="{FF2B5EF4-FFF2-40B4-BE49-F238E27FC236}">
                    <a16:creationId xmlns:a16="http://schemas.microsoft.com/office/drawing/2014/main" id="{87688AC3-3CC5-0947-8699-28651834F6F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6" name="Freeform 185">
                <a:extLst>
                  <a:ext uri="{FF2B5EF4-FFF2-40B4-BE49-F238E27FC236}">
                    <a16:creationId xmlns:a16="http://schemas.microsoft.com/office/drawing/2014/main" id="{3B30373F-530B-FF4A-A69C-611E391F988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Oval 186">
                <a:extLst>
                  <a:ext uri="{FF2B5EF4-FFF2-40B4-BE49-F238E27FC236}">
                    <a16:creationId xmlns:a16="http://schemas.microsoft.com/office/drawing/2014/main" id="{BE74818C-974F-C344-AF1C-A571C38F767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Freeform 187">
                <a:extLst>
                  <a:ext uri="{FF2B5EF4-FFF2-40B4-BE49-F238E27FC236}">
                    <a16:creationId xmlns:a16="http://schemas.microsoft.com/office/drawing/2014/main" id="{C9128504-5E1F-1F4A-BF9E-EFE7472C030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9" name="AutoShape 188">
                <a:extLst>
                  <a:ext uri="{FF2B5EF4-FFF2-40B4-BE49-F238E27FC236}">
                    <a16:creationId xmlns:a16="http://schemas.microsoft.com/office/drawing/2014/main" id="{E1404165-9D6F-1942-BB52-FCC831E9A23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AutoShape 189">
                <a:extLst>
                  <a:ext uri="{FF2B5EF4-FFF2-40B4-BE49-F238E27FC236}">
                    <a16:creationId xmlns:a16="http://schemas.microsoft.com/office/drawing/2014/main" id="{7F94C469-5406-364A-84E2-47B5F8B49B4C}"/>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Oval 190">
                <a:extLst>
                  <a:ext uri="{FF2B5EF4-FFF2-40B4-BE49-F238E27FC236}">
                    <a16:creationId xmlns:a16="http://schemas.microsoft.com/office/drawing/2014/main" id="{A0E8CAFD-652A-E647-BA6D-055C853C8A16}"/>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2" name="Oval 191">
                <a:extLst>
                  <a:ext uri="{FF2B5EF4-FFF2-40B4-BE49-F238E27FC236}">
                    <a16:creationId xmlns:a16="http://schemas.microsoft.com/office/drawing/2014/main" id="{1A58DA79-10F0-C94E-9A96-4E39E4332121}"/>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03" name="Oval 192">
                <a:extLst>
                  <a:ext uri="{FF2B5EF4-FFF2-40B4-BE49-F238E27FC236}">
                    <a16:creationId xmlns:a16="http://schemas.microsoft.com/office/drawing/2014/main" id="{E5153F60-CA4E-AD46-AA61-51967FAF6727}"/>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93">
                <a:extLst>
                  <a:ext uri="{FF2B5EF4-FFF2-40B4-BE49-F238E27FC236}">
                    <a16:creationId xmlns:a16="http://schemas.microsoft.com/office/drawing/2014/main" id="{FDB88677-8689-BF48-AD1F-09182168736F}"/>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8" name="Group 167">
              <a:extLst>
                <a:ext uri="{FF2B5EF4-FFF2-40B4-BE49-F238E27FC236}">
                  <a16:creationId xmlns:a16="http://schemas.microsoft.com/office/drawing/2014/main" id="{EAFBA5EB-DA0C-3243-87AB-B89E8E79E894}"/>
                </a:ext>
              </a:extLst>
            </p:cNvPr>
            <p:cNvGrpSpPr/>
            <p:nvPr/>
          </p:nvGrpSpPr>
          <p:grpSpPr>
            <a:xfrm>
              <a:off x="2669417" y="3423937"/>
              <a:ext cx="2003932" cy="369332"/>
              <a:chOff x="7504363" y="3141846"/>
              <a:chExt cx="2003932" cy="369332"/>
            </a:xfrm>
          </p:grpSpPr>
          <p:grpSp>
            <p:nvGrpSpPr>
              <p:cNvPr id="175" name="Group 174">
                <a:extLst>
                  <a:ext uri="{FF2B5EF4-FFF2-40B4-BE49-F238E27FC236}">
                    <a16:creationId xmlns:a16="http://schemas.microsoft.com/office/drawing/2014/main" id="{11FC8479-D121-CF45-BE67-D2FC95EAF7B9}"/>
                  </a:ext>
                </a:extLst>
              </p:cNvPr>
              <p:cNvGrpSpPr/>
              <p:nvPr/>
            </p:nvGrpSpPr>
            <p:grpSpPr>
              <a:xfrm>
                <a:off x="7504363" y="3183676"/>
                <a:ext cx="2003932" cy="306163"/>
                <a:chOff x="1616358" y="2551230"/>
                <a:chExt cx="2141698" cy="218510"/>
              </a:xfrm>
            </p:grpSpPr>
            <p:sp>
              <p:nvSpPr>
                <p:cNvPr id="177" name="Rectangle 176">
                  <a:extLst>
                    <a:ext uri="{FF2B5EF4-FFF2-40B4-BE49-F238E27FC236}">
                      <a16:creationId xmlns:a16="http://schemas.microsoft.com/office/drawing/2014/main" id="{553693F6-B250-A94A-973B-A2B9E24D52C4}"/>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90731F76-7DB6-864C-9B95-2487D9D7B8DE}"/>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31CDAEAB-9168-0E4F-9A8E-E906655A076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34315B0F-7173-EA4C-98E3-3F4A8474AFE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6" name="TextBox 175">
                <a:extLst>
                  <a:ext uri="{FF2B5EF4-FFF2-40B4-BE49-F238E27FC236}">
                    <a16:creationId xmlns:a16="http://schemas.microsoft.com/office/drawing/2014/main" id="{997FB701-F3E4-214A-918C-4E8D192B2BB3}"/>
                  </a:ext>
                </a:extLst>
              </p:cNvPr>
              <p:cNvSpPr txBox="1"/>
              <p:nvPr/>
            </p:nvSpPr>
            <p:spPr>
              <a:xfrm>
                <a:off x="7695752" y="3141846"/>
                <a:ext cx="16788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reliable channel</a:t>
                </a:r>
              </a:p>
            </p:txBody>
          </p:sp>
        </p:grpSp>
        <p:cxnSp>
          <p:nvCxnSpPr>
            <p:cNvPr id="169" name="Straight Connector 168">
              <a:extLst>
                <a:ext uri="{FF2B5EF4-FFF2-40B4-BE49-F238E27FC236}">
                  <a16:creationId xmlns:a16="http://schemas.microsoft.com/office/drawing/2014/main" id="{82CF18A5-E8B1-C44A-855D-BC2E13F5D131}"/>
                </a:ext>
              </a:extLst>
            </p:cNvPr>
            <p:cNvCxnSpPr>
              <a:cxnSpLocks/>
            </p:cNvCxnSpPr>
            <p:nvPr/>
          </p:nvCxnSpPr>
          <p:spPr>
            <a:xfrm>
              <a:off x="1082232"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Bent-Up Arrow 169">
              <a:extLst>
                <a:ext uri="{FF2B5EF4-FFF2-40B4-BE49-F238E27FC236}">
                  <a16:creationId xmlns:a16="http://schemas.microsoft.com/office/drawing/2014/main" id="{35B9DBBD-4E46-054F-AF2A-3048455F5FA1}"/>
                </a:ext>
              </a:extLst>
            </p:cNvPr>
            <p:cNvSpPr/>
            <p:nvPr/>
          </p:nvSpPr>
          <p:spPr>
            <a:xfrm rot="5400000">
              <a:off x="2152182" y="3067004"/>
              <a:ext cx="462111" cy="773811"/>
            </a:xfrm>
            <a:prstGeom prst="bentUpArrow">
              <a:avLst>
                <a:gd name="adj1" fmla="val 7999"/>
                <a:gd name="adj2" fmla="val 16334"/>
                <a:gd name="adj3" fmla="val 21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CFAA8010-49E9-EB46-BD2B-D57E00E6F5CD}"/>
                </a:ext>
              </a:extLst>
            </p:cNvPr>
            <p:cNvCxnSpPr>
              <a:cxnSpLocks/>
            </p:cNvCxnSpPr>
            <p:nvPr/>
          </p:nvCxnSpPr>
          <p:spPr>
            <a:xfrm>
              <a:off x="4645151"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1100341-F7A9-1D41-8489-9128E671B607}"/>
                </a:ext>
              </a:extLst>
            </p:cNvPr>
            <p:cNvSpPr txBox="1"/>
            <p:nvPr/>
          </p:nvSpPr>
          <p:spPr>
            <a:xfrm>
              <a:off x="737513" y="3044385"/>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30DCEE24-EC49-B244-B451-278656DCCEBE}"/>
                </a:ext>
              </a:extLst>
            </p:cNvPr>
            <p:cNvSpPr txBox="1"/>
            <p:nvPr/>
          </p:nvSpPr>
          <p:spPr>
            <a:xfrm>
              <a:off x="828116" y="3272133"/>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5EB50A4-0F12-A743-8A7B-907E5EE4A2F5}"/>
                </a:ext>
              </a:extLst>
            </p:cNvPr>
            <p:cNvSpPr txBox="1"/>
            <p:nvPr/>
          </p:nvSpPr>
          <p:spPr>
            <a:xfrm flipH="1">
              <a:off x="1817207" y="4010900"/>
              <a:ext cx="402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abstraction</a:t>
              </a:r>
            </a:p>
          </p:txBody>
        </p:sp>
      </p:grpSp>
      <p:sp>
        <p:nvSpPr>
          <p:cNvPr id="8" name="Rectangle 7">
            <a:extLst>
              <a:ext uri="{FF2B5EF4-FFF2-40B4-BE49-F238E27FC236}">
                <a16:creationId xmlns:a16="http://schemas.microsoft.com/office/drawing/2014/main" id="{7A8CA74F-CA34-FE4D-BBA8-48490B128E60}"/>
              </a:ext>
            </a:extLst>
          </p:cNvPr>
          <p:cNvSpPr/>
          <p:nvPr/>
        </p:nvSpPr>
        <p:spPr>
          <a:xfrm>
            <a:off x="295893" y="1816276"/>
            <a:ext cx="5265664" cy="23946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a:extLst>
              <a:ext uri="{FF2B5EF4-FFF2-40B4-BE49-F238E27FC236}">
                <a16:creationId xmlns:a16="http://schemas.microsoft.com/office/drawing/2014/main" id="{801B4EA5-1C05-1743-AB9A-0E0C38CDA1C5}"/>
              </a:ext>
            </a:extLst>
          </p:cNvPr>
          <p:cNvSpPr/>
          <p:nvPr/>
        </p:nvSpPr>
        <p:spPr>
          <a:xfrm>
            <a:off x="5448822" y="3106456"/>
            <a:ext cx="638827" cy="1014608"/>
          </a:xfrm>
          <a:prstGeom prst="rightArrow">
            <a:avLst/>
          </a:prstGeom>
          <a:gradFill>
            <a:gsLst>
              <a:gs pos="0">
                <a:schemeClr val="accent1">
                  <a:lumMod val="5000"/>
                  <a:lumOff val="95000"/>
                </a:schemeClr>
              </a:gs>
              <a:gs pos="56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B614158-9985-B744-A5F2-706D5EF5D7E9}"/>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4368BA48-D0C1-5949-880D-4FFAA26CCECD}"/>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Slide Number Placeholder 2">
            <a:extLst>
              <a:ext uri="{FF2B5EF4-FFF2-40B4-BE49-F238E27FC236}">
                <a16:creationId xmlns:a16="http://schemas.microsoft.com/office/drawing/2014/main" id="{F8B5D732-7735-9D4B-9D7A-0E2219A426F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a:t>
            </a:fld>
            <a:endParaRPr lang="en-US" dirty="0"/>
          </a:p>
        </p:txBody>
      </p:sp>
    </p:spTree>
    <p:extLst>
      <p:ext uri="{BB962C8B-B14F-4D97-AF65-F5344CB8AC3E}">
        <p14:creationId xmlns:p14="http://schemas.microsoft.com/office/powerpoint/2010/main" val="327558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1500"/>
                            </p:stCondLst>
                            <p:childTnLst>
                              <p:par>
                                <p:cTn id="13" presetID="9" presetClass="exit" presetSubtype="0" fill="hold" grpId="1" nodeType="after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par>
                          <p:cTn id="21" fill="hold">
                            <p:stCondLst>
                              <p:cond delay="500"/>
                            </p:stCondLst>
                            <p:childTnLst>
                              <p:par>
                                <p:cTn id="22" presetID="9" presetClass="entr" presetSubtype="0" fill="hold" grpId="0" nodeType="afterEffect">
                                  <p:stCondLst>
                                    <p:cond delay="1000"/>
                                  </p:stCondLst>
                                  <p:childTnLst>
                                    <p:set>
                                      <p:cBhvr>
                                        <p:cTn id="23" dur="1" fill="hold">
                                          <p:stCondLst>
                                            <p:cond delay="0"/>
                                          </p:stCondLst>
                                        </p:cTn>
                                        <p:tgtEl>
                                          <p:spTgt spid="231"/>
                                        </p:tgtEl>
                                        <p:attrNameLst>
                                          <p:attrName>style.visibility</p:attrName>
                                        </p:attrNameLst>
                                      </p:cBhvr>
                                      <p:to>
                                        <p:strVal val="visible"/>
                                      </p:to>
                                    </p:set>
                                    <p:animEffect transition="in" filter="dissolve">
                                      <p:cBhvr>
                                        <p:cTn id="24"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 grpId="0" animBg="1"/>
      <p:bldP spid="2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4655" y="408214"/>
            <a:ext cx="6222596" cy="1330904"/>
          </a:xfrm>
        </p:spPr>
        <p:txBody>
          <a:bodyPr>
            <a:noAutofit/>
          </a:bodyPr>
          <a:lstStyle/>
          <a:p>
            <a:r>
              <a:rPr lang="en-US" sz="4800" dirty="0"/>
              <a:t>Selective repeat: </a:t>
            </a:r>
            <a:br>
              <a:rPr lang="en-US" sz="4800" dirty="0"/>
            </a:br>
            <a:r>
              <a:rPr lang="en-US" sz="4800" dirty="0"/>
              <a:t>a dilemma!</a:t>
            </a:r>
          </a:p>
        </p:txBody>
      </p:sp>
      <p:grpSp>
        <p:nvGrpSpPr>
          <p:cNvPr id="6" name="Group 5">
            <a:extLst>
              <a:ext uri="{FF2B5EF4-FFF2-40B4-BE49-F238E27FC236}">
                <a16:creationId xmlns:a16="http://schemas.microsoft.com/office/drawing/2014/main" id="{7F9E5931-D189-1349-BB68-FDFA9711FCA5}"/>
              </a:ext>
            </a:extLst>
          </p:cNvPr>
          <p:cNvGrpSpPr/>
          <p:nvPr/>
        </p:nvGrpSpPr>
        <p:grpSpPr>
          <a:xfrm>
            <a:off x="6931293" y="4061030"/>
            <a:ext cx="4257675" cy="2225676"/>
            <a:chOff x="6909757" y="4181931"/>
            <a:chExt cx="4257675" cy="2225676"/>
          </a:xfrm>
        </p:grpSpPr>
        <p:grpSp>
          <p:nvGrpSpPr>
            <p:cNvPr id="307" name="Group 8">
              <a:extLst>
                <a:ext uri="{FF2B5EF4-FFF2-40B4-BE49-F238E27FC236}">
                  <a16:creationId xmlns:a16="http://schemas.microsoft.com/office/drawing/2014/main" id="{1942F5A2-ABA0-D244-B423-E4608684189F}"/>
                </a:ext>
              </a:extLst>
            </p:cNvPr>
            <p:cNvGrpSpPr>
              <a:grpSpLocks/>
            </p:cNvGrpSpPr>
            <p:nvPr/>
          </p:nvGrpSpPr>
          <p:grpSpPr bwMode="auto">
            <a:xfrm>
              <a:off x="6909757" y="4258131"/>
              <a:ext cx="1030288" cy="274638"/>
              <a:chOff x="1895" y="3931"/>
              <a:chExt cx="649" cy="173"/>
            </a:xfrm>
          </p:grpSpPr>
          <p:sp>
            <p:nvSpPr>
              <p:cNvPr id="341" name="Rectangle 7">
                <a:extLst>
                  <a:ext uri="{FF2B5EF4-FFF2-40B4-BE49-F238E27FC236}">
                    <a16:creationId xmlns:a16="http://schemas.microsoft.com/office/drawing/2014/main" id="{0EE62060-91FC-404F-BDD6-87AA7C69548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2" name="Text Box 6">
                <a:extLst>
                  <a:ext uri="{FF2B5EF4-FFF2-40B4-BE49-F238E27FC236}">
                    <a16:creationId xmlns:a16="http://schemas.microsoft.com/office/drawing/2014/main" id="{93619256-616D-2A4C-B9B8-7455F78BF467}"/>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8" name="Group 9">
              <a:extLst>
                <a:ext uri="{FF2B5EF4-FFF2-40B4-BE49-F238E27FC236}">
                  <a16:creationId xmlns:a16="http://schemas.microsoft.com/office/drawing/2014/main" id="{94E9A178-E13E-6D46-B99E-B3FDE88BD2E6}"/>
                </a:ext>
              </a:extLst>
            </p:cNvPr>
            <p:cNvGrpSpPr>
              <a:grpSpLocks/>
            </p:cNvGrpSpPr>
            <p:nvPr/>
          </p:nvGrpSpPr>
          <p:grpSpPr bwMode="auto">
            <a:xfrm>
              <a:off x="6928807" y="4532769"/>
              <a:ext cx="1030288" cy="274638"/>
              <a:chOff x="1895" y="3931"/>
              <a:chExt cx="649" cy="173"/>
            </a:xfrm>
          </p:grpSpPr>
          <p:sp>
            <p:nvSpPr>
              <p:cNvPr id="339" name="Rectangle 10">
                <a:extLst>
                  <a:ext uri="{FF2B5EF4-FFF2-40B4-BE49-F238E27FC236}">
                    <a16:creationId xmlns:a16="http://schemas.microsoft.com/office/drawing/2014/main" id="{1D7DB47D-B4D8-DA4B-849C-0C854A63983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0" name="Text Box 11">
                <a:extLst>
                  <a:ext uri="{FF2B5EF4-FFF2-40B4-BE49-F238E27FC236}">
                    <a16:creationId xmlns:a16="http://schemas.microsoft.com/office/drawing/2014/main" id="{66376DC4-0D4B-F448-8D81-BDEC9FFF8996}"/>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9" name="Group 12">
              <a:extLst>
                <a:ext uri="{FF2B5EF4-FFF2-40B4-BE49-F238E27FC236}">
                  <a16:creationId xmlns:a16="http://schemas.microsoft.com/office/drawing/2014/main" id="{75D0BF09-C33A-BF4B-8E6F-BD5C588B4B7C}"/>
                </a:ext>
              </a:extLst>
            </p:cNvPr>
            <p:cNvGrpSpPr>
              <a:grpSpLocks/>
            </p:cNvGrpSpPr>
            <p:nvPr/>
          </p:nvGrpSpPr>
          <p:grpSpPr bwMode="auto">
            <a:xfrm>
              <a:off x="6936745" y="4796294"/>
              <a:ext cx="1030288" cy="274638"/>
              <a:chOff x="1895" y="3931"/>
              <a:chExt cx="649" cy="173"/>
            </a:xfrm>
          </p:grpSpPr>
          <p:sp>
            <p:nvSpPr>
              <p:cNvPr id="337" name="Rectangle 13">
                <a:extLst>
                  <a:ext uri="{FF2B5EF4-FFF2-40B4-BE49-F238E27FC236}">
                    <a16:creationId xmlns:a16="http://schemas.microsoft.com/office/drawing/2014/main" id="{3DC28863-C1E4-3940-A9B4-5C23D5FD0FBF}"/>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8" name="Text Box 14">
                <a:extLst>
                  <a:ext uri="{FF2B5EF4-FFF2-40B4-BE49-F238E27FC236}">
                    <a16:creationId xmlns:a16="http://schemas.microsoft.com/office/drawing/2014/main" id="{183D495E-EC2B-E34D-968D-949D6F983610}"/>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0" name="Line 15">
              <a:extLst>
                <a:ext uri="{FF2B5EF4-FFF2-40B4-BE49-F238E27FC236}">
                  <a16:creationId xmlns:a16="http://schemas.microsoft.com/office/drawing/2014/main" id="{83280B47-6119-B24D-BD4C-7A570462D89A}"/>
                </a:ext>
              </a:extLst>
            </p:cNvPr>
            <p:cNvSpPr>
              <a:spLocks noChangeShapeType="1"/>
            </p:cNvSpPr>
            <p:nvPr/>
          </p:nvSpPr>
          <p:spPr bwMode="auto">
            <a:xfrm>
              <a:off x="7927345" y="4396244"/>
              <a:ext cx="1827213"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1" name="Line 16">
              <a:extLst>
                <a:ext uri="{FF2B5EF4-FFF2-40B4-BE49-F238E27FC236}">
                  <a16:creationId xmlns:a16="http://schemas.microsoft.com/office/drawing/2014/main" id="{B4A96E1E-1FCC-8748-AE3E-6BEA1397830A}"/>
                </a:ext>
              </a:extLst>
            </p:cNvPr>
            <p:cNvSpPr>
              <a:spLocks noChangeShapeType="1"/>
            </p:cNvSpPr>
            <p:nvPr/>
          </p:nvSpPr>
          <p:spPr bwMode="auto">
            <a:xfrm>
              <a:off x="7957507" y="4681994"/>
              <a:ext cx="1808163"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2" name="Line 17">
              <a:extLst>
                <a:ext uri="{FF2B5EF4-FFF2-40B4-BE49-F238E27FC236}">
                  <a16:creationId xmlns:a16="http://schemas.microsoft.com/office/drawing/2014/main" id="{2BCA50D6-62FE-B64C-BB19-B11FA0426622}"/>
                </a:ext>
              </a:extLst>
            </p:cNvPr>
            <p:cNvSpPr>
              <a:spLocks noChangeShapeType="1"/>
            </p:cNvSpPr>
            <p:nvPr/>
          </p:nvSpPr>
          <p:spPr bwMode="auto">
            <a:xfrm>
              <a:off x="7987670" y="4967744"/>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3" name="Text Box 18">
              <a:extLst>
                <a:ext uri="{FF2B5EF4-FFF2-40B4-BE49-F238E27FC236}">
                  <a16:creationId xmlns:a16="http://schemas.microsoft.com/office/drawing/2014/main" id="{02E658FD-889C-5340-9640-AD71BE2147EC}"/>
                </a:ext>
              </a:extLst>
            </p:cNvPr>
            <p:cNvSpPr txBox="1">
              <a:spLocks noChangeArrowheads="1"/>
            </p:cNvSpPr>
            <p:nvPr/>
          </p:nvSpPr>
          <p:spPr bwMode="auto">
            <a:xfrm>
              <a:off x="8040057" y="41819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4" name="Text Box 19">
              <a:extLst>
                <a:ext uri="{FF2B5EF4-FFF2-40B4-BE49-F238E27FC236}">
                  <a16:creationId xmlns:a16="http://schemas.microsoft.com/office/drawing/2014/main" id="{45B5E1FA-8F5B-7040-AFD4-A6F0EAFD0576}"/>
                </a:ext>
              </a:extLst>
            </p:cNvPr>
            <p:cNvSpPr txBox="1">
              <a:spLocks noChangeArrowheads="1"/>
            </p:cNvSpPr>
            <p:nvPr/>
          </p:nvSpPr>
          <p:spPr bwMode="auto">
            <a:xfrm>
              <a:off x="8036882" y="446768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pkt1</a:t>
              </a:r>
            </a:p>
          </p:txBody>
        </p:sp>
        <p:sp>
          <p:nvSpPr>
            <p:cNvPr id="315" name="Text Box 20">
              <a:extLst>
                <a:ext uri="{FF2B5EF4-FFF2-40B4-BE49-F238E27FC236}">
                  <a16:creationId xmlns:a16="http://schemas.microsoft.com/office/drawing/2014/main" id="{8D9B9494-8D5C-BE4F-BED0-A4F8E50D1C11}"/>
                </a:ext>
              </a:extLst>
            </p:cNvPr>
            <p:cNvSpPr txBox="1">
              <a:spLocks noChangeArrowheads="1"/>
            </p:cNvSpPr>
            <p:nvPr/>
          </p:nvSpPr>
          <p:spPr bwMode="auto">
            <a:xfrm>
              <a:off x="8033707" y="47534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grpSp>
          <p:nvGrpSpPr>
            <p:cNvPr id="316" name="Group 23">
              <a:extLst>
                <a:ext uri="{FF2B5EF4-FFF2-40B4-BE49-F238E27FC236}">
                  <a16:creationId xmlns:a16="http://schemas.microsoft.com/office/drawing/2014/main" id="{82E7EEF6-E6E0-8B4B-B2E2-D6AFBD465BEB}"/>
                </a:ext>
              </a:extLst>
            </p:cNvPr>
            <p:cNvGrpSpPr>
              <a:grpSpLocks/>
            </p:cNvGrpSpPr>
            <p:nvPr/>
          </p:nvGrpSpPr>
          <p:grpSpPr bwMode="auto">
            <a:xfrm>
              <a:off x="6939920" y="5828170"/>
              <a:ext cx="1030288" cy="274638"/>
              <a:chOff x="1895" y="3931"/>
              <a:chExt cx="649" cy="173"/>
            </a:xfrm>
          </p:grpSpPr>
          <p:sp>
            <p:nvSpPr>
              <p:cNvPr id="335" name="Rectangle 24">
                <a:extLst>
                  <a:ext uri="{FF2B5EF4-FFF2-40B4-BE49-F238E27FC236}">
                    <a16:creationId xmlns:a16="http://schemas.microsoft.com/office/drawing/2014/main" id="{863DCB74-5DAF-1847-A592-4A82497E9F6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6" name="Text Box 25">
                <a:extLst>
                  <a:ext uri="{FF2B5EF4-FFF2-40B4-BE49-F238E27FC236}">
                    <a16:creationId xmlns:a16="http://schemas.microsoft.com/office/drawing/2014/main" id="{529BD457-0C19-5348-B5FA-B02FB96145E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7" name="Line 32">
              <a:extLst>
                <a:ext uri="{FF2B5EF4-FFF2-40B4-BE49-F238E27FC236}">
                  <a16:creationId xmlns:a16="http://schemas.microsoft.com/office/drawing/2014/main" id="{39D1ADF5-0FC0-9A45-A89C-C202445BB363}"/>
                </a:ext>
              </a:extLst>
            </p:cNvPr>
            <p:cNvSpPr>
              <a:spLocks noChangeShapeType="1"/>
            </p:cNvSpPr>
            <p:nvPr/>
          </p:nvSpPr>
          <p:spPr bwMode="auto">
            <a:xfrm>
              <a:off x="7990845" y="5961520"/>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8" name="Text Box 35">
              <a:extLst>
                <a:ext uri="{FF2B5EF4-FFF2-40B4-BE49-F238E27FC236}">
                  <a16:creationId xmlns:a16="http://schemas.microsoft.com/office/drawing/2014/main" id="{62D99CB5-14A3-E647-86CE-3B7DE5DCDC7C}"/>
                </a:ext>
              </a:extLst>
            </p:cNvPr>
            <p:cNvSpPr txBox="1">
              <a:spLocks noChangeArrowheads="1"/>
            </p:cNvSpPr>
            <p:nvPr/>
          </p:nvSpPr>
          <p:spPr bwMode="auto">
            <a:xfrm>
              <a:off x="8074982" y="5747207"/>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9" name="Text Box 39">
              <a:extLst>
                <a:ext uri="{FF2B5EF4-FFF2-40B4-BE49-F238E27FC236}">
                  <a16:creationId xmlns:a16="http://schemas.microsoft.com/office/drawing/2014/main" id="{DE3A732F-D913-5C40-8075-B3896B74B221}"/>
                </a:ext>
              </a:extLst>
            </p:cNvPr>
            <p:cNvSpPr txBox="1">
              <a:spLocks noChangeArrowheads="1"/>
            </p:cNvSpPr>
            <p:nvPr/>
          </p:nvSpPr>
          <p:spPr bwMode="auto">
            <a:xfrm>
              <a:off x="6924045" y="5429707"/>
              <a:ext cx="1382713"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retransmit pkt0</a:t>
              </a:r>
            </a:p>
          </p:txBody>
        </p:sp>
        <p:sp>
          <p:nvSpPr>
            <p:cNvPr id="320" name="Rectangle 45">
              <a:extLst>
                <a:ext uri="{FF2B5EF4-FFF2-40B4-BE49-F238E27FC236}">
                  <a16:creationId xmlns:a16="http://schemas.microsoft.com/office/drawing/2014/main" id="{3AC813D7-A587-1341-B108-1D1C3BDD4322}"/>
                </a:ext>
              </a:extLst>
            </p:cNvPr>
            <p:cNvSpPr>
              <a:spLocks noChangeArrowheads="1"/>
            </p:cNvSpPr>
            <p:nvPr/>
          </p:nvSpPr>
          <p:spPr bwMode="auto">
            <a:xfrm>
              <a:off x="9959345" y="4559756"/>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1" name="Text Box 46">
              <a:extLst>
                <a:ext uri="{FF2B5EF4-FFF2-40B4-BE49-F238E27FC236}">
                  <a16:creationId xmlns:a16="http://schemas.microsoft.com/office/drawing/2014/main" id="{AD53B46B-0462-8349-BFB4-D8EE1679CA9F}"/>
                </a:ext>
              </a:extLst>
            </p:cNvPr>
            <p:cNvSpPr txBox="1">
              <a:spLocks noChangeArrowheads="1"/>
            </p:cNvSpPr>
            <p:nvPr/>
          </p:nvSpPr>
          <p:spPr bwMode="auto">
            <a:xfrm>
              <a:off x="9770432" y="4510544"/>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22" name="Rectangle 50">
              <a:extLst>
                <a:ext uri="{FF2B5EF4-FFF2-40B4-BE49-F238E27FC236}">
                  <a16:creationId xmlns:a16="http://schemas.microsoft.com/office/drawing/2014/main" id="{AD80CE9F-F5D1-7B43-A091-123A5ECF7B91}"/>
                </a:ext>
              </a:extLst>
            </p:cNvPr>
            <p:cNvSpPr>
              <a:spLocks noChangeArrowheads="1"/>
            </p:cNvSpPr>
            <p:nvPr/>
          </p:nvSpPr>
          <p:spPr bwMode="auto">
            <a:xfrm>
              <a:off x="10079995" y="4831219"/>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3" name="Text Box 51">
              <a:extLst>
                <a:ext uri="{FF2B5EF4-FFF2-40B4-BE49-F238E27FC236}">
                  <a16:creationId xmlns:a16="http://schemas.microsoft.com/office/drawing/2014/main" id="{EB22B0CE-8744-094D-B844-BAC4F3B9B933}"/>
                </a:ext>
              </a:extLst>
            </p:cNvPr>
            <p:cNvSpPr txBox="1">
              <a:spLocks noChangeArrowheads="1"/>
            </p:cNvSpPr>
            <p:nvPr/>
          </p:nvSpPr>
          <p:spPr bwMode="auto">
            <a:xfrm>
              <a:off x="9767257" y="4785181"/>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24" name="Rectangle 53">
              <a:extLst>
                <a:ext uri="{FF2B5EF4-FFF2-40B4-BE49-F238E27FC236}">
                  <a16:creationId xmlns:a16="http://schemas.microsoft.com/office/drawing/2014/main" id="{B4035F3F-8265-144D-A6FF-D585783A8317}"/>
                </a:ext>
              </a:extLst>
            </p:cNvPr>
            <p:cNvSpPr>
              <a:spLocks noChangeArrowheads="1"/>
            </p:cNvSpPr>
            <p:nvPr/>
          </p:nvSpPr>
          <p:spPr bwMode="auto">
            <a:xfrm>
              <a:off x="10210170" y="5094744"/>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5" name="Text Box 54">
              <a:extLst>
                <a:ext uri="{FF2B5EF4-FFF2-40B4-BE49-F238E27FC236}">
                  <a16:creationId xmlns:a16="http://schemas.microsoft.com/office/drawing/2014/main" id="{6E183FB6-D313-5643-AF16-2BCB057078CF}"/>
                </a:ext>
              </a:extLst>
            </p:cNvPr>
            <p:cNvSpPr txBox="1">
              <a:spLocks noChangeArrowheads="1"/>
            </p:cNvSpPr>
            <p:nvPr/>
          </p:nvSpPr>
          <p:spPr bwMode="auto">
            <a:xfrm>
              <a:off x="9770432" y="5048707"/>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26" name="Line 62">
              <a:extLst>
                <a:ext uri="{FF2B5EF4-FFF2-40B4-BE49-F238E27FC236}">
                  <a16:creationId xmlns:a16="http://schemas.microsoft.com/office/drawing/2014/main" id="{2A5D31EF-8FFA-DA4D-8EDA-36C5F17B4ED9}"/>
                </a:ext>
              </a:extLst>
            </p:cNvPr>
            <p:cNvSpPr>
              <a:spLocks noChangeShapeType="1"/>
            </p:cNvSpPr>
            <p:nvPr/>
          </p:nvSpPr>
          <p:spPr bwMode="auto">
            <a:xfrm flipH="1">
              <a:off x="9122732" y="4642306"/>
              <a:ext cx="577850" cy="25717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7" name="Line 63">
              <a:extLst>
                <a:ext uri="{FF2B5EF4-FFF2-40B4-BE49-F238E27FC236}">
                  <a16:creationId xmlns:a16="http://schemas.microsoft.com/office/drawing/2014/main" id="{EC59E951-2D9E-ED41-A941-387BCF81F22C}"/>
                </a:ext>
              </a:extLst>
            </p:cNvPr>
            <p:cNvSpPr>
              <a:spLocks noChangeShapeType="1"/>
            </p:cNvSpPr>
            <p:nvPr/>
          </p:nvSpPr>
          <p:spPr bwMode="auto">
            <a:xfrm flipH="1">
              <a:off x="9122732" y="4905831"/>
              <a:ext cx="608013" cy="2254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8" name="Line 64">
              <a:extLst>
                <a:ext uri="{FF2B5EF4-FFF2-40B4-BE49-F238E27FC236}">
                  <a16:creationId xmlns:a16="http://schemas.microsoft.com/office/drawing/2014/main" id="{20E85F7F-62CA-5046-92BB-0A98B265007A}"/>
                </a:ext>
              </a:extLst>
            </p:cNvPr>
            <p:cNvSpPr>
              <a:spLocks noChangeShapeType="1"/>
            </p:cNvSpPr>
            <p:nvPr/>
          </p:nvSpPr>
          <p:spPr bwMode="auto">
            <a:xfrm flipH="1">
              <a:off x="9129082" y="5169357"/>
              <a:ext cx="631825" cy="2127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9" name="Text Box 65">
              <a:extLst>
                <a:ext uri="{FF2B5EF4-FFF2-40B4-BE49-F238E27FC236}">
                  <a16:creationId xmlns:a16="http://schemas.microsoft.com/office/drawing/2014/main" id="{0E3A167C-8674-7748-A55E-C8BB9290668E}"/>
                </a:ext>
              </a:extLst>
            </p:cNvPr>
            <p:cNvSpPr txBox="1">
              <a:spLocks noChangeArrowheads="1"/>
            </p:cNvSpPr>
            <p:nvPr/>
          </p:nvSpPr>
          <p:spPr bwMode="auto">
            <a:xfrm>
              <a:off x="8913182" y="4759781"/>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0" name="Text Box 66">
              <a:extLst>
                <a:ext uri="{FF2B5EF4-FFF2-40B4-BE49-F238E27FC236}">
                  <a16:creationId xmlns:a16="http://schemas.microsoft.com/office/drawing/2014/main" id="{1F48C814-D936-5149-ABD9-EBAB7DD49C15}"/>
                </a:ext>
              </a:extLst>
            </p:cNvPr>
            <p:cNvSpPr txBox="1">
              <a:spLocks noChangeArrowheads="1"/>
            </p:cNvSpPr>
            <p:nvPr/>
          </p:nvSpPr>
          <p:spPr bwMode="auto">
            <a:xfrm>
              <a:off x="8921120" y="500266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1" name="Text Box 67">
              <a:extLst>
                <a:ext uri="{FF2B5EF4-FFF2-40B4-BE49-F238E27FC236}">
                  <a16:creationId xmlns:a16="http://schemas.microsoft.com/office/drawing/2014/main" id="{55F809AC-7CEA-CD47-9D93-F22586EF720A}"/>
                </a:ext>
              </a:extLst>
            </p:cNvPr>
            <p:cNvSpPr txBox="1">
              <a:spLocks noChangeArrowheads="1"/>
            </p:cNvSpPr>
            <p:nvPr/>
          </p:nvSpPr>
          <p:spPr bwMode="auto">
            <a:xfrm>
              <a:off x="8927470" y="524079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2" name="Text Box 68">
              <a:extLst>
                <a:ext uri="{FF2B5EF4-FFF2-40B4-BE49-F238E27FC236}">
                  <a16:creationId xmlns:a16="http://schemas.microsoft.com/office/drawing/2014/main" id="{E3B0F057-7806-9C4B-8EB7-5C2A7E6C3396}"/>
                </a:ext>
              </a:extLst>
            </p:cNvPr>
            <p:cNvSpPr txBox="1">
              <a:spLocks noChangeArrowheads="1"/>
            </p:cNvSpPr>
            <p:nvPr/>
          </p:nvSpPr>
          <p:spPr bwMode="auto">
            <a:xfrm>
              <a:off x="9719632" y="595040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with seq number 0</a:t>
              </a:r>
            </a:p>
          </p:txBody>
        </p:sp>
        <p:sp>
          <p:nvSpPr>
            <p:cNvPr id="333" name="Line 69">
              <a:extLst>
                <a:ext uri="{FF2B5EF4-FFF2-40B4-BE49-F238E27FC236}">
                  <a16:creationId xmlns:a16="http://schemas.microsoft.com/office/drawing/2014/main" id="{14184EFC-08DC-8F48-8656-38EAFBF9A938}"/>
                </a:ext>
              </a:extLst>
            </p:cNvPr>
            <p:cNvSpPr>
              <a:spLocks noChangeShapeType="1"/>
            </p:cNvSpPr>
            <p:nvPr/>
          </p:nvSpPr>
          <p:spPr bwMode="auto">
            <a:xfrm flipV="1">
              <a:off x="10424482" y="5345569"/>
              <a:ext cx="0" cy="635000"/>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334" name="Text Box 117">
            <a:extLst>
              <a:ext uri="{FF2B5EF4-FFF2-40B4-BE49-F238E27FC236}">
                <a16:creationId xmlns:a16="http://schemas.microsoft.com/office/drawing/2014/main" id="{03C18204-473B-6144-BF07-9B86DD89E3E2}"/>
              </a:ext>
            </a:extLst>
          </p:cNvPr>
          <p:cNvSpPr txBox="1">
            <a:spLocks noChangeArrowheads="1"/>
          </p:cNvSpPr>
          <p:nvPr/>
        </p:nvSpPr>
        <p:spPr bwMode="auto">
          <a:xfrm>
            <a:off x="6903407" y="6111434"/>
            <a:ext cx="12207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(b) oops!</a:t>
            </a:r>
          </a:p>
        </p:txBody>
      </p:sp>
      <p:grpSp>
        <p:nvGrpSpPr>
          <p:cNvPr id="5" name="Group 4">
            <a:extLst>
              <a:ext uri="{FF2B5EF4-FFF2-40B4-BE49-F238E27FC236}">
                <a16:creationId xmlns:a16="http://schemas.microsoft.com/office/drawing/2014/main" id="{4E24ABB9-F69F-E54C-9DFF-5CF4B1475C1B}"/>
              </a:ext>
            </a:extLst>
          </p:cNvPr>
          <p:cNvGrpSpPr/>
          <p:nvPr/>
        </p:nvGrpSpPr>
        <p:grpSpPr>
          <a:xfrm>
            <a:off x="6785932" y="351292"/>
            <a:ext cx="4410075" cy="2644775"/>
            <a:chOff x="6785932" y="351292"/>
            <a:chExt cx="4410075" cy="2644775"/>
          </a:xfrm>
        </p:grpSpPr>
        <p:sp>
          <p:nvSpPr>
            <p:cNvPr id="302" name="Text Box 40">
              <a:extLst>
                <a:ext uri="{FF2B5EF4-FFF2-40B4-BE49-F238E27FC236}">
                  <a16:creationId xmlns:a16="http://schemas.microsoft.com/office/drawing/2014/main" id="{7AAB2DA8-8AB9-0A42-AA24-900F507BEF5E}"/>
                </a:ext>
              </a:extLst>
            </p:cNvPr>
            <p:cNvSpPr txBox="1">
              <a:spLocks noChangeArrowheads="1"/>
            </p:cNvSpPr>
            <p:nvPr/>
          </p:nvSpPr>
          <p:spPr bwMode="auto">
            <a:xfrm>
              <a:off x="9546595" y="351292"/>
              <a:ext cx="1458912"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receiver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3" name="Text Box 41">
              <a:extLst>
                <a:ext uri="{FF2B5EF4-FFF2-40B4-BE49-F238E27FC236}">
                  <a16:creationId xmlns:a16="http://schemas.microsoft.com/office/drawing/2014/main" id="{3598A985-11A7-2044-B9F4-C6844C5E27D3}"/>
                </a:ext>
              </a:extLst>
            </p:cNvPr>
            <p:cNvSpPr txBox="1">
              <a:spLocks noChangeArrowheads="1"/>
            </p:cNvSpPr>
            <p:nvPr/>
          </p:nvSpPr>
          <p:spPr bwMode="auto">
            <a:xfrm>
              <a:off x="6785932" y="354467"/>
              <a:ext cx="136525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sender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(after receipt)</a:t>
              </a:r>
            </a:p>
          </p:txBody>
        </p:sp>
        <p:sp>
          <p:nvSpPr>
            <p:cNvPr id="304" name="Line 58">
              <a:extLst>
                <a:ext uri="{FF2B5EF4-FFF2-40B4-BE49-F238E27FC236}">
                  <a16:creationId xmlns:a16="http://schemas.microsoft.com/office/drawing/2014/main" id="{D0BD8176-5A1C-2F42-A376-096BA3649435}"/>
                </a:ext>
              </a:extLst>
            </p:cNvPr>
            <p:cNvSpPr>
              <a:spLocks noChangeShapeType="1"/>
            </p:cNvSpPr>
            <p:nvPr/>
          </p:nvSpPr>
          <p:spPr bwMode="auto">
            <a:xfrm>
              <a:off x="6871657" y="845004"/>
              <a:ext cx="1109663" cy="0"/>
            </a:xfrm>
            <a:prstGeom prst="line">
              <a:avLst/>
            </a:prstGeom>
            <a:noFill/>
            <a:ln w="19050">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05" name="Line 59">
              <a:extLst>
                <a:ext uri="{FF2B5EF4-FFF2-40B4-BE49-F238E27FC236}">
                  <a16:creationId xmlns:a16="http://schemas.microsoft.com/office/drawing/2014/main" id="{5593C4C2-6D68-884B-8AE3-58E5D1DC69CE}"/>
                </a:ext>
              </a:extLst>
            </p:cNvPr>
            <p:cNvSpPr>
              <a:spLocks noChangeShapeType="1"/>
            </p:cNvSpPr>
            <p:nvPr/>
          </p:nvSpPr>
          <p:spPr bwMode="auto">
            <a:xfrm>
              <a:off x="9652957" y="845004"/>
              <a:ext cx="1109663" cy="0"/>
            </a:xfrm>
            <a:prstGeom prst="line">
              <a:avLst/>
            </a:prstGeom>
            <a:noFill/>
            <a:ln w="19050">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44" name="Group 72">
              <a:extLst>
                <a:ext uri="{FF2B5EF4-FFF2-40B4-BE49-F238E27FC236}">
                  <a16:creationId xmlns:a16="http://schemas.microsoft.com/office/drawing/2014/main" id="{0A13F6C1-3774-494B-8A3C-5D027253D981}"/>
                </a:ext>
              </a:extLst>
            </p:cNvPr>
            <p:cNvGrpSpPr>
              <a:grpSpLocks/>
            </p:cNvGrpSpPr>
            <p:nvPr/>
          </p:nvGrpSpPr>
          <p:grpSpPr bwMode="auto">
            <a:xfrm>
              <a:off x="6927220" y="1057729"/>
              <a:ext cx="1030287" cy="274638"/>
              <a:chOff x="1895" y="3931"/>
              <a:chExt cx="649" cy="173"/>
            </a:xfrm>
          </p:grpSpPr>
          <p:sp>
            <p:nvSpPr>
              <p:cNvPr id="378" name="Rectangle 73">
                <a:extLst>
                  <a:ext uri="{FF2B5EF4-FFF2-40B4-BE49-F238E27FC236}">
                    <a16:creationId xmlns:a16="http://schemas.microsoft.com/office/drawing/2014/main" id="{31A35EF5-5E84-C54D-8814-1DCE9ACB3026}"/>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9" name="Text Box 74">
                <a:extLst>
                  <a:ext uri="{FF2B5EF4-FFF2-40B4-BE49-F238E27FC236}">
                    <a16:creationId xmlns:a16="http://schemas.microsoft.com/office/drawing/2014/main" id="{68D007B8-2247-874B-BE2A-66BD08115EF2}"/>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5" name="Group 75">
              <a:extLst>
                <a:ext uri="{FF2B5EF4-FFF2-40B4-BE49-F238E27FC236}">
                  <a16:creationId xmlns:a16="http://schemas.microsoft.com/office/drawing/2014/main" id="{8AFEBDCB-F9EB-FA4B-B9DD-D18BF76F0DFA}"/>
                </a:ext>
              </a:extLst>
            </p:cNvPr>
            <p:cNvGrpSpPr>
              <a:grpSpLocks/>
            </p:cNvGrpSpPr>
            <p:nvPr/>
          </p:nvGrpSpPr>
          <p:grpSpPr bwMode="auto">
            <a:xfrm>
              <a:off x="6946270" y="1332367"/>
              <a:ext cx="1030287" cy="274638"/>
              <a:chOff x="1895" y="3931"/>
              <a:chExt cx="649" cy="173"/>
            </a:xfrm>
          </p:grpSpPr>
          <p:sp>
            <p:nvSpPr>
              <p:cNvPr id="376" name="Rectangle 76">
                <a:extLst>
                  <a:ext uri="{FF2B5EF4-FFF2-40B4-BE49-F238E27FC236}">
                    <a16:creationId xmlns:a16="http://schemas.microsoft.com/office/drawing/2014/main" id="{44D312F6-1BAF-6745-9666-7EDB183FBC35}"/>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7" name="Text Box 77">
                <a:extLst>
                  <a:ext uri="{FF2B5EF4-FFF2-40B4-BE49-F238E27FC236}">
                    <a16:creationId xmlns:a16="http://schemas.microsoft.com/office/drawing/2014/main" id="{FA389E1B-1FC9-174D-BE78-CB7863805F45}"/>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6" name="Group 78">
              <a:extLst>
                <a:ext uri="{FF2B5EF4-FFF2-40B4-BE49-F238E27FC236}">
                  <a16:creationId xmlns:a16="http://schemas.microsoft.com/office/drawing/2014/main" id="{65618DE4-E600-5F43-BF4D-D218CB02771B}"/>
                </a:ext>
              </a:extLst>
            </p:cNvPr>
            <p:cNvGrpSpPr>
              <a:grpSpLocks/>
            </p:cNvGrpSpPr>
            <p:nvPr/>
          </p:nvGrpSpPr>
          <p:grpSpPr bwMode="auto">
            <a:xfrm>
              <a:off x="6954207" y="1595892"/>
              <a:ext cx="1030287" cy="274638"/>
              <a:chOff x="1895" y="3931"/>
              <a:chExt cx="649" cy="173"/>
            </a:xfrm>
          </p:grpSpPr>
          <p:sp>
            <p:nvSpPr>
              <p:cNvPr id="374" name="Rectangle 79">
                <a:extLst>
                  <a:ext uri="{FF2B5EF4-FFF2-40B4-BE49-F238E27FC236}">
                    <a16:creationId xmlns:a16="http://schemas.microsoft.com/office/drawing/2014/main" id="{FCDE5993-57F4-FD43-820D-D54B24299DC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5" name="Text Box 80">
                <a:extLst>
                  <a:ext uri="{FF2B5EF4-FFF2-40B4-BE49-F238E27FC236}">
                    <a16:creationId xmlns:a16="http://schemas.microsoft.com/office/drawing/2014/main" id="{C513FF21-ED92-9444-9E53-0248290D9A6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47" name="Line 81">
              <a:extLst>
                <a:ext uri="{FF2B5EF4-FFF2-40B4-BE49-F238E27FC236}">
                  <a16:creationId xmlns:a16="http://schemas.microsoft.com/office/drawing/2014/main" id="{4DF4A6D3-1388-4140-80DA-D3AA398FEB45}"/>
                </a:ext>
              </a:extLst>
            </p:cNvPr>
            <p:cNvSpPr>
              <a:spLocks noChangeShapeType="1"/>
            </p:cNvSpPr>
            <p:nvPr/>
          </p:nvSpPr>
          <p:spPr bwMode="auto">
            <a:xfrm>
              <a:off x="7944807" y="1195842"/>
              <a:ext cx="1827212"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8" name="Line 82">
              <a:extLst>
                <a:ext uri="{FF2B5EF4-FFF2-40B4-BE49-F238E27FC236}">
                  <a16:creationId xmlns:a16="http://schemas.microsoft.com/office/drawing/2014/main" id="{9F5B609B-A64B-AB46-BE65-3CC9EBB14A16}"/>
                </a:ext>
              </a:extLst>
            </p:cNvPr>
            <p:cNvSpPr>
              <a:spLocks noChangeShapeType="1"/>
            </p:cNvSpPr>
            <p:nvPr/>
          </p:nvSpPr>
          <p:spPr bwMode="auto">
            <a:xfrm>
              <a:off x="7974970" y="1481592"/>
              <a:ext cx="1808162"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9" name="Line 83">
              <a:extLst>
                <a:ext uri="{FF2B5EF4-FFF2-40B4-BE49-F238E27FC236}">
                  <a16:creationId xmlns:a16="http://schemas.microsoft.com/office/drawing/2014/main" id="{27722A74-5DAE-0946-97DB-8A82FE5984E8}"/>
                </a:ext>
              </a:extLst>
            </p:cNvPr>
            <p:cNvSpPr>
              <a:spLocks noChangeShapeType="1"/>
            </p:cNvSpPr>
            <p:nvPr/>
          </p:nvSpPr>
          <p:spPr bwMode="auto">
            <a:xfrm>
              <a:off x="8005132" y="1767342"/>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0" name="Text Box 84">
              <a:extLst>
                <a:ext uri="{FF2B5EF4-FFF2-40B4-BE49-F238E27FC236}">
                  <a16:creationId xmlns:a16="http://schemas.microsoft.com/office/drawing/2014/main" id="{CE71F8A0-0A9C-4C4E-A305-C82195C44AEE}"/>
                </a:ext>
              </a:extLst>
            </p:cNvPr>
            <p:cNvSpPr txBox="1">
              <a:spLocks noChangeArrowheads="1"/>
            </p:cNvSpPr>
            <p:nvPr/>
          </p:nvSpPr>
          <p:spPr bwMode="auto">
            <a:xfrm>
              <a:off x="7990845" y="9815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1" name="Text Box 85">
              <a:extLst>
                <a:ext uri="{FF2B5EF4-FFF2-40B4-BE49-F238E27FC236}">
                  <a16:creationId xmlns:a16="http://schemas.microsoft.com/office/drawing/2014/main" id="{DBA88F99-7C3D-A645-A43F-445E459F83BA}"/>
                </a:ext>
              </a:extLst>
            </p:cNvPr>
            <p:cNvSpPr txBox="1">
              <a:spLocks noChangeArrowheads="1"/>
            </p:cNvSpPr>
            <p:nvPr/>
          </p:nvSpPr>
          <p:spPr bwMode="auto">
            <a:xfrm>
              <a:off x="8054345" y="126727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52" name="Text Box 86">
              <a:extLst>
                <a:ext uri="{FF2B5EF4-FFF2-40B4-BE49-F238E27FC236}">
                  <a16:creationId xmlns:a16="http://schemas.microsoft.com/office/drawing/2014/main" id="{E00B6B45-404A-1D4B-88E9-28B3280E8158}"/>
                </a:ext>
              </a:extLst>
            </p:cNvPr>
            <p:cNvSpPr txBox="1">
              <a:spLocks noChangeArrowheads="1"/>
            </p:cNvSpPr>
            <p:nvPr/>
          </p:nvSpPr>
          <p:spPr bwMode="auto">
            <a:xfrm>
              <a:off x="8051170" y="15530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53" name="Rectangle 88">
              <a:extLst>
                <a:ext uri="{FF2B5EF4-FFF2-40B4-BE49-F238E27FC236}">
                  <a16:creationId xmlns:a16="http://schemas.microsoft.com/office/drawing/2014/main" id="{00D5F247-083B-9D41-8B0F-F0142DCC3FC2}"/>
                </a:ext>
              </a:extLst>
            </p:cNvPr>
            <p:cNvSpPr>
              <a:spLocks noChangeArrowheads="1"/>
            </p:cNvSpPr>
            <p:nvPr/>
          </p:nvSpPr>
          <p:spPr bwMode="auto">
            <a:xfrm>
              <a:off x="7270120" y="2369004"/>
              <a:ext cx="401637" cy="188913"/>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4" name="Text Box 89">
              <a:extLst>
                <a:ext uri="{FF2B5EF4-FFF2-40B4-BE49-F238E27FC236}">
                  <a16:creationId xmlns:a16="http://schemas.microsoft.com/office/drawing/2014/main" id="{C8788A25-6EDB-1448-BC16-FF3C92668B77}"/>
                </a:ext>
              </a:extLst>
            </p:cNvPr>
            <p:cNvSpPr txBox="1">
              <a:spLocks noChangeArrowheads="1"/>
            </p:cNvSpPr>
            <p:nvPr/>
          </p:nvSpPr>
          <p:spPr bwMode="auto">
            <a:xfrm>
              <a:off x="6957382" y="2322967"/>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55" name="Line 90">
              <a:extLst>
                <a:ext uri="{FF2B5EF4-FFF2-40B4-BE49-F238E27FC236}">
                  <a16:creationId xmlns:a16="http://schemas.microsoft.com/office/drawing/2014/main" id="{DF246AA7-F9CB-F242-9DA2-F15BE67FC101}"/>
                </a:ext>
              </a:extLst>
            </p:cNvPr>
            <p:cNvSpPr>
              <a:spLocks noChangeShapeType="1"/>
            </p:cNvSpPr>
            <p:nvPr/>
          </p:nvSpPr>
          <p:spPr bwMode="auto">
            <a:xfrm>
              <a:off x="7976557" y="2494417"/>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6" name="Text Box 91">
              <a:extLst>
                <a:ext uri="{FF2B5EF4-FFF2-40B4-BE49-F238E27FC236}">
                  <a16:creationId xmlns:a16="http://schemas.microsoft.com/office/drawing/2014/main" id="{73C28AE9-7587-A847-8F64-35A78283A650}"/>
                </a:ext>
              </a:extLst>
            </p:cNvPr>
            <p:cNvSpPr txBox="1">
              <a:spLocks noChangeArrowheads="1"/>
            </p:cNvSpPr>
            <p:nvPr/>
          </p:nvSpPr>
          <p:spPr bwMode="auto">
            <a:xfrm>
              <a:off x="8079745" y="250235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7" name="Rectangle 95">
              <a:extLst>
                <a:ext uri="{FF2B5EF4-FFF2-40B4-BE49-F238E27FC236}">
                  <a16:creationId xmlns:a16="http://schemas.microsoft.com/office/drawing/2014/main" id="{755DB6B7-F467-9247-B083-632289FD957E}"/>
                </a:ext>
              </a:extLst>
            </p:cNvPr>
            <p:cNvSpPr>
              <a:spLocks noChangeArrowheads="1"/>
            </p:cNvSpPr>
            <p:nvPr/>
          </p:nvSpPr>
          <p:spPr bwMode="auto">
            <a:xfrm>
              <a:off x="9976807" y="1359354"/>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8" name="Text Box 96">
              <a:extLst>
                <a:ext uri="{FF2B5EF4-FFF2-40B4-BE49-F238E27FC236}">
                  <a16:creationId xmlns:a16="http://schemas.microsoft.com/office/drawing/2014/main" id="{A97EABBF-ADD6-1D49-B7F4-AAB3EB89B98B}"/>
                </a:ext>
              </a:extLst>
            </p:cNvPr>
            <p:cNvSpPr txBox="1">
              <a:spLocks noChangeArrowheads="1"/>
            </p:cNvSpPr>
            <p:nvPr/>
          </p:nvSpPr>
          <p:spPr bwMode="auto">
            <a:xfrm>
              <a:off x="9787895" y="1310142"/>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59" name="Rectangle 97">
              <a:extLst>
                <a:ext uri="{FF2B5EF4-FFF2-40B4-BE49-F238E27FC236}">
                  <a16:creationId xmlns:a16="http://schemas.microsoft.com/office/drawing/2014/main" id="{3EE66D50-BD61-0E4A-9CF7-EF712D184D6F}"/>
                </a:ext>
              </a:extLst>
            </p:cNvPr>
            <p:cNvSpPr>
              <a:spLocks noChangeArrowheads="1"/>
            </p:cNvSpPr>
            <p:nvPr/>
          </p:nvSpPr>
          <p:spPr bwMode="auto">
            <a:xfrm>
              <a:off x="10097457" y="1630817"/>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0" name="Text Box 98">
              <a:extLst>
                <a:ext uri="{FF2B5EF4-FFF2-40B4-BE49-F238E27FC236}">
                  <a16:creationId xmlns:a16="http://schemas.microsoft.com/office/drawing/2014/main" id="{0FDF5234-E7F1-9D4F-9A97-BD478EC2E7A0}"/>
                </a:ext>
              </a:extLst>
            </p:cNvPr>
            <p:cNvSpPr txBox="1">
              <a:spLocks noChangeArrowheads="1"/>
            </p:cNvSpPr>
            <p:nvPr/>
          </p:nvSpPr>
          <p:spPr bwMode="auto">
            <a:xfrm>
              <a:off x="9784720" y="1584779"/>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61" name="Rectangle 99">
              <a:extLst>
                <a:ext uri="{FF2B5EF4-FFF2-40B4-BE49-F238E27FC236}">
                  <a16:creationId xmlns:a16="http://schemas.microsoft.com/office/drawing/2014/main" id="{633C63B7-2909-DE47-BCBB-44897C7F89C1}"/>
                </a:ext>
              </a:extLst>
            </p:cNvPr>
            <p:cNvSpPr>
              <a:spLocks noChangeArrowheads="1"/>
            </p:cNvSpPr>
            <p:nvPr/>
          </p:nvSpPr>
          <p:spPr bwMode="auto">
            <a:xfrm>
              <a:off x="10227632" y="1894342"/>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2" name="Text Box 100">
              <a:extLst>
                <a:ext uri="{FF2B5EF4-FFF2-40B4-BE49-F238E27FC236}">
                  <a16:creationId xmlns:a16="http://schemas.microsoft.com/office/drawing/2014/main" id="{2812F92C-4236-294E-A0BC-A2833FCDBAFF}"/>
                </a:ext>
              </a:extLst>
            </p:cNvPr>
            <p:cNvSpPr txBox="1">
              <a:spLocks noChangeArrowheads="1"/>
            </p:cNvSpPr>
            <p:nvPr/>
          </p:nvSpPr>
          <p:spPr bwMode="auto">
            <a:xfrm>
              <a:off x="9787895" y="1848304"/>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63" name="Line 103">
              <a:extLst>
                <a:ext uri="{FF2B5EF4-FFF2-40B4-BE49-F238E27FC236}">
                  <a16:creationId xmlns:a16="http://schemas.microsoft.com/office/drawing/2014/main" id="{FF2E4D9A-CE76-6945-ACCA-B13DC7285B4E}"/>
                </a:ext>
              </a:extLst>
            </p:cNvPr>
            <p:cNvSpPr>
              <a:spLocks noChangeShapeType="1"/>
            </p:cNvSpPr>
            <p:nvPr/>
          </p:nvSpPr>
          <p:spPr bwMode="auto">
            <a:xfrm flipH="1">
              <a:off x="7933695" y="1441904"/>
              <a:ext cx="1784350" cy="735013"/>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4" name="Line 104">
              <a:extLst>
                <a:ext uri="{FF2B5EF4-FFF2-40B4-BE49-F238E27FC236}">
                  <a16:creationId xmlns:a16="http://schemas.microsoft.com/office/drawing/2014/main" id="{E53CC8D8-A794-8545-9766-CEE36A668234}"/>
                </a:ext>
              </a:extLst>
            </p:cNvPr>
            <p:cNvSpPr>
              <a:spLocks noChangeShapeType="1"/>
            </p:cNvSpPr>
            <p:nvPr/>
          </p:nvSpPr>
          <p:spPr bwMode="auto">
            <a:xfrm flipH="1">
              <a:off x="7952745" y="1705429"/>
              <a:ext cx="1795462" cy="7588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5" name="Text Box 107">
              <a:extLst>
                <a:ext uri="{FF2B5EF4-FFF2-40B4-BE49-F238E27FC236}">
                  <a16:creationId xmlns:a16="http://schemas.microsoft.com/office/drawing/2014/main" id="{5E4F7443-630A-5146-8A13-69B6B28A368A}"/>
                </a:ext>
              </a:extLst>
            </p:cNvPr>
            <p:cNvSpPr txBox="1">
              <a:spLocks noChangeArrowheads="1"/>
            </p:cNvSpPr>
            <p:nvPr/>
          </p:nvSpPr>
          <p:spPr bwMode="auto">
            <a:xfrm>
              <a:off x="8452807" y="2132467"/>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66" name="Text Box 109">
              <a:extLst>
                <a:ext uri="{FF2B5EF4-FFF2-40B4-BE49-F238E27FC236}">
                  <a16:creationId xmlns:a16="http://schemas.microsoft.com/office/drawing/2014/main" id="{E330918C-EA47-534F-84FC-AD449C2962CA}"/>
                </a:ext>
              </a:extLst>
            </p:cNvPr>
            <p:cNvSpPr txBox="1">
              <a:spLocks noChangeArrowheads="1"/>
            </p:cNvSpPr>
            <p:nvPr/>
          </p:nvSpPr>
          <p:spPr bwMode="auto">
            <a:xfrm>
              <a:off x="9748207" y="253886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67" name="Line 110">
              <a:extLst>
                <a:ext uri="{FF2B5EF4-FFF2-40B4-BE49-F238E27FC236}">
                  <a16:creationId xmlns:a16="http://schemas.microsoft.com/office/drawing/2014/main" id="{5A45AB60-B76D-5A4B-8C09-04809F1E5ECB}"/>
                </a:ext>
              </a:extLst>
            </p:cNvPr>
            <p:cNvSpPr>
              <a:spLocks noChangeShapeType="1"/>
            </p:cNvSpPr>
            <p:nvPr/>
          </p:nvSpPr>
          <p:spPr bwMode="auto">
            <a:xfrm flipH="1" flipV="1">
              <a:off x="10441945" y="2145167"/>
              <a:ext cx="0" cy="446088"/>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8" name="Line 112">
              <a:extLst>
                <a:ext uri="{FF2B5EF4-FFF2-40B4-BE49-F238E27FC236}">
                  <a16:creationId xmlns:a16="http://schemas.microsoft.com/office/drawing/2014/main" id="{F4CED333-2B29-5047-9987-7FF2B5DE2F0B}"/>
                </a:ext>
              </a:extLst>
            </p:cNvPr>
            <p:cNvSpPr>
              <a:spLocks noChangeShapeType="1"/>
            </p:cNvSpPr>
            <p:nvPr/>
          </p:nvSpPr>
          <p:spPr bwMode="auto">
            <a:xfrm>
              <a:off x="7968620" y="2203904"/>
              <a:ext cx="590550" cy="730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69" name="Group 115">
              <a:extLst>
                <a:ext uri="{FF2B5EF4-FFF2-40B4-BE49-F238E27FC236}">
                  <a16:creationId xmlns:a16="http://schemas.microsoft.com/office/drawing/2014/main" id="{6E7A2A89-7268-A649-8EAD-C55997BFA90B}"/>
                </a:ext>
              </a:extLst>
            </p:cNvPr>
            <p:cNvGrpSpPr>
              <a:grpSpLocks/>
            </p:cNvGrpSpPr>
            <p:nvPr/>
          </p:nvGrpSpPr>
          <p:grpSpPr bwMode="auto">
            <a:xfrm>
              <a:off x="6957382" y="2037217"/>
              <a:ext cx="1030287" cy="274638"/>
              <a:chOff x="2667" y="3750"/>
              <a:chExt cx="649" cy="173"/>
            </a:xfrm>
          </p:grpSpPr>
          <p:sp>
            <p:nvSpPr>
              <p:cNvPr id="372" name="Rectangle 113">
                <a:extLst>
                  <a:ext uri="{FF2B5EF4-FFF2-40B4-BE49-F238E27FC236}">
                    <a16:creationId xmlns:a16="http://schemas.microsoft.com/office/drawing/2014/main" id="{FB4CA816-07E8-3E4B-B5D4-D5F338142B0D}"/>
                  </a:ext>
                </a:extLst>
              </p:cNvPr>
              <p:cNvSpPr>
                <a:spLocks noChangeArrowheads="1"/>
              </p:cNvSpPr>
              <p:nvPr/>
            </p:nvSpPr>
            <p:spPr bwMode="auto">
              <a:xfrm>
                <a:off x="2786" y="3779"/>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3" name="Text Box 114">
                <a:extLst>
                  <a:ext uri="{FF2B5EF4-FFF2-40B4-BE49-F238E27FC236}">
                    <a16:creationId xmlns:a16="http://schemas.microsoft.com/office/drawing/2014/main" id="{20879E2F-191F-0042-ABAE-F525B0ADB605}"/>
                  </a:ext>
                </a:extLst>
              </p:cNvPr>
              <p:cNvSpPr txBox="1">
                <a:spLocks noChangeArrowheads="1"/>
              </p:cNvSpPr>
              <p:nvPr/>
            </p:nvSpPr>
            <p:spPr bwMode="auto">
              <a:xfrm>
                <a:off x="2667" y="3750"/>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a:t>
                </a:r>
              </a:p>
            </p:txBody>
          </p:sp>
        </p:grpSp>
        <p:sp>
          <p:nvSpPr>
            <p:cNvPr id="370" name="Text Box 116">
              <a:extLst>
                <a:ext uri="{FF2B5EF4-FFF2-40B4-BE49-F238E27FC236}">
                  <a16:creationId xmlns:a16="http://schemas.microsoft.com/office/drawing/2014/main" id="{8FD7E63C-BA27-9E4C-A8A6-56DE67BAD176}"/>
                </a:ext>
              </a:extLst>
            </p:cNvPr>
            <p:cNvSpPr txBox="1">
              <a:spLocks noChangeArrowheads="1"/>
            </p:cNvSpPr>
            <p:nvPr/>
          </p:nvSpPr>
          <p:spPr bwMode="auto">
            <a:xfrm>
              <a:off x="8082920" y="198800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pkt3</a:t>
              </a:r>
            </a:p>
          </p:txBody>
        </p:sp>
      </p:grpSp>
      <p:sp>
        <p:nvSpPr>
          <p:cNvPr id="371" name="Text Box 119">
            <a:extLst>
              <a:ext uri="{FF2B5EF4-FFF2-40B4-BE49-F238E27FC236}">
                <a16:creationId xmlns:a16="http://schemas.microsoft.com/office/drawing/2014/main" id="{5339E393-341F-2B4B-9A2F-912F5CB023FE}"/>
              </a:ext>
            </a:extLst>
          </p:cNvPr>
          <p:cNvSpPr txBox="1">
            <a:spLocks noChangeArrowheads="1"/>
          </p:cNvSpPr>
          <p:nvPr/>
        </p:nvSpPr>
        <p:spPr bwMode="auto">
          <a:xfrm>
            <a:off x="6800220" y="2834142"/>
            <a:ext cx="187936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(a) no problem</a:t>
            </a:r>
          </a:p>
        </p:txBody>
      </p:sp>
      <p:sp>
        <p:nvSpPr>
          <p:cNvPr id="70" name="Rectangle 3">
            <a:extLst>
              <a:ext uri="{FF2B5EF4-FFF2-40B4-BE49-F238E27FC236}">
                <a16:creationId xmlns:a16="http://schemas.microsoft.com/office/drawing/2014/main" id="{A8BECC0D-D119-A543-A313-AE46EF8BD57C}"/>
              </a:ext>
            </a:extLst>
          </p:cNvPr>
          <p:cNvSpPr txBox="1">
            <a:spLocks noChangeArrowheads="1"/>
          </p:cNvSpPr>
          <p:nvPr/>
        </p:nvSpPr>
        <p:spPr>
          <a:xfrm>
            <a:off x="794654" y="1899557"/>
            <a:ext cx="5517245" cy="132624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example: </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0, 1, 2, 3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(base 4 counting)</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window size=3</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2" name="Slide Number Placeholder 2">
            <a:extLst>
              <a:ext uri="{FF2B5EF4-FFF2-40B4-BE49-F238E27FC236}">
                <a16:creationId xmlns:a16="http://schemas.microsoft.com/office/drawing/2014/main" id="{0E39ABAA-753D-794D-9119-FEAB296BBB0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30</a:t>
            </a:fld>
            <a:endParaRPr lang="en-US" dirty="0"/>
          </a:p>
        </p:txBody>
      </p:sp>
    </p:spTree>
    <p:extLst>
      <p:ext uri="{BB962C8B-B14F-4D97-AF65-F5344CB8AC3E}">
        <p14:creationId xmlns:p14="http://schemas.microsoft.com/office/powerpoint/2010/main" val="26900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dissolve">
                                      <p:cBhvr>
                                        <p:cTn id="12" dur="500"/>
                                        <p:tgtEl>
                                          <p:spTgt spid="3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4"/>
                                        </p:tgtEl>
                                        <p:attrNameLst>
                                          <p:attrName>style.visibility</p:attrName>
                                        </p:attrNameLst>
                                      </p:cBhvr>
                                      <p:to>
                                        <p:strVal val="visible"/>
                                      </p:to>
                                    </p:set>
                                    <p:animEffect transition="in" filter="dissolve">
                                      <p:cBhvr>
                                        <p:cTn id="22"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p:bldP spid="3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4655" y="408214"/>
            <a:ext cx="6222596" cy="1330904"/>
          </a:xfrm>
        </p:spPr>
        <p:txBody>
          <a:bodyPr>
            <a:noAutofit/>
          </a:bodyPr>
          <a:lstStyle/>
          <a:p>
            <a:r>
              <a:rPr lang="en-US" sz="4800" dirty="0"/>
              <a:t>Selective repeat: </a:t>
            </a:r>
            <a:br>
              <a:rPr lang="en-US" sz="4800" dirty="0"/>
            </a:br>
            <a:r>
              <a:rPr lang="en-US" sz="4800" dirty="0"/>
              <a:t>a dilemma!</a:t>
            </a:r>
          </a:p>
        </p:txBody>
      </p:sp>
      <p:sp>
        <p:nvSpPr>
          <p:cNvPr id="71" name="Rectangle 124">
            <a:extLst>
              <a:ext uri="{FF2B5EF4-FFF2-40B4-BE49-F238E27FC236}">
                <a16:creationId xmlns:a16="http://schemas.microsoft.com/office/drawing/2014/main" id="{D782CDAA-0416-784F-B3B4-73D20461E8E6}"/>
              </a:ext>
            </a:extLst>
          </p:cNvPr>
          <p:cNvSpPr>
            <a:spLocks noChangeArrowheads="1"/>
          </p:cNvSpPr>
          <p:nvPr/>
        </p:nvSpPr>
        <p:spPr bwMode="auto">
          <a:xfrm>
            <a:off x="1004797" y="3949577"/>
            <a:ext cx="5038193" cy="2358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80000"/>
              </a:lnSpc>
              <a:spcBef>
                <a:spcPct val="20000"/>
              </a:spcBef>
              <a:spcAft>
                <a:spcPts val="0"/>
              </a:spcAft>
              <a:buClr>
                <a:srgbClr val="000099"/>
              </a:buClr>
              <a:buSzPct val="65000"/>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1" fontAlgn="auto" latinLnBrk="0" hangingPunct="1">
              <a:lnSpc>
                <a:spcPct val="80000"/>
              </a:lnSpc>
              <a:spcBef>
                <a:spcPct val="20000"/>
              </a:spcBef>
              <a:spcAft>
                <a:spcPts val="0"/>
              </a:spcAft>
              <a:buClr>
                <a:srgbClr val="000099"/>
              </a:buClr>
              <a:buSzPct val="65000"/>
              <a:buFontTx/>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Q:</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what relationship is needed between sequence # size and window size to avoid problem in scenario (b)?</a:t>
            </a:r>
          </a:p>
        </p:txBody>
      </p:sp>
      <p:grpSp>
        <p:nvGrpSpPr>
          <p:cNvPr id="6" name="Group 5">
            <a:extLst>
              <a:ext uri="{FF2B5EF4-FFF2-40B4-BE49-F238E27FC236}">
                <a16:creationId xmlns:a16="http://schemas.microsoft.com/office/drawing/2014/main" id="{7F9E5931-D189-1349-BB68-FDFA9711FCA5}"/>
              </a:ext>
            </a:extLst>
          </p:cNvPr>
          <p:cNvGrpSpPr/>
          <p:nvPr/>
        </p:nvGrpSpPr>
        <p:grpSpPr>
          <a:xfrm>
            <a:off x="6931293" y="4061030"/>
            <a:ext cx="4257675" cy="2225676"/>
            <a:chOff x="6909757" y="4181931"/>
            <a:chExt cx="4257675" cy="2225676"/>
          </a:xfrm>
        </p:grpSpPr>
        <p:grpSp>
          <p:nvGrpSpPr>
            <p:cNvPr id="307" name="Group 8">
              <a:extLst>
                <a:ext uri="{FF2B5EF4-FFF2-40B4-BE49-F238E27FC236}">
                  <a16:creationId xmlns:a16="http://schemas.microsoft.com/office/drawing/2014/main" id="{1942F5A2-ABA0-D244-B423-E4608684189F}"/>
                </a:ext>
              </a:extLst>
            </p:cNvPr>
            <p:cNvGrpSpPr>
              <a:grpSpLocks/>
            </p:cNvGrpSpPr>
            <p:nvPr/>
          </p:nvGrpSpPr>
          <p:grpSpPr bwMode="auto">
            <a:xfrm>
              <a:off x="6909757" y="4258131"/>
              <a:ext cx="1030288" cy="274638"/>
              <a:chOff x="1895" y="3931"/>
              <a:chExt cx="649" cy="173"/>
            </a:xfrm>
          </p:grpSpPr>
          <p:sp>
            <p:nvSpPr>
              <p:cNvPr id="341" name="Rectangle 7">
                <a:extLst>
                  <a:ext uri="{FF2B5EF4-FFF2-40B4-BE49-F238E27FC236}">
                    <a16:creationId xmlns:a16="http://schemas.microsoft.com/office/drawing/2014/main" id="{0EE62060-91FC-404F-BDD6-87AA7C69548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2" name="Text Box 6">
                <a:extLst>
                  <a:ext uri="{FF2B5EF4-FFF2-40B4-BE49-F238E27FC236}">
                    <a16:creationId xmlns:a16="http://schemas.microsoft.com/office/drawing/2014/main" id="{93619256-616D-2A4C-B9B8-7455F78BF467}"/>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8" name="Group 9">
              <a:extLst>
                <a:ext uri="{FF2B5EF4-FFF2-40B4-BE49-F238E27FC236}">
                  <a16:creationId xmlns:a16="http://schemas.microsoft.com/office/drawing/2014/main" id="{94E9A178-E13E-6D46-B99E-B3FDE88BD2E6}"/>
                </a:ext>
              </a:extLst>
            </p:cNvPr>
            <p:cNvGrpSpPr>
              <a:grpSpLocks/>
            </p:cNvGrpSpPr>
            <p:nvPr/>
          </p:nvGrpSpPr>
          <p:grpSpPr bwMode="auto">
            <a:xfrm>
              <a:off x="6928807" y="4532769"/>
              <a:ext cx="1030288" cy="274638"/>
              <a:chOff x="1895" y="3931"/>
              <a:chExt cx="649" cy="173"/>
            </a:xfrm>
          </p:grpSpPr>
          <p:sp>
            <p:nvSpPr>
              <p:cNvPr id="339" name="Rectangle 10">
                <a:extLst>
                  <a:ext uri="{FF2B5EF4-FFF2-40B4-BE49-F238E27FC236}">
                    <a16:creationId xmlns:a16="http://schemas.microsoft.com/office/drawing/2014/main" id="{1D7DB47D-B4D8-DA4B-849C-0C854A63983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0" name="Text Box 11">
                <a:extLst>
                  <a:ext uri="{FF2B5EF4-FFF2-40B4-BE49-F238E27FC236}">
                    <a16:creationId xmlns:a16="http://schemas.microsoft.com/office/drawing/2014/main" id="{66376DC4-0D4B-F448-8D81-BDEC9FFF8996}"/>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9" name="Group 12">
              <a:extLst>
                <a:ext uri="{FF2B5EF4-FFF2-40B4-BE49-F238E27FC236}">
                  <a16:creationId xmlns:a16="http://schemas.microsoft.com/office/drawing/2014/main" id="{75D0BF09-C33A-BF4B-8E6F-BD5C588B4B7C}"/>
                </a:ext>
              </a:extLst>
            </p:cNvPr>
            <p:cNvGrpSpPr>
              <a:grpSpLocks/>
            </p:cNvGrpSpPr>
            <p:nvPr/>
          </p:nvGrpSpPr>
          <p:grpSpPr bwMode="auto">
            <a:xfrm>
              <a:off x="6936745" y="4796294"/>
              <a:ext cx="1030288" cy="274638"/>
              <a:chOff x="1895" y="3931"/>
              <a:chExt cx="649" cy="173"/>
            </a:xfrm>
          </p:grpSpPr>
          <p:sp>
            <p:nvSpPr>
              <p:cNvPr id="337" name="Rectangle 13">
                <a:extLst>
                  <a:ext uri="{FF2B5EF4-FFF2-40B4-BE49-F238E27FC236}">
                    <a16:creationId xmlns:a16="http://schemas.microsoft.com/office/drawing/2014/main" id="{3DC28863-C1E4-3940-A9B4-5C23D5FD0FBF}"/>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8" name="Text Box 14">
                <a:extLst>
                  <a:ext uri="{FF2B5EF4-FFF2-40B4-BE49-F238E27FC236}">
                    <a16:creationId xmlns:a16="http://schemas.microsoft.com/office/drawing/2014/main" id="{183D495E-EC2B-E34D-968D-949D6F983610}"/>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0" name="Line 15">
              <a:extLst>
                <a:ext uri="{FF2B5EF4-FFF2-40B4-BE49-F238E27FC236}">
                  <a16:creationId xmlns:a16="http://schemas.microsoft.com/office/drawing/2014/main" id="{83280B47-6119-B24D-BD4C-7A570462D89A}"/>
                </a:ext>
              </a:extLst>
            </p:cNvPr>
            <p:cNvSpPr>
              <a:spLocks noChangeShapeType="1"/>
            </p:cNvSpPr>
            <p:nvPr/>
          </p:nvSpPr>
          <p:spPr bwMode="auto">
            <a:xfrm>
              <a:off x="7927345" y="4396244"/>
              <a:ext cx="1827213"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1" name="Line 16">
              <a:extLst>
                <a:ext uri="{FF2B5EF4-FFF2-40B4-BE49-F238E27FC236}">
                  <a16:creationId xmlns:a16="http://schemas.microsoft.com/office/drawing/2014/main" id="{B4A96E1E-1FCC-8748-AE3E-6BEA1397830A}"/>
                </a:ext>
              </a:extLst>
            </p:cNvPr>
            <p:cNvSpPr>
              <a:spLocks noChangeShapeType="1"/>
            </p:cNvSpPr>
            <p:nvPr/>
          </p:nvSpPr>
          <p:spPr bwMode="auto">
            <a:xfrm>
              <a:off x="7957507" y="4681994"/>
              <a:ext cx="1808163"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2" name="Line 17">
              <a:extLst>
                <a:ext uri="{FF2B5EF4-FFF2-40B4-BE49-F238E27FC236}">
                  <a16:creationId xmlns:a16="http://schemas.microsoft.com/office/drawing/2014/main" id="{2BCA50D6-62FE-B64C-BB19-B11FA0426622}"/>
                </a:ext>
              </a:extLst>
            </p:cNvPr>
            <p:cNvSpPr>
              <a:spLocks noChangeShapeType="1"/>
            </p:cNvSpPr>
            <p:nvPr/>
          </p:nvSpPr>
          <p:spPr bwMode="auto">
            <a:xfrm>
              <a:off x="7987670" y="4967744"/>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3" name="Text Box 18">
              <a:extLst>
                <a:ext uri="{FF2B5EF4-FFF2-40B4-BE49-F238E27FC236}">
                  <a16:creationId xmlns:a16="http://schemas.microsoft.com/office/drawing/2014/main" id="{02E658FD-889C-5340-9640-AD71BE2147EC}"/>
                </a:ext>
              </a:extLst>
            </p:cNvPr>
            <p:cNvSpPr txBox="1">
              <a:spLocks noChangeArrowheads="1"/>
            </p:cNvSpPr>
            <p:nvPr/>
          </p:nvSpPr>
          <p:spPr bwMode="auto">
            <a:xfrm>
              <a:off x="8040057" y="41819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4" name="Text Box 19">
              <a:extLst>
                <a:ext uri="{FF2B5EF4-FFF2-40B4-BE49-F238E27FC236}">
                  <a16:creationId xmlns:a16="http://schemas.microsoft.com/office/drawing/2014/main" id="{45B5E1FA-8F5B-7040-AFD4-A6F0EAFD0576}"/>
                </a:ext>
              </a:extLst>
            </p:cNvPr>
            <p:cNvSpPr txBox="1">
              <a:spLocks noChangeArrowheads="1"/>
            </p:cNvSpPr>
            <p:nvPr/>
          </p:nvSpPr>
          <p:spPr bwMode="auto">
            <a:xfrm>
              <a:off x="8036882" y="446768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pkt1</a:t>
              </a:r>
            </a:p>
          </p:txBody>
        </p:sp>
        <p:sp>
          <p:nvSpPr>
            <p:cNvPr id="315" name="Text Box 20">
              <a:extLst>
                <a:ext uri="{FF2B5EF4-FFF2-40B4-BE49-F238E27FC236}">
                  <a16:creationId xmlns:a16="http://schemas.microsoft.com/office/drawing/2014/main" id="{8D9B9494-8D5C-BE4F-BED0-A4F8E50D1C11}"/>
                </a:ext>
              </a:extLst>
            </p:cNvPr>
            <p:cNvSpPr txBox="1">
              <a:spLocks noChangeArrowheads="1"/>
            </p:cNvSpPr>
            <p:nvPr/>
          </p:nvSpPr>
          <p:spPr bwMode="auto">
            <a:xfrm>
              <a:off x="8033707" y="47534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grpSp>
          <p:nvGrpSpPr>
            <p:cNvPr id="316" name="Group 23">
              <a:extLst>
                <a:ext uri="{FF2B5EF4-FFF2-40B4-BE49-F238E27FC236}">
                  <a16:creationId xmlns:a16="http://schemas.microsoft.com/office/drawing/2014/main" id="{82E7EEF6-E6E0-8B4B-B2E2-D6AFBD465BEB}"/>
                </a:ext>
              </a:extLst>
            </p:cNvPr>
            <p:cNvGrpSpPr>
              <a:grpSpLocks/>
            </p:cNvGrpSpPr>
            <p:nvPr/>
          </p:nvGrpSpPr>
          <p:grpSpPr bwMode="auto">
            <a:xfrm>
              <a:off x="6939920" y="5828170"/>
              <a:ext cx="1030288" cy="274638"/>
              <a:chOff x="1895" y="3931"/>
              <a:chExt cx="649" cy="173"/>
            </a:xfrm>
          </p:grpSpPr>
          <p:sp>
            <p:nvSpPr>
              <p:cNvPr id="335" name="Rectangle 24">
                <a:extLst>
                  <a:ext uri="{FF2B5EF4-FFF2-40B4-BE49-F238E27FC236}">
                    <a16:creationId xmlns:a16="http://schemas.microsoft.com/office/drawing/2014/main" id="{863DCB74-5DAF-1847-A592-4A82497E9F6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6" name="Text Box 25">
                <a:extLst>
                  <a:ext uri="{FF2B5EF4-FFF2-40B4-BE49-F238E27FC236}">
                    <a16:creationId xmlns:a16="http://schemas.microsoft.com/office/drawing/2014/main" id="{529BD457-0C19-5348-B5FA-B02FB96145E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7" name="Line 32">
              <a:extLst>
                <a:ext uri="{FF2B5EF4-FFF2-40B4-BE49-F238E27FC236}">
                  <a16:creationId xmlns:a16="http://schemas.microsoft.com/office/drawing/2014/main" id="{39D1ADF5-0FC0-9A45-A89C-C202445BB363}"/>
                </a:ext>
              </a:extLst>
            </p:cNvPr>
            <p:cNvSpPr>
              <a:spLocks noChangeShapeType="1"/>
            </p:cNvSpPr>
            <p:nvPr/>
          </p:nvSpPr>
          <p:spPr bwMode="auto">
            <a:xfrm>
              <a:off x="7990845" y="5961520"/>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8" name="Text Box 35">
              <a:extLst>
                <a:ext uri="{FF2B5EF4-FFF2-40B4-BE49-F238E27FC236}">
                  <a16:creationId xmlns:a16="http://schemas.microsoft.com/office/drawing/2014/main" id="{62D99CB5-14A3-E647-86CE-3B7DE5DCDC7C}"/>
                </a:ext>
              </a:extLst>
            </p:cNvPr>
            <p:cNvSpPr txBox="1">
              <a:spLocks noChangeArrowheads="1"/>
            </p:cNvSpPr>
            <p:nvPr/>
          </p:nvSpPr>
          <p:spPr bwMode="auto">
            <a:xfrm>
              <a:off x="8074982" y="5747207"/>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9" name="Text Box 39">
              <a:extLst>
                <a:ext uri="{FF2B5EF4-FFF2-40B4-BE49-F238E27FC236}">
                  <a16:creationId xmlns:a16="http://schemas.microsoft.com/office/drawing/2014/main" id="{DE3A732F-D913-5C40-8075-B3896B74B221}"/>
                </a:ext>
              </a:extLst>
            </p:cNvPr>
            <p:cNvSpPr txBox="1">
              <a:spLocks noChangeArrowheads="1"/>
            </p:cNvSpPr>
            <p:nvPr/>
          </p:nvSpPr>
          <p:spPr bwMode="auto">
            <a:xfrm>
              <a:off x="6924045" y="5429707"/>
              <a:ext cx="1382713"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retransmit pkt0</a:t>
              </a:r>
            </a:p>
          </p:txBody>
        </p:sp>
        <p:sp>
          <p:nvSpPr>
            <p:cNvPr id="320" name="Rectangle 45">
              <a:extLst>
                <a:ext uri="{FF2B5EF4-FFF2-40B4-BE49-F238E27FC236}">
                  <a16:creationId xmlns:a16="http://schemas.microsoft.com/office/drawing/2014/main" id="{3AC813D7-A587-1341-B108-1D1C3BDD4322}"/>
                </a:ext>
              </a:extLst>
            </p:cNvPr>
            <p:cNvSpPr>
              <a:spLocks noChangeArrowheads="1"/>
            </p:cNvSpPr>
            <p:nvPr/>
          </p:nvSpPr>
          <p:spPr bwMode="auto">
            <a:xfrm>
              <a:off x="9959345" y="4559756"/>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1" name="Text Box 46">
              <a:extLst>
                <a:ext uri="{FF2B5EF4-FFF2-40B4-BE49-F238E27FC236}">
                  <a16:creationId xmlns:a16="http://schemas.microsoft.com/office/drawing/2014/main" id="{AD53B46B-0462-8349-BFB4-D8EE1679CA9F}"/>
                </a:ext>
              </a:extLst>
            </p:cNvPr>
            <p:cNvSpPr txBox="1">
              <a:spLocks noChangeArrowheads="1"/>
            </p:cNvSpPr>
            <p:nvPr/>
          </p:nvSpPr>
          <p:spPr bwMode="auto">
            <a:xfrm>
              <a:off x="9770432" y="4510544"/>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22" name="Rectangle 50">
              <a:extLst>
                <a:ext uri="{FF2B5EF4-FFF2-40B4-BE49-F238E27FC236}">
                  <a16:creationId xmlns:a16="http://schemas.microsoft.com/office/drawing/2014/main" id="{AD80CE9F-F5D1-7B43-A091-123A5ECF7B91}"/>
                </a:ext>
              </a:extLst>
            </p:cNvPr>
            <p:cNvSpPr>
              <a:spLocks noChangeArrowheads="1"/>
            </p:cNvSpPr>
            <p:nvPr/>
          </p:nvSpPr>
          <p:spPr bwMode="auto">
            <a:xfrm>
              <a:off x="10079995" y="4831219"/>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3" name="Text Box 51">
              <a:extLst>
                <a:ext uri="{FF2B5EF4-FFF2-40B4-BE49-F238E27FC236}">
                  <a16:creationId xmlns:a16="http://schemas.microsoft.com/office/drawing/2014/main" id="{EB22B0CE-8744-094D-B844-BAC4F3B9B933}"/>
                </a:ext>
              </a:extLst>
            </p:cNvPr>
            <p:cNvSpPr txBox="1">
              <a:spLocks noChangeArrowheads="1"/>
            </p:cNvSpPr>
            <p:nvPr/>
          </p:nvSpPr>
          <p:spPr bwMode="auto">
            <a:xfrm>
              <a:off x="9767257" y="4785181"/>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24" name="Rectangle 53">
              <a:extLst>
                <a:ext uri="{FF2B5EF4-FFF2-40B4-BE49-F238E27FC236}">
                  <a16:creationId xmlns:a16="http://schemas.microsoft.com/office/drawing/2014/main" id="{B4035F3F-8265-144D-A6FF-D585783A8317}"/>
                </a:ext>
              </a:extLst>
            </p:cNvPr>
            <p:cNvSpPr>
              <a:spLocks noChangeArrowheads="1"/>
            </p:cNvSpPr>
            <p:nvPr/>
          </p:nvSpPr>
          <p:spPr bwMode="auto">
            <a:xfrm>
              <a:off x="10210170" y="5094744"/>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5" name="Text Box 54">
              <a:extLst>
                <a:ext uri="{FF2B5EF4-FFF2-40B4-BE49-F238E27FC236}">
                  <a16:creationId xmlns:a16="http://schemas.microsoft.com/office/drawing/2014/main" id="{6E183FB6-D313-5643-AF16-2BCB057078CF}"/>
                </a:ext>
              </a:extLst>
            </p:cNvPr>
            <p:cNvSpPr txBox="1">
              <a:spLocks noChangeArrowheads="1"/>
            </p:cNvSpPr>
            <p:nvPr/>
          </p:nvSpPr>
          <p:spPr bwMode="auto">
            <a:xfrm>
              <a:off x="9770432" y="5048707"/>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26" name="Line 62">
              <a:extLst>
                <a:ext uri="{FF2B5EF4-FFF2-40B4-BE49-F238E27FC236}">
                  <a16:creationId xmlns:a16="http://schemas.microsoft.com/office/drawing/2014/main" id="{2A5D31EF-8FFA-DA4D-8EDA-36C5F17B4ED9}"/>
                </a:ext>
              </a:extLst>
            </p:cNvPr>
            <p:cNvSpPr>
              <a:spLocks noChangeShapeType="1"/>
            </p:cNvSpPr>
            <p:nvPr/>
          </p:nvSpPr>
          <p:spPr bwMode="auto">
            <a:xfrm flipH="1">
              <a:off x="9122732" y="4642306"/>
              <a:ext cx="577850" cy="25717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7" name="Line 63">
              <a:extLst>
                <a:ext uri="{FF2B5EF4-FFF2-40B4-BE49-F238E27FC236}">
                  <a16:creationId xmlns:a16="http://schemas.microsoft.com/office/drawing/2014/main" id="{EC59E951-2D9E-ED41-A941-387BCF81F22C}"/>
                </a:ext>
              </a:extLst>
            </p:cNvPr>
            <p:cNvSpPr>
              <a:spLocks noChangeShapeType="1"/>
            </p:cNvSpPr>
            <p:nvPr/>
          </p:nvSpPr>
          <p:spPr bwMode="auto">
            <a:xfrm flipH="1">
              <a:off x="9122732" y="4905831"/>
              <a:ext cx="608013" cy="2254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8" name="Line 64">
              <a:extLst>
                <a:ext uri="{FF2B5EF4-FFF2-40B4-BE49-F238E27FC236}">
                  <a16:creationId xmlns:a16="http://schemas.microsoft.com/office/drawing/2014/main" id="{20E85F7F-62CA-5046-92BB-0A98B265007A}"/>
                </a:ext>
              </a:extLst>
            </p:cNvPr>
            <p:cNvSpPr>
              <a:spLocks noChangeShapeType="1"/>
            </p:cNvSpPr>
            <p:nvPr/>
          </p:nvSpPr>
          <p:spPr bwMode="auto">
            <a:xfrm flipH="1">
              <a:off x="9129082" y="5169357"/>
              <a:ext cx="631825" cy="2127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9" name="Text Box 65">
              <a:extLst>
                <a:ext uri="{FF2B5EF4-FFF2-40B4-BE49-F238E27FC236}">
                  <a16:creationId xmlns:a16="http://schemas.microsoft.com/office/drawing/2014/main" id="{0E3A167C-8674-7748-A55E-C8BB9290668E}"/>
                </a:ext>
              </a:extLst>
            </p:cNvPr>
            <p:cNvSpPr txBox="1">
              <a:spLocks noChangeArrowheads="1"/>
            </p:cNvSpPr>
            <p:nvPr/>
          </p:nvSpPr>
          <p:spPr bwMode="auto">
            <a:xfrm>
              <a:off x="8913182" y="4759781"/>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0" name="Text Box 66">
              <a:extLst>
                <a:ext uri="{FF2B5EF4-FFF2-40B4-BE49-F238E27FC236}">
                  <a16:creationId xmlns:a16="http://schemas.microsoft.com/office/drawing/2014/main" id="{1F48C814-D936-5149-ABD9-EBAB7DD49C15}"/>
                </a:ext>
              </a:extLst>
            </p:cNvPr>
            <p:cNvSpPr txBox="1">
              <a:spLocks noChangeArrowheads="1"/>
            </p:cNvSpPr>
            <p:nvPr/>
          </p:nvSpPr>
          <p:spPr bwMode="auto">
            <a:xfrm>
              <a:off x="8921120" y="500266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1" name="Text Box 67">
              <a:extLst>
                <a:ext uri="{FF2B5EF4-FFF2-40B4-BE49-F238E27FC236}">
                  <a16:creationId xmlns:a16="http://schemas.microsoft.com/office/drawing/2014/main" id="{55F809AC-7CEA-CD47-9D93-F22586EF720A}"/>
                </a:ext>
              </a:extLst>
            </p:cNvPr>
            <p:cNvSpPr txBox="1">
              <a:spLocks noChangeArrowheads="1"/>
            </p:cNvSpPr>
            <p:nvPr/>
          </p:nvSpPr>
          <p:spPr bwMode="auto">
            <a:xfrm>
              <a:off x="8927470" y="524079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2" name="Text Box 68">
              <a:extLst>
                <a:ext uri="{FF2B5EF4-FFF2-40B4-BE49-F238E27FC236}">
                  <a16:creationId xmlns:a16="http://schemas.microsoft.com/office/drawing/2014/main" id="{E3B0F057-7806-9C4B-8EB7-5C2A7E6C3396}"/>
                </a:ext>
              </a:extLst>
            </p:cNvPr>
            <p:cNvSpPr txBox="1">
              <a:spLocks noChangeArrowheads="1"/>
            </p:cNvSpPr>
            <p:nvPr/>
          </p:nvSpPr>
          <p:spPr bwMode="auto">
            <a:xfrm>
              <a:off x="9719632" y="595040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with seq number 0</a:t>
              </a:r>
            </a:p>
          </p:txBody>
        </p:sp>
        <p:sp>
          <p:nvSpPr>
            <p:cNvPr id="333" name="Line 69">
              <a:extLst>
                <a:ext uri="{FF2B5EF4-FFF2-40B4-BE49-F238E27FC236}">
                  <a16:creationId xmlns:a16="http://schemas.microsoft.com/office/drawing/2014/main" id="{14184EFC-08DC-8F48-8656-38EAFBF9A938}"/>
                </a:ext>
              </a:extLst>
            </p:cNvPr>
            <p:cNvSpPr>
              <a:spLocks noChangeShapeType="1"/>
            </p:cNvSpPr>
            <p:nvPr/>
          </p:nvSpPr>
          <p:spPr bwMode="auto">
            <a:xfrm flipV="1">
              <a:off x="10424482" y="5345569"/>
              <a:ext cx="0" cy="635000"/>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334" name="Text Box 117">
            <a:extLst>
              <a:ext uri="{FF2B5EF4-FFF2-40B4-BE49-F238E27FC236}">
                <a16:creationId xmlns:a16="http://schemas.microsoft.com/office/drawing/2014/main" id="{03C18204-473B-6144-BF07-9B86DD89E3E2}"/>
              </a:ext>
            </a:extLst>
          </p:cNvPr>
          <p:cNvSpPr txBox="1">
            <a:spLocks noChangeArrowheads="1"/>
          </p:cNvSpPr>
          <p:nvPr/>
        </p:nvSpPr>
        <p:spPr bwMode="auto">
          <a:xfrm>
            <a:off x="6903407" y="6111434"/>
            <a:ext cx="12207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(b) oops!</a:t>
            </a:r>
          </a:p>
        </p:txBody>
      </p:sp>
      <p:grpSp>
        <p:nvGrpSpPr>
          <p:cNvPr id="5" name="Group 4">
            <a:extLst>
              <a:ext uri="{FF2B5EF4-FFF2-40B4-BE49-F238E27FC236}">
                <a16:creationId xmlns:a16="http://schemas.microsoft.com/office/drawing/2014/main" id="{4E24ABB9-F69F-E54C-9DFF-5CF4B1475C1B}"/>
              </a:ext>
            </a:extLst>
          </p:cNvPr>
          <p:cNvGrpSpPr/>
          <p:nvPr/>
        </p:nvGrpSpPr>
        <p:grpSpPr>
          <a:xfrm>
            <a:off x="6785932" y="351292"/>
            <a:ext cx="4410075" cy="2644775"/>
            <a:chOff x="6785932" y="351292"/>
            <a:chExt cx="4410075" cy="2644775"/>
          </a:xfrm>
        </p:grpSpPr>
        <p:sp>
          <p:nvSpPr>
            <p:cNvPr id="302" name="Text Box 40">
              <a:extLst>
                <a:ext uri="{FF2B5EF4-FFF2-40B4-BE49-F238E27FC236}">
                  <a16:creationId xmlns:a16="http://schemas.microsoft.com/office/drawing/2014/main" id="{7AAB2DA8-8AB9-0A42-AA24-900F507BEF5E}"/>
                </a:ext>
              </a:extLst>
            </p:cNvPr>
            <p:cNvSpPr txBox="1">
              <a:spLocks noChangeArrowheads="1"/>
            </p:cNvSpPr>
            <p:nvPr/>
          </p:nvSpPr>
          <p:spPr bwMode="auto">
            <a:xfrm>
              <a:off x="9546595" y="351292"/>
              <a:ext cx="1458912"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receiver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3" name="Text Box 41">
              <a:extLst>
                <a:ext uri="{FF2B5EF4-FFF2-40B4-BE49-F238E27FC236}">
                  <a16:creationId xmlns:a16="http://schemas.microsoft.com/office/drawing/2014/main" id="{3598A985-11A7-2044-B9F4-C6844C5E27D3}"/>
                </a:ext>
              </a:extLst>
            </p:cNvPr>
            <p:cNvSpPr txBox="1">
              <a:spLocks noChangeArrowheads="1"/>
            </p:cNvSpPr>
            <p:nvPr/>
          </p:nvSpPr>
          <p:spPr bwMode="auto">
            <a:xfrm>
              <a:off x="6785932" y="354467"/>
              <a:ext cx="136525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sender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(after receipt)</a:t>
              </a:r>
            </a:p>
          </p:txBody>
        </p:sp>
        <p:sp>
          <p:nvSpPr>
            <p:cNvPr id="304" name="Line 58">
              <a:extLst>
                <a:ext uri="{FF2B5EF4-FFF2-40B4-BE49-F238E27FC236}">
                  <a16:creationId xmlns:a16="http://schemas.microsoft.com/office/drawing/2014/main" id="{D0BD8176-5A1C-2F42-A376-096BA3649435}"/>
                </a:ext>
              </a:extLst>
            </p:cNvPr>
            <p:cNvSpPr>
              <a:spLocks noChangeShapeType="1"/>
            </p:cNvSpPr>
            <p:nvPr/>
          </p:nvSpPr>
          <p:spPr bwMode="auto">
            <a:xfrm>
              <a:off x="6871657" y="845004"/>
              <a:ext cx="1109663" cy="0"/>
            </a:xfrm>
            <a:prstGeom prst="line">
              <a:avLst/>
            </a:prstGeom>
            <a:noFill/>
            <a:ln w="19050">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05" name="Line 59">
              <a:extLst>
                <a:ext uri="{FF2B5EF4-FFF2-40B4-BE49-F238E27FC236}">
                  <a16:creationId xmlns:a16="http://schemas.microsoft.com/office/drawing/2014/main" id="{5593C4C2-6D68-884B-8AE3-58E5D1DC69CE}"/>
                </a:ext>
              </a:extLst>
            </p:cNvPr>
            <p:cNvSpPr>
              <a:spLocks noChangeShapeType="1"/>
            </p:cNvSpPr>
            <p:nvPr/>
          </p:nvSpPr>
          <p:spPr bwMode="auto">
            <a:xfrm>
              <a:off x="9652957" y="845004"/>
              <a:ext cx="1109663" cy="0"/>
            </a:xfrm>
            <a:prstGeom prst="line">
              <a:avLst/>
            </a:prstGeom>
            <a:noFill/>
            <a:ln w="19050">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44" name="Group 72">
              <a:extLst>
                <a:ext uri="{FF2B5EF4-FFF2-40B4-BE49-F238E27FC236}">
                  <a16:creationId xmlns:a16="http://schemas.microsoft.com/office/drawing/2014/main" id="{0A13F6C1-3774-494B-8A3C-5D027253D981}"/>
                </a:ext>
              </a:extLst>
            </p:cNvPr>
            <p:cNvGrpSpPr>
              <a:grpSpLocks/>
            </p:cNvGrpSpPr>
            <p:nvPr/>
          </p:nvGrpSpPr>
          <p:grpSpPr bwMode="auto">
            <a:xfrm>
              <a:off x="6927220" y="1057729"/>
              <a:ext cx="1030287" cy="274638"/>
              <a:chOff x="1895" y="3931"/>
              <a:chExt cx="649" cy="173"/>
            </a:xfrm>
          </p:grpSpPr>
          <p:sp>
            <p:nvSpPr>
              <p:cNvPr id="378" name="Rectangle 73">
                <a:extLst>
                  <a:ext uri="{FF2B5EF4-FFF2-40B4-BE49-F238E27FC236}">
                    <a16:creationId xmlns:a16="http://schemas.microsoft.com/office/drawing/2014/main" id="{31A35EF5-5E84-C54D-8814-1DCE9ACB3026}"/>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9" name="Text Box 74">
                <a:extLst>
                  <a:ext uri="{FF2B5EF4-FFF2-40B4-BE49-F238E27FC236}">
                    <a16:creationId xmlns:a16="http://schemas.microsoft.com/office/drawing/2014/main" id="{68D007B8-2247-874B-BE2A-66BD08115EF2}"/>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5" name="Group 75">
              <a:extLst>
                <a:ext uri="{FF2B5EF4-FFF2-40B4-BE49-F238E27FC236}">
                  <a16:creationId xmlns:a16="http://schemas.microsoft.com/office/drawing/2014/main" id="{8AFEBDCB-F9EB-FA4B-B9DD-D18BF76F0DFA}"/>
                </a:ext>
              </a:extLst>
            </p:cNvPr>
            <p:cNvGrpSpPr>
              <a:grpSpLocks/>
            </p:cNvGrpSpPr>
            <p:nvPr/>
          </p:nvGrpSpPr>
          <p:grpSpPr bwMode="auto">
            <a:xfrm>
              <a:off x="6946270" y="1332367"/>
              <a:ext cx="1030287" cy="274638"/>
              <a:chOff x="1895" y="3931"/>
              <a:chExt cx="649" cy="173"/>
            </a:xfrm>
          </p:grpSpPr>
          <p:sp>
            <p:nvSpPr>
              <p:cNvPr id="376" name="Rectangle 76">
                <a:extLst>
                  <a:ext uri="{FF2B5EF4-FFF2-40B4-BE49-F238E27FC236}">
                    <a16:creationId xmlns:a16="http://schemas.microsoft.com/office/drawing/2014/main" id="{44D312F6-1BAF-6745-9666-7EDB183FBC35}"/>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7" name="Text Box 77">
                <a:extLst>
                  <a:ext uri="{FF2B5EF4-FFF2-40B4-BE49-F238E27FC236}">
                    <a16:creationId xmlns:a16="http://schemas.microsoft.com/office/drawing/2014/main" id="{FA389E1B-1FC9-174D-BE78-CB7863805F45}"/>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6" name="Group 78">
              <a:extLst>
                <a:ext uri="{FF2B5EF4-FFF2-40B4-BE49-F238E27FC236}">
                  <a16:creationId xmlns:a16="http://schemas.microsoft.com/office/drawing/2014/main" id="{65618DE4-E600-5F43-BF4D-D218CB02771B}"/>
                </a:ext>
              </a:extLst>
            </p:cNvPr>
            <p:cNvGrpSpPr>
              <a:grpSpLocks/>
            </p:cNvGrpSpPr>
            <p:nvPr/>
          </p:nvGrpSpPr>
          <p:grpSpPr bwMode="auto">
            <a:xfrm>
              <a:off x="6954207" y="1595892"/>
              <a:ext cx="1030287" cy="274638"/>
              <a:chOff x="1895" y="3931"/>
              <a:chExt cx="649" cy="173"/>
            </a:xfrm>
          </p:grpSpPr>
          <p:sp>
            <p:nvSpPr>
              <p:cNvPr id="374" name="Rectangle 79">
                <a:extLst>
                  <a:ext uri="{FF2B5EF4-FFF2-40B4-BE49-F238E27FC236}">
                    <a16:creationId xmlns:a16="http://schemas.microsoft.com/office/drawing/2014/main" id="{FCDE5993-57F4-FD43-820D-D54B24299DC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5" name="Text Box 80">
                <a:extLst>
                  <a:ext uri="{FF2B5EF4-FFF2-40B4-BE49-F238E27FC236}">
                    <a16:creationId xmlns:a16="http://schemas.microsoft.com/office/drawing/2014/main" id="{C513FF21-ED92-9444-9E53-0248290D9A6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47" name="Line 81">
              <a:extLst>
                <a:ext uri="{FF2B5EF4-FFF2-40B4-BE49-F238E27FC236}">
                  <a16:creationId xmlns:a16="http://schemas.microsoft.com/office/drawing/2014/main" id="{4DF4A6D3-1388-4140-80DA-D3AA398FEB45}"/>
                </a:ext>
              </a:extLst>
            </p:cNvPr>
            <p:cNvSpPr>
              <a:spLocks noChangeShapeType="1"/>
            </p:cNvSpPr>
            <p:nvPr/>
          </p:nvSpPr>
          <p:spPr bwMode="auto">
            <a:xfrm>
              <a:off x="7944807" y="1195842"/>
              <a:ext cx="1827212"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8" name="Line 82">
              <a:extLst>
                <a:ext uri="{FF2B5EF4-FFF2-40B4-BE49-F238E27FC236}">
                  <a16:creationId xmlns:a16="http://schemas.microsoft.com/office/drawing/2014/main" id="{9F5B609B-A64B-AB46-BE65-3CC9EBB14A16}"/>
                </a:ext>
              </a:extLst>
            </p:cNvPr>
            <p:cNvSpPr>
              <a:spLocks noChangeShapeType="1"/>
            </p:cNvSpPr>
            <p:nvPr/>
          </p:nvSpPr>
          <p:spPr bwMode="auto">
            <a:xfrm>
              <a:off x="7974970" y="1481592"/>
              <a:ext cx="1808162"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9" name="Line 83">
              <a:extLst>
                <a:ext uri="{FF2B5EF4-FFF2-40B4-BE49-F238E27FC236}">
                  <a16:creationId xmlns:a16="http://schemas.microsoft.com/office/drawing/2014/main" id="{27722A74-5DAE-0946-97DB-8A82FE5984E8}"/>
                </a:ext>
              </a:extLst>
            </p:cNvPr>
            <p:cNvSpPr>
              <a:spLocks noChangeShapeType="1"/>
            </p:cNvSpPr>
            <p:nvPr/>
          </p:nvSpPr>
          <p:spPr bwMode="auto">
            <a:xfrm>
              <a:off x="8005132" y="1767342"/>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0" name="Text Box 84">
              <a:extLst>
                <a:ext uri="{FF2B5EF4-FFF2-40B4-BE49-F238E27FC236}">
                  <a16:creationId xmlns:a16="http://schemas.microsoft.com/office/drawing/2014/main" id="{CE71F8A0-0A9C-4C4E-A305-C82195C44AEE}"/>
                </a:ext>
              </a:extLst>
            </p:cNvPr>
            <p:cNvSpPr txBox="1">
              <a:spLocks noChangeArrowheads="1"/>
            </p:cNvSpPr>
            <p:nvPr/>
          </p:nvSpPr>
          <p:spPr bwMode="auto">
            <a:xfrm>
              <a:off x="7990845" y="9815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1" name="Text Box 85">
              <a:extLst>
                <a:ext uri="{FF2B5EF4-FFF2-40B4-BE49-F238E27FC236}">
                  <a16:creationId xmlns:a16="http://schemas.microsoft.com/office/drawing/2014/main" id="{DBA88F99-7C3D-A645-A43F-445E459F83BA}"/>
                </a:ext>
              </a:extLst>
            </p:cNvPr>
            <p:cNvSpPr txBox="1">
              <a:spLocks noChangeArrowheads="1"/>
            </p:cNvSpPr>
            <p:nvPr/>
          </p:nvSpPr>
          <p:spPr bwMode="auto">
            <a:xfrm>
              <a:off x="8054345" y="126727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52" name="Text Box 86">
              <a:extLst>
                <a:ext uri="{FF2B5EF4-FFF2-40B4-BE49-F238E27FC236}">
                  <a16:creationId xmlns:a16="http://schemas.microsoft.com/office/drawing/2014/main" id="{E00B6B45-404A-1D4B-88E9-28B3280E8158}"/>
                </a:ext>
              </a:extLst>
            </p:cNvPr>
            <p:cNvSpPr txBox="1">
              <a:spLocks noChangeArrowheads="1"/>
            </p:cNvSpPr>
            <p:nvPr/>
          </p:nvSpPr>
          <p:spPr bwMode="auto">
            <a:xfrm>
              <a:off x="8051170" y="15530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53" name="Rectangle 88">
              <a:extLst>
                <a:ext uri="{FF2B5EF4-FFF2-40B4-BE49-F238E27FC236}">
                  <a16:creationId xmlns:a16="http://schemas.microsoft.com/office/drawing/2014/main" id="{00D5F247-083B-9D41-8B0F-F0142DCC3FC2}"/>
                </a:ext>
              </a:extLst>
            </p:cNvPr>
            <p:cNvSpPr>
              <a:spLocks noChangeArrowheads="1"/>
            </p:cNvSpPr>
            <p:nvPr/>
          </p:nvSpPr>
          <p:spPr bwMode="auto">
            <a:xfrm>
              <a:off x="7270120" y="2369004"/>
              <a:ext cx="401637" cy="188913"/>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4" name="Text Box 89">
              <a:extLst>
                <a:ext uri="{FF2B5EF4-FFF2-40B4-BE49-F238E27FC236}">
                  <a16:creationId xmlns:a16="http://schemas.microsoft.com/office/drawing/2014/main" id="{C8788A25-6EDB-1448-BC16-FF3C92668B77}"/>
                </a:ext>
              </a:extLst>
            </p:cNvPr>
            <p:cNvSpPr txBox="1">
              <a:spLocks noChangeArrowheads="1"/>
            </p:cNvSpPr>
            <p:nvPr/>
          </p:nvSpPr>
          <p:spPr bwMode="auto">
            <a:xfrm>
              <a:off x="6957382" y="2322967"/>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55" name="Line 90">
              <a:extLst>
                <a:ext uri="{FF2B5EF4-FFF2-40B4-BE49-F238E27FC236}">
                  <a16:creationId xmlns:a16="http://schemas.microsoft.com/office/drawing/2014/main" id="{DF246AA7-F9CB-F242-9DA2-F15BE67FC101}"/>
                </a:ext>
              </a:extLst>
            </p:cNvPr>
            <p:cNvSpPr>
              <a:spLocks noChangeShapeType="1"/>
            </p:cNvSpPr>
            <p:nvPr/>
          </p:nvSpPr>
          <p:spPr bwMode="auto">
            <a:xfrm>
              <a:off x="7976557" y="2494417"/>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6" name="Text Box 91">
              <a:extLst>
                <a:ext uri="{FF2B5EF4-FFF2-40B4-BE49-F238E27FC236}">
                  <a16:creationId xmlns:a16="http://schemas.microsoft.com/office/drawing/2014/main" id="{73C28AE9-7587-A847-8F64-35A78283A650}"/>
                </a:ext>
              </a:extLst>
            </p:cNvPr>
            <p:cNvSpPr txBox="1">
              <a:spLocks noChangeArrowheads="1"/>
            </p:cNvSpPr>
            <p:nvPr/>
          </p:nvSpPr>
          <p:spPr bwMode="auto">
            <a:xfrm>
              <a:off x="8079745" y="250235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7" name="Rectangle 95">
              <a:extLst>
                <a:ext uri="{FF2B5EF4-FFF2-40B4-BE49-F238E27FC236}">
                  <a16:creationId xmlns:a16="http://schemas.microsoft.com/office/drawing/2014/main" id="{755DB6B7-F467-9247-B083-632289FD957E}"/>
                </a:ext>
              </a:extLst>
            </p:cNvPr>
            <p:cNvSpPr>
              <a:spLocks noChangeArrowheads="1"/>
            </p:cNvSpPr>
            <p:nvPr/>
          </p:nvSpPr>
          <p:spPr bwMode="auto">
            <a:xfrm>
              <a:off x="9976807" y="1359354"/>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8" name="Text Box 96">
              <a:extLst>
                <a:ext uri="{FF2B5EF4-FFF2-40B4-BE49-F238E27FC236}">
                  <a16:creationId xmlns:a16="http://schemas.microsoft.com/office/drawing/2014/main" id="{A97EABBF-ADD6-1D49-B7F4-AAB3EB89B98B}"/>
                </a:ext>
              </a:extLst>
            </p:cNvPr>
            <p:cNvSpPr txBox="1">
              <a:spLocks noChangeArrowheads="1"/>
            </p:cNvSpPr>
            <p:nvPr/>
          </p:nvSpPr>
          <p:spPr bwMode="auto">
            <a:xfrm>
              <a:off x="9787895" y="1310142"/>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59" name="Rectangle 97">
              <a:extLst>
                <a:ext uri="{FF2B5EF4-FFF2-40B4-BE49-F238E27FC236}">
                  <a16:creationId xmlns:a16="http://schemas.microsoft.com/office/drawing/2014/main" id="{3EE66D50-BD61-0E4A-9CF7-EF712D184D6F}"/>
                </a:ext>
              </a:extLst>
            </p:cNvPr>
            <p:cNvSpPr>
              <a:spLocks noChangeArrowheads="1"/>
            </p:cNvSpPr>
            <p:nvPr/>
          </p:nvSpPr>
          <p:spPr bwMode="auto">
            <a:xfrm>
              <a:off x="10097457" y="1630817"/>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0" name="Text Box 98">
              <a:extLst>
                <a:ext uri="{FF2B5EF4-FFF2-40B4-BE49-F238E27FC236}">
                  <a16:creationId xmlns:a16="http://schemas.microsoft.com/office/drawing/2014/main" id="{0FDF5234-E7F1-9D4F-9A97-BD478EC2E7A0}"/>
                </a:ext>
              </a:extLst>
            </p:cNvPr>
            <p:cNvSpPr txBox="1">
              <a:spLocks noChangeArrowheads="1"/>
            </p:cNvSpPr>
            <p:nvPr/>
          </p:nvSpPr>
          <p:spPr bwMode="auto">
            <a:xfrm>
              <a:off x="9784720" y="1584779"/>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61" name="Rectangle 99">
              <a:extLst>
                <a:ext uri="{FF2B5EF4-FFF2-40B4-BE49-F238E27FC236}">
                  <a16:creationId xmlns:a16="http://schemas.microsoft.com/office/drawing/2014/main" id="{633C63B7-2909-DE47-BCBB-44897C7F89C1}"/>
                </a:ext>
              </a:extLst>
            </p:cNvPr>
            <p:cNvSpPr>
              <a:spLocks noChangeArrowheads="1"/>
            </p:cNvSpPr>
            <p:nvPr/>
          </p:nvSpPr>
          <p:spPr bwMode="auto">
            <a:xfrm>
              <a:off x="10227632" y="1894342"/>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2" name="Text Box 100">
              <a:extLst>
                <a:ext uri="{FF2B5EF4-FFF2-40B4-BE49-F238E27FC236}">
                  <a16:creationId xmlns:a16="http://schemas.microsoft.com/office/drawing/2014/main" id="{2812F92C-4236-294E-A0BC-A2833FCDBAFF}"/>
                </a:ext>
              </a:extLst>
            </p:cNvPr>
            <p:cNvSpPr txBox="1">
              <a:spLocks noChangeArrowheads="1"/>
            </p:cNvSpPr>
            <p:nvPr/>
          </p:nvSpPr>
          <p:spPr bwMode="auto">
            <a:xfrm>
              <a:off x="9787895" y="1848304"/>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63" name="Line 103">
              <a:extLst>
                <a:ext uri="{FF2B5EF4-FFF2-40B4-BE49-F238E27FC236}">
                  <a16:creationId xmlns:a16="http://schemas.microsoft.com/office/drawing/2014/main" id="{FF2E4D9A-CE76-6945-ACCA-B13DC7285B4E}"/>
                </a:ext>
              </a:extLst>
            </p:cNvPr>
            <p:cNvSpPr>
              <a:spLocks noChangeShapeType="1"/>
            </p:cNvSpPr>
            <p:nvPr/>
          </p:nvSpPr>
          <p:spPr bwMode="auto">
            <a:xfrm flipH="1">
              <a:off x="7933695" y="1441904"/>
              <a:ext cx="1784350" cy="735013"/>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4" name="Line 104">
              <a:extLst>
                <a:ext uri="{FF2B5EF4-FFF2-40B4-BE49-F238E27FC236}">
                  <a16:creationId xmlns:a16="http://schemas.microsoft.com/office/drawing/2014/main" id="{E53CC8D8-A794-8545-9766-CEE36A668234}"/>
                </a:ext>
              </a:extLst>
            </p:cNvPr>
            <p:cNvSpPr>
              <a:spLocks noChangeShapeType="1"/>
            </p:cNvSpPr>
            <p:nvPr/>
          </p:nvSpPr>
          <p:spPr bwMode="auto">
            <a:xfrm flipH="1">
              <a:off x="7952745" y="1705429"/>
              <a:ext cx="1795462" cy="7588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5" name="Text Box 107">
              <a:extLst>
                <a:ext uri="{FF2B5EF4-FFF2-40B4-BE49-F238E27FC236}">
                  <a16:creationId xmlns:a16="http://schemas.microsoft.com/office/drawing/2014/main" id="{5E4F7443-630A-5146-8A13-69B6B28A368A}"/>
                </a:ext>
              </a:extLst>
            </p:cNvPr>
            <p:cNvSpPr txBox="1">
              <a:spLocks noChangeArrowheads="1"/>
            </p:cNvSpPr>
            <p:nvPr/>
          </p:nvSpPr>
          <p:spPr bwMode="auto">
            <a:xfrm>
              <a:off x="8452807" y="2132467"/>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66" name="Text Box 109">
              <a:extLst>
                <a:ext uri="{FF2B5EF4-FFF2-40B4-BE49-F238E27FC236}">
                  <a16:creationId xmlns:a16="http://schemas.microsoft.com/office/drawing/2014/main" id="{E330918C-EA47-534F-84FC-AD449C2962CA}"/>
                </a:ext>
              </a:extLst>
            </p:cNvPr>
            <p:cNvSpPr txBox="1">
              <a:spLocks noChangeArrowheads="1"/>
            </p:cNvSpPr>
            <p:nvPr/>
          </p:nvSpPr>
          <p:spPr bwMode="auto">
            <a:xfrm>
              <a:off x="9748207" y="253886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67" name="Line 110">
              <a:extLst>
                <a:ext uri="{FF2B5EF4-FFF2-40B4-BE49-F238E27FC236}">
                  <a16:creationId xmlns:a16="http://schemas.microsoft.com/office/drawing/2014/main" id="{5A45AB60-B76D-5A4B-8C09-04809F1E5ECB}"/>
                </a:ext>
              </a:extLst>
            </p:cNvPr>
            <p:cNvSpPr>
              <a:spLocks noChangeShapeType="1"/>
            </p:cNvSpPr>
            <p:nvPr/>
          </p:nvSpPr>
          <p:spPr bwMode="auto">
            <a:xfrm flipH="1" flipV="1">
              <a:off x="10441945" y="2145167"/>
              <a:ext cx="0" cy="446088"/>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8" name="Line 112">
              <a:extLst>
                <a:ext uri="{FF2B5EF4-FFF2-40B4-BE49-F238E27FC236}">
                  <a16:creationId xmlns:a16="http://schemas.microsoft.com/office/drawing/2014/main" id="{F4CED333-2B29-5047-9987-7FF2B5DE2F0B}"/>
                </a:ext>
              </a:extLst>
            </p:cNvPr>
            <p:cNvSpPr>
              <a:spLocks noChangeShapeType="1"/>
            </p:cNvSpPr>
            <p:nvPr/>
          </p:nvSpPr>
          <p:spPr bwMode="auto">
            <a:xfrm>
              <a:off x="7968620" y="2203904"/>
              <a:ext cx="590550" cy="730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69" name="Group 115">
              <a:extLst>
                <a:ext uri="{FF2B5EF4-FFF2-40B4-BE49-F238E27FC236}">
                  <a16:creationId xmlns:a16="http://schemas.microsoft.com/office/drawing/2014/main" id="{6E7A2A89-7268-A649-8EAD-C55997BFA90B}"/>
                </a:ext>
              </a:extLst>
            </p:cNvPr>
            <p:cNvGrpSpPr>
              <a:grpSpLocks/>
            </p:cNvGrpSpPr>
            <p:nvPr/>
          </p:nvGrpSpPr>
          <p:grpSpPr bwMode="auto">
            <a:xfrm>
              <a:off x="6957382" y="2037217"/>
              <a:ext cx="1030287" cy="274638"/>
              <a:chOff x="2667" y="3750"/>
              <a:chExt cx="649" cy="173"/>
            </a:xfrm>
          </p:grpSpPr>
          <p:sp>
            <p:nvSpPr>
              <p:cNvPr id="372" name="Rectangle 113">
                <a:extLst>
                  <a:ext uri="{FF2B5EF4-FFF2-40B4-BE49-F238E27FC236}">
                    <a16:creationId xmlns:a16="http://schemas.microsoft.com/office/drawing/2014/main" id="{FB4CA816-07E8-3E4B-B5D4-D5F338142B0D}"/>
                  </a:ext>
                </a:extLst>
              </p:cNvPr>
              <p:cNvSpPr>
                <a:spLocks noChangeArrowheads="1"/>
              </p:cNvSpPr>
              <p:nvPr/>
            </p:nvSpPr>
            <p:spPr bwMode="auto">
              <a:xfrm>
                <a:off x="2786" y="3779"/>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3" name="Text Box 114">
                <a:extLst>
                  <a:ext uri="{FF2B5EF4-FFF2-40B4-BE49-F238E27FC236}">
                    <a16:creationId xmlns:a16="http://schemas.microsoft.com/office/drawing/2014/main" id="{20879E2F-191F-0042-ABAE-F525B0ADB605}"/>
                  </a:ext>
                </a:extLst>
              </p:cNvPr>
              <p:cNvSpPr txBox="1">
                <a:spLocks noChangeArrowheads="1"/>
              </p:cNvSpPr>
              <p:nvPr/>
            </p:nvSpPr>
            <p:spPr bwMode="auto">
              <a:xfrm>
                <a:off x="2667" y="3750"/>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a:t>
                </a:r>
              </a:p>
            </p:txBody>
          </p:sp>
        </p:grpSp>
        <p:sp>
          <p:nvSpPr>
            <p:cNvPr id="370" name="Text Box 116">
              <a:extLst>
                <a:ext uri="{FF2B5EF4-FFF2-40B4-BE49-F238E27FC236}">
                  <a16:creationId xmlns:a16="http://schemas.microsoft.com/office/drawing/2014/main" id="{8FD7E63C-BA27-9E4C-A8A6-56DE67BAD176}"/>
                </a:ext>
              </a:extLst>
            </p:cNvPr>
            <p:cNvSpPr txBox="1">
              <a:spLocks noChangeArrowheads="1"/>
            </p:cNvSpPr>
            <p:nvPr/>
          </p:nvSpPr>
          <p:spPr bwMode="auto">
            <a:xfrm>
              <a:off x="8082920" y="198800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pkt3</a:t>
              </a:r>
            </a:p>
          </p:txBody>
        </p:sp>
      </p:grpSp>
      <p:sp>
        <p:nvSpPr>
          <p:cNvPr id="371" name="Text Box 119">
            <a:extLst>
              <a:ext uri="{FF2B5EF4-FFF2-40B4-BE49-F238E27FC236}">
                <a16:creationId xmlns:a16="http://schemas.microsoft.com/office/drawing/2014/main" id="{5339E393-341F-2B4B-9A2F-912F5CB023FE}"/>
              </a:ext>
            </a:extLst>
          </p:cNvPr>
          <p:cNvSpPr txBox="1">
            <a:spLocks noChangeArrowheads="1"/>
          </p:cNvSpPr>
          <p:nvPr/>
        </p:nvSpPr>
        <p:spPr bwMode="auto">
          <a:xfrm>
            <a:off x="6800220" y="2834142"/>
            <a:ext cx="187936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(a) no problem</a:t>
            </a:r>
          </a:p>
        </p:txBody>
      </p:sp>
      <p:sp>
        <p:nvSpPr>
          <p:cNvPr id="70" name="Rectangle 3">
            <a:extLst>
              <a:ext uri="{FF2B5EF4-FFF2-40B4-BE49-F238E27FC236}">
                <a16:creationId xmlns:a16="http://schemas.microsoft.com/office/drawing/2014/main" id="{A8BECC0D-D119-A543-A313-AE46EF8BD57C}"/>
              </a:ext>
            </a:extLst>
          </p:cNvPr>
          <p:cNvSpPr txBox="1">
            <a:spLocks noChangeArrowheads="1"/>
          </p:cNvSpPr>
          <p:nvPr/>
        </p:nvSpPr>
        <p:spPr>
          <a:xfrm>
            <a:off x="794654" y="1899557"/>
            <a:ext cx="5517245" cy="132624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example: </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0, 1, 2, 3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(base 4 counting)</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window size=3</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0" name="Group 9">
            <a:extLst>
              <a:ext uri="{FF2B5EF4-FFF2-40B4-BE49-F238E27FC236}">
                <a16:creationId xmlns:a16="http://schemas.microsoft.com/office/drawing/2014/main" id="{736268CD-290F-C649-A065-0503FC9197DB}"/>
              </a:ext>
            </a:extLst>
          </p:cNvPr>
          <p:cNvGrpSpPr/>
          <p:nvPr/>
        </p:nvGrpSpPr>
        <p:grpSpPr>
          <a:xfrm>
            <a:off x="6612895" y="981529"/>
            <a:ext cx="2769497" cy="5564188"/>
            <a:chOff x="6612895" y="981529"/>
            <a:chExt cx="2769497" cy="5564188"/>
          </a:xfrm>
        </p:grpSpPr>
        <p:sp>
          <p:nvSpPr>
            <p:cNvPr id="9" name="Rectangle 8">
              <a:extLst>
                <a:ext uri="{FF2B5EF4-FFF2-40B4-BE49-F238E27FC236}">
                  <a16:creationId xmlns:a16="http://schemas.microsoft.com/office/drawing/2014/main" id="{82772DC8-1267-2046-8CD5-6C8C299A5017}"/>
                </a:ext>
              </a:extLst>
            </p:cNvPr>
            <p:cNvSpPr/>
            <p:nvPr/>
          </p:nvSpPr>
          <p:spPr>
            <a:xfrm>
              <a:off x="6612895" y="981529"/>
              <a:ext cx="2463800" cy="5564188"/>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1" name="Group 122">
              <a:extLst>
                <a:ext uri="{FF2B5EF4-FFF2-40B4-BE49-F238E27FC236}">
                  <a16:creationId xmlns:a16="http://schemas.microsoft.com/office/drawing/2014/main" id="{E039FCAB-16C2-CA40-8F03-2E2D41DC3CF7}"/>
                </a:ext>
              </a:extLst>
            </p:cNvPr>
            <p:cNvGrpSpPr>
              <a:grpSpLocks/>
            </p:cNvGrpSpPr>
            <p:nvPr/>
          </p:nvGrpSpPr>
          <p:grpSpPr bwMode="auto">
            <a:xfrm>
              <a:off x="8864867" y="1005799"/>
              <a:ext cx="517525" cy="5278437"/>
              <a:chOff x="3821" y="550"/>
              <a:chExt cx="326" cy="3325"/>
            </a:xfrm>
          </p:grpSpPr>
          <p:pic>
            <p:nvPicPr>
              <p:cNvPr id="382" name="Picture 5" descr="curtain">
                <a:extLst>
                  <a:ext uri="{FF2B5EF4-FFF2-40B4-BE49-F238E27FC236}">
                    <a16:creationId xmlns:a16="http://schemas.microsoft.com/office/drawing/2014/main" id="{403F5413-B503-FE4C-9AC1-492926543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 y="550"/>
                <a:ext cx="284" cy="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111" descr="curtain">
                <a:extLst>
                  <a:ext uri="{FF2B5EF4-FFF2-40B4-BE49-F238E27FC236}">
                    <a16:creationId xmlns:a16="http://schemas.microsoft.com/office/drawing/2014/main" id="{21203F3F-D4DD-E848-A9F4-2C0EDDF31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 y="2564"/>
                <a:ext cx="326"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80" name="Text Box 121">
            <a:extLst>
              <a:ext uri="{FF2B5EF4-FFF2-40B4-BE49-F238E27FC236}">
                <a16:creationId xmlns:a16="http://schemas.microsoft.com/office/drawing/2014/main" id="{1D394A1F-BD9E-ED47-964B-579F38672782}"/>
              </a:ext>
            </a:extLst>
          </p:cNvPr>
          <p:cNvSpPr txBox="1">
            <a:spLocks noChangeArrowheads="1"/>
          </p:cNvSpPr>
          <p:nvPr/>
        </p:nvSpPr>
        <p:spPr bwMode="auto">
          <a:xfrm>
            <a:off x="6811617" y="2358260"/>
            <a:ext cx="2107096" cy="230832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can’</a:t>
            </a:r>
            <a:r>
              <a:rPr kumimoji="0" lang="en-US" altLang="ja-JP"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see sender side</a:t>
            </a:r>
          </a:p>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behavior identical in both cases!</a:t>
            </a:r>
          </a:p>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something’</a:t>
            </a:r>
            <a:r>
              <a:rPr kumimoji="0" lang="en-US" altLang="ja-JP"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 (very) wrong!</a:t>
            </a:r>
            <a:endPar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89" name="Slide Number Placeholder 2">
            <a:extLst>
              <a:ext uri="{FF2B5EF4-FFF2-40B4-BE49-F238E27FC236}">
                <a16:creationId xmlns:a16="http://schemas.microsoft.com/office/drawing/2014/main" id="{0AA9808B-5BBB-4C4D-B51B-5BA930FBB93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31</a:t>
            </a:fld>
            <a:endParaRPr lang="en-US" dirty="0"/>
          </a:p>
        </p:txBody>
      </p:sp>
    </p:spTree>
    <p:extLst>
      <p:ext uri="{BB962C8B-B14F-4D97-AF65-F5344CB8AC3E}">
        <p14:creationId xmlns:p14="http://schemas.microsoft.com/office/powerpoint/2010/main" val="226146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dissolve">
                                      <p:cBhvr>
                                        <p:cTn id="7" dur="500"/>
                                        <p:tgtEl>
                                          <p:spTgt spid="380"/>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dissolve">
                                      <p:cBhvr>
                                        <p:cTn id="1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DF5A-889E-4AD4-A33C-035710CC5850}"/>
              </a:ext>
            </a:extLst>
          </p:cNvPr>
          <p:cNvSpPr>
            <a:spLocks noGrp="1"/>
          </p:cNvSpPr>
          <p:nvPr>
            <p:ph type="title"/>
          </p:nvPr>
        </p:nvSpPr>
        <p:spPr/>
        <p:txBody>
          <a:bodyPr>
            <a:noAutofit/>
          </a:bodyPr>
          <a:lstStyle/>
          <a:p>
            <a:r>
              <a:rPr lang="en-US" sz="3200" dirty="0"/>
              <a:t>Seq# &gt;= 2*Window size</a:t>
            </a:r>
            <a:br>
              <a:rPr lang="en-US" sz="3200" dirty="0"/>
            </a:br>
            <a:r>
              <a:rPr lang="en-US" sz="3200" dirty="0"/>
              <a:t>if windows size is 8 we need SQN 16 </a:t>
            </a:r>
            <a:r>
              <a:rPr lang="en-US" sz="3200" dirty="0">
                <a:sym typeface="Wingdings" panose="05000000000000000000" pitchFamily="2" charset="2"/>
              </a:rPr>
              <a:t> we need 4 bit</a:t>
            </a:r>
            <a:br>
              <a:rPr lang="en-US" sz="3200" dirty="0">
                <a:sym typeface="Wingdings" panose="05000000000000000000" pitchFamily="2" charset="2"/>
              </a:rPr>
            </a:br>
            <a:r>
              <a:rPr lang="en-US" sz="3200" dirty="0">
                <a:sym typeface="Wingdings" panose="05000000000000000000" pitchFamily="2" charset="2"/>
              </a:rPr>
              <a:t>if the windows size is 16 bits then the SQN 17 bit</a:t>
            </a:r>
            <a:endParaRPr lang="en-US" sz="3200" dirty="0"/>
          </a:p>
        </p:txBody>
      </p:sp>
      <p:sp>
        <p:nvSpPr>
          <p:cNvPr id="3" name="Slide Number Placeholder 2">
            <a:extLst>
              <a:ext uri="{FF2B5EF4-FFF2-40B4-BE49-F238E27FC236}">
                <a16:creationId xmlns:a16="http://schemas.microsoft.com/office/drawing/2014/main" id="{0F02BBF9-B027-457A-A0F2-C5B690F221B3}"/>
              </a:ext>
            </a:extLst>
          </p:cNvPr>
          <p:cNvSpPr>
            <a:spLocks noGrp="1"/>
          </p:cNvSpPr>
          <p:nvPr>
            <p:ph type="sldNum" sz="quarter" idx="4"/>
          </p:nvPr>
        </p:nvSpPr>
        <p:spPr/>
        <p:txBody>
          <a:bodyPr/>
          <a:lstStyle/>
          <a:p>
            <a:r>
              <a:rPr lang="en-US"/>
              <a:t>Transport Layer: 3-</a:t>
            </a:r>
            <a:fld id="{C4204591-24BD-A542-B9D5-F8D8A88D2FEE}" type="slidenum">
              <a:rPr lang="en-US" smtClean="0"/>
              <a:pPr/>
              <a:t>32</a:t>
            </a:fld>
            <a:endParaRPr lang="en-US" dirty="0"/>
          </a:p>
        </p:txBody>
      </p:sp>
      <p:grpSp>
        <p:nvGrpSpPr>
          <p:cNvPr id="4" name="Group 3">
            <a:extLst>
              <a:ext uri="{FF2B5EF4-FFF2-40B4-BE49-F238E27FC236}">
                <a16:creationId xmlns:a16="http://schemas.microsoft.com/office/drawing/2014/main" id="{A91E33E2-5744-4A60-9FCD-EDFA55B8EE0A}"/>
              </a:ext>
            </a:extLst>
          </p:cNvPr>
          <p:cNvGrpSpPr/>
          <p:nvPr/>
        </p:nvGrpSpPr>
        <p:grpSpPr>
          <a:xfrm>
            <a:off x="4330970" y="2149680"/>
            <a:ext cx="7340409" cy="2230141"/>
            <a:chOff x="6909759" y="4181931"/>
            <a:chExt cx="7340409" cy="2230141"/>
          </a:xfrm>
        </p:grpSpPr>
        <p:grpSp>
          <p:nvGrpSpPr>
            <p:cNvPr id="5" name="Group 8">
              <a:extLst>
                <a:ext uri="{FF2B5EF4-FFF2-40B4-BE49-F238E27FC236}">
                  <a16:creationId xmlns:a16="http://schemas.microsoft.com/office/drawing/2014/main" id="{F3C0A301-41E1-4E18-A08A-0C2FD29D154F}"/>
                </a:ext>
              </a:extLst>
            </p:cNvPr>
            <p:cNvGrpSpPr>
              <a:grpSpLocks/>
            </p:cNvGrpSpPr>
            <p:nvPr/>
          </p:nvGrpSpPr>
          <p:grpSpPr bwMode="auto">
            <a:xfrm>
              <a:off x="6909759" y="4258142"/>
              <a:ext cx="1166814" cy="276226"/>
              <a:chOff x="1895" y="3931"/>
              <a:chExt cx="735" cy="174"/>
            </a:xfrm>
          </p:grpSpPr>
          <p:sp>
            <p:nvSpPr>
              <p:cNvPr id="38" name="Rectangle 7">
                <a:extLst>
                  <a:ext uri="{FF2B5EF4-FFF2-40B4-BE49-F238E27FC236}">
                    <a16:creationId xmlns:a16="http://schemas.microsoft.com/office/drawing/2014/main" id="{E5FD5317-2C6B-4713-96DC-780729C6BC3B}"/>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9" name="Text Box 6">
                <a:extLst>
                  <a:ext uri="{FF2B5EF4-FFF2-40B4-BE49-F238E27FC236}">
                    <a16:creationId xmlns:a16="http://schemas.microsoft.com/office/drawing/2014/main" id="{1CD3576F-EE5F-42BB-B5F3-515E9015F950}"/>
                  </a:ext>
                </a:extLst>
              </p:cNvPr>
              <p:cNvSpPr txBox="1">
                <a:spLocks noChangeArrowheads="1"/>
              </p:cNvSpPr>
              <p:nvPr/>
            </p:nvSpPr>
            <p:spPr bwMode="auto">
              <a:xfrm>
                <a:off x="1895" y="3931"/>
                <a:ext cx="735"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 3 4 </a:t>
                </a:r>
                <a:r>
                  <a:rPr lang="en-US" sz="1200" dirty="0">
                    <a:solidFill>
                      <a:prstClr val="black"/>
                    </a:solidFill>
                    <a:latin typeface="Arial" charset="0"/>
                  </a:rPr>
                  <a:t>5</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 </a:t>
                </a:r>
                <a:r>
                  <a:rPr lang="en-US" sz="1200" dirty="0">
                    <a:solidFill>
                      <a:prstClr val="black"/>
                    </a:solidFill>
                    <a:latin typeface="Arial" charset="0"/>
                  </a:rPr>
                  <a:t>6 7</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grpSp>
        <p:grpSp>
          <p:nvGrpSpPr>
            <p:cNvPr id="6" name="Group 9">
              <a:extLst>
                <a:ext uri="{FF2B5EF4-FFF2-40B4-BE49-F238E27FC236}">
                  <a16:creationId xmlns:a16="http://schemas.microsoft.com/office/drawing/2014/main" id="{5F044C30-BE1A-4127-B42C-AAA9D1A114E7}"/>
                </a:ext>
              </a:extLst>
            </p:cNvPr>
            <p:cNvGrpSpPr>
              <a:grpSpLocks/>
            </p:cNvGrpSpPr>
            <p:nvPr/>
          </p:nvGrpSpPr>
          <p:grpSpPr bwMode="auto">
            <a:xfrm>
              <a:off x="6928809" y="4532780"/>
              <a:ext cx="1166814" cy="276226"/>
              <a:chOff x="1895" y="3931"/>
              <a:chExt cx="735" cy="174"/>
            </a:xfrm>
          </p:grpSpPr>
          <p:sp>
            <p:nvSpPr>
              <p:cNvPr id="36" name="Rectangle 10">
                <a:extLst>
                  <a:ext uri="{FF2B5EF4-FFF2-40B4-BE49-F238E27FC236}">
                    <a16:creationId xmlns:a16="http://schemas.microsoft.com/office/drawing/2014/main" id="{A6074889-6C9B-4A30-9B21-BFEE261F524D}"/>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 name="Text Box 11">
                <a:extLst>
                  <a:ext uri="{FF2B5EF4-FFF2-40B4-BE49-F238E27FC236}">
                    <a16:creationId xmlns:a16="http://schemas.microsoft.com/office/drawing/2014/main" id="{85990A80-1BEB-49F3-9DDA-3429879575EF}"/>
                  </a:ext>
                </a:extLst>
              </p:cNvPr>
              <p:cNvSpPr txBox="1">
                <a:spLocks noChangeArrowheads="1"/>
              </p:cNvSpPr>
              <p:nvPr/>
            </p:nvSpPr>
            <p:spPr bwMode="auto">
              <a:xfrm>
                <a:off x="1895" y="3931"/>
                <a:ext cx="735"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 3 4 </a:t>
                </a:r>
                <a:r>
                  <a:rPr lang="en-US" sz="1200" dirty="0">
                    <a:solidFill>
                      <a:prstClr val="black"/>
                    </a:solidFill>
                    <a:latin typeface="Arial" charset="0"/>
                  </a:rPr>
                  <a:t>5</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 </a:t>
                </a:r>
                <a:r>
                  <a:rPr lang="en-US" sz="1200" dirty="0">
                    <a:solidFill>
                      <a:prstClr val="black"/>
                    </a:solidFill>
                    <a:latin typeface="Arial" charset="0"/>
                  </a:rPr>
                  <a:t>6 7</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grpSp>
        <p:grpSp>
          <p:nvGrpSpPr>
            <p:cNvPr id="7" name="Group 12">
              <a:extLst>
                <a:ext uri="{FF2B5EF4-FFF2-40B4-BE49-F238E27FC236}">
                  <a16:creationId xmlns:a16="http://schemas.microsoft.com/office/drawing/2014/main" id="{C9ECE7F4-E971-49D9-91B4-25B715E2C20F}"/>
                </a:ext>
              </a:extLst>
            </p:cNvPr>
            <p:cNvGrpSpPr>
              <a:grpSpLocks/>
            </p:cNvGrpSpPr>
            <p:nvPr/>
          </p:nvGrpSpPr>
          <p:grpSpPr bwMode="auto">
            <a:xfrm>
              <a:off x="6936750" y="4796305"/>
              <a:ext cx="1166815" cy="276226"/>
              <a:chOff x="1895" y="3931"/>
              <a:chExt cx="735" cy="174"/>
            </a:xfrm>
          </p:grpSpPr>
          <p:sp>
            <p:nvSpPr>
              <p:cNvPr id="34" name="Rectangle 13">
                <a:extLst>
                  <a:ext uri="{FF2B5EF4-FFF2-40B4-BE49-F238E27FC236}">
                    <a16:creationId xmlns:a16="http://schemas.microsoft.com/office/drawing/2014/main" id="{55C890D0-F297-42CA-99C1-E611AC90CC5E}"/>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 name="Text Box 14">
                <a:extLst>
                  <a:ext uri="{FF2B5EF4-FFF2-40B4-BE49-F238E27FC236}">
                    <a16:creationId xmlns:a16="http://schemas.microsoft.com/office/drawing/2014/main" id="{A018DBFA-2B52-4E2F-91D4-055F6C1A1C29}"/>
                  </a:ext>
                </a:extLst>
              </p:cNvPr>
              <p:cNvSpPr txBox="1">
                <a:spLocks noChangeArrowheads="1"/>
              </p:cNvSpPr>
              <p:nvPr/>
            </p:nvSpPr>
            <p:spPr bwMode="auto">
              <a:xfrm>
                <a:off x="1895" y="3931"/>
                <a:ext cx="735"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 3 </a:t>
                </a:r>
                <a:r>
                  <a:rPr lang="en-US" sz="1200" dirty="0">
                    <a:solidFill>
                      <a:prstClr val="black"/>
                    </a:solidFill>
                    <a:latin typeface="Arial" charset="0"/>
                  </a:rPr>
                  <a:t>4 5 6 7</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grpSp>
        <p:sp>
          <p:nvSpPr>
            <p:cNvPr id="8" name="Line 15">
              <a:extLst>
                <a:ext uri="{FF2B5EF4-FFF2-40B4-BE49-F238E27FC236}">
                  <a16:creationId xmlns:a16="http://schemas.microsoft.com/office/drawing/2014/main" id="{959F408B-9D21-45E5-BA51-03D548E09223}"/>
                </a:ext>
              </a:extLst>
            </p:cNvPr>
            <p:cNvSpPr>
              <a:spLocks noChangeShapeType="1"/>
            </p:cNvSpPr>
            <p:nvPr/>
          </p:nvSpPr>
          <p:spPr bwMode="auto">
            <a:xfrm>
              <a:off x="7927345" y="4396244"/>
              <a:ext cx="1827213"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9" name="Line 16">
              <a:extLst>
                <a:ext uri="{FF2B5EF4-FFF2-40B4-BE49-F238E27FC236}">
                  <a16:creationId xmlns:a16="http://schemas.microsoft.com/office/drawing/2014/main" id="{F7B21E90-D4C9-4DA6-8527-528EFB48BD30}"/>
                </a:ext>
              </a:extLst>
            </p:cNvPr>
            <p:cNvSpPr>
              <a:spLocks noChangeShapeType="1"/>
            </p:cNvSpPr>
            <p:nvPr/>
          </p:nvSpPr>
          <p:spPr bwMode="auto">
            <a:xfrm>
              <a:off x="7957507" y="4681994"/>
              <a:ext cx="1808163"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 name="Line 17">
              <a:extLst>
                <a:ext uri="{FF2B5EF4-FFF2-40B4-BE49-F238E27FC236}">
                  <a16:creationId xmlns:a16="http://schemas.microsoft.com/office/drawing/2014/main" id="{8B8D30B8-7EFB-4313-802F-E436F5FFBCB9}"/>
                </a:ext>
              </a:extLst>
            </p:cNvPr>
            <p:cNvSpPr>
              <a:spLocks noChangeShapeType="1"/>
            </p:cNvSpPr>
            <p:nvPr/>
          </p:nvSpPr>
          <p:spPr bwMode="auto">
            <a:xfrm>
              <a:off x="7987670" y="4967744"/>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 name="Text Box 18">
              <a:extLst>
                <a:ext uri="{FF2B5EF4-FFF2-40B4-BE49-F238E27FC236}">
                  <a16:creationId xmlns:a16="http://schemas.microsoft.com/office/drawing/2014/main" id="{9D241D55-32CB-47A3-B84B-D3BD86036C19}"/>
                </a:ext>
              </a:extLst>
            </p:cNvPr>
            <p:cNvSpPr txBox="1">
              <a:spLocks noChangeArrowheads="1"/>
            </p:cNvSpPr>
            <p:nvPr/>
          </p:nvSpPr>
          <p:spPr bwMode="auto">
            <a:xfrm>
              <a:off x="8040057" y="41819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12" name="Text Box 19">
              <a:extLst>
                <a:ext uri="{FF2B5EF4-FFF2-40B4-BE49-F238E27FC236}">
                  <a16:creationId xmlns:a16="http://schemas.microsoft.com/office/drawing/2014/main" id="{39956C05-5741-4395-83DD-577E1918FE6F}"/>
                </a:ext>
              </a:extLst>
            </p:cNvPr>
            <p:cNvSpPr txBox="1">
              <a:spLocks noChangeArrowheads="1"/>
            </p:cNvSpPr>
            <p:nvPr/>
          </p:nvSpPr>
          <p:spPr bwMode="auto">
            <a:xfrm>
              <a:off x="8036882" y="446768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pkt1</a:t>
              </a:r>
            </a:p>
          </p:txBody>
        </p:sp>
        <p:sp>
          <p:nvSpPr>
            <p:cNvPr id="13" name="Text Box 20">
              <a:extLst>
                <a:ext uri="{FF2B5EF4-FFF2-40B4-BE49-F238E27FC236}">
                  <a16:creationId xmlns:a16="http://schemas.microsoft.com/office/drawing/2014/main" id="{C7A1B565-B92F-464A-992B-328F39AF1EF4}"/>
                </a:ext>
              </a:extLst>
            </p:cNvPr>
            <p:cNvSpPr txBox="1">
              <a:spLocks noChangeArrowheads="1"/>
            </p:cNvSpPr>
            <p:nvPr/>
          </p:nvSpPr>
          <p:spPr bwMode="auto">
            <a:xfrm>
              <a:off x="8033707" y="47534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grpSp>
          <p:nvGrpSpPr>
            <p:cNvPr id="14" name="Group 23">
              <a:extLst>
                <a:ext uri="{FF2B5EF4-FFF2-40B4-BE49-F238E27FC236}">
                  <a16:creationId xmlns:a16="http://schemas.microsoft.com/office/drawing/2014/main" id="{95585A5E-621D-4ACD-A7F7-BC56579077AB}"/>
                </a:ext>
              </a:extLst>
            </p:cNvPr>
            <p:cNvGrpSpPr>
              <a:grpSpLocks/>
            </p:cNvGrpSpPr>
            <p:nvPr/>
          </p:nvGrpSpPr>
          <p:grpSpPr bwMode="auto">
            <a:xfrm>
              <a:off x="6939925" y="5828181"/>
              <a:ext cx="1166815" cy="276226"/>
              <a:chOff x="1895" y="3931"/>
              <a:chExt cx="735" cy="174"/>
            </a:xfrm>
          </p:grpSpPr>
          <p:sp>
            <p:nvSpPr>
              <p:cNvPr id="32" name="Rectangle 24">
                <a:extLst>
                  <a:ext uri="{FF2B5EF4-FFF2-40B4-BE49-F238E27FC236}">
                    <a16:creationId xmlns:a16="http://schemas.microsoft.com/office/drawing/2014/main" id="{CB9CACA8-9633-4F52-855A-5C3C6DFF8307}"/>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 name="Text Box 25">
                <a:extLst>
                  <a:ext uri="{FF2B5EF4-FFF2-40B4-BE49-F238E27FC236}">
                    <a16:creationId xmlns:a16="http://schemas.microsoft.com/office/drawing/2014/main" id="{641D6641-5E62-4DB6-A629-576B0D48D5DB}"/>
                  </a:ext>
                </a:extLst>
              </p:cNvPr>
              <p:cNvSpPr txBox="1">
                <a:spLocks noChangeArrowheads="1"/>
              </p:cNvSpPr>
              <p:nvPr/>
            </p:nvSpPr>
            <p:spPr bwMode="auto">
              <a:xfrm>
                <a:off x="1895" y="3931"/>
                <a:ext cx="735"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 3 </a:t>
                </a:r>
                <a:r>
                  <a:rPr lang="en-US" sz="1200" dirty="0">
                    <a:solidFill>
                      <a:prstClr val="black"/>
                    </a:solidFill>
                    <a:latin typeface="Arial" charset="0"/>
                  </a:rPr>
                  <a:t>4 5 6 7</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grpSp>
        <p:sp>
          <p:nvSpPr>
            <p:cNvPr id="15" name="Line 32">
              <a:extLst>
                <a:ext uri="{FF2B5EF4-FFF2-40B4-BE49-F238E27FC236}">
                  <a16:creationId xmlns:a16="http://schemas.microsoft.com/office/drawing/2014/main" id="{B8222692-8FB1-4B97-A631-DCE918DB561E}"/>
                </a:ext>
              </a:extLst>
            </p:cNvPr>
            <p:cNvSpPr>
              <a:spLocks noChangeShapeType="1"/>
            </p:cNvSpPr>
            <p:nvPr/>
          </p:nvSpPr>
          <p:spPr bwMode="auto">
            <a:xfrm>
              <a:off x="7990845" y="5961520"/>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 name="Text Box 35">
              <a:extLst>
                <a:ext uri="{FF2B5EF4-FFF2-40B4-BE49-F238E27FC236}">
                  <a16:creationId xmlns:a16="http://schemas.microsoft.com/office/drawing/2014/main" id="{AA3E189A-DB01-403C-AC6D-185FC7C5457E}"/>
                </a:ext>
              </a:extLst>
            </p:cNvPr>
            <p:cNvSpPr txBox="1">
              <a:spLocks noChangeArrowheads="1"/>
            </p:cNvSpPr>
            <p:nvPr/>
          </p:nvSpPr>
          <p:spPr bwMode="auto">
            <a:xfrm>
              <a:off x="8074982" y="5747207"/>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17" name="Text Box 39">
              <a:extLst>
                <a:ext uri="{FF2B5EF4-FFF2-40B4-BE49-F238E27FC236}">
                  <a16:creationId xmlns:a16="http://schemas.microsoft.com/office/drawing/2014/main" id="{081DA6C2-9BA0-48CB-9084-E7F907F73C78}"/>
                </a:ext>
              </a:extLst>
            </p:cNvPr>
            <p:cNvSpPr txBox="1">
              <a:spLocks noChangeArrowheads="1"/>
            </p:cNvSpPr>
            <p:nvPr/>
          </p:nvSpPr>
          <p:spPr bwMode="auto">
            <a:xfrm>
              <a:off x="6924045" y="5429707"/>
              <a:ext cx="1382713"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retransmit pkt0</a:t>
              </a:r>
            </a:p>
          </p:txBody>
        </p:sp>
        <p:sp>
          <p:nvSpPr>
            <p:cNvPr id="18" name="Rectangle 45">
              <a:extLst>
                <a:ext uri="{FF2B5EF4-FFF2-40B4-BE49-F238E27FC236}">
                  <a16:creationId xmlns:a16="http://schemas.microsoft.com/office/drawing/2014/main" id="{49DC615C-4B45-4045-9B4C-B8E02C5AE2CD}"/>
                </a:ext>
              </a:extLst>
            </p:cNvPr>
            <p:cNvSpPr>
              <a:spLocks noChangeArrowheads="1"/>
            </p:cNvSpPr>
            <p:nvPr/>
          </p:nvSpPr>
          <p:spPr bwMode="auto">
            <a:xfrm>
              <a:off x="9959345" y="4559756"/>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9" name="Text Box 46">
              <a:extLst>
                <a:ext uri="{FF2B5EF4-FFF2-40B4-BE49-F238E27FC236}">
                  <a16:creationId xmlns:a16="http://schemas.microsoft.com/office/drawing/2014/main" id="{12AD1DB0-E240-4957-B6BF-EF0081BE7F5D}"/>
                </a:ext>
              </a:extLst>
            </p:cNvPr>
            <p:cNvSpPr txBox="1">
              <a:spLocks noChangeArrowheads="1"/>
            </p:cNvSpPr>
            <p:nvPr/>
          </p:nvSpPr>
          <p:spPr bwMode="auto">
            <a:xfrm>
              <a:off x="9770432" y="4510544"/>
              <a:ext cx="1167307"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dirty="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 </a:t>
              </a:r>
              <a:r>
                <a:rPr lang="en-US" sz="1200" dirty="0">
                  <a:solidFill>
                    <a:prstClr val="black"/>
                  </a:solidFill>
                  <a:latin typeface="Arial" charset="0"/>
                </a:rPr>
                <a:t>4 5 6 7</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
          <p:nvSpPr>
            <p:cNvPr id="20" name="Rectangle 50">
              <a:extLst>
                <a:ext uri="{FF2B5EF4-FFF2-40B4-BE49-F238E27FC236}">
                  <a16:creationId xmlns:a16="http://schemas.microsoft.com/office/drawing/2014/main" id="{7F60EF15-4EE3-4B69-919A-1E72D2497D4D}"/>
                </a:ext>
              </a:extLst>
            </p:cNvPr>
            <p:cNvSpPr>
              <a:spLocks noChangeArrowheads="1"/>
            </p:cNvSpPr>
            <p:nvPr/>
          </p:nvSpPr>
          <p:spPr bwMode="auto">
            <a:xfrm>
              <a:off x="10079995" y="4831219"/>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1" name="Text Box 51">
              <a:extLst>
                <a:ext uri="{FF2B5EF4-FFF2-40B4-BE49-F238E27FC236}">
                  <a16:creationId xmlns:a16="http://schemas.microsoft.com/office/drawing/2014/main" id="{33A3856E-DC6E-4482-9C67-8706B987DA73}"/>
                </a:ext>
              </a:extLst>
            </p:cNvPr>
            <p:cNvSpPr txBox="1">
              <a:spLocks noChangeArrowheads="1"/>
            </p:cNvSpPr>
            <p:nvPr/>
          </p:nvSpPr>
          <p:spPr bwMode="auto">
            <a:xfrm>
              <a:off x="9767257" y="4785181"/>
              <a:ext cx="1167307"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dirty="0">
                  <a:ln>
                    <a:noFill/>
                  </a:ln>
                  <a:solidFill>
                    <a:prstClr val="white"/>
                  </a:solidFill>
                  <a:effectLst/>
                  <a:uLnTx/>
                  <a:uFillTx/>
                  <a:latin typeface="Arial" charset="0"/>
                  <a:ea typeface="ＭＳ Ｐゴシック" charset="0"/>
                  <a:cs typeface="+mn-cs"/>
                </a:rPr>
                <a:t> 2 3 </a:t>
              </a:r>
              <a:r>
                <a:rPr lang="en-US" sz="1200" dirty="0">
                  <a:solidFill>
                    <a:prstClr val="white"/>
                  </a:solidFill>
                  <a:latin typeface="Arial" charset="0"/>
                </a:rPr>
                <a:t>4 </a:t>
              </a:r>
              <a:r>
                <a:rPr lang="en-US" sz="1200" dirty="0">
                  <a:latin typeface="Arial" charset="0"/>
                </a:rPr>
                <a:t>5 6 7</a:t>
              </a:r>
              <a:endParaRPr kumimoji="0" lang="en-US" sz="1200" b="0" i="0" u="none" strike="noStrike" kern="1200" cap="none" spc="0" normalizeH="0" baseline="0" noProof="0" dirty="0">
                <a:ln>
                  <a:noFill/>
                </a:ln>
                <a:effectLst/>
                <a:uLnTx/>
                <a:uFillTx/>
                <a:latin typeface="Arial" charset="0"/>
              </a:endParaRPr>
            </a:p>
          </p:txBody>
        </p:sp>
        <p:sp>
          <p:nvSpPr>
            <p:cNvPr id="22" name="Rectangle 53">
              <a:extLst>
                <a:ext uri="{FF2B5EF4-FFF2-40B4-BE49-F238E27FC236}">
                  <a16:creationId xmlns:a16="http://schemas.microsoft.com/office/drawing/2014/main" id="{E0A039CC-11BA-411A-B8B2-D341AC668139}"/>
                </a:ext>
              </a:extLst>
            </p:cNvPr>
            <p:cNvSpPr>
              <a:spLocks noChangeArrowheads="1"/>
            </p:cNvSpPr>
            <p:nvPr/>
          </p:nvSpPr>
          <p:spPr bwMode="auto">
            <a:xfrm>
              <a:off x="10210170" y="5094744"/>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3" name="Text Box 54">
              <a:extLst>
                <a:ext uri="{FF2B5EF4-FFF2-40B4-BE49-F238E27FC236}">
                  <a16:creationId xmlns:a16="http://schemas.microsoft.com/office/drawing/2014/main" id="{4F596882-72DF-4E82-826C-8B1719A8FB60}"/>
                </a:ext>
              </a:extLst>
            </p:cNvPr>
            <p:cNvSpPr txBox="1">
              <a:spLocks noChangeArrowheads="1"/>
            </p:cNvSpPr>
            <p:nvPr/>
          </p:nvSpPr>
          <p:spPr bwMode="auto">
            <a:xfrm>
              <a:off x="9770432" y="5048707"/>
              <a:ext cx="1167307"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dirty="0">
                  <a:ln>
                    <a:noFill/>
                  </a:ln>
                  <a:solidFill>
                    <a:prstClr val="white"/>
                  </a:solidFill>
                  <a:effectLst/>
                  <a:uLnTx/>
                  <a:uFillTx/>
                  <a:latin typeface="Arial" charset="0"/>
                  <a:ea typeface="ＭＳ Ｐゴシック" charset="0"/>
                  <a:cs typeface="+mn-cs"/>
                </a:rPr>
                <a:t>3 4 </a:t>
              </a:r>
              <a:r>
                <a:rPr lang="en-US" sz="1200" dirty="0">
                  <a:solidFill>
                    <a:prstClr val="white"/>
                  </a:solidFill>
                  <a:latin typeface="Arial" charset="0"/>
                </a:rPr>
                <a:t>5</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rPr>
                <a:t> </a:t>
              </a:r>
              <a:r>
                <a:rPr lang="en-US" sz="1200" dirty="0">
                  <a:solidFill>
                    <a:prstClr val="black"/>
                  </a:solidFill>
                  <a:latin typeface="Arial" charset="0"/>
                </a:rPr>
                <a:t>6 7</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
          <p:nvSpPr>
            <p:cNvPr id="24" name="Line 62">
              <a:extLst>
                <a:ext uri="{FF2B5EF4-FFF2-40B4-BE49-F238E27FC236}">
                  <a16:creationId xmlns:a16="http://schemas.microsoft.com/office/drawing/2014/main" id="{C8D1688B-4B56-4830-8CD7-DD22CF97E2E8}"/>
                </a:ext>
              </a:extLst>
            </p:cNvPr>
            <p:cNvSpPr>
              <a:spLocks noChangeShapeType="1"/>
            </p:cNvSpPr>
            <p:nvPr/>
          </p:nvSpPr>
          <p:spPr bwMode="auto">
            <a:xfrm flipH="1">
              <a:off x="9122732" y="4642306"/>
              <a:ext cx="577850" cy="25717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5" name="Line 63">
              <a:extLst>
                <a:ext uri="{FF2B5EF4-FFF2-40B4-BE49-F238E27FC236}">
                  <a16:creationId xmlns:a16="http://schemas.microsoft.com/office/drawing/2014/main" id="{64B8226F-F5B3-4A0C-8D57-B590864D8655}"/>
                </a:ext>
              </a:extLst>
            </p:cNvPr>
            <p:cNvSpPr>
              <a:spLocks noChangeShapeType="1"/>
            </p:cNvSpPr>
            <p:nvPr/>
          </p:nvSpPr>
          <p:spPr bwMode="auto">
            <a:xfrm flipH="1">
              <a:off x="9122732" y="4905831"/>
              <a:ext cx="608013" cy="2254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6" name="Line 64">
              <a:extLst>
                <a:ext uri="{FF2B5EF4-FFF2-40B4-BE49-F238E27FC236}">
                  <a16:creationId xmlns:a16="http://schemas.microsoft.com/office/drawing/2014/main" id="{8389BC34-49E1-4A2D-9A06-47805B6E5EE7}"/>
                </a:ext>
              </a:extLst>
            </p:cNvPr>
            <p:cNvSpPr>
              <a:spLocks noChangeShapeType="1"/>
            </p:cNvSpPr>
            <p:nvPr/>
          </p:nvSpPr>
          <p:spPr bwMode="auto">
            <a:xfrm flipH="1">
              <a:off x="9129082" y="5169357"/>
              <a:ext cx="631825" cy="2127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7" name="Text Box 65">
              <a:extLst>
                <a:ext uri="{FF2B5EF4-FFF2-40B4-BE49-F238E27FC236}">
                  <a16:creationId xmlns:a16="http://schemas.microsoft.com/office/drawing/2014/main" id="{67EEF46C-362B-4178-B89B-A1BDAC1C554D}"/>
                </a:ext>
              </a:extLst>
            </p:cNvPr>
            <p:cNvSpPr txBox="1">
              <a:spLocks noChangeArrowheads="1"/>
            </p:cNvSpPr>
            <p:nvPr/>
          </p:nvSpPr>
          <p:spPr bwMode="auto">
            <a:xfrm>
              <a:off x="8913182" y="4759781"/>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28" name="Text Box 66">
              <a:extLst>
                <a:ext uri="{FF2B5EF4-FFF2-40B4-BE49-F238E27FC236}">
                  <a16:creationId xmlns:a16="http://schemas.microsoft.com/office/drawing/2014/main" id="{0213F260-3A09-4C31-A865-FC496697391D}"/>
                </a:ext>
              </a:extLst>
            </p:cNvPr>
            <p:cNvSpPr txBox="1">
              <a:spLocks noChangeArrowheads="1"/>
            </p:cNvSpPr>
            <p:nvPr/>
          </p:nvSpPr>
          <p:spPr bwMode="auto">
            <a:xfrm>
              <a:off x="8921120" y="500266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29" name="Text Box 67">
              <a:extLst>
                <a:ext uri="{FF2B5EF4-FFF2-40B4-BE49-F238E27FC236}">
                  <a16:creationId xmlns:a16="http://schemas.microsoft.com/office/drawing/2014/main" id="{35C58288-2D21-4D7B-BEAD-E5C1022AC2F9}"/>
                </a:ext>
              </a:extLst>
            </p:cNvPr>
            <p:cNvSpPr txBox="1">
              <a:spLocks noChangeArrowheads="1"/>
            </p:cNvSpPr>
            <p:nvPr/>
          </p:nvSpPr>
          <p:spPr bwMode="auto">
            <a:xfrm>
              <a:off x="8927470" y="524079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0" name="Text Box 68">
              <a:extLst>
                <a:ext uri="{FF2B5EF4-FFF2-40B4-BE49-F238E27FC236}">
                  <a16:creationId xmlns:a16="http://schemas.microsoft.com/office/drawing/2014/main" id="{342CF861-9656-4FAC-989B-6F974B67C51E}"/>
                </a:ext>
              </a:extLst>
            </p:cNvPr>
            <p:cNvSpPr txBox="1">
              <a:spLocks noChangeArrowheads="1"/>
            </p:cNvSpPr>
            <p:nvPr/>
          </p:nvSpPr>
          <p:spPr bwMode="auto">
            <a:xfrm>
              <a:off x="9719632" y="5950407"/>
              <a:ext cx="453053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will  not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with seq number 0, it will know that this packet is an old packet</a:t>
              </a:r>
            </a:p>
          </p:txBody>
        </p:sp>
        <p:sp>
          <p:nvSpPr>
            <p:cNvPr id="31" name="Line 69">
              <a:extLst>
                <a:ext uri="{FF2B5EF4-FFF2-40B4-BE49-F238E27FC236}">
                  <a16:creationId xmlns:a16="http://schemas.microsoft.com/office/drawing/2014/main" id="{BF44B219-0A66-4332-9CCB-1B458A36598E}"/>
                </a:ext>
              </a:extLst>
            </p:cNvPr>
            <p:cNvSpPr>
              <a:spLocks noChangeShapeType="1"/>
            </p:cNvSpPr>
            <p:nvPr/>
          </p:nvSpPr>
          <p:spPr bwMode="auto">
            <a:xfrm flipV="1">
              <a:off x="10424482" y="5345569"/>
              <a:ext cx="0" cy="635000"/>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Tree>
    <p:extLst>
      <p:ext uri="{BB962C8B-B14F-4D97-AF65-F5344CB8AC3E}">
        <p14:creationId xmlns:p14="http://schemas.microsoft.com/office/powerpoint/2010/main" val="54359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dirty="0"/>
              <a:t>Connection-oriented transport: TCP</a:t>
            </a:r>
          </a:p>
          <a:p>
            <a:pPr marL="746125" lvl="1" indent="-288925">
              <a:buFont typeface="Arial"/>
              <a:buChar char="•"/>
              <a:defRPr/>
            </a:pPr>
            <a:r>
              <a:rPr lang="en-US" dirty="0"/>
              <a:t>segment structure</a:t>
            </a:r>
          </a:p>
          <a:p>
            <a:pPr marL="746125" lvl="1" indent="-288925">
              <a:buFont typeface="Arial"/>
              <a:buChar char="•"/>
              <a:defRPr/>
            </a:pPr>
            <a:r>
              <a:rPr lang="en-US" dirty="0"/>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a:t>Transport Layer: 3-</a:t>
            </a:r>
            <a:fld id="{C4204591-24BD-A542-B9D5-F8D8A88D2FEE}" type="slidenum">
              <a:rPr lang="en-US" smtClean="0"/>
              <a:pPr/>
              <a:t>33</a:t>
            </a:fld>
            <a:endParaRPr lang="en-US" dirty="0"/>
          </a:p>
        </p:txBody>
      </p:sp>
      <p:pic>
        <p:nvPicPr>
          <p:cNvPr id="6" name="Picture 5">
            <a:extLst>
              <a:ext uri="{FF2B5EF4-FFF2-40B4-BE49-F238E27FC236}">
                <a16:creationId xmlns:a16="http://schemas.microsoft.com/office/drawing/2014/main" id="{BC34935B-A6B2-0C48-9638-656FA430E71C}"/>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327162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overview  </a:t>
            </a:r>
            <a:r>
              <a:rPr lang="en-US" sz="3200" b="0" dirty="0"/>
              <a:t>RFCs: 793,1122, 2018, 5681, 7323</a:t>
            </a:r>
            <a:endParaRPr lang="en-US" sz="4400" b="0" dirty="0"/>
          </a:p>
        </p:txBody>
      </p:sp>
      <p:sp>
        <p:nvSpPr>
          <p:cNvPr id="70" name="Rectangle 3">
            <a:extLst>
              <a:ext uri="{FF2B5EF4-FFF2-40B4-BE49-F238E27FC236}">
                <a16:creationId xmlns:a16="http://schemas.microsoft.com/office/drawing/2014/main" id="{BE7365D6-3297-0A41-9B2B-91B801F95815}"/>
              </a:ext>
            </a:extLst>
          </p:cNvPr>
          <p:cNvSpPr txBox="1">
            <a:spLocks noChangeArrowheads="1"/>
          </p:cNvSpPr>
          <p:nvPr/>
        </p:nvSpPr>
        <p:spPr>
          <a:xfrm>
            <a:off x="5949863" y="1322613"/>
            <a:ext cx="6012953" cy="55353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cumulative ACKs</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pipelining:</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TCP congestion and flow control set window size</a:t>
            </a:r>
            <a:endParaRPr kumimoji="0" lang="en-US" altLang="en-US" sz="28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connection-oriented: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handshaking (exchange of control messages) initializes sender, receiver state before data exchange</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flow controlled:</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will not overwhelm receiver</a:t>
            </a:r>
          </a:p>
        </p:txBody>
      </p:sp>
      <p:sp>
        <p:nvSpPr>
          <p:cNvPr id="71" name="Rectangle 4">
            <a:extLst>
              <a:ext uri="{FF2B5EF4-FFF2-40B4-BE49-F238E27FC236}">
                <a16:creationId xmlns:a16="http://schemas.microsoft.com/office/drawing/2014/main" id="{B36C086D-3E3E-F04F-BB50-EE7FE6F1A87A}"/>
              </a:ext>
            </a:extLst>
          </p:cNvPr>
          <p:cNvSpPr txBox="1">
            <a:spLocks noChangeArrowheads="1"/>
          </p:cNvSpPr>
          <p:nvPr/>
        </p:nvSpPr>
        <p:spPr>
          <a:xfrm>
            <a:off x="687960" y="1322613"/>
            <a:ext cx="538298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point-to-point</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 sender, one receiver</a:t>
            </a:r>
            <a:r>
              <a:rPr kumimoji="0" lang="en-US" altLang="en-US" sz="2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full duplex data:</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bi-directional data flow in same connection</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MSS: maximum segment size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 name="Slide Number Placeholder 2">
            <a:extLst>
              <a:ext uri="{FF2B5EF4-FFF2-40B4-BE49-F238E27FC236}">
                <a16:creationId xmlns:a16="http://schemas.microsoft.com/office/drawing/2014/main" id="{D9F10C56-26D5-5C45-B097-EE8A46539976}"/>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34</a:t>
            </a:fld>
            <a:endParaRPr lang="en-US" dirty="0"/>
          </a:p>
        </p:txBody>
      </p:sp>
    </p:spTree>
    <p:extLst>
      <p:ext uri="{BB962C8B-B14F-4D97-AF65-F5344CB8AC3E}">
        <p14:creationId xmlns:p14="http://schemas.microsoft.com/office/powerpoint/2010/main" val="1555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segment structure</a:t>
            </a:r>
            <a:endParaRPr lang="en-US" sz="4400" b="0" dirty="0"/>
          </a:p>
        </p:txBody>
      </p:sp>
      <p:sp>
        <p:nvSpPr>
          <p:cNvPr id="60" name="Rectangle 4">
            <a:extLst>
              <a:ext uri="{FF2B5EF4-FFF2-40B4-BE49-F238E27FC236}">
                <a16:creationId xmlns:a16="http://schemas.microsoft.com/office/drawing/2014/main" id="{1438C6A7-F9CB-854D-92BB-74AFAE175928}"/>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5">
            <a:extLst>
              <a:ext uri="{FF2B5EF4-FFF2-40B4-BE49-F238E27FC236}">
                <a16:creationId xmlns:a16="http://schemas.microsoft.com/office/drawing/2014/main" id="{21D47CEF-020C-9C44-AB75-DA719011CBEF}"/>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 name="Group 3">
            <a:extLst>
              <a:ext uri="{FF2B5EF4-FFF2-40B4-BE49-F238E27FC236}">
                <a16:creationId xmlns:a16="http://schemas.microsoft.com/office/drawing/2014/main" id="{A0F66122-9E4A-7644-B40C-189BABEA3388}"/>
              </a:ext>
            </a:extLst>
          </p:cNvPr>
          <p:cNvGrpSpPr/>
          <p:nvPr/>
        </p:nvGrpSpPr>
        <p:grpSpPr>
          <a:xfrm>
            <a:off x="4495573" y="1661303"/>
            <a:ext cx="3450544" cy="401997"/>
            <a:chOff x="4495573" y="1661303"/>
            <a:chExt cx="3450544" cy="401997"/>
          </a:xfrm>
        </p:grpSpPr>
        <p:sp>
          <p:nvSpPr>
            <p:cNvPr id="62" name="Text Box 6">
              <a:extLst>
                <a:ext uri="{FF2B5EF4-FFF2-40B4-BE49-F238E27FC236}">
                  <a16:creationId xmlns:a16="http://schemas.microsoft.com/office/drawing/2014/main" id="{A183A89B-2122-E141-9DF3-203A60EFF295}"/>
                </a:ext>
              </a:extLst>
            </p:cNvPr>
            <p:cNvSpPr txBox="1">
              <a:spLocks noChangeArrowheads="1"/>
            </p:cNvSpPr>
            <p:nvPr/>
          </p:nvSpPr>
          <p:spPr bwMode="auto">
            <a:xfrm>
              <a:off x="4495573" y="1661303"/>
              <a:ext cx="1663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source port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Text Box 7">
              <a:extLst>
                <a:ext uri="{FF2B5EF4-FFF2-40B4-BE49-F238E27FC236}">
                  <a16:creationId xmlns:a16="http://schemas.microsoft.com/office/drawing/2014/main" id="{E52BAEBA-8AEA-B545-A35F-AEB6190843E5}"/>
                </a:ext>
              </a:extLst>
            </p:cNvPr>
            <p:cNvSpPr txBox="1">
              <a:spLocks noChangeArrowheads="1"/>
            </p:cNvSpPr>
            <p:nvPr/>
          </p:nvSpPr>
          <p:spPr bwMode="auto">
            <a:xfrm>
              <a:off x="6564992" y="1666425"/>
              <a:ext cx="1381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Arial" charset="0"/>
                  <a:ea typeface="ＭＳ Ｐゴシック" charset="0"/>
                  <a:cs typeface="+mn-cs"/>
                </a:rPr>
                <a:t>dest</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 port #</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64" name="Line 8">
            <a:extLst>
              <a:ext uri="{FF2B5EF4-FFF2-40B4-BE49-F238E27FC236}">
                <a16:creationId xmlns:a16="http://schemas.microsoft.com/office/drawing/2014/main" id="{BDC40F37-DD1A-6848-AB76-2EA7683B9566}"/>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9">
            <a:extLst>
              <a:ext uri="{FF2B5EF4-FFF2-40B4-BE49-F238E27FC236}">
                <a16:creationId xmlns:a16="http://schemas.microsoft.com/office/drawing/2014/main" id="{92C91585-33BC-084B-A3CF-F5A7CD082B67}"/>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8552304C-19AC-C84B-842E-CBCC3EA9E153}"/>
              </a:ext>
            </a:extLst>
          </p:cNvPr>
          <p:cNvGrpSpPr/>
          <p:nvPr/>
        </p:nvGrpSpPr>
        <p:grpSpPr>
          <a:xfrm>
            <a:off x="4324123" y="1145724"/>
            <a:ext cx="3935412" cy="366713"/>
            <a:chOff x="4324123" y="1145724"/>
            <a:chExt cx="3935412" cy="366713"/>
          </a:xfrm>
        </p:grpSpPr>
        <p:sp>
          <p:nvSpPr>
            <p:cNvPr id="67" name="Text Box 11">
              <a:extLst>
                <a:ext uri="{FF2B5EF4-FFF2-40B4-BE49-F238E27FC236}">
                  <a16:creationId xmlns:a16="http://schemas.microsoft.com/office/drawing/2014/main" id="{D7A6E153-CAA2-2E43-9742-982E16926734}"/>
                </a:ext>
              </a:extLst>
            </p:cNvPr>
            <p:cNvSpPr txBox="1">
              <a:spLocks noChangeArrowheads="1"/>
            </p:cNvSpPr>
            <p:nvPr/>
          </p:nvSpPr>
          <p:spPr bwMode="auto">
            <a:xfrm>
              <a:off x="5832248" y="1145724"/>
              <a:ext cx="8572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32 bits</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8" name="Line 12">
              <a:extLst>
                <a:ext uri="{FF2B5EF4-FFF2-40B4-BE49-F238E27FC236}">
                  <a16:creationId xmlns:a16="http://schemas.microsoft.com/office/drawing/2014/main" id="{C28AE80D-AED7-BB43-AEEF-9A3E95D70A42}"/>
                </a:ext>
              </a:extLst>
            </p:cNvPr>
            <p:cNvSpPr>
              <a:spLocks noChangeShapeType="1"/>
            </p:cNvSpPr>
            <p:nvPr/>
          </p:nvSpPr>
          <p:spPr bwMode="auto">
            <a:xfrm>
              <a:off x="6832373" y="1391787"/>
              <a:ext cx="1427162" cy="47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3">
              <a:extLst>
                <a:ext uri="{FF2B5EF4-FFF2-40B4-BE49-F238E27FC236}">
                  <a16:creationId xmlns:a16="http://schemas.microsoft.com/office/drawing/2014/main" id="{0FE91D57-DF52-A948-8B79-BE2C69D24056}"/>
                </a:ext>
              </a:extLst>
            </p:cNvPr>
            <p:cNvSpPr>
              <a:spLocks noChangeShapeType="1"/>
            </p:cNvSpPr>
            <p:nvPr/>
          </p:nvSpPr>
          <p:spPr bwMode="auto">
            <a:xfrm rot="10800000">
              <a:off x="4324123" y="1402899"/>
              <a:ext cx="1341437"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Line 16">
            <a:extLst>
              <a:ext uri="{FF2B5EF4-FFF2-40B4-BE49-F238E27FC236}">
                <a16:creationId xmlns:a16="http://schemas.microsoft.com/office/drawing/2014/main" id="{ADBC9EF8-B51B-F249-8F7B-C16F5F07A21E}"/>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6" name="Line 18">
            <a:extLst>
              <a:ext uri="{FF2B5EF4-FFF2-40B4-BE49-F238E27FC236}">
                <a16:creationId xmlns:a16="http://schemas.microsoft.com/office/drawing/2014/main" id="{32231029-9349-864B-ABF1-0D56E55824BB}"/>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7" name="Line 19">
            <a:extLst>
              <a:ext uri="{FF2B5EF4-FFF2-40B4-BE49-F238E27FC236}">
                <a16:creationId xmlns:a16="http://schemas.microsoft.com/office/drawing/2014/main" id="{F2503E28-C28E-B541-932B-7E2993655C9A}"/>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8" name="Line 20">
            <a:extLst>
              <a:ext uri="{FF2B5EF4-FFF2-40B4-BE49-F238E27FC236}">
                <a16:creationId xmlns:a16="http://schemas.microsoft.com/office/drawing/2014/main" id="{10D5BEAE-CBC6-5040-B37E-6D12FC20E9CB}"/>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21">
            <a:extLst>
              <a:ext uri="{FF2B5EF4-FFF2-40B4-BE49-F238E27FC236}">
                <a16:creationId xmlns:a16="http://schemas.microsoft.com/office/drawing/2014/main" id="{A186AEBD-F0F5-494B-9D24-09B9888787CD}"/>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29">
            <a:extLst>
              <a:ext uri="{FF2B5EF4-FFF2-40B4-BE49-F238E27FC236}">
                <a16:creationId xmlns:a16="http://schemas.microsoft.com/office/drawing/2014/main" id="{B0BB3064-7239-A344-B7D3-3350540CF7AA}"/>
              </a:ext>
            </a:extLst>
          </p:cNvPr>
          <p:cNvSpPr>
            <a:spLocks noChangeShapeType="1"/>
          </p:cNvSpPr>
          <p:nvPr/>
        </p:nvSpPr>
        <p:spPr bwMode="auto">
          <a:xfrm flipV="1">
            <a:off x="5668735" y="2814187"/>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8" name="Line 30">
            <a:extLst>
              <a:ext uri="{FF2B5EF4-FFF2-40B4-BE49-F238E27FC236}">
                <a16:creationId xmlns:a16="http://schemas.microsoft.com/office/drawing/2014/main" id="{22FDEDB0-0202-4C4C-9B34-FF72CC278D77}"/>
              </a:ext>
            </a:extLst>
          </p:cNvPr>
          <p:cNvSpPr>
            <a:spLocks noChangeShapeType="1"/>
          </p:cNvSpPr>
          <p:nvPr/>
        </p:nvSpPr>
        <p:spPr bwMode="auto">
          <a:xfrm flipV="1">
            <a:off x="5514748"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9" name="Line 31">
            <a:extLst>
              <a:ext uri="{FF2B5EF4-FFF2-40B4-BE49-F238E27FC236}">
                <a16:creationId xmlns:a16="http://schemas.microsoft.com/office/drawing/2014/main" id="{9AF172E8-0A6A-6644-BD77-F1EE190D4ADE}"/>
              </a:ext>
            </a:extLst>
          </p:cNvPr>
          <p:cNvSpPr>
            <a:spLocks noChangeShapeType="1"/>
          </p:cNvSpPr>
          <p:nvPr/>
        </p:nvSpPr>
        <p:spPr bwMode="auto">
          <a:xfrm flipV="1">
            <a:off x="5355998" y="2818949"/>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6" name="Text Box 38">
            <a:extLst>
              <a:ext uri="{FF2B5EF4-FFF2-40B4-BE49-F238E27FC236}">
                <a16:creationId xmlns:a16="http://schemas.microsoft.com/office/drawing/2014/main" id="{A4AA77C6-3CD5-F642-BD90-B898C462C724}"/>
              </a:ext>
            </a:extLst>
          </p:cNvPr>
          <p:cNvSpPr txBox="1">
            <a:spLocks noChangeArrowheads="1"/>
          </p:cNvSpPr>
          <p:nvPr/>
        </p:nvSpPr>
        <p:spPr bwMode="auto">
          <a:xfrm>
            <a:off x="4636966" y="2822952"/>
            <a:ext cx="482824"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not</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used</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7" name="Line 39">
            <a:extLst>
              <a:ext uri="{FF2B5EF4-FFF2-40B4-BE49-F238E27FC236}">
                <a16:creationId xmlns:a16="http://schemas.microsoft.com/office/drawing/2014/main" id="{356A6247-1FB1-3845-A2C5-956708DFFBCF}"/>
              </a:ext>
            </a:extLst>
          </p:cNvPr>
          <p:cNvSpPr>
            <a:spLocks noChangeShapeType="1"/>
          </p:cNvSpPr>
          <p:nvPr/>
        </p:nvSpPr>
        <p:spPr bwMode="auto">
          <a:xfrm flipV="1">
            <a:off x="4713766"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115" name="Group 114">
            <a:extLst>
              <a:ext uri="{FF2B5EF4-FFF2-40B4-BE49-F238E27FC236}">
                <a16:creationId xmlns:a16="http://schemas.microsoft.com/office/drawing/2014/main" id="{25F3ABB6-FC22-8E45-923B-C272F3E47C12}"/>
              </a:ext>
            </a:extLst>
          </p:cNvPr>
          <p:cNvGrpSpPr/>
          <p:nvPr/>
        </p:nvGrpSpPr>
        <p:grpSpPr>
          <a:xfrm>
            <a:off x="6405335" y="2817362"/>
            <a:ext cx="5252586" cy="731484"/>
            <a:chOff x="6405335" y="2817362"/>
            <a:chExt cx="5252586" cy="731484"/>
          </a:xfrm>
        </p:grpSpPr>
        <p:sp>
          <p:nvSpPr>
            <p:cNvPr id="80" name="Text Box 22">
              <a:extLst>
                <a:ext uri="{FF2B5EF4-FFF2-40B4-BE49-F238E27FC236}">
                  <a16:creationId xmlns:a16="http://schemas.microsoft.com/office/drawing/2014/main" id="{C121B465-E333-C34D-A9B1-4EC95AB29663}"/>
                </a:ext>
              </a:extLst>
            </p:cNvPr>
            <p:cNvSpPr txBox="1">
              <a:spLocks noChangeArrowheads="1"/>
            </p:cNvSpPr>
            <p:nvPr/>
          </p:nvSpPr>
          <p:spPr bwMode="auto">
            <a:xfrm>
              <a:off x="6405335" y="2817362"/>
              <a:ext cx="17462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107" name="Text Box 49">
              <a:extLst>
                <a:ext uri="{FF2B5EF4-FFF2-40B4-BE49-F238E27FC236}">
                  <a16:creationId xmlns:a16="http://schemas.microsoft.com/office/drawing/2014/main" id="{C1196D10-63E5-F146-A338-FB6B53C00F42}"/>
                </a:ext>
              </a:extLst>
            </p:cNvPr>
            <p:cNvSpPr txBox="1">
              <a:spLocks noChangeArrowheads="1"/>
            </p:cNvSpPr>
            <p:nvPr/>
          </p:nvSpPr>
          <p:spPr bwMode="auto">
            <a:xfrm>
              <a:off x="8724900" y="2847115"/>
              <a:ext cx="2933021"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1" name="Line 53">
              <a:extLst>
                <a:ext uri="{FF2B5EF4-FFF2-40B4-BE49-F238E27FC236}">
                  <a16:creationId xmlns:a16="http://schemas.microsoft.com/office/drawing/2014/main" id="{AF202832-D8A0-CC44-AEC9-474E90CA4102}"/>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9EBAA956-8E89-0A4A-A4BC-91B08D93CC59}"/>
              </a:ext>
            </a:extLst>
          </p:cNvPr>
          <p:cNvGrpSpPr/>
          <p:nvPr/>
        </p:nvGrpSpPr>
        <p:grpSpPr>
          <a:xfrm>
            <a:off x="4979760" y="1674436"/>
            <a:ext cx="7040433" cy="1034129"/>
            <a:chOff x="4979760" y="1674436"/>
            <a:chExt cx="7040433" cy="1034129"/>
          </a:xfrm>
        </p:grpSpPr>
        <p:sp>
          <p:nvSpPr>
            <p:cNvPr id="73" name="Text Box 15">
              <a:extLst>
                <a:ext uri="{FF2B5EF4-FFF2-40B4-BE49-F238E27FC236}">
                  <a16:creationId xmlns:a16="http://schemas.microsoft.com/office/drawing/2014/main" id="{2925631F-CA45-E24E-A2A3-36475CE0E0E7}"/>
                </a:ext>
              </a:extLst>
            </p:cNvPr>
            <p:cNvSpPr txBox="1">
              <a:spLocks noChangeArrowheads="1"/>
            </p:cNvSpPr>
            <p:nvPr/>
          </p:nvSpPr>
          <p:spPr bwMode="auto">
            <a:xfrm>
              <a:off x="4979760" y="2029962"/>
              <a:ext cx="24860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sequence number</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08" name="Text Box 50">
              <a:extLst>
                <a:ext uri="{FF2B5EF4-FFF2-40B4-BE49-F238E27FC236}">
                  <a16:creationId xmlns:a16="http://schemas.microsoft.com/office/drawing/2014/main" id="{62087231-CA89-9F46-9993-D5CE4726B8FD}"/>
                </a:ext>
              </a:extLst>
            </p:cNvPr>
            <p:cNvSpPr txBox="1">
              <a:spLocks noChangeArrowheads="1"/>
            </p:cNvSpPr>
            <p:nvPr/>
          </p:nvSpPr>
          <p:spPr bwMode="auto">
            <a:xfrm>
              <a:off x="8724900" y="1674436"/>
              <a:ext cx="3295293" cy="10341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segment seq  #: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counting bytes of data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into </a:t>
              </a:r>
              <a:r>
                <a:rPr kumimoji="0" lang="en-US" sz="2000" b="0" i="0" u="none" strike="noStrike" kern="1200" cap="none" spc="0" normalizeH="0" baseline="0" noProof="0" dirty="0" err="1">
                  <a:ln>
                    <a:noFill/>
                  </a:ln>
                  <a:solidFill>
                    <a:srgbClr val="000000"/>
                  </a:solidFill>
                  <a:effectLst/>
                  <a:uLnTx/>
                  <a:uFillTx/>
                  <a:latin typeface="Calibri" panose="020F0502020204030204"/>
                  <a:ea typeface="ＭＳ Ｐゴシック" charset="0"/>
                  <a:cs typeface="+mn-cs"/>
                </a:rPr>
                <a:t>bytestream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(not segments!)</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3" name="Line 55">
              <a:extLst>
                <a:ext uri="{FF2B5EF4-FFF2-40B4-BE49-F238E27FC236}">
                  <a16:creationId xmlns:a16="http://schemas.microsoft.com/office/drawing/2014/main" id="{69F8FE7B-57A5-CA45-A15F-AB7CA1D8D54F}"/>
                </a:ext>
              </a:extLst>
            </p:cNvPr>
            <p:cNvSpPr>
              <a:spLocks noChangeShapeType="1"/>
            </p:cNvSpPr>
            <p:nvPr/>
          </p:nvSpPr>
          <p:spPr bwMode="auto">
            <a:xfrm flipH="1" flipV="1">
              <a:off x="7924797" y="2244436"/>
              <a:ext cx="800102"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29" name="Group 128">
            <a:extLst>
              <a:ext uri="{FF2B5EF4-FFF2-40B4-BE49-F238E27FC236}">
                <a16:creationId xmlns:a16="http://schemas.microsoft.com/office/drawing/2014/main" id="{33475873-1909-F649-A643-DFFF77ECF966}"/>
              </a:ext>
            </a:extLst>
          </p:cNvPr>
          <p:cNvGrpSpPr/>
          <p:nvPr/>
        </p:nvGrpSpPr>
        <p:grpSpPr>
          <a:xfrm>
            <a:off x="5398860" y="4614412"/>
            <a:ext cx="5770816" cy="1113459"/>
            <a:chOff x="5398860" y="4614412"/>
            <a:chExt cx="5770816" cy="1113459"/>
          </a:xfrm>
        </p:grpSpPr>
        <p:sp>
          <p:nvSpPr>
            <p:cNvPr id="72" name="Text Box 14">
              <a:extLst>
                <a:ext uri="{FF2B5EF4-FFF2-40B4-BE49-F238E27FC236}">
                  <a16:creationId xmlns:a16="http://schemas.microsoft.com/office/drawing/2014/main" id="{394540FC-9B80-C049-964F-3AEAF7A4BA2D}"/>
                </a:ext>
              </a:extLst>
            </p:cNvPr>
            <p:cNvSpPr txBox="1">
              <a:spLocks noChangeArrowheads="1"/>
            </p:cNvSpPr>
            <p:nvPr/>
          </p:nvSpPr>
          <p:spPr bwMode="auto">
            <a:xfrm>
              <a:off x="5398860" y="4614412"/>
              <a:ext cx="2005013"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5" name="TextBox 124">
              <a:extLst>
                <a:ext uri="{FF2B5EF4-FFF2-40B4-BE49-F238E27FC236}">
                  <a16:creationId xmlns:a16="http://schemas.microsoft.com/office/drawing/2014/main" id="{5CEFBFE2-D6C5-6C4B-85CD-C2B1704479E4}"/>
                </a:ext>
              </a:extLst>
            </p:cNvPr>
            <p:cNvSpPr txBox="1"/>
            <p:nvPr/>
          </p:nvSpPr>
          <p:spPr>
            <a:xfrm>
              <a:off x="8980285" y="4638342"/>
              <a:ext cx="2189391"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sent by application into TCP socket</a:t>
              </a:r>
            </a:p>
          </p:txBody>
        </p:sp>
        <p:cxnSp>
          <p:nvCxnSpPr>
            <p:cNvPr id="127" name="Straight Connector 126">
              <a:extLst>
                <a:ext uri="{FF2B5EF4-FFF2-40B4-BE49-F238E27FC236}">
                  <a16:creationId xmlns:a16="http://schemas.microsoft.com/office/drawing/2014/main" id="{C6493B77-D766-824F-B26A-A73B9CE92231}"/>
                </a:ext>
              </a:extLst>
            </p:cNvPr>
            <p:cNvCxnSpPr>
              <a:cxnSpLocks/>
            </p:cNvCxnSpPr>
            <p:nvPr/>
          </p:nvCxnSpPr>
          <p:spPr>
            <a:xfrm>
              <a:off x="6727821" y="5150307"/>
              <a:ext cx="214947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59DCBE-5CE4-3C4C-AE43-7FF674B5D23E}"/>
              </a:ext>
            </a:extLst>
          </p:cNvPr>
          <p:cNvGrpSpPr/>
          <p:nvPr/>
        </p:nvGrpSpPr>
        <p:grpSpPr>
          <a:xfrm>
            <a:off x="230393" y="1952743"/>
            <a:ext cx="7771793" cy="1241280"/>
            <a:chOff x="230393" y="1952743"/>
            <a:chExt cx="7771793" cy="1241280"/>
          </a:xfrm>
        </p:grpSpPr>
        <p:sp>
          <p:nvSpPr>
            <p:cNvPr id="137" name="Text Box 35">
              <a:extLst>
                <a:ext uri="{FF2B5EF4-FFF2-40B4-BE49-F238E27FC236}">
                  <a16:creationId xmlns:a16="http://schemas.microsoft.com/office/drawing/2014/main" id="{56F627F0-D04E-AD42-8864-F7B517B4A587}"/>
                </a:ext>
              </a:extLst>
            </p:cNvPr>
            <p:cNvSpPr txBox="1">
              <a:spLocks noChangeArrowheads="1"/>
            </p:cNvSpPr>
            <p:nvPr/>
          </p:nvSpPr>
          <p:spPr bwMode="auto">
            <a:xfrm>
              <a:off x="5447297" y="2855469"/>
              <a:ext cx="303288"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A</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nvGrpSpPr>
            <p:cNvPr id="15" name="Group 14">
              <a:extLst>
                <a:ext uri="{FF2B5EF4-FFF2-40B4-BE49-F238E27FC236}">
                  <a16:creationId xmlns:a16="http://schemas.microsoft.com/office/drawing/2014/main" id="{3379D87E-87A4-BA4A-B25D-D60B162F998C}"/>
                </a:ext>
              </a:extLst>
            </p:cNvPr>
            <p:cNvGrpSpPr/>
            <p:nvPr/>
          </p:nvGrpSpPr>
          <p:grpSpPr>
            <a:xfrm>
              <a:off x="230393" y="1952743"/>
              <a:ext cx="7771793" cy="971860"/>
              <a:chOff x="217867" y="1965269"/>
              <a:chExt cx="7771793" cy="971860"/>
            </a:xfrm>
          </p:grpSpPr>
          <p:sp>
            <p:nvSpPr>
              <p:cNvPr id="75" name="Text Box 17">
                <a:extLst>
                  <a:ext uri="{FF2B5EF4-FFF2-40B4-BE49-F238E27FC236}">
                    <a16:creationId xmlns:a16="http://schemas.microsoft.com/office/drawing/2014/main" id="{0864898F-71F3-8C4E-ACBC-273A8F765CF5}"/>
                  </a:ext>
                </a:extLst>
              </p:cNvPr>
              <p:cNvSpPr txBox="1">
                <a:spLocks noChangeArrowheads="1"/>
              </p:cNvSpPr>
              <p:nvPr/>
            </p:nvSpPr>
            <p:spPr bwMode="auto">
              <a:xfrm>
                <a:off x="4579710" y="2430012"/>
                <a:ext cx="34099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acknowledgement number</a:t>
                </a:r>
              </a:p>
            </p:txBody>
          </p:sp>
          <p:sp>
            <p:nvSpPr>
              <p:cNvPr id="119" name="Text Box 42">
                <a:extLst>
                  <a:ext uri="{FF2B5EF4-FFF2-40B4-BE49-F238E27FC236}">
                    <a16:creationId xmlns:a16="http://schemas.microsoft.com/office/drawing/2014/main" id="{C0762B76-1537-D346-8718-8BAF6E1F14E0}"/>
                  </a:ext>
                </a:extLst>
              </p:cNvPr>
              <p:cNvSpPr txBox="1">
                <a:spLocks noChangeArrowheads="1"/>
              </p:cNvSpPr>
              <p:nvPr/>
            </p:nvSpPr>
            <p:spPr bwMode="auto">
              <a:xfrm>
                <a:off x="217867" y="1965269"/>
                <a:ext cx="3287333"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 # of next expected byte; A bit: this is an ACK</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30" name="Line 46">
                <a:extLst>
                  <a:ext uri="{FF2B5EF4-FFF2-40B4-BE49-F238E27FC236}">
                    <a16:creationId xmlns:a16="http://schemas.microsoft.com/office/drawing/2014/main" id="{412FF679-1D4F-2847-94BC-15BFC61FB4F3}"/>
                  </a:ext>
                </a:extLst>
              </p:cNvPr>
              <p:cNvSpPr>
                <a:spLocks noChangeShapeType="1"/>
              </p:cNvSpPr>
              <p:nvPr/>
            </p:nvSpPr>
            <p:spPr bwMode="auto">
              <a:xfrm>
                <a:off x="3505200" y="2417523"/>
                <a:ext cx="2076276" cy="519606"/>
              </a:xfrm>
              <a:custGeom>
                <a:avLst/>
                <a:gdLst>
                  <a:gd name="connsiteX0" fmla="*/ 0 w 2082626"/>
                  <a:gd name="connsiteY0" fmla="*/ 0 h 560881"/>
                  <a:gd name="connsiteX1" fmla="*/ 2082626 w 2082626"/>
                  <a:gd name="connsiteY1" fmla="*/ 560881 h 560881"/>
                  <a:gd name="connsiteX0" fmla="*/ 0 w 2076276"/>
                  <a:gd name="connsiteY0" fmla="*/ 0 h 519606"/>
                  <a:gd name="connsiteX1" fmla="*/ 2076276 w 2076276"/>
                  <a:gd name="connsiteY1" fmla="*/ 519606 h 519606"/>
                </a:gdLst>
                <a:ahLst/>
                <a:cxnLst>
                  <a:cxn ang="0">
                    <a:pos x="connsiteX0" y="connsiteY0"/>
                  </a:cxn>
                  <a:cxn ang="0">
                    <a:pos x="connsiteX1" y="connsiteY1"/>
                  </a:cxn>
                </a:cxnLst>
                <a:rect l="l" t="t" r="r" b="b"/>
                <a:pathLst>
                  <a:path w="2076276" h="519606">
                    <a:moveTo>
                      <a:pt x="0" y="0"/>
                    </a:moveTo>
                    <a:cubicBezTo>
                      <a:pt x="694209" y="186960"/>
                      <a:pt x="1382067" y="332646"/>
                      <a:pt x="2076276" y="519606"/>
                    </a:cubicBezTo>
                  </a:path>
                </a:pathLst>
              </a:cu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9" name="Line 46">
                <a:extLst>
                  <a:ext uri="{FF2B5EF4-FFF2-40B4-BE49-F238E27FC236}">
                    <a16:creationId xmlns:a16="http://schemas.microsoft.com/office/drawing/2014/main" id="{EB8BFD18-324C-2547-AC63-1A0429ECFF56}"/>
                  </a:ext>
                </a:extLst>
              </p:cNvPr>
              <p:cNvSpPr>
                <a:spLocks noChangeShapeType="1"/>
              </p:cNvSpPr>
              <p:nvPr/>
            </p:nvSpPr>
            <p:spPr bwMode="auto">
              <a:xfrm>
                <a:off x="3505200" y="2404996"/>
                <a:ext cx="1263476" cy="215853"/>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9" name="Group 18">
            <a:extLst>
              <a:ext uri="{FF2B5EF4-FFF2-40B4-BE49-F238E27FC236}">
                <a16:creationId xmlns:a16="http://schemas.microsoft.com/office/drawing/2014/main" id="{953AA9D9-F43E-B546-80D0-95A95FF3FD84}"/>
              </a:ext>
            </a:extLst>
          </p:cNvPr>
          <p:cNvGrpSpPr/>
          <p:nvPr/>
        </p:nvGrpSpPr>
        <p:grpSpPr>
          <a:xfrm>
            <a:off x="1895418" y="3659802"/>
            <a:ext cx="5828956" cy="1090980"/>
            <a:chOff x="1895418" y="3659802"/>
            <a:chExt cx="5828956" cy="1090980"/>
          </a:xfrm>
        </p:grpSpPr>
        <p:sp>
          <p:nvSpPr>
            <p:cNvPr id="98" name="Text Box 40">
              <a:extLst>
                <a:ext uri="{FF2B5EF4-FFF2-40B4-BE49-F238E27FC236}">
                  <a16:creationId xmlns:a16="http://schemas.microsoft.com/office/drawing/2014/main" id="{CF922213-3DD4-4C4D-B198-ADF3A29EDBE7}"/>
                </a:ext>
              </a:extLst>
            </p:cNvPr>
            <p:cNvSpPr txBox="1">
              <a:spLocks noChangeArrowheads="1"/>
            </p:cNvSpPr>
            <p:nvPr/>
          </p:nvSpPr>
          <p:spPr bwMode="auto">
            <a:xfrm>
              <a:off x="4830361" y="3659802"/>
              <a:ext cx="2894013"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options (variable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99" name="Text Box 42">
              <a:extLst>
                <a:ext uri="{FF2B5EF4-FFF2-40B4-BE49-F238E27FC236}">
                  <a16:creationId xmlns:a16="http://schemas.microsoft.com/office/drawing/2014/main" id="{0BC58028-06B7-1A4E-8510-AE6EC1534B60}"/>
                </a:ext>
              </a:extLst>
            </p:cNvPr>
            <p:cNvSpPr txBox="1">
              <a:spLocks noChangeArrowheads="1"/>
            </p:cNvSpPr>
            <p:nvPr/>
          </p:nvSpPr>
          <p:spPr bwMode="auto">
            <a:xfrm>
              <a:off x="1895418" y="4326050"/>
              <a:ext cx="1688926"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options</a:t>
              </a: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cxnSp>
          <p:nvCxnSpPr>
            <p:cNvPr id="7" name="Straight Connector 6">
              <a:extLst>
                <a:ext uri="{FF2B5EF4-FFF2-40B4-BE49-F238E27FC236}">
                  <a16:creationId xmlns:a16="http://schemas.microsoft.com/office/drawing/2014/main" id="{163A6281-16AF-5F4C-91CB-DC46FB513501}"/>
                </a:ext>
              </a:extLst>
            </p:cNvPr>
            <p:cNvCxnSpPr>
              <a:cxnSpLocks/>
              <a:stCxn id="99" idx="3"/>
              <a:endCxn id="98" idx="1"/>
            </p:cNvCxnSpPr>
            <p:nvPr/>
          </p:nvCxnSpPr>
          <p:spPr>
            <a:xfrm flipV="1">
              <a:off x="3584344" y="3859857"/>
              <a:ext cx="1246017" cy="6785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2A3E3DD-D73E-3547-B33E-7D97BEE9201E}"/>
              </a:ext>
            </a:extLst>
          </p:cNvPr>
          <p:cNvGrpSpPr/>
          <p:nvPr/>
        </p:nvGrpSpPr>
        <p:grpSpPr>
          <a:xfrm>
            <a:off x="318075" y="2819126"/>
            <a:ext cx="4456458" cy="424732"/>
            <a:chOff x="318075" y="2819126"/>
            <a:chExt cx="4456458" cy="424732"/>
          </a:xfrm>
        </p:grpSpPr>
        <p:sp>
          <p:nvSpPr>
            <p:cNvPr id="95" name="Text Box 37">
              <a:extLst>
                <a:ext uri="{FF2B5EF4-FFF2-40B4-BE49-F238E27FC236}">
                  <a16:creationId xmlns:a16="http://schemas.microsoft.com/office/drawing/2014/main" id="{71EB8016-A1DB-1C48-954C-FFBE5CF06DD6}"/>
                </a:ext>
              </a:extLst>
            </p:cNvPr>
            <p:cNvSpPr txBox="1">
              <a:spLocks noChangeArrowheads="1"/>
            </p:cNvSpPr>
            <p:nvPr/>
          </p:nvSpPr>
          <p:spPr bwMode="auto">
            <a:xfrm>
              <a:off x="4278884" y="2826980"/>
              <a:ext cx="495649"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head</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a:ea typeface="ＭＳ Ｐゴシック" charset="0"/>
                  <a:cs typeface="+mn-cs"/>
                </a:rPr>
                <a:t>len</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3" name="Text Box 42">
              <a:extLst>
                <a:ext uri="{FF2B5EF4-FFF2-40B4-BE49-F238E27FC236}">
                  <a16:creationId xmlns:a16="http://schemas.microsoft.com/office/drawing/2014/main" id="{23616F6F-F6F8-274A-8F63-2AC8E94CAB0A}"/>
                </a:ext>
              </a:extLst>
            </p:cNvPr>
            <p:cNvSpPr txBox="1">
              <a:spLocks noChangeArrowheads="1"/>
            </p:cNvSpPr>
            <p:nvPr/>
          </p:nvSpPr>
          <p:spPr bwMode="auto">
            <a:xfrm>
              <a:off x="318075" y="2819126"/>
              <a:ext cx="3287333"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length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(of TCP header)</a:t>
              </a:r>
            </a:p>
          </p:txBody>
        </p:sp>
        <p:cxnSp>
          <p:nvCxnSpPr>
            <p:cNvPr id="100" name="Straight Connector 99">
              <a:extLst>
                <a:ext uri="{FF2B5EF4-FFF2-40B4-BE49-F238E27FC236}">
                  <a16:creationId xmlns:a16="http://schemas.microsoft.com/office/drawing/2014/main" id="{D004F6AA-C795-934B-B4F0-CA6FD9652FA1}"/>
                </a:ext>
              </a:extLst>
            </p:cNvPr>
            <p:cNvCxnSpPr>
              <a:cxnSpLocks/>
            </p:cNvCxnSpPr>
            <p:nvPr/>
          </p:nvCxnSpPr>
          <p:spPr>
            <a:xfrm>
              <a:off x="3544867" y="3031480"/>
              <a:ext cx="7838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36175C2-99D1-404D-ADB0-0C09C4338566}"/>
              </a:ext>
            </a:extLst>
          </p:cNvPr>
          <p:cNvGrpSpPr/>
          <p:nvPr/>
        </p:nvGrpSpPr>
        <p:grpSpPr>
          <a:xfrm>
            <a:off x="-24878" y="3174115"/>
            <a:ext cx="6031751" cy="424732"/>
            <a:chOff x="-24878" y="3174115"/>
            <a:chExt cx="6031751" cy="424732"/>
          </a:xfrm>
        </p:grpSpPr>
        <p:sp>
          <p:nvSpPr>
            <p:cNvPr id="82" name="Text Box 24">
              <a:extLst>
                <a:ext uri="{FF2B5EF4-FFF2-40B4-BE49-F238E27FC236}">
                  <a16:creationId xmlns:a16="http://schemas.microsoft.com/office/drawing/2014/main" id="{DA04993C-122C-384A-9568-6515DE95D883}"/>
                </a:ext>
              </a:extLst>
            </p:cNvPr>
            <p:cNvSpPr txBox="1">
              <a:spLocks noChangeArrowheads="1"/>
            </p:cNvSpPr>
            <p:nvPr/>
          </p:nvSpPr>
          <p:spPr bwMode="auto">
            <a:xfrm>
              <a:off x="4794023" y="3203124"/>
              <a:ext cx="12128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checksum</a:t>
              </a:r>
            </a:p>
          </p:txBody>
        </p:sp>
        <p:sp>
          <p:nvSpPr>
            <p:cNvPr id="109" name="Text Box 51">
              <a:extLst>
                <a:ext uri="{FF2B5EF4-FFF2-40B4-BE49-F238E27FC236}">
                  <a16:creationId xmlns:a16="http://schemas.microsoft.com/office/drawing/2014/main" id="{CE090396-5F4D-6E4E-AA9C-2778A62E73B2}"/>
                </a:ext>
              </a:extLst>
            </p:cNvPr>
            <p:cNvSpPr txBox="1">
              <a:spLocks noChangeArrowheads="1"/>
            </p:cNvSpPr>
            <p:nvPr/>
          </p:nvSpPr>
          <p:spPr bwMode="auto">
            <a:xfrm>
              <a:off x="-24878" y="3174115"/>
              <a:ext cx="3595495"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Internet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checksum</a:t>
              </a:r>
            </a:p>
          </p:txBody>
        </p:sp>
        <p:cxnSp>
          <p:nvCxnSpPr>
            <p:cNvPr id="101" name="Straight Connector 100">
              <a:extLst>
                <a:ext uri="{FF2B5EF4-FFF2-40B4-BE49-F238E27FC236}">
                  <a16:creationId xmlns:a16="http://schemas.microsoft.com/office/drawing/2014/main" id="{4F87AC36-0055-DB45-A995-89129C5BB34A}"/>
                </a:ext>
              </a:extLst>
            </p:cNvPr>
            <p:cNvCxnSpPr>
              <a:cxnSpLocks/>
              <a:stCxn id="109" idx="3"/>
              <a:endCxn id="82" idx="1"/>
            </p:cNvCxnSpPr>
            <p:nvPr/>
          </p:nvCxnSpPr>
          <p:spPr>
            <a:xfrm>
              <a:off x="3570617" y="3386481"/>
              <a:ext cx="122340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Line 10">
            <a:extLst>
              <a:ext uri="{FF2B5EF4-FFF2-40B4-BE49-F238E27FC236}">
                <a16:creationId xmlns:a16="http://schemas.microsoft.com/office/drawing/2014/main" id="{A7BD37B6-D73B-A04D-BDC5-AC47A5470DF4}"/>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26">
            <a:extLst>
              <a:ext uri="{FF2B5EF4-FFF2-40B4-BE49-F238E27FC236}">
                <a16:creationId xmlns:a16="http://schemas.microsoft.com/office/drawing/2014/main" id="{E9E32468-C9DF-C94D-9DAD-F82B75D02C08}"/>
              </a:ext>
            </a:extLst>
          </p:cNvPr>
          <p:cNvSpPr>
            <a:spLocks noChangeShapeType="1"/>
          </p:cNvSpPr>
          <p:nvPr/>
        </p:nvSpPr>
        <p:spPr bwMode="auto">
          <a:xfrm flipV="1">
            <a:off x="6150711" y="2804662"/>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5" name="Line 27">
            <a:extLst>
              <a:ext uri="{FF2B5EF4-FFF2-40B4-BE49-F238E27FC236}">
                <a16:creationId xmlns:a16="http://schemas.microsoft.com/office/drawing/2014/main" id="{595D2D86-0F8D-4945-A03B-3D969A9DA275}"/>
              </a:ext>
            </a:extLst>
          </p:cNvPr>
          <p:cNvSpPr>
            <a:spLocks noChangeShapeType="1"/>
          </p:cNvSpPr>
          <p:nvPr/>
        </p:nvSpPr>
        <p:spPr bwMode="auto">
          <a:xfrm flipV="1">
            <a:off x="599292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6" name="Line 28">
            <a:extLst>
              <a:ext uri="{FF2B5EF4-FFF2-40B4-BE49-F238E27FC236}">
                <a16:creationId xmlns:a16="http://schemas.microsoft.com/office/drawing/2014/main" id="{480E04C4-4E6B-614E-B6E0-47722F1E738E}"/>
              </a:ext>
            </a:extLst>
          </p:cNvPr>
          <p:cNvSpPr>
            <a:spLocks noChangeShapeType="1"/>
          </p:cNvSpPr>
          <p:nvPr/>
        </p:nvSpPr>
        <p:spPr bwMode="auto">
          <a:xfrm flipV="1">
            <a:off x="583037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8" name="Group 27">
            <a:extLst>
              <a:ext uri="{FF2B5EF4-FFF2-40B4-BE49-F238E27FC236}">
                <a16:creationId xmlns:a16="http://schemas.microsoft.com/office/drawing/2014/main" id="{D7BB42C1-3F72-AF44-97A0-27D00776292C}"/>
              </a:ext>
            </a:extLst>
          </p:cNvPr>
          <p:cNvGrpSpPr/>
          <p:nvPr/>
        </p:nvGrpSpPr>
        <p:grpSpPr>
          <a:xfrm>
            <a:off x="172543" y="2863949"/>
            <a:ext cx="6190466" cy="2660551"/>
            <a:chOff x="172543" y="2863949"/>
            <a:chExt cx="6190466" cy="2660551"/>
          </a:xfrm>
        </p:grpSpPr>
        <p:sp>
          <p:nvSpPr>
            <p:cNvPr id="102" name="Text Box 44">
              <a:extLst>
                <a:ext uri="{FF2B5EF4-FFF2-40B4-BE49-F238E27FC236}">
                  <a16:creationId xmlns:a16="http://schemas.microsoft.com/office/drawing/2014/main" id="{26B4BE77-FB6F-AB48-BDB1-C2E23D5564F9}"/>
                </a:ext>
              </a:extLst>
            </p:cNvPr>
            <p:cNvSpPr txBox="1">
              <a:spLocks noChangeArrowheads="1"/>
            </p:cNvSpPr>
            <p:nvPr/>
          </p:nvSpPr>
          <p:spPr bwMode="auto">
            <a:xfrm>
              <a:off x="172543" y="4822769"/>
              <a:ext cx="3419248"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RST, SYN, FIN: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connection management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6" name="Freeform 48">
              <a:extLst>
                <a:ext uri="{FF2B5EF4-FFF2-40B4-BE49-F238E27FC236}">
                  <a16:creationId xmlns:a16="http://schemas.microsoft.com/office/drawing/2014/main" id="{60B1CDA3-93F4-6C43-A635-618B9929B512}"/>
                </a:ext>
              </a:extLst>
            </p:cNvPr>
            <p:cNvSpPr>
              <a:spLocks/>
            </p:cNvSpPr>
            <p:nvPr/>
          </p:nvSpPr>
          <p:spPr bwMode="auto">
            <a:xfrm>
              <a:off x="3558336" y="3152325"/>
              <a:ext cx="2678659" cy="2026938"/>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877"/>
                <a:gd name="connsiteY0" fmla="*/ 32885 h 32885"/>
                <a:gd name="connsiteX1" fmla="*/ 10451 w 11877"/>
                <a:gd name="connsiteY1" fmla="*/ 0 h 32885"/>
                <a:gd name="connsiteX2" fmla="*/ 11877 w 11877"/>
                <a:gd name="connsiteY2" fmla="*/ 0 h 32885"/>
                <a:gd name="connsiteX0" fmla="*/ 0 w 11573"/>
                <a:gd name="connsiteY0" fmla="*/ 32885 h 32885"/>
                <a:gd name="connsiteX1" fmla="*/ 10147 w 11573"/>
                <a:gd name="connsiteY1" fmla="*/ 0 h 32885"/>
                <a:gd name="connsiteX2" fmla="*/ 11573 w 11573"/>
                <a:gd name="connsiteY2" fmla="*/ 0 h 32885"/>
                <a:gd name="connsiteX0" fmla="*/ 0 w 11573"/>
                <a:gd name="connsiteY0" fmla="*/ 28757 h 28757"/>
                <a:gd name="connsiteX1" fmla="*/ 10147 w 11573"/>
                <a:gd name="connsiteY1" fmla="*/ 0 h 28757"/>
                <a:gd name="connsiteX2" fmla="*/ 11573 w 11573"/>
                <a:gd name="connsiteY2" fmla="*/ 0 h 28757"/>
              </a:gdLst>
              <a:ahLst/>
              <a:cxnLst>
                <a:cxn ang="0">
                  <a:pos x="connsiteX0" y="connsiteY0"/>
                </a:cxn>
                <a:cxn ang="0">
                  <a:pos x="connsiteX1" y="connsiteY1"/>
                </a:cxn>
                <a:cxn ang="0">
                  <a:pos x="connsiteX2" y="connsiteY2"/>
                </a:cxn>
              </a:cxnLst>
              <a:rect l="l" t="t" r="r" b="b"/>
              <a:pathLst>
                <a:path w="11573" h="28757">
                  <a:moveTo>
                    <a:pt x="0" y="28757"/>
                  </a:moveTo>
                  <a:lnTo>
                    <a:pt x="10147" y="0"/>
                  </a:lnTo>
                  <a:lnTo>
                    <a:pt x="11573"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7" name="Group 26">
              <a:extLst>
                <a:ext uri="{FF2B5EF4-FFF2-40B4-BE49-F238E27FC236}">
                  <a16:creationId xmlns:a16="http://schemas.microsoft.com/office/drawing/2014/main" id="{879AF9A6-0FEF-B247-BE32-9C9E788D06B7}"/>
                </a:ext>
              </a:extLst>
            </p:cNvPr>
            <p:cNvGrpSpPr/>
            <p:nvPr/>
          </p:nvGrpSpPr>
          <p:grpSpPr>
            <a:xfrm>
              <a:off x="5775299" y="2863949"/>
              <a:ext cx="587710" cy="339181"/>
              <a:chOff x="5775299" y="2863949"/>
              <a:chExt cx="587710" cy="339181"/>
            </a:xfrm>
          </p:grpSpPr>
          <p:sp>
            <p:nvSpPr>
              <p:cNvPr id="104" name="Text Box 25">
                <a:extLst>
                  <a:ext uri="{FF2B5EF4-FFF2-40B4-BE49-F238E27FC236}">
                    <a16:creationId xmlns:a16="http://schemas.microsoft.com/office/drawing/2014/main" id="{1E9027CA-7A6A-B448-891E-3892BD3436EF}"/>
                  </a:ext>
                </a:extLst>
              </p:cNvPr>
              <p:cNvSpPr txBox="1">
                <a:spLocks noChangeArrowheads="1"/>
              </p:cNvSpPr>
              <p:nvPr/>
            </p:nvSpPr>
            <p:spPr bwMode="auto">
              <a:xfrm>
                <a:off x="6083766" y="2864576"/>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F</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05" name="Text Box 32">
                <a:extLst>
                  <a:ext uri="{FF2B5EF4-FFF2-40B4-BE49-F238E27FC236}">
                    <a16:creationId xmlns:a16="http://schemas.microsoft.com/office/drawing/2014/main" id="{BF401CFD-599A-5C4B-A029-67CB6B08DBD3}"/>
                  </a:ext>
                </a:extLst>
              </p:cNvPr>
              <p:cNvSpPr txBox="1">
                <a:spLocks noChangeArrowheads="1"/>
              </p:cNvSpPr>
              <p:nvPr/>
            </p:nvSpPr>
            <p:spPr bwMode="auto">
              <a:xfrm>
                <a:off x="5939184" y="2863949"/>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S</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12" name="Text Box 33">
                <a:extLst>
                  <a:ext uri="{FF2B5EF4-FFF2-40B4-BE49-F238E27FC236}">
                    <a16:creationId xmlns:a16="http://schemas.microsoft.com/office/drawing/2014/main" id="{4835EFCA-3EC6-3040-AA54-B10AD772E111}"/>
                  </a:ext>
                </a:extLst>
              </p:cNvPr>
              <p:cNvSpPr txBox="1">
                <a:spLocks noChangeArrowheads="1"/>
              </p:cNvSpPr>
              <p:nvPr/>
            </p:nvSpPr>
            <p:spPr bwMode="auto">
              <a:xfrm>
                <a:off x="57752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R</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grpSp>
      <p:grpSp>
        <p:nvGrpSpPr>
          <p:cNvPr id="25" name="Group 24">
            <a:extLst>
              <a:ext uri="{FF2B5EF4-FFF2-40B4-BE49-F238E27FC236}">
                <a16:creationId xmlns:a16="http://schemas.microsoft.com/office/drawing/2014/main" id="{3AF86AF7-F0A9-0D49-BD66-0BCBA2EFC273}"/>
              </a:ext>
            </a:extLst>
          </p:cNvPr>
          <p:cNvGrpSpPr/>
          <p:nvPr/>
        </p:nvGrpSpPr>
        <p:grpSpPr>
          <a:xfrm>
            <a:off x="5277007" y="2859957"/>
            <a:ext cx="2976178" cy="719405"/>
            <a:chOff x="5277007" y="2859957"/>
            <a:chExt cx="2976178" cy="719405"/>
          </a:xfrm>
        </p:grpSpPr>
        <p:sp>
          <p:nvSpPr>
            <p:cNvPr id="81" name="Text Box 23">
              <a:extLst>
                <a:ext uri="{FF2B5EF4-FFF2-40B4-BE49-F238E27FC236}">
                  <a16:creationId xmlns:a16="http://schemas.microsoft.com/office/drawing/2014/main" id="{81D77D1D-D542-E748-880E-847E52816584}"/>
                </a:ext>
              </a:extLst>
            </p:cNvPr>
            <p:cNvSpPr txBox="1">
              <a:spLocks noChangeArrowheads="1"/>
            </p:cNvSpPr>
            <p:nvPr/>
          </p:nvSpPr>
          <p:spPr bwMode="auto">
            <a:xfrm>
              <a:off x="6430735" y="3212649"/>
              <a:ext cx="18224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white">
                      <a:lumMod val="75000"/>
                    </a:prstClr>
                  </a:solidFill>
                  <a:effectLst/>
                  <a:uLnTx/>
                  <a:uFillTx/>
                  <a:latin typeface="Arial" charset="0"/>
                  <a:ea typeface="ＭＳ Ｐゴシック" charset="0"/>
                  <a:cs typeface="+mn-cs"/>
                </a:rPr>
                <a:t>Urg</a:t>
              </a:r>
              <a:r>
                <a:rPr kumimoji="0" lang="en-US" sz="1800" b="0" i="0" u="none" strike="noStrike" kern="1200" cap="none" spc="0" normalizeH="0" baseline="0" noProof="0" dirty="0">
                  <a:ln>
                    <a:noFill/>
                  </a:ln>
                  <a:solidFill>
                    <a:prstClr val="white">
                      <a:lumMod val="75000"/>
                    </a:prstClr>
                  </a:solidFill>
                  <a:effectLst/>
                  <a:uLnTx/>
                  <a:uFillTx/>
                  <a:latin typeface="Arial" charset="0"/>
                  <a:ea typeface="ＭＳ Ｐゴシック" charset="0"/>
                  <a:cs typeface="+mn-cs"/>
                </a:rPr>
                <a:t> data pointer</a:t>
              </a:r>
            </a:p>
          </p:txBody>
        </p:sp>
        <p:grpSp>
          <p:nvGrpSpPr>
            <p:cNvPr id="20" name="Group 19">
              <a:extLst>
                <a:ext uri="{FF2B5EF4-FFF2-40B4-BE49-F238E27FC236}">
                  <a16:creationId xmlns:a16="http://schemas.microsoft.com/office/drawing/2014/main" id="{B4F94C5D-E8AA-B440-8C55-70C383D81C15}"/>
                </a:ext>
              </a:extLst>
            </p:cNvPr>
            <p:cNvGrpSpPr/>
            <p:nvPr/>
          </p:nvGrpSpPr>
          <p:grpSpPr>
            <a:xfrm>
              <a:off x="5277007" y="2859957"/>
              <a:ext cx="627836" cy="345695"/>
              <a:chOff x="5527528" y="3067992"/>
              <a:chExt cx="627836" cy="345695"/>
            </a:xfrm>
          </p:grpSpPr>
          <p:sp>
            <p:nvSpPr>
              <p:cNvPr id="114" name="Text Box 34">
                <a:extLst>
                  <a:ext uri="{FF2B5EF4-FFF2-40B4-BE49-F238E27FC236}">
                    <a16:creationId xmlns:a16="http://schemas.microsoft.com/office/drawing/2014/main" id="{7FD0470F-0A1F-AA4D-A333-01EBF41CDBEA}"/>
                  </a:ext>
                </a:extLst>
              </p:cNvPr>
              <p:cNvSpPr txBox="1">
                <a:spLocks noChangeArrowheads="1"/>
              </p:cNvSpPr>
              <p:nvPr/>
            </p:nvSpPr>
            <p:spPr bwMode="auto">
              <a:xfrm>
                <a:off x="5864900" y="3067992"/>
                <a:ext cx="290464"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P</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sp>
            <p:nvSpPr>
              <p:cNvPr id="120" name="Text Box 36">
                <a:extLst>
                  <a:ext uri="{FF2B5EF4-FFF2-40B4-BE49-F238E27FC236}">
                    <a16:creationId xmlns:a16="http://schemas.microsoft.com/office/drawing/2014/main" id="{B48CC928-18A3-8E4E-944E-47C0F754B01D}"/>
                  </a:ext>
                </a:extLst>
              </p:cNvPr>
              <p:cNvSpPr txBox="1">
                <a:spLocks noChangeArrowheads="1"/>
              </p:cNvSpPr>
              <p:nvPr/>
            </p:nvSpPr>
            <p:spPr bwMode="auto">
              <a:xfrm>
                <a:off x="5527528" y="3075133"/>
                <a:ext cx="316112"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U</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grpSp>
      </p:grpSp>
      <p:sp>
        <p:nvSpPr>
          <p:cNvPr id="83" name="Line 39">
            <a:extLst>
              <a:ext uri="{FF2B5EF4-FFF2-40B4-BE49-F238E27FC236}">
                <a16:creationId xmlns:a16="http://schemas.microsoft.com/office/drawing/2014/main" id="{392B7123-3C26-1749-8AFA-C33B254E566D}"/>
              </a:ext>
            </a:extLst>
          </p:cNvPr>
          <p:cNvSpPr>
            <a:spLocks noChangeShapeType="1"/>
          </p:cNvSpPr>
          <p:nvPr/>
        </p:nvSpPr>
        <p:spPr bwMode="auto">
          <a:xfrm flipV="1">
            <a:off x="5038305" y="2821148"/>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0" name="Line 39">
            <a:extLst>
              <a:ext uri="{FF2B5EF4-FFF2-40B4-BE49-F238E27FC236}">
                <a16:creationId xmlns:a16="http://schemas.microsoft.com/office/drawing/2014/main" id="{7076B497-C69A-EF44-9C73-7365E43E17C4}"/>
              </a:ext>
            </a:extLst>
          </p:cNvPr>
          <p:cNvSpPr>
            <a:spLocks noChangeShapeType="1"/>
          </p:cNvSpPr>
          <p:nvPr/>
        </p:nvSpPr>
        <p:spPr bwMode="auto">
          <a:xfrm flipV="1">
            <a:off x="5198693" y="2812182"/>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1" name="Group 20">
            <a:extLst>
              <a:ext uri="{FF2B5EF4-FFF2-40B4-BE49-F238E27FC236}">
                <a16:creationId xmlns:a16="http://schemas.microsoft.com/office/drawing/2014/main" id="{EDC6B1EF-A64F-C94C-81C5-7457A0FFD99A}"/>
              </a:ext>
            </a:extLst>
          </p:cNvPr>
          <p:cNvGrpSpPr/>
          <p:nvPr/>
        </p:nvGrpSpPr>
        <p:grpSpPr>
          <a:xfrm>
            <a:off x="182880" y="2863950"/>
            <a:ext cx="5235245" cy="1390074"/>
            <a:chOff x="182880" y="2863950"/>
            <a:chExt cx="5235245" cy="1390074"/>
          </a:xfrm>
        </p:grpSpPr>
        <p:grpSp>
          <p:nvGrpSpPr>
            <p:cNvPr id="18" name="Group 17">
              <a:extLst>
                <a:ext uri="{FF2B5EF4-FFF2-40B4-BE49-F238E27FC236}">
                  <a16:creationId xmlns:a16="http://schemas.microsoft.com/office/drawing/2014/main" id="{A2C55822-331C-DB41-AB07-59E5BF177405}"/>
                </a:ext>
              </a:extLst>
            </p:cNvPr>
            <p:cNvGrpSpPr/>
            <p:nvPr/>
          </p:nvGrpSpPr>
          <p:grpSpPr>
            <a:xfrm>
              <a:off x="4962499" y="2863950"/>
              <a:ext cx="455626" cy="338554"/>
              <a:chOff x="4962499" y="2863950"/>
              <a:chExt cx="455626" cy="338554"/>
            </a:xfrm>
          </p:grpSpPr>
          <p:sp>
            <p:nvSpPr>
              <p:cNvPr id="91" name="Text Box 33">
                <a:extLst>
                  <a:ext uri="{FF2B5EF4-FFF2-40B4-BE49-F238E27FC236}">
                    <a16:creationId xmlns:a16="http://schemas.microsoft.com/office/drawing/2014/main" id="{C85C82AE-5A3B-EC47-8EA4-C0FA0727D048}"/>
                  </a:ext>
                </a:extLst>
              </p:cNvPr>
              <p:cNvSpPr txBox="1">
                <a:spLocks noChangeArrowheads="1"/>
              </p:cNvSpPr>
              <p:nvPr/>
            </p:nvSpPr>
            <p:spPr bwMode="auto">
              <a:xfrm>
                <a:off x="49624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C</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2" name="Text Box 33">
                <a:extLst>
                  <a:ext uri="{FF2B5EF4-FFF2-40B4-BE49-F238E27FC236}">
                    <a16:creationId xmlns:a16="http://schemas.microsoft.com/office/drawing/2014/main" id="{D8D1B074-0355-2942-9977-4413DF7E41C7}"/>
                  </a:ext>
                </a:extLst>
              </p:cNvPr>
              <p:cNvSpPr txBox="1">
                <a:spLocks noChangeArrowheads="1"/>
              </p:cNvSpPr>
              <p:nvPr/>
            </p:nvSpPr>
            <p:spPr bwMode="auto">
              <a:xfrm>
                <a:off x="512124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E</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sp>
          <p:nvSpPr>
            <p:cNvPr id="103" name="Text Box 44">
              <a:extLst>
                <a:ext uri="{FF2B5EF4-FFF2-40B4-BE49-F238E27FC236}">
                  <a16:creationId xmlns:a16="http://schemas.microsoft.com/office/drawing/2014/main" id="{8DAB804F-166B-0D4B-8089-4B58E3A0811F}"/>
                </a:ext>
              </a:extLst>
            </p:cNvPr>
            <p:cNvSpPr txBox="1">
              <a:spLocks noChangeArrowheads="1"/>
            </p:cNvSpPr>
            <p:nvPr/>
          </p:nvSpPr>
          <p:spPr bwMode="auto">
            <a:xfrm>
              <a:off x="182880" y="3829292"/>
              <a:ext cx="3384479"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 E: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congestion notification</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0" name="Freeform 48">
              <a:extLst>
                <a:ext uri="{FF2B5EF4-FFF2-40B4-BE49-F238E27FC236}">
                  <a16:creationId xmlns:a16="http://schemas.microsoft.com/office/drawing/2014/main" id="{7103D547-1AEC-9743-8B26-22B579AF1CE1}"/>
                </a:ext>
              </a:extLst>
            </p:cNvPr>
            <p:cNvSpPr>
              <a:spLocks/>
            </p:cNvSpPr>
            <p:nvPr/>
          </p:nvSpPr>
          <p:spPr bwMode="auto">
            <a:xfrm>
              <a:off x="3573195" y="3136684"/>
              <a:ext cx="1749482" cy="914811"/>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391"/>
                <a:gd name="connsiteY0" fmla="*/ 28743 h 28743"/>
                <a:gd name="connsiteX1" fmla="*/ 6388 w 11391"/>
                <a:gd name="connsiteY1" fmla="*/ 0 h 28743"/>
                <a:gd name="connsiteX2" fmla="*/ 11391 w 11391"/>
                <a:gd name="connsiteY2" fmla="*/ 49 h 28743"/>
                <a:gd name="connsiteX0" fmla="*/ 0 w 7455"/>
                <a:gd name="connsiteY0" fmla="*/ 28792 h 28792"/>
                <a:gd name="connsiteX1" fmla="*/ 6388 w 7455"/>
                <a:gd name="connsiteY1" fmla="*/ 49 h 28792"/>
                <a:gd name="connsiteX2" fmla="*/ 7455 w 7455"/>
                <a:gd name="connsiteY2" fmla="*/ 0 h 28792"/>
                <a:gd name="connsiteX0" fmla="*/ 0 w 9679"/>
                <a:gd name="connsiteY0" fmla="*/ 9983 h 9983"/>
                <a:gd name="connsiteX1" fmla="*/ 8569 w 9679"/>
                <a:gd name="connsiteY1" fmla="*/ 0 h 9983"/>
                <a:gd name="connsiteX2" fmla="*/ 9679 w 9679"/>
                <a:gd name="connsiteY2" fmla="*/ 34 h 9983"/>
                <a:gd name="connsiteX0" fmla="*/ 0 w 10062"/>
                <a:gd name="connsiteY0" fmla="*/ 10017 h 10017"/>
                <a:gd name="connsiteX1" fmla="*/ 8853 w 10062"/>
                <a:gd name="connsiteY1" fmla="*/ 17 h 10017"/>
                <a:gd name="connsiteX2" fmla="*/ 10062 w 10062"/>
                <a:gd name="connsiteY2" fmla="*/ 0 h 10017"/>
              </a:gdLst>
              <a:ahLst/>
              <a:cxnLst>
                <a:cxn ang="0">
                  <a:pos x="connsiteX0" y="connsiteY0"/>
                </a:cxn>
                <a:cxn ang="0">
                  <a:pos x="connsiteX1" y="connsiteY1"/>
                </a:cxn>
                <a:cxn ang="0">
                  <a:pos x="connsiteX2" y="connsiteY2"/>
                </a:cxn>
              </a:cxnLst>
              <a:rect l="l" t="t" r="r" b="b"/>
              <a:pathLst>
                <a:path w="10062" h="10017">
                  <a:moveTo>
                    <a:pt x="0" y="10017"/>
                  </a:moveTo>
                  <a:lnTo>
                    <a:pt x="8853" y="17"/>
                  </a:lnTo>
                  <a:lnTo>
                    <a:pt x="10062"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4" name="Slide Number Placeholder 2">
            <a:extLst>
              <a:ext uri="{FF2B5EF4-FFF2-40B4-BE49-F238E27FC236}">
                <a16:creationId xmlns:a16="http://schemas.microsoft.com/office/drawing/2014/main" id="{A3EE5CD7-E8F0-2F4B-B766-7EC8F235C30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35</a:t>
            </a:fld>
            <a:endParaRPr lang="en-US" dirty="0"/>
          </a:p>
        </p:txBody>
      </p:sp>
    </p:spTree>
    <p:extLst>
      <p:ext uri="{BB962C8B-B14F-4D97-AF65-F5344CB8AC3E}">
        <p14:creationId xmlns:p14="http://schemas.microsoft.com/office/powerpoint/2010/main" val="17615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dissolv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dissolv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223" name="Rectangle 5">
            <a:extLst>
              <a:ext uri="{FF2B5EF4-FFF2-40B4-BE49-F238E27FC236}">
                <a16:creationId xmlns:a16="http://schemas.microsoft.com/office/drawing/2014/main" id="{D2976065-03BB-9A44-9CEB-93BE9CAA88A6}"/>
              </a:ext>
            </a:extLst>
          </p:cNvPr>
          <p:cNvSpPr txBox="1">
            <a:spLocks noChangeArrowheads="1"/>
          </p:cNvSpPr>
          <p:nvPr/>
        </p:nvSpPr>
        <p:spPr bwMode="auto">
          <a:xfrm>
            <a:off x="715171" y="1355712"/>
            <a:ext cx="5096669" cy="131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Sequence numbers:</a:t>
            </a:r>
          </a:p>
          <a:p>
            <a:pPr marL="635000" marR="0" lvl="1" indent="-277813"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byte stream “</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number” of first byte in segment’s data</a:t>
            </a:r>
            <a:endPar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224" name="Group 192">
            <a:extLst>
              <a:ext uri="{FF2B5EF4-FFF2-40B4-BE49-F238E27FC236}">
                <a16:creationId xmlns:a16="http://schemas.microsoft.com/office/drawing/2014/main" id="{9FCDCC73-BB43-8046-8E2C-1100B11E1F9D}"/>
              </a:ext>
            </a:extLst>
          </p:cNvPr>
          <p:cNvGrpSpPr>
            <a:grpSpLocks/>
          </p:cNvGrpSpPr>
          <p:nvPr/>
        </p:nvGrpSpPr>
        <p:grpSpPr bwMode="auto">
          <a:xfrm>
            <a:off x="7783528" y="3989281"/>
            <a:ext cx="3086106" cy="2541588"/>
            <a:chOff x="3520" y="2404"/>
            <a:chExt cx="1944" cy="1601"/>
          </a:xfrm>
        </p:grpSpPr>
        <p:sp>
          <p:nvSpPr>
            <p:cNvPr id="225" name="Rectangle 167">
              <a:extLst>
                <a:ext uri="{FF2B5EF4-FFF2-40B4-BE49-F238E27FC236}">
                  <a16:creationId xmlns:a16="http://schemas.microsoft.com/office/drawing/2014/main" id="{9463A16E-CF3F-744B-B6DB-33800BAB4519}"/>
                </a:ext>
              </a:extLst>
            </p:cNvPr>
            <p:cNvSpPr>
              <a:spLocks noChangeArrowheads="1"/>
            </p:cNvSpPr>
            <p:nvPr/>
          </p:nvSpPr>
          <p:spPr bwMode="auto">
            <a:xfrm>
              <a:off x="3755" y="3589"/>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6" name="Group 148">
              <a:extLst>
                <a:ext uri="{FF2B5EF4-FFF2-40B4-BE49-F238E27FC236}">
                  <a16:creationId xmlns:a16="http://schemas.microsoft.com/office/drawing/2014/main" id="{841F4166-2762-C948-9842-0D47AF0FC7F8}"/>
                </a:ext>
              </a:extLst>
            </p:cNvPr>
            <p:cNvGrpSpPr>
              <a:grpSpLocks/>
            </p:cNvGrpSpPr>
            <p:nvPr/>
          </p:nvGrpSpPr>
          <p:grpSpPr bwMode="auto">
            <a:xfrm>
              <a:off x="3731" y="3291"/>
              <a:ext cx="1252" cy="714"/>
              <a:chOff x="1974" y="2984"/>
              <a:chExt cx="1252" cy="714"/>
            </a:xfrm>
          </p:grpSpPr>
          <p:sp>
            <p:nvSpPr>
              <p:cNvPr id="229" name="Rectangle 149">
                <a:extLst>
                  <a:ext uri="{FF2B5EF4-FFF2-40B4-BE49-F238E27FC236}">
                    <a16:creationId xmlns:a16="http://schemas.microsoft.com/office/drawing/2014/main" id="{6E7D0693-0288-9A4A-9FBC-6B90B9B96584}"/>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Text Box 150">
                <a:extLst>
                  <a:ext uri="{FF2B5EF4-FFF2-40B4-BE49-F238E27FC236}">
                    <a16:creationId xmlns:a16="http://schemas.microsoft.com/office/drawing/2014/main" id="{62697352-4BED-A64F-8830-504FE043B5D0}"/>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231" name="Text Box 151">
                <a:extLst>
                  <a:ext uri="{FF2B5EF4-FFF2-40B4-BE49-F238E27FC236}">
                    <a16:creationId xmlns:a16="http://schemas.microsoft.com/office/drawing/2014/main" id="{2C0BFF63-7DCB-6D4D-AF9A-56894AAAD824}"/>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232" name="Text Box 152">
                <a:extLst>
                  <a:ext uri="{FF2B5EF4-FFF2-40B4-BE49-F238E27FC236}">
                    <a16:creationId xmlns:a16="http://schemas.microsoft.com/office/drawing/2014/main" id="{69698EB5-AC5E-124A-AB12-0B1B72742F02}"/>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sequence number</a:t>
                </a:r>
              </a:p>
            </p:txBody>
          </p:sp>
          <p:sp>
            <p:nvSpPr>
              <p:cNvPr id="233" name="Text Box 153">
                <a:extLst>
                  <a:ext uri="{FF2B5EF4-FFF2-40B4-BE49-F238E27FC236}">
                    <a16:creationId xmlns:a16="http://schemas.microsoft.com/office/drawing/2014/main" id="{697ADB2B-E096-7A41-ACDA-9E058B2EFF5D}"/>
                  </a:ext>
                </a:extLst>
              </p:cNvPr>
              <p:cNvSpPr txBox="1">
                <a:spLocks noChangeArrowheads="1"/>
              </p:cNvSpPr>
              <p:nvPr/>
            </p:nvSpPr>
            <p:spPr bwMode="auto">
              <a:xfrm>
                <a:off x="1974"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rPr>
                  <a:t>acknowledgement number</a:t>
                </a:r>
              </a:p>
            </p:txBody>
          </p:sp>
          <p:sp>
            <p:nvSpPr>
              <p:cNvPr id="234" name="Text Box 154">
                <a:extLst>
                  <a:ext uri="{FF2B5EF4-FFF2-40B4-BE49-F238E27FC236}">
                    <a16:creationId xmlns:a16="http://schemas.microsoft.com/office/drawing/2014/main" id="{FD66858C-8D5E-8443-9F2A-57EB759D3EFB}"/>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235" name="Line 155">
                <a:extLst>
                  <a:ext uri="{FF2B5EF4-FFF2-40B4-BE49-F238E27FC236}">
                    <a16:creationId xmlns:a16="http://schemas.microsoft.com/office/drawing/2014/main" id="{3FFD0288-879C-5D4E-AB0C-3445A5A97975}"/>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6" name="Line 156">
                <a:extLst>
                  <a:ext uri="{FF2B5EF4-FFF2-40B4-BE49-F238E27FC236}">
                    <a16:creationId xmlns:a16="http://schemas.microsoft.com/office/drawing/2014/main" id="{258401F9-F43D-C344-A200-772A5E1E1CB6}"/>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Line 157">
                <a:extLst>
                  <a:ext uri="{FF2B5EF4-FFF2-40B4-BE49-F238E27FC236}">
                    <a16:creationId xmlns:a16="http://schemas.microsoft.com/office/drawing/2014/main" id="{1E8AD451-7070-4243-A92C-2F6573F9406B}"/>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8" name="Line 158">
                <a:extLst>
                  <a:ext uri="{FF2B5EF4-FFF2-40B4-BE49-F238E27FC236}">
                    <a16:creationId xmlns:a16="http://schemas.microsoft.com/office/drawing/2014/main" id="{A4BD4C96-4E2A-074E-8E46-E4BF76EDD858}"/>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Line 159">
                <a:extLst>
                  <a:ext uri="{FF2B5EF4-FFF2-40B4-BE49-F238E27FC236}">
                    <a16:creationId xmlns:a16="http://schemas.microsoft.com/office/drawing/2014/main" id="{2153A22B-2E95-B947-A87C-50991B8DBA5D}"/>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Line 160">
                <a:extLst>
                  <a:ext uri="{FF2B5EF4-FFF2-40B4-BE49-F238E27FC236}">
                    <a16:creationId xmlns:a16="http://schemas.microsoft.com/office/drawing/2014/main" id="{BE256B00-4CFB-254F-8432-198CA45B2CAE}"/>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1" name="Text Box 161">
                <a:extLst>
                  <a:ext uri="{FF2B5EF4-FFF2-40B4-BE49-F238E27FC236}">
                    <a16:creationId xmlns:a16="http://schemas.microsoft.com/office/drawing/2014/main" id="{B0718275-925B-4143-80DA-87B335709565}"/>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242" name="Text Box 162">
                <a:extLst>
                  <a:ext uri="{FF2B5EF4-FFF2-40B4-BE49-F238E27FC236}">
                    <a16:creationId xmlns:a16="http://schemas.microsoft.com/office/drawing/2014/main" id="{539F6CE1-CE5E-234B-9AFA-A6F230193072}"/>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243" name="Line 163">
                <a:extLst>
                  <a:ext uri="{FF2B5EF4-FFF2-40B4-BE49-F238E27FC236}">
                    <a16:creationId xmlns:a16="http://schemas.microsoft.com/office/drawing/2014/main" id="{6A1FC325-C1C9-E145-AB86-EB4CA77AB42D}"/>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Line 164">
                <a:extLst>
                  <a:ext uri="{FF2B5EF4-FFF2-40B4-BE49-F238E27FC236}">
                    <a16:creationId xmlns:a16="http://schemas.microsoft.com/office/drawing/2014/main" id="{A57D4AEC-EA9B-6441-B943-116E0B65541F}"/>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7" name="Text Box 166">
              <a:extLst>
                <a:ext uri="{FF2B5EF4-FFF2-40B4-BE49-F238E27FC236}">
                  <a16:creationId xmlns:a16="http://schemas.microsoft.com/office/drawing/2014/main" id="{A11A42A2-3DE7-8749-BEFC-4B12DFD4E911}"/>
                </a:ext>
              </a:extLst>
            </p:cNvPr>
            <p:cNvSpPr txBox="1">
              <a:spLocks noChangeArrowheads="1"/>
            </p:cNvSpPr>
            <p:nvPr/>
          </p:nvSpPr>
          <p:spPr bwMode="auto">
            <a:xfrm>
              <a:off x="3520" y="3092"/>
              <a:ext cx="194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receiver</a:t>
              </a:r>
            </a:p>
          </p:txBody>
        </p:sp>
        <p:sp>
          <p:nvSpPr>
            <p:cNvPr id="228" name="Freeform 168">
              <a:extLst>
                <a:ext uri="{FF2B5EF4-FFF2-40B4-BE49-F238E27FC236}">
                  <a16:creationId xmlns:a16="http://schemas.microsoft.com/office/drawing/2014/main" id="{06FB8DE4-FF8B-2A4C-9587-9B7067BCC3D8}"/>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1376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5" name="Group 195">
            <a:extLst>
              <a:ext uri="{FF2B5EF4-FFF2-40B4-BE49-F238E27FC236}">
                <a16:creationId xmlns:a16="http://schemas.microsoft.com/office/drawing/2014/main" id="{B37D7216-C212-C843-A667-53A7C0B847CF}"/>
              </a:ext>
            </a:extLst>
          </p:cNvPr>
          <p:cNvGrpSpPr>
            <a:grpSpLocks/>
          </p:cNvGrpSpPr>
          <p:nvPr/>
        </p:nvGrpSpPr>
        <p:grpSpPr bwMode="auto">
          <a:xfrm>
            <a:off x="8685214" y="6022869"/>
            <a:ext cx="358775" cy="304800"/>
            <a:chOff x="5144" y="3677"/>
            <a:chExt cx="226" cy="192"/>
          </a:xfrm>
        </p:grpSpPr>
        <p:sp>
          <p:nvSpPr>
            <p:cNvPr id="246" name="Rectangle 194">
              <a:extLst>
                <a:ext uri="{FF2B5EF4-FFF2-40B4-BE49-F238E27FC236}">
                  <a16:creationId xmlns:a16="http://schemas.microsoft.com/office/drawing/2014/main" id="{43AFBFF1-B1C6-C147-BB51-D67A053105CA}"/>
                </a:ext>
              </a:extLst>
            </p:cNvPr>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193">
              <a:extLst>
                <a:ext uri="{FF2B5EF4-FFF2-40B4-BE49-F238E27FC236}">
                  <a16:creationId xmlns:a16="http://schemas.microsoft.com/office/drawing/2014/main" id="{BF6FCEAE-49B5-A041-A298-4CB690E54688}"/>
                </a:ext>
              </a:extLst>
            </p:cNvPr>
            <p:cNvSpPr txBox="1">
              <a:spLocks noChangeArrowheads="1"/>
            </p:cNvSpPr>
            <p:nvPr/>
          </p:nvSpPr>
          <p:spPr bwMode="auto">
            <a:xfrm>
              <a:off x="5144" y="3677"/>
              <a:ext cx="22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Narrow" charset="0"/>
                  <a:ea typeface="ＭＳ Ｐゴシック" charset="0"/>
                  <a:cs typeface="+mn-cs"/>
                </a:rPr>
                <a:t>A</a:t>
              </a:r>
            </a:p>
          </p:txBody>
        </p:sp>
      </p:grpSp>
      <p:sp>
        <p:nvSpPr>
          <p:cNvPr id="248" name="Rectangle 37">
            <a:extLst>
              <a:ext uri="{FF2B5EF4-FFF2-40B4-BE49-F238E27FC236}">
                <a16:creationId xmlns:a16="http://schemas.microsoft.com/office/drawing/2014/main" id="{A8678432-C6E0-9045-9DFE-9E95FBC24301}"/>
              </a:ext>
            </a:extLst>
          </p:cNvPr>
          <p:cNvSpPr>
            <a:spLocks noChangeArrowheads="1"/>
          </p:cNvSpPr>
          <p:nvPr/>
        </p:nvSpPr>
        <p:spPr bwMode="auto">
          <a:xfrm>
            <a:off x="6835777" y="3123626"/>
            <a:ext cx="65087" cy="622300"/>
          </a:xfrm>
          <a:prstGeom prst="rect">
            <a:avLst/>
          </a:prstGeom>
          <a:gradFill rotWithShape="1">
            <a:gsLst>
              <a:gs pos="0">
                <a:srgbClr val="FFFFFF"/>
              </a:gs>
              <a:gs pos="100000">
                <a:srgbClr val="33CC33"/>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Rectangle 39">
            <a:extLst>
              <a:ext uri="{FF2B5EF4-FFF2-40B4-BE49-F238E27FC236}">
                <a16:creationId xmlns:a16="http://schemas.microsoft.com/office/drawing/2014/main" id="{92ADD221-F1C3-B645-92EB-9D1C9315A58A}"/>
              </a:ext>
            </a:extLst>
          </p:cNvPr>
          <p:cNvSpPr>
            <a:spLocks noChangeArrowheads="1"/>
          </p:cNvSpPr>
          <p:nvPr/>
        </p:nvSpPr>
        <p:spPr bwMode="auto">
          <a:xfrm>
            <a:off x="6932614" y="3125214"/>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Rectangle 40">
            <a:extLst>
              <a:ext uri="{FF2B5EF4-FFF2-40B4-BE49-F238E27FC236}">
                <a16:creationId xmlns:a16="http://schemas.microsoft.com/office/drawing/2014/main" id="{BB8D0EB3-2337-2A41-9EFC-CC44292E23D6}"/>
              </a:ext>
            </a:extLst>
          </p:cNvPr>
          <p:cNvSpPr>
            <a:spLocks noChangeArrowheads="1"/>
          </p:cNvSpPr>
          <p:nvPr/>
        </p:nvSpPr>
        <p:spPr bwMode="auto">
          <a:xfrm>
            <a:off x="7031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1" name="Rectangle 41">
            <a:extLst>
              <a:ext uri="{FF2B5EF4-FFF2-40B4-BE49-F238E27FC236}">
                <a16:creationId xmlns:a16="http://schemas.microsoft.com/office/drawing/2014/main" id="{08B40AAE-C4F3-B24B-A758-0CBE422C11F5}"/>
              </a:ext>
            </a:extLst>
          </p:cNvPr>
          <p:cNvSpPr>
            <a:spLocks noChangeArrowheads="1"/>
          </p:cNvSpPr>
          <p:nvPr/>
        </p:nvSpPr>
        <p:spPr bwMode="auto">
          <a:xfrm>
            <a:off x="712787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2" name="Rectangle 42">
            <a:extLst>
              <a:ext uri="{FF2B5EF4-FFF2-40B4-BE49-F238E27FC236}">
                <a16:creationId xmlns:a16="http://schemas.microsoft.com/office/drawing/2014/main" id="{1B696D21-4399-C041-91DC-701FB61A0E4C}"/>
              </a:ext>
            </a:extLst>
          </p:cNvPr>
          <p:cNvSpPr>
            <a:spLocks noChangeArrowheads="1"/>
          </p:cNvSpPr>
          <p:nvPr/>
        </p:nvSpPr>
        <p:spPr bwMode="auto">
          <a:xfrm>
            <a:off x="722312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43">
            <a:extLst>
              <a:ext uri="{FF2B5EF4-FFF2-40B4-BE49-F238E27FC236}">
                <a16:creationId xmlns:a16="http://schemas.microsoft.com/office/drawing/2014/main" id="{2CEBC228-9E7F-7E48-9C85-63629AFC09AA}"/>
              </a:ext>
            </a:extLst>
          </p:cNvPr>
          <p:cNvSpPr>
            <a:spLocks noChangeArrowheads="1"/>
          </p:cNvSpPr>
          <p:nvPr/>
        </p:nvSpPr>
        <p:spPr bwMode="auto">
          <a:xfrm>
            <a:off x="7319964"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4" name="Rectangle 45">
            <a:extLst>
              <a:ext uri="{FF2B5EF4-FFF2-40B4-BE49-F238E27FC236}">
                <a16:creationId xmlns:a16="http://schemas.microsoft.com/office/drawing/2014/main" id="{499D6101-0E72-764D-90A9-65FA5E9288DF}"/>
              </a:ext>
            </a:extLst>
          </p:cNvPr>
          <p:cNvSpPr>
            <a:spLocks noChangeArrowheads="1"/>
          </p:cNvSpPr>
          <p:nvPr/>
        </p:nvSpPr>
        <p:spPr bwMode="auto">
          <a:xfrm>
            <a:off x="7412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46">
            <a:extLst>
              <a:ext uri="{FF2B5EF4-FFF2-40B4-BE49-F238E27FC236}">
                <a16:creationId xmlns:a16="http://schemas.microsoft.com/office/drawing/2014/main" id="{69025D46-11EA-C34F-8D0D-7B789A5DBC95}"/>
              </a:ext>
            </a:extLst>
          </p:cNvPr>
          <p:cNvSpPr>
            <a:spLocks noChangeArrowheads="1"/>
          </p:cNvSpPr>
          <p:nvPr/>
        </p:nvSpPr>
        <p:spPr bwMode="auto">
          <a:xfrm>
            <a:off x="750728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6" name="Rectangle 47">
            <a:extLst>
              <a:ext uri="{FF2B5EF4-FFF2-40B4-BE49-F238E27FC236}">
                <a16:creationId xmlns:a16="http://schemas.microsoft.com/office/drawing/2014/main" id="{097282D2-CB09-6743-BD88-978413D66230}"/>
              </a:ext>
            </a:extLst>
          </p:cNvPr>
          <p:cNvSpPr>
            <a:spLocks noChangeArrowheads="1"/>
          </p:cNvSpPr>
          <p:nvPr/>
        </p:nvSpPr>
        <p:spPr bwMode="auto">
          <a:xfrm>
            <a:off x="76025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7" name="Rectangle 50">
            <a:extLst>
              <a:ext uri="{FF2B5EF4-FFF2-40B4-BE49-F238E27FC236}">
                <a16:creationId xmlns:a16="http://schemas.microsoft.com/office/drawing/2014/main" id="{C44BBA4A-C75F-6344-A7C0-80FA59F967B5}"/>
              </a:ext>
            </a:extLst>
          </p:cNvPr>
          <p:cNvSpPr>
            <a:spLocks noChangeArrowheads="1"/>
          </p:cNvSpPr>
          <p:nvPr/>
        </p:nvSpPr>
        <p:spPr bwMode="auto">
          <a:xfrm>
            <a:off x="7708902"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8" name="Rectangle 51">
            <a:extLst>
              <a:ext uri="{FF2B5EF4-FFF2-40B4-BE49-F238E27FC236}">
                <a16:creationId xmlns:a16="http://schemas.microsoft.com/office/drawing/2014/main" id="{660EEC78-FF50-7445-8190-34F20263528D}"/>
              </a:ext>
            </a:extLst>
          </p:cNvPr>
          <p:cNvSpPr>
            <a:spLocks noChangeArrowheads="1"/>
          </p:cNvSpPr>
          <p:nvPr/>
        </p:nvSpPr>
        <p:spPr bwMode="auto">
          <a:xfrm>
            <a:off x="7807327" y="3125214"/>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Rectangle 52">
            <a:extLst>
              <a:ext uri="{FF2B5EF4-FFF2-40B4-BE49-F238E27FC236}">
                <a16:creationId xmlns:a16="http://schemas.microsoft.com/office/drawing/2014/main" id="{BF1D4EAF-3E48-E64D-A9F0-800C14DE416B}"/>
              </a:ext>
            </a:extLst>
          </p:cNvPr>
          <p:cNvSpPr>
            <a:spLocks noChangeArrowheads="1"/>
          </p:cNvSpPr>
          <p:nvPr/>
        </p:nvSpPr>
        <p:spPr bwMode="auto">
          <a:xfrm>
            <a:off x="7904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53">
            <a:extLst>
              <a:ext uri="{FF2B5EF4-FFF2-40B4-BE49-F238E27FC236}">
                <a16:creationId xmlns:a16="http://schemas.microsoft.com/office/drawing/2014/main" id="{7F7F3BD0-061B-0346-BC6C-7C752F28EF13}"/>
              </a:ext>
            </a:extLst>
          </p:cNvPr>
          <p:cNvSpPr>
            <a:spLocks noChangeArrowheads="1"/>
          </p:cNvSpPr>
          <p:nvPr/>
        </p:nvSpPr>
        <p:spPr bwMode="auto">
          <a:xfrm>
            <a:off x="80010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1" name="Rectangle 54">
            <a:extLst>
              <a:ext uri="{FF2B5EF4-FFF2-40B4-BE49-F238E27FC236}">
                <a16:creationId xmlns:a16="http://schemas.microsoft.com/office/drawing/2014/main" id="{1419AB61-44E3-7B43-ADE9-9DF5C9E18D93}"/>
              </a:ext>
            </a:extLst>
          </p:cNvPr>
          <p:cNvSpPr>
            <a:spLocks noChangeArrowheads="1"/>
          </p:cNvSpPr>
          <p:nvPr/>
        </p:nvSpPr>
        <p:spPr bwMode="auto">
          <a:xfrm>
            <a:off x="809783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2" name="Rectangle 55">
            <a:extLst>
              <a:ext uri="{FF2B5EF4-FFF2-40B4-BE49-F238E27FC236}">
                <a16:creationId xmlns:a16="http://schemas.microsoft.com/office/drawing/2014/main" id="{FA07924E-D97C-9E4F-9629-377D86F65D54}"/>
              </a:ext>
            </a:extLst>
          </p:cNvPr>
          <p:cNvSpPr>
            <a:spLocks noChangeArrowheads="1"/>
          </p:cNvSpPr>
          <p:nvPr/>
        </p:nvSpPr>
        <p:spPr bwMode="auto">
          <a:xfrm>
            <a:off x="819308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3" name="Rectangle 56">
            <a:extLst>
              <a:ext uri="{FF2B5EF4-FFF2-40B4-BE49-F238E27FC236}">
                <a16:creationId xmlns:a16="http://schemas.microsoft.com/office/drawing/2014/main" id="{78BBA4C2-77BF-7140-8522-72AA5C9FF7DA}"/>
              </a:ext>
            </a:extLst>
          </p:cNvPr>
          <p:cNvSpPr>
            <a:spLocks noChangeArrowheads="1"/>
          </p:cNvSpPr>
          <p:nvPr/>
        </p:nvSpPr>
        <p:spPr bwMode="auto">
          <a:xfrm>
            <a:off x="8285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4" name="Rectangle 57">
            <a:extLst>
              <a:ext uri="{FF2B5EF4-FFF2-40B4-BE49-F238E27FC236}">
                <a16:creationId xmlns:a16="http://schemas.microsoft.com/office/drawing/2014/main" id="{8C781153-D0D1-4F49-A7D5-E9E0E02C7481}"/>
              </a:ext>
            </a:extLst>
          </p:cNvPr>
          <p:cNvSpPr>
            <a:spLocks noChangeArrowheads="1"/>
          </p:cNvSpPr>
          <p:nvPr/>
        </p:nvSpPr>
        <p:spPr bwMode="auto">
          <a:xfrm>
            <a:off x="838041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5" name="Rectangle 58">
            <a:extLst>
              <a:ext uri="{FF2B5EF4-FFF2-40B4-BE49-F238E27FC236}">
                <a16:creationId xmlns:a16="http://schemas.microsoft.com/office/drawing/2014/main" id="{1252424B-0051-8B4E-8014-7CDFA89980FC}"/>
              </a:ext>
            </a:extLst>
          </p:cNvPr>
          <p:cNvSpPr>
            <a:spLocks noChangeArrowheads="1"/>
          </p:cNvSpPr>
          <p:nvPr/>
        </p:nvSpPr>
        <p:spPr bwMode="auto">
          <a:xfrm>
            <a:off x="84772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59">
            <a:extLst>
              <a:ext uri="{FF2B5EF4-FFF2-40B4-BE49-F238E27FC236}">
                <a16:creationId xmlns:a16="http://schemas.microsoft.com/office/drawing/2014/main" id="{FA783663-FBFD-1D4F-94E0-8E07864896AD}"/>
              </a:ext>
            </a:extLst>
          </p:cNvPr>
          <p:cNvSpPr>
            <a:spLocks noChangeArrowheads="1"/>
          </p:cNvSpPr>
          <p:nvPr/>
        </p:nvSpPr>
        <p:spPr bwMode="auto">
          <a:xfrm>
            <a:off x="85661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7" name="Rectangle 60">
            <a:extLst>
              <a:ext uri="{FF2B5EF4-FFF2-40B4-BE49-F238E27FC236}">
                <a16:creationId xmlns:a16="http://schemas.microsoft.com/office/drawing/2014/main" id="{9A20FCBA-A9E2-494E-8A95-747703BA2FAA}"/>
              </a:ext>
            </a:extLst>
          </p:cNvPr>
          <p:cNvSpPr>
            <a:spLocks noChangeArrowheads="1"/>
          </p:cNvSpPr>
          <p:nvPr/>
        </p:nvSpPr>
        <p:spPr bwMode="auto">
          <a:xfrm>
            <a:off x="86614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8" name="Rectangle 61">
            <a:extLst>
              <a:ext uri="{FF2B5EF4-FFF2-40B4-BE49-F238E27FC236}">
                <a16:creationId xmlns:a16="http://schemas.microsoft.com/office/drawing/2014/main" id="{BD15B2FA-70B2-F44B-A21B-EE69A9B05DC8}"/>
              </a:ext>
            </a:extLst>
          </p:cNvPr>
          <p:cNvSpPr>
            <a:spLocks noChangeArrowheads="1"/>
          </p:cNvSpPr>
          <p:nvPr/>
        </p:nvSpPr>
        <p:spPr bwMode="auto">
          <a:xfrm>
            <a:off x="8755064"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Rectangle 62">
            <a:extLst>
              <a:ext uri="{FF2B5EF4-FFF2-40B4-BE49-F238E27FC236}">
                <a16:creationId xmlns:a16="http://schemas.microsoft.com/office/drawing/2014/main" id="{FCC59CFB-2A58-CB44-B886-3040D9E44C77}"/>
              </a:ext>
            </a:extLst>
          </p:cNvPr>
          <p:cNvSpPr>
            <a:spLocks noChangeArrowheads="1"/>
          </p:cNvSpPr>
          <p:nvPr/>
        </p:nvSpPr>
        <p:spPr bwMode="auto">
          <a:xfrm>
            <a:off x="8847139"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0" name="Rectangle 63">
            <a:extLst>
              <a:ext uri="{FF2B5EF4-FFF2-40B4-BE49-F238E27FC236}">
                <a16:creationId xmlns:a16="http://schemas.microsoft.com/office/drawing/2014/main" id="{C2CEED62-895E-984B-A8A4-247D41CE7E93}"/>
              </a:ext>
            </a:extLst>
          </p:cNvPr>
          <p:cNvSpPr>
            <a:spLocks noChangeArrowheads="1"/>
          </p:cNvSpPr>
          <p:nvPr/>
        </p:nvSpPr>
        <p:spPr bwMode="auto">
          <a:xfrm>
            <a:off x="89439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1" name="Rectangle 64">
            <a:extLst>
              <a:ext uri="{FF2B5EF4-FFF2-40B4-BE49-F238E27FC236}">
                <a16:creationId xmlns:a16="http://schemas.microsoft.com/office/drawing/2014/main" id="{A927D859-82EA-9A4A-9764-093C53E03753}"/>
              </a:ext>
            </a:extLst>
          </p:cNvPr>
          <p:cNvSpPr>
            <a:spLocks noChangeArrowheads="1"/>
          </p:cNvSpPr>
          <p:nvPr/>
        </p:nvSpPr>
        <p:spPr bwMode="auto">
          <a:xfrm>
            <a:off x="90392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2" name="Rectangle 65">
            <a:extLst>
              <a:ext uri="{FF2B5EF4-FFF2-40B4-BE49-F238E27FC236}">
                <a16:creationId xmlns:a16="http://schemas.microsoft.com/office/drawing/2014/main" id="{F473CF44-260A-E04B-8696-E13EFF7EE281}"/>
              </a:ext>
            </a:extLst>
          </p:cNvPr>
          <p:cNvSpPr>
            <a:spLocks noChangeArrowheads="1"/>
          </p:cNvSpPr>
          <p:nvPr/>
        </p:nvSpPr>
        <p:spPr bwMode="auto">
          <a:xfrm>
            <a:off x="91281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3" name="Rectangle 66">
            <a:extLst>
              <a:ext uri="{FF2B5EF4-FFF2-40B4-BE49-F238E27FC236}">
                <a16:creationId xmlns:a16="http://schemas.microsoft.com/office/drawing/2014/main" id="{489A018C-E3FF-AC42-A61C-40BC11AD79CE}"/>
              </a:ext>
            </a:extLst>
          </p:cNvPr>
          <p:cNvSpPr>
            <a:spLocks noChangeArrowheads="1"/>
          </p:cNvSpPr>
          <p:nvPr/>
        </p:nvSpPr>
        <p:spPr bwMode="auto">
          <a:xfrm>
            <a:off x="92233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68">
            <a:extLst>
              <a:ext uri="{FF2B5EF4-FFF2-40B4-BE49-F238E27FC236}">
                <a16:creationId xmlns:a16="http://schemas.microsoft.com/office/drawing/2014/main" id="{15DBA7E3-2A55-A347-8398-5FF2E190C152}"/>
              </a:ext>
            </a:extLst>
          </p:cNvPr>
          <p:cNvSpPr>
            <a:spLocks noChangeArrowheads="1"/>
          </p:cNvSpPr>
          <p:nvPr/>
        </p:nvSpPr>
        <p:spPr bwMode="auto">
          <a:xfrm>
            <a:off x="93202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5" name="Rectangle 69">
            <a:extLst>
              <a:ext uri="{FF2B5EF4-FFF2-40B4-BE49-F238E27FC236}">
                <a16:creationId xmlns:a16="http://schemas.microsoft.com/office/drawing/2014/main" id="{C41C2999-2C3A-6B42-BFD4-461D81F336F2}"/>
              </a:ext>
            </a:extLst>
          </p:cNvPr>
          <p:cNvSpPr>
            <a:spLocks noChangeArrowheads="1"/>
          </p:cNvSpPr>
          <p:nvPr/>
        </p:nvSpPr>
        <p:spPr bwMode="auto">
          <a:xfrm>
            <a:off x="9417052" y="3125214"/>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70">
            <a:extLst>
              <a:ext uri="{FF2B5EF4-FFF2-40B4-BE49-F238E27FC236}">
                <a16:creationId xmlns:a16="http://schemas.microsoft.com/office/drawing/2014/main" id="{C31E0892-5A99-CC4B-9267-B95157619AAA}"/>
              </a:ext>
            </a:extLst>
          </p:cNvPr>
          <p:cNvSpPr>
            <a:spLocks noChangeArrowheads="1"/>
          </p:cNvSpPr>
          <p:nvPr/>
        </p:nvSpPr>
        <p:spPr bwMode="auto">
          <a:xfrm>
            <a:off x="9513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Rectangle 71">
            <a:extLst>
              <a:ext uri="{FF2B5EF4-FFF2-40B4-BE49-F238E27FC236}">
                <a16:creationId xmlns:a16="http://schemas.microsoft.com/office/drawing/2014/main" id="{F4A34BCF-97FE-9043-BC3E-A64DDF0FE4E2}"/>
              </a:ext>
            </a:extLst>
          </p:cNvPr>
          <p:cNvSpPr>
            <a:spLocks noChangeArrowheads="1"/>
          </p:cNvSpPr>
          <p:nvPr/>
        </p:nvSpPr>
        <p:spPr bwMode="auto">
          <a:xfrm>
            <a:off x="96123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Rectangle 72">
            <a:extLst>
              <a:ext uri="{FF2B5EF4-FFF2-40B4-BE49-F238E27FC236}">
                <a16:creationId xmlns:a16="http://schemas.microsoft.com/office/drawing/2014/main" id="{AF39E66A-9553-3344-9AD6-6EDA216F2880}"/>
              </a:ext>
            </a:extLst>
          </p:cNvPr>
          <p:cNvSpPr>
            <a:spLocks noChangeArrowheads="1"/>
          </p:cNvSpPr>
          <p:nvPr/>
        </p:nvSpPr>
        <p:spPr bwMode="auto">
          <a:xfrm>
            <a:off x="970756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9" name="Rectangle 73">
            <a:extLst>
              <a:ext uri="{FF2B5EF4-FFF2-40B4-BE49-F238E27FC236}">
                <a16:creationId xmlns:a16="http://schemas.microsoft.com/office/drawing/2014/main" id="{ECFAFFA1-A372-CF41-884A-8A8C27CFE0C1}"/>
              </a:ext>
            </a:extLst>
          </p:cNvPr>
          <p:cNvSpPr>
            <a:spLocks noChangeArrowheads="1"/>
          </p:cNvSpPr>
          <p:nvPr/>
        </p:nvSpPr>
        <p:spPr bwMode="auto">
          <a:xfrm>
            <a:off x="98028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4">
            <a:extLst>
              <a:ext uri="{FF2B5EF4-FFF2-40B4-BE49-F238E27FC236}">
                <a16:creationId xmlns:a16="http://schemas.microsoft.com/office/drawing/2014/main" id="{3C3828F5-F0A3-9B49-AB1D-346F1948CC97}"/>
              </a:ext>
            </a:extLst>
          </p:cNvPr>
          <p:cNvSpPr>
            <a:spLocks noChangeArrowheads="1"/>
          </p:cNvSpPr>
          <p:nvPr/>
        </p:nvSpPr>
        <p:spPr bwMode="auto">
          <a:xfrm>
            <a:off x="9894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Rectangle 75">
            <a:extLst>
              <a:ext uri="{FF2B5EF4-FFF2-40B4-BE49-F238E27FC236}">
                <a16:creationId xmlns:a16="http://schemas.microsoft.com/office/drawing/2014/main" id="{E047C25C-F28E-9A40-9394-4DFA7C5CF236}"/>
              </a:ext>
            </a:extLst>
          </p:cNvPr>
          <p:cNvSpPr>
            <a:spLocks noChangeArrowheads="1"/>
          </p:cNvSpPr>
          <p:nvPr/>
        </p:nvSpPr>
        <p:spPr bwMode="auto">
          <a:xfrm>
            <a:off x="9991727" y="3123626"/>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Rectangle 76">
            <a:extLst>
              <a:ext uri="{FF2B5EF4-FFF2-40B4-BE49-F238E27FC236}">
                <a16:creationId xmlns:a16="http://schemas.microsoft.com/office/drawing/2014/main" id="{95AB1F8C-60E0-6E4E-BBC9-6AFCA871BF9F}"/>
              </a:ext>
            </a:extLst>
          </p:cNvPr>
          <p:cNvSpPr>
            <a:spLocks noChangeArrowheads="1"/>
          </p:cNvSpPr>
          <p:nvPr/>
        </p:nvSpPr>
        <p:spPr bwMode="auto">
          <a:xfrm>
            <a:off x="10086977" y="3123626"/>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Rectangle 78">
            <a:extLst>
              <a:ext uri="{FF2B5EF4-FFF2-40B4-BE49-F238E27FC236}">
                <a16:creationId xmlns:a16="http://schemas.microsoft.com/office/drawing/2014/main" id="{4C4E8CF6-C760-5B4C-9C8B-724BC7EC9D27}"/>
              </a:ext>
            </a:extLst>
          </p:cNvPr>
          <p:cNvSpPr>
            <a:spLocks noChangeArrowheads="1"/>
          </p:cNvSpPr>
          <p:nvPr/>
        </p:nvSpPr>
        <p:spPr bwMode="auto">
          <a:xfrm>
            <a:off x="6792914" y="3861814"/>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Rectangle 79">
            <a:extLst>
              <a:ext uri="{FF2B5EF4-FFF2-40B4-BE49-F238E27FC236}">
                <a16:creationId xmlns:a16="http://schemas.microsoft.com/office/drawing/2014/main" id="{19F096B9-3111-7D40-B5B1-AE181A6D6D1D}"/>
              </a:ext>
            </a:extLst>
          </p:cNvPr>
          <p:cNvSpPr>
            <a:spLocks noChangeArrowheads="1"/>
          </p:cNvSpPr>
          <p:nvPr/>
        </p:nvSpPr>
        <p:spPr bwMode="auto">
          <a:xfrm>
            <a:off x="6878639" y="3014089"/>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80">
            <a:extLst>
              <a:ext uri="{FF2B5EF4-FFF2-40B4-BE49-F238E27FC236}">
                <a16:creationId xmlns:a16="http://schemas.microsoft.com/office/drawing/2014/main" id="{E753CF95-7893-FD4E-BE3D-215F410E8408}"/>
              </a:ext>
            </a:extLst>
          </p:cNvPr>
          <p:cNvSpPr>
            <a:spLocks noChangeShapeType="1"/>
          </p:cNvSpPr>
          <p:nvPr/>
        </p:nvSpPr>
        <p:spPr bwMode="auto">
          <a:xfrm>
            <a:off x="6900864" y="3976114"/>
            <a:ext cx="868363"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6" name="Line 82">
            <a:extLst>
              <a:ext uri="{FF2B5EF4-FFF2-40B4-BE49-F238E27FC236}">
                <a16:creationId xmlns:a16="http://schemas.microsoft.com/office/drawing/2014/main" id="{A84B4DF1-EC9A-7F46-AA18-AD952AC6BF0E}"/>
              </a:ext>
            </a:extLst>
          </p:cNvPr>
          <p:cNvSpPr>
            <a:spLocks noChangeShapeType="1"/>
          </p:cNvSpPr>
          <p:nvPr/>
        </p:nvSpPr>
        <p:spPr bwMode="auto">
          <a:xfrm>
            <a:off x="7835902" y="3977701"/>
            <a:ext cx="868362"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7" name="Line 83">
            <a:extLst>
              <a:ext uri="{FF2B5EF4-FFF2-40B4-BE49-F238E27FC236}">
                <a16:creationId xmlns:a16="http://schemas.microsoft.com/office/drawing/2014/main" id="{F05D6B54-06E8-3340-AF49-E2A2D7CDBC38}"/>
              </a:ext>
            </a:extLst>
          </p:cNvPr>
          <p:cNvSpPr>
            <a:spLocks noChangeShapeType="1"/>
          </p:cNvSpPr>
          <p:nvPr/>
        </p:nvSpPr>
        <p:spPr bwMode="auto">
          <a:xfrm>
            <a:off x="9329739" y="3976114"/>
            <a:ext cx="801688"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8" name="Line 84">
            <a:extLst>
              <a:ext uri="{FF2B5EF4-FFF2-40B4-BE49-F238E27FC236}">
                <a16:creationId xmlns:a16="http://schemas.microsoft.com/office/drawing/2014/main" id="{B41A428C-2E0E-ED49-9C7F-ADDB6951A77B}"/>
              </a:ext>
            </a:extLst>
          </p:cNvPr>
          <p:cNvSpPr>
            <a:spLocks noChangeShapeType="1"/>
          </p:cNvSpPr>
          <p:nvPr/>
        </p:nvSpPr>
        <p:spPr bwMode="auto">
          <a:xfrm>
            <a:off x="8759827" y="3977701"/>
            <a:ext cx="528637"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9" name="Line 87">
            <a:extLst>
              <a:ext uri="{FF2B5EF4-FFF2-40B4-BE49-F238E27FC236}">
                <a16:creationId xmlns:a16="http://schemas.microsoft.com/office/drawing/2014/main" id="{F10E82D1-86EA-0A43-A26B-826B8C65625C}"/>
              </a:ext>
            </a:extLst>
          </p:cNvPr>
          <p:cNvSpPr>
            <a:spLocks noChangeShapeType="1"/>
          </p:cNvSpPr>
          <p:nvPr/>
        </p:nvSpPr>
        <p:spPr bwMode="auto">
          <a:xfrm>
            <a:off x="6992939" y="3999926"/>
            <a:ext cx="0" cy="233363"/>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0" name="Line 88">
            <a:extLst>
              <a:ext uri="{FF2B5EF4-FFF2-40B4-BE49-F238E27FC236}">
                <a16:creationId xmlns:a16="http://schemas.microsoft.com/office/drawing/2014/main" id="{849D7775-1F0E-F446-AFC3-AB4363FCD990}"/>
              </a:ext>
            </a:extLst>
          </p:cNvPr>
          <p:cNvSpPr>
            <a:spLocks noChangeShapeType="1"/>
          </p:cNvSpPr>
          <p:nvPr/>
        </p:nvSpPr>
        <p:spPr bwMode="auto">
          <a:xfrm>
            <a:off x="822166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1" name="Line 89">
            <a:extLst>
              <a:ext uri="{FF2B5EF4-FFF2-40B4-BE49-F238E27FC236}">
                <a16:creationId xmlns:a16="http://schemas.microsoft.com/office/drawing/2014/main" id="{0E0B871C-6367-774B-BA58-EF11B16FA4E2}"/>
              </a:ext>
            </a:extLst>
          </p:cNvPr>
          <p:cNvSpPr>
            <a:spLocks noChangeShapeType="1"/>
          </p:cNvSpPr>
          <p:nvPr/>
        </p:nvSpPr>
        <p:spPr bwMode="auto">
          <a:xfrm>
            <a:off x="904081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Line 90">
            <a:extLst>
              <a:ext uri="{FF2B5EF4-FFF2-40B4-BE49-F238E27FC236}">
                <a16:creationId xmlns:a16="http://schemas.microsoft.com/office/drawing/2014/main" id="{C09F078D-04FC-E640-8A03-2400CC0F0B8A}"/>
              </a:ext>
            </a:extLst>
          </p:cNvPr>
          <p:cNvSpPr>
            <a:spLocks noChangeShapeType="1"/>
          </p:cNvSpPr>
          <p:nvPr/>
        </p:nvSpPr>
        <p:spPr bwMode="auto">
          <a:xfrm>
            <a:off x="9698039"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3" name="Text Box 91">
            <a:extLst>
              <a:ext uri="{FF2B5EF4-FFF2-40B4-BE49-F238E27FC236}">
                <a16:creationId xmlns:a16="http://schemas.microsoft.com/office/drawing/2014/main" id="{39A723B2-B4B0-634D-AE9D-8AC58218E734}"/>
              </a:ext>
            </a:extLst>
          </p:cNvPr>
          <p:cNvSpPr txBox="1">
            <a:spLocks noChangeArrowheads="1"/>
          </p:cNvSpPr>
          <p:nvPr/>
        </p:nvSpPr>
        <p:spPr bwMode="auto">
          <a:xfrm>
            <a:off x="6869114" y="4223764"/>
            <a:ext cx="6937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ACKed</a:t>
            </a:r>
          </a:p>
        </p:txBody>
      </p:sp>
      <p:sp>
        <p:nvSpPr>
          <p:cNvPr id="294" name="Text Box 92">
            <a:extLst>
              <a:ext uri="{FF2B5EF4-FFF2-40B4-BE49-F238E27FC236}">
                <a16:creationId xmlns:a16="http://schemas.microsoft.com/office/drawing/2014/main" id="{3B367685-832F-A24C-8E10-9208FC23187F}"/>
              </a:ext>
            </a:extLst>
          </p:cNvPr>
          <p:cNvSpPr txBox="1">
            <a:spLocks noChangeArrowheads="1"/>
          </p:cNvSpPr>
          <p:nvPr/>
        </p:nvSpPr>
        <p:spPr bwMode="auto">
          <a:xfrm>
            <a:off x="7850188" y="4230114"/>
            <a:ext cx="1139821" cy="684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sent, not-yet </a:t>
            </a:r>
            <a:r>
              <a:rPr kumimoji="0" lang="en-US"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ACKed</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in-flight”)</a:t>
            </a:r>
            <a:endPar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Text Box 93">
            <a:extLst>
              <a:ext uri="{FF2B5EF4-FFF2-40B4-BE49-F238E27FC236}">
                <a16:creationId xmlns:a16="http://schemas.microsoft.com/office/drawing/2014/main" id="{81CC0B14-ECA5-7042-90A8-A3D1691D8277}"/>
              </a:ext>
            </a:extLst>
          </p:cNvPr>
          <p:cNvSpPr txBox="1">
            <a:spLocks noChangeArrowheads="1"/>
          </p:cNvSpPr>
          <p:nvPr/>
        </p:nvSpPr>
        <p:spPr bwMode="auto">
          <a:xfrm>
            <a:off x="8829677" y="4225351"/>
            <a:ext cx="106680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but 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yet sent</a:t>
            </a:r>
          </a:p>
        </p:txBody>
      </p:sp>
      <p:sp>
        <p:nvSpPr>
          <p:cNvPr id="296" name="Text Box 94">
            <a:extLst>
              <a:ext uri="{FF2B5EF4-FFF2-40B4-BE49-F238E27FC236}">
                <a16:creationId xmlns:a16="http://schemas.microsoft.com/office/drawing/2014/main" id="{AA04402D-D3B0-AD47-B91F-3AC1C3E2066A}"/>
              </a:ext>
            </a:extLst>
          </p:cNvPr>
          <p:cNvSpPr txBox="1">
            <a:spLocks noChangeArrowheads="1"/>
          </p:cNvSpPr>
          <p:nvPr/>
        </p:nvSpPr>
        <p:spPr bwMode="auto">
          <a:xfrm>
            <a:off x="9586914" y="4230114"/>
            <a:ext cx="8191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p:txBody>
      </p:sp>
      <p:sp>
        <p:nvSpPr>
          <p:cNvPr id="297" name="Text Box 96">
            <a:extLst>
              <a:ext uri="{FF2B5EF4-FFF2-40B4-BE49-F238E27FC236}">
                <a16:creationId xmlns:a16="http://schemas.microsoft.com/office/drawing/2014/main" id="{7BC9AF2B-9067-6D40-8AD6-38C8B0980442}"/>
              </a:ext>
            </a:extLst>
          </p:cNvPr>
          <p:cNvSpPr txBox="1">
            <a:spLocks noChangeArrowheads="1"/>
          </p:cNvSpPr>
          <p:nvPr/>
        </p:nvSpPr>
        <p:spPr bwMode="auto">
          <a:xfrm>
            <a:off x="7929564" y="2658489"/>
            <a:ext cx="113188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window size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 N</a:t>
            </a:r>
          </a:p>
        </p:txBody>
      </p:sp>
      <p:grpSp>
        <p:nvGrpSpPr>
          <p:cNvPr id="298" name="Group 99">
            <a:extLst>
              <a:ext uri="{FF2B5EF4-FFF2-40B4-BE49-F238E27FC236}">
                <a16:creationId xmlns:a16="http://schemas.microsoft.com/office/drawing/2014/main" id="{24BD0429-57C9-5949-A0FA-36C1FBC99776}"/>
              </a:ext>
            </a:extLst>
          </p:cNvPr>
          <p:cNvGrpSpPr>
            <a:grpSpLocks/>
          </p:cNvGrpSpPr>
          <p:nvPr/>
        </p:nvGrpSpPr>
        <p:grpSpPr bwMode="auto">
          <a:xfrm>
            <a:off x="8696327" y="2882326"/>
            <a:ext cx="593725" cy="136525"/>
            <a:chOff x="4250" y="1692"/>
            <a:chExt cx="374" cy="86"/>
          </a:xfrm>
        </p:grpSpPr>
        <p:sp>
          <p:nvSpPr>
            <p:cNvPr id="299" name="Line 97">
              <a:extLst>
                <a:ext uri="{FF2B5EF4-FFF2-40B4-BE49-F238E27FC236}">
                  <a16:creationId xmlns:a16="http://schemas.microsoft.com/office/drawing/2014/main" id="{A02E02EA-0929-104A-BF00-5ADA492F2B7C}"/>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0" name="Line 98">
              <a:extLst>
                <a:ext uri="{FF2B5EF4-FFF2-40B4-BE49-F238E27FC236}">
                  <a16:creationId xmlns:a16="http://schemas.microsoft.com/office/drawing/2014/main" id="{BBA1422E-A86D-8048-8C6A-CBCE03DB28AC}"/>
                </a:ext>
              </a:extLst>
            </p:cNvPr>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01" name="Group 100">
            <a:extLst>
              <a:ext uri="{FF2B5EF4-FFF2-40B4-BE49-F238E27FC236}">
                <a16:creationId xmlns:a16="http://schemas.microsoft.com/office/drawing/2014/main" id="{953BBB09-1247-E749-B041-4AB4BC053F15}"/>
              </a:ext>
            </a:extLst>
          </p:cNvPr>
          <p:cNvGrpSpPr>
            <a:grpSpLocks/>
          </p:cNvGrpSpPr>
          <p:nvPr/>
        </p:nvGrpSpPr>
        <p:grpSpPr bwMode="auto">
          <a:xfrm rot="10800000">
            <a:off x="7804152" y="2907726"/>
            <a:ext cx="593725" cy="136525"/>
            <a:chOff x="4250" y="1692"/>
            <a:chExt cx="374" cy="86"/>
          </a:xfrm>
        </p:grpSpPr>
        <p:sp>
          <p:nvSpPr>
            <p:cNvPr id="302" name="Line 101">
              <a:extLst>
                <a:ext uri="{FF2B5EF4-FFF2-40B4-BE49-F238E27FC236}">
                  <a16:creationId xmlns:a16="http://schemas.microsoft.com/office/drawing/2014/main" id="{3C66FDCF-F2B7-8447-A6D6-18D719B215CF}"/>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3" name="Line 102">
              <a:extLst>
                <a:ext uri="{FF2B5EF4-FFF2-40B4-BE49-F238E27FC236}">
                  <a16:creationId xmlns:a16="http://schemas.microsoft.com/office/drawing/2014/main" id="{3E685C18-38D0-2242-B6E7-6B45955EA4D6}"/>
                </a:ext>
              </a:extLst>
            </p:cNvPr>
            <p:cNvSpPr>
              <a:spLocks noChangeShapeType="1"/>
            </p:cNvSpPr>
            <p:nvPr/>
          </p:nvSpPr>
          <p:spPr bwMode="auto">
            <a:xfrm>
              <a:off x="4629" y="1699"/>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304" name="Text Box 196">
            <a:extLst>
              <a:ext uri="{FF2B5EF4-FFF2-40B4-BE49-F238E27FC236}">
                <a16:creationId xmlns:a16="http://schemas.microsoft.com/office/drawing/2014/main" id="{8A4318F8-8B4B-BA46-9E7C-C771B9AFC315}"/>
              </a:ext>
            </a:extLst>
          </p:cNvPr>
          <p:cNvSpPr txBox="1">
            <a:spLocks noChangeArrowheads="1"/>
          </p:cNvSpPr>
          <p:nvPr/>
        </p:nvSpPr>
        <p:spPr bwMode="auto">
          <a:xfrm>
            <a:off x="7085014" y="3677664"/>
            <a:ext cx="3178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sender sequence number space </a:t>
            </a:r>
          </a:p>
        </p:txBody>
      </p:sp>
      <p:grpSp>
        <p:nvGrpSpPr>
          <p:cNvPr id="305" name="Group 199">
            <a:extLst>
              <a:ext uri="{FF2B5EF4-FFF2-40B4-BE49-F238E27FC236}">
                <a16:creationId xmlns:a16="http://schemas.microsoft.com/office/drawing/2014/main" id="{17C79495-9E5E-D743-8F6F-313B7597C3E0}"/>
              </a:ext>
            </a:extLst>
          </p:cNvPr>
          <p:cNvGrpSpPr>
            <a:grpSpLocks/>
          </p:cNvGrpSpPr>
          <p:nvPr/>
        </p:nvGrpSpPr>
        <p:grpSpPr bwMode="auto">
          <a:xfrm>
            <a:off x="6321427" y="1140839"/>
            <a:ext cx="2952750" cy="1966912"/>
            <a:chOff x="2600" y="665"/>
            <a:chExt cx="1860" cy="1239"/>
          </a:xfrm>
        </p:grpSpPr>
        <p:sp>
          <p:nvSpPr>
            <p:cNvPr id="306" name="Rectangle 171">
              <a:extLst>
                <a:ext uri="{FF2B5EF4-FFF2-40B4-BE49-F238E27FC236}">
                  <a16:creationId xmlns:a16="http://schemas.microsoft.com/office/drawing/2014/main" id="{1EAF4F70-21E7-C34E-8873-423E3B1E6A8A}"/>
                </a:ext>
              </a:extLst>
            </p:cNvPr>
            <p:cNvSpPr>
              <a:spLocks noChangeArrowheads="1"/>
            </p:cNvSpPr>
            <p:nvPr/>
          </p:nvSpPr>
          <p:spPr bwMode="auto">
            <a:xfrm>
              <a:off x="2840" y="1028"/>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07" name="Group 172">
              <a:extLst>
                <a:ext uri="{FF2B5EF4-FFF2-40B4-BE49-F238E27FC236}">
                  <a16:creationId xmlns:a16="http://schemas.microsoft.com/office/drawing/2014/main" id="{DEE85BA8-BC48-F24A-B3C5-A13DD502AF23}"/>
                </a:ext>
              </a:extLst>
            </p:cNvPr>
            <p:cNvGrpSpPr>
              <a:grpSpLocks/>
            </p:cNvGrpSpPr>
            <p:nvPr/>
          </p:nvGrpSpPr>
          <p:grpSpPr bwMode="auto">
            <a:xfrm>
              <a:off x="2820" y="872"/>
              <a:ext cx="1252" cy="714"/>
              <a:chOff x="1976" y="2984"/>
              <a:chExt cx="1252" cy="714"/>
            </a:xfrm>
          </p:grpSpPr>
          <p:sp>
            <p:nvSpPr>
              <p:cNvPr id="310" name="Rectangle 173">
                <a:extLst>
                  <a:ext uri="{FF2B5EF4-FFF2-40B4-BE49-F238E27FC236}">
                    <a16:creationId xmlns:a16="http://schemas.microsoft.com/office/drawing/2014/main" id="{512EC936-B599-4C42-A3CB-F206B3359FAC}"/>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Text Box 174">
                <a:extLst>
                  <a:ext uri="{FF2B5EF4-FFF2-40B4-BE49-F238E27FC236}">
                    <a16:creationId xmlns:a16="http://schemas.microsoft.com/office/drawing/2014/main" id="{D1A37C4D-C221-B944-960D-5E1AC157A7DE}"/>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312" name="Text Box 175">
                <a:extLst>
                  <a:ext uri="{FF2B5EF4-FFF2-40B4-BE49-F238E27FC236}">
                    <a16:creationId xmlns:a16="http://schemas.microsoft.com/office/drawing/2014/main" id="{DC506D04-4DCA-2A42-8A11-92D274739497}"/>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313" name="Text Box 176">
                <a:extLst>
                  <a:ext uri="{FF2B5EF4-FFF2-40B4-BE49-F238E27FC236}">
                    <a16:creationId xmlns:a16="http://schemas.microsoft.com/office/drawing/2014/main" id="{E9E72ACF-7C4B-3247-896D-D6CDE3C1CEE4}"/>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ＭＳ Ｐゴシック" charset="0"/>
                    <a:cs typeface="+mn-cs"/>
                  </a:rPr>
                  <a:t>sequence number</a:t>
                </a:r>
              </a:p>
            </p:txBody>
          </p:sp>
          <p:sp>
            <p:nvSpPr>
              <p:cNvPr id="314" name="Text Box 177">
                <a:extLst>
                  <a:ext uri="{FF2B5EF4-FFF2-40B4-BE49-F238E27FC236}">
                    <a16:creationId xmlns:a16="http://schemas.microsoft.com/office/drawing/2014/main" id="{4A1EA7EA-E261-2540-A61F-14F1D3C62770}"/>
                  </a:ext>
                </a:extLst>
              </p:cNvPr>
              <p:cNvSpPr txBox="1">
                <a:spLocks noChangeArrowheads="1"/>
              </p:cNvSpPr>
              <p:nvPr/>
            </p:nvSpPr>
            <p:spPr bwMode="auto">
              <a:xfrm>
                <a:off x="1976"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acknowledgement number</a:t>
                </a:r>
              </a:p>
            </p:txBody>
          </p:sp>
          <p:sp>
            <p:nvSpPr>
              <p:cNvPr id="315" name="Text Box 178">
                <a:extLst>
                  <a:ext uri="{FF2B5EF4-FFF2-40B4-BE49-F238E27FC236}">
                    <a16:creationId xmlns:a16="http://schemas.microsoft.com/office/drawing/2014/main" id="{14D444FC-B976-4B43-AF8C-651999F1EAD7}"/>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316" name="Line 179">
                <a:extLst>
                  <a:ext uri="{FF2B5EF4-FFF2-40B4-BE49-F238E27FC236}">
                    <a16:creationId xmlns:a16="http://schemas.microsoft.com/office/drawing/2014/main" id="{03CA3683-10CF-2D45-855C-D741CB3E84FC}"/>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7" name="Line 180">
                <a:extLst>
                  <a:ext uri="{FF2B5EF4-FFF2-40B4-BE49-F238E27FC236}">
                    <a16:creationId xmlns:a16="http://schemas.microsoft.com/office/drawing/2014/main" id="{4427CEC2-BFD3-0543-AAB5-E40DA49DCF81}"/>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8" name="Line 181">
                <a:extLst>
                  <a:ext uri="{FF2B5EF4-FFF2-40B4-BE49-F238E27FC236}">
                    <a16:creationId xmlns:a16="http://schemas.microsoft.com/office/drawing/2014/main" id="{83A31360-0241-B24B-9A5B-5DF36A70BB1A}"/>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9" name="Line 182">
                <a:extLst>
                  <a:ext uri="{FF2B5EF4-FFF2-40B4-BE49-F238E27FC236}">
                    <a16:creationId xmlns:a16="http://schemas.microsoft.com/office/drawing/2014/main" id="{E2E74D6E-689D-3E49-A5CA-1EB053F0D115}"/>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0" name="Line 183">
                <a:extLst>
                  <a:ext uri="{FF2B5EF4-FFF2-40B4-BE49-F238E27FC236}">
                    <a16:creationId xmlns:a16="http://schemas.microsoft.com/office/drawing/2014/main" id="{34408127-C1C4-5142-81BC-0772E406AF42}"/>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1" name="Line 184">
                <a:extLst>
                  <a:ext uri="{FF2B5EF4-FFF2-40B4-BE49-F238E27FC236}">
                    <a16:creationId xmlns:a16="http://schemas.microsoft.com/office/drawing/2014/main" id="{AF6C4EF8-1ED8-1A4B-B94D-F145C940A384}"/>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2" name="Text Box 185">
                <a:extLst>
                  <a:ext uri="{FF2B5EF4-FFF2-40B4-BE49-F238E27FC236}">
                    <a16:creationId xmlns:a16="http://schemas.microsoft.com/office/drawing/2014/main" id="{8F8508CA-EE38-AF4E-A97C-1BE94735E56E}"/>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323" name="Text Box 186">
                <a:extLst>
                  <a:ext uri="{FF2B5EF4-FFF2-40B4-BE49-F238E27FC236}">
                    <a16:creationId xmlns:a16="http://schemas.microsoft.com/office/drawing/2014/main" id="{88BEC28D-C62B-B54E-A090-DF6809C9E835}"/>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324" name="Line 187">
                <a:extLst>
                  <a:ext uri="{FF2B5EF4-FFF2-40B4-BE49-F238E27FC236}">
                    <a16:creationId xmlns:a16="http://schemas.microsoft.com/office/drawing/2014/main" id="{8CC1CABE-C086-144F-8F1F-A7D004A1EA6E}"/>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5" name="Line 188">
                <a:extLst>
                  <a:ext uri="{FF2B5EF4-FFF2-40B4-BE49-F238E27FC236}">
                    <a16:creationId xmlns:a16="http://schemas.microsoft.com/office/drawing/2014/main" id="{061C4173-FBA5-7749-BCE1-9EBD070DBA3D}"/>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08" name="Text Box 189">
              <a:extLst>
                <a:ext uri="{FF2B5EF4-FFF2-40B4-BE49-F238E27FC236}">
                  <a16:creationId xmlns:a16="http://schemas.microsoft.com/office/drawing/2014/main" id="{961ADE6B-9EA8-FA44-92C6-6941117B3BDE}"/>
                </a:ext>
              </a:extLst>
            </p:cNvPr>
            <p:cNvSpPr txBox="1">
              <a:spLocks noChangeArrowheads="1"/>
            </p:cNvSpPr>
            <p:nvPr/>
          </p:nvSpPr>
          <p:spPr bwMode="auto">
            <a:xfrm>
              <a:off x="2600" y="665"/>
              <a:ext cx="186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sender</a:t>
              </a:r>
            </a:p>
          </p:txBody>
        </p:sp>
        <p:sp>
          <p:nvSpPr>
            <p:cNvPr id="309" name="Freeform 190">
              <a:extLst>
                <a:ext uri="{FF2B5EF4-FFF2-40B4-BE49-F238E27FC236}">
                  <a16:creationId xmlns:a16="http://schemas.microsoft.com/office/drawing/2014/main" id="{ECB9422A-F7AA-6143-8673-CA97EE9D620B}"/>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337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7" name="Rectangle 5">
            <a:extLst>
              <a:ext uri="{FF2B5EF4-FFF2-40B4-BE49-F238E27FC236}">
                <a16:creationId xmlns:a16="http://schemas.microsoft.com/office/drawing/2014/main" id="{6C3FDCE7-5731-3B49-B3F0-A28BEE20C1DD}"/>
              </a:ext>
            </a:extLst>
          </p:cNvPr>
          <p:cNvSpPr txBox="1">
            <a:spLocks noChangeArrowheads="1"/>
          </p:cNvSpPr>
          <p:nvPr/>
        </p:nvSpPr>
        <p:spPr bwMode="auto">
          <a:xfrm>
            <a:off x="740571" y="2803512"/>
            <a:ext cx="5096669" cy="1768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Acknowledgements</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endPar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endParaRP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 of next byte expected from other side</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cumulative ACK</a:t>
            </a:r>
          </a:p>
        </p:txBody>
      </p:sp>
      <p:sp>
        <p:nvSpPr>
          <p:cNvPr id="108" name="Rectangle 5">
            <a:extLst>
              <a:ext uri="{FF2B5EF4-FFF2-40B4-BE49-F238E27FC236}">
                <a16:creationId xmlns:a16="http://schemas.microsoft.com/office/drawing/2014/main" id="{845D3A7B-C2B2-5F46-AC88-0FE1A562E0B2}"/>
              </a:ext>
            </a:extLst>
          </p:cNvPr>
          <p:cNvSpPr txBox="1">
            <a:spLocks noChangeArrowheads="1"/>
          </p:cNvSpPr>
          <p:nvPr/>
        </p:nvSpPr>
        <p:spPr bwMode="auto">
          <a:xfrm>
            <a:off x="651671" y="4633906"/>
            <a:ext cx="5096669" cy="173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ts val="1900"/>
              </a:spcBef>
              <a:spcAft>
                <a:spcPct val="0"/>
              </a:spcAft>
              <a:buClr>
                <a:srgbClr val="000099"/>
              </a:buClr>
              <a:buSzPct val="100000"/>
              <a:buFont typeface="Wingdings" pitchFamily="2" charset="2"/>
              <a:buNone/>
              <a:tabLst/>
              <a:defRPr/>
            </a:pPr>
            <a:r>
              <a:rPr kumimoji="0" lang="en-US" altLang="en-US" sz="28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how receiver handles out-of-order segments</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1" u="sng"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spec doesn</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say, - up to implementor</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9" name="Slide Number Placeholder 2">
            <a:extLst>
              <a:ext uri="{FF2B5EF4-FFF2-40B4-BE49-F238E27FC236}">
                <a16:creationId xmlns:a16="http://schemas.microsoft.com/office/drawing/2014/main" id="{471D7C94-F1DF-F240-884F-FBFDCBF8355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36</a:t>
            </a:fld>
            <a:endParaRPr lang="en-US" dirty="0"/>
          </a:p>
        </p:txBody>
      </p:sp>
    </p:spTree>
    <p:extLst>
      <p:ext uri="{BB962C8B-B14F-4D97-AF65-F5344CB8AC3E}">
        <p14:creationId xmlns:p14="http://schemas.microsoft.com/office/powerpoint/2010/main" val="16558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ssolv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par>
                                <p:cTn id="13" presetID="9"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dissolve">
                                      <p:cBhvr>
                                        <p:cTn id="15" dur="500"/>
                                        <p:tgtEl>
                                          <p:spTgt spid="2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dissolv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133" name="Text Box 8">
            <a:extLst>
              <a:ext uri="{FF2B5EF4-FFF2-40B4-BE49-F238E27FC236}">
                <a16:creationId xmlns:a16="http://schemas.microsoft.com/office/drawing/2014/main" id="{4BFA7F94-ECDC-4F4E-BAAE-2F377F89AF1C}"/>
              </a:ext>
            </a:extLst>
          </p:cNvPr>
          <p:cNvSpPr txBox="1">
            <a:spLocks noChangeArrowheads="1"/>
          </p:cNvSpPr>
          <p:nvPr/>
        </p:nvSpPr>
        <p:spPr bwMode="auto">
          <a:xfrm>
            <a:off x="1661117" y="4011734"/>
            <a:ext cx="2519185" cy="757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4" name="Text Box 9">
            <a:extLst>
              <a:ext uri="{FF2B5EF4-FFF2-40B4-BE49-F238E27FC236}">
                <a16:creationId xmlns:a16="http://schemas.microsoft.com/office/drawing/2014/main" id="{6F6C270A-95D4-3B45-95CD-2E7A27820BF0}"/>
              </a:ext>
            </a:extLst>
          </p:cNvPr>
          <p:cNvSpPr txBox="1">
            <a:spLocks noChangeArrowheads="1"/>
          </p:cNvSpPr>
          <p:nvPr/>
        </p:nvSpPr>
        <p:spPr bwMode="auto">
          <a:xfrm>
            <a:off x="7229477" y="3001865"/>
            <a:ext cx="3187212"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echoes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back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Text Box 11">
            <a:extLst>
              <a:ext uri="{FF2B5EF4-FFF2-40B4-BE49-F238E27FC236}">
                <a16:creationId xmlns:a16="http://schemas.microsoft.com/office/drawing/2014/main" id="{7AB83FEF-E6C5-3C4E-8F11-410822AB937A}"/>
              </a:ext>
            </a:extLst>
          </p:cNvPr>
          <p:cNvSpPr txBox="1">
            <a:spLocks noChangeArrowheads="1"/>
          </p:cNvSpPr>
          <p:nvPr/>
        </p:nvSpPr>
        <p:spPr bwMode="auto">
          <a:xfrm>
            <a:off x="3961011" y="5644479"/>
            <a:ext cx="3401893"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rPr>
              <a:t>simple telnet scenario</a:t>
            </a:r>
            <a:endParaRPr kumimoji="0" lang="en-US" sz="12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endParaRPr>
          </a:p>
        </p:txBody>
      </p:sp>
      <p:sp>
        <p:nvSpPr>
          <p:cNvPr id="137" name="Text Box 13">
            <a:extLst>
              <a:ext uri="{FF2B5EF4-FFF2-40B4-BE49-F238E27FC236}">
                <a16:creationId xmlns:a16="http://schemas.microsoft.com/office/drawing/2014/main" id="{0851DEB2-88A4-C849-8DEA-02D53E9ABCBD}"/>
              </a:ext>
            </a:extLst>
          </p:cNvPr>
          <p:cNvSpPr txBox="1">
            <a:spLocks noChangeArrowheads="1"/>
          </p:cNvSpPr>
          <p:nvPr/>
        </p:nvSpPr>
        <p:spPr bwMode="auto">
          <a:xfrm>
            <a:off x="7129672" y="1492971"/>
            <a:ext cx="99738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B</a:t>
            </a:r>
          </a:p>
        </p:txBody>
      </p:sp>
      <p:sp>
        <p:nvSpPr>
          <p:cNvPr id="138" name="Text Box 17">
            <a:extLst>
              <a:ext uri="{FF2B5EF4-FFF2-40B4-BE49-F238E27FC236}">
                <a16:creationId xmlns:a16="http://schemas.microsoft.com/office/drawing/2014/main" id="{847A8C2E-C7AE-5B45-9FFE-DE39BC581384}"/>
              </a:ext>
            </a:extLst>
          </p:cNvPr>
          <p:cNvSpPr txBox="1">
            <a:spLocks noChangeArrowheads="1"/>
          </p:cNvSpPr>
          <p:nvPr/>
        </p:nvSpPr>
        <p:spPr bwMode="auto">
          <a:xfrm>
            <a:off x="3204390" y="1459336"/>
            <a:ext cx="100861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A</a:t>
            </a:r>
          </a:p>
        </p:txBody>
      </p:sp>
      <p:grpSp>
        <p:nvGrpSpPr>
          <p:cNvPr id="4" name="Group 3">
            <a:extLst>
              <a:ext uri="{FF2B5EF4-FFF2-40B4-BE49-F238E27FC236}">
                <a16:creationId xmlns:a16="http://schemas.microsoft.com/office/drawing/2014/main" id="{89152BC9-BFE2-2C4F-B7CF-DD705BF09468}"/>
              </a:ext>
            </a:extLst>
          </p:cNvPr>
          <p:cNvGrpSpPr/>
          <p:nvPr/>
        </p:nvGrpSpPr>
        <p:grpSpPr>
          <a:xfrm>
            <a:off x="1499000" y="2541021"/>
            <a:ext cx="5581275" cy="780392"/>
            <a:chOff x="1499000" y="2541021"/>
            <a:chExt cx="5581275" cy="780392"/>
          </a:xfrm>
        </p:grpSpPr>
        <p:sp>
          <p:nvSpPr>
            <p:cNvPr id="131" name="Line 4">
              <a:extLst>
                <a:ext uri="{FF2B5EF4-FFF2-40B4-BE49-F238E27FC236}">
                  <a16:creationId xmlns:a16="http://schemas.microsoft.com/office/drawing/2014/main" id="{4E48AD8B-7F93-B847-8494-F0B86AABA007}"/>
                </a:ext>
              </a:extLst>
            </p:cNvPr>
            <p:cNvSpPr>
              <a:spLocks noChangeShapeType="1"/>
            </p:cNvSpPr>
            <p:nvPr/>
          </p:nvSpPr>
          <p:spPr bwMode="auto">
            <a:xfrm>
              <a:off x="4354237" y="2749913"/>
              <a:ext cx="2586037"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2" name="Text Box 7">
              <a:extLst>
                <a:ext uri="{FF2B5EF4-FFF2-40B4-BE49-F238E27FC236}">
                  <a16:creationId xmlns:a16="http://schemas.microsoft.com/office/drawing/2014/main" id="{B9E9C219-DA90-8A41-A18D-4DF67A2B1B94}"/>
                </a:ext>
              </a:extLst>
            </p:cNvPr>
            <p:cNvSpPr txBox="1">
              <a:spLocks noChangeArrowheads="1"/>
            </p:cNvSpPr>
            <p:nvPr/>
          </p:nvSpPr>
          <p:spPr bwMode="auto">
            <a:xfrm>
              <a:off x="1499000" y="2541021"/>
              <a:ext cx="2725007"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User types</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Rectangle 18">
              <a:extLst>
                <a:ext uri="{FF2B5EF4-FFF2-40B4-BE49-F238E27FC236}">
                  <a16:creationId xmlns:a16="http://schemas.microsoft.com/office/drawing/2014/main" id="{35BA661F-5A22-C84E-B47D-9147B3088598}"/>
                </a:ext>
              </a:extLst>
            </p:cNvPr>
            <p:cNvSpPr>
              <a:spLocks noChangeArrowheads="1"/>
            </p:cNvSpPr>
            <p:nvPr/>
          </p:nvSpPr>
          <p:spPr bwMode="auto">
            <a:xfrm>
              <a:off x="5167037" y="2841988"/>
              <a:ext cx="814387" cy="3794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0" name="Text Box 19">
              <a:extLst>
                <a:ext uri="{FF2B5EF4-FFF2-40B4-BE49-F238E27FC236}">
                  <a16:creationId xmlns:a16="http://schemas.microsoft.com/office/drawing/2014/main" id="{880D64B6-5AB7-0245-B925-5A511DDE93D7}"/>
                </a:ext>
              </a:extLst>
            </p:cNvPr>
            <p:cNvSpPr txBox="1">
              <a:spLocks noChangeArrowheads="1"/>
            </p:cNvSpPr>
            <p:nvPr/>
          </p:nvSpPr>
          <p:spPr bwMode="auto">
            <a:xfrm>
              <a:off x="4260272" y="2854620"/>
              <a:ext cx="2820003"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Seq=42, ACK=79, data =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30581A9F-48A7-D546-AB16-5A259024E309}"/>
              </a:ext>
            </a:extLst>
          </p:cNvPr>
          <p:cNvGrpSpPr/>
          <p:nvPr/>
        </p:nvGrpSpPr>
        <p:grpSpPr>
          <a:xfrm>
            <a:off x="4264368" y="3523026"/>
            <a:ext cx="2813399" cy="800100"/>
            <a:chOff x="4264368" y="3523026"/>
            <a:chExt cx="2813399" cy="800100"/>
          </a:xfrm>
        </p:grpSpPr>
        <p:sp>
          <p:nvSpPr>
            <p:cNvPr id="135" name="Line 10">
              <a:extLst>
                <a:ext uri="{FF2B5EF4-FFF2-40B4-BE49-F238E27FC236}">
                  <a16:creationId xmlns:a16="http://schemas.microsoft.com/office/drawing/2014/main" id="{7C681F4C-24E8-5D43-BE10-D3949F61CDFA}"/>
                </a:ext>
              </a:extLst>
            </p:cNvPr>
            <p:cNvSpPr>
              <a:spLocks noChangeShapeType="1"/>
            </p:cNvSpPr>
            <p:nvPr/>
          </p:nvSpPr>
          <p:spPr bwMode="auto">
            <a:xfrm flipH="1">
              <a:off x="4344712" y="3523026"/>
              <a:ext cx="2554287" cy="8001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1" name="Rectangle 20">
              <a:extLst>
                <a:ext uri="{FF2B5EF4-FFF2-40B4-BE49-F238E27FC236}">
                  <a16:creationId xmlns:a16="http://schemas.microsoft.com/office/drawing/2014/main" id="{E3E3363E-9511-1A43-912C-05D171708B3A}"/>
                </a:ext>
              </a:extLst>
            </p:cNvPr>
            <p:cNvSpPr>
              <a:spLocks noChangeArrowheads="1"/>
            </p:cNvSpPr>
            <p:nvPr/>
          </p:nvSpPr>
          <p:spPr bwMode="auto">
            <a:xfrm>
              <a:off x="5201962" y="3800838"/>
              <a:ext cx="823912" cy="2460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2" name="Text Box 21">
              <a:extLst>
                <a:ext uri="{FF2B5EF4-FFF2-40B4-BE49-F238E27FC236}">
                  <a16:creationId xmlns:a16="http://schemas.microsoft.com/office/drawing/2014/main" id="{18709FF4-595B-2F4F-9697-F2C14F760728}"/>
                </a:ext>
              </a:extLst>
            </p:cNvPr>
            <p:cNvSpPr txBox="1">
              <a:spLocks noChangeArrowheads="1"/>
            </p:cNvSpPr>
            <p:nvPr/>
          </p:nvSpPr>
          <p:spPr bwMode="auto">
            <a:xfrm>
              <a:off x="4264368" y="3736718"/>
              <a:ext cx="2813399"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Seq=79, ACK=43, data = </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1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9A6C1350-9453-1E48-8790-F100F9587769}"/>
              </a:ext>
            </a:extLst>
          </p:cNvPr>
          <p:cNvGrpSpPr/>
          <p:nvPr/>
        </p:nvGrpSpPr>
        <p:grpSpPr>
          <a:xfrm>
            <a:off x="4339949" y="4518388"/>
            <a:ext cx="2590800" cy="506413"/>
            <a:chOff x="4339949" y="4518388"/>
            <a:chExt cx="2590800" cy="506413"/>
          </a:xfrm>
        </p:grpSpPr>
        <p:sp>
          <p:nvSpPr>
            <p:cNvPr id="130" name="Line 3">
              <a:extLst>
                <a:ext uri="{FF2B5EF4-FFF2-40B4-BE49-F238E27FC236}">
                  <a16:creationId xmlns:a16="http://schemas.microsoft.com/office/drawing/2014/main" id="{21939EAE-12FE-4B4B-8477-DA966E53E581}"/>
                </a:ext>
              </a:extLst>
            </p:cNvPr>
            <p:cNvSpPr>
              <a:spLocks noChangeShapeType="1"/>
            </p:cNvSpPr>
            <p:nvPr/>
          </p:nvSpPr>
          <p:spPr bwMode="auto">
            <a:xfrm>
              <a:off x="4339949" y="4518388"/>
              <a:ext cx="2590800"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3" name="Rectangle 22">
              <a:extLst>
                <a:ext uri="{FF2B5EF4-FFF2-40B4-BE49-F238E27FC236}">
                  <a16:creationId xmlns:a16="http://schemas.microsoft.com/office/drawing/2014/main" id="{36373196-F0F3-9041-A157-0DFF0B56BE41}"/>
                </a:ext>
              </a:extLst>
            </p:cNvPr>
            <p:cNvSpPr>
              <a:spLocks noChangeArrowheads="1"/>
            </p:cNvSpPr>
            <p:nvPr/>
          </p:nvSpPr>
          <p:spPr bwMode="auto">
            <a:xfrm>
              <a:off x="5268637" y="4648563"/>
              <a:ext cx="958850" cy="3571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4" name="Text Box 23">
              <a:extLst>
                <a:ext uri="{FF2B5EF4-FFF2-40B4-BE49-F238E27FC236}">
                  <a16:creationId xmlns:a16="http://schemas.microsoft.com/office/drawing/2014/main" id="{2C94660D-0BE1-434B-85A6-BB22849908C7}"/>
                </a:ext>
              </a:extLst>
            </p:cNvPr>
            <p:cNvSpPr txBox="1">
              <a:spLocks noChangeArrowheads="1"/>
            </p:cNvSpPr>
            <p:nvPr/>
          </p:nvSpPr>
          <p:spPr bwMode="auto">
            <a:xfrm>
              <a:off x="4934710" y="4609843"/>
              <a:ext cx="1712264"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Seq=43, ACK=80</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45" name="Line 24">
            <a:extLst>
              <a:ext uri="{FF2B5EF4-FFF2-40B4-BE49-F238E27FC236}">
                <a16:creationId xmlns:a16="http://schemas.microsoft.com/office/drawing/2014/main" id="{4198420A-33F5-1542-B39F-616C0F629FE7}"/>
              </a:ext>
            </a:extLst>
          </p:cNvPr>
          <p:cNvSpPr>
            <a:spLocks noChangeShapeType="1"/>
          </p:cNvSpPr>
          <p:nvPr/>
        </p:nvSpPr>
        <p:spPr bwMode="auto">
          <a:xfrm>
            <a:off x="4332012" y="2508613"/>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6" name="Line 25">
            <a:extLst>
              <a:ext uri="{FF2B5EF4-FFF2-40B4-BE49-F238E27FC236}">
                <a16:creationId xmlns:a16="http://schemas.microsoft.com/office/drawing/2014/main" id="{C59AD6B4-1F7E-D046-AE58-B0A2143452E4}"/>
              </a:ext>
            </a:extLst>
          </p:cNvPr>
          <p:cNvSpPr>
            <a:spLocks noChangeShapeType="1"/>
          </p:cNvSpPr>
          <p:nvPr/>
        </p:nvSpPr>
        <p:spPr bwMode="auto">
          <a:xfrm>
            <a:off x="6994249" y="2561001"/>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47" name="Group 27">
            <a:extLst>
              <a:ext uri="{FF2B5EF4-FFF2-40B4-BE49-F238E27FC236}">
                <a16:creationId xmlns:a16="http://schemas.microsoft.com/office/drawing/2014/main" id="{78A4C821-5D3D-F049-95FB-64A6C2EFC29B}"/>
              </a:ext>
            </a:extLst>
          </p:cNvPr>
          <p:cNvGrpSpPr>
            <a:grpSpLocks/>
          </p:cNvGrpSpPr>
          <p:nvPr/>
        </p:nvGrpSpPr>
        <p:grpSpPr bwMode="auto">
          <a:xfrm>
            <a:off x="3824012" y="1687876"/>
            <a:ext cx="755650" cy="782637"/>
            <a:chOff x="-44" y="1473"/>
            <a:chExt cx="981" cy="1105"/>
          </a:xfrm>
        </p:grpSpPr>
        <p:pic>
          <p:nvPicPr>
            <p:cNvPr id="148" name="Picture 28" descr="desktop_computer_stylized_medium">
              <a:extLst>
                <a:ext uri="{FF2B5EF4-FFF2-40B4-BE49-F238E27FC236}">
                  <a16:creationId xmlns:a16="http://schemas.microsoft.com/office/drawing/2014/main" id="{37E197D2-A990-E643-BBEF-3FDB8B30E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29">
              <a:extLst>
                <a:ext uri="{FF2B5EF4-FFF2-40B4-BE49-F238E27FC236}">
                  <a16:creationId xmlns:a16="http://schemas.microsoft.com/office/drawing/2014/main" id="{B63C2E39-A8CB-1F4B-B3CA-E65FF2976D4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0" name="Group 30">
            <a:extLst>
              <a:ext uri="{FF2B5EF4-FFF2-40B4-BE49-F238E27FC236}">
                <a16:creationId xmlns:a16="http://schemas.microsoft.com/office/drawing/2014/main" id="{AEA67504-808C-2C43-80AA-6BED564C9A22}"/>
              </a:ext>
            </a:extLst>
          </p:cNvPr>
          <p:cNvGrpSpPr>
            <a:grpSpLocks/>
          </p:cNvGrpSpPr>
          <p:nvPr/>
        </p:nvGrpSpPr>
        <p:grpSpPr bwMode="auto">
          <a:xfrm flipH="1">
            <a:off x="6686274" y="1727563"/>
            <a:ext cx="788988" cy="862013"/>
            <a:chOff x="-44" y="1473"/>
            <a:chExt cx="981" cy="1105"/>
          </a:xfrm>
        </p:grpSpPr>
        <p:pic>
          <p:nvPicPr>
            <p:cNvPr id="151" name="Picture 31" descr="desktop_computer_stylized_medium">
              <a:extLst>
                <a:ext uri="{FF2B5EF4-FFF2-40B4-BE49-F238E27FC236}">
                  <a16:creationId xmlns:a16="http://schemas.microsoft.com/office/drawing/2014/main" id="{0B37A6B2-9E4A-114B-85F9-5E3DF620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Freeform 32">
              <a:extLst>
                <a:ext uri="{FF2B5EF4-FFF2-40B4-BE49-F238E27FC236}">
                  <a16:creationId xmlns:a16="http://schemas.microsoft.com/office/drawing/2014/main" id="{100E17DE-5CEE-AB45-8E97-F0E8B661790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178778AE-4599-7841-B71E-D835F9A5393E}"/>
              </a:ext>
            </a:extLst>
          </p:cNvPr>
          <p:cNvGrpSpPr/>
          <p:nvPr/>
        </p:nvGrpSpPr>
        <p:grpSpPr>
          <a:xfrm>
            <a:off x="4692316" y="2815389"/>
            <a:ext cx="1388485" cy="1371600"/>
            <a:chOff x="4692316" y="2815389"/>
            <a:chExt cx="1388485" cy="1371600"/>
          </a:xfrm>
        </p:grpSpPr>
        <p:sp>
          <p:nvSpPr>
            <p:cNvPr id="3" name="Oval 2">
              <a:extLst>
                <a:ext uri="{FF2B5EF4-FFF2-40B4-BE49-F238E27FC236}">
                  <a16:creationId xmlns:a16="http://schemas.microsoft.com/office/drawing/2014/main" id="{AB715EF6-F294-3449-96CB-B6947A099ADE}"/>
                </a:ext>
              </a:extLst>
            </p:cNvPr>
            <p:cNvSpPr/>
            <p:nvPr/>
          </p:nvSpPr>
          <p:spPr>
            <a:xfrm>
              <a:off x="5566610" y="3721768"/>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7D783624-80C6-2148-8502-F1C29047872A}"/>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907B7D31-A373-0B4B-A1B5-F4FD39A2F3C3}"/>
                </a:ext>
              </a:extLst>
            </p:cNvPr>
            <p:cNvCxnSpPr/>
            <p:nvPr/>
          </p:nvCxnSpPr>
          <p:spPr>
            <a:xfrm flipH="1" flipV="1">
              <a:off x="5117431" y="3224463"/>
              <a:ext cx="513348" cy="513348"/>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45AF06C-D673-CA4F-A51B-93240818CB9A}"/>
              </a:ext>
            </a:extLst>
          </p:cNvPr>
          <p:cNvGrpSpPr/>
          <p:nvPr/>
        </p:nvGrpSpPr>
        <p:grpSpPr>
          <a:xfrm>
            <a:off x="4684295" y="3737810"/>
            <a:ext cx="1982043" cy="1307432"/>
            <a:chOff x="4692316" y="2815389"/>
            <a:chExt cx="1982043" cy="1307432"/>
          </a:xfrm>
        </p:grpSpPr>
        <p:sp>
          <p:nvSpPr>
            <p:cNvPr id="36" name="Oval 35">
              <a:extLst>
                <a:ext uri="{FF2B5EF4-FFF2-40B4-BE49-F238E27FC236}">
                  <a16:creationId xmlns:a16="http://schemas.microsoft.com/office/drawing/2014/main" id="{6B1B5065-4044-F742-9CE7-C6C1E51A71E8}"/>
                </a:ext>
              </a:extLst>
            </p:cNvPr>
            <p:cNvSpPr/>
            <p:nvPr/>
          </p:nvSpPr>
          <p:spPr>
            <a:xfrm>
              <a:off x="6160168" y="3657600"/>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C5F4BEC1-9A8B-BA47-BC77-A5A357B8A4B6}"/>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8" name="Straight Arrow Connector 37">
              <a:extLst>
                <a:ext uri="{FF2B5EF4-FFF2-40B4-BE49-F238E27FC236}">
                  <a16:creationId xmlns:a16="http://schemas.microsoft.com/office/drawing/2014/main" id="{1894C7DC-0B9B-5648-ACEB-7945930EE55B}"/>
                </a:ext>
              </a:extLst>
            </p:cNvPr>
            <p:cNvCxnSpPr>
              <a:cxnSpLocks/>
            </p:cNvCxnSpPr>
            <p:nvPr/>
          </p:nvCxnSpPr>
          <p:spPr>
            <a:xfrm flipH="1" flipV="1">
              <a:off x="5165557" y="3224463"/>
              <a:ext cx="970548" cy="52136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Slide Number Placeholder 2">
            <a:extLst>
              <a:ext uri="{FF2B5EF4-FFF2-40B4-BE49-F238E27FC236}">
                <a16:creationId xmlns:a16="http://schemas.microsoft.com/office/drawing/2014/main" id="{951C5C48-402B-A744-B23C-9DA42D7A6E17}"/>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37</a:t>
            </a:fld>
            <a:endParaRPr lang="en-US" dirty="0"/>
          </a:p>
        </p:txBody>
      </p:sp>
    </p:spTree>
    <p:extLst>
      <p:ext uri="{BB962C8B-B14F-4D97-AF65-F5344CB8AC3E}">
        <p14:creationId xmlns:p14="http://schemas.microsoft.com/office/powerpoint/2010/main" val="267750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dissolve">
                                      <p:cBhvr>
                                        <p:cTn id="11" dur="500"/>
                                        <p:tgtEl>
                                          <p:spTgt spid="13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dissolve">
                                      <p:cBhvr>
                                        <p:cTn id="19" dur="500"/>
                                        <p:tgtEl>
                                          <p:spTgt spid="13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dissolv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Sender </a:t>
            </a:r>
            <a:r>
              <a:rPr lang="en-US" sz="3600" dirty="0"/>
              <a:t>(simplified)</a:t>
            </a:r>
            <a:endParaRPr lang="en-US" sz="4400" b="0" dirty="0"/>
          </a:p>
        </p:txBody>
      </p:sp>
      <p:sp>
        <p:nvSpPr>
          <p:cNvPr id="6" name="Rectangle 3">
            <a:extLst>
              <a:ext uri="{FF2B5EF4-FFF2-40B4-BE49-F238E27FC236}">
                <a16:creationId xmlns:a16="http://schemas.microsoft.com/office/drawing/2014/main" id="{93E50F9F-34A2-434D-9CCF-7D058EEE958D}"/>
              </a:ext>
            </a:extLst>
          </p:cNvPr>
          <p:cNvSpPr txBox="1">
            <a:spLocks noChangeArrowheads="1"/>
          </p:cNvSpPr>
          <p:nvPr/>
        </p:nvSpPr>
        <p:spPr>
          <a:xfrm>
            <a:off x="798690" y="1384386"/>
            <a:ext cx="495300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event: data received from application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segment with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seq # is byte-stream number of first data byte in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start timer if not already running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timer as for oldest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expiration interval: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TimeOutInterval</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DA35D0F5-641B-DD43-98AE-2CF2FD980706}"/>
              </a:ext>
            </a:extLst>
          </p:cNvPr>
          <p:cNvSpPr txBox="1">
            <a:spLocks noChangeArrowheads="1"/>
          </p:cNvSpPr>
          <p:nvPr/>
        </p:nvSpPr>
        <p:spPr>
          <a:xfrm>
            <a:off x="6728208" y="1446144"/>
            <a:ext cx="3810000" cy="1943100"/>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000" b="0" i="1" u="none" strike="noStrike" kern="1200" cap="none" spc="0" normalizeH="0" baseline="0" noProof="0" dirty="0">
                <a:ln>
                  <a:noFill/>
                </a:ln>
                <a:solidFill>
                  <a:srgbClr val="CC0000"/>
                </a:solidFill>
                <a:effectLst/>
                <a:uLnTx/>
                <a:uFillTx/>
                <a:latin typeface="Calibri" panose="020F0502020204030204"/>
                <a:ea typeface="+mn-ea"/>
                <a:cs typeface="+mn-cs"/>
              </a:rPr>
              <a:t>event: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retransmit segment that caused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Rectangle 4">
            <a:extLst>
              <a:ext uri="{FF2B5EF4-FFF2-40B4-BE49-F238E27FC236}">
                <a16:creationId xmlns:a16="http://schemas.microsoft.com/office/drawing/2014/main" id="{7626FEA2-2ED1-6640-83D4-E13C73302CE0}"/>
              </a:ext>
            </a:extLst>
          </p:cNvPr>
          <p:cNvSpPr txBox="1">
            <a:spLocks noChangeArrowheads="1"/>
          </p:cNvSpPr>
          <p:nvPr/>
        </p:nvSpPr>
        <p:spPr>
          <a:xfrm>
            <a:off x="6728208" y="3392552"/>
            <a:ext cx="4920453" cy="3193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event: ACK received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ACK acknowledges previously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what is known to be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start timer if there are  still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2">
            <a:extLst>
              <a:ext uri="{FF2B5EF4-FFF2-40B4-BE49-F238E27FC236}">
                <a16:creationId xmlns:a16="http://schemas.microsoft.com/office/drawing/2014/main" id="{F7A5BD9A-E49F-7E4D-A1AC-729448A7B15E}"/>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38</a:t>
            </a:fld>
            <a:endParaRPr lang="en-US" dirty="0"/>
          </a:p>
        </p:txBody>
      </p:sp>
    </p:spTree>
    <p:extLst>
      <p:ext uri="{BB962C8B-B14F-4D97-AF65-F5344CB8AC3E}">
        <p14:creationId xmlns:p14="http://schemas.microsoft.com/office/powerpoint/2010/main" val="42207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Receiver: ACK generation </a:t>
            </a:r>
            <a:r>
              <a:rPr lang="en-US" sz="2400" b="0" dirty="0"/>
              <a:t>[RFC 5681]</a:t>
            </a:r>
            <a:endParaRPr lang="en-US" sz="4400" b="0" dirty="0"/>
          </a:p>
        </p:txBody>
      </p:sp>
      <p:sp>
        <p:nvSpPr>
          <p:cNvPr id="43" name="Text Box 3">
            <a:extLst>
              <a:ext uri="{FF2B5EF4-FFF2-40B4-BE49-F238E27FC236}">
                <a16:creationId xmlns:a16="http://schemas.microsoft.com/office/drawing/2014/main" id="{0C54E9E4-D2A0-C64E-B652-DCC0E63DDD71}"/>
              </a:ext>
            </a:extLst>
          </p:cNvPr>
          <p:cNvSpPr txBox="1">
            <a:spLocks noChangeArrowheads="1"/>
          </p:cNvSpPr>
          <p:nvPr/>
        </p:nvSpPr>
        <p:spPr bwMode="auto">
          <a:xfrm>
            <a:off x="2143953" y="1439289"/>
            <a:ext cx="3496406"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Event at receiver</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All data up to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already </a:t>
            </a:r>
            <a:r>
              <a:rPr kumimoji="0" lang="en-US" sz="20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ACKed</a:t>
            </a: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One other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has ACK pending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out-of-order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higher-than-expect seq. #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Gap detected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segment that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partially or completely fills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4" name="Text Box 4">
            <a:extLst>
              <a:ext uri="{FF2B5EF4-FFF2-40B4-BE49-F238E27FC236}">
                <a16:creationId xmlns:a16="http://schemas.microsoft.com/office/drawing/2014/main" id="{7D1A8937-7497-E947-B481-036DB6905786}"/>
              </a:ext>
            </a:extLst>
          </p:cNvPr>
          <p:cNvSpPr txBox="1">
            <a:spLocks noChangeArrowheads="1"/>
          </p:cNvSpPr>
          <p:nvPr/>
        </p:nvSpPr>
        <p:spPr bwMode="auto">
          <a:xfrm>
            <a:off x="5906328" y="1429764"/>
            <a:ext cx="4189545"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TCP receiver action</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delayed ACK. Wait up to 500ms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for next segment. If no next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 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single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ACKing</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both in-order segments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a:t>
            </a:r>
            <a:r>
              <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duplicate ACK</a:t>
            </a:r>
            <a:r>
              <a:rPr kumimoji="0" lang="en-US" sz="20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indicating seq. # of next expected byte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 send ACK, provided that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starts at lower end of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5" name="Line 9">
            <a:extLst>
              <a:ext uri="{FF2B5EF4-FFF2-40B4-BE49-F238E27FC236}">
                <a16:creationId xmlns:a16="http://schemas.microsoft.com/office/drawing/2014/main" id="{B5C333E2-4347-8B41-A67B-31280E7B23CD}"/>
              </a:ext>
            </a:extLst>
          </p:cNvPr>
          <p:cNvSpPr>
            <a:spLocks noChangeShapeType="1"/>
          </p:cNvSpPr>
          <p:nvPr/>
        </p:nvSpPr>
        <p:spPr bwMode="auto">
          <a:xfrm>
            <a:off x="5715828" y="1590101"/>
            <a:ext cx="0" cy="4352925"/>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6" name="Line 11">
            <a:extLst>
              <a:ext uri="{FF2B5EF4-FFF2-40B4-BE49-F238E27FC236}">
                <a16:creationId xmlns:a16="http://schemas.microsoft.com/office/drawing/2014/main" id="{A3C87D27-55A1-0740-A388-14FABFDCAECD}"/>
              </a:ext>
            </a:extLst>
          </p:cNvPr>
          <p:cNvSpPr>
            <a:spLocks noChangeShapeType="1"/>
          </p:cNvSpPr>
          <p:nvPr/>
        </p:nvSpPr>
        <p:spPr bwMode="auto">
          <a:xfrm>
            <a:off x="2159828" y="20298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7" name="Line 12">
            <a:extLst>
              <a:ext uri="{FF2B5EF4-FFF2-40B4-BE49-F238E27FC236}">
                <a16:creationId xmlns:a16="http://schemas.microsoft.com/office/drawing/2014/main" id="{BAEE28BF-45B4-7B4F-8643-BEFCF1817DB3}"/>
              </a:ext>
            </a:extLst>
          </p:cNvPr>
          <p:cNvSpPr>
            <a:spLocks noChangeShapeType="1"/>
          </p:cNvSpPr>
          <p:nvPr/>
        </p:nvSpPr>
        <p:spPr bwMode="auto">
          <a:xfrm>
            <a:off x="2143953" y="30839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8" name="Line 13">
            <a:extLst>
              <a:ext uri="{FF2B5EF4-FFF2-40B4-BE49-F238E27FC236}">
                <a16:creationId xmlns:a16="http://schemas.microsoft.com/office/drawing/2014/main" id="{497F621D-E3C3-D549-BCDE-B1C658BA2FF8}"/>
              </a:ext>
            </a:extLst>
          </p:cNvPr>
          <p:cNvSpPr>
            <a:spLocks noChangeShapeType="1"/>
          </p:cNvSpPr>
          <p:nvPr/>
        </p:nvSpPr>
        <p:spPr bwMode="auto">
          <a:xfrm>
            <a:off x="2161416" y="4182489"/>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9" name="Line 14">
            <a:extLst>
              <a:ext uri="{FF2B5EF4-FFF2-40B4-BE49-F238E27FC236}">
                <a16:creationId xmlns:a16="http://schemas.microsoft.com/office/drawing/2014/main" id="{B5CA7B9A-CEFE-9440-989C-72777EDC3F97}"/>
              </a:ext>
            </a:extLst>
          </p:cNvPr>
          <p:cNvSpPr>
            <a:spLocks noChangeShapeType="1"/>
          </p:cNvSpPr>
          <p:nvPr/>
        </p:nvSpPr>
        <p:spPr bwMode="auto">
          <a:xfrm>
            <a:off x="2155066" y="5271514"/>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5" name="Slide Number Placeholder 2">
            <a:extLst>
              <a:ext uri="{FF2B5EF4-FFF2-40B4-BE49-F238E27FC236}">
                <a16:creationId xmlns:a16="http://schemas.microsoft.com/office/drawing/2014/main" id="{340791B0-4154-D14E-9DBD-0157764BBAE9}"/>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39</a:t>
            </a:fld>
            <a:endParaRPr lang="en-US" dirty="0"/>
          </a:p>
        </p:txBody>
      </p:sp>
    </p:spTree>
    <p:extLst>
      <p:ext uri="{BB962C8B-B14F-4D97-AF65-F5344CB8AC3E}">
        <p14:creationId xmlns:p14="http://schemas.microsoft.com/office/powerpoint/2010/main" val="1771317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3F910FC6-F569-2147-8E13-9C3CBF349C22}"/>
              </a:ext>
            </a:extLst>
          </p:cNvPr>
          <p:cNvGrpSpPr/>
          <p:nvPr/>
        </p:nvGrpSpPr>
        <p:grpSpPr>
          <a:xfrm>
            <a:off x="995688" y="3550466"/>
            <a:ext cx="9016751" cy="2246769"/>
            <a:chOff x="995688" y="4013928"/>
            <a:chExt cx="9016751" cy="2246769"/>
          </a:xfrm>
        </p:grpSpPr>
        <p:sp>
          <p:nvSpPr>
            <p:cNvPr id="254" name="TextBox 253">
              <a:extLst>
                <a:ext uri="{FF2B5EF4-FFF2-40B4-BE49-F238E27FC236}">
                  <a16:creationId xmlns:a16="http://schemas.microsoft.com/office/drawing/2014/main" id="{B694493B-88BF-134F-B1BA-C0BD341D486C}"/>
                </a:ext>
              </a:extLst>
            </p:cNvPr>
            <p:cNvSpPr txBox="1"/>
            <p:nvPr/>
          </p:nvSpPr>
          <p:spPr>
            <a:xfrm>
              <a:off x="995688" y="4013928"/>
              <a:ext cx="4815357"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Complexity of reliable data transfer protocol  will depend (strongly) on characteristics of unreliable channel (lose, corrupt, reorder data?)</a:t>
              </a:r>
            </a:p>
          </p:txBody>
        </p:sp>
        <p:cxnSp>
          <p:nvCxnSpPr>
            <p:cNvPr id="10" name="Straight Connector 9">
              <a:extLst>
                <a:ext uri="{FF2B5EF4-FFF2-40B4-BE49-F238E27FC236}">
                  <a16:creationId xmlns:a16="http://schemas.microsoft.com/office/drawing/2014/main" id="{CF6FCEAF-463D-2648-AB33-C825C90C616E}"/>
                </a:ext>
              </a:extLst>
            </p:cNvPr>
            <p:cNvCxnSpPr>
              <a:cxnSpLocks/>
            </p:cNvCxnSpPr>
            <p:nvPr/>
          </p:nvCxnSpPr>
          <p:spPr>
            <a:xfrm flipH="1">
              <a:off x="5799610" y="4167212"/>
              <a:ext cx="1091351" cy="1001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0B021F0-9489-874C-A482-48774A1F4135}"/>
                </a:ext>
              </a:extLst>
            </p:cNvPr>
            <p:cNvCxnSpPr>
              <a:cxnSpLocks/>
            </p:cNvCxnSpPr>
            <p:nvPr/>
          </p:nvCxnSpPr>
          <p:spPr>
            <a:xfrm flipH="1">
              <a:off x="5800941" y="4291381"/>
              <a:ext cx="4211498" cy="886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1" name="Oval 230">
            <a:extLst>
              <a:ext uri="{FF2B5EF4-FFF2-40B4-BE49-F238E27FC236}">
                <a16:creationId xmlns:a16="http://schemas.microsoft.com/office/drawing/2014/main" id="{05A41E28-36B5-F84E-9E12-7529960E3C65}"/>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1C1568F9-7215-6C43-8C2A-E0D8D4F2877D}"/>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Slide Number Placeholder 2">
            <a:extLst>
              <a:ext uri="{FF2B5EF4-FFF2-40B4-BE49-F238E27FC236}">
                <a16:creationId xmlns:a16="http://schemas.microsoft.com/office/drawing/2014/main" id="{ADF8FD71-EE62-D045-9E44-162D8557969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a:t>
            </a:fld>
            <a:endParaRPr lang="en-US" dirty="0"/>
          </a:p>
        </p:txBody>
      </p:sp>
    </p:spTree>
    <p:extLst>
      <p:ext uri="{BB962C8B-B14F-4D97-AF65-F5344CB8AC3E}">
        <p14:creationId xmlns:p14="http://schemas.microsoft.com/office/powerpoint/2010/main" val="5642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2236856" y="5873422"/>
            <a:ext cx="192246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970406"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1636781"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2032069"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2011431"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4438719"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2019369"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857569"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2008256"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1638369"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59116" y="5873422"/>
            <a:ext cx="20732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67278"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33653"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95603" y="4111297"/>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1466" y="4416097"/>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79566" y="5432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06553" y="2187247"/>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1601856"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4179956"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9" name="TextBox 18">
            <a:extLst>
              <a:ext uri="{FF2B5EF4-FFF2-40B4-BE49-F238E27FC236}">
                <a16:creationId xmlns:a16="http://schemas.microsoft.com/office/drawing/2014/main" id="{8C70D25B-261A-724E-991C-E91D345300FB}"/>
              </a:ext>
            </a:extLst>
          </p:cNvPr>
          <p:cNvSpPr txBox="1"/>
          <p:nvPr/>
        </p:nvSpPr>
        <p:spPr>
          <a:xfrm>
            <a:off x="9973410" y="4508500"/>
            <a:ext cx="1591398" cy="5355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send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ACK for 120</a:t>
            </a:r>
          </a:p>
        </p:txBody>
      </p:sp>
      <p:sp>
        <p:nvSpPr>
          <p:cNvPr id="89" name="Slide Number Placeholder 2">
            <a:extLst>
              <a:ext uri="{FF2B5EF4-FFF2-40B4-BE49-F238E27FC236}">
                <a16:creationId xmlns:a16="http://schemas.microsoft.com/office/drawing/2014/main" id="{9219ABA9-4F40-D04C-A34A-87A2AE31AF2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40</a:t>
            </a:fld>
            <a:endParaRPr lang="en-US" dirty="0"/>
          </a:p>
        </p:txBody>
      </p:sp>
    </p:spTree>
    <p:extLst>
      <p:ext uri="{BB962C8B-B14F-4D97-AF65-F5344CB8AC3E}">
        <p14:creationId xmlns:p14="http://schemas.microsoft.com/office/powerpoint/2010/main" val="42388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par>
                          <p:cTn id="55" fill="hold">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229"/>
                                        </p:tgtEl>
                                        <p:attrNameLst>
                                          <p:attrName>style.visibility</p:attrName>
                                        </p:attrNameLst>
                                      </p:cBhvr>
                                      <p:to>
                                        <p:strVal val="visible"/>
                                      </p:to>
                                    </p:set>
                                    <p:animEffect transition="in" filter="dissolve">
                                      <p:cBhvr>
                                        <p:cTn id="58"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19" name="Text Box 34">
            <a:extLst>
              <a:ext uri="{FF2B5EF4-FFF2-40B4-BE49-F238E27FC236}">
                <a16:creationId xmlns:a16="http://schemas.microsoft.com/office/drawing/2014/main" id="{ADFB94EB-2205-5C4D-A60C-0BE52074D9EF}"/>
              </a:ext>
            </a:extLst>
          </p:cNvPr>
          <p:cNvSpPr txBox="1">
            <a:spLocks noChangeArrowheads="1"/>
          </p:cNvSpPr>
          <p:nvPr/>
        </p:nvSpPr>
        <p:spPr bwMode="auto">
          <a:xfrm>
            <a:off x="1902139" y="5486400"/>
            <a:ext cx="2542862"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cumulative ACK covers for earlier lost ACK</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039800" y="2349049"/>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3965437" y="1177474"/>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1644512" y="1207637"/>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2743062" y="2430012"/>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184262" y="2482399"/>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019162" y="2107749"/>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424225" y="2102987"/>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009637" y="4431849"/>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025512" y="2734812"/>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030275" y="3011037"/>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1598475" y="1469574"/>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176575" y="1464812"/>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6" name="Slide Number Placeholder 2">
            <a:extLst>
              <a:ext uri="{FF2B5EF4-FFF2-40B4-BE49-F238E27FC236}">
                <a16:creationId xmlns:a16="http://schemas.microsoft.com/office/drawing/2014/main" id="{F42F4D6B-59A3-9047-BAC8-F69D80AB687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41</a:t>
            </a:fld>
            <a:endParaRPr lang="en-US" dirty="0"/>
          </a:p>
        </p:txBody>
      </p:sp>
    </p:spTree>
    <p:extLst>
      <p:ext uri="{BB962C8B-B14F-4D97-AF65-F5344CB8AC3E}">
        <p14:creationId xmlns:p14="http://schemas.microsoft.com/office/powerpoint/2010/main" val="3143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fast retransmit</a:t>
            </a:r>
            <a:endParaRPr lang="en-US" sz="4400" b="0" dirty="0"/>
          </a:p>
        </p:txBody>
      </p:sp>
      <p:sp>
        <p:nvSpPr>
          <p:cNvPr id="62" name="Line 10">
            <a:extLst>
              <a:ext uri="{FF2B5EF4-FFF2-40B4-BE49-F238E27FC236}">
                <a16:creationId xmlns:a16="http://schemas.microsoft.com/office/drawing/2014/main" id="{D5DBB1B8-3A7B-2149-A7A5-727E44799BF4}"/>
              </a:ext>
            </a:extLst>
          </p:cNvPr>
          <p:cNvSpPr>
            <a:spLocks noChangeShapeType="1"/>
          </p:cNvSpPr>
          <p:nvPr/>
        </p:nvSpPr>
        <p:spPr bwMode="auto">
          <a:xfrm flipH="1">
            <a:off x="7137251" y="1928015"/>
            <a:ext cx="0" cy="441347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11">
            <a:extLst>
              <a:ext uri="{FF2B5EF4-FFF2-40B4-BE49-F238E27FC236}">
                <a16:creationId xmlns:a16="http://schemas.microsoft.com/office/drawing/2014/main" id="{689C7DF6-5B6C-F34C-B350-3B553A4C7C71}"/>
              </a:ext>
            </a:extLst>
          </p:cNvPr>
          <p:cNvSpPr>
            <a:spLocks noChangeShapeType="1"/>
          </p:cNvSpPr>
          <p:nvPr/>
        </p:nvSpPr>
        <p:spPr bwMode="auto">
          <a:xfrm>
            <a:off x="10614518" y="2016469"/>
            <a:ext cx="14666" cy="43250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4" name="Text Box 34">
            <a:extLst>
              <a:ext uri="{FF2B5EF4-FFF2-40B4-BE49-F238E27FC236}">
                <a16:creationId xmlns:a16="http://schemas.microsoft.com/office/drawing/2014/main" id="{7F373F6A-C03C-9348-95D5-6812428E4AB9}"/>
              </a:ext>
            </a:extLst>
          </p:cNvPr>
          <p:cNvSpPr txBox="1">
            <a:spLocks noChangeArrowheads="1"/>
          </p:cNvSpPr>
          <p:nvPr/>
        </p:nvSpPr>
        <p:spPr bwMode="auto">
          <a:xfrm>
            <a:off x="9960336" y="1045159"/>
            <a:ext cx="1069083"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75" name="Text Box 38">
            <a:extLst>
              <a:ext uri="{FF2B5EF4-FFF2-40B4-BE49-F238E27FC236}">
                <a16:creationId xmlns:a16="http://schemas.microsoft.com/office/drawing/2014/main" id="{DAC7237E-4C51-2843-8070-FFEA26334B0E}"/>
              </a:ext>
            </a:extLst>
          </p:cNvPr>
          <p:cNvSpPr txBox="1">
            <a:spLocks noChangeArrowheads="1"/>
          </p:cNvSpPr>
          <p:nvPr/>
        </p:nvSpPr>
        <p:spPr bwMode="auto">
          <a:xfrm>
            <a:off x="6733327" y="1065430"/>
            <a:ext cx="1073474"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80" name="Group 78">
            <a:extLst>
              <a:ext uri="{FF2B5EF4-FFF2-40B4-BE49-F238E27FC236}">
                <a16:creationId xmlns:a16="http://schemas.microsoft.com/office/drawing/2014/main" id="{BFB3AB37-E716-1346-A8BA-2EFF122E1DFB}"/>
              </a:ext>
            </a:extLst>
          </p:cNvPr>
          <p:cNvGrpSpPr>
            <a:grpSpLocks/>
          </p:cNvGrpSpPr>
          <p:nvPr/>
        </p:nvGrpSpPr>
        <p:grpSpPr bwMode="auto">
          <a:xfrm>
            <a:off x="6606003" y="2250502"/>
            <a:ext cx="548811" cy="4090987"/>
            <a:chOff x="397" y="868"/>
            <a:chExt cx="250" cy="2220"/>
          </a:xfrm>
        </p:grpSpPr>
        <p:sp>
          <p:nvSpPr>
            <p:cNvPr id="81" name="Text Box 50">
              <a:extLst>
                <a:ext uri="{FF2B5EF4-FFF2-40B4-BE49-F238E27FC236}">
                  <a16:creationId xmlns:a16="http://schemas.microsoft.com/office/drawing/2014/main" id="{20D2BEC4-83BC-594C-9709-4963DF5C652E}"/>
                </a:ext>
              </a:extLst>
            </p:cNvPr>
            <p:cNvSpPr txBox="1">
              <a:spLocks noChangeArrowheads="1"/>
            </p:cNvSpPr>
            <p:nvPr/>
          </p:nvSpPr>
          <p:spPr bwMode="auto">
            <a:xfrm rot="10800000">
              <a:off x="397" y="1778"/>
              <a:ext cx="250" cy="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82" name="Group 51">
              <a:extLst>
                <a:ext uri="{FF2B5EF4-FFF2-40B4-BE49-F238E27FC236}">
                  <a16:creationId xmlns:a16="http://schemas.microsoft.com/office/drawing/2014/main" id="{EDCC85C1-CBD8-CF48-BE14-AB550ACC9CD9}"/>
                </a:ext>
              </a:extLst>
            </p:cNvPr>
            <p:cNvGrpSpPr>
              <a:grpSpLocks/>
            </p:cNvGrpSpPr>
            <p:nvPr/>
          </p:nvGrpSpPr>
          <p:grpSpPr bwMode="auto">
            <a:xfrm>
              <a:off x="488" y="868"/>
              <a:ext cx="66" cy="893"/>
              <a:chOff x="3099" y="1749"/>
              <a:chExt cx="66" cy="320"/>
            </a:xfrm>
          </p:grpSpPr>
          <p:sp>
            <p:nvSpPr>
              <p:cNvPr id="86" name="Line 52">
                <a:extLst>
                  <a:ext uri="{FF2B5EF4-FFF2-40B4-BE49-F238E27FC236}">
                    <a16:creationId xmlns:a16="http://schemas.microsoft.com/office/drawing/2014/main" id="{F5C3CCA7-42E1-5E4B-B134-3ADAAE25F478}"/>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53">
                <a:extLst>
                  <a:ext uri="{FF2B5EF4-FFF2-40B4-BE49-F238E27FC236}">
                    <a16:creationId xmlns:a16="http://schemas.microsoft.com/office/drawing/2014/main" id="{8E5A8D16-FBBC-D14E-8BAD-251BDDCBBDB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3" name="Group 54">
              <a:extLst>
                <a:ext uri="{FF2B5EF4-FFF2-40B4-BE49-F238E27FC236}">
                  <a16:creationId xmlns:a16="http://schemas.microsoft.com/office/drawing/2014/main" id="{21D50596-28D4-5A43-9FB1-7BBC7387FCE9}"/>
                </a:ext>
              </a:extLst>
            </p:cNvPr>
            <p:cNvGrpSpPr>
              <a:grpSpLocks/>
            </p:cNvGrpSpPr>
            <p:nvPr/>
          </p:nvGrpSpPr>
          <p:grpSpPr bwMode="auto">
            <a:xfrm rot="10800000">
              <a:off x="485" y="2224"/>
              <a:ext cx="66" cy="864"/>
              <a:chOff x="3099" y="1749"/>
              <a:chExt cx="66" cy="320"/>
            </a:xfrm>
          </p:grpSpPr>
          <p:sp>
            <p:nvSpPr>
              <p:cNvPr id="84" name="Line 55">
                <a:extLst>
                  <a:ext uri="{FF2B5EF4-FFF2-40B4-BE49-F238E27FC236}">
                    <a16:creationId xmlns:a16="http://schemas.microsoft.com/office/drawing/2014/main" id="{80D32A34-44D9-C043-A214-A031ADF68922}"/>
                  </a:ext>
                </a:extLst>
              </p:cNvPr>
              <p:cNvSpPr>
                <a:spLocks noChangeShapeType="1"/>
              </p:cNvSpPr>
              <p:nvPr/>
            </p:nvSpPr>
            <p:spPr bwMode="auto">
              <a:xfrm flipV="1">
                <a:off x="3132"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Line 56">
                <a:extLst>
                  <a:ext uri="{FF2B5EF4-FFF2-40B4-BE49-F238E27FC236}">
                    <a16:creationId xmlns:a16="http://schemas.microsoft.com/office/drawing/2014/main" id="{AE50FFCD-888F-5F49-95EA-1422F4F92DA1}"/>
                  </a:ext>
                </a:extLst>
              </p:cNvPr>
              <p:cNvSpPr>
                <a:spLocks noChangeShapeType="1"/>
              </p:cNvSpPr>
              <p:nvPr/>
            </p:nvSpPr>
            <p:spPr bwMode="auto">
              <a:xfrm>
                <a:off x="3106"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5" name="Group 4">
            <a:extLst>
              <a:ext uri="{FF2B5EF4-FFF2-40B4-BE49-F238E27FC236}">
                <a16:creationId xmlns:a16="http://schemas.microsoft.com/office/drawing/2014/main" id="{DFEC346A-D192-A745-962D-2F7187BE2EBA}"/>
              </a:ext>
            </a:extLst>
          </p:cNvPr>
          <p:cNvGrpSpPr/>
          <p:nvPr/>
        </p:nvGrpSpPr>
        <p:grpSpPr>
          <a:xfrm>
            <a:off x="7013299" y="3003106"/>
            <a:ext cx="3612455" cy="2092660"/>
            <a:chOff x="7013299" y="3003106"/>
            <a:chExt cx="3612455" cy="2092660"/>
          </a:xfrm>
        </p:grpSpPr>
        <p:sp>
          <p:nvSpPr>
            <p:cNvPr id="64" name="Line 12">
              <a:extLst>
                <a:ext uri="{FF2B5EF4-FFF2-40B4-BE49-F238E27FC236}">
                  <a16:creationId xmlns:a16="http://schemas.microsoft.com/office/drawing/2014/main" id="{95AEFD21-3019-6045-8B8C-F134C817BFAE}"/>
                </a:ext>
              </a:extLst>
            </p:cNvPr>
            <p:cNvSpPr>
              <a:spLocks noChangeShapeType="1"/>
            </p:cNvSpPr>
            <p:nvPr/>
          </p:nvSpPr>
          <p:spPr bwMode="auto">
            <a:xfrm flipH="1">
              <a:off x="7124339" y="3003106"/>
              <a:ext cx="3483853" cy="939821"/>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8" name="Line 17">
              <a:extLst>
                <a:ext uri="{FF2B5EF4-FFF2-40B4-BE49-F238E27FC236}">
                  <a16:creationId xmlns:a16="http://schemas.microsoft.com/office/drawing/2014/main" id="{D424C827-C61B-5F47-A8EF-11555EB430C0}"/>
                </a:ext>
              </a:extLst>
            </p:cNvPr>
            <p:cNvSpPr>
              <a:spLocks noChangeShapeType="1"/>
            </p:cNvSpPr>
            <p:nvPr/>
          </p:nvSpPr>
          <p:spPr bwMode="auto">
            <a:xfrm flipH="1">
              <a:off x="7126535" y="3495131"/>
              <a:ext cx="3499219" cy="96377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8">
              <a:extLst>
                <a:ext uri="{FF2B5EF4-FFF2-40B4-BE49-F238E27FC236}">
                  <a16:creationId xmlns:a16="http://schemas.microsoft.com/office/drawing/2014/main" id="{E299C9DA-59E0-D740-8F25-10DD099B646A}"/>
                </a:ext>
              </a:extLst>
            </p:cNvPr>
            <p:cNvSpPr>
              <a:spLocks noChangeShapeType="1"/>
            </p:cNvSpPr>
            <p:nvPr/>
          </p:nvSpPr>
          <p:spPr bwMode="auto">
            <a:xfrm flipH="1">
              <a:off x="7137252" y="3785544"/>
              <a:ext cx="3466289" cy="10301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0" name="Line 19">
              <a:extLst>
                <a:ext uri="{FF2B5EF4-FFF2-40B4-BE49-F238E27FC236}">
                  <a16:creationId xmlns:a16="http://schemas.microsoft.com/office/drawing/2014/main" id="{5BBCCA9A-EE48-4F4D-B1C7-EAC125089125}"/>
                </a:ext>
              </a:extLst>
            </p:cNvPr>
            <p:cNvSpPr>
              <a:spLocks noChangeShapeType="1"/>
            </p:cNvSpPr>
            <p:nvPr/>
          </p:nvSpPr>
          <p:spPr bwMode="auto">
            <a:xfrm flipH="1">
              <a:off x="7137252" y="4050906"/>
              <a:ext cx="3450923" cy="10448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Text Box 43">
              <a:extLst>
                <a:ext uri="{FF2B5EF4-FFF2-40B4-BE49-F238E27FC236}">
                  <a16:creationId xmlns:a16="http://schemas.microsoft.com/office/drawing/2014/main" id="{239E35BD-73CE-0B47-977F-0F2E0F1170FF}"/>
                </a:ext>
              </a:extLst>
            </p:cNvPr>
            <p:cNvSpPr txBox="1">
              <a:spLocks noChangeArrowheads="1"/>
            </p:cNvSpPr>
            <p:nvPr/>
          </p:nvSpPr>
          <p:spPr bwMode="auto">
            <a:xfrm rot="20736981">
              <a:off x="7013299" y="3540991"/>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0" name="Text Box 67">
              <a:extLst>
                <a:ext uri="{FF2B5EF4-FFF2-40B4-BE49-F238E27FC236}">
                  <a16:creationId xmlns:a16="http://schemas.microsoft.com/office/drawing/2014/main" id="{0D263B80-AF59-D348-84FD-932DC45167E5}"/>
                </a:ext>
              </a:extLst>
            </p:cNvPr>
            <p:cNvSpPr txBox="1">
              <a:spLocks noChangeArrowheads="1"/>
            </p:cNvSpPr>
            <p:nvPr/>
          </p:nvSpPr>
          <p:spPr bwMode="auto">
            <a:xfrm rot="20635106">
              <a:off x="7025762" y="4030047"/>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3" name="Text Box 74">
              <a:extLst>
                <a:ext uri="{FF2B5EF4-FFF2-40B4-BE49-F238E27FC236}">
                  <a16:creationId xmlns:a16="http://schemas.microsoft.com/office/drawing/2014/main" id="{8EFF23A0-366A-E64A-A6E3-90FD7CB3D7C0}"/>
                </a:ext>
              </a:extLst>
            </p:cNvPr>
            <p:cNvSpPr txBox="1">
              <a:spLocks noChangeArrowheads="1"/>
            </p:cNvSpPr>
            <p:nvPr/>
          </p:nvSpPr>
          <p:spPr bwMode="auto">
            <a:xfrm rot="20657108">
              <a:off x="7017491" y="4400415"/>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6" name="Text Box 77">
              <a:extLst>
                <a:ext uri="{FF2B5EF4-FFF2-40B4-BE49-F238E27FC236}">
                  <a16:creationId xmlns:a16="http://schemas.microsoft.com/office/drawing/2014/main" id="{589E2F0E-5EA2-944C-B543-F8CCDFFE3457}"/>
                </a:ext>
              </a:extLst>
            </p:cNvPr>
            <p:cNvSpPr txBox="1">
              <a:spLocks noChangeArrowheads="1"/>
            </p:cNvSpPr>
            <p:nvPr/>
          </p:nvSpPr>
          <p:spPr bwMode="auto">
            <a:xfrm rot="20628354">
              <a:off x="7020313" y="4687228"/>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97" name="Rectangle 84">
            <a:extLst>
              <a:ext uri="{FF2B5EF4-FFF2-40B4-BE49-F238E27FC236}">
                <a16:creationId xmlns:a16="http://schemas.microsoft.com/office/drawing/2014/main" id="{DDC13008-E549-D946-9386-1DAF70895444}"/>
              </a:ext>
            </a:extLst>
          </p:cNvPr>
          <p:cNvSpPr>
            <a:spLocks noChangeArrowheads="1"/>
          </p:cNvSpPr>
          <p:nvPr/>
        </p:nvSpPr>
        <p:spPr bwMode="auto">
          <a:xfrm>
            <a:off x="7435805" y="2563776"/>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 name="Group 3">
            <a:extLst>
              <a:ext uri="{FF2B5EF4-FFF2-40B4-BE49-F238E27FC236}">
                <a16:creationId xmlns:a16="http://schemas.microsoft.com/office/drawing/2014/main" id="{A410A887-ABC6-3C43-BE7B-AF0C2FBB6C93}"/>
              </a:ext>
            </a:extLst>
          </p:cNvPr>
          <p:cNvGrpSpPr/>
          <p:nvPr/>
        </p:nvGrpSpPr>
        <p:grpSpPr>
          <a:xfrm>
            <a:off x="7137252" y="2219051"/>
            <a:ext cx="3503609" cy="1809741"/>
            <a:chOff x="7137252" y="2219051"/>
            <a:chExt cx="3503609" cy="1809741"/>
          </a:xfrm>
        </p:grpSpPr>
        <p:sp>
          <p:nvSpPr>
            <p:cNvPr id="60" name="Line 3">
              <a:extLst>
                <a:ext uri="{FF2B5EF4-FFF2-40B4-BE49-F238E27FC236}">
                  <a16:creationId xmlns:a16="http://schemas.microsoft.com/office/drawing/2014/main" id="{2DDEC3DE-B6A8-CB4A-8854-325CA53758C5}"/>
                </a:ext>
              </a:extLst>
            </p:cNvPr>
            <p:cNvSpPr>
              <a:spLocks noChangeShapeType="1"/>
            </p:cNvSpPr>
            <p:nvPr/>
          </p:nvSpPr>
          <p:spPr bwMode="auto">
            <a:xfrm>
              <a:off x="7137252" y="2281830"/>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9">
              <a:extLst>
                <a:ext uri="{FF2B5EF4-FFF2-40B4-BE49-F238E27FC236}">
                  <a16:creationId xmlns:a16="http://schemas.microsoft.com/office/drawing/2014/main" id="{7443982D-7E67-3541-8BDB-FB3F54B4C262}"/>
                </a:ext>
              </a:extLst>
            </p:cNvPr>
            <p:cNvSpPr>
              <a:spLocks noChangeShapeType="1"/>
            </p:cNvSpPr>
            <p:nvPr/>
          </p:nvSpPr>
          <p:spPr bwMode="auto">
            <a:xfrm>
              <a:off x="7137252" y="2547191"/>
              <a:ext cx="2430134" cy="48096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14">
              <a:extLst>
                <a:ext uri="{FF2B5EF4-FFF2-40B4-BE49-F238E27FC236}">
                  <a16:creationId xmlns:a16="http://schemas.microsoft.com/office/drawing/2014/main" id="{45E4DCDF-3370-7840-AFF3-2F4DBC2FB6CD}"/>
                </a:ext>
              </a:extLst>
            </p:cNvPr>
            <p:cNvSpPr>
              <a:spLocks noChangeShapeType="1"/>
            </p:cNvSpPr>
            <p:nvPr/>
          </p:nvSpPr>
          <p:spPr bwMode="auto">
            <a:xfrm>
              <a:off x="7137252" y="2812553"/>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6" name="Line 15">
              <a:extLst>
                <a:ext uri="{FF2B5EF4-FFF2-40B4-BE49-F238E27FC236}">
                  <a16:creationId xmlns:a16="http://schemas.microsoft.com/office/drawing/2014/main" id="{99432412-7F47-DD4A-A770-DACE51980B08}"/>
                </a:ext>
              </a:extLst>
            </p:cNvPr>
            <p:cNvSpPr>
              <a:spLocks noChangeShapeType="1"/>
            </p:cNvSpPr>
            <p:nvPr/>
          </p:nvSpPr>
          <p:spPr bwMode="auto">
            <a:xfrm>
              <a:off x="7137252" y="3343275"/>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Line 16">
              <a:extLst>
                <a:ext uri="{FF2B5EF4-FFF2-40B4-BE49-F238E27FC236}">
                  <a16:creationId xmlns:a16="http://schemas.microsoft.com/office/drawing/2014/main" id="{D5993C48-F14C-2044-846C-9FEC391300A9}"/>
                </a:ext>
              </a:extLst>
            </p:cNvPr>
            <p:cNvSpPr>
              <a:spLocks noChangeShapeType="1"/>
            </p:cNvSpPr>
            <p:nvPr/>
          </p:nvSpPr>
          <p:spPr bwMode="auto">
            <a:xfrm>
              <a:off x="7137252" y="3077914"/>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1" name="Text Box 20">
              <a:extLst>
                <a:ext uri="{FF2B5EF4-FFF2-40B4-BE49-F238E27FC236}">
                  <a16:creationId xmlns:a16="http://schemas.microsoft.com/office/drawing/2014/main" id="{E876EFCF-EFAF-7745-82C0-69510059A681}"/>
                </a:ext>
              </a:extLst>
            </p:cNvPr>
            <p:cNvSpPr txBox="1">
              <a:spLocks noChangeArrowheads="1"/>
            </p:cNvSpPr>
            <p:nvPr/>
          </p:nvSpPr>
          <p:spPr bwMode="auto">
            <a:xfrm>
              <a:off x="9451039" y="2740684"/>
              <a:ext cx="390753" cy="5307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mn-cs"/>
                </a:rPr>
                <a:t>X</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76" name="Text Box 40">
              <a:extLst>
                <a:ext uri="{FF2B5EF4-FFF2-40B4-BE49-F238E27FC236}">
                  <a16:creationId xmlns:a16="http://schemas.microsoft.com/office/drawing/2014/main" id="{9B99FD84-14B7-6845-8B4C-03596E083BDE}"/>
                </a:ext>
              </a:extLst>
            </p:cNvPr>
            <p:cNvSpPr txBox="1">
              <a:spLocks noChangeArrowheads="1"/>
            </p:cNvSpPr>
            <p:nvPr/>
          </p:nvSpPr>
          <p:spPr bwMode="auto">
            <a:xfrm rot="584648">
              <a:off x="7273253" y="2219051"/>
              <a:ext cx="2122193" cy="307777"/>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98" name="Text Box 83">
              <a:extLst>
                <a:ext uri="{FF2B5EF4-FFF2-40B4-BE49-F238E27FC236}">
                  <a16:creationId xmlns:a16="http://schemas.microsoft.com/office/drawing/2014/main" id="{677E8A81-661D-AA46-A7ED-6BC634EAB244}"/>
                </a:ext>
              </a:extLst>
            </p:cNvPr>
            <p:cNvSpPr txBox="1">
              <a:spLocks noChangeArrowheads="1"/>
            </p:cNvSpPr>
            <p:nvPr/>
          </p:nvSpPr>
          <p:spPr bwMode="auto">
            <a:xfrm rot="665764">
              <a:off x="7287508" y="2545419"/>
              <a:ext cx="231369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8" name="Group 7">
            <a:extLst>
              <a:ext uri="{FF2B5EF4-FFF2-40B4-BE49-F238E27FC236}">
                <a16:creationId xmlns:a16="http://schemas.microsoft.com/office/drawing/2014/main" id="{13A0E61A-342C-6348-8A8F-CA25838E85CE}"/>
              </a:ext>
            </a:extLst>
          </p:cNvPr>
          <p:cNvGrpSpPr/>
          <p:nvPr/>
        </p:nvGrpSpPr>
        <p:grpSpPr>
          <a:xfrm>
            <a:off x="6842436" y="5132585"/>
            <a:ext cx="3833549" cy="696610"/>
            <a:chOff x="6842436" y="5132585"/>
            <a:chExt cx="3833549" cy="696610"/>
          </a:xfrm>
        </p:grpSpPr>
        <p:sp>
          <p:nvSpPr>
            <p:cNvPr id="72" name="Line 24">
              <a:extLst>
                <a:ext uri="{FF2B5EF4-FFF2-40B4-BE49-F238E27FC236}">
                  <a16:creationId xmlns:a16="http://schemas.microsoft.com/office/drawing/2014/main" id="{A22F562A-B278-CF40-B0A2-08D7E895698A}"/>
                </a:ext>
              </a:extLst>
            </p:cNvPr>
            <p:cNvSpPr>
              <a:spLocks noChangeShapeType="1"/>
            </p:cNvSpPr>
            <p:nvPr/>
          </p:nvSpPr>
          <p:spPr bwMode="auto">
            <a:xfrm>
              <a:off x="7172376" y="5143678"/>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Rectangle 85">
              <a:extLst>
                <a:ext uri="{FF2B5EF4-FFF2-40B4-BE49-F238E27FC236}">
                  <a16:creationId xmlns:a16="http://schemas.microsoft.com/office/drawing/2014/main" id="{C18ABD18-73AE-1540-89A2-73F2330E4BCD}"/>
                </a:ext>
              </a:extLst>
            </p:cNvPr>
            <p:cNvSpPr>
              <a:spLocks noChangeArrowheads="1"/>
            </p:cNvSpPr>
            <p:nvPr/>
          </p:nvSpPr>
          <p:spPr bwMode="auto">
            <a:xfrm>
              <a:off x="7408171" y="5224724"/>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Text Box 86">
              <a:extLst>
                <a:ext uri="{FF2B5EF4-FFF2-40B4-BE49-F238E27FC236}">
                  <a16:creationId xmlns:a16="http://schemas.microsoft.com/office/drawing/2014/main" id="{DDF60828-DFE2-734F-A384-4D3CA07DDADD}"/>
                </a:ext>
              </a:extLst>
            </p:cNvPr>
            <p:cNvSpPr txBox="1">
              <a:spLocks noChangeArrowheads="1"/>
            </p:cNvSpPr>
            <p:nvPr/>
          </p:nvSpPr>
          <p:spPr bwMode="auto">
            <a:xfrm>
              <a:off x="6842436" y="5132585"/>
              <a:ext cx="3154565" cy="3538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101" name="Group 93">
            <a:extLst>
              <a:ext uri="{FF2B5EF4-FFF2-40B4-BE49-F238E27FC236}">
                <a16:creationId xmlns:a16="http://schemas.microsoft.com/office/drawing/2014/main" id="{90980625-BCFD-F546-BD95-6CC80FC48859}"/>
              </a:ext>
            </a:extLst>
          </p:cNvPr>
          <p:cNvGrpSpPr>
            <a:grpSpLocks/>
          </p:cNvGrpSpPr>
          <p:nvPr/>
        </p:nvGrpSpPr>
        <p:grpSpPr bwMode="auto">
          <a:xfrm>
            <a:off x="6608198" y="1343690"/>
            <a:ext cx="810044" cy="619176"/>
            <a:chOff x="-44" y="1473"/>
            <a:chExt cx="981" cy="1105"/>
          </a:xfrm>
        </p:grpSpPr>
        <p:pic>
          <p:nvPicPr>
            <p:cNvPr id="102" name="Picture 94" descr="desktop_computer_stylized_medium">
              <a:extLst>
                <a:ext uri="{FF2B5EF4-FFF2-40B4-BE49-F238E27FC236}">
                  <a16:creationId xmlns:a16="http://schemas.microsoft.com/office/drawing/2014/main" id="{6FD17C8F-7985-B64F-82A4-84E39A7C7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Freeform 95">
              <a:extLst>
                <a:ext uri="{FF2B5EF4-FFF2-40B4-BE49-F238E27FC236}">
                  <a16:creationId xmlns:a16="http://schemas.microsoft.com/office/drawing/2014/main" id="{F7BDE405-F464-BB4E-8D0F-F82DE05FCBE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4" name="Group 96">
            <a:extLst>
              <a:ext uri="{FF2B5EF4-FFF2-40B4-BE49-F238E27FC236}">
                <a16:creationId xmlns:a16="http://schemas.microsoft.com/office/drawing/2014/main" id="{30D13886-717C-5C49-84EB-DD7C28AC75E9}"/>
              </a:ext>
            </a:extLst>
          </p:cNvPr>
          <p:cNvGrpSpPr>
            <a:grpSpLocks/>
          </p:cNvGrpSpPr>
          <p:nvPr/>
        </p:nvGrpSpPr>
        <p:grpSpPr bwMode="auto">
          <a:xfrm flipH="1">
            <a:off x="10328620" y="1375018"/>
            <a:ext cx="749093" cy="672617"/>
            <a:chOff x="-44" y="1473"/>
            <a:chExt cx="981" cy="1105"/>
          </a:xfrm>
        </p:grpSpPr>
        <p:pic>
          <p:nvPicPr>
            <p:cNvPr id="105" name="Picture 97" descr="desktop_computer_stylized_medium">
              <a:extLst>
                <a:ext uri="{FF2B5EF4-FFF2-40B4-BE49-F238E27FC236}">
                  <a16:creationId xmlns:a16="http://schemas.microsoft.com/office/drawing/2014/main" id="{5EB3C43B-1013-9A41-8AA9-8D6C5A28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98">
              <a:extLst>
                <a:ext uri="{FF2B5EF4-FFF2-40B4-BE49-F238E27FC236}">
                  <a16:creationId xmlns:a16="http://schemas.microsoft.com/office/drawing/2014/main" id="{1D800635-1037-4C4C-A3B0-794CE30A50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96BABFE7-C970-8E4B-A16C-A7D788B9DA23}"/>
              </a:ext>
            </a:extLst>
          </p:cNvPr>
          <p:cNvGrpSpPr/>
          <p:nvPr/>
        </p:nvGrpSpPr>
        <p:grpSpPr>
          <a:xfrm>
            <a:off x="1803400" y="4591050"/>
            <a:ext cx="5319534" cy="1606314"/>
            <a:chOff x="1803400" y="4591050"/>
            <a:chExt cx="5319534" cy="1606314"/>
          </a:xfrm>
        </p:grpSpPr>
        <p:pic>
          <p:nvPicPr>
            <p:cNvPr id="52" name="Picture 2" descr="Image result for light bulb icon">
              <a:extLst>
                <a:ext uri="{FF2B5EF4-FFF2-40B4-BE49-F238E27FC236}">
                  <a16:creationId xmlns:a16="http://schemas.microsoft.com/office/drawing/2014/main" id="{F30DA35F-A671-6D4D-9DD4-D0D5E13E1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4591050"/>
              <a:ext cx="819150" cy="81915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Box 29">
              <a:extLst>
                <a:ext uri="{FF2B5EF4-FFF2-40B4-BE49-F238E27FC236}">
                  <a16:creationId xmlns:a16="http://schemas.microsoft.com/office/drawing/2014/main" id="{34AAC8DC-F059-7445-99BF-80AECC3E6614}"/>
                </a:ext>
              </a:extLst>
            </p:cNvPr>
            <p:cNvSpPr txBox="1">
              <a:spLocks noChangeArrowheads="1"/>
            </p:cNvSpPr>
            <p:nvPr/>
          </p:nvSpPr>
          <p:spPr bwMode="auto">
            <a:xfrm>
              <a:off x="2235200" y="4775436"/>
              <a:ext cx="4145527"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ＭＳ Ｐゴシック" charset="0"/>
                  <a:cs typeface="+mn-cs"/>
                </a:rPr>
                <a:t>Receipt of three duplicate ACKs indicates 3 segments received after a missing segment – lost segment is likely. So retransmit!</a:t>
              </a:r>
              <a:endParaRPr kumimoji="0" lang="en-US" sz="11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cxnSp>
          <p:nvCxnSpPr>
            <p:cNvPr id="6" name="Straight Connector 5">
              <a:extLst>
                <a:ext uri="{FF2B5EF4-FFF2-40B4-BE49-F238E27FC236}">
                  <a16:creationId xmlns:a16="http://schemas.microsoft.com/office/drawing/2014/main" id="{CD551B68-D8DE-9043-B6CA-9F2F28DD2CA6}"/>
                </a:ext>
              </a:extLst>
            </p:cNvPr>
            <p:cNvCxnSpPr>
              <a:cxnSpLocks/>
            </p:cNvCxnSpPr>
            <p:nvPr/>
          </p:nvCxnSpPr>
          <p:spPr>
            <a:xfrm>
              <a:off x="6359939" y="5143678"/>
              <a:ext cx="762995"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4962C80-D280-E449-81BD-84D3E53124DD}"/>
              </a:ext>
            </a:extLst>
          </p:cNvPr>
          <p:cNvGrpSpPr/>
          <p:nvPr/>
        </p:nvGrpSpPr>
        <p:grpSpPr>
          <a:xfrm>
            <a:off x="790711" y="1227535"/>
            <a:ext cx="5214977" cy="2878929"/>
            <a:chOff x="7089911" y="1681505"/>
            <a:chExt cx="5214977" cy="2878929"/>
          </a:xfrm>
        </p:grpSpPr>
        <p:sp>
          <p:nvSpPr>
            <p:cNvPr id="58" name="Rectangle 5">
              <a:extLst>
                <a:ext uri="{FF2B5EF4-FFF2-40B4-BE49-F238E27FC236}">
                  <a16:creationId xmlns:a16="http://schemas.microsoft.com/office/drawing/2014/main" id="{F5C10379-FA54-C34D-B355-F07F5DA409A8}"/>
                </a:ext>
              </a:extLst>
            </p:cNvPr>
            <p:cNvSpPr>
              <a:spLocks noChangeArrowheads="1"/>
            </p:cNvSpPr>
            <p:nvPr/>
          </p:nvSpPr>
          <p:spPr bwMode="auto">
            <a:xfrm>
              <a:off x="7360355" y="2207758"/>
              <a:ext cx="4809067" cy="22637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463550" indent="-23812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if sender receives 3 additional ACKs for same data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triple duplicate ACKs”),</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resend </a:t>
              </a:r>
              <a:r>
                <a:rPr kumimoji="0" lang="en-US" altLang="ja-JP"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with smallest seq #</a:t>
              </a:r>
            </a:p>
            <a:p>
              <a:pPr marL="463550" marR="0" lvl="1" indent="-2381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likely that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lost, so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wait for timeout</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9" name="Rectangle 6">
              <a:extLst>
                <a:ext uri="{FF2B5EF4-FFF2-40B4-BE49-F238E27FC236}">
                  <a16:creationId xmlns:a16="http://schemas.microsoft.com/office/drawing/2014/main" id="{8A365B45-4FD3-5C46-85AD-12CD5EA2110A}"/>
                </a:ext>
              </a:extLst>
            </p:cNvPr>
            <p:cNvSpPr>
              <a:spLocks noChangeArrowheads="1"/>
            </p:cNvSpPr>
            <p:nvPr/>
          </p:nvSpPr>
          <p:spPr bwMode="auto">
            <a:xfrm>
              <a:off x="7089911" y="1910106"/>
              <a:ext cx="5214977" cy="265032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Text Box 7">
              <a:extLst>
                <a:ext uri="{FF2B5EF4-FFF2-40B4-BE49-F238E27FC236}">
                  <a16:creationId xmlns:a16="http://schemas.microsoft.com/office/drawing/2014/main" id="{F5EE31CA-1C9B-9E4F-8E15-A0B0919A3B54}"/>
                </a:ext>
              </a:extLst>
            </p:cNvPr>
            <p:cNvSpPr txBox="1">
              <a:spLocks noChangeArrowheads="1"/>
            </p:cNvSpPr>
            <p:nvPr/>
          </p:nvSpPr>
          <p:spPr bwMode="auto">
            <a:xfrm>
              <a:off x="7348953" y="1681505"/>
              <a:ext cx="2773363"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CC0000"/>
                  </a:solidFill>
                  <a:effectLst/>
                  <a:uLnTx/>
                  <a:uFillTx/>
                  <a:latin typeface="Tahoma" charset="0"/>
                  <a:ea typeface="ＭＳ Ｐゴシック" charset="0"/>
                  <a:cs typeface="+mn-cs"/>
                </a:rPr>
                <a:t>TCP fast retransmit</a:t>
              </a:r>
            </a:p>
          </p:txBody>
        </p:sp>
      </p:grpSp>
      <p:sp>
        <p:nvSpPr>
          <p:cNvPr id="53" name="Slide Number Placeholder 2">
            <a:extLst>
              <a:ext uri="{FF2B5EF4-FFF2-40B4-BE49-F238E27FC236}">
                <a16:creationId xmlns:a16="http://schemas.microsoft.com/office/drawing/2014/main" id="{16A9B416-8E8B-FD4A-BF46-FBBC16EEB4F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42</a:t>
            </a:fld>
            <a:endParaRPr lang="en-US" dirty="0"/>
          </a:p>
        </p:txBody>
      </p:sp>
    </p:spTree>
    <p:extLst>
      <p:ext uri="{BB962C8B-B14F-4D97-AF65-F5344CB8AC3E}">
        <p14:creationId xmlns:p14="http://schemas.microsoft.com/office/powerpoint/2010/main" val="11966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dirty="0"/>
              <a:t>Connection-oriented transport: TCP</a:t>
            </a:r>
          </a:p>
          <a:p>
            <a:pPr marL="746125" lvl="1" indent="-288925">
              <a:buClr>
                <a:schemeClr val="bg1">
                  <a:lumMod val="75000"/>
                </a:schemeClr>
              </a:buClr>
              <a:buFont typeface="Arial"/>
              <a:buChar char="•"/>
              <a:defRPr/>
            </a:pPr>
            <a:r>
              <a:rPr lang="en-US" dirty="0">
                <a:solidFill>
                  <a:schemeClr val="bg1">
                    <a:lumMod val="75000"/>
                  </a:schemeClr>
                </a:solidFill>
              </a:rPr>
              <a:t>segment structure</a:t>
            </a:r>
          </a:p>
          <a:p>
            <a:pPr marL="746125" lvl="1" indent="-288925">
              <a:buClr>
                <a:schemeClr val="bg1">
                  <a:lumMod val="75000"/>
                </a:schemeClr>
              </a:buClr>
              <a:buFont typeface="Arial"/>
              <a:buChar char="•"/>
              <a:defRPr/>
            </a:pPr>
            <a:r>
              <a:rPr lang="en-US" dirty="0">
                <a:solidFill>
                  <a:schemeClr val="bg1">
                    <a:lumMod val="75000"/>
                  </a:schemeClr>
                </a:solidFill>
              </a:rPr>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dirty="0"/>
              <a:t>Transport Layer: 3-</a:t>
            </a:r>
            <a:fld id="{C4204591-24BD-A542-B9D5-F8D8A88D2FEE}" type="slidenum">
              <a:rPr lang="en-US" smtClean="0"/>
              <a:pPr/>
              <a:t>43</a:t>
            </a:fld>
            <a:endParaRPr lang="en-US" dirty="0"/>
          </a:p>
        </p:txBody>
      </p:sp>
      <p:pic>
        <p:nvPicPr>
          <p:cNvPr id="6" name="Picture 5">
            <a:extLst>
              <a:ext uri="{FF2B5EF4-FFF2-40B4-BE49-F238E27FC236}">
                <a16:creationId xmlns:a16="http://schemas.microsoft.com/office/drawing/2014/main" id="{B5FB4D37-2E98-204A-ACC1-DA60FB18605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3193579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Slide Number Placeholder 2">
            <a:extLst>
              <a:ext uri="{FF2B5EF4-FFF2-40B4-BE49-F238E27FC236}">
                <a16:creationId xmlns:a16="http://schemas.microsoft.com/office/drawing/2014/main" id="{70507C61-599D-8346-AECE-C0A356026EDC}"/>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44</a:t>
            </a:fld>
            <a:endParaRPr lang="en-US" dirty="0"/>
          </a:p>
        </p:txBody>
      </p:sp>
    </p:spTree>
    <p:extLst>
      <p:ext uri="{BB962C8B-B14F-4D97-AF65-F5344CB8AC3E}">
        <p14:creationId xmlns:p14="http://schemas.microsoft.com/office/powerpoint/2010/main" val="14476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Drinking from the Firehose: How VividCortex Compresses its Metrics">
            <a:extLst>
              <a:ext uri="{FF2B5EF4-FFF2-40B4-BE49-F238E27FC236}">
                <a16:creationId xmlns:a16="http://schemas.microsoft.com/office/drawing/2014/main" id="{4F457921-03BB-884A-B43A-C231DAB76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754" y="4484079"/>
            <a:ext cx="3018692" cy="181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inking From the Information Firehose">
            <a:extLst>
              <a:ext uri="{FF2B5EF4-FFF2-40B4-BE49-F238E27FC236}">
                <a16:creationId xmlns:a16="http://schemas.microsoft.com/office/drawing/2014/main" id="{CC4ECDA6-EF5F-7940-8430-C0BB87930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23" y="3300222"/>
            <a:ext cx="2699594" cy="1781732"/>
          </a:xfrm>
          <a:prstGeom prst="rect">
            <a:avLst/>
          </a:prstGeom>
          <a:noFill/>
          <a:extLst>
            <a:ext uri="{909E8E84-426E-40DD-AFC4-6F175D3DCCD1}">
              <a14:hiddenFill xmlns:a14="http://schemas.microsoft.com/office/drawing/2010/main">
                <a:solidFill>
                  <a:srgbClr val="FFFFFF"/>
                </a:solidFill>
              </a14:hiddenFill>
            </a:ext>
          </a:extLst>
        </p:spPr>
      </p:pic>
      <p:sp>
        <p:nvSpPr>
          <p:cNvPr id="50" name="Slide Number Placeholder 2">
            <a:extLst>
              <a:ext uri="{FF2B5EF4-FFF2-40B4-BE49-F238E27FC236}">
                <a16:creationId xmlns:a16="http://schemas.microsoft.com/office/drawing/2014/main" id="{48F7A259-99DD-7041-B802-66CCB4B0EB0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45</a:t>
            </a:fld>
            <a:endParaRPr lang="en-US" dirty="0"/>
          </a:p>
        </p:txBody>
      </p:sp>
    </p:spTree>
    <p:extLst>
      <p:ext uri="{BB962C8B-B14F-4D97-AF65-F5344CB8AC3E}">
        <p14:creationId xmlns:p14="http://schemas.microsoft.com/office/powerpoint/2010/main" val="473837047"/>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8211960" y="41218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901253" y="5053671"/>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8204022" y="30804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630935" y="5473175"/>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FB367096-84FB-0C47-BA14-5CD76A63BC39}"/>
              </a:ext>
            </a:extLst>
          </p:cNvPr>
          <p:cNvGrpSpPr/>
          <p:nvPr/>
        </p:nvGrpSpPr>
        <p:grpSpPr>
          <a:xfrm>
            <a:off x="1111171" y="3426107"/>
            <a:ext cx="5034986" cy="2800562"/>
            <a:chOff x="4343173" y="1560062"/>
            <a:chExt cx="9034622" cy="4921250"/>
          </a:xfrm>
        </p:grpSpPr>
        <p:sp>
          <p:nvSpPr>
            <p:cNvPr id="55" name="Rectangle 4">
              <a:extLst>
                <a:ext uri="{FF2B5EF4-FFF2-40B4-BE49-F238E27FC236}">
                  <a16:creationId xmlns:a16="http://schemas.microsoft.com/office/drawing/2014/main" id="{887BE98B-9B7E-9D41-AEF0-CA93BB1C9316}"/>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7" name="Rectangle 5">
              <a:extLst>
                <a:ext uri="{FF2B5EF4-FFF2-40B4-BE49-F238E27FC236}">
                  <a16:creationId xmlns:a16="http://schemas.microsoft.com/office/drawing/2014/main" id="{6DD2E62C-E2CB-C147-9685-E568D5425264}"/>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8" name="Line 8">
              <a:extLst>
                <a:ext uri="{FF2B5EF4-FFF2-40B4-BE49-F238E27FC236}">
                  <a16:creationId xmlns:a16="http://schemas.microsoft.com/office/drawing/2014/main" id="{6E5293FD-6A44-CD45-9C2D-E6EC13F48E0D}"/>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Line 9">
              <a:extLst>
                <a:ext uri="{FF2B5EF4-FFF2-40B4-BE49-F238E27FC236}">
                  <a16:creationId xmlns:a16="http://schemas.microsoft.com/office/drawing/2014/main" id="{D5FD85FC-35E3-CC42-86B2-4CBE4FF7A22C}"/>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 name="Line 16">
              <a:extLst>
                <a:ext uri="{FF2B5EF4-FFF2-40B4-BE49-F238E27FC236}">
                  <a16:creationId xmlns:a16="http://schemas.microsoft.com/office/drawing/2014/main" id="{1F09DA56-95A7-9740-9266-702F4D667899}"/>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18">
              <a:extLst>
                <a:ext uri="{FF2B5EF4-FFF2-40B4-BE49-F238E27FC236}">
                  <a16:creationId xmlns:a16="http://schemas.microsoft.com/office/drawing/2014/main" id="{3173FF56-BD9B-654B-92B6-4B36C86F420A}"/>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 name="Line 19">
              <a:extLst>
                <a:ext uri="{FF2B5EF4-FFF2-40B4-BE49-F238E27FC236}">
                  <a16:creationId xmlns:a16="http://schemas.microsoft.com/office/drawing/2014/main" id="{84202EA3-2833-F04E-AA3C-8BB8999BFBC1}"/>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20">
              <a:extLst>
                <a:ext uri="{FF2B5EF4-FFF2-40B4-BE49-F238E27FC236}">
                  <a16:creationId xmlns:a16="http://schemas.microsoft.com/office/drawing/2014/main" id="{B5EE22BF-1DD2-B74E-9710-050E4C365A6C}"/>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 name="Line 21">
              <a:extLst>
                <a:ext uri="{FF2B5EF4-FFF2-40B4-BE49-F238E27FC236}">
                  <a16:creationId xmlns:a16="http://schemas.microsoft.com/office/drawing/2014/main" id="{E3D5975A-D204-D047-91DC-FE8A65BBCCE9}"/>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5" name="Group 64">
              <a:extLst>
                <a:ext uri="{FF2B5EF4-FFF2-40B4-BE49-F238E27FC236}">
                  <a16:creationId xmlns:a16="http://schemas.microsoft.com/office/drawing/2014/main" id="{067C1EE2-2B96-F74C-A327-2DFC2DFC62BA}"/>
                </a:ext>
              </a:extLst>
            </p:cNvPr>
            <p:cNvGrpSpPr/>
            <p:nvPr/>
          </p:nvGrpSpPr>
          <p:grpSpPr>
            <a:xfrm>
              <a:off x="6113100" y="2788385"/>
              <a:ext cx="7264695" cy="1048460"/>
              <a:chOff x="6113100" y="2788385"/>
              <a:chExt cx="7264695" cy="1048460"/>
            </a:xfrm>
          </p:grpSpPr>
          <p:sp>
            <p:nvSpPr>
              <p:cNvPr id="67" name="Text Box 22">
                <a:extLst>
                  <a:ext uri="{FF2B5EF4-FFF2-40B4-BE49-F238E27FC236}">
                    <a16:creationId xmlns:a16="http://schemas.microsoft.com/office/drawing/2014/main" id="{2E8A978C-B58F-724E-97B2-2FB3E91F6385}"/>
                  </a:ext>
                </a:extLst>
              </p:cNvPr>
              <p:cNvSpPr txBox="1">
                <a:spLocks noChangeArrowheads="1"/>
              </p:cNvSpPr>
              <p:nvPr/>
            </p:nvSpPr>
            <p:spPr bwMode="auto">
              <a:xfrm>
                <a:off x="6113100" y="2788385"/>
                <a:ext cx="2293763" cy="524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68" name="Text Box 49">
                <a:extLst>
                  <a:ext uri="{FF2B5EF4-FFF2-40B4-BE49-F238E27FC236}">
                    <a16:creationId xmlns:a16="http://schemas.microsoft.com/office/drawing/2014/main" id="{4311B6E6-847F-7C42-98B1-9875A91D17B3}"/>
                  </a:ext>
                </a:extLst>
              </p:cNvPr>
              <p:cNvSpPr txBox="1">
                <a:spLocks noChangeArrowheads="1"/>
              </p:cNvSpPr>
              <p:nvPr/>
            </p:nvSpPr>
            <p:spPr bwMode="auto">
              <a:xfrm>
                <a:off x="8724899" y="2847114"/>
                <a:ext cx="4652896" cy="989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69" name="Line 53">
                <a:extLst>
                  <a:ext uri="{FF2B5EF4-FFF2-40B4-BE49-F238E27FC236}">
                    <a16:creationId xmlns:a16="http://schemas.microsoft.com/office/drawing/2014/main" id="{1B19FC7E-F3A0-3F49-A0E5-0BD2B4FBCBD0}"/>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66" name="Line 10">
              <a:extLst>
                <a:ext uri="{FF2B5EF4-FFF2-40B4-BE49-F238E27FC236}">
                  <a16:creationId xmlns:a16="http://schemas.microsoft.com/office/drawing/2014/main" id="{C66942C1-B5F2-CD48-AEFD-79309840AF0C}"/>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0" name="Slide Number Placeholder 2">
            <a:extLst>
              <a:ext uri="{FF2B5EF4-FFF2-40B4-BE49-F238E27FC236}">
                <a16:creationId xmlns:a16="http://schemas.microsoft.com/office/drawing/2014/main" id="{3A4399FC-22AC-CD4F-9984-791C62C984F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46</a:t>
            </a:fld>
            <a:endParaRPr lang="en-US" dirty="0"/>
          </a:p>
        </p:txBody>
      </p:sp>
    </p:spTree>
    <p:extLst>
      <p:ext uri="{BB962C8B-B14F-4D97-AF65-F5344CB8AC3E}">
        <p14:creationId xmlns:p14="http://schemas.microsoft.com/office/powerpoint/2010/main" val="859008616"/>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grpSp>
        <p:nvGrpSpPr>
          <p:cNvPr id="10" name="Group 9">
            <a:extLst>
              <a:ext uri="{FF2B5EF4-FFF2-40B4-BE49-F238E27FC236}">
                <a16:creationId xmlns:a16="http://schemas.microsoft.com/office/drawing/2014/main" id="{9B4B0832-7295-6748-A6EB-5D9B0607F222}"/>
              </a:ext>
            </a:extLst>
          </p:cNvPr>
          <p:cNvGrpSpPr/>
          <p:nvPr/>
        </p:nvGrpSpPr>
        <p:grpSpPr>
          <a:xfrm>
            <a:off x="756989" y="3535828"/>
            <a:ext cx="4164772" cy="1950572"/>
            <a:chOff x="363537" y="4127499"/>
            <a:chExt cx="4164772" cy="1950572"/>
          </a:xfrm>
        </p:grpSpPr>
        <p:sp>
          <p:nvSpPr>
            <p:cNvPr id="179" name="Rectangle 110">
              <a:extLst>
                <a:ext uri="{FF2B5EF4-FFF2-40B4-BE49-F238E27FC236}">
                  <a16:creationId xmlns:a16="http://schemas.microsoft.com/office/drawing/2014/main" id="{71EEDA6C-9700-F540-8450-88D0CF387D8C}"/>
                </a:ext>
              </a:extLst>
            </p:cNvPr>
            <p:cNvSpPr>
              <a:spLocks noChangeArrowheads="1"/>
            </p:cNvSpPr>
            <p:nvPr/>
          </p:nvSpPr>
          <p:spPr bwMode="auto">
            <a:xfrm>
              <a:off x="363537" y="4397375"/>
              <a:ext cx="4134671" cy="1680696"/>
            </a:xfrm>
            <a:prstGeom prst="rect">
              <a:avLst/>
            </a:prstGeom>
            <a:solidFill>
              <a:srgbClr val="FFFFFF"/>
            </a:solidFill>
            <a:ln w="2857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0" name="Text Box 111">
              <a:extLst>
                <a:ext uri="{FF2B5EF4-FFF2-40B4-BE49-F238E27FC236}">
                  <a16:creationId xmlns:a16="http://schemas.microsoft.com/office/drawing/2014/main" id="{8C96D4BC-6609-824B-A9B9-24E2A66F66C2}"/>
                </a:ext>
              </a:extLst>
            </p:cNvPr>
            <p:cNvSpPr txBox="1">
              <a:spLocks noChangeArrowheads="1"/>
            </p:cNvSpPr>
            <p:nvPr/>
          </p:nvSpPr>
          <p:spPr bwMode="auto">
            <a:xfrm>
              <a:off x="455613" y="4549775"/>
              <a:ext cx="4072696"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controls sender, so sender won’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overflow receiver’s buffer by transmitting too much, too fast</a:t>
              </a:r>
              <a:endParaRPr kumimoji="0" lang="en-US"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81" name="Group 112">
              <a:extLst>
                <a:ext uri="{FF2B5EF4-FFF2-40B4-BE49-F238E27FC236}">
                  <a16:creationId xmlns:a16="http://schemas.microsoft.com/office/drawing/2014/main" id="{6B4EAE2E-56DA-864E-99A1-E535BFD3AF51}"/>
                </a:ext>
              </a:extLst>
            </p:cNvPr>
            <p:cNvGrpSpPr>
              <a:grpSpLocks/>
            </p:cNvGrpSpPr>
            <p:nvPr/>
          </p:nvGrpSpPr>
          <p:grpSpPr bwMode="auto">
            <a:xfrm>
              <a:off x="551438" y="4127499"/>
              <a:ext cx="2003542" cy="523875"/>
              <a:chOff x="3327" y="230"/>
              <a:chExt cx="1176" cy="330"/>
            </a:xfrm>
          </p:grpSpPr>
          <p:sp>
            <p:nvSpPr>
              <p:cNvPr id="183" name="Rectangle 113">
                <a:extLst>
                  <a:ext uri="{FF2B5EF4-FFF2-40B4-BE49-F238E27FC236}">
                    <a16:creationId xmlns:a16="http://schemas.microsoft.com/office/drawing/2014/main" id="{364B36BC-850A-C443-AFE1-8C4A92F8CA4E}"/>
                  </a:ext>
                </a:extLst>
              </p:cNvPr>
              <p:cNvSpPr>
                <a:spLocks noChangeArrowheads="1"/>
              </p:cNvSpPr>
              <p:nvPr/>
            </p:nvSpPr>
            <p:spPr bwMode="auto">
              <a:xfrm>
                <a:off x="3369" y="323"/>
                <a:ext cx="1134" cy="22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4" name="Text Box 114">
                <a:extLst>
                  <a:ext uri="{FF2B5EF4-FFF2-40B4-BE49-F238E27FC236}">
                    <a16:creationId xmlns:a16="http://schemas.microsoft.com/office/drawing/2014/main" id="{4A67984A-D193-3248-9AD8-3DC1586083A2}"/>
                  </a:ext>
                </a:extLst>
              </p:cNvPr>
              <p:cNvSpPr txBox="1">
                <a:spLocks noChangeArrowheads="1"/>
              </p:cNvSpPr>
              <p:nvPr/>
            </p:nvSpPr>
            <p:spPr bwMode="auto">
              <a:xfrm>
                <a:off x="3327" y="230"/>
                <a:ext cx="1136"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flow control</a:t>
                </a:r>
              </a:p>
            </p:txBody>
          </p:sp>
        </p:grpSp>
      </p:gr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7630935" y="2806352"/>
            <a:ext cx="2092487" cy="2971623"/>
            <a:chOff x="7630935" y="2806352"/>
            <a:chExt cx="2092487"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7630935" y="3080408"/>
              <a:ext cx="1309687" cy="2697567"/>
              <a:chOff x="7074521" y="3577949"/>
              <a:chExt cx="1309687"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2" name="Slide Number Placeholder 2">
            <a:extLst>
              <a:ext uri="{FF2B5EF4-FFF2-40B4-BE49-F238E27FC236}">
                <a16:creationId xmlns:a16="http://schemas.microsoft.com/office/drawing/2014/main" id="{6AC88DD4-8D5E-1A4B-AF04-AF0A9B96E26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47</a:t>
            </a:fld>
            <a:endParaRPr lang="en-US" dirty="0"/>
          </a:p>
        </p:txBody>
      </p:sp>
    </p:spTree>
    <p:extLst>
      <p:ext uri="{BB962C8B-B14F-4D97-AF65-F5344CB8AC3E}">
        <p14:creationId xmlns:p14="http://schemas.microsoft.com/office/powerpoint/2010/main" val="3329041873"/>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81" name="Group 72">
            <a:extLst>
              <a:ext uri="{FF2B5EF4-FFF2-40B4-BE49-F238E27FC236}">
                <a16:creationId xmlns:a16="http://schemas.microsoft.com/office/drawing/2014/main" id="{BCF10484-C4F0-2146-A1F6-01CD23E18EAF}"/>
              </a:ext>
            </a:extLst>
          </p:cNvPr>
          <p:cNvGrpSpPr>
            <a:grpSpLocks/>
          </p:cNvGrpSpPr>
          <p:nvPr/>
        </p:nvGrpSpPr>
        <p:grpSpPr bwMode="auto">
          <a:xfrm>
            <a:off x="8147517" y="2351087"/>
            <a:ext cx="2578100" cy="2155825"/>
            <a:chOff x="512" y="1294"/>
            <a:chExt cx="1888" cy="1358"/>
          </a:xfrm>
        </p:grpSpPr>
        <p:grpSp>
          <p:nvGrpSpPr>
            <p:cNvPr id="82" name="Group 17">
              <a:extLst>
                <a:ext uri="{FF2B5EF4-FFF2-40B4-BE49-F238E27FC236}">
                  <a16:creationId xmlns:a16="http://schemas.microsoft.com/office/drawing/2014/main" id="{1B215862-92BC-FD44-8231-FAC4460EC932}"/>
                </a:ext>
              </a:extLst>
            </p:cNvPr>
            <p:cNvGrpSpPr>
              <a:grpSpLocks/>
            </p:cNvGrpSpPr>
            <p:nvPr/>
          </p:nvGrpSpPr>
          <p:grpSpPr bwMode="auto">
            <a:xfrm>
              <a:off x="1232" y="1410"/>
              <a:ext cx="336" cy="130"/>
              <a:chOff x="2003" y="1816"/>
              <a:chExt cx="336" cy="130"/>
            </a:xfrm>
          </p:grpSpPr>
          <p:sp>
            <p:nvSpPr>
              <p:cNvPr id="91" name="Rectangle 18">
                <a:extLst>
                  <a:ext uri="{FF2B5EF4-FFF2-40B4-BE49-F238E27FC236}">
                    <a16:creationId xmlns:a16="http://schemas.microsoft.com/office/drawing/2014/main" id="{9F916805-82BB-7244-99A5-5F0A5D165046}"/>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2" name="Rectangle 19">
                <a:extLst>
                  <a:ext uri="{FF2B5EF4-FFF2-40B4-BE49-F238E27FC236}">
                    <a16:creationId xmlns:a16="http://schemas.microsoft.com/office/drawing/2014/main" id="{4DA550D0-215D-334C-AB2B-CF8748123D33}"/>
                  </a:ext>
                </a:extLst>
              </p:cNvPr>
              <p:cNvSpPr>
                <a:spLocks noChangeArrowheads="1"/>
              </p:cNvSpPr>
              <p:nvPr/>
            </p:nvSpPr>
            <p:spPr bwMode="auto">
              <a:xfrm>
                <a:off x="2105" y="1833"/>
                <a:ext cx="108"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3" name="Rectangle 20">
                <a:extLst>
                  <a:ext uri="{FF2B5EF4-FFF2-40B4-BE49-F238E27FC236}">
                    <a16:creationId xmlns:a16="http://schemas.microsoft.com/office/drawing/2014/main" id="{B48A6578-4F82-8A4E-B684-CD32D31F82B1}"/>
                  </a:ext>
                </a:extLst>
              </p:cNvPr>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4" name="Rectangle 21">
                <a:extLst>
                  <a:ext uri="{FF2B5EF4-FFF2-40B4-BE49-F238E27FC236}">
                    <a16:creationId xmlns:a16="http://schemas.microsoft.com/office/drawing/2014/main" id="{FE3C8549-958F-8C49-9BB2-21BE77A5A384}"/>
                  </a:ext>
                </a:extLst>
              </p:cNvPr>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3" name="Rectangle 52">
              <a:extLst>
                <a:ext uri="{FF2B5EF4-FFF2-40B4-BE49-F238E27FC236}">
                  <a16:creationId xmlns:a16="http://schemas.microsoft.com/office/drawing/2014/main" id="{4EAEE0E4-1542-A044-B98C-0D8E8528492B}"/>
                </a:ext>
              </a:extLst>
            </p:cNvPr>
            <p:cNvSpPr>
              <a:spLocks noChangeArrowheads="1"/>
            </p:cNvSpPr>
            <p:nvPr/>
          </p:nvSpPr>
          <p:spPr bwMode="auto">
            <a:xfrm>
              <a:off x="526" y="1522"/>
              <a:ext cx="1871" cy="896"/>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53">
              <a:extLst>
                <a:ext uri="{FF2B5EF4-FFF2-40B4-BE49-F238E27FC236}">
                  <a16:creationId xmlns:a16="http://schemas.microsoft.com/office/drawing/2014/main" id="{1BF4AFA5-7079-8E48-98E5-F01131B6DC42}"/>
                </a:ext>
              </a:extLst>
            </p:cNvPr>
            <p:cNvSpPr>
              <a:spLocks noChangeShapeType="1"/>
            </p:cNvSpPr>
            <p:nvPr/>
          </p:nvSpPr>
          <p:spPr bwMode="auto">
            <a:xfrm>
              <a:off x="512" y="1863"/>
              <a:ext cx="188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AutoShape 54">
              <a:extLst>
                <a:ext uri="{FF2B5EF4-FFF2-40B4-BE49-F238E27FC236}">
                  <a16:creationId xmlns:a16="http://schemas.microsoft.com/office/drawing/2014/main" id="{01CE49A7-7FEA-2F41-B96C-9C13B374840D}"/>
                </a:ext>
              </a:extLst>
            </p:cNvPr>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6" name="Rectangle 55" descr="Dark upward diagonal">
              <a:extLst>
                <a:ext uri="{FF2B5EF4-FFF2-40B4-BE49-F238E27FC236}">
                  <a16:creationId xmlns:a16="http://schemas.microsoft.com/office/drawing/2014/main" id="{E7DBF90D-63AF-CA4B-B765-CCAF65A7F80D}"/>
                </a:ext>
              </a:extLst>
            </p:cNvPr>
            <p:cNvSpPr>
              <a:spLocks noChangeArrowheads="1"/>
            </p:cNvSpPr>
            <p:nvPr/>
          </p:nvSpPr>
          <p:spPr bwMode="auto">
            <a:xfrm>
              <a:off x="534" y="1856"/>
              <a:ext cx="1848" cy="55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AutoShape 56">
              <a:extLst>
                <a:ext uri="{FF2B5EF4-FFF2-40B4-BE49-F238E27FC236}">
                  <a16:creationId xmlns:a16="http://schemas.microsoft.com/office/drawing/2014/main" id="{E85EDD4B-2EB2-CF4B-A7E7-5DB87DD8E261}"/>
                </a:ext>
              </a:extLst>
            </p:cNvPr>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Text Box 57">
              <a:extLst>
                <a:ext uri="{FF2B5EF4-FFF2-40B4-BE49-F238E27FC236}">
                  <a16:creationId xmlns:a16="http://schemas.microsoft.com/office/drawing/2014/main" id="{18AF2730-2703-2A49-8B1B-CCB541608D5B}"/>
                </a:ext>
              </a:extLst>
            </p:cNvPr>
            <p:cNvSpPr txBox="1">
              <a:spLocks noChangeArrowheads="1"/>
            </p:cNvSpPr>
            <p:nvPr/>
          </p:nvSpPr>
          <p:spPr bwMode="auto">
            <a:xfrm>
              <a:off x="814" y="1568"/>
              <a:ext cx="124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ahoma" charset="0"/>
                  <a:ea typeface="ＭＳ Ｐゴシック" charset="0"/>
                  <a:cs typeface="+mn-cs"/>
                </a:rPr>
                <a:t>buffered data</a:t>
              </a:r>
            </a:p>
          </p:txBody>
        </p:sp>
        <p:sp>
          <p:nvSpPr>
            <p:cNvPr id="89" name="Line 58">
              <a:extLst>
                <a:ext uri="{FF2B5EF4-FFF2-40B4-BE49-F238E27FC236}">
                  <a16:creationId xmlns:a16="http://schemas.microsoft.com/office/drawing/2014/main" id="{3E425F76-602D-884F-B462-CE3703890F46}"/>
                </a:ext>
              </a:extLst>
            </p:cNvPr>
            <p:cNvSpPr>
              <a:spLocks noChangeShapeType="1"/>
            </p:cNvSpPr>
            <p:nvPr/>
          </p:nvSpPr>
          <p:spPr bwMode="auto">
            <a:xfrm>
              <a:off x="522" y="1857"/>
              <a:ext cx="1878" cy="7"/>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0" name="Text Box 59">
              <a:extLst>
                <a:ext uri="{FF2B5EF4-FFF2-40B4-BE49-F238E27FC236}">
                  <a16:creationId xmlns:a16="http://schemas.microsoft.com/office/drawing/2014/main" id="{FAA57939-600A-5644-BD7E-58580D1D7997}"/>
                </a:ext>
              </a:extLst>
            </p:cNvPr>
            <p:cNvSpPr txBox="1">
              <a:spLocks noChangeArrowheads="1"/>
            </p:cNvSpPr>
            <p:nvPr/>
          </p:nvSpPr>
          <p:spPr bwMode="auto">
            <a:xfrm>
              <a:off x="653" y="2020"/>
              <a:ext cx="15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free buffer space</a:t>
              </a:r>
            </a:p>
          </p:txBody>
        </p:sp>
      </p:grpSp>
      <p:sp>
        <p:nvSpPr>
          <p:cNvPr id="95" name="Text Box 62">
            <a:extLst>
              <a:ext uri="{FF2B5EF4-FFF2-40B4-BE49-F238E27FC236}">
                <a16:creationId xmlns:a16="http://schemas.microsoft.com/office/drawing/2014/main" id="{AEFCE47F-E93D-AF44-B3F4-73BB671A7DAA}"/>
              </a:ext>
            </a:extLst>
          </p:cNvPr>
          <p:cNvSpPr txBox="1">
            <a:spLocks noChangeArrowheads="1"/>
          </p:cNvSpPr>
          <p:nvPr/>
        </p:nvSpPr>
        <p:spPr bwMode="auto">
          <a:xfrm>
            <a:off x="7260104" y="3495674"/>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rwnd</a:t>
            </a:r>
          </a:p>
        </p:txBody>
      </p:sp>
      <p:sp>
        <p:nvSpPr>
          <p:cNvPr id="96" name="Line 64">
            <a:extLst>
              <a:ext uri="{FF2B5EF4-FFF2-40B4-BE49-F238E27FC236}">
                <a16:creationId xmlns:a16="http://schemas.microsoft.com/office/drawing/2014/main" id="{16902A7E-A0A9-CA44-AA34-DA532E0008E8}"/>
              </a:ext>
            </a:extLst>
          </p:cNvPr>
          <p:cNvSpPr>
            <a:spLocks noChangeShapeType="1"/>
          </p:cNvSpPr>
          <p:nvPr/>
        </p:nvSpPr>
        <p:spPr bwMode="auto">
          <a:xfrm>
            <a:off x="7771279" y="3228974"/>
            <a:ext cx="0" cy="322263"/>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7" name="Line 65">
            <a:extLst>
              <a:ext uri="{FF2B5EF4-FFF2-40B4-BE49-F238E27FC236}">
                <a16:creationId xmlns:a16="http://schemas.microsoft.com/office/drawing/2014/main" id="{D648F6B1-0A50-8C4D-A7D2-3CF747C8BABF}"/>
              </a:ext>
            </a:extLst>
          </p:cNvPr>
          <p:cNvSpPr>
            <a:spLocks noChangeShapeType="1"/>
          </p:cNvSpPr>
          <p:nvPr/>
        </p:nvSpPr>
        <p:spPr bwMode="auto">
          <a:xfrm flipV="1">
            <a:off x="7771279" y="3754437"/>
            <a:ext cx="0" cy="32226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8" name="Line 66">
            <a:extLst>
              <a:ext uri="{FF2B5EF4-FFF2-40B4-BE49-F238E27FC236}">
                <a16:creationId xmlns:a16="http://schemas.microsoft.com/office/drawing/2014/main" id="{6D1EA1AA-F1A0-E74F-8EB6-323F135BBE4A}"/>
              </a:ext>
            </a:extLst>
          </p:cNvPr>
          <p:cNvSpPr>
            <a:spLocks noChangeShapeType="1"/>
          </p:cNvSpPr>
          <p:nvPr/>
        </p:nvSpPr>
        <p:spPr bwMode="auto">
          <a:xfrm>
            <a:off x="7617292" y="4086224"/>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Line 67">
            <a:extLst>
              <a:ext uri="{FF2B5EF4-FFF2-40B4-BE49-F238E27FC236}">
                <a16:creationId xmlns:a16="http://schemas.microsoft.com/office/drawing/2014/main" id="{1C85352E-17C9-D549-A2BD-57A09913F048}"/>
              </a:ext>
            </a:extLst>
          </p:cNvPr>
          <p:cNvSpPr>
            <a:spLocks noChangeShapeType="1"/>
          </p:cNvSpPr>
          <p:nvPr/>
        </p:nvSpPr>
        <p:spPr bwMode="auto">
          <a:xfrm>
            <a:off x="7666504" y="3217862"/>
            <a:ext cx="1968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Line 68">
            <a:extLst>
              <a:ext uri="{FF2B5EF4-FFF2-40B4-BE49-F238E27FC236}">
                <a16:creationId xmlns:a16="http://schemas.microsoft.com/office/drawing/2014/main" id="{EBC9AE0D-2B04-2645-9476-0B3051DF9276}"/>
              </a:ext>
            </a:extLst>
          </p:cNvPr>
          <p:cNvSpPr>
            <a:spLocks noChangeShapeType="1"/>
          </p:cNvSpPr>
          <p:nvPr/>
        </p:nvSpPr>
        <p:spPr bwMode="auto">
          <a:xfrm>
            <a:off x="7639517" y="2692399"/>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1" name="Line 69">
            <a:extLst>
              <a:ext uri="{FF2B5EF4-FFF2-40B4-BE49-F238E27FC236}">
                <a16:creationId xmlns:a16="http://schemas.microsoft.com/office/drawing/2014/main" id="{C0332117-A4C3-844D-8A08-8B0B485AD2EA}"/>
              </a:ext>
            </a:extLst>
          </p:cNvPr>
          <p:cNvSpPr>
            <a:spLocks noChangeShapeType="1"/>
          </p:cNvSpPr>
          <p:nvPr/>
        </p:nvSpPr>
        <p:spPr bwMode="auto">
          <a:xfrm>
            <a:off x="8028454" y="2697162"/>
            <a:ext cx="0" cy="17780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2" name="Line 70">
            <a:extLst>
              <a:ext uri="{FF2B5EF4-FFF2-40B4-BE49-F238E27FC236}">
                <a16:creationId xmlns:a16="http://schemas.microsoft.com/office/drawing/2014/main" id="{838B5881-D7D0-554D-93A9-E8D16418B8D3}"/>
              </a:ext>
            </a:extLst>
          </p:cNvPr>
          <p:cNvSpPr>
            <a:spLocks noChangeShapeType="1"/>
          </p:cNvSpPr>
          <p:nvPr/>
        </p:nvSpPr>
        <p:spPr bwMode="auto">
          <a:xfrm flipH="1">
            <a:off x="8026867" y="3121024"/>
            <a:ext cx="0" cy="9540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3" name="Text Box 71">
            <a:extLst>
              <a:ext uri="{FF2B5EF4-FFF2-40B4-BE49-F238E27FC236}">
                <a16:creationId xmlns:a16="http://schemas.microsoft.com/office/drawing/2014/main" id="{76399630-36A1-DE42-B526-233291123DB6}"/>
              </a:ext>
            </a:extLst>
          </p:cNvPr>
          <p:cNvSpPr txBox="1">
            <a:spLocks noChangeArrowheads="1"/>
          </p:cNvSpPr>
          <p:nvPr/>
        </p:nvSpPr>
        <p:spPr bwMode="auto">
          <a:xfrm>
            <a:off x="6874342" y="2857499"/>
            <a:ext cx="12842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RcvBuffer</a:t>
            </a:r>
          </a:p>
        </p:txBody>
      </p:sp>
      <p:sp>
        <p:nvSpPr>
          <p:cNvPr id="104" name="Text Box 73">
            <a:extLst>
              <a:ext uri="{FF2B5EF4-FFF2-40B4-BE49-F238E27FC236}">
                <a16:creationId xmlns:a16="http://schemas.microsoft.com/office/drawing/2014/main" id="{B6E3B689-E8B2-BF4B-86DF-927AF5D4F690}"/>
              </a:ext>
            </a:extLst>
          </p:cNvPr>
          <p:cNvSpPr txBox="1">
            <a:spLocks noChangeArrowheads="1"/>
          </p:cNvSpPr>
          <p:nvPr/>
        </p:nvSpPr>
        <p:spPr bwMode="auto">
          <a:xfrm>
            <a:off x="8152610" y="4486274"/>
            <a:ext cx="25250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segment payloads</a:t>
            </a:r>
          </a:p>
        </p:txBody>
      </p:sp>
      <p:sp>
        <p:nvSpPr>
          <p:cNvPr id="105" name="Text Box 74">
            <a:extLst>
              <a:ext uri="{FF2B5EF4-FFF2-40B4-BE49-F238E27FC236}">
                <a16:creationId xmlns:a16="http://schemas.microsoft.com/office/drawing/2014/main" id="{91F2C3EF-EE52-4542-BF6E-028621EA7670}"/>
              </a:ext>
            </a:extLst>
          </p:cNvPr>
          <p:cNvSpPr txBox="1">
            <a:spLocks noChangeArrowheads="1"/>
          </p:cNvSpPr>
          <p:nvPr/>
        </p:nvSpPr>
        <p:spPr bwMode="auto">
          <a:xfrm>
            <a:off x="8203635" y="1985962"/>
            <a:ext cx="24785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to application process</a:t>
            </a:r>
          </a:p>
        </p:txBody>
      </p:sp>
      <p:sp>
        <p:nvSpPr>
          <p:cNvPr id="106" name="Text Box 76">
            <a:extLst>
              <a:ext uri="{FF2B5EF4-FFF2-40B4-BE49-F238E27FC236}">
                <a16:creationId xmlns:a16="http://schemas.microsoft.com/office/drawing/2014/main" id="{0CF681A2-AC47-5344-AE94-24FC5FD82425}"/>
              </a:ext>
            </a:extLst>
          </p:cNvPr>
          <p:cNvSpPr txBox="1">
            <a:spLocks noChangeArrowheads="1"/>
          </p:cNvSpPr>
          <p:nvPr/>
        </p:nvSpPr>
        <p:spPr bwMode="auto">
          <a:xfrm>
            <a:off x="7554658" y="5138737"/>
            <a:ext cx="356379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receiver-side buffering</a:t>
            </a:r>
          </a:p>
        </p:txBody>
      </p:sp>
      <p:sp>
        <p:nvSpPr>
          <p:cNvPr id="30" name="Slide Number Placeholder 2">
            <a:extLst>
              <a:ext uri="{FF2B5EF4-FFF2-40B4-BE49-F238E27FC236}">
                <a16:creationId xmlns:a16="http://schemas.microsoft.com/office/drawing/2014/main" id="{FD800B74-F67D-AF4D-AABB-EE14B6FEBDC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48</a:t>
            </a:fld>
            <a:endParaRPr lang="en-US" dirty="0"/>
          </a:p>
        </p:txBody>
      </p:sp>
    </p:spTree>
    <p:extLst>
      <p:ext uri="{BB962C8B-B14F-4D97-AF65-F5344CB8AC3E}">
        <p14:creationId xmlns:p14="http://schemas.microsoft.com/office/powerpoint/2010/main" val="4217487287"/>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4" name="Group 3">
            <a:extLst>
              <a:ext uri="{FF2B5EF4-FFF2-40B4-BE49-F238E27FC236}">
                <a16:creationId xmlns:a16="http://schemas.microsoft.com/office/drawing/2014/main" id="{65ED315A-00AA-7C4A-8164-7D6F6F0CAA0E}"/>
              </a:ext>
            </a:extLst>
          </p:cNvPr>
          <p:cNvGrpSpPr/>
          <p:nvPr/>
        </p:nvGrpSpPr>
        <p:grpSpPr>
          <a:xfrm>
            <a:off x="7363745" y="1068614"/>
            <a:ext cx="4349284" cy="5165818"/>
            <a:chOff x="7334716" y="821871"/>
            <a:chExt cx="4349284" cy="5165818"/>
          </a:xfrm>
        </p:grpSpPr>
        <p:sp>
          <p:nvSpPr>
            <p:cNvPr id="43" name="Text Box 49">
              <a:extLst>
                <a:ext uri="{FF2B5EF4-FFF2-40B4-BE49-F238E27FC236}">
                  <a16:creationId xmlns:a16="http://schemas.microsoft.com/office/drawing/2014/main" id="{4942189D-75C7-5146-A769-620DCCD5AD2C}"/>
                </a:ext>
              </a:extLst>
            </p:cNvPr>
            <p:cNvSpPr txBox="1">
              <a:spLocks noChangeArrowheads="1"/>
            </p:cNvSpPr>
            <p:nvPr/>
          </p:nvSpPr>
          <p:spPr bwMode="auto">
            <a:xfrm>
              <a:off x="7334716" y="821871"/>
              <a:ext cx="4349284"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013C6F91-8B0A-654D-A104-22DAAE940A5C}"/>
                </a:ext>
              </a:extLst>
            </p:cNvPr>
            <p:cNvGrpSpPr/>
            <p:nvPr/>
          </p:nvGrpSpPr>
          <p:grpSpPr>
            <a:xfrm>
              <a:off x="7490842" y="1445945"/>
              <a:ext cx="3173211" cy="4078555"/>
              <a:chOff x="7157014" y="1873079"/>
              <a:chExt cx="2251592" cy="2800562"/>
            </a:xfrm>
          </p:grpSpPr>
          <p:sp>
            <p:nvSpPr>
              <p:cNvPr id="31" name="Rectangle 4">
                <a:extLst>
                  <a:ext uri="{FF2B5EF4-FFF2-40B4-BE49-F238E27FC236}">
                    <a16:creationId xmlns:a16="http://schemas.microsoft.com/office/drawing/2014/main" id="{F26D3C4D-BBC1-F742-A1E0-D6E34A9B3149}"/>
                  </a:ext>
                </a:extLst>
              </p:cNvPr>
              <p:cNvSpPr>
                <a:spLocks noChangeArrowheads="1"/>
              </p:cNvSpPr>
              <p:nvPr/>
            </p:nvSpPr>
            <p:spPr bwMode="auto">
              <a:xfrm>
                <a:off x="7206558" y="1873079"/>
                <a:ext cx="2202048" cy="2745454"/>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 name="Rectangle 5">
                <a:extLst>
                  <a:ext uri="{FF2B5EF4-FFF2-40B4-BE49-F238E27FC236}">
                    <a16:creationId xmlns:a16="http://schemas.microsoft.com/office/drawing/2014/main" id="{EDEADB29-BFA2-B047-B027-A9139A42EC40}"/>
                  </a:ext>
                </a:extLst>
              </p:cNvPr>
              <p:cNvSpPr>
                <a:spLocks noChangeArrowheads="1"/>
              </p:cNvSpPr>
              <p:nvPr/>
            </p:nvSpPr>
            <p:spPr bwMode="auto">
              <a:xfrm>
                <a:off x="7158783" y="1939027"/>
                <a:ext cx="2202048" cy="2734614"/>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33" name="Line 8">
                <a:extLst>
                  <a:ext uri="{FF2B5EF4-FFF2-40B4-BE49-F238E27FC236}">
                    <a16:creationId xmlns:a16="http://schemas.microsoft.com/office/drawing/2014/main" id="{D6DDC5BF-A1E6-C24B-9CE3-F65B498DEB30}"/>
                  </a:ext>
                </a:extLst>
              </p:cNvPr>
              <p:cNvSpPr>
                <a:spLocks noChangeShapeType="1"/>
              </p:cNvSpPr>
              <p:nvPr/>
            </p:nvSpPr>
            <p:spPr bwMode="auto">
              <a:xfrm>
                <a:off x="7160553" y="2152232"/>
                <a:ext cx="2199395" cy="2711"/>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9">
                <a:extLst>
                  <a:ext uri="{FF2B5EF4-FFF2-40B4-BE49-F238E27FC236}">
                    <a16:creationId xmlns:a16="http://schemas.microsoft.com/office/drawing/2014/main" id="{D073AA58-CCB9-1143-BD54-AECB66E97A27}"/>
                  </a:ext>
                </a:extLst>
              </p:cNvPr>
              <p:cNvSpPr>
                <a:spLocks noChangeShapeType="1"/>
              </p:cNvSpPr>
              <p:nvPr/>
            </p:nvSpPr>
            <p:spPr bwMode="auto">
              <a:xfrm flipV="1">
                <a:off x="7157014" y="236814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Line 16">
                <a:extLst>
                  <a:ext uri="{FF2B5EF4-FFF2-40B4-BE49-F238E27FC236}">
                    <a16:creationId xmlns:a16="http://schemas.microsoft.com/office/drawing/2014/main" id="{3BCF6F65-DFAE-C544-BAEE-68B6416C49EB}"/>
                  </a:ext>
                </a:extLst>
              </p:cNvPr>
              <p:cNvSpPr>
                <a:spLocks noChangeShapeType="1"/>
              </p:cNvSpPr>
              <p:nvPr/>
            </p:nvSpPr>
            <p:spPr bwMode="auto">
              <a:xfrm flipV="1">
                <a:off x="7162322" y="2584964"/>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 name="Line 18">
                <a:extLst>
                  <a:ext uri="{FF2B5EF4-FFF2-40B4-BE49-F238E27FC236}">
                    <a16:creationId xmlns:a16="http://schemas.microsoft.com/office/drawing/2014/main" id="{73D40423-B9BC-B445-A204-77B62C8A65F0}"/>
                  </a:ext>
                </a:extLst>
              </p:cNvPr>
              <p:cNvSpPr>
                <a:spLocks noChangeShapeType="1"/>
              </p:cNvSpPr>
              <p:nvPr/>
            </p:nvSpPr>
            <p:spPr bwMode="auto">
              <a:xfrm flipV="1">
                <a:off x="7159668" y="2809912"/>
                <a:ext cx="2202049"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9">
                <a:extLst>
                  <a:ext uri="{FF2B5EF4-FFF2-40B4-BE49-F238E27FC236}">
                    <a16:creationId xmlns:a16="http://schemas.microsoft.com/office/drawing/2014/main" id="{9E50A3C5-1DEF-C346-9F9A-A93A3289A502}"/>
                  </a:ext>
                </a:extLst>
              </p:cNvPr>
              <p:cNvSpPr>
                <a:spLocks noChangeShapeType="1"/>
              </p:cNvSpPr>
              <p:nvPr/>
            </p:nvSpPr>
            <p:spPr bwMode="auto">
              <a:xfrm flipV="1">
                <a:off x="7157014" y="3032150"/>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Line 20">
                <a:extLst>
                  <a:ext uri="{FF2B5EF4-FFF2-40B4-BE49-F238E27FC236}">
                    <a16:creationId xmlns:a16="http://schemas.microsoft.com/office/drawing/2014/main" id="{548B775C-D85F-5847-B406-FA9F2CBD5940}"/>
                  </a:ext>
                </a:extLst>
              </p:cNvPr>
              <p:cNvSpPr>
                <a:spLocks noChangeShapeType="1"/>
              </p:cNvSpPr>
              <p:nvPr/>
            </p:nvSpPr>
            <p:spPr bwMode="auto">
              <a:xfrm flipV="1">
                <a:off x="7157014" y="335195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Line 21">
                <a:extLst>
                  <a:ext uri="{FF2B5EF4-FFF2-40B4-BE49-F238E27FC236}">
                    <a16:creationId xmlns:a16="http://schemas.microsoft.com/office/drawing/2014/main" id="{5295938A-7AD9-3A43-B065-16AE7DE46620}"/>
                  </a:ext>
                </a:extLst>
              </p:cNvPr>
              <p:cNvSpPr>
                <a:spLocks noChangeShapeType="1"/>
              </p:cNvSpPr>
              <p:nvPr/>
            </p:nvSpPr>
            <p:spPr bwMode="auto">
              <a:xfrm flipH="1" flipV="1">
                <a:off x="8249633" y="2586771"/>
                <a:ext cx="2654" cy="442669"/>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2">
                <a:extLst>
                  <a:ext uri="{FF2B5EF4-FFF2-40B4-BE49-F238E27FC236}">
                    <a16:creationId xmlns:a16="http://schemas.microsoft.com/office/drawing/2014/main" id="{DBAB1210-0C8C-574D-9755-E0E40D1D8E2B}"/>
                  </a:ext>
                </a:extLst>
              </p:cNvPr>
              <p:cNvSpPr txBox="1">
                <a:spLocks noChangeArrowheads="1"/>
              </p:cNvSpPr>
              <p:nvPr/>
            </p:nvSpPr>
            <p:spPr bwMode="auto">
              <a:xfrm>
                <a:off x="8220544" y="2572087"/>
                <a:ext cx="1124010" cy="2324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41" name="Line 10">
                <a:extLst>
                  <a:ext uri="{FF2B5EF4-FFF2-40B4-BE49-F238E27FC236}">
                    <a16:creationId xmlns:a16="http://schemas.microsoft.com/office/drawing/2014/main" id="{A5EAF221-945B-9044-8647-B161BDC6D143}"/>
                  </a:ext>
                </a:extLst>
              </p:cNvPr>
              <p:cNvSpPr>
                <a:spLocks noChangeShapeType="1"/>
              </p:cNvSpPr>
              <p:nvPr/>
            </p:nvSpPr>
            <p:spPr bwMode="auto">
              <a:xfrm flipH="1" flipV="1">
                <a:off x="8241671" y="1940977"/>
                <a:ext cx="981" cy="20781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4" name="Line 53">
              <a:extLst>
                <a:ext uri="{FF2B5EF4-FFF2-40B4-BE49-F238E27FC236}">
                  <a16:creationId xmlns:a16="http://schemas.microsoft.com/office/drawing/2014/main" id="{1BBBD060-CF26-F24A-BA7E-49EE7DADEE01}"/>
                </a:ext>
              </a:extLst>
            </p:cNvPr>
            <p:cNvSpPr>
              <a:spLocks noChangeShapeType="1"/>
            </p:cNvSpPr>
            <p:nvPr/>
          </p:nvSpPr>
          <p:spPr bwMode="auto">
            <a:xfrm flipH="1" flipV="1">
              <a:off x="7968285" y="1150408"/>
              <a:ext cx="1233771" cy="1404106"/>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6" name="Text Box 49">
              <a:extLst>
                <a:ext uri="{FF2B5EF4-FFF2-40B4-BE49-F238E27FC236}">
                  <a16:creationId xmlns:a16="http://schemas.microsoft.com/office/drawing/2014/main" id="{FBFCD652-9EB9-FE4F-BB9F-A9277C4DE74F}"/>
                </a:ext>
              </a:extLst>
            </p:cNvPr>
            <p:cNvSpPr txBox="1">
              <a:spLocks noChangeArrowheads="1"/>
            </p:cNvSpPr>
            <p:nvPr/>
          </p:nvSpPr>
          <p:spPr bwMode="auto">
            <a:xfrm>
              <a:off x="8125744" y="5646057"/>
              <a:ext cx="2310027"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segment format</a:t>
              </a:r>
            </a:p>
          </p:txBody>
        </p:sp>
      </p:grpSp>
      <p:sp>
        <p:nvSpPr>
          <p:cNvPr id="20" name="Slide Number Placeholder 2">
            <a:extLst>
              <a:ext uri="{FF2B5EF4-FFF2-40B4-BE49-F238E27FC236}">
                <a16:creationId xmlns:a16="http://schemas.microsoft.com/office/drawing/2014/main" id="{73A53F5E-537D-1E40-85EE-92D8692A70E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49</a:t>
            </a:fld>
            <a:endParaRPr lang="en-US" dirty="0"/>
          </a:p>
        </p:txBody>
      </p:sp>
    </p:spTree>
    <p:extLst>
      <p:ext uri="{BB962C8B-B14F-4D97-AF65-F5344CB8AC3E}">
        <p14:creationId xmlns:p14="http://schemas.microsoft.com/office/powerpoint/2010/main" val="377441329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CC1537B2-998E-7649-AE3E-ACB471EB73E8}"/>
              </a:ext>
            </a:extLst>
          </p:cNvPr>
          <p:cNvGrpSpPr/>
          <p:nvPr/>
        </p:nvGrpSpPr>
        <p:grpSpPr>
          <a:xfrm>
            <a:off x="1042183" y="3581463"/>
            <a:ext cx="8970256" cy="2246769"/>
            <a:chOff x="1042183" y="4044925"/>
            <a:chExt cx="8970256" cy="2246769"/>
          </a:xfrm>
        </p:grpSpPr>
        <p:sp>
          <p:nvSpPr>
            <p:cNvPr id="89" name="TextBox 88">
              <a:extLst>
                <a:ext uri="{FF2B5EF4-FFF2-40B4-BE49-F238E27FC236}">
                  <a16:creationId xmlns:a16="http://schemas.microsoft.com/office/drawing/2014/main" id="{910591A5-B3B8-B947-A7F1-BDBD4F667F70}"/>
                </a:ext>
              </a:extLst>
            </p:cNvPr>
            <p:cNvSpPr txBox="1"/>
            <p:nvPr/>
          </p:nvSpPr>
          <p:spPr>
            <a:xfrm>
              <a:off x="1042183" y="4044925"/>
              <a:ext cx="481535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receiver do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know the “state” of each other, e.g., was a message received?</a:t>
              </a:r>
            </a:p>
            <a:p>
              <a:pPr marL="457200" marR="0" lvl="0" indent="-457200"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unless communicated via a message</a:t>
              </a:r>
            </a:p>
          </p:txBody>
        </p:sp>
        <p:cxnSp>
          <p:nvCxnSpPr>
            <p:cNvPr id="90" name="Straight Connector 89">
              <a:extLst>
                <a:ext uri="{FF2B5EF4-FFF2-40B4-BE49-F238E27FC236}">
                  <a16:creationId xmlns:a16="http://schemas.microsoft.com/office/drawing/2014/main" id="{655271F5-62E0-BF47-BF60-FE01086FB678}"/>
                </a:ext>
              </a:extLst>
            </p:cNvPr>
            <p:cNvCxnSpPr>
              <a:cxnSpLocks/>
            </p:cNvCxnSpPr>
            <p:nvPr/>
          </p:nvCxnSpPr>
          <p:spPr>
            <a:xfrm flipH="1">
              <a:off x="5799610" y="4167212"/>
              <a:ext cx="1091351" cy="1001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33B8B2C-3583-1D4A-9253-C59A292E0DE2}"/>
                </a:ext>
              </a:extLst>
            </p:cNvPr>
            <p:cNvCxnSpPr>
              <a:cxnSpLocks/>
            </p:cNvCxnSpPr>
            <p:nvPr/>
          </p:nvCxnSpPr>
          <p:spPr>
            <a:xfrm flipH="1">
              <a:off x="5800941" y="4291381"/>
              <a:ext cx="4211498" cy="886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3" name="Oval 92">
            <a:extLst>
              <a:ext uri="{FF2B5EF4-FFF2-40B4-BE49-F238E27FC236}">
                <a16:creationId xmlns:a16="http://schemas.microsoft.com/office/drawing/2014/main" id="{80A6EEAE-C014-954F-ADE6-66049A46FFBE}"/>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0FE70045-1128-264B-A4F3-CC9AAED801DA}"/>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shower curtain&#10;&#10;Description automatically generated">
            <a:extLst>
              <a:ext uri="{FF2B5EF4-FFF2-40B4-BE49-F238E27FC236}">
                <a16:creationId xmlns:a16="http://schemas.microsoft.com/office/drawing/2014/main" id="{916F2FD5-AF05-E24C-BB57-482FB6C40C8C}"/>
              </a:ext>
            </a:extLst>
          </p:cNvPr>
          <p:cNvPicPr>
            <a:picLocks noChangeAspect="1"/>
          </p:cNvPicPr>
          <p:nvPr/>
        </p:nvPicPr>
        <p:blipFill>
          <a:blip r:embed="rId4"/>
          <a:stretch>
            <a:fillRect/>
          </a:stretch>
        </p:blipFill>
        <p:spPr>
          <a:xfrm>
            <a:off x="8292476" y="1291955"/>
            <a:ext cx="1976012" cy="4393769"/>
          </a:xfrm>
          <a:prstGeom prst="rect">
            <a:avLst/>
          </a:prstGeom>
        </p:spPr>
      </p:pic>
      <p:pic>
        <p:nvPicPr>
          <p:cNvPr id="92" name="Picture 91" descr="A shower curtain&#10;&#10;Description automatically generated">
            <a:extLst>
              <a:ext uri="{FF2B5EF4-FFF2-40B4-BE49-F238E27FC236}">
                <a16:creationId xmlns:a16="http://schemas.microsoft.com/office/drawing/2014/main" id="{60AABE17-DADA-B14B-B0C4-01EC1B9C6813}"/>
              </a:ext>
            </a:extLst>
          </p:cNvPr>
          <p:cNvPicPr>
            <a:picLocks noChangeAspect="1"/>
          </p:cNvPicPr>
          <p:nvPr/>
        </p:nvPicPr>
        <p:blipFill>
          <a:blip r:embed="rId4"/>
          <a:stretch>
            <a:fillRect/>
          </a:stretch>
        </p:blipFill>
        <p:spPr>
          <a:xfrm>
            <a:off x="8219289" y="1165171"/>
            <a:ext cx="3972711" cy="4579749"/>
          </a:xfrm>
          <a:prstGeom prst="rect">
            <a:avLst/>
          </a:prstGeom>
        </p:spPr>
      </p:pic>
      <p:sp>
        <p:nvSpPr>
          <p:cNvPr id="87" name="Slide Number Placeholder 2">
            <a:extLst>
              <a:ext uri="{FF2B5EF4-FFF2-40B4-BE49-F238E27FC236}">
                <a16:creationId xmlns:a16="http://schemas.microsoft.com/office/drawing/2014/main" id="{A2229121-4A15-DF44-A869-74D8C822A5F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a:t>
            </a:fld>
            <a:endParaRPr lang="en-US" dirty="0"/>
          </a:p>
        </p:txBody>
      </p:sp>
    </p:spTree>
    <p:extLst>
      <p:ext uri="{BB962C8B-B14F-4D97-AF65-F5344CB8AC3E}">
        <p14:creationId xmlns:p14="http://schemas.microsoft.com/office/powerpoint/2010/main" val="32988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left)">
                                      <p:cBhvr>
                                        <p:cTn id="1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a:extLst>
              <a:ext uri="{FF2B5EF4-FFF2-40B4-BE49-F238E27FC236}">
                <a16:creationId xmlns:a16="http://schemas.microsoft.com/office/drawing/2014/main" id="{E20E3CAD-FBBD-471F-8DBD-DBF440D79748}"/>
              </a:ext>
            </a:extLst>
          </p:cNvPr>
          <p:cNvSpPr>
            <a:spLocks noGrp="1"/>
          </p:cNvSpPr>
          <p:nvPr>
            <p:ph type="title"/>
          </p:nvPr>
        </p:nvSpPr>
        <p:spPr/>
        <p:txBody>
          <a:bodyPr/>
          <a:lstStyle/>
          <a:p>
            <a:r>
              <a:rPr lang="de-DE" altLang="de-DE"/>
              <a:t>At Receiver</a:t>
            </a:r>
          </a:p>
        </p:txBody>
      </p:sp>
      <p:sp>
        <p:nvSpPr>
          <p:cNvPr id="83971" name="Inhaltsplatzhalter 2">
            <a:extLst>
              <a:ext uri="{FF2B5EF4-FFF2-40B4-BE49-F238E27FC236}">
                <a16:creationId xmlns:a16="http://schemas.microsoft.com/office/drawing/2014/main" id="{56915755-B64F-4CF4-9218-0CDBD2E3919D}"/>
              </a:ext>
            </a:extLst>
          </p:cNvPr>
          <p:cNvSpPr>
            <a:spLocks noGrp="1"/>
          </p:cNvSpPr>
          <p:nvPr>
            <p:ph idx="1"/>
          </p:nvPr>
        </p:nvSpPr>
        <p:spPr/>
        <p:txBody>
          <a:bodyPr/>
          <a:lstStyle/>
          <a:p>
            <a:r>
              <a:rPr lang="de-DE" altLang="de-DE" dirty="0"/>
              <a:t>LastByteRead (by the application)</a:t>
            </a:r>
          </a:p>
          <a:p>
            <a:r>
              <a:rPr lang="de-DE" altLang="de-DE" dirty="0"/>
              <a:t>LastByteRcvd (arrived from the network)</a:t>
            </a:r>
          </a:p>
          <a:p>
            <a:r>
              <a:rPr lang="de-DE" altLang="de-DE" dirty="0"/>
              <a:t>LastByteRcvd-LastByteRead&lt;= (RcvBuffer)</a:t>
            </a:r>
          </a:p>
          <a:p>
            <a:r>
              <a:rPr lang="de-DE" altLang="de-DE" dirty="0"/>
              <a:t>rwnd= RcvBuffer- (LastByteRcvd-LastByteRead)</a:t>
            </a:r>
          </a:p>
          <a:p>
            <a:endParaRPr lang="de-DE" altLang="de-DE" dirty="0"/>
          </a:p>
        </p:txBody>
      </p:sp>
      <p:sp>
        <p:nvSpPr>
          <p:cNvPr id="4" name="Fußzeilenplatzhalter 3">
            <a:extLst>
              <a:ext uri="{FF2B5EF4-FFF2-40B4-BE49-F238E27FC236}">
                <a16:creationId xmlns:a16="http://schemas.microsoft.com/office/drawing/2014/main" id="{B1CD646C-E7CB-439D-92C2-2803B19429A3}"/>
              </a:ext>
            </a:extLst>
          </p:cNvPr>
          <p:cNvSpPr>
            <a:spLocks noGrp="1"/>
          </p:cNvSpPr>
          <p:nvPr>
            <p:ph type="ftr" sz="quarter" idx="11"/>
          </p:nvPr>
        </p:nvSpPr>
        <p:spPr/>
        <p:txBody>
          <a:bodyPr/>
          <a:lstStyle/>
          <a:p>
            <a:pPr>
              <a:defRPr/>
            </a:pPr>
            <a:r>
              <a:rPr lang="en-US" dirty="0"/>
              <a:t>Transport</a:t>
            </a:r>
            <a:r>
              <a:rPr lang="en-US" sz="1400" dirty="0"/>
              <a:t> </a:t>
            </a:r>
            <a:r>
              <a:rPr lang="en-US" dirty="0"/>
              <a:t>Layer</a:t>
            </a:r>
          </a:p>
        </p:txBody>
      </p:sp>
      <p:sp>
        <p:nvSpPr>
          <p:cNvPr id="83973" name="Foliennummernplatzhalter 4">
            <a:extLst>
              <a:ext uri="{FF2B5EF4-FFF2-40B4-BE49-F238E27FC236}">
                <a16:creationId xmlns:a16="http://schemas.microsoft.com/office/drawing/2014/main" id="{C4A4DBB7-5377-4222-B605-7432401AA99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anose="05000000000000000000" pitchFamily="2" charset="2"/>
              <a:buChar char="v"/>
              <a:defRPr sz="3200">
                <a:solidFill>
                  <a:schemeClr val="tx1"/>
                </a:solidFill>
                <a:latin typeface="Gill Sans MT" panose="020B0502020104020203" pitchFamily="34" charset="0"/>
                <a:ea typeface="MS PGothic" panose="020B0600070205080204" pitchFamily="34" charset="-128"/>
              </a:defRPr>
            </a:lvl1pPr>
            <a:lvl2pPr marL="742950" indent="-285750">
              <a:lnSpc>
                <a:spcPct val="85000"/>
              </a:lnSpc>
              <a:spcBef>
                <a:spcPct val="20000"/>
              </a:spcBef>
              <a:buClr>
                <a:srgbClr val="000099"/>
              </a:buClr>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buClrTx/>
              <a:buSzTx/>
              <a:buFontTx/>
              <a:buNone/>
            </a:pPr>
            <a:r>
              <a:rPr lang="en-US" altLang="de-DE" sz="1200">
                <a:latin typeface="Tahoma" panose="020B0604030504040204" pitchFamily="34" charset="0"/>
              </a:rPr>
              <a:t>3-</a:t>
            </a:r>
            <a:fld id="{70A34A35-1557-42D1-9E0F-3323388FAE2C}" type="slidenum">
              <a:rPr lang="en-US" altLang="de-DE" sz="1200">
                <a:latin typeface="Tahoma" panose="020B0604030504040204" pitchFamily="34" charset="0"/>
              </a:rPr>
              <a:pPr>
                <a:lnSpc>
                  <a:spcPct val="100000"/>
                </a:lnSpc>
                <a:spcBef>
                  <a:spcPct val="0"/>
                </a:spcBef>
                <a:buClrTx/>
                <a:buSzTx/>
                <a:buFontTx/>
                <a:buNone/>
              </a:pPr>
              <a:t>50</a:t>
            </a:fld>
            <a:endParaRPr lang="en-US" altLang="de-DE" sz="1200">
              <a:latin typeface="Tahom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1">
            <a:extLst>
              <a:ext uri="{FF2B5EF4-FFF2-40B4-BE49-F238E27FC236}">
                <a16:creationId xmlns:a16="http://schemas.microsoft.com/office/drawing/2014/main" id="{224927A3-1CC3-41C8-ADB1-8C557F833600}"/>
              </a:ext>
            </a:extLst>
          </p:cNvPr>
          <p:cNvSpPr>
            <a:spLocks noGrp="1"/>
          </p:cNvSpPr>
          <p:nvPr>
            <p:ph type="title"/>
          </p:nvPr>
        </p:nvSpPr>
        <p:spPr/>
        <p:txBody>
          <a:bodyPr/>
          <a:lstStyle/>
          <a:p>
            <a:r>
              <a:rPr lang="de-DE" altLang="de-DE"/>
              <a:t>Sender</a:t>
            </a:r>
          </a:p>
        </p:txBody>
      </p:sp>
      <p:sp>
        <p:nvSpPr>
          <p:cNvPr id="84995" name="Inhaltsplatzhalter 2">
            <a:extLst>
              <a:ext uri="{FF2B5EF4-FFF2-40B4-BE49-F238E27FC236}">
                <a16:creationId xmlns:a16="http://schemas.microsoft.com/office/drawing/2014/main" id="{D08694BB-D3D3-45E9-BDDA-8EBCCA8C529B}"/>
              </a:ext>
            </a:extLst>
          </p:cNvPr>
          <p:cNvSpPr>
            <a:spLocks noGrp="1"/>
          </p:cNvSpPr>
          <p:nvPr>
            <p:ph idx="1"/>
          </p:nvPr>
        </p:nvSpPr>
        <p:spPr/>
        <p:txBody>
          <a:bodyPr/>
          <a:lstStyle/>
          <a:p>
            <a:r>
              <a:rPr lang="de-DE" altLang="de-DE" dirty="0"/>
              <a:t>LastByteSent</a:t>
            </a:r>
          </a:p>
          <a:p>
            <a:r>
              <a:rPr lang="de-DE" altLang="de-DE" dirty="0"/>
              <a:t>LastByteAcked</a:t>
            </a:r>
          </a:p>
          <a:p>
            <a:r>
              <a:rPr lang="de-DE" altLang="de-DE" dirty="0"/>
              <a:t>LastByteSent-LastByteAcked&lt;=rwnd</a:t>
            </a:r>
          </a:p>
          <a:p>
            <a:endParaRPr lang="de-DE" altLang="de-DE" dirty="0"/>
          </a:p>
          <a:p>
            <a:endParaRPr lang="de-DE" altLang="de-DE" dirty="0"/>
          </a:p>
        </p:txBody>
      </p:sp>
      <p:sp>
        <p:nvSpPr>
          <p:cNvPr id="4" name="Fußzeilenplatzhalter 3">
            <a:extLst>
              <a:ext uri="{FF2B5EF4-FFF2-40B4-BE49-F238E27FC236}">
                <a16:creationId xmlns:a16="http://schemas.microsoft.com/office/drawing/2014/main" id="{81434508-DC99-40E2-8894-03EE57895FA0}"/>
              </a:ext>
            </a:extLst>
          </p:cNvPr>
          <p:cNvSpPr>
            <a:spLocks noGrp="1"/>
          </p:cNvSpPr>
          <p:nvPr>
            <p:ph type="ftr" sz="quarter" idx="11"/>
          </p:nvPr>
        </p:nvSpPr>
        <p:spPr/>
        <p:txBody>
          <a:bodyPr/>
          <a:lstStyle/>
          <a:p>
            <a:pPr>
              <a:defRPr/>
            </a:pPr>
            <a:r>
              <a:rPr lang="en-US"/>
              <a:t>Transport</a:t>
            </a:r>
            <a:r>
              <a:rPr lang="en-US" sz="1400"/>
              <a:t> </a:t>
            </a:r>
            <a:r>
              <a:rPr lang="en-US"/>
              <a:t>Layer</a:t>
            </a:r>
          </a:p>
        </p:txBody>
      </p:sp>
      <p:sp>
        <p:nvSpPr>
          <p:cNvPr id="84997" name="Foliennummernplatzhalter 4">
            <a:extLst>
              <a:ext uri="{FF2B5EF4-FFF2-40B4-BE49-F238E27FC236}">
                <a16:creationId xmlns:a16="http://schemas.microsoft.com/office/drawing/2014/main" id="{6DD3F47E-E89E-4A09-9889-6DEEFFE334D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65000"/>
              <a:buFont typeface="Wingdings" panose="05000000000000000000" pitchFamily="2" charset="2"/>
              <a:buChar char="v"/>
              <a:defRPr sz="3200">
                <a:solidFill>
                  <a:schemeClr val="tx1"/>
                </a:solidFill>
                <a:latin typeface="Gill Sans MT" panose="020B0502020104020203" pitchFamily="34" charset="0"/>
                <a:ea typeface="MS PGothic" panose="020B0600070205080204" pitchFamily="34" charset="-128"/>
              </a:defRPr>
            </a:lvl1pPr>
            <a:lvl2pPr marL="742950" indent="-285750">
              <a:lnSpc>
                <a:spcPct val="85000"/>
              </a:lnSpc>
              <a:spcBef>
                <a:spcPct val="20000"/>
              </a:spcBef>
              <a:buClr>
                <a:srgbClr val="000099"/>
              </a:buClr>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nSpc>
                <a:spcPct val="100000"/>
              </a:lnSpc>
              <a:spcBef>
                <a:spcPct val="0"/>
              </a:spcBef>
              <a:buClrTx/>
              <a:buSzTx/>
              <a:buFontTx/>
              <a:buNone/>
            </a:pPr>
            <a:r>
              <a:rPr lang="en-US" altLang="de-DE" sz="1200">
                <a:latin typeface="Tahoma" panose="020B0604030504040204" pitchFamily="34" charset="0"/>
              </a:rPr>
              <a:t>3-</a:t>
            </a:r>
            <a:fld id="{54A86DA1-ED61-463F-B0D3-860B3C65E014}" type="slidenum">
              <a:rPr lang="en-US" altLang="de-DE" sz="1200">
                <a:latin typeface="Tahoma" panose="020B0604030504040204" pitchFamily="34" charset="0"/>
              </a:rPr>
              <a:pPr>
                <a:lnSpc>
                  <a:spcPct val="100000"/>
                </a:lnSpc>
                <a:spcBef>
                  <a:spcPct val="0"/>
                </a:spcBef>
                <a:buClrTx/>
                <a:buSzTx/>
                <a:buFontTx/>
                <a:buNone/>
              </a:pPr>
              <a:t>51</a:t>
            </a:fld>
            <a:endParaRPr lang="en-US" altLang="de-DE" sz="1200">
              <a:latin typeface="Tahom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connection management</a:t>
            </a:r>
            <a:endParaRPr lang="en-US" sz="4400" b="0" dirty="0"/>
          </a:p>
        </p:txBody>
      </p:sp>
      <p:sp>
        <p:nvSpPr>
          <p:cNvPr id="31" name="Rectangle 5">
            <a:extLst>
              <a:ext uri="{FF2B5EF4-FFF2-40B4-BE49-F238E27FC236}">
                <a16:creationId xmlns:a16="http://schemas.microsoft.com/office/drawing/2014/main" id="{9C578410-CCAC-A940-BEC5-74269A538606}"/>
              </a:ext>
            </a:extLst>
          </p:cNvPr>
          <p:cNvSpPr txBox="1">
            <a:spLocks noChangeArrowheads="1"/>
          </p:cNvSpPr>
          <p:nvPr/>
        </p:nvSpPr>
        <p:spPr>
          <a:xfrm>
            <a:off x="785243" y="1329399"/>
            <a:ext cx="11329310" cy="21875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before exchanging data, sender/receiver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handshake”:</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to establish connection (each knowing the other willing to establish connection)</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on connection parameters (e.g., starting seq #s)</a:t>
            </a:r>
          </a:p>
        </p:txBody>
      </p:sp>
      <p:sp>
        <p:nvSpPr>
          <p:cNvPr id="129" name="Rectangle 62">
            <a:extLst>
              <a:ext uri="{FF2B5EF4-FFF2-40B4-BE49-F238E27FC236}">
                <a16:creationId xmlns:a16="http://schemas.microsoft.com/office/drawing/2014/main" id="{C5E2ED2D-96E6-7640-B8B9-2E97B87686AF}"/>
              </a:ext>
            </a:extLst>
          </p:cNvPr>
          <p:cNvSpPr>
            <a:spLocks noChangeArrowheads="1"/>
          </p:cNvSpPr>
          <p:nvPr/>
        </p:nvSpPr>
        <p:spPr bwMode="auto">
          <a:xfrm>
            <a:off x="3138677" y="293529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0" name="Rectangle 45">
            <a:extLst>
              <a:ext uri="{FF2B5EF4-FFF2-40B4-BE49-F238E27FC236}">
                <a16:creationId xmlns:a16="http://schemas.microsoft.com/office/drawing/2014/main" id="{E1C433CA-144F-FE40-9939-574216DE0F50}"/>
              </a:ext>
            </a:extLst>
          </p:cNvPr>
          <p:cNvSpPr>
            <a:spLocks noChangeArrowheads="1"/>
          </p:cNvSpPr>
          <p:nvPr/>
        </p:nvSpPr>
        <p:spPr bwMode="auto">
          <a:xfrm>
            <a:off x="3098989" y="298926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5">
            <a:extLst>
              <a:ext uri="{FF2B5EF4-FFF2-40B4-BE49-F238E27FC236}">
                <a16:creationId xmlns:a16="http://schemas.microsoft.com/office/drawing/2014/main" id="{B5AF7973-E361-6A42-9B3B-A8AD0E9C7140}"/>
              </a:ext>
            </a:extLst>
          </p:cNvPr>
          <p:cNvSpPr>
            <a:spLocks noChangeShapeType="1"/>
          </p:cNvSpPr>
          <p:nvPr/>
        </p:nvSpPr>
        <p:spPr bwMode="auto">
          <a:xfrm>
            <a:off x="3098989" y="343059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Text Box 6">
            <a:extLst>
              <a:ext uri="{FF2B5EF4-FFF2-40B4-BE49-F238E27FC236}">
                <a16:creationId xmlns:a16="http://schemas.microsoft.com/office/drawing/2014/main" id="{F4060720-F3C5-A543-A168-90183A3F78EB}"/>
              </a:ext>
            </a:extLst>
          </p:cNvPr>
          <p:cNvSpPr txBox="1">
            <a:spLocks noChangeArrowheads="1"/>
          </p:cNvSpPr>
          <p:nvPr/>
        </p:nvSpPr>
        <p:spPr bwMode="auto">
          <a:xfrm>
            <a:off x="3113277" y="354330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33" name="Group 46">
            <a:extLst>
              <a:ext uri="{FF2B5EF4-FFF2-40B4-BE49-F238E27FC236}">
                <a16:creationId xmlns:a16="http://schemas.microsoft.com/office/drawing/2014/main" id="{B33AB7A5-CCC5-254C-8A3A-759B759D5041}"/>
              </a:ext>
            </a:extLst>
          </p:cNvPr>
          <p:cNvGrpSpPr>
            <a:grpSpLocks/>
          </p:cNvGrpSpPr>
          <p:nvPr/>
        </p:nvGrpSpPr>
        <p:grpSpPr bwMode="auto">
          <a:xfrm>
            <a:off x="3979492" y="3344865"/>
            <a:ext cx="438150" cy="206375"/>
            <a:chOff x="344" y="1846"/>
            <a:chExt cx="336" cy="130"/>
          </a:xfrm>
        </p:grpSpPr>
        <p:sp>
          <p:nvSpPr>
            <p:cNvPr id="134" name="Rectangle 47">
              <a:extLst>
                <a:ext uri="{FF2B5EF4-FFF2-40B4-BE49-F238E27FC236}">
                  <a16:creationId xmlns:a16="http://schemas.microsoft.com/office/drawing/2014/main" id="{6C823A22-D6EB-C649-B7E4-0B164EE814C3}"/>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5" name="Rectangle 48">
              <a:extLst>
                <a:ext uri="{FF2B5EF4-FFF2-40B4-BE49-F238E27FC236}">
                  <a16:creationId xmlns:a16="http://schemas.microsoft.com/office/drawing/2014/main" id="{A8BB07C4-6AD0-A344-8975-A5BF33372416}"/>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Rectangle 49">
              <a:extLst>
                <a:ext uri="{FF2B5EF4-FFF2-40B4-BE49-F238E27FC236}">
                  <a16:creationId xmlns:a16="http://schemas.microsoft.com/office/drawing/2014/main" id="{2CA09AF3-81EA-B643-82AA-454FD210EE48}"/>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Rectangle 50">
              <a:extLst>
                <a:ext uri="{FF2B5EF4-FFF2-40B4-BE49-F238E27FC236}">
                  <a16:creationId xmlns:a16="http://schemas.microsoft.com/office/drawing/2014/main" id="{467634F2-41DA-0748-9C1A-D08864A76A2F}"/>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8" name="Text Box 54">
            <a:extLst>
              <a:ext uri="{FF2B5EF4-FFF2-40B4-BE49-F238E27FC236}">
                <a16:creationId xmlns:a16="http://schemas.microsoft.com/office/drawing/2014/main" id="{A9AEB3C4-6978-5E48-B717-A659B5C3B9DD}"/>
              </a:ext>
            </a:extLst>
          </p:cNvPr>
          <p:cNvSpPr txBox="1">
            <a:spLocks noChangeArrowheads="1"/>
          </p:cNvSpPr>
          <p:nvPr/>
        </p:nvSpPr>
        <p:spPr bwMode="auto">
          <a:xfrm>
            <a:off x="3617081" y="3006443"/>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39" name="Line 56">
            <a:extLst>
              <a:ext uri="{FF2B5EF4-FFF2-40B4-BE49-F238E27FC236}">
                <a16:creationId xmlns:a16="http://schemas.microsoft.com/office/drawing/2014/main" id="{D326D2D6-0DA1-914C-9073-3ECFE526F8CC}"/>
              </a:ext>
            </a:extLst>
          </p:cNvPr>
          <p:cNvSpPr>
            <a:spLocks noChangeShapeType="1"/>
          </p:cNvSpPr>
          <p:nvPr/>
        </p:nvSpPr>
        <p:spPr bwMode="auto">
          <a:xfrm>
            <a:off x="3105339" y="492601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Text Box 57">
            <a:extLst>
              <a:ext uri="{FF2B5EF4-FFF2-40B4-BE49-F238E27FC236}">
                <a16:creationId xmlns:a16="http://schemas.microsoft.com/office/drawing/2014/main" id="{E4C0EAD6-0908-3C42-9A10-A6AAF94515B4}"/>
              </a:ext>
            </a:extLst>
          </p:cNvPr>
          <p:cNvSpPr txBox="1">
            <a:spLocks noChangeArrowheads="1"/>
          </p:cNvSpPr>
          <p:nvPr/>
        </p:nvSpPr>
        <p:spPr bwMode="auto">
          <a:xfrm>
            <a:off x="3623658" y="5021176"/>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41" name="Rectangle 58">
            <a:extLst>
              <a:ext uri="{FF2B5EF4-FFF2-40B4-BE49-F238E27FC236}">
                <a16:creationId xmlns:a16="http://schemas.microsoft.com/office/drawing/2014/main" id="{1CB6C439-3E38-7043-B2E4-E0EA4F390BE5}"/>
              </a:ext>
            </a:extLst>
          </p:cNvPr>
          <p:cNvSpPr>
            <a:spLocks noChangeArrowheads="1"/>
          </p:cNvSpPr>
          <p:nvPr/>
        </p:nvSpPr>
        <p:spPr bwMode="auto">
          <a:xfrm>
            <a:off x="3070414" y="534829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Line 59">
            <a:extLst>
              <a:ext uri="{FF2B5EF4-FFF2-40B4-BE49-F238E27FC236}">
                <a16:creationId xmlns:a16="http://schemas.microsoft.com/office/drawing/2014/main" id="{D8BBE84F-BCD3-BB4A-9FD3-757AFB3C13AA}"/>
              </a:ext>
            </a:extLst>
          </p:cNvPr>
          <p:cNvSpPr>
            <a:spLocks noChangeShapeType="1"/>
          </p:cNvSpPr>
          <p:nvPr/>
        </p:nvSpPr>
        <p:spPr bwMode="auto">
          <a:xfrm>
            <a:off x="3098989" y="533717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Line 60">
            <a:extLst>
              <a:ext uri="{FF2B5EF4-FFF2-40B4-BE49-F238E27FC236}">
                <a16:creationId xmlns:a16="http://schemas.microsoft.com/office/drawing/2014/main" id="{F862C10B-983A-F94D-A269-24CE747FC5AA}"/>
              </a:ext>
            </a:extLst>
          </p:cNvPr>
          <p:cNvSpPr>
            <a:spLocks noChangeShapeType="1"/>
          </p:cNvSpPr>
          <p:nvPr/>
        </p:nvSpPr>
        <p:spPr bwMode="auto">
          <a:xfrm>
            <a:off x="5362764" y="530860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Freeform 8">
            <a:extLst>
              <a:ext uri="{FF2B5EF4-FFF2-40B4-BE49-F238E27FC236}">
                <a16:creationId xmlns:a16="http://schemas.microsoft.com/office/drawing/2014/main" id="{DF364C08-2C0C-EE4E-8664-EDA4833FE296}"/>
              </a:ext>
            </a:extLst>
          </p:cNvPr>
          <p:cNvSpPr>
            <a:spLocks/>
          </p:cNvSpPr>
          <p:nvPr/>
        </p:nvSpPr>
        <p:spPr bwMode="auto">
          <a:xfrm flipH="1">
            <a:off x="2625914" y="2992440"/>
            <a:ext cx="468313"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63">
            <a:extLst>
              <a:ext uri="{FF2B5EF4-FFF2-40B4-BE49-F238E27FC236}">
                <a16:creationId xmlns:a16="http://schemas.microsoft.com/office/drawing/2014/main" id="{0F4E1AF7-DE3A-2541-818F-C54CEC430AE0}"/>
              </a:ext>
            </a:extLst>
          </p:cNvPr>
          <p:cNvSpPr>
            <a:spLocks noChangeArrowheads="1"/>
          </p:cNvSpPr>
          <p:nvPr/>
        </p:nvSpPr>
        <p:spPr bwMode="auto">
          <a:xfrm>
            <a:off x="7440802" y="294164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Rectangle 64">
            <a:extLst>
              <a:ext uri="{FF2B5EF4-FFF2-40B4-BE49-F238E27FC236}">
                <a16:creationId xmlns:a16="http://schemas.microsoft.com/office/drawing/2014/main" id="{5B961E58-331E-B748-A80F-3B7778F1C486}"/>
              </a:ext>
            </a:extLst>
          </p:cNvPr>
          <p:cNvSpPr>
            <a:spLocks noChangeArrowheads="1"/>
          </p:cNvSpPr>
          <p:nvPr/>
        </p:nvSpPr>
        <p:spPr bwMode="auto">
          <a:xfrm>
            <a:off x="7401114" y="299561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7" name="Line 65">
            <a:extLst>
              <a:ext uri="{FF2B5EF4-FFF2-40B4-BE49-F238E27FC236}">
                <a16:creationId xmlns:a16="http://schemas.microsoft.com/office/drawing/2014/main" id="{83696C28-A57C-AC46-B97E-048E3D615664}"/>
              </a:ext>
            </a:extLst>
          </p:cNvPr>
          <p:cNvSpPr>
            <a:spLocks noChangeShapeType="1"/>
          </p:cNvSpPr>
          <p:nvPr/>
        </p:nvSpPr>
        <p:spPr bwMode="auto">
          <a:xfrm>
            <a:off x="7401114" y="343694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Text Box 66">
            <a:extLst>
              <a:ext uri="{FF2B5EF4-FFF2-40B4-BE49-F238E27FC236}">
                <a16:creationId xmlns:a16="http://schemas.microsoft.com/office/drawing/2014/main" id="{3C17C23B-2BF5-5B4E-BB33-288C1922406B}"/>
              </a:ext>
            </a:extLst>
          </p:cNvPr>
          <p:cNvSpPr txBox="1">
            <a:spLocks noChangeArrowheads="1"/>
          </p:cNvSpPr>
          <p:nvPr/>
        </p:nvSpPr>
        <p:spPr bwMode="auto">
          <a:xfrm>
            <a:off x="7415402" y="354965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49" name="Group 67">
            <a:extLst>
              <a:ext uri="{FF2B5EF4-FFF2-40B4-BE49-F238E27FC236}">
                <a16:creationId xmlns:a16="http://schemas.microsoft.com/office/drawing/2014/main" id="{A3675259-9C7A-1740-AEED-A90AD2D0AE87}"/>
              </a:ext>
            </a:extLst>
          </p:cNvPr>
          <p:cNvGrpSpPr>
            <a:grpSpLocks/>
          </p:cNvGrpSpPr>
          <p:nvPr/>
        </p:nvGrpSpPr>
        <p:grpSpPr bwMode="auto">
          <a:xfrm>
            <a:off x="8308511" y="3351215"/>
            <a:ext cx="438150" cy="206375"/>
            <a:chOff x="344" y="1846"/>
            <a:chExt cx="336" cy="130"/>
          </a:xfrm>
        </p:grpSpPr>
        <p:sp>
          <p:nvSpPr>
            <p:cNvPr id="150" name="Rectangle 68">
              <a:extLst>
                <a:ext uri="{FF2B5EF4-FFF2-40B4-BE49-F238E27FC236}">
                  <a16:creationId xmlns:a16="http://schemas.microsoft.com/office/drawing/2014/main" id="{4B4BD261-01C7-494F-8D01-68B19AA4B9AC}"/>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1" name="Rectangle 69">
              <a:extLst>
                <a:ext uri="{FF2B5EF4-FFF2-40B4-BE49-F238E27FC236}">
                  <a16:creationId xmlns:a16="http://schemas.microsoft.com/office/drawing/2014/main" id="{4E7628F3-86B5-E44C-8195-D9FF1BBA53D4}"/>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2" name="Rectangle 70">
              <a:extLst>
                <a:ext uri="{FF2B5EF4-FFF2-40B4-BE49-F238E27FC236}">
                  <a16:creationId xmlns:a16="http://schemas.microsoft.com/office/drawing/2014/main" id="{BE5565DB-C659-5048-B6BD-16420D5CE92C}"/>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71">
              <a:extLst>
                <a:ext uri="{FF2B5EF4-FFF2-40B4-BE49-F238E27FC236}">
                  <a16:creationId xmlns:a16="http://schemas.microsoft.com/office/drawing/2014/main" id="{720A74F5-E1C3-FF45-B800-884CFBB24D0A}"/>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4" name="Text Box 72">
            <a:extLst>
              <a:ext uri="{FF2B5EF4-FFF2-40B4-BE49-F238E27FC236}">
                <a16:creationId xmlns:a16="http://schemas.microsoft.com/office/drawing/2014/main" id="{48C5FBCA-1883-5B46-BC6B-BD218B24C18D}"/>
              </a:ext>
            </a:extLst>
          </p:cNvPr>
          <p:cNvSpPr txBox="1">
            <a:spLocks noChangeArrowheads="1"/>
          </p:cNvSpPr>
          <p:nvPr/>
        </p:nvSpPr>
        <p:spPr bwMode="auto">
          <a:xfrm>
            <a:off x="7943246" y="3024051"/>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55" name="Line 73">
            <a:extLst>
              <a:ext uri="{FF2B5EF4-FFF2-40B4-BE49-F238E27FC236}">
                <a16:creationId xmlns:a16="http://schemas.microsoft.com/office/drawing/2014/main" id="{C7D010E1-FDC8-B843-B502-33120A86EB14}"/>
              </a:ext>
            </a:extLst>
          </p:cNvPr>
          <p:cNvSpPr>
            <a:spLocks noChangeShapeType="1"/>
          </p:cNvSpPr>
          <p:nvPr/>
        </p:nvSpPr>
        <p:spPr bwMode="auto">
          <a:xfrm>
            <a:off x="7407464" y="493236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Text Box 74">
            <a:extLst>
              <a:ext uri="{FF2B5EF4-FFF2-40B4-BE49-F238E27FC236}">
                <a16:creationId xmlns:a16="http://schemas.microsoft.com/office/drawing/2014/main" id="{46053DCC-44E5-2C43-B37B-8DA921C733B2}"/>
              </a:ext>
            </a:extLst>
          </p:cNvPr>
          <p:cNvSpPr txBox="1">
            <a:spLocks noChangeArrowheads="1"/>
          </p:cNvSpPr>
          <p:nvPr/>
        </p:nvSpPr>
        <p:spPr bwMode="auto">
          <a:xfrm>
            <a:off x="8070953" y="5013813"/>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57" name="Rectangle 75">
            <a:extLst>
              <a:ext uri="{FF2B5EF4-FFF2-40B4-BE49-F238E27FC236}">
                <a16:creationId xmlns:a16="http://schemas.microsoft.com/office/drawing/2014/main" id="{2794759F-1BDF-124F-8990-F97B9E3FFDCA}"/>
              </a:ext>
            </a:extLst>
          </p:cNvPr>
          <p:cNvSpPr>
            <a:spLocks noChangeArrowheads="1"/>
          </p:cNvSpPr>
          <p:nvPr/>
        </p:nvSpPr>
        <p:spPr bwMode="auto">
          <a:xfrm>
            <a:off x="7372539" y="535464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8" name="Line 76">
            <a:extLst>
              <a:ext uri="{FF2B5EF4-FFF2-40B4-BE49-F238E27FC236}">
                <a16:creationId xmlns:a16="http://schemas.microsoft.com/office/drawing/2014/main" id="{AA62258B-6959-8646-9E2E-9B0097512BD1}"/>
              </a:ext>
            </a:extLst>
          </p:cNvPr>
          <p:cNvSpPr>
            <a:spLocks noChangeShapeType="1"/>
          </p:cNvSpPr>
          <p:nvPr/>
        </p:nvSpPr>
        <p:spPr bwMode="auto">
          <a:xfrm>
            <a:off x="7401114" y="534352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7">
            <a:extLst>
              <a:ext uri="{FF2B5EF4-FFF2-40B4-BE49-F238E27FC236}">
                <a16:creationId xmlns:a16="http://schemas.microsoft.com/office/drawing/2014/main" id="{B39909BE-5B6C-6F46-8749-CE29AEAB2CB2}"/>
              </a:ext>
            </a:extLst>
          </p:cNvPr>
          <p:cNvSpPr>
            <a:spLocks noChangeShapeType="1"/>
          </p:cNvSpPr>
          <p:nvPr/>
        </p:nvSpPr>
        <p:spPr bwMode="auto">
          <a:xfrm>
            <a:off x="9664889" y="531495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Freeform 78">
            <a:extLst>
              <a:ext uri="{FF2B5EF4-FFF2-40B4-BE49-F238E27FC236}">
                <a16:creationId xmlns:a16="http://schemas.microsoft.com/office/drawing/2014/main" id="{830D21F8-79F0-0E4D-A9EF-3C8300C80D17}"/>
              </a:ext>
            </a:extLst>
          </p:cNvPr>
          <p:cNvSpPr>
            <a:spLocks/>
          </p:cNvSpPr>
          <p:nvPr/>
        </p:nvSpPr>
        <p:spPr bwMode="auto">
          <a:xfrm>
            <a:off x="9682352" y="2932115"/>
            <a:ext cx="468312"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83">
            <a:extLst>
              <a:ext uri="{FF2B5EF4-FFF2-40B4-BE49-F238E27FC236}">
                <a16:creationId xmlns:a16="http://schemas.microsoft.com/office/drawing/2014/main" id="{E97571FE-EF31-0544-985B-906D8CF8F351}"/>
              </a:ext>
            </a:extLst>
          </p:cNvPr>
          <p:cNvSpPr txBox="1">
            <a:spLocks noChangeArrowheads="1"/>
          </p:cNvSpPr>
          <p:nvPr/>
        </p:nvSpPr>
        <p:spPr bwMode="auto">
          <a:xfrm>
            <a:off x="996046" y="5759648"/>
            <a:ext cx="563335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clientSocket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p>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newSocket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hostname","port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number");</a:t>
            </a:r>
          </a:p>
        </p:txBody>
      </p:sp>
      <p:sp>
        <p:nvSpPr>
          <p:cNvPr id="162" name="Text Box 85">
            <a:extLst>
              <a:ext uri="{FF2B5EF4-FFF2-40B4-BE49-F238E27FC236}">
                <a16:creationId xmlns:a16="http://schemas.microsoft.com/office/drawing/2014/main" id="{C80EBC7F-DBC0-BD40-9507-82100813B9B7}"/>
              </a:ext>
            </a:extLst>
          </p:cNvPr>
          <p:cNvSpPr txBox="1">
            <a:spLocks noChangeArrowheads="1"/>
          </p:cNvSpPr>
          <p:nvPr/>
        </p:nvSpPr>
        <p:spPr bwMode="auto">
          <a:xfrm>
            <a:off x="7021795" y="5773144"/>
            <a:ext cx="415959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connectionSocket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welcomeSocket.accept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p:txBody>
      </p:sp>
      <p:grpSp>
        <p:nvGrpSpPr>
          <p:cNvPr id="163" name="Group 89">
            <a:extLst>
              <a:ext uri="{FF2B5EF4-FFF2-40B4-BE49-F238E27FC236}">
                <a16:creationId xmlns:a16="http://schemas.microsoft.com/office/drawing/2014/main" id="{DB71F8E2-0EB4-2A4E-B4C5-3DC2955DEDE8}"/>
              </a:ext>
            </a:extLst>
          </p:cNvPr>
          <p:cNvGrpSpPr>
            <a:grpSpLocks/>
          </p:cNvGrpSpPr>
          <p:nvPr/>
        </p:nvGrpSpPr>
        <p:grpSpPr bwMode="auto">
          <a:xfrm>
            <a:off x="2149664" y="5024440"/>
            <a:ext cx="698500" cy="612775"/>
            <a:chOff x="-44" y="1473"/>
            <a:chExt cx="981" cy="1105"/>
          </a:xfrm>
        </p:grpSpPr>
        <p:pic>
          <p:nvPicPr>
            <p:cNvPr id="164" name="Picture 90" descr="desktop_computer_stylized_medium">
              <a:extLst>
                <a:ext uri="{FF2B5EF4-FFF2-40B4-BE49-F238E27FC236}">
                  <a16:creationId xmlns:a16="http://schemas.microsoft.com/office/drawing/2014/main" id="{C631DB34-DA41-694E-BA26-57FDF68E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91">
              <a:extLst>
                <a:ext uri="{FF2B5EF4-FFF2-40B4-BE49-F238E27FC236}">
                  <a16:creationId xmlns:a16="http://schemas.microsoft.com/office/drawing/2014/main" id="{BEF55614-0BD4-8249-9822-CEE59DA9A93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6" name="Group 92">
            <a:extLst>
              <a:ext uri="{FF2B5EF4-FFF2-40B4-BE49-F238E27FC236}">
                <a16:creationId xmlns:a16="http://schemas.microsoft.com/office/drawing/2014/main" id="{F06A1B16-A85F-394E-802F-0E5CD7D943D6}"/>
              </a:ext>
            </a:extLst>
          </p:cNvPr>
          <p:cNvGrpSpPr>
            <a:grpSpLocks/>
          </p:cNvGrpSpPr>
          <p:nvPr/>
        </p:nvGrpSpPr>
        <p:grpSpPr bwMode="auto">
          <a:xfrm>
            <a:off x="9964927" y="4922840"/>
            <a:ext cx="415925" cy="627063"/>
            <a:chOff x="4140" y="429"/>
            <a:chExt cx="1425" cy="2396"/>
          </a:xfrm>
        </p:grpSpPr>
        <p:sp>
          <p:nvSpPr>
            <p:cNvPr id="167" name="Freeform 93">
              <a:extLst>
                <a:ext uri="{FF2B5EF4-FFF2-40B4-BE49-F238E27FC236}">
                  <a16:creationId xmlns:a16="http://schemas.microsoft.com/office/drawing/2014/main" id="{0B18D7B8-4C19-6A48-9356-0BDC63F4B19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Rectangle 94">
              <a:extLst>
                <a:ext uri="{FF2B5EF4-FFF2-40B4-BE49-F238E27FC236}">
                  <a16:creationId xmlns:a16="http://schemas.microsoft.com/office/drawing/2014/main" id="{83F51854-758D-F348-B0AE-4C8BBF01B327}"/>
                </a:ext>
              </a:extLst>
            </p:cNvPr>
            <p:cNvSpPr>
              <a:spLocks noChangeArrowheads="1"/>
            </p:cNvSpPr>
            <p:nvPr/>
          </p:nvSpPr>
          <p:spPr bwMode="auto">
            <a:xfrm>
              <a:off x="4205" y="429"/>
              <a:ext cx="1050" cy="228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9" name="Freeform 95">
              <a:extLst>
                <a:ext uri="{FF2B5EF4-FFF2-40B4-BE49-F238E27FC236}">
                  <a16:creationId xmlns:a16="http://schemas.microsoft.com/office/drawing/2014/main" id="{BCB6E605-7A9B-CA4D-855C-288812DAAB0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Freeform 96">
              <a:extLst>
                <a:ext uri="{FF2B5EF4-FFF2-40B4-BE49-F238E27FC236}">
                  <a16:creationId xmlns:a16="http://schemas.microsoft.com/office/drawing/2014/main" id="{010D7A25-5C86-B443-B0F4-6A6735092E3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Rectangle 97">
              <a:extLst>
                <a:ext uri="{FF2B5EF4-FFF2-40B4-BE49-F238E27FC236}">
                  <a16:creationId xmlns:a16="http://schemas.microsoft.com/office/drawing/2014/main" id="{6B6FDD4A-AD55-9345-AF53-BC625746DD19}"/>
                </a:ext>
              </a:extLst>
            </p:cNvPr>
            <p:cNvSpPr>
              <a:spLocks noChangeArrowheads="1"/>
            </p:cNvSpPr>
            <p:nvPr/>
          </p:nvSpPr>
          <p:spPr bwMode="auto">
            <a:xfrm>
              <a:off x="4211" y="696"/>
              <a:ext cx="598" cy="4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98">
              <a:extLst>
                <a:ext uri="{FF2B5EF4-FFF2-40B4-BE49-F238E27FC236}">
                  <a16:creationId xmlns:a16="http://schemas.microsoft.com/office/drawing/2014/main" id="{A97FBBEC-0302-FA4C-A3B9-B0FD424712B4}"/>
                </a:ext>
              </a:extLst>
            </p:cNvPr>
            <p:cNvGrpSpPr>
              <a:grpSpLocks/>
            </p:cNvGrpSpPr>
            <p:nvPr/>
          </p:nvGrpSpPr>
          <p:grpSpPr bwMode="auto">
            <a:xfrm>
              <a:off x="4749" y="668"/>
              <a:ext cx="581" cy="145"/>
              <a:chOff x="614" y="2568"/>
              <a:chExt cx="725" cy="139"/>
            </a:xfrm>
          </p:grpSpPr>
          <p:sp>
            <p:nvSpPr>
              <p:cNvPr id="197" name="AutoShape 99">
                <a:extLst>
                  <a:ext uri="{FF2B5EF4-FFF2-40B4-BE49-F238E27FC236}">
                    <a16:creationId xmlns:a16="http://schemas.microsoft.com/office/drawing/2014/main" id="{C21CB491-D46B-EE41-AA0F-DE79A218D55A}"/>
                  </a:ext>
                </a:extLst>
              </p:cNvPr>
              <p:cNvSpPr>
                <a:spLocks noChangeArrowheads="1"/>
              </p:cNvSpPr>
              <p:nvPr/>
            </p:nvSpPr>
            <p:spPr bwMode="auto">
              <a:xfrm>
                <a:off x="614" y="2566"/>
                <a:ext cx="726"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AutoShape 100">
                <a:extLst>
                  <a:ext uri="{FF2B5EF4-FFF2-40B4-BE49-F238E27FC236}">
                    <a16:creationId xmlns:a16="http://schemas.microsoft.com/office/drawing/2014/main" id="{1FC5D9EE-EAE0-7E4E-B85F-6FC8DE4DEE26}"/>
                  </a:ext>
                </a:extLst>
              </p:cNvPr>
              <p:cNvSpPr>
                <a:spLocks noChangeArrowheads="1"/>
              </p:cNvSpPr>
              <p:nvPr/>
            </p:nvSpPr>
            <p:spPr bwMode="auto">
              <a:xfrm>
                <a:off x="628" y="2583"/>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3" name="Rectangle 101">
              <a:extLst>
                <a:ext uri="{FF2B5EF4-FFF2-40B4-BE49-F238E27FC236}">
                  <a16:creationId xmlns:a16="http://schemas.microsoft.com/office/drawing/2014/main" id="{8F3C4297-FFD3-D843-98B6-43C61A7317BF}"/>
                </a:ext>
              </a:extLst>
            </p:cNvPr>
            <p:cNvSpPr>
              <a:spLocks noChangeArrowheads="1"/>
            </p:cNvSpPr>
            <p:nvPr/>
          </p:nvSpPr>
          <p:spPr bwMode="auto">
            <a:xfrm>
              <a:off x="4222" y="101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4" name="Group 102">
              <a:extLst>
                <a:ext uri="{FF2B5EF4-FFF2-40B4-BE49-F238E27FC236}">
                  <a16:creationId xmlns:a16="http://schemas.microsoft.com/office/drawing/2014/main" id="{21DC2796-CCBB-6A4F-838F-49A2C67C0E64}"/>
                </a:ext>
              </a:extLst>
            </p:cNvPr>
            <p:cNvGrpSpPr>
              <a:grpSpLocks/>
            </p:cNvGrpSpPr>
            <p:nvPr/>
          </p:nvGrpSpPr>
          <p:grpSpPr bwMode="auto">
            <a:xfrm>
              <a:off x="4747" y="994"/>
              <a:ext cx="581" cy="134"/>
              <a:chOff x="614" y="2568"/>
              <a:chExt cx="725" cy="139"/>
            </a:xfrm>
          </p:grpSpPr>
          <p:sp>
            <p:nvSpPr>
              <p:cNvPr id="195" name="AutoShape 103">
                <a:extLst>
                  <a:ext uri="{FF2B5EF4-FFF2-40B4-BE49-F238E27FC236}">
                    <a16:creationId xmlns:a16="http://schemas.microsoft.com/office/drawing/2014/main" id="{969D7B41-0DC1-4440-AFDE-248D9CDB66EB}"/>
                  </a:ext>
                </a:extLst>
              </p:cNvPr>
              <p:cNvSpPr>
                <a:spLocks noChangeArrowheads="1"/>
              </p:cNvSpPr>
              <p:nvPr/>
            </p:nvSpPr>
            <p:spPr bwMode="auto">
              <a:xfrm>
                <a:off x="617" y="2567"/>
                <a:ext cx="719" cy="138"/>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AutoShape 104">
                <a:extLst>
                  <a:ext uri="{FF2B5EF4-FFF2-40B4-BE49-F238E27FC236}">
                    <a16:creationId xmlns:a16="http://schemas.microsoft.com/office/drawing/2014/main" id="{B3EC6575-CF4C-6246-8181-ED39D289D214}"/>
                  </a:ext>
                </a:extLst>
              </p:cNvPr>
              <p:cNvSpPr>
                <a:spLocks noChangeArrowheads="1"/>
              </p:cNvSpPr>
              <p:nvPr/>
            </p:nvSpPr>
            <p:spPr bwMode="auto">
              <a:xfrm>
                <a:off x="630" y="2586"/>
                <a:ext cx="67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105">
              <a:extLst>
                <a:ext uri="{FF2B5EF4-FFF2-40B4-BE49-F238E27FC236}">
                  <a16:creationId xmlns:a16="http://schemas.microsoft.com/office/drawing/2014/main" id="{E4C8EF29-9693-8843-BE99-DFF7EF55F859}"/>
                </a:ext>
              </a:extLst>
            </p:cNvPr>
            <p:cNvSpPr>
              <a:spLocks noChangeArrowheads="1"/>
            </p:cNvSpPr>
            <p:nvPr/>
          </p:nvSpPr>
          <p:spPr bwMode="auto">
            <a:xfrm>
              <a:off x="4216" y="135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Rectangle 106">
              <a:extLst>
                <a:ext uri="{FF2B5EF4-FFF2-40B4-BE49-F238E27FC236}">
                  <a16:creationId xmlns:a16="http://schemas.microsoft.com/office/drawing/2014/main" id="{444A4DA4-95C5-7247-8CDB-5D7AF6D3A816}"/>
                </a:ext>
              </a:extLst>
            </p:cNvPr>
            <p:cNvSpPr>
              <a:spLocks noChangeArrowheads="1"/>
            </p:cNvSpPr>
            <p:nvPr/>
          </p:nvSpPr>
          <p:spPr bwMode="auto">
            <a:xfrm>
              <a:off x="4227" y="1654"/>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7" name="Group 107">
              <a:extLst>
                <a:ext uri="{FF2B5EF4-FFF2-40B4-BE49-F238E27FC236}">
                  <a16:creationId xmlns:a16="http://schemas.microsoft.com/office/drawing/2014/main" id="{E95F09FB-35B3-984D-8B07-8ED352E49862}"/>
                </a:ext>
              </a:extLst>
            </p:cNvPr>
            <p:cNvGrpSpPr>
              <a:grpSpLocks/>
            </p:cNvGrpSpPr>
            <p:nvPr/>
          </p:nvGrpSpPr>
          <p:grpSpPr bwMode="auto">
            <a:xfrm>
              <a:off x="4735" y="1627"/>
              <a:ext cx="582" cy="151"/>
              <a:chOff x="614" y="2568"/>
              <a:chExt cx="725" cy="139"/>
            </a:xfrm>
          </p:grpSpPr>
          <p:sp>
            <p:nvSpPr>
              <p:cNvPr id="193" name="AutoShape 108">
                <a:extLst>
                  <a:ext uri="{FF2B5EF4-FFF2-40B4-BE49-F238E27FC236}">
                    <a16:creationId xmlns:a16="http://schemas.microsoft.com/office/drawing/2014/main" id="{0D8F2BD6-B00B-A145-9FAD-DEBB9A14C761}"/>
                  </a:ext>
                </a:extLst>
              </p:cNvPr>
              <p:cNvSpPr>
                <a:spLocks noChangeArrowheads="1"/>
              </p:cNvSpPr>
              <p:nvPr/>
            </p:nvSpPr>
            <p:spPr bwMode="auto">
              <a:xfrm>
                <a:off x="611" y="2576"/>
                <a:ext cx="725" cy="123"/>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4" name="AutoShape 109">
                <a:extLst>
                  <a:ext uri="{FF2B5EF4-FFF2-40B4-BE49-F238E27FC236}">
                    <a16:creationId xmlns:a16="http://schemas.microsoft.com/office/drawing/2014/main" id="{FBEB72B8-9464-2649-9EA1-03257A809BD1}"/>
                  </a:ext>
                </a:extLst>
              </p:cNvPr>
              <p:cNvSpPr>
                <a:spLocks noChangeArrowheads="1"/>
              </p:cNvSpPr>
              <p:nvPr/>
            </p:nvSpPr>
            <p:spPr bwMode="auto">
              <a:xfrm>
                <a:off x="625" y="2588"/>
                <a:ext cx="691"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8" name="Freeform 110">
              <a:extLst>
                <a:ext uri="{FF2B5EF4-FFF2-40B4-BE49-F238E27FC236}">
                  <a16:creationId xmlns:a16="http://schemas.microsoft.com/office/drawing/2014/main" id="{69825DF1-2B01-DB4D-AD1A-63C84CD16387}"/>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9" name="Group 111">
              <a:extLst>
                <a:ext uri="{FF2B5EF4-FFF2-40B4-BE49-F238E27FC236}">
                  <a16:creationId xmlns:a16="http://schemas.microsoft.com/office/drawing/2014/main" id="{77E8896E-C175-9440-8F1C-C0DAB898AF9D}"/>
                </a:ext>
              </a:extLst>
            </p:cNvPr>
            <p:cNvGrpSpPr>
              <a:grpSpLocks/>
            </p:cNvGrpSpPr>
            <p:nvPr/>
          </p:nvGrpSpPr>
          <p:grpSpPr bwMode="auto">
            <a:xfrm>
              <a:off x="4739" y="1327"/>
              <a:ext cx="582" cy="139"/>
              <a:chOff x="614" y="2568"/>
              <a:chExt cx="725" cy="139"/>
            </a:xfrm>
          </p:grpSpPr>
          <p:sp>
            <p:nvSpPr>
              <p:cNvPr id="191" name="AutoShape 112">
                <a:extLst>
                  <a:ext uri="{FF2B5EF4-FFF2-40B4-BE49-F238E27FC236}">
                    <a16:creationId xmlns:a16="http://schemas.microsoft.com/office/drawing/2014/main" id="{207BBBCB-E17B-0743-A1A2-C4D7DD812519}"/>
                  </a:ext>
                </a:extLst>
              </p:cNvPr>
              <p:cNvSpPr>
                <a:spLocks noChangeArrowheads="1"/>
              </p:cNvSpPr>
              <p:nvPr/>
            </p:nvSpPr>
            <p:spPr bwMode="auto">
              <a:xfrm>
                <a:off x="613" y="2568"/>
                <a:ext cx="725"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AutoShape 113">
                <a:extLst>
                  <a:ext uri="{FF2B5EF4-FFF2-40B4-BE49-F238E27FC236}">
                    <a16:creationId xmlns:a16="http://schemas.microsoft.com/office/drawing/2014/main" id="{28DD6B35-219B-6B45-BF21-71B299ABB40C}"/>
                  </a:ext>
                </a:extLst>
              </p:cNvPr>
              <p:cNvSpPr>
                <a:spLocks noChangeArrowheads="1"/>
              </p:cNvSpPr>
              <p:nvPr/>
            </p:nvSpPr>
            <p:spPr bwMode="auto">
              <a:xfrm>
                <a:off x="627" y="2586"/>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0" name="Rectangle 114">
              <a:extLst>
                <a:ext uri="{FF2B5EF4-FFF2-40B4-BE49-F238E27FC236}">
                  <a16:creationId xmlns:a16="http://schemas.microsoft.com/office/drawing/2014/main" id="{CD269004-8DB5-4549-A4AF-499B61683FB8}"/>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Freeform 115">
              <a:extLst>
                <a:ext uri="{FF2B5EF4-FFF2-40B4-BE49-F238E27FC236}">
                  <a16:creationId xmlns:a16="http://schemas.microsoft.com/office/drawing/2014/main" id="{8AAFEB73-B442-224B-96A6-63129BA97E1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Freeform 116">
              <a:extLst>
                <a:ext uri="{FF2B5EF4-FFF2-40B4-BE49-F238E27FC236}">
                  <a16:creationId xmlns:a16="http://schemas.microsoft.com/office/drawing/2014/main" id="{E0880A41-79A8-9248-8678-A4C1ACE4B8B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Oval 117">
              <a:extLst>
                <a:ext uri="{FF2B5EF4-FFF2-40B4-BE49-F238E27FC236}">
                  <a16:creationId xmlns:a16="http://schemas.microsoft.com/office/drawing/2014/main" id="{11D25FBB-2A67-A949-8638-6A82B88E1AEE}"/>
                </a:ext>
              </a:extLst>
            </p:cNvPr>
            <p:cNvSpPr>
              <a:spLocks noChangeArrowheads="1"/>
            </p:cNvSpPr>
            <p:nvPr/>
          </p:nvSpPr>
          <p:spPr bwMode="auto">
            <a:xfrm>
              <a:off x="5516" y="2613"/>
              <a:ext cx="49"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4" name="Freeform 118">
              <a:extLst>
                <a:ext uri="{FF2B5EF4-FFF2-40B4-BE49-F238E27FC236}">
                  <a16:creationId xmlns:a16="http://schemas.microsoft.com/office/drawing/2014/main" id="{9FEB11C7-9DF6-A746-9A7F-CE68217C13B7}"/>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AutoShape 119">
              <a:extLst>
                <a:ext uri="{FF2B5EF4-FFF2-40B4-BE49-F238E27FC236}">
                  <a16:creationId xmlns:a16="http://schemas.microsoft.com/office/drawing/2014/main" id="{D279A648-2B84-1346-BF0F-DB65CFB075C7}"/>
                </a:ext>
              </a:extLst>
            </p:cNvPr>
            <p:cNvSpPr>
              <a:spLocks noChangeArrowheads="1"/>
            </p:cNvSpPr>
            <p:nvPr/>
          </p:nvSpPr>
          <p:spPr bwMode="auto">
            <a:xfrm>
              <a:off x="4140" y="2679"/>
              <a:ext cx="1197"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AutoShape 120">
              <a:extLst>
                <a:ext uri="{FF2B5EF4-FFF2-40B4-BE49-F238E27FC236}">
                  <a16:creationId xmlns:a16="http://schemas.microsoft.com/office/drawing/2014/main" id="{0EDBF10F-D10C-CA46-A0A9-1ACE621AD066}"/>
                </a:ext>
              </a:extLst>
            </p:cNvPr>
            <p:cNvSpPr>
              <a:spLocks noChangeArrowheads="1"/>
            </p:cNvSpPr>
            <p:nvPr/>
          </p:nvSpPr>
          <p:spPr bwMode="auto">
            <a:xfrm>
              <a:off x="4205" y="2710"/>
              <a:ext cx="1071" cy="85"/>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Oval 121">
              <a:extLst>
                <a:ext uri="{FF2B5EF4-FFF2-40B4-BE49-F238E27FC236}">
                  <a16:creationId xmlns:a16="http://schemas.microsoft.com/office/drawing/2014/main" id="{E4E41E31-C9C4-AF4E-A419-E8421CCEF424}"/>
                </a:ext>
              </a:extLst>
            </p:cNvPr>
            <p:cNvSpPr>
              <a:spLocks noChangeArrowheads="1"/>
            </p:cNvSpPr>
            <p:nvPr/>
          </p:nvSpPr>
          <p:spPr bwMode="auto">
            <a:xfrm>
              <a:off x="4309"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Oval 122">
              <a:extLst>
                <a:ext uri="{FF2B5EF4-FFF2-40B4-BE49-F238E27FC236}">
                  <a16:creationId xmlns:a16="http://schemas.microsoft.com/office/drawing/2014/main" id="{2C59CE5F-437A-C441-8354-6530041056CC}"/>
                </a:ext>
              </a:extLst>
            </p:cNvPr>
            <p:cNvSpPr>
              <a:spLocks noChangeArrowheads="1"/>
            </p:cNvSpPr>
            <p:nvPr/>
          </p:nvSpPr>
          <p:spPr bwMode="auto">
            <a:xfrm>
              <a:off x="4488"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89" name="Oval 123">
              <a:extLst>
                <a:ext uri="{FF2B5EF4-FFF2-40B4-BE49-F238E27FC236}">
                  <a16:creationId xmlns:a16="http://schemas.microsoft.com/office/drawing/2014/main" id="{E077C775-39FA-824B-8701-FA02EBEDC5FF}"/>
                </a:ext>
              </a:extLst>
            </p:cNvPr>
            <p:cNvSpPr>
              <a:spLocks noChangeArrowheads="1"/>
            </p:cNvSpPr>
            <p:nvPr/>
          </p:nvSpPr>
          <p:spPr bwMode="auto">
            <a:xfrm>
              <a:off x="4662"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24">
              <a:extLst>
                <a:ext uri="{FF2B5EF4-FFF2-40B4-BE49-F238E27FC236}">
                  <a16:creationId xmlns:a16="http://schemas.microsoft.com/office/drawing/2014/main" id="{858DFD8B-E1AF-0646-911F-639730691009}"/>
                </a:ext>
              </a:extLst>
            </p:cNvPr>
            <p:cNvSpPr>
              <a:spLocks noChangeArrowheads="1"/>
            </p:cNvSpPr>
            <p:nvPr/>
          </p:nvSpPr>
          <p:spPr bwMode="auto">
            <a:xfrm>
              <a:off x="5065" y="1836"/>
              <a:ext cx="82" cy="758"/>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Slide Number Placeholder 2">
            <a:extLst>
              <a:ext uri="{FF2B5EF4-FFF2-40B4-BE49-F238E27FC236}">
                <a16:creationId xmlns:a16="http://schemas.microsoft.com/office/drawing/2014/main" id="{2804BB5E-F6B2-BA48-BFC5-59C8B165BD2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52</a:t>
            </a:fld>
            <a:endParaRPr lang="en-US" dirty="0"/>
          </a:p>
        </p:txBody>
      </p:sp>
    </p:spTree>
    <p:extLst>
      <p:ext uri="{BB962C8B-B14F-4D97-AF65-F5344CB8AC3E}">
        <p14:creationId xmlns:p14="http://schemas.microsoft.com/office/powerpoint/2010/main" val="2492069188"/>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3-way handshake</a:t>
            </a:r>
            <a:endParaRPr lang="en-US" sz="4400" b="0" dirty="0"/>
          </a:p>
        </p:txBody>
      </p:sp>
      <p:sp>
        <p:nvSpPr>
          <p:cNvPr id="215" name="Line 5">
            <a:extLst>
              <a:ext uri="{FF2B5EF4-FFF2-40B4-BE49-F238E27FC236}">
                <a16:creationId xmlns:a16="http://schemas.microsoft.com/office/drawing/2014/main" id="{977A2B4A-655D-5443-8A4F-92884511787E}"/>
              </a:ext>
            </a:extLst>
          </p:cNvPr>
          <p:cNvSpPr>
            <a:spLocks noChangeShapeType="1"/>
          </p:cNvSpPr>
          <p:nvPr/>
        </p:nvSpPr>
        <p:spPr bwMode="auto">
          <a:xfrm flipH="1">
            <a:off x="4796631" y="3078661"/>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16" name="Group 102">
            <a:extLst>
              <a:ext uri="{FF2B5EF4-FFF2-40B4-BE49-F238E27FC236}">
                <a16:creationId xmlns:a16="http://schemas.microsoft.com/office/drawing/2014/main" id="{1F3D6A6C-5FEE-8646-8A80-04AC9F3BFF74}"/>
              </a:ext>
            </a:extLst>
          </p:cNvPr>
          <p:cNvGrpSpPr>
            <a:grpSpLocks/>
          </p:cNvGrpSpPr>
          <p:nvPr/>
        </p:nvGrpSpPr>
        <p:grpSpPr bwMode="auto">
          <a:xfrm>
            <a:off x="2810669" y="3005636"/>
            <a:ext cx="4494212" cy="955675"/>
            <a:chOff x="810" y="1363"/>
            <a:chExt cx="2831" cy="602"/>
          </a:xfrm>
        </p:grpSpPr>
        <p:sp>
          <p:nvSpPr>
            <p:cNvPr id="217" name="Line 10">
              <a:extLst>
                <a:ext uri="{FF2B5EF4-FFF2-40B4-BE49-F238E27FC236}">
                  <a16:creationId xmlns:a16="http://schemas.microsoft.com/office/drawing/2014/main" id="{EE87312F-9111-3748-8D8C-BFB220C5EE37}"/>
                </a:ext>
              </a:extLst>
            </p:cNvPr>
            <p:cNvSpPr>
              <a:spLocks noChangeShapeType="1"/>
            </p:cNvSpPr>
            <p:nvPr/>
          </p:nvSpPr>
          <p:spPr bwMode="auto">
            <a:xfrm>
              <a:off x="2062" y="1502"/>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Rectangle 12">
              <a:extLst>
                <a:ext uri="{FF2B5EF4-FFF2-40B4-BE49-F238E27FC236}">
                  <a16:creationId xmlns:a16="http://schemas.microsoft.com/office/drawing/2014/main" id="{F50F8FCD-3A00-574F-A159-92B207C593BD}"/>
                </a:ext>
              </a:extLst>
            </p:cNvPr>
            <p:cNvSpPr>
              <a:spLocks noChangeArrowheads="1"/>
            </p:cNvSpPr>
            <p:nvPr/>
          </p:nvSpPr>
          <p:spPr bwMode="auto">
            <a:xfrm>
              <a:off x="2518" y="1565"/>
              <a:ext cx="590"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9" name="Text Box 13">
              <a:extLst>
                <a:ext uri="{FF2B5EF4-FFF2-40B4-BE49-F238E27FC236}">
                  <a16:creationId xmlns:a16="http://schemas.microsoft.com/office/drawing/2014/main" id="{24E8EE1C-DBA9-8F4D-82EE-29CEECDFAAD7}"/>
                </a:ext>
              </a:extLst>
            </p:cNvPr>
            <p:cNvSpPr txBox="1">
              <a:spLocks noChangeArrowheads="1"/>
            </p:cNvSpPr>
            <p:nvPr/>
          </p:nvSpPr>
          <p:spPr bwMode="auto">
            <a:xfrm>
              <a:off x="2310" y="1624"/>
              <a:ext cx="1096"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Seq=x</a:t>
              </a:r>
            </a:p>
          </p:txBody>
        </p:sp>
        <p:sp>
          <p:nvSpPr>
            <p:cNvPr id="220" name="Text Box 21">
              <a:extLst>
                <a:ext uri="{FF2B5EF4-FFF2-40B4-BE49-F238E27FC236}">
                  <a16:creationId xmlns:a16="http://schemas.microsoft.com/office/drawing/2014/main" id="{8343DEBF-07A5-D746-BE48-88F38BD40754}"/>
                </a:ext>
              </a:extLst>
            </p:cNvPr>
            <p:cNvSpPr txBox="1">
              <a:spLocks noChangeArrowheads="1"/>
            </p:cNvSpPr>
            <p:nvPr/>
          </p:nvSpPr>
          <p:spPr bwMode="auto">
            <a:xfrm>
              <a:off x="810" y="1363"/>
              <a:ext cx="1230"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x</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 msg</a:t>
              </a:r>
            </a:p>
          </p:txBody>
        </p:sp>
      </p:grpSp>
      <p:sp>
        <p:nvSpPr>
          <p:cNvPr id="221" name="Line 22">
            <a:extLst>
              <a:ext uri="{FF2B5EF4-FFF2-40B4-BE49-F238E27FC236}">
                <a16:creationId xmlns:a16="http://schemas.microsoft.com/office/drawing/2014/main" id="{2FC7049F-93A3-A84A-9D90-B3F4B6E3F6E9}"/>
              </a:ext>
            </a:extLst>
          </p:cNvPr>
          <p:cNvSpPr>
            <a:spLocks noChangeShapeType="1"/>
          </p:cNvSpPr>
          <p:nvPr/>
        </p:nvSpPr>
        <p:spPr bwMode="auto">
          <a:xfrm flipH="1">
            <a:off x="7385844" y="3148511"/>
            <a:ext cx="1587" cy="3417888"/>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92">
            <a:extLst>
              <a:ext uri="{FF2B5EF4-FFF2-40B4-BE49-F238E27FC236}">
                <a16:creationId xmlns:a16="http://schemas.microsoft.com/office/drawing/2014/main" id="{8192AE36-3CEB-7940-A712-3437D9AE1C17}"/>
              </a:ext>
            </a:extLst>
          </p:cNvPr>
          <p:cNvSpPr txBox="1">
            <a:spLocks noChangeArrowheads="1"/>
          </p:cNvSpPr>
          <p:nvPr/>
        </p:nvSpPr>
        <p:spPr bwMode="auto">
          <a:xfrm>
            <a:off x="9571831" y="5986961"/>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nvGrpSpPr>
          <p:cNvPr id="223" name="Group 109">
            <a:extLst>
              <a:ext uri="{FF2B5EF4-FFF2-40B4-BE49-F238E27FC236}">
                <a16:creationId xmlns:a16="http://schemas.microsoft.com/office/drawing/2014/main" id="{9180F1A8-9EF0-3C49-80B2-6C9528088F36}"/>
              </a:ext>
            </a:extLst>
          </p:cNvPr>
          <p:cNvGrpSpPr>
            <a:grpSpLocks/>
          </p:cNvGrpSpPr>
          <p:nvPr/>
        </p:nvGrpSpPr>
        <p:grpSpPr bwMode="auto">
          <a:xfrm>
            <a:off x="4795044" y="3675561"/>
            <a:ext cx="4519612" cy="1425575"/>
            <a:chOff x="2060" y="1785"/>
            <a:chExt cx="2847" cy="898"/>
          </a:xfrm>
        </p:grpSpPr>
        <p:sp>
          <p:nvSpPr>
            <p:cNvPr id="224" name="Line 11">
              <a:extLst>
                <a:ext uri="{FF2B5EF4-FFF2-40B4-BE49-F238E27FC236}">
                  <a16:creationId xmlns:a16="http://schemas.microsoft.com/office/drawing/2014/main" id="{660BD729-B466-584F-9DAC-1C1358024968}"/>
                </a:ext>
              </a:extLst>
            </p:cNvPr>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Rectangle 14">
              <a:extLst>
                <a:ext uri="{FF2B5EF4-FFF2-40B4-BE49-F238E27FC236}">
                  <a16:creationId xmlns:a16="http://schemas.microsoft.com/office/drawing/2014/main" id="{36832487-CAD9-A047-9D5F-96D1B02D3E65}"/>
                </a:ext>
              </a:extLst>
            </p:cNvPr>
            <p:cNvSpPr>
              <a:spLocks noChangeArrowheads="1"/>
            </p:cNvSpPr>
            <p:nvPr/>
          </p:nvSpPr>
          <p:spPr bwMode="auto">
            <a:xfrm>
              <a:off x="2381" y="2206"/>
              <a:ext cx="896" cy="32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83">
              <a:extLst>
                <a:ext uri="{FF2B5EF4-FFF2-40B4-BE49-F238E27FC236}">
                  <a16:creationId xmlns:a16="http://schemas.microsoft.com/office/drawing/2014/main" id="{393E04DD-B089-D14F-BFBB-76E878EC5F6F}"/>
                </a:ext>
              </a:extLst>
            </p:cNvPr>
            <p:cNvSpPr txBox="1">
              <a:spLocks noChangeArrowheads="1"/>
            </p:cNvSpPr>
            <p:nvPr/>
          </p:nvSpPr>
          <p:spPr bwMode="auto">
            <a:xfrm>
              <a:off x="2159" y="2169"/>
              <a:ext cx="1534" cy="36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ACKnum=x+1</a:t>
              </a:r>
            </a:p>
          </p:txBody>
        </p:sp>
        <p:sp>
          <p:nvSpPr>
            <p:cNvPr id="227" name="Text Box 93">
              <a:extLst>
                <a:ext uri="{FF2B5EF4-FFF2-40B4-BE49-F238E27FC236}">
                  <a16:creationId xmlns:a16="http://schemas.microsoft.com/office/drawing/2014/main" id="{D2107B90-790F-D84D-8A95-4CD5BE8D772A}"/>
                </a:ext>
              </a:extLst>
            </p:cNvPr>
            <p:cNvSpPr txBox="1">
              <a:spLocks noChangeArrowheads="1"/>
            </p:cNvSpPr>
            <p:nvPr/>
          </p:nvSpPr>
          <p:spPr bwMode="auto">
            <a:xfrm>
              <a:off x="3676" y="1785"/>
              <a:ext cx="1231" cy="42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SYNACK</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msg, acking SYN</a:t>
              </a:r>
            </a:p>
          </p:txBody>
        </p:sp>
      </p:grpSp>
      <p:grpSp>
        <p:nvGrpSpPr>
          <p:cNvPr id="228" name="Group 110">
            <a:extLst>
              <a:ext uri="{FF2B5EF4-FFF2-40B4-BE49-F238E27FC236}">
                <a16:creationId xmlns:a16="http://schemas.microsoft.com/office/drawing/2014/main" id="{92A8D17F-88B5-E34B-ADF1-D1D5F4C6CACA}"/>
              </a:ext>
            </a:extLst>
          </p:cNvPr>
          <p:cNvGrpSpPr>
            <a:grpSpLocks/>
          </p:cNvGrpSpPr>
          <p:nvPr/>
        </p:nvGrpSpPr>
        <p:grpSpPr bwMode="auto">
          <a:xfrm>
            <a:off x="2512219" y="4774111"/>
            <a:ext cx="6630987" cy="1373188"/>
            <a:chOff x="622" y="2477"/>
            <a:chExt cx="4177" cy="865"/>
          </a:xfrm>
        </p:grpSpPr>
        <p:sp>
          <p:nvSpPr>
            <p:cNvPr id="229" name="Line 84">
              <a:extLst>
                <a:ext uri="{FF2B5EF4-FFF2-40B4-BE49-F238E27FC236}">
                  <a16:creationId xmlns:a16="http://schemas.microsoft.com/office/drawing/2014/main" id="{31D580AA-9CAF-1544-A3DB-06757FBBB395}"/>
                </a:ext>
              </a:extLst>
            </p:cNvPr>
            <p:cNvSpPr>
              <a:spLocks noChangeShapeType="1"/>
            </p:cNvSpPr>
            <p:nvPr/>
          </p:nvSpPr>
          <p:spPr bwMode="auto">
            <a:xfrm>
              <a:off x="2073" y="2728"/>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Rectangle 89">
              <a:extLst>
                <a:ext uri="{FF2B5EF4-FFF2-40B4-BE49-F238E27FC236}">
                  <a16:creationId xmlns:a16="http://schemas.microsoft.com/office/drawing/2014/main" id="{60D16AD1-FAFA-6248-BB4D-76643C40A64C}"/>
                </a:ext>
              </a:extLst>
            </p:cNvPr>
            <p:cNvSpPr>
              <a:spLocks noChangeArrowheads="1"/>
            </p:cNvSpPr>
            <p:nvPr/>
          </p:nvSpPr>
          <p:spPr bwMode="auto">
            <a:xfrm>
              <a:off x="2486" y="2806"/>
              <a:ext cx="775"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1" name="Text Box 90">
              <a:extLst>
                <a:ext uri="{FF2B5EF4-FFF2-40B4-BE49-F238E27FC236}">
                  <a16:creationId xmlns:a16="http://schemas.microsoft.com/office/drawing/2014/main" id="{D8F9F960-0A9B-F045-8B04-6F4D63130318}"/>
                </a:ext>
              </a:extLst>
            </p:cNvPr>
            <p:cNvSpPr txBox="1">
              <a:spLocks noChangeArrowheads="1"/>
            </p:cNvSpPr>
            <p:nvPr/>
          </p:nvSpPr>
          <p:spPr bwMode="auto">
            <a:xfrm>
              <a:off x="2092" y="2852"/>
              <a:ext cx="1529"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ACKnum=y+1</a:t>
              </a:r>
            </a:p>
          </p:txBody>
        </p:sp>
        <p:sp>
          <p:nvSpPr>
            <p:cNvPr id="232" name="Text Box 94">
              <a:extLst>
                <a:ext uri="{FF2B5EF4-FFF2-40B4-BE49-F238E27FC236}">
                  <a16:creationId xmlns:a16="http://schemas.microsoft.com/office/drawing/2014/main" id="{B9046815-BDD2-9143-979C-D64169C26C55}"/>
                </a:ext>
              </a:extLst>
            </p:cNvPr>
            <p:cNvSpPr txBox="1">
              <a:spLocks noChangeArrowheads="1"/>
            </p:cNvSpPr>
            <p:nvPr/>
          </p:nvSpPr>
          <p:spPr bwMode="auto">
            <a:xfrm>
              <a:off x="622" y="2477"/>
              <a:ext cx="1422" cy="6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received SYNACK(x)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indicates server is live;</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 ACK for SYNACK;</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this segment may contain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client-to-server data</a:t>
              </a:r>
            </a:p>
          </p:txBody>
        </p:sp>
        <p:sp>
          <p:nvSpPr>
            <p:cNvPr id="233" name="Text Box 95">
              <a:extLst>
                <a:ext uri="{FF2B5EF4-FFF2-40B4-BE49-F238E27FC236}">
                  <a16:creationId xmlns:a16="http://schemas.microsoft.com/office/drawing/2014/main" id="{ADF0930B-F723-4446-8C5B-8996D59396E2}"/>
                </a:ext>
              </a:extLst>
            </p:cNvPr>
            <p:cNvSpPr txBox="1">
              <a:spLocks noChangeArrowheads="1"/>
            </p:cNvSpPr>
            <p:nvPr/>
          </p:nvSpPr>
          <p:spPr bwMode="auto">
            <a:xfrm>
              <a:off x="3640" y="3042"/>
              <a:ext cx="1159"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received ACK(y)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indicates client is live</a:t>
              </a:r>
            </a:p>
          </p:txBody>
        </p:sp>
      </p:grpSp>
      <p:grpSp>
        <p:nvGrpSpPr>
          <p:cNvPr id="234" name="Group 105">
            <a:extLst>
              <a:ext uri="{FF2B5EF4-FFF2-40B4-BE49-F238E27FC236}">
                <a16:creationId xmlns:a16="http://schemas.microsoft.com/office/drawing/2014/main" id="{45AA77DF-71CD-2E48-9AEE-EC1E8FB1B1C5}"/>
              </a:ext>
            </a:extLst>
          </p:cNvPr>
          <p:cNvGrpSpPr>
            <a:grpSpLocks/>
          </p:cNvGrpSpPr>
          <p:nvPr/>
        </p:nvGrpSpPr>
        <p:grpSpPr bwMode="auto">
          <a:xfrm>
            <a:off x="1813719" y="3043736"/>
            <a:ext cx="1030287" cy="700088"/>
            <a:chOff x="182" y="1387"/>
            <a:chExt cx="649" cy="441"/>
          </a:xfrm>
        </p:grpSpPr>
        <p:sp>
          <p:nvSpPr>
            <p:cNvPr id="235" name="Text Box 91">
              <a:extLst>
                <a:ext uri="{FF2B5EF4-FFF2-40B4-BE49-F238E27FC236}">
                  <a16:creationId xmlns:a16="http://schemas.microsoft.com/office/drawing/2014/main" id="{B93FA479-02A5-4C43-B059-3F1D0BB052E8}"/>
                </a:ext>
              </a:extLst>
            </p:cNvPr>
            <p:cNvSpPr txBox="1">
              <a:spLocks noChangeArrowheads="1"/>
            </p:cNvSpPr>
            <p:nvPr/>
          </p:nvSpPr>
          <p:spPr bwMode="auto">
            <a:xfrm>
              <a:off x="182" y="1616"/>
              <a:ext cx="64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SYNSENT</a:t>
              </a:r>
            </a:p>
          </p:txBody>
        </p:sp>
        <p:sp>
          <p:nvSpPr>
            <p:cNvPr id="236" name="Line 103">
              <a:extLst>
                <a:ext uri="{FF2B5EF4-FFF2-40B4-BE49-F238E27FC236}">
                  <a16:creationId xmlns:a16="http://schemas.microsoft.com/office/drawing/2014/main" id="{C569F88B-55D7-1F45-9FD5-8D995E4C94A5}"/>
                </a:ext>
              </a:extLst>
            </p:cNvPr>
            <p:cNvSpPr>
              <a:spLocks noChangeShapeType="1"/>
            </p:cNvSpPr>
            <p:nvPr/>
          </p:nvSpPr>
          <p:spPr bwMode="auto">
            <a:xfrm>
              <a:off x="462" y="1387"/>
              <a:ext cx="0" cy="2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37" name="Group 111">
            <a:extLst>
              <a:ext uri="{FF2B5EF4-FFF2-40B4-BE49-F238E27FC236}">
                <a16:creationId xmlns:a16="http://schemas.microsoft.com/office/drawing/2014/main" id="{FBD3641B-4567-B84B-B0A9-51F31757E64D}"/>
              </a:ext>
            </a:extLst>
          </p:cNvPr>
          <p:cNvGrpSpPr>
            <a:grpSpLocks/>
          </p:cNvGrpSpPr>
          <p:nvPr/>
        </p:nvGrpSpPr>
        <p:grpSpPr bwMode="auto">
          <a:xfrm>
            <a:off x="1815306" y="3704136"/>
            <a:ext cx="771525" cy="1622425"/>
            <a:chOff x="183" y="1803"/>
            <a:chExt cx="486" cy="1022"/>
          </a:xfrm>
        </p:grpSpPr>
        <p:sp>
          <p:nvSpPr>
            <p:cNvPr id="238" name="Text Box 16">
              <a:extLst>
                <a:ext uri="{FF2B5EF4-FFF2-40B4-BE49-F238E27FC236}">
                  <a16:creationId xmlns:a16="http://schemas.microsoft.com/office/drawing/2014/main" id="{46A42911-E4FA-6E45-98D3-9BA61AF39351}"/>
                </a:ext>
              </a:extLst>
            </p:cNvPr>
            <p:cNvSpPr txBox="1">
              <a:spLocks noChangeArrowheads="1"/>
            </p:cNvSpPr>
            <p:nvPr/>
          </p:nvSpPr>
          <p:spPr bwMode="auto">
            <a:xfrm>
              <a:off x="183" y="2613"/>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239" name="Line 104">
              <a:extLst>
                <a:ext uri="{FF2B5EF4-FFF2-40B4-BE49-F238E27FC236}">
                  <a16:creationId xmlns:a16="http://schemas.microsoft.com/office/drawing/2014/main" id="{B764515C-528C-5B41-979E-CEB5F77FD9DC}"/>
                </a:ext>
              </a:extLst>
            </p:cNvPr>
            <p:cNvSpPr>
              <a:spLocks noChangeShapeType="1"/>
            </p:cNvSpPr>
            <p:nvPr/>
          </p:nvSpPr>
          <p:spPr bwMode="auto">
            <a:xfrm>
              <a:off x="465" y="1803"/>
              <a:ext cx="0" cy="79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40" name="Group 108">
            <a:extLst>
              <a:ext uri="{FF2B5EF4-FFF2-40B4-BE49-F238E27FC236}">
                <a16:creationId xmlns:a16="http://schemas.microsoft.com/office/drawing/2014/main" id="{E9975853-CA29-F64E-9978-90818E85074F}"/>
              </a:ext>
            </a:extLst>
          </p:cNvPr>
          <p:cNvGrpSpPr>
            <a:grpSpLocks/>
          </p:cNvGrpSpPr>
          <p:nvPr/>
        </p:nvGrpSpPr>
        <p:grpSpPr bwMode="auto">
          <a:xfrm>
            <a:off x="9268619" y="3099299"/>
            <a:ext cx="1119187" cy="1192212"/>
            <a:chOff x="4878" y="1422"/>
            <a:chExt cx="705" cy="751"/>
          </a:xfrm>
        </p:grpSpPr>
        <p:sp>
          <p:nvSpPr>
            <p:cNvPr id="241" name="Text Box 99">
              <a:extLst>
                <a:ext uri="{FF2B5EF4-FFF2-40B4-BE49-F238E27FC236}">
                  <a16:creationId xmlns:a16="http://schemas.microsoft.com/office/drawing/2014/main" id="{8F08BD14-4FFB-B243-AC1A-68FE85BE4E11}"/>
                </a:ext>
              </a:extLst>
            </p:cNvPr>
            <p:cNvSpPr txBox="1">
              <a:spLocks noChangeArrowheads="1"/>
            </p:cNvSpPr>
            <p:nvPr/>
          </p:nvSpPr>
          <p:spPr bwMode="auto">
            <a:xfrm>
              <a:off x="4878" y="1961"/>
              <a:ext cx="70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 RCVD</a:t>
              </a:r>
            </a:p>
          </p:txBody>
        </p:sp>
        <p:sp>
          <p:nvSpPr>
            <p:cNvPr id="242" name="Line 106">
              <a:extLst>
                <a:ext uri="{FF2B5EF4-FFF2-40B4-BE49-F238E27FC236}">
                  <a16:creationId xmlns:a16="http://schemas.microsoft.com/office/drawing/2014/main" id="{0D6BD76C-B84A-F940-AC88-70ACC69EC6F4}"/>
                </a:ext>
              </a:extLst>
            </p:cNvPr>
            <p:cNvSpPr>
              <a:spLocks noChangeShapeType="1"/>
            </p:cNvSpPr>
            <p:nvPr/>
          </p:nvSpPr>
          <p:spPr bwMode="auto">
            <a:xfrm>
              <a:off x="5339" y="1422"/>
              <a:ext cx="0" cy="56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Line 107">
            <a:extLst>
              <a:ext uri="{FF2B5EF4-FFF2-40B4-BE49-F238E27FC236}">
                <a16:creationId xmlns:a16="http://schemas.microsoft.com/office/drawing/2014/main" id="{28C3410E-FF26-2849-8647-5DA1E34B6C9E}"/>
              </a:ext>
            </a:extLst>
          </p:cNvPr>
          <p:cNvSpPr>
            <a:spLocks noChangeShapeType="1"/>
          </p:cNvSpPr>
          <p:nvPr/>
        </p:nvSpPr>
        <p:spPr bwMode="auto">
          <a:xfrm>
            <a:off x="9982994" y="4301036"/>
            <a:ext cx="0" cy="17049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5" name="Text Box 114">
            <a:extLst>
              <a:ext uri="{FF2B5EF4-FFF2-40B4-BE49-F238E27FC236}">
                <a16:creationId xmlns:a16="http://schemas.microsoft.com/office/drawing/2014/main" id="{A27DEC11-2958-674C-B587-49A38C649582}"/>
              </a:ext>
            </a:extLst>
          </p:cNvPr>
          <p:cNvSpPr txBox="1">
            <a:spLocks noChangeArrowheads="1"/>
          </p:cNvSpPr>
          <p:nvPr/>
        </p:nvSpPr>
        <p:spPr bwMode="auto">
          <a:xfrm>
            <a:off x="1395197" y="1675748"/>
            <a:ext cx="183903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C</a:t>
            </a:r>
            <a:r>
              <a:rPr kumimoji="0" lang="en-US" sz="2800" b="0" i="0" u="none" strike="noStrike" kern="0" cap="none" spc="0" normalizeH="0" baseline="0" noProof="0" dirty="0" err="1">
                <a:ln>
                  <a:noFill/>
                </a:ln>
                <a:solidFill>
                  <a:srgbClr val="000099"/>
                </a:solidFill>
                <a:effectLst/>
                <a:uLnTx/>
                <a:uFillTx/>
                <a:latin typeface="Calibri"/>
                <a:ea typeface="ＭＳ Ｐゴシック" charset="0"/>
                <a:cs typeface="+mn-cs"/>
              </a:rPr>
              <a:t>lient</a:t>
            </a: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6" name="Text Box 115">
            <a:extLst>
              <a:ext uri="{FF2B5EF4-FFF2-40B4-BE49-F238E27FC236}">
                <a16:creationId xmlns:a16="http://schemas.microsoft.com/office/drawing/2014/main" id="{052EAC19-09BF-FD44-ADF4-7A708D2CC77C}"/>
              </a:ext>
            </a:extLst>
          </p:cNvPr>
          <p:cNvSpPr txBox="1">
            <a:spLocks noChangeArrowheads="1"/>
          </p:cNvSpPr>
          <p:nvPr/>
        </p:nvSpPr>
        <p:spPr bwMode="auto">
          <a:xfrm>
            <a:off x="1807368" y="2389622"/>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sp>
        <p:nvSpPr>
          <p:cNvPr id="247" name="Text Box 116">
            <a:extLst>
              <a:ext uri="{FF2B5EF4-FFF2-40B4-BE49-F238E27FC236}">
                <a16:creationId xmlns:a16="http://schemas.microsoft.com/office/drawing/2014/main" id="{27C21C28-5638-8F4A-8A80-DBD146AD39D1}"/>
              </a:ext>
            </a:extLst>
          </p:cNvPr>
          <p:cNvSpPr txBox="1">
            <a:spLocks noChangeArrowheads="1"/>
          </p:cNvSpPr>
          <p:nvPr/>
        </p:nvSpPr>
        <p:spPr bwMode="auto">
          <a:xfrm>
            <a:off x="8905645" y="1081958"/>
            <a:ext cx="1930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S</a:t>
            </a:r>
            <a:r>
              <a:rPr kumimoji="0" lang="en-US" sz="2800" b="0" i="0" u="none" strike="noStrike" kern="0" cap="none" spc="0" normalizeH="0" baseline="0" noProof="0" dirty="0" err="1">
                <a:ln>
                  <a:noFill/>
                </a:ln>
                <a:solidFill>
                  <a:srgbClr val="000099"/>
                </a:solidFill>
                <a:effectLst/>
                <a:uLnTx/>
                <a:uFillTx/>
                <a:latin typeface="Calibri"/>
                <a:ea typeface="ＭＳ Ｐゴシック" charset="0"/>
                <a:cs typeface="+mn-cs"/>
              </a:rPr>
              <a:t>erver</a:t>
            </a: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8" name="Text Box 117">
            <a:extLst>
              <a:ext uri="{FF2B5EF4-FFF2-40B4-BE49-F238E27FC236}">
                <a16:creationId xmlns:a16="http://schemas.microsoft.com/office/drawing/2014/main" id="{2B920772-7698-6844-B114-A453A028C206}"/>
              </a:ext>
            </a:extLst>
          </p:cNvPr>
          <p:cNvSpPr txBox="1">
            <a:spLocks noChangeArrowheads="1"/>
          </p:cNvSpPr>
          <p:nvPr/>
        </p:nvSpPr>
        <p:spPr bwMode="auto">
          <a:xfrm>
            <a:off x="9511504" y="2632510"/>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grpSp>
        <p:nvGrpSpPr>
          <p:cNvPr id="249" name="Group 118">
            <a:extLst>
              <a:ext uri="{FF2B5EF4-FFF2-40B4-BE49-F238E27FC236}">
                <a16:creationId xmlns:a16="http://schemas.microsoft.com/office/drawing/2014/main" id="{EE14688C-F1C2-7F41-8726-D165159240FD}"/>
              </a:ext>
            </a:extLst>
          </p:cNvPr>
          <p:cNvGrpSpPr>
            <a:grpSpLocks/>
          </p:cNvGrpSpPr>
          <p:nvPr/>
        </p:nvGrpSpPr>
        <p:grpSpPr bwMode="auto">
          <a:xfrm>
            <a:off x="4464473" y="2492809"/>
            <a:ext cx="642937" cy="600075"/>
            <a:chOff x="-44" y="1473"/>
            <a:chExt cx="981" cy="1105"/>
          </a:xfrm>
        </p:grpSpPr>
        <p:pic>
          <p:nvPicPr>
            <p:cNvPr id="424" name="Picture 119" descr="desktop_computer_stylized_medium">
              <a:extLst>
                <a:ext uri="{FF2B5EF4-FFF2-40B4-BE49-F238E27FC236}">
                  <a16:creationId xmlns:a16="http://schemas.microsoft.com/office/drawing/2014/main" id="{1C11CA15-FEC8-A341-80F1-CFA1FA9F1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Freeform 120">
              <a:extLst>
                <a:ext uri="{FF2B5EF4-FFF2-40B4-BE49-F238E27FC236}">
                  <a16:creationId xmlns:a16="http://schemas.microsoft.com/office/drawing/2014/main" id="{8CCBA09D-3C96-6544-9960-AA2F6CD2F41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0" name="Group 121">
            <a:extLst>
              <a:ext uri="{FF2B5EF4-FFF2-40B4-BE49-F238E27FC236}">
                <a16:creationId xmlns:a16="http://schemas.microsoft.com/office/drawing/2014/main" id="{DC61BD1A-A71F-CF4B-B53E-5ECC0609FEB5}"/>
              </a:ext>
            </a:extLst>
          </p:cNvPr>
          <p:cNvGrpSpPr>
            <a:grpSpLocks/>
          </p:cNvGrpSpPr>
          <p:nvPr/>
        </p:nvGrpSpPr>
        <p:grpSpPr bwMode="auto">
          <a:xfrm>
            <a:off x="7221809" y="2580121"/>
            <a:ext cx="336550" cy="512763"/>
            <a:chOff x="4140" y="429"/>
            <a:chExt cx="1425" cy="2396"/>
          </a:xfrm>
        </p:grpSpPr>
        <p:sp>
          <p:nvSpPr>
            <p:cNvPr id="251" name="Freeform 122">
              <a:extLst>
                <a:ext uri="{FF2B5EF4-FFF2-40B4-BE49-F238E27FC236}">
                  <a16:creationId xmlns:a16="http://schemas.microsoft.com/office/drawing/2014/main" id="{0CD95998-3FB2-FF44-94A2-CC491B713340}"/>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2" name="Rectangle 123">
              <a:extLst>
                <a:ext uri="{FF2B5EF4-FFF2-40B4-BE49-F238E27FC236}">
                  <a16:creationId xmlns:a16="http://schemas.microsoft.com/office/drawing/2014/main" id="{BF76EB82-B4E1-B149-BE06-EFCD582E8676}"/>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Freeform 124">
              <a:extLst>
                <a:ext uri="{FF2B5EF4-FFF2-40B4-BE49-F238E27FC236}">
                  <a16:creationId xmlns:a16="http://schemas.microsoft.com/office/drawing/2014/main" id="{338FE797-056A-6E48-9B03-4B0253D638F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4" name="Freeform 125">
              <a:extLst>
                <a:ext uri="{FF2B5EF4-FFF2-40B4-BE49-F238E27FC236}">
                  <a16:creationId xmlns:a16="http://schemas.microsoft.com/office/drawing/2014/main" id="{8D12AA45-CFED-084A-B74C-A299F8140712}"/>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5" name="Rectangle 126">
              <a:extLst>
                <a:ext uri="{FF2B5EF4-FFF2-40B4-BE49-F238E27FC236}">
                  <a16:creationId xmlns:a16="http://schemas.microsoft.com/office/drawing/2014/main" id="{56E176FE-7110-C043-AC64-4C5F3D2E4792}"/>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6" name="Group 127">
              <a:extLst>
                <a:ext uri="{FF2B5EF4-FFF2-40B4-BE49-F238E27FC236}">
                  <a16:creationId xmlns:a16="http://schemas.microsoft.com/office/drawing/2014/main" id="{A3707B54-2470-3A4A-B09A-A776F4E8539D}"/>
                </a:ext>
              </a:extLst>
            </p:cNvPr>
            <p:cNvGrpSpPr>
              <a:grpSpLocks/>
            </p:cNvGrpSpPr>
            <p:nvPr/>
          </p:nvGrpSpPr>
          <p:grpSpPr bwMode="auto">
            <a:xfrm>
              <a:off x="4749" y="668"/>
              <a:ext cx="581" cy="145"/>
              <a:chOff x="614" y="2568"/>
              <a:chExt cx="725" cy="139"/>
            </a:xfrm>
          </p:grpSpPr>
          <p:sp>
            <p:nvSpPr>
              <p:cNvPr id="422" name="AutoShape 128">
                <a:extLst>
                  <a:ext uri="{FF2B5EF4-FFF2-40B4-BE49-F238E27FC236}">
                    <a16:creationId xmlns:a16="http://schemas.microsoft.com/office/drawing/2014/main" id="{C32686E6-B534-4B48-85B4-322123C24741}"/>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3" name="AutoShape 129">
                <a:extLst>
                  <a:ext uri="{FF2B5EF4-FFF2-40B4-BE49-F238E27FC236}">
                    <a16:creationId xmlns:a16="http://schemas.microsoft.com/office/drawing/2014/main" id="{5846C4C5-19DD-E040-A465-B55F5E21A75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7" name="Rectangle 130">
              <a:extLst>
                <a:ext uri="{FF2B5EF4-FFF2-40B4-BE49-F238E27FC236}">
                  <a16:creationId xmlns:a16="http://schemas.microsoft.com/office/drawing/2014/main" id="{E24E2E97-8AA8-D94D-B792-C58D1DB2D334}"/>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8" name="Group 131">
              <a:extLst>
                <a:ext uri="{FF2B5EF4-FFF2-40B4-BE49-F238E27FC236}">
                  <a16:creationId xmlns:a16="http://schemas.microsoft.com/office/drawing/2014/main" id="{01958DE7-9158-5C4A-975E-7090A73BD88C}"/>
                </a:ext>
              </a:extLst>
            </p:cNvPr>
            <p:cNvGrpSpPr>
              <a:grpSpLocks/>
            </p:cNvGrpSpPr>
            <p:nvPr/>
          </p:nvGrpSpPr>
          <p:grpSpPr bwMode="auto">
            <a:xfrm>
              <a:off x="4747" y="994"/>
              <a:ext cx="581" cy="134"/>
              <a:chOff x="614" y="2568"/>
              <a:chExt cx="725" cy="139"/>
            </a:xfrm>
          </p:grpSpPr>
          <p:sp>
            <p:nvSpPr>
              <p:cNvPr id="420" name="AutoShape 132">
                <a:extLst>
                  <a:ext uri="{FF2B5EF4-FFF2-40B4-BE49-F238E27FC236}">
                    <a16:creationId xmlns:a16="http://schemas.microsoft.com/office/drawing/2014/main" id="{0097250A-579E-714A-BB43-1775F7C45B3C}"/>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1" name="AutoShape 133">
                <a:extLst>
                  <a:ext uri="{FF2B5EF4-FFF2-40B4-BE49-F238E27FC236}">
                    <a16:creationId xmlns:a16="http://schemas.microsoft.com/office/drawing/2014/main" id="{011ECBC9-4E9D-9949-BBD3-4E72A731A813}"/>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9" name="Rectangle 134">
              <a:extLst>
                <a:ext uri="{FF2B5EF4-FFF2-40B4-BE49-F238E27FC236}">
                  <a16:creationId xmlns:a16="http://schemas.microsoft.com/office/drawing/2014/main" id="{52385C15-71CF-0646-85DA-481C87C2251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135">
              <a:extLst>
                <a:ext uri="{FF2B5EF4-FFF2-40B4-BE49-F238E27FC236}">
                  <a16:creationId xmlns:a16="http://schemas.microsoft.com/office/drawing/2014/main" id="{E9AFAD7D-A0FD-3344-8D9C-D21DB7BED2D3}"/>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1" name="Group 136">
              <a:extLst>
                <a:ext uri="{FF2B5EF4-FFF2-40B4-BE49-F238E27FC236}">
                  <a16:creationId xmlns:a16="http://schemas.microsoft.com/office/drawing/2014/main" id="{36701E94-39B0-BB4E-B8F9-B11ED62531B0}"/>
                </a:ext>
              </a:extLst>
            </p:cNvPr>
            <p:cNvGrpSpPr>
              <a:grpSpLocks/>
            </p:cNvGrpSpPr>
            <p:nvPr/>
          </p:nvGrpSpPr>
          <p:grpSpPr bwMode="auto">
            <a:xfrm>
              <a:off x="4735" y="1627"/>
              <a:ext cx="582" cy="151"/>
              <a:chOff x="614" y="2568"/>
              <a:chExt cx="725" cy="139"/>
            </a:xfrm>
          </p:grpSpPr>
          <p:sp>
            <p:nvSpPr>
              <p:cNvPr id="277" name="AutoShape 137">
                <a:extLst>
                  <a:ext uri="{FF2B5EF4-FFF2-40B4-BE49-F238E27FC236}">
                    <a16:creationId xmlns:a16="http://schemas.microsoft.com/office/drawing/2014/main" id="{2535A487-3992-6B4F-9D85-E297BC39036D}"/>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9" name="AutoShape 138">
                <a:extLst>
                  <a:ext uri="{FF2B5EF4-FFF2-40B4-BE49-F238E27FC236}">
                    <a16:creationId xmlns:a16="http://schemas.microsoft.com/office/drawing/2014/main" id="{C55E1D44-7480-0442-A9DA-330FF7250538}"/>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2" name="Freeform 139">
              <a:extLst>
                <a:ext uri="{FF2B5EF4-FFF2-40B4-BE49-F238E27FC236}">
                  <a16:creationId xmlns:a16="http://schemas.microsoft.com/office/drawing/2014/main" id="{56DA20E3-D49F-444E-8D21-F715762F02D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63" name="Group 140">
              <a:extLst>
                <a:ext uri="{FF2B5EF4-FFF2-40B4-BE49-F238E27FC236}">
                  <a16:creationId xmlns:a16="http://schemas.microsoft.com/office/drawing/2014/main" id="{350DC23D-91BA-0F49-A121-0BB6DA6FFB97}"/>
                </a:ext>
              </a:extLst>
            </p:cNvPr>
            <p:cNvGrpSpPr>
              <a:grpSpLocks/>
            </p:cNvGrpSpPr>
            <p:nvPr/>
          </p:nvGrpSpPr>
          <p:grpSpPr bwMode="auto">
            <a:xfrm>
              <a:off x="4739" y="1327"/>
              <a:ext cx="582" cy="139"/>
              <a:chOff x="614" y="2568"/>
              <a:chExt cx="725" cy="139"/>
            </a:xfrm>
          </p:grpSpPr>
          <p:sp>
            <p:nvSpPr>
              <p:cNvPr id="275" name="AutoShape 141">
                <a:extLst>
                  <a:ext uri="{FF2B5EF4-FFF2-40B4-BE49-F238E27FC236}">
                    <a16:creationId xmlns:a16="http://schemas.microsoft.com/office/drawing/2014/main" id="{B6F4CD24-7945-E141-8AE5-B72F07D79D0A}"/>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AutoShape 142">
                <a:extLst>
                  <a:ext uri="{FF2B5EF4-FFF2-40B4-BE49-F238E27FC236}">
                    <a16:creationId xmlns:a16="http://schemas.microsoft.com/office/drawing/2014/main" id="{A13F2C2E-8E50-C242-BBFA-276B4503978A}"/>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4" name="Rectangle 143">
              <a:extLst>
                <a:ext uri="{FF2B5EF4-FFF2-40B4-BE49-F238E27FC236}">
                  <a16:creationId xmlns:a16="http://schemas.microsoft.com/office/drawing/2014/main" id="{C95C6BF7-C7DF-FB4E-BCA1-1C5F3CF4748B}"/>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Freeform 144">
              <a:extLst>
                <a:ext uri="{FF2B5EF4-FFF2-40B4-BE49-F238E27FC236}">
                  <a16:creationId xmlns:a16="http://schemas.microsoft.com/office/drawing/2014/main" id="{E716E123-C485-CC44-A743-C9D7E94AF6B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6" name="Freeform 145">
              <a:extLst>
                <a:ext uri="{FF2B5EF4-FFF2-40B4-BE49-F238E27FC236}">
                  <a16:creationId xmlns:a16="http://schemas.microsoft.com/office/drawing/2014/main" id="{8B36D081-D3B9-D34B-91B2-079B05D0914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7" name="Oval 146">
              <a:extLst>
                <a:ext uri="{FF2B5EF4-FFF2-40B4-BE49-F238E27FC236}">
                  <a16:creationId xmlns:a16="http://schemas.microsoft.com/office/drawing/2014/main" id="{B32C0505-6B5E-5B45-9C22-ABAD0452C43F}"/>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8" name="Freeform 147">
              <a:extLst>
                <a:ext uri="{FF2B5EF4-FFF2-40B4-BE49-F238E27FC236}">
                  <a16:creationId xmlns:a16="http://schemas.microsoft.com/office/drawing/2014/main" id="{30177E53-587A-9B45-9ECD-611B7CEB1E04}"/>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9" name="AutoShape 148">
              <a:extLst>
                <a:ext uri="{FF2B5EF4-FFF2-40B4-BE49-F238E27FC236}">
                  <a16:creationId xmlns:a16="http://schemas.microsoft.com/office/drawing/2014/main" id="{0DA2D2A9-124E-EB41-86B5-909A794DF763}"/>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0" name="AutoShape 149">
              <a:extLst>
                <a:ext uri="{FF2B5EF4-FFF2-40B4-BE49-F238E27FC236}">
                  <a16:creationId xmlns:a16="http://schemas.microsoft.com/office/drawing/2014/main" id="{CA5FFC73-D7D9-D240-94B8-900F51AC0C7D}"/>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1" name="Oval 150">
              <a:extLst>
                <a:ext uri="{FF2B5EF4-FFF2-40B4-BE49-F238E27FC236}">
                  <a16:creationId xmlns:a16="http://schemas.microsoft.com/office/drawing/2014/main" id="{EFC35150-3347-7042-80EB-A8781A361256}"/>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2" name="Oval 151">
              <a:extLst>
                <a:ext uri="{FF2B5EF4-FFF2-40B4-BE49-F238E27FC236}">
                  <a16:creationId xmlns:a16="http://schemas.microsoft.com/office/drawing/2014/main" id="{EA2EA724-2820-AE47-8D84-09E997A6DDAA}"/>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73" name="Oval 152">
              <a:extLst>
                <a:ext uri="{FF2B5EF4-FFF2-40B4-BE49-F238E27FC236}">
                  <a16:creationId xmlns:a16="http://schemas.microsoft.com/office/drawing/2014/main" id="{27B270D9-EE2B-924F-8F2A-27B9EB6ABE98}"/>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153">
              <a:extLst>
                <a:ext uri="{FF2B5EF4-FFF2-40B4-BE49-F238E27FC236}">
                  <a16:creationId xmlns:a16="http://schemas.microsoft.com/office/drawing/2014/main" id="{689F1C5E-1D85-0243-9E5E-0ABE340F97D1}"/>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Text Box 13">
            <a:extLst>
              <a:ext uri="{FF2B5EF4-FFF2-40B4-BE49-F238E27FC236}">
                <a16:creationId xmlns:a16="http://schemas.microsoft.com/office/drawing/2014/main" id="{5C657586-8C26-7645-A308-A162DA1C735B}"/>
              </a:ext>
            </a:extLst>
          </p:cNvPr>
          <p:cNvSpPr txBox="1">
            <a:spLocks noChangeArrowheads="1"/>
          </p:cNvSpPr>
          <p:nvPr/>
        </p:nvSpPr>
        <p:spPr bwMode="auto">
          <a:xfrm>
            <a:off x="374662" y="2181018"/>
            <a:ext cx="4209864" cy="2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 SOCK_STREAM)</a:t>
            </a:r>
          </a:p>
        </p:txBody>
      </p:sp>
      <p:sp>
        <p:nvSpPr>
          <p:cNvPr id="75" name="Text Box 5">
            <a:extLst>
              <a:ext uri="{FF2B5EF4-FFF2-40B4-BE49-F238E27FC236}">
                <a16:creationId xmlns:a16="http://schemas.microsoft.com/office/drawing/2014/main" id="{1D57F3DF-BFA3-284D-8B9A-ADD3873D3BB3}"/>
              </a:ext>
            </a:extLst>
          </p:cNvPr>
          <p:cNvSpPr txBox="1">
            <a:spLocks noChangeArrowheads="1"/>
          </p:cNvSpPr>
          <p:nvPr/>
        </p:nvSpPr>
        <p:spPr bwMode="auto">
          <a:xfrm>
            <a:off x="7821898" y="1651172"/>
            <a:ext cx="446147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socket(AF_INET,SOCK_STREAM)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serverSocket.bind</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serverSocket.listen</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connectionSocket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addr</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serverSocket.accept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7" name="Text Box 13">
            <a:extLst>
              <a:ext uri="{FF2B5EF4-FFF2-40B4-BE49-F238E27FC236}">
                <a16:creationId xmlns:a16="http://schemas.microsoft.com/office/drawing/2014/main" id="{85BB3488-0F19-2446-9F3D-0FF3F2E5F4DB}"/>
              </a:ext>
            </a:extLst>
          </p:cNvPr>
          <p:cNvSpPr txBox="1">
            <a:spLocks noChangeArrowheads="1"/>
          </p:cNvSpPr>
          <p:nvPr/>
        </p:nvSpPr>
        <p:spPr bwMode="auto">
          <a:xfrm>
            <a:off x="276543" y="2694832"/>
            <a:ext cx="4433244"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clientSocket.connect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serverName,serverPort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p:txBody>
      </p:sp>
      <p:sp>
        <p:nvSpPr>
          <p:cNvPr id="76" name="Slide Number Placeholder 2">
            <a:extLst>
              <a:ext uri="{FF2B5EF4-FFF2-40B4-BE49-F238E27FC236}">
                <a16:creationId xmlns:a16="http://schemas.microsoft.com/office/drawing/2014/main" id="{86E89225-4B9A-C747-8672-752709ED810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53</a:t>
            </a:fld>
            <a:endParaRPr lang="en-US" dirty="0"/>
          </a:p>
        </p:txBody>
      </p:sp>
    </p:spTree>
    <p:extLst>
      <p:ext uri="{BB962C8B-B14F-4D97-AF65-F5344CB8AC3E}">
        <p14:creationId xmlns:p14="http://schemas.microsoft.com/office/powerpoint/2010/main" val="1042331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left)">
                                      <p:cBhvr>
                                        <p:cTn id="7" dur="500"/>
                                        <p:tgtEl>
                                          <p:spTgt spid="216"/>
                                        </p:tgtEl>
                                      </p:cBhvr>
                                    </p:animEffect>
                                  </p:childTnLst>
                                </p:cTn>
                              </p:par>
                              <p:par>
                                <p:cTn id="8" presetID="22" presetClass="entr" presetSubtype="1" fill="hold" nodeType="withEffect">
                                  <p:stCondLst>
                                    <p:cond delay="0"/>
                                  </p:stCondLst>
                                  <p:childTnLst>
                                    <p:set>
                                      <p:cBhvr>
                                        <p:cTn id="9" dur="1" fill="hold">
                                          <p:stCondLst>
                                            <p:cond delay="0"/>
                                          </p:stCondLst>
                                        </p:cTn>
                                        <p:tgtEl>
                                          <p:spTgt spid="234"/>
                                        </p:tgtEl>
                                        <p:attrNameLst>
                                          <p:attrName>style.visibility</p:attrName>
                                        </p:attrNameLst>
                                      </p:cBhvr>
                                      <p:to>
                                        <p:strVal val="visible"/>
                                      </p:to>
                                    </p:set>
                                    <p:animEffect transition="in" filter="wipe(up)">
                                      <p:cBhvr>
                                        <p:cTn id="10" dur="500"/>
                                        <p:tgtEl>
                                          <p:spTgt spid="2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wipe(up)">
                                      <p:cBhvr>
                                        <p:cTn id="18" dur="500"/>
                                        <p:tgtEl>
                                          <p:spTgt spid="240"/>
                                        </p:tgtEl>
                                      </p:cBhvr>
                                    </p:animEffect>
                                  </p:childTnLst>
                                </p:cTn>
                              </p:par>
                              <p:par>
                                <p:cTn id="19" presetID="22" presetClass="entr" presetSubtype="2"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wipe(right)">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8"/>
                                        </p:tgtEl>
                                        <p:attrNameLst>
                                          <p:attrName>style.visibility</p:attrName>
                                        </p:attrNameLst>
                                      </p:cBhvr>
                                      <p:to>
                                        <p:strVal val="visible"/>
                                      </p:to>
                                    </p:set>
                                    <p:animEffect transition="in" filter="wipe(left)">
                                      <p:cBhvr>
                                        <p:cTn id="26" dur="500"/>
                                        <p:tgtEl>
                                          <p:spTgt spid="228"/>
                                        </p:tgtEl>
                                      </p:cBhvr>
                                    </p:animEffect>
                                  </p:childTnLst>
                                </p:cTn>
                              </p:par>
                              <p:par>
                                <p:cTn id="27" presetID="22" presetClass="entr" presetSubtype="1" fill="hold" nodeType="with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wipe(up)">
                                      <p:cBhvr>
                                        <p:cTn id="29" dur="500"/>
                                        <p:tgtEl>
                                          <p:spTgt spid="237"/>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wipe(up)">
                                      <p:cBhvr>
                                        <p:cTn id="33" dur="500"/>
                                        <p:tgtEl>
                                          <p:spTgt spid="222"/>
                                        </p:tgtEl>
                                      </p:cBhvr>
                                    </p:animEffect>
                                  </p:childTnLst>
                                </p:cTn>
                              </p:par>
                              <p:par>
                                <p:cTn id="34" presetID="22" presetClass="entr" presetSubtype="1" fill="hold" nodeType="with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wipe(up)">
                                      <p:cBhvr>
                                        <p:cTn id="36"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7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 human 3-way handshake protocol</a:t>
            </a:r>
            <a:endParaRPr lang="en-US" sz="4400" b="0" dirty="0"/>
          </a:p>
        </p:txBody>
      </p:sp>
      <p:pic>
        <p:nvPicPr>
          <p:cNvPr id="4" name="Picture 3" descr="A pile of snow&#10;&#10;Description automatically generated">
            <a:extLst>
              <a:ext uri="{FF2B5EF4-FFF2-40B4-BE49-F238E27FC236}">
                <a16:creationId xmlns:a16="http://schemas.microsoft.com/office/drawing/2014/main" id="{E63D2048-06F6-874E-A18A-05CFDA61C6A2}"/>
              </a:ext>
            </a:extLst>
          </p:cNvPr>
          <p:cNvPicPr>
            <a:picLocks noChangeAspect="1"/>
          </p:cNvPicPr>
          <p:nvPr/>
        </p:nvPicPr>
        <p:blipFill>
          <a:blip r:embed="rId3"/>
          <a:stretch>
            <a:fillRect/>
          </a:stretch>
        </p:blipFill>
        <p:spPr>
          <a:xfrm>
            <a:off x="1750251" y="1530219"/>
            <a:ext cx="8358252" cy="5472528"/>
          </a:xfrm>
          <a:prstGeom prst="rect">
            <a:avLst/>
          </a:prstGeom>
        </p:spPr>
      </p:pic>
      <p:grpSp>
        <p:nvGrpSpPr>
          <p:cNvPr id="9" name="Group 8">
            <a:extLst>
              <a:ext uri="{FF2B5EF4-FFF2-40B4-BE49-F238E27FC236}">
                <a16:creationId xmlns:a16="http://schemas.microsoft.com/office/drawing/2014/main" id="{3F1282CE-CF66-EE4E-B4A8-587BD1E81F39}"/>
              </a:ext>
            </a:extLst>
          </p:cNvPr>
          <p:cNvGrpSpPr/>
          <p:nvPr/>
        </p:nvGrpSpPr>
        <p:grpSpPr>
          <a:xfrm>
            <a:off x="6538586" y="2065751"/>
            <a:ext cx="1730667" cy="612648"/>
            <a:chOff x="6538586" y="2065751"/>
            <a:chExt cx="1730667" cy="612648"/>
          </a:xfrm>
        </p:grpSpPr>
        <p:sp>
          <p:nvSpPr>
            <p:cNvPr id="5" name="Rounded Rectangular Callout 4">
              <a:extLst>
                <a:ext uri="{FF2B5EF4-FFF2-40B4-BE49-F238E27FC236}">
                  <a16:creationId xmlns:a16="http://schemas.microsoft.com/office/drawing/2014/main" id="{3CAF74F1-7DAE-DA49-A56B-F6F58EAC0B3D}"/>
                </a:ext>
              </a:extLst>
            </p:cNvPr>
            <p:cNvSpPr/>
            <p:nvPr/>
          </p:nvSpPr>
          <p:spPr>
            <a:xfrm>
              <a:off x="6551111" y="2065751"/>
              <a:ext cx="1672748" cy="612648"/>
            </a:xfrm>
            <a:prstGeom prst="wedgeRoundRectCallout">
              <a:avLst>
                <a:gd name="adj1" fmla="val 54830"/>
                <a:gd name="adj2" fmla="val 42931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EBBA823-6C58-6A44-A2FF-F652E9B2671F}"/>
                </a:ext>
              </a:extLst>
            </p:cNvPr>
            <p:cNvSpPr txBox="1"/>
            <p:nvPr/>
          </p:nvSpPr>
          <p:spPr>
            <a:xfrm>
              <a:off x="6538586" y="2153433"/>
              <a:ext cx="17306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On belay?</a:t>
              </a:r>
            </a:p>
          </p:txBody>
        </p:sp>
      </p:grpSp>
      <p:sp>
        <p:nvSpPr>
          <p:cNvPr id="7" name="Rectangle 6">
            <a:extLst>
              <a:ext uri="{FF2B5EF4-FFF2-40B4-BE49-F238E27FC236}">
                <a16:creationId xmlns:a16="http://schemas.microsoft.com/office/drawing/2014/main" id="{CB827F8F-A1CF-B74C-ACC4-ECEAAE61D0B0}"/>
              </a:ext>
            </a:extLst>
          </p:cNvPr>
          <p:cNvSpPr/>
          <p:nvPr/>
        </p:nvSpPr>
        <p:spPr>
          <a:xfrm>
            <a:off x="1640908" y="5812076"/>
            <a:ext cx="10459233" cy="1277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305210F9-A841-2C44-B9F0-E355CF305198}"/>
              </a:ext>
            </a:extLst>
          </p:cNvPr>
          <p:cNvGrpSpPr/>
          <p:nvPr/>
        </p:nvGrpSpPr>
        <p:grpSpPr>
          <a:xfrm>
            <a:off x="5814165" y="3280776"/>
            <a:ext cx="1672748" cy="612648"/>
            <a:chOff x="5814165" y="3280776"/>
            <a:chExt cx="1672748" cy="612648"/>
          </a:xfrm>
        </p:grpSpPr>
        <p:sp>
          <p:nvSpPr>
            <p:cNvPr id="78" name="Rounded Rectangular Callout 77">
              <a:extLst>
                <a:ext uri="{FF2B5EF4-FFF2-40B4-BE49-F238E27FC236}">
                  <a16:creationId xmlns:a16="http://schemas.microsoft.com/office/drawing/2014/main" id="{C4B444F3-2C14-474E-8B61-1E282DE03385}"/>
                </a:ext>
              </a:extLst>
            </p:cNvPr>
            <p:cNvSpPr/>
            <p:nvPr/>
          </p:nvSpPr>
          <p:spPr>
            <a:xfrm>
              <a:off x="5814165" y="3280776"/>
              <a:ext cx="1672748" cy="612648"/>
            </a:xfrm>
            <a:prstGeom prst="wedgeRoundRectCallout">
              <a:avLst>
                <a:gd name="adj1" fmla="val -120395"/>
                <a:gd name="adj2" fmla="val -12067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7B59616D-98BC-2340-969B-E8EFA3D4DA5A}"/>
                </a:ext>
              </a:extLst>
            </p:cNvPr>
            <p:cNvSpPr txBox="1"/>
            <p:nvPr/>
          </p:nvSpPr>
          <p:spPr>
            <a:xfrm>
              <a:off x="5826690" y="3332968"/>
              <a:ext cx="16280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Belay on.</a:t>
              </a:r>
            </a:p>
          </p:txBody>
        </p:sp>
      </p:grpSp>
      <p:grpSp>
        <p:nvGrpSpPr>
          <p:cNvPr id="11" name="Group 10">
            <a:extLst>
              <a:ext uri="{FF2B5EF4-FFF2-40B4-BE49-F238E27FC236}">
                <a16:creationId xmlns:a16="http://schemas.microsoft.com/office/drawing/2014/main" id="{E943AF12-B0EB-4F44-91E7-681492934EEA}"/>
              </a:ext>
            </a:extLst>
          </p:cNvPr>
          <p:cNvGrpSpPr/>
          <p:nvPr/>
        </p:nvGrpSpPr>
        <p:grpSpPr>
          <a:xfrm>
            <a:off x="8321457" y="3646119"/>
            <a:ext cx="1695712" cy="612648"/>
            <a:chOff x="8321457" y="3646119"/>
            <a:chExt cx="1695712" cy="612648"/>
          </a:xfrm>
        </p:grpSpPr>
        <p:sp>
          <p:nvSpPr>
            <p:cNvPr id="80" name="Rounded Rectangular Callout 79">
              <a:extLst>
                <a:ext uri="{FF2B5EF4-FFF2-40B4-BE49-F238E27FC236}">
                  <a16:creationId xmlns:a16="http://schemas.microsoft.com/office/drawing/2014/main" id="{8B23EB90-C1E0-D44A-8B27-62175510872C}"/>
                </a:ext>
              </a:extLst>
            </p:cNvPr>
            <p:cNvSpPr/>
            <p:nvPr/>
          </p:nvSpPr>
          <p:spPr>
            <a:xfrm>
              <a:off x="8344421" y="3646119"/>
              <a:ext cx="1672748" cy="612648"/>
            </a:xfrm>
            <a:prstGeom prst="wedgeRoundRectCallout">
              <a:avLst>
                <a:gd name="adj1" fmla="val -44764"/>
                <a:gd name="adj2" fmla="val 16965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35F183B7-733D-694A-B964-309D0B0097B1}"/>
                </a:ext>
              </a:extLst>
            </p:cNvPr>
            <p:cNvSpPr txBox="1"/>
            <p:nvPr/>
          </p:nvSpPr>
          <p:spPr>
            <a:xfrm>
              <a:off x="8321457" y="3710836"/>
              <a:ext cx="16514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Climbing.</a:t>
              </a:r>
            </a:p>
          </p:txBody>
        </p:sp>
      </p:grpSp>
      <p:sp>
        <p:nvSpPr>
          <p:cNvPr id="14" name="Slide Number Placeholder 2">
            <a:extLst>
              <a:ext uri="{FF2B5EF4-FFF2-40B4-BE49-F238E27FC236}">
                <a16:creationId xmlns:a16="http://schemas.microsoft.com/office/drawing/2014/main" id="{41298F7A-0643-9F47-8207-6B139EFB88B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54</a:t>
            </a:fld>
            <a:endParaRPr lang="en-US" dirty="0"/>
          </a:p>
        </p:txBody>
      </p:sp>
    </p:spTree>
    <p:extLst>
      <p:ext uri="{BB962C8B-B14F-4D97-AF65-F5344CB8AC3E}">
        <p14:creationId xmlns:p14="http://schemas.microsoft.com/office/powerpoint/2010/main" val="518641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Closing a TCP connection</a:t>
            </a:r>
            <a:endParaRPr lang="en-US" sz="4400" b="0" dirty="0"/>
          </a:p>
        </p:txBody>
      </p:sp>
      <p:sp>
        <p:nvSpPr>
          <p:cNvPr id="47" name="Rectangle 47">
            <a:extLst>
              <a:ext uri="{FF2B5EF4-FFF2-40B4-BE49-F238E27FC236}">
                <a16:creationId xmlns:a16="http://schemas.microsoft.com/office/drawing/2014/main" id="{B20BADCC-1032-9A48-BC43-B4E1275E4EDF}"/>
              </a:ext>
            </a:extLst>
          </p:cNvPr>
          <p:cNvSpPr txBox="1">
            <a:spLocks noChangeArrowheads="1"/>
          </p:cNvSpPr>
          <p:nvPr/>
        </p:nvSpPr>
        <p:spPr>
          <a:xfrm>
            <a:off x="798690" y="1441263"/>
            <a:ext cx="9698318" cy="41862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client, server each close their side of connection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 TCP segment with FIN bit = 1</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respond to received FIN with ACK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receiving FIN, ACK can be combined with own FIN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simultaneous FIN exchanges can be handled</a:t>
            </a:r>
          </a:p>
        </p:txBody>
      </p:sp>
      <p:sp>
        <p:nvSpPr>
          <p:cNvPr id="4" name="Slide Number Placeholder 2">
            <a:extLst>
              <a:ext uri="{FF2B5EF4-FFF2-40B4-BE49-F238E27FC236}">
                <a16:creationId xmlns:a16="http://schemas.microsoft.com/office/drawing/2014/main" id="{E5549B3B-271C-C14B-9302-4D2CE7B4105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55</a:t>
            </a:fld>
            <a:endParaRPr lang="en-US" dirty="0"/>
          </a:p>
        </p:txBody>
      </p:sp>
    </p:spTree>
    <p:extLst>
      <p:ext uri="{BB962C8B-B14F-4D97-AF65-F5344CB8AC3E}">
        <p14:creationId xmlns:p14="http://schemas.microsoft.com/office/powerpoint/2010/main" val="2657671931"/>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pPr>
            <a:r>
              <a:rPr lang="en-US" sz="3200" dirty="0"/>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2DB81C94-6123-D143-8C6E-7FF67BFA422F}"/>
              </a:ext>
            </a:extLst>
          </p:cNvPr>
          <p:cNvSpPr>
            <a:spLocks noGrp="1"/>
          </p:cNvSpPr>
          <p:nvPr>
            <p:ph type="sldNum" sz="quarter" idx="4"/>
          </p:nvPr>
        </p:nvSpPr>
        <p:spPr/>
        <p:txBody>
          <a:bodyPr/>
          <a:lstStyle/>
          <a:p>
            <a:r>
              <a:rPr lang="en-US" dirty="0"/>
              <a:t>Transport Layer: 3-</a:t>
            </a:r>
            <a:fld id="{C4204591-24BD-A542-B9D5-F8D8A88D2FEE}" type="slidenum">
              <a:rPr lang="en-US" smtClean="0"/>
              <a:pPr/>
              <a:t>56</a:t>
            </a:fld>
            <a:endParaRPr lang="en-US" dirty="0"/>
          </a:p>
        </p:txBody>
      </p:sp>
      <p:pic>
        <p:nvPicPr>
          <p:cNvPr id="6" name="Picture 5">
            <a:extLst>
              <a:ext uri="{FF2B5EF4-FFF2-40B4-BE49-F238E27FC236}">
                <a16:creationId xmlns:a16="http://schemas.microsoft.com/office/drawing/2014/main" id="{FC6EDA9F-A4F6-9E48-A741-C2AF8BE224B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2681422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pPr>
            <a:r>
              <a:rPr lang="en-US" sz="3200" dirty="0"/>
              <a:t>TCP congestion control</a:t>
            </a:r>
          </a:p>
          <a:p>
            <a:pPr marL="403225" indent="-285750">
              <a:spcBef>
                <a:spcPts val="800"/>
              </a:spcBef>
            </a:pPr>
            <a:r>
              <a:rPr lang="en-US" sz="3200" dirty="0">
                <a:solidFill>
                  <a:schemeClr val="bg1">
                    <a:lumMod val="75000"/>
                  </a:schemeClr>
                </a:solidFill>
              </a:rPr>
              <a:t>Evolution of transport-layer functionality</a:t>
            </a:r>
            <a:endParaRPr lang="en-US" sz="3200" dirty="0"/>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7ED4EED6-AA2C-5A44-91DA-4CFB7A4AA241}"/>
              </a:ext>
            </a:extLst>
          </p:cNvPr>
          <p:cNvSpPr>
            <a:spLocks noGrp="1"/>
          </p:cNvSpPr>
          <p:nvPr>
            <p:ph type="sldNum" sz="quarter" idx="4"/>
          </p:nvPr>
        </p:nvSpPr>
        <p:spPr/>
        <p:txBody>
          <a:bodyPr/>
          <a:lstStyle/>
          <a:p>
            <a:r>
              <a:rPr lang="en-US" dirty="0"/>
              <a:t>Transport Layer: 3-</a:t>
            </a:r>
            <a:fld id="{C4204591-24BD-A542-B9D5-F8D8A88D2FEE}" type="slidenum">
              <a:rPr lang="en-US" smtClean="0"/>
              <a:pPr/>
              <a:t>57</a:t>
            </a:fld>
            <a:endParaRPr lang="en-US" dirty="0"/>
          </a:p>
        </p:txBody>
      </p:sp>
      <p:pic>
        <p:nvPicPr>
          <p:cNvPr id="6" name="Picture 5">
            <a:extLst>
              <a:ext uri="{FF2B5EF4-FFF2-40B4-BE49-F238E27FC236}">
                <a16:creationId xmlns:a16="http://schemas.microsoft.com/office/drawing/2014/main" id="{853F12A5-E6F0-8F46-A507-3CB3CDD11A7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2352428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1390" y="258153"/>
            <a:ext cx="11393310" cy="894622"/>
          </a:xfrm>
        </p:spPr>
        <p:txBody>
          <a:bodyPr>
            <a:normAutofit/>
          </a:bodyPr>
          <a:lstStyle/>
          <a:p>
            <a:r>
              <a:rPr lang="en-US" sz="4800" dirty="0"/>
              <a:t>TCP congestion control: AIMD</a:t>
            </a:r>
            <a:endParaRPr lang="en-US" sz="4400" b="0" dirty="0"/>
          </a:p>
        </p:txBody>
      </p:sp>
      <p:sp>
        <p:nvSpPr>
          <p:cNvPr id="135" name="Rectangle 8">
            <a:extLst>
              <a:ext uri="{FF2B5EF4-FFF2-40B4-BE49-F238E27FC236}">
                <a16:creationId xmlns:a16="http://schemas.microsoft.com/office/drawing/2014/main" id="{C755821F-F513-514B-9B5B-FF9A16FD83AB}"/>
              </a:ext>
            </a:extLst>
          </p:cNvPr>
          <p:cNvSpPr>
            <a:spLocks noChangeArrowheads="1"/>
          </p:cNvSpPr>
          <p:nvPr/>
        </p:nvSpPr>
        <p:spPr bwMode="auto">
          <a:xfrm>
            <a:off x="901700" y="1168400"/>
            <a:ext cx="102743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approach: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senders can</a:t>
            </a:r>
            <a:r>
              <a:rPr kumimoji="0" lang="en-US" sz="2800" b="0" i="1" u="none" strike="noStrike" kern="1200" cap="none" spc="0" normalizeH="0" baseline="0" noProof="0" dirty="0">
                <a:ln>
                  <a:noFill/>
                </a:ln>
                <a:solidFill>
                  <a:srgbClr val="FF0000"/>
                </a:solidFill>
                <a:effectLst/>
                <a:uLnTx/>
                <a:uFillTx/>
                <a:latin typeface="Calibri" panose="020F0502020204030204"/>
                <a:ea typeface="ＭＳ Ｐゴシック" charset="0"/>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increase sending rate until packet loss (congestion) occurs, then decrease sending rate on loss event</a:t>
            </a:r>
            <a:endParaRPr kumimoji="0" lang="en-US" sz="2800" b="0" i="0" u="none" strike="noStrike" kern="1200" cap="none" spc="0" normalizeH="0" baseline="0" noProof="0" dirty="0">
              <a:ln>
                <a:noFill/>
              </a:ln>
              <a:solidFill>
                <a:prstClr val="black"/>
              </a:solidFill>
              <a:effectLst/>
              <a:uLnTx/>
              <a:uFillTx/>
              <a:latin typeface="Gill Sans MT" charset="0"/>
              <a:ea typeface="ＭＳ Ｐゴシック" charset="0"/>
              <a:cs typeface="+mn-cs"/>
            </a:endParaRPr>
          </a:p>
        </p:txBody>
      </p:sp>
      <p:sp>
        <p:nvSpPr>
          <p:cNvPr id="141" name="Text Box 13">
            <a:extLst>
              <a:ext uri="{FF2B5EF4-FFF2-40B4-BE49-F238E27FC236}">
                <a16:creationId xmlns:a16="http://schemas.microsoft.com/office/drawing/2014/main" id="{2FD36304-869C-CE42-8550-F12B5FFE2394}"/>
              </a:ext>
            </a:extLst>
          </p:cNvPr>
          <p:cNvSpPr txBox="1">
            <a:spLocks noChangeArrowheads="1"/>
          </p:cNvSpPr>
          <p:nvPr/>
        </p:nvSpPr>
        <p:spPr bwMode="auto">
          <a:xfrm>
            <a:off x="8688708" y="4380805"/>
            <a:ext cx="2769156"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13A3"/>
                </a:solidFill>
                <a:effectLst/>
                <a:uLnTx/>
                <a:uFillTx/>
                <a:latin typeface="Calibri" panose="020F0502020204030204"/>
                <a:ea typeface="ＭＳ Ｐゴシック" charset="0"/>
                <a:cs typeface="+mn-cs"/>
              </a:rPr>
              <a:t>AIMD</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sawtooth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behavior: </a:t>
            </a:r>
            <a:r>
              <a:rPr kumimoji="0" lang="en-US" sz="2800" b="0" i="1" u="none" strike="noStrike" kern="1200" cap="none" spc="0" normalizeH="0" baseline="0" noProof="0" dirty="0">
                <a:ln>
                  <a:noFill/>
                </a:ln>
                <a:solidFill>
                  <a:srgbClr val="0013A3"/>
                </a:solidFill>
                <a:effectLst/>
                <a:uLnTx/>
                <a:uFillTx/>
                <a:latin typeface="Calibri" panose="020F0502020204030204"/>
                <a:ea typeface="ＭＳ Ｐゴシック" charset="0"/>
                <a:cs typeface="+mn-cs"/>
              </a:rPr>
              <a:t>probing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for bandwidth</a:t>
            </a:r>
          </a:p>
        </p:txBody>
      </p:sp>
      <p:sp>
        <p:nvSpPr>
          <p:cNvPr id="35" name="Rectangle 11">
            <a:extLst>
              <a:ext uri="{FF2B5EF4-FFF2-40B4-BE49-F238E27FC236}">
                <a16:creationId xmlns:a16="http://schemas.microsoft.com/office/drawing/2014/main" id="{F39215FA-39B5-484D-8395-F0F1A1C5D622}"/>
              </a:ext>
            </a:extLst>
          </p:cNvPr>
          <p:cNvSpPr>
            <a:spLocks noChangeArrowheads="1"/>
          </p:cNvSpPr>
          <p:nvPr/>
        </p:nvSpPr>
        <p:spPr bwMode="auto">
          <a:xfrm>
            <a:off x="4717339" y="3774454"/>
            <a:ext cx="685800" cy="3048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 name="Line 19">
            <a:extLst>
              <a:ext uri="{FF2B5EF4-FFF2-40B4-BE49-F238E27FC236}">
                <a16:creationId xmlns:a16="http://schemas.microsoft.com/office/drawing/2014/main" id="{D3F6ABF2-92A9-2C40-8D08-91E54606260B}"/>
              </a:ext>
            </a:extLst>
          </p:cNvPr>
          <p:cNvSpPr>
            <a:spLocks noChangeShapeType="1"/>
          </p:cNvSpPr>
          <p:nvPr/>
        </p:nvSpPr>
        <p:spPr bwMode="auto">
          <a:xfrm flipV="1">
            <a:off x="3898189" y="5196854"/>
            <a:ext cx="169863" cy="16986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 name="Line 20">
            <a:extLst>
              <a:ext uri="{FF2B5EF4-FFF2-40B4-BE49-F238E27FC236}">
                <a16:creationId xmlns:a16="http://schemas.microsoft.com/office/drawing/2014/main" id="{38434DE2-13CB-044F-991F-ED186F200404}"/>
              </a:ext>
            </a:extLst>
          </p:cNvPr>
          <p:cNvSpPr>
            <a:spLocks noChangeShapeType="1"/>
          </p:cNvSpPr>
          <p:nvPr/>
        </p:nvSpPr>
        <p:spPr bwMode="auto">
          <a:xfrm>
            <a:off x="4079164" y="5185741"/>
            <a:ext cx="0" cy="64293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38" name="Line 21">
            <a:extLst>
              <a:ext uri="{FF2B5EF4-FFF2-40B4-BE49-F238E27FC236}">
                <a16:creationId xmlns:a16="http://schemas.microsoft.com/office/drawing/2014/main" id="{1937BB13-75B0-4947-8F7E-C69526352422}"/>
              </a:ext>
            </a:extLst>
          </p:cNvPr>
          <p:cNvSpPr>
            <a:spLocks noChangeShapeType="1"/>
          </p:cNvSpPr>
          <p:nvPr/>
        </p:nvSpPr>
        <p:spPr bwMode="auto">
          <a:xfrm flipV="1">
            <a:off x="4068052" y="4869829"/>
            <a:ext cx="982662" cy="9810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9" name="Line 22">
            <a:extLst>
              <a:ext uri="{FF2B5EF4-FFF2-40B4-BE49-F238E27FC236}">
                <a16:creationId xmlns:a16="http://schemas.microsoft.com/office/drawing/2014/main" id="{D3110501-FE57-9545-B9AC-7B103AF98E40}"/>
              </a:ext>
            </a:extLst>
          </p:cNvPr>
          <p:cNvSpPr>
            <a:spLocks noChangeShapeType="1"/>
          </p:cNvSpPr>
          <p:nvPr/>
        </p:nvSpPr>
        <p:spPr bwMode="auto">
          <a:xfrm>
            <a:off x="5039602" y="4871416"/>
            <a:ext cx="0" cy="8016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1" name="Line 23">
            <a:extLst>
              <a:ext uri="{FF2B5EF4-FFF2-40B4-BE49-F238E27FC236}">
                <a16:creationId xmlns:a16="http://schemas.microsoft.com/office/drawing/2014/main" id="{AAAA55BA-D404-204C-AECA-45F566AECF40}"/>
              </a:ext>
            </a:extLst>
          </p:cNvPr>
          <p:cNvSpPr>
            <a:spLocks noChangeShapeType="1"/>
          </p:cNvSpPr>
          <p:nvPr/>
        </p:nvSpPr>
        <p:spPr bwMode="auto">
          <a:xfrm flipV="1">
            <a:off x="5031664" y="5168279"/>
            <a:ext cx="525463" cy="5238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3" name="Line 24">
            <a:extLst>
              <a:ext uri="{FF2B5EF4-FFF2-40B4-BE49-F238E27FC236}">
                <a16:creationId xmlns:a16="http://schemas.microsoft.com/office/drawing/2014/main" id="{43AEBE7F-F2BB-5943-A7EA-ACC4591C9E55}"/>
              </a:ext>
            </a:extLst>
          </p:cNvPr>
          <p:cNvSpPr>
            <a:spLocks noChangeShapeType="1"/>
          </p:cNvSpPr>
          <p:nvPr/>
        </p:nvSpPr>
        <p:spPr bwMode="auto">
          <a:xfrm>
            <a:off x="5557127" y="5163516"/>
            <a:ext cx="0" cy="6889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4" name="Line 25">
            <a:extLst>
              <a:ext uri="{FF2B5EF4-FFF2-40B4-BE49-F238E27FC236}">
                <a16:creationId xmlns:a16="http://schemas.microsoft.com/office/drawing/2014/main" id="{6F7F0A4B-818C-8448-8543-A37DAD19EABE}"/>
              </a:ext>
            </a:extLst>
          </p:cNvPr>
          <p:cNvSpPr>
            <a:spLocks noChangeShapeType="1"/>
          </p:cNvSpPr>
          <p:nvPr/>
        </p:nvSpPr>
        <p:spPr bwMode="auto">
          <a:xfrm flipV="1">
            <a:off x="5568240" y="4849191"/>
            <a:ext cx="969963" cy="9810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5" name="Line 26">
            <a:extLst>
              <a:ext uri="{FF2B5EF4-FFF2-40B4-BE49-F238E27FC236}">
                <a16:creationId xmlns:a16="http://schemas.microsoft.com/office/drawing/2014/main" id="{19538173-60A5-BC46-A9E4-749776021102}"/>
              </a:ext>
            </a:extLst>
          </p:cNvPr>
          <p:cNvSpPr>
            <a:spLocks noChangeShapeType="1"/>
          </p:cNvSpPr>
          <p:nvPr/>
        </p:nvSpPr>
        <p:spPr bwMode="auto">
          <a:xfrm>
            <a:off x="6533440" y="4849191"/>
            <a:ext cx="11113" cy="83502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6" name="Line 29">
            <a:extLst>
              <a:ext uri="{FF2B5EF4-FFF2-40B4-BE49-F238E27FC236}">
                <a16:creationId xmlns:a16="http://schemas.microsoft.com/office/drawing/2014/main" id="{30FAE305-421D-C042-8E51-7C7D81EEF5FE}"/>
              </a:ext>
            </a:extLst>
          </p:cNvPr>
          <p:cNvSpPr>
            <a:spLocks noChangeShapeType="1"/>
          </p:cNvSpPr>
          <p:nvPr/>
        </p:nvSpPr>
        <p:spPr bwMode="auto">
          <a:xfrm flipV="1">
            <a:off x="6538202" y="5012704"/>
            <a:ext cx="666750" cy="66675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7" name="Line 30">
            <a:extLst>
              <a:ext uri="{FF2B5EF4-FFF2-40B4-BE49-F238E27FC236}">
                <a16:creationId xmlns:a16="http://schemas.microsoft.com/office/drawing/2014/main" id="{031213C2-BAEE-5346-905B-3F89E1716013}"/>
              </a:ext>
            </a:extLst>
          </p:cNvPr>
          <p:cNvSpPr>
            <a:spLocks noChangeShapeType="1"/>
          </p:cNvSpPr>
          <p:nvPr/>
        </p:nvSpPr>
        <p:spPr bwMode="auto">
          <a:xfrm>
            <a:off x="7204952" y="4998416"/>
            <a:ext cx="0" cy="74771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8" name="Line 31">
            <a:extLst>
              <a:ext uri="{FF2B5EF4-FFF2-40B4-BE49-F238E27FC236}">
                <a16:creationId xmlns:a16="http://schemas.microsoft.com/office/drawing/2014/main" id="{AEA390E0-709D-FA45-91DE-52C0460D608A}"/>
              </a:ext>
            </a:extLst>
          </p:cNvPr>
          <p:cNvSpPr>
            <a:spLocks noChangeShapeType="1"/>
          </p:cNvSpPr>
          <p:nvPr/>
        </p:nvSpPr>
        <p:spPr bwMode="auto">
          <a:xfrm flipV="1">
            <a:off x="7195427" y="4746004"/>
            <a:ext cx="876300" cy="101441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53" name="Group 52">
            <a:extLst>
              <a:ext uri="{FF2B5EF4-FFF2-40B4-BE49-F238E27FC236}">
                <a16:creationId xmlns:a16="http://schemas.microsoft.com/office/drawing/2014/main" id="{82C492E2-E058-BD40-8FFC-FCED8F0093C0}"/>
              </a:ext>
            </a:extLst>
          </p:cNvPr>
          <p:cNvGrpSpPr/>
          <p:nvPr/>
        </p:nvGrpSpPr>
        <p:grpSpPr>
          <a:xfrm>
            <a:off x="3439503" y="4254500"/>
            <a:ext cx="4602061" cy="2566366"/>
            <a:chOff x="4099903" y="3937000"/>
            <a:chExt cx="4602061" cy="2566366"/>
          </a:xfrm>
        </p:grpSpPr>
        <p:sp>
          <p:nvSpPr>
            <p:cNvPr id="54" name="Text Box 12">
              <a:extLst>
                <a:ext uri="{FF2B5EF4-FFF2-40B4-BE49-F238E27FC236}">
                  <a16:creationId xmlns:a16="http://schemas.microsoft.com/office/drawing/2014/main" id="{18CC901F-184A-1147-B991-15E650618DC6}"/>
                </a:ext>
              </a:extLst>
            </p:cNvPr>
            <p:cNvSpPr txBox="1">
              <a:spLocks noChangeArrowheads="1"/>
            </p:cNvSpPr>
            <p:nvPr/>
          </p:nvSpPr>
          <p:spPr bwMode="auto">
            <a:xfrm rot="16200000">
              <a:off x="3117142" y="4919761"/>
              <a:ext cx="2273300" cy="30777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cs typeface="+mn-cs"/>
                </a:rPr>
                <a:t>TCP sender  Sending rate</a:t>
              </a:r>
            </a:p>
          </p:txBody>
        </p:sp>
        <p:sp>
          <p:nvSpPr>
            <p:cNvPr id="55" name="Line 17">
              <a:extLst>
                <a:ext uri="{FF2B5EF4-FFF2-40B4-BE49-F238E27FC236}">
                  <a16:creationId xmlns:a16="http://schemas.microsoft.com/office/drawing/2014/main" id="{EF2F6AD0-B3EF-0B4C-88EA-BCCC113FD5FC}"/>
                </a:ext>
              </a:extLst>
            </p:cNvPr>
            <p:cNvSpPr>
              <a:spLocks noChangeShapeType="1"/>
            </p:cNvSpPr>
            <p:nvPr/>
          </p:nvSpPr>
          <p:spPr bwMode="auto">
            <a:xfrm>
              <a:off x="4558589" y="6176341"/>
              <a:ext cx="41433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56" name="Line 18">
              <a:extLst>
                <a:ext uri="{FF2B5EF4-FFF2-40B4-BE49-F238E27FC236}">
                  <a16:creationId xmlns:a16="http://schemas.microsoft.com/office/drawing/2014/main" id="{11B2DFEF-102F-D74F-9B47-304A5DF4E68F}"/>
                </a:ext>
              </a:extLst>
            </p:cNvPr>
            <p:cNvSpPr>
              <a:spLocks noChangeShapeType="1"/>
            </p:cNvSpPr>
            <p:nvPr/>
          </p:nvSpPr>
          <p:spPr bwMode="auto">
            <a:xfrm>
              <a:off x="4546600" y="4203700"/>
              <a:ext cx="877" cy="197422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58" name="Text Box 40">
              <a:extLst>
                <a:ext uri="{FF2B5EF4-FFF2-40B4-BE49-F238E27FC236}">
                  <a16:creationId xmlns:a16="http://schemas.microsoft.com/office/drawing/2014/main" id="{27E5BB5F-DA02-D949-9477-C50B724C7125}"/>
                </a:ext>
              </a:extLst>
            </p:cNvPr>
            <p:cNvSpPr txBox="1">
              <a:spLocks noChangeArrowheads="1"/>
            </p:cNvSpPr>
            <p:nvPr/>
          </p:nvSpPr>
          <p:spPr bwMode="auto">
            <a:xfrm>
              <a:off x="6125452" y="6166816"/>
              <a:ext cx="5762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ahoma" charset="0"/>
                  <a:ea typeface="ＭＳ Ｐゴシック" charset="0"/>
                  <a:cs typeface="+mn-cs"/>
                </a:rPr>
                <a:t>time</a:t>
              </a:r>
            </a:p>
          </p:txBody>
        </p:sp>
      </p:grpSp>
      <p:grpSp>
        <p:nvGrpSpPr>
          <p:cNvPr id="9" name="Group 8">
            <a:extLst>
              <a:ext uri="{FF2B5EF4-FFF2-40B4-BE49-F238E27FC236}">
                <a16:creationId xmlns:a16="http://schemas.microsoft.com/office/drawing/2014/main" id="{CE38AC8E-A4ED-7042-8221-EEFB417FF7BA}"/>
              </a:ext>
            </a:extLst>
          </p:cNvPr>
          <p:cNvGrpSpPr/>
          <p:nvPr/>
        </p:nvGrpSpPr>
        <p:grpSpPr>
          <a:xfrm>
            <a:off x="965200" y="2146300"/>
            <a:ext cx="5054600" cy="1905000"/>
            <a:chOff x="0" y="4533900"/>
            <a:chExt cx="4762500" cy="1905000"/>
          </a:xfrm>
        </p:grpSpPr>
        <p:sp>
          <p:nvSpPr>
            <p:cNvPr id="3" name="Rectangle 2">
              <a:extLst>
                <a:ext uri="{FF2B5EF4-FFF2-40B4-BE49-F238E27FC236}">
                  <a16:creationId xmlns:a16="http://schemas.microsoft.com/office/drawing/2014/main" id="{EA9A0FF2-0607-BD44-8404-E086F64972BE}"/>
                </a:ext>
              </a:extLst>
            </p:cNvPr>
            <p:cNvSpPr/>
            <p:nvPr/>
          </p:nvSpPr>
          <p:spPr>
            <a:xfrm>
              <a:off x="406846" y="4737100"/>
              <a:ext cx="4334880" cy="14351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8">
              <a:extLst>
                <a:ext uri="{FF2B5EF4-FFF2-40B4-BE49-F238E27FC236}">
                  <a16:creationId xmlns:a16="http://schemas.microsoft.com/office/drawing/2014/main" id="{83C5ED77-5FA7-AC4C-AB2A-245D62DB4EB6}"/>
                </a:ext>
              </a:extLst>
            </p:cNvPr>
            <p:cNvSpPr>
              <a:spLocks noChangeArrowheads="1"/>
            </p:cNvSpPr>
            <p:nvPr/>
          </p:nvSpPr>
          <p:spPr bwMode="auto">
            <a:xfrm>
              <a:off x="0" y="4991100"/>
              <a:ext cx="47625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457200" marR="0" lvl="1" indent="0" algn="l" defTabSz="914400" rtl="0" eaLnBrk="1" fontAlgn="auto" latinLnBrk="0" hangingPunct="1">
                <a:lnSpc>
                  <a:spcPct val="85000"/>
                </a:lnSpc>
                <a:spcBef>
                  <a:spcPct val="20000"/>
                </a:spcBef>
                <a:spcAft>
                  <a:spcPts val="0"/>
                </a:spcAft>
                <a:buClr>
                  <a:srgbClr val="000099"/>
                </a:buClr>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rPr>
                <a:t>increase sending rate </a:t>
              </a:r>
              <a:r>
                <a:rPr kumimoji="0" lang="en-US" sz="2600" b="0" i="0" u="none" strike="noStrike" kern="1200" cap="none" spc="0" normalizeH="0" baseline="0" noProof="0" dirty="0">
                  <a:ln>
                    <a:noFill/>
                  </a:ln>
                  <a:solidFill>
                    <a:prstClr val="black"/>
                  </a:solidFill>
                  <a:effectLst/>
                  <a:uLnTx/>
                  <a:uFillTx/>
                  <a:latin typeface="Gill Sans MT" charset="0"/>
                  <a:ea typeface="ＭＳ Ｐゴシック" charset="0"/>
                  <a:cs typeface="+mn-cs"/>
                </a:rPr>
                <a:t>by </a:t>
              </a:r>
              <a:r>
                <a:rPr kumimoji="0" lang="en-US"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 maximum segment size every RTT until loss detected</a:t>
              </a:r>
              <a:endParaRPr kumimoji="0" lang="en-US" sz="26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36" name="Rectangle 8">
              <a:extLst>
                <a:ext uri="{FF2B5EF4-FFF2-40B4-BE49-F238E27FC236}">
                  <a16:creationId xmlns:a16="http://schemas.microsoft.com/office/drawing/2014/main" id="{91ECB6E6-4418-7243-B13D-E7E4DAE72D34}"/>
                </a:ext>
              </a:extLst>
            </p:cNvPr>
            <p:cNvSpPr>
              <a:spLocks noChangeArrowheads="1"/>
            </p:cNvSpPr>
            <p:nvPr/>
          </p:nvSpPr>
          <p:spPr bwMode="auto">
            <a:xfrm>
              <a:off x="508000" y="4533900"/>
              <a:ext cx="2667000" cy="4445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85000"/>
                </a:lnSpc>
                <a:spcBef>
                  <a:spcPct val="20000"/>
                </a:spcBef>
                <a:spcAft>
                  <a:spcPts val="0"/>
                </a:spcAft>
                <a:buClr>
                  <a:srgbClr val="000099"/>
                </a:buClr>
                <a:buSzTx/>
                <a:buFontTx/>
                <a:buNone/>
                <a:tabLst/>
                <a:defRPr/>
              </a:pPr>
              <a:r>
                <a:rPr kumimoji="0" lang="en-US" sz="2800" b="0" i="1" u="sng" strike="noStrike" kern="1200" cap="none" spc="0" normalizeH="0" baseline="0" noProof="0" dirty="0">
                  <a:ln>
                    <a:noFill/>
                  </a:ln>
                  <a:solidFill>
                    <a:srgbClr val="00B050"/>
                  </a:solidFill>
                  <a:effectLst/>
                  <a:uLnTx/>
                  <a:uFillTx/>
                  <a:latin typeface="Calibri" panose="020F0502020204030204"/>
                  <a:ea typeface="ＭＳ Ｐゴシック" charset="0"/>
                  <a:cs typeface="+mn-cs"/>
                </a:rPr>
                <a:t>A</a:t>
              </a:r>
              <a:r>
                <a:rPr kumimoji="0" lang="en-US" sz="2800" b="0" i="1" u="none" strike="noStrike" kern="1200" cap="none" spc="0" normalizeH="0" baseline="0" noProof="0" dirty="0">
                  <a:ln>
                    <a:noFill/>
                  </a:ln>
                  <a:solidFill>
                    <a:srgbClr val="00B050"/>
                  </a:solidFill>
                  <a:effectLst/>
                  <a:uLnTx/>
                  <a:uFillTx/>
                  <a:latin typeface="Calibri" panose="020F0502020204030204"/>
                  <a:ea typeface="ＭＳ Ｐゴシック" charset="0"/>
                  <a:cs typeface="+mn-cs"/>
                </a:rPr>
                <a:t>dditive </a:t>
              </a:r>
              <a:r>
                <a:rPr kumimoji="0" lang="en-US" sz="2800" b="0" i="1" u="sng" strike="noStrike" kern="1200" cap="none" spc="0" normalizeH="0" baseline="0" noProof="0" dirty="0">
                  <a:ln>
                    <a:noFill/>
                  </a:ln>
                  <a:solidFill>
                    <a:srgbClr val="00B050"/>
                  </a:solidFill>
                  <a:effectLst/>
                  <a:uLnTx/>
                  <a:uFillTx/>
                  <a:latin typeface="Calibri" panose="020F0502020204030204"/>
                  <a:ea typeface="ＭＳ Ｐゴシック" charset="0"/>
                  <a:cs typeface="+mn-cs"/>
                </a:rPr>
                <a:t>I</a:t>
              </a:r>
              <a:r>
                <a:rPr kumimoji="0" lang="en-US" sz="2800" b="0" i="1" u="none" strike="noStrike" kern="1200" cap="none" spc="0" normalizeH="0" baseline="0" noProof="0" dirty="0">
                  <a:ln>
                    <a:noFill/>
                  </a:ln>
                  <a:solidFill>
                    <a:srgbClr val="00B050"/>
                  </a:solidFill>
                  <a:effectLst/>
                  <a:uLnTx/>
                  <a:uFillTx/>
                  <a:latin typeface="Calibri" panose="020F0502020204030204"/>
                  <a:ea typeface="ＭＳ Ｐゴシック" charset="0"/>
                  <a:cs typeface="+mn-cs"/>
                </a:rPr>
                <a:t>ncrease</a:t>
              </a:r>
              <a:endParaRPr kumimoji="0" lang="en-US" sz="2800" b="0" i="0" u="none" strike="noStrike" kern="1200" cap="none" spc="0" normalizeH="0" baseline="0" noProof="0" dirty="0">
                <a:ln>
                  <a:noFill/>
                </a:ln>
                <a:solidFill>
                  <a:srgbClr val="00B050"/>
                </a:solidFill>
                <a:effectLst/>
                <a:uLnTx/>
                <a:uFillTx/>
                <a:latin typeface="Gill Sans MT" charset="0"/>
                <a:ea typeface="ＭＳ Ｐゴシック" charset="0"/>
                <a:cs typeface="+mn-cs"/>
              </a:endParaRPr>
            </a:p>
          </p:txBody>
        </p:sp>
      </p:grpSp>
      <p:grpSp>
        <p:nvGrpSpPr>
          <p:cNvPr id="63" name="Group 62">
            <a:extLst>
              <a:ext uri="{FF2B5EF4-FFF2-40B4-BE49-F238E27FC236}">
                <a16:creationId xmlns:a16="http://schemas.microsoft.com/office/drawing/2014/main" id="{29F4C833-80E3-E14A-98F5-D02EBF4C0AC6}"/>
              </a:ext>
            </a:extLst>
          </p:cNvPr>
          <p:cNvGrpSpPr/>
          <p:nvPr/>
        </p:nvGrpSpPr>
        <p:grpSpPr>
          <a:xfrm>
            <a:off x="6007100" y="2197100"/>
            <a:ext cx="4749800" cy="1422400"/>
            <a:chOff x="38100" y="4533900"/>
            <a:chExt cx="4749800" cy="1422400"/>
          </a:xfrm>
        </p:grpSpPr>
        <p:sp>
          <p:nvSpPr>
            <p:cNvPr id="64" name="Rectangle 63">
              <a:extLst>
                <a:ext uri="{FF2B5EF4-FFF2-40B4-BE49-F238E27FC236}">
                  <a16:creationId xmlns:a16="http://schemas.microsoft.com/office/drawing/2014/main" id="{7ED9889A-D576-6948-99EB-B6AAAAF94FF1}"/>
                </a:ext>
              </a:extLst>
            </p:cNvPr>
            <p:cNvSpPr/>
            <p:nvPr/>
          </p:nvSpPr>
          <p:spPr>
            <a:xfrm>
              <a:off x="342900" y="4686300"/>
              <a:ext cx="4267200" cy="1270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ectangle 8">
              <a:extLst>
                <a:ext uri="{FF2B5EF4-FFF2-40B4-BE49-F238E27FC236}">
                  <a16:creationId xmlns:a16="http://schemas.microsoft.com/office/drawing/2014/main" id="{12492D08-6387-3C44-BE8F-DFB7A535E296}"/>
                </a:ext>
              </a:extLst>
            </p:cNvPr>
            <p:cNvSpPr>
              <a:spLocks noChangeArrowheads="1"/>
            </p:cNvSpPr>
            <p:nvPr/>
          </p:nvSpPr>
          <p:spPr bwMode="auto">
            <a:xfrm>
              <a:off x="38100" y="4991100"/>
              <a:ext cx="4749800"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457200" marR="0" lvl="1" indent="0" algn="l" defTabSz="914400" rtl="0" eaLnBrk="1" fontAlgn="auto" latinLnBrk="0" hangingPunct="1">
                <a:lnSpc>
                  <a:spcPct val="85000"/>
                </a:lnSpc>
                <a:spcBef>
                  <a:spcPct val="20000"/>
                </a:spcBef>
                <a:spcAft>
                  <a:spcPts val="0"/>
                </a:spcAft>
                <a:buClr>
                  <a:srgbClr val="000099"/>
                </a:buClr>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cut sending rate in half at each loss event</a:t>
              </a:r>
              <a:endParaRPr kumimoji="0" lang="en-US" sz="2600" b="0" i="1" u="none" strike="noStrike" kern="1200" cap="none" spc="0" normalizeH="0" baseline="0" noProof="0" dirty="0">
                <a:ln>
                  <a:noFill/>
                </a:ln>
                <a:solidFill>
                  <a:prstClr val="black"/>
                </a:solidFill>
                <a:effectLst/>
                <a:uLnTx/>
                <a:uFillTx/>
                <a:latin typeface="Calibri"/>
                <a:ea typeface="ＭＳ Ｐゴシック" charset="0"/>
                <a:cs typeface="+mn-cs"/>
              </a:endParaRP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Char char="v"/>
                <a:tabLst/>
                <a:defRPr/>
              </a:pPr>
              <a:endParaRPr kumimoji="0" lang="en-US" sz="2800" b="0" i="0" u="none" strike="noStrike" kern="1200" cap="none" spc="0" normalizeH="0" baseline="0" noProof="0" dirty="0">
                <a:ln>
                  <a:noFill/>
                </a:ln>
                <a:solidFill>
                  <a:prstClr val="black"/>
                </a:solidFill>
                <a:effectLst/>
                <a:uLnTx/>
                <a:uFillTx/>
                <a:latin typeface="Gill Sans MT" charset="0"/>
                <a:ea typeface="ＭＳ Ｐゴシック" charset="0"/>
                <a:cs typeface="+mn-cs"/>
              </a:endParaRPr>
            </a:p>
          </p:txBody>
        </p:sp>
        <p:sp>
          <p:nvSpPr>
            <p:cNvPr id="66" name="Rectangle 8">
              <a:extLst>
                <a:ext uri="{FF2B5EF4-FFF2-40B4-BE49-F238E27FC236}">
                  <a16:creationId xmlns:a16="http://schemas.microsoft.com/office/drawing/2014/main" id="{4FA342B4-82DA-FE44-A283-F18BBA2F6E1B}"/>
                </a:ext>
              </a:extLst>
            </p:cNvPr>
            <p:cNvSpPr>
              <a:spLocks noChangeArrowheads="1"/>
            </p:cNvSpPr>
            <p:nvPr/>
          </p:nvSpPr>
          <p:spPr bwMode="auto">
            <a:xfrm>
              <a:off x="508000" y="4533900"/>
              <a:ext cx="3746500" cy="4445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85000"/>
                </a:lnSpc>
                <a:spcBef>
                  <a:spcPct val="20000"/>
                </a:spcBef>
                <a:spcAft>
                  <a:spcPts val="0"/>
                </a:spcAft>
                <a:buClr>
                  <a:srgbClr val="000099"/>
                </a:buClr>
                <a:buSzTx/>
                <a:buFontTx/>
                <a:buNone/>
                <a:tabLst/>
                <a:defRPr/>
              </a:pPr>
              <a:r>
                <a:rPr kumimoji="0" lang="en-US" sz="2800" b="0" i="1" u="sng" strike="noStrike" kern="1200" cap="none" spc="0" normalizeH="0" baseline="0" noProof="0" dirty="0">
                  <a:ln>
                    <a:noFill/>
                  </a:ln>
                  <a:solidFill>
                    <a:srgbClr val="C00000"/>
                  </a:solidFill>
                  <a:effectLst/>
                  <a:uLnTx/>
                  <a:uFillTx/>
                  <a:latin typeface="Calibri" panose="020F0502020204030204"/>
                  <a:ea typeface="ＭＳ Ｐゴシック" charset="0"/>
                  <a:cs typeface="+mn-cs"/>
                </a:rPr>
                <a:t>M</a:t>
              </a: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ultiplicative </a:t>
              </a:r>
              <a:r>
                <a:rPr kumimoji="0" lang="en-US" sz="2800" b="0" i="1" u="sng" strike="noStrike" kern="1200" cap="none" spc="0" normalizeH="0" baseline="0" noProof="0" dirty="0">
                  <a:ln>
                    <a:noFill/>
                  </a:ln>
                  <a:solidFill>
                    <a:srgbClr val="C00000"/>
                  </a:solidFill>
                  <a:effectLst/>
                  <a:uLnTx/>
                  <a:uFillTx/>
                  <a:latin typeface="Calibri" panose="020F0502020204030204"/>
                  <a:ea typeface="ＭＳ Ｐゴシック" charset="0"/>
                  <a:cs typeface="+mn-cs"/>
                </a:rPr>
                <a:t>D</a:t>
              </a: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ecrease</a:t>
              </a:r>
              <a:endParaRPr kumimoji="0" lang="en-US" sz="2800" b="0" i="0" u="none" strike="noStrike" kern="1200" cap="none" spc="0" normalizeH="0" baseline="0" noProof="0" dirty="0">
                <a:ln>
                  <a:noFill/>
                </a:ln>
                <a:solidFill>
                  <a:srgbClr val="C00000"/>
                </a:solidFill>
                <a:effectLst/>
                <a:uLnTx/>
                <a:uFillTx/>
                <a:latin typeface="Gill Sans MT" charset="0"/>
                <a:ea typeface="ＭＳ Ｐゴシック" charset="0"/>
                <a:cs typeface="+mn-cs"/>
              </a:endParaRPr>
            </a:p>
          </p:txBody>
        </p:sp>
      </p:grpSp>
      <p:grpSp>
        <p:nvGrpSpPr>
          <p:cNvPr id="33" name="Group 32">
            <a:extLst>
              <a:ext uri="{FF2B5EF4-FFF2-40B4-BE49-F238E27FC236}">
                <a16:creationId xmlns:a16="http://schemas.microsoft.com/office/drawing/2014/main" id="{08B9E571-5EFE-DF45-ABEE-F217088B731C}"/>
              </a:ext>
            </a:extLst>
          </p:cNvPr>
          <p:cNvGrpSpPr/>
          <p:nvPr/>
        </p:nvGrpSpPr>
        <p:grpSpPr>
          <a:xfrm>
            <a:off x="3952943" y="3784600"/>
            <a:ext cx="3599234" cy="1591283"/>
            <a:chOff x="3965643" y="3797300"/>
            <a:chExt cx="3599234" cy="1591283"/>
          </a:xfrm>
        </p:grpSpPr>
        <p:grpSp>
          <p:nvGrpSpPr>
            <p:cNvPr id="32" name="Group 31">
              <a:extLst>
                <a:ext uri="{FF2B5EF4-FFF2-40B4-BE49-F238E27FC236}">
                  <a16:creationId xmlns:a16="http://schemas.microsoft.com/office/drawing/2014/main" id="{B98081F5-35B5-A849-A6DC-D92ECEF0752A}"/>
                </a:ext>
              </a:extLst>
            </p:cNvPr>
            <p:cNvGrpSpPr/>
            <p:nvPr/>
          </p:nvGrpSpPr>
          <p:grpSpPr>
            <a:xfrm>
              <a:off x="3965643" y="4159386"/>
              <a:ext cx="3599234" cy="1229197"/>
              <a:chOff x="3965643" y="4159386"/>
              <a:chExt cx="3599234" cy="1229197"/>
            </a:xfrm>
          </p:grpSpPr>
          <p:cxnSp>
            <p:nvCxnSpPr>
              <p:cNvPr id="11" name="Straight Arrow Connector 10">
                <a:extLst>
                  <a:ext uri="{FF2B5EF4-FFF2-40B4-BE49-F238E27FC236}">
                    <a16:creationId xmlns:a16="http://schemas.microsoft.com/office/drawing/2014/main" id="{01079667-0DAA-D94E-A312-DB3C9977FD14}"/>
                  </a:ext>
                </a:extLst>
              </p:cNvPr>
              <p:cNvCxnSpPr>
                <a:cxnSpLocks/>
              </p:cNvCxnSpPr>
              <p:nvPr/>
            </p:nvCxnSpPr>
            <p:spPr>
              <a:xfrm>
                <a:off x="3972128" y="4163438"/>
                <a:ext cx="0" cy="105626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4E7717F-1A0D-FF4E-812D-3FD618E53878}"/>
                  </a:ext>
                </a:extLst>
              </p:cNvPr>
              <p:cNvCxnSpPr>
                <a:cxnSpLocks/>
              </p:cNvCxnSpPr>
              <p:nvPr/>
            </p:nvCxnSpPr>
            <p:spPr>
              <a:xfrm>
                <a:off x="4480128" y="4163438"/>
                <a:ext cx="0" cy="122136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D125F63-AD27-6B45-AE19-4ABD9BFAAB03}"/>
                  </a:ext>
                </a:extLst>
              </p:cNvPr>
              <p:cNvCxnSpPr>
                <a:cxnSpLocks/>
              </p:cNvCxnSpPr>
              <p:nvPr/>
            </p:nvCxnSpPr>
            <p:spPr>
              <a:xfrm>
                <a:off x="5295630" y="4163438"/>
                <a:ext cx="0" cy="122514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72EFC86-C803-E843-B374-808FCECBC349}"/>
                  </a:ext>
                </a:extLst>
              </p:cNvPr>
              <p:cNvCxnSpPr>
                <a:cxnSpLocks/>
              </p:cNvCxnSpPr>
              <p:nvPr/>
            </p:nvCxnSpPr>
            <p:spPr>
              <a:xfrm>
                <a:off x="5964941" y="4171542"/>
                <a:ext cx="0" cy="1204339"/>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19D5D13-5D07-4C47-B49B-8AC41BCDCFBB}"/>
                  </a:ext>
                </a:extLst>
              </p:cNvPr>
              <p:cNvCxnSpPr>
                <a:cxnSpLocks/>
              </p:cNvCxnSpPr>
              <p:nvPr/>
            </p:nvCxnSpPr>
            <p:spPr>
              <a:xfrm>
                <a:off x="6794500" y="4165056"/>
                <a:ext cx="0" cy="119380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49C30FB-E09A-8645-AF59-0F93ED23D5ED}"/>
                  </a:ext>
                </a:extLst>
              </p:cNvPr>
              <p:cNvCxnSpPr>
                <a:cxnSpLocks/>
              </p:cNvCxnSpPr>
              <p:nvPr/>
            </p:nvCxnSpPr>
            <p:spPr>
              <a:xfrm>
                <a:off x="7559743" y="4159386"/>
                <a:ext cx="0" cy="110652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80244-8AE8-9244-8BD7-F7A494EF70AA}"/>
                  </a:ext>
                </a:extLst>
              </p:cNvPr>
              <p:cNvCxnSpPr>
                <a:cxnSpLocks/>
              </p:cNvCxnSpPr>
              <p:nvPr/>
            </p:nvCxnSpPr>
            <p:spPr>
              <a:xfrm>
                <a:off x="3965643" y="4162357"/>
                <a:ext cx="3599234"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CA3311EB-6DA1-BE40-8300-E0A7E76CCC9C}"/>
                </a:ext>
              </a:extLst>
            </p:cNvPr>
            <p:cNvCxnSpPr/>
            <p:nvPr/>
          </p:nvCxnSpPr>
          <p:spPr>
            <a:xfrm>
              <a:off x="5651500" y="3797300"/>
              <a:ext cx="0" cy="38100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46745885-D0C9-5C4A-8189-6C1C08532D61}"/>
              </a:ext>
            </a:extLst>
          </p:cNvPr>
          <p:cNvGrpSpPr/>
          <p:nvPr/>
        </p:nvGrpSpPr>
        <p:grpSpPr>
          <a:xfrm>
            <a:off x="4108450" y="3622675"/>
            <a:ext cx="3819526" cy="1695450"/>
            <a:chOff x="4108450" y="3622675"/>
            <a:chExt cx="3819526" cy="1695450"/>
          </a:xfrm>
        </p:grpSpPr>
        <p:grpSp>
          <p:nvGrpSpPr>
            <p:cNvPr id="85" name="Group 84">
              <a:extLst>
                <a:ext uri="{FF2B5EF4-FFF2-40B4-BE49-F238E27FC236}">
                  <a16:creationId xmlns:a16="http://schemas.microsoft.com/office/drawing/2014/main" id="{CE8174FE-3375-6647-833E-1BBA1779B8E0}"/>
                </a:ext>
              </a:extLst>
            </p:cNvPr>
            <p:cNvGrpSpPr/>
            <p:nvPr/>
          </p:nvGrpSpPr>
          <p:grpSpPr>
            <a:xfrm>
              <a:off x="4108450" y="3975100"/>
              <a:ext cx="3819526" cy="1343025"/>
              <a:chOff x="4108450" y="3975100"/>
              <a:chExt cx="3819526" cy="1343025"/>
            </a:xfrm>
          </p:grpSpPr>
          <p:cxnSp>
            <p:nvCxnSpPr>
              <p:cNvPr id="61" name="Straight Arrow Connector 60">
                <a:extLst>
                  <a:ext uri="{FF2B5EF4-FFF2-40B4-BE49-F238E27FC236}">
                    <a16:creationId xmlns:a16="http://schemas.microsoft.com/office/drawing/2014/main" id="{D9182BCB-9C63-4F4E-9BFE-C6ED53E7206A}"/>
                  </a:ext>
                </a:extLst>
              </p:cNvPr>
              <p:cNvCxnSpPr>
                <a:cxnSpLocks/>
              </p:cNvCxnSpPr>
              <p:nvPr/>
            </p:nvCxnSpPr>
            <p:spPr>
              <a:xfrm flipH="1">
                <a:off x="7245350" y="3981450"/>
                <a:ext cx="679450" cy="125412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A530988-F896-F240-A4FD-4D4D80C11F42}"/>
                  </a:ext>
                </a:extLst>
              </p:cNvPr>
              <p:cNvCxnSpPr>
                <a:cxnSpLocks/>
              </p:cNvCxnSpPr>
              <p:nvPr/>
            </p:nvCxnSpPr>
            <p:spPr>
              <a:xfrm flipH="1">
                <a:off x="4108450" y="3975100"/>
                <a:ext cx="3816350" cy="133985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D2A9933-F916-0E46-A509-25FD8F001806}"/>
                  </a:ext>
                </a:extLst>
              </p:cNvPr>
              <p:cNvCxnSpPr>
                <a:cxnSpLocks/>
              </p:cNvCxnSpPr>
              <p:nvPr/>
            </p:nvCxnSpPr>
            <p:spPr>
              <a:xfrm flipH="1">
                <a:off x="5070475" y="3978275"/>
                <a:ext cx="2854325" cy="129857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DE4AE1E-DD47-A648-8E75-B628D3E56B38}"/>
                  </a:ext>
                </a:extLst>
              </p:cNvPr>
              <p:cNvCxnSpPr>
                <a:cxnSpLocks/>
              </p:cNvCxnSpPr>
              <p:nvPr/>
            </p:nvCxnSpPr>
            <p:spPr>
              <a:xfrm flipH="1">
                <a:off x="5607050" y="3984625"/>
                <a:ext cx="2320926" cy="133350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C801921-8F99-4345-AADF-C79B5379ABCC}"/>
                  </a:ext>
                </a:extLst>
              </p:cNvPr>
              <p:cNvCxnSpPr>
                <a:cxnSpLocks/>
              </p:cNvCxnSpPr>
              <p:nvPr/>
            </p:nvCxnSpPr>
            <p:spPr>
              <a:xfrm flipH="1">
                <a:off x="6565900" y="3984625"/>
                <a:ext cx="1358900" cy="119380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16:creationId xmlns:a16="http://schemas.microsoft.com/office/drawing/2014/main" id="{E7A7E738-8F7C-B641-98A4-26125EAB1AA9}"/>
                </a:ext>
              </a:extLst>
            </p:cNvPr>
            <p:cNvCxnSpPr/>
            <p:nvPr/>
          </p:nvCxnSpPr>
          <p:spPr>
            <a:xfrm flipV="1">
              <a:off x="7921625" y="3622675"/>
              <a:ext cx="0" cy="35877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Slide Number Placeholder 2">
            <a:extLst>
              <a:ext uri="{FF2B5EF4-FFF2-40B4-BE49-F238E27FC236}">
                <a16:creationId xmlns:a16="http://schemas.microsoft.com/office/drawing/2014/main" id="{F67FBF66-1006-C849-9ABA-320AB4C17D7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58</a:t>
            </a:fld>
            <a:endParaRPr lang="en-US" dirty="0"/>
          </a:p>
        </p:txBody>
      </p:sp>
    </p:spTree>
    <p:extLst>
      <p:ext uri="{BB962C8B-B14F-4D97-AF65-F5344CB8AC3E}">
        <p14:creationId xmlns:p14="http://schemas.microsoft.com/office/powerpoint/2010/main" val="938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500"/>
                                        <p:tgtEl>
                                          <p:spTgt spid="3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500"/>
                                        <p:tgtEl>
                                          <p:spTgt spid="44"/>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up)">
                                      <p:cBhvr>
                                        <p:cTn id="40" dur="500"/>
                                        <p:tgtEl>
                                          <p:spTgt spid="45"/>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down)">
                                      <p:cBhvr>
                                        <p:cTn id="44" dur="500"/>
                                        <p:tgtEl>
                                          <p:spTgt spid="46"/>
                                        </p:tgtEl>
                                      </p:cBhvr>
                                    </p:animEffect>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par>
                          <p:cTn id="58" fill="hold">
                            <p:stCondLst>
                              <p:cond delay="500"/>
                            </p:stCondLst>
                            <p:childTnLst>
                              <p:par>
                                <p:cTn id="59" presetID="22" presetClass="entr" presetSubtype="1" fill="hold" nodeType="afterEffect">
                                  <p:stCondLst>
                                    <p:cond delay="100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dissolve">
                                      <p:cBhvr>
                                        <p:cTn id="66" dur="500"/>
                                        <p:tgtEl>
                                          <p:spTgt spid="63"/>
                                        </p:tgtEl>
                                      </p:cBhvr>
                                    </p:animEffect>
                                  </p:childTnLst>
                                </p:cTn>
                              </p:par>
                              <p:par>
                                <p:cTn id="67" presetID="9" presetClass="exit" presetSubtype="0" fill="hold" nodeType="withEffect">
                                  <p:stCondLst>
                                    <p:cond delay="0"/>
                                  </p:stCondLst>
                                  <p:childTnLst>
                                    <p:animEffect transition="out" filter="dissolve">
                                      <p:cBhvr>
                                        <p:cTn id="68" dur="500"/>
                                        <p:tgtEl>
                                          <p:spTgt spid="33"/>
                                        </p:tgtEl>
                                      </p:cBhvr>
                                    </p:animEffect>
                                    <p:set>
                                      <p:cBhvr>
                                        <p:cTn id="69" dur="1" fill="hold">
                                          <p:stCondLst>
                                            <p:cond delay="499"/>
                                          </p:stCondLst>
                                        </p:cTn>
                                        <p:tgtEl>
                                          <p:spTgt spid="33"/>
                                        </p:tgtEl>
                                        <p:attrNameLst>
                                          <p:attrName>style.visibility</p:attrName>
                                        </p:attrNameLst>
                                      </p:cBhvr>
                                      <p:to>
                                        <p:strVal val="hidden"/>
                                      </p:to>
                                    </p:set>
                                  </p:childTnLst>
                                </p:cTn>
                              </p:par>
                            </p:childTnLst>
                          </p:cTn>
                        </p:par>
                        <p:par>
                          <p:cTn id="70" fill="hold">
                            <p:stCondLst>
                              <p:cond delay="500"/>
                            </p:stCondLst>
                            <p:childTnLst>
                              <p:par>
                                <p:cTn id="71" presetID="22" presetClass="entr" presetSubtype="1" fill="hold" nodeType="afterEffect">
                                  <p:stCondLst>
                                    <p:cond delay="1000"/>
                                  </p:stCondLst>
                                  <p:childTnLst>
                                    <p:set>
                                      <p:cBhvr>
                                        <p:cTn id="72" dur="1" fill="hold">
                                          <p:stCondLst>
                                            <p:cond delay="0"/>
                                          </p:stCondLst>
                                        </p:cTn>
                                        <p:tgtEl>
                                          <p:spTgt spid="88"/>
                                        </p:tgtEl>
                                        <p:attrNameLst>
                                          <p:attrName>style.visibility</p:attrName>
                                        </p:attrNameLst>
                                      </p:cBhvr>
                                      <p:to>
                                        <p:strVal val="visible"/>
                                      </p:to>
                                    </p:set>
                                    <p:animEffect transition="in" filter="wipe(up)">
                                      <p:cBhvr>
                                        <p:cTn id="73" dur="500"/>
                                        <p:tgtEl>
                                          <p:spTgt spid="88"/>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41"/>
                                        </p:tgtEl>
                                        <p:attrNameLst>
                                          <p:attrName>style.visibility</p:attrName>
                                        </p:attrNameLst>
                                      </p:cBhvr>
                                      <p:to>
                                        <p:strVal val="visible"/>
                                      </p:to>
                                    </p:set>
                                    <p:animEffect transition="in" filter="dissolve">
                                      <p:cBhvr>
                                        <p:cTn id="78" dur="500"/>
                                        <p:tgtEl>
                                          <p:spTgt spid="141"/>
                                        </p:tgtEl>
                                      </p:cBhvr>
                                    </p:animEffect>
                                  </p:childTnLst>
                                </p:cTn>
                              </p:par>
                              <p:par>
                                <p:cTn id="79" presetID="9" presetClass="exit" presetSubtype="0" fill="hold" nodeType="withEffect">
                                  <p:stCondLst>
                                    <p:cond delay="0"/>
                                  </p:stCondLst>
                                  <p:childTnLst>
                                    <p:animEffect transition="out" filter="dissolve">
                                      <p:cBhvr>
                                        <p:cTn id="80" dur="500"/>
                                        <p:tgtEl>
                                          <p:spTgt spid="88"/>
                                        </p:tgtEl>
                                      </p:cBhvr>
                                    </p:animEffect>
                                    <p:set>
                                      <p:cBhvr>
                                        <p:cTn id="81"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36" grpId="0" animBg="1"/>
      <p:bldP spid="37" grpId="0" animBg="1"/>
      <p:bldP spid="38" grpId="0" animBg="1"/>
      <p:bldP spid="39" grpId="0" animBg="1"/>
      <p:bldP spid="41" grpId="0" animBg="1"/>
      <p:bldP spid="43" grpId="0" animBg="1"/>
      <p:bldP spid="44" grpId="0" animBg="1"/>
      <p:bldP spid="45" grpId="0" animBg="1"/>
      <p:bldP spid="46" grpId="0" animBg="1"/>
      <p:bldP spid="47" grpId="0" animBg="1"/>
      <p:bldP spid="4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1390" y="258153"/>
            <a:ext cx="11393310" cy="894622"/>
          </a:xfrm>
        </p:spPr>
        <p:txBody>
          <a:bodyPr>
            <a:normAutofit/>
          </a:bodyPr>
          <a:lstStyle/>
          <a:p>
            <a:r>
              <a:rPr lang="en-US" sz="4800" b="0" dirty="0"/>
              <a:t>TCP AIMD: more</a:t>
            </a:r>
            <a:endParaRPr lang="en-US" sz="4400" b="0" dirty="0"/>
          </a:p>
        </p:txBody>
      </p:sp>
      <p:sp>
        <p:nvSpPr>
          <p:cNvPr id="135" name="Rectangle 8">
            <a:extLst>
              <a:ext uri="{FF2B5EF4-FFF2-40B4-BE49-F238E27FC236}">
                <a16:creationId xmlns:a16="http://schemas.microsoft.com/office/drawing/2014/main" id="{C755821F-F513-514B-9B5B-FF9A16FD83AB}"/>
              </a:ext>
            </a:extLst>
          </p:cNvPr>
          <p:cNvSpPr>
            <a:spLocks noChangeArrowheads="1"/>
          </p:cNvSpPr>
          <p:nvPr/>
        </p:nvSpPr>
        <p:spPr bwMode="auto">
          <a:xfrm>
            <a:off x="901700" y="1361440"/>
            <a:ext cx="9847580" cy="1767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85000"/>
              </a:lnSpc>
              <a:spcBef>
                <a:spcPct val="20000"/>
              </a:spcBef>
              <a:spcAft>
                <a:spcPts val="0"/>
              </a:spcAft>
              <a:buClr>
                <a:srgbClr val="000099"/>
              </a:buClr>
              <a:buSzPct val="100000"/>
              <a:buFontTx/>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Multiplicative decrease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detail:  sending rate is </a:t>
            </a:r>
          </a:p>
          <a:p>
            <a:pPr marL="406400" marR="0" lvl="0" indent="-3048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Cut in half on loss detected by triple duplicate ACK (TCP Reno)</a:t>
            </a:r>
          </a:p>
          <a:p>
            <a:pPr marL="406400" marR="0" lvl="0" indent="-3048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Cut to 1 MSS (maximum segment size) when loss detected by timeout (TCP Tahoe)</a:t>
            </a:r>
          </a:p>
          <a:p>
            <a:pPr marL="406400" marR="0" lvl="0" indent="-3048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Gill Sans MT" charset="0"/>
              <a:ea typeface="ＭＳ Ｐゴシック" charset="0"/>
              <a:cs typeface="+mn-cs"/>
            </a:endParaRPr>
          </a:p>
        </p:txBody>
      </p:sp>
      <p:sp>
        <p:nvSpPr>
          <p:cNvPr id="49" name="Rectangle 8">
            <a:extLst>
              <a:ext uri="{FF2B5EF4-FFF2-40B4-BE49-F238E27FC236}">
                <a16:creationId xmlns:a16="http://schemas.microsoft.com/office/drawing/2014/main" id="{FEB15F8D-408A-A649-8405-2EA6EA738400}"/>
              </a:ext>
            </a:extLst>
          </p:cNvPr>
          <p:cNvSpPr>
            <a:spLocks noChangeArrowheads="1"/>
          </p:cNvSpPr>
          <p:nvPr/>
        </p:nvSpPr>
        <p:spPr bwMode="auto">
          <a:xfrm>
            <a:off x="861060" y="3362960"/>
            <a:ext cx="9847580" cy="1767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85000"/>
              </a:lnSpc>
              <a:spcBef>
                <a:spcPct val="20000"/>
              </a:spcBef>
              <a:spcAft>
                <a:spcPts val="0"/>
              </a:spcAft>
              <a:buClr>
                <a:srgbClr val="000099"/>
              </a:buClr>
              <a:buSzPct val="100000"/>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Why</a:t>
            </a: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2800" b="0" i="0" u="sng" strike="noStrike" kern="1200" cap="none" spc="0" normalizeH="0" baseline="0" noProof="0" dirty="0">
                <a:ln>
                  <a:noFill/>
                </a:ln>
                <a:solidFill>
                  <a:srgbClr val="C00000"/>
                </a:solidFill>
                <a:effectLst/>
                <a:uLnTx/>
                <a:uFillTx/>
                <a:latin typeface="Calibri" panose="020F0502020204030204"/>
                <a:ea typeface="ＭＳ Ｐゴシック" charset="0"/>
                <a:cs typeface="+mn-cs"/>
              </a:rPr>
              <a:t>A</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a:t>
            </a:r>
            <a:r>
              <a:rPr kumimoji="0" lang="en-US" sz="2800" b="0" i="0" u="sng" strike="noStrike" kern="1200" cap="none" spc="0" normalizeH="0" baseline="0" noProof="0" dirty="0">
                <a:ln>
                  <a:noFill/>
                </a:ln>
                <a:solidFill>
                  <a:srgbClr val="C00000"/>
                </a:solidFill>
                <a:effectLst/>
                <a:uLnTx/>
                <a:uFillTx/>
                <a:latin typeface="Calibri" panose="020F0502020204030204"/>
                <a:ea typeface="ＭＳ Ｐゴシック" charset="0"/>
                <a:cs typeface="+mn-cs"/>
              </a:rPr>
              <a:t>M</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a:t>
            </a:r>
            <a:r>
              <a:rPr kumimoji="0" lang="en-US" sz="2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a:p>
            <a:pPr marL="406400" marR="0" lvl="0" indent="-3048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AIMD – a distributed, asynchronous algorithm – has been shown to:</a:t>
            </a:r>
          </a:p>
          <a:p>
            <a:pPr marL="690563" marR="0" lvl="1" indent="-284163" algn="l" defTabSz="914400" rtl="0" eaLnBrk="1" fontAlgn="auto" latinLnBrk="0" hangingPunct="1">
              <a:lnSpc>
                <a:spcPct val="85000"/>
              </a:lnSpc>
              <a:spcBef>
                <a:spcPct val="20000"/>
              </a:spcBef>
              <a:spcAft>
                <a:spcPts val="0"/>
              </a:spcAft>
              <a:buClr>
                <a:srgbClr val="000099"/>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optimize congested flow rates network wide!</a:t>
            </a:r>
          </a:p>
          <a:p>
            <a:pPr marL="690563" marR="0" lvl="1" indent="-284163" algn="l" defTabSz="914400" rtl="0" eaLnBrk="1" fontAlgn="auto" latinLnBrk="0" hangingPunct="1">
              <a:lnSpc>
                <a:spcPct val="85000"/>
              </a:lnSpc>
              <a:spcBef>
                <a:spcPct val="20000"/>
              </a:spcBef>
              <a:spcAft>
                <a:spcPts val="0"/>
              </a:spcAft>
              <a:buClr>
                <a:srgbClr val="000099"/>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have desirable stability properties</a:t>
            </a:r>
          </a:p>
          <a:p>
            <a:pPr marL="101600" marR="0" lvl="0" indent="0" algn="l" defTabSz="914400" rtl="0" eaLnBrk="1" fontAlgn="auto" latinLnBrk="0" hangingPunct="1">
              <a:lnSpc>
                <a:spcPct val="85000"/>
              </a:lnSpc>
              <a:spcBef>
                <a:spcPct val="20000"/>
              </a:spcBef>
              <a:spcAft>
                <a:spcPts val="0"/>
              </a:spcAft>
              <a:buClr>
                <a:srgbClr val="000099"/>
              </a:buClr>
              <a:buSzPct val="100000"/>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Gill Sans MT" charset="0"/>
              <a:ea typeface="ＭＳ Ｐゴシック" charset="0"/>
              <a:cs typeface="+mn-cs"/>
            </a:endParaRPr>
          </a:p>
        </p:txBody>
      </p:sp>
      <p:sp>
        <p:nvSpPr>
          <p:cNvPr id="5" name="Slide Number Placeholder 2">
            <a:extLst>
              <a:ext uri="{FF2B5EF4-FFF2-40B4-BE49-F238E27FC236}">
                <a16:creationId xmlns:a16="http://schemas.microsoft.com/office/drawing/2014/main" id="{1DCE9A74-28EC-4B49-833C-3052DE20980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59</a:t>
            </a:fld>
            <a:endParaRPr lang="en-US" dirty="0"/>
          </a:p>
        </p:txBody>
      </p:sp>
    </p:spTree>
    <p:extLst>
      <p:ext uri="{BB962C8B-B14F-4D97-AF65-F5344CB8AC3E}">
        <p14:creationId xmlns:p14="http://schemas.microsoft.com/office/powerpoint/2010/main" val="213091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Reliable data transfer protocol (</a:t>
            </a:r>
            <a:r>
              <a:rPr lang="en-US" sz="4400" dirty="0" err="1"/>
              <a:t>rdt</a:t>
            </a:r>
            <a:r>
              <a:rPr lang="en-US" sz="4400" dirty="0"/>
              <a:t>): interfaces</a:t>
            </a:r>
          </a:p>
        </p:txBody>
      </p:sp>
      <p:grpSp>
        <p:nvGrpSpPr>
          <p:cNvPr id="15" name="Group 14">
            <a:extLst>
              <a:ext uri="{FF2B5EF4-FFF2-40B4-BE49-F238E27FC236}">
                <a16:creationId xmlns:a16="http://schemas.microsoft.com/office/drawing/2014/main" id="{5F3D26B5-5E98-5E4A-87D8-7FA097DF959B}"/>
              </a:ext>
            </a:extLst>
          </p:cNvPr>
          <p:cNvGrpSpPr/>
          <p:nvPr/>
        </p:nvGrpSpPr>
        <p:grpSpPr>
          <a:xfrm>
            <a:off x="2579501" y="2165159"/>
            <a:ext cx="7088417" cy="3419122"/>
            <a:chOff x="2293693" y="1943479"/>
            <a:chExt cx="7088417" cy="3419122"/>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3481010" y="2124363"/>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4077480" y="2576394"/>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3214263" y="2004894"/>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6726088" y="2075463"/>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6785217" y="2548684"/>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7823735" y="1943479"/>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3121019" y="2898014"/>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6614663" y="2870304"/>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3" name="Group 232">
              <a:extLst>
                <a:ext uri="{FF2B5EF4-FFF2-40B4-BE49-F238E27FC236}">
                  <a16:creationId xmlns:a16="http://schemas.microsoft.com/office/drawing/2014/main" id="{0D04F411-4AAF-BC49-BC7A-363692477E93}"/>
                </a:ext>
              </a:extLst>
            </p:cNvPr>
            <p:cNvGrpSpPr/>
            <p:nvPr/>
          </p:nvGrpSpPr>
          <p:grpSpPr>
            <a:xfrm>
              <a:off x="3110199" y="4881020"/>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4069352" y="2795325"/>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7403443" y="2731748"/>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3042206" y="3300756"/>
              <a:ext cx="2001038"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implementation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800" b="0" i="0" u="none" strike="noStrike" kern="1200" cap="none" spc="0" normalizeH="0" baseline="0" noProof="0" dirty="0" err="1">
                  <a:ln>
                    <a:noFill/>
                  </a:ln>
                  <a:solidFill>
                    <a:prstClr val="black"/>
                  </a:solidFill>
                  <a:effectLst/>
                  <a:uLnTx/>
                  <a:uFillTx/>
                  <a:latin typeface="Courier" pitchFamily="2" charset="0"/>
                  <a:ea typeface="+mn-ea"/>
                  <a:cs typeface="+mn-cs"/>
                </a:rPr>
                <a:t>rdt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6413059" y="3328511"/>
              <a:ext cx="2001033"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implementation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800" b="0" i="0" u="none" strike="noStrike" kern="1200" cap="none" spc="0" normalizeH="0" baseline="0" noProof="0" dirty="0" err="1">
                  <a:ln>
                    <a:noFill/>
                  </a:ln>
                  <a:solidFill>
                    <a:prstClr val="black"/>
                  </a:solidFill>
                  <a:effectLst/>
                  <a:uLnTx/>
                  <a:uFillTx/>
                  <a:latin typeface="Courier" pitchFamily="2" charset="0"/>
                  <a:ea typeface="+mn-ea"/>
                  <a:cs typeface="+mn-cs"/>
                </a:rPr>
                <a:t>rdt</a:t>
              </a:r>
              <a:r>
                <a:rPr kumimoji="0" lang="en-US" sz="1800" b="0" i="0" u="none" strike="noStrike" kern="1200" cap="none" spc="0" normalizeH="0" baseline="0" noProof="0" dirty="0">
                  <a:ln>
                    <a:noFill/>
                  </a:ln>
                  <a:solidFill>
                    <a:prstClr val="black"/>
                  </a:solidFill>
                  <a:effectLst/>
                  <a:uLnTx/>
                  <a:uFillTx/>
                  <a:latin typeface="Courier" pitchFamily="2" charset="0"/>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4071724" y="4602963"/>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6784894" y="4598122"/>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2F0730B-D0ED-F641-98C5-78E791D1F90B}"/>
                </a:ext>
              </a:extLst>
            </p:cNvPr>
            <p:cNvSpPr txBox="1"/>
            <p:nvPr/>
          </p:nvSpPr>
          <p:spPr>
            <a:xfrm>
              <a:off x="2293693" y="2546898"/>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rdt_send</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sp>
          <p:nvSpPr>
            <p:cNvPr id="160" name="TextBox 159">
              <a:extLst>
                <a:ext uri="{FF2B5EF4-FFF2-40B4-BE49-F238E27FC236}">
                  <a16:creationId xmlns:a16="http://schemas.microsoft.com/office/drawing/2014/main" id="{5F274F00-C43B-6D4C-8305-49C2887DFDB8}"/>
                </a:ext>
              </a:extLst>
            </p:cNvPr>
            <p:cNvSpPr txBox="1"/>
            <p:nvPr/>
          </p:nvSpPr>
          <p:spPr>
            <a:xfrm>
              <a:off x="2637055" y="4529903"/>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udt_send</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sp>
          <p:nvSpPr>
            <p:cNvPr id="161" name="TextBox 160">
              <a:extLst>
                <a:ext uri="{FF2B5EF4-FFF2-40B4-BE49-F238E27FC236}">
                  <a16:creationId xmlns:a16="http://schemas.microsoft.com/office/drawing/2014/main" id="{8360D8A8-FCEB-0748-86B2-6367F0490699}"/>
                </a:ext>
              </a:extLst>
            </p:cNvPr>
            <p:cNvSpPr txBox="1"/>
            <p:nvPr/>
          </p:nvSpPr>
          <p:spPr>
            <a:xfrm>
              <a:off x="7460091" y="4522693"/>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rdt_rcv</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sp>
          <p:nvSpPr>
            <p:cNvPr id="162" name="TextBox 161">
              <a:extLst>
                <a:ext uri="{FF2B5EF4-FFF2-40B4-BE49-F238E27FC236}">
                  <a16:creationId xmlns:a16="http://schemas.microsoft.com/office/drawing/2014/main" id="{D4C97A67-5BFF-1F4C-BB10-0037874E0FBC}"/>
                </a:ext>
              </a:extLst>
            </p:cNvPr>
            <p:cNvSpPr txBox="1"/>
            <p:nvPr/>
          </p:nvSpPr>
          <p:spPr>
            <a:xfrm>
              <a:off x="7446811" y="2872208"/>
              <a:ext cx="19352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deliver_data</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grpSp>
          <p:nvGrpSpPr>
            <p:cNvPr id="14" name="Group 13">
              <a:extLst>
                <a:ext uri="{FF2B5EF4-FFF2-40B4-BE49-F238E27FC236}">
                  <a16:creationId xmlns:a16="http://schemas.microsoft.com/office/drawing/2014/main" id="{F43034C5-12D0-B544-8624-5B957307D6C4}"/>
                </a:ext>
              </a:extLst>
            </p:cNvPr>
            <p:cNvGrpSpPr/>
            <p:nvPr/>
          </p:nvGrpSpPr>
          <p:grpSpPr>
            <a:xfrm>
              <a:off x="4198761" y="4538107"/>
              <a:ext cx="1129178" cy="338554"/>
              <a:chOff x="4492148" y="4699180"/>
              <a:chExt cx="1129178" cy="338554"/>
            </a:xfrm>
          </p:grpSpPr>
          <p:grpSp>
            <p:nvGrpSpPr>
              <p:cNvPr id="163" name="Group 162">
                <a:extLst>
                  <a:ext uri="{FF2B5EF4-FFF2-40B4-BE49-F238E27FC236}">
                    <a16:creationId xmlns:a16="http://schemas.microsoft.com/office/drawing/2014/main" id="{6EE61F86-BE11-7149-9359-71FBA7C666F1}"/>
                  </a:ext>
                </a:extLst>
              </p:cNvPr>
              <p:cNvGrpSpPr/>
              <p:nvPr/>
            </p:nvGrpSpPr>
            <p:grpSpPr>
              <a:xfrm>
                <a:off x="5044085" y="4699180"/>
                <a:ext cx="577241" cy="338554"/>
                <a:chOff x="9950444" y="999755"/>
                <a:chExt cx="577241" cy="338554"/>
              </a:xfrm>
            </p:grpSpPr>
            <p:sp>
              <p:nvSpPr>
                <p:cNvPr id="164" name="Rectangle 163">
                  <a:extLst>
                    <a:ext uri="{FF2B5EF4-FFF2-40B4-BE49-F238E27FC236}">
                      <a16:creationId xmlns:a16="http://schemas.microsoft.com/office/drawing/2014/main" id="{57D8AC92-EC61-6A41-96EB-9AC393F717F1}"/>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id="{F1637E6F-EFC0-D84A-BD43-1DD363CF3717}"/>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6">
                <a:extLst>
                  <a:ext uri="{FF2B5EF4-FFF2-40B4-BE49-F238E27FC236}">
                    <a16:creationId xmlns:a16="http://schemas.microsoft.com/office/drawing/2014/main" id="{65EE0A01-2F8E-5749-87FB-D527A9FE564A}"/>
                  </a:ext>
                </a:extLst>
              </p:cNvPr>
              <p:cNvGrpSpPr/>
              <p:nvPr/>
            </p:nvGrpSpPr>
            <p:grpSpPr>
              <a:xfrm>
                <a:off x="4492148" y="4738794"/>
                <a:ext cx="684009" cy="276999"/>
                <a:chOff x="9965227" y="1039458"/>
                <a:chExt cx="684009" cy="276999"/>
              </a:xfrm>
            </p:grpSpPr>
            <p:sp>
              <p:nvSpPr>
                <p:cNvPr id="168" name="Rectangle 167">
                  <a:extLst>
                    <a:ext uri="{FF2B5EF4-FFF2-40B4-BE49-F238E27FC236}">
                      <a16:creationId xmlns:a16="http://schemas.microsoft.com/office/drawing/2014/main" id="{04B6CB81-4155-2746-910F-3F3A2CCC25D4}"/>
                    </a:ext>
                  </a:extLst>
                </p:cNvPr>
                <p:cNvSpPr/>
                <p:nvPr/>
              </p:nvSpPr>
              <p:spPr>
                <a:xfrm>
                  <a:off x="10010632" y="1066693"/>
                  <a:ext cx="561043"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6539C471-3169-F34C-99B5-F3105A964D11}"/>
                    </a:ext>
                  </a:extLst>
                </p:cNvPr>
                <p:cNvSpPr txBox="1"/>
                <p:nvPr/>
              </p:nvSpPr>
              <p:spPr>
                <a:xfrm>
                  <a:off x="9965227" y="1039458"/>
                  <a:ext cx="6840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Header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70" name="Group 169">
              <a:extLst>
                <a:ext uri="{FF2B5EF4-FFF2-40B4-BE49-F238E27FC236}">
                  <a16:creationId xmlns:a16="http://schemas.microsoft.com/office/drawing/2014/main" id="{B6FA9AE8-EBC5-0147-94F3-3E921D2CC449}"/>
                </a:ext>
              </a:extLst>
            </p:cNvPr>
            <p:cNvGrpSpPr/>
            <p:nvPr/>
          </p:nvGrpSpPr>
          <p:grpSpPr>
            <a:xfrm>
              <a:off x="6194588" y="4534824"/>
              <a:ext cx="1129178" cy="338554"/>
              <a:chOff x="4492148" y="4699180"/>
              <a:chExt cx="1129178" cy="338554"/>
            </a:xfrm>
          </p:grpSpPr>
          <p:grpSp>
            <p:nvGrpSpPr>
              <p:cNvPr id="171" name="Group 170">
                <a:extLst>
                  <a:ext uri="{FF2B5EF4-FFF2-40B4-BE49-F238E27FC236}">
                    <a16:creationId xmlns:a16="http://schemas.microsoft.com/office/drawing/2014/main" id="{914827A5-B36D-5447-BDA9-1E2D6F444CD2}"/>
                  </a:ext>
                </a:extLst>
              </p:cNvPr>
              <p:cNvGrpSpPr/>
              <p:nvPr/>
            </p:nvGrpSpPr>
            <p:grpSpPr>
              <a:xfrm>
                <a:off x="5044085" y="4699180"/>
                <a:ext cx="577241" cy="338554"/>
                <a:chOff x="9950444" y="999755"/>
                <a:chExt cx="577241" cy="338554"/>
              </a:xfrm>
            </p:grpSpPr>
            <p:sp>
              <p:nvSpPr>
                <p:cNvPr id="175" name="Rectangle 174">
                  <a:extLst>
                    <a:ext uri="{FF2B5EF4-FFF2-40B4-BE49-F238E27FC236}">
                      <a16:creationId xmlns:a16="http://schemas.microsoft.com/office/drawing/2014/main" id="{86365D49-EBCD-6849-85B0-2CEB5230224A}"/>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595BF0A2-D091-7845-BCE5-75F48AA8E23A}"/>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2" name="Group 171">
                <a:extLst>
                  <a:ext uri="{FF2B5EF4-FFF2-40B4-BE49-F238E27FC236}">
                    <a16:creationId xmlns:a16="http://schemas.microsoft.com/office/drawing/2014/main" id="{67440755-0E4E-954E-AF41-146130A58AC5}"/>
                  </a:ext>
                </a:extLst>
              </p:cNvPr>
              <p:cNvGrpSpPr/>
              <p:nvPr/>
            </p:nvGrpSpPr>
            <p:grpSpPr>
              <a:xfrm>
                <a:off x="4492148" y="4738794"/>
                <a:ext cx="684009" cy="276999"/>
                <a:chOff x="9965227" y="1039458"/>
                <a:chExt cx="684009" cy="276999"/>
              </a:xfrm>
            </p:grpSpPr>
            <p:sp>
              <p:nvSpPr>
                <p:cNvPr id="173" name="Rectangle 172">
                  <a:extLst>
                    <a:ext uri="{FF2B5EF4-FFF2-40B4-BE49-F238E27FC236}">
                      <a16:creationId xmlns:a16="http://schemas.microsoft.com/office/drawing/2014/main" id="{570E072F-7451-6049-8AE4-47E446A3608F}"/>
                    </a:ext>
                  </a:extLst>
                </p:cNvPr>
                <p:cNvSpPr/>
                <p:nvPr/>
              </p:nvSpPr>
              <p:spPr>
                <a:xfrm>
                  <a:off x="10010632" y="1066693"/>
                  <a:ext cx="561043"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FC86A8E8-F3DF-0C45-B9B7-56C26EB61CCB}"/>
                    </a:ext>
                  </a:extLst>
                </p:cNvPr>
                <p:cNvSpPr txBox="1"/>
                <p:nvPr/>
              </p:nvSpPr>
              <p:spPr>
                <a:xfrm>
                  <a:off x="9965227" y="1039458"/>
                  <a:ext cx="6840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Header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197" name="Group 6">
            <a:extLst>
              <a:ext uri="{FF2B5EF4-FFF2-40B4-BE49-F238E27FC236}">
                <a16:creationId xmlns:a16="http://schemas.microsoft.com/office/drawing/2014/main" id="{71667032-3DE5-D641-AF89-31661341B629}"/>
              </a:ext>
            </a:extLst>
          </p:cNvPr>
          <p:cNvGrpSpPr>
            <a:grpSpLocks/>
          </p:cNvGrpSpPr>
          <p:nvPr/>
        </p:nvGrpSpPr>
        <p:grpSpPr bwMode="auto">
          <a:xfrm>
            <a:off x="352441" y="1450769"/>
            <a:ext cx="3206750" cy="1430338"/>
            <a:chOff x="240" y="920"/>
            <a:chExt cx="2020" cy="901"/>
          </a:xfrm>
        </p:grpSpPr>
        <p:sp>
          <p:nvSpPr>
            <p:cNvPr id="198" name="Text Box 7">
              <a:extLst>
                <a:ext uri="{FF2B5EF4-FFF2-40B4-BE49-F238E27FC236}">
                  <a16:creationId xmlns:a16="http://schemas.microsoft.com/office/drawing/2014/main" id="{B992066A-2018-C94C-AFAF-EE19612D0A94}"/>
                </a:ext>
              </a:extLst>
            </p:cNvPr>
            <p:cNvSpPr txBox="1">
              <a:spLocks noChangeArrowheads="1"/>
            </p:cNvSpPr>
            <p:nvPr/>
          </p:nvSpPr>
          <p:spPr bwMode="auto">
            <a:xfrm>
              <a:off x="318" y="920"/>
              <a:ext cx="1895" cy="5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rdt_send</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from above, (e.g., by app.). Passed data to deliver to receiver upper layer</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199" name="Group 8">
              <a:extLst>
                <a:ext uri="{FF2B5EF4-FFF2-40B4-BE49-F238E27FC236}">
                  <a16:creationId xmlns:a16="http://schemas.microsoft.com/office/drawing/2014/main" id="{9A43EE55-B459-A442-AF20-820C98C69C07}"/>
                </a:ext>
              </a:extLst>
            </p:cNvPr>
            <p:cNvGrpSpPr>
              <a:grpSpLocks/>
            </p:cNvGrpSpPr>
            <p:nvPr/>
          </p:nvGrpSpPr>
          <p:grpSpPr bwMode="auto">
            <a:xfrm>
              <a:off x="240" y="921"/>
              <a:ext cx="2020" cy="900"/>
              <a:chOff x="240" y="933"/>
              <a:chExt cx="2020" cy="900"/>
            </a:xfrm>
          </p:grpSpPr>
          <p:sp>
            <p:nvSpPr>
              <p:cNvPr id="200" name="Line 9">
                <a:extLst>
                  <a:ext uri="{FF2B5EF4-FFF2-40B4-BE49-F238E27FC236}">
                    <a16:creationId xmlns:a16="http://schemas.microsoft.com/office/drawing/2014/main" id="{D59558C8-6B42-C945-B92F-70A2CBF157D5}"/>
                  </a:ext>
                </a:extLst>
              </p:cNvPr>
              <p:cNvSpPr>
                <a:spLocks noChangeShapeType="1"/>
              </p:cNvSpPr>
              <p:nvPr/>
            </p:nvSpPr>
            <p:spPr bwMode="auto">
              <a:xfrm>
                <a:off x="1787" y="1509"/>
                <a:ext cx="174" cy="324"/>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01" name="Rectangle 10">
                <a:extLst>
                  <a:ext uri="{FF2B5EF4-FFF2-40B4-BE49-F238E27FC236}">
                    <a16:creationId xmlns:a16="http://schemas.microsoft.com/office/drawing/2014/main" id="{686FEA1A-00FC-FD44-B59F-41229CD93A2C}"/>
                  </a:ext>
                </a:extLst>
              </p:cNvPr>
              <p:cNvSpPr>
                <a:spLocks noChangeArrowheads="1"/>
              </p:cNvSpPr>
              <p:nvPr/>
            </p:nvSpPr>
            <p:spPr bwMode="auto">
              <a:xfrm>
                <a:off x="240" y="933"/>
                <a:ext cx="2020" cy="558"/>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02" name="Group 11">
            <a:extLst>
              <a:ext uri="{FF2B5EF4-FFF2-40B4-BE49-F238E27FC236}">
                <a16:creationId xmlns:a16="http://schemas.microsoft.com/office/drawing/2014/main" id="{D5975D2B-C7D8-5443-B05C-D424C6687958}"/>
              </a:ext>
            </a:extLst>
          </p:cNvPr>
          <p:cNvGrpSpPr>
            <a:grpSpLocks/>
          </p:cNvGrpSpPr>
          <p:nvPr/>
        </p:nvGrpSpPr>
        <p:grpSpPr bwMode="auto">
          <a:xfrm>
            <a:off x="665618" y="5097921"/>
            <a:ext cx="3074988" cy="1393825"/>
            <a:chOff x="218" y="3055"/>
            <a:chExt cx="1937" cy="878"/>
          </a:xfrm>
        </p:grpSpPr>
        <p:sp>
          <p:nvSpPr>
            <p:cNvPr id="203" name="Text Box 12">
              <a:extLst>
                <a:ext uri="{FF2B5EF4-FFF2-40B4-BE49-F238E27FC236}">
                  <a16:creationId xmlns:a16="http://schemas.microsoft.com/office/drawing/2014/main" id="{3112DCC3-CE7F-0946-98BD-677D47E5D9EC}"/>
                </a:ext>
              </a:extLst>
            </p:cNvPr>
            <p:cNvSpPr txBox="1">
              <a:spLocks noChangeArrowheads="1"/>
            </p:cNvSpPr>
            <p:nvPr/>
          </p:nvSpPr>
          <p:spPr bwMode="auto">
            <a:xfrm>
              <a:off x="233" y="3356"/>
              <a:ext cx="1878" cy="5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udt_send</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by </a:t>
              </a:r>
              <a:r>
                <a:rPr kumimoji="0" lang="en-US" sz="1800" b="0"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rdt</a:t>
              </a:r>
              <a:endParaRPr kumimoji="0" lang="en-US" sz="1800" b="0" i="0" u="none" strike="noStrike" kern="1200" cap="none" spc="0" normalizeH="0" baseline="0" noProof="0" dirty="0">
                <a:ln>
                  <a:noFill/>
                </a:ln>
                <a:solidFill>
                  <a:prstClr val="black"/>
                </a:solidFill>
                <a:effectLst/>
                <a:uLnTx/>
                <a:uFillTx/>
                <a:latin typeface="Courier" pitchFamily="2" charset="0"/>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to transfer packet over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unreliable channel to receiver</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204" name="Group 13">
              <a:extLst>
                <a:ext uri="{FF2B5EF4-FFF2-40B4-BE49-F238E27FC236}">
                  <a16:creationId xmlns:a16="http://schemas.microsoft.com/office/drawing/2014/main" id="{B6C30B44-1E4C-5642-B786-3E6EA26B0E37}"/>
                </a:ext>
              </a:extLst>
            </p:cNvPr>
            <p:cNvGrpSpPr>
              <a:grpSpLocks/>
            </p:cNvGrpSpPr>
            <p:nvPr/>
          </p:nvGrpSpPr>
          <p:grpSpPr bwMode="auto">
            <a:xfrm>
              <a:off x="218" y="3055"/>
              <a:ext cx="1937" cy="867"/>
              <a:chOff x="218" y="3055"/>
              <a:chExt cx="1937" cy="867"/>
            </a:xfrm>
          </p:grpSpPr>
          <p:sp>
            <p:nvSpPr>
              <p:cNvPr id="205" name="Line 14">
                <a:extLst>
                  <a:ext uri="{FF2B5EF4-FFF2-40B4-BE49-F238E27FC236}">
                    <a16:creationId xmlns:a16="http://schemas.microsoft.com/office/drawing/2014/main" id="{E0160BA3-7E99-FF4F-B251-3A57C4067339}"/>
                  </a:ext>
                </a:extLst>
              </p:cNvPr>
              <p:cNvSpPr>
                <a:spLocks noChangeShapeType="1"/>
              </p:cNvSpPr>
              <p:nvPr/>
            </p:nvSpPr>
            <p:spPr bwMode="auto">
              <a:xfrm flipV="1">
                <a:off x="1433" y="3055"/>
                <a:ext cx="359" cy="303"/>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06" name="Rectangle 15">
                <a:extLst>
                  <a:ext uri="{FF2B5EF4-FFF2-40B4-BE49-F238E27FC236}">
                    <a16:creationId xmlns:a16="http://schemas.microsoft.com/office/drawing/2014/main" id="{9DF0B33E-9F7D-6D42-BB3E-B10B8F37A046}"/>
                  </a:ext>
                </a:extLst>
              </p:cNvPr>
              <p:cNvSpPr>
                <a:spLocks noChangeArrowheads="1"/>
              </p:cNvSpPr>
              <p:nvPr/>
            </p:nvSpPr>
            <p:spPr bwMode="auto">
              <a:xfrm>
                <a:off x="218" y="3364"/>
                <a:ext cx="1937" cy="558"/>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07" name="Group 16">
            <a:extLst>
              <a:ext uri="{FF2B5EF4-FFF2-40B4-BE49-F238E27FC236}">
                <a16:creationId xmlns:a16="http://schemas.microsoft.com/office/drawing/2014/main" id="{17BBEB73-4D20-4E49-B116-621BC3CAA3C6}"/>
              </a:ext>
            </a:extLst>
          </p:cNvPr>
          <p:cNvGrpSpPr>
            <a:grpSpLocks/>
          </p:cNvGrpSpPr>
          <p:nvPr/>
        </p:nvGrpSpPr>
        <p:grpSpPr bwMode="auto">
          <a:xfrm>
            <a:off x="8446406" y="5042355"/>
            <a:ext cx="3122613" cy="1520825"/>
            <a:chOff x="3071" y="2986"/>
            <a:chExt cx="1967" cy="958"/>
          </a:xfrm>
        </p:grpSpPr>
        <p:sp>
          <p:nvSpPr>
            <p:cNvPr id="208" name="Text Box 17">
              <a:extLst>
                <a:ext uri="{FF2B5EF4-FFF2-40B4-BE49-F238E27FC236}">
                  <a16:creationId xmlns:a16="http://schemas.microsoft.com/office/drawing/2014/main" id="{13F46785-7C2F-3743-9685-4279D33DE680}"/>
                </a:ext>
              </a:extLst>
            </p:cNvPr>
            <p:cNvSpPr txBox="1">
              <a:spLocks noChangeArrowheads="1"/>
            </p:cNvSpPr>
            <p:nvPr/>
          </p:nvSpPr>
          <p:spPr bwMode="auto">
            <a:xfrm>
              <a:off x="3101" y="3362"/>
              <a:ext cx="1937" cy="5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rdt_rcv</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when packet arrives on receiver side of channel</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209" name="Group 18">
              <a:extLst>
                <a:ext uri="{FF2B5EF4-FFF2-40B4-BE49-F238E27FC236}">
                  <a16:creationId xmlns:a16="http://schemas.microsoft.com/office/drawing/2014/main" id="{6F4A03FB-C196-4245-A236-BAE0357475F2}"/>
                </a:ext>
              </a:extLst>
            </p:cNvPr>
            <p:cNvGrpSpPr>
              <a:grpSpLocks/>
            </p:cNvGrpSpPr>
            <p:nvPr/>
          </p:nvGrpSpPr>
          <p:grpSpPr bwMode="auto">
            <a:xfrm>
              <a:off x="3071" y="2986"/>
              <a:ext cx="1937" cy="943"/>
              <a:chOff x="3071" y="2986"/>
              <a:chExt cx="1937" cy="943"/>
            </a:xfrm>
          </p:grpSpPr>
          <p:sp>
            <p:nvSpPr>
              <p:cNvPr id="210" name="Line 19">
                <a:extLst>
                  <a:ext uri="{FF2B5EF4-FFF2-40B4-BE49-F238E27FC236}">
                    <a16:creationId xmlns:a16="http://schemas.microsoft.com/office/drawing/2014/main" id="{DFAB6866-5B35-6E41-8F29-0263EC44C604}"/>
                  </a:ext>
                </a:extLst>
              </p:cNvPr>
              <p:cNvSpPr>
                <a:spLocks noChangeShapeType="1"/>
              </p:cNvSpPr>
              <p:nvPr/>
            </p:nvSpPr>
            <p:spPr bwMode="auto">
              <a:xfrm flipH="1" flipV="1">
                <a:off x="3312" y="2986"/>
                <a:ext cx="398" cy="371"/>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211" name="Rectangle 20">
                <a:extLst>
                  <a:ext uri="{FF2B5EF4-FFF2-40B4-BE49-F238E27FC236}">
                    <a16:creationId xmlns:a16="http://schemas.microsoft.com/office/drawing/2014/main" id="{144EF218-DC19-974D-9D41-3796E5959FAA}"/>
                  </a:ext>
                </a:extLst>
              </p:cNvPr>
              <p:cNvSpPr>
                <a:spLocks noChangeArrowheads="1"/>
              </p:cNvSpPr>
              <p:nvPr/>
            </p:nvSpPr>
            <p:spPr bwMode="auto">
              <a:xfrm>
                <a:off x="3071" y="3348"/>
                <a:ext cx="1937" cy="581"/>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12" name="Group 21">
            <a:extLst>
              <a:ext uri="{FF2B5EF4-FFF2-40B4-BE49-F238E27FC236}">
                <a16:creationId xmlns:a16="http://schemas.microsoft.com/office/drawing/2014/main" id="{42650407-45AA-3C47-B59D-AAD89CBCEE9E}"/>
              </a:ext>
            </a:extLst>
          </p:cNvPr>
          <p:cNvGrpSpPr>
            <a:grpSpLocks/>
          </p:cNvGrpSpPr>
          <p:nvPr/>
        </p:nvGrpSpPr>
        <p:grpSpPr bwMode="auto">
          <a:xfrm>
            <a:off x="8824801" y="1555220"/>
            <a:ext cx="3063876" cy="1571625"/>
            <a:chOff x="3138" y="936"/>
            <a:chExt cx="1930" cy="990"/>
          </a:xfrm>
        </p:grpSpPr>
        <p:sp>
          <p:nvSpPr>
            <p:cNvPr id="213" name="Text Box 22">
              <a:extLst>
                <a:ext uri="{FF2B5EF4-FFF2-40B4-BE49-F238E27FC236}">
                  <a16:creationId xmlns:a16="http://schemas.microsoft.com/office/drawing/2014/main" id="{A91EF9B4-2F2C-834D-A9F0-AF5FF0012C06}"/>
                </a:ext>
              </a:extLst>
            </p:cNvPr>
            <p:cNvSpPr txBox="1">
              <a:spLocks noChangeArrowheads="1"/>
            </p:cNvSpPr>
            <p:nvPr/>
          </p:nvSpPr>
          <p:spPr bwMode="auto">
            <a:xfrm>
              <a:off x="3168" y="936"/>
              <a:ext cx="1900" cy="4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deliver_data</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by </a:t>
              </a:r>
              <a:r>
                <a:rPr kumimoji="0" lang="en-US" sz="1800" b="0"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rdt</a:t>
              </a:r>
              <a:r>
                <a:rPr kumimoji="0" lang="en-US" sz="1800" b="0" i="0" u="none" strike="noStrike" kern="1200" cap="none" spc="0" normalizeH="0" baseline="0" noProof="0" dirty="0">
                  <a:ln>
                    <a:noFill/>
                  </a:ln>
                  <a:solidFill>
                    <a:prstClr val="black"/>
                  </a:solidFill>
                  <a:effectLst/>
                  <a:uLnTx/>
                  <a:uFillTx/>
                  <a:latin typeface="Courier" pitchFamily="2" charset="0"/>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to deliver data to upper layer</a:t>
              </a:r>
            </a:p>
          </p:txBody>
        </p:sp>
        <p:grpSp>
          <p:nvGrpSpPr>
            <p:cNvPr id="214" name="Group 23">
              <a:extLst>
                <a:ext uri="{FF2B5EF4-FFF2-40B4-BE49-F238E27FC236}">
                  <a16:creationId xmlns:a16="http://schemas.microsoft.com/office/drawing/2014/main" id="{2D175EAB-99E5-D446-9FA5-DA6520AC99E3}"/>
                </a:ext>
              </a:extLst>
            </p:cNvPr>
            <p:cNvGrpSpPr>
              <a:grpSpLocks/>
            </p:cNvGrpSpPr>
            <p:nvPr/>
          </p:nvGrpSpPr>
          <p:grpSpPr bwMode="auto">
            <a:xfrm>
              <a:off x="3138" y="942"/>
              <a:ext cx="1899" cy="984"/>
              <a:chOff x="3138" y="942"/>
              <a:chExt cx="1899" cy="984"/>
            </a:xfrm>
          </p:grpSpPr>
          <p:sp>
            <p:nvSpPr>
              <p:cNvPr id="215" name="Line 24">
                <a:extLst>
                  <a:ext uri="{FF2B5EF4-FFF2-40B4-BE49-F238E27FC236}">
                    <a16:creationId xmlns:a16="http://schemas.microsoft.com/office/drawing/2014/main" id="{B4F4A625-25A9-7C49-A577-9E5369A60459}"/>
                  </a:ext>
                </a:extLst>
              </p:cNvPr>
              <p:cNvSpPr>
                <a:spLocks noChangeShapeType="1"/>
              </p:cNvSpPr>
              <p:nvPr/>
            </p:nvSpPr>
            <p:spPr bwMode="auto">
              <a:xfrm flipH="1">
                <a:off x="3328" y="1334"/>
                <a:ext cx="325" cy="592"/>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216" name="Rectangle 25">
                <a:extLst>
                  <a:ext uri="{FF2B5EF4-FFF2-40B4-BE49-F238E27FC236}">
                    <a16:creationId xmlns:a16="http://schemas.microsoft.com/office/drawing/2014/main" id="{EB9BAEEC-FC22-9041-B4A4-025004EA540A}"/>
                  </a:ext>
                </a:extLst>
              </p:cNvPr>
              <p:cNvSpPr>
                <a:spLocks noChangeArrowheads="1"/>
              </p:cNvSpPr>
              <p:nvPr/>
            </p:nvSpPr>
            <p:spPr bwMode="auto">
              <a:xfrm>
                <a:off x="3138" y="942"/>
                <a:ext cx="1899" cy="396"/>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17" name="Group 216">
            <a:extLst>
              <a:ext uri="{FF2B5EF4-FFF2-40B4-BE49-F238E27FC236}">
                <a16:creationId xmlns:a16="http://schemas.microsoft.com/office/drawing/2014/main" id="{6F41A62F-3DD7-6346-9896-7AA8D52AFD01}"/>
              </a:ext>
            </a:extLst>
          </p:cNvPr>
          <p:cNvGrpSpPr/>
          <p:nvPr/>
        </p:nvGrpSpPr>
        <p:grpSpPr>
          <a:xfrm>
            <a:off x="4390890" y="5513755"/>
            <a:ext cx="3819165" cy="1064365"/>
            <a:chOff x="2631911" y="5334147"/>
            <a:chExt cx="3819165" cy="1064365"/>
          </a:xfrm>
        </p:grpSpPr>
        <p:sp>
          <p:nvSpPr>
            <p:cNvPr id="218" name="TextBox 217">
              <a:extLst>
                <a:ext uri="{FF2B5EF4-FFF2-40B4-BE49-F238E27FC236}">
                  <a16:creationId xmlns:a16="http://schemas.microsoft.com/office/drawing/2014/main" id="{81FE2BAE-2017-AB42-AD7C-774573E3F768}"/>
                </a:ext>
              </a:extLst>
            </p:cNvPr>
            <p:cNvSpPr txBox="1"/>
            <p:nvPr/>
          </p:nvSpPr>
          <p:spPr>
            <a:xfrm>
              <a:off x="2631911" y="5807581"/>
              <a:ext cx="3819165"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Bi-directional communication over unreliable channel</a:t>
              </a:r>
            </a:p>
          </p:txBody>
        </p:sp>
        <p:cxnSp>
          <p:nvCxnSpPr>
            <p:cNvPr id="219" name="Straight Connector 218">
              <a:extLst>
                <a:ext uri="{FF2B5EF4-FFF2-40B4-BE49-F238E27FC236}">
                  <a16:creationId xmlns:a16="http://schemas.microsoft.com/office/drawing/2014/main" id="{69CFE212-FAA9-9642-8915-72A4331BBDCC}"/>
                </a:ext>
              </a:extLst>
            </p:cNvPr>
            <p:cNvCxnSpPr>
              <a:cxnSpLocks/>
            </p:cNvCxnSpPr>
            <p:nvPr/>
          </p:nvCxnSpPr>
          <p:spPr>
            <a:xfrm>
              <a:off x="2905750" y="5334147"/>
              <a:ext cx="1431271" cy="4734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648DDD5-23AA-D944-BD74-7186BAB3A91E}"/>
                </a:ext>
              </a:extLst>
            </p:cNvPr>
            <p:cNvCxnSpPr>
              <a:cxnSpLocks/>
            </p:cNvCxnSpPr>
            <p:nvPr/>
          </p:nvCxnSpPr>
          <p:spPr>
            <a:xfrm flipH="1">
              <a:off x="4339308" y="5338301"/>
              <a:ext cx="1358761" cy="469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24DA57A5-E7F2-7A4B-9805-D1B62272D517}"/>
              </a:ext>
            </a:extLst>
          </p:cNvPr>
          <p:cNvGrpSpPr/>
          <p:nvPr/>
        </p:nvGrpSpPr>
        <p:grpSpPr>
          <a:xfrm>
            <a:off x="4175224" y="3049446"/>
            <a:ext cx="3819165" cy="734333"/>
            <a:chOff x="2418275" y="5378074"/>
            <a:chExt cx="3819165" cy="734333"/>
          </a:xfrm>
        </p:grpSpPr>
        <p:sp>
          <p:nvSpPr>
            <p:cNvPr id="222" name="TextBox 221">
              <a:extLst>
                <a:ext uri="{FF2B5EF4-FFF2-40B4-BE49-F238E27FC236}">
                  <a16:creationId xmlns:a16="http://schemas.microsoft.com/office/drawing/2014/main" id="{AA641F40-AD8C-4445-92AF-C75760D41DB5}"/>
                </a:ext>
              </a:extLst>
            </p:cNvPr>
            <p:cNvSpPr txBox="1"/>
            <p:nvPr/>
          </p:nvSpPr>
          <p:spPr>
            <a:xfrm>
              <a:off x="2418275" y="5770775"/>
              <a:ext cx="3819165" cy="3416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cxnSp>
          <p:nvCxnSpPr>
            <p:cNvPr id="231" name="Straight Connector 230">
              <a:extLst>
                <a:ext uri="{FF2B5EF4-FFF2-40B4-BE49-F238E27FC236}">
                  <a16:creationId xmlns:a16="http://schemas.microsoft.com/office/drawing/2014/main" id="{5EC91614-D442-594E-977D-A7CD27559B86}"/>
                </a:ext>
              </a:extLst>
            </p:cNvPr>
            <p:cNvCxnSpPr>
              <a:cxnSpLocks/>
              <a:stCxn id="156" idx="2"/>
            </p:cNvCxnSpPr>
            <p:nvPr/>
          </p:nvCxnSpPr>
          <p:spPr>
            <a:xfrm>
              <a:off x="2882260" y="5405784"/>
              <a:ext cx="1454761" cy="4017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28C5F11-037B-3141-81EB-95B8DB592151}"/>
                </a:ext>
              </a:extLst>
            </p:cNvPr>
            <p:cNvCxnSpPr>
              <a:cxnSpLocks/>
              <a:stCxn id="150" idx="2"/>
            </p:cNvCxnSpPr>
            <p:nvPr/>
          </p:nvCxnSpPr>
          <p:spPr>
            <a:xfrm flipH="1">
              <a:off x="4339309" y="5378074"/>
              <a:ext cx="1250688" cy="4295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0AC3C84-7598-504F-A405-3ABFEB5F658C}"/>
              </a:ext>
            </a:extLst>
          </p:cNvPr>
          <p:cNvGrpSpPr/>
          <p:nvPr/>
        </p:nvGrpSpPr>
        <p:grpSpPr>
          <a:xfrm>
            <a:off x="5125651" y="4114827"/>
            <a:ext cx="1774588" cy="687847"/>
            <a:chOff x="5125651" y="4114827"/>
            <a:chExt cx="1774588" cy="687847"/>
          </a:xfrm>
        </p:grpSpPr>
        <p:sp>
          <p:nvSpPr>
            <p:cNvPr id="241" name="TextBox 240">
              <a:extLst>
                <a:ext uri="{FF2B5EF4-FFF2-40B4-BE49-F238E27FC236}">
                  <a16:creationId xmlns:a16="http://schemas.microsoft.com/office/drawing/2014/main" id="{EDB0CBDE-E11E-4D44-A1B1-F46AB6BB5EE3}"/>
                </a:ext>
              </a:extLst>
            </p:cNvPr>
            <p:cNvSpPr txBox="1"/>
            <p:nvPr/>
          </p:nvSpPr>
          <p:spPr>
            <a:xfrm>
              <a:off x="5532497" y="4114827"/>
              <a:ext cx="1135642" cy="3416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packet</a:t>
              </a:r>
            </a:p>
          </p:txBody>
        </p:sp>
        <p:grpSp>
          <p:nvGrpSpPr>
            <p:cNvPr id="27" name="Group 26">
              <a:extLst>
                <a:ext uri="{FF2B5EF4-FFF2-40B4-BE49-F238E27FC236}">
                  <a16:creationId xmlns:a16="http://schemas.microsoft.com/office/drawing/2014/main" id="{9D568B1D-51FF-AA46-90CF-7CFEE16AA233}"/>
                </a:ext>
              </a:extLst>
            </p:cNvPr>
            <p:cNvGrpSpPr/>
            <p:nvPr/>
          </p:nvGrpSpPr>
          <p:grpSpPr>
            <a:xfrm flipV="1">
              <a:off x="5125651" y="4373167"/>
              <a:ext cx="1774588" cy="429507"/>
              <a:chOff x="8970705" y="3780959"/>
              <a:chExt cx="2707737" cy="429507"/>
            </a:xfrm>
          </p:grpSpPr>
          <p:cxnSp>
            <p:nvCxnSpPr>
              <p:cNvPr id="242" name="Straight Connector 241">
                <a:extLst>
                  <a:ext uri="{FF2B5EF4-FFF2-40B4-BE49-F238E27FC236}">
                    <a16:creationId xmlns:a16="http://schemas.microsoft.com/office/drawing/2014/main" id="{E2B11327-3736-0944-A286-E629946AF6C2}"/>
                  </a:ext>
                </a:extLst>
              </p:cNvPr>
              <p:cNvCxnSpPr>
                <a:cxnSpLocks/>
              </p:cNvCxnSpPr>
              <p:nvPr/>
            </p:nvCxnSpPr>
            <p:spPr>
              <a:xfrm>
                <a:off x="8970705" y="3808669"/>
                <a:ext cx="1454761" cy="4017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A509D373-1A9D-6F41-B2A3-89CFB48DFD95}"/>
                  </a:ext>
                </a:extLst>
              </p:cNvPr>
              <p:cNvCxnSpPr>
                <a:cxnSpLocks/>
              </p:cNvCxnSpPr>
              <p:nvPr/>
            </p:nvCxnSpPr>
            <p:spPr>
              <a:xfrm flipH="1">
                <a:off x="10427754" y="3780959"/>
                <a:ext cx="1250688" cy="4295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59" name="Oval 158">
            <a:extLst>
              <a:ext uri="{FF2B5EF4-FFF2-40B4-BE49-F238E27FC236}">
                <a16:creationId xmlns:a16="http://schemas.microsoft.com/office/drawing/2014/main" id="{C022FBDC-CC2E-5E47-9678-89FEA29CD830}"/>
              </a:ext>
            </a:extLst>
          </p:cNvPr>
          <p:cNvSpPr/>
          <p:nvPr/>
        </p:nvSpPr>
        <p:spPr>
          <a:xfrm>
            <a:off x="3233978" y="3481952"/>
            <a:ext cx="2201622"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FF958383-DD7C-5640-BB35-D8FF6965A3B4}"/>
              </a:ext>
            </a:extLst>
          </p:cNvPr>
          <p:cNvSpPr/>
          <p:nvPr/>
        </p:nvSpPr>
        <p:spPr>
          <a:xfrm>
            <a:off x="6574078" y="3494652"/>
            <a:ext cx="2201622"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Slide Number Placeholder 2">
            <a:extLst>
              <a:ext uri="{FF2B5EF4-FFF2-40B4-BE49-F238E27FC236}">
                <a16:creationId xmlns:a16="http://schemas.microsoft.com/office/drawing/2014/main" id="{6DBFA797-FCF1-D64C-B202-129E2249C30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a:t>
            </a:fld>
            <a:endParaRPr lang="en-US" dirty="0"/>
          </a:p>
        </p:txBody>
      </p:sp>
    </p:spTree>
    <p:extLst>
      <p:ext uri="{BB962C8B-B14F-4D97-AF65-F5344CB8AC3E}">
        <p14:creationId xmlns:p14="http://schemas.microsoft.com/office/powerpoint/2010/main" val="8726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fill="hold"/>
                                        <p:tgtEl>
                                          <p:spTgt spid="197"/>
                                        </p:tgtEl>
                                        <p:attrNameLst>
                                          <p:attrName>ppt_x</p:attrName>
                                        </p:attrNameLst>
                                      </p:cBhvr>
                                      <p:tavLst>
                                        <p:tav tm="0">
                                          <p:val>
                                            <p:strVal val="0-#ppt_w/2"/>
                                          </p:val>
                                        </p:tav>
                                        <p:tav tm="100000">
                                          <p:val>
                                            <p:strVal val="#ppt_x"/>
                                          </p:val>
                                        </p:tav>
                                      </p:tavLst>
                                    </p:anim>
                                    <p:anim calcmode="lin" valueType="num">
                                      <p:cBhvr additive="base">
                                        <p:cTn id="8" dur="5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2"/>
                                        </p:tgtEl>
                                        <p:attrNameLst>
                                          <p:attrName>style.visibility</p:attrName>
                                        </p:attrNameLst>
                                      </p:cBhvr>
                                      <p:to>
                                        <p:strVal val="visible"/>
                                      </p:to>
                                    </p:set>
                                    <p:anim calcmode="lin" valueType="num">
                                      <p:cBhvr additive="base">
                                        <p:cTn id="13" dur="500" fill="hold"/>
                                        <p:tgtEl>
                                          <p:spTgt spid="202"/>
                                        </p:tgtEl>
                                        <p:attrNameLst>
                                          <p:attrName>ppt_x</p:attrName>
                                        </p:attrNameLst>
                                      </p:cBhvr>
                                      <p:tavLst>
                                        <p:tav tm="0">
                                          <p:val>
                                            <p:strVal val="0-#ppt_w/2"/>
                                          </p:val>
                                        </p:tav>
                                        <p:tav tm="100000">
                                          <p:val>
                                            <p:strVal val="#ppt_x"/>
                                          </p:val>
                                        </p:tav>
                                      </p:tavLst>
                                    </p:anim>
                                    <p:anim calcmode="lin" valueType="num">
                                      <p:cBhvr additive="base">
                                        <p:cTn id="14" dur="500" fill="hold"/>
                                        <p:tgtEl>
                                          <p:spTgt spid="2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additive="base">
                                        <p:cTn id="19" dur="500" fill="hold"/>
                                        <p:tgtEl>
                                          <p:spTgt spid="207"/>
                                        </p:tgtEl>
                                        <p:attrNameLst>
                                          <p:attrName>ppt_x</p:attrName>
                                        </p:attrNameLst>
                                      </p:cBhvr>
                                      <p:tavLst>
                                        <p:tav tm="0">
                                          <p:val>
                                            <p:strVal val="1+#ppt_w/2"/>
                                          </p:val>
                                        </p:tav>
                                        <p:tav tm="100000">
                                          <p:val>
                                            <p:strVal val="#ppt_x"/>
                                          </p:val>
                                        </p:tav>
                                      </p:tavLst>
                                    </p:anim>
                                    <p:anim calcmode="lin" valueType="num">
                                      <p:cBhvr additive="base">
                                        <p:cTn id="20" dur="500" fill="hold"/>
                                        <p:tgtEl>
                                          <p:spTgt spid="2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2"/>
                                        </p:tgtEl>
                                        <p:attrNameLst>
                                          <p:attrName>style.visibility</p:attrName>
                                        </p:attrNameLst>
                                      </p:cBhvr>
                                      <p:to>
                                        <p:strVal val="visible"/>
                                      </p:to>
                                    </p:set>
                                    <p:anim calcmode="lin" valueType="num">
                                      <p:cBhvr additive="base">
                                        <p:cTn id="25" dur="500" fill="hold"/>
                                        <p:tgtEl>
                                          <p:spTgt spid="212"/>
                                        </p:tgtEl>
                                        <p:attrNameLst>
                                          <p:attrName>ppt_x</p:attrName>
                                        </p:attrNameLst>
                                      </p:cBhvr>
                                      <p:tavLst>
                                        <p:tav tm="0">
                                          <p:val>
                                            <p:strVal val="1+#ppt_w/2"/>
                                          </p:val>
                                        </p:tav>
                                        <p:tav tm="100000">
                                          <p:val>
                                            <p:strVal val="#ppt_x"/>
                                          </p:val>
                                        </p:tav>
                                      </p:tavLst>
                                    </p:anim>
                                    <p:anim calcmode="lin" valueType="num">
                                      <p:cBhvr additive="base">
                                        <p:cTn id="26" dur="500" fill="hold"/>
                                        <p:tgtEl>
                                          <p:spTgt spid="2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17"/>
                                        </p:tgtEl>
                                        <p:attrNameLst>
                                          <p:attrName>style.visibility</p:attrName>
                                        </p:attrNameLst>
                                      </p:cBhvr>
                                      <p:to>
                                        <p:strVal val="visible"/>
                                      </p:to>
                                    </p:set>
                                    <p:animEffect transition="in" filter="dissolve">
                                      <p:cBhvr>
                                        <p:cTn id="31" dur="500"/>
                                        <p:tgtEl>
                                          <p:spTgt spid="21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21"/>
                                        </p:tgtEl>
                                        <p:attrNameLst>
                                          <p:attrName>style.visibility</p:attrName>
                                        </p:attrNameLst>
                                      </p:cBhvr>
                                      <p:to>
                                        <p:strVal val="visible"/>
                                      </p:to>
                                    </p:set>
                                    <p:animEffect transition="in" filter="dissolve">
                                      <p:cBhvr>
                                        <p:cTn id="36" dur="500"/>
                                        <p:tgtEl>
                                          <p:spTgt spid="22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2800" y="259443"/>
            <a:ext cx="11393310" cy="894622"/>
          </a:xfrm>
        </p:spPr>
        <p:txBody>
          <a:bodyPr>
            <a:normAutofit/>
          </a:bodyPr>
          <a:lstStyle/>
          <a:p>
            <a:r>
              <a:rPr lang="en-US" sz="4800" dirty="0"/>
              <a:t>TCP congestion control: details</a:t>
            </a:r>
            <a:endParaRPr lang="en-US" sz="4400" b="0" dirty="0"/>
          </a:p>
        </p:txBody>
      </p:sp>
      <p:grpSp>
        <p:nvGrpSpPr>
          <p:cNvPr id="6" name="Group 5">
            <a:extLst>
              <a:ext uri="{FF2B5EF4-FFF2-40B4-BE49-F238E27FC236}">
                <a16:creationId xmlns:a16="http://schemas.microsoft.com/office/drawing/2014/main" id="{E52FB642-7743-D04C-959D-0819117703FA}"/>
              </a:ext>
            </a:extLst>
          </p:cNvPr>
          <p:cNvGrpSpPr/>
          <p:nvPr/>
        </p:nvGrpSpPr>
        <p:grpSpPr>
          <a:xfrm>
            <a:off x="1116489" y="4838128"/>
            <a:ext cx="10034111" cy="1695450"/>
            <a:chOff x="1116489" y="4838128"/>
            <a:chExt cx="10034111" cy="1695450"/>
          </a:xfrm>
        </p:grpSpPr>
        <p:sp>
          <p:nvSpPr>
            <p:cNvPr id="17" name="Rectangle 16">
              <a:extLst>
                <a:ext uri="{FF2B5EF4-FFF2-40B4-BE49-F238E27FC236}">
                  <a16:creationId xmlns:a16="http://schemas.microsoft.com/office/drawing/2014/main" id="{0C3AD1E1-01ED-504A-8B9E-72DE11AF70D1}"/>
                </a:ext>
              </a:extLst>
            </p:cNvPr>
            <p:cNvSpPr/>
            <p:nvPr/>
          </p:nvSpPr>
          <p:spPr>
            <a:xfrm>
              <a:off x="5989208" y="4895568"/>
              <a:ext cx="5161392" cy="3651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3">
              <a:extLst>
                <a:ext uri="{FF2B5EF4-FFF2-40B4-BE49-F238E27FC236}">
                  <a16:creationId xmlns:a16="http://schemas.microsoft.com/office/drawing/2014/main" id="{A0DE5D89-38AB-C14E-891D-428C6A0ADF69}"/>
                </a:ext>
              </a:extLst>
            </p:cNvPr>
            <p:cNvSpPr txBox="1">
              <a:spLocks noChangeArrowheads="1"/>
            </p:cNvSpPr>
            <p:nvPr/>
          </p:nvSpPr>
          <p:spPr bwMode="auto">
            <a:xfrm>
              <a:off x="1116489" y="4838128"/>
              <a:ext cx="9628822" cy="169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sender limits transmission:</a:t>
              </a:r>
            </a:p>
            <a:p>
              <a:pPr marL="284163" marR="0" lvl="0" indent="-284163"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err="1">
                  <a:ln>
                    <a:noFill/>
                  </a:ln>
                  <a:solidFill>
                    <a:srgbClr val="000000"/>
                  </a:solidFill>
                  <a:effectLst/>
                  <a:uLnTx/>
                  <a:uFillTx/>
                  <a:latin typeface="Courier" pitchFamily="2" charset="0"/>
                  <a:ea typeface="ＭＳ Ｐゴシック" charset="0"/>
                  <a:cs typeface="+mn-cs"/>
                </a:rPr>
                <a:t>cwnd</a:t>
              </a:r>
              <a:r>
                <a:rPr kumimoji="0" lang="en-US" sz="2800" b="0" i="0" u="none" strike="noStrike" kern="0" cap="none" spc="0" normalizeH="0" baseline="0" noProof="0" dirty="0">
                  <a:ln>
                    <a:noFill/>
                  </a:ln>
                  <a:solidFill>
                    <a:srgbClr val="000000"/>
                  </a:solidFill>
                  <a:effectLst/>
                  <a:uLnTx/>
                  <a:uFillTx/>
                  <a:latin typeface="Courier" pitchFamily="2" charset="0"/>
                  <a:ea typeface="ＭＳ Ｐゴシック" charset="0"/>
                  <a:cs typeface="+mn-cs"/>
                </a:rPr>
                <a:t> </a:t>
              </a: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is dynamically adjusted in response to observed network congestion (implementing TCP congestion control)</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2800" b="0" i="0" u="none" strike="noStrike" kern="0" cap="none" spc="0" normalizeH="0" baseline="0" noProof="0" dirty="0">
                <a:ln>
                  <a:noFill/>
                </a:ln>
                <a:solidFill>
                  <a:srgbClr val="000000"/>
                </a:solidFill>
                <a:effectLst/>
                <a:uLnTx/>
                <a:uFillTx/>
                <a:latin typeface="Gill Sans MT"/>
                <a:ea typeface="ＭＳ Ｐゴシック" charset="0"/>
                <a:cs typeface="+mn-cs"/>
              </a:endParaRPr>
            </a:p>
          </p:txBody>
        </p:sp>
        <p:grpSp>
          <p:nvGrpSpPr>
            <p:cNvPr id="16" name="Group 15">
              <a:extLst>
                <a:ext uri="{FF2B5EF4-FFF2-40B4-BE49-F238E27FC236}">
                  <a16:creationId xmlns:a16="http://schemas.microsoft.com/office/drawing/2014/main" id="{33A34342-F85F-A641-8C18-F113159FACD0}"/>
                </a:ext>
              </a:extLst>
            </p:cNvPr>
            <p:cNvGrpSpPr/>
            <p:nvPr/>
          </p:nvGrpSpPr>
          <p:grpSpPr>
            <a:xfrm>
              <a:off x="6040008" y="4887177"/>
              <a:ext cx="4888123" cy="397144"/>
              <a:chOff x="5614194" y="4809655"/>
              <a:chExt cx="4888123" cy="397144"/>
            </a:xfrm>
          </p:grpSpPr>
          <p:sp>
            <p:nvSpPr>
              <p:cNvPr id="181" name="Text Box 71">
                <a:extLst>
                  <a:ext uri="{FF2B5EF4-FFF2-40B4-BE49-F238E27FC236}">
                    <a16:creationId xmlns:a16="http://schemas.microsoft.com/office/drawing/2014/main" id="{77C08B5B-9AE1-D240-830E-26ECD6D1665B}"/>
                  </a:ext>
                </a:extLst>
              </p:cNvPr>
              <p:cNvSpPr txBox="1">
                <a:spLocks noChangeArrowheads="1"/>
              </p:cNvSpPr>
              <p:nvPr/>
            </p:nvSpPr>
            <p:spPr bwMode="auto">
              <a:xfrm>
                <a:off x="5614194" y="4868630"/>
                <a:ext cx="4395788" cy="338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25425" indent="-22542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25425" marR="0" lvl="0" indent="-225425"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LastByteSent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LastByteAcked</a:t>
                </a:r>
                <a:endParaRPr kumimoji="0" lang="en-US" sz="1800" b="0"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grpSp>
            <p:nvGrpSpPr>
              <p:cNvPr id="15" name="Group 14">
                <a:extLst>
                  <a:ext uri="{FF2B5EF4-FFF2-40B4-BE49-F238E27FC236}">
                    <a16:creationId xmlns:a16="http://schemas.microsoft.com/office/drawing/2014/main" id="{FED586FE-6CBA-AA48-85C7-A1A11BDABF7D}"/>
                  </a:ext>
                </a:extLst>
              </p:cNvPr>
              <p:cNvGrpSpPr/>
              <p:nvPr/>
            </p:nvGrpSpPr>
            <p:grpSpPr>
              <a:xfrm>
                <a:off x="9416467" y="4809655"/>
                <a:ext cx="1085850" cy="366713"/>
                <a:chOff x="7709188" y="4768381"/>
                <a:chExt cx="1085850" cy="366713"/>
              </a:xfrm>
            </p:grpSpPr>
            <p:grpSp>
              <p:nvGrpSpPr>
                <p:cNvPr id="182" name="Group 74">
                  <a:extLst>
                    <a:ext uri="{FF2B5EF4-FFF2-40B4-BE49-F238E27FC236}">
                      <a16:creationId xmlns:a16="http://schemas.microsoft.com/office/drawing/2014/main" id="{059D1AF2-00E8-024F-B782-BBF97100FEB7}"/>
                    </a:ext>
                  </a:extLst>
                </p:cNvPr>
                <p:cNvGrpSpPr>
                  <a:grpSpLocks/>
                </p:cNvGrpSpPr>
                <p:nvPr/>
              </p:nvGrpSpPr>
              <p:grpSpPr bwMode="auto">
                <a:xfrm>
                  <a:off x="7709188" y="4789019"/>
                  <a:ext cx="350837" cy="336550"/>
                  <a:chOff x="2059" y="2097"/>
                  <a:chExt cx="221" cy="212"/>
                </a:xfrm>
              </p:grpSpPr>
              <p:sp>
                <p:nvSpPr>
                  <p:cNvPr id="183" name="Text Box 72">
                    <a:extLst>
                      <a:ext uri="{FF2B5EF4-FFF2-40B4-BE49-F238E27FC236}">
                        <a16:creationId xmlns:a16="http://schemas.microsoft.com/office/drawing/2014/main" id="{50EA1644-3183-7A41-97FA-03AEA0F526B2}"/>
                      </a:ext>
                    </a:extLst>
                  </p:cNvPr>
                  <p:cNvSpPr txBox="1">
                    <a:spLocks noChangeArrowheads="1"/>
                  </p:cNvSpPr>
                  <p:nvPr/>
                </p:nvSpPr>
                <p:spPr bwMode="auto">
                  <a:xfrm>
                    <a:off x="2059" y="2097"/>
                    <a:ext cx="22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Tahoma" charset="0"/>
                        <a:ea typeface="ＭＳ Ｐゴシック" charset="0"/>
                        <a:cs typeface="+mn-cs"/>
                      </a:rPr>
                      <a:t>&lt;</a:t>
                    </a:r>
                  </a:p>
                </p:txBody>
              </p:sp>
              <p:sp>
                <p:nvSpPr>
                  <p:cNvPr id="184" name="Line 73">
                    <a:extLst>
                      <a:ext uri="{FF2B5EF4-FFF2-40B4-BE49-F238E27FC236}">
                        <a16:creationId xmlns:a16="http://schemas.microsoft.com/office/drawing/2014/main" id="{B966005D-C4C4-C547-86E3-65FDA3A33E10}"/>
                      </a:ext>
                    </a:extLst>
                  </p:cNvPr>
                  <p:cNvSpPr>
                    <a:spLocks noChangeShapeType="1"/>
                  </p:cNvSpPr>
                  <p:nvPr/>
                </p:nvSpPr>
                <p:spPr bwMode="auto">
                  <a:xfrm>
                    <a:off x="2133" y="2269"/>
                    <a:ext cx="85"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5" name="Text Box 75">
                  <a:extLst>
                    <a:ext uri="{FF2B5EF4-FFF2-40B4-BE49-F238E27FC236}">
                      <a16:creationId xmlns:a16="http://schemas.microsoft.com/office/drawing/2014/main" id="{4F80A37A-B578-A447-95BD-D5D7AC31E664}"/>
                    </a:ext>
                  </a:extLst>
                </p:cNvPr>
                <p:cNvSpPr txBox="1">
                  <a:spLocks noChangeArrowheads="1"/>
                </p:cNvSpPr>
                <p:nvPr/>
              </p:nvSpPr>
              <p:spPr bwMode="auto">
                <a:xfrm>
                  <a:off x="8064788" y="4768381"/>
                  <a:ext cx="730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cwnd</a:t>
                  </a:r>
                  <a:endPar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grpSp>
        </p:grpSp>
      </p:grpSp>
      <p:sp>
        <p:nvSpPr>
          <p:cNvPr id="165" name="Rectangle 47">
            <a:extLst>
              <a:ext uri="{FF2B5EF4-FFF2-40B4-BE49-F238E27FC236}">
                <a16:creationId xmlns:a16="http://schemas.microsoft.com/office/drawing/2014/main" id="{DE6B816E-28FD-F042-BAC6-6005321F7326}"/>
              </a:ext>
            </a:extLst>
          </p:cNvPr>
          <p:cNvSpPr>
            <a:spLocks noChangeArrowheads="1"/>
          </p:cNvSpPr>
          <p:nvPr/>
        </p:nvSpPr>
        <p:spPr bwMode="auto">
          <a:xfrm>
            <a:off x="1314221" y="2927773"/>
            <a:ext cx="4503412" cy="107541"/>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1" name="Group 10">
            <a:extLst>
              <a:ext uri="{FF2B5EF4-FFF2-40B4-BE49-F238E27FC236}">
                <a16:creationId xmlns:a16="http://schemas.microsoft.com/office/drawing/2014/main" id="{C2EB66EB-894C-A043-A360-C60A865F68A4}"/>
              </a:ext>
            </a:extLst>
          </p:cNvPr>
          <p:cNvGrpSpPr/>
          <p:nvPr/>
        </p:nvGrpSpPr>
        <p:grpSpPr>
          <a:xfrm>
            <a:off x="1289051" y="2849038"/>
            <a:ext cx="1267801" cy="861704"/>
            <a:chOff x="1289051" y="2849038"/>
            <a:chExt cx="1267801" cy="861704"/>
          </a:xfrm>
        </p:grpSpPr>
        <p:sp>
          <p:nvSpPr>
            <p:cNvPr id="168" name="Freeform 53">
              <a:extLst>
                <a:ext uri="{FF2B5EF4-FFF2-40B4-BE49-F238E27FC236}">
                  <a16:creationId xmlns:a16="http://schemas.microsoft.com/office/drawing/2014/main" id="{E3EEFD92-7050-9249-80C1-240C22D52535}"/>
                </a:ext>
              </a:extLst>
            </p:cNvPr>
            <p:cNvSpPr>
              <a:spLocks/>
            </p:cNvSpPr>
            <p:nvPr/>
          </p:nvSpPr>
          <p:spPr bwMode="auto">
            <a:xfrm>
              <a:off x="2369283" y="2849038"/>
              <a:ext cx="187569" cy="464732"/>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Lst>
              <a:ahLst/>
              <a:cxnLst>
                <a:cxn ang="T6">
                  <a:pos x="T0" y="T1"/>
                </a:cxn>
                <a:cxn ang="T7">
                  <a:pos x="T2" y="T3"/>
                </a:cxn>
                <a:cxn ang="T8">
                  <a:pos x="T4" y="T5"/>
                </a:cxn>
              </a:cxnLst>
              <a:rect l="0" t="0" r="r" b="b"/>
              <a:pathLst>
                <a:path w="91" h="242">
                  <a:moveTo>
                    <a:pt x="91" y="0"/>
                  </a:moveTo>
                  <a:lnTo>
                    <a:pt x="88" y="242"/>
                  </a:lnTo>
                  <a:lnTo>
                    <a:pt x="0" y="242"/>
                  </a:lnTo>
                </a:path>
              </a:pathLst>
            </a:custGeom>
            <a:noFill/>
            <a:ln w="1905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Text Box 57">
              <a:extLst>
                <a:ext uri="{FF2B5EF4-FFF2-40B4-BE49-F238E27FC236}">
                  <a16:creationId xmlns:a16="http://schemas.microsoft.com/office/drawing/2014/main" id="{4DCFBA68-55DB-2E45-83BC-59D80627D5D3}"/>
                </a:ext>
              </a:extLst>
            </p:cNvPr>
            <p:cNvSpPr txBox="1">
              <a:spLocks noChangeArrowheads="1"/>
            </p:cNvSpPr>
            <p:nvPr/>
          </p:nvSpPr>
          <p:spPr bwMode="auto">
            <a:xfrm>
              <a:off x="1289051" y="3119811"/>
              <a:ext cx="986168" cy="590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last byte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Calibri" panose="020F0502020204030204"/>
                  <a:ea typeface="ＭＳ Ｐゴシック" charset="0"/>
                  <a:cs typeface="+mn-cs"/>
                </a:rPr>
                <a:t>ACKed</a:t>
              </a: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grpSp>
        <p:nvGrpSpPr>
          <p:cNvPr id="13" name="Group 12">
            <a:extLst>
              <a:ext uri="{FF2B5EF4-FFF2-40B4-BE49-F238E27FC236}">
                <a16:creationId xmlns:a16="http://schemas.microsoft.com/office/drawing/2014/main" id="{A8C3752B-025F-E94F-8654-13F54E9C670F}"/>
              </a:ext>
            </a:extLst>
          </p:cNvPr>
          <p:cNvGrpSpPr/>
          <p:nvPr/>
        </p:nvGrpSpPr>
        <p:grpSpPr>
          <a:xfrm>
            <a:off x="3824084" y="2948877"/>
            <a:ext cx="1759290" cy="1283237"/>
            <a:chOff x="3824084" y="2948877"/>
            <a:chExt cx="1759290" cy="1283237"/>
          </a:xfrm>
        </p:grpSpPr>
        <p:sp>
          <p:nvSpPr>
            <p:cNvPr id="172" name="Text Box 59">
              <a:extLst>
                <a:ext uri="{FF2B5EF4-FFF2-40B4-BE49-F238E27FC236}">
                  <a16:creationId xmlns:a16="http://schemas.microsoft.com/office/drawing/2014/main" id="{44BFDC0C-7E1F-194B-B1D5-936A1056896B}"/>
                </a:ext>
              </a:extLst>
            </p:cNvPr>
            <p:cNvSpPr txBox="1">
              <a:spLocks noChangeArrowheads="1"/>
            </p:cNvSpPr>
            <p:nvPr/>
          </p:nvSpPr>
          <p:spPr bwMode="auto">
            <a:xfrm>
              <a:off x="3979525" y="3890482"/>
              <a:ext cx="1603849" cy="34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last byte sent</a:t>
              </a:r>
            </a:p>
          </p:txBody>
        </p:sp>
        <p:sp>
          <p:nvSpPr>
            <p:cNvPr id="180" name="Freeform 69">
              <a:extLst>
                <a:ext uri="{FF2B5EF4-FFF2-40B4-BE49-F238E27FC236}">
                  <a16:creationId xmlns:a16="http://schemas.microsoft.com/office/drawing/2014/main" id="{33A90F9A-C7CE-C44A-B81F-BFED1356069E}"/>
                </a:ext>
              </a:extLst>
            </p:cNvPr>
            <p:cNvSpPr>
              <a:spLocks/>
            </p:cNvSpPr>
            <p:nvPr/>
          </p:nvSpPr>
          <p:spPr bwMode="auto">
            <a:xfrm flipH="1">
              <a:off x="3824084" y="2948877"/>
              <a:ext cx="190240" cy="1102896"/>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 name="connsiteX0" fmla="*/ 9412 w 9670"/>
                <a:gd name="connsiteY0" fmla="*/ 0 h 9938"/>
                <a:gd name="connsiteX1" fmla="*/ 9670 w 9670"/>
                <a:gd name="connsiteY1" fmla="*/ 9938 h 9938"/>
                <a:gd name="connsiteX2" fmla="*/ 0 w 9670"/>
                <a:gd name="connsiteY2" fmla="*/ 9938 h 9938"/>
              </a:gdLst>
              <a:ahLst/>
              <a:cxnLst>
                <a:cxn ang="0">
                  <a:pos x="connsiteX0" y="connsiteY0"/>
                </a:cxn>
                <a:cxn ang="0">
                  <a:pos x="connsiteX1" y="connsiteY1"/>
                </a:cxn>
                <a:cxn ang="0">
                  <a:pos x="connsiteX2" y="connsiteY2"/>
                </a:cxn>
              </a:cxnLst>
              <a:rect l="l" t="t" r="r" b="b"/>
              <a:pathLst>
                <a:path w="9670" h="9938">
                  <a:moveTo>
                    <a:pt x="9412" y="0"/>
                  </a:moveTo>
                  <a:lnTo>
                    <a:pt x="9670" y="9938"/>
                  </a:lnTo>
                  <a:lnTo>
                    <a:pt x="0" y="9938"/>
                  </a:lnTo>
                </a:path>
              </a:pathLst>
            </a:custGeom>
            <a:noFill/>
            <a:ln w="1905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0" name="Group 9">
            <a:extLst>
              <a:ext uri="{FF2B5EF4-FFF2-40B4-BE49-F238E27FC236}">
                <a16:creationId xmlns:a16="http://schemas.microsoft.com/office/drawing/2014/main" id="{42CF5997-36CB-D147-BC28-3AEB4C853BEA}"/>
              </a:ext>
            </a:extLst>
          </p:cNvPr>
          <p:cNvGrpSpPr/>
          <p:nvPr/>
        </p:nvGrpSpPr>
        <p:grpSpPr>
          <a:xfrm>
            <a:off x="1289051" y="1292332"/>
            <a:ext cx="4641849" cy="1497173"/>
            <a:chOff x="1289051" y="1292332"/>
            <a:chExt cx="4641849" cy="1497173"/>
          </a:xfrm>
        </p:grpSpPr>
        <p:sp>
          <p:nvSpPr>
            <p:cNvPr id="104" name="Rectangle 12">
              <a:extLst>
                <a:ext uri="{FF2B5EF4-FFF2-40B4-BE49-F238E27FC236}">
                  <a16:creationId xmlns:a16="http://schemas.microsoft.com/office/drawing/2014/main" id="{04993FEE-920A-A241-8D22-76E5FD7EE6A9}"/>
                </a:ext>
              </a:extLst>
            </p:cNvPr>
            <p:cNvSpPr>
              <a:spLocks noChangeArrowheads="1"/>
            </p:cNvSpPr>
            <p:nvPr/>
          </p:nvSpPr>
          <p:spPr bwMode="auto">
            <a:xfrm>
              <a:off x="1370854" y="2034797"/>
              <a:ext cx="86000" cy="752789"/>
            </a:xfrm>
            <a:prstGeom prst="rect">
              <a:avLst/>
            </a:prstGeom>
            <a:gradFill rotWithShape="1">
              <a:gsLst>
                <a:gs pos="0">
                  <a:srgbClr val="FFFFFF"/>
                </a:gs>
                <a:gs pos="100000">
                  <a:srgbClr val="33CC33"/>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5" name="Rectangle 13">
              <a:extLst>
                <a:ext uri="{FF2B5EF4-FFF2-40B4-BE49-F238E27FC236}">
                  <a16:creationId xmlns:a16="http://schemas.microsoft.com/office/drawing/2014/main" id="{18E83275-ACB2-EC4C-B6DC-CBDA17C3A868}"/>
                </a:ext>
              </a:extLst>
            </p:cNvPr>
            <p:cNvSpPr>
              <a:spLocks noChangeArrowheads="1"/>
            </p:cNvSpPr>
            <p:nvPr/>
          </p:nvSpPr>
          <p:spPr bwMode="auto">
            <a:xfrm>
              <a:off x="1498805" y="2036716"/>
              <a:ext cx="85998" cy="752789"/>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6" name="Rectangle 14">
              <a:extLst>
                <a:ext uri="{FF2B5EF4-FFF2-40B4-BE49-F238E27FC236}">
                  <a16:creationId xmlns:a16="http://schemas.microsoft.com/office/drawing/2014/main" id="{DAC860B7-5379-0C49-8B6D-4F42EEEC890F}"/>
                </a:ext>
              </a:extLst>
            </p:cNvPr>
            <p:cNvSpPr>
              <a:spLocks noChangeArrowheads="1"/>
            </p:cNvSpPr>
            <p:nvPr/>
          </p:nvSpPr>
          <p:spPr bwMode="auto">
            <a:xfrm>
              <a:off x="1628852" y="2034797"/>
              <a:ext cx="85998" cy="752789"/>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7" name="Rectangle 15">
              <a:extLst>
                <a:ext uri="{FF2B5EF4-FFF2-40B4-BE49-F238E27FC236}">
                  <a16:creationId xmlns:a16="http://schemas.microsoft.com/office/drawing/2014/main" id="{850E3686-28F1-ED45-BCA0-8626CD94C24A}"/>
                </a:ext>
              </a:extLst>
            </p:cNvPr>
            <p:cNvSpPr>
              <a:spLocks noChangeArrowheads="1"/>
            </p:cNvSpPr>
            <p:nvPr/>
          </p:nvSpPr>
          <p:spPr bwMode="auto">
            <a:xfrm>
              <a:off x="1756801" y="2034797"/>
              <a:ext cx="86000" cy="752789"/>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8" name="Rectangle 16">
              <a:extLst>
                <a:ext uri="{FF2B5EF4-FFF2-40B4-BE49-F238E27FC236}">
                  <a16:creationId xmlns:a16="http://schemas.microsoft.com/office/drawing/2014/main" id="{2B67993F-458E-AA4F-8BDA-DD554E74E999}"/>
                </a:ext>
              </a:extLst>
            </p:cNvPr>
            <p:cNvSpPr>
              <a:spLocks noChangeArrowheads="1"/>
            </p:cNvSpPr>
            <p:nvPr/>
          </p:nvSpPr>
          <p:spPr bwMode="auto">
            <a:xfrm>
              <a:off x="1882653" y="2034797"/>
              <a:ext cx="86000" cy="752789"/>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9" name="Rectangle 17">
              <a:extLst>
                <a:ext uri="{FF2B5EF4-FFF2-40B4-BE49-F238E27FC236}">
                  <a16:creationId xmlns:a16="http://schemas.microsoft.com/office/drawing/2014/main" id="{0FAD288D-252F-5745-BF73-6A260AA674C3}"/>
                </a:ext>
              </a:extLst>
            </p:cNvPr>
            <p:cNvSpPr>
              <a:spLocks noChangeArrowheads="1"/>
            </p:cNvSpPr>
            <p:nvPr/>
          </p:nvSpPr>
          <p:spPr bwMode="auto">
            <a:xfrm>
              <a:off x="2010604" y="2034797"/>
              <a:ext cx="85998" cy="752789"/>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0" name="Rectangle 18">
              <a:extLst>
                <a:ext uri="{FF2B5EF4-FFF2-40B4-BE49-F238E27FC236}">
                  <a16:creationId xmlns:a16="http://schemas.microsoft.com/office/drawing/2014/main" id="{F50804B5-A9B0-B741-A2CB-DC3CFBF3864F}"/>
                </a:ext>
              </a:extLst>
            </p:cNvPr>
            <p:cNvSpPr>
              <a:spLocks noChangeArrowheads="1"/>
            </p:cNvSpPr>
            <p:nvPr/>
          </p:nvSpPr>
          <p:spPr bwMode="auto">
            <a:xfrm>
              <a:off x="2132261" y="2034797"/>
              <a:ext cx="85998" cy="752789"/>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1" name="Rectangle 19">
              <a:extLst>
                <a:ext uri="{FF2B5EF4-FFF2-40B4-BE49-F238E27FC236}">
                  <a16:creationId xmlns:a16="http://schemas.microsoft.com/office/drawing/2014/main" id="{E9319E92-5123-8943-BEB7-081DA31ABF1D}"/>
                </a:ext>
              </a:extLst>
            </p:cNvPr>
            <p:cNvSpPr>
              <a:spLocks noChangeArrowheads="1"/>
            </p:cNvSpPr>
            <p:nvPr/>
          </p:nvSpPr>
          <p:spPr bwMode="auto">
            <a:xfrm>
              <a:off x="2258113" y="2034797"/>
              <a:ext cx="85998" cy="752789"/>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2" name="Rectangle 20">
              <a:extLst>
                <a:ext uri="{FF2B5EF4-FFF2-40B4-BE49-F238E27FC236}">
                  <a16:creationId xmlns:a16="http://schemas.microsoft.com/office/drawing/2014/main" id="{C56329EF-B8DA-E848-8471-F7AB6A81A0AD}"/>
                </a:ext>
              </a:extLst>
            </p:cNvPr>
            <p:cNvSpPr>
              <a:spLocks noChangeArrowheads="1"/>
            </p:cNvSpPr>
            <p:nvPr/>
          </p:nvSpPr>
          <p:spPr bwMode="auto">
            <a:xfrm>
              <a:off x="2383965" y="2034797"/>
              <a:ext cx="85998" cy="752789"/>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3" name="Rectangle 21">
              <a:extLst>
                <a:ext uri="{FF2B5EF4-FFF2-40B4-BE49-F238E27FC236}">
                  <a16:creationId xmlns:a16="http://schemas.microsoft.com/office/drawing/2014/main" id="{B6EA82BD-4235-744C-8CC2-3D0E84463334}"/>
                </a:ext>
              </a:extLst>
            </p:cNvPr>
            <p:cNvSpPr>
              <a:spLocks noChangeArrowheads="1"/>
            </p:cNvSpPr>
            <p:nvPr/>
          </p:nvSpPr>
          <p:spPr bwMode="auto">
            <a:xfrm>
              <a:off x="2524500" y="2034797"/>
              <a:ext cx="86000" cy="752789"/>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4" name="Rectangle 22">
              <a:extLst>
                <a:ext uri="{FF2B5EF4-FFF2-40B4-BE49-F238E27FC236}">
                  <a16:creationId xmlns:a16="http://schemas.microsoft.com/office/drawing/2014/main" id="{3AB484C5-F544-AD4F-AC56-F33B38DBB98F}"/>
                </a:ext>
              </a:extLst>
            </p:cNvPr>
            <p:cNvSpPr>
              <a:spLocks noChangeArrowheads="1"/>
            </p:cNvSpPr>
            <p:nvPr/>
          </p:nvSpPr>
          <p:spPr bwMode="auto">
            <a:xfrm>
              <a:off x="2654547" y="2036716"/>
              <a:ext cx="86000" cy="75278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5" name="Rectangle 23">
              <a:extLst>
                <a:ext uri="{FF2B5EF4-FFF2-40B4-BE49-F238E27FC236}">
                  <a16:creationId xmlns:a16="http://schemas.microsoft.com/office/drawing/2014/main" id="{1DD6947E-4A84-9D4E-B2FC-3A5E7F6D1E34}"/>
                </a:ext>
              </a:extLst>
            </p:cNvPr>
            <p:cNvSpPr>
              <a:spLocks noChangeArrowheads="1"/>
            </p:cNvSpPr>
            <p:nvPr/>
          </p:nvSpPr>
          <p:spPr bwMode="auto">
            <a:xfrm>
              <a:off x="2782498" y="2034797"/>
              <a:ext cx="85998" cy="75278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6" name="Rectangle 24">
              <a:extLst>
                <a:ext uri="{FF2B5EF4-FFF2-40B4-BE49-F238E27FC236}">
                  <a16:creationId xmlns:a16="http://schemas.microsoft.com/office/drawing/2014/main" id="{2A55A81B-B032-0840-A48D-1D5352A231AA}"/>
                </a:ext>
              </a:extLst>
            </p:cNvPr>
            <p:cNvSpPr>
              <a:spLocks noChangeArrowheads="1"/>
            </p:cNvSpPr>
            <p:nvPr/>
          </p:nvSpPr>
          <p:spPr bwMode="auto">
            <a:xfrm>
              <a:off x="2910447" y="2034797"/>
              <a:ext cx="86000" cy="75278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25">
              <a:extLst>
                <a:ext uri="{FF2B5EF4-FFF2-40B4-BE49-F238E27FC236}">
                  <a16:creationId xmlns:a16="http://schemas.microsoft.com/office/drawing/2014/main" id="{EBC4122E-0CCF-1548-9A66-7DCD08E748CD}"/>
                </a:ext>
              </a:extLst>
            </p:cNvPr>
            <p:cNvSpPr>
              <a:spLocks noChangeArrowheads="1"/>
            </p:cNvSpPr>
            <p:nvPr/>
          </p:nvSpPr>
          <p:spPr bwMode="auto">
            <a:xfrm>
              <a:off x="3038397" y="2034797"/>
              <a:ext cx="85998" cy="75278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26">
              <a:extLst>
                <a:ext uri="{FF2B5EF4-FFF2-40B4-BE49-F238E27FC236}">
                  <a16:creationId xmlns:a16="http://schemas.microsoft.com/office/drawing/2014/main" id="{DB7235A0-624C-DB45-8BCC-3CE6B91647F3}"/>
                </a:ext>
              </a:extLst>
            </p:cNvPr>
            <p:cNvSpPr>
              <a:spLocks noChangeArrowheads="1"/>
            </p:cNvSpPr>
            <p:nvPr/>
          </p:nvSpPr>
          <p:spPr bwMode="auto">
            <a:xfrm>
              <a:off x="3164249" y="2034797"/>
              <a:ext cx="85998" cy="75278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27">
              <a:extLst>
                <a:ext uri="{FF2B5EF4-FFF2-40B4-BE49-F238E27FC236}">
                  <a16:creationId xmlns:a16="http://schemas.microsoft.com/office/drawing/2014/main" id="{345917A5-9719-BB4F-9C0B-ACD89A8BB0F4}"/>
                </a:ext>
              </a:extLst>
            </p:cNvPr>
            <p:cNvSpPr>
              <a:spLocks noChangeArrowheads="1"/>
            </p:cNvSpPr>
            <p:nvPr/>
          </p:nvSpPr>
          <p:spPr bwMode="auto">
            <a:xfrm>
              <a:off x="3285907" y="2034797"/>
              <a:ext cx="85998" cy="75278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Rectangle 28">
              <a:extLst>
                <a:ext uri="{FF2B5EF4-FFF2-40B4-BE49-F238E27FC236}">
                  <a16:creationId xmlns:a16="http://schemas.microsoft.com/office/drawing/2014/main" id="{4C1474B9-991E-6847-8B01-DE0C95138525}"/>
                </a:ext>
              </a:extLst>
            </p:cNvPr>
            <p:cNvSpPr>
              <a:spLocks noChangeArrowheads="1"/>
            </p:cNvSpPr>
            <p:nvPr/>
          </p:nvSpPr>
          <p:spPr bwMode="auto">
            <a:xfrm>
              <a:off x="3411759" y="2034797"/>
              <a:ext cx="85998" cy="75278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1" name="Rectangle 29">
              <a:extLst>
                <a:ext uri="{FF2B5EF4-FFF2-40B4-BE49-F238E27FC236}">
                  <a16:creationId xmlns:a16="http://schemas.microsoft.com/office/drawing/2014/main" id="{1FEE069D-BAD8-8A43-9829-68BF4DBC5019}"/>
                </a:ext>
              </a:extLst>
            </p:cNvPr>
            <p:cNvSpPr>
              <a:spLocks noChangeArrowheads="1"/>
            </p:cNvSpPr>
            <p:nvPr/>
          </p:nvSpPr>
          <p:spPr bwMode="auto">
            <a:xfrm>
              <a:off x="3539708" y="2034797"/>
              <a:ext cx="86000" cy="75278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30">
              <a:extLst>
                <a:ext uri="{FF2B5EF4-FFF2-40B4-BE49-F238E27FC236}">
                  <a16:creationId xmlns:a16="http://schemas.microsoft.com/office/drawing/2014/main" id="{F6A54E32-B859-A84C-B9EB-275C556CD8B7}"/>
                </a:ext>
              </a:extLst>
            </p:cNvPr>
            <p:cNvSpPr>
              <a:spLocks noChangeArrowheads="1"/>
            </p:cNvSpPr>
            <p:nvPr/>
          </p:nvSpPr>
          <p:spPr bwMode="auto">
            <a:xfrm>
              <a:off x="3657170" y="2034797"/>
              <a:ext cx="86000" cy="75278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31">
              <a:extLst>
                <a:ext uri="{FF2B5EF4-FFF2-40B4-BE49-F238E27FC236}">
                  <a16:creationId xmlns:a16="http://schemas.microsoft.com/office/drawing/2014/main" id="{F693AF70-5D12-874C-A1FE-39895AB51D68}"/>
                </a:ext>
              </a:extLst>
            </p:cNvPr>
            <p:cNvSpPr>
              <a:spLocks noChangeArrowheads="1"/>
            </p:cNvSpPr>
            <p:nvPr/>
          </p:nvSpPr>
          <p:spPr bwMode="auto">
            <a:xfrm>
              <a:off x="3783022" y="2034797"/>
              <a:ext cx="86000" cy="75278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32">
              <a:extLst>
                <a:ext uri="{FF2B5EF4-FFF2-40B4-BE49-F238E27FC236}">
                  <a16:creationId xmlns:a16="http://schemas.microsoft.com/office/drawing/2014/main" id="{8AF2AC6B-DBDA-9B44-8499-2FA57D21931E}"/>
                </a:ext>
              </a:extLst>
            </p:cNvPr>
            <p:cNvSpPr>
              <a:spLocks noChangeArrowheads="1"/>
            </p:cNvSpPr>
            <p:nvPr/>
          </p:nvSpPr>
          <p:spPr bwMode="auto">
            <a:xfrm>
              <a:off x="3906778" y="2032876"/>
              <a:ext cx="85998" cy="75278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5" name="Rectangle 33">
              <a:extLst>
                <a:ext uri="{FF2B5EF4-FFF2-40B4-BE49-F238E27FC236}">
                  <a16:creationId xmlns:a16="http://schemas.microsoft.com/office/drawing/2014/main" id="{3C5EC589-0EEE-AA43-956D-7E1A6B8E7BEA}"/>
                </a:ext>
              </a:extLst>
            </p:cNvPr>
            <p:cNvSpPr>
              <a:spLocks noChangeArrowheads="1"/>
            </p:cNvSpPr>
            <p:nvPr/>
          </p:nvSpPr>
          <p:spPr bwMode="auto">
            <a:xfrm>
              <a:off x="4028435" y="2032876"/>
              <a:ext cx="85998" cy="75278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34">
              <a:extLst>
                <a:ext uri="{FF2B5EF4-FFF2-40B4-BE49-F238E27FC236}">
                  <a16:creationId xmlns:a16="http://schemas.microsoft.com/office/drawing/2014/main" id="{00489FD8-0BA0-844E-AA41-BDE801D2E271}"/>
                </a:ext>
              </a:extLst>
            </p:cNvPr>
            <p:cNvSpPr>
              <a:spLocks noChangeArrowheads="1"/>
            </p:cNvSpPr>
            <p:nvPr/>
          </p:nvSpPr>
          <p:spPr bwMode="auto">
            <a:xfrm>
              <a:off x="4156384" y="2032876"/>
              <a:ext cx="86000" cy="75278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7" name="Rectangle 35">
              <a:extLst>
                <a:ext uri="{FF2B5EF4-FFF2-40B4-BE49-F238E27FC236}">
                  <a16:creationId xmlns:a16="http://schemas.microsoft.com/office/drawing/2014/main" id="{7CDE0EFB-7CC4-304D-AD89-8FC08C1FBD45}"/>
                </a:ext>
              </a:extLst>
            </p:cNvPr>
            <p:cNvSpPr>
              <a:spLocks noChangeArrowheads="1"/>
            </p:cNvSpPr>
            <p:nvPr/>
          </p:nvSpPr>
          <p:spPr bwMode="auto">
            <a:xfrm>
              <a:off x="4282236" y="2032876"/>
              <a:ext cx="86000" cy="75278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8" name="Rectangle 36">
              <a:extLst>
                <a:ext uri="{FF2B5EF4-FFF2-40B4-BE49-F238E27FC236}">
                  <a16:creationId xmlns:a16="http://schemas.microsoft.com/office/drawing/2014/main" id="{6EECC216-B56D-D043-93ED-F50164EF4E4A}"/>
                </a:ext>
              </a:extLst>
            </p:cNvPr>
            <p:cNvSpPr>
              <a:spLocks noChangeArrowheads="1"/>
            </p:cNvSpPr>
            <p:nvPr/>
          </p:nvSpPr>
          <p:spPr bwMode="auto">
            <a:xfrm>
              <a:off x="4399698" y="2032876"/>
              <a:ext cx="86000" cy="75278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9" name="Rectangle 37">
              <a:extLst>
                <a:ext uri="{FF2B5EF4-FFF2-40B4-BE49-F238E27FC236}">
                  <a16:creationId xmlns:a16="http://schemas.microsoft.com/office/drawing/2014/main" id="{2DDF4004-027D-3448-8C19-8E608E21464E}"/>
                </a:ext>
              </a:extLst>
            </p:cNvPr>
            <p:cNvSpPr>
              <a:spLocks noChangeArrowheads="1"/>
            </p:cNvSpPr>
            <p:nvPr/>
          </p:nvSpPr>
          <p:spPr bwMode="auto">
            <a:xfrm>
              <a:off x="4525550" y="2032876"/>
              <a:ext cx="86000" cy="752789"/>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0" name="Rectangle 38">
              <a:extLst>
                <a:ext uri="{FF2B5EF4-FFF2-40B4-BE49-F238E27FC236}">
                  <a16:creationId xmlns:a16="http://schemas.microsoft.com/office/drawing/2014/main" id="{66B062CA-DE3B-DE43-ABC0-B0129B267927}"/>
                </a:ext>
              </a:extLst>
            </p:cNvPr>
            <p:cNvSpPr>
              <a:spLocks noChangeArrowheads="1"/>
            </p:cNvSpPr>
            <p:nvPr/>
          </p:nvSpPr>
          <p:spPr bwMode="auto">
            <a:xfrm>
              <a:off x="4653501" y="2034797"/>
              <a:ext cx="85998" cy="752789"/>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Rectangle 39">
              <a:extLst>
                <a:ext uri="{FF2B5EF4-FFF2-40B4-BE49-F238E27FC236}">
                  <a16:creationId xmlns:a16="http://schemas.microsoft.com/office/drawing/2014/main" id="{B8FF22AA-6251-9B4A-8B71-33B1C663B36C}"/>
                </a:ext>
              </a:extLst>
            </p:cNvPr>
            <p:cNvSpPr>
              <a:spLocks noChangeArrowheads="1"/>
            </p:cNvSpPr>
            <p:nvPr/>
          </p:nvSpPr>
          <p:spPr bwMode="auto">
            <a:xfrm>
              <a:off x="4781450" y="2036716"/>
              <a:ext cx="86000" cy="752789"/>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40">
              <a:extLst>
                <a:ext uri="{FF2B5EF4-FFF2-40B4-BE49-F238E27FC236}">
                  <a16:creationId xmlns:a16="http://schemas.microsoft.com/office/drawing/2014/main" id="{FAB9104E-A760-C644-B315-33CD7DEB1CB4}"/>
                </a:ext>
              </a:extLst>
            </p:cNvPr>
            <p:cNvSpPr>
              <a:spLocks noChangeArrowheads="1"/>
            </p:cNvSpPr>
            <p:nvPr/>
          </p:nvSpPr>
          <p:spPr bwMode="auto">
            <a:xfrm>
              <a:off x="4909400" y="2034797"/>
              <a:ext cx="85998" cy="752789"/>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Rectangle 41">
              <a:extLst>
                <a:ext uri="{FF2B5EF4-FFF2-40B4-BE49-F238E27FC236}">
                  <a16:creationId xmlns:a16="http://schemas.microsoft.com/office/drawing/2014/main" id="{84289F99-D270-C140-AA7A-F6C4AFA078ED}"/>
                </a:ext>
              </a:extLst>
            </p:cNvPr>
            <p:cNvSpPr>
              <a:spLocks noChangeArrowheads="1"/>
            </p:cNvSpPr>
            <p:nvPr/>
          </p:nvSpPr>
          <p:spPr bwMode="auto">
            <a:xfrm>
              <a:off x="5039448" y="2034797"/>
              <a:ext cx="85998" cy="752789"/>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Rectangle 42">
              <a:extLst>
                <a:ext uri="{FF2B5EF4-FFF2-40B4-BE49-F238E27FC236}">
                  <a16:creationId xmlns:a16="http://schemas.microsoft.com/office/drawing/2014/main" id="{CDFBFB7B-6E55-9045-8777-DB8B3B13C3C3}"/>
                </a:ext>
              </a:extLst>
            </p:cNvPr>
            <p:cNvSpPr>
              <a:spLocks noChangeArrowheads="1"/>
            </p:cNvSpPr>
            <p:nvPr/>
          </p:nvSpPr>
          <p:spPr bwMode="auto">
            <a:xfrm>
              <a:off x="5165300" y="2034797"/>
              <a:ext cx="85998" cy="752789"/>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Rectangle 43">
              <a:extLst>
                <a:ext uri="{FF2B5EF4-FFF2-40B4-BE49-F238E27FC236}">
                  <a16:creationId xmlns:a16="http://schemas.microsoft.com/office/drawing/2014/main" id="{AD3CDD9F-C7EC-964D-A02B-C8B9C75CCDA9}"/>
                </a:ext>
              </a:extLst>
            </p:cNvPr>
            <p:cNvSpPr>
              <a:spLocks noChangeArrowheads="1"/>
            </p:cNvSpPr>
            <p:nvPr/>
          </p:nvSpPr>
          <p:spPr bwMode="auto">
            <a:xfrm>
              <a:off x="5291152" y="2034797"/>
              <a:ext cx="85998" cy="752789"/>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Rectangle 44">
              <a:extLst>
                <a:ext uri="{FF2B5EF4-FFF2-40B4-BE49-F238E27FC236}">
                  <a16:creationId xmlns:a16="http://schemas.microsoft.com/office/drawing/2014/main" id="{A68B931F-B222-6643-B4DE-15E3E8354B18}"/>
                </a:ext>
              </a:extLst>
            </p:cNvPr>
            <p:cNvSpPr>
              <a:spLocks noChangeArrowheads="1"/>
            </p:cNvSpPr>
            <p:nvPr/>
          </p:nvSpPr>
          <p:spPr bwMode="auto">
            <a:xfrm>
              <a:off x="5412809" y="2034797"/>
              <a:ext cx="85998" cy="752789"/>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3" name="Rectangle 45">
              <a:extLst>
                <a:ext uri="{FF2B5EF4-FFF2-40B4-BE49-F238E27FC236}">
                  <a16:creationId xmlns:a16="http://schemas.microsoft.com/office/drawing/2014/main" id="{7D3A9CBD-AC18-2744-9564-5C628A27F631}"/>
                </a:ext>
              </a:extLst>
            </p:cNvPr>
            <p:cNvSpPr>
              <a:spLocks noChangeArrowheads="1"/>
            </p:cNvSpPr>
            <p:nvPr/>
          </p:nvSpPr>
          <p:spPr bwMode="auto">
            <a:xfrm>
              <a:off x="5540759" y="2034797"/>
              <a:ext cx="86000" cy="752789"/>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46">
              <a:extLst>
                <a:ext uri="{FF2B5EF4-FFF2-40B4-BE49-F238E27FC236}">
                  <a16:creationId xmlns:a16="http://schemas.microsoft.com/office/drawing/2014/main" id="{7BD5CB89-7651-AC4B-B6A7-CB76771F9558}"/>
                </a:ext>
              </a:extLst>
            </p:cNvPr>
            <p:cNvSpPr>
              <a:spLocks noChangeArrowheads="1"/>
            </p:cNvSpPr>
            <p:nvPr/>
          </p:nvSpPr>
          <p:spPr bwMode="auto">
            <a:xfrm>
              <a:off x="5666611" y="2034797"/>
              <a:ext cx="86000" cy="752789"/>
            </a:xfrm>
            <a:prstGeom prst="rect">
              <a:avLst/>
            </a:pr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6" name="Rectangle 48">
              <a:extLst>
                <a:ext uri="{FF2B5EF4-FFF2-40B4-BE49-F238E27FC236}">
                  <a16:creationId xmlns:a16="http://schemas.microsoft.com/office/drawing/2014/main" id="{22B83E8B-5347-B046-AB4A-F500B639B452}"/>
                </a:ext>
              </a:extLst>
            </p:cNvPr>
            <p:cNvSpPr>
              <a:spLocks noChangeArrowheads="1"/>
            </p:cNvSpPr>
            <p:nvPr/>
          </p:nvSpPr>
          <p:spPr bwMode="auto">
            <a:xfrm>
              <a:off x="1427488" y="1902290"/>
              <a:ext cx="4503412" cy="107541"/>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Text Box 61">
              <a:extLst>
                <a:ext uri="{FF2B5EF4-FFF2-40B4-BE49-F238E27FC236}">
                  <a16:creationId xmlns:a16="http://schemas.microsoft.com/office/drawing/2014/main" id="{EC2166A2-B157-124D-AD95-CDDC7B2DDCB8}"/>
                </a:ext>
              </a:extLst>
            </p:cNvPr>
            <p:cNvSpPr txBox="1">
              <a:spLocks noChangeArrowheads="1"/>
            </p:cNvSpPr>
            <p:nvPr/>
          </p:nvSpPr>
          <p:spPr bwMode="auto">
            <a:xfrm>
              <a:off x="3220882" y="1648799"/>
              <a:ext cx="805454" cy="343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ourier New" charset="0"/>
                  <a:ea typeface="ＭＳ Ｐゴシック" charset="0"/>
                  <a:cs typeface="+mn-cs"/>
                </a:rPr>
                <a:t>cwnd</a:t>
              </a:r>
              <a:endParaRPr kumimoji="0" lang="en-US" sz="1400" b="1" i="1" u="none" strike="noStrike" kern="1200" cap="none" spc="0" normalizeH="0" baseline="0" noProof="0">
                <a:ln>
                  <a:noFill/>
                </a:ln>
                <a:solidFill>
                  <a:srgbClr val="000000"/>
                </a:solidFill>
                <a:effectLst/>
                <a:uLnTx/>
                <a:uFillTx/>
                <a:latin typeface="Courier New" charset="0"/>
                <a:ea typeface="ＭＳ Ｐゴシック" charset="0"/>
                <a:cs typeface="+mn-cs"/>
              </a:endParaRPr>
            </a:p>
          </p:txBody>
        </p:sp>
        <p:grpSp>
          <p:nvGrpSpPr>
            <p:cNvPr id="174" name="Group 62">
              <a:extLst>
                <a:ext uri="{FF2B5EF4-FFF2-40B4-BE49-F238E27FC236}">
                  <a16:creationId xmlns:a16="http://schemas.microsoft.com/office/drawing/2014/main" id="{A2ECB346-2348-1D42-A5A0-3073BBFAF723}"/>
                </a:ext>
              </a:extLst>
            </p:cNvPr>
            <p:cNvGrpSpPr>
              <a:grpSpLocks/>
            </p:cNvGrpSpPr>
            <p:nvPr/>
          </p:nvGrpSpPr>
          <p:grpSpPr bwMode="auto">
            <a:xfrm>
              <a:off x="4022141" y="1750580"/>
              <a:ext cx="591506" cy="142108"/>
              <a:chOff x="4250" y="1692"/>
              <a:chExt cx="374" cy="86"/>
            </a:xfrm>
          </p:grpSpPr>
          <p:sp>
            <p:nvSpPr>
              <p:cNvPr id="175" name="Line 63">
                <a:extLst>
                  <a:ext uri="{FF2B5EF4-FFF2-40B4-BE49-F238E27FC236}">
                    <a16:creationId xmlns:a16="http://schemas.microsoft.com/office/drawing/2014/main" id="{D8AB4372-6622-194F-8B2C-95E11AB4BDB8}"/>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6" name="Line 64">
                <a:extLst>
                  <a:ext uri="{FF2B5EF4-FFF2-40B4-BE49-F238E27FC236}">
                    <a16:creationId xmlns:a16="http://schemas.microsoft.com/office/drawing/2014/main" id="{90113FC4-9E6C-1344-9A19-D18BED38D2E9}"/>
                  </a:ext>
                </a:extLst>
              </p:cNvPr>
              <p:cNvSpPr>
                <a:spLocks noChangeShapeType="1"/>
              </p:cNvSpPr>
              <p:nvPr/>
            </p:nvSpPr>
            <p:spPr bwMode="auto">
              <a:xfrm>
                <a:off x="4621" y="1692"/>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77" name="Group 65">
              <a:extLst>
                <a:ext uri="{FF2B5EF4-FFF2-40B4-BE49-F238E27FC236}">
                  <a16:creationId xmlns:a16="http://schemas.microsoft.com/office/drawing/2014/main" id="{DA340DC1-A02D-8B4C-B20C-F58E960E37E4}"/>
                </a:ext>
              </a:extLst>
            </p:cNvPr>
            <p:cNvGrpSpPr>
              <a:grpSpLocks/>
            </p:cNvGrpSpPr>
            <p:nvPr/>
          </p:nvGrpSpPr>
          <p:grpSpPr bwMode="auto">
            <a:xfrm rot="10800000">
              <a:off x="2650352" y="1773625"/>
              <a:ext cx="616676" cy="149790"/>
              <a:chOff x="4250" y="1692"/>
              <a:chExt cx="374" cy="86"/>
            </a:xfrm>
          </p:grpSpPr>
          <p:sp>
            <p:nvSpPr>
              <p:cNvPr id="178" name="Line 66">
                <a:extLst>
                  <a:ext uri="{FF2B5EF4-FFF2-40B4-BE49-F238E27FC236}">
                    <a16:creationId xmlns:a16="http://schemas.microsoft.com/office/drawing/2014/main" id="{996A9ACA-B6A9-274C-AF8C-6FDF8BEA33F2}"/>
                  </a:ext>
                </a:extLst>
              </p:cNvPr>
              <p:cNvSpPr>
                <a:spLocks noChangeShapeType="1"/>
              </p:cNvSpPr>
              <p:nvPr/>
            </p:nvSpPr>
            <p:spPr bwMode="auto">
              <a:xfrm>
                <a:off x="4260" y="1746"/>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9" name="Line 67">
                <a:extLst>
                  <a:ext uri="{FF2B5EF4-FFF2-40B4-BE49-F238E27FC236}">
                    <a16:creationId xmlns:a16="http://schemas.microsoft.com/office/drawing/2014/main" id="{1CAF8AD6-4F2D-AF41-B54A-FA702FB44D10}"/>
                  </a:ext>
                </a:extLst>
              </p:cNvPr>
              <p:cNvSpPr>
                <a:spLocks noChangeShapeType="1"/>
              </p:cNvSpPr>
              <p:nvPr/>
            </p:nvSpPr>
            <p:spPr bwMode="auto">
              <a:xfrm>
                <a:off x="4632" y="1700"/>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Text Box 78">
              <a:extLst>
                <a:ext uri="{FF2B5EF4-FFF2-40B4-BE49-F238E27FC236}">
                  <a16:creationId xmlns:a16="http://schemas.microsoft.com/office/drawing/2014/main" id="{084366A9-52AF-9848-912D-70AD364BF8CE}"/>
                </a:ext>
              </a:extLst>
            </p:cNvPr>
            <p:cNvSpPr txBox="1">
              <a:spLocks noChangeArrowheads="1"/>
            </p:cNvSpPr>
            <p:nvPr/>
          </p:nvSpPr>
          <p:spPr bwMode="auto">
            <a:xfrm>
              <a:off x="1289051" y="1292332"/>
              <a:ext cx="3220754" cy="369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sender sequence number space </a:t>
              </a:r>
            </a:p>
          </p:txBody>
        </p:sp>
      </p:grpSp>
      <p:sp>
        <p:nvSpPr>
          <p:cNvPr id="198" name="Line 51">
            <a:extLst>
              <a:ext uri="{FF2B5EF4-FFF2-40B4-BE49-F238E27FC236}">
                <a16:creationId xmlns:a16="http://schemas.microsoft.com/office/drawing/2014/main" id="{E6E4B0C6-1414-3D4F-93A5-CCA3CEEBB668}"/>
              </a:ext>
            </a:extLst>
          </p:cNvPr>
          <p:cNvSpPr>
            <a:spLocks noChangeShapeType="1"/>
          </p:cNvSpPr>
          <p:nvPr/>
        </p:nvSpPr>
        <p:spPr bwMode="auto">
          <a:xfrm>
            <a:off x="3908860" y="2875555"/>
            <a:ext cx="700041"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14" name="Group 13">
            <a:extLst>
              <a:ext uri="{FF2B5EF4-FFF2-40B4-BE49-F238E27FC236}">
                <a16:creationId xmlns:a16="http://schemas.microsoft.com/office/drawing/2014/main" id="{BF77D345-5DCD-C84A-8957-E4F03648FFCF}"/>
              </a:ext>
            </a:extLst>
          </p:cNvPr>
          <p:cNvGrpSpPr/>
          <p:nvPr/>
        </p:nvGrpSpPr>
        <p:grpSpPr>
          <a:xfrm>
            <a:off x="4204169" y="2959619"/>
            <a:ext cx="1759165" cy="950582"/>
            <a:chOff x="4204169" y="2959619"/>
            <a:chExt cx="1759165" cy="950582"/>
          </a:xfrm>
        </p:grpSpPr>
        <p:sp>
          <p:nvSpPr>
            <p:cNvPr id="199" name="Freeform 69">
              <a:extLst>
                <a:ext uri="{FF2B5EF4-FFF2-40B4-BE49-F238E27FC236}">
                  <a16:creationId xmlns:a16="http://schemas.microsoft.com/office/drawing/2014/main" id="{59B379E2-D8BE-6243-B6FF-8D00B68FA2FC}"/>
                </a:ext>
              </a:extLst>
            </p:cNvPr>
            <p:cNvSpPr>
              <a:spLocks/>
            </p:cNvSpPr>
            <p:nvPr/>
          </p:nvSpPr>
          <p:spPr bwMode="auto">
            <a:xfrm flipH="1">
              <a:off x="4204169" y="2959619"/>
              <a:ext cx="190240" cy="549834"/>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 name="connsiteX0" fmla="*/ 9412 w 9670"/>
                <a:gd name="connsiteY0" fmla="*/ 0 h 9938"/>
                <a:gd name="connsiteX1" fmla="*/ 9670 w 9670"/>
                <a:gd name="connsiteY1" fmla="*/ 9938 h 9938"/>
                <a:gd name="connsiteX2" fmla="*/ 0 w 9670"/>
                <a:gd name="connsiteY2" fmla="*/ 9938 h 9938"/>
              </a:gdLst>
              <a:ahLst/>
              <a:cxnLst>
                <a:cxn ang="0">
                  <a:pos x="connsiteX0" y="connsiteY0"/>
                </a:cxn>
                <a:cxn ang="0">
                  <a:pos x="connsiteX1" y="connsiteY1"/>
                </a:cxn>
                <a:cxn ang="0">
                  <a:pos x="connsiteX2" y="connsiteY2"/>
                </a:cxn>
              </a:cxnLst>
              <a:rect l="l" t="t" r="r" b="b"/>
              <a:pathLst>
                <a:path w="9670" h="9938">
                  <a:moveTo>
                    <a:pt x="9412" y="0"/>
                  </a:moveTo>
                  <a:lnTo>
                    <a:pt x="9670" y="9938"/>
                  </a:lnTo>
                  <a:lnTo>
                    <a:pt x="0" y="9938"/>
                  </a:lnTo>
                </a:path>
              </a:pathLst>
            </a:custGeom>
            <a:noFill/>
            <a:ln w="1905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0" name="Text Box 59">
              <a:extLst>
                <a:ext uri="{FF2B5EF4-FFF2-40B4-BE49-F238E27FC236}">
                  <a16:creationId xmlns:a16="http://schemas.microsoft.com/office/drawing/2014/main" id="{D18ACC8C-E30F-2B43-A012-02A119CFD507}"/>
                </a:ext>
              </a:extLst>
            </p:cNvPr>
            <p:cNvSpPr txBox="1">
              <a:spLocks noChangeArrowheads="1"/>
            </p:cNvSpPr>
            <p:nvPr/>
          </p:nvSpPr>
          <p:spPr bwMode="auto">
            <a:xfrm>
              <a:off x="4359485" y="3319270"/>
              <a:ext cx="1603849" cy="590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available but not used</a:t>
              </a:r>
            </a:p>
          </p:txBody>
        </p:sp>
      </p:grpSp>
      <p:grpSp>
        <p:nvGrpSpPr>
          <p:cNvPr id="22" name="Group 21">
            <a:extLst>
              <a:ext uri="{FF2B5EF4-FFF2-40B4-BE49-F238E27FC236}">
                <a16:creationId xmlns:a16="http://schemas.microsoft.com/office/drawing/2014/main" id="{9DAB0D8A-F035-A446-BFCD-CB14C1FE358B}"/>
              </a:ext>
            </a:extLst>
          </p:cNvPr>
          <p:cNvGrpSpPr/>
          <p:nvPr/>
        </p:nvGrpSpPr>
        <p:grpSpPr>
          <a:xfrm>
            <a:off x="7180262" y="1455737"/>
            <a:ext cx="4592627" cy="2538364"/>
            <a:chOff x="7180262" y="1455737"/>
            <a:chExt cx="4592627" cy="2538364"/>
          </a:xfrm>
        </p:grpSpPr>
        <p:sp>
          <p:nvSpPr>
            <p:cNvPr id="103" name="Rectangle 4">
              <a:extLst>
                <a:ext uri="{FF2B5EF4-FFF2-40B4-BE49-F238E27FC236}">
                  <a16:creationId xmlns:a16="http://schemas.microsoft.com/office/drawing/2014/main" id="{3906FFA2-1D5C-7540-9050-9ADF12840292}"/>
                </a:ext>
              </a:extLst>
            </p:cNvPr>
            <p:cNvSpPr txBox="1">
              <a:spLocks noChangeArrowheads="1"/>
            </p:cNvSpPr>
            <p:nvPr/>
          </p:nvSpPr>
          <p:spPr bwMode="auto">
            <a:xfrm>
              <a:off x="7180262" y="1455737"/>
              <a:ext cx="4592627"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sending behavior:</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1"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roughly:</a:t>
              </a: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send </a:t>
              </a:r>
              <a:r>
                <a:rPr kumimoji="0" lang="en-US" sz="2800" b="0" i="0" u="none" strike="noStrike" kern="0" cap="none" spc="0" normalizeH="0" baseline="0" noProof="0" dirty="0" err="1">
                  <a:ln>
                    <a:noFill/>
                  </a:ln>
                  <a:solidFill>
                    <a:srgbClr val="000000"/>
                  </a:solidFill>
                  <a:effectLst/>
                  <a:uLnTx/>
                  <a:uFillTx/>
                  <a:latin typeface="Courier" pitchFamily="2" charset="0"/>
                  <a:ea typeface="ＭＳ Ｐゴシック" charset="0"/>
                  <a:cs typeface="+mn-cs"/>
                </a:rPr>
                <a:t>cwnd</a:t>
              </a: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bytes, wait RTT for ACKS, then send more bytes</a:t>
              </a:r>
            </a:p>
          </p:txBody>
        </p:sp>
        <p:grpSp>
          <p:nvGrpSpPr>
            <p:cNvPr id="20" name="Group 19">
              <a:extLst>
                <a:ext uri="{FF2B5EF4-FFF2-40B4-BE49-F238E27FC236}">
                  <a16:creationId xmlns:a16="http://schemas.microsoft.com/office/drawing/2014/main" id="{57FB518A-5432-5D44-890D-C8AC56EDFDD2}"/>
                </a:ext>
              </a:extLst>
            </p:cNvPr>
            <p:cNvGrpSpPr/>
            <p:nvPr/>
          </p:nvGrpSpPr>
          <p:grpSpPr>
            <a:xfrm>
              <a:off x="7513131" y="3110983"/>
              <a:ext cx="3751561" cy="883118"/>
              <a:chOff x="6839655" y="3035314"/>
              <a:chExt cx="3751561" cy="883118"/>
            </a:xfrm>
          </p:grpSpPr>
          <p:sp>
            <p:nvSpPr>
              <p:cNvPr id="19" name="Rectangle 18">
                <a:extLst>
                  <a:ext uri="{FF2B5EF4-FFF2-40B4-BE49-F238E27FC236}">
                    <a16:creationId xmlns:a16="http://schemas.microsoft.com/office/drawing/2014/main" id="{C803E68F-787C-134C-96B7-EA9979048F4F}"/>
                  </a:ext>
                </a:extLst>
              </p:cNvPr>
              <p:cNvSpPr/>
              <p:nvPr/>
            </p:nvSpPr>
            <p:spPr>
              <a:xfrm>
                <a:off x="6839655" y="3035314"/>
                <a:ext cx="3751561" cy="8831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32ED096-06AB-7A4D-A7B5-17961E51AD24}"/>
                  </a:ext>
                </a:extLst>
              </p:cNvPr>
              <p:cNvGrpSpPr/>
              <p:nvPr/>
            </p:nvGrpSpPr>
            <p:grpSpPr>
              <a:xfrm>
                <a:off x="6869571" y="3107218"/>
                <a:ext cx="3634909" cy="811214"/>
                <a:chOff x="6694950" y="3614743"/>
                <a:chExt cx="3634909" cy="811214"/>
              </a:xfrm>
            </p:grpSpPr>
            <p:sp>
              <p:nvSpPr>
                <p:cNvPr id="188" name="Text Box 79">
                  <a:extLst>
                    <a:ext uri="{FF2B5EF4-FFF2-40B4-BE49-F238E27FC236}">
                      <a16:creationId xmlns:a16="http://schemas.microsoft.com/office/drawing/2014/main" id="{15B5BFBD-DF38-5B40-87E5-F81F37DAA736}"/>
                    </a:ext>
                  </a:extLst>
                </p:cNvPr>
                <p:cNvSpPr txBox="1">
                  <a:spLocks noChangeArrowheads="1"/>
                </p:cNvSpPr>
                <p:nvPr/>
              </p:nvSpPr>
              <p:spPr bwMode="auto">
                <a:xfrm>
                  <a:off x="6694950" y="3723809"/>
                  <a:ext cx="13906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rate</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189" name="Group 82">
                  <a:extLst>
                    <a:ext uri="{FF2B5EF4-FFF2-40B4-BE49-F238E27FC236}">
                      <a16:creationId xmlns:a16="http://schemas.microsoft.com/office/drawing/2014/main" id="{0CAF5E9A-5B2C-B84F-AC89-1EFE7DC4B6AF}"/>
                    </a:ext>
                  </a:extLst>
                </p:cNvPr>
                <p:cNvGrpSpPr>
                  <a:grpSpLocks/>
                </p:cNvGrpSpPr>
                <p:nvPr/>
              </p:nvGrpSpPr>
              <p:grpSpPr bwMode="auto">
                <a:xfrm>
                  <a:off x="7748588" y="3776663"/>
                  <a:ext cx="931863" cy="441325"/>
                  <a:chOff x="4214" y="2517"/>
                  <a:chExt cx="587" cy="278"/>
                </a:xfrm>
              </p:grpSpPr>
              <p:sp>
                <p:nvSpPr>
                  <p:cNvPr id="190" name="Text Box 80">
                    <a:extLst>
                      <a:ext uri="{FF2B5EF4-FFF2-40B4-BE49-F238E27FC236}">
                        <a16:creationId xmlns:a16="http://schemas.microsoft.com/office/drawing/2014/main" id="{36C86FAE-252E-5441-8D9C-64BC30C08F21}"/>
                      </a:ext>
                    </a:extLst>
                  </p:cNvPr>
                  <p:cNvSpPr txBox="1">
                    <a:spLocks noChangeArrowheads="1"/>
                  </p:cNvSpPr>
                  <p:nvPr/>
                </p:nvSpPr>
                <p:spPr bwMode="auto">
                  <a:xfrm>
                    <a:off x="4216" y="2517"/>
                    <a:ext cx="58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a:t>
                    </a:r>
                  </a:p>
                </p:txBody>
              </p:sp>
              <p:sp>
                <p:nvSpPr>
                  <p:cNvPr id="191" name="Text Box 81">
                    <a:extLst>
                      <a:ext uri="{FF2B5EF4-FFF2-40B4-BE49-F238E27FC236}">
                        <a16:creationId xmlns:a16="http://schemas.microsoft.com/office/drawing/2014/main" id="{CFDD21D8-7DD6-9E4E-82CD-89F60D95E895}"/>
                      </a:ext>
                    </a:extLst>
                  </p:cNvPr>
                  <p:cNvSpPr txBox="1">
                    <a:spLocks noChangeArrowheads="1"/>
                  </p:cNvSpPr>
                  <p:nvPr/>
                </p:nvSpPr>
                <p:spPr bwMode="auto">
                  <a:xfrm>
                    <a:off x="4214" y="2564"/>
                    <a:ext cx="58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a:t>
                    </a:r>
                  </a:p>
                </p:txBody>
              </p:sp>
            </p:grpSp>
            <p:grpSp>
              <p:nvGrpSpPr>
                <p:cNvPr id="192" name="Group 86">
                  <a:extLst>
                    <a:ext uri="{FF2B5EF4-FFF2-40B4-BE49-F238E27FC236}">
                      <a16:creationId xmlns:a16="http://schemas.microsoft.com/office/drawing/2014/main" id="{A6A8A6BC-4690-FD46-A7A2-F81368063A97}"/>
                    </a:ext>
                  </a:extLst>
                </p:cNvPr>
                <p:cNvGrpSpPr>
                  <a:grpSpLocks/>
                </p:cNvGrpSpPr>
                <p:nvPr/>
              </p:nvGrpSpPr>
              <p:grpSpPr bwMode="auto">
                <a:xfrm>
                  <a:off x="8320082" y="3614743"/>
                  <a:ext cx="922336" cy="811214"/>
                  <a:chOff x="4335" y="2509"/>
                  <a:chExt cx="581" cy="511"/>
                </a:xfrm>
              </p:grpSpPr>
              <p:sp>
                <p:nvSpPr>
                  <p:cNvPr id="193" name="Text Box 83">
                    <a:extLst>
                      <a:ext uri="{FF2B5EF4-FFF2-40B4-BE49-F238E27FC236}">
                        <a16:creationId xmlns:a16="http://schemas.microsoft.com/office/drawing/2014/main" id="{2EABE0BC-E93A-7840-BC78-8917BD66E877}"/>
                      </a:ext>
                    </a:extLst>
                  </p:cNvPr>
                  <p:cNvSpPr txBox="1">
                    <a:spLocks noChangeArrowheads="1"/>
                  </p:cNvSpPr>
                  <p:nvPr/>
                </p:nvSpPr>
                <p:spPr bwMode="auto">
                  <a:xfrm>
                    <a:off x="4335" y="2509"/>
                    <a:ext cx="58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Courier" pitchFamily="2" charset="0"/>
                        <a:ea typeface="ＭＳ Ｐゴシック" charset="0"/>
                        <a:cs typeface="+mn-cs"/>
                      </a:rPr>
                      <a:t>cwnd</a:t>
                    </a:r>
                    <a:endParaRPr kumimoji="0" lang="en-US" sz="2400" b="0" i="0" u="none" strike="noStrike" kern="0" cap="none" spc="0" normalizeH="0" baseline="0" noProof="0" dirty="0">
                      <a:ln>
                        <a:noFill/>
                      </a:ln>
                      <a:solidFill>
                        <a:srgbClr val="000000"/>
                      </a:solidFill>
                      <a:effectLst/>
                      <a:uLnTx/>
                      <a:uFillTx/>
                      <a:latin typeface="Courier" pitchFamily="2" charset="0"/>
                      <a:ea typeface="ＭＳ Ｐゴシック" charset="0"/>
                      <a:cs typeface="+mn-cs"/>
                    </a:endParaRPr>
                  </a:p>
                </p:txBody>
              </p:sp>
              <p:sp>
                <p:nvSpPr>
                  <p:cNvPr id="194" name="Text Box 84">
                    <a:extLst>
                      <a:ext uri="{FF2B5EF4-FFF2-40B4-BE49-F238E27FC236}">
                        <a16:creationId xmlns:a16="http://schemas.microsoft.com/office/drawing/2014/main" id="{FC380433-330D-4342-82B3-E71BEB72AF06}"/>
                      </a:ext>
                    </a:extLst>
                  </p:cNvPr>
                  <p:cNvSpPr txBox="1">
                    <a:spLocks noChangeArrowheads="1"/>
                  </p:cNvSpPr>
                  <p:nvPr/>
                </p:nvSpPr>
                <p:spPr bwMode="auto">
                  <a:xfrm>
                    <a:off x="4398" y="2729"/>
                    <a:ext cx="46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rPr>
                      <a:t>RTT</a:t>
                    </a:r>
                  </a:p>
                </p:txBody>
              </p:sp>
              <p:sp>
                <p:nvSpPr>
                  <p:cNvPr id="195" name="Line 85">
                    <a:extLst>
                      <a:ext uri="{FF2B5EF4-FFF2-40B4-BE49-F238E27FC236}">
                        <a16:creationId xmlns:a16="http://schemas.microsoft.com/office/drawing/2014/main" id="{1B9F9DB8-E2FB-AE45-88BA-CC221F1D6597}"/>
                      </a:ext>
                    </a:extLst>
                  </p:cNvPr>
                  <p:cNvSpPr>
                    <a:spLocks noChangeShapeType="1"/>
                  </p:cNvSpPr>
                  <p:nvPr/>
                </p:nvSpPr>
                <p:spPr bwMode="auto">
                  <a:xfrm>
                    <a:off x="4430" y="2763"/>
                    <a:ext cx="384"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6" name="Text Box 87">
                  <a:extLst>
                    <a:ext uri="{FF2B5EF4-FFF2-40B4-BE49-F238E27FC236}">
                      <a16:creationId xmlns:a16="http://schemas.microsoft.com/office/drawing/2014/main" id="{2A51BBA4-2F14-2F4F-A04D-EFFFF36AF41D}"/>
                    </a:ext>
                  </a:extLst>
                </p:cNvPr>
                <p:cNvSpPr txBox="1">
                  <a:spLocks noChangeArrowheads="1"/>
                </p:cNvSpPr>
                <p:nvPr/>
              </p:nvSpPr>
              <p:spPr bwMode="auto">
                <a:xfrm>
                  <a:off x="9141713" y="3823464"/>
                  <a:ext cx="118814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bytes/sec</a:t>
                  </a:r>
                </a:p>
              </p:txBody>
            </p:sp>
          </p:grpSp>
        </p:grpSp>
      </p:grpSp>
      <p:grpSp>
        <p:nvGrpSpPr>
          <p:cNvPr id="21" name="Group 20">
            <a:extLst>
              <a:ext uri="{FF2B5EF4-FFF2-40B4-BE49-F238E27FC236}">
                <a16:creationId xmlns:a16="http://schemas.microsoft.com/office/drawing/2014/main" id="{0B0449D2-8107-EC4E-BA6E-0B53574C5B7E}"/>
              </a:ext>
            </a:extLst>
          </p:cNvPr>
          <p:cNvGrpSpPr/>
          <p:nvPr/>
        </p:nvGrpSpPr>
        <p:grpSpPr>
          <a:xfrm>
            <a:off x="2327097" y="2874002"/>
            <a:ext cx="1660913" cy="1379180"/>
            <a:chOff x="2327097" y="2874002"/>
            <a:chExt cx="1660913" cy="1379180"/>
          </a:xfrm>
        </p:grpSpPr>
        <p:sp>
          <p:nvSpPr>
            <p:cNvPr id="171" name="Text Box 58">
              <a:extLst>
                <a:ext uri="{FF2B5EF4-FFF2-40B4-BE49-F238E27FC236}">
                  <a16:creationId xmlns:a16="http://schemas.microsoft.com/office/drawing/2014/main" id="{245049EB-D632-CE4C-A587-BA819860D407}"/>
                </a:ext>
              </a:extLst>
            </p:cNvPr>
            <p:cNvSpPr txBox="1">
              <a:spLocks noChangeArrowheads="1"/>
            </p:cNvSpPr>
            <p:nvPr/>
          </p:nvSpPr>
          <p:spPr bwMode="auto">
            <a:xfrm>
              <a:off x="2327097" y="3412952"/>
              <a:ext cx="1660913"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sent, </a:t>
              </a:r>
              <a:r>
                <a:rPr kumimoji="0" lang="en-US" altLang="en-US" sz="18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bu</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t not-yet </a:t>
              </a:r>
              <a:r>
                <a:rPr kumimoji="0" lang="en-US" altLang="en-US" sz="18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ACKed</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in-flight”)</a:t>
              </a:r>
              <a:endPar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2" name="Group 11">
              <a:extLst>
                <a:ext uri="{FF2B5EF4-FFF2-40B4-BE49-F238E27FC236}">
                  <a16:creationId xmlns:a16="http://schemas.microsoft.com/office/drawing/2014/main" id="{8036A4AF-C412-6643-BB9E-A6741086FD03}"/>
                </a:ext>
              </a:extLst>
            </p:cNvPr>
            <p:cNvGrpSpPr/>
            <p:nvPr/>
          </p:nvGrpSpPr>
          <p:grpSpPr>
            <a:xfrm>
              <a:off x="2644060" y="2874002"/>
              <a:ext cx="1201888" cy="658131"/>
              <a:chOff x="2644060" y="2874003"/>
              <a:chExt cx="1201888" cy="635450"/>
            </a:xfrm>
          </p:grpSpPr>
          <p:sp>
            <p:nvSpPr>
              <p:cNvPr id="167" name="Line 51">
                <a:extLst>
                  <a:ext uri="{FF2B5EF4-FFF2-40B4-BE49-F238E27FC236}">
                    <a16:creationId xmlns:a16="http://schemas.microsoft.com/office/drawing/2014/main" id="{82259C8B-8E68-3B45-95EF-6297D889F723}"/>
                  </a:ext>
                </a:extLst>
              </p:cNvPr>
              <p:cNvSpPr>
                <a:spLocks noChangeShapeType="1"/>
              </p:cNvSpPr>
              <p:nvPr/>
            </p:nvSpPr>
            <p:spPr bwMode="auto">
              <a:xfrm>
                <a:off x="2644060" y="2874003"/>
                <a:ext cx="1201888"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cxnSp>
            <p:nvCxnSpPr>
              <p:cNvPr id="8" name="Straight Connector 7">
                <a:extLst>
                  <a:ext uri="{FF2B5EF4-FFF2-40B4-BE49-F238E27FC236}">
                    <a16:creationId xmlns:a16="http://schemas.microsoft.com/office/drawing/2014/main" id="{9E977076-799D-1F4B-B884-156CBD02FF8A}"/>
                  </a:ext>
                </a:extLst>
              </p:cNvPr>
              <p:cNvCxnSpPr>
                <a:cxnSpLocks/>
              </p:cNvCxnSpPr>
              <p:nvPr/>
            </p:nvCxnSpPr>
            <p:spPr>
              <a:xfrm>
                <a:off x="2850877" y="2898008"/>
                <a:ext cx="0" cy="61144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88" name="Slide Number Placeholder 2">
            <a:extLst>
              <a:ext uri="{FF2B5EF4-FFF2-40B4-BE49-F238E27FC236}">
                <a16:creationId xmlns:a16="http://schemas.microsoft.com/office/drawing/2014/main" id="{F3E09B12-4970-4049-B7E9-4060B63F1FB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60</a:t>
            </a:fld>
            <a:endParaRPr lang="en-US" dirty="0"/>
          </a:p>
        </p:txBody>
      </p:sp>
    </p:spTree>
    <p:extLst>
      <p:ext uri="{BB962C8B-B14F-4D97-AF65-F5344CB8AC3E}">
        <p14:creationId xmlns:p14="http://schemas.microsoft.com/office/powerpoint/2010/main" val="2363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dissolve">
                                      <p:cBhvr>
                                        <p:cTn id="25" dur="500"/>
                                        <p:tgtEl>
                                          <p:spTgt spid="19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1390" y="259719"/>
            <a:ext cx="11393310" cy="894622"/>
          </a:xfrm>
        </p:spPr>
        <p:txBody>
          <a:bodyPr>
            <a:normAutofit/>
          </a:bodyPr>
          <a:lstStyle/>
          <a:p>
            <a:r>
              <a:rPr lang="en-US" sz="4800" dirty="0"/>
              <a:t>TCP slow start </a:t>
            </a:r>
            <a:endParaRPr lang="en-US" sz="4400" b="0" dirty="0"/>
          </a:p>
        </p:txBody>
      </p:sp>
      <p:sp>
        <p:nvSpPr>
          <p:cNvPr id="88" name="Rectangle 3">
            <a:extLst>
              <a:ext uri="{FF2B5EF4-FFF2-40B4-BE49-F238E27FC236}">
                <a16:creationId xmlns:a16="http://schemas.microsoft.com/office/drawing/2014/main" id="{8A57114D-913B-0446-AF23-3E8C1F4B81CA}"/>
              </a:ext>
            </a:extLst>
          </p:cNvPr>
          <p:cNvSpPr txBox="1">
            <a:spLocks noChangeArrowheads="1"/>
          </p:cNvSpPr>
          <p:nvPr/>
        </p:nvSpPr>
        <p:spPr>
          <a:xfrm>
            <a:off x="1143000" y="1384299"/>
            <a:ext cx="5118100" cy="52142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marR="0" lvl="0" indent="-2635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connection begins, increase rate exponentially until first loss event: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initially </a:t>
            </a:r>
            <a:r>
              <a:rPr kumimoji="0" lang="en-US" sz="2800" b="1" i="0" u="none" strike="noStrike" kern="1200" cap="none" spc="0" normalizeH="0" baseline="0" noProof="0" dirty="0" err="1">
                <a:ln>
                  <a:noFill/>
                </a:ln>
                <a:solidFill>
                  <a:prstClr val="black"/>
                </a:solidFill>
                <a:effectLst/>
                <a:uLnTx/>
                <a:uFillTx/>
                <a:latin typeface="Courier New" charset="0"/>
                <a:ea typeface="+mn-ea"/>
                <a:cs typeface="+mn-cs"/>
              </a:rPr>
              <a:t>cwnd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1 MSS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double </a:t>
            </a:r>
            <a:r>
              <a:rPr kumimoji="0" lang="en-US" sz="2800" b="1" i="0" u="none" strike="noStrike" kern="1200" cap="none" spc="0" normalizeH="0" baseline="0" noProof="0" dirty="0" err="1">
                <a:ln>
                  <a:noFill/>
                </a:ln>
                <a:solidFill>
                  <a:prstClr val="black"/>
                </a:solidFill>
                <a:effectLst/>
                <a:uLnTx/>
                <a:uFillTx/>
                <a:latin typeface="Courier New" charset="0"/>
                <a:ea typeface="+mn-ea"/>
                <a:cs typeface="+mn-cs"/>
              </a:rPr>
              <a:t>cwnd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every RTT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done by incrementing </a:t>
            </a:r>
            <a:r>
              <a:rPr kumimoji="0" lang="en-US" sz="2800" b="1" i="0" u="none" strike="noStrike" kern="1200" cap="none" spc="0" normalizeH="0" baseline="0" noProof="0" dirty="0" err="1">
                <a:ln>
                  <a:noFill/>
                </a:ln>
                <a:solidFill>
                  <a:prstClr val="black"/>
                </a:solidFill>
                <a:effectLst/>
                <a:uLnTx/>
                <a:uFillTx/>
                <a:latin typeface="Courier New" charset="0"/>
                <a:ea typeface="+mn-ea"/>
                <a:cs typeface="+mn-cs"/>
              </a:rPr>
              <a:t>cwnd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every ACK received</a:t>
            </a:r>
          </a:p>
        </p:txBody>
      </p:sp>
      <p:sp>
        <p:nvSpPr>
          <p:cNvPr id="224" name="Line 6">
            <a:extLst>
              <a:ext uri="{FF2B5EF4-FFF2-40B4-BE49-F238E27FC236}">
                <a16:creationId xmlns:a16="http://schemas.microsoft.com/office/drawing/2014/main" id="{6A528287-EE91-2148-8BF9-9042AB1CFB64}"/>
              </a:ext>
            </a:extLst>
          </p:cNvPr>
          <p:cNvSpPr>
            <a:spLocks noChangeShapeType="1"/>
          </p:cNvSpPr>
          <p:nvPr/>
        </p:nvSpPr>
        <p:spPr bwMode="auto">
          <a:xfrm>
            <a:off x="7585075" y="2306590"/>
            <a:ext cx="2505075" cy="3524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Text Box 8">
            <a:extLst>
              <a:ext uri="{FF2B5EF4-FFF2-40B4-BE49-F238E27FC236}">
                <a16:creationId xmlns:a16="http://schemas.microsoft.com/office/drawing/2014/main" id="{BF8683E2-9BD1-4641-8269-1F97FE166C40}"/>
              </a:ext>
            </a:extLst>
          </p:cNvPr>
          <p:cNvSpPr txBox="1">
            <a:spLocks noChangeArrowheads="1"/>
          </p:cNvSpPr>
          <p:nvPr/>
        </p:nvSpPr>
        <p:spPr bwMode="auto">
          <a:xfrm>
            <a:off x="7181850" y="1168352"/>
            <a:ext cx="8699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Host A</a:t>
            </a:r>
          </a:p>
        </p:txBody>
      </p:sp>
      <p:sp>
        <p:nvSpPr>
          <p:cNvPr id="226" name="Text Box 9">
            <a:extLst>
              <a:ext uri="{FF2B5EF4-FFF2-40B4-BE49-F238E27FC236}">
                <a16:creationId xmlns:a16="http://schemas.microsoft.com/office/drawing/2014/main" id="{C49CE5EE-9C21-9E4F-B95D-B87D2E6CA9D2}"/>
              </a:ext>
            </a:extLst>
          </p:cNvPr>
          <p:cNvSpPr txBox="1">
            <a:spLocks noChangeArrowheads="1"/>
          </p:cNvSpPr>
          <p:nvPr/>
        </p:nvSpPr>
        <p:spPr bwMode="auto">
          <a:xfrm rot="408567">
            <a:off x="8591550" y="2273252"/>
            <a:ext cx="1208088"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one segment</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228" name="Text Box 12">
            <a:extLst>
              <a:ext uri="{FF2B5EF4-FFF2-40B4-BE49-F238E27FC236}">
                <a16:creationId xmlns:a16="http://schemas.microsoft.com/office/drawing/2014/main" id="{51858FD0-9B85-8441-9B12-8875189F665C}"/>
              </a:ext>
            </a:extLst>
          </p:cNvPr>
          <p:cNvSpPr txBox="1">
            <a:spLocks noChangeArrowheads="1"/>
          </p:cNvSpPr>
          <p:nvPr/>
        </p:nvSpPr>
        <p:spPr bwMode="auto">
          <a:xfrm>
            <a:off x="9618663" y="1154065"/>
            <a:ext cx="8699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Host B</a:t>
            </a:r>
          </a:p>
        </p:txBody>
      </p:sp>
      <p:sp>
        <p:nvSpPr>
          <p:cNvPr id="229" name="Line 13">
            <a:extLst>
              <a:ext uri="{FF2B5EF4-FFF2-40B4-BE49-F238E27FC236}">
                <a16:creationId xmlns:a16="http://schemas.microsoft.com/office/drawing/2014/main" id="{A18AC8EC-DBD1-E34E-B3EA-D3876A530333}"/>
              </a:ext>
            </a:extLst>
          </p:cNvPr>
          <p:cNvSpPr>
            <a:spLocks noChangeShapeType="1"/>
          </p:cNvSpPr>
          <p:nvPr/>
        </p:nvSpPr>
        <p:spPr bwMode="auto">
          <a:xfrm>
            <a:off x="7580313" y="2120852"/>
            <a:ext cx="0" cy="3848100"/>
          </a:xfrm>
          <a:prstGeom prst="line">
            <a:avLst/>
          </a:prstGeom>
          <a:noFill/>
          <a:ln w="19050">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0" name="Line 14">
            <a:extLst>
              <a:ext uri="{FF2B5EF4-FFF2-40B4-BE49-F238E27FC236}">
                <a16:creationId xmlns:a16="http://schemas.microsoft.com/office/drawing/2014/main" id="{77B3310E-1B60-414E-9423-328982307B1D}"/>
              </a:ext>
            </a:extLst>
          </p:cNvPr>
          <p:cNvSpPr>
            <a:spLocks noChangeShapeType="1"/>
          </p:cNvSpPr>
          <p:nvPr/>
        </p:nvSpPr>
        <p:spPr bwMode="auto">
          <a:xfrm>
            <a:off x="10094913" y="2158952"/>
            <a:ext cx="0" cy="3848100"/>
          </a:xfrm>
          <a:prstGeom prst="line">
            <a:avLst/>
          </a:prstGeom>
          <a:noFill/>
          <a:ln w="19050">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4" name="Group 3">
            <a:extLst>
              <a:ext uri="{FF2B5EF4-FFF2-40B4-BE49-F238E27FC236}">
                <a16:creationId xmlns:a16="http://schemas.microsoft.com/office/drawing/2014/main" id="{E69B56F2-B7D2-5247-8C5B-11CDFE50D6C7}"/>
              </a:ext>
            </a:extLst>
          </p:cNvPr>
          <p:cNvGrpSpPr/>
          <p:nvPr/>
        </p:nvGrpSpPr>
        <p:grpSpPr>
          <a:xfrm>
            <a:off x="7254875" y="2270077"/>
            <a:ext cx="304800" cy="830263"/>
            <a:chOff x="7254875" y="2270077"/>
            <a:chExt cx="304800" cy="830263"/>
          </a:xfrm>
        </p:grpSpPr>
        <p:sp>
          <p:nvSpPr>
            <p:cNvPr id="227" name="Text Box 10">
              <a:extLst>
                <a:ext uri="{FF2B5EF4-FFF2-40B4-BE49-F238E27FC236}">
                  <a16:creationId xmlns:a16="http://schemas.microsoft.com/office/drawing/2014/main" id="{A25707E3-FE96-074A-AE26-F8222C4C395A}"/>
                </a:ext>
              </a:extLst>
            </p:cNvPr>
            <p:cNvSpPr txBox="1">
              <a:spLocks noChangeArrowheads="1"/>
            </p:cNvSpPr>
            <p:nvPr/>
          </p:nvSpPr>
          <p:spPr bwMode="auto">
            <a:xfrm rot="-5400000">
              <a:off x="7142956" y="2510584"/>
              <a:ext cx="5286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RTT</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231" name="Line 15">
              <a:extLst>
                <a:ext uri="{FF2B5EF4-FFF2-40B4-BE49-F238E27FC236}">
                  <a16:creationId xmlns:a16="http://schemas.microsoft.com/office/drawing/2014/main" id="{1BE79FAE-9CDC-7B45-A6C0-E89FC9FC2363}"/>
                </a:ext>
              </a:extLst>
            </p:cNvPr>
            <p:cNvSpPr>
              <a:spLocks noChangeShapeType="1"/>
            </p:cNvSpPr>
            <p:nvPr/>
          </p:nvSpPr>
          <p:spPr bwMode="auto">
            <a:xfrm flipH="1" flipV="1">
              <a:off x="7399338" y="2270077"/>
              <a:ext cx="4762" cy="219075"/>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Line 16">
              <a:extLst>
                <a:ext uri="{FF2B5EF4-FFF2-40B4-BE49-F238E27FC236}">
                  <a16:creationId xmlns:a16="http://schemas.microsoft.com/office/drawing/2014/main" id="{59A77926-4B5A-AC4A-B560-0B735D6BC784}"/>
                </a:ext>
              </a:extLst>
            </p:cNvPr>
            <p:cNvSpPr>
              <a:spLocks noChangeShapeType="1"/>
            </p:cNvSpPr>
            <p:nvPr/>
          </p:nvSpPr>
          <p:spPr bwMode="auto">
            <a:xfrm>
              <a:off x="7408863" y="2876502"/>
              <a:ext cx="4762" cy="223838"/>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3" name="Line 17">
            <a:extLst>
              <a:ext uri="{FF2B5EF4-FFF2-40B4-BE49-F238E27FC236}">
                <a16:creationId xmlns:a16="http://schemas.microsoft.com/office/drawing/2014/main" id="{6F1B852B-55C3-8747-96CA-AA2F2AB5E525}"/>
              </a:ext>
            </a:extLst>
          </p:cNvPr>
          <p:cNvSpPr>
            <a:spLocks noChangeShapeType="1"/>
          </p:cNvSpPr>
          <p:nvPr/>
        </p:nvSpPr>
        <p:spPr bwMode="auto">
          <a:xfrm flipV="1">
            <a:off x="7561263" y="2711402"/>
            <a:ext cx="2505075" cy="352425"/>
          </a:xfrm>
          <a:prstGeom prst="line">
            <a:avLst/>
          </a:prstGeom>
          <a:noFill/>
          <a:ln w="28575">
            <a:solidFill>
              <a:srgbClr val="3333CC"/>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4" name="Group 18">
            <a:extLst>
              <a:ext uri="{FF2B5EF4-FFF2-40B4-BE49-F238E27FC236}">
                <a16:creationId xmlns:a16="http://schemas.microsoft.com/office/drawing/2014/main" id="{065B59AF-8C8D-9041-B965-0C2B0A5F8CEF}"/>
              </a:ext>
            </a:extLst>
          </p:cNvPr>
          <p:cNvGrpSpPr>
            <a:grpSpLocks/>
          </p:cNvGrpSpPr>
          <p:nvPr/>
        </p:nvGrpSpPr>
        <p:grpSpPr bwMode="auto">
          <a:xfrm>
            <a:off x="9809163" y="5453015"/>
            <a:ext cx="615950" cy="366712"/>
            <a:chOff x="3317" y="3527"/>
            <a:chExt cx="388" cy="231"/>
          </a:xfrm>
        </p:grpSpPr>
        <p:sp>
          <p:nvSpPr>
            <p:cNvPr id="235" name="Rectangle 19">
              <a:extLst>
                <a:ext uri="{FF2B5EF4-FFF2-40B4-BE49-F238E27FC236}">
                  <a16:creationId xmlns:a16="http://schemas.microsoft.com/office/drawing/2014/main" id="{87C76A64-BE9B-B84D-B23B-73554D8DC2C9}"/>
                </a:ext>
              </a:extLst>
            </p:cNvPr>
            <p:cNvSpPr>
              <a:spLocks noChangeArrowheads="1"/>
            </p:cNvSpPr>
            <p:nvPr/>
          </p:nvSpPr>
          <p:spPr bwMode="auto">
            <a:xfrm>
              <a:off x="3342" y="3576"/>
              <a:ext cx="324" cy="15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6" name="Text Box 20">
              <a:extLst>
                <a:ext uri="{FF2B5EF4-FFF2-40B4-BE49-F238E27FC236}">
                  <a16:creationId xmlns:a16="http://schemas.microsoft.com/office/drawing/2014/main" id="{0453126D-C0BC-5F4F-8DBD-30CD1FA8A1CD}"/>
                </a:ext>
              </a:extLst>
            </p:cNvPr>
            <p:cNvSpPr txBox="1">
              <a:spLocks noChangeArrowheads="1"/>
            </p:cNvSpPr>
            <p:nvPr/>
          </p:nvSpPr>
          <p:spPr bwMode="auto">
            <a:xfrm>
              <a:off x="3317" y="3527"/>
              <a:ext cx="388"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time</a:t>
              </a:r>
              <a:endPar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5" name="Group 4">
            <a:extLst>
              <a:ext uri="{FF2B5EF4-FFF2-40B4-BE49-F238E27FC236}">
                <a16:creationId xmlns:a16="http://schemas.microsoft.com/office/drawing/2014/main" id="{4100408E-3418-754E-97D5-873085045522}"/>
              </a:ext>
            </a:extLst>
          </p:cNvPr>
          <p:cNvGrpSpPr/>
          <p:nvPr/>
        </p:nvGrpSpPr>
        <p:grpSpPr>
          <a:xfrm>
            <a:off x="7585075" y="3087640"/>
            <a:ext cx="2509838" cy="438150"/>
            <a:chOff x="7585075" y="3087640"/>
            <a:chExt cx="2509838" cy="438150"/>
          </a:xfrm>
        </p:grpSpPr>
        <p:sp>
          <p:nvSpPr>
            <p:cNvPr id="237" name="Line 21">
              <a:extLst>
                <a:ext uri="{FF2B5EF4-FFF2-40B4-BE49-F238E27FC236}">
                  <a16:creationId xmlns:a16="http://schemas.microsoft.com/office/drawing/2014/main" id="{9884C69B-71B1-0942-8DD7-4BADAC4C58CF}"/>
                </a:ext>
              </a:extLst>
            </p:cNvPr>
            <p:cNvSpPr>
              <a:spLocks noChangeShapeType="1"/>
            </p:cNvSpPr>
            <p:nvPr/>
          </p:nvSpPr>
          <p:spPr bwMode="auto">
            <a:xfrm>
              <a:off x="7589838" y="3087640"/>
              <a:ext cx="2505075" cy="3524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8" name="Line 22">
              <a:extLst>
                <a:ext uri="{FF2B5EF4-FFF2-40B4-BE49-F238E27FC236}">
                  <a16:creationId xmlns:a16="http://schemas.microsoft.com/office/drawing/2014/main" id="{51BC13AD-02C4-1049-8BE5-DF4431F8416C}"/>
                </a:ext>
              </a:extLst>
            </p:cNvPr>
            <p:cNvSpPr>
              <a:spLocks noChangeShapeType="1"/>
            </p:cNvSpPr>
            <p:nvPr/>
          </p:nvSpPr>
          <p:spPr bwMode="auto">
            <a:xfrm>
              <a:off x="7585075" y="3173365"/>
              <a:ext cx="2505075" cy="3524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C604703D-5DBE-F940-8D53-F844A095856D}"/>
              </a:ext>
            </a:extLst>
          </p:cNvPr>
          <p:cNvGrpSpPr/>
          <p:nvPr/>
        </p:nvGrpSpPr>
        <p:grpSpPr>
          <a:xfrm>
            <a:off x="7558088" y="3697240"/>
            <a:ext cx="2555875" cy="612775"/>
            <a:chOff x="7558088" y="3697240"/>
            <a:chExt cx="2555875" cy="612775"/>
          </a:xfrm>
        </p:grpSpPr>
        <p:sp>
          <p:nvSpPr>
            <p:cNvPr id="239" name="Line 23">
              <a:extLst>
                <a:ext uri="{FF2B5EF4-FFF2-40B4-BE49-F238E27FC236}">
                  <a16:creationId xmlns:a16="http://schemas.microsoft.com/office/drawing/2014/main" id="{4B52376E-4BCD-9A4A-845B-15A59AA4FC46}"/>
                </a:ext>
              </a:extLst>
            </p:cNvPr>
            <p:cNvSpPr>
              <a:spLocks noChangeShapeType="1"/>
            </p:cNvSpPr>
            <p:nvPr/>
          </p:nvSpPr>
          <p:spPr bwMode="auto">
            <a:xfrm flipV="1">
              <a:off x="7585075" y="3697240"/>
              <a:ext cx="2528888" cy="361950"/>
            </a:xfrm>
            <a:prstGeom prst="line">
              <a:avLst/>
            </a:prstGeom>
            <a:noFill/>
            <a:ln w="28575">
              <a:solidFill>
                <a:srgbClr val="3333CC"/>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Line 24">
              <a:extLst>
                <a:ext uri="{FF2B5EF4-FFF2-40B4-BE49-F238E27FC236}">
                  <a16:creationId xmlns:a16="http://schemas.microsoft.com/office/drawing/2014/main" id="{645C0ACA-0EDA-5E4A-9046-377D9678C0E7}"/>
                </a:ext>
              </a:extLst>
            </p:cNvPr>
            <p:cNvSpPr>
              <a:spLocks noChangeShapeType="1"/>
            </p:cNvSpPr>
            <p:nvPr/>
          </p:nvSpPr>
          <p:spPr bwMode="auto">
            <a:xfrm flipV="1">
              <a:off x="7558088" y="3957590"/>
              <a:ext cx="2505075" cy="352425"/>
            </a:xfrm>
            <a:prstGeom prst="line">
              <a:avLst/>
            </a:prstGeom>
            <a:noFill/>
            <a:ln w="28575">
              <a:solidFill>
                <a:srgbClr val="3333CC"/>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1" name="Text Box 25">
            <a:extLst>
              <a:ext uri="{FF2B5EF4-FFF2-40B4-BE49-F238E27FC236}">
                <a16:creationId xmlns:a16="http://schemas.microsoft.com/office/drawing/2014/main" id="{01076F6F-B790-D24D-9445-FAC03A5C45E4}"/>
              </a:ext>
            </a:extLst>
          </p:cNvPr>
          <p:cNvSpPr txBox="1">
            <a:spLocks noChangeArrowheads="1"/>
          </p:cNvSpPr>
          <p:nvPr/>
        </p:nvSpPr>
        <p:spPr bwMode="auto">
          <a:xfrm rot="408567">
            <a:off x="8589963" y="3059065"/>
            <a:ext cx="12779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two segments</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242" name="Text Box 26">
            <a:extLst>
              <a:ext uri="{FF2B5EF4-FFF2-40B4-BE49-F238E27FC236}">
                <a16:creationId xmlns:a16="http://schemas.microsoft.com/office/drawing/2014/main" id="{1B8C0342-7E57-2343-86AD-47B5AB1AA675}"/>
              </a:ext>
            </a:extLst>
          </p:cNvPr>
          <p:cNvSpPr txBox="1">
            <a:spLocks noChangeArrowheads="1"/>
          </p:cNvSpPr>
          <p:nvPr/>
        </p:nvSpPr>
        <p:spPr bwMode="auto">
          <a:xfrm rot="408567">
            <a:off x="8682038" y="4073477"/>
            <a:ext cx="1306512"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four segments</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nvGrpSpPr>
          <p:cNvPr id="243" name="Group 27">
            <a:extLst>
              <a:ext uri="{FF2B5EF4-FFF2-40B4-BE49-F238E27FC236}">
                <a16:creationId xmlns:a16="http://schemas.microsoft.com/office/drawing/2014/main" id="{B634F089-4244-B04A-8749-7ACF0E0264A8}"/>
              </a:ext>
            </a:extLst>
          </p:cNvPr>
          <p:cNvGrpSpPr>
            <a:grpSpLocks/>
          </p:cNvGrpSpPr>
          <p:nvPr/>
        </p:nvGrpSpPr>
        <p:grpSpPr bwMode="auto">
          <a:xfrm>
            <a:off x="7580316" y="4092527"/>
            <a:ext cx="2519363" cy="652463"/>
            <a:chOff x="3954" y="2214"/>
            <a:chExt cx="1587" cy="411"/>
          </a:xfrm>
        </p:grpSpPr>
        <p:sp>
          <p:nvSpPr>
            <p:cNvPr id="244" name="Line 28">
              <a:extLst>
                <a:ext uri="{FF2B5EF4-FFF2-40B4-BE49-F238E27FC236}">
                  <a16:creationId xmlns:a16="http://schemas.microsoft.com/office/drawing/2014/main" id="{6F92F39D-0B5B-8944-8B48-2B288C8AA12C}"/>
                </a:ext>
              </a:extLst>
            </p:cNvPr>
            <p:cNvSpPr>
              <a:spLocks noChangeShapeType="1"/>
            </p:cNvSpPr>
            <p:nvPr/>
          </p:nvSpPr>
          <p:spPr bwMode="auto">
            <a:xfrm>
              <a:off x="3963" y="2214"/>
              <a:ext cx="1578" cy="222"/>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5" name="Line 29">
              <a:extLst>
                <a:ext uri="{FF2B5EF4-FFF2-40B4-BE49-F238E27FC236}">
                  <a16:creationId xmlns:a16="http://schemas.microsoft.com/office/drawing/2014/main" id="{C48577E5-7DD4-034F-9CF0-3D303E956AEB}"/>
                </a:ext>
              </a:extLst>
            </p:cNvPr>
            <p:cNvSpPr>
              <a:spLocks noChangeShapeType="1"/>
            </p:cNvSpPr>
            <p:nvPr/>
          </p:nvSpPr>
          <p:spPr bwMode="auto">
            <a:xfrm>
              <a:off x="3954" y="2274"/>
              <a:ext cx="1578" cy="222"/>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Line 30">
              <a:extLst>
                <a:ext uri="{FF2B5EF4-FFF2-40B4-BE49-F238E27FC236}">
                  <a16:creationId xmlns:a16="http://schemas.microsoft.com/office/drawing/2014/main" id="{B96B9B7F-8E30-7743-AEDD-727B51D6B27C}"/>
                </a:ext>
              </a:extLst>
            </p:cNvPr>
            <p:cNvSpPr>
              <a:spLocks noChangeShapeType="1"/>
            </p:cNvSpPr>
            <p:nvPr/>
          </p:nvSpPr>
          <p:spPr bwMode="auto">
            <a:xfrm>
              <a:off x="3963" y="2340"/>
              <a:ext cx="1578" cy="222"/>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7" name="Line 31">
              <a:extLst>
                <a:ext uri="{FF2B5EF4-FFF2-40B4-BE49-F238E27FC236}">
                  <a16:creationId xmlns:a16="http://schemas.microsoft.com/office/drawing/2014/main" id="{B83505EC-39A5-D64D-8E5C-39A07A090F7F}"/>
                </a:ext>
              </a:extLst>
            </p:cNvPr>
            <p:cNvSpPr>
              <a:spLocks noChangeShapeType="1"/>
            </p:cNvSpPr>
            <p:nvPr/>
          </p:nvSpPr>
          <p:spPr bwMode="auto">
            <a:xfrm>
              <a:off x="3957" y="2403"/>
              <a:ext cx="1578" cy="222"/>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48" name="Group 32">
            <a:extLst>
              <a:ext uri="{FF2B5EF4-FFF2-40B4-BE49-F238E27FC236}">
                <a16:creationId xmlns:a16="http://schemas.microsoft.com/office/drawing/2014/main" id="{00C5C000-11E9-BE42-9849-B1B7B9E99FE0}"/>
              </a:ext>
            </a:extLst>
          </p:cNvPr>
          <p:cNvGrpSpPr>
            <a:grpSpLocks/>
          </p:cNvGrpSpPr>
          <p:nvPr/>
        </p:nvGrpSpPr>
        <p:grpSpPr bwMode="auto">
          <a:xfrm flipV="1">
            <a:off x="7866063" y="4473527"/>
            <a:ext cx="2228850" cy="604838"/>
            <a:chOff x="3954" y="2214"/>
            <a:chExt cx="1587" cy="411"/>
          </a:xfrm>
        </p:grpSpPr>
        <p:sp>
          <p:nvSpPr>
            <p:cNvPr id="249" name="Line 33">
              <a:extLst>
                <a:ext uri="{FF2B5EF4-FFF2-40B4-BE49-F238E27FC236}">
                  <a16:creationId xmlns:a16="http://schemas.microsoft.com/office/drawing/2014/main" id="{4332886D-58A3-5C48-9DD4-0435A9D316B6}"/>
                </a:ext>
              </a:extLst>
            </p:cNvPr>
            <p:cNvSpPr>
              <a:spLocks noChangeShapeType="1"/>
            </p:cNvSpPr>
            <p:nvPr/>
          </p:nvSpPr>
          <p:spPr bwMode="auto">
            <a:xfrm>
              <a:off x="3963" y="2214"/>
              <a:ext cx="1578" cy="222"/>
            </a:xfrm>
            <a:prstGeom prst="line">
              <a:avLst/>
            </a:prstGeom>
            <a:noFill/>
            <a:ln w="28575">
              <a:solidFill>
                <a:srgbClr val="3333CC"/>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Line 34">
              <a:extLst>
                <a:ext uri="{FF2B5EF4-FFF2-40B4-BE49-F238E27FC236}">
                  <a16:creationId xmlns:a16="http://schemas.microsoft.com/office/drawing/2014/main" id="{C0026D13-F3ED-354E-AB62-DED685C67E13}"/>
                </a:ext>
              </a:extLst>
            </p:cNvPr>
            <p:cNvSpPr>
              <a:spLocks noChangeShapeType="1"/>
            </p:cNvSpPr>
            <p:nvPr/>
          </p:nvSpPr>
          <p:spPr bwMode="auto">
            <a:xfrm>
              <a:off x="3954" y="2274"/>
              <a:ext cx="1578" cy="220"/>
            </a:xfrm>
            <a:prstGeom prst="line">
              <a:avLst/>
            </a:prstGeom>
            <a:noFill/>
            <a:ln w="28575">
              <a:solidFill>
                <a:srgbClr val="3333CC"/>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1" name="Line 35">
              <a:extLst>
                <a:ext uri="{FF2B5EF4-FFF2-40B4-BE49-F238E27FC236}">
                  <a16:creationId xmlns:a16="http://schemas.microsoft.com/office/drawing/2014/main" id="{36EDBC83-2FCD-4D49-9A45-B0773BAEE370}"/>
                </a:ext>
              </a:extLst>
            </p:cNvPr>
            <p:cNvSpPr>
              <a:spLocks noChangeShapeType="1"/>
            </p:cNvSpPr>
            <p:nvPr/>
          </p:nvSpPr>
          <p:spPr bwMode="auto">
            <a:xfrm>
              <a:off x="3963" y="2340"/>
              <a:ext cx="1578" cy="222"/>
            </a:xfrm>
            <a:prstGeom prst="line">
              <a:avLst/>
            </a:prstGeom>
            <a:noFill/>
            <a:ln w="28575">
              <a:solidFill>
                <a:srgbClr val="3333CC"/>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Line 36">
              <a:extLst>
                <a:ext uri="{FF2B5EF4-FFF2-40B4-BE49-F238E27FC236}">
                  <a16:creationId xmlns:a16="http://schemas.microsoft.com/office/drawing/2014/main" id="{8BA1B8D7-7D1E-2947-8988-7C4595578CA6}"/>
                </a:ext>
              </a:extLst>
            </p:cNvPr>
            <p:cNvSpPr>
              <a:spLocks noChangeShapeType="1"/>
            </p:cNvSpPr>
            <p:nvPr/>
          </p:nvSpPr>
          <p:spPr bwMode="auto">
            <a:xfrm>
              <a:off x="3957" y="2403"/>
              <a:ext cx="1578" cy="222"/>
            </a:xfrm>
            <a:prstGeom prst="line">
              <a:avLst/>
            </a:prstGeom>
            <a:noFill/>
            <a:ln w="28575">
              <a:solidFill>
                <a:srgbClr val="3333CC"/>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53" name="Group 43">
            <a:extLst>
              <a:ext uri="{FF2B5EF4-FFF2-40B4-BE49-F238E27FC236}">
                <a16:creationId xmlns:a16="http://schemas.microsoft.com/office/drawing/2014/main" id="{D0982D30-E871-F344-B80E-157861960777}"/>
              </a:ext>
            </a:extLst>
          </p:cNvPr>
          <p:cNvGrpSpPr>
            <a:grpSpLocks/>
          </p:cNvGrpSpPr>
          <p:nvPr/>
        </p:nvGrpSpPr>
        <p:grpSpPr bwMode="auto">
          <a:xfrm>
            <a:off x="7142163" y="1492202"/>
            <a:ext cx="654050" cy="601663"/>
            <a:chOff x="-44" y="1473"/>
            <a:chExt cx="981" cy="1105"/>
          </a:xfrm>
        </p:grpSpPr>
        <p:pic>
          <p:nvPicPr>
            <p:cNvPr id="254" name="Picture 44" descr="desktop_computer_stylized_medium">
              <a:extLst>
                <a:ext uri="{FF2B5EF4-FFF2-40B4-BE49-F238E27FC236}">
                  <a16:creationId xmlns:a16="http://schemas.microsoft.com/office/drawing/2014/main" id="{0C5F9445-24EE-C948-8E49-3FEF71FC5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 name="Freeform 45">
              <a:extLst>
                <a:ext uri="{FF2B5EF4-FFF2-40B4-BE49-F238E27FC236}">
                  <a16:creationId xmlns:a16="http://schemas.microsoft.com/office/drawing/2014/main" id="{568D3F7F-13C8-1742-BB47-FC4C8107BA4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6" name="Group 46">
            <a:extLst>
              <a:ext uri="{FF2B5EF4-FFF2-40B4-BE49-F238E27FC236}">
                <a16:creationId xmlns:a16="http://schemas.microsoft.com/office/drawing/2014/main" id="{514EF769-BED4-DE47-BE55-0913ABFB155D}"/>
              </a:ext>
            </a:extLst>
          </p:cNvPr>
          <p:cNvGrpSpPr>
            <a:grpSpLocks/>
          </p:cNvGrpSpPr>
          <p:nvPr/>
        </p:nvGrpSpPr>
        <p:grpSpPr bwMode="auto">
          <a:xfrm>
            <a:off x="9877425" y="1506490"/>
            <a:ext cx="382588" cy="547687"/>
            <a:chOff x="4140" y="429"/>
            <a:chExt cx="1425" cy="2396"/>
          </a:xfrm>
        </p:grpSpPr>
        <p:sp>
          <p:nvSpPr>
            <p:cNvPr id="257" name="Freeform 47">
              <a:extLst>
                <a:ext uri="{FF2B5EF4-FFF2-40B4-BE49-F238E27FC236}">
                  <a16:creationId xmlns:a16="http://schemas.microsoft.com/office/drawing/2014/main" id="{9A7FEAB4-C4F3-E042-96AB-2FC0D99EA40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8" name="Rectangle 48">
              <a:extLst>
                <a:ext uri="{FF2B5EF4-FFF2-40B4-BE49-F238E27FC236}">
                  <a16:creationId xmlns:a16="http://schemas.microsoft.com/office/drawing/2014/main" id="{0E59C13E-BE84-BA48-8D46-C29C0270384D}"/>
                </a:ext>
              </a:extLst>
            </p:cNvPr>
            <p:cNvSpPr>
              <a:spLocks noChangeArrowheads="1"/>
            </p:cNvSpPr>
            <p:nvPr/>
          </p:nvSpPr>
          <p:spPr bwMode="auto">
            <a:xfrm>
              <a:off x="4205" y="429"/>
              <a:ext cx="1047"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9" name="Freeform 49">
              <a:extLst>
                <a:ext uri="{FF2B5EF4-FFF2-40B4-BE49-F238E27FC236}">
                  <a16:creationId xmlns:a16="http://schemas.microsoft.com/office/drawing/2014/main" id="{CF502E49-4DFE-2340-8749-43933F8387F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0" name="Freeform 50">
              <a:extLst>
                <a:ext uri="{FF2B5EF4-FFF2-40B4-BE49-F238E27FC236}">
                  <a16:creationId xmlns:a16="http://schemas.microsoft.com/office/drawing/2014/main" id="{C8ED811D-DAEF-B141-A80E-204FE9D19196}"/>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1" name="Rectangle 51">
              <a:extLst>
                <a:ext uri="{FF2B5EF4-FFF2-40B4-BE49-F238E27FC236}">
                  <a16:creationId xmlns:a16="http://schemas.microsoft.com/office/drawing/2014/main" id="{E540E7B8-30E6-B846-823A-6925D9600320}"/>
                </a:ext>
              </a:extLst>
            </p:cNvPr>
            <p:cNvSpPr>
              <a:spLocks noChangeArrowheads="1"/>
            </p:cNvSpPr>
            <p:nvPr/>
          </p:nvSpPr>
          <p:spPr bwMode="auto">
            <a:xfrm>
              <a:off x="4211" y="693"/>
              <a:ext cx="597"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2" name="Group 52">
              <a:extLst>
                <a:ext uri="{FF2B5EF4-FFF2-40B4-BE49-F238E27FC236}">
                  <a16:creationId xmlns:a16="http://schemas.microsoft.com/office/drawing/2014/main" id="{DE3F2659-D2D6-6C4C-9DF4-EEDFBE720D96}"/>
                </a:ext>
              </a:extLst>
            </p:cNvPr>
            <p:cNvGrpSpPr>
              <a:grpSpLocks/>
            </p:cNvGrpSpPr>
            <p:nvPr/>
          </p:nvGrpSpPr>
          <p:grpSpPr bwMode="auto">
            <a:xfrm>
              <a:off x="4749" y="668"/>
              <a:ext cx="581" cy="145"/>
              <a:chOff x="614" y="2568"/>
              <a:chExt cx="725" cy="139"/>
            </a:xfrm>
          </p:grpSpPr>
          <p:sp>
            <p:nvSpPr>
              <p:cNvPr id="287" name="AutoShape 53">
                <a:extLst>
                  <a:ext uri="{FF2B5EF4-FFF2-40B4-BE49-F238E27FC236}">
                    <a16:creationId xmlns:a16="http://schemas.microsoft.com/office/drawing/2014/main" id="{0ABA0FE6-EF08-7D42-838B-AEB8F187397A}"/>
                  </a:ext>
                </a:extLst>
              </p:cNvPr>
              <p:cNvSpPr>
                <a:spLocks noChangeArrowheads="1"/>
              </p:cNvSpPr>
              <p:nvPr/>
            </p:nvSpPr>
            <p:spPr bwMode="auto">
              <a:xfrm>
                <a:off x="614" y="2565"/>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8" name="AutoShape 54">
                <a:extLst>
                  <a:ext uri="{FF2B5EF4-FFF2-40B4-BE49-F238E27FC236}">
                    <a16:creationId xmlns:a16="http://schemas.microsoft.com/office/drawing/2014/main" id="{AD5B052B-FFFB-424E-B4B9-AC7809F4BBB1}"/>
                  </a:ext>
                </a:extLst>
              </p:cNvPr>
              <p:cNvSpPr>
                <a:spLocks noChangeArrowheads="1"/>
              </p:cNvSpPr>
              <p:nvPr/>
            </p:nvSpPr>
            <p:spPr bwMode="auto">
              <a:xfrm>
                <a:off x="629" y="2579"/>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3" name="Rectangle 55">
              <a:extLst>
                <a:ext uri="{FF2B5EF4-FFF2-40B4-BE49-F238E27FC236}">
                  <a16:creationId xmlns:a16="http://schemas.microsoft.com/office/drawing/2014/main" id="{E9301038-767E-E14B-8FDB-B55EE9CA10CE}"/>
                </a:ext>
              </a:extLst>
            </p:cNvPr>
            <p:cNvSpPr>
              <a:spLocks noChangeArrowheads="1"/>
            </p:cNvSpPr>
            <p:nvPr/>
          </p:nvSpPr>
          <p:spPr bwMode="auto">
            <a:xfrm>
              <a:off x="4223" y="1019"/>
              <a:ext cx="597"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4" name="Group 56">
              <a:extLst>
                <a:ext uri="{FF2B5EF4-FFF2-40B4-BE49-F238E27FC236}">
                  <a16:creationId xmlns:a16="http://schemas.microsoft.com/office/drawing/2014/main" id="{2654E7B8-586D-8C4D-A5CD-CC6977E9551F}"/>
                </a:ext>
              </a:extLst>
            </p:cNvPr>
            <p:cNvGrpSpPr>
              <a:grpSpLocks/>
            </p:cNvGrpSpPr>
            <p:nvPr/>
          </p:nvGrpSpPr>
          <p:grpSpPr bwMode="auto">
            <a:xfrm>
              <a:off x="4747" y="994"/>
              <a:ext cx="581" cy="134"/>
              <a:chOff x="614" y="2568"/>
              <a:chExt cx="725" cy="139"/>
            </a:xfrm>
          </p:grpSpPr>
          <p:sp>
            <p:nvSpPr>
              <p:cNvPr id="285" name="AutoShape 57">
                <a:extLst>
                  <a:ext uri="{FF2B5EF4-FFF2-40B4-BE49-F238E27FC236}">
                    <a16:creationId xmlns:a16="http://schemas.microsoft.com/office/drawing/2014/main" id="{4E195FC5-FC94-1542-9BBD-0BDFF1D5CB13}"/>
                  </a:ext>
                </a:extLst>
              </p:cNvPr>
              <p:cNvSpPr>
                <a:spLocks noChangeArrowheads="1"/>
              </p:cNvSpPr>
              <p:nvPr/>
            </p:nvSpPr>
            <p:spPr bwMode="auto">
              <a:xfrm>
                <a:off x="617" y="2565"/>
                <a:ext cx="723" cy="144"/>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6" name="AutoShape 58">
                <a:extLst>
                  <a:ext uri="{FF2B5EF4-FFF2-40B4-BE49-F238E27FC236}">
                    <a16:creationId xmlns:a16="http://schemas.microsoft.com/office/drawing/2014/main" id="{7E2D9C3B-E255-964C-9508-E66C9FF597CE}"/>
                  </a:ext>
                </a:extLst>
              </p:cNvPr>
              <p:cNvSpPr>
                <a:spLocks noChangeArrowheads="1"/>
              </p:cNvSpPr>
              <p:nvPr/>
            </p:nvSpPr>
            <p:spPr bwMode="auto">
              <a:xfrm>
                <a:off x="631" y="2580"/>
                <a:ext cx="694"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5" name="Rectangle 59">
              <a:extLst>
                <a:ext uri="{FF2B5EF4-FFF2-40B4-BE49-F238E27FC236}">
                  <a16:creationId xmlns:a16="http://schemas.microsoft.com/office/drawing/2014/main" id="{0D35C755-AFBC-C143-94D5-E34C8F255668}"/>
                </a:ext>
              </a:extLst>
            </p:cNvPr>
            <p:cNvSpPr>
              <a:spLocks noChangeArrowheads="1"/>
            </p:cNvSpPr>
            <p:nvPr/>
          </p:nvSpPr>
          <p:spPr bwMode="auto">
            <a:xfrm>
              <a:off x="4217" y="1360"/>
              <a:ext cx="597" cy="4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60">
              <a:extLst>
                <a:ext uri="{FF2B5EF4-FFF2-40B4-BE49-F238E27FC236}">
                  <a16:creationId xmlns:a16="http://schemas.microsoft.com/office/drawing/2014/main" id="{8990E763-A8F8-E645-8A01-F6B16D853137}"/>
                </a:ext>
              </a:extLst>
            </p:cNvPr>
            <p:cNvSpPr>
              <a:spLocks noChangeArrowheads="1"/>
            </p:cNvSpPr>
            <p:nvPr/>
          </p:nvSpPr>
          <p:spPr bwMode="auto">
            <a:xfrm>
              <a:off x="4229" y="1658"/>
              <a:ext cx="597" cy="4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7" name="Group 61">
              <a:extLst>
                <a:ext uri="{FF2B5EF4-FFF2-40B4-BE49-F238E27FC236}">
                  <a16:creationId xmlns:a16="http://schemas.microsoft.com/office/drawing/2014/main" id="{6F65B17F-5946-9A47-9972-2B907C05984E}"/>
                </a:ext>
              </a:extLst>
            </p:cNvPr>
            <p:cNvGrpSpPr>
              <a:grpSpLocks/>
            </p:cNvGrpSpPr>
            <p:nvPr/>
          </p:nvGrpSpPr>
          <p:grpSpPr bwMode="auto">
            <a:xfrm>
              <a:off x="4735" y="1627"/>
              <a:ext cx="582" cy="151"/>
              <a:chOff x="614" y="2568"/>
              <a:chExt cx="725" cy="139"/>
            </a:xfrm>
          </p:grpSpPr>
          <p:sp>
            <p:nvSpPr>
              <p:cNvPr id="283" name="AutoShape 62">
                <a:extLst>
                  <a:ext uri="{FF2B5EF4-FFF2-40B4-BE49-F238E27FC236}">
                    <a16:creationId xmlns:a16="http://schemas.microsoft.com/office/drawing/2014/main" id="{F08D8399-0C1A-1847-A17B-5B4FDBE7FAAE}"/>
                  </a:ext>
                </a:extLst>
              </p:cNvPr>
              <p:cNvSpPr>
                <a:spLocks noChangeArrowheads="1"/>
              </p:cNvSpPr>
              <p:nvPr/>
            </p:nvSpPr>
            <p:spPr bwMode="auto">
              <a:xfrm>
                <a:off x="617" y="2571"/>
                <a:ext cx="722" cy="134"/>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AutoShape 63">
                <a:extLst>
                  <a:ext uri="{FF2B5EF4-FFF2-40B4-BE49-F238E27FC236}">
                    <a16:creationId xmlns:a16="http://schemas.microsoft.com/office/drawing/2014/main" id="{99FEA9D9-F58C-C34F-AA76-A96DFE0CE70A}"/>
                  </a:ext>
                </a:extLst>
              </p:cNvPr>
              <p:cNvSpPr>
                <a:spLocks noChangeArrowheads="1"/>
              </p:cNvSpPr>
              <p:nvPr/>
            </p:nvSpPr>
            <p:spPr bwMode="auto">
              <a:xfrm>
                <a:off x="631" y="2584"/>
                <a:ext cx="692"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8" name="Freeform 64">
              <a:extLst>
                <a:ext uri="{FF2B5EF4-FFF2-40B4-BE49-F238E27FC236}">
                  <a16:creationId xmlns:a16="http://schemas.microsoft.com/office/drawing/2014/main" id="{76F83DEB-6CB2-5740-875B-1B89844BE263}"/>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69" name="Group 65">
              <a:extLst>
                <a:ext uri="{FF2B5EF4-FFF2-40B4-BE49-F238E27FC236}">
                  <a16:creationId xmlns:a16="http://schemas.microsoft.com/office/drawing/2014/main" id="{7398C74D-4650-204D-91E2-CBB3BD641926}"/>
                </a:ext>
              </a:extLst>
            </p:cNvPr>
            <p:cNvGrpSpPr>
              <a:grpSpLocks/>
            </p:cNvGrpSpPr>
            <p:nvPr/>
          </p:nvGrpSpPr>
          <p:grpSpPr bwMode="auto">
            <a:xfrm>
              <a:off x="4739" y="1327"/>
              <a:ext cx="582" cy="139"/>
              <a:chOff x="614" y="2568"/>
              <a:chExt cx="725" cy="139"/>
            </a:xfrm>
          </p:grpSpPr>
          <p:sp>
            <p:nvSpPr>
              <p:cNvPr id="281" name="AutoShape 66">
                <a:extLst>
                  <a:ext uri="{FF2B5EF4-FFF2-40B4-BE49-F238E27FC236}">
                    <a16:creationId xmlns:a16="http://schemas.microsoft.com/office/drawing/2014/main" id="{039023CA-977C-5946-9E46-D41AFAF2B198}"/>
                  </a:ext>
                </a:extLst>
              </p:cNvPr>
              <p:cNvSpPr>
                <a:spLocks noChangeArrowheads="1"/>
              </p:cNvSpPr>
              <p:nvPr/>
            </p:nvSpPr>
            <p:spPr bwMode="auto">
              <a:xfrm>
                <a:off x="612" y="2566"/>
                <a:ext cx="729"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AutoShape 67">
                <a:extLst>
                  <a:ext uri="{FF2B5EF4-FFF2-40B4-BE49-F238E27FC236}">
                    <a16:creationId xmlns:a16="http://schemas.microsoft.com/office/drawing/2014/main" id="{A95F4972-A071-D241-8DB3-965104C3EDEE}"/>
                  </a:ext>
                </a:extLst>
              </p:cNvPr>
              <p:cNvSpPr>
                <a:spLocks noChangeArrowheads="1"/>
              </p:cNvSpPr>
              <p:nvPr/>
            </p:nvSpPr>
            <p:spPr bwMode="auto">
              <a:xfrm>
                <a:off x="626" y="2580"/>
                <a:ext cx="700"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70" name="Rectangle 68">
              <a:extLst>
                <a:ext uri="{FF2B5EF4-FFF2-40B4-BE49-F238E27FC236}">
                  <a16:creationId xmlns:a16="http://schemas.microsoft.com/office/drawing/2014/main" id="{87EA3775-452B-1C4A-BCB4-1F82D746EBF2}"/>
                </a:ext>
              </a:extLst>
            </p:cNvPr>
            <p:cNvSpPr>
              <a:spLocks noChangeArrowheads="1"/>
            </p:cNvSpPr>
            <p:nvPr/>
          </p:nvSpPr>
          <p:spPr bwMode="auto">
            <a:xfrm>
              <a:off x="5252" y="429"/>
              <a:ext cx="65"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1" name="Freeform 69">
              <a:extLst>
                <a:ext uri="{FF2B5EF4-FFF2-40B4-BE49-F238E27FC236}">
                  <a16:creationId xmlns:a16="http://schemas.microsoft.com/office/drawing/2014/main" id="{45913A8B-722F-4340-A919-72B4EE032AF2}"/>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2" name="Freeform 70">
              <a:extLst>
                <a:ext uri="{FF2B5EF4-FFF2-40B4-BE49-F238E27FC236}">
                  <a16:creationId xmlns:a16="http://schemas.microsoft.com/office/drawing/2014/main" id="{2676EFF8-49E0-8440-A1AD-B54B20D4F45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3" name="Oval 71">
              <a:extLst>
                <a:ext uri="{FF2B5EF4-FFF2-40B4-BE49-F238E27FC236}">
                  <a16:creationId xmlns:a16="http://schemas.microsoft.com/office/drawing/2014/main" id="{1F85A707-5AE3-F64D-94EF-B9C82DB6D43A}"/>
                </a:ext>
              </a:extLst>
            </p:cNvPr>
            <p:cNvSpPr>
              <a:spLocks noChangeArrowheads="1"/>
            </p:cNvSpPr>
            <p:nvPr/>
          </p:nvSpPr>
          <p:spPr bwMode="auto">
            <a:xfrm>
              <a:off x="5518" y="2610"/>
              <a:ext cx="47"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4" name="Freeform 72">
              <a:extLst>
                <a:ext uri="{FF2B5EF4-FFF2-40B4-BE49-F238E27FC236}">
                  <a16:creationId xmlns:a16="http://schemas.microsoft.com/office/drawing/2014/main" id="{CAAAAF2D-30B7-D84B-BF96-1507DDCB2A1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5" name="AutoShape 73">
              <a:extLst>
                <a:ext uri="{FF2B5EF4-FFF2-40B4-BE49-F238E27FC236}">
                  <a16:creationId xmlns:a16="http://schemas.microsoft.com/office/drawing/2014/main" id="{BA3EE2C3-2176-8A45-B380-5804587A3840}"/>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AutoShape 74">
              <a:extLst>
                <a:ext uri="{FF2B5EF4-FFF2-40B4-BE49-F238E27FC236}">
                  <a16:creationId xmlns:a16="http://schemas.microsoft.com/office/drawing/2014/main" id="{08D47FAF-BF1B-1F44-985D-760303B47B3A}"/>
                </a:ext>
              </a:extLst>
            </p:cNvPr>
            <p:cNvSpPr>
              <a:spLocks noChangeArrowheads="1"/>
            </p:cNvSpPr>
            <p:nvPr/>
          </p:nvSpPr>
          <p:spPr bwMode="auto">
            <a:xfrm>
              <a:off x="4205" y="2714"/>
              <a:ext cx="1070" cy="76"/>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Oval 75">
              <a:extLst>
                <a:ext uri="{FF2B5EF4-FFF2-40B4-BE49-F238E27FC236}">
                  <a16:creationId xmlns:a16="http://schemas.microsoft.com/office/drawing/2014/main" id="{AF962D89-4DC3-CB40-AD48-4E975B0F2900}"/>
                </a:ext>
              </a:extLst>
            </p:cNvPr>
            <p:cNvSpPr>
              <a:spLocks noChangeArrowheads="1"/>
            </p:cNvSpPr>
            <p:nvPr/>
          </p:nvSpPr>
          <p:spPr bwMode="auto">
            <a:xfrm>
              <a:off x="4306" y="2381"/>
              <a:ext cx="160"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Oval 76">
              <a:extLst>
                <a:ext uri="{FF2B5EF4-FFF2-40B4-BE49-F238E27FC236}">
                  <a16:creationId xmlns:a16="http://schemas.microsoft.com/office/drawing/2014/main" id="{BA8014D1-6702-5849-87C3-1AE05DDF6085}"/>
                </a:ext>
              </a:extLst>
            </p:cNvPr>
            <p:cNvSpPr>
              <a:spLocks noChangeArrowheads="1"/>
            </p:cNvSpPr>
            <p:nvPr/>
          </p:nvSpPr>
          <p:spPr bwMode="auto">
            <a:xfrm>
              <a:off x="4489" y="2387"/>
              <a:ext cx="160" cy="139"/>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79" name="Oval 77">
              <a:extLst>
                <a:ext uri="{FF2B5EF4-FFF2-40B4-BE49-F238E27FC236}">
                  <a16:creationId xmlns:a16="http://schemas.microsoft.com/office/drawing/2014/main" id="{3083C069-59B7-F047-91ED-17672B32B7F3}"/>
                </a:ext>
              </a:extLst>
            </p:cNvPr>
            <p:cNvSpPr>
              <a:spLocks noChangeArrowheads="1"/>
            </p:cNvSpPr>
            <p:nvPr/>
          </p:nvSpPr>
          <p:spPr bwMode="auto">
            <a:xfrm>
              <a:off x="4660" y="2381"/>
              <a:ext cx="160" cy="13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8">
              <a:extLst>
                <a:ext uri="{FF2B5EF4-FFF2-40B4-BE49-F238E27FC236}">
                  <a16:creationId xmlns:a16="http://schemas.microsoft.com/office/drawing/2014/main" id="{A0E616B9-1439-8B49-B42F-245B61F69E59}"/>
                </a:ext>
              </a:extLst>
            </p:cNvPr>
            <p:cNvSpPr>
              <a:spLocks noChangeArrowheads="1"/>
            </p:cNvSpPr>
            <p:nvPr/>
          </p:nvSpPr>
          <p:spPr bwMode="auto">
            <a:xfrm>
              <a:off x="5062" y="1832"/>
              <a:ext cx="83" cy="764"/>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3" name="Rectangle 3">
            <a:extLst>
              <a:ext uri="{FF2B5EF4-FFF2-40B4-BE49-F238E27FC236}">
                <a16:creationId xmlns:a16="http://schemas.microsoft.com/office/drawing/2014/main" id="{E8DFB3C6-E718-DE4A-87C1-CF7178F7C295}"/>
              </a:ext>
            </a:extLst>
          </p:cNvPr>
          <p:cNvSpPr txBox="1">
            <a:spLocks noChangeArrowheads="1"/>
          </p:cNvSpPr>
          <p:nvPr/>
        </p:nvSpPr>
        <p:spPr>
          <a:xfrm>
            <a:off x="1168400" y="4597399"/>
            <a:ext cx="5118100" cy="190500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marR="0" lvl="0" indent="-2635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1" u="none" strike="noStrike" kern="1200" cap="none" spc="0" normalizeH="0" baseline="0" noProof="0" dirty="0">
                <a:ln>
                  <a:noFill/>
                </a:ln>
                <a:solidFill>
                  <a:srgbClr val="CC0000"/>
                </a:solidFill>
                <a:effectLst/>
                <a:uLnTx/>
                <a:uFillTx/>
                <a:latin typeface="Calibri" panose="020F0502020204030204"/>
                <a:ea typeface="+mn-ea"/>
                <a:cs typeface="+mn-cs"/>
              </a:rPr>
              <a:t>summary: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initial rate is slow, but ramps up exponentially fast</a:t>
            </a:r>
          </a:p>
        </p:txBody>
      </p:sp>
      <p:sp>
        <p:nvSpPr>
          <p:cNvPr id="74" name="Slide Number Placeholder 2">
            <a:extLst>
              <a:ext uri="{FF2B5EF4-FFF2-40B4-BE49-F238E27FC236}">
                <a16:creationId xmlns:a16="http://schemas.microsoft.com/office/drawing/2014/main" id="{E6BF77EC-AB9F-944C-99D2-21B2DB400DB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61</a:t>
            </a:fld>
            <a:endParaRPr lang="en-US" dirty="0"/>
          </a:p>
        </p:txBody>
      </p:sp>
    </p:spTree>
    <p:extLst>
      <p:ext uri="{BB962C8B-B14F-4D97-AF65-F5344CB8AC3E}">
        <p14:creationId xmlns:p14="http://schemas.microsoft.com/office/powerpoint/2010/main" val="31852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wipe(left)">
                                      <p:cBhvr>
                                        <p:cTn id="7" dur="500"/>
                                        <p:tgtEl>
                                          <p:spTgt spid="2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dissolve">
                                      <p:cBhvr>
                                        <p:cTn id="10" dur="500"/>
                                        <p:tgtEl>
                                          <p:spTgt spid="226"/>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33"/>
                                        </p:tgtEl>
                                        <p:attrNameLst>
                                          <p:attrName>style.visibility</p:attrName>
                                        </p:attrNameLst>
                                      </p:cBhvr>
                                      <p:to>
                                        <p:strVal val="visible"/>
                                      </p:to>
                                    </p:set>
                                    <p:animEffect transition="in" filter="wipe(right)">
                                      <p:cBhvr>
                                        <p:cTn id="14" dur="500"/>
                                        <p:tgtEl>
                                          <p:spTgt spid="23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41"/>
                                        </p:tgtEl>
                                        <p:attrNameLst>
                                          <p:attrName>style.visibility</p:attrName>
                                        </p:attrNameLst>
                                      </p:cBhvr>
                                      <p:to>
                                        <p:strVal val="visible"/>
                                      </p:to>
                                    </p:set>
                                    <p:animEffect transition="in" filter="dissolve">
                                      <p:cBhvr>
                                        <p:cTn id="26" dur="500"/>
                                        <p:tgtEl>
                                          <p:spTgt spid="241"/>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243"/>
                                        </p:tgtEl>
                                        <p:attrNameLst>
                                          <p:attrName>style.visibility</p:attrName>
                                        </p:attrNameLst>
                                      </p:cBhvr>
                                      <p:to>
                                        <p:strVal val="visible"/>
                                      </p:to>
                                    </p:set>
                                    <p:animEffect transition="in" filter="wipe(left)">
                                      <p:cBhvr>
                                        <p:cTn id="34" dur="500"/>
                                        <p:tgtEl>
                                          <p:spTgt spid="24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42"/>
                                        </p:tgtEl>
                                        <p:attrNameLst>
                                          <p:attrName>style.visibility</p:attrName>
                                        </p:attrNameLst>
                                      </p:cBhvr>
                                      <p:to>
                                        <p:strVal val="visible"/>
                                      </p:to>
                                    </p:set>
                                    <p:animEffect transition="in" filter="dissolve">
                                      <p:cBhvr>
                                        <p:cTn id="37" dur="500"/>
                                        <p:tgtEl>
                                          <p:spTgt spid="242"/>
                                        </p:tgtEl>
                                      </p:cBhvr>
                                    </p:animEffect>
                                  </p:childTnLst>
                                </p:cTn>
                              </p:par>
                            </p:childTnLst>
                          </p:cTn>
                        </p:par>
                        <p:par>
                          <p:cTn id="38" fill="hold">
                            <p:stCondLst>
                              <p:cond delay="1500"/>
                            </p:stCondLst>
                            <p:childTnLst>
                              <p:par>
                                <p:cTn id="39" presetID="22" presetClass="entr" presetSubtype="2" fill="hold" nodeType="afterEffect">
                                  <p:stCondLst>
                                    <p:cond delay="0"/>
                                  </p:stCondLst>
                                  <p:childTnLst>
                                    <p:set>
                                      <p:cBhvr>
                                        <p:cTn id="40" dur="1" fill="hold">
                                          <p:stCondLst>
                                            <p:cond delay="0"/>
                                          </p:stCondLst>
                                        </p:cTn>
                                        <p:tgtEl>
                                          <p:spTgt spid="248"/>
                                        </p:tgtEl>
                                        <p:attrNameLst>
                                          <p:attrName>style.visibility</p:attrName>
                                        </p:attrNameLst>
                                      </p:cBhvr>
                                      <p:to>
                                        <p:strVal val="visible"/>
                                      </p:to>
                                    </p:set>
                                    <p:animEffect transition="in" filter="wipe(right)">
                                      <p:cBhvr>
                                        <p:cTn id="41" dur="500"/>
                                        <p:tgtEl>
                                          <p:spTgt spid="24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dissolve">
                                      <p:cBhvr>
                                        <p:cTn id="4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6" grpId="0"/>
      <p:bldP spid="233" grpId="0" animBg="1"/>
      <p:bldP spid="241" grpId="0"/>
      <p:bldP spid="242" grpId="0"/>
      <p:bldP spid="7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2800" y="246743"/>
            <a:ext cx="11393310" cy="894622"/>
          </a:xfrm>
        </p:spPr>
        <p:txBody>
          <a:bodyPr>
            <a:normAutofit/>
          </a:bodyPr>
          <a:lstStyle/>
          <a:p>
            <a:r>
              <a:rPr lang="en-US" sz="4800" dirty="0"/>
              <a:t>TCP: from slow start to congestion avoidance</a:t>
            </a:r>
            <a:endParaRPr lang="en-US" sz="4400" b="0" dirty="0"/>
          </a:p>
        </p:txBody>
      </p:sp>
      <p:sp>
        <p:nvSpPr>
          <p:cNvPr id="76" name="Rectangle 3">
            <a:extLst>
              <a:ext uri="{FF2B5EF4-FFF2-40B4-BE49-F238E27FC236}">
                <a16:creationId xmlns:a16="http://schemas.microsoft.com/office/drawing/2014/main" id="{2C9AD9FD-A93B-FF4D-B019-6827A14601C2}"/>
              </a:ext>
            </a:extLst>
          </p:cNvPr>
          <p:cNvSpPr txBox="1">
            <a:spLocks noChangeArrowheads="1"/>
          </p:cNvSpPr>
          <p:nvPr/>
        </p:nvSpPr>
        <p:spPr>
          <a:xfrm>
            <a:off x="952500" y="1382665"/>
            <a:ext cx="5054600" cy="19050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should the exponential increase switch to linear?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A: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a:t>
            </a:r>
            <a:r>
              <a:rPr kumimoji="0" lang="en-US" sz="2800" b="1" i="0" u="none" strike="noStrike" kern="1200" cap="none" spc="0" normalizeH="0" baseline="0" noProof="0" dirty="0" err="1">
                <a:ln>
                  <a:noFill/>
                </a:ln>
                <a:solidFill>
                  <a:prstClr val="black"/>
                </a:solidFill>
                <a:effectLst/>
                <a:uLnTx/>
                <a:uFillTx/>
                <a:latin typeface="Courier New" charset="0"/>
                <a:ea typeface="+mn-ea"/>
                <a:cs typeface="+mn-cs"/>
              </a:rPr>
              <a:t>cwnd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gets to 1/2 of its value before timeout.</a:t>
            </a:r>
          </a:p>
        </p:txBody>
      </p:sp>
      <p:sp>
        <p:nvSpPr>
          <p:cNvPr id="77" name="Rectangle 4">
            <a:extLst>
              <a:ext uri="{FF2B5EF4-FFF2-40B4-BE49-F238E27FC236}">
                <a16:creationId xmlns:a16="http://schemas.microsoft.com/office/drawing/2014/main" id="{38B71F69-39D9-954A-BA33-6A5861B7704D}"/>
              </a:ext>
            </a:extLst>
          </p:cNvPr>
          <p:cNvSpPr txBox="1">
            <a:spLocks noChangeArrowheads="1"/>
          </p:cNvSpPr>
          <p:nvPr/>
        </p:nvSpPr>
        <p:spPr>
          <a:xfrm>
            <a:off x="952500" y="3528965"/>
            <a:ext cx="4927600" cy="19050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variable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ssthresh</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loss event,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ssthresh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set to 1/2 of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cwnd</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just before loss event</a:t>
            </a:r>
          </a:p>
        </p:txBody>
      </p:sp>
      <p:sp>
        <p:nvSpPr>
          <p:cNvPr id="80" name="TextBox 1">
            <a:extLst>
              <a:ext uri="{FF2B5EF4-FFF2-40B4-BE49-F238E27FC236}">
                <a16:creationId xmlns:a16="http://schemas.microsoft.com/office/drawing/2014/main" id="{E6044695-E347-A24B-9CB7-78BC77131884}"/>
              </a:ext>
            </a:extLst>
          </p:cNvPr>
          <p:cNvSpPr txBox="1">
            <a:spLocks noChangeArrowheads="1"/>
          </p:cNvSpPr>
          <p:nvPr/>
        </p:nvSpPr>
        <p:spPr bwMode="auto">
          <a:xfrm>
            <a:off x="1143000" y="6135312"/>
            <a:ext cx="9756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gaia.cs.umass.edu</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kurose_ross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/interactive/</a:t>
            </a:r>
          </a:p>
        </p:txBody>
      </p:sp>
      <p:sp>
        <p:nvSpPr>
          <p:cNvPr id="13" name="Slide Number Placeholder 2">
            <a:extLst>
              <a:ext uri="{FF2B5EF4-FFF2-40B4-BE49-F238E27FC236}">
                <a16:creationId xmlns:a16="http://schemas.microsoft.com/office/drawing/2014/main" id="{632F645E-415D-7B49-B6B8-127E8033C54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62</a:t>
            </a:fld>
            <a:endParaRPr lang="en-US" dirty="0"/>
          </a:p>
        </p:txBody>
      </p:sp>
      <p:pic>
        <p:nvPicPr>
          <p:cNvPr id="3" name="Picture 2">
            <a:extLst>
              <a:ext uri="{FF2B5EF4-FFF2-40B4-BE49-F238E27FC236}">
                <a16:creationId xmlns:a16="http://schemas.microsoft.com/office/drawing/2014/main" id="{F0348B88-51F4-4DE2-ACC8-E4DCE87B10F2}"/>
              </a:ext>
            </a:extLst>
          </p:cNvPr>
          <p:cNvPicPr>
            <a:picLocks noChangeAspect="1"/>
          </p:cNvPicPr>
          <p:nvPr/>
        </p:nvPicPr>
        <p:blipFill>
          <a:blip r:embed="rId3"/>
          <a:stretch>
            <a:fillRect/>
          </a:stretch>
        </p:blipFill>
        <p:spPr>
          <a:xfrm>
            <a:off x="5845174" y="1674594"/>
            <a:ext cx="6117641" cy="3639886"/>
          </a:xfrm>
          <a:prstGeom prst="rect">
            <a:avLst/>
          </a:prstGeom>
        </p:spPr>
      </p:pic>
    </p:spTree>
    <p:extLst>
      <p:ext uri="{BB962C8B-B14F-4D97-AF65-F5344CB8AC3E}">
        <p14:creationId xmlns:p14="http://schemas.microsoft.com/office/powerpoint/2010/main" val="2721094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99ED-114B-4084-BF9E-7E7AED262B92}"/>
              </a:ext>
            </a:extLst>
          </p:cNvPr>
          <p:cNvSpPr>
            <a:spLocks noGrp="1"/>
          </p:cNvSpPr>
          <p:nvPr>
            <p:ph type="title"/>
          </p:nvPr>
        </p:nvSpPr>
        <p:spPr/>
        <p:txBody>
          <a:bodyPr/>
          <a:lstStyle/>
          <a:p>
            <a:r>
              <a:rPr lang="en-US" dirty="0"/>
              <a:t>Sender</a:t>
            </a:r>
          </a:p>
        </p:txBody>
      </p:sp>
      <p:sp>
        <p:nvSpPr>
          <p:cNvPr id="3" name="Slide Number Placeholder 2">
            <a:extLst>
              <a:ext uri="{FF2B5EF4-FFF2-40B4-BE49-F238E27FC236}">
                <a16:creationId xmlns:a16="http://schemas.microsoft.com/office/drawing/2014/main" id="{AFA88A76-71DB-4B0B-A6D4-2BDA124ACAB7}"/>
              </a:ext>
            </a:extLst>
          </p:cNvPr>
          <p:cNvSpPr>
            <a:spLocks noGrp="1"/>
          </p:cNvSpPr>
          <p:nvPr>
            <p:ph type="sldNum" sz="quarter" idx="4"/>
          </p:nvPr>
        </p:nvSpPr>
        <p:spPr/>
        <p:txBody>
          <a:bodyPr/>
          <a:lstStyle/>
          <a:p>
            <a:r>
              <a:rPr lang="en-US"/>
              <a:t>Transport Layer: 3-</a:t>
            </a:r>
            <a:fld id="{C4204591-24BD-A542-B9D5-F8D8A88D2FEE}" type="slidenum">
              <a:rPr lang="en-US" smtClean="0"/>
              <a:pPr/>
              <a:t>63</a:t>
            </a:fld>
            <a:endParaRPr lang="en-US" dirty="0"/>
          </a:p>
        </p:txBody>
      </p:sp>
      <p:sp>
        <p:nvSpPr>
          <p:cNvPr id="4" name="Rectangle 3">
            <a:extLst>
              <a:ext uri="{FF2B5EF4-FFF2-40B4-BE49-F238E27FC236}">
                <a16:creationId xmlns:a16="http://schemas.microsoft.com/office/drawing/2014/main" id="{FFCEFB39-FA8E-4F18-A3D3-0EF8AA36825A}"/>
              </a:ext>
            </a:extLst>
          </p:cNvPr>
          <p:cNvSpPr/>
          <p:nvPr/>
        </p:nvSpPr>
        <p:spPr>
          <a:xfrm>
            <a:off x="606458" y="1609704"/>
            <a:ext cx="6096000" cy="369332"/>
          </a:xfrm>
          <a:prstGeom prst="rect">
            <a:avLst/>
          </a:prstGeom>
        </p:spPr>
        <p:txBody>
          <a:bodyPr>
            <a:spAutoFit/>
          </a:bodyPr>
          <a:lstStyle/>
          <a:p>
            <a:r>
              <a:rPr lang="en-US" dirty="0" err="1">
                <a:latin typeface="Times New Roman" panose="02020603050405020304" pitchFamily="18" charset="0"/>
                <a:cs typeface="Times New Roman" panose="02020603050405020304" pitchFamily="18" charset="0"/>
              </a:rPr>
              <a:t>LastByteSent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LastByteAcked</a:t>
            </a:r>
            <a:r>
              <a:rPr lang="en-US" dirty="0">
                <a:latin typeface="Times New Roman" panose="02020603050405020304" pitchFamily="18" charset="0"/>
                <a:cs typeface="Times New Roman" panose="02020603050405020304" pitchFamily="18" charset="0"/>
              </a:rPr>
              <a:t>&lt;= min{</a:t>
            </a:r>
            <a:r>
              <a:rPr lang="en-US" dirty="0" err="1">
                <a:latin typeface="Times New Roman" panose="02020603050405020304" pitchFamily="18" charset="0"/>
                <a:cs typeface="Times New Roman" panose="02020603050405020304" pitchFamily="18" charset="0"/>
              </a:rPr>
              <a:t>cwnd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rwnd</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9305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2800" y="232962"/>
            <a:ext cx="11393310" cy="894622"/>
          </a:xfrm>
        </p:spPr>
        <p:txBody>
          <a:bodyPr>
            <a:normAutofit/>
          </a:bodyPr>
          <a:lstStyle/>
          <a:p>
            <a:r>
              <a:rPr lang="en-US" sz="4800" dirty="0"/>
              <a:t>Summary: TCP congestion control</a:t>
            </a:r>
            <a:endParaRPr lang="en-US" sz="4400" b="0" dirty="0"/>
          </a:p>
        </p:txBody>
      </p:sp>
      <p:grpSp>
        <p:nvGrpSpPr>
          <p:cNvPr id="120" name="Group 240">
            <a:extLst>
              <a:ext uri="{FF2B5EF4-FFF2-40B4-BE49-F238E27FC236}">
                <a16:creationId xmlns:a16="http://schemas.microsoft.com/office/drawing/2014/main" id="{B8318BC0-AA34-2B4C-984C-EDCF98015A80}"/>
              </a:ext>
            </a:extLst>
          </p:cNvPr>
          <p:cNvGrpSpPr>
            <a:grpSpLocks/>
          </p:cNvGrpSpPr>
          <p:nvPr/>
        </p:nvGrpSpPr>
        <p:grpSpPr bwMode="auto">
          <a:xfrm>
            <a:off x="5041900" y="2967944"/>
            <a:ext cx="2133600" cy="814388"/>
            <a:chOff x="2168" y="1727"/>
            <a:chExt cx="1344" cy="513"/>
          </a:xfrm>
        </p:grpSpPr>
        <p:grpSp>
          <p:nvGrpSpPr>
            <p:cNvPr id="121" name="Group 171">
              <a:extLst>
                <a:ext uri="{FF2B5EF4-FFF2-40B4-BE49-F238E27FC236}">
                  <a16:creationId xmlns:a16="http://schemas.microsoft.com/office/drawing/2014/main" id="{D4CA30E0-0C2B-AE49-9354-140DEA72FEEE}"/>
                </a:ext>
              </a:extLst>
            </p:cNvPr>
            <p:cNvGrpSpPr>
              <a:grpSpLocks/>
            </p:cNvGrpSpPr>
            <p:nvPr/>
          </p:nvGrpSpPr>
          <p:grpSpPr bwMode="auto">
            <a:xfrm>
              <a:off x="2280" y="1727"/>
              <a:ext cx="1118" cy="513"/>
              <a:chOff x="2280" y="1727"/>
              <a:chExt cx="1118" cy="513"/>
            </a:xfrm>
          </p:grpSpPr>
          <p:sp>
            <p:nvSpPr>
              <p:cNvPr id="123" name="Text Box 172">
                <a:extLst>
                  <a:ext uri="{FF2B5EF4-FFF2-40B4-BE49-F238E27FC236}">
                    <a16:creationId xmlns:a16="http://schemas.microsoft.com/office/drawing/2014/main" id="{FF8E7E11-C655-8C41-BFE2-A6DA1E48685D}"/>
                  </a:ext>
                </a:extLst>
              </p:cNvPr>
              <p:cNvSpPr txBox="1">
                <a:spLocks noChangeArrowheads="1"/>
              </p:cNvSpPr>
              <p:nvPr/>
            </p:nvSpPr>
            <p:spPr bwMode="auto">
              <a:xfrm>
                <a:off x="2640" y="1727"/>
                <a:ext cx="377"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timeout</a:t>
                </a:r>
              </a:p>
            </p:txBody>
          </p:sp>
          <p:sp>
            <p:nvSpPr>
              <p:cNvPr id="124" name="Text Box 173">
                <a:extLst>
                  <a:ext uri="{FF2B5EF4-FFF2-40B4-BE49-F238E27FC236}">
                    <a16:creationId xmlns:a16="http://schemas.microsoft.com/office/drawing/2014/main" id="{781154BA-9409-094D-BBC4-EE21CE699661}"/>
                  </a:ext>
                </a:extLst>
              </p:cNvPr>
              <p:cNvSpPr txBox="1">
                <a:spLocks noChangeArrowheads="1"/>
              </p:cNvSpPr>
              <p:nvPr/>
            </p:nvSpPr>
            <p:spPr bwMode="auto">
              <a:xfrm>
                <a:off x="2280" y="1838"/>
                <a:ext cx="1118"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ssthresh = cwnd/2</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cwnd = 1 MSS</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dupACKcount = 0</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1" u="none" strike="noStrike" kern="0" cap="none" spc="0" normalizeH="0" baseline="0" noProof="0">
                    <a:ln>
                      <a:noFill/>
                    </a:ln>
                    <a:solidFill>
                      <a:srgbClr val="000099"/>
                    </a:solidFill>
                    <a:effectLst/>
                    <a:uLnTx/>
                    <a:uFillTx/>
                    <a:latin typeface="Arial" charset="0"/>
                    <a:ea typeface="ＭＳ Ｐゴシック" charset="0"/>
                    <a:cs typeface="+mn-cs"/>
                  </a:rPr>
                  <a:t>retransmit missing segment</a:t>
                </a: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a:t>
                </a:r>
              </a:p>
            </p:txBody>
          </p:sp>
          <p:sp>
            <p:nvSpPr>
              <p:cNvPr id="125" name="Line 174">
                <a:extLst>
                  <a:ext uri="{FF2B5EF4-FFF2-40B4-BE49-F238E27FC236}">
                    <a16:creationId xmlns:a16="http://schemas.microsoft.com/office/drawing/2014/main" id="{23E8607A-0151-5141-A774-0AAB4333ECA7}"/>
                  </a:ext>
                </a:extLst>
              </p:cNvPr>
              <p:cNvSpPr>
                <a:spLocks noChangeShapeType="1"/>
              </p:cNvSpPr>
              <p:nvPr/>
            </p:nvSpPr>
            <p:spPr bwMode="auto">
              <a:xfrm>
                <a:off x="2491" y="1857"/>
                <a:ext cx="697"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2" name="Line 175">
              <a:extLst>
                <a:ext uri="{FF2B5EF4-FFF2-40B4-BE49-F238E27FC236}">
                  <a16:creationId xmlns:a16="http://schemas.microsoft.com/office/drawing/2014/main" id="{480EB5CD-B8F2-AD46-B2D4-50FE6302F915}"/>
                </a:ext>
              </a:extLst>
            </p:cNvPr>
            <p:cNvSpPr>
              <a:spLocks noChangeShapeType="1"/>
            </p:cNvSpPr>
            <p:nvPr/>
          </p:nvSpPr>
          <p:spPr bwMode="auto">
            <a:xfrm flipH="1">
              <a:off x="2168" y="1734"/>
              <a:ext cx="134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6" name="Group 239">
            <a:extLst>
              <a:ext uri="{FF2B5EF4-FFF2-40B4-BE49-F238E27FC236}">
                <a16:creationId xmlns:a16="http://schemas.microsoft.com/office/drawing/2014/main" id="{BEAEB11D-18E7-8047-A552-B728B0628FCC}"/>
              </a:ext>
            </a:extLst>
          </p:cNvPr>
          <p:cNvGrpSpPr>
            <a:grpSpLocks/>
          </p:cNvGrpSpPr>
          <p:nvPr/>
        </p:nvGrpSpPr>
        <p:grpSpPr bwMode="auto">
          <a:xfrm>
            <a:off x="5072063" y="2491694"/>
            <a:ext cx="2133600" cy="398463"/>
            <a:chOff x="2187" y="1427"/>
            <a:chExt cx="1344" cy="251"/>
          </a:xfrm>
        </p:grpSpPr>
        <p:sp>
          <p:nvSpPr>
            <p:cNvPr id="127" name="Line 176">
              <a:extLst>
                <a:ext uri="{FF2B5EF4-FFF2-40B4-BE49-F238E27FC236}">
                  <a16:creationId xmlns:a16="http://schemas.microsoft.com/office/drawing/2014/main" id="{D84A4978-7B73-A04D-B0FB-C9ECAA3BFBCF}"/>
                </a:ext>
              </a:extLst>
            </p:cNvPr>
            <p:cNvSpPr>
              <a:spLocks noChangeShapeType="1"/>
            </p:cNvSpPr>
            <p:nvPr/>
          </p:nvSpPr>
          <p:spPr bwMode="auto">
            <a:xfrm flipH="1">
              <a:off x="2187" y="1673"/>
              <a:ext cx="1344" cy="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8" name="Text Box 181">
              <a:extLst>
                <a:ext uri="{FF2B5EF4-FFF2-40B4-BE49-F238E27FC236}">
                  <a16:creationId xmlns:a16="http://schemas.microsoft.com/office/drawing/2014/main" id="{67AF987A-C53D-534B-8C98-26557C3B4EEF}"/>
                </a:ext>
              </a:extLst>
            </p:cNvPr>
            <p:cNvSpPr txBox="1">
              <a:spLocks noChangeArrowheads="1"/>
            </p:cNvSpPr>
            <p:nvPr/>
          </p:nvSpPr>
          <p:spPr bwMode="auto">
            <a:xfrm>
              <a:off x="2740" y="1543"/>
              <a:ext cx="17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Symbol" charset="0"/>
                  <a:ea typeface="ＭＳ Ｐゴシック" charset="0"/>
                  <a:cs typeface="+mn-cs"/>
                </a:rPr>
                <a:t>L</a:t>
              </a:r>
              <a:endParaRPr kumimoji="0" lang="en-US" sz="1200" b="0" i="0" u="none" strike="noStrike" kern="0" cap="none" spc="0" normalizeH="0" baseline="0" noProof="0">
                <a:ln>
                  <a:noFill/>
                </a:ln>
                <a:solidFill>
                  <a:srgbClr val="000000"/>
                </a:solidFill>
                <a:effectLst/>
                <a:uLnTx/>
                <a:uFillTx/>
                <a:latin typeface="Symbol" charset="0"/>
                <a:ea typeface="ＭＳ Ｐゴシック" charset="0"/>
                <a:cs typeface="+mn-cs"/>
              </a:endParaRPr>
            </a:p>
          </p:txBody>
        </p:sp>
        <p:sp>
          <p:nvSpPr>
            <p:cNvPr id="129" name="Line 182">
              <a:extLst>
                <a:ext uri="{FF2B5EF4-FFF2-40B4-BE49-F238E27FC236}">
                  <a16:creationId xmlns:a16="http://schemas.microsoft.com/office/drawing/2014/main" id="{0957FCBB-06D0-8E4D-B983-2F2597BDE03A}"/>
                </a:ext>
              </a:extLst>
            </p:cNvPr>
            <p:cNvSpPr>
              <a:spLocks noChangeShapeType="1"/>
            </p:cNvSpPr>
            <p:nvPr/>
          </p:nvSpPr>
          <p:spPr bwMode="auto">
            <a:xfrm>
              <a:off x="2572" y="1554"/>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30" name="Group 183">
              <a:extLst>
                <a:ext uri="{FF2B5EF4-FFF2-40B4-BE49-F238E27FC236}">
                  <a16:creationId xmlns:a16="http://schemas.microsoft.com/office/drawing/2014/main" id="{2A6AF175-C9C0-F044-9ECF-011972294E6E}"/>
                </a:ext>
              </a:extLst>
            </p:cNvPr>
            <p:cNvGrpSpPr>
              <a:grpSpLocks/>
            </p:cNvGrpSpPr>
            <p:nvPr/>
          </p:nvGrpSpPr>
          <p:grpSpPr bwMode="auto">
            <a:xfrm>
              <a:off x="2486" y="1427"/>
              <a:ext cx="694" cy="154"/>
              <a:chOff x="2458" y="1450"/>
              <a:chExt cx="694" cy="154"/>
            </a:xfrm>
          </p:grpSpPr>
          <p:sp>
            <p:nvSpPr>
              <p:cNvPr id="131" name="Text Box 184">
                <a:extLst>
                  <a:ext uri="{FF2B5EF4-FFF2-40B4-BE49-F238E27FC236}">
                    <a16:creationId xmlns:a16="http://schemas.microsoft.com/office/drawing/2014/main" id="{69E43EDF-5B05-364C-B439-379F8E8E5464}"/>
                  </a:ext>
                </a:extLst>
              </p:cNvPr>
              <p:cNvSpPr txBox="1">
                <a:spLocks noChangeArrowheads="1"/>
              </p:cNvSpPr>
              <p:nvPr/>
            </p:nvSpPr>
            <p:spPr bwMode="auto">
              <a:xfrm>
                <a:off x="2458" y="1450"/>
                <a:ext cx="694"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cwnd &gt; ssthresh</a:t>
                </a:r>
              </a:p>
            </p:txBody>
          </p:sp>
          <p:sp>
            <p:nvSpPr>
              <p:cNvPr id="132" name="Line 185">
                <a:extLst>
                  <a:ext uri="{FF2B5EF4-FFF2-40B4-BE49-F238E27FC236}">
                    <a16:creationId xmlns:a16="http://schemas.microsoft.com/office/drawing/2014/main" id="{A2D5E496-DCFA-5A4E-A6E2-D2DB456893C6}"/>
                  </a:ext>
                </a:extLst>
              </p:cNvPr>
              <p:cNvSpPr>
                <a:spLocks noChangeShapeType="1"/>
              </p:cNvSpPr>
              <p:nvPr/>
            </p:nvSpPr>
            <p:spPr bwMode="auto">
              <a:xfrm>
                <a:off x="2724" y="1557"/>
                <a:ext cx="47"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33" name="Group 242">
            <a:extLst>
              <a:ext uri="{FF2B5EF4-FFF2-40B4-BE49-F238E27FC236}">
                <a16:creationId xmlns:a16="http://schemas.microsoft.com/office/drawing/2014/main" id="{47D1413D-A42B-8C4D-87CC-5C4E42849EFF}"/>
              </a:ext>
            </a:extLst>
          </p:cNvPr>
          <p:cNvGrpSpPr>
            <a:grpSpLocks/>
          </p:cNvGrpSpPr>
          <p:nvPr/>
        </p:nvGrpSpPr>
        <p:grpSpPr bwMode="auto">
          <a:xfrm>
            <a:off x="7118352" y="1429657"/>
            <a:ext cx="2782888" cy="2398713"/>
            <a:chOff x="3476" y="786"/>
            <a:chExt cx="1753" cy="1511"/>
          </a:xfrm>
        </p:grpSpPr>
        <p:grpSp>
          <p:nvGrpSpPr>
            <p:cNvPr id="134" name="Group 164">
              <a:extLst>
                <a:ext uri="{FF2B5EF4-FFF2-40B4-BE49-F238E27FC236}">
                  <a16:creationId xmlns:a16="http://schemas.microsoft.com/office/drawing/2014/main" id="{13A111CF-BAAF-8E4B-AD25-85FAC5339083}"/>
                </a:ext>
              </a:extLst>
            </p:cNvPr>
            <p:cNvGrpSpPr>
              <a:grpSpLocks/>
            </p:cNvGrpSpPr>
            <p:nvPr/>
          </p:nvGrpSpPr>
          <p:grpSpPr bwMode="auto">
            <a:xfrm>
              <a:off x="3602" y="1330"/>
              <a:ext cx="820" cy="754"/>
              <a:chOff x="2293" y="2021"/>
              <a:chExt cx="820" cy="754"/>
            </a:xfrm>
          </p:grpSpPr>
          <p:sp>
            <p:nvSpPr>
              <p:cNvPr id="146" name="Oval 165">
                <a:extLst>
                  <a:ext uri="{FF2B5EF4-FFF2-40B4-BE49-F238E27FC236}">
                    <a16:creationId xmlns:a16="http://schemas.microsoft.com/office/drawing/2014/main" id="{7F0D89BB-B178-8C49-9E72-934506A1B7F6}"/>
                  </a:ext>
                </a:extLst>
              </p:cNvPr>
              <p:cNvSpPr>
                <a:spLocks noChangeArrowheads="1"/>
              </p:cNvSpPr>
              <p:nvPr/>
            </p:nvSpPr>
            <p:spPr bwMode="auto">
              <a:xfrm>
                <a:off x="2293" y="2021"/>
                <a:ext cx="800" cy="754"/>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7" name="Text Box 166">
                <a:extLst>
                  <a:ext uri="{FF2B5EF4-FFF2-40B4-BE49-F238E27FC236}">
                    <a16:creationId xmlns:a16="http://schemas.microsoft.com/office/drawing/2014/main" id="{F3628968-0539-164C-B861-FF5A02A982C1}"/>
                  </a:ext>
                </a:extLst>
              </p:cNvPr>
              <p:cNvSpPr txBox="1">
                <a:spLocks noChangeArrowheads="1"/>
              </p:cNvSpPr>
              <p:nvPr/>
            </p:nvSpPr>
            <p:spPr bwMode="auto">
              <a:xfrm>
                <a:off x="2294" y="2191"/>
                <a:ext cx="819" cy="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rPr>
                  <a:t>congestion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rPr>
                  <a:t>avoidance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135" name="Group 190">
              <a:extLst>
                <a:ext uri="{FF2B5EF4-FFF2-40B4-BE49-F238E27FC236}">
                  <a16:creationId xmlns:a16="http://schemas.microsoft.com/office/drawing/2014/main" id="{412FAE5F-D426-1A41-B7BF-9EE3E24BCCB0}"/>
                </a:ext>
              </a:extLst>
            </p:cNvPr>
            <p:cNvGrpSpPr>
              <a:grpSpLocks/>
            </p:cNvGrpSpPr>
            <p:nvPr/>
          </p:nvGrpSpPr>
          <p:grpSpPr bwMode="auto">
            <a:xfrm>
              <a:off x="3476" y="786"/>
              <a:ext cx="1496" cy="575"/>
              <a:chOff x="3499" y="904"/>
              <a:chExt cx="1496" cy="575"/>
            </a:xfrm>
          </p:grpSpPr>
          <p:sp>
            <p:nvSpPr>
              <p:cNvPr id="142" name="Text Box 191">
                <a:extLst>
                  <a:ext uri="{FF2B5EF4-FFF2-40B4-BE49-F238E27FC236}">
                    <a16:creationId xmlns:a16="http://schemas.microsoft.com/office/drawing/2014/main" id="{44318C88-BEF5-7146-AE72-3458C7D49FA3}"/>
                  </a:ext>
                </a:extLst>
              </p:cNvPr>
              <p:cNvSpPr txBox="1">
                <a:spLocks noChangeArrowheads="1"/>
              </p:cNvSpPr>
              <p:nvPr/>
            </p:nvSpPr>
            <p:spPr bwMode="auto">
              <a:xfrm>
                <a:off x="3499" y="1037"/>
                <a:ext cx="1496"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cwnd</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a:t>
                </a: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cwnd</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MSS    (MSS/</a:t>
                </a: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cwnd</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dupACKcount</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0</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transmit new segment(s), as allowed</a:t>
                </a:r>
              </a:p>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1400" b="0" i="1"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3" name="Line 192">
                <a:extLst>
                  <a:ext uri="{FF2B5EF4-FFF2-40B4-BE49-F238E27FC236}">
                    <a16:creationId xmlns:a16="http://schemas.microsoft.com/office/drawing/2014/main" id="{EC5DE775-BD59-2247-B940-402844468A0E}"/>
                  </a:ext>
                </a:extLst>
              </p:cNvPr>
              <p:cNvSpPr>
                <a:spLocks noChangeShapeType="1"/>
              </p:cNvSpPr>
              <p:nvPr/>
            </p:nvSpPr>
            <p:spPr bwMode="auto">
              <a:xfrm>
                <a:off x="3976" y="1054"/>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Text Box 193">
                <a:extLst>
                  <a:ext uri="{FF2B5EF4-FFF2-40B4-BE49-F238E27FC236}">
                    <a16:creationId xmlns:a16="http://schemas.microsoft.com/office/drawing/2014/main" id="{1953AC16-16E8-A640-AE22-73DEDE1D319F}"/>
                  </a:ext>
                </a:extLst>
              </p:cNvPr>
              <p:cNvSpPr txBox="1">
                <a:spLocks noChangeArrowheads="1"/>
              </p:cNvSpPr>
              <p:nvPr/>
            </p:nvSpPr>
            <p:spPr bwMode="auto">
              <a:xfrm>
                <a:off x="3974" y="915"/>
                <a:ext cx="471"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new ACK</a:t>
                </a:r>
              </a:p>
            </p:txBody>
          </p:sp>
          <p:sp>
            <p:nvSpPr>
              <p:cNvPr id="145" name="Text Box 194">
                <a:extLst>
                  <a:ext uri="{FF2B5EF4-FFF2-40B4-BE49-F238E27FC236}">
                    <a16:creationId xmlns:a16="http://schemas.microsoft.com/office/drawing/2014/main" id="{6D1C4C5E-4778-AF4F-812A-CF7A44F21F90}"/>
                  </a:ext>
                </a:extLst>
              </p:cNvPr>
              <p:cNvSpPr txBox="1">
                <a:spLocks noChangeArrowheads="1"/>
              </p:cNvSpPr>
              <p:nvPr/>
            </p:nvSpPr>
            <p:spPr bwMode="auto">
              <a:xfrm>
                <a:off x="4311" y="904"/>
                <a:ext cx="173"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Times New Roman" charset="0"/>
                    <a:ea typeface="ＭＳ Ｐゴシック" charset="0"/>
                    <a:cs typeface="+mn-cs"/>
                  </a:rPr>
                  <a:t>.</a:t>
                </a:r>
              </a:p>
            </p:txBody>
          </p:sp>
        </p:grpSp>
        <p:sp>
          <p:nvSpPr>
            <p:cNvPr id="136" name="Freeform 195">
              <a:extLst>
                <a:ext uri="{FF2B5EF4-FFF2-40B4-BE49-F238E27FC236}">
                  <a16:creationId xmlns:a16="http://schemas.microsoft.com/office/drawing/2014/main" id="{4555525A-5282-E944-A402-41F5363AC763}"/>
                </a:ext>
              </a:extLst>
            </p:cNvPr>
            <p:cNvSpPr>
              <a:spLocks/>
            </p:cNvSpPr>
            <p:nvPr/>
          </p:nvSpPr>
          <p:spPr bwMode="auto">
            <a:xfrm rot="9705213">
              <a:off x="4212" y="1145"/>
              <a:ext cx="333" cy="452"/>
            </a:xfrm>
            <a:custGeom>
              <a:avLst/>
              <a:gdLst>
                <a:gd name="T0" fmla="*/ 112 w 376"/>
                <a:gd name="T1" fmla="*/ 306 h 452"/>
                <a:gd name="T2" fmla="*/ 24 w 376"/>
                <a:gd name="T3" fmla="*/ 269 h 452"/>
                <a:gd name="T4" fmla="*/ 62 w 376"/>
                <a:gd name="T5" fmla="*/ 0 h 452"/>
                <a:gd name="T6" fmla="*/ 0 60000 65536"/>
                <a:gd name="T7" fmla="*/ 0 60000 65536"/>
                <a:gd name="T8" fmla="*/ 0 60000 65536"/>
              </a:gdLst>
              <a:ahLst/>
              <a:cxnLst>
                <a:cxn ang="T6">
                  <a:pos x="T0" y="T1"/>
                </a:cxn>
                <a:cxn ang="T7">
                  <a:pos x="T2" y="T3"/>
                </a:cxn>
                <a:cxn ang="T8">
                  <a:pos x="T4" y="T5"/>
                </a:cxn>
              </a:cxnLst>
              <a:rect l="0" t="0" r="r" b="b"/>
              <a:pathLst>
                <a:path w="376" h="452">
                  <a:moveTo>
                    <a:pt x="376" y="306"/>
                  </a:moveTo>
                  <a:cubicBezTo>
                    <a:pt x="332" y="380"/>
                    <a:pt x="164" y="452"/>
                    <a:pt x="82" y="269"/>
                  </a:cubicBezTo>
                  <a:cubicBezTo>
                    <a:pt x="0" y="86"/>
                    <a:pt x="66" y="18"/>
                    <a:pt x="208" y="0"/>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37" name="Group 196">
              <a:extLst>
                <a:ext uri="{FF2B5EF4-FFF2-40B4-BE49-F238E27FC236}">
                  <a16:creationId xmlns:a16="http://schemas.microsoft.com/office/drawing/2014/main" id="{9CDBEBEA-0E7D-9247-8F24-8B50DDA32181}"/>
                </a:ext>
              </a:extLst>
            </p:cNvPr>
            <p:cNvGrpSpPr>
              <a:grpSpLocks/>
            </p:cNvGrpSpPr>
            <p:nvPr/>
          </p:nvGrpSpPr>
          <p:grpSpPr bwMode="auto">
            <a:xfrm>
              <a:off x="4489" y="1909"/>
              <a:ext cx="740" cy="388"/>
              <a:chOff x="4254" y="2922"/>
              <a:chExt cx="740" cy="388"/>
            </a:xfrm>
          </p:grpSpPr>
          <p:sp>
            <p:nvSpPr>
              <p:cNvPr id="139" name="Text Box 197">
                <a:extLst>
                  <a:ext uri="{FF2B5EF4-FFF2-40B4-BE49-F238E27FC236}">
                    <a16:creationId xmlns:a16="http://schemas.microsoft.com/office/drawing/2014/main" id="{F06A41AE-1F53-A747-A3E3-199BBEDFE503}"/>
                  </a:ext>
                </a:extLst>
              </p:cNvPr>
              <p:cNvSpPr txBox="1">
                <a:spLocks noChangeArrowheads="1"/>
              </p:cNvSpPr>
              <p:nvPr/>
            </p:nvSpPr>
            <p:spPr bwMode="auto">
              <a:xfrm>
                <a:off x="4254" y="3062"/>
                <a:ext cx="740" cy="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dupACKcount++</a:t>
                </a:r>
              </a:p>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0" name="Line 198">
                <a:extLst>
                  <a:ext uri="{FF2B5EF4-FFF2-40B4-BE49-F238E27FC236}">
                    <a16:creationId xmlns:a16="http://schemas.microsoft.com/office/drawing/2014/main" id="{115AC45A-332B-D742-9EEC-EB81F6D52D7E}"/>
                  </a:ext>
                </a:extLst>
              </p:cNvPr>
              <p:cNvSpPr>
                <a:spLocks noChangeShapeType="1"/>
              </p:cNvSpPr>
              <p:nvPr/>
            </p:nvSpPr>
            <p:spPr bwMode="auto">
              <a:xfrm>
                <a:off x="4353" y="3071"/>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1" name="Text Box 199">
                <a:extLst>
                  <a:ext uri="{FF2B5EF4-FFF2-40B4-BE49-F238E27FC236}">
                    <a16:creationId xmlns:a16="http://schemas.microsoft.com/office/drawing/2014/main" id="{6DB70069-D3EA-8747-8535-1CB6F40D1A8C}"/>
                  </a:ext>
                </a:extLst>
              </p:cNvPr>
              <p:cNvSpPr txBox="1">
                <a:spLocks noChangeArrowheads="1"/>
              </p:cNvSpPr>
              <p:nvPr/>
            </p:nvSpPr>
            <p:spPr bwMode="auto">
              <a:xfrm>
                <a:off x="4295" y="2922"/>
                <a:ext cx="656"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duplicate ACK</a:t>
                </a:r>
              </a:p>
            </p:txBody>
          </p:sp>
        </p:grpSp>
        <p:sp>
          <p:nvSpPr>
            <p:cNvPr id="138" name="Freeform 200">
              <a:extLst>
                <a:ext uri="{FF2B5EF4-FFF2-40B4-BE49-F238E27FC236}">
                  <a16:creationId xmlns:a16="http://schemas.microsoft.com/office/drawing/2014/main" id="{0667830A-5A65-8243-809F-9599C40170E1}"/>
                </a:ext>
              </a:extLst>
            </p:cNvPr>
            <p:cNvSpPr>
              <a:spLocks/>
            </p:cNvSpPr>
            <p:nvPr/>
          </p:nvSpPr>
          <p:spPr bwMode="auto">
            <a:xfrm rot="-7516021">
              <a:off x="4290" y="1673"/>
              <a:ext cx="333" cy="452"/>
            </a:xfrm>
            <a:custGeom>
              <a:avLst/>
              <a:gdLst>
                <a:gd name="T0" fmla="*/ 112 w 376"/>
                <a:gd name="T1" fmla="*/ 306 h 452"/>
                <a:gd name="T2" fmla="*/ 24 w 376"/>
                <a:gd name="T3" fmla="*/ 269 h 452"/>
                <a:gd name="T4" fmla="*/ 62 w 376"/>
                <a:gd name="T5" fmla="*/ 0 h 452"/>
                <a:gd name="T6" fmla="*/ 0 60000 65536"/>
                <a:gd name="T7" fmla="*/ 0 60000 65536"/>
                <a:gd name="T8" fmla="*/ 0 60000 65536"/>
              </a:gdLst>
              <a:ahLst/>
              <a:cxnLst>
                <a:cxn ang="T6">
                  <a:pos x="T0" y="T1"/>
                </a:cxn>
                <a:cxn ang="T7">
                  <a:pos x="T2" y="T3"/>
                </a:cxn>
                <a:cxn ang="T8">
                  <a:pos x="T4" y="T5"/>
                </a:cxn>
              </a:cxnLst>
              <a:rect l="0" t="0" r="r" b="b"/>
              <a:pathLst>
                <a:path w="376" h="452">
                  <a:moveTo>
                    <a:pt x="376" y="306"/>
                  </a:moveTo>
                  <a:cubicBezTo>
                    <a:pt x="332" y="380"/>
                    <a:pt x="164" y="452"/>
                    <a:pt x="82" y="269"/>
                  </a:cubicBezTo>
                  <a:cubicBezTo>
                    <a:pt x="0" y="86"/>
                    <a:pt x="66" y="18"/>
                    <a:pt x="208" y="0"/>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48" name="Group 245">
            <a:extLst>
              <a:ext uri="{FF2B5EF4-FFF2-40B4-BE49-F238E27FC236}">
                <a16:creationId xmlns:a16="http://schemas.microsoft.com/office/drawing/2014/main" id="{A4501140-CDDA-3942-AE4A-E53AAAF4E371}"/>
              </a:ext>
            </a:extLst>
          </p:cNvPr>
          <p:cNvGrpSpPr>
            <a:grpSpLocks/>
          </p:cNvGrpSpPr>
          <p:nvPr/>
        </p:nvGrpSpPr>
        <p:grpSpPr bwMode="auto">
          <a:xfrm>
            <a:off x="5629276" y="4880882"/>
            <a:ext cx="3417888" cy="1758950"/>
            <a:chOff x="2538" y="2960"/>
            <a:chExt cx="2153" cy="1108"/>
          </a:xfrm>
        </p:grpSpPr>
        <p:grpSp>
          <p:nvGrpSpPr>
            <p:cNvPr id="149" name="Group 167">
              <a:extLst>
                <a:ext uri="{FF2B5EF4-FFF2-40B4-BE49-F238E27FC236}">
                  <a16:creationId xmlns:a16="http://schemas.microsoft.com/office/drawing/2014/main" id="{46D8A9BF-D4B3-C644-AE85-4535FBE08039}"/>
                </a:ext>
              </a:extLst>
            </p:cNvPr>
            <p:cNvGrpSpPr>
              <a:grpSpLocks/>
            </p:cNvGrpSpPr>
            <p:nvPr/>
          </p:nvGrpSpPr>
          <p:grpSpPr bwMode="auto">
            <a:xfrm>
              <a:off x="2538" y="2960"/>
              <a:ext cx="800" cy="767"/>
              <a:chOff x="2454" y="3045"/>
              <a:chExt cx="800" cy="767"/>
            </a:xfrm>
          </p:grpSpPr>
          <p:sp>
            <p:nvSpPr>
              <p:cNvPr id="155" name="Oval 168">
                <a:extLst>
                  <a:ext uri="{FF2B5EF4-FFF2-40B4-BE49-F238E27FC236}">
                    <a16:creationId xmlns:a16="http://schemas.microsoft.com/office/drawing/2014/main" id="{273F9850-79CE-154A-9851-2B7886F3C1C7}"/>
                  </a:ext>
                </a:extLst>
              </p:cNvPr>
              <p:cNvSpPr>
                <a:spLocks noChangeArrowheads="1"/>
              </p:cNvSpPr>
              <p:nvPr/>
            </p:nvSpPr>
            <p:spPr bwMode="auto">
              <a:xfrm>
                <a:off x="2454" y="3045"/>
                <a:ext cx="800" cy="754"/>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Text Box 169">
                <a:extLst>
                  <a:ext uri="{FF2B5EF4-FFF2-40B4-BE49-F238E27FC236}">
                    <a16:creationId xmlns:a16="http://schemas.microsoft.com/office/drawing/2014/main" id="{65FE5AF3-8597-FF4E-9C17-4817547D4F5B}"/>
                  </a:ext>
                </a:extLst>
              </p:cNvPr>
              <p:cNvSpPr txBox="1">
                <a:spLocks noChangeArrowheads="1"/>
              </p:cNvSpPr>
              <p:nvPr/>
            </p:nvSpPr>
            <p:spPr bwMode="auto">
              <a:xfrm>
                <a:off x="2794" y="3212"/>
                <a:ext cx="161"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7" name="Text Box 170">
                <a:extLst>
                  <a:ext uri="{FF2B5EF4-FFF2-40B4-BE49-F238E27FC236}">
                    <a16:creationId xmlns:a16="http://schemas.microsoft.com/office/drawing/2014/main" id="{8568651A-5DCC-2242-83C4-76AC890933BB}"/>
                  </a:ext>
                </a:extLst>
              </p:cNvPr>
              <p:cNvSpPr txBox="1">
                <a:spLocks noChangeArrowheads="1"/>
              </p:cNvSpPr>
              <p:nvPr/>
            </p:nvSpPr>
            <p:spPr bwMode="auto">
              <a:xfrm>
                <a:off x="2466" y="3172"/>
                <a:ext cx="780" cy="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rPr>
                  <a:t>fast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rPr>
                  <a:t>recovery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150" name="Freeform 220">
              <a:extLst>
                <a:ext uri="{FF2B5EF4-FFF2-40B4-BE49-F238E27FC236}">
                  <a16:creationId xmlns:a16="http://schemas.microsoft.com/office/drawing/2014/main" id="{F8DEF746-89F6-DD47-9435-3FA8C98BF657}"/>
                </a:ext>
              </a:extLst>
            </p:cNvPr>
            <p:cNvSpPr>
              <a:spLocks/>
            </p:cNvSpPr>
            <p:nvPr/>
          </p:nvSpPr>
          <p:spPr bwMode="auto">
            <a:xfrm>
              <a:off x="2775" y="3708"/>
              <a:ext cx="384" cy="161"/>
            </a:xfrm>
            <a:custGeom>
              <a:avLst/>
              <a:gdLst>
                <a:gd name="T0" fmla="*/ 317 w 384"/>
                <a:gd name="T1" fmla="*/ 0 h 161"/>
                <a:gd name="T2" fmla="*/ 189 w 384"/>
                <a:gd name="T3" fmla="*/ 155 h 161"/>
                <a:gd name="T4" fmla="*/ 59 w 384"/>
                <a:gd name="T5" fmla="*/ 13 h 161"/>
                <a:gd name="T6" fmla="*/ 0 60000 65536"/>
                <a:gd name="T7" fmla="*/ 0 60000 65536"/>
                <a:gd name="T8" fmla="*/ 0 60000 65536"/>
              </a:gdLst>
              <a:ahLst/>
              <a:cxnLst>
                <a:cxn ang="T6">
                  <a:pos x="T0" y="T1"/>
                </a:cxn>
                <a:cxn ang="T7">
                  <a:pos x="T2" y="T3"/>
                </a:cxn>
                <a:cxn ang="T8">
                  <a:pos x="T4" y="T5"/>
                </a:cxn>
              </a:cxnLst>
              <a:rect l="0" t="0" r="r" b="b"/>
              <a:pathLst>
                <a:path w="384" h="161">
                  <a:moveTo>
                    <a:pt x="317" y="0"/>
                  </a:moveTo>
                  <a:cubicBezTo>
                    <a:pt x="384" y="42"/>
                    <a:pt x="378" y="149"/>
                    <a:pt x="189" y="155"/>
                  </a:cubicBezTo>
                  <a:cubicBezTo>
                    <a:pt x="0" y="161"/>
                    <a:pt x="3" y="87"/>
                    <a:pt x="59" y="13"/>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51" name="Group 221">
              <a:extLst>
                <a:ext uri="{FF2B5EF4-FFF2-40B4-BE49-F238E27FC236}">
                  <a16:creationId xmlns:a16="http://schemas.microsoft.com/office/drawing/2014/main" id="{08A0BDC4-47ED-4A4B-B585-919226219BA9}"/>
                </a:ext>
              </a:extLst>
            </p:cNvPr>
            <p:cNvGrpSpPr>
              <a:grpSpLocks/>
            </p:cNvGrpSpPr>
            <p:nvPr/>
          </p:nvGrpSpPr>
          <p:grpSpPr bwMode="auto">
            <a:xfrm>
              <a:off x="3191" y="3592"/>
              <a:ext cx="1500" cy="476"/>
              <a:chOff x="3542" y="3496"/>
              <a:chExt cx="1500" cy="476"/>
            </a:xfrm>
          </p:grpSpPr>
          <p:sp>
            <p:nvSpPr>
              <p:cNvPr id="152" name="Text Box 222">
                <a:extLst>
                  <a:ext uri="{FF2B5EF4-FFF2-40B4-BE49-F238E27FC236}">
                    <a16:creationId xmlns:a16="http://schemas.microsoft.com/office/drawing/2014/main" id="{762B1387-82BE-254E-BE6D-368525568202}"/>
                  </a:ext>
                </a:extLst>
              </p:cNvPr>
              <p:cNvSpPr txBox="1">
                <a:spLocks noChangeArrowheads="1"/>
              </p:cNvSpPr>
              <p:nvPr/>
            </p:nvSpPr>
            <p:spPr bwMode="auto">
              <a:xfrm>
                <a:off x="3546" y="3632"/>
                <a:ext cx="1496" cy="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cwnd</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a:t>
                </a: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cwnd</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MSS</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transmit new segment(s), as allowed</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400" b="0" i="1" u="none" strike="noStrike" kern="0" cap="none" spc="0" normalizeH="0" baseline="0" noProof="0" dirty="0">
                  <a:ln>
                    <a:noFill/>
                  </a:ln>
                  <a:solidFill>
                    <a:srgbClr val="808080"/>
                  </a:solidFill>
                  <a:effectLst/>
                  <a:uLnTx/>
                  <a:uFillTx/>
                  <a:latin typeface="Arial" charset="0"/>
                  <a:ea typeface="ＭＳ Ｐゴシック" charset="0"/>
                  <a:cs typeface="+mn-cs"/>
                </a:endParaRPr>
              </a:p>
            </p:txBody>
          </p:sp>
          <p:sp>
            <p:nvSpPr>
              <p:cNvPr id="153" name="Line 223">
                <a:extLst>
                  <a:ext uri="{FF2B5EF4-FFF2-40B4-BE49-F238E27FC236}">
                    <a16:creationId xmlns:a16="http://schemas.microsoft.com/office/drawing/2014/main" id="{7058B91F-5545-B546-B726-F5E1D8BF2C19}"/>
                  </a:ext>
                </a:extLst>
              </p:cNvPr>
              <p:cNvSpPr>
                <a:spLocks noChangeShapeType="1"/>
              </p:cNvSpPr>
              <p:nvPr/>
            </p:nvSpPr>
            <p:spPr bwMode="auto">
              <a:xfrm>
                <a:off x="3600" y="3645"/>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Text Box 224">
                <a:extLst>
                  <a:ext uri="{FF2B5EF4-FFF2-40B4-BE49-F238E27FC236}">
                    <a16:creationId xmlns:a16="http://schemas.microsoft.com/office/drawing/2014/main" id="{873E83D9-4BDC-D54A-8707-136424BDB746}"/>
                  </a:ext>
                </a:extLst>
              </p:cNvPr>
              <p:cNvSpPr txBox="1">
                <a:spLocks noChangeArrowheads="1"/>
              </p:cNvSpPr>
              <p:nvPr/>
            </p:nvSpPr>
            <p:spPr bwMode="auto">
              <a:xfrm>
                <a:off x="3542" y="3496"/>
                <a:ext cx="656"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duplicate ACK</a:t>
                </a:r>
              </a:p>
            </p:txBody>
          </p:sp>
        </p:grpSp>
      </p:grpSp>
      <p:grpSp>
        <p:nvGrpSpPr>
          <p:cNvPr id="158" name="Group 246">
            <a:extLst>
              <a:ext uri="{FF2B5EF4-FFF2-40B4-BE49-F238E27FC236}">
                <a16:creationId xmlns:a16="http://schemas.microsoft.com/office/drawing/2014/main" id="{B8412DA9-2D8B-1C4F-98FE-2059BE8959A7}"/>
              </a:ext>
            </a:extLst>
          </p:cNvPr>
          <p:cNvGrpSpPr>
            <a:grpSpLocks/>
          </p:cNvGrpSpPr>
          <p:nvPr/>
        </p:nvGrpSpPr>
        <p:grpSpPr bwMode="auto">
          <a:xfrm>
            <a:off x="2427288" y="3561671"/>
            <a:ext cx="3935413" cy="1974851"/>
            <a:chOff x="521" y="2129"/>
            <a:chExt cx="2479" cy="1244"/>
          </a:xfrm>
        </p:grpSpPr>
        <p:grpSp>
          <p:nvGrpSpPr>
            <p:cNvPr id="159" name="Group 212">
              <a:extLst>
                <a:ext uri="{FF2B5EF4-FFF2-40B4-BE49-F238E27FC236}">
                  <a16:creationId xmlns:a16="http://schemas.microsoft.com/office/drawing/2014/main" id="{27BF6FD0-68C2-FB4E-A15D-7CB02F36F01F}"/>
                </a:ext>
              </a:extLst>
            </p:cNvPr>
            <p:cNvGrpSpPr>
              <a:grpSpLocks/>
            </p:cNvGrpSpPr>
            <p:nvPr/>
          </p:nvGrpSpPr>
          <p:grpSpPr bwMode="auto">
            <a:xfrm>
              <a:off x="521" y="2818"/>
              <a:ext cx="1205" cy="555"/>
              <a:chOff x="380" y="2768"/>
              <a:chExt cx="1205" cy="555"/>
            </a:xfrm>
          </p:grpSpPr>
          <p:sp>
            <p:nvSpPr>
              <p:cNvPr id="166" name="Text Box 213">
                <a:extLst>
                  <a:ext uri="{FF2B5EF4-FFF2-40B4-BE49-F238E27FC236}">
                    <a16:creationId xmlns:a16="http://schemas.microsoft.com/office/drawing/2014/main" id="{835AEF52-2056-D649-96F2-661A3FFF1842}"/>
                  </a:ext>
                </a:extLst>
              </p:cNvPr>
              <p:cNvSpPr txBox="1">
                <a:spLocks noChangeArrowheads="1"/>
              </p:cNvSpPr>
              <p:nvPr/>
            </p:nvSpPr>
            <p:spPr bwMode="auto">
              <a:xfrm>
                <a:off x="380" y="2912"/>
                <a:ext cx="1155" cy="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ssthresh</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a:t>
                </a: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cwnd</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/2</a:t>
                </a:r>
              </a:p>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cwnd</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a:t>
                </a: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ssthresh</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+ 3</a:t>
                </a:r>
              </a:p>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retransmit missing segment</a:t>
                </a:r>
              </a:p>
              <a:p>
                <a:pPr marL="0" marR="0" lvl="0" indent="0" algn="r"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808080"/>
                  </a:solidFill>
                  <a:effectLst/>
                  <a:uLnTx/>
                  <a:uFillTx/>
                  <a:latin typeface="Arial" charset="0"/>
                  <a:ea typeface="ＭＳ Ｐゴシック" charset="0"/>
                  <a:cs typeface="+mn-cs"/>
                </a:endParaRPr>
              </a:p>
            </p:txBody>
          </p:sp>
          <p:sp>
            <p:nvSpPr>
              <p:cNvPr id="167" name="Line 214">
                <a:extLst>
                  <a:ext uri="{FF2B5EF4-FFF2-40B4-BE49-F238E27FC236}">
                    <a16:creationId xmlns:a16="http://schemas.microsoft.com/office/drawing/2014/main" id="{B74A6245-A319-3040-A4FD-51070B302938}"/>
                  </a:ext>
                </a:extLst>
              </p:cNvPr>
              <p:cNvSpPr>
                <a:spLocks noChangeShapeType="1"/>
              </p:cNvSpPr>
              <p:nvPr/>
            </p:nvSpPr>
            <p:spPr bwMode="auto">
              <a:xfrm>
                <a:off x="925" y="2913"/>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8" name="Text Box 215">
                <a:extLst>
                  <a:ext uri="{FF2B5EF4-FFF2-40B4-BE49-F238E27FC236}">
                    <a16:creationId xmlns:a16="http://schemas.microsoft.com/office/drawing/2014/main" id="{92605A3F-01AC-204D-8ED2-AD8024A64FEF}"/>
                  </a:ext>
                </a:extLst>
              </p:cNvPr>
              <p:cNvSpPr txBox="1">
                <a:spLocks noChangeArrowheads="1"/>
              </p:cNvSpPr>
              <p:nvPr/>
            </p:nvSpPr>
            <p:spPr bwMode="auto">
              <a:xfrm>
                <a:off x="751" y="2768"/>
                <a:ext cx="834"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dupACKcount</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3</a:t>
                </a:r>
              </a:p>
            </p:txBody>
          </p:sp>
        </p:grpSp>
        <p:grpSp>
          <p:nvGrpSpPr>
            <p:cNvPr id="160" name="Group 216">
              <a:extLst>
                <a:ext uri="{FF2B5EF4-FFF2-40B4-BE49-F238E27FC236}">
                  <a16:creationId xmlns:a16="http://schemas.microsoft.com/office/drawing/2014/main" id="{88759198-6D7D-C744-9B7A-D82AAED1D6D1}"/>
                </a:ext>
              </a:extLst>
            </p:cNvPr>
            <p:cNvGrpSpPr>
              <a:grpSpLocks/>
            </p:cNvGrpSpPr>
            <p:nvPr/>
          </p:nvGrpSpPr>
          <p:grpSpPr bwMode="auto">
            <a:xfrm>
              <a:off x="1813" y="2454"/>
              <a:ext cx="1187" cy="550"/>
              <a:chOff x="419" y="2872"/>
              <a:chExt cx="1187" cy="550"/>
            </a:xfrm>
          </p:grpSpPr>
          <p:sp>
            <p:nvSpPr>
              <p:cNvPr id="163" name="Text Box 217">
                <a:extLst>
                  <a:ext uri="{FF2B5EF4-FFF2-40B4-BE49-F238E27FC236}">
                    <a16:creationId xmlns:a16="http://schemas.microsoft.com/office/drawing/2014/main" id="{D4ECB2B0-F2B3-8C4C-BF69-C3CF649CE91F}"/>
                  </a:ext>
                </a:extLst>
              </p:cNvPr>
              <p:cNvSpPr txBox="1">
                <a:spLocks noChangeArrowheads="1"/>
              </p:cNvSpPr>
              <p:nvPr/>
            </p:nvSpPr>
            <p:spPr bwMode="auto">
              <a:xfrm>
                <a:off x="439" y="2872"/>
                <a:ext cx="395"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timeout</a:t>
                </a:r>
              </a:p>
            </p:txBody>
          </p:sp>
          <p:sp>
            <p:nvSpPr>
              <p:cNvPr id="164" name="Text Box 218">
                <a:extLst>
                  <a:ext uri="{FF2B5EF4-FFF2-40B4-BE49-F238E27FC236}">
                    <a16:creationId xmlns:a16="http://schemas.microsoft.com/office/drawing/2014/main" id="{2E4D69CF-352A-DC44-ABC3-90682BEB8316}"/>
                  </a:ext>
                </a:extLst>
              </p:cNvPr>
              <p:cNvSpPr txBox="1">
                <a:spLocks noChangeArrowheads="1"/>
              </p:cNvSpPr>
              <p:nvPr/>
            </p:nvSpPr>
            <p:spPr bwMode="auto">
              <a:xfrm>
                <a:off x="419" y="2989"/>
                <a:ext cx="1187" cy="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ssthresh = cwnd/2</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cwnd = 1 </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dupACKcount = 0</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050" b="0" i="1" u="none" strike="noStrike" kern="0" cap="none" spc="0" normalizeH="0" baseline="0" noProof="0">
                    <a:ln>
                      <a:noFill/>
                    </a:ln>
                    <a:solidFill>
                      <a:srgbClr val="000099"/>
                    </a:solidFill>
                    <a:effectLst/>
                    <a:uLnTx/>
                    <a:uFillTx/>
                    <a:latin typeface="Arial" charset="0"/>
                    <a:ea typeface="ＭＳ Ｐゴシック" charset="0"/>
                    <a:cs typeface="+mn-cs"/>
                  </a:rPr>
                  <a:t>retransmit missing segment</a:t>
                </a: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 </a:t>
                </a:r>
              </a:p>
            </p:txBody>
          </p:sp>
          <p:sp>
            <p:nvSpPr>
              <p:cNvPr id="165" name="Line 219">
                <a:extLst>
                  <a:ext uri="{FF2B5EF4-FFF2-40B4-BE49-F238E27FC236}">
                    <a16:creationId xmlns:a16="http://schemas.microsoft.com/office/drawing/2014/main" id="{87674141-7331-B643-AD17-90663185B00F}"/>
                  </a:ext>
                </a:extLst>
              </p:cNvPr>
              <p:cNvSpPr>
                <a:spLocks noChangeShapeType="1"/>
              </p:cNvSpPr>
              <p:nvPr/>
            </p:nvSpPr>
            <p:spPr bwMode="auto">
              <a:xfrm>
                <a:off x="471" y="3014"/>
                <a:ext cx="697"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1" name="Freeform 225">
              <a:extLst>
                <a:ext uri="{FF2B5EF4-FFF2-40B4-BE49-F238E27FC236}">
                  <a16:creationId xmlns:a16="http://schemas.microsoft.com/office/drawing/2014/main" id="{D0DF1910-CE16-3F4D-82F2-6661A32D1366}"/>
                </a:ext>
              </a:extLst>
            </p:cNvPr>
            <p:cNvSpPr>
              <a:spLocks/>
            </p:cNvSpPr>
            <p:nvPr/>
          </p:nvSpPr>
          <p:spPr bwMode="auto">
            <a:xfrm>
              <a:off x="1722" y="2129"/>
              <a:ext cx="740" cy="1146"/>
            </a:xfrm>
            <a:custGeom>
              <a:avLst/>
              <a:gdLst>
                <a:gd name="T0" fmla="*/ 0 w 740"/>
                <a:gd name="T1" fmla="*/ 0 h 1146"/>
                <a:gd name="T2" fmla="*/ 0 w 740"/>
                <a:gd name="T3" fmla="*/ 1146 h 1146"/>
                <a:gd name="T4" fmla="*/ 740 w 740"/>
                <a:gd name="T5" fmla="*/ 1146 h 1146"/>
                <a:gd name="T6" fmla="*/ 0 60000 65536"/>
                <a:gd name="T7" fmla="*/ 0 60000 65536"/>
                <a:gd name="T8" fmla="*/ 0 60000 65536"/>
              </a:gdLst>
              <a:ahLst/>
              <a:cxnLst>
                <a:cxn ang="T6">
                  <a:pos x="T0" y="T1"/>
                </a:cxn>
                <a:cxn ang="T7">
                  <a:pos x="T2" y="T3"/>
                </a:cxn>
                <a:cxn ang="T8">
                  <a:pos x="T4" y="T5"/>
                </a:cxn>
              </a:cxnLst>
              <a:rect l="0" t="0" r="r" b="b"/>
              <a:pathLst>
                <a:path w="740" h="1146">
                  <a:moveTo>
                    <a:pt x="0" y="0"/>
                  </a:moveTo>
                  <a:lnTo>
                    <a:pt x="0" y="1146"/>
                  </a:lnTo>
                  <a:lnTo>
                    <a:pt x="740" y="1146"/>
                  </a:ln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2" name="Freeform 226">
              <a:extLst>
                <a:ext uri="{FF2B5EF4-FFF2-40B4-BE49-F238E27FC236}">
                  <a16:creationId xmlns:a16="http://schemas.microsoft.com/office/drawing/2014/main" id="{C17ADBE8-E774-7744-9627-8EAB27CA498D}"/>
                </a:ext>
              </a:extLst>
            </p:cNvPr>
            <p:cNvSpPr>
              <a:spLocks/>
            </p:cNvSpPr>
            <p:nvPr/>
          </p:nvSpPr>
          <p:spPr bwMode="auto">
            <a:xfrm>
              <a:off x="1791" y="2146"/>
              <a:ext cx="700" cy="1051"/>
            </a:xfrm>
            <a:custGeom>
              <a:avLst/>
              <a:gdLst>
                <a:gd name="T0" fmla="*/ 700 w 700"/>
                <a:gd name="T1" fmla="*/ 1051 h 1051"/>
                <a:gd name="T2" fmla="*/ 0 w 700"/>
                <a:gd name="T3" fmla="*/ 1051 h 1051"/>
                <a:gd name="T4" fmla="*/ 0 w 700"/>
                <a:gd name="T5" fmla="*/ 0 h 1051"/>
                <a:gd name="T6" fmla="*/ 0 60000 65536"/>
                <a:gd name="T7" fmla="*/ 0 60000 65536"/>
                <a:gd name="T8" fmla="*/ 0 60000 65536"/>
              </a:gdLst>
              <a:ahLst/>
              <a:cxnLst>
                <a:cxn ang="T6">
                  <a:pos x="T0" y="T1"/>
                </a:cxn>
                <a:cxn ang="T7">
                  <a:pos x="T2" y="T3"/>
                </a:cxn>
                <a:cxn ang="T8">
                  <a:pos x="T4" y="T5"/>
                </a:cxn>
              </a:cxnLst>
              <a:rect l="0" t="0" r="r" b="b"/>
              <a:pathLst>
                <a:path w="700" h="1051">
                  <a:moveTo>
                    <a:pt x="700" y="1051"/>
                  </a:moveTo>
                  <a:lnTo>
                    <a:pt x="0" y="1051"/>
                  </a:lnTo>
                  <a:lnTo>
                    <a:pt x="0" y="0"/>
                  </a:ln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9" name="Group 244">
            <a:extLst>
              <a:ext uri="{FF2B5EF4-FFF2-40B4-BE49-F238E27FC236}">
                <a16:creationId xmlns:a16="http://schemas.microsoft.com/office/drawing/2014/main" id="{E119EB29-C756-884C-BC38-0987621B3623}"/>
              </a:ext>
            </a:extLst>
          </p:cNvPr>
          <p:cNvGrpSpPr>
            <a:grpSpLocks/>
          </p:cNvGrpSpPr>
          <p:nvPr/>
        </p:nvGrpSpPr>
        <p:grpSpPr bwMode="auto">
          <a:xfrm>
            <a:off x="6951663" y="3553730"/>
            <a:ext cx="3022600" cy="1963736"/>
            <a:chOff x="3371" y="2124"/>
            <a:chExt cx="1904" cy="1237"/>
          </a:xfrm>
        </p:grpSpPr>
        <p:grpSp>
          <p:nvGrpSpPr>
            <p:cNvPr id="170" name="Group 201">
              <a:extLst>
                <a:ext uri="{FF2B5EF4-FFF2-40B4-BE49-F238E27FC236}">
                  <a16:creationId xmlns:a16="http://schemas.microsoft.com/office/drawing/2014/main" id="{4F04D146-2950-3743-B95A-4A10EFF81DB8}"/>
                </a:ext>
              </a:extLst>
            </p:cNvPr>
            <p:cNvGrpSpPr>
              <a:grpSpLocks/>
            </p:cNvGrpSpPr>
            <p:nvPr/>
          </p:nvGrpSpPr>
          <p:grpSpPr bwMode="auto">
            <a:xfrm>
              <a:off x="4120" y="2796"/>
              <a:ext cx="1155" cy="565"/>
              <a:chOff x="4142" y="2802"/>
              <a:chExt cx="1155" cy="565"/>
            </a:xfrm>
          </p:grpSpPr>
          <p:sp>
            <p:nvSpPr>
              <p:cNvPr id="172" name="Text Box 202">
                <a:extLst>
                  <a:ext uri="{FF2B5EF4-FFF2-40B4-BE49-F238E27FC236}">
                    <a16:creationId xmlns:a16="http://schemas.microsoft.com/office/drawing/2014/main" id="{9BFA3E4C-9614-6849-975F-C63A42B8182A}"/>
                  </a:ext>
                </a:extLst>
              </p:cNvPr>
              <p:cNvSpPr txBox="1">
                <a:spLocks noChangeArrowheads="1"/>
              </p:cNvSpPr>
              <p:nvPr/>
            </p:nvSpPr>
            <p:spPr bwMode="auto">
              <a:xfrm>
                <a:off x="4142" y="2956"/>
                <a:ext cx="1155" cy="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ssthresh</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a:t>
                </a: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cwnd</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/2</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cwnd</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a:t>
                </a: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ssthresh</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+ 3</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050" b="0" i="1" u="none" strike="noStrike" kern="0" cap="none" spc="0" normalizeH="0" baseline="0" noProof="0" dirty="0">
                    <a:ln>
                      <a:noFill/>
                    </a:ln>
                    <a:solidFill>
                      <a:srgbClr val="000099"/>
                    </a:solidFill>
                    <a:effectLst/>
                    <a:uLnTx/>
                    <a:uFillTx/>
                    <a:latin typeface="Arial" charset="0"/>
                    <a:ea typeface="ＭＳ Ｐゴシック" charset="0"/>
                    <a:cs typeface="+mn-cs"/>
                  </a:rPr>
                  <a:t>retransmit missing segment</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400" b="0" i="1"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73" name="Line 203">
                <a:extLst>
                  <a:ext uri="{FF2B5EF4-FFF2-40B4-BE49-F238E27FC236}">
                    <a16:creationId xmlns:a16="http://schemas.microsoft.com/office/drawing/2014/main" id="{0526C70E-8831-7543-9A32-E54939C11F43}"/>
                  </a:ext>
                </a:extLst>
              </p:cNvPr>
              <p:cNvSpPr>
                <a:spLocks noChangeShapeType="1"/>
              </p:cNvSpPr>
              <p:nvPr/>
            </p:nvSpPr>
            <p:spPr bwMode="auto">
              <a:xfrm>
                <a:off x="4211" y="2950"/>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4" name="Text Box 204">
                <a:extLst>
                  <a:ext uri="{FF2B5EF4-FFF2-40B4-BE49-F238E27FC236}">
                    <a16:creationId xmlns:a16="http://schemas.microsoft.com/office/drawing/2014/main" id="{E38A96D7-56D5-4A41-8FD3-090F5E1651F2}"/>
                  </a:ext>
                </a:extLst>
              </p:cNvPr>
              <p:cNvSpPr txBox="1">
                <a:spLocks noChangeArrowheads="1"/>
              </p:cNvSpPr>
              <p:nvPr/>
            </p:nvSpPr>
            <p:spPr bwMode="auto">
              <a:xfrm>
                <a:off x="4154" y="2802"/>
                <a:ext cx="834"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dupACKcount == 3</a:t>
                </a:r>
              </a:p>
            </p:txBody>
          </p:sp>
        </p:grpSp>
        <p:sp>
          <p:nvSpPr>
            <p:cNvPr id="171" name="Freeform 227">
              <a:extLst>
                <a:ext uri="{FF2B5EF4-FFF2-40B4-BE49-F238E27FC236}">
                  <a16:creationId xmlns:a16="http://schemas.microsoft.com/office/drawing/2014/main" id="{88695EF7-3EC6-874B-9CFA-5F89AE2AD674}"/>
                </a:ext>
              </a:extLst>
            </p:cNvPr>
            <p:cNvSpPr>
              <a:spLocks/>
            </p:cNvSpPr>
            <p:nvPr/>
          </p:nvSpPr>
          <p:spPr bwMode="auto">
            <a:xfrm flipH="1">
              <a:off x="3371" y="2124"/>
              <a:ext cx="740" cy="1146"/>
            </a:xfrm>
            <a:custGeom>
              <a:avLst/>
              <a:gdLst>
                <a:gd name="T0" fmla="*/ 0 w 740"/>
                <a:gd name="T1" fmla="*/ 0 h 1146"/>
                <a:gd name="T2" fmla="*/ 0 w 740"/>
                <a:gd name="T3" fmla="*/ 1146 h 1146"/>
                <a:gd name="T4" fmla="*/ 740 w 740"/>
                <a:gd name="T5" fmla="*/ 1146 h 1146"/>
                <a:gd name="T6" fmla="*/ 0 60000 65536"/>
                <a:gd name="T7" fmla="*/ 0 60000 65536"/>
                <a:gd name="T8" fmla="*/ 0 60000 65536"/>
              </a:gdLst>
              <a:ahLst/>
              <a:cxnLst>
                <a:cxn ang="T6">
                  <a:pos x="T0" y="T1"/>
                </a:cxn>
                <a:cxn ang="T7">
                  <a:pos x="T2" y="T3"/>
                </a:cxn>
                <a:cxn ang="T8">
                  <a:pos x="T4" y="T5"/>
                </a:cxn>
              </a:cxnLst>
              <a:rect l="0" t="0" r="r" b="b"/>
              <a:pathLst>
                <a:path w="740" h="1146">
                  <a:moveTo>
                    <a:pt x="0" y="0"/>
                  </a:moveTo>
                  <a:lnTo>
                    <a:pt x="0" y="1146"/>
                  </a:lnTo>
                  <a:lnTo>
                    <a:pt x="740" y="1146"/>
                  </a:ln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75" name="Group 243">
            <a:extLst>
              <a:ext uri="{FF2B5EF4-FFF2-40B4-BE49-F238E27FC236}">
                <a16:creationId xmlns:a16="http://schemas.microsoft.com/office/drawing/2014/main" id="{0C2B747B-2F42-7146-A691-54156D653646}"/>
              </a:ext>
            </a:extLst>
          </p:cNvPr>
          <p:cNvGrpSpPr>
            <a:grpSpLocks/>
          </p:cNvGrpSpPr>
          <p:nvPr/>
        </p:nvGrpSpPr>
        <p:grpSpPr bwMode="auto">
          <a:xfrm>
            <a:off x="6716713" y="3579131"/>
            <a:ext cx="1276350" cy="1689099"/>
            <a:chOff x="3223" y="2140"/>
            <a:chExt cx="804" cy="1064"/>
          </a:xfrm>
        </p:grpSpPr>
        <p:sp>
          <p:nvSpPr>
            <p:cNvPr id="176" name="Freeform 228">
              <a:extLst>
                <a:ext uri="{FF2B5EF4-FFF2-40B4-BE49-F238E27FC236}">
                  <a16:creationId xmlns:a16="http://schemas.microsoft.com/office/drawing/2014/main" id="{BFB3D697-0B16-7148-BB51-FD8EA08C4A4A}"/>
                </a:ext>
              </a:extLst>
            </p:cNvPr>
            <p:cNvSpPr>
              <a:spLocks/>
            </p:cNvSpPr>
            <p:nvPr/>
          </p:nvSpPr>
          <p:spPr bwMode="auto">
            <a:xfrm flipH="1">
              <a:off x="3327" y="2140"/>
              <a:ext cx="700" cy="1051"/>
            </a:xfrm>
            <a:custGeom>
              <a:avLst/>
              <a:gdLst>
                <a:gd name="T0" fmla="*/ 700 w 700"/>
                <a:gd name="T1" fmla="*/ 1051 h 1051"/>
                <a:gd name="T2" fmla="*/ 0 w 700"/>
                <a:gd name="T3" fmla="*/ 1051 h 1051"/>
                <a:gd name="T4" fmla="*/ 0 w 700"/>
                <a:gd name="T5" fmla="*/ 0 h 1051"/>
                <a:gd name="T6" fmla="*/ 0 60000 65536"/>
                <a:gd name="T7" fmla="*/ 0 60000 65536"/>
                <a:gd name="T8" fmla="*/ 0 60000 65536"/>
              </a:gdLst>
              <a:ahLst/>
              <a:cxnLst>
                <a:cxn ang="T6">
                  <a:pos x="T0" y="T1"/>
                </a:cxn>
                <a:cxn ang="T7">
                  <a:pos x="T2" y="T3"/>
                </a:cxn>
                <a:cxn ang="T8">
                  <a:pos x="T4" y="T5"/>
                </a:cxn>
              </a:cxnLst>
              <a:rect l="0" t="0" r="r" b="b"/>
              <a:pathLst>
                <a:path w="700" h="1051">
                  <a:moveTo>
                    <a:pt x="700" y="1051"/>
                  </a:moveTo>
                  <a:lnTo>
                    <a:pt x="0" y="1051"/>
                  </a:lnTo>
                  <a:lnTo>
                    <a:pt x="0" y="0"/>
                  </a:ln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7" name="Group 229">
              <a:extLst>
                <a:ext uri="{FF2B5EF4-FFF2-40B4-BE49-F238E27FC236}">
                  <a16:creationId xmlns:a16="http://schemas.microsoft.com/office/drawing/2014/main" id="{93E7F93E-B410-1B4A-BF61-0D2CB5DE5C53}"/>
                </a:ext>
              </a:extLst>
            </p:cNvPr>
            <p:cNvGrpSpPr>
              <a:grpSpLocks/>
            </p:cNvGrpSpPr>
            <p:nvPr/>
          </p:nvGrpSpPr>
          <p:grpSpPr bwMode="auto">
            <a:xfrm>
              <a:off x="3223" y="2649"/>
              <a:ext cx="785" cy="555"/>
              <a:chOff x="1015" y="3496"/>
              <a:chExt cx="785" cy="555"/>
            </a:xfrm>
          </p:grpSpPr>
          <p:sp>
            <p:nvSpPr>
              <p:cNvPr id="178" name="Text Box 230">
                <a:extLst>
                  <a:ext uri="{FF2B5EF4-FFF2-40B4-BE49-F238E27FC236}">
                    <a16:creationId xmlns:a16="http://schemas.microsoft.com/office/drawing/2014/main" id="{FAD437E2-871A-9848-91F5-5E5990E0131E}"/>
                  </a:ext>
                </a:extLst>
              </p:cNvPr>
              <p:cNvSpPr txBox="1">
                <a:spLocks noChangeArrowheads="1"/>
              </p:cNvSpPr>
              <p:nvPr/>
            </p:nvSpPr>
            <p:spPr bwMode="auto">
              <a:xfrm>
                <a:off x="1015" y="3640"/>
                <a:ext cx="785" cy="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cwnd</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a:t>
                </a: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ssthresh</a:t>
                </a:r>
                <a:endPar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endParaRPr>
              </a:p>
              <a:p>
                <a:pPr marL="0" marR="0" lvl="0" indent="0" algn="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latin typeface="Arial" charset="0"/>
                    <a:ea typeface="ＭＳ Ｐゴシック" charset="0"/>
                    <a:cs typeface="+mn-cs"/>
                  </a:rPr>
                  <a:t>dupACKcount</a:t>
                </a:r>
                <a:r>
                  <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rPr>
                  <a:t> = 0</a:t>
                </a:r>
              </a:p>
              <a:p>
                <a:pPr marL="0" marR="0" lvl="0" indent="0" algn="r" defTabSz="914400" rtl="0" eaLnBrk="1" fontAlgn="base" latinLnBrk="0" hangingPunct="1">
                  <a:lnSpc>
                    <a:spcPct val="8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charset="0"/>
                  <a:ea typeface="ＭＳ Ｐゴシック" charset="0"/>
                  <a:cs typeface="+mn-cs"/>
                </a:endParaRPr>
              </a:p>
              <a:p>
                <a:pPr marL="0" marR="0" lvl="0" indent="0" algn="r"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179" name="Group 231">
                <a:extLst>
                  <a:ext uri="{FF2B5EF4-FFF2-40B4-BE49-F238E27FC236}">
                    <a16:creationId xmlns:a16="http://schemas.microsoft.com/office/drawing/2014/main" id="{E00D3831-3686-434C-A9FB-CC62A89C2D35}"/>
                  </a:ext>
                </a:extLst>
              </p:cNvPr>
              <p:cNvGrpSpPr>
                <a:grpSpLocks/>
              </p:cNvGrpSpPr>
              <p:nvPr/>
            </p:nvGrpSpPr>
            <p:grpSpPr bwMode="auto">
              <a:xfrm>
                <a:off x="1190" y="3496"/>
                <a:ext cx="582" cy="160"/>
                <a:chOff x="1190" y="3496"/>
                <a:chExt cx="582" cy="160"/>
              </a:xfrm>
            </p:grpSpPr>
            <p:sp>
              <p:nvSpPr>
                <p:cNvPr id="180" name="Line 232">
                  <a:extLst>
                    <a:ext uri="{FF2B5EF4-FFF2-40B4-BE49-F238E27FC236}">
                      <a16:creationId xmlns:a16="http://schemas.microsoft.com/office/drawing/2014/main" id="{97E85298-2987-D742-8F32-C0FF7A3D4B93}"/>
                    </a:ext>
                  </a:extLst>
                </p:cNvPr>
                <p:cNvSpPr>
                  <a:spLocks noChangeShapeType="1"/>
                </p:cNvSpPr>
                <p:nvPr/>
              </p:nvSpPr>
              <p:spPr bwMode="auto">
                <a:xfrm>
                  <a:off x="1190" y="3641"/>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Text Box 233">
                  <a:extLst>
                    <a:ext uri="{FF2B5EF4-FFF2-40B4-BE49-F238E27FC236}">
                      <a16:creationId xmlns:a16="http://schemas.microsoft.com/office/drawing/2014/main" id="{3BF52C9D-20DA-2242-A28A-394E7476B8A1}"/>
                    </a:ext>
                  </a:extLst>
                </p:cNvPr>
                <p:cNvSpPr txBox="1">
                  <a:spLocks noChangeArrowheads="1"/>
                </p:cNvSpPr>
                <p:nvPr/>
              </p:nvSpPr>
              <p:spPr bwMode="auto">
                <a:xfrm>
                  <a:off x="1287" y="3496"/>
                  <a:ext cx="485"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New ACK</a:t>
                  </a:r>
                </a:p>
              </p:txBody>
            </p:sp>
          </p:grpSp>
        </p:grpSp>
      </p:grpSp>
      <p:grpSp>
        <p:nvGrpSpPr>
          <p:cNvPr id="182" name="Group 241">
            <a:extLst>
              <a:ext uri="{FF2B5EF4-FFF2-40B4-BE49-F238E27FC236}">
                <a16:creationId xmlns:a16="http://schemas.microsoft.com/office/drawing/2014/main" id="{CDA92C42-F115-FC40-A5F8-C407673481F7}"/>
              </a:ext>
            </a:extLst>
          </p:cNvPr>
          <p:cNvGrpSpPr>
            <a:grpSpLocks/>
          </p:cNvGrpSpPr>
          <p:nvPr/>
        </p:nvGrpSpPr>
        <p:grpSpPr bwMode="auto">
          <a:xfrm>
            <a:off x="2386012" y="1545544"/>
            <a:ext cx="5038723" cy="2706689"/>
            <a:chOff x="495" y="859"/>
            <a:chExt cx="3174" cy="1705"/>
          </a:xfrm>
        </p:grpSpPr>
        <p:grpSp>
          <p:nvGrpSpPr>
            <p:cNvPr id="183" name="Group 161">
              <a:extLst>
                <a:ext uri="{FF2B5EF4-FFF2-40B4-BE49-F238E27FC236}">
                  <a16:creationId xmlns:a16="http://schemas.microsoft.com/office/drawing/2014/main" id="{7F0341B7-207C-3E40-8EC6-5911313C0608}"/>
                </a:ext>
              </a:extLst>
            </p:cNvPr>
            <p:cNvGrpSpPr>
              <a:grpSpLocks/>
            </p:cNvGrpSpPr>
            <p:nvPr/>
          </p:nvGrpSpPr>
          <p:grpSpPr bwMode="auto">
            <a:xfrm>
              <a:off x="1329" y="1320"/>
              <a:ext cx="800" cy="754"/>
              <a:chOff x="996" y="1773"/>
              <a:chExt cx="800" cy="754"/>
            </a:xfrm>
          </p:grpSpPr>
          <p:sp>
            <p:nvSpPr>
              <p:cNvPr id="204" name="Oval 162">
                <a:extLst>
                  <a:ext uri="{FF2B5EF4-FFF2-40B4-BE49-F238E27FC236}">
                    <a16:creationId xmlns:a16="http://schemas.microsoft.com/office/drawing/2014/main" id="{85E503DF-C6D4-9C4A-947F-F93B4C816434}"/>
                  </a:ext>
                </a:extLst>
              </p:cNvPr>
              <p:cNvSpPr>
                <a:spLocks noChangeArrowheads="1"/>
              </p:cNvSpPr>
              <p:nvPr/>
            </p:nvSpPr>
            <p:spPr bwMode="auto">
              <a:xfrm>
                <a:off x="996" y="1773"/>
                <a:ext cx="800" cy="754"/>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5" name="Text Box 163">
                <a:extLst>
                  <a:ext uri="{FF2B5EF4-FFF2-40B4-BE49-F238E27FC236}">
                    <a16:creationId xmlns:a16="http://schemas.microsoft.com/office/drawing/2014/main" id="{30575E3B-F1CE-CF43-A7C5-219046488BC3}"/>
                  </a:ext>
                </a:extLst>
              </p:cNvPr>
              <p:cNvSpPr txBox="1">
                <a:spLocks noChangeArrowheads="1"/>
              </p:cNvSpPr>
              <p:nvPr/>
            </p:nvSpPr>
            <p:spPr bwMode="auto">
              <a:xfrm>
                <a:off x="1159" y="1946"/>
                <a:ext cx="485"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rPr>
                  <a:t>slow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charset="0"/>
                    <a:ea typeface="ＭＳ Ｐゴシック" charset="0"/>
                    <a:cs typeface="+mn-cs"/>
                  </a:rPr>
                  <a:t>start</a:t>
                </a:r>
              </a:p>
            </p:txBody>
          </p:sp>
        </p:grpSp>
        <p:grpSp>
          <p:nvGrpSpPr>
            <p:cNvPr id="184" name="Group 177">
              <a:extLst>
                <a:ext uri="{FF2B5EF4-FFF2-40B4-BE49-F238E27FC236}">
                  <a16:creationId xmlns:a16="http://schemas.microsoft.com/office/drawing/2014/main" id="{5836A4F2-D62D-B147-A532-A57E3C2474B2}"/>
                </a:ext>
              </a:extLst>
            </p:cNvPr>
            <p:cNvGrpSpPr>
              <a:grpSpLocks/>
            </p:cNvGrpSpPr>
            <p:nvPr/>
          </p:nvGrpSpPr>
          <p:grpSpPr bwMode="auto">
            <a:xfrm>
              <a:off x="496" y="2026"/>
              <a:ext cx="1187" cy="538"/>
              <a:chOff x="384" y="2713"/>
              <a:chExt cx="1187" cy="538"/>
            </a:xfrm>
          </p:grpSpPr>
          <p:sp>
            <p:nvSpPr>
              <p:cNvPr id="201" name="Text Box 178">
                <a:extLst>
                  <a:ext uri="{FF2B5EF4-FFF2-40B4-BE49-F238E27FC236}">
                    <a16:creationId xmlns:a16="http://schemas.microsoft.com/office/drawing/2014/main" id="{1852AE28-C2EC-5542-A261-91B127FC6EEC}"/>
                  </a:ext>
                </a:extLst>
              </p:cNvPr>
              <p:cNvSpPr txBox="1">
                <a:spLocks noChangeArrowheads="1"/>
              </p:cNvSpPr>
              <p:nvPr/>
            </p:nvSpPr>
            <p:spPr bwMode="auto">
              <a:xfrm>
                <a:off x="777" y="2713"/>
                <a:ext cx="395"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timeout</a:t>
                </a:r>
              </a:p>
            </p:txBody>
          </p:sp>
          <p:sp>
            <p:nvSpPr>
              <p:cNvPr id="202" name="Text Box 179">
                <a:extLst>
                  <a:ext uri="{FF2B5EF4-FFF2-40B4-BE49-F238E27FC236}">
                    <a16:creationId xmlns:a16="http://schemas.microsoft.com/office/drawing/2014/main" id="{238E26A7-D428-7446-B0EA-57A95D6A24D0}"/>
                  </a:ext>
                </a:extLst>
              </p:cNvPr>
              <p:cNvSpPr txBox="1">
                <a:spLocks noChangeArrowheads="1"/>
              </p:cNvSpPr>
              <p:nvPr/>
            </p:nvSpPr>
            <p:spPr bwMode="auto">
              <a:xfrm>
                <a:off x="384" y="2840"/>
                <a:ext cx="1187" cy="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ssthresh = cwnd/2 </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cwnd = 1 MSS</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dupACKcount = 0</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1" u="none" strike="noStrike" kern="0" cap="none" spc="0" normalizeH="0" baseline="0" noProof="0">
                    <a:ln>
                      <a:noFill/>
                    </a:ln>
                    <a:solidFill>
                      <a:srgbClr val="000099"/>
                    </a:solidFill>
                    <a:effectLst/>
                    <a:uLnTx/>
                    <a:uFillTx/>
                    <a:latin typeface="Arial" charset="0"/>
                    <a:ea typeface="ＭＳ Ｐゴシック" charset="0"/>
                    <a:cs typeface="+mn-cs"/>
                  </a:rPr>
                  <a:t>retransmit missing segment</a:t>
                </a: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 </a:t>
                </a:r>
              </a:p>
            </p:txBody>
          </p:sp>
          <p:sp>
            <p:nvSpPr>
              <p:cNvPr id="203" name="Line 180">
                <a:extLst>
                  <a:ext uri="{FF2B5EF4-FFF2-40B4-BE49-F238E27FC236}">
                    <a16:creationId xmlns:a16="http://schemas.microsoft.com/office/drawing/2014/main" id="{4D339203-1563-3844-9642-20DAA4DBE4B3}"/>
                  </a:ext>
                </a:extLst>
              </p:cNvPr>
              <p:cNvSpPr>
                <a:spLocks noChangeShapeType="1"/>
              </p:cNvSpPr>
              <p:nvPr/>
            </p:nvSpPr>
            <p:spPr bwMode="auto">
              <a:xfrm>
                <a:off x="709" y="2855"/>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85" name="Group 186">
              <a:extLst>
                <a:ext uri="{FF2B5EF4-FFF2-40B4-BE49-F238E27FC236}">
                  <a16:creationId xmlns:a16="http://schemas.microsoft.com/office/drawing/2014/main" id="{F5B6412F-86EA-644E-B751-4756A58400F6}"/>
                </a:ext>
              </a:extLst>
            </p:cNvPr>
            <p:cNvGrpSpPr>
              <a:grpSpLocks/>
            </p:cNvGrpSpPr>
            <p:nvPr/>
          </p:nvGrpSpPr>
          <p:grpSpPr bwMode="auto">
            <a:xfrm>
              <a:off x="2173" y="960"/>
              <a:ext cx="1496" cy="561"/>
              <a:chOff x="2683" y="798"/>
              <a:chExt cx="1496" cy="561"/>
            </a:xfrm>
          </p:grpSpPr>
          <p:sp>
            <p:nvSpPr>
              <p:cNvPr id="198" name="Text Box 187">
                <a:extLst>
                  <a:ext uri="{FF2B5EF4-FFF2-40B4-BE49-F238E27FC236}">
                    <a16:creationId xmlns:a16="http://schemas.microsoft.com/office/drawing/2014/main" id="{33745650-56D6-E74A-A07A-E27A58809560}"/>
                  </a:ext>
                </a:extLst>
              </p:cNvPr>
              <p:cNvSpPr txBox="1">
                <a:spLocks noChangeArrowheads="1"/>
              </p:cNvSpPr>
              <p:nvPr/>
            </p:nvSpPr>
            <p:spPr bwMode="auto">
              <a:xfrm>
                <a:off x="2683" y="917"/>
                <a:ext cx="1496"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cwnd = cwnd+MSS</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dupACKcount = 0</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050" b="0" i="1" u="none" strike="noStrike" kern="0" cap="none" spc="0" normalizeH="0" baseline="0" noProof="0">
                    <a:ln>
                      <a:noFill/>
                    </a:ln>
                    <a:solidFill>
                      <a:srgbClr val="000099"/>
                    </a:solidFill>
                    <a:effectLst/>
                    <a:uLnTx/>
                    <a:uFillTx/>
                    <a:latin typeface="Arial" charset="0"/>
                    <a:ea typeface="ＭＳ Ｐゴシック" charset="0"/>
                    <a:cs typeface="+mn-cs"/>
                  </a:rPr>
                  <a:t>transmit new segment(s), as allowed</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9" name="Line 188">
                <a:extLst>
                  <a:ext uri="{FF2B5EF4-FFF2-40B4-BE49-F238E27FC236}">
                    <a16:creationId xmlns:a16="http://schemas.microsoft.com/office/drawing/2014/main" id="{77E99221-132E-174B-8CBE-C1A955C064C2}"/>
                  </a:ext>
                </a:extLst>
              </p:cNvPr>
              <p:cNvSpPr>
                <a:spLocks noChangeShapeType="1"/>
              </p:cNvSpPr>
              <p:nvPr/>
            </p:nvSpPr>
            <p:spPr bwMode="auto">
              <a:xfrm>
                <a:off x="2744" y="934"/>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Text Box 189">
                <a:extLst>
                  <a:ext uri="{FF2B5EF4-FFF2-40B4-BE49-F238E27FC236}">
                    <a16:creationId xmlns:a16="http://schemas.microsoft.com/office/drawing/2014/main" id="{321F9ADE-2971-8D42-964D-F2D594BDE59B}"/>
                  </a:ext>
                </a:extLst>
              </p:cNvPr>
              <p:cNvSpPr txBox="1">
                <a:spLocks noChangeArrowheads="1"/>
              </p:cNvSpPr>
              <p:nvPr/>
            </p:nvSpPr>
            <p:spPr bwMode="auto">
              <a:xfrm>
                <a:off x="2697" y="798"/>
                <a:ext cx="471"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new ACK</a:t>
                </a:r>
              </a:p>
            </p:txBody>
          </p:sp>
        </p:grpSp>
        <p:sp>
          <p:nvSpPr>
            <p:cNvPr id="186" name="Freeform 205">
              <a:extLst>
                <a:ext uri="{FF2B5EF4-FFF2-40B4-BE49-F238E27FC236}">
                  <a16:creationId xmlns:a16="http://schemas.microsoft.com/office/drawing/2014/main" id="{B9844AE8-814B-7A49-BCA7-110579E99E1F}"/>
                </a:ext>
              </a:extLst>
            </p:cNvPr>
            <p:cNvSpPr>
              <a:spLocks/>
            </p:cNvSpPr>
            <p:nvPr/>
          </p:nvSpPr>
          <p:spPr bwMode="auto">
            <a:xfrm>
              <a:off x="1601" y="1129"/>
              <a:ext cx="313" cy="201"/>
            </a:xfrm>
            <a:custGeom>
              <a:avLst/>
              <a:gdLst>
                <a:gd name="T0" fmla="*/ 25 w 313"/>
                <a:gd name="T1" fmla="*/ 169 h 201"/>
                <a:gd name="T2" fmla="*/ 153 w 313"/>
                <a:gd name="T3" fmla="*/ 7 h 201"/>
                <a:gd name="T4" fmla="*/ 258 w 313"/>
                <a:gd name="T5" fmla="*/ 201 h 201"/>
                <a:gd name="T6" fmla="*/ 0 60000 65536"/>
                <a:gd name="T7" fmla="*/ 0 60000 65536"/>
                <a:gd name="T8" fmla="*/ 0 60000 65536"/>
              </a:gdLst>
              <a:ahLst/>
              <a:cxnLst>
                <a:cxn ang="T6">
                  <a:pos x="T0" y="T1"/>
                </a:cxn>
                <a:cxn ang="T7">
                  <a:pos x="T2" y="T3"/>
                </a:cxn>
                <a:cxn ang="T8">
                  <a:pos x="T4" y="T5"/>
                </a:cxn>
              </a:cxnLst>
              <a:rect l="0" t="0" r="r" b="b"/>
              <a:pathLst>
                <a:path w="313" h="201">
                  <a:moveTo>
                    <a:pt x="25" y="169"/>
                  </a:moveTo>
                  <a:cubicBezTo>
                    <a:pt x="0" y="108"/>
                    <a:pt x="5" y="0"/>
                    <a:pt x="153" y="7"/>
                  </a:cubicBezTo>
                  <a:cubicBezTo>
                    <a:pt x="302" y="12"/>
                    <a:pt x="313" y="87"/>
                    <a:pt x="258" y="201"/>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Freeform 206">
              <a:extLst>
                <a:ext uri="{FF2B5EF4-FFF2-40B4-BE49-F238E27FC236}">
                  <a16:creationId xmlns:a16="http://schemas.microsoft.com/office/drawing/2014/main" id="{750DB278-39B5-E245-8F7C-23929FAC1479}"/>
                </a:ext>
              </a:extLst>
            </p:cNvPr>
            <p:cNvSpPr>
              <a:spLocks/>
            </p:cNvSpPr>
            <p:nvPr/>
          </p:nvSpPr>
          <p:spPr bwMode="auto">
            <a:xfrm rot="2575893">
              <a:off x="1950" y="1316"/>
              <a:ext cx="313" cy="201"/>
            </a:xfrm>
            <a:custGeom>
              <a:avLst/>
              <a:gdLst>
                <a:gd name="T0" fmla="*/ 25 w 313"/>
                <a:gd name="T1" fmla="*/ 169 h 201"/>
                <a:gd name="T2" fmla="*/ 153 w 313"/>
                <a:gd name="T3" fmla="*/ 7 h 201"/>
                <a:gd name="T4" fmla="*/ 258 w 313"/>
                <a:gd name="T5" fmla="*/ 201 h 201"/>
                <a:gd name="T6" fmla="*/ 0 60000 65536"/>
                <a:gd name="T7" fmla="*/ 0 60000 65536"/>
                <a:gd name="T8" fmla="*/ 0 60000 65536"/>
              </a:gdLst>
              <a:ahLst/>
              <a:cxnLst>
                <a:cxn ang="T6">
                  <a:pos x="T0" y="T1"/>
                </a:cxn>
                <a:cxn ang="T7">
                  <a:pos x="T2" y="T3"/>
                </a:cxn>
                <a:cxn ang="T8">
                  <a:pos x="T4" y="T5"/>
                </a:cxn>
              </a:cxnLst>
              <a:rect l="0" t="0" r="r" b="b"/>
              <a:pathLst>
                <a:path w="313" h="201">
                  <a:moveTo>
                    <a:pt x="25" y="169"/>
                  </a:moveTo>
                  <a:cubicBezTo>
                    <a:pt x="0" y="108"/>
                    <a:pt x="5" y="0"/>
                    <a:pt x="153" y="7"/>
                  </a:cubicBezTo>
                  <a:cubicBezTo>
                    <a:pt x="302" y="12"/>
                    <a:pt x="313" y="87"/>
                    <a:pt x="258" y="201"/>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88" name="Group 207">
              <a:extLst>
                <a:ext uri="{FF2B5EF4-FFF2-40B4-BE49-F238E27FC236}">
                  <a16:creationId xmlns:a16="http://schemas.microsoft.com/office/drawing/2014/main" id="{4E427184-7EF7-C840-827D-A9660DD49F4A}"/>
                </a:ext>
              </a:extLst>
            </p:cNvPr>
            <p:cNvGrpSpPr>
              <a:grpSpLocks/>
            </p:cNvGrpSpPr>
            <p:nvPr/>
          </p:nvGrpSpPr>
          <p:grpSpPr bwMode="auto">
            <a:xfrm>
              <a:off x="1445" y="859"/>
              <a:ext cx="740" cy="388"/>
              <a:chOff x="4254" y="2922"/>
              <a:chExt cx="740" cy="388"/>
            </a:xfrm>
          </p:grpSpPr>
          <p:sp>
            <p:nvSpPr>
              <p:cNvPr id="195" name="Text Box 208">
                <a:extLst>
                  <a:ext uri="{FF2B5EF4-FFF2-40B4-BE49-F238E27FC236}">
                    <a16:creationId xmlns:a16="http://schemas.microsoft.com/office/drawing/2014/main" id="{7E5221C3-2422-AB42-AB8F-F98DF12DC473}"/>
                  </a:ext>
                </a:extLst>
              </p:cNvPr>
              <p:cNvSpPr txBox="1">
                <a:spLocks noChangeArrowheads="1"/>
              </p:cNvSpPr>
              <p:nvPr/>
            </p:nvSpPr>
            <p:spPr bwMode="auto">
              <a:xfrm>
                <a:off x="4254" y="3062"/>
                <a:ext cx="740" cy="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dupACKcount++</a:t>
                </a:r>
              </a:p>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6" name="Line 209">
                <a:extLst>
                  <a:ext uri="{FF2B5EF4-FFF2-40B4-BE49-F238E27FC236}">
                    <a16:creationId xmlns:a16="http://schemas.microsoft.com/office/drawing/2014/main" id="{0ED363ED-03C6-214E-BEF4-679C86095020}"/>
                  </a:ext>
                </a:extLst>
              </p:cNvPr>
              <p:cNvSpPr>
                <a:spLocks noChangeShapeType="1"/>
              </p:cNvSpPr>
              <p:nvPr/>
            </p:nvSpPr>
            <p:spPr bwMode="auto">
              <a:xfrm>
                <a:off x="4353" y="3071"/>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7" name="Text Box 210">
                <a:extLst>
                  <a:ext uri="{FF2B5EF4-FFF2-40B4-BE49-F238E27FC236}">
                    <a16:creationId xmlns:a16="http://schemas.microsoft.com/office/drawing/2014/main" id="{2593DC72-BD77-FC4D-AA2D-CA14FF49E8C6}"/>
                  </a:ext>
                </a:extLst>
              </p:cNvPr>
              <p:cNvSpPr txBox="1">
                <a:spLocks noChangeArrowheads="1"/>
              </p:cNvSpPr>
              <p:nvPr/>
            </p:nvSpPr>
            <p:spPr bwMode="auto">
              <a:xfrm>
                <a:off x="4295" y="2922"/>
                <a:ext cx="656"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duplicate ACK</a:t>
                </a:r>
              </a:p>
            </p:txBody>
          </p:sp>
        </p:grpSp>
        <p:sp>
          <p:nvSpPr>
            <p:cNvPr id="189" name="Freeform 211">
              <a:extLst>
                <a:ext uri="{FF2B5EF4-FFF2-40B4-BE49-F238E27FC236}">
                  <a16:creationId xmlns:a16="http://schemas.microsoft.com/office/drawing/2014/main" id="{3E6B1AA0-4286-9245-837B-6CBC21CE7E5B}"/>
                </a:ext>
              </a:extLst>
            </p:cNvPr>
            <p:cNvSpPr>
              <a:spLocks/>
            </p:cNvSpPr>
            <p:nvPr/>
          </p:nvSpPr>
          <p:spPr bwMode="auto">
            <a:xfrm rot="-8222029">
              <a:off x="1204" y="1903"/>
              <a:ext cx="313" cy="201"/>
            </a:xfrm>
            <a:custGeom>
              <a:avLst/>
              <a:gdLst>
                <a:gd name="T0" fmla="*/ 25 w 313"/>
                <a:gd name="T1" fmla="*/ 169 h 201"/>
                <a:gd name="T2" fmla="*/ 153 w 313"/>
                <a:gd name="T3" fmla="*/ 7 h 201"/>
                <a:gd name="T4" fmla="*/ 258 w 313"/>
                <a:gd name="T5" fmla="*/ 201 h 201"/>
                <a:gd name="T6" fmla="*/ 0 60000 65536"/>
                <a:gd name="T7" fmla="*/ 0 60000 65536"/>
                <a:gd name="T8" fmla="*/ 0 60000 65536"/>
              </a:gdLst>
              <a:ahLst/>
              <a:cxnLst>
                <a:cxn ang="T6">
                  <a:pos x="T0" y="T1"/>
                </a:cxn>
                <a:cxn ang="T7">
                  <a:pos x="T2" y="T3"/>
                </a:cxn>
                <a:cxn ang="T8">
                  <a:pos x="T4" y="T5"/>
                </a:cxn>
              </a:cxnLst>
              <a:rect l="0" t="0" r="r" b="b"/>
              <a:pathLst>
                <a:path w="313" h="201">
                  <a:moveTo>
                    <a:pt x="25" y="169"/>
                  </a:moveTo>
                  <a:cubicBezTo>
                    <a:pt x="0" y="108"/>
                    <a:pt x="5" y="0"/>
                    <a:pt x="153" y="7"/>
                  </a:cubicBezTo>
                  <a:cubicBezTo>
                    <a:pt x="302" y="12"/>
                    <a:pt x="313" y="87"/>
                    <a:pt x="258" y="201"/>
                  </a:cubicBezTo>
                </a:path>
              </a:pathLst>
            </a:custGeom>
            <a:noFill/>
            <a:ln w="9525">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34">
              <a:extLst>
                <a:ext uri="{FF2B5EF4-FFF2-40B4-BE49-F238E27FC236}">
                  <a16:creationId xmlns:a16="http://schemas.microsoft.com/office/drawing/2014/main" id="{F4D43A0C-EE6E-EC4A-8B33-48E0CE84AD67}"/>
                </a:ext>
              </a:extLst>
            </p:cNvPr>
            <p:cNvSpPr>
              <a:spLocks noChangeShapeType="1"/>
            </p:cNvSpPr>
            <p:nvPr/>
          </p:nvSpPr>
          <p:spPr bwMode="auto">
            <a:xfrm>
              <a:off x="536" y="1649"/>
              <a:ext cx="752" cy="1"/>
            </a:xfrm>
            <a:prstGeom prst="line">
              <a:avLst/>
            </a:prstGeom>
            <a:noFill/>
            <a:ln w="9525">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235">
              <a:extLst>
                <a:ext uri="{FF2B5EF4-FFF2-40B4-BE49-F238E27FC236}">
                  <a16:creationId xmlns:a16="http://schemas.microsoft.com/office/drawing/2014/main" id="{A04F248C-CB56-5341-9121-CD7548EA20D6}"/>
                </a:ext>
              </a:extLst>
            </p:cNvPr>
            <p:cNvGrpSpPr>
              <a:grpSpLocks/>
            </p:cNvGrpSpPr>
            <p:nvPr/>
          </p:nvGrpSpPr>
          <p:grpSpPr bwMode="auto">
            <a:xfrm>
              <a:off x="495" y="1255"/>
              <a:ext cx="785" cy="429"/>
              <a:chOff x="517" y="936"/>
              <a:chExt cx="785" cy="429"/>
            </a:xfrm>
          </p:grpSpPr>
          <p:sp>
            <p:nvSpPr>
              <p:cNvPr id="192" name="Text Box 236">
                <a:extLst>
                  <a:ext uri="{FF2B5EF4-FFF2-40B4-BE49-F238E27FC236}">
                    <a16:creationId xmlns:a16="http://schemas.microsoft.com/office/drawing/2014/main" id="{DFCAD05B-CECB-F74A-83C0-04809C56403D}"/>
                  </a:ext>
                </a:extLst>
              </p:cNvPr>
              <p:cNvSpPr txBox="1">
                <a:spLocks noChangeArrowheads="1"/>
              </p:cNvSpPr>
              <p:nvPr/>
            </p:nvSpPr>
            <p:spPr bwMode="auto">
              <a:xfrm>
                <a:off x="816" y="936"/>
                <a:ext cx="175" cy="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Symbol" charset="0"/>
                    <a:ea typeface="ＭＳ Ｐゴシック" charset="0"/>
                    <a:cs typeface="+mn-cs"/>
                  </a:rPr>
                  <a:t>L</a:t>
                </a:r>
              </a:p>
            </p:txBody>
          </p:sp>
          <p:sp>
            <p:nvSpPr>
              <p:cNvPr id="193" name="Text Box 237">
                <a:extLst>
                  <a:ext uri="{FF2B5EF4-FFF2-40B4-BE49-F238E27FC236}">
                    <a16:creationId xmlns:a16="http://schemas.microsoft.com/office/drawing/2014/main" id="{74E71529-C1EB-3448-B321-63BB937B34FE}"/>
                  </a:ext>
                </a:extLst>
              </p:cNvPr>
              <p:cNvSpPr txBox="1">
                <a:spLocks noChangeArrowheads="1"/>
              </p:cNvSpPr>
              <p:nvPr/>
            </p:nvSpPr>
            <p:spPr bwMode="auto">
              <a:xfrm>
                <a:off x="517" y="1063"/>
                <a:ext cx="785" cy="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cwnd = 1 MSS</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ssthresh = 64 KB</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Arial" charset="0"/>
                    <a:ea typeface="ＭＳ Ｐゴシック" charset="0"/>
                    <a:cs typeface="+mn-cs"/>
                  </a:rPr>
                  <a:t>dupACKcount = 0</a:t>
                </a: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4" name="Line 238">
                <a:extLst>
                  <a:ext uri="{FF2B5EF4-FFF2-40B4-BE49-F238E27FC236}">
                    <a16:creationId xmlns:a16="http://schemas.microsoft.com/office/drawing/2014/main" id="{6EA26674-D5C9-9744-9287-ED272FC85120}"/>
                  </a:ext>
                </a:extLst>
              </p:cNvPr>
              <p:cNvSpPr>
                <a:spLocks noChangeShapeType="1"/>
              </p:cNvSpPr>
              <p:nvPr/>
            </p:nvSpPr>
            <p:spPr bwMode="auto">
              <a:xfrm>
                <a:off x="641" y="1078"/>
                <a:ext cx="53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206" name="Group 255">
            <a:extLst>
              <a:ext uri="{FF2B5EF4-FFF2-40B4-BE49-F238E27FC236}">
                <a16:creationId xmlns:a16="http://schemas.microsoft.com/office/drawing/2014/main" id="{A2B043F7-099D-4D44-B22F-E06E9FF1DB1B}"/>
              </a:ext>
            </a:extLst>
          </p:cNvPr>
          <p:cNvGrpSpPr>
            <a:grpSpLocks/>
          </p:cNvGrpSpPr>
          <p:nvPr/>
        </p:nvGrpSpPr>
        <p:grpSpPr bwMode="auto">
          <a:xfrm>
            <a:off x="2405063" y="2982232"/>
            <a:ext cx="3167062" cy="1312862"/>
            <a:chOff x="509" y="1766"/>
            <a:chExt cx="1995" cy="827"/>
          </a:xfrm>
        </p:grpSpPr>
        <p:pic>
          <p:nvPicPr>
            <p:cNvPr id="207" name="Picture 252">
              <a:extLst>
                <a:ext uri="{FF2B5EF4-FFF2-40B4-BE49-F238E27FC236}">
                  <a16:creationId xmlns:a16="http://schemas.microsoft.com/office/drawing/2014/main" id="{13117D26-6951-3D4A-A5F0-C71B4A0E4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9" y="1992"/>
              <a:ext cx="262" cy="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8" name="Picture 253">
              <a:extLst>
                <a:ext uri="{FF2B5EF4-FFF2-40B4-BE49-F238E27FC236}">
                  <a16:creationId xmlns:a16="http://schemas.microsoft.com/office/drawing/2014/main" id="{DB7493BD-9E6A-CC43-BB12-1EF71B377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42" y="1766"/>
              <a:ext cx="262" cy="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9" name="Picture 254">
              <a:extLst>
                <a:ext uri="{FF2B5EF4-FFF2-40B4-BE49-F238E27FC236}">
                  <a16:creationId xmlns:a16="http://schemas.microsoft.com/office/drawing/2014/main" id="{919A68A3-008C-A945-88F7-16E52DA21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64" y="2348"/>
              <a:ext cx="262" cy="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210" name="Group 297">
            <a:extLst>
              <a:ext uri="{FF2B5EF4-FFF2-40B4-BE49-F238E27FC236}">
                <a16:creationId xmlns:a16="http://schemas.microsoft.com/office/drawing/2014/main" id="{439C2129-4880-6149-9CCA-EB3347A6F350}"/>
              </a:ext>
            </a:extLst>
          </p:cNvPr>
          <p:cNvGrpSpPr>
            <a:grpSpLocks/>
          </p:cNvGrpSpPr>
          <p:nvPr/>
        </p:nvGrpSpPr>
        <p:grpSpPr bwMode="auto">
          <a:xfrm>
            <a:off x="5102225" y="1208994"/>
            <a:ext cx="4333875" cy="3243263"/>
            <a:chOff x="2205" y="641"/>
            <a:chExt cx="2730" cy="2043"/>
          </a:xfrm>
        </p:grpSpPr>
        <p:grpSp>
          <p:nvGrpSpPr>
            <p:cNvPr id="211" name="Group 282">
              <a:extLst>
                <a:ext uri="{FF2B5EF4-FFF2-40B4-BE49-F238E27FC236}">
                  <a16:creationId xmlns:a16="http://schemas.microsoft.com/office/drawing/2014/main" id="{6BDFE812-AF51-D241-B4AE-BA4F204E8DF8}"/>
                </a:ext>
              </a:extLst>
            </p:cNvPr>
            <p:cNvGrpSpPr>
              <a:grpSpLocks/>
            </p:cNvGrpSpPr>
            <p:nvPr/>
          </p:nvGrpSpPr>
          <p:grpSpPr bwMode="auto">
            <a:xfrm>
              <a:off x="3381" y="2381"/>
              <a:ext cx="583" cy="303"/>
              <a:chOff x="1166" y="3601"/>
              <a:chExt cx="583" cy="303"/>
            </a:xfrm>
          </p:grpSpPr>
          <p:grpSp>
            <p:nvGrpSpPr>
              <p:cNvPr id="222" name="Group 283">
                <a:extLst>
                  <a:ext uri="{FF2B5EF4-FFF2-40B4-BE49-F238E27FC236}">
                    <a16:creationId xmlns:a16="http://schemas.microsoft.com/office/drawing/2014/main" id="{82205633-61E5-A34B-80F4-B06EBB50B0C8}"/>
                  </a:ext>
                </a:extLst>
              </p:cNvPr>
              <p:cNvGrpSpPr>
                <a:grpSpLocks/>
              </p:cNvGrpSpPr>
              <p:nvPr/>
            </p:nvGrpSpPr>
            <p:grpSpPr bwMode="auto">
              <a:xfrm>
                <a:off x="1166" y="3601"/>
                <a:ext cx="583" cy="303"/>
                <a:chOff x="990" y="4570"/>
                <a:chExt cx="597" cy="380"/>
              </a:xfrm>
            </p:grpSpPr>
            <p:pic>
              <p:nvPicPr>
                <p:cNvPr id="224" name="Picture 284">
                  <a:extLst>
                    <a:ext uri="{FF2B5EF4-FFF2-40B4-BE49-F238E27FC236}">
                      <a16:creationId xmlns:a16="http://schemas.microsoft.com/office/drawing/2014/main" id="{123D55D6-C521-5C4A-A99B-9A81EB885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 y="4570"/>
                  <a:ext cx="597" cy="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25" name="Rectangle 285">
                  <a:extLst>
                    <a:ext uri="{FF2B5EF4-FFF2-40B4-BE49-F238E27FC236}">
                      <a16:creationId xmlns:a16="http://schemas.microsoft.com/office/drawing/2014/main" id="{5A2AADA4-95A5-1140-A8E2-F7E1D634D77A}"/>
                    </a:ext>
                  </a:extLst>
                </p:cNvPr>
                <p:cNvSpPr>
                  <a:spLocks noChangeArrowheads="1"/>
                </p:cNvSpPr>
                <p:nvPr/>
              </p:nvSpPr>
              <p:spPr bwMode="auto">
                <a:xfrm>
                  <a:off x="1124" y="4679"/>
                  <a:ext cx="356" cy="148"/>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223" name="Text Box 286">
                <a:extLst>
                  <a:ext uri="{FF2B5EF4-FFF2-40B4-BE49-F238E27FC236}">
                    <a16:creationId xmlns:a16="http://schemas.microsoft.com/office/drawing/2014/main" id="{A04DE5D7-1E27-9345-953B-F2F6817401D2}"/>
                  </a:ext>
                </a:extLst>
              </p:cNvPr>
              <p:cNvSpPr txBox="1">
                <a:spLocks noChangeArrowheads="1"/>
              </p:cNvSpPr>
              <p:nvPr/>
            </p:nvSpPr>
            <p:spPr bwMode="auto">
              <a:xfrm>
                <a:off x="1274" y="3633"/>
                <a:ext cx="397"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a:ln>
                      <a:noFill/>
                    </a:ln>
                    <a:solidFill>
                      <a:srgbClr val="3333CC"/>
                    </a:solidFill>
                    <a:effectLst/>
                    <a:uLnTx/>
                    <a:uFillTx/>
                    <a:latin typeface="Comic Sans MS" charset="0"/>
                    <a:ea typeface="ＭＳ Ｐゴシック" charset="0"/>
                    <a:cs typeface="+mn-cs"/>
                  </a:rPr>
                  <a:t>New</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a:ln>
                      <a:noFill/>
                    </a:ln>
                    <a:solidFill>
                      <a:srgbClr val="3333CC"/>
                    </a:solidFill>
                    <a:effectLst/>
                    <a:uLnTx/>
                    <a:uFillTx/>
                    <a:latin typeface="Comic Sans MS" charset="0"/>
                    <a:ea typeface="ＭＳ Ｐゴシック" charset="0"/>
                    <a:cs typeface="+mn-cs"/>
                  </a:rPr>
                  <a:t>ACK!</a:t>
                </a:r>
              </a:p>
            </p:txBody>
          </p:sp>
        </p:grpSp>
        <p:grpSp>
          <p:nvGrpSpPr>
            <p:cNvPr id="212" name="Group 287">
              <a:extLst>
                <a:ext uri="{FF2B5EF4-FFF2-40B4-BE49-F238E27FC236}">
                  <a16:creationId xmlns:a16="http://schemas.microsoft.com/office/drawing/2014/main" id="{0901017F-3507-C540-B99D-306E862349DB}"/>
                </a:ext>
              </a:extLst>
            </p:cNvPr>
            <p:cNvGrpSpPr>
              <a:grpSpLocks/>
            </p:cNvGrpSpPr>
            <p:nvPr/>
          </p:nvGrpSpPr>
          <p:grpSpPr bwMode="auto">
            <a:xfrm>
              <a:off x="2205" y="700"/>
              <a:ext cx="583" cy="303"/>
              <a:chOff x="1166" y="3601"/>
              <a:chExt cx="583" cy="303"/>
            </a:xfrm>
          </p:grpSpPr>
          <p:grpSp>
            <p:nvGrpSpPr>
              <p:cNvPr id="218" name="Group 288">
                <a:extLst>
                  <a:ext uri="{FF2B5EF4-FFF2-40B4-BE49-F238E27FC236}">
                    <a16:creationId xmlns:a16="http://schemas.microsoft.com/office/drawing/2014/main" id="{6BA56D00-0006-F044-83B1-AAE6B004468E}"/>
                  </a:ext>
                </a:extLst>
              </p:cNvPr>
              <p:cNvGrpSpPr>
                <a:grpSpLocks/>
              </p:cNvGrpSpPr>
              <p:nvPr/>
            </p:nvGrpSpPr>
            <p:grpSpPr bwMode="auto">
              <a:xfrm>
                <a:off x="1166" y="3601"/>
                <a:ext cx="583" cy="303"/>
                <a:chOff x="990" y="4570"/>
                <a:chExt cx="597" cy="380"/>
              </a:xfrm>
            </p:grpSpPr>
            <p:pic>
              <p:nvPicPr>
                <p:cNvPr id="220" name="Picture 289">
                  <a:extLst>
                    <a:ext uri="{FF2B5EF4-FFF2-40B4-BE49-F238E27FC236}">
                      <a16:creationId xmlns:a16="http://schemas.microsoft.com/office/drawing/2014/main" id="{C017D357-3300-D245-BAF6-F1F404699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 y="4570"/>
                  <a:ext cx="597" cy="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21" name="Rectangle 290">
                  <a:extLst>
                    <a:ext uri="{FF2B5EF4-FFF2-40B4-BE49-F238E27FC236}">
                      <a16:creationId xmlns:a16="http://schemas.microsoft.com/office/drawing/2014/main" id="{71EEC757-0CB1-5245-8660-0181A2DC62D4}"/>
                    </a:ext>
                  </a:extLst>
                </p:cNvPr>
                <p:cNvSpPr>
                  <a:spLocks noChangeArrowheads="1"/>
                </p:cNvSpPr>
                <p:nvPr/>
              </p:nvSpPr>
              <p:spPr bwMode="auto">
                <a:xfrm>
                  <a:off x="1124" y="4679"/>
                  <a:ext cx="356" cy="148"/>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219" name="Text Box 291">
                <a:extLst>
                  <a:ext uri="{FF2B5EF4-FFF2-40B4-BE49-F238E27FC236}">
                    <a16:creationId xmlns:a16="http://schemas.microsoft.com/office/drawing/2014/main" id="{FEBEF8FC-A920-4A49-A1BF-3B6F2FA29D39}"/>
                  </a:ext>
                </a:extLst>
              </p:cNvPr>
              <p:cNvSpPr txBox="1">
                <a:spLocks noChangeArrowheads="1"/>
              </p:cNvSpPr>
              <p:nvPr/>
            </p:nvSpPr>
            <p:spPr bwMode="auto">
              <a:xfrm>
                <a:off x="1274" y="3633"/>
                <a:ext cx="397"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a:ln>
                      <a:noFill/>
                    </a:ln>
                    <a:solidFill>
                      <a:srgbClr val="3333CC"/>
                    </a:solidFill>
                    <a:effectLst/>
                    <a:uLnTx/>
                    <a:uFillTx/>
                    <a:latin typeface="Comic Sans MS" charset="0"/>
                    <a:ea typeface="ＭＳ Ｐゴシック" charset="0"/>
                    <a:cs typeface="+mn-cs"/>
                  </a:rPr>
                  <a:t>New</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a:ln>
                      <a:noFill/>
                    </a:ln>
                    <a:solidFill>
                      <a:srgbClr val="3333CC"/>
                    </a:solidFill>
                    <a:effectLst/>
                    <a:uLnTx/>
                    <a:uFillTx/>
                    <a:latin typeface="Comic Sans MS" charset="0"/>
                    <a:ea typeface="ＭＳ Ｐゴシック" charset="0"/>
                    <a:cs typeface="+mn-cs"/>
                  </a:rPr>
                  <a:t>ACK!</a:t>
                </a:r>
              </a:p>
            </p:txBody>
          </p:sp>
        </p:grpSp>
        <p:grpSp>
          <p:nvGrpSpPr>
            <p:cNvPr id="213" name="Group 292">
              <a:extLst>
                <a:ext uri="{FF2B5EF4-FFF2-40B4-BE49-F238E27FC236}">
                  <a16:creationId xmlns:a16="http://schemas.microsoft.com/office/drawing/2014/main" id="{2201CF4D-D367-D544-9B09-D38B651E98BE}"/>
                </a:ext>
              </a:extLst>
            </p:cNvPr>
            <p:cNvGrpSpPr>
              <a:grpSpLocks/>
            </p:cNvGrpSpPr>
            <p:nvPr/>
          </p:nvGrpSpPr>
          <p:grpSpPr bwMode="auto">
            <a:xfrm>
              <a:off x="4352" y="641"/>
              <a:ext cx="583" cy="303"/>
              <a:chOff x="1166" y="3601"/>
              <a:chExt cx="583" cy="303"/>
            </a:xfrm>
          </p:grpSpPr>
          <p:grpSp>
            <p:nvGrpSpPr>
              <p:cNvPr id="214" name="Group 293">
                <a:extLst>
                  <a:ext uri="{FF2B5EF4-FFF2-40B4-BE49-F238E27FC236}">
                    <a16:creationId xmlns:a16="http://schemas.microsoft.com/office/drawing/2014/main" id="{255AC563-CE69-7346-8853-7B52DB2C3916}"/>
                  </a:ext>
                </a:extLst>
              </p:cNvPr>
              <p:cNvGrpSpPr>
                <a:grpSpLocks/>
              </p:cNvGrpSpPr>
              <p:nvPr/>
            </p:nvGrpSpPr>
            <p:grpSpPr bwMode="auto">
              <a:xfrm>
                <a:off x="1166" y="3601"/>
                <a:ext cx="583" cy="303"/>
                <a:chOff x="990" y="4570"/>
                <a:chExt cx="597" cy="380"/>
              </a:xfrm>
            </p:grpSpPr>
            <p:pic>
              <p:nvPicPr>
                <p:cNvPr id="216" name="Picture 294">
                  <a:extLst>
                    <a:ext uri="{FF2B5EF4-FFF2-40B4-BE49-F238E27FC236}">
                      <a16:creationId xmlns:a16="http://schemas.microsoft.com/office/drawing/2014/main" id="{3CFEE67E-B886-8D4D-9258-34C8D95DC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 y="4570"/>
                  <a:ext cx="597" cy="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17" name="Rectangle 295">
                  <a:extLst>
                    <a:ext uri="{FF2B5EF4-FFF2-40B4-BE49-F238E27FC236}">
                      <a16:creationId xmlns:a16="http://schemas.microsoft.com/office/drawing/2014/main" id="{E84E7D88-9214-BA40-BC66-CD8AA28583A0}"/>
                    </a:ext>
                  </a:extLst>
                </p:cNvPr>
                <p:cNvSpPr>
                  <a:spLocks noChangeArrowheads="1"/>
                </p:cNvSpPr>
                <p:nvPr/>
              </p:nvSpPr>
              <p:spPr bwMode="auto">
                <a:xfrm>
                  <a:off x="1124" y="4679"/>
                  <a:ext cx="356" cy="148"/>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215" name="Text Box 296">
                <a:extLst>
                  <a:ext uri="{FF2B5EF4-FFF2-40B4-BE49-F238E27FC236}">
                    <a16:creationId xmlns:a16="http://schemas.microsoft.com/office/drawing/2014/main" id="{C078F33E-5513-B743-BE29-CF96B31ECD31}"/>
                  </a:ext>
                </a:extLst>
              </p:cNvPr>
              <p:cNvSpPr txBox="1">
                <a:spLocks noChangeArrowheads="1"/>
              </p:cNvSpPr>
              <p:nvPr/>
            </p:nvSpPr>
            <p:spPr bwMode="auto">
              <a:xfrm>
                <a:off x="1274" y="3633"/>
                <a:ext cx="397"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a:ln>
                      <a:noFill/>
                    </a:ln>
                    <a:solidFill>
                      <a:srgbClr val="3333CC"/>
                    </a:solidFill>
                    <a:effectLst/>
                    <a:uLnTx/>
                    <a:uFillTx/>
                    <a:latin typeface="Comic Sans MS" charset="0"/>
                    <a:ea typeface="ＭＳ Ｐゴシック" charset="0"/>
                    <a:cs typeface="+mn-cs"/>
                  </a:rPr>
                  <a:t>New</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200" b="1" i="1" u="none" strike="noStrike" kern="1200" cap="none" spc="0" normalizeH="0" baseline="0" noProof="0">
                    <a:ln>
                      <a:noFill/>
                    </a:ln>
                    <a:solidFill>
                      <a:srgbClr val="3333CC"/>
                    </a:solidFill>
                    <a:effectLst/>
                    <a:uLnTx/>
                    <a:uFillTx/>
                    <a:latin typeface="Comic Sans MS" charset="0"/>
                    <a:ea typeface="ＭＳ Ｐゴシック" charset="0"/>
                    <a:cs typeface="+mn-cs"/>
                  </a:rPr>
                  <a:t>ACK!</a:t>
                </a:r>
              </a:p>
            </p:txBody>
          </p:sp>
        </p:grpSp>
      </p:grpSp>
      <p:sp>
        <p:nvSpPr>
          <p:cNvPr id="109" name="Slide Number Placeholder 2">
            <a:extLst>
              <a:ext uri="{FF2B5EF4-FFF2-40B4-BE49-F238E27FC236}">
                <a16:creationId xmlns:a16="http://schemas.microsoft.com/office/drawing/2014/main" id="{C089E069-434F-034B-BDE6-6D2F3D363D0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64</a:t>
            </a:fld>
            <a:endParaRPr lang="en-US" dirty="0"/>
          </a:p>
        </p:txBody>
      </p:sp>
    </p:spTree>
    <p:extLst>
      <p:ext uri="{BB962C8B-B14F-4D97-AF65-F5344CB8AC3E}">
        <p14:creationId xmlns:p14="http://schemas.microsoft.com/office/powerpoint/2010/main" val="34540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dissolv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dissolv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wipe(right)">
                                      <p:cBhvr>
                                        <p:cTn id="22" dur="5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9"/>
                                        </p:tgtEl>
                                        <p:attrNameLst>
                                          <p:attrName>style.visibility</p:attrName>
                                        </p:attrNameLst>
                                      </p:cBhvr>
                                      <p:to>
                                        <p:strVal val="visible"/>
                                      </p:to>
                                    </p:set>
                                    <p:animEffect transition="in" filter="wipe(up)">
                                      <p:cBhvr>
                                        <p:cTn id="27" dur="500"/>
                                        <p:tgtEl>
                                          <p:spTgt spid="16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75"/>
                                        </p:tgtEl>
                                        <p:attrNameLst>
                                          <p:attrName>style.visibility</p:attrName>
                                        </p:attrNameLst>
                                      </p:cBhvr>
                                      <p:to>
                                        <p:strVal val="visible"/>
                                      </p:to>
                                    </p:set>
                                    <p:animEffect transition="in" filter="wipe(left)">
                                      <p:cBhvr>
                                        <p:cTn id="36" dur="500"/>
                                        <p:tgtEl>
                                          <p:spTgt spid="17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58"/>
                                        </p:tgtEl>
                                        <p:attrNameLst>
                                          <p:attrName>style.visibility</p:attrName>
                                        </p:attrNameLst>
                                      </p:cBhvr>
                                      <p:to>
                                        <p:strVal val="visible"/>
                                      </p:to>
                                    </p:set>
                                    <p:animEffect transition="in" filter="dissolve">
                                      <p:cBhvr>
                                        <p:cTn id="41" dur="500"/>
                                        <p:tgtEl>
                                          <p:spTgt spid="15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10"/>
                                        </p:tgtEl>
                                        <p:attrNameLst>
                                          <p:attrName>style.visibility</p:attrName>
                                        </p:attrNameLst>
                                      </p:cBhvr>
                                      <p:to>
                                        <p:strVal val="visible"/>
                                      </p:to>
                                    </p:set>
                                    <p:animEffect transition="in" filter="dissolve">
                                      <p:cBhvr>
                                        <p:cTn id="50"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76953"/>
            <a:ext cx="11393310" cy="894622"/>
          </a:xfrm>
        </p:spPr>
        <p:txBody>
          <a:bodyPr>
            <a:normAutofit/>
          </a:bodyPr>
          <a:lstStyle/>
          <a:p>
            <a:r>
              <a:rPr lang="en-US" sz="4800" dirty="0"/>
              <a:t>TCP CUBIC</a:t>
            </a:r>
            <a:endParaRPr lang="en-US" sz="4400" b="0" dirty="0"/>
          </a:p>
        </p:txBody>
      </p:sp>
      <p:sp>
        <p:nvSpPr>
          <p:cNvPr id="110" name="Rectangle 3">
            <a:extLst>
              <a:ext uri="{FF2B5EF4-FFF2-40B4-BE49-F238E27FC236}">
                <a16:creationId xmlns:a16="http://schemas.microsoft.com/office/drawing/2014/main" id="{2AE4693F-64D3-B14E-9E64-AAA80AA8953E}"/>
              </a:ext>
            </a:extLst>
          </p:cNvPr>
          <p:cNvSpPr txBox="1">
            <a:spLocks noChangeArrowheads="1"/>
          </p:cNvSpPr>
          <p:nvPr/>
        </p:nvSpPr>
        <p:spPr>
          <a:xfrm>
            <a:off x="798690" y="1308100"/>
            <a:ext cx="11164126"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Is there a better way than AIMD to “probe” for usable bandwidth?</a:t>
            </a: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23" name="Group 35">
            <a:extLst>
              <a:ext uri="{FF2B5EF4-FFF2-40B4-BE49-F238E27FC236}">
                <a16:creationId xmlns:a16="http://schemas.microsoft.com/office/drawing/2014/main" id="{2EE3D2DA-7F9E-9E46-80D1-0D5CDE4F3F61}"/>
              </a:ext>
            </a:extLst>
          </p:cNvPr>
          <p:cNvGrpSpPr>
            <a:grpSpLocks/>
          </p:cNvGrpSpPr>
          <p:nvPr/>
        </p:nvGrpSpPr>
        <p:grpSpPr bwMode="auto">
          <a:xfrm>
            <a:off x="1454066" y="4302985"/>
            <a:ext cx="6081713" cy="1998662"/>
            <a:chOff x="73" y="2432"/>
            <a:chExt cx="3831" cy="1259"/>
          </a:xfrm>
        </p:grpSpPr>
        <p:sp>
          <p:nvSpPr>
            <p:cNvPr id="24" name="Freeform 26">
              <a:extLst>
                <a:ext uri="{FF2B5EF4-FFF2-40B4-BE49-F238E27FC236}">
                  <a16:creationId xmlns:a16="http://schemas.microsoft.com/office/drawing/2014/main" id="{008B621F-0741-614A-8345-244B5DFC93FB}"/>
                </a:ext>
              </a:extLst>
            </p:cNvPr>
            <p:cNvSpPr>
              <a:spLocks/>
            </p:cNvSpPr>
            <p:nvPr/>
          </p:nvSpPr>
          <p:spPr bwMode="auto">
            <a:xfrm>
              <a:off x="678" y="2556"/>
              <a:ext cx="3226" cy="579"/>
            </a:xfrm>
            <a:custGeom>
              <a:avLst/>
              <a:gdLst>
                <a:gd name="T0" fmla="*/ 0 w 2481"/>
                <a:gd name="T1" fmla="*/ 573 h 579"/>
                <a:gd name="T2" fmla="*/ 414 w 2481"/>
                <a:gd name="T3" fmla="*/ 18 h 579"/>
                <a:gd name="T4" fmla="*/ 414 w 2481"/>
                <a:gd name="T5" fmla="*/ 579 h 579"/>
                <a:gd name="T6" fmla="*/ 819 w 2481"/>
                <a:gd name="T7" fmla="*/ 18 h 579"/>
                <a:gd name="T8" fmla="*/ 825 w 2481"/>
                <a:gd name="T9" fmla="*/ 579 h 579"/>
                <a:gd name="T10" fmla="*/ 1245 w 2481"/>
                <a:gd name="T11" fmla="*/ 15 h 579"/>
                <a:gd name="T12" fmla="*/ 1245 w 2481"/>
                <a:gd name="T13" fmla="*/ 576 h 579"/>
                <a:gd name="T14" fmla="*/ 1647 w 2481"/>
                <a:gd name="T15" fmla="*/ 6 h 579"/>
                <a:gd name="T16" fmla="*/ 1647 w 2481"/>
                <a:gd name="T17" fmla="*/ 570 h 579"/>
                <a:gd name="T18" fmla="*/ 2064 w 2481"/>
                <a:gd name="T19" fmla="*/ 6 h 579"/>
                <a:gd name="T20" fmla="*/ 2064 w 2481"/>
                <a:gd name="T21" fmla="*/ 564 h 579"/>
                <a:gd name="T22" fmla="*/ 2481 w 2481"/>
                <a:gd name="T23" fmla="*/ 0 h 5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1" h="579">
                  <a:moveTo>
                    <a:pt x="0" y="573"/>
                  </a:moveTo>
                  <a:lnTo>
                    <a:pt x="414" y="18"/>
                  </a:lnTo>
                  <a:lnTo>
                    <a:pt x="414" y="579"/>
                  </a:lnTo>
                  <a:lnTo>
                    <a:pt x="819" y="18"/>
                  </a:lnTo>
                  <a:lnTo>
                    <a:pt x="825" y="579"/>
                  </a:lnTo>
                  <a:lnTo>
                    <a:pt x="1245" y="15"/>
                  </a:lnTo>
                  <a:lnTo>
                    <a:pt x="1245" y="576"/>
                  </a:lnTo>
                  <a:lnTo>
                    <a:pt x="1647" y="6"/>
                  </a:lnTo>
                  <a:lnTo>
                    <a:pt x="1647" y="570"/>
                  </a:lnTo>
                  <a:lnTo>
                    <a:pt x="2064" y="6"/>
                  </a:lnTo>
                  <a:lnTo>
                    <a:pt x="2064" y="564"/>
                  </a:lnTo>
                  <a:lnTo>
                    <a:pt x="2481" y="0"/>
                  </a:lnTo>
                </a:path>
              </a:pathLst>
            </a:custGeom>
            <a:noFill/>
            <a:ln w="2857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Line 28">
              <a:extLst>
                <a:ext uri="{FF2B5EF4-FFF2-40B4-BE49-F238E27FC236}">
                  <a16:creationId xmlns:a16="http://schemas.microsoft.com/office/drawing/2014/main" id="{ED570B43-3E78-854A-8D18-447961831ECA}"/>
                </a:ext>
              </a:extLst>
            </p:cNvPr>
            <p:cNvSpPr>
              <a:spLocks noChangeShapeType="1"/>
            </p:cNvSpPr>
            <p:nvPr/>
          </p:nvSpPr>
          <p:spPr bwMode="auto">
            <a:xfrm>
              <a:off x="675" y="3685"/>
              <a:ext cx="267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6" name="Line 29">
              <a:extLst>
                <a:ext uri="{FF2B5EF4-FFF2-40B4-BE49-F238E27FC236}">
                  <a16:creationId xmlns:a16="http://schemas.microsoft.com/office/drawing/2014/main" id="{71D85BF0-E5F9-D942-8A3A-EA9F3DC864F7}"/>
                </a:ext>
              </a:extLst>
            </p:cNvPr>
            <p:cNvSpPr>
              <a:spLocks noChangeShapeType="1"/>
            </p:cNvSpPr>
            <p:nvPr/>
          </p:nvSpPr>
          <p:spPr bwMode="auto">
            <a:xfrm>
              <a:off x="682" y="2432"/>
              <a:ext cx="0" cy="125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7" name="Line 31">
              <a:extLst>
                <a:ext uri="{FF2B5EF4-FFF2-40B4-BE49-F238E27FC236}">
                  <a16:creationId xmlns:a16="http://schemas.microsoft.com/office/drawing/2014/main" id="{EBA91A7D-5FB0-5C49-9AF7-EE6BBAE60D9D}"/>
                </a:ext>
              </a:extLst>
            </p:cNvPr>
            <p:cNvSpPr>
              <a:spLocks noChangeShapeType="1"/>
            </p:cNvSpPr>
            <p:nvPr/>
          </p:nvSpPr>
          <p:spPr bwMode="auto">
            <a:xfrm>
              <a:off x="606" y="2571"/>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8" name="Line 32">
              <a:extLst>
                <a:ext uri="{FF2B5EF4-FFF2-40B4-BE49-F238E27FC236}">
                  <a16:creationId xmlns:a16="http://schemas.microsoft.com/office/drawing/2014/main" id="{813289F2-8CBC-7A4B-8370-DD758C216957}"/>
                </a:ext>
              </a:extLst>
            </p:cNvPr>
            <p:cNvSpPr>
              <a:spLocks noChangeShapeType="1"/>
            </p:cNvSpPr>
            <p:nvPr/>
          </p:nvSpPr>
          <p:spPr bwMode="auto">
            <a:xfrm>
              <a:off x="606" y="3117"/>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9" name="Text Box 33">
              <a:extLst>
                <a:ext uri="{FF2B5EF4-FFF2-40B4-BE49-F238E27FC236}">
                  <a16:creationId xmlns:a16="http://schemas.microsoft.com/office/drawing/2014/main" id="{82E5BF58-0D1F-F545-B808-E4AEA3158300}"/>
                </a:ext>
              </a:extLst>
            </p:cNvPr>
            <p:cNvSpPr txBox="1">
              <a:spLocks noChangeArrowheads="1"/>
            </p:cNvSpPr>
            <p:nvPr/>
          </p:nvSpPr>
          <p:spPr bwMode="auto">
            <a:xfrm>
              <a:off x="171" y="2437"/>
              <a:ext cx="393"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Tahoma" charset="0"/>
                  <a:ea typeface="ＭＳ Ｐゴシック" charset="0"/>
                  <a:cs typeface="+mn-cs"/>
                </a:rPr>
                <a:t>W</a:t>
              </a:r>
              <a:r>
                <a:rPr kumimoji="0" lang="en-US" sz="1600" b="0" i="0" u="none" strike="noStrike" kern="1200" cap="none" spc="0" normalizeH="0" baseline="-25000" noProof="0" dirty="0" err="1">
                  <a:ln>
                    <a:noFill/>
                  </a:ln>
                  <a:solidFill>
                    <a:prstClr val="black"/>
                  </a:solidFill>
                  <a:effectLst/>
                  <a:uLnTx/>
                  <a:uFillTx/>
                  <a:latin typeface="Tahoma" charset="0"/>
                  <a:ea typeface="ＭＳ Ｐゴシック" charset="0"/>
                  <a:cs typeface="+mn-cs"/>
                </a:rPr>
                <a:t>max</a:t>
              </a:r>
              <a:endParaRPr kumimoji="0" lang="en-US" sz="1600" b="0" i="0" u="none" strike="noStrike" kern="1200" cap="none" spc="0" normalizeH="0" baseline="-25000" noProof="0" dirty="0">
                <a:ln>
                  <a:noFill/>
                </a:ln>
                <a:solidFill>
                  <a:prstClr val="black"/>
                </a:solidFill>
                <a:effectLst/>
                <a:uLnTx/>
                <a:uFillTx/>
                <a:latin typeface="Tahoma" charset="0"/>
                <a:ea typeface="ＭＳ Ｐゴシック" charset="0"/>
                <a:cs typeface="+mn-cs"/>
              </a:endParaRPr>
            </a:p>
          </p:txBody>
        </p:sp>
        <p:sp>
          <p:nvSpPr>
            <p:cNvPr id="30" name="Text Box 34">
              <a:extLst>
                <a:ext uri="{FF2B5EF4-FFF2-40B4-BE49-F238E27FC236}">
                  <a16:creationId xmlns:a16="http://schemas.microsoft.com/office/drawing/2014/main" id="{75DD065B-3352-E04F-8C6B-CE0E8FB52773}"/>
                </a:ext>
              </a:extLst>
            </p:cNvPr>
            <p:cNvSpPr txBox="1">
              <a:spLocks noChangeArrowheads="1"/>
            </p:cNvSpPr>
            <p:nvPr/>
          </p:nvSpPr>
          <p:spPr bwMode="auto">
            <a:xfrm>
              <a:off x="73" y="2971"/>
              <a:ext cx="513"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Tahoma" charset="0"/>
                  <a:ea typeface="ＭＳ Ｐゴシック" charset="0"/>
                  <a:cs typeface="+mn-cs"/>
                </a:rPr>
                <a:t>W</a:t>
              </a:r>
              <a:r>
                <a:rPr kumimoji="0" lang="en-US" sz="1600" b="0" i="0" u="none" strike="noStrike" kern="1200" cap="none" spc="0" normalizeH="0" baseline="-25000" noProof="0" dirty="0" err="1">
                  <a:ln>
                    <a:noFill/>
                  </a:ln>
                  <a:solidFill>
                    <a:prstClr val="black"/>
                  </a:solidFill>
                  <a:effectLst/>
                  <a:uLnTx/>
                  <a:uFillTx/>
                  <a:latin typeface="Tahoma" charset="0"/>
                  <a:ea typeface="ＭＳ Ｐゴシック" charset="0"/>
                  <a:cs typeface="+mn-cs"/>
                </a:rPr>
                <a:t>max</a:t>
              </a:r>
              <a:r>
                <a:rPr kumimoji="0" lang="en-US" sz="1600" b="0" i="0" u="none" strike="noStrike" kern="1200" cap="none" spc="0" normalizeH="0" baseline="0" noProof="0" dirty="0">
                  <a:ln>
                    <a:noFill/>
                  </a:ln>
                  <a:solidFill>
                    <a:prstClr val="black"/>
                  </a:solidFill>
                  <a:effectLst/>
                  <a:uLnTx/>
                  <a:uFillTx/>
                  <a:latin typeface="Tahoma" charset="0"/>
                  <a:ea typeface="ＭＳ Ｐゴシック" charset="0"/>
                  <a:cs typeface="+mn-cs"/>
                </a:rPr>
                <a:t>/2</a:t>
              </a:r>
            </a:p>
          </p:txBody>
        </p:sp>
      </p:grpSp>
      <p:grpSp>
        <p:nvGrpSpPr>
          <p:cNvPr id="7" name="Group 6">
            <a:extLst>
              <a:ext uri="{FF2B5EF4-FFF2-40B4-BE49-F238E27FC236}">
                <a16:creationId xmlns:a16="http://schemas.microsoft.com/office/drawing/2014/main" id="{2C810967-8AFF-0B44-9DE4-94FCCECFF888}"/>
              </a:ext>
            </a:extLst>
          </p:cNvPr>
          <p:cNvGrpSpPr/>
          <p:nvPr/>
        </p:nvGrpSpPr>
        <p:grpSpPr>
          <a:xfrm>
            <a:off x="2427206" y="4523647"/>
            <a:ext cx="842174" cy="851974"/>
            <a:chOff x="4111628" y="4803047"/>
            <a:chExt cx="842174" cy="851974"/>
          </a:xfrm>
        </p:grpSpPr>
        <p:sp>
          <p:nvSpPr>
            <p:cNvPr id="36" name="Freeform 35">
              <a:extLst>
                <a:ext uri="{FF2B5EF4-FFF2-40B4-BE49-F238E27FC236}">
                  <a16:creationId xmlns:a16="http://schemas.microsoft.com/office/drawing/2014/main" id="{2B00668C-21E8-A34C-BCF7-F1A69DC1ECC3}"/>
                </a:ext>
              </a:extLst>
            </p:cNvPr>
            <p:cNvSpPr/>
            <p:nvPr/>
          </p:nvSpPr>
          <p:spPr>
            <a:xfrm>
              <a:off x="4111628" y="4803047"/>
              <a:ext cx="842174"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5" name="Straight Connector 4">
              <a:extLst>
                <a:ext uri="{FF2B5EF4-FFF2-40B4-BE49-F238E27FC236}">
                  <a16:creationId xmlns:a16="http://schemas.microsoft.com/office/drawing/2014/main" id="{54D3782B-C45F-4C4D-A0C1-5C619374C102}"/>
                </a:ext>
              </a:extLst>
            </p:cNvPr>
            <p:cNvCxnSpPr>
              <a:cxnSpLocks/>
            </p:cNvCxnSpPr>
            <p:nvPr/>
          </p:nvCxnSpPr>
          <p:spPr>
            <a:xfrm>
              <a:off x="4953802" y="4803047"/>
              <a:ext cx="0" cy="798802"/>
            </a:xfrm>
            <a:prstGeom prst="line">
              <a:avLst/>
            </a:prstGeom>
            <a:ln w="28575">
              <a:solidFill>
                <a:srgbClr val="0000A3"/>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7D9A4487-C820-ED4F-B12B-B1BCD661A2B6}"/>
              </a:ext>
            </a:extLst>
          </p:cNvPr>
          <p:cNvGrpSpPr/>
          <p:nvPr/>
        </p:nvGrpSpPr>
        <p:grpSpPr>
          <a:xfrm>
            <a:off x="7913115" y="4293106"/>
            <a:ext cx="3050589" cy="1377579"/>
            <a:chOff x="7913115" y="4572506"/>
            <a:chExt cx="3050589" cy="1377579"/>
          </a:xfrm>
        </p:grpSpPr>
        <p:cxnSp>
          <p:nvCxnSpPr>
            <p:cNvPr id="10" name="Straight Connector 9">
              <a:extLst>
                <a:ext uri="{FF2B5EF4-FFF2-40B4-BE49-F238E27FC236}">
                  <a16:creationId xmlns:a16="http://schemas.microsoft.com/office/drawing/2014/main" id="{8E3D1EF1-17F7-B044-80E7-5A8DA0D55C49}"/>
                </a:ext>
              </a:extLst>
            </p:cNvPr>
            <p:cNvCxnSpPr/>
            <p:nvPr/>
          </p:nvCxnSpPr>
          <p:spPr>
            <a:xfrm>
              <a:off x="7913115" y="4779235"/>
              <a:ext cx="86627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42C75B-407D-DB40-8FEF-4D1FACF6CEC7}"/>
                </a:ext>
              </a:extLst>
            </p:cNvPr>
            <p:cNvCxnSpPr/>
            <p:nvPr/>
          </p:nvCxnSpPr>
          <p:spPr>
            <a:xfrm>
              <a:off x="7913115" y="5243961"/>
              <a:ext cx="866274" cy="0"/>
            </a:xfrm>
            <a:prstGeom prst="line">
              <a:avLst/>
            </a:prstGeom>
            <a:ln w="38100">
              <a:solidFill>
                <a:srgbClr val="0000A3"/>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84D5C4-4382-0A4A-BF0E-103C112E7062}"/>
                </a:ext>
              </a:extLst>
            </p:cNvPr>
            <p:cNvSpPr txBox="1"/>
            <p:nvPr/>
          </p:nvSpPr>
          <p:spPr>
            <a:xfrm>
              <a:off x="8779389" y="4572506"/>
              <a:ext cx="11785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classic TCP</a:t>
              </a:r>
            </a:p>
          </p:txBody>
        </p:sp>
        <p:sp>
          <p:nvSpPr>
            <p:cNvPr id="61" name="TextBox 60">
              <a:extLst>
                <a:ext uri="{FF2B5EF4-FFF2-40B4-BE49-F238E27FC236}">
                  <a16:creationId xmlns:a16="http://schemas.microsoft.com/office/drawing/2014/main" id="{C78FB066-FD15-2E4D-B3E8-33A0CDF65C20}"/>
                </a:ext>
              </a:extLst>
            </p:cNvPr>
            <p:cNvSpPr txBox="1"/>
            <p:nvPr/>
          </p:nvSpPr>
          <p:spPr>
            <a:xfrm>
              <a:off x="8779390" y="5109855"/>
              <a:ext cx="2184314" cy="8402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TCP CUBIC - higher throughput in this example</a:t>
              </a:r>
            </a:p>
          </p:txBody>
        </p:sp>
      </p:grpSp>
      <p:sp>
        <p:nvSpPr>
          <p:cNvPr id="62" name="Rectangle 3">
            <a:extLst>
              <a:ext uri="{FF2B5EF4-FFF2-40B4-BE49-F238E27FC236}">
                <a16:creationId xmlns:a16="http://schemas.microsoft.com/office/drawing/2014/main" id="{F1B09B2C-5BFF-124C-8873-2D5A5004479A}"/>
              </a:ext>
            </a:extLst>
          </p:cNvPr>
          <p:cNvSpPr txBox="1">
            <a:spLocks noChangeArrowheads="1"/>
          </p:cNvSpPr>
          <p:nvPr/>
        </p:nvSpPr>
        <p:spPr>
          <a:xfrm>
            <a:off x="798690" y="1787378"/>
            <a:ext cx="11164126"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Insight/intuition: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W</a:t>
            </a:r>
            <a:r>
              <a:rPr kumimoji="0" lang="en-US" altLang="en-US" sz="2400" b="0" i="0"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max</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sending rate at which congestion loss was detected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congestion state of bottleneck link probably (?) hasn’t changed much</a:t>
            </a: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37" name="Group 36">
            <a:extLst>
              <a:ext uri="{FF2B5EF4-FFF2-40B4-BE49-F238E27FC236}">
                <a16:creationId xmlns:a16="http://schemas.microsoft.com/office/drawing/2014/main" id="{EA8CEDAB-74CD-5045-B220-F3B6A30DE234}"/>
              </a:ext>
            </a:extLst>
          </p:cNvPr>
          <p:cNvGrpSpPr/>
          <p:nvPr/>
        </p:nvGrpSpPr>
        <p:grpSpPr>
          <a:xfrm>
            <a:off x="3268173" y="4514248"/>
            <a:ext cx="4263455" cy="882027"/>
            <a:chOff x="4952595" y="4780948"/>
            <a:chExt cx="4263455" cy="882027"/>
          </a:xfrm>
        </p:grpSpPr>
        <p:grpSp>
          <p:nvGrpSpPr>
            <p:cNvPr id="39" name="Group 38">
              <a:extLst>
                <a:ext uri="{FF2B5EF4-FFF2-40B4-BE49-F238E27FC236}">
                  <a16:creationId xmlns:a16="http://schemas.microsoft.com/office/drawing/2014/main" id="{9998D466-ABA6-9748-B0B7-3CDDC71A2EE6}"/>
                </a:ext>
              </a:extLst>
            </p:cNvPr>
            <p:cNvGrpSpPr/>
            <p:nvPr/>
          </p:nvGrpSpPr>
          <p:grpSpPr>
            <a:xfrm>
              <a:off x="4952595" y="4811001"/>
              <a:ext cx="842174" cy="851974"/>
              <a:chOff x="4111628" y="4803047"/>
              <a:chExt cx="842174" cy="851974"/>
            </a:xfrm>
          </p:grpSpPr>
          <p:sp>
            <p:nvSpPr>
              <p:cNvPr id="66" name="Freeform 65">
                <a:extLst>
                  <a:ext uri="{FF2B5EF4-FFF2-40B4-BE49-F238E27FC236}">
                    <a16:creationId xmlns:a16="http://schemas.microsoft.com/office/drawing/2014/main" id="{B1533BBF-34AE-D045-87C4-BF94B61A8021}"/>
                  </a:ext>
                </a:extLst>
              </p:cNvPr>
              <p:cNvSpPr/>
              <p:nvPr/>
            </p:nvSpPr>
            <p:spPr>
              <a:xfrm>
                <a:off x="4111628" y="4803047"/>
                <a:ext cx="842174"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67" name="Straight Connector 66">
                <a:extLst>
                  <a:ext uri="{FF2B5EF4-FFF2-40B4-BE49-F238E27FC236}">
                    <a16:creationId xmlns:a16="http://schemas.microsoft.com/office/drawing/2014/main" id="{1F8A69D2-1AFF-CA43-A164-55CE61810D68}"/>
                  </a:ext>
                </a:extLst>
              </p:cNvPr>
              <p:cNvCxnSpPr>
                <a:cxnSpLocks/>
              </p:cNvCxnSpPr>
              <p:nvPr/>
            </p:nvCxnSpPr>
            <p:spPr>
              <a:xfrm>
                <a:off x="4953802" y="4803047"/>
                <a:ext cx="0" cy="798802"/>
              </a:xfrm>
              <a:prstGeom prst="line">
                <a:avLst/>
              </a:prstGeom>
              <a:ln w="28575">
                <a:solidFill>
                  <a:srgbClr val="0000A3"/>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341D802-81CF-4E46-9220-44B0752C28D7}"/>
                </a:ext>
              </a:extLst>
            </p:cNvPr>
            <p:cNvGrpSpPr/>
            <p:nvPr/>
          </p:nvGrpSpPr>
          <p:grpSpPr>
            <a:xfrm>
              <a:off x="5815757" y="4805638"/>
              <a:ext cx="842174" cy="851974"/>
              <a:chOff x="4111628" y="4803047"/>
              <a:chExt cx="842174" cy="851974"/>
            </a:xfrm>
          </p:grpSpPr>
          <p:sp>
            <p:nvSpPr>
              <p:cNvPr id="64" name="Freeform 63">
                <a:extLst>
                  <a:ext uri="{FF2B5EF4-FFF2-40B4-BE49-F238E27FC236}">
                    <a16:creationId xmlns:a16="http://schemas.microsoft.com/office/drawing/2014/main" id="{70675808-82EA-D149-9841-1BBE3F7DCA2F}"/>
                  </a:ext>
                </a:extLst>
              </p:cNvPr>
              <p:cNvSpPr/>
              <p:nvPr/>
            </p:nvSpPr>
            <p:spPr>
              <a:xfrm>
                <a:off x="4111628" y="4803047"/>
                <a:ext cx="842174"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65" name="Straight Connector 64">
                <a:extLst>
                  <a:ext uri="{FF2B5EF4-FFF2-40B4-BE49-F238E27FC236}">
                    <a16:creationId xmlns:a16="http://schemas.microsoft.com/office/drawing/2014/main" id="{8AE68F9E-06F7-1545-8D8D-00902C6D90A3}"/>
                  </a:ext>
                </a:extLst>
              </p:cNvPr>
              <p:cNvCxnSpPr>
                <a:cxnSpLocks/>
              </p:cNvCxnSpPr>
              <p:nvPr/>
            </p:nvCxnSpPr>
            <p:spPr>
              <a:xfrm>
                <a:off x="4953802" y="4803047"/>
                <a:ext cx="0" cy="798802"/>
              </a:xfrm>
              <a:prstGeom prst="line">
                <a:avLst/>
              </a:prstGeom>
              <a:ln w="28575">
                <a:solidFill>
                  <a:srgbClr val="0000A3"/>
                </a:solidFill>
                <a:prstDash val="dash"/>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32EF4543-041D-8B43-8CC4-877142E679F4}"/>
                </a:ext>
              </a:extLst>
            </p:cNvPr>
            <p:cNvGrpSpPr/>
            <p:nvPr/>
          </p:nvGrpSpPr>
          <p:grpSpPr>
            <a:xfrm>
              <a:off x="6678918" y="4793293"/>
              <a:ext cx="828566" cy="851974"/>
              <a:chOff x="4111628" y="4803047"/>
              <a:chExt cx="842174" cy="851974"/>
            </a:xfrm>
          </p:grpSpPr>
          <p:sp>
            <p:nvSpPr>
              <p:cNvPr id="60" name="Freeform 59">
                <a:extLst>
                  <a:ext uri="{FF2B5EF4-FFF2-40B4-BE49-F238E27FC236}">
                    <a16:creationId xmlns:a16="http://schemas.microsoft.com/office/drawing/2014/main" id="{1FC6BAEE-2EA6-9A40-9F2E-9323AD251412}"/>
                  </a:ext>
                </a:extLst>
              </p:cNvPr>
              <p:cNvSpPr/>
              <p:nvPr/>
            </p:nvSpPr>
            <p:spPr>
              <a:xfrm>
                <a:off x="4111628" y="4803047"/>
                <a:ext cx="842174"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63" name="Straight Connector 62">
                <a:extLst>
                  <a:ext uri="{FF2B5EF4-FFF2-40B4-BE49-F238E27FC236}">
                    <a16:creationId xmlns:a16="http://schemas.microsoft.com/office/drawing/2014/main" id="{30E9A1B0-7A1F-A64E-A21C-56B80108553A}"/>
                  </a:ext>
                </a:extLst>
              </p:cNvPr>
              <p:cNvCxnSpPr>
                <a:cxnSpLocks/>
              </p:cNvCxnSpPr>
              <p:nvPr/>
            </p:nvCxnSpPr>
            <p:spPr>
              <a:xfrm>
                <a:off x="4953802" y="4803047"/>
                <a:ext cx="0" cy="798802"/>
              </a:xfrm>
              <a:prstGeom prst="line">
                <a:avLst/>
              </a:prstGeom>
              <a:ln w="28575">
                <a:solidFill>
                  <a:srgbClr val="0000A3"/>
                </a:solidFill>
                <a:prstDash val="dash"/>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47C69A79-9B85-7049-BEA1-1E83A975FED9}"/>
                </a:ext>
              </a:extLst>
            </p:cNvPr>
            <p:cNvGrpSpPr/>
            <p:nvPr/>
          </p:nvGrpSpPr>
          <p:grpSpPr>
            <a:xfrm>
              <a:off x="7533201" y="4780948"/>
              <a:ext cx="828566" cy="851974"/>
              <a:chOff x="4111628" y="4803047"/>
              <a:chExt cx="842174" cy="851974"/>
            </a:xfrm>
          </p:grpSpPr>
          <p:sp>
            <p:nvSpPr>
              <p:cNvPr id="57" name="Freeform 56">
                <a:extLst>
                  <a:ext uri="{FF2B5EF4-FFF2-40B4-BE49-F238E27FC236}">
                    <a16:creationId xmlns:a16="http://schemas.microsoft.com/office/drawing/2014/main" id="{10C024C3-43D8-584D-BB47-25DD0DC40555}"/>
                  </a:ext>
                </a:extLst>
              </p:cNvPr>
              <p:cNvSpPr/>
              <p:nvPr/>
            </p:nvSpPr>
            <p:spPr>
              <a:xfrm>
                <a:off x="4111628" y="4803047"/>
                <a:ext cx="842174"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58" name="Straight Connector 57">
                <a:extLst>
                  <a:ext uri="{FF2B5EF4-FFF2-40B4-BE49-F238E27FC236}">
                    <a16:creationId xmlns:a16="http://schemas.microsoft.com/office/drawing/2014/main" id="{71DF2745-FBCE-E843-9F7F-31D872B044E6}"/>
                  </a:ext>
                </a:extLst>
              </p:cNvPr>
              <p:cNvCxnSpPr>
                <a:cxnSpLocks/>
              </p:cNvCxnSpPr>
              <p:nvPr/>
            </p:nvCxnSpPr>
            <p:spPr>
              <a:xfrm>
                <a:off x="4953802" y="4803047"/>
                <a:ext cx="0" cy="798802"/>
              </a:xfrm>
              <a:prstGeom prst="line">
                <a:avLst/>
              </a:prstGeom>
              <a:ln w="28575">
                <a:solidFill>
                  <a:srgbClr val="0000A3"/>
                </a:solidFill>
                <a:prstDash val="dash"/>
              </a:ln>
            </p:spPr>
            <p:style>
              <a:lnRef idx="1">
                <a:schemeClr val="accent1"/>
              </a:lnRef>
              <a:fillRef idx="0">
                <a:schemeClr val="accent1"/>
              </a:fillRef>
              <a:effectRef idx="0">
                <a:schemeClr val="accent1"/>
              </a:effectRef>
              <a:fontRef idx="minor">
                <a:schemeClr val="tx1"/>
              </a:fontRef>
            </p:style>
          </p:cxnSp>
        </p:grpSp>
        <p:sp>
          <p:nvSpPr>
            <p:cNvPr id="56" name="Freeform 55">
              <a:extLst>
                <a:ext uri="{FF2B5EF4-FFF2-40B4-BE49-F238E27FC236}">
                  <a16:creationId xmlns:a16="http://schemas.microsoft.com/office/drawing/2014/main" id="{D5B879B8-621B-914A-80D6-C9E50E57B598}"/>
                </a:ext>
              </a:extLst>
            </p:cNvPr>
            <p:cNvSpPr/>
            <p:nvPr/>
          </p:nvSpPr>
          <p:spPr>
            <a:xfrm>
              <a:off x="8387484" y="4790798"/>
              <a:ext cx="828566" cy="851974"/>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15981" y="116560"/>
                    <a:pt x="138906" y="965397"/>
                    <a:pt x="0" y="2103931"/>
                  </a:cubicBezTo>
                </a:path>
              </a:pathLst>
            </a:custGeom>
            <a:noFill/>
            <a:ln w="25400" cap="flat" cmpd="sng" algn="ctr">
              <a:solidFill>
                <a:srgbClr val="0000A3"/>
              </a:solidFill>
              <a:prstDash val="sys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70" name="Rectangle 3">
            <a:extLst>
              <a:ext uri="{FF2B5EF4-FFF2-40B4-BE49-F238E27FC236}">
                <a16:creationId xmlns:a16="http://schemas.microsoft.com/office/drawing/2014/main" id="{A7440B74-5491-9045-A31F-52B88A90E26D}"/>
              </a:ext>
            </a:extLst>
          </p:cNvPr>
          <p:cNvSpPr txBox="1">
            <a:spLocks noChangeArrowheads="1"/>
          </p:cNvSpPr>
          <p:nvPr/>
        </p:nvSpPr>
        <p:spPr>
          <a:xfrm>
            <a:off x="785990" y="3009900"/>
            <a:ext cx="11164126" cy="89837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after cutting rate/window in half on loss, initially ramp to to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W</a:t>
            </a:r>
            <a:r>
              <a:rPr kumimoji="0" lang="en-US" altLang="en-US" sz="2400" b="0" i="0"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max</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0" i="1" u="none" strike="noStrike" kern="1200" cap="none" spc="0" normalizeH="0" baseline="0" noProof="0" dirty="0">
                <a:ln>
                  <a:noFill/>
                </a:ln>
                <a:solidFill>
                  <a:srgbClr val="0013A3"/>
                </a:solidFill>
                <a:effectLst/>
                <a:uLnTx/>
                <a:uFillTx/>
                <a:latin typeface="Calibri" panose="020F0502020204030204"/>
                <a:ea typeface="ＭＳ Ｐゴシック" panose="020B0600070205080204" pitchFamily="34" charset="-128"/>
                <a:cs typeface="+mn-cs"/>
              </a:rPr>
              <a:t>faster</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but then approach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W</a:t>
            </a:r>
            <a:r>
              <a:rPr kumimoji="0" lang="en-US" altLang="en-US" sz="2400" b="0" i="0"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max</a:t>
            </a:r>
            <a:r>
              <a:rPr kumimoji="0" lang="en-US" altLang="en-US" sz="2400" b="0" i="0"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more </a:t>
            </a:r>
            <a:r>
              <a:rPr kumimoji="0" lang="en-US" altLang="en-US" sz="2400" b="0" i="1" u="none" strike="noStrike" kern="1200" cap="none" spc="0" normalizeH="0" baseline="0" noProof="0" dirty="0">
                <a:ln>
                  <a:noFill/>
                </a:ln>
                <a:solidFill>
                  <a:srgbClr val="0013A3"/>
                </a:solidFill>
                <a:effectLst/>
                <a:uLnTx/>
                <a:uFillTx/>
                <a:latin typeface="Calibri" panose="020F0502020204030204"/>
                <a:ea typeface="ＭＳ Ｐゴシック" panose="020B0600070205080204" pitchFamily="34" charset="-128"/>
                <a:cs typeface="+mn-cs"/>
              </a:rPr>
              <a:t>slowly</a:t>
            </a: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8" name="Slide Number Placeholder 2">
            <a:extLst>
              <a:ext uri="{FF2B5EF4-FFF2-40B4-BE49-F238E27FC236}">
                <a16:creationId xmlns:a16="http://schemas.microsoft.com/office/drawing/2014/main" id="{D0F43FDD-DDBC-1047-B2D5-FF3A372F77B0}"/>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65</a:t>
            </a:fld>
            <a:endParaRPr lang="en-US" dirty="0"/>
          </a:p>
        </p:txBody>
      </p:sp>
    </p:spTree>
    <p:extLst>
      <p:ext uri="{BB962C8B-B14F-4D97-AF65-F5344CB8AC3E}">
        <p14:creationId xmlns:p14="http://schemas.microsoft.com/office/powerpoint/2010/main" val="21740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dissolv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76953"/>
            <a:ext cx="11393310" cy="894622"/>
          </a:xfrm>
        </p:spPr>
        <p:txBody>
          <a:bodyPr>
            <a:normAutofit/>
          </a:bodyPr>
          <a:lstStyle/>
          <a:p>
            <a:r>
              <a:rPr lang="en-US" sz="4800" dirty="0"/>
              <a:t>TCP CUBIC</a:t>
            </a:r>
            <a:endParaRPr lang="en-US" sz="4400" b="0" dirty="0"/>
          </a:p>
        </p:txBody>
      </p:sp>
      <p:sp>
        <p:nvSpPr>
          <p:cNvPr id="110" name="Rectangle 3">
            <a:extLst>
              <a:ext uri="{FF2B5EF4-FFF2-40B4-BE49-F238E27FC236}">
                <a16:creationId xmlns:a16="http://schemas.microsoft.com/office/drawing/2014/main" id="{2AE4693F-64D3-B14E-9E64-AAA80AA8953E}"/>
              </a:ext>
            </a:extLst>
          </p:cNvPr>
          <p:cNvSpPr txBox="1">
            <a:spLocks noChangeArrowheads="1"/>
          </p:cNvSpPr>
          <p:nvPr/>
        </p:nvSpPr>
        <p:spPr>
          <a:xfrm>
            <a:off x="798690" y="1308101"/>
            <a:ext cx="11164126" cy="9525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2750" marR="0" lvl="0" indent="-2857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K: point in time when TCP window size will reach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W</a:t>
            </a:r>
            <a:r>
              <a:rPr kumimoji="0" lang="en-US" altLang="en-US" sz="2800" b="0" i="0" u="none" strike="noStrike" kern="1200" cap="none" spc="0" normalizeH="0" baseline="-25000" noProof="0" dirty="0" err="1">
                <a:ln>
                  <a:noFill/>
                </a:ln>
                <a:solidFill>
                  <a:prstClr val="black"/>
                </a:solidFill>
                <a:effectLst/>
                <a:uLnTx/>
                <a:uFillTx/>
                <a:latin typeface="Calibri" panose="020F0502020204030204"/>
                <a:ea typeface="ＭＳ Ｐゴシック" panose="020B0600070205080204" pitchFamily="34" charset="-128"/>
                <a:cs typeface="+mn-cs"/>
              </a:rPr>
              <a:t>max</a:t>
            </a:r>
            <a:endParaRPr kumimoji="0" lang="en-US" altLang="en-US" sz="2800" b="0" i="0"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803275" marR="0" lvl="1" indent="-2952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K itself is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tuneable</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2" name="Rectangle 3">
            <a:extLst>
              <a:ext uri="{FF2B5EF4-FFF2-40B4-BE49-F238E27FC236}">
                <a16:creationId xmlns:a16="http://schemas.microsoft.com/office/drawing/2014/main" id="{F1B09B2C-5BFF-124C-8873-2D5A5004479A}"/>
              </a:ext>
            </a:extLst>
          </p:cNvPr>
          <p:cNvSpPr txBox="1">
            <a:spLocks noChangeArrowheads="1"/>
          </p:cNvSpPr>
          <p:nvPr/>
        </p:nvSpPr>
        <p:spPr>
          <a:xfrm>
            <a:off x="952087" y="3043946"/>
            <a:ext cx="10287826" cy="9959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larger increases when further away from 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smaller increases (cautious) when nearer K</a:t>
            </a: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5" name="Group 4">
            <a:extLst>
              <a:ext uri="{FF2B5EF4-FFF2-40B4-BE49-F238E27FC236}">
                <a16:creationId xmlns:a16="http://schemas.microsoft.com/office/drawing/2014/main" id="{06795CBC-1C6F-B74C-8827-0CEC2A5332FA}"/>
              </a:ext>
            </a:extLst>
          </p:cNvPr>
          <p:cNvGrpSpPr/>
          <p:nvPr/>
        </p:nvGrpSpPr>
        <p:grpSpPr>
          <a:xfrm>
            <a:off x="5030365" y="2893914"/>
            <a:ext cx="5714572" cy="3644759"/>
            <a:chOff x="5030365" y="2893914"/>
            <a:chExt cx="5714572" cy="3644759"/>
          </a:xfrm>
        </p:grpSpPr>
        <p:sp>
          <p:nvSpPr>
            <p:cNvPr id="74" name="TextBox 73">
              <a:extLst>
                <a:ext uri="{FF2B5EF4-FFF2-40B4-BE49-F238E27FC236}">
                  <a16:creationId xmlns:a16="http://schemas.microsoft.com/office/drawing/2014/main" id="{0C00F692-909C-D141-895A-8256B6EEFBF4}"/>
                </a:ext>
              </a:extLst>
            </p:cNvPr>
            <p:cNvSpPr txBox="1"/>
            <p:nvPr/>
          </p:nvSpPr>
          <p:spPr>
            <a:xfrm>
              <a:off x="5030365" y="5185258"/>
              <a:ext cx="808134" cy="887935"/>
            </a:xfrm>
            <a:prstGeom prst="rect">
              <a:avLst/>
            </a:prstGeom>
            <a:noFill/>
          </p:spPr>
          <p:txBody>
            <a:bodyPr wrap="none" rtlCol="0">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TCP</a:t>
              </a:r>
            </a:p>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sending </a:t>
              </a:r>
            </a:p>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7" name="Straight Connector 36">
              <a:extLst>
                <a:ext uri="{FF2B5EF4-FFF2-40B4-BE49-F238E27FC236}">
                  <a16:creationId xmlns:a16="http://schemas.microsoft.com/office/drawing/2014/main" id="{31048FCC-58D4-4840-8FE9-95840FBDF3F7}"/>
                </a:ext>
              </a:extLst>
            </p:cNvPr>
            <p:cNvCxnSpPr/>
            <p:nvPr/>
          </p:nvCxnSpPr>
          <p:spPr>
            <a:xfrm>
              <a:off x="5801903" y="6262085"/>
              <a:ext cx="4597974"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9F5CB0B-355B-4E41-BC79-5977C015BC4B}"/>
                </a:ext>
              </a:extLst>
            </p:cNvPr>
            <p:cNvCxnSpPr>
              <a:cxnSpLocks/>
            </p:cNvCxnSpPr>
            <p:nvPr/>
          </p:nvCxnSpPr>
          <p:spPr>
            <a:xfrm flipV="1">
              <a:off x="5801904" y="4039871"/>
              <a:ext cx="0" cy="222251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Freeform 38">
              <a:extLst>
                <a:ext uri="{FF2B5EF4-FFF2-40B4-BE49-F238E27FC236}">
                  <a16:creationId xmlns:a16="http://schemas.microsoft.com/office/drawing/2014/main" id="{364F1AB4-D6D0-A349-B4AA-DF5642C1F53E}"/>
                </a:ext>
              </a:extLst>
            </p:cNvPr>
            <p:cNvSpPr/>
            <p:nvPr/>
          </p:nvSpPr>
          <p:spPr>
            <a:xfrm>
              <a:off x="5815989" y="4445300"/>
              <a:ext cx="480875" cy="1811260"/>
            </a:xfrm>
            <a:custGeom>
              <a:avLst/>
              <a:gdLst>
                <a:gd name="connsiteX0" fmla="*/ 860489 w 860489"/>
                <a:gd name="connsiteY0" fmla="*/ 0 h 3186525"/>
                <a:gd name="connsiteX1" fmla="*/ 777551 w 860489"/>
                <a:gd name="connsiteY1" fmla="*/ 2384490 h 3186525"/>
                <a:gd name="connsiteX2" fmla="*/ 632408 w 860489"/>
                <a:gd name="connsiteY2" fmla="*/ 3084286 h 3186525"/>
                <a:gd name="connsiteX3" fmla="*/ 440612 w 860489"/>
                <a:gd name="connsiteY3" fmla="*/ 3177592 h 3186525"/>
                <a:gd name="connsiteX4" fmla="*/ 0 w 860489"/>
                <a:gd name="connsiteY4" fmla="*/ 3182776 h 3186525"/>
                <a:gd name="connsiteX0" fmla="*/ 860489 w 860489"/>
                <a:gd name="connsiteY0" fmla="*/ 0 h 3186525"/>
                <a:gd name="connsiteX1" fmla="*/ 777551 w 860489"/>
                <a:gd name="connsiteY1" fmla="*/ 2384490 h 3186525"/>
                <a:gd name="connsiteX2" fmla="*/ 632408 w 860489"/>
                <a:gd name="connsiteY2" fmla="*/ 3084286 h 3186525"/>
                <a:gd name="connsiteX3" fmla="*/ 440612 w 860489"/>
                <a:gd name="connsiteY3" fmla="*/ 3177592 h 3186525"/>
                <a:gd name="connsiteX4" fmla="*/ 0 w 860489"/>
                <a:gd name="connsiteY4" fmla="*/ 3182776 h 3186525"/>
                <a:gd name="connsiteX0" fmla="*/ 860489 w 860489"/>
                <a:gd name="connsiteY0" fmla="*/ 0 h 3182776"/>
                <a:gd name="connsiteX1" fmla="*/ 777551 w 860489"/>
                <a:gd name="connsiteY1" fmla="*/ 2384490 h 3182776"/>
                <a:gd name="connsiteX2" fmla="*/ 632408 w 860489"/>
                <a:gd name="connsiteY2" fmla="*/ 3084286 h 3182776"/>
                <a:gd name="connsiteX3" fmla="*/ 0 w 860489"/>
                <a:gd name="connsiteY3" fmla="*/ 3182776 h 3182776"/>
                <a:gd name="connsiteX0" fmla="*/ 860489 w 860489"/>
                <a:gd name="connsiteY0" fmla="*/ 0 h 3183334"/>
                <a:gd name="connsiteX1" fmla="*/ 777551 w 860489"/>
                <a:gd name="connsiteY1" fmla="*/ 2384490 h 3183334"/>
                <a:gd name="connsiteX2" fmla="*/ 632408 w 860489"/>
                <a:gd name="connsiteY2" fmla="*/ 3084286 h 3183334"/>
                <a:gd name="connsiteX3" fmla="*/ 0 w 860489"/>
                <a:gd name="connsiteY3" fmla="*/ 3182776 h 3183334"/>
                <a:gd name="connsiteX0" fmla="*/ 860489 w 860489"/>
                <a:gd name="connsiteY0" fmla="*/ 0 h 3185488"/>
                <a:gd name="connsiteX1" fmla="*/ 777551 w 860489"/>
                <a:gd name="connsiteY1" fmla="*/ 2384490 h 3185488"/>
                <a:gd name="connsiteX2" fmla="*/ 632408 w 860489"/>
                <a:gd name="connsiteY2" fmla="*/ 3084286 h 3185488"/>
                <a:gd name="connsiteX3" fmla="*/ 0 w 860489"/>
                <a:gd name="connsiteY3" fmla="*/ 3182776 h 3185488"/>
                <a:gd name="connsiteX0" fmla="*/ 860489 w 860489"/>
                <a:gd name="connsiteY0" fmla="*/ 0 h 3182776"/>
                <a:gd name="connsiteX1" fmla="*/ 777551 w 860489"/>
                <a:gd name="connsiteY1" fmla="*/ 2384490 h 3182776"/>
                <a:gd name="connsiteX2" fmla="*/ 664158 w 860489"/>
                <a:gd name="connsiteY2" fmla="*/ 3043011 h 3182776"/>
                <a:gd name="connsiteX3" fmla="*/ 0 w 860489"/>
                <a:gd name="connsiteY3" fmla="*/ 3182776 h 3182776"/>
                <a:gd name="connsiteX0" fmla="*/ 860489 w 860489"/>
                <a:gd name="connsiteY0" fmla="*/ 0 h 3184087"/>
                <a:gd name="connsiteX1" fmla="*/ 777551 w 860489"/>
                <a:gd name="connsiteY1" fmla="*/ 2384490 h 3184087"/>
                <a:gd name="connsiteX2" fmla="*/ 664158 w 860489"/>
                <a:gd name="connsiteY2" fmla="*/ 3043011 h 3184087"/>
                <a:gd name="connsiteX3" fmla="*/ 0 w 860489"/>
                <a:gd name="connsiteY3" fmla="*/ 3182776 h 3184087"/>
                <a:gd name="connsiteX0" fmla="*/ 860489 w 860489"/>
                <a:gd name="connsiteY0" fmla="*/ 0 h 3182776"/>
                <a:gd name="connsiteX1" fmla="*/ 793426 w 860489"/>
                <a:gd name="connsiteY1" fmla="*/ 2378140 h 3182776"/>
                <a:gd name="connsiteX2" fmla="*/ 664158 w 860489"/>
                <a:gd name="connsiteY2" fmla="*/ 3043011 h 3182776"/>
                <a:gd name="connsiteX3" fmla="*/ 0 w 860489"/>
                <a:gd name="connsiteY3" fmla="*/ 3182776 h 3182776"/>
                <a:gd name="connsiteX0" fmla="*/ 860489 w 860489"/>
                <a:gd name="connsiteY0" fmla="*/ 0 h 3182776"/>
                <a:gd name="connsiteX1" fmla="*/ 793426 w 860489"/>
                <a:gd name="connsiteY1" fmla="*/ 2378140 h 3182776"/>
                <a:gd name="connsiteX2" fmla="*/ 664158 w 860489"/>
                <a:gd name="connsiteY2" fmla="*/ 3043011 h 3182776"/>
                <a:gd name="connsiteX3" fmla="*/ 0 w 860489"/>
                <a:gd name="connsiteY3" fmla="*/ 3182776 h 3182776"/>
                <a:gd name="connsiteX0" fmla="*/ 860489 w 860489"/>
                <a:gd name="connsiteY0" fmla="*/ 0 h 3182776"/>
                <a:gd name="connsiteX1" fmla="*/ 793426 w 860489"/>
                <a:gd name="connsiteY1" fmla="*/ 2378140 h 3182776"/>
                <a:gd name="connsiteX2" fmla="*/ 664158 w 860489"/>
                <a:gd name="connsiteY2" fmla="*/ 3043011 h 3182776"/>
                <a:gd name="connsiteX3" fmla="*/ 0 w 860489"/>
                <a:gd name="connsiteY3" fmla="*/ 3182776 h 3182776"/>
                <a:gd name="connsiteX0" fmla="*/ 860489 w 860489"/>
                <a:gd name="connsiteY0" fmla="*/ 0 h 3182776"/>
                <a:gd name="connsiteX1" fmla="*/ 793426 w 860489"/>
                <a:gd name="connsiteY1" fmla="*/ 2378140 h 3182776"/>
                <a:gd name="connsiteX2" fmla="*/ 664158 w 860489"/>
                <a:gd name="connsiteY2" fmla="*/ 3043011 h 3182776"/>
                <a:gd name="connsiteX3" fmla="*/ 0 w 860489"/>
                <a:gd name="connsiteY3" fmla="*/ 3182776 h 3182776"/>
                <a:gd name="connsiteX0" fmla="*/ 860489 w 860489"/>
                <a:gd name="connsiteY0" fmla="*/ 0 h 3186401"/>
                <a:gd name="connsiteX1" fmla="*/ 793426 w 860489"/>
                <a:gd name="connsiteY1" fmla="*/ 2378140 h 3186401"/>
                <a:gd name="connsiteX2" fmla="*/ 664158 w 860489"/>
                <a:gd name="connsiteY2" fmla="*/ 3043011 h 3186401"/>
                <a:gd name="connsiteX3" fmla="*/ 0 w 860489"/>
                <a:gd name="connsiteY3" fmla="*/ 3182776 h 3186401"/>
                <a:gd name="connsiteX0" fmla="*/ 860489 w 860489"/>
                <a:gd name="connsiteY0" fmla="*/ 0 h 3188070"/>
                <a:gd name="connsiteX1" fmla="*/ 793426 w 860489"/>
                <a:gd name="connsiteY1" fmla="*/ 2378140 h 3188070"/>
                <a:gd name="connsiteX2" fmla="*/ 664158 w 860489"/>
                <a:gd name="connsiteY2" fmla="*/ 3043011 h 3188070"/>
                <a:gd name="connsiteX3" fmla="*/ 0 w 860489"/>
                <a:gd name="connsiteY3" fmla="*/ 3182776 h 3188070"/>
                <a:gd name="connsiteX0" fmla="*/ 860489 w 860489"/>
                <a:gd name="connsiteY0" fmla="*/ 0 h 3182776"/>
                <a:gd name="connsiteX1" fmla="*/ 793426 w 860489"/>
                <a:gd name="connsiteY1" fmla="*/ 2378140 h 3182776"/>
                <a:gd name="connsiteX2" fmla="*/ 676858 w 860489"/>
                <a:gd name="connsiteY2" fmla="*/ 2998561 h 3182776"/>
                <a:gd name="connsiteX3" fmla="*/ 0 w 860489"/>
                <a:gd name="connsiteY3" fmla="*/ 3182776 h 3182776"/>
                <a:gd name="connsiteX0" fmla="*/ 860489 w 860489"/>
                <a:gd name="connsiteY0" fmla="*/ 0 h 3192503"/>
                <a:gd name="connsiteX1" fmla="*/ 793426 w 860489"/>
                <a:gd name="connsiteY1" fmla="*/ 2378140 h 3192503"/>
                <a:gd name="connsiteX2" fmla="*/ 676858 w 860489"/>
                <a:gd name="connsiteY2" fmla="*/ 2998561 h 3192503"/>
                <a:gd name="connsiteX3" fmla="*/ 0 w 860489"/>
                <a:gd name="connsiteY3" fmla="*/ 3182776 h 3192503"/>
                <a:gd name="connsiteX0" fmla="*/ 860489 w 860489"/>
                <a:gd name="connsiteY0" fmla="*/ 0 h 3182981"/>
                <a:gd name="connsiteX1" fmla="*/ 793426 w 860489"/>
                <a:gd name="connsiteY1" fmla="*/ 2378140 h 3182981"/>
                <a:gd name="connsiteX2" fmla="*/ 676858 w 860489"/>
                <a:gd name="connsiteY2" fmla="*/ 2998561 h 3182981"/>
                <a:gd name="connsiteX3" fmla="*/ 0 w 860489"/>
                <a:gd name="connsiteY3" fmla="*/ 3182776 h 3182981"/>
                <a:gd name="connsiteX0" fmla="*/ 860489 w 860489"/>
                <a:gd name="connsiteY0" fmla="*/ 0 h 3182981"/>
                <a:gd name="connsiteX1" fmla="*/ 793426 w 860489"/>
                <a:gd name="connsiteY1" fmla="*/ 2378140 h 3182981"/>
                <a:gd name="connsiteX2" fmla="*/ 676858 w 860489"/>
                <a:gd name="connsiteY2" fmla="*/ 2998561 h 3182981"/>
                <a:gd name="connsiteX3" fmla="*/ 0 w 860489"/>
                <a:gd name="connsiteY3" fmla="*/ 3182776 h 3182981"/>
                <a:gd name="connsiteX0" fmla="*/ 892239 w 892239"/>
                <a:gd name="connsiteY0" fmla="*/ 0 h 3160756"/>
                <a:gd name="connsiteX1" fmla="*/ 793426 w 892239"/>
                <a:gd name="connsiteY1" fmla="*/ 2355915 h 3160756"/>
                <a:gd name="connsiteX2" fmla="*/ 676858 w 892239"/>
                <a:gd name="connsiteY2" fmla="*/ 2976336 h 3160756"/>
                <a:gd name="connsiteX3" fmla="*/ 0 w 892239"/>
                <a:gd name="connsiteY3" fmla="*/ 3160551 h 3160756"/>
                <a:gd name="connsiteX0" fmla="*/ 892239 w 892239"/>
                <a:gd name="connsiteY0" fmla="*/ 0 h 3160756"/>
                <a:gd name="connsiteX1" fmla="*/ 793426 w 892239"/>
                <a:gd name="connsiteY1" fmla="*/ 2355915 h 3160756"/>
                <a:gd name="connsiteX2" fmla="*/ 676858 w 892239"/>
                <a:gd name="connsiteY2" fmla="*/ 2976336 h 3160756"/>
                <a:gd name="connsiteX3" fmla="*/ 0 w 892239"/>
                <a:gd name="connsiteY3" fmla="*/ 3160551 h 3160756"/>
              </a:gdLst>
              <a:ahLst/>
              <a:cxnLst>
                <a:cxn ang="0">
                  <a:pos x="connsiteX0" y="connsiteY0"/>
                </a:cxn>
                <a:cxn ang="0">
                  <a:pos x="connsiteX1" y="connsiteY1"/>
                </a:cxn>
                <a:cxn ang="0">
                  <a:pos x="connsiteX2" y="connsiteY2"/>
                </a:cxn>
                <a:cxn ang="0">
                  <a:pos x="connsiteX3" y="connsiteY3"/>
                </a:cxn>
              </a:cxnLst>
              <a:rect l="l" t="t" r="r" b="b"/>
              <a:pathLst>
                <a:path w="892239" h="3160756">
                  <a:moveTo>
                    <a:pt x="892239" y="0"/>
                  </a:moveTo>
                  <a:cubicBezTo>
                    <a:pt x="857076" y="951096"/>
                    <a:pt x="829323" y="1859859"/>
                    <a:pt x="793426" y="2355915"/>
                  </a:cubicBezTo>
                  <a:cubicBezTo>
                    <a:pt x="757529" y="2851971"/>
                    <a:pt x="751946" y="2746980"/>
                    <a:pt x="676858" y="2976336"/>
                  </a:cubicBezTo>
                  <a:cubicBezTo>
                    <a:pt x="601770" y="3205692"/>
                    <a:pt x="160327" y="3152732"/>
                    <a:pt x="0" y="3160551"/>
                  </a:cubicBezTo>
                </a:path>
              </a:pathLst>
            </a:cu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4FD05EC6-A68B-5849-8856-938B7C45AE89}"/>
                </a:ext>
              </a:extLst>
            </p:cNvPr>
            <p:cNvCxnSpPr/>
            <p:nvPr/>
          </p:nvCxnSpPr>
          <p:spPr>
            <a:xfrm>
              <a:off x="6296864" y="4404648"/>
              <a:ext cx="2774587"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53" name="Group 52">
              <a:extLst>
                <a:ext uri="{FF2B5EF4-FFF2-40B4-BE49-F238E27FC236}">
                  <a16:creationId xmlns:a16="http://schemas.microsoft.com/office/drawing/2014/main" id="{652EAE58-A2EB-554B-B3B8-3454BFE59DEC}"/>
                </a:ext>
              </a:extLst>
            </p:cNvPr>
            <p:cNvGrpSpPr/>
            <p:nvPr/>
          </p:nvGrpSpPr>
          <p:grpSpPr>
            <a:xfrm>
              <a:off x="6350326" y="4445306"/>
              <a:ext cx="795772" cy="900465"/>
              <a:chOff x="1257299" y="2448186"/>
              <a:chExt cx="919846" cy="1571364"/>
            </a:xfrm>
          </p:grpSpPr>
          <p:cxnSp>
            <p:nvCxnSpPr>
              <p:cNvPr id="55" name="Straight Connector 54">
                <a:extLst>
                  <a:ext uri="{FF2B5EF4-FFF2-40B4-BE49-F238E27FC236}">
                    <a16:creationId xmlns:a16="http://schemas.microsoft.com/office/drawing/2014/main" id="{2DF299DC-3781-6341-8E4F-B2C15D6BF7C2}"/>
                  </a:ext>
                </a:extLst>
              </p:cNvPr>
              <p:cNvCxnSpPr/>
              <p:nvPr/>
            </p:nvCxnSpPr>
            <p:spPr>
              <a:xfrm flipH="1">
                <a:off x="1294561" y="2448186"/>
                <a:ext cx="882584" cy="1571364"/>
              </a:xfrm>
              <a:prstGeom prst="line">
                <a:avLst/>
              </a:prstGeom>
              <a:ln w="254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56" name="Freeform 55">
                <a:extLst>
                  <a:ext uri="{FF2B5EF4-FFF2-40B4-BE49-F238E27FC236}">
                    <a16:creationId xmlns:a16="http://schemas.microsoft.com/office/drawing/2014/main" id="{A529C10A-08D6-9A4C-9568-A25D96C81B35}"/>
                  </a:ext>
                </a:extLst>
              </p:cNvPr>
              <p:cNvSpPr/>
              <p:nvPr/>
            </p:nvSpPr>
            <p:spPr>
              <a:xfrm>
                <a:off x="1257299" y="2450273"/>
                <a:ext cx="854076" cy="1562928"/>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8197" y="56892"/>
                      <a:pt x="50361" y="547727"/>
                      <a:pt x="0" y="2103931"/>
                    </a:cubicBezTo>
                  </a:path>
                </a:pathLst>
              </a:custGeom>
              <a:ln w="25400">
                <a:solidFill>
                  <a:srgbClr val="0000A3"/>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DD4080B1-FADE-D842-AD17-92CA8673682C}"/>
                </a:ext>
              </a:extLst>
            </p:cNvPr>
            <p:cNvGrpSpPr/>
            <p:nvPr/>
          </p:nvGrpSpPr>
          <p:grpSpPr>
            <a:xfrm>
              <a:off x="7112500" y="4441667"/>
              <a:ext cx="795772" cy="900465"/>
              <a:chOff x="1257299" y="2448186"/>
              <a:chExt cx="919846" cy="1571364"/>
            </a:xfrm>
          </p:grpSpPr>
          <p:cxnSp>
            <p:nvCxnSpPr>
              <p:cNvPr id="58" name="Straight Connector 57">
                <a:extLst>
                  <a:ext uri="{FF2B5EF4-FFF2-40B4-BE49-F238E27FC236}">
                    <a16:creationId xmlns:a16="http://schemas.microsoft.com/office/drawing/2014/main" id="{E69763F8-75EA-0E4A-853F-08C23DD4122F}"/>
                  </a:ext>
                </a:extLst>
              </p:cNvPr>
              <p:cNvCxnSpPr/>
              <p:nvPr/>
            </p:nvCxnSpPr>
            <p:spPr>
              <a:xfrm flipH="1">
                <a:off x="1294561" y="2448186"/>
                <a:ext cx="882584" cy="1571364"/>
              </a:xfrm>
              <a:prstGeom prst="line">
                <a:avLst/>
              </a:prstGeom>
              <a:ln w="254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60" name="Freeform 59">
                <a:extLst>
                  <a:ext uri="{FF2B5EF4-FFF2-40B4-BE49-F238E27FC236}">
                    <a16:creationId xmlns:a16="http://schemas.microsoft.com/office/drawing/2014/main" id="{35886E94-53B2-7946-B709-218428F049FE}"/>
                  </a:ext>
                </a:extLst>
              </p:cNvPr>
              <p:cNvSpPr/>
              <p:nvPr/>
            </p:nvSpPr>
            <p:spPr>
              <a:xfrm>
                <a:off x="1257299" y="2450273"/>
                <a:ext cx="854076" cy="1562928"/>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8197" y="56892"/>
                      <a:pt x="50361" y="547727"/>
                      <a:pt x="0" y="2103931"/>
                    </a:cubicBezTo>
                  </a:path>
                </a:pathLst>
              </a:custGeom>
              <a:ln w="25400">
                <a:solidFill>
                  <a:srgbClr val="0000A3"/>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3" name="Group 62">
              <a:extLst>
                <a:ext uri="{FF2B5EF4-FFF2-40B4-BE49-F238E27FC236}">
                  <a16:creationId xmlns:a16="http://schemas.microsoft.com/office/drawing/2014/main" id="{0F7884A7-F440-334D-B642-94893B5E3BD9}"/>
                </a:ext>
              </a:extLst>
            </p:cNvPr>
            <p:cNvGrpSpPr/>
            <p:nvPr/>
          </p:nvGrpSpPr>
          <p:grpSpPr>
            <a:xfrm>
              <a:off x="7915954" y="4439699"/>
              <a:ext cx="795772" cy="900465"/>
              <a:chOff x="1257299" y="2448186"/>
              <a:chExt cx="919846" cy="1571364"/>
            </a:xfrm>
          </p:grpSpPr>
          <p:cxnSp>
            <p:nvCxnSpPr>
              <p:cNvPr id="64" name="Straight Connector 63">
                <a:extLst>
                  <a:ext uri="{FF2B5EF4-FFF2-40B4-BE49-F238E27FC236}">
                    <a16:creationId xmlns:a16="http://schemas.microsoft.com/office/drawing/2014/main" id="{DBAB8346-F851-4A4A-94B7-DB13B78B3A1D}"/>
                  </a:ext>
                </a:extLst>
              </p:cNvPr>
              <p:cNvCxnSpPr/>
              <p:nvPr/>
            </p:nvCxnSpPr>
            <p:spPr>
              <a:xfrm flipH="1">
                <a:off x="1294561" y="2448186"/>
                <a:ext cx="882584" cy="1571364"/>
              </a:xfrm>
              <a:prstGeom prst="line">
                <a:avLst/>
              </a:prstGeom>
              <a:ln w="254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65" name="Freeform 64">
                <a:extLst>
                  <a:ext uri="{FF2B5EF4-FFF2-40B4-BE49-F238E27FC236}">
                    <a16:creationId xmlns:a16="http://schemas.microsoft.com/office/drawing/2014/main" id="{5DE2B57B-8EF4-444E-B851-4E3DDA763568}"/>
                  </a:ext>
                </a:extLst>
              </p:cNvPr>
              <p:cNvSpPr/>
              <p:nvPr/>
            </p:nvSpPr>
            <p:spPr>
              <a:xfrm>
                <a:off x="1257299" y="2450273"/>
                <a:ext cx="854076" cy="1562928"/>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8197" y="56892"/>
                      <a:pt x="50361" y="547727"/>
                      <a:pt x="0" y="2103931"/>
                    </a:cubicBezTo>
                  </a:path>
                </a:pathLst>
              </a:custGeom>
              <a:ln w="25400">
                <a:solidFill>
                  <a:srgbClr val="0000A3"/>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6" name="Group 65">
              <a:extLst>
                <a:ext uri="{FF2B5EF4-FFF2-40B4-BE49-F238E27FC236}">
                  <a16:creationId xmlns:a16="http://schemas.microsoft.com/office/drawing/2014/main" id="{360233D6-13BE-BE49-A1A4-3A07A4A60704}"/>
                </a:ext>
              </a:extLst>
            </p:cNvPr>
            <p:cNvGrpSpPr/>
            <p:nvPr/>
          </p:nvGrpSpPr>
          <p:grpSpPr>
            <a:xfrm>
              <a:off x="8750371" y="4432898"/>
              <a:ext cx="795772" cy="900465"/>
              <a:chOff x="1257299" y="2448186"/>
              <a:chExt cx="919846" cy="1571364"/>
            </a:xfrm>
          </p:grpSpPr>
          <p:cxnSp>
            <p:nvCxnSpPr>
              <p:cNvPr id="67" name="Straight Connector 66">
                <a:extLst>
                  <a:ext uri="{FF2B5EF4-FFF2-40B4-BE49-F238E27FC236}">
                    <a16:creationId xmlns:a16="http://schemas.microsoft.com/office/drawing/2014/main" id="{7592834D-6AF8-EC4B-A694-A322F44A9728}"/>
                  </a:ext>
                </a:extLst>
              </p:cNvPr>
              <p:cNvCxnSpPr/>
              <p:nvPr/>
            </p:nvCxnSpPr>
            <p:spPr>
              <a:xfrm flipH="1">
                <a:off x="1294561" y="2448186"/>
                <a:ext cx="882584" cy="1571364"/>
              </a:xfrm>
              <a:prstGeom prst="line">
                <a:avLst/>
              </a:prstGeom>
              <a:ln w="254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68" name="Freeform 67">
                <a:extLst>
                  <a:ext uri="{FF2B5EF4-FFF2-40B4-BE49-F238E27FC236}">
                    <a16:creationId xmlns:a16="http://schemas.microsoft.com/office/drawing/2014/main" id="{DC312EC2-306B-AB46-9E55-8D70D2C647CA}"/>
                  </a:ext>
                </a:extLst>
              </p:cNvPr>
              <p:cNvSpPr/>
              <p:nvPr/>
            </p:nvSpPr>
            <p:spPr>
              <a:xfrm>
                <a:off x="1257299" y="2450273"/>
                <a:ext cx="854076" cy="1562928"/>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Lst>
                <a:ahLst/>
                <a:cxnLst>
                  <a:cxn ang="0">
                    <a:pos x="connsiteX0" y="connsiteY0"/>
                  </a:cxn>
                  <a:cxn ang="0">
                    <a:pos x="connsiteX1" y="connsiteY1"/>
                  </a:cxn>
                </a:cxnLst>
                <a:rect l="l" t="t" r="r" b="b"/>
                <a:pathLst>
                  <a:path w="1147562" h="2103931">
                    <a:moveTo>
                      <a:pt x="1147562" y="0"/>
                    </a:moveTo>
                    <a:cubicBezTo>
                      <a:pt x="-38197" y="56892"/>
                      <a:pt x="50361" y="547727"/>
                      <a:pt x="0" y="2103931"/>
                    </a:cubicBezTo>
                  </a:path>
                </a:pathLst>
              </a:custGeom>
              <a:ln w="25400">
                <a:solidFill>
                  <a:srgbClr val="0000A3"/>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id="{E51034EA-88C3-9948-BD04-CB0734C3B06B}"/>
                </a:ext>
              </a:extLst>
            </p:cNvPr>
            <p:cNvGrpSpPr/>
            <p:nvPr/>
          </p:nvGrpSpPr>
          <p:grpSpPr>
            <a:xfrm rot="10800000">
              <a:off x="9544542" y="3096950"/>
              <a:ext cx="1128132" cy="1337145"/>
              <a:chOff x="873118" y="2448184"/>
              <a:chExt cx="1304027" cy="2333396"/>
            </a:xfrm>
          </p:grpSpPr>
          <p:cxnSp>
            <p:nvCxnSpPr>
              <p:cNvPr id="70" name="Straight Connector 69">
                <a:extLst>
                  <a:ext uri="{FF2B5EF4-FFF2-40B4-BE49-F238E27FC236}">
                    <a16:creationId xmlns:a16="http://schemas.microsoft.com/office/drawing/2014/main" id="{45185064-8B1C-694D-B7B9-BC34AB781C04}"/>
                  </a:ext>
                </a:extLst>
              </p:cNvPr>
              <p:cNvCxnSpPr/>
              <p:nvPr/>
            </p:nvCxnSpPr>
            <p:spPr>
              <a:xfrm rot="10800000" flipV="1">
                <a:off x="873118" y="2448184"/>
                <a:ext cx="1304027" cy="2333396"/>
              </a:xfrm>
              <a:prstGeom prst="line">
                <a:avLst/>
              </a:prstGeom>
              <a:ln w="254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71" name="Freeform 70">
                <a:extLst>
                  <a:ext uri="{FF2B5EF4-FFF2-40B4-BE49-F238E27FC236}">
                    <a16:creationId xmlns:a16="http://schemas.microsoft.com/office/drawing/2014/main" id="{E1B54475-17A0-F34F-96E0-44994E90BFC9}"/>
                  </a:ext>
                </a:extLst>
              </p:cNvPr>
              <p:cNvSpPr/>
              <p:nvPr/>
            </p:nvSpPr>
            <p:spPr>
              <a:xfrm>
                <a:off x="1252647" y="2450273"/>
                <a:ext cx="858729" cy="1600620"/>
              </a:xfrm>
              <a:custGeom>
                <a:avLst/>
                <a:gdLst>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064381 w 1064381"/>
                  <a:gd name="connsiteY0" fmla="*/ 0 h 2044095"/>
                  <a:gd name="connsiteX1" fmla="*/ 0 w 1064381"/>
                  <a:gd name="connsiteY1" fmla="*/ 2044095 h 204409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29575"/>
                  <a:gd name="connsiteX1" fmla="*/ 0 w 1147562"/>
                  <a:gd name="connsiteY1" fmla="*/ 2129575 h 2129575"/>
                  <a:gd name="connsiteX0" fmla="*/ 1147562 w 1147562"/>
                  <a:gd name="connsiteY0" fmla="*/ 0 h 2103931"/>
                  <a:gd name="connsiteX1" fmla="*/ 0 w 1147562"/>
                  <a:gd name="connsiteY1" fmla="*/ 2103931 h 2103931"/>
                  <a:gd name="connsiteX0" fmla="*/ 1153813 w 1153813"/>
                  <a:gd name="connsiteY0" fmla="*/ 0 h 2154669"/>
                  <a:gd name="connsiteX1" fmla="*/ 0 w 1153813"/>
                  <a:gd name="connsiteY1" fmla="*/ 2154669 h 2154669"/>
                </a:gdLst>
                <a:ahLst/>
                <a:cxnLst>
                  <a:cxn ang="0">
                    <a:pos x="connsiteX0" y="connsiteY0"/>
                  </a:cxn>
                  <a:cxn ang="0">
                    <a:pos x="connsiteX1" y="connsiteY1"/>
                  </a:cxn>
                </a:cxnLst>
                <a:rect l="l" t="t" r="r" b="b"/>
                <a:pathLst>
                  <a:path w="1153813" h="2154669">
                    <a:moveTo>
                      <a:pt x="1153813" y="0"/>
                    </a:moveTo>
                    <a:cubicBezTo>
                      <a:pt x="-31946" y="56892"/>
                      <a:pt x="50361" y="598465"/>
                      <a:pt x="0" y="2154669"/>
                    </a:cubicBezTo>
                  </a:path>
                </a:pathLst>
              </a:custGeom>
              <a:ln w="25400">
                <a:solidFill>
                  <a:srgbClr val="0000A3"/>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72" name="Straight Connector 71">
              <a:extLst>
                <a:ext uri="{FF2B5EF4-FFF2-40B4-BE49-F238E27FC236}">
                  <a16:creationId xmlns:a16="http://schemas.microsoft.com/office/drawing/2014/main" id="{1DFE095F-2D1A-1D4C-9A9A-C62873E0BA38}"/>
                </a:ext>
              </a:extLst>
            </p:cNvPr>
            <p:cNvCxnSpPr/>
            <p:nvPr/>
          </p:nvCxnSpPr>
          <p:spPr>
            <a:xfrm flipH="1">
              <a:off x="10340170" y="2893914"/>
              <a:ext cx="30503" cy="717091"/>
            </a:xfrm>
            <a:prstGeom prst="line">
              <a:avLst/>
            </a:prstGeom>
            <a:ln w="25400">
              <a:solidFill>
                <a:srgbClr val="0000A3"/>
              </a:solidFill>
              <a:prstDash val="dash"/>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44614631-1328-024A-AD9F-B0CFCCFC596B}"/>
                </a:ext>
              </a:extLst>
            </p:cNvPr>
            <p:cNvSpPr txBox="1"/>
            <p:nvPr/>
          </p:nvSpPr>
          <p:spPr>
            <a:xfrm>
              <a:off x="9881790" y="5941210"/>
              <a:ext cx="5180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time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41BB1097-C057-5147-9BCD-E5C490AEDE69}"/>
                </a:ext>
              </a:extLst>
            </p:cNvPr>
            <p:cNvSpPr txBox="1"/>
            <p:nvPr/>
          </p:nvSpPr>
          <p:spPr>
            <a:xfrm>
              <a:off x="9472281" y="4611687"/>
              <a:ext cx="1272656" cy="938719"/>
            </a:xfrm>
            <a:prstGeom prst="rect">
              <a:avLst/>
            </a:prstGeom>
            <a:noFill/>
          </p:spPr>
          <p:txBody>
            <a:bodyPr wrap="none" rtlCol="0">
              <a:spAutoFit/>
            </a:body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TCP Reno</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5000"/>
                </a:lnSpc>
                <a:spcBef>
                  <a:spcPts val="600"/>
                </a:spcBef>
                <a:spcAft>
                  <a:spcPts val="0"/>
                </a:spcAft>
                <a:buClrTx/>
                <a:buSzTx/>
                <a:buFontTx/>
                <a:buNone/>
                <a:tabLst/>
                <a:defRPr/>
              </a:pPr>
              <a:r>
                <a:rPr kumimoji="0" lang="en-US" sz="2000" b="0" i="0" u="none" strike="noStrike" kern="1200" cap="none" spc="0" normalizeH="0" baseline="0" noProof="0" dirty="0">
                  <a:ln>
                    <a:noFill/>
                  </a:ln>
                  <a:solidFill>
                    <a:srgbClr val="0000A3"/>
                  </a:solidFill>
                  <a:effectLst/>
                  <a:uLnTx/>
                  <a:uFillTx/>
                  <a:latin typeface="Calibri" panose="020F0502020204030204"/>
                  <a:ea typeface="+mn-ea"/>
                  <a:cs typeface="+mn-cs"/>
                </a:rPr>
                <a:t>TCP CUBIC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E65F2412-0F58-C149-8867-B61A2C75E6EC}"/>
                </a:ext>
              </a:extLst>
            </p:cNvPr>
            <p:cNvSpPr txBox="1"/>
            <p:nvPr/>
          </p:nvSpPr>
          <p:spPr>
            <a:xfrm>
              <a:off x="5297976" y="4213131"/>
              <a:ext cx="549173" cy="280846"/>
            </a:xfrm>
            <a:prstGeom prst="rect">
              <a:avLst/>
            </a:prstGeom>
            <a:noFill/>
          </p:spPr>
          <p:txBody>
            <a:bodyPr wrap="none" rtlCol="0">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W</a:t>
              </a:r>
              <a:r>
                <a:rPr kumimoji="0" lang="en-US" sz="1400" b="0" i="0" u="none" strike="noStrike" kern="1200" cap="none" spc="0" normalizeH="0" baseline="-25000" noProof="0" dirty="0" err="1">
                  <a:ln>
                    <a:noFill/>
                  </a:ln>
                  <a:solidFill>
                    <a:prstClr val="black"/>
                  </a:solidFill>
                  <a:effectLst/>
                  <a:uLnTx/>
                  <a:uFillTx/>
                  <a:latin typeface="Calibri" panose="020F0502020204030204"/>
                  <a:ea typeface="+mn-ea"/>
                  <a:cs typeface="+mn-cs"/>
                </a:rPr>
                <a:t>max</a:t>
              </a:r>
              <a:endParaRPr kumimoji="0" lang="en-US" sz="16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17DBE2E0-494D-FA44-BFFB-683AF749D1D8}"/>
                </a:ext>
              </a:extLst>
            </p:cNvPr>
            <p:cNvSpPr txBox="1"/>
            <p:nvPr/>
          </p:nvSpPr>
          <p:spPr>
            <a:xfrm>
              <a:off x="6180953" y="6255332"/>
              <a:ext cx="312906" cy="280846"/>
            </a:xfrm>
            <a:prstGeom prst="rect">
              <a:avLst/>
            </a:prstGeom>
            <a:noFill/>
          </p:spPr>
          <p:txBody>
            <a:bodyPr wrap="none" rtlCol="0">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0</a:t>
              </a:r>
              <a:endParaRPr kumimoji="0" lang="en-US" sz="16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3EF3C689-6B08-054B-A295-70385BDFB1E3}"/>
                </a:ext>
              </a:extLst>
            </p:cNvPr>
            <p:cNvSpPr txBox="1"/>
            <p:nvPr/>
          </p:nvSpPr>
          <p:spPr>
            <a:xfrm>
              <a:off x="6997088" y="6257827"/>
              <a:ext cx="305467" cy="280846"/>
            </a:xfrm>
            <a:prstGeom prst="rect">
              <a:avLst/>
            </a:prstGeom>
            <a:noFill/>
          </p:spPr>
          <p:txBody>
            <a:bodyPr wrap="none" rtlCol="0">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1 </a:t>
              </a:r>
              <a:endParaRPr kumimoji="0" lang="en-US" sz="16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40A4823D-67A2-DF4C-BA75-8B64BC8EB2AA}"/>
                </a:ext>
              </a:extLst>
            </p:cNvPr>
            <p:cNvSpPr txBox="1"/>
            <p:nvPr/>
          </p:nvSpPr>
          <p:spPr>
            <a:xfrm>
              <a:off x="7796251" y="6257147"/>
              <a:ext cx="312906" cy="280846"/>
            </a:xfrm>
            <a:prstGeom prst="rect">
              <a:avLst/>
            </a:prstGeom>
            <a:noFill/>
          </p:spPr>
          <p:txBody>
            <a:bodyPr wrap="none" rtlCol="0">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2 </a:t>
              </a:r>
              <a:endParaRPr kumimoji="0" lang="en-US" sz="16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D8730D84-4B2F-F440-A574-FDFAF6E53A48}"/>
                </a:ext>
              </a:extLst>
            </p:cNvPr>
            <p:cNvSpPr txBox="1"/>
            <p:nvPr/>
          </p:nvSpPr>
          <p:spPr>
            <a:xfrm>
              <a:off x="8625086" y="6256467"/>
              <a:ext cx="305467" cy="280846"/>
            </a:xfrm>
            <a:prstGeom prst="rect">
              <a:avLst/>
            </a:prstGeom>
            <a:noFill/>
          </p:spPr>
          <p:txBody>
            <a:bodyPr wrap="none" rtlCol="0">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3 </a:t>
              </a:r>
              <a:endParaRPr kumimoji="0" lang="en-US" sz="16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758EBF6-5D1E-8E42-BF23-8B6F286B1443}"/>
                </a:ext>
              </a:extLst>
            </p:cNvPr>
            <p:cNvSpPr txBox="1"/>
            <p:nvPr/>
          </p:nvSpPr>
          <p:spPr>
            <a:xfrm>
              <a:off x="9424249" y="6256467"/>
              <a:ext cx="312906" cy="280846"/>
            </a:xfrm>
            <a:prstGeom prst="rect">
              <a:avLst/>
            </a:prstGeom>
            <a:noFill/>
          </p:spPr>
          <p:txBody>
            <a:bodyPr wrap="none" rtlCol="0">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4 </a:t>
              </a:r>
              <a:endParaRPr kumimoji="0" lang="en-US" sz="16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sp>
        <p:nvSpPr>
          <p:cNvPr id="84" name="Rectangle 3">
            <a:extLst>
              <a:ext uri="{FF2B5EF4-FFF2-40B4-BE49-F238E27FC236}">
                <a16:creationId xmlns:a16="http://schemas.microsoft.com/office/drawing/2014/main" id="{38863743-CAFF-054A-AD43-DD61D083D1B0}"/>
              </a:ext>
            </a:extLst>
          </p:cNvPr>
          <p:cNvSpPr txBox="1">
            <a:spLocks noChangeArrowheads="1"/>
          </p:cNvSpPr>
          <p:nvPr/>
        </p:nvSpPr>
        <p:spPr>
          <a:xfrm>
            <a:off x="797674" y="3941197"/>
            <a:ext cx="3455844" cy="202419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2952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CUBIC default in Linux, most popular TCP for popular Web servers</a:t>
            </a: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1" name="Rectangle 3">
            <a:extLst>
              <a:ext uri="{FF2B5EF4-FFF2-40B4-BE49-F238E27FC236}">
                <a16:creationId xmlns:a16="http://schemas.microsoft.com/office/drawing/2014/main" id="{C54D7C1F-CA72-B74A-9DE5-9484E6A6EE53}"/>
              </a:ext>
            </a:extLst>
          </p:cNvPr>
          <p:cNvSpPr txBox="1">
            <a:spLocks noChangeArrowheads="1"/>
          </p:cNvSpPr>
          <p:nvPr/>
        </p:nvSpPr>
        <p:spPr>
          <a:xfrm>
            <a:off x="785990" y="2146300"/>
            <a:ext cx="11164126" cy="202419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increase W as a function of the </a:t>
            </a:r>
            <a:r>
              <a:rPr kumimoji="0" lang="en-US" altLang="en-US" sz="28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cube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of the distance between current time  and K</a:t>
            </a: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2" name="Slide Number Placeholder 2">
            <a:extLst>
              <a:ext uri="{FF2B5EF4-FFF2-40B4-BE49-F238E27FC236}">
                <a16:creationId xmlns:a16="http://schemas.microsoft.com/office/drawing/2014/main" id="{6C8A1230-DDC6-A54E-9B81-5573345B76B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66</a:t>
            </a:fld>
            <a:endParaRPr lang="en-US" dirty="0"/>
          </a:p>
        </p:txBody>
      </p:sp>
    </p:spTree>
    <p:extLst>
      <p:ext uri="{BB962C8B-B14F-4D97-AF65-F5344CB8AC3E}">
        <p14:creationId xmlns:p14="http://schemas.microsoft.com/office/powerpoint/2010/main" val="18231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dissolve">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84" grpId="0"/>
      <p:bldP spid="4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E84376-3A6A-7040-9ABB-E96A5030BD6F}"/>
              </a:ext>
            </a:extLst>
          </p:cNvPr>
          <p:cNvGrpSpPr/>
          <p:nvPr/>
        </p:nvGrpSpPr>
        <p:grpSpPr>
          <a:xfrm>
            <a:off x="4094463" y="4663823"/>
            <a:ext cx="2885057" cy="1508681"/>
            <a:chOff x="4094463" y="4663823"/>
            <a:chExt cx="2885057" cy="1508681"/>
          </a:xfrm>
        </p:grpSpPr>
        <p:sp>
          <p:nvSpPr>
            <p:cNvPr id="189" name="Freeform 2">
              <a:extLst>
                <a:ext uri="{FF2B5EF4-FFF2-40B4-BE49-F238E27FC236}">
                  <a16:creationId xmlns:a16="http://schemas.microsoft.com/office/drawing/2014/main" id="{9A546185-6077-2340-8A96-0F02D5D7C779}"/>
                </a:ext>
              </a:extLst>
            </p:cNvPr>
            <p:cNvSpPr>
              <a:spLocks/>
            </p:cNvSpPr>
            <p:nvPr/>
          </p:nvSpPr>
          <p:spPr bwMode="auto">
            <a:xfrm>
              <a:off x="4129957" y="4691367"/>
              <a:ext cx="2849563" cy="1481137"/>
            </a:xfrm>
            <a:custGeom>
              <a:avLst/>
              <a:gdLst>
                <a:gd name="T0" fmla="*/ 2147483647 w 1794"/>
                <a:gd name="T1" fmla="*/ 2147483647 h 933"/>
                <a:gd name="T2" fmla="*/ 2147483647 w 1794"/>
                <a:gd name="T3" fmla="*/ 2147483647 h 933"/>
                <a:gd name="T4" fmla="*/ 2147483647 w 1794"/>
                <a:gd name="T5" fmla="*/ 2147483647 h 933"/>
                <a:gd name="T6" fmla="*/ 2147483647 w 1794"/>
                <a:gd name="T7" fmla="*/ 2147483647 h 933"/>
                <a:gd name="T8" fmla="*/ 2147483647 w 1794"/>
                <a:gd name="T9" fmla="*/ 2147483647 h 933"/>
                <a:gd name="T10" fmla="*/ 2147483647 w 1794"/>
                <a:gd name="T11" fmla="*/ 2147483647 h 933"/>
                <a:gd name="T12" fmla="*/ 2147483647 w 1794"/>
                <a:gd name="T13" fmla="*/ 2147483647 h 933"/>
                <a:gd name="T14" fmla="*/ 2147483647 w 1794"/>
                <a:gd name="T15" fmla="*/ 2147483647 h 933"/>
                <a:gd name="T16" fmla="*/ 2147483647 w 1794"/>
                <a:gd name="T17" fmla="*/ 2147483647 h 933"/>
                <a:gd name="T18" fmla="*/ 2147483647 w 1794"/>
                <a:gd name="T19" fmla="*/ 2147483647 h 933"/>
                <a:gd name="T20" fmla="*/ 2147483647 w 1794"/>
                <a:gd name="T21" fmla="*/ 2147483647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9CDFF9"/>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40979929-3895-E541-88C5-08B90173C1D4}"/>
                </a:ext>
              </a:extLst>
            </p:cNvPr>
            <p:cNvGrpSpPr/>
            <p:nvPr/>
          </p:nvGrpSpPr>
          <p:grpSpPr>
            <a:xfrm>
              <a:off x="5035264" y="5554092"/>
              <a:ext cx="496248" cy="260542"/>
              <a:chOff x="7141236" y="6068702"/>
              <a:chExt cx="496248" cy="260542"/>
            </a:xfrm>
          </p:grpSpPr>
          <p:sp>
            <p:nvSpPr>
              <p:cNvPr id="357" name="Freeform 356">
                <a:extLst>
                  <a:ext uri="{FF2B5EF4-FFF2-40B4-BE49-F238E27FC236}">
                    <a16:creationId xmlns:a16="http://schemas.microsoft.com/office/drawing/2014/main" id="{0CA65D85-D056-864E-B0EC-70D8C181B47E}"/>
                  </a:ext>
                </a:extLst>
              </p:cNvPr>
              <p:cNvSpPr/>
              <p:nvPr/>
            </p:nvSpPr>
            <p:spPr>
              <a:xfrm>
                <a:off x="7141236" y="6158887"/>
                <a:ext cx="496248" cy="170357"/>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E40000"/>
                  </a:gs>
                  <a:gs pos="21000">
                    <a:schemeClr val="bg1"/>
                  </a:gs>
                  <a:gs pos="51000">
                    <a:srgbClr val="ED356A"/>
                  </a:gs>
                  <a:gs pos="100000">
                    <a:srgbClr val="E40000"/>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58" name="Oval 357">
                <a:extLst>
                  <a:ext uri="{FF2B5EF4-FFF2-40B4-BE49-F238E27FC236}">
                    <a16:creationId xmlns:a16="http://schemas.microsoft.com/office/drawing/2014/main" id="{09E25CE5-3538-A147-95F2-FE0F002533C9}"/>
                  </a:ext>
                </a:extLst>
              </p:cNvPr>
              <p:cNvSpPr/>
              <p:nvPr/>
            </p:nvSpPr>
            <p:spPr>
              <a:xfrm>
                <a:off x="7141522" y="6068702"/>
                <a:ext cx="495647" cy="168664"/>
              </a:xfrm>
              <a:prstGeom prst="ellipse">
                <a:avLst/>
              </a:prstGeom>
              <a:solidFill>
                <a:srgbClr val="FA376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59" name="Group 358">
                <a:extLst>
                  <a:ext uri="{FF2B5EF4-FFF2-40B4-BE49-F238E27FC236}">
                    <a16:creationId xmlns:a16="http://schemas.microsoft.com/office/drawing/2014/main" id="{B88C1E52-4F13-B54A-A8B3-B882AA5360C7}"/>
                  </a:ext>
                </a:extLst>
              </p:cNvPr>
              <p:cNvGrpSpPr/>
              <p:nvPr/>
            </p:nvGrpSpPr>
            <p:grpSpPr>
              <a:xfrm>
                <a:off x="7214834" y="6090139"/>
                <a:ext cx="348960" cy="123931"/>
                <a:chOff x="7786941" y="2884917"/>
                <a:chExt cx="897649" cy="353919"/>
              </a:xfrm>
            </p:grpSpPr>
            <p:sp>
              <p:nvSpPr>
                <p:cNvPr id="360" name="Freeform 359">
                  <a:extLst>
                    <a:ext uri="{FF2B5EF4-FFF2-40B4-BE49-F238E27FC236}">
                      <a16:creationId xmlns:a16="http://schemas.microsoft.com/office/drawing/2014/main" id="{3EA6F082-8061-C547-AAD1-5C5B1680910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Freeform 360">
                  <a:extLst>
                    <a:ext uri="{FF2B5EF4-FFF2-40B4-BE49-F238E27FC236}">
                      <a16:creationId xmlns:a16="http://schemas.microsoft.com/office/drawing/2014/main" id="{F527C5CB-65A2-E34A-A65A-93F1139F95B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Freeform 361">
                  <a:extLst>
                    <a:ext uri="{FF2B5EF4-FFF2-40B4-BE49-F238E27FC236}">
                      <a16:creationId xmlns:a16="http://schemas.microsoft.com/office/drawing/2014/main" id="{6DE3C8BD-23FE-754A-9456-20EB1F93DA1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Freeform 362">
                  <a:extLst>
                    <a:ext uri="{FF2B5EF4-FFF2-40B4-BE49-F238E27FC236}">
                      <a16:creationId xmlns:a16="http://schemas.microsoft.com/office/drawing/2014/main" id="{71C34D50-69A1-0E47-8F12-8F6635D2135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23" name="Group 322">
              <a:extLst>
                <a:ext uri="{FF2B5EF4-FFF2-40B4-BE49-F238E27FC236}">
                  <a16:creationId xmlns:a16="http://schemas.microsoft.com/office/drawing/2014/main" id="{8E9AE0DE-57F1-DA47-841B-AF1526D27381}"/>
                </a:ext>
              </a:extLst>
            </p:cNvPr>
            <p:cNvGrpSpPr/>
            <p:nvPr/>
          </p:nvGrpSpPr>
          <p:grpSpPr>
            <a:xfrm>
              <a:off x="6131364" y="5156690"/>
              <a:ext cx="496248" cy="260542"/>
              <a:chOff x="7493876" y="2774731"/>
              <a:chExt cx="1481958" cy="894622"/>
            </a:xfrm>
          </p:grpSpPr>
          <p:sp>
            <p:nvSpPr>
              <p:cNvPr id="324" name="Freeform 323">
                <a:extLst>
                  <a:ext uri="{FF2B5EF4-FFF2-40B4-BE49-F238E27FC236}">
                    <a16:creationId xmlns:a16="http://schemas.microsoft.com/office/drawing/2014/main" id="{36B5E314-D824-564B-8B99-7428AA61BC7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25" name="Oval 324">
                <a:extLst>
                  <a:ext uri="{FF2B5EF4-FFF2-40B4-BE49-F238E27FC236}">
                    <a16:creationId xmlns:a16="http://schemas.microsoft.com/office/drawing/2014/main" id="{B5687DE2-7AEB-C94F-BD77-B787BED6A8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26" name="Group 325">
                <a:extLst>
                  <a:ext uri="{FF2B5EF4-FFF2-40B4-BE49-F238E27FC236}">
                    <a16:creationId xmlns:a16="http://schemas.microsoft.com/office/drawing/2014/main" id="{3F1D081E-C670-EB42-8157-542B25715236}"/>
                  </a:ext>
                </a:extLst>
              </p:cNvPr>
              <p:cNvGrpSpPr/>
              <p:nvPr/>
            </p:nvGrpSpPr>
            <p:grpSpPr>
              <a:xfrm>
                <a:off x="7713663" y="2848339"/>
                <a:ext cx="1042107" cy="425543"/>
                <a:chOff x="7786941" y="2884917"/>
                <a:chExt cx="897649" cy="353919"/>
              </a:xfrm>
            </p:grpSpPr>
            <p:sp>
              <p:nvSpPr>
                <p:cNvPr id="327" name="Freeform 326">
                  <a:extLst>
                    <a:ext uri="{FF2B5EF4-FFF2-40B4-BE49-F238E27FC236}">
                      <a16:creationId xmlns:a16="http://schemas.microsoft.com/office/drawing/2014/main" id="{76FD901E-7447-6044-941D-D8D53016227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8" name="Freeform 327">
                  <a:extLst>
                    <a:ext uri="{FF2B5EF4-FFF2-40B4-BE49-F238E27FC236}">
                      <a16:creationId xmlns:a16="http://schemas.microsoft.com/office/drawing/2014/main" id="{C65D72F4-D1BF-A743-A4CF-A3061301D2F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 name="Freeform 328">
                  <a:extLst>
                    <a:ext uri="{FF2B5EF4-FFF2-40B4-BE49-F238E27FC236}">
                      <a16:creationId xmlns:a16="http://schemas.microsoft.com/office/drawing/2014/main" id="{24042695-10E5-4D4B-8766-D9D97DE34F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 name="Freeform 329">
                  <a:extLst>
                    <a:ext uri="{FF2B5EF4-FFF2-40B4-BE49-F238E27FC236}">
                      <a16:creationId xmlns:a16="http://schemas.microsoft.com/office/drawing/2014/main" id="{C8D82D6B-3965-DC48-A8D4-5025EC499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32" name="Group 331">
              <a:extLst>
                <a:ext uri="{FF2B5EF4-FFF2-40B4-BE49-F238E27FC236}">
                  <a16:creationId xmlns:a16="http://schemas.microsoft.com/office/drawing/2014/main" id="{0CFE465D-7641-7541-9496-4029B9355B5A}"/>
                </a:ext>
              </a:extLst>
            </p:cNvPr>
            <p:cNvGrpSpPr/>
            <p:nvPr/>
          </p:nvGrpSpPr>
          <p:grpSpPr>
            <a:xfrm>
              <a:off x="5122533" y="4861037"/>
              <a:ext cx="496248" cy="260542"/>
              <a:chOff x="7493876" y="2774731"/>
              <a:chExt cx="1481958" cy="894622"/>
            </a:xfrm>
          </p:grpSpPr>
          <p:sp>
            <p:nvSpPr>
              <p:cNvPr id="333" name="Freeform 332">
                <a:extLst>
                  <a:ext uri="{FF2B5EF4-FFF2-40B4-BE49-F238E27FC236}">
                    <a16:creationId xmlns:a16="http://schemas.microsoft.com/office/drawing/2014/main" id="{3B041F3E-CB88-8F4B-84D4-1214776D36E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34" name="Oval 333">
                <a:extLst>
                  <a:ext uri="{FF2B5EF4-FFF2-40B4-BE49-F238E27FC236}">
                    <a16:creationId xmlns:a16="http://schemas.microsoft.com/office/drawing/2014/main" id="{08136920-F30D-BC4E-A92D-0ABD2EC7437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35" name="Group 334">
                <a:extLst>
                  <a:ext uri="{FF2B5EF4-FFF2-40B4-BE49-F238E27FC236}">
                    <a16:creationId xmlns:a16="http://schemas.microsoft.com/office/drawing/2014/main" id="{2BE80152-BCA5-CA46-9EE7-63649D7FE819}"/>
                  </a:ext>
                </a:extLst>
              </p:cNvPr>
              <p:cNvGrpSpPr/>
              <p:nvPr/>
            </p:nvGrpSpPr>
            <p:grpSpPr>
              <a:xfrm>
                <a:off x="7713663" y="2848339"/>
                <a:ext cx="1042107" cy="425543"/>
                <a:chOff x="7786941" y="2884917"/>
                <a:chExt cx="897649" cy="353919"/>
              </a:xfrm>
            </p:grpSpPr>
            <p:sp>
              <p:nvSpPr>
                <p:cNvPr id="336" name="Freeform 335">
                  <a:extLst>
                    <a:ext uri="{FF2B5EF4-FFF2-40B4-BE49-F238E27FC236}">
                      <a16:creationId xmlns:a16="http://schemas.microsoft.com/office/drawing/2014/main" id="{2518C53F-685F-074F-8F4E-E3A4CB26913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Freeform 336">
                  <a:extLst>
                    <a:ext uri="{FF2B5EF4-FFF2-40B4-BE49-F238E27FC236}">
                      <a16:creationId xmlns:a16="http://schemas.microsoft.com/office/drawing/2014/main" id="{F1578F2C-5505-EB45-9014-BAD0AFEA429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Freeform 337">
                  <a:extLst>
                    <a:ext uri="{FF2B5EF4-FFF2-40B4-BE49-F238E27FC236}">
                      <a16:creationId xmlns:a16="http://schemas.microsoft.com/office/drawing/2014/main" id="{DD91E8C8-92AC-E446-ABF1-F7D54921C4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 name="Freeform 338">
                  <a:extLst>
                    <a:ext uri="{FF2B5EF4-FFF2-40B4-BE49-F238E27FC236}">
                      <a16:creationId xmlns:a16="http://schemas.microsoft.com/office/drawing/2014/main" id="{69F33027-F122-C445-923E-09F2AEB27B0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40" name="Group 339">
              <a:extLst>
                <a:ext uri="{FF2B5EF4-FFF2-40B4-BE49-F238E27FC236}">
                  <a16:creationId xmlns:a16="http://schemas.microsoft.com/office/drawing/2014/main" id="{7D1E5FBB-CD41-884B-831B-682E5F6CE29F}"/>
                </a:ext>
              </a:extLst>
            </p:cNvPr>
            <p:cNvGrpSpPr/>
            <p:nvPr/>
          </p:nvGrpSpPr>
          <p:grpSpPr>
            <a:xfrm>
              <a:off x="4450588" y="5823254"/>
              <a:ext cx="496248" cy="260542"/>
              <a:chOff x="7493876" y="2774731"/>
              <a:chExt cx="1481958" cy="894622"/>
            </a:xfrm>
          </p:grpSpPr>
          <p:sp>
            <p:nvSpPr>
              <p:cNvPr id="341" name="Freeform 340">
                <a:extLst>
                  <a:ext uri="{FF2B5EF4-FFF2-40B4-BE49-F238E27FC236}">
                    <a16:creationId xmlns:a16="http://schemas.microsoft.com/office/drawing/2014/main" id="{F7ED3C1B-77D0-5A4C-B7A4-7B4162888DF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42" name="Oval 341">
                <a:extLst>
                  <a:ext uri="{FF2B5EF4-FFF2-40B4-BE49-F238E27FC236}">
                    <a16:creationId xmlns:a16="http://schemas.microsoft.com/office/drawing/2014/main" id="{C6C36B06-A393-AA49-97E2-CA983E530D4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43" name="Group 342">
                <a:extLst>
                  <a:ext uri="{FF2B5EF4-FFF2-40B4-BE49-F238E27FC236}">
                    <a16:creationId xmlns:a16="http://schemas.microsoft.com/office/drawing/2014/main" id="{55B6028F-C8FE-5347-9982-246E1F0DEC3F}"/>
                  </a:ext>
                </a:extLst>
              </p:cNvPr>
              <p:cNvGrpSpPr/>
              <p:nvPr/>
            </p:nvGrpSpPr>
            <p:grpSpPr>
              <a:xfrm>
                <a:off x="7713663" y="2848339"/>
                <a:ext cx="1042107" cy="425543"/>
                <a:chOff x="7786941" y="2884917"/>
                <a:chExt cx="897649" cy="353919"/>
              </a:xfrm>
            </p:grpSpPr>
            <p:sp>
              <p:nvSpPr>
                <p:cNvPr id="344" name="Freeform 343">
                  <a:extLst>
                    <a:ext uri="{FF2B5EF4-FFF2-40B4-BE49-F238E27FC236}">
                      <a16:creationId xmlns:a16="http://schemas.microsoft.com/office/drawing/2014/main" id="{D9135A62-DBD4-4E48-B166-943E0258FD8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 name="Freeform 344">
                  <a:extLst>
                    <a:ext uri="{FF2B5EF4-FFF2-40B4-BE49-F238E27FC236}">
                      <a16:creationId xmlns:a16="http://schemas.microsoft.com/office/drawing/2014/main" id="{A6CD8C01-7ACD-9047-AF09-4509FAD01ED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6" name="Freeform 345">
                  <a:extLst>
                    <a:ext uri="{FF2B5EF4-FFF2-40B4-BE49-F238E27FC236}">
                      <a16:creationId xmlns:a16="http://schemas.microsoft.com/office/drawing/2014/main" id="{9834EEC0-E73C-C84D-B165-574B3980957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7" name="Freeform 346">
                  <a:extLst>
                    <a:ext uri="{FF2B5EF4-FFF2-40B4-BE49-F238E27FC236}">
                      <a16:creationId xmlns:a16="http://schemas.microsoft.com/office/drawing/2014/main" id="{2D12A304-34D8-9442-9CED-FBB7F0B8D26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48" name="Group 347">
              <a:extLst>
                <a:ext uri="{FF2B5EF4-FFF2-40B4-BE49-F238E27FC236}">
                  <a16:creationId xmlns:a16="http://schemas.microsoft.com/office/drawing/2014/main" id="{B39672A6-77C4-5F43-BD22-8EBBBB1DACC3}"/>
                </a:ext>
              </a:extLst>
            </p:cNvPr>
            <p:cNvGrpSpPr/>
            <p:nvPr/>
          </p:nvGrpSpPr>
          <p:grpSpPr>
            <a:xfrm>
              <a:off x="4094463" y="5164346"/>
              <a:ext cx="496248" cy="260542"/>
              <a:chOff x="7493876" y="2774731"/>
              <a:chExt cx="1481958" cy="894622"/>
            </a:xfrm>
          </p:grpSpPr>
          <p:sp>
            <p:nvSpPr>
              <p:cNvPr id="349" name="Freeform 348">
                <a:extLst>
                  <a:ext uri="{FF2B5EF4-FFF2-40B4-BE49-F238E27FC236}">
                    <a16:creationId xmlns:a16="http://schemas.microsoft.com/office/drawing/2014/main" id="{6A952387-953F-784E-B4C8-2ED10819E94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50" name="Oval 349">
                <a:extLst>
                  <a:ext uri="{FF2B5EF4-FFF2-40B4-BE49-F238E27FC236}">
                    <a16:creationId xmlns:a16="http://schemas.microsoft.com/office/drawing/2014/main" id="{1758E986-D712-5440-AC7F-0F55B12BDD6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51" name="Group 350">
                <a:extLst>
                  <a:ext uri="{FF2B5EF4-FFF2-40B4-BE49-F238E27FC236}">
                    <a16:creationId xmlns:a16="http://schemas.microsoft.com/office/drawing/2014/main" id="{840B06B0-30F5-7E47-9591-50E2832B6A91}"/>
                  </a:ext>
                </a:extLst>
              </p:cNvPr>
              <p:cNvGrpSpPr/>
              <p:nvPr/>
            </p:nvGrpSpPr>
            <p:grpSpPr>
              <a:xfrm>
                <a:off x="7713663" y="2848339"/>
                <a:ext cx="1042107" cy="425543"/>
                <a:chOff x="7786941" y="2884917"/>
                <a:chExt cx="897649" cy="353919"/>
              </a:xfrm>
            </p:grpSpPr>
            <p:sp>
              <p:nvSpPr>
                <p:cNvPr id="352" name="Freeform 351">
                  <a:extLst>
                    <a:ext uri="{FF2B5EF4-FFF2-40B4-BE49-F238E27FC236}">
                      <a16:creationId xmlns:a16="http://schemas.microsoft.com/office/drawing/2014/main" id="{7CF1DA14-5159-F043-933A-4C22AECDE48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 name="Freeform 352">
                  <a:extLst>
                    <a:ext uri="{FF2B5EF4-FFF2-40B4-BE49-F238E27FC236}">
                      <a16:creationId xmlns:a16="http://schemas.microsoft.com/office/drawing/2014/main" id="{54AAC614-B4B1-9047-8BBA-FE8D4A25981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 name="Freeform 353">
                  <a:extLst>
                    <a:ext uri="{FF2B5EF4-FFF2-40B4-BE49-F238E27FC236}">
                      <a16:creationId xmlns:a16="http://schemas.microsoft.com/office/drawing/2014/main" id="{E59BE7CB-C32E-A346-95B4-3992B34807F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Freeform 354">
                  <a:extLst>
                    <a:ext uri="{FF2B5EF4-FFF2-40B4-BE49-F238E27FC236}">
                      <a16:creationId xmlns:a16="http://schemas.microsoft.com/office/drawing/2014/main" id="{CAEA8866-D7A6-6A49-8FE1-136D7DBEB0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90" name="Freeform 6">
              <a:extLst>
                <a:ext uri="{FF2B5EF4-FFF2-40B4-BE49-F238E27FC236}">
                  <a16:creationId xmlns:a16="http://schemas.microsoft.com/office/drawing/2014/main" id="{812505EE-DEAC-B44A-A839-759F29108CC2}"/>
                </a:ext>
              </a:extLst>
            </p:cNvPr>
            <p:cNvSpPr>
              <a:spLocks/>
            </p:cNvSpPr>
            <p:nvPr/>
          </p:nvSpPr>
          <p:spPr bwMode="auto">
            <a:xfrm>
              <a:off x="4581324" y="4994579"/>
              <a:ext cx="542925" cy="295275"/>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5" name="Freeform 91">
              <a:extLst>
                <a:ext uri="{FF2B5EF4-FFF2-40B4-BE49-F238E27FC236}">
                  <a16:creationId xmlns:a16="http://schemas.microsoft.com/office/drawing/2014/main" id="{76C479BA-ED38-4947-AD35-F635DF9E3E25}"/>
                </a:ext>
              </a:extLst>
            </p:cNvPr>
            <p:cNvSpPr>
              <a:spLocks/>
            </p:cNvSpPr>
            <p:nvPr/>
          </p:nvSpPr>
          <p:spPr bwMode="auto">
            <a:xfrm>
              <a:off x="5622724" y="4988229"/>
              <a:ext cx="506413" cy="307975"/>
            </a:xfrm>
            <a:custGeom>
              <a:avLst/>
              <a:gdLst>
                <a:gd name="T0" fmla="*/ 0 w 318"/>
                <a:gd name="T1" fmla="*/ 0 h 194"/>
                <a:gd name="T2" fmla="*/ 2147483647 w 318"/>
                <a:gd name="T3" fmla="*/ 2147483647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6" name="Freeform 92">
              <a:extLst>
                <a:ext uri="{FF2B5EF4-FFF2-40B4-BE49-F238E27FC236}">
                  <a16:creationId xmlns:a16="http://schemas.microsoft.com/office/drawing/2014/main" id="{124CDDC7-679C-D04E-9FD3-5181047829F5}"/>
                </a:ext>
              </a:extLst>
            </p:cNvPr>
            <p:cNvSpPr>
              <a:spLocks/>
            </p:cNvSpPr>
            <p:nvPr/>
          </p:nvSpPr>
          <p:spPr bwMode="auto">
            <a:xfrm>
              <a:off x="4557512" y="5380342"/>
              <a:ext cx="481012" cy="238125"/>
            </a:xfrm>
            <a:custGeom>
              <a:avLst/>
              <a:gdLst>
                <a:gd name="T0" fmla="*/ 0 w 294"/>
                <a:gd name="T1" fmla="*/ 0 h 174"/>
                <a:gd name="T2" fmla="*/ 2147483647 w 294"/>
                <a:gd name="T3" fmla="*/ 2147483647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7" name="Freeform 93">
              <a:extLst>
                <a:ext uri="{FF2B5EF4-FFF2-40B4-BE49-F238E27FC236}">
                  <a16:creationId xmlns:a16="http://schemas.microsoft.com/office/drawing/2014/main" id="{E2A83ACF-7B20-AC4B-83B1-FE92C60435AC}"/>
                </a:ext>
              </a:extLst>
            </p:cNvPr>
            <p:cNvSpPr>
              <a:spLocks/>
            </p:cNvSpPr>
            <p:nvPr/>
          </p:nvSpPr>
          <p:spPr bwMode="auto">
            <a:xfrm>
              <a:off x="5505249" y="5356529"/>
              <a:ext cx="630238" cy="247650"/>
            </a:xfrm>
            <a:custGeom>
              <a:avLst/>
              <a:gdLst>
                <a:gd name="T0" fmla="*/ 0 w 378"/>
                <a:gd name="T1" fmla="*/ 2147483647 h 174"/>
                <a:gd name="T2" fmla="*/ 2147483647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8" name="Freeform 94">
              <a:extLst>
                <a:ext uri="{FF2B5EF4-FFF2-40B4-BE49-F238E27FC236}">
                  <a16:creationId xmlns:a16="http://schemas.microsoft.com/office/drawing/2014/main" id="{0B9C88EB-CE4C-1E43-BD78-4EA6BB3E66E3}"/>
                </a:ext>
              </a:extLst>
            </p:cNvPr>
            <p:cNvSpPr>
              <a:spLocks/>
            </p:cNvSpPr>
            <p:nvPr/>
          </p:nvSpPr>
          <p:spPr bwMode="auto">
            <a:xfrm>
              <a:off x="6173587" y="5410504"/>
              <a:ext cx="206375" cy="508000"/>
            </a:xfrm>
            <a:custGeom>
              <a:avLst/>
              <a:gdLst>
                <a:gd name="T0" fmla="*/ 0 w 118"/>
                <a:gd name="T1" fmla="*/ 2147483647 h 500"/>
                <a:gd name="T2" fmla="*/ 2147483647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9" name="Freeform 95">
              <a:extLst>
                <a:ext uri="{FF2B5EF4-FFF2-40B4-BE49-F238E27FC236}">
                  <a16:creationId xmlns:a16="http://schemas.microsoft.com/office/drawing/2014/main" id="{CFFC9FF4-E928-074A-8F72-9E180DF7971C}"/>
                </a:ext>
              </a:extLst>
            </p:cNvPr>
            <p:cNvSpPr>
              <a:spLocks/>
            </p:cNvSpPr>
            <p:nvPr/>
          </p:nvSpPr>
          <p:spPr bwMode="auto">
            <a:xfrm>
              <a:off x="4936923" y="5943904"/>
              <a:ext cx="970395" cy="81756"/>
            </a:xfrm>
            <a:custGeom>
              <a:avLst/>
              <a:gdLst>
                <a:gd name="T0" fmla="*/ 2147483647 w 370"/>
                <a:gd name="T1" fmla="*/ 2147483647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0" name="Freeform 96">
              <a:extLst>
                <a:ext uri="{FF2B5EF4-FFF2-40B4-BE49-F238E27FC236}">
                  <a16:creationId xmlns:a16="http://schemas.microsoft.com/office/drawing/2014/main" id="{FC6453FD-735C-9F4A-B961-B872F0071128}"/>
                </a:ext>
              </a:extLst>
            </p:cNvPr>
            <p:cNvSpPr>
              <a:spLocks/>
            </p:cNvSpPr>
            <p:nvPr/>
          </p:nvSpPr>
          <p:spPr bwMode="auto">
            <a:xfrm>
              <a:off x="4400349" y="5424888"/>
              <a:ext cx="193675" cy="404716"/>
            </a:xfrm>
            <a:custGeom>
              <a:avLst/>
              <a:gdLst>
                <a:gd name="T0" fmla="*/ 2147483647 w 176"/>
                <a:gd name="T1" fmla="*/ 2147483647 h 412"/>
                <a:gd name="T2" fmla="*/ 2147483647 w 176"/>
                <a:gd name="T3" fmla="*/ 2147483647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15" name="Group 314">
              <a:extLst>
                <a:ext uri="{FF2B5EF4-FFF2-40B4-BE49-F238E27FC236}">
                  <a16:creationId xmlns:a16="http://schemas.microsoft.com/office/drawing/2014/main" id="{4211C5D7-E98B-7448-9452-57EB36146678}"/>
                </a:ext>
              </a:extLst>
            </p:cNvPr>
            <p:cNvGrpSpPr/>
            <p:nvPr/>
          </p:nvGrpSpPr>
          <p:grpSpPr>
            <a:xfrm>
              <a:off x="5868328" y="5862061"/>
              <a:ext cx="496248" cy="260542"/>
              <a:chOff x="7493876" y="2774731"/>
              <a:chExt cx="1481958" cy="894622"/>
            </a:xfrm>
          </p:grpSpPr>
          <p:sp>
            <p:nvSpPr>
              <p:cNvPr id="316" name="Freeform 315">
                <a:extLst>
                  <a:ext uri="{FF2B5EF4-FFF2-40B4-BE49-F238E27FC236}">
                    <a16:creationId xmlns:a16="http://schemas.microsoft.com/office/drawing/2014/main" id="{8AB7F791-7AD9-F648-B2E0-B6E3683A8D5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17" name="Oval 316">
                <a:extLst>
                  <a:ext uri="{FF2B5EF4-FFF2-40B4-BE49-F238E27FC236}">
                    <a16:creationId xmlns:a16="http://schemas.microsoft.com/office/drawing/2014/main" id="{51E93EA3-17BD-B641-99CE-E84D1493A92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18" name="Group 317">
                <a:extLst>
                  <a:ext uri="{FF2B5EF4-FFF2-40B4-BE49-F238E27FC236}">
                    <a16:creationId xmlns:a16="http://schemas.microsoft.com/office/drawing/2014/main" id="{A5B4FD9C-501E-7F4E-A2DA-4DCEFCE3689E}"/>
                  </a:ext>
                </a:extLst>
              </p:cNvPr>
              <p:cNvGrpSpPr/>
              <p:nvPr/>
            </p:nvGrpSpPr>
            <p:grpSpPr>
              <a:xfrm>
                <a:off x="7713663" y="2848339"/>
                <a:ext cx="1042107" cy="425543"/>
                <a:chOff x="7786941" y="2884917"/>
                <a:chExt cx="897649" cy="353919"/>
              </a:xfrm>
            </p:grpSpPr>
            <p:sp>
              <p:nvSpPr>
                <p:cNvPr id="319" name="Freeform 318">
                  <a:extLst>
                    <a:ext uri="{FF2B5EF4-FFF2-40B4-BE49-F238E27FC236}">
                      <a16:creationId xmlns:a16="http://schemas.microsoft.com/office/drawing/2014/main" id="{1906F39B-C9B6-604F-8758-83430DECEA8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 name="Freeform 319">
                  <a:extLst>
                    <a:ext uri="{FF2B5EF4-FFF2-40B4-BE49-F238E27FC236}">
                      <a16:creationId xmlns:a16="http://schemas.microsoft.com/office/drawing/2014/main" id="{91751636-4135-394E-B377-29D0624E77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 name="Freeform 320">
                  <a:extLst>
                    <a:ext uri="{FF2B5EF4-FFF2-40B4-BE49-F238E27FC236}">
                      <a16:creationId xmlns:a16="http://schemas.microsoft.com/office/drawing/2014/main" id="{BB3193D0-B14F-724A-80B1-6F8EDE58A8F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 name="Freeform 321">
                  <a:extLst>
                    <a:ext uri="{FF2B5EF4-FFF2-40B4-BE49-F238E27FC236}">
                      <a16:creationId xmlns:a16="http://schemas.microsoft.com/office/drawing/2014/main" id="{CF32363E-10AF-1643-8F6B-814910A9D63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96" name="Freeform 91">
              <a:extLst>
                <a:ext uri="{FF2B5EF4-FFF2-40B4-BE49-F238E27FC236}">
                  <a16:creationId xmlns:a16="http://schemas.microsoft.com/office/drawing/2014/main" id="{B2C57ABF-178C-0F48-BF12-F94AEC32D063}"/>
                </a:ext>
              </a:extLst>
            </p:cNvPr>
            <p:cNvSpPr>
              <a:spLocks/>
            </p:cNvSpPr>
            <p:nvPr/>
          </p:nvSpPr>
          <p:spPr bwMode="auto">
            <a:xfrm flipV="1">
              <a:off x="4860724" y="5735086"/>
              <a:ext cx="178041" cy="104043"/>
            </a:xfrm>
            <a:custGeom>
              <a:avLst/>
              <a:gdLst>
                <a:gd name="T0" fmla="*/ 0 w 318"/>
                <a:gd name="T1" fmla="*/ 0 h 194"/>
                <a:gd name="T2" fmla="*/ 2147483647 w 318"/>
                <a:gd name="T3" fmla="*/ 2147483647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Freeform 91">
              <a:extLst>
                <a:ext uri="{FF2B5EF4-FFF2-40B4-BE49-F238E27FC236}">
                  <a16:creationId xmlns:a16="http://schemas.microsoft.com/office/drawing/2014/main" id="{4D868815-1055-9D47-99AB-5BB4F56217F9}"/>
                </a:ext>
              </a:extLst>
            </p:cNvPr>
            <p:cNvSpPr>
              <a:spLocks/>
            </p:cNvSpPr>
            <p:nvPr/>
          </p:nvSpPr>
          <p:spPr bwMode="auto">
            <a:xfrm flipV="1">
              <a:off x="5445456" y="4663823"/>
              <a:ext cx="45719" cy="202880"/>
            </a:xfrm>
            <a:custGeom>
              <a:avLst/>
              <a:gdLst>
                <a:gd name="T0" fmla="*/ 0 w 318"/>
                <a:gd name="T1" fmla="*/ 0 h 194"/>
                <a:gd name="T2" fmla="*/ 2147483647 w 318"/>
                <a:gd name="T3" fmla="*/ 2147483647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8" name="Freeform 92">
              <a:extLst>
                <a:ext uri="{FF2B5EF4-FFF2-40B4-BE49-F238E27FC236}">
                  <a16:creationId xmlns:a16="http://schemas.microsoft.com/office/drawing/2014/main" id="{413D91FB-83FD-B343-90EB-BB6C16387196}"/>
                </a:ext>
              </a:extLst>
            </p:cNvPr>
            <p:cNvSpPr>
              <a:spLocks/>
            </p:cNvSpPr>
            <p:nvPr/>
          </p:nvSpPr>
          <p:spPr bwMode="auto">
            <a:xfrm>
              <a:off x="5532311" y="5746564"/>
              <a:ext cx="336683" cy="244860"/>
            </a:xfrm>
            <a:custGeom>
              <a:avLst/>
              <a:gdLst>
                <a:gd name="T0" fmla="*/ 0 w 294"/>
                <a:gd name="T1" fmla="*/ 0 h 174"/>
                <a:gd name="T2" fmla="*/ 2147483647 w 294"/>
                <a:gd name="T3" fmla="*/ 2147483647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0590" y="272143"/>
            <a:ext cx="11393310" cy="894622"/>
          </a:xfrm>
        </p:spPr>
        <p:txBody>
          <a:bodyPr>
            <a:normAutofit/>
          </a:bodyPr>
          <a:lstStyle/>
          <a:p>
            <a:r>
              <a:rPr lang="en-US" sz="4800" dirty="0"/>
              <a:t>TCP and the congested “bottleneck link”</a:t>
            </a:r>
            <a:endParaRPr lang="en-US" sz="4400" b="0" dirty="0"/>
          </a:p>
        </p:txBody>
      </p:sp>
      <p:sp>
        <p:nvSpPr>
          <p:cNvPr id="6" name="Rectangle 4">
            <a:extLst>
              <a:ext uri="{FF2B5EF4-FFF2-40B4-BE49-F238E27FC236}">
                <a16:creationId xmlns:a16="http://schemas.microsoft.com/office/drawing/2014/main" id="{A22F5639-C13F-8347-B6CF-B5A700C7EA84}"/>
              </a:ext>
            </a:extLst>
          </p:cNvPr>
          <p:cNvSpPr txBox="1">
            <a:spLocks noChangeArrowheads="1"/>
          </p:cNvSpPr>
          <p:nvPr/>
        </p:nvSpPr>
        <p:spPr>
          <a:xfrm>
            <a:off x="667043" y="1366203"/>
            <a:ext cx="11177587" cy="219075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2159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TCP (classic, CUBIC) increase TCP’s sending rate until packet loss occurs at some router’s output: the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bottleneck link</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Text Box 8">
            <a:extLst>
              <a:ext uri="{FF2B5EF4-FFF2-40B4-BE49-F238E27FC236}">
                <a16:creationId xmlns:a16="http://schemas.microsoft.com/office/drawing/2014/main" id="{E65C3147-B6A2-674F-B175-C4411782BB14}"/>
              </a:ext>
            </a:extLst>
          </p:cNvPr>
          <p:cNvSpPr txBox="1">
            <a:spLocks noChangeArrowheads="1"/>
          </p:cNvSpPr>
          <p:nvPr/>
        </p:nvSpPr>
        <p:spPr bwMode="auto">
          <a:xfrm>
            <a:off x="3019425" y="3594045"/>
            <a:ext cx="71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rPr>
              <a:t>source</a:t>
            </a:r>
            <a:endParaRPr kumimoji="0" lang="en-US" altLang="en-US" sz="2000" b="0" i="1" u="none" strike="noStrike" kern="120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endParaRPr>
          </a:p>
        </p:txBody>
      </p:sp>
      <p:sp>
        <p:nvSpPr>
          <p:cNvPr id="164" name="Freeform 10">
            <a:extLst>
              <a:ext uri="{FF2B5EF4-FFF2-40B4-BE49-F238E27FC236}">
                <a16:creationId xmlns:a16="http://schemas.microsoft.com/office/drawing/2014/main" id="{51065C6F-5BFC-8741-9747-71CCD0CC01B5}"/>
              </a:ext>
            </a:extLst>
          </p:cNvPr>
          <p:cNvSpPr>
            <a:spLocks/>
          </p:cNvSpPr>
          <p:nvPr/>
        </p:nvSpPr>
        <p:spPr bwMode="auto">
          <a:xfrm flipH="1">
            <a:off x="2481263" y="3925832"/>
            <a:ext cx="326408" cy="1262816"/>
          </a:xfrm>
          <a:custGeom>
            <a:avLst/>
            <a:gdLst>
              <a:gd name="T0" fmla="*/ 2147483647 w 12213"/>
              <a:gd name="T1" fmla="*/ 2147483647 h 10000"/>
              <a:gd name="T2" fmla="*/ 0 w 12213"/>
              <a:gd name="T3" fmla="*/ 0 h 10000"/>
              <a:gd name="T4" fmla="*/ 0 w 12213"/>
              <a:gd name="T5" fmla="*/ 2147483647 h 10000"/>
              <a:gd name="T6" fmla="*/ 2147483647 w 12213"/>
              <a:gd name="T7" fmla="*/ 2147483647 h 10000"/>
              <a:gd name="T8" fmla="*/ 2147483647 w 12213"/>
              <a:gd name="T9" fmla="*/ 2147483647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3" h="10000">
                <a:moveTo>
                  <a:pt x="11726" y="4661"/>
                </a:moveTo>
                <a:lnTo>
                  <a:pt x="0" y="0"/>
                </a:lnTo>
                <a:lnTo>
                  <a:pt x="0" y="10000"/>
                </a:lnTo>
                <a:lnTo>
                  <a:pt x="12213" y="6473"/>
                </a:lnTo>
                <a:lnTo>
                  <a:pt x="11726" y="4661"/>
                </a:lnTo>
                <a:close/>
              </a:path>
            </a:pathLst>
          </a:custGeom>
          <a:gradFill rotWithShape="1">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5" name="Rectangle 23">
            <a:extLst>
              <a:ext uri="{FF2B5EF4-FFF2-40B4-BE49-F238E27FC236}">
                <a16:creationId xmlns:a16="http://schemas.microsoft.com/office/drawing/2014/main" id="{245AE889-4FF1-5D41-B0C9-6E1D7DFE6C7D}"/>
              </a:ext>
            </a:extLst>
          </p:cNvPr>
          <p:cNvSpPr>
            <a:spLocks noChangeArrowheads="1"/>
          </p:cNvSpPr>
          <p:nvPr/>
        </p:nvSpPr>
        <p:spPr bwMode="auto">
          <a:xfrm>
            <a:off x="2854326" y="3909956"/>
            <a:ext cx="1062368" cy="12906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6" name="Rectangle 24">
            <a:extLst>
              <a:ext uri="{FF2B5EF4-FFF2-40B4-BE49-F238E27FC236}">
                <a16:creationId xmlns:a16="http://schemas.microsoft.com/office/drawing/2014/main" id="{726B5B54-D786-344E-93B0-A2521F3FB4A3}"/>
              </a:ext>
            </a:extLst>
          </p:cNvPr>
          <p:cNvSpPr>
            <a:spLocks noChangeArrowheads="1"/>
          </p:cNvSpPr>
          <p:nvPr/>
        </p:nvSpPr>
        <p:spPr bwMode="auto">
          <a:xfrm>
            <a:off x="2814638" y="3949645"/>
            <a:ext cx="1066800" cy="1231900"/>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7" name="Line 25">
            <a:extLst>
              <a:ext uri="{FF2B5EF4-FFF2-40B4-BE49-F238E27FC236}">
                <a16:creationId xmlns:a16="http://schemas.microsoft.com/office/drawing/2014/main" id="{ED6C96DE-045A-4845-BE61-A830E126E677}"/>
              </a:ext>
            </a:extLst>
          </p:cNvPr>
          <p:cNvSpPr>
            <a:spLocks noChangeShapeType="1"/>
          </p:cNvSpPr>
          <p:nvPr/>
        </p:nvSpPr>
        <p:spPr bwMode="auto">
          <a:xfrm>
            <a:off x="2814638" y="4227457"/>
            <a:ext cx="1058862"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Text Box 26">
            <a:extLst>
              <a:ext uri="{FF2B5EF4-FFF2-40B4-BE49-F238E27FC236}">
                <a16:creationId xmlns:a16="http://schemas.microsoft.com/office/drawing/2014/main" id="{84D02891-4DB6-A74C-B473-DDD899D44383}"/>
              </a:ext>
            </a:extLst>
          </p:cNvPr>
          <p:cNvSpPr txBox="1">
            <a:spLocks noChangeArrowheads="1"/>
          </p:cNvSpPr>
          <p:nvPr/>
        </p:nvSpPr>
        <p:spPr bwMode="auto">
          <a:xfrm>
            <a:off x="2773604" y="3957054"/>
            <a:ext cx="1104900"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application</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A3"/>
                </a:solidFill>
                <a:effectLst/>
                <a:uLnTx/>
                <a:uFillTx/>
                <a:latin typeface="Arial" charset="0"/>
                <a:ea typeface="ＭＳ Ｐゴシック" charset="0"/>
              </a:rPr>
              <a:t>TCP</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network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link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physical</a:t>
            </a:r>
          </a:p>
        </p:txBody>
      </p:sp>
      <p:grpSp>
        <p:nvGrpSpPr>
          <p:cNvPr id="169" name="Group 190">
            <a:extLst>
              <a:ext uri="{FF2B5EF4-FFF2-40B4-BE49-F238E27FC236}">
                <a16:creationId xmlns:a16="http://schemas.microsoft.com/office/drawing/2014/main" id="{04290ECE-716C-A647-B2EC-8AA922EFC2AD}"/>
              </a:ext>
            </a:extLst>
          </p:cNvPr>
          <p:cNvGrpSpPr>
            <a:grpSpLocks/>
          </p:cNvGrpSpPr>
          <p:nvPr/>
        </p:nvGrpSpPr>
        <p:grpSpPr bwMode="auto">
          <a:xfrm flipH="1">
            <a:off x="2151063" y="4424307"/>
            <a:ext cx="673100" cy="701675"/>
            <a:chOff x="-44" y="1473"/>
            <a:chExt cx="981" cy="1105"/>
          </a:xfrm>
        </p:grpSpPr>
        <p:pic>
          <p:nvPicPr>
            <p:cNvPr id="170" name="Picture 191" descr="desktop_computer_stylized_medium">
              <a:extLst>
                <a:ext uri="{FF2B5EF4-FFF2-40B4-BE49-F238E27FC236}">
                  <a16:creationId xmlns:a16="http://schemas.microsoft.com/office/drawing/2014/main" id="{19B47375-0826-C44B-8E48-9D677E403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Freeform 192">
              <a:extLst>
                <a:ext uri="{FF2B5EF4-FFF2-40B4-BE49-F238E27FC236}">
                  <a16:creationId xmlns:a16="http://schemas.microsoft.com/office/drawing/2014/main" id="{FEA1C998-C605-D84B-8547-D97F2BC8D4EE}"/>
                </a:ext>
              </a:extLst>
            </p:cNvPr>
            <p:cNvSpPr>
              <a:spLocks/>
            </p:cNvSpPr>
            <p:nvPr/>
          </p:nvSpPr>
          <p:spPr bwMode="auto">
            <a:xfrm flipH="1">
              <a:off x="374" y="1579"/>
              <a:ext cx="477" cy="506"/>
            </a:xfrm>
            <a:custGeom>
              <a:avLst/>
              <a:gdLst>
                <a:gd name="T0" fmla="*/ 0 w 356"/>
                <a:gd name="T1" fmla="*/ 0 h 368"/>
                <a:gd name="T2" fmla="*/ 43382 w 356"/>
                <a:gd name="T3" fmla="*/ 3172 h 368"/>
                <a:gd name="T4" fmla="*/ 51464 w 356"/>
                <a:gd name="T5" fmla="*/ 66095 h 368"/>
                <a:gd name="T6" fmla="*/ 11342 w 356"/>
                <a:gd name="T7" fmla="*/ 82660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72" name="Line 25">
            <a:extLst>
              <a:ext uri="{FF2B5EF4-FFF2-40B4-BE49-F238E27FC236}">
                <a16:creationId xmlns:a16="http://schemas.microsoft.com/office/drawing/2014/main" id="{DA5446CC-C771-F441-9E97-037B17ED4482}"/>
              </a:ext>
            </a:extLst>
          </p:cNvPr>
          <p:cNvSpPr>
            <a:spLocks noChangeShapeType="1"/>
          </p:cNvSpPr>
          <p:nvPr/>
        </p:nvSpPr>
        <p:spPr bwMode="auto">
          <a:xfrm>
            <a:off x="2819400" y="4456057"/>
            <a:ext cx="1058863"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Line 25">
            <a:extLst>
              <a:ext uri="{FF2B5EF4-FFF2-40B4-BE49-F238E27FC236}">
                <a16:creationId xmlns:a16="http://schemas.microsoft.com/office/drawing/2014/main" id="{264D9FFE-774A-7F4D-BEE4-B3B44B1FAC0A}"/>
              </a:ext>
            </a:extLst>
          </p:cNvPr>
          <p:cNvSpPr>
            <a:spLocks noChangeShapeType="1"/>
          </p:cNvSpPr>
          <p:nvPr/>
        </p:nvSpPr>
        <p:spPr bwMode="auto">
          <a:xfrm>
            <a:off x="2824163" y="4684657"/>
            <a:ext cx="1058862"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4" name="Line 25">
            <a:extLst>
              <a:ext uri="{FF2B5EF4-FFF2-40B4-BE49-F238E27FC236}">
                <a16:creationId xmlns:a16="http://schemas.microsoft.com/office/drawing/2014/main" id="{84D59C24-ECF9-B64A-9F2F-66C689C1F7AC}"/>
              </a:ext>
            </a:extLst>
          </p:cNvPr>
          <p:cNvSpPr>
            <a:spLocks noChangeShapeType="1"/>
          </p:cNvSpPr>
          <p:nvPr/>
        </p:nvSpPr>
        <p:spPr bwMode="auto">
          <a:xfrm>
            <a:off x="2827338" y="4924370"/>
            <a:ext cx="1060450"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5" name="Group 3">
            <a:extLst>
              <a:ext uri="{FF2B5EF4-FFF2-40B4-BE49-F238E27FC236}">
                <a16:creationId xmlns:a16="http://schemas.microsoft.com/office/drawing/2014/main" id="{7651D039-1E34-A144-8FED-AAC44F023F2C}"/>
              </a:ext>
            </a:extLst>
          </p:cNvPr>
          <p:cNvGrpSpPr>
            <a:grpSpLocks/>
          </p:cNvGrpSpPr>
          <p:nvPr/>
        </p:nvGrpSpPr>
        <p:grpSpPr bwMode="auto">
          <a:xfrm>
            <a:off x="7794625" y="3673978"/>
            <a:ext cx="2047875" cy="1620287"/>
            <a:chOff x="4882752" y="4007261"/>
            <a:chExt cx="2046816" cy="1619544"/>
          </a:xfrm>
        </p:grpSpPr>
        <p:sp>
          <p:nvSpPr>
            <p:cNvPr id="176" name="Text Box 54">
              <a:extLst>
                <a:ext uri="{FF2B5EF4-FFF2-40B4-BE49-F238E27FC236}">
                  <a16:creationId xmlns:a16="http://schemas.microsoft.com/office/drawing/2014/main" id="{82FCAF5C-7EF8-BB47-BF30-CF3EA1FE682F}"/>
                </a:ext>
              </a:extLst>
            </p:cNvPr>
            <p:cNvSpPr txBox="1">
              <a:spLocks noChangeArrowheads="1"/>
            </p:cNvSpPr>
            <p:nvPr/>
          </p:nvSpPr>
          <p:spPr bwMode="auto">
            <a:xfrm>
              <a:off x="4882752" y="4007261"/>
              <a:ext cx="12260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rPr>
                <a:t>destination</a:t>
              </a:r>
              <a:endParaRPr kumimoji="0" lang="en-US" altLang="en-US" sz="2000" b="0" i="1" u="none" strike="noStrike" kern="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endParaRPr>
            </a:p>
          </p:txBody>
        </p:sp>
        <p:grpSp>
          <p:nvGrpSpPr>
            <p:cNvPr id="177" name="Group 2">
              <a:extLst>
                <a:ext uri="{FF2B5EF4-FFF2-40B4-BE49-F238E27FC236}">
                  <a16:creationId xmlns:a16="http://schemas.microsoft.com/office/drawing/2014/main" id="{43D7F412-7232-F444-9D55-13FAD759A4F6}"/>
                </a:ext>
              </a:extLst>
            </p:cNvPr>
            <p:cNvGrpSpPr>
              <a:grpSpLocks/>
            </p:cNvGrpSpPr>
            <p:nvPr/>
          </p:nvGrpSpPr>
          <p:grpSpPr bwMode="auto">
            <a:xfrm>
              <a:off x="4927179" y="4319856"/>
              <a:ext cx="2002389" cy="1306949"/>
              <a:chOff x="1305623" y="4714561"/>
              <a:chExt cx="2002389" cy="1306949"/>
            </a:xfrm>
          </p:grpSpPr>
          <p:sp>
            <p:nvSpPr>
              <p:cNvPr id="178" name="Freeform 10">
                <a:extLst>
                  <a:ext uri="{FF2B5EF4-FFF2-40B4-BE49-F238E27FC236}">
                    <a16:creationId xmlns:a16="http://schemas.microsoft.com/office/drawing/2014/main" id="{2BBCCDF2-BD61-D243-80E3-FC38B43747BF}"/>
                  </a:ext>
                </a:extLst>
              </p:cNvPr>
              <p:cNvSpPr>
                <a:spLocks/>
              </p:cNvSpPr>
              <p:nvPr/>
            </p:nvSpPr>
            <p:spPr bwMode="auto">
              <a:xfrm>
                <a:off x="2426569" y="4714561"/>
                <a:ext cx="288261" cy="1290044"/>
              </a:xfrm>
              <a:custGeom>
                <a:avLst/>
                <a:gdLst>
                  <a:gd name="T0" fmla="*/ 2147483647 w 267"/>
                  <a:gd name="T1" fmla="*/ 2147483647 h 1186"/>
                  <a:gd name="T2" fmla="*/ 0 w 267"/>
                  <a:gd name="T3" fmla="*/ 0 h 1186"/>
                  <a:gd name="T4" fmla="*/ 0 w 267"/>
                  <a:gd name="T5" fmla="*/ 2147483647 h 1186"/>
                  <a:gd name="T6" fmla="*/ 2147483647 w 267"/>
                  <a:gd name="T7" fmla="*/ 2147483647 h 1186"/>
                  <a:gd name="T8" fmla="*/ 2147483647 w 267"/>
                  <a:gd name="T9" fmla="*/ 2147483647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9" name="Rectangle 23">
                <a:extLst>
                  <a:ext uri="{FF2B5EF4-FFF2-40B4-BE49-F238E27FC236}">
                    <a16:creationId xmlns:a16="http://schemas.microsoft.com/office/drawing/2014/main" id="{0FF740DF-A766-DA47-941D-9BB75289FE9F}"/>
                  </a:ext>
                </a:extLst>
              </p:cNvPr>
              <p:cNvSpPr>
                <a:spLocks noChangeArrowheads="1"/>
              </p:cNvSpPr>
              <p:nvPr/>
            </p:nvSpPr>
            <p:spPr bwMode="auto">
              <a:xfrm>
                <a:off x="1398616" y="4722494"/>
                <a:ext cx="1045433" cy="127129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0" name="Rectangle 24">
                <a:extLst>
                  <a:ext uri="{FF2B5EF4-FFF2-40B4-BE49-F238E27FC236}">
                    <a16:creationId xmlns:a16="http://schemas.microsoft.com/office/drawing/2014/main" id="{30976AB5-5CF3-9649-AE10-0D8834A36AA4}"/>
                  </a:ext>
                </a:extLst>
              </p:cNvPr>
              <p:cNvSpPr>
                <a:spLocks noChangeArrowheads="1"/>
              </p:cNvSpPr>
              <p:nvPr/>
            </p:nvSpPr>
            <p:spPr bwMode="auto">
              <a:xfrm>
                <a:off x="1341249" y="4752754"/>
                <a:ext cx="1067215" cy="1231976"/>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1" name="Line 25">
                <a:extLst>
                  <a:ext uri="{FF2B5EF4-FFF2-40B4-BE49-F238E27FC236}">
                    <a16:creationId xmlns:a16="http://schemas.microsoft.com/office/drawing/2014/main" id="{C40254F3-8EF1-1946-BD3D-FCE2C1EC496D}"/>
                  </a:ext>
                </a:extLst>
              </p:cNvPr>
              <p:cNvSpPr>
                <a:spLocks noChangeShapeType="1"/>
              </p:cNvSpPr>
              <p:nvPr/>
            </p:nvSpPr>
            <p:spPr bwMode="auto">
              <a:xfrm>
                <a:off x="1341249" y="50313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Text Box 26">
                <a:extLst>
                  <a:ext uri="{FF2B5EF4-FFF2-40B4-BE49-F238E27FC236}">
                    <a16:creationId xmlns:a16="http://schemas.microsoft.com/office/drawing/2014/main" id="{3E76F59F-6FAE-6949-AACB-C12FB9352449}"/>
                  </a:ext>
                </a:extLst>
              </p:cNvPr>
              <p:cNvSpPr txBox="1">
                <a:spLocks noChangeArrowheads="1"/>
              </p:cNvSpPr>
              <p:nvPr/>
            </p:nvSpPr>
            <p:spPr bwMode="auto">
              <a:xfrm>
                <a:off x="1305623" y="4747333"/>
                <a:ext cx="1104329" cy="1274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application</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A3"/>
                    </a:solidFill>
                    <a:effectLst/>
                    <a:uLnTx/>
                    <a:uFillTx/>
                    <a:latin typeface="Arial" charset="0"/>
                    <a:ea typeface="ＭＳ Ｐゴシック" charset="0"/>
                  </a:rPr>
                  <a:t>TCP</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network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link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physical</a:t>
                </a:r>
              </a:p>
            </p:txBody>
          </p:sp>
          <p:grpSp>
            <p:nvGrpSpPr>
              <p:cNvPr id="183" name="Group 190">
                <a:extLst>
                  <a:ext uri="{FF2B5EF4-FFF2-40B4-BE49-F238E27FC236}">
                    <a16:creationId xmlns:a16="http://schemas.microsoft.com/office/drawing/2014/main" id="{3142986E-25B2-C545-A505-7FEFEE4617F3}"/>
                  </a:ext>
                </a:extLst>
              </p:cNvPr>
              <p:cNvGrpSpPr>
                <a:grpSpLocks/>
              </p:cNvGrpSpPr>
              <p:nvPr/>
            </p:nvGrpSpPr>
            <p:grpSpPr bwMode="auto">
              <a:xfrm flipH="1">
                <a:off x="2634682" y="5076164"/>
                <a:ext cx="673330" cy="701684"/>
                <a:chOff x="-44" y="1473"/>
                <a:chExt cx="981" cy="1105"/>
              </a:xfrm>
            </p:grpSpPr>
            <p:pic>
              <p:nvPicPr>
                <p:cNvPr id="187" name="Picture 191" descr="desktop_computer_stylized_medium">
                  <a:extLst>
                    <a:ext uri="{FF2B5EF4-FFF2-40B4-BE49-F238E27FC236}">
                      <a16:creationId xmlns:a16="http://schemas.microsoft.com/office/drawing/2014/main" id="{8E397E43-AA92-9540-8502-E3F47CEB4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192">
                  <a:extLst>
                    <a:ext uri="{FF2B5EF4-FFF2-40B4-BE49-F238E27FC236}">
                      <a16:creationId xmlns:a16="http://schemas.microsoft.com/office/drawing/2014/main" id="{B94C52D7-1672-CE46-B256-90805C41A69F}"/>
                    </a:ext>
                  </a:extLst>
                </p:cNvPr>
                <p:cNvSpPr>
                  <a:spLocks/>
                </p:cNvSpPr>
                <p:nvPr/>
              </p:nvSpPr>
              <p:spPr bwMode="auto">
                <a:xfrm flipH="1">
                  <a:off x="374" y="1579"/>
                  <a:ext cx="477" cy="506"/>
                </a:xfrm>
                <a:custGeom>
                  <a:avLst/>
                  <a:gdLst>
                    <a:gd name="T0" fmla="*/ 0 w 356"/>
                    <a:gd name="T1" fmla="*/ 0 h 368"/>
                    <a:gd name="T2" fmla="*/ 43382 w 356"/>
                    <a:gd name="T3" fmla="*/ 3172 h 368"/>
                    <a:gd name="T4" fmla="*/ 51464 w 356"/>
                    <a:gd name="T5" fmla="*/ 66095 h 368"/>
                    <a:gd name="T6" fmla="*/ 11342 w 356"/>
                    <a:gd name="T7" fmla="*/ 82660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84" name="Line 25">
                <a:extLst>
                  <a:ext uri="{FF2B5EF4-FFF2-40B4-BE49-F238E27FC236}">
                    <a16:creationId xmlns:a16="http://schemas.microsoft.com/office/drawing/2014/main" id="{3660A651-E6C2-464D-9AE5-A39238D21C2D}"/>
                  </a:ext>
                </a:extLst>
              </p:cNvPr>
              <p:cNvSpPr>
                <a:spLocks noChangeShapeType="1"/>
              </p:cNvSpPr>
              <p:nvPr/>
            </p:nvSpPr>
            <p:spPr bwMode="auto">
              <a:xfrm>
                <a:off x="1345720" y="52602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Line 25">
                <a:extLst>
                  <a:ext uri="{FF2B5EF4-FFF2-40B4-BE49-F238E27FC236}">
                    <a16:creationId xmlns:a16="http://schemas.microsoft.com/office/drawing/2014/main" id="{CB18A03E-7135-A648-8BDC-9FD0E1B822D5}"/>
                  </a:ext>
                </a:extLst>
              </p:cNvPr>
              <p:cNvSpPr>
                <a:spLocks noChangeShapeType="1"/>
              </p:cNvSpPr>
              <p:nvPr/>
            </p:nvSpPr>
            <p:spPr bwMode="auto">
              <a:xfrm>
                <a:off x="1350191" y="54891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8A81FD3E-2BEE-A04B-99BC-5B54B8C0D72A}"/>
                  </a:ext>
                </a:extLst>
              </p:cNvPr>
              <p:cNvSpPr>
                <a:spLocks noChangeShapeType="1"/>
              </p:cNvSpPr>
              <p:nvPr/>
            </p:nvSpPr>
            <p:spPr bwMode="auto">
              <a:xfrm>
                <a:off x="1354662" y="57282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sp>
        <p:nvSpPr>
          <p:cNvPr id="281" name="Freeform 7">
            <a:extLst>
              <a:ext uri="{FF2B5EF4-FFF2-40B4-BE49-F238E27FC236}">
                <a16:creationId xmlns:a16="http://schemas.microsoft.com/office/drawing/2014/main" id="{4FE322CD-EE19-1D4A-A4A3-471CD5B424FF}"/>
              </a:ext>
            </a:extLst>
          </p:cNvPr>
          <p:cNvSpPr>
            <a:spLocks/>
          </p:cNvSpPr>
          <p:nvPr/>
        </p:nvSpPr>
        <p:spPr bwMode="auto">
          <a:xfrm>
            <a:off x="3329610" y="4423976"/>
            <a:ext cx="5073926" cy="1202035"/>
          </a:xfrm>
          <a:custGeom>
            <a:avLst/>
            <a:gdLst>
              <a:gd name="T0" fmla="*/ 0 w 5156094"/>
              <a:gd name="T1" fmla="*/ 0 h 1509215"/>
              <a:gd name="T2" fmla="*/ 6961 w 5156094"/>
              <a:gd name="T3" fmla="*/ 1168047 h 1509215"/>
              <a:gd name="T4" fmla="*/ 1131015 w 5156094"/>
              <a:gd name="T5" fmla="*/ 1170389 h 1509215"/>
              <a:gd name="T6" fmla="*/ 1755021 w 5156094"/>
              <a:gd name="T7" fmla="*/ 1490285 h 1509215"/>
              <a:gd name="T8" fmla="*/ 2207298 w 5156094"/>
              <a:gd name="T9" fmla="*/ 1510706 h 1509215"/>
              <a:gd name="T10" fmla="*/ 2988945 w 5156094"/>
              <a:gd name="T11" fmla="*/ 1198737 h 1509215"/>
              <a:gd name="T12" fmla="*/ 3391674 w 5156094"/>
              <a:gd name="T13" fmla="*/ 1210330 h 1509215"/>
              <a:gd name="T14" fmla="*/ 5156412 w 5156094"/>
              <a:gd name="T15" fmla="*/ 1199641 h 1509215"/>
              <a:gd name="T16" fmla="*/ 5126696 w 5156094"/>
              <a:gd name="T17" fmla="*/ 64147 h 1509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207163 w 5156094"/>
              <a:gd name="connsiteY4" fmla="*/ 1509215 h 1559667"/>
              <a:gd name="connsiteX5" fmla="*/ 2988762 w 5156094"/>
              <a:gd name="connsiteY5" fmla="*/ 1197554 h 1559667"/>
              <a:gd name="connsiteX6" fmla="*/ 3391464 w 5156094"/>
              <a:gd name="connsiteY6" fmla="*/ 1209136 h 1559667"/>
              <a:gd name="connsiteX7" fmla="*/ 5156094 w 5156094"/>
              <a:gd name="connsiteY7" fmla="*/ 1198456 h 1559667"/>
              <a:gd name="connsiteX8" fmla="*/ 5126381 w 5156094"/>
              <a:gd name="connsiteY8" fmla="*/ 64084 h 1559667"/>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145216 w 5156094"/>
              <a:gd name="connsiteY4" fmla="*/ 1553959 h 1559667"/>
              <a:gd name="connsiteX5" fmla="*/ 2988762 w 5156094"/>
              <a:gd name="connsiteY5" fmla="*/ 1197554 h 1559667"/>
              <a:gd name="connsiteX6" fmla="*/ 3391464 w 5156094"/>
              <a:gd name="connsiteY6" fmla="*/ 1209136 h 1559667"/>
              <a:gd name="connsiteX7" fmla="*/ 5156094 w 5156094"/>
              <a:gd name="connsiteY7" fmla="*/ 1198456 h 1559667"/>
              <a:gd name="connsiteX8" fmla="*/ 5126381 w 5156094"/>
              <a:gd name="connsiteY8" fmla="*/ 64084 h 1559667"/>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145216 w 5156094"/>
              <a:gd name="connsiteY4" fmla="*/ 1553959 h 1559667"/>
              <a:gd name="connsiteX5" fmla="*/ 2930257 w 5156094"/>
              <a:gd name="connsiteY5" fmla="*/ 1152811 h 1559667"/>
              <a:gd name="connsiteX6" fmla="*/ 3391464 w 5156094"/>
              <a:gd name="connsiteY6" fmla="*/ 1209136 h 1559667"/>
              <a:gd name="connsiteX7" fmla="*/ 5156094 w 5156094"/>
              <a:gd name="connsiteY7" fmla="*/ 1198456 h 1559667"/>
              <a:gd name="connsiteX8" fmla="*/ 5126381 w 5156094"/>
              <a:gd name="connsiteY8" fmla="*/ 64084 h 1559667"/>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145216 w 5156094"/>
              <a:gd name="connsiteY4" fmla="*/ 1553959 h 1559667"/>
              <a:gd name="connsiteX5" fmla="*/ 2930257 w 5156094"/>
              <a:gd name="connsiteY5" fmla="*/ 1152811 h 1559667"/>
              <a:gd name="connsiteX6" fmla="*/ 5156094 w 5156094"/>
              <a:gd name="connsiteY6" fmla="*/ 1198456 h 1559667"/>
              <a:gd name="connsiteX7" fmla="*/ 5126381 w 5156094"/>
              <a:gd name="connsiteY7" fmla="*/ 64084 h 1559667"/>
              <a:gd name="connsiteX0" fmla="*/ 0 w 5156094"/>
              <a:gd name="connsiteY0" fmla="*/ 0 h 1559667"/>
              <a:gd name="connsiteX1" fmla="*/ 6961 w 5156094"/>
              <a:gd name="connsiteY1" fmla="*/ 1166894 h 1559667"/>
              <a:gd name="connsiteX2" fmla="*/ 1387547 w 5156094"/>
              <a:gd name="connsiteY2" fmla="*/ 1150854 h 1559667"/>
              <a:gd name="connsiteX3" fmla="*/ 1824854 w 5156094"/>
              <a:gd name="connsiteY3" fmla="*/ 1559667 h 1559667"/>
              <a:gd name="connsiteX4" fmla="*/ 2145216 w 5156094"/>
              <a:gd name="connsiteY4" fmla="*/ 1553959 h 1559667"/>
              <a:gd name="connsiteX5" fmla="*/ 2930257 w 5156094"/>
              <a:gd name="connsiteY5" fmla="*/ 1152811 h 1559667"/>
              <a:gd name="connsiteX6" fmla="*/ 5156094 w 5156094"/>
              <a:gd name="connsiteY6" fmla="*/ 1198456 h 1559667"/>
              <a:gd name="connsiteX7" fmla="*/ 5126381 w 5156094"/>
              <a:gd name="connsiteY7" fmla="*/ 64084 h 1559667"/>
              <a:gd name="connsiteX0" fmla="*/ 0 w 5156094"/>
              <a:gd name="connsiteY0" fmla="*/ 0 h 1553959"/>
              <a:gd name="connsiteX1" fmla="*/ 6961 w 5156094"/>
              <a:gd name="connsiteY1" fmla="*/ 1166894 h 1553959"/>
              <a:gd name="connsiteX2" fmla="*/ 1387547 w 5156094"/>
              <a:gd name="connsiteY2" fmla="*/ 1150854 h 1553959"/>
              <a:gd name="connsiteX3" fmla="*/ 1824854 w 5156094"/>
              <a:gd name="connsiteY3" fmla="*/ 1458577 h 1553959"/>
              <a:gd name="connsiteX4" fmla="*/ 2145216 w 5156094"/>
              <a:gd name="connsiteY4" fmla="*/ 1553959 h 1553959"/>
              <a:gd name="connsiteX5" fmla="*/ 2930257 w 5156094"/>
              <a:gd name="connsiteY5" fmla="*/ 1152811 h 1553959"/>
              <a:gd name="connsiteX6" fmla="*/ 5156094 w 5156094"/>
              <a:gd name="connsiteY6" fmla="*/ 1198456 h 1553959"/>
              <a:gd name="connsiteX7" fmla="*/ 5126381 w 5156094"/>
              <a:gd name="connsiteY7" fmla="*/ 64084 h 1553959"/>
              <a:gd name="connsiteX0" fmla="*/ 0 w 5156094"/>
              <a:gd name="connsiteY0" fmla="*/ 0 h 1458577"/>
              <a:gd name="connsiteX1" fmla="*/ 6961 w 5156094"/>
              <a:gd name="connsiteY1" fmla="*/ 1166894 h 1458577"/>
              <a:gd name="connsiteX2" fmla="*/ 1387547 w 5156094"/>
              <a:gd name="connsiteY2" fmla="*/ 1150854 h 1458577"/>
              <a:gd name="connsiteX3" fmla="*/ 1824854 w 5156094"/>
              <a:gd name="connsiteY3" fmla="*/ 1458577 h 1458577"/>
              <a:gd name="connsiteX4" fmla="*/ 2145216 w 5156094"/>
              <a:gd name="connsiteY4" fmla="*/ 1434487 h 1458577"/>
              <a:gd name="connsiteX5" fmla="*/ 2930257 w 5156094"/>
              <a:gd name="connsiteY5" fmla="*/ 1152811 h 1458577"/>
              <a:gd name="connsiteX6" fmla="*/ 5156094 w 5156094"/>
              <a:gd name="connsiteY6" fmla="*/ 1198456 h 1458577"/>
              <a:gd name="connsiteX7" fmla="*/ 5126381 w 5156094"/>
              <a:gd name="connsiteY7" fmla="*/ 64084 h 1458577"/>
              <a:gd name="connsiteX0" fmla="*/ 0 w 5156094"/>
              <a:gd name="connsiteY0" fmla="*/ 0 h 1458577"/>
              <a:gd name="connsiteX1" fmla="*/ 6961 w 5156094"/>
              <a:gd name="connsiteY1" fmla="*/ 1166894 h 1458577"/>
              <a:gd name="connsiteX2" fmla="*/ 1387547 w 5156094"/>
              <a:gd name="connsiteY2" fmla="*/ 1150854 h 1458577"/>
              <a:gd name="connsiteX3" fmla="*/ 1824854 w 5156094"/>
              <a:gd name="connsiteY3" fmla="*/ 1458577 h 1458577"/>
              <a:gd name="connsiteX4" fmla="*/ 2145216 w 5156094"/>
              <a:gd name="connsiteY4" fmla="*/ 1434487 h 1458577"/>
              <a:gd name="connsiteX5" fmla="*/ 2809732 w 5156094"/>
              <a:gd name="connsiteY5" fmla="*/ 1093074 h 1458577"/>
              <a:gd name="connsiteX6" fmla="*/ 5156094 w 5156094"/>
              <a:gd name="connsiteY6" fmla="*/ 1198456 h 1458577"/>
              <a:gd name="connsiteX7" fmla="*/ 5126381 w 5156094"/>
              <a:gd name="connsiteY7" fmla="*/ 64084 h 1458577"/>
              <a:gd name="connsiteX0" fmla="*/ 0 w 5156094"/>
              <a:gd name="connsiteY0" fmla="*/ 0 h 1458577"/>
              <a:gd name="connsiteX1" fmla="*/ 6961 w 5156094"/>
              <a:gd name="connsiteY1" fmla="*/ 1166894 h 1458577"/>
              <a:gd name="connsiteX2" fmla="*/ 1387547 w 5156094"/>
              <a:gd name="connsiteY2" fmla="*/ 1150854 h 1458577"/>
              <a:gd name="connsiteX3" fmla="*/ 1824854 w 5156094"/>
              <a:gd name="connsiteY3" fmla="*/ 1458577 h 1458577"/>
              <a:gd name="connsiteX4" fmla="*/ 2063570 w 5156094"/>
              <a:gd name="connsiteY4" fmla="*/ 1443677 h 1458577"/>
              <a:gd name="connsiteX5" fmla="*/ 2809732 w 5156094"/>
              <a:gd name="connsiteY5" fmla="*/ 1093074 h 1458577"/>
              <a:gd name="connsiteX6" fmla="*/ 5156094 w 5156094"/>
              <a:gd name="connsiteY6" fmla="*/ 1198456 h 1458577"/>
              <a:gd name="connsiteX7" fmla="*/ 5126381 w 5156094"/>
              <a:gd name="connsiteY7" fmla="*/ 64084 h 1458577"/>
              <a:gd name="connsiteX0" fmla="*/ 0 w 5156094"/>
              <a:gd name="connsiteY0" fmla="*/ 0 h 1443677"/>
              <a:gd name="connsiteX1" fmla="*/ 6961 w 5156094"/>
              <a:gd name="connsiteY1" fmla="*/ 1166894 h 1443677"/>
              <a:gd name="connsiteX2" fmla="*/ 1387547 w 5156094"/>
              <a:gd name="connsiteY2" fmla="*/ 1150854 h 1443677"/>
              <a:gd name="connsiteX3" fmla="*/ 1832629 w 5156094"/>
              <a:gd name="connsiteY3" fmla="*/ 1440196 h 1443677"/>
              <a:gd name="connsiteX4" fmla="*/ 2063570 w 5156094"/>
              <a:gd name="connsiteY4" fmla="*/ 1443677 h 1443677"/>
              <a:gd name="connsiteX5" fmla="*/ 2809732 w 5156094"/>
              <a:gd name="connsiteY5" fmla="*/ 1093074 h 1443677"/>
              <a:gd name="connsiteX6" fmla="*/ 5156094 w 5156094"/>
              <a:gd name="connsiteY6" fmla="*/ 1198456 h 1443677"/>
              <a:gd name="connsiteX7" fmla="*/ 5126381 w 5156094"/>
              <a:gd name="connsiteY7" fmla="*/ 64084 h 144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6094" h="1443677">
                <a:moveTo>
                  <a:pt x="0" y="0"/>
                </a:moveTo>
                <a:cubicBezTo>
                  <a:pt x="2320" y="388965"/>
                  <a:pt x="4641" y="777929"/>
                  <a:pt x="6961" y="1166894"/>
                </a:cubicBezTo>
                <a:lnTo>
                  <a:pt x="1387547" y="1150854"/>
                </a:lnTo>
                <a:lnTo>
                  <a:pt x="1832629" y="1440196"/>
                </a:lnTo>
                <a:lnTo>
                  <a:pt x="2063570" y="1443677"/>
                </a:lnTo>
                <a:lnTo>
                  <a:pt x="2809732" y="1093074"/>
                </a:lnTo>
                <a:lnTo>
                  <a:pt x="5156094" y="1198456"/>
                </a:lnTo>
                <a:lnTo>
                  <a:pt x="5126381" y="64084"/>
                </a:lnTo>
              </a:path>
            </a:pathLst>
          </a:custGeom>
          <a:noFill/>
          <a:ln w="22225">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4" name="TextBox 123">
            <a:extLst>
              <a:ext uri="{FF2B5EF4-FFF2-40B4-BE49-F238E27FC236}">
                <a16:creationId xmlns:a16="http://schemas.microsoft.com/office/drawing/2014/main" id="{02FCACC2-D909-7B41-AC13-34D894243B2B}"/>
              </a:ext>
            </a:extLst>
          </p:cNvPr>
          <p:cNvSpPr txBox="1"/>
          <p:nvPr/>
        </p:nvSpPr>
        <p:spPr>
          <a:xfrm>
            <a:off x="4692557" y="6277338"/>
            <a:ext cx="318138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n-US" sz="1600" b="0" i="0" u="none" strike="noStrike" kern="1200" cap="none" spc="0" normalizeH="0" baseline="0" noProof="0" dirty="0" err="1">
                <a:ln>
                  <a:noFill/>
                </a:ln>
                <a:solidFill>
                  <a:srgbClr val="C00000"/>
                </a:solidFill>
                <a:effectLst/>
                <a:uLnTx/>
                <a:uFillTx/>
                <a:latin typeface="Calibri" panose="020F0502020204030204"/>
                <a:ea typeface="+mn-ea"/>
                <a:cs typeface="+mn-cs"/>
              </a:rPr>
              <a:t>ottleneck</a:t>
            </a: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 link (almost always busy)</a:t>
            </a: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E3284F9A-6893-1E4D-8B94-17F64D75D82E}"/>
              </a:ext>
            </a:extLst>
          </p:cNvPr>
          <p:cNvCxnSpPr>
            <a:cxnSpLocks/>
          </p:cNvCxnSpPr>
          <p:nvPr/>
        </p:nvCxnSpPr>
        <p:spPr>
          <a:xfrm>
            <a:off x="5609507" y="5767851"/>
            <a:ext cx="0" cy="5662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4DEBF33-EEFE-AC4E-A6EE-FBEFE3D21B68}"/>
              </a:ext>
            </a:extLst>
          </p:cNvPr>
          <p:cNvGrpSpPr/>
          <p:nvPr/>
        </p:nvGrpSpPr>
        <p:grpSpPr>
          <a:xfrm>
            <a:off x="860107" y="5151058"/>
            <a:ext cx="4764459" cy="830997"/>
            <a:chOff x="703842" y="5262044"/>
            <a:chExt cx="4764459" cy="830997"/>
          </a:xfrm>
        </p:grpSpPr>
        <p:sp>
          <p:nvSpPr>
            <p:cNvPr id="135" name="TextBox 134">
              <a:extLst>
                <a:ext uri="{FF2B5EF4-FFF2-40B4-BE49-F238E27FC236}">
                  <a16:creationId xmlns:a16="http://schemas.microsoft.com/office/drawing/2014/main" id="{7C56DC91-6524-264F-BD66-68BD34152AAA}"/>
                </a:ext>
              </a:extLst>
            </p:cNvPr>
            <p:cNvSpPr txBox="1"/>
            <p:nvPr/>
          </p:nvSpPr>
          <p:spPr>
            <a:xfrm>
              <a:off x="703842" y="5262044"/>
              <a:ext cx="2330267"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packet queue almost never empty, sometimes overflows packet (loss)</a:t>
              </a: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03C26690-6ACA-ED46-8053-4773384B91BB}"/>
                </a:ext>
              </a:extLst>
            </p:cNvPr>
            <p:cNvGrpSpPr/>
            <p:nvPr/>
          </p:nvGrpSpPr>
          <p:grpSpPr>
            <a:xfrm>
              <a:off x="4921820" y="5505951"/>
              <a:ext cx="546481" cy="386071"/>
              <a:chOff x="4621648" y="3046041"/>
              <a:chExt cx="1120964" cy="769030"/>
            </a:xfrm>
          </p:grpSpPr>
          <p:grpSp>
            <p:nvGrpSpPr>
              <p:cNvPr id="199" name="Group 58">
                <a:extLst>
                  <a:ext uri="{FF2B5EF4-FFF2-40B4-BE49-F238E27FC236}">
                    <a16:creationId xmlns:a16="http://schemas.microsoft.com/office/drawing/2014/main" id="{9C8DCF2E-441E-E74C-B545-52E572FFE3EF}"/>
                  </a:ext>
                </a:extLst>
              </p:cNvPr>
              <p:cNvGrpSpPr>
                <a:grpSpLocks/>
              </p:cNvGrpSpPr>
              <p:nvPr/>
            </p:nvGrpSpPr>
            <p:grpSpPr bwMode="auto">
              <a:xfrm>
                <a:off x="5247312" y="3046041"/>
                <a:ext cx="495300" cy="760413"/>
                <a:chOff x="333961" y="4406169"/>
                <a:chExt cx="1255305" cy="2136353"/>
              </a:xfrm>
            </p:grpSpPr>
            <p:sp>
              <p:nvSpPr>
                <p:cNvPr id="200" name="Freeform 199">
                  <a:extLst>
                    <a:ext uri="{FF2B5EF4-FFF2-40B4-BE49-F238E27FC236}">
                      <a16:creationId xmlns:a16="http://schemas.microsoft.com/office/drawing/2014/main" id="{4B041975-A7A0-664F-80BD-680D4E755238}"/>
                    </a:ext>
                  </a:extLst>
                </p:cNvPr>
                <p:cNvSpPr/>
                <p:nvPr/>
              </p:nvSpPr>
              <p:spPr>
                <a:xfrm>
                  <a:off x="333961" y="4406169"/>
                  <a:ext cx="969641" cy="2136353"/>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C0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1" name="Freeform 200">
                  <a:extLst>
                    <a:ext uri="{FF2B5EF4-FFF2-40B4-BE49-F238E27FC236}">
                      <a16:creationId xmlns:a16="http://schemas.microsoft.com/office/drawing/2014/main" id="{1FFD2B64-546C-2643-AD7C-08944962BECA}"/>
                    </a:ext>
                  </a:extLst>
                </p:cNvPr>
                <p:cNvSpPr/>
                <p:nvPr/>
              </p:nvSpPr>
              <p:spPr>
                <a:xfrm>
                  <a:off x="350055" y="4410631"/>
                  <a:ext cx="1239211" cy="771583"/>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 h="757496">
                      <a:moveTo>
                        <a:pt x="233363" y="0"/>
                      </a:moveTo>
                      <a:lnTo>
                        <a:pt x="0" y="9439"/>
                      </a:lnTo>
                      <a:lnTo>
                        <a:pt x="952500" y="752735"/>
                      </a:lnTo>
                      <a:cubicBezTo>
                        <a:pt x="1060450" y="744798"/>
                        <a:pt x="1035049" y="751145"/>
                        <a:pt x="1238250" y="757496"/>
                      </a:cubicBezTo>
                      <a:lnTo>
                        <a:pt x="233363" y="0"/>
                      </a:lnTo>
                      <a:close/>
                    </a:path>
                  </a:pathLst>
                </a:custGeom>
                <a:solidFill>
                  <a:srgbClr val="ED356A"/>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2" name="Rectangle 68">
                  <a:extLst>
                    <a:ext uri="{FF2B5EF4-FFF2-40B4-BE49-F238E27FC236}">
                      <a16:creationId xmlns:a16="http://schemas.microsoft.com/office/drawing/2014/main" id="{4B96C577-1D41-C041-9B20-7071CF6D3F91}"/>
                    </a:ext>
                  </a:extLst>
                </p:cNvPr>
                <p:cNvSpPr>
                  <a:spLocks noChangeArrowheads="1"/>
                </p:cNvSpPr>
                <p:nvPr/>
              </p:nvSpPr>
              <p:spPr bwMode="auto">
                <a:xfrm>
                  <a:off x="1289719" y="5166823"/>
                  <a:ext cx="289686" cy="1351386"/>
                </a:xfrm>
                <a:prstGeom prst="rect">
                  <a:avLst/>
                </a:prstGeom>
                <a:solidFill>
                  <a:srgbClr val="E4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grpSp>
          <p:grpSp>
            <p:nvGrpSpPr>
              <p:cNvPr id="144" name="Group 58">
                <a:extLst>
                  <a:ext uri="{FF2B5EF4-FFF2-40B4-BE49-F238E27FC236}">
                    <a16:creationId xmlns:a16="http://schemas.microsoft.com/office/drawing/2014/main" id="{28D67BA5-B51E-1F4B-9F91-6C8CB9B77825}"/>
                  </a:ext>
                </a:extLst>
              </p:cNvPr>
              <p:cNvGrpSpPr>
                <a:grpSpLocks/>
              </p:cNvGrpSpPr>
              <p:nvPr/>
            </p:nvGrpSpPr>
            <p:grpSpPr bwMode="auto">
              <a:xfrm>
                <a:off x="5041006" y="3051076"/>
                <a:ext cx="495300" cy="760413"/>
                <a:chOff x="333961" y="4406169"/>
                <a:chExt cx="1255305" cy="2136353"/>
              </a:xfrm>
            </p:grpSpPr>
            <p:sp>
              <p:nvSpPr>
                <p:cNvPr id="152" name="Freeform 151">
                  <a:extLst>
                    <a:ext uri="{FF2B5EF4-FFF2-40B4-BE49-F238E27FC236}">
                      <a16:creationId xmlns:a16="http://schemas.microsoft.com/office/drawing/2014/main" id="{56F3A370-4056-4D4B-9032-355AAB97EFC1}"/>
                    </a:ext>
                  </a:extLst>
                </p:cNvPr>
                <p:cNvSpPr/>
                <p:nvPr/>
              </p:nvSpPr>
              <p:spPr>
                <a:xfrm>
                  <a:off x="333961" y="4406169"/>
                  <a:ext cx="969641" cy="2136353"/>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C0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3" name="Freeform 152">
                  <a:extLst>
                    <a:ext uri="{FF2B5EF4-FFF2-40B4-BE49-F238E27FC236}">
                      <a16:creationId xmlns:a16="http://schemas.microsoft.com/office/drawing/2014/main" id="{FC9A9D04-FD70-E345-8B40-8B52B4895FD3}"/>
                    </a:ext>
                  </a:extLst>
                </p:cNvPr>
                <p:cNvSpPr/>
                <p:nvPr/>
              </p:nvSpPr>
              <p:spPr>
                <a:xfrm>
                  <a:off x="350055" y="4410631"/>
                  <a:ext cx="1239211" cy="771583"/>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 h="757496">
                      <a:moveTo>
                        <a:pt x="233363" y="0"/>
                      </a:moveTo>
                      <a:lnTo>
                        <a:pt x="0" y="9439"/>
                      </a:lnTo>
                      <a:lnTo>
                        <a:pt x="952500" y="752735"/>
                      </a:lnTo>
                      <a:cubicBezTo>
                        <a:pt x="1060450" y="744798"/>
                        <a:pt x="1035049" y="751145"/>
                        <a:pt x="1238250" y="757496"/>
                      </a:cubicBezTo>
                      <a:lnTo>
                        <a:pt x="233363" y="0"/>
                      </a:lnTo>
                      <a:close/>
                    </a:path>
                  </a:pathLst>
                </a:custGeom>
                <a:solidFill>
                  <a:srgbClr val="ED356A"/>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4" name="Rectangle 68">
                  <a:extLst>
                    <a:ext uri="{FF2B5EF4-FFF2-40B4-BE49-F238E27FC236}">
                      <a16:creationId xmlns:a16="http://schemas.microsoft.com/office/drawing/2014/main" id="{DB9F22EB-34DD-B44E-B8F0-F93A80887B1A}"/>
                    </a:ext>
                  </a:extLst>
                </p:cNvPr>
                <p:cNvSpPr>
                  <a:spLocks noChangeArrowheads="1"/>
                </p:cNvSpPr>
                <p:nvPr/>
              </p:nvSpPr>
              <p:spPr bwMode="auto">
                <a:xfrm>
                  <a:off x="1289719" y="5166823"/>
                  <a:ext cx="289686" cy="1351386"/>
                </a:xfrm>
                <a:prstGeom prst="rect">
                  <a:avLst/>
                </a:prstGeom>
                <a:solidFill>
                  <a:srgbClr val="E4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grpSp>
          <p:grpSp>
            <p:nvGrpSpPr>
              <p:cNvPr id="147" name="Group 61">
                <a:extLst>
                  <a:ext uri="{FF2B5EF4-FFF2-40B4-BE49-F238E27FC236}">
                    <a16:creationId xmlns:a16="http://schemas.microsoft.com/office/drawing/2014/main" id="{8EBA6A47-608B-5949-888D-EE10ACCBFCAC}"/>
                  </a:ext>
                </a:extLst>
              </p:cNvPr>
              <p:cNvGrpSpPr>
                <a:grpSpLocks/>
              </p:cNvGrpSpPr>
              <p:nvPr/>
            </p:nvGrpSpPr>
            <p:grpSpPr bwMode="auto">
              <a:xfrm>
                <a:off x="4816091" y="3049780"/>
                <a:ext cx="494208" cy="761128"/>
                <a:chOff x="335231" y="4405745"/>
                <a:chExt cx="1252537" cy="2138362"/>
              </a:xfrm>
            </p:grpSpPr>
            <p:sp>
              <p:nvSpPr>
                <p:cNvPr id="149" name="Freeform 148">
                  <a:extLst>
                    <a:ext uri="{FF2B5EF4-FFF2-40B4-BE49-F238E27FC236}">
                      <a16:creationId xmlns:a16="http://schemas.microsoft.com/office/drawing/2014/main" id="{8B0E7BF7-08BC-9E4B-BA69-36C0B14D8D1C}"/>
                    </a:ext>
                  </a:extLst>
                </p:cNvPr>
                <p:cNvSpPr/>
                <p:nvPr/>
              </p:nvSpPr>
              <p:spPr>
                <a:xfrm>
                  <a:off x="335231" y="4406992"/>
                  <a:ext cx="965619" cy="2136350"/>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C0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0" name="Freeform 149">
                  <a:extLst>
                    <a:ext uri="{FF2B5EF4-FFF2-40B4-BE49-F238E27FC236}">
                      <a16:creationId xmlns:a16="http://schemas.microsoft.com/office/drawing/2014/main" id="{671F6074-CF54-2643-81D7-12EC582C9E91}"/>
                    </a:ext>
                  </a:extLst>
                </p:cNvPr>
                <p:cNvSpPr/>
                <p:nvPr/>
              </p:nvSpPr>
              <p:spPr>
                <a:xfrm>
                  <a:off x="351325" y="4411451"/>
                  <a:ext cx="1235186" cy="771586"/>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 h="757496">
                      <a:moveTo>
                        <a:pt x="233363" y="0"/>
                      </a:moveTo>
                      <a:lnTo>
                        <a:pt x="0" y="9439"/>
                      </a:lnTo>
                      <a:lnTo>
                        <a:pt x="952500" y="752735"/>
                      </a:lnTo>
                      <a:cubicBezTo>
                        <a:pt x="1060450" y="744798"/>
                        <a:pt x="1035049" y="751145"/>
                        <a:pt x="1238250" y="757496"/>
                      </a:cubicBezTo>
                      <a:lnTo>
                        <a:pt x="233363" y="0"/>
                      </a:lnTo>
                      <a:close/>
                    </a:path>
                  </a:pathLst>
                </a:custGeom>
                <a:solidFill>
                  <a:srgbClr val="ED356A"/>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1" name="Rectangle 65">
                  <a:extLst>
                    <a:ext uri="{FF2B5EF4-FFF2-40B4-BE49-F238E27FC236}">
                      <a16:creationId xmlns:a16="http://schemas.microsoft.com/office/drawing/2014/main" id="{24B1948E-031B-0E41-806A-4FBC399FCA5C}"/>
                    </a:ext>
                  </a:extLst>
                </p:cNvPr>
                <p:cNvSpPr>
                  <a:spLocks noChangeArrowheads="1"/>
                </p:cNvSpPr>
                <p:nvPr/>
              </p:nvSpPr>
              <p:spPr bwMode="auto">
                <a:xfrm>
                  <a:off x="1296825" y="5178575"/>
                  <a:ext cx="289686" cy="1351389"/>
                </a:xfrm>
                <a:prstGeom prst="rect">
                  <a:avLst/>
                </a:prstGeom>
                <a:solidFill>
                  <a:srgbClr val="E4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grpSp>
          <p:grpSp>
            <p:nvGrpSpPr>
              <p:cNvPr id="203" name="Group 61">
                <a:extLst>
                  <a:ext uri="{FF2B5EF4-FFF2-40B4-BE49-F238E27FC236}">
                    <a16:creationId xmlns:a16="http://schemas.microsoft.com/office/drawing/2014/main" id="{A84018EA-3016-6944-815C-BDA0454861B8}"/>
                  </a:ext>
                </a:extLst>
              </p:cNvPr>
              <p:cNvGrpSpPr>
                <a:grpSpLocks/>
              </p:cNvGrpSpPr>
              <p:nvPr/>
            </p:nvGrpSpPr>
            <p:grpSpPr bwMode="auto">
              <a:xfrm>
                <a:off x="4621648" y="3053943"/>
                <a:ext cx="494208" cy="761128"/>
                <a:chOff x="335231" y="4405745"/>
                <a:chExt cx="1252537" cy="2138362"/>
              </a:xfrm>
            </p:grpSpPr>
            <p:sp>
              <p:nvSpPr>
                <p:cNvPr id="204" name="Freeform 203">
                  <a:extLst>
                    <a:ext uri="{FF2B5EF4-FFF2-40B4-BE49-F238E27FC236}">
                      <a16:creationId xmlns:a16="http://schemas.microsoft.com/office/drawing/2014/main" id="{A877B87A-03DB-5F4A-A8C2-6E39BA84A122}"/>
                    </a:ext>
                  </a:extLst>
                </p:cNvPr>
                <p:cNvSpPr/>
                <p:nvPr/>
              </p:nvSpPr>
              <p:spPr>
                <a:xfrm>
                  <a:off x="335231" y="4406992"/>
                  <a:ext cx="965619" cy="2136350"/>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C0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5" name="Freeform 204">
                  <a:extLst>
                    <a:ext uri="{FF2B5EF4-FFF2-40B4-BE49-F238E27FC236}">
                      <a16:creationId xmlns:a16="http://schemas.microsoft.com/office/drawing/2014/main" id="{D4629751-292C-9C46-8380-46F69573297B}"/>
                    </a:ext>
                  </a:extLst>
                </p:cNvPr>
                <p:cNvSpPr/>
                <p:nvPr/>
              </p:nvSpPr>
              <p:spPr>
                <a:xfrm>
                  <a:off x="351325" y="4411451"/>
                  <a:ext cx="1235186" cy="771586"/>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 h="757496">
                      <a:moveTo>
                        <a:pt x="233363" y="0"/>
                      </a:moveTo>
                      <a:lnTo>
                        <a:pt x="0" y="9439"/>
                      </a:lnTo>
                      <a:lnTo>
                        <a:pt x="952500" y="752735"/>
                      </a:lnTo>
                      <a:cubicBezTo>
                        <a:pt x="1060450" y="744798"/>
                        <a:pt x="1035049" y="751145"/>
                        <a:pt x="1238250" y="757496"/>
                      </a:cubicBezTo>
                      <a:lnTo>
                        <a:pt x="233363" y="0"/>
                      </a:lnTo>
                      <a:close/>
                    </a:path>
                  </a:pathLst>
                </a:custGeom>
                <a:solidFill>
                  <a:srgbClr val="ED356A"/>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6" name="Rectangle 65">
                  <a:extLst>
                    <a:ext uri="{FF2B5EF4-FFF2-40B4-BE49-F238E27FC236}">
                      <a16:creationId xmlns:a16="http://schemas.microsoft.com/office/drawing/2014/main" id="{549A4DDD-F461-2345-B6CC-E7011D8916B0}"/>
                    </a:ext>
                  </a:extLst>
                </p:cNvPr>
                <p:cNvSpPr>
                  <a:spLocks noChangeArrowheads="1"/>
                </p:cNvSpPr>
                <p:nvPr/>
              </p:nvSpPr>
              <p:spPr bwMode="auto">
                <a:xfrm>
                  <a:off x="1296825" y="5178575"/>
                  <a:ext cx="289686" cy="1351389"/>
                </a:xfrm>
                <a:prstGeom prst="rect">
                  <a:avLst/>
                </a:prstGeom>
                <a:solidFill>
                  <a:srgbClr val="E4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grpSp>
        </p:grpSp>
        <p:cxnSp>
          <p:nvCxnSpPr>
            <p:cNvPr id="17" name="Straight Connector 16">
              <a:extLst>
                <a:ext uri="{FF2B5EF4-FFF2-40B4-BE49-F238E27FC236}">
                  <a16:creationId xmlns:a16="http://schemas.microsoft.com/office/drawing/2014/main" id="{E9EDF9F3-6222-AB41-A132-50D0D344E84F}"/>
                </a:ext>
              </a:extLst>
            </p:cNvPr>
            <p:cNvCxnSpPr>
              <a:cxnSpLocks/>
            </p:cNvCxnSpPr>
            <p:nvPr/>
          </p:nvCxnSpPr>
          <p:spPr>
            <a:xfrm flipH="1">
              <a:off x="2972773" y="5696183"/>
              <a:ext cx="1931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8CF8F38F-0026-3541-8248-4367CE19639B}"/>
              </a:ext>
            </a:extLst>
          </p:cNvPr>
          <p:cNvGrpSpPr/>
          <p:nvPr/>
        </p:nvGrpSpPr>
        <p:grpSpPr>
          <a:xfrm>
            <a:off x="5397500" y="4063641"/>
            <a:ext cx="609600" cy="628987"/>
            <a:chOff x="5486400" y="4101741"/>
            <a:chExt cx="609600" cy="628987"/>
          </a:xfrm>
        </p:grpSpPr>
        <p:sp>
          <p:nvSpPr>
            <p:cNvPr id="112" name="Freeform 10">
              <a:extLst>
                <a:ext uri="{FF2B5EF4-FFF2-40B4-BE49-F238E27FC236}">
                  <a16:creationId xmlns:a16="http://schemas.microsoft.com/office/drawing/2014/main" id="{7793E5EB-2CBF-704E-8E72-9F0A5CB5A075}"/>
                </a:ext>
              </a:extLst>
            </p:cNvPr>
            <p:cNvSpPr>
              <a:spLocks/>
            </p:cNvSpPr>
            <p:nvPr/>
          </p:nvSpPr>
          <p:spPr bwMode="auto">
            <a:xfrm flipH="1">
              <a:off x="5658360" y="4102100"/>
              <a:ext cx="176916" cy="454025"/>
            </a:xfrm>
            <a:custGeom>
              <a:avLst/>
              <a:gdLst>
                <a:gd name="T0" fmla="*/ 2147483647 w 12213"/>
                <a:gd name="T1" fmla="*/ 2147483647 h 10000"/>
                <a:gd name="T2" fmla="*/ 0 w 12213"/>
                <a:gd name="T3" fmla="*/ 0 h 10000"/>
                <a:gd name="T4" fmla="*/ 0 w 12213"/>
                <a:gd name="T5" fmla="*/ 2147483647 h 10000"/>
                <a:gd name="T6" fmla="*/ 2147483647 w 12213"/>
                <a:gd name="T7" fmla="*/ 2147483647 h 10000"/>
                <a:gd name="T8" fmla="*/ 2147483647 w 12213"/>
                <a:gd name="T9" fmla="*/ 2147483647 h 10000"/>
                <a:gd name="T10" fmla="*/ 0 60000 65536"/>
                <a:gd name="T11" fmla="*/ 0 60000 65536"/>
                <a:gd name="T12" fmla="*/ 0 60000 65536"/>
                <a:gd name="T13" fmla="*/ 0 60000 65536"/>
                <a:gd name="T14" fmla="*/ 0 60000 65536"/>
                <a:gd name="connsiteX0" fmla="*/ 12224 w 12711"/>
                <a:gd name="connsiteY0" fmla="*/ 4661 h 7743"/>
                <a:gd name="connsiteX1" fmla="*/ 498 w 12711"/>
                <a:gd name="connsiteY1" fmla="*/ 0 h 7743"/>
                <a:gd name="connsiteX2" fmla="*/ 0 w 12711"/>
                <a:gd name="connsiteY2" fmla="*/ 7743 h 7743"/>
                <a:gd name="connsiteX3" fmla="*/ 12711 w 12711"/>
                <a:gd name="connsiteY3" fmla="*/ 6473 h 7743"/>
                <a:gd name="connsiteX4" fmla="*/ 12224 w 12711"/>
                <a:gd name="connsiteY4" fmla="*/ 4661 h 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1" h="7743">
                  <a:moveTo>
                    <a:pt x="12224" y="4661"/>
                  </a:moveTo>
                  <a:lnTo>
                    <a:pt x="498" y="0"/>
                  </a:lnTo>
                  <a:lnTo>
                    <a:pt x="0" y="7743"/>
                  </a:lnTo>
                  <a:lnTo>
                    <a:pt x="12711" y="6473"/>
                  </a:lnTo>
                  <a:lnTo>
                    <a:pt x="12224" y="4661"/>
                  </a:lnTo>
                  <a:close/>
                </a:path>
              </a:pathLst>
            </a:custGeom>
            <a:gradFill rotWithShape="1">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17" name="Group 190">
              <a:extLst>
                <a:ext uri="{FF2B5EF4-FFF2-40B4-BE49-F238E27FC236}">
                  <a16:creationId xmlns:a16="http://schemas.microsoft.com/office/drawing/2014/main" id="{AC979BFC-E642-744F-9DC1-BADB697791A8}"/>
                </a:ext>
              </a:extLst>
            </p:cNvPr>
            <p:cNvGrpSpPr>
              <a:grpSpLocks/>
            </p:cNvGrpSpPr>
            <p:nvPr/>
          </p:nvGrpSpPr>
          <p:grpSpPr bwMode="auto">
            <a:xfrm flipH="1">
              <a:off x="5486400" y="4355542"/>
              <a:ext cx="350533" cy="375186"/>
              <a:chOff x="-44" y="1473"/>
              <a:chExt cx="981" cy="1105"/>
            </a:xfrm>
          </p:grpSpPr>
          <p:pic>
            <p:nvPicPr>
              <p:cNvPr id="118" name="Picture 191" descr="desktop_computer_stylized_medium">
                <a:extLst>
                  <a:ext uri="{FF2B5EF4-FFF2-40B4-BE49-F238E27FC236}">
                    <a16:creationId xmlns:a16="http://schemas.microsoft.com/office/drawing/2014/main" id="{736C455F-8687-0644-9BAB-D641A51B1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192">
                <a:extLst>
                  <a:ext uri="{FF2B5EF4-FFF2-40B4-BE49-F238E27FC236}">
                    <a16:creationId xmlns:a16="http://schemas.microsoft.com/office/drawing/2014/main" id="{2F5B8C3C-D867-384D-B512-9A636B471BA5}"/>
                  </a:ext>
                </a:extLst>
              </p:cNvPr>
              <p:cNvSpPr>
                <a:spLocks/>
              </p:cNvSpPr>
              <p:nvPr/>
            </p:nvSpPr>
            <p:spPr bwMode="auto">
              <a:xfrm flipH="1">
                <a:off x="374" y="1579"/>
                <a:ext cx="477" cy="506"/>
              </a:xfrm>
              <a:custGeom>
                <a:avLst/>
                <a:gdLst>
                  <a:gd name="T0" fmla="*/ 0 w 356"/>
                  <a:gd name="T1" fmla="*/ 0 h 368"/>
                  <a:gd name="T2" fmla="*/ 43382 w 356"/>
                  <a:gd name="T3" fmla="*/ 3172 h 368"/>
                  <a:gd name="T4" fmla="*/ 51464 w 356"/>
                  <a:gd name="T5" fmla="*/ 66095 h 368"/>
                  <a:gd name="T6" fmla="*/ 11342 w 356"/>
                  <a:gd name="T7" fmla="*/ 82660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 name="Group 22">
              <a:extLst>
                <a:ext uri="{FF2B5EF4-FFF2-40B4-BE49-F238E27FC236}">
                  <a16:creationId xmlns:a16="http://schemas.microsoft.com/office/drawing/2014/main" id="{353C0199-62D3-6F48-8939-D9C39B61FAF4}"/>
                </a:ext>
              </a:extLst>
            </p:cNvPr>
            <p:cNvGrpSpPr/>
            <p:nvPr/>
          </p:nvGrpSpPr>
          <p:grpSpPr>
            <a:xfrm>
              <a:off x="5831973" y="4101741"/>
              <a:ext cx="264027" cy="451210"/>
              <a:chOff x="5831973" y="4101740"/>
              <a:chExt cx="295777" cy="502587"/>
            </a:xfrm>
          </p:grpSpPr>
          <p:sp>
            <p:nvSpPr>
              <p:cNvPr id="114" name="Rectangle 24">
                <a:extLst>
                  <a:ext uri="{FF2B5EF4-FFF2-40B4-BE49-F238E27FC236}">
                    <a16:creationId xmlns:a16="http://schemas.microsoft.com/office/drawing/2014/main" id="{429B5AEE-1F47-7F43-9636-D936822F588A}"/>
                  </a:ext>
                </a:extLst>
              </p:cNvPr>
              <p:cNvSpPr>
                <a:spLocks noChangeArrowheads="1"/>
              </p:cNvSpPr>
              <p:nvPr/>
            </p:nvSpPr>
            <p:spPr bwMode="auto">
              <a:xfrm>
                <a:off x="5831973" y="4101740"/>
                <a:ext cx="295777" cy="502587"/>
              </a:xfrm>
              <a:prstGeom prst="rect">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 name="Group 21">
                <a:extLst>
                  <a:ext uri="{FF2B5EF4-FFF2-40B4-BE49-F238E27FC236}">
                    <a16:creationId xmlns:a16="http://schemas.microsoft.com/office/drawing/2014/main" id="{E5D92F00-ABB5-E44E-A2E6-C8C218DD732B}"/>
                  </a:ext>
                </a:extLst>
              </p:cNvPr>
              <p:cNvGrpSpPr/>
              <p:nvPr/>
            </p:nvGrpSpPr>
            <p:grpSpPr>
              <a:xfrm>
                <a:off x="5832475" y="4197350"/>
                <a:ext cx="295275" cy="307975"/>
                <a:chOff x="5832475" y="4197350"/>
                <a:chExt cx="295275" cy="307975"/>
              </a:xfrm>
            </p:grpSpPr>
            <p:cxnSp>
              <p:nvCxnSpPr>
                <p:cNvPr id="11" name="Straight Connector 10">
                  <a:extLst>
                    <a:ext uri="{FF2B5EF4-FFF2-40B4-BE49-F238E27FC236}">
                      <a16:creationId xmlns:a16="http://schemas.microsoft.com/office/drawing/2014/main" id="{8C633B10-A8EE-F749-A263-B00982789560}"/>
                    </a:ext>
                  </a:extLst>
                </p:cNvPr>
                <p:cNvCxnSpPr>
                  <a:cxnSpLocks/>
                </p:cNvCxnSpPr>
                <p:nvPr/>
              </p:nvCxnSpPr>
              <p:spPr>
                <a:xfrm>
                  <a:off x="5835650" y="4305300"/>
                  <a:ext cx="2921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585E959-0F41-AC45-8ACF-4B548946D1F2}"/>
                    </a:ext>
                  </a:extLst>
                </p:cNvPr>
                <p:cNvCxnSpPr>
                  <a:cxnSpLocks/>
                </p:cNvCxnSpPr>
                <p:nvPr/>
              </p:nvCxnSpPr>
              <p:spPr>
                <a:xfrm>
                  <a:off x="5835650" y="4197350"/>
                  <a:ext cx="2921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F4A0E50-9EDE-554A-A2C3-B6C198AF3E55}"/>
                    </a:ext>
                  </a:extLst>
                </p:cNvPr>
                <p:cNvCxnSpPr>
                  <a:cxnSpLocks/>
                </p:cNvCxnSpPr>
                <p:nvPr/>
              </p:nvCxnSpPr>
              <p:spPr>
                <a:xfrm>
                  <a:off x="5832475" y="4413250"/>
                  <a:ext cx="2921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1EFFB3B-ABD3-F54B-AC79-99F2EC5F3CBA}"/>
                    </a:ext>
                  </a:extLst>
                </p:cNvPr>
                <p:cNvCxnSpPr>
                  <a:cxnSpLocks/>
                </p:cNvCxnSpPr>
                <p:nvPr/>
              </p:nvCxnSpPr>
              <p:spPr>
                <a:xfrm>
                  <a:off x="5832475" y="4505325"/>
                  <a:ext cx="2921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5" name="Group 24">
            <a:extLst>
              <a:ext uri="{FF2B5EF4-FFF2-40B4-BE49-F238E27FC236}">
                <a16:creationId xmlns:a16="http://schemas.microsoft.com/office/drawing/2014/main" id="{E2F18F8F-3DE9-9D40-A6F4-642CE6C034E9}"/>
              </a:ext>
            </a:extLst>
          </p:cNvPr>
          <p:cNvGrpSpPr/>
          <p:nvPr/>
        </p:nvGrpSpPr>
        <p:grpSpPr>
          <a:xfrm>
            <a:off x="3630569" y="5751891"/>
            <a:ext cx="719335" cy="546078"/>
            <a:chOff x="6454273" y="3133725"/>
            <a:chExt cx="719335" cy="546078"/>
          </a:xfrm>
        </p:grpSpPr>
        <p:sp>
          <p:nvSpPr>
            <p:cNvPr id="157" name="Freeform 10">
              <a:extLst>
                <a:ext uri="{FF2B5EF4-FFF2-40B4-BE49-F238E27FC236}">
                  <a16:creationId xmlns:a16="http://schemas.microsoft.com/office/drawing/2014/main" id="{A3E08F8A-79F3-664D-94EC-D6F2A56013FD}"/>
                </a:ext>
              </a:extLst>
            </p:cNvPr>
            <p:cNvSpPr>
              <a:spLocks/>
            </p:cNvSpPr>
            <p:nvPr/>
          </p:nvSpPr>
          <p:spPr bwMode="auto">
            <a:xfrm>
              <a:off x="6709285" y="3133725"/>
              <a:ext cx="176916" cy="454025"/>
            </a:xfrm>
            <a:custGeom>
              <a:avLst/>
              <a:gdLst>
                <a:gd name="T0" fmla="*/ 2147483647 w 12213"/>
                <a:gd name="T1" fmla="*/ 2147483647 h 10000"/>
                <a:gd name="T2" fmla="*/ 0 w 12213"/>
                <a:gd name="T3" fmla="*/ 0 h 10000"/>
                <a:gd name="T4" fmla="*/ 0 w 12213"/>
                <a:gd name="T5" fmla="*/ 2147483647 h 10000"/>
                <a:gd name="T6" fmla="*/ 2147483647 w 12213"/>
                <a:gd name="T7" fmla="*/ 2147483647 h 10000"/>
                <a:gd name="T8" fmla="*/ 2147483647 w 12213"/>
                <a:gd name="T9" fmla="*/ 2147483647 h 10000"/>
                <a:gd name="T10" fmla="*/ 0 60000 65536"/>
                <a:gd name="T11" fmla="*/ 0 60000 65536"/>
                <a:gd name="T12" fmla="*/ 0 60000 65536"/>
                <a:gd name="T13" fmla="*/ 0 60000 65536"/>
                <a:gd name="T14" fmla="*/ 0 60000 65536"/>
                <a:gd name="connsiteX0" fmla="*/ 12224 w 12711"/>
                <a:gd name="connsiteY0" fmla="*/ 4661 h 7743"/>
                <a:gd name="connsiteX1" fmla="*/ 498 w 12711"/>
                <a:gd name="connsiteY1" fmla="*/ 0 h 7743"/>
                <a:gd name="connsiteX2" fmla="*/ 0 w 12711"/>
                <a:gd name="connsiteY2" fmla="*/ 7743 h 7743"/>
                <a:gd name="connsiteX3" fmla="*/ 12711 w 12711"/>
                <a:gd name="connsiteY3" fmla="*/ 6473 h 7743"/>
                <a:gd name="connsiteX4" fmla="*/ 12224 w 12711"/>
                <a:gd name="connsiteY4" fmla="*/ 4661 h 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1" h="7743">
                  <a:moveTo>
                    <a:pt x="12224" y="4661"/>
                  </a:moveTo>
                  <a:lnTo>
                    <a:pt x="498" y="0"/>
                  </a:lnTo>
                  <a:lnTo>
                    <a:pt x="0" y="7743"/>
                  </a:lnTo>
                  <a:lnTo>
                    <a:pt x="12711" y="6473"/>
                  </a:lnTo>
                  <a:lnTo>
                    <a:pt x="12224" y="4661"/>
                  </a:lnTo>
                  <a:close/>
                </a:path>
              </a:pathLst>
            </a:custGeom>
            <a:gradFill rotWithShape="1">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58" name="Group 190">
              <a:extLst>
                <a:ext uri="{FF2B5EF4-FFF2-40B4-BE49-F238E27FC236}">
                  <a16:creationId xmlns:a16="http://schemas.microsoft.com/office/drawing/2014/main" id="{F12EFD77-1ED9-6B45-9162-440ED30B8E2D}"/>
                </a:ext>
              </a:extLst>
            </p:cNvPr>
            <p:cNvGrpSpPr>
              <a:grpSpLocks/>
            </p:cNvGrpSpPr>
            <p:nvPr/>
          </p:nvGrpSpPr>
          <p:grpSpPr bwMode="auto">
            <a:xfrm flipH="1">
              <a:off x="6823075" y="3304617"/>
              <a:ext cx="350533" cy="375186"/>
              <a:chOff x="-44" y="1473"/>
              <a:chExt cx="981" cy="1105"/>
            </a:xfrm>
          </p:grpSpPr>
          <p:pic>
            <p:nvPicPr>
              <p:cNvPr id="194" name="Picture 191" descr="desktop_computer_stylized_medium">
                <a:extLst>
                  <a:ext uri="{FF2B5EF4-FFF2-40B4-BE49-F238E27FC236}">
                    <a16:creationId xmlns:a16="http://schemas.microsoft.com/office/drawing/2014/main" id="{86973CCF-C1DF-0841-9018-188BE9D90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Freeform 192">
                <a:extLst>
                  <a:ext uri="{FF2B5EF4-FFF2-40B4-BE49-F238E27FC236}">
                    <a16:creationId xmlns:a16="http://schemas.microsoft.com/office/drawing/2014/main" id="{1BA2C98A-B2E0-1342-9C53-DFB6BA77407C}"/>
                  </a:ext>
                </a:extLst>
              </p:cNvPr>
              <p:cNvSpPr>
                <a:spLocks/>
              </p:cNvSpPr>
              <p:nvPr/>
            </p:nvSpPr>
            <p:spPr bwMode="auto">
              <a:xfrm flipH="1">
                <a:off x="374" y="1579"/>
                <a:ext cx="477" cy="506"/>
              </a:xfrm>
              <a:custGeom>
                <a:avLst/>
                <a:gdLst>
                  <a:gd name="T0" fmla="*/ 0 w 356"/>
                  <a:gd name="T1" fmla="*/ 0 h 368"/>
                  <a:gd name="T2" fmla="*/ 43382 w 356"/>
                  <a:gd name="T3" fmla="*/ 3172 h 368"/>
                  <a:gd name="T4" fmla="*/ 51464 w 356"/>
                  <a:gd name="T5" fmla="*/ 66095 h 368"/>
                  <a:gd name="T6" fmla="*/ 11342 w 356"/>
                  <a:gd name="T7" fmla="*/ 82660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9" name="Group 158">
              <a:extLst>
                <a:ext uri="{FF2B5EF4-FFF2-40B4-BE49-F238E27FC236}">
                  <a16:creationId xmlns:a16="http://schemas.microsoft.com/office/drawing/2014/main" id="{B7C3CAC9-57A9-1945-80E8-09659DEFBF5A}"/>
                </a:ext>
              </a:extLst>
            </p:cNvPr>
            <p:cNvGrpSpPr/>
            <p:nvPr/>
          </p:nvGrpSpPr>
          <p:grpSpPr>
            <a:xfrm>
              <a:off x="6454273" y="3142891"/>
              <a:ext cx="264027" cy="451210"/>
              <a:chOff x="5831973" y="4101740"/>
              <a:chExt cx="295777" cy="502587"/>
            </a:xfrm>
          </p:grpSpPr>
          <p:sp>
            <p:nvSpPr>
              <p:cNvPr id="160" name="Rectangle 24">
                <a:extLst>
                  <a:ext uri="{FF2B5EF4-FFF2-40B4-BE49-F238E27FC236}">
                    <a16:creationId xmlns:a16="http://schemas.microsoft.com/office/drawing/2014/main" id="{9BCBF979-1AB3-4D4C-B901-DF34754E95CA}"/>
                  </a:ext>
                </a:extLst>
              </p:cNvPr>
              <p:cNvSpPr>
                <a:spLocks noChangeArrowheads="1"/>
              </p:cNvSpPr>
              <p:nvPr/>
            </p:nvSpPr>
            <p:spPr bwMode="auto">
              <a:xfrm>
                <a:off x="5831973" y="4101740"/>
                <a:ext cx="295777" cy="502587"/>
              </a:xfrm>
              <a:prstGeom prst="rect">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61" name="Group 160">
                <a:extLst>
                  <a:ext uri="{FF2B5EF4-FFF2-40B4-BE49-F238E27FC236}">
                    <a16:creationId xmlns:a16="http://schemas.microsoft.com/office/drawing/2014/main" id="{20089A24-B476-774D-9E8B-49EF82FD4800}"/>
                  </a:ext>
                </a:extLst>
              </p:cNvPr>
              <p:cNvGrpSpPr/>
              <p:nvPr/>
            </p:nvGrpSpPr>
            <p:grpSpPr>
              <a:xfrm>
                <a:off x="5832475" y="4197350"/>
                <a:ext cx="295275" cy="307975"/>
                <a:chOff x="5832475" y="4197350"/>
                <a:chExt cx="295275" cy="307975"/>
              </a:xfrm>
            </p:grpSpPr>
            <p:cxnSp>
              <p:nvCxnSpPr>
                <p:cNvPr id="162" name="Straight Connector 161">
                  <a:extLst>
                    <a:ext uri="{FF2B5EF4-FFF2-40B4-BE49-F238E27FC236}">
                      <a16:creationId xmlns:a16="http://schemas.microsoft.com/office/drawing/2014/main" id="{5F09FA03-D6E3-7A4D-8049-92D0A194764C}"/>
                    </a:ext>
                  </a:extLst>
                </p:cNvPr>
                <p:cNvCxnSpPr>
                  <a:cxnSpLocks/>
                </p:cNvCxnSpPr>
                <p:nvPr/>
              </p:nvCxnSpPr>
              <p:spPr>
                <a:xfrm>
                  <a:off x="5835650" y="4305300"/>
                  <a:ext cx="2921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A0EBC5D-D027-824C-A722-68415C4F414C}"/>
                    </a:ext>
                  </a:extLst>
                </p:cNvPr>
                <p:cNvCxnSpPr>
                  <a:cxnSpLocks/>
                </p:cNvCxnSpPr>
                <p:nvPr/>
              </p:nvCxnSpPr>
              <p:spPr>
                <a:xfrm>
                  <a:off x="5835650" y="4197350"/>
                  <a:ext cx="2921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05A996D-CE7D-CE46-9EA4-5FC548A3380F}"/>
                    </a:ext>
                  </a:extLst>
                </p:cNvPr>
                <p:cNvCxnSpPr>
                  <a:cxnSpLocks/>
                </p:cNvCxnSpPr>
                <p:nvPr/>
              </p:nvCxnSpPr>
              <p:spPr>
                <a:xfrm>
                  <a:off x="5832475" y="4413250"/>
                  <a:ext cx="2921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C053301-7047-704A-A52B-F49445AABC22}"/>
                    </a:ext>
                  </a:extLst>
                </p:cNvPr>
                <p:cNvCxnSpPr>
                  <a:cxnSpLocks/>
                </p:cNvCxnSpPr>
                <p:nvPr/>
              </p:nvCxnSpPr>
              <p:spPr>
                <a:xfrm>
                  <a:off x="5832475" y="4505325"/>
                  <a:ext cx="2921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7" name="Freeform 26">
            <a:extLst>
              <a:ext uri="{FF2B5EF4-FFF2-40B4-BE49-F238E27FC236}">
                <a16:creationId xmlns:a16="http://schemas.microsoft.com/office/drawing/2014/main" id="{F36AC441-14B9-214A-9BCB-978EA6F915F7}"/>
              </a:ext>
            </a:extLst>
          </p:cNvPr>
          <p:cNvSpPr/>
          <p:nvPr/>
        </p:nvSpPr>
        <p:spPr>
          <a:xfrm>
            <a:off x="4223838" y="4617911"/>
            <a:ext cx="1958882" cy="1476814"/>
          </a:xfrm>
          <a:custGeom>
            <a:avLst/>
            <a:gdLst>
              <a:gd name="connsiteX0" fmla="*/ 0 w 1809670"/>
              <a:gd name="connsiteY0" fmla="*/ 1560984 h 1560984"/>
              <a:gd name="connsiteX1" fmla="*/ 0 w 1809670"/>
              <a:gd name="connsiteY1" fmla="*/ 1560984 h 1560984"/>
              <a:gd name="connsiteX2" fmla="*/ 765188 w 1809670"/>
              <a:gd name="connsiteY2" fmla="*/ 1059786 h 1560984"/>
              <a:gd name="connsiteX3" fmla="*/ 1086567 w 1809670"/>
              <a:gd name="connsiteY3" fmla="*/ 1055960 h 1560984"/>
              <a:gd name="connsiteX4" fmla="*/ 1798193 w 1809670"/>
              <a:gd name="connsiteY4" fmla="*/ 780492 h 1560984"/>
              <a:gd name="connsiteX5" fmla="*/ 1809670 w 1809670"/>
              <a:gd name="connsiteY5" fmla="*/ 623629 h 1560984"/>
              <a:gd name="connsiteX6" fmla="*/ 1136305 w 1809670"/>
              <a:gd name="connsiteY6" fmla="*/ 218079 h 1560984"/>
              <a:gd name="connsiteX7" fmla="*/ 1178390 w 1809670"/>
              <a:gd name="connsiteY7" fmla="*/ 0 h 1560984"/>
              <a:gd name="connsiteX0" fmla="*/ 3826 w 1813496"/>
              <a:gd name="connsiteY0" fmla="*/ 1560984 h 1560984"/>
              <a:gd name="connsiteX1" fmla="*/ 0 w 1813496"/>
              <a:gd name="connsiteY1" fmla="*/ 1358209 h 1560984"/>
              <a:gd name="connsiteX2" fmla="*/ 769014 w 1813496"/>
              <a:gd name="connsiteY2" fmla="*/ 1059786 h 1560984"/>
              <a:gd name="connsiteX3" fmla="*/ 1090393 w 1813496"/>
              <a:gd name="connsiteY3" fmla="*/ 1055960 h 1560984"/>
              <a:gd name="connsiteX4" fmla="*/ 1802019 w 1813496"/>
              <a:gd name="connsiteY4" fmla="*/ 780492 h 1560984"/>
              <a:gd name="connsiteX5" fmla="*/ 1813496 w 1813496"/>
              <a:gd name="connsiteY5" fmla="*/ 623629 h 1560984"/>
              <a:gd name="connsiteX6" fmla="*/ 1140131 w 1813496"/>
              <a:gd name="connsiteY6" fmla="*/ 218079 h 1560984"/>
              <a:gd name="connsiteX7" fmla="*/ 1182216 w 1813496"/>
              <a:gd name="connsiteY7" fmla="*/ 0 h 1560984"/>
              <a:gd name="connsiteX0" fmla="*/ 57824 w 1867494"/>
              <a:gd name="connsiteY0" fmla="*/ 1560984 h 1560984"/>
              <a:gd name="connsiteX1" fmla="*/ 53998 w 1867494"/>
              <a:gd name="connsiteY1" fmla="*/ 1358209 h 1560984"/>
              <a:gd name="connsiteX2" fmla="*/ 796231 w 1867494"/>
              <a:gd name="connsiteY2" fmla="*/ 1048308 h 1560984"/>
              <a:gd name="connsiteX3" fmla="*/ 1144391 w 1867494"/>
              <a:gd name="connsiteY3" fmla="*/ 1055960 h 1560984"/>
              <a:gd name="connsiteX4" fmla="*/ 1856017 w 1867494"/>
              <a:gd name="connsiteY4" fmla="*/ 780492 h 1560984"/>
              <a:gd name="connsiteX5" fmla="*/ 1867494 w 1867494"/>
              <a:gd name="connsiteY5" fmla="*/ 623629 h 1560984"/>
              <a:gd name="connsiteX6" fmla="*/ 1194129 w 1867494"/>
              <a:gd name="connsiteY6" fmla="*/ 218079 h 1560984"/>
              <a:gd name="connsiteX7" fmla="*/ 1236214 w 1867494"/>
              <a:gd name="connsiteY7" fmla="*/ 0 h 1560984"/>
              <a:gd name="connsiteX0" fmla="*/ 0 w 1809670"/>
              <a:gd name="connsiteY0" fmla="*/ 1560984 h 1560984"/>
              <a:gd name="connsiteX1" fmla="*/ 738407 w 1809670"/>
              <a:gd name="connsiteY1" fmla="*/ 1048308 h 1560984"/>
              <a:gd name="connsiteX2" fmla="*/ 1086567 w 1809670"/>
              <a:gd name="connsiteY2" fmla="*/ 1055960 h 1560984"/>
              <a:gd name="connsiteX3" fmla="*/ 1798193 w 1809670"/>
              <a:gd name="connsiteY3" fmla="*/ 780492 h 1560984"/>
              <a:gd name="connsiteX4" fmla="*/ 1809670 w 1809670"/>
              <a:gd name="connsiteY4" fmla="*/ 623629 h 1560984"/>
              <a:gd name="connsiteX5" fmla="*/ 1136305 w 1809670"/>
              <a:gd name="connsiteY5" fmla="*/ 218079 h 1560984"/>
              <a:gd name="connsiteX6" fmla="*/ 1178390 w 1809670"/>
              <a:gd name="connsiteY6" fmla="*/ 0 h 1560984"/>
              <a:gd name="connsiteX0" fmla="*/ 0 w 1882363"/>
              <a:gd name="connsiteY0" fmla="*/ 1476814 h 1476814"/>
              <a:gd name="connsiteX1" fmla="*/ 811100 w 1882363"/>
              <a:gd name="connsiteY1" fmla="*/ 1048308 h 1476814"/>
              <a:gd name="connsiteX2" fmla="*/ 1159260 w 1882363"/>
              <a:gd name="connsiteY2" fmla="*/ 1055960 h 1476814"/>
              <a:gd name="connsiteX3" fmla="*/ 1870886 w 1882363"/>
              <a:gd name="connsiteY3" fmla="*/ 780492 h 1476814"/>
              <a:gd name="connsiteX4" fmla="*/ 1882363 w 1882363"/>
              <a:gd name="connsiteY4" fmla="*/ 623629 h 1476814"/>
              <a:gd name="connsiteX5" fmla="*/ 1208998 w 1882363"/>
              <a:gd name="connsiteY5" fmla="*/ 218079 h 1476814"/>
              <a:gd name="connsiteX6" fmla="*/ 1251083 w 1882363"/>
              <a:gd name="connsiteY6" fmla="*/ 0 h 1476814"/>
              <a:gd name="connsiteX0" fmla="*/ 0 w 1958882"/>
              <a:gd name="connsiteY0" fmla="*/ 1476814 h 1476814"/>
              <a:gd name="connsiteX1" fmla="*/ 887619 w 1958882"/>
              <a:gd name="connsiteY1" fmla="*/ 1048308 h 1476814"/>
              <a:gd name="connsiteX2" fmla="*/ 1235779 w 1958882"/>
              <a:gd name="connsiteY2" fmla="*/ 1055960 h 1476814"/>
              <a:gd name="connsiteX3" fmla="*/ 1947405 w 1958882"/>
              <a:gd name="connsiteY3" fmla="*/ 780492 h 1476814"/>
              <a:gd name="connsiteX4" fmla="*/ 1958882 w 1958882"/>
              <a:gd name="connsiteY4" fmla="*/ 623629 h 1476814"/>
              <a:gd name="connsiteX5" fmla="*/ 1285517 w 1958882"/>
              <a:gd name="connsiteY5" fmla="*/ 218079 h 1476814"/>
              <a:gd name="connsiteX6" fmla="*/ 1327602 w 1958882"/>
              <a:gd name="connsiteY6" fmla="*/ 0 h 1476814"/>
              <a:gd name="connsiteX0" fmla="*/ 0 w 1958882"/>
              <a:gd name="connsiteY0" fmla="*/ 1476814 h 1476814"/>
              <a:gd name="connsiteX1" fmla="*/ 887619 w 1958882"/>
              <a:gd name="connsiteY1" fmla="*/ 1048308 h 1476814"/>
              <a:gd name="connsiteX2" fmla="*/ 1235779 w 1958882"/>
              <a:gd name="connsiteY2" fmla="*/ 1055960 h 1476814"/>
              <a:gd name="connsiteX3" fmla="*/ 1947405 w 1958882"/>
              <a:gd name="connsiteY3" fmla="*/ 780492 h 1476814"/>
              <a:gd name="connsiteX4" fmla="*/ 1958882 w 1958882"/>
              <a:gd name="connsiteY4" fmla="*/ 623629 h 1476814"/>
              <a:gd name="connsiteX5" fmla="*/ 1285517 w 1958882"/>
              <a:gd name="connsiteY5" fmla="*/ 218079 h 1476814"/>
              <a:gd name="connsiteX6" fmla="*/ 1327602 w 1958882"/>
              <a:gd name="connsiteY6" fmla="*/ 0 h 147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882" h="1476814">
                <a:moveTo>
                  <a:pt x="0" y="1476814"/>
                </a:moveTo>
                <a:cubicBezTo>
                  <a:pt x="192094" y="1377658"/>
                  <a:pt x="706525" y="1132479"/>
                  <a:pt x="887619" y="1048308"/>
                </a:cubicBezTo>
                <a:lnTo>
                  <a:pt x="1235779" y="1055960"/>
                </a:lnTo>
                <a:lnTo>
                  <a:pt x="1947405" y="780492"/>
                </a:lnTo>
                <a:lnTo>
                  <a:pt x="1958882" y="623629"/>
                </a:lnTo>
                <a:lnTo>
                  <a:pt x="1285517" y="218079"/>
                </a:lnTo>
                <a:lnTo>
                  <a:pt x="1327602" y="0"/>
                </a:lnTo>
              </a:path>
            </a:pathLst>
          </a:cu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47B171D8-935D-0F43-9FDB-7A32B04E971D}"/>
              </a:ext>
            </a:extLst>
          </p:cNvPr>
          <p:cNvSpPr/>
          <p:nvPr/>
        </p:nvSpPr>
        <p:spPr>
          <a:xfrm>
            <a:off x="5543550" y="5391150"/>
            <a:ext cx="133350" cy="37147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9" name="Slide Number Placeholder 2">
            <a:extLst>
              <a:ext uri="{FF2B5EF4-FFF2-40B4-BE49-F238E27FC236}">
                <a16:creationId xmlns:a16="http://schemas.microsoft.com/office/drawing/2014/main" id="{CE78A417-FD79-B646-BFE4-E2CED177C180}"/>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67</a:t>
            </a:fld>
            <a:endParaRPr lang="en-US" dirty="0"/>
          </a:p>
        </p:txBody>
      </p:sp>
    </p:spTree>
    <p:extLst>
      <p:ext uri="{BB962C8B-B14F-4D97-AF65-F5344CB8AC3E}">
        <p14:creationId xmlns:p14="http://schemas.microsoft.com/office/powerpoint/2010/main" val="226618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EBE03E1-A40C-1E40-BB55-6DDFE64A0442}"/>
              </a:ext>
            </a:extLst>
          </p:cNvPr>
          <p:cNvGrpSpPr/>
          <p:nvPr/>
        </p:nvGrpSpPr>
        <p:grpSpPr>
          <a:xfrm>
            <a:off x="4094463" y="4691367"/>
            <a:ext cx="2885057" cy="1481137"/>
            <a:chOff x="4094463" y="4691367"/>
            <a:chExt cx="2885057" cy="1481137"/>
          </a:xfrm>
        </p:grpSpPr>
        <p:sp>
          <p:nvSpPr>
            <p:cNvPr id="189" name="Freeform 2">
              <a:extLst>
                <a:ext uri="{FF2B5EF4-FFF2-40B4-BE49-F238E27FC236}">
                  <a16:creationId xmlns:a16="http://schemas.microsoft.com/office/drawing/2014/main" id="{9A546185-6077-2340-8A96-0F02D5D7C779}"/>
                </a:ext>
              </a:extLst>
            </p:cNvPr>
            <p:cNvSpPr>
              <a:spLocks/>
            </p:cNvSpPr>
            <p:nvPr/>
          </p:nvSpPr>
          <p:spPr bwMode="auto">
            <a:xfrm>
              <a:off x="4129957" y="4691367"/>
              <a:ext cx="2849563" cy="1481137"/>
            </a:xfrm>
            <a:custGeom>
              <a:avLst/>
              <a:gdLst>
                <a:gd name="T0" fmla="*/ 2147483647 w 1794"/>
                <a:gd name="T1" fmla="*/ 2147483647 h 933"/>
                <a:gd name="T2" fmla="*/ 2147483647 w 1794"/>
                <a:gd name="T3" fmla="*/ 2147483647 h 933"/>
                <a:gd name="T4" fmla="*/ 2147483647 w 1794"/>
                <a:gd name="T5" fmla="*/ 2147483647 h 933"/>
                <a:gd name="T6" fmla="*/ 2147483647 w 1794"/>
                <a:gd name="T7" fmla="*/ 2147483647 h 933"/>
                <a:gd name="T8" fmla="*/ 2147483647 w 1794"/>
                <a:gd name="T9" fmla="*/ 2147483647 h 933"/>
                <a:gd name="T10" fmla="*/ 2147483647 w 1794"/>
                <a:gd name="T11" fmla="*/ 2147483647 h 933"/>
                <a:gd name="T12" fmla="*/ 2147483647 w 1794"/>
                <a:gd name="T13" fmla="*/ 2147483647 h 933"/>
                <a:gd name="T14" fmla="*/ 2147483647 w 1794"/>
                <a:gd name="T15" fmla="*/ 2147483647 h 933"/>
                <a:gd name="T16" fmla="*/ 2147483647 w 1794"/>
                <a:gd name="T17" fmla="*/ 2147483647 h 933"/>
                <a:gd name="T18" fmla="*/ 2147483647 w 1794"/>
                <a:gd name="T19" fmla="*/ 2147483647 h 933"/>
                <a:gd name="T20" fmla="*/ 2147483647 w 1794"/>
                <a:gd name="T21" fmla="*/ 2147483647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9CDFF9"/>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40979929-3895-E541-88C5-08B90173C1D4}"/>
                </a:ext>
              </a:extLst>
            </p:cNvPr>
            <p:cNvGrpSpPr/>
            <p:nvPr/>
          </p:nvGrpSpPr>
          <p:grpSpPr>
            <a:xfrm>
              <a:off x="5035264" y="5554092"/>
              <a:ext cx="496248" cy="260542"/>
              <a:chOff x="7141236" y="6068702"/>
              <a:chExt cx="496248" cy="260542"/>
            </a:xfrm>
          </p:grpSpPr>
          <p:sp>
            <p:nvSpPr>
              <p:cNvPr id="357" name="Freeform 356">
                <a:extLst>
                  <a:ext uri="{FF2B5EF4-FFF2-40B4-BE49-F238E27FC236}">
                    <a16:creationId xmlns:a16="http://schemas.microsoft.com/office/drawing/2014/main" id="{0CA65D85-D056-864E-B0EC-70D8C181B47E}"/>
                  </a:ext>
                </a:extLst>
              </p:cNvPr>
              <p:cNvSpPr/>
              <p:nvPr/>
            </p:nvSpPr>
            <p:spPr>
              <a:xfrm>
                <a:off x="7141236" y="6158887"/>
                <a:ext cx="496248" cy="170357"/>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E40000"/>
                  </a:gs>
                  <a:gs pos="21000">
                    <a:schemeClr val="bg1"/>
                  </a:gs>
                  <a:gs pos="51000">
                    <a:srgbClr val="ED356A"/>
                  </a:gs>
                  <a:gs pos="100000">
                    <a:srgbClr val="E40000"/>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58" name="Oval 357">
                <a:extLst>
                  <a:ext uri="{FF2B5EF4-FFF2-40B4-BE49-F238E27FC236}">
                    <a16:creationId xmlns:a16="http://schemas.microsoft.com/office/drawing/2014/main" id="{09E25CE5-3538-A147-95F2-FE0F002533C9}"/>
                  </a:ext>
                </a:extLst>
              </p:cNvPr>
              <p:cNvSpPr/>
              <p:nvPr/>
            </p:nvSpPr>
            <p:spPr>
              <a:xfrm>
                <a:off x="7141522" y="6068702"/>
                <a:ext cx="495647" cy="168664"/>
              </a:xfrm>
              <a:prstGeom prst="ellipse">
                <a:avLst/>
              </a:prstGeom>
              <a:solidFill>
                <a:srgbClr val="FA376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59" name="Group 358">
                <a:extLst>
                  <a:ext uri="{FF2B5EF4-FFF2-40B4-BE49-F238E27FC236}">
                    <a16:creationId xmlns:a16="http://schemas.microsoft.com/office/drawing/2014/main" id="{B88C1E52-4F13-B54A-A8B3-B882AA5360C7}"/>
                  </a:ext>
                </a:extLst>
              </p:cNvPr>
              <p:cNvGrpSpPr/>
              <p:nvPr/>
            </p:nvGrpSpPr>
            <p:grpSpPr>
              <a:xfrm>
                <a:off x="7214834" y="6090139"/>
                <a:ext cx="348960" cy="123931"/>
                <a:chOff x="7786941" y="2884917"/>
                <a:chExt cx="897649" cy="353919"/>
              </a:xfrm>
            </p:grpSpPr>
            <p:sp>
              <p:nvSpPr>
                <p:cNvPr id="360" name="Freeform 359">
                  <a:extLst>
                    <a:ext uri="{FF2B5EF4-FFF2-40B4-BE49-F238E27FC236}">
                      <a16:creationId xmlns:a16="http://schemas.microsoft.com/office/drawing/2014/main" id="{3EA6F082-8061-C547-AAD1-5C5B1680910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Freeform 360">
                  <a:extLst>
                    <a:ext uri="{FF2B5EF4-FFF2-40B4-BE49-F238E27FC236}">
                      <a16:creationId xmlns:a16="http://schemas.microsoft.com/office/drawing/2014/main" id="{F527C5CB-65A2-E34A-A65A-93F1139F95B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Freeform 361">
                  <a:extLst>
                    <a:ext uri="{FF2B5EF4-FFF2-40B4-BE49-F238E27FC236}">
                      <a16:creationId xmlns:a16="http://schemas.microsoft.com/office/drawing/2014/main" id="{6DE3C8BD-23FE-754A-9456-20EB1F93DA1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Freeform 362">
                  <a:extLst>
                    <a:ext uri="{FF2B5EF4-FFF2-40B4-BE49-F238E27FC236}">
                      <a16:creationId xmlns:a16="http://schemas.microsoft.com/office/drawing/2014/main" id="{71C34D50-69A1-0E47-8F12-8F6635D2135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23" name="Group 322">
              <a:extLst>
                <a:ext uri="{FF2B5EF4-FFF2-40B4-BE49-F238E27FC236}">
                  <a16:creationId xmlns:a16="http://schemas.microsoft.com/office/drawing/2014/main" id="{8E9AE0DE-57F1-DA47-841B-AF1526D27381}"/>
                </a:ext>
              </a:extLst>
            </p:cNvPr>
            <p:cNvGrpSpPr/>
            <p:nvPr/>
          </p:nvGrpSpPr>
          <p:grpSpPr>
            <a:xfrm>
              <a:off x="6131364" y="5156690"/>
              <a:ext cx="496248" cy="260542"/>
              <a:chOff x="7493876" y="2774731"/>
              <a:chExt cx="1481958" cy="894622"/>
            </a:xfrm>
          </p:grpSpPr>
          <p:sp>
            <p:nvSpPr>
              <p:cNvPr id="324" name="Freeform 323">
                <a:extLst>
                  <a:ext uri="{FF2B5EF4-FFF2-40B4-BE49-F238E27FC236}">
                    <a16:creationId xmlns:a16="http://schemas.microsoft.com/office/drawing/2014/main" id="{36B5E314-D824-564B-8B99-7428AA61BC7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25" name="Oval 324">
                <a:extLst>
                  <a:ext uri="{FF2B5EF4-FFF2-40B4-BE49-F238E27FC236}">
                    <a16:creationId xmlns:a16="http://schemas.microsoft.com/office/drawing/2014/main" id="{B5687DE2-7AEB-C94F-BD77-B787BED6A85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26" name="Group 325">
                <a:extLst>
                  <a:ext uri="{FF2B5EF4-FFF2-40B4-BE49-F238E27FC236}">
                    <a16:creationId xmlns:a16="http://schemas.microsoft.com/office/drawing/2014/main" id="{3F1D081E-C670-EB42-8157-542B25715236}"/>
                  </a:ext>
                </a:extLst>
              </p:cNvPr>
              <p:cNvGrpSpPr/>
              <p:nvPr/>
            </p:nvGrpSpPr>
            <p:grpSpPr>
              <a:xfrm>
                <a:off x="7713663" y="2848339"/>
                <a:ext cx="1042107" cy="425543"/>
                <a:chOff x="7786941" y="2884917"/>
                <a:chExt cx="897649" cy="353919"/>
              </a:xfrm>
            </p:grpSpPr>
            <p:sp>
              <p:nvSpPr>
                <p:cNvPr id="327" name="Freeform 326">
                  <a:extLst>
                    <a:ext uri="{FF2B5EF4-FFF2-40B4-BE49-F238E27FC236}">
                      <a16:creationId xmlns:a16="http://schemas.microsoft.com/office/drawing/2014/main" id="{76FD901E-7447-6044-941D-D8D53016227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8" name="Freeform 327">
                  <a:extLst>
                    <a:ext uri="{FF2B5EF4-FFF2-40B4-BE49-F238E27FC236}">
                      <a16:creationId xmlns:a16="http://schemas.microsoft.com/office/drawing/2014/main" id="{C65D72F4-D1BF-A743-A4CF-A3061301D2F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 name="Freeform 328">
                  <a:extLst>
                    <a:ext uri="{FF2B5EF4-FFF2-40B4-BE49-F238E27FC236}">
                      <a16:creationId xmlns:a16="http://schemas.microsoft.com/office/drawing/2014/main" id="{24042695-10E5-4D4B-8766-D9D97DE34F3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 name="Freeform 329">
                  <a:extLst>
                    <a:ext uri="{FF2B5EF4-FFF2-40B4-BE49-F238E27FC236}">
                      <a16:creationId xmlns:a16="http://schemas.microsoft.com/office/drawing/2014/main" id="{C8D82D6B-3965-DC48-A8D4-5025EC499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32" name="Group 331">
              <a:extLst>
                <a:ext uri="{FF2B5EF4-FFF2-40B4-BE49-F238E27FC236}">
                  <a16:creationId xmlns:a16="http://schemas.microsoft.com/office/drawing/2014/main" id="{0CFE465D-7641-7541-9496-4029B9355B5A}"/>
                </a:ext>
              </a:extLst>
            </p:cNvPr>
            <p:cNvGrpSpPr/>
            <p:nvPr/>
          </p:nvGrpSpPr>
          <p:grpSpPr>
            <a:xfrm>
              <a:off x="5122533" y="4861037"/>
              <a:ext cx="496248" cy="260542"/>
              <a:chOff x="7493876" y="2774731"/>
              <a:chExt cx="1481958" cy="894622"/>
            </a:xfrm>
          </p:grpSpPr>
          <p:sp>
            <p:nvSpPr>
              <p:cNvPr id="333" name="Freeform 332">
                <a:extLst>
                  <a:ext uri="{FF2B5EF4-FFF2-40B4-BE49-F238E27FC236}">
                    <a16:creationId xmlns:a16="http://schemas.microsoft.com/office/drawing/2014/main" id="{3B041F3E-CB88-8F4B-84D4-1214776D36E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34" name="Oval 333">
                <a:extLst>
                  <a:ext uri="{FF2B5EF4-FFF2-40B4-BE49-F238E27FC236}">
                    <a16:creationId xmlns:a16="http://schemas.microsoft.com/office/drawing/2014/main" id="{08136920-F30D-BC4E-A92D-0ABD2EC7437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35" name="Group 334">
                <a:extLst>
                  <a:ext uri="{FF2B5EF4-FFF2-40B4-BE49-F238E27FC236}">
                    <a16:creationId xmlns:a16="http://schemas.microsoft.com/office/drawing/2014/main" id="{2BE80152-BCA5-CA46-9EE7-63649D7FE819}"/>
                  </a:ext>
                </a:extLst>
              </p:cNvPr>
              <p:cNvGrpSpPr/>
              <p:nvPr/>
            </p:nvGrpSpPr>
            <p:grpSpPr>
              <a:xfrm>
                <a:off x="7713663" y="2848339"/>
                <a:ext cx="1042107" cy="425543"/>
                <a:chOff x="7786941" y="2884917"/>
                <a:chExt cx="897649" cy="353919"/>
              </a:xfrm>
            </p:grpSpPr>
            <p:sp>
              <p:nvSpPr>
                <p:cNvPr id="336" name="Freeform 335">
                  <a:extLst>
                    <a:ext uri="{FF2B5EF4-FFF2-40B4-BE49-F238E27FC236}">
                      <a16:creationId xmlns:a16="http://schemas.microsoft.com/office/drawing/2014/main" id="{2518C53F-685F-074F-8F4E-E3A4CB26913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Freeform 336">
                  <a:extLst>
                    <a:ext uri="{FF2B5EF4-FFF2-40B4-BE49-F238E27FC236}">
                      <a16:creationId xmlns:a16="http://schemas.microsoft.com/office/drawing/2014/main" id="{F1578F2C-5505-EB45-9014-BAD0AFEA429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Freeform 337">
                  <a:extLst>
                    <a:ext uri="{FF2B5EF4-FFF2-40B4-BE49-F238E27FC236}">
                      <a16:creationId xmlns:a16="http://schemas.microsoft.com/office/drawing/2014/main" id="{DD91E8C8-92AC-E446-ABF1-F7D54921C4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 name="Freeform 338">
                  <a:extLst>
                    <a:ext uri="{FF2B5EF4-FFF2-40B4-BE49-F238E27FC236}">
                      <a16:creationId xmlns:a16="http://schemas.microsoft.com/office/drawing/2014/main" id="{69F33027-F122-C445-923E-09F2AEB27B0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40" name="Group 339">
              <a:extLst>
                <a:ext uri="{FF2B5EF4-FFF2-40B4-BE49-F238E27FC236}">
                  <a16:creationId xmlns:a16="http://schemas.microsoft.com/office/drawing/2014/main" id="{7D1E5FBB-CD41-884B-831B-682E5F6CE29F}"/>
                </a:ext>
              </a:extLst>
            </p:cNvPr>
            <p:cNvGrpSpPr/>
            <p:nvPr/>
          </p:nvGrpSpPr>
          <p:grpSpPr>
            <a:xfrm>
              <a:off x="4450588" y="5823254"/>
              <a:ext cx="496248" cy="260542"/>
              <a:chOff x="7493876" y="2774731"/>
              <a:chExt cx="1481958" cy="894622"/>
            </a:xfrm>
          </p:grpSpPr>
          <p:sp>
            <p:nvSpPr>
              <p:cNvPr id="341" name="Freeform 340">
                <a:extLst>
                  <a:ext uri="{FF2B5EF4-FFF2-40B4-BE49-F238E27FC236}">
                    <a16:creationId xmlns:a16="http://schemas.microsoft.com/office/drawing/2014/main" id="{F7ED3C1B-77D0-5A4C-B7A4-7B4162888DF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42" name="Oval 341">
                <a:extLst>
                  <a:ext uri="{FF2B5EF4-FFF2-40B4-BE49-F238E27FC236}">
                    <a16:creationId xmlns:a16="http://schemas.microsoft.com/office/drawing/2014/main" id="{C6C36B06-A393-AA49-97E2-CA983E530D4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43" name="Group 342">
                <a:extLst>
                  <a:ext uri="{FF2B5EF4-FFF2-40B4-BE49-F238E27FC236}">
                    <a16:creationId xmlns:a16="http://schemas.microsoft.com/office/drawing/2014/main" id="{55B6028F-C8FE-5347-9982-246E1F0DEC3F}"/>
                  </a:ext>
                </a:extLst>
              </p:cNvPr>
              <p:cNvGrpSpPr/>
              <p:nvPr/>
            </p:nvGrpSpPr>
            <p:grpSpPr>
              <a:xfrm>
                <a:off x="7713663" y="2848339"/>
                <a:ext cx="1042107" cy="425543"/>
                <a:chOff x="7786941" y="2884917"/>
                <a:chExt cx="897649" cy="353919"/>
              </a:xfrm>
            </p:grpSpPr>
            <p:sp>
              <p:nvSpPr>
                <p:cNvPr id="344" name="Freeform 343">
                  <a:extLst>
                    <a:ext uri="{FF2B5EF4-FFF2-40B4-BE49-F238E27FC236}">
                      <a16:creationId xmlns:a16="http://schemas.microsoft.com/office/drawing/2014/main" id="{D9135A62-DBD4-4E48-B166-943E0258FD8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 name="Freeform 344">
                  <a:extLst>
                    <a:ext uri="{FF2B5EF4-FFF2-40B4-BE49-F238E27FC236}">
                      <a16:creationId xmlns:a16="http://schemas.microsoft.com/office/drawing/2014/main" id="{A6CD8C01-7ACD-9047-AF09-4509FAD01ED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6" name="Freeform 345">
                  <a:extLst>
                    <a:ext uri="{FF2B5EF4-FFF2-40B4-BE49-F238E27FC236}">
                      <a16:creationId xmlns:a16="http://schemas.microsoft.com/office/drawing/2014/main" id="{9834EEC0-E73C-C84D-B165-574B3980957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7" name="Freeform 346">
                  <a:extLst>
                    <a:ext uri="{FF2B5EF4-FFF2-40B4-BE49-F238E27FC236}">
                      <a16:creationId xmlns:a16="http://schemas.microsoft.com/office/drawing/2014/main" id="{2D12A304-34D8-9442-9CED-FBB7F0B8D26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48" name="Group 347">
              <a:extLst>
                <a:ext uri="{FF2B5EF4-FFF2-40B4-BE49-F238E27FC236}">
                  <a16:creationId xmlns:a16="http://schemas.microsoft.com/office/drawing/2014/main" id="{B39672A6-77C4-5F43-BD22-8EBBBB1DACC3}"/>
                </a:ext>
              </a:extLst>
            </p:cNvPr>
            <p:cNvGrpSpPr/>
            <p:nvPr/>
          </p:nvGrpSpPr>
          <p:grpSpPr>
            <a:xfrm>
              <a:off x="4094463" y="5164346"/>
              <a:ext cx="496248" cy="260542"/>
              <a:chOff x="7493876" y="2774731"/>
              <a:chExt cx="1481958" cy="894622"/>
            </a:xfrm>
          </p:grpSpPr>
          <p:sp>
            <p:nvSpPr>
              <p:cNvPr id="349" name="Freeform 348">
                <a:extLst>
                  <a:ext uri="{FF2B5EF4-FFF2-40B4-BE49-F238E27FC236}">
                    <a16:creationId xmlns:a16="http://schemas.microsoft.com/office/drawing/2014/main" id="{6A952387-953F-784E-B4C8-2ED10819E94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50" name="Oval 349">
                <a:extLst>
                  <a:ext uri="{FF2B5EF4-FFF2-40B4-BE49-F238E27FC236}">
                    <a16:creationId xmlns:a16="http://schemas.microsoft.com/office/drawing/2014/main" id="{1758E986-D712-5440-AC7F-0F55B12BDD6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51" name="Group 350">
                <a:extLst>
                  <a:ext uri="{FF2B5EF4-FFF2-40B4-BE49-F238E27FC236}">
                    <a16:creationId xmlns:a16="http://schemas.microsoft.com/office/drawing/2014/main" id="{840B06B0-30F5-7E47-9591-50E2832B6A91}"/>
                  </a:ext>
                </a:extLst>
              </p:cNvPr>
              <p:cNvGrpSpPr/>
              <p:nvPr/>
            </p:nvGrpSpPr>
            <p:grpSpPr>
              <a:xfrm>
                <a:off x="7713663" y="2848339"/>
                <a:ext cx="1042107" cy="425543"/>
                <a:chOff x="7786941" y="2884917"/>
                <a:chExt cx="897649" cy="353919"/>
              </a:xfrm>
            </p:grpSpPr>
            <p:sp>
              <p:nvSpPr>
                <p:cNvPr id="352" name="Freeform 351">
                  <a:extLst>
                    <a:ext uri="{FF2B5EF4-FFF2-40B4-BE49-F238E27FC236}">
                      <a16:creationId xmlns:a16="http://schemas.microsoft.com/office/drawing/2014/main" id="{7CF1DA14-5159-F043-933A-4C22AECDE48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 name="Freeform 352">
                  <a:extLst>
                    <a:ext uri="{FF2B5EF4-FFF2-40B4-BE49-F238E27FC236}">
                      <a16:creationId xmlns:a16="http://schemas.microsoft.com/office/drawing/2014/main" id="{54AAC614-B4B1-9047-8BBA-FE8D4A25981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 name="Freeform 353">
                  <a:extLst>
                    <a:ext uri="{FF2B5EF4-FFF2-40B4-BE49-F238E27FC236}">
                      <a16:creationId xmlns:a16="http://schemas.microsoft.com/office/drawing/2014/main" id="{E59BE7CB-C32E-A346-95B4-3992B34807F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Freeform 354">
                  <a:extLst>
                    <a:ext uri="{FF2B5EF4-FFF2-40B4-BE49-F238E27FC236}">
                      <a16:creationId xmlns:a16="http://schemas.microsoft.com/office/drawing/2014/main" id="{CAEA8866-D7A6-6A49-8FE1-136D7DBEB0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90" name="Freeform 6">
              <a:extLst>
                <a:ext uri="{FF2B5EF4-FFF2-40B4-BE49-F238E27FC236}">
                  <a16:creationId xmlns:a16="http://schemas.microsoft.com/office/drawing/2014/main" id="{812505EE-DEAC-B44A-A839-759F29108CC2}"/>
                </a:ext>
              </a:extLst>
            </p:cNvPr>
            <p:cNvSpPr>
              <a:spLocks/>
            </p:cNvSpPr>
            <p:nvPr/>
          </p:nvSpPr>
          <p:spPr bwMode="auto">
            <a:xfrm>
              <a:off x="4581324" y="4994579"/>
              <a:ext cx="542925" cy="295275"/>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5" name="Freeform 91">
              <a:extLst>
                <a:ext uri="{FF2B5EF4-FFF2-40B4-BE49-F238E27FC236}">
                  <a16:creationId xmlns:a16="http://schemas.microsoft.com/office/drawing/2014/main" id="{76C479BA-ED38-4947-AD35-F635DF9E3E25}"/>
                </a:ext>
              </a:extLst>
            </p:cNvPr>
            <p:cNvSpPr>
              <a:spLocks/>
            </p:cNvSpPr>
            <p:nvPr/>
          </p:nvSpPr>
          <p:spPr bwMode="auto">
            <a:xfrm>
              <a:off x="5622724" y="4988229"/>
              <a:ext cx="506413" cy="307975"/>
            </a:xfrm>
            <a:custGeom>
              <a:avLst/>
              <a:gdLst>
                <a:gd name="T0" fmla="*/ 0 w 318"/>
                <a:gd name="T1" fmla="*/ 0 h 194"/>
                <a:gd name="T2" fmla="*/ 2147483647 w 318"/>
                <a:gd name="T3" fmla="*/ 2147483647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6" name="Freeform 92">
              <a:extLst>
                <a:ext uri="{FF2B5EF4-FFF2-40B4-BE49-F238E27FC236}">
                  <a16:creationId xmlns:a16="http://schemas.microsoft.com/office/drawing/2014/main" id="{124CDDC7-679C-D04E-9FD3-5181047829F5}"/>
                </a:ext>
              </a:extLst>
            </p:cNvPr>
            <p:cNvSpPr>
              <a:spLocks/>
            </p:cNvSpPr>
            <p:nvPr/>
          </p:nvSpPr>
          <p:spPr bwMode="auto">
            <a:xfrm>
              <a:off x="4557512" y="5380342"/>
              <a:ext cx="481012" cy="238125"/>
            </a:xfrm>
            <a:custGeom>
              <a:avLst/>
              <a:gdLst>
                <a:gd name="T0" fmla="*/ 0 w 294"/>
                <a:gd name="T1" fmla="*/ 0 h 174"/>
                <a:gd name="T2" fmla="*/ 2147483647 w 294"/>
                <a:gd name="T3" fmla="*/ 2147483647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7" name="Freeform 93">
              <a:extLst>
                <a:ext uri="{FF2B5EF4-FFF2-40B4-BE49-F238E27FC236}">
                  <a16:creationId xmlns:a16="http://schemas.microsoft.com/office/drawing/2014/main" id="{E2A83ACF-7B20-AC4B-83B1-FE92C60435AC}"/>
                </a:ext>
              </a:extLst>
            </p:cNvPr>
            <p:cNvSpPr>
              <a:spLocks/>
            </p:cNvSpPr>
            <p:nvPr/>
          </p:nvSpPr>
          <p:spPr bwMode="auto">
            <a:xfrm>
              <a:off x="5505249" y="5356529"/>
              <a:ext cx="630238" cy="247650"/>
            </a:xfrm>
            <a:custGeom>
              <a:avLst/>
              <a:gdLst>
                <a:gd name="T0" fmla="*/ 0 w 378"/>
                <a:gd name="T1" fmla="*/ 2147483647 h 174"/>
                <a:gd name="T2" fmla="*/ 2147483647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8" name="Freeform 94">
              <a:extLst>
                <a:ext uri="{FF2B5EF4-FFF2-40B4-BE49-F238E27FC236}">
                  <a16:creationId xmlns:a16="http://schemas.microsoft.com/office/drawing/2014/main" id="{0B9C88EB-CE4C-1E43-BD78-4EA6BB3E66E3}"/>
                </a:ext>
              </a:extLst>
            </p:cNvPr>
            <p:cNvSpPr>
              <a:spLocks/>
            </p:cNvSpPr>
            <p:nvPr/>
          </p:nvSpPr>
          <p:spPr bwMode="auto">
            <a:xfrm>
              <a:off x="6173587" y="5410504"/>
              <a:ext cx="206375" cy="508000"/>
            </a:xfrm>
            <a:custGeom>
              <a:avLst/>
              <a:gdLst>
                <a:gd name="T0" fmla="*/ 0 w 118"/>
                <a:gd name="T1" fmla="*/ 2147483647 h 500"/>
                <a:gd name="T2" fmla="*/ 2147483647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9" name="Freeform 95">
              <a:extLst>
                <a:ext uri="{FF2B5EF4-FFF2-40B4-BE49-F238E27FC236}">
                  <a16:creationId xmlns:a16="http://schemas.microsoft.com/office/drawing/2014/main" id="{CFFC9FF4-E928-074A-8F72-9E180DF7971C}"/>
                </a:ext>
              </a:extLst>
            </p:cNvPr>
            <p:cNvSpPr>
              <a:spLocks/>
            </p:cNvSpPr>
            <p:nvPr/>
          </p:nvSpPr>
          <p:spPr bwMode="auto">
            <a:xfrm>
              <a:off x="4936923" y="5943904"/>
              <a:ext cx="970395" cy="81756"/>
            </a:xfrm>
            <a:custGeom>
              <a:avLst/>
              <a:gdLst>
                <a:gd name="T0" fmla="*/ 2147483647 w 370"/>
                <a:gd name="T1" fmla="*/ 2147483647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0" name="Freeform 96">
              <a:extLst>
                <a:ext uri="{FF2B5EF4-FFF2-40B4-BE49-F238E27FC236}">
                  <a16:creationId xmlns:a16="http://schemas.microsoft.com/office/drawing/2014/main" id="{FC6453FD-735C-9F4A-B961-B872F0071128}"/>
                </a:ext>
              </a:extLst>
            </p:cNvPr>
            <p:cNvSpPr>
              <a:spLocks/>
            </p:cNvSpPr>
            <p:nvPr/>
          </p:nvSpPr>
          <p:spPr bwMode="auto">
            <a:xfrm>
              <a:off x="4400349" y="5424888"/>
              <a:ext cx="193675" cy="404716"/>
            </a:xfrm>
            <a:custGeom>
              <a:avLst/>
              <a:gdLst>
                <a:gd name="T0" fmla="*/ 2147483647 w 176"/>
                <a:gd name="T1" fmla="*/ 2147483647 h 412"/>
                <a:gd name="T2" fmla="*/ 2147483647 w 176"/>
                <a:gd name="T3" fmla="*/ 2147483647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15" name="Group 314">
              <a:extLst>
                <a:ext uri="{FF2B5EF4-FFF2-40B4-BE49-F238E27FC236}">
                  <a16:creationId xmlns:a16="http://schemas.microsoft.com/office/drawing/2014/main" id="{4211C5D7-E98B-7448-9452-57EB36146678}"/>
                </a:ext>
              </a:extLst>
            </p:cNvPr>
            <p:cNvGrpSpPr/>
            <p:nvPr/>
          </p:nvGrpSpPr>
          <p:grpSpPr>
            <a:xfrm>
              <a:off x="5868328" y="5862061"/>
              <a:ext cx="496248" cy="260542"/>
              <a:chOff x="7493876" y="2774731"/>
              <a:chExt cx="1481958" cy="894622"/>
            </a:xfrm>
          </p:grpSpPr>
          <p:sp>
            <p:nvSpPr>
              <p:cNvPr id="316" name="Freeform 315">
                <a:extLst>
                  <a:ext uri="{FF2B5EF4-FFF2-40B4-BE49-F238E27FC236}">
                    <a16:creationId xmlns:a16="http://schemas.microsoft.com/office/drawing/2014/main" id="{8AB7F791-7AD9-F648-B2E0-B6E3683A8D5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17" name="Oval 316">
                <a:extLst>
                  <a:ext uri="{FF2B5EF4-FFF2-40B4-BE49-F238E27FC236}">
                    <a16:creationId xmlns:a16="http://schemas.microsoft.com/office/drawing/2014/main" id="{51E93EA3-17BD-B641-99CE-E84D1493A92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18" name="Group 317">
                <a:extLst>
                  <a:ext uri="{FF2B5EF4-FFF2-40B4-BE49-F238E27FC236}">
                    <a16:creationId xmlns:a16="http://schemas.microsoft.com/office/drawing/2014/main" id="{A5B4FD9C-501E-7F4E-A2DA-4DCEFCE3689E}"/>
                  </a:ext>
                </a:extLst>
              </p:cNvPr>
              <p:cNvGrpSpPr/>
              <p:nvPr/>
            </p:nvGrpSpPr>
            <p:grpSpPr>
              <a:xfrm>
                <a:off x="7713663" y="2848339"/>
                <a:ext cx="1042107" cy="425543"/>
                <a:chOff x="7786941" y="2884917"/>
                <a:chExt cx="897649" cy="353919"/>
              </a:xfrm>
            </p:grpSpPr>
            <p:sp>
              <p:nvSpPr>
                <p:cNvPr id="319" name="Freeform 318">
                  <a:extLst>
                    <a:ext uri="{FF2B5EF4-FFF2-40B4-BE49-F238E27FC236}">
                      <a16:creationId xmlns:a16="http://schemas.microsoft.com/office/drawing/2014/main" id="{1906F39B-C9B6-604F-8758-83430DECEA8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 name="Freeform 319">
                  <a:extLst>
                    <a:ext uri="{FF2B5EF4-FFF2-40B4-BE49-F238E27FC236}">
                      <a16:creationId xmlns:a16="http://schemas.microsoft.com/office/drawing/2014/main" id="{91751636-4135-394E-B377-29D0624E77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 name="Freeform 320">
                  <a:extLst>
                    <a:ext uri="{FF2B5EF4-FFF2-40B4-BE49-F238E27FC236}">
                      <a16:creationId xmlns:a16="http://schemas.microsoft.com/office/drawing/2014/main" id="{BB3193D0-B14F-724A-80B1-6F8EDE58A8F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 name="Freeform 321">
                  <a:extLst>
                    <a:ext uri="{FF2B5EF4-FFF2-40B4-BE49-F238E27FC236}">
                      <a16:creationId xmlns:a16="http://schemas.microsoft.com/office/drawing/2014/main" id="{CF32363E-10AF-1643-8F6B-814910A9D63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0590" y="272143"/>
            <a:ext cx="11393310" cy="894622"/>
          </a:xfrm>
        </p:spPr>
        <p:txBody>
          <a:bodyPr>
            <a:normAutofit/>
          </a:bodyPr>
          <a:lstStyle/>
          <a:p>
            <a:r>
              <a:rPr lang="en-US" sz="4800" dirty="0"/>
              <a:t>TCP and the congested “bottleneck link”</a:t>
            </a:r>
            <a:endParaRPr lang="en-US" sz="4400" b="0" dirty="0"/>
          </a:p>
        </p:txBody>
      </p:sp>
      <p:sp>
        <p:nvSpPr>
          <p:cNvPr id="6" name="Rectangle 4">
            <a:extLst>
              <a:ext uri="{FF2B5EF4-FFF2-40B4-BE49-F238E27FC236}">
                <a16:creationId xmlns:a16="http://schemas.microsoft.com/office/drawing/2014/main" id="{A22F5639-C13F-8347-B6CF-B5A700C7EA84}"/>
              </a:ext>
            </a:extLst>
          </p:cNvPr>
          <p:cNvSpPr txBox="1">
            <a:spLocks noChangeArrowheads="1"/>
          </p:cNvSpPr>
          <p:nvPr/>
        </p:nvSpPr>
        <p:spPr>
          <a:xfrm>
            <a:off x="667043" y="1366203"/>
            <a:ext cx="11177587" cy="91517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2159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TCP (classic, CUBIC) increase TCP’s sending rate until packet loss occurs at some router’s output: the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bottleneck link</a:t>
            </a:r>
          </a:p>
        </p:txBody>
      </p:sp>
      <p:sp>
        <p:nvSpPr>
          <p:cNvPr id="163" name="Text Box 8">
            <a:extLst>
              <a:ext uri="{FF2B5EF4-FFF2-40B4-BE49-F238E27FC236}">
                <a16:creationId xmlns:a16="http://schemas.microsoft.com/office/drawing/2014/main" id="{E65C3147-B6A2-674F-B175-C4411782BB14}"/>
              </a:ext>
            </a:extLst>
          </p:cNvPr>
          <p:cNvSpPr txBox="1">
            <a:spLocks noChangeArrowheads="1"/>
          </p:cNvSpPr>
          <p:nvPr/>
        </p:nvSpPr>
        <p:spPr bwMode="auto">
          <a:xfrm>
            <a:off x="3019425" y="3594045"/>
            <a:ext cx="71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rPr>
              <a:t>source</a:t>
            </a:r>
            <a:endParaRPr kumimoji="0" lang="en-US" altLang="en-US" sz="2000" b="0" i="1" u="none" strike="noStrike" kern="120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endParaRPr>
          </a:p>
        </p:txBody>
      </p:sp>
      <p:sp>
        <p:nvSpPr>
          <p:cNvPr id="164" name="Freeform 10">
            <a:extLst>
              <a:ext uri="{FF2B5EF4-FFF2-40B4-BE49-F238E27FC236}">
                <a16:creationId xmlns:a16="http://schemas.microsoft.com/office/drawing/2014/main" id="{51065C6F-5BFC-8741-9747-71CCD0CC01B5}"/>
              </a:ext>
            </a:extLst>
          </p:cNvPr>
          <p:cNvSpPr>
            <a:spLocks/>
          </p:cNvSpPr>
          <p:nvPr/>
        </p:nvSpPr>
        <p:spPr bwMode="auto">
          <a:xfrm flipH="1">
            <a:off x="2481263" y="3925832"/>
            <a:ext cx="326408" cy="1262816"/>
          </a:xfrm>
          <a:custGeom>
            <a:avLst/>
            <a:gdLst>
              <a:gd name="T0" fmla="*/ 2147483647 w 12213"/>
              <a:gd name="T1" fmla="*/ 2147483647 h 10000"/>
              <a:gd name="T2" fmla="*/ 0 w 12213"/>
              <a:gd name="T3" fmla="*/ 0 h 10000"/>
              <a:gd name="T4" fmla="*/ 0 w 12213"/>
              <a:gd name="T5" fmla="*/ 2147483647 h 10000"/>
              <a:gd name="T6" fmla="*/ 2147483647 w 12213"/>
              <a:gd name="T7" fmla="*/ 2147483647 h 10000"/>
              <a:gd name="T8" fmla="*/ 2147483647 w 12213"/>
              <a:gd name="T9" fmla="*/ 2147483647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3" h="10000">
                <a:moveTo>
                  <a:pt x="11726" y="4661"/>
                </a:moveTo>
                <a:lnTo>
                  <a:pt x="0" y="0"/>
                </a:lnTo>
                <a:lnTo>
                  <a:pt x="0" y="10000"/>
                </a:lnTo>
                <a:lnTo>
                  <a:pt x="12213" y="6473"/>
                </a:lnTo>
                <a:lnTo>
                  <a:pt x="11726" y="4661"/>
                </a:lnTo>
                <a:close/>
              </a:path>
            </a:pathLst>
          </a:custGeom>
          <a:gradFill rotWithShape="1">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5" name="Rectangle 23">
            <a:extLst>
              <a:ext uri="{FF2B5EF4-FFF2-40B4-BE49-F238E27FC236}">
                <a16:creationId xmlns:a16="http://schemas.microsoft.com/office/drawing/2014/main" id="{245AE889-4FF1-5D41-B0C9-6E1D7DFE6C7D}"/>
              </a:ext>
            </a:extLst>
          </p:cNvPr>
          <p:cNvSpPr>
            <a:spLocks noChangeArrowheads="1"/>
          </p:cNvSpPr>
          <p:nvPr/>
        </p:nvSpPr>
        <p:spPr bwMode="auto">
          <a:xfrm>
            <a:off x="2854326" y="3909956"/>
            <a:ext cx="1062368" cy="12906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6" name="Rectangle 24">
            <a:extLst>
              <a:ext uri="{FF2B5EF4-FFF2-40B4-BE49-F238E27FC236}">
                <a16:creationId xmlns:a16="http://schemas.microsoft.com/office/drawing/2014/main" id="{726B5B54-D786-344E-93B0-A2521F3FB4A3}"/>
              </a:ext>
            </a:extLst>
          </p:cNvPr>
          <p:cNvSpPr>
            <a:spLocks noChangeArrowheads="1"/>
          </p:cNvSpPr>
          <p:nvPr/>
        </p:nvSpPr>
        <p:spPr bwMode="auto">
          <a:xfrm>
            <a:off x="2814638" y="3949645"/>
            <a:ext cx="1066800" cy="1231900"/>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7" name="Line 25">
            <a:extLst>
              <a:ext uri="{FF2B5EF4-FFF2-40B4-BE49-F238E27FC236}">
                <a16:creationId xmlns:a16="http://schemas.microsoft.com/office/drawing/2014/main" id="{ED6C96DE-045A-4845-BE61-A830E126E677}"/>
              </a:ext>
            </a:extLst>
          </p:cNvPr>
          <p:cNvSpPr>
            <a:spLocks noChangeShapeType="1"/>
          </p:cNvSpPr>
          <p:nvPr/>
        </p:nvSpPr>
        <p:spPr bwMode="auto">
          <a:xfrm>
            <a:off x="2814638" y="4227457"/>
            <a:ext cx="1058862"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Text Box 26">
            <a:extLst>
              <a:ext uri="{FF2B5EF4-FFF2-40B4-BE49-F238E27FC236}">
                <a16:creationId xmlns:a16="http://schemas.microsoft.com/office/drawing/2014/main" id="{84D02891-4DB6-A74C-B473-DDD899D44383}"/>
              </a:ext>
            </a:extLst>
          </p:cNvPr>
          <p:cNvSpPr txBox="1">
            <a:spLocks noChangeArrowheads="1"/>
          </p:cNvSpPr>
          <p:nvPr/>
        </p:nvSpPr>
        <p:spPr bwMode="auto">
          <a:xfrm>
            <a:off x="2773604" y="3957054"/>
            <a:ext cx="1104900"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application</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A3"/>
                </a:solidFill>
                <a:effectLst/>
                <a:uLnTx/>
                <a:uFillTx/>
                <a:latin typeface="Arial" charset="0"/>
                <a:ea typeface="ＭＳ Ｐゴシック" charset="0"/>
              </a:rPr>
              <a:t>TCP</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network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link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physical</a:t>
            </a:r>
          </a:p>
        </p:txBody>
      </p:sp>
      <p:grpSp>
        <p:nvGrpSpPr>
          <p:cNvPr id="169" name="Group 190">
            <a:extLst>
              <a:ext uri="{FF2B5EF4-FFF2-40B4-BE49-F238E27FC236}">
                <a16:creationId xmlns:a16="http://schemas.microsoft.com/office/drawing/2014/main" id="{04290ECE-716C-A647-B2EC-8AA922EFC2AD}"/>
              </a:ext>
            </a:extLst>
          </p:cNvPr>
          <p:cNvGrpSpPr>
            <a:grpSpLocks/>
          </p:cNvGrpSpPr>
          <p:nvPr/>
        </p:nvGrpSpPr>
        <p:grpSpPr bwMode="auto">
          <a:xfrm flipH="1">
            <a:off x="2151063" y="4424307"/>
            <a:ext cx="673100" cy="701675"/>
            <a:chOff x="-44" y="1473"/>
            <a:chExt cx="981" cy="1105"/>
          </a:xfrm>
        </p:grpSpPr>
        <p:pic>
          <p:nvPicPr>
            <p:cNvPr id="170" name="Picture 191" descr="desktop_computer_stylized_medium">
              <a:extLst>
                <a:ext uri="{FF2B5EF4-FFF2-40B4-BE49-F238E27FC236}">
                  <a16:creationId xmlns:a16="http://schemas.microsoft.com/office/drawing/2014/main" id="{19B47375-0826-C44B-8E48-9D677E403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Freeform 192">
              <a:extLst>
                <a:ext uri="{FF2B5EF4-FFF2-40B4-BE49-F238E27FC236}">
                  <a16:creationId xmlns:a16="http://schemas.microsoft.com/office/drawing/2014/main" id="{FEA1C998-C605-D84B-8547-D97F2BC8D4EE}"/>
                </a:ext>
              </a:extLst>
            </p:cNvPr>
            <p:cNvSpPr>
              <a:spLocks/>
            </p:cNvSpPr>
            <p:nvPr/>
          </p:nvSpPr>
          <p:spPr bwMode="auto">
            <a:xfrm flipH="1">
              <a:off x="374" y="1579"/>
              <a:ext cx="477" cy="506"/>
            </a:xfrm>
            <a:custGeom>
              <a:avLst/>
              <a:gdLst>
                <a:gd name="T0" fmla="*/ 0 w 356"/>
                <a:gd name="T1" fmla="*/ 0 h 368"/>
                <a:gd name="T2" fmla="*/ 43382 w 356"/>
                <a:gd name="T3" fmla="*/ 3172 h 368"/>
                <a:gd name="T4" fmla="*/ 51464 w 356"/>
                <a:gd name="T5" fmla="*/ 66095 h 368"/>
                <a:gd name="T6" fmla="*/ 11342 w 356"/>
                <a:gd name="T7" fmla="*/ 82660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72" name="Line 25">
            <a:extLst>
              <a:ext uri="{FF2B5EF4-FFF2-40B4-BE49-F238E27FC236}">
                <a16:creationId xmlns:a16="http://schemas.microsoft.com/office/drawing/2014/main" id="{DA5446CC-C771-F441-9E97-037B17ED4482}"/>
              </a:ext>
            </a:extLst>
          </p:cNvPr>
          <p:cNvSpPr>
            <a:spLocks noChangeShapeType="1"/>
          </p:cNvSpPr>
          <p:nvPr/>
        </p:nvSpPr>
        <p:spPr bwMode="auto">
          <a:xfrm>
            <a:off x="2819400" y="4456057"/>
            <a:ext cx="1058863"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Line 25">
            <a:extLst>
              <a:ext uri="{FF2B5EF4-FFF2-40B4-BE49-F238E27FC236}">
                <a16:creationId xmlns:a16="http://schemas.microsoft.com/office/drawing/2014/main" id="{264D9FFE-774A-7F4D-BEE4-B3B44B1FAC0A}"/>
              </a:ext>
            </a:extLst>
          </p:cNvPr>
          <p:cNvSpPr>
            <a:spLocks noChangeShapeType="1"/>
          </p:cNvSpPr>
          <p:nvPr/>
        </p:nvSpPr>
        <p:spPr bwMode="auto">
          <a:xfrm>
            <a:off x="2824163" y="4684657"/>
            <a:ext cx="1058862"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4" name="Line 25">
            <a:extLst>
              <a:ext uri="{FF2B5EF4-FFF2-40B4-BE49-F238E27FC236}">
                <a16:creationId xmlns:a16="http://schemas.microsoft.com/office/drawing/2014/main" id="{84D59C24-ECF9-B64A-9F2F-66C689C1F7AC}"/>
              </a:ext>
            </a:extLst>
          </p:cNvPr>
          <p:cNvSpPr>
            <a:spLocks noChangeShapeType="1"/>
          </p:cNvSpPr>
          <p:nvPr/>
        </p:nvSpPr>
        <p:spPr bwMode="auto">
          <a:xfrm>
            <a:off x="2827338" y="4924370"/>
            <a:ext cx="1060450"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5" name="Group 3">
            <a:extLst>
              <a:ext uri="{FF2B5EF4-FFF2-40B4-BE49-F238E27FC236}">
                <a16:creationId xmlns:a16="http://schemas.microsoft.com/office/drawing/2014/main" id="{7651D039-1E34-A144-8FED-AAC44F023F2C}"/>
              </a:ext>
            </a:extLst>
          </p:cNvPr>
          <p:cNvGrpSpPr>
            <a:grpSpLocks/>
          </p:cNvGrpSpPr>
          <p:nvPr/>
        </p:nvGrpSpPr>
        <p:grpSpPr bwMode="auto">
          <a:xfrm>
            <a:off x="7794625" y="3673978"/>
            <a:ext cx="2047875" cy="1620287"/>
            <a:chOff x="4882752" y="4007261"/>
            <a:chExt cx="2046816" cy="1619544"/>
          </a:xfrm>
        </p:grpSpPr>
        <p:sp>
          <p:nvSpPr>
            <p:cNvPr id="176" name="Text Box 54">
              <a:extLst>
                <a:ext uri="{FF2B5EF4-FFF2-40B4-BE49-F238E27FC236}">
                  <a16:creationId xmlns:a16="http://schemas.microsoft.com/office/drawing/2014/main" id="{82FCAF5C-7EF8-BB47-BF30-CF3EA1FE682F}"/>
                </a:ext>
              </a:extLst>
            </p:cNvPr>
            <p:cNvSpPr txBox="1">
              <a:spLocks noChangeArrowheads="1"/>
            </p:cNvSpPr>
            <p:nvPr/>
          </p:nvSpPr>
          <p:spPr bwMode="auto">
            <a:xfrm>
              <a:off x="4882752" y="4007261"/>
              <a:ext cx="12260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rPr>
                <a:t>destination</a:t>
              </a:r>
              <a:endParaRPr kumimoji="0" lang="en-US" altLang="en-US" sz="2000" b="0" i="1" u="none" strike="noStrike" kern="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endParaRPr>
            </a:p>
          </p:txBody>
        </p:sp>
        <p:grpSp>
          <p:nvGrpSpPr>
            <p:cNvPr id="177" name="Group 2">
              <a:extLst>
                <a:ext uri="{FF2B5EF4-FFF2-40B4-BE49-F238E27FC236}">
                  <a16:creationId xmlns:a16="http://schemas.microsoft.com/office/drawing/2014/main" id="{43D7F412-7232-F444-9D55-13FAD759A4F6}"/>
                </a:ext>
              </a:extLst>
            </p:cNvPr>
            <p:cNvGrpSpPr>
              <a:grpSpLocks/>
            </p:cNvGrpSpPr>
            <p:nvPr/>
          </p:nvGrpSpPr>
          <p:grpSpPr bwMode="auto">
            <a:xfrm>
              <a:off x="4927179" y="4319856"/>
              <a:ext cx="2002389" cy="1306949"/>
              <a:chOff x="1305623" y="4714561"/>
              <a:chExt cx="2002389" cy="1306949"/>
            </a:xfrm>
          </p:grpSpPr>
          <p:sp>
            <p:nvSpPr>
              <p:cNvPr id="178" name="Freeform 10">
                <a:extLst>
                  <a:ext uri="{FF2B5EF4-FFF2-40B4-BE49-F238E27FC236}">
                    <a16:creationId xmlns:a16="http://schemas.microsoft.com/office/drawing/2014/main" id="{2BBCCDF2-BD61-D243-80E3-FC38B43747BF}"/>
                  </a:ext>
                </a:extLst>
              </p:cNvPr>
              <p:cNvSpPr>
                <a:spLocks/>
              </p:cNvSpPr>
              <p:nvPr/>
            </p:nvSpPr>
            <p:spPr bwMode="auto">
              <a:xfrm>
                <a:off x="2426569" y="4714561"/>
                <a:ext cx="288261" cy="1290044"/>
              </a:xfrm>
              <a:custGeom>
                <a:avLst/>
                <a:gdLst>
                  <a:gd name="T0" fmla="*/ 2147483647 w 267"/>
                  <a:gd name="T1" fmla="*/ 2147483647 h 1186"/>
                  <a:gd name="T2" fmla="*/ 0 w 267"/>
                  <a:gd name="T3" fmla="*/ 0 h 1186"/>
                  <a:gd name="T4" fmla="*/ 0 w 267"/>
                  <a:gd name="T5" fmla="*/ 2147483647 h 1186"/>
                  <a:gd name="T6" fmla="*/ 2147483647 w 267"/>
                  <a:gd name="T7" fmla="*/ 2147483647 h 1186"/>
                  <a:gd name="T8" fmla="*/ 2147483647 w 267"/>
                  <a:gd name="T9" fmla="*/ 2147483647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9" name="Rectangle 23">
                <a:extLst>
                  <a:ext uri="{FF2B5EF4-FFF2-40B4-BE49-F238E27FC236}">
                    <a16:creationId xmlns:a16="http://schemas.microsoft.com/office/drawing/2014/main" id="{0FF740DF-A766-DA47-941D-9BB75289FE9F}"/>
                  </a:ext>
                </a:extLst>
              </p:cNvPr>
              <p:cNvSpPr>
                <a:spLocks noChangeArrowheads="1"/>
              </p:cNvSpPr>
              <p:nvPr/>
            </p:nvSpPr>
            <p:spPr bwMode="auto">
              <a:xfrm>
                <a:off x="1398616" y="4722494"/>
                <a:ext cx="1045433" cy="127129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0" name="Rectangle 24">
                <a:extLst>
                  <a:ext uri="{FF2B5EF4-FFF2-40B4-BE49-F238E27FC236}">
                    <a16:creationId xmlns:a16="http://schemas.microsoft.com/office/drawing/2014/main" id="{30976AB5-5CF3-9649-AE10-0D8834A36AA4}"/>
                  </a:ext>
                </a:extLst>
              </p:cNvPr>
              <p:cNvSpPr>
                <a:spLocks noChangeArrowheads="1"/>
              </p:cNvSpPr>
              <p:nvPr/>
            </p:nvSpPr>
            <p:spPr bwMode="auto">
              <a:xfrm>
                <a:off x="1341249" y="4752754"/>
                <a:ext cx="1067215" cy="1231976"/>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1" name="Line 25">
                <a:extLst>
                  <a:ext uri="{FF2B5EF4-FFF2-40B4-BE49-F238E27FC236}">
                    <a16:creationId xmlns:a16="http://schemas.microsoft.com/office/drawing/2014/main" id="{C40254F3-8EF1-1946-BD3D-FCE2C1EC496D}"/>
                  </a:ext>
                </a:extLst>
              </p:cNvPr>
              <p:cNvSpPr>
                <a:spLocks noChangeShapeType="1"/>
              </p:cNvSpPr>
              <p:nvPr/>
            </p:nvSpPr>
            <p:spPr bwMode="auto">
              <a:xfrm>
                <a:off x="1341249" y="50313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Text Box 26">
                <a:extLst>
                  <a:ext uri="{FF2B5EF4-FFF2-40B4-BE49-F238E27FC236}">
                    <a16:creationId xmlns:a16="http://schemas.microsoft.com/office/drawing/2014/main" id="{3E76F59F-6FAE-6949-AACB-C12FB9352449}"/>
                  </a:ext>
                </a:extLst>
              </p:cNvPr>
              <p:cNvSpPr txBox="1">
                <a:spLocks noChangeArrowheads="1"/>
              </p:cNvSpPr>
              <p:nvPr/>
            </p:nvSpPr>
            <p:spPr bwMode="auto">
              <a:xfrm>
                <a:off x="1305623" y="4747333"/>
                <a:ext cx="1104329" cy="1274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application</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A3"/>
                    </a:solidFill>
                    <a:effectLst/>
                    <a:uLnTx/>
                    <a:uFillTx/>
                    <a:latin typeface="Arial" charset="0"/>
                    <a:ea typeface="ＭＳ Ｐゴシック" charset="0"/>
                  </a:rPr>
                  <a:t>TCP</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network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link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physical</a:t>
                </a:r>
              </a:p>
            </p:txBody>
          </p:sp>
          <p:grpSp>
            <p:nvGrpSpPr>
              <p:cNvPr id="183" name="Group 190">
                <a:extLst>
                  <a:ext uri="{FF2B5EF4-FFF2-40B4-BE49-F238E27FC236}">
                    <a16:creationId xmlns:a16="http://schemas.microsoft.com/office/drawing/2014/main" id="{3142986E-25B2-C545-A505-7FEFEE4617F3}"/>
                  </a:ext>
                </a:extLst>
              </p:cNvPr>
              <p:cNvGrpSpPr>
                <a:grpSpLocks/>
              </p:cNvGrpSpPr>
              <p:nvPr/>
            </p:nvGrpSpPr>
            <p:grpSpPr bwMode="auto">
              <a:xfrm flipH="1">
                <a:off x="2634682" y="5076164"/>
                <a:ext cx="673330" cy="701684"/>
                <a:chOff x="-44" y="1473"/>
                <a:chExt cx="981" cy="1105"/>
              </a:xfrm>
            </p:grpSpPr>
            <p:pic>
              <p:nvPicPr>
                <p:cNvPr id="187" name="Picture 191" descr="desktop_computer_stylized_medium">
                  <a:extLst>
                    <a:ext uri="{FF2B5EF4-FFF2-40B4-BE49-F238E27FC236}">
                      <a16:creationId xmlns:a16="http://schemas.microsoft.com/office/drawing/2014/main" id="{8E397E43-AA92-9540-8502-E3F47CEB4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192">
                  <a:extLst>
                    <a:ext uri="{FF2B5EF4-FFF2-40B4-BE49-F238E27FC236}">
                      <a16:creationId xmlns:a16="http://schemas.microsoft.com/office/drawing/2014/main" id="{B94C52D7-1672-CE46-B256-90805C41A69F}"/>
                    </a:ext>
                  </a:extLst>
                </p:cNvPr>
                <p:cNvSpPr>
                  <a:spLocks/>
                </p:cNvSpPr>
                <p:nvPr/>
              </p:nvSpPr>
              <p:spPr bwMode="auto">
                <a:xfrm flipH="1">
                  <a:off x="374" y="1579"/>
                  <a:ext cx="477" cy="506"/>
                </a:xfrm>
                <a:custGeom>
                  <a:avLst/>
                  <a:gdLst>
                    <a:gd name="T0" fmla="*/ 0 w 356"/>
                    <a:gd name="T1" fmla="*/ 0 h 368"/>
                    <a:gd name="T2" fmla="*/ 43382 w 356"/>
                    <a:gd name="T3" fmla="*/ 3172 h 368"/>
                    <a:gd name="T4" fmla="*/ 51464 w 356"/>
                    <a:gd name="T5" fmla="*/ 66095 h 368"/>
                    <a:gd name="T6" fmla="*/ 11342 w 356"/>
                    <a:gd name="T7" fmla="*/ 82660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84" name="Line 25">
                <a:extLst>
                  <a:ext uri="{FF2B5EF4-FFF2-40B4-BE49-F238E27FC236}">
                    <a16:creationId xmlns:a16="http://schemas.microsoft.com/office/drawing/2014/main" id="{3660A651-E6C2-464D-9AE5-A39238D21C2D}"/>
                  </a:ext>
                </a:extLst>
              </p:cNvPr>
              <p:cNvSpPr>
                <a:spLocks noChangeShapeType="1"/>
              </p:cNvSpPr>
              <p:nvPr/>
            </p:nvSpPr>
            <p:spPr bwMode="auto">
              <a:xfrm>
                <a:off x="1345720" y="52602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Line 25">
                <a:extLst>
                  <a:ext uri="{FF2B5EF4-FFF2-40B4-BE49-F238E27FC236}">
                    <a16:creationId xmlns:a16="http://schemas.microsoft.com/office/drawing/2014/main" id="{CB18A03E-7135-A648-8BDC-9FD0E1B822D5}"/>
                  </a:ext>
                </a:extLst>
              </p:cNvPr>
              <p:cNvSpPr>
                <a:spLocks noChangeShapeType="1"/>
              </p:cNvSpPr>
              <p:nvPr/>
            </p:nvSpPr>
            <p:spPr bwMode="auto">
              <a:xfrm>
                <a:off x="1350191" y="54891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8A81FD3E-2BEE-A04B-99BC-5B54B8C0D72A}"/>
                  </a:ext>
                </a:extLst>
              </p:cNvPr>
              <p:cNvSpPr>
                <a:spLocks noChangeShapeType="1"/>
              </p:cNvSpPr>
              <p:nvPr/>
            </p:nvSpPr>
            <p:spPr bwMode="auto">
              <a:xfrm>
                <a:off x="1354662" y="57282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sp>
        <p:nvSpPr>
          <p:cNvPr id="281" name="Freeform 7">
            <a:extLst>
              <a:ext uri="{FF2B5EF4-FFF2-40B4-BE49-F238E27FC236}">
                <a16:creationId xmlns:a16="http://schemas.microsoft.com/office/drawing/2014/main" id="{4FE322CD-EE19-1D4A-A4A3-471CD5B424FF}"/>
              </a:ext>
            </a:extLst>
          </p:cNvPr>
          <p:cNvSpPr>
            <a:spLocks/>
          </p:cNvSpPr>
          <p:nvPr/>
        </p:nvSpPr>
        <p:spPr bwMode="auto">
          <a:xfrm>
            <a:off x="3329610" y="4423977"/>
            <a:ext cx="5073926" cy="1298611"/>
          </a:xfrm>
          <a:custGeom>
            <a:avLst/>
            <a:gdLst>
              <a:gd name="T0" fmla="*/ 0 w 5156094"/>
              <a:gd name="T1" fmla="*/ 0 h 1509215"/>
              <a:gd name="T2" fmla="*/ 6961 w 5156094"/>
              <a:gd name="T3" fmla="*/ 1168047 h 1509215"/>
              <a:gd name="T4" fmla="*/ 1131015 w 5156094"/>
              <a:gd name="T5" fmla="*/ 1170389 h 1509215"/>
              <a:gd name="T6" fmla="*/ 1755021 w 5156094"/>
              <a:gd name="T7" fmla="*/ 1490285 h 1509215"/>
              <a:gd name="T8" fmla="*/ 2207298 w 5156094"/>
              <a:gd name="T9" fmla="*/ 1510706 h 1509215"/>
              <a:gd name="T10" fmla="*/ 2988945 w 5156094"/>
              <a:gd name="T11" fmla="*/ 1198737 h 1509215"/>
              <a:gd name="T12" fmla="*/ 3391674 w 5156094"/>
              <a:gd name="T13" fmla="*/ 1210330 h 1509215"/>
              <a:gd name="T14" fmla="*/ 5156412 w 5156094"/>
              <a:gd name="T15" fmla="*/ 1199641 h 1509215"/>
              <a:gd name="T16" fmla="*/ 5126696 w 5156094"/>
              <a:gd name="T17" fmla="*/ 64147 h 1509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207163 w 5156094"/>
              <a:gd name="connsiteY4" fmla="*/ 1509215 h 1559667"/>
              <a:gd name="connsiteX5" fmla="*/ 2988762 w 5156094"/>
              <a:gd name="connsiteY5" fmla="*/ 1197554 h 1559667"/>
              <a:gd name="connsiteX6" fmla="*/ 3391464 w 5156094"/>
              <a:gd name="connsiteY6" fmla="*/ 1209136 h 1559667"/>
              <a:gd name="connsiteX7" fmla="*/ 5156094 w 5156094"/>
              <a:gd name="connsiteY7" fmla="*/ 1198456 h 1559667"/>
              <a:gd name="connsiteX8" fmla="*/ 5126381 w 5156094"/>
              <a:gd name="connsiteY8" fmla="*/ 64084 h 1559667"/>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145216 w 5156094"/>
              <a:gd name="connsiteY4" fmla="*/ 1553959 h 1559667"/>
              <a:gd name="connsiteX5" fmla="*/ 2988762 w 5156094"/>
              <a:gd name="connsiteY5" fmla="*/ 1197554 h 1559667"/>
              <a:gd name="connsiteX6" fmla="*/ 3391464 w 5156094"/>
              <a:gd name="connsiteY6" fmla="*/ 1209136 h 1559667"/>
              <a:gd name="connsiteX7" fmla="*/ 5156094 w 5156094"/>
              <a:gd name="connsiteY7" fmla="*/ 1198456 h 1559667"/>
              <a:gd name="connsiteX8" fmla="*/ 5126381 w 5156094"/>
              <a:gd name="connsiteY8" fmla="*/ 64084 h 1559667"/>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145216 w 5156094"/>
              <a:gd name="connsiteY4" fmla="*/ 1553959 h 1559667"/>
              <a:gd name="connsiteX5" fmla="*/ 2930257 w 5156094"/>
              <a:gd name="connsiteY5" fmla="*/ 1152811 h 1559667"/>
              <a:gd name="connsiteX6" fmla="*/ 3391464 w 5156094"/>
              <a:gd name="connsiteY6" fmla="*/ 1209136 h 1559667"/>
              <a:gd name="connsiteX7" fmla="*/ 5156094 w 5156094"/>
              <a:gd name="connsiteY7" fmla="*/ 1198456 h 1559667"/>
              <a:gd name="connsiteX8" fmla="*/ 5126381 w 5156094"/>
              <a:gd name="connsiteY8" fmla="*/ 64084 h 1559667"/>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145216 w 5156094"/>
              <a:gd name="connsiteY4" fmla="*/ 1553959 h 1559667"/>
              <a:gd name="connsiteX5" fmla="*/ 2930257 w 5156094"/>
              <a:gd name="connsiteY5" fmla="*/ 1152811 h 1559667"/>
              <a:gd name="connsiteX6" fmla="*/ 5156094 w 5156094"/>
              <a:gd name="connsiteY6" fmla="*/ 1198456 h 1559667"/>
              <a:gd name="connsiteX7" fmla="*/ 5126381 w 5156094"/>
              <a:gd name="connsiteY7" fmla="*/ 64084 h 155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6094" h="1559667">
                <a:moveTo>
                  <a:pt x="0" y="0"/>
                </a:moveTo>
                <a:cubicBezTo>
                  <a:pt x="2320" y="388965"/>
                  <a:pt x="4641" y="777929"/>
                  <a:pt x="6961" y="1166894"/>
                </a:cubicBezTo>
                <a:lnTo>
                  <a:pt x="1130946" y="1169234"/>
                </a:lnTo>
                <a:lnTo>
                  <a:pt x="1824854" y="1559667"/>
                </a:lnTo>
                <a:lnTo>
                  <a:pt x="2145216" y="1553959"/>
                </a:lnTo>
                <a:lnTo>
                  <a:pt x="2930257" y="1152811"/>
                </a:lnTo>
                <a:lnTo>
                  <a:pt x="5156094" y="1198456"/>
                </a:lnTo>
                <a:lnTo>
                  <a:pt x="5126381" y="64084"/>
                </a:lnTo>
              </a:path>
            </a:pathLst>
          </a:custGeom>
          <a:noFill/>
          <a:ln w="22225">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9" name="Rectangle 4">
            <a:extLst>
              <a:ext uri="{FF2B5EF4-FFF2-40B4-BE49-F238E27FC236}">
                <a16:creationId xmlns:a16="http://schemas.microsoft.com/office/drawing/2014/main" id="{0B86E12D-57F9-004F-9A98-0E80FDFD03ED}"/>
              </a:ext>
            </a:extLst>
          </p:cNvPr>
          <p:cNvSpPr txBox="1">
            <a:spLocks noChangeArrowheads="1"/>
          </p:cNvSpPr>
          <p:nvPr/>
        </p:nvSpPr>
        <p:spPr>
          <a:xfrm>
            <a:off x="640467" y="2288196"/>
            <a:ext cx="11177587" cy="91517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2159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understanding congestion: useful to focus on congested bottleneck link</a:t>
            </a:r>
          </a:p>
        </p:txBody>
      </p:sp>
      <p:grpSp>
        <p:nvGrpSpPr>
          <p:cNvPr id="16" name="Group 15">
            <a:extLst>
              <a:ext uri="{FF2B5EF4-FFF2-40B4-BE49-F238E27FC236}">
                <a16:creationId xmlns:a16="http://schemas.microsoft.com/office/drawing/2014/main" id="{9F054DCB-F0FC-6040-B6B9-B0434AA6A860}"/>
              </a:ext>
            </a:extLst>
          </p:cNvPr>
          <p:cNvGrpSpPr/>
          <p:nvPr/>
        </p:nvGrpSpPr>
        <p:grpSpPr>
          <a:xfrm>
            <a:off x="4839045" y="5517878"/>
            <a:ext cx="876995" cy="403711"/>
            <a:chOff x="5033182" y="4091488"/>
            <a:chExt cx="876995" cy="403711"/>
          </a:xfrm>
        </p:grpSpPr>
        <p:cxnSp>
          <p:nvCxnSpPr>
            <p:cNvPr id="15" name="Straight Connector 14">
              <a:extLst>
                <a:ext uri="{FF2B5EF4-FFF2-40B4-BE49-F238E27FC236}">
                  <a16:creationId xmlns:a16="http://schemas.microsoft.com/office/drawing/2014/main" id="{D3004F00-B27A-6543-B345-6627D1137679}"/>
                </a:ext>
              </a:extLst>
            </p:cNvPr>
            <p:cNvCxnSpPr/>
            <p:nvPr/>
          </p:nvCxnSpPr>
          <p:spPr>
            <a:xfrm>
              <a:off x="5518407" y="4289261"/>
              <a:ext cx="86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689B243-A85D-9243-A088-8DCC1C93FE82}"/>
                </a:ext>
              </a:extLst>
            </p:cNvPr>
            <p:cNvSpPr/>
            <p:nvPr/>
          </p:nvSpPr>
          <p:spPr>
            <a:xfrm>
              <a:off x="5150875" y="4091488"/>
              <a:ext cx="382771" cy="403711"/>
            </a:xfrm>
            <a:prstGeom prst="rect">
              <a:avLst/>
            </a:prstGeom>
            <a:solidFill>
              <a:srgbClr val="E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8C9EE21-A866-EF40-B74B-25BD15BDB166}"/>
                </a:ext>
              </a:extLst>
            </p:cNvPr>
            <p:cNvSpPr/>
            <p:nvPr/>
          </p:nvSpPr>
          <p:spPr>
            <a:xfrm>
              <a:off x="5565439" y="4115310"/>
              <a:ext cx="344738" cy="344738"/>
            </a:xfrm>
            <a:prstGeom prst="ellipse">
              <a:avLst/>
            </a:prstGeom>
            <a:solidFill>
              <a:srgbClr val="E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6E71FDDD-28C2-D944-937D-A37D3B73085B}"/>
                </a:ext>
              </a:extLst>
            </p:cNvPr>
            <p:cNvCxnSpPr/>
            <p:nvPr/>
          </p:nvCxnSpPr>
          <p:spPr>
            <a:xfrm>
              <a:off x="5427947" y="4125482"/>
              <a:ext cx="0" cy="32855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709E3FA-52FC-C645-9DA2-F11001152074}"/>
                </a:ext>
              </a:extLst>
            </p:cNvPr>
            <p:cNvCxnSpPr/>
            <p:nvPr/>
          </p:nvCxnSpPr>
          <p:spPr>
            <a:xfrm>
              <a:off x="5330094" y="4125482"/>
              <a:ext cx="0" cy="32855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377D666-34E2-244E-B3D8-6FE1A4596746}"/>
                </a:ext>
              </a:extLst>
            </p:cNvPr>
            <p:cNvCxnSpPr/>
            <p:nvPr/>
          </p:nvCxnSpPr>
          <p:spPr>
            <a:xfrm>
              <a:off x="5238591" y="4125482"/>
              <a:ext cx="0" cy="32855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16E7784A-7CF2-DB4E-B801-AE25BE617B3D}"/>
                </a:ext>
              </a:extLst>
            </p:cNvPr>
            <p:cNvSpPr/>
            <p:nvPr/>
          </p:nvSpPr>
          <p:spPr>
            <a:xfrm>
              <a:off x="5033182" y="4091488"/>
              <a:ext cx="112907" cy="4037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3F5A847F-7DB0-4448-866C-A04E3D418E75}"/>
              </a:ext>
            </a:extLst>
          </p:cNvPr>
          <p:cNvGrpSpPr/>
          <p:nvPr/>
        </p:nvGrpSpPr>
        <p:grpSpPr>
          <a:xfrm>
            <a:off x="3613959" y="3330565"/>
            <a:ext cx="4288552" cy="1038257"/>
            <a:chOff x="3613959" y="3330565"/>
            <a:chExt cx="4288552" cy="1038257"/>
          </a:xfrm>
        </p:grpSpPr>
        <p:sp>
          <p:nvSpPr>
            <p:cNvPr id="18" name="TextBox 17">
              <a:extLst>
                <a:ext uri="{FF2B5EF4-FFF2-40B4-BE49-F238E27FC236}">
                  <a16:creationId xmlns:a16="http://schemas.microsoft.com/office/drawing/2014/main" id="{72BF638B-27BF-9A44-BC9B-E5A7126F9971}"/>
                </a:ext>
              </a:extLst>
            </p:cNvPr>
            <p:cNvSpPr txBox="1"/>
            <p:nvPr/>
          </p:nvSpPr>
          <p:spPr>
            <a:xfrm>
              <a:off x="3932559" y="3330565"/>
              <a:ext cx="3969952" cy="840230"/>
            </a:xfrm>
            <a:prstGeom prst="rect">
              <a:avLst/>
            </a:prstGeom>
            <a:noFill/>
          </p:spPr>
          <p:txBody>
            <a:bodyPr wrap="square" rtlCol="0">
              <a:spAutoFit/>
            </a:bodyPr>
            <a:lstStyle/>
            <a:p>
              <a:pPr marL="460375" marR="0" lvl="0" indent="-460375"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A3"/>
                  </a:solidFill>
                  <a:effectLst/>
                  <a:uLnTx/>
                  <a:uFillTx/>
                  <a:latin typeface="Calibri" panose="020F0502020204030204"/>
                  <a:ea typeface="+mn-ea"/>
                  <a:cs typeface="+mn-cs"/>
                </a:rPr>
                <a:t>insight: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increasing TCP sending rate will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increase end-end throughout with congested bottleneck</a:t>
              </a:r>
            </a:p>
          </p:txBody>
        </p:sp>
        <p:cxnSp>
          <p:nvCxnSpPr>
            <p:cNvPr id="20" name="Straight Connector 19">
              <a:extLst>
                <a:ext uri="{FF2B5EF4-FFF2-40B4-BE49-F238E27FC236}">
                  <a16:creationId xmlns:a16="http://schemas.microsoft.com/office/drawing/2014/main" id="{61879EEE-DD1C-214C-8FBA-E99A26753318}"/>
                </a:ext>
              </a:extLst>
            </p:cNvPr>
            <p:cNvCxnSpPr>
              <a:cxnSpLocks/>
            </p:cNvCxnSpPr>
            <p:nvPr/>
          </p:nvCxnSpPr>
          <p:spPr>
            <a:xfrm flipH="1">
              <a:off x="3613959" y="3751185"/>
              <a:ext cx="738967" cy="617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C456841-AE6B-A44B-9596-8457DAC42D7B}"/>
              </a:ext>
            </a:extLst>
          </p:cNvPr>
          <p:cNvGrpSpPr/>
          <p:nvPr/>
        </p:nvGrpSpPr>
        <p:grpSpPr>
          <a:xfrm>
            <a:off x="477143" y="5329279"/>
            <a:ext cx="4243986" cy="840230"/>
            <a:chOff x="477143" y="5329279"/>
            <a:chExt cx="4243986" cy="840230"/>
          </a:xfrm>
        </p:grpSpPr>
        <p:sp>
          <p:nvSpPr>
            <p:cNvPr id="110" name="TextBox 109">
              <a:extLst>
                <a:ext uri="{FF2B5EF4-FFF2-40B4-BE49-F238E27FC236}">
                  <a16:creationId xmlns:a16="http://schemas.microsoft.com/office/drawing/2014/main" id="{67AC24E6-353D-7641-8425-F6A26F20ABC7}"/>
                </a:ext>
              </a:extLst>
            </p:cNvPr>
            <p:cNvSpPr txBox="1"/>
            <p:nvPr/>
          </p:nvSpPr>
          <p:spPr>
            <a:xfrm>
              <a:off x="477143" y="5329279"/>
              <a:ext cx="2818708" cy="840230"/>
            </a:xfrm>
            <a:prstGeom prst="rect">
              <a:avLst/>
            </a:prstGeom>
            <a:noFill/>
          </p:spPr>
          <p:txBody>
            <a:bodyPr wrap="square" rtlCol="0">
              <a:spAutoFit/>
            </a:bodyPr>
            <a:lstStyle/>
            <a:p>
              <a:pPr marL="460375" marR="0" lvl="0" indent="-460375" algn="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A3"/>
                  </a:solidFill>
                  <a:effectLst/>
                  <a:uLnTx/>
                  <a:uFillTx/>
                  <a:latin typeface="Calibri" panose="020F0502020204030204"/>
                  <a:ea typeface="+mn-ea"/>
                  <a:cs typeface="+mn-cs"/>
                </a:rPr>
                <a:t>insight: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increasing TCP sending rate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will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increase measured RTT</a:t>
              </a:r>
            </a:p>
          </p:txBody>
        </p:sp>
        <p:cxnSp>
          <p:nvCxnSpPr>
            <p:cNvPr id="25" name="Straight Connector 24">
              <a:extLst>
                <a:ext uri="{FF2B5EF4-FFF2-40B4-BE49-F238E27FC236}">
                  <a16:creationId xmlns:a16="http://schemas.microsoft.com/office/drawing/2014/main" id="{AFA3AC7C-9D37-4246-A57A-7A9F9DD69A66}"/>
                </a:ext>
              </a:extLst>
            </p:cNvPr>
            <p:cNvCxnSpPr/>
            <p:nvPr/>
          </p:nvCxnSpPr>
          <p:spPr>
            <a:xfrm>
              <a:off x="3375025" y="5714069"/>
              <a:ext cx="134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D625C25C-416C-5C4E-AFF1-F6889ED15803}"/>
              </a:ext>
            </a:extLst>
          </p:cNvPr>
          <p:cNvCxnSpPr/>
          <p:nvPr/>
        </p:nvCxnSpPr>
        <p:spPr>
          <a:xfrm>
            <a:off x="3375025" y="6443089"/>
            <a:ext cx="5028511" cy="0"/>
          </a:xfrm>
          <a:prstGeom prst="line">
            <a:avLst/>
          </a:prstGeom>
          <a:ln w="15875">
            <a:solidFill>
              <a:schemeClr val="tx1"/>
            </a:solidFill>
            <a:headEnd type="triangle"/>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205F52A-5790-B345-9AB7-858A5F8D4937}"/>
              </a:ext>
            </a:extLst>
          </p:cNvPr>
          <p:cNvSpPr txBox="1"/>
          <p:nvPr/>
        </p:nvSpPr>
        <p:spPr>
          <a:xfrm>
            <a:off x="4970635" y="6269341"/>
            <a:ext cx="535018"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RTT</a:t>
            </a:r>
          </a:p>
        </p:txBody>
      </p:sp>
      <p:sp>
        <p:nvSpPr>
          <p:cNvPr id="31" name="TextBox 30">
            <a:extLst>
              <a:ext uri="{FF2B5EF4-FFF2-40B4-BE49-F238E27FC236}">
                <a16:creationId xmlns:a16="http://schemas.microsoft.com/office/drawing/2014/main" id="{AB18F1EA-ED80-CE47-9C3C-647F034AB95E}"/>
              </a:ext>
            </a:extLst>
          </p:cNvPr>
          <p:cNvSpPr txBox="1"/>
          <p:nvPr/>
        </p:nvSpPr>
        <p:spPr>
          <a:xfrm>
            <a:off x="5618466" y="5874964"/>
            <a:ext cx="7584409" cy="424732"/>
          </a:xfrm>
          <a:prstGeom prst="rect">
            <a:avLst/>
          </a:prstGeom>
          <a:noFill/>
        </p:spPr>
        <p:txBody>
          <a:bodyPr wrap="square" rtlCol="0">
            <a:spAutoFit/>
          </a:bodyPr>
          <a:lstStyle/>
          <a:p>
            <a:pPr marL="587375" marR="0" lvl="0" indent="-587375" algn="l" defTabSz="914400" rtl="0" eaLnBrk="1" fontAlgn="auto" latinLnBrk="0" hangingPunct="1">
              <a:lnSpc>
                <a:spcPct val="9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A3"/>
                </a:solidFill>
                <a:effectLst/>
                <a:uLnTx/>
                <a:uFillTx/>
                <a:latin typeface="Calibri" panose="020F0502020204030204"/>
                <a:ea typeface="+mn-ea"/>
                <a:cs typeface="+mn-cs"/>
              </a:rPr>
              <a:t>Goal: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“keep the end-end pipe just full, but not fuller”</a:t>
            </a:r>
          </a:p>
        </p:txBody>
      </p:sp>
      <p:sp>
        <p:nvSpPr>
          <p:cNvPr id="106" name="Slide Number Placeholder 2">
            <a:extLst>
              <a:ext uri="{FF2B5EF4-FFF2-40B4-BE49-F238E27FC236}">
                <a16:creationId xmlns:a16="http://schemas.microsoft.com/office/drawing/2014/main" id="{C4CCE602-07A6-B94E-8022-E968DB6C613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68</a:t>
            </a:fld>
            <a:endParaRPr lang="en-US" dirty="0"/>
          </a:p>
        </p:txBody>
      </p:sp>
    </p:spTree>
    <p:extLst>
      <p:ext uri="{BB962C8B-B14F-4D97-AF65-F5344CB8AC3E}">
        <p14:creationId xmlns:p14="http://schemas.microsoft.com/office/powerpoint/2010/main" val="39280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dissolve">
                                      <p:cBhvr>
                                        <p:cTn id="7" dur="500"/>
                                        <p:tgtEl>
                                          <p:spTgt spid="89"/>
                                        </p:tgtEl>
                                      </p:cBhvr>
                                    </p:animEffect>
                                  </p:childTnLst>
                                </p:cTn>
                              </p:par>
                              <p:par>
                                <p:cTn id="8" presetID="9" presetClass="exit" presetSubtype="0" fill="hold"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3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0590" y="272143"/>
            <a:ext cx="11393310" cy="894622"/>
          </a:xfrm>
        </p:spPr>
        <p:txBody>
          <a:bodyPr>
            <a:normAutofit/>
          </a:bodyPr>
          <a:lstStyle/>
          <a:p>
            <a:r>
              <a:rPr lang="en-US" sz="4800" dirty="0"/>
              <a:t>Delay-based TCP </a:t>
            </a:r>
            <a:r>
              <a:rPr lang="en-US" dirty="0"/>
              <a:t>c</a:t>
            </a:r>
            <a:r>
              <a:rPr lang="en-US" sz="4400" dirty="0"/>
              <a:t>ongestion </a:t>
            </a:r>
            <a:r>
              <a:rPr lang="en-US" dirty="0"/>
              <a:t>c</a:t>
            </a:r>
            <a:r>
              <a:rPr lang="en-US" sz="4400" dirty="0"/>
              <a:t>ontrol</a:t>
            </a:r>
            <a:endParaRPr lang="en-US" sz="4400" b="0" dirty="0"/>
          </a:p>
        </p:txBody>
      </p:sp>
      <p:sp>
        <p:nvSpPr>
          <p:cNvPr id="6" name="Rectangle 4">
            <a:extLst>
              <a:ext uri="{FF2B5EF4-FFF2-40B4-BE49-F238E27FC236}">
                <a16:creationId xmlns:a16="http://schemas.microsoft.com/office/drawing/2014/main" id="{A22F5639-C13F-8347-B6CF-B5A700C7EA84}"/>
              </a:ext>
            </a:extLst>
          </p:cNvPr>
          <p:cNvSpPr txBox="1">
            <a:spLocks noChangeArrowheads="1"/>
          </p:cNvSpPr>
          <p:nvPr/>
        </p:nvSpPr>
        <p:spPr>
          <a:xfrm>
            <a:off x="630271" y="1334752"/>
            <a:ext cx="11639957" cy="219075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1300" marR="0" lvl="0" indent="0" algn="l" defTabSz="914400" rtl="0" eaLnBrk="1" fontAlgn="auto" latinLnBrk="0" hangingPunct="1">
              <a:lnSpc>
                <a:spcPct val="100000"/>
              </a:lnSpc>
              <a:spcBef>
                <a:spcPts val="1000"/>
              </a:spcBef>
              <a:spcAft>
                <a:spcPts val="0"/>
              </a:spcAft>
              <a:buClr>
                <a:srgbClr val="0000A3"/>
              </a:buClr>
              <a:buSzTx/>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Keeping sender-to-receiver pipe “just full enough, but no fuller”: keep bottleneck link busy transmitting, but avoid high delays/buffering</a:t>
            </a:r>
          </a:p>
        </p:txBody>
      </p:sp>
      <p:grpSp>
        <p:nvGrpSpPr>
          <p:cNvPr id="23" name="Group 22">
            <a:extLst>
              <a:ext uri="{FF2B5EF4-FFF2-40B4-BE49-F238E27FC236}">
                <a16:creationId xmlns:a16="http://schemas.microsoft.com/office/drawing/2014/main" id="{136B4431-4002-B74D-B3BA-B0C220251CB6}"/>
              </a:ext>
            </a:extLst>
          </p:cNvPr>
          <p:cNvGrpSpPr/>
          <p:nvPr/>
        </p:nvGrpSpPr>
        <p:grpSpPr>
          <a:xfrm>
            <a:off x="1216626" y="2508955"/>
            <a:ext cx="5802008" cy="918937"/>
            <a:chOff x="2365663" y="2430127"/>
            <a:chExt cx="5802008" cy="918937"/>
          </a:xfrm>
        </p:grpSpPr>
        <p:grpSp>
          <p:nvGrpSpPr>
            <p:cNvPr id="212" name="Group 190">
              <a:extLst>
                <a:ext uri="{FF2B5EF4-FFF2-40B4-BE49-F238E27FC236}">
                  <a16:creationId xmlns:a16="http://schemas.microsoft.com/office/drawing/2014/main" id="{1BEB02B0-C16F-034C-BBAD-5DB73C96AD78}"/>
                </a:ext>
              </a:extLst>
            </p:cNvPr>
            <p:cNvGrpSpPr>
              <a:grpSpLocks/>
            </p:cNvGrpSpPr>
            <p:nvPr/>
          </p:nvGrpSpPr>
          <p:grpSpPr bwMode="auto">
            <a:xfrm flipH="1">
              <a:off x="2365663" y="2430127"/>
              <a:ext cx="673100" cy="701675"/>
              <a:chOff x="-44" y="1473"/>
              <a:chExt cx="981" cy="1105"/>
            </a:xfrm>
          </p:grpSpPr>
          <p:pic>
            <p:nvPicPr>
              <p:cNvPr id="213" name="Picture 191" descr="desktop_computer_stylized_medium">
                <a:extLst>
                  <a:ext uri="{FF2B5EF4-FFF2-40B4-BE49-F238E27FC236}">
                    <a16:creationId xmlns:a16="http://schemas.microsoft.com/office/drawing/2014/main" id="{5230AF6F-A0E4-0F40-90F2-B49DEE901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Freeform 192">
                <a:extLst>
                  <a:ext uri="{FF2B5EF4-FFF2-40B4-BE49-F238E27FC236}">
                    <a16:creationId xmlns:a16="http://schemas.microsoft.com/office/drawing/2014/main" id="{EB8220CB-48C1-504B-9215-0FA50BED28A3}"/>
                  </a:ext>
                </a:extLst>
              </p:cNvPr>
              <p:cNvSpPr>
                <a:spLocks/>
              </p:cNvSpPr>
              <p:nvPr/>
            </p:nvSpPr>
            <p:spPr bwMode="auto">
              <a:xfrm flipH="1">
                <a:off x="374" y="1579"/>
                <a:ext cx="477" cy="506"/>
              </a:xfrm>
              <a:custGeom>
                <a:avLst/>
                <a:gdLst>
                  <a:gd name="T0" fmla="*/ 0 w 356"/>
                  <a:gd name="T1" fmla="*/ 0 h 368"/>
                  <a:gd name="T2" fmla="*/ 43382 w 356"/>
                  <a:gd name="T3" fmla="*/ 3172 h 368"/>
                  <a:gd name="T4" fmla="*/ 51464 w 356"/>
                  <a:gd name="T5" fmla="*/ 66095 h 368"/>
                  <a:gd name="T6" fmla="*/ 11342 w 356"/>
                  <a:gd name="T7" fmla="*/ 82660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6" name="Group 190">
              <a:extLst>
                <a:ext uri="{FF2B5EF4-FFF2-40B4-BE49-F238E27FC236}">
                  <a16:creationId xmlns:a16="http://schemas.microsoft.com/office/drawing/2014/main" id="{0F072356-83E5-7644-BFC6-AA47F8D1DC03}"/>
                </a:ext>
              </a:extLst>
            </p:cNvPr>
            <p:cNvGrpSpPr>
              <a:grpSpLocks/>
            </p:cNvGrpSpPr>
            <p:nvPr/>
          </p:nvGrpSpPr>
          <p:grpSpPr bwMode="auto">
            <a:xfrm flipH="1">
              <a:off x="7493993" y="2467744"/>
              <a:ext cx="673678" cy="702006"/>
              <a:chOff x="-44" y="1473"/>
              <a:chExt cx="981" cy="1105"/>
            </a:xfrm>
          </p:grpSpPr>
          <p:pic>
            <p:nvPicPr>
              <p:cNvPr id="230" name="Picture 191" descr="desktop_computer_stylized_medium">
                <a:extLst>
                  <a:ext uri="{FF2B5EF4-FFF2-40B4-BE49-F238E27FC236}">
                    <a16:creationId xmlns:a16="http://schemas.microsoft.com/office/drawing/2014/main" id="{4507DD2C-8D56-7644-B5AF-0C0A90DF9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 name="Freeform 192">
                <a:extLst>
                  <a:ext uri="{FF2B5EF4-FFF2-40B4-BE49-F238E27FC236}">
                    <a16:creationId xmlns:a16="http://schemas.microsoft.com/office/drawing/2014/main" id="{2838DBD0-6CF7-2B4C-AF1C-FC929CAD15EE}"/>
                  </a:ext>
                </a:extLst>
              </p:cNvPr>
              <p:cNvSpPr>
                <a:spLocks/>
              </p:cNvSpPr>
              <p:nvPr/>
            </p:nvSpPr>
            <p:spPr bwMode="auto">
              <a:xfrm flipH="1">
                <a:off x="374" y="1579"/>
                <a:ext cx="477" cy="506"/>
              </a:xfrm>
              <a:custGeom>
                <a:avLst/>
                <a:gdLst>
                  <a:gd name="T0" fmla="*/ 0 w 356"/>
                  <a:gd name="T1" fmla="*/ 0 h 368"/>
                  <a:gd name="T2" fmla="*/ 43382 w 356"/>
                  <a:gd name="T3" fmla="*/ 3172 h 368"/>
                  <a:gd name="T4" fmla="*/ 51464 w 356"/>
                  <a:gd name="T5" fmla="*/ 66095 h 368"/>
                  <a:gd name="T6" fmla="*/ 11342 w 356"/>
                  <a:gd name="T7" fmla="*/ 82660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3" name="Group 232">
              <a:extLst>
                <a:ext uri="{FF2B5EF4-FFF2-40B4-BE49-F238E27FC236}">
                  <a16:creationId xmlns:a16="http://schemas.microsoft.com/office/drawing/2014/main" id="{44545816-4C7B-7846-8988-A05301734F47}"/>
                </a:ext>
              </a:extLst>
            </p:cNvPr>
            <p:cNvGrpSpPr/>
            <p:nvPr/>
          </p:nvGrpSpPr>
          <p:grpSpPr>
            <a:xfrm>
              <a:off x="5227521" y="2574515"/>
              <a:ext cx="876995" cy="403711"/>
              <a:chOff x="5033182" y="4091488"/>
              <a:chExt cx="876995" cy="403711"/>
            </a:xfrm>
          </p:grpSpPr>
          <p:cxnSp>
            <p:nvCxnSpPr>
              <p:cNvPr id="234" name="Straight Connector 233">
                <a:extLst>
                  <a:ext uri="{FF2B5EF4-FFF2-40B4-BE49-F238E27FC236}">
                    <a16:creationId xmlns:a16="http://schemas.microsoft.com/office/drawing/2014/main" id="{3D51E61F-DA54-2643-BAD4-268E7575F599}"/>
                  </a:ext>
                </a:extLst>
              </p:cNvPr>
              <p:cNvCxnSpPr/>
              <p:nvPr/>
            </p:nvCxnSpPr>
            <p:spPr>
              <a:xfrm>
                <a:off x="5518407" y="4289261"/>
                <a:ext cx="86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Rectangle 234">
                <a:extLst>
                  <a:ext uri="{FF2B5EF4-FFF2-40B4-BE49-F238E27FC236}">
                    <a16:creationId xmlns:a16="http://schemas.microsoft.com/office/drawing/2014/main" id="{8123A8E9-67AB-C74F-925C-E7D244041419}"/>
                  </a:ext>
                </a:extLst>
              </p:cNvPr>
              <p:cNvSpPr/>
              <p:nvPr/>
            </p:nvSpPr>
            <p:spPr>
              <a:xfrm>
                <a:off x="5150875" y="4091488"/>
                <a:ext cx="382771" cy="403711"/>
              </a:xfrm>
              <a:prstGeom prst="rect">
                <a:avLst/>
              </a:prstGeom>
              <a:solidFill>
                <a:srgbClr val="E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640BDC0F-EFFD-484D-83D9-2FB005386232}"/>
                  </a:ext>
                </a:extLst>
              </p:cNvPr>
              <p:cNvSpPr/>
              <p:nvPr/>
            </p:nvSpPr>
            <p:spPr>
              <a:xfrm>
                <a:off x="5565439" y="4115310"/>
                <a:ext cx="344738" cy="344738"/>
              </a:xfrm>
              <a:prstGeom prst="ellipse">
                <a:avLst/>
              </a:prstGeom>
              <a:solidFill>
                <a:srgbClr val="E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7" name="Straight Connector 236">
                <a:extLst>
                  <a:ext uri="{FF2B5EF4-FFF2-40B4-BE49-F238E27FC236}">
                    <a16:creationId xmlns:a16="http://schemas.microsoft.com/office/drawing/2014/main" id="{1BCB38CC-A870-9B4A-A5DB-98356F6B39AA}"/>
                  </a:ext>
                </a:extLst>
              </p:cNvPr>
              <p:cNvCxnSpPr/>
              <p:nvPr/>
            </p:nvCxnSpPr>
            <p:spPr>
              <a:xfrm>
                <a:off x="5427947" y="4125482"/>
                <a:ext cx="0" cy="32855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F902B15-3C54-A647-A9A9-535E0C743014}"/>
                  </a:ext>
                </a:extLst>
              </p:cNvPr>
              <p:cNvCxnSpPr/>
              <p:nvPr/>
            </p:nvCxnSpPr>
            <p:spPr>
              <a:xfrm>
                <a:off x="5330094" y="4125482"/>
                <a:ext cx="0" cy="32855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171852F-D884-A742-885D-93002D5B0D9D}"/>
                  </a:ext>
                </a:extLst>
              </p:cNvPr>
              <p:cNvCxnSpPr/>
              <p:nvPr/>
            </p:nvCxnSpPr>
            <p:spPr>
              <a:xfrm>
                <a:off x="5238591" y="4125482"/>
                <a:ext cx="0" cy="32855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Rectangle 239">
                <a:extLst>
                  <a:ext uri="{FF2B5EF4-FFF2-40B4-BE49-F238E27FC236}">
                    <a16:creationId xmlns:a16="http://schemas.microsoft.com/office/drawing/2014/main" id="{D2D019EE-47E4-224B-BBF8-5443E4900165}"/>
                  </a:ext>
                </a:extLst>
              </p:cNvPr>
              <p:cNvSpPr/>
              <p:nvPr/>
            </p:nvSpPr>
            <p:spPr>
              <a:xfrm>
                <a:off x="5033182" y="4091488"/>
                <a:ext cx="112907" cy="4037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7B009AAC-9DFA-ED4A-91AE-DA00BB581A0B}"/>
                </a:ext>
              </a:extLst>
            </p:cNvPr>
            <p:cNvGrpSpPr/>
            <p:nvPr/>
          </p:nvGrpSpPr>
          <p:grpSpPr>
            <a:xfrm>
              <a:off x="3067072" y="2776371"/>
              <a:ext cx="4456450" cy="344905"/>
              <a:chOff x="3391522" y="3946678"/>
              <a:chExt cx="4456450" cy="344905"/>
            </a:xfrm>
          </p:grpSpPr>
          <p:cxnSp>
            <p:nvCxnSpPr>
              <p:cNvPr id="247" name="Straight Connector 246">
                <a:extLst>
                  <a:ext uri="{FF2B5EF4-FFF2-40B4-BE49-F238E27FC236}">
                    <a16:creationId xmlns:a16="http://schemas.microsoft.com/office/drawing/2014/main" id="{434B4871-78D8-4E49-92B1-439A3541CBD6}"/>
                  </a:ext>
                </a:extLst>
              </p:cNvPr>
              <p:cNvCxnSpPr>
                <a:cxnSpLocks/>
              </p:cNvCxnSpPr>
              <p:nvPr/>
            </p:nvCxnSpPr>
            <p:spPr>
              <a:xfrm>
                <a:off x="3391522" y="3946678"/>
                <a:ext cx="4456450" cy="0"/>
              </a:xfrm>
              <a:prstGeom prst="line">
                <a:avLst/>
              </a:prstGeom>
              <a:ln w="15875">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5D2D98D-623A-FC44-9A40-156B6A2B4E10}"/>
                  </a:ext>
                </a:extLst>
              </p:cNvPr>
              <p:cNvCxnSpPr>
                <a:cxnSpLocks/>
              </p:cNvCxnSpPr>
              <p:nvPr/>
            </p:nvCxnSpPr>
            <p:spPr>
              <a:xfrm>
                <a:off x="3391522" y="4291583"/>
                <a:ext cx="4456450" cy="0"/>
              </a:xfrm>
              <a:prstGeom prst="line">
                <a:avLst/>
              </a:prstGeom>
              <a:ln w="15875">
                <a:solidFill>
                  <a:schemeClr val="tx1"/>
                </a:solidFill>
                <a:headEnd type="triangle"/>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A69AD9-CFF6-7544-A126-02A8879C32D5}"/>
                  </a:ext>
                </a:extLst>
              </p:cNvPr>
              <p:cNvCxnSpPr>
                <a:cxnSpLocks/>
              </p:cNvCxnSpPr>
              <p:nvPr/>
            </p:nvCxnSpPr>
            <p:spPr>
              <a:xfrm>
                <a:off x="7847972" y="3946678"/>
                <a:ext cx="0" cy="3449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235E34B-03D9-694A-B4F9-262BA47FDC5E}"/>
                </a:ext>
              </a:extLst>
            </p:cNvPr>
            <p:cNvSpPr txBox="1"/>
            <p:nvPr/>
          </p:nvSpPr>
          <p:spPr>
            <a:xfrm>
              <a:off x="3454066" y="2887399"/>
              <a:ext cx="1465722"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RTT</a:t>
              </a:r>
              <a:r>
                <a:rPr kumimoji="0" lang="en-US" sz="2400" b="0" i="0" u="none" strike="noStrike" kern="1200" cap="none" spc="0" normalizeH="0" baseline="-25000" noProof="0" dirty="0" err="1">
                  <a:ln>
                    <a:noFill/>
                  </a:ln>
                  <a:solidFill>
                    <a:prstClr val="black"/>
                  </a:solidFill>
                  <a:effectLst/>
                  <a:uLnTx/>
                  <a:uFillTx/>
                  <a:latin typeface="Calibri" panose="020F0502020204030204"/>
                  <a:ea typeface="+mn-ea"/>
                  <a:cs typeface="+mn-cs"/>
                </a:rPr>
                <a:t>measured</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sp>
        <p:nvSpPr>
          <p:cNvPr id="249" name="Rectangle 4">
            <a:extLst>
              <a:ext uri="{FF2B5EF4-FFF2-40B4-BE49-F238E27FC236}">
                <a16:creationId xmlns:a16="http://schemas.microsoft.com/office/drawing/2014/main" id="{985D8E1D-0F80-2441-BBBC-06CCE2583918}"/>
              </a:ext>
            </a:extLst>
          </p:cNvPr>
          <p:cNvSpPr txBox="1">
            <a:spLocks noChangeArrowheads="1"/>
          </p:cNvSpPr>
          <p:nvPr/>
        </p:nvSpPr>
        <p:spPr>
          <a:xfrm>
            <a:off x="750855" y="3728780"/>
            <a:ext cx="11639957" cy="219075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Delay-based approach:</a:t>
            </a:r>
          </a:p>
          <a:p>
            <a:pPr marL="523875" marR="0" lvl="0" indent="-28257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RTT</a:t>
            </a:r>
            <a:r>
              <a:rPr kumimoji="0" lang="en-US" sz="2400" b="0" i="0" u="none" strike="noStrike" kern="1200" cap="none" spc="0" normalizeH="0" baseline="-25000" noProof="0" dirty="0" err="1">
                <a:ln>
                  <a:noFill/>
                </a:ln>
                <a:solidFill>
                  <a:prstClr val="black"/>
                </a:solidFill>
                <a:effectLst/>
                <a:uLnTx/>
                <a:uFillTx/>
                <a:latin typeface="Calibri" panose="020F0502020204030204"/>
                <a:ea typeface="+mn-ea"/>
                <a:cs typeface="+mn-cs"/>
              </a:rPr>
              <a:t>min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minimum observed RTT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(uncongested path)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3875" marR="0" lvl="0" indent="-28257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uncongested throughput with congestion window </a:t>
            </a:r>
            <a:r>
              <a:rPr kumimoji="0" lang="en-US" sz="2400" b="0" i="0" u="none" strike="noStrike" kern="1200" cap="none" spc="0" normalizeH="0" baseline="0" noProof="0" dirty="0" err="1">
                <a:ln>
                  <a:noFill/>
                </a:ln>
                <a:solidFill>
                  <a:prstClr val="black"/>
                </a:solidFill>
                <a:effectLst/>
                <a:uLnTx/>
                <a:uFillTx/>
                <a:latin typeface="Courier" pitchFamily="2" charset="0"/>
                <a:ea typeface="+mn-ea"/>
                <a:cs typeface="+mn-cs"/>
              </a:rPr>
              <a:t>cwnd</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cwnd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RTT</a:t>
            </a:r>
            <a:r>
              <a:rPr kumimoji="0" lang="en-US" sz="2400" b="0" i="0" u="none" strike="noStrike" kern="1200" cap="none" spc="0" normalizeH="0" baseline="-25000" noProof="0" dirty="0" err="1">
                <a:ln>
                  <a:noFill/>
                </a:ln>
                <a:solidFill>
                  <a:prstClr val="black"/>
                </a:solidFill>
                <a:effectLst/>
                <a:uLnTx/>
                <a:uFillTx/>
                <a:latin typeface="Calibri" panose="020F0502020204030204"/>
                <a:ea typeface="+mn-ea"/>
                <a:cs typeface="+mn-cs"/>
              </a:rPr>
              <a:t>min</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AB6FF2A-EB61-BB4D-9956-9ED80C80ECD5}"/>
              </a:ext>
            </a:extLst>
          </p:cNvPr>
          <p:cNvSpPr txBox="1"/>
          <p:nvPr/>
        </p:nvSpPr>
        <p:spPr>
          <a:xfrm>
            <a:off x="2305029" y="5206661"/>
            <a:ext cx="755583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measured throughput “very close” to  uncongested throughput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increase </a:t>
            </a:r>
            <a:r>
              <a:rPr kumimoji="0" lang="en-US" sz="2000" b="0" i="0" u="none" strike="noStrike" kern="1200" cap="none" spc="0" normalizeH="0" baseline="0" noProof="0" dirty="0" err="1">
                <a:ln>
                  <a:noFill/>
                </a:ln>
                <a:solidFill>
                  <a:prstClr val="black"/>
                </a:solidFill>
                <a:effectLst/>
                <a:uLnTx/>
                <a:uFillTx/>
                <a:latin typeface="Courier" pitchFamily="2" charset="0"/>
                <a:ea typeface="+mn-ea"/>
                <a:cs typeface="+mn-cs"/>
              </a:rPr>
              <a:t>cwnd</a:t>
            </a:r>
            <a:r>
              <a:rPr kumimoji="0" lang="en-US" sz="2000" b="0" i="0" u="none" strike="noStrike" kern="1200" cap="none" spc="0" normalizeH="0" baseline="0" noProof="0" dirty="0">
                <a:ln>
                  <a:noFill/>
                </a:ln>
                <a:solidFill>
                  <a:prstClr val="black"/>
                </a:solidFill>
                <a:effectLst/>
                <a:uLnTx/>
                <a:uFillTx/>
                <a:latin typeface="Calibri"/>
                <a:ea typeface="+mn-ea"/>
                <a:cs typeface="+mn-cs"/>
              </a:rPr>
              <a:t> linearly                /* since path not congested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else if measured throughput “far below” uncongested throughout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decrease </a:t>
            </a:r>
            <a:r>
              <a:rPr kumimoji="0" lang="en-US" sz="2000" b="0" i="0" u="none" strike="noStrike" kern="1200" cap="none" spc="0" normalizeH="0" baseline="0" noProof="0" dirty="0" err="1">
                <a:ln>
                  <a:noFill/>
                </a:ln>
                <a:solidFill>
                  <a:prstClr val="black"/>
                </a:solidFill>
                <a:effectLst/>
                <a:uLnTx/>
                <a:uFillTx/>
                <a:latin typeface="Courier" pitchFamily="2" charset="0"/>
                <a:ea typeface="+mn-ea"/>
                <a:cs typeface="+mn-cs"/>
              </a:rPr>
              <a:t>cwnd</a:t>
            </a:r>
            <a:r>
              <a:rPr kumimoji="0" lang="en-US" sz="2000" b="0" i="0" u="none" strike="noStrike" kern="1200" cap="none" spc="0" normalizeH="0" baseline="0" noProof="0" dirty="0">
                <a:ln>
                  <a:noFill/>
                </a:ln>
                <a:solidFill>
                  <a:prstClr val="black"/>
                </a:solidFill>
                <a:effectLst/>
                <a:uLnTx/>
                <a:uFillTx/>
                <a:latin typeface="Courier" pitchFamily="2" charset="0"/>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linearly </a:t>
            </a:r>
            <a:r>
              <a:rPr kumimoji="0" lang="en-US" sz="2000" b="0" i="0" u="none" strike="noStrike" kern="1200" cap="none" spc="0" normalizeH="0" baseline="0" noProof="0" dirty="0">
                <a:ln>
                  <a:noFill/>
                </a:ln>
                <a:solidFill>
                  <a:prstClr val="black"/>
                </a:solidFill>
                <a:effectLst/>
                <a:uLnTx/>
                <a:uFillTx/>
                <a:latin typeface="Courier" pitchFamily="2" charset="0"/>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since path is congested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2C7C675-E90D-E541-926D-0B3366A93379}"/>
              </a:ext>
            </a:extLst>
          </p:cNvPr>
          <p:cNvGrpSpPr/>
          <p:nvPr/>
        </p:nvGrpSpPr>
        <p:grpSpPr>
          <a:xfrm>
            <a:off x="7368304" y="2588834"/>
            <a:ext cx="3548062" cy="1114151"/>
            <a:chOff x="7481866" y="2350865"/>
            <a:chExt cx="3548062" cy="1114151"/>
          </a:xfrm>
        </p:grpSpPr>
        <p:sp>
          <p:nvSpPr>
            <p:cNvPr id="250" name="TextBox 249">
              <a:extLst>
                <a:ext uri="{FF2B5EF4-FFF2-40B4-BE49-F238E27FC236}">
                  <a16:creationId xmlns:a16="http://schemas.microsoft.com/office/drawing/2014/main" id="{762B06AF-6E17-B749-AF47-CA83D0FA5E18}"/>
                </a:ext>
              </a:extLst>
            </p:cNvPr>
            <p:cNvSpPr txBox="1"/>
            <p:nvPr/>
          </p:nvSpPr>
          <p:spPr>
            <a:xfrm>
              <a:off x="9172199" y="2941796"/>
              <a:ext cx="1675523"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RTT</a:t>
              </a:r>
              <a:r>
                <a:rPr kumimoji="0" lang="en-US" sz="2800" b="0" i="0" u="none" strike="noStrike" kern="1200" cap="none" spc="0" normalizeH="0" baseline="-25000" noProof="0" dirty="0" err="1">
                  <a:ln>
                    <a:noFill/>
                  </a:ln>
                  <a:solidFill>
                    <a:prstClr val="black"/>
                  </a:solidFill>
                  <a:effectLst/>
                  <a:uLnTx/>
                  <a:uFillTx/>
                  <a:latin typeface="Calibri" panose="020F0502020204030204"/>
                  <a:ea typeface="+mn-ea"/>
                  <a:cs typeface="+mn-cs"/>
                </a:rPr>
                <a:t>measured</a:t>
              </a:r>
              <a:endPar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AE435EA1-68BC-6A43-9BBF-6B0256C5B6AB}"/>
                </a:ext>
              </a:extLst>
            </p:cNvPr>
            <p:cNvGrpSpPr/>
            <p:nvPr/>
          </p:nvGrpSpPr>
          <p:grpSpPr>
            <a:xfrm>
              <a:off x="7481866" y="2350865"/>
              <a:ext cx="3548062" cy="923986"/>
              <a:chOff x="7519640" y="2453981"/>
              <a:chExt cx="3548062" cy="923986"/>
            </a:xfrm>
          </p:grpSpPr>
          <p:sp>
            <p:nvSpPr>
              <p:cNvPr id="15" name="TextBox 14">
                <a:extLst>
                  <a:ext uri="{FF2B5EF4-FFF2-40B4-BE49-F238E27FC236}">
                    <a16:creationId xmlns:a16="http://schemas.microsoft.com/office/drawing/2014/main" id="{A8DCC063-E112-F040-9122-97D83F370C02}"/>
                  </a:ext>
                </a:extLst>
              </p:cNvPr>
              <p:cNvSpPr txBox="1"/>
              <p:nvPr/>
            </p:nvSpPr>
            <p:spPr>
              <a:xfrm>
                <a:off x="7519640" y="2731636"/>
                <a:ext cx="1371594" cy="646331"/>
              </a:xfrm>
              <a:prstGeom prst="rect">
                <a:avLst/>
              </a:prstGeom>
              <a:noFill/>
            </p:spPr>
            <p:txBody>
              <a:bodyPr wrap="non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measured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throughput</a:t>
                </a:r>
              </a:p>
            </p:txBody>
          </p:sp>
          <p:cxnSp>
            <p:nvCxnSpPr>
              <p:cNvPr id="20" name="Straight Connector 19">
                <a:extLst>
                  <a:ext uri="{FF2B5EF4-FFF2-40B4-BE49-F238E27FC236}">
                    <a16:creationId xmlns:a16="http://schemas.microsoft.com/office/drawing/2014/main" id="{501FADCE-D52D-A546-A51C-7C5C0F44A9F9}"/>
                  </a:ext>
                </a:extLst>
              </p:cNvPr>
              <p:cNvCxnSpPr/>
              <p:nvPr/>
            </p:nvCxnSpPr>
            <p:spPr>
              <a:xfrm>
                <a:off x="9284574" y="3075516"/>
                <a:ext cx="914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7B4D3BB6-3CFB-6C45-940A-E4E94F854B53}"/>
                  </a:ext>
                </a:extLst>
              </p:cNvPr>
              <p:cNvSpPr txBox="1"/>
              <p:nvPr/>
            </p:nvSpPr>
            <p:spPr>
              <a:xfrm>
                <a:off x="8852626" y="2855966"/>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52" name="TextBox 251">
                <a:extLst>
                  <a:ext uri="{FF2B5EF4-FFF2-40B4-BE49-F238E27FC236}">
                    <a16:creationId xmlns:a16="http://schemas.microsoft.com/office/drawing/2014/main" id="{5FFFB67C-3E95-CC4C-A770-35AB56ED6EDF}"/>
                  </a:ext>
                </a:extLst>
              </p:cNvPr>
              <p:cNvSpPr txBox="1"/>
              <p:nvPr/>
            </p:nvSpPr>
            <p:spPr>
              <a:xfrm>
                <a:off x="9209973" y="2453981"/>
                <a:ext cx="1857729" cy="6463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bytes sent in last RTT interval</a:t>
                </a:r>
              </a:p>
            </p:txBody>
          </p:sp>
        </p:grpSp>
      </p:grpSp>
      <p:sp>
        <p:nvSpPr>
          <p:cNvPr id="33" name="Slide Number Placeholder 2">
            <a:extLst>
              <a:ext uri="{FF2B5EF4-FFF2-40B4-BE49-F238E27FC236}">
                <a16:creationId xmlns:a16="http://schemas.microsoft.com/office/drawing/2014/main" id="{B15398F9-10A7-C54A-90AA-7094BBDF225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69</a:t>
            </a:fld>
            <a:endParaRPr lang="en-US" dirty="0"/>
          </a:p>
        </p:txBody>
      </p:sp>
    </p:spTree>
    <p:extLst>
      <p:ext uri="{BB962C8B-B14F-4D97-AF65-F5344CB8AC3E}">
        <p14:creationId xmlns:p14="http://schemas.microsoft.com/office/powerpoint/2010/main" val="33740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dissolve">
                                      <p:cBhvr>
                                        <p:cTn id="7" dur="5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Reliable data transfer: getting started</a:t>
            </a:r>
          </a:p>
        </p:txBody>
      </p:sp>
      <p:sp>
        <p:nvSpPr>
          <p:cNvPr id="193" name="Rectangle 3">
            <a:extLst>
              <a:ext uri="{FF2B5EF4-FFF2-40B4-BE49-F238E27FC236}">
                <a16:creationId xmlns:a16="http://schemas.microsoft.com/office/drawing/2014/main" id="{5D93718A-0690-8C4E-A748-FD7FA291E0B5}"/>
              </a:ext>
            </a:extLst>
          </p:cNvPr>
          <p:cNvSpPr txBox="1">
            <a:spLocks noChangeArrowheads="1"/>
          </p:cNvSpPr>
          <p:nvPr/>
        </p:nvSpPr>
        <p:spPr bwMode="auto">
          <a:xfrm>
            <a:off x="906239" y="1209675"/>
            <a:ext cx="11056577" cy="3352800"/>
          </a:xfrm>
          <a:prstGeom prst="rect">
            <a:avLst/>
          </a:prstGeom>
          <a:noFill/>
          <a:ln>
            <a:noFill/>
          </a:ln>
          <a:effectLst/>
          <a:extLst>
            <a:ext uri="{91240B29-F687-4f45-9708-019B960494DF}">
              <a14:hiddenLine xmlns="" xmlns:a14="http://schemas.microsoft.com/office/drawing/2010/main" w="9525">
                <a:solidFill>
                  <a:srgbClr val="CC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ja-JP" sz="3200" b="0" i="0" u="none"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rPr>
              <a:t>The book:</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incrementally develops sender, receiver sides of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r</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eliable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d</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ata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ransfer protocol (</a:t>
            </a:r>
            <a:r>
              <a:rPr kumimoji="0" lang="en-US" altLang="en-US" sz="2800" b="0" i="0" u="none" strike="noStrike" kern="0" cap="none" spc="0" normalizeH="0" baseline="0" noProof="0" dirty="0" err="1">
                <a:ln>
                  <a:noFill/>
                </a:ln>
                <a:solidFill>
                  <a:prstClr val="black"/>
                </a:solidFill>
                <a:effectLst/>
                <a:uLnTx/>
                <a:uFillTx/>
                <a:latin typeface="Courier" pitchFamily="2" charset="0"/>
                <a:ea typeface="ＭＳ Ｐゴシック" panose="020B0600070205080204" pitchFamily="34" charset="-128"/>
              </a:rPr>
              <a:t>rdt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consider only unidirectional data transfer</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control info will flow in both directions!</a:t>
            </a:r>
          </a:p>
        </p:txBody>
      </p:sp>
      <p:sp>
        <p:nvSpPr>
          <p:cNvPr id="194" name="Oval 5">
            <a:extLst>
              <a:ext uri="{FF2B5EF4-FFF2-40B4-BE49-F238E27FC236}">
                <a16:creationId xmlns:a16="http://schemas.microsoft.com/office/drawing/2014/main" id="{239622CA-E70A-CC42-B345-49DC0319BAA9}"/>
              </a:ext>
            </a:extLst>
          </p:cNvPr>
          <p:cNvSpPr>
            <a:spLocks noChangeArrowheads="1"/>
          </p:cNvSpPr>
          <p:nvPr/>
        </p:nvSpPr>
        <p:spPr bwMode="auto">
          <a:xfrm>
            <a:off x="4017605" y="4873894"/>
            <a:ext cx="885825" cy="876300"/>
          </a:xfrm>
          <a:prstGeom prst="ellipse">
            <a:avLst/>
          </a:prstGeom>
          <a:solidFill>
            <a:srgbClr val="000099"/>
          </a:solidFill>
          <a:ln>
            <a:noFill/>
          </a:ln>
          <a:effectLst/>
          <a:extLst>
            <a:ext uri="{91240B29-F687-4f45-9708-019B960494DF}">
              <a14:hiddenLine xmlns="" xmlns:a14="http://schemas.microsoft.com/office/drawing/2010/main" w="1905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5" name="Oval 6">
            <a:extLst>
              <a:ext uri="{FF2B5EF4-FFF2-40B4-BE49-F238E27FC236}">
                <a16:creationId xmlns:a16="http://schemas.microsoft.com/office/drawing/2014/main" id="{3070A472-417C-B64C-8596-E60CAE3FAF1E}"/>
              </a:ext>
            </a:extLst>
          </p:cNvPr>
          <p:cNvSpPr>
            <a:spLocks noChangeArrowheads="1"/>
          </p:cNvSpPr>
          <p:nvPr/>
        </p:nvSpPr>
        <p:spPr bwMode="auto">
          <a:xfrm>
            <a:off x="3927117" y="4899294"/>
            <a:ext cx="942975" cy="876300"/>
          </a:xfrm>
          <a:prstGeom prst="ellipse">
            <a:avLst/>
          </a:prstGeom>
          <a:solidFill>
            <a:srgbClr val="FFFFFF"/>
          </a:solidFill>
          <a:ln w="190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Text Box 7">
            <a:extLst>
              <a:ext uri="{FF2B5EF4-FFF2-40B4-BE49-F238E27FC236}">
                <a16:creationId xmlns:a16="http://schemas.microsoft.com/office/drawing/2014/main" id="{08B8C369-B54C-DA42-A239-7C5638495649}"/>
              </a:ext>
            </a:extLst>
          </p:cNvPr>
          <p:cNvSpPr txBox="1">
            <a:spLocks noChangeArrowheads="1"/>
          </p:cNvSpPr>
          <p:nvPr/>
        </p:nvSpPr>
        <p:spPr bwMode="auto">
          <a:xfrm>
            <a:off x="4038243" y="5013594"/>
            <a:ext cx="735012"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state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1</a:t>
            </a:r>
          </a:p>
        </p:txBody>
      </p:sp>
      <p:sp>
        <p:nvSpPr>
          <p:cNvPr id="234" name="Freeform 8">
            <a:extLst>
              <a:ext uri="{FF2B5EF4-FFF2-40B4-BE49-F238E27FC236}">
                <a16:creationId xmlns:a16="http://schemas.microsoft.com/office/drawing/2014/main" id="{3475345F-C536-0A44-888E-B17681F112D6}"/>
              </a:ext>
            </a:extLst>
          </p:cNvPr>
          <p:cNvSpPr>
            <a:spLocks/>
          </p:cNvSpPr>
          <p:nvPr/>
        </p:nvSpPr>
        <p:spPr bwMode="auto">
          <a:xfrm>
            <a:off x="4870092" y="4851669"/>
            <a:ext cx="3952875" cy="285750"/>
          </a:xfrm>
          <a:custGeom>
            <a:avLst/>
            <a:gdLst>
              <a:gd name="T0" fmla="*/ 0 w 1446"/>
              <a:gd name="T1" fmla="*/ 2147483647 h 180"/>
              <a:gd name="T2" fmla="*/ 2147483647 w 1446"/>
              <a:gd name="T3" fmla="*/ 2147483647 h 180"/>
              <a:gd name="T4" fmla="*/ 0 60000 65536"/>
              <a:gd name="T5" fmla="*/ 0 60000 65536"/>
            </a:gdLst>
            <a:ahLst/>
            <a:cxnLst>
              <a:cxn ang="T4">
                <a:pos x="T0" y="T1"/>
              </a:cxn>
              <a:cxn ang="T5">
                <a:pos x="T2" y="T3"/>
              </a:cxn>
            </a:cxnLst>
            <a:rect l="0" t="0" r="r" b="b"/>
            <a:pathLst>
              <a:path w="1446" h="180">
                <a:moveTo>
                  <a:pt x="0" y="180"/>
                </a:moveTo>
                <a:cubicBezTo>
                  <a:pt x="540" y="30"/>
                  <a:pt x="972" y="0"/>
                  <a:pt x="1446" y="168"/>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5" name="Oval 10">
            <a:extLst>
              <a:ext uri="{FF2B5EF4-FFF2-40B4-BE49-F238E27FC236}">
                <a16:creationId xmlns:a16="http://schemas.microsoft.com/office/drawing/2014/main" id="{746ECFE2-5CD0-C04F-8B87-C645E1556A9F}"/>
              </a:ext>
            </a:extLst>
          </p:cNvPr>
          <p:cNvSpPr>
            <a:spLocks noChangeArrowheads="1"/>
          </p:cNvSpPr>
          <p:nvPr/>
        </p:nvSpPr>
        <p:spPr bwMode="auto">
          <a:xfrm>
            <a:off x="8802330" y="4977635"/>
            <a:ext cx="873124" cy="876300"/>
          </a:xfrm>
          <a:prstGeom prst="ellipse">
            <a:avLst/>
          </a:prstGeom>
          <a:solidFill>
            <a:srgbClr val="000099"/>
          </a:solidFill>
          <a:ln>
            <a:noFill/>
          </a:ln>
          <a:effectLst/>
          <a:extLst>
            <a:ext uri="{91240B29-F687-4f45-9708-019B960494DF}">
              <a14:hiddenLine xmlns="" xmlns:a14="http://schemas.microsoft.com/office/drawing/2010/main" w="1905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8" name="Oval 11">
            <a:extLst>
              <a:ext uri="{FF2B5EF4-FFF2-40B4-BE49-F238E27FC236}">
                <a16:creationId xmlns:a16="http://schemas.microsoft.com/office/drawing/2014/main" id="{64FCB6C7-C6F9-8C46-BF1F-E9242E6C942E}"/>
              </a:ext>
            </a:extLst>
          </p:cNvPr>
          <p:cNvSpPr>
            <a:spLocks noChangeArrowheads="1"/>
          </p:cNvSpPr>
          <p:nvPr/>
        </p:nvSpPr>
        <p:spPr bwMode="auto">
          <a:xfrm>
            <a:off x="8737242" y="5004069"/>
            <a:ext cx="885825" cy="876300"/>
          </a:xfrm>
          <a:prstGeom prst="ellipse">
            <a:avLst/>
          </a:prstGeom>
          <a:solidFill>
            <a:srgbClr val="FFFFFF"/>
          </a:solidFill>
          <a:ln w="190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Text Box 12">
            <a:extLst>
              <a:ext uri="{FF2B5EF4-FFF2-40B4-BE49-F238E27FC236}">
                <a16:creationId xmlns:a16="http://schemas.microsoft.com/office/drawing/2014/main" id="{57C97D62-0B61-3848-BBA8-5FCC09BFDC01}"/>
              </a:ext>
            </a:extLst>
          </p:cNvPr>
          <p:cNvSpPr txBox="1">
            <a:spLocks noChangeArrowheads="1"/>
          </p:cNvSpPr>
          <p:nvPr/>
        </p:nvSpPr>
        <p:spPr bwMode="auto">
          <a:xfrm>
            <a:off x="8802017" y="5112019"/>
            <a:ext cx="735012"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state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2</a:t>
            </a:r>
          </a:p>
        </p:txBody>
      </p:sp>
      <p:sp>
        <p:nvSpPr>
          <p:cNvPr id="246" name="Text Box 13">
            <a:extLst>
              <a:ext uri="{FF2B5EF4-FFF2-40B4-BE49-F238E27FC236}">
                <a16:creationId xmlns:a16="http://schemas.microsoft.com/office/drawing/2014/main" id="{807A58CF-7E9F-DF4E-9818-2CBC4ED16CA2}"/>
              </a:ext>
            </a:extLst>
          </p:cNvPr>
          <p:cNvSpPr txBox="1">
            <a:spLocks noChangeArrowheads="1"/>
          </p:cNvSpPr>
          <p:nvPr/>
        </p:nvSpPr>
        <p:spPr bwMode="auto">
          <a:xfrm>
            <a:off x="5100280" y="4216669"/>
            <a:ext cx="3152775"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C0000"/>
                </a:solidFill>
                <a:effectLst/>
                <a:uLnTx/>
                <a:uFillTx/>
                <a:latin typeface="Tahoma" charset="0"/>
                <a:ea typeface="ＭＳ Ｐゴシック" charset="0"/>
                <a:cs typeface="+mn-cs"/>
              </a:rPr>
              <a:t>event causing state transition</a:t>
            </a:r>
            <a:endPar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endParaRPr>
          </a:p>
        </p:txBody>
      </p:sp>
      <p:sp>
        <p:nvSpPr>
          <p:cNvPr id="248" name="Text Box 14">
            <a:extLst>
              <a:ext uri="{FF2B5EF4-FFF2-40B4-BE49-F238E27FC236}">
                <a16:creationId xmlns:a16="http://schemas.microsoft.com/office/drawing/2014/main" id="{6FE48C09-1C7F-8C4D-B56E-B697D8EF6AD8}"/>
              </a:ext>
            </a:extLst>
          </p:cNvPr>
          <p:cNvSpPr txBox="1">
            <a:spLocks noChangeArrowheads="1"/>
          </p:cNvSpPr>
          <p:nvPr/>
        </p:nvSpPr>
        <p:spPr bwMode="auto">
          <a:xfrm>
            <a:off x="5027255" y="4511944"/>
            <a:ext cx="3421062"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actions taken on state transition</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54" name="Line 15">
            <a:extLst>
              <a:ext uri="{FF2B5EF4-FFF2-40B4-BE49-F238E27FC236}">
                <a16:creationId xmlns:a16="http://schemas.microsoft.com/office/drawing/2014/main" id="{C6A8A602-5239-A74B-AD17-B72696EF3F0B}"/>
              </a:ext>
            </a:extLst>
          </p:cNvPr>
          <p:cNvSpPr>
            <a:spLocks noChangeShapeType="1"/>
          </p:cNvSpPr>
          <p:nvPr/>
        </p:nvSpPr>
        <p:spPr bwMode="auto">
          <a:xfrm>
            <a:off x="4993917" y="4565919"/>
            <a:ext cx="3381375"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16">
            <a:extLst>
              <a:ext uri="{FF2B5EF4-FFF2-40B4-BE49-F238E27FC236}">
                <a16:creationId xmlns:a16="http://schemas.microsoft.com/office/drawing/2014/main" id="{C0FAC860-2F25-F545-9139-9C98D6260A8C}"/>
              </a:ext>
            </a:extLst>
          </p:cNvPr>
          <p:cNvSpPr>
            <a:spLocks noChangeArrowheads="1"/>
          </p:cNvSpPr>
          <p:nvPr/>
        </p:nvSpPr>
        <p:spPr bwMode="auto">
          <a:xfrm>
            <a:off x="1012467" y="4899294"/>
            <a:ext cx="2771775" cy="1238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r" defTabSz="914400" rtl="0" eaLnBrk="0" fontAlgn="base" latinLnBrk="0" hangingPunct="0">
              <a:lnSpc>
                <a:spcPct val="85000"/>
              </a:lnSpc>
              <a:spcBef>
                <a:spcPct val="20000"/>
              </a:spcBef>
              <a:spcAft>
                <a:spcPct val="0"/>
              </a:spcAft>
              <a:buClr>
                <a:srgbClr val="000099"/>
              </a:buClr>
              <a:buSzPct val="65000"/>
              <a:buFont typeface="Wingdings" pitchFamily="2" charset="2"/>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state:</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when in this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state</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next state uniquely determined by next event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56" name="Freeform 17">
            <a:extLst>
              <a:ext uri="{FF2B5EF4-FFF2-40B4-BE49-F238E27FC236}">
                <a16:creationId xmlns:a16="http://schemas.microsoft.com/office/drawing/2014/main" id="{6C66B08F-D328-CD47-A7C2-DEFD7C90E7AF}"/>
              </a:ext>
            </a:extLst>
          </p:cNvPr>
          <p:cNvSpPr>
            <a:spLocks/>
          </p:cNvSpPr>
          <p:nvPr/>
        </p:nvSpPr>
        <p:spPr bwMode="auto">
          <a:xfrm>
            <a:off x="4270017" y="5775594"/>
            <a:ext cx="95250" cy="581025"/>
          </a:xfrm>
          <a:custGeom>
            <a:avLst/>
            <a:gdLst>
              <a:gd name="T0" fmla="*/ 2147483647 w 60"/>
              <a:gd name="T1" fmla="*/ 2147483647 h 366"/>
              <a:gd name="T2" fmla="*/ 2147483647 w 60"/>
              <a:gd name="T3" fmla="*/ 0 h 366"/>
              <a:gd name="T4" fmla="*/ 0 60000 65536"/>
              <a:gd name="T5" fmla="*/ 0 60000 65536"/>
            </a:gdLst>
            <a:ahLst/>
            <a:cxnLst>
              <a:cxn ang="T4">
                <a:pos x="T0" y="T1"/>
              </a:cxn>
              <a:cxn ang="T5">
                <a:pos x="T2" y="T3"/>
              </a:cxn>
            </a:cxnLst>
            <a:rect l="0" t="0" r="r" b="b"/>
            <a:pathLst>
              <a:path w="60" h="366">
                <a:moveTo>
                  <a:pt x="48" y="366"/>
                </a:moveTo>
                <a:cubicBezTo>
                  <a:pt x="0" y="204"/>
                  <a:pt x="60" y="55"/>
                  <a:pt x="60" y="0"/>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7" name="Freeform 18">
            <a:extLst>
              <a:ext uri="{FF2B5EF4-FFF2-40B4-BE49-F238E27FC236}">
                <a16:creationId xmlns:a16="http://schemas.microsoft.com/office/drawing/2014/main" id="{EBD24A16-C963-134E-B147-F90FBCE99895}"/>
              </a:ext>
            </a:extLst>
          </p:cNvPr>
          <p:cNvSpPr>
            <a:spLocks/>
          </p:cNvSpPr>
          <p:nvPr/>
        </p:nvSpPr>
        <p:spPr bwMode="auto">
          <a:xfrm flipH="1" flipV="1">
            <a:off x="9413517" y="5813694"/>
            <a:ext cx="95250" cy="581025"/>
          </a:xfrm>
          <a:custGeom>
            <a:avLst/>
            <a:gdLst>
              <a:gd name="T0" fmla="*/ 2147483647 w 60"/>
              <a:gd name="T1" fmla="*/ 2147483647 h 366"/>
              <a:gd name="T2" fmla="*/ 2147483647 w 60"/>
              <a:gd name="T3" fmla="*/ 0 h 366"/>
              <a:gd name="T4" fmla="*/ 0 60000 65536"/>
              <a:gd name="T5" fmla="*/ 0 60000 65536"/>
            </a:gdLst>
            <a:ahLst/>
            <a:cxnLst>
              <a:cxn ang="T4">
                <a:pos x="T0" y="T1"/>
              </a:cxn>
              <a:cxn ang="T5">
                <a:pos x="T2" y="T3"/>
              </a:cxn>
            </a:cxnLst>
            <a:rect l="0" t="0" r="r" b="b"/>
            <a:pathLst>
              <a:path w="60" h="366">
                <a:moveTo>
                  <a:pt x="48" y="366"/>
                </a:moveTo>
                <a:cubicBezTo>
                  <a:pt x="0" y="204"/>
                  <a:pt x="60" y="55"/>
                  <a:pt x="60" y="0"/>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8" name="Line 19">
            <a:extLst>
              <a:ext uri="{FF2B5EF4-FFF2-40B4-BE49-F238E27FC236}">
                <a16:creationId xmlns:a16="http://schemas.microsoft.com/office/drawing/2014/main" id="{8C0C0821-24D7-9B48-B890-E098F3F3B2F5}"/>
              </a:ext>
            </a:extLst>
          </p:cNvPr>
          <p:cNvSpPr>
            <a:spLocks noChangeShapeType="1"/>
          </p:cNvSpPr>
          <p:nvPr/>
        </p:nvSpPr>
        <p:spPr bwMode="auto">
          <a:xfrm>
            <a:off x="4824055" y="5532730"/>
            <a:ext cx="1541462" cy="738164"/>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Text Box 21">
            <a:extLst>
              <a:ext uri="{FF2B5EF4-FFF2-40B4-BE49-F238E27FC236}">
                <a16:creationId xmlns:a16="http://schemas.microsoft.com/office/drawing/2014/main" id="{7E164E54-B268-A247-AA63-9539F6FF224A}"/>
              </a:ext>
            </a:extLst>
          </p:cNvPr>
          <p:cNvSpPr txBox="1">
            <a:spLocks noChangeArrowheads="1"/>
          </p:cNvSpPr>
          <p:nvPr/>
        </p:nvSpPr>
        <p:spPr bwMode="auto">
          <a:xfrm>
            <a:off x="5560655" y="5312044"/>
            <a:ext cx="7429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event</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60" name="Text Box 22">
            <a:extLst>
              <a:ext uri="{FF2B5EF4-FFF2-40B4-BE49-F238E27FC236}">
                <a16:creationId xmlns:a16="http://schemas.microsoft.com/office/drawing/2014/main" id="{DE18FED2-1875-864F-91AF-6509DB74229F}"/>
              </a:ext>
            </a:extLst>
          </p:cNvPr>
          <p:cNvSpPr txBox="1">
            <a:spLocks noChangeArrowheads="1"/>
          </p:cNvSpPr>
          <p:nvPr/>
        </p:nvSpPr>
        <p:spPr bwMode="auto">
          <a:xfrm>
            <a:off x="5520967" y="5616844"/>
            <a:ext cx="89058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actions</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61" name="Line 23">
            <a:extLst>
              <a:ext uri="{FF2B5EF4-FFF2-40B4-BE49-F238E27FC236}">
                <a16:creationId xmlns:a16="http://schemas.microsoft.com/office/drawing/2014/main" id="{F2E746A2-18BE-7647-9805-C4C76DAACB29}"/>
              </a:ext>
            </a:extLst>
          </p:cNvPr>
          <p:cNvSpPr>
            <a:spLocks noChangeShapeType="1"/>
          </p:cNvSpPr>
          <p:nvPr/>
        </p:nvSpPr>
        <p:spPr bwMode="auto">
          <a:xfrm>
            <a:off x="5470167" y="5670819"/>
            <a:ext cx="942975"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 name="Rectangle 3">
            <a:extLst>
              <a:ext uri="{FF2B5EF4-FFF2-40B4-BE49-F238E27FC236}">
                <a16:creationId xmlns:a16="http://schemas.microsoft.com/office/drawing/2014/main" id="{3081F250-E04F-164D-8093-2C4E84FB9F25}"/>
              </a:ext>
            </a:extLst>
          </p:cNvPr>
          <p:cNvSpPr txBox="1">
            <a:spLocks noChangeArrowheads="1"/>
          </p:cNvSpPr>
          <p:nvPr/>
        </p:nvSpPr>
        <p:spPr bwMode="auto">
          <a:xfrm>
            <a:off x="918939" y="3470275"/>
            <a:ext cx="11056577" cy="542925"/>
          </a:xfrm>
          <a:prstGeom prst="rect">
            <a:avLst/>
          </a:prstGeom>
          <a:noFill/>
          <a:ln>
            <a:noFill/>
          </a:ln>
          <a:effectLst/>
          <a:extLst>
            <a:ext uri="{91240B29-F687-4f45-9708-019B960494DF}">
              <a14:hiddenLine xmlns="" xmlns:a14="http://schemas.microsoft.com/office/drawing/2010/main" w="9525">
                <a:solidFill>
                  <a:srgbClr val="CC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use finite state machines (FSM)  to specify sender, receiver</a:t>
            </a:r>
          </a:p>
        </p:txBody>
      </p:sp>
      <p:sp>
        <p:nvSpPr>
          <p:cNvPr id="22" name="Slide Number Placeholder 2">
            <a:extLst>
              <a:ext uri="{FF2B5EF4-FFF2-40B4-BE49-F238E27FC236}">
                <a16:creationId xmlns:a16="http://schemas.microsoft.com/office/drawing/2014/main" id="{659D8DFE-4F7C-F240-94AE-B357C506057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a:t>
            </a:fld>
            <a:endParaRPr lang="en-US" dirty="0"/>
          </a:p>
        </p:txBody>
      </p:sp>
    </p:spTree>
    <p:extLst>
      <p:ext uri="{BB962C8B-B14F-4D97-AF65-F5344CB8AC3E}">
        <p14:creationId xmlns:p14="http://schemas.microsoft.com/office/powerpoint/2010/main" val="15998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dissolve">
                                      <p:cBhvr>
                                        <p:cTn id="7" dur="500"/>
                                        <p:tgtEl>
                                          <p:spTgt spid="1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dissolve">
                                      <p:cBhvr>
                                        <p:cTn id="10" dur="500"/>
                                        <p:tgtEl>
                                          <p:spTgt spid="19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dissolve">
                                      <p:cBhvr>
                                        <p:cTn id="13" dur="500"/>
                                        <p:tgtEl>
                                          <p:spTgt spid="19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dissolve">
                                      <p:cBhvr>
                                        <p:cTn id="16" dur="500"/>
                                        <p:tgtEl>
                                          <p:spTgt spid="23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5"/>
                                        </p:tgtEl>
                                        <p:attrNameLst>
                                          <p:attrName>style.visibility</p:attrName>
                                        </p:attrNameLst>
                                      </p:cBhvr>
                                      <p:to>
                                        <p:strVal val="visible"/>
                                      </p:to>
                                    </p:set>
                                    <p:animEffect transition="in" filter="dissolve">
                                      <p:cBhvr>
                                        <p:cTn id="19" dur="500"/>
                                        <p:tgtEl>
                                          <p:spTgt spid="23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8"/>
                                        </p:tgtEl>
                                        <p:attrNameLst>
                                          <p:attrName>style.visibility</p:attrName>
                                        </p:attrNameLst>
                                      </p:cBhvr>
                                      <p:to>
                                        <p:strVal val="visible"/>
                                      </p:to>
                                    </p:set>
                                    <p:animEffect transition="in" filter="dissolve">
                                      <p:cBhvr>
                                        <p:cTn id="22" dur="500"/>
                                        <p:tgtEl>
                                          <p:spTgt spid="23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dissolve">
                                      <p:cBhvr>
                                        <p:cTn id="25" dur="500"/>
                                        <p:tgtEl>
                                          <p:spTgt spid="23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dissolve">
                                      <p:cBhvr>
                                        <p:cTn id="28" dur="500"/>
                                        <p:tgtEl>
                                          <p:spTgt spid="24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dissolve">
                                      <p:cBhvr>
                                        <p:cTn id="31" dur="500"/>
                                        <p:tgtEl>
                                          <p:spTgt spid="24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4"/>
                                        </p:tgtEl>
                                        <p:attrNameLst>
                                          <p:attrName>style.visibility</p:attrName>
                                        </p:attrNameLst>
                                      </p:cBhvr>
                                      <p:to>
                                        <p:strVal val="visible"/>
                                      </p:to>
                                    </p:set>
                                    <p:animEffect transition="in" filter="dissolve">
                                      <p:cBhvr>
                                        <p:cTn id="34" dur="500"/>
                                        <p:tgtEl>
                                          <p:spTgt spid="25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5"/>
                                        </p:tgtEl>
                                        <p:attrNameLst>
                                          <p:attrName>style.visibility</p:attrName>
                                        </p:attrNameLst>
                                      </p:cBhvr>
                                      <p:to>
                                        <p:strVal val="visible"/>
                                      </p:to>
                                    </p:set>
                                    <p:animEffect transition="in" filter="dissolve">
                                      <p:cBhvr>
                                        <p:cTn id="37" dur="500"/>
                                        <p:tgtEl>
                                          <p:spTgt spid="25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6"/>
                                        </p:tgtEl>
                                        <p:attrNameLst>
                                          <p:attrName>style.visibility</p:attrName>
                                        </p:attrNameLst>
                                      </p:cBhvr>
                                      <p:to>
                                        <p:strVal val="visible"/>
                                      </p:to>
                                    </p:set>
                                    <p:animEffect transition="in" filter="dissolve">
                                      <p:cBhvr>
                                        <p:cTn id="40" dur="500"/>
                                        <p:tgtEl>
                                          <p:spTgt spid="25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57"/>
                                        </p:tgtEl>
                                        <p:attrNameLst>
                                          <p:attrName>style.visibility</p:attrName>
                                        </p:attrNameLst>
                                      </p:cBhvr>
                                      <p:to>
                                        <p:strVal val="visible"/>
                                      </p:to>
                                    </p:set>
                                    <p:animEffect transition="in" filter="dissolve">
                                      <p:cBhvr>
                                        <p:cTn id="43" dur="500"/>
                                        <p:tgtEl>
                                          <p:spTgt spid="25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58"/>
                                        </p:tgtEl>
                                        <p:attrNameLst>
                                          <p:attrName>style.visibility</p:attrName>
                                        </p:attrNameLst>
                                      </p:cBhvr>
                                      <p:to>
                                        <p:strVal val="visible"/>
                                      </p:to>
                                    </p:set>
                                    <p:animEffect transition="in" filter="dissolve">
                                      <p:cBhvr>
                                        <p:cTn id="46" dur="500"/>
                                        <p:tgtEl>
                                          <p:spTgt spid="25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59"/>
                                        </p:tgtEl>
                                        <p:attrNameLst>
                                          <p:attrName>style.visibility</p:attrName>
                                        </p:attrNameLst>
                                      </p:cBhvr>
                                      <p:to>
                                        <p:strVal val="visible"/>
                                      </p:to>
                                    </p:set>
                                    <p:animEffect transition="in" filter="dissolve">
                                      <p:cBhvr>
                                        <p:cTn id="49" dur="500"/>
                                        <p:tgtEl>
                                          <p:spTgt spid="25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0"/>
                                        </p:tgtEl>
                                        <p:attrNameLst>
                                          <p:attrName>style.visibility</p:attrName>
                                        </p:attrNameLst>
                                      </p:cBhvr>
                                      <p:to>
                                        <p:strVal val="visible"/>
                                      </p:to>
                                    </p:set>
                                    <p:animEffect transition="in" filter="dissolve">
                                      <p:cBhvr>
                                        <p:cTn id="52" dur="500"/>
                                        <p:tgtEl>
                                          <p:spTgt spid="26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61"/>
                                        </p:tgtEl>
                                        <p:attrNameLst>
                                          <p:attrName>style.visibility</p:attrName>
                                        </p:attrNameLst>
                                      </p:cBhvr>
                                      <p:to>
                                        <p:strVal val="visible"/>
                                      </p:to>
                                    </p:set>
                                    <p:animEffect transition="in" filter="dissolve">
                                      <p:cBhvr>
                                        <p:cTn id="55" dur="500"/>
                                        <p:tgtEl>
                                          <p:spTgt spid="26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dissolv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p:bldP spid="234" grpId="0" animBg="1"/>
      <p:bldP spid="235" grpId="0" animBg="1"/>
      <p:bldP spid="238" grpId="0" animBg="1"/>
      <p:bldP spid="239" grpId="0"/>
      <p:bldP spid="246" grpId="0"/>
      <p:bldP spid="248" grpId="0"/>
      <p:bldP spid="254" grpId="0" animBg="1"/>
      <p:bldP spid="255" grpId="0"/>
      <p:bldP spid="256" grpId="0" animBg="1"/>
      <p:bldP spid="257" grpId="0" animBg="1"/>
      <p:bldP spid="258" grpId="0" animBg="1"/>
      <p:bldP spid="259" grpId="0"/>
      <p:bldP spid="260" grpId="0"/>
      <p:bldP spid="261" grpId="0" animBg="1"/>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0590" y="272143"/>
            <a:ext cx="11393310" cy="894622"/>
          </a:xfrm>
        </p:spPr>
        <p:txBody>
          <a:bodyPr>
            <a:normAutofit/>
          </a:bodyPr>
          <a:lstStyle/>
          <a:p>
            <a:r>
              <a:rPr lang="en-US" sz="4800" dirty="0"/>
              <a:t>Delay-based TCP </a:t>
            </a:r>
            <a:r>
              <a:rPr lang="en-US" dirty="0"/>
              <a:t>c</a:t>
            </a:r>
            <a:r>
              <a:rPr lang="en-US" sz="4400" dirty="0"/>
              <a:t>ongestion </a:t>
            </a:r>
            <a:r>
              <a:rPr lang="en-US" dirty="0"/>
              <a:t>c</a:t>
            </a:r>
            <a:r>
              <a:rPr lang="en-US" sz="4400" dirty="0"/>
              <a:t>ontrol</a:t>
            </a:r>
            <a:endParaRPr lang="en-US" sz="4400" b="0" dirty="0"/>
          </a:p>
        </p:txBody>
      </p:sp>
      <p:sp>
        <p:nvSpPr>
          <p:cNvPr id="249" name="Rectangle 4">
            <a:extLst>
              <a:ext uri="{FF2B5EF4-FFF2-40B4-BE49-F238E27FC236}">
                <a16:creationId xmlns:a16="http://schemas.microsoft.com/office/drawing/2014/main" id="{985D8E1D-0F80-2441-BBBC-06CCE2583918}"/>
              </a:ext>
            </a:extLst>
          </p:cNvPr>
          <p:cNvSpPr txBox="1">
            <a:spLocks noChangeArrowheads="1"/>
          </p:cNvSpPr>
          <p:nvPr/>
        </p:nvSpPr>
        <p:spPr>
          <a:xfrm>
            <a:off x="574392" y="1614177"/>
            <a:ext cx="11388423" cy="219075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75" marR="0" lvl="0" indent="-28257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congestion control without inducing/forcing loss</a:t>
            </a:r>
          </a:p>
          <a:p>
            <a:pPr marL="523875" marR="0" lvl="0" indent="-28257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maximizing throughout (“keeping the just pipe full… ”) while keeping delay low (“…but not fuller”)</a:t>
            </a:r>
          </a:p>
        </p:txBody>
      </p:sp>
      <p:sp>
        <p:nvSpPr>
          <p:cNvPr id="5" name="Rectangle 4">
            <a:extLst>
              <a:ext uri="{FF2B5EF4-FFF2-40B4-BE49-F238E27FC236}">
                <a16:creationId xmlns:a16="http://schemas.microsoft.com/office/drawing/2014/main" id="{F758D649-2F31-494F-B74A-CEF30A4B3B0E}"/>
              </a:ext>
            </a:extLst>
          </p:cNvPr>
          <p:cNvSpPr txBox="1">
            <a:spLocks noChangeArrowheads="1"/>
          </p:cNvSpPr>
          <p:nvPr/>
        </p:nvSpPr>
        <p:spPr>
          <a:xfrm>
            <a:off x="561692" y="2960377"/>
            <a:ext cx="11388423" cy="219075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75" marR="0" lvl="0" indent="-28257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number of deployed TCPs take a delay-based approach</a:t>
            </a:r>
          </a:p>
          <a:p>
            <a:pPr marL="866775" marR="0" lvl="1" indent="-282575"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BBR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deployed on Google’s (internal) backbone network</a:t>
            </a:r>
          </a:p>
        </p:txBody>
      </p:sp>
      <p:sp>
        <p:nvSpPr>
          <p:cNvPr id="6" name="Slide Number Placeholder 2">
            <a:extLst>
              <a:ext uri="{FF2B5EF4-FFF2-40B4-BE49-F238E27FC236}">
                <a16:creationId xmlns:a16="http://schemas.microsoft.com/office/drawing/2014/main" id="{5CA7437E-E0FF-0640-BE1C-5EF5D43C1DD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70</a:t>
            </a:fld>
            <a:endParaRPr lang="en-US" dirty="0"/>
          </a:p>
        </p:txBody>
      </p:sp>
    </p:spTree>
    <p:extLst>
      <p:ext uri="{BB962C8B-B14F-4D97-AF65-F5344CB8AC3E}">
        <p14:creationId xmlns:p14="http://schemas.microsoft.com/office/powerpoint/2010/main" val="417127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 name="Group 232">
            <a:extLst>
              <a:ext uri="{FF2B5EF4-FFF2-40B4-BE49-F238E27FC236}">
                <a16:creationId xmlns:a16="http://schemas.microsoft.com/office/drawing/2014/main" id="{6307814C-A578-6844-80F3-3EBEBD46801B}"/>
              </a:ext>
            </a:extLst>
          </p:cNvPr>
          <p:cNvGrpSpPr/>
          <p:nvPr/>
        </p:nvGrpSpPr>
        <p:grpSpPr>
          <a:xfrm>
            <a:off x="2250281" y="3864630"/>
            <a:ext cx="7691437" cy="2578459"/>
            <a:chOff x="2151063" y="3594045"/>
            <a:chExt cx="7691437" cy="2578459"/>
          </a:xfrm>
        </p:grpSpPr>
        <p:sp>
          <p:nvSpPr>
            <p:cNvPr id="234" name="Freeform 2">
              <a:extLst>
                <a:ext uri="{FF2B5EF4-FFF2-40B4-BE49-F238E27FC236}">
                  <a16:creationId xmlns:a16="http://schemas.microsoft.com/office/drawing/2014/main" id="{90AEE0A7-8DFE-E54C-9D65-202740436377}"/>
                </a:ext>
              </a:extLst>
            </p:cNvPr>
            <p:cNvSpPr>
              <a:spLocks/>
            </p:cNvSpPr>
            <p:nvPr/>
          </p:nvSpPr>
          <p:spPr bwMode="auto">
            <a:xfrm>
              <a:off x="4129957" y="4691367"/>
              <a:ext cx="2849563" cy="1481137"/>
            </a:xfrm>
            <a:custGeom>
              <a:avLst/>
              <a:gdLst>
                <a:gd name="T0" fmla="*/ 2147483647 w 1794"/>
                <a:gd name="T1" fmla="*/ 2147483647 h 933"/>
                <a:gd name="T2" fmla="*/ 2147483647 w 1794"/>
                <a:gd name="T3" fmla="*/ 2147483647 h 933"/>
                <a:gd name="T4" fmla="*/ 2147483647 w 1794"/>
                <a:gd name="T5" fmla="*/ 2147483647 h 933"/>
                <a:gd name="T6" fmla="*/ 2147483647 w 1794"/>
                <a:gd name="T7" fmla="*/ 2147483647 h 933"/>
                <a:gd name="T8" fmla="*/ 2147483647 w 1794"/>
                <a:gd name="T9" fmla="*/ 2147483647 h 933"/>
                <a:gd name="T10" fmla="*/ 2147483647 w 1794"/>
                <a:gd name="T11" fmla="*/ 2147483647 h 933"/>
                <a:gd name="T12" fmla="*/ 2147483647 w 1794"/>
                <a:gd name="T13" fmla="*/ 2147483647 h 933"/>
                <a:gd name="T14" fmla="*/ 2147483647 w 1794"/>
                <a:gd name="T15" fmla="*/ 2147483647 h 933"/>
                <a:gd name="T16" fmla="*/ 2147483647 w 1794"/>
                <a:gd name="T17" fmla="*/ 2147483647 h 933"/>
                <a:gd name="T18" fmla="*/ 2147483647 w 1794"/>
                <a:gd name="T19" fmla="*/ 2147483647 h 933"/>
                <a:gd name="T20" fmla="*/ 2147483647 w 1794"/>
                <a:gd name="T21" fmla="*/ 2147483647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9CDFF9"/>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34">
              <a:extLst>
                <a:ext uri="{FF2B5EF4-FFF2-40B4-BE49-F238E27FC236}">
                  <a16:creationId xmlns:a16="http://schemas.microsoft.com/office/drawing/2014/main" id="{DE5C1FE8-8C99-9941-8BE3-939EFFCAAAB0}"/>
                </a:ext>
              </a:extLst>
            </p:cNvPr>
            <p:cNvGrpSpPr/>
            <p:nvPr/>
          </p:nvGrpSpPr>
          <p:grpSpPr>
            <a:xfrm>
              <a:off x="5035264" y="5554092"/>
              <a:ext cx="496248" cy="260542"/>
              <a:chOff x="7141236" y="6068702"/>
              <a:chExt cx="496248" cy="260542"/>
            </a:xfrm>
          </p:grpSpPr>
          <p:sp>
            <p:nvSpPr>
              <p:cNvPr id="397" name="Freeform 396">
                <a:extLst>
                  <a:ext uri="{FF2B5EF4-FFF2-40B4-BE49-F238E27FC236}">
                    <a16:creationId xmlns:a16="http://schemas.microsoft.com/office/drawing/2014/main" id="{39D330E3-C044-054C-869F-09C6BD03FF36}"/>
                  </a:ext>
                </a:extLst>
              </p:cNvPr>
              <p:cNvSpPr/>
              <p:nvPr/>
            </p:nvSpPr>
            <p:spPr>
              <a:xfrm>
                <a:off x="7141236" y="6158887"/>
                <a:ext cx="496248" cy="170357"/>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E40000"/>
                  </a:gs>
                  <a:gs pos="21000">
                    <a:schemeClr val="bg1"/>
                  </a:gs>
                  <a:gs pos="51000">
                    <a:srgbClr val="ED356A"/>
                  </a:gs>
                  <a:gs pos="100000">
                    <a:srgbClr val="E40000"/>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98" name="Oval 397">
                <a:extLst>
                  <a:ext uri="{FF2B5EF4-FFF2-40B4-BE49-F238E27FC236}">
                    <a16:creationId xmlns:a16="http://schemas.microsoft.com/office/drawing/2014/main" id="{34A677DD-14B8-B54F-8E7D-FB60B9C560A6}"/>
                  </a:ext>
                </a:extLst>
              </p:cNvPr>
              <p:cNvSpPr/>
              <p:nvPr/>
            </p:nvSpPr>
            <p:spPr>
              <a:xfrm>
                <a:off x="7141522" y="6068702"/>
                <a:ext cx="495647" cy="168664"/>
              </a:xfrm>
              <a:prstGeom prst="ellipse">
                <a:avLst/>
              </a:prstGeom>
              <a:solidFill>
                <a:srgbClr val="FA376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99" name="Group 398">
                <a:extLst>
                  <a:ext uri="{FF2B5EF4-FFF2-40B4-BE49-F238E27FC236}">
                    <a16:creationId xmlns:a16="http://schemas.microsoft.com/office/drawing/2014/main" id="{4E85C207-060D-3D49-8660-980FC224A927}"/>
                  </a:ext>
                </a:extLst>
              </p:cNvPr>
              <p:cNvGrpSpPr/>
              <p:nvPr/>
            </p:nvGrpSpPr>
            <p:grpSpPr>
              <a:xfrm>
                <a:off x="7214834" y="6090139"/>
                <a:ext cx="348960" cy="123931"/>
                <a:chOff x="7786941" y="2884917"/>
                <a:chExt cx="897649" cy="353919"/>
              </a:xfrm>
            </p:grpSpPr>
            <p:sp>
              <p:nvSpPr>
                <p:cNvPr id="400" name="Freeform 399">
                  <a:extLst>
                    <a:ext uri="{FF2B5EF4-FFF2-40B4-BE49-F238E27FC236}">
                      <a16:creationId xmlns:a16="http://schemas.microsoft.com/office/drawing/2014/main" id="{5219831F-5533-2C48-AC8A-F1612725666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1" name="Freeform 400">
                  <a:extLst>
                    <a:ext uri="{FF2B5EF4-FFF2-40B4-BE49-F238E27FC236}">
                      <a16:creationId xmlns:a16="http://schemas.microsoft.com/office/drawing/2014/main" id="{3FA22E6E-25E2-8444-A94B-B9F8F9AED72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 name="Freeform 401">
                  <a:extLst>
                    <a:ext uri="{FF2B5EF4-FFF2-40B4-BE49-F238E27FC236}">
                      <a16:creationId xmlns:a16="http://schemas.microsoft.com/office/drawing/2014/main" id="{F7747A7C-8EA9-6C48-8F13-A0694FF961E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 name="Freeform 402">
                  <a:extLst>
                    <a:ext uri="{FF2B5EF4-FFF2-40B4-BE49-F238E27FC236}">
                      <a16:creationId xmlns:a16="http://schemas.microsoft.com/office/drawing/2014/main" id="{AE551E9F-7776-7F4E-AA8D-EB09AE1181A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FFB3D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6" name="Group 235">
              <a:extLst>
                <a:ext uri="{FF2B5EF4-FFF2-40B4-BE49-F238E27FC236}">
                  <a16:creationId xmlns:a16="http://schemas.microsoft.com/office/drawing/2014/main" id="{6E5418A9-37BD-EC47-B574-97E826D7250C}"/>
                </a:ext>
              </a:extLst>
            </p:cNvPr>
            <p:cNvGrpSpPr/>
            <p:nvPr/>
          </p:nvGrpSpPr>
          <p:grpSpPr>
            <a:xfrm>
              <a:off x="6131364" y="5156690"/>
              <a:ext cx="496248" cy="260542"/>
              <a:chOff x="7493876" y="2774731"/>
              <a:chExt cx="1481958" cy="894622"/>
            </a:xfrm>
          </p:grpSpPr>
          <p:sp>
            <p:nvSpPr>
              <p:cNvPr id="390" name="Freeform 389">
                <a:extLst>
                  <a:ext uri="{FF2B5EF4-FFF2-40B4-BE49-F238E27FC236}">
                    <a16:creationId xmlns:a16="http://schemas.microsoft.com/office/drawing/2014/main" id="{F5B5A25A-2C95-5B4C-8FB7-F605783EFA4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91" name="Oval 390">
                <a:extLst>
                  <a:ext uri="{FF2B5EF4-FFF2-40B4-BE49-F238E27FC236}">
                    <a16:creationId xmlns:a16="http://schemas.microsoft.com/office/drawing/2014/main" id="{2CA4169C-067D-4A49-A081-369DAD0C224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92" name="Group 391">
                <a:extLst>
                  <a:ext uri="{FF2B5EF4-FFF2-40B4-BE49-F238E27FC236}">
                    <a16:creationId xmlns:a16="http://schemas.microsoft.com/office/drawing/2014/main" id="{50519048-C46F-D546-9050-61CEAF77017E}"/>
                  </a:ext>
                </a:extLst>
              </p:cNvPr>
              <p:cNvGrpSpPr/>
              <p:nvPr/>
            </p:nvGrpSpPr>
            <p:grpSpPr>
              <a:xfrm>
                <a:off x="7713663" y="2848339"/>
                <a:ext cx="1042107" cy="425543"/>
                <a:chOff x="7786941" y="2884917"/>
                <a:chExt cx="897649" cy="353919"/>
              </a:xfrm>
            </p:grpSpPr>
            <p:sp>
              <p:nvSpPr>
                <p:cNvPr id="393" name="Freeform 392">
                  <a:extLst>
                    <a:ext uri="{FF2B5EF4-FFF2-40B4-BE49-F238E27FC236}">
                      <a16:creationId xmlns:a16="http://schemas.microsoft.com/office/drawing/2014/main" id="{49DCBD6C-E987-154F-AD91-DB2A356012F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4" name="Freeform 393">
                  <a:extLst>
                    <a:ext uri="{FF2B5EF4-FFF2-40B4-BE49-F238E27FC236}">
                      <a16:creationId xmlns:a16="http://schemas.microsoft.com/office/drawing/2014/main" id="{14404909-E9A6-8C4B-9B51-D2EE4A4B84F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5" name="Freeform 394">
                  <a:extLst>
                    <a:ext uri="{FF2B5EF4-FFF2-40B4-BE49-F238E27FC236}">
                      <a16:creationId xmlns:a16="http://schemas.microsoft.com/office/drawing/2014/main" id="{292519AF-5EB3-DF4F-982E-EC0AA7D01C2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6" name="Freeform 395">
                  <a:extLst>
                    <a:ext uri="{FF2B5EF4-FFF2-40B4-BE49-F238E27FC236}">
                      <a16:creationId xmlns:a16="http://schemas.microsoft.com/office/drawing/2014/main" id="{EB30AB85-DF1C-CD4E-AD52-9098D09C7CE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7" name="Group 236">
              <a:extLst>
                <a:ext uri="{FF2B5EF4-FFF2-40B4-BE49-F238E27FC236}">
                  <a16:creationId xmlns:a16="http://schemas.microsoft.com/office/drawing/2014/main" id="{98728E54-1D17-4D45-A363-F346E81E05F7}"/>
                </a:ext>
              </a:extLst>
            </p:cNvPr>
            <p:cNvGrpSpPr/>
            <p:nvPr/>
          </p:nvGrpSpPr>
          <p:grpSpPr>
            <a:xfrm>
              <a:off x="5122533" y="4861037"/>
              <a:ext cx="496248" cy="260542"/>
              <a:chOff x="7493876" y="2774731"/>
              <a:chExt cx="1481958" cy="894622"/>
            </a:xfrm>
          </p:grpSpPr>
          <p:sp>
            <p:nvSpPr>
              <p:cNvPr id="383" name="Freeform 382">
                <a:extLst>
                  <a:ext uri="{FF2B5EF4-FFF2-40B4-BE49-F238E27FC236}">
                    <a16:creationId xmlns:a16="http://schemas.microsoft.com/office/drawing/2014/main" id="{CE4775B1-C508-CF42-AEA5-07A2A815F68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84" name="Oval 383">
                <a:extLst>
                  <a:ext uri="{FF2B5EF4-FFF2-40B4-BE49-F238E27FC236}">
                    <a16:creationId xmlns:a16="http://schemas.microsoft.com/office/drawing/2014/main" id="{92C69B4D-7678-184E-A724-7AD76CCE85E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85" name="Group 384">
                <a:extLst>
                  <a:ext uri="{FF2B5EF4-FFF2-40B4-BE49-F238E27FC236}">
                    <a16:creationId xmlns:a16="http://schemas.microsoft.com/office/drawing/2014/main" id="{0E43C550-6DB2-3343-9C12-122696B8D873}"/>
                  </a:ext>
                </a:extLst>
              </p:cNvPr>
              <p:cNvGrpSpPr/>
              <p:nvPr/>
            </p:nvGrpSpPr>
            <p:grpSpPr>
              <a:xfrm>
                <a:off x="7713663" y="2848339"/>
                <a:ext cx="1042107" cy="425543"/>
                <a:chOff x="7786941" y="2884917"/>
                <a:chExt cx="897649" cy="353919"/>
              </a:xfrm>
            </p:grpSpPr>
            <p:sp>
              <p:nvSpPr>
                <p:cNvPr id="386" name="Freeform 385">
                  <a:extLst>
                    <a:ext uri="{FF2B5EF4-FFF2-40B4-BE49-F238E27FC236}">
                      <a16:creationId xmlns:a16="http://schemas.microsoft.com/office/drawing/2014/main" id="{1D2E27C1-1C8A-FE4C-9AED-47BBDC59C58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7" name="Freeform 386">
                  <a:extLst>
                    <a:ext uri="{FF2B5EF4-FFF2-40B4-BE49-F238E27FC236}">
                      <a16:creationId xmlns:a16="http://schemas.microsoft.com/office/drawing/2014/main" id="{4EEDA6B4-A3DC-D842-8F1F-A5E715D2B79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 name="Freeform 387">
                  <a:extLst>
                    <a:ext uri="{FF2B5EF4-FFF2-40B4-BE49-F238E27FC236}">
                      <a16:creationId xmlns:a16="http://schemas.microsoft.com/office/drawing/2014/main" id="{ED38D75D-6112-D540-88E9-E2A095CC44F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 name="Freeform 388">
                  <a:extLst>
                    <a:ext uri="{FF2B5EF4-FFF2-40B4-BE49-F238E27FC236}">
                      <a16:creationId xmlns:a16="http://schemas.microsoft.com/office/drawing/2014/main" id="{33E74EAF-39D5-314C-B4A9-A9073DB5D35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8" name="Group 237">
              <a:extLst>
                <a:ext uri="{FF2B5EF4-FFF2-40B4-BE49-F238E27FC236}">
                  <a16:creationId xmlns:a16="http://schemas.microsoft.com/office/drawing/2014/main" id="{F485FA0C-AC91-3E4D-AA1D-2D248BAC624D}"/>
                </a:ext>
              </a:extLst>
            </p:cNvPr>
            <p:cNvGrpSpPr/>
            <p:nvPr/>
          </p:nvGrpSpPr>
          <p:grpSpPr>
            <a:xfrm>
              <a:off x="4450588" y="5823254"/>
              <a:ext cx="496248" cy="260542"/>
              <a:chOff x="7493876" y="2774731"/>
              <a:chExt cx="1481958" cy="894622"/>
            </a:xfrm>
          </p:grpSpPr>
          <p:sp>
            <p:nvSpPr>
              <p:cNvPr id="376" name="Freeform 375">
                <a:extLst>
                  <a:ext uri="{FF2B5EF4-FFF2-40B4-BE49-F238E27FC236}">
                    <a16:creationId xmlns:a16="http://schemas.microsoft.com/office/drawing/2014/main" id="{237EDD32-5C1C-FD4C-8E41-6323EE48F96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77" name="Oval 376">
                <a:extLst>
                  <a:ext uri="{FF2B5EF4-FFF2-40B4-BE49-F238E27FC236}">
                    <a16:creationId xmlns:a16="http://schemas.microsoft.com/office/drawing/2014/main" id="{3AA2CC76-F113-C14C-984F-346FA0D1B8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78" name="Group 377">
                <a:extLst>
                  <a:ext uri="{FF2B5EF4-FFF2-40B4-BE49-F238E27FC236}">
                    <a16:creationId xmlns:a16="http://schemas.microsoft.com/office/drawing/2014/main" id="{7E39A53A-6A4C-9447-8041-9F0D2A00ED0E}"/>
                  </a:ext>
                </a:extLst>
              </p:cNvPr>
              <p:cNvGrpSpPr/>
              <p:nvPr/>
            </p:nvGrpSpPr>
            <p:grpSpPr>
              <a:xfrm>
                <a:off x="7713663" y="2848339"/>
                <a:ext cx="1042107" cy="425543"/>
                <a:chOff x="7786941" y="2884917"/>
                <a:chExt cx="897649" cy="353919"/>
              </a:xfrm>
            </p:grpSpPr>
            <p:sp>
              <p:nvSpPr>
                <p:cNvPr id="379" name="Freeform 378">
                  <a:extLst>
                    <a:ext uri="{FF2B5EF4-FFF2-40B4-BE49-F238E27FC236}">
                      <a16:creationId xmlns:a16="http://schemas.microsoft.com/office/drawing/2014/main" id="{FD65F441-AFFF-784A-9E7E-A12401A5055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 name="Freeform 379">
                  <a:extLst>
                    <a:ext uri="{FF2B5EF4-FFF2-40B4-BE49-F238E27FC236}">
                      <a16:creationId xmlns:a16="http://schemas.microsoft.com/office/drawing/2014/main" id="{BDC2E7FE-33B7-6444-B08B-904F22DE214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 name="Freeform 380">
                  <a:extLst>
                    <a:ext uri="{FF2B5EF4-FFF2-40B4-BE49-F238E27FC236}">
                      <a16:creationId xmlns:a16="http://schemas.microsoft.com/office/drawing/2014/main" id="{41F78A03-BAD1-9143-B9CC-1AB179094EBD}"/>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 name="Freeform 381">
                  <a:extLst>
                    <a:ext uri="{FF2B5EF4-FFF2-40B4-BE49-F238E27FC236}">
                      <a16:creationId xmlns:a16="http://schemas.microsoft.com/office/drawing/2014/main" id="{64595B59-938C-5946-9606-2F6D25849D5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9" name="Group 238">
              <a:extLst>
                <a:ext uri="{FF2B5EF4-FFF2-40B4-BE49-F238E27FC236}">
                  <a16:creationId xmlns:a16="http://schemas.microsoft.com/office/drawing/2014/main" id="{9DABF91B-74EC-F349-B2CC-4C1F22F9D513}"/>
                </a:ext>
              </a:extLst>
            </p:cNvPr>
            <p:cNvGrpSpPr/>
            <p:nvPr/>
          </p:nvGrpSpPr>
          <p:grpSpPr>
            <a:xfrm>
              <a:off x="4094463" y="5164346"/>
              <a:ext cx="496248" cy="260542"/>
              <a:chOff x="7493876" y="2774731"/>
              <a:chExt cx="1481958" cy="894622"/>
            </a:xfrm>
          </p:grpSpPr>
          <p:sp>
            <p:nvSpPr>
              <p:cNvPr id="369" name="Freeform 368">
                <a:extLst>
                  <a:ext uri="{FF2B5EF4-FFF2-40B4-BE49-F238E27FC236}">
                    <a16:creationId xmlns:a16="http://schemas.microsoft.com/office/drawing/2014/main" id="{BDEA1EA3-F38A-6B4E-B686-E5B780B4664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70" name="Oval 369">
                <a:extLst>
                  <a:ext uri="{FF2B5EF4-FFF2-40B4-BE49-F238E27FC236}">
                    <a16:creationId xmlns:a16="http://schemas.microsoft.com/office/drawing/2014/main" id="{40277417-D775-4543-81D3-CBD8429CBC9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71" name="Group 370">
                <a:extLst>
                  <a:ext uri="{FF2B5EF4-FFF2-40B4-BE49-F238E27FC236}">
                    <a16:creationId xmlns:a16="http://schemas.microsoft.com/office/drawing/2014/main" id="{12C08043-1778-D344-B495-58F751C8DA7E}"/>
                  </a:ext>
                </a:extLst>
              </p:cNvPr>
              <p:cNvGrpSpPr/>
              <p:nvPr/>
            </p:nvGrpSpPr>
            <p:grpSpPr>
              <a:xfrm>
                <a:off x="7713663" y="2848339"/>
                <a:ext cx="1042107" cy="425543"/>
                <a:chOff x="7786941" y="2884917"/>
                <a:chExt cx="897649" cy="353919"/>
              </a:xfrm>
            </p:grpSpPr>
            <p:sp>
              <p:nvSpPr>
                <p:cNvPr id="372" name="Freeform 371">
                  <a:extLst>
                    <a:ext uri="{FF2B5EF4-FFF2-40B4-BE49-F238E27FC236}">
                      <a16:creationId xmlns:a16="http://schemas.microsoft.com/office/drawing/2014/main" id="{AF8DCC46-AFF6-0D40-AA78-E93A5D6A57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3" name="Freeform 372">
                  <a:extLst>
                    <a:ext uri="{FF2B5EF4-FFF2-40B4-BE49-F238E27FC236}">
                      <a16:creationId xmlns:a16="http://schemas.microsoft.com/office/drawing/2014/main" id="{42D06E2B-58AF-804D-B3AC-A51B2995006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4" name="Freeform 373">
                  <a:extLst>
                    <a:ext uri="{FF2B5EF4-FFF2-40B4-BE49-F238E27FC236}">
                      <a16:creationId xmlns:a16="http://schemas.microsoft.com/office/drawing/2014/main" id="{C85306DF-5055-4A49-A2D5-B311428D9DA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 name="Freeform 374">
                  <a:extLst>
                    <a:ext uri="{FF2B5EF4-FFF2-40B4-BE49-F238E27FC236}">
                      <a16:creationId xmlns:a16="http://schemas.microsoft.com/office/drawing/2014/main" id="{6886B3FF-5963-1C43-9ED1-FAFD9E75F4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40" name="Text Box 8">
              <a:extLst>
                <a:ext uri="{FF2B5EF4-FFF2-40B4-BE49-F238E27FC236}">
                  <a16:creationId xmlns:a16="http://schemas.microsoft.com/office/drawing/2014/main" id="{CA617F7E-E61C-4A43-A504-B5C466B5B3B7}"/>
                </a:ext>
              </a:extLst>
            </p:cNvPr>
            <p:cNvSpPr txBox="1">
              <a:spLocks noChangeArrowheads="1"/>
            </p:cNvSpPr>
            <p:nvPr/>
          </p:nvSpPr>
          <p:spPr bwMode="auto">
            <a:xfrm>
              <a:off x="3019425" y="3594045"/>
              <a:ext cx="71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rPr>
                <a:t>source</a:t>
              </a:r>
              <a:endParaRPr kumimoji="0" lang="en-US" altLang="en-US" sz="2000" b="0" i="1" u="none" strike="noStrike" kern="120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endParaRPr>
            </a:p>
          </p:txBody>
        </p:sp>
        <p:sp>
          <p:nvSpPr>
            <p:cNvPr id="241" name="Freeform 10">
              <a:extLst>
                <a:ext uri="{FF2B5EF4-FFF2-40B4-BE49-F238E27FC236}">
                  <a16:creationId xmlns:a16="http://schemas.microsoft.com/office/drawing/2014/main" id="{0F2A6D6D-FD54-8441-8EE4-93E3032F7331}"/>
                </a:ext>
              </a:extLst>
            </p:cNvPr>
            <p:cNvSpPr>
              <a:spLocks/>
            </p:cNvSpPr>
            <p:nvPr/>
          </p:nvSpPr>
          <p:spPr bwMode="auto">
            <a:xfrm flipH="1">
              <a:off x="2481263" y="3925832"/>
              <a:ext cx="326408" cy="1262816"/>
            </a:xfrm>
            <a:custGeom>
              <a:avLst/>
              <a:gdLst>
                <a:gd name="T0" fmla="*/ 2147483647 w 12213"/>
                <a:gd name="T1" fmla="*/ 2147483647 h 10000"/>
                <a:gd name="T2" fmla="*/ 0 w 12213"/>
                <a:gd name="T3" fmla="*/ 0 h 10000"/>
                <a:gd name="T4" fmla="*/ 0 w 12213"/>
                <a:gd name="T5" fmla="*/ 2147483647 h 10000"/>
                <a:gd name="T6" fmla="*/ 2147483647 w 12213"/>
                <a:gd name="T7" fmla="*/ 2147483647 h 10000"/>
                <a:gd name="T8" fmla="*/ 2147483647 w 12213"/>
                <a:gd name="T9" fmla="*/ 2147483647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3" h="10000">
                  <a:moveTo>
                    <a:pt x="11726" y="4661"/>
                  </a:moveTo>
                  <a:lnTo>
                    <a:pt x="0" y="0"/>
                  </a:lnTo>
                  <a:lnTo>
                    <a:pt x="0" y="10000"/>
                  </a:lnTo>
                  <a:lnTo>
                    <a:pt x="12213" y="6473"/>
                  </a:lnTo>
                  <a:lnTo>
                    <a:pt x="11726" y="4661"/>
                  </a:lnTo>
                  <a:close/>
                </a:path>
              </a:pathLst>
            </a:custGeom>
            <a:gradFill rotWithShape="1">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2" name="Rectangle 23">
              <a:extLst>
                <a:ext uri="{FF2B5EF4-FFF2-40B4-BE49-F238E27FC236}">
                  <a16:creationId xmlns:a16="http://schemas.microsoft.com/office/drawing/2014/main" id="{DC6E8990-AF84-814A-9D80-6AD45A37499C}"/>
                </a:ext>
              </a:extLst>
            </p:cNvPr>
            <p:cNvSpPr>
              <a:spLocks noChangeArrowheads="1"/>
            </p:cNvSpPr>
            <p:nvPr/>
          </p:nvSpPr>
          <p:spPr bwMode="auto">
            <a:xfrm>
              <a:off x="2854326" y="3909956"/>
              <a:ext cx="1062368" cy="12906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3" name="Rectangle 24">
              <a:extLst>
                <a:ext uri="{FF2B5EF4-FFF2-40B4-BE49-F238E27FC236}">
                  <a16:creationId xmlns:a16="http://schemas.microsoft.com/office/drawing/2014/main" id="{95E55C84-C49E-3943-9F63-9BEC1F22570E}"/>
                </a:ext>
              </a:extLst>
            </p:cNvPr>
            <p:cNvSpPr>
              <a:spLocks noChangeArrowheads="1"/>
            </p:cNvSpPr>
            <p:nvPr/>
          </p:nvSpPr>
          <p:spPr bwMode="auto">
            <a:xfrm>
              <a:off x="2814638" y="3949645"/>
              <a:ext cx="1066800" cy="1231900"/>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4" name="Line 25">
              <a:extLst>
                <a:ext uri="{FF2B5EF4-FFF2-40B4-BE49-F238E27FC236}">
                  <a16:creationId xmlns:a16="http://schemas.microsoft.com/office/drawing/2014/main" id="{CCF93ADE-A301-C143-8C67-E051B1982D1A}"/>
                </a:ext>
              </a:extLst>
            </p:cNvPr>
            <p:cNvSpPr>
              <a:spLocks noChangeShapeType="1"/>
            </p:cNvSpPr>
            <p:nvPr/>
          </p:nvSpPr>
          <p:spPr bwMode="auto">
            <a:xfrm>
              <a:off x="2814638" y="4227457"/>
              <a:ext cx="1058862"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5" name="Text Box 26">
              <a:extLst>
                <a:ext uri="{FF2B5EF4-FFF2-40B4-BE49-F238E27FC236}">
                  <a16:creationId xmlns:a16="http://schemas.microsoft.com/office/drawing/2014/main" id="{42EB455E-53D5-394F-8D6D-3CD680F09514}"/>
                </a:ext>
              </a:extLst>
            </p:cNvPr>
            <p:cNvSpPr txBox="1">
              <a:spLocks noChangeArrowheads="1"/>
            </p:cNvSpPr>
            <p:nvPr/>
          </p:nvSpPr>
          <p:spPr bwMode="auto">
            <a:xfrm>
              <a:off x="2773604" y="3957054"/>
              <a:ext cx="1104900"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application</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A3"/>
                  </a:solidFill>
                  <a:effectLst/>
                  <a:uLnTx/>
                  <a:uFillTx/>
                  <a:latin typeface="Arial" charset="0"/>
                  <a:ea typeface="ＭＳ Ｐゴシック" charset="0"/>
                </a:rPr>
                <a:t>TCP</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network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link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physical</a:t>
              </a:r>
            </a:p>
          </p:txBody>
        </p:sp>
        <p:grpSp>
          <p:nvGrpSpPr>
            <p:cNvPr id="246" name="Group 190">
              <a:extLst>
                <a:ext uri="{FF2B5EF4-FFF2-40B4-BE49-F238E27FC236}">
                  <a16:creationId xmlns:a16="http://schemas.microsoft.com/office/drawing/2014/main" id="{8BA07847-1FE2-924D-A5E8-177866F607CF}"/>
                </a:ext>
              </a:extLst>
            </p:cNvPr>
            <p:cNvGrpSpPr>
              <a:grpSpLocks/>
            </p:cNvGrpSpPr>
            <p:nvPr/>
          </p:nvGrpSpPr>
          <p:grpSpPr bwMode="auto">
            <a:xfrm flipH="1">
              <a:off x="2151063" y="4424307"/>
              <a:ext cx="673100" cy="701675"/>
              <a:chOff x="-44" y="1473"/>
              <a:chExt cx="981" cy="1105"/>
            </a:xfrm>
          </p:grpSpPr>
          <p:pic>
            <p:nvPicPr>
              <p:cNvPr id="367" name="Picture 191" descr="desktop_computer_stylized_medium">
                <a:extLst>
                  <a:ext uri="{FF2B5EF4-FFF2-40B4-BE49-F238E27FC236}">
                    <a16:creationId xmlns:a16="http://schemas.microsoft.com/office/drawing/2014/main" id="{D956BEE7-202E-E34B-AB91-3BD63A623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 name="Freeform 192">
                <a:extLst>
                  <a:ext uri="{FF2B5EF4-FFF2-40B4-BE49-F238E27FC236}">
                    <a16:creationId xmlns:a16="http://schemas.microsoft.com/office/drawing/2014/main" id="{F17D9F48-C0E3-0D40-9073-0128DAB7053E}"/>
                  </a:ext>
                </a:extLst>
              </p:cNvPr>
              <p:cNvSpPr>
                <a:spLocks/>
              </p:cNvSpPr>
              <p:nvPr/>
            </p:nvSpPr>
            <p:spPr bwMode="auto">
              <a:xfrm flipH="1">
                <a:off x="374" y="1579"/>
                <a:ext cx="477" cy="506"/>
              </a:xfrm>
              <a:custGeom>
                <a:avLst/>
                <a:gdLst>
                  <a:gd name="T0" fmla="*/ 0 w 356"/>
                  <a:gd name="T1" fmla="*/ 0 h 368"/>
                  <a:gd name="T2" fmla="*/ 43382 w 356"/>
                  <a:gd name="T3" fmla="*/ 3172 h 368"/>
                  <a:gd name="T4" fmla="*/ 51464 w 356"/>
                  <a:gd name="T5" fmla="*/ 66095 h 368"/>
                  <a:gd name="T6" fmla="*/ 11342 w 356"/>
                  <a:gd name="T7" fmla="*/ 82660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247" name="Line 25">
              <a:extLst>
                <a:ext uri="{FF2B5EF4-FFF2-40B4-BE49-F238E27FC236}">
                  <a16:creationId xmlns:a16="http://schemas.microsoft.com/office/drawing/2014/main" id="{74193E7E-ABF4-AB48-B6B3-AD7103E05A80}"/>
                </a:ext>
              </a:extLst>
            </p:cNvPr>
            <p:cNvSpPr>
              <a:spLocks noChangeShapeType="1"/>
            </p:cNvSpPr>
            <p:nvPr/>
          </p:nvSpPr>
          <p:spPr bwMode="auto">
            <a:xfrm>
              <a:off x="2819400" y="4456057"/>
              <a:ext cx="1058863"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8" name="Line 25">
              <a:extLst>
                <a:ext uri="{FF2B5EF4-FFF2-40B4-BE49-F238E27FC236}">
                  <a16:creationId xmlns:a16="http://schemas.microsoft.com/office/drawing/2014/main" id="{CB00E451-A7AE-EE4F-8835-AF9F763069D9}"/>
                </a:ext>
              </a:extLst>
            </p:cNvPr>
            <p:cNvSpPr>
              <a:spLocks noChangeShapeType="1"/>
            </p:cNvSpPr>
            <p:nvPr/>
          </p:nvSpPr>
          <p:spPr bwMode="auto">
            <a:xfrm>
              <a:off x="2824163" y="4684657"/>
              <a:ext cx="1058862"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9" name="Line 25">
              <a:extLst>
                <a:ext uri="{FF2B5EF4-FFF2-40B4-BE49-F238E27FC236}">
                  <a16:creationId xmlns:a16="http://schemas.microsoft.com/office/drawing/2014/main" id="{9325FC7F-231E-2049-993E-53047EAC0AA3}"/>
                </a:ext>
              </a:extLst>
            </p:cNvPr>
            <p:cNvSpPr>
              <a:spLocks noChangeShapeType="1"/>
            </p:cNvSpPr>
            <p:nvPr/>
          </p:nvSpPr>
          <p:spPr bwMode="auto">
            <a:xfrm>
              <a:off x="2827338" y="4924370"/>
              <a:ext cx="1060450"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50" name="Group 3">
              <a:extLst>
                <a:ext uri="{FF2B5EF4-FFF2-40B4-BE49-F238E27FC236}">
                  <a16:creationId xmlns:a16="http://schemas.microsoft.com/office/drawing/2014/main" id="{91CBB0DC-066D-D545-9A42-554B9369F9E7}"/>
                </a:ext>
              </a:extLst>
            </p:cNvPr>
            <p:cNvGrpSpPr>
              <a:grpSpLocks/>
            </p:cNvGrpSpPr>
            <p:nvPr/>
          </p:nvGrpSpPr>
          <p:grpSpPr bwMode="auto">
            <a:xfrm>
              <a:off x="7794625" y="3673978"/>
              <a:ext cx="2047875" cy="1620287"/>
              <a:chOff x="4882752" y="4007261"/>
              <a:chExt cx="2046816" cy="1619544"/>
            </a:xfrm>
          </p:grpSpPr>
          <p:sp>
            <p:nvSpPr>
              <p:cNvPr id="267" name="Text Box 54">
                <a:extLst>
                  <a:ext uri="{FF2B5EF4-FFF2-40B4-BE49-F238E27FC236}">
                    <a16:creationId xmlns:a16="http://schemas.microsoft.com/office/drawing/2014/main" id="{4B1FADB6-C548-2742-A709-144F432B18A8}"/>
                  </a:ext>
                </a:extLst>
              </p:cNvPr>
              <p:cNvSpPr txBox="1">
                <a:spLocks noChangeArrowheads="1"/>
              </p:cNvSpPr>
              <p:nvPr/>
            </p:nvSpPr>
            <p:spPr bwMode="auto">
              <a:xfrm>
                <a:off x="4882752" y="4007261"/>
                <a:ext cx="12260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rPr>
                  <a:t>destination</a:t>
                </a:r>
                <a:endParaRPr kumimoji="0" lang="en-US" altLang="en-US" sz="2000" b="0" i="1" u="none" strike="noStrike" kern="0" cap="none" spc="0" normalizeH="0" baseline="0" noProof="0">
                  <a:ln>
                    <a:noFill/>
                  </a:ln>
                  <a:solidFill>
                    <a:srgbClr val="000099"/>
                  </a:solidFill>
                  <a:effectLst/>
                  <a:uLnTx/>
                  <a:uFillTx/>
                  <a:latin typeface="Arial" panose="020B0604020202020204" pitchFamily="34" charset="0"/>
                  <a:ea typeface="ＭＳ Ｐゴシック" panose="020B0600070205080204" pitchFamily="34" charset="-128"/>
                  <a:cs typeface="+mn-cs"/>
                </a:endParaRPr>
              </a:p>
            </p:txBody>
          </p:sp>
          <p:grpSp>
            <p:nvGrpSpPr>
              <p:cNvPr id="268" name="Group 2">
                <a:extLst>
                  <a:ext uri="{FF2B5EF4-FFF2-40B4-BE49-F238E27FC236}">
                    <a16:creationId xmlns:a16="http://schemas.microsoft.com/office/drawing/2014/main" id="{8402BF20-88C0-8D4F-80FD-F2C70469D90E}"/>
                  </a:ext>
                </a:extLst>
              </p:cNvPr>
              <p:cNvGrpSpPr>
                <a:grpSpLocks/>
              </p:cNvGrpSpPr>
              <p:nvPr/>
            </p:nvGrpSpPr>
            <p:grpSpPr bwMode="auto">
              <a:xfrm>
                <a:off x="4927179" y="4319856"/>
                <a:ext cx="2002389" cy="1306949"/>
                <a:chOff x="1305623" y="4714561"/>
                <a:chExt cx="2002389" cy="1306949"/>
              </a:xfrm>
            </p:grpSpPr>
            <p:sp>
              <p:nvSpPr>
                <p:cNvPr id="269" name="Freeform 10">
                  <a:extLst>
                    <a:ext uri="{FF2B5EF4-FFF2-40B4-BE49-F238E27FC236}">
                      <a16:creationId xmlns:a16="http://schemas.microsoft.com/office/drawing/2014/main" id="{7DDAA735-CA37-A94C-8CA1-EF813CE4531A}"/>
                    </a:ext>
                  </a:extLst>
                </p:cNvPr>
                <p:cNvSpPr>
                  <a:spLocks/>
                </p:cNvSpPr>
                <p:nvPr/>
              </p:nvSpPr>
              <p:spPr bwMode="auto">
                <a:xfrm>
                  <a:off x="2426569" y="4714561"/>
                  <a:ext cx="288261" cy="1290044"/>
                </a:xfrm>
                <a:custGeom>
                  <a:avLst/>
                  <a:gdLst>
                    <a:gd name="T0" fmla="*/ 2147483647 w 267"/>
                    <a:gd name="T1" fmla="*/ 2147483647 h 1186"/>
                    <a:gd name="T2" fmla="*/ 0 w 267"/>
                    <a:gd name="T3" fmla="*/ 0 h 1186"/>
                    <a:gd name="T4" fmla="*/ 0 w 267"/>
                    <a:gd name="T5" fmla="*/ 2147483647 h 1186"/>
                    <a:gd name="T6" fmla="*/ 2147483647 w 267"/>
                    <a:gd name="T7" fmla="*/ 2147483647 h 1186"/>
                    <a:gd name="T8" fmla="*/ 2147483647 w 267"/>
                    <a:gd name="T9" fmla="*/ 2147483647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0" name="Rectangle 23">
                  <a:extLst>
                    <a:ext uri="{FF2B5EF4-FFF2-40B4-BE49-F238E27FC236}">
                      <a16:creationId xmlns:a16="http://schemas.microsoft.com/office/drawing/2014/main" id="{BF86F11D-FABB-9D40-B265-1177D7DBB798}"/>
                    </a:ext>
                  </a:extLst>
                </p:cNvPr>
                <p:cNvSpPr>
                  <a:spLocks noChangeArrowheads="1"/>
                </p:cNvSpPr>
                <p:nvPr/>
              </p:nvSpPr>
              <p:spPr bwMode="auto">
                <a:xfrm>
                  <a:off x="1398616" y="4722494"/>
                  <a:ext cx="1045433" cy="127129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1" name="Rectangle 24">
                  <a:extLst>
                    <a:ext uri="{FF2B5EF4-FFF2-40B4-BE49-F238E27FC236}">
                      <a16:creationId xmlns:a16="http://schemas.microsoft.com/office/drawing/2014/main" id="{2212FAEC-F044-1C4B-8B14-241E43D2CF89}"/>
                    </a:ext>
                  </a:extLst>
                </p:cNvPr>
                <p:cNvSpPr>
                  <a:spLocks noChangeArrowheads="1"/>
                </p:cNvSpPr>
                <p:nvPr/>
              </p:nvSpPr>
              <p:spPr bwMode="auto">
                <a:xfrm>
                  <a:off x="1341249" y="4752754"/>
                  <a:ext cx="1067215" cy="1231976"/>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2" name="Line 25">
                  <a:extLst>
                    <a:ext uri="{FF2B5EF4-FFF2-40B4-BE49-F238E27FC236}">
                      <a16:creationId xmlns:a16="http://schemas.microsoft.com/office/drawing/2014/main" id="{DC3501DC-43AA-8B44-B7F6-96A070284A31}"/>
                    </a:ext>
                  </a:extLst>
                </p:cNvPr>
                <p:cNvSpPr>
                  <a:spLocks noChangeShapeType="1"/>
                </p:cNvSpPr>
                <p:nvPr/>
              </p:nvSpPr>
              <p:spPr bwMode="auto">
                <a:xfrm>
                  <a:off x="1341249" y="50313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3" name="Text Box 26">
                  <a:extLst>
                    <a:ext uri="{FF2B5EF4-FFF2-40B4-BE49-F238E27FC236}">
                      <a16:creationId xmlns:a16="http://schemas.microsoft.com/office/drawing/2014/main" id="{69C842DB-6938-8446-A480-C9D5EA9045C0}"/>
                    </a:ext>
                  </a:extLst>
                </p:cNvPr>
                <p:cNvSpPr txBox="1">
                  <a:spLocks noChangeArrowheads="1"/>
                </p:cNvSpPr>
                <p:nvPr/>
              </p:nvSpPr>
              <p:spPr bwMode="auto">
                <a:xfrm>
                  <a:off x="1305623" y="4747333"/>
                  <a:ext cx="1104329" cy="1274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application</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A3"/>
                      </a:solidFill>
                      <a:effectLst/>
                      <a:uLnTx/>
                      <a:uFillTx/>
                      <a:latin typeface="Arial" charset="0"/>
                      <a:ea typeface="ＭＳ Ｐゴシック" charset="0"/>
                    </a:rPr>
                    <a:t>TCP</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network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link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lumMod val="75000"/>
                        </a:srgbClr>
                      </a:solidFill>
                      <a:effectLst/>
                      <a:uLnTx/>
                      <a:uFillTx/>
                      <a:latin typeface="Arial" charset="0"/>
                      <a:ea typeface="ＭＳ Ｐゴシック" charset="0"/>
                    </a:rPr>
                    <a:t>physical</a:t>
                  </a:r>
                </a:p>
              </p:txBody>
            </p:sp>
            <p:grpSp>
              <p:nvGrpSpPr>
                <p:cNvPr id="274" name="Group 190">
                  <a:extLst>
                    <a:ext uri="{FF2B5EF4-FFF2-40B4-BE49-F238E27FC236}">
                      <a16:creationId xmlns:a16="http://schemas.microsoft.com/office/drawing/2014/main" id="{C39AA8F4-A384-D14F-835C-118627DBC0E2}"/>
                    </a:ext>
                  </a:extLst>
                </p:cNvPr>
                <p:cNvGrpSpPr>
                  <a:grpSpLocks/>
                </p:cNvGrpSpPr>
                <p:nvPr/>
              </p:nvGrpSpPr>
              <p:grpSpPr bwMode="auto">
                <a:xfrm flipH="1">
                  <a:off x="2634682" y="5076164"/>
                  <a:ext cx="673330" cy="701684"/>
                  <a:chOff x="-44" y="1473"/>
                  <a:chExt cx="981" cy="1105"/>
                </a:xfrm>
              </p:grpSpPr>
              <p:pic>
                <p:nvPicPr>
                  <p:cNvPr id="365" name="Picture 191" descr="desktop_computer_stylized_medium">
                    <a:extLst>
                      <a:ext uri="{FF2B5EF4-FFF2-40B4-BE49-F238E27FC236}">
                        <a16:creationId xmlns:a16="http://schemas.microsoft.com/office/drawing/2014/main" id="{75D69348-5F97-F745-AD7B-8737FF9EC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 name="Freeform 192">
                    <a:extLst>
                      <a:ext uri="{FF2B5EF4-FFF2-40B4-BE49-F238E27FC236}">
                        <a16:creationId xmlns:a16="http://schemas.microsoft.com/office/drawing/2014/main" id="{DE7B5F06-F0E7-0B4D-B440-DE1381D866D5}"/>
                      </a:ext>
                    </a:extLst>
                  </p:cNvPr>
                  <p:cNvSpPr>
                    <a:spLocks/>
                  </p:cNvSpPr>
                  <p:nvPr/>
                </p:nvSpPr>
                <p:spPr bwMode="auto">
                  <a:xfrm flipH="1">
                    <a:off x="374" y="1579"/>
                    <a:ext cx="477" cy="506"/>
                  </a:xfrm>
                  <a:custGeom>
                    <a:avLst/>
                    <a:gdLst>
                      <a:gd name="T0" fmla="*/ 0 w 356"/>
                      <a:gd name="T1" fmla="*/ 0 h 368"/>
                      <a:gd name="T2" fmla="*/ 43382 w 356"/>
                      <a:gd name="T3" fmla="*/ 3172 h 368"/>
                      <a:gd name="T4" fmla="*/ 51464 w 356"/>
                      <a:gd name="T5" fmla="*/ 66095 h 368"/>
                      <a:gd name="T6" fmla="*/ 11342 w 356"/>
                      <a:gd name="T7" fmla="*/ 82660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31" name="Line 25">
                  <a:extLst>
                    <a:ext uri="{FF2B5EF4-FFF2-40B4-BE49-F238E27FC236}">
                      <a16:creationId xmlns:a16="http://schemas.microsoft.com/office/drawing/2014/main" id="{B63E05C1-D79C-3140-8770-0DC5B61A7B3F}"/>
                    </a:ext>
                  </a:extLst>
                </p:cNvPr>
                <p:cNvSpPr>
                  <a:spLocks noChangeShapeType="1"/>
                </p:cNvSpPr>
                <p:nvPr/>
              </p:nvSpPr>
              <p:spPr bwMode="auto">
                <a:xfrm>
                  <a:off x="1345720" y="52602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56" name="Line 25">
                  <a:extLst>
                    <a:ext uri="{FF2B5EF4-FFF2-40B4-BE49-F238E27FC236}">
                      <a16:creationId xmlns:a16="http://schemas.microsoft.com/office/drawing/2014/main" id="{0DB8D764-C7DD-D749-8DAA-C861760CFB91}"/>
                    </a:ext>
                  </a:extLst>
                </p:cNvPr>
                <p:cNvSpPr>
                  <a:spLocks noChangeShapeType="1"/>
                </p:cNvSpPr>
                <p:nvPr/>
              </p:nvSpPr>
              <p:spPr bwMode="auto">
                <a:xfrm>
                  <a:off x="1350191" y="54891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64" name="Line 25">
                  <a:extLst>
                    <a:ext uri="{FF2B5EF4-FFF2-40B4-BE49-F238E27FC236}">
                      <a16:creationId xmlns:a16="http://schemas.microsoft.com/office/drawing/2014/main" id="{89F6EF96-2E93-7247-8F32-49111F2DD241}"/>
                    </a:ext>
                  </a:extLst>
                </p:cNvPr>
                <p:cNvSpPr>
                  <a:spLocks noChangeShapeType="1"/>
                </p:cNvSpPr>
                <p:nvPr/>
              </p:nvSpPr>
              <p:spPr bwMode="auto">
                <a:xfrm>
                  <a:off x="1354662" y="5728213"/>
                  <a:ext cx="1059231" cy="28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sp>
          <p:nvSpPr>
            <p:cNvPr id="251" name="Freeform 6">
              <a:extLst>
                <a:ext uri="{FF2B5EF4-FFF2-40B4-BE49-F238E27FC236}">
                  <a16:creationId xmlns:a16="http://schemas.microsoft.com/office/drawing/2014/main" id="{166198F4-4235-5446-BB65-8864D4EEC9A1}"/>
                </a:ext>
              </a:extLst>
            </p:cNvPr>
            <p:cNvSpPr>
              <a:spLocks/>
            </p:cNvSpPr>
            <p:nvPr/>
          </p:nvSpPr>
          <p:spPr bwMode="auto">
            <a:xfrm>
              <a:off x="4581324" y="4994579"/>
              <a:ext cx="542925" cy="295275"/>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2" name="Freeform 91">
              <a:extLst>
                <a:ext uri="{FF2B5EF4-FFF2-40B4-BE49-F238E27FC236}">
                  <a16:creationId xmlns:a16="http://schemas.microsoft.com/office/drawing/2014/main" id="{53DCE39E-C8A8-5641-9833-00C813F7C6B4}"/>
                </a:ext>
              </a:extLst>
            </p:cNvPr>
            <p:cNvSpPr>
              <a:spLocks/>
            </p:cNvSpPr>
            <p:nvPr/>
          </p:nvSpPr>
          <p:spPr bwMode="auto">
            <a:xfrm>
              <a:off x="5622724" y="4988229"/>
              <a:ext cx="506413" cy="307975"/>
            </a:xfrm>
            <a:custGeom>
              <a:avLst/>
              <a:gdLst>
                <a:gd name="T0" fmla="*/ 0 w 318"/>
                <a:gd name="T1" fmla="*/ 0 h 194"/>
                <a:gd name="T2" fmla="*/ 2147483647 w 318"/>
                <a:gd name="T3" fmla="*/ 2147483647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3" name="Freeform 92">
              <a:extLst>
                <a:ext uri="{FF2B5EF4-FFF2-40B4-BE49-F238E27FC236}">
                  <a16:creationId xmlns:a16="http://schemas.microsoft.com/office/drawing/2014/main" id="{9E088270-3C1F-CF47-B4CB-AED303A1AA5C}"/>
                </a:ext>
              </a:extLst>
            </p:cNvPr>
            <p:cNvSpPr>
              <a:spLocks/>
            </p:cNvSpPr>
            <p:nvPr/>
          </p:nvSpPr>
          <p:spPr bwMode="auto">
            <a:xfrm>
              <a:off x="4557512" y="5380342"/>
              <a:ext cx="481012" cy="238125"/>
            </a:xfrm>
            <a:custGeom>
              <a:avLst/>
              <a:gdLst>
                <a:gd name="T0" fmla="*/ 0 w 294"/>
                <a:gd name="T1" fmla="*/ 0 h 174"/>
                <a:gd name="T2" fmla="*/ 2147483647 w 294"/>
                <a:gd name="T3" fmla="*/ 2147483647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4" name="Freeform 93">
              <a:extLst>
                <a:ext uri="{FF2B5EF4-FFF2-40B4-BE49-F238E27FC236}">
                  <a16:creationId xmlns:a16="http://schemas.microsoft.com/office/drawing/2014/main" id="{D4F6429E-0B93-254B-B841-2127CDD89072}"/>
                </a:ext>
              </a:extLst>
            </p:cNvPr>
            <p:cNvSpPr>
              <a:spLocks/>
            </p:cNvSpPr>
            <p:nvPr/>
          </p:nvSpPr>
          <p:spPr bwMode="auto">
            <a:xfrm>
              <a:off x="5505249" y="5356529"/>
              <a:ext cx="630238" cy="247650"/>
            </a:xfrm>
            <a:custGeom>
              <a:avLst/>
              <a:gdLst>
                <a:gd name="T0" fmla="*/ 0 w 378"/>
                <a:gd name="T1" fmla="*/ 2147483647 h 174"/>
                <a:gd name="T2" fmla="*/ 2147483647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5" name="Freeform 94">
              <a:extLst>
                <a:ext uri="{FF2B5EF4-FFF2-40B4-BE49-F238E27FC236}">
                  <a16:creationId xmlns:a16="http://schemas.microsoft.com/office/drawing/2014/main" id="{2BEA6A4B-6ACC-E548-AF57-1F438259AC44}"/>
                </a:ext>
              </a:extLst>
            </p:cNvPr>
            <p:cNvSpPr>
              <a:spLocks/>
            </p:cNvSpPr>
            <p:nvPr/>
          </p:nvSpPr>
          <p:spPr bwMode="auto">
            <a:xfrm>
              <a:off x="6173587" y="5410504"/>
              <a:ext cx="206375" cy="508000"/>
            </a:xfrm>
            <a:custGeom>
              <a:avLst/>
              <a:gdLst>
                <a:gd name="T0" fmla="*/ 0 w 118"/>
                <a:gd name="T1" fmla="*/ 2147483647 h 500"/>
                <a:gd name="T2" fmla="*/ 2147483647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6" name="Freeform 95">
              <a:extLst>
                <a:ext uri="{FF2B5EF4-FFF2-40B4-BE49-F238E27FC236}">
                  <a16:creationId xmlns:a16="http://schemas.microsoft.com/office/drawing/2014/main" id="{E3BE3C0E-7D89-C047-99C2-2E6475D4FD80}"/>
                </a:ext>
              </a:extLst>
            </p:cNvPr>
            <p:cNvSpPr>
              <a:spLocks/>
            </p:cNvSpPr>
            <p:nvPr/>
          </p:nvSpPr>
          <p:spPr bwMode="auto">
            <a:xfrm>
              <a:off x="4936923" y="5943904"/>
              <a:ext cx="970395" cy="81756"/>
            </a:xfrm>
            <a:custGeom>
              <a:avLst/>
              <a:gdLst>
                <a:gd name="T0" fmla="*/ 2147483647 w 370"/>
                <a:gd name="T1" fmla="*/ 2147483647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7" name="Freeform 96">
              <a:extLst>
                <a:ext uri="{FF2B5EF4-FFF2-40B4-BE49-F238E27FC236}">
                  <a16:creationId xmlns:a16="http://schemas.microsoft.com/office/drawing/2014/main" id="{4762AE60-0604-904D-A97A-70A37FFB5995}"/>
                </a:ext>
              </a:extLst>
            </p:cNvPr>
            <p:cNvSpPr>
              <a:spLocks/>
            </p:cNvSpPr>
            <p:nvPr/>
          </p:nvSpPr>
          <p:spPr bwMode="auto">
            <a:xfrm>
              <a:off x="4400349" y="5424888"/>
              <a:ext cx="193675" cy="404716"/>
            </a:xfrm>
            <a:custGeom>
              <a:avLst/>
              <a:gdLst>
                <a:gd name="T0" fmla="*/ 2147483647 w 176"/>
                <a:gd name="T1" fmla="*/ 2147483647 h 412"/>
                <a:gd name="T2" fmla="*/ 2147483647 w 176"/>
                <a:gd name="T3" fmla="*/ 2147483647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8" name="Freeform 7">
              <a:extLst>
                <a:ext uri="{FF2B5EF4-FFF2-40B4-BE49-F238E27FC236}">
                  <a16:creationId xmlns:a16="http://schemas.microsoft.com/office/drawing/2014/main" id="{65218BE6-60A3-C64E-AE98-FE5F4FDCBA69}"/>
                </a:ext>
              </a:extLst>
            </p:cNvPr>
            <p:cNvSpPr>
              <a:spLocks/>
            </p:cNvSpPr>
            <p:nvPr/>
          </p:nvSpPr>
          <p:spPr bwMode="auto">
            <a:xfrm>
              <a:off x="3329610" y="4423977"/>
              <a:ext cx="5073926" cy="1298611"/>
            </a:xfrm>
            <a:custGeom>
              <a:avLst/>
              <a:gdLst>
                <a:gd name="T0" fmla="*/ 0 w 5156094"/>
                <a:gd name="T1" fmla="*/ 0 h 1509215"/>
                <a:gd name="T2" fmla="*/ 6961 w 5156094"/>
                <a:gd name="T3" fmla="*/ 1168047 h 1509215"/>
                <a:gd name="T4" fmla="*/ 1131015 w 5156094"/>
                <a:gd name="T5" fmla="*/ 1170389 h 1509215"/>
                <a:gd name="T6" fmla="*/ 1755021 w 5156094"/>
                <a:gd name="T7" fmla="*/ 1490285 h 1509215"/>
                <a:gd name="T8" fmla="*/ 2207298 w 5156094"/>
                <a:gd name="T9" fmla="*/ 1510706 h 1509215"/>
                <a:gd name="T10" fmla="*/ 2988945 w 5156094"/>
                <a:gd name="T11" fmla="*/ 1198737 h 1509215"/>
                <a:gd name="T12" fmla="*/ 3391674 w 5156094"/>
                <a:gd name="T13" fmla="*/ 1210330 h 1509215"/>
                <a:gd name="T14" fmla="*/ 5156412 w 5156094"/>
                <a:gd name="T15" fmla="*/ 1199641 h 1509215"/>
                <a:gd name="T16" fmla="*/ 5126696 w 5156094"/>
                <a:gd name="T17" fmla="*/ 64147 h 1509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207163 w 5156094"/>
                <a:gd name="connsiteY4" fmla="*/ 1509215 h 1559667"/>
                <a:gd name="connsiteX5" fmla="*/ 2988762 w 5156094"/>
                <a:gd name="connsiteY5" fmla="*/ 1197554 h 1559667"/>
                <a:gd name="connsiteX6" fmla="*/ 3391464 w 5156094"/>
                <a:gd name="connsiteY6" fmla="*/ 1209136 h 1559667"/>
                <a:gd name="connsiteX7" fmla="*/ 5156094 w 5156094"/>
                <a:gd name="connsiteY7" fmla="*/ 1198456 h 1559667"/>
                <a:gd name="connsiteX8" fmla="*/ 5126381 w 5156094"/>
                <a:gd name="connsiteY8" fmla="*/ 64084 h 1559667"/>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145216 w 5156094"/>
                <a:gd name="connsiteY4" fmla="*/ 1553959 h 1559667"/>
                <a:gd name="connsiteX5" fmla="*/ 2988762 w 5156094"/>
                <a:gd name="connsiteY5" fmla="*/ 1197554 h 1559667"/>
                <a:gd name="connsiteX6" fmla="*/ 3391464 w 5156094"/>
                <a:gd name="connsiteY6" fmla="*/ 1209136 h 1559667"/>
                <a:gd name="connsiteX7" fmla="*/ 5156094 w 5156094"/>
                <a:gd name="connsiteY7" fmla="*/ 1198456 h 1559667"/>
                <a:gd name="connsiteX8" fmla="*/ 5126381 w 5156094"/>
                <a:gd name="connsiteY8" fmla="*/ 64084 h 1559667"/>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145216 w 5156094"/>
                <a:gd name="connsiteY4" fmla="*/ 1553959 h 1559667"/>
                <a:gd name="connsiteX5" fmla="*/ 2930257 w 5156094"/>
                <a:gd name="connsiteY5" fmla="*/ 1152811 h 1559667"/>
                <a:gd name="connsiteX6" fmla="*/ 3391464 w 5156094"/>
                <a:gd name="connsiteY6" fmla="*/ 1209136 h 1559667"/>
                <a:gd name="connsiteX7" fmla="*/ 5156094 w 5156094"/>
                <a:gd name="connsiteY7" fmla="*/ 1198456 h 1559667"/>
                <a:gd name="connsiteX8" fmla="*/ 5126381 w 5156094"/>
                <a:gd name="connsiteY8" fmla="*/ 64084 h 1559667"/>
                <a:gd name="connsiteX0" fmla="*/ 0 w 5156094"/>
                <a:gd name="connsiteY0" fmla="*/ 0 h 1559667"/>
                <a:gd name="connsiteX1" fmla="*/ 6961 w 5156094"/>
                <a:gd name="connsiteY1" fmla="*/ 1166894 h 1559667"/>
                <a:gd name="connsiteX2" fmla="*/ 1130946 w 5156094"/>
                <a:gd name="connsiteY2" fmla="*/ 1169234 h 1559667"/>
                <a:gd name="connsiteX3" fmla="*/ 1824854 w 5156094"/>
                <a:gd name="connsiteY3" fmla="*/ 1559667 h 1559667"/>
                <a:gd name="connsiteX4" fmla="*/ 2145216 w 5156094"/>
                <a:gd name="connsiteY4" fmla="*/ 1553959 h 1559667"/>
                <a:gd name="connsiteX5" fmla="*/ 2930257 w 5156094"/>
                <a:gd name="connsiteY5" fmla="*/ 1152811 h 1559667"/>
                <a:gd name="connsiteX6" fmla="*/ 5156094 w 5156094"/>
                <a:gd name="connsiteY6" fmla="*/ 1198456 h 1559667"/>
                <a:gd name="connsiteX7" fmla="*/ 5126381 w 5156094"/>
                <a:gd name="connsiteY7" fmla="*/ 64084 h 155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6094" h="1559667">
                  <a:moveTo>
                    <a:pt x="0" y="0"/>
                  </a:moveTo>
                  <a:cubicBezTo>
                    <a:pt x="2320" y="388965"/>
                    <a:pt x="4641" y="777929"/>
                    <a:pt x="6961" y="1166894"/>
                  </a:cubicBezTo>
                  <a:lnTo>
                    <a:pt x="1130946" y="1169234"/>
                  </a:lnTo>
                  <a:lnTo>
                    <a:pt x="1824854" y="1559667"/>
                  </a:lnTo>
                  <a:lnTo>
                    <a:pt x="2145216" y="1553959"/>
                  </a:lnTo>
                  <a:lnTo>
                    <a:pt x="2930257" y="1152811"/>
                  </a:lnTo>
                  <a:lnTo>
                    <a:pt x="5156094" y="1198456"/>
                  </a:lnTo>
                  <a:lnTo>
                    <a:pt x="5126381" y="64084"/>
                  </a:lnTo>
                </a:path>
              </a:pathLst>
            </a:custGeom>
            <a:noFill/>
            <a:ln w="22225">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59" name="Group 258">
              <a:extLst>
                <a:ext uri="{FF2B5EF4-FFF2-40B4-BE49-F238E27FC236}">
                  <a16:creationId xmlns:a16="http://schemas.microsoft.com/office/drawing/2014/main" id="{BA9F4108-2318-8145-849E-8BAD67BD3C2B}"/>
                </a:ext>
              </a:extLst>
            </p:cNvPr>
            <p:cNvGrpSpPr/>
            <p:nvPr/>
          </p:nvGrpSpPr>
          <p:grpSpPr>
            <a:xfrm>
              <a:off x="5868328" y="5862061"/>
              <a:ext cx="496248" cy="260542"/>
              <a:chOff x="7493876" y="2774731"/>
              <a:chExt cx="1481958" cy="894622"/>
            </a:xfrm>
          </p:grpSpPr>
          <p:sp>
            <p:nvSpPr>
              <p:cNvPr id="260" name="Freeform 259">
                <a:extLst>
                  <a:ext uri="{FF2B5EF4-FFF2-40B4-BE49-F238E27FC236}">
                    <a16:creationId xmlns:a16="http://schemas.microsoft.com/office/drawing/2014/main" id="{A9497A97-449F-CB45-B630-229DEE85F9A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61" name="Oval 260">
                <a:extLst>
                  <a:ext uri="{FF2B5EF4-FFF2-40B4-BE49-F238E27FC236}">
                    <a16:creationId xmlns:a16="http://schemas.microsoft.com/office/drawing/2014/main" id="{BCDE6187-B288-FC4A-9C8F-94227663772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62" name="Group 261">
                <a:extLst>
                  <a:ext uri="{FF2B5EF4-FFF2-40B4-BE49-F238E27FC236}">
                    <a16:creationId xmlns:a16="http://schemas.microsoft.com/office/drawing/2014/main" id="{C73034EC-E40A-6648-92A0-7262DE08A4CB}"/>
                  </a:ext>
                </a:extLst>
              </p:cNvPr>
              <p:cNvGrpSpPr/>
              <p:nvPr/>
            </p:nvGrpSpPr>
            <p:grpSpPr>
              <a:xfrm>
                <a:off x="7713663" y="2848339"/>
                <a:ext cx="1042107" cy="425543"/>
                <a:chOff x="7786941" y="2884917"/>
                <a:chExt cx="897649" cy="353919"/>
              </a:xfrm>
            </p:grpSpPr>
            <p:sp>
              <p:nvSpPr>
                <p:cNvPr id="263" name="Freeform 262">
                  <a:extLst>
                    <a:ext uri="{FF2B5EF4-FFF2-40B4-BE49-F238E27FC236}">
                      <a16:creationId xmlns:a16="http://schemas.microsoft.com/office/drawing/2014/main" id="{182D8880-3D63-F346-B7BB-1267F093CAA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4" name="Freeform 263">
                  <a:extLst>
                    <a:ext uri="{FF2B5EF4-FFF2-40B4-BE49-F238E27FC236}">
                      <a16:creationId xmlns:a16="http://schemas.microsoft.com/office/drawing/2014/main" id="{E38BC1DC-FFC3-CA42-98B9-07E8C5E84B2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5" name="Freeform 264">
                  <a:extLst>
                    <a:ext uri="{FF2B5EF4-FFF2-40B4-BE49-F238E27FC236}">
                      <a16:creationId xmlns:a16="http://schemas.microsoft.com/office/drawing/2014/main" id="{30D56D8E-C34F-4F47-9E6C-D516E06290CF}"/>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Freeform 265">
                  <a:extLst>
                    <a:ext uri="{FF2B5EF4-FFF2-40B4-BE49-F238E27FC236}">
                      <a16:creationId xmlns:a16="http://schemas.microsoft.com/office/drawing/2014/main" id="{C2B06637-7BFA-2849-A10B-4A03CB76E58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0590" y="272143"/>
            <a:ext cx="11393310" cy="894622"/>
          </a:xfrm>
        </p:spPr>
        <p:txBody>
          <a:bodyPr>
            <a:normAutofit/>
          </a:bodyPr>
          <a:lstStyle/>
          <a:p>
            <a:r>
              <a:rPr lang="en-US" sz="4800" dirty="0"/>
              <a:t>Explicit congestion notification </a:t>
            </a:r>
            <a:r>
              <a:rPr lang="en-US" sz="3600" dirty="0"/>
              <a:t>(ECN)</a:t>
            </a:r>
            <a:endParaRPr lang="en-US" sz="4400" b="0" dirty="0"/>
          </a:p>
        </p:txBody>
      </p:sp>
      <p:sp>
        <p:nvSpPr>
          <p:cNvPr id="6" name="Rectangle 4">
            <a:extLst>
              <a:ext uri="{FF2B5EF4-FFF2-40B4-BE49-F238E27FC236}">
                <a16:creationId xmlns:a16="http://schemas.microsoft.com/office/drawing/2014/main" id="{A22F5639-C13F-8347-B6CF-B5A700C7EA84}"/>
              </a:ext>
            </a:extLst>
          </p:cNvPr>
          <p:cNvSpPr txBox="1">
            <a:spLocks noChangeArrowheads="1"/>
          </p:cNvSpPr>
          <p:nvPr/>
        </p:nvSpPr>
        <p:spPr>
          <a:xfrm>
            <a:off x="719638" y="1274465"/>
            <a:ext cx="11177587" cy="262021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TCP deployments often implement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network-assisted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congestion control:</a:t>
            </a:r>
          </a:p>
          <a:p>
            <a:pPr marL="457200" marR="0" lvl="0" indent="-215900" algn="l" defTabSz="914400" rtl="0" eaLnBrk="1" fontAlgn="auto" latinLnBrk="0" hangingPunct="1">
              <a:lnSpc>
                <a:spcPct val="90000"/>
              </a:lnSpc>
              <a:spcBef>
                <a:spcPts val="4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two bits in IP header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ToS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field) marked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by network router</a:t>
            </a: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indicate congestion</a:t>
            </a:r>
          </a:p>
          <a:p>
            <a:pPr marL="800100" marR="0" lvl="1" indent="-215900" algn="l" defTabSz="914400" rtl="0" eaLnBrk="1" fontAlgn="auto" latinLnBrk="0" hangingPunct="1">
              <a:lnSpc>
                <a:spcPct val="90000"/>
              </a:lnSpc>
              <a:spcBef>
                <a:spcPts val="400"/>
              </a:spcBef>
              <a:spcAft>
                <a:spcPts val="0"/>
              </a:spcAft>
              <a:buClr>
                <a:srgbClr val="0000A3"/>
              </a:buClr>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policy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determine marking chosen by network operator</a:t>
            </a:r>
          </a:p>
          <a:p>
            <a:pPr marL="457200" marR="0" lvl="0" indent="-215900" algn="l" defTabSz="914400" rtl="0" eaLnBrk="1" fontAlgn="auto" latinLnBrk="0" hangingPunct="1">
              <a:lnSpc>
                <a:spcPct val="90000"/>
              </a:lnSpc>
              <a:spcBef>
                <a:spcPts val="4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congestion indication carried to destination</a:t>
            </a:r>
          </a:p>
          <a:p>
            <a:pPr marL="457200" marR="0" lvl="0" indent="-215900" algn="l" defTabSz="914400" rtl="0" eaLnBrk="1" fontAlgn="auto" latinLnBrk="0" hangingPunct="1">
              <a:lnSpc>
                <a:spcPct val="90000"/>
              </a:lnSpc>
              <a:spcBef>
                <a:spcPts val="4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destination sets ECE bit on ACK segment to notify sender of congestion</a:t>
            </a:r>
          </a:p>
          <a:p>
            <a:pPr marL="457200" marR="0" lvl="0" indent="-215900" algn="l" defTabSz="914400" rtl="0" eaLnBrk="1" fontAlgn="auto" latinLnBrk="0" hangingPunct="1">
              <a:lnSpc>
                <a:spcPct val="90000"/>
              </a:lnSpc>
              <a:spcBef>
                <a:spcPts val="4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involves both IP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(IP header ECN bit marking)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TCP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(TCP header C,E bit marking)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2" name="Group 281">
            <a:extLst>
              <a:ext uri="{FF2B5EF4-FFF2-40B4-BE49-F238E27FC236}">
                <a16:creationId xmlns:a16="http://schemas.microsoft.com/office/drawing/2014/main" id="{C8849046-14FD-4644-B620-44B96406B954}"/>
              </a:ext>
            </a:extLst>
          </p:cNvPr>
          <p:cNvGrpSpPr>
            <a:grpSpLocks/>
          </p:cNvGrpSpPr>
          <p:nvPr/>
        </p:nvGrpSpPr>
        <p:grpSpPr bwMode="auto">
          <a:xfrm>
            <a:off x="3226593" y="5686054"/>
            <a:ext cx="1493838" cy="307975"/>
            <a:chOff x="1502428" y="5844331"/>
            <a:chExt cx="1493249" cy="307777"/>
          </a:xfrm>
        </p:grpSpPr>
        <p:grpSp>
          <p:nvGrpSpPr>
            <p:cNvPr id="283" name="Group 274">
              <a:extLst>
                <a:ext uri="{FF2B5EF4-FFF2-40B4-BE49-F238E27FC236}">
                  <a16:creationId xmlns:a16="http://schemas.microsoft.com/office/drawing/2014/main" id="{D4A58484-7F9A-8E42-8B98-2EEE2F1F3114}"/>
                </a:ext>
              </a:extLst>
            </p:cNvPr>
            <p:cNvGrpSpPr>
              <a:grpSpLocks/>
            </p:cNvGrpSpPr>
            <p:nvPr/>
          </p:nvGrpSpPr>
          <p:grpSpPr bwMode="auto">
            <a:xfrm>
              <a:off x="1502428" y="5844331"/>
              <a:ext cx="1493249" cy="307777"/>
              <a:chOff x="3621632" y="5775938"/>
              <a:chExt cx="1493249" cy="307777"/>
            </a:xfrm>
          </p:grpSpPr>
          <p:grpSp>
            <p:nvGrpSpPr>
              <p:cNvPr id="285" name="Group 275">
                <a:extLst>
                  <a:ext uri="{FF2B5EF4-FFF2-40B4-BE49-F238E27FC236}">
                    <a16:creationId xmlns:a16="http://schemas.microsoft.com/office/drawing/2014/main" id="{B7F414D2-F213-4442-B30E-7406937FD2C5}"/>
                  </a:ext>
                </a:extLst>
              </p:cNvPr>
              <p:cNvGrpSpPr>
                <a:grpSpLocks/>
              </p:cNvGrpSpPr>
              <p:nvPr/>
            </p:nvGrpSpPr>
            <p:grpSpPr bwMode="auto">
              <a:xfrm>
                <a:off x="3999159" y="5783287"/>
                <a:ext cx="806697" cy="257416"/>
                <a:chOff x="-2975754" y="4128742"/>
                <a:chExt cx="1258600" cy="450696"/>
              </a:xfrm>
            </p:grpSpPr>
            <p:sp>
              <p:nvSpPr>
                <p:cNvPr id="287" name="Rectangle 286">
                  <a:extLst>
                    <a:ext uri="{FF2B5EF4-FFF2-40B4-BE49-F238E27FC236}">
                      <a16:creationId xmlns:a16="http://schemas.microsoft.com/office/drawing/2014/main" id="{C5C66AE2-F8B6-3C47-B4BE-66EE478EB9B7}"/>
                    </a:ext>
                  </a:extLst>
                </p:cNvPr>
                <p:cNvSpPr/>
                <p:nvPr/>
              </p:nvSpPr>
              <p:spPr>
                <a:xfrm>
                  <a:off x="-2903722" y="4135317"/>
                  <a:ext cx="1151258" cy="341655"/>
                </a:xfrm>
                <a:prstGeom prst="rect">
                  <a:avLst/>
                </a:prstGeom>
                <a:solidFill>
                  <a:srgbClr val="008000"/>
                </a:solidFill>
                <a:ln w="12700">
                  <a:solidFill>
                    <a:srgbClr val="00CC99">
                      <a:lumMod val="50000"/>
                    </a:srgbClr>
                  </a:solidFill>
                </a:ln>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charset="0"/>
                    <a:cs typeface="ＭＳ Ｐゴシック" charset="0"/>
                  </a:endParaRPr>
                </a:p>
              </p:txBody>
            </p:sp>
            <p:sp>
              <p:nvSpPr>
                <p:cNvPr id="288" name="Rectangle 287">
                  <a:extLst>
                    <a:ext uri="{FF2B5EF4-FFF2-40B4-BE49-F238E27FC236}">
                      <a16:creationId xmlns:a16="http://schemas.microsoft.com/office/drawing/2014/main" id="{2052E598-5C0D-CA41-8C58-28B633036FB2}"/>
                    </a:ext>
                  </a:extLst>
                </p:cNvPr>
                <p:cNvSpPr/>
                <p:nvPr/>
              </p:nvSpPr>
              <p:spPr>
                <a:xfrm>
                  <a:off x="-2968093" y="4221426"/>
                  <a:ext cx="1148783" cy="344432"/>
                </a:xfrm>
                <a:prstGeom prst="rect">
                  <a:avLst/>
                </a:prstGeom>
                <a:solidFill>
                  <a:srgbClr val="008000"/>
                </a:solidFill>
                <a:ln w="12700">
                  <a:solidFill>
                    <a:srgbClr val="00CC99">
                      <a:lumMod val="50000"/>
                    </a:srgbClr>
                  </a:solidFill>
                </a:ln>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charset="0"/>
                    <a:cs typeface="ＭＳ Ｐゴシック" charset="0"/>
                  </a:endParaRPr>
                </a:p>
              </p:txBody>
            </p:sp>
            <p:sp>
              <p:nvSpPr>
                <p:cNvPr id="289" name="Freeform 288">
                  <a:extLst>
                    <a:ext uri="{FF2B5EF4-FFF2-40B4-BE49-F238E27FC236}">
                      <a16:creationId xmlns:a16="http://schemas.microsoft.com/office/drawing/2014/main" id="{113FD0E1-39AF-5E4A-80DC-7B59A17D468C}"/>
                    </a:ext>
                  </a:extLst>
                </p:cNvPr>
                <p:cNvSpPr/>
                <p:nvPr/>
              </p:nvSpPr>
              <p:spPr>
                <a:xfrm>
                  <a:off x="-2975522" y="4129762"/>
                  <a:ext cx="1223057" cy="94441"/>
                </a:xfrm>
                <a:custGeom>
                  <a:avLst/>
                  <a:gdLst>
                    <a:gd name="connsiteX0" fmla="*/ 0 w 1223105"/>
                    <a:gd name="connsiteY0" fmla="*/ 89042 h 89042"/>
                    <a:gd name="connsiteX1" fmla="*/ 70293 w 1223105"/>
                    <a:gd name="connsiteY1" fmla="*/ 0 h 89042"/>
                    <a:gd name="connsiteX2" fmla="*/ 1223105 w 1223105"/>
                    <a:gd name="connsiteY2" fmla="*/ 4687 h 89042"/>
                    <a:gd name="connsiteX3" fmla="*/ 1148126 w 1223105"/>
                    <a:gd name="connsiteY3" fmla="*/ 84356 h 89042"/>
                    <a:gd name="connsiteX4" fmla="*/ 0 w 1223105"/>
                    <a:gd name="connsiteY4" fmla="*/ 89042 h 89042"/>
                    <a:gd name="connsiteX0" fmla="*/ 0 w 1223105"/>
                    <a:gd name="connsiteY0" fmla="*/ 89042 h 103102"/>
                    <a:gd name="connsiteX1" fmla="*/ 70293 w 1223105"/>
                    <a:gd name="connsiteY1" fmla="*/ 0 h 103102"/>
                    <a:gd name="connsiteX2" fmla="*/ 1223105 w 1223105"/>
                    <a:gd name="connsiteY2" fmla="*/ 4687 h 103102"/>
                    <a:gd name="connsiteX3" fmla="*/ 1148126 w 1223105"/>
                    <a:gd name="connsiteY3" fmla="*/ 103102 h 103102"/>
                    <a:gd name="connsiteX4" fmla="*/ 0 w 1223105"/>
                    <a:gd name="connsiteY4" fmla="*/ 89042 h 103102"/>
                    <a:gd name="connsiteX0" fmla="*/ 0 w 1223105"/>
                    <a:gd name="connsiteY0" fmla="*/ 89042 h 93730"/>
                    <a:gd name="connsiteX1" fmla="*/ 70293 w 1223105"/>
                    <a:gd name="connsiteY1" fmla="*/ 0 h 93730"/>
                    <a:gd name="connsiteX2" fmla="*/ 1223105 w 1223105"/>
                    <a:gd name="connsiteY2" fmla="*/ 4687 h 93730"/>
                    <a:gd name="connsiteX3" fmla="*/ 1143439 w 1223105"/>
                    <a:gd name="connsiteY3" fmla="*/ 93730 h 93730"/>
                    <a:gd name="connsiteX4" fmla="*/ 0 w 1223105"/>
                    <a:gd name="connsiteY4" fmla="*/ 89042 h 93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93730">
                      <a:moveTo>
                        <a:pt x="0" y="89042"/>
                      </a:moveTo>
                      <a:lnTo>
                        <a:pt x="70293" y="0"/>
                      </a:lnTo>
                      <a:lnTo>
                        <a:pt x="1223105" y="4687"/>
                      </a:lnTo>
                      <a:lnTo>
                        <a:pt x="1143439" y="93730"/>
                      </a:lnTo>
                      <a:lnTo>
                        <a:pt x="0" y="89042"/>
                      </a:lnTo>
                      <a:close/>
                    </a:path>
                  </a:pathLst>
                </a:custGeom>
                <a:solidFill>
                  <a:srgbClr val="AAE2CA">
                    <a:lumMod val="50000"/>
                  </a:srgbClr>
                </a:solidFill>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charset="0"/>
                    <a:cs typeface="ＭＳ Ｐゴシック" charset="0"/>
                  </a:endParaRPr>
                </a:p>
              </p:txBody>
            </p:sp>
            <p:sp>
              <p:nvSpPr>
                <p:cNvPr id="290" name="Freeform 289">
                  <a:extLst>
                    <a:ext uri="{FF2B5EF4-FFF2-40B4-BE49-F238E27FC236}">
                      <a16:creationId xmlns:a16="http://schemas.microsoft.com/office/drawing/2014/main" id="{FE01C2D5-10A9-FE4C-858A-18EDBA471911}"/>
                    </a:ext>
                  </a:extLst>
                </p:cNvPr>
                <p:cNvSpPr/>
                <p:nvPr/>
              </p:nvSpPr>
              <p:spPr>
                <a:xfrm rot="21211447" flipV="1">
                  <a:off x="-1853972" y="4146428"/>
                  <a:ext cx="136170" cy="433318"/>
                </a:xfrm>
                <a:custGeom>
                  <a:avLst/>
                  <a:gdLst>
                    <a:gd name="connsiteX0" fmla="*/ 0 w 1223105"/>
                    <a:gd name="connsiteY0" fmla="*/ 89042 h 89042"/>
                    <a:gd name="connsiteX1" fmla="*/ 70293 w 1223105"/>
                    <a:gd name="connsiteY1" fmla="*/ 0 h 89042"/>
                    <a:gd name="connsiteX2" fmla="*/ 1223105 w 1223105"/>
                    <a:gd name="connsiteY2" fmla="*/ 4687 h 89042"/>
                    <a:gd name="connsiteX3" fmla="*/ 1148126 w 1223105"/>
                    <a:gd name="connsiteY3" fmla="*/ 84356 h 89042"/>
                    <a:gd name="connsiteX4" fmla="*/ 0 w 1223105"/>
                    <a:gd name="connsiteY4" fmla="*/ 89042 h 89042"/>
                    <a:gd name="connsiteX0" fmla="*/ 0 w 1223105"/>
                    <a:gd name="connsiteY0" fmla="*/ 89042 h 103102"/>
                    <a:gd name="connsiteX1" fmla="*/ 70293 w 1223105"/>
                    <a:gd name="connsiteY1" fmla="*/ 0 h 103102"/>
                    <a:gd name="connsiteX2" fmla="*/ 1223105 w 1223105"/>
                    <a:gd name="connsiteY2" fmla="*/ 4687 h 103102"/>
                    <a:gd name="connsiteX3" fmla="*/ 1148126 w 1223105"/>
                    <a:gd name="connsiteY3" fmla="*/ 103102 h 103102"/>
                    <a:gd name="connsiteX4" fmla="*/ 0 w 1223105"/>
                    <a:gd name="connsiteY4" fmla="*/ 89042 h 103102"/>
                    <a:gd name="connsiteX0" fmla="*/ 0 w 1223105"/>
                    <a:gd name="connsiteY0" fmla="*/ 89042 h 93730"/>
                    <a:gd name="connsiteX1" fmla="*/ 70293 w 1223105"/>
                    <a:gd name="connsiteY1" fmla="*/ 0 h 93730"/>
                    <a:gd name="connsiteX2" fmla="*/ 1223105 w 1223105"/>
                    <a:gd name="connsiteY2" fmla="*/ 4687 h 93730"/>
                    <a:gd name="connsiteX3" fmla="*/ 1143439 w 1223105"/>
                    <a:gd name="connsiteY3" fmla="*/ 93730 h 93730"/>
                    <a:gd name="connsiteX4" fmla="*/ 0 w 1223105"/>
                    <a:gd name="connsiteY4" fmla="*/ 89042 h 93730"/>
                    <a:gd name="connsiteX0" fmla="*/ 0 w 1143439"/>
                    <a:gd name="connsiteY0" fmla="*/ 604462 h 609150"/>
                    <a:gd name="connsiteX1" fmla="*/ 70293 w 1143439"/>
                    <a:gd name="connsiteY1" fmla="*/ 515420 h 609150"/>
                    <a:gd name="connsiteX2" fmla="*/ 1048102 w 1143439"/>
                    <a:gd name="connsiteY2" fmla="*/ 0 h 609150"/>
                    <a:gd name="connsiteX3" fmla="*/ 1143439 w 1143439"/>
                    <a:gd name="connsiteY3" fmla="*/ 609150 h 609150"/>
                    <a:gd name="connsiteX4" fmla="*/ 0 w 1143439"/>
                    <a:gd name="connsiteY4" fmla="*/ 604462 h 609150"/>
                    <a:gd name="connsiteX0" fmla="*/ 0 w 1143439"/>
                    <a:gd name="connsiteY0" fmla="*/ 750108 h 754796"/>
                    <a:gd name="connsiteX1" fmla="*/ 958091 w 1143439"/>
                    <a:gd name="connsiteY1" fmla="*/ 0 h 754796"/>
                    <a:gd name="connsiteX2" fmla="*/ 1048102 w 1143439"/>
                    <a:gd name="connsiteY2" fmla="*/ 145646 h 754796"/>
                    <a:gd name="connsiteX3" fmla="*/ 1143439 w 1143439"/>
                    <a:gd name="connsiteY3" fmla="*/ 754796 h 754796"/>
                    <a:gd name="connsiteX4" fmla="*/ 0 w 1143439"/>
                    <a:gd name="connsiteY4" fmla="*/ 750108 h 754796"/>
                    <a:gd name="connsiteX0" fmla="*/ 28193 w 185348"/>
                    <a:gd name="connsiteY0" fmla="*/ 675301 h 754796"/>
                    <a:gd name="connsiteX1" fmla="*/ 0 w 185348"/>
                    <a:gd name="connsiteY1" fmla="*/ 0 h 754796"/>
                    <a:gd name="connsiteX2" fmla="*/ 90011 w 185348"/>
                    <a:gd name="connsiteY2" fmla="*/ 145646 h 754796"/>
                    <a:gd name="connsiteX3" fmla="*/ 185348 w 185348"/>
                    <a:gd name="connsiteY3" fmla="*/ 754796 h 754796"/>
                    <a:gd name="connsiteX4" fmla="*/ 28193 w 185348"/>
                    <a:gd name="connsiteY4" fmla="*/ 675301 h 754796"/>
                    <a:gd name="connsiteX0" fmla="*/ 28193 w 133700"/>
                    <a:gd name="connsiteY0" fmla="*/ 675301 h 844174"/>
                    <a:gd name="connsiteX1" fmla="*/ 0 w 133700"/>
                    <a:gd name="connsiteY1" fmla="*/ 0 h 844174"/>
                    <a:gd name="connsiteX2" fmla="*/ 90011 w 133700"/>
                    <a:gd name="connsiteY2" fmla="*/ 145646 h 844174"/>
                    <a:gd name="connsiteX3" fmla="*/ 133700 w 133700"/>
                    <a:gd name="connsiteY3" fmla="*/ 844173 h 844174"/>
                    <a:gd name="connsiteX4" fmla="*/ 28193 w 133700"/>
                    <a:gd name="connsiteY4" fmla="*/ 675301 h 844174"/>
                    <a:gd name="connsiteX0" fmla="*/ 33377 w 133700"/>
                    <a:gd name="connsiteY0" fmla="*/ 683762 h 844174"/>
                    <a:gd name="connsiteX1" fmla="*/ 0 w 133700"/>
                    <a:gd name="connsiteY1" fmla="*/ 0 h 844174"/>
                    <a:gd name="connsiteX2" fmla="*/ 90011 w 133700"/>
                    <a:gd name="connsiteY2" fmla="*/ 145646 h 844174"/>
                    <a:gd name="connsiteX3" fmla="*/ 133700 w 133700"/>
                    <a:gd name="connsiteY3" fmla="*/ 844173 h 844174"/>
                    <a:gd name="connsiteX4" fmla="*/ 33377 w 133700"/>
                    <a:gd name="connsiteY4" fmla="*/ 683762 h 844174"/>
                    <a:gd name="connsiteX0" fmla="*/ 87868 w 188191"/>
                    <a:gd name="connsiteY0" fmla="*/ 816127 h 976539"/>
                    <a:gd name="connsiteX1" fmla="*/ 0 w 188191"/>
                    <a:gd name="connsiteY1" fmla="*/ 0 h 976539"/>
                    <a:gd name="connsiteX2" fmla="*/ 144502 w 188191"/>
                    <a:gd name="connsiteY2" fmla="*/ 278011 h 976539"/>
                    <a:gd name="connsiteX3" fmla="*/ 188191 w 188191"/>
                    <a:gd name="connsiteY3" fmla="*/ 976538 h 976539"/>
                    <a:gd name="connsiteX4" fmla="*/ 87868 w 188191"/>
                    <a:gd name="connsiteY4" fmla="*/ 816127 h 976539"/>
                    <a:gd name="connsiteX0" fmla="*/ 32848 w 133171"/>
                    <a:gd name="connsiteY0" fmla="*/ 674219 h 834631"/>
                    <a:gd name="connsiteX1" fmla="*/ 0 w 133171"/>
                    <a:gd name="connsiteY1" fmla="*/ 1 h 834631"/>
                    <a:gd name="connsiteX2" fmla="*/ 89482 w 133171"/>
                    <a:gd name="connsiteY2" fmla="*/ 136103 h 834631"/>
                    <a:gd name="connsiteX3" fmla="*/ 133171 w 133171"/>
                    <a:gd name="connsiteY3" fmla="*/ 834630 h 834631"/>
                    <a:gd name="connsiteX4" fmla="*/ 32848 w 133171"/>
                    <a:gd name="connsiteY4" fmla="*/ 674219 h 834631"/>
                    <a:gd name="connsiteX0" fmla="*/ 32848 w 133171"/>
                    <a:gd name="connsiteY0" fmla="*/ 674219 h 834631"/>
                    <a:gd name="connsiteX1" fmla="*/ 0 w 133171"/>
                    <a:gd name="connsiteY1" fmla="*/ 1 h 834631"/>
                    <a:gd name="connsiteX2" fmla="*/ 97738 w 133171"/>
                    <a:gd name="connsiteY2" fmla="*/ 114843 h 834631"/>
                    <a:gd name="connsiteX3" fmla="*/ 133171 w 133171"/>
                    <a:gd name="connsiteY3" fmla="*/ 834630 h 834631"/>
                    <a:gd name="connsiteX4" fmla="*/ 32848 w 133171"/>
                    <a:gd name="connsiteY4" fmla="*/ 674219 h 834631"/>
                    <a:gd name="connsiteX0" fmla="*/ 36019 w 136342"/>
                    <a:gd name="connsiteY0" fmla="*/ 731496 h 891908"/>
                    <a:gd name="connsiteX1" fmla="*/ 0 w 136342"/>
                    <a:gd name="connsiteY1" fmla="*/ 1 h 891908"/>
                    <a:gd name="connsiteX2" fmla="*/ 100909 w 136342"/>
                    <a:gd name="connsiteY2" fmla="*/ 172120 h 891908"/>
                    <a:gd name="connsiteX3" fmla="*/ 136342 w 136342"/>
                    <a:gd name="connsiteY3" fmla="*/ 891907 h 891908"/>
                    <a:gd name="connsiteX4" fmla="*/ 36019 w 136342"/>
                    <a:gd name="connsiteY4" fmla="*/ 731496 h 89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42" h="891908">
                      <a:moveTo>
                        <a:pt x="36019" y="731496"/>
                      </a:moveTo>
                      <a:lnTo>
                        <a:pt x="0" y="1"/>
                      </a:lnTo>
                      <a:lnTo>
                        <a:pt x="100909" y="172120"/>
                      </a:lnTo>
                      <a:lnTo>
                        <a:pt x="136342" y="891907"/>
                      </a:lnTo>
                      <a:lnTo>
                        <a:pt x="36019" y="731496"/>
                      </a:lnTo>
                      <a:close/>
                    </a:path>
                  </a:pathLst>
                </a:custGeom>
                <a:solidFill>
                  <a:srgbClr val="AAE2CA">
                    <a:lumMod val="50000"/>
                  </a:srgbClr>
                </a:solidFill>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charset="0"/>
                    <a:cs typeface="ＭＳ Ｐゴシック" charset="0"/>
                  </a:endParaRPr>
                </a:p>
              </p:txBody>
            </p:sp>
          </p:grpSp>
          <p:sp>
            <p:nvSpPr>
              <p:cNvPr id="286" name="TextBox 276">
                <a:extLst>
                  <a:ext uri="{FF2B5EF4-FFF2-40B4-BE49-F238E27FC236}">
                    <a16:creationId xmlns:a16="http://schemas.microsoft.com/office/drawing/2014/main" id="{E86D3ADF-23FB-2D4B-91EB-8A44EE48F641}"/>
                  </a:ext>
                </a:extLst>
              </p:cNvPr>
              <p:cNvSpPr txBox="1">
                <a:spLocks noChangeArrowheads="1"/>
              </p:cNvSpPr>
              <p:nvPr/>
            </p:nvSpPr>
            <p:spPr bwMode="auto">
              <a:xfrm>
                <a:off x="3621632" y="5775938"/>
                <a:ext cx="1493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ECN=10</a:t>
                </a:r>
              </a:p>
            </p:txBody>
          </p:sp>
        </p:grpSp>
        <p:cxnSp>
          <p:nvCxnSpPr>
            <p:cNvPr id="284" name="Straight Arrow Connector 15">
              <a:extLst>
                <a:ext uri="{FF2B5EF4-FFF2-40B4-BE49-F238E27FC236}">
                  <a16:creationId xmlns:a16="http://schemas.microsoft.com/office/drawing/2014/main" id="{BF4048C9-7D73-BD4C-9330-448B6EC67A0C}"/>
                </a:ext>
              </a:extLst>
            </p:cNvPr>
            <p:cNvCxnSpPr>
              <a:cxnSpLocks noChangeShapeType="1"/>
            </p:cNvCxnSpPr>
            <p:nvPr/>
          </p:nvCxnSpPr>
          <p:spPr bwMode="auto">
            <a:xfrm flipV="1">
              <a:off x="2150568" y="6133267"/>
              <a:ext cx="612066" cy="1"/>
            </a:xfrm>
            <a:prstGeom prst="straightConnector1">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1" name="Group 290">
            <a:extLst>
              <a:ext uri="{FF2B5EF4-FFF2-40B4-BE49-F238E27FC236}">
                <a16:creationId xmlns:a16="http://schemas.microsoft.com/office/drawing/2014/main" id="{78F68ED1-4B6F-A848-83AB-DCDA89D6132A}"/>
              </a:ext>
            </a:extLst>
          </p:cNvPr>
          <p:cNvGrpSpPr>
            <a:grpSpLocks/>
          </p:cNvGrpSpPr>
          <p:nvPr/>
        </p:nvGrpSpPr>
        <p:grpSpPr bwMode="auto">
          <a:xfrm>
            <a:off x="5345906" y="5617791"/>
            <a:ext cx="1493837" cy="358775"/>
            <a:chOff x="3621632" y="5775938"/>
            <a:chExt cx="1493249" cy="357723"/>
          </a:xfrm>
        </p:grpSpPr>
        <p:grpSp>
          <p:nvGrpSpPr>
            <p:cNvPr id="292" name="Group 13">
              <a:extLst>
                <a:ext uri="{FF2B5EF4-FFF2-40B4-BE49-F238E27FC236}">
                  <a16:creationId xmlns:a16="http://schemas.microsoft.com/office/drawing/2014/main" id="{5FC0ED75-C4B7-964C-AB09-988F3BAEDF94}"/>
                </a:ext>
              </a:extLst>
            </p:cNvPr>
            <p:cNvGrpSpPr>
              <a:grpSpLocks/>
            </p:cNvGrpSpPr>
            <p:nvPr/>
          </p:nvGrpSpPr>
          <p:grpSpPr bwMode="auto">
            <a:xfrm>
              <a:off x="3621632" y="5775938"/>
              <a:ext cx="1493249" cy="307777"/>
              <a:chOff x="3621632" y="5775938"/>
              <a:chExt cx="1493249" cy="307777"/>
            </a:xfrm>
          </p:grpSpPr>
          <p:grpSp>
            <p:nvGrpSpPr>
              <p:cNvPr id="294" name="Group 11">
                <a:extLst>
                  <a:ext uri="{FF2B5EF4-FFF2-40B4-BE49-F238E27FC236}">
                    <a16:creationId xmlns:a16="http://schemas.microsoft.com/office/drawing/2014/main" id="{504596ED-94E0-9144-AEA2-9B1AC3A6EDE8}"/>
                  </a:ext>
                </a:extLst>
              </p:cNvPr>
              <p:cNvGrpSpPr>
                <a:grpSpLocks/>
              </p:cNvGrpSpPr>
              <p:nvPr/>
            </p:nvGrpSpPr>
            <p:grpSpPr bwMode="auto">
              <a:xfrm>
                <a:off x="3999159" y="5783287"/>
                <a:ext cx="806697" cy="257416"/>
                <a:chOff x="-2975754" y="4128742"/>
                <a:chExt cx="1258600" cy="450696"/>
              </a:xfrm>
            </p:grpSpPr>
            <p:sp>
              <p:nvSpPr>
                <p:cNvPr id="296" name="Rectangle 295">
                  <a:extLst>
                    <a:ext uri="{FF2B5EF4-FFF2-40B4-BE49-F238E27FC236}">
                      <a16:creationId xmlns:a16="http://schemas.microsoft.com/office/drawing/2014/main" id="{A7E6A3C2-8DB0-E843-9532-97A06B65BF6B}"/>
                    </a:ext>
                  </a:extLst>
                </p:cNvPr>
                <p:cNvSpPr/>
                <p:nvPr/>
              </p:nvSpPr>
              <p:spPr>
                <a:xfrm>
                  <a:off x="-2903723" y="4135274"/>
                  <a:ext cx="1151259" cy="340871"/>
                </a:xfrm>
                <a:prstGeom prst="rect">
                  <a:avLst/>
                </a:prstGeom>
                <a:solidFill>
                  <a:srgbClr val="008000"/>
                </a:solidFill>
                <a:ln w="12700">
                  <a:solidFill>
                    <a:srgbClr val="00CC99">
                      <a:lumMod val="50000"/>
                    </a:srgbClr>
                  </a:solidFill>
                </a:ln>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charset="0"/>
                    <a:cs typeface="ＭＳ Ｐゴシック" charset="0"/>
                  </a:endParaRPr>
                </a:p>
              </p:txBody>
            </p:sp>
            <p:sp>
              <p:nvSpPr>
                <p:cNvPr id="297" name="Rectangle 296">
                  <a:extLst>
                    <a:ext uri="{FF2B5EF4-FFF2-40B4-BE49-F238E27FC236}">
                      <a16:creationId xmlns:a16="http://schemas.microsoft.com/office/drawing/2014/main" id="{AC7167DD-1A09-B944-A520-D13751F3F4A2}"/>
                    </a:ext>
                  </a:extLst>
                </p:cNvPr>
                <p:cNvSpPr/>
                <p:nvPr/>
              </p:nvSpPr>
              <p:spPr>
                <a:xfrm>
                  <a:off x="-2968095" y="4221184"/>
                  <a:ext cx="1148783" cy="343644"/>
                </a:xfrm>
                <a:prstGeom prst="rect">
                  <a:avLst/>
                </a:prstGeom>
                <a:solidFill>
                  <a:srgbClr val="008000"/>
                </a:solidFill>
                <a:ln w="12700">
                  <a:solidFill>
                    <a:srgbClr val="00CC99">
                      <a:lumMod val="50000"/>
                    </a:srgbClr>
                  </a:solidFill>
                </a:ln>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charset="0"/>
                    <a:cs typeface="ＭＳ Ｐゴシック" charset="0"/>
                  </a:endParaRPr>
                </a:p>
              </p:txBody>
            </p:sp>
            <p:sp>
              <p:nvSpPr>
                <p:cNvPr id="298" name="Freeform 297">
                  <a:extLst>
                    <a:ext uri="{FF2B5EF4-FFF2-40B4-BE49-F238E27FC236}">
                      <a16:creationId xmlns:a16="http://schemas.microsoft.com/office/drawing/2014/main" id="{23136A14-E923-0449-9DA2-7D7B68ADEFB7}"/>
                    </a:ext>
                  </a:extLst>
                </p:cNvPr>
                <p:cNvSpPr/>
                <p:nvPr/>
              </p:nvSpPr>
              <p:spPr>
                <a:xfrm>
                  <a:off x="-2975522" y="4129732"/>
                  <a:ext cx="1223057" cy="94225"/>
                </a:xfrm>
                <a:custGeom>
                  <a:avLst/>
                  <a:gdLst>
                    <a:gd name="connsiteX0" fmla="*/ 0 w 1223105"/>
                    <a:gd name="connsiteY0" fmla="*/ 89042 h 89042"/>
                    <a:gd name="connsiteX1" fmla="*/ 70293 w 1223105"/>
                    <a:gd name="connsiteY1" fmla="*/ 0 h 89042"/>
                    <a:gd name="connsiteX2" fmla="*/ 1223105 w 1223105"/>
                    <a:gd name="connsiteY2" fmla="*/ 4687 h 89042"/>
                    <a:gd name="connsiteX3" fmla="*/ 1148126 w 1223105"/>
                    <a:gd name="connsiteY3" fmla="*/ 84356 h 89042"/>
                    <a:gd name="connsiteX4" fmla="*/ 0 w 1223105"/>
                    <a:gd name="connsiteY4" fmla="*/ 89042 h 89042"/>
                    <a:gd name="connsiteX0" fmla="*/ 0 w 1223105"/>
                    <a:gd name="connsiteY0" fmla="*/ 89042 h 103102"/>
                    <a:gd name="connsiteX1" fmla="*/ 70293 w 1223105"/>
                    <a:gd name="connsiteY1" fmla="*/ 0 h 103102"/>
                    <a:gd name="connsiteX2" fmla="*/ 1223105 w 1223105"/>
                    <a:gd name="connsiteY2" fmla="*/ 4687 h 103102"/>
                    <a:gd name="connsiteX3" fmla="*/ 1148126 w 1223105"/>
                    <a:gd name="connsiteY3" fmla="*/ 103102 h 103102"/>
                    <a:gd name="connsiteX4" fmla="*/ 0 w 1223105"/>
                    <a:gd name="connsiteY4" fmla="*/ 89042 h 103102"/>
                    <a:gd name="connsiteX0" fmla="*/ 0 w 1223105"/>
                    <a:gd name="connsiteY0" fmla="*/ 89042 h 93730"/>
                    <a:gd name="connsiteX1" fmla="*/ 70293 w 1223105"/>
                    <a:gd name="connsiteY1" fmla="*/ 0 h 93730"/>
                    <a:gd name="connsiteX2" fmla="*/ 1223105 w 1223105"/>
                    <a:gd name="connsiteY2" fmla="*/ 4687 h 93730"/>
                    <a:gd name="connsiteX3" fmla="*/ 1143439 w 1223105"/>
                    <a:gd name="connsiteY3" fmla="*/ 93730 h 93730"/>
                    <a:gd name="connsiteX4" fmla="*/ 0 w 1223105"/>
                    <a:gd name="connsiteY4" fmla="*/ 89042 h 93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93730">
                      <a:moveTo>
                        <a:pt x="0" y="89042"/>
                      </a:moveTo>
                      <a:lnTo>
                        <a:pt x="70293" y="0"/>
                      </a:lnTo>
                      <a:lnTo>
                        <a:pt x="1223105" y="4687"/>
                      </a:lnTo>
                      <a:lnTo>
                        <a:pt x="1143439" y="93730"/>
                      </a:lnTo>
                      <a:lnTo>
                        <a:pt x="0" y="89042"/>
                      </a:lnTo>
                      <a:close/>
                    </a:path>
                  </a:pathLst>
                </a:custGeom>
                <a:solidFill>
                  <a:srgbClr val="AAE2CA">
                    <a:lumMod val="50000"/>
                  </a:srgbClr>
                </a:solidFill>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charset="0"/>
                    <a:cs typeface="ＭＳ Ｐゴシック" charset="0"/>
                  </a:endParaRPr>
                </a:p>
              </p:txBody>
            </p:sp>
            <p:sp>
              <p:nvSpPr>
                <p:cNvPr id="299" name="Freeform 298">
                  <a:extLst>
                    <a:ext uri="{FF2B5EF4-FFF2-40B4-BE49-F238E27FC236}">
                      <a16:creationId xmlns:a16="http://schemas.microsoft.com/office/drawing/2014/main" id="{857700B5-A094-3E46-9DFE-B9968548724C}"/>
                    </a:ext>
                  </a:extLst>
                </p:cNvPr>
                <p:cNvSpPr/>
                <p:nvPr/>
              </p:nvSpPr>
              <p:spPr>
                <a:xfrm rot="21211447" flipV="1">
                  <a:off x="-1853974" y="4146360"/>
                  <a:ext cx="136171" cy="432326"/>
                </a:xfrm>
                <a:custGeom>
                  <a:avLst/>
                  <a:gdLst>
                    <a:gd name="connsiteX0" fmla="*/ 0 w 1223105"/>
                    <a:gd name="connsiteY0" fmla="*/ 89042 h 89042"/>
                    <a:gd name="connsiteX1" fmla="*/ 70293 w 1223105"/>
                    <a:gd name="connsiteY1" fmla="*/ 0 h 89042"/>
                    <a:gd name="connsiteX2" fmla="*/ 1223105 w 1223105"/>
                    <a:gd name="connsiteY2" fmla="*/ 4687 h 89042"/>
                    <a:gd name="connsiteX3" fmla="*/ 1148126 w 1223105"/>
                    <a:gd name="connsiteY3" fmla="*/ 84356 h 89042"/>
                    <a:gd name="connsiteX4" fmla="*/ 0 w 1223105"/>
                    <a:gd name="connsiteY4" fmla="*/ 89042 h 89042"/>
                    <a:gd name="connsiteX0" fmla="*/ 0 w 1223105"/>
                    <a:gd name="connsiteY0" fmla="*/ 89042 h 103102"/>
                    <a:gd name="connsiteX1" fmla="*/ 70293 w 1223105"/>
                    <a:gd name="connsiteY1" fmla="*/ 0 h 103102"/>
                    <a:gd name="connsiteX2" fmla="*/ 1223105 w 1223105"/>
                    <a:gd name="connsiteY2" fmla="*/ 4687 h 103102"/>
                    <a:gd name="connsiteX3" fmla="*/ 1148126 w 1223105"/>
                    <a:gd name="connsiteY3" fmla="*/ 103102 h 103102"/>
                    <a:gd name="connsiteX4" fmla="*/ 0 w 1223105"/>
                    <a:gd name="connsiteY4" fmla="*/ 89042 h 103102"/>
                    <a:gd name="connsiteX0" fmla="*/ 0 w 1223105"/>
                    <a:gd name="connsiteY0" fmla="*/ 89042 h 93730"/>
                    <a:gd name="connsiteX1" fmla="*/ 70293 w 1223105"/>
                    <a:gd name="connsiteY1" fmla="*/ 0 h 93730"/>
                    <a:gd name="connsiteX2" fmla="*/ 1223105 w 1223105"/>
                    <a:gd name="connsiteY2" fmla="*/ 4687 h 93730"/>
                    <a:gd name="connsiteX3" fmla="*/ 1143439 w 1223105"/>
                    <a:gd name="connsiteY3" fmla="*/ 93730 h 93730"/>
                    <a:gd name="connsiteX4" fmla="*/ 0 w 1223105"/>
                    <a:gd name="connsiteY4" fmla="*/ 89042 h 93730"/>
                    <a:gd name="connsiteX0" fmla="*/ 0 w 1143439"/>
                    <a:gd name="connsiteY0" fmla="*/ 604462 h 609150"/>
                    <a:gd name="connsiteX1" fmla="*/ 70293 w 1143439"/>
                    <a:gd name="connsiteY1" fmla="*/ 515420 h 609150"/>
                    <a:gd name="connsiteX2" fmla="*/ 1048102 w 1143439"/>
                    <a:gd name="connsiteY2" fmla="*/ 0 h 609150"/>
                    <a:gd name="connsiteX3" fmla="*/ 1143439 w 1143439"/>
                    <a:gd name="connsiteY3" fmla="*/ 609150 h 609150"/>
                    <a:gd name="connsiteX4" fmla="*/ 0 w 1143439"/>
                    <a:gd name="connsiteY4" fmla="*/ 604462 h 609150"/>
                    <a:gd name="connsiteX0" fmla="*/ 0 w 1143439"/>
                    <a:gd name="connsiteY0" fmla="*/ 750108 h 754796"/>
                    <a:gd name="connsiteX1" fmla="*/ 958091 w 1143439"/>
                    <a:gd name="connsiteY1" fmla="*/ 0 h 754796"/>
                    <a:gd name="connsiteX2" fmla="*/ 1048102 w 1143439"/>
                    <a:gd name="connsiteY2" fmla="*/ 145646 h 754796"/>
                    <a:gd name="connsiteX3" fmla="*/ 1143439 w 1143439"/>
                    <a:gd name="connsiteY3" fmla="*/ 754796 h 754796"/>
                    <a:gd name="connsiteX4" fmla="*/ 0 w 1143439"/>
                    <a:gd name="connsiteY4" fmla="*/ 750108 h 754796"/>
                    <a:gd name="connsiteX0" fmla="*/ 28193 w 185348"/>
                    <a:gd name="connsiteY0" fmla="*/ 675301 h 754796"/>
                    <a:gd name="connsiteX1" fmla="*/ 0 w 185348"/>
                    <a:gd name="connsiteY1" fmla="*/ 0 h 754796"/>
                    <a:gd name="connsiteX2" fmla="*/ 90011 w 185348"/>
                    <a:gd name="connsiteY2" fmla="*/ 145646 h 754796"/>
                    <a:gd name="connsiteX3" fmla="*/ 185348 w 185348"/>
                    <a:gd name="connsiteY3" fmla="*/ 754796 h 754796"/>
                    <a:gd name="connsiteX4" fmla="*/ 28193 w 185348"/>
                    <a:gd name="connsiteY4" fmla="*/ 675301 h 754796"/>
                    <a:gd name="connsiteX0" fmla="*/ 28193 w 133700"/>
                    <a:gd name="connsiteY0" fmla="*/ 675301 h 844174"/>
                    <a:gd name="connsiteX1" fmla="*/ 0 w 133700"/>
                    <a:gd name="connsiteY1" fmla="*/ 0 h 844174"/>
                    <a:gd name="connsiteX2" fmla="*/ 90011 w 133700"/>
                    <a:gd name="connsiteY2" fmla="*/ 145646 h 844174"/>
                    <a:gd name="connsiteX3" fmla="*/ 133700 w 133700"/>
                    <a:gd name="connsiteY3" fmla="*/ 844173 h 844174"/>
                    <a:gd name="connsiteX4" fmla="*/ 28193 w 133700"/>
                    <a:gd name="connsiteY4" fmla="*/ 675301 h 844174"/>
                    <a:gd name="connsiteX0" fmla="*/ 33377 w 133700"/>
                    <a:gd name="connsiteY0" fmla="*/ 683762 h 844174"/>
                    <a:gd name="connsiteX1" fmla="*/ 0 w 133700"/>
                    <a:gd name="connsiteY1" fmla="*/ 0 h 844174"/>
                    <a:gd name="connsiteX2" fmla="*/ 90011 w 133700"/>
                    <a:gd name="connsiteY2" fmla="*/ 145646 h 844174"/>
                    <a:gd name="connsiteX3" fmla="*/ 133700 w 133700"/>
                    <a:gd name="connsiteY3" fmla="*/ 844173 h 844174"/>
                    <a:gd name="connsiteX4" fmla="*/ 33377 w 133700"/>
                    <a:gd name="connsiteY4" fmla="*/ 683762 h 844174"/>
                    <a:gd name="connsiteX0" fmla="*/ 87868 w 188191"/>
                    <a:gd name="connsiteY0" fmla="*/ 816127 h 976539"/>
                    <a:gd name="connsiteX1" fmla="*/ 0 w 188191"/>
                    <a:gd name="connsiteY1" fmla="*/ 0 h 976539"/>
                    <a:gd name="connsiteX2" fmla="*/ 144502 w 188191"/>
                    <a:gd name="connsiteY2" fmla="*/ 278011 h 976539"/>
                    <a:gd name="connsiteX3" fmla="*/ 188191 w 188191"/>
                    <a:gd name="connsiteY3" fmla="*/ 976538 h 976539"/>
                    <a:gd name="connsiteX4" fmla="*/ 87868 w 188191"/>
                    <a:gd name="connsiteY4" fmla="*/ 816127 h 976539"/>
                    <a:gd name="connsiteX0" fmla="*/ 32848 w 133171"/>
                    <a:gd name="connsiteY0" fmla="*/ 674219 h 834631"/>
                    <a:gd name="connsiteX1" fmla="*/ 0 w 133171"/>
                    <a:gd name="connsiteY1" fmla="*/ 1 h 834631"/>
                    <a:gd name="connsiteX2" fmla="*/ 89482 w 133171"/>
                    <a:gd name="connsiteY2" fmla="*/ 136103 h 834631"/>
                    <a:gd name="connsiteX3" fmla="*/ 133171 w 133171"/>
                    <a:gd name="connsiteY3" fmla="*/ 834630 h 834631"/>
                    <a:gd name="connsiteX4" fmla="*/ 32848 w 133171"/>
                    <a:gd name="connsiteY4" fmla="*/ 674219 h 834631"/>
                    <a:gd name="connsiteX0" fmla="*/ 32848 w 133171"/>
                    <a:gd name="connsiteY0" fmla="*/ 674219 h 834631"/>
                    <a:gd name="connsiteX1" fmla="*/ 0 w 133171"/>
                    <a:gd name="connsiteY1" fmla="*/ 1 h 834631"/>
                    <a:gd name="connsiteX2" fmla="*/ 97738 w 133171"/>
                    <a:gd name="connsiteY2" fmla="*/ 114843 h 834631"/>
                    <a:gd name="connsiteX3" fmla="*/ 133171 w 133171"/>
                    <a:gd name="connsiteY3" fmla="*/ 834630 h 834631"/>
                    <a:gd name="connsiteX4" fmla="*/ 32848 w 133171"/>
                    <a:gd name="connsiteY4" fmla="*/ 674219 h 834631"/>
                    <a:gd name="connsiteX0" fmla="*/ 36019 w 136342"/>
                    <a:gd name="connsiteY0" fmla="*/ 731496 h 891908"/>
                    <a:gd name="connsiteX1" fmla="*/ 0 w 136342"/>
                    <a:gd name="connsiteY1" fmla="*/ 1 h 891908"/>
                    <a:gd name="connsiteX2" fmla="*/ 100909 w 136342"/>
                    <a:gd name="connsiteY2" fmla="*/ 172120 h 891908"/>
                    <a:gd name="connsiteX3" fmla="*/ 136342 w 136342"/>
                    <a:gd name="connsiteY3" fmla="*/ 891907 h 891908"/>
                    <a:gd name="connsiteX4" fmla="*/ 36019 w 136342"/>
                    <a:gd name="connsiteY4" fmla="*/ 731496 h 89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42" h="891908">
                      <a:moveTo>
                        <a:pt x="36019" y="731496"/>
                      </a:moveTo>
                      <a:lnTo>
                        <a:pt x="0" y="1"/>
                      </a:lnTo>
                      <a:lnTo>
                        <a:pt x="100909" y="172120"/>
                      </a:lnTo>
                      <a:lnTo>
                        <a:pt x="136342" y="891907"/>
                      </a:lnTo>
                      <a:lnTo>
                        <a:pt x="36019" y="731496"/>
                      </a:lnTo>
                      <a:close/>
                    </a:path>
                  </a:pathLst>
                </a:custGeom>
                <a:solidFill>
                  <a:srgbClr val="AAE2CA">
                    <a:lumMod val="50000"/>
                  </a:srgbClr>
                </a:solidFill>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charset="0"/>
                    <a:cs typeface="ＭＳ Ｐゴシック" charset="0"/>
                  </a:endParaRPr>
                </a:p>
              </p:txBody>
            </p:sp>
          </p:grpSp>
          <p:sp>
            <p:nvSpPr>
              <p:cNvPr id="295" name="TextBox 12">
                <a:extLst>
                  <a:ext uri="{FF2B5EF4-FFF2-40B4-BE49-F238E27FC236}">
                    <a16:creationId xmlns:a16="http://schemas.microsoft.com/office/drawing/2014/main" id="{83DF2AC2-F4A3-8341-BA27-93B23E0B8C62}"/>
                  </a:ext>
                </a:extLst>
              </p:cNvPr>
              <p:cNvSpPr txBox="1">
                <a:spLocks noChangeArrowheads="1"/>
              </p:cNvSpPr>
              <p:nvPr/>
            </p:nvSpPr>
            <p:spPr bwMode="auto">
              <a:xfrm>
                <a:off x="3621632" y="5775938"/>
                <a:ext cx="1493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ECN=</a:t>
                </a:r>
                <a:r>
                  <a:rPr kumimoji="0" lang="en-US" altLang="en-US" sz="1400" b="0" i="0" u="none" strike="noStrike" kern="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mn-cs"/>
                  </a:rPr>
                  <a:t>11</a:t>
                </a:r>
              </a:p>
            </p:txBody>
          </p:sp>
        </p:grpSp>
        <p:cxnSp>
          <p:nvCxnSpPr>
            <p:cNvPr id="293" name="Straight Arrow Connector 286">
              <a:extLst>
                <a:ext uri="{FF2B5EF4-FFF2-40B4-BE49-F238E27FC236}">
                  <a16:creationId xmlns:a16="http://schemas.microsoft.com/office/drawing/2014/main" id="{0ECC51B7-58FF-1745-ABC7-DC7D16E1E77B}"/>
                </a:ext>
              </a:extLst>
            </p:cNvPr>
            <p:cNvCxnSpPr>
              <a:cxnSpLocks noChangeShapeType="1"/>
            </p:cNvCxnSpPr>
            <p:nvPr/>
          </p:nvCxnSpPr>
          <p:spPr bwMode="auto">
            <a:xfrm flipV="1">
              <a:off x="4483694" y="5949896"/>
              <a:ext cx="457353" cy="183765"/>
            </a:xfrm>
            <a:prstGeom prst="straightConnector1">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0" name="Group 299">
            <a:extLst>
              <a:ext uri="{FF2B5EF4-FFF2-40B4-BE49-F238E27FC236}">
                <a16:creationId xmlns:a16="http://schemas.microsoft.com/office/drawing/2014/main" id="{60BC64D6-7715-054E-AF11-7FFDBEF3B85F}"/>
              </a:ext>
            </a:extLst>
          </p:cNvPr>
          <p:cNvGrpSpPr>
            <a:grpSpLocks/>
          </p:cNvGrpSpPr>
          <p:nvPr/>
        </p:nvGrpSpPr>
        <p:grpSpPr bwMode="auto">
          <a:xfrm>
            <a:off x="4058443" y="4376366"/>
            <a:ext cx="3983038" cy="379413"/>
            <a:chOff x="2334273" y="4534486"/>
            <a:chExt cx="3981995" cy="378689"/>
          </a:xfrm>
        </p:grpSpPr>
        <p:grpSp>
          <p:nvGrpSpPr>
            <p:cNvPr id="301" name="Group 27">
              <a:extLst>
                <a:ext uri="{FF2B5EF4-FFF2-40B4-BE49-F238E27FC236}">
                  <a16:creationId xmlns:a16="http://schemas.microsoft.com/office/drawing/2014/main" id="{14426F0E-58BD-1040-801B-29B3D72CAFB9}"/>
                </a:ext>
              </a:extLst>
            </p:cNvPr>
            <p:cNvGrpSpPr>
              <a:grpSpLocks/>
            </p:cNvGrpSpPr>
            <p:nvPr/>
          </p:nvGrpSpPr>
          <p:grpSpPr bwMode="auto">
            <a:xfrm>
              <a:off x="3508876" y="4534486"/>
              <a:ext cx="1493249" cy="307777"/>
              <a:chOff x="3508876" y="4414358"/>
              <a:chExt cx="1493249" cy="307777"/>
            </a:xfrm>
          </p:grpSpPr>
          <p:sp>
            <p:nvSpPr>
              <p:cNvPr id="304" name="Rectangle 303">
                <a:extLst>
                  <a:ext uri="{FF2B5EF4-FFF2-40B4-BE49-F238E27FC236}">
                    <a16:creationId xmlns:a16="http://schemas.microsoft.com/office/drawing/2014/main" id="{562BEC04-208B-AF43-8603-4D650744166E}"/>
                  </a:ext>
                </a:extLst>
              </p:cNvPr>
              <p:cNvSpPr/>
              <p:nvPr/>
            </p:nvSpPr>
            <p:spPr>
              <a:xfrm>
                <a:off x="3907074" y="4428619"/>
                <a:ext cx="736407" cy="194890"/>
              </a:xfrm>
              <a:prstGeom prst="rect">
                <a:avLst/>
              </a:prstGeom>
              <a:solidFill>
                <a:srgbClr val="008000"/>
              </a:solidFill>
              <a:ln w="12700">
                <a:solidFill>
                  <a:srgbClr val="00CC99">
                    <a:lumMod val="50000"/>
                  </a:srgbClr>
                </a:solidFill>
              </a:ln>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charset="0"/>
                  <a:cs typeface="ＭＳ Ｐゴシック" charset="0"/>
                </a:endParaRPr>
              </a:p>
            </p:txBody>
          </p:sp>
          <p:sp>
            <p:nvSpPr>
              <p:cNvPr id="305" name="Rectangle 298">
                <a:extLst>
                  <a:ext uri="{FF2B5EF4-FFF2-40B4-BE49-F238E27FC236}">
                    <a16:creationId xmlns:a16="http://schemas.microsoft.com/office/drawing/2014/main" id="{4B8356E7-805C-B94C-8997-8E1623302AD2}"/>
                  </a:ext>
                </a:extLst>
              </p:cNvPr>
              <p:cNvSpPr>
                <a:spLocks noChangeArrowheads="1"/>
              </p:cNvSpPr>
              <p:nvPr/>
            </p:nvSpPr>
            <p:spPr bwMode="auto">
              <a:xfrm>
                <a:off x="3863891" y="4478563"/>
                <a:ext cx="737073" cy="196032"/>
              </a:xfrm>
              <a:prstGeom prst="rect">
                <a:avLst/>
              </a:prstGeom>
              <a:solidFill>
                <a:srgbClr val="0000FF"/>
              </a:solidFill>
              <a:ln w="12700">
                <a:solidFill>
                  <a:srgbClr val="000090"/>
                </a:solidFill>
                <a:miter lim="800000"/>
                <a:headEnd/>
                <a:tailEnd/>
              </a:ln>
            </p:spPr>
            <p:txBody>
              <a:bodyPr wrap="none"/>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6" name="Freeform 299">
                <a:extLst>
                  <a:ext uri="{FF2B5EF4-FFF2-40B4-BE49-F238E27FC236}">
                    <a16:creationId xmlns:a16="http://schemas.microsoft.com/office/drawing/2014/main" id="{1BE10154-BCB6-F24B-8AEE-60D80B19309B}"/>
                  </a:ext>
                </a:extLst>
              </p:cNvPr>
              <p:cNvSpPr>
                <a:spLocks/>
              </p:cNvSpPr>
              <p:nvPr/>
            </p:nvSpPr>
            <p:spPr bwMode="auto">
              <a:xfrm>
                <a:off x="3859775" y="4425511"/>
                <a:ext cx="783947" cy="53534"/>
              </a:xfrm>
              <a:custGeom>
                <a:avLst/>
                <a:gdLst>
                  <a:gd name="T0" fmla="*/ 0 w 1223105"/>
                  <a:gd name="T1" fmla="*/ 9475 h 93730"/>
                  <a:gd name="T2" fmla="*/ 11863 w 1223105"/>
                  <a:gd name="T3" fmla="*/ 0 h 93730"/>
                  <a:gd name="T4" fmla="*/ 206422 w 1223105"/>
                  <a:gd name="T5" fmla="*/ 499 h 93730"/>
                  <a:gd name="T6" fmla="*/ 192977 w 1223105"/>
                  <a:gd name="T7" fmla="*/ 9975 h 93730"/>
                  <a:gd name="T8" fmla="*/ 0 w 1223105"/>
                  <a:gd name="T9" fmla="*/ 9475 h 93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3105" h="93730">
                    <a:moveTo>
                      <a:pt x="0" y="89042"/>
                    </a:moveTo>
                    <a:lnTo>
                      <a:pt x="70293" y="0"/>
                    </a:lnTo>
                    <a:lnTo>
                      <a:pt x="1223105" y="4687"/>
                    </a:lnTo>
                    <a:lnTo>
                      <a:pt x="1143439" y="93730"/>
                    </a:lnTo>
                    <a:lnTo>
                      <a:pt x="0" y="89042"/>
                    </a:lnTo>
                    <a:close/>
                  </a:path>
                </a:pathLst>
              </a:custGeom>
              <a:solidFill>
                <a:srgbClr val="3366FF"/>
              </a:solidFill>
              <a:ln w="9525">
                <a:solidFill>
                  <a:srgbClr val="000090"/>
                </a:solidFill>
                <a:round/>
                <a:headEnd/>
                <a:tailEnd/>
              </a:ln>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7" name="Freeform 300">
                <a:extLst>
                  <a:ext uri="{FF2B5EF4-FFF2-40B4-BE49-F238E27FC236}">
                    <a16:creationId xmlns:a16="http://schemas.microsoft.com/office/drawing/2014/main" id="{440256A1-2AE5-1548-8E6E-089AE8C63C4D}"/>
                  </a:ext>
                </a:extLst>
              </p:cNvPr>
              <p:cNvSpPr>
                <a:spLocks/>
              </p:cNvSpPr>
              <p:nvPr/>
            </p:nvSpPr>
            <p:spPr bwMode="auto">
              <a:xfrm rot="21211447" flipV="1">
                <a:off x="4579084" y="4434448"/>
                <a:ext cx="87388" cy="248479"/>
              </a:xfrm>
              <a:custGeom>
                <a:avLst/>
                <a:gdLst>
                  <a:gd name="T0" fmla="*/ 6079 w 136342"/>
                  <a:gd name="T1" fmla="*/ 4406 h 891908"/>
                  <a:gd name="T2" fmla="*/ 0 w 136342"/>
                  <a:gd name="T3" fmla="*/ 0 h 891908"/>
                  <a:gd name="T4" fmla="*/ 17030 w 136342"/>
                  <a:gd name="T5" fmla="*/ 1037 h 891908"/>
                  <a:gd name="T6" fmla="*/ 23010 w 136342"/>
                  <a:gd name="T7" fmla="*/ 5373 h 891908"/>
                  <a:gd name="T8" fmla="*/ 6079 w 136342"/>
                  <a:gd name="T9" fmla="*/ 4406 h 89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342" h="891908">
                    <a:moveTo>
                      <a:pt x="36019" y="731496"/>
                    </a:moveTo>
                    <a:lnTo>
                      <a:pt x="0" y="1"/>
                    </a:lnTo>
                    <a:lnTo>
                      <a:pt x="100909" y="172120"/>
                    </a:lnTo>
                    <a:lnTo>
                      <a:pt x="136342" y="891907"/>
                    </a:lnTo>
                    <a:lnTo>
                      <a:pt x="36019" y="731496"/>
                    </a:lnTo>
                    <a:close/>
                  </a:path>
                </a:pathLst>
              </a:custGeom>
              <a:solidFill>
                <a:srgbClr val="3366FF"/>
              </a:solidFill>
              <a:ln w="9525">
                <a:solidFill>
                  <a:srgbClr val="000090"/>
                </a:solidFill>
                <a:round/>
                <a:headEnd/>
                <a:tailEnd/>
              </a:ln>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8" name="TextBox 296">
                <a:extLst>
                  <a:ext uri="{FF2B5EF4-FFF2-40B4-BE49-F238E27FC236}">
                    <a16:creationId xmlns:a16="http://schemas.microsoft.com/office/drawing/2014/main" id="{6ED803C2-8474-FE4B-A4EC-6A4A5A09C26A}"/>
                  </a:ext>
                </a:extLst>
              </p:cNvPr>
              <p:cNvSpPr txBox="1">
                <a:spLocks noChangeArrowheads="1"/>
              </p:cNvSpPr>
              <p:nvPr/>
            </p:nvSpPr>
            <p:spPr bwMode="auto">
              <a:xfrm>
                <a:off x="3508876" y="4414358"/>
                <a:ext cx="1493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ECE=</a:t>
                </a:r>
                <a:r>
                  <a:rPr kumimoji="0" lang="en-US" altLang="en-US" sz="1400" b="0" i="0" u="none" strike="noStrike" kern="0" cap="none" spc="0" normalizeH="0" baseline="0" noProof="0">
                    <a:ln>
                      <a:noFill/>
                    </a:ln>
                    <a:solidFill>
                      <a:srgbClr val="FF0000"/>
                    </a:solidFill>
                    <a:effectLst/>
                    <a:uLnTx/>
                    <a:uFillTx/>
                    <a:latin typeface="Tahoma" panose="020B0604030504040204" pitchFamily="34" charset="0"/>
                    <a:ea typeface="ＭＳ Ｐゴシック" panose="020B0600070205080204" pitchFamily="34" charset="-128"/>
                    <a:cs typeface="+mn-cs"/>
                  </a:rPr>
                  <a:t>1</a:t>
                </a:r>
              </a:p>
            </p:txBody>
          </p:sp>
        </p:grpSp>
        <p:cxnSp>
          <p:nvCxnSpPr>
            <p:cNvPr id="302" name="Straight Arrow Connector 294">
              <a:extLst>
                <a:ext uri="{FF2B5EF4-FFF2-40B4-BE49-F238E27FC236}">
                  <a16:creationId xmlns:a16="http://schemas.microsoft.com/office/drawing/2014/main" id="{0333EB21-19EB-154E-B507-83BF3413D133}"/>
                </a:ext>
              </a:extLst>
            </p:cNvPr>
            <p:cNvCxnSpPr>
              <a:cxnSpLocks noChangeShapeType="1"/>
            </p:cNvCxnSpPr>
            <p:nvPr/>
          </p:nvCxnSpPr>
          <p:spPr bwMode="auto">
            <a:xfrm flipH="1" flipV="1">
              <a:off x="3801047" y="4905427"/>
              <a:ext cx="697737" cy="7748"/>
            </a:xfrm>
            <a:prstGeom prst="straightConnector1">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3" name="Straight Arrow Connector 25">
              <a:extLst>
                <a:ext uri="{FF2B5EF4-FFF2-40B4-BE49-F238E27FC236}">
                  <a16:creationId xmlns:a16="http://schemas.microsoft.com/office/drawing/2014/main" id="{84C1CFE8-8FA7-D24B-BB80-A5D410D91E1F}"/>
                </a:ext>
              </a:extLst>
            </p:cNvPr>
            <p:cNvCxnSpPr>
              <a:cxnSpLocks noChangeShapeType="1"/>
            </p:cNvCxnSpPr>
            <p:nvPr/>
          </p:nvCxnSpPr>
          <p:spPr bwMode="auto">
            <a:xfrm flipH="1">
              <a:off x="2334273" y="4839428"/>
              <a:ext cx="3981995" cy="0"/>
            </a:xfrm>
            <a:prstGeom prst="straightConnector1">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9" name="Group 308">
            <a:extLst>
              <a:ext uri="{FF2B5EF4-FFF2-40B4-BE49-F238E27FC236}">
                <a16:creationId xmlns:a16="http://schemas.microsoft.com/office/drawing/2014/main" id="{E9859027-FE60-9841-9FE7-A58E608A269A}"/>
              </a:ext>
            </a:extLst>
          </p:cNvPr>
          <p:cNvGrpSpPr>
            <a:grpSpLocks/>
          </p:cNvGrpSpPr>
          <p:nvPr/>
        </p:nvGrpSpPr>
        <p:grpSpPr bwMode="auto">
          <a:xfrm>
            <a:off x="3396548" y="6003554"/>
            <a:ext cx="1160463" cy="650858"/>
            <a:chOff x="1672384" y="6160831"/>
            <a:chExt cx="1160369" cy="651230"/>
          </a:xfrm>
        </p:grpSpPr>
        <p:sp>
          <p:nvSpPr>
            <p:cNvPr id="310" name="TextBox 29">
              <a:extLst>
                <a:ext uri="{FF2B5EF4-FFF2-40B4-BE49-F238E27FC236}">
                  <a16:creationId xmlns:a16="http://schemas.microsoft.com/office/drawing/2014/main" id="{82440900-2334-F946-90EB-5FA8637ADF05}"/>
                </a:ext>
              </a:extLst>
            </p:cNvPr>
            <p:cNvSpPr txBox="1">
              <a:spLocks noChangeArrowheads="1"/>
            </p:cNvSpPr>
            <p:nvPr/>
          </p:nvSpPr>
          <p:spPr bwMode="auto">
            <a:xfrm>
              <a:off x="1672384" y="6504284"/>
              <a:ext cx="11603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IP datagram</a:t>
              </a:r>
            </a:p>
          </p:txBody>
        </p:sp>
        <p:cxnSp>
          <p:nvCxnSpPr>
            <p:cNvPr id="311" name="Straight Connector 31">
              <a:extLst>
                <a:ext uri="{FF2B5EF4-FFF2-40B4-BE49-F238E27FC236}">
                  <a16:creationId xmlns:a16="http://schemas.microsoft.com/office/drawing/2014/main" id="{80F4CA72-3CF5-FA41-9EB4-A49E55C16864}"/>
                </a:ext>
              </a:extLst>
            </p:cNvPr>
            <p:cNvCxnSpPr>
              <a:cxnSpLocks noChangeShapeType="1"/>
            </p:cNvCxnSpPr>
            <p:nvPr/>
          </p:nvCxnSpPr>
          <p:spPr bwMode="auto">
            <a:xfrm>
              <a:off x="2059653" y="6160831"/>
              <a:ext cx="73638" cy="3826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2" name="Group 311">
            <a:extLst>
              <a:ext uri="{FF2B5EF4-FFF2-40B4-BE49-F238E27FC236}">
                <a16:creationId xmlns:a16="http://schemas.microsoft.com/office/drawing/2014/main" id="{D82A29D1-4C9E-CE44-A5D6-40B408BEA390}"/>
              </a:ext>
            </a:extLst>
          </p:cNvPr>
          <p:cNvGrpSpPr>
            <a:grpSpLocks/>
          </p:cNvGrpSpPr>
          <p:nvPr/>
        </p:nvGrpSpPr>
        <p:grpSpPr bwMode="auto">
          <a:xfrm>
            <a:off x="6257131" y="3838204"/>
            <a:ext cx="1620837" cy="515937"/>
            <a:chOff x="4531899" y="3996483"/>
            <a:chExt cx="1620957" cy="514832"/>
          </a:xfrm>
        </p:grpSpPr>
        <p:sp>
          <p:nvSpPr>
            <p:cNvPr id="313" name="TextBox 312">
              <a:extLst>
                <a:ext uri="{FF2B5EF4-FFF2-40B4-BE49-F238E27FC236}">
                  <a16:creationId xmlns:a16="http://schemas.microsoft.com/office/drawing/2014/main" id="{17530F4E-F3B8-5644-978B-F46D05030A46}"/>
                </a:ext>
              </a:extLst>
            </p:cNvPr>
            <p:cNvSpPr txBox="1">
              <a:spLocks noChangeArrowheads="1"/>
            </p:cNvSpPr>
            <p:nvPr/>
          </p:nvSpPr>
          <p:spPr bwMode="auto">
            <a:xfrm>
              <a:off x="4531899" y="3996483"/>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TCP ACK segment</a:t>
              </a:r>
            </a:p>
          </p:txBody>
        </p:sp>
        <p:cxnSp>
          <p:nvCxnSpPr>
            <p:cNvPr id="314" name="Straight Connector 313">
              <a:extLst>
                <a:ext uri="{FF2B5EF4-FFF2-40B4-BE49-F238E27FC236}">
                  <a16:creationId xmlns:a16="http://schemas.microsoft.com/office/drawing/2014/main" id="{6343044A-858C-F34D-BCBF-FD46442A2B7E}"/>
                </a:ext>
              </a:extLst>
            </p:cNvPr>
            <p:cNvCxnSpPr>
              <a:cxnSpLocks noChangeShapeType="1"/>
            </p:cNvCxnSpPr>
            <p:nvPr/>
          </p:nvCxnSpPr>
          <p:spPr bwMode="auto">
            <a:xfrm flipH="1">
              <a:off x="4632144" y="4271060"/>
              <a:ext cx="274620" cy="24025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1" name="Slide Number Placeholder 2">
            <a:extLst>
              <a:ext uri="{FF2B5EF4-FFF2-40B4-BE49-F238E27FC236}">
                <a16:creationId xmlns:a16="http://schemas.microsoft.com/office/drawing/2014/main" id="{4FCB648B-CD96-D64D-8CCB-A39CAC1D995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71</a:t>
            </a:fld>
            <a:endParaRPr lang="en-US" dirty="0"/>
          </a:p>
        </p:txBody>
      </p:sp>
      <p:sp>
        <p:nvSpPr>
          <p:cNvPr id="5" name="Rectangle 4">
            <a:extLst>
              <a:ext uri="{FF2B5EF4-FFF2-40B4-BE49-F238E27FC236}">
                <a16:creationId xmlns:a16="http://schemas.microsoft.com/office/drawing/2014/main" id="{72696FA8-42CF-4DE3-8ABE-C11F9E9956EE}"/>
              </a:ext>
            </a:extLst>
          </p:cNvPr>
          <p:cNvSpPr/>
          <p:nvPr/>
        </p:nvSpPr>
        <p:spPr>
          <a:xfrm>
            <a:off x="90730" y="5226774"/>
            <a:ext cx="3917020" cy="1477328"/>
          </a:xfrm>
          <a:prstGeom prst="rect">
            <a:avLst/>
          </a:prstGeom>
        </p:spPr>
        <p:txBody>
          <a:bodyPr wrap="square">
            <a:spAutoFit/>
          </a:bodyPr>
          <a:lstStyle/>
          <a:p>
            <a:r>
              <a:rPr lang="en-US" dirty="0"/>
              <a:t>Operation of ECN with IP</a:t>
            </a:r>
          </a:p>
          <a:p>
            <a:r>
              <a:rPr lang="en-US" dirty="0"/>
              <a:t>00 – Non ECN-Capable </a:t>
            </a:r>
          </a:p>
          <a:p>
            <a:r>
              <a:rPr lang="en-US" dirty="0"/>
              <a:t>10 – ECN Capable Transport, ECT(0)</a:t>
            </a:r>
          </a:p>
          <a:p>
            <a:r>
              <a:rPr lang="en-US" dirty="0"/>
              <a:t>01 – ECN Capable Transport, ECT(1)</a:t>
            </a:r>
          </a:p>
          <a:p>
            <a:r>
              <a:rPr lang="en-US" dirty="0"/>
              <a:t>11 – Congestion Encountered, CE.</a:t>
            </a:r>
          </a:p>
        </p:txBody>
      </p:sp>
      <p:sp>
        <p:nvSpPr>
          <p:cNvPr id="7" name="Rectangle 6">
            <a:extLst>
              <a:ext uri="{FF2B5EF4-FFF2-40B4-BE49-F238E27FC236}">
                <a16:creationId xmlns:a16="http://schemas.microsoft.com/office/drawing/2014/main" id="{60F100E8-AD1C-44D6-B646-D49B0C369776}"/>
              </a:ext>
            </a:extLst>
          </p:cNvPr>
          <p:cNvSpPr/>
          <p:nvPr/>
        </p:nvSpPr>
        <p:spPr>
          <a:xfrm>
            <a:off x="9815330" y="3262494"/>
            <a:ext cx="2265592" cy="3539430"/>
          </a:xfrm>
          <a:prstGeom prst="rect">
            <a:avLst/>
          </a:prstGeom>
        </p:spPr>
        <p:txBody>
          <a:bodyPr wrap="square">
            <a:spAutoFit/>
          </a:bodyPr>
          <a:lstStyle/>
          <a:p>
            <a:r>
              <a:rPr lang="en-US" sz="1600" dirty="0"/>
              <a:t>	TCP</a:t>
            </a:r>
          </a:p>
          <a:p>
            <a:r>
              <a:rPr lang="en-US" sz="1600" dirty="0"/>
              <a:t>ECE (1 bit): ECN-Echo: depending on SYN flag. It indicates:</a:t>
            </a:r>
          </a:p>
          <a:p>
            <a:r>
              <a:rPr lang="en-US" sz="1600" dirty="0"/>
              <a:t>If the SYN flag is set (1), the TCP peer is ECN capable. </a:t>
            </a:r>
          </a:p>
          <a:p>
            <a:r>
              <a:rPr lang="en-US" sz="1600" dirty="0"/>
              <a:t>If the SYN flag is clear (0), that a packet with Congestion Experienced flag set (ECN=11) in the IP header was received. </a:t>
            </a:r>
            <a:r>
              <a:rPr lang="en-US" sz="1600" dirty="0">
                <a:sym typeface="Wingdings" panose="05000000000000000000" pitchFamily="2" charset="2"/>
              </a:rPr>
              <a:t></a:t>
            </a:r>
            <a:r>
              <a:rPr lang="en-US" sz="1600" dirty="0"/>
              <a:t>indication of network congestion </a:t>
            </a:r>
          </a:p>
        </p:txBody>
      </p:sp>
    </p:spTree>
    <p:extLst>
      <p:ext uri="{BB962C8B-B14F-4D97-AF65-F5344CB8AC3E}">
        <p14:creationId xmlns:p14="http://schemas.microsoft.com/office/powerpoint/2010/main" val="202705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ssolv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82"/>
                                        </p:tgtEl>
                                        <p:attrNameLst>
                                          <p:attrName>style.visibility</p:attrName>
                                        </p:attrNameLst>
                                      </p:cBhvr>
                                      <p:to>
                                        <p:strVal val="visible"/>
                                      </p:to>
                                    </p:set>
                                    <p:animEffect transition="in" filter="wipe(left)">
                                      <p:cBhvr>
                                        <p:cTn id="15" dur="500"/>
                                        <p:tgtEl>
                                          <p:spTgt spid="282"/>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309"/>
                                        </p:tgtEl>
                                        <p:attrNameLst>
                                          <p:attrName>style.visibility</p:attrName>
                                        </p:attrNameLst>
                                      </p:cBhvr>
                                      <p:to>
                                        <p:strVal val="visible"/>
                                      </p:to>
                                    </p:set>
                                    <p:animEffect transition="in" filter="dissolve">
                                      <p:cBhvr>
                                        <p:cTn id="19" dur="500"/>
                                        <p:tgtEl>
                                          <p:spTgt spid="30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dissolve">
                                      <p:cBhvr>
                                        <p:cTn id="24" dur="500"/>
                                        <p:tgtEl>
                                          <p:spTgt spid="6">
                                            <p:txEl>
                                              <p:pRg st="3" end="3"/>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wipe(left)">
                                      <p:cBhvr>
                                        <p:cTn id="28" dur="500"/>
                                        <p:tgtEl>
                                          <p:spTgt spid="29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dissolve">
                                      <p:cBhvr>
                                        <p:cTn id="33" dur="500"/>
                                        <p:tgtEl>
                                          <p:spTgt spid="6">
                                            <p:txEl>
                                              <p:pRg st="4" end="4"/>
                                            </p:txEl>
                                          </p:spTgt>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300"/>
                                        </p:tgtEl>
                                        <p:attrNameLst>
                                          <p:attrName>style.visibility</p:attrName>
                                        </p:attrNameLst>
                                      </p:cBhvr>
                                      <p:to>
                                        <p:strVal val="visible"/>
                                      </p:to>
                                    </p:set>
                                    <p:animEffect transition="in" filter="wipe(right)">
                                      <p:cBhvr>
                                        <p:cTn id="37" dur="500"/>
                                        <p:tgtEl>
                                          <p:spTgt spid="300"/>
                                        </p:tgtEl>
                                      </p:cBhvr>
                                    </p:animEffect>
                                  </p:childTnLst>
                                </p:cTn>
                              </p:par>
                              <p:par>
                                <p:cTn id="38" presetID="9" presetClass="entr" presetSubtype="0" fill="hold" nodeType="withEffect">
                                  <p:stCondLst>
                                    <p:cond delay="0"/>
                                  </p:stCondLst>
                                  <p:childTnLst>
                                    <p:set>
                                      <p:cBhvr>
                                        <p:cTn id="39" dur="1" fill="hold">
                                          <p:stCondLst>
                                            <p:cond delay="0"/>
                                          </p:stCondLst>
                                        </p:cTn>
                                        <p:tgtEl>
                                          <p:spTgt spid="312"/>
                                        </p:tgtEl>
                                        <p:attrNameLst>
                                          <p:attrName>style.visibility</p:attrName>
                                        </p:attrNameLst>
                                      </p:cBhvr>
                                      <p:to>
                                        <p:strVal val="visible"/>
                                      </p:to>
                                    </p:set>
                                    <p:animEffect transition="in" filter="dissolve">
                                      <p:cBhvr>
                                        <p:cTn id="40" dur="500"/>
                                        <p:tgtEl>
                                          <p:spTgt spid="31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dissolve">
                                      <p:cBhvr>
                                        <p:cTn id="4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a:extLst>
              <a:ext uri="{FF2B5EF4-FFF2-40B4-BE49-F238E27FC236}">
                <a16:creationId xmlns:a16="http://schemas.microsoft.com/office/drawing/2014/main" id="{DDBB9026-12F2-A349-BFEF-8C31C7F86092}"/>
              </a:ext>
            </a:extLst>
          </p:cNvPr>
          <p:cNvGrpSpPr/>
          <p:nvPr/>
        </p:nvGrpSpPr>
        <p:grpSpPr>
          <a:xfrm>
            <a:off x="7593761" y="3434252"/>
            <a:ext cx="1100814" cy="719137"/>
            <a:chOff x="7493876" y="2774731"/>
            <a:chExt cx="1481958" cy="894622"/>
          </a:xfrm>
        </p:grpSpPr>
        <p:sp>
          <p:nvSpPr>
            <p:cNvPr id="104" name="Freeform 103">
              <a:extLst>
                <a:ext uri="{FF2B5EF4-FFF2-40B4-BE49-F238E27FC236}">
                  <a16:creationId xmlns:a16="http://schemas.microsoft.com/office/drawing/2014/main" id="{2EAD1D45-E7DC-F546-BF28-57362134135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5" name="Oval 104">
              <a:extLst>
                <a:ext uri="{FF2B5EF4-FFF2-40B4-BE49-F238E27FC236}">
                  <a16:creationId xmlns:a16="http://schemas.microsoft.com/office/drawing/2014/main" id="{C917A520-A78E-6F4B-A627-C017D0408DA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6" name="Group 105">
              <a:extLst>
                <a:ext uri="{FF2B5EF4-FFF2-40B4-BE49-F238E27FC236}">
                  <a16:creationId xmlns:a16="http://schemas.microsoft.com/office/drawing/2014/main" id="{515FCDD6-C861-564F-B521-7551F1A8280E}"/>
                </a:ext>
              </a:extLst>
            </p:cNvPr>
            <p:cNvGrpSpPr/>
            <p:nvPr/>
          </p:nvGrpSpPr>
          <p:grpSpPr>
            <a:xfrm>
              <a:off x="7713663" y="2848339"/>
              <a:ext cx="1042107" cy="425543"/>
              <a:chOff x="7786941" y="2884917"/>
              <a:chExt cx="897649" cy="353919"/>
            </a:xfrm>
          </p:grpSpPr>
          <p:sp>
            <p:nvSpPr>
              <p:cNvPr id="107" name="Freeform 106">
                <a:extLst>
                  <a:ext uri="{FF2B5EF4-FFF2-40B4-BE49-F238E27FC236}">
                    <a16:creationId xmlns:a16="http://schemas.microsoft.com/office/drawing/2014/main" id="{EB9B6B9B-3107-CD48-AEC1-E65E25BE6AC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Freeform 107">
                <a:extLst>
                  <a:ext uri="{FF2B5EF4-FFF2-40B4-BE49-F238E27FC236}">
                    <a16:creationId xmlns:a16="http://schemas.microsoft.com/office/drawing/2014/main" id="{B5DD3803-6AF8-3847-B395-25898737955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Freeform 108">
                <a:extLst>
                  <a:ext uri="{FF2B5EF4-FFF2-40B4-BE49-F238E27FC236}">
                    <a16:creationId xmlns:a16="http://schemas.microsoft.com/office/drawing/2014/main" id="{DA65177F-9EDB-4144-8C88-7E37D8240AB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97906B30-472F-354C-82AF-33220C002B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5" name="Group 94">
            <a:extLst>
              <a:ext uri="{FF2B5EF4-FFF2-40B4-BE49-F238E27FC236}">
                <a16:creationId xmlns:a16="http://schemas.microsoft.com/office/drawing/2014/main" id="{70DB66D8-759D-3E45-8AD9-CC358022D572}"/>
              </a:ext>
            </a:extLst>
          </p:cNvPr>
          <p:cNvGrpSpPr/>
          <p:nvPr/>
        </p:nvGrpSpPr>
        <p:grpSpPr>
          <a:xfrm>
            <a:off x="5720127" y="3438633"/>
            <a:ext cx="1100814" cy="719137"/>
            <a:chOff x="7493876" y="2774731"/>
            <a:chExt cx="1481958" cy="894622"/>
          </a:xfrm>
        </p:grpSpPr>
        <p:sp>
          <p:nvSpPr>
            <p:cNvPr id="96" name="Freeform 95">
              <a:extLst>
                <a:ext uri="{FF2B5EF4-FFF2-40B4-BE49-F238E27FC236}">
                  <a16:creationId xmlns:a16="http://schemas.microsoft.com/office/drawing/2014/main" id="{E483E17D-400D-C84C-8056-02B78CDD0DE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7" name="Oval 96">
              <a:extLst>
                <a:ext uri="{FF2B5EF4-FFF2-40B4-BE49-F238E27FC236}">
                  <a16:creationId xmlns:a16="http://schemas.microsoft.com/office/drawing/2014/main" id="{318D9153-5EE4-3340-BCD3-478931CFC7F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98" name="Group 97">
              <a:extLst>
                <a:ext uri="{FF2B5EF4-FFF2-40B4-BE49-F238E27FC236}">
                  <a16:creationId xmlns:a16="http://schemas.microsoft.com/office/drawing/2014/main" id="{DAAFD939-A5C2-6A45-BE89-14CD8870A576}"/>
                </a:ext>
              </a:extLst>
            </p:cNvPr>
            <p:cNvGrpSpPr/>
            <p:nvPr/>
          </p:nvGrpSpPr>
          <p:grpSpPr>
            <a:xfrm>
              <a:off x="7713663" y="2848339"/>
              <a:ext cx="1042107" cy="425543"/>
              <a:chOff x="7786941" y="2884917"/>
              <a:chExt cx="897649" cy="353919"/>
            </a:xfrm>
          </p:grpSpPr>
          <p:sp>
            <p:nvSpPr>
              <p:cNvPr id="99" name="Freeform 98">
                <a:extLst>
                  <a:ext uri="{FF2B5EF4-FFF2-40B4-BE49-F238E27FC236}">
                    <a16:creationId xmlns:a16="http://schemas.microsoft.com/office/drawing/2014/main" id="{762F9A94-D8D0-934F-94BA-2BF1A64428C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99">
                <a:extLst>
                  <a:ext uri="{FF2B5EF4-FFF2-40B4-BE49-F238E27FC236}">
                    <a16:creationId xmlns:a16="http://schemas.microsoft.com/office/drawing/2014/main" id="{205790B6-6F8F-394F-AEFC-DC10F8B5D5D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Freeform 100">
                <a:extLst>
                  <a:ext uri="{FF2B5EF4-FFF2-40B4-BE49-F238E27FC236}">
                    <a16:creationId xmlns:a16="http://schemas.microsoft.com/office/drawing/2014/main" id="{355156BC-1504-E74B-8008-40A919B5BE4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Freeform 101">
                <a:extLst>
                  <a:ext uri="{FF2B5EF4-FFF2-40B4-BE49-F238E27FC236}">
                    <a16:creationId xmlns:a16="http://schemas.microsoft.com/office/drawing/2014/main" id="{216A1E01-4397-904B-AF75-454F94DE105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719" y="271755"/>
            <a:ext cx="11393310" cy="894622"/>
          </a:xfrm>
        </p:spPr>
        <p:txBody>
          <a:bodyPr>
            <a:normAutofit/>
          </a:bodyPr>
          <a:lstStyle/>
          <a:p>
            <a:r>
              <a:rPr lang="en-US" sz="4800" dirty="0"/>
              <a:t>TCP fairness</a:t>
            </a:r>
            <a:endParaRPr lang="en-US" sz="4400" b="0" dirty="0"/>
          </a:p>
        </p:txBody>
      </p:sp>
      <p:sp>
        <p:nvSpPr>
          <p:cNvPr id="15" name="Rectangle 4">
            <a:extLst>
              <a:ext uri="{FF2B5EF4-FFF2-40B4-BE49-F238E27FC236}">
                <a16:creationId xmlns:a16="http://schemas.microsoft.com/office/drawing/2014/main" id="{FC515608-44C0-AE4F-9716-2C57F89C9FF4}"/>
              </a:ext>
            </a:extLst>
          </p:cNvPr>
          <p:cNvSpPr txBox="1">
            <a:spLocks noChangeArrowheads="1"/>
          </p:cNvSpPr>
          <p:nvPr/>
        </p:nvSpPr>
        <p:spPr>
          <a:xfrm>
            <a:off x="876300" y="1271325"/>
            <a:ext cx="10174288" cy="10890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CC0000"/>
                </a:solidFill>
                <a:effectLst/>
                <a:uLnTx/>
                <a:uFillTx/>
                <a:latin typeface="Calibri" panose="020F0502020204030204"/>
                <a:ea typeface="+mn-ea"/>
                <a:cs typeface="+mn-cs"/>
              </a:rPr>
              <a:t>Fairness goal: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if</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K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TCP sessions share same bottleneck link of bandwidth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each should have average rate of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R/K</a:t>
            </a:r>
          </a:p>
        </p:txBody>
      </p:sp>
      <p:sp>
        <p:nvSpPr>
          <p:cNvPr id="61" name="Line 68">
            <a:extLst>
              <a:ext uri="{FF2B5EF4-FFF2-40B4-BE49-F238E27FC236}">
                <a16:creationId xmlns:a16="http://schemas.microsoft.com/office/drawing/2014/main" id="{CDC7342A-49E4-EA42-944C-558FC96B498E}"/>
              </a:ext>
            </a:extLst>
          </p:cNvPr>
          <p:cNvSpPr>
            <a:spLocks noChangeShapeType="1"/>
          </p:cNvSpPr>
          <p:nvPr/>
        </p:nvSpPr>
        <p:spPr bwMode="auto">
          <a:xfrm flipV="1">
            <a:off x="6816123" y="3752849"/>
            <a:ext cx="819151" cy="8919"/>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0" name="Rectangle 25">
            <a:extLst>
              <a:ext uri="{FF2B5EF4-FFF2-40B4-BE49-F238E27FC236}">
                <a16:creationId xmlns:a16="http://schemas.microsoft.com/office/drawing/2014/main" id="{75F28C3D-FB3C-2547-B5A0-31713944D0F9}"/>
              </a:ext>
            </a:extLst>
          </p:cNvPr>
          <p:cNvSpPr>
            <a:spLocks noChangeArrowheads="1"/>
          </p:cNvSpPr>
          <p:nvPr/>
        </p:nvSpPr>
        <p:spPr bwMode="auto">
          <a:xfrm>
            <a:off x="6986588" y="3552825"/>
            <a:ext cx="147637" cy="200025"/>
          </a:xfrm>
          <a:prstGeom prst="rect">
            <a:avLst/>
          </a:prstGeom>
          <a:solidFill>
            <a:srgbClr val="0099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1" name="Rectangle 26">
            <a:extLst>
              <a:ext uri="{FF2B5EF4-FFF2-40B4-BE49-F238E27FC236}">
                <a16:creationId xmlns:a16="http://schemas.microsoft.com/office/drawing/2014/main" id="{2FFB7F49-0A17-8244-A6C8-A042CD8FF570}"/>
              </a:ext>
            </a:extLst>
          </p:cNvPr>
          <p:cNvSpPr>
            <a:spLocks noChangeArrowheads="1"/>
          </p:cNvSpPr>
          <p:nvPr/>
        </p:nvSpPr>
        <p:spPr bwMode="auto">
          <a:xfrm>
            <a:off x="6296025" y="3614738"/>
            <a:ext cx="147638" cy="200025"/>
          </a:xfrm>
          <a:prstGeom prst="rect">
            <a:avLst/>
          </a:prstGeom>
          <a:solidFill>
            <a:srgbClr val="0099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2" name="Rectangle 27">
            <a:extLst>
              <a:ext uri="{FF2B5EF4-FFF2-40B4-BE49-F238E27FC236}">
                <a16:creationId xmlns:a16="http://schemas.microsoft.com/office/drawing/2014/main" id="{506AE97C-512B-D047-B5C2-A8583E61E051}"/>
              </a:ext>
            </a:extLst>
          </p:cNvPr>
          <p:cNvSpPr>
            <a:spLocks noChangeArrowheads="1"/>
          </p:cNvSpPr>
          <p:nvPr/>
        </p:nvSpPr>
        <p:spPr bwMode="auto">
          <a:xfrm>
            <a:off x="6586538" y="3552825"/>
            <a:ext cx="147637" cy="200025"/>
          </a:xfrm>
          <a:prstGeom prst="rect">
            <a:avLst/>
          </a:prstGeom>
          <a:solidFill>
            <a:srgbClr val="0099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Text Box 28">
            <a:extLst>
              <a:ext uri="{FF2B5EF4-FFF2-40B4-BE49-F238E27FC236}">
                <a16:creationId xmlns:a16="http://schemas.microsoft.com/office/drawing/2014/main" id="{D7035546-992D-A546-9880-E3DFD92C39EA}"/>
              </a:ext>
            </a:extLst>
          </p:cNvPr>
          <p:cNvSpPr txBox="1">
            <a:spLocks noChangeArrowheads="1"/>
          </p:cNvSpPr>
          <p:nvPr/>
        </p:nvSpPr>
        <p:spPr bwMode="auto">
          <a:xfrm>
            <a:off x="2370566" y="2468215"/>
            <a:ext cx="233826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connection 1</a:t>
            </a:r>
          </a:p>
        </p:txBody>
      </p:sp>
      <p:sp>
        <p:nvSpPr>
          <p:cNvPr id="84" name="Text Box 29">
            <a:extLst>
              <a:ext uri="{FF2B5EF4-FFF2-40B4-BE49-F238E27FC236}">
                <a16:creationId xmlns:a16="http://schemas.microsoft.com/office/drawing/2014/main" id="{7297E699-0BA6-F14E-9015-0764C0BCD193}"/>
              </a:ext>
            </a:extLst>
          </p:cNvPr>
          <p:cNvSpPr txBox="1">
            <a:spLocks noChangeArrowheads="1"/>
          </p:cNvSpPr>
          <p:nvPr/>
        </p:nvSpPr>
        <p:spPr bwMode="auto">
          <a:xfrm>
            <a:off x="5510979" y="4275418"/>
            <a:ext cx="1518813"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bottleneck</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router</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capacity R</a:t>
            </a:r>
          </a:p>
        </p:txBody>
      </p:sp>
      <p:sp>
        <p:nvSpPr>
          <p:cNvPr id="85" name="Freeform 40">
            <a:extLst>
              <a:ext uri="{FF2B5EF4-FFF2-40B4-BE49-F238E27FC236}">
                <a16:creationId xmlns:a16="http://schemas.microsoft.com/office/drawing/2014/main" id="{7B18511C-E0F5-ED42-B886-442969765A2C}"/>
              </a:ext>
            </a:extLst>
          </p:cNvPr>
          <p:cNvSpPr>
            <a:spLocks/>
          </p:cNvSpPr>
          <p:nvPr/>
        </p:nvSpPr>
        <p:spPr bwMode="auto">
          <a:xfrm>
            <a:off x="4765675" y="2967952"/>
            <a:ext cx="4227323" cy="719138"/>
          </a:xfrm>
          <a:custGeom>
            <a:avLst/>
            <a:gdLst>
              <a:gd name="T0" fmla="*/ 0 w 2412"/>
              <a:gd name="T1" fmla="*/ 0 h 453"/>
              <a:gd name="T2" fmla="*/ 2147483647 w 2412"/>
              <a:gd name="T3" fmla="*/ 2147483647 h 453"/>
              <a:gd name="T4" fmla="*/ 2147483647 w 2412"/>
              <a:gd name="T5" fmla="*/ 2147483647 h 453"/>
              <a:gd name="T6" fmla="*/ 0 60000 65536"/>
              <a:gd name="T7" fmla="*/ 0 60000 65536"/>
              <a:gd name="T8" fmla="*/ 0 60000 65536"/>
            </a:gdLst>
            <a:ahLst/>
            <a:cxnLst>
              <a:cxn ang="T6">
                <a:pos x="T0" y="T1"/>
              </a:cxn>
              <a:cxn ang="T7">
                <a:pos x="T2" y="T3"/>
              </a:cxn>
              <a:cxn ang="T8">
                <a:pos x="T4" y="T5"/>
              </a:cxn>
            </a:cxnLst>
            <a:rect l="0" t="0" r="r" b="b"/>
            <a:pathLst>
              <a:path w="2412" h="453">
                <a:moveTo>
                  <a:pt x="0" y="0"/>
                </a:moveTo>
                <a:cubicBezTo>
                  <a:pt x="93" y="65"/>
                  <a:pt x="156" y="318"/>
                  <a:pt x="558" y="390"/>
                </a:cubicBezTo>
                <a:cubicBezTo>
                  <a:pt x="959" y="453"/>
                  <a:pt x="2026" y="423"/>
                  <a:pt x="2412" y="432"/>
                </a:cubicBezTo>
              </a:path>
            </a:pathLst>
          </a:custGeom>
          <a:noFill/>
          <a:ln w="38100" cap="flat" cmpd="sng">
            <a:solidFill>
              <a:srgbClr val="0099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Rectangle 41">
            <a:extLst>
              <a:ext uri="{FF2B5EF4-FFF2-40B4-BE49-F238E27FC236}">
                <a16:creationId xmlns:a16="http://schemas.microsoft.com/office/drawing/2014/main" id="{B87FB624-4166-674A-B3AB-E61FF504C187}"/>
              </a:ext>
            </a:extLst>
          </p:cNvPr>
          <p:cNvSpPr>
            <a:spLocks noChangeArrowheads="1"/>
          </p:cNvSpPr>
          <p:nvPr/>
        </p:nvSpPr>
        <p:spPr bwMode="auto">
          <a:xfrm>
            <a:off x="6457950" y="3614738"/>
            <a:ext cx="147638" cy="200025"/>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Freeform 42">
            <a:extLst>
              <a:ext uri="{FF2B5EF4-FFF2-40B4-BE49-F238E27FC236}">
                <a16:creationId xmlns:a16="http://schemas.microsoft.com/office/drawing/2014/main" id="{219FFC1B-3A12-DC4B-B53E-9BB5E48658B7}"/>
              </a:ext>
            </a:extLst>
          </p:cNvPr>
          <p:cNvSpPr>
            <a:spLocks/>
          </p:cNvSpPr>
          <p:nvPr/>
        </p:nvSpPr>
        <p:spPr bwMode="auto">
          <a:xfrm>
            <a:off x="4724400" y="3763963"/>
            <a:ext cx="4268598" cy="719137"/>
          </a:xfrm>
          <a:custGeom>
            <a:avLst/>
            <a:gdLst>
              <a:gd name="T0" fmla="*/ 0 w 2412"/>
              <a:gd name="T1" fmla="*/ 2147483647 h 453"/>
              <a:gd name="T2" fmla="*/ 2147483647 w 2412"/>
              <a:gd name="T3" fmla="*/ 2147483647 h 453"/>
              <a:gd name="T4" fmla="*/ 2147483647 w 2412"/>
              <a:gd name="T5" fmla="*/ 2147483647 h 453"/>
              <a:gd name="T6" fmla="*/ 0 60000 65536"/>
              <a:gd name="T7" fmla="*/ 0 60000 65536"/>
              <a:gd name="T8" fmla="*/ 0 60000 65536"/>
            </a:gdLst>
            <a:ahLst/>
            <a:cxnLst>
              <a:cxn ang="T6">
                <a:pos x="T0" y="T1"/>
              </a:cxn>
              <a:cxn ang="T7">
                <a:pos x="T2" y="T3"/>
              </a:cxn>
              <a:cxn ang="T8">
                <a:pos x="T4" y="T5"/>
              </a:cxn>
            </a:cxnLst>
            <a:rect l="0" t="0" r="r" b="b"/>
            <a:pathLst>
              <a:path w="2412" h="453">
                <a:moveTo>
                  <a:pt x="0" y="453"/>
                </a:moveTo>
                <a:cubicBezTo>
                  <a:pt x="93" y="388"/>
                  <a:pt x="156" y="134"/>
                  <a:pt x="558" y="63"/>
                </a:cubicBezTo>
                <a:cubicBezTo>
                  <a:pt x="959" y="0"/>
                  <a:pt x="2026" y="36"/>
                  <a:pt x="2412" y="29"/>
                </a:cubicBezTo>
              </a:path>
            </a:pathLst>
          </a:custGeom>
          <a:noFill/>
          <a:ln w="38100" cap="flat" cmpd="sng">
            <a:solidFill>
              <a:srgbClr val="3333CC"/>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8" name="Text Box 48">
            <a:extLst>
              <a:ext uri="{FF2B5EF4-FFF2-40B4-BE49-F238E27FC236}">
                <a16:creationId xmlns:a16="http://schemas.microsoft.com/office/drawing/2014/main" id="{1859B4C2-A97D-4B48-B306-9FC98BD5A129}"/>
              </a:ext>
            </a:extLst>
          </p:cNvPr>
          <p:cNvSpPr txBox="1">
            <a:spLocks noChangeArrowheads="1"/>
          </p:cNvSpPr>
          <p:nvPr/>
        </p:nvSpPr>
        <p:spPr bwMode="auto">
          <a:xfrm>
            <a:off x="2354381" y="4692948"/>
            <a:ext cx="233826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connection 2</a:t>
            </a:r>
          </a:p>
        </p:txBody>
      </p:sp>
      <p:grpSp>
        <p:nvGrpSpPr>
          <p:cNvPr id="89" name="Group 69">
            <a:extLst>
              <a:ext uri="{FF2B5EF4-FFF2-40B4-BE49-F238E27FC236}">
                <a16:creationId xmlns:a16="http://schemas.microsoft.com/office/drawing/2014/main" id="{E41C4D8C-20B4-204B-B9D2-EF53C43D06A8}"/>
              </a:ext>
            </a:extLst>
          </p:cNvPr>
          <p:cNvGrpSpPr>
            <a:grpSpLocks/>
          </p:cNvGrpSpPr>
          <p:nvPr/>
        </p:nvGrpSpPr>
        <p:grpSpPr bwMode="auto">
          <a:xfrm>
            <a:off x="3975100" y="2860675"/>
            <a:ext cx="766763" cy="704850"/>
            <a:chOff x="-44" y="1473"/>
            <a:chExt cx="981" cy="1105"/>
          </a:xfrm>
        </p:grpSpPr>
        <p:pic>
          <p:nvPicPr>
            <p:cNvPr id="90" name="Picture 70" descr="desktop_computer_stylized_medium">
              <a:extLst>
                <a:ext uri="{FF2B5EF4-FFF2-40B4-BE49-F238E27FC236}">
                  <a16:creationId xmlns:a16="http://schemas.microsoft.com/office/drawing/2014/main" id="{0A14B506-3AAE-F546-9A74-AC6072F15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71">
              <a:extLst>
                <a:ext uri="{FF2B5EF4-FFF2-40B4-BE49-F238E27FC236}">
                  <a16:creationId xmlns:a16="http://schemas.microsoft.com/office/drawing/2014/main" id="{F6DE560E-4DD1-2842-AD9C-065090AD368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92" name="Group 72">
            <a:extLst>
              <a:ext uri="{FF2B5EF4-FFF2-40B4-BE49-F238E27FC236}">
                <a16:creationId xmlns:a16="http://schemas.microsoft.com/office/drawing/2014/main" id="{D4B132ED-F65A-8349-9956-0282CD84A913}"/>
              </a:ext>
            </a:extLst>
          </p:cNvPr>
          <p:cNvGrpSpPr>
            <a:grpSpLocks/>
          </p:cNvGrpSpPr>
          <p:nvPr/>
        </p:nvGrpSpPr>
        <p:grpSpPr bwMode="auto">
          <a:xfrm>
            <a:off x="3978275" y="4106863"/>
            <a:ext cx="766763" cy="704850"/>
            <a:chOff x="-44" y="1473"/>
            <a:chExt cx="981" cy="1105"/>
          </a:xfrm>
        </p:grpSpPr>
        <p:pic>
          <p:nvPicPr>
            <p:cNvPr id="93" name="Picture 73" descr="desktop_computer_stylized_medium">
              <a:extLst>
                <a:ext uri="{FF2B5EF4-FFF2-40B4-BE49-F238E27FC236}">
                  <a16:creationId xmlns:a16="http://schemas.microsoft.com/office/drawing/2014/main" id="{4A386E2E-C0EC-8A47-9B1E-88CB80A47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Freeform 74">
              <a:extLst>
                <a:ext uri="{FF2B5EF4-FFF2-40B4-BE49-F238E27FC236}">
                  <a16:creationId xmlns:a16="http://schemas.microsoft.com/office/drawing/2014/main" id="{021EC07F-1EE7-F54E-88B9-7C2A3644AA1B}"/>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6" name="Slide Number Placeholder 2">
            <a:extLst>
              <a:ext uri="{FF2B5EF4-FFF2-40B4-BE49-F238E27FC236}">
                <a16:creationId xmlns:a16="http://schemas.microsoft.com/office/drawing/2014/main" id="{BB114D03-0978-4146-94B8-68FCC4AA261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72</a:t>
            </a:fld>
            <a:endParaRPr lang="en-US" dirty="0"/>
          </a:p>
        </p:txBody>
      </p:sp>
    </p:spTree>
    <p:extLst>
      <p:ext uri="{BB962C8B-B14F-4D97-AF65-F5344CB8AC3E}">
        <p14:creationId xmlns:p14="http://schemas.microsoft.com/office/powerpoint/2010/main" val="3041573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34526"/>
            <a:ext cx="11393310" cy="894622"/>
          </a:xfrm>
        </p:spPr>
        <p:txBody>
          <a:bodyPr>
            <a:normAutofit/>
          </a:bodyPr>
          <a:lstStyle/>
          <a:p>
            <a:r>
              <a:rPr lang="en-US" sz="4800" dirty="0"/>
              <a:t>Q: is TCP Fair?</a:t>
            </a:r>
            <a:endParaRPr lang="en-US" sz="4400" b="0" dirty="0"/>
          </a:p>
        </p:txBody>
      </p:sp>
      <p:sp>
        <p:nvSpPr>
          <p:cNvPr id="37" name="Rectangle 3">
            <a:extLst>
              <a:ext uri="{FF2B5EF4-FFF2-40B4-BE49-F238E27FC236}">
                <a16:creationId xmlns:a16="http://schemas.microsoft.com/office/drawing/2014/main" id="{F376200C-B032-3845-A02F-653A6DB1CA80}"/>
              </a:ext>
            </a:extLst>
          </p:cNvPr>
          <p:cNvSpPr txBox="1">
            <a:spLocks noChangeArrowheads="1"/>
          </p:cNvSpPr>
          <p:nvPr/>
        </p:nvSpPr>
        <p:spPr>
          <a:xfrm>
            <a:off x="1028116" y="1209675"/>
            <a:ext cx="1064318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Example: two competing TCP sessions:</a:t>
            </a:r>
          </a:p>
          <a:p>
            <a:pPr marL="457200" marR="0" lvl="0" indent="-2159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additive increase gives slope of 1, as throughout increases</a:t>
            </a:r>
          </a:p>
          <a:p>
            <a:pPr marL="457200" marR="0" lvl="0" indent="-2159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multiplicative decrease decreases throughput proportionally </a:t>
            </a:r>
          </a:p>
        </p:txBody>
      </p:sp>
      <p:sp>
        <p:nvSpPr>
          <p:cNvPr id="58" name="Line 4">
            <a:extLst>
              <a:ext uri="{FF2B5EF4-FFF2-40B4-BE49-F238E27FC236}">
                <a16:creationId xmlns:a16="http://schemas.microsoft.com/office/drawing/2014/main" id="{DBA281FC-CC2B-3B4C-8CA6-4EDCC95E7FC5}"/>
              </a:ext>
            </a:extLst>
          </p:cNvPr>
          <p:cNvSpPr>
            <a:spLocks noChangeShapeType="1"/>
          </p:cNvSpPr>
          <p:nvPr/>
        </p:nvSpPr>
        <p:spPr bwMode="auto">
          <a:xfrm>
            <a:off x="1701800" y="6091237"/>
            <a:ext cx="3638550" cy="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Line 5">
            <a:extLst>
              <a:ext uri="{FF2B5EF4-FFF2-40B4-BE49-F238E27FC236}">
                <a16:creationId xmlns:a16="http://schemas.microsoft.com/office/drawing/2014/main" id="{B4E196DB-854B-3549-98E9-F41F0D1F00AE}"/>
              </a:ext>
            </a:extLst>
          </p:cNvPr>
          <p:cNvSpPr>
            <a:spLocks noChangeShapeType="1"/>
          </p:cNvSpPr>
          <p:nvPr/>
        </p:nvSpPr>
        <p:spPr bwMode="auto">
          <a:xfrm flipV="1">
            <a:off x="1701800" y="2995612"/>
            <a:ext cx="0" cy="3086100"/>
          </a:xfrm>
          <a:prstGeom prst="line">
            <a:avLst/>
          </a:prstGeom>
          <a:noFill/>
          <a:ln w="381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 name="Line 6">
            <a:extLst>
              <a:ext uri="{FF2B5EF4-FFF2-40B4-BE49-F238E27FC236}">
                <a16:creationId xmlns:a16="http://schemas.microsoft.com/office/drawing/2014/main" id="{5542C2C0-67F6-994A-AEFC-E5B2460F1F4B}"/>
              </a:ext>
            </a:extLst>
          </p:cNvPr>
          <p:cNvSpPr>
            <a:spLocks noChangeShapeType="1"/>
          </p:cNvSpPr>
          <p:nvPr/>
        </p:nvSpPr>
        <p:spPr bwMode="auto">
          <a:xfrm rot="-2938105" flipH="1" flipV="1">
            <a:off x="1095375" y="4730750"/>
            <a:ext cx="3560763" cy="14287"/>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 name="Line 7">
            <a:extLst>
              <a:ext uri="{FF2B5EF4-FFF2-40B4-BE49-F238E27FC236}">
                <a16:creationId xmlns:a16="http://schemas.microsoft.com/office/drawing/2014/main" id="{7A0A4AB6-5EF9-8440-BAF1-06A321FDC132}"/>
              </a:ext>
            </a:extLst>
          </p:cNvPr>
          <p:cNvSpPr>
            <a:spLocks noChangeShapeType="1"/>
          </p:cNvSpPr>
          <p:nvPr/>
        </p:nvSpPr>
        <p:spPr bwMode="auto">
          <a:xfrm>
            <a:off x="1682750" y="3243262"/>
            <a:ext cx="2819400" cy="2809875"/>
          </a:xfrm>
          <a:prstGeom prst="line">
            <a:avLst/>
          </a:prstGeom>
          <a:noFill/>
          <a:ln w="381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Text Box 8">
            <a:extLst>
              <a:ext uri="{FF2B5EF4-FFF2-40B4-BE49-F238E27FC236}">
                <a16:creationId xmlns:a16="http://schemas.microsoft.com/office/drawing/2014/main" id="{17AEECBA-CCAD-AA47-9887-C9E20B6826AC}"/>
              </a:ext>
            </a:extLst>
          </p:cNvPr>
          <p:cNvSpPr txBox="1">
            <a:spLocks noChangeArrowheads="1"/>
          </p:cNvSpPr>
          <p:nvPr/>
        </p:nvSpPr>
        <p:spPr bwMode="auto">
          <a:xfrm>
            <a:off x="1331913" y="3071812"/>
            <a:ext cx="4032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R</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4" name="Text Box 9">
            <a:extLst>
              <a:ext uri="{FF2B5EF4-FFF2-40B4-BE49-F238E27FC236}">
                <a16:creationId xmlns:a16="http://schemas.microsoft.com/office/drawing/2014/main" id="{5D2A8ED6-62FA-AA4E-B95C-0B1A80981086}"/>
              </a:ext>
            </a:extLst>
          </p:cNvPr>
          <p:cNvSpPr txBox="1">
            <a:spLocks noChangeArrowheads="1"/>
          </p:cNvSpPr>
          <p:nvPr/>
        </p:nvSpPr>
        <p:spPr bwMode="auto">
          <a:xfrm>
            <a:off x="4284663" y="6119812"/>
            <a:ext cx="4032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R</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5" name="Text Box 10">
            <a:extLst>
              <a:ext uri="{FF2B5EF4-FFF2-40B4-BE49-F238E27FC236}">
                <a16:creationId xmlns:a16="http://schemas.microsoft.com/office/drawing/2014/main" id="{B2E2FDC0-B672-3448-804D-624A98C1841A}"/>
              </a:ext>
            </a:extLst>
          </p:cNvPr>
          <p:cNvSpPr txBox="1">
            <a:spLocks noChangeArrowheads="1"/>
          </p:cNvSpPr>
          <p:nvPr/>
        </p:nvSpPr>
        <p:spPr bwMode="auto">
          <a:xfrm>
            <a:off x="2560638" y="3062287"/>
            <a:ext cx="35464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equal bandwidth share</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6" name="Text Box 11">
            <a:extLst>
              <a:ext uri="{FF2B5EF4-FFF2-40B4-BE49-F238E27FC236}">
                <a16:creationId xmlns:a16="http://schemas.microsoft.com/office/drawing/2014/main" id="{14F93699-B5A1-D14D-8FB0-AA9B53890B69}"/>
              </a:ext>
            </a:extLst>
          </p:cNvPr>
          <p:cNvSpPr txBox="1">
            <a:spLocks noChangeArrowheads="1"/>
          </p:cNvSpPr>
          <p:nvPr/>
        </p:nvSpPr>
        <p:spPr bwMode="auto">
          <a:xfrm>
            <a:off x="1141413" y="6100762"/>
            <a:ext cx="35464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Connection 1 throughput</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7" name="Text Box 12">
            <a:extLst>
              <a:ext uri="{FF2B5EF4-FFF2-40B4-BE49-F238E27FC236}">
                <a16:creationId xmlns:a16="http://schemas.microsoft.com/office/drawing/2014/main" id="{21CCCAB1-09D9-8E4C-AB43-05B1CC4E61F5}"/>
              </a:ext>
            </a:extLst>
          </p:cNvPr>
          <p:cNvSpPr txBox="1">
            <a:spLocks noChangeArrowheads="1"/>
          </p:cNvSpPr>
          <p:nvPr/>
        </p:nvSpPr>
        <p:spPr bwMode="auto">
          <a:xfrm rot="-5396642">
            <a:off x="-273844" y="4639469"/>
            <a:ext cx="3546475"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Connection 2 throughput</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8" name="Line 13">
            <a:extLst>
              <a:ext uri="{FF2B5EF4-FFF2-40B4-BE49-F238E27FC236}">
                <a16:creationId xmlns:a16="http://schemas.microsoft.com/office/drawing/2014/main" id="{5F5EBC46-A27F-8D4B-BB71-A9A69889B2CA}"/>
              </a:ext>
            </a:extLst>
          </p:cNvPr>
          <p:cNvSpPr>
            <a:spLocks noChangeShapeType="1"/>
          </p:cNvSpPr>
          <p:nvPr/>
        </p:nvSpPr>
        <p:spPr bwMode="auto">
          <a:xfrm rot="-2938105" flipH="1" flipV="1">
            <a:off x="2805112" y="5348288"/>
            <a:ext cx="1293813" cy="4762"/>
          </a:xfrm>
          <a:prstGeom prst="line">
            <a:avLst/>
          </a:prstGeom>
          <a:noFill/>
          <a:ln w="19050">
            <a:solidFill>
              <a:srgbClr val="C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9" name="Text Box 14">
            <a:extLst>
              <a:ext uri="{FF2B5EF4-FFF2-40B4-BE49-F238E27FC236}">
                <a16:creationId xmlns:a16="http://schemas.microsoft.com/office/drawing/2014/main" id="{40C340D3-D186-C146-A88F-B4C6DA375773}"/>
              </a:ext>
            </a:extLst>
          </p:cNvPr>
          <p:cNvSpPr txBox="1">
            <a:spLocks noChangeArrowheads="1"/>
          </p:cNvSpPr>
          <p:nvPr/>
        </p:nvSpPr>
        <p:spPr bwMode="auto">
          <a:xfrm>
            <a:off x="3475038" y="4919662"/>
            <a:ext cx="4537075"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mn-cs"/>
              </a:rPr>
              <a:t>congestion avoidance: additive increase</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70" name="Line 15">
            <a:extLst>
              <a:ext uri="{FF2B5EF4-FFF2-40B4-BE49-F238E27FC236}">
                <a16:creationId xmlns:a16="http://schemas.microsoft.com/office/drawing/2014/main" id="{F674B59D-1466-9848-98C7-F85A4B7C2667}"/>
              </a:ext>
            </a:extLst>
          </p:cNvPr>
          <p:cNvSpPr>
            <a:spLocks noChangeShapeType="1"/>
          </p:cNvSpPr>
          <p:nvPr/>
        </p:nvSpPr>
        <p:spPr bwMode="auto">
          <a:xfrm flipH="1">
            <a:off x="2692400" y="4881562"/>
            <a:ext cx="1171575" cy="631825"/>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1" name="Text Box 16">
            <a:extLst>
              <a:ext uri="{FF2B5EF4-FFF2-40B4-BE49-F238E27FC236}">
                <a16:creationId xmlns:a16="http://schemas.microsoft.com/office/drawing/2014/main" id="{0A077D32-CBC6-0E40-85C7-A1E8D5167F22}"/>
              </a:ext>
            </a:extLst>
          </p:cNvPr>
          <p:cNvSpPr txBox="1">
            <a:spLocks noChangeArrowheads="1"/>
          </p:cNvSpPr>
          <p:nvPr/>
        </p:nvSpPr>
        <p:spPr bwMode="auto">
          <a:xfrm>
            <a:off x="4006850" y="4675187"/>
            <a:ext cx="34607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mn-cs"/>
              </a:rPr>
              <a:t>loss: decrease window by factor of 2</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72" name="Line 17">
            <a:extLst>
              <a:ext uri="{FF2B5EF4-FFF2-40B4-BE49-F238E27FC236}">
                <a16:creationId xmlns:a16="http://schemas.microsoft.com/office/drawing/2014/main" id="{B9476A6C-10EE-1541-8903-FE6263CE8822}"/>
              </a:ext>
            </a:extLst>
          </p:cNvPr>
          <p:cNvSpPr>
            <a:spLocks noChangeShapeType="1"/>
          </p:cNvSpPr>
          <p:nvPr/>
        </p:nvSpPr>
        <p:spPr bwMode="auto">
          <a:xfrm rot="-2938105" flipH="1" flipV="1">
            <a:off x="2484438" y="5021262"/>
            <a:ext cx="1303337" cy="23813"/>
          </a:xfrm>
          <a:prstGeom prst="line">
            <a:avLst/>
          </a:prstGeom>
          <a:noFill/>
          <a:ln w="19050">
            <a:solidFill>
              <a:srgbClr val="C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3" name="Text Box 18">
            <a:extLst>
              <a:ext uri="{FF2B5EF4-FFF2-40B4-BE49-F238E27FC236}">
                <a16:creationId xmlns:a16="http://schemas.microsoft.com/office/drawing/2014/main" id="{FCED3372-6EB5-0244-B6B3-A1566B98227B}"/>
              </a:ext>
            </a:extLst>
          </p:cNvPr>
          <p:cNvSpPr txBox="1">
            <a:spLocks noChangeArrowheads="1"/>
          </p:cNvSpPr>
          <p:nvPr/>
        </p:nvSpPr>
        <p:spPr bwMode="auto">
          <a:xfrm>
            <a:off x="3189288" y="4433887"/>
            <a:ext cx="4537075"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mn-cs"/>
              </a:rPr>
              <a:t>congestion avoidance: additive increase</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74" name="Line 19">
            <a:extLst>
              <a:ext uri="{FF2B5EF4-FFF2-40B4-BE49-F238E27FC236}">
                <a16:creationId xmlns:a16="http://schemas.microsoft.com/office/drawing/2014/main" id="{4E5DDD32-0D26-E049-B9F7-C4FBF7E6512E}"/>
              </a:ext>
            </a:extLst>
          </p:cNvPr>
          <p:cNvSpPr>
            <a:spLocks noChangeShapeType="1"/>
          </p:cNvSpPr>
          <p:nvPr/>
        </p:nvSpPr>
        <p:spPr bwMode="auto">
          <a:xfrm flipH="1">
            <a:off x="2549525" y="4595812"/>
            <a:ext cx="981075" cy="765175"/>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5" name="Text Box 20">
            <a:extLst>
              <a:ext uri="{FF2B5EF4-FFF2-40B4-BE49-F238E27FC236}">
                <a16:creationId xmlns:a16="http://schemas.microsoft.com/office/drawing/2014/main" id="{A03E8186-B72C-F340-B288-4F7DBF876180}"/>
              </a:ext>
            </a:extLst>
          </p:cNvPr>
          <p:cNvSpPr txBox="1">
            <a:spLocks noChangeArrowheads="1"/>
          </p:cNvSpPr>
          <p:nvPr/>
        </p:nvSpPr>
        <p:spPr bwMode="auto">
          <a:xfrm>
            <a:off x="3606800" y="4227512"/>
            <a:ext cx="34607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mn-cs"/>
              </a:rPr>
              <a:t>loss: decrease window by factor of 2</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76" name="Line 21">
            <a:extLst>
              <a:ext uri="{FF2B5EF4-FFF2-40B4-BE49-F238E27FC236}">
                <a16:creationId xmlns:a16="http://schemas.microsoft.com/office/drawing/2014/main" id="{23ACBCF3-355B-D845-A208-0AA50EB86E08}"/>
              </a:ext>
            </a:extLst>
          </p:cNvPr>
          <p:cNvSpPr>
            <a:spLocks noChangeShapeType="1"/>
          </p:cNvSpPr>
          <p:nvPr/>
        </p:nvSpPr>
        <p:spPr bwMode="auto">
          <a:xfrm rot="-2938105" flipH="1" flipV="1">
            <a:off x="2340769" y="4874419"/>
            <a:ext cx="1279525" cy="14287"/>
          </a:xfrm>
          <a:prstGeom prst="line">
            <a:avLst/>
          </a:prstGeom>
          <a:noFill/>
          <a:ln w="19050">
            <a:solidFill>
              <a:srgbClr val="C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7" name="Line 22">
            <a:extLst>
              <a:ext uri="{FF2B5EF4-FFF2-40B4-BE49-F238E27FC236}">
                <a16:creationId xmlns:a16="http://schemas.microsoft.com/office/drawing/2014/main" id="{E273C730-C7D8-1A43-9E3B-00ABA35C5306}"/>
              </a:ext>
            </a:extLst>
          </p:cNvPr>
          <p:cNvSpPr>
            <a:spLocks noChangeShapeType="1"/>
          </p:cNvSpPr>
          <p:nvPr/>
        </p:nvSpPr>
        <p:spPr bwMode="auto">
          <a:xfrm flipH="1">
            <a:off x="2482850" y="4414837"/>
            <a:ext cx="911225" cy="889000"/>
          </a:xfrm>
          <a:prstGeom prst="line">
            <a:avLst/>
          </a:prstGeom>
          <a:noFill/>
          <a:ln w="1905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8" name="Line 23">
            <a:extLst>
              <a:ext uri="{FF2B5EF4-FFF2-40B4-BE49-F238E27FC236}">
                <a16:creationId xmlns:a16="http://schemas.microsoft.com/office/drawing/2014/main" id="{D3308B5F-47D8-A74E-B415-FFCEF8B0042F}"/>
              </a:ext>
            </a:extLst>
          </p:cNvPr>
          <p:cNvSpPr>
            <a:spLocks noChangeShapeType="1"/>
          </p:cNvSpPr>
          <p:nvPr/>
        </p:nvSpPr>
        <p:spPr bwMode="auto">
          <a:xfrm rot="-2938105" flipH="1" flipV="1">
            <a:off x="2261394" y="4810919"/>
            <a:ext cx="1279525" cy="14287"/>
          </a:xfrm>
          <a:prstGeom prst="line">
            <a:avLst/>
          </a:prstGeom>
          <a:noFill/>
          <a:ln w="19050">
            <a:solidFill>
              <a:srgbClr val="C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27161D4D-6036-7840-9C2A-DD136DFE6AC3}"/>
              </a:ext>
            </a:extLst>
          </p:cNvPr>
          <p:cNvGrpSpPr/>
          <p:nvPr/>
        </p:nvGrpSpPr>
        <p:grpSpPr>
          <a:xfrm>
            <a:off x="7983110" y="3205277"/>
            <a:ext cx="3864041" cy="2713458"/>
            <a:chOff x="7983110" y="3205277"/>
            <a:chExt cx="3864041" cy="2713458"/>
          </a:xfrm>
        </p:grpSpPr>
        <p:sp>
          <p:nvSpPr>
            <p:cNvPr id="4" name="TextBox 3">
              <a:extLst>
                <a:ext uri="{FF2B5EF4-FFF2-40B4-BE49-F238E27FC236}">
                  <a16:creationId xmlns:a16="http://schemas.microsoft.com/office/drawing/2014/main" id="{4F689499-145C-2146-9B69-DB52B42A4EDB}"/>
                </a:ext>
              </a:extLst>
            </p:cNvPr>
            <p:cNvSpPr txBox="1"/>
            <p:nvPr/>
          </p:nvSpPr>
          <p:spPr>
            <a:xfrm>
              <a:off x="8130707" y="3671674"/>
              <a:ext cx="3703160" cy="2197525"/>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A: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Yes, under idealized assumptions:</a:t>
              </a:r>
            </a:p>
            <a:p>
              <a:pPr marL="342900" marR="0" lvl="0" indent="-228600" algn="l" defTabSz="914400" rtl="0" eaLnBrk="1" fontAlgn="auto" latinLnBrk="0" hangingPunct="1">
                <a:lnSpc>
                  <a:spcPct val="90000"/>
                </a:lnSpc>
                <a:spcBef>
                  <a:spcPts val="0"/>
                </a:spcBef>
                <a:spcAft>
                  <a:spcPts val="0"/>
                </a:spcAft>
                <a:buClr>
                  <a:srgbClr val="0000A8"/>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same RTT</a:t>
              </a:r>
            </a:p>
            <a:p>
              <a:pPr marL="342900" marR="0" lvl="0" indent="-228600" algn="l" defTabSz="914400" rtl="0" eaLnBrk="1" fontAlgn="auto" latinLnBrk="0" hangingPunct="1">
                <a:lnSpc>
                  <a:spcPct val="90000"/>
                </a:lnSpc>
                <a:spcBef>
                  <a:spcPts val="0"/>
                </a:spcBef>
                <a:spcAft>
                  <a:spcPts val="0"/>
                </a:spcAft>
                <a:buClr>
                  <a:srgbClr val="0000A8"/>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fixed number of sessions only in congestion avoidance </a:t>
              </a:r>
            </a:p>
          </p:txBody>
        </p:sp>
        <p:sp>
          <p:nvSpPr>
            <p:cNvPr id="5" name="Rectangle 4">
              <a:extLst>
                <a:ext uri="{FF2B5EF4-FFF2-40B4-BE49-F238E27FC236}">
                  <a16:creationId xmlns:a16="http://schemas.microsoft.com/office/drawing/2014/main" id="{81B3A82D-3CAE-9B48-AD89-484CB7470DDC}"/>
                </a:ext>
              </a:extLst>
            </p:cNvPr>
            <p:cNvSpPr/>
            <p:nvPr/>
          </p:nvSpPr>
          <p:spPr>
            <a:xfrm>
              <a:off x="7983110" y="3468687"/>
              <a:ext cx="3864041" cy="2450048"/>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810BBF2-F84D-F54A-8EA9-8C4CDEC1F8FC}"/>
                </a:ext>
              </a:extLst>
            </p:cNvPr>
            <p:cNvSpPr/>
            <p:nvPr/>
          </p:nvSpPr>
          <p:spPr>
            <a:xfrm>
              <a:off x="8338252" y="3328994"/>
              <a:ext cx="1762727" cy="2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AF32648-965E-544D-9501-D321D85B1D2E}"/>
                </a:ext>
              </a:extLst>
            </p:cNvPr>
            <p:cNvSpPr txBox="1"/>
            <p:nvPr/>
          </p:nvSpPr>
          <p:spPr>
            <a:xfrm>
              <a:off x="8332482" y="3205277"/>
              <a:ext cx="17684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Is</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TCP fair?</a:t>
              </a:r>
            </a:p>
          </p:txBody>
        </p:sp>
      </p:grpSp>
      <p:sp>
        <p:nvSpPr>
          <p:cNvPr id="9" name="Oval 8">
            <a:extLst>
              <a:ext uri="{FF2B5EF4-FFF2-40B4-BE49-F238E27FC236}">
                <a16:creationId xmlns:a16="http://schemas.microsoft.com/office/drawing/2014/main" id="{7F874365-E6FC-E74F-ABF0-F2402AFDE7DD}"/>
              </a:ext>
            </a:extLst>
          </p:cNvPr>
          <p:cNvSpPr/>
          <p:nvPr/>
        </p:nvSpPr>
        <p:spPr>
          <a:xfrm>
            <a:off x="2998274" y="5695379"/>
            <a:ext cx="166255" cy="1662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Slide Number Placeholder 2">
            <a:extLst>
              <a:ext uri="{FF2B5EF4-FFF2-40B4-BE49-F238E27FC236}">
                <a16:creationId xmlns:a16="http://schemas.microsoft.com/office/drawing/2014/main" id="{06E0EBD2-9213-6D40-8DF6-4E431B8B6AC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73</a:t>
            </a:fld>
            <a:endParaRPr lang="en-US" dirty="0"/>
          </a:p>
        </p:txBody>
      </p:sp>
    </p:spTree>
    <p:extLst>
      <p:ext uri="{BB962C8B-B14F-4D97-AF65-F5344CB8AC3E}">
        <p14:creationId xmlns:p14="http://schemas.microsoft.com/office/powerpoint/2010/main" val="12958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par>
                                <p:cTn id="8" presetID="9" presetClass="exit" presetSubtype="0" fill="hold" grpId="0"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dissolve">
                                      <p:cBhvr>
                                        <p:cTn id="14" dur="500"/>
                                        <p:tgtEl>
                                          <p:spTgt spid="69"/>
                                        </p:tgtEl>
                                      </p:cBhvr>
                                    </p:animEffect>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right)">
                                      <p:cBhvr>
                                        <p:cTn id="19" dur="500"/>
                                        <p:tgtEl>
                                          <p:spTgt spid="70"/>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dissolve">
                                      <p:cBhvr>
                                        <p:cTn id="23" dur="500"/>
                                        <p:tgtEl>
                                          <p:spTgt spid="71"/>
                                        </p:tgtEl>
                                      </p:cBhvr>
                                    </p:animEffect>
                                  </p:childTnLst>
                                  <p:subTnLst>
                                    <p:set>
                                      <p:cBhvr override="childStyle">
                                        <p:cTn dur="1" fill="hold" display="0" masterRel="nextClick" afterEffect="1"/>
                                        <p:tgtEl>
                                          <p:spTgt spid="71"/>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left)">
                                      <p:cBhvr>
                                        <p:cTn id="28" dur="500"/>
                                        <p:tgtEl>
                                          <p:spTgt spid="72"/>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dissolve">
                                      <p:cBhvr>
                                        <p:cTn id="32"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right)">
                                      <p:cBhvr>
                                        <p:cTn id="37" dur="500"/>
                                        <p:tgtEl>
                                          <p:spTgt spid="74"/>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dissolve">
                                      <p:cBhvr>
                                        <p:cTn id="41" dur="500"/>
                                        <p:tgtEl>
                                          <p:spTgt spid="75"/>
                                        </p:tgtEl>
                                      </p:cBhvr>
                                    </p:animEffect>
                                  </p:childTnLst>
                                  <p:subTnLst>
                                    <p:set>
                                      <p:cBhvr override="childStyle">
                                        <p:cTn dur="1" fill="hold" display="0" masterRel="nextClick" afterEffect="1"/>
                                        <p:tgtEl>
                                          <p:spTgt spid="75"/>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500"/>
                                        <p:tgtEl>
                                          <p:spTgt spid="7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right)">
                                      <p:cBhvr>
                                        <p:cTn id="51" dur="500"/>
                                        <p:tgtEl>
                                          <p:spTgt spid="7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5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dissolv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utoUpdateAnimBg="0"/>
      <p:bldP spid="71" grpId="0" autoUpdateAnimBg="0"/>
      <p:bldP spid="73" grpId="0" autoUpdateAnimBg="0"/>
      <p:bldP spid="75" grpId="0" autoUpdateAnimBg="0"/>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80345" y="261078"/>
            <a:ext cx="10834510" cy="894622"/>
          </a:xfrm>
        </p:spPr>
        <p:txBody>
          <a:bodyPr>
            <a:normAutofit/>
          </a:bodyPr>
          <a:lstStyle/>
          <a:p>
            <a:r>
              <a:rPr lang="en-US" sz="4800" dirty="0"/>
              <a:t>Fairness: must all network apps be “fair”?</a:t>
            </a:r>
            <a:endParaRPr lang="en-US" sz="4400" b="0" dirty="0"/>
          </a:p>
        </p:txBody>
      </p:sp>
      <p:sp>
        <p:nvSpPr>
          <p:cNvPr id="30" name="Rectangle 3">
            <a:extLst>
              <a:ext uri="{FF2B5EF4-FFF2-40B4-BE49-F238E27FC236}">
                <a16:creationId xmlns:a16="http://schemas.microsoft.com/office/drawing/2014/main" id="{BC3F9D5B-2A52-F04E-8551-FB9FA3EB2D43}"/>
              </a:ext>
            </a:extLst>
          </p:cNvPr>
          <p:cNvSpPr txBox="1">
            <a:spLocks noChangeArrowheads="1"/>
          </p:cNvSpPr>
          <p:nvPr/>
        </p:nvSpPr>
        <p:spPr>
          <a:xfrm>
            <a:off x="749300" y="1219200"/>
            <a:ext cx="5207000" cy="4648200"/>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Fairness and UDP</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multimedia apps often do not use TCP</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 not want rate throttled by congestion control</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instead use UDP:</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 audio/video at constant rate, tolerate packet loss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is no “Internet police” policing use of congestion control</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4">
            <a:extLst>
              <a:ext uri="{FF2B5EF4-FFF2-40B4-BE49-F238E27FC236}">
                <a16:creationId xmlns:a16="http://schemas.microsoft.com/office/drawing/2014/main" id="{87BD890A-15A2-C240-921B-F2A9B54123D0}"/>
              </a:ext>
            </a:extLst>
          </p:cNvPr>
          <p:cNvSpPr txBox="1">
            <a:spLocks noChangeArrowheads="1"/>
          </p:cNvSpPr>
          <p:nvPr/>
        </p:nvSpPr>
        <p:spPr>
          <a:xfrm>
            <a:off x="6210301" y="1193800"/>
            <a:ext cx="5575300" cy="50673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Fairness, parallel TCP connections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application can open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multiple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parallel connections between two hosts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web browsers do this , e.g., link of rate R with 9 existing connections: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new app asks for 1 TCP, gets rate R/10</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new app asks for 11 TCPs, gets R/2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2">
            <a:extLst>
              <a:ext uri="{FF2B5EF4-FFF2-40B4-BE49-F238E27FC236}">
                <a16:creationId xmlns:a16="http://schemas.microsoft.com/office/drawing/2014/main" id="{3FCF3160-EC3C-DC4B-A6F8-97BCA1C983A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74</a:t>
            </a:fld>
            <a:endParaRPr lang="en-US" dirty="0"/>
          </a:p>
        </p:txBody>
      </p:sp>
    </p:spTree>
    <p:extLst>
      <p:ext uri="{BB962C8B-B14F-4D97-AF65-F5344CB8AC3E}">
        <p14:creationId xmlns:p14="http://schemas.microsoft.com/office/powerpoint/2010/main" val="96675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pPr>
            <a:r>
              <a:rPr lang="en-US" sz="3200" dirty="0"/>
              <a:t>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dirty="0"/>
              <a:t>Transport Layer: 3-</a:t>
            </a:r>
            <a:fld id="{C4204591-24BD-A542-B9D5-F8D8A88D2FEE}" type="slidenum">
              <a:rPr lang="en-US" smtClean="0"/>
              <a:pPr/>
              <a:t>75</a:t>
            </a:fld>
            <a:endParaRPr lang="en-US" dirty="0"/>
          </a:p>
        </p:txBody>
      </p:sp>
      <p:pic>
        <p:nvPicPr>
          <p:cNvPr id="6" name="Picture 5">
            <a:extLst>
              <a:ext uri="{FF2B5EF4-FFF2-40B4-BE49-F238E27FC236}">
                <a16:creationId xmlns:a16="http://schemas.microsoft.com/office/drawing/2014/main" id="{B5217D21-27CC-7A47-BB4E-CFF70DA5C979}"/>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323820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BE99872-69B3-414D-97BD-8B6006EA809D}"/>
              </a:ext>
            </a:extLst>
          </p:cNvPr>
          <p:cNvSpPr>
            <a:spLocks noGrp="1"/>
          </p:cNvSpPr>
          <p:nvPr>
            <p:ph idx="1"/>
          </p:nvPr>
        </p:nvSpPr>
        <p:spPr>
          <a:xfrm>
            <a:off x="825500" y="1489243"/>
            <a:ext cx="10515600" cy="987257"/>
          </a:xfrm>
        </p:spPr>
        <p:txBody>
          <a:bodyPr>
            <a:normAutofit/>
          </a:bodyPr>
          <a:lstStyle/>
          <a:p>
            <a:pPr>
              <a:spcBef>
                <a:spcPts val="600"/>
              </a:spcBef>
            </a:pPr>
            <a:r>
              <a:rPr lang="en-US" dirty="0"/>
              <a:t>TCP, UDP: principal transport protocols for 40 years</a:t>
            </a:r>
            <a:endParaRPr lang="en-US" sz="2600" dirty="0"/>
          </a:p>
          <a:p>
            <a:pPr>
              <a:spcBef>
                <a:spcPts val="600"/>
              </a:spcBef>
            </a:pPr>
            <a:r>
              <a:rPr lang="en-US" dirty="0"/>
              <a:t>different “flavors” of TCP developed, for specific scenarios:</a:t>
            </a:r>
            <a:endParaRPr lang="en-US" sz="2600" dirty="0"/>
          </a:p>
          <a:p>
            <a:pPr marL="463550" lvl="1" indent="0">
              <a:buNone/>
            </a:pPr>
            <a:endParaRPr lang="en-US" dirty="0"/>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p:txBody>
          <a:bodyPr>
            <a:normAutofit/>
          </a:bodyPr>
          <a:lstStyle/>
          <a:p>
            <a:r>
              <a:rPr lang="en-US" sz="4800" b="0" dirty="0"/>
              <a:t>Evolving transport-layer functionality</a:t>
            </a:r>
            <a:endParaRPr lang="en-US" sz="4400" b="0" dirty="0"/>
          </a:p>
        </p:txBody>
      </p:sp>
      <p:sp>
        <p:nvSpPr>
          <p:cNvPr id="5" name="Content Placeholder 3">
            <a:extLst>
              <a:ext uri="{FF2B5EF4-FFF2-40B4-BE49-F238E27FC236}">
                <a16:creationId xmlns:a16="http://schemas.microsoft.com/office/drawing/2014/main" id="{45FE7A73-4472-5C4F-8062-0327803AB9C7}"/>
              </a:ext>
            </a:extLst>
          </p:cNvPr>
          <p:cNvSpPr txBox="1">
            <a:spLocks/>
          </p:cNvSpPr>
          <p:nvPr/>
        </p:nvSpPr>
        <p:spPr>
          <a:xfrm>
            <a:off x="787400" y="4953000"/>
            <a:ext cx="10515600" cy="14859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marR="0" lvl="1" indent="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moving transport–layer functions to application layer, on top of UDP</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HTTP/3: QUIC</a:t>
            </a:r>
          </a:p>
        </p:txBody>
      </p:sp>
      <p:graphicFrame>
        <p:nvGraphicFramePr>
          <p:cNvPr id="10" name="Table 9">
            <a:extLst>
              <a:ext uri="{FF2B5EF4-FFF2-40B4-BE49-F238E27FC236}">
                <a16:creationId xmlns:a16="http://schemas.microsoft.com/office/drawing/2014/main" id="{FDDAA714-AEA1-4F44-A514-E68A84833FFD}"/>
              </a:ext>
            </a:extLst>
          </p:cNvPr>
          <p:cNvGraphicFramePr>
            <a:graphicFrameLocks noGrp="1"/>
          </p:cNvGraphicFramePr>
          <p:nvPr/>
        </p:nvGraphicFramePr>
        <p:xfrm>
          <a:off x="2124074" y="2591594"/>
          <a:ext cx="7921626" cy="2438400"/>
        </p:xfrm>
        <a:graphic>
          <a:graphicData uri="http://schemas.openxmlformats.org/drawingml/2006/table">
            <a:tbl>
              <a:tblPr firstRow="1" firstCol="1" bandRow="1"/>
              <a:tblGrid>
                <a:gridCol w="3451226">
                  <a:extLst>
                    <a:ext uri="{9D8B030D-6E8A-4147-A177-3AD203B41FA5}">
                      <a16:colId xmlns:a16="http://schemas.microsoft.com/office/drawing/2014/main" val="934503476"/>
                    </a:ext>
                  </a:extLst>
                </a:gridCol>
                <a:gridCol w="4470400">
                  <a:extLst>
                    <a:ext uri="{9D8B030D-6E8A-4147-A177-3AD203B41FA5}">
                      <a16:colId xmlns:a16="http://schemas.microsoft.com/office/drawing/2014/main" val="597467060"/>
                    </a:ext>
                  </a:extLst>
                </a:gridCol>
              </a:tblGrid>
              <a:tr h="0">
                <a:tc>
                  <a:txBody>
                    <a:bodyPr/>
                    <a:lstStyle/>
                    <a:p>
                      <a:pPr marL="0" marR="0">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Scenario</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Challenges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750764183"/>
                  </a:ext>
                </a:extLst>
              </a:tr>
              <a:tr h="0">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Long, fat pipes (large data transfers)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Many packets “in flight”; loss shuts down pipeline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949484"/>
                  </a:ext>
                </a:extLst>
              </a:tr>
              <a:tr h="0">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Wireless networks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Loss due to noisy wireless links, mobility; TCP treat this as congestion loss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712956"/>
                  </a:ext>
                </a:extLst>
              </a:tr>
              <a:tr h="0">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Long-delay links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Extremely long RTTs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242864"/>
                  </a:ext>
                </a:extLst>
              </a:tr>
              <a:tr h="0">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Data center networks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Latency sensitive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012720"/>
                  </a:ext>
                </a:extLst>
              </a:tr>
              <a:tr h="0">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Background traffic flows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Low priority, “background” TCP flows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502626"/>
                  </a:ext>
                </a:extLst>
              </a:tr>
            </a:tbl>
          </a:graphicData>
        </a:graphic>
      </p:graphicFrame>
      <p:sp>
        <p:nvSpPr>
          <p:cNvPr id="6" name="Slide Number Placeholder 2">
            <a:extLst>
              <a:ext uri="{FF2B5EF4-FFF2-40B4-BE49-F238E27FC236}">
                <a16:creationId xmlns:a16="http://schemas.microsoft.com/office/drawing/2014/main" id="{82B6E534-05AF-3F4E-8ECD-9B33089B5A3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76</a:t>
            </a:fld>
            <a:endParaRPr lang="en-US" dirty="0"/>
          </a:p>
        </p:txBody>
      </p:sp>
    </p:spTree>
    <p:extLst>
      <p:ext uri="{BB962C8B-B14F-4D97-AF65-F5344CB8AC3E}">
        <p14:creationId xmlns:p14="http://schemas.microsoft.com/office/powerpoint/2010/main" val="11356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BE99872-69B3-414D-97BD-8B6006EA809D}"/>
              </a:ext>
            </a:extLst>
          </p:cNvPr>
          <p:cNvSpPr>
            <a:spLocks noGrp="1"/>
          </p:cNvSpPr>
          <p:nvPr>
            <p:ph idx="1"/>
          </p:nvPr>
        </p:nvSpPr>
        <p:spPr>
          <a:xfrm>
            <a:off x="838200" y="1540043"/>
            <a:ext cx="10515600" cy="1419057"/>
          </a:xfrm>
        </p:spPr>
        <p:txBody>
          <a:bodyPr>
            <a:normAutofit/>
          </a:bodyPr>
          <a:lstStyle/>
          <a:p>
            <a:r>
              <a:rPr lang="en-US" dirty="0"/>
              <a:t>application-layer protocol, on top of UDP</a:t>
            </a:r>
          </a:p>
          <a:p>
            <a:pPr lvl="1"/>
            <a:r>
              <a:rPr lang="en-US" sz="2600" dirty="0"/>
              <a:t>increase performance of HTTP</a:t>
            </a:r>
          </a:p>
          <a:p>
            <a:pPr lvl="1"/>
            <a:r>
              <a:rPr lang="en-US" sz="2600" dirty="0"/>
              <a:t>deployed on many Google servers, apps (Chrome, mobile YouTube app) </a:t>
            </a:r>
          </a:p>
          <a:p>
            <a:pPr marL="130175" indent="0">
              <a:buNone/>
            </a:pPr>
            <a:endParaRPr lang="en-US" dirty="0"/>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p:txBody>
          <a:bodyPr>
            <a:normAutofit/>
          </a:bodyPr>
          <a:lstStyle/>
          <a:p>
            <a:r>
              <a:rPr lang="en-US" sz="4800" dirty="0"/>
              <a:t>QUIC: Quick UDP Internet Connections</a:t>
            </a:r>
            <a:endParaRPr lang="en-US" sz="4400" b="0" dirty="0"/>
          </a:p>
        </p:txBody>
      </p:sp>
      <p:grpSp>
        <p:nvGrpSpPr>
          <p:cNvPr id="32" name="Group 31">
            <a:extLst>
              <a:ext uri="{FF2B5EF4-FFF2-40B4-BE49-F238E27FC236}">
                <a16:creationId xmlns:a16="http://schemas.microsoft.com/office/drawing/2014/main" id="{82974A2A-C05C-BE4B-A84F-F72D6260BF90}"/>
              </a:ext>
            </a:extLst>
          </p:cNvPr>
          <p:cNvGrpSpPr/>
          <p:nvPr/>
        </p:nvGrpSpPr>
        <p:grpSpPr>
          <a:xfrm>
            <a:off x="2484036" y="3362958"/>
            <a:ext cx="6857901" cy="2748783"/>
            <a:chOff x="2217336" y="1877058"/>
            <a:chExt cx="6857901" cy="2748783"/>
          </a:xfrm>
        </p:grpSpPr>
        <p:sp>
          <p:nvSpPr>
            <p:cNvPr id="6" name="Rectangle 5">
              <a:extLst>
                <a:ext uri="{FF2B5EF4-FFF2-40B4-BE49-F238E27FC236}">
                  <a16:creationId xmlns:a16="http://schemas.microsoft.com/office/drawing/2014/main" id="{0CB91BD2-7430-FF40-862B-D62E51C13B78}"/>
                </a:ext>
              </a:extLst>
            </p:cNvPr>
            <p:cNvSpPr/>
            <p:nvPr/>
          </p:nvSpPr>
          <p:spPr>
            <a:xfrm>
              <a:off x="3743058" y="3625405"/>
              <a:ext cx="1905057" cy="455280"/>
            </a:xfrm>
            <a:prstGeom prst="rect">
              <a:avLst/>
            </a:prstGeom>
            <a:solidFill>
              <a:srgbClr val="9BBB59">
                <a:lumMod val="20000"/>
                <a:lumOff val="80000"/>
              </a:srgbClr>
            </a:solidFill>
            <a:ln w="25400" cap="flat" cmpd="sng" algn="ctr">
              <a:solidFill>
                <a:srgbClr val="9BBB59">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C3333F-D7CB-6047-9756-0368D1C36C82}"/>
                </a:ext>
              </a:extLst>
            </p:cNvPr>
            <p:cNvSpPr txBox="1"/>
            <p:nvPr/>
          </p:nvSpPr>
          <p:spPr>
            <a:xfrm>
              <a:off x="4518545" y="3668766"/>
              <a:ext cx="3642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IP</a:t>
              </a:r>
            </a:p>
          </p:txBody>
        </p:sp>
        <p:sp>
          <p:nvSpPr>
            <p:cNvPr id="8" name="Rectangle 7">
              <a:extLst>
                <a:ext uri="{FF2B5EF4-FFF2-40B4-BE49-F238E27FC236}">
                  <a16:creationId xmlns:a16="http://schemas.microsoft.com/office/drawing/2014/main" id="{E6F710B7-CEAE-3748-A70E-8CA66C64F502}"/>
                </a:ext>
              </a:extLst>
            </p:cNvPr>
            <p:cNvSpPr/>
            <p:nvPr/>
          </p:nvSpPr>
          <p:spPr>
            <a:xfrm>
              <a:off x="3744927" y="3054009"/>
              <a:ext cx="1905057" cy="455280"/>
            </a:xfrm>
            <a:prstGeom prst="rect">
              <a:avLst/>
            </a:prstGeom>
            <a:solidFill>
              <a:srgbClr val="9BBB59">
                <a:lumMod val="20000"/>
                <a:lumOff val="80000"/>
              </a:srgbClr>
            </a:solidFill>
            <a:ln w="25400" cap="flat" cmpd="sng" algn="ctr">
              <a:solidFill>
                <a:srgbClr val="9BBB59">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D2BE3861-D7DF-2F47-83DF-E982BA8E06C3}"/>
                </a:ext>
              </a:extLst>
            </p:cNvPr>
            <p:cNvSpPr txBox="1"/>
            <p:nvPr/>
          </p:nvSpPr>
          <p:spPr>
            <a:xfrm>
              <a:off x="4434744" y="3100445"/>
              <a:ext cx="53948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TCP</a:t>
              </a:r>
            </a:p>
          </p:txBody>
        </p:sp>
        <p:sp>
          <p:nvSpPr>
            <p:cNvPr id="10" name="Rectangle 9">
              <a:extLst>
                <a:ext uri="{FF2B5EF4-FFF2-40B4-BE49-F238E27FC236}">
                  <a16:creationId xmlns:a16="http://schemas.microsoft.com/office/drawing/2014/main" id="{CA7A8357-DCFE-9B48-83E4-CE95B4014FAD}"/>
                </a:ext>
              </a:extLst>
            </p:cNvPr>
            <p:cNvSpPr/>
            <p:nvPr/>
          </p:nvSpPr>
          <p:spPr>
            <a:xfrm>
              <a:off x="3745776" y="2472222"/>
              <a:ext cx="1905057" cy="455280"/>
            </a:xfrm>
            <a:prstGeom prst="rect">
              <a:avLst/>
            </a:prstGeom>
            <a:solidFill>
              <a:srgbClr val="9BBB59">
                <a:lumMod val="20000"/>
                <a:lumOff val="80000"/>
              </a:srgbClr>
            </a:solidFill>
            <a:ln w="25400" cap="flat" cmpd="sng" algn="ctr">
              <a:solidFill>
                <a:srgbClr val="9BBB59">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B97A3820-7A9E-0540-A30D-999E193AA083}"/>
                </a:ext>
              </a:extLst>
            </p:cNvPr>
            <p:cNvSpPr txBox="1"/>
            <p:nvPr/>
          </p:nvSpPr>
          <p:spPr>
            <a:xfrm>
              <a:off x="4435593" y="2518658"/>
              <a:ext cx="50025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TLS</a:t>
              </a:r>
            </a:p>
          </p:txBody>
        </p:sp>
        <p:grpSp>
          <p:nvGrpSpPr>
            <p:cNvPr id="12" name="Group 11">
              <a:extLst>
                <a:ext uri="{FF2B5EF4-FFF2-40B4-BE49-F238E27FC236}">
                  <a16:creationId xmlns:a16="http://schemas.microsoft.com/office/drawing/2014/main" id="{D739B097-1736-A841-A9F9-F4C6C666351C}"/>
                </a:ext>
              </a:extLst>
            </p:cNvPr>
            <p:cNvGrpSpPr/>
            <p:nvPr/>
          </p:nvGrpSpPr>
          <p:grpSpPr>
            <a:xfrm>
              <a:off x="3743058" y="1887725"/>
              <a:ext cx="1905057" cy="455283"/>
              <a:chOff x="975444" y="4703759"/>
              <a:chExt cx="2128813" cy="498521"/>
            </a:xfrm>
          </p:grpSpPr>
          <p:sp>
            <p:nvSpPr>
              <p:cNvPr id="13" name="Rectangle 12">
                <a:extLst>
                  <a:ext uri="{FF2B5EF4-FFF2-40B4-BE49-F238E27FC236}">
                    <a16:creationId xmlns:a16="http://schemas.microsoft.com/office/drawing/2014/main" id="{8F480D08-6139-BE4C-8708-6738598DE58D}"/>
                  </a:ext>
                </a:extLst>
              </p:cNvPr>
              <p:cNvSpPr/>
              <p:nvPr/>
            </p:nvSpPr>
            <p:spPr>
              <a:xfrm>
                <a:off x="975444" y="4703759"/>
                <a:ext cx="2128813" cy="498521"/>
              </a:xfrm>
              <a:prstGeom prst="rect">
                <a:avLst/>
              </a:prstGeom>
              <a:solidFill>
                <a:srgbClr val="9BBB59">
                  <a:lumMod val="20000"/>
                  <a:lumOff val="80000"/>
                </a:srgbClr>
              </a:solidFill>
              <a:ln w="25400" cap="flat" cmpd="sng" algn="ctr">
                <a:solidFill>
                  <a:srgbClr val="9BBB59">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162BE277-7E2A-FE46-B0AF-38F4EEC0195F}"/>
                  </a:ext>
                </a:extLst>
              </p:cNvPr>
              <p:cNvSpPr txBox="1"/>
              <p:nvPr/>
            </p:nvSpPr>
            <p:spPr>
              <a:xfrm>
                <a:off x="1576949" y="4754605"/>
                <a:ext cx="982079" cy="4044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HTTP/2</a:t>
                </a:r>
              </a:p>
            </p:txBody>
          </p:sp>
        </p:grpSp>
        <p:sp>
          <p:nvSpPr>
            <p:cNvPr id="15" name="Rectangle 14">
              <a:extLst>
                <a:ext uri="{FF2B5EF4-FFF2-40B4-BE49-F238E27FC236}">
                  <a16:creationId xmlns:a16="http://schemas.microsoft.com/office/drawing/2014/main" id="{2D1151AF-C5B3-A045-AEE1-3269AA4A552C}"/>
                </a:ext>
              </a:extLst>
            </p:cNvPr>
            <p:cNvSpPr/>
            <p:nvPr/>
          </p:nvSpPr>
          <p:spPr>
            <a:xfrm>
              <a:off x="6229839" y="3627880"/>
              <a:ext cx="1905057" cy="455279"/>
            </a:xfrm>
            <a:prstGeom prst="rect">
              <a:avLst/>
            </a:prstGeom>
            <a:solidFill>
              <a:srgbClr val="9BBB59">
                <a:lumMod val="20000"/>
                <a:lumOff val="80000"/>
              </a:srgbClr>
            </a:solidFill>
            <a:ln w="25400" cap="flat" cmpd="sng" algn="ctr">
              <a:solidFill>
                <a:srgbClr val="9BBB59">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73345EA0-B0B7-F44C-8F38-D5AFE6085FC8}"/>
                </a:ext>
              </a:extLst>
            </p:cNvPr>
            <p:cNvSpPr txBox="1"/>
            <p:nvPr/>
          </p:nvSpPr>
          <p:spPr>
            <a:xfrm>
              <a:off x="7005326" y="3671238"/>
              <a:ext cx="3642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IP</a:t>
              </a:r>
            </a:p>
          </p:txBody>
        </p:sp>
        <p:sp>
          <p:nvSpPr>
            <p:cNvPr id="17" name="Rectangle 16">
              <a:extLst>
                <a:ext uri="{FF2B5EF4-FFF2-40B4-BE49-F238E27FC236}">
                  <a16:creationId xmlns:a16="http://schemas.microsoft.com/office/drawing/2014/main" id="{9E61329C-3A7C-604A-9A8E-01F3C99E2079}"/>
                </a:ext>
              </a:extLst>
            </p:cNvPr>
            <p:cNvSpPr/>
            <p:nvPr/>
          </p:nvSpPr>
          <p:spPr>
            <a:xfrm>
              <a:off x="6231708" y="3143406"/>
              <a:ext cx="1905057" cy="368352"/>
            </a:xfrm>
            <a:prstGeom prst="rect">
              <a:avLst/>
            </a:prstGeom>
            <a:solidFill>
              <a:srgbClr val="9BBB59">
                <a:lumMod val="20000"/>
                <a:lumOff val="80000"/>
              </a:srgbClr>
            </a:solidFill>
            <a:ln w="25400" cap="flat" cmpd="sng" algn="ctr">
              <a:solidFill>
                <a:srgbClr val="9BBB59">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468920E0-FF76-6644-B051-4E77A3191FF8}"/>
                </a:ext>
              </a:extLst>
            </p:cNvPr>
            <p:cNvSpPr txBox="1"/>
            <p:nvPr/>
          </p:nvSpPr>
          <p:spPr>
            <a:xfrm>
              <a:off x="6908533" y="3132142"/>
              <a:ext cx="59503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UDP</a:t>
              </a:r>
            </a:p>
          </p:txBody>
        </p:sp>
        <p:sp>
          <p:nvSpPr>
            <p:cNvPr id="19" name="Rectangle 18">
              <a:extLst>
                <a:ext uri="{FF2B5EF4-FFF2-40B4-BE49-F238E27FC236}">
                  <a16:creationId xmlns:a16="http://schemas.microsoft.com/office/drawing/2014/main" id="{35D51034-DDE5-974C-82AE-142E75CC3E19}"/>
                </a:ext>
              </a:extLst>
            </p:cNvPr>
            <p:cNvSpPr/>
            <p:nvPr/>
          </p:nvSpPr>
          <p:spPr>
            <a:xfrm>
              <a:off x="6232557" y="2348686"/>
              <a:ext cx="1905057" cy="574888"/>
            </a:xfrm>
            <a:prstGeom prst="rect">
              <a:avLst/>
            </a:prstGeom>
            <a:solidFill>
              <a:srgbClr val="9BBB59">
                <a:lumMod val="20000"/>
                <a:lumOff val="80000"/>
              </a:srgbClr>
            </a:solidFill>
            <a:ln w="25400" cap="flat" cmpd="sng" algn="ctr">
              <a:solidFill>
                <a:srgbClr val="9BBB59">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167D951-0F22-A44F-8F1F-8321B2215BAD}"/>
                </a:ext>
              </a:extLst>
            </p:cNvPr>
            <p:cNvSpPr txBox="1"/>
            <p:nvPr/>
          </p:nvSpPr>
          <p:spPr>
            <a:xfrm>
              <a:off x="6790903" y="2455138"/>
              <a:ext cx="67197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QUIC</a:t>
              </a:r>
            </a:p>
          </p:txBody>
        </p:sp>
        <p:sp>
          <p:nvSpPr>
            <p:cNvPr id="21" name="Rectangle 20">
              <a:extLst>
                <a:ext uri="{FF2B5EF4-FFF2-40B4-BE49-F238E27FC236}">
                  <a16:creationId xmlns:a16="http://schemas.microsoft.com/office/drawing/2014/main" id="{0C963114-2E56-3B45-9DC9-15BC9AF2AD0E}"/>
                </a:ext>
              </a:extLst>
            </p:cNvPr>
            <p:cNvSpPr/>
            <p:nvPr/>
          </p:nvSpPr>
          <p:spPr>
            <a:xfrm>
              <a:off x="6229839" y="1877061"/>
              <a:ext cx="1905057" cy="397789"/>
            </a:xfrm>
            <a:prstGeom prst="rect">
              <a:avLst/>
            </a:prstGeom>
            <a:solidFill>
              <a:srgbClr val="9BBB59">
                <a:lumMod val="20000"/>
                <a:lumOff val="80000"/>
              </a:srgbClr>
            </a:solidFill>
            <a:ln w="25400" cap="flat" cmpd="sng" algn="ctr">
              <a:solidFill>
                <a:srgbClr val="9BBB59">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777A77CA-7D7A-C746-8993-B09B1D569932}"/>
                </a:ext>
              </a:extLst>
            </p:cNvPr>
            <p:cNvSpPr txBox="1"/>
            <p:nvPr/>
          </p:nvSpPr>
          <p:spPr>
            <a:xfrm>
              <a:off x="6351472" y="1877058"/>
              <a:ext cx="17676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HTTP/2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(slimmed)</a:t>
              </a:r>
            </a:p>
          </p:txBody>
        </p:sp>
        <p:cxnSp>
          <p:nvCxnSpPr>
            <p:cNvPr id="23" name="Straight Connector 22">
              <a:extLst>
                <a:ext uri="{FF2B5EF4-FFF2-40B4-BE49-F238E27FC236}">
                  <a16:creationId xmlns:a16="http://schemas.microsoft.com/office/drawing/2014/main" id="{CB33742C-9EB1-AA42-AA29-FE8D1AAAC5E7}"/>
                </a:ext>
              </a:extLst>
            </p:cNvPr>
            <p:cNvCxnSpPr/>
            <p:nvPr/>
          </p:nvCxnSpPr>
          <p:spPr>
            <a:xfrm>
              <a:off x="3333329" y="3569813"/>
              <a:ext cx="5147262" cy="0"/>
            </a:xfrm>
            <a:prstGeom prst="line">
              <a:avLst/>
            </a:prstGeom>
            <a:noFill/>
            <a:ln w="12700" cap="flat" cmpd="sng" algn="ctr">
              <a:solidFill>
                <a:sysClr val="windowText" lastClr="000000"/>
              </a:solidFill>
              <a:prstDash val="dash"/>
            </a:ln>
            <a:effectLst/>
          </p:spPr>
        </p:cxnSp>
        <p:cxnSp>
          <p:nvCxnSpPr>
            <p:cNvPr id="24" name="Straight Connector 23">
              <a:extLst>
                <a:ext uri="{FF2B5EF4-FFF2-40B4-BE49-F238E27FC236}">
                  <a16:creationId xmlns:a16="http://schemas.microsoft.com/office/drawing/2014/main" id="{E357E849-F864-8D4E-A565-17A2DCC74B86}"/>
                </a:ext>
              </a:extLst>
            </p:cNvPr>
            <p:cNvCxnSpPr/>
            <p:nvPr/>
          </p:nvCxnSpPr>
          <p:spPr>
            <a:xfrm>
              <a:off x="3352451" y="2994658"/>
              <a:ext cx="5147262" cy="0"/>
            </a:xfrm>
            <a:prstGeom prst="line">
              <a:avLst/>
            </a:prstGeom>
            <a:noFill/>
            <a:ln w="12700" cap="flat" cmpd="sng" algn="ctr">
              <a:solidFill>
                <a:sysClr val="windowText" lastClr="000000"/>
              </a:solidFill>
              <a:prstDash val="dash"/>
            </a:ln>
            <a:effectLst/>
          </p:spPr>
        </p:cxnSp>
        <p:sp>
          <p:nvSpPr>
            <p:cNvPr id="25" name="TextBox 24">
              <a:extLst>
                <a:ext uri="{FF2B5EF4-FFF2-40B4-BE49-F238E27FC236}">
                  <a16:creationId xmlns:a16="http://schemas.microsoft.com/office/drawing/2014/main" id="{3D37B3DB-1C25-9644-805A-16F0B5732706}"/>
                </a:ext>
              </a:extLst>
            </p:cNvPr>
            <p:cNvSpPr txBox="1"/>
            <p:nvPr/>
          </p:nvSpPr>
          <p:spPr>
            <a:xfrm>
              <a:off x="2349067" y="3671237"/>
              <a:ext cx="122438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Network</a:t>
              </a:r>
            </a:p>
          </p:txBody>
        </p:sp>
        <p:sp>
          <p:nvSpPr>
            <p:cNvPr id="26" name="TextBox 25">
              <a:extLst>
                <a:ext uri="{FF2B5EF4-FFF2-40B4-BE49-F238E27FC236}">
                  <a16:creationId xmlns:a16="http://schemas.microsoft.com/office/drawing/2014/main" id="{56FEFD46-159C-5848-865A-A466E6DF5BEF}"/>
                </a:ext>
              </a:extLst>
            </p:cNvPr>
            <p:cNvSpPr txBox="1"/>
            <p:nvPr/>
          </p:nvSpPr>
          <p:spPr>
            <a:xfrm>
              <a:off x="2355238" y="3077264"/>
              <a:ext cx="1224388"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Transport</a:t>
              </a:r>
            </a:p>
          </p:txBody>
        </p:sp>
        <p:sp>
          <p:nvSpPr>
            <p:cNvPr id="27" name="TextBox 26">
              <a:extLst>
                <a:ext uri="{FF2B5EF4-FFF2-40B4-BE49-F238E27FC236}">
                  <a16:creationId xmlns:a16="http://schemas.microsoft.com/office/drawing/2014/main" id="{2A05840F-E8F9-1248-A8B0-64F7DE49604B}"/>
                </a:ext>
              </a:extLst>
            </p:cNvPr>
            <p:cNvSpPr txBox="1"/>
            <p:nvPr/>
          </p:nvSpPr>
          <p:spPr>
            <a:xfrm>
              <a:off x="2217336" y="2204824"/>
              <a:ext cx="137985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Application</a:t>
              </a:r>
            </a:p>
          </p:txBody>
        </p:sp>
        <p:sp>
          <p:nvSpPr>
            <p:cNvPr id="28" name="TextBox 27">
              <a:extLst>
                <a:ext uri="{FF2B5EF4-FFF2-40B4-BE49-F238E27FC236}">
                  <a16:creationId xmlns:a16="http://schemas.microsoft.com/office/drawing/2014/main" id="{16D08199-2156-5E47-8400-89F2FF7E05B6}"/>
                </a:ext>
              </a:extLst>
            </p:cNvPr>
            <p:cNvSpPr txBox="1"/>
            <p:nvPr/>
          </p:nvSpPr>
          <p:spPr>
            <a:xfrm>
              <a:off x="3887697" y="4256509"/>
              <a:ext cx="17604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HTTP/2 over TCP</a:t>
              </a:r>
            </a:p>
          </p:txBody>
        </p:sp>
        <p:sp>
          <p:nvSpPr>
            <p:cNvPr id="29" name="Right Brace 28">
              <a:extLst>
                <a:ext uri="{FF2B5EF4-FFF2-40B4-BE49-F238E27FC236}">
                  <a16:creationId xmlns:a16="http://schemas.microsoft.com/office/drawing/2014/main" id="{A2D8FD90-2BF4-CC45-9AB0-51A5BE04C10B}"/>
                </a:ext>
              </a:extLst>
            </p:cNvPr>
            <p:cNvSpPr/>
            <p:nvPr/>
          </p:nvSpPr>
          <p:spPr>
            <a:xfrm>
              <a:off x="8194669" y="1877058"/>
              <a:ext cx="155448" cy="1050444"/>
            </a:xfrm>
            <a:prstGeom prst="rightBrace">
              <a:avLst/>
            </a:prstGeom>
            <a:noFill/>
            <a:ln w="12700" cap="flat" cmpd="sng" algn="ctr">
              <a:solidFill>
                <a:sysClr val="windowText" lastClr="0000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62CBF145-CA1B-E44D-9B14-4357D6C18D99}"/>
                </a:ext>
              </a:extLst>
            </p:cNvPr>
            <p:cNvSpPr txBox="1"/>
            <p:nvPr/>
          </p:nvSpPr>
          <p:spPr>
            <a:xfrm>
              <a:off x="8175178" y="2220885"/>
              <a:ext cx="900059"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HTTP/3</a:t>
              </a:r>
            </a:p>
          </p:txBody>
        </p:sp>
        <p:sp>
          <p:nvSpPr>
            <p:cNvPr id="31" name="TextBox 30">
              <a:extLst>
                <a:ext uri="{FF2B5EF4-FFF2-40B4-BE49-F238E27FC236}">
                  <a16:creationId xmlns:a16="http://schemas.microsoft.com/office/drawing/2014/main" id="{CB088D5D-930F-554A-8373-AC6F0FD83F5E}"/>
                </a:ext>
              </a:extLst>
            </p:cNvPr>
            <p:cNvSpPr txBox="1"/>
            <p:nvPr/>
          </p:nvSpPr>
          <p:spPr>
            <a:xfrm>
              <a:off x="6183312" y="4220148"/>
              <a:ext cx="282641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HTTP/2 over QUIC over UDP</a:t>
              </a:r>
            </a:p>
          </p:txBody>
        </p:sp>
      </p:grpSp>
      <p:sp>
        <p:nvSpPr>
          <p:cNvPr id="33" name="Rectangle 32">
            <a:extLst>
              <a:ext uri="{FF2B5EF4-FFF2-40B4-BE49-F238E27FC236}">
                <a16:creationId xmlns:a16="http://schemas.microsoft.com/office/drawing/2014/main" id="{F0C2C813-D5E8-1E4C-8CB3-7D545EA865A4}"/>
              </a:ext>
            </a:extLst>
          </p:cNvPr>
          <p:cNvSpPr/>
          <p:nvPr/>
        </p:nvSpPr>
        <p:spPr>
          <a:xfrm>
            <a:off x="6134100" y="3060700"/>
            <a:ext cx="4940300" cy="349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Slide Number Placeholder 2">
            <a:extLst>
              <a:ext uri="{FF2B5EF4-FFF2-40B4-BE49-F238E27FC236}">
                <a16:creationId xmlns:a16="http://schemas.microsoft.com/office/drawing/2014/main" id="{FD449AB4-BB35-4340-ACBD-E3F11043366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77</a:t>
            </a:fld>
            <a:endParaRPr lang="en-US" dirty="0"/>
          </a:p>
        </p:txBody>
      </p:sp>
    </p:spTree>
    <p:extLst>
      <p:ext uri="{BB962C8B-B14F-4D97-AF65-F5344CB8AC3E}">
        <p14:creationId xmlns:p14="http://schemas.microsoft.com/office/powerpoint/2010/main" val="3847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p:txBody>
          <a:bodyPr>
            <a:normAutofit/>
          </a:bodyPr>
          <a:lstStyle/>
          <a:p>
            <a:r>
              <a:rPr lang="en-US" sz="4800" dirty="0"/>
              <a:t>QUIC: Quick UDP Internet Connections</a:t>
            </a:r>
            <a:endParaRPr lang="en-US" sz="4400" b="0" dirty="0"/>
          </a:p>
        </p:txBody>
      </p:sp>
      <p:sp>
        <p:nvSpPr>
          <p:cNvPr id="5" name="Content Placeholder 3">
            <a:extLst>
              <a:ext uri="{FF2B5EF4-FFF2-40B4-BE49-F238E27FC236}">
                <a16:creationId xmlns:a16="http://schemas.microsoft.com/office/drawing/2014/main" id="{2E9214B3-CD75-BA4B-9D47-70445519F4F9}"/>
              </a:ext>
            </a:extLst>
          </p:cNvPr>
          <p:cNvSpPr txBox="1">
            <a:spLocks/>
          </p:cNvSpPr>
          <p:nvPr/>
        </p:nvSpPr>
        <p:spPr>
          <a:xfrm>
            <a:off x="723900" y="1498601"/>
            <a:ext cx="10515600" cy="102869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2200"/>
              </a:spcBef>
              <a:spcAft>
                <a:spcPts val="0"/>
              </a:spcAft>
              <a:buClr>
                <a:srgbClr val="0000A3"/>
              </a:buClr>
              <a:buSzTx/>
              <a:buFont typeface="Wingdings" pitchFamily="2" charset="2"/>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adopts approaches we’ve studied in this chapter for connection establishment, error control, congestion control</a:t>
            </a: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6">
            <a:extLst>
              <a:ext uri="{FF2B5EF4-FFF2-40B4-BE49-F238E27FC236}">
                <a16:creationId xmlns:a16="http://schemas.microsoft.com/office/drawing/2014/main" id="{3777E4FE-DA5A-4E48-B610-6339C350A768}"/>
              </a:ext>
            </a:extLst>
          </p:cNvPr>
          <p:cNvSpPr>
            <a:spLocks noGrp="1"/>
          </p:cNvSpPr>
          <p:nvPr>
            <p:ph idx="1"/>
          </p:nvPr>
        </p:nvSpPr>
        <p:spPr>
          <a:xfrm>
            <a:off x="806805" y="4750865"/>
            <a:ext cx="10651413" cy="1675335"/>
          </a:xfrm>
        </p:spPr>
        <p:txBody>
          <a:bodyPr>
            <a:normAutofit/>
          </a:bodyPr>
          <a:lstStyle/>
          <a:p>
            <a:r>
              <a:rPr lang="en-US" dirty="0"/>
              <a:t> multiple application-level “streams” multiplexed over single QUIC connection</a:t>
            </a:r>
          </a:p>
          <a:p>
            <a:pPr lvl="1"/>
            <a:r>
              <a:rPr lang="en-US" dirty="0"/>
              <a:t>separate reliable data transfer, security</a:t>
            </a:r>
          </a:p>
          <a:p>
            <a:pPr lvl="1"/>
            <a:r>
              <a:rPr lang="en-US" dirty="0"/>
              <a:t>common congestion control</a:t>
            </a:r>
          </a:p>
          <a:p>
            <a:endParaRPr lang="en-US" dirty="0"/>
          </a:p>
        </p:txBody>
      </p:sp>
      <p:sp>
        <p:nvSpPr>
          <p:cNvPr id="8" name="Content Placeholder 3">
            <a:extLst>
              <a:ext uri="{FF2B5EF4-FFF2-40B4-BE49-F238E27FC236}">
                <a16:creationId xmlns:a16="http://schemas.microsoft.com/office/drawing/2014/main" id="{10DF9673-8E09-094A-B15C-D9EA31F6C15C}"/>
              </a:ext>
            </a:extLst>
          </p:cNvPr>
          <p:cNvSpPr txBox="1">
            <a:spLocks/>
          </p:cNvSpPr>
          <p:nvPr/>
        </p:nvSpPr>
        <p:spPr>
          <a:xfrm>
            <a:off x="673100" y="2565401"/>
            <a:ext cx="10515600" cy="209549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0000A3"/>
                </a:solidFill>
                <a:effectLst/>
                <a:uLnTx/>
                <a:uFillTx/>
                <a:latin typeface="Calibri"/>
                <a:ea typeface="+mn-ea"/>
                <a:cs typeface="+mn-cs"/>
              </a:rPr>
              <a:t>error and congestion control: </a:t>
            </a:r>
            <a:r>
              <a:rPr kumimoji="0" lang="en-US" sz="2600" b="0" i="0" u="none" strike="noStrike" kern="1200" cap="none" spc="0" normalizeH="0" baseline="0" noProof="0" dirty="0">
                <a:ln>
                  <a:noFill/>
                </a:ln>
                <a:solidFill>
                  <a:prstClr val="black"/>
                </a:solidFill>
                <a:effectLst/>
                <a:uLnTx/>
                <a:uFillTx/>
                <a:latin typeface="Calibri"/>
                <a:ea typeface="+mn-ea"/>
                <a:cs typeface="+mn-cs"/>
              </a:rPr>
              <a:t>“Readers familiar with TCP’s loss detection and congestion control will find algorithms here that parallel well-known TCP ones.” </a:t>
            </a:r>
            <a:r>
              <a:rPr kumimoji="0" lang="en-US" sz="1800" b="0" i="0" u="none" strike="noStrike" kern="1200" cap="none" spc="0" normalizeH="0" baseline="0" noProof="0" dirty="0">
                <a:ln>
                  <a:noFill/>
                </a:ln>
                <a:solidFill>
                  <a:prstClr val="black"/>
                </a:solidFill>
                <a:effectLst/>
                <a:uLnTx/>
                <a:uFillTx/>
                <a:latin typeface="Calibri"/>
                <a:ea typeface="+mn-ea"/>
                <a:cs typeface="+mn-cs"/>
              </a:rPr>
              <a:t>[from QUIC specification]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0000A3"/>
                </a:solidFill>
                <a:effectLst/>
                <a:uLnTx/>
                <a:uFillTx/>
                <a:latin typeface="Calibri"/>
                <a:ea typeface="+mn-ea"/>
                <a:cs typeface="+mn-cs"/>
              </a:rPr>
              <a:t>connection establishment: </a:t>
            </a:r>
            <a:r>
              <a:rPr kumimoji="0" lang="en-US" sz="2600" b="0" i="0" u="none" strike="noStrike" kern="1200" cap="none" spc="0" normalizeH="0" baseline="0" noProof="0" dirty="0">
                <a:ln>
                  <a:noFill/>
                </a:ln>
                <a:solidFill>
                  <a:prstClr val="black"/>
                </a:solidFill>
                <a:effectLst/>
                <a:uLnTx/>
                <a:uFillTx/>
                <a:latin typeface="Calibri"/>
                <a:ea typeface="+mn-ea"/>
                <a:cs typeface="+mn-cs"/>
              </a:rPr>
              <a:t>reliability, congestion control, authentication, encryption, state established in one RTT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2">
            <a:extLst>
              <a:ext uri="{FF2B5EF4-FFF2-40B4-BE49-F238E27FC236}">
                <a16:creationId xmlns:a16="http://schemas.microsoft.com/office/drawing/2014/main" id="{4E07038B-ED19-5842-A33E-2BCFB116460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78</a:t>
            </a:fld>
            <a:endParaRPr lang="en-US" dirty="0"/>
          </a:p>
        </p:txBody>
      </p:sp>
    </p:spTree>
    <p:extLst>
      <p:ext uri="{BB962C8B-B14F-4D97-AF65-F5344CB8AC3E}">
        <p14:creationId xmlns:p14="http://schemas.microsoft.com/office/powerpoint/2010/main" val="31106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dissolve">
                                      <p:cBhvr>
                                        <p:cTn id="20" dur="500"/>
                                        <p:tgtEl>
                                          <p:spTgt spid="7">
                                            <p:txEl>
                                              <p:pRg st="1" end="1"/>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dissolv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p:txBody>
          <a:bodyPr>
            <a:normAutofit/>
          </a:bodyPr>
          <a:lstStyle/>
          <a:p>
            <a:r>
              <a:rPr lang="en-US" sz="4800" dirty="0"/>
              <a:t>QUIC: Connection establishment</a:t>
            </a:r>
            <a:endParaRPr lang="en-US" sz="4400" b="0" dirty="0"/>
          </a:p>
        </p:txBody>
      </p:sp>
      <p:sp>
        <p:nvSpPr>
          <p:cNvPr id="5" name="Line 25">
            <a:extLst>
              <a:ext uri="{FF2B5EF4-FFF2-40B4-BE49-F238E27FC236}">
                <a16:creationId xmlns:a16="http://schemas.microsoft.com/office/drawing/2014/main" id="{9C4BED4D-BA37-BE46-96DD-07DADA1A1BED}"/>
              </a:ext>
            </a:extLst>
          </p:cNvPr>
          <p:cNvSpPr>
            <a:spLocks noChangeShapeType="1"/>
          </p:cNvSpPr>
          <p:nvPr/>
        </p:nvSpPr>
        <p:spPr bwMode="auto">
          <a:xfrm>
            <a:off x="3068451" y="2380850"/>
            <a:ext cx="11746" cy="1766326"/>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 name="Line 39">
            <a:extLst>
              <a:ext uri="{FF2B5EF4-FFF2-40B4-BE49-F238E27FC236}">
                <a16:creationId xmlns:a16="http://schemas.microsoft.com/office/drawing/2014/main" id="{88C45933-40B9-E64A-85D5-07042017B5E6}"/>
              </a:ext>
            </a:extLst>
          </p:cNvPr>
          <p:cNvSpPr>
            <a:spLocks noChangeShapeType="1"/>
          </p:cNvSpPr>
          <p:nvPr/>
        </p:nvSpPr>
        <p:spPr bwMode="auto">
          <a:xfrm flipH="1">
            <a:off x="4567707" y="2453875"/>
            <a:ext cx="29506" cy="1738377"/>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5" name="Line 104">
            <a:extLst>
              <a:ext uri="{FF2B5EF4-FFF2-40B4-BE49-F238E27FC236}">
                <a16:creationId xmlns:a16="http://schemas.microsoft.com/office/drawing/2014/main" id="{DEA43D0F-FE4E-6444-803A-4AC3D317AF1D}"/>
              </a:ext>
            </a:extLst>
          </p:cNvPr>
          <p:cNvSpPr>
            <a:spLocks noChangeShapeType="1"/>
          </p:cNvSpPr>
          <p:nvPr/>
        </p:nvSpPr>
        <p:spPr bwMode="auto">
          <a:xfrm>
            <a:off x="3112900" y="2485625"/>
            <a:ext cx="1479550" cy="3159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110">
            <a:extLst>
              <a:ext uri="{FF2B5EF4-FFF2-40B4-BE49-F238E27FC236}">
                <a16:creationId xmlns:a16="http://schemas.microsoft.com/office/drawing/2014/main" id="{20BA3ED4-36CC-9544-98A9-EA509F55B659}"/>
              </a:ext>
            </a:extLst>
          </p:cNvPr>
          <p:cNvSpPr txBox="1">
            <a:spLocks noChangeArrowheads="1"/>
          </p:cNvSpPr>
          <p:nvPr/>
        </p:nvSpPr>
        <p:spPr bwMode="auto">
          <a:xfrm>
            <a:off x="1411272" y="2446164"/>
            <a:ext cx="166744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C0000"/>
                </a:solidFill>
                <a:effectLst/>
                <a:uLnTx/>
                <a:uFillTx/>
                <a:latin typeface="Tahoma" charset="0"/>
                <a:ea typeface="ＭＳ Ｐゴシック" charset="0"/>
                <a:cs typeface="+mn-cs"/>
              </a:rPr>
              <a:t>TCP handshake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ahoma" charset="0"/>
                <a:ea typeface="ＭＳ Ｐゴシック" charset="0"/>
                <a:cs typeface="+mn-cs"/>
              </a:rPr>
              <a:t>(transport layer)</a:t>
            </a:r>
          </a:p>
        </p:txBody>
      </p:sp>
      <p:grpSp>
        <p:nvGrpSpPr>
          <p:cNvPr id="45" name="Group 116">
            <a:extLst>
              <a:ext uri="{FF2B5EF4-FFF2-40B4-BE49-F238E27FC236}">
                <a16:creationId xmlns:a16="http://schemas.microsoft.com/office/drawing/2014/main" id="{05B15A5D-4328-A441-B3FC-F81F57D4EEB2}"/>
              </a:ext>
            </a:extLst>
          </p:cNvPr>
          <p:cNvGrpSpPr>
            <a:grpSpLocks/>
          </p:cNvGrpSpPr>
          <p:nvPr/>
        </p:nvGrpSpPr>
        <p:grpSpPr bwMode="auto">
          <a:xfrm>
            <a:off x="2596963" y="1844275"/>
            <a:ext cx="620713" cy="487363"/>
            <a:chOff x="-44" y="1473"/>
            <a:chExt cx="981" cy="1105"/>
          </a:xfrm>
        </p:grpSpPr>
        <p:pic>
          <p:nvPicPr>
            <p:cNvPr id="79" name="Picture 117" descr="desktop_computer_stylized_medium">
              <a:extLst>
                <a:ext uri="{FF2B5EF4-FFF2-40B4-BE49-F238E27FC236}">
                  <a16:creationId xmlns:a16="http://schemas.microsoft.com/office/drawing/2014/main" id="{4F29F569-59F0-9C46-911D-DD62143FA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18">
              <a:extLst>
                <a:ext uri="{FF2B5EF4-FFF2-40B4-BE49-F238E27FC236}">
                  <a16:creationId xmlns:a16="http://schemas.microsoft.com/office/drawing/2014/main" id="{DF44085E-A434-B74D-9FFC-405767956F4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6" name="Group 119">
            <a:extLst>
              <a:ext uri="{FF2B5EF4-FFF2-40B4-BE49-F238E27FC236}">
                <a16:creationId xmlns:a16="http://schemas.microsoft.com/office/drawing/2014/main" id="{A7B90A8A-D028-4B44-A36B-2A3A02C52290}"/>
              </a:ext>
            </a:extLst>
          </p:cNvPr>
          <p:cNvGrpSpPr>
            <a:grpSpLocks/>
          </p:cNvGrpSpPr>
          <p:nvPr/>
        </p:nvGrpSpPr>
        <p:grpSpPr bwMode="auto">
          <a:xfrm>
            <a:off x="4405125" y="1825225"/>
            <a:ext cx="336550" cy="512763"/>
            <a:chOff x="4140" y="429"/>
            <a:chExt cx="1425" cy="2396"/>
          </a:xfrm>
        </p:grpSpPr>
        <p:sp>
          <p:nvSpPr>
            <p:cNvPr id="47" name="Freeform 120">
              <a:extLst>
                <a:ext uri="{FF2B5EF4-FFF2-40B4-BE49-F238E27FC236}">
                  <a16:creationId xmlns:a16="http://schemas.microsoft.com/office/drawing/2014/main" id="{08B25BDC-C11B-7445-9ACE-530694381C99}"/>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8" name="Rectangle 121">
              <a:extLst>
                <a:ext uri="{FF2B5EF4-FFF2-40B4-BE49-F238E27FC236}">
                  <a16:creationId xmlns:a16="http://schemas.microsoft.com/office/drawing/2014/main" id="{B20D776D-D65C-E547-99EE-D97FD4573207}"/>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9" name="Freeform 122">
              <a:extLst>
                <a:ext uri="{FF2B5EF4-FFF2-40B4-BE49-F238E27FC236}">
                  <a16:creationId xmlns:a16="http://schemas.microsoft.com/office/drawing/2014/main" id="{2EF7936B-B98E-C14D-9E56-4F80B95855C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0" name="Freeform 123">
              <a:extLst>
                <a:ext uri="{FF2B5EF4-FFF2-40B4-BE49-F238E27FC236}">
                  <a16:creationId xmlns:a16="http://schemas.microsoft.com/office/drawing/2014/main" id="{C22063C8-98A9-4343-AEF8-2EFD61950B6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1" name="Rectangle 124">
              <a:extLst>
                <a:ext uri="{FF2B5EF4-FFF2-40B4-BE49-F238E27FC236}">
                  <a16:creationId xmlns:a16="http://schemas.microsoft.com/office/drawing/2014/main" id="{C86D734F-6A3D-5740-AD55-1591F613841E}"/>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2" name="Group 125">
              <a:extLst>
                <a:ext uri="{FF2B5EF4-FFF2-40B4-BE49-F238E27FC236}">
                  <a16:creationId xmlns:a16="http://schemas.microsoft.com/office/drawing/2014/main" id="{7DC279C6-96EE-8646-BB6A-A80EB220F3AA}"/>
                </a:ext>
              </a:extLst>
            </p:cNvPr>
            <p:cNvGrpSpPr>
              <a:grpSpLocks/>
            </p:cNvGrpSpPr>
            <p:nvPr/>
          </p:nvGrpSpPr>
          <p:grpSpPr bwMode="auto">
            <a:xfrm>
              <a:off x="4749" y="668"/>
              <a:ext cx="581" cy="145"/>
              <a:chOff x="614" y="2568"/>
              <a:chExt cx="725" cy="139"/>
            </a:xfrm>
          </p:grpSpPr>
          <p:sp>
            <p:nvSpPr>
              <p:cNvPr id="77" name="AutoShape 126">
                <a:extLst>
                  <a:ext uri="{FF2B5EF4-FFF2-40B4-BE49-F238E27FC236}">
                    <a16:creationId xmlns:a16="http://schemas.microsoft.com/office/drawing/2014/main" id="{0B36DDBF-CF03-9041-B023-1348757494C3}"/>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8" name="AutoShape 127">
                <a:extLst>
                  <a:ext uri="{FF2B5EF4-FFF2-40B4-BE49-F238E27FC236}">
                    <a16:creationId xmlns:a16="http://schemas.microsoft.com/office/drawing/2014/main" id="{7A59F2CB-A29D-CA45-B239-ABC8A50C4D0C}"/>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3" name="Rectangle 128">
              <a:extLst>
                <a:ext uri="{FF2B5EF4-FFF2-40B4-BE49-F238E27FC236}">
                  <a16:creationId xmlns:a16="http://schemas.microsoft.com/office/drawing/2014/main" id="{812143BC-E04E-3643-88D3-F518F08FDF0B}"/>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4" name="Group 129">
              <a:extLst>
                <a:ext uri="{FF2B5EF4-FFF2-40B4-BE49-F238E27FC236}">
                  <a16:creationId xmlns:a16="http://schemas.microsoft.com/office/drawing/2014/main" id="{354CCBB5-B9C6-6942-AC5F-3687938C3258}"/>
                </a:ext>
              </a:extLst>
            </p:cNvPr>
            <p:cNvGrpSpPr>
              <a:grpSpLocks/>
            </p:cNvGrpSpPr>
            <p:nvPr/>
          </p:nvGrpSpPr>
          <p:grpSpPr bwMode="auto">
            <a:xfrm>
              <a:off x="4747" y="994"/>
              <a:ext cx="581" cy="134"/>
              <a:chOff x="614" y="2568"/>
              <a:chExt cx="725" cy="139"/>
            </a:xfrm>
          </p:grpSpPr>
          <p:sp>
            <p:nvSpPr>
              <p:cNvPr id="75" name="AutoShape 130">
                <a:extLst>
                  <a:ext uri="{FF2B5EF4-FFF2-40B4-BE49-F238E27FC236}">
                    <a16:creationId xmlns:a16="http://schemas.microsoft.com/office/drawing/2014/main" id="{EB7C97D8-291A-DA46-98C3-1C910333F417}"/>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6" name="AutoShape 131">
                <a:extLst>
                  <a:ext uri="{FF2B5EF4-FFF2-40B4-BE49-F238E27FC236}">
                    <a16:creationId xmlns:a16="http://schemas.microsoft.com/office/drawing/2014/main" id="{B1B8D70D-52FE-834D-B584-42FAD990E0A9}"/>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5" name="Rectangle 132">
              <a:extLst>
                <a:ext uri="{FF2B5EF4-FFF2-40B4-BE49-F238E27FC236}">
                  <a16:creationId xmlns:a16="http://schemas.microsoft.com/office/drawing/2014/main" id="{6F44B4E7-0BAF-BD4D-AB09-8F68566849C1}"/>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 name="Rectangle 133">
              <a:extLst>
                <a:ext uri="{FF2B5EF4-FFF2-40B4-BE49-F238E27FC236}">
                  <a16:creationId xmlns:a16="http://schemas.microsoft.com/office/drawing/2014/main" id="{E096E649-FB98-A440-A0AA-87ACB61BF19E}"/>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7" name="Group 134">
              <a:extLst>
                <a:ext uri="{FF2B5EF4-FFF2-40B4-BE49-F238E27FC236}">
                  <a16:creationId xmlns:a16="http://schemas.microsoft.com/office/drawing/2014/main" id="{4A761FF6-BF42-0C42-B867-FBBD6C66E1F2}"/>
                </a:ext>
              </a:extLst>
            </p:cNvPr>
            <p:cNvGrpSpPr>
              <a:grpSpLocks/>
            </p:cNvGrpSpPr>
            <p:nvPr/>
          </p:nvGrpSpPr>
          <p:grpSpPr bwMode="auto">
            <a:xfrm>
              <a:off x="4735" y="1627"/>
              <a:ext cx="582" cy="151"/>
              <a:chOff x="614" y="2568"/>
              <a:chExt cx="725" cy="139"/>
            </a:xfrm>
          </p:grpSpPr>
          <p:sp>
            <p:nvSpPr>
              <p:cNvPr id="73" name="AutoShape 135">
                <a:extLst>
                  <a:ext uri="{FF2B5EF4-FFF2-40B4-BE49-F238E27FC236}">
                    <a16:creationId xmlns:a16="http://schemas.microsoft.com/office/drawing/2014/main" id="{5464F3AB-216D-124D-939F-704C7CCC22CF}"/>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4" name="AutoShape 136">
                <a:extLst>
                  <a:ext uri="{FF2B5EF4-FFF2-40B4-BE49-F238E27FC236}">
                    <a16:creationId xmlns:a16="http://schemas.microsoft.com/office/drawing/2014/main" id="{ED89168E-72D2-FF4F-B7EF-6AB182DDFB2A}"/>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8" name="Freeform 137">
              <a:extLst>
                <a:ext uri="{FF2B5EF4-FFF2-40B4-BE49-F238E27FC236}">
                  <a16:creationId xmlns:a16="http://schemas.microsoft.com/office/drawing/2014/main" id="{678B45D0-D6A4-E547-A6AB-6CA05B4F04EC}"/>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59" name="Group 138">
              <a:extLst>
                <a:ext uri="{FF2B5EF4-FFF2-40B4-BE49-F238E27FC236}">
                  <a16:creationId xmlns:a16="http://schemas.microsoft.com/office/drawing/2014/main" id="{93894FC4-66FF-A141-A8FA-F4467B81742C}"/>
                </a:ext>
              </a:extLst>
            </p:cNvPr>
            <p:cNvGrpSpPr>
              <a:grpSpLocks/>
            </p:cNvGrpSpPr>
            <p:nvPr/>
          </p:nvGrpSpPr>
          <p:grpSpPr bwMode="auto">
            <a:xfrm>
              <a:off x="4739" y="1327"/>
              <a:ext cx="582" cy="139"/>
              <a:chOff x="614" y="2568"/>
              <a:chExt cx="725" cy="139"/>
            </a:xfrm>
          </p:grpSpPr>
          <p:sp>
            <p:nvSpPr>
              <p:cNvPr id="71" name="AutoShape 139">
                <a:extLst>
                  <a:ext uri="{FF2B5EF4-FFF2-40B4-BE49-F238E27FC236}">
                    <a16:creationId xmlns:a16="http://schemas.microsoft.com/office/drawing/2014/main" id="{0B5B4221-43A5-794B-8779-2C6FA0946B47}"/>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2" name="AutoShape 140">
                <a:extLst>
                  <a:ext uri="{FF2B5EF4-FFF2-40B4-BE49-F238E27FC236}">
                    <a16:creationId xmlns:a16="http://schemas.microsoft.com/office/drawing/2014/main" id="{C2AF8E78-80D6-6944-986D-4D173EA2B990}"/>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0" name="Rectangle 141">
              <a:extLst>
                <a:ext uri="{FF2B5EF4-FFF2-40B4-BE49-F238E27FC236}">
                  <a16:creationId xmlns:a16="http://schemas.microsoft.com/office/drawing/2014/main" id="{E8A6DBCF-DF01-4B4B-A482-6EE295F9469A}"/>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Freeform 142">
              <a:extLst>
                <a:ext uri="{FF2B5EF4-FFF2-40B4-BE49-F238E27FC236}">
                  <a16:creationId xmlns:a16="http://schemas.microsoft.com/office/drawing/2014/main" id="{4A8FDAF3-5C2E-4549-BC2D-F5D371A5BF8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Freeform 143">
              <a:extLst>
                <a:ext uri="{FF2B5EF4-FFF2-40B4-BE49-F238E27FC236}">
                  <a16:creationId xmlns:a16="http://schemas.microsoft.com/office/drawing/2014/main" id="{27C6D15B-AD3A-974C-955B-6AC23ACE581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 name="Oval 144">
              <a:extLst>
                <a:ext uri="{FF2B5EF4-FFF2-40B4-BE49-F238E27FC236}">
                  <a16:creationId xmlns:a16="http://schemas.microsoft.com/office/drawing/2014/main" id="{DE337FA2-6FB5-6140-BAED-B6974915AFA5}"/>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 name="Freeform 145">
              <a:extLst>
                <a:ext uri="{FF2B5EF4-FFF2-40B4-BE49-F238E27FC236}">
                  <a16:creationId xmlns:a16="http://schemas.microsoft.com/office/drawing/2014/main" id="{E36437D8-92DB-2B4F-90B6-43453829C487}"/>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AutoShape 146">
              <a:extLst>
                <a:ext uri="{FF2B5EF4-FFF2-40B4-BE49-F238E27FC236}">
                  <a16:creationId xmlns:a16="http://schemas.microsoft.com/office/drawing/2014/main" id="{1C6066DD-9182-8B41-BADA-B3930EFFFA59}"/>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6" name="AutoShape 147">
              <a:extLst>
                <a:ext uri="{FF2B5EF4-FFF2-40B4-BE49-F238E27FC236}">
                  <a16:creationId xmlns:a16="http://schemas.microsoft.com/office/drawing/2014/main" id="{5346E090-AA71-5047-9BDF-1A7AA07BF421}"/>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Oval 148">
              <a:extLst>
                <a:ext uri="{FF2B5EF4-FFF2-40B4-BE49-F238E27FC236}">
                  <a16:creationId xmlns:a16="http://schemas.microsoft.com/office/drawing/2014/main" id="{5CDD94BB-1E90-0744-8E1D-646B97296F47}"/>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8" name="Oval 149">
              <a:extLst>
                <a:ext uri="{FF2B5EF4-FFF2-40B4-BE49-F238E27FC236}">
                  <a16:creationId xmlns:a16="http://schemas.microsoft.com/office/drawing/2014/main" id="{557ADED5-CBD1-6747-85B1-2230D000C7B9}"/>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69" name="Oval 150">
              <a:extLst>
                <a:ext uri="{FF2B5EF4-FFF2-40B4-BE49-F238E27FC236}">
                  <a16:creationId xmlns:a16="http://schemas.microsoft.com/office/drawing/2014/main" id="{22F5D6E9-CAC5-8D45-977C-D459EA43C6B7}"/>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0" name="Rectangle 151">
              <a:extLst>
                <a:ext uri="{FF2B5EF4-FFF2-40B4-BE49-F238E27FC236}">
                  <a16:creationId xmlns:a16="http://schemas.microsoft.com/office/drawing/2014/main" id="{C49F52B6-7EBB-D740-89BC-D73BFAF70D66}"/>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45" name="Line 104">
            <a:extLst>
              <a:ext uri="{FF2B5EF4-FFF2-40B4-BE49-F238E27FC236}">
                <a16:creationId xmlns:a16="http://schemas.microsoft.com/office/drawing/2014/main" id="{C05A0638-0561-184C-B88A-83CE0B99673B}"/>
              </a:ext>
            </a:extLst>
          </p:cNvPr>
          <p:cNvSpPr>
            <a:spLocks noChangeShapeType="1"/>
          </p:cNvSpPr>
          <p:nvPr/>
        </p:nvSpPr>
        <p:spPr bwMode="auto">
          <a:xfrm flipH="1">
            <a:off x="3079562" y="2852337"/>
            <a:ext cx="1479550" cy="3159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Line 104">
            <a:extLst>
              <a:ext uri="{FF2B5EF4-FFF2-40B4-BE49-F238E27FC236}">
                <a16:creationId xmlns:a16="http://schemas.microsoft.com/office/drawing/2014/main" id="{8B56918A-5014-8F46-8CCE-CBEA09440003}"/>
              </a:ext>
            </a:extLst>
          </p:cNvPr>
          <p:cNvSpPr>
            <a:spLocks noChangeShapeType="1"/>
          </p:cNvSpPr>
          <p:nvPr/>
        </p:nvSpPr>
        <p:spPr bwMode="auto">
          <a:xfrm>
            <a:off x="3091128" y="3182311"/>
            <a:ext cx="1479550" cy="3159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7" name="Text Box 110">
            <a:extLst>
              <a:ext uri="{FF2B5EF4-FFF2-40B4-BE49-F238E27FC236}">
                <a16:creationId xmlns:a16="http://schemas.microsoft.com/office/drawing/2014/main" id="{E13AB8A0-1586-CE49-B5BB-BC4585309466}"/>
              </a:ext>
            </a:extLst>
          </p:cNvPr>
          <p:cNvSpPr txBox="1">
            <a:spLocks noChangeArrowheads="1"/>
          </p:cNvSpPr>
          <p:nvPr/>
        </p:nvSpPr>
        <p:spPr bwMode="auto">
          <a:xfrm>
            <a:off x="1457504" y="3320650"/>
            <a:ext cx="155683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C0000"/>
                </a:solidFill>
                <a:effectLst/>
                <a:uLnTx/>
                <a:uFillTx/>
                <a:latin typeface="Tahoma" charset="0"/>
                <a:ea typeface="ＭＳ Ｐゴシック" charset="0"/>
                <a:cs typeface="+mn-cs"/>
              </a:rPr>
              <a:t>TLS handshake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ahoma" charset="0"/>
                <a:ea typeface="ＭＳ Ｐゴシック" charset="0"/>
                <a:cs typeface="+mn-cs"/>
              </a:rPr>
              <a:t>(security)</a:t>
            </a:r>
          </a:p>
        </p:txBody>
      </p:sp>
      <p:sp>
        <p:nvSpPr>
          <p:cNvPr id="148" name="Line 104">
            <a:extLst>
              <a:ext uri="{FF2B5EF4-FFF2-40B4-BE49-F238E27FC236}">
                <a16:creationId xmlns:a16="http://schemas.microsoft.com/office/drawing/2014/main" id="{2A8075BB-6199-564E-A2AE-27CBCD566ED0}"/>
              </a:ext>
            </a:extLst>
          </p:cNvPr>
          <p:cNvSpPr>
            <a:spLocks noChangeShapeType="1"/>
          </p:cNvSpPr>
          <p:nvPr/>
        </p:nvSpPr>
        <p:spPr bwMode="auto">
          <a:xfrm flipH="1">
            <a:off x="3057790" y="3549023"/>
            <a:ext cx="1479550" cy="3159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9" name="Content Placeholder 3">
            <a:extLst>
              <a:ext uri="{FF2B5EF4-FFF2-40B4-BE49-F238E27FC236}">
                <a16:creationId xmlns:a16="http://schemas.microsoft.com/office/drawing/2014/main" id="{9696F7E8-2582-4947-8032-1DACA9C53819}"/>
              </a:ext>
            </a:extLst>
          </p:cNvPr>
          <p:cNvSpPr txBox="1">
            <a:spLocks/>
          </p:cNvSpPr>
          <p:nvPr/>
        </p:nvSpPr>
        <p:spPr>
          <a:xfrm>
            <a:off x="1198561" y="4421354"/>
            <a:ext cx="4452939" cy="209374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TCP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(reliability, congestion control state)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TLS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(authentication, crypto state)</a:t>
            </a:r>
          </a:p>
          <a:p>
            <a:pPr marL="508000" marR="0" lvl="0" indent="-2159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 serial handshakes</a:t>
            </a: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4" name="Line 104">
            <a:extLst>
              <a:ext uri="{FF2B5EF4-FFF2-40B4-BE49-F238E27FC236}">
                <a16:creationId xmlns:a16="http://schemas.microsoft.com/office/drawing/2014/main" id="{A731BD8A-822C-8E41-AB22-2027DB7C0735}"/>
              </a:ext>
            </a:extLst>
          </p:cNvPr>
          <p:cNvSpPr>
            <a:spLocks noChangeShapeType="1"/>
          </p:cNvSpPr>
          <p:nvPr/>
        </p:nvSpPr>
        <p:spPr bwMode="auto">
          <a:xfrm>
            <a:off x="3087500" y="3908025"/>
            <a:ext cx="1479550" cy="315913"/>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TextBox 194">
            <a:extLst>
              <a:ext uri="{FF2B5EF4-FFF2-40B4-BE49-F238E27FC236}">
                <a16:creationId xmlns:a16="http://schemas.microsoft.com/office/drawing/2014/main" id="{13979F95-5F08-4B4E-B3AF-BB5A69DC5771}"/>
              </a:ext>
            </a:extLst>
          </p:cNvPr>
          <p:cNvSpPr txBox="1"/>
          <p:nvPr/>
        </p:nvSpPr>
        <p:spPr>
          <a:xfrm>
            <a:off x="3505200" y="3860800"/>
            <a:ext cx="599716"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grpSp>
        <p:nvGrpSpPr>
          <p:cNvPr id="4" name="Group 3">
            <a:extLst>
              <a:ext uri="{FF2B5EF4-FFF2-40B4-BE49-F238E27FC236}">
                <a16:creationId xmlns:a16="http://schemas.microsoft.com/office/drawing/2014/main" id="{B27720B8-7CD9-3D46-8BE1-8522E3B30B72}"/>
              </a:ext>
            </a:extLst>
          </p:cNvPr>
          <p:cNvGrpSpPr/>
          <p:nvPr/>
        </p:nvGrpSpPr>
        <p:grpSpPr>
          <a:xfrm>
            <a:off x="6354761" y="1850625"/>
            <a:ext cx="5087939" cy="4753374"/>
            <a:chOff x="6354761" y="1850625"/>
            <a:chExt cx="5087939" cy="4753374"/>
          </a:xfrm>
        </p:grpSpPr>
        <p:sp>
          <p:nvSpPr>
            <p:cNvPr id="150" name="Line 25">
              <a:extLst>
                <a:ext uri="{FF2B5EF4-FFF2-40B4-BE49-F238E27FC236}">
                  <a16:creationId xmlns:a16="http://schemas.microsoft.com/office/drawing/2014/main" id="{E201D1E1-11DD-1D41-965A-182F8EFC7560}"/>
                </a:ext>
              </a:extLst>
            </p:cNvPr>
            <p:cNvSpPr>
              <a:spLocks noChangeShapeType="1"/>
            </p:cNvSpPr>
            <p:nvPr/>
          </p:nvSpPr>
          <p:spPr bwMode="auto">
            <a:xfrm>
              <a:off x="8046851" y="2406250"/>
              <a:ext cx="11746" cy="1766326"/>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1" name="Line 39">
              <a:extLst>
                <a:ext uri="{FF2B5EF4-FFF2-40B4-BE49-F238E27FC236}">
                  <a16:creationId xmlns:a16="http://schemas.microsoft.com/office/drawing/2014/main" id="{E8CE9184-8004-6B4B-B08A-3AD4A505DEC2}"/>
                </a:ext>
              </a:extLst>
            </p:cNvPr>
            <p:cNvSpPr>
              <a:spLocks noChangeShapeType="1"/>
            </p:cNvSpPr>
            <p:nvPr/>
          </p:nvSpPr>
          <p:spPr bwMode="auto">
            <a:xfrm flipH="1">
              <a:off x="9546107" y="2479275"/>
              <a:ext cx="29506" cy="1738377"/>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2" name="Line 104">
              <a:extLst>
                <a:ext uri="{FF2B5EF4-FFF2-40B4-BE49-F238E27FC236}">
                  <a16:creationId xmlns:a16="http://schemas.microsoft.com/office/drawing/2014/main" id="{2F4BD7E0-F5D3-F84E-9962-D7160263FE7C}"/>
                </a:ext>
              </a:extLst>
            </p:cNvPr>
            <p:cNvSpPr>
              <a:spLocks noChangeShapeType="1"/>
            </p:cNvSpPr>
            <p:nvPr/>
          </p:nvSpPr>
          <p:spPr bwMode="auto">
            <a:xfrm>
              <a:off x="8091300" y="2511025"/>
              <a:ext cx="1479550" cy="3159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Text Box 110">
              <a:extLst>
                <a:ext uri="{FF2B5EF4-FFF2-40B4-BE49-F238E27FC236}">
                  <a16:creationId xmlns:a16="http://schemas.microsoft.com/office/drawing/2014/main" id="{142BBA39-1F6E-E049-B451-16DA815897F9}"/>
                </a:ext>
              </a:extLst>
            </p:cNvPr>
            <p:cNvSpPr txBox="1">
              <a:spLocks noChangeArrowheads="1"/>
            </p:cNvSpPr>
            <p:nvPr/>
          </p:nvSpPr>
          <p:spPr bwMode="auto">
            <a:xfrm>
              <a:off x="6385541" y="2649364"/>
              <a:ext cx="1701107"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C0000"/>
                  </a:solidFill>
                  <a:effectLst/>
                  <a:uLnTx/>
                  <a:uFillTx/>
                  <a:latin typeface="Tahoma" charset="0"/>
                  <a:ea typeface="ＭＳ Ｐゴシック" charset="0"/>
                  <a:cs typeface="+mn-cs"/>
                </a:rPr>
                <a:t>QUIC handshake</a:t>
              </a:r>
            </a:p>
          </p:txBody>
        </p:sp>
        <p:grpSp>
          <p:nvGrpSpPr>
            <p:cNvPr id="154" name="Group 116">
              <a:extLst>
                <a:ext uri="{FF2B5EF4-FFF2-40B4-BE49-F238E27FC236}">
                  <a16:creationId xmlns:a16="http://schemas.microsoft.com/office/drawing/2014/main" id="{0333952F-7029-3942-B0B2-A306607461AF}"/>
                </a:ext>
              </a:extLst>
            </p:cNvPr>
            <p:cNvGrpSpPr>
              <a:grpSpLocks/>
            </p:cNvGrpSpPr>
            <p:nvPr/>
          </p:nvGrpSpPr>
          <p:grpSpPr bwMode="auto">
            <a:xfrm>
              <a:off x="7575363" y="1869675"/>
              <a:ext cx="620713" cy="487363"/>
              <a:chOff x="-44" y="1473"/>
              <a:chExt cx="981" cy="1105"/>
            </a:xfrm>
          </p:grpSpPr>
          <p:pic>
            <p:nvPicPr>
              <p:cNvPr id="155" name="Picture 117" descr="desktop_computer_stylized_medium">
                <a:extLst>
                  <a:ext uri="{FF2B5EF4-FFF2-40B4-BE49-F238E27FC236}">
                    <a16:creationId xmlns:a16="http://schemas.microsoft.com/office/drawing/2014/main" id="{8C72C79C-1EF7-DC4C-8FEF-AEDFD872B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118">
                <a:extLst>
                  <a:ext uri="{FF2B5EF4-FFF2-40B4-BE49-F238E27FC236}">
                    <a16:creationId xmlns:a16="http://schemas.microsoft.com/office/drawing/2014/main" id="{E79F1797-B686-D046-AD47-8338B66A2AA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7" name="Group 119">
              <a:extLst>
                <a:ext uri="{FF2B5EF4-FFF2-40B4-BE49-F238E27FC236}">
                  <a16:creationId xmlns:a16="http://schemas.microsoft.com/office/drawing/2014/main" id="{1921DDFF-2705-6C46-8A29-C8670E801926}"/>
                </a:ext>
              </a:extLst>
            </p:cNvPr>
            <p:cNvGrpSpPr>
              <a:grpSpLocks/>
            </p:cNvGrpSpPr>
            <p:nvPr/>
          </p:nvGrpSpPr>
          <p:grpSpPr bwMode="auto">
            <a:xfrm>
              <a:off x="9383525" y="1850625"/>
              <a:ext cx="336550" cy="512763"/>
              <a:chOff x="4140" y="429"/>
              <a:chExt cx="1425" cy="2396"/>
            </a:xfrm>
          </p:grpSpPr>
          <p:sp>
            <p:nvSpPr>
              <p:cNvPr id="158" name="Freeform 120">
                <a:extLst>
                  <a:ext uri="{FF2B5EF4-FFF2-40B4-BE49-F238E27FC236}">
                    <a16:creationId xmlns:a16="http://schemas.microsoft.com/office/drawing/2014/main" id="{72456C31-EC36-8A44-B815-A2C6390A18E9}"/>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9" name="Rectangle 121">
                <a:extLst>
                  <a:ext uri="{FF2B5EF4-FFF2-40B4-BE49-F238E27FC236}">
                    <a16:creationId xmlns:a16="http://schemas.microsoft.com/office/drawing/2014/main" id="{E0D0A96C-1B65-FB45-B4AC-BE954CCF223D}"/>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Freeform 122">
                <a:extLst>
                  <a:ext uri="{FF2B5EF4-FFF2-40B4-BE49-F238E27FC236}">
                    <a16:creationId xmlns:a16="http://schemas.microsoft.com/office/drawing/2014/main" id="{9BD4CF73-E838-F54D-8021-8ED53EE4FE2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Freeform 123">
                <a:extLst>
                  <a:ext uri="{FF2B5EF4-FFF2-40B4-BE49-F238E27FC236}">
                    <a16:creationId xmlns:a16="http://schemas.microsoft.com/office/drawing/2014/main" id="{DBF50D50-0488-C94B-8D14-F5DA31992A1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2" name="Rectangle 124">
                <a:extLst>
                  <a:ext uri="{FF2B5EF4-FFF2-40B4-BE49-F238E27FC236}">
                    <a16:creationId xmlns:a16="http://schemas.microsoft.com/office/drawing/2014/main" id="{9A12FE8D-764D-FD4C-A7F0-EF3E10F1E966}"/>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63" name="Group 125">
                <a:extLst>
                  <a:ext uri="{FF2B5EF4-FFF2-40B4-BE49-F238E27FC236}">
                    <a16:creationId xmlns:a16="http://schemas.microsoft.com/office/drawing/2014/main" id="{F033A249-6CC0-4B49-890B-E3CF3DE1BF77}"/>
                  </a:ext>
                </a:extLst>
              </p:cNvPr>
              <p:cNvGrpSpPr>
                <a:grpSpLocks/>
              </p:cNvGrpSpPr>
              <p:nvPr/>
            </p:nvGrpSpPr>
            <p:grpSpPr bwMode="auto">
              <a:xfrm>
                <a:off x="4749" y="668"/>
                <a:ext cx="581" cy="145"/>
                <a:chOff x="614" y="2568"/>
                <a:chExt cx="725" cy="139"/>
              </a:xfrm>
            </p:grpSpPr>
            <p:sp>
              <p:nvSpPr>
                <p:cNvPr id="188" name="AutoShape 126">
                  <a:extLst>
                    <a:ext uri="{FF2B5EF4-FFF2-40B4-BE49-F238E27FC236}">
                      <a16:creationId xmlns:a16="http://schemas.microsoft.com/office/drawing/2014/main" id="{C1DDDDBD-29CE-2444-934A-402C23FAE014}"/>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9" name="AutoShape 127">
                  <a:extLst>
                    <a:ext uri="{FF2B5EF4-FFF2-40B4-BE49-F238E27FC236}">
                      <a16:creationId xmlns:a16="http://schemas.microsoft.com/office/drawing/2014/main" id="{01E11103-D127-9F4D-8782-4F2BD127B8B5}"/>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4" name="Rectangle 128">
                <a:extLst>
                  <a:ext uri="{FF2B5EF4-FFF2-40B4-BE49-F238E27FC236}">
                    <a16:creationId xmlns:a16="http://schemas.microsoft.com/office/drawing/2014/main" id="{309ED177-B672-A84A-B0B1-070CA5D0950C}"/>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65" name="Group 129">
                <a:extLst>
                  <a:ext uri="{FF2B5EF4-FFF2-40B4-BE49-F238E27FC236}">
                    <a16:creationId xmlns:a16="http://schemas.microsoft.com/office/drawing/2014/main" id="{9F93E2F1-42AF-834D-A362-20CC6806EC35}"/>
                  </a:ext>
                </a:extLst>
              </p:cNvPr>
              <p:cNvGrpSpPr>
                <a:grpSpLocks/>
              </p:cNvGrpSpPr>
              <p:nvPr/>
            </p:nvGrpSpPr>
            <p:grpSpPr bwMode="auto">
              <a:xfrm>
                <a:off x="4747" y="994"/>
                <a:ext cx="581" cy="134"/>
                <a:chOff x="614" y="2568"/>
                <a:chExt cx="725" cy="139"/>
              </a:xfrm>
            </p:grpSpPr>
            <p:sp>
              <p:nvSpPr>
                <p:cNvPr id="186" name="AutoShape 130">
                  <a:extLst>
                    <a:ext uri="{FF2B5EF4-FFF2-40B4-BE49-F238E27FC236}">
                      <a16:creationId xmlns:a16="http://schemas.microsoft.com/office/drawing/2014/main" id="{5E4B6035-A038-8C40-AFB1-37B8051A2A72}"/>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AutoShape 131">
                  <a:extLst>
                    <a:ext uri="{FF2B5EF4-FFF2-40B4-BE49-F238E27FC236}">
                      <a16:creationId xmlns:a16="http://schemas.microsoft.com/office/drawing/2014/main" id="{C38DD557-C19B-304D-8127-436E9900635D}"/>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6" name="Rectangle 132">
                <a:extLst>
                  <a:ext uri="{FF2B5EF4-FFF2-40B4-BE49-F238E27FC236}">
                    <a16:creationId xmlns:a16="http://schemas.microsoft.com/office/drawing/2014/main" id="{08715FEE-F588-F143-AC60-6D5B71EF7CC9}"/>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7" name="Rectangle 133">
                <a:extLst>
                  <a:ext uri="{FF2B5EF4-FFF2-40B4-BE49-F238E27FC236}">
                    <a16:creationId xmlns:a16="http://schemas.microsoft.com/office/drawing/2014/main" id="{BA1EA49C-C760-6F48-8C48-289CF64926D5}"/>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68" name="Group 134">
                <a:extLst>
                  <a:ext uri="{FF2B5EF4-FFF2-40B4-BE49-F238E27FC236}">
                    <a16:creationId xmlns:a16="http://schemas.microsoft.com/office/drawing/2014/main" id="{D8DFEBA3-E77F-8E48-9A41-EEF1D51A60FD}"/>
                  </a:ext>
                </a:extLst>
              </p:cNvPr>
              <p:cNvGrpSpPr>
                <a:grpSpLocks/>
              </p:cNvGrpSpPr>
              <p:nvPr/>
            </p:nvGrpSpPr>
            <p:grpSpPr bwMode="auto">
              <a:xfrm>
                <a:off x="4735" y="1627"/>
                <a:ext cx="582" cy="151"/>
                <a:chOff x="614" y="2568"/>
                <a:chExt cx="725" cy="139"/>
              </a:xfrm>
            </p:grpSpPr>
            <p:sp>
              <p:nvSpPr>
                <p:cNvPr id="184" name="AutoShape 135">
                  <a:extLst>
                    <a:ext uri="{FF2B5EF4-FFF2-40B4-BE49-F238E27FC236}">
                      <a16:creationId xmlns:a16="http://schemas.microsoft.com/office/drawing/2014/main" id="{C752ED2A-E2B4-9F4E-845F-CBDF46C550EC}"/>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5" name="AutoShape 136">
                  <a:extLst>
                    <a:ext uri="{FF2B5EF4-FFF2-40B4-BE49-F238E27FC236}">
                      <a16:creationId xmlns:a16="http://schemas.microsoft.com/office/drawing/2014/main" id="{C2C11B86-CECA-A146-A8D0-DF29718C2A35}"/>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9" name="Freeform 137">
                <a:extLst>
                  <a:ext uri="{FF2B5EF4-FFF2-40B4-BE49-F238E27FC236}">
                    <a16:creationId xmlns:a16="http://schemas.microsoft.com/office/drawing/2014/main" id="{BF8347B1-8D84-444E-9C7A-A0226B12E759}"/>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0" name="Group 138">
                <a:extLst>
                  <a:ext uri="{FF2B5EF4-FFF2-40B4-BE49-F238E27FC236}">
                    <a16:creationId xmlns:a16="http://schemas.microsoft.com/office/drawing/2014/main" id="{B86A0881-2586-E745-91C0-A9EEAF365369}"/>
                  </a:ext>
                </a:extLst>
              </p:cNvPr>
              <p:cNvGrpSpPr>
                <a:grpSpLocks/>
              </p:cNvGrpSpPr>
              <p:nvPr/>
            </p:nvGrpSpPr>
            <p:grpSpPr bwMode="auto">
              <a:xfrm>
                <a:off x="4739" y="1327"/>
                <a:ext cx="582" cy="139"/>
                <a:chOff x="614" y="2568"/>
                <a:chExt cx="725" cy="139"/>
              </a:xfrm>
            </p:grpSpPr>
            <p:sp>
              <p:nvSpPr>
                <p:cNvPr id="182" name="AutoShape 139">
                  <a:extLst>
                    <a:ext uri="{FF2B5EF4-FFF2-40B4-BE49-F238E27FC236}">
                      <a16:creationId xmlns:a16="http://schemas.microsoft.com/office/drawing/2014/main" id="{8F3176E2-453E-A944-9524-460848590AE7}"/>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AutoShape 140">
                  <a:extLst>
                    <a:ext uri="{FF2B5EF4-FFF2-40B4-BE49-F238E27FC236}">
                      <a16:creationId xmlns:a16="http://schemas.microsoft.com/office/drawing/2014/main" id="{D9ECBD1E-1FB9-7546-B5F3-96E9B15F1E32}"/>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1" name="Rectangle 141">
                <a:extLst>
                  <a:ext uri="{FF2B5EF4-FFF2-40B4-BE49-F238E27FC236}">
                    <a16:creationId xmlns:a16="http://schemas.microsoft.com/office/drawing/2014/main" id="{198F89FB-15E2-CB45-88B8-F35EA6778CCA}"/>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2" name="Freeform 142">
                <a:extLst>
                  <a:ext uri="{FF2B5EF4-FFF2-40B4-BE49-F238E27FC236}">
                    <a16:creationId xmlns:a16="http://schemas.microsoft.com/office/drawing/2014/main" id="{C9FAF84F-B72B-6D46-B188-9B574847C9B8}"/>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Freeform 143">
                <a:extLst>
                  <a:ext uri="{FF2B5EF4-FFF2-40B4-BE49-F238E27FC236}">
                    <a16:creationId xmlns:a16="http://schemas.microsoft.com/office/drawing/2014/main" id="{582E367C-A34C-A846-9C7A-DE789F8E2A9E}"/>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4" name="Oval 144">
                <a:extLst>
                  <a:ext uri="{FF2B5EF4-FFF2-40B4-BE49-F238E27FC236}">
                    <a16:creationId xmlns:a16="http://schemas.microsoft.com/office/drawing/2014/main" id="{BA8D7A9E-E319-A447-828A-D12E64ADF2FC}"/>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5" name="Freeform 145">
                <a:extLst>
                  <a:ext uri="{FF2B5EF4-FFF2-40B4-BE49-F238E27FC236}">
                    <a16:creationId xmlns:a16="http://schemas.microsoft.com/office/drawing/2014/main" id="{5D67583A-13E1-7040-8F02-CFDB1E4ABCC1}"/>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AutoShape 146">
                <a:extLst>
                  <a:ext uri="{FF2B5EF4-FFF2-40B4-BE49-F238E27FC236}">
                    <a16:creationId xmlns:a16="http://schemas.microsoft.com/office/drawing/2014/main" id="{A41D811A-0B3A-EA43-B53F-9961FC724220}"/>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7" name="AutoShape 147">
                <a:extLst>
                  <a:ext uri="{FF2B5EF4-FFF2-40B4-BE49-F238E27FC236}">
                    <a16:creationId xmlns:a16="http://schemas.microsoft.com/office/drawing/2014/main" id="{1395E5A4-7186-2E41-A799-83AC1178B8E0}"/>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8" name="Oval 148">
                <a:extLst>
                  <a:ext uri="{FF2B5EF4-FFF2-40B4-BE49-F238E27FC236}">
                    <a16:creationId xmlns:a16="http://schemas.microsoft.com/office/drawing/2014/main" id="{52AAE838-7095-594F-AF17-209102C732CF}"/>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9" name="Oval 149">
                <a:extLst>
                  <a:ext uri="{FF2B5EF4-FFF2-40B4-BE49-F238E27FC236}">
                    <a16:creationId xmlns:a16="http://schemas.microsoft.com/office/drawing/2014/main" id="{207C24F3-3B0D-D04B-B402-9403C691B94E}"/>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80" name="Oval 150">
                <a:extLst>
                  <a:ext uri="{FF2B5EF4-FFF2-40B4-BE49-F238E27FC236}">
                    <a16:creationId xmlns:a16="http://schemas.microsoft.com/office/drawing/2014/main" id="{CEE23A7C-2A05-774E-B5E0-BFB5CA451AF8}"/>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Rectangle 151">
                <a:extLst>
                  <a:ext uri="{FF2B5EF4-FFF2-40B4-BE49-F238E27FC236}">
                    <a16:creationId xmlns:a16="http://schemas.microsoft.com/office/drawing/2014/main" id="{12772A9C-EE75-2946-9A80-3CF597850C3D}"/>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0" name="Line 104">
              <a:extLst>
                <a:ext uri="{FF2B5EF4-FFF2-40B4-BE49-F238E27FC236}">
                  <a16:creationId xmlns:a16="http://schemas.microsoft.com/office/drawing/2014/main" id="{C32C9152-944C-0443-B162-C35AD962F4BB}"/>
                </a:ext>
              </a:extLst>
            </p:cNvPr>
            <p:cNvSpPr>
              <a:spLocks noChangeShapeType="1"/>
            </p:cNvSpPr>
            <p:nvPr/>
          </p:nvSpPr>
          <p:spPr bwMode="auto">
            <a:xfrm flipH="1">
              <a:off x="8057962" y="2877737"/>
              <a:ext cx="1479550" cy="3159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Line 104">
              <a:extLst>
                <a:ext uri="{FF2B5EF4-FFF2-40B4-BE49-F238E27FC236}">
                  <a16:creationId xmlns:a16="http://schemas.microsoft.com/office/drawing/2014/main" id="{6C11F641-A69C-F948-9D99-5183E3D8662F}"/>
                </a:ext>
              </a:extLst>
            </p:cNvPr>
            <p:cNvSpPr>
              <a:spLocks noChangeShapeType="1"/>
            </p:cNvSpPr>
            <p:nvPr/>
          </p:nvSpPr>
          <p:spPr bwMode="auto">
            <a:xfrm>
              <a:off x="8078600" y="3222225"/>
              <a:ext cx="1479550" cy="315913"/>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7" name="TextBox 196">
              <a:extLst>
                <a:ext uri="{FF2B5EF4-FFF2-40B4-BE49-F238E27FC236}">
                  <a16:creationId xmlns:a16="http://schemas.microsoft.com/office/drawing/2014/main" id="{EF839E5A-4073-7045-9C85-68AAE37BE384}"/>
                </a:ext>
              </a:extLst>
            </p:cNvPr>
            <p:cNvSpPr txBox="1"/>
            <p:nvPr/>
          </p:nvSpPr>
          <p:spPr>
            <a:xfrm>
              <a:off x="8496300" y="3175000"/>
              <a:ext cx="599716"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sp>
          <p:nvSpPr>
            <p:cNvPr id="198" name="Content Placeholder 3">
              <a:extLst>
                <a:ext uri="{FF2B5EF4-FFF2-40B4-BE49-F238E27FC236}">
                  <a16:creationId xmlns:a16="http://schemas.microsoft.com/office/drawing/2014/main" id="{4785F480-FB34-9244-B6AF-5A362BE466B1}"/>
                </a:ext>
              </a:extLst>
            </p:cNvPr>
            <p:cNvSpPr txBox="1">
              <a:spLocks/>
            </p:cNvSpPr>
            <p:nvPr/>
          </p:nvSpPr>
          <p:spPr>
            <a:xfrm>
              <a:off x="6354761" y="4510254"/>
              <a:ext cx="5087939" cy="209374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QUIC: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reliability, congestion control, authentication, crypto state</a:t>
              </a:r>
            </a:p>
            <a:p>
              <a:pPr marL="508000" marR="0" lvl="0" indent="-2286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 handshake</a:t>
              </a:r>
            </a:p>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5" name="Slide Number Placeholder 2">
            <a:extLst>
              <a:ext uri="{FF2B5EF4-FFF2-40B4-BE49-F238E27FC236}">
                <a16:creationId xmlns:a16="http://schemas.microsoft.com/office/drawing/2014/main" id="{85D67011-CAAC-B04E-97F1-C640602C28E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79</a:t>
            </a:fld>
            <a:endParaRPr lang="en-US" dirty="0"/>
          </a:p>
        </p:txBody>
      </p:sp>
    </p:spTree>
    <p:extLst>
      <p:ext uri="{BB962C8B-B14F-4D97-AF65-F5344CB8AC3E}">
        <p14:creationId xmlns:p14="http://schemas.microsoft.com/office/powerpoint/2010/main" val="30706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rdt3.0: channels with errors </a:t>
            </a:r>
            <a:r>
              <a:rPr lang="en-US" i="1" dirty="0"/>
              <a:t>and</a:t>
            </a:r>
            <a:r>
              <a:rPr lang="en-US" dirty="0"/>
              <a:t> loss</a:t>
            </a:r>
            <a:endParaRPr lang="en-US" sz="4000" dirty="0"/>
          </a:p>
        </p:txBody>
      </p:sp>
      <p:sp>
        <p:nvSpPr>
          <p:cNvPr id="41" name="Rectangle 3">
            <a:extLst>
              <a:ext uri="{FF2B5EF4-FFF2-40B4-BE49-F238E27FC236}">
                <a16:creationId xmlns:a16="http://schemas.microsoft.com/office/drawing/2014/main" id="{55B826DE-FC00-8F40-8016-039FCFE597E4}"/>
              </a:ext>
            </a:extLst>
          </p:cNvPr>
          <p:cNvSpPr txBox="1">
            <a:spLocks noChangeArrowheads="1"/>
          </p:cNvSpPr>
          <p:nvPr/>
        </p:nvSpPr>
        <p:spPr>
          <a:xfrm>
            <a:off x="700825" y="1291107"/>
            <a:ext cx="10533232"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New channel assumption:</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underlying channel can also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lose</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 (data,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sequence #s, ACKs, retransmissions will be of help … but not quite enough</a:t>
            </a:r>
          </a:p>
        </p:txBody>
      </p:sp>
      <p:sp>
        <p:nvSpPr>
          <p:cNvPr id="4" name="TextBox 3">
            <a:extLst>
              <a:ext uri="{FF2B5EF4-FFF2-40B4-BE49-F238E27FC236}">
                <a16:creationId xmlns:a16="http://schemas.microsoft.com/office/drawing/2014/main" id="{96D30AFD-5483-8F4A-8353-70CF76EDD8F5}"/>
              </a:ext>
            </a:extLst>
          </p:cNvPr>
          <p:cNvSpPr txBox="1"/>
          <p:nvPr/>
        </p:nvSpPr>
        <p:spPr>
          <a:xfrm>
            <a:off x="1351723" y="4023238"/>
            <a:ext cx="9435547" cy="1323439"/>
          </a:xfrm>
          <a:prstGeom prst="rect">
            <a:avLst/>
          </a:prstGeom>
          <a:noFill/>
        </p:spPr>
        <p:txBody>
          <a:bodyPr wrap="square" rtlCol="0">
            <a:spAutoFit/>
          </a:bodyPr>
          <a:lstStyle/>
          <a:p>
            <a:pPr marL="581025" marR="0" lvl="0" indent="-568325"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How do </a:t>
            </a: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humans</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handle lost sender-to-receiver words in conversation?</a:t>
            </a:r>
          </a:p>
        </p:txBody>
      </p:sp>
      <p:sp>
        <p:nvSpPr>
          <p:cNvPr id="5" name="Slide Number Placeholder 2">
            <a:extLst>
              <a:ext uri="{FF2B5EF4-FFF2-40B4-BE49-F238E27FC236}">
                <a16:creationId xmlns:a16="http://schemas.microsoft.com/office/drawing/2014/main" id="{B81C8263-652B-B54F-A380-A9D05ECA037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a:t>
            </a:fld>
            <a:endParaRPr lang="en-US" dirty="0"/>
          </a:p>
        </p:txBody>
      </p:sp>
    </p:spTree>
    <p:extLst>
      <p:ext uri="{BB962C8B-B14F-4D97-AF65-F5344CB8AC3E}">
        <p14:creationId xmlns:p14="http://schemas.microsoft.com/office/powerpoint/2010/main" val="14110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2955F75D-B0C1-5C4D-ACD5-A79B738E0D4C}"/>
              </a:ext>
            </a:extLst>
          </p:cNvPr>
          <p:cNvSpPr>
            <a:spLocks noGrp="1"/>
          </p:cNvSpPr>
          <p:nvPr>
            <p:ph type="title"/>
          </p:nvPr>
        </p:nvSpPr>
        <p:spPr>
          <a:xfrm>
            <a:off x="838200" y="451821"/>
            <a:ext cx="10515600" cy="894622"/>
          </a:xfrm>
        </p:spPr>
        <p:txBody>
          <a:bodyPr>
            <a:normAutofit fontScale="90000"/>
          </a:bodyPr>
          <a:lstStyle/>
          <a:p>
            <a:r>
              <a:rPr lang="en-US" sz="4800" dirty="0"/>
              <a:t>QUIC: streams: parallelism, no HOL blocking</a:t>
            </a:r>
            <a:endParaRPr lang="en-US" sz="4400" b="0" dirty="0"/>
          </a:p>
        </p:txBody>
      </p:sp>
      <p:sp>
        <p:nvSpPr>
          <p:cNvPr id="322" name="TextBox 321">
            <a:extLst>
              <a:ext uri="{FF2B5EF4-FFF2-40B4-BE49-F238E27FC236}">
                <a16:creationId xmlns:a16="http://schemas.microsoft.com/office/drawing/2014/main" id="{1DEB22C4-6CDE-A443-83AD-7C9A17A5F03C}"/>
              </a:ext>
            </a:extLst>
          </p:cNvPr>
          <p:cNvSpPr txBox="1"/>
          <p:nvPr/>
        </p:nvSpPr>
        <p:spPr>
          <a:xfrm>
            <a:off x="2543977" y="6035783"/>
            <a:ext cx="144783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(a) HTTP 1.1</a:t>
            </a:r>
          </a:p>
        </p:txBody>
      </p:sp>
      <p:sp>
        <p:nvSpPr>
          <p:cNvPr id="195" name="Rectangle 194">
            <a:extLst>
              <a:ext uri="{FF2B5EF4-FFF2-40B4-BE49-F238E27FC236}">
                <a16:creationId xmlns:a16="http://schemas.microsoft.com/office/drawing/2014/main" id="{2D4653D6-BC4E-EF43-8900-840CE61D8374}"/>
              </a:ext>
            </a:extLst>
          </p:cNvPr>
          <p:cNvSpPr/>
          <p:nvPr/>
        </p:nvSpPr>
        <p:spPr>
          <a:xfrm>
            <a:off x="1054261" y="1578653"/>
            <a:ext cx="1965566" cy="2175203"/>
          </a:xfrm>
          <a:prstGeom prst="rect">
            <a:avLst/>
          </a:prstGeom>
          <a:solidFill>
            <a:schemeClr val="accent1">
              <a:lumMod val="20000"/>
              <a:lumOff val="80000"/>
            </a:schemeClr>
          </a:solidFill>
          <a:ln w="31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196" name="Rectangle 195">
            <a:extLst>
              <a:ext uri="{FF2B5EF4-FFF2-40B4-BE49-F238E27FC236}">
                <a16:creationId xmlns:a16="http://schemas.microsoft.com/office/drawing/2014/main" id="{4C795773-27B5-804B-897D-F51DCADB59B0}"/>
              </a:ext>
            </a:extLst>
          </p:cNvPr>
          <p:cNvSpPr/>
          <p:nvPr/>
        </p:nvSpPr>
        <p:spPr>
          <a:xfrm>
            <a:off x="1036173" y="4019150"/>
            <a:ext cx="1965566" cy="1278547"/>
          </a:xfrm>
          <a:prstGeom prst="rect">
            <a:avLst/>
          </a:prstGeom>
          <a:solidFill>
            <a:schemeClr val="accent1">
              <a:lumMod val="20000"/>
              <a:lumOff val="80000"/>
            </a:schemeClr>
          </a:solidFill>
          <a:ln w="31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197" name="Rectangle 196">
            <a:extLst>
              <a:ext uri="{FF2B5EF4-FFF2-40B4-BE49-F238E27FC236}">
                <a16:creationId xmlns:a16="http://schemas.microsoft.com/office/drawing/2014/main" id="{25113ADF-5571-4349-8CD1-2C89C0BE47EC}"/>
              </a:ext>
            </a:extLst>
          </p:cNvPr>
          <p:cNvSpPr/>
          <p:nvPr/>
        </p:nvSpPr>
        <p:spPr>
          <a:xfrm>
            <a:off x="1115624" y="3255550"/>
            <a:ext cx="1829965" cy="449155"/>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198" name="TextBox 197">
            <a:extLst>
              <a:ext uri="{FF2B5EF4-FFF2-40B4-BE49-F238E27FC236}">
                <a16:creationId xmlns:a16="http://schemas.microsoft.com/office/drawing/2014/main" id="{130EA656-CE8C-E146-9ADF-ED15CA2DADD3}"/>
              </a:ext>
            </a:extLst>
          </p:cNvPr>
          <p:cNvSpPr txBox="1"/>
          <p:nvPr/>
        </p:nvSpPr>
        <p:spPr>
          <a:xfrm>
            <a:off x="1249008" y="3237350"/>
            <a:ext cx="15760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TLS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encryption</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99" name="Group 198">
            <a:extLst>
              <a:ext uri="{FF2B5EF4-FFF2-40B4-BE49-F238E27FC236}">
                <a16:creationId xmlns:a16="http://schemas.microsoft.com/office/drawing/2014/main" id="{3F30BB02-5749-E946-8541-686AB05A015E}"/>
              </a:ext>
            </a:extLst>
          </p:cNvPr>
          <p:cNvGrpSpPr/>
          <p:nvPr/>
        </p:nvGrpSpPr>
        <p:grpSpPr>
          <a:xfrm>
            <a:off x="1115626" y="4169906"/>
            <a:ext cx="1829965" cy="467357"/>
            <a:chOff x="985206" y="5016160"/>
            <a:chExt cx="1509130" cy="255065"/>
          </a:xfrm>
        </p:grpSpPr>
        <p:sp>
          <p:nvSpPr>
            <p:cNvPr id="200" name="Rectangle 199">
              <a:extLst>
                <a:ext uri="{FF2B5EF4-FFF2-40B4-BE49-F238E27FC236}">
                  <a16:creationId xmlns:a16="http://schemas.microsoft.com/office/drawing/2014/main" id="{40BEF2AB-F8E8-5E41-A96C-61F14C59AD84}"/>
                </a:ext>
              </a:extLst>
            </p:cNvPr>
            <p:cNvSpPr/>
            <p:nvPr/>
          </p:nvSpPr>
          <p:spPr>
            <a:xfrm>
              <a:off x="985206" y="5016160"/>
              <a:ext cx="1509130" cy="245132"/>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201" name="TextBox 200">
              <a:extLst>
                <a:ext uri="{FF2B5EF4-FFF2-40B4-BE49-F238E27FC236}">
                  <a16:creationId xmlns:a16="http://schemas.microsoft.com/office/drawing/2014/main" id="{B456323E-FBE4-1A43-AA7B-F212C4B0B9F1}"/>
                </a:ext>
              </a:extLst>
            </p:cNvPr>
            <p:cNvSpPr txBox="1"/>
            <p:nvPr/>
          </p:nvSpPr>
          <p:spPr>
            <a:xfrm>
              <a:off x="1170162" y="5019266"/>
              <a:ext cx="1016851" cy="25195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TCP RDT</a:t>
              </a:r>
            </a:p>
          </p:txBody>
        </p:sp>
      </p:grpSp>
      <p:grpSp>
        <p:nvGrpSpPr>
          <p:cNvPr id="202" name="Group 201">
            <a:extLst>
              <a:ext uri="{FF2B5EF4-FFF2-40B4-BE49-F238E27FC236}">
                <a16:creationId xmlns:a16="http://schemas.microsoft.com/office/drawing/2014/main" id="{52268243-BD57-944E-89DF-6418BA3B82B2}"/>
              </a:ext>
            </a:extLst>
          </p:cNvPr>
          <p:cNvGrpSpPr/>
          <p:nvPr/>
        </p:nvGrpSpPr>
        <p:grpSpPr>
          <a:xfrm>
            <a:off x="1054260" y="4684687"/>
            <a:ext cx="1925319" cy="467355"/>
            <a:chOff x="948938" y="5006227"/>
            <a:chExt cx="1587767" cy="255065"/>
          </a:xfrm>
        </p:grpSpPr>
        <p:sp>
          <p:nvSpPr>
            <p:cNvPr id="203" name="Rectangle 202">
              <a:extLst>
                <a:ext uri="{FF2B5EF4-FFF2-40B4-BE49-F238E27FC236}">
                  <a16:creationId xmlns:a16="http://schemas.microsoft.com/office/drawing/2014/main" id="{8ADB00AA-1BC5-8A46-92DB-BC78D9ACA84D}"/>
                </a:ext>
              </a:extLst>
            </p:cNvPr>
            <p:cNvSpPr/>
            <p:nvPr/>
          </p:nvSpPr>
          <p:spPr>
            <a:xfrm>
              <a:off x="985206" y="5016160"/>
              <a:ext cx="1509130" cy="245132"/>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204" name="TextBox 203">
              <a:extLst>
                <a:ext uri="{FF2B5EF4-FFF2-40B4-BE49-F238E27FC236}">
                  <a16:creationId xmlns:a16="http://schemas.microsoft.com/office/drawing/2014/main" id="{27086AFB-B8AA-C845-87C5-C1FC9E45CD3C}"/>
                </a:ext>
              </a:extLst>
            </p:cNvPr>
            <p:cNvSpPr txBox="1"/>
            <p:nvPr/>
          </p:nvSpPr>
          <p:spPr>
            <a:xfrm>
              <a:off x="948938" y="5006227"/>
              <a:ext cx="1587767" cy="2519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TCP </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Cong. Contr.</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217" name="Rectangle 216">
            <a:extLst>
              <a:ext uri="{FF2B5EF4-FFF2-40B4-BE49-F238E27FC236}">
                <a16:creationId xmlns:a16="http://schemas.microsoft.com/office/drawing/2014/main" id="{66EA7720-45BB-CE4D-9001-D63D6FEA1615}"/>
              </a:ext>
            </a:extLst>
          </p:cNvPr>
          <p:cNvSpPr/>
          <p:nvPr/>
        </p:nvSpPr>
        <p:spPr>
          <a:xfrm>
            <a:off x="3680782" y="1557642"/>
            <a:ext cx="1965566" cy="2175203"/>
          </a:xfrm>
          <a:prstGeom prst="rect">
            <a:avLst/>
          </a:prstGeom>
          <a:solidFill>
            <a:schemeClr val="accent1">
              <a:lumMod val="20000"/>
              <a:lumOff val="80000"/>
            </a:schemeClr>
          </a:solidFill>
          <a:ln w="31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324" name="TextBox 323">
            <a:extLst>
              <a:ext uri="{FF2B5EF4-FFF2-40B4-BE49-F238E27FC236}">
                <a16:creationId xmlns:a16="http://schemas.microsoft.com/office/drawing/2014/main" id="{887CA181-E3E1-4C41-B8A8-C1BE3C77300C}"/>
              </a:ext>
            </a:extLst>
          </p:cNvPr>
          <p:cNvSpPr txBox="1"/>
          <p:nvPr/>
        </p:nvSpPr>
        <p:spPr>
          <a:xfrm rot="16200000">
            <a:off x="-420574" y="4419208"/>
            <a:ext cx="1533142" cy="3968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Calibri" panose="020F0502020204030204"/>
                <a:ea typeface="+mn-ea"/>
                <a:cs typeface="+mn-cs"/>
              </a:rPr>
              <a:t>transport</a:t>
            </a:r>
          </a:p>
        </p:txBody>
      </p:sp>
      <p:sp>
        <p:nvSpPr>
          <p:cNvPr id="325" name="TextBox 324">
            <a:extLst>
              <a:ext uri="{FF2B5EF4-FFF2-40B4-BE49-F238E27FC236}">
                <a16:creationId xmlns:a16="http://schemas.microsoft.com/office/drawing/2014/main" id="{6D0A2F96-C1F0-0143-B197-7F9C1351C97A}"/>
              </a:ext>
            </a:extLst>
          </p:cNvPr>
          <p:cNvSpPr txBox="1"/>
          <p:nvPr/>
        </p:nvSpPr>
        <p:spPr>
          <a:xfrm rot="16200000">
            <a:off x="-463312" y="2467817"/>
            <a:ext cx="1779056" cy="3968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Calibri" panose="020F0502020204030204"/>
                <a:ea typeface="+mn-ea"/>
                <a:cs typeface="+mn-cs"/>
              </a:rPr>
              <a:t>application</a:t>
            </a:r>
          </a:p>
        </p:txBody>
      </p:sp>
      <p:cxnSp>
        <p:nvCxnSpPr>
          <p:cNvPr id="326" name="Straight Connector 325">
            <a:extLst>
              <a:ext uri="{FF2B5EF4-FFF2-40B4-BE49-F238E27FC236}">
                <a16:creationId xmlns:a16="http://schemas.microsoft.com/office/drawing/2014/main" id="{7E58084D-96D5-6047-8E32-A0A00E0D0039}"/>
              </a:ext>
            </a:extLst>
          </p:cNvPr>
          <p:cNvCxnSpPr/>
          <p:nvPr/>
        </p:nvCxnSpPr>
        <p:spPr>
          <a:xfrm>
            <a:off x="1044294" y="3866601"/>
            <a:ext cx="4501961" cy="0"/>
          </a:xfrm>
          <a:prstGeom prst="line">
            <a:avLst/>
          </a:prstGeom>
          <a:noFill/>
          <a:ln w="12700" cap="flat" cmpd="sng" algn="ctr">
            <a:solidFill>
              <a:sysClr val="windowText" lastClr="000000"/>
            </a:solidFill>
            <a:prstDash val="dash"/>
          </a:ln>
          <a:effectLst/>
        </p:spPr>
      </p:cxnSp>
      <p:sp>
        <p:nvSpPr>
          <p:cNvPr id="323" name="TextBox 322">
            <a:extLst>
              <a:ext uri="{FF2B5EF4-FFF2-40B4-BE49-F238E27FC236}">
                <a16:creationId xmlns:a16="http://schemas.microsoft.com/office/drawing/2014/main" id="{80BD7FCB-A075-574B-8C3F-3776F31142C8}"/>
              </a:ext>
            </a:extLst>
          </p:cNvPr>
          <p:cNvSpPr txBox="1"/>
          <p:nvPr/>
        </p:nvSpPr>
        <p:spPr>
          <a:xfrm>
            <a:off x="6775422" y="6025510"/>
            <a:ext cx="424186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(b) HTTP/2 with QUIC: no HOL blocking</a:t>
            </a:r>
          </a:p>
        </p:txBody>
      </p:sp>
      <p:grpSp>
        <p:nvGrpSpPr>
          <p:cNvPr id="12" name="Group 11">
            <a:extLst>
              <a:ext uri="{FF2B5EF4-FFF2-40B4-BE49-F238E27FC236}">
                <a16:creationId xmlns:a16="http://schemas.microsoft.com/office/drawing/2014/main" id="{3D2CB1AA-2F3F-0244-A0D5-3981E4178EEC}"/>
              </a:ext>
            </a:extLst>
          </p:cNvPr>
          <p:cNvGrpSpPr/>
          <p:nvPr/>
        </p:nvGrpSpPr>
        <p:grpSpPr>
          <a:xfrm>
            <a:off x="3654226" y="4021737"/>
            <a:ext cx="1965566" cy="1278547"/>
            <a:chOff x="3654226" y="3933249"/>
            <a:chExt cx="1965566" cy="1278547"/>
          </a:xfrm>
        </p:grpSpPr>
        <p:sp>
          <p:nvSpPr>
            <p:cNvPr id="328" name="Rectangle 327">
              <a:extLst>
                <a:ext uri="{FF2B5EF4-FFF2-40B4-BE49-F238E27FC236}">
                  <a16:creationId xmlns:a16="http://schemas.microsoft.com/office/drawing/2014/main" id="{C366968B-E5E9-E342-8B23-F97D694251AA}"/>
                </a:ext>
              </a:extLst>
            </p:cNvPr>
            <p:cNvSpPr/>
            <p:nvPr/>
          </p:nvSpPr>
          <p:spPr>
            <a:xfrm>
              <a:off x="3654226" y="3933249"/>
              <a:ext cx="1965566" cy="1278547"/>
            </a:xfrm>
            <a:prstGeom prst="rect">
              <a:avLst/>
            </a:prstGeom>
            <a:solidFill>
              <a:schemeClr val="accent1">
                <a:lumMod val="20000"/>
                <a:lumOff val="80000"/>
              </a:schemeClr>
            </a:solidFill>
            <a:ln w="31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grpSp>
          <p:nvGrpSpPr>
            <p:cNvPr id="329" name="Group 328">
              <a:extLst>
                <a:ext uri="{FF2B5EF4-FFF2-40B4-BE49-F238E27FC236}">
                  <a16:creationId xmlns:a16="http://schemas.microsoft.com/office/drawing/2014/main" id="{397F2BD3-8F29-1D46-AB35-10C73F47FB55}"/>
                </a:ext>
              </a:extLst>
            </p:cNvPr>
            <p:cNvGrpSpPr/>
            <p:nvPr/>
          </p:nvGrpSpPr>
          <p:grpSpPr>
            <a:xfrm>
              <a:off x="3733679" y="4084005"/>
              <a:ext cx="1829965" cy="467357"/>
              <a:chOff x="985206" y="5016160"/>
              <a:chExt cx="1509130" cy="255065"/>
            </a:xfrm>
          </p:grpSpPr>
          <p:sp>
            <p:nvSpPr>
              <p:cNvPr id="330" name="Rectangle 329">
                <a:extLst>
                  <a:ext uri="{FF2B5EF4-FFF2-40B4-BE49-F238E27FC236}">
                    <a16:creationId xmlns:a16="http://schemas.microsoft.com/office/drawing/2014/main" id="{7386AB60-4013-8340-8460-905C3A1D4430}"/>
                  </a:ext>
                </a:extLst>
              </p:cNvPr>
              <p:cNvSpPr/>
              <p:nvPr/>
            </p:nvSpPr>
            <p:spPr>
              <a:xfrm>
                <a:off x="985206" y="5016160"/>
                <a:ext cx="1509130" cy="245132"/>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331" name="TextBox 330">
                <a:extLst>
                  <a:ext uri="{FF2B5EF4-FFF2-40B4-BE49-F238E27FC236}">
                    <a16:creationId xmlns:a16="http://schemas.microsoft.com/office/drawing/2014/main" id="{4206B08B-27A9-BC49-A405-BD93FEF199DF}"/>
                  </a:ext>
                </a:extLst>
              </p:cNvPr>
              <p:cNvSpPr txBox="1"/>
              <p:nvPr/>
            </p:nvSpPr>
            <p:spPr>
              <a:xfrm>
                <a:off x="1170162" y="5019266"/>
                <a:ext cx="1016851" cy="25195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TCP RDT</a:t>
                </a:r>
              </a:p>
            </p:txBody>
          </p:sp>
        </p:grpSp>
        <p:grpSp>
          <p:nvGrpSpPr>
            <p:cNvPr id="332" name="Group 331">
              <a:extLst>
                <a:ext uri="{FF2B5EF4-FFF2-40B4-BE49-F238E27FC236}">
                  <a16:creationId xmlns:a16="http://schemas.microsoft.com/office/drawing/2014/main" id="{75C66236-1686-6A4E-8701-672D2E5C5D42}"/>
                </a:ext>
              </a:extLst>
            </p:cNvPr>
            <p:cNvGrpSpPr/>
            <p:nvPr/>
          </p:nvGrpSpPr>
          <p:grpSpPr>
            <a:xfrm>
              <a:off x="3672313" y="4598786"/>
              <a:ext cx="1925319" cy="467355"/>
              <a:chOff x="948938" y="5006227"/>
              <a:chExt cx="1587767" cy="255065"/>
            </a:xfrm>
          </p:grpSpPr>
          <p:sp>
            <p:nvSpPr>
              <p:cNvPr id="333" name="Rectangle 332">
                <a:extLst>
                  <a:ext uri="{FF2B5EF4-FFF2-40B4-BE49-F238E27FC236}">
                    <a16:creationId xmlns:a16="http://schemas.microsoft.com/office/drawing/2014/main" id="{3F6B969C-D9C4-494A-8ECC-516C3B70E818}"/>
                  </a:ext>
                </a:extLst>
              </p:cNvPr>
              <p:cNvSpPr/>
              <p:nvPr/>
            </p:nvSpPr>
            <p:spPr>
              <a:xfrm>
                <a:off x="985206" y="5016160"/>
                <a:ext cx="1509130" cy="245132"/>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334" name="TextBox 333">
                <a:extLst>
                  <a:ext uri="{FF2B5EF4-FFF2-40B4-BE49-F238E27FC236}">
                    <a16:creationId xmlns:a16="http://schemas.microsoft.com/office/drawing/2014/main" id="{686D42E1-A462-784D-83B5-AC6D4D4BF2CC}"/>
                  </a:ext>
                </a:extLst>
              </p:cNvPr>
              <p:cNvSpPr txBox="1"/>
              <p:nvPr/>
            </p:nvSpPr>
            <p:spPr>
              <a:xfrm>
                <a:off x="948938" y="5006227"/>
                <a:ext cx="1587767" cy="2519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TCP </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Cong. Contr.</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335" name="Rectangle 334">
            <a:extLst>
              <a:ext uri="{FF2B5EF4-FFF2-40B4-BE49-F238E27FC236}">
                <a16:creationId xmlns:a16="http://schemas.microsoft.com/office/drawing/2014/main" id="{F5B2DE59-67EE-F44D-85CD-882FD9434387}"/>
              </a:ext>
            </a:extLst>
          </p:cNvPr>
          <p:cNvSpPr/>
          <p:nvPr/>
        </p:nvSpPr>
        <p:spPr>
          <a:xfrm>
            <a:off x="3822817" y="3261240"/>
            <a:ext cx="1829965" cy="449155"/>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336" name="TextBox 335">
            <a:extLst>
              <a:ext uri="{FF2B5EF4-FFF2-40B4-BE49-F238E27FC236}">
                <a16:creationId xmlns:a16="http://schemas.microsoft.com/office/drawing/2014/main" id="{C0AE0BBE-F280-254C-B457-CB9FD30F30DA}"/>
              </a:ext>
            </a:extLst>
          </p:cNvPr>
          <p:cNvSpPr txBox="1"/>
          <p:nvPr/>
        </p:nvSpPr>
        <p:spPr>
          <a:xfrm>
            <a:off x="3948827" y="3243040"/>
            <a:ext cx="15760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TLS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encryption</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8412A817-8AC0-F04B-93B0-EB9246C835BD}"/>
              </a:ext>
            </a:extLst>
          </p:cNvPr>
          <p:cNvSpPr/>
          <p:nvPr/>
        </p:nvSpPr>
        <p:spPr>
          <a:xfrm>
            <a:off x="2308647" y="2654627"/>
            <a:ext cx="1710813" cy="2824317"/>
          </a:xfrm>
          <a:custGeom>
            <a:avLst/>
            <a:gdLst>
              <a:gd name="connsiteX0" fmla="*/ 0 w 1710813"/>
              <a:gd name="connsiteY0" fmla="*/ 376084 h 2824317"/>
              <a:gd name="connsiteX1" fmla="*/ 0 w 1710813"/>
              <a:gd name="connsiteY1" fmla="*/ 2824317 h 2824317"/>
              <a:gd name="connsiteX2" fmla="*/ 95865 w 1710813"/>
              <a:gd name="connsiteY2" fmla="*/ 2824317 h 2824317"/>
              <a:gd name="connsiteX3" fmla="*/ 1710813 w 1710813"/>
              <a:gd name="connsiteY3" fmla="*/ 2824317 h 2824317"/>
              <a:gd name="connsiteX4" fmla="*/ 1710813 w 1710813"/>
              <a:gd name="connsiteY4" fmla="*/ 2676833 h 2824317"/>
              <a:gd name="connsiteX5" fmla="*/ 1710813 w 1710813"/>
              <a:gd name="connsiteY5" fmla="*/ 0 h 2824317"/>
              <a:gd name="connsiteX6" fmla="*/ 1600200 w 1710813"/>
              <a:gd name="connsiteY6" fmla="*/ 0 h 2824317"/>
              <a:gd name="connsiteX7" fmla="*/ 1482213 w 1710813"/>
              <a:gd name="connsiteY7" fmla="*/ 29497 h 2824317"/>
              <a:gd name="connsiteX0" fmla="*/ 0 w 1710813"/>
              <a:gd name="connsiteY0" fmla="*/ 376084 h 2824317"/>
              <a:gd name="connsiteX1" fmla="*/ 0 w 1710813"/>
              <a:gd name="connsiteY1" fmla="*/ 2824317 h 2824317"/>
              <a:gd name="connsiteX2" fmla="*/ 95865 w 1710813"/>
              <a:gd name="connsiteY2" fmla="*/ 2824317 h 2824317"/>
              <a:gd name="connsiteX3" fmla="*/ 1710813 w 1710813"/>
              <a:gd name="connsiteY3" fmla="*/ 2824317 h 2824317"/>
              <a:gd name="connsiteX4" fmla="*/ 1710813 w 1710813"/>
              <a:gd name="connsiteY4" fmla="*/ 2676833 h 2824317"/>
              <a:gd name="connsiteX5" fmla="*/ 1710813 w 1710813"/>
              <a:gd name="connsiteY5" fmla="*/ 0 h 2824317"/>
              <a:gd name="connsiteX6" fmla="*/ 1600200 w 1710813"/>
              <a:gd name="connsiteY6" fmla="*/ 0 h 2824317"/>
              <a:gd name="connsiteX0" fmla="*/ 0 w 1710813"/>
              <a:gd name="connsiteY0" fmla="*/ 376084 h 2824317"/>
              <a:gd name="connsiteX1" fmla="*/ 0 w 1710813"/>
              <a:gd name="connsiteY1" fmla="*/ 2824317 h 2824317"/>
              <a:gd name="connsiteX2" fmla="*/ 95865 w 1710813"/>
              <a:gd name="connsiteY2" fmla="*/ 2824317 h 2824317"/>
              <a:gd name="connsiteX3" fmla="*/ 1710813 w 1710813"/>
              <a:gd name="connsiteY3" fmla="*/ 2824317 h 2824317"/>
              <a:gd name="connsiteX4" fmla="*/ 1710813 w 1710813"/>
              <a:gd name="connsiteY4" fmla="*/ 2676833 h 2824317"/>
              <a:gd name="connsiteX5" fmla="*/ 1710813 w 1710813"/>
              <a:gd name="connsiteY5" fmla="*/ 0 h 282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813" h="2824317">
                <a:moveTo>
                  <a:pt x="0" y="376084"/>
                </a:moveTo>
                <a:lnTo>
                  <a:pt x="0" y="2824317"/>
                </a:lnTo>
                <a:lnTo>
                  <a:pt x="95865" y="2824317"/>
                </a:lnTo>
                <a:lnTo>
                  <a:pt x="1710813" y="2824317"/>
                </a:lnTo>
                <a:lnTo>
                  <a:pt x="1710813" y="2676833"/>
                </a:lnTo>
                <a:lnTo>
                  <a:pt x="1710813" y="0"/>
                </a:lnTo>
              </a:path>
            </a:pathLst>
          </a:custGeom>
          <a:noFill/>
          <a:ln w="25400">
            <a:solidFill>
              <a:srgbClr val="0000A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245B157C-7205-F646-8AAF-DBD20FCCBC4C}"/>
              </a:ext>
            </a:extLst>
          </p:cNvPr>
          <p:cNvSpPr/>
          <p:nvPr/>
        </p:nvSpPr>
        <p:spPr>
          <a:xfrm>
            <a:off x="1947618" y="2410857"/>
            <a:ext cx="2329488" cy="3142699"/>
          </a:xfrm>
          <a:custGeom>
            <a:avLst/>
            <a:gdLst>
              <a:gd name="connsiteX0" fmla="*/ 0 w 2455606"/>
              <a:gd name="connsiteY0" fmla="*/ 176981 h 3008671"/>
              <a:gd name="connsiteX1" fmla="*/ 0 w 2455606"/>
              <a:gd name="connsiteY1" fmla="*/ 3008671 h 3008671"/>
              <a:gd name="connsiteX2" fmla="*/ 88490 w 2455606"/>
              <a:gd name="connsiteY2" fmla="*/ 3008671 h 3008671"/>
              <a:gd name="connsiteX3" fmla="*/ 2455606 w 2455606"/>
              <a:gd name="connsiteY3" fmla="*/ 3008671 h 3008671"/>
              <a:gd name="connsiteX4" fmla="*/ 2455606 w 2455606"/>
              <a:gd name="connsiteY4" fmla="*/ 0 h 3008671"/>
              <a:gd name="connsiteX5" fmla="*/ 2263877 w 2455606"/>
              <a:gd name="connsiteY5" fmla="*/ 0 h 3008671"/>
              <a:gd name="connsiteX6" fmla="*/ 2263877 w 2455606"/>
              <a:gd name="connsiteY6" fmla="*/ 0 h 3008671"/>
              <a:gd name="connsiteX0" fmla="*/ 0 w 2455606"/>
              <a:gd name="connsiteY0" fmla="*/ 176981 h 3008671"/>
              <a:gd name="connsiteX1" fmla="*/ 0 w 2455606"/>
              <a:gd name="connsiteY1" fmla="*/ 3008671 h 3008671"/>
              <a:gd name="connsiteX2" fmla="*/ 88490 w 2455606"/>
              <a:gd name="connsiteY2" fmla="*/ 3008671 h 3008671"/>
              <a:gd name="connsiteX3" fmla="*/ 2455606 w 2455606"/>
              <a:gd name="connsiteY3" fmla="*/ 3008671 h 3008671"/>
              <a:gd name="connsiteX4" fmla="*/ 2455606 w 2455606"/>
              <a:gd name="connsiteY4" fmla="*/ 0 h 3008671"/>
              <a:gd name="connsiteX5" fmla="*/ 2263877 w 2455606"/>
              <a:gd name="connsiteY5" fmla="*/ 0 h 3008671"/>
              <a:gd name="connsiteX0" fmla="*/ 0 w 2455606"/>
              <a:gd name="connsiteY0" fmla="*/ 176981 h 3008671"/>
              <a:gd name="connsiteX1" fmla="*/ 0 w 2455606"/>
              <a:gd name="connsiteY1" fmla="*/ 3008671 h 3008671"/>
              <a:gd name="connsiteX2" fmla="*/ 88490 w 2455606"/>
              <a:gd name="connsiteY2" fmla="*/ 3008671 h 3008671"/>
              <a:gd name="connsiteX3" fmla="*/ 2455606 w 2455606"/>
              <a:gd name="connsiteY3" fmla="*/ 3008671 h 3008671"/>
              <a:gd name="connsiteX4" fmla="*/ 2455606 w 2455606"/>
              <a:gd name="connsiteY4" fmla="*/ 0 h 3008671"/>
              <a:gd name="connsiteX0" fmla="*/ 0 w 2455606"/>
              <a:gd name="connsiteY0" fmla="*/ 0 h 2831690"/>
              <a:gd name="connsiteX1" fmla="*/ 0 w 2455606"/>
              <a:gd name="connsiteY1" fmla="*/ 2831690 h 2831690"/>
              <a:gd name="connsiteX2" fmla="*/ 88490 w 2455606"/>
              <a:gd name="connsiteY2" fmla="*/ 2831690 h 2831690"/>
              <a:gd name="connsiteX3" fmla="*/ 2455606 w 2455606"/>
              <a:gd name="connsiteY3" fmla="*/ 2831690 h 2831690"/>
              <a:gd name="connsiteX4" fmla="*/ 2455606 w 2455606"/>
              <a:gd name="connsiteY4" fmla="*/ 1755057 h 283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606" h="2831690">
                <a:moveTo>
                  <a:pt x="0" y="0"/>
                </a:moveTo>
                <a:lnTo>
                  <a:pt x="0" y="2831690"/>
                </a:lnTo>
                <a:lnTo>
                  <a:pt x="88490" y="2831690"/>
                </a:lnTo>
                <a:lnTo>
                  <a:pt x="2455606" y="2831690"/>
                </a:lnTo>
                <a:lnTo>
                  <a:pt x="2455606" y="1755057"/>
                </a:lnTo>
              </a:path>
            </a:pathLst>
          </a:custGeom>
          <a:noFill/>
          <a:ln w="25400">
            <a:solidFill>
              <a:srgbClr val="0000A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CB54907B-9C97-AE47-A125-9A587644726D}"/>
              </a:ext>
            </a:extLst>
          </p:cNvPr>
          <p:cNvSpPr/>
          <p:nvPr/>
        </p:nvSpPr>
        <p:spPr>
          <a:xfrm>
            <a:off x="2120129" y="4420139"/>
            <a:ext cx="2284794" cy="1091381"/>
          </a:xfrm>
          <a:custGeom>
            <a:avLst/>
            <a:gdLst>
              <a:gd name="connsiteX0" fmla="*/ 2558845 w 2558845"/>
              <a:gd name="connsiteY0" fmla="*/ 0 h 1091381"/>
              <a:gd name="connsiteX1" fmla="*/ 2558845 w 2558845"/>
              <a:gd name="connsiteY1" fmla="*/ 1091381 h 1091381"/>
              <a:gd name="connsiteX2" fmla="*/ 2485103 w 2558845"/>
              <a:gd name="connsiteY2" fmla="*/ 1091381 h 1091381"/>
              <a:gd name="connsiteX3" fmla="*/ 0 w 2558845"/>
              <a:gd name="connsiteY3" fmla="*/ 1091381 h 1091381"/>
              <a:gd name="connsiteX4" fmla="*/ 0 w 2558845"/>
              <a:gd name="connsiteY4" fmla="*/ 582562 h 1091381"/>
              <a:gd name="connsiteX5" fmla="*/ 0 w 2558845"/>
              <a:gd name="connsiteY5" fmla="*/ 14749 h 109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845" h="1091381">
                <a:moveTo>
                  <a:pt x="2558845" y="0"/>
                </a:moveTo>
                <a:lnTo>
                  <a:pt x="2558845" y="1091381"/>
                </a:lnTo>
                <a:lnTo>
                  <a:pt x="2485103" y="1091381"/>
                </a:lnTo>
                <a:lnTo>
                  <a:pt x="0" y="1091381"/>
                </a:lnTo>
                <a:lnTo>
                  <a:pt x="0" y="582562"/>
                </a:lnTo>
                <a:lnTo>
                  <a:pt x="0" y="14749"/>
                </a:lnTo>
              </a:path>
            </a:pathLst>
          </a:custGeom>
          <a:noFill/>
          <a:ln w="254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A9366A1-45EC-1249-B0C2-FDBAC7838D9A}"/>
              </a:ext>
            </a:extLst>
          </p:cNvPr>
          <p:cNvSpPr txBox="1"/>
          <p:nvPr/>
        </p:nvSpPr>
        <p:spPr>
          <a:xfrm>
            <a:off x="4018781" y="4262676"/>
            <a:ext cx="638441"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error!</a:t>
            </a: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4FF0A73C-FDFB-784B-8FA0-EA173D5E9471}"/>
              </a:ext>
            </a:extLst>
          </p:cNvPr>
          <p:cNvSpPr/>
          <p:nvPr/>
        </p:nvSpPr>
        <p:spPr>
          <a:xfrm>
            <a:off x="2162632" y="2535607"/>
            <a:ext cx="2345388" cy="3023419"/>
          </a:xfrm>
          <a:custGeom>
            <a:avLst/>
            <a:gdLst>
              <a:gd name="connsiteX0" fmla="*/ 0 w 2573594"/>
              <a:gd name="connsiteY0" fmla="*/ 1976284 h 3023419"/>
              <a:gd name="connsiteX1" fmla="*/ 0 w 2573594"/>
              <a:gd name="connsiteY1" fmla="*/ 3023419 h 3023419"/>
              <a:gd name="connsiteX2" fmla="*/ 2573594 w 2573594"/>
              <a:gd name="connsiteY2" fmla="*/ 3023419 h 3023419"/>
              <a:gd name="connsiteX3" fmla="*/ 2573594 w 2573594"/>
              <a:gd name="connsiteY3" fmla="*/ 0 h 3023419"/>
              <a:gd name="connsiteX4" fmla="*/ 2470355 w 2573594"/>
              <a:gd name="connsiteY4" fmla="*/ 0 h 3023419"/>
              <a:gd name="connsiteX5" fmla="*/ 2470355 w 2573594"/>
              <a:gd name="connsiteY5" fmla="*/ 0 h 3023419"/>
              <a:gd name="connsiteX0" fmla="*/ 0 w 2573594"/>
              <a:gd name="connsiteY0" fmla="*/ 1976284 h 3023419"/>
              <a:gd name="connsiteX1" fmla="*/ 0 w 2573594"/>
              <a:gd name="connsiteY1" fmla="*/ 3023419 h 3023419"/>
              <a:gd name="connsiteX2" fmla="*/ 2573594 w 2573594"/>
              <a:gd name="connsiteY2" fmla="*/ 3023419 h 3023419"/>
              <a:gd name="connsiteX3" fmla="*/ 2573594 w 2573594"/>
              <a:gd name="connsiteY3" fmla="*/ 0 h 3023419"/>
              <a:gd name="connsiteX4" fmla="*/ 2470355 w 2573594"/>
              <a:gd name="connsiteY4" fmla="*/ 0 h 3023419"/>
              <a:gd name="connsiteX0" fmla="*/ 0 w 2573594"/>
              <a:gd name="connsiteY0" fmla="*/ 1976284 h 3023419"/>
              <a:gd name="connsiteX1" fmla="*/ 0 w 2573594"/>
              <a:gd name="connsiteY1" fmla="*/ 3023419 h 3023419"/>
              <a:gd name="connsiteX2" fmla="*/ 2573594 w 2573594"/>
              <a:gd name="connsiteY2" fmla="*/ 3023419 h 3023419"/>
              <a:gd name="connsiteX3" fmla="*/ 2573594 w 2573594"/>
              <a:gd name="connsiteY3" fmla="*/ 0 h 3023419"/>
            </a:gdLst>
            <a:ahLst/>
            <a:cxnLst>
              <a:cxn ang="0">
                <a:pos x="connsiteX0" y="connsiteY0"/>
              </a:cxn>
              <a:cxn ang="0">
                <a:pos x="connsiteX1" y="connsiteY1"/>
              </a:cxn>
              <a:cxn ang="0">
                <a:pos x="connsiteX2" y="connsiteY2"/>
              </a:cxn>
              <a:cxn ang="0">
                <a:pos x="connsiteX3" y="connsiteY3"/>
              </a:cxn>
            </a:cxnLst>
            <a:rect l="l" t="t" r="r" b="b"/>
            <a:pathLst>
              <a:path w="2573594" h="3023419">
                <a:moveTo>
                  <a:pt x="0" y="1976284"/>
                </a:moveTo>
                <a:lnTo>
                  <a:pt x="0" y="3023419"/>
                </a:lnTo>
                <a:lnTo>
                  <a:pt x="2573594" y="3023419"/>
                </a:lnTo>
                <a:lnTo>
                  <a:pt x="2573594" y="0"/>
                </a:lnTo>
              </a:path>
            </a:pathLst>
          </a:custGeom>
          <a:noFill/>
          <a:ln w="25400">
            <a:solidFill>
              <a:srgbClr val="0000A3"/>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C5C7DDD7-BE3F-B143-A4C4-AF528D4540D7}"/>
              </a:ext>
            </a:extLst>
          </p:cNvPr>
          <p:cNvSpPr/>
          <p:nvPr/>
        </p:nvSpPr>
        <p:spPr>
          <a:xfrm>
            <a:off x="1714500" y="2240280"/>
            <a:ext cx="3188970" cy="3314700"/>
          </a:xfrm>
          <a:custGeom>
            <a:avLst/>
            <a:gdLst>
              <a:gd name="connsiteX0" fmla="*/ 0 w 3188970"/>
              <a:gd name="connsiteY0" fmla="*/ 0 h 3314700"/>
              <a:gd name="connsiteX1" fmla="*/ 0 w 3188970"/>
              <a:gd name="connsiteY1" fmla="*/ 3314700 h 3314700"/>
              <a:gd name="connsiteX2" fmla="*/ 3188970 w 3188970"/>
              <a:gd name="connsiteY2" fmla="*/ 3314700 h 3314700"/>
              <a:gd name="connsiteX3" fmla="*/ 3188970 w 3188970"/>
              <a:gd name="connsiteY3" fmla="*/ 11430 h 3314700"/>
              <a:gd name="connsiteX4" fmla="*/ 3188970 w 3188970"/>
              <a:gd name="connsiteY4" fmla="*/ 1143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8970" h="3314700">
                <a:moveTo>
                  <a:pt x="0" y="0"/>
                </a:moveTo>
                <a:lnTo>
                  <a:pt x="0" y="3314700"/>
                </a:lnTo>
                <a:lnTo>
                  <a:pt x="3188970" y="3314700"/>
                </a:lnTo>
                <a:lnTo>
                  <a:pt x="3188970" y="11430"/>
                </a:lnTo>
                <a:lnTo>
                  <a:pt x="3188970" y="11430"/>
                </a:lnTo>
              </a:path>
            </a:pathLst>
          </a:custGeom>
          <a:noFill/>
          <a:ln w="25400">
            <a:solidFill>
              <a:srgbClr val="0000A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E76BA7D-D912-094B-A280-BDBC4F9149F0}"/>
              </a:ext>
            </a:extLst>
          </p:cNvPr>
          <p:cNvGrpSpPr/>
          <p:nvPr/>
        </p:nvGrpSpPr>
        <p:grpSpPr>
          <a:xfrm>
            <a:off x="1247868" y="1815620"/>
            <a:ext cx="1028924" cy="463979"/>
            <a:chOff x="1247868" y="1815620"/>
            <a:chExt cx="1028924" cy="463979"/>
          </a:xfrm>
        </p:grpSpPr>
        <p:sp>
          <p:nvSpPr>
            <p:cNvPr id="206" name="Rectangle 205">
              <a:extLst>
                <a:ext uri="{FF2B5EF4-FFF2-40B4-BE49-F238E27FC236}">
                  <a16:creationId xmlns:a16="http://schemas.microsoft.com/office/drawing/2014/main" id="{A007FA27-9CF4-7743-A2DC-8BD8D1DCB92D}"/>
                </a:ext>
              </a:extLst>
            </p:cNvPr>
            <p:cNvSpPr/>
            <p:nvPr/>
          </p:nvSpPr>
          <p:spPr>
            <a:xfrm>
              <a:off x="1428787" y="1815620"/>
              <a:ext cx="686928" cy="439996"/>
            </a:xfrm>
            <a:prstGeom prst="rect">
              <a:avLst/>
            </a:prstGeom>
            <a:solidFill>
              <a:sysClr val="window" lastClr="FFFFFF"/>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207" name="TextBox 206">
              <a:extLst>
                <a:ext uri="{FF2B5EF4-FFF2-40B4-BE49-F238E27FC236}">
                  <a16:creationId xmlns:a16="http://schemas.microsoft.com/office/drawing/2014/main" id="{DCFCC0BC-A346-6D46-A4D1-0C72F2009BF4}"/>
                </a:ext>
              </a:extLst>
            </p:cNvPr>
            <p:cNvSpPr txBox="1"/>
            <p:nvPr/>
          </p:nvSpPr>
          <p:spPr>
            <a:xfrm>
              <a:off x="1247868" y="1838324"/>
              <a:ext cx="1028924" cy="441275"/>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HTTP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GET </a:t>
              </a:r>
            </a:p>
          </p:txBody>
        </p:sp>
      </p:grpSp>
      <p:grpSp>
        <p:nvGrpSpPr>
          <p:cNvPr id="10" name="Group 9">
            <a:extLst>
              <a:ext uri="{FF2B5EF4-FFF2-40B4-BE49-F238E27FC236}">
                <a16:creationId xmlns:a16="http://schemas.microsoft.com/office/drawing/2014/main" id="{B1B4F9FC-DCD7-4D4F-8B15-6589ACCBB428}"/>
              </a:ext>
            </a:extLst>
          </p:cNvPr>
          <p:cNvGrpSpPr/>
          <p:nvPr/>
        </p:nvGrpSpPr>
        <p:grpSpPr>
          <a:xfrm>
            <a:off x="1510481" y="2208954"/>
            <a:ext cx="1028924" cy="463979"/>
            <a:chOff x="1549462" y="2216434"/>
            <a:chExt cx="1028924" cy="463979"/>
          </a:xfrm>
        </p:grpSpPr>
        <p:sp>
          <p:nvSpPr>
            <p:cNvPr id="210" name="Rectangle 209">
              <a:extLst>
                <a:ext uri="{FF2B5EF4-FFF2-40B4-BE49-F238E27FC236}">
                  <a16:creationId xmlns:a16="http://schemas.microsoft.com/office/drawing/2014/main" id="{329C110D-8068-9C41-8799-25E9F5DFC0F3}"/>
                </a:ext>
              </a:extLst>
            </p:cNvPr>
            <p:cNvSpPr/>
            <p:nvPr/>
          </p:nvSpPr>
          <p:spPr>
            <a:xfrm>
              <a:off x="1709684" y="2216434"/>
              <a:ext cx="686928" cy="439996"/>
            </a:xfrm>
            <a:prstGeom prst="rect">
              <a:avLst/>
            </a:prstGeom>
            <a:solidFill>
              <a:sysClr val="window" lastClr="FFFFFF"/>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211" name="TextBox 210">
              <a:extLst>
                <a:ext uri="{FF2B5EF4-FFF2-40B4-BE49-F238E27FC236}">
                  <a16:creationId xmlns:a16="http://schemas.microsoft.com/office/drawing/2014/main" id="{6EA9AB61-0444-624B-B17B-4BA90A2554D5}"/>
                </a:ext>
              </a:extLst>
            </p:cNvPr>
            <p:cNvSpPr txBox="1"/>
            <p:nvPr/>
          </p:nvSpPr>
          <p:spPr>
            <a:xfrm>
              <a:off x="1549462" y="2239138"/>
              <a:ext cx="1028924" cy="441275"/>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HTTP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GET </a:t>
              </a:r>
            </a:p>
          </p:txBody>
        </p:sp>
      </p:grpSp>
      <p:grpSp>
        <p:nvGrpSpPr>
          <p:cNvPr id="337" name="Group 321">
            <a:extLst>
              <a:ext uri="{FF2B5EF4-FFF2-40B4-BE49-F238E27FC236}">
                <a16:creationId xmlns:a16="http://schemas.microsoft.com/office/drawing/2014/main" id="{CE43EBA3-78B5-3F40-8C70-2C81174FED92}"/>
              </a:ext>
            </a:extLst>
          </p:cNvPr>
          <p:cNvGrpSpPr>
            <a:grpSpLocks/>
          </p:cNvGrpSpPr>
          <p:nvPr/>
        </p:nvGrpSpPr>
        <p:grpSpPr bwMode="auto">
          <a:xfrm>
            <a:off x="5386202" y="1360556"/>
            <a:ext cx="310294" cy="628857"/>
            <a:chOff x="4140" y="429"/>
            <a:chExt cx="1425" cy="2396"/>
          </a:xfrm>
        </p:grpSpPr>
        <p:sp>
          <p:nvSpPr>
            <p:cNvPr id="338" name="Freeform 322">
              <a:extLst>
                <a:ext uri="{FF2B5EF4-FFF2-40B4-BE49-F238E27FC236}">
                  <a16:creationId xmlns:a16="http://schemas.microsoft.com/office/drawing/2014/main" id="{368EA2FA-44C8-834E-854B-7B514A744AD2}"/>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9" name="Rectangle 323">
              <a:extLst>
                <a:ext uri="{FF2B5EF4-FFF2-40B4-BE49-F238E27FC236}">
                  <a16:creationId xmlns:a16="http://schemas.microsoft.com/office/drawing/2014/main" id="{70E7981D-F5CF-0F4F-95BC-59CAE7F3785B}"/>
                </a:ext>
              </a:extLst>
            </p:cNvPr>
            <p:cNvSpPr>
              <a:spLocks noChangeArrowheads="1"/>
            </p:cNvSpPr>
            <p:nvPr/>
          </p:nvSpPr>
          <p:spPr bwMode="auto">
            <a:xfrm>
              <a:off x="4208" y="429"/>
              <a:ext cx="1044"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0" name="Freeform 324">
              <a:extLst>
                <a:ext uri="{FF2B5EF4-FFF2-40B4-BE49-F238E27FC236}">
                  <a16:creationId xmlns:a16="http://schemas.microsoft.com/office/drawing/2014/main" id="{D34DC0AC-CA88-1949-9FF3-5446E9BDC0B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41" name="Freeform 325">
              <a:extLst>
                <a:ext uri="{FF2B5EF4-FFF2-40B4-BE49-F238E27FC236}">
                  <a16:creationId xmlns:a16="http://schemas.microsoft.com/office/drawing/2014/main" id="{1C01594E-61F9-E249-9FA4-5D3422C2FD32}"/>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42" name="Rectangle 326">
              <a:extLst>
                <a:ext uri="{FF2B5EF4-FFF2-40B4-BE49-F238E27FC236}">
                  <a16:creationId xmlns:a16="http://schemas.microsoft.com/office/drawing/2014/main" id="{D77E1E19-E42D-9746-8590-DDBDBCF2ED1D}"/>
                </a:ext>
              </a:extLst>
            </p:cNvPr>
            <p:cNvSpPr>
              <a:spLocks noChangeArrowheads="1"/>
            </p:cNvSpPr>
            <p:nvPr/>
          </p:nvSpPr>
          <p:spPr bwMode="auto">
            <a:xfrm>
              <a:off x="4208" y="696"/>
              <a:ext cx="595" cy="43"/>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43" name="Group 327">
              <a:extLst>
                <a:ext uri="{FF2B5EF4-FFF2-40B4-BE49-F238E27FC236}">
                  <a16:creationId xmlns:a16="http://schemas.microsoft.com/office/drawing/2014/main" id="{D43FBF8D-840F-7746-9599-7361C09F7B3C}"/>
                </a:ext>
              </a:extLst>
            </p:cNvPr>
            <p:cNvGrpSpPr>
              <a:grpSpLocks/>
            </p:cNvGrpSpPr>
            <p:nvPr/>
          </p:nvGrpSpPr>
          <p:grpSpPr bwMode="auto">
            <a:xfrm>
              <a:off x="4749" y="668"/>
              <a:ext cx="581" cy="145"/>
              <a:chOff x="614" y="2568"/>
              <a:chExt cx="725" cy="139"/>
            </a:xfrm>
          </p:grpSpPr>
          <p:sp>
            <p:nvSpPr>
              <p:cNvPr id="368" name="AutoShape 328">
                <a:extLst>
                  <a:ext uri="{FF2B5EF4-FFF2-40B4-BE49-F238E27FC236}">
                    <a16:creationId xmlns:a16="http://schemas.microsoft.com/office/drawing/2014/main" id="{F4FD27B7-CFFA-9E41-9435-D5C0C9F83E61}"/>
                  </a:ext>
                </a:extLst>
              </p:cNvPr>
              <p:cNvSpPr>
                <a:spLocks noChangeArrowheads="1"/>
              </p:cNvSpPr>
              <p:nvPr/>
            </p:nvSpPr>
            <p:spPr bwMode="auto">
              <a:xfrm>
                <a:off x="609" y="2570"/>
                <a:ext cx="731"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9" name="AutoShape 329">
                <a:extLst>
                  <a:ext uri="{FF2B5EF4-FFF2-40B4-BE49-F238E27FC236}">
                    <a16:creationId xmlns:a16="http://schemas.microsoft.com/office/drawing/2014/main" id="{7507A3CD-B7D7-4949-A9FB-24247DC4C4CC}"/>
                  </a:ext>
                </a:extLst>
              </p:cNvPr>
              <p:cNvSpPr>
                <a:spLocks noChangeArrowheads="1"/>
              </p:cNvSpPr>
              <p:nvPr/>
            </p:nvSpPr>
            <p:spPr bwMode="auto">
              <a:xfrm>
                <a:off x="621" y="2587"/>
                <a:ext cx="70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44" name="Rectangle 330">
              <a:extLst>
                <a:ext uri="{FF2B5EF4-FFF2-40B4-BE49-F238E27FC236}">
                  <a16:creationId xmlns:a16="http://schemas.microsoft.com/office/drawing/2014/main" id="{45BD24A7-490E-6D4A-97DE-1EB910C1EAAE}"/>
                </a:ext>
              </a:extLst>
            </p:cNvPr>
            <p:cNvSpPr>
              <a:spLocks noChangeArrowheads="1"/>
            </p:cNvSpPr>
            <p:nvPr/>
          </p:nvSpPr>
          <p:spPr bwMode="auto">
            <a:xfrm>
              <a:off x="4228" y="1015"/>
              <a:ext cx="595"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45" name="Group 331">
              <a:extLst>
                <a:ext uri="{FF2B5EF4-FFF2-40B4-BE49-F238E27FC236}">
                  <a16:creationId xmlns:a16="http://schemas.microsoft.com/office/drawing/2014/main" id="{D9050BE1-1376-E14C-8B43-5415B53EC19A}"/>
                </a:ext>
              </a:extLst>
            </p:cNvPr>
            <p:cNvGrpSpPr>
              <a:grpSpLocks/>
            </p:cNvGrpSpPr>
            <p:nvPr/>
          </p:nvGrpSpPr>
          <p:grpSpPr bwMode="auto">
            <a:xfrm>
              <a:off x="4747" y="994"/>
              <a:ext cx="581" cy="134"/>
              <a:chOff x="614" y="2568"/>
              <a:chExt cx="725" cy="139"/>
            </a:xfrm>
          </p:grpSpPr>
          <p:sp>
            <p:nvSpPr>
              <p:cNvPr id="366" name="AutoShape 332">
                <a:extLst>
                  <a:ext uri="{FF2B5EF4-FFF2-40B4-BE49-F238E27FC236}">
                    <a16:creationId xmlns:a16="http://schemas.microsoft.com/office/drawing/2014/main" id="{C382B0F1-7E6E-C347-98FD-D6E0E226F061}"/>
                  </a:ext>
                </a:extLst>
              </p:cNvPr>
              <p:cNvSpPr>
                <a:spLocks noChangeArrowheads="1"/>
              </p:cNvSpPr>
              <p:nvPr/>
            </p:nvSpPr>
            <p:spPr bwMode="auto">
              <a:xfrm>
                <a:off x="612" y="2572"/>
                <a:ext cx="731" cy="134"/>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7" name="AutoShape 333">
                <a:extLst>
                  <a:ext uri="{FF2B5EF4-FFF2-40B4-BE49-F238E27FC236}">
                    <a16:creationId xmlns:a16="http://schemas.microsoft.com/office/drawing/2014/main" id="{B9D5D5BE-21B4-5E46-BCB8-3E6E15B819D3}"/>
                  </a:ext>
                </a:extLst>
              </p:cNvPr>
              <p:cNvSpPr>
                <a:spLocks noChangeArrowheads="1"/>
              </p:cNvSpPr>
              <p:nvPr/>
            </p:nvSpPr>
            <p:spPr bwMode="auto">
              <a:xfrm>
                <a:off x="624" y="2590"/>
                <a:ext cx="706" cy="9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46" name="Rectangle 334">
              <a:extLst>
                <a:ext uri="{FF2B5EF4-FFF2-40B4-BE49-F238E27FC236}">
                  <a16:creationId xmlns:a16="http://schemas.microsoft.com/office/drawing/2014/main" id="{85A27DE8-FCB1-FE4C-830E-B9A18684191D}"/>
                </a:ext>
              </a:extLst>
            </p:cNvPr>
            <p:cNvSpPr>
              <a:spLocks noChangeArrowheads="1"/>
            </p:cNvSpPr>
            <p:nvPr/>
          </p:nvSpPr>
          <p:spPr bwMode="auto">
            <a:xfrm>
              <a:off x="4218" y="1360"/>
              <a:ext cx="595" cy="43"/>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7" name="Rectangle 335">
              <a:extLst>
                <a:ext uri="{FF2B5EF4-FFF2-40B4-BE49-F238E27FC236}">
                  <a16:creationId xmlns:a16="http://schemas.microsoft.com/office/drawing/2014/main" id="{2D81F5BF-5571-F841-A230-C4FABFAA7187}"/>
                </a:ext>
              </a:extLst>
            </p:cNvPr>
            <p:cNvSpPr>
              <a:spLocks noChangeArrowheads="1"/>
            </p:cNvSpPr>
            <p:nvPr/>
          </p:nvSpPr>
          <p:spPr bwMode="auto">
            <a:xfrm>
              <a:off x="4228" y="1653"/>
              <a:ext cx="595"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48" name="Group 336">
              <a:extLst>
                <a:ext uri="{FF2B5EF4-FFF2-40B4-BE49-F238E27FC236}">
                  <a16:creationId xmlns:a16="http://schemas.microsoft.com/office/drawing/2014/main" id="{40511408-3E7E-064B-A2B4-4DC41FFBF212}"/>
                </a:ext>
              </a:extLst>
            </p:cNvPr>
            <p:cNvGrpSpPr>
              <a:grpSpLocks/>
            </p:cNvGrpSpPr>
            <p:nvPr/>
          </p:nvGrpSpPr>
          <p:grpSpPr bwMode="auto">
            <a:xfrm>
              <a:off x="4735" y="1627"/>
              <a:ext cx="582" cy="151"/>
              <a:chOff x="614" y="2568"/>
              <a:chExt cx="725" cy="139"/>
            </a:xfrm>
          </p:grpSpPr>
          <p:sp>
            <p:nvSpPr>
              <p:cNvPr id="364" name="AutoShape 337">
                <a:extLst>
                  <a:ext uri="{FF2B5EF4-FFF2-40B4-BE49-F238E27FC236}">
                    <a16:creationId xmlns:a16="http://schemas.microsoft.com/office/drawing/2014/main" id="{CB6BB265-1398-B84D-B055-F2380188C3D6}"/>
                  </a:ext>
                </a:extLst>
              </p:cNvPr>
              <p:cNvSpPr>
                <a:spLocks noChangeArrowheads="1"/>
              </p:cNvSpPr>
              <p:nvPr/>
            </p:nvSpPr>
            <p:spPr bwMode="auto">
              <a:xfrm>
                <a:off x="614" y="2568"/>
                <a:ext cx="730" cy="19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5" name="AutoShape 338">
                <a:extLst>
                  <a:ext uri="{FF2B5EF4-FFF2-40B4-BE49-F238E27FC236}">
                    <a16:creationId xmlns:a16="http://schemas.microsoft.com/office/drawing/2014/main" id="{284EDDE1-D475-0D45-B8E1-D22F3BB5F954}"/>
                  </a:ext>
                </a:extLst>
              </p:cNvPr>
              <p:cNvSpPr>
                <a:spLocks noChangeArrowheads="1"/>
              </p:cNvSpPr>
              <p:nvPr/>
            </p:nvSpPr>
            <p:spPr bwMode="auto">
              <a:xfrm>
                <a:off x="627" y="2584"/>
                <a:ext cx="70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49" name="Freeform 339">
              <a:extLst>
                <a:ext uri="{FF2B5EF4-FFF2-40B4-BE49-F238E27FC236}">
                  <a16:creationId xmlns:a16="http://schemas.microsoft.com/office/drawing/2014/main" id="{2EC30120-F28B-6C44-BA86-015592330E1C}"/>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50" name="Group 340">
              <a:extLst>
                <a:ext uri="{FF2B5EF4-FFF2-40B4-BE49-F238E27FC236}">
                  <a16:creationId xmlns:a16="http://schemas.microsoft.com/office/drawing/2014/main" id="{1D12166E-59AE-AF4F-AC68-D94AFF4969FD}"/>
                </a:ext>
              </a:extLst>
            </p:cNvPr>
            <p:cNvGrpSpPr>
              <a:grpSpLocks/>
            </p:cNvGrpSpPr>
            <p:nvPr/>
          </p:nvGrpSpPr>
          <p:grpSpPr bwMode="auto">
            <a:xfrm>
              <a:off x="4739" y="1327"/>
              <a:ext cx="582" cy="139"/>
              <a:chOff x="614" y="2568"/>
              <a:chExt cx="725" cy="139"/>
            </a:xfrm>
          </p:grpSpPr>
          <p:sp>
            <p:nvSpPr>
              <p:cNvPr id="362" name="AutoShape 341">
                <a:extLst>
                  <a:ext uri="{FF2B5EF4-FFF2-40B4-BE49-F238E27FC236}">
                    <a16:creationId xmlns:a16="http://schemas.microsoft.com/office/drawing/2014/main" id="{CEC2F114-3899-AC46-B9CD-3E7FEF7D59B0}"/>
                  </a:ext>
                </a:extLst>
              </p:cNvPr>
              <p:cNvSpPr>
                <a:spLocks noChangeArrowheads="1"/>
              </p:cNvSpPr>
              <p:nvPr/>
            </p:nvSpPr>
            <p:spPr bwMode="auto">
              <a:xfrm>
                <a:off x="609" y="2566"/>
                <a:ext cx="730" cy="13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3" name="AutoShape 342">
                <a:extLst>
                  <a:ext uri="{FF2B5EF4-FFF2-40B4-BE49-F238E27FC236}">
                    <a16:creationId xmlns:a16="http://schemas.microsoft.com/office/drawing/2014/main" id="{8B8898E2-D667-6D4F-819E-C8360C5DC31C}"/>
                  </a:ext>
                </a:extLst>
              </p:cNvPr>
              <p:cNvSpPr>
                <a:spLocks noChangeArrowheads="1"/>
              </p:cNvSpPr>
              <p:nvPr/>
            </p:nvSpPr>
            <p:spPr bwMode="auto">
              <a:xfrm>
                <a:off x="622" y="2584"/>
                <a:ext cx="705"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51" name="Rectangle 343">
              <a:extLst>
                <a:ext uri="{FF2B5EF4-FFF2-40B4-BE49-F238E27FC236}">
                  <a16:creationId xmlns:a16="http://schemas.microsoft.com/office/drawing/2014/main" id="{9997B225-39F6-714E-BB10-2E332CC3F6B7}"/>
                </a:ext>
              </a:extLst>
            </p:cNvPr>
            <p:cNvSpPr>
              <a:spLocks noChangeArrowheads="1"/>
            </p:cNvSpPr>
            <p:nvPr/>
          </p:nvSpPr>
          <p:spPr bwMode="auto">
            <a:xfrm>
              <a:off x="5253" y="429"/>
              <a:ext cx="68" cy="2293"/>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2" name="Freeform 344">
              <a:extLst>
                <a:ext uri="{FF2B5EF4-FFF2-40B4-BE49-F238E27FC236}">
                  <a16:creationId xmlns:a16="http://schemas.microsoft.com/office/drawing/2014/main" id="{F23D691F-1D74-454D-92FD-1D49AEF2140E}"/>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53" name="Freeform 345">
              <a:extLst>
                <a:ext uri="{FF2B5EF4-FFF2-40B4-BE49-F238E27FC236}">
                  <a16:creationId xmlns:a16="http://schemas.microsoft.com/office/drawing/2014/main" id="{7EC049DC-B651-8A4D-B4AF-D4AE4513752A}"/>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54" name="Oval 346">
              <a:extLst>
                <a:ext uri="{FF2B5EF4-FFF2-40B4-BE49-F238E27FC236}">
                  <a16:creationId xmlns:a16="http://schemas.microsoft.com/office/drawing/2014/main" id="{28E19479-A7E7-F541-BCED-CA07DE9869A7}"/>
                </a:ext>
              </a:extLst>
            </p:cNvPr>
            <p:cNvSpPr>
              <a:spLocks noChangeArrowheads="1"/>
            </p:cNvSpPr>
            <p:nvPr/>
          </p:nvSpPr>
          <p:spPr bwMode="auto">
            <a:xfrm>
              <a:off x="5516" y="2610"/>
              <a:ext cx="49" cy="95"/>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5" name="Freeform 347">
              <a:extLst>
                <a:ext uri="{FF2B5EF4-FFF2-40B4-BE49-F238E27FC236}">
                  <a16:creationId xmlns:a16="http://schemas.microsoft.com/office/drawing/2014/main" id="{8F392652-1C5F-C245-B8EC-1CC561431FCD}"/>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56" name="AutoShape 348">
              <a:extLst>
                <a:ext uri="{FF2B5EF4-FFF2-40B4-BE49-F238E27FC236}">
                  <a16:creationId xmlns:a16="http://schemas.microsoft.com/office/drawing/2014/main" id="{927CAF21-8E01-8A41-AFE5-3F05534A6DF7}"/>
                </a:ext>
              </a:extLst>
            </p:cNvPr>
            <p:cNvSpPr>
              <a:spLocks noChangeArrowheads="1"/>
            </p:cNvSpPr>
            <p:nvPr/>
          </p:nvSpPr>
          <p:spPr bwMode="auto">
            <a:xfrm>
              <a:off x="4140" y="2678"/>
              <a:ext cx="1201" cy="147"/>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7" name="AutoShape 349">
              <a:extLst>
                <a:ext uri="{FF2B5EF4-FFF2-40B4-BE49-F238E27FC236}">
                  <a16:creationId xmlns:a16="http://schemas.microsoft.com/office/drawing/2014/main" id="{1C72370F-4E8C-6E41-8FF7-F583D507379B}"/>
                </a:ext>
              </a:extLst>
            </p:cNvPr>
            <p:cNvSpPr>
              <a:spLocks noChangeArrowheads="1"/>
            </p:cNvSpPr>
            <p:nvPr/>
          </p:nvSpPr>
          <p:spPr bwMode="auto">
            <a:xfrm>
              <a:off x="4208" y="2713"/>
              <a:ext cx="1064" cy="78"/>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8" name="Oval 350">
              <a:extLst>
                <a:ext uri="{FF2B5EF4-FFF2-40B4-BE49-F238E27FC236}">
                  <a16:creationId xmlns:a16="http://schemas.microsoft.com/office/drawing/2014/main" id="{7CAE6DBB-B7F5-6349-9D67-2B820D4A6E49}"/>
                </a:ext>
              </a:extLst>
            </p:cNvPr>
            <p:cNvSpPr>
              <a:spLocks noChangeArrowheads="1"/>
            </p:cNvSpPr>
            <p:nvPr/>
          </p:nvSpPr>
          <p:spPr bwMode="auto">
            <a:xfrm>
              <a:off x="4306" y="2385"/>
              <a:ext cx="156" cy="13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9" name="Oval 351">
              <a:extLst>
                <a:ext uri="{FF2B5EF4-FFF2-40B4-BE49-F238E27FC236}">
                  <a16:creationId xmlns:a16="http://schemas.microsoft.com/office/drawing/2014/main" id="{94DCCCED-456C-814C-8079-310090B0F6A7}"/>
                </a:ext>
              </a:extLst>
            </p:cNvPr>
            <p:cNvSpPr>
              <a:spLocks noChangeArrowheads="1"/>
            </p:cNvSpPr>
            <p:nvPr/>
          </p:nvSpPr>
          <p:spPr bwMode="auto">
            <a:xfrm>
              <a:off x="4482" y="2385"/>
              <a:ext cx="166" cy="138"/>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360" name="Oval 352">
              <a:extLst>
                <a:ext uri="{FF2B5EF4-FFF2-40B4-BE49-F238E27FC236}">
                  <a16:creationId xmlns:a16="http://schemas.microsoft.com/office/drawing/2014/main" id="{5BEE1EAA-ED04-3045-954F-747BFBBA5477}"/>
                </a:ext>
              </a:extLst>
            </p:cNvPr>
            <p:cNvSpPr>
              <a:spLocks noChangeArrowheads="1"/>
            </p:cNvSpPr>
            <p:nvPr/>
          </p:nvSpPr>
          <p:spPr bwMode="auto">
            <a:xfrm>
              <a:off x="4657" y="2377"/>
              <a:ext cx="166" cy="147"/>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1" name="Rectangle 353">
              <a:extLst>
                <a:ext uri="{FF2B5EF4-FFF2-40B4-BE49-F238E27FC236}">
                  <a16:creationId xmlns:a16="http://schemas.microsoft.com/office/drawing/2014/main" id="{F2E64557-BE36-674A-9568-E85284DF3A90}"/>
                </a:ext>
              </a:extLst>
            </p:cNvPr>
            <p:cNvSpPr>
              <a:spLocks noChangeArrowheads="1"/>
            </p:cNvSpPr>
            <p:nvPr/>
          </p:nvSpPr>
          <p:spPr bwMode="auto">
            <a:xfrm>
              <a:off x="5057" y="1834"/>
              <a:ext cx="88" cy="758"/>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70" name="Group 354">
            <a:extLst>
              <a:ext uri="{FF2B5EF4-FFF2-40B4-BE49-F238E27FC236}">
                <a16:creationId xmlns:a16="http://schemas.microsoft.com/office/drawing/2014/main" id="{02971CF7-0CB6-6841-96B9-CD3895F572BF}"/>
              </a:ext>
            </a:extLst>
          </p:cNvPr>
          <p:cNvGrpSpPr>
            <a:grpSpLocks/>
          </p:cNvGrpSpPr>
          <p:nvPr/>
        </p:nvGrpSpPr>
        <p:grpSpPr bwMode="auto">
          <a:xfrm>
            <a:off x="773442" y="1418426"/>
            <a:ext cx="525462" cy="434975"/>
            <a:chOff x="-44" y="1473"/>
            <a:chExt cx="981" cy="1105"/>
          </a:xfrm>
        </p:grpSpPr>
        <p:pic>
          <p:nvPicPr>
            <p:cNvPr id="371" name="Picture 355" descr="desktop_computer_stylized_medium">
              <a:extLst>
                <a:ext uri="{FF2B5EF4-FFF2-40B4-BE49-F238E27FC236}">
                  <a16:creationId xmlns:a16="http://schemas.microsoft.com/office/drawing/2014/main" id="{58DF8070-F2DF-F84A-8469-DEE030BD8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 name="Freeform 356">
              <a:extLst>
                <a:ext uri="{FF2B5EF4-FFF2-40B4-BE49-F238E27FC236}">
                  <a16:creationId xmlns:a16="http://schemas.microsoft.com/office/drawing/2014/main" id="{E3865153-A00D-E343-AFF8-4652E9FFF1E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B73A81A7-03AE-D442-A671-DC35FE97563A}"/>
              </a:ext>
            </a:extLst>
          </p:cNvPr>
          <p:cNvGrpSpPr/>
          <p:nvPr/>
        </p:nvGrpSpPr>
        <p:grpSpPr>
          <a:xfrm>
            <a:off x="1830370" y="2617249"/>
            <a:ext cx="1028924" cy="463397"/>
            <a:chOff x="1830370" y="2617249"/>
            <a:chExt cx="1028924" cy="463397"/>
          </a:xfrm>
        </p:grpSpPr>
        <p:sp>
          <p:nvSpPr>
            <p:cNvPr id="214" name="Rectangle 213">
              <a:extLst>
                <a:ext uri="{FF2B5EF4-FFF2-40B4-BE49-F238E27FC236}">
                  <a16:creationId xmlns:a16="http://schemas.microsoft.com/office/drawing/2014/main" id="{51102884-47F2-514E-81B8-C6505D1701C5}"/>
                </a:ext>
              </a:extLst>
            </p:cNvPr>
            <p:cNvSpPr/>
            <p:nvPr/>
          </p:nvSpPr>
          <p:spPr>
            <a:xfrm>
              <a:off x="1990582" y="2617249"/>
              <a:ext cx="686928" cy="439996"/>
            </a:xfrm>
            <a:prstGeom prst="rect">
              <a:avLst/>
            </a:prstGeom>
            <a:solidFill>
              <a:sysClr val="window" lastClr="FFFFFF"/>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215" name="TextBox 214">
              <a:extLst>
                <a:ext uri="{FF2B5EF4-FFF2-40B4-BE49-F238E27FC236}">
                  <a16:creationId xmlns:a16="http://schemas.microsoft.com/office/drawing/2014/main" id="{78E8A36E-C98B-EC43-99F7-B8138B25C779}"/>
                </a:ext>
              </a:extLst>
            </p:cNvPr>
            <p:cNvSpPr txBox="1"/>
            <p:nvPr/>
          </p:nvSpPr>
          <p:spPr>
            <a:xfrm>
              <a:off x="1830370" y="2639371"/>
              <a:ext cx="1028924" cy="441275"/>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HTTP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GET </a:t>
              </a:r>
            </a:p>
          </p:txBody>
        </p:sp>
      </p:grpSp>
      <p:grpSp>
        <p:nvGrpSpPr>
          <p:cNvPr id="218" name="Group 217">
            <a:extLst>
              <a:ext uri="{FF2B5EF4-FFF2-40B4-BE49-F238E27FC236}">
                <a16:creationId xmlns:a16="http://schemas.microsoft.com/office/drawing/2014/main" id="{24920F69-7924-354E-BEAC-09060A44F38B}"/>
              </a:ext>
            </a:extLst>
          </p:cNvPr>
          <p:cNvGrpSpPr/>
          <p:nvPr/>
        </p:nvGrpSpPr>
        <p:grpSpPr>
          <a:xfrm>
            <a:off x="6475440" y="1528391"/>
            <a:ext cx="5173835" cy="3801217"/>
            <a:chOff x="6493941" y="1557642"/>
            <a:chExt cx="5173835" cy="3801217"/>
          </a:xfrm>
        </p:grpSpPr>
        <p:sp>
          <p:nvSpPr>
            <p:cNvPr id="219" name="Rectangle 218">
              <a:extLst>
                <a:ext uri="{FF2B5EF4-FFF2-40B4-BE49-F238E27FC236}">
                  <a16:creationId xmlns:a16="http://schemas.microsoft.com/office/drawing/2014/main" id="{F09B789F-6176-5B46-9E76-E4B1DC511275}"/>
                </a:ext>
              </a:extLst>
            </p:cNvPr>
            <p:cNvSpPr/>
            <p:nvPr/>
          </p:nvSpPr>
          <p:spPr>
            <a:xfrm>
              <a:off x="6573113" y="1557642"/>
              <a:ext cx="2247142" cy="2726404"/>
            </a:xfrm>
            <a:prstGeom prst="rect">
              <a:avLst/>
            </a:prstGeom>
            <a:solidFill>
              <a:schemeClr val="accent1">
                <a:lumMod val="20000"/>
                <a:lumOff val="80000"/>
              </a:schemeClr>
            </a:solidFill>
            <a:ln w="31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0" name="Rectangle 219">
              <a:extLst>
                <a:ext uri="{FF2B5EF4-FFF2-40B4-BE49-F238E27FC236}">
                  <a16:creationId xmlns:a16="http://schemas.microsoft.com/office/drawing/2014/main" id="{3581802C-ADD6-C943-9F25-55344444C714}"/>
                </a:ext>
              </a:extLst>
            </p:cNvPr>
            <p:cNvSpPr/>
            <p:nvPr/>
          </p:nvSpPr>
          <p:spPr>
            <a:xfrm>
              <a:off x="6662258" y="3758046"/>
              <a:ext cx="2070591" cy="409168"/>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1" name="TextBox 220">
              <a:extLst>
                <a:ext uri="{FF2B5EF4-FFF2-40B4-BE49-F238E27FC236}">
                  <a16:creationId xmlns:a16="http://schemas.microsoft.com/office/drawing/2014/main" id="{265B346D-644B-5D48-B98B-838D0B13216F}"/>
                </a:ext>
              </a:extLst>
            </p:cNvPr>
            <p:cNvSpPr txBox="1"/>
            <p:nvPr/>
          </p:nvSpPr>
          <p:spPr>
            <a:xfrm>
              <a:off x="6493941" y="3752006"/>
              <a:ext cx="2333805" cy="461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QUIC </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C</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ong</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Cont.</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222" name="Group 221">
              <a:extLst>
                <a:ext uri="{FF2B5EF4-FFF2-40B4-BE49-F238E27FC236}">
                  <a16:creationId xmlns:a16="http://schemas.microsoft.com/office/drawing/2014/main" id="{12481C95-56B5-814F-99E7-EC8DC1B24912}"/>
                </a:ext>
              </a:extLst>
            </p:cNvPr>
            <p:cNvGrpSpPr/>
            <p:nvPr/>
          </p:nvGrpSpPr>
          <p:grpSpPr>
            <a:xfrm>
              <a:off x="6549806" y="2804024"/>
              <a:ext cx="2147125" cy="968714"/>
              <a:chOff x="3786573" y="4781422"/>
              <a:chExt cx="1289919" cy="450478"/>
            </a:xfrm>
          </p:grpSpPr>
          <p:grpSp>
            <p:nvGrpSpPr>
              <p:cNvPr id="397" name="Group 396">
                <a:extLst>
                  <a:ext uri="{FF2B5EF4-FFF2-40B4-BE49-F238E27FC236}">
                    <a16:creationId xmlns:a16="http://schemas.microsoft.com/office/drawing/2014/main" id="{A1B08E61-89E4-7E48-AE03-358210EB4F99}"/>
                  </a:ext>
                </a:extLst>
              </p:cNvPr>
              <p:cNvGrpSpPr/>
              <p:nvPr/>
            </p:nvGrpSpPr>
            <p:grpSpPr>
              <a:xfrm>
                <a:off x="3786573" y="4781422"/>
                <a:ext cx="535512" cy="197065"/>
                <a:chOff x="3638004" y="4844056"/>
                <a:chExt cx="535512" cy="197065"/>
              </a:xfrm>
            </p:grpSpPr>
            <p:sp>
              <p:nvSpPr>
                <p:cNvPr id="403" name="Rectangle 402">
                  <a:extLst>
                    <a:ext uri="{FF2B5EF4-FFF2-40B4-BE49-F238E27FC236}">
                      <a16:creationId xmlns:a16="http://schemas.microsoft.com/office/drawing/2014/main" id="{B23DA7CF-481E-4944-B33C-8DDD60957A5C}"/>
                    </a:ext>
                  </a:extLst>
                </p:cNvPr>
                <p:cNvSpPr/>
                <p:nvPr/>
              </p:nvSpPr>
              <p:spPr>
                <a:xfrm>
                  <a:off x="3705561" y="48460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04" name="TextBox 403">
                  <a:extLst>
                    <a:ext uri="{FF2B5EF4-FFF2-40B4-BE49-F238E27FC236}">
                      <a16:creationId xmlns:a16="http://schemas.microsoft.com/office/drawing/2014/main" id="{E2808FFB-0C3C-7D40-8E70-70D6E0695DB5}"/>
                    </a:ext>
                  </a:extLst>
                </p:cNvPr>
                <p:cNvSpPr txBox="1"/>
                <p:nvPr/>
              </p:nvSpPr>
              <p:spPr>
                <a:xfrm>
                  <a:off x="3638004" y="4844056"/>
                  <a:ext cx="535512" cy="197065"/>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QUIC </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encrypt</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98" name="Group 397">
                <a:extLst>
                  <a:ext uri="{FF2B5EF4-FFF2-40B4-BE49-F238E27FC236}">
                    <a16:creationId xmlns:a16="http://schemas.microsoft.com/office/drawing/2014/main" id="{0D370A69-00DF-5D4A-BA99-42A810952634}"/>
                  </a:ext>
                </a:extLst>
              </p:cNvPr>
              <p:cNvGrpSpPr/>
              <p:nvPr/>
            </p:nvGrpSpPr>
            <p:grpSpPr>
              <a:xfrm>
                <a:off x="3856579" y="4996013"/>
                <a:ext cx="1219913" cy="235887"/>
                <a:chOff x="3856579" y="4996013"/>
                <a:chExt cx="1219913" cy="235887"/>
              </a:xfrm>
            </p:grpSpPr>
            <p:sp>
              <p:nvSpPr>
                <p:cNvPr id="399" name="TextBox 398">
                  <a:extLst>
                    <a:ext uri="{FF2B5EF4-FFF2-40B4-BE49-F238E27FC236}">
                      <a16:creationId xmlns:a16="http://schemas.microsoft.com/office/drawing/2014/main" id="{A734BAD2-0E64-6740-8F0C-E8ED4C14FE9E}"/>
                    </a:ext>
                  </a:extLst>
                </p:cNvPr>
                <p:cNvSpPr txBox="1"/>
                <p:nvPr/>
              </p:nvSpPr>
              <p:spPr>
                <a:xfrm>
                  <a:off x="3856579" y="4996392"/>
                  <a:ext cx="401776" cy="229059"/>
                </a:xfrm>
                <a:prstGeom prst="rect">
                  <a:avLst/>
                </a:prstGeom>
                <a:noFill/>
              </p:spPr>
              <p:txBody>
                <a:bodyPr wrap="non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QUIC</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RDT</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0" name="Rectangle 399">
                  <a:extLst>
                    <a:ext uri="{FF2B5EF4-FFF2-40B4-BE49-F238E27FC236}">
                      <a16:creationId xmlns:a16="http://schemas.microsoft.com/office/drawing/2014/main" id="{48E21D53-F0A6-F74E-AB97-A44AA527AEC4}"/>
                    </a:ext>
                  </a:extLst>
                </p:cNvPr>
                <p:cNvSpPr/>
                <p:nvPr/>
              </p:nvSpPr>
              <p:spPr>
                <a:xfrm>
                  <a:off x="3857961" y="49984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01" name="TextBox 400">
                  <a:extLst>
                    <a:ext uri="{FF2B5EF4-FFF2-40B4-BE49-F238E27FC236}">
                      <a16:creationId xmlns:a16="http://schemas.microsoft.com/office/drawing/2014/main" id="{FAFAFC96-FE70-B84C-8774-34DD7424DBFD}"/>
                    </a:ext>
                  </a:extLst>
                </p:cNvPr>
                <p:cNvSpPr txBox="1"/>
                <p:nvPr/>
              </p:nvSpPr>
              <p:spPr>
                <a:xfrm>
                  <a:off x="4263655" y="5002841"/>
                  <a:ext cx="401776" cy="229059"/>
                </a:xfrm>
                <a:prstGeom prst="rect">
                  <a:avLst/>
                </a:prstGeom>
                <a:noFill/>
              </p:spPr>
              <p:txBody>
                <a:bodyPr wrap="non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QUIC</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RDT</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2" name="TextBox 401">
                  <a:extLst>
                    <a:ext uri="{FF2B5EF4-FFF2-40B4-BE49-F238E27FC236}">
                      <a16:creationId xmlns:a16="http://schemas.microsoft.com/office/drawing/2014/main" id="{EC252B6A-74EB-C945-8F3A-6F35BFA13BF3}"/>
                    </a:ext>
                  </a:extLst>
                </p:cNvPr>
                <p:cNvSpPr txBox="1"/>
                <p:nvPr/>
              </p:nvSpPr>
              <p:spPr>
                <a:xfrm>
                  <a:off x="4674716" y="4996013"/>
                  <a:ext cx="401776" cy="229059"/>
                </a:xfrm>
                <a:prstGeom prst="rect">
                  <a:avLst/>
                </a:prstGeom>
                <a:noFill/>
              </p:spPr>
              <p:txBody>
                <a:bodyPr wrap="non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QUIC</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RDT</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23" name="Group 222">
              <a:extLst>
                <a:ext uri="{FF2B5EF4-FFF2-40B4-BE49-F238E27FC236}">
                  <a16:creationId xmlns:a16="http://schemas.microsoft.com/office/drawing/2014/main" id="{AB0D006E-F86B-B248-8AE9-1A8F75B5E0A6}"/>
                </a:ext>
              </a:extLst>
            </p:cNvPr>
            <p:cNvGrpSpPr/>
            <p:nvPr/>
          </p:nvGrpSpPr>
          <p:grpSpPr>
            <a:xfrm>
              <a:off x="7234288" y="2794928"/>
              <a:ext cx="891382" cy="875971"/>
              <a:chOff x="3774433" y="4781422"/>
              <a:chExt cx="535512" cy="407350"/>
            </a:xfrm>
          </p:grpSpPr>
          <p:grpSp>
            <p:nvGrpSpPr>
              <p:cNvPr id="393" name="Group 392">
                <a:extLst>
                  <a:ext uri="{FF2B5EF4-FFF2-40B4-BE49-F238E27FC236}">
                    <a16:creationId xmlns:a16="http://schemas.microsoft.com/office/drawing/2014/main" id="{10F55B46-0C1A-A841-8F0C-E1A52028C7BF}"/>
                  </a:ext>
                </a:extLst>
              </p:cNvPr>
              <p:cNvGrpSpPr/>
              <p:nvPr/>
            </p:nvGrpSpPr>
            <p:grpSpPr>
              <a:xfrm>
                <a:off x="3774433" y="4781422"/>
                <a:ext cx="535512" cy="207083"/>
                <a:chOff x="3625864" y="4844056"/>
                <a:chExt cx="535512" cy="207083"/>
              </a:xfrm>
            </p:grpSpPr>
            <p:sp>
              <p:nvSpPr>
                <p:cNvPr id="395" name="Rectangle 394">
                  <a:extLst>
                    <a:ext uri="{FF2B5EF4-FFF2-40B4-BE49-F238E27FC236}">
                      <a16:creationId xmlns:a16="http://schemas.microsoft.com/office/drawing/2014/main" id="{EC5DB685-758D-2D46-BCEB-7AE2D960046F}"/>
                    </a:ext>
                  </a:extLst>
                </p:cNvPr>
                <p:cNvSpPr/>
                <p:nvPr/>
              </p:nvSpPr>
              <p:spPr>
                <a:xfrm>
                  <a:off x="3705561" y="48460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96" name="TextBox 395">
                  <a:extLst>
                    <a:ext uri="{FF2B5EF4-FFF2-40B4-BE49-F238E27FC236}">
                      <a16:creationId xmlns:a16="http://schemas.microsoft.com/office/drawing/2014/main" id="{4D8A8232-D72B-B644-86B9-14BFFDCB0493}"/>
                    </a:ext>
                  </a:extLst>
                </p:cNvPr>
                <p:cNvSpPr txBox="1"/>
                <p:nvPr/>
              </p:nvSpPr>
              <p:spPr>
                <a:xfrm>
                  <a:off x="3625864" y="4844056"/>
                  <a:ext cx="535512" cy="207083"/>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QUIC </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encrypt</a:t>
                  </a: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394" name="Rectangle 393">
                <a:extLst>
                  <a:ext uri="{FF2B5EF4-FFF2-40B4-BE49-F238E27FC236}">
                    <a16:creationId xmlns:a16="http://schemas.microsoft.com/office/drawing/2014/main" id="{7966A0B3-F834-AE43-9CAA-0714AAF94371}"/>
                  </a:ext>
                </a:extLst>
              </p:cNvPr>
              <p:cNvSpPr/>
              <p:nvPr/>
            </p:nvSpPr>
            <p:spPr>
              <a:xfrm>
                <a:off x="3857961" y="49984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24" name="Group 223">
              <a:extLst>
                <a:ext uri="{FF2B5EF4-FFF2-40B4-BE49-F238E27FC236}">
                  <a16:creationId xmlns:a16="http://schemas.microsoft.com/office/drawing/2014/main" id="{39F8B660-5511-2641-9DC0-5EE5608C39ED}"/>
                </a:ext>
              </a:extLst>
            </p:cNvPr>
            <p:cNvGrpSpPr/>
            <p:nvPr/>
          </p:nvGrpSpPr>
          <p:grpSpPr>
            <a:xfrm>
              <a:off x="7949081" y="2785831"/>
              <a:ext cx="891382" cy="875971"/>
              <a:chOff x="3780503" y="4781422"/>
              <a:chExt cx="535512" cy="407350"/>
            </a:xfrm>
          </p:grpSpPr>
          <p:grpSp>
            <p:nvGrpSpPr>
              <p:cNvPr id="389" name="Group 388">
                <a:extLst>
                  <a:ext uri="{FF2B5EF4-FFF2-40B4-BE49-F238E27FC236}">
                    <a16:creationId xmlns:a16="http://schemas.microsoft.com/office/drawing/2014/main" id="{7CEE81F8-208D-9A40-9910-8B77931FE8D3}"/>
                  </a:ext>
                </a:extLst>
              </p:cNvPr>
              <p:cNvGrpSpPr/>
              <p:nvPr/>
            </p:nvGrpSpPr>
            <p:grpSpPr>
              <a:xfrm>
                <a:off x="3780503" y="4781422"/>
                <a:ext cx="535512" cy="207083"/>
                <a:chOff x="3631934" y="4844056"/>
                <a:chExt cx="535512" cy="207083"/>
              </a:xfrm>
            </p:grpSpPr>
            <p:sp>
              <p:nvSpPr>
                <p:cNvPr id="391" name="Rectangle 390">
                  <a:extLst>
                    <a:ext uri="{FF2B5EF4-FFF2-40B4-BE49-F238E27FC236}">
                      <a16:creationId xmlns:a16="http://schemas.microsoft.com/office/drawing/2014/main" id="{7231244D-97B0-954A-B18D-F5E878A750BF}"/>
                    </a:ext>
                  </a:extLst>
                </p:cNvPr>
                <p:cNvSpPr/>
                <p:nvPr/>
              </p:nvSpPr>
              <p:spPr>
                <a:xfrm>
                  <a:off x="3705561" y="48460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92" name="TextBox 391">
                  <a:extLst>
                    <a:ext uri="{FF2B5EF4-FFF2-40B4-BE49-F238E27FC236}">
                      <a16:creationId xmlns:a16="http://schemas.microsoft.com/office/drawing/2014/main" id="{EBFFAB1E-B9DA-4141-A041-11972BDBEC57}"/>
                    </a:ext>
                  </a:extLst>
                </p:cNvPr>
                <p:cNvSpPr txBox="1"/>
                <p:nvPr/>
              </p:nvSpPr>
              <p:spPr>
                <a:xfrm>
                  <a:off x="3631934" y="4844056"/>
                  <a:ext cx="535512" cy="207083"/>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QUIC </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encrypt</a:t>
                  </a: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390" name="Rectangle 389">
                <a:extLst>
                  <a:ext uri="{FF2B5EF4-FFF2-40B4-BE49-F238E27FC236}">
                    <a16:creationId xmlns:a16="http://schemas.microsoft.com/office/drawing/2014/main" id="{F3C8AAD7-ECB7-DD42-900C-BB8AF5A4EEB5}"/>
                  </a:ext>
                </a:extLst>
              </p:cNvPr>
              <p:cNvSpPr/>
              <p:nvPr/>
            </p:nvSpPr>
            <p:spPr>
              <a:xfrm>
                <a:off x="3857961" y="49984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25" name="Group 224">
              <a:extLst>
                <a:ext uri="{FF2B5EF4-FFF2-40B4-BE49-F238E27FC236}">
                  <a16:creationId xmlns:a16="http://schemas.microsoft.com/office/drawing/2014/main" id="{803F822F-EB09-4841-864D-5B88EC3F0EBD}"/>
                </a:ext>
              </a:extLst>
            </p:cNvPr>
            <p:cNvGrpSpPr/>
            <p:nvPr/>
          </p:nvGrpSpPr>
          <p:grpSpPr>
            <a:xfrm>
              <a:off x="6584985" y="4775942"/>
              <a:ext cx="2224498" cy="576373"/>
              <a:chOff x="3690830" y="5656622"/>
              <a:chExt cx="1336402" cy="268029"/>
            </a:xfrm>
          </p:grpSpPr>
          <p:sp>
            <p:nvSpPr>
              <p:cNvPr id="386" name="Rectangle 385">
                <a:extLst>
                  <a:ext uri="{FF2B5EF4-FFF2-40B4-BE49-F238E27FC236}">
                    <a16:creationId xmlns:a16="http://schemas.microsoft.com/office/drawing/2014/main" id="{EBD1D2BD-9277-B644-AA27-F1B0A7223E3B}"/>
                  </a:ext>
                </a:extLst>
              </p:cNvPr>
              <p:cNvSpPr/>
              <p:nvPr/>
            </p:nvSpPr>
            <p:spPr>
              <a:xfrm>
                <a:off x="3690830" y="5656622"/>
                <a:ext cx="1336402" cy="268029"/>
              </a:xfrm>
              <a:prstGeom prst="rect">
                <a:avLst/>
              </a:prstGeom>
              <a:solidFill>
                <a:schemeClr val="accent1">
                  <a:lumMod val="20000"/>
                  <a:lumOff val="80000"/>
                </a:schemeClr>
              </a:solidFill>
              <a:ln w="31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87" name="Rectangle 386">
                <a:extLst>
                  <a:ext uri="{FF2B5EF4-FFF2-40B4-BE49-F238E27FC236}">
                    <a16:creationId xmlns:a16="http://schemas.microsoft.com/office/drawing/2014/main" id="{55A7D0F8-839E-3B45-B426-E3EE5FBEB4D4}"/>
                  </a:ext>
                </a:extLst>
              </p:cNvPr>
              <p:cNvSpPr/>
              <p:nvPr/>
            </p:nvSpPr>
            <p:spPr>
              <a:xfrm>
                <a:off x="3728029" y="5692526"/>
                <a:ext cx="1243940" cy="190274"/>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88" name="TextBox 387">
                <a:extLst>
                  <a:ext uri="{FF2B5EF4-FFF2-40B4-BE49-F238E27FC236}">
                    <a16:creationId xmlns:a16="http://schemas.microsoft.com/office/drawing/2014/main" id="{79E46073-594F-AC45-A63F-D0F936E28208}"/>
                  </a:ext>
                </a:extLst>
              </p:cNvPr>
              <p:cNvSpPr txBox="1"/>
              <p:nvPr/>
            </p:nvSpPr>
            <p:spPr>
              <a:xfrm>
                <a:off x="3722590" y="5683087"/>
                <a:ext cx="1258804" cy="2146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UDP</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6" name="Group 225">
              <a:extLst>
                <a:ext uri="{FF2B5EF4-FFF2-40B4-BE49-F238E27FC236}">
                  <a16:creationId xmlns:a16="http://schemas.microsoft.com/office/drawing/2014/main" id="{64631E62-3A21-714F-9082-157DAA594C5D}"/>
                </a:ext>
              </a:extLst>
            </p:cNvPr>
            <p:cNvGrpSpPr/>
            <p:nvPr/>
          </p:nvGrpSpPr>
          <p:grpSpPr>
            <a:xfrm>
              <a:off x="9393371" y="4782486"/>
              <a:ext cx="2224498" cy="576373"/>
              <a:chOff x="3690830" y="5656622"/>
              <a:chExt cx="1336402" cy="268029"/>
            </a:xfrm>
          </p:grpSpPr>
          <p:sp>
            <p:nvSpPr>
              <p:cNvPr id="383" name="Rectangle 382">
                <a:extLst>
                  <a:ext uri="{FF2B5EF4-FFF2-40B4-BE49-F238E27FC236}">
                    <a16:creationId xmlns:a16="http://schemas.microsoft.com/office/drawing/2014/main" id="{C405E8F4-991B-2443-9E2F-D9095A9F30FB}"/>
                  </a:ext>
                </a:extLst>
              </p:cNvPr>
              <p:cNvSpPr/>
              <p:nvPr/>
            </p:nvSpPr>
            <p:spPr>
              <a:xfrm>
                <a:off x="3690830" y="5656622"/>
                <a:ext cx="1336402" cy="268029"/>
              </a:xfrm>
              <a:prstGeom prst="rect">
                <a:avLst/>
              </a:prstGeom>
              <a:solidFill>
                <a:schemeClr val="accent1">
                  <a:lumMod val="20000"/>
                  <a:lumOff val="80000"/>
                </a:schemeClr>
              </a:solidFill>
              <a:ln w="31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84" name="Rectangle 383">
                <a:extLst>
                  <a:ext uri="{FF2B5EF4-FFF2-40B4-BE49-F238E27FC236}">
                    <a16:creationId xmlns:a16="http://schemas.microsoft.com/office/drawing/2014/main" id="{5BC25DB8-4264-1149-8D3F-62021F04E6D0}"/>
                  </a:ext>
                </a:extLst>
              </p:cNvPr>
              <p:cNvSpPr/>
              <p:nvPr/>
            </p:nvSpPr>
            <p:spPr>
              <a:xfrm>
                <a:off x="3728029" y="5692526"/>
                <a:ext cx="1243940" cy="190274"/>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85" name="TextBox 384">
                <a:extLst>
                  <a:ext uri="{FF2B5EF4-FFF2-40B4-BE49-F238E27FC236}">
                    <a16:creationId xmlns:a16="http://schemas.microsoft.com/office/drawing/2014/main" id="{E615BC4C-981C-0149-8B66-79C13C37121F}"/>
                  </a:ext>
                </a:extLst>
              </p:cNvPr>
              <p:cNvSpPr txBox="1"/>
              <p:nvPr/>
            </p:nvSpPr>
            <p:spPr>
              <a:xfrm>
                <a:off x="3722590" y="5689783"/>
                <a:ext cx="1258804" cy="2146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UDP</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27" name="Straight Connector 226">
              <a:extLst>
                <a:ext uri="{FF2B5EF4-FFF2-40B4-BE49-F238E27FC236}">
                  <a16:creationId xmlns:a16="http://schemas.microsoft.com/office/drawing/2014/main" id="{515DB57F-0D4B-6B48-B6BC-CF2EB3013043}"/>
                </a:ext>
              </a:extLst>
            </p:cNvPr>
            <p:cNvCxnSpPr/>
            <p:nvPr/>
          </p:nvCxnSpPr>
          <p:spPr>
            <a:xfrm>
              <a:off x="6637851" y="4424382"/>
              <a:ext cx="5029925" cy="0"/>
            </a:xfrm>
            <a:prstGeom prst="line">
              <a:avLst/>
            </a:prstGeom>
            <a:noFill/>
            <a:ln w="12700" cap="flat" cmpd="sng" algn="ctr">
              <a:solidFill>
                <a:sysClr val="windowText" lastClr="000000"/>
              </a:solidFill>
              <a:prstDash val="dash"/>
            </a:ln>
            <a:effectLst/>
          </p:spPr>
        </p:cxnSp>
        <p:sp>
          <p:nvSpPr>
            <p:cNvPr id="228" name="Rectangle 227">
              <a:extLst>
                <a:ext uri="{FF2B5EF4-FFF2-40B4-BE49-F238E27FC236}">
                  <a16:creationId xmlns:a16="http://schemas.microsoft.com/office/drawing/2014/main" id="{D8F95687-7CF8-EA4B-907F-32579687B97F}"/>
                </a:ext>
              </a:extLst>
            </p:cNvPr>
            <p:cNvSpPr/>
            <p:nvPr/>
          </p:nvSpPr>
          <p:spPr>
            <a:xfrm>
              <a:off x="9372262" y="1612419"/>
              <a:ext cx="2247142" cy="2726404"/>
            </a:xfrm>
            <a:prstGeom prst="rect">
              <a:avLst/>
            </a:prstGeom>
            <a:solidFill>
              <a:schemeClr val="accent1">
                <a:lumMod val="20000"/>
                <a:lumOff val="80000"/>
              </a:schemeClr>
            </a:solidFill>
            <a:ln w="31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9" name="Rectangle 228">
              <a:extLst>
                <a:ext uri="{FF2B5EF4-FFF2-40B4-BE49-F238E27FC236}">
                  <a16:creationId xmlns:a16="http://schemas.microsoft.com/office/drawing/2014/main" id="{72ED8D6A-7AE4-9F4A-89E2-82D67D92D2E9}"/>
                </a:ext>
              </a:extLst>
            </p:cNvPr>
            <p:cNvSpPr/>
            <p:nvPr/>
          </p:nvSpPr>
          <p:spPr>
            <a:xfrm>
              <a:off x="9461407" y="3812823"/>
              <a:ext cx="2070591" cy="409168"/>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0" name="TextBox 229">
              <a:extLst>
                <a:ext uri="{FF2B5EF4-FFF2-40B4-BE49-F238E27FC236}">
                  <a16:creationId xmlns:a16="http://schemas.microsoft.com/office/drawing/2014/main" id="{AFA7BA35-193B-1B4B-BFFC-BFF8A1B29D41}"/>
                </a:ext>
              </a:extLst>
            </p:cNvPr>
            <p:cNvSpPr txBox="1"/>
            <p:nvPr/>
          </p:nvSpPr>
          <p:spPr>
            <a:xfrm>
              <a:off x="9293090" y="3806783"/>
              <a:ext cx="2333805" cy="461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QUIC </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C</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ong</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Cont.</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231" name="Group 230">
              <a:extLst>
                <a:ext uri="{FF2B5EF4-FFF2-40B4-BE49-F238E27FC236}">
                  <a16:creationId xmlns:a16="http://schemas.microsoft.com/office/drawing/2014/main" id="{B1474ED0-3919-B64A-96AB-4FF1F7B00077}"/>
                </a:ext>
              </a:extLst>
            </p:cNvPr>
            <p:cNvGrpSpPr/>
            <p:nvPr/>
          </p:nvGrpSpPr>
          <p:grpSpPr>
            <a:xfrm>
              <a:off x="9348955" y="2858801"/>
              <a:ext cx="2147125" cy="968714"/>
              <a:chOff x="3786573" y="4781422"/>
              <a:chExt cx="1289919" cy="450478"/>
            </a:xfrm>
          </p:grpSpPr>
          <p:grpSp>
            <p:nvGrpSpPr>
              <p:cNvPr id="375" name="Group 374">
                <a:extLst>
                  <a:ext uri="{FF2B5EF4-FFF2-40B4-BE49-F238E27FC236}">
                    <a16:creationId xmlns:a16="http://schemas.microsoft.com/office/drawing/2014/main" id="{9818E9A5-A4E4-3446-B635-CFCF5897BFDE}"/>
                  </a:ext>
                </a:extLst>
              </p:cNvPr>
              <p:cNvGrpSpPr/>
              <p:nvPr/>
            </p:nvGrpSpPr>
            <p:grpSpPr>
              <a:xfrm>
                <a:off x="3786573" y="4781422"/>
                <a:ext cx="535512" cy="197065"/>
                <a:chOff x="3638004" y="4844056"/>
                <a:chExt cx="535512" cy="197065"/>
              </a:xfrm>
            </p:grpSpPr>
            <p:sp>
              <p:nvSpPr>
                <p:cNvPr id="381" name="Rectangle 380">
                  <a:extLst>
                    <a:ext uri="{FF2B5EF4-FFF2-40B4-BE49-F238E27FC236}">
                      <a16:creationId xmlns:a16="http://schemas.microsoft.com/office/drawing/2014/main" id="{26E56F5B-0FFF-334C-BE13-DACFF2EA6ABD}"/>
                    </a:ext>
                  </a:extLst>
                </p:cNvPr>
                <p:cNvSpPr/>
                <p:nvPr/>
              </p:nvSpPr>
              <p:spPr>
                <a:xfrm>
                  <a:off x="3705561" y="48460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82" name="TextBox 381">
                  <a:extLst>
                    <a:ext uri="{FF2B5EF4-FFF2-40B4-BE49-F238E27FC236}">
                      <a16:creationId xmlns:a16="http://schemas.microsoft.com/office/drawing/2014/main" id="{2D2CE644-7608-1E4F-82E8-95BA38A3F49A}"/>
                    </a:ext>
                  </a:extLst>
                </p:cNvPr>
                <p:cNvSpPr txBox="1"/>
                <p:nvPr/>
              </p:nvSpPr>
              <p:spPr>
                <a:xfrm>
                  <a:off x="3638004" y="4844056"/>
                  <a:ext cx="535512" cy="197065"/>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QUIC </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encrypt</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6" name="Group 375">
                <a:extLst>
                  <a:ext uri="{FF2B5EF4-FFF2-40B4-BE49-F238E27FC236}">
                    <a16:creationId xmlns:a16="http://schemas.microsoft.com/office/drawing/2014/main" id="{ED37937D-DD91-964F-99D2-E63CC86233DF}"/>
                  </a:ext>
                </a:extLst>
              </p:cNvPr>
              <p:cNvGrpSpPr/>
              <p:nvPr/>
            </p:nvGrpSpPr>
            <p:grpSpPr>
              <a:xfrm>
                <a:off x="3856579" y="4996013"/>
                <a:ext cx="1219913" cy="235887"/>
                <a:chOff x="3856579" y="4996013"/>
                <a:chExt cx="1219913" cy="235887"/>
              </a:xfrm>
            </p:grpSpPr>
            <p:sp>
              <p:nvSpPr>
                <p:cNvPr id="377" name="TextBox 376">
                  <a:extLst>
                    <a:ext uri="{FF2B5EF4-FFF2-40B4-BE49-F238E27FC236}">
                      <a16:creationId xmlns:a16="http://schemas.microsoft.com/office/drawing/2014/main" id="{39B46E54-EE11-C84C-8423-1A93842FE46E}"/>
                    </a:ext>
                  </a:extLst>
                </p:cNvPr>
                <p:cNvSpPr txBox="1"/>
                <p:nvPr/>
              </p:nvSpPr>
              <p:spPr>
                <a:xfrm>
                  <a:off x="3856579" y="4996392"/>
                  <a:ext cx="401776" cy="229059"/>
                </a:xfrm>
                <a:prstGeom prst="rect">
                  <a:avLst/>
                </a:prstGeom>
                <a:noFill/>
              </p:spPr>
              <p:txBody>
                <a:bodyPr wrap="non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QUIC</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RDT</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8" name="Rectangle 377">
                  <a:extLst>
                    <a:ext uri="{FF2B5EF4-FFF2-40B4-BE49-F238E27FC236}">
                      <a16:creationId xmlns:a16="http://schemas.microsoft.com/office/drawing/2014/main" id="{FCA82C8C-53C9-894A-BCB4-76091C2ACE02}"/>
                    </a:ext>
                  </a:extLst>
                </p:cNvPr>
                <p:cNvSpPr/>
                <p:nvPr/>
              </p:nvSpPr>
              <p:spPr>
                <a:xfrm>
                  <a:off x="3857961" y="49984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79" name="TextBox 378">
                  <a:extLst>
                    <a:ext uri="{FF2B5EF4-FFF2-40B4-BE49-F238E27FC236}">
                      <a16:creationId xmlns:a16="http://schemas.microsoft.com/office/drawing/2014/main" id="{F9BE178C-7DCC-E843-B9B1-42A1763F76F4}"/>
                    </a:ext>
                  </a:extLst>
                </p:cNvPr>
                <p:cNvSpPr txBox="1"/>
                <p:nvPr/>
              </p:nvSpPr>
              <p:spPr>
                <a:xfrm>
                  <a:off x="4263655" y="5002841"/>
                  <a:ext cx="401776" cy="229059"/>
                </a:xfrm>
                <a:prstGeom prst="rect">
                  <a:avLst/>
                </a:prstGeom>
                <a:noFill/>
              </p:spPr>
              <p:txBody>
                <a:bodyPr wrap="non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QUIC</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RDT</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0" name="TextBox 379">
                  <a:extLst>
                    <a:ext uri="{FF2B5EF4-FFF2-40B4-BE49-F238E27FC236}">
                      <a16:creationId xmlns:a16="http://schemas.microsoft.com/office/drawing/2014/main" id="{87957DEE-AA74-564C-B4AA-8D3329C4C861}"/>
                    </a:ext>
                  </a:extLst>
                </p:cNvPr>
                <p:cNvSpPr txBox="1"/>
                <p:nvPr/>
              </p:nvSpPr>
              <p:spPr>
                <a:xfrm>
                  <a:off x="4674716" y="4996013"/>
                  <a:ext cx="401776" cy="229059"/>
                </a:xfrm>
                <a:prstGeom prst="rect">
                  <a:avLst/>
                </a:prstGeom>
                <a:noFill/>
              </p:spPr>
              <p:txBody>
                <a:bodyPr wrap="non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QUIC</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RDT</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32" name="Group 231">
              <a:extLst>
                <a:ext uri="{FF2B5EF4-FFF2-40B4-BE49-F238E27FC236}">
                  <a16:creationId xmlns:a16="http://schemas.microsoft.com/office/drawing/2014/main" id="{DC1DF91D-852F-CC4A-807C-18EF49FECF15}"/>
                </a:ext>
              </a:extLst>
            </p:cNvPr>
            <p:cNvGrpSpPr/>
            <p:nvPr/>
          </p:nvGrpSpPr>
          <p:grpSpPr>
            <a:xfrm>
              <a:off x="10033437" y="2849705"/>
              <a:ext cx="891382" cy="875971"/>
              <a:chOff x="3774433" y="4781422"/>
              <a:chExt cx="535512" cy="407350"/>
            </a:xfrm>
          </p:grpSpPr>
          <p:grpSp>
            <p:nvGrpSpPr>
              <p:cNvPr id="238" name="Group 237">
                <a:extLst>
                  <a:ext uri="{FF2B5EF4-FFF2-40B4-BE49-F238E27FC236}">
                    <a16:creationId xmlns:a16="http://schemas.microsoft.com/office/drawing/2014/main" id="{60F3899C-16A5-2040-B8D3-B40BE3789B5F}"/>
                  </a:ext>
                </a:extLst>
              </p:cNvPr>
              <p:cNvGrpSpPr/>
              <p:nvPr/>
            </p:nvGrpSpPr>
            <p:grpSpPr>
              <a:xfrm>
                <a:off x="3774433" y="4781422"/>
                <a:ext cx="535512" cy="207083"/>
                <a:chOff x="3625864" y="4844056"/>
                <a:chExt cx="535512" cy="207083"/>
              </a:xfrm>
            </p:grpSpPr>
            <p:sp>
              <p:nvSpPr>
                <p:cNvPr id="373" name="Rectangle 372">
                  <a:extLst>
                    <a:ext uri="{FF2B5EF4-FFF2-40B4-BE49-F238E27FC236}">
                      <a16:creationId xmlns:a16="http://schemas.microsoft.com/office/drawing/2014/main" id="{23B0C62B-9CD8-C94C-880B-A38322BA5077}"/>
                    </a:ext>
                  </a:extLst>
                </p:cNvPr>
                <p:cNvSpPr/>
                <p:nvPr/>
              </p:nvSpPr>
              <p:spPr>
                <a:xfrm>
                  <a:off x="3705561" y="48460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74" name="TextBox 373">
                  <a:extLst>
                    <a:ext uri="{FF2B5EF4-FFF2-40B4-BE49-F238E27FC236}">
                      <a16:creationId xmlns:a16="http://schemas.microsoft.com/office/drawing/2014/main" id="{0F2D4651-2D4B-5D43-8F4A-74780D8D5373}"/>
                    </a:ext>
                  </a:extLst>
                </p:cNvPr>
                <p:cNvSpPr txBox="1"/>
                <p:nvPr/>
              </p:nvSpPr>
              <p:spPr>
                <a:xfrm>
                  <a:off x="3625864" y="4844056"/>
                  <a:ext cx="535512" cy="207083"/>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QUIC </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encrypt</a:t>
                  </a: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239" name="Rectangle 238">
                <a:extLst>
                  <a:ext uri="{FF2B5EF4-FFF2-40B4-BE49-F238E27FC236}">
                    <a16:creationId xmlns:a16="http://schemas.microsoft.com/office/drawing/2014/main" id="{B35FF821-5DAB-EA49-B5AD-1FFF18CFD0D6}"/>
                  </a:ext>
                </a:extLst>
              </p:cNvPr>
              <p:cNvSpPr/>
              <p:nvPr/>
            </p:nvSpPr>
            <p:spPr>
              <a:xfrm>
                <a:off x="3857961" y="49984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33" name="Group 232">
              <a:extLst>
                <a:ext uri="{FF2B5EF4-FFF2-40B4-BE49-F238E27FC236}">
                  <a16:creationId xmlns:a16="http://schemas.microsoft.com/office/drawing/2014/main" id="{C754F3A4-C128-D540-B52C-0C88F5DAA68B}"/>
                </a:ext>
              </a:extLst>
            </p:cNvPr>
            <p:cNvGrpSpPr/>
            <p:nvPr/>
          </p:nvGrpSpPr>
          <p:grpSpPr>
            <a:xfrm>
              <a:off x="10748230" y="2840608"/>
              <a:ext cx="891382" cy="875971"/>
              <a:chOff x="3780503" y="4781422"/>
              <a:chExt cx="535512" cy="407350"/>
            </a:xfrm>
          </p:grpSpPr>
          <p:grpSp>
            <p:nvGrpSpPr>
              <p:cNvPr id="234" name="Group 233">
                <a:extLst>
                  <a:ext uri="{FF2B5EF4-FFF2-40B4-BE49-F238E27FC236}">
                    <a16:creationId xmlns:a16="http://schemas.microsoft.com/office/drawing/2014/main" id="{D10E593F-B966-A942-849B-BE0B9E4AEF39}"/>
                  </a:ext>
                </a:extLst>
              </p:cNvPr>
              <p:cNvGrpSpPr/>
              <p:nvPr/>
            </p:nvGrpSpPr>
            <p:grpSpPr>
              <a:xfrm>
                <a:off x="3780503" y="4781422"/>
                <a:ext cx="535512" cy="207083"/>
                <a:chOff x="3631934" y="4844056"/>
                <a:chExt cx="535512" cy="207083"/>
              </a:xfrm>
            </p:grpSpPr>
            <p:sp>
              <p:nvSpPr>
                <p:cNvPr id="236" name="Rectangle 235">
                  <a:extLst>
                    <a:ext uri="{FF2B5EF4-FFF2-40B4-BE49-F238E27FC236}">
                      <a16:creationId xmlns:a16="http://schemas.microsoft.com/office/drawing/2014/main" id="{3C0353BE-D06B-4A40-AA43-31B9BE3998C8}"/>
                    </a:ext>
                  </a:extLst>
                </p:cNvPr>
                <p:cNvSpPr/>
                <p:nvPr/>
              </p:nvSpPr>
              <p:spPr>
                <a:xfrm>
                  <a:off x="3705561" y="48460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7" name="TextBox 236">
                  <a:extLst>
                    <a:ext uri="{FF2B5EF4-FFF2-40B4-BE49-F238E27FC236}">
                      <a16:creationId xmlns:a16="http://schemas.microsoft.com/office/drawing/2014/main" id="{2751D3CB-9102-AC4C-A0E0-C28B7C9AFCFF}"/>
                    </a:ext>
                  </a:extLst>
                </p:cNvPr>
                <p:cNvSpPr txBox="1"/>
                <p:nvPr/>
              </p:nvSpPr>
              <p:spPr>
                <a:xfrm>
                  <a:off x="3631934" y="4844056"/>
                  <a:ext cx="535512" cy="207083"/>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QUIC </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encrypt</a:t>
                  </a: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235" name="Rectangle 234">
                <a:extLst>
                  <a:ext uri="{FF2B5EF4-FFF2-40B4-BE49-F238E27FC236}">
                    <a16:creationId xmlns:a16="http://schemas.microsoft.com/office/drawing/2014/main" id="{2543EEC5-F35A-D442-BCBE-B3CB8C2C5909}"/>
                  </a:ext>
                </a:extLst>
              </p:cNvPr>
              <p:cNvSpPr/>
              <p:nvPr/>
            </p:nvSpPr>
            <p:spPr>
              <a:xfrm>
                <a:off x="3857961" y="4998499"/>
                <a:ext cx="393403" cy="190273"/>
              </a:xfrm>
              <a:prstGeom prst="rect">
                <a:avLst/>
              </a:prstGeom>
              <a:no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405" name="Freeform 404">
            <a:extLst>
              <a:ext uri="{FF2B5EF4-FFF2-40B4-BE49-F238E27FC236}">
                <a16:creationId xmlns:a16="http://schemas.microsoft.com/office/drawing/2014/main" id="{40C4075A-6AA6-EA45-A9F2-2E2640C5B049}"/>
              </a:ext>
            </a:extLst>
          </p:cNvPr>
          <p:cNvSpPr/>
          <p:nvPr/>
        </p:nvSpPr>
        <p:spPr>
          <a:xfrm>
            <a:off x="8348952" y="2170481"/>
            <a:ext cx="1435304" cy="3314700"/>
          </a:xfrm>
          <a:custGeom>
            <a:avLst/>
            <a:gdLst>
              <a:gd name="connsiteX0" fmla="*/ 0 w 1710813"/>
              <a:gd name="connsiteY0" fmla="*/ 376084 h 2824317"/>
              <a:gd name="connsiteX1" fmla="*/ 0 w 1710813"/>
              <a:gd name="connsiteY1" fmla="*/ 2824317 h 2824317"/>
              <a:gd name="connsiteX2" fmla="*/ 95865 w 1710813"/>
              <a:gd name="connsiteY2" fmla="*/ 2824317 h 2824317"/>
              <a:gd name="connsiteX3" fmla="*/ 1710813 w 1710813"/>
              <a:gd name="connsiteY3" fmla="*/ 2824317 h 2824317"/>
              <a:gd name="connsiteX4" fmla="*/ 1710813 w 1710813"/>
              <a:gd name="connsiteY4" fmla="*/ 2676833 h 2824317"/>
              <a:gd name="connsiteX5" fmla="*/ 1710813 w 1710813"/>
              <a:gd name="connsiteY5" fmla="*/ 0 h 2824317"/>
              <a:gd name="connsiteX6" fmla="*/ 1600200 w 1710813"/>
              <a:gd name="connsiteY6" fmla="*/ 0 h 2824317"/>
              <a:gd name="connsiteX7" fmla="*/ 1482213 w 1710813"/>
              <a:gd name="connsiteY7" fmla="*/ 29497 h 2824317"/>
              <a:gd name="connsiteX0" fmla="*/ 0 w 1710813"/>
              <a:gd name="connsiteY0" fmla="*/ 376084 h 2824317"/>
              <a:gd name="connsiteX1" fmla="*/ 0 w 1710813"/>
              <a:gd name="connsiteY1" fmla="*/ 2824317 h 2824317"/>
              <a:gd name="connsiteX2" fmla="*/ 95865 w 1710813"/>
              <a:gd name="connsiteY2" fmla="*/ 2824317 h 2824317"/>
              <a:gd name="connsiteX3" fmla="*/ 1710813 w 1710813"/>
              <a:gd name="connsiteY3" fmla="*/ 2824317 h 2824317"/>
              <a:gd name="connsiteX4" fmla="*/ 1710813 w 1710813"/>
              <a:gd name="connsiteY4" fmla="*/ 2676833 h 2824317"/>
              <a:gd name="connsiteX5" fmla="*/ 1710813 w 1710813"/>
              <a:gd name="connsiteY5" fmla="*/ 0 h 2824317"/>
              <a:gd name="connsiteX6" fmla="*/ 1600200 w 1710813"/>
              <a:gd name="connsiteY6" fmla="*/ 0 h 2824317"/>
              <a:gd name="connsiteX0" fmla="*/ 0 w 1710813"/>
              <a:gd name="connsiteY0" fmla="*/ 376084 h 2824317"/>
              <a:gd name="connsiteX1" fmla="*/ 0 w 1710813"/>
              <a:gd name="connsiteY1" fmla="*/ 2824317 h 2824317"/>
              <a:gd name="connsiteX2" fmla="*/ 95865 w 1710813"/>
              <a:gd name="connsiteY2" fmla="*/ 2824317 h 2824317"/>
              <a:gd name="connsiteX3" fmla="*/ 1710813 w 1710813"/>
              <a:gd name="connsiteY3" fmla="*/ 2824317 h 2824317"/>
              <a:gd name="connsiteX4" fmla="*/ 1710813 w 1710813"/>
              <a:gd name="connsiteY4" fmla="*/ 2676833 h 2824317"/>
              <a:gd name="connsiteX5" fmla="*/ 1710813 w 1710813"/>
              <a:gd name="connsiteY5" fmla="*/ 0 h 282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813" h="2824317">
                <a:moveTo>
                  <a:pt x="0" y="376084"/>
                </a:moveTo>
                <a:lnTo>
                  <a:pt x="0" y="2824317"/>
                </a:lnTo>
                <a:lnTo>
                  <a:pt x="95865" y="2824317"/>
                </a:lnTo>
                <a:lnTo>
                  <a:pt x="1710813" y="2824317"/>
                </a:lnTo>
                <a:lnTo>
                  <a:pt x="1710813" y="2676833"/>
                </a:lnTo>
                <a:lnTo>
                  <a:pt x="1710813" y="0"/>
                </a:lnTo>
              </a:path>
            </a:pathLst>
          </a:custGeom>
          <a:noFill/>
          <a:ln w="25400">
            <a:solidFill>
              <a:srgbClr val="0000A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6" name="Freeform 405">
            <a:extLst>
              <a:ext uri="{FF2B5EF4-FFF2-40B4-BE49-F238E27FC236}">
                <a16:creationId xmlns:a16="http://schemas.microsoft.com/office/drawing/2014/main" id="{987CB412-8308-D748-9394-292800F22809}"/>
              </a:ext>
            </a:extLst>
          </p:cNvPr>
          <p:cNvSpPr/>
          <p:nvPr/>
        </p:nvSpPr>
        <p:spPr>
          <a:xfrm>
            <a:off x="7544680" y="2246396"/>
            <a:ext cx="2790074" cy="3142699"/>
          </a:xfrm>
          <a:custGeom>
            <a:avLst/>
            <a:gdLst>
              <a:gd name="connsiteX0" fmla="*/ 0 w 2455606"/>
              <a:gd name="connsiteY0" fmla="*/ 176981 h 3008671"/>
              <a:gd name="connsiteX1" fmla="*/ 0 w 2455606"/>
              <a:gd name="connsiteY1" fmla="*/ 3008671 h 3008671"/>
              <a:gd name="connsiteX2" fmla="*/ 88490 w 2455606"/>
              <a:gd name="connsiteY2" fmla="*/ 3008671 h 3008671"/>
              <a:gd name="connsiteX3" fmla="*/ 2455606 w 2455606"/>
              <a:gd name="connsiteY3" fmla="*/ 3008671 h 3008671"/>
              <a:gd name="connsiteX4" fmla="*/ 2455606 w 2455606"/>
              <a:gd name="connsiteY4" fmla="*/ 0 h 3008671"/>
              <a:gd name="connsiteX5" fmla="*/ 2263877 w 2455606"/>
              <a:gd name="connsiteY5" fmla="*/ 0 h 3008671"/>
              <a:gd name="connsiteX6" fmla="*/ 2263877 w 2455606"/>
              <a:gd name="connsiteY6" fmla="*/ 0 h 3008671"/>
              <a:gd name="connsiteX0" fmla="*/ 0 w 2455606"/>
              <a:gd name="connsiteY0" fmla="*/ 176981 h 3008671"/>
              <a:gd name="connsiteX1" fmla="*/ 0 w 2455606"/>
              <a:gd name="connsiteY1" fmla="*/ 3008671 h 3008671"/>
              <a:gd name="connsiteX2" fmla="*/ 88490 w 2455606"/>
              <a:gd name="connsiteY2" fmla="*/ 3008671 h 3008671"/>
              <a:gd name="connsiteX3" fmla="*/ 2455606 w 2455606"/>
              <a:gd name="connsiteY3" fmla="*/ 3008671 h 3008671"/>
              <a:gd name="connsiteX4" fmla="*/ 2455606 w 2455606"/>
              <a:gd name="connsiteY4" fmla="*/ 0 h 3008671"/>
              <a:gd name="connsiteX5" fmla="*/ 2263877 w 2455606"/>
              <a:gd name="connsiteY5" fmla="*/ 0 h 3008671"/>
              <a:gd name="connsiteX0" fmla="*/ 0 w 2455606"/>
              <a:gd name="connsiteY0" fmla="*/ 176981 h 3008671"/>
              <a:gd name="connsiteX1" fmla="*/ 0 w 2455606"/>
              <a:gd name="connsiteY1" fmla="*/ 3008671 h 3008671"/>
              <a:gd name="connsiteX2" fmla="*/ 88490 w 2455606"/>
              <a:gd name="connsiteY2" fmla="*/ 3008671 h 3008671"/>
              <a:gd name="connsiteX3" fmla="*/ 2455606 w 2455606"/>
              <a:gd name="connsiteY3" fmla="*/ 3008671 h 3008671"/>
              <a:gd name="connsiteX4" fmla="*/ 2455606 w 2455606"/>
              <a:gd name="connsiteY4" fmla="*/ 0 h 3008671"/>
              <a:gd name="connsiteX0" fmla="*/ 0 w 2455606"/>
              <a:gd name="connsiteY0" fmla="*/ 0 h 2831690"/>
              <a:gd name="connsiteX1" fmla="*/ 0 w 2455606"/>
              <a:gd name="connsiteY1" fmla="*/ 2831690 h 2831690"/>
              <a:gd name="connsiteX2" fmla="*/ 88490 w 2455606"/>
              <a:gd name="connsiteY2" fmla="*/ 2831690 h 2831690"/>
              <a:gd name="connsiteX3" fmla="*/ 2455606 w 2455606"/>
              <a:gd name="connsiteY3" fmla="*/ 2831690 h 2831690"/>
              <a:gd name="connsiteX4" fmla="*/ 2455606 w 2455606"/>
              <a:gd name="connsiteY4" fmla="*/ 1755057 h 2831690"/>
              <a:gd name="connsiteX0" fmla="*/ 0 w 2455606"/>
              <a:gd name="connsiteY0" fmla="*/ 0 h 2831690"/>
              <a:gd name="connsiteX1" fmla="*/ 0 w 2455606"/>
              <a:gd name="connsiteY1" fmla="*/ 2831690 h 2831690"/>
              <a:gd name="connsiteX2" fmla="*/ 88490 w 2455606"/>
              <a:gd name="connsiteY2" fmla="*/ 2831690 h 2831690"/>
              <a:gd name="connsiteX3" fmla="*/ 2455606 w 2455606"/>
              <a:gd name="connsiteY3" fmla="*/ 2831690 h 2831690"/>
              <a:gd name="connsiteX4" fmla="*/ 2426633 w 2455606"/>
              <a:gd name="connsiteY4" fmla="*/ 1187695 h 2831690"/>
              <a:gd name="connsiteX0" fmla="*/ 0 w 2473320"/>
              <a:gd name="connsiteY0" fmla="*/ 0 h 2831690"/>
              <a:gd name="connsiteX1" fmla="*/ 0 w 2473320"/>
              <a:gd name="connsiteY1" fmla="*/ 2831690 h 2831690"/>
              <a:gd name="connsiteX2" fmla="*/ 88490 w 2473320"/>
              <a:gd name="connsiteY2" fmla="*/ 2831690 h 2831690"/>
              <a:gd name="connsiteX3" fmla="*/ 2455606 w 2473320"/>
              <a:gd name="connsiteY3" fmla="*/ 2831690 h 2831690"/>
              <a:gd name="connsiteX4" fmla="*/ 2473320 w 2473320"/>
              <a:gd name="connsiteY4" fmla="*/ 1192031 h 2831690"/>
              <a:gd name="connsiteX0" fmla="*/ 0 w 2460587"/>
              <a:gd name="connsiteY0" fmla="*/ 0 h 2831690"/>
              <a:gd name="connsiteX1" fmla="*/ 0 w 2460587"/>
              <a:gd name="connsiteY1" fmla="*/ 2831690 h 2831690"/>
              <a:gd name="connsiteX2" fmla="*/ 88490 w 2460587"/>
              <a:gd name="connsiteY2" fmla="*/ 2831690 h 2831690"/>
              <a:gd name="connsiteX3" fmla="*/ 2455606 w 2460587"/>
              <a:gd name="connsiteY3" fmla="*/ 2831690 h 2831690"/>
              <a:gd name="connsiteX4" fmla="*/ 2460587 w 2460587"/>
              <a:gd name="connsiteY4" fmla="*/ 1205040 h 283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587" h="2831690">
                <a:moveTo>
                  <a:pt x="0" y="0"/>
                </a:moveTo>
                <a:lnTo>
                  <a:pt x="0" y="2831690"/>
                </a:lnTo>
                <a:lnTo>
                  <a:pt x="88490" y="2831690"/>
                </a:lnTo>
                <a:lnTo>
                  <a:pt x="2455606" y="2831690"/>
                </a:lnTo>
                <a:cubicBezTo>
                  <a:pt x="2457266" y="2289473"/>
                  <a:pt x="2458927" y="1747257"/>
                  <a:pt x="2460587" y="1205040"/>
                </a:cubicBezTo>
              </a:path>
            </a:pathLst>
          </a:custGeom>
          <a:noFill/>
          <a:ln w="25400">
            <a:solidFill>
              <a:srgbClr val="0000A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7" name="Freeform 406">
            <a:extLst>
              <a:ext uri="{FF2B5EF4-FFF2-40B4-BE49-F238E27FC236}">
                <a16:creationId xmlns:a16="http://schemas.microsoft.com/office/drawing/2014/main" id="{1C1B5B0F-521F-2E45-9FAB-870C29A70C36}"/>
              </a:ext>
            </a:extLst>
          </p:cNvPr>
          <p:cNvSpPr/>
          <p:nvPr/>
        </p:nvSpPr>
        <p:spPr>
          <a:xfrm>
            <a:off x="7766311" y="3553748"/>
            <a:ext cx="2615553" cy="1938327"/>
          </a:xfrm>
          <a:custGeom>
            <a:avLst/>
            <a:gdLst>
              <a:gd name="connsiteX0" fmla="*/ 2558845 w 2558845"/>
              <a:gd name="connsiteY0" fmla="*/ 0 h 1091381"/>
              <a:gd name="connsiteX1" fmla="*/ 2558845 w 2558845"/>
              <a:gd name="connsiteY1" fmla="*/ 1091381 h 1091381"/>
              <a:gd name="connsiteX2" fmla="*/ 2485103 w 2558845"/>
              <a:gd name="connsiteY2" fmla="*/ 1091381 h 1091381"/>
              <a:gd name="connsiteX3" fmla="*/ 0 w 2558845"/>
              <a:gd name="connsiteY3" fmla="*/ 1091381 h 1091381"/>
              <a:gd name="connsiteX4" fmla="*/ 0 w 2558845"/>
              <a:gd name="connsiteY4" fmla="*/ 582562 h 1091381"/>
              <a:gd name="connsiteX5" fmla="*/ 0 w 2558845"/>
              <a:gd name="connsiteY5" fmla="*/ 14749 h 109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845" h="1091381">
                <a:moveTo>
                  <a:pt x="2558845" y="0"/>
                </a:moveTo>
                <a:lnTo>
                  <a:pt x="2558845" y="1091381"/>
                </a:lnTo>
                <a:lnTo>
                  <a:pt x="2485103" y="1091381"/>
                </a:lnTo>
                <a:lnTo>
                  <a:pt x="0" y="1091381"/>
                </a:lnTo>
                <a:lnTo>
                  <a:pt x="0" y="582562"/>
                </a:lnTo>
                <a:lnTo>
                  <a:pt x="0" y="14749"/>
                </a:lnTo>
              </a:path>
            </a:pathLst>
          </a:custGeom>
          <a:noFill/>
          <a:ln w="254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8" name="TextBox 407">
            <a:extLst>
              <a:ext uri="{FF2B5EF4-FFF2-40B4-BE49-F238E27FC236}">
                <a16:creationId xmlns:a16="http://schemas.microsoft.com/office/drawing/2014/main" id="{6382F978-AC8E-C040-99D9-CA9B8E31521E}"/>
              </a:ext>
            </a:extLst>
          </p:cNvPr>
          <p:cNvSpPr txBox="1"/>
          <p:nvPr/>
        </p:nvSpPr>
        <p:spPr>
          <a:xfrm>
            <a:off x="10145437" y="3362319"/>
            <a:ext cx="638441"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error!</a:t>
            </a: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09" name="Freeform 408">
            <a:extLst>
              <a:ext uri="{FF2B5EF4-FFF2-40B4-BE49-F238E27FC236}">
                <a16:creationId xmlns:a16="http://schemas.microsoft.com/office/drawing/2014/main" id="{1A908A7F-3066-AE4D-AF51-C9A804B6CE7D}"/>
              </a:ext>
            </a:extLst>
          </p:cNvPr>
          <p:cNvSpPr/>
          <p:nvPr/>
        </p:nvSpPr>
        <p:spPr>
          <a:xfrm>
            <a:off x="7650449" y="2146221"/>
            <a:ext cx="2613793" cy="3263616"/>
          </a:xfrm>
          <a:custGeom>
            <a:avLst/>
            <a:gdLst>
              <a:gd name="connsiteX0" fmla="*/ 0 w 2573594"/>
              <a:gd name="connsiteY0" fmla="*/ 1976284 h 3023419"/>
              <a:gd name="connsiteX1" fmla="*/ 0 w 2573594"/>
              <a:gd name="connsiteY1" fmla="*/ 3023419 h 3023419"/>
              <a:gd name="connsiteX2" fmla="*/ 2573594 w 2573594"/>
              <a:gd name="connsiteY2" fmla="*/ 3023419 h 3023419"/>
              <a:gd name="connsiteX3" fmla="*/ 2573594 w 2573594"/>
              <a:gd name="connsiteY3" fmla="*/ 0 h 3023419"/>
              <a:gd name="connsiteX4" fmla="*/ 2470355 w 2573594"/>
              <a:gd name="connsiteY4" fmla="*/ 0 h 3023419"/>
              <a:gd name="connsiteX5" fmla="*/ 2470355 w 2573594"/>
              <a:gd name="connsiteY5" fmla="*/ 0 h 3023419"/>
              <a:gd name="connsiteX0" fmla="*/ 0 w 2573594"/>
              <a:gd name="connsiteY0" fmla="*/ 1976284 h 3023419"/>
              <a:gd name="connsiteX1" fmla="*/ 0 w 2573594"/>
              <a:gd name="connsiteY1" fmla="*/ 3023419 h 3023419"/>
              <a:gd name="connsiteX2" fmla="*/ 2573594 w 2573594"/>
              <a:gd name="connsiteY2" fmla="*/ 3023419 h 3023419"/>
              <a:gd name="connsiteX3" fmla="*/ 2573594 w 2573594"/>
              <a:gd name="connsiteY3" fmla="*/ 0 h 3023419"/>
              <a:gd name="connsiteX4" fmla="*/ 2470355 w 2573594"/>
              <a:gd name="connsiteY4" fmla="*/ 0 h 3023419"/>
              <a:gd name="connsiteX0" fmla="*/ 0 w 2573594"/>
              <a:gd name="connsiteY0" fmla="*/ 1976284 h 3023419"/>
              <a:gd name="connsiteX1" fmla="*/ 0 w 2573594"/>
              <a:gd name="connsiteY1" fmla="*/ 3023419 h 3023419"/>
              <a:gd name="connsiteX2" fmla="*/ 2573594 w 2573594"/>
              <a:gd name="connsiteY2" fmla="*/ 3023419 h 3023419"/>
              <a:gd name="connsiteX3" fmla="*/ 2573594 w 2573594"/>
              <a:gd name="connsiteY3" fmla="*/ 0 h 3023419"/>
              <a:gd name="connsiteX0" fmla="*/ 0 w 2600836"/>
              <a:gd name="connsiteY0" fmla="*/ 1541913 h 2589048"/>
              <a:gd name="connsiteX1" fmla="*/ 0 w 2600836"/>
              <a:gd name="connsiteY1" fmla="*/ 2589048 h 2589048"/>
              <a:gd name="connsiteX2" fmla="*/ 2573594 w 2600836"/>
              <a:gd name="connsiteY2" fmla="*/ 2589048 h 2589048"/>
              <a:gd name="connsiteX3" fmla="*/ 2600836 w 2600836"/>
              <a:gd name="connsiteY3" fmla="*/ 0 h 2589048"/>
              <a:gd name="connsiteX0" fmla="*/ 23944 w 2600836"/>
              <a:gd name="connsiteY0" fmla="*/ 919596 h 2589048"/>
              <a:gd name="connsiteX1" fmla="*/ 0 w 2600836"/>
              <a:gd name="connsiteY1" fmla="*/ 2589048 h 2589048"/>
              <a:gd name="connsiteX2" fmla="*/ 2573594 w 2600836"/>
              <a:gd name="connsiteY2" fmla="*/ 2589048 h 2589048"/>
              <a:gd name="connsiteX3" fmla="*/ 2600836 w 2600836"/>
              <a:gd name="connsiteY3" fmla="*/ 0 h 2589048"/>
              <a:gd name="connsiteX0" fmla="*/ 23944 w 2600836"/>
              <a:gd name="connsiteY0" fmla="*/ 1037950 h 2589048"/>
              <a:gd name="connsiteX1" fmla="*/ 0 w 2600836"/>
              <a:gd name="connsiteY1" fmla="*/ 2589048 h 2589048"/>
              <a:gd name="connsiteX2" fmla="*/ 2573594 w 2600836"/>
              <a:gd name="connsiteY2" fmla="*/ 2589048 h 2589048"/>
              <a:gd name="connsiteX3" fmla="*/ 2600836 w 2600836"/>
              <a:gd name="connsiteY3" fmla="*/ 0 h 2589048"/>
            </a:gdLst>
            <a:ahLst/>
            <a:cxnLst>
              <a:cxn ang="0">
                <a:pos x="connsiteX0" y="connsiteY0"/>
              </a:cxn>
              <a:cxn ang="0">
                <a:pos x="connsiteX1" y="connsiteY1"/>
              </a:cxn>
              <a:cxn ang="0">
                <a:pos x="connsiteX2" y="connsiteY2"/>
              </a:cxn>
              <a:cxn ang="0">
                <a:pos x="connsiteX3" y="connsiteY3"/>
              </a:cxn>
            </a:cxnLst>
            <a:rect l="l" t="t" r="r" b="b"/>
            <a:pathLst>
              <a:path w="2600836" h="2589048">
                <a:moveTo>
                  <a:pt x="23944" y="1037950"/>
                </a:moveTo>
                <a:lnTo>
                  <a:pt x="0" y="2589048"/>
                </a:lnTo>
                <a:lnTo>
                  <a:pt x="2573594" y="2589048"/>
                </a:lnTo>
                <a:lnTo>
                  <a:pt x="2600836" y="0"/>
                </a:lnTo>
              </a:path>
            </a:pathLst>
          </a:custGeom>
          <a:noFill/>
          <a:ln w="25400">
            <a:solidFill>
              <a:srgbClr val="0000A3"/>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0" name="Freeform 409">
            <a:extLst>
              <a:ext uri="{FF2B5EF4-FFF2-40B4-BE49-F238E27FC236}">
                <a16:creationId xmlns:a16="http://schemas.microsoft.com/office/drawing/2014/main" id="{83931E98-1B7D-384B-BFEB-FCDFE65078EF}"/>
              </a:ext>
            </a:extLst>
          </p:cNvPr>
          <p:cNvSpPr/>
          <p:nvPr/>
        </p:nvSpPr>
        <p:spPr>
          <a:xfrm>
            <a:off x="6974900" y="2171905"/>
            <a:ext cx="4169952" cy="3314700"/>
          </a:xfrm>
          <a:custGeom>
            <a:avLst/>
            <a:gdLst>
              <a:gd name="connsiteX0" fmla="*/ 0 w 3188970"/>
              <a:gd name="connsiteY0" fmla="*/ 0 h 3314700"/>
              <a:gd name="connsiteX1" fmla="*/ 0 w 3188970"/>
              <a:gd name="connsiteY1" fmla="*/ 3314700 h 3314700"/>
              <a:gd name="connsiteX2" fmla="*/ 3188970 w 3188970"/>
              <a:gd name="connsiteY2" fmla="*/ 3314700 h 3314700"/>
              <a:gd name="connsiteX3" fmla="*/ 3188970 w 3188970"/>
              <a:gd name="connsiteY3" fmla="*/ 11430 h 3314700"/>
              <a:gd name="connsiteX4" fmla="*/ 3188970 w 3188970"/>
              <a:gd name="connsiteY4" fmla="*/ 1143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8970" h="3314700">
                <a:moveTo>
                  <a:pt x="0" y="0"/>
                </a:moveTo>
                <a:lnTo>
                  <a:pt x="0" y="3314700"/>
                </a:lnTo>
                <a:lnTo>
                  <a:pt x="3188970" y="3314700"/>
                </a:lnTo>
                <a:lnTo>
                  <a:pt x="3188970" y="11430"/>
                </a:lnTo>
                <a:lnTo>
                  <a:pt x="3188970" y="11430"/>
                </a:lnTo>
              </a:path>
            </a:pathLst>
          </a:custGeom>
          <a:noFill/>
          <a:ln w="25400">
            <a:solidFill>
              <a:srgbClr val="0000A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1" name="Group 410">
            <a:extLst>
              <a:ext uri="{FF2B5EF4-FFF2-40B4-BE49-F238E27FC236}">
                <a16:creationId xmlns:a16="http://schemas.microsoft.com/office/drawing/2014/main" id="{36C3A314-2D9A-404F-8230-A4A467D0C32C}"/>
              </a:ext>
            </a:extLst>
          </p:cNvPr>
          <p:cNvGrpSpPr/>
          <p:nvPr/>
        </p:nvGrpSpPr>
        <p:grpSpPr>
          <a:xfrm>
            <a:off x="6503169" y="1768807"/>
            <a:ext cx="1028924" cy="463979"/>
            <a:chOff x="1247868" y="1815620"/>
            <a:chExt cx="1028924" cy="463979"/>
          </a:xfrm>
        </p:grpSpPr>
        <p:sp>
          <p:nvSpPr>
            <p:cNvPr id="412" name="Rectangle 411">
              <a:extLst>
                <a:ext uri="{FF2B5EF4-FFF2-40B4-BE49-F238E27FC236}">
                  <a16:creationId xmlns:a16="http://schemas.microsoft.com/office/drawing/2014/main" id="{5671867B-859D-D44F-97AD-9DEBB99183D8}"/>
                </a:ext>
              </a:extLst>
            </p:cNvPr>
            <p:cNvSpPr/>
            <p:nvPr/>
          </p:nvSpPr>
          <p:spPr>
            <a:xfrm>
              <a:off x="1428787" y="1815620"/>
              <a:ext cx="686928" cy="439996"/>
            </a:xfrm>
            <a:prstGeom prst="rect">
              <a:avLst/>
            </a:prstGeom>
            <a:solidFill>
              <a:sysClr val="window" lastClr="FFFFFF"/>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413" name="TextBox 412">
              <a:extLst>
                <a:ext uri="{FF2B5EF4-FFF2-40B4-BE49-F238E27FC236}">
                  <a16:creationId xmlns:a16="http://schemas.microsoft.com/office/drawing/2014/main" id="{CE7F9D86-BEAA-3A46-901A-86C3624ABB9F}"/>
                </a:ext>
              </a:extLst>
            </p:cNvPr>
            <p:cNvSpPr txBox="1"/>
            <p:nvPr/>
          </p:nvSpPr>
          <p:spPr>
            <a:xfrm>
              <a:off x="1247868" y="1838324"/>
              <a:ext cx="1028924" cy="441275"/>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HTTP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GET </a:t>
              </a:r>
            </a:p>
          </p:txBody>
        </p:sp>
      </p:grpSp>
      <p:grpSp>
        <p:nvGrpSpPr>
          <p:cNvPr id="414" name="Group 413">
            <a:extLst>
              <a:ext uri="{FF2B5EF4-FFF2-40B4-BE49-F238E27FC236}">
                <a16:creationId xmlns:a16="http://schemas.microsoft.com/office/drawing/2014/main" id="{E914C06D-67B1-A64E-A9BE-B28271EAC851}"/>
              </a:ext>
            </a:extLst>
          </p:cNvPr>
          <p:cNvGrpSpPr/>
          <p:nvPr/>
        </p:nvGrpSpPr>
        <p:grpSpPr>
          <a:xfrm>
            <a:off x="7197108" y="1926223"/>
            <a:ext cx="1028924" cy="463979"/>
            <a:chOff x="1549462" y="2216434"/>
            <a:chExt cx="1028924" cy="463979"/>
          </a:xfrm>
        </p:grpSpPr>
        <p:sp>
          <p:nvSpPr>
            <p:cNvPr id="415" name="Rectangle 414">
              <a:extLst>
                <a:ext uri="{FF2B5EF4-FFF2-40B4-BE49-F238E27FC236}">
                  <a16:creationId xmlns:a16="http://schemas.microsoft.com/office/drawing/2014/main" id="{B14EC4F3-1B7C-8A48-B61B-F7E8DF5936C1}"/>
                </a:ext>
              </a:extLst>
            </p:cNvPr>
            <p:cNvSpPr/>
            <p:nvPr/>
          </p:nvSpPr>
          <p:spPr>
            <a:xfrm>
              <a:off x="1709684" y="2216434"/>
              <a:ext cx="686928" cy="439996"/>
            </a:xfrm>
            <a:prstGeom prst="rect">
              <a:avLst/>
            </a:prstGeom>
            <a:solidFill>
              <a:sysClr val="window" lastClr="FFFFFF"/>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416" name="TextBox 415">
              <a:extLst>
                <a:ext uri="{FF2B5EF4-FFF2-40B4-BE49-F238E27FC236}">
                  <a16:creationId xmlns:a16="http://schemas.microsoft.com/office/drawing/2014/main" id="{F6AD70F9-6580-8941-A480-DF49A1C6870C}"/>
                </a:ext>
              </a:extLst>
            </p:cNvPr>
            <p:cNvSpPr txBox="1"/>
            <p:nvPr/>
          </p:nvSpPr>
          <p:spPr>
            <a:xfrm>
              <a:off x="1549462" y="2239138"/>
              <a:ext cx="1028924" cy="441275"/>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HTTP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GET </a:t>
              </a:r>
            </a:p>
          </p:txBody>
        </p:sp>
      </p:grpSp>
      <p:grpSp>
        <p:nvGrpSpPr>
          <p:cNvPr id="417" name="Group 416">
            <a:extLst>
              <a:ext uri="{FF2B5EF4-FFF2-40B4-BE49-F238E27FC236}">
                <a16:creationId xmlns:a16="http://schemas.microsoft.com/office/drawing/2014/main" id="{E7FCC604-228D-1D45-BECA-84FEB1D75032}"/>
              </a:ext>
            </a:extLst>
          </p:cNvPr>
          <p:cNvGrpSpPr/>
          <p:nvPr/>
        </p:nvGrpSpPr>
        <p:grpSpPr>
          <a:xfrm>
            <a:off x="7867432" y="2206258"/>
            <a:ext cx="1028924" cy="463397"/>
            <a:chOff x="1830370" y="2617249"/>
            <a:chExt cx="1028924" cy="463397"/>
          </a:xfrm>
        </p:grpSpPr>
        <p:sp>
          <p:nvSpPr>
            <p:cNvPr id="418" name="Rectangle 417">
              <a:extLst>
                <a:ext uri="{FF2B5EF4-FFF2-40B4-BE49-F238E27FC236}">
                  <a16:creationId xmlns:a16="http://schemas.microsoft.com/office/drawing/2014/main" id="{F5BA8F89-946C-8040-B6D8-FD2E7F66B322}"/>
                </a:ext>
              </a:extLst>
            </p:cNvPr>
            <p:cNvSpPr/>
            <p:nvPr/>
          </p:nvSpPr>
          <p:spPr>
            <a:xfrm>
              <a:off x="1990582" y="2617249"/>
              <a:ext cx="686928" cy="439996"/>
            </a:xfrm>
            <a:prstGeom prst="rect">
              <a:avLst/>
            </a:prstGeom>
            <a:solidFill>
              <a:sysClr val="window" lastClr="FFFFFF"/>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419" name="TextBox 418">
              <a:extLst>
                <a:ext uri="{FF2B5EF4-FFF2-40B4-BE49-F238E27FC236}">
                  <a16:creationId xmlns:a16="http://schemas.microsoft.com/office/drawing/2014/main" id="{3E5DFF80-8F1D-7942-879B-1271422CB279}"/>
                </a:ext>
              </a:extLst>
            </p:cNvPr>
            <p:cNvSpPr txBox="1"/>
            <p:nvPr/>
          </p:nvSpPr>
          <p:spPr>
            <a:xfrm>
              <a:off x="1830370" y="2639371"/>
              <a:ext cx="1028924" cy="441275"/>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HTTP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GET </a:t>
              </a:r>
            </a:p>
          </p:txBody>
        </p:sp>
      </p:grpSp>
      <p:grpSp>
        <p:nvGrpSpPr>
          <p:cNvPr id="420" name="Group 321">
            <a:extLst>
              <a:ext uri="{FF2B5EF4-FFF2-40B4-BE49-F238E27FC236}">
                <a16:creationId xmlns:a16="http://schemas.microsoft.com/office/drawing/2014/main" id="{5FD4065E-D520-324B-BAF7-C767ACB19696}"/>
              </a:ext>
            </a:extLst>
          </p:cNvPr>
          <p:cNvGrpSpPr>
            <a:grpSpLocks/>
          </p:cNvGrpSpPr>
          <p:nvPr/>
        </p:nvGrpSpPr>
        <p:grpSpPr bwMode="auto">
          <a:xfrm>
            <a:off x="11407734" y="1304127"/>
            <a:ext cx="310294" cy="628857"/>
            <a:chOff x="4140" y="429"/>
            <a:chExt cx="1425" cy="2396"/>
          </a:xfrm>
        </p:grpSpPr>
        <p:sp>
          <p:nvSpPr>
            <p:cNvPr id="421" name="Freeform 322">
              <a:extLst>
                <a:ext uri="{FF2B5EF4-FFF2-40B4-BE49-F238E27FC236}">
                  <a16:creationId xmlns:a16="http://schemas.microsoft.com/office/drawing/2014/main" id="{D02ABE43-5E13-B145-B94C-C58F3DCAFA6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22" name="Rectangle 323">
              <a:extLst>
                <a:ext uri="{FF2B5EF4-FFF2-40B4-BE49-F238E27FC236}">
                  <a16:creationId xmlns:a16="http://schemas.microsoft.com/office/drawing/2014/main" id="{F00FC15D-81DF-154E-B346-A02E5BB09EB9}"/>
                </a:ext>
              </a:extLst>
            </p:cNvPr>
            <p:cNvSpPr>
              <a:spLocks noChangeArrowheads="1"/>
            </p:cNvSpPr>
            <p:nvPr/>
          </p:nvSpPr>
          <p:spPr bwMode="auto">
            <a:xfrm>
              <a:off x="4208" y="429"/>
              <a:ext cx="1044"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3" name="Freeform 324">
              <a:extLst>
                <a:ext uri="{FF2B5EF4-FFF2-40B4-BE49-F238E27FC236}">
                  <a16:creationId xmlns:a16="http://schemas.microsoft.com/office/drawing/2014/main" id="{9EDC6DEA-1800-2242-A41B-64290BDE53C6}"/>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24" name="Freeform 325">
              <a:extLst>
                <a:ext uri="{FF2B5EF4-FFF2-40B4-BE49-F238E27FC236}">
                  <a16:creationId xmlns:a16="http://schemas.microsoft.com/office/drawing/2014/main" id="{6B645393-CB08-CD45-A32C-E0CAB8B28BE3}"/>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25" name="Rectangle 326">
              <a:extLst>
                <a:ext uri="{FF2B5EF4-FFF2-40B4-BE49-F238E27FC236}">
                  <a16:creationId xmlns:a16="http://schemas.microsoft.com/office/drawing/2014/main" id="{F7D8C71F-1046-024C-AFCA-5D7EEA3C2174}"/>
                </a:ext>
              </a:extLst>
            </p:cNvPr>
            <p:cNvSpPr>
              <a:spLocks noChangeArrowheads="1"/>
            </p:cNvSpPr>
            <p:nvPr/>
          </p:nvSpPr>
          <p:spPr bwMode="auto">
            <a:xfrm>
              <a:off x="4208" y="696"/>
              <a:ext cx="595" cy="43"/>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26" name="Group 327">
              <a:extLst>
                <a:ext uri="{FF2B5EF4-FFF2-40B4-BE49-F238E27FC236}">
                  <a16:creationId xmlns:a16="http://schemas.microsoft.com/office/drawing/2014/main" id="{71E1A54C-6480-8348-BEDE-47CF3F726578}"/>
                </a:ext>
              </a:extLst>
            </p:cNvPr>
            <p:cNvGrpSpPr>
              <a:grpSpLocks/>
            </p:cNvGrpSpPr>
            <p:nvPr/>
          </p:nvGrpSpPr>
          <p:grpSpPr bwMode="auto">
            <a:xfrm>
              <a:off x="4749" y="668"/>
              <a:ext cx="581" cy="145"/>
              <a:chOff x="614" y="2568"/>
              <a:chExt cx="725" cy="139"/>
            </a:xfrm>
          </p:grpSpPr>
          <p:sp>
            <p:nvSpPr>
              <p:cNvPr id="451" name="AutoShape 328">
                <a:extLst>
                  <a:ext uri="{FF2B5EF4-FFF2-40B4-BE49-F238E27FC236}">
                    <a16:creationId xmlns:a16="http://schemas.microsoft.com/office/drawing/2014/main" id="{499DC40C-0B22-A74B-B40C-9CA5C80CE828}"/>
                  </a:ext>
                </a:extLst>
              </p:cNvPr>
              <p:cNvSpPr>
                <a:spLocks noChangeArrowheads="1"/>
              </p:cNvSpPr>
              <p:nvPr/>
            </p:nvSpPr>
            <p:spPr bwMode="auto">
              <a:xfrm>
                <a:off x="609" y="2570"/>
                <a:ext cx="731"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52" name="AutoShape 329">
                <a:extLst>
                  <a:ext uri="{FF2B5EF4-FFF2-40B4-BE49-F238E27FC236}">
                    <a16:creationId xmlns:a16="http://schemas.microsoft.com/office/drawing/2014/main" id="{E345CCF7-1B7A-214C-B2E5-1D945CD50475}"/>
                  </a:ext>
                </a:extLst>
              </p:cNvPr>
              <p:cNvSpPr>
                <a:spLocks noChangeArrowheads="1"/>
              </p:cNvSpPr>
              <p:nvPr/>
            </p:nvSpPr>
            <p:spPr bwMode="auto">
              <a:xfrm>
                <a:off x="621" y="2587"/>
                <a:ext cx="70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27" name="Rectangle 330">
              <a:extLst>
                <a:ext uri="{FF2B5EF4-FFF2-40B4-BE49-F238E27FC236}">
                  <a16:creationId xmlns:a16="http://schemas.microsoft.com/office/drawing/2014/main" id="{146B9F29-5633-F44E-82CA-96A9C11874E4}"/>
                </a:ext>
              </a:extLst>
            </p:cNvPr>
            <p:cNvSpPr>
              <a:spLocks noChangeArrowheads="1"/>
            </p:cNvSpPr>
            <p:nvPr/>
          </p:nvSpPr>
          <p:spPr bwMode="auto">
            <a:xfrm>
              <a:off x="4228" y="1015"/>
              <a:ext cx="595"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28" name="Group 331">
              <a:extLst>
                <a:ext uri="{FF2B5EF4-FFF2-40B4-BE49-F238E27FC236}">
                  <a16:creationId xmlns:a16="http://schemas.microsoft.com/office/drawing/2014/main" id="{B7B31D54-997E-CA40-BC79-A8CA3782888C}"/>
                </a:ext>
              </a:extLst>
            </p:cNvPr>
            <p:cNvGrpSpPr>
              <a:grpSpLocks/>
            </p:cNvGrpSpPr>
            <p:nvPr/>
          </p:nvGrpSpPr>
          <p:grpSpPr bwMode="auto">
            <a:xfrm>
              <a:off x="4747" y="994"/>
              <a:ext cx="581" cy="134"/>
              <a:chOff x="614" y="2568"/>
              <a:chExt cx="725" cy="139"/>
            </a:xfrm>
          </p:grpSpPr>
          <p:sp>
            <p:nvSpPr>
              <p:cNvPr id="449" name="AutoShape 332">
                <a:extLst>
                  <a:ext uri="{FF2B5EF4-FFF2-40B4-BE49-F238E27FC236}">
                    <a16:creationId xmlns:a16="http://schemas.microsoft.com/office/drawing/2014/main" id="{8C8F59CE-49E8-E249-A804-53F0926B437D}"/>
                  </a:ext>
                </a:extLst>
              </p:cNvPr>
              <p:cNvSpPr>
                <a:spLocks noChangeArrowheads="1"/>
              </p:cNvSpPr>
              <p:nvPr/>
            </p:nvSpPr>
            <p:spPr bwMode="auto">
              <a:xfrm>
                <a:off x="612" y="2572"/>
                <a:ext cx="731" cy="134"/>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50" name="AutoShape 333">
                <a:extLst>
                  <a:ext uri="{FF2B5EF4-FFF2-40B4-BE49-F238E27FC236}">
                    <a16:creationId xmlns:a16="http://schemas.microsoft.com/office/drawing/2014/main" id="{BBE3D6CA-D2D7-D04E-A7C9-17034A82A69F}"/>
                  </a:ext>
                </a:extLst>
              </p:cNvPr>
              <p:cNvSpPr>
                <a:spLocks noChangeArrowheads="1"/>
              </p:cNvSpPr>
              <p:nvPr/>
            </p:nvSpPr>
            <p:spPr bwMode="auto">
              <a:xfrm>
                <a:off x="624" y="2590"/>
                <a:ext cx="706" cy="9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29" name="Rectangle 334">
              <a:extLst>
                <a:ext uri="{FF2B5EF4-FFF2-40B4-BE49-F238E27FC236}">
                  <a16:creationId xmlns:a16="http://schemas.microsoft.com/office/drawing/2014/main" id="{EC90A815-552D-4643-8F79-4FC5339A1876}"/>
                </a:ext>
              </a:extLst>
            </p:cNvPr>
            <p:cNvSpPr>
              <a:spLocks noChangeArrowheads="1"/>
            </p:cNvSpPr>
            <p:nvPr/>
          </p:nvSpPr>
          <p:spPr bwMode="auto">
            <a:xfrm>
              <a:off x="4218" y="1360"/>
              <a:ext cx="595" cy="43"/>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0" name="Rectangle 335">
              <a:extLst>
                <a:ext uri="{FF2B5EF4-FFF2-40B4-BE49-F238E27FC236}">
                  <a16:creationId xmlns:a16="http://schemas.microsoft.com/office/drawing/2014/main" id="{9CEC9C5F-C4BB-F140-BE33-0423C8F6D78B}"/>
                </a:ext>
              </a:extLst>
            </p:cNvPr>
            <p:cNvSpPr>
              <a:spLocks noChangeArrowheads="1"/>
            </p:cNvSpPr>
            <p:nvPr/>
          </p:nvSpPr>
          <p:spPr bwMode="auto">
            <a:xfrm>
              <a:off x="4228" y="1653"/>
              <a:ext cx="595"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31" name="Group 336">
              <a:extLst>
                <a:ext uri="{FF2B5EF4-FFF2-40B4-BE49-F238E27FC236}">
                  <a16:creationId xmlns:a16="http://schemas.microsoft.com/office/drawing/2014/main" id="{3461EF9B-32EC-A841-8B84-3BD9B042359D}"/>
                </a:ext>
              </a:extLst>
            </p:cNvPr>
            <p:cNvGrpSpPr>
              <a:grpSpLocks/>
            </p:cNvGrpSpPr>
            <p:nvPr/>
          </p:nvGrpSpPr>
          <p:grpSpPr bwMode="auto">
            <a:xfrm>
              <a:off x="4735" y="1627"/>
              <a:ext cx="582" cy="151"/>
              <a:chOff x="614" y="2568"/>
              <a:chExt cx="725" cy="139"/>
            </a:xfrm>
          </p:grpSpPr>
          <p:sp>
            <p:nvSpPr>
              <p:cNvPr id="447" name="AutoShape 337">
                <a:extLst>
                  <a:ext uri="{FF2B5EF4-FFF2-40B4-BE49-F238E27FC236}">
                    <a16:creationId xmlns:a16="http://schemas.microsoft.com/office/drawing/2014/main" id="{C12DA0B9-D020-804A-AA6F-04BFE406382C}"/>
                  </a:ext>
                </a:extLst>
              </p:cNvPr>
              <p:cNvSpPr>
                <a:spLocks noChangeArrowheads="1"/>
              </p:cNvSpPr>
              <p:nvPr/>
            </p:nvSpPr>
            <p:spPr bwMode="auto">
              <a:xfrm>
                <a:off x="614" y="2568"/>
                <a:ext cx="730" cy="19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8" name="AutoShape 338">
                <a:extLst>
                  <a:ext uri="{FF2B5EF4-FFF2-40B4-BE49-F238E27FC236}">
                    <a16:creationId xmlns:a16="http://schemas.microsoft.com/office/drawing/2014/main" id="{C7E49889-8F0A-DB4C-804B-5F65562052EF}"/>
                  </a:ext>
                </a:extLst>
              </p:cNvPr>
              <p:cNvSpPr>
                <a:spLocks noChangeArrowheads="1"/>
              </p:cNvSpPr>
              <p:nvPr/>
            </p:nvSpPr>
            <p:spPr bwMode="auto">
              <a:xfrm>
                <a:off x="627" y="2584"/>
                <a:ext cx="70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32" name="Freeform 339">
              <a:extLst>
                <a:ext uri="{FF2B5EF4-FFF2-40B4-BE49-F238E27FC236}">
                  <a16:creationId xmlns:a16="http://schemas.microsoft.com/office/drawing/2014/main" id="{5FC72E88-8F0F-D449-8C9F-591DBC274F6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33" name="Group 340">
              <a:extLst>
                <a:ext uri="{FF2B5EF4-FFF2-40B4-BE49-F238E27FC236}">
                  <a16:creationId xmlns:a16="http://schemas.microsoft.com/office/drawing/2014/main" id="{045EBA76-D01F-8941-9285-C8C91C04FB73}"/>
                </a:ext>
              </a:extLst>
            </p:cNvPr>
            <p:cNvGrpSpPr>
              <a:grpSpLocks/>
            </p:cNvGrpSpPr>
            <p:nvPr/>
          </p:nvGrpSpPr>
          <p:grpSpPr bwMode="auto">
            <a:xfrm>
              <a:off x="4739" y="1327"/>
              <a:ext cx="582" cy="139"/>
              <a:chOff x="614" y="2568"/>
              <a:chExt cx="725" cy="139"/>
            </a:xfrm>
          </p:grpSpPr>
          <p:sp>
            <p:nvSpPr>
              <p:cNvPr id="445" name="AutoShape 341">
                <a:extLst>
                  <a:ext uri="{FF2B5EF4-FFF2-40B4-BE49-F238E27FC236}">
                    <a16:creationId xmlns:a16="http://schemas.microsoft.com/office/drawing/2014/main" id="{B377F46C-FFD2-7B48-A9D2-A406500D8442}"/>
                  </a:ext>
                </a:extLst>
              </p:cNvPr>
              <p:cNvSpPr>
                <a:spLocks noChangeArrowheads="1"/>
              </p:cNvSpPr>
              <p:nvPr/>
            </p:nvSpPr>
            <p:spPr bwMode="auto">
              <a:xfrm>
                <a:off x="609" y="2566"/>
                <a:ext cx="730" cy="13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6" name="AutoShape 342">
                <a:extLst>
                  <a:ext uri="{FF2B5EF4-FFF2-40B4-BE49-F238E27FC236}">
                    <a16:creationId xmlns:a16="http://schemas.microsoft.com/office/drawing/2014/main" id="{4C238E3E-1AE0-DB4B-8BC0-5FE11657A037}"/>
                  </a:ext>
                </a:extLst>
              </p:cNvPr>
              <p:cNvSpPr>
                <a:spLocks noChangeArrowheads="1"/>
              </p:cNvSpPr>
              <p:nvPr/>
            </p:nvSpPr>
            <p:spPr bwMode="auto">
              <a:xfrm>
                <a:off x="622" y="2584"/>
                <a:ext cx="705"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34" name="Rectangle 343">
              <a:extLst>
                <a:ext uri="{FF2B5EF4-FFF2-40B4-BE49-F238E27FC236}">
                  <a16:creationId xmlns:a16="http://schemas.microsoft.com/office/drawing/2014/main" id="{2550FBFE-80A0-0440-AA53-2A10199F3351}"/>
                </a:ext>
              </a:extLst>
            </p:cNvPr>
            <p:cNvSpPr>
              <a:spLocks noChangeArrowheads="1"/>
            </p:cNvSpPr>
            <p:nvPr/>
          </p:nvSpPr>
          <p:spPr bwMode="auto">
            <a:xfrm>
              <a:off x="5253" y="429"/>
              <a:ext cx="68" cy="2293"/>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5" name="Freeform 344">
              <a:extLst>
                <a:ext uri="{FF2B5EF4-FFF2-40B4-BE49-F238E27FC236}">
                  <a16:creationId xmlns:a16="http://schemas.microsoft.com/office/drawing/2014/main" id="{4ACF36E5-3FF3-D54D-842F-B34C0B4946E4}"/>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36" name="Freeform 345">
              <a:extLst>
                <a:ext uri="{FF2B5EF4-FFF2-40B4-BE49-F238E27FC236}">
                  <a16:creationId xmlns:a16="http://schemas.microsoft.com/office/drawing/2014/main" id="{677DD9DB-1C50-5144-A75B-2C54D04E4D1A}"/>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37" name="Oval 346">
              <a:extLst>
                <a:ext uri="{FF2B5EF4-FFF2-40B4-BE49-F238E27FC236}">
                  <a16:creationId xmlns:a16="http://schemas.microsoft.com/office/drawing/2014/main" id="{7A51BDE6-2CBD-634E-8BA1-3B98F2048F92}"/>
                </a:ext>
              </a:extLst>
            </p:cNvPr>
            <p:cNvSpPr>
              <a:spLocks noChangeArrowheads="1"/>
            </p:cNvSpPr>
            <p:nvPr/>
          </p:nvSpPr>
          <p:spPr bwMode="auto">
            <a:xfrm>
              <a:off x="5516" y="2610"/>
              <a:ext cx="49" cy="95"/>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8" name="Freeform 347">
              <a:extLst>
                <a:ext uri="{FF2B5EF4-FFF2-40B4-BE49-F238E27FC236}">
                  <a16:creationId xmlns:a16="http://schemas.microsoft.com/office/drawing/2014/main" id="{7D5A8A37-1408-354B-AB05-01EE1797F8A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39" name="AutoShape 348">
              <a:extLst>
                <a:ext uri="{FF2B5EF4-FFF2-40B4-BE49-F238E27FC236}">
                  <a16:creationId xmlns:a16="http://schemas.microsoft.com/office/drawing/2014/main" id="{E5DF964A-0F54-B147-8EDB-9A8E306E900B}"/>
                </a:ext>
              </a:extLst>
            </p:cNvPr>
            <p:cNvSpPr>
              <a:spLocks noChangeArrowheads="1"/>
            </p:cNvSpPr>
            <p:nvPr/>
          </p:nvSpPr>
          <p:spPr bwMode="auto">
            <a:xfrm>
              <a:off x="4140" y="2678"/>
              <a:ext cx="1201" cy="147"/>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0" name="AutoShape 349">
              <a:extLst>
                <a:ext uri="{FF2B5EF4-FFF2-40B4-BE49-F238E27FC236}">
                  <a16:creationId xmlns:a16="http://schemas.microsoft.com/office/drawing/2014/main" id="{8AC60531-C23D-0240-A9A0-DB95795EAC90}"/>
                </a:ext>
              </a:extLst>
            </p:cNvPr>
            <p:cNvSpPr>
              <a:spLocks noChangeArrowheads="1"/>
            </p:cNvSpPr>
            <p:nvPr/>
          </p:nvSpPr>
          <p:spPr bwMode="auto">
            <a:xfrm>
              <a:off x="4208" y="2713"/>
              <a:ext cx="1064" cy="78"/>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1" name="Oval 350">
              <a:extLst>
                <a:ext uri="{FF2B5EF4-FFF2-40B4-BE49-F238E27FC236}">
                  <a16:creationId xmlns:a16="http://schemas.microsoft.com/office/drawing/2014/main" id="{3E998E4F-8E38-A84F-90F7-8B06484DB515}"/>
                </a:ext>
              </a:extLst>
            </p:cNvPr>
            <p:cNvSpPr>
              <a:spLocks noChangeArrowheads="1"/>
            </p:cNvSpPr>
            <p:nvPr/>
          </p:nvSpPr>
          <p:spPr bwMode="auto">
            <a:xfrm>
              <a:off x="4306" y="2385"/>
              <a:ext cx="156" cy="13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2" name="Oval 351">
              <a:extLst>
                <a:ext uri="{FF2B5EF4-FFF2-40B4-BE49-F238E27FC236}">
                  <a16:creationId xmlns:a16="http://schemas.microsoft.com/office/drawing/2014/main" id="{59929D9F-6548-8746-BB4A-A2AD4FB57176}"/>
                </a:ext>
              </a:extLst>
            </p:cNvPr>
            <p:cNvSpPr>
              <a:spLocks noChangeArrowheads="1"/>
            </p:cNvSpPr>
            <p:nvPr/>
          </p:nvSpPr>
          <p:spPr bwMode="auto">
            <a:xfrm>
              <a:off x="4482" y="2385"/>
              <a:ext cx="166" cy="138"/>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43" name="Oval 352">
              <a:extLst>
                <a:ext uri="{FF2B5EF4-FFF2-40B4-BE49-F238E27FC236}">
                  <a16:creationId xmlns:a16="http://schemas.microsoft.com/office/drawing/2014/main" id="{B13D434C-5D59-2048-828B-12A6C9D4C693}"/>
                </a:ext>
              </a:extLst>
            </p:cNvPr>
            <p:cNvSpPr>
              <a:spLocks noChangeArrowheads="1"/>
            </p:cNvSpPr>
            <p:nvPr/>
          </p:nvSpPr>
          <p:spPr bwMode="auto">
            <a:xfrm>
              <a:off x="4657" y="2377"/>
              <a:ext cx="166" cy="147"/>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4" name="Rectangle 353">
              <a:extLst>
                <a:ext uri="{FF2B5EF4-FFF2-40B4-BE49-F238E27FC236}">
                  <a16:creationId xmlns:a16="http://schemas.microsoft.com/office/drawing/2014/main" id="{82DE1C84-4210-9D4D-8FC7-AF51CD380C7E}"/>
                </a:ext>
              </a:extLst>
            </p:cNvPr>
            <p:cNvSpPr>
              <a:spLocks noChangeArrowheads="1"/>
            </p:cNvSpPr>
            <p:nvPr/>
          </p:nvSpPr>
          <p:spPr bwMode="auto">
            <a:xfrm>
              <a:off x="5057" y="1834"/>
              <a:ext cx="88" cy="758"/>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453" name="Group 354">
            <a:extLst>
              <a:ext uri="{FF2B5EF4-FFF2-40B4-BE49-F238E27FC236}">
                <a16:creationId xmlns:a16="http://schemas.microsoft.com/office/drawing/2014/main" id="{A7760296-0E60-8845-9D47-C2BE6019E53E}"/>
              </a:ext>
            </a:extLst>
          </p:cNvPr>
          <p:cNvGrpSpPr>
            <a:grpSpLocks/>
          </p:cNvGrpSpPr>
          <p:nvPr/>
        </p:nvGrpSpPr>
        <p:grpSpPr bwMode="auto">
          <a:xfrm>
            <a:off x="6313356" y="1297050"/>
            <a:ext cx="525462" cy="434975"/>
            <a:chOff x="-44" y="1473"/>
            <a:chExt cx="981" cy="1105"/>
          </a:xfrm>
        </p:grpSpPr>
        <p:pic>
          <p:nvPicPr>
            <p:cNvPr id="454" name="Picture 355" descr="desktop_computer_stylized_medium">
              <a:extLst>
                <a:ext uri="{FF2B5EF4-FFF2-40B4-BE49-F238E27FC236}">
                  <a16:creationId xmlns:a16="http://schemas.microsoft.com/office/drawing/2014/main" id="{A81B710C-1F80-EE43-B9CC-378DDAF64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 name="Freeform 356">
              <a:extLst>
                <a:ext uri="{FF2B5EF4-FFF2-40B4-BE49-F238E27FC236}">
                  <a16:creationId xmlns:a16="http://schemas.microsoft.com/office/drawing/2014/main" id="{BAB7562D-9764-424D-A631-C35354FE35B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2" name="Rectangle 1">
            <a:extLst>
              <a:ext uri="{FF2B5EF4-FFF2-40B4-BE49-F238E27FC236}">
                <a16:creationId xmlns:a16="http://schemas.microsoft.com/office/drawing/2014/main" id="{B5E2627F-105E-9C4B-8EF1-85CC04C8EABE}"/>
              </a:ext>
            </a:extLst>
          </p:cNvPr>
          <p:cNvSpPr/>
          <p:nvPr/>
        </p:nvSpPr>
        <p:spPr>
          <a:xfrm>
            <a:off x="6083300" y="1130300"/>
            <a:ext cx="5981700" cy="542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Slide Number Placeholder 2">
            <a:extLst>
              <a:ext uri="{FF2B5EF4-FFF2-40B4-BE49-F238E27FC236}">
                <a16:creationId xmlns:a16="http://schemas.microsoft.com/office/drawing/2014/main" id="{610A18A4-A347-C644-9049-7E6828F7CD80}"/>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80</a:t>
            </a:fld>
            <a:endParaRPr lang="en-US" dirty="0"/>
          </a:p>
        </p:txBody>
      </p:sp>
    </p:spTree>
    <p:extLst>
      <p:ext uri="{BB962C8B-B14F-4D97-AF65-F5344CB8AC3E}">
        <p14:creationId xmlns:p14="http://schemas.microsoft.com/office/powerpoint/2010/main" val="241841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0.00391 -0.00579 C -0.00378 0.12338 -0.00365 0.25231 -0.00339 0.38125 L 0.13737 0.3838 C 0.1375 0.22755 0.13789 0.12685 0.13815 -0.02894 " pathEditMode="relative" rAng="0" ptsTypes="AAAA">
                                      <p:cBhvr>
                                        <p:cTn id="15" dur="2000" fill="hold"/>
                                        <p:tgtEl>
                                          <p:spTgt spid="9"/>
                                        </p:tgtEl>
                                        <p:attrNameLst>
                                          <p:attrName>ppt_x</p:attrName>
                                          <p:attrName>ppt_y</p:attrName>
                                        </p:attrNameLst>
                                      </p:cBhvr>
                                      <p:rCtr x="7096" y="18310"/>
                                    </p:animMotion>
                                  </p:childTnLst>
                                </p:cTn>
                              </p:par>
                            </p:childTnLst>
                          </p:cTn>
                        </p:par>
                        <p:par>
                          <p:cTn id="16" fill="hold">
                            <p:stCondLst>
                              <p:cond delay="2500"/>
                            </p:stCondLst>
                            <p:childTnLst>
                              <p:par>
                                <p:cTn id="17" presetID="9" presetClass="exit" presetSubtype="0" fill="hold" grpId="1" nodeType="afterEffect">
                                  <p:stCondLst>
                                    <p:cond delay="0"/>
                                  </p:stCondLst>
                                  <p:childTnLst>
                                    <p:animEffect transition="out" filter="dissolv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par>
                          <p:cTn id="20" fill="hold">
                            <p:stCondLst>
                              <p:cond delay="3000"/>
                            </p:stCondLst>
                            <p:childTnLst>
                              <p:par>
                                <p:cTn id="21" presetID="9" presetClass="exit" presetSubtype="0" fill="hold" nodeType="afterEffect">
                                  <p:stCondLst>
                                    <p:cond delay="0"/>
                                  </p:stCondLst>
                                  <p:childTnLst>
                                    <p:animEffect transition="out" filter="dissolv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3500"/>
                            </p:stCondLst>
                            <p:childTnLst>
                              <p:par>
                                <p:cTn id="25" presetID="9" presetClass="entr" presetSubtype="0" fill="hold" grpId="1" nodeType="after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0" presetClass="path" presetSubtype="0" accel="50000" decel="50000" fill="hold" nodeType="withEffect">
                                  <p:stCondLst>
                                    <p:cond delay="0"/>
                                  </p:stCondLst>
                                  <p:childTnLst>
                                    <p:animMotion origin="layout" path="M -0.003 0.02986 C -0.003 0.16782 -0.003 0.15208 -0.003 0.29027 " pathEditMode="relative" rAng="0" ptsTypes="AA">
                                      <p:cBhvr>
                                        <p:cTn id="29" dur="2000" fill="hold"/>
                                        <p:tgtEl>
                                          <p:spTgt spid="10"/>
                                        </p:tgtEl>
                                        <p:attrNameLst>
                                          <p:attrName>ppt_x</p:attrName>
                                          <p:attrName>ppt_y</p:attrName>
                                        </p:attrNameLst>
                                      </p:cBhvr>
                                      <p:rCtr x="0" y="13009"/>
                                    </p:animMotion>
                                  </p:childTnLst>
                                </p:cTn>
                              </p:par>
                            </p:childTnLst>
                          </p:cTn>
                        </p:par>
                        <p:par>
                          <p:cTn id="30" fill="hold">
                            <p:stCondLst>
                              <p:cond delay="5500"/>
                            </p:stCondLst>
                            <p:childTnLst>
                              <p:par>
                                <p:cTn id="31" presetID="9"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par>
                          <p:cTn id="34" fill="hold">
                            <p:stCondLst>
                              <p:cond delay="6000"/>
                            </p:stCondLst>
                            <p:childTnLst>
                              <p:par>
                                <p:cTn id="35" presetID="9"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par>
                          <p:cTn id="38" fill="hold">
                            <p:stCondLst>
                              <p:cond delay="7500"/>
                            </p:stCondLst>
                            <p:childTnLst>
                              <p:par>
                                <p:cTn id="39" presetID="9" presetClass="entr" presetSubtype="0" fill="hold" grpId="0" nodeType="afterEffect">
                                  <p:stCondLst>
                                    <p:cond delay="100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childTnLst>
                          </p:cTn>
                        </p:par>
                        <p:par>
                          <p:cTn id="42" fill="hold">
                            <p:stCondLst>
                              <p:cond delay="9000"/>
                            </p:stCondLst>
                            <p:childTnLst>
                              <p:par>
                                <p:cTn id="43" presetID="9" presetClass="exit" presetSubtype="0" fill="hold" grpId="1" nodeType="afterEffect">
                                  <p:stCondLst>
                                    <p:cond delay="0"/>
                                  </p:stCondLst>
                                  <p:childTnLst>
                                    <p:animEffect transition="out" filter="dissolv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par>
                          <p:cTn id="46" fill="hold">
                            <p:stCondLst>
                              <p:cond delay="9500"/>
                            </p:stCondLst>
                            <p:childTnLst>
                              <p:par>
                                <p:cTn id="47" presetID="0" presetClass="path" presetSubtype="0" accel="50000" decel="50000" fill="hold" nodeType="afterEffect">
                                  <p:stCondLst>
                                    <p:cond delay="1000"/>
                                  </p:stCondLst>
                                  <p:childTnLst>
                                    <p:animMotion origin="layout" path="M -0.00287 0.30555 L -0.00287 0.45555 L 0.20364 0.45555 L 0.20364 0.00162 " pathEditMode="relative" rAng="0" ptsTypes="AAAA">
                                      <p:cBhvr>
                                        <p:cTn id="48" dur="2000" fill="hold"/>
                                        <p:tgtEl>
                                          <p:spTgt spid="10"/>
                                        </p:tgtEl>
                                        <p:attrNameLst>
                                          <p:attrName>ppt_x</p:attrName>
                                          <p:attrName>ppt_y</p:attrName>
                                        </p:attrNameLst>
                                      </p:cBhvr>
                                      <p:rCtr x="10326" y="-7708"/>
                                    </p:animMotion>
                                  </p:childTnLst>
                                </p:cTn>
                              </p:par>
                            </p:childTnLst>
                          </p:cTn>
                        </p:par>
                        <p:par>
                          <p:cTn id="49" fill="hold">
                            <p:stCondLst>
                              <p:cond delay="12500"/>
                            </p:stCondLst>
                            <p:childTnLst>
                              <p:par>
                                <p:cTn id="50" presetID="9" presetClass="exit" presetSubtype="0" fill="hold" grpId="1" nodeType="afterEffect">
                                  <p:stCondLst>
                                    <p:cond delay="0"/>
                                  </p:stCondLst>
                                  <p:childTnLst>
                                    <p:animEffect transition="out" filter="dissolv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par>
                          <p:cTn id="59" fill="hold">
                            <p:stCondLst>
                              <p:cond delay="13000"/>
                            </p:stCondLst>
                            <p:childTnLst>
                              <p:par>
                                <p:cTn id="60" presetID="9" presetClass="exit" presetSubtype="0" fill="hold" nodeType="afterEffect">
                                  <p:stCondLst>
                                    <p:cond delay="0"/>
                                  </p:stCondLst>
                                  <p:childTnLst>
                                    <p:animEffect transition="out" filter="dissolv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par>
                          <p:cTn id="63" fill="hold">
                            <p:stCondLst>
                              <p:cond delay="13500"/>
                            </p:stCondLst>
                            <p:childTnLst>
                              <p:par>
                                <p:cTn id="64" presetID="9" presetClass="entr" presetSubtype="0" fill="hold" grpId="0" nodeType="afterEffect">
                                  <p:stCondLst>
                                    <p:cond delay="1000"/>
                                  </p:stCondLst>
                                  <p:childTnLst>
                                    <p:set>
                                      <p:cBhvr>
                                        <p:cTn id="65" dur="1" fill="hold">
                                          <p:stCondLst>
                                            <p:cond delay="0"/>
                                          </p:stCondLst>
                                        </p:cTn>
                                        <p:tgtEl>
                                          <p:spTgt spid="18"/>
                                        </p:tgtEl>
                                        <p:attrNameLst>
                                          <p:attrName>style.visibility</p:attrName>
                                        </p:attrNameLst>
                                      </p:cBhvr>
                                      <p:to>
                                        <p:strVal val="visible"/>
                                      </p:to>
                                    </p:set>
                                    <p:animEffect transition="in" filter="dissolve">
                                      <p:cBhvr>
                                        <p:cTn id="66" dur="500"/>
                                        <p:tgtEl>
                                          <p:spTgt spid="18"/>
                                        </p:tgtEl>
                                      </p:cBhvr>
                                    </p:animEffect>
                                  </p:childTnLst>
                                </p:cTn>
                              </p:par>
                            </p:childTnLst>
                          </p:cTn>
                        </p:par>
                        <p:par>
                          <p:cTn id="67" fill="hold">
                            <p:stCondLst>
                              <p:cond delay="15000"/>
                            </p:stCondLst>
                            <p:childTnLst>
                              <p:par>
                                <p:cTn id="68" presetID="0" presetClass="path" presetSubtype="0" accel="50000" decel="50000" fill="hold" nodeType="afterEffect">
                                  <p:stCondLst>
                                    <p:cond delay="0"/>
                                  </p:stCondLst>
                                  <p:childTnLst>
                                    <p:animMotion origin="layout" path="M -0.00182 0.00162 L -0.00182 0.50995 L 0.25794 0.50995 L 0.25794 0.03495 " pathEditMode="relative" rAng="0" ptsTypes="AAAA">
                                      <p:cBhvr>
                                        <p:cTn id="69" dur="2000" fill="hold"/>
                                        <p:tgtEl>
                                          <p:spTgt spid="11"/>
                                        </p:tgtEl>
                                        <p:attrNameLst>
                                          <p:attrName>ppt_x</p:attrName>
                                          <p:attrName>ppt_y</p:attrName>
                                        </p:attrNameLst>
                                      </p:cBhvr>
                                      <p:rCtr x="12982" y="25417"/>
                                    </p:animMotion>
                                  </p:childTnLst>
                                </p:cTn>
                              </p:par>
                            </p:childTnLst>
                          </p:cTn>
                        </p:par>
                        <p:par>
                          <p:cTn id="70" fill="hold">
                            <p:stCondLst>
                              <p:cond delay="17000"/>
                            </p:stCondLst>
                            <p:childTnLst>
                              <p:par>
                                <p:cTn id="71" presetID="9" presetClass="exit" presetSubtype="0" fill="hold" grpId="1" nodeType="afterEffect">
                                  <p:stCondLst>
                                    <p:cond delay="0"/>
                                  </p:stCondLst>
                                  <p:childTnLst>
                                    <p:animEffect transition="out" filter="dissolv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childTnLst>
                          </p:cTn>
                        </p:par>
                        <p:par>
                          <p:cTn id="74" fill="hold">
                            <p:stCondLst>
                              <p:cond delay="17500"/>
                            </p:stCondLst>
                            <p:childTnLst>
                              <p:par>
                                <p:cTn id="75" presetID="9" presetClass="exit" presetSubtype="0" fill="hold" nodeType="afterEffect">
                                  <p:stCondLst>
                                    <p:cond delay="0"/>
                                  </p:stCondLst>
                                  <p:childTnLst>
                                    <p:animEffect transition="out" filter="dissolv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childTnLst>
                          </p:cTn>
                        </p:par>
                        <p:par>
                          <p:cTn id="78" fill="hold">
                            <p:stCondLst>
                              <p:cond delay="18000"/>
                            </p:stCondLst>
                            <p:childTnLst>
                              <p:par>
                                <p:cTn id="79" presetID="9" presetClass="entr" presetSubtype="0" fill="hold" grpId="0" nodeType="afterEffect">
                                  <p:stCondLst>
                                    <p:cond delay="1000"/>
                                  </p:stCondLst>
                                  <p:childTnLst>
                                    <p:set>
                                      <p:cBhvr>
                                        <p:cTn id="80" dur="1" fill="hold">
                                          <p:stCondLst>
                                            <p:cond delay="0"/>
                                          </p:stCondLst>
                                        </p:cTn>
                                        <p:tgtEl>
                                          <p:spTgt spid="405"/>
                                        </p:tgtEl>
                                        <p:attrNameLst>
                                          <p:attrName>style.visibility</p:attrName>
                                        </p:attrNameLst>
                                      </p:cBhvr>
                                      <p:to>
                                        <p:strVal val="visible"/>
                                      </p:to>
                                    </p:set>
                                    <p:animEffect transition="in" filter="dissolve">
                                      <p:cBhvr>
                                        <p:cTn id="81" dur="500"/>
                                        <p:tgtEl>
                                          <p:spTgt spid="405"/>
                                        </p:tgtEl>
                                      </p:cBhvr>
                                    </p:animEffect>
                                  </p:childTnLst>
                                </p:cTn>
                              </p:par>
                            </p:childTnLst>
                          </p:cTn>
                        </p:par>
                        <p:par>
                          <p:cTn id="82" fill="hold">
                            <p:stCondLst>
                              <p:cond delay="19500"/>
                            </p:stCondLst>
                            <p:childTnLst>
                              <p:par>
                                <p:cTn id="83" presetID="0" presetClass="path" presetSubtype="0" accel="50000" decel="50000" fill="hold" nodeType="afterEffect">
                                  <p:stCondLst>
                                    <p:cond delay="0"/>
                                  </p:stCondLst>
                                  <p:childTnLst>
                                    <p:animMotion origin="layout" path="M 0.00065 0.04351 C 0.00065 0.17338 0.00065 0.30277 0.00104 0.43263 L 0.11484 0.43541 C 0.11484 0.278 0.11523 0.11527 0.11563 -0.04028 " pathEditMode="relative" rAng="0" ptsTypes="AAAA">
                                      <p:cBhvr>
                                        <p:cTn id="84" dur="2000" fill="hold"/>
                                        <p:tgtEl>
                                          <p:spTgt spid="417"/>
                                        </p:tgtEl>
                                        <p:attrNameLst>
                                          <p:attrName>ppt_x</p:attrName>
                                          <p:attrName>ppt_y</p:attrName>
                                        </p:attrNameLst>
                                      </p:cBhvr>
                                      <p:rCtr x="5742" y="15394"/>
                                    </p:animMotion>
                                  </p:childTnLst>
                                </p:cTn>
                              </p:par>
                            </p:childTnLst>
                          </p:cTn>
                        </p:par>
                        <p:par>
                          <p:cTn id="85" fill="hold">
                            <p:stCondLst>
                              <p:cond delay="21500"/>
                            </p:stCondLst>
                            <p:childTnLst>
                              <p:par>
                                <p:cTn id="86" presetID="9" presetClass="exit" presetSubtype="0" fill="hold" grpId="1" nodeType="afterEffect">
                                  <p:stCondLst>
                                    <p:cond delay="0"/>
                                  </p:stCondLst>
                                  <p:childTnLst>
                                    <p:animEffect transition="out" filter="dissolve">
                                      <p:cBhvr>
                                        <p:cTn id="87" dur="500"/>
                                        <p:tgtEl>
                                          <p:spTgt spid="405"/>
                                        </p:tgtEl>
                                      </p:cBhvr>
                                    </p:animEffect>
                                    <p:set>
                                      <p:cBhvr>
                                        <p:cTn id="88" dur="1" fill="hold">
                                          <p:stCondLst>
                                            <p:cond delay="499"/>
                                          </p:stCondLst>
                                        </p:cTn>
                                        <p:tgtEl>
                                          <p:spTgt spid="405"/>
                                        </p:tgtEl>
                                        <p:attrNameLst>
                                          <p:attrName>style.visibility</p:attrName>
                                        </p:attrNameLst>
                                      </p:cBhvr>
                                      <p:to>
                                        <p:strVal val="hidden"/>
                                      </p:to>
                                    </p:set>
                                  </p:childTnLst>
                                </p:cTn>
                              </p:par>
                            </p:childTnLst>
                          </p:cTn>
                        </p:par>
                        <p:par>
                          <p:cTn id="89" fill="hold">
                            <p:stCondLst>
                              <p:cond delay="22000"/>
                            </p:stCondLst>
                            <p:childTnLst>
                              <p:par>
                                <p:cTn id="90" presetID="9" presetClass="exit" presetSubtype="0" fill="hold" nodeType="afterEffect">
                                  <p:stCondLst>
                                    <p:cond delay="0"/>
                                  </p:stCondLst>
                                  <p:childTnLst>
                                    <p:animEffect transition="out" filter="dissolve">
                                      <p:cBhvr>
                                        <p:cTn id="91" dur="500"/>
                                        <p:tgtEl>
                                          <p:spTgt spid="417"/>
                                        </p:tgtEl>
                                      </p:cBhvr>
                                    </p:animEffect>
                                    <p:set>
                                      <p:cBhvr>
                                        <p:cTn id="92" dur="1" fill="hold">
                                          <p:stCondLst>
                                            <p:cond delay="499"/>
                                          </p:stCondLst>
                                        </p:cTn>
                                        <p:tgtEl>
                                          <p:spTgt spid="417"/>
                                        </p:tgtEl>
                                        <p:attrNameLst>
                                          <p:attrName>style.visibility</p:attrName>
                                        </p:attrNameLst>
                                      </p:cBhvr>
                                      <p:to>
                                        <p:strVal val="hidden"/>
                                      </p:to>
                                    </p:set>
                                  </p:childTnLst>
                                </p:cTn>
                              </p:par>
                            </p:childTnLst>
                          </p:cTn>
                        </p:par>
                        <p:par>
                          <p:cTn id="93" fill="hold">
                            <p:stCondLst>
                              <p:cond delay="22500"/>
                            </p:stCondLst>
                            <p:childTnLst>
                              <p:par>
                                <p:cTn id="94" presetID="9" presetClass="entr" presetSubtype="0" fill="hold" grpId="1" nodeType="afterEffect">
                                  <p:stCondLst>
                                    <p:cond delay="1000"/>
                                  </p:stCondLst>
                                  <p:childTnLst>
                                    <p:set>
                                      <p:cBhvr>
                                        <p:cTn id="95" dur="1" fill="hold">
                                          <p:stCondLst>
                                            <p:cond delay="0"/>
                                          </p:stCondLst>
                                        </p:cTn>
                                        <p:tgtEl>
                                          <p:spTgt spid="406"/>
                                        </p:tgtEl>
                                        <p:attrNameLst>
                                          <p:attrName>style.visibility</p:attrName>
                                        </p:attrNameLst>
                                      </p:cBhvr>
                                      <p:to>
                                        <p:strVal val="visible"/>
                                      </p:to>
                                    </p:set>
                                    <p:animEffect transition="in" filter="dissolve">
                                      <p:cBhvr>
                                        <p:cTn id="96" dur="500"/>
                                        <p:tgtEl>
                                          <p:spTgt spid="406"/>
                                        </p:tgtEl>
                                      </p:cBhvr>
                                    </p:animEffect>
                                  </p:childTnLst>
                                </p:cTn>
                              </p:par>
                              <p:par>
                                <p:cTn id="97" presetID="0" presetClass="path" presetSubtype="0" accel="50000" decel="50000" fill="hold" nodeType="withEffect">
                                  <p:stCondLst>
                                    <p:cond delay="0"/>
                                  </p:stCondLst>
                                  <p:childTnLst>
                                    <p:animMotion origin="layout" path="M -0.00299 0.02986 C -0.00299 0.16783 -0.00299 0.05533 -0.00299 0.19375 " pathEditMode="relative" rAng="0" ptsTypes="AA">
                                      <p:cBhvr>
                                        <p:cTn id="98" dur="2000" fill="hold"/>
                                        <p:tgtEl>
                                          <p:spTgt spid="414"/>
                                        </p:tgtEl>
                                        <p:attrNameLst>
                                          <p:attrName>ppt_x</p:attrName>
                                          <p:attrName>ppt_y</p:attrName>
                                        </p:attrNameLst>
                                      </p:cBhvr>
                                      <p:rCtr x="0" y="8194"/>
                                    </p:animMotion>
                                  </p:childTnLst>
                                </p:cTn>
                              </p:par>
                            </p:childTnLst>
                          </p:cTn>
                        </p:par>
                        <p:par>
                          <p:cTn id="99" fill="hold">
                            <p:stCondLst>
                              <p:cond delay="24500"/>
                            </p:stCondLst>
                            <p:childTnLst>
                              <p:par>
                                <p:cTn id="100" presetID="9" presetClass="entr" presetSubtype="0" fill="hold" grpId="0" nodeType="afterEffect">
                                  <p:stCondLst>
                                    <p:cond delay="0"/>
                                  </p:stCondLst>
                                  <p:childTnLst>
                                    <p:set>
                                      <p:cBhvr>
                                        <p:cTn id="101" dur="1" fill="hold">
                                          <p:stCondLst>
                                            <p:cond delay="0"/>
                                          </p:stCondLst>
                                        </p:cTn>
                                        <p:tgtEl>
                                          <p:spTgt spid="408"/>
                                        </p:tgtEl>
                                        <p:attrNameLst>
                                          <p:attrName>style.visibility</p:attrName>
                                        </p:attrNameLst>
                                      </p:cBhvr>
                                      <p:to>
                                        <p:strVal val="visible"/>
                                      </p:to>
                                    </p:set>
                                    <p:animEffect transition="in" filter="dissolve">
                                      <p:cBhvr>
                                        <p:cTn id="102" dur="500"/>
                                        <p:tgtEl>
                                          <p:spTgt spid="408"/>
                                        </p:tgtEl>
                                      </p:cBhvr>
                                    </p:animEffect>
                                  </p:childTnLst>
                                </p:cTn>
                              </p:par>
                            </p:childTnLst>
                          </p:cTn>
                        </p:par>
                        <p:par>
                          <p:cTn id="103" fill="hold">
                            <p:stCondLst>
                              <p:cond delay="25000"/>
                            </p:stCondLst>
                            <p:childTnLst>
                              <p:par>
                                <p:cTn id="104" presetID="9" presetClass="entr" presetSubtype="0" fill="hold" grpId="0" nodeType="afterEffect">
                                  <p:stCondLst>
                                    <p:cond delay="1000"/>
                                  </p:stCondLst>
                                  <p:childTnLst>
                                    <p:set>
                                      <p:cBhvr>
                                        <p:cTn id="105" dur="1" fill="hold">
                                          <p:stCondLst>
                                            <p:cond delay="0"/>
                                          </p:stCondLst>
                                        </p:cTn>
                                        <p:tgtEl>
                                          <p:spTgt spid="407"/>
                                        </p:tgtEl>
                                        <p:attrNameLst>
                                          <p:attrName>style.visibility</p:attrName>
                                        </p:attrNameLst>
                                      </p:cBhvr>
                                      <p:to>
                                        <p:strVal val="visible"/>
                                      </p:to>
                                    </p:set>
                                    <p:animEffect transition="in" filter="dissolve">
                                      <p:cBhvr>
                                        <p:cTn id="106" dur="500"/>
                                        <p:tgtEl>
                                          <p:spTgt spid="407"/>
                                        </p:tgtEl>
                                      </p:cBhvr>
                                    </p:animEffect>
                                  </p:childTnLst>
                                </p:cTn>
                              </p:par>
                            </p:childTnLst>
                          </p:cTn>
                        </p:par>
                        <p:par>
                          <p:cTn id="107" fill="hold">
                            <p:stCondLst>
                              <p:cond delay="26500"/>
                            </p:stCondLst>
                            <p:childTnLst>
                              <p:par>
                                <p:cTn id="108" presetID="9" presetClass="exit" presetSubtype="0" fill="hold" grpId="1" nodeType="afterEffect">
                                  <p:stCondLst>
                                    <p:cond delay="1000"/>
                                  </p:stCondLst>
                                  <p:childTnLst>
                                    <p:animEffect transition="out" filter="dissolve">
                                      <p:cBhvr>
                                        <p:cTn id="109" dur="500"/>
                                        <p:tgtEl>
                                          <p:spTgt spid="408"/>
                                        </p:tgtEl>
                                      </p:cBhvr>
                                    </p:animEffect>
                                    <p:set>
                                      <p:cBhvr>
                                        <p:cTn id="110" dur="1" fill="hold">
                                          <p:stCondLst>
                                            <p:cond delay="499"/>
                                          </p:stCondLst>
                                        </p:cTn>
                                        <p:tgtEl>
                                          <p:spTgt spid="408"/>
                                        </p:tgtEl>
                                        <p:attrNameLst>
                                          <p:attrName>style.visibility</p:attrName>
                                        </p:attrNameLst>
                                      </p:cBhvr>
                                      <p:to>
                                        <p:strVal val="hidden"/>
                                      </p:to>
                                    </p:set>
                                  </p:childTnLst>
                                </p:cTn>
                              </p:par>
                            </p:childTnLst>
                          </p:cTn>
                        </p:par>
                        <p:par>
                          <p:cTn id="111" fill="hold">
                            <p:stCondLst>
                              <p:cond delay="28000"/>
                            </p:stCondLst>
                            <p:childTnLst>
                              <p:par>
                                <p:cTn id="112" presetID="9" presetClass="entr" presetSubtype="0" fill="hold" grpId="0" nodeType="afterEffect">
                                  <p:stCondLst>
                                    <p:cond delay="1000"/>
                                  </p:stCondLst>
                                  <p:childTnLst>
                                    <p:set>
                                      <p:cBhvr>
                                        <p:cTn id="113" dur="1" fill="hold">
                                          <p:stCondLst>
                                            <p:cond delay="0"/>
                                          </p:stCondLst>
                                        </p:cTn>
                                        <p:tgtEl>
                                          <p:spTgt spid="410"/>
                                        </p:tgtEl>
                                        <p:attrNameLst>
                                          <p:attrName>style.visibility</p:attrName>
                                        </p:attrNameLst>
                                      </p:cBhvr>
                                      <p:to>
                                        <p:strVal val="visible"/>
                                      </p:to>
                                    </p:set>
                                    <p:animEffect transition="in" filter="dissolve">
                                      <p:cBhvr>
                                        <p:cTn id="114" dur="500"/>
                                        <p:tgtEl>
                                          <p:spTgt spid="410"/>
                                        </p:tgtEl>
                                      </p:cBhvr>
                                    </p:animEffect>
                                  </p:childTnLst>
                                </p:cTn>
                              </p:par>
                            </p:childTnLst>
                          </p:cTn>
                        </p:par>
                        <p:par>
                          <p:cTn id="115" fill="hold">
                            <p:stCondLst>
                              <p:cond delay="29500"/>
                            </p:stCondLst>
                            <p:childTnLst>
                              <p:par>
                                <p:cTn id="116" presetID="0" presetClass="path" presetSubtype="0" accel="50000" decel="50000" fill="hold" nodeType="afterEffect">
                                  <p:stCondLst>
                                    <p:cond delay="0"/>
                                  </p:stCondLst>
                                  <p:childTnLst>
                                    <p:animMotion origin="layout" path="M -8.33333E-7 3.33333E-6 L -8.33333E-7 0.50833 L 0.33854 0.50833 L 0.33854 0.03333 " pathEditMode="relative" rAng="0" ptsTypes="AAAA">
                                      <p:cBhvr>
                                        <p:cTn id="117" dur="2000" fill="hold"/>
                                        <p:tgtEl>
                                          <p:spTgt spid="411"/>
                                        </p:tgtEl>
                                        <p:attrNameLst>
                                          <p:attrName>ppt_x</p:attrName>
                                          <p:attrName>ppt_y</p:attrName>
                                        </p:attrNameLst>
                                      </p:cBhvr>
                                      <p:rCtr x="16927" y="25417"/>
                                    </p:animMotion>
                                  </p:childTnLst>
                                </p:cTn>
                              </p:par>
                            </p:childTnLst>
                          </p:cTn>
                        </p:par>
                        <p:par>
                          <p:cTn id="118" fill="hold">
                            <p:stCondLst>
                              <p:cond delay="31500"/>
                            </p:stCondLst>
                            <p:childTnLst>
                              <p:par>
                                <p:cTn id="119" presetID="9" presetClass="exit" presetSubtype="0" fill="hold" grpId="1" nodeType="afterEffect">
                                  <p:stCondLst>
                                    <p:cond delay="0"/>
                                  </p:stCondLst>
                                  <p:childTnLst>
                                    <p:animEffect transition="out" filter="dissolve">
                                      <p:cBhvr>
                                        <p:cTn id="120" dur="500"/>
                                        <p:tgtEl>
                                          <p:spTgt spid="410"/>
                                        </p:tgtEl>
                                      </p:cBhvr>
                                    </p:animEffect>
                                    <p:set>
                                      <p:cBhvr>
                                        <p:cTn id="121" dur="1" fill="hold">
                                          <p:stCondLst>
                                            <p:cond delay="499"/>
                                          </p:stCondLst>
                                        </p:cTn>
                                        <p:tgtEl>
                                          <p:spTgt spid="410"/>
                                        </p:tgtEl>
                                        <p:attrNameLst>
                                          <p:attrName>style.visibility</p:attrName>
                                        </p:attrNameLst>
                                      </p:cBhvr>
                                      <p:to>
                                        <p:strVal val="hidden"/>
                                      </p:to>
                                    </p:set>
                                  </p:childTnLst>
                                </p:cTn>
                              </p:par>
                            </p:childTnLst>
                          </p:cTn>
                        </p:par>
                        <p:par>
                          <p:cTn id="122" fill="hold">
                            <p:stCondLst>
                              <p:cond delay="32000"/>
                            </p:stCondLst>
                            <p:childTnLst>
                              <p:par>
                                <p:cTn id="123" presetID="9" presetClass="exit" presetSubtype="0" fill="hold" nodeType="afterEffect">
                                  <p:stCondLst>
                                    <p:cond delay="0"/>
                                  </p:stCondLst>
                                  <p:childTnLst>
                                    <p:animEffect transition="out" filter="dissolve">
                                      <p:cBhvr>
                                        <p:cTn id="124" dur="500"/>
                                        <p:tgtEl>
                                          <p:spTgt spid="411"/>
                                        </p:tgtEl>
                                      </p:cBhvr>
                                    </p:animEffect>
                                    <p:set>
                                      <p:cBhvr>
                                        <p:cTn id="125" dur="1" fill="hold">
                                          <p:stCondLst>
                                            <p:cond delay="499"/>
                                          </p:stCondLst>
                                        </p:cTn>
                                        <p:tgtEl>
                                          <p:spTgt spid="411"/>
                                        </p:tgtEl>
                                        <p:attrNameLst>
                                          <p:attrName>style.visibility</p:attrName>
                                        </p:attrNameLst>
                                      </p:cBhvr>
                                      <p:to>
                                        <p:strVal val="hidden"/>
                                      </p:to>
                                    </p:set>
                                  </p:childTnLst>
                                </p:cTn>
                              </p:par>
                            </p:childTnLst>
                          </p:cTn>
                        </p:par>
                        <p:par>
                          <p:cTn id="126" fill="hold">
                            <p:stCondLst>
                              <p:cond delay="32500"/>
                            </p:stCondLst>
                            <p:childTnLst>
                              <p:par>
                                <p:cTn id="127" presetID="9" presetClass="entr" presetSubtype="0" fill="hold" grpId="0" nodeType="afterEffect">
                                  <p:stCondLst>
                                    <p:cond delay="1000"/>
                                  </p:stCondLst>
                                  <p:childTnLst>
                                    <p:set>
                                      <p:cBhvr>
                                        <p:cTn id="128" dur="1" fill="hold">
                                          <p:stCondLst>
                                            <p:cond delay="0"/>
                                          </p:stCondLst>
                                        </p:cTn>
                                        <p:tgtEl>
                                          <p:spTgt spid="409"/>
                                        </p:tgtEl>
                                        <p:attrNameLst>
                                          <p:attrName>style.visibility</p:attrName>
                                        </p:attrNameLst>
                                      </p:cBhvr>
                                      <p:to>
                                        <p:strVal val="visible"/>
                                      </p:to>
                                    </p:set>
                                    <p:animEffect transition="in" filter="dissolve">
                                      <p:cBhvr>
                                        <p:cTn id="129" dur="500"/>
                                        <p:tgtEl>
                                          <p:spTgt spid="409"/>
                                        </p:tgtEl>
                                      </p:cBhvr>
                                    </p:animEffect>
                                  </p:childTnLst>
                                </p:cTn>
                              </p:par>
                            </p:childTnLst>
                          </p:cTn>
                        </p:par>
                        <p:par>
                          <p:cTn id="130" fill="hold">
                            <p:stCondLst>
                              <p:cond delay="34000"/>
                            </p:stCondLst>
                            <p:childTnLst>
                              <p:par>
                                <p:cTn id="131" presetID="0" presetClass="path" presetSubtype="0" accel="50000" decel="50000" fill="hold" nodeType="afterEffect">
                                  <p:stCondLst>
                                    <p:cond delay="0"/>
                                  </p:stCondLst>
                                  <p:childTnLst>
                                    <p:animMotion origin="layout" path="M -0.00299 0.19375 C -0.00286 0.27801 -0.00273 0.36227 -0.0026 0.44676 L 0.22383 0.44676 L 0.22383 -0.00717 " pathEditMode="relative" rAng="0" ptsTypes="AAAA">
                                      <p:cBhvr>
                                        <p:cTn id="132" dur="2000" fill="hold"/>
                                        <p:tgtEl>
                                          <p:spTgt spid="414"/>
                                        </p:tgtEl>
                                        <p:attrNameLst>
                                          <p:attrName>ppt_x</p:attrName>
                                          <p:attrName>ppt_y</p:attrName>
                                        </p:attrNameLst>
                                      </p:cBhvr>
                                      <p:rCtr x="11341" y="2593"/>
                                    </p:animMotion>
                                  </p:childTnLst>
                                </p:cTn>
                              </p:par>
                            </p:childTnLst>
                          </p:cTn>
                        </p:par>
                        <p:par>
                          <p:cTn id="133" fill="hold">
                            <p:stCondLst>
                              <p:cond delay="36000"/>
                            </p:stCondLst>
                            <p:childTnLst>
                              <p:par>
                                <p:cTn id="134" presetID="9" presetClass="exit" presetSubtype="0" fill="hold" grpId="1" nodeType="afterEffect">
                                  <p:stCondLst>
                                    <p:cond delay="0"/>
                                  </p:stCondLst>
                                  <p:childTnLst>
                                    <p:animEffect transition="out" filter="dissolve">
                                      <p:cBhvr>
                                        <p:cTn id="135" dur="500"/>
                                        <p:tgtEl>
                                          <p:spTgt spid="407"/>
                                        </p:tgtEl>
                                      </p:cBhvr>
                                    </p:animEffect>
                                    <p:set>
                                      <p:cBhvr>
                                        <p:cTn id="136" dur="1" fill="hold">
                                          <p:stCondLst>
                                            <p:cond delay="499"/>
                                          </p:stCondLst>
                                        </p:cTn>
                                        <p:tgtEl>
                                          <p:spTgt spid="407"/>
                                        </p:tgtEl>
                                        <p:attrNameLst>
                                          <p:attrName>style.visibility</p:attrName>
                                        </p:attrNameLst>
                                      </p:cBhvr>
                                      <p:to>
                                        <p:strVal val="hidden"/>
                                      </p:to>
                                    </p:set>
                                  </p:childTnLst>
                                </p:cTn>
                              </p:par>
                              <p:par>
                                <p:cTn id="137" presetID="9" presetClass="exit" presetSubtype="0" fill="hold" grpId="0" nodeType="withEffect">
                                  <p:stCondLst>
                                    <p:cond delay="0"/>
                                  </p:stCondLst>
                                  <p:childTnLst>
                                    <p:animEffect transition="out" filter="dissolve">
                                      <p:cBhvr>
                                        <p:cTn id="138" dur="500"/>
                                        <p:tgtEl>
                                          <p:spTgt spid="406"/>
                                        </p:tgtEl>
                                      </p:cBhvr>
                                    </p:animEffect>
                                    <p:set>
                                      <p:cBhvr>
                                        <p:cTn id="139" dur="1" fill="hold">
                                          <p:stCondLst>
                                            <p:cond delay="499"/>
                                          </p:stCondLst>
                                        </p:cTn>
                                        <p:tgtEl>
                                          <p:spTgt spid="406"/>
                                        </p:tgtEl>
                                        <p:attrNameLst>
                                          <p:attrName>style.visibility</p:attrName>
                                        </p:attrNameLst>
                                      </p:cBhvr>
                                      <p:to>
                                        <p:strVal val="hidden"/>
                                      </p:to>
                                    </p:set>
                                  </p:childTnLst>
                                </p:cTn>
                              </p:par>
                              <p:par>
                                <p:cTn id="140" presetID="9" presetClass="exit" presetSubtype="0" fill="hold" grpId="1" nodeType="withEffect">
                                  <p:stCondLst>
                                    <p:cond delay="0"/>
                                  </p:stCondLst>
                                  <p:childTnLst>
                                    <p:animEffect transition="out" filter="dissolve">
                                      <p:cBhvr>
                                        <p:cTn id="141" dur="500"/>
                                        <p:tgtEl>
                                          <p:spTgt spid="409"/>
                                        </p:tgtEl>
                                      </p:cBhvr>
                                    </p:animEffect>
                                    <p:set>
                                      <p:cBhvr>
                                        <p:cTn id="142" dur="1" fill="hold">
                                          <p:stCondLst>
                                            <p:cond delay="499"/>
                                          </p:stCondLst>
                                        </p:cTn>
                                        <p:tgtEl>
                                          <p:spTgt spid="409"/>
                                        </p:tgtEl>
                                        <p:attrNameLst>
                                          <p:attrName>style.visibility</p:attrName>
                                        </p:attrNameLst>
                                      </p:cBhvr>
                                      <p:to>
                                        <p:strVal val="hidden"/>
                                      </p:to>
                                    </p:set>
                                  </p:childTnLst>
                                </p:cTn>
                              </p:par>
                            </p:childTnLst>
                          </p:cTn>
                        </p:par>
                        <p:par>
                          <p:cTn id="143" fill="hold">
                            <p:stCondLst>
                              <p:cond delay="36500"/>
                            </p:stCondLst>
                            <p:childTnLst>
                              <p:par>
                                <p:cTn id="144" presetID="9" presetClass="exit" presetSubtype="0" fill="hold" nodeType="afterEffect">
                                  <p:stCondLst>
                                    <p:cond delay="0"/>
                                  </p:stCondLst>
                                  <p:childTnLst>
                                    <p:animEffect transition="out" filter="dissolve">
                                      <p:cBhvr>
                                        <p:cTn id="145" dur="500"/>
                                        <p:tgtEl>
                                          <p:spTgt spid="414"/>
                                        </p:tgtEl>
                                      </p:cBhvr>
                                    </p:animEffect>
                                    <p:set>
                                      <p:cBhvr>
                                        <p:cTn id="146" dur="1" fill="hold">
                                          <p:stCondLst>
                                            <p:cond delay="499"/>
                                          </p:stCondLst>
                                        </p:cTn>
                                        <p:tgtEl>
                                          <p:spTgt spid="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405" grpId="0" animBg="1"/>
      <p:bldP spid="405" grpId="1" animBg="1"/>
      <p:bldP spid="406" grpId="0" animBg="1"/>
      <p:bldP spid="406" grpId="1" animBg="1"/>
      <p:bldP spid="407" grpId="0" animBg="1"/>
      <p:bldP spid="407" grpId="1" animBg="1"/>
      <p:bldP spid="408" grpId="0" animBg="1"/>
      <p:bldP spid="408" grpId="1" animBg="1"/>
      <p:bldP spid="409" grpId="0" animBg="1"/>
      <p:bldP spid="409" grpId="1" animBg="1"/>
      <p:bldP spid="410" grpId="0" animBg="1"/>
      <p:bldP spid="410" grpId="1" animBg="1"/>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rgbClr val="010086"/>
              </a:buClr>
            </a:pPr>
            <a:r>
              <a:rPr lang="en-US" altLang="en-US" sz="3200" dirty="0">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marL="403225" indent="-285750">
              <a:spcBef>
                <a:spcPts val="800"/>
              </a:spcBef>
              <a:buClr>
                <a:schemeClr val="bg1">
                  <a:lumMod val="75000"/>
                </a:schemeClr>
              </a:buClr>
            </a:pPr>
            <a:endParaRPr lang="en-US" sz="3200" dirty="0">
              <a:solidFill>
                <a:schemeClr val="bg1">
                  <a:lumMod val="75000"/>
                </a:schemeClr>
              </a:solidFill>
            </a:endParaRP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F220B21A-FE22-1F4F-81B8-C7DE0CD9911F}"/>
              </a:ext>
            </a:extLst>
          </p:cNvPr>
          <p:cNvSpPr>
            <a:spLocks noGrp="1"/>
          </p:cNvSpPr>
          <p:nvPr>
            <p:ph type="sldNum" sz="quarter" idx="4"/>
          </p:nvPr>
        </p:nvSpPr>
        <p:spPr/>
        <p:txBody>
          <a:bodyPr/>
          <a:lstStyle/>
          <a:p>
            <a:r>
              <a:rPr lang="en-US"/>
              <a:t>Transport Layer: 3-</a:t>
            </a:r>
            <a:fld id="{C4204591-24BD-A542-B9D5-F8D8A88D2FEE}" type="slidenum">
              <a:rPr lang="en-US" smtClean="0"/>
              <a:pPr/>
              <a:t>81</a:t>
            </a:fld>
            <a:endParaRPr lang="en-US" dirty="0"/>
          </a:p>
        </p:txBody>
      </p:sp>
      <p:pic>
        <p:nvPicPr>
          <p:cNvPr id="6" name="Picture 5">
            <a:extLst>
              <a:ext uri="{FF2B5EF4-FFF2-40B4-BE49-F238E27FC236}">
                <a16:creationId xmlns:a16="http://schemas.microsoft.com/office/drawing/2014/main" id="{E9956B19-18BF-2345-8627-5E54E4C0AD20}"/>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3829655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91" name="Slide Number Placeholder 2">
            <a:extLst>
              <a:ext uri="{FF2B5EF4-FFF2-40B4-BE49-F238E27FC236}">
                <a16:creationId xmlns:a16="http://schemas.microsoft.com/office/drawing/2014/main" id="{065CB0E2-E88A-814E-8D57-5A55C91AE05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82</a:t>
            </a:fld>
            <a:endParaRPr lang="en-US" dirty="0"/>
          </a:p>
        </p:txBody>
      </p:sp>
    </p:spTree>
    <p:extLst>
      <p:ext uri="{BB962C8B-B14F-4D97-AF65-F5344CB8AC3E}">
        <p14:creationId xmlns:p14="http://schemas.microsoft.com/office/powerpoint/2010/main" val="11372153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5BCE33F-AF9C-9244-A84E-ABFE39D35FDD}"/>
              </a:ext>
            </a:extLst>
          </p:cNvPr>
          <p:cNvGrpSpPr/>
          <p:nvPr/>
        </p:nvGrpSpPr>
        <p:grpSpPr>
          <a:xfrm>
            <a:off x="5528837" y="2685375"/>
            <a:ext cx="1404036" cy="384588"/>
            <a:chOff x="8597346" y="692270"/>
            <a:chExt cx="1404036" cy="384588"/>
          </a:xfrm>
        </p:grpSpPr>
        <p:sp>
          <p:nvSpPr>
            <p:cNvPr id="90" name="Rectangle 89">
              <a:extLst>
                <a:ext uri="{FF2B5EF4-FFF2-40B4-BE49-F238E27FC236}">
                  <a16:creationId xmlns:a16="http://schemas.microsoft.com/office/drawing/2014/main" id="{3181679B-461D-F54E-B35C-1F26F43C0389}"/>
                </a:ext>
              </a:extLst>
            </p:cNvPr>
            <p:cNvSpPr/>
            <p:nvPr/>
          </p:nvSpPr>
          <p:spPr>
            <a:xfrm>
              <a:off x="8597936" y="756182"/>
              <a:ext cx="1403446"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3C8C24D3-DD36-2249-9CAB-AD499E2FCA24}"/>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2" name="TextBox 91">
              <a:extLst>
                <a:ext uri="{FF2B5EF4-FFF2-40B4-BE49-F238E27FC236}">
                  <a16:creationId xmlns:a16="http://schemas.microsoft.com/office/drawing/2014/main" id="{A5E8010F-AACF-1444-9E25-B05D5044AA5A}"/>
                </a:ext>
              </a:extLst>
            </p:cNvPr>
            <p:cNvSpPr txBox="1"/>
            <p:nvPr/>
          </p:nvSpPr>
          <p:spPr>
            <a:xfrm>
              <a:off x="8597346" y="692270"/>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7E44E6E3-ED5F-EA46-A3F3-2FC71EED50CF}"/>
              </a:ext>
            </a:extLst>
          </p:cNvPr>
          <p:cNvSpPr/>
          <p:nvPr/>
        </p:nvSpPr>
        <p:spPr>
          <a:xfrm>
            <a:off x="5864224" y="2291365"/>
            <a:ext cx="1063879" cy="3005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Slide Number Placeholder 2">
            <a:extLst>
              <a:ext uri="{FF2B5EF4-FFF2-40B4-BE49-F238E27FC236}">
                <a16:creationId xmlns:a16="http://schemas.microsoft.com/office/drawing/2014/main" id="{3651FB73-A1BA-B148-9B5B-B80094A9175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83</a:t>
            </a:fld>
            <a:endParaRPr lang="en-US" dirty="0"/>
          </a:p>
        </p:txBody>
      </p:sp>
    </p:spTree>
    <p:extLst>
      <p:ext uri="{BB962C8B-B14F-4D97-AF65-F5344CB8AC3E}">
        <p14:creationId xmlns:p14="http://schemas.microsoft.com/office/powerpoint/2010/main" val="25496390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5BCE33F-AF9C-9244-A84E-ABFE39D35FDD}"/>
              </a:ext>
            </a:extLst>
          </p:cNvPr>
          <p:cNvGrpSpPr/>
          <p:nvPr/>
        </p:nvGrpSpPr>
        <p:grpSpPr>
          <a:xfrm>
            <a:off x="5525255" y="2683797"/>
            <a:ext cx="1407618" cy="386166"/>
            <a:chOff x="8593764" y="690692"/>
            <a:chExt cx="1407618" cy="386166"/>
          </a:xfrm>
        </p:grpSpPr>
        <p:sp>
          <p:nvSpPr>
            <p:cNvPr id="90" name="Rectangle 89">
              <a:extLst>
                <a:ext uri="{FF2B5EF4-FFF2-40B4-BE49-F238E27FC236}">
                  <a16:creationId xmlns:a16="http://schemas.microsoft.com/office/drawing/2014/main" id="{3181679B-461D-F54E-B35C-1F26F43C0389}"/>
                </a:ext>
              </a:extLst>
            </p:cNvPr>
            <p:cNvSpPr/>
            <p:nvPr/>
          </p:nvSpPr>
          <p:spPr>
            <a:xfrm>
              <a:off x="8597936" y="756182"/>
              <a:ext cx="1403446"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3C8C24D3-DD36-2249-9CAB-AD499E2FCA24}"/>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2" name="TextBox 91">
              <a:extLst>
                <a:ext uri="{FF2B5EF4-FFF2-40B4-BE49-F238E27FC236}">
                  <a16:creationId xmlns:a16="http://schemas.microsoft.com/office/drawing/2014/main" id="{A5E8010F-AACF-1444-9E25-B05D5044AA5A}"/>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7B18E3F3-40BD-0C49-8324-41152F4086DF}"/>
              </a:ext>
            </a:extLst>
          </p:cNvPr>
          <p:cNvGrpSpPr/>
          <p:nvPr/>
        </p:nvGrpSpPr>
        <p:grpSpPr>
          <a:xfrm>
            <a:off x="5272320" y="3145339"/>
            <a:ext cx="1651423" cy="389371"/>
            <a:chOff x="8349959" y="687487"/>
            <a:chExt cx="1651423" cy="389371"/>
          </a:xfrm>
        </p:grpSpPr>
        <p:sp>
          <p:nvSpPr>
            <p:cNvPr id="94" name="Rectangle 93">
              <a:extLst>
                <a:ext uri="{FF2B5EF4-FFF2-40B4-BE49-F238E27FC236}">
                  <a16:creationId xmlns:a16="http://schemas.microsoft.com/office/drawing/2014/main" id="{40BFCB17-7AF9-A04A-B142-3A8A74A0F13F}"/>
                </a:ext>
              </a:extLst>
            </p:cNvPr>
            <p:cNvSpPr/>
            <p:nvPr/>
          </p:nvSpPr>
          <p:spPr>
            <a:xfrm>
              <a:off x="8369532" y="756182"/>
              <a:ext cx="1631850"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77480891-1114-0843-9D86-8F8D5F0BD098}"/>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6" name="TextBox 95">
              <a:extLst>
                <a:ext uri="{FF2B5EF4-FFF2-40B4-BE49-F238E27FC236}">
                  <a16:creationId xmlns:a16="http://schemas.microsoft.com/office/drawing/2014/main" id="{C180BA86-1AC2-8249-A8BF-24B0BD4B001D}"/>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35880B3B-4ADE-F941-961B-5B939CD2E4D3}"/>
                </a:ext>
              </a:extLst>
            </p:cNvPr>
            <p:cNvSpPr txBox="1"/>
            <p:nvPr/>
          </p:nvSpPr>
          <p:spPr>
            <a:xfrm>
              <a:off x="8349959" y="687487"/>
              <a:ext cx="4090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n</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7E44E6E3-ED5F-EA46-A3F3-2FC71EED50CF}"/>
              </a:ext>
            </a:extLst>
          </p:cNvPr>
          <p:cNvSpPr/>
          <p:nvPr/>
        </p:nvSpPr>
        <p:spPr>
          <a:xfrm>
            <a:off x="5864224" y="2291365"/>
            <a:ext cx="1063879" cy="3005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33F974F9-F1CB-EB4F-9996-B0CAF21D948C}"/>
              </a:ext>
            </a:extLst>
          </p:cNvPr>
          <p:cNvSpPr/>
          <p:nvPr/>
        </p:nvSpPr>
        <p:spPr>
          <a:xfrm>
            <a:off x="5474955" y="2744519"/>
            <a:ext cx="1478052" cy="28426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Slide Number Placeholder 2">
            <a:extLst>
              <a:ext uri="{FF2B5EF4-FFF2-40B4-BE49-F238E27FC236}">
                <a16:creationId xmlns:a16="http://schemas.microsoft.com/office/drawing/2014/main" id="{763B7DCD-B52F-3E47-BEBE-99834B40354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84</a:t>
            </a:fld>
            <a:endParaRPr lang="en-US" dirty="0"/>
          </a:p>
        </p:txBody>
      </p:sp>
    </p:spTree>
    <p:extLst>
      <p:ext uri="{BB962C8B-B14F-4D97-AF65-F5344CB8AC3E}">
        <p14:creationId xmlns:p14="http://schemas.microsoft.com/office/powerpoint/2010/main" val="26316799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B18E3F3-40BD-0C49-8324-41152F4086DF}"/>
              </a:ext>
            </a:extLst>
          </p:cNvPr>
          <p:cNvGrpSpPr/>
          <p:nvPr/>
        </p:nvGrpSpPr>
        <p:grpSpPr>
          <a:xfrm>
            <a:off x="4107096" y="5561831"/>
            <a:ext cx="1651423" cy="389371"/>
            <a:chOff x="8349959" y="687487"/>
            <a:chExt cx="1651423" cy="389371"/>
          </a:xfrm>
        </p:grpSpPr>
        <p:sp>
          <p:nvSpPr>
            <p:cNvPr id="94" name="Rectangle 93">
              <a:extLst>
                <a:ext uri="{FF2B5EF4-FFF2-40B4-BE49-F238E27FC236}">
                  <a16:creationId xmlns:a16="http://schemas.microsoft.com/office/drawing/2014/main" id="{40BFCB17-7AF9-A04A-B142-3A8A74A0F13F}"/>
                </a:ext>
              </a:extLst>
            </p:cNvPr>
            <p:cNvSpPr/>
            <p:nvPr/>
          </p:nvSpPr>
          <p:spPr>
            <a:xfrm>
              <a:off x="8369532" y="756182"/>
              <a:ext cx="1631850"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77480891-1114-0843-9D86-8F8D5F0BD098}"/>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6" name="TextBox 95">
              <a:extLst>
                <a:ext uri="{FF2B5EF4-FFF2-40B4-BE49-F238E27FC236}">
                  <a16:creationId xmlns:a16="http://schemas.microsoft.com/office/drawing/2014/main" id="{C180BA86-1AC2-8249-A8BF-24B0BD4B001D}"/>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35880B3B-4ADE-F941-961B-5B939CD2E4D3}"/>
                </a:ext>
              </a:extLst>
            </p:cNvPr>
            <p:cNvSpPr txBox="1"/>
            <p:nvPr/>
          </p:nvSpPr>
          <p:spPr>
            <a:xfrm>
              <a:off x="8349959" y="687487"/>
              <a:ext cx="4090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n</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1B834CFE-E231-7940-A2C6-E5A762AAF408}"/>
              </a:ext>
            </a:extLst>
          </p:cNvPr>
          <p:cNvCxnSpPr/>
          <p:nvPr/>
        </p:nvCxnSpPr>
        <p:spPr>
          <a:xfrm flipH="1">
            <a:off x="3701909" y="5774614"/>
            <a:ext cx="30026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2">
            <a:extLst>
              <a:ext uri="{FF2B5EF4-FFF2-40B4-BE49-F238E27FC236}">
                <a16:creationId xmlns:a16="http://schemas.microsoft.com/office/drawing/2014/main" id="{9D27FD24-CD71-B149-A674-58F712CA9599}"/>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85</a:t>
            </a:fld>
            <a:endParaRPr lang="en-US" dirty="0"/>
          </a:p>
        </p:txBody>
      </p:sp>
    </p:spTree>
    <p:extLst>
      <p:ext uri="{BB962C8B-B14F-4D97-AF65-F5344CB8AC3E}">
        <p14:creationId xmlns:p14="http://schemas.microsoft.com/office/powerpoint/2010/main" val="20178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right)">
                                      <p:cBhvr>
                                        <p:cTn id="7" dur="500"/>
                                        <p:tgtEl>
                                          <p:spTgt spid="9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721857" cy="344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r>
                <a:rPr kumimoji="0" lang="en-US" sz="2800" b="0" i="0" u="none" strike="noStrike" kern="1200" cap="none" spc="0" normalizeH="0" baseline="-25000" noProof="0" dirty="0">
                  <a:ln>
                    <a:noFill/>
                  </a:ln>
                  <a:solidFill>
                    <a:prstClr val="black"/>
                  </a:solidFill>
                  <a:effectLst/>
                  <a:uLnTx/>
                  <a:uFillTx/>
                  <a:latin typeface="Calibri"/>
                  <a:ea typeface="+mn-ea"/>
                  <a:cs typeface="+mn-cs"/>
                </a:rPr>
                <a:t>1</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B0EE723F-4512-B04F-A1A8-CFC321B8BC75}"/>
                </a:ext>
              </a:extLst>
            </p:cNvPr>
            <p:cNvSpPr txBox="1"/>
            <p:nvPr/>
          </p:nvSpPr>
          <p:spPr>
            <a:xfrm>
              <a:off x="8196770" y="3636485"/>
              <a:ext cx="721857" cy="344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r>
                <a:rPr kumimoji="0" lang="en-US" sz="2800" b="0" i="0" u="none" strike="noStrike" kern="1200" cap="none" spc="0" normalizeH="0" baseline="-25000" noProof="0" dirty="0">
                  <a:ln>
                    <a:noFill/>
                  </a:ln>
                  <a:solidFill>
                    <a:prstClr val="black"/>
                  </a:solidFill>
                  <a:effectLst/>
                  <a:uLnTx/>
                  <a:uFillTx/>
                  <a:latin typeface="Calibri"/>
                  <a:ea typeface="+mn-ea"/>
                  <a:cs typeface="+mn-cs"/>
                </a:rPr>
                <a:t>2</a:t>
              </a:r>
            </a:p>
          </p:txBody>
        </p:sp>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9704593" y="3018504"/>
            <a:ext cx="0" cy="23296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6146230" y="5329338"/>
            <a:ext cx="3558363"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7" name="Oval 128">
            <a:extLst>
              <a:ext uri="{FF2B5EF4-FFF2-40B4-BE49-F238E27FC236}">
                <a16:creationId xmlns:a16="http://schemas.microsoft.com/office/drawing/2014/main" id="{C9683072-CF4E-DB4A-85E4-079345D6F273}"/>
              </a:ext>
            </a:extLst>
          </p:cNvPr>
          <p:cNvSpPr>
            <a:spLocks noChangeArrowheads="1"/>
          </p:cNvSpPr>
          <p:nvPr/>
        </p:nvSpPr>
        <p:spPr bwMode="auto">
          <a:xfrm>
            <a:off x="4977190" y="1924156"/>
            <a:ext cx="1049472" cy="530701"/>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P-client</a:t>
            </a:r>
            <a:r>
              <a:rPr kumimoji="0" lang="en-US" sz="1600" b="0" i="0" u="none" strike="noStrike" kern="0" cap="none" spc="0" normalizeH="0" baseline="-25000" noProof="0" dirty="0">
                <a:ln>
                  <a:noFill/>
                </a:ln>
                <a:solidFill>
                  <a:srgbClr val="000000"/>
                </a:solidFill>
                <a:effectLst/>
                <a:uLnTx/>
                <a:uFillTx/>
                <a:latin typeface="Arial" charset="0"/>
                <a:ea typeface="ＭＳ Ｐゴシック" charset="0"/>
                <a:cs typeface="+mn-cs"/>
              </a:rPr>
              <a:t>1</a:t>
            </a:r>
          </a:p>
        </p:txBody>
      </p:sp>
      <p:sp>
        <p:nvSpPr>
          <p:cNvPr id="108" name="Oval 128">
            <a:extLst>
              <a:ext uri="{FF2B5EF4-FFF2-40B4-BE49-F238E27FC236}">
                <a16:creationId xmlns:a16="http://schemas.microsoft.com/office/drawing/2014/main" id="{12C63F66-A046-B04C-ABF5-DE764DC4A1CB}"/>
              </a:ext>
            </a:extLst>
          </p:cNvPr>
          <p:cNvSpPr>
            <a:spLocks noChangeArrowheads="1"/>
          </p:cNvSpPr>
          <p:nvPr/>
        </p:nvSpPr>
        <p:spPr bwMode="auto">
          <a:xfrm>
            <a:off x="6094177" y="1951196"/>
            <a:ext cx="1049472" cy="530701"/>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P-client</a:t>
            </a:r>
            <a:r>
              <a:rPr kumimoji="0" lang="en-US" sz="1600" b="0" i="0" u="none" strike="noStrike" kern="0" cap="none" spc="0" normalizeH="0" baseline="-25000" noProof="0" dirty="0">
                <a:ln>
                  <a:noFill/>
                </a:ln>
                <a:solidFill>
                  <a:srgbClr val="000000"/>
                </a:solidFill>
                <a:effectLst/>
                <a:uLnTx/>
                <a:uFillTx/>
                <a:latin typeface="Arial" charset="0"/>
                <a:ea typeface="ＭＳ Ｐゴシック" charset="0"/>
                <a:cs typeface="+mn-cs"/>
              </a:rPr>
              <a:t>2</a:t>
            </a:r>
          </a:p>
        </p:txBody>
      </p:sp>
      <p:sp>
        <p:nvSpPr>
          <p:cNvPr id="4" name="Freeform 3">
            <a:extLst>
              <a:ext uri="{FF2B5EF4-FFF2-40B4-BE49-F238E27FC236}">
                <a16:creationId xmlns:a16="http://schemas.microsoft.com/office/drawing/2014/main" id="{C06AE4EB-B6F7-D647-8126-954E43EA0CD4}"/>
              </a:ext>
            </a:extLst>
          </p:cNvPr>
          <p:cNvSpPr/>
          <p:nvPr/>
        </p:nvSpPr>
        <p:spPr>
          <a:xfrm>
            <a:off x="6149438" y="2346690"/>
            <a:ext cx="163654" cy="3001414"/>
          </a:xfrm>
          <a:custGeom>
            <a:avLst/>
            <a:gdLst>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4" fmla="*/ 237994 w 237994"/>
              <a:gd name="connsiteY4" fmla="*/ 0 h 3006247"/>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0" fmla="*/ 0 w 125260"/>
              <a:gd name="connsiteY0" fmla="*/ 3006247 h 3006247"/>
              <a:gd name="connsiteX1" fmla="*/ 0 w 125260"/>
              <a:gd name="connsiteY1" fmla="*/ 125260 h 3006247"/>
              <a:gd name="connsiteX2" fmla="*/ 125260 w 125260"/>
              <a:gd name="connsiteY2" fmla="*/ 0 h 3006247"/>
            </a:gdLst>
            <a:ahLst/>
            <a:cxnLst>
              <a:cxn ang="0">
                <a:pos x="connsiteX0" y="connsiteY0"/>
              </a:cxn>
              <a:cxn ang="0">
                <a:pos x="connsiteX1" y="connsiteY1"/>
              </a:cxn>
              <a:cxn ang="0">
                <a:pos x="connsiteX2" y="connsiteY2"/>
              </a:cxn>
            </a:cxnLst>
            <a:rect l="l" t="t" r="r" b="b"/>
            <a:pathLst>
              <a:path w="125260" h="3006247">
                <a:moveTo>
                  <a:pt x="0" y="3006247"/>
                </a:moveTo>
                <a:lnTo>
                  <a:pt x="0" y="125260"/>
                </a:lnTo>
                <a:lnTo>
                  <a:pt x="125260" y="0"/>
                </a:lnTo>
              </a:path>
            </a:pathLst>
          </a:custGeom>
          <a:noFill/>
          <a:ln w="349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Freeform 108">
            <a:extLst>
              <a:ext uri="{FF2B5EF4-FFF2-40B4-BE49-F238E27FC236}">
                <a16:creationId xmlns:a16="http://schemas.microsoft.com/office/drawing/2014/main" id="{26C1DF51-2C5A-3042-AF2B-8FAC17544498}"/>
              </a:ext>
            </a:extLst>
          </p:cNvPr>
          <p:cNvSpPr/>
          <p:nvPr/>
        </p:nvSpPr>
        <p:spPr>
          <a:xfrm flipH="1">
            <a:off x="5797083" y="2342230"/>
            <a:ext cx="163654" cy="3099711"/>
          </a:xfrm>
          <a:custGeom>
            <a:avLst/>
            <a:gdLst>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4" fmla="*/ 237994 w 237994"/>
              <a:gd name="connsiteY4" fmla="*/ 0 h 3006247"/>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0" fmla="*/ 0 w 125260"/>
              <a:gd name="connsiteY0" fmla="*/ 3006247 h 3006247"/>
              <a:gd name="connsiteX1" fmla="*/ 0 w 125260"/>
              <a:gd name="connsiteY1" fmla="*/ 125260 h 3006247"/>
              <a:gd name="connsiteX2" fmla="*/ 125260 w 125260"/>
              <a:gd name="connsiteY2" fmla="*/ 0 h 3006247"/>
            </a:gdLst>
            <a:ahLst/>
            <a:cxnLst>
              <a:cxn ang="0">
                <a:pos x="connsiteX0" y="connsiteY0"/>
              </a:cxn>
              <a:cxn ang="0">
                <a:pos x="connsiteX1" y="connsiteY1"/>
              </a:cxn>
              <a:cxn ang="0">
                <a:pos x="connsiteX2" y="connsiteY2"/>
              </a:cxn>
            </a:cxnLst>
            <a:rect l="l" t="t" r="r" b="b"/>
            <a:pathLst>
              <a:path w="125260" h="3006247">
                <a:moveTo>
                  <a:pt x="0" y="3006247"/>
                </a:moveTo>
                <a:lnTo>
                  <a:pt x="0" y="125260"/>
                </a:lnTo>
                <a:lnTo>
                  <a:pt x="125260" y="0"/>
                </a:lnTo>
              </a:path>
            </a:pathLst>
          </a:custGeom>
          <a:noFill/>
          <a:ln w="381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2" name="Straight Connector 111">
            <a:extLst>
              <a:ext uri="{FF2B5EF4-FFF2-40B4-BE49-F238E27FC236}">
                <a16:creationId xmlns:a16="http://schemas.microsoft.com/office/drawing/2014/main" id="{DF7169CD-8DF9-644A-84B2-14B8ED6F997C}"/>
              </a:ext>
            </a:extLst>
          </p:cNvPr>
          <p:cNvCxnSpPr>
            <a:cxnSpLocks/>
          </p:cNvCxnSpPr>
          <p:nvPr/>
        </p:nvCxnSpPr>
        <p:spPr>
          <a:xfrm>
            <a:off x="3218929" y="3094306"/>
            <a:ext cx="0" cy="23296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1322F59-E51A-0245-A327-5845569D47A8}"/>
              </a:ext>
            </a:extLst>
          </p:cNvPr>
          <p:cNvCxnSpPr>
            <a:cxnSpLocks/>
          </p:cNvCxnSpPr>
          <p:nvPr/>
        </p:nvCxnSpPr>
        <p:spPr>
          <a:xfrm>
            <a:off x="3189176" y="5423906"/>
            <a:ext cx="2771561"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115" name="Picture 8" descr="Image result for blue question mark icon">
            <a:extLst>
              <a:ext uri="{FF2B5EF4-FFF2-40B4-BE49-F238E27FC236}">
                <a16:creationId xmlns:a16="http://schemas.microsoft.com/office/drawing/2014/main" id="{9970C4B0-3E2B-3247-8288-8E86060683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5255" y="752589"/>
            <a:ext cx="1624375" cy="1624375"/>
          </a:xfrm>
          <a:prstGeom prst="rect">
            <a:avLst/>
          </a:prstGeom>
          <a:noFill/>
          <a:extLst>
            <a:ext uri="{909E8E84-426E-40dd-AFC4-6F175D3DCCD1}">
              <a14:hiddenFill xmlns="" xmlns:a14="http://schemas.microsoft.com/office/drawing/2010/main">
                <a:solidFill>
                  <a:srgbClr val="FFFFFF"/>
                </a:solidFill>
              </a14:hiddenFill>
            </a:ext>
          </a:extLst>
        </p:spPr>
      </p:pic>
      <p:sp>
        <p:nvSpPr>
          <p:cNvPr id="95" name="Slide Number Placeholder 2">
            <a:extLst>
              <a:ext uri="{FF2B5EF4-FFF2-40B4-BE49-F238E27FC236}">
                <a16:creationId xmlns:a16="http://schemas.microsoft.com/office/drawing/2014/main" id="{FBAF143A-4EAF-324F-A6C2-31B9E7C4272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86</a:t>
            </a:fld>
            <a:endParaRPr lang="en-US" dirty="0"/>
          </a:p>
        </p:txBody>
      </p:sp>
    </p:spTree>
    <p:extLst>
      <p:ext uri="{BB962C8B-B14F-4D97-AF65-F5344CB8AC3E}">
        <p14:creationId xmlns:p14="http://schemas.microsoft.com/office/powerpoint/2010/main" val="33164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Multiplexing/demultiplexing</a:t>
            </a:r>
          </a:p>
        </p:txBody>
      </p:sp>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Text Box 37">
            <a:extLst>
              <a:ext uri="{FF2B5EF4-FFF2-40B4-BE49-F238E27FC236}">
                <a16:creationId xmlns:a16="http://schemas.microsoft.com/office/drawing/2014/main" id="{4EEECEF7-BD4D-FD41-9A84-F2FC20AA2A09}"/>
              </a:ext>
            </a:extLst>
          </p:cNvPr>
          <p:cNvSpPr txBox="1">
            <a:spLocks noChangeArrowheads="1"/>
          </p:cNvSpPr>
          <p:nvPr/>
        </p:nvSpPr>
        <p:spPr bwMode="auto">
          <a:xfrm>
            <a:off x="10348768" y="4498257"/>
            <a:ext cx="89535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mn-cs"/>
              </a:rPr>
              <a:t>process</a:t>
            </a:r>
          </a:p>
        </p:txBody>
      </p:sp>
      <p:sp>
        <p:nvSpPr>
          <p:cNvPr id="134" name="Text Box 38">
            <a:extLst>
              <a:ext uri="{FF2B5EF4-FFF2-40B4-BE49-F238E27FC236}">
                <a16:creationId xmlns:a16="http://schemas.microsoft.com/office/drawing/2014/main" id="{FC061EBE-026B-F943-BBD5-748F965BF879}"/>
              </a:ext>
            </a:extLst>
          </p:cNvPr>
          <p:cNvSpPr txBox="1">
            <a:spLocks noChangeArrowheads="1"/>
          </p:cNvSpPr>
          <p:nvPr/>
        </p:nvSpPr>
        <p:spPr bwMode="auto">
          <a:xfrm>
            <a:off x="10323368" y="4096619"/>
            <a:ext cx="75565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socket</a:t>
            </a:r>
          </a:p>
        </p:txBody>
      </p:sp>
      <p:grpSp>
        <p:nvGrpSpPr>
          <p:cNvPr id="5" name="Group 4">
            <a:extLst>
              <a:ext uri="{FF2B5EF4-FFF2-40B4-BE49-F238E27FC236}">
                <a16:creationId xmlns:a16="http://schemas.microsoft.com/office/drawing/2014/main" id="{D5AFC3DE-B7EF-9945-9B42-A8FE2028B2CF}"/>
              </a:ext>
            </a:extLst>
          </p:cNvPr>
          <p:cNvGrpSpPr/>
          <p:nvPr/>
        </p:nvGrpSpPr>
        <p:grpSpPr>
          <a:xfrm>
            <a:off x="7016607" y="1655043"/>
            <a:ext cx="4836313" cy="1639889"/>
            <a:chOff x="7016607" y="1655043"/>
            <a:chExt cx="4836313" cy="1639889"/>
          </a:xfrm>
        </p:grpSpPr>
        <p:sp>
          <p:nvSpPr>
            <p:cNvPr id="4" name="Rectangle 3">
              <a:extLst>
                <a:ext uri="{FF2B5EF4-FFF2-40B4-BE49-F238E27FC236}">
                  <a16:creationId xmlns:a16="http://schemas.microsoft.com/office/drawing/2014/main" id="{25BAE722-1B29-F74D-B90E-AAE0C7FE9C2E}"/>
                </a:ext>
              </a:extLst>
            </p:cNvPr>
            <p:cNvSpPr/>
            <p:nvPr/>
          </p:nvSpPr>
          <p:spPr>
            <a:xfrm>
              <a:off x="7016607" y="1945555"/>
              <a:ext cx="4508220" cy="125169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5" name="Group 177">
              <a:extLst>
                <a:ext uri="{FF2B5EF4-FFF2-40B4-BE49-F238E27FC236}">
                  <a16:creationId xmlns:a16="http://schemas.microsoft.com/office/drawing/2014/main" id="{0626849A-4E21-EE42-AD9A-55F4D52F11FC}"/>
                </a:ext>
              </a:extLst>
            </p:cNvPr>
            <p:cNvGrpSpPr>
              <a:grpSpLocks/>
            </p:cNvGrpSpPr>
            <p:nvPr/>
          </p:nvGrpSpPr>
          <p:grpSpPr bwMode="auto">
            <a:xfrm>
              <a:off x="7172970" y="1655043"/>
              <a:ext cx="4679950" cy="1639889"/>
              <a:chOff x="2899" y="903"/>
              <a:chExt cx="2948" cy="1033"/>
            </a:xfrm>
          </p:grpSpPr>
          <p:sp>
            <p:nvSpPr>
              <p:cNvPr id="136" name="Rectangle 41">
                <a:extLst>
                  <a:ext uri="{FF2B5EF4-FFF2-40B4-BE49-F238E27FC236}">
                    <a16:creationId xmlns:a16="http://schemas.microsoft.com/office/drawing/2014/main" id="{1C592E58-CF36-1C40-A0FA-08F6B84985C4}"/>
                  </a:ext>
                </a:extLst>
              </p:cNvPr>
              <p:cNvSpPr>
                <a:spLocks noChangeArrowheads="1"/>
              </p:cNvSpPr>
              <p:nvPr/>
            </p:nvSpPr>
            <p:spPr bwMode="auto">
              <a:xfrm>
                <a:off x="2955" y="1148"/>
                <a:ext cx="2892" cy="788"/>
              </a:xfrm>
              <a:prstGeom prst="rect">
                <a:avLst/>
              </a:prstGeom>
              <a:noFill/>
              <a:ln w="19050">
                <a:no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use header info to deliver</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received segments to correct </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socket</a:t>
                </a:r>
              </a:p>
            </p:txBody>
          </p:sp>
          <p:grpSp>
            <p:nvGrpSpPr>
              <p:cNvPr id="137" name="Group 42">
                <a:extLst>
                  <a:ext uri="{FF2B5EF4-FFF2-40B4-BE49-F238E27FC236}">
                    <a16:creationId xmlns:a16="http://schemas.microsoft.com/office/drawing/2014/main" id="{4D9CEE39-3F97-1346-9C27-5F6F930F2A8E}"/>
                  </a:ext>
                </a:extLst>
              </p:cNvPr>
              <p:cNvGrpSpPr>
                <a:grpSpLocks/>
              </p:cNvGrpSpPr>
              <p:nvPr/>
            </p:nvGrpSpPr>
            <p:grpSpPr bwMode="auto">
              <a:xfrm>
                <a:off x="2899" y="903"/>
                <a:ext cx="2553" cy="348"/>
                <a:chOff x="905" y="3594"/>
                <a:chExt cx="2049" cy="348"/>
              </a:xfrm>
            </p:grpSpPr>
            <p:sp>
              <p:nvSpPr>
                <p:cNvPr id="138" name="Rectangle 43">
                  <a:extLst>
                    <a:ext uri="{FF2B5EF4-FFF2-40B4-BE49-F238E27FC236}">
                      <a16:creationId xmlns:a16="http://schemas.microsoft.com/office/drawing/2014/main" id="{8DE7A6B0-1014-184E-9108-23C65807C202}"/>
                    </a:ext>
                  </a:extLst>
                </p:cNvPr>
                <p:cNvSpPr>
                  <a:spLocks noChangeArrowheads="1"/>
                </p:cNvSpPr>
                <p:nvPr/>
              </p:nvSpPr>
              <p:spPr bwMode="auto">
                <a:xfrm>
                  <a:off x="1422" y="3732"/>
                  <a:ext cx="1002" cy="21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9" name="Text Box 44">
                  <a:extLst>
                    <a:ext uri="{FF2B5EF4-FFF2-40B4-BE49-F238E27FC236}">
                      <a16:creationId xmlns:a16="http://schemas.microsoft.com/office/drawing/2014/main" id="{88457A8D-2DB2-C848-9B52-93F5252D0E1B}"/>
                    </a:ext>
                  </a:extLst>
                </p:cNvPr>
                <p:cNvSpPr txBox="1">
                  <a:spLocks noChangeArrowheads="1"/>
                </p:cNvSpPr>
                <p:nvPr/>
              </p:nvSpPr>
              <p:spPr bwMode="auto">
                <a:xfrm>
                  <a:off x="905" y="3594"/>
                  <a:ext cx="2049" cy="33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demultiplexing at receiver:</a:t>
                  </a:r>
                </a:p>
              </p:txBody>
            </p:sp>
          </p:grpSp>
        </p:grpSp>
      </p:grpSp>
      <p:grpSp>
        <p:nvGrpSpPr>
          <p:cNvPr id="140" name="Group 57">
            <a:extLst>
              <a:ext uri="{FF2B5EF4-FFF2-40B4-BE49-F238E27FC236}">
                <a16:creationId xmlns:a16="http://schemas.microsoft.com/office/drawing/2014/main" id="{AE84E6CF-C8B6-044E-92D9-9754C3253112}"/>
              </a:ext>
            </a:extLst>
          </p:cNvPr>
          <p:cNvGrpSpPr>
            <a:grpSpLocks/>
          </p:cNvGrpSpPr>
          <p:nvPr/>
        </p:nvGrpSpPr>
        <p:grpSpPr bwMode="auto">
          <a:xfrm>
            <a:off x="9823306" y="4171232"/>
            <a:ext cx="533400" cy="206375"/>
            <a:chOff x="344" y="1846"/>
            <a:chExt cx="336" cy="130"/>
          </a:xfrm>
        </p:grpSpPr>
        <p:sp>
          <p:nvSpPr>
            <p:cNvPr id="141" name="Rectangle 35">
              <a:extLst>
                <a:ext uri="{FF2B5EF4-FFF2-40B4-BE49-F238E27FC236}">
                  <a16:creationId xmlns:a16="http://schemas.microsoft.com/office/drawing/2014/main" id="{7D4B092F-0804-EE4A-94E0-8271C5100190}"/>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Rectangle 54">
              <a:extLst>
                <a:ext uri="{FF2B5EF4-FFF2-40B4-BE49-F238E27FC236}">
                  <a16:creationId xmlns:a16="http://schemas.microsoft.com/office/drawing/2014/main" id="{8FBA6612-C2CB-7A4A-BDE1-C5A9430DFE88}"/>
                </a:ext>
              </a:extLst>
            </p:cNvPr>
            <p:cNvSpPr>
              <a:spLocks noChangeArrowheads="1"/>
            </p:cNvSpPr>
            <p:nvPr/>
          </p:nvSpPr>
          <p:spPr bwMode="auto">
            <a:xfrm>
              <a:off x="454" y="186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Rectangle 55">
              <a:extLst>
                <a:ext uri="{FF2B5EF4-FFF2-40B4-BE49-F238E27FC236}">
                  <a16:creationId xmlns:a16="http://schemas.microsoft.com/office/drawing/2014/main" id="{CB6C4329-1870-6D47-94B8-AB8D08DC0029}"/>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Rectangle 56">
              <a:extLst>
                <a:ext uri="{FF2B5EF4-FFF2-40B4-BE49-F238E27FC236}">
                  <a16:creationId xmlns:a16="http://schemas.microsoft.com/office/drawing/2014/main" id="{7506EAD6-B400-9A41-8C08-BA08298518AB}"/>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29994"/>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0" name="Text Box 26">
            <a:extLst>
              <a:ext uri="{FF2B5EF4-FFF2-40B4-BE49-F238E27FC236}">
                <a16:creationId xmlns:a16="http://schemas.microsoft.com/office/drawing/2014/main" id="{975D136A-FEFB-9E40-BA33-B33E91228F15}"/>
              </a:ext>
            </a:extLst>
          </p:cNvPr>
          <p:cNvSpPr txBox="1">
            <a:spLocks noChangeArrowheads="1"/>
          </p:cNvSpPr>
          <p:nvPr/>
        </p:nvSpPr>
        <p:spPr bwMode="auto">
          <a:xfrm>
            <a:off x="5695806" y="3644182"/>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3486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4911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5066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4" name="Oval 120">
            <a:extLst>
              <a:ext uri="{FF2B5EF4-FFF2-40B4-BE49-F238E27FC236}">
                <a16:creationId xmlns:a16="http://schemas.microsoft.com/office/drawing/2014/main" id="{A77294DB-DD97-F741-82FD-F8B94839A458}"/>
              </a:ext>
            </a:extLst>
          </p:cNvPr>
          <p:cNvSpPr>
            <a:spLocks noChangeArrowheads="1"/>
          </p:cNvSpPr>
          <p:nvPr/>
        </p:nvSpPr>
        <p:spPr bwMode="auto">
          <a:xfrm>
            <a:off x="6392718" y="4018832"/>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P2</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7" name="Oval 128">
            <a:extLst>
              <a:ext uri="{FF2B5EF4-FFF2-40B4-BE49-F238E27FC236}">
                <a16:creationId xmlns:a16="http://schemas.microsoft.com/office/drawing/2014/main" id="{AAD00A20-9526-2F4E-9C87-C3B249C8E909}"/>
              </a:ext>
            </a:extLst>
          </p:cNvPr>
          <p:cNvSpPr>
            <a:spLocks noChangeArrowheads="1"/>
          </p:cNvSpPr>
          <p:nvPr/>
        </p:nvSpPr>
        <p:spPr bwMode="auto">
          <a:xfrm>
            <a:off x="5687868" y="4018832"/>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P1</a:t>
            </a:r>
          </a:p>
        </p:txBody>
      </p:sp>
      <p:grpSp>
        <p:nvGrpSpPr>
          <p:cNvPr id="158" name="Group 134">
            <a:extLst>
              <a:ext uri="{FF2B5EF4-FFF2-40B4-BE49-F238E27FC236}">
                <a16:creationId xmlns:a16="http://schemas.microsoft.com/office/drawing/2014/main" id="{015BC705-D8E3-EA41-A198-6A8DDB031BE2}"/>
              </a:ext>
            </a:extLst>
          </p:cNvPr>
          <p:cNvGrpSpPr>
            <a:grpSpLocks/>
          </p:cNvGrpSpPr>
          <p:nvPr/>
        </p:nvGrpSpPr>
        <p:grpSpPr bwMode="auto">
          <a:xfrm>
            <a:off x="6468918" y="4377607"/>
            <a:ext cx="412750" cy="158750"/>
            <a:chOff x="1383" y="2620"/>
            <a:chExt cx="260" cy="100"/>
          </a:xfrm>
        </p:grpSpPr>
        <p:sp>
          <p:nvSpPr>
            <p:cNvPr id="159" name="Rectangle 130">
              <a:extLst>
                <a:ext uri="{FF2B5EF4-FFF2-40B4-BE49-F238E27FC236}">
                  <a16:creationId xmlns:a16="http://schemas.microsoft.com/office/drawing/2014/main" id="{617E09BE-67A7-E846-8718-4C5F4E894E09}"/>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Rectangle 131">
              <a:extLst>
                <a:ext uri="{FF2B5EF4-FFF2-40B4-BE49-F238E27FC236}">
                  <a16:creationId xmlns:a16="http://schemas.microsoft.com/office/drawing/2014/main" id="{DAEC0345-B8B5-6942-9E07-837C51C11EAA}"/>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1" name="Rectangle 132">
              <a:extLst>
                <a:ext uri="{FF2B5EF4-FFF2-40B4-BE49-F238E27FC236}">
                  <a16:creationId xmlns:a16="http://schemas.microsoft.com/office/drawing/2014/main" id="{CBC575E8-9188-C944-A373-1BE60CEDE448}"/>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2" name="Rectangle 133">
              <a:extLst>
                <a:ext uri="{FF2B5EF4-FFF2-40B4-BE49-F238E27FC236}">
                  <a16:creationId xmlns:a16="http://schemas.microsoft.com/office/drawing/2014/main" id="{5CBAC889-4624-214B-8DD0-1C5D2121C35A}"/>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3" name="Group 135">
            <a:extLst>
              <a:ext uri="{FF2B5EF4-FFF2-40B4-BE49-F238E27FC236}">
                <a16:creationId xmlns:a16="http://schemas.microsoft.com/office/drawing/2014/main" id="{E0C06B10-B8DE-5649-9DA7-1C38410338CA}"/>
              </a:ext>
            </a:extLst>
          </p:cNvPr>
          <p:cNvGrpSpPr>
            <a:grpSpLocks/>
          </p:cNvGrpSpPr>
          <p:nvPr/>
        </p:nvGrpSpPr>
        <p:grpSpPr bwMode="auto">
          <a:xfrm>
            <a:off x="5767243" y="4369669"/>
            <a:ext cx="412750" cy="158750"/>
            <a:chOff x="1383" y="2620"/>
            <a:chExt cx="260" cy="100"/>
          </a:xfrm>
        </p:grpSpPr>
        <p:sp>
          <p:nvSpPr>
            <p:cNvPr id="164" name="Rectangle 136">
              <a:extLst>
                <a:ext uri="{FF2B5EF4-FFF2-40B4-BE49-F238E27FC236}">
                  <a16:creationId xmlns:a16="http://schemas.microsoft.com/office/drawing/2014/main" id="{90DDD937-6604-0E4A-BC22-D30869333133}"/>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5" name="Rectangle 137">
              <a:extLst>
                <a:ext uri="{FF2B5EF4-FFF2-40B4-BE49-F238E27FC236}">
                  <a16:creationId xmlns:a16="http://schemas.microsoft.com/office/drawing/2014/main" id="{12ACDF7C-B3D8-9B4A-BD4A-D8CF4A028253}"/>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6" name="Rectangle 138">
              <a:extLst>
                <a:ext uri="{FF2B5EF4-FFF2-40B4-BE49-F238E27FC236}">
                  <a16:creationId xmlns:a16="http://schemas.microsoft.com/office/drawing/2014/main" id="{BBABF61C-A52E-5440-86D9-57F0C4530FF0}"/>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7" name="Rectangle 139">
              <a:extLst>
                <a:ext uri="{FF2B5EF4-FFF2-40B4-BE49-F238E27FC236}">
                  <a16:creationId xmlns:a16="http://schemas.microsoft.com/office/drawing/2014/main" id="{32461327-4600-6E4F-AB44-FD06E8C35B24}"/>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790357"/>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695232"/>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56393" y="5409482"/>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14207"/>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1" name="Oval 101">
            <a:extLst>
              <a:ext uri="{FF2B5EF4-FFF2-40B4-BE49-F238E27FC236}">
                <a16:creationId xmlns:a16="http://schemas.microsoft.com/office/drawing/2014/main" id="{092F802C-72A1-EE41-9CEB-72883AD3F29F}"/>
              </a:ext>
            </a:extLst>
          </p:cNvPr>
          <p:cNvSpPr>
            <a:spLocks noChangeArrowheads="1"/>
          </p:cNvSpPr>
          <p:nvPr/>
        </p:nvSpPr>
        <p:spPr bwMode="auto">
          <a:xfrm>
            <a:off x="8216756" y="4379194"/>
            <a:ext cx="598487"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P4</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798294"/>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0316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17419"/>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22144"/>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95" name="Oval 23">
            <a:extLst>
              <a:ext uri="{FF2B5EF4-FFF2-40B4-BE49-F238E27FC236}">
                <a16:creationId xmlns:a16="http://schemas.microsoft.com/office/drawing/2014/main" id="{34D7692A-81D8-4D48-8FE7-F92A1F47470B}"/>
              </a:ext>
            </a:extLst>
          </p:cNvPr>
          <p:cNvSpPr>
            <a:spLocks noChangeArrowheads="1"/>
          </p:cNvSpPr>
          <p:nvPr/>
        </p:nvSpPr>
        <p:spPr bwMode="auto">
          <a:xfrm>
            <a:off x="3871768" y="4387132"/>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P3</a:t>
            </a:r>
          </a:p>
        </p:txBody>
      </p:sp>
      <p:grpSp>
        <p:nvGrpSpPr>
          <p:cNvPr id="196" name="Group 149">
            <a:extLst>
              <a:ext uri="{FF2B5EF4-FFF2-40B4-BE49-F238E27FC236}">
                <a16:creationId xmlns:a16="http://schemas.microsoft.com/office/drawing/2014/main" id="{21881EDC-E749-4F46-8C1C-B44DD21BA9AD}"/>
              </a:ext>
            </a:extLst>
          </p:cNvPr>
          <p:cNvGrpSpPr>
            <a:grpSpLocks/>
          </p:cNvGrpSpPr>
          <p:nvPr/>
        </p:nvGrpSpPr>
        <p:grpSpPr bwMode="auto">
          <a:xfrm>
            <a:off x="3962256" y="4725269"/>
            <a:ext cx="412750" cy="158750"/>
            <a:chOff x="1287" y="2524"/>
            <a:chExt cx="260" cy="100"/>
          </a:xfrm>
        </p:grpSpPr>
        <p:sp>
          <p:nvSpPr>
            <p:cNvPr id="197" name="Rectangle 73">
              <a:extLst>
                <a:ext uri="{FF2B5EF4-FFF2-40B4-BE49-F238E27FC236}">
                  <a16:creationId xmlns:a16="http://schemas.microsoft.com/office/drawing/2014/main" id="{F3D0248D-63A0-3447-AD45-C92BA38B99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Rectangle 74">
              <a:extLst>
                <a:ext uri="{FF2B5EF4-FFF2-40B4-BE49-F238E27FC236}">
                  <a16:creationId xmlns:a16="http://schemas.microsoft.com/office/drawing/2014/main" id="{A8C44BD4-B473-EA48-B1D2-4212120DE72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9" name="Rectangle 75">
              <a:extLst>
                <a:ext uri="{FF2B5EF4-FFF2-40B4-BE49-F238E27FC236}">
                  <a16:creationId xmlns:a16="http://schemas.microsoft.com/office/drawing/2014/main" id="{08B6F9A7-9AD7-B040-B431-D7898B467262}"/>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29">
              <a:extLst>
                <a:ext uri="{FF2B5EF4-FFF2-40B4-BE49-F238E27FC236}">
                  <a16:creationId xmlns:a16="http://schemas.microsoft.com/office/drawing/2014/main" id="{310C322C-F672-7946-BD16-DA4CE50EE1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01" name="Group 150">
            <a:extLst>
              <a:ext uri="{FF2B5EF4-FFF2-40B4-BE49-F238E27FC236}">
                <a16:creationId xmlns:a16="http://schemas.microsoft.com/office/drawing/2014/main" id="{C5660C67-80CE-084B-8B8D-F5CCCDA73638}"/>
              </a:ext>
            </a:extLst>
          </p:cNvPr>
          <p:cNvGrpSpPr>
            <a:grpSpLocks/>
          </p:cNvGrpSpPr>
          <p:nvPr/>
        </p:nvGrpSpPr>
        <p:grpSpPr bwMode="auto">
          <a:xfrm>
            <a:off x="8302481" y="4723682"/>
            <a:ext cx="412750" cy="158750"/>
            <a:chOff x="1287" y="2524"/>
            <a:chExt cx="260" cy="100"/>
          </a:xfrm>
        </p:grpSpPr>
        <p:sp>
          <p:nvSpPr>
            <p:cNvPr id="202" name="Rectangle 151">
              <a:extLst>
                <a:ext uri="{FF2B5EF4-FFF2-40B4-BE49-F238E27FC236}">
                  <a16:creationId xmlns:a16="http://schemas.microsoft.com/office/drawing/2014/main" id="{E39443DC-01F4-7A42-BC3B-BD48B19524D4}"/>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3" name="Rectangle 152">
              <a:extLst>
                <a:ext uri="{FF2B5EF4-FFF2-40B4-BE49-F238E27FC236}">
                  <a16:creationId xmlns:a16="http://schemas.microsoft.com/office/drawing/2014/main" id="{810BA023-C5B8-434B-9FF4-507BAFBB2551}"/>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53">
              <a:extLst>
                <a:ext uri="{FF2B5EF4-FFF2-40B4-BE49-F238E27FC236}">
                  <a16:creationId xmlns:a16="http://schemas.microsoft.com/office/drawing/2014/main" id="{48739CB2-AA1C-8B4E-8D0B-CFBBB2A4F3F2}"/>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5" name="Rectangle 154">
              <a:extLst>
                <a:ext uri="{FF2B5EF4-FFF2-40B4-BE49-F238E27FC236}">
                  <a16:creationId xmlns:a16="http://schemas.microsoft.com/office/drawing/2014/main" id="{435BB581-5D52-C345-BA75-358EC9A4374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06" name="Freeform 146">
            <a:extLst>
              <a:ext uri="{FF2B5EF4-FFF2-40B4-BE49-F238E27FC236}">
                <a16:creationId xmlns:a16="http://schemas.microsoft.com/office/drawing/2014/main" id="{8EB20ED3-9276-204C-BA00-A485E0531DD2}"/>
              </a:ext>
            </a:extLst>
          </p:cNvPr>
          <p:cNvSpPr>
            <a:spLocks/>
          </p:cNvSpPr>
          <p:nvPr/>
        </p:nvSpPr>
        <p:spPr bwMode="auto">
          <a:xfrm>
            <a:off x="6349856" y="4425232"/>
            <a:ext cx="2173287" cy="1989137"/>
          </a:xfrm>
          <a:custGeom>
            <a:avLst/>
            <a:gdLst>
              <a:gd name="T0" fmla="*/ 2147483647 w 1369"/>
              <a:gd name="T1" fmla="*/ 2147483647 h 1253"/>
              <a:gd name="T2" fmla="*/ 2147483647 w 1369"/>
              <a:gd name="T3" fmla="*/ 2147483647 h 1253"/>
              <a:gd name="T4" fmla="*/ 2147483647 w 1369"/>
              <a:gd name="T5" fmla="*/ 2147483647 h 1253"/>
              <a:gd name="T6" fmla="*/ 0 w 1369"/>
              <a:gd name="T7" fmla="*/ 2147483647 h 1253"/>
              <a:gd name="T8" fmla="*/ 2147483647 w 1369"/>
              <a:gd name="T9" fmla="*/ 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9" h="1253">
                <a:moveTo>
                  <a:pt x="1369" y="216"/>
                </a:moveTo>
                <a:lnTo>
                  <a:pt x="1362" y="1252"/>
                </a:lnTo>
                <a:lnTo>
                  <a:pt x="16" y="1253"/>
                </a:lnTo>
                <a:lnTo>
                  <a:pt x="0" y="121"/>
                </a:lnTo>
                <a:lnTo>
                  <a:pt x="191"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7" name="Freeform 147">
            <a:extLst>
              <a:ext uri="{FF2B5EF4-FFF2-40B4-BE49-F238E27FC236}">
                <a16:creationId xmlns:a16="http://schemas.microsoft.com/office/drawing/2014/main" id="{911482D4-C931-F64A-A760-F208DA9E7FB6}"/>
              </a:ext>
            </a:extLst>
          </p:cNvPr>
          <p:cNvSpPr>
            <a:spLocks/>
          </p:cNvSpPr>
          <p:nvPr/>
        </p:nvSpPr>
        <p:spPr bwMode="auto">
          <a:xfrm>
            <a:off x="6468918" y="4456982"/>
            <a:ext cx="1984375" cy="1876425"/>
          </a:xfrm>
          <a:custGeom>
            <a:avLst/>
            <a:gdLst>
              <a:gd name="T0" fmla="*/ 2147483647 w 1250"/>
              <a:gd name="T1" fmla="*/ 2147483647 h 1182"/>
              <a:gd name="T2" fmla="*/ 2147483647 w 1250"/>
              <a:gd name="T3" fmla="*/ 2147483647 h 1182"/>
              <a:gd name="T4" fmla="*/ 2147483647 w 1250"/>
              <a:gd name="T5" fmla="*/ 2147483647 h 1182"/>
              <a:gd name="T6" fmla="*/ 0 w 1250"/>
              <a:gd name="T7" fmla="*/ 2147483647 h 1182"/>
              <a:gd name="T8" fmla="*/ 2147483647 w 1250"/>
              <a:gd name="T9" fmla="*/ 0 h 1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0" h="1182">
                <a:moveTo>
                  <a:pt x="1250" y="190"/>
                </a:moveTo>
                <a:lnTo>
                  <a:pt x="1244" y="1182"/>
                </a:lnTo>
                <a:lnTo>
                  <a:pt x="19" y="1181"/>
                </a:lnTo>
                <a:lnTo>
                  <a:pt x="0" y="155"/>
                </a:lnTo>
                <a:lnTo>
                  <a:pt x="171"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8" name="Oval 36">
            <a:extLst>
              <a:ext uri="{FF2B5EF4-FFF2-40B4-BE49-F238E27FC236}">
                <a16:creationId xmlns:a16="http://schemas.microsoft.com/office/drawing/2014/main" id="{6C459D77-5631-504A-9CB0-A48BD9C61B3E}"/>
              </a:ext>
            </a:extLst>
          </p:cNvPr>
          <p:cNvSpPr>
            <a:spLocks noChangeArrowheads="1"/>
          </p:cNvSpPr>
          <p:nvPr/>
        </p:nvSpPr>
        <p:spPr bwMode="auto">
          <a:xfrm>
            <a:off x="9809018" y="4536357"/>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omic Sans MS" charset="0"/>
              <a:ea typeface="ＭＳ Ｐゴシック" charset="0"/>
              <a:cs typeface="+mn-cs"/>
            </a:endParaRPr>
          </a:p>
        </p:txBody>
      </p:sp>
      <p:grpSp>
        <p:nvGrpSpPr>
          <p:cNvPr id="8" name="Group 7"/>
          <p:cNvGrpSpPr/>
          <p:nvPr/>
        </p:nvGrpSpPr>
        <p:grpSpPr>
          <a:xfrm>
            <a:off x="6060931" y="4663331"/>
            <a:ext cx="555332" cy="71510"/>
            <a:chOff x="1420065" y="5012608"/>
            <a:chExt cx="555332" cy="71510"/>
          </a:xfrm>
        </p:grpSpPr>
        <p:sp>
          <p:nvSpPr>
            <p:cNvPr id="210" name="Oval 166">
              <a:extLst>
                <a:ext uri="{FF2B5EF4-FFF2-40B4-BE49-F238E27FC236}">
                  <a16:creationId xmlns:a16="http://schemas.microsoft.com/office/drawing/2014/main" id="{ADD1825C-C7DB-6844-A3DF-BCF2BA1F0533}"/>
                </a:ext>
              </a:extLst>
            </p:cNvPr>
            <p:cNvSpPr>
              <a:spLocks noChangeArrowheads="1"/>
            </p:cNvSpPr>
            <p:nvPr/>
          </p:nvSpPr>
          <p:spPr bwMode="auto">
            <a:xfrm>
              <a:off x="1420065" y="5012608"/>
              <a:ext cx="196850" cy="69850"/>
            </a:xfrm>
            <a:prstGeom prst="ellipse">
              <a:avLst/>
            </a:prstGeom>
            <a:noFill/>
            <a:ln w="28575">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1" name="Oval 167">
              <a:extLst>
                <a:ext uri="{FF2B5EF4-FFF2-40B4-BE49-F238E27FC236}">
                  <a16:creationId xmlns:a16="http://schemas.microsoft.com/office/drawing/2014/main" id="{0600B33C-3B3C-0646-85DB-B042B7A87603}"/>
                </a:ext>
              </a:extLst>
            </p:cNvPr>
            <p:cNvSpPr>
              <a:spLocks noChangeArrowheads="1"/>
            </p:cNvSpPr>
            <p:nvPr/>
          </p:nvSpPr>
          <p:spPr bwMode="auto">
            <a:xfrm>
              <a:off x="1778547" y="5014268"/>
              <a:ext cx="196850" cy="69850"/>
            </a:xfrm>
            <a:prstGeom prst="ellipse">
              <a:avLst/>
            </a:prstGeom>
            <a:noFill/>
            <a:ln w="28575">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212" name="Freeform 168">
            <a:extLst>
              <a:ext uri="{FF2B5EF4-FFF2-40B4-BE49-F238E27FC236}">
                <a16:creationId xmlns:a16="http://schemas.microsoft.com/office/drawing/2014/main" id="{202E5E96-F7A0-1448-90F0-6A79F4073978}"/>
              </a:ext>
            </a:extLst>
          </p:cNvPr>
          <p:cNvSpPr>
            <a:spLocks/>
          </p:cNvSpPr>
          <p:nvPr/>
        </p:nvSpPr>
        <p:spPr bwMode="auto">
          <a:xfrm>
            <a:off x="5311630" y="3275882"/>
            <a:ext cx="688975" cy="1435100"/>
          </a:xfrm>
          <a:custGeom>
            <a:avLst/>
            <a:gdLst>
              <a:gd name="T0" fmla="*/ 434 w 434"/>
              <a:gd name="T1" fmla="*/ 904 h 904"/>
              <a:gd name="T2" fmla="*/ 2 w 434"/>
              <a:gd name="T3" fmla="*/ 902 h 904"/>
              <a:gd name="T4" fmla="*/ 0 w 434"/>
              <a:gd name="T5" fmla="*/ 0 h 904"/>
              <a:gd name="T6" fmla="*/ 0 60000 65536"/>
              <a:gd name="T7" fmla="*/ 0 60000 65536"/>
              <a:gd name="T8" fmla="*/ 0 60000 65536"/>
            </a:gdLst>
            <a:ahLst/>
            <a:cxnLst>
              <a:cxn ang="T6">
                <a:pos x="T0" y="T1"/>
              </a:cxn>
              <a:cxn ang="T7">
                <a:pos x="T2" y="T3"/>
              </a:cxn>
              <a:cxn ang="T8">
                <a:pos x="T4" y="T5"/>
              </a:cxn>
            </a:cxnLst>
            <a:rect l="0" t="0" r="r" b="b"/>
            <a:pathLst>
              <a:path w="434" h="904">
                <a:moveTo>
                  <a:pt x="434" y="904"/>
                </a:moveTo>
                <a:lnTo>
                  <a:pt x="2" y="902"/>
                </a:lnTo>
                <a:lnTo>
                  <a:pt x="0" y="0"/>
                </a:lnTo>
              </a:path>
            </a:pathLst>
          </a:custGeom>
          <a:noFill/>
          <a:ln w="19050" cap="flat" cmpd="sng">
            <a:solidFill>
              <a:srgbClr val="CC0000"/>
            </a:solidFill>
            <a:prstDash val="solid"/>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13" name="Group 172">
            <a:extLst>
              <a:ext uri="{FF2B5EF4-FFF2-40B4-BE49-F238E27FC236}">
                <a16:creationId xmlns:a16="http://schemas.microsoft.com/office/drawing/2014/main" id="{A2D29F5F-484F-7547-9B9A-8974E37BD10F}"/>
              </a:ext>
            </a:extLst>
          </p:cNvPr>
          <p:cNvGrpSpPr>
            <a:grpSpLocks/>
          </p:cNvGrpSpPr>
          <p:nvPr/>
        </p:nvGrpSpPr>
        <p:grpSpPr bwMode="auto">
          <a:xfrm>
            <a:off x="6211743" y="3239369"/>
            <a:ext cx="1047750" cy="1441450"/>
            <a:chOff x="2432" y="1758"/>
            <a:chExt cx="660" cy="908"/>
          </a:xfrm>
        </p:grpSpPr>
        <p:sp>
          <p:nvSpPr>
            <p:cNvPr id="214" name="Oval 170">
              <a:extLst>
                <a:ext uri="{FF2B5EF4-FFF2-40B4-BE49-F238E27FC236}">
                  <a16:creationId xmlns:a16="http://schemas.microsoft.com/office/drawing/2014/main" id="{E03C7F13-7247-C24D-85C2-723A1405F160}"/>
                </a:ext>
              </a:extLst>
            </p:cNvPr>
            <p:cNvSpPr>
              <a:spLocks noChangeArrowheads="1"/>
            </p:cNvSpPr>
            <p:nvPr/>
          </p:nvSpPr>
          <p:spPr bwMode="auto">
            <a:xfrm>
              <a:off x="2432" y="2564"/>
              <a:ext cx="144" cy="102"/>
            </a:xfrm>
            <a:prstGeom prst="ellipse">
              <a:avLst/>
            </a:prstGeom>
            <a:noFill/>
            <a:ln w="28575">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5" name="Freeform 171">
              <a:extLst>
                <a:ext uri="{FF2B5EF4-FFF2-40B4-BE49-F238E27FC236}">
                  <a16:creationId xmlns:a16="http://schemas.microsoft.com/office/drawing/2014/main" id="{9BC6BA8A-16A3-F446-97F4-76774828464D}"/>
                </a:ext>
              </a:extLst>
            </p:cNvPr>
            <p:cNvSpPr>
              <a:spLocks/>
            </p:cNvSpPr>
            <p:nvPr/>
          </p:nvSpPr>
          <p:spPr bwMode="auto">
            <a:xfrm>
              <a:off x="2506" y="1758"/>
              <a:ext cx="586" cy="810"/>
            </a:xfrm>
            <a:custGeom>
              <a:avLst/>
              <a:gdLst>
                <a:gd name="T0" fmla="*/ 0 w 586"/>
                <a:gd name="T1" fmla="*/ 810 h 810"/>
                <a:gd name="T2" fmla="*/ 2 w 586"/>
                <a:gd name="T3" fmla="*/ 808 h 810"/>
                <a:gd name="T4" fmla="*/ 2 w 586"/>
                <a:gd name="T5" fmla="*/ 170 h 810"/>
                <a:gd name="T6" fmla="*/ 586 w 586"/>
                <a:gd name="T7" fmla="*/ 0 h 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810">
                  <a:moveTo>
                    <a:pt x="0" y="810"/>
                  </a:moveTo>
                  <a:lnTo>
                    <a:pt x="2" y="808"/>
                  </a:lnTo>
                  <a:lnTo>
                    <a:pt x="2" y="170"/>
                  </a:lnTo>
                  <a:lnTo>
                    <a:pt x="586" y="0"/>
                  </a:lnTo>
                </a:path>
              </a:pathLst>
            </a:custGeom>
            <a:noFill/>
            <a:ln w="12700" cap="flat" cmpd="sng">
              <a:solidFill>
                <a:srgbClr val="CC0000"/>
              </a:solidFill>
              <a:prstDash val="solid"/>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55" name="Group 176">
            <a:extLst>
              <a:ext uri="{FF2B5EF4-FFF2-40B4-BE49-F238E27FC236}">
                <a16:creationId xmlns:a16="http://schemas.microsoft.com/office/drawing/2014/main" id="{A688A9DA-2CE4-9245-B0CF-12C3AB6DA03D}"/>
              </a:ext>
            </a:extLst>
          </p:cNvPr>
          <p:cNvGrpSpPr>
            <a:grpSpLocks/>
          </p:cNvGrpSpPr>
          <p:nvPr/>
        </p:nvGrpSpPr>
        <p:grpSpPr bwMode="auto">
          <a:xfrm>
            <a:off x="1183088" y="1563001"/>
            <a:ext cx="4826032" cy="1719654"/>
            <a:chOff x="5" y="727"/>
            <a:chExt cx="2460" cy="1047"/>
          </a:xfrm>
        </p:grpSpPr>
        <p:sp>
          <p:nvSpPr>
            <p:cNvPr id="256" name="Text Box 45">
              <a:extLst>
                <a:ext uri="{FF2B5EF4-FFF2-40B4-BE49-F238E27FC236}">
                  <a16:creationId xmlns:a16="http://schemas.microsoft.com/office/drawing/2014/main" id="{08227C49-D6DA-834A-88D1-4F61E7C3A2C1}"/>
                </a:ext>
              </a:extLst>
            </p:cNvPr>
            <p:cNvSpPr txBox="1">
              <a:spLocks noChangeArrowheads="1"/>
            </p:cNvSpPr>
            <p:nvPr/>
          </p:nvSpPr>
          <p:spPr bwMode="auto">
            <a:xfrm>
              <a:off x="133" y="1101"/>
              <a:ext cx="2332" cy="6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handle data from multiple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sockets, add transport header (later used for demultiplexing)</a:t>
              </a:r>
            </a:p>
          </p:txBody>
        </p:sp>
        <p:sp>
          <p:nvSpPr>
            <p:cNvPr id="257" name="Rectangle 46">
              <a:extLst>
                <a:ext uri="{FF2B5EF4-FFF2-40B4-BE49-F238E27FC236}">
                  <a16:creationId xmlns:a16="http://schemas.microsoft.com/office/drawing/2014/main" id="{3B2C1C25-63A3-9D42-A34A-56DE5B3AC226}"/>
                </a:ext>
              </a:extLst>
            </p:cNvPr>
            <p:cNvSpPr>
              <a:spLocks noChangeArrowheads="1"/>
            </p:cNvSpPr>
            <p:nvPr/>
          </p:nvSpPr>
          <p:spPr bwMode="auto">
            <a:xfrm>
              <a:off x="5" y="901"/>
              <a:ext cx="2298" cy="873"/>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258" name="Group 47">
              <a:extLst>
                <a:ext uri="{FF2B5EF4-FFF2-40B4-BE49-F238E27FC236}">
                  <a16:creationId xmlns:a16="http://schemas.microsoft.com/office/drawing/2014/main" id="{9141C6D7-5B52-C14E-B286-0BE1FAEACCB8}"/>
                </a:ext>
              </a:extLst>
            </p:cNvPr>
            <p:cNvGrpSpPr>
              <a:grpSpLocks/>
            </p:cNvGrpSpPr>
            <p:nvPr/>
          </p:nvGrpSpPr>
          <p:grpSpPr bwMode="auto">
            <a:xfrm>
              <a:off x="91" y="727"/>
              <a:ext cx="1854" cy="375"/>
              <a:chOff x="869" y="3567"/>
              <a:chExt cx="1780" cy="375"/>
            </a:xfrm>
          </p:grpSpPr>
          <p:sp>
            <p:nvSpPr>
              <p:cNvPr id="259" name="Rectangle 48">
                <a:extLst>
                  <a:ext uri="{FF2B5EF4-FFF2-40B4-BE49-F238E27FC236}">
                    <a16:creationId xmlns:a16="http://schemas.microsoft.com/office/drawing/2014/main" id="{9B8AF1CA-3C6F-F243-9464-0DF4CA71C4FF}"/>
                  </a:ext>
                </a:extLst>
              </p:cNvPr>
              <p:cNvSpPr>
                <a:spLocks noChangeArrowheads="1"/>
              </p:cNvSpPr>
              <p:nvPr/>
            </p:nvSpPr>
            <p:spPr bwMode="auto">
              <a:xfrm>
                <a:off x="1422" y="3732"/>
                <a:ext cx="1006" cy="21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260" name="Text Box 49">
                <a:extLst>
                  <a:ext uri="{FF2B5EF4-FFF2-40B4-BE49-F238E27FC236}">
                    <a16:creationId xmlns:a16="http://schemas.microsoft.com/office/drawing/2014/main" id="{70A5AF43-DDA0-2A40-9B92-B39F358268CD}"/>
                  </a:ext>
                </a:extLst>
              </p:cNvPr>
              <p:cNvSpPr txBox="1">
                <a:spLocks noChangeArrowheads="1"/>
              </p:cNvSpPr>
              <p:nvPr/>
            </p:nvSpPr>
            <p:spPr bwMode="auto">
              <a:xfrm>
                <a:off x="869" y="3567"/>
                <a:ext cx="1780" cy="33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multiplexing at sender:</a:t>
                </a:r>
              </a:p>
            </p:txBody>
          </p:sp>
        </p:grpSp>
      </p:grpSp>
      <p:sp>
        <p:nvSpPr>
          <p:cNvPr id="169" name="Freeform 142">
            <a:extLst>
              <a:ext uri="{FF2B5EF4-FFF2-40B4-BE49-F238E27FC236}">
                <a16:creationId xmlns:a16="http://schemas.microsoft.com/office/drawing/2014/main" id="{9633E13F-8D02-CA4B-A3EB-E64D4EB42802}"/>
              </a:ext>
            </a:extLst>
          </p:cNvPr>
          <p:cNvSpPr>
            <a:spLocks/>
          </p:cNvSpPr>
          <p:nvPr/>
        </p:nvSpPr>
        <p:spPr bwMode="auto">
          <a:xfrm>
            <a:off x="4198793" y="4458569"/>
            <a:ext cx="1962150" cy="1897063"/>
          </a:xfrm>
          <a:custGeom>
            <a:avLst/>
            <a:gdLst>
              <a:gd name="T0" fmla="*/ 0 w 1236"/>
              <a:gd name="T1" fmla="*/ 2147483647 h 1195"/>
              <a:gd name="T2" fmla="*/ 2147483647 w 1236"/>
              <a:gd name="T3" fmla="*/ 2147483647 h 1195"/>
              <a:gd name="T4" fmla="*/ 2147483647 w 1236"/>
              <a:gd name="T5" fmla="*/ 2147483647 h 1195"/>
              <a:gd name="T6" fmla="*/ 2147483647 w 1236"/>
              <a:gd name="T7" fmla="*/ 2147483647 h 1195"/>
              <a:gd name="T8" fmla="*/ 2147483647 w 1236"/>
              <a:gd name="T9" fmla="*/ 0 h 1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6" h="1195">
                <a:moveTo>
                  <a:pt x="0" y="202"/>
                </a:moveTo>
                <a:lnTo>
                  <a:pt x="6" y="1194"/>
                </a:lnTo>
                <a:lnTo>
                  <a:pt x="1236" y="1195"/>
                </a:lnTo>
                <a:lnTo>
                  <a:pt x="1227" y="150"/>
                </a:lnTo>
                <a:lnTo>
                  <a:pt x="1069"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Freeform 141">
            <a:extLst>
              <a:ext uri="{FF2B5EF4-FFF2-40B4-BE49-F238E27FC236}">
                <a16:creationId xmlns:a16="http://schemas.microsoft.com/office/drawing/2014/main" id="{68E70704-F4BA-164C-AD06-3859E25D67E2}"/>
              </a:ext>
            </a:extLst>
          </p:cNvPr>
          <p:cNvSpPr>
            <a:spLocks/>
          </p:cNvSpPr>
          <p:nvPr/>
        </p:nvSpPr>
        <p:spPr bwMode="auto">
          <a:xfrm>
            <a:off x="4135293" y="4433169"/>
            <a:ext cx="2160588" cy="1989138"/>
          </a:xfrm>
          <a:custGeom>
            <a:avLst/>
            <a:gdLst>
              <a:gd name="T0" fmla="*/ 0 w 1361"/>
              <a:gd name="T1" fmla="*/ 2147483647 h 1253"/>
              <a:gd name="T2" fmla="*/ 2147483647 w 1361"/>
              <a:gd name="T3" fmla="*/ 2147483647 h 1253"/>
              <a:gd name="T4" fmla="*/ 2147483647 w 1361"/>
              <a:gd name="T5" fmla="*/ 2147483647 h 1253"/>
              <a:gd name="T6" fmla="*/ 2147483647 w 1361"/>
              <a:gd name="T7" fmla="*/ 2147483647 h 1253"/>
              <a:gd name="T8" fmla="*/ 2147483647 w 1361"/>
              <a:gd name="T9" fmla="*/ 2147483647 h 1253"/>
              <a:gd name="T10" fmla="*/ 2147483647 w 1361"/>
              <a:gd name="T11" fmla="*/ 0 h 1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1" h="1253">
                <a:moveTo>
                  <a:pt x="0" y="216"/>
                </a:moveTo>
                <a:lnTo>
                  <a:pt x="7" y="1252"/>
                </a:lnTo>
                <a:lnTo>
                  <a:pt x="1320" y="1253"/>
                </a:lnTo>
                <a:lnTo>
                  <a:pt x="1361" y="1252"/>
                </a:lnTo>
                <a:lnTo>
                  <a:pt x="1353" y="114"/>
                </a:lnTo>
                <a:lnTo>
                  <a:pt x="1178"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4450940" y="4321755"/>
            <a:ext cx="3748969" cy="114880"/>
            <a:chOff x="4450940" y="4321755"/>
            <a:chExt cx="3748969" cy="114880"/>
          </a:xfrm>
        </p:grpSpPr>
        <p:sp>
          <p:nvSpPr>
            <p:cNvPr id="6" name="Left-Right Arrow 5"/>
            <p:cNvSpPr/>
            <p:nvPr/>
          </p:nvSpPr>
          <p:spPr>
            <a:xfrm rot="20821812">
              <a:off x="4450940" y="4321755"/>
              <a:ext cx="1216152" cy="99004"/>
            </a:xfrm>
            <a:prstGeom prst="lef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1" name="Left-Right Arrow 260"/>
            <p:cNvSpPr/>
            <p:nvPr/>
          </p:nvSpPr>
          <p:spPr>
            <a:xfrm rot="778188" flipV="1">
              <a:off x="6983757" y="4337631"/>
              <a:ext cx="1216152" cy="99004"/>
            </a:xfrm>
            <a:prstGeom prst="lef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9" name="Slide Number Placeholder 2">
            <a:extLst>
              <a:ext uri="{FF2B5EF4-FFF2-40B4-BE49-F238E27FC236}">
                <a16:creationId xmlns:a16="http://schemas.microsoft.com/office/drawing/2014/main" id="{1BB112E7-9179-7C48-99F0-38E45F5BCFE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87</a:t>
            </a:fld>
            <a:endParaRPr lang="en-US" dirty="0"/>
          </a:p>
        </p:txBody>
      </p:sp>
    </p:spTree>
    <p:extLst>
      <p:ext uri="{BB962C8B-B14F-4D97-AF65-F5344CB8AC3E}">
        <p14:creationId xmlns:p14="http://schemas.microsoft.com/office/powerpoint/2010/main" val="271510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dissolve">
                                      <p:cBhvr>
                                        <p:cTn id="15" dur="500"/>
                                        <p:tgtEl>
                                          <p:spTgt spid="25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2"/>
                                        </p:tgtEl>
                                        <p:attrNameLst>
                                          <p:attrName>style.visibility</p:attrName>
                                        </p:attrNameLst>
                                      </p:cBhvr>
                                      <p:to>
                                        <p:strVal val="visible"/>
                                      </p:to>
                                    </p:set>
                                    <p:animEffect transition="in" filter="dissolve">
                                      <p:cBhvr>
                                        <p:cTn id="18" dur="500"/>
                                        <p:tgtEl>
                                          <p:spTgt spid="212"/>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3"/>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dissolve">
                                      <p:cBhvr>
                                        <p:cTn id="31" dur="500"/>
                                        <p:tgtEl>
                                          <p:spTgt spid="16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06"/>
                                        </p:tgtEl>
                                        <p:attrNameLst>
                                          <p:attrName>style.visibility</p:attrName>
                                        </p:attrNameLst>
                                      </p:cBhvr>
                                      <p:to>
                                        <p:strVal val="visible"/>
                                      </p:to>
                                    </p:set>
                                    <p:animEffect transition="in" filter="dissolve">
                                      <p:cBhvr>
                                        <p:cTn id="34" dur="500"/>
                                        <p:tgtEl>
                                          <p:spTgt spid="206"/>
                                        </p:tgtEl>
                                      </p:cBhvr>
                                    </p:animEffect>
                                  </p:childTnLst>
                                </p:cTn>
                              </p:par>
                              <p:par>
                                <p:cTn id="35" presetID="9" presetClass="exit" presetSubtype="0" fill="hold" grpId="0" nodeType="withEffect">
                                  <p:stCondLst>
                                    <p:cond delay="0"/>
                                  </p:stCondLst>
                                  <p:childTnLst>
                                    <p:animEffect transition="out" filter="dissolve">
                                      <p:cBhvr>
                                        <p:cTn id="36" dur="500"/>
                                        <p:tgtEl>
                                          <p:spTgt spid="169"/>
                                        </p:tgtEl>
                                      </p:cBhvr>
                                    </p:animEffect>
                                    <p:set>
                                      <p:cBhvr>
                                        <p:cTn id="37" dur="1" fill="hold">
                                          <p:stCondLst>
                                            <p:cond delay="499"/>
                                          </p:stCondLst>
                                        </p:cTn>
                                        <p:tgtEl>
                                          <p:spTgt spid="169"/>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212"/>
                                        </p:tgtEl>
                                      </p:cBhvr>
                                    </p:animEffect>
                                    <p:set>
                                      <p:cBhvr>
                                        <p:cTn id="43" dur="1" fill="hold">
                                          <p:stCondLst>
                                            <p:cond delay="499"/>
                                          </p:stCondLst>
                                        </p:cTn>
                                        <p:tgtEl>
                                          <p:spTgt spid="212"/>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255"/>
                                        </p:tgtEl>
                                      </p:cBhvr>
                                    </p:animEffect>
                                    <p:set>
                                      <p:cBhvr>
                                        <p:cTn id="46" dur="1" fill="hold">
                                          <p:stCondLst>
                                            <p:cond delay="499"/>
                                          </p:stCondLst>
                                        </p:cTn>
                                        <p:tgtEl>
                                          <p:spTgt spid="255"/>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07"/>
                                        </p:tgtEl>
                                      </p:cBhvr>
                                    </p:animEffect>
                                    <p:set>
                                      <p:cBhvr>
                                        <p:cTn id="49" dur="1" fill="hold">
                                          <p:stCondLst>
                                            <p:cond delay="499"/>
                                          </p:stCondLst>
                                        </p:cTn>
                                        <p:tgtEl>
                                          <p:spTgt spid="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P spid="212" grpId="0" animBg="1"/>
      <p:bldP spid="212" grpId="1" animBg="1"/>
      <p:bldP spid="169" grpId="0" animBg="1"/>
      <p:bldP spid="16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How demultiplexing </a:t>
            </a:r>
            <a:r>
              <a:rPr lang="en-US" dirty="0"/>
              <a:t>w</a:t>
            </a:r>
            <a:r>
              <a:rPr lang="en-US" sz="4400" dirty="0"/>
              <a:t>orks</a:t>
            </a:r>
          </a:p>
        </p:txBody>
      </p:sp>
      <p:sp>
        <p:nvSpPr>
          <p:cNvPr id="277" name="Rectangle 23">
            <a:extLst>
              <a:ext uri="{FF2B5EF4-FFF2-40B4-BE49-F238E27FC236}">
                <a16:creationId xmlns:a16="http://schemas.microsoft.com/office/drawing/2014/main" id="{0F916DA5-15D2-0A42-8C9B-01DCE4B192B4}"/>
              </a:ext>
            </a:extLst>
          </p:cNvPr>
          <p:cNvSpPr txBox="1">
            <a:spLocks noChangeArrowheads="1"/>
          </p:cNvSpPr>
          <p:nvPr/>
        </p:nvSpPr>
        <p:spPr bwMode="auto">
          <a:xfrm>
            <a:off x="812799" y="1565761"/>
            <a:ext cx="5703304" cy="279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receives IP datagrams</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datagram has source IP address, destination IP address</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datagram carries one transport-layer segment</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segment has source, destination port number </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uses </a:t>
            </a:r>
            <a:r>
              <a:rPr kumimoji="0" lang="en-US" sz="32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IP addresses &amp; port numbers</a:t>
            </a: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to direct segment to appropriate socket</a:t>
            </a:r>
          </a:p>
        </p:txBody>
      </p:sp>
      <p:grpSp>
        <p:nvGrpSpPr>
          <p:cNvPr id="5" name="Group 4"/>
          <p:cNvGrpSpPr/>
          <p:nvPr/>
        </p:nvGrpSpPr>
        <p:grpSpPr>
          <a:xfrm>
            <a:off x="7543216" y="1704452"/>
            <a:ext cx="3414712" cy="4121150"/>
            <a:chOff x="7543216" y="1704452"/>
            <a:chExt cx="3414712" cy="4121150"/>
          </a:xfrm>
        </p:grpSpPr>
        <p:sp>
          <p:nvSpPr>
            <p:cNvPr id="275" name="Rectangle 75">
              <a:extLst>
                <a:ext uri="{FF2B5EF4-FFF2-40B4-BE49-F238E27FC236}">
                  <a16:creationId xmlns:a16="http://schemas.microsoft.com/office/drawing/2014/main" id="{FCCA66F1-5923-DC45-83A7-1942BA80E808}"/>
                </a:ext>
              </a:extLst>
            </p:cNvPr>
            <p:cNvSpPr>
              <a:spLocks noChangeArrowheads="1"/>
            </p:cNvSpPr>
            <p:nvPr/>
          </p:nvSpPr>
          <p:spPr bwMode="auto">
            <a:xfrm>
              <a:off x="7633703" y="2048939"/>
              <a:ext cx="3324225" cy="3200400"/>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65">
              <a:extLst>
                <a:ext uri="{FF2B5EF4-FFF2-40B4-BE49-F238E27FC236}">
                  <a16:creationId xmlns:a16="http://schemas.microsoft.com/office/drawing/2014/main" id="{325B2818-1D14-0544-87D5-B34939698E97}"/>
                </a:ext>
              </a:extLst>
            </p:cNvPr>
            <p:cNvSpPr>
              <a:spLocks noChangeArrowheads="1"/>
            </p:cNvSpPr>
            <p:nvPr/>
          </p:nvSpPr>
          <p:spPr bwMode="auto">
            <a:xfrm>
              <a:off x="7557503" y="2144189"/>
              <a:ext cx="3324225" cy="3200400"/>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Text Box 63">
              <a:extLst>
                <a:ext uri="{FF2B5EF4-FFF2-40B4-BE49-F238E27FC236}">
                  <a16:creationId xmlns:a16="http://schemas.microsoft.com/office/drawing/2014/main" id="{0308811F-F83C-684C-9A70-7056E7030121}"/>
                </a:ext>
              </a:extLst>
            </p:cNvPr>
            <p:cNvSpPr txBox="1">
              <a:spLocks noChangeArrowheads="1"/>
            </p:cNvSpPr>
            <p:nvPr/>
          </p:nvSpPr>
          <p:spPr bwMode="auto">
            <a:xfrm>
              <a:off x="7597191" y="2156889"/>
              <a:ext cx="156368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source port #</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79" name="Text Box 64">
              <a:extLst>
                <a:ext uri="{FF2B5EF4-FFF2-40B4-BE49-F238E27FC236}">
                  <a16:creationId xmlns:a16="http://schemas.microsoft.com/office/drawing/2014/main" id="{DFDB1254-258A-D74F-9312-2F08048EE0A6}"/>
                </a:ext>
              </a:extLst>
            </p:cNvPr>
            <p:cNvSpPr txBox="1">
              <a:spLocks noChangeArrowheads="1"/>
            </p:cNvSpPr>
            <p:nvPr/>
          </p:nvSpPr>
          <p:spPr bwMode="auto">
            <a:xfrm>
              <a:off x="9383128" y="2156889"/>
              <a:ext cx="13287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dest port #</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80" name="Line 66">
              <a:extLst>
                <a:ext uri="{FF2B5EF4-FFF2-40B4-BE49-F238E27FC236}">
                  <a16:creationId xmlns:a16="http://schemas.microsoft.com/office/drawing/2014/main" id="{7758F487-6FB2-F34B-84F0-976833827475}"/>
                </a:ext>
              </a:extLst>
            </p:cNvPr>
            <p:cNvSpPr>
              <a:spLocks noChangeShapeType="1"/>
            </p:cNvSpPr>
            <p:nvPr/>
          </p:nvSpPr>
          <p:spPr bwMode="auto">
            <a:xfrm flipV="1">
              <a:off x="7547978" y="2544239"/>
              <a:ext cx="332898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Line 68">
              <a:extLst>
                <a:ext uri="{FF2B5EF4-FFF2-40B4-BE49-F238E27FC236}">
                  <a16:creationId xmlns:a16="http://schemas.microsoft.com/office/drawing/2014/main" id="{A9895192-7D02-2F4C-B006-EAE3FEF5F7A4}"/>
                </a:ext>
              </a:extLst>
            </p:cNvPr>
            <p:cNvSpPr>
              <a:spLocks noChangeShapeType="1"/>
            </p:cNvSpPr>
            <p:nvPr/>
          </p:nvSpPr>
          <p:spPr bwMode="auto">
            <a:xfrm flipV="1">
              <a:off x="7557503" y="3534839"/>
              <a:ext cx="332422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Line 69">
              <a:extLst>
                <a:ext uri="{FF2B5EF4-FFF2-40B4-BE49-F238E27FC236}">
                  <a16:creationId xmlns:a16="http://schemas.microsoft.com/office/drawing/2014/main" id="{7ABA37B1-9C1B-8F43-9F10-44126FAB2D3C}"/>
                </a:ext>
              </a:extLst>
            </p:cNvPr>
            <p:cNvSpPr>
              <a:spLocks noChangeShapeType="1"/>
            </p:cNvSpPr>
            <p:nvPr/>
          </p:nvSpPr>
          <p:spPr bwMode="auto">
            <a:xfrm flipV="1">
              <a:off x="9195803" y="2144189"/>
              <a:ext cx="0" cy="395288"/>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Text Box 70">
              <a:extLst>
                <a:ext uri="{FF2B5EF4-FFF2-40B4-BE49-F238E27FC236}">
                  <a16:creationId xmlns:a16="http://schemas.microsoft.com/office/drawing/2014/main" id="{B3C9350B-DCA6-5E4A-91AA-5C2AD14EC263}"/>
                </a:ext>
              </a:extLst>
            </p:cNvPr>
            <p:cNvSpPr txBox="1">
              <a:spLocks noChangeArrowheads="1"/>
            </p:cNvSpPr>
            <p:nvPr/>
          </p:nvSpPr>
          <p:spPr bwMode="auto">
            <a:xfrm>
              <a:off x="8740191" y="1704452"/>
              <a:ext cx="8636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32 bits</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Line 71">
              <a:extLst>
                <a:ext uri="{FF2B5EF4-FFF2-40B4-BE49-F238E27FC236}">
                  <a16:creationId xmlns:a16="http://schemas.microsoft.com/office/drawing/2014/main" id="{D16D54C4-5717-9E46-AA93-1E6BB3430444}"/>
                </a:ext>
              </a:extLst>
            </p:cNvPr>
            <p:cNvSpPr>
              <a:spLocks noChangeShapeType="1"/>
            </p:cNvSpPr>
            <p:nvPr/>
          </p:nvSpPr>
          <p:spPr bwMode="auto">
            <a:xfrm>
              <a:off x="9653003" y="1910827"/>
              <a:ext cx="1200150" cy="4762"/>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72">
              <a:extLst>
                <a:ext uri="{FF2B5EF4-FFF2-40B4-BE49-F238E27FC236}">
                  <a16:creationId xmlns:a16="http://schemas.microsoft.com/office/drawing/2014/main" id="{332269D9-54A4-6446-BBAD-BD3F06A73E96}"/>
                </a:ext>
              </a:extLst>
            </p:cNvPr>
            <p:cNvSpPr>
              <a:spLocks noChangeShapeType="1"/>
            </p:cNvSpPr>
            <p:nvPr/>
          </p:nvSpPr>
          <p:spPr bwMode="auto">
            <a:xfrm rot="10800000">
              <a:off x="7543216" y="1920352"/>
              <a:ext cx="1128712"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6" name="Text Box 73">
              <a:extLst>
                <a:ext uri="{FF2B5EF4-FFF2-40B4-BE49-F238E27FC236}">
                  <a16:creationId xmlns:a16="http://schemas.microsoft.com/office/drawing/2014/main" id="{8F7D97AE-E89E-684A-9571-5959DA8E3347}"/>
                </a:ext>
              </a:extLst>
            </p:cNvPr>
            <p:cNvSpPr txBox="1">
              <a:spLocks noChangeArrowheads="1"/>
            </p:cNvSpPr>
            <p:nvPr/>
          </p:nvSpPr>
          <p:spPr bwMode="auto">
            <a:xfrm>
              <a:off x="8451266" y="3865039"/>
              <a:ext cx="1389062" cy="1006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(payload)</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7" name="Text Box 74">
              <a:extLst>
                <a:ext uri="{FF2B5EF4-FFF2-40B4-BE49-F238E27FC236}">
                  <a16:creationId xmlns:a16="http://schemas.microsoft.com/office/drawing/2014/main" id="{A5362E3E-8643-6A43-A4FE-BD56FF4F0BD3}"/>
                </a:ext>
              </a:extLst>
            </p:cNvPr>
            <p:cNvSpPr txBox="1">
              <a:spLocks noChangeArrowheads="1"/>
            </p:cNvSpPr>
            <p:nvPr/>
          </p:nvSpPr>
          <p:spPr bwMode="auto">
            <a:xfrm>
              <a:off x="8067091" y="2898252"/>
              <a:ext cx="2290762"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other header fields</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8" name="Text Box 76">
              <a:extLst>
                <a:ext uri="{FF2B5EF4-FFF2-40B4-BE49-F238E27FC236}">
                  <a16:creationId xmlns:a16="http://schemas.microsoft.com/office/drawing/2014/main" id="{2FE71CF3-191A-C44F-839C-1CF4D7DFFAA5}"/>
                </a:ext>
              </a:extLst>
            </p:cNvPr>
            <p:cNvSpPr txBox="1">
              <a:spLocks noChangeArrowheads="1"/>
            </p:cNvSpPr>
            <p:nvPr/>
          </p:nvSpPr>
          <p:spPr bwMode="auto">
            <a:xfrm>
              <a:off x="7770228" y="5428727"/>
              <a:ext cx="306070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TCP/UDP segment format</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 name="Oval 3"/>
          <p:cNvSpPr/>
          <p:nvPr/>
        </p:nvSpPr>
        <p:spPr>
          <a:xfrm>
            <a:off x="7299923" y="1976355"/>
            <a:ext cx="2083205" cy="689091"/>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9014727" y="1985006"/>
            <a:ext cx="2083205" cy="689091"/>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Slide Number Placeholder 2">
            <a:extLst>
              <a:ext uri="{FF2B5EF4-FFF2-40B4-BE49-F238E27FC236}">
                <a16:creationId xmlns:a16="http://schemas.microsoft.com/office/drawing/2014/main" id="{CB301DF9-007E-7F42-9982-6FB05291D92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88</a:t>
            </a:fld>
            <a:endParaRPr lang="en-US" dirty="0"/>
          </a:p>
        </p:txBody>
      </p:sp>
    </p:spTree>
    <p:extLst>
      <p:ext uri="{BB962C8B-B14F-4D97-AF65-F5344CB8AC3E}">
        <p14:creationId xmlns:p14="http://schemas.microsoft.com/office/powerpoint/2010/main" val="349068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Connectionless demultiplexing</a:t>
            </a:r>
          </a:p>
        </p:txBody>
      </p:sp>
      <p:sp>
        <p:nvSpPr>
          <p:cNvPr id="18" name="Rectangle 3">
            <a:extLst>
              <a:ext uri="{FF2B5EF4-FFF2-40B4-BE49-F238E27FC236}">
                <a16:creationId xmlns:a16="http://schemas.microsoft.com/office/drawing/2014/main" id="{5E258CE6-39AA-994E-A005-93DEFB62A33E}"/>
              </a:ext>
            </a:extLst>
          </p:cNvPr>
          <p:cNvSpPr txBox="1">
            <a:spLocks noChangeArrowheads="1"/>
          </p:cNvSpPr>
          <p:nvPr/>
        </p:nvSpPr>
        <p:spPr>
          <a:xfrm>
            <a:off x="798689" y="1523600"/>
            <a:ext cx="5254159" cy="2113756"/>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n-ea"/>
                <a:cs typeface="+mn-cs"/>
              </a:rPr>
              <a:t>Recall:</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when creating socket, must specify </a:t>
            </a:r>
            <a:r>
              <a:rPr kumimoji="0" lang="en-US" sz="3500" b="0" i="1" u="none" strike="noStrike" kern="1200" cap="none" spc="0" normalizeH="0" baseline="0" noProof="0" dirty="0">
                <a:ln>
                  <a:noFill/>
                </a:ln>
                <a:solidFill>
                  <a:srgbClr val="CD0004"/>
                </a:solidFill>
                <a:effectLst/>
                <a:uLnTx/>
                <a:uFillTx/>
                <a:latin typeface="Calibri" panose="020F0502020204030204"/>
                <a:ea typeface="+mn-ea"/>
                <a:cs typeface="+mn-cs"/>
              </a:rPr>
              <a:t>host-local </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port #:</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ourier" pitchFamily="2" charset="0"/>
                <a:ea typeface="+mn-ea"/>
                <a:cs typeface="+mn-cs"/>
              </a:rPr>
              <a:t>DatagramSocket</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 mySocket1        = new </a:t>
            </a:r>
            <a:r>
              <a:rPr kumimoji="0" lang="en-US" sz="2400" b="0" i="0" u="none" strike="noStrike" kern="1200" cap="none" spc="0" normalizeH="0" baseline="0" noProof="0" dirty="0" err="1">
                <a:ln>
                  <a:noFill/>
                </a:ln>
                <a:solidFill>
                  <a:prstClr val="black"/>
                </a:solidFill>
                <a:effectLst/>
                <a:uLnTx/>
                <a:uFillTx/>
                <a:latin typeface="Courier" pitchFamily="2" charset="0"/>
                <a:ea typeface="+mn-ea"/>
                <a:cs typeface="+mn-cs"/>
              </a:rPr>
              <a:t>DatagramSocket</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a:t>
            </a:r>
            <a:r>
              <a:rPr kumimoji="0" lang="en-US" sz="2400" b="0" i="0" u="none" strike="noStrike" kern="1200" cap="none" spc="0" normalizeH="0" baseline="0" noProof="0" dirty="0">
                <a:ln>
                  <a:noFill/>
                </a:ln>
                <a:solidFill>
                  <a:srgbClr val="CC0000"/>
                </a:solidFill>
                <a:effectLst/>
                <a:uLnTx/>
                <a:uFillTx/>
                <a:latin typeface="Courier" pitchFamily="2" charset="0"/>
                <a:ea typeface="+mn-ea"/>
                <a:cs typeface="+mn-cs"/>
              </a:rPr>
              <a:t>12534</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05">
            <a:extLst>
              <a:ext uri="{FF2B5EF4-FFF2-40B4-BE49-F238E27FC236}">
                <a16:creationId xmlns:a16="http://schemas.microsoft.com/office/drawing/2014/main" id="{86EE0BD4-F2E4-AA4C-ABE7-69DA3D493545}"/>
              </a:ext>
            </a:extLst>
          </p:cNvPr>
          <p:cNvSpPr txBox="1">
            <a:spLocks noChangeArrowheads="1"/>
          </p:cNvSpPr>
          <p:nvPr/>
        </p:nvSpPr>
        <p:spPr>
          <a:xfrm>
            <a:off x="6774662" y="1514612"/>
            <a:ext cx="4894407" cy="2368550"/>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receiving host receives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UDP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 destination port # in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directs UDP segment to socket with that port #</a:t>
            </a:r>
          </a:p>
        </p:txBody>
      </p:sp>
      <p:sp>
        <p:nvSpPr>
          <p:cNvPr id="20" name="Rectangle 108">
            <a:extLst>
              <a:ext uri="{FF2B5EF4-FFF2-40B4-BE49-F238E27FC236}">
                <a16:creationId xmlns:a16="http://schemas.microsoft.com/office/drawing/2014/main" id="{D64D1D76-B139-F94A-A00F-C768B6656938}"/>
              </a:ext>
            </a:extLst>
          </p:cNvPr>
          <p:cNvSpPr>
            <a:spLocks noChangeArrowheads="1"/>
          </p:cNvSpPr>
          <p:nvPr/>
        </p:nvSpPr>
        <p:spPr bwMode="auto">
          <a:xfrm>
            <a:off x="883807" y="3328506"/>
            <a:ext cx="5227637" cy="2751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7663" marR="0" lvl="0" indent="-290513" algn="l" defTabSz="914400" rtl="0" eaLnBrk="1" fontAlgn="auto" latinLnBrk="0" hangingPunct="1">
              <a:lnSpc>
                <a:spcPct val="85000"/>
              </a:lnSpc>
              <a:spcBef>
                <a:spcPct val="20000"/>
              </a:spcBef>
              <a:spcAft>
                <a:spcPts val="0"/>
              </a:spcAft>
              <a:buClr>
                <a:srgbClr val="000099"/>
              </a:buClr>
              <a:buSzPct val="65000"/>
              <a:buFont typeface="Wingdings" charset="0"/>
              <a:buChar char="v"/>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when creating datagram to send into UDP socket, must specify</a:t>
            </a:r>
          </a:p>
          <a:p>
            <a:pPr marL="858838" marR="0" lvl="1" indent="-239713" algn="l" defTabSz="914400" rtl="0" eaLnBrk="1" fontAlgn="auto" latinLnBrk="0" hangingPunct="1">
              <a:lnSpc>
                <a:spcPct val="85000"/>
              </a:lnSpc>
              <a:spcBef>
                <a:spcPct val="20000"/>
              </a:spcBef>
              <a:spcAft>
                <a:spcPts val="0"/>
              </a:spcAft>
              <a:buClr>
                <a:srgbClr val="000099"/>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destination IP address</a:t>
            </a:r>
          </a:p>
          <a:p>
            <a:pPr marL="858838" marR="0" lvl="1" indent="-239713" algn="l" defTabSz="914400" rtl="0" eaLnBrk="1" fontAlgn="auto" latinLnBrk="0" hangingPunct="1">
              <a:lnSpc>
                <a:spcPct val="85000"/>
              </a:lnSpc>
              <a:spcBef>
                <a:spcPct val="20000"/>
              </a:spcBef>
              <a:spcAft>
                <a:spcPts val="0"/>
              </a:spcAft>
              <a:buClr>
                <a:srgbClr val="000099"/>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destination port #</a:t>
            </a:r>
          </a:p>
        </p:txBody>
      </p:sp>
      <p:sp>
        <p:nvSpPr>
          <p:cNvPr id="21" name="Rectangle 111">
            <a:extLst>
              <a:ext uri="{FF2B5EF4-FFF2-40B4-BE49-F238E27FC236}">
                <a16:creationId xmlns:a16="http://schemas.microsoft.com/office/drawing/2014/main" id="{1D23ED05-24C1-E24F-9A5D-E84D26B5270D}"/>
              </a:ext>
            </a:extLst>
          </p:cNvPr>
          <p:cNvSpPr>
            <a:spLocks noChangeArrowheads="1"/>
          </p:cNvSpPr>
          <p:nvPr/>
        </p:nvSpPr>
        <p:spPr bwMode="auto">
          <a:xfrm>
            <a:off x="6349002" y="4420787"/>
            <a:ext cx="5188153" cy="2336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auto" latinLnBrk="0" hangingPunct="1">
              <a:lnSpc>
                <a:spcPct val="90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IP/UDP datagrams with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same </a:t>
            </a:r>
            <a:r>
              <a:rPr kumimoji="0" lang="en-US" sz="2800" b="0" i="1" u="none" strike="noStrike" kern="1200" cap="none" spc="0" normalizeH="0" baseline="0" noProof="0" dirty="0" err="1">
                <a:ln>
                  <a:noFill/>
                </a:ln>
                <a:solidFill>
                  <a:srgbClr val="CC0000"/>
                </a:solidFill>
                <a:effectLst/>
                <a:uLnTx/>
                <a:uFillTx/>
                <a:latin typeface="Calibri" panose="020F0502020204030204"/>
                <a:ea typeface="ＭＳ Ｐゴシック" charset="0"/>
                <a:cs typeface="+mn-cs"/>
              </a:rPr>
              <a:t>dest</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port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but different source IP addresses and/or source port numbers will be directed to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same socket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receiving host</a:t>
            </a:r>
          </a:p>
        </p:txBody>
      </p:sp>
      <p:sp>
        <p:nvSpPr>
          <p:cNvPr id="23" name="AutoShape 113">
            <a:extLst>
              <a:ext uri="{FF2B5EF4-FFF2-40B4-BE49-F238E27FC236}">
                <a16:creationId xmlns:a16="http://schemas.microsoft.com/office/drawing/2014/main" id="{AE0FE900-8538-8F4F-BD27-2C9A09F232E9}"/>
              </a:ext>
            </a:extLst>
          </p:cNvPr>
          <p:cNvSpPr>
            <a:spLocks noChangeArrowheads="1"/>
          </p:cNvSpPr>
          <p:nvPr/>
        </p:nvSpPr>
        <p:spPr bwMode="auto">
          <a:xfrm rot="5400000">
            <a:off x="8662884" y="3896801"/>
            <a:ext cx="560388" cy="311150"/>
          </a:xfrm>
          <a:prstGeom prst="rightArrow">
            <a:avLst>
              <a:gd name="adj1" fmla="val 50000"/>
              <a:gd name="adj2" fmla="val 45026"/>
            </a:avLst>
          </a:prstGeom>
          <a:solidFill>
            <a:srgbClr val="CC0000"/>
          </a:solidFill>
          <a:ln w="952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 name="Oval 3">
            <a:extLst>
              <a:ext uri="{FF2B5EF4-FFF2-40B4-BE49-F238E27FC236}">
                <a16:creationId xmlns:a16="http://schemas.microsoft.com/office/drawing/2014/main" id="{7E32E731-A5B9-B44F-853B-A87FFA65AAE0}"/>
              </a:ext>
            </a:extLst>
          </p:cNvPr>
          <p:cNvSpPr/>
          <p:nvPr/>
        </p:nvSpPr>
        <p:spPr>
          <a:xfrm>
            <a:off x="4202130" y="2887038"/>
            <a:ext cx="1909314" cy="99612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Slide Number Placeholder 2">
            <a:extLst>
              <a:ext uri="{FF2B5EF4-FFF2-40B4-BE49-F238E27FC236}">
                <a16:creationId xmlns:a16="http://schemas.microsoft.com/office/drawing/2014/main" id="{86F80CC4-FDCF-FF42-8BB3-8A9B1A2B5D6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89</a:t>
            </a:fld>
            <a:endParaRPr lang="en-US" dirty="0"/>
          </a:p>
        </p:txBody>
      </p:sp>
    </p:spTree>
    <p:extLst>
      <p:ext uri="{BB962C8B-B14F-4D97-AF65-F5344CB8AC3E}">
        <p14:creationId xmlns:p14="http://schemas.microsoft.com/office/powerpoint/2010/main" val="27870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xit" presetSubtype="0" fill="hold" grpId="1" nodeType="with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rdt3.0: channels with errors </a:t>
            </a:r>
            <a:r>
              <a:rPr lang="en-US" i="1" dirty="0"/>
              <a:t>and</a:t>
            </a:r>
            <a:r>
              <a:rPr lang="en-US" dirty="0"/>
              <a:t> loss</a:t>
            </a:r>
            <a:endParaRPr lang="en-US" sz="4000" dirty="0"/>
          </a:p>
        </p:txBody>
      </p:sp>
      <p:sp>
        <p:nvSpPr>
          <p:cNvPr id="41" name="Rectangle 3">
            <a:extLst>
              <a:ext uri="{FF2B5EF4-FFF2-40B4-BE49-F238E27FC236}">
                <a16:creationId xmlns:a16="http://schemas.microsoft.com/office/drawing/2014/main" id="{55B826DE-FC00-8F40-8016-039FCFE597E4}"/>
              </a:ext>
            </a:extLst>
          </p:cNvPr>
          <p:cNvSpPr txBox="1">
            <a:spLocks noChangeArrowheads="1"/>
          </p:cNvSpPr>
          <p:nvPr/>
        </p:nvSpPr>
        <p:spPr>
          <a:xfrm>
            <a:off x="700825" y="1291107"/>
            <a:ext cx="10533232"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smtClean="0">
                <a:ln>
                  <a:noFill/>
                </a:ln>
                <a:solidFill>
                  <a:srgbClr val="CC0000"/>
                </a:solidFill>
                <a:effectLst/>
                <a:uLnTx/>
                <a:uFillTx/>
                <a:latin typeface="Calibri" panose="020F0502020204030204"/>
                <a:ea typeface="ＭＳ Ｐゴシック" panose="020B0600070205080204" pitchFamily="34" charset="-128"/>
                <a:cs typeface="+mn-cs"/>
              </a:rPr>
              <a:t>Channel </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assumption:</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endParaRPr kumimoji="0" lang="en-US" altLang="en-US" sz="3200" b="0" i="1"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34" charset="-128"/>
              <a:cs typeface="+mn-cs"/>
            </a:endParaRPr>
          </a:p>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1"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34" charset="-128"/>
              <a:cs typeface="+mn-cs"/>
            </a:endParaRPr>
          </a:p>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lang="en-US" altLang="en-US" sz="3200" dirty="0" smtClean="0">
                <a:solidFill>
                  <a:prstClr val="black"/>
                </a:solidFill>
                <a:latin typeface="Calibri" panose="020F0502020204030204"/>
                <a:ea typeface="ＭＳ Ｐゴシック" panose="020B0600070205080204" pitchFamily="34" charset="-128"/>
              </a:rPr>
              <a:t>Corrupted data delivery</a:t>
            </a:r>
          </a:p>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lang="en-US" altLang="en-US" sz="3200" dirty="0" smtClean="0">
                <a:solidFill>
                  <a:prstClr val="black"/>
                </a:solidFill>
                <a:latin typeface="Calibri" panose="020F0502020204030204"/>
                <a:ea typeface="ＭＳ Ｐゴシック" panose="020B0600070205080204" pitchFamily="34" charset="-128"/>
              </a:rPr>
              <a:t>Out of order Delivery</a:t>
            </a:r>
            <a:endParaRPr kumimoji="0" lang="en-US" altLang="en-US" sz="3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34" charset="-128"/>
              <a:cs typeface="+mn-cs"/>
            </a:endParaRPr>
          </a:p>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34" charset="-128"/>
                <a:cs typeface="+mn-cs"/>
              </a:rPr>
              <a:t>Packet</a:t>
            </a:r>
            <a:r>
              <a:rPr kumimoji="0" lang="en-US" altLang="en-US" sz="3200" b="0" i="0" u="none" strike="noStrike" kern="1200" cap="none" spc="0" normalizeH="0" noProof="0" dirty="0" smtClean="0">
                <a:ln>
                  <a:noFill/>
                </a:ln>
                <a:solidFill>
                  <a:prstClr val="black"/>
                </a:solidFill>
                <a:effectLst/>
                <a:uLnTx/>
                <a:uFillTx/>
                <a:latin typeface="Calibri" panose="020F0502020204030204"/>
                <a:ea typeface="ＭＳ Ｐゴシック" panose="020B0600070205080204" pitchFamily="34" charset="-128"/>
                <a:cs typeface="+mn-cs"/>
              </a:rPr>
              <a:t> Loss</a:t>
            </a:r>
            <a:r>
              <a:rPr kumimoji="0" lang="en-US" altLang="en-US" sz="3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(data, ACKs</a:t>
            </a:r>
            <a:r>
              <a:rPr kumimoji="0" lang="en-US" altLang="en-US" sz="3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34" charset="-128"/>
                <a:cs typeface="+mn-cs"/>
              </a:rPr>
              <a:t>)</a:t>
            </a:r>
          </a:p>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lang="en-US" altLang="en-US" sz="3200" dirty="0" smtClean="0">
                <a:solidFill>
                  <a:prstClr val="black"/>
                </a:solidFill>
                <a:latin typeface="Calibri" panose="020F0502020204030204"/>
                <a:ea typeface="ＭＳ Ｐゴシック" panose="020B0600070205080204" pitchFamily="34" charset="-128"/>
              </a:rPr>
              <a:t>Packet Delay (data, ACKs)</a:t>
            </a:r>
          </a:p>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lang="en-US" altLang="en-US" sz="3200" dirty="0" smtClean="0">
                <a:solidFill>
                  <a:prstClr val="black"/>
                </a:solidFill>
                <a:latin typeface="Calibri" panose="020F0502020204030204"/>
                <a:ea typeface="ＭＳ Ｐゴシック" panose="020B0600070205080204" pitchFamily="34" charset="-128"/>
              </a:rPr>
              <a:t>Duplicate Packet/ACK Delivery</a:t>
            </a:r>
          </a:p>
        </p:txBody>
      </p:sp>
      <p:sp>
        <p:nvSpPr>
          <p:cNvPr id="5" name="Slide Number Placeholder 2">
            <a:extLst>
              <a:ext uri="{FF2B5EF4-FFF2-40B4-BE49-F238E27FC236}">
                <a16:creationId xmlns:a16="http://schemas.microsoft.com/office/drawing/2014/main" id="{B81C8263-652B-B54F-A380-A9D05ECA037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9</a:t>
            </a:fld>
            <a:endParaRPr lang="en-US" dirty="0"/>
          </a:p>
        </p:txBody>
      </p:sp>
    </p:spTree>
    <p:extLst>
      <p:ext uri="{BB962C8B-B14F-4D97-AF65-F5344CB8AC3E}">
        <p14:creationId xmlns:p14="http://schemas.microsoft.com/office/powerpoint/2010/main" val="8572380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Connectionless demultiplexing: an example</a:t>
            </a:r>
          </a:p>
        </p:txBody>
      </p:sp>
      <p:sp>
        <p:nvSpPr>
          <p:cNvPr id="138" name="Rectangle 44">
            <a:extLst>
              <a:ext uri="{FF2B5EF4-FFF2-40B4-BE49-F238E27FC236}">
                <a16:creationId xmlns:a16="http://schemas.microsoft.com/office/drawing/2014/main" id="{E4FB09F6-4D90-9944-956D-25B59CB77E40}"/>
              </a:ext>
            </a:extLst>
          </p:cNvPr>
          <p:cNvSpPr txBox="1">
            <a:spLocks noChangeArrowheads="1"/>
          </p:cNvSpPr>
          <p:nvPr/>
        </p:nvSpPr>
        <p:spPr bwMode="auto">
          <a:xfrm>
            <a:off x="4598987" y="1387147"/>
            <a:ext cx="4217987" cy="725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32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173038" marR="0" lvl="0" indent="-173038"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0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 </a:t>
            </a:r>
            <a:r>
              <a:rPr kumimoji="0" lang="en-US" sz="20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serverSocket</a:t>
            </a: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 = new </a:t>
            </a:r>
            <a:r>
              <a:rPr kumimoji="0" lang="en-US" sz="20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DatagramSocket</a:t>
            </a:r>
            <a:endPar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endParaRPr>
          </a:p>
          <a:p>
            <a:pPr marL="173038" marR="0" lvl="0" indent="-173038"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 (</a:t>
            </a:r>
            <a:r>
              <a:rPr kumimoji="0" lang="en-US" sz="2000" b="1" i="0" u="none" strike="noStrike" kern="0" cap="none" spc="0" normalizeH="0" baseline="0" noProof="0" dirty="0">
                <a:ln>
                  <a:noFill/>
                </a:ln>
                <a:solidFill>
                  <a:srgbClr val="CC0000"/>
                </a:solidFill>
                <a:effectLst/>
                <a:uLnTx/>
                <a:uFillTx/>
                <a:latin typeface="Courier New" charset="0"/>
                <a:ea typeface="ＭＳ Ｐゴシック" charset="0"/>
                <a:cs typeface="+mn-cs"/>
              </a:rPr>
              <a:t>6428</a:t>
            </a: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a:t>
            </a:r>
          </a:p>
          <a:p>
            <a:pPr marL="173038" marR="0" lvl="0" indent="-173038"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4000" b="0" i="0" u="none" strike="noStrike" kern="0" cap="none" spc="0" normalizeH="0" baseline="0" noProof="0" dirty="0">
              <a:ln>
                <a:noFill/>
              </a:ln>
              <a:solidFill>
                <a:srgbClr val="000000"/>
              </a:solidFill>
              <a:effectLst/>
              <a:uLnTx/>
              <a:uFillTx/>
              <a:latin typeface="Gill Sans MT"/>
              <a:ea typeface="ＭＳ Ｐゴシック" charset="0"/>
              <a:cs typeface="+mn-cs"/>
            </a:endParaRPr>
          </a:p>
        </p:txBody>
      </p:sp>
      <p:sp>
        <p:nvSpPr>
          <p:cNvPr id="139" name="Freeform 89">
            <a:extLst>
              <a:ext uri="{FF2B5EF4-FFF2-40B4-BE49-F238E27FC236}">
                <a16:creationId xmlns:a16="http://schemas.microsoft.com/office/drawing/2014/main" id="{28FDDD2F-FD14-B643-A369-43EE4030BEDB}"/>
              </a:ext>
            </a:extLst>
          </p:cNvPr>
          <p:cNvSpPr>
            <a:spLocks/>
          </p:cNvSpPr>
          <p:nvPr/>
        </p:nvSpPr>
        <p:spPr bwMode="auto">
          <a:xfrm>
            <a:off x="4799806" y="250291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0" name="Freeform 97">
            <a:extLst>
              <a:ext uri="{FF2B5EF4-FFF2-40B4-BE49-F238E27FC236}">
                <a16:creationId xmlns:a16="http://schemas.microsoft.com/office/drawing/2014/main" id="{64DF8D3E-75B9-8F40-BCD6-78530C047B4F}"/>
              </a:ext>
            </a:extLst>
          </p:cNvPr>
          <p:cNvSpPr>
            <a:spLocks/>
          </p:cNvSpPr>
          <p:nvPr/>
        </p:nvSpPr>
        <p:spPr bwMode="auto">
          <a:xfrm>
            <a:off x="2015331" y="2807714"/>
            <a:ext cx="460375" cy="2193925"/>
          </a:xfrm>
          <a:custGeom>
            <a:avLst/>
            <a:gdLst>
              <a:gd name="T0" fmla="*/ 2147483647 w 290"/>
              <a:gd name="T1" fmla="*/ 2147483647 h 1382"/>
              <a:gd name="T2" fmla="*/ 0 w 290"/>
              <a:gd name="T3" fmla="*/ 2147483647 h 1382"/>
              <a:gd name="T4" fmla="*/ 2147483647 w 290"/>
              <a:gd name="T5" fmla="*/ 0 h 1382"/>
              <a:gd name="T6" fmla="*/ 2147483647 w 290"/>
              <a:gd name="T7" fmla="*/ 2147483647 h 1382"/>
              <a:gd name="T8" fmla="*/ 2147483647 w 290"/>
              <a:gd name="T9" fmla="*/ 2147483647 h 1382"/>
              <a:gd name="T10" fmla="*/ 2147483647 w 290"/>
              <a:gd name="T11" fmla="*/ 2147483647 h 13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1382">
                <a:moveTo>
                  <a:pt x="15" y="1382"/>
                </a:moveTo>
                <a:lnTo>
                  <a:pt x="0" y="1360"/>
                </a:lnTo>
                <a:lnTo>
                  <a:pt x="290" y="0"/>
                </a:lnTo>
                <a:lnTo>
                  <a:pt x="284" y="1258"/>
                </a:lnTo>
                <a:lnTo>
                  <a:pt x="182" y="1382"/>
                </a:lnTo>
                <a:lnTo>
                  <a:pt x="15" y="1382"/>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1" name="Rectangle 23">
            <a:extLst>
              <a:ext uri="{FF2B5EF4-FFF2-40B4-BE49-F238E27FC236}">
                <a16:creationId xmlns:a16="http://schemas.microsoft.com/office/drawing/2014/main" id="{17E6F561-D2E2-784F-818C-D83319DE8316}"/>
              </a:ext>
            </a:extLst>
          </p:cNvPr>
          <p:cNvSpPr>
            <a:spLocks noChangeArrowheads="1"/>
          </p:cNvSpPr>
          <p:nvPr/>
        </p:nvSpPr>
        <p:spPr bwMode="auto">
          <a:xfrm>
            <a:off x="2520156" y="2774376"/>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2" name="Rectangle 24">
            <a:extLst>
              <a:ext uri="{FF2B5EF4-FFF2-40B4-BE49-F238E27FC236}">
                <a16:creationId xmlns:a16="http://schemas.microsoft.com/office/drawing/2014/main" id="{F331F96E-BFA3-B949-B96F-DCA5E9AF3F44}"/>
              </a:ext>
            </a:extLst>
          </p:cNvPr>
          <p:cNvSpPr>
            <a:spLocks noChangeArrowheads="1"/>
          </p:cNvSpPr>
          <p:nvPr/>
        </p:nvSpPr>
        <p:spPr bwMode="auto">
          <a:xfrm>
            <a:off x="2482056" y="2828351"/>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3" name="Line 25">
            <a:extLst>
              <a:ext uri="{FF2B5EF4-FFF2-40B4-BE49-F238E27FC236}">
                <a16:creationId xmlns:a16="http://schemas.microsoft.com/office/drawing/2014/main" id="{2EFF90D8-8133-E042-BB15-B540A8DAEE38}"/>
              </a:ext>
            </a:extLst>
          </p:cNvPr>
          <p:cNvSpPr>
            <a:spLocks noChangeShapeType="1"/>
          </p:cNvSpPr>
          <p:nvPr/>
        </p:nvSpPr>
        <p:spPr bwMode="auto">
          <a:xfrm>
            <a:off x="2491581" y="358876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4" name="Text Box 26">
            <a:extLst>
              <a:ext uri="{FF2B5EF4-FFF2-40B4-BE49-F238E27FC236}">
                <a16:creationId xmlns:a16="http://schemas.microsoft.com/office/drawing/2014/main" id="{53A1C5C8-02A4-B440-B555-BBEB69595759}"/>
              </a:ext>
            </a:extLst>
          </p:cNvPr>
          <p:cNvSpPr txBox="1">
            <a:spLocks noChangeArrowheads="1"/>
          </p:cNvSpPr>
          <p:nvPr/>
        </p:nvSpPr>
        <p:spPr bwMode="auto">
          <a:xfrm>
            <a:off x="2448718" y="3571301"/>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5" name="Line 27">
            <a:extLst>
              <a:ext uri="{FF2B5EF4-FFF2-40B4-BE49-F238E27FC236}">
                <a16:creationId xmlns:a16="http://schemas.microsoft.com/office/drawing/2014/main" id="{E1E8AAE6-A7CD-924F-8779-9257D875BE82}"/>
              </a:ext>
            </a:extLst>
          </p:cNvPr>
          <p:cNvSpPr>
            <a:spLocks noChangeShapeType="1"/>
          </p:cNvSpPr>
          <p:nvPr/>
        </p:nvSpPr>
        <p:spPr bwMode="auto">
          <a:xfrm>
            <a:off x="2499518" y="3909439"/>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6" name="Line 28">
            <a:extLst>
              <a:ext uri="{FF2B5EF4-FFF2-40B4-BE49-F238E27FC236}">
                <a16:creationId xmlns:a16="http://schemas.microsoft.com/office/drawing/2014/main" id="{CA7EEA54-B56E-2B48-9F82-BCDEC7D39BF8}"/>
              </a:ext>
            </a:extLst>
          </p:cNvPr>
          <p:cNvSpPr>
            <a:spLocks noChangeShapeType="1"/>
          </p:cNvSpPr>
          <p:nvPr/>
        </p:nvSpPr>
        <p:spPr bwMode="auto">
          <a:xfrm>
            <a:off x="2485231" y="4219001"/>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7" name="Line 29">
            <a:extLst>
              <a:ext uri="{FF2B5EF4-FFF2-40B4-BE49-F238E27FC236}">
                <a16:creationId xmlns:a16="http://schemas.microsoft.com/office/drawing/2014/main" id="{73328B79-CBD4-B041-B159-E3286EADBC62}"/>
              </a:ext>
            </a:extLst>
          </p:cNvPr>
          <p:cNvSpPr>
            <a:spLocks noChangeShapeType="1"/>
          </p:cNvSpPr>
          <p:nvPr/>
        </p:nvSpPr>
        <p:spPr bwMode="auto">
          <a:xfrm>
            <a:off x="2485231" y="4504751"/>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3062900D-4135-244C-9B1F-EE7CC03B0254}"/>
              </a:ext>
            </a:extLst>
          </p:cNvPr>
          <p:cNvSpPr txBox="1">
            <a:spLocks noChangeArrowheads="1"/>
          </p:cNvSpPr>
          <p:nvPr/>
        </p:nvSpPr>
        <p:spPr bwMode="auto">
          <a:xfrm>
            <a:off x="2483643" y="2818826"/>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49" name="Text Box 26">
            <a:extLst>
              <a:ext uri="{FF2B5EF4-FFF2-40B4-BE49-F238E27FC236}">
                <a16:creationId xmlns:a16="http://schemas.microsoft.com/office/drawing/2014/main" id="{F09CC3DB-2FE1-524D-8CDC-16023843D213}"/>
              </a:ext>
            </a:extLst>
          </p:cNvPr>
          <p:cNvSpPr txBox="1">
            <a:spLocks noChangeArrowheads="1"/>
          </p:cNvSpPr>
          <p:nvPr/>
        </p:nvSpPr>
        <p:spPr bwMode="auto">
          <a:xfrm>
            <a:off x="2439193" y="4476176"/>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0" name="Text Box 26">
            <a:extLst>
              <a:ext uri="{FF2B5EF4-FFF2-40B4-BE49-F238E27FC236}">
                <a16:creationId xmlns:a16="http://schemas.microsoft.com/office/drawing/2014/main" id="{11BEC4C2-90AF-3642-B6AA-A63B2A81DFAF}"/>
              </a:ext>
            </a:extLst>
          </p:cNvPr>
          <p:cNvSpPr txBox="1">
            <a:spLocks noChangeArrowheads="1"/>
          </p:cNvSpPr>
          <p:nvPr/>
        </p:nvSpPr>
        <p:spPr bwMode="auto">
          <a:xfrm>
            <a:off x="2458243" y="4190426"/>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1" name="Text Box 26">
            <a:extLst>
              <a:ext uri="{FF2B5EF4-FFF2-40B4-BE49-F238E27FC236}">
                <a16:creationId xmlns:a16="http://schemas.microsoft.com/office/drawing/2014/main" id="{0727B177-EE8F-9E43-B808-DF3EFBDC0328}"/>
              </a:ext>
            </a:extLst>
          </p:cNvPr>
          <p:cNvSpPr txBox="1">
            <a:spLocks noChangeArrowheads="1"/>
          </p:cNvSpPr>
          <p:nvPr/>
        </p:nvSpPr>
        <p:spPr bwMode="auto">
          <a:xfrm>
            <a:off x="2448718" y="3895151"/>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2" name="Oval 110">
            <a:extLst>
              <a:ext uri="{FF2B5EF4-FFF2-40B4-BE49-F238E27FC236}">
                <a16:creationId xmlns:a16="http://schemas.microsoft.com/office/drawing/2014/main" id="{4FA9CEB5-639E-E640-8612-6A0B009F2759}"/>
              </a:ext>
            </a:extLst>
          </p:cNvPr>
          <p:cNvSpPr>
            <a:spLocks noChangeArrowheads="1"/>
          </p:cNvSpPr>
          <p:nvPr/>
        </p:nvSpPr>
        <p:spPr bwMode="auto">
          <a:xfrm>
            <a:off x="2818606" y="3104576"/>
            <a:ext cx="598487"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P3</a:t>
            </a:r>
          </a:p>
        </p:txBody>
      </p:sp>
      <p:grpSp>
        <p:nvGrpSpPr>
          <p:cNvPr id="153" name="Group 111">
            <a:extLst>
              <a:ext uri="{FF2B5EF4-FFF2-40B4-BE49-F238E27FC236}">
                <a16:creationId xmlns:a16="http://schemas.microsoft.com/office/drawing/2014/main" id="{2D14C00E-16C9-D747-9CCE-229E757B8227}"/>
              </a:ext>
            </a:extLst>
          </p:cNvPr>
          <p:cNvGrpSpPr>
            <a:grpSpLocks/>
          </p:cNvGrpSpPr>
          <p:nvPr/>
        </p:nvGrpSpPr>
        <p:grpSpPr bwMode="auto">
          <a:xfrm>
            <a:off x="2786856" y="3428426"/>
            <a:ext cx="620712" cy="228600"/>
            <a:chOff x="1287" y="2524"/>
            <a:chExt cx="260" cy="100"/>
          </a:xfrm>
        </p:grpSpPr>
        <p:sp>
          <p:nvSpPr>
            <p:cNvPr id="154" name="Rectangle 112">
              <a:extLst>
                <a:ext uri="{FF2B5EF4-FFF2-40B4-BE49-F238E27FC236}">
                  <a16:creationId xmlns:a16="http://schemas.microsoft.com/office/drawing/2014/main" id="{3540F8E1-1FDC-E24A-98FB-7869060F66B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13">
              <a:extLst>
                <a:ext uri="{FF2B5EF4-FFF2-40B4-BE49-F238E27FC236}">
                  <a16:creationId xmlns:a16="http://schemas.microsoft.com/office/drawing/2014/main" id="{054ED091-B9B7-3540-A7FD-87F3C3C14D7F}"/>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Rectangle 114">
              <a:extLst>
                <a:ext uri="{FF2B5EF4-FFF2-40B4-BE49-F238E27FC236}">
                  <a16:creationId xmlns:a16="http://schemas.microsoft.com/office/drawing/2014/main" id="{380957E5-07F4-134E-B56E-1EC9D1C841A1}"/>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7" name="Rectangle 115">
              <a:extLst>
                <a:ext uri="{FF2B5EF4-FFF2-40B4-BE49-F238E27FC236}">
                  <a16:creationId xmlns:a16="http://schemas.microsoft.com/office/drawing/2014/main" id="{35B79E71-94E3-544D-ADB2-B31B6EA8EC32}"/>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8" name="Rectangle 23">
            <a:extLst>
              <a:ext uri="{FF2B5EF4-FFF2-40B4-BE49-F238E27FC236}">
                <a16:creationId xmlns:a16="http://schemas.microsoft.com/office/drawing/2014/main" id="{4CF23822-9D9B-0E42-93CC-6BA8EA8935C9}"/>
              </a:ext>
            </a:extLst>
          </p:cNvPr>
          <p:cNvSpPr>
            <a:spLocks noChangeArrowheads="1"/>
          </p:cNvSpPr>
          <p:nvPr/>
        </p:nvSpPr>
        <p:spPr bwMode="auto">
          <a:xfrm>
            <a:off x="5347493" y="2541014"/>
            <a:ext cx="1497013"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9" name="Rectangle 24">
            <a:extLst>
              <a:ext uri="{FF2B5EF4-FFF2-40B4-BE49-F238E27FC236}">
                <a16:creationId xmlns:a16="http://schemas.microsoft.com/office/drawing/2014/main" id="{043A00F1-55AA-3943-A4DB-B6F911EC93DC}"/>
              </a:ext>
            </a:extLst>
          </p:cNvPr>
          <p:cNvSpPr>
            <a:spLocks noChangeArrowheads="1"/>
          </p:cNvSpPr>
          <p:nvPr/>
        </p:nvSpPr>
        <p:spPr bwMode="auto">
          <a:xfrm>
            <a:off x="5312568" y="2594989"/>
            <a:ext cx="1473200"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0" name="Line 25">
            <a:extLst>
              <a:ext uri="{FF2B5EF4-FFF2-40B4-BE49-F238E27FC236}">
                <a16:creationId xmlns:a16="http://schemas.microsoft.com/office/drawing/2014/main" id="{97882FBC-8DAC-564D-B4C8-8B618C94ED21}"/>
              </a:ext>
            </a:extLst>
          </p:cNvPr>
          <p:cNvSpPr>
            <a:spLocks noChangeShapeType="1"/>
          </p:cNvSpPr>
          <p:nvPr/>
        </p:nvSpPr>
        <p:spPr bwMode="auto">
          <a:xfrm>
            <a:off x="5318918" y="3364926"/>
            <a:ext cx="146050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26">
            <a:extLst>
              <a:ext uri="{FF2B5EF4-FFF2-40B4-BE49-F238E27FC236}">
                <a16:creationId xmlns:a16="http://schemas.microsoft.com/office/drawing/2014/main" id="{6533FADA-08A6-274F-99DA-B76CD13186B6}"/>
              </a:ext>
            </a:extLst>
          </p:cNvPr>
          <p:cNvSpPr txBox="1">
            <a:spLocks noChangeArrowheads="1"/>
          </p:cNvSpPr>
          <p:nvPr/>
        </p:nvSpPr>
        <p:spPr bwMode="auto">
          <a:xfrm>
            <a:off x="5390356" y="3347464"/>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62" name="Line 27">
            <a:extLst>
              <a:ext uri="{FF2B5EF4-FFF2-40B4-BE49-F238E27FC236}">
                <a16:creationId xmlns:a16="http://schemas.microsoft.com/office/drawing/2014/main" id="{59739078-AC3B-BB43-A01C-5156C6AC1069}"/>
              </a:ext>
            </a:extLst>
          </p:cNvPr>
          <p:cNvSpPr>
            <a:spLocks noChangeShapeType="1"/>
          </p:cNvSpPr>
          <p:nvPr/>
        </p:nvSpPr>
        <p:spPr bwMode="auto">
          <a:xfrm>
            <a:off x="5320506" y="3682426"/>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3" name="Text Box 26">
            <a:extLst>
              <a:ext uri="{FF2B5EF4-FFF2-40B4-BE49-F238E27FC236}">
                <a16:creationId xmlns:a16="http://schemas.microsoft.com/office/drawing/2014/main" id="{78720604-E3E1-AA4C-8564-8B884DC18870}"/>
              </a:ext>
            </a:extLst>
          </p:cNvPr>
          <p:cNvSpPr txBox="1">
            <a:spLocks noChangeArrowheads="1"/>
          </p:cNvSpPr>
          <p:nvPr/>
        </p:nvSpPr>
        <p:spPr bwMode="auto">
          <a:xfrm>
            <a:off x="5387181" y="2561651"/>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64" name="Text Box 26">
            <a:extLst>
              <a:ext uri="{FF2B5EF4-FFF2-40B4-BE49-F238E27FC236}">
                <a16:creationId xmlns:a16="http://schemas.microsoft.com/office/drawing/2014/main" id="{0FE55F8B-E56B-8B4C-8A35-D5894CB5AA54}"/>
              </a:ext>
            </a:extLst>
          </p:cNvPr>
          <p:cNvSpPr txBox="1">
            <a:spLocks noChangeArrowheads="1"/>
          </p:cNvSpPr>
          <p:nvPr/>
        </p:nvSpPr>
        <p:spPr bwMode="auto">
          <a:xfrm>
            <a:off x="5384006" y="425233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65" name="Text Box 26">
            <a:extLst>
              <a:ext uri="{FF2B5EF4-FFF2-40B4-BE49-F238E27FC236}">
                <a16:creationId xmlns:a16="http://schemas.microsoft.com/office/drawing/2014/main" id="{3CBEC5FD-FC48-0B44-A978-2775A463A9BB}"/>
              </a:ext>
            </a:extLst>
          </p:cNvPr>
          <p:cNvSpPr txBox="1">
            <a:spLocks noChangeArrowheads="1"/>
          </p:cNvSpPr>
          <p:nvPr/>
        </p:nvSpPr>
        <p:spPr bwMode="auto">
          <a:xfrm>
            <a:off x="5384006" y="396658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66" name="Text Box 26">
            <a:extLst>
              <a:ext uri="{FF2B5EF4-FFF2-40B4-BE49-F238E27FC236}">
                <a16:creationId xmlns:a16="http://schemas.microsoft.com/office/drawing/2014/main" id="{36939330-E1D8-DD43-8326-8E30CD151A67}"/>
              </a:ext>
            </a:extLst>
          </p:cNvPr>
          <p:cNvSpPr txBox="1">
            <a:spLocks noChangeArrowheads="1"/>
          </p:cNvSpPr>
          <p:nvPr/>
        </p:nvSpPr>
        <p:spPr bwMode="auto">
          <a:xfrm>
            <a:off x="5384006" y="366813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67" name="Line 27">
            <a:extLst>
              <a:ext uri="{FF2B5EF4-FFF2-40B4-BE49-F238E27FC236}">
                <a16:creationId xmlns:a16="http://schemas.microsoft.com/office/drawing/2014/main" id="{8F676BB3-CB93-FC44-95E3-71A593E11393}"/>
              </a:ext>
            </a:extLst>
          </p:cNvPr>
          <p:cNvSpPr>
            <a:spLocks noChangeShapeType="1"/>
          </p:cNvSpPr>
          <p:nvPr/>
        </p:nvSpPr>
        <p:spPr bwMode="auto">
          <a:xfrm>
            <a:off x="5317331" y="3993576"/>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Line 27">
            <a:extLst>
              <a:ext uri="{FF2B5EF4-FFF2-40B4-BE49-F238E27FC236}">
                <a16:creationId xmlns:a16="http://schemas.microsoft.com/office/drawing/2014/main" id="{3257C166-E64A-3645-B552-FD16B4D71AEB}"/>
              </a:ext>
            </a:extLst>
          </p:cNvPr>
          <p:cNvSpPr>
            <a:spLocks noChangeShapeType="1"/>
          </p:cNvSpPr>
          <p:nvPr/>
        </p:nvSpPr>
        <p:spPr bwMode="auto">
          <a:xfrm>
            <a:off x="5314156" y="4292026"/>
            <a:ext cx="1457325"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9" name="Oval 128">
            <a:extLst>
              <a:ext uri="{FF2B5EF4-FFF2-40B4-BE49-F238E27FC236}">
                <a16:creationId xmlns:a16="http://schemas.microsoft.com/office/drawing/2014/main" id="{65AB5E7C-E09E-3141-92D4-FB563873BAA1}"/>
              </a:ext>
            </a:extLst>
          </p:cNvPr>
          <p:cNvSpPr>
            <a:spLocks noChangeArrowheads="1"/>
          </p:cNvSpPr>
          <p:nvPr/>
        </p:nvSpPr>
        <p:spPr bwMode="auto">
          <a:xfrm>
            <a:off x="5731668" y="2901376"/>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P1</a:t>
            </a:r>
          </a:p>
        </p:txBody>
      </p:sp>
      <p:grpSp>
        <p:nvGrpSpPr>
          <p:cNvPr id="170" name="Group 134">
            <a:extLst>
              <a:ext uri="{FF2B5EF4-FFF2-40B4-BE49-F238E27FC236}">
                <a16:creationId xmlns:a16="http://schemas.microsoft.com/office/drawing/2014/main" id="{00BF5763-3E40-E147-ACE8-5ED526226DDB}"/>
              </a:ext>
            </a:extLst>
          </p:cNvPr>
          <p:cNvGrpSpPr>
            <a:grpSpLocks/>
          </p:cNvGrpSpPr>
          <p:nvPr/>
        </p:nvGrpSpPr>
        <p:grpSpPr bwMode="auto">
          <a:xfrm>
            <a:off x="5603081" y="3217289"/>
            <a:ext cx="887412" cy="228600"/>
            <a:chOff x="1383" y="2620"/>
            <a:chExt cx="260" cy="100"/>
          </a:xfrm>
        </p:grpSpPr>
        <p:sp>
          <p:nvSpPr>
            <p:cNvPr id="171" name="Rectangle 135">
              <a:extLst>
                <a:ext uri="{FF2B5EF4-FFF2-40B4-BE49-F238E27FC236}">
                  <a16:creationId xmlns:a16="http://schemas.microsoft.com/office/drawing/2014/main" id="{CDC340F8-E46E-7E41-8E35-64383D0A17F3}"/>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2" name="Rectangle 136">
              <a:extLst>
                <a:ext uri="{FF2B5EF4-FFF2-40B4-BE49-F238E27FC236}">
                  <a16:creationId xmlns:a16="http://schemas.microsoft.com/office/drawing/2014/main" id="{CEB2486C-9B9D-0C40-80F1-0DB2CBB3DFB8}"/>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Rectangle 137">
              <a:extLst>
                <a:ext uri="{FF2B5EF4-FFF2-40B4-BE49-F238E27FC236}">
                  <a16:creationId xmlns:a16="http://schemas.microsoft.com/office/drawing/2014/main" id="{1376AAC2-B46A-1E4A-9BBE-A4B572F451E5}"/>
                </a:ext>
              </a:extLst>
            </p:cNvPr>
            <p:cNvSpPr>
              <a:spLocks noChangeArrowheads="1"/>
            </p:cNvSpPr>
            <p:nvPr/>
          </p:nvSpPr>
          <p:spPr bwMode="auto">
            <a:xfrm>
              <a:off x="1599" y="2678"/>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4" name="Rectangle 138">
              <a:extLst>
                <a:ext uri="{FF2B5EF4-FFF2-40B4-BE49-F238E27FC236}">
                  <a16:creationId xmlns:a16="http://schemas.microsoft.com/office/drawing/2014/main" id="{D0F29441-9D82-0744-927B-FB9235C641D8}"/>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23">
            <a:extLst>
              <a:ext uri="{FF2B5EF4-FFF2-40B4-BE49-F238E27FC236}">
                <a16:creationId xmlns:a16="http://schemas.microsoft.com/office/drawing/2014/main" id="{5DBC5F7E-FBFE-9545-9C61-2B1EE876BE58}"/>
              </a:ext>
            </a:extLst>
          </p:cNvPr>
          <p:cNvSpPr>
            <a:spLocks noChangeArrowheads="1"/>
          </p:cNvSpPr>
          <p:nvPr/>
        </p:nvSpPr>
        <p:spPr bwMode="auto">
          <a:xfrm>
            <a:off x="8354218" y="2766439"/>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6" name="Rectangle 24">
            <a:extLst>
              <a:ext uri="{FF2B5EF4-FFF2-40B4-BE49-F238E27FC236}">
                <a16:creationId xmlns:a16="http://schemas.microsoft.com/office/drawing/2014/main" id="{7B52E473-BC4F-2546-8F23-4292A3FB8917}"/>
              </a:ext>
            </a:extLst>
          </p:cNvPr>
          <p:cNvSpPr>
            <a:spLocks noChangeArrowheads="1"/>
          </p:cNvSpPr>
          <p:nvPr/>
        </p:nvSpPr>
        <p:spPr bwMode="auto">
          <a:xfrm>
            <a:off x="8316118" y="2820414"/>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7" name="Line 25">
            <a:extLst>
              <a:ext uri="{FF2B5EF4-FFF2-40B4-BE49-F238E27FC236}">
                <a16:creationId xmlns:a16="http://schemas.microsoft.com/office/drawing/2014/main" id="{803956DE-2FA5-4140-9507-22E455660033}"/>
              </a:ext>
            </a:extLst>
          </p:cNvPr>
          <p:cNvSpPr>
            <a:spLocks noChangeShapeType="1"/>
          </p:cNvSpPr>
          <p:nvPr/>
        </p:nvSpPr>
        <p:spPr bwMode="auto">
          <a:xfrm>
            <a:off x="8325643" y="3580826"/>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Text Box 26">
            <a:extLst>
              <a:ext uri="{FF2B5EF4-FFF2-40B4-BE49-F238E27FC236}">
                <a16:creationId xmlns:a16="http://schemas.microsoft.com/office/drawing/2014/main" id="{47E3A0E5-1B3A-834F-8B2A-507EC67A3628}"/>
              </a:ext>
            </a:extLst>
          </p:cNvPr>
          <p:cNvSpPr txBox="1">
            <a:spLocks noChangeArrowheads="1"/>
          </p:cNvSpPr>
          <p:nvPr/>
        </p:nvSpPr>
        <p:spPr bwMode="auto">
          <a:xfrm>
            <a:off x="8282781" y="3563364"/>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9" name="Line 27">
            <a:extLst>
              <a:ext uri="{FF2B5EF4-FFF2-40B4-BE49-F238E27FC236}">
                <a16:creationId xmlns:a16="http://schemas.microsoft.com/office/drawing/2014/main" id="{24C8311A-F267-2B40-8506-DF30931D127F}"/>
              </a:ext>
            </a:extLst>
          </p:cNvPr>
          <p:cNvSpPr>
            <a:spLocks noChangeShapeType="1"/>
          </p:cNvSpPr>
          <p:nvPr/>
        </p:nvSpPr>
        <p:spPr bwMode="auto">
          <a:xfrm>
            <a:off x="8333581" y="3901501"/>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0" name="Line 28">
            <a:extLst>
              <a:ext uri="{FF2B5EF4-FFF2-40B4-BE49-F238E27FC236}">
                <a16:creationId xmlns:a16="http://schemas.microsoft.com/office/drawing/2014/main" id="{90B576E6-B5C3-E047-92FE-7535DC86865B}"/>
              </a:ext>
            </a:extLst>
          </p:cNvPr>
          <p:cNvSpPr>
            <a:spLocks noChangeShapeType="1"/>
          </p:cNvSpPr>
          <p:nvPr/>
        </p:nvSpPr>
        <p:spPr bwMode="auto">
          <a:xfrm>
            <a:off x="8319293" y="421106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1" name="Line 29">
            <a:extLst>
              <a:ext uri="{FF2B5EF4-FFF2-40B4-BE49-F238E27FC236}">
                <a16:creationId xmlns:a16="http://schemas.microsoft.com/office/drawing/2014/main" id="{DE510BC2-1C0A-3D45-B7F0-09B9A2AFDE5D}"/>
              </a:ext>
            </a:extLst>
          </p:cNvPr>
          <p:cNvSpPr>
            <a:spLocks noChangeShapeType="1"/>
          </p:cNvSpPr>
          <p:nvPr/>
        </p:nvSpPr>
        <p:spPr bwMode="auto">
          <a:xfrm>
            <a:off x="8319293" y="4496814"/>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Text Box 26">
            <a:extLst>
              <a:ext uri="{FF2B5EF4-FFF2-40B4-BE49-F238E27FC236}">
                <a16:creationId xmlns:a16="http://schemas.microsoft.com/office/drawing/2014/main" id="{DDAE1A42-ED4F-654B-87D0-169CF6BB1331}"/>
              </a:ext>
            </a:extLst>
          </p:cNvPr>
          <p:cNvSpPr txBox="1">
            <a:spLocks noChangeArrowheads="1"/>
          </p:cNvSpPr>
          <p:nvPr/>
        </p:nvSpPr>
        <p:spPr bwMode="auto">
          <a:xfrm>
            <a:off x="8317706" y="281088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83" name="Text Box 26">
            <a:extLst>
              <a:ext uri="{FF2B5EF4-FFF2-40B4-BE49-F238E27FC236}">
                <a16:creationId xmlns:a16="http://schemas.microsoft.com/office/drawing/2014/main" id="{7A014FEE-D35D-4D4E-A6F2-B759C9BE8A46}"/>
              </a:ext>
            </a:extLst>
          </p:cNvPr>
          <p:cNvSpPr txBox="1">
            <a:spLocks noChangeArrowheads="1"/>
          </p:cNvSpPr>
          <p:nvPr/>
        </p:nvSpPr>
        <p:spPr bwMode="auto">
          <a:xfrm>
            <a:off x="8273256" y="446823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84" name="Text Box 26">
            <a:extLst>
              <a:ext uri="{FF2B5EF4-FFF2-40B4-BE49-F238E27FC236}">
                <a16:creationId xmlns:a16="http://schemas.microsoft.com/office/drawing/2014/main" id="{7B48DF71-7962-E445-ACB0-EE3318149C71}"/>
              </a:ext>
            </a:extLst>
          </p:cNvPr>
          <p:cNvSpPr txBox="1">
            <a:spLocks noChangeArrowheads="1"/>
          </p:cNvSpPr>
          <p:nvPr/>
        </p:nvSpPr>
        <p:spPr bwMode="auto">
          <a:xfrm>
            <a:off x="8292306" y="4182489"/>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5" name="Text Box 26">
            <a:extLst>
              <a:ext uri="{FF2B5EF4-FFF2-40B4-BE49-F238E27FC236}">
                <a16:creationId xmlns:a16="http://schemas.microsoft.com/office/drawing/2014/main" id="{35F89933-4707-5D4A-921A-EC7B51E40D15}"/>
              </a:ext>
            </a:extLst>
          </p:cNvPr>
          <p:cNvSpPr txBox="1">
            <a:spLocks noChangeArrowheads="1"/>
          </p:cNvSpPr>
          <p:nvPr/>
        </p:nvSpPr>
        <p:spPr bwMode="auto">
          <a:xfrm>
            <a:off x="8282781" y="3887214"/>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6" name="Oval 153">
            <a:extLst>
              <a:ext uri="{FF2B5EF4-FFF2-40B4-BE49-F238E27FC236}">
                <a16:creationId xmlns:a16="http://schemas.microsoft.com/office/drawing/2014/main" id="{215E7B91-C0B7-B74C-B6E7-B5818A2553F2}"/>
              </a:ext>
            </a:extLst>
          </p:cNvPr>
          <p:cNvSpPr>
            <a:spLocks noChangeArrowheads="1"/>
          </p:cNvSpPr>
          <p:nvPr/>
        </p:nvSpPr>
        <p:spPr bwMode="auto">
          <a:xfrm>
            <a:off x="8652668" y="3118864"/>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P4</a:t>
            </a:r>
          </a:p>
        </p:txBody>
      </p:sp>
      <p:sp>
        <p:nvSpPr>
          <p:cNvPr id="187" name="Freeform 154">
            <a:extLst>
              <a:ext uri="{FF2B5EF4-FFF2-40B4-BE49-F238E27FC236}">
                <a16:creationId xmlns:a16="http://schemas.microsoft.com/office/drawing/2014/main" id="{3380745A-BF26-D24C-8ACE-76BF4A51F666}"/>
              </a:ext>
            </a:extLst>
          </p:cNvPr>
          <p:cNvSpPr>
            <a:spLocks/>
          </p:cNvSpPr>
          <p:nvPr/>
        </p:nvSpPr>
        <p:spPr bwMode="auto">
          <a:xfrm>
            <a:off x="9613106" y="2787076"/>
            <a:ext cx="504825" cy="2133600"/>
          </a:xfrm>
          <a:custGeom>
            <a:avLst/>
            <a:gdLst>
              <a:gd name="T0" fmla="*/ 2147483647 w 318"/>
              <a:gd name="T1" fmla="*/ 2147483647 h 1344"/>
              <a:gd name="T2" fmla="*/ 2147483647 w 318"/>
              <a:gd name="T3" fmla="*/ 0 h 1344"/>
              <a:gd name="T4" fmla="*/ 0 w 318"/>
              <a:gd name="T5" fmla="*/ 2147483647 h 1344"/>
              <a:gd name="T6" fmla="*/ 2147483647 w 318"/>
              <a:gd name="T7" fmla="*/ 2147483647 h 1344"/>
              <a:gd name="T8" fmla="*/ 2147483647 w 318"/>
              <a:gd name="T9" fmla="*/ 2147483647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344">
                <a:moveTo>
                  <a:pt x="318" y="1344"/>
                </a:moveTo>
                <a:lnTo>
                  <a:pt x="12" y="0"/>
                </a:lnTo>
                <a:lnTo>
                  <a:pt x="0" y="1224"/>
                </a:lnTo>
                <a:lnTo>
                  <a:pt x="121" y="1344"/>
                </a:lnTo>
                <a:lnTo>
                  <a:pt x="318" y="1344"/>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88" name="Group 156">
            <a:extLst>
              <a:ext uri="{FF2B5EF4-FFF2-40B4-BE49-F238E27FC236}">
                <a16:creationId xmlns:a16="http://schemas.microsoft.com/office/drawing/2014/main" id="{4260C82D-FA4B-EA40-B99D-03E56D50D1BA}"/>
              </a:ext>
            </a:extLst>
          </p:cNvPr>
          <p:cNvGrpSpPr>
            <a:grpSpLocks/>
          </p:cNvGrpSpPr>
          <p:nvPr/>
        </p:nvGrpSpPr>
        <p:grpSpPr bwMode="auto">
          <a:xfrm>
            <a:off x="8646318" y="3450651"/>
            <a:ext cx="620713" cy="204788"/>
            <a:chOff x="1287" y="2524"/>
            <a:chExt cx="260" cy="100"/>
          </a:xfrm>
        </p:grpSpPr>
        <p:sp>
          <p:nvSpPr>
            <p:cNvPr id="189" name="Rectangle 157">
              <a:extLst>
                <a:ext uri="{FF2B5EF4-FFF2-40B4-BE49-F238E27FC236}">
                  <a16:creationId xmlns:a16="http://schemas.microsoft.com/office/drawing/2014/main" id="{3C55969E-575D-4843-85A0-C9288C89A71A}"/>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58">
              <a:extLst>
                <a:ext uri="{FF2B5EF4-FFF2-40B4-BE49-F238E27FC236}">
                  <a16:creationId xmlns:a16="http://schemas.microsoft.com/office/drawing/2014/main" id="{1D81D694-BFCE-CD4C-8B46-411E3E05EFA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1" name="Rectangle 159">
              <a:extLst>
                <a:ext uri="{FF2B5EF4-FFF2-40B4-BE49-F238E27FC236}">
                  <a16:creationId xmlns:a16="http://schemas.microsoft.com/office/drawing/2014/main" id="{1E24AC3B-00C1-CD43-B2CA-0A3FFEF53694}"/>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Rectangle 160">
              <a:extLst>
                <a:ext uri="{FF2B5EF4-FFF2-40B4-BE49-F238E27FC236}">
                  <a16:creationId xmlns:a16="http://schemas.microsoft.com/office/drawing/2014/main" id="{9B3524D6-8B31-5B45-AE62-56D9DEC06C91}"/>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3" name="Rectangle 173">
            <a:extLst>
              <a:ext uri="{FF2B5EF4-FFF2-40B4-BE49-F238E27FC236}">
                <a16:creationId xmlns:a16="http://schemas.microsoft.com/office/drawing/2014/main" id="{ACF402A0-C6AF-8D4B-9459-C028398F8678}"/>
              </a:ext>
            </a:extLst>
          </p:cNvPr>
          <p:cNvSpPr>
            <a:spLocks noChangeArrowheads="1"/>
          </p:cNvSpPr>
          <p:nvPr/>
        </p:nvSpPr>
        <p:spPr bwMode="auto">
          <a:xfrm>
            <a:off x="7968800" y="2094763"/>
            <a:ext cx="4189623" cy="655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mySocket1 = new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a:ln>
                  <a:noFill/>
                </a:ln>
                <a:solidFill>
                  <a:srgbClr val="CC0000"/>
                </a:solidFill>
                <a:effectLst/>
                <a:uLnTx/>
                <a:uFillTx/>
                <a:latin typeface="Courier New" charset="0"/>
                <a:ea typeface="ＭＳ Ｐゴシック" charset="0"/>
                <a:cs typeface="+mn-cs"/>
              </a:rPr>
              <a:t>5775</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endParaRPr kumimoji="0" lang="en-US" sz="1800" b="0"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194" name="Rectangle 174">
            <a:extLst>
              <a:ext uri="{FF2B5EF4-FFF2-40B4-BE49-F238E27FC236}">
                <a16:creationId xmlns:a16="http://schemas.microsoft.com/office/drawing/2014/main" id="{4C60141B-5E00-944A-9D60-A427659E8698}"/>
              </a:ext>
            </a:extLst>
          </p:cNvPr>
          <p:cNvSpPr>
            <a:spLocks noChangeArrowheads="1"/>
          </p:cNvSpPr>
          <p:nvPr/>
        </p:nvSpPr>
        <p:spPr bwMode="auto">
          <a:xfrm>
            <a:off x="496329" y="2088579"/>
            <a:ext cx="3755375" cy="655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mySocket2 = new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endPar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a:ln>
                  <a:noFill/>
                </a:ln>
                <a:solidFill>
                  <a:srgbClr val="CC0000"/>
                </a:solidFill>
                <a:effectLst/>
                <a:uLnTx/>
                <a:uFillTx/>
                <a:latin typeface="Courier New" charset="0"/>
                <a:ea typeface="ＭＳ Ｐゴシック" charset="0"/>
                <a:cs typeface="+mn-cs"/>
              </a:rPr>
              <a:t>9157</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endParaRPr kumimoji="0" lang="en-US" sz="2000" b="0"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195" name="Line 177">
            <a:extLst>
              <a:ext uri="{FF2B5EF4-FFF2-40B4-BE49-F238E27FC236}">
                <a16:creationId xmlns:a16="http://schemas.microsoft.com/office/drawing/2014/main" id="{3415A4E4-A8D6-0A45-87D5-0E83D0C0F914}"/>
              </a:ext>
            </a:extLst>
          </p:cNvPr>
          <p:cNvSpPr>
            <a:spLocks noChangeShapeType="1"/>
          </p:cNvSpPr>
          <p:nvPr/>
        </p:nvSpPr>
        <p:spPr bwMode="auto">
          <a:xfrm>
            <a:off x="3023393" y="3531614"/>
            <a:ext cx="0" cy="2176462"/>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6" name="Line 178">
            <a:extLst>
              <a:ext uri="{FF2B5EF4-FFF2-40B4-BE49-F238E27FC236}">
                <a16:creationId xmlns:a16="http://schemas.microsoft.com/office/drawing/2014/main" id="{A9D1D210-F533-114F-8A39-1FAA948B33D4}"/>
              </a:ext>
            </a:extLst>
          </p:cNvPr>
          <p:cNvSpPr>
            <a:spLocks noChangeShapeType="1"/>
          </p:cNvSpPr>
          <p:nvPr/>
        </p:nvSpPr>
        <p:spPr bwMode="auto">
          <a:xfrm>
            <a:off x="5953918" y="3290314"/>
            <a:ext cx="12700" cy="2408237"/>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7" name="Line 180">
            <a:extLst>
              <a:ext uri="{FF2B5EF4-FFF2-40B4-BE49-F238E27FC236}">
                <a16:creationId xmlns:a16="http://schemas.microsoft.com/office/drawing/2014/main" id="{6B5344BE-1CCC-B340-996D-3B09BDFBBE3A}"/>
              </a:ext>
            </a:extLst>
          </p:cNvPr>
          <p:cNvSpPr>
            <a:spLocks noChangeShapeType="1"/>
          </p:cNvSpPr>
          <p:nvPr/>
        </p:nvSpPr>
        <p:spPr bwMode="auto">
          <a:xfrm>
            <a:off x="3023393" y="5690614"/>
            <a:ext cx="2936875" cy="0"/>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8" name="Line 181">
            <a:extLst>
              <a:ext uri="{FF2B5EF4-FFF2-40B4-BE49-F238E27FC236}">
                <a16:creationId xmlns:a16="http://schemas.microsoft.com/office/drawing/2014/main" id="{75872309-2BFC-8644-8732-E37B001E22A7}"/>
              </a:ext>
            </a:extLst>
          </p:cNvPr>
          <p:cNvSpPr>
            <a:spLocks noChangeShapeType="1"/>
          </p:cNvSpPr>
          <p:nvPr/>
        </p:nvSpPr>
        <p:spPr bwMode="auto">
          <a:xfrm>
            <a:off x="5830093" y="3303014"/>
            <a:ext cx="0" cy="2246312"/>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9" name="Line 182">
            <a:extLst>
              <a:ext uri="{FF2B5EF4-FFF2-40B4-BE49-F238E27FC236}">
                <a16:creationId xmlns:a16="http://schemas.microsoft.com/office/drawing/2014/main" id="{ED8FED43-69D8-CD40-86EB-26FB24C6EABD}"/>
              </a:ext>
            </a:extLst>
          </p:cNvPr>
          <p:cNvSpPr>
            <a:spLocks noChangeShapeType="1"/>
          </p:cNvSpPr>
          <p:nvPr/>
        </p:nvSpPr>
        <p:spPr bwMode="auto">
          <a:xfrm>
            <a:off x="3131343" y="5531864"/>
            <a:ext cx="2740025" cy="0"/>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0" name="Line 183">
            <a:extLst>
              <a:ext uri="{FF2B5EF4-FFF2-40B4-BE49-F238E27FC236}">
                <a16:creationId xmlns:a16="http://schemas.microsoft.com/office/drawing/2014/main" id="{4E77B951-325F-9646-965F-1E9415527950}"/>
              </a:ext>
            </a:extLst>
          </p:cNvPr>
          <p:cNvSpPr>
            <a:spLocks noChangeShapeType="1"/>
          </p:cNvSpPr>
          <p:nvPr/>
        </p:nvSpPr>
        <p:spPr bwMode="auto">
          <a:xfrm>
            <a:off x="3124993" y="3518914"/>
            <a:ext cx="12700" cy="2017712"/>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1" name="Line 184">
            <a:extLst>
              <a:ext uri="{FF2B5EF4-FFF2-40B4-BE49-F238E27FC236}">
                <a16:creationId xmlns:a16="http://schemas.microsoft.com/office/drawing/2014/main" id="{DE96BAA3-92F8-8647-B475-DC04328C350D}"/>
              </a:ext>
            </a:extLst>
          </p:cNvPr>
          <p:cNvSpPr>
            <a:spLocks noChangeShapeType="1"/>
          </p:cNvSpPr>
          <p:nvPr/>
        </p:nvSpPr>
        <p:spPr bwMode="auto">
          <a:xfrm>
            <a:off x="9033668" y="3569714"/>
            <a:ext cx="0" cy="2176462"/>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2" name="Line 185">
            <a:extLst>
              <a:ext uri="{FF2B5EF4-FFF2-40B4-BE49-F238E27FC236}">
                <a16:creationId xmlns:a16="http://schemas.microsoft.com/office/drawing/2014/main" id="{98C53D0E-36E0-9746-B2E0-7A179BBFF854}"/>
              </a:ext>
            </a:extLst>
          </p:cNvPr>
          <p:cNvSpPr>
            <a:spLocks noChangeShapeType="1"/>
          </p:cNvSpPr>
          <p:nvPr/>
        </p:nvSpPr>
        <p:spPr bwMode="auto">
          <a:xfrm>
            <a:off x="8916193" y="3537964"/>
            <a:ext cx="12700" cy="2017712"/>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3" name="Line 186">
            <a:extLst>
              <a:ext uri="{FF2B5EF4-FFF2-40B4-BE49-F238E27FC236}">
                <a16:creationId xmlns:a16="http://schemas.microsoft.com/office/drawing/2014/main" id="{5CF7BEF4-FCF9-5245-97E3-9295F72ABEAF}"/>
              </a:ext>
            </a:extLst>
          </p:cNvPr>
          <p:cNvSpPr>
            <a:spLocks noChangeShapeType="1"/>
          </p:cNvSpPr>
          <p:nvPr/>
        </p:nvSpPr>
        <p:spPr bwMode="auto">
          <a:xfrm>
            <a:off x="6096793" y="3309364"/>
            <a:ext cx="12700" cy="2408237"/>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4" name="Line 187">
            <a:extLst>
              <a:ext uri="{FF2B5EF4-FFF2-40B4-BE49-F238E27FC236}">
                <a16:creationId xmlns:a16="http://schemas.microsoft.com/office/drawing/2014/main" id="{2FEDDAA8-4D5A-F644-8D9D-D75448B5AB9C}"/>
              </a:ext>
            </a:extLst>
          </p:cNvPr>
          <p:cNvSpPr>
            <a:spLocks noChangeShapeType="1"/>
          </p:cNvSpPr>
          <p:nvPr/>
        </p:nvSpPr>
        <p:spPr bwMode="auto">
          <a:xfrm>
            <a:off x="6230143" y="3322064"/>
            <a:ext cx="0" cy="2246312"/>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5" name="Line 188">
            <a:extLst>
              <a:ext uri="{FF2B5EF4-FFF2-40B4-BE49-F238E27FC236}">
                <a16:creationId xmlns:a16="http://schemas.microsoft.com/office/drawing/2014/main" id="{785832B0-11E2-7D42-892F-39130A9455CB}"/>
              </a:ext>
            </a:extLst>
          </p:cNvPr>
          <p:cNvSpPr>
            <a:spLocks noChangeShapeType="1"/>
          </p:cNvSpPr>
          <p:nvPr/>
        </p:nvSpPr>
        <p:spPr bwMode="auto">
          <a:xfrm>
            <a:off x="6119018" y="5709664"/>
            <a:ext cx="2936875" cy="0"/>
          </a:xfrm>
          <a:prstGeom prst="line">
            <a:avLst/>
          </a:prstGeom>
          <a:noFill/>
          <a:ln w="1905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9">
            <a:extLst>
              <a:ext uri="{FF2B5EF4-FFF2-40B4-BE49-F238E27FC236}">
                <a16:creationId xmlns:a16="http://schemas.microsoft.com/office/drawing/2014/main" id="{CB7F98CB-6143-EE46-9171-A611901AA528}"/>
              </a:ext>
            </a:extLst>
          </p:cNvPr>
          <p:cNvSpPr>
            <a:spLocks noChangeShapeType="1"/>
          </p:cNvSpPr>
          <p:nvPr/>
        </p:nvSpPr>
        <p:spPr bwMode="auto">
          <a:xfrm>
            <a:off x="6204743" y="5541389"/>
            <a:ext cx="2740025" cy="0"/>
          </a:xfrm>
          <a:prstGeom prst="line">
            <a:avLst/>
          </a:prstGeom>
          <a:noFill/>
          <a:ln w="1905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07" name="Group 196">
            <a:extLst>
              <a:ext uri="{FF2B5EF4-FFF2-40B4-BE49-F238E27FC236}">
                <a16:creationId xmlns:a16="http://schemas.microsoft.com/office/drawing/2014/main" id="{3B303B9E-D7B6-B44F-B2C6-EAF4FBBE0075}"/>
              </a:ext>
            </a:extLst>
          </p:cNvPr>
          <p:cNvGrpSpPr>
            <a:grpSpLocks/>
          </p:cNvGrpSpPr>
          <p:nvPr/>
        </p:nvGrpSpPr>
        <p:grpSpPr bwMode="auto">
          <a:xfrm>
            <a:off x="2740818" y="5790626"/>
            <a:ext cx="1644650" cy="652463"/>
            <a:chOff x="1318" y="3697"/>
            <a:chExt cx="1036" cy="411"/>
          </a:xfrm>
        </p:grpSpPr>
        <p:sp>
          <p:nvSpPr>
            <p:cNvPr id="208" name="Rectangle 193">
              <a:extLst>
                <a:ext uri="{FF2B5EF4-FFF2-40B4-BE49-F238E27FC236}">
                  <a16:creationId xmlns:a16="http://schemas.microsoft.com/office/drawing/2014/main" id="{5E867730-FF86-E94C-84E9-3C3B7F8650AF}"/>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9" name="Line 194">
              <a:extLst>
                <a:ext uri="{FF2B5EF4-FFF2-40B4-BE49-F238E27FC236}">
                  <a16:creationId xmlns:a16="http://schemas.microsoft.com/office/drawing/2014/main" id="{DCB14944-9918-094E-A124-FFAF2CCC01E8}"/>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Text Box 195">
              <a:extLst>
                <a:ext uri="{FF2B5EF4-FFF2-40B4-BE49-F238E27FC236}">
                  <a16:creationId xmlns:a16="http://schemas.microsoft.com/office/drawing/2014/main" id="{7F105679-9AE1-A34E-A646-23B52D1B8449}"/>
                </a:ext>
              </a:extLst>
            </p:cNvPr>
            <p:cNvSpPr txBox="1">
              <a:spLocks noChangeArrowheads="1"/>
            </p:cNvSpPr>
            <p:nvPr/>
          </p:nvSpPr>
          <p:spPr bwMode="auto">
            <a:xfrm>
              <a:off x="1318" y="3822"/>
              <a:ext cx="994"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9157</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6428</a:t>
              </a:r>
            </a:p>
          </p:txBody>
        </p:sp>
      </p:grpSp>
      <p:grpSp>
        <p:nvGrpSpPr>
          <p:cNvPr id="211" name="Group 201">
            <a:extLst>
              <a:ext uri="{FF2B5EF4-FFF2-40B4-BE49-F238E27FC236}">
                <a16:creationId xmlns:a16="http://schemas.microsoft.com/office/drawing/2014/main" id="{C26B3BDC-40D0-554B-BF75-79BA0C664254}"/>
              </a:ext>
            </a:extLst>
          </p:cNvPr>
          <p:cNvGrpSpPr>
            <a:grpSpLocks/>
          </p:cNvGrpSpPr>
          <p:nvPr/>
        </p:nvGrpSpPr>
        <p:grpSpPr bwMode="auto">
          <a:xfrm>
            <a:off x="4039393" y="4914326"/>
            <a:ext cx="1692275" cy="652463"/>
            <a:chOff x="2741" y="3750"/>
            <a:chExt cx="1066" cy="411"/>
          </a:xfrm>
        </p:grpSpPr>
        <p:sp>
          <p:nvSpPr>
            <p:cNvPr id="212" name="Rectangle 198">
              <a:extLst>
                <a:ext uri="{FF2B5EF4-FFF2-40B4-BE49-F238E27FC236}">
                  <a16:creationId xmlns:a16="http://schemas.microsoft.com/office/drawing/2014/main" id="{2AEC7827-74B2-8F4D-A5B2-46F174C8BC7A}"/>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3" name="Line 199">
              <a:extLst>
                <a:ext uri="{FF2B5EF4-FFF2-40B4-BE49-F238E27FC236}">
                  <a16:creationId xmlns:a16="http://schemas.microsoft.com/office/drawing/2014/main" id="{51BE463B-088F-174F-AFA2-906D7DEE343D}"/>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4" name="Text Box 200">
              <a:extLst>
                <a:ext uri="{FF2B5EF4-FFF2-40B4-BE49-F238E27FC236}">
                  <a16:creationId xmlns:a16="http://schemas.microsoft.com/office/drawing/2014/main" id="{0F6793CB-ABA9-534D-B627-3241E60849A0}"/>
                </a:ext>
              </a:extLst>
            </p:cNvPr>
            <p:cNvSpPr txBox="1">
              <a:spLocks noChangeArrowheads="1"/>
            </p:cNvSpPr>
            <p:nvPr/>
          </p:nvSpPr>
          <p:spPr bwMode="auto">
            <a:xfrm>
              <a:off x="2813" y="3875"/>
              <a:ext cx="994"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6428</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9157</a:t>
              </a:r>
            </a:p>
          </p:txBody>
        </p:sp>
      </p:grpSp>
      <p:grpSp>
        <p:nvGrpSpPr>
          <p:cNvPr id="215" name="Group 202">
            <a:extLst>
              <a:ext uri="{FF2B5EF4-FFF2-40B4-BE49-F238E27FC236}">
                <a16:creationId xmlns:a16="http://schemas.microsoft.com/office/drawing/2014/main" id="{2BA0D7D3-1E9F-874D-9578-106CF426BDAB}"/>
              </a:ext>
            </a:extLst>
          </p:cNvPr>
          <p:cNvGrpSpPr>
            <a:grpSpLocks/>
          </p:cNvGrpSpPr>
          <p:nvPr/>
        </p:nvGrpSpPr>
        <p:grpSpPr bwMode="auto">
          <a:xfrm>
            <a:off x="7063581" y="4914326"/>
            <a:ext cx="1341437" cy="652463"/>
            <a:chOff x="1509" y="3697"/>
            <a:chExt cx="845" cy="411"/>
          </a:xfrm>
        </p:grpSpPr>
        <p:sp>
          <p:nvSpPr>
            <p:cNvPr id="216" name="Rectangle 203">
              <a:extLst>
                <a:ext uri="{FF2B5EF4-FFF2-40B4-BE49-F238E27FC236}">
                  <a16:creationId xmlns:a16="http://schemas.microsoft.com/office/drawing/2014/main" id="{B2A9891A-642F-6D49-A890-0C106C26FAD8}"/>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7" name="Line 204">
              <a:extLst>
                <a:ext uri="{FF2B5EF4-FFF2-40B4-BE49-F238E27FC236}">
                  <a16:creationId xmlns:a16="http://schemas.microsoft.com/office/drawing/2014/main" id="{521F25C6-A7B0-BD43-AB39-10E85195A07C}"/>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Text Box 205">
              <a:extLst>
                <a:ext uri="{FF2B5EF4-FFF2-40B4-BE49-F238E27FC236}">
                  <a16:creationId xmlns:a16="http://schemas.microsoft.com/office/drawing/2014/main" id="{A375B067-6627-F24A-ADAA-564841EB89F9}"/>
                </a:ext>
              </a:extLst>
            </p:cNvPr>
            <p:cNvSpPr txBox="1">
              <a:spLocks noChangeArrowheads="1"/>
            </p:cNvSpPr>
            <p:nvPr/>
          </p:nvSpPr>
          <p:spPr bwMode="auto">
            <a:xfrm>
              <a:off x="1509" y="3822"/>
              <a:ext cx="803"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grpSp>
      <p:grpSp>
        <p:nvGrpSpPr>
          <p:cNvPr id="219" name="Group 206">
            <a:extLst>
              <a:ext uri="{FF2B5EF4-FFF2-40B4-BE49-F238E27FC236}">
                <a16:creationId xmlns:a16="http://schemas.microsoft.com/office/drawing/2014/main" id="{B5181A21-D7E7-3E42-9344-472D54222757}"/>
              </a:ext>
            </a:extLst>
          </p:cNvPr>
          <p:cNvGrpSpPr>
            <a:grpSpLocks/>
          </p:cNvGrpSpPr>
          <p:nvPr/>
        </p:nvGrpSpPr>
        <p:grpSpPr bwMode="auto">
          <a:xfrm>
            <a:off x="6304756" y="5768401"/>
            <a:ext cx="1389062" cy="652463"/>
            <a:chOff x="2741" y="3750"/>
            <a:chExt cx="875" cy="411"/>
          </a:xfrm>
        </p:grpSpPr>
        <p:sp>
          <p:nvSpPr>
            <p:cNvPr id="220" name="Rectangle 207">
              <a:extLst>
                <a:ext uri="{FF2B5EF4-FFF2-40B4-BE49-F238E27FC236}">
                  <a16:creationId xmlns:a16="http://schemas.microsoft.com/office/drawing/2014/main" id="{92ECB27B-35D3-E94B-A9F9-6AB2E4D0E9A5}"/>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1" name="Line 208">
              <a:extLst>
                <a:ext uri="{FF2B5EF4-FFF2-40B4-BE49-F238E27FC236}">
                  <a16:creationId xmlns:a16="http://schemas.microsoft.com/office/drawing/2014/main" id="{7683B80C-70E1-9C44-94AD-C7C88A9E0CA6}"/>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9">
              <a:extLst>
                <a:ext uri="{FF2B5EF4-FFF2-40B4-BE49-F238E27FC236}">
                  <a16:creationId xmlns:a16="http://schemas.microsoft.com/office/drawing/2014/main" id="{A346B1BA-6406-6F45-9B45-BAB032C59481}"/>
                </a:ext>
              </a:extLst>
            </p:cNvPr>
            <p:cNvSpPr txBox="1">
              <a:spLocks noChangeArrowheads="1"/>
            </p:cNvSpPr>
            <p:nvPr/>
          </p:nvSpPr>
          <p:spPr bwMode="auto">
            <a:xfrm>
              <a:off x="2813" y="3875"/>
              <a:ext cx="803"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grpSp>
      <p:grpSp>
        <p:nvGrpSpPr>
          <p:cNvPr id="223" name="Group 214">
            <a:extLst>
              <a:ext uri="{FF2B5EF4-FFF2-40B4-BE49-F238E27FC236}">
                <a16:creationId xmlns:a16="http://schemas.microsoft.com/office/drawing/2014/main" id="{E39C7ED5-8B2C-DE4F-80CB-990D1AA7B49F}"/>
              </a:ext>
            </a:extLst>
          </p:cNvPr>
          <p:cNvGrpSpPr>
            <a:grpSpLocks/>
          </p:cNvGrpSpPr>
          <p:nvPr/>
        </p:nvGrpSpPr>
        <p:grpSpPr bwMode="auto">
          <a:xfrm>
            <a:off x="1610518" y="4406326"/>
            <a:ext cx="711200" cy="669925"/>
            <a:chOff x="-44" y="1473"/>
            <a:chExt cx="981" cy="1105"/>
          </a:xfrm>
        </p:grpSpPr>
        <p:pic>
          <p:nvPicPr>
            <p:cNvPr id="224" name="Picture 215" descr="desktop_computer_stylized_medium">
              <a:extLst>
                <a:ext uri="{FF2B5EF4-FFF2-40B4-BE49-F238E27FC236}">
                  <a16:creationId xmlns:a16="http://schemas.microsoft.com/office/drawing/2014/main" id="{E6F7AF8C-6139-A44A-B799-9DB1A4938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 name="Freeform 216">
              <a:extLst>
                <a:ext uri="{FF2B5EF4-FFF2-40B4-BE49-F238E27FC236}">
                  <a16:creationId xmlns:a16="http://schemas.microsoft.com/office/drawing/2014/main" id="{E7BE33D7-3BA9-1847-9AD9-95F7E1DEA0D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6" name="Group 217">
            <a:extLst>
              <a:ext uri="{FF2B5EF4-FFF2-40B4-BE49-F238E27FC236}">
                <a16:creationId xmlns:a16="http://schemas.microsoft.com/office/drawing/2014/main" id="{ECE9DF28-DF72-7544-9229-870F2565D5F7}"/>
              </a:ext>
            </a:extLst>
          </p:cNvPr>
          <p:cNvGrpSpPr>
            <a:grpSpLocks/>
          </p:cNvGrpSpPr>
          <p:nvPr/>
        </p:nvGrpSpPr>
        <p:grpSpPr bwMode="auto">
          <a:xfrm flipH="1">
            <a:off x="9879806" y="4530151"/>
            <a:ext cx="711200" cy="669925"/>
            <a:chOff x="-44" y="1473"/>
            <a:chExt cx="981" cy="1105"/>
          </a:xfrm>
        </p:grpSpPr>
        <p:pic>
          <p:nvPicPr>
            <p:cNvPr id="227" name="Picture 218" descr="desktop_computer_stylized_medium">
              <a:extLst>
                <a:ext uri="{FF2B5EF4-FFF2-40B4-BE49-F238E27FC236}">
                  <a16:creationId xmlns:a16="http://schemas.microsoft.com/office/drawing/2014/main" id="{AAE1CD7B-71E4-DA44-B3BA-A6BCDDB83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8" name="Freeform 219">
              <a:extLst>
                <a:ext uri="{FF2B5EF4-FFF2-40B4-BE49-F238E27FC236}">
                  <a16:creationId xmlns:a16="http://schemas.microsoft.com/office/drawing/2014/main" id="{E273E05C-F934-1B44-AA55-C146C99BC60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9" name="Group 220">
            <a:extLst>
              <a:ext uri="{FF2B5EF4-FFF2-40B4-BE49-F238E27FC236}">
                <a16:creationId xmlns:a16="http://schemas.microsoft.com/office/drawing/2014/main" id="{4338C4B1-DA10-CF42-9E12-96B6998CDA7B}"/>
              </a:ext>
            </a:extLst>
          </p:cNvPr>
          <p:cNvGrpSpPr>
            <a:grpSpLocks/>
          </p:cNvGrpSpPr>
          <p:nvPr/>
        </p:nvGrpSpPr>
        <p:grpSpPr bwMode="auto">
          <a:xfrm>
            <a:off x="4702968" y="3928489"/>
            <a:ext cx="358775" cy="704850"/>
            <a:chOff x="4140" y="429"/>
            <a:chExt cx="1425" cy="2396"/>
          </a:xfrm>
        </p:grpSpPr>
        <p:sp>
          <p:nvSpPr>
            <p:cNvPr id="230" name="Freeform 221">
              <a:extLst>
                <a:ext uri="{FF2B5EF4-FFF2-40B4-BE49-F238E27FC236}">
                  <a16:creationId xmlns:a16="http://schemas.microsoft.com/office/drawing/2014/main" id="{72E2375B-D2CD-524D-99CC-9AA1332B0E2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1" name="Rectangle 222">
              <a:extLst>
                <a:ext uri="{FF2B5EF4-FFF2-40B4-BE49-F238E27FC236}">
                  <a16:creationId xmlns:a16="http://schemas.microsoft.com/office/drawing/2014/main" id="{9A46A85F-576F-5549-8CE1-4D6375E6E22B}"/>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Freeform 223">
              <a:extLst>
                <a:ext uri="{FF2B5EF4-FFF2-40B4-BE49-F238E27FC236}">
                  <a16:creationId xmlns:a16="http://schemas.microsoft.com/office/drawing/2014/main" id="{2AC2D8E6-5479-B547-832A-A4D633663DE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3" name="Freeform 224">
              <a:extLst>
                <a:ext uri="{FF2B5EF4-FFF2-40B4-BE49-F238E27FC236}">
                  <a16:creationId xmlns:a16="http://schemas.microsoft.com/office/drawing/2014/main" id="{F5154C64-E9B4-9B4B-ADCB-BF7CEFAA6EDD}"/>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4" name="Rectangle 225">
              <a:extLst>
                <a:ext uri="{FF2B5EF4-FFF2-40B4-BE49-F238E27FC236}">
                  <a16:creationId xmlns:a16="http://schemas.microsoft.com/office/drawing/2014/main" id="{20BD3C08-A36B-8C47-A9E1-98E61BCD2361}"/>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5" name="Group 226">
              <a:extLst>
                <a:ext uri="{FF2B5EF4-FFF2-40B4-BE49-F238E27FC236}">
                  <a16:creationId xmlns:a16="http://schemas.microsoft.com/office/drawing/2014/main" id="{BA9CB11E-6522-2A4E-B926-6BB8F2D61B29}"/>
                </a:ext>
              </a:extLst>
            </p:cNvPr>
            <p:cNvGrpSpPr>
              <a:grpSpLocks/>
            </p:cNvGrpSpPr>
            <p:nvPr/>
          </p:nvGrpSpPr>
          <p:grpSpPr bwMode="auto">
            <a:xfrm>
              <a:off x="4749" y="668"/>
              <a:ext cx="581" cy="145"/>
              <a:chOff x="614" y="2568"/>
              <a:chExt cx="725" cy="139"/>
            </a:xfrm>
          </p:grpSpPr>
          <p:sp>
            <p:nvSpPr>
              <p:cNvPr id="260" name="AutoShape 227">
                <a:extLst>
                  <a:ext uri="{FF2B5EF4-FFF2-40B4-BE49-F238E27FC236}">
                    <a16:creationId xmlns:a16="http://schemas.microsoft.com/office/drawing/2014/main" id="{A66F61C7-D146-2444-9233-EEEFDA6DB534}"/>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1" name="AutoShape 228">
                <a:extLst>
                  <a:ext uri="{FF2B5EF4-FFF2-40B4-BE49-F238E27FC236}">
                    <a16:creationId xmlns:a16="http://schemas.microsoft.com/office/drawing/2014/main" id="{C237943C-1D9E-C340-92B4-E279FE5EB9A1}"/>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29">
              <a:extLst>
                <a:ext uri="{FF2B5EF4-FFF2-40B4-BE49-F238E27FC236}">
                  <a16:creationId xmlns:a16="http://schemas.microsoft.com/office/drawing/2014/main" id="{C81D6CA2-B425-4946-AE7A-8E40C0836516}"/>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7" name="Group 230">
              <a:extLst>
                <a:ext uri="{FF2B5EF4-FFF2-40B4-BE49-F238E27FC236}">
                  <a16:creationId xmlns:a16="http://schemas.microsoft.com/office/drawing/2014/main" id="{E1CF8BC0-EDFE-2A4B-A9FD-D7352BEF920B}"/>
                </a:ext>
              </a:extLst>
            </p:cNvPr>
            <p:cNvGrpSpPr>
              <a:grpSpLocks/>
            </p:cNvGrpSpPr>
            <p:nvPr/>
          </p:nvGrpSpPr>
          <p:grpSpPr bwMode="auto">
            <a:xfrm>
              <a:off x="4747" y="994"/>
              <a:ext cx="581" cy="134"/>
              <a:chOff x="614" y="2568"/>
              <a:chExt cx="725" cy="139"/>
            </a:xfrm>
          </p:grpSpPr>
          <p:sp>
            <p:nvSpPr>
              <p:cNvPr id="258" name="AutoShape 231">
                <a:extLst>
                  <a:ext uri="{FF2B5EF4-FFF2-40B4-BE49-F238E27FC236}">
                    <a16:creationId xmlns:a16="http://schemas.microsoft.com/office/drawing/2014/main" id="{0A9026E3-01D2-A044-85D9-3C22E36B944E}"/>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9" name="AutoShape 232">
                <a:extLst>
                  <a:ext uri="{FF2B5EF4-FFF2-40B4-BE49-F238E27FC236}">
                    <a16:creationId xmlns:a16="http://schemas.microsoft.com/office/drawing/2014/main" id="{89380DF0-55D0-544B-ABE2-D6ADD8851B2B}"/>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8" name="Rectangle 233">
              <a:extLst>
                <a:ext uri="{FF2B5EF4-FFF2-40B4-BE49-F238E27FC236}">
                  <a16:creationId xmlns:a16="http://schemas.microsoft.com/office/drawing/2014/main" id="{DF34371F-6EF2-844A-9475-6B8ECC1E25C3}"/>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Rectangle 234">
              <a:extLst>
                <a:ext uri="{FF2B5EF4-FFF2-40B4-BE49-F238E27FC236}">
                  <a16:creationId xmlns:a16="http://schemas.microsoft.com/office/drawing/2014/main" id="{7BF59601-B231-7F4D-B6B7-74CA58AE9412}"/>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40" name="Group 235">
              <a:extLst>
                <a:ext uri="{FF2B5EF4-FFF2-40B4-BE49-F238E27FC236}">
                  <a16:creationId xmlns:a16="http://schemas.microsoft.com/office/drawing/2014/main" id="{653CAD17-3E1A-0A44-BF50-DB027FAD871F}"/>
                </a:ext>
              </a:extLst>
            </p:cNvPr>
            <p:cNvGrpSpPr>
              <a:grpSpLocks/>
            </p:cNvGrpSpPr>
            <p:nvPr/>
          </p:nvGrpSpPr>
          <p:grpSpPr bwMode="auto">
            <a:xfrm>
              <a:off x="4735" y="1627"/>
              <a:ext cx="582" cy="151"/>
              <a:chOff x="614" y="2568"/>
              <a:chExt cx="725" cy="139"/>
            </a:xfrm>
          </p:grpSpPr>
          <p:sp>
            <p:nvSpPr>
              <p:cNvPr id="256" name="AutoShape 236">
                <a:extLst>
                  <a:ext uri="{FF2B5EF4-FFF2-40B4-BE49-F238E27FC236}">
                    <a16:creationId xmlns:a16="http://schemas.microsoft.com/office/drawing/2014/main" id="{2AB347AE-B389-704D-8A3A-F1B0478B7030}"/>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7" name="AutoShape 237">
                <a:extLst>
                  <a:ext uri="{FF2B5EF4-FFF2-40B4-BE49-F238E27FC236}">
                    <a16:creationId xmlns:a16="http://schemas.microsoft.com/office/drawing/2014/main" id="{F96FEA1E-5620-D24E-93C8-5E69D78BD082}"/>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1" name="Freeform 238">
              <a:extLst>
                <a:ext uri="{FF2B5EF4-FFF2-40B4-BE49-F238E27FC236}">
                  <a16:creationId xmlns:a16="http://schemas.microsoft.com/office/drawing/2014/main" id="{84910C8E-8844-DE49-A1A3-762F8BB12AF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42" name="Group 239">
              <a:extLst>
                <a:ext uri="{FF2B5EF4-FFF2-40B4-BE49-F238E27FC236}">
                  <a16:creationId xmlns:a16="http://schemas.microsoft.com/office/drawing/2014/main" id="{BBBD2321-95AE-9C40-B018-8ECE1F278C87}"/>
                </a:ext>
              </a:extLst>
            </p:cNvPr>
            <p:cNvGrpSpPr>
              <a:grpSpLocks/>
            </p:cNvGrpSpPr>
            <p:nvPr/>
          </p:nvGrpSpPr>
          <p:grpSpPr bwMode="auto">
            <a:xfrm>
              <a:off x="4739" y="1327"/>
              <a:ext cx="582" cy="139"/>
              <a:chOff x="614" y="2568"/>
              <a:chExt cx="725" cy="139"/>
            </a:xfrm>
          </p:grpSpPr>
          <p:sp>
            <p:nvSpPr>
              <p:cNvPr id="254" name="AutoShape 240">
                <a:extLst>
                  <a:ext uri="{FF2B5EF4-FFF2-40B4-BE49-F238E27FC236}">
                    <a16:creationId xmlns:a16="http://schemas.microsoft.com/office/drawing/2014/main" id="{5F0A8B0F-BFF3-D645-8BC2-E03084A7359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5" name="AutoShape 241">
                <a:extLst>
                  <a:ext uri="{FF2B5EF4-FFF2-40B4-BE49-F238E27FC236}">
                    <a16:creationId xmlns:a16="http://schemas.microsoft.com/office/drawing/2014/main" id="{F04409C4-53CF-1E47-924D-AAE899D78D5A}"/>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Rectangle 242">
              <a:extLst>
                <a:ext uri="{FF2B5EF4-FFF2-40B4-BE49-F238E27FC236}">
                  <a16:creationId xmlns:a16="http://schemas.microsoft.com/office/drawing/2014/main" id="{B79FB686-7827-8648-B573-39D9BD56AEA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Freeform 243">
              <a:extLst>
                <a:ext uri="{FF2B5EF4-FFF2-40B4-BE49-F238E27FC236}">
                  <a16:creationId xmlns:a16="http://schemas.microsoft.com/office/drawing/2014/main" id="{FDD2EBD5-F1D6-1A40-89DB-A8C30D93187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5" name="Freeform 244">
              <a:extLst>
                <a:ext uri="{FF2B5EF4-FFF2-40B4-BE49-F238E27FC236}">
                  <a16:creationId xmlns:a16="http://schemas.microsoft.com/office/drawing/2014/main" id="{CE0C4D67-AE5D-BA4D-8695-DB491DDD2F0B}"/>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6" name="Oval 245">
              <a:extLst>
                <a:ext uri="{FF2B5EF4-FFF2-40B4-BE49-F238E27FC236}">
                  <a16:creationId xmlns:a16="http://schemas.microsoft.com/office/drawing/2014/main" id="{F37BD5E1-82F5-4442-A0E8-832E39193FEE}"/>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7" name="Freeform 246">
              <a:extLst>
                <a:ext uri="{FF2B5EF4-FFF2-40B4-BE49-F238E27FC236}">
                  <a16:creationId xmlns:a16="http://schemas.microsoft.com/office/drawing/2014/main" id="{65CB1E0E-0881-3D44-874F-DFDC02FDDF7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8" name="AutoShape 247">
              <a:extLst>
                <a:ext uri="{FF2B5EF4-FFF2-40B4-BE49-F238E27FC236}">
                  <a16:creationId xmlns:a16="http://schemas.microsoft.com/office/drawing/2014/main" id="{6DADA001-6CFD-B446-972E-A78724803E36}"/>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AutoShape 248">
              <a:extLst>
                <a:ext uri="{FF2B5EF4-FFF2-40B4-BE49-F238E27FC236}">
                  <a16:creationId xmlns:a16="http://schemas.microsoft.com/office/drawing/2014/main" id="{3A9F1280-193F-A148-B533-A4E2BCD4EE1D}"/>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Oval 249">
              <a:extLst>
                <a:ext uri="{FF2B5EF4-FFF2-40B4-BE49-F238E27FC236}">
                  <a16:creationId xmlns:a16="http://schemas.microsoft.com/office/drawing/2014/main" id="{64151D18-1A99-BB43-8662-5409F09FC64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1" name="Oval 250">
              <a:extLst>
                <a:ext uri="{FF2B5EF4-FFF2-40B4-BE49-F238E27FC236}">
                  <a16:creationId xmlns:a16="http://schemas.microsoft.com/office/drawing/2014/main" id="{86E3B505-373D-FA41-AC57-224E553E6727}"/>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52" name="Oval 251">
              <a:extLst>
                <a:ext uri="{FF2B5EF4-FFF2-40B4-BE49-F238E27FC236}">
                  <a16:creationId xmlns:a16="http://schemas.microsoft.com/office/drawing/2014/main" id="{3E492A9C-D2EF-444F-9F40-D87F1FF8E812}"/>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252">
              <a:extLst>
                <a:ext uri="{FF2B5EF4-FFF2-40B4-BE49-F238E27FC236}">
                  <a16:creationId xmlns:a16="http://schemas.microsoft.com/office/drawing/2014/main" id="{B30ABD37-057E-DC41-B1A5-29A2C423603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7" name="Slide Number Placeholder 2">
            <a:extLst>
              <a:ext uri="{FF2B5EF4-FFF2-40B4-BE49-F238E27FC236}">
                <a16:creationId xmlns:a16="http://schemas.microsoft.com/office/drawing/2014/main" id="{7A20C98F-8CB3-904A-A136-78573229D8F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90</a:t>
            </a:fld>
            <a:endParaRPr lang="en-US" dirty="0"/>
          </a:p>
        </p:txBody>
      </p:sp>
    </p:spTree>
    <p:extLst>
      <p:ext uri="{BB962C8B-B14F-4D97-AF65-F5344CB8AC3E}">
        <p14:creationId xmlns:p14="http://schemas.microsoft.com/office/powerpoint/2010/main" val="319870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dissolve">
                                      <p:cBhvr>
                                        <p:cTn id="7" dur="500"/>
                                        <p:tgtEl>
                                          <p:spTgt spid="1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dissolve">
                                      <p:cBhvr>
                                        <p:cTn id="10" dur="500"/>
                                        <p:tgtEl>
                                          <p:spTgt spid="19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dissolve">
                                      <p:cBhvr>
                                        <p:cTn id="15" dur="500"/>
                                        <p:tgtEl>
                                          <p:spTgt spid="188"/>
                                        </p:tgtEl>
                                      </p:cBhvr>
                                    </p:animEffect>
                                  </p:childTnLst>
                                </p:cTn>
                              </p:par>
                              <p:par>
                                <p:cTn id="16" presetID="9" presetClass="entr" presetSubtype="0" fill="hold" nodeType="withEffect">
                                  <p:stCondLst>
                                    <p:cond delay="0"/>
                                  </p:stCondLst>
                                  <p:childTnLst>
                                    <p:set>
                                      <p:cBhvr>
                                        <p:cTn id="17" dur="1" fill="hold">
                                          <p:stCondLst>
                                            <p:cond delay="0"/>
                                          </p:stCondLst>
                                        </p:cTn>
                                        <p:tgtEl>
                                          <p:spTgt spid="193">
                                            <p:txEl>
                                              <p:pRg st="0" end="0"/>
                                            </p:txEl>
                                          </p:spTgt>
                                        </p:tgtEl>
                                        <p:attrNameLst>
                                          <p:attrName>style.visibility</p:attrName>
                                        </p:attrNameLst>
                                      </p:cBhvr>
                                      <p:to>
                                        <p:strVal val="visible"/>
                                      </p:to>
                                    </p:set>
                                    <p:animEffect transition="in" filter="dissolve">
                                      <p:cBhvr>
                                        <p:cTn id="18" dur="500"/>
                                        <p:tgtEl>
                                          <p:spTgt spid="19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dissolve">
                                      <p:cBhvr>
                                        <p:cTn id="23" dur="500"/>
                                        <p:tgtEl>
                                          <p:spTgt spid="17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38">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5"/>
                                        </p:tgtEl>
                                        <p:attrNameLst>
                                          <p:attrName>style.visibility</p:attrName>
                                        </p:attrNameLst>
                                      </p:cBhvr>
                                      <p:to>
                                        <p:strVal val="visible"/>
                                      </p:to>
                                    </p:set>
                                    <p:animEffect transition="in" filter="wipe(up)">
                                      <p:cBhvr>
                                        <p:cTn id="32" dur="500"/>
                                        <p:tgtEl>
                                          <p:spTgt spid="195"/>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97"/>
                                        </p:tgtEl>
                                        <p:attrNameLst>
                                          <p:attrName>style.visibility</p:attrName>
                                        </p:attrNameLst>
                                      </p:cBhvr>
                                      <p:to>
                                        <p:strVal val="visible"/>
                                      </p:to>
                                    </p:set>
                                    <p:animEffect transition="in" filter="wipe(left)">
                                      <p:cBhvr>
                                        <p:cTn id="36" dur="500"/>
                                        <p:tgtEl>
                                          <p:spTgt spid="197"/>
                                        </p:tgtEl>
                                      </p:cBhvr>
                                    </p:animEffect>
                                  </p:childTnLst>
                                </p:cTn>
                              </p:par>
                              <p:par>
                                <p:cTn id="37" presetID="22" presetClass="entr" presetSubtype="8" fill="hold" nodeType="withEffect">
                                  <p:stCondLst>
                                    <p:cond delay="0"/>
                                  </p:stCondLst>
                                  <p:childTnLst>
                                    <p:set>
                                      <p:cBhvr>
                                        <p:cTn id="38" dur="1" fill="hold">
                                          <p:stCondLst>
                                            <p:cond delay="0"/>
                                          </p:stCondLst>
                                        </p:cTn>
                                        <p:tgtEl>
                                          <p:spTgt spid="207"/>
                                        </p:tgtEl>
                                        <p:attrNameLst>
                                          <p:attrName>style.visibility</p:attrName>
                                        </p:attrNameLst>
                                      </p:cBhvr>
                                      <p:to>
                                        <p:strVal val="visible"/>
                                      </p:to>
                                    </p:set>
                                    <p:animEffect transition="in" filter="wipe(left)">
                                      <p:cBhvr>
                                        <p:cTn id="39" dur="500"/>
                                        <p:tgtEl>
                                          <p:spTgt spid="207"/>
                                        </p:tgtEl>
                                      </p:cBhvr>
                                    </p:animEffect>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196"/>
                                        </p:tgtEl>
                                        <p:attrNameLst>
                                          <p:attrName>style.visibility</p:attrName>
                                        </p:attrNameLst>
                                      </p:cBhvr>
                                      <p:to>
                                        <p:strVal val="visible"/>
                                      </p:to>
                                    </p:set>
                                    <p:animEffect transition="in" filter="wipe(down)">
                                      <p:cBhvr>
                                        <p:cTn id="43" dur="500"/>
                                        <p:tgtEl>
                                          <p:spTgt spid="19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98"/>
                                        </p:tgtEl>
                                        <p:attrNameLst>
                                          <p:attrName>style.visibility</p:attrName>
                                        </p:attrNameLst>
                                      </p:cBhvr>
                                      <p:to>
                                        <p:strVal val="visible"/>
                                      </p:to>
                                    </p:set>
                                    <p:animEffect transition="in" filter="wipe(up)">
                                      <p:cBhvr>
                                        <p:cTn id="48" dur="500"/>
                                        <p:tgtEl>
                                          <p:spTgt spid="198"/>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199"/>
                                        </p:tgtEl>
                                        <p:attrNameLst>
                                          <p:attrName>style.visibility</p:attrName>
                                        </p:attrNameLst>
                                      </p:cBhvr>
                                      <p:to>
                                        <p:strVal val="visible"/>
                                      </p:to>
                                    </p:set>
                                    <p:animEffect transition="in" filter="wipe(right)">
                                      <p:cBhvr>
                                        <p:cTn id="52" dur="500"/>
                                        <p:tgtEl>
                                          <p:spTgt spid="199"/>
                                        </p:tgtEl>
                                      </p:cBhvr>
                                    </p:animEffect>
                                  </p:childTnLst>
                                </p:cTn>
                              </p:par>
                              <p:par>
                                <p:cTn id="53" presetID="22" presetClass="entr" presetSubtype="2" fill="hold" nodeType="withEffect">
                                  <p:stCondLst>
                                    <p:cond delay="0"/>
                                  </p:stCondLst>
                                  <p:childTnLst>
                                    <p:set>
                                      <p:cBhvr>
                                        <p:cTn id="54" dur="1" fill="hold">
                                          <p:stCondLst>
                                            <p:cond delay="0"/>
                                          </p:stCondLst>
                                        </p:cTn>
                                        <p:tgtEl>
                                          <p:spTgt spid="211"/>
                                        </p:tgtEl>
                                        <p:attrNameLst>
                                          <p:attrName>style.visibility</p:attrName>
                                        </p:attrNameLst>
                                      </p:cBhvr>
                                      <p:to>
                                        <p:strVal val="visible"/>
                                      </p:to>
                                    </p:set>
                                    <p:animEffect transition="in" filter="wipe(right)">
                                      <p:cBhvr>
                                        <p:cTn id="55" dur="500"/>
                                        <p:tgtEl>
                                          <p:spTgt spid="211"/>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200"/>
                                        </p:tgtEl>
                                        <p:attrNameLst>
                                          <p:attrName>style.visibility</p:attrName>
                                        </p:attrNameLst>
                                      </p:cBhvr>
                                      <p:to>
                                        <p:strVal val="visible"/>
                                      </p:to>
                                    </p:set>
                                    <p:animEffect transition="in" filter="wipe(down)">
                                      <p:cBhvr>
                                        <p:cTn id="59" dur="500"/>
                                        <p:tgtEl>
                                          <p:spTgt spid="20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04"/>
                                        </p:tgtEl>
                                        <p:attrNameLst>
                                          <p:attrName>style.visibility</p:attrName>
                                        </p:attrNameLst>
                                      </p:cBhvr>
                                      <p:to>
                                        <p:strVal val="visible"/>
                                      </p:to>
                                    </p:set>
                                    <p:animEffect transition="in" filter="wipe(up)">
                                      <p:cBhvr>
                                        <p:cTn id="64" dur="500"/>
                                        <p:tgtEl>
                                          <p:spTgt spid="204"/>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206"/>
                                        </p:tgtEl>
                                        <p:attrNameLst>
                                          <p:attrName>style.visibility</p:attrName>
                                        </p:attrNameLst>
                                      </p:cBhvr>
                                      <p:to>
                                        <p:strVal val="visible"/>
                                      </p:to>
                                    </p:set>
                                    <p:animEffect transition="in" filter="wipe(left)">
                                      <p:cBhvr>
                                        <p:cTn id="68" dur="500"/>
                                        <p:tgtEl>
                                          <p:spTgt spid="206"/>
                                        </p:tgtEl>
                                      </p:cBhvr>
                                    </p:animEffect>
                                  </p:childTnLst>
                                </p:cTn>
                              </p:par>
                              <p:par>
                                <p:cTn id="69" presetID="22" presetClass="entr" presetSubtype="8" fill="hold" nodeType="with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wipe(left)">
                                      <p:cBhvr>
                                        <p:cTn id="71" dur="500"/>
                                        <p:tgtEl>
                                          <p:spTgt spid="215"/>
                                        </p:tgtEl>
                                      </p:cBhvr>
                                    </p:animEffect>
                                  </p:childTnLst>
                                </p:cTn>
                              </p:par>
                            </p:childTnLst>
                          </p:cTn>
                        </p:par>
                        <p:par>
                          <p:cTn id="72" fill="hold">
                            <p:stCondLst>
                              <p:cond delay="1000"/>
                            </p:stCondLst>
                            <p:childTnLst>
                              <p:par>
                                <p:cTn id="73" presetID="22" presetClass="entr" presetSubtype="4" fill="hold" nodeType="afterEffect">
                                  <p:stCondLst>
                                    <p:cond delay="0"/>
                                  </p:stCondLst>
                                  <p:childTnLst>
                                    <p:set>
                                      <p:cBhvr>
                                        <p:cTn id="74" dur="1" fill="hold">
                                          <p:stCondLst>
                                            <p:cond delay="0"/>
                                          </p:stCondLst>
                                        </p:cTn>
                                        <p:tgtEl>
                                          <p:spTgt spid="202"/>
                                        </p:tgtEl>
                                        <p:attrNameLst>
                                          <p:attrName>style.visibility</p:attrName>
                                        </p:attrNameLst>
                                      </p:cBhvr>
                                      <p:to>
                                        <p:strVal val="visible"/>
                                      </p:to>
                                    </p:set>
                                    <p:animEffect transition="in" filter="wipe(down)">
                                      <p:cBhvr>
                                        <p:cTn id="75" dur="500"/>
                                        <p:tgtEl>
                                          <p:spTgt spid="202"/>
                                        </p:tgtEl>
                                      </p:cBhvr>
                                    </p:animEffect>
                                  </p:childTnLst>
                                </p:cTn>
                              </p:par>
                            </p:childTnLst>
                          </p:cTn>
                        </p:par>
                        <p:par>
                          <p:cTn id="76" fill="hold">
                            <p:stCondLst>
                              <p:cond delay="1500"/>
                            </p:stCondLst>
                            <p:childTnLst>
                              <p:par>
                                <p:cTn id="77" presetID="22" presetClass="entr" presetSubtype="1" fill="hold" nodeType="afterEffect">
                                  <p:stCondLst>
                                    <p:cond delay="0"/>
                                  </p:stCondLst>
                                  <p:childTnLst>
                                    <p:set>
                                      <p:cBhvr>
                                        <p:cTn id="78" dur="1" fill="hold">
                                          <p:stCondLst>
                                            <p:cond delay="0"/>
                                          </p:stCondLst>
                                        </p:cTn>
                                        <p:tgtEl>
                                          <p:spTgt spid="201"/>
                                        </p:tgtEl>
                                        <p:attrNameLst>
                                          <p:attrName>style.visibility</p:attrName>
                                        </p:attrNameLst>
                                      </p:cBhvr>
                                      <p:to>
                                        <p:strVal val="visible"/>
                                      </p:to>
                                    </p:set>
                                    <p:animEffect transition="in" filter="wipe(up)">
                                      <p:cBhvr>
                                        <p:cTn id="79" dur="500"/>
                                        <p:tgtEl>
                                          <p:spTgt spid="201"/>
                                        </p:tgtEl>
                                      </p:cBhvr>
                                    </p:animEffect>
                                  </p:childTnLst>
                                </p:cTn>
                              </p:par>
                            </p:childTnLst>
                          </p:cTn>
                        </p:par>
                        <p:par>
                          <p:cTn id="80" fill="hold">
                            <p:stCondLst>
                              <p:cond delay="2000"/>
                            </p:stCondLst>
                            <p:childTnLst>
                              <p:par>
                                <p:cTn id="81" presetID="22" presetClass="entr" presetSubtype="2" fill="hold" nodeType="afterEffect">
                                  <p:stCondLst>
                                    <p:cond delay="0"/>
                                  </p:stCondLst>
                                  <p:childTnLst>
                                    <p:set>
                                      <p:cBhvr>
                                        <p:cTn id="82" dur="1" fill="hold">
                                          <p:stCondLst>
                                            <p:cond delay="0"/>
                                          </p:stCondLst>
                                        </p:cTn>
                                        <p:tgtEl>
                                          <p:spTgt spid="205"/>
                                        </p:tgtEl>
                                        <p:attrNameLst>
                                          <p:attrName>style.visibility</p:attrName>
                                        </p:attrNameLst>
                                      </p:cBhvr>
                                      <p:to>
                                        <p:strVal val="visible"/>
                                      </p:to>
                                    </p:set>
                                    <p:animEffect transition="in" filter="wipe(right)">
                                      <p:cBhvr>
                                        <p:cTn id="83" dur="500"/>
                                        <p:tgtEl>
                                          <p:spTgt spid="205"/>
                                        </p:tgtEl>
                                      </p:cBhvr>
                                    </p:animEffect>
                                  </p:childTnLst>
                                </p:cTn>
                              </p:par>
                              <p:par>
                                <p:cTn id="84" presetID="22" presetClass="entr" presetSubtype="2" fill="hold" nodeType="withEffect">
                                  <p:stCondLst>
                                    <p:cond delay="0"/>
                                  </p:stCondLst>
                                  <p:childTnLst>
                                    <p:set>
                                      <p:cBhvr>
                                        <p:cTn id="85" dur="1" fill="hold">
                                          <p:stCondLst>
                                            <p:cond delay="0"/>
                                          </p:stCondLst>
                                        </p:cTn>
                                        <p:tgtEl>
                                          <p:spTgt spid="219"/>
                                        </p:tgtEl>
                                        <p:attrNameLst>
                                          <p:attrName>style.visibility</p:attrName>
                                        </p:attrNameLst>
                                      </p:cBhvr>
                                      <p:to>
                                        <p:strVal val="visible"/>
                                      </p:to>
                                    </p:set>
                                    <p:animEffect transition="in" filter="wipe(right)">
                                      <p:cBhvr>
                                        <p:cTn id="86" dur="500"/>
                                        <p:tgtEl>
                                          <p:spTgt spid="219"/>
                                        </p:tgtEl>
                                      </p:cBhvr>
                                    </p:animEffect>
                                  </p:childTnLst>
                                </p:cTn>
                              </p:par>
                            </p:childTnLst>
                          </p:cTn>
                        </p:par>
                        <p:par>
                          <p:cTn id="87" fill="hold">
                            <p:stCondLst>
                              <p:cond delay="2500"/>
                            </p:stCondLst>
                            <p:childTnLst>
                              <p:par>
                                <p:cTn id="88" presetID="22" presetClass="entr" presetSubtype="4" fill="hold" nodeType="afterEffect">
                                  <p:stCondLst>
                                    <p:cond delay="0"/>
                                  </p:stCondLst>
                                  <p:childTnLst>
                                    <p:set>
                                      <p:cBhvr>
                                        <p:cTn id="89" dur="1" fill="hold">
                                          <p:stCondLst>
                                            <p:cond delay="0"/>
                                          </p:stCondLst>
                                        </p:cTn>
                                        <p:tgtEl>
                                          <p:spTgt spid="203"/>
                                        </p:tgtEl>
                                        <p:attrNameLst>
                                          <p:attrName>style.visibility</p:attrName>
                                        </p:attrNameLst>
                                      </p:cBhvr>
                                      <p:to>
                                        <p:strVal val="visible"/>
                                      </p:to>
                                    </p:set>
                                    <p:animEffect transition="in" filter="wipe(down)">
                                      <p:cBhvr>
                                        <p:cTn id="9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19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Connection-oriented demultiplexing</a:t>
            </a:r>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798689" y="1495768"/>
            <a:ext cx="4770837" cy="294261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0" indent="-2762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TCP socket identified by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4-</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tuple: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source IP address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source port number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dest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IP address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dest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port number</a:t>
            </a:r>
          </a:p>
        </p:txBody>
      </p:sp>
      <p:sp>
        <p:nvSpPr>
          <p:cNvPr id="129" name="Rectangle 4">
            <a:extLst>
              <a:ext uri="{FF2B5EF4-FFF2-40B4-BE49-F238E27FC236}">
                <a16:creationId xmlns:a16="http://schemas.microsoft.com/office/drawing/2014/main" id="{C6672EA0-BD4C-AA4C-B327-560672E6A24F}"/>
              </a:ext>
            </a:extLst>
          </p:cNvPr>
          <p:cNvSpPr txBox="1">
            <a:spLocks noChangeArrowheads="1"/>
          </p:cNvSpPr>
          <p:nvPr/>
        </p:nvSpPr>
        <p:spPr>
          <a:xfrm>
            <a:off x="6476415" y="1510775"/>
            <a:ext cx="5036711" cy="497477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313" marR="0" lvl="0" indent="-2889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server may support many simultaneous TCP sockets: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socket identified by its own 4-tuple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socket associated with a different connecting client</a:t>
            </a:r>
          </a:p>
        </p:txBody>
      </p:sp>
      <p:sp>
        <p:nvSpPr>
          <p:cNvPr id="6" name="Rectangle 3">
            <a:extLst>
              <a:ext uri="{FF2B5EF4-FFF2-40B4-BE49-F238E27FC236}">
                <a16:creationId xmlns:a16="http://schemas.microsoft.com/office/drawing/2014/main" id="{2C2F9B28-FDD9-B047-936F-1DE26AECFD6E}"/>
              </a:ext>
            </a:extLst>
          </p:cNvPr>
          <p:cNvSpPr txBox="1">
            <a:spLocks noChangeArrowheads="1"/>
          </p:cNvSpPr>
          <p:nvPr/>
        </p:nvSpPr>
        <p:spPr>
          <a:xfrm>
            <a:off x="784324" y="4284442"/>
            <a:ext cx="4770837" cy="222857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0" indent="-26987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demux: receiver uses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all four values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(4-tuple)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direct segment to appropriate socket</a:t>
            </a:r>
          </a:p>
        </p:txBody>
      </p:sp>
      <p:sp>
        <p:nvSpPr>
          <p:cNvPr id="7" name="Slide Number Placeholder 2">
            <a:extLst>
              <a:ext uri="{FF2B5EF4-FFF2-40B4-BE49-F238E27FC236}">
                <a16:creationId xmlns:a16="http://schemas.microsoft.com/office/drawing/2014/main" id="{AE4D1361-EDC2-E64C-B2A5-339968681A4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91</a:t>
            </a:fld>
            <a:endParaRPr lang="en-US" dirty="0"/>
          </a:p>
        </p:txBody>
      </p:sp>
    </p:spTree>
    <p:extLst>
      <p:ext uri="{BB962C8B-B14F-4D97-AF65-F5344CB8AC3E}">
        <p14:creationId xmlns:p14="http://schemas.microsoft.com/office/powerpoint/2010/main" val="35998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dissolve">
                                      <p:cBhvr>
                                        <p:cTn id="1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Connection-oriented demultiplexing: example</a:t>
            </a:r>
          </a:p>
        </p:txBody>
      </p:sp>
      <p:sp>
        <p:nvSpPr>
          <p:cNvPr id="525" name="Freeform 5">
            <a:extLst>
              <a:ext uri="{FF2B5EF4-FFF2-40B4-BE49-F238E27FC236}">
                <a16:creationId xmlns:a16="http://schemas.microsoft.com/office/drawing/2014/main" id="{7563D6BB-009E-434A-9515-A6EAB0387E14}"/>
              </a:ext>
            </a:extLst>
          </p:cNvPr>
          <p:cNvSpPr>
            <a:spLocks/>
          </p:cNvSpPr>
          <p:nvPr/>
        </p:nvSpPr>
        <p:spPr bwMode="auto">
          <a:xfrm>
            <a:off x="4454236" y="1478017"/>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6" name="Freeform 6">
            <a:extLst>
              <a:ext uri="{FF2B5EF4-FFF2-40B4-BE49-F238E27FC236}">
                <a16:creationId xmlns:a16="http://schemas.microsoft.com/office/drawing/2014/main" id="{C4ABCFDA-E140-9C42-81C9-A5B5F6C446B3}"/>
              </a:ext>
            </a:extLst>
          </p:cNvPr>
          <p:cNvSpPr>
            <a:spLocks/>
          </p:cNvSpPr>
          <p:nvPr/>
        </p:nvSpPr>
        <p:spPr bwMode="auto">
          <a:xfrm>
            <a:off x="2052349" y="1657405"/>
            <a:ext cx="460375" cy="2193925"/>
          </a:xfrm>
          <a:custGeom>
            <a:avLst/>
            <a:gdLst>
              <a:gd name="T0" fmla="*/ 2147483647 w 290"/>
              <a:gd name="T1" fmla="*/ 2147483647 h 1382"/>
              <a:gd name="T2" fmla="*/ 0 w 290"/>
              <a:gd name="T3" fmla="*/ 2147483647 h 1382"/>
              <a:gd name="T4" fmla="*/ 2147483647 w 290"/>
              <a:gd name="T5" fmla="*/ 0 h 1382"/>
              <a:gd name="T6" fmla="*/ 2147483647 w 290"/>
              <a:gd name="T7" fmla="*/ 2147483647 h 1382"/>
              <a:gd name="T8" fmla="*/ 2147483647 w 290"/>
              <a:gd name="T9" fmla="*/ 2147483647 h 1382"/>
              <a:gd name="T10" fmla="*/ 2147483647 w 290"/>
              <a:gd name="T11" fmla="*/ 2147483647 h 13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1382">
                <a:moveTo>
                  <a:pt x="15" y="1382"/>
                </a:moveTo>
                <a:lnTo>
                  <a:pt x="0" y="1360"/>
                </a:lnTo>
                <a:lnTo>
                  <a:pt x="290" y="0"/>
                </a:lnTo>
                <a:lnTo>
                  <a:pt x="284" y="1258"/>
                </a:lnTo>
                <a:lnTo>
                  <a:pt x="182" y="1382"/>
                </a:lnTo>
                <a:lnTo>
                  <a:pt x="15" y="1382"/>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7" name="Rectangle 23">
            <a:extLst>
              <a:ext uri="{FF2B5EF4-FFF2-40B4-BE49-F238E27FC236}">
                <a16:creationId xmlns:a16="http://schemas.microsoft.com/office/drawing/2014/main" id="{614F9B0E-1109-CC4B-8E75-55A6C74E6801}"/>
              </a:ext>
            </a:extLst>
          </p:cNvPr>
          <p:cNvSpPr>
            <a:spLocks noChangeArrowheads="1"/>
          </p:cNvSpPr>
          <p:nvPr/>
        </p:nvSpPr>
        <p:spPr bwMode="auto">
          <a:xfrm>
            <a:off x="2568286" y="1624067"/>
            <a:ext cx="1296988"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8" name="Rectangle 24">
            <a:extLst>
              <a:ext uri="{FF2B5EF4-FFF2-40B4-BE49-F238E27FC236}">
                <a16:creationId xmlns:a16="http://schemas.microsoft.com/office/drawing/2014/main" id="{CBD89C10-5030-2D42-A25D-BFEC970A8F20}"/>
              </a:ext>
            </a:extLst>
          </p:cNvPr>
          <p:cNvSpPr>
            <a:spLocks noChangeArrowheads="1"/>
          </p:cNvSpPr>
          <p:nvPr/>
        </p:nvSpPr>
        <p:spPr bwMode="auto">
          <a:xfrm>
            <a:off x="2530186" y="1678042"/>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9" name="Line 25">
            <a:extLst>
              <a:ext uri="{FF2B5EF4-FFF2-40B4-BE49-F238E27FC236}">
                <a16:creationId xmlns:a16="http://schemas.microsoft.com/office/drawing/2014/main" id="{8D7EF085-D57A-E243-98DA-BEAC54BDE621}"/>
              </a:ext>
            </a:extLst>
          </p:cNvPr>
          <p:cNvSpPr>
            <a:spLocks noChangeShapeType="1"/>
          </p:cNvSpPr>
          <p:nvPr/>
        </p:nvSpPr>
        <p:spPr bwMode="auto">
          <a:xfrm>
            <a:off x="2539711" y="2438455"/>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0" name="Text Box 26">
            <a:extLst>
              <a:ext uri="{FF2B5EF4-FFF2-40B4-BE49-F238E27FC236}">
                <a16:creationId xmlns:a16="http://schemas.microsoft.com/office/drawing/2014/main" id="{0ED9175A-7497-DD4F-9C18-ACF0B19F7B51}"/>
              </a:ext>
            </a:extLst>
          </p:cNvPr>
          <p:cNvSpPr txBox="1">
            <a:spLocks noChangeArrowheads="1"/>
          </p:cNvSpPr>
          <p:nvPr/>
        </p:nvSpPr>
        <p:spPr bwMode="auto">
          <a:xfrm>
            <a:off x="2496849" y="2420992"/>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31" name="Line 27">
            <a:extLst>
              <a:ext uri="{FF2B5EF4-FFF2-40B4-BE49-F238E27FC236}">
                <a16:creationId xmlns:a16="http://schemas.microsoft.com/office/drawing/2014/main" id="{FD58D124-018E-3848-9BB8-DBD51A4D851F}"/>
              </a:ext>
            </a:extLst>
          </p:cNvPr>
          <p:cNvSpPr>
            <a:spLocks noChangeShapeType="1"/>
          </p:cNvSpPr>
          <p:nvPr/>
        </p:nvSpPr>
        <p:spPr bwMode="auto">
          <a:xfrm>
            <a:off x="2547649" y="2759130"/>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2" name="Line 28">
            <a:extLst>
              <a:ext uri="{FF2B5EF4-FFF2-40B4-BE49-F238E27FC236}">
                <a16:creationId xmlns:a16="http://schemas.microsoft.com/office/drawing/2014/main" id="{15074162-585A-BC41-91A3-96670F676188}"/>
              </a:ext>
            </a:extLst>
          </p:cNvPr>
          <p:cNvSpPr>
            <a:spLocks noChangeShapeType="1"/>
          </p:cNvSpPr>
          <p:nvPr/>
        </p:nvSpPr>
        <p:spPr bwMode="auto">
          <a:xfrm>
            <a:off x="2533361" y="306869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3" name="Line 29">
            <a:extLst>
              <a:ext uri="{FF2B5EF4-FFF2-40B4-BE49-F238E27FC236}">
                <a16:creationId xmlns:a16="http://schemas.microsoft.com/office/drawing/2014/main" id="{23B1C83D-9CD1-7141-80E9-B23AF1A120DD}"/>
              </a:ext>
            </a:extLst>
          </p:cNvPr>
          <p:cNvSpPr>
            <a:spLocks noChangeShapeType="1"/>
          </p:cNvSpPr>
          <p:nvPr/>
        </p:nvSpPr>
        <p:spPr bwMode="auto">
          <a:xfrm>
            <a:off x="2533361" y="3354442"/>
            <a:ext cx="1263650" cy="3175"/>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4" name="Text Box 26">
            <a:extLst>
              <a:ext uri="{FF2B5EF4-FFF2-40B4-BE49-F238E27FC236}">
                <a16:creationId xmlns:a16="http://schemas.microsoft.com/office/drawing/2014/main" id="{18FD1BAC-22E0-E743-8D85-AD83603D9B8E}"/>
              </a:ext>
            </a:extLst>
          </p:cNvPr>
          <p:cNvSpPr txBox="1">
            <a:spLocks noChangeArrowheads="1"/>
          </p:cNvSpPr>
          <p:nvPr/>
        </p:nvSpPr>
        <p:spPr bwMode="auto">
          <a:xfrm>
            <a:off x="2531774" y="1668517"/>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35" name="Text Box 26">
            <a:extLst>
              <a:ext uri="{FF2B5EF4-FFF2-40B4-BE49-F238E27FC236}">
                <a16:creationId xmlns:a16="http://schemas.microsoft.com/office/drawing/2014/main" id="{FA894B51-006F-1749-B20E-08F2DE8012E4}"/>
              </a:ext>
            </a:extLst>
          </p:cNvPr>
          <p:cNvSpPr txBox="1">
            <a:spLocks noChangeArrowheads="1"/>
          </p:cNvSpPr>
          <p:nvPr/>
        </p:nvSpPr>
        <p:spPr bwMode="auto">
          <a:xfrm>
            <a:off x="2487324" y="3325867"/>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36" name="Text Box 26">
            <a:extLst>
              <a:ext uri="{FF2B5EF4-FFF2-40B4-BE49-F238E27FC236}">
                <a16:creationId xmlns:a16="http://schemas.microsoft.com/office/drawing/2014/main" id="{986C06D0-2FCC-3C4A-8B26-E47FEACB6A76}"/>
              </a:ext>
            </a:extLst>
          </p:cNvPr>
          <p:cNvSpPr txBox="1">
            <a:spLocks noChangeArrowheads="1"/>
          </p:cNvSpPr>
          <p:nvPr/>
        </p:nvSpPr>
        <p:spPr bwMode="auto">
          <a:xfrm>
            <a:off x="2506374" y="3040117"/>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37" name="Text Box 26">
            <a:extLst>
              <a:ext uri="{FF2B5EF4-FFF2-40B4-BE49-F238E27FC236}">
                <a16:creationId xmlns:a16="http://schemas.microsoft.com/office/drawing/2014/main" id="{D076C0F4-C178-3E40-A5A0-D9949817A0D5}"/>
              </a:ext>
            </a:extLst>
          </p:cNvPr>
          <p:cNvSpPr txBox="1">
            <a:spLocks noChangeArrowheads="1"/>
          </p:cNvSpPr>
          <p:nvPr/>
        </p:nvSpPr>
        <p:spPr bwMode="auto">
          <a:xfrm>
            <a:off x="2496849" y="2744842"/>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38" name="Oval 19">
            <a:extLst>
              <a:ext uri="{FF2B5EF4-FFF2-40B4-BE49-F238E27FC236}">
                <a16:creationId xmlns:a16="http://schemas.microsoft.com/office/drawing/2014/main" id="{2A71094C-18F7-1C46-8C86-7D8D2BCF2A4A}"/>
              </a:ext>
            </a:extLst>
          </p:cNvPr>
          <p:cNvSpPr>
            <a:spLocks noChangeArrowheads="1"/>
          </p:cNvSpPr>
          <p:nvPr/>
        </p:nvSpPr>
        <p:spPr bwMode="auto">
          <a:xfrm>
            <a:off x="2866736" y="1954267"/>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P1</a:t>
            </a: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539" name="Group 20">
            <a:extLst>
              <a:ext uri="{FF2B5EF4-FFF2-40B4-BE49-F238E27FC236}">
                <a16:creationId xmlns:a16="http://schemas.microsoft.com/office/drawing/2014/main" id="{554821E9-E611-EF4C-B4ED-D5A7C0CB1055}"/>
              </a:ext>
            </a:extLst>
          </p:cNvPr>
          <p:cNvGrpSpPr>
            <a:grpSpLocks/>
          </p:cNvGrpSpPr>
          <p:nvPr/>
        </p:nvGrpSpPr>
        <p:grpSpPr bwMode="auto">
          <a:xfrm>
            <a:off x="2834986" y="2278117"/>
            <a:ext cx="620713" cy="228600"/>
            <a:chOff x="1287" y="2524"/>
            <a:chExt cx="260" cy="100"/>
          </a:xfrm>
        </p:grpSpPr>
        <p:sp>
          <p:nvSpPr>
            <p:cNvPr id="540" name="Rectangle 21">
              <a:extLst>
                <a:ext uri="{FF2B5EF4-FFF2-40B4-BE49-F238E27FC236}">
                  <a16:creationId xmlns:a16="http://schemas.microsoft.com/office/drawing/2014/main" id="{BEBEC012-39DF-A541-830E-6FF13ADAE416}"/>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1" name="Rectangle 22">
              <a:extLst>
                <a:ext uri="{FF2B5EF4-FFF2-40B4-BE49-F238E27FC236}">
                  <a16:creationId xmlns:a16="http://schemas.microsoft.com/office/drawing/2014/main" id="{C54558CA-8722-654B-8BA0-93D5C1A67599}"/>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2" name="Rectangle 23">
              <a:extLst>
                <a:ext uri="{FF2B5EF4-FFF2-40B4-BE49-F238E27FC236}">
                  <a16:creationId xmlns:a16="http://schemas.microsoft.com/office/drawing/2014/main" id="{4ECE78D1-C229-D44C-8946-E5D845D77BF2}"/>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3" name="Rectangle 24">
              <a:extLst>
                <a:ext uri="{FF2B5EF4-FFF2-40B4-BE49-F238E27FC236}">
                  <a16:creationId xmlns:a16="http://schemas.microsoft.com/office/drawing/2014/main" id="{5E3A5BD1-1D56-EA42-9427-8F0D4DE4565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44" name="Rectangle 23">
            <a:extLst>
              <a:ext uri="{FF2B5EF4-FFF2-40B4-BE49-F238E27FC236}">
                <a16:creationId xmlns:a16="http://schemas.microsoft.com/office/drawing/2014/main" id="{9E1F493A-E899-D74E-919F-F4A60AE16A91}"/>
              </a:ext>
            </a:extLst>
          </p:cNvPr>
          <p:cNvSpPr>
            <a:spLocks noChangeArrowheads="1"/>
          </p:cNvSpPr>
          <p:nvPr/>
        </p:nvSpPr>
        <p:spPr bwMode="auto">
          <a:xfrm>
            <a:off x="5067011" y="1390705"/>
            <a:ext cx="2254250"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5" name="Rectangle 24">
            <a:extLst>
              <a:ext uri="{FF2B5EF4-FFF2-40B4-BE49-F238E27FC236}">
                <a16:creationId xmlns:a16="http://schemas.microsoft.com/office/drawing/2014/main" id="{49A0180F-5303-6E4C-99BF-19A56AAC7C47}"/>
              </a:ext>
            </a:extLst>
          </p:cNvPr>
          <p:cNvSpPr>
            <a:spLocks noChangeArrowheads="1"/>
          </p:cNvSpPr>
          <p:nvPr/>
        </p:nvSpPr>
        <p:spPr bwMode="auto">
          <a:xfrm>
            <a:off x="5013036" y="1468492"/>
            <a:ext cx="22256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6" name="Text Box 26">
            <a:extLst>
              <a:ext uri="{FF2B5EF4-FFF2-40B4-BE49-F238E27FC236}">
                <a16:creationId xmlns:a16="http://schemas.microsoft.com/office/drawing/2014/main" id="{23645F4E-01B1-3349-9A7F-2F24FC4C20C1}"/>
              </a:ext>
            </a:extLst>
          </p:cNvPr>
          <p:cNvSpPr txBox="1">
            <a:spLocks noChangeArrowheads="1"/>
          </p:cNvSpPr>
          <p:nvPr/>
        </p:nvSpPr>
        <p:spPr bwMode="auto">
          <a:xfrm>
            <a:off x="5438486" y="2197155"/>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47" name="Text Box 26">
            <a:extLst>
              <a:ext uri="{FF2B5EF4-FFF2-40B4-BE49-F238E27FC236}">
                <a16:creationId xmlns:a16="http://schemas.microsoft.com/office/drawing/2014/main" id="{9BED65C6-B309-8B4D-A068-E19EDFD116B4}"/>
              </a:ext>
            </a:extLst>
          </p:cNvPr>
          <p:cNvSpPr txBox="1">
            <a:spLocks noChangeArrowheads="1"/>
          </p:cNvSpPr>
          <p:nvPr/>
        </p:nvSpPr>
        <p:spPr bwMode="auto">
          <a:xfrm>
            <a:off x="5492461" y="1420867"/>
            <a:ext cx="13176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48" name="Text Box 26">
            <a:extLst>
              <a:ext uri="{FF2B5EF4-FFF2-40B4-BE49-F238E27FC236}">
                <a16:creationId xmlns:a16="http://schemas.microsoft.com/office/drawing/2014/main" id="{3CB9E7E9-E087-BE49-8C38-35C7E48BA8C9}"/>
              </a:ext>
            </a:extLst>
          </p:cNvPr>
          <p:cNvSpPr txBox="1">
            <a:spLocks noChangeArrowheads="1"/>
          </p:cNvSpPr>
          <p:nvPr/>
        </p:nvSpPr>
        <p:spPr bwMode="auto">
          <a:xfrm>
            <a:off x="5432136" y="3102030"/>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49" name="Text Box 26">
            <a:extLst>
              <a:ext uri="{FF2B5EF4-FFF2-40B4-BE49-F238E27FC236}">
                <a16:creationId xmlns:a16="http://schemas.microsoft.com/office/drawing/2014/main" id="{75F58D18-0976-1447-9AE8-E0B265BD816E}"/>
              </a:ext>
            </a:extLst>
          </p:cNvPr>
          <p:cNvSpPr txBox="1">
            <a:spLocks noChangeArrowheads="1"/>
          </p:cNvSpPr>
          <p:nvPr/>
        </p:nvSpPr>
        <p:spPr bwMode="auto">
          <a:xfrm>
            <a:off x="5432136" y="2816280"/>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50" name="Oval 36">
            <a:extLst>
              <a:ext uri="{FF2B5EF4-FFF2-40B4-BE49-F238E27FC236}">
                <a16:creationId xmlns:a16="http://schemas.microsoft.com/office/drawing/2014/main" id="{2A7F5798-BB67-5141-90FB-F51D589E31C6}"/>
              </a:ext>
            </a:extLst>
          </p:cNvPr>
          <p:cNvSpPr>
            <a:spLocks noChangeArrowheads="1"/>
          </p:cNvSpPr>
          <p:nvPr/>
        </p:nvSpPr>
        <p:spPr bwMode="auto">
          <a:xfrm>
            <a:off x="5132099" y="1727255"/>
            <a:ext cx="598487"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P4</a:t>
            </a:r>
          </a:p>
        </p:txBody>
      </p:sp>
      <p:sp>
        <p:nvSpPr>
          <p:cNvPr id="551" name="Rectangle 23">
            <a:extLst>
              <a:ext uri="{FF2B5EF4-FFF2-40B4-BE49-F238E27FC236}">
                <a16:creationId xmlns:a16="http://schemas.microsoft.com/office/drawing/2014/main" id="{32D4A7B1-DBDA-2B47-8511-4BF8176AC42D}"/>
              </a:ext>
            </a:extLst>
          </p:cNvPr>
          <p:cNvSpPr>
            <a:spLocks noChangeArrowheads="1"/>
          </p:cNvSpPr>
          <p:nvPr/>
        </p:nvSpPr>
        <p:spPr bwMode="auto">
          <a:xfrm>
            <a:off x="8202324" y="1616130"/>
            <a:ext cx="1296987" cy="198120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2" name="Rectangle 24">
            <a:extLst>
              <a:ext uri="{FF2B5EF4-FFF2-40B4-BE49-F238E27FC236}">
                <a16:creationId xmlns:a16="http://schemas.microsoft.com/office/drawing/2014/main" id="{DAED2C2D-612B-9147-A573-0082B49107C3}"/>
              </a:ext>
            </a:extLst>
          </p:cNvPr>
          <p:cNvSpPr>
            <a:spLocks noChangeArrowheads="1"/>
          </p:cNvSpPr>
          <p:nvPr/>
        </p:nvSpPr>
        <p:spPr bwMode="auto">
          <a:xfrm>
            <a:off x="8005474" y="1657405"/>
            <a:ext cx="1631950"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3" name="Text Box 26">
            <a:extLst>
              <a:ext uri="{FF2B5EF4-FFF2-40B4-BE49-F238E27FC236}">
                <a16:creationId xmlns:a16="http://schemas.microsoft.com/office/drawing/2014/main" id="{892F681F-FE7B-A849-886C-3DB4B71509FA}"/>
              </a:ext>
            </a:extLst>
          </p:cNvPr>
          <p:cNvSpPr txBox="1">
            <a:spLocks noChangeArrowheads="1"/>
          </p:cNvSpPr>
          <p:nvPr/>
        </p:nvSpPr>
        <p:spPr bwMode="auto">
          <a:xfrm>
            <a:off x="8130886" y="2413055"/>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54" name="Text Box 26">
            <a:extLst>
              <a:ext uri="{FF2B5EF4-FFF2-40B4-BE49-F238E27FC236}">
                <a16:creationId xmlns:a16="http://schemas.microsoft.com/office/drawing/2014/main" id="{5491EDD3-2B63-BB4B-87FA-02E376F65B7B}"/>
              </a:ext>
            </a:extLst>
          </p:cNvPr>
          <p:cNvSpPr txBox="1">
            <a:spLocks noChangeArrowheads="1"/>
          </p:cNvSpPr>
          <p:nvPr/>
        </p:nvSpPr>
        <p:spPr bwMode="auto">
          <a:xfrm>
            <a:off x="8165811" y="1660580"/>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55" name="Text Box 26">
            <a:extLst>
              <a:ext uri="{FF2B5EF4-FFF2-40B4-BE49-F238E27FC236}">
                <a16:creationId xmlns:a16="http://schemas.microsoft.com/office/drawing/2014/main" id="{0FB3A86D-FFE9-EE49-AD2D-1E57E4F89BB1}"/>
              </a:ext>
            </a:extLst>
          </p:cNvPr>
          <p:cNvSpPr txBox="1">
            <a:spLocks noChangeArrowheads="1"/>
          </p:cNvSpPr>
          <p:nvPr/>
        </p:nvSpPr>
        <p:spPr bwMode="auto">
          <a:xfrm>
            <a:off x="8173749" y="3317930"/>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56" name="Text Box 26">
            <a:extLst>
              <a:ext uri="{FF2B5EF4-FFF2-40B4-BE49-F238E27FC236}">
                <a16:creationId xmlns:a16="http://schemas.microsoft.com/office/drawing/2014/main" id="{9835580D-BB7F-E64A-B442-691428929F13}"/>
              </a:ext>
            </a:extLst>
          </p:cNvPr>
          <p:cNvSpPr txBox="1">
            <a:spLocks noChangeArrowheads="1"/>
          </p:cNvSpPr>
          <p:nvPr/>
        </p:nvSpPr>
        <p:spPr bwMode="auto">
          <a:xfrm>
            <a:off x="8140411" y="3032180"/>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57" name="Text Box 26">
            <a:extLst>
              <a:ext uri="{FF2B5EF4-FFF2-40B4-BE49-F238E27FC236}">
                <a16:creationId xmlns:a16="http://schemas.microsoft.com/office/drawing/2014/main" id="{31A0CB7D-BCCB-D34A-A890-C07347817887}"/>
              </a:ext>
            </a:extLst>
          </p:cNvPr>
          <p:cNvSpPr txBox="1">
            <a:spLocks noChangeArrowheads="1"/>
          </p:cNvSpPr>
          <p:nvPr/>
        </p:nvSpPr>
        <p:spPr bwMode="auto">
          <a:xfrm>
            <a:off x="8130886" y="2736905"/>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58" name="Oval 53">
            <a:extLst>
              <a:ext uri="{FF2B5EF4-FFF2-40B4-BE49-F238E27FC236}">
                <a16:creationId xmlns:a16="http://schemas.microsoft.com/office/drawing/2014/main" id="{F992062B-7A21-DE43-9A4C-83CB3E9CB13F}"/>
              </a:ext>
            </a:extLst>
          </p:cNvPr>
          <p:cNvSpPr>
            <a:spLocks noChangeArrowheads="1"/>
          </p:cNvSpPr>
          <p:nvPr/>
        </p:nvSpPr>
        <p:spPr bwMode="auto">
          <a:xfrm>
            <a:off x="8086436" y="1954267"/>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P2</a:t>
            </a:r>
          </a:p>
        </p:txBody>
      </p:sp>
      <p:sp>
        <p:nvSpPr>
          <p:cNvPr id="559" name="Freeform 54">
            <a:extLst>
              <a:ext uri="{FF2B5EF4-FFF2-40B4-BE49-F238E27FC236}">
                <a16:creationId xmlns:a16="http://schemas.microsoft.com/office/drawing/2014/main" id="{AC38FC98-798D-384B-B25B-E64D646DDFC5}"/>
              </a:ext>
            </a:extLst>
          </p:cNvPr>
          <p:cNvSpPr>
            <a:spLocks/>
          </p:cNvSpPr>
          <p:nvPr/>
        </p:nvSpPr>
        <p:spPr bwMode="auto">
          <a:xfrm>
            <a:off x="9661236" y="1636767"/>
            <a:ext cx="504825" cy="2133600"/>
          </a:xfrm>
          <a:custGeom>
            <a:avLst/>
            <a:gdLst>
              <a:gd name="T0" fmla="*/ 2147483647 w 318"/>
              <a:gd name="T1" fmla="*/ 2147483647 h 1344"/>
              <a:gd name="T2" fmla="*/ 2147483647 w 318"/>
              <a:gd name="T3" fmla="*/ 0 h 1344"/>
              <a:gd name="T4" fmla="*/ 0 w 318"/>
              <a:gd name="T5" fmla="*/ 2147483647 h 1344"/>
              <a:gd name="T6" fmla="*/ 2147483647 w 318"/>
              <a:gd name="T7" fmla="*/ 2147483647 h 1344"/>
              <a:gd name="T8" fmla="*/ 2147483647 w 318"/>
              <a:gd name="T9" fmla="*/ 2147483647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344">
                <a:moveTo>
                  <a:pt x="318" y="1344"/>
                </a:moveTo>
                <a:lnTo>
                  <a:pt x="12" y="0"/>
                </a:lnTo>
                <a:lnTo>
                  <a:pt x="0" y="1224"/>
                </a:lnTo>
                <a:lnTo>
                  <a:pt x="121" y="1344"/>
                </a:lnTo>
                <a:lnTo>
                  <a:pt x="318" y="1344"/>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8" name="Text Box 93">
            <a:extLst>
              <a:ext uri="{FF2B5EF4-FFF2-40B4-BE49-F238E27FC236}">
                <a16:creationId xmlns:a16="http://schemas.microsoft.com/office/drawing/2014/main" id="{28913095-A052-0A42-8972-4D75538256AD}"/>
              </a:ext>
            </a:extLst>
          </p:cNvPr>
          <p:cNvSpPr txBox="1">
            <a:spLocks noChangeArrowheads="1"/>
          </p:cNvSpPr>
          <p:nvPr/>
        </p:nvSpPr>
        <p:spPr bwMode="auto">
          <a:xfrm flipH="1">
            <a:off x="1723736" y="4418067"/>
            <a:ext cx="1147763" cy="53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host: IP address A</a:t>
            </a:r>
          </a:p>
        </p:txBody>
      </p:sp>
      <p:sp>
        <p:nvSpPr>
          <p:cNvPr id="569" name="Text Box 94">
            <a:extLst>
              <a:ext uri="{FF2B5EF4-FFF2-40B4-BE49-F238E27FC236}">
                <a16:creationId xmlns:a16="http://schemas.microsoft.com/office/drawing/2014/main" id="{E982CF1A-0928-6A45-8462-D083EBC09BA7}"/>
              </a:ext>
            </a:extLst>
          </p:cNvPr>
          <p:cNvSpPr txBox="1">
            <a:spLocks noChangeArrowheads="1"/>
          </p:cNvSpPr>
          <p:nvPr/>
        </p:nvSpPr>
        <p:spPr bwMode="auto">
          <a:xfrm flipH="1">
            <a:off x="9480261" y="4314880"/>
            <a:ext cx="1147763" cy="53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host: IP address C</a:t>
            </a:r>
          </a:p>
        </p:txBody>
      </p:sp>
      <p:sp>
        <p:nvSpPr>
          <p:cNvPr id="570" name="Line 96">
            <a:extLst>
              <a:ext uri="{FF2B5EF4-FFF2-40B4-BE49-F238E27FC236}">
                <a16:creationId xmlns:a16="http://schemas.microsoft.com/office/drawing/2014/main" id="{2EEED614-F433-E440-B256-A6E56708BB1E}"/>
              </a:ext>
            </a:extLst>
          </p:cNvPr>
          <p:cNvSpPr>
            <a:spLocks noChangeShapeType="1"/>
          </p:cNvSpPr>
          <p:nvPr/>
        </p:nvSpPr>
        <p:spPr bwMode="auto">
          <a:xfrm>
            <a:off x="4989224" y="3144892"/>
            <a:ext cx="2233612"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1" name="Line 97">
            <a:extLst>
              <a:ext uri="{FF2B5EF4-FFF2-40B4-BE49-F238E27FC236}">
                <a16:creationId xmlns:a16="http://schemas.microsoft.com/office/drawing/2014/main" id="{098FD8B8-DDC2-8146-812C-346AC97FA30A}"/>
              </a:ext>
            </a:extLst>
          </p:cNvPr>
          <p:cNvSpPr>
            <a:spLocks noChangeShapeType="1"/>
          </p:cNvSpPr>
          <p:nvPr/>
        </p:nvSpPr>
        <p:spPr bwMode="auto">
          <a:xfrm>
            <a:off x="5005099" y="2843267"/>
            <a:ext cx="2233612"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2" name="Text Box 26">
            <a:extLst>
              <a:ext uri="{FF2B5EF4-FFF2-40B4-BE49-F238E27FC236}">
                <a16:creationId xmlns:a16="http://schemas.microsoft.com/office/drawing/2014/main" id="{8BEC305F-DB39-A945-9B16-8D9FBE53F071}"/>
              </a:ext>
            </a:extLst>
          </p:cNvPr>
          <p:cNvSpPr txBox="1">
            <a:spLocks noChangeArrowheads="1"/>
          </p:cNvSpPr>
          <p:nvPr/>
        </p:nvSpPr>
        <p:spPr bwMode="auto">
          <a:xfrm>
            <a:off x="5392449" y="2508305"/>
            <a:ext cx="1317625"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73" name="Line 99">
            <a:extLst>
              <a:ext uri="{FF2B5EF4-FFF2-40B4-BE49-F238E27FC236}">
                <a16:creationId xmlns:a16="http://schemas.microsoft.com/office/drawing/2014/main" id="{7CB610F0-F0BE-7D49-8D7A-0F03DEB1C350}"/>
              </a:ext>
            </a:extLst>
          </p:cNvPr>
          <p:cNvSpPr>
            <a:spLocks noChangeShapeType="1"/>
          </p:cNvSpPr>
          <p:nvPr/>
        </p:nvSpPr>
        <p:spPr bwMode="auto">
          <a:xfrm>
            <a:off x="5008274" y="2521005"/>
            <a:ext cx="2233612"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4" name="Line 100">
            <a:extLst>
              <a:ext uri="{FF2B5EF4-FFF2-40B4-BE49-F238E27FC236}">
                <a16:creationId xmlns:a16="http://schemas.microsoft.com/office/drawing/2014/main" id="{1D31CBE9-4A8E-BC4A-A036-BA509B6CF5EA}"/>
              </a:ext>
            </a:extLst>
          </p:cNvPr>
          <p:cNvSpPr>
            <a:spLocks noChangeShapeType="1"/>
          </p:cNvSpPr>
          <p:nvPr/>
        </p:nvSpPr>
        <p:spPr bwMode="auto">
          <a:xfrm>
            <a:off x="5011449" y="2198742"/>
            <a:ext cx="2233612"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75" name="Group 101">
            <a:extLst>
              <a:ext uri="{FF2B5EF4-FFF2-40B4-BE49-F238E27FC236}">
                <a16:creationId xmlns:a16="http://schemas.microsoft.com/office/drawing/2014/main" id="{91441727-AAD7-1140-AF05-A3D324B8DC6B}"/>
              </a:ext>
            </a:extLst>
          </p:cNvPr>
          <p:cNvGrpSpPr>
            <a:grpSpLocks/>
          </p:cNvGrpSpPr>
          <p:nvPr/>
        </p:nvGrpSpPr>
        <p:grpSpPr bwMode="auto">
          <a:xfrm>
            <a:off x="5187661" y="2060630"/>
            <a:ext cx="473075" cy="228600"/>
            <a:chOff x="1287" y="2524"/>
            <a:chExt cx="260" cy="100"/>
          </a:xfrm>
        </p:grpSpPr>
        <p:sp>
          <p:nvSpPr>
            <p:cNvPr id="576" name="Rectangle 102">
              <a:extLst>
                <a:ext uri="{FF2B5EF4-FFF2-40B4-BE49-F238E27FC236}">
                  <a16:creationId xmlns:a16="http://schemas.microsoft.com/office/drawing/2014/main" id="{70206F36-B050-C844-A36F-47D4A71EE355}"/>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7" name="Rectangle 103">
              <a:extLst>
                <a:ext uri="{FF2B5EF4-FFF2-40B4-BE49-F238E27FC236}">
                  <a16:creationId xmlns:a16="http://schemas.microsoft.com/office/drawing/2014/main" id="{5F70B84F-C600-BF41-9794-BB79AB85B4E5}"/>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8" name="Rectangle 104">
              <a:extLst>
                <a:ext uri="{FF2B5EF4-FFF2-40B4-BE49-F238E27FC236}">
                  <a16:creationId xmlns:a16="http://schemas.microsoft.com/office/drawing/2014/main" id="{9352E66B-31B1-0244-9A00-013E38F02047}"/>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9" name="Rectangle 105">
              <a:extLst>
                <a:ext uri="{FF2B5EF4-FFF2-40B4-BE49-F238E27FC236}">
                  <a16:creationId xmlns:a16="http://schemas.microsoft.com/office/drawing/2014/main" id="{A72F3B32-D2F7-184C-B710-25A136D5D062}"/>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80" name="Oval 106">
            <a:extLst>
              <a:ext uri="{FF2B5EF4-FFF2-40B4-BE49-F238E27FC236}">
                <a16:creationId xmlns:a16="http://schemas.microsoft.com/office/drawing/2014/main" id="{775F6544-1FEC-F148-8D8D-09EF67871450}"/>
              </a:ext>
            </a:extLst>
          </p:cNvPr>
          <p:cNvSpPr>
            <a:spLocks noChangeArrowheads="1"/>
          </p:cNvSpPr>
          <p:nvPr/>
        </p:nvSpPr>
        <p:spPr bwMode="auto">
          <a:xfrm>
            <a:off x="6498936" y="1732017"/>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P6</a:t>
            </a:r>
          </a:p>
        </p:txBody>
      </p:sp>
      <p:sp>
        <p:nvSpPr>
          <p:cNvPr id="581" name="Oval 112">
            <a:extLst>
              <a:ext uri="{FF2B5EF4-FFF2-40B4-BE49-F238E27FC236}">
                <a16:creationId xmlns:a16="http://schemas.microsoft.com/office/drawing/2014/main" id="{1A7AFB65-C131-864D-BB01-D752C9A2B6C2}"/>
              </a:ext>
            </a:extLst>
          </p:cNvPr>
          <p:cNvSpPr>
            <a:spLocks noChangeArrowheads="1"/>
          </p:cNvSpPr>
          <p:nvPr/>
        </p:nvSpPr>
        <p:spPr bwMode="auto">
          <a:xfrm>
            <a:off x="5827424" y="1730430"/>
            <a:ext cx="598487"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P5</a:t>
            </a:r>
          </a:p>
        </p:txBody>
      </p:sp>
      <p:grpSp>
        <p:nvGrpSpPr>
          <p:cNvPr id="582" name="Group 118">
            <a:extLst>
              <a:ext uri="{FF2B5EF4-FFF2-40B4-BE49-F238E27FC236}">
                <a16:creationId xmlns:a16="http://schemas.microsoft.com/office/drawing/2014/main" id="{72BEDA86-D9D6-634C-B8D0-F4A3A594F27F}"/>
              </a:ext>
            </a:extLst>
          </p:cNvPr>
          <p:cNvGrpSpPr>
            <a:grpSpLocks/>
          </p:cNvGrpSpPr>
          <p:nvPr/>
        </p:nvGrpSpPr>
        <p:grpSpPr bwMode="auto">
          <a:xfrm>
            <a:off x="5892511" y="2065392"/>
            <a:ext cx="473075" cy="228600"/>
            <a:chOff x="1287" y="2524"/>
            <a:chExt cx="260" cy="100"/>
          </a:xfrm>
        </p:grpSpPr>
        <p:sp>
          <p:nvSpPr>
            <p:cNvPr id="583" name="Rectangle 119">
              <a:extLst>
                <a:ext uri="{FF2B5EF4-FFF2-40B4-BE49-F238E27FC236}">
                  <a16:creationId xmlns:a16="http://schemas.microsoft.com/office/drawing/2014/main" id="{967F16BC-79F0-D947-BF48-B3D4DFC37607}"/>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4" name="Rectangle 120">
              <a:extLst>
                <a:ext uri="{FF2B5EF4-FFF2-40B4-BE49-F238E27FC236}">
                  <a16:creationId xmlns:a16="http://schemas.microsoft.com/office/drawing/2014/main" id="{E857091F-6411-DE41-A408-86F1597775F1}"/>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5" name="Rectangle 121">
              <a:extLst>
                <a:ext uri="{FF2B5EF4-FFF2-40B4-BE49-F238E27FC236}">
                  <a16:creationId xmlns:a16="http://schemas.microsoft.com/office/drawing/2014/main" id="{10EEFABE-8406-A849-8F8B-3E87430B80EE}"/>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6" name="Rectangle 122">
              <a:extLst>
                <a:ext uri="{FF2B5EF4-FFF2-40B4-BE49-F238E27FC236}">
                  <a16:creationId xmlns:a16="http://schemas.microsoft.com/office/drawing/2014/main" id="{65CA8326-C8A6-0740-8CBC-12905C529885}"/>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587" name="Group 123">
            <a:extLst>
              <a:ext uri="{FF2B5EF4-FFF2-40B4-BE49-F238E27FC236}">
                <a16:creationId xmlns:a16="http://schemas.microsoft.com/office/drawing/2014/main" id="{997E9D96-904C-5A46-A87E-C65B0FD83028}"/>
              </a:ext>
            </a:extLst>
          </p:cNvPr>
          <p:cNvGrpSpPr>
            <a:grpSpLocks/>
          </p:cNvGrpSpPr>
          <p:nvPr/>
        </p:nvGrpSpPr>
        <p:grpSpPr bwMode="auto">
          <a:xfrm>
            <a:off x="6564024" y="2070155"/>
            <a:ext cx="473075" cy="228600"/>
            <a:chOff x="1287" y="2524"/>
            <a:chExt cx="260" cy="100"/>
          </a:xfrm>
        </p:grpSpPr>
        <p:sp>
          <p:nvSpPr>
            <p:cNvPr id="588" name="Rectangle 124">
              <a:extLst>
                <a:ext uri="{FF2B5EF4-FFF2-40B4-BE49-F238E27FC236}">
                  <a16:creationId xmlns:a16="http://schemas.microsoft.com/office/drawing/2014/main" id="{83A5305C-938A-3540-92FC-D9E6B3AA52E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9" name="Rectangle 125">
              <a:extLst>
                <a:ext uri="{FF2B5EF4-FFF2-40B4-BE49-F238E27FC236}">
                  <a16:creationId xmlns:a16="http://schemas.microsoft.com/office/drawing/2014/main" id="{5B51F3FA-BED2-9741-B674-7BC7A9E263F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0" name="Rectangle 126">
              <a:extLst>
                <a:ext uri="{FF2B5EF4-FFF2-40B4-BE49-F238E27FC236}">
                  <a16:creationId xmlns:a16="http://schemas.microsoft.com/office/drawing/2014/main" id="{79C8DFFC-9ECB-D741-B85F-80F0EF7532BF}"/>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1" name="Rectangle 127">
              <a:extLst>
                <a:ext uri="{FF2B5EF4-FFF2-40B4-BE49-F238E27FC236}">
                  <a16:creationId xmlns:a16="http://schemas.microsoft.com/office/drawing/2014/main" id="{978D323D-4AE7-9141-B532-67630F4025D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92" name="Line 133">
            <a:extLst>
              <a:ext uri="{FF2B5EF4-FFF2-40B4-BE49-F238E27FC236}">
                <a16:creationId xmlns:a16="http://schemas.microsoft.com/office/drawing/2014/main" id="{B3924FC9-2487-424F-B323-57225BB1F6F0}"/>
              </a:ext>
            </a:extLst>
          </p:cNvPr>
          <p:cNvSpPr>
            <a:spLocks noChangeShapeType="1"/>
          </p:cNvSpPr>
          <p:nvPr/>
        </p:nvSpPr>
        <p:spPr bwMode="auto">
          <a:xfrm>
            <a:off x="7997536" y="3360792"/>
            <a:ext cx="163830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3" name="Line 134">
            <a:extLst>
              <a:ext uri="{FF2B5EF4-FFF2-40B4-BE49-F238E27FC236}">
                <a16:creationId xmlns:a16="http://schemas.microsoft.com/office/drawing/2014/main" id="{8C5E5D9B-06EC-8040-963A-0448FFE65135}"/>
              </a:ext>
            </a:extLst>
          </p:cNvPr>
          <p:cNvSpPr>
            <a:spLocks noChangeShapeType="1"/>
          </p:cNvSpPr>
          <p:nvPr/>
        </p:nvSpPr>
        <p:spPr bwMode="auto">
          <a:xfrm>
            <a:off x="7988011" y="3065517"/>
            <a:ext cx="163830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4" name="Line 135">
            <a:extLst>
              <a:ext uri="{FF2B5EF4-FFF2-40B4-BE49-F238E27FC236}">
                <a16:creationId xmlns:a16="http://schemas.microsoft.com/office/drawing/2014/main" id="{B6E44884-802F-C140-8F4F-ECCAD20C64C2}"/>
              </a:ext>
            </a:extLst>
          </p:cNvPr>
          <p:cNvSpPr>
            <a:spLocks noChangeShapeType="1"/>
          </p:cNvSpPr>
          <p:nvPr/>
        </p:nvSpPr>
        <p:spPr bwMode="auto">
          <a:xfrm>
            <a:off x="7988011" y="2770242"/>
            <a:ext cx="163830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5" name="Line 136">
            <a:extLst>
              <a:ext uri="{FF2B5EF4-FFF2-40B4-BE49-F238E27FC236}">
                <a16:creationId xmlns:a16="http://schemas.microsoft.com/office/drawing/2014/main" id="{267911A5-63F3-4640-87F3-C5B06264CB37}"/>
              </a:ext>
            </a:extLst>
          </p:cNvPr>
          <p:cNvSpPr>
            <a:spLocks noChangeShapeType="1"/>
          </p:cNvSpPr>
          <p:nvPr/>
        </p:nvSpPr>
        <p:spPr bwMode="auto">
          <a:xfrm>
            <a:off x="7988011" y="2465442"/>
            <a:ext cx="163830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96" name="Group 128">
            <a:extLst>
              <a:ext uri="{FF2B5EF4-FFF2-40B4-BE49-F238E27FC236}">
                <a16:creationId xmlns:a16="http://schemas.microsoft.com/office/drawing/2014/main" id="{7EE1E98D-B6C0-2C4E-AD21-6D19C0FB7F86}"/>
              </a:ext>
            </a:extLst>
          </p:cNvPr>
          <p:cNvGrpSpPr>
            <a:grpSpLocks/>
          </p:cNvGrpSpPr>
          <p:nvPr/>
        </p:nvGrpSpPr>
        <p:grpSpPr bwMode="auto">
          <a:xfrm>
            <a:off x="8140411" y="2292405"/>
            <a:ext cx="473075" cy="228600"/>
            <a:chOff x="1287" y="2524"/>
            <a:chExt cx="260" cy="100"/>
          </a:xfrm>
        </p:grpSpPr>
        <p:sp>
          <p:nvSpPr>
            <p:cNvPr id="597" name="Rectangle 129">
              <a:extLst>
                <a:ext uri="{FF2B5EF4-FFF2-40B4-BE49-F238E27FC236}">
                  <a16:creationId xmlns:a16="http://schemas.microsoft.com/office/drawing/2014/main" id="{61B34E55-D106-A049-9E71-650BFC4F134B}"/>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8" name="Rectangle 130">
              <a:extLst>
                <a:ext uri="{FF2B5EF4-FFF2-40B4-BE49-F238E27FC236}">
                  <a16:creationId xmlns:a16="http://schemas.microsoft.com/office/drawing/2014/main" id="{11316511-2186-B14B-B2A0-0967B623A5F9}"/>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9" name="Rectangle 131">
              <a:extLst>
                <a:ext uri="{FF2B5EF4-FFF2-40B4-BE49-F238E27FC236}">
                  <a16:creationId xmlns:a16="http://schemas.microsoft.com/office/drawing/2014/main" id="{7A116F04-A632-B845-B528-4E4C72A94792}"/>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0" name="Rectangle 132">
              <a:extLst>
                <a:ext uri="{FF2B5EF4-FFF2-40B4-BE49-F238E27FC236}">
                  <a16:creationId xmlns:a16="http://schemas.microsoft.com/office/drawing/2014/main" id="{4A85FADB-4AF1-F94D-8774-770D5D087635}"/>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01" name="Group 137">
            <a:extLst>
              <a:ext uri="{FF2B5EF4-FFF2-40B4-BE49-F238E27FC236}">
                <a16:creationId xmlns:a16="http://schemas.microsoft.com/office/drawing/2014/main" id="{9F60C830-B1B4-8D40-9EFA-BCF609F3183A}"/>
              </a:ext>
            </a:extLst>
          </p:cNvPr>
          <p:cNvGrpSpPr>
            <a:grpSpLocks/>
          </p:cNvGrpSpPr>
          <p:nvPr/>
        </p:nvGrpSpPr>
        <p:grpSpPr bwMode="auto">
          <a:xfrm>
            <a:off x="8935749" y="2282880"/>
            <a:ext cx="473075" cy="228600"/>
            <a:chOff x="1287" y="2524"/>
            <a:chExt cx="260" cy="100"/>
          </a:xfrm>
        </p:grpSpPr>
        <p:sp>
          <p:nvSpPr>
            <p:cNvPr id="602" name="Rectangle 138">
              <a:extLst>
                <a:ext uri="{FF2B5EF4-FFF2-40B4-BE49-F238E27FC236}">
                  <a16:creationId xmlns:a16="http://schemas.microsoft.com/office/drawing/2014/main" id="{6EF6EEDA-22BF-6241-8415-4BAB32D12862}"/>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3" name="Rectangle 139">
              <a:extLst>
                <a:ext uri="{FF2B5EF4-FFF2-40B4-BE49-F238E27FC236}">
                  <a16:creationId xmlns:a16="http://schemas.microsoft.com/office/drawing/2014/main" id="{3DD5FE6D-6228-3940-8146-E91BBCD9F57B}"/>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4" name="Rectangle 140">
              <a:extLst>
                <a:ext uri="{FF2B5EF4-FFF2-40B4-BE49-F238E27FC236}">
                  <a16:creationId xmlns:a16="http://schemas.microsoft.com/office/drawing/2014/main" id="{15547CDB-C790-C348-AE10-9B28B2C54F9B}"/>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5" name="Rectangle 141">
              <a:extLst>
                <a:ext uri="{FF2B5EF4-FFF2-40B4-BE49-F238E27FC236}">
                  <a16:creationId xmlns:a16="http://schemas.microsoft.com/office/drawing/2014/main" id="{59BAD7A1-391C-F44A-8C97-BB2749F44B10}"/>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06" name="Oval 143">
            <a:extLst>
              <a:ext uri="{FF2B5EF4-FFF2-40B4-BE49-F238E27FC236}">
                <a16:creationId xmlns:a16="http://schemas.microsoft.com/office/drawing/2014/main" id="{714C3193-ABA3-E549-9000-1B9EA94280C7}"/>
              </a:ext>
            </a:extLst>
          </p:cNvPr>
          <p:cNvSpPr>
            <a:spLocks noChangeArrowheads="1"/>
          </p:cNvSpPr>
          <p:nvPr/>
        </p:nvSpPr>
        <p:spPr bwMode="auto">
          <a:xfrm>
            <a:off x="8877011" y="1949505"/>
            <a:ext cx="598488" cy="3048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P3</a:t>
            </a:r>
          </a:p>
        </p:txBody>
      </p:sp>
      <p:grpSp>
        <p:nvGrpSpPr>
          <p:cNvPr id="5" name="Group 4"/>
          <p:cNvGrpSpPr/>
          <p:nvPr/>
        </p:nvGrpSpPr>
        <p:grpSpPr>
          <a:xfrm>
            <a:off x="3128674" y="2152705"/>
            <a:ext cx="2695575" cy="3382962"/>
            <a:chOff x="3128674" y="2152705"/>
            <a:chExt cx="2695575" cy="3382962"/>
          </a:xfrm>
        </p:grpSpPr>
        <p:grpSp>
          <p:nvGrpSpPr>
            <p:cNvPr id="4" name="Group 3"/>
            <p:cNvGrpSpPr/>
            <p:nvPr/>
          </p:nvGrpSpPr>
          <p:grpSpPr>
            <a:xfrm>
              <a:off x="3301711" y="4192642"/>
              <a:ext cx="2173288" cy="1343025"/>
              <a:chOff x="3301711" y="4192642"/>
              <a:chExt cx="2173288" cy="1343025"/>
            </a:xfrm>
          </p:grpSpPr>
          <p:grpSp>
            <p:nvGrpSpPr>
              <p:cNvPr id="560" name="Group 76">
                <a:extLst>
                  <a:ext uri="{FF2B5EF4-FFF2-40B4-BE49-F238E27FC236}">
                    <a16:creationId xmlns:a16="http://schemas.microsoft.com/office/drawing/2014/main" id="{54B1DF71-9399-154E-A326-E57B31715B46}"/>
                  </a:ext>
                </a:extLst>
              </p:cNvPr>
              <p:cNvGrpSpPr>
                <a:grpSpLocks/>
              </p:cNvGrpSpPr>
              <p:nvPr/>
            </p:nvGrpSpPr>
            <p:grpSpPr bwMode="auto">
              <a:xfrm>
                <a:off x="3450936" y="4883205"/>
                <a:ext cx="2024063" cy="652462"/>
                <a:chOff x="1079" y="3697"/>
                <a:chExt cx="1275" cy="411"/>
              </a:xfrm>
            </p:grpSpPr>
            <p:sp>
              <p:nvSpPr>
                <p:cNvPr id="561" name="Rectangle 77">
                  <a:extLst>
                    <a:ext uri="{FF2B5EF4-FFF2-40B4-BE49-F238E27FC236}">
                      <a16:creationId xmlns:a16="http://schemas.microsoft.com/office/drawing/2014/main" id="{126F8F0C-1620-8242-B2D8-31D60CE3B0C0}"/>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62" name="Line 78">
                  <a:extLst>
                    <a:ext uri="{FF2B5EF4-FFF2-40B4-BE49-F238E27FC236}">
                      <a16:creationId xmlns:a16="http://schemas.microsoft.com/office/drawing/2014/main" id="{B4AFF46B-1913-5749-A0C2-475F8713C47B}"/>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3" name="Text Box 79">
                  <a:extLst>
                    <a:ext uri="{FF2B5EF4-FFF2-40B4-BE49-F238E27FC236}">
                      <a16:creationId xmlns:a16="http://schemas.microsoft.com/office/drawing/2014/main" id="{CE607ED2-10F4-764C-A00E-207E57A6B5CE}"/>
                    </a:ext>
                  </a:extLst>
                </p:cNvPr>
                <p:cNvSpPr txBox="1">
                  <a:spLocks noChangeArrowheads="1"/>
                </p:cNvSpPr>
                <p:nvPr/>
              </p:nvSpPr>
              <p:spPr bwMode="auto">
                <a:xfrm>
                  <a:off x="1079" y="3822"/>
                  <a:ext cx="1233"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source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A,9157</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dest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IP, port: B,80</a:t>
                  </a:r>
                </a:p>
              </p:txBody>
            </p:sp>
          </p:grpSp>
          <p:grpSp>
            <p:nvGrpSpPr>
              <p:cNvPr id="564" name="Group 80">
                <a:extLst>
                  <a:ext uri="{FF2B5EF4-FFF2-40B4-BE49-F238E27FC236}">
                    <a16:creationId xmlns:a16="http://schemas.microsoft.com/office/drawing/2014/main" id="{BE97DD4B-C63C-784B-AC3B-62C82E3DEAE1}"/>
                  </a:ext>
                </a:extLst>
              </p:cNvPr>
              <p:cNvGrpSpPr>
                <a:grpSpLocks/>
              </p:cNvGrpSpPr>
              <p:nvPr/>
            </p:nvGrpSpPr>
            <p:grpSpPr bwMode="auto">
              <a:xfrm>
                <a:off x="3301711" y="4192642"/>
                <a:ext cx="1887538" cy="652463"/>
                <a:chOff x="2741" y="3750"/>
                <a:chExt cx="1189" cy="411"/>
              </a:xfrm>
            </p:grpSpPr>
            <p:sp>
              <p:nvSpPr>
                <p:cNvPr id="565" name="Rectangle 81">
                  <a:extLst>
                    <a:ext uri="{FF2B5EF4-FFF2-40B4-BE49-F238E27FC236}">
                      <a16:creationId xmlns:a16="http://schemas.microsoft.com/office/drawing/2014/main" id="{4CBF1123-14B9-314E-90DC-C336B1E56772}"/>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6" name="Line 82">
                  <a:extLst>
                    <a:ext uri="{FF2B5EF4-FFF2-40B4-BE49-F238E27FC236}">
                      <a16:creationId xmlns:a16="http://schemas.microsoft.com/office/drawing/2014/main" id="{C63CC2F7-6C69-D341-8C27-77AE238CB115}"/>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7" name="Text Box 83">
                  <a:extLst>
                    <a:ext uri="{FF2B5EF4-FFF2-40B4-BE49-F238E27FC236}">
                      <a16:creationId xmlns:a16="http://schemas.microsoft.com/office/drawing/2014/main" id="{FEC19C07-3FF2-1243-80F2-5776AC478D33}"/>
                    </a:ext>
                  </a:extLst>
                </p:cNvPr>
                <p:cNvSpPr txBox="1">
                  <a:spLocks noChangeArrowheads="1"/>
                </p:cNvSpPr>
                <p:nvPr/>
              </p:nvSpPr>
              <p:spPr bwMode="auto">
                <a:xfrm>
                  <a:off x="2813" y="3875"/>
                  <a:ext cx="1117"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IP,port: B,80</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IP,port: A,9157</a:t>
                  </a:r>
                </a:p>
              </p:txBody>
            </p:sp>
          </p:grpSp>
        </p:grpSp>
        <p:sp>
          <p:nvSpPr>
            <p:cNvPr id="607" name="Freeform 144">
              <a:extLst>
                <a:ext uri="{FF2B5EF4-FFF2-40B4-BE49-F238E27FC236}">
                  <a16:creationId xmlns:a16="http://schemas.microsoft.com/office/drawing/2014/main" id="{C20C0751-24F4-5540-AE77-1F150DE44DAE}"/>
                </a:ext>
              </a:extLst>
            </p:cNvPr>
            <p:cNvSpPr>
              <a:spLocks/>
            </p:cNvSpPr>
            <p:nvPr/>
          </p:nvSpPr>
          <p:spPr bwMode="auto">
            <a:xfrm>
              <a:off x="3128674" y="2152705"/>
              <a:ext cx="2695575" cy="2695575"/>
            </a:xfrm>
            <a:custGeom>
              <a:avLst/>
              <a:gdLst>
                <a:gd name="T0" fmla="*/ 0 w 1698"/>
                <a:gd name="T1" fmla="*/ 2147483647 h 1698"/>
                <a:gd name="T2" fmla="*/ 0 w 1698"/>
                <a:gd name="T3" fmla="*/ 2147483647 h 1698"/>
                <a:gd name="T4" fmla="*/ 2147483647 w 1698"/>
                <a:gd name="T5" fmla="*/ 2147483647 h 1698"/>
                <a:gd name="T6" fmla="*/ 2147483647 w 1698"/>
                <a:gd name="T7" fmla="*/ 2147483647 h 1698"/>
                <a:gd name="T8" fmla="*/ 2147483647 w 1698"/>
                <a:gd name="T9" fmla="*/ 0 h 1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 h="1698">
                  <a:moveTo>
                    <a:pt x="0" y="131"/>
                  </a:moveTo>
                  <a:lnTo>
                    <a:pt x="0" y="1698"/>
                  </a:lnTo>
                  <a:lnTo>
                    <a:pt x="1698" y="1690"/>
                  </a:lnTo>
                  <a:lnTo>
                    <a:pt x="1691" y="148"/>
                  </a:lnTo>
                  <a:lnTo>
                    <a:pt x="1443" y="0"/>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608" name="Freeform 145">
            <a:extLst>
              <a:ext uri="{FF2B5EF4-FFF2-40B4-BE49-F238E27FC236}">
                <a16:creationId xmlns:a16="http://schemas.microsoft.com/office/drawing/2014/main" id="{29302AA3-50A5-1244-9A33-D38F93F145D5}"/>
              </a:ext>
            </a:extLst>
          </p:cNvPr>
          <p:cNvSpPr>
            <a:spLocks/>
          </p:cNvSpPr>
          <p:nvPr/>
        </p:nvSpPr>
        <p:spPr bwMode="auto">
          <a:xfrm>
            <a:off x="6114761" y="2184455"/>
            <a:ext cx="3089275" cy="3252787"/>
          </a:xfrm>
          <a:custGeom>
            <a:avLst/>
            <a:gdLst>
              <a:gd name="T0" fmla="*/ 0 w 1946"/>
              <a:gd name="T1" fmla="*/ 0 h 1801"/>
              <a:gd name="T2" fmla="*/ 0 w 1946"/>
              <a:gd name="T3" fmla="*/ 2147483647 h 1801"/>
              <a:gd name="T4" fmla="*/ 2147483647 w 1946"/>
              <a:gd name="T5" fmla="*/ 2147483647 h 1801"/>
              <a:gd name="T6" fmla="*/ 2147483647 w 1946"/>
              <a:gd name="T7" fmla="*/ 2147483647 h 18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6" h="1801">
                <a:moveTo>
                  <a:pt x="0" y="0"/>
                </a:moveTo>
                <a:lnTo>
                  <a:pt x="0" y="1801"/>
                </a:lnTo>
                <a:lnTo>
                  <a:pt x="1946" y="1794"/>
                </a:lnTo>
                <a:lnTo>
                  <a:pt x="1925" y="132"/>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6773574" y="2173342"/>
            <a:ext cx="2170112" cy="2876550"/>
            <a:chOff x="6773574" y="2173342"/>
            <a:chExt cx="2170112" cy="2876550"/>
          </a:xfrm>
        </p:grpSpPr>
        <p:sp>
          <p:nvSpPr>
            <p:cNvPr id="609" name="Freeform 146">
              <a:extLst>
                <a:ext uri="{FF2B5EF4-FFF2-40B4-BE49-F238E27FC236}">
                  <a16:creationId xmlns:a16="http://schemas.microsoft.com/office/drawing/2014/main" id="{6BB33F5D-182F-DB4B-A83A-42910CF0B783}"/>
                </a:ext>
              </a:extLst>
            </p:cNvPr>
            <p:cNvSpPr>
              <a:spLocks/>
            </p:cNvSpPr>
            <p:nvPr/>
          </p:nvSpPr>
          <p:spPr bwMode="auto">
            <a:xfrm>
              <a:off x="6773574" y="2173342"/>
              <a:ext cx="1609725" cy="2465388"/>
            </a:xfrm>
            <a:custGeom>
              <a:avLst/>
              <a:gdLst>
                <a:gd name="T0" fmla="*/ 0 w 1014"/>
                <a:gd name="T1" fmla="*/ 0 h 1480"/>
                <a:gd name="T2" fmla="*/ 0 w 1014"/>
                <a:gd name="T3" fmla="*/ 2147483647 h 1480"/>
                <a:gd name="T4" fmla="*/ 2147483647 w 1014"/>
                <a:gd name="T5" fmla="*/ 2147483647 h 1480"/>
                <a:gd name="T6" fmla="*/ 2147483647 w 1014"/>
                <a:gd name="T7" fmla="*/ 2147483647 h 1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4" h="1480">
                  <a:moveTo>
                    <a:pt x="0" y="0"/>
                  </a:moveTo>
                  <a:lnTo>
                    <a:pt x="0" y="1480"/>
                  </a:lnTo>
                  <a:lnTo>
                    <a:pt x="1014" y="1480"/>
                  </a:lnTo>
                  <a:lnTo>
                    <a:pt x="1014" y="146"/>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10" name="Group 147">
              <a:extLst>
                <a:ext uri="{FF2B5EF4-FFF2-40B4-BE49-F238E27FC236}">
                  <a16:creationId xmlns:a16="http://schemas.microsoft.com/office/drawing/2014/main" id="{8F2EC129-42A1-CA45-9C29-F66369B61163}"/>
                </a:ext>
              </a:extLst>
            </p:cNvPr>
            <p:cNvGrpSpPr>
              <a:grpSpLocks/>
            </p:cNvGrpSpPr>
            <p:nvPr/>
          </p:nvGrpSpPr>
          <p:grpSpPr bwMode="auto">
            <a:xfrm>
              <a:off x="6871999" y="4397430"/>
              <a:ext cx="2071687" cy="652462"/>
              <a:chOff x="2741" y="3750"/>
              <a:chExt cx="1305" cy="411"/>
            </a:xfrm>
          </p:grpSpPr>
          <p:sp>
            <p:nvSpPr>
              <p:cNvPr id="611" name="Rectangle 148">
                <a:extLst>
                  <a:ext uri="{FF2B5EF4-FFF2-40B4-BE49-F238E27FC236}">
                    <a16:creationId xmlns:a16="http://schemas.microsoft.com/office/drawing/2014/main" id="{5531015F-C493-CC46-9820-D16FD2137132}"/>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12" name="Line 149">
                <a:extLst>
                  <a:ext uri="{FF2B5EF4-FFF2-40B4-BE49-F238E27FC236}">
                    <a16:creationId xmlns:a16="http://schemas.microsoft.com/office/drawing/2014/main" id="{2E6849E0-3812-A84C-9E80-84DB1D6B09BE}"/>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3" name="Text Box 150">
                <a:extLst>
                  <a:ext uri="{FF2B5EF4-FFF2-40B4-BE49-F238E27FC236}">
                    <a16:creationId xmlns:a16="http://schemas.microsoft.com/office/drawing/2014/main" id="{EC838B59-7BC3-3F46-8B4A-83CBD6DB573B}"/>
                  </a:ext>
                </a:extLst>
              </p:cNvPr>
              <p:cNvSpPr txBox="1">
                <a:spLocks noChangeArrowheads="1"/>
              </p:cNvSpPr>
              <p:nvPr/>
            </p:nvSpPr>
            <p:spPr bwMode="auto">
              <a:xfrm>
                <a:off x="2813" y="3875"/>
                <a:ext cx="1233" cy="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IP,port: C,5775</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IP,port: B,80</a:t>
                </a:r>
              </a:p>
            </p:txBody>
          </p:sp>
        </p:grpSp>
      </p:grpSp>
      <p:grpSp>
        <p:nvGrpSpPr>
          <p:cNvPr id="614" name="Group 151">
            <a:extLst>
              <a:ext uri="{FF2B5EF4-FFF2-40B4-BE49-F238E27FC236}">
                <a16:creationId xmlns:a16="http://schemas.microsoft.com/office/drawing/2014/main" id="{69105778-FE71-EB4F-B01B-3760910DFB08}"/>
              </a:ext>
            </a:extLst>
          </p:cNvPr>
          <p:cNvGrpSpPr>
            <a:grpSpLocks/>
          </p:cNvGrpSpPr>
          <p:nvPr/>
        </p:nvGrpSpPr>
        <p:grpSpPr bwMode="auto">
          <a:xfrm>
            <a:off x="6941849" y="5186417"/>
            <a:ext cx="2063750" cy="661988"/>
            <a:chOff x="2741" y="3750"/>
            <a:chExt cx="1300" cy="417"/>
          </a:xfrm>
        </p:grpSpPr>
        <p:sp>
          <p:nvSpPr>
            <p:cNvPr id="615" name="Rectangle 152">
              <a:extLst>
                <a:ext uri="{FF2B5EF4-FFF2-40B4-BE49-F238E27FC236}">
                  <a16:creationId xmlns:a16="http://schemas.microsoft.com/office/drawing/2014/main" id="{885FFA84-ACB8-0744-B24C-9A28B05875F1}"/>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16" name="Line 153">
              <a:extLst>
                <a:ext uri="{FF2B5EF4-FFF2-40B4-BE49-F238E27FC236}">
                  <a16:creationId xmlns:a16="http://schemas.microsoft.com/office/drawing/2014/main" id="{0B2DDB46-0A9D-004F-9F24-788225385A0B}"/>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7" name="Text Box 154">
              <a:extLst>
                <a:ext uri="{FF2B5EF4-FFF2-40B4-BE49-F238E27FC236}">
                  <a16:creationId xmlns:a16="http://schemas.microsoft.com/office/drawing/2014/main" id="{33813E80-F8C8-1546-93E7-7005B836EEC5}"/>
                </a:ext>
              </a:extLst>
            </p:cNvPr>
            <p:cNvSpPr txBox="1">
              <a:spLocks noChangeArrowheads="1"/>
            </p:cNvSpPr>
            <p:nvPr/>
          </p:nvSpPr>
          <p:spPr bwMode="auto">
            <a:xfrm>
              <a:off x="2813" y="3875"/>
              <a:ext cx="1228" cy="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source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C,9157</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dest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B,80</a:t>
              </a:r>
            </a:p>
          </p:txBody>
        </p:sp>
      </p:grpSp>
      <p:sp>
        <p:nvSpPr>
          <p:cNvPr id="621" name="Text Box 160">
            <a:extLst>
              <a:ext uri="{FF2B5EF4-FFF2-40B4-BE49-F238E27FC236}">
                <a16:creationId xmlns:a16="http://schemas.microsoft.com/office/drawing/2014/main" id="{49EFE28C-CCBF-994C-948D-5E439252E1FF}"/>
              </a:ext>
            </a:extLst>
          </p:cNvPr>
          <p:cNvSpPr txBox="1">
            <a:spLocks noChangeArrowheads="1"/>
          </p:cNvSpPr>
          <p:nvPr/>
        </p:nvSpPr>
        <p:spPr bwMode="auto">
          <a:xfrm flipH="1">
            <a:off x="6681499" y="3414767"/>
            <a:ext cx="1147762" cy="53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server: IP address B</a:t>
            </a:r>
          </a:p>
        </p:txBody>
      </p:sp>
      <p:grpSp>
        <p:nvGrpSpPr>
          <p:cNvPr id="622" name="Group 161">
            <a:extLst>
              <a:ext uri="{FF2B5EF4-FFF2-40B4-BE49-F238E27FC236}">
                <a16:creationId xmlns:a16="http://schemas.microsoft.com/office/drawing/2014/main" id="{F577BA28-7CF9-6040-97DF-D64452645ABD}"/>
              </a:ext>
            </a:extLst>
          </p:cNvPr>
          <p:cNvGrpSpPr>
            <a:grpSpLocks/>
          </p:cNvGrpSpPr>
          <p:nvPr/>
        </p:nvGrpSpPr>
        <p:grpSpPr bwMode="auto">
          <a:xfrm>
            <a:off x="4455824" y="2905180"/>
            <a:ext cx="358775" cy="704850"/>
            <a:chOff x="4140" y="429"/>
            <a:chExt cx="1425" cy="2396"/>
          </a:xfrm>
        </p:grpSpPr>
        <p:sp>
          <p:nvSpPr>
            <p:cNvPr id="623" name="Freeform 162">
              <a:extLst>
                <a:ext uri="{FF2B5EF4-FFF2-40B4-BE49-F238E27FC236}">
                  <a16:creationId xmlns:a16="http://schemas.microsoft.com/office/drawing/2014/main" id="{933B9AE8-1AB5-0247-896A-09244B6616F9}"/>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4" name="Rectangle 163">
              <a:extLst>
                <a:ext uri="{FF2B5EF4-FFF2-40B4-BE49-F238E27FC236}">
                  <a16:creationId xmlns:a16="http://schemas.microsoft.com/office/drawing/2014/main" id="{69892481-5981-1C41-BD9D-4791FA8BA07F}"/>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5" name="Freeform 164">
              <a:extLst>
                <a:ext uri="{FF2B5EF4-FFF2-40B4-BE49-F238E27FC236}">
                  <a16:creationId xmlns:a16="http://schemas.microsoft.com/office/drawing/2014/main" id="{354758CC-97E4-CA41-BF22-FC3AA11AB139}"/>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6" name="Freeform 165">
              <a:extLst>
                <a:ext uri="{FF2B5EF4-FFF2-40B4-BE49-F238E27FC236}">
                  <a16:creationId xmlns:a16="http://schemas.microsoft.com/office/drawing/2014/main" id="{452D8B73-C85C-AF42-85A5-B7F8AAB96935}"/>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7" name="Rectangle 166">
              <a:extLst>
                <a:ext uri="{FF2B5EF4-FFF2-40B4-BE49-F238E27FC236}">
                  <a16:creationId xmlns:a16="http://schemas.microsoft.com/office/drawing/2014/main" id="{4CB417AA-005D-CD44-9481-C2F20963092B}"/>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28" name="Group 167">
              <a:extLst>
                <a:ext uri="{FF2B5EF4-FFF2-40B4-BE49-F238E27FC236}">
                  <a16:creationId xmlns:a16="http://schemas.microsoft.com/office/drawing/2014/main" id="{54399D05-60E0-3447-A0B8-793547A7FDFA}"/>
                </a:ext>
              </a:extLst>
            </p:cNvPr>
            <p:cNvGrpSpPr>
              <a:grpSpLocks/>
            </p:cNvGrpSpPr>
            <p:nvPr/>
          </p:nvGrpSpPr>
          <p:grpSpPr bwMode="auto">
            <a:xfrm>
              <a:off x="4749" y="668"/>
              <a:ext cx="581" cy="145"/>
              <a:chOff x="614" y="2568"/>
              <a:chExt cx="725" cy="139"/>
            </a:xfrm>
          </p:grpSpPr>
          <p:sp>
            <p:nvSpPr>
              <p:cNvPr id="653" name="AutoShape 168">
                <a:extLst>
                  <a:ext uri="{FF2B5EF4-FFF2-40B4-BE49-F238E27FC236}">
                    <a16:creationId xmlns:a16="http://schemas.microsoft.com/office/drawing/2014/main" id="{0E8C1976-030F-F746-864E-A99490854668}"/>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4" name="AutoShape 169">
                <a:extLst>
                  <a:ext uri="{FF2B5EF4-FFF2-40B4-BE49-F238E27FC236}">
                    <a16:creationId xmlns:a16="http://schemas.microsoft.com/office/drawing/2014/main" id="{C0F343F2-B11A-FB40-AC3A-93CAC1E9A9F0}"/>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29" name="Rectangle 170">
              <a:extLst>
                <a:ext uri="{FF2B5EF4-FFF2-40B4-BE49-F238E27FC236}">
                  <a16:creationId xmlns:a16="http://schemas.microsoft.com/office/drawing/2014/main" id="{72257BB6-BE40-C84A-9F2C-7D75F5B3408A}"/>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30" name="Group 171">
              <a:extLst>
                <a:ext uri="{FF2B5EF4-FFF2-40B4-BE49-F238E27FC236}">
                  <a16:creationId xmlns:a16="http://schemas.microsoft.com/office/drawing/2014/main" id="{249FAA90-2012-A843-9B2F-CC46D38944BE}"/>
                </a:ext>
              </a:extLst>
            </p:cNvPr>
            <p:cNvGrpSpPr>
              <a:grpSpLocks/>
            </p:cNvGrpSpPr>
            <p:nvPr/>
          </p:nvGrpSpPr>
          <p:grpSpPr bwMode="auto">
            <a:xfrm>
              <a:off x="4747" y="994"/>
              <a:ext cx="581" cy="134"/>
              <a:chOff x="614" y="2568"/>
              <a:chExt cx="725" cy="139"/>
            </a:xfrm>
          </p:grpSpPr>
          <p:sp>
            <p:nvSpPr>
              <p:cNvPr id="651" name="AutoShape 172">
                <a:extLst>
                  <a:ext uri="{FF2B5EF4-FFF2-40B4-BE49-F238E27FC236}">
                    <a16:creationId xmlns:a16="http://schemas.microsoft.com/office/drawing/2014/main" id="{1EEEC70E-1D82-B143-BDE1-8B59092C041E}"/>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2" name="AutoShape 173">
                <a:extLst>
                  <a:ext uri="{FF2B5EF4-FFF2-40B4-BE49-F238E27FC236}">
                    <a16:creationId xmlns:a16="http://schemas.microsoft.com/office/drawing/2014/main" id="{EAE13528-3255-7344-B721-B6980B90F5D4}"/>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1" name="Rectangle 174">
              <a:extLst>
                <a:ext uri="{FF2B5EF4-FFF2-40B4-BE49-F238E27FC236}">
                  <a16:creationId xmlns:a16="http://schemas.microsoft.com/office/drawing/2014/main" id="{7188C30C-A22A-5D45-91C2-1ACAE8C1CB9F}"/>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2" name="Rectangle 175">
              <a:extLst>
                <a:ext uri="{FF2B5EF4-FFF2-40B4-BE49-F238E27FC236}">
                  <a16:creationId xmlns:a16="http://schemas.microsoft.com/office/drawing/2014/main" id="{F5086B84-99D0-6841-BE96-8395BC0620D5}"/>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33" name="Group 176">
              <a:extLst>
                <a:ext uri="{FF2B5EF4-FFF2-40B4-BE49-F238E27FC236}">
                  <a16:creationId xmlns:a16="http://schemas.microsoft.com/office/drawing/2014/main" id="{962F32CB-2CBA-0D4F-B8E2-EFFEF093D1AA}"/>
                </a:ext>
              </a:extLst>
            </p:cNvPr>
            <p:cNvGrpSpPr>
              <a:grpSpLocks/>
            </p:cNvGrpSpPr>
            <p:nvPr/>
          </p:nvGrpSpPr>
          <p:grpSpPr bwMode="auto">
            <a:xfrm>
              <a:off x="4735" y="1627"/>
              <a:ext cx="582" cy="151"/>
              <a:chOff x="614" y="2568"/>
              <a:chExt cx="725" cy="139"/>
            </a:xfrm>
          </p:grpSpPr>
          <p:sp>
            <p:nvSpPr>
              <p:cNvPr id="649" name="AutoShape 177">
                <a:extLst>
                  <a:ext uri="{FF2B5EF4-FFF2-40B4-BE49-F238E27FC236}">
                    <a16:creationId xmlns:a16="http://schemas.microsoft.com/office/drawing/2014/main" id="{EE96D227-3E09-6043-A826-C244873EE1DF}"/>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0" name="AutoShape 178">
                <a:extLst>
                  <a:ext uri="{FF2B5EF4-FFF2-40B4-BE49-F238E27FC236}">
                    <a16:creationId xmlns:a16="http://schemas.microsoft.com/office/drawing/2014/main" id="{EE37F51B-AE5B-774A-9400-F6B84CC895AF}"/>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4" name="Freeform 179">
              <a:extLst>
                <a:ext uri="{FF2B5EF4-FFF2-40B4-BE49-F238E27FC236}">
                  <a16:creationId xmlns:a16="http://schemas.microsoft.com/office/drawing/2014/main" id="{BB4E54F7-0208-D144-94CD-AE16252B07BE}"/>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35" name="Group 180">
              <a:extLst>
                <a:ext uri="{FF2B5EF4-FFF2-40B4-BE49-F238E27FC236}">
                  <a16:creationId xmlns:a16="http://schemas.microsoft.com/office/drawing/2014/main" id="{CDDF1C6E-720C-1C4E-97D6-FEEA034A422E}"/>
                </a:ext>
              </a:extLst>
            </p:cNvPr>
            <p:cNvGrpSpPr>
              <a:grpSpLocks/>
            </p:cNvGrpSpPr>
            <p:nvPr/>
          </p:nvGrpSpPr>
          <p:grpSpPr bwMode="auto">
            <a:xfrm>
              <a:off x="4739" y="1327"/>
              <a:ext cx="582" cy="139"/>
              <a:chOff x="614" y="2568"/>
              <a:chExt cx="725" cy="139"/>
            </a:xfrm>
          </p:grpSpPr>
          <p:sp>
            <p:nvSpPr>
              <p:cNvPr id="647" name="AutoShape 181">
                <a:extLst>
                  <a:ext uri="{FF2B5EF4-FFF2-40B4-BE49-F238E27FC236}">
                    <a16:creationId xmlns:a16="http://schemas.microsoft.com/office/drawing/2014/main" id="{FCE1B24C-C6D5-A74E-BCC9-1790A44777C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8" name="AutoShape 182">
                <a:extLst>
                  <a:ext uri="{FF2B5EF4-FFF2-40B4-BE49-F238E27FC236}">
                    <a16:creationId xmlns:a16="http://schemas.microsoft.com/office/drawing/2014/main" id="{ECD7FAA8-997C-6741-B542-8F6CB8A79865}"/>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6" name="Rectangle 183">
              <a:extLst>
                <a:ext uri="{FF2B5EF4-FFF2-40B4-BE49-F238E27FC236}">
                  <a16:creationId xmlns:a16="http://schemas.microsoft.com/office/drawing/2014/main" id="{FABC00AC-70CA-7043-A832-BD8E42059D3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7" name="Freeform 184">
              <a:extLst>
                <a:ext uri="{FF2B5EF4-FFF2-40B4-BE49-F238E27FC236}">
                  <a16:creationId xmlns:a16="http://schemas.microsoft.com/office/drawing/2014/main" id="{113F4917-6305-434E-A2A6-9F8FC8CD2073}"/>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8" name="Freeform 185">
              <a:extLst>
                <a:ext uri="{FF2B5EF4-FFF2-40B4-BE49-F238E27FC236}">
                  <a16:creationId xmlns:a16="http://schemas.microsoft.com/office/drawing/2014/main" id="{14DDB482-D40B-9E4B-B569-8524D8E8FF9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9" name="Oval 186">
              <a:extLst>
                <a:ext uri="{FF2B5EF4-FFF2-40B4-BE49-F238E27FC236}">
                  <a16:creationId xmlns:a16="http://schemas.microsoft.com/office/drawing/2014/main" id="{44EB568A-9CE3-C54A-9206-BDCE5E179782}"/>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0" name="Freeform 187">
              <a:extLst>
                <a:ext uri="{FF2B5EF4-FFF2-40B4-BE49-F238E27FC236}">
                  <a16:creationId xmlns:a16="http://schemas.microsoft.com/office/drawing/2014/main" id="{47334A5D-96E6-664D-926C-2595FA58305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41" name="AutoShape 188">
              <a:extLst>
                <a:ext uri="{FF2B5EF4-FFF2-40B4-BE49-F238E27FC236}">
                  <a16:creationId xmlns:a16="http://schemas.microsoft.com/office/drawing/2014/main" id="{013B8477-EEF2-7747-8060-985EE5C53AC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2" name="AutoShape 189">
              <a:extLst>
                <a:ext uri="{FF2B5EF4-FFF2-40B4-BE49-F238E27FC236}">
                  <a16:creationId xmlns:a16="http://schemas.microsoft.com/office/drawing/2014/main" id="{8385C752-6DAC-4A48-9BB5-AEA57D6A9BF6}"/>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3" name="Oval 190">
              <a:extLst>
                <a:ext uri="{FF2B5EF4-FFF2-40B4-BE49-F238E27FC236}">
                  <a16:creationId xmlns:a16="http://schemas.microsoft.com/office/drawing/2014/main" id="{0B04B216-03CD-F645-ACA2-BD47FCE98AD8}"/>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4" name="Oval 191">
              <a:extLst>
                <a:ext uri="{FF2B5EF4-FFF2-40B4-BE49-F238E27FC236}">
                  <a16:creationId xmlns:a16="http://schemas.microsoft.com/office/drawing/2014/main" id="{268FC658-A568-D546-9053-FA503C84E7FB}"/>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645" name="Oval 192">
              <a:extLst>
                <a:ext uri="{FF2B5EF4-FFF2-40B4-BE49-F238E27FC236}">
                  <a16:creationId xmlns:a16="http://schemas.microsoft.com/office/drawing/2014/main" id="{E3521055-5803-D44C-B1AC-A56EE246B7A9}"/>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6" name="Rectangle 193">
              <a:extLst>
                <a:ext uri="{FF2B5EF4-FFF2-40B4-BE49-F238E27FC236}">
                  <a16:creationId xmlns:a16="http://schemas.microsoft.com/office/drawing/2014/main" id="{B01113D0-7A5F-2845-BBE5-E5DEE7D3C216}"/>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55" name="Group 194">
            <a:extLst>
              <a:ext uri="{FF2B5EF4-FFF2-40B4-BE49-F238E27FC236}">
                <a16:creationId xmlns:a16="http://schemas.microsoft.com/office/drawing/2014/main" id="{AE6C24AF-B399-914A-BD00-8F2930D965CE}"/>
              </a:ext>
            </a:extLst>
          </p:cNvPr>
          <p:cNvGrpSpPr>
            <a:grpSpLocks/>
          </p:cNvGrpSpPr>
          <p:nvPr/>
        </p:nvGrpSpPr>
        <p:grpSpPr bwMode="auto">
          <a:xfrm>
            <a:off x="1590386" y="3325867"/>
            <a:ext cx="711200" cy="669925"/>
            <a:chOff x="-44" y="1473"/>
            <a:chExt cx="981" cy="1105"/>
          </a:xfrm>
        </p:grpSpPr>
        <p:pic>
          <p:nvPicPr>
            <p:cNvPr id="656" name="Picture 195" descr="desktop_computer_stylized_medium">
              <a:extLst>
                <a:ext uri="{FF2B5EF4-FFF2-40B4-BE49-F238E27FC236}">
                  <a16:creationId xmlns:a16="http://schemas.microsoft.com/office/drawing/2014/main" id="{449668ED-5F76-8646-97D9-D6F2A29D0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7" name="Freeform 196">
              <a:extLst>
                <a:ext uri="{FF2B5EF4-FFF2-40B4-BE49-F238E27FC236}">
                  <a16:creationId xmlns:a16="http://schemas.microsoft.com/office/drawing/2014/main" id="{AF9581BE-4372-754E-A062-1EE3EABE6AD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658" name="Group 197">
            <a:extLst>
              <a:ext uri="{FF2B5EF4-FFF2-40B4-BE49-F238E27FC236}">
                <a16:creationId xmlns:a16="http://schemas.microsoft.com/office/drawing/2014/main" id="{30AD3BDA-F1F4-4640-8F27-22736C618AA1}"/>
              </a:ext>
            </a:extLst>
          </p:cNvPr>
          <p:cNvGrpSpPr>
            <a:grpSpLocks/>
          </p:cNvGrpSpPr>
          <p:nvPr/>
        </p:nvGrpSpPr>
        <p:grpSpPr bwMode="auto">
          <a:xfrm flipH="1">
            <a:off x="9893011" y="3241730"/>
            <a:ext cx="711200" cy="669925"/>
            <a:chOff x="-44" y="1473"/>
            <a:chExt cx="981" cy="1105"/>
          </a:xfrm>
        </p:grpSpPr>
        <p:pic>
          <p:nvPicPr>
            <p:cNvPr id="659" name="Picture 198" descr="desktop_computer_stylized_medium">
              <a:extLst>
                <a:ext uri="{FF2B5EF4-FFF2-40B4-BE49-F238E27FC236}">
                  <a16:creationId xmlns:a16="http://schemas.microsoft.com/office/drawing/2014/main" id="{C3C56932-EC72-5E4B-9CCA-7833A8B91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0" name="Freeform 199">
              <a:extLst>
                <a:ext uri="{FF2B5EF4-FFF2-40B4-BE49-F238E27FC236}">
                  <a16:creationId xmlns:a16="http://schemas.microsoft.com/office/drawing/2014/main" id="{6742962E-DBDD-4F4E-8296-B71CC5A6A68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661" name="Text Box 155">
            <a:extLst>
              <a:ext uri="{FF2B5EF4-FFF2-40B4-BE49-F238E27FC236}">
                <a16:creationId xmlns:a16="http://schemas.microsoft.com/office/drawing/2014/main" id="{05C5CCE5-0F17-B045-BA74-C5A452C2E19A}"/>
              </a:ext>
            </a:extLst>
          </p:cNvPr>
          <p:cNvSpPr txBox="1">
            <a:spLocks noChangeArrowheads="1"/>
          </p:cNvSpPr>
          <p:nvPr/>
        </p:nvSpPr>
        <p:spPr bwMode="auto">
          <a:xfrm>
            <a:off x="822086" y="5737235"/>
            <a:ext cx="6642844"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Three segments, all destined to IP address: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dest</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port: 80 are demultiplexed to </a:t>
            </a:r>
            <a:r>
              <a:rPr kumimoji="0" lang="en-US" sz="24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different</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sockets</a:t>
            </a:r>
          </a:p>
        </p:txBody>
      </p:sp>
      <p:sp>
        <p:nvSpPr>
          <p:cNvPr id="6" name="Oval 5"/>
          <p:cNvSpPr/>
          <p:nvPr/>
        </p:nvSpPr>
        <p:spPr>
          <a:xfrm>
            <a:off x="4454237" y="5186417"/>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5" name="Oval 144"/>
          <p:cNvSpPr/>
          <p:nvPr/>
        </p:nvSpPr>
        <p:spPr>
          <a:xfrm>
            <a:off x="7577600" y="4694310"/>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6" name="Oval 145"/>
          <p:cNvSpPr/>
          <p:nvPr/>
        </p:nvSpPr>
        <p:spPr>
          <a:xfrm>
            <a:off x="7631575" y="5530882"/>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7"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538" y="1073700"/>
            <a:ext cx="1474756" cy="644858"/>
          </a:xfrm>
          <a:prstGeom prst="rect">
            <a:avLst/>
          </a:prstGeom>
          <a:noFill/>
          <a:extLst>
            <a:ext uri="{909E8E84-426E-40dd-AFC4-6F175D3DCCD1}">
              <a14:hiddenFill xmlns="" xmlns:a14="http://schemas.microsoft.com/office/drawing/2010/main">
                <a:solidFill>
                  <a:srgbClr val="FFFFFF"/>
                </a:solidFill>
              </a14:hiddenFill>
            </a:ext>
          </a:extLst>
        </p:spPr>
      </p:pic>
      <p:sp>
        <p:nvSpPr>
          <p:cNvPr id="144" name="Slide Number Placeholder 2">
            <a:extLst>
              <a:ext uri="{FF2B5EF4-FFF2-40B4-BE49-F238E27FC236}">
                <a16:creationId xmlns:a16="http://schemas.microsoft.com/office/drawing/2014/main" id="{AAD45FF3-B333-6B47-9ECE-46B770CFE6C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92</a:t>
            </a:fld>
            <a:endParaRPr lang="en-US" dirty="0"/>
          </a:p>
        </p:txBody>
      </p:sp>
    </p:spTree>
    <p:extLst>
      <p:ext uri="{BB962C8B-B14F-4D97-AF65-F5344CB8AC3E}">
        <p14:creationId xmlns:p14="http://schemas.microsoft.com/office/powerpoint/2010/main" val="300026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8"/>
                                        </p:tgtEl>
                                        <p:attrNameLst>
                                          <p:attrName>style.visibility</p:attrName>
                                        </p:attrNameLst>
                                      </p:cBhvr>
                                      <p:to>
                                        <p:strVal val="visible"/>
                                      </p:to>
                                    </p:set>
                                    <p:animEffect transition="in" filter="dissolve">
                                      <p:cBhvr>
                                        <p:cTn id="17" dur="500"/>
                                        <p:tgtEl>
                                          <p:spTgt spid="608"/>
                                        </p:tgtEl>
                                      </p:cBhvr>
                                    </p:animEffect>
                                  </p:childTnLst>
                                </p:cTn>
                              </p:par>
                              <p:par>
                                <p:cTn id="18" presetID="9" presetClass="entr" presetSubtype="0" fill="hold" nodeType="withEffect">
                                  <p:stCondLst>
                                    <p:cond delay="0"/>
                                  </p:stCondLst>
                                  <p:childTnLst>
                                    <p:set>
                                      <p:cBhvr>
                                        <p:cTn id="19" dur="1" fill="hold">
                                          <p:stCondLst>
                                            <p:cond delay="0"/>
                                          </p:stCondLst>
                                        </p:cTn>
                                        <p:tgtEl>
                                          <p:spTgt spid="614"/>
                                        </p:tgtEl>
                                        <p:attrNameLst>
                                          <p:attrName>style.visibility</p:attrName>
                                        </p:attrNameLst>
                                      </p:cBhvr>
                                      <p:to>
                                        <p:strVal val="visible"/>
                                      </p:to>
                                    </p:set>
                                    <p:animEffect transition="in" filter="dissolve">
                                      <p:cBhvr>
                                        <p:cTn id="20" dur="500"/>
                                        <p:tgtEl>
                                          <p:spTgt spid="6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dissolve">
                                      <p:cBhvr>
                                        <p:cTn id="28" dur="500"/>
                                        <p:tgtEl>
                                          <p:spTgt spid="14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dissolve">
                                      <p:cBhvr>
                                        <p:cTn id="31" dur="500"/>
                                        <p:tgtEl>
                                          <p:spTgt spid="14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61"/>
                                        </p:tgtEl>
                                        <p:attrNameLst>
                                          <p:attrName>style.visibility</p:attrName>
                                        </p:attrNameLst>
                                      </p:cBhvr>
                                      <p:to>
                                        <p:strVal val="visible"/>
                                      </p:to>
                                    </p:set>
                                    <p:animEffect transition="in" filter="dissolve">
                                      <p:cBhvr>
                                        <p:cTn id="34" dur="500"/>
                                        <p:tgtEl>
                                          <p:spTgt spid="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 grpId="0" animBg="1"/>
      <p:bldP spid="661" grpId="0"/>
      <p:bldP spid="6" grpId="0" animBg="1"/>
      <p:bldP spid="145" grpId="0" animBg="1"/>
      <p:bldP spid="14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0590" y="272143"/>
            <a:ext cx="11393310" cy="894622"/>
          </a:xfrm>
        </p:spPr>
        <p:txBody>
          <a:bodyPr>
            <a:normAutofit/>
          </a:bodyPr>
          <a:lstStyle/>
          <a:p>
            <a:r>
              <a:rPr lang="en-US" sz="4800" dirty="0"/>
              <a:t>Chapter 3: summary</a:t>
            </a:r>
            <a:endParaRPr lang="en-US" sz="4400" b="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dirty="0"/>
              <a:t>Transport Layer: 3-</a:t>
            </a:r>
            <a:fld id="{C4204591-24BD-A542-B9D5-F8D8A88D2FEE}" type="slidenum">
              <a:rPr lang="en-US" smtClean="0"/>
              <a:pPr/>
              <a:t>93</a:t>
            </a:fld>
            <a:endParaRPr lang="en-US" dirty="0"/>
          </a:p>
        </p:txBody>
      </p:sp>
      <p:sp>
        <p:nvSpPr>
          <p:cNvPr id="121" name="Rectangle 3">
            <a:extLst>
              <a:ext uri="{FF2B5EF4-FFF2-40B4-BE49-F238E27FC236}">
                <a16:creationId xmlns:a16="http://schemas.microsoft.com/office/drawing/2014/main" id="{D69BBC2D-A92B-7947-AA74-7551BF4EBD02}"/>
              </a:ext>
            </a:extLst>
          </p:cNvPr>
          <p:cNvSpPr txBox="1">
            <a:spLocks noChangeArrowheads="1"/>
          </p:cNvSpPr>
          <p:nvPr/>
        </p:nvSpPr>
        <p:spPr>
          <a:xfrm>
            <a:off x="876300" y="1295400"/>
            <a:ext cx="5626100" cy="522536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263525">
              <a:buFont typeface="Wingdings" charset="2"/>
              <a:buChar char="§"/>
              <a:defRPr/>
            </a:pPr>
            <a:r>
              <a:rPr lang="en-US" sz="3200" dirty="0"/>
              <a:t>principles behind transport layer services:</a:t>
            </a:r>
          </a:p>
          <a:p>
            <a:pPr lvl="1">
              <a:buFont typeface="Arial"/>
              <a:buChar char="•"/>
              <a:defRPr/>
            </a:pPr>
            <a:r>
              <a:rPr lang="en-US" sz="2800" dirty="0"/>
              <a:t>multiplexing, demultiplexing</a:t>
            </a:r>
          </a:p>
          <a:p>
            <a:pPr lvl="1">
              <a:buFont typeface="Arial"/>
              <a:buChar char="•"/>
              <a:defRPr/>
            </a:pPr>
            <a:r>
              <a:rPr lang="en-US" sz="2800" dirty="0"/>
              <a:t>reliable data transfer</a:t>
            </a:r>
          </a:p>
          <a:p>
            <a:pPr lvl="1">
              <a:buFont typeface="Arial"/>
              <a:buChar char="•"/>
              <a:defRPr/>
            </a:pPr>
            <a:r>
              <a:rPr lang="en-US" sz="2800" dirty="0"/>
              <a:t>flow control</a:t>
            </a:r>
          </a:p>
          <a:p>
            <a:pPr lvl="1">
              <a:buFont typeface="Arial"/>
              <a:buChar char="•"/>
              <a:defRPr/>
            </a:pPr>
            <a:r>
              <a:rPr lang="en-US" sz="2800" dirty="0"/>
              <a:t>congestion control</a:t>
            </a:r>
          </a:p>
          <a:p>
            <a:pPr marL="393700" indent="-263525">
              <a:buFont typeface="Wingdings" charset="2"/>
              <a:buChar char="§"/>
              <a:defRPr/>
            </a:pPr>
            <a:r>
              <a:rPr lang="en-US" sz="3200" dirty="0"/>
              <a:t>instantiation, implementation in the Internet</a:t>
            </a:r>
          </a:p>
          <a:p>
            <a:pPr lvl="1">
              <a:buFont typeface="Arial"/>
              <a:buChar char="•"/>
              <a:defRPr/>
            </a:pPr>
            <a:r>
              <a:rPr lang="en-US" sz="2800" dirty="0"/>
              <a:t>UDP</a:t>
            </a:r>
          </a:p>
          <a:p>
            <a:pPr lvl="1">
              <a:buFont typeface="Arial"/>
              <a:buChar char="•"/>
              <a:defRPr/>
            </a:pPr>
            <a:r>
              <a:rPr lang="en-US" sz="2800" dirty="0"/>
              <a:t>TCP</a:t>
            </a:r>
          </a:p>
        </p:txBody>
      </p:sp>
      <p:sp>
        <p:nvSpPr>
          <p:cNvPr id="122" name="Rectangle 4">
            <a:extLst>
              <a:ext uri="{FF2B5EF4-FFF2-40B4-BE49-F238E27FC236}">
                <a16:creationId xmlns:a16="http://schemas.microsoft.com/office/drawing/2014/main" id="{B79F0F1A-67F7-584F-9F34-4AC2A592E580}"/>
              </a:ext>
            </a:extLst>
          </p:cNvPr>
          <p:cNvSpPr txBox="1">
            <a:spLocks noChangeArrowheads="1"/>
          </p:cNvSpPr>
          <p:nvPr/>
        </p:nvSpPr>
        <p:spPr>
          <a:xfrm>
            <a:off x="7065962" y="1270000"/>
            <a:ext cx="4732337" cy="48387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altLang="en-US" sz="3200" dirty="0">
                <a:solidFill>
                  <a:srgbClr val="CC0000"/>
                </a:solidFill>
                <a:ea typeface="ＭＳ Ｐゴシック" panose="020B0600070205080204" pitchFamily="34" charset="-128"/>
              </a:rPr>
              <a:t>Up next:</a:t>
            </a:r>
          </a:p>
          <a:p>
            <a:pPr marL="393700" indent="-266700"/>
            <a:r>
              <a:rPr lang="en-US" altLang="en-US" sz="3200" dirty="0">
                <a:ea typeface="ＭＳ Ｐゴシック" panose="020B0600070205080204" pitchFamily="34" charset="-128"/>
              </a:rPr>
              <a:t>leaving the network </a:t>
            </a:r>
            <a:r>
              <a:rPr lang="en-US" altLang="ja-JP" sz="3200" dirty="0">
                <a:ea typeface="ＭＳ Ｐゴシック" panose="020B0600070205080204" pitchFamily="34" charset="-128"/>
              </a:rPr>
              <a:t>“edge” </a:t>
            </a:r>
            <a:r>
              <a:rPr lang="en-US" altLang="ja-JP" dirty="0">
                <a:ea typeface="ＭＳ Ｐゴシック" panose="020B0600070205080204" pitchFamily="34" charset="-128"/>
              </a:rPr>
              <a:t>(application, transport layers)</a:t>
            </a:r>
          </a:p>
          <a:p>
            <a:pPr marL="393700" indent="-266700"/>
            <a:r>
              <a:rPr lang="en-US" altLang="en-US" sz="3200" dirty="0">
                <a:ea typeface="ＭＳ Ｐゴシック" panose="020B0600070205080204" pitchFamily="34" charset="-128"/>
              </a:rPr>
              <a:t>into the network “</a:t>
            </a:r>
            <a:r>
              <a:rPr lang="en-US" altLang="ja-JP" sz="3200" dirty="0">
                <a:ea typeface="ＭＳ Ｐゴシック" panose="020B0600070205080204" pitchFamily="34" charset="-128"/>
              </a:rPr>
              <a:t>core”</a:t>
            </a:r>
          </a:p>
          <a:p>
            <a:pPr marL="393700" indent="-266700"/>
            <a:r>
              <a:rPr lang="en-US" altLang="en-US" sz="3200" dirty="0">
                <a:ea typeface="ＭＳ Ｐゴシック" panose="020B0600070205080204" pitchFamily="34" charset="-128"/>
              </a:rPr>
              <a:t>two network-layer chapters</a:t>
            </a:r>
            <a:r>
              <a:rPr lang="en-US" altLang="en-US" dirty="0">
                <a:ea typeface="ＭＳ Ｐゴシック" panose="020B0600070205080204" pitchFamily="34" charset="-128"/>
              </a:rPr>
              <a:t>:</a:t>
            </a:r>
          </a:p>
          <a:p>
            <a:pPr lvl="1"/>
            <a:r>
              <a:rPr lang="en-US" altLang="en-US" sz="2800" dirty="0">
                <a:ea typeface="ＭＳ Ｐゴシック" panose="020B0600070205080204" pitchFamily="34" charset="-128"/>
              </a:rPr>
              <a:t>data plane</a:t>
            </a:r>
          </a:p>
          <a:p>
            <a:pPr lvl="1"/>
            <a:r>
              <a:rPr lang="en-US" altLang="en-US" sz="2800" dirty="0">
                <a:ea typeface="ＭＳ Ｐゴシック" panose="020B0600070205080204" pitchFamily="34" charset="-128"/>
              </a:rPr>
              <a:t>control plane</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474654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1206442"/>
          </a:xfrm>
        </p:spPr>
        <p:txBody>
          <a:bodyPr>
            <a:normAutofit/>
          </a:bodyPr>
          <a:lstStyle/>
          <a:p>
            <a:r>
              <a:rPr lang="en-US" sz="5400" dirty="0"/>
              <a:t>Summary</a:t>
            </a:r>
            <a:endParaRPr lang="en-US" sz="6000" dirty="0"/>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798690" y="1610067"/>
            <a:ext cx="11100625" cy="524793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Multiplexing, demultiplexing: based on segment, datagram header field values</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UDP: </a:t>
            </a:r>
            <a:r>
              <a:rPr kumimoji="0" lang="en-US" sz="3200" b="0" i="0" u="none" strike="noStrike" kern="1200" cap="none" spc="0" normalizeH="0" baseline="0" noProof="0" dirty="0">
                <a:ln>
                  <a:noFill/>
                </a:ln>
                <a:solidFill>
                  <a:prstClr val="black"/>
                </a:solidFill>
                <a:effectLst/>
                <a:uLnTx/>
                <a:uFillTx/>
                <a:latin typeface="Calibri"/>
                <a:ea typeface="+mn-ea"/>
                <a:cs typeface="+mn-cs"/>
              </a:rPr>
              <a:t>demultiplexing using destination port number (only)</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600" b="1" i="0" u="none" strike="noStrike" kern="1200" cap="none" spc="0" normalizeH="0" baseline="0" noProof="0" dirty="0">
                <a:ln>
                  <a:noFill/>
                </a:ln>
                <a:solidFill>
                  <a:srgbClr val="C00000"/>
                </a:solidFill>
                <a:effectLst/>
                <a:uLnTx/>
                <a:uFillTx/>
                <a:latin typeface="Calibri"/>
                <a:ea typeface="+mn-ea"/>
                <a:cs typeface="+mn-cs"/>
              </a:rPr>
              <a:t>TCP: </a:t>
            </a:r>
            <a:r>
              <a:rPr kumimoji="0" lang="en-US" sz="3200" b="0" i="0" u="none" strike="noStrike" kern="1200" cap="none" spc="0" normalizeH="0" baseline="0" noProof="0" dirty="0">
                <a:ln>
                  <a:noFill/>
                </a:ln>
                <a:solidFill>
                  <a:prstClr val="black"/>
                </a:solidFill>
                <a:effectLst/>
                <a:uLnTx/>
                <a:uFillTx/>
                <a:latin typeface="Calibri"/>
                <a:ea typeface="+mn-ea"/>
                <a:cs typeface="+mn-cs"/>
              </a:rPr>
              <a:t>demultiplexing using 4-tuple: source and destination IP addresses, and port numbers</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Multiplexing/demultiplexing happen at </a:t>
            </a:r>
            <a:r>
              <a:rPr kumimoji="0" lang="en-US" sz="3200" b="0" i="1" u="none" strike="noStrike" kern="1200" cap="none" spc="0" normalizeH="0" baseline="0" noProof="0" dirty="0">
                <a:ln>
                  <a:noFill/>
                </a:ln>
                <a:solidFill>
                  <a:prstClr val="black"/>
                </a:solidFill>
                <a:effectLst/>
                <a:uLnTx/>
                <a:uFillTx/>
                <a:latin typeface="Calibri"/>
                <a:ea typeface="+mn-ea"/>
                <a:cs typeface="+mn-cs"/>
              </a:rPr>
              <a:t>all</a:t>
            </a:r>
            <a:r>
              <a:rPr kumimoji="0" lang="en-US" sz="3200" b="0" i="0" u="none" strike="noStrike" kern="1200" cap="none" spc="0" normalizeH="0" baseline="0" noProof="0" dirty="0">
                <a:ln>
                  <a:noFill/>
                </a:ln>
                <a:solidFill>
                  <a:prstClr val="black"/>
                </a:solidFill>
                <a:effectLst/>
                <a:uLnTx/>
                <a:uFillTx/>
                <a:latin typeface="Calibri"/>
                <a:ea typeface="+mn-ea"/>
                <a:cs typeface="+mn-cs"/>
              </a:rPr>
              <a:t> layers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2">
            <a:extLst>
              <a:ext uri="{FF2B5EF4-FFF2-40B4-BE49-F238E27FC236}">
                <a16:creationId xmlns:a16="http://schemas.microsoft.com/office/drawing/2014/main" id="{81F71E3E-46C8-564B-892B-6C69AC246E5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94</a:t>
            </a:fld>
            <a:endParaRPr lang="en-US" dirty="0"/>
          </a:p>
        </p:txBody>
      </p:sp>
    </p:spTree>
    <p:extLst>
      <p:ext uri="{BB962C8B-B14F-4D97-AF65-F5344CB8AC3E}">
        <p14:creationId xmlns:p14="http://schemas.microsoft.com/office/powerpoint/2010/main" val="1640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animEffect transition="in" filter="dissolve">
                                      <p:cBhvr>
                                        <p:cTn id="7" dur="500"/>
                                        <p:tgtEl>
                                          <p:spTgt spid="1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8">
                                            <p:txEl>
                                              <p:pRg st="2" end="2"/>
                                            </p:txEl>
                                          </p:spTgt>
                                        </p:tgtEl>
                                        <p:attrNameLst>
                                          <p:attrName>style.visibility</p:attrName>
                                        </p:attrNameLst>
                                      </p:cBhvr>
                                      <p:to>
                                        <p:strVal val="visible"/>
                                      </p:to>
                                    </p:set>
                                    <p:animEffect transition="in" filter="dissolve">
                                      <p:cBhvr>
                                        <p:cTn id="12" dur="500"/>
                                        <p:tgtEl>
                                          <p:spTgt spid="1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8">
                                            <p:txEl>
                                              <p:pRg st="3" end="3"/>
                                            </p:txEl>
                                          </p:spTgt>
                                        </p:tgtEl>
                                        <p:attrNameLst>
                                          <p:attrName>style.visibility</p:attrName>
                                        </p:attrNameLst>
                                      </p:cBhvr>
                                      <p:to>
                                        <p:strVal val="visible"/>
                                      </p:to>
                                    </p:set>
                                    <p:animEffect transition="in" filter="dissolve">
                                      <p:cBhvr>
                                        <p:cTn id="17" dur="500"/>
                                        <p:tgtEl>
                                          <p:spTgt spid="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38200" y="2981689"/>
            <a:ext cx="10515600" cy="894622"/>
          </a:xfrm>
        </p:spPr>
        <p:txBody>
          <a:bodyPr>
            <a:normAutofit/>
          </a:bodyPr>
          <a:lstStyle/>
          <a:p>
            <a:pPr algn="ctr"/>
            <a:r>
              <a:rPr lang="en-US" altLang="en-US" sz="4400" dirty="0">
                <a:ea typeface="ＭＳ Ｐゴシック" panose="020B0600070205080204" pitchFamily="34" charset="-128"/>
              </a:rPr>
              <a:t>Additional Chapter 3 slides</a:t>
            </a:r>
            <a:endParaRPr lang="en-US" sz="4400" dirty="0"/>
          </a:p>
        </p:txBody>
      </p:sp>
      <p:sp>
        <p:nvSpPr>
          <p:cNvPr id="3" name="Slide Number Placeholder 2">
            <a:extLst>
              <a:ext uri="{FF2B5EF4-FFF2-40B4-BE49-F238E27FC236}">
                <a16:creationId xmlns:a16="http://schemas.microsoft.com/office/drawing/2014/main" id="{64499F6A-4C1F-1146-A51E-D80D1CD65245}"/>
              </a:ext>
            </a:extLst>
          </p:cNvPr>
          <p:cNvSpPr>
            <a:spLocks noGrp="1"/>
          </p:cNvSpPr>
          <p:nvPr>
            <p:ph type="sldNum" sz="quarter" idx="4"/>
          </p:nvPr>
        </p:nvSpPr>
        <p:spPr/>
        <p:txBody>
          <a:bodyPr/>
          <a:lstStyle/>
          <a:p>
            <a:r>
              <a:rPr lang="en-US"/>
              <a:t>Transport Layer: 3-</a:t>
            </a:r>
            <a:fld id="{C4204591-24BD-A542-B9D5-F8D8A88D2FEE}" type="slidenum">
              <a:rPr lang="en-US" smtClean="0"/>
              <a:pPr/>
              <a:t>95</a:t>
            </a:fld>
            <a:endParaRPr lang="en-US" dirty="0"/>
          </a:p>
        </p:txBody>
      </p:sp>
    </p:spTree>
    <p:extLst>
      <p:ext uri="{BB962C8B-B14F-4D97-AF65-F5344CB8AC3E}">
        <p14:creationId xmlns:p14="http://schemas.microsoft.com/office/powerpoint/2010/main" val="20530526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sender extended FSM</a:t>
            </a:r>
            <a:endParaRPr lang="en-US" sz="440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Transport Layer: 3-</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55" name="Group 3">
            <a:extLst>
              <a:ext uri="{FF2B5EF4-FFF2-40B4-BE49-F238E27FC236}">
                <a16:creationId xmlns:a16="http://schemas.microsoft.com/office/drawing/2014/main" id="{33A2B3E4-B70E-A848-8165-FAD3F02150B0}"/>
              </a:ext>
            </a:extLst>
          </p:cNvPr>
          <p:cNvGrpSpPr>
            <a:grpSpLocks/>
          </p:cNvGrpSpPr>
          <p:nvPr/>
        </p:nvGrpSpPr>
        <p:grpSpPr bwMode="auto">
          <a:xfrm>
            <a:off x="4595813" y="3710668"/>
            <a:ext cx="800100" cy="657225"/>
            <a:chOff x="1959" y="2515"/>
            <a:chExt cx="504" cy="414"/>
          </a:xfrm>
        </p:grpSpPr>
        <p:sp>
          <p:nvSpPr>
            <p:cNvPr id="56" name="Oval 4">
              <a:extLst>
                <a:ext uri="{FF2B5EF4-FFF2-40B4-BE49-F238E27FC236}">
                  <a16:creationId xmlns:a16="http://schemas.microsoft.com/office/drawing/2014/main" id="{C4D5A6AC-F113-CF49-9B8F-033DDDA18342}"/>
                </a:ext>
              </a:extLst>
            </p:cNvPr>
            <p:cNvSpPr>
              <a:spLocks noChangeArrowheads="1"/>
            </p:cNvSpPr>
            <p:nvPr/>
          </p:nvSpPr>
          <p:spPr bwMode="auto">
            <a:xfrm>
              <a:off x="2004" y="2515"/>
              <a:ext cx="420" cy="414"/>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Text Box 5">
              <a:extLst>
                <a:ext uri="{FF2B5EF4-FFF2-40B4-BE49-F238E27FC236}">
                  <a16:creationId xmlns:a16="http://schemas.microsoft.com/office/drawing/2014/main" id="{4730408A-4915-134B-898C-F4271B62AAB6}"/>
                </a:ext>
              </a:extLst>
            </p:cNvPr>
            <p:cNvSpPr txBox="1">
              <a:spLocks noChangeArrowheads="1"/>
            </p:cNvSpPr>
            <p:nvPr/>
          </p:nvSpPr>
          <p:spPr bwMode="auto">
            <a:xfrm>
              <a:off x="1959" y="2611"/>
              <a:ext cx="504"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a:t>
              </a:r>
              <a:endPar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58" name="Line 6">
            <a:extLst>
              <a:ext uri="{FF2B5EF4-FFF2-40B4-BE49-F238E27FC236}">
                <a16:creationId xmlns:a16="http://schemas.microsoft.com/office/drawing/2014/main" id="{63761F72-66D2-A642-BD69-9E438150999F}"/>
              </a:ext>
            </a:extLst>
          </p:cNvPr>
          <p:cNvSpPr>
            <a:spLocks noChangeShapeType="1"/>
          </p:cNvSpPr>
          <p:nvPr/>
        </p:nvSpPr>
        <p:spPr bwMode="auto">
          <a:xfrm>
            <a:off x="3057525" y="2797856"/>
            <a:ext cx="1624013" cy="1069975"/>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a:extLst>
              <a:ext uri="{FF2B5EF4-FFF2-40B4-BE49-F238E27FC236}">
                <a16:creationId xmlns:a16="http://schemas.microsoft.com/office/drawing/2014/main" id="{D5A7135B-F84D-8E42-A7AD-C337B03A05BF}"/>
              </a:ext>
            </a:extLst>
          </p:cNvPr>
          <p:cNvGrpSpPr/>
          <p:nvPr/>
        </p:nvGrpSpPr>
        <p:grpSpPr>
          <a:xfrm>
            <a:off x="5389563" y="3466193"/>
            <a:ext cx="3167062" cy="1152525"/>
            <a:chOff x="5389563" y="3466193"/>
            <a:chExt cx="3167062" cy="1152525"/>
          </a:xfrm>
        </p:grpSpPr>
        <p:sp>
          <p:nvSpPr>
            <p:cNvPr id="59" name="Text Box 7">
              <a:extLst>
                <a:ext uri="{FF2B5EF4-FFF2-40B4-BE49-F238E27FC236}">
                  <a16:creationId xmlns:a16="http://schemas.microsoft.com/office/drawing/2014/main" id="{2A05B120-EC26-AD42-B3AA-CD4706803936}"/>
                </a:ext>
              </a:extLst>
            </p:cNvPr>
            <p:cNvSpPr txBox="1">
              <a:spLocks noChangeArrowheads="1"/>
            </p:cNvSpPr>
            <p:nvPr/>
          </p:nvSpPr>
          <p:spPr bwMode="auto">
            <a:xfrm>
              <a:off x="5780088" y="3777343"/>
              <a:ext cx="27765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[base+1])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[nextseqnum-1])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0" name="Text Box 8">
              <a:extLst>
                <a:ext uri="{FF2B5EF4-FFF2-40B4-BE49-F238E27FC236}">
                  <a16:creationId xmlns:a16="http://schemas.microsoft.com/office/drawing/2014/main" id="{50EB188A-016B-BC43-B95B-2D09A833384C}"/>
                </a:ext>
              </a:extLst>
            </p:cNvPr>
            <p:cNvSpPr txBox="1">
              <a:spLocks noChangeArrowheads="1"/>
            </p:cNvSpPr>
            <p:nvPr/>
          </p:nvSpPr>
          <p:spPr bwMode="auto">
            <a:xfrm>
              <a:off x="5802313" y="3542393"/>
              <a:ext cx="1100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timeout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1" name="Line 9">
              <a:extLst>
                <a:ext uri="{FF2B5EF4-FFF2-40B4-BE49-F238E27FC236}">
                  <a16:creationId xmlns:a16="http://schemas.microsoft.com/office/drawing/2014/main" id="{47618681-EE80-804F-9624-DC7CC3FBF4D0}"/>
                </a:ext>
              </a:extLst>
            </p:cNvPr>
            <p:cNvSpPr>
              <a:spLocks noChangeShapeType="1"/>
            </p:cNvSpPr>
            <p:nvPr/>
          </p:nvSpPr>
          <p:spPr bwMode="auto">
            <a:xfrm>
              <a:off x="5886450" y="3818618"/>
              <a:ext cx="16192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Freeform 10">
              <a:extLst>
                <a:ext uri="{FF2B5EF4-FFF2-40B4-BE49-F238E27FC236}">
                  <a16:creationId xmlns:a16="http://schemas.microsoft.com/office/drawing/2014/main" id="{44271988-489C-A543-88C3-7FA50E90A3D0}"/>
                </a:ext>
              </a:extLst>
            </p:cNvPr>
            <p:cNvSpPr>
              <a:spLocks/>
            </p:cNvSpPr>
            <p:nvPr/>
          </p:nvSpPr>
          <p:spPr bwMode="auto">
            <a:xfrm>
              <a:off x="5389563" y="3466193"/>
              <a:ext cx="393700" cy="1152525"/>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61280105-A5C6-2749-821B-7E8540B77F71}"/>
              </a:ext>
            </a:extLst>
          </p:cNvPr>
          <p:cNvGrpSpPr/>
          <p:nvPr/>
        </p:nvGrpSpPr>
        <p:grpSpPr>
          <a:xfrm>
            <a:off x="4222750" y="1037318"/>
            <a:ext cx="5521325" cy="2636838"/>
            <a:chOff x="4222750" y="1037318"/>
            <a:chExt cx="5521325" cy="2636838"/>
          </a:xfrm>
        </p:grpSpPr>
        <p:sp>
          <p:nvSpPr>
            <p:cNvPr id="63" name="Text Box 11">
              <a:extLst>
                <a:ext uri="{FF2B5EF4-FFF2-40B4-BE49-F238E27FC236}">
                  <a16:creationId xmlns:a16="http://schemas.microsoft.com/office/drawing/2014/main" id="{02F77C28-EA65-D040-B118-4BF0CBEFB1D8}"/>
                </a:ext>
              </a:extLst>
            </p:cNvPr>
            <p:cNvSpPr txBox="1">
              <a:spLocks noChangeArrowheads="1"/>
            </p:cNvSpPr>
            <p:nvPr/>
          </p:nvSpPr>
          <p:spPr bwMode="auto">
            <a:xfrm>
              <a:off x="4222750" y="1037318"/>
              <a:ext cx="23336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2">
              <a:extLst>
                <a:ext uri="{FF2B5EF4-FFF2-40B4-BE49-F238E27FC236}">
                  <a16:creationId xmlns:a16="http://schemas.microsoft.com/office/drawing/2014/main" id="{0FE72F9F-0F53-5149-AE2D-57D5F5931880}"/>
                </a:ext>
              </a:extLst>
            </p:cNvPr>
            <p:cNvSpPr>
              <a:spLocks noChangeShapeType="1"/>
            </p:cNvSpPr>
            <p:nvPr/>
          </p:nvSpPr>
          <p:spPr bwMode="auto">
            <a:xfrm>
              <a:off x="4330700" y="1356406"/>
              <a:ext cx="19145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Text Box 13">
              <a:extLst>
                <a:ext uri="{FF2B5EF4-FFF2-40B4-BE49-F238E27FC236}">
                  <a16:creationId xmlns:a16="http://schemas.microsoft.com/office/drawing/2014/main" id="{C068D2CE-31E7-0E41-B00C-9CE255D13D42}"/>
                </a:ext>
              </a:extLst>
            </p:cNvPr>
            <p:cNvSpPr txBox="1">
              <a:spLocks noChangeArrowheads="1"/>
            </p:cNvSpPr>
            <p:nvPr/>
          </p:nvSpPr>
          <p:spPr bwMode="auto">
            <a:xfrm>
              <a:off x="4222750" y="1378631"/>
              <a:ext cx="55213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if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&lt;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base+N</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nextseqnum,data,chksum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if (base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nextseqnum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else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refuse_data</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6" name="Freeform 14">
              <a:extLst>
                <a:ext uri="{FF2B5EF4-FFF2-40B4-BE49-F238E27FC236}">
                  <a16:creationId xmlns:a16="http://schemas.microsoft.com/office/drawing/2014/main" id="{FB29E48C-0B2E-EA40-ADD9-64576E56AD94}"/>
                </a:ext>
              </a:extLst>
            </p:cNvPr>
            <p:cNvSpPr>
              <a:spLocks/>
            </p:cNvSpPr>
            <p:nvPr/>
          </p:nvSpPr>
          <p:spPr bwMode="auto">
            <a:xfrm rot="5142103" flipH="1">
              <a:off x="4816476" y="2901043"/>
              <a:ext cx="393700" cy="1152525"/>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7" name="Group 76">
            <a:extLst>
              <a:ext uri="{FF2B5EF4-FFF2-40B4-BE49-F238E27FC236}">
                <a16:creationId xmlns:a16="http://schemas.microsoft.com/office/drawing/2014/main" id="{5A5CCAB1-0607-D94B-8E3D-A737042D653B}"/>
              </a:ext>
            </a:extLst>
          </p:cNvPr>
          <p:cNvGrpSpPr/>
          <p:nvPr/>
        </p:nvGrpSpPr>
        <p:grpSpPr>
          <a:xfrm>
            <a:off x="4371975" y="4413931"/>
            <a:ext cx="3686175" cy="1860550"/>
            <a:chOff x="4371975" y="4413931"/>
            <a:chExt cx="3686175" cy="1860550"/>
          </a:xfrm>
        </p:grpSpPr>
        <p:sp>
          <p:nvSpPr>
            <p:cNvPr id="67" name="Text Box 15">
              <a:extLst>
                <a:ext uri="{FF2B5EF4-FFF2-40B4-BE49-F238E27FC236}">
                  <a16:creationId xmlns:a16="http://schemas.microsoft.com/office/drawing/2014/main" id="{AD438209-6EF7-AA4A-82C0-D91CCFE111B9}"/>
                </a:ext>
              </a:extLst>
            </p:cNvPr>
            <p:cNvSpPr txBox="1">
              <a:spLocks noChangeArrowheads="1"/>
            </p:cNvSpPr>
            <p:nvPr/>
          </p:nvSpPr>
          <p:spPr bwMode="auto">
            <a:xfrm>
              <a:off x="4371975" y="5445806"/>
              <a:ext cx="36861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base = getacknum(rcvpkt)+1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If (base == nextseqnum)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stop_timer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else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start_timer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Text Box 16">
              <a:extLst>
                <a:ext uri="{FF2B5EF4-FFF2-40B4-BE49-F238E27FC236}">
                  <a16:creationId xmlns:a16="http://schemas.microsoft.com/office/drawing/2014/main" id="{29DA4699-1738-7A44-AE37-8A9ADF3221C7}"/>
                </a:ext>
              </a:extLst>
            </p:cNvPr>
            <p:cNvSpPr txBox="1">
              <a:spLocks noChangeArrowheads="1"/>
            </p:cNvSpPr>
            <p:nvPr/>
          </p:nvSpPr>
          <p:spPr bwMode="auto">
            <a:xfrm>
              <a:off x="4384675" y="4945743"/>
              <a:ext cx="28336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notcorrupt(rcvpkt)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9" name="Line 17">
              <a:extLst>
                <a:ext uri="{FF2B5EF4-FFF2-40B4-BE49-F238E27FC236}">
                  <a16:creationId xmlns:a16="http://schemas.microsoft.com/office/drawing/2014/main" id="{72717240-9C97-6946-9931-1ECA1CCC85BA}"/>
                </a:ext>
              </a:extLst>
            </p:cNvPr>
            <p:cNvSpPr>
              <a:spLocks noChangeShapeType="1"/>
            </p:cNvSpPr>
            <p:nvPr/>
          </p:nvSpPr>
          <p:spPr bwMode="auto">
            <a:xfrm>
              <a:off x="4476750" y="5469618"/>
              <a:ext cx="16192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0" name="Freeform 18">
              <a:extLst>
                <a:ext uri="{FF2B5EF4-FFF2-40B4-BE49-F238E27FC236}">
                  <a16:creationId xmlns:a16="http://schemas.microsoft.com/office/drawing/2014/main" id="{A9B81A19-AC5E-0D42-B28F-5550C1DD51FB}"/>
                </a:ext>
              </a:extLst>
            </p:cNvPr>
            <p:cNvSpPr>
              <a:spLocks/>
            </p:cNvSpPr>
            <p:nvPr/>
          </p:nvSpPr>
          <p:spPr bwMode="auto">
            <a:xfrm>
              <a:off x="4533900" y="4413931"/>
              <a:ext cx="1054100" cy="674687"/>
            </a:xfrm>
            <a:custGeom>
              <a:avLst/>
              <a:gdLst>
                <a:gd name="T0" fmla="*/ 2147483647 w 664"/>
                <a:gd name="T1" fmla="*/ 2147483647 h 425"/>
                <a:gd name="T2" fmla="*/ 2147483647 w 664"/>
                <a:gd name="T3" fmla="*/ 0 h 425"/>
                <a:gd name="T4" fmla="*/ 0 60000 65536"/>
                <a:gd name="T5" fmla="*/ 0 60000 65536"/>
              </a:gdLst>
              <a:ahLst/>
              <a:cxnLst>
                <a:cxn ang="T4">
                  <a:pos x="T0" y="T1"/>
                </a:cxn>
                <a:cxn ang="T5">
                  <a:pos x="T2" y="T3"/>
                </a:cxn>
              </a:cxnLst>
              <a:rect l="0" t="0" r="r" b="b"/>
              <a:pathLst>
                <a:path w="664" h="425">
                  <a:moveTo>
                    <a:pt x="241" y="20"/>
                  </a:moveTo>
                  <a:cubicBezTo>
                    <a:pt x="0" y="393"/>
                    <a:pt x="664" y="425"/>
                    <a:pt x="388"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1" name="Line 19">
            <a:extLst>
              <a:ext uri="{FF2B5EF4-FFF2-40B4-BE49-F238E27FC236}">
                <a16:creationId xmlns:a16="http://schemas.microsoft.com/office/drawing/2014/main" id="{22DEBF89-3550-6645-9712-0242C37D82B7}"/>
              </a:ext>
            </a:extLst>
          </p:cNvPr>
          <p:cNvSpPr>
            <a:spLocks noChangeShapeType="1"/>
          </p:cNvSpPr>
          <p:nvPr/>
        </p:nvSpPr>
        <p:spPr bwMode="auto">
          <a:xfrm>
            <a:off x="2643188" y="3224893"/>
            <a:ext cx="8032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2" name="Text Box 20">
            <a:extLst>
              <a:ext uri="{FF2B5EF4-FFF2-40B4-BE49-F238E27FC236}">
                <a16:creationId xmlns:a16="http://schemas.microsoft.com/office/drawing/2014/main" id="{512F18ED-B1CE-7B4C-A5DF-24588894801C}"/>
              </a:ext>
            </a:extLst>
          </p:cNvPr>
          <p:cNvSpPr txBox="1">
            <a:spLocks noChangeArrowheads="1"/>
          </p:cNvSpPr>
          <p:nvPr/>
        </p:nvSpPr>
        <p:spPr bwMode="auto">
          <a:xfrm>
            <a:off x="2516188" y="3194731"/>
            <a:ext cx="14859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base=1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nextseqnum=1</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nvGrpSpPr>
          <p:cNvPr id="78" name="Group 77">
            <a:extLst>
              <a:ext uri="{FF2B5EF4-FFF2-40B4-BE49-F238E27FC236}">
                <a16:creationId xmlns:a16="http://schemas.microsoft.com/office/drawing/2014/main" id="{8B86AB7A-4C0D-9A4A-A096-7DD9EFD2F636}"/>
              </a:ext>
            </a:extLst>
          </p:cNvPr>
          <p:cNvGrpSpPr/>
          <p:nvPr/>
        </p:nvGrpSpPr>
        <p:grpSpPr>
          <a:xfrm>
            <a:off x="2279650" y="4188506"/>
            <a:ext cx="2343150" cy="638175"/>
            <a:chOff x="2279650" y="4188506"/>
            <a:chExt cx="2343150" cy="638175"/>
          </a:xfrm>
        </p:grpSpPr>
        <p:sp>
          <p:nvSpPr>
            <p:cNvPr id="73" name="Text Box 21">
              <a:extLst>
                <a:ext uri="{FF2B5EF4-FFF2-40B4-BE49-F238E27FC236}">
                  <a16:creationId xmlns:a16="http://schemas.microsoft.com/office/drawing/2014/main" id="{54ABBC76-AD8A-8E4D-8A09-320EC5AFD027}"/>
                </a:ext>
              </a:extLst>
            </p:cNvPr>
            <p:cNvSpPr txBox="1">
              <a:spLocks noChangeArrowheads="1"/>
            </p:cNvSpPr>
            <p:nvPr/>
          </p:nvSpPr>
          <p:spPr bwMode="auto">
            <a:xfrm>
              <a:off x="2279650" y="4256768"/>
              <a:ext cx="20478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4" name="Line 22">
              <a:extLst>
                <a:ext uri="{FF2B5EF4-FFF2-40B4-BE49-F238E27FC236}">
                  <a16:creationId xmlns:a16="http://schemas.microsoft.com/office/drawing/2014/main" id="{9592E062-F136-0D44-96CD-0C9A278CDE04}"/>
                </a:ext>
              </a:extLst>
            </p:cNvPr>
            <p:cNvSpPr>
              <a:spLocks noChangeShapeType="1"/>
            </p:cNvSpPr>
            <p:nvPr/>
          </p:nvSpPr>
          <p:spPr bwMode="auto">
            <a:xfrm flipV="1">
              <a:off x="2371725" y="4755243"/>
              <a:ext cx="15208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5" name="Freeform 23">
              <a:extLst>
                <a:ext uri="{FF2B5EF4-FFF2-40B4-BE49-F238E27FC236}">
                  <a16:creationId xmlns:a16="http://schemas.microsoft.com/office/drawing/2014/main" id="{745C2973-75F6-D641-915F-9781107AB9F8}"/>
                </a:ext>
              </a:extLst>
            </p:cNvPr>
            <p:cNvSpPr>
              <a:spLocks/>
            </p:cNvSpPr>
            <p:nvPr/>
          </p:nvSpPr>
          <p:spPr bwMode="auto">
            <a:xfrm>
              <a:off x="3927475" y="4188506"/>
              <a:ext cx="695325" cy="638175"/>
            </a:xfrm>
            <a:custGeom>
              <a:avLst/>
              <a:gdLst>
                <a:gd name="T0" fmla="*/ 2147483647 w 1095"/>
                <a:gd name="T1" fmla="*/ 0 h 1005"/>
                <a:gd name="T2" fmla="*/ 2147483647 w 1095"/>
                <a:gd name="T3" fmla="*/ 2147483647 h 1005"/>
                <a:gd name="T4" fmla="*/ 0 60000 65536"/>
                <a:gd name="T5" fmla="*/ 0 60000 65536"/>
              </a:gdLst>
              <a:ahLst/>
              <a:cxnLst>
                <a:cxn ang="T4">
                  <a:pos x="T0" y="T1"/>
                </a:cxn>
                <a:cxn ang="T5">
                  <a:pos x="T2" y="T3"/>
                </a:cxn>
              </a:cxnLst>
              <a:rect l="0" t="0" r="r" b="b"/>
              <a:pathLst>
                <a:path w="1095" h="1005">
                  <a:moveTo>
                    <a:pt x="1005" y="0"/>
                  </a:moveTo>
                  <a:cubicBezTo>
                    <a:pt x="0" y="30"/>
                    <a:pt x="645" y="1005"/>
                    <a:pt x="1095" y="16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6" name="Text Box 24">
            <a:extLst>
              <a:ext uri="{FF2B5EF4-FFF2-40B4-BE49-F238E27FC236}">
                <a16:creationId xmlns:a16="http://schemas.microsoft.com/office/drawing/2014/main" id="{86A74934-2C44-8743-8176-583092CA3D2E}"/>
              </a:ext>
            </a:extLst>
          </p:cNvPr>
          <p:cNvSpPr txBox="1">
            <a:spLocks noChangeArrowheads="1"/>
          </p:cNvSpPr>
          <p:nvPr/>
        </p:nvSpPr>
        <p:spPr bwMode="auto">
          <a:xfrm>
            <a:off x="2559050" y="2894693"/>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spTree>
    <p:extLst>
      <p:ext uri="{BB962C8B-B14F-4D97-AF65-F5344CB8AC3E}">
        <p14:creationId xmlns:p14="http://schemas.microsoft.com/office/powerpoint/2010/main" val="332331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dissolv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receiver extended FSM</a:t>
            </a:r>
            <a:endParaRPr lang="en-US" sz="440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Transport Layer: 3-</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4" name="Oval 4">
            <a:extLst>
              <a:ext uri="{FF2B5EF4-FFF2-40B4-BE49-F238E27FC236}">
                <a16:creationId xmlns:a16="http://schemas.microsoft.com/office/drawing/2014/main" id="{0C78546A-7459-5347-80F4-125D010F8E84}"/>
              </a:ext>
            </a:extLst>
          </p:cNvPr>
          <p:cNvSpPr>
            <a:spLocks noChangeArrowheads="1"/>
          </p:cNvSpPr>
          <p:nvPr/>
        </p:nvSpPr>
        <p:spPr bwMode="auto">
          <a:xfrm>
            <a:off x="4922611" y="2155825"/>
            <a:ext cx="666750" cy="6572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79" name="Text Box 5">
            <a:extLst>
              <a:ext uri="{FF2B5EF4-FFF2-40B4-BE49-F238E27FC236}">
                <a16:creationId xmlns:a16="http://schemas.microsoft.com/office/drawing/2014/main" id="{D7B9D2FB-B481-7E4A-A0F6-5F57E413C0AE}"/>
              </a:ext>
            </a:extLst>
          </p:cNvPr>
          <p:cNvSpPr txBox="1">
            <a:spLocks noChangeArrowheads="1"/>
          </p:cNvSpPr>
          <p:nvPr/>
        </p:nvSpPr>
        <p:spPr bwMode="auto">
          <a:xfrm>
            <a:off x="4881111" y="2307771"/>
            <a:ext cx="800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0" name="Line 6">
            <a:extLst>
              <a:ext uri="{FF2B5EF4-FFF2-40B4-BE49-F238E27FC236}">
                <a16:creationId xmlns:a16="http://schemas.microsoft.com/office/drawing/2014/main" id="{96D79319-AAC7-2846-924D-45104B1A129F}"/>
              </a:ext>
            </a:extLst>
          </p:cNvPr>
          <p:cNvSpPr>
            <a:spLocks noChangeShapeType="1"/>
          </p:cNvSpPr>
          <p:nvPr/>
        </p:nvSpPr>
        <p:spPr bwMode="auto">
          <a:xfrm>
            <a:off x="2608036" y="1995488"/>
            <a:ext cx="2298700" cy="474662"/>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10">
            <a:extLst>
              <a:ext uri="{FF2B5EF4-FFF2-40B4-BE49-F238E27FC236}">
                <a16:creationId xmlns:a16="http://schemas.microsoft.com/office/drawing/2014/main" id="{5510D433-027A-A141-B3D0-3E03E8DAE8A8}"/>
              </a:ext>
            </a:extLst>
          </p:cNvPr>
          <p:cNvSpPr>
            <a:spLocks/>
          </p:cNvSpPr>
          <p:nvPr/>
        </p:nvSpPr>
        <p:spPr bwMode="auto">
          <a:xfrm>
            <a:off x="5595711" y="1898650"/>
            <a:ext cx="828675" cy="1152525"/>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Text Box 11">
            <a:extLst>
              <a:ext uri="{FF2B5EF4-FFF2-40B4-BE49-F238E27FC236}">
                <a16:creationId xmlns:a16="http://schemas.microsoft.com/office/drawing/2014/main" id="{FCA8632E-A5B0-664A-9196-8A8B55D0CC4A}"/>
              </a:ext>
            </a:extLst>
          </p:cNvPr>
          <p:cNvSpPr txBox="1">
            <a:spLocks noChangeArrowheads="1"/>
          </p:cNvSpPr>
          <p:nvPr/>
        </p:nvSpPr>
        <p:spPr bwMode="auto">
          <a:xfrm>
            <a:off x="6089424" y="1668463"/>
            <a:ext cx="35702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notcorrupt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hasseqnum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rcvpkt,expectedseqnum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6" name="Line 12">
            <a:extLst>
              <a:ext uri="{FF2B5EF4-FFF2-40B4-BE49-F238E27FC236}">
                <a16:creationId xmlns:a16="http://schemas.microsoft.com/office/drawing/2014/main" id="{C6CE9EFA-3CCD-C14E-A5CF-3105777426B6}"/>
              </a:ext>
            </a:extLst>
          </p:cNvPr>
          <p:cNvSpPr>
            <a:spLocks noChangeShapeType="1"/>
          </p:cNvSpPr>
          <p:nvPr/>
        </p:nvSpPr>
        <p:spPr bwMode="auto">
          <a:xfrm>
            <a:off x="6159274" y="2360613"/>
            <a:ext cx="31750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Text Box 13">
            <a:extLst>
              <a:ext uri="{FF2B5EF4-FFF2-40B4-BE49-F238E27FC236}">
                <a16:creationId xmlns:a16="http://schemas.microsoft.com/office/drawing/2014/main" id="{69836D4C-507C-6B47-A6BF-2C0D582C5DE9}"/>
              </a:ext>
            </a:extLst>
          </p:cNvPr>
          <p:cNvSpPr txBox="1">
            <a:spLocks noChangeArrowheads="1"/>
          </p:cNvSpPr>
          <p:nvPr/>
        </p:nvSpPr>
        <p:spPr bwMode="auto">
          <a:xfrm>
            <a:off x="6094186" y="2403475"/>
            <a:ext cx="43148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extract(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rcvpkt,data</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expectedseqnum,ACK,chksum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expectedseqnum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5021266A-A4B2-8A46-9C1D-2E9C56A7B822}"/>
              </a:ext>
            </a:extLst>
          </p:cNvPr>
          <p:cNvGrpSpPr/>
          <p:nvPr/>
        </p:nvGrpSpPr>
        <p:grpSpPr>
          <a:xfrm>
            <a:off x="4320949" y="1306513"/>
            <a:ext cx="1701605" cy="841375"/>
            <a:chOff x="4320949" y="1306513"/>
            <a:chExt cx="1701605" cy="841375"/>
          </a:xfrm>
        </p:grpSpPr>
        <p:sp>
          <p:nvSpPr>
            <p:cNvPr id="81" name="Text Box 7">
              <a:extLst>
                <a:ext uri="{FF2B5EF4-FFF2-40B4-BE49-F238E27FC236}">
                  <a16:creationId xmlns:a16="http://schemas.microsoft.com/office/drawing/2014/main" id="{C9553829-3975-2E49-9803-6EFDAFB5EBC4}"/>
                </a:ext>
              </a:extLst>
            </p:cNvPr>
            <p:cNvSpPr txBox="1">
              <a:spLocks noChangeArrowheads="1"/>
            </p:cNvSpPr>
            <p:nvPr/>
          </p:nvSpPr>
          <p:spPr bwMode="auto">
            <a:xfrm>
              <a:off x="4320949" y="1582738"/>
              <a:ext cx="16176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2" name="Text Box 8">
              <a:extLst>
                <a:ext uri="{FF2B5EF4-FFF2-40B4-BE49-F238E27FC236}">
                  <a16:creationId xmlns:a16="http://schemas.microsoft.com/office/drawing/2014/main" id="{2E7739F4-D1B2-A747-870F-EBBF181526F6}"/>
                </a:ext>
              </a:extLst>
            </p:cNvPr>
            <p:cNvSpPr txBox="1">
              <a:spLocks noChangeArrowheads="1"/>
            </p:cNvSpPr>
            <p:nvPr/>
          </p:nvSpPr>
          <p:spPr bwMode="auto">
            <a:xfrm>
              <a:off x="4360636" y="1306513"/>
              <a:ext cx="166191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any other event </a:t>
              </a: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3" name="Line 9">
              <a:extLst>
                <a:ext uri="{FF2B5EF4-FFF2-40B4-BE49-F238E27FC236}">
                  <a16:creationId xmlns:a16="http://schemas.microsoft.com/office/drawing/2014/main" id="{325C94EB-6A64-BC4A-A405-47C0EBE38857}"/>
                </a:ext>
              </a:extLst>
            </p:cNvPr>
            <p:cNvSpPr>
              <a:spLocks noChangeShapeType="1"/>
            </p:cNvSpPr>
            <p:nvPr/>
          </p:nvSpPr>
          <p:spPr bwMode="auto">
            <a:xfrm>
              <a:off x="4441599" y="1603375"/>
              <a:ext cx="8159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14">
              <a:extLst>
                <a:ext uri="{FF2B5EF4-FFF2-40B4-BE49-F238E27FC236}">
                  <a16:creationId xmlns:a16="http://schemas.microsoft.com/office/drawing/2014/main" id="{B309A64A-7394-0245-8A9F-73E7049FB6F0}"/>
                </a:ext>
              </a:extLst>
            </p:cNvPr>
            <p:cNvSpPr>
              <a:spLocks/>
            </p:cNvSpPr>
            <p:nvPr/>
          </p:nvSpPr>
          <p:spPr bwMode="auto">
            <a:xfrm rot="5142103" flipH="1">
              <a:off x="5068662" y="1374775"/>
              <a:ext cx="393700" cy="1152525"/>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9" name="Line 15">
            <a:extLst>
              <a:ext uri="{FF2B5EF4-FFF2-40B4-BE49-F238E27FC236}">
                <a16:creationId xmlns:a16="http://schemas.microsoft.com/office/drawing/2014/main" id="{DFB05333-8F2D-AD4D-AF5B-F08A11737E43}"/>
              </a:ext>
            </a:extLst>
          </p:cNvPr>
          <p:cNvSpPr>
            <a:spLocks noChangeShapeType="1"/>
          </p:cNvSpPr>
          <p:nvPr/>
        </p:nvSpPr>
        <p:spPr bwMode="auto">
          <a:xfrm>
            <a:off x="2547711" y="2408238"/>
            <a:ext cx="12382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Text Box 16">
            <a:extLst>
              <a:ext uri="{FF2B5EF4-FFF2-40B4-BE49-F238E27FC236}">
                <a16:creationId xmlns:a16="http://schemas.microsoft.com/office/drawing/2014/main" id="{72BCB5B4-7731-AE47-AA11-27C7F6305633}"/>
              </a:ext>
            </a:extLst>
          </p:cNvPr>
          <p:cNvSpPr txBox="1">
            <a:spLocks noChangeArrowheads="1"/>
          </p:cNvSpPr>
          <p:nvPr/>
        </p:nvSpPr>
        <p:spPr bwMode="auto">
          <a:xfrm>
            <a:off x="2457224" y="2428875"/>
            <a:ext cx="36417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expectedseqnum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expectedseqnum,ACK,chksum</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91" name="Text Box 17">
            <a:extLst>
              <a:ext uri="{FF2B5EF4-FFF2-40B4-BE49-F238E27FC236}">
                <a16:creationId xmlns:a16="http://schemas.microsoft.com/office/drawing/2014/main" id="{F76BD3C3-1C69-4441-A736-BFED27A3CAB3}"/>
              </a:ext>
            </a:extLst>
          </p:cNvPr>
          <p:cNvSpPr txBox="1">
            <a:spLocks noChangeArrowheads="1"/>
          </p:cNvSpPr>
          <p:nvPr/>
        </p:nvSpPr>
        <p:spPr bwMode="auto">
          <a:xfrm>
            <a:off x="2493736" y="2105025"/>
            <a:ext cx="323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ymbol" charset="0"/>
                <a:ea typeface="ＭＳ Ｐゴシック" charset="0"/>
                <a:cs typeface="+mn-cs"/>
              </a:rPr>
              <a:t>L</a:t>
            </a:r>
          </a:p>
        </p:txBody>
      </p:sp>
      <p:sp>
        <p:nvSpPr>
          <p:cNvPr id="92" name="Rectangle 3">
            <a:extLst>
              <a:ext uri="{FF2B5EF4-FFF2-40B4-BE49-F238E27FC236}">
                <a16:creationId xmlns:a16="http://schemas.microsoft.com/office/drawing/2014/main" id="{C3CB9118-6DFF-F343-94F3-68C1B0042C12}"/>
              </a:ext>
            </a:extLst>
          </p:cNvPr>
          <p:cNvSpPr txBox="1">
            <a:spLocks noChangeArrowheads="1"/>
          </p:cNvSpPr>
          <p:nvPr/>
        </p:nvSpPr>
        <p:spPr>
          <a:xfrm>
            <a:off x="930389" y="3827462"/>
            <a:ext cx="10318069" cy="2854325"/>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ACK-only: always send ACK for correctly-received packet with highest </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in-order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seq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may generate duplicate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need only remember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expectedseqnum</a:t>
            </a:r>
            <a:endPar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out-of-order packet: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discard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buffer): </a:t>
            </a:r>
            <a:r>
              <a:rPr kumimoji="0" lang="en-US" altLang="ja-JP"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no receiver buffering!</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re-ACK pkt with highest in-order seq #</a:t>
            </a:r>
          </a:p>
        </p:txBody>
      </p:sp>
    </p:spTree>
    <p:extLst>
      <p:ext uri="{BB962C8B-B14F-4D97-AF65-F5344CB8AC3E}">
        <p14:creationId xmlns:p14="http://schemas.microsoft.com/office/powerpoint/2010/main" val="319820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dissolv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dissolv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sender </a:t>
            </a:r>
            <a:r>
              <a:rPr lang="en-US" dirty="0"/>
              <a:t>(simplified)</a:t>
            </a:r>
            <a:endParaRPr lang="en-US" sz="4400" b="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Transport Layer: 3-</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3" name="Oval 7">
            <a:extLst>
              <a:ext uri="{FF2B5EF4-FFF2-40B4-BE49-F238E27FC236}">
                <a16:creationId xmlns:a16="http://schemas.microsoft.com/office/drawing/2014/main" id="{AEE49C95-3701-8840-977E-61D904B2CC83}"/>
              </a:ext>
            </a:extLst>
          </p:cNvPr>
          <p:cNvSpPr>
            <a:spLocks noChangeArrowheads="1"/>
          </p:cNvSpPr>
          <p:nvPr/>
        </p:nvSpPr>
        <p:spPr bwMode="auto">
          <a:xfrm>
            <a:off x="5099050" y="2604687"/>
            <a:ext cx="1071562" cy="971550"/>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 name="Oval 6">
            <a:extLst>
              <a:ext uri="{FF2B5EF4-FFF2-40B4-BE49-F238E27FC236}">
                <a16:creationId xmlns:a16="http://schemas.microsoft.com/office/drawing/2014/main" id="{4382DF8F-AB7B-5D44-AF4D-18DC3B9D59EA}"/>
              </a:ext>
            </a:extLst>
          </p:cNvPr>
          <p:cNvSpPr>
            <a:spLocks noChangeArrowheads="1"/>
          </p:cNvSpPr>
          <p:nvPr/>
        </p:nvSpPr>
        <p:spPr bwMode="auto">
          <a:xfrm>
            <a:off x="5024437" y="2652312"/>
            <a:ext cx="1071563" cy="971550"/>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Text Box 5">
            <a:extLst>
              <a:ext uri="{FF2B5EF4-FFF2-40B4-BE49-F238E27FC236}">
                <a16:creationId xmlns:a16="http://schemas.microsoft.com/office/drawing/2014/main" id="{9107608A-E6DF-3F4B-BF4B-FFB43090816D}"/>
              </a:ext>
            </a:extLst>
          </p:cNvPr>
          <p:cNvSpPr txBox="1">
            <a:spLocks noChangeArrowheads="1"/>
          </p:cNvSpPr>
          <p:nvPr/>
        </p:nvSpPr>
        <p:spPr bwMode="auto">
          <a:xfrm>
            <a:off x="5108563" y="2655487"/>
            <a:ext cx="889025" cy="98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wait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for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event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36" name="Line 8">
            <a:extLst>
              <a:ext uri="{FF2B5EF4-FFF2-40B4-BE49-F238E27FC236}">
                <a16:creationId xmlns:a16="http://schemas.microsoft.com/office/drawing/2014/main" id="{8F3151C2-1919-C44F-BBE7-B56B7FFA5203}"/>
              </a:ext>
            </a:extLst>
          </p:cNvPr>
          <p:cNvSpPr>
            <a:spLocks noChangeShapeType="1"/>
          </p:cNvSpPr>
          <p:nvPr/>
        </p:nvSpPr>
        <p:spPr bwMode="auto">
          <a:xfrm>
            <a:off x="4057650" y="2122087"/>
            <a:ext cx="1071562" cy="688975"/>
          </a:xfrm>
          <a:prstGeom prst="line">
            <a:avLst/>
          </a:prstGeom>
          <a:noFill/>
          <a:ln w="9525">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Text Box 9">
            <a:extLst>
              <a:ext uri="{FF2B5EF4-FFF2-40B4-BE49-F238E27FC236}">
                <a16:creationId xmlns:a16="http://schemas.microsoft.com/office/drawing/2014/main" id="{FA7373C1-8C55-7C43-912E-59BC5D56C62B}"/>
              </a:ext>
            </a:extLst>
          </p:cNvPr>
          <p:cNvSpPr txBox="1">
            <a:spLocks noChangeArrowheads="1"/>
          </p:cNvSpPr>
          <p:nvPr/>
        </p:nvSpPr>
        <p:spPr bwMode="auto">
          <a:xfrm>
            <a:off x="2516187" y="2749150"/>
            <a:ext cx="25463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NextSeqNum = InitialSeqNum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SendBase = InitialSeqNum</a:t>
            </a:r>
          </a:p>
        </p:txBody>
      </p:sp>
      <p:sp>
        <p:nvSpPr>
          <p:cNvPr id="38" name="Line 10">
            <a:extLst>
              <a:ext uri="{FF2B5EF4-FFF2-40B4-BE49-F238E27FC236}">
                <a16:creationId xmlns:a16="http://schemas.microsoft.com/office/drawing/2014/main" id="{9EE0499A-1821-9E42-88DA-1FF2FAACADFD}"/>
              </a:ext>
            </a:extLst>
          </p:cNvPr>
          <p:cNvSpPr>
            <a:spLocks noChangeShapeType="1"/>
          </p:cNvSpPr>
          <p:nvPr/>
        </p:nvSpPr>
        <p:spPr bwMode="auto">
          <a:xfrm>
            <a:off x="2619375" y="2763437"/>
            <a:ext cx="2179637"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Text Box 11">
            <a:extLst>
              <a:ext uri="{FF2B5EF4-FFF2-40B4-BE49-F238E27FC236}">
                <a16:creationId xmlns:a16="http://schemas.microsoft.com/office/drawing/2014/main" id="{24B96F0E-7496-184A-B796-2170A0DFDFDD}"/>
              </a:ext>
            </a:extLst>
          </p:cNvPr>
          <p:cNvSpPr txBox="1">
            <a:spLocks noChangeArrowheads="1"/>
          </p:cNvSpPr>
          <p:nvPr/>
        </p:nvSpPr>
        <p:spPr bwMode="auto">
          <a:xfrm>
            <a:off x="3489325" y="2445937"/>
            <a:ext cx="3413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nvGrpSpPr>
          <p:cNvPr id="44" name="Group 20">
            <a:extLst>
              <a:ext uri="{FF2B5EF4-FFF2-40B4-BE49-F238E27FC236}">
                <a16:creationId xmlns:a16="http://schemas.microsoft.com/office/drawing/2014/main" id="{5DAC0271-9C2B-BF4E-A7E8-B4AF357CB628}"/>
              </a:ext>
            </a:extLst>
          </p:cNvPr>
          <p:cNvGrpSpPr>
            <a:grpSpLocks/>
          </p:cNvGrpSpPr>
          <p:nvPr/>
        </p:nvGrpSpPr>
        <p:grpSpPr bwMode="auto">
          <a:xfrm>
            <a:off x="7007225" y="3280962"/>
            <a:ext cx="3298825" cy="1147763"/>
            <a:chOff x="1270" y="3518"/>
            <a:chExt cx="2078" cy="723"/>
          </a:xfrm>
        </p:grpSpPr>
        <p:sp>
          <p:nvSpPr>
            <p:cNvPr id="45" name="Text Box 16">
              <a:extLst>
                <a:ext uri="{FF2B5EF4-FFF2-40B4-BE49-F238E27FC236}">
                  <a16:creationId xmlns:a16="http://schemas.microsoft.com/office/drawing/2014/main" id="{6AFBB2D7-1C52-B648-9CD4-E49942333FFC}"/>
                </a:ext>
              </a:extLst>
            </p:cNvPr>
            <p:cNvSpPr txBox="1">
              <a:spLocks noChangeArrowheads="1"/>
            </p:cNvSpPr>
            <p:nvPr/>
          </p:nvSpPr>
          <p:spPr bwMode="auto">
            <a:xfrm>
              <a:off x="1275" y="3721"/>
              <a:ext cx="2073"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retransmit not-yet-</a:t>
              </a: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acked</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segment         	with smallest seq.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start timer</a:t>
              </a:r>
            </a:p>
          </p:txBody>
        </p:sp>
        <p:sp>
          <p:nvSpPr>
            <p:cNvPr id="46" name="Text Box 17">
              <a:extLst>
                <a:ext uri="{FF2B5EF4-FFF2-40B4-BE49-F238E27FC236}">
                  <a16:creationId xmlns:a16="http://schemas.microsoft.com/office/drawing/2014/main" id="{5970790B-FC19-414F-9997-B611A9542BD5}"/>
                </a:ext>
              </a:extLst>
            </p:cNvPr>
            <p:cNvSpPr txBox="1">
              <a:spLocks noChangeArrowheads="1"/>
            </p:cNvSpPr>
            <p:nvPr/>
          </p:nvSpPr>
          <p:spPr bwMode="auto">
            <a:xfrm>
              <a:off x="1270" y="3518"/>
              <a:ext cx="547"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sp>
          <p:nvSpPr>
            <p:cNvPr id="47" name="Line 18">
              <a:extLst>
                <a:ext uri="{FF2B5EF4-FFF2-40B4-BE49-F238E27FC236}">
                  <a16:creationId xmlns:a16="http://schemas.microsoft.com/office/drawing/2014/main" id="{87A9E4B3-EADE-8342-A00F-5E875E6FCDD7}"/>
                </a:ext>
              </a:extLst>
            </p:cNvPr>
            <p:cNvSpPr>
              <a:spLocks noChangeShapeType="1"/>
            </p:cNvSpPr>
            <p:nvPr/>
          </p:nvSpPr>
          <p:spPr bwMode="auto">
            <a:xfrm>
              <a:off x="1342" y="3741"/>
              <a:ext cx="1881"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48" name="Group 24">
            <a:extLst>
              <a:ext uri="{FF2B5EF4-FFF2-40B4-BE49-F238E27FC236}">
                <a16:creationId xmlns:a16="http://schemas.microsoft.com/office/drawing/2014/main" id="{EE8A5244-EE4F-6A4E-A86A-5AA61738784D}"/>
              </a:ext>
            </a:extLst>
          </p:cNvPr>
          <p:cNvGrpSpPr>
            <a:grpSpLocks/>
          </p:cNvGrpSpPr>
          <p:nvPr/>
        </p:nvGrpSpPr>
        <p:grpSpPr bwMode="auto">
          <a:xfrm>
            <a:off x="3154362" y="4387450"/>
            <a:ext cx="4703763" cy="2181225"/>
            <a:chOff x="678" y="2592"/>
            <a:chExt cx="2963" cy="1374"/>
          </a:xfrm>
        </p:grpSpPr>
        <p:sp>
          <p:nvSpPr>
            <p:cNvPr id="49" name="Text Box 3">
              <a:extLst>
                <a:ext uri="{FF2B5EF4-FFF2-40B4-BE49-F238E27FC236}">
                  <a16:creationId xmlns:a16="http://schemas.microsoft.com/office/drawing/2014/main" id="{860513BA-6810-4647-A5EF-3117915844BA}"/>
                </a:ext>
              </a:extLst>
            </p:cNvPr>
            <p:cNvSpPr txBox="1">
              <a:spLocks noChangeArrowheads="1"/>
            </p:cNvSpPr>
            <p:nvPr/>
          </p:nvSpPr>
          <p:spPr bwMode="auto">
            <a:xfrm>
              <a:off x="678" y="2830"/>
              <a:ext cx="2963" cy="11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if (y &gt; SendBase)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SendBase = 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 SendBase–1: last cumulatively ACKed byte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if (there are currently not-yet-acked segments)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start timer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else stop timer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 </a:t>
              </a:r>
            </a:p>
          </p:txBody>
        </p:sp>
        <p:sp>
          <p:nvSpPr>
            <p:cNvPr id="50" name="Text Box 21">
              <a:extLst>
                <a:ext uri="{FF2B5EF4-FFF2-40B4-BE49-F238E27FC236}">
                  <a16:creationId xmlns:a16="http://schemas.microsoft.com/office/drawing/2014/main" id="{F08FB636-850A-A340-AD2D-3080625A0719}"/>
                </a:ext>
              </a:extLst>
            </p:cNvPr>
            <p:cNvSpPr txBox="1">
              <a:spLocks noChangeArrowheads="1"/>
            </p:cNvSpPr>
            <p:nvPr/>
          </p:nvSpPr>
          <p:spPr bwMode="auto">
            <a:xfrm>
              <a:off x="705" y="2592"/>
              <a:ext cx="220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 received, with ACK field value y </a:t>
              </a:r>
            </a:p>
          </p:txBody>
        </p:sp>
        <p:sp>
          <p:nvSpPr>
            <p:cNvPr id="51" name="Line 22">
              <a:extLst>
                <a:ext uri="{FF2B5EF4-FFF2-40B4-BE49-F238E27FC236}">
                  <a16:creationId xmlns:a16="http://schemas.microsoft.com/office/drawing/2014/main" id="{6721EFEB-A8ED-EF45-8839-FF1DAFD19162}"/>
                </a:ext>
              </a:extLst>
            </p:cNvPr>
            <p:cNvSpPr>
              <a:spLocks noChangeShapeType="1"/>
            </p:cNvSpPr>
            <p:nvPr/>
          </p:nvSpPr>
          <p:spPr bwMode="auto">
            <a:xfrm>
              <a:off x="748" y="2815"/>
              <a:ext cx="207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4" name="Group 3">
            <a:extLst>
              <a:ext uri="{FF2B5EF4-FFF2-40B4-BE49-F238E27FC236}">
                <a16:creationId xmlns:a16="http://schemas.microsoft.com/office/drawing/2014/main" id="{79B1A741-486C-BF44-8B85-42BB7118DCB9}"/>
              </a:ext>
            </a:extLst>
          </p:cNvPr>
          <p:cNvGrpSpPr/>
          <p:nvPr/>
        </p:nvGrpSpPr>
        <p:grpSpPr>
          <a:xfrm>
            <a:off x="5851525" y="1207687"/>
            <a:ext cx="5207000" cy="1928813"/>
            <a:chOff x="5851525" y="1207687"/>
            <a:chExt cx="5207000" cy="1928813"/>
          </a:xfrm>
        </p:grpSpPr>
        <p:grpSp>
          <p:nvGrpSpPr>
            <p:cNvPr id="40" name="Group 23">
              <a:extLst>
                <a:ext uri="{FF2B5EF4-FFF2-40B4-BE49-F238E27FC236}">
                  <a16:creationId xmlns:a16="http://schemas.microsoft.com/office/drawing/2014/main" id="{B6E6CEF6-4DBB-3B4F-AE17-B6B34791A38D}"/>
                </a:ext>
              </a:extLst>
            </p:cNvPr>
            <p:cNvGrpSpPr>
              <a:grpSpLocks/>
            </p:cNvGrpSpPr>
            <p:nvPr/>
          </p:nvGrpSpPr>
          <p:grpSpPr bwMode="auto">
            <a:xfrm>
              <a:off x="6807200" y="1207687"/>
              <a:ext cx="4251325" cy="1928813"/>
              <a:chOff x="3003" y="1263"/>
              <a:chExt cx="2678" cy="1215"/>
            </a:xfrm>
          </p:grpSpPr>
          <p:sp>
            <p:nvSpPr>
              <p:cNvPr id="41" name="Text Box 12">
                <a:extLst>
                  <a:ext uri="{FF2B5EF4-FFF2-40B4-BE49-F238E27FC236}">
                    <a16:creationId xmlns:a16="http://schemas.microsoft.com/office/drawing/2014/main" id="{7A88DE26-A510-0A4A-B4CC-440285C50910}"/>
                  </a:ext>
                </a:extLst>
              </p:cNvPr>
              <p:cNvSpPr txBox="1">
                <a:spLocks noChangeArrowheads="1"/>
              </p:cNvSpPr>
              <p:nvPr/>
            </p:nvSpPr>
            <p:spPr bwMode="auto">
              <a:xfrm>
                <a:off x="3019" y="1456"/>
                <a:ext cx="2662" cy="1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5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create segment, seq. #: </a:t>
                </a:r>
                <a:r>
                  <a:rPr kumimoji="0" lang="en-US" altLang="en-US" sz="16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NextSeqNum</a:t>
                </a: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0" fontAlgn="base" latinLnBrk="0" hangingPunct="0">
                  <a:lnSpc>
                    <a:spcPct val="105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pass segment to IP (i.e., </a:t>
                </a:r>
                <a:r>
                  <a:rPr kumimoji="0" lang="ja-JP"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send</a:t>
                </a:r>
                <a:r>
                  <a:rPr kumimoji="0" lang="ja-JP"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p>
              <a:p>
                <a:pPr marL="0" marR="0" lvl="0" indent="0" algn="l" defTabSz="914400" rtl="0" eaLnBrk="0" fontAlgn="base" latinLnBrk="0" hangingPunct="0">
                  <a:lnSpc>
                    <a:spcPct val="105000"/>
                  </a:lnSpc>
                  <a:spcBef>
                    <a:spcPct val="0"/>
                  </a:spcBef>
                  <a:spcAft>
                    <a:spcPct val="0"/>
                  </a:spcAft>
                  <a:buClrTx/>
                  <a:buSzTx/>
                  <a:buFontTx/>
                  <a:buNone/>
                  <a:tabLst/>
                  <a:defRPr/>
                </a:pPr>
                <a:r>
                  <a:rPr kumimoji="0" lang="en-US" altLang="en-US" sz="16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NextSeqNum</a:t>
                </a: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 </a:t>
                </a:r>
                <a:r>
                  <a:rPr kumimoji="0" lang="en-US" altLang="en-US" sz="16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NextSeqNum</a:t>
                </a: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 length(data) </a:t>
                </a:r>
              </a:p>
              <a:p>
                <a:pPr marL="0" marR="0" lvl="0" indent="0" algn="l" defTabSz="914400" rtl="0" eaLnBrk="0" fontAlgn="base" latinLnBrk="0" hangingPunct="0">
                  <a:lnSpc>
                    <a:spcPct val="105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if (timer currently not running)</a:t>
                </a:r>
              </a:p>
              <a:p>
                <a:pPr marL="0" marR="0" lvl="0" indent="0" algn="l" defTabSz="914400" rtl="0" eaLnBrk="0" fontAlgn="base" latinLnBrk="0" hangingPunct="0">
                  <a:lnSpc>
                    <a:spcPct val="105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start timer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p>
            </p:txBody>
          </p:sp>
          <p:sp>
            <p:nvSpPr>
              <p:cNvPr id="42" name="Text Box 13">
                <a:extLst>
                  <a:ext uri="{FF2B5EF4-FFF2-40B4-BE49-F238E27FC236}">
                    <a16:creationId xmlns:a16="http://schemas.microsoft.com/office/drawing/2014/main" id="{CEB8FD90-4E39-F042-9DE2-7DF5161F8082}"/>
                  </a:ext>
                </a:extLst>
              </p:cNvPr>
              <p:cNvSpPr txBox="1">
                <a:spLocks noChangeArrowheads="1"/>
              </p:cNvSpPr>
              <p:nvPr/>
            </p:nvSpPr>
            <p:spPr bwMode="auto">
              <a:xfrm>
                <a:off x="3003" y="1263"/>
                <a:ext cx="220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 received from application above</a:t>
                </a:r>
              </a:p>
            </p:txBody>
          </p:sp>
          <p:sp>
            <p:nvSpPr>
              <p:cNvPr id="43" name="Line 15">
                <a:extLst>
                  <a:ext uri="{FF2B5EF4-FFF2-40B4-BE49-F238E27FC236}">
                    <a16:creationId xmlns:a16="http://schemas.microsoft.com/office/drawing/2014/main" id="{56FB6C1C-68FD-F84A-9A69-D2A395C7F8CD}"/>
                  </a:ext>
                </a:extLst>
              </p:cNvPr>
              <p:cNvSpPr>
                <a:spLocks noChangeShapeType="1"/>
              </p:cNvSpPr>
              <p:nvPr/>
            </p:nvSpPr>
            <p:spPr bwMode="auto">
              <a:xfrm>
                <a:off x="3081" y="1490"/>
                <a:ext cx="1743"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2" name="Freeform 26">
              <a:extLst>
                <a:ext uri="{FF2B5EF4-FFF2-40B4-BE49-F238E27FC236}">
                  <a16:creationId xmlns:a16="http://schemas.microsoft.com/office/drawing/2014/main" id="{AA519815-C838-5845-89FD-C86F92C307DE}"/>
                </a:ext>
              </a:extLst>
            </p:cNvPr>
            <p:cNvSpPr>
              <a:spLocks/>
            </p:cNvSpPr>
            <p:nvPr/>
          </p:nvSpPr>
          <p:spPr bwMode="auto">
            <a:xfrm>
              <a:off x="5851525" y="1518837"/>
              <a:ext cx="1254125" cy="1258888"/>
            </a:xfrm>
            <a:custGeom>
              <a:avLst/>
              <a:gdLst>
                <a:gd name="T0" fmla="*/ 2147483647 w 1052"/>
                <a:gd name="T1" fmla="*/ 2147483647 h 990"/>
                <a:gd name="T2" fmla="*/ 2147483647 w 1052"/>
                <a:gd name="T3" fmla="*/ 2147483647 h 990"/>
                <a:gd name="T4" fmla="*/ 2147483647 w 1052"/>
                <a:gd name="T5" fmla="*/ 2147483647 h 990"/>
                <a:gd name="T6" fmla="*/ 0 60000 65536"/>
                <a:gd name="T7" fmla="*/ 0 60000 65536"/>
                <a:gd name="T8" fmla="*/ 0 60000 65536"/>
              </a:gdLst>
              <a:ahLst/>
              <a:cxnLst>
                <a:cxn ang="T6">
                  <a:pos x="T0" y="T1"/>
                </a:cxn>
                <a:cxn ang="T7">
                  <a:pos x="T2" y="T3"/>
                </a:cxn>
                <a:cxn ang="T8">
                  <a:pos x="T4" y="T5"/>
                </a:cxn>
              </a:cxnLst>
              <a:rect l="0" t="0" r="r" b="b"/>
              <a:pathLst>
                <a:path w="1052" h="990">
                  <a:moveTo>
                    <a:pt x="26" y="825"/>
                  </a:moveTo>
                  <a:cubicBezTo>
                    <a:pt x="0" y="569"/>
                    <a:pt x="98" y="0"/>
                    <a:pt x="575" y="386"/>
                  </a:cubicBezTo>
                  <a:cubicBezTo>
                    <a:pt x="1052" y="772"/>
                    <a:pt x="404" y="968"/>
                    <a:pt x="208" y="990"/>
                  </a:cubicBezTo>
                </a:path>
              </a:pathLst>
            </a:custGeom>
            <a:noFill/>
            <a:ln w="190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53" name="Freeform 27">
            <a:extLst>
              <a:ext uri="{FF2B5EF4-FFF2-40B4-BE49-F238E27FC236}">
                <a16:creationId xmlns:a16="http://schemas.microsoft.com/office/drawing/2014/main" id="{EB1F0479-6BD0-D543-90D5-7AFE90D621A1}"/>
              </a:ext>
            </a:extLst>
          </p:cNvPr>
          <p:cNvSpPr>
            <a:spLocks/>
          </p:cNvSpPr>
          <p:nvPr/>
        </p:nvSpPr>
        <p:spPr bwMode="auto">
          <a:xfrm rot="4468137">
            <a:off x="6174581" y="2991244"/>
            <a:ext cx="1254125" cy="1258887"/>
          </a:xfrm>
          <a:custGeom>
            <a:avLst/>
            <a:gdLst>
              <a:gd name="T0" fmla="*/ 2147483647 w 1052"/>
              <a:gd name="T1" fmla="*/ 2147483647 h 990"/>
              <a:gd name="T2" fmla="*/ 2147483647 w 1052"/>
              <a:gd name="T3" fmla="*/ 2147483647 h 990"/>
              <a:gd name="T4" fmla="*/ 2147483647 w 1052"/>
              <a:gd name="T5" fmla="*/ 2147483647 h 990"/>
              <a:gd name="T6" fmla="*/ 0 60000 65536"/>
              <a:gd name="T7" fmla="*/ 0 60000 65536"/>
              <a:gd name="T8" fmla="*/ 0 60000 65536"/>
            </a:gdLst>
            <a:ahLst/>
            <a:cxnLst>
              <a:cxn ang="T6">
                <a:pos x="T0" y="T1"/>
              </a:cxn>
              <a:cxn ang="T7">
                <a:pos x="T2" y="T3"/>
              </a:cxn>
              <a:cxn ang="T8">
                <a:pos x="T4" y="T5"/>
              </a:cxn>
            </a:cxnLst>
            <a:rect l="0" t="0" r="r" b="b"/>
            <a:pathLst>
              <a:path w="1052" h="990">
                <a:moveTo>
                  <a:pt x="26" y="825"/>
                </a:moveTo>
                <a:cubicBezTo>
                  <a:pt x="0" y="569"/>
                  <a:pt x="98" y="0"/>
                  <a:pt x="575" y="386"/>
                </a:cubicBezTo>
                <a:cubicBezTo>
                  <a:pt x="1052" y="772"/>
                  <a:pt x="404" y="968"/>
                  <a:pt x="208" y="990"/>
                </a:cubicBezTo>
              </a:path>
            </a:pathLst>
          </a:custGeom>
          <a:noFill/>
          <a:ln w="190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Freeform 28">
            <a:extLst>
              <a:ext uri="{FF2B5EF4-FFF2-40B4-BE49-F238E27FC236}">
                <a16:creationId xmlns:a16="http://schemas.microsoft.com/office/drawing/2014/main" id="{2E63ACF7-EE89-E746-B66A-29ADCFBB70D8}"/>
              </a:ext>
            </a:extLst>
          </p:cNvPr>
          <p:cNvSpPr>
            <a:spLocks/>
          </p:cNvSpPr>
          <p:nvPr/>
        </p:nvSpPr>
        <p:spPr bwMode="auto">
          <a:xfrm rot="10674503">
            <a:off x="4116387" y="3490512"/>
            <a:ext cx="1254125" cy="1258888"/>
          </a:xfrm>
          <a:custGeom>
            <a:avLst/>
            <a:gdLst>
              <a:gd name="T0" fmla="*/ 2147483647 w 1052"/>
              <a:gd name="T1" fmla="*/ 2147483647 h 990"/>
              <a:gd name="T2" fmla="*/ 2147483647 w 1052"/>
              <a:gd name="T3" fmla="*/ 2147483647 h 990"/>
              <a:gd name="T4" fmla="*/ 2147483647 w 1052"/>
              <a:gd name="T5" fmla="*/ 2147483647 h 990"/>
              <a:gd name="T6" fmla="*/ 0 60000 65536"/>
              <a:gd name="T7" fmla="*/ 0 60000 65536"/>
              <a:gd name="T8" fmla="*/ 0 60000 65536"/>
            </a:gdLst>
            <a:ahLst/>
            <a:cxnLst>
              <a:cxn ang="T6">
                <a:pos x="T0" y="T1"/>
              </a:cxn>
              <a:cxn ang="T7">
                <a:pos x="T2" y="T3"/>
              </a:cxn>
              <a:cxn ang="T8">
                <a:pos x="T4" y="T5"/>
              </a:cxn>
            </a:cxnLst>
            <a:rect l="0" t="0" r="r" b="b"/>
            <a:pathLst>
              <a:path w="1052" h="990">
                <a:moveTo>
                  <a:pt x="26" y="825"/>
                </a:moveTo>
                <a:cubicBezTo>
                  <a:pt x="0" y="569"/>
                  <a:pt x="98" y="0"/>
                  <a:pt x="575" y="386"/>
                </a:cubicBezTo>
                <a:cubicBezTo>
                  <a:pt x="1052" y="772"/>
                  <a:pt x="404" y="968"/>
                  <a:pt x="208" y="990"/>
                </a:cubicBezTo>
              </a:path>
            </a:pathLst>
          </a:custGeom>
          <a:noFill/>
          <a:ln w="190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939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dissolv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dissolve">
                                      <p:cBhvr>
                                        <p:cTn id="20" dur="500"/>
                                        <p:tgtEl>
                                          <p:spTgt spid="54"/>
                                        </p:tgtEl>
                                      </p:cBhvr>
                                    </p:animEffect>
                                  </p:childTnLst>
                                </p:cTn>
                              </p:par>
                              <p:par>
                                <p:cTn id="21" presetID="9"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3-way handshake FSM</a:t>
            </a:r>
            <a:endParaRPr lang="en-US" sz="4400" b="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Transport Layer: 3-</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114" name="Group 47">
            <a:extLst>
              <a:ext uri="{FF2B5EF4-FFF2-40B4-BE49-F238E27FC236}">
                <a16:creationId xmlns:a16="http://schemas.microsoft.com/office/drawing/2014/main" id="{D32D3A7A-DE7E-7946-95CC-B1FBA3F3EDA8}"/>
              </a:ext>
            </a:extLst>
          </p:cNvPr>
          <p:cNvGrpSpPr>
            <a:grpSpLocks/>
          </p:cNvGrpSpPr>
          <p:nvPr/>
        </p:nvGrpSpPr>
        <p:grpSpPr bwMode="auto">
          <a:xfrm>
            <a:off x="4909203" y="1183947"/>
            <a:ext cx="876300" cy="827087"/>
            <a:chOff x="1778" y="1720"/>
            <a:chExt cx="722" cy="642"/>
          </a:xfrm>
        </p:grpSpPr>
        <p:sp>
          <p:nvSpPr>
            <p:cNvPr id="115" name="Oval 41">
              <a:extLst>
                <a:ext uri="{FF2B5EF4-FFF2-40B4-BE49-F238E27FC236}">
                  <a16:creationId xmlns:a16="http://schemas.microsoft.com/office/drawing/2014/main" id="{5748C2EC-7FEC-AF47-A3BE-7EE9BBE75650}"/>
                </a:ext>
              </a:extLst>
            </p:cNvPr>
            <p:cNvSpPr>
              <a:spLocks noChangeArrowheads="1"/>
            </p:cNvSpPr>
            <p:nvPr/>
          </p:nvSpPr>
          <p:spPr bwMode="auto">
            <a:xfrm>
              <a:off x="1825" y="1720"/>
              <a:ext cx="675" cy="612"/>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6" name="Oval 42">
              <a:extLst>
                <a:ext uri="{FF2B5EF4-FFF2-40B4-BE49-F238E27FC236}">
                  <a16:creationId xmlns:a16="http://schemas.microsoft.com/office/drawing/2014/main" id="{AD2EDB37-6C4A-ED4D-AC5C-E68CCE508B7D}"/>
                </a:ext>
              </a:extLst>
            </p:cNvPr>
            <p:cNvSpPr>
              <a:spLocks noChangeArrowheads="1"/>
            </p:cNvSpPr>
            <p:nvPr/>
          </p:nvSpPr>
          <p:spPr bwMode="auto">
            <a:xfrm>
              <a:off x="1778" y="1750"/>
              <a:ext cx="675" cy="612"/>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17" name="Text Box 43">
            <a:extLst>
              <a:ext uri="{FF2B5EF4-FFF2-40B4-BE49-F238E27FC236}">
                <a16:creationId xmlns:a16="http://schemas.microsoft.com/office/drawing/2014/main" id="{DC80B258-8B6C-724F-A263-EC13CE8069CA}"/>
              </a:ext>
            </a:extLst>
          </p:cNvPr>
          <p:cNvSpPr txBox="1">
            <a:spLocks noChangeArrowheads="1"/>
          </p:cNvSpPr>
          <p:nvPr/>
        </p:nvSpPr>
        <p:spPr bwMode="auto">
          <a:xfrm>
            <a:off x="4904440" y="1404609"/>
            <a:ext cx="844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closed</a:t>
            </a:r>
          </a:p>
        </p:txBody>
      </p:sp>
      <p:sp>
        <p:nvSpPr>
          <p:cNvPr id="118" name="Text Box 46">
            <a:extLst>
              <a:ext uri="{FF2B5EF4-FFF2-40B4-BE49-F238E27FC236}">
                <a16:creationId xmlns:a16="http://schemas.microsoft.com/office/drawing/2014/main" id="{59F95A1A-E024-5B48-87C9-32EC6493D125}"/>
              </a:ext>
            </a:extLst>
          </p:cNvPr>
          <p:cNvSpPr txBox="1">
            <a:spLocks noChangeArrowheads="1"/>
          </p:cNvSpPr>
          <p:nvPr/>
        </p:nvSpPr>
        <p:spPr bwMode="auto">
          <a:xfrm>
            <a:off x="4326580" y="2451035"/>
            <a:ext cx="34131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ymbol" charset="0"/>
                <a:ea typeface="ＭＳ Ｐゴシック" charset="0"/>
                <a:cs typeface="+mn-cs"/>
              </a:rPr>
              <a:t>L</a:t>
            </a:r>
          </a:p>
        </p:txBody>
      </p:sp>
      <p:grpSp>
        <p:nvGrpSpPr>
          <p:cNvPr id="119" name="Group 48">
            <a:extLst>
              <a:ext uri="{FF2B5EF4-FFF2-40B4-BE49-F238E27FC236}">
                <a16:creationId xmlns:a16="http://schemas.microsoft.com/office/drawing/2014/main" id="{6B805300-F5BE-0B46-B02D-B273205BCD9B}"/>
              </a:ext>
            </a:extLst>
          </p:cNvPr>
          <p:cNvGrpSpPr>
            <a:grpSpLocks/>
          </p:cNvGrpSpPr>
          <p:nvPr/>
        </p:nvGrpSpPr>
        <p:grpSpPr bwMode="auto">
          <a:xfrm>
            <a:off x="4876204" y="3541092"/>
            <a:ext cx="876300" cy="827088"/>
            <a:chOff x="1778" y="1720"/>
            <a:chExt cx="722" cy="642"/>
          </a:xfrm>
        </p:grpSpPr>
        <p:sp>
          <p:nvSpPr>
            <p:cNvPr id="120" name="Oval 49">
              <a:extLst>
                <a:ext uri="{FF2B5EF4-FFF2-40B4-BE49-F238E27FC236}">
                  <a16:creationId xmlns:a16="http://schemas.microsoft.com/office/drawing/2014/main" id="{CB61B549-FBF2-5340-A179-21012EFDFDBC}"/>
                </a:ext>
              </a:extLst>
            </p:cNvPr>
            <p:cNvSpPr>
              <a:spLocks noChangeArrowheads="1"/>
            </p:cNvSpPr>
            <p:nvPr/>
          </p:nvSpPr>
          <p:spPr bwMode="auto">
            <a:xfrm>
              <a:off x="1825" y="1720"/>
              <a:ext cx="675" cy="612"/>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1" name="Oval 50">
              <a:extLst>
                <a:ext uri="{FF2B5EF4-FFF2-40B4-BE49-F238E27FC236}">
                  <a16:creationId xmlns:a16="http://schemas.microsoft.com/office/drawing/2014/main" id="{0314F13B-55F9-2D4D-A0FB-1DDCD492CB6C}"/>
                </a:ext>
              </a:extLst>
            </p:cNvPr>
            <p:cNvSpPr>
              <a:spLocks noChangeArrowheads="1"/>
            </p:cNvSpPr>
            <p:nvPr/>
          </p:nvSpPr>
          <p:spPr bwMode="auto">
            <a:xfrm>
              <a:off x="1778" y="1750"/>
              <a:ext cx="675" cy="612"/>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2" name="Text Box 51">
            <a:extLst>
              <a:ext uri="{FF2B5EF4-FFF2-40B4-BE49-F238E27FC236}">
                <a16:creationId xmlns:a16="http://schemas.microsoft.com/office/drawing/2014/main" id="{6C2EAFF7-F4D3-D944-B647-05ABA67BBECF}"/>
              </a:ext>
            </a:extLst>
          </p:cNvPr>
          <p:cNvSpPr txBox="1">
            <a:spLocks noChangeArrowheads="1"/>
          </p:cNvSpPr>
          <p:nvPr/>
        </p:nvSpPr>
        <p:spPr bwMode="auto">
          <a:xfrm>
            <a:off x="4934941" y="3761755"/>
            <a:ext cx="7175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listen</a:t>
            </a:r>
          </a:p>
        </p:txBody>
      </p:sp>
      <p:grpSp>
        <p:nvGrpSpPr>
          <p:cNvPr id="123" name="Group 52">
            <a:extLst>
              <a:ext uri="{FF2B5EF4-FFF2-40B4-BE49-F238E27FC236}">
                <a16:creationId xmlns:a16="http://schemas.microsoft.com/office/drawing/2014/main" id="{86C03AF1-494B-4C49-99EF-6D5544194676}"/>
              </a:ext>
            </a:extLst>
          </p:cNvPr>
          <p:cNvGrpSpPr>
            <a:grpSpLocks/>
          </p:cNvGrpSpPr>
          <p:nvPr/>
        </p:nvGrpSpPr>
        <p:grpSpPr bwMode="auto">
          <a:xfrm>
            <a:off x="2780646" y="4286295"/>
            <a:ext cx="876300" cy="827087"/>
            <a:chOff x="1778" y="1720"/>
            <a:chExt cx="722" cy="642"/>
          </a:xfrm>
        </p:grpSpPr>
        <p:sp>
          <p:nvSpPr>
            <p:cNvPr id="124" name="Oval 53">
              <a:extLst>
                <a:ext uri="{FF2B5EF4-FFF2-40B4-BE49-F238E27FC236}">
                  <a16:creationId xmlns:a16="http://schemas.microsoft.com/office/drawing/2014/main" id="{3585FD29-C41D-DF4E-9358-888387FA2CCA}"/>
                </a:ext>
              </a:extLst>
            </p:cNvPr>
            <p:cNvSpPr>
              <a:spLocks noChangeArrowheads="1"/>
            </p:cNvSpPr>
            <p:nvPr/>
          </p:nvSpPr>
          <p:spPr bwMode="auto">
            <a:xfrm>
              <a:off x="1825" y="1720"/>
              <a:ext cx="675" cy="612"/>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5" name="Oval 54">
              <a:extLst>
                <a:ext uri="{FF2B5EF4-FFF2-40B4-BE49-F238E27FC236}">
                  <a16:creationId xmlns:a16="http://schemas.microsoft.com/office/drawing/2014/main" id="{8C6EA2B0-8871-7B4E-973E-378036262FBF}"/>
                </a:ext>
              </a:extLst>
            </p:cNvPr>
            <p:cNvSpPr>
              <a:spLocks noChangeArrowheads="1"/>
            </p:cNvSpPr>
            <p:nvPr/>
          </p:nvSpPr>
          <p:spPr bwMode="auto">
            <a:xfrm>
              <a:off x="1778" y="1750"/>
              <a:ext cx="675" cy="612"/>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6" name="Text Box 55">
            <a:extLst>
              <a:ext uri="{FF2B5EF4-FFF2-40B4-BE49-F238E27FC236}">
                <a16:creationId xmlns:a16="http://schemas.microsoft.com/office/drawing/2014/main" id="{00E5D84C-357F-4649-A7ED-D53BBF9A5823}"/>
              </a:ext>
            </a:extLst>
          </p:cNvPr>
          <p:cNvSpPr txBox="1">
            <a:spLocks noChangeArrowheads="1"/>
          </p:cNvSpPr>
          <p:nvPr/>
        </p:nvSpPr>
        <p:spPr bwMode="auto">
          <a:xfrm>
            <a:off x="2871133" y="4484732"/>
            <a:ext cx="654050"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SYN</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rcvd</a:t>
            </a:r>
          </a:p>
        </p:txBody>
      </p:sp>
      <p:grpSp>
        <p:nvGrpSpPr>
          <p:cNvPr id="127" name="Group 56">
            <a:extLst>
              <a:ext uri="{FF2B5EF4-FFF2-40B4-BE49-F238E27FC236}">
                <a16:creationId xmlns:a16="http://schemas.microsoft.com/office/drawing/2014/main" id="{FB88499E-7AA7-B845-9485-5596F7C6E586}"/>
              </a:ext>
            </a:extLst>
          </p:cNvPr>
          <p:cNvGrpSpPr>
            <a:grpSpLocks/>
          </p:cNvGrpSpPr>
          <p:nvPr/>
        </p:nvGrpSpPr>
        <p:grpSpPr bwMode="auto">
          <a:xfrm>
            <a:off x="6337953" y="4127172"/>
            <a:ext cx="876300" cy="827087"/>
            <a:chOff x="1778" y="1720"/>
            <a:chExt cx="722" cy="642"/>
          </a:xfrm>
        </p:grpSpPr>
        <p:sp>
          <p:nvSpPr>
            <p:cNvPr id="128" name="Oval 57">
              <a:extLst>
                <a:ext uri="{FF2B5EF4-FFF2-40B4-BE49-F238E27FC236}">
                  <a16:creationId xmlns:a16="http://schemas.microsoft.com/office/drawing/2014/main" id="{65C5240C-BEA1-E047-A276-08C8AD208664}"/>
                </a:ext>
              </a:extLst>
            </p:cNvPr>
            <p:cNvSpPr>
              <a:spLocks noChangeArrowheads="1"/>
            </p:cNvSpPr>
            <p:nvPr/>
          </p:nvSpPr>
          <p:spPr bwMode="auto">
            <a:xfrm>
              <a:off x="1825" y="1720"/>
              <a:ext cx="675" cy="612"/>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Oval 58">
              <a:extLst>
                <a:ext uri="{FF2B5EF4-FFF2-40B4-BE49-F238E27FC236}">
                  <a16:creationId xmlns:a16="http://schemas.microsoft.com/office/drawing/2014/main" id="{4942FFF6-5901-DC45-BE2D-6821DAED3707}"/>
                </a:ext>
              </a:extLst>
            </p:cNvPr>
            <p:cNvSpPr>
              <a:spLocks noChangeArrowheads="1"/>
            </p:cNvSpPr>
            <p:nvPr/>
          </p:nvSpPr>
          <p:spPr bwMode="auto">
            <a:xfrm>
              <a:off x="1778" y="1750"/>
              <a:ext cx="675" cy="612"/>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Text Box 59">
            <a:extLst>
              <a:ext uri="{FF2B5EF4-FFF2-40B4-BE49-F238E27FC236}">
                <a16:creationId xmlns:a16="http://schemas.microsoft.com/office/drawing/2014/main" id="{A8FC58C2-2277-364B-9BA0-DB9864FEAEA6}"/>
              </a:ext>
            </a:extLst>
          </p:cNvPr>
          <p:cNvSpPr txBox="1">
            <a:spLocks noChangeArrowheads="1"/>
          </p:cNvSpPr>
          <p:nvPr/>
        </p:nvSpPr>
        <p:spPr bwMode="auto">
          <a:xfrm>
            <a:off x="6428440" y="4325609"/>
            <a:ext cx="654050"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SYN</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sent</a:t>
            </a:r>
          </a:p>
        </p:txBody>
      </p:sp>
      <p:grpSp>
        <p:nvGrpSpPr>
          <p:cNvPr id="131" name="Group 60">
            <a:extLst>
              <a:ext uri="{FF2B5EF4-FFF2-40B4-BE49-F238E27FC236}">
                <a16:creationId xmlns:a16="http://schemas.microsoft.com/office/drawing/2014/main" id="{04CD4EEA-F731-974D-8D21-074CFF1FA3BB}"/>
              </a:ext>
            </a:extLst>
          </p:cNvPr>
          <p:cNvGrpSpPr>
            <a:grpSpLocks/>
          </p:cNvGrpSpPr>
          <p:nvPr/>
        </p:nvGrpSpPr>
        <p:grpSpPr bwMode="auto">
          <a:xfrm>
            <a:off x="4904440" y="4998709"/>
            <a:ext cx="876300" cy="827088"/>
            <a:chOff x="1778" y="1720"/>
            <a:chExt cx="722" cy="642"/>
          </a:xfrm>
        </p:grpSpPr>
        <p:sp>
          <p:nvSpPr>
            <p:cNvPr id="132" name="Oval 61">
              <a:extLst>
                <a:ext uri="{FF2B5EF4-FFF2-40B4-BE49-F238E27FC236}">
                  <a16:creationId xmlns:a16="http://schemas.microsoft.com/office/drawing/2014/main" id="{6CC78D2C-734E-B349-9B0C-BF852E5B478D}"/>
                </a:ext>
              </a:extLst>
            </p:cNvPr>
            <p:cNvSpPr>
              <a:spLocks noChangeArrowheads="1"/>
            </p:cNvSpPr>
            <p:nvPr/>
          </p:nvSpPr>
          <p:spPr bwMode="auto">
            <a:xfrm>
              <a:off x="1825" y="1720"/>
              <a:ext cx="675" cy="612"/>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Oval 62">
              <a:extLst>
                <a:ext uri="{FF2B5EF4-FFF2-40B4-BE49-F238E27FC236}">
                  <a16:creationId xmlns:a16="http://schemas.microsoft.com/office/drawing/2014/main" id="{9F55D39F-EF68-C54A-8ED1-3B063B0183A9}"/>
                </a:ext>
              </a:extLst>
            </p:cNvPr>
            <p:cNvSpPr>
              <a:spLocks noChangeArrowheads="1"/>
            </p:cNvSpPr>
            <p:nvPr/>
          </p:nvSpPr>
          <p:spPr bwMode="auto">
            <a:xfrm>
              <a:off x="1778" y="1750"/>
              <a:ext cx="675" cy="612"/>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4" name="Text Box 63">
            <a:extLst>
              <a:ext uri="{FF2B5EF4-FFF2-40B4-BE49-F238E27FC236}">
                <a16:creationId xmlns:a16="http://schemas.microsoft.com/office/drawing/2014/main" id="{D8DA0075-4FB6-604B-8EE5-928070CFB870}"/>
              </a:ext>
            </a:extLst>
          </p:cNvPr>
          <p:cNvSpPr txBox="1">
            <a:spLocks noChangeArrowheads="1"/>
          </p:cNvSpPr>
          <p:nvPr/>
        </p:nvSpPr>
        <p:spPr bwMode="auto">
          <a:xfrm>
            <a:off x="4866340" y="5286047"/>
            <a:ext cx="933450" cy="31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ESTAB</a:t>
            </a:r>
          </a:p>
        </p:txBody>
      </p:sp>
      <p:sp>
        <p:nvSpPr>
          <p:cNvPr id="135" name="Text Box 66">
            <a:extLst>
              <a:ext uri="{FF2B5EF4-FFF2-40B4-BE49-F238E27FC236}">
                <a16:creationId xmlns:a16="http://schemas.microsoft.com/office/drawing/2014/main" id="{8094123F-EAAB-BD40-AE92-A31E1CBC4CE9}"/>
              </a:ext>
            </a:extLst>
          </p:cNvPr>
          <p:cNvSpPr txBox="1">
            <a:spLocks noChangeArrowheads="1"/>
          </p:cNvSpPr>
          <p:nvPr/>
        </p:nvSpPr>
        <p:spPr bwMode="auto">
          <a:xfrm>
            <a:off x="6715778" y="2476652"/>
            <a:ext cx="553402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clientSocket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p>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newSocket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hostname","port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number");</a:t>
            </a:r>
          </a:p>
        </p:txBody>
      </p:sp>
      <p:sp>
        <p:nvSpPr>
          <p:cNvPr id="136" name="Line 67">
            <a:extLst>
              <a:ext uri="{FF2B5EF4-FFF2-40B4-BE49-F238E27FC236}">
                <a16:creationId xmlns:a16="http://schemas.microsoft.com/office/drawing/2014/main" id="{5F6120DE-1D54-8349-98D1-475C16424507}"/>
              </a:ext>
            </a:extLst>
          </p:cNvPr>
          <p:cNvSpPr>
            <a:spLocks noChangeShapeType="1"/>
          </p:cNvSpPr>
          <p:nvPr/>
        </p:nvSpPr>
        <p:spPr bwMode="auto">
          <a:xfrm>
            <a:off x="6953903" y="3152854"/>
            <a:ext cx="393821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Text Box 68">
            <a:extLst>
              <a:ext uri="{FF2B5EF4-FFF2-40B4-BE49-F238E27FC236}">
                <a16:creationId xmlns:a16="http://schemas.microsoft.com/office/drawing/2014/main" id="{4DDD1946-5DBE-DD4F-B9A2-10EA77285E4C}"/>
              </a:ext>
            </a:extLst>
          </p:cNvPr>
          <p:cNvSpPr txBox="1">
            <a:spLocks noChangeArrowheads="1"/>
          </p:cNvSpPr>
          <p:nvPr/>
        </p:nvSpPr>
        <p:spPr bwMode="auto">
          <a:xfrm>
            <a:off x="8067650" y="3204367"/>
            <a:ext cx="141096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SYN(seq=x)</a:t>
            </a:r>
          </a:p>
        </p:txBody>
      </p:sp>
      <p:sp>
        <p:nvSpPr>
          <p:cNvPr id="138" name="Freeform 69">
            <a:extLst>
              <a:ext uri="{FF2B5EF4-FFF2-40B4-BE49-F238E27FC236}">
                <a16:creationId xmlns:a16="http://schemas.microsoft.com/office/drawing/2014/main" id="{3225F036-B87C-9E44-9BA0-81F4CD6463ED}"/>
              </a:ext>
            </a:extLst>
          </p:cNvPr>
          <p:cNvSpPr>
            <a:spLocks/>
          </p:cNvSpPr>
          <p:nvPr/>
        </p:nvSpPr>
        <p:spPr bwMode="auto">
          <a:xfrm>
            <a:off x="5801378" y="1664959"/>
            <a:ext cx="914400" cy="2384425"/>
          </a:xfrm>
          <a:custGeom>
            <a:avLst/>
            <a:gdLst>
              <a:gd name="T0" fmla="*/ 0 w 576"/>
              <a:gd name="T1" fmla="*/ 0 h 1138"/>
              <a:gd name="T2" fmla="*/ 2147483647 w 576"/>
              <a:gd name="T3" fmla="*/ 0 h 1138"/>
              <a:gd name="T4" fmla="*/ 2147483647 w 576"/>
              <a:gd name="T5" fmla="*/ 2147483647 h 1138"/>
              <a:gd name="T6" fmla="*/ 0 60000 65536"/>
              <a:gd name="T7" fmla="*/ 0 60000 65536"/>
              <a:gd name="T8" fmla="*/ 0 60000 65536"/>
            </a:gdLst>
            <a:ahLst/>
            <a:cxnLst>
              <a:cxn ang="T6">
                <a:pos x="T0" y="T1"/>
              </a:cxn>
              <a:cxn ang="T7">
                <a:pos x="T2" y="T3"/>
              </a:cxn>
              <a:cxn ang="T8">
                <a:pos x="T4" y="T5"/>
              </a:cxn>
            </a:cxnLst>
            <a:rect l="0" t="0" r="r" b="b"/>
            <a:pathLst>
              <a:path w="576" h="1138">
                <a:moveTo>
                  <a:pt x="0" y="0"/>
                </a:moveTo>
                <a:lnTo>
                  <a:pt x="576" y="0"/>
                </a:lnTo>
                <a:lnTo>
                  <a:pt x="576" y="1138"/>
                </a:ln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Line 70">
            <a:extLst>
              <a:ext uri="{FF2B5EF4-FFF2-40B4-BE49-F238E27FC236}">
                <a16:creationId xmlns:a16="http://schemas.microsoft.com/office/drawing/2014/main" id="{FB2DED8F-FC9D-0548-A789-B4D9859663C0}"/>
              </a:ext>
            </a:extLst>
          </p:cNvPr>
          <p:cNvSpPr>
            <a:spLocks noChangeShapeType="1"/>
          </p:cNvSpPr>
          <p:nvPr/>
        </p:nvSpPr>
        <p:spPr bwMode="auto">
          <a:xfrm>
            <a:off x="5293378" y="2071358"/>
            <a:ext cx="0" cy="146973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Text Box 71">
            <a:extLst>
              <a:ext uri="{FF2B5EF4-FFF2-40B4-BE49-F238E27FC236}">
                <a16:creationId xmlns:a16="http://schemas.microsoft.com/office/drawing/2014/main" id="{AC3B6192-8FE1-6842-B032-95A6C8CA7DE3}"/>
              </a:ext>
            </a:extLst>
          </p:cNvPr>
          <p:cNvSpPr txBox="1">
            <a:spLocks noChangeArrowheads="1"/>
          </p:cNvSpPr>
          <p:nvPr/>
        </p:nvSpPr>
        <p:spPr bwMode="auto">
          <a:xfrm>
            <a:off x="1312394" y="1852065"/>
            <a:ext cx="419235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connectionSocket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welcomeSocket.accept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p:txBody>
      </p:sp>
      <p:sp>
        <p:nvSpPr>
          <p:cNvPr id="141" name="Line 72">
            <a:extLst>
              <a:ext uri="{FF2B5EF4-FFF2-40B4-BE49-F238E27FC236}">
                <a16:creationId xmlns:a16="http://schemas.microsoft.com/office/drawing/2014/main" id="{0141FAE2-B820-734C-A148-BAB67BF9C7AC}"/>
              </a:ext>
            </a:extLst>
          </p:cNvPr>
          <p:cNvSpPr>
            <a:spLocks noChangeShapeType="1"/>
          </p:cNvSpPr>
          <p:nvPr/>
        </p:nvSpPr>
        <p:spPr bwMode="auto">
          <a:xfrm>
            <a:off x="1574741" y="2476652"/>
            <a:ext cx="315445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Freeform 73">
            <a:extLst>
              <a:ext uri="{FF2B5EF4-FFF2-40B4-BE49-F238E27FC236}">
                <a16:creationId xmlns:a16="http://schemas.microsoft.com/office/drawing/2014/main" id="{10489FEC-0A29-EF40-8F9E-A623E6CC5E7F}"/>
              </a:ext>
            </a:extLst>
          </p:cNvPr>
          <p:cNvSpPr>
            <a:spLocks/>
          </p:cNvSpPr>
          <p:nvPr/>
        </p:nvSpPr>
        <p:spPr bwMode="auto">
          <a:xfrm>
            <a:off x="3187433" y="3972565"/>
            <a:ext cx="1579563" cy="283385"/>
          </a:xfrm>
          <a:custGeom>
            <a:avLst/>
            <a:gdLst>
              <a:gd name="T0" fmla="*/ 2147483647 w 1123"/>
              <a:gd name="T1" fmla="*/ 0 h 235"/>
              <a:gd name="T2" fmla="*/ 0 w 1123"/>
              <a:gd name="T3" fmla="*/ 0 h 235"/>
              <a:gd name="T4" fmla="*/ 0 w 1123"/>
              <a:gd name="T5" fmla="*/ 2147483647 h 235"/>
              <a:gd name="T6" fmla="*/ 0 60000 65536"/>
              <a:gd name="T7" fmla="*/ 0 60000 65536"/>
              <a:gd name="T8" fmla="*/ 0 60000 65536"/>
            </a:gdLst>
            <a:ahLst/>
            <a:cxnLst>
              <a:cxn ang="T6">
                <a:pos x="T0" y="T1"/>
              </a:cxn>
              <a:cxn ang="T7">
                <a:pos x="T2" y="T3"/>
              </a:cxn>
              <a:cxn ang="T8">
                <a:pos x="T4" y="T5"/>
              </a:cxn>
            </a:cxnLst>
            <a:rect l="0" t="0" r="r" b="b"/>
            <a:pathLst>
              <a:path w="1123" h="235">
                <a:moveTo>
                  <a:pt x="1123" y="0"/>
                </a:moveTo>
                <a:lnTo>
                  <a:pt x="0" y="0"/>
                </a:lnTo>
                <a:lnTo>
                  <a:pt x="0" y="235"/>
                </a:ln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3" name="Text Box 74">
            <a:extLst>
              <a:ext uri="{FF2B5EF4-FFF2-40B4-BE49-F238E27FC236}">
                <a16:creationId xmlns:a16="http://schemas.microsoft.com/office/drawing/2014/main" id="{13B5B3BA-5D9C-1441-872F-9C0A9CC44E71}"/>
              </a:ext>
            </a:extLst>
          </p:cNvPr>
          <p:cNvSpPr txBox="1">
            <a:spLocks noChangeArrowheads="1"/>
          </p:cNvSpPr>
          <p:nvPr/>
        </p:nvSpPr>
        <p:spPr bwMode="auto">
          <a:xfrm>
            <a:off x="2635196" y="2905517"/>
            <a:ext cx="88998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SYN(x)</a:t>
            </a:r>
          </a:p>
        </p:txBody>
      </p:sp>
      <p:sp>
        <p:nvSpPr>
          <p:cNvPr id="144" name="Line 75">
            <a:extLst>
              <a:ext uri="{FF2B5EF4-FFF2-40B4-BE49-F238E27FC236}">
                <a16:creationId xmlns:a16="http://schemas.microsoft.com/office/drawing/2014/main" id="{094959C2-07B8-5E48-B332-E495535C378D}"/>
              </a:ext>
            </a:extLst>
          </p:cNvPr>
          <p:cNvSpPr>
            <a:spLocks noChangeShapeType="1"/>
          </p:cNvSpPr>
          <p:nvPr/>
        </p:nvSpPr>
        <p:spPr bwMode="auto">
          <a:xfrm>
            <a:off x="2138008" y="3267740"/>
            <a:ext cx="19653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Text Box 76">
            <a:extLst>
              <a:ext uri="{FF2B5EF4-FFF2-40B4-BE49-F238E27FC236}">
                <a16:creationId xmlns:a16="http://schemas.microsoft.com/office/drawing/2014/main" id="{180303F6-C422-7741-9E0C-1BD5BC561624}"/>
              </a:ext>
            </a:extLst>
          </p:cNvPr>
          <p:cNvSpPr txBox="1">
            <a:spLocks noChangeArrowheads="1"/>
          </p:cNvSpPr>
          <p:nvPr/>
        </p:nvSpPr>
        <p:spPr bwMode="auto">
          <a:xfrm>
            <a:off x="1312394" y="3064442"/>
            <a:ext cx="3442821" cy="940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a:p>
            <a:pPr marL="0" marR="0" lvl="0" indent="0" algn="ctr" defTabSz="914400" rtl="0" eaLnBrk="0" fontAlgn="base" latinLnBrk="0" hangingPunct="0">
              <a:lnSpc>
                <a:spcPct val="90000"/>
              </a:lnSpc>
              <a:spcBef>
                <a:spcPts val="3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SYNACK(seq=</a:t>
            </a: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y,ACKnum</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=x+1)</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create new socket for communication back to client</a:t>
            </a:r>
          </a:p>
        </p:txBody>
      </p:sp>
      <p:sp>
        <p:nvSpPr>
          <p:cNvPr id="146" name="Freeform 77">
            <a:extLst>
              <a:ext uri="{FF2B5EF4-FFF2-40B4-BE49-F238E27FC236}">
                <a16:creationId xmlns:a16="http://schemas.microsoft.com/office/drawing/2014/main" id="{4B99D110-9770-ED45-9518-558D2EB47C3E}"/>
              </a:ext>
            </a:extLst>
          </p:cNvPr>
          <p:cNvSpPr>
            <a:spLocks/>
          </p:cNvSpPr>
          <p:nvPr/>
        </p:nvSpPr>
        <p:spPr bwMode="auto">
          <a:xfrm flipV="1">
            <a:off x="3187433" y="5174744"/>
            <a:ext cx="1656682" cy="212901"/>
          </a:xfrm>
          <a:custGeom>
            <a:avLst/>
            <a:gdLst>
              <a:gd name="T0" fmla="*/ 2147483647 w 1123"/>
              <a:gd name="T1" fmla="*/ 0 h 235"/>
              <a:gd name="T2" fmla="*/ 0 w 1123"/>
              <a:gd name="T3" fmla="*/ 0 h 235"/>
              <a:gd name="T4" fmla="*/ 0 w 1123"/>
              <a:gd name="T5" fmla="*/ 2147483647 h 235"/>
              <a:gd name="T6" fmla="*/ 0 60000 65536"/>
              <a:gd name="T7" fmla="*/ 0 60000 65536"/>
              <a:gd name="T8" fmla="*/ 0 60000 65536"/>
            </a:gdLst>
            <a:ahLst/>
            <a:cxnLst>
              <a:cxn ang="T6">
                <a:pos x="T0" y="T1"/>
              </a:cxn>
              <a:cxn ang="T7">
                <a:pos x="T2" y="T3"/>
              </a:cxn>
              <a:cxn ang="T8">
                <a:pos x="T4" y="T5"/>
              </a:cxn>
            </a:cxnLst>
            <a:rect l="0" t="0" r="r" b="b"/>
            <a:pathLst>
              <a:path w="1123" h="235">
                <a:moveTo>
                  <a:pt x="1123" y="0"/>
                </a:moveTo>
                <a:lnTo>
                  <a:pt x="0" y="0"/>
                </a:lnTo>
                <a:lnTo>
                  <a:pt x="0" y="235"/>
                </a:lnTo>
              </a:path>
            </a:pathLst>
          </a:custGeom>
          <a:noFill/>
          <a:ln w="9525" cap="flat" cmpd="sng">
            <a:solidFill>
              <a:srgbClr val="00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7" name="Freeform 78">
            <a:extLst>
              <a:ext uri="{FF2B5EF4-FFF2-40B4-BE49-F238E27FC236}">
                <a16:creationId xmlns:a16="http://schemas.microsoft.com/office/drawing/2014/main" id="{DB5EA16C-A12D-C044-A72D-B0210756DC58}"/>
              </a:ext>
            </a:extLst>
          </p:cNvPr>
          <p:cNvSpPr>
            <a:spLocks/>
          </p:cNvSpPr>
          <p:nvPr/>
        </p:nvSpPr>
        <p:spPr bwMode="auto">
          <a:xfrm flipH="1" flipV="1">
            <a:off x="5831540" y="5032047"/>
            <a:ext cx="947738" cy="373062"/>
          </a:xfrm>
          <a:custGeom>
            <a:avLst/>
            <a:gdLst>
              <a:gd name="T0" fmla="*/ 2147483647 w 1123"/>
              <a:gd name="T1" fmla="*/ 0 h 235"/>
              <a:gd name="T2" fmla="*/ 0 w 1123"/>
              <a:gd name="T3" fmla="*/ 0 h 235"/>
              <a:gd name="T4" fmla="*/ 0 w 1123"/>
              <a:gd name="T5" fmla="*/ 2147483647 h 235"/>
              <a:gd name="T6" fmla="*/ 0 60000 65536"/>
              <a:gd name="T7" fmla="*/ 0 60000 65536"/>
              <a:gd name="T8" fmla="*/ 0 60000 65536"/>
            </a:gdLst>
            <a:ahLst/>
            <a:cxnLst>
              <a:cxn ang="T6">
                <a:pos x="T0" y="T1"/>
              </a:cxn>
              <a:cxn ang="T7">
                <a:pos x="T2" y="T3"/>
              </a:cxn>
              <a:cxn ang="T8">
                <a:pos x="T4" y="T5"/>
              </a:cxn>
            </a:cxnLst>
            <a:rect l="0" t="0" r="r" b="b"/>
            <a:pathLst>
              <a:path w="1123" h="235">
                <a:moveTo>
                  <a:pt x="1123" y="0"/>
                </a:moveTo>
                <a:lnTo>
                  <a:pt x="0" y="0"/>
                </a:lnTo>
                <a:lnTo>
                  <a:pt x="0" y="235"/>
                </a:lnTo>
              </a:path>
            </a:pathLst>
          </a:custGeom>
          <a:noFill/>
          <a:ln w="9525" cap="flat" cmpd="sng">
            <a:solidFill>
              <a:srgbClr val="00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5" name="Group 4">
            <a:extLst>
              <a:ext uri="{FF2B5EF4-FFF2-40B4-BE49-F238E27FC236}">
                <a16:creationId xmlns:a16="http://schemas.microsoft.com/office/drawing/2014/main" id="{B57B1028-921D-4746-B3B2-6DDD7CA83040}"/>
              </a:ext>
            </a:extLst>
          </p:cNvPr>
          <p:cNvGrpSpPr/>
          <p:nvPr/>
        </p:nvGrpSpPr>
        <p:grpSpPr>
          <a:xfrm>
            <a:off x="6804625" y="4883585"/>
            <a:ext cx="3334567" cy="1077738"/>
            <a:chOff x="7127280" y="4908222"/>
            <a:chExt cx="3334567" cy="1077738"/>
          </a:xfrm>
        </p:grpSpPr>
        <p:sp>
          <p:nvSpPr>
            <p:cNvPr id="148" name="Text Box 79">
              <a:extLst>
                <a:ext uri="{FF2B5EF4-FFF2-40B4-BE49-F238E27FC236}">
                  <a16:creationId xmlns:a16="http://schemas.microsoft.com/office/drawing/2014/main" id="{C3EE0DDD-B70D-5E4A-8927-9657C73467C5}"/>
                </a:ext>
              </a:extLst>
            </p:cNvPr>
            <p:cNvSpPr txBox="1">
              <a:spLocks noChangeArrowheads="1"/>
            </p:cNvSpPr>
            <p:nvPr/>
          </p:nvSpPr>
          <p:spPr bwMode="auto">
            <a:xfrm>
              <a:off x="7127280" y="4908222"/>
              <a:ext cx="3334567" cy="760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SYNACK(seq=</a:t>
              </a: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y,ACKnum</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=x+1)</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9" name="Line 80">
              <a:extLst>
                <a:ext uri="{FF2B5EF4-FFF2-40B4-BE49-F238E27FC236}">
                  <a16:creationId xmlns:a16="http://schemas.microsoft.com/office/drawing/2014/main" id="{257BF084-311A-1543-BE3E-DCB26E6C80E6}"/>
                </a:ext>
              </a:extLst>
            </p:cNvPr>
            <p:cNvSpPr>
              <a:spLocks noChangeShapeType="1"/>
            </p:cNvSpPr>
            <p:nvPr/>
          </p:nvSpPr>
          <p:spPr bwMode="auto">
            <a:xfrm>
              <a:off x="7272381" y="5430091"/>
              <a:ext cx="252888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81">
              <a:extLst>
                <a:ext uri="{FF2B5EF4-FFF2-40B4-BE49-F238E27FC236}">
                  <a16:creationId xmlns:a16="http://schemas.microsoft.com/office/drawing/2014/main" id="{BD67B0E7-150E-F54B-9546-874563D011CB}"/>
                </a:ext>
              </a:extLst>
            </p:cNvPr>
            <p:cNvSpPr txBox="1">
              <a:spLocks noChangeArrowheads="1"/>
            </p:cNvSpPr>
            <p:nvPr/>
          </p:nvSpPr>
          <p:spPr bwMode="auto">
            <a:xfrm>
              <a:off x="7144177" y="5225752"/>
              <a:ext cx="2214068" cy="760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ACK(</a:t>
              </a: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ACKnum</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=y+1)</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4" name="Group 3">
            <a:extLst>
              <a:ext uri="{FF2B5EF4-FFF2-40B4-BE49-F238E27FC236}">
                <a16:creationId xmlns:a16="http://schemas.microsoft.com/office/drawing/2014/main" id="{A0A27D72-6843-7F44-83D3-693897AF0C2B}"/>
              </a:ext>
            </a:extLst>
          </p:cNvPr>
          <p:cNvGrpSpPr/>
          <p:nvPr/>
        </p:nvGrpSpPr>
        <p:grpSpPr>
          <a:xfrm>
            <a:off x="2515129" y="5328824"/>
            <a:ext cx="2214068" cy="798513"/>
            <a:chOff x="1893200" y="5293984"/>
            <a:chExt cx="2214068" cy="798513"/>
          </a:xfrm>
        </p:grpSpPr>
        <p:sp>
          <p:nvSpPr>
            <p:cNvPr id="151" name="Line 82">
              <a:extLst>
                <a:ext uri="{FF2B5EF4-FFF2-40B4-BE49-F238E27FC236}">
                  <a16:creationId xmlns:a16="http://schemas.microsoft.com/office/drawing/2014/main" id="{08C24CBB-D78B-2D4E-9B44-BE4E1CB0E677}"/>
                </a:ext>
              </a:extLst>
            </p:cNvPr>
            <p:cNvSpPr>
              <a:spLocks noChangeShapeType="1"/>
            </p:cNvSpPr>
            <p:nvPr/>
          </p:nvSpPr>
          <p:spPr bwMode="auto">
            <a:xfrm>
              <a:off x="2067578" y="5760709"/>
              <a:ext cx="19653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2" name="Text Box 83">
              <a:extLst>
                <a:ext uri="{FF2B5EF4-FFF2-40B4-BE49-F238E27FC236}">
                  <a16:creationId xmlns:a16="http://schemas.microsoft.com/office/drawing/2014/main" id="{E2FCB0E5-7633-2449-BCDB-555323A3B804}"/>
                </a:ext>
              </a:extLst>
            </p:cNvPr>
            <p:cNvSpPr txBox="1">
              <a:spLocks noChangeArrowheads="1"/>
            </p:cNvSpPr>
            <p:nvPr/>
          </p:nvSpPr>
          <p:spPr bwMode="auto">
            <a:xfrm>
              <a:off x="1893200" y="5293984"/>
              <a:ext cx="2214068"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ACK(</a:t>
              </a: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ACKnum</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=y+1)</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3" name="Text Box 84">
              <a:extLst>
                <a:ext uri="{FF2B5EF4-FFF2-40B4-BE49-F238E27FC236}">
                  <a16:creationId xmlns:a16="http://schemas.microsoft.com/office/drawing/2014/main" id="{D889C564-1E93-3C48-97E5-D7F1314E3F08}"/>
                </a:ext>
              </a:extLst>
            </p:cNvPr>
            <p:cNvSpPr txBox="1">
              <a:spLocks noChangeArrowheads="1"/>
            </p:cNvSpPr>
            <p:nvPr/>
          </p:nvSpPr>
          <p:spPr bwMode="auto">
            <a:xfrm>
              <a:off x="2778778" y="5725784"/>
              <a:ext cx="3413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ymbol" charset="0"/>
                  <a:ea typeface="ＭＳ Ｐゴシック" charset="0"/>
                  <a:cs typeface="+mn-cs"/>
                </a:rPr>
                <a:t>L</a:t>
              </a:r>
            </a:p>
          </p:txBody>
        </p:sp>
      </p:grpSp>
    </p:spTree>
    <p:extLst>
      <p:ext uri="{BB962C8B-B14F-4D97-AF65-F5344CB8AC3E}">
        <p14:creationId xmlns:p14="http://schemas.microsoft.com/office/powerpoint/2010/main" val="379985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31220</TotalTime>
  <Words>10502</Words>
  <Application>Microsoft Office PowerPoint</Application>
  <PresentationFormat>Widescreen</PresentationFormat>
  <Paragraphs>2263</Paragraphs>
  <Slides>102</Slides>
  <Notes>95</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21" baseType="lpstr">
      <vt:lpstr>ＭＳ Ｐゴシック</vt:lpstr>
      <vt:lpstr>ＭＳ Ｐゴシック</vt:lpstr>
      <vt:lpstr>Arial</vt:lpstr>
      <vt:lpstr>Arial Narrow</vt:lpstr>
      <vt:lpstr>Calibri</vt:lpstr>
      <vt:lpstr>Calibri Light</vt:lpstr>
      <vt:lpstr>Comic Sans MS</vt:lpstr>
      <vt:lpstr>Courier</vt:lpstr>
      <vt:lpstr>Courier New</vt:lpstr>
      <vt:lpstr>Courier Std</vt:lpstr>
      <vt:lpstr>FuturaLTPro-Book</vt:lpstr>
      <vt:lpstr>Gill Sans MT</vt:lpstr>
      <vt:lpstr>MS Mincho</vt:lpstr>
      <vt:lpstr>Symbol</vt:lpstr>
      <vt:lpstr>Tahoma</vt:lpstr>
      <vt:lpstr>Times New Roman</vt:lpstr>
      <vt:lpstr>Wingdings</vt:lpstr>
      <vt:lpstr>Office Theme</vt:lpstr>
      <vt:lpstr>Picture</vt:lpstr>
      <vt:lpstr>Chapter 3: roadmap</vt:lpstr>
      <vt:lpstr>Principles of reliable data transfer </vt:lpstr>
      <vt:lpstr>Principles of reliable data transfer </vt:lpstr>
      <vt:lpstr>Principles of reliable data transfer </vt:lpstr>
      <vt:lpstr>Principles of reliable data transfer </vt:lpstr>
      <vt:lpstr>Reliable data transfer protocol (rdt): interfaces</vt:lpstr>
      <vt:lpstr>Reliable data transfer: getting started</vt:lpstr>
      <vt:lpstr>rdt3.0: channels with errors and loss</vt:lpstr>
      <vt:lpstr>rdt3.0: channels with errors and loss</vt:lpstr>
      <vt:lpstr>rdt3.0: channels with errors and loss                </vt:lpstr>
      <vt:lpstr>PowerPoint Presentation</vt:lpstr>
      <vt:lpstr>In Stop and wait protocol, how many bits do we need to store the sequence number?</vt:lpstr>
      <vt:lpstr>rdt3.0 sender (stop-and-wait)</vt:lpstr>
      <vt:lpstr>rdt3.0 sender (stop-and-wait)</vt:lpstr>
      <vt:lpstr>PowerPoint Presentation</vt:lpstr>
      <vt:lpstr>rdt3.0 in action</vt:lpstr>
      <vt:lpstr>rdt3.0 in action (stop-and-wait))</vt:lpstr>
      <vt:lpstr>Performance of rdt3.0 (stop-and-wait)</vt:lpstr>
      <vt:lpstr>rdt3.0: stop-and-wait operation</vt:lpstr>
      <vt:lpstr>rdt3.0: stop-and-wait operation</vt:lpstr>
      <vt:lpstr>rdt3.0: pipelined protocols operation</vt:lpstr>
      <vt:lpstr>Pipelining: increased utilization</vt:lpstr>
      <vt:lpstr>Go-Back-N: sender</vt:lpstr>
      <vt:lpstr>Go-Back-N: receiver</vt:lpstr>
      <vt:lpstr>Go-Back-N in action</vt:lpstr>
      <vt:lpstr>Selective repeat</vt:lpstr>
      <vt:lpstr>Selective repeat: sender, receiver windows</vt:lpstr>
      <vt:lpstr>Selective repeat: sender and receiver</vt:lpstr>
      <vt:lpstr>Selective Repeat in action</vt:lpstr>
      <vt:lpstr>Selective repeat:  a dilemma!</vt:lpstr>
      <vt:lpstr>Selective repeat:  a dilemma!</vt:lpstr>
      <vt:lpstr>Seq# &gt;= 2*Window size if windows size is 8 we need SQN 16  we need 4 bit if the windows size is 16 bits then the SQN 17 bit</vt:lpstr>
      <vt:lpstr>Chapter 3: roadmap</vt:lpstr>
      <vt:lpstr>TCP: overview  RFCs: 793,1122, 2018, 5681, 7323</vt:lpstr>
      <vt:lpstr>TCP segment structure</vt:lpstr>
      <vt:lpstr>TCP sequence numbers, ACKs</vt:lpstr>
      <vt:lpstr>TCP sequence numbers, ACKs</vt:lpstr>
      <vt:lpstr>TCP Sender (simplified)</vt:lpstr>
      <vt:lpstr>TCP Receiver: ACK generation [RFC 5681]</vt:lpstr>
      <vt:lpstr>TCP: retransmission scenarios</vt:lpstr>
      <vt:lpstr>TCP: retransmission scenarios</vt:lpstr>
      <vt:lpstr>TCP fast retransmit</vt:lpstr>
      <vt:lpstr>Chapter 3: roadmap</vt:lpstr>
      <vt:lpstr>TCP flow control</vt:lpstr>
      <vt:lpstr>TCP flow control</vt:lpstr>
      <vt:lpstr>TCP flow control</vt:lpstr>
      <vt:lpstr>TCP flow control</vt:lpstr>
      <vt:lpstr>TCP flow control</vt:lpstr>
      <vt:lpstr>TCP flow control</vt:lpstr>
      <vt:lpstr>At Receiver</vt:lpstr>
      <vt:lpstr>Sender</vt:lpstr>
      <vt:lpstr>TCP connection management</vt:lpstr>
      <vt:lpstr>TCP 3-way handshake</vt:lpstr>
      <vt:lpstr>A human 3-way handshake protocol</vt:lpstr>
      <vt:lpstr>Closing a TCP connection</vt:lpstr>
      <vt:lpstr>Chapter 3: roadmap</vt:lpstr>
      <vt:lpstr>Chapter 3: roadmap</vt:lpstr>
      <vt:lpstr>TCP congestion control: AIMD</vt:lpstr>
      <vt:lpstr>TCP AIMD: more</vt:lpstr>
      <vt:lpstr>TCP congestion control: details</vt:lpstr>
      <vt:lpstr>TCP slow start </vt:lpstr>
      <vt:lpstr>TCP: from slow start to congestion avoidance</vt:lpstr>
      <vt:lpstr>Sender</vt:lpstr>
      <vt:lpstr>Summary: TCP congestion control</vt:lpstr>
      <vt:lpstr>TCP CUBIC</vt:lpstr>
      <vt:lpstr>TCP CUBIC</vt:lpstr>
      <vt:lpstr>TCP and the congested “bottleneck link”</vt:lpstr>
      <vt:lpstr>TCP and the congested “bottleneck link”</vt:lpstr>
      <vt:lpstr>Delay-based TCP congestion control</vt:lpstr>
      <vt:lpstr>Delay-based TCP congestion control</vt:lpstr>
      <vt:lpstr>Explicit congestion notification (ECN)</vt:lpstr>
      <vt:lpstr>TCP fairness</vt:lpstr>
      <vt:lpstr>Q: is TCP Fair?</vt:lpstr>
      <vt:lpstr>Fairness: must all network apps be “fair”?</vt:lpstr>
      <vt:lpstr>Transport layer: roadmap</vt:lpstr>
      <vt:lpstr>Evolving transport-layer functionality</vt:lpstr>
      <vt:lpstr>QUIC: Quick UDP Internet Connections</vt:lpstr>
      <vt:lpstr>QUIC: Quick UDP Internet Connections</vt:lpstr>
      <vt:lpstr>QUIC: Connection establishment</vt:lpstr>
      <vt:lpstr>QUIC: streams: parallelism, no HOL blocking</vt:lpstr>
      <vt:lpstr>Chapter 3: roadmap</vt:lpstr>
      <vt:lpstr>PowerPoint Presentation</vt:lpstr>
      <vt:lpstr>PowerPoint Presentation</vt:lpstr>
      <vt:lpstr>PowerPoint Presentation</vt:lpstr>
      <vt:lpstr>PowerPoint Presentation</vt:lpstr>
      <vt:lpstr>PowerPoint Presentation</vt:lpstr>
      <vt:lpstr>Multiplexing/demultiplexing</vt:lpstr>
      <vt:lpstr>How demultiplexing works</vt:lpstr>
      <vt:lpstr>Connectionless demultiplexing</vt:lpstr>
      <vt:lpstr>Connectionless demultiplexing: an example</vt:lpstr>
      <vt:lpstr>Connection-oriented demultiplexing</vt:lpstr>
      <vt:lpstr>Connection-oriented demultiplexing: example</vt:lpstr>
      <vt:lpstr>Chapter 3: summary</vt:lpstr>
      <vt:lpstr>Summary</vt:lpstr>
      <vt:lpstr>Additional Chapter 3 slides</vt:lpstr>
      <vt:lpstr>Go-Back-N: sender extended FSM</vt:lpstr>
      <vt:lpstr>Go-Back-N: receiver extended FSM</vt:lpstr>
      <vt:lpstr>TCP sender (simplified)</vt:lpstr>
      <vt:lpstr>TCP 3-way handshake FSM</vt:lpstr>
      <vt:lpstr>Closing a TCP connection</vt:lpstr>
      <vt:lpstr>TCP throughput</vt:lpstr>
      <vt:lpstr>TCP over “long, fat pipes”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IMAD A TARTIR</cp:lastModifiedBy>
  <cp:revision>432</cp:revision>
  <dcterms:created xsi:type="dcterms:W3CDTF">2020-01-18T07:24:59Z</dcterms:created>
  <dcterms:modified xsi:type="dcterms:W3CDTF">2024-09-30T19:36:06Z</dcterms:modified>
</cp:coreProperties>
</file>