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DABEE91-813D-4E8A-A826-34AD4CB1DCA7}">
  <a:tblStyle styleId="{6DABEE91-813D-4E8A-A826-34AD4CB1DCA7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70" name="Google Shape;70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" type="objOnly">
  <p:cSld name="OBJECT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idx="1" type="body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36" name="Google Shape;36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42" name="Google Shape;42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43" name="Google Shape;43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9" name="Google Shape;49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0" name="Google Shape;50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51" name="Google Shape;51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52" name="Google Shape;52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62" name="Google Shape;62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63" name="Google Shape;63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47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o-NO">
                <a:solidFill>
                  <a:srgbClr val="FFCC00"/>
                </a:solidFill>
              </a:rPr>
              <a:t>Small samples of continuous data -T-tests</a:t>
            </a:r>
            <a:endParaRPr>
              <a:solidFill>
                <a:srgbClr val="FFCC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o-NO">
                <a:solidFill>
                  <a:srgbClr val="FFCC00"/>
                </a:solidFill>
              </a:rPr>
              <a:t>Paired t-test example 1 ctd...</a:t>
            </a:r>
            <a:endParaRPr>
              <a:solidFill>
                <a:srgbClr val="FFCC00"/>
              </a:solidFill>
            </a:endParaRPr>
          </a:p>
        </p:txBody>
      </p:sp>
      <p:sp>
        <p:nvSpPr>
          <p:cNvPr id="176" name="Google Shape;176;p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95% CI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X- (t</a:t>
            </a:r>
            <a:r>
              <a:rPr baseline="-25000" lang="no-NO">
                <a:solidFill>
                  <a:schemeClr val="lt1"/>
                </a:solidFill>
              </a:rPr>
              <a:t>(0.05)</a:t>
            </a:r>
            <a:r>
              <a:rPr lang="no-NO">
                <a:solidFill>
                  <a:schemeClr val="lt1"/>
                </a:solidFill>
              </a:rPr>
              <a:t> x se) to X +( t</a:t>
            </a:r>
            <a:r>
              <a:rPr baseline="-25000" lang="no-NO">
                <a:solidFill>
                  <a:schemeClr val="lt1"/>
                </a:solidFill>
              </a:rPr>
              <a:t>(0.05)</a:t>
            </a:r>
            <a:r>
              <a:rPr lang="no-NO">
                <a:solidFill>
                  <a:schemeClr val="lt1"/>
                </a:solidFill>
              </a:rPr>
              <a:t> x se)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-3.38 – (2.365 x 2.03) to ( -3.38 +(2.365 x 2.03)</a:t>
            </a:r>
            <a:endParaRPr>
              <a:solidFill>
                <a:schemeClr val="lt1"/>
              </a:solidFill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 95% CI = ( -8.18-1.42)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What do you conclude???</a:t>
            </a:r>
            <a:endParaRPr>
              <a:solidFill>
                <a:schemeClr val="lt1"/>
              </a:solidFill>
            </a:endParaRPr>
          </a:p>
        </p:txBody>
      </p:sp>
      <p:cxnSp>
        <p:nvCxnSpPr>
          <p:cNvPr id="177" name="Google Shape;177;p23"/>
          <p:cNvCxnSpPr/>
          <p:nvPr/>
        </p:nvCxnSpPr>
        <p:spPr>
          <a:xfrm>
            <a:off x="838200" y="2209800"/>
            <a:ext cx="3048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8" name="Google Shape;178;p23"/>
          <p:cNvCxnSpPr/>
          <p:nvPr/>
        </p:nvCxnSpPr>
        <p:spPr>
          <a:xfrm>
            <a:off x="3886200" y="2209800"/>
            <a:ext cx="3048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o-NO">
                <a:solidFill>
                  <a:srgbClr val="FFCC00"/>
                </a:solidFill>
              </a:rPr>
              <a:t>Paired t-test example 2</a:t>
            </a:r>
            <a:endParaRPr>
              <a:solidFill>
                <a:srgbClr val="FFCC00"/>
              </a:solidFill>
            </a:endParaRPr>
          </a:p>
        </p:txBody>
      </p:sp>
      <p:sp>
        <p:nvSpPr>
          <p:cNvPr id="184" name="Google Shape;184;p2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The results of a study gives the heights of 16 children before treatment and 1 year after treatment with a growth hormone. The results were standardised for age and are given in the following table.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5"/>
          <p:cNvSpPr/>
          <p:nvPr/>
        </p:nvSpPr>
        <p:spPr>
          <a:xfrm>
            <a:off x="5334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4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Paired t-test example 2</a:t>
            </a:r>
            <a:endParaRPr sz="4400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90" name="Google Shape;190;p25"/>
          <p:cNvGraphicFramePr/>
          <p:nvPr/>
        </p:nvGraphicFramePr>
        <p:xfrm>
          <a:off x="457200" y="1371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{6DABEE91-813D-4E8A-A826-34AD4CB1DCA7}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subject</a:t>
                      </a:r>
                      <a:endParaRPr b="0" i="0" sz="2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baseline</a:t>
                      </a:r>
                      <a:endParaRPr b="0" i="0" sz="2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At 1 year</a:t>
                      </a:r>
                      <a:endParaRPr b="0" i="0" sz="2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difference</a:t>
                      </a:r>
                      <a:endParaRPr b="0" i="0" sz="2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9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Arial"/>
                        <a:buNone/>
                      </a:pPr>
                      <a:r>
                        <a:t/>
                      </a:r>
                      <a:endParaRPr b="0" i="0" sz="2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-0.7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-0.7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-0.7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0.5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-0.7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-0.6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-0.3</a:t>
                      </a:r>
                      <a:endParaRPr b="0" i="0" sz="2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4.1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3.4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3.1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2.8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2.7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2.5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2.3</a:t>
                      </a:r>
                      <a:endParaRPr b="0" i="0" sz="2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4.8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3.4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3.8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3.7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2.3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3.4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3.1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6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Arial"/>
                        <a:buNone/>
                      </a:pPr>
                      <a:r>
                        <a:rPr b="0" i="0" lang="no-NO" sz="28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2.6</a:t>
                      </a:r>
                      <a:endParaRPr b="0" i="0" sz="28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6"/>
          <p:cNvSpPr/>
          <p:nvPr/>
        </p:nvSpPr>
        <p:spPr>
          <a:xfrm>
            <a:off x="5334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4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Paired t-test example 2</a:t>
            </a:r>
            <a:endParaRPr sz="4400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96" name="Google Shape;196;p26"/>
          <p:cNvGraphicFramePr/>
          <p:nvPr/>
        </p:nvGraphicFramePr>
        <p:xfrm>
          <a:off x="457200" y="1371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{6DABEE91-813D-4E8A-A826-34AD4CB1DCA7}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subject</a:t>
                      </a:r>
                      <a:endParaRPr b="0" i="0" sz="2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baseline</a:t>
                      </a:r>
                      <a:endParaRPr b="0" i="0" sz="2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At 1 year</a:t>
                      </a:r>
                      <a:endParaRPr b="0" i="0" sz="2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difference</a:t>
                      </a:r>
                      <a:endParaRPr b="0" i="0" sz="2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19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12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13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14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15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16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FFCC00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rgbClr val="FFCC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Mean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FFCC00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rgbClr val="FFCC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SD</a:t>
                      </a:r>
                      <a:endParaRPr b="0" i="0" sz="2400" u="none" cap="none" strike="noStrike">
                        <a:solidFill>
                          <a:srgbClr val="FFCC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-0.7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-0.7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-0.5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-0.7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-0.5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-0.7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-0.4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-0.3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FFCC00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rgbClr val="FFCC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-0.48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FFCC00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rgbClr val="FFCC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0.33</a:t>
                      </a:r>
                      <a:endParaRPr b="0" i="0" sz="2400" u="none" cap="none" strike="noStrike">
                        <a:solidFill>
                          <a:srgbClr val="FFCC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2.2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2.0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1.8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1.6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1.3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0.9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0.8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0.3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FFCC00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rgbClr val="FFCC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2.18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FFCC00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rgbClr val="FFCC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1.03</a:t>
                      </a:r>
                      <a:endParaRPr b="0" i="0" sz="2400" u="none" cap="none" strike="noStrike">
                        <a:solidFill>
                          <a:srgbClr val="FFCC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2.9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2.7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2.3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2.3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1.8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1.6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1.2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0.6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FFCC00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rgbClr val="FFCC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2.66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FFCC00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no-NO" sz="2400" u="none" cap="none" strike="noStrike">
                          <a:solidFill>
                            <a:srgbClr val="FFCC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1.06</a:t>
                      </a:r>
                      <a:endParaRPr b="0" i="0" sz="2400" u="none" cap="none" strike="noStrike">
                        <a:solidFill>
                          <a:srgbClr val="FFCC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o-NO">
                <a:solidFill>
                  <a:srgbClr val="FFCC00"/>
                </a:solidFill>
              </a:rPr>
              <a:t>Classwork</a:t>
            </a:r>
            <a:endParaRPr>
              <a:solidFill>
                <a:srgbClr val="FFCC00"/>
              </a:solidFill>
            </a:endParaRPr>
          </a:p>
        </p:txBody>
      </p:sp>
      <p:sp>
        <p:nvSpPr>
          <p:cNvPr id="202" name="Google Shape;202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Please indicate if the treatment with the growth hormone had any effect on the subjects heights?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Please solve this by hand and also by using SPSS.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Please report P value and the 95% CI. 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no-NO">
                <a:solidFill>
                  <a:srgbClr val="FFCC00"/>
                </a:solidFill>
              </a:rPr>
              <a:t>Two-sample (unpaired) t-test</a:t>
            </a:r>
            <a:endParaRPr b="1" i="1">
              <a:solidFill>
                <a:srgbClr val="FFCC00"/>
              </a:solidFill>
            </a:endParaRPr>
          </a:p>
        </p:txBody>
      </p:sp>
      <p:sp>
        <p:nvSpPr>
          <p:cNvPr id="208" name="Google Shape;208;p28"/>
          <p:cNvSpPr txBox="1"/>
          <p:nvPr/>
        </p:nvSpPr>
        <p:spPr>
          <a:xfrm>
            <a:off x="441325" y="1944688"/>
            <a:ext cx="739616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Compare  mean value between 2 different groups.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28"/>
          <p:cNvSpPr txBox="1"/>
          <p:nvPr/>
        </p:nvSpPr>
        <p:spPr>
          <a:xfrm>
            <a:off x="1355725" y="2706688"/>
            <a:ext cx="317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t= (x</a:t>
            </a:r>
            <a:r>
              <a:rPr b="1" baseline="-25000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-x</a:t>
            </a:r>
            <a:r>
              <a:rPr b="1" baseline="-25000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) / s.e pooled</a:t>
            </a:r>
            <a:endParaRPr b="1" sz="2400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8"/>
          <p:cNvSpPr txBox="1"/>
          <p:nvPr/>
        </p:nvSpPr>
        <p:spPr>
          <a:xfrm>
            <a:off x="1295400" y="4648200"/>
            <a:ext cx="279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d.f = (n</a:t>
            </a:r>
            <a:r>
              <a:rPr b="1" baseline="-25000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-1) + (n</a:t>
            </a:r>
            <a:r>
              <a:rPr b="1" baseline="-25000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-1)</a:t>
            </a:r>
            <a:endParaRPr b="1" sz="2400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1" name="Google Shape;211;p28"/>
          <p:cNvCxnSpPr/>
          <p:nvPr/>
        </p:nvCxnSpPr>
        <p:spPr>
          <a:xfrm>
            <a:off x="1905000" y="2819400"/>
            <a:ext cx="1524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12" name="Google Shape;212;p28"/>
          <p:cNvCxnSpPr/>
          <p:nvPr/>
        </p:nvCxnSpPr>
        <p:spPr>
          <a:xfrm>
            <a:off x="2286000" y="2819400"/>
            <a:ext cx="1524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3" name="Google Shape;213;p28"/>
          <p:cNvSpPr txBox="1"/>
          <p:nvPr/>
        </p:nvSpPr>
        <p:spPr>
          <a:xfrm>
            <a:off x="1660525" y="3544888"/>
            <a:ext cx="610552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Sp = √ {(n</a:t>
            </a:r>
            <a:r>
              <a:rPr b="1" baseline="-25000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-1)(s1)</a:t>
            </a:r>
            <a:r>
              <a:rPr b="1" baseline="30000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+ (n</a:t>
            </a:r>
            <a:r>
              <a:rPr b="1" baseline="-25000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-1)(s</a:t>
            </a:r>
            <a:r>
              <a:rPr b="1" baseline="-25000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b="1" baseline="30000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\ n</a:t>
            </a:r>
            <a:r>
              <a:rPr b="1" baseline="-25000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+n</a:t>
            </a:r>
            <a:r>
              <a:rPr b="1" baseline="-25000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-2}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o-NO">
                <a:solidFill>
                  <a:srgbClr val="FFCC00"/>
                </a:solidFill>
              </a:rPr>
              <a:t>Two sample t-test example</a:t>
            </a:r>
            <a:endParaRPr>
              <a:solidFill>
                <a:srgbClr val="FFCC00"/>
              </a:solidFill>
            </a:endParaRPr>
          </a:p>
        </p:txBody>
      </p:sp>
      <p:sp>
        <p:nvSpPr>
          <p:cNvPr id="219" name="Google Shape;219;p2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Plasma atrial natriuretic factor concentration  in blood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Group 1: 7 patients with essential hypertension: 25.0 ng/l (SE=6)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Group 2: 8 patients with renovascular hypertension: 46.5 ng/l (SE= 10.2)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d= 46.5-25= 21.5 ng/l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0"/>
          <p:cNvSpPr txBox="1"/>
          <p:nvPr>
            <p:ph idx="1" type="body"/>
          </p:nvPr>
        </p:nvSpPr>
        <p:spPr>
          <a:xfrm>
            <a:off x="304800" y="18288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df= (n</a:t>
            </a:r>
            <a:r>
              <a:rPr baseline="-25000" lang="no-NO">
                <a:solidFill>
                  <a:schemeClr val="lt1"/>
                </a:solidFill>
              </a:rPr>
              <a:t>A</a:t>
            </a:r>
            <a:r>
              <a:rPr lang="no-NO">
                <a:solidFill>
                  <a:schemeClr val="lt1"/>
                </a:solidFill>
              </a:rPr>
              <a:t>-1) + (n</a:t>
            </a:r>
            <a:r>
              <a:rPr baseline="-25000" lang="no-NO">
                <a:solidFill>
                  <a:schemeClr val="lt1"/>
                </a:solidFill>
              </a:rPr>
              <a:t>B</a:t>
            </a:r>
            <a:r>
              <a:rPr lang="no-NO">
                <a:solidFill>
                  <a:schemeClr val="lt1"/>
                </a:solidFill>
              </a:rPr>
              <a:t>-1) = n</a:t>
            </a:r>
            <a:r>
              <a:rPr baseline="-25000" lang="no-NO">
                <a:solidFill>
                  <a:schemeClr val="lt1"/>
                </a:solidFill>
              </a:rPr>
              <a:t>A</a:t>
            </a:r>
            <a:r>
              <a:rPr lang="no-NO">
                <a:solidFill>
                  <a:schemeClr val="lt1"/>
                </a:solidFill>
              </a:rPr>
              <a:t> + n</a:t>
            </a:r>
            <a:r>
              <a:rPr baseline="-25000" lang="no-NO">
                <a:solidFill>
                  <a:schemeClr val="lt1"/>
                </a:solidFill>
              </a:rPr>
              <a:t>B</a:t>
            </a:r>
            <a:r>
              <a:rPr lang="no-NO">
                <a:solidFill>
                  <a:schemeClr val="lt1"/>
                </a:solidFill>
              </a:rPr>
              <a:t> -2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df= 7 + 8 -2 = 13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We need to calculate the pooled estimate of the sd.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Se= sd/√n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6=sd/√7 .... Sd =15.9 for group 1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10.2 = sd/√8...sd= 28.8 for group 2.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25" name="Google Shape;225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o-NO">
                <a:solidFill>
                  <a:srgbClr val="FFCC00"/>
                </a:solidFill>
              </a:rPr>
              <a:t>Two sample t-test example-ctd</a:t>
            </a:r>
            <a:endParaRPr>
              <a:solidFill>
                <a:srgbClr val="FFCC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no-NO" sz="2800">
                <a:solidFill>
                  <a:schemeClr val="lt1"/>
                </a:solidFill>
              </a:rPr>
              <a:t>S</a:t>
            </a:r>
            <a:r>
              <a:rPr baseline="-25000" lang="no-NO" sz="2800">
                <a:solidFill>
                  <a:schemeClr val="lt1"/>
                </a:solidFill>
              </a:rPr>
              <a:t>p</a:t>
            </a:r>
            <a:r>
              <a:rPr lang="no-NO" sz="2800">
                <a:solidFill>
                  <a:schemeClr val="lt1"/>
                </a:solidFill>
              </a:rPr>
              <a:t>= √(n</a:t>
            </a:r>
            <a:r>
              <a:rPr baseline="-25000" lang="no-NO" sz="2800">
                <a:solidFill>
                  <a:schemeClr val="lt1"/>
                </a:solidFill>
              </a:rPr>
              <a:t>A</a:t>
            </a:r>
            <a:r>
              <a:rPr lang="no-NO" sz="2800">
                <a:solidFill>
                  <a:schemeClr val="lt1"/>
                </a:solidFill>
              </a:rPr>
              <a:t>-1 x sd(A)</a:t>
            </a:r>
            <a:r>
              <a:rPr baseline="30000" lang="no-NO" sz="2800">
                <a:solidFill>
                  <a:schemeClr val="lt1"/>
                </a:solidFill>
              </a:rPr>
              <a:t>2</a:t>
            </a:r>
            <a:r>
              <a:rPr lang="no-NO" sz="2800">
                <a:solidFill>
                  <a:schemeClr val="lt1"/>
                </a:solidFill>
              </a:rPr>
              <a:t> + n</a:t>
            </a:r>
            <a:r>
              <a:rPr baseline="-25000" lang="no-NO" sz="2800">
                <a:solidFill>
                  <a:schemeClr val="lt1"/>
                </a:solidFill>
              </a:rPr>
              <a:t>B</a:t>
            </a:r>
            <a:r>
              <a:rPr lang="no-NO" sz="2800">
                <a:solidFill>
                  <a:schemeClr val="lt1"/>
                </a:solidFill>
              </a:rPr>
              <a:t> -1x sd(B)</a:t>
            </a:r>
            <a:r>
              <a:rPr baseline="30000" lang="no-NO" sz="2800">
                <a:solidFill>
                  <a:schemeClr val="lt1"/>
                </a:solidFill>
              </a:rPr>
              <a:t>2</a:t>
            </a:r>
            <a:r>
              <a:rPr lang="no-NO" sz="2800">
                <a:solidFill>
                  <a:schemeClr val="lt1"/>
                </a:solidFill>
              </a:rPr>
              <a:t>)/ n</a:t>
            </a:r>
            <a:r>
              <a:rPr baseline="-25000" lang="no-NO" sz="2800">
                <a:solidFill>
                  <a:schemeClr val="lt1"/>
                </a:solidFill>
              </a:rPr>
              <a:t>A</a:t>
            </a:r>
            <a:r>
              <a:rPr lang="no-NO" sz="2800">
                <a:solidFill>
                  <a:schemeClr val="lt1"/>
                </a:solidFill>
              </a:rPr>
              <a:t>+n</a:t>
            </a:r>
            <a:r>
              <a:rPr baseline="-25000" lang="no-NO" sz="2800">
                <a:solidFill>
                  <a:schemeClr val="lt1"/>
                </a:solidFill>
              </a:rPr>
              <a:t>B</a:t>
            </a:r>
            <a:r>
              <a:rPr lang="no-NO" sz="2800">
                <a:solidFill>
                  <a:schemeClr val="lt1"/>
                </a:solidFill>
              </a:rPr>
              <a:t>-2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no-NO" sz="2800">
                <a:solidFill>
                  <a:schemeClr val="lt1"/>
                </a:solidFill>
              </a:rPr>
              <a:t>S</a:t>
            </a:r>
            <a:r>
              <a:rPr baseline="-25000" lang="no-NO" sz="2800">
                <a:solidFill>
                  <a:schemeClr val="lt1"/>
                </a:solidFill>
              </a:rPr>
              <a:t>p</a:t>
            </a:r>
            <a:r>
              <a:rPr lang="no-NO" sz="2800">
                <a:solidFill>
                  <a:schemeClr val="lt1"/>
                </a:solidFill>
              </a:rPr>
              <a:t>=√ (6x 15.9</a:t>
            </a:r>
            <a:r>
              <a:rPr baseline="30000" lang="no-NO" sz="2800">
                <a:solidFill>
                  <a:schemeClr val="lt1"/>
                </a:solidFill>
              </a:rPr>
              <a:t>2</a:t>
            </a:r>
            <a:r>
              <a:rPr lang="no-NO" sz="2800">
                <a:solidFill>
                  <a:schemeClr val="lt1"/>
                </a:solidFill>
              </a:rPr>
              <a:t> + 7 x 28.8</a:t>
            </a:r>
            <a:r>
              <a:rPr baseline="30000" lang="no-NO" sz="2800">
                <a:solidFill>
                  <a:schemeClr val="lt1"/>
                </a:solidFill>
              </a:rPr>
              <a:t>2</a:t>
            </a:r>
            <a:r>
              <a:rPr lang="no-NO" sz="2800">
                <a:solidFill>
                  <a:schemeClr val="lt1"/>
                </a:solidFill>
              </a:rPr>
              <a:t>) /(7+8-2)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no-NO" sz="2800">
                <a:solidFill>
                  <a:schemeClr val="lt1"/>
                </a:solidFill>
              </a:rPr>
              <a:t>S</a:t>
            </a:r>
            <a:r>
              <a:rPr baseline="-25000" lang="no-NO" sz="2800">
                <a:solidFill>
                  <a:schemeClr val="lt1"/>
                </a:solidFill>
              </a:rPr>
              <a:t>p</a:t>
            </a:r>
            <a:r>
              <a:rPr lang="no-NO" sz="2800">
                <a:solidFill>
                  <a:schemeClr val="lt1"/>
                </a:solidFill>
              </a:rPr>
              <a:t>= 23.7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no-NO" sz="2800">
                <a:solidFill>
                  <a:schemeClr val="lt1"/>
                </a:solidFill>
              </a:rPr>
              <a:t>SE(d)= √(23.7)</a:t>
            </a:r>
            <a:r>
              <a:rPr baseline="30000" lang="no-NO" sz="2800">
                <a:solidFill>
                  <a:schemeClr val="lt1"/>
                </a:solidFill>
              </a:rPr>
              <a:t>2 </a:t>
            </a:r>
            <a:r>
              <a:rPr lang="no-NO" sz="2800">
                <a:solidFill>
                  <a:schemeClr val="lt1"/>
                </a:solidFill>
              </a:rPr>
              <a:t>/ 7 +(23.7)</a:t>
            </a:r>
            <a:r>
              <a:rPr baseline="30000" lang="no-NO" sz="2800">
                <a:solidFill>
                  <a:schemeClr val="lt1"/>
                </a:solidFill>
              </a:rPr>
              <a:t>2 </a:t>
            </a:r>
            <a:r>
              <a:rPr lang="no-NO" sz="2800">
                <a:solidFill>
                  <a:schemeClr val="lt1"/>
                </a:solidFill>
              </a:rPr>
              <a:t>/8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no-NO" sz="2800">
                <a:solidFill>
                  <a:schemeClr val="lt1"/>
                </a:solidFill>
              </a:rPr>
              <a:t>SE(d) = 12.3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no-NO" sz="2800">
                <a:solidFill>
                  <a:schemeClr val="lt1"/>
                </a:solidFill>
              </a:rPr>
              <a:t>t= 21.5/ 12.3= 1.75, df= 13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lang="no-NO" sz="2800">
                <a:solidFill>
                  <a:schemeClr val="lt1"/>
                </a:solidFill>
              </a:rPr>
              <a:t>P=???? Bt 0.2 AND 0.1... SO statistically not significant.</a:t>
            </a:r>
            <a:endParaRPr baseline="-25000" sz="2800">
              <a:solidFill>
                <a:schemeClr val="lt1"/>
              </a:solidFill>
            </a:endParaRPr>
          </a:p>
        </p:txBody>
      </p:sp>
      <p:sp>
        <p:nvSpPr>
          <p:cNvPr id="231" name="Google Shape;231;p3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o-NO">
                <a:solidFill>
                  <a:srgbClr val="FFCC00"/>
                </a:solidFill>
              </a:rPr>
              <a:t>Two sample t-test example-ctd</a:t>
            </a:r>
            <a:endParaRPr>
              <a:solidFill>
                <a:srgbClr val="FFCC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At df= 13 t</a:t>
            </a:r>
            <a:r>
              <a:rPr baseline="-25000" lang="no-NO">
                <a:solidFill>
                  <a:schemeClr val="lt1"/>
                </a:solidFill>
              </a:rPr>
              <a:t>0.05=</a:t>
            </a:r>
            <a:r>
              <a:rPr lang="no-NO">
                <a:solidFill>
                  <a:schemeClr val="lt1"/>
                </a:solidFill>
              </a:rPr>
              <a:t>2.160 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So 95% CI....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21.5- (2.160 x12.3) to 21.5 +(2.160 x 12.3)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(-5.1 to 48.1)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What do you conclude?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37" name="Google Shape;237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o-NO">
                <a:solidFill>
                  <a:srgbClr val="FFCC00"/>
                </a:solidFill>
              </a:rPr>
              <a:t>Two sample t-test example-ctd</a:t>
            </a:r>
            <a:endParaRPr>
              <a:solidFill>
                <a:srgbClr val="FFCC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o-NO">
                <a:solidFill>
                  <a:srgbClr val="FFCC00"/>
                </a:solidFill>
              </a:rPr>
              <a:t>T-distribution</a:t>
            </a:r>
            <a:endParaRPr>
              <a:solidFill>
                <a:srgbClr val="FFCC00"/>
              </a:solidFill>
            </a:endParaRPr>
          </a:p>
        </p:txBody>
      </p:sp>
      <p:sp>
        <p:nvSpPr>
          <p:cNvPr id="95" name="Google Shape;95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With small samples one can make less precise statements about population parameters than one can with large samples.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So it is necessary to modify the calculation of both the p-value and the CI. So we replace Z-statistic by t-statistic.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o-NO">
                <a:solidFill>
                  <a:srgbClr val="FFCC00"/>
                </a:solidFill>
              </a:rPr>
              <a:t>Question 1</a:t>
            </a:r>
            <a:endParaRPr>
              <a:solidFill>
                <a:srgbClr val="FFCC00"/>
              </a:solidFill>
            </a:endParaRPr>
          </a:p>
        </p:txBody>
      </p:sp>
      <p:sp>
        <p:nvSpPr>
          <p:cNvPr id="243" name="Google Shape;243;p3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Weight was measured in a group of teenagers. The males  (n=15)had a mean weight ± SD = 70.2 ± 2.5 and females (n=10) had a mean weight = 60.2 ± 2.1.Is there a significant difference in weight between boys and girls?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o-NO">
                <a:solidFill>
                  <a:srgbClr val="FFCC00"/>
                </a:solidFill>
              </a:rPr>
              <a:t>Question 2</a:t>
            </a:r>
            <a:endParaRPr>
              <a:solidFill>
                <a:srgbClr val="FFCC00"/>
              </a:solidFill>
            </a:endParaRPr>
          </a:p>
        </p:txBody>
      </p:sp>
      <p:sp>
        <p:nvSpPr>
          <p:cNvPr id="249" name="Google Shape;249;p3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Height of a group of Japanese men (20) was measured = 168 cm ± 2cm.  Is this different than the world mean height of men which is equal to 170?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no-NO">
                <a:solidFill>
                  <a:srgbClr val="FFCC00"/>
                </a:solidFill>
              </a:rPr>
              <a:t>Conclusions</a:t>
            </a:r>
            <a:endParaRPr b="1" i="1">
              <a:solidFill>
                <a:srgbClr val="FFCC00"/>
              </a:solidFill>
            </a:endParaRPr>
          </a:p>
        </p:txBody>
      </p:sp>
      <p:sp>
        <p:nvSpPr>
          <p:cNvPr id="255" name="Google Shape;255;p3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Char char="•"/>
            </a:pPr>
            <a:r>
              <a:rPr lang="no-NO" sz="2800">
                <a:solidFill>
                  <a:srgbClr val="FFCC00"/>
                </a:solidFill>
              </a:rPr>
              <a:t>Hypothesis testing is another inference  principle.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Char char="•"/>
            </a:pPr>
            <a:r>
              <a:rPr lang="no-NO" sz="2800">
                <a:solidFill>
                  <a:srgbClr val="FFCC00"/>
                </a:solidFill>
              </a:rPr>
              <a:t>Standard normal distribution and (z statistic) is usually used as the probability distribution and test statistic respectively.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Char char="•"/>
            </a:pPr>
            <a:r>
              <a:rPr lang="no-NO" sz="2800">
                <a:solidFill>
                  <a:srgbClr val="FFCC00"/>
                </a:solidFill>
              </a:rPr>
              <a:t>t-destribution and therefore t-test is used for  studies with small sample size.</a:t>
            </a:r>
            <a:endParaRPr/>
          </a:p>
          <a:p>
            <a:pPr indent="-342900" lvl="0" marL="342900" rtl="0" algn="l">
              <a:spcBef>
                <a:spcPts val="560"/>
              </a:spcBef>
              <a:spcAft>
                <a:spcPts val="0"/>
              </a:spcAft>
              <a:buClr>
                <a:srgbClr val="FFCC00"/>
              </a:buClr>
              <a:buSzPts val="2800"/>
              <a:buFont typeface="Arial"/>
              <a:buChar char="•"/>
            </a:pPr>
            <a:r>
              <a:rPr lang="no-NO" sz="2800">
                <a:solidFill>
                  <a:srgbClr val="FFCC00"/>
                </a:solidFill>
              </a:rPr>
              <a:t>Significance level is usually set at P&lt; 0.05.</a:t>
            </a: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2800">
              <a:solidFill>
                <a:srgbClr val="FFCC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6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no-NO" sz="4000">
                <a:solidFill>
                  <a:srgbClr val="FFCC00"/>
                </a:solidFill>
              </a:rPr>
              <a:t>Small samples -t-Test</a:t>
            </a:r>
            <a:endParaRPr b="1" i="1" sz="4000">
              <a:solidFill>
                <a:srgbClr val="FFCC00"/>
              </a:solidFill>
            </a:endParaRPr>
          </a:p>
        </p:txBody>
      </p:sp>
      <p:sp>
        <p:nvSpPr>
          <p:cNvPr id="101" name="Google Shape;101;p16"/>
          <p:cNvSpPr txBox="1"/>
          <p:nvPr/>
        </p:nvSpPr>
        <p:spPr>
          <a:xfrm>
            <a:off x="228600" y="1295400"/>
            <a:ext cx="8610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o-NO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small samples we use t-distribution instead of the normal distribution.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6"/>
          <p:cNvSpPr txBox="1"/>
          <p:nvPr/>
        </p:nvSpPr>
        <p:spPr>
          <a:xfrm>
            <a:off x="228600" y="2209800"/>
            <a:ext cx="8694738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no-NO" sz="24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Has a similar shape to the normal distribution, but is more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widely spread out and flatter ( more relaxed ).</a:t>
            </a:r>
            <a:endParaRPr b="1" sz="2400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6"/>
          <p:cNvSpPr txBox="1"/>
          <p:nvPr/>
        </p:nvSpPr>
        <p:spPr>
          <a:xfrm>
            <a:off x="304800" y="3200400"/>
            <a:ext cx="809942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the use of the t-test to be valid, the data should be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normally distributed.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6"/>
          <p:cNvSpPr txBox="1"/>
          <p:nvPr/>
        </p:nvSpPr>
        <p:spPr>
          <a:xfrm>
            <a:off x="609600" y="4191000"/>
            <a:ext cx="84074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So instead of calculating z-statistic – you calculate the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t-statistic.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Depends on the level of significance and on the degrees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of freedom.</a:t>
            </a:r>
            <a:endParaRPr b="1" sz="2400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6"/>
          <p:cNvSpPr txBox="1"/>
          <p:nvPr/>
        </p:nvSpPr>
        <p:spPr>
          <a:xfrm>
            <a:off x="1524000" y="5867400"/>
            <a:ext cx="6019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Degrees of freedom = n-1.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no-NO">
                <a:solidFill>
                  <a:srgbClr val="FFCC00"/>
                </a:solidFill>
              </a:rPr>
              <a:t>One sample-t-test</a:t>
            </a:r>
            <a:endParaRPr b="1" i="1">
              <a:solidFill>
                <a:srgbClr val="FFCC00"/>
              </a:solidFill>
            </a:endParaRPr>
          </a:p>
        </p:txBody>
      </p:sp>
      <p:sp>
        <p:nvSpPr>
          <p:cNvPr id="111" name="Google Shape;111;p17"/>
          <p:cNvSpPr txBox="1"/>
          <p:nvPr/>
        </p:nvSpPr>
        <p:spPr>
          <a:xfrm>
            <a:off x="441325" y="1792288"/>
            <a:ext cx="87820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This test compares a sample mean with a population mean.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7"/>
          <p:cNvSpPr txBox="1"/>
          <p:nvPr/>
        </p:nvSpPr>
        <p:spPr>
          <a:xfrm>
            <a:off x="3429000" y="2667000"/>
            <a:ext cx="19589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 = (x -µ) /s.e</a:t>
            </a:r>
            <a:endParaRPr/>
          </a:p>
        </p:txBody>
      </p:sp>
      <p:cxnSp>
        <p:nvCxnSpPr>
          <p:cNvPr id="113" name="Google Shape;113;p17"/>
          <p:cNvCxnSpPr/>
          <p:nvPr/>
        </p:nvCxnSpPr>
        <p:spPr>
          <a:xfrm>
            <a:off x="4114800" y="2743200"/>
            <a:ext cx="1524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4" name="Google Shape;114;p17"/>
          <p:cNvSpPr txBox="1"/>
          <p:nvPr/>
        </p:nvSpPr>
        <p:spPr>
          <a:xfrm>
            <a:off x="304800" y="3581400"/>
            <a:ext cx="8229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Where X is the sample mean, µ is the population mean and s.e is the standard error of the sample mean.</a:t>
            </a:r>
            <a:endParaRPr/>
          </a:p>
        </p:txBody>
      </p:sp>
      <p:sp>
        <p:nvSpPr>
          <p:cNvPr id="115" name="Google Shape;115;p17"/>
          <p:cNvSpPr txBox="1"/>
          <p:nvPr/>
        </p:nvSpPr>
        <p:spPr>
          <a:xfrm>
            <a:off x="3581400" y="4953000"/>
            <a:ext cx="1358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d.f = n-1</a:t>
            </a:r>
            <a:endParaRPr b="1" sz="2400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no-NO">
                <a:solidFill>
                  <a:srgbClr val="FFCC00"/>
                </a:solidFill>
              </a:rPr>
              <a:t>One sample test- example</a:t>
            </a:r>
            <a:endParaRPr b="1" i="1">
              <a:solidFill>
                <a:srgbClr val="FFCC00"/>
              </a:solidFill>
            </a:endParaRPr>
          </a:p>
        </p:txBody>
      </p:sp>
      <p:sp>
        <p:nvSpPr>
          <p:cNvPr id="121" name="Google Shape;121;p18"/>
          <p:cNvSpPr txBox="1"/>
          <p:nvPr/>
        </p:nvSpPr>
        <p:spPr>
          <a:xfrm>
            <a:off x="533400" y="1219200"/>
            <a:ext cx="536416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14 clinics- healthy eating programs.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8"/>
          <p:cNvSpPr txBox="1"/>
          <p:nvPr/>
        </p:nvSpPr>
        <p:spPr>
          <a:xfrm>
            <a:off x="381000" y="1879600"/>
            <a:ext cx="8689975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20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After 6 months-  mean BMI for all clinics = 26.2 ( for whole population). The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20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mean BMI at one of the clinics(10 pateints) was 28.9,sd=4.581. so it seems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20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that this clinic has been less Successful. But has their performance been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20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significantly different?</a:t>
            </a:r>
            <a:endParaRPr sz="2000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8"/>
          <p:cNvSpPr txBox="1"/>
          <p:nvPr/>
        </p:nvSpPr>
        <p:spPr>
          <a:xfrm>
            <a:off x="533400" y="3352800"/>
            <a:ext cx="19589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 = (x -µ) /s.e</a:t>
            </a:r>
            <a:endParaRPr/>
          </a:p>
        </p:txBody>
      </p:sp>
      <p:sp>
        <p:nvSpPr>
          <p:cNvPr id="124" name="Google Shape;124;p18"/>
          <p:cNvSpPr txBox="1"/>
          <p:nvPr/>
        </p:nvSpPr>
        <p:spPr>
          <a:xfrm>
            <a:off x="3336925" y="5065713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8"/>
          <p:cNvSpPr txBox="1"/>
          <p:nvPr/>
        </p:nvSpPr>
        <p:spPr>
          <a:xfrm>
            <a:off x="2971800" y="3429000"/>
            <a:ext cx="464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t= 28.9-26.2/1.449 = 1.863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8"/>
          <p:cNvSpPr txBox="1"/>
          <p:nvPr/>
        </p:nvSpPr>
        <p:spPr>
          <a:xfrm>
            <a:off x="533400" y="40386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d.F = 10-1 = 9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8"/>
          <p:cNvSpPr txBox="1"/>
          <p:nvPr/>
        </p:nvSpPr>
        <p:spPr>
          <a:xfrm>
            <a:off x="685800" y="4648200"/>
            <a:ext cx="670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Look at the t-distribution table....</a:t>
            </a:r>
            <a:endParaRPr b="1" sz="2400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8"/>
          <p:cNvSpPr txBox="1"/>
          <p:nvPr/>
        </p:nvSpPr>
        <p:spPr>
          <a:xfrm>
            <a:off x="533400" y="5410200"/>
            <a:ext cx="7848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  between 0.1 and 0.05... So cannot reject the null hypothesis!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9" name="Google Shape;129;p18"/>
          <p:cNvCxnSpPr/>
          <p:nvPr/>
        </p:nvCxnSpPr>
        <p:spPr>
          <a:xfrm>
            <a:off x="1143000" y="3429000"/>
            <a:ext cx="152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30" name="Google Shape;130;p18"/>
          <p:cNvCxnSpPr/>
          <p:nvPr/>
        </p:nvCxnSpPr>
        <p:spPr>
          <a:xfrm>
            <a:off x="1219200" y="3429000"/>
            <a:ext cx="1524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no-NO">
                <a:solidFill>
                  <a:srgbClr val="FFCC00"/>
                </a:solidFill>
              </a:rPr>
              <a:t>One sample test- example</a:t>
            </a:r>
            <a:endParaRPr b="1" i="1">
              <a:solidFill>
                <a:srgbClr val="FFCC00"/>
              </a:solidFill>
            </a:endParaRPr>
          </a:p>
        </p:txBody>
      </p:sp>
      <p:sp>
        <p:nvSpPr>
          <p:cNvPr id="136" name="Google Shape;136;p19"/>
          <p:cNvSpPr txBox="1"/>
          <p:nvPr/>
        </p:nvSpPr>
        <p:spPr>
          <a:xfrm>
            <a:off x="381000" y="1676400"/>
            <a:ext cx="670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Can also calculate the 95% CI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9"/>
          <p:cNvSpPr txBox="1"/>
          <p:nvPr/>
        </p:nvSpPr>
        <p:spPr>
          <a:xfrm>
            <a:off x="2727325" y="2478088"/>
            <a:ext cx="20653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X  ± t</a:t>
            </a:r>
            <a:r>
              <a:rPr b="1" baseline="-25000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0.05</a:t>
            </a: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x s.e</a:t>
            </a:r>
            <a:endParaRPr/>
          </a:p>
        </p:txBody>
      </p:sp>
      <p:cxnSp>
        <p:nvCxnSpPr>
          <p:cNvPr id="138" name="Google Shape;138;p19"/>
          <p:cNvCxnSpPr/>
          <p:nvPr/>
        </p:nvCxnSpPr>
        <p:spPr>
          <a:xfrm>
            <a:off x="2819400" y="2514600"/>
            <a:ext cx="2286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9" name="Google Shape;139;p19"/>
          <p:cNvSpPr txBox="1"/>
          <p:nvPr/>
        </p:nvSpPr>
        <p:spPr>
          <a:xfrm>
            <a:off x="1584325" y="3163888"/>
            <a:ext cx="43799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95% CI= 28.9 (25.622- 32.178)</a:t>
            </a:r>
            <a:endParaRPr b="1" sz="2400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9"/>
          <p:cNvSpPr txBox="1"/>
          <p:nvPr/>
        </p:nvSpPr>
        <p:spPr>
          <a:xfrm>
            <a:off x="609600" y="3962400"/>
            <a:ext cx="800100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 the population  mean is included in the CI. This supports the null hypothesis that there is no difference between the BMI values.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no-NO">
                <a:solidFill>
                  <a:srgbClr val="FFCC00"/>
                </a:solidFill>
              </a:rPr>
              <a:t>Paired t-test</a:t>
            </a:r>
            <a:endParaRPr b="1" i="1">
              <a:solidFill>
                <a:srgbClr val="FFCC00"/>
              </a:solidFill>
            </a:endParaRPr>
          </a:p>
        </p:txBody>
      </p:sp>
      <p:sp>
        <p:nvSpPr>
          <p:cNvPr id="146" name="Google Shape;146;p20"/>
          <p:cNvSpPr txBox="1"/>
          <p:nvPr/>
        </p:nvSpPr>
        <p:spPr>
          <a:xfrm>
            <a:off x="304800" y="1295400"/>
            <a:ext cx="8512175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This test is used to assess the difference between two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paired measurements. It tests the null hyothesis that the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mean of the difference is zero. 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0"/>
          <p:cNvSpPr txBox="1"/>
          <p:nvPr/>
        </p:nvSpPr>
        <p:spPr>
          <a:xfrm>
            <a:off x="609600" y="2667000"/>
            <a:ext cx="11414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t= x/se</a:t>
            </a:r>
            <a:endParaRPr b="1" sz="2400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0"/>
          <p:cNvSpPr txBox="1"/>
          <p:nvPr/>
        </p:nvSpPr>
        <p:spPr>
          <a:xfrm>
            <a:off x="533400" y="35814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d.f = n - 1</a:t>
            </a:r>
            <a:endParaRPr b="1" sz="2400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0"/>
          <p:cNvSpPr txBox="1"/>
          <p:nvPr/>
        </p:nvSpPr>
        <p:spPr>
          <a:xfrm>
            <a:off x="609600" y="4343400"/>
            <a:ext cx="1695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Se = sd/√n</a:t>
            </a:r>
            <a:endParaRPr/>
          </a:p>
        </p:txBody>
      </p:sp>
      <p:cxnSp>
        <p:nvCxnSpPr>
          <p:cNvPr id="150" name="Google Shape;150;p20"/>
          <p:cNvCxnSpPr/>
          <p:nvPr/>
        </p:nvCxnSpPr>
        <p:spPr>
          <a:xfrm>
            <a:off x="1066800" y="2743200"/>
            <a:ext cx="1524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o-NO">
                <a:solidFill>
                  <a:srgbClr val="FFCC00"/>
                </a:solidFill>
              </a:rPr>
              <a:t>Paired t-test- example 1</a:t>
            </a:r>
            <a:endParaRPr>
              <a:solidFill>
                <a:srgbClr val="FFCC00"/>
              </a:solidFill>
            </a:endParaRPr>
          </a:p>
        </p:txBody>
      </p:sp>
      <p:sp>
        <p:nvSpPr>
          <p:cNvPr id="156" name="Google Shape;156;p21"/>
          <p:cNvSpPr txBox="1"/>
          <p:nvPr/>
        </p:nvSpPr>
        <p:spPr>
          <a:xfrm>
            <a:off x="228600" y="1143000"/>
            <a:ext cx="7239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Does diet effect  body weight?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1"/>
          <p:cNvSpPr txBox="1"/>
          <p:nvPr/>
        </p:nvSpPr>
        <p:spPr>
          <a:xfrm>
            <a:off x="304800" y="1752600"/>
            <a:ext cx="3429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n= 8, </a:t>
            </a:r>
            <a:endParaRPr b="1" sz="2400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1"/>
          <p:cNvSpPr txBox="1"/>
          <p:nvPr/>
        </p:nvSpPr>
        <p:spPr>
          <a:xfrm>
            <a:off x="1295400" y="1752600"/>
            <a:ext cx="5562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D= change in bw in kg (before-after)</a:t>
            </a:r>
            <a:endParaRPr b="1" sz="2400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1"/>
          <p:cNvSpPr txBox="1"/>
          <p:nvPr/>
        </p:nvSpPr>
        <p:spPr>
          <a:xfrm>
            <a:off x="381000" y="2438400"/>
            <a:ext cx="6019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Data- -7, 2, -14, 1, -6, , -1, 3, -5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1"/>
          <p:cNvSpPr txBox="1"/>
          <p:nvPr/>
        </p:nvSpPr>
        <p:spPr>
          <a:xfrm>
            <a:off x="1447800" y="3657600"/>
            <a:ext cx="533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SD= 5.73      SE = 5.73/√8 = 2.03</a:t>
            </a:r>
            <a:endParaRPr/>
          </a:p>
        </p:txBody>
      </p:sp>
      <p:sp>
        <p:nvSpPr>
          <p:cNvPr id="161" name="Google Shape;161;p21"/>
          <p:cNvSpPr txBox="1"/>
          <p:nvPr/>
        </p:nvSpPr>
        <p:spPr>
          <a:xfrm>
            <a:off x="228600" y="4953000"/>
            <a:ext cx="7554913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Ho: mean change in weight of population  µ</a:t>
            </a:r>
            <a:r>
              <a:rPr b="1" baseline="-25000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= zero</a:t>
            </a:r>
            <a:endParaRPr/>
          </a:p>
        </p:txBody>
      </p:sp>
      <p:sp>
        <p:nvSpPr>
          <p:cNvPr id="162" name="Google Shape;162;p21"/>
          <p:cNvSpPr txBox="1"/>
          <p:nvPr/>
        </p:nvSpPr>
        <p:spPr>
          <a:xfrm>
            <a:off x="381000" y="5867400"/>
            <a:ext cx="243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HA :</a:t>
            </a:r>
            <a:r>
              <a:rPr b="1" baseline="-25000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no-NO" sz="2400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µd ≠ 0</a:t>
            </a:r>
            <a:endParaRPr/>
          </a:p>
        </p:txBody>
      </p:sp>
      <p:sp>
        <p:nvSpPr>
          <p:cNvPr id="163" name="Google Shape;163;p21"/>
          <p:cNvSpPr txBox="1"/>
          <p:nvPr/>
        </p:nvSpPr>
        <p:spPr>
          <a:xfrm>
            <a:off x="381000" y="30480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no-NO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Average change= -7 +2 + -14+1 +-6+-1+3+-5 / 8  = -3.38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t = x / SE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t = -3.38 / 2.03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t= 1.66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Df= 8-1 = 7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Go to t-distribution tables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P = between 0.2 and 0.1 which is &gt; 0.05 and so we accept the null hypothesis.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lang="no-NO">
                <a:solidFill>
                  <a:schemeClr val="lt1"/>
                </a:solidFill>
              </a:rPr>
              <a:t>CI??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69" name="Google Shape;169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o-NO">
                <a:solidFill>
                  <a:srgbClr val="FFCC00"/>
                </a:solidFill>
              </a:rPr>
              <a:t>Paired t-test- example 1</a:t>
            </a:r>
            <a:endParaRPr>
              <a:solidFill>
                <a:srgbClr val="FFCC00"/>
              </a:solidFill>
            </a:endParaRPr>
          </a:p>
        </p:txBody>
      </p:sp>
      <p:cxnSp>
        <p:nvCxnSpPr>
          <p:cNvPr id="170" name="Google Shape;170;p22"/>
          <p:cNvCxnSpPr/>
          <p:nvPr/>
        </p:nvCxnSpPr>
        <p:spPr>
          <a:xfrm>
            <a:off x="1447800" y="1752600"/>
            <a:ext cx="3048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