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1"/>
  </p:notesMasterIdLst>
  <p:sldIdLst>
    <p:sldId id="256" r:id="rId2"/>
    <p:sldId id="286" r:id="rId3"/>
    <p:sldId id="287" r:id="rId4"/>
    <p:sldId id="288" r:id="rId5"/>
    <p:sldId id="290" r:id="rId6"/>
    <p:sldId id="291" r:id="rId7"/>
    <p:sldId id="257" r:id="rId8"/>
    <p:sldId id="258" r:id="rId9"/>
    <p:sldId id="259" r:id="rId10"/>
    <p:sldId id="260" r:id="rId11"/>
    <p:sldId id="292" r:id="rId12"/>
    <p:sldId id="262" r:id="rId13"/>
    <p:sldId id="263" r:id="rId14"/>
    <p:sldId id="264" r:id="rId15"/>
    <p:sldId id="265" r:id="rId16"/>
    <p:sldId id="293" r:id="rId17"/>
    <p:sldId id="297" r:id="rId18"/>
    <p:sldId id="294" r:id="rId19"/>
    <p:sldId id="296" r:id="rId20"/>
    <p:sldId id="295" r:id="rId21"/>
    <p:sldId id="266" r:id="rId22"/>
    <p:sldId id="267" r:id="rId23"/>
    <p:sldId id="270" r:id="rId24"/>
    <p:sldId id="269" r:id="rId25"/>
    <p:sldId id="271" r:id="rId26"/>
    <p:sldId id="298" r:id="rId27"/>
    <p:sldId id="299" r:id="rId28"/>
    <p:sldId id="282" r:id="rId29"/>
    <p:sldId id="304" r:id="rId30"/>
    <p:sldId id="272" r:id="rId31"/>
    <p:sldId id="280" r:id="rId32"/>
    <p:sldId id="273" r:id="rId33"/>
    <p:sldId id="300" r:id="rId34"/>
    <p:sldId id="284" r:id="rId35"/>
    <p:sldId id="274" r:id="rId36"/>
    <p:sldId id="277" r:id="rId37"/>
    <p:sldId id="276" r:id="rId38"/>
    <p:sldId id="302" r:id="rId39"/>
    <p:sldId id="30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2" d="100"/>
          <a:sy n="82" d="100"/>
        </p:scale>
        <p:origin x="147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C431C-1033-4E9C-8906-8A426D2EBA8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9AF6BFC-6EB6-4DCA-9ACC-E17C81FCF542}">
      <dgm:prSet/>
      <dgm:spPr/>
      <dgm:t>
        <a:bodyPr/>
        <a:lstStyle/>
        <a:p>
          <a:r>
            <a:rPr lang="ar-SA" dirty="0"/>
            <a:t>افراد يدركون مفهوم الصحة على انها </a:t>
          </a:r>
          <a:r>
            <a:rPr lang="ar-SA" u="sng" dirty="0"/>
            <a:t>غياب الاعراض </a:t>
          </a:r>
          <a:r>
            <a:rPr lang="ar-SA" dirty="0"/>
            <a:t>المرضية, ربما يكونون اكثر طلبا للنصيحة الطبية اذا بدأوا الإحساس بالأعراض المرضية.</a:t>
          </a:r>
          <a:endParaRPr lang="en-US" dirty="0"/>
        </a:p>
      </dgm:t>
    </dgm:pt>
    <dgm:pt modelId="{5FA6A980-BBA6-4149-A6C1-D389E100782C}" type="parTrans" cxnId="{8DC5FC0C-5E97-4752-858E-00151EC9514B}">
      <dgm:prSet/>
      <dgm:spPr/>
      <dgm:t>
        <a:bodyPr/>
        <a:lstStyle/>
        <a:p>
          <a:endParaRPr lang="en-US"/>
        </a:p>
      </dgm:t>
    </dgm:pt>
    <dgm:pt modelId="{AB34CEA8-B5F6-4B3F-AF5A-79D8E7BE28DC}" type="sibTrans" cxnId="{8DC5FC0C-5E97-4752-858E-00151EC9514B}">
      <dgm:prSet/>
      <dgm:spPr/>
      <dgm:t>
        <a:bodyPr/>
        <a:lstStyle/>
        <a:p>
          <a:endParaRPr lang="en-US"/>
        </a:p>
      </dgm:t>
    </dgm:pt>
    <dgm:pt modelId="{D65C5216-5217-488B-A788-FCD2DE4ED79A}">
      <dgm:prSet/>
      <dgm:spPr/>
      <dgm:t>
        <a:bodyPr/>
        <a:lstStyle/>
        <a:p>
          <a:r>
            <a:rPr lang="ar-SA" dirty="0"/>
            <a:t>افراد يدركون مفهوم الصحة على انها </a:t>
          </a:r>
          <a:r>
            <a:rPr lang="ar-SA" u="sng" dirty="0"/>
            <a:t>القدرة على أداء المهام, </a:t>
          </a:r>
          <a:r>
            <a:rPr lang="ar-SA" dirty="0"/>
            <a:t>ربما لا يطلبون النصيحة الصحية الا في حالة تأثر الاعراض الجسمية على قدرتهم في القيام بأنشطتهم اليومية المعتادة.</a:t>
          </a:r>
          <a:endParaRPr lang="en-US" dirty="0"/>
        </a:p>
      </dgm:t>
    </dgm:pt>
    <dgm:pt modelId="{3689F524-A7BD-459D-99D1-9D8ABFC68121}" type="parTrans" cxnId="{1DCE4F2B-ACC4-4D91-87B6-BC1F5806E2B6}">
      <dgm:prSet/>
      <dgm:spPr/>
      <dgm:t>
        <a:bodyPr/>
        <a:lstStyle/>
        <a:p>
          <a:endParaRPr lang="en-US"/>
        </a:p>
      </dgm:t>
    </dgm:pt>
    <dgm:pt modelId="{5FBB5642-D88F-46CF-BCE5-63B8ACAB16B4}" type="sibTrans" cxnId="{1DCE4F2B-ACC4-4D91-87B6-BC1F5806E2B6}">
      <dgm:prSet/>
      <dgm:spPr/>
      <dgm:t>
        <a:bodyPr/>
        <a:lstStyle/>
        <a:p>
          <a:endParaRPr lang="en-US"/>
        </a:p>
      </dgm:t>
    </dgm:pt>
    <dgm:pt modelId="{C4E58939-DA89-47A2-AE3A-6F05652334C0}" type="pres">
      <dgm:prSet presAssocID="{287C431C-1033-4E9C-8906-8A426D2EBA88}" presName="linear" presStyleCnt="0">
        <dgm:presLayoutVars>
          <dgm:animLvl val="lvl"/>
          <dgm:resizeHandles val="exact"/>
        </dgm:presLayoutVars>
      </dgm:prSet>
      <dgm:spPr/>
    </dgm:pt>
    <dgm:pt modelId="{C16C00FF-A587-4A3D-864A-3F189745B076}" type="pres">
      <dgm:prSet presAssocID="{19AF6BFC-6EB6-4DCA-9ACC-E17C81FCF542}" presName="parentText" presStyleLbl="node1" presStyleIdx="0" presStyleCnt="2">
        <dgm:presLayoutVars>
          <dgm:chMax val="0"/>
          <dgm:bulletEnabled val="1"/>
        </dgm:presLayoutVars>
      </dgm:prSet>
      <dgm:spPr/>
    </dgm:pt>
    <dgm:pt modelId="{41979B04-C010-45F1-A3F8-6E9073B90F62}" type="pres">
      <dgm:prSet presAssocID="{AB34CEA8-B5F6-4B3F-AF5A-79D8E7BE28DC}" presName="spacer" presStyleCnt="0"/>
      <dgm:spPr/>
    </dgm:pt>
    <dgm:pt modelId="{BD16F038-0153-4C2C-930C-EECD6837F8F5}" type="pres">
      <dgm:prSet presAssocID="{D65C5216-5217-488B-A788-FCD2DE4ED79A}" presName="parentText" presStyleLbl="node1" presStyleIdx="1" presStyleCnt="2">
        <dgm:presLayoutVars>
          <dgm:chMax val="0"/>
          <dgm:bulletEnabled val="1"/>
        </dgm:presLayoutVars>
      </dgm:prSet>
      <dgm:spPr/>
    </dgm:pt>
  </dgm:ptLst>
  <dgm:cxnLst>
    <dgm:cxn modelId="{8DC5FC0C-5E97-4752-858E-00151EC9514B}" srcId="{287C431C-1033-4E9C-8906-8A426D2EBA88}" destId="{19AF6BFC-6EB6-4DCA-9ACC-E17C81FCF542}" srcOrd="0" destOrd="0" parTransId="{5FA6A980-BBA6-4149-A6C1-D389E100782C}" sibTransId="{AB34CEA8-B5F6-4B3F-AF5A-79D8E7BE28DC}"/>
    <dgm:cxn modelId="{1DCE4F2B-ACC4-4D91-87B6-BC1F5806E2B6}" srcId="{287C431C-1033-4E9C-8906-8A426D2EBA88}" destId="{D65C5216-5217-488B-A788-FCD2DE4ED79A}" srcOrd="1" destOrd="0" parTransId="{3689F524-A7BD-459D-99D1-9D8ABFC68121}" sibTransId="{5FBB5642-D88F-46CF-BCE5-63B8ACAB16B4}"/>
    <dgm:cxn modelId="{81CC7E4F-F525-408C-B481-05AD5E225595}" type="presOf" srcId="{19AF6BFC-6EB6-4DCA-9ACC-E17C81FCF542}" destId="{C16C00FF-A587-4A3D-864A-3F189745B076}" srcOrd="0" destOrd="0" presId="urn:microsoft.com/office/officeart/2005/8/layout/vList2"/>
    <dgm:cxn modelId="{68B14D54-870B-4F18-955C-F7A9E06AC603}" type="presOf" srcId="{287C431C-1033-4E9C-8906-8A426D2EBA88}" destId="{C4E58939-DA89-47A2-AE3A-6F05652334C0}" srcOrd="0" destOrd="0" presId="urn:microsoft.com/office/officeart/2005/8/layout/vList2"/>
    <dgm:cxn modelId="{D9A34380-C28A-4BF0-8000-19BD885BCBB4}" type="presOf" srcId="{D65C5216-5217-488B-A788-FCD2DE4ED79A}" destId="{BD16F038-0153-4C2C-930C-EECD6837F8F5}" srcOrd="0" destOrd="0" presId="urn:microsoft.com/office/officeart/2005/8/layout/vList2"/>
    <dgm:cxn modelId="{064585B5-F5E9-449A-9CA2-6A75B3CA7F98}" type="presParOf" srcId="{C4E58939-DA89-47A2-AE3A-6F05652334C0}" destId="{C16C00FF-A587-4A3D-864A-3F189745B076}" srcOrd="0" destOrd="0" presId="urn:microsoft.com/office/officeart/2005/8/layout/vList2"/>
    <dgm:cxn modelId="{27BF2D84-301E-4297-9B56-1D8443E732C7}" type="presParOf" srcId="{C4E58939-DA89-47A2-AE3A-6F05652334C0}" destId="{41979B04-C010-45F1-A3F8-6E9073B90F62}" srcOrd="1" destOrd="0" presId="urn:microsoft.com/office/officeart/2005/8/layout/vList2"/>
    <dgm:cxn modelId="{F6A15A42-ECEA-44A5-9112-11BB487F36A1}" type="presParOf" srcId="{C4E58939-DA89-47A2-AE3A-6F05652334C0}" destId="{BD16F038-0153-4C2C-930C-EECD6837F8F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C00FF-A587-4A3D-864A-3F189745B076}">
      <dsp:nvSpPr>
        <dsp:cNvPr id="0" name=""/>
        <dsp:cNvSpPr/>
      </dsp:nvSpPr>
      <dsp:spPr>
        <a:xfrm>
          <a:off x="0" y="502526"/>
          <a:ext cx="4885203" cy="239842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ar-SA" sz="2900" kern="1200" dirty="0"/>
            <a:t>افراد يدركون مفهوم الصحة على انها </a:t>
          </a:r>
          <a:r>
            <a:rPr lang="ar-SA" sz="2900" u="sng" kern="1200" dirty="0"/>
            <a:t>غياب الاعراض </a:t>
          </a:r>
          <a:r>
            <a:rPr lang="ar-SA" sz="2900" kern="1200" dirty="0"/>
            <a:t>المرضية, ربما يكونون اكثر طلبا للنصيحة الطبية اذا بدأوا الإحساس بالأعراض المرضية.</a:t>
          </a:r>
          <a:endParaRPr lang="en-US" sz="2900" kern="1200" dirty="0"/>
        </a:p>
      </dsp:txBody>
      <dsp:txXfrm>
        <a:off x="117082" y="619608"/>
        <a:ext cx="4651039" cy="2164262"/>
      </dsp:txXfrm>
    </dsp:sp>
    <dsp:sp modelId="{BD16F038-0153-4C2C-930C-EECD6837F8F5}">
      <dsp:nvSpPr>
        <dsp:cNvPr id="0" name=""/>
        <dsp:cNvSpPr/>
      </dsp:nvSpPr>
      <dsp:spPr>
        <a:xfrm>
          <a:off x="0" y="2984473"/>
          <a:ext cx="4885203" cy="2398426"/>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ar-SA" sz="2900" kern="1200" dirty="0"/>
            <a:t>افراد يدركون مفهوم الصحة على انها </a:t>
          </a:r>
          <a:r>
            <a:rPr lang="ar-SA" sz="2900" u="sng" kern="1200" dirty="0"/>
            <a:t>القدرة على أداء المهام, </a:t>
          </a:r>
          <a:r>
            <a:rPr lang="ar-SA" sz="2900" kern="1200" dirty="0"/>
            <a:t>ربما لا يطلبون النصيحة الصحية الا في حالة تأثر الاعراض الجسمية على قدرتهم في القيام بأنشطتهم اليومية المعتادة.</a:t>
          </a:r>
          <a:endParaRPr lang="en-US" sz="2900" kern="1200" dirty="0"/>
        </a:p>
      </dsp:txBody>
      <dsp:txXfrm>
        <a:off x="117082" y="3101555"/>
        <a:ext cx="4651039" cy="21642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199AD5-0E13-4CA1-A920-777CA5E76AD1}"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43E54-8695-49FF-A1F6-20D017D069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A43E54-8695-49FF-A1F6-20D017D069B5}"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619b599013_0_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619b599013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A562F4-2C97-47E0-8933-9109B43353E2}"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562F4-2C97-47E0-8933-9109B43353E2}"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562F4-2C97-47E0-8933-9109B43353E2}"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
    <p:bg>
      <p:bgPr>
        <a:solidFill>
          <a:schemeClr val="accent1"/>
        </a:solidFill>
        <a:effectLst/>
      </p:bgPr>
    </p:bg>
    <p:spTree>
      <p:nvGrpSpPr>
        <p:cNvPr id="1" name="Shape 103"/>
        <p:cNvGrpSpPr/>
        <p:nvPr/>
      </p:nvGrpSpPr>
      <p:grpSpPr>
        <a:xfrm>
          <a:off x="0" y="0"/>
          <a:ext cx="0" cy="0"/>
          <a:chOff x="0" y="0"/>
          <a:chExt cx="0" cy="0"/>
        </a:xfrm>
      </p:grpSpPr>
      <p:sp>
        <p:nvSpPr>
          <p:cNvPr id="107" name="Google Shape;107;p10"/>
          <p:cNvSpPr txBox="1">
            <a:spLocks noGrp="1"/>
          </p:cNvSpPr>
          <p:nvPr>
            <p:ph type="body" idx="1"/>
          </p:nvPr>
        </p:nvSpPr>
        <p:spPr>
          <a:xfrm>
            <a:off x="328025" y="5551333"/>
            <a:ext cx="7415100" cy="806800"/>
          </a:xfrm>
          <a:prstGeom prst="rect">
            <a:avLst/>
          </a:prstGeom>
        </p:spPr>
        <p:txBody>
          <a:bodyPr spcFirstLastPara="1" wrap="square" lIns="91425" tIns="91425" rIns="91425" bIns="91425" anchor="b" anchorCtr="0">
            <a:noAutofit/>
          </a:bodyPr>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6058224"/>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562F4-2C97-47E0-8933-9109B43353E2}"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A562F4-2C97-47E0-8933-9109B43353E2}"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A562F4-2C97-47E0-8933-9109B43353E2}"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A562F4-2C97-47E0-8933-9109B43353E2}"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A562F4-2C97-47E0-8933-9109B43353E2}"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562F4-2C97-47E0-8933-9109B43353E2}"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A562F4-2C97-47E0-8933-9109B43353E2}"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A562F4-2C97-47E0-8933-9109B43353E2}"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C048F4-BFFE-47D1-BE00-E442405514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562F4-2C97-47E0-8933-9109B43353E2}"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048F4-BFFE-47D1-BE00-E442405514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71600"/>
            <a:ext cx="7772400" cy="914400"/>
          </a:xfrm>
        </p:spPr>
        <p:txBody>
          <a:bodyPr>
            <a:normAutofit/>
          </a:bodyPr>
          <a:lstStyle/>
          <a:p>
            <a:r>
              <a:rPr lang="ar-SA" sz="2000" b="1" dirty="0">
                <a:latin typeface="Simplified Arabic" pitchFamily="18" charset="-78"/>
                <a:cs typeface="Simplified Arabic" pitchFamily="18" charset="-78"/>
              </a:rPr>
              <a:t>دائرة العلوم الاجتماعية والسلوكية</a:t>
            </a:r>
            <a:br>
              <a:rPr lang="en-US" sz="2000" b="1" dirty="0">
                <a:latin typeface="Simplified Arabic" pitchFamily="18" charset="-78"/>
                <a:cs typeface="Simplified Arabic" pitchFamily="18" charset="-78"/>
              </a:rPr>
            </a:br>
            <a:r>
              <a:rPr lang="en-US" sz="2000" b="1" dirty="0">
                <a:latin typeface="Simplified Arabic" pitchFamily="18" charset="-78"/>
                <a:cs typeface="Simplified Arabic" pitchFamily="18" charset="-78"/>
              </a:rPr>
              <a:t>Department of Social and Behavioral Science</a:t>
            </a:r>
            <a:endParaRPr lang="en-US" sz="2000" dirty="0"/>
          </a:p>
        </p:txBody>
      </p:sp>
      <p:sp>
        <p:nvSpPr>
          <p:cNvPr id="3" name="Subtitle 2"/>
          <p:cNvSpPr>
            <a:spLocks noGrp="1"/>
          </p:cNvSpPr>
          <p:nvPr>
            <p:ph type="subTitle" idx="1"/>
          </p:nvPr>
        </p:nvSpPr>
        <p:spPr>
          <a:xfrm>
            <a:off x="1371600" y="3429000"/>
            <a:ext cx="6400800" cy="2895600"/>
          </a:xfrm>
        </p:spPr>
        <p:txBody>
          <a:bodyPr>
            <a:normAutofit/>
          </a:bodyPr>
          <a:lstStyle/>
          <a:p>
            <a:r>
              <a:rPr lang="ar-SA" sz="3200" b="1" dirty="0">
                <a:solidFill>
                  <a:schemeClr val="tx1"/>
                </a:solidFill>
                <a:latin typeface="Simplified Arabic" pitchFamily="18" charset="-78"/>
                <a:cs typeface="Simplified Arabic" pitchFamily="18" charset="-78"/>
              </a:rPr>
              <a:t>مفاهيم أساسية في الصحة</a:t>
            </a:r>
          </a:p>
          <a:p>
            <a:endParaRPr lang="en-US" b="1" dirty="0">
              <a:solidFill>
                <a:schemeClr val="tx1"/>
              </a:solidFill>
            </a:endParaRPr>
          </a:p>
          <a:p>
            <a:endParaRPr lang="ar-SA" b="1" dirty="0">
              <a:solidFill>
                <a:schemeClr val="tx1"/>
              </a:solidFill>
            </a:endParaRPr>
          </a:p>
        </p:txBody>
      </p:sp>
      <p:pic>
        <p:nvPicPr>
          <p:cNvPr id="4" name="Picture 1"/>
          <p:cNvPicPr>
            <a:picLocks noChangeAspect="1" noChangeArrowheads="1"/>
          </p:cNvPicPr>
          <p:nvPr/>
        </p:nvPicPr>
        <p:blipFill>
          <a:blip r:embed="rId2"/>
          <a:srcRect/>
          <a:stretch>
            <a:fillRect/>
          </a:stretch>
        </p:blipFill>
        <p:spPr bwMode="auto">
          <a:xfrm>
            <a:off x="2514600" y="228600"/>
            <a:ext cx="4214812" cy="12144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668963"/>
          </a:xfrm>
        </p:spPr>
        <p:txBody>
          <a:bodyPr>
            <a:normAutofit/>
          </a:bodyPr>
          <a:lstStyle/>
          <a:p>
            <a:pPr algn="r" rtl="1">
              <a:buNone/>
            </a:pPr>
            <a:r>
              <a:rPr lang="ar-SA" b="1" dirty="0">
                <a:latin typeface="Simplified Arabic" pitchFamily="18" charset="-78"/>
                <a:cs typeface="Simplified Arabic" pitchFamily="18" charset="-78"/>
              </a:rPr>
              <a:t>الثاني: الإتجاه القائم على المنشأ الصحي </a:t>
            </a:r>
            <a:r>
              <a:rPr lang="en-US" b="1" dirty="0" err="1">
                <a:latin typeface="Simplified Arabic" pitchFamily="18" charset="-78"/>
                <a:cs typeface="Simplified Arabic" pitchFamily="18" charset="-78"/>
              </a:rPr>
              <a:t>Salutogenesis</a:t>
            </a:r>
            <a:r>
              <a:rPr lang="ar-SA" b="1" dirty="0">
                <a:latin typeface="Simplified Arabic" pitchFamily="18" charset="-78"/>
                <a:cs typeface="Simplified Arabic" pitchFamily="18" charset="-78"/>
              </a:rPr>
              <a:t>:</a:t>
            </a:r>
          </a:p>
          <a:p>
            <a:pPr algn="r" rtl="1">
              <a:buNone/>
            </a:pPr>
            <a:endParaRPr lang="ar-SA" sz="2800" b="1" dirty="0">
              <a:latin typeface="Simplified Arabic" pitchFamily="18" charset="-78"/>
              <a:cs typeface="Simplified Arabic" pitchFamily="18" charset="-78"/>
            </a:endParaRPr>
          </a:p>
          <a:p>
            <a:pPr algn="r" rtl="1">
              <a:buFont typeface="Wingdings" pitchFamily="2" charset="2"/>
              <a:buChar char="§"/>
            </a:pPr>
            <a:r>
              <a:rPr lang="ar-SA" sz="2800" dirty="0">
                <a:latin typeface="Simplified Arabic" pitchFamily="18" charset="-78"/>
                <a:cs typeface="Simplified Arabic" pitchFamily="18" charset="-78"/>
              </a:rPr>
              <a:t>الإنسان يكون في كل لحظة من </a:t>
            </a:r>
            <a:r>
              <a:rPr lang="ar-SA" sz="2800" dirty="0">
                <a:solidFill>
                  <a:srgbClr val="FF0000"/>
                </a:solidFill>
                <a:latin typeface="Simplified Arabic" pitchFamily="18" charset="-78"/>
                <a:cs typeface="Simplified Arabic" pitchFamily="18" charset="-78"/>
              </a:rPr>
              <a:t>لحظات حياته صحيحاً </a:t>
            </a:r>
            <a:r>
              <a:rPr lang="ar-SA" sz="2800" dirty="0">
                <a:latin typeface="Simplified Arabic" pitchFamily="18" charset="-78"/>
                <a:cs typeface="Simplified Arabic" pitchFamily="18" charset="-78"/>
              </a:rPr>
              <a:t>بدرجة ما ومريضاً بدرجة ما. وبمقدار ما يتجه بإتجاه الجانب الصحي على الفرد يكون أكثر صحة، وبمقدار ما يتجه نحو الجانب المرضي على الفرد يكون مريضاً. </a:t>
            </a:r>
          </a:p>
          <a:p>
            <a:pPr algn="r" rtl="1">
              <a:buNone/>
            </a:pPr>
            <a:endParaRPr lang="ar-SA" sz="2800" b="1" dirty="0">
              <a:latin typeface="Simplified Arabic" pitchFamily="18" charset="-78"/>
              <a:cs typeface="Simplified Arabic" pitchFamily="18" charset="-78"/>
            </a:endParaRPr>
          </a:p>
          <a:p>
            <a:pPr algn="r" rtl="1">
              <a:buNone/>
            </a:pPr>
            <a:endParaRPr lang="ar-SA" sz="2800" b="1" dirty="0">
              <a:latin typeface="Simplified Arabic" pitchFamily="18" charset="-78"/>
              <a:cs typeface="Simplified Arabic" pitchFamily="18" charset="-78"/>
            </a:endParaRPr>
          </a:p>
          <a:p>
            <a:pPr algn="r" rtl="1">
              <a:buNone/>
            </a:pPr>
            <a:r>
              <a:rPr lang="ar-SA" sz="2800" b="1" dirty="0">
                <a:latin typeface="Simplified Arabic" pitchFamily="18" charset="-78"/>
                <a:cs typeface="Simplified Arabic" pitchFamily="18" charset="-78"/>
              </a:rPr>
              <a:t>السؤال المطروح: كيف يصبح الناس أكثر صحة وأقل مرضاً؟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0"/>
          <p:cNvSpPr txBox="1">
            <a:spLocks noGrp="1"/>
          </p:cNvSpPr>
          <p:nvPr>
            <p:ph type="body" idx="1"/>
          </p:nvPr>
        </p:nvSpPr>
        <p:spPr>
          <a:xfrm>
            <a:off x="1037600" y="1327900"/>
            <a:ext cx="7415100" cy="806800"/>
          </a:xfrm>
          <a:prstGeom prst="rect">
            <a:avLst/>
          </a:prstGeom>
        </p:spPr>
        <p:txBody>
          <a:bodyPr spcFirstLastPara="1" wrap="square" lIns="91425" tIns="91425" rIns="91425" bIns="91425" anchor="b" anchorCtr="0">
            <a:noAutofit/>
          </a:bodyPr>
          <a:lstStyle/>
          <a:p>
            <a:pPr marL="0" lvl="0" indent="0" algn="ctr" rtl="1">
              <a:spcBef>
                <a:spcPts val="0"/>
              </a:spcBef>
              <a:spcAft>
                <a:spcPts val="0"/>
              </a:spcAft>
              <a:buNone/>
            </a:pPr>
            <a:r>
              <a:rPr lang="en" sz="1800" b="1" dirty="0"/>
              <a:t>المنشأ الصحي </a:t>
            </a:r>
            <a:endParaRPr sz="1800" b="1"/>
          </a:p>
          <a:p>
            <a:pPr marL="0" lvl="0" indent="0" algn="ctr" rtl="1">
              <a:spcBef>
                <a:spcPts val="0"/>
              </a:spcBef>
              <a:spcAft>
                <a:spcPts val="0"/>
              </a:spcAft>
              <a:buNone/>
            </a:pPr>
            <a:endParaRPr sz="1800" b="1"/>
          </a:p>
          <a:p>
            <a:pPr marL="0" lvl="0" indent="0" algn="r" rtl="1">
              <a:spcBef>
                <a:spcPts val="0"/>
              </a:spcBef>
              <a:spcAft>
                <a:spcPts val="0"/>
              </a:spcAft>
              <a:buNone/>
            </a:pPr>
            <a:r>
              <a:rPr lang="en" sz="1400" dirty="0">
                <a:latin typeface="Arial" pitchFamily="34" charset="0"/>
                <a:cs typeface="Arial" pitchFamily="34" charset="0"/>
              </a:rPr>
              <a:t>هو ترابط واتصال ما بين الصحة والمرض اي يكون الانسان في كل لحظة من حياته صحيحا بدر</a:t>
            </a:r>
            <a:r>
              <a:rPr lang="ar-SA" sz="1400" dirty="0">
                <a:latin typeface="Arial" pitchFamily="34" charset="0"/>
                <a:cs typeface="Arial" pitchFamily="34" charset="0"/>
              </a:rPr>
              <a:t>ج</a:t>
            </a:r>
            <a:r>
              <a:rPr lang="en" sz="1400" dirty="0">
                <a:latin typeface="Arial" pitchFamily="34" charset="0"/>
                <a:cs typeface="Arial" pitchFamily="34" charset="0"/>
              </a:rPr>
              <a:t>ة ما ومريضا بدرجة ما. </a:t>
            </a:r>
            <a:endParaRPr sz="1400">
              <a:latin typeface="Arial" pitchFamily="34" charset="0"/>
              <a:cs typeface="Arial" pitchFamily="34" charset="0"/>
            </a:endParaRPr>
          </a:p>
          <a:p>
            <a:pPr marL="0" lvl="0" indent="0" algn="r" rtl="1">
              <a:spcBef>
                <a:spcPts val="0"/>
              </a:spcBef>
              <a:spcAft>
                <a:spcPts val="0"/>
              </a:spcAft>
              <a:buNone/>
            </a:pPr>
            <a:endParaRPr>
              <a:latin typeface="Arial" pitchFamily="34" charset="0"/>
              <a:cs typeface="Arial" pitchFamily="34" charset="0"/>
            </a:endParaRPr>
          </a:p>
          <a:p>
            <a:pPr marL="0" lvl="0" indent="0" algn="r" rtl="1">
              <a:spcBef>
                <a:spcPts val="0"/>
              </a:spcBef>
              <a:spcAft>
                <a:spcPts val="0"/>
              </a:spcAft>
              <a:buNone/>
            </a:pPr>
            <a:r>
              <a:rPr lang="en" dirty="0">
                <a:latin typeface="Arial" pitchFamily="34" charset="0"/>
                <a:cs typeface="Arial" pitchFamily="34" charset="0"/>
              </a:rPr>
              <a:t>                        </a:t>
            </a:r>
            <a:r>
              <a:rPr lang="en" dirty="0"/>
              <a:t>         </a:t>
            </a:r>
            <a:r>
              <a:rPr lang="en" sz="1800" dirty="0"/>
              <a:t>  </a:t>
            </a:r>
            <a:r>
              <a:rPr lang="ar-SA" sz="1800" dirty="0"/>
              <a:t>                        </a:t>
            </a:r>
          </a:p>
          <a:p>
            <a:pPr marL="0" lvl="0" indent="0" algn="r" rtl="1">
              <a:spcBef>
                <a:spcPts val="0"/>
              </a:spcBef>
              <a:spcAft>
                <a:spcPts val="0"/>
              </a:spcAft>
              <a:buNone/>
            </a:pPr>
            <a:r>
              <a:rPr lang="en" sz="1800" dirty="0"/>
              <a:t>  </a:t>
            </a:r>
            <a:r>
              <a:rPr lang="en" sz="1800" b="1" dirty="0"/>
              <a:t>الصحة                                                </a:t>
            </a:r>
            <a:r>
              <a:rPr lang="ar-SA" sz="1800" b="1" dirty="0"/>
              <a:t>                                </a:t>
            </a:r>
            <a:r>
              <a:rPr lang="en" sz="1800" b="1" dirty="0"/>
              <a:t>     المرض</a:t>
            </a:r>
            <a:endParaRPr sz="1800" b="1"/>
          </a:p>
        </p:txBody>
      </p:sp>
      <p:pic>
        <p:nvPicPr>
          <p:cNvPr id="164" name="Google Shape;164;p20" descr="Related image"/>
          <p:cNvPicPr preferRelativeResize="0"/>
          <p:nvPr/>
        </p:nvPicPr>
        <p:blipFill>
          <a:blip r:embed="rId3">
            <a:alphaModFix/>
          </a:blip>
          <a:stretch>
            <a:fillRect/>
          </a:stretch>
        </p:blipFill>
        <p:spPr>
          <a:xfrm>
            <a:off x="1842550" y="2192650"/>
            <a:ext cx="6610150" cy="2727667"/>
          </a:xfrm>
          <a:prstGeom prst="rect">
            <a:avLst/>
          </a:prstGeom>
          <a:noFill/>
          <a:ln>
            <a:noFill/>
          </a:ln>
        </p:spPr>
      </p:pic>
      <p:sp>
        <p:nvSpPr>
          <p:cNvPr id="165" name="Google Shape;165;p20"/>
          <p:cNvSpPr txBox="1"/>
          <p:nvPr/>
        </p:nvSpPr>
        <p:spPr>
          <a:xfrm>
            <a:off x="1711100" y="5141200"/>
            <a:ext cx="6671400" cy="9236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Calibri"/>
                <a:ea typeface="Calibri"/>
                <a:cs typeface="Calibri"/>
                <a:sym typeface="Calibri"/>
              </a:rPr>
              <a:t>اهم ما يلخص هذا المثل انه الصحة والمرض ظاهرتين متداخلتين وجود أحدهما لا ينفي وجود الاخرى.</a:t>
            </a:r>
            <a:endParaRPr lang="ar-SA" dirty="0">
              <a:latin typeface="Calibri"/>
              <a:ea typeface="Calibri"/>
              <a:cs typeface="Calibri"/>
              <a:sym typeface="Calibri"/>
            </a:endParaRPr>
          </a:p>
          <a:p>
            <a:pPr marL="0" lvl="0" indent="0" algn="r" rtl="1">
              <a:spcBef>
                <a:spcPts val="0"/>
              </a:spcBef>
              <a:spcAft>
                <a:spcPts val="0"/>
              </a:spcAft>
              <a:buNone/>
            </a:pPr>
            <a:endParaRPr>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animEffect transition="in" filter="fade">
                                      <p:cBhvr>
                                        <p:cTn id="7" dur="1000"/>
                                        <p:tgtEl>
                                          <p:spTgt spid="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
                                            <p:txEl>
                                              <p:pRg st="2" end="2"/>
                                            </p:txEl>
                                          </p:spTgt>
                                        </p:tgtEl>
                                        <p:attrNameLst>
                                          <p:attrName>style.visibility</p:attrName>
                                        </p:attrNameLst>
                                      </p:cBhvr>
                                      <p:to>
                                        <p:strVal val="visible"/>
                                      </p:to>
                                    </p:set>
                                    <p:animEffect transition="in" filter="fade">
                                      <p:cBhvr>
                                        <p:cTn id="12" dur="1000"/>
                                        <p:tgtEl>
                                          <p:spTgt spid="1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
                                            <p:txEl>
                                              <p:pRg st="4" end="4"/>
                                            </p:txEl>
                                          </p:spTgt>
                                        </p:tgtEl>
                                        <p:attrNameLst>
                                          <p:attrName>style.visibility</p:attrName>
                                        </p:attrNameLst>
                                      </p:cBhvr>
                                      <p:to>
                                        <p:strVal val="visible"/>
                                      </p:to>
                                    </p:set>
                                    <p:animEffect transition="in" filter="fade">
                                      <p:cBhvr>
                                        <p:cTn id="17" dur="1000"/>
                                        <p:tgtEl>
                                          <p:spTgt spid="16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
                                            <p:txEl>
                                              <p:pRg st="5" end="5"/>
                                            </p:txEl>
                                          </p:spTgt>
                                        </p:tgtEl>
                                        <p:attrNameLst>
                                          <p:attrName>style.visibility</p:attrName>
                                        </p:attrNameLst>
                                      </p:cBhvr>
                                      <p:to>
                                        <p:strVal val="visible"/>
                                      </p:to>
                                    </p:set>
                                    <p:animEffect transition="in" filter="fade">
                                      <p:cBhvr>
                                        <p:cTn id="22" dur="1000"/>
                                        <p:tgtEl>
                                          <p:spTgt spid="16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4"/>
                                        </p:tgtEl>
                                        <p:attrNameLst>
                                          <p:attrName>style.visibility</p:attrName>
                                        </p:attrNameLst>
                                      </p:cBhvr>
                                      <p:to>
                                        <p:strVal val="visible"/>
                                      </p:to>
                                    </p:set>
                                    <p:animEffect transition="in" filter="fade">
                                      <p:cBhvr>
                                        <p:cTn id="27" dur="1000"/>
                                        <p:tgtEl>
                                          <p:spTgt spid="16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5"/>
                                        </p:tgtEl>
                                        <p:attrNameLst>
                                          <p:attrName>style.visibility</p:attrName>
                                        </p:attrNameLst>
                                      </p:cBhvr>
                                      <p:to>
                                        <p:strVal val="visible"/>
                                      </p:to>
                                    </p:set>
                                    <p:animEffect transition="in" filter="fade">
                                      <p:cBhvr>
                                        <p:cTn id="32" dur="10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534400" cy="5867400"/>
          </a:xfrm>
        </p:spPr>
        <p:txBody>
          <a:bodyPr>
            <a:normAutofit/>
          </a:bodyPr>
          <a:lstStyle/>
          <a:p>
            <a:pPr algn="r" rtl="1">
              <a:buNone/>
            </a:pPr>
            <a:r>
              <a:rPr lang="ar-SA" sz="2800" b="1" dirty="0">
                <a:latin typeface="Simplified Arabic" pitchFamily="18" charset="-78"/>
                <a:cs typeface="Simplified Arabic" pitchFamily="18" charset="-78"/>
              </a:rPr>
              <a:t>قد حدد بلاكستير (1995) هذه التعريفات الشائعة للصحة، وتتضمن التالي: </a:t>
            </a:r>
          </a:p>
          <a:p>
            <a:pPr algn="r" rtl="1">
              <a:buNone/>
            </a:pPr>
            <a:endParaRPr lang="ar-SA" sz="2800" b="1" dirty="0">
              <a:latin typeface="Simplified Arabic" pitchFamily="18" charset="-78"/>
              <a:cs typeface="Simplified Arabic" pitchFamily="18" charset="-78"/>
            </a:endParaRPr>
          </a:p>
          <a:p>
            <a:pPr algn="r" rtl="1">
              <a:buNone/>
            </a:pPr>
            <a:r>
              <a:rPr lang="ar-SA" sz="2800" b="1" dirty="0">
                <a:latin typeface="Simplified Arabic" pitchFamily="18" charset="-78"/>
                <a:cs typeface="Simplified Arabic" pitchFamily="18" charset="-78"/>
              </a:rPr>
              <a:t>1) الصحة إنعدام المرض </a:t>
            </a:r>
            <a:r>
              <a:rPr lang="en-US" sz="2800" b="1" dirty="0">
                <a:latin typeface="Simplified Arabic" pitchFamily="18" charset="-78"/>
                <a:cs typeface="Simplified Arabic" pitchFamily="18" charset="-78"/>
              </a:rPr>
              <a:t>Health as not ill</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الأفراد يعتبرون أنفسهم أصحاء إذا لم يشعروا بأي أعراض جسمانية، وكانت زيارتهم للطبيب نادرة. </a:t>
            </a:r>
          </a:p>
          <a:p>
            <a:pPr algn="r" rtl="1">
              <a:buNone/>
            </a:pPr>
            <a:endParaRPr lang="ar-SA" sz="2800" dirty="0">
              <a:latin typeface="Simplified Arabic" pitchFamily="18" charset="-78"/>
              <a:cs typeface="Simplified Arabic" pitchFamily="18" charset="-78"/>
            </a:endParaRPr>
          </a:p>
          <a:p>
            <a:pPr algn="r" rtl="1">
              <a:buNone/>
            </a:pPr>
            <a:r>
              <a:rPr lang="ar-SA" sz="2800" b="1" dirty="0">
                <a:latin typeface="Simplified Arabic" pitchFamily="18" charset="-78"/>
                <a:cs typeface="Simplified Arabic" pitchFamily="18" charset="-78"/>
              </a:rPr>
              <a:t>2) الصحة على الرغم من الإصابة بالمرض </a:t>
            </a:r>
            <a:r>
              <a:rPr lang="en-US" sz="2800" b="1" dirty="0">
                <a:latin typeface="Simplified Arabic" pitchFamily="18" charset="-78"/>
                <a:cs typeface="Simplified Arabic" pitchFamily="18" charset="-78"/>
              </a:rPr>
              <a:t>Health despite disease</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قد يعد بعض الأفراد أنفسهم أصحاء، إذا أخبروا أنهم أفضل حالاً صحياً من غيرهم، برغم كونهم ضمن المشخصين بأحد الأمراض.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458200" cy="5029200"/>
          </a:xfrm>
        </p:spPr>
        <p:txBody>
          <a:bodyPr>
            <a:normAutofit/>
          </a:bodyPr>
          <a:lstStyle/>
          <a:p>
            <a:pPr algn="r" rtl="1">
              <a:buNone/>
            </a:pPr>
            <a:r>
              <a:rPr lang="ar-SA" sz="2800" b="1" dirty="0">
                <a:latin typeface="Simplified Arabic" pitchFamily="18" charset="-78"/>
                <a:cs typeface="Simplified Arabic" pitchFamily="18" charset="-78"/>
              </a:rPr>
              <a:t>3) الصحة مرادفة للياقة البدنية </a:t>
            </a:r>
            <a:r>
              <a:rPr lang="en-US" sz="2800" b="1" dirty="0">
                <a:latin typeface="Simplified Arabic" pitchFamily="18" charset="-78"/>
                <a:cs typeface="Simplified Arabic" pitchFamily="18" charset="-78"/>
              </a:rPr>
              <a:t>Health as physical fitness</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هنالك أفراد يعدون أنفسهم أصحاء إذا تمتعوا باللياقة أو الكفاءة البدنية.</a:t>
            </a:r>
          </a:p>
          <a:p>
            <a:pPr algn="r" rtl="1">
              <a:buNone/>
            </a:pPr>
            <a:r>
              <a:rPr lang="ar-SA" sz="2800" dirty="0">
                <a:latin typeface="Simplified Arabic" pitchFamily="18" charset="-78"/>
                <a:cs typeface="Simplified Arabic" pitchFamily="18" charset="-78"/>
              </a:rPr>
              <a:t> </a:t>
            </a:r>
          </a:p>
          <a:p>
            <a:pPr algn="r" rtl="1">
              <a:buNone/>
            </a:pPr>
            <a:r>
              <a:rPr lang="ar-SA" sz="2800" b="1" dirty="0">
                <a:latin typeface="Simplified Arabic" pitchFamily="18" charset="-78"/>
                <a:cs typeface="Simplified Arabic" pitchFamily="18" charset="-78"/>
              </a:rPr>
              <a:t>4) الصحة كجودة نفسية وإجتماعية </a:t>
            </a:r>
            <a:r>
              <a:rPr lang="en-US" sz="2800" b="1" dirty="0">
                <a:latin typeface="Simplified Arabic" pitchFamily="18" charset="-78"/>
                <a:cs typeface="Simplified Arabic" pitchFamily="18" charset="-78"/>
              </a:rPr>
              <a:t>Health as psychosocial wellbeing</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يعتبر الأفراد أنفسهم أصحاء إذا شعروا بأنهم قادرون على خوض الحياة بكل جوانبها، أو إذا تمتعوا بالسعادة. </a:t>
            </a:r>
          </a:p>
          <a:p>
            <a:pPr algn="r" rtl="1">
              <a:buNone/>
            </a:pPr>
            <a:endParaRPr lang="ar-SA" sz="2800" dirty="0">
              <a:latin typeface="Simplified Arabic" pitchFamily="18" charset="-78"/>
              <a:cs typeface="Simplified Arabic" pitchFamily="18" charset="-78"/>
            </a:endParaRPr>
          </a:p>
          <a:p>
            <a:pPr algn="r" rtl="1">
              <a:buNone/>
            </a:pPr>
            <a:r>
              <a:rPr lang="ar-SA" sz="2800" b="1" dirty="0">
                <a:latin typeface="Simplified Arabic" pitchFamily="18" charset="-78"/>
                <a:cs typeface="Simplified Arabic" pitchFamily="18" charset="-78"/>
              </a:rPr>
              <a:t>5) الصحة وأداء المهام </a:t>
            </a:r>
            <a:r>
              <a:rPr lang="en-US" sz="2800" b="1" dirty="0">
                <a:latin typeface="Simplified Arabic" pitchFamily="18" charset="-78"/>
                <a:cs typeface="Simplified Arabic" pitchFamily="18" charset="-78"/>
              </a:rPr>
              <a:t>Health as Function</a:t>
            </a:r>
            <a:r>
              <a:rPr lang="ar-SA" sz="2800" b="1"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وذلك إذا شعر الأفراد بأنهم قادرون على أداء الأعمال المعتاد القيام بها بشكل طبيعي.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5668963"/>
          </a:xfrm>
        </p:spPr>
        <p:txBody>
          <a:bodyPr>
            <a:normAutofit/>
          </a:bodyPr>
          <a:lstStyle/>
          <a:p>
            <a:pPr algn="ctr" rtl="1">
              <a:buNone/>
            </a:pPr>
            <a:r>
              <a:rPr lang="ar-SA" dirty="0">
                <a:latin typeface="Simplified Arabic" pitchFamily="18" charset="-78"/>
                <a:cs typeface="Simplified Arabic" pitchFamily="18" charset="-78"/>
              </a:rPr>
              <a:t>  </a:t>
            </a:r>
            <a:r>
              <a:rPr lang="ar-SA" b="1" dirty="0">
                <a:latin typeface="Simplified Arabic" pitchFamily="18" charset="-78"/>
                <a:cs typeface="Simplified Arabic" pitchFamily="18" charset="-78"/>
              </a:rPr>
              <a:t>الطريقة التي يفسر بها الناس مفهوم الصحة لها إنعكاسات مهمة على سلوكهم اللاحق. </a:t>
            </a:r>
          </a:p>
          <a:p>
            <a:pPr algn="r" rtl="1">
              <a:buNone/>
            </a:pPr>
            <a:endParaRPr lang="ar-SA" dirty="0">
              <a:latin typeface="Simplified Arabic" pitchFamily="18" charset="-78"/>
              <a:cs typeface="Simplified Arabic" pitchFamily="18" charset="-78"/>
            </a:endParaRPr>
          </a:p>
          <a:p>
            <a:pPr algn="r" rtl="1">
              <a:buNone/>
            </a:pPr>
            <a:r>
              <a:rPr lang="ar-SA" dirty="0">
                <a:latin typeface="Simplified Arabic" pitchFamily="18" charset="-78"/>
                <a:cs typeface="Simplified Arabic" pitchFamily="18" charset="-78"/>
              </a:rPr>
              <a:t>   لهذا فإن الأفراد الذين يدركون مفهوم الصحة على أنها </a:t>
            </a:r>
            <a:r>
              <a:rPr lang="ar-SA" dirty="0">
                <a:solidFill>
                  <a:srgbClr val="FF0000"/>
                </a:solidFill>
                <a:latin typeface="Simplified Arabic" pitchFamily="18" charset="-78"/>
                <a:cs typeface="Simplified Arabic" pitchFamily="18" charset="-78"/>
              </a:rPr>
              <a:t>غياب</a:t>
            </a:r>
            <a:r>
              <a:rPr lang="ar-SA" dirty="0">
                <a:latin typeface="Simplified Arabic" pitchFamily="18" charset="-78"/>
                <a:cs typeface="Simplified Arabic" pitchFamily="18" charset="-78"/>
              </a:rPr>
              <a:t> الأعراض المرضية ربما يكونون أكثر طلباً للنصيحة الطبية إذا أبدوا الإحساس بالأعراض المرضية. في حين أن الأفراد يدركون مفهوم الصحة على أنه </a:t>
            </a:r>
            <a:r>
              <a:rPr lang="ar-SA" dirty="0">
                <a:solidFill>
                  <a:srgbClr val="FF0000"/>
                </a:solidFill>
                <a:latin typeface="Simplified Arabic" pitchFamily="18" charset="-78"/>
                <a:cs typeface="Simplified Arabic" pitchFamily="18" charset="-78"/>
              </a:rPr>
              <a:t>القدرة على أداء المهام </a:t>
            </a:r>
            <a:r>
              <a:rPr lang="ar-SA" dirty="0">
                <a:latin typeface="Simplified Arabic" pitchFamily="18" charset="-78"/>
                <a:cs typeface="Simplified Arabic" pitchFamily="18" charset="-78"/>
              </a:rPr>
              <a:t>ربما لا يطلبون النصيحة الصحية إلا في حالة تأثير الأعراض الجسمية على قدرتهم في القيام بأنشطتهم اليومية المعتادة. </a:t>
            </a:r>
            <a:endParaRPr lang="en-US"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rtl="1"/>
            <a:r>
              <a:rPr lang="ar-SA" sz="3600" b="1" dirty="0">
                <a:solidFill>
                  <a:srgbClr val="FF0000"/>
                </a:solidFill>
                <a:latin typeface="Simplified Arabic" pitchFamily="18" charset="-78"/>
                <a:cs typeface="Simplified Arabic" pitchFamily="18" charset="-78"/>
              </a:rPr>
              <a:t>ما هو السلوك الصحي؟</a:t>
            </a:r>
            <a:endParaRPr lang="en-US" sz="36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905000"/>
            <a:ext cx="8229600" cy="4221163"/>
          </a:xfrm>
        </p:spPr>
        <p:txBody>
          <a:bodyPr>
            <a:normAutofit/>
          </a:bodyPr>
          <a:lstStyle/>
          <a:p>
            <a:pPr algn="r" rtl="1">
              <a:buFont typeface="Wingdings" pitchFamily="2" charset="2"/>
              <a:buChar char="§"/>
            </a:pPr>
            <a:r>
              <a:rPr lang="ar-SA" dirty="0">
                <a:latin typeface="Simplified Arabic" pitchFamily="18" charset="-78"/>
                <a:cs typeface="Simplified Arabic" pitchFamily="18" charset="-78"/>
              </a:rPr>
              <a:t>هو التصرف المؤدي إلى تأثير إيجابي أو سلبي على صحة الفرد. </a:t>
            </a:r>
          </a:p>
          <a:p>
            <a:pPr algn="r" rtl="1">
              <a:buFont typeface="Wingdings" pitchFamily="2" charset="2"/>
              <a:buChar char="§"/>
            </a:pPr>
            <a:endParaRPr lang="ar-SA" dirty="0">
              <a:latin typeface="Simplified Arabic" pitchFamily="18" charset="-78"/>
              <a:cs typeface="Simplified Arabic" pitchFamily="18" charset="-78"/>
            </a:endParaRPr>
          </a:p>
          <a:p>
            <a:pPr algn="r" rtl="1"/>
            <a:r>
              <a:rPr lang="ar-SA" dirty="0"/>
              <a:t>طريقة تأثير السلوك على سبيل المثال تعاطي المخدرات أو الكحول أو الاضطرابات الغذائية على الصحة</a:t>
            </a:r>
          </a:p>
          <a:p>
            <a:pPr algn="r" rtl="1">
              <a:buNone/>
            </a:pPr>
            <a:endParaRPr lang="en-US"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5821363"/>
          </a:xfrm>
        </p:spPr>
        <p:txBody>
          <a:bodyPr>
            <a:normAutofit/>
          </a:bodyPr>
          <a:lstStyle/>
          <a:p>
            <a:pPr algn="r" rtl="1"/>
            <a:r>
              <a:rPr lang="ar-SA" dirty="0"/>
              <a:t>عرف "كازل وكوب" </a:t>
            </a:r>
            <a:r>
              <a:rPr lang="en-US" dirty="0" err="1"/>
              <a:t>Kasel</a:t>
            </a:r>
            <a:r>
              <a:rPr lang="en-US" dirty="0"/>
              <a:t> et Cobb : </a:t>
            </a:r>
            <a:r>
              <a:rPr lang="ar-SA" dirty="0"/>
              <a:t>السلوك الصحي كما يلي:</a:t>
            </a:r>
          </a:p>
          <a:p>
            <a:pPr algn="r" rtl="1">
              <a:buNone/>
            </a:pPr>
            <a:endParaRPr lang="ar-SA" dirty="0"/>
          </a:p>
          <a:p>
            <a:pPr algn="r" rtl="1"/>
            <a:r>
              <a:rPr lang="ar-SA" dirty="0"/>
              <a:t>السلوك الصحي الوقائي: وهو أي نشاط يقوم به الفرد الذي يعتقد أنه معافى صحيا بغرض الوقاية من هذه الأمراض وذلك في حالة عدم وجود أعر ا ض مرضية لدى الفرد.</a:t>
            </a:r>
          </a:p>
          <a:p>
            <a:pPr algn="r" rtl="1">
              <a:buNone/>
            </a:pPr>
            <a:endParaRPr lang="ar-SA" dirty="0"/>
          </a:p>
          <a:p>
            <a:pPr algn="r" rtl="1"/>
            <a:r>
              <a:rPr lang="ar-SA" dirty="0"/>
              <a:t>السلوك الصحي المرضي: وهو أي نشاط يقوم به الفرد الذي يدرك أنه مريض، ليصل إلى حالة منالصحة والشفاء بالعلاج المناسب</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FF0000"/>
                </a:solidFill>
              </a:rPr>
              <a:t>مراجعات علمية</a:t>
            </a:r>
            <a:r>
              <a:rPr lang="ar-SA" dirty="0">
                <a:solidFill>
                  <a:srgbClr val="FF0000"/>
                </a:solidFill>
              </a:rPr>
              <a:t> </a:t>
            </a:r>
            <a:endParaRPr lang="en-US" dirty="0"/>
          </a:p>
        </p:txBody>
      </p:sp>
      <p:sp>
        <p:nvSpPr>
          <p:cNvPr id="3" name="Content Placeholder 2"/>
          <p:cNvSpPr>
            <a:spLocks noGrp="1"/>
          </p:cNvSpPr>
          <p:nvPr>
            <p:ph idx="1"/>
          </p:nvPr>
        </p:nvSpPr>
        <p:spPr/>
        <p:txBody>
          <a:bodyPr/>
          <a:lstStyle/>
          <a:p>
            <a:pPr algn="r" rtl="1">
              <a:buNone/>
            </a:pPr>
            <a:r>
              <a:rPr lang="ar-SA" dirty="0"/>
              <a:t>   وضمن مقالة علمية بعنوان «عادات لنمط الحياة في مرحلة البلوغ قد تزيد من متوسط العمر المتوقع للمرأة 14 سنة وتكسب الرجال 12 سنة»، يقول الأطباء من جامعة «هارفارد»: «الحفاظ على خمس عادات صحية: اتباع نظام غذائي صحي، وممارسة الرياضة بانتظام، والحفاظ على وزن صحي، وعدم شرب كثير من الكحول، وعدم التدخين، وذلك خلال مرحلة البلوغ، قد يضيف أكثر من عقد من العمر إلى متوسط العمر المتوقع، وفقاً لدراسة جديدة أجرتها كلية (تشان) للصحة العامة بجامعة (هارفارد)».</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58200" cy="5592763"/>
          </a:xfrm>
        </p:spPr>
        <p:txBody>
          <a:bodyPr>
            <a:normAutofit fontScale="92500" lnSpcReduction="20000"/>
          </a:bodyPr>
          <a:lstStyle/>
          <a:p>
            <a:pPr algn="r" rtl="1"/>
            <a:endParaRPr lang="ar-SA" dirty="0"/>
          </a:p>
          <a:p>
            <a:pPr algn="r" rtl="1"/>
            <a:endParaRPr lang="ar-SA" dirty="0"/>
          </a:p>
          <a:p>
            <a:pPr algn="r" rtl="1">
              <a:buNone/>
            </a:pPr>
            <a:r>
              <a:rPr lang="ar-SA" dirty="0"/>
              <a:t> -أفادت نتيجة دراسة الباحثين من كلية الطب بجامعة واشنطن، التي تم نشرها عام 2010 في مجلة «</a:t>
            </a:r>
            <a:r>
              <a:rPr lang="en-US" dirty="0"/>
              <a:t>Science»، </a:t>
            </a:r>
            <a:r>
              <a:rPr lang="ar-SA" dirty="0"/>
              <a:t>بأن تقليل تناول الطعام، بما يُقارب 15 في المائة فقط، يزيد في عمر الكائنات الحية، بدءاً من الفطريات ووصولاً لأنواع كثيرة من الفقاريات، كما يُقلل من الإصابات بأمراض السكري والسرطان وأمراض القلب.</a:t>
            </a:r>
          </a:p>
          <a:p>
            <a:pPr algn="r" rtl="1">
              <a:buNone/>
            </a:pPr>
            <a:r>
              <a:rPr lang="ar-SA" dirty="0"/>
              <a:t>وكذلك دراسة الباحثين من جامعة «فاخينينجن» في هولندا، المنشورة ضمن مجلة «جاما» (</a:t>
            </a:r>
            <a:r>
              <a:rPr lang="en-US" dirty="0"/>
              <a:t>JAMA </a:t>
            </a:r>
            <a:r>
              <a:rPr lang="ar-SA" dirty="0"/>
              <a:t>الطبية عام 2004)، والتي أفاد الباحثون في نتائجها بأن من بين الأفراد الذين تتراوح أعمارهم بين 70 و90 سنة، يرتبط تناول وجبات طعام البحر الأبيض المتوسط المشتملة على الخضراوات والفواكه والمكسرات وزيت الزيتون والأسماك، بانخفاض معدل الوفيات بمقدار 50 في المائة.</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5592763"/>
          </a:xfrm>
        </p:spPr>
        <p:txBody>
          <a:bodyPr>
            <a:normAutofit fontScale="92500" lnSpcReduction="10000"/>
          </a:bodyPr>
          <a:lstStyle/>
          <a:p>
            <a:pPr algn="r" rtl="1">
              <a:buNone/>
            </a:pPr>
            <a:r>
              <a:rPr lang="ar-SA" dirty="0"/>
              <a:t>وتحت عنوان «حتى جرعة منخفضة من النشاط البدني المعتدل تقلل من معدل الوفيات بنسبة 22 في المائة لدى البالغين الذين أعمارهم فوق 60 سنة: مراجعة منهجية وتحليلية»، أفادت نتائج دراسة الباحثين من عدة دول أوروبية، وشملت نحو 130 ألف شخص، وتابعتهم لمدة تفوق 10 سنوات، وتم نشرها في عام 2015 بـ«المجلة البريطانية للطب الرياضي» (</a:t>
            </a:r>
            <a:r>
              <a:rPr lang="en-US" dirty="0"/>
              <a:t>Br J Sports Med)، </a:t>
            </a:r>
            <a:r>
              <a:rPr lang="ar-SA" dirty="0"/>
              <a:t>بأن ممارسة «جرعة منخفضة» من الجهد البدني الرياضي المتوسط الشدة، أي أقل من 150 دقيقة في الأسبوع، تُقلل من الوفيات المبكرة بنسبة 22 في المائة، وأن ممارسة 150 دقيقة من تلك النوعية من الجهد البدني الرياضي، تُقلل من احتمالات الوفاة المبكرة بنسبة 28 في المائة، وأن ممارسة أكثر من تلك الجرعة من الجهد البدني الرياضي تُقلل من احتمالات الوفاة المبكرة بنسبة 35 في المائة.</a:t>
            </a:r>
            <a:endParaRPr lang="en-US" dirty="0"/>
          </a:p>
          <a:p>
            <a:pPr algn="r" rt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75D602EB-4F53-4BFC-B150-7F11C9BB0CC3}"/>
              </a:ext>
            </a:extLst>
          </p:cNvPr>
          <p:cNvSpPr>
            <a:spLocks noGrp="1"/>
          </p:cNvSpPr>
          <p:nvPr>
            <p:ph type="title"/>
          </p:nvPr>
        </p:nvSpPr>
        <p:spPr>
          <a:xfrm>
            <a:off x="480060" y="2053641"/>
            <a:ext cx="2751871" cy="2760098"/>
          </a:xfrm>
        </p:spPr>
        <p:txBody>
          <a:bodyPr>
            <a:normAutofit/>
          </a:bodyPr>
          <a:lstStyle/>
          <a:p>
            <a:r>
              <a:rPr lang="ar-SA" b="1">
                <a:solidFill>
                  <a:srgbClr val="FFFFFF"/>
                </a:solidFill>
              </a:rPr>
              <a:t>المقدمة:</a:t>
            </a:r>
            <a:endParaRPr lang="en-US" b="1">
              <a:solidFill>
                <a:srgbClr val="FFFFFF"/>
              </a:solidFill>
            </a:endParaRPr>
          </a:p>
        </p:txBody>
      </p:sp>
      <p:sp>
        <p:nvSpPr>
          <p:cNvPr id="3" name="Content Placeholder 2">
            <a:extLst>
              <a:ext uri="{FF2B5EF4-FFF2-40B4-BE49-F238E27FC236}">
                <a16:creationId xmlns:a16="http://schemas.microsoft.com/office/drawing/2014/main" id="{71FA975F-8E02-420B-B331-AADEC4B3BE34}"/>
              </a:ext>
            </a:extLst>
          </p:cNvPr>
          <p:cNvSpPr>
            <a:spLocks noGrp="1"/>
          </p:cNvSpPr>
          <p:nvPr>
            <p:ph idx="1"/>
          </p:nvPr>
        </p:nvSpPr>
        <p:spPr>
          <a:xfrm>
            <a:off x="4567931" y="801866"/>
            <a:ext cx="3979563" cy="5230634"/>
          </a:xfrm>
        </p:spPr>
        <p:txBody>
          <a:bodyPr anchor="ctr">
            <a:normAutofit/>
          </a:bodyPr>
          <a:lstStyle/>
          <a:p>
            <a:pPr marL="36900" indent="0" algn="r">
              <a:buNone/>
            </a:pPr>
            <a:r>
              <a:rPr lang="ar-SA" sz="2400" dirty="0">
                <a:solidFill>
                  <a:srgbClr val="000000"/>
                </a:solidFill>
              </a:rPr>
              <a:t>يعتقد دائما ان السلوكيات الصحية مجموعة من التصرفات التي ننخرط فيها بشكل قصدي لتحقيق الصحة الجيدة او للحفاظ عليها او لتحسينها, إضافة الى التصرفات التي نؤديها لنقي انفسنا من الامراض, ولذلك أصبحت السلوكيات الصحية من الموضوعات الهامة, لأنه ينبغي تشجيع الافراد على ممارستها لتعزيز فرصتهم في البقاء بصحة جيدة لفترة زمنية اطول.</a:t>
            </a:r>
            <a:endParaRPr lang="en-US" sz="2400" dirty="0">
              <a:solidFill>
                <a:srgbClr val="000000"/>
              </a:solidFill>
            </a:endParaRPr>
          </a:p>
        </p:txBody>
      </p:sp>
    </p:spTree>
    <p:extLst>
      <p:ext uri="{BB962C8B-B14F-4D97-AF65-F5344CB8AC3E}">
        <p14:creationId xmlns:p14="http://schemas.microsoft.com/office/powerpoint/2010/main" val="1290457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5668963"/>
          </a:xfrm>
        </p:spPr>
        <p:txBody>
          <a:bodyPr>
            <a:normAutofit fontScale="70000" lnSpcReduction="20000"/>
          </a:bodyPr>
          <a:lstStyle/>
          <a:p>
            <a:pPr algn="r" rtl="1"/>
            <a:r>
              <a:rPr lang="ar-SA" dirty="0"/>
              <a:t>في دراسة طبية بعنوان «ارتباط طول عمر الإنسان بأنماط النوم العادية»، تم نشرها في عام 2014 بمجلة «</a:t>
            </a:r>
            <a:r>
              <a:rPr lang="en-US" dirty="0"/>
              <a:t>Front Aging </a:t>
            </a:r>
            <a:r>
              <a:rPr lang="en-US" dirty="0" err="1"/>
              <a:t>Neurosci</a:t>
            </a:r>
            <a:r>
              <a:rPr lang="en-US" dirty="0"/>
              <a:t>»، </a:t>
            </a:r>
            <a:r>
              <a:rPr lang="ar-SA" dirty="0"/>
              <a:t>قال العلماء إن النوم هو إحدى العمليات المؤثرة بشدة على عملية الشيخوخة. وأضافوا أن النوم ضروري لرفع مستوى الصحة البدنية والعقلية، وهو أحد أهم العوامل المسؤولة عن الحفاظ على كائن حي صحي، وبالتالي يمثل حاجته للحياة.</a:t>
            </a:r>
          </a:p>
          <a:p>
            <a:pPr algn="r" rtl="1"/>
            <a:endParaRPr lang="ar-SA" dirty="0"/>
          </a:p>
          <a:p>
            <a:pPr algn="r" rtl="1"/>
            <a:endParaRPr lang="ar-SA" dirty="0"/>
          </a:p>
          <a:p>
            <a:pPr algn="r" rtl="1"/>
            <a:r>
              <a:rPr lang="ar-SA" dirty="0"/>
              <a:t>وأشارت عدة دراسات طبية سابقة، إلى التأثيرات الصحية المحتملة لأنواع وقت النوم والاستيقاظ. وعلى سبيل المثال، وضمن عدد ١ أبريل 2015 لمجلة «علم الغدد الصماء الإكلينيكي والأيض» (</a:t>
            </a:r>
            <a:r>
              <a:rPr lang="en-US" dirty="0"/>
              <a:t>Journal of Clinical Endocrinology &amp; Metabolism)، </a:t>
            </a:r>
            <a:r>
              <a:rPr lang="ar-SA" dirty="0"/>
              <a:t>نشر الباحثون من كوريا نتائج متابعتهم العلاقة بين وقت النوم والاستيقاظ واحتمالات الإصابة بمرض السكري. ولاحظ الباحثون أن المتأخرين في وقت الخلود إلى النوم والمتأخرين في الاستيقاظ منه، هم أعلى عُرضة للإصابة بمرض السكري.</a:t>
            </a:r>
          </a:p>
          <a:p>
            <a:pPr algn="r" rtl="1"/>
            <a:endParaRPr lang="ar-SA" dirty="0"/>
          </a:p>
          <a:p>
            <a:pPr algn="r" rtl="1"/>
            <a:r>
              <a:rPr lang="ar-SA" dirty="0"/>
              <a:t>وضمن نتائج دراسة تم نشرها عام 2013 بـ«المجلة الدولية لعلم البيولوجيا الزمنية» (</a:t>
            </a:r>
            <a:r>
              <a:rPr lang="en-US" dirty="0" err="1"/>
              <a:t>Chronobiology</a:t>
            </a:r>
            <a:r>
              <a:rPr lang="en-US" dirty="0"/>
              <a:t> International)، </a:t>
            </a:r>
            <a:r>
              <a:rPr lang="ar-SA" dirty="0"/>
              <a:t>وجد الباحثون أن المتأخرين في النوم والاستيقاظ هم أعلى عُرضة للإصابة بارتفاع ضغط الدم، مقارنة بمنْ ينامون مبكراً ويستيقظون مبكراً.</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a:solidFill>
                  <a:srgbClr val="FF0000"/>
                </a:solidFill>
                <a:latin typeface="Simplified Arabic" pitchFamily="18" charset="-78"/>
                <a:cs typeface="Simplified Arabic" pitchFamily="18" charset="-78"/>
              </a:rPr>
              <a:t>كيف يمكن قياس السلوك الصحي؟ </a:t>
            </a:r>
            <a:endParaRPr lang="en-US" sz="36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304800" y="1600200"/>
            <a:ext cx="8382000" cy="5029200"/>
          </a:xfrm>
        </p:spPr>
        <p:txBody>
          <a:bodyPr>
            <a:normAutofit/>
          </a:bodyPr>
          <a:lstStyle/>
          <a:p>
            <a:pPr algn="r" rtl="1">
              <a:buNone/>
            </a:pPr>
            <a:r>
              <a:rPr lang="ar-SA" sz="2800" b="1" dirty="0">
                <a:latin typeface="Simplified Arabic" pitchFamily="18" charset="-78"/>
                <a:cs typeface="Simplified Arabic" pitchFamily="18" charset="-78"/>
              </a:rPr>
              <a:t>النموذج البيولوجي النفسي الإجتماعي </a:t>
            </a:r>
            <a:r>
              <a:rPr lang="en-US" sz="2800" b="1" dirty="0" err="1">
                <a:latin typeface="Simplified Arabic" pitchFamily="18" charset="-78"/>
                <a:cs typeface="Simplified Arabic" pitchFamily="18" charset="-78"/>
              </a:rPr>
              <a:t>Biopsychosocial</a:t>
            </a:r>
            <a:r>
              <a:rPr lang="en-US" sz="2800" b="1" dirty="0">
                <a:latin typeface="Simplified Arabic" pitchFamily="18" charset="-78"/>
                <a:cs typeface="Simplified Arabic" pitchFamily="18" charset="-78"/>
              </a:rPr>
              <a:t> Model</a:t>
            </a:r>
            <a:r>
              <a:rPr lang="ar-SA" sz="2800" b="1" dirty="0">
                <a:latin typeface="Simplified Arabic" pitchFamily="18" charset="-78"/>
                <a:cs typeface="Simplified Arabic" pitchFamily="18" charset="-78"/>
              </a:rPr>
              <a:t>:</a:t>
            </a:r>
          </a:p>
          <a:p>
            <a:pPr algn="r" rtl="1">
              <a:buNone/>
            </a:pPr>
            <a:endParaRPr lang="ar-SA" sz="2800" b="1" dirty="0">
              <a:latin typeface="Simplified Arabic" pitchFamily="18" charset="-78"/>
              <a:cs typeface="Simplified Arabic" pitchFamily="18" charset="-78"/>
            </a:endParaRPr>
          </a:p>
          <a:p>
            <a:pPr marL="514350" indent="-514350" algn="r" rtl="1">
              <a:buFont typeface="Wingdings" pitchFamily="2" charset="2"/>
              <a:buChar char="§"/>
            </a:pPr>
            <a:r>
              <a:rPr lang="ar-SA" sz="2800" dirty="0">
                <a:latin typeface="Simplified Arabic" pitchFamily="18" charset="-78"/>
                <a:cs typeface="Simplified Arabic" pitchFamily="18" charset="-78"/>
              </a:rPr>
              <a:t>هذا النموذج مبني على أن الأفراد هي كائنات بيولوجية، وبالتالي يتأثر سلوكهم جزئياً بهذه الناحية البيولوجية. كما ويأخذ هذا النموذج التأثير المحتمل لكل من الأفكار والمشاعر والثقافة والبيئة في سلوك الأفراد. </a:t>
            </a:r>
          </a:p>
          <a:p>
            <a:pPr marL="514350" indent="-514350" algn="r" rtl="1">
              <a:buNone/>
            </a:pPr>
            <a:endParaRPr lang="ar-SA" sz="2800" dirty="0">
              <a:latin typeface="Simplified Arabic" pitchFamily="18" charset="-78"/>
              <a:cs typeface="Simplified Arabic" pitchFamily="18" charset="-78"/>
            </a:endParaRPr>
          </a:p>
          <a:p>
            <a:pPr marL="514350" indent="-514350" algn="r" rtl="1">
              <a:buFont typeface="Wingdings" pitchFamily="2" charset="2"/>
              <a:buChar char="§"/>
            </a:pPr>
            <a:r>
              <a:rPr lang="ar-SA" sz="2800" dirty="0">
                <a:latin typeface="Simplified Arabic" pitchFamily="18" charset="-78"/>
                <a:cs typeface="Simplified Arabic" pitchFamily="18" charset="-78"/>
              </a:rPr>
              <a:t>هو تفاعل العوامل البيولوجية والنفسية والإجتماعية معاً، وتعد هذه العملية التفاعلية هي المحدد لحدوث المرض وتطوره والشفاء منه. </a:t>
            </a:r>
            <a:endParaRPr lang="en-US" sz="2800" dirty="0">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a:solidFill>
                  <a:srgbClr val="FF0000"/>
                </a:solidFill>
                <a:latin typeface="Simplified Arabic" pitchFamily="18" charset="-78"/>
                <a:cs typeface="Simplified Arabic" pitchFamily="18" charset="-78"/>
              </a:rPr>
              <a:t>ما هي العوامل المؤثرة في السلوك الصحي؟</a:t>
            </a:r>
            <a:endParaRPr lang="en-US" sz="36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828800"/>
            <a:ext cx="8229600" cy="4297363"/>
          </a:xfrm>
        </p:spPr>
        <p:txBody>
          <a:bodyPr/>
          <a:lstStyle/>
          <a:p>
            <a:pPr marL="514350" indent="-514350" algn="r" rtl="1">
              <a:buAutoNum type="arabicParenR"/>
            </a:pPr>
            <a:r>
              <a:rPr lang="ar-SA" dirty="0">
                <a:latin typeface="Simplified Arabic" pitchFamily="18" charset="-78"/>
                <a:cs typeface="Simplified Arabic" pitchFamily="18" charset="-78"/>
              </a:rPr>
              <a:t>السن.......................................؟ </a:t>
            </a:r>
          </a:p>
          <a:p>
            <a:pPr marL="514350" indent="-514350" algn="r" rtl="1">
              <a:buAutoNum type="arabicParenR"/>
            </a:pPr>
            <a:r>
              <a:rPr lang="ar-SA" dirty="0">
                <a:latin typeface="Simplified Arabic" pitchFamily="18" charset="-78"/>
                <a:cs typeface="Simplified Arabic" pitchFamily="18" charset="-78"/>
              </a:rPr>
              <a:t>النوع الاإجتماعي............................؟ </a:t>
            </a:r>
          </a:p>
          <a:p>
            <a:pPr marL="514350" indent="-514350" algn="r" rtl="1">
              <a:buAutoNum type="arabicParenR"/>
            </a:pPr>
            <a:r>
              <a:rPr lang="ar-SA" dirty="0">
                <a:latin typeface="Simplified Arabic" pitchFamily="18" charset="-78"/>
                <a:cs typeface="Simplified Arabic" pitchFamily="18" charset="-78"/>
              </a:rPr>
              <a:t>الوضع الاجتماعي والاقتصادي..................؟ </a:t>
            </a:r>
          </a:p>
          <a:p>
            <a:pPr marL="514350" indent="-514350" algn="r" rtl="1">
              <a:buAutoNum type="arabicParenR"/>
            </a:pPr>
            <a:r>
              <a:rPr lang="ar-SA" dirty="0">
                <a:latin typeface="Simplified Arabic" pitchFamily="18" charset="-78"/>
                <a:cs typeface="Simplified Arabic" pitchFamily="18" charset="-78"/>
              </a:rPr>
              <a:t>نمط الشخصية................................؟ </a:t>
            </a:r>
          </a:p>
          <a:p>
            <a:pPr marL="514350" indent="-514350" algn="r" rtl="1">
              <a:buAutoNum type="arabicParenR"/>
            </a:pPr>
            <a:r>
              <a:rPr lang="ar-SA" dirty="0">
                <a:latin typeface="Simplified Arabic" pitchFamily="18" charset="-78"/>
                <a:cs typeface="Simplified Arabic" pitchFamily="18" charset="-78"/>
              </a:rPr>
              <a:t>الصلابة. .................................؟</a:t>
            </a:r>
          </a:p>
          <a:p>
            <a:pPr marL="514350" indent="-514350" algn="r" rtl="1">
              <a:buAutoNum type="arabicParenR"/>
            </a:pPr>
            <a:r>
              <a:rPr lang="ar-SA" dirty="0">
                <a:latin typeface="Simplified Arabic" pitchFamily="18" charset="-78"/>
                <a:cs typeface="Simplified Arabic" pitchFamily="18" charset="-78"/>
              </a:rPr>
              <a:t>المعتقدات الصحية.........................؟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ar-SA" sz="3600" b="1" dirty="0">
                <a:solidFill>
                  <a:srgbClr val="FF0000"/>
                </a:solidFill>
                <a:latin typeface="Simplified Arabic" pitchFamily="18" charset="-78"/>
                <a:cs typeface="Simplified Arabic" pitchFamily="18" charset="-78"/>
              </a:rPr>
              <a:t>1) العمر </a:t>
            </a:r>
            <a:r>
              <a:rPr lang="en-US" sz="3600" b="1" dirty="0">
                <a:solidFill>
                  <a:srgbClr val="FF0000"/>
                </a:solidFill>
                <a:latin typeface="Simplified Arabic" pitchFamily="18" charset="-78"/>
                <a:cs typeface="Simplified Arabic" pitchFamily="18" charset="-78"/>
              </a:rPr>
              <a:t>Age</a:t>
            </a:r>
          </a:p>
        </p:txBody>
      </p:sp>
      <p:sp>
        <p:nvSpPr>
          <p:cNvPr id="3" name="Content Placeholder 2"/>
          <p:cNvSpPr>
            <a:spLocks noGrp="1"/>
          </p:cNvSpPr>
          <p:nvPr>
            <p:ph idx="1"/>
          </p:nvPr>
        </p:nvSpPr>
        <p:spPr>
          <a:xfrm>
            <a:off x="304800" y="1600200"/>
            <a:ext cx="8382000" cy="4525963"/>
          </a:xfrm>
        </p:spPr>
        <p:txBody>
          <a:bodyPr/>
          <a:lstStyle/>
          <a:p>
            <a:pPr algn="r" rtl="1">
              <a:buFont typeface="Wingdings" pitchFamily="2" charset="2"/>
              <a:buChar char="§"/>
            </a:pPr>
            <a:r>
              <a:rPr lang="ar-SA" dirty="0">
                <a:latin typeface="Simplified Arabic" pitchFamily="18" charset="-78"/>
                <a:cs typeface="Simplified Arabic" pitchFamily="18" charset="-78"/>
              </a:rPr>
              <a:t>تخضع أجسامنا لتغيرات جسمية كلما تقدم بنا السن.</a:t>
            </a:r>
          </a:p>
          <a:p>
            <a:pPr algn="r" rtl="1">
              <a:buFont typeface="Wingdings" pitchFamily="2" charset="2"/>
              <a:buChar char="§"/>
            </a:pPr>
            <a:r>
              <a:rPr lang="ar-SA" dirty="0">
                <a:latin typeface="Simplified Arabic" pitchFamily="18" charset="-78"/>
                <a:cs typeface="Simplified Arabic" pitchFamily="18" charset="-78"/>
              </a:rPr>
              <a:t>مع زيادة السن تؤدي إلى زيادة الخبرة التي ينتج عنها تعديل في إتجاهاتنا ومعتقداتنا وآرائنا؟</a:t>
            </a:r>
          </a:p>
          <a:p>
            <a:pPr algn="r" rtl="1">
              <a:buFont typeface="Wingdings" pitchFamily="2" charset="2"/>
              <a:buChar char="§"/>
            </a:pPr>
            <a:r>
              <a:rPr lang="ar-SA" dirty="0">
                <a:latin typeface="Simplified Arabic" pitchFamily="18" charset="-78"/>
                <a:cs typeface="Simplified Arabic" pitchFamily="18" charset="-78"/>
              </a:rPr>
              <a:t>كبار السن هم الأكثر فقراً في كثير من الأحيان مما ينتج عنه تناولهم الأكل غير الصحي من أجل توفير المال؟</a:t>
            </a:r>
          </a:p>
          <a:p>
            <a:pPr algn="r" rtl="1">
              <a:buFont typeface="Wingdings" pitchFamily="2" charset="2"/>
              <a:buChar char="§"/>
            </a:pPr>
            <a:r>
              <a:rPr lang="ar-SA" dirty="0">
                <a:latin typeface="Simplified Arabic" pitchFamily="18" charset="-78"/>
                <a:cs typeface="Simplified Arabic" pitchFamily="18" charset="-78"/>
              </a:rPr>
              <a:t>المراهقون يكونون مستهدفين لعدم الفهم الكامل للمخاطر طويلة المدى على صحتهم </a:t>
            </a:r>
            <a:endParaRPr lang="en-US" dirty="0">
              <a:latin typeface="Simplified Arabic" pitchFamily="18" charset="-78"/>
              <a:cs typeface="Simplified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ar-SA" sz="3600" b="1" dirty="0">
                <a:solidFill>
                  <a:srgbClr val="FF0000"/>
                </a:solidFill>
                <a:latin typeface="Simplified Arabic" pitchFamily="18" charset="-78"/>
                <a:cs typeface="Simplified Arabic" pitchFamily="18" charset="-78"/>
              </a:rPr>
              <a:t>2) الجنس </a:t>
            </a:r>
            <a:r>
              <a:rPr lang="en-US" sz="3600" b="1" dirty="0">
                <a:solidFill>
                  <a:srgbClr val="FF0000"/>
                </a:solidFill>
                <a:latin typeface="Simplified Arabic" pitchFamily="18" charset="-78"/>
                <a:cs typeface="Simplified Arabic" pitchFamily="18" charset="-78"/>
              </a:rPr>
              <a:t>Gender</a:t>
            </a:r>
          </a:p>
        </p:txBody>
      </p:sp>
      <p:sp>
        <p:nvSpPr>
          <p:cNvPr id="3" name="Content Placeholder 2"/>
          <p:cNvSpPr>
            <a:spLocks noGrp="1"/>
          </p:cNvSpPr>
          <p:nvPr>
            <p:ph idx="1"/>
          </p:nvPr>
        </p:nvSpPr>
        <p:spPr>
          <a:xfrm>
            <a:off x="457200" y="1676400"/>
            <a:ext cx="8229600" cy="4449763"/>
          </a:xfrm>
        </p:spPr>
        <p:txBody>
          <a:bodyPr/>
          <a:lstStyle/>
          <a:p>
            <a:pPr algn="r" rtl="1">
              <a:buFont typeface="Wingdings" pitchFamily="2" charset="2"/>
              <a:buChar char="§"/>
            </a:pPr>
            <a:r>
              <a:rPr lang="ar-SA" dirty="0">
                <a:latin typeface="Simplified Arabic" pitchFamily="18" charset="-78"/>
                <a:cs typeface="Simplified Arabic" pitchFamily="18" charset="-78"/>
              </a:rPr>
              <a:t>الذكور أكثر ممارسة للسلوكيات وتمسكاً بالمعتقدات التي تتسم بالخطورة مقارنة بالإناث؟</a:t>
            </a:r>
          </a:p>
          <a:p>
            <a:pPr algn="r" rtl="1">
              <a:buFont typeface="Wingdings" pitchFamily="2" charset="2"/>
              <a:buChar char="§"/>
            </a:pPr>
            <a:r>
              <a:rPr lang="ar-SA" dirty="0">
                <a:latin typeface="Simplified Arabic" pitchFamily="18" charset="-78"/>
                <a:cs typeface="Simplified Arabic" pitchFamily="18" charset="-78"/>
              </a:rPr>
              <a:t>الذكور أكثر تخريباً أوطيشاً صحياً من الأناث؟</a:t>
            </a:r>
          </a:p>
          <a:p>
            <a:pPr algn="r" rtl="1">
              <a:buFont typeface="Wingdings" pitchFamily="2" charset="2"/>
              <a:buChar char="§"/>
            </a:pPr>
            <a:r>
              <a:rPr lang="ar-SA" dirty="0">
                <a:latin typeface="Simplified Arabic" pitchFamily="18" charset="-78"/>
                <a:cs typeface="Simplified Arabic" pitchFamily="18" charset="-78"/>
              </a:rPr>
              <a:t>الإناث أكثر زيارة للطبيب العام بمرتين مقارنة مع الذكور؟</a:t>
            </a:r>
          </a:p>
          <a:p>
            <a:pPr algn="r" rtl="1">
              <a:buFont typeface="Wingdings" pitchFamily="2" charset="2"/>
              <a:buChar char="§"/>
            </a:pPr>
            <a:r>
              <a:rPr lang="ar-SA" dirty="0">
                <a:latin typeface="Simplified Arabic" pitchFamily="18" charset="-78"/>
                <a:cs typeface="Simplified Arabic" pitchFamily="18" charset="-78"/>
              </a:rPr>
              <a:t>الأناث تذكر أعراضاً جسمية أكثر لطبيبهن العام مقارنة بالذكور؟</a:t>
            </a:r>
            <a:endParaRPr lang="ar-SA" dirty="0"/>
          </a:p>
          <a:p>
            <a:pPr algn="r" rtl="1">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a:solidFill>
                  <a:srgbClr val="FF0000"/>
                </a:solidFill>
                <a:latin typeface="Simplified Arabic" pitchFamily="18" charset="-78"/>
                <a:cs typeface="Simplified Arabic" pitchFamily="18" charset="-78"/>
              </a:rPr>
              <a:t>3) الوضع الإقتصادي والإجتماعي</a:t>
            </a:r>
            <a:endParaRPr lang="en-US" sz="36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381000" y="1828800"/>
            <a:ext cx="8305800" cy="4297363"/>
          </a:xfrm>
        </p:spPr>
        <p:txBody>
          <a:bodyPr/>
          <a:lstStyle/>
          <a:p>
            <a:pPr algn="r" rtl="1">
              <a:buFont typeface="Wingdings" pitchFamily="2" charset="2"/>
              <a:buChar char="§"/>
            </a:pPr>
            <a:r>
              <a:rPr lang="ar-SA" dirty="0">
                <a:latin typeface="Simplified Arabic" pitchFamily="18" charset="-78"/>
                <a:cs typeface="Simplified Arabic" pitchFamily="18" charset="-78"/>
              </a:rPr>
              <a:t>أفراد الطبقات الاجتماعية الدنيا أكثر عرضة للوفاة من أفراد الطبقة الإجتماعية العليا؟</a:t>
            </a:r>
          </a:p>
          <a:p>
            <a:pPr algn="r" rtl="1">
              <a:buFont typeface="Wingdings" pitchFamily="2" charset="2"/>
              <a:buChar char="§"/>
            </a:pPr>
            <a:r>
              <a:rPr lang="ar-SA" dirty="0">
                <a:latin typeface="Simplified Arabic" pitchFamily="18" charset="-78"/>
                <a:cs typeface="Simplified Arabic" pitchFamily="18" charset="-78"/>
              </a:rPr>
              <a:t>أفراد الطبقة الفقيرة ممارسة للسلوك الغير صحي؟</a:t>
            </a:r>
          </a:p>
          <a:p>
            <a:pPr algn="r" rtl="1">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نماذج من دول العالم</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ar-EG" dirty="0"/>
              <a:t>وفي </a:t>
            </a:r>
            <a:r>
              <a:rPr lang="ar-EG" dirty="0">
                <a:solidFill>
                  <a:srgbClr val="FF0000"/>
                </a:solidFill>
              </a:rPr>
              <a:t>سري لانكا</a:t>
            </a:r>
            <a:r>
              <a:rPr lang="ar-EG" dirty="0"/>
              <a:t>، تتعايش ثلاثة أنظمة طبقية موازية(السينهالا، والتاميل السريلانكيون، والتاميل الهنود)؛ وهناك تمييز طبقي في كل منها. فداخل نظام السينهالا، تتسم الفئات الطبقية الدنيا، بما فيها الرودي، بمستويات أقل من التعليم، وتعاني من الفقر المدقع ونقص الأصول، وتتعرض لضغط مستمر لممارسة المهن الموروثة حسب النظام الطبقي، مثل إزالة الحيوانات الميتة والقاذورات</a:t>
            </a:r>
            <a:r>
              <a:rPr lang="ar-EG" baseline="30000" dirty="0"/>
              <a:t>(</a:t>
            </a:r>
            <a:r>
              <a:rPr lang="ar-SA" baseline="30000" dirty="0"/>
              <a:t>)</a:t>
            </a:r>
            <a:r>
              <a:rPr lang="ar-EG" dirty="0"/>
              <a:t>. وفي نظام طبقة التاميل السريلانكيين، تتألف الطبقة الدنيا من عدد كبير من الفئات التي يطلق عليها جماعياً اسم </a:t>
            </a:r>
            <a:r>
              <a:rPr lang="ar-EG" i="1" dirty="0"/>
              <a:t>بانشامار</a:t>
            </a:r>
            <a:r>
              <a:rPr lang="ar-EG" dirty="0"/>
              <a:t>، وتعد من "المنبوذين". وأسفر نزوح السكان بسبب الحرب وأمواج تسونامي المدية عام 2004 عن تشرد داخلي كبير للسكان في شبه جزيرة جافنا، حيث يوجد عدد غير متناسب من فئات البانشامار حالياً في مخيمات المشردين داخلياً</a:t>
            </a:r>
            <a:r>
              <a:rPr lang="ar-EG" baseline="30000" dirty="0"/>
              <a:t>(</a:t>
            </a:r>
            <a:r>
              <a:rPr lang="ar-SA" baseline="30000" dirty="0"/>
              <a:t>)</a:t>
            </a:r>
            <a:r>
              <a:rPr lang="ar-EG" dirty="0"/>
              <a:t>. وترجع أصول النظام الطبقي لدى التاميل الهنود إلى وصولهم المزارع كعمال بعقود طويلة خلال الحقبة الاستعمارية، وله خصائص مميزة تختلف عن النظام الطبقي الهندي التقليدي. ولكن توجد بعض السمات المشتركة من بينها تجنب الزواج بين الطبقات، والصلة بين الطبقات الدنيا وزيادة مستويات الفقر</a:t>
            </a:r>
            <a:r>
              <a:rPr lang="ar-EG" baseline="30000" dirty="0"/>
              <a:t>(</a:t>
            </a:r>
            <a:r>
              <a:rPr lang="ar-SA" baseline="30000" dirty="0"/>
              <a:t>)</a:t>
            </a:r>
            <a:r>
              <a:rPr lang="ar-EG" dirty="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0837"/>
            <a:ext cx="8458200" cy="5821363"/>
          </a:xfrm>
        </p:spPr>
        <p:txBody>
          <a:bodyPr>
            <a:normAutofit/>
          </a:bodyPr>
          <a:lstStyle/>
          <a:p>
            <a:pPr algn="r" rtl="1"/>
            <a:r>
              <a:rPr lang="ar-EG" dirty="0"/>
              <a:t>يشكل المهمشون </a:t>
            </a:r>
            <a:r>
              <a:rPr lang="ar-EG" dirty="0">
                <a:solidFill>
                  <a:srgbClr val="FF0000"/>
                </a:solidFill>
              </a:rPr>
              <a:t>في اليمن</a:t>
            </a:r>
            <a:r>
              <a:rPr lang="ar-EG" dirty="0"/>
              <a:t>، المعروفون أيضاً باسم الأخدام، أقلية خاضعة للتمييز القائم على النسب. ولا توجد بيانات رسمية، ولكن المصادر غير الرسمية تقدر عددهم بين 000 500 و3.5 ملايين شخص. وتشمل أدوارهم المهنية جمع القمامة وكنس الشوارع وتنظيف المراحيض والبالوعات. وهم يعانون من الوصم الاجتماعي والتمييز مما يفاقم من فقرهم وإقصائهم الاجتماعي-الاقتصادي</a:t>
            </a:r>
            <a:r>
              <a:rPr lang="ar-SA" dirty="0"/>
              <a:t>.</a:t>
            </a:r>
          </a:p>
          <a:p>
            <a:pPr algn="r" rtl="1"/>
            <a:endParaRPr lang="ar-SA" dirty="0"/>
          </a:p>
          <a:p>
            <a:pPr algn="r" rtl="1">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3200" b="1" dirty="0">
                <a:solidFill>
                  <a:srgbClr val="FF0000"/>
                </a:solidFill>
                <a:latin typeface="Simplified Arabic" pitchFamily="18" charset="-78"/>
                <a:cs typeface="Simplified Arabic" pitchFamily="18" charset="-78"/>
              </a:rPr>
              <a:t>4) نمط الشخصية</a:t>
            </a:r>
            <a:endParaRPr lang="en-US" dirty="0">
              <a:solidFill>
                <a:srgbClr val="FF0000"/>
              </a:solidFill>
            </a:endParaRPr>
          </a:p>
        </p:txBody>
      </p:sp>
      <p:sp>
        <p:nvSpPr>
          <p:cNvPr id="3" name="Content Placeholder 2"/>
          <p:cNvSpPr>
            <a:spLocks noGrp="1"/>
          </p:cNvSpPr>
          <p:nvPr>
            <p:ph idx="1"/>
          </p:nvPr>
        </p:nvSpPr>
        <p:spPr>
          <a:xfrm>
            <a:off x="301752" y="1524000"/>
            <a:ext cx="8503920" cy="5334000"/>
          </a:xfrm>
        </p:spPr>
        <p:txBody>
          <a:bodyPr>
            <a:noAutofit/>
          </a:bodyPr>
          <a:lstStyle/>
          <a:p>
            <a:pPr marL="514350" indent="-514350" algn="r" rtl="1">
              <a:buNone/>
            </a:pPr>
            <a:r>
              <a:rPr lang="ar-SA" sz="2800" dirty="0">
                <a:latin typeface="Simplified Arabic" pitchFamily="18" charset="-78"/>
                <a:cs typeface="Simplified Arabic" pitchFamily="18" charset="-78"/>
              </a:rPr>
              <a:t>أجريت الكثير من الأبحاث التي تكشف أن إختلاف الأفراد في نمط الشخصية يسهم بدرجة ما في زيادة ميلهم نحو الإنخراط في أنماط معينة من السلوكيات الصحية أو نقصان هذا الميل. </a:t>
            </a:r>
          </a:p>
          <a:p>
            <a:pPr algn="r" rtl="1">
              <a:buNone/>
            </a:pPr>
            <a:endParaRPr lang="ar-SA" sz="2800" b="1" dirty="0">
              <a:latin typeface="Simplified Arabic" pitchFamily="18" charset="-78"/>
              <a:cs typeface="Simplified Arabic" pitchFamily="18" charset="-78"/>
            </a:endParaRPr>
          </a:p>
          <a:p>
            <a:pPr algn="r" rtl="1">
              <a:buNone/>
            </a:pPr>
            <a:r>
              <a:rPr lang="ar-SA" sz="2800" b="1" dirty="0"/>
              <a:t>نموذج هيرمان الرباعي (نظرية هيرمان الشهيرة قسمت الشخصية إلى أربعة </a:t>
            </a:r>
            <a:r>
              <a:rPr lang="ar-SA" sz="2800" b="1" dirty="0">
                <a:latin typeface="Simplified Arabic" pitchFamily="18" charset="-78"/>
                <a:cs typeface="Simplified Arabic" pitchFamily="18" charset="-78"/>
              </a:rPr>
              <a:t>الأنماط: </a:t>
            </a: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endParaRPr lang="ar-SA" sz="100" b="1" dirty="0">
              <a:latin typeface="Simplified Arabic" pitchFamily="18" charset="-78"/>
              <a:cs typeface="Simplified Arabic" pitchFamily="18" charset="-78"/>
            </a:endParaRPr>
          </a:p>
          <a:p>
            <a:pPr algn="r" rtl="1">
              <a:buNone/>
            </a:pPr>
            <a:r>
              <a:rPr lang="ar-SA" sz="2800" dirty="0">
                <a:latin typeface="Simplified Arabic" pitchFamily="18" charset="-78"/>
                <a:cs typeface="Simplified Arabic" pitchFamily="18" charset="-78"/>
              </a:rPr>
              <a:t>1) نمط الشخصية </a:t>
            </a:r>
            <a:r>
              <a:rPr lang="en-US" sz="2800" dirty="0">
                <a:latin typeface="Simplified Arabic" pitchFamily="18" charset="-78"/>
                <a:cs typeface="Simplified Arabic" pitchFamily="18" charset="-78"/>
              </a:rPr>
              <a:t>A</a:t>
            </a:r>
            <a:r>
              <a:rPr lang="ar-SA" sz="2800" dirty="0">
                <a:latin typeface="Simplified Arabic" pitchFamily="18" charset="-78"/>
                <a:cs typeface="Simplified Arabic" pitchFamily="18" charset="-78"/>
              </a:rPr>
              <a:t>: </a:t>
            </a:r>
          </a:p>
          <a:p>
            <a:pPr algn="r" rtl="1">
              <a:buNone/>
            </a:pPr>
            <a:r>
              <a:rPr lang="ar-SA" sz="2800" dirty="0">
                <a:latin typeface="Simplified Arabic" pitchFamily="18" charset="-78"/>
                <a:cs typeface="Simplified Arabic" pitchFamily="18" charset="-78"/>
              </a:rPr>
              <a:t>2) نمط الشخصية </a:t>
            </a:r>
            <a:r>
              <a:rPr lang="en-US" sz="2800" dirty="0">
                <a:latin typeface="Simplified Arabic" pitchFamily="18" charset="-78"/>
                <a:cs typeface="Simplified Arabic" pitchFamily="18" charset="-78"/>
              </a:rPr>
              <a:t>:B</a:t>
            </a:r>
            <a:r>
              <a:rPr lang="ar-SA" sz="2800" dirty="0">
                <a:latin typeface="Simplified Arabic" pitchFamily="18" charset="-78"/>
                <a:cs typeface="Simplified Arabic" pitchFamily="18" charset="-78"/>
              </a:rPr>
              <a:t> </a:t>
            </a:r>
          </a:p>
          <a:p>
            <a:pPr algn="r" rtl="1">
              <a:buNone/>
            </a:pPr>
            <a:r>
              <a:rPr lang="ar-SA" sz="2800" dirty="0">
                <a:latin typeface="Simplified Arabic" pitchFamily="18" charset="-78"/>
                <a:cs typeface="Simplified Arabic" pitchFamily="18" charset="-78"/>
              </a:rPr>
              <a:t>3) نمط الشخصية </a:t>
            </a:r>
            <a:r>
              <a:rPr lang="en-US" sz="2800" dirty="0">
                <a:latin typeface="Simplified Arabic" pitchFamily="18" charset="-78"/>
                <a:cs typeface="Simplified Arabic" pitchFamily="18" charset="-78"/>
              </a:rPr>
              <a:t>C</a:t>
            </a:r>
            <a:r>
              <a:rPr lang="ar-SA" sz="2800" dirty="0">
                <a:latin typeface="Simplified Arabic" pitchFamily="18" charset="-78"/>
                <a:cs typeface="Simplified Arabic" pitchFamily="18" charset="-78"/>
              </a:rPr>
              <a:t>: </a:t>
            </a:r>
          </a:p>
          <a:p>
            <a:pPr algn="r" rtl="1">
              <a:buNone/>
            </a:pPr>
            <a:r>
              <a:rPr lang="ar-SA" sz="2800" dirty="0">
                <a:latin typeface="Simplified Arabic" pitchFamily="18" charset="-78"/>
                <a:cs typeface="Simplified Arabic" pitchFamily="18" charset="-78"/>
              </a:rPr>
              <a:t>4) نمط الشخصية </a:t>
            </a:r>
            <a:r>
              <a:rPr lang="en-US" sz="2800" dirty="0">
                <a:latin typeface="Simplified Arabic" pitchFamily="18" charset="-78"/>
                <a:cs typeface="Simplified Arabic" pitchFamily="18" charset="-78"/>
              </a:rPr>
              <a:t>D</a:t>
            </a:r>
            <a:r>
              <a:rPr lang="ar-SA" sz="2800" dirty="0">
                <a:latin typeface="Simplified Arabic" pitchFamily="18" charset="-78"/>
                <a:cs typeface="Simplified Arabic" pitchFamily="18" charset="-78"/>
              </a:rPr>
              <a:t>: </a:t>
            </a:r>
            <a:br>
              <a:rPr lang="ar-SA" sz="2800" b="1" dirty="0">
                <a:latin typeface="Simplified Arabic" pitchFamily="18" charset="-78"/>
                <a:cs typeface="Simplified Arabic" pitchFamily="18" charset="-78"/>
              </a:rPr>
            </a:b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نموذج هيرمان الرباعي"/>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67929"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8DCCAE5F-43CD-4722-BE20-E57E3C2DEB2C}"/>
              </a:ext>
            </a:extLst>
          </p:cNvPr>
          <p:cNvSpPr>
            <a:spLocks noGrp="1"/>
          </p:cNvSpPr>
          <p:nvPr>
            <p:ph type="title"/>
          </p:nvPr>
        </p:nvSpPr>
        <p:spPr>
          <a:xfrm>
            <a:off x="480060" y="2053641"/>
            <a:ext cx="2751871" cy="2760098"/>
          </a:xfrm>
        </p:spPr>
        <p:txBody>
          <a:bodyPr>
            <a:normAutofit/>
          </a:bodyPr>
          <a:lstStyle/>
          <a:p>
            <a:r>
              <a:rPr lang="ar-SA" b="1">
                <a:solidFill>
                  <a:srgbClr val="FFFFFF"/>
                </a:solidFill>
              </a:rPr>
              <a:t>وسنناقش في هذا الفصل ما يأتي:</a:t>
            </a:r>
            <a:endParaRPr lang="en-US" b="1">
              <a:solidFill>
                <a:srgbClr val="FFFFFF"/>
              </a:solidFill>
            </a:endParaRPr>
          </a:p>
        </p:txBody>
      </p:sp>
      <p:sp>
        <p:nvSpPr>
          <p:cNvPr id="3" name="Content Placeholder 2">
            <a:extLst>
              <a:ext uri="{FF2B5EF4-FFF2-40B4-BE49-F238E27FC236}">
                <a16:creationId xmlns:a16="http://schemas.microsoft.com/office/drawing/2014/main" id="{CEF79683-CEA6-43E2-9B87-57B3E2DFFE61}"/>
              </a:ext>
            </a:extLst>
          </p:cNvPr>
          <p:cNvSpPr>
            <a:spLocks noGrp="1"/>
          </p:cNvSpPr>
          <p:nvPr>
            <p:ph idx="1"/>
          </p:nvPr>
        </p:nvSpPr>
        <p:spPr>
          <a:xfrm>
            <a:off x="4567931" y="801866"/>
            <a:ext cx="3979563" cy="4962830"/>
          </a:xfrm>
        </p:spPr>
        <p:txBody>
          <a:bodyPr anchor="ctr">
            <a:normAutofit/>
          </a:bodyPr>
          <a:lstStyle/>
          <a:p>
            <a:pPr marL="0" indent="0" algn="r">
              <a:buNone/>
            </a:pPr>
            <a:r>
              <a:rPr lang="ar-SA" sz="2400" dirty="0">
                <a:solidFill>
                  <a:srgbClr val="000000"/>
                </a:solidFill>
              </a:rPr>
              <a:t>1- ماذا مقصود بكلمة "صحي\صحة "؟</a:t>
            </a:r>
          </a:p>
          <a:p>
            <a:pPr marL="0" indent="0" algn="r">
              <a:buNone/>
            </a:pPr>
            <a:r>
              <a:rPr lang="ar-SA" sz="2400" dirty="0">
                <a:solidFill>
                  <a:srgbClr val="000000"/>
                </a:solidFill>
              </a:rPr>
              <a:t>2- المقصود بالسلوك الصحي.</a:t>
            </a:r>
          </a:p>
          <a:p>
            <a:pPr marL="0" indent="0" algn="r">
              <a:buNone/>
            </a:pPr>
            <a:r>
              <a:rPr lang="ar-SA" sz="2400" dirty="0">
                <a:solidFill>
                  <a:srgbClr val="000000"/>
                </a:solidFill>
              </a:rPr>
              <a:t>3- كيفية قياس السلوك الصحي.</a:t>
            </a:r>
            <a:endParaRPr lang="en-US" sz="2400" dirty="0">
              <a:solidFill>
                <a:srgbClr val="000000"/>
              </a:solidFill>
            </a:endParaRPr>
          </a:p>
        </p:txBody>
      </p:sp>
    </p:spTree>
    <p:extLst>
      <p:ext uri="{BB962C8B-B14F-4D97-AF65-F5344CB8AC3E}">
        <p14:creationId xmlns:p14="http://schemas.microsoft.com/office/powerpoint/2010/main" val="4278137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228600"/>
            <a:ext cx="8842248" cy="6248400"/>
          </a:xfrm>
        </p:spPr>
        <p:txBody>
          <a:bodyPr>
            <a:noAutofit/>
          </a:bodyPr>
          <a:lstStyle/>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Font typeface="Wingdings" pitchFamily="2" charset="2"/>
              <a:buChar char="§"/>
            </a:pPr>
            <a:endParaRPr lang="ar-SA" sz="2600" dirty="0">
              <a:latin typeface="Simplified Arabic" pitchFamily="18" charset="-78"/>
              <a:cs typeface="Simplified Arabic" pitchFamily="18" charset="-78"/>
            </a:endParaRPr>
          </a:p>
          <a:p>
            <a:pPr marL="514350" indent="-514350" algn="r" rtl="1">
              <a:buNone/>
            </a:pPr>
            <a:r>
              <a:rPr lang="ar-SA" sz="2800" b="1" u="sng" dirty="0">
                <a:latin typeface="Simplified Arabic" pitchFamily="18" charset="-78"/>
                <a:cs typeface="Simplified Arabic" pitchFamily="18" charset="-78"/>
              </a:rPr>
              <a:t>1) نمط الشخصية </a:t>
            </a:r>
            <a:r>
              <a:rPr lang="en-US" sz="2800" b="1" u="sng" dirty="0">
                <a:latin typeface="Simplified Arabic" pitchFamily="18" charset="-78"/>
                <a:cs typeface="Simplified Arabic" pitchFamily="18" charset="-78"/>
              </a:rPr>
              <a:t>A</a:t>
            </a:r>
            <a:endParaRPr lang="ar-SA" sz="2600" u="sng" dirty="0">
              <a:latin typeface="Simplified Arabic" pitchFamily="18" charset="-78"/>
              <a:cs typeface="Simplified Arabic" pitchFamily="18" charset="-78"/>
            </a:endParaRPr>
          </a:p>
          <a:p>
            <a:pPr marL="514350" indent="-514350" algn="r" rtl="1">
              <a:buFont typeface="Wingdings" pitchFamily="2" charset="2"/>
              <a:buChar char="§"/>
            </a:pPr>
            <a:r>
              <a:rPr lang="ar-SA" sz="2600" dirty="0">
                <a:latin typeface="Simplified Arabic" pitchFamily="18" charset="-78"/>
                <a:cs typeface="Simplified Arabic" pitchFamily="18" charset="-78"/>
              </a:rPr>
              <a:t>نمط الشخصية </a:t>
            </a:r>
            <a:r>
              <a:rPr lang="en-US" sz="2600" dirty="0">
                <a:latin typeface="Simplified Arabic" pitchFamily="18" charset="-78"/>
                <a:cs typeface="Simplified Arabic" pitchFamily="18" charset="-78"/>
              </a:rPr>
              <a:t>A</a:t>
            </a:r>
            <a:r>
              <a:rPr lang="ar-SA" sz="2600" dirty="0">
                <a:latin typeface="Simplified Arabic" pitchFamily="18" charset="-78"/>
                <a:cs typeface="Simplified Arabic" pitchFamily="18" charset="-78"/>
              </a:rPr>
              <a:t> يرتبط بزيادة الإستهداف لمرض الشريان التاجي. </a:t>
            </a:r>
          </a:p>
          <a:p>
            <a:pPr marL="514350" indent="-514350" algn="r" rtl="1">
              <a:buFont typeface="Wingdings" pitchFamily="2" charset="2"/>
              <a:buChar char="§"/>
            </a:pPr>
            <a:r>
              <a:rPr lang="ar-SA" sz="2600" dirty="0">
                <a:latin typeface="Simplified Arabic" pitchFamily="18" charset="-78"/>
                <a:cs typeface="Simplified Arabic" pitchFamily="18" charset="-78"/>
              </a:rPr>
              <a:t>يتميز بقلة الصبر والتعصب وزيادة القدرة التنافسية والإصرار على تحقيق أكبر إنجاز في أقل وقت وزيادة الشعور العدائي وإمتلاء نمط الحديث بالقوة والحيوية. </a:t>
            </a:r>
            <a:r>
              <a:rPr lang="ar-SA" sz="2400" dirty="0"/>
              <a:t>تكون طموحة ، وتظهر مشاركة كبيرة فوق كل شيء على مستوى الوظيفة</a:t>
            </a:r>
          </a:p>
          <a:p>
            <a:pPr marL="514350" indent="-514350" algn="r" rtl="1">
              <a:buNone/>
            </a:pPr>
            <a:endParaRPr lang="ar-SA" sz="2400" dirty="0"/>
          </a:p>
          <a:p>
            <a:pPr marL="514350" indent="-514350" algn="r" rtl="1">
              <a:buNone/>
            </a:pPr>
            <a:r>
              <a:rPr lang="ar-SA" sz="2800" b="1" u="sng" dirty="0">
                <a:latin typeface="Simplified Arabic" pitchFamily="18" charset="-78"/>
                <a:cs typeface="Simplified Arabic" pitchFamily="18" charset="-78"/>
              </a:rPr>
              <a:t>2) نمط الشخصية </a:t>
            </a:r>
            <a:r>
              <a:rPr lang="en-US" sz="2800" b="1" u="sng" dirty="0">
                <a:latin typeface="Simplified Arabic" pitchFamily="18" charset="-78"/>
                <a:cs typeface="Simplified Arabic" pitchFamily="18" charset="-78"/>
              </a:rPr>
              <a:t>:B</a:t>
            </a:r>
            <a:endParaRPr lang="ar-SA" sz="2800" b="1" u="sng" dirty="0">
              <a:latin typeface="Simplified Arabic" pitchFamily="18" charset="-78"/>
              <a:cs typeface="Simplified Arabic" pitchFamily="18" charset="-78"/>
            </a:endParaRPr>
          </a:p>
          <a:p>
            <a:pPr marL="514350" indent="-514350" algn="r" rtl="1">
              <a:buFont typeface="Wingdings" pitchFamily="2" charset="2"/>
              <a:buChar char="§"/>
            </a:pPr>
            <a:r>
              <a:rPr lang="ar-SA" sz="2800" dirty="0">
                <a:latin typeface="Simplified Arabic" pitchFamily="18" charset="-78"/>
                <a:cs typeface="Simplified Arabic" pitchFamily="18" charset="-78"/>
              </a:rPr>
              <a:t>يرتبط بإنخفاض الإستهداف</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لمرض الشريان التاجي. </a:t>
            </a:r>
          </a:p>
          <a:p>
            <a:pPr marL="514350" indent="-514350" algn="r" rtl="1">
              <a:buFont typeface="Wingdings" pitchFamily="2" charset="2"/>
              <a:buChar char="§"/>
            </a:pPr>
            <a:r>
              <a:rPr lang="ar-SA" sz="2800" dirty="0">
                <a:latin typeface="Simplified Arabic" pitchFamily="18" charset="-78"/>
                <a:cs typeface="Simplified Arabic" pitchFamily="18" charset="-78"/>
              </a:rPr>
              <a:t>يتميز بالإسترخاء والميل للقيام بالأعمال السهلة والتعاون. </a:t>
            </a:r>
            <a:endParaRPr lang="en-US" sz="2800" dirty="0">
              <a:latin typeface="Simplified Arabic" pitchFamily="18" charset="-78"/>
              <a:cs typeface="Simplified Arabic" pitchFamily="18" charset="-78"/>
            </a:endParaRPr>
          </a:p>
          <a:p>
            <a:pPr>
              <a:buNone/>
            </a:pPr>
            <a:endParaRPr lang="en-US" sz="2800" dirty="0"/>
          </a:p>
          <a:p>
            <a:pPr marL="514350" indent="-514350" algn="r" rtl="1">
              <a:buNone/>
            </a:pPr>
            <a:endParaRPr lang="ar-SA" sz="2800" b="1" u="sng" dirty="0">
              <a:latin typeface="Simplified Arabic" pitchFamily="18" charset="-78"/>
              <a:cs typeface="Simplified Arabic" pitchFamily="18" charset="-78"/>
            </a:endParaRPr>
          </a:p>
          <a:p>
            <a:pPr marL="514350" indent="-514350" algn="r" rtl="1">
              <a:buNone/>
            </a:pPr>
            <a:endParaRPr lang="ar-SA" sz="2600" u="sng" dirty="0">
              <a:latin typeface="Simplified Arabic" pitchFamily="18" charset="-78"/>
              <a:cs typeface="Simplified Arabic" pitchFamily="18" charset="-78"/>
            </a:endParaRPr>
          </a:p>
          <a:p>
            <a:pPr marL="514350" indent="-514350" algn="r" rtl="1">
              <a:buNone/>
            </a:pPr>
            <a:endParaRPr lang="ar-SA" sz="2600"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ar-SA" sz="100" b="1" dirty="0">
              <a:latin typeface="Simplified Arabic" pitchFamily="18" charset="-78"/>
              <a:cs typeface="Simplified Arabic" pitchFamily="18" charset="-78"/>
            </a:endParaRPr>
          </a:p>
          <a:p>
            <a:pPr marL="514350" indent="-514350" algn="r" rtl="1">
              <a:buNone/>
            </a:pPr>
            <a:endParaRPr lang="en-US" sz="100" b="1" dirty="0">
              <a:latin typeface="Simplified Arabic" pitchFamily="18" charset="-78"/>
              <a:cs typeface="Simplified Arabic" pitchFamily="18"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a:bodyPr>
          <a:lstStyle/>
          <a:p>
            <a:pPr algn="r" rtl="1">
              <a:buNone/>
            </a:pPr>
            <a:r>
              <a:rPr lang="ar-SA" sz="2800" b="1" u="sng" dirty="0">
                <a:latin typeface="Simplified Arabic" pitchFamily="18" charset="-78"/>
                <a:cs typeface="Simplified Arabic" pitchFamily="18" charset="-78"/>
              </a:rPr>
              <a:t>3) نمط الشخصية </a:t>
            </a:r>
            <a:r>
              <a:rPr lang="en-US" sz="2800" b="1" u="sng" dirty="0">
                <a:latin typeface="Simplified Arabic" pitchFamily="18" charset="-78"/>
                <a:cs typeface="Simplified Arabic" pitchFamily="18" charset="-78"/>
              </a:rPr>
              <a:t>C</a:t>
            </a:r>
            <a:r>
              <a:rPr lang="ar-SA" sz="2800" b="1" u="sng" dirty="0">
                <a:latin typeface="Simplified Arabic" pitchFamily="18" charset="-78"/>
                <a:cs typeface="Simplified Arabic" pitchFamily="18" charset="-78"/>
              </a:rPr>
              <a:t>:</a:t>
            </a:r>
            <a:endParaRPr lang="ar-SA" sz="2800" u="sng" dirty="0">
              <a:latin typeface="Simplified Arabic" pitchFamily="18" charset="-78"/>
              <a:cs typeface="Simplified Arabic" pitchFamily="18" charset="-78"/>
            </a:endParaRPr>
          </a:p>
          <a:p>
            <a:pPr algn="r" rtl="1">
              <a:buFont typeface="Wingdings" pitchFamily="2" charset="2"/>
              <a:buChar char="§"/>
            </a:pPr>
            <a:r>
              <a:rPr lang="ar-SA" sz="2800" dirty="0">
                <a:latin typeface="Simplified Arabic" pitchFamily="18" charset="-78"/>
                <a:cs typeface="Simplified Arabic" pitchFamily="18" charset="-78"/>
              </a:rPr>
              <a:t>مرتبط بزيادة الإستهداف للإصابة بالأورام السرطانية. </a:t>
            </a:r>
          </a:p>
          <a:p>
            <a:pPr algn="r" rtl="1">
              <a:buFont typeface="Wingdings" pitchFamily="2" charset="2"/>
              <a:buChar char="§"/>
            </a:pPr>
            <a:r>
              <a:rPr lang="ar-SA" sz="2800" dirty="0">
                <a:latin typeface="Simplified Arabic" pitchFamily="18" charset="-78"/>
                <a:cs typeface="Simplified Arabic" pitchFamily="18" charset="-78"/>
              </a:rPr>
              <a:t>يتصف الشخص بأنه متعاون وعطوف وسلبي وقليل الثقة في ذاته ومضحي بذاته بالإضافة إلى أنه يكبت مشاعره. </a:t>
            </a:r>
          </a:p>
          <a:p>
            <a:pPr algn="r" rtl="1">
              <a:buFont typeface="Wingdings" pitchFamily="2" charset="2"/>
              <a:buChar char="§"/>
            </a:pPr>
            <a:r>
              <a:rPr lang="ar-SA" sz="2800" dirty="0">
                <a:latin typeface="Simplified Arabic" pitchFamily="18" charset="-78"/>
                <a:cs typeface="Simplified Arabic" pitchFamily="18" charset="-78"/>
              </a:rPr>
              <a:t>الأشخاص الذين يكبتون إنفعالاتهم أكثر عرضة للإصابة بالاورام السرطانية. </a:t>
            </a:r>
          </a:p>
          <a:p>
            <a:pPr algn="r" rtl="1">
              <a:buFont typeface="Wingdings" pitchFamily="2" charset="2"/>
              <a:buChar char="§"/>
            </a:pPr>
            <a:r>
              <a:rPr lang="ar-SA" sz="2800" dirty="0">
                <a:latin typeface="Simplified Arabic" pitchFamily="18" charset="-78"/>
                <a:cs typeface="Simplified Arabic" pitchFamily="18" charset="-78"/>
              </a:rPr>
              <a:t>يرتبط هذا النمط بإنخفاض وظيفة جهاز المناعة. </a:t>
            </a:r>
          </a:p>
          <a:p>
            <a:pPr algn="r" rtl="1">
              <a:buNone/>
            </a:pPr>
            <a:r>
              <a:rPr lang="ar-SA" sz="2800" b="1" u="sng" dirty="0">
                <a:latin typeface="Simplified Arabic" pitchFamily="18" charset="-78"/>
                <a:cs typeface="Simplified Arabic" pitchFamily="18" charset="-78"/>
              </a:rPr>
              <a:t>4) نمط الشخصية </a:t>
            </a:r>
            <a:r>
              <a:rPr lang="en-US" sz="2800" b="1" u="sng" dirty="0">
                <a:latin typeface="Simplified Arabic" pitchFamily="18" charset="-78"/>
                <a:cs typeface="Simplified Arabic" pitchFamily="18" charset="-78"/>
              </a:rPr>
              <a:t>D</a:t>
            </a:r>
            <a:r>
              <a:rPr lang="ar-SA" sz="2800" b="1" u="sng" dirty="0">
                <a:latin typeface="Simplified Arabic" pitchFamily="18" charset="-78"/>
                <a:cs typeface="Simplified Arabic" pitchFamily="18" charset="-78"/>
              </a:rPr>
              <a:t>:</a:t>
            </a:r>
          </a:p>
          <a:p>
            <a:pPr algn="r" rtl="1">
              <a:buFont typeface="Wingdings" pitchFamily="2" charset="2"/>
              <a:buChar char="§"/>
            </a:pPr>
            <a:r>
              <a:rPr lang="ar-SA" sz="2800" dirty="0">
                <a:latin typeface="Simplified Arabic" pitchFamily="18" charset="-78"/>
                <a:cs typeface="Simplified Arabic" pitchFamily="18" charset="-78"/>
              </a:rPr>
              <a:t>يتميز أصحاب هذا النمط بأنهم يمتنعون عن التعبير عن مشاعرهم السلبية. </a:t>
            </a:r>
          </a:p>
          <a:p>
            <a:pPr algn="r" rtl="1">
              <a:buFont typeface="Wingdings" pitchFamily="2" charset="2"/>
              <a:buChar char="§"/>
            </a:pPr>
            <a:r>
              <a:rPr lang="ar-SA" sz="2800" dirty="0">
                <a:latin typeface="Simplified Arabic" pitchFamily="18" charset="-78"/>
                <a:cs typeface="Simplified Arabic" pitchFamily="18" charset="-78"/>
              </a:rPr>
              <a:t>يتجنبون التفاعل الإجتماعي خوفاً من مواجهة رفض مشاعرهم. </a:t>
            </a:r>
          </a:p>
          <a:p>
            <a:pPr algn="r" rtl="1">
              <a:buFont typeface="Wingdings" pitchFamily="2" charset="2"/>
              <a:buChar char="§"/>
            </a:pPr>
            <a:r>
              <a:rPr lang="ar-SA" sz="2800" dirty="0">
                <a:latin typeface="Simplified Arabic" pitchFamily="18" charset="-78"/>
                <a:cs typeface="Simplified Arabic" pitchFamily="18" charset="-78"/>
              </a:rPr>
              <a:t>الذكور أكثر عرضة للمؤشرات القلبية، في حين لا توجد علاقة بين نمط </a:t>
            </a:r>
            <a:r>
              <a:rPr lang="en-US" sz="2800" dirty="0">
                <a:latin typeface="Simplified Arabic" pitchFamily="18" charset="-78"/>
                <a:cs typeface="Simplified Arabic" pitchFamily="18" charset="-78"/>
              </a:rPr>
              <a:t>D</a:t>
            </a:r>
            <a:r>
              <a:rPr lang="ar-SA" sz="2800" dirty="0">
                <a:latin typeface="Simplified Arabic" pitchFamily="18" charset="-78"/>
                <a:cs typeface="Simplified Arabic" pitchFamily="18" charset="-78"/>
              </a:rPr>
              <a:t> ونشاط الأوعية القلبية لدى الإناث. </a:t>
            </a:r>
          </a:p>
          <a:p>
            <a:pPr algn="r" rtl="1">
              <a:buNone/>
            </a:pPr>
            <a:endParaRPr lang="en-US" sz="2800" u="sng" dirty="0">
              <a:latin typeface="Simplified Arabic" pitchFamily="18" charset="-78"/>
              <a:cs typeface="Simplified Arabic" pitchFamily="18"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rtl="1"/>
            <a:r>
              <a:rPr lang="ar-SA" sz="3600" b="1" dirty="0">
                <a:solidFill>
                  <a:srgbClr val="FF0000"/>
                </a:solidFill>
                <a:latin typeface="Simplified Arabic" pitchFamily="18" charset="-78"/>
                <a:cs typeface="Simplified Arabic" pitchFamily="18" charset="-78"/>
              </a:rPr>
              <a:t>5) الصلابة </a:t>
            </a:r>
            <a:r>
              <a:rPr lang="en-US" sz="3600" b="1" dirty="0">
                <a:solidFill>
                  <a:srgbClr val="FF0000"/>
                </a:solidFill>
                <a:latin typeface="Simplified Arabic" pitchFamily="18" charset="-78"/>
                <a:cs typeface="Simplified Arabic" pitchFamily="18" charset="-78"/>
              </a:rPr>
              <a:t>Hardiness</a:t>
            </a:r>
          </a:p>
        </p:txBody>
      </p:sp>
      <p:sp>
        <p:nvSpPr>
          <p:cNvPr id="3" name="Content Placeholder 2"/>
          <p:cNvSpPr>
            <a:spLocks noGrp="1"/>
          </p:cNvSpPr>
          <p:nvPr>
            <p:ph idx="1"/>
          </p:nvPr>
        </p:nvSpPr>
        <p:spPr>
          <a:xfrm>
            <a:off x="304800" y="1600200"/>
            <a:ext cx="8382000" cy="4724400"/>
          </a:xfrm>
        </p:spPr>
        <p:txBody>
          <a:bodyPr>
            <a:normAutofit fontScale="85000" lnSpcReduction="10000"/>
          </a:bodyPr>
          <a:lstStyle/>
          <a:p>
            <a:pPr algn="r" rtl="1">
              <a:buFont typeface="Wingdings" pitchFamily="2" charset="2"/>
              <a:buChar char="§"/>
            </a:pPr>
            <a:r>
              <a:rPr lang="ar-SA" dirty="0">
                <a:latin typeface="Simplified Arabic" pitchFamily="18" charset="-78"/>
                <a:cs typeface="Simplified Arabic" pitchFamily="18" charset="-78"/>
              </a:rPr>
              <a:t>المقصود بالصلابة النفسية هي:مجموعة من السمات المكونة للشخصية وهي تعتبر نقاط قوة  التوافق\ التكيف  مع سياق محدد. </a:t>
            </a:r>
          </a:p>
          <a:p>
            <a:pPr algn="r" rtl="1">
              <a:buFont typeface="Wingdings" pitchFamily="2" charset="2"/>
              <a:buChar char="§"/>
            </a:pPr>
            <a:r>
              <a:rPr lang="ar-SA" b="1" dirty="0">
                <a:latin typeface="Simplified Arabic" pitchFamily="18" charset="-78"/>
                <a:cs typeface="Simplified Arabic" pitchFamily="18" charset="-78"/>
              </a:rPr>
              <a:t>تختلف  في مستويها ما بين الأفراد </a:t>
            </a:r>
          </a:p>
          <a:p>
            <a:pPr algn="r" rtl="1">
              <a:buFont typeface="Wingdings" pitchFamily="2" charset="2"/>
              <a:buChar char="§"/>
            </a:pPr>
            <a:r>
              <a:rPr lang="ar-SA" dirty="0"/>
              <a:t>فعندما يتمتع الفرد بصلابة نفسية عالية يجد نفسه متخذاً دون أن يشعر أساليب عدة لمكافحة الضغوط المحيطة، حتى يصل إلى مرحلة التوازن النفسي الداخلي والخارجي، ويجد نفسه أيضا متخذا المصادر التي تشحنه بطاقة إيجابية ومبرمجا عقله الباطن بمعتقدات سليمة ،مغذيا عقله وبيئته المحيطة بأسلحة نفسية لمواجهة الضغوط والأزمات،.</a:t>
            </a:r>
          </a:p>
          <a:p>
            <a:pPr algn="r" rtl="1">
              <a:buFont typeface="Wingdings" pitchFamily="2" charset="2"/>
              <a:buChar char="§"/>
            </a:pPr>
            <a:endParaRPr lang="ar-SA" b="1" dirty="0">
              <a:latin typeface="Simplified Arabic" pitchFamily="18" charset="-78"/>
              <a:cs typeface="Simplified Arabic" pitchFamily="18" charset="-78"/>
            </a:endParaRPr>
          </a:p>
          <a:p>
            <a:pPr algn="r" rtl="1">
              <a:buFont typeface="Wingdings" pitchFamily="2" charset="2"/>
              <a:buChar char="§"/>
            </a:pPr>
            <a:r>
              <a:rPr lang="en-US" b="1" dirty="0">
                <a:latin typeface="Simplified Arabic" pitchFamily="18" charset="-78"/>
                <a:cs typeface="Simplified Arabic" pitchFamily="18" charset="-78"/>
              </a:rPr>
              <a:t>https://www.youtube.com/watch?v=RBPyAS2T3eY</a:t>
            </a:r>
          </a:p>
          <a:p>
            <a:pPr algn="r" rtl="1">
              <a:buNone/>
            </a:pPr>
            <a:endParaRPr lang="ar-SA" b="1" dirty="0">
              <a:latin typeface="Simplified Arabic" pitchFamily="18" charset="-78"/>
              <a:cs typeface="Simplified Arabic" pitchFamily="18"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risi\Documents\مساق236\كرونا\1593582202-2.jpg"/>
          <p:cNvPicPr>
            <a:picLocks noChangeAspect="1" noChangeArrowheads="1"/>
          </p:cNvPicPr>
          <p:nvPr/>
        </p:nvPicPr>
        <p:blipFill>
          <a:blip r:embed="rId2"/>
          <a:srcRect/>
          <a:stretch>
            <a:fillRect/>
          </a:stretch>
        </p:blipFill>
        <p:spPr bwMode="auto">
          <a:xfrm>
            <a:off x="-816729" y="0"/>
            <a:ext cx="9960729" cy="7042547"/>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a:bodyPr>
          <a:lstStyle/>
          <a:p>
            <a:pPr algn="r" rtl="1">
              <a:buNone/>
            </a:pPr>
            <a:r>
              <a:rPr lang="ar-SA" b="1" dirty="0">
                <a:latin typeface="Simplified Arabic" pitchFamily="18" charset="-78"/>
                <a:cs typeface="Simplified Arabic" pitchFamily="18" charset="-78"/>
              </a:rPr>
              <a:t>الصلابة هي نمط شخصية تتميز بثلاثة عوامل هي: </a:t>
            </a:r>
          </a:p>
          <a:p>
            <a:pPr algn="r" rtl="1">
              <a:buNone/>
            </a:pPr>
            <a:endParaRPr lang="ar-SA" dirty="0">
              <a:latin typeface="Simplified Arabic" pitchFamily="18" charset="-78"/>
              <a:cs typeface="Simplified Arabic" pitchFamily="18" charset="-78"/>
            </a:endParaRPr>
          </a:p>
          <a:p>
            <a:pPr marL="514350" indent="-514350" algn="r" rtl="1">
              <a:buFont typeface="+mj-lt"/>
              <a:buAutoNum type="arabicParenR"/>
            </a:pPr>
            <a:r>
              <a:rPr lang="ar-SA" sz="2800" dirty="0">
                <a:solidFill>
                  <a:srgbClr val="FF0000"/>
                </a:solidFill>
                <a:latin typeface="Simplified Arabic" pitchFamily="18" charset="-78"/>
                <a:cs typeface="Simplified Arabic" pitchFamily="18" charset="-78"/>
              </a:rPr>
              <a:t>الألتزام</a:t>
            </a:r>
            <a:r>
              <a:rPr lang="ar-SA" sz="2800" dirty="0">
                <a:latin typeface="Simplified Arabic" pitchFamily="18" charset="-78"/>
                <a:cs typeface="Simplified Arabic" pitchFamily="18" charset="-78"/>
              </a:rPr>
              <a:t> </a:t>
            </a:r>
            <a:r>
              <a:rPr lang="en-US" sz="2800" dirty="0">
                <a:latin typeface="Simplified Arabic" pitchFamily="18" charset="-78"/>
                <a:cs typeface="Simplified Arabic" pitchFamily="18" charset="-78"/>
              </a:rPr>
              <a:t>Commitment</a:t>
            </a:r>
            <a:r>
              <a:rPr lang="ar-SA" sz="2800" dirty="0">
                <a:latin typeface="Simplified Arabic" pitchFamily="18" charset="-78"/>
                <a:cs typeface="Simplified Arabic" pitchFamily="18" charset="-78"/>
              </a:rPr>
              <a:t>: هو إدراك الهدف من الأنشطة الحياتية وكيفة الإلتزام بتلك الأنشطة والأدوار نحو ذاتك ، حياتك..... سؤال الشخص الذي لا يوجد لديه إلتزام كيف تكون حياته؟</a:t>
            </a:r>
          </a:p>
          <a:p>
            <a:pPr marL="514350" indent="-514350" algn="r" rtl="1">
              <a:buFont typeface="+mj-lt"/>
              <a:buAutoNum type="arabicParenR"/>
            </a:pPr>
            <a:r>
              <a:rPr lang="ar-SA" sz="2800" dirty="0">
                <a:latin typeface="Simplified Arabic" pitchFamily="18" charset="-78"/>
                <a:cs typeface="Simplified Arabic" pitchFamily="18" charset="-78"/>
              </a:rPr>
              <a:t>ا</a:t>
            </a:r>
            <a:r>
              <a:rPr lang="ar-SA" sz="2800" dirty="0">
                <a:solidFill>
                  <a:srgbClr val="FF0000"/>
                </a:solidFill>
                <a:latin typeface="Simplified Arabic" pitchFamily="18" charset="-78"/>
                <a:cs typeface="Simplified Arabic" pitchFamily="18" charset="-78"/>
              </a:rPr>
              <a:t>لتحكم </a:t>
            </a:r>
            <a:r>
              <a:rPr lang="en-US" sz="2800" dirty="0">
                <a:latin typeface="Simplified Arabic" pitchFamily="18" charset="-78"/>
                <a:cs typeface="Simplified Arabic" pitchFamily="18" charset="-78"/>
              </a:rPr>
              <a:t>Control</a:t>
            </a:r>
            <a:r>
              <a:rPr lang="ar-SA" sz="2800" dirty="0">
                <a:latin typeface="Simplified Arabic" pitchFamily="18" charset="-78"/>
                <a:cs typeface="Simplified Arabic" pitchFamily="18" charset="-78"/>
              </a:rPr>
              <a:t>:هل الفرد قادر على التحكم في الأحداث من حولك، ،قادر على التعديل ، على الإضافة ،وتوجيه  الأحداث الى ما تريده؟</a:t>
            </a:r>
          </a:p>
          <a:p>
            <a:pPr marL="514350" indent="-514350" algn="r" rtl="1">
              <a:buNone/>
            </a:pPr>
            <a:endParaRPr lang="ar-SA" sz="2800" dirty="0">
              <a:latin typeface="Simplified Arabic" pitchFamily="18" charset="-78"/>
              <a:cs typeface="Simplified Arabic" pitchFamily="18" charset="-78"/>
            </a:endParaRPr>
          </a:p>
          <a:p>
            <a:pPr marL="514350" indent="-514350" algn="r" rtl="1">
              <a:buNone/>
            </a:pPr>
            <a:r>
              <a:rPr lang="ar-SA" sz="2800" dirty="0">
                <a:solidFill>
                  <a:srgbClr val="FF0000"/>
                </a:solidFill>
                <a:latin typeface="Simplified Arabic" pitchFamily="18" charset="-78"/>
                <a:cs typeface="Simplified Arabic" pitchFamily="18" charset="-78"/>
              </a:rPr>
              <a:t>3) التحدي</a:t>
            </a:r>
            <a:r>
              <a:rPr lang="ar-SA" sz="2800" dirty="0">
                <a:latin typeface="Simplified Arabic" pitchFamily="18" charset="-78"/>
                <a:cs typeface="Simplified Arabic" pitchFamily="18" charset="-78"/>
              </a:rPr>
              <a:t> </a:t>
            </a:r>
            <a:r>
              <a:rPr lang="en-US" sz="2800" dirty="0">
                <a:latin typeface="Simplified Arabic" pitchFamily="18" charset="-78"/>
                <a:cs typeface="Simplified Arabic" pitchFamily="18" charset="-78"/>
              </a:rPr>
              <a:t>Challenge</a:t>
            </a:r>
            <a:r>
              <a:rPr lang="ar-SA" sz="2800" dirty="0">
                <a:latin typeface="Simplified Arabic" pitchFamily="18" charset="-78"/>
                <a:cs typeface="Simplified Arabic" pitchFamily="18" charset="-78"/>
              </a:rPr>
              <a:t>: ينظرويدرك  الى التغيرات مثيرة ،خبرة طبيعية وإيجابية تساعد على إكتشاف النفس وتحدي العقبات</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457200"/>
          </a:xfrm>
        </p:spPr>
        <p:txBody>
          <a:bodyPr>
            <a:normAutofit fontScale="90000"/>
          </a:bodyPr>
          <a:lstStyle/>
          <a:p>
            <a:r>
              <a:rPr lang="en-US" sz="3600" b="1" dirty="0">
                <a:solidFill>
                  <a:srgbClr val="FF0000"/>
                </a:solidFill>
                <a:latin typeface="Simplified Arabic" pitchFamily="18" charset="-78"/>
                <a:cs typeface="Simplified Arabic" pitchFamily="18" charset="-78"/>
              </a:rPr>
              <a:t>Health Beliefs</a:t>
            </a:r>
            <a:r>
              <a:rPr lang="ar-SA" sz="3600" b="1" dirty="0">
                <a:solidFill>
                  <a:srgbClr val="FF0000"/>
                </a:solidFill>
                <a:latin typeface="Simplified Arabic" pitchFamily="18" charset="-78"/>
                <a:cs typeface="Simplified Arabic" pitchFamily="18" charset="-78"/>
              </a:rPr>
              <a:t>6) المعتقدات الصحية </a:t>
            </a:r>
            <a:endParaRPr lang="en-US" sz="36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0" y="762000"/>
            <a:ext cx="9144000" cy="6096000"/>
          </a:xfrm>
        </p:spPr>
        <p:txBody>
          <a:bodyPr>
            <a:noAutofit/>
          </a:bodyPr>
          <a:lstStyle/>
          <a:p>
            <a:pPr algn="r" rtl="1">
              <a:buNone/>
            </a:pPr>
            <a:r>
              <a:rPr lang="ar-SA" sz="2400" b="1" dirty="0">
                <a:cs typeface="+mj-cs"/>
              </a:rPr>
              <a:t>مفهوم المعتقدات:</a:t>
            </a:r>
            <a:endParaRPr lang="ar-SA" sz="2400" dirty="0">
              <a:cs typeface="+mj-cs"/>
            </a:endParaRPr>
          </a:p>
          <a:p>
            <a:pPr algn="r" rtl="1"/>
            <a:r>
              <a:rPr lang="ar-SA" sz="2400" dirty="0">
                <a:cs typeface="+mj-cs"/>
              </a:rPr>
              <a:t>يقصد بالمعتقدات مجموعة من الموروثات المتعلقة بالعالم الخارجي وفوق الطبيعي، والتي احتلت عقول الناس وشغلت حياتهم وملكت قلوبهم، وأصبحت مُسلم بها لديهم.</a:t>
            </a:r>
          </a:p>
          <a:p>
            <a:pPr algn="r" rtl="1">
              <a:buFont typeface="Wingdings" pitchFamily="2" charset="2"/>
              <a:buChar char="§"/>
            </a:pPr>
            <a:r>
              <a:rPr lang="ar-SA" sz="2400" dirty="0">
                <a:latin typeface="Simplified Arabic" pitchFamily="18" charset="-78"/>
                <a:cs typeface="+mj-cs"/>
              </a:rPr>
              <a:t>والتي تنتقل عبر الأجيال كجزء من التراث الثقافي المشترك</a:t>
            </a:r>
          </a:p>
          <a:p>
            <a:pPr algn="r" rtl="1">
              <a:buFont typeface="Wingdings" pitchFamily="2" charset="2"/>
              <a:buChar char="§"/>
            </a:pPr>
            <a:r>
              <a:rPr lang="ar-SA" sz="2400" dirty="0">
                <a:latin typeface="Simplified Arabic" pitchFamily="18" charset="-78"/>
                <a:cs typeface="+mj-cs"/>
              </a:rPr>
              <a:t>يلخص المعظم معتقداته الصحية من خلال الأمثلة الشعبية ووسائل الإعلام والمعتقدات الأسرية وخاصة الأصدقاء. </a:t>
            </a:r>
          </a:p>
          <a:p>
            <a:pPr algn="r" rtl="1">
              <a:buNone/>
            </a:pPr>
            <a:r>
              <a:rPr lang="ar-SA" sz="2400" dirty="0">
                <a:latin typeface="Simplified Arabic" pitchFamily="18" charset="-78"/>
                <a:cs typeface="+mj-cs"/>
              </a:rPr>
              <a:t>هل معتقداتنا الصحية ، لها تأثير ملحوظ في إنخراطنا اللاحق في ممارسة السلوك الصحي؟</a:t>
            </a:r>
          </a:p>
          <a:p>
            <a:pPr algn="r" rtl="1">
              <a:buNone/>
            </a:pPr>
            <a:r>
              <a:rPr lang="ar-SA" sz="2400" dirty="0">
                <a:cs typeface="+mj-cs"/>
              </a:rPr>
              <a:t>ما هي أهم المعتقدات الثقافية السائدة في المجتمع والتعرف على مدى تأثيرها على الحالة الصحية؟ </a:t>
            </a:r>
            <a:endParaRPr lang="ar-SA" sz="2400" dirty="0">
              <a:latin typeface="Simplified Arabic" pitchFamily="18" charset="-78"/>
              <a:cs typeface="+mj-cs"/>
            </a:endParaRPr>
          </a:p>
          <a:p>
            <a:pPr algn="r" rtl="1">
              <a:buNone/>
            </a:pPr>
            <a:r>
              <a:rPr lang="ar-SA" sz="2400" b="1" dirty="0">
                <a:latin typeface="Simplified Arabic" pitchFamily="18" charset="-78"/>
                <a:cs typeface="+mj-cs"/>
              </a:rPr>
              <a:t>ومن الأمثلة على المعتقدات هي: </a:t>
            </a:r>
          </a:p>
          <a:p>
            <a:pPr algn="r" rtl="1">
              <a:buNone/>
            </a:pPr>
            <a:r>
              <a:rPr lang="ar-SA" sz="2400" dirty="0">
                <a:cs typeface="+mj-cs"/>
              </a:rPr>
              <a:t>وفيما يتعلق بالمعتقدات الغذائية  عند النساء الأوغنديات    تتجنب تناول البيض خلال فترة الحمل  اعتقادًا منهن بأن تناوله يجعل الطفل مفتقدًا للشعر عند ولادته مما يسبب لها حرج بين أسرتها، كما تتجنب النساء تناول الأسماك خلال فترة الحمل حتى لا يولد الطفل مشوهًا كأن يولد برأس كبير الحجم.</a:t>
            </a:r>
          </a:p>
          <a:p>
            <a:pPr algn="r" rtl="1">
              <a:buNone/>
            </a:pPr>
            <a:endParaRPr lang="en-US" sz="2400" dirty="0">
              <a:cs typeface="+mj-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5821363"/>
          </a:xfrm>
        </p:spPr>
        <p:txBody>
          <a:bodyPr/>
          <a:lstStyle/>
          <a:p>
            <a:pPr algn="r" rtl="1">
              <a:buNone/>
            </a:pPr>
            <a:r>
              <a:rPr lang="ar-SA" b="1" u="sng" dirty="0">
                <a:solidFill>
                  <a:srgbClr val="FF0000"/>
                </a:solidFill>
              </a:rPr>
              <a:t>العوامل الثقافية :تاثير الثقافة على معانى الصحة </a:t>
            </a:r>
          </a:p>
          <a:p>
            <a:pPr algn="r" rtl="1">
              <a:buFont typeface="Wingdings" pitchFamily="2" charset="2"/>
              <a:buChar char="§"/>
            </a:pPr>
            <a:r>
              <a:rPr lang="ar-SA" sz="3200" dirty="0">
                <a:latin typeface="Simplified Arabic" pitchFamily="18" charset="-78"/>
                <a:cs typeface="Simplified Arabic" pitchFamily="18" charset="-78"/>
              </a:rPr>
              <a:t>أسلوب الحياة. </a:t>
            </a:r>
          </a:p>
          <a:p>
            <a:pPr algn="r" rtl="1">
              <a:buFont typeface="Wingdings" pitchFamily="2" charset="2"/>
              <a:buChar char="§"/>
            </a:pPr>
            <a:r>
              <a:rPr lang="ar-SA" sz="3200" dirty="0">
                <a:latin typeface="Simplified Arabic" pitchFamily="18" charset="-78"/>
                <a:cs typeface="Simplified Arabic" pitchFamily="18" charset="-78"/>
              </a:rPr>
              <a:t>الوراثة. </a:t>
            </a:r>
          </a:p>
          <a:p>
            <a:pPr algn="r" rtl="1">
              <a:buFont typeface="Wingdings" pitchFamily="2" charset="2"/>
              <a:buChar char="§"/>
            </a:pPr>
            <a:r>
              <a:rPr lang="ar-SA" sz="3200" dirty="0">
                <a:latin typeface="Simplified Arabic" pitchFamily="18" charset="-78"/>
                <a:cs typeface="Simplified Arabic" pitchFamily="18" charset="-78"/>
              </a:rPr>
              <a:t>العوامل الخارقة للطبية (مثل إرادة الله أو أرواح شريرة). </a:t>
            </a:r>
          </a:p>
          <a:p>
            <a:pPr algn="r" rtl="1">
              <a:buFont typeface="Wingdings" pitchFamily="2" charset="2"/>
              <a:buChar char="§"/>
            </a:pPr>
            <a:r>
              <a:rPr lang="ar-SA" sz="3200" dirty="0">
                <a:latin typeface="Simplified Arabic" pitchFamily="18" charset="-78"/>
                <a:cs typeface="Simplified Arabic" pitchFamily="18" charset="-78"/>
              </a:rPr>
              <a:t>القضاء والقدر. </a:t>
            </a:r>
          </a:p>
          <a:p>
            <a:pPr algn="r" rtl="1">
              <a:buNone/>
            </a:pPr>
            <a:r>
              <a:rPr lang="ar-SA" b="1" u="sng" dirty="0">
                <a:solidFill>
                  <a:srgbClr val="FF0000"/>
                </a:solidFill>
                <a:latin typeface="Simplified Arabic" pitchFamily="18" charset="-78"/>
                <a:cs typeface="Simplified Arabic" pitchFamily="18" charset="-78"/>
              </a:rPr>
              <a:t>المعتقدات الصحية وسرعة الشفاء من المرض</a:t>
            </a:r>
            <a:r>
              <a:rPr lang="ar-SA" b="1" u="sng" dirty="0">
                <a:latin typeface="Simplified Arabic" pitchFamily="18" charset="-78"/>
                <a:cs typeface="Simplified Arabic" pitchFamily="18" charset="-78"/>
              </a:rPr>
              <a:t>:</a:t>
            </a:r>
            <a:endParaRPr lang="ar-SA" u="sng" dirty="0"/>
          </a:p>
          <a:p>
            <a:pPr algn="r" rtl="1">
              <a:buFont typeface="Wingdings" pitchFamily="2" charset="2"/>
              <a:buChar char="§"/>
            </a:pPr>
            <a:r>
              <a:rPr lang="ar-SA" dirty="0"/>
              <a:t>معتقداتنا الصحية تؤثر في سرعة شفائنا من المرض والعمليات الجراحية والألم. </a:t>
            </a:r>
          </a:p>
          <a:p>
            <a:pPr algn="r" rtl="1">
              <a:buFont typeface="Wingdings" pitchFamily="2" charset="2"/>
              <a:buChar char="§"/>
            </a:pPr>
            <a:r>
              <a:rPr lang="ar-SA" dirty="0"/>
              <a:t>التوقعات قبل العمليات الجراحية تساعد في سرعة الشفاء. </a:t>
            </a:r>
          </a:p>
          <a:p>
            <a:pPr algn="r" rtl="1">
              <a:buNone/>
            </a:pPr>
            <a:endParaRPr lang="ar-SA" dirty="0"/>
          </a:p>
          <a:p>
            <a:pPr algn="r" rtl="1">
              <a:buFont typeface="Wingdings" pitchFamily="2" charset="2"/>
              <a:buChar char="§"/>
            </a:pPr>
            <a:endParaRPr lang="en-US" sz="3200" dirty="0">
              <a:latin typeface="Simplified Arabic" pitchFamily="18" charset="-78"/>
              <a:cs typeface="Simplified Arabic" pitchFamily="18"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534400" cy="762000"/>
          </a:xfrm>
        </p:spPr>
        <p:txBody>
          <a:bodyPr>
            <a:normAutofit fontScale="90000"/>
          </a:bodyPr>
          <a:lstStyle/>
          <a:p>
            <a:br>
              <a:rPr lang="ar-SA" b="1" dirty="0">
                <a:solidFill>
                  <a:schemeClr val="tx1"/>
                </a:solidFill>
                <a:latin typeface="Simplified Arabic" pitchFamily="18" charset="-78"/>
                <a:cs typeface="Simplified Arabic" pitchFamily="18" charset="-78"/>
              </a:rPr>
            </a:br>
            <a:endParaRPr lang="en-US"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301752" y="304800"/>
            <a:ext cx="8613648" cy="5794248"/>
          </a:xfrm>
        </p:spPr>
        <p:txBody>
          <a:bodyPr>
            <a:normAutofit/>
          </a:bodyPr>
          <a:lstStyle/>
          <a:p>
            <a:pPr algn="r" rtl="1">
              <a:buNone/>
            </a:pPr>
            <a:r>
              <a:rPr lang="ar-SA" sz="2800" b="1" u="sng" dirty="0">
                <a:solidFill>
                  <a:srgbClr val="FF0000"/>
                </a:solidFill>
                <a:latin typeface="Simplified Arabic" pitchFamily="18" charset="-78"/>
                <a:cs typeface="Simplified Arabic" pitchFamily="18" charset="-78"/>
              </a:rPr>
              <a:t>مركز الضبط</a:t>
            </a:r>
            <a:r>
              <a:rPr lang="ar-SA" sz="2800" b="1" dirty="0">
                <a:solidFill>
                  <a:srgbClr val="FF0000"/>
                </a:solidFill>
                <a:latin typeface="Simplified Arabic" pitchFamily="18" charset="-78"/>
                <a:cs typeface="Simplified Arabic" pitchFamily="18" charset="-78"/>
              </a:rPr>
              <a:t>: </a:t>
            </a:r>
            <a:r>
              <a:rPr lang="ar-SA" sz="3000" dirty="0">
                <a:latin typeface="Simplified Arabic" pitchFamily="18" charset="-78"/>
                <a:cs typeface="Simplified Arabic" pitchFamily="18" charset="-78"/>
              </a:rPr>
              <a:t>هو التحكم المدرك، أي أن الاشياء تحدث لهم إما عن طريق عوامل داخلية (من خلال أفعالهم أو معتقداتهم) أو بفعل عوامل خارجة عن أنفسهم (نتيجة للصدفة أو الحظ). </a:t>
            </a:r>
          </a:p>
          <a:p>
            <a:pPr algn="r" rtl="1">
              <a:buFont typeface="Wingdings" pitchFamily="2" charset="2"/>
              <a:buChar char="§"/>
            </a:pPr>
            <a:endParaRPr lang="ar-SA" sz="3000" dirty="0">
              <a:latin typeface="Simplified Arabic" pitchFamily="18" charset="-78"/>
              <a:cs typeface="Simplified Arabic" pitchFamily="18" charset="-78"/>
            </a:endParaRPr>
          </a:p>
          <a:p>
            <a:pPr algn="r" rtl="1">
              <a:buNone/>
            </a:pPr>
            <a:r>
              <a:rPr lang="ar-SA" sz="3000" b="1" dirty="0">
                <a:latin typeface="Simplified Arabic" pitchFamily="18" charset="-78"/>
                <a:cs typeface="Simplified Arabic" pitchFamily="18" charset="-78"/>
              </a:rPr>
              <a:t>تم تقسيم الأفراد إلى قسمين: </a:t>
            </a:r>
          </a:p>
          <a:p>
            <a:pPr algn="r" rtl="1">
              <a:buNone/>
            </a:pPr>
            <a:endParaRPr lang="ar-SA" sz="3000" b="1" dirty="0">
              <a:latin typeface="Simplified Arabic" pitchFamily="18" charset="-78"/>
              <a:cs typeface="Simplified Arabic" pitchFamily="18" charset="-78"/>
            </a:endParaRPr>
          </a:p>
          <a:p>
            <a:pPr algn="r" rtl="1">
              <a:buNone/>
            </a:pPr>
            <a:r>
              <a:rPr lang="ar-SA" sz="3000" b="1" dirty="0">
                <a:latin typeface="Simplified Arabic" pitchFamily="18" charset="-78"/>
                <a:cs typeface="Simplified Arabic" pitchFamily="18" charset="-78"/>
              </a:rPr>
              <a:t>1) قسم يتسم بمركز ضبط داخلي: </a:t>
            </a:r>
            <a:r>
              <a:rPr lang="ar-SA" sz="3000" dirty="0">
                <a:latin typeface="Simplified Arabic" pitchFamily="18" charset="-78"/>
                <a:cs typeface="Simplified Arabic" pitchFamily="18" charset="-78"/>
              </a:rPr>
              <a:t>الأفراد يشعرون بأنهم متحكمون في حياتهم (مثل الإمتناع عن التدخين وشرب الكحول). </a:t>
            </a:r>
          </a:p>
          <a:p>
            <a:pPr algn="r" rtl="1">
              <a:buNone/>
            </a:pPr>
            <a:r>
              <a:rPr lang="ar-SA" sz="3000" b="1" dirty="0">
                <a:latin typeface="Simplified Arabic" pitchFamily="18" charset="-78"/>
                <a:cs typeface="Simplified Arabic" pitchFamily="18" charset="-78"/>
              </a:rPr>
              <a:t>2) قسم يتصف بمركز ضبط خارجي: </a:t>
            </a:r>
            <a:r>
              <a:rPr lang="ar-SA" sz="3000" dirty="0">
                <a:latin typeface="Simplified Arabic" pitchFamily="18" charset="-78"/>
                <a:cs typeface="Simplified Arabic" pitchFamily="18" charset="-78"/>
              </a:rPr>
              <a:t>الأفراد شعرون بأن حياتهم تخضع للتحكم من قبل الصدفة (يكون الفرد أقل عرضة للإنخراط في السلوكيات الصحية الوقائية أو الطبية). </a:t>
            </a:r>
            <a:endParaRPr lang="en-US" sz="3000" dirty="0">
              <a:latin typeface="Simplified Arabic" pitchFamily="18" charset="-78"/>
              <a:cs typeface="Simplified Arabic" pitchFamily="18" charset="-78"/>
            </a:endParaRP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solidFill>
                  <a:srgbClr val="FF0000"/>
                </a:solidFill>
                <a:latin typeface="Simplified Arabic" pitchFamily="18" charset="-78"/>
                <a:cs typeface="Simplified Arabic" pitchFamily="18" charset="-78"/>
              </a:rPr>
              <a:t>نموذج ليفينثال </a:t>
            </a:r>
            <a:r>
              <a:rPr lang="en-US" b="1" dirty="0" err="1">
                <a:solidFill>
                  <a:srgbClr val="FF0000"/>
                </a:solidFill>
                <a:latin typeface="Simplified Arabic" pitchFamily="18" charset="-78"/>
                <a:cs typeface="Simplified Arabic" pitchFamily="18" charset="-78"/>
              </a:rPr>
              <a:t>Leventhal</a:t>
            </a:r>
            <a:r>
              <a:rPr lang="ar-SA" b="1" dirty="0">
                <a:latin typeface="Simplified Arabic" pitchFamily="18" charset="-78"/>
                <a:cs typeface="Simplified Arabic" pitchFamily="18" charset="-78"/>
              </a:rPr>
              <a:t> </a:t>
            </a:r>
            <a:r>
              <a:rPr lang="ar-SA" b="1" dirty="0">
                <a:solidFill>
                  <a:srgbClr val="FF0000"/>
                </a:solidFill>
                <a:latin typeface="Simplified Arabic" pitchFamily="18" charset="-78"/>
                <a:cs typeface="Simplified Arabic" pitchFamily="18" charset="-78"/>
              </a:rPr>
              <a:t>للتنظيم الذاتي</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r" rtl="1"/>
            <a:r>
              <a:rPr lang="ar-SA" dirty="0"/>
              <a:t>تم طرح الطريقة التي نفهم بها صحتنا أو معتقدانيا حول المرض ( والمعروفة باسم التمثيلات المرضية </a:t>
            </a:r>
            <a:r>
              <a:rPr lang="en-US" dirty="0"/>
              <a:t>Illness Representations </a:t>
            </a:r>
            <a:r>
              <a:rPr lang="ar-SA" dirty="0"/>
              <a:t> أو توجه إستجابنتا نحو المرض في نموذج التنظيم الذاتي </a:t>
            </a:r>
            <a:r>
              <a:rPr lang="en-US" dirty="0"/>
              <a:t>self-Regulatory Model(SRM)</a:t>
            </a:r>
            <a:r>
              <a:rPr lang="ar-SA" dirty="0"/>
              <a:t> الذي وضعة ليفينثال </a:t>
            </a:r>
            <a:r>
              <a:rPr lang="en-US" dirty="0" err="1"/>
              <a:t>Leventhal</a:t>
            </a:r>
            <a:r>
              <a:rPr lang="en-US" dirty="0"/>
              <a:t> 1980</a:t>
            </a:r>
            <a:r>
              <a:rPr lang="ar-SA" dirty="0"/>
              <a:t> .</a:t>
            </a:r>
          </a:p>
          <a:p>
            <a:pPr algn="r" rtl="1"/>
            <a:r>
              <a:rPr lang="ar-SA" dirty="0"/>
              <a:t>ويعتمد هذا النموذج على منحى حل المشكلة الذي يقترح أن نتعامل مع المرض والأعراض المرضية بالطريقة نفسها التي نتعامل بها مع </a:t>
            </a:r>
            <a:r>
              <a:rPr lang="ar-SA" u="sng" dirty="0"/>
              <a:t>مشكلاتنا الأخري </a:t>
            </a:r>
            <a:r>
              <a:rPr lang="ar-SA" dirty="0"/>
              <a:t>، حيث يفترض أننا أفراد لدنيا الحاجة للحفاظ على التوازن ، فعندنا نواجة مشكلة ما تهدد كيانيا النفسي أو الجسمي تنشط قدرتنا على الأنخراط في الأنشطة التي ستعمل على إعادة الوضع الراهن ، حيث يمثل المرض حالة غير مستقرة، تقابل الحالة السوية ، ويفترض أننا عندها تصبح حالتنا الصحية مهددة ، نسعى للعمل على إعادة التوازن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مجله التعليم الالكترونى"/>
          <p:cNvPicPr>
            <a:picLocks noChangeAspect="1" noChangeArrowheads="1"/>
          </p:cNvPicPr>
          <p:nvPr/>
        </p:nvPicPr>
        <p:blipFill>
          <a:blip r:embed="rId2"/>
          <a:srcRect/>
          <a:stretch>
            <a:fillRect/>
          </a:stretch>
        </p:blipFill>
        <p:spPr bwMode="auto">
          <a:xfrm>
            <a:off x="193859" y="533400"/>
            <a:ext cx="6892741" cy="44291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1"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a:extLst>
              <a:ext uri="{FF2B5EF4-FFF2-40B4-BE49-F238E27FC236}">
                <a16:creationId xmlns:a16="http://schemas.microsoft.com/office/drawing/2014/main" id="{61C68D8F-71FA-41E7-AC82-878E2D1F7984}"/>
              </a:ext>
            </a:extLst>
          </p:cNvPr>
          <p:cNvSpPr>
            <a:spLocks noGrp="1"/>
          </p:cNvSpPr>
          <p:nvPr>
            <p:ph type="title"/>
          </p:nvPr>
        </p:nvSpPr>
        <p:spPr>
          <a:xfrm>
            <a:off x="884420" y="826681"/>
            <a:ext cx="7375161" cy="1325563"/>
          </a:xfrm>
        </p:spPr>
        <p:txBody>
          <a:bodyPr>
            <a:normAutofit/>
          </a:bodyPr>
          <a:lstStyle/>
          <a:p>
            <a:pPr algn="r"/>
            <a:r>
              <a:rPr lang="ar-SA" sz="4000" dirty="0">
                <a:solidFill>
                  <a:srgbClr val="FFFFFF"/>
                </a:solidFill>
              </a:rPr>
              <a:t>1- ماذا مقصود بكلمة "صحي"؟</a:t>
            </a:r>
            <a:br>
              <a:rPr lang="ar-SA" sz="4000" dirty="0">
                <a:solidFill>
                  <a:srgbClr val="FFFFFF"/>
                </a:solidFill>
              </a:rPr>
            </a:br>
            <a:endParaRPr lang="en-US" sz="4000" dirty="0">
              <a:solidFill>
                <a:srgbClr val="FFFFFF"/>
              </a:solidFill>
            </a:endParaRPr>
          </a:p>
        </p:txBody>
      </p:sp>
      <p:sp>
        <p:nvSpPr>
          <p:cNvPr id="5" name="Content Placeholder 4">
            <a:extLst>
              <a:ext uri="{FF2B5EF4-FFF2-40B4-BE49-F238E27FC236}">
                <a16:creationId xmlns:a16="http://schemas.microsoft.com/office/drawing/2014/main" id="{1897C61D-5102-4B92-860D-F5C2E74F0354}"/>
              </a:ext>
            </a:extLst>
          </p:cNvPr>
          <p:cNvSpPr>
            <a:spLocks noGrp="1"/>
          </p:cNvSpPr>
          <p:nvPr>
            <p:ph idx="1"/>
          </p:nvPr>
        </p:nvSpPr>
        <p:spPr>
          <a:xfrm>
            <a:off x="884420" y="2753936"/>
            <a:ext cx="7375161" cy="3033010"/>
          </a:xfrm>
        </p:spPr>
        <p:txBody>
          <a:bodyPr>
            <a:normAutofit fontScale="92500" lnSpcReduction="10000"/>
          </a:bodyPr>
          <a:lstStyle/>
          <a:p>
            <a:pPr marL="0" indent="0" algn="r">
              <a:buNone/>
            </a:pPr>
            <a:r>
              <a:rPr lang="ar-SA" sz="3200" dirty="0">
                <a:solidFill>
                  <a:srgbClr val="000000"/>
                </a:solidFill>
              </a:rPr>
              <a:t>من الضروري أولاً للإجابة عن سؤال : " ماذا نقصد بكلمة ( صحي ) ؟ " أن نشير إلى تعريف مفهوم " الصحة " ، فمفهوم الصحة من المفاهيم الشائعة جدًا ، والمتضمنة المعاني مختلفة . كما لاحظ (</a:t>
            </a:r>
            <a:r>
              <a:rPr lang="ar-SA" sz="3200" dirty="0" err="1">
                <a:solidFill>
                  <a:srgbClr val="000000"/>
                </a:solidFill>
              </a:rPr>
              <a:t>نايدو</a:t>
            </a:r>
            <a:r>
              <a:rPr lang="ar-SA" sz="3200" dirty="0">
                <a:solidFill>
                  <a:srgbClr val="000000"/>
                </a:solidFill>
              </a:rPr>
              <a:t> " </a:t>
            </a:r>
            <a:r>
              <a:rPr lang="ar-SA" sz="3200" dirty="0" err="1">
                <a:solidFill>
                  <a:srgbClr val="000000"/>
                </a:solidFill>
              </a:rPr>
              <a:t>وويللز</a:t>
            </a:r>
            <a:r>
              <a:rPr lang="ar-SA" sz="3200" dirty="0">
                <a:solidFill>
                  <a:srgbClr val="000000"/>
                </a:solidFill>
              </a:rPr>
              <a:t> ۲۰۰۳ ) أن هناك وجهات نظر للصحة ، وهي معروفة بكونها مفاهيم دارجة أو غير علمية ، حيث تنتقل من جيل لآخر ، وتصبح جزءا من التراث الثقافي.</a:t>
            </a:r>
          </a:p>
          <a:p>
            <a:pPr marL="0" indent="0" algn="r">
              <a:buNone/>
            </a:pPr>
            <a:endParaRPr lang="ar-SA" sz="2000" dirty="0">
              <a:solidFill>
                <a:srgbClr val="000000"/>
              </a:solidFill>
            </a:endParaRPr>
          </a:p>
          <a:p>
            <a:pPr marL="0" indent="0" algn="r">
              <a:buNone/>
            </a:pPr>
            <a:endParaRPr lang="ar-SA" sz="2000" dirty="0">
              <a:solidFill>
                <a:srgbClr val="000000"/>
              </a:solidFill>
            </a:endParaRPr>
          </a:p>
          <a:p>
            <a:pPr marL="0" indent="0" algn="r">
              <a:buNone/>
            </a:pPr>
            <a:endParaRPr lang="ar-SA" sz="2000" dirty="0">
              <a:solidFill>
                <a:srgbClr val="000000"/>
              </a:solidFill>
            </a:endParaRPr>
          </a:p>
          <a:p>
            <a:pPr marL="0" indent="0" algn="r">
              <a:buNone/>
            </a:pPr>
            <a:endParaRPr lang="ar-SA" sz="2000" dirty="0">
              <a:solidFill>
                <a:srgbClr val="000000"/>
              </a:solidFill>
            </a:endParaRPr>
          </a:p>
          <a:p>
            <a:pPr marL="0" indent="0" algn="r">
              <a:buNone/>
            </a:pPr>
            <a:endParaRPr lang="ar-SA" sz="2000" dirty="0">
              <a:solidFill>
                <a:srgbClr val="000000"/>
              </a:solidFill>
            </a:endParaRPr>
          </a:p>
          <a:p>
            <a:pPr marL="0" indent="0" algn="r">
              <a:buNone/>
            </a:pPr>
            <a:endParaRPr lang="en-US" sz="2000" dirty="0">
              <a:solidFill>
                <a:srgbClr val="000000"/>
              </a:solidFill>
            </a:endParaRPr>
          </a:p>
          <a:p>
            <a:pPr marL="0" indent="0" algn="r">
              <a:buNone/>
            </a:pPr>
            <a:endParaRPr lang="en-US" sz="2000" dirty="0">
              <a:solidFill>
                <a:srgbClr val="000000"/>
              </a:solidFill>
            </a:endParaRPr>
          </a:p>
          <a:p>
            <a:pPr marL="0" indent="0" algn="r">
              <a:buNone/>
            </a:pPr>
            <a:endParaRPr lang="en-US" sz="2000" dirty="0">
              <a:solidFill>
                <a:srgbClr val="000000"/>
              </a:solidFill>
            </a:endParaRPr>
          </a:p>
          <a:p>
            <a:pPr marL="0" indent="0" algn="r">
              <a:buNone/>
            </a:pPr>
            <a:endParaRPr lang="en-US" sz="2000" dirty="0">
              <a:solidFill>
                <a:srgbClr val="000000"/>
              </a:solidFill>
            </a:endParaRPr>
          </a:p>
        </p:txBody>
      </p:sp>
    </p:spTree>
    <p:extLst>
      <p:ext uri="{BB962C8B-B14F-4D97-AF65-F5344CB8AC3E}">
        <p14:creationId xmlns:p14="http://schemas.microsoft.com/office/powerpoint/2010/main" val="3963542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7"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05A2AD-ED9C-4211-8CA2-CE712871B1BD}"/>
              </a:ext>
            </a:extLst>
          </p:cNvPr>
          <p:cNvSpPr>
            <a:spLocks noGrp="1"/>
          </p:cNvSpPr>
          <p:nvPr>
            <p:ph type="title"/>
          </p:nvPr>
        </p:nvSpPr>
        <p:spPr>
          <a:xfrm>
            <a:off x="647272" y="1012004"/>
            <a:ext cx="2562119" cy="4795408"/>
          </a:xfrm>
        </p:spPr>
        <p:txBody>
          <a:bodyPr>
            <a:normAutofit fontScale="90000"/>
          </a:bodyPr>
          <a:lstStyle/>
          <a:p>
            <a:r>
              <a:rPr lang="ar-SA" dirty="0">
                <a:solidFill>
                  <a:srgbClr val="FFFFFF"/>
                </a:solidFill>
              </a:rPr>
              <a:t>فالطريقة التي يفهم ويفسر بها الافراد مفهوم الصحة لها انعكاسات مهمة على سلوكهم اللاحق,</a:t>
            </a:r>
            <a:endParaRPr lang="en-US" dirty="0">
              <a:solidFill>
                <a:srgbClr val="FFFFFF"/>
              </a:solidFill>
            </a:endParaRPr>
          </a:p>
        </p:txBody>
      </p:sp>
      <p:graphicFrame>
        <p:nvGraphicFramePr>
          <p:cNvPr id="5" name="Content Placeholder 2">
            <a:extLst>
              <a:ext uri="{FF2B5EF4-FFF2-40B4-BE49-F238E27FC236}">
                <a16:creationId xmlns:a16="http://schemas.microsoft.com/office/drawing/2014/main" id="{0526E68F-CCB4-4519-8F5C-09F0500974BD}"/>
              </a:ext>
            </a:extLst>
          </p:cNvPr>
          <p:cNvGraphicFramePr>
            <a:graphicFrameLocks noGrp="1"/>
          </p:cNvGraphicFramePr>
          <p:nvPr>
            <p:ph idx="1"/>
            <p:extLst>
              <p:ext uri="{D42A27DB-BD31-4B8C-83A1-F6EECF244321}">
                <p14:modId xmlns:p14="http://schemas.microsoft.com/office/powerpoint/2010/main" val="3312022969"/>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694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67929" cy="6858000"/>
          </a:xfrm>
          <a:prstGeom prst="rect">
            <a:avLst/>
          </a:prstGeom>
          <a:gradFill>
            <a:gsLst>
              <a:gs pos="0">
                <a:schemeClr val="accent6">
                  <a:lumMod val="90000"/>
                </a:schemeClr>
              </a:gs>
              <a:gs pos="25000">
                <a:schemeClr val="accent6">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607599B6-7100-4936-9A7B-DBAF73FA7491}"/>
              </a:ext>
            </a:extLst>
          </p:cNvPr>
          <p:cNvSpPr>
            <a:spLocks noGrp="1"/>
          </p:cNvSpPr>
          <p:nvPr>
            <p:ph type="title"/>
          </p:nvPr>
        </p:nvSpPr>
        <p:spPr>
          <a:xfrm>
            <a:off x="480060" y="2053641"/>
            <a:ext cx="2751871" cy="2760098"/>
          </a:xfrm>
        </p:spPr>
        <p:txBody>
          <a:bodyPr>
            <a:normAutofit/>
          </a:bodyPr>
          <a:lstStyle/>
          <a:p>
            <a:r>
              <a:rPr lang="ar-SA" b="1">
                <a:solidFill>
                  <a:srgbClr val="FFFFFF"/>
                </a:solidFill>
              </a:rPr>
              <a:t>جرينهلغ  وزملاؤه:</a:t>
            </a:r>
            <a:endParaRPr lang="en-US" b="1">
              <a:solidFill>
                <a:srgbClr val="FFFFFF"/>
              </a:solidFill>
            </a:endParaRPr>
          </a:p>
        </p:txBody>
      </p:sp>
      <p:sp>
        <p:nvSpPr>
          <p:cNvPr id="3" name="Content Placeholder 2">
            <a:extLst>
              <a:ext uri="{FF2B5EF4-FFF2-40B4-BE49-F238E27FC236}">
                <a16:creationId xmlns:a16="http://schemas.microsoft.com/office/drawing/2014/main" id="{2EB4FABB-E620-44AA-8605-1D9001181469}"/>
              </a:ext>
            </a:extLst>
          </p:cNvPr>
          <p:cNvSpPr>
            <a:spLocks noGrp="1"/>
          </p:cNvSpPr>
          <p:nvPr>
            <p:ph idx="1"/>
          </p:nvPr>
        </p:nvSpPr>
        <p:spPr>
          <a:xfrm>
            <a:off x="4567931" y="801866"/>
            <a:ext cx="3979563" cy="5230634"/>
          </a:xfrm>
        </p:spPr>
        <p:txBody>
          <a:bodyPr anchor="ctr">
            <a:normAutofit/>
          </a:bodyPr>
          <a:lstStyle/>
          <a:p>
            <a:pPr marL="0" indent="0" algn="r">
              <a:buNone/>
            </a:pPr>
            <a:r>
              <a:rPr lang="ar-SA" sz="2400" dirty="0">
                <a:solidFill>
                  <a:srgbClr val="000000"/>
                </a:solidFill>
              </a:rPr>
              <a:t>أهمية توافر الخبرة بالأسباب الشائعة للإصابة بمرض السكري لدى عينة من البريطانيين, حيث </a:t>
            </a:r>
            <a:r>
              <a:rPr lang="ar-SA" sz="2400" dirty="0" err="1">
                <a:solidFill>
                  <a:srgbClr val="000000"/>
                </a:solidFill>
              </a:rPr>
              <a:t>اكدو</a:t>
            </a:r>
            <a:r>
              <a:rPr lang="ar-SA" sz="2400" dirty="0">
                <a:solidFill>
                  <a:srgbClr val="000000"/>
                </a:solidFill>
              </a:rPr>
              <a:t> من خلال دراساتهم ان نجاح علاج مرض السكري يتطلب فهم أسلوب حياة هؤلاء المرضى .</a:t>
            </a:r>
            <a:r>
              <a:rPr lang="ar-SA" sz="2400" dirty="0" err="1">
                <a:solidFill>
                  <a:srgbClr val="000000"/>
                </a:solidFill>
              </a:rPr>
              <a:t>وافادو</a:t>
            </a:r>
            <a:r>
              <a:rPr lang="ar-SA" sz="2400" dirty="0">
                <a:solidFill>
                  <a:srgbClr val="000000"/>
                </a:solidFill>
              </a:rPr>
              <a:t> ان احد الأسباب الشائعة لإصابة مرض السكري من المرضى هو عدم إفراز العرق بسبب برودة المناخ في بريطانيا إلى جانب الاعتقاد بان الشفاء من المرض سيتم من خلال السفر إلى بلدان دافئة لذا صلت </a:t>
            </a:r>
            <a:r>
              <a:rPr lang="ar-SA" sz="2400" dirty="0" err="1">
                <a:solidFill>
                  <a:srgbClr val="000000"/>
                </a:solidFill>
              </a:rPr>
              <a:t>جرينهلغ</a:t>
            </a:r>
            <a:r>
              <a:rPr lang="ar-SA" sz="2400" dirty="0">
                <a:solidFill>
                  <a:srgbClr val="000000"/>
                </a:solidFill>
              </a:rPr>
              <a:t> الضوء على ضرورة فهم الأطباء لتفسيرات غير علمية للصحة</a:t>
            </a:r>
            <a:endParaRPr lang="en-US" sz="2400" dirty="0">
              <a:solidFill>
                <a:srgbClr val="000000"/>
              </a:solidFill>
            </a:endParaRPr>
          </a:p>
        </p:txBody>
      </p:sp>
    </p:spTree>
    <p:extLst>
      <p:ext uri="{BB962C8B-B14F-4D97-AF65-F5344CB8AC3E}">
        <p14:creationId xmlns:p14="http://schemas.microsoft.com/office/powerpoint/2010/main" val="2104841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ar-SA" b="1" dirty="0">
                <a:solidFill>
                  <a:srgbClr val="FF0000"/>
                </a:solidFill>
                <a:latin typeface="Simplified Arabic" pitchFamily="18" charset="-78"/>
                <a:cs typeface="Simplified Arabic" pitchFamily="18" charset="-78"/>
              </a:rPr>
              <a:t>مفهوم الصحة</a:t>
            </a:r>
            <a:endParaRPr lang="en-US"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228600" y="990600"/>
            <a:ext cx="8458200" cy="5105400"/>
          </a:xfrm>
        </p:spPr>
        <p:txBody>
          <a:bodyPr>
            <a:normAutofit fontScale="92500" lnSpcReduction="20000"/>
          </a:bodyPr>
          <a:lstStyle/>
          <a:p>
            <a:pPr algn="r" rtl="1">
              <a:buFont typeface="Wingdings" pitchFamily="2" charset="2"/>
              <a:buChar char="§"/>
            </a:pPr>
            <a:endParaRPr lang="ar-SA" sz="2400" dirty="0">
              <a:latin typeface="Simplified Arabic" pitchFamily="18" charset="-78"/>
              <a:cs typeface="Simplified Arabic" pitchFamily="18" charset="-78"/>
            </a:endParaRPr>
          </a:p>
          <a:p>
            <a:pPr algn="r" rtl="1">
              <a:buFont typeface="Wingdings" pitchFamily="2" charset="2"/>
              <a:buChar char="§"/>
            </a:pPr>
            <a:r>
              <a:rPr lang="ar-SA" sz="2400" dirty="0">
                <a:latin typeface="Simplified Arabic" pitchFamily="18" charset="-78"/>
                <a:cs typeface="Simplified Arabic" pitchFamily="18" charset="-78"/>
              </a:rPr>
              <a:t>في عام 1948 عرفت منظمة الصحة العالمية بأن الصحة </a:t>
            </a:r>
            <a:r>
              <a:rPr lang="ar-SA" sz="2400" dirty="0">
                <a:solidFill>
                  <a:srgbClr val="FF0000"/>
                </a:solidFill>
                <a:latin typeface="Simplified Arabic" pitchFamily="18" charset="-78"/>
                <a:cs typeface="Simplified Arabic" pitchFamily="18" charset="-78"/>
              </a:rPr>
              <a:t>هي تكامل الإحساس الجسدي والنفسي والإجتماعي،</a:t>
            </a:r>
            <a:r>
              <a:rPr lang="ar-SA" sz="2400" dirty="0">
                <a:latin typeface="Simplified Arabic" pitchFamily="18" charset="-78"/>
                <a:cs typeface="Simplified Arabic" pitchFamily="18" charset="-78"/>
              </a:rPr>
              <a:t> وليست فقط حالة من الخلو من المرض والعاهة. </a:t>
            </a:r>
          </a:p>
          <a:p>
            <a:pPr algn="r" rtl="1">
              <a:buNone/>
            </a:pPr>
            <a:endParaRPr lang="ar-SA" sz="2400" dirty="0">
              <a:latin typeface="Simplified Arabic" pitchFamily="18" charset="-78"/>
              <a:cs typeface="Simplified Arabic" pitchFamily="18" charset="-78"/>
            </a:endParaRPr>
          </a:p>
          <a:p>
            <a:pPr algn="r" rtl="1">
              <a:buFont typeface="Wingdings" pitchFamily="2" charset="2"/>
              <a:buChar char="§"/>
            </a:pPr>
            <a:r>
              <a:rPr lang="ar-SA" sz="2400" dirty="0">
                <a:latin typeface="Simplified Arabic" pitchFamily="18" charset="-78"/>
                <a:cs typeface="Simplified Arabic" pitchFamily="18" charset="-78"/>
              </a:rPr>
              <a:t>إنها حالة من </a:t>
            </a:r>
            <a:r>
              <a:rPr lang="ar-SA" sz="2400" dirty="0">
                <a:solidFill>
                  <a:srgbClr val="FF0000"/>
                </a:solidFill>
                <a:latin typeface="Simplified Arabic" pitchFamily="18" charset="-78"/>
                <a:cs typeface="Simplified Arabic" pitchFamily="18" charset="-78"/>
              </a:rPr>
              <a:t>التوازن</a:t>
            </a:r>
            <a:r>
              <a:rPr lang="ar-SA" sz="2400" dirty="0">
                <a:latin typeface="Simplified Arabic" pitchFamily="18" charset="-78"/>
                <a:cs typeface="Simplified Arabic" pitchFamily="18" charset="-78"/>
              </a:rPr>
              <a:t> الواجب تحقيقها في كل لحظة من لحظات الحياة. </a:t>
            </a:r>
          </a:p>
          <a:p>
            <a:pPr algn="r" rtl="1">
              <a:buNone/>
            </a:pPr>
            <a:endParaRPr lang="ar-SA" sz="2400" dirty="0">
              <a:latin typeface="Simplified Arabic" pitchFamily="18" charset="-78"/>
              <a:cs typeface="Simplified Arabic" pitchFamily="18" charset="-78"/>
            </a:endParaRPr>
          </a:p>
          <a:p>
            <a:pPr algn="r" rtl="1">
              <a:buFont typeface="Wingdings" pitchFamily="2" charset="2"/>
              <a:buChar char="§"/>
            </a:pPr>
            <a:r>
              <a:rPr lang="ar-SA" sz="2400" dirty="0">
                <a:latin typeface="Simplified Arabic" pitchFamily="18" charset="-78"/>
                <a:cs typeface="Simplified Arabic" pitchFamily="18" charset="-78"/>
              </a:rPr>
              <a:t>يتمتع الإنسان بالصحة عندما يتمكن من بناء علاقاته الإجتماعية بشكل فعال، ويتمكن من التوافق والإندماج مع أفراد مجتمعه، وعندما يستطيع تكييف حياته الخاصة مع الظروف المعقدة والمتنوعة للمحيط. </a:t>
            </a:r>
            <a:r>
              <a:rPr lang="ar-SA" sz="2400" dirty="0">
                <a:solidFill>
                  <a:srgbClr val="FF0000"/>
                </a:solidFill>
                <a:latin typeface="Simplified Arabic" pitchFamily="18" charset="-78"/>
                <a:cs typeface="Simplified Arabic" pitchFamily="18" charset="-78"/>
              </a:rPr>
              <a:t>ما رايكم ؟</a:t>
            </a:r>
          </a:p>
          <a:p>
            <a:pPr algn="r" rtl="1">
              <a:buFont typeface="Wingdings" pitchFamily="2" charset="2"/>
              <a:buChar char="§"/>
            </a:pPr>
            <a:r>
              <a:rPr lang="ar-SA" sz="2400" dirty="0">
                <a:latin typeface="Simplified Arabic" pitchFamily="18" charset="-78"/>
                <a:cs typeface="Simplified Arabic" pitchFamily="18" charset="-78"/>
              </a:rPr>
              <a:t>الصحة هي حالة من </a:t>
            </a:r>
            <a:r>
              <a:rPr lang="ar-SA" sz="2400" dirty="0">
                <a:solidFill>
                  <a:srgbClr val="FF0000"/>
                </a:solidFill>
                <a:latin typeface="Simplified Arabic" pitchFamily="18" charset="-78"/>
                <a:cs typeface="Simplified Arabic" pitchFamily="18" charset="-78"/>
              </a:rPr>
              <a:t>الإحساس الإيجابي، والصحة </a:t>
            </a:r>
            <a:r>
              <a:rPr lang="ar-SA" sz="2400" dirty="0">
                <a:latin typeface="Simplified Arabic" pitchFamily="18" charset="-78"/>
                <a:cs typeface="Simplified Arabic" pitchFamily="18" charset="-78"/>
              </a:rPr>
              <a:t>لا تتحقق إلا بصورة آلية دون سعي الإنسان نحو تحقيقها. </a:t>
            </a:r>
          </a:p>
          <a:p>
            <a:pPr algn="r" rtl="1">
              <a:buNone/>
            </a:pPr>
            <a:endParaRPr lang="ar-SA" sz="2400" dirty="0">
              <a:latin typeface="Simplified Arabic" pitchFamily="18" charset="-78"/>
              <a:cs typeface="Simplified Arabic" pitchFamily="18" charset="-78"/>
            </a:endParaRPr>
          </a:p>
          <a:p>
            <a:pPr algn="r" rtl="1">
              <a:buFont typeface="Wingdings" pitchFamily="2" charset="2"/>
              <a:buChar char="§"/>
            </a:pPr>
            <a:r>
              <a:rPr lang="ar-SA" sz="2400" dirty="0">
                <a:latin typeface="Simplified Arabic" pitchFamily="18" charset="-78"/>
                <a:cs typeface="Simplified Arabic" pitchFamily="18" charset="-78"/>
              </a:rPr>
              <a:t>الصحة حالة من التوازن بين الموارد الفيزيولوجية والنفسية والإجتماعية وآليات الحماية والدفاع للعضوية من جهة وبين التأثيرات الكامنة المسببة للمرض للمحيط الفيزيائي والبيولوجي والإجتماعي من جهة أخرى. </a:t>
            </a:r>
            <a:endParaRPr lang="en-US" sz="2400"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sz="3600" b="1" dirty="0">
                <a:solidFill>
                  <a:schemeClr val="tx1"/>
                </a:solidFill>
                <a:latin typeface="Simplified Arabic" pitchFamily="18" charset="-78"/>
                <a:cs typeface="Simplified Arabic" pitchFamily="18" charset="-78"/>
              </a:rPr>
              <a:t>وصف أندرسون للصحة (1995)</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228600" y="1524000"/>
            <a:ext cx="8458200" cy="5029200"/>
          </a:xfrm>
        </p:spPr>
        <p:txBody>
          <a:bodyPr>
            <a:noAutofit/>
          </a:bodyPr>
          <a:lstStyle/>
          <a:p>
            <a:pPr marL="514350" indent="-514350" algn="r" rtl="1">
              <a:buFont typeface="+mj-lt"/>
              <a:buAutoNum type="arabicParenR"/>
            </a:pPr>
            <a:r>
              <a:rPr lang="ar-SA" dirty="0">
                <a:latin typeface="Simplified Arabic" pitchFamily="18" charset="-78"/>
                <a:cs typeface="Simplified Arabic" pitchFamily="18" charset="-78"/>
              </a:rPr>
              <a:t>نتاج ونتيجة. </a:t>
            </a: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r>
              <a:rPr lang="ar-SA" dirty="0">
                <a:latin typeface="Simplified Arabic" pitchFamily="18" charset="-78"/>
                <a:cs typeface="Simplified Arabic" pitchFamily="18" charset="-78"/>
              </a:rPr>
              <a:t>طاقة كامنة من أجل تحقيق الأهداف المرجوة أو القيام بوظائف معينة. </a:t>
            </a: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r>
              <a:rPr lang="ar-SA" dirty="0">
                <a:latin typeface="Simplified Arabic" pitchFamily="18" charset="-78"/>
                <a:cs typeface="Simplified Arabic" pitchFamily="18" charset="-78"/>
              </a:rPr>
              <a:t>سيرورة (حدث تفاعلي) حيث تمثل الصحة ظاهرة ديناميكية متغيرة بإستمرار. </a:t>
            </a: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r>
              <a:rPr lang="ar-SA" dirty="0">
                <a:latin typeface="Simplified Arabic" pitchFamily="18" charset="-78"/>
                <a:cs typeface="Simplified Arabic" pitchFamily="18" charset="-78"/>
              </a:rPr>
              <a:t>حالة يعيشها الفرد. </a:t>
            </a: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r>
              <a:rPr lang="ar-SA" dirty="0">
                <a:latin typeface="Simplified Arabic" pitchFamily="18" charset="-78"/>
                <a:cs typeface="Simplified Arabic" pitchFamily="18" charset="-78"/>
              </a:rPr>
              <a:t>صفة تميز الفرد ككل، بمعنى اللياقة التي يتمتع بها الفرد وتميزه عن غيره. </a:t>
            </a:r>
            <a:endParaRPr lang="en-US"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534400" cy="5943600"/>
          </a:xfrm>
        </p:spPr>
        <p:txBody>
          <a:bodyPr>
            <a:normAutofit/>
          </a:bodyPr>
          <a:lstStyle/>
          <a:p>
            <a:pPr marL="514350" indent="-514350" algn="r" rtl="1">
              <a:buNone/>
            </a:pPr>
            <a:r>
              <a:rPr lang="ar-SA" b="1" dirty="0">
                <a:latin typeface="Simplified Arabic" pitchFamily="18" charset="-78"/>
                <a:cs typeface="Simplified Arabic" pitchFamily="18" charset="-78"/>
              </a:rPr>
              <a:t>هنالك إتجاهين في فهم الصحة: </a:t>
            </a:r>
          </a:p>
          <a:p>
            <a:pPr marL="514350" indent="-514350" algn="r" rtl="1">
              <a:buNone/>
            </a:pPr>
            <a:endParaRPr lang="ar-SA" dirty="0">
              <a:latin typeface="Simplified Arabic" pitchFamily="18" charset="-78"/>
              <a:cs typeface="Simplified Arabic" pitchFamily="18" charset="-78"/>
            </a:endParaRPr>
          </a:p>
          <a:p>
            <a:pPr marL="514350" indent="-514350" algn="r" rtl="1">
              <a:buNone/>
            </a:pPr>
            <a:r>
              <a:rPr lang="ar-SA" b="1" dirty="0">
                <a:latin typeface="Simplified Arabic" pitchFamily="18" charset="-78"/>
                <a:cs typeface="Simplified Arabic" pitchFamily="18" charset="-78"/>
              </a:rPr>
              <a:t>الأول: الإتجاه القائم على المنشأ المرضي </a:t>
            </a:r>
            <a:r>
              <a:rPr lang="en-US" b="1" dirty="0">
                <a:latin typeface="Simplified Arabic" pitchFamily="18" charset="-78"/>
                <a:cs typeface="Simplified Arabic" pitchFamily="18" charset="-78"/>
              </a:rPr>
              <a:t>Pathogenesis</a:t>
            </a:r>
            <a:r>
              <a:rPr lang="ar-SA" b="1" dirty="0">
                <a:latin typeface="Simplified Arabic" pitchFamily="18" charset="-78"/>
                <a:cs typeface="Simplified Arabic" pitchFamily="18" charset="-78"/>
              </a:rPr>
              <a:t>:</a:t>
            </a:r>
          </a:p>
          <a:p>
            <a:pPr marL="514350" indent="-514350" algn="r" rtl="1">
              <a:buNone/>
            </a:pPr>
            <a:endParaRPr lang="ar-SA" b="1" dirty="0">
              <a:latin typeface="Simplified Arabic" pitchFamily="18" charset="-78"/>
              <a:cs typeface="Simplified Arabic" pitchFamily="18" charset="-78"/>
            </a:endParaRPr>
          </a:p>
          <a:p>
            <a:pPr marL="514350" indent="-514350" algn="r" rtl="1">
              <a:buFont typeface="Wingdings" pitchFamily="2" charset="2"/>
              <a:buChar char="§"/>
            </a:pPr>
            <a:r>
              <a:rPr lang="ar-SA" sz="2800" dirty="0">
                <a:latin typeface="Simplified Arabic" pitchFamily="18" charset="-78"/>
                <a:cs typeface="Simplified Arabic" pitchFamily="18" charset="-78"/>
              </a:rPr>
              <a:t>يرى أن الإنسان إما أن يكون صحيحاً أو مريضاً. إما أن يعاني من أعراض معينة أو لا يعاني من أمراض معينة. </a:t>
            </a:r>
          </a:p>
          <a:p>
            <a:pPr marL="514350" indent="-514350" algn="r" rtl="1">
              <a:buNone/>
            </a:pPr>
            <a:endParaRPr lang="ar-SA" sz="2800" dirty="0">
              <a:latin typeface="Simplified Arabic" pitchFamily="18" charset="-78"/>
              <a:cs typeface="Simplified Arabic" pitchFamily="18" charset="-78"/>
            </a:endParaRPr>
          </a:p>
          <a:p>
            <a:pPr marL="514350" indent="-514350" algn="r" rtl="1">
              <a:buFont typeface="Wingdings" pitchFamily="2" charset="2"/>
              <a:buChar char="§"/>
            </a:pPr>
            <a:r>
              <a:rPr lang="ar-SA" sz="2800" dirty="0">
                <a:latin typeface="Simplified Arabic" pitchFamily="18" charset="-78"/>
                <a:cs typeface="Simplified Arabic" pitchFamily="18" charset="-78"/>
              </a:rPr>
              <a:t>وفي هذا الإتجاه يمكن تعريف الصحة من خلال </a:t>
            </a:r>
            <a:r>
              <a:rPr lang="ar-SA" sz="2800" dirty="0">
                <a:solidFill>
                  <a:srgbClr val="FF0000"/>
                </a:solidFill>
                <a:latin typeface="Simplified Arabic" pitchFamily="18" charset="-78"/>
                <a:cs typeface="Simplified Arabic" pitchFamily="18" charset="-78"/>
              </a:rPr>
              <a:t>غياب المرض</a:t>
            </a:r>
            <a:r>
              <a:rPr lang="ar-SA" sz="2800" dirty="0">
                <a:latin typeface="Simplified Arabic" pitchFamily="18" charset="-78"/>
                <a:cs typeface="Simplified Arabic" pitchFamily="18" charset="-78"/>
              </a:rPr>
              <a:t>، كما ويمكن فهم الصحة من خلال فهم منشأ الأمراض وتطورها وكيفية علاجها.  </a:t>
            </a:r>
          </a:p>
          <a:p>
            <a:pPr marL="514350" indent="-514350" algn="r" rtl="1">
              <a:buNone/>
            </a:pPr>
            <a:endParaRPr lang="ar-SA" dirty="0"/>
          </a:p>
          <a:p>
            <a:pPr marL="514350" indent="-514350" algn="r" rt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15617</TotalTime>
  <Words>2838</Words>
  <Application>Microsoft Office PowerPoint</Application>
  <PresentationFormat>On-screen Show (4:3)</PresentationFormat>
  <Paragraphs>264</Paragraphs>
  <Slides>39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Simplified Arabic</vt:lpstr>
      <vt:lpstr>Wingdings</vt:lpstr>
      <vt:lpstr>Office Theme</vt:lpstr>
      <vt:lpstr>دائرة العلوم الاجتماعية والسلوكية Department of Social and Behavioral Science</vt:lpstr>
      <vt:lpstr>المقدمة:</vt:lpstr>
      <vt:lpstr>وسنناقش في هذا الفصل ما يأتي:</vt:lpstr>
      <vt:lpstr>1- ماذا مقصود بكلمة "صحي"؟ </vt:lpstr>
      <vt:lpstr>فالطريقة التي يفهم ويفسر بها الافراد مفهوم الصحة لها انعكاسات مهمة على سلوكهم اللاحق,</vt:lpstr>
      <vt:lpstr>جرينهلغ  وزملاؤه:</vt:lpstr>
      <vt:lpstr>مفهوم الصحة</vt:lpstr>
      <vt:lpstr>وصف أندرسون للصحة (1995)</vt:lpstr>
      <vt:lpstr>PowerPoint Presentation</vt:lpstr>
      <vt:lpstr>PowerPoint Presentation</vt:lpstr>
      <vt:lpstr>PowerPoint Presentation</vt:lpstr>
      <vt:lpstr>PowerPoint Presentation</vt:lpstr>
      <vt:lpstr>PowerPoint Presentation</vt:lpstr>
      <vt:lpstr>PowerPoint Presentation</vt:lpstr>
      <vt:lpstr>ما هو السلوك الصحي؟</vt:lpstr>
      <vt:lpstr>PowerPoint Presentation</vt:lpstr>
      <vt:lpstr>مراجعات علمية </vt:lpstr>
      <vt:lpstr>PowerPoint Presentation</vt:lpstr>
      <vt:lpstr>PowerPoint Presentation</vt:lpstr>
      <vt:lpstr>PowerPoint Presentation</vt:lpstr>
      <vt:lpstr>كيف يمكن قياس السلوك الصحي؟ </vt:lpstr>
      <vt:lpstr>ما هي العوامل المؤثرة في السلوك الصحي؟</vt:lpstr>
      <vt:lpstr>1) العمر Age</vt:lpstr>
      <vt:lpstr>2) الجنس Gender</vt:lpstr>
      <vt:lpstr>3) الوضع الإقتصادي والإجتماعي</vt:lpstr>
      <vt:lpstr>نماذج من دول العالم</vt:lpstr>
      <vt:lpstr>PowerPoint Presentation</vt:lpstr>
      <vt:lpstr>4) نمط الشخصية</vt:lpstr>
      <vt:lpstr>PowerPoint Presentation</vt:lpstr>
      <vt:lpstr>PowerPoint Presentation</vt:lpstr>
      <vt:lpstr>PowerPoint Presentation</vt:lpstr>
      <vt:lpstr>5) الصلابة Hardiness</vt:lpstr>
      <vt:lpstr>PowerPoint Presentation</vt:lpstr>
      <vt:lpstr>PowerPoint Presentation</vt:lpstr>
      <vt:lpstr>Health Beliefs6) المعتقدات الصحية </vt:lpstr>
      <vt:lpstr>PowerPoint Presentation</vt:lpstr>
      <vt:lpstr> </vt:lpstr>
      <vt:lpstr>نموذج ليفينثال Leventhal للتنظيم الذاتي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louy george fawadleh</dc:creator>
  <cp:lastModifiedBy>Ola Hammad</cp:lastModifiedBy>
  <cp:revision>60</cp:revision>
  <dcterms:created xsi:type="dcterms:W3CDTF">2016-03-06T14:13:44Z</dcterms:created>
  <dcterms:modified xsi:type="dcterms:W3CDTF">2021-05-04T21:39:27Z</dcterms:modified>
</cp:coreProperties>
</file>