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excel" PartName="/ppt/embeddings/Microsoft_Excel_Sheet2.xls"/>
  <Override ContentType="application/vnd.ms-excel" PartName="/ppt/embeddings/Microsoft_Excel_Sheet3.xls"/>
  <Override ContentType="application/vnd.ms-excel" PartName="/ppt/embeddings/Microsoft_Excel_Sheet1.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9144000"/>
  <p:notesSz cx="6858000" cy="91900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94">
          <p15:clr>
            <a:srgbClr val="A4A3A4"/>
          </p15:clr>
        </p15:guide>
        <p15:guide id="2" pos="2160">
          <p15:clr>
            <a:srgbClr val="A4A3A4"/>
          </p15:clr>
        </p15:guide>
      </p15:notesGuideLst>
    </p:ext>
    <p:ext uri="http://customooxmlschemas.google.com/">
      <go:slidesCustomData xmlns:go="http://customooxmlschemas.google.com/" r:id="rId80" roundtripDataSignature="AMtx7mi00pvMQnrIZeLb0PuVuRQEDD05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94"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
        <p:nvSpPr>
          <p:cNvPr id="48" name="Google Shape;48;p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1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1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1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1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1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1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1143000"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p2:notes"/>
          <p:cNvSpPr txBox="1"/>
          <p:nvPr>
            <p:ph idx="1" type="body"/>
          </p:nvPr>
        </p:nvSpPr>
        <p:spPr>
          <a:xfrm>
            <a:off x="381000" y="4365625"/>
            <a:ext cx="6172200" cy="4135438"/>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2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2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2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2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2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2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 name="Google Shape;352;p2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2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4" name="Google Shape;384;p3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p3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4" name="Google Shape;404;p3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6" name="Google Shape;416;p3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3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p3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3" name="Google Shape;453;p3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3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3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9" name="Google Shape;479;p3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1" name="Google Shape;491;p4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0" name="Google Shape;500;p4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0" name="Google Shape;510;p4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2" name="Google Shape;522;p4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1" name="Google Shape;531;p4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1" name="Google Shape;541;p4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3" name="Google Shape;553;p4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2" name="Google Shape;562;p4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3" name="Google Shape;573;p4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4" name="Google Shape;584;p4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5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4" name="Google Shape;594;p5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8" name="Google Shape;608;p5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9" name="Google Shape;619;p5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9" name="Google Shape;629;p5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9" name="Google Shape;639;p5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8" name="Google Shape;648;p5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2" name="Google Shape;662;p5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5" name="Google Shape;675;p5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5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8" name="Google Shape;688;p5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5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2" name="Google Shape;702;p5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1" name="Google Shape;711;p6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6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1" name="Google Shape;721;p6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6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1" name="Google Shape;731;p6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6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4" name="Google Shape;744;p6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3" name="Google Shape;753;p6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6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1" name="Google Shape;761;p6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6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4" name="Google Shape;774;p6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6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8" name="Google Shape;788;p6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6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8" name="Google Shape;798;p6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6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1" name="Google Shape;811;p6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7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0" name="Google Shape;820;p7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7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0" name="Google Shape;830;p7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7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9" name="Google Shape;839;p7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7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8" name="Google Shape;848;p7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74:notes"/>
          <p:cNvSpPr/>
          <p:nvPr>
            <p:ph idx="2" type="sldImg"/>
          </p:nvPr>
        </p:nvSpPr>
        <p:spPr>
          <a:xfrm>
            <a:off x="1133475" y="690563"/>
            <a:ext cx="4591050" cy="3443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7" name="Google Shape;857;p74:notes"/>
          <p:cNvSpPr txBox="1"/>
          <p:nvPr>
            <p:ph idx="1" type="body"/>
          </p:nvPr>
        </p:nvSpPr>
        <p:spPr>
          <a:xfrm>
            <a:off x="913986" y="4365739"/>
            <a:ext cx="5030029" cy="4134889"/>
          </a:xfrm>
          <a:prstGeom prst="rect">
            <a:avLst/>
          </a:prstGeom>
          <a:noFill/>
          <a:ln>
            <a:noFill/>
          </a:ln>
        </p:spPr>
        <p:txBody>
          <a:bodyPr anchorCtr="0" anchor="t" bIns="46025" lIns="92050" spcFirstLastPara="1" rIns="92050"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76"/>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10" name="Google Shape;10;p76"/>
          <p:cNvSpPr txBox="1"/>
          <p:nvPr>
            <p:ph idx="1" type="subTitle"/>
          </p:nvPr>
        </p:nvSpPr>
        <p:spPr>
          <a:xfrm>
            <a:off x="1371600" y="3886200"/>
            <a:ext cx="6400800" cy="1752600"/>
          </a:xfrm>
          <a:prstGeom prst="rect">
            <a:avLst/>
          </a:prstGeom>
          <a:noFill/>
          <a:ln>
            <a:noFill/>
          </a:ln>
        </p:spPr>
        <p:txBody>
          <a:bodyPr anchorCtr="0" anchor="t" bIns="46025" lIns="182550" spcFirstLastPara="1" rIns="182550" wrap="square" tIns="46025">
            <a:noAutofit/>
          </a:bodyPr>
          <a:lstStyle>
            <a:lvl1pPr lvl="0" algn="ctr">
              <a:spcBef>
                <a:spcPts val="560"/>
              </a:spcBef>
              <a:spcAft>
                <a:spcPts val="0"/>
              </a:spcAft>
              <a:buSzPts val="2100"/>
              <a:buNone/>
              <a:defRPr>
                <a:latin typeface="Arial"/>
                <a:ea typeface="Arial"/>
                <a:cs typeface="Arial"/>
                <a:sym typeface="Arial"/>
              </a:defRPr>
            </a:lvl1pPr>
            <a:lvl2pPr lvl="1" algn="ctr">
              <a:spcBef>
                <a:spcPts val="480"/>
              </a:spcBef>
              <a:spcAft>
                <a:spcPts val="0"/>
              </a:spcAft>
              <a:buSzPts val="1800"/>
              <a:buNone/>
              <a:defRPr/>
            </a:lvl2pPr>
            <a:lvl3pPr lvl="2" algn="ctr">
              <a:spcBef>
                <a:spcPts val="400"/>
              </a:spcBef>
              <a:spcAft>
                <a:spcPts val="0"/>
              </a:spcAft>
              <a:buSzPts val="1500"/>
              <a:buNone/>
              <a:defRPr/>
            </a:lvl3pPr>
            <a:lvl4pPr lvl="3" algn="ctr">
              <a:spcBef>
                <a:spcPts val="400"/>
              </a:spcBef>
              <a:spcAft>
                <a:spcPts val="0"/>
              </a:spcAft>
              <a:buSzPts val="1500"/>
              <a:buNone/>
              <a:defRPr/>
            </a:lvl4pPr>
            <a:lvl5pPr lvl="4" algn="ctr">
              <a:spcBef>
                <a:spcPts val="400"/>
              </a:spcBef>
              <a:spcAft>
                <a:spcPts val="0"/>
              </a:spcAft>
              <a:buSzPts val="1500"/>
              <a:buNone/>
              <a:defRPr/>
            </a:lvl5pPr>
            <a:lvl6pPr lvl="5" algn="ctr">
              <a:spcBef>
                <a:spcPts val="400"/>
              </a:spcBef>
              <a:spcAft>
                <a:spcPts val="0"/>
              </a:spcAft>
              <a:buSzPts val="1500"/>
              <a:buNone/>
              <a:defRPr/>
            </a:lvl6pPr>
            <a:lvl7pPr lvl="6" algn="ctr">
              <a:spcBef>
                <a:spcPts val="400"/>
              </a:spcBef>
              <a:spcAft>
                <a:spcPts val="0"/>
              </a:spcAft>
              <a:buSzPts val="1500"/>
              <a:buNone/>
              <a:defRPr/>
            </a:lvl7pPr>
            <a:lvl8pPr lvl="7" algn="ctr">
              <a:spcBef>
                <a:spcPts val="400"/>
              </a:spcBef>
              <a:spcAft>
                <a:spcPts val="0"/>
              </a:spcAft>
              <a:buSzPts val="1500"/>
              <a:buNone/>
              <a:defRPr/>
            </a:lvl8pPr>
            <a:lvl9pPr lvl="8" algn="ctr">
              <a:spcBef>
                <a:spcPts val="400"/>
              </a:spcBef>
              <a:spcAft>
                <a:spcPts val="0"/>
              </a:spcAft>
              <a:buSzPts val="1500"/>
              <a:buNone/>
              <a:defRPr/>
            </a:lvl9pPr>
          </a:lstStyle>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 name="Shape 32"/>
        <p:cNvGrpSpPr/>
        <p:nvPr/>
      </p:nvGrpSpPr>
      <p:grpSpPr>
        <a:xfrm>
          <a:off x="0" y="0"/>
          <a:ext cx="0" cy="0"/>
          <a:chOff x="0" y="0"/>
          <a:chExt cx="0" cy="0"/>
        </a:xfrm>
      </p:grpSpPr>
      <p:sp>
        <p:nvSpPr>
          <p:cNvPr id="33" name="Google Shape;33;p8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34" name="Google Shape;34;p85"/>
          <p:cNvSpPr txBox="1"/>
          <p:nvPr>
            <p:ph idx="1" type="body"/>
          </p:nvPr>
        </p:nvSpPr>
        <p:spPr>
          <a:xfrm>
            <a:off x="3575050" y="273050"/>
            <a:ext cx="5111750" cy="5853113"/>
          </a:xfrm>
          <a:prstGeom prst="rect">
            <a:avLst/>
          </a:prstGeom>
          <a:noFill/>
          <a:ln>
            <a:noFill/>
          </a:ln>
        </p:spPr>
        <p:txBody>
          <a:bodyPr anchorCtr="0" anchor="t" bIns="46025" lIns="182550" spcFirstLastPara="1" rIns="182550" wrap="square" tIns="46025">
            <a:noAutofit/>
          </a:bodyPr>
          <a:lstStyle>
            <a:lvl1pPr indent="-381000" lvl="0" marL="457200" algn="l">
              <a:spcBef>
                <a:spcPts val="640"/>
              </a:spcBef>
              <a:spcAft>
                <a:spcPts val="0"/>
              </a:spcAft>
              <a:buSzPts val="2400"/>
              <a:buChar char="●"/>
              <a:defRPr sz="3200">
                <a:latin typeface="Arial"/>
                <a:ea typeface="Arial"/>
                <a:cs typeface="Arial"/>
                <a:sym typeface="Arial"/>
              </a:defRPr>
            </a:lvl1pPr>
            <a:lvl2pPr indent="-361950" lvl="1" marL="914400" algn="l">
              <a:spcBef>
                <a:spcPts val="560"/>
              </a:spcBef>
              <a:spcAft>
                <a:spcPts val="0"/>
              </a:spcAft>
              <a:buSzPts val="2100"/>
              <a:buChar char="●"/>
              <a:defRPr sz="2800">
                <a:latin typeface="Arial"/>
                <a:ea typeface="Arial"/>
                <a:cs typeface="Arial"/>
                <a:sym typeface="Arial"/>
              </a:defRPr>
            </a:lvl2pPr>
            <a:lvl3pPr indent="-342900" lvl="2" marL="1371600" algn="l">
              <a:spcBef>
                <a:spcPts val="480"/>
              </a:spcBef>
              <a:spcAft>
                <a:spcPts val="0"/>
              </a:spcAft>
              <a:buSzPts val="1800"/>
              <a:buChar char="●"/>
              <a:defRPr sz="2400">
                <a:latin typeface="Arial"/>
                <a:ea typeface="Arial"/>
                <a:cs typeface="Arial"/>
                <a:sym typeface="Arial"/>
              </a:defRPr>
            </a:lvl3pPr>
            <a:lvl4pPr indent="-323850" lvl="3" marL="1828800" algn="l">
              <a:spcBef>
                <a:spcPts val="400"/>
              </a:spcBef>
              <a:spcAft>
                <a:spcPts val="0"/>
              </a:spcAft>
              <a:buSzPts val="1500"/>
              <a:buChar char="●"/>
              <a:defRPr sz="2000">
                <a:latin typeface="Arial"/>
                <a:ea typeface="Arial"/>
                <a:cs typeface="Arial"/>
                <a:sym typeface="Arial"/>
              </a:defRPr>
            </a:lvl4pPr>
            <a:lvl5pPr indent="-323850" lvl="4" marL="2286000" algn="l">
              <a:spcBef>
                <a:spcPts val="400"/>
              </a:spcBef>
              <a:spcAft>
                <a:spcPts val="0"/>
              </a:spcAft>
              <a:buSzPts val="1500"/>
              <a:buChar char="●"/>
              <a:defRPr sz="2000">
                <a:latin typeface="Arial"/>
                <a:ea typeface="Arial"/>
                <a:cs typeface="Arial"/>
                <a:sym typeface="Arial"/>
              </a:defRPr>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35" name="Google Shape;35;p85"/>
          <p:cNvSpPr txBox="1"/>
          <p:nvPr>
            <p:ph idx="2" type="body"/>
          </p:nvPr>
        </p:nvSpPr>
        <p:spPr>
          <a:xfrm>
            <a:off x="457200" y="1435100"/>
            <a:ext cx="3008313" cy="4691063"/>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atin typeface="Arial"/>
                <a:ea typeface="Arial"/>
                <a:cs typeface="Arial"/>
                <a:sym typeface="Arial"/>
              </a:defRPr>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 name="Shape 36"/>
        <p:cNvGrpSpPr/>
        <p:nvPr/>
      </p:nvGrpSpPr>
      <p:grpSpPr>
        <a:xfrm>
          <a:off x="0" y="0"/>
          <a:ext cx="0" cy="0"/>
          <a:chOff x="0" y="0"/>
          <a:chExt cx="0" cy="0"/>
        </a:xfrm>
      </p:grpSpPr>
      <p:sp>
        <p:nvSpPr>
          <p:cNvPr id="37" name="Google Shape;37;p8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38" name="Google Shape;38;p86"/>
          <p:cNvSpPr/>
          <p:nvPr>
            <p:ph idx="2" type="pic"/>
          </p:nvPr>
        </p:nvSpPr>
        <p:spPr>
          <a:xfrm>
            <a:off x="1792288" y="612775"/>
            <a:ext cx="5486400" cy="4114800"/>
          </a:xfrm>
          <a:prstGeom prst="rect">
            <a:avLst/>
          </a:prstGeom>
          <a:noFill/>
          <a:ln>
            <a:noFill/>
          </a:ln>
        </p:spPr>
      </p:sp>
      <p:sp>
        <p:nvSpPr>
          <p:cNvPr id="39" name="Google Shape;39;p86"/>
          <p:cNvSpPr txBox="1"/>
          <p:nvPr>
            <p:ph idx="1" type="body"/>
          </p:nvPr>
        </p:nvSpPr>
        <p:spPr>
          <a:xfrm>
            <a:off x="1792288" y="5367338"/>
            <a:ext cx="5486400" cy="804862"/>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atin typeface="Arial"/>
                <a:ea typeface="Arial"/>
                <a:cs typeface="Arial"/>
                <a:sym typeface="Arial"/>
              </a:defRPr>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 name="Shape 40"/>
        <p:cNvGrpSpPr/>
        <p:nvPr/>
      </p:nvGrpSpPr>
      <p:grpSpPr>
        <a:xfrm>
          <a:off x="0" y="0"/>
          <a:ext cx="0" cy="0"/>
          <a:chOff x="0" y="0"/>
          <a:chExt cx="0" cy="0"/>
        </a:xfrm>
      </p:grpSpPr>
      <p:sp>
        <p:nvSpPr>
          <p:cNvPr id="41" name="Google Shape;41;p8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2" name="Google Shape;42;p87"/>
          <p:cNvSpPr txBox="1"/>
          <p:nvPr>
            <p:ph idx="1" type="body"/>
          </p:nvPr>
        </p:nvSpPr>
        <p:spPr>
          <a:xfrm rot="5400000">
            <a:off x="2171700" y="-647700"/>
            <a:ext cx="4800600" cy="83820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a:latin typeface="Arial"/>
                <a:ea typeface="Arial"/>
                <a:cs typeface="Arial"/>
                <a:sym typeface="Arial"/>
              </a:defRPr>
            </a:lvl1pPr>
            <a:lvl2pPr indent="-342900" lvl="1" marL="914400" algn="l">
              <a:spcBef>
                <a:spcPts val="480"/>
              </a:spcBef>
              <a:spcAft>
                <a:spcPts val="0"/>
              </a:spcAft>
              <a:buSzPts val="1800"/>
              <a:buChar char="●"/>
              <a:defRPr>
                <a:latin typeface="Arial"/>
                <a:ea typeface="Arial"/>
                <a:cs typeface="Arial"/>
                <a:sym typeface="Arial"/>
              </a:defRPr>
            </a:lvl2pPr>
            <a:lvl3pPr indent="-323850" lvl="2" marL="1371600" algn="l">
              <a:spcBef>
                <a:spcPts val="400"/>
              </a:spcBef>
              <a:spcAft>
                <a:spcPts val="0"/>
              </a:spcAft>
              <a:buSzPts val="1500"/>
              <a:buChar char="●"/>
              <a:defRPr>
                <a:latin typeface="Arial"/>
                <a:ea typeface="Arial"/>
                <a:cs typeface="Arial"/>
                <a:sym typeface="Arial"/>
              </a:defRPr>
            </a:lvl3pPr>
            <a:lvl4pPr indent="-323850" lvl="3" marL="1828800" algn="l">
              <a:spcBef>
                <a:spcPts val="400"/>
              </a:spcBef>
              <a:spcAft>
                <a:spcPts val="0"/>
              </a:spcAft>
              <a:buSzPts val="1500"/>
              <a:buChar char="●"/>
              <a:defRPr>
                <a:latin typeface="Arial"/>
                <a:ea typeface="Arial"/>
                <a:cs typeface="Arial"/>
                <a:sym typeface="Arial"/>
              </a:defRPr>
            </a:lvl4pPr>
            <a:lvl5pPr indent="-323850" lvl="4" marL="2286000" algn="l">
              <a:spcBef>
                <a:spcPts val="400"/>
              </a:spcBef>
              <a:spcAft>
                <a:spcPts val="0"/>
              </a:spcAft>
              <a:buSzPts val="1500"/>
              <a:buChar char="●"/>
              <a:defRPr>
                <a:latin typeface="Arial"/>
                <a:ea typeface="Arial"/>
                <a:cs typeface="Arial"/>
                <a:sym typeface="Arial"/>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88"/>
          <p:cNvSpPr txBox="1"/>
          <p:nvPr>
            <p:ph type="title"/>
          </p:nvPr>
        </p:nvSpPr>
        <p:spPr>
          <a:xfrm rot="5400000">
            <a:off x="4880769" y="2061369"/>
            <a:ext cx="5668962" cy="2095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5" name="Google Shape;45;p88"/>
          <p:cNvSpPr txBox="1"/>
          <p:nvPr>
            <p:ph idx="1" type="body"/>
          </p:nvPr>
        </p:nvSpPr>
        <p:spPr>
          <a:xfrm rot="5400000">
            <a:off x="613569" y="42069"/>
            <a:ext cx="5668962" cy="61341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a:latin typeface="Arial"/>
                <a:ea typeface="Arial"/>
                <a:cs typeface="Arial"/>
                <a:sym typeface="Arial"/>
              </a:defRPr>
            </a:lvl1pPr>
            <a:lvl2pPr indent="-342900" lvl="1" marL="914400" algn="l">
              <a:spcBef>
                <a:spcPts val="480"/>
              </a:spcBef>
              <a:spcAft>
                <a:spcPts val="0"/>
              </a:spcAft>
              <a:buSzPts val="1800"/>
              <a:buChar char="●"/>
              <a:defRPr>
                <a:latin typeface="Arial"/>
                <a:ea typeface="Arial"/>
                <a:cs typeface="Arial"/>
                <a:sym typeface="Arial"/>
              </a:defRPr>
            </a:lvl2pPr>
            <a:lvl3pPr indent="-323850" lvl="2" marL="1371600" algn="l">
              <a:spcBef>
                <a:spcPts val="400"/>
              </a:spcBef>
              <a:spcAft>
                <a:spcPts val="0"/>
              </a:spcAft>
              <a:buSzPts val="1500"/>
              <a:buChar char="●"/>
              <a:defRPr>
                <a:latin typeface="Arial"/>
                <a:ea typeface="Arial"/>
                <a:cs typeface="Arial"/>
                <a:sym typeface="Arial"/>
              </a:defRPr>
            </a:lvl3pPr>
            <a:lvl4pPr indent="-323850" lvl="3" marL="1828800" algn="l">
              <a:spcBef>
                <a:spcPts val="400"/>
              </a:spcBef>
              <a:spcAft>
                <a:spcPts val="0"/>
              </a:spcAft>
              <a:buSzPts val="1500"/>
              <a:buChar char="●"/>
              <a:defRPr>
                <a:latin typeface="Arial"/>
                <a:ea typeface="Arial"/>
                <a:cs typeface="Arial"/>
                <a:sym typeface="Arial"/>
              </a:defRPr>
            </a:lvl4pPr>
            <a:lvl5pPr indent="-323850" lvl="4" marL="2286000" algn="l">
              <a:spcBef>
                <a:spcPts val="400"/>
              </a:spcBef>
              <a:spcAft>
                <a:spcPts val="0"/>
              </a:spcAft>
              <a:buSzPts val="1500"/>
              <a:buChar char="●"/>
              <a:defRPr>
                <a:latin typeface="Arial"/>
                <a:ea typeface="Arial"/>
                <a:cs typeface="Arial"/>
                <a:sym typeface="Arial"/>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2" name="Shape 12"/>
        <p:cNvGrpSpPr/>
        <p:nvPr/>
      </p:nvGrpSpPr>
      <p:grpSpPr>
        <a:xfrm>
          <a:off x="0" y="0"/>
          <a:ext cx="0" cy="0"/>
          <a:chOff x="0" y="0"/>
          <a:chExt cx="0" cy="0"/>
        </a:xfrm>
      </p:grpSpPr>
      <p:sp>
        <p:nvSpPr>
          <p:cNvPr id="13" name="Google Shape;13;p78"/>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a:latin typeface="Arial"/>
                <a:ea typeface="Arial"/>
                <a:cs typeface="Arial"/>
                <a:sym typeface="Arial"/>
              </a:defRPr>
            </a:lvl1pPr>
            <a:lvl2pPr indent="-342900" lvl="1" marL="914400" algn="l">
              <a:spcBef>
                <a:spcPts val="480"/>
              </a:spcBef>
              <a:spcAft>
                <a:spcPts val="0"/>
              </a:spcAft>
              <a:buSzPts val="1800"/>
              <a:buChar char="●"/>
              <a:defRPr>
                <a:latin typeface="Arial"/>
                <a:ea typeface="Arial"/>
                <a:cs typeface="Arial"/>
                <a:sym typeface="Arial"/>
              </a:defRPr>
            </a:lvl2pPr>
            <a:lvl3pPr indent="-323850" lvl="2" marL="1371600" algn="l">
              <a:spcBef>
                <a:spcPts val="400"/>
              </a:spcBef>
              <a:spcAft>
                <a:spcPts val="0"/>
              </a:spcAft>
              <a:buSzPts val="1500"/>
              <a:buChar char="●"/>
              <a:defRPr>
                <a:latin typeface="Arial"/>
                <a:ea typeface="Arial"/>
                <a:cs typeface="Arial"/>
                <a:sym typeface="Arial"/>
              </a:defRPr>
            </a:lvl3pPr>
            <a:lvl4pPr indent="-323850" lvl="3" marL="1828800" algn="l">
              <a:spcBef>
                <a:spcPts val="400"/>
              </a:spcBef>
              <a:spcAft>
                <a:spcPts val="0"/>
              </a:spcAft>
              <a:buSzPts val="1500"/>
              <a:buChar char="●"/>
              <a:defRPr>
                <a:latin typeface="Arial"/>
                <a:ea typeface="Arial"/>
                <a:cs typeface="Arial"/>
                <a:sym typeface="Arial"/>
              </a:defRPr>
            </a:lvl4pPr>
            <a:lvl5pPr indent="-323850" lvl="4" marL="2286000" algn="l">
              <a:spcBef>
                <a:spcPts val="400"/>
              </a:spcBef>
              <a:spcAft>
                <a:spcPts val="0"/>
              </a:spcAft>
              <a:buSzPts val="1500"/>
              <a:buChar char="●"/>
              <a:defRPr>
                <a:latin typeface="Arial"/>
                <a:ea typeface="Arial"/>
                <a:cs typeface="Arial"/>
                <a:sym typeface="Arial"/>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79"/>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a:latin typeface="Arial"/>
                <a:ea typeface="Arial"/>
                <a:cs typeface="Arial"/>
                <a:sym typeface="Arial"/>
              </a:defRPr>
            </a:lvl1pPr>
            <a:lvl2pPr indent="-342900" lvl="1" marL="914400" algn="l">
              <a:spcBef>
                <a:spcPts val="480"/>
              </a:spcBef>
              <a:spcAft>
                <a:spcPts val="0"/>
              </a:spcAft>
              <a:buSzPts val="1800"/>
              <a:buChar char="●"/>
              <a:defRPr>
                <a:latin typeface="Arial"/>
                <a:ea typeface="Arial"/>
                <a:cs typeface="Arial"/>
                <a:sym typeface="Arial"/>
              </a:defRPr>
            </a:lvl2pPr>
            <a:lvl3pPr indent="-323850" lvl="2" marL="1371600" algn="l">
              <a:spcBef>
                <a:spcPts val="400"/>
              </a:spcBef>
              <a:spcAft>
                <a:spcPts val="0"/>
              </a:spcAft>
              <a:buSzPts val="1500"/>
              <a:buChar char="●"/>
              <a:defRPr>
                <a:latin typeface="Arial"/>
                <a:ea typeface="Arial"/>
                <a:cs typeface="Arial"/>
                <a:sym typeface="Arial"/>
              </a:defRPr>
            </a:lvl3pPr>
            <a:lvl4pPr indent="-323850" lvl="3" marL="1828800" algn="l">
              <a:spcBef>
                <a:spcPts val="400"/>
              </a:spcBef>
              <a:spcAft>
                <a:spcPts val="0"/>
              </a:spcAft>
              <a:buSzPts val="1500"/>
              <a:buChar char="●"/>
              <a:defRPr>
                <a:latin typeface="Arial"/>
                <a:ea typeface="Arial"/>
                <a:cs typeface="Arial"/>
                <a:sym typeface="Arial"/>
              </a:defRPr>
            </a:lvl4pPr>
            <a:lvl5pPr indent="-323850" lvl="4" marL="2286000" algn="l">
              <a:spcBef>
                <a:spcPts val="400"/>
              </a:spcBef>
              <a:spcAft>
                <a:spcPts val="0"/>
              </a:spcAft>
              <a:buSzPts val="1500"/>
              <a:buChar char="●"/>
              <a:defRPr>
                <a:latin typeface="Arial"/>
                <a:ea typeface="Arial"/>
                <a:cs typeface="Arial"/>
                <a:sym typeface="Arial"/>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6" name="Shape 16"/>
        <p:cNvGrpSpPr/>
        <p:nvPr/>
      </p:nvGrpSpPr>
      <p:grpSpPr>
        <a:xfrm>
          <a:off x="0" y="0"/>
          <a:ext cx="0" cy="0"/>
          <a:chOff x="0" y="0"/>
          <a:chExt cx="0" cy="0"/>
        </a:xfrm>
      </p:grpSpPr>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8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19" name="Google Shape;19;p81"/>
          <p:cNvSpPr txBox="1"/>
          <p:nvPr>
            <p:ph idx="1" type="body"/>
          </p:nvPr>
        </p:nvSpPr>
        <p:spPr>
          <a:xfrm>
            <a:off x="722313" y="2906713"/>
            <a:ext cx="7772400" cy="1500187"/>
          </a:xfrm>
          <a:prstGeom prst="rect">
            <a:avLst/>
          </a:prstGeom>
          <a:noFill/>
          <a:ln>
            <a:noFill/>
          </a:ln>
        </p:spPr>
        <p:txBody>
          <a:bodyPr anchorCtr="0" anchor="b" bIns="46025" lIns="182550" spcFirstLastPara="1" rIns="182550" wrap="square" tIns="46025">
            <a:noAutofit/>
          </a:bodyPr>
          <a:lstStyle>
            <a:lvl1pPr indent="-228600" lvl="0" marL="457200" algn="l">
              <a:spcBef>
                <a:spcPts val="400"/>
              </a:spcBef>
              <a:spcAft>
                <a:spcPts val="0"/>
              </a:spcAft>
              <a:buSzPts val="1500"/>
              <a:buNone/>
              <a:defRPr sz="2000">
                <a:latin typeface="Arial"/>
                <a:ea typeface="Arial"/>
                <a:cs typeface="Arial"/>
                <a:sym typeface="Arial"/>
              </a:defRPr>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20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050"/>
              <a:buNone/>
              <a:defRPr sz="1400"/>
            </a:lvl5pPr>
            <a:lvl6pPr indent="-228600" lvl="5" marL="2743200" algn="l">
              <a:spcBef>
                <a:spcPts val="280"/>
              </a:spcBef>
              <a:spcAft>
                <a:spcPts val="0"/>
              </a:spcAft>
              <a:buSzPts val="1050"/>
              <a:buNone/>
              <a:defRPr sz="1400"/>
            </a:lvl6pPr>
            <a:lvl7pPr indent="-228600" lvl="6" marL="3200400" algn="l">
              <a:spcBef>
                <a:spcPts val="280"/>
              </a:spcBef>
              <a:spcAft>
                <a:spcPts val="0"/>
              </a:spcAft>
              <a:buSzPts val="1050"/>
              <a:buNone/>
              <a:defRPr sz="1400"/>
            </a:lvl7pPr>
            <a:lvl8pPr indent="-228600" lvl="7" marL="3657600" algn="l">
              <a:spcBef>
                <a:spcPts val="280"/>
              </a:spcBef>
              <a:spcAft>
                <a:spcPts val="0"/>
              </a:spcAft>
              <a:buSzPts val="1050"/>
              <a:buNone/>
              <a:defRPr sz="1400"/>
            </a:lvl8pPr>
            <a:lvl9pPr indent="-228600" lvl="8" marL="4114800" algn="l">
              <a:spcBef>
                <a:spcPts val="280"/>
              </a:spcBef>
              <a:spcAft>
                <a:spcPts val="0"/>
              </a:spcAft>
              <a:buSzPts val="1050"/>
              <a:buNone/>
              <a:defRPr sz="1400"/>
            </a:lvl9pPr>
          </a:lstStyl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8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2" name="Google Shape;22;p82"/>
          <p:cNvSpPr txBox="1"/>
          <p:nvPr>
            <p:ph idx="1" type="body"/>
          </p:nvPr>
        </p:nvSpPr>
        <p:spPr>
          <a:xfrm>
            <a:off x="3810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atin typeface="Arial"/>
                <a:ea typeface="Arial"/>
                <a:cs typeface="Arial"/>
                <a:sym typeface="Arial"/>
              </a:defRPr>
            </a:lvl1pPr>
            <a:lvl2pPr indent="-342900" lvl="1" marL="914400" algn="l">
              <a:spcBef>
                <a:spcPts val="480"/>
              </a:spcBef>
              <a:spcAft>
                <a:spcPts val="0"/>
              </a:spcAft>
              <a:buSzPts val="1800"/>
              <a:buChar char="●"/>
              <a:defRPr sz="2400">
                <a:latin typeface="Arial"/>
                <a:ea typeface="Arial"/>
                <a:cs typeface="Arial"/>
                <a:sym typeface="Arial"/>
              </a:defRPr>
            </a:lvl2pPr>
            <a:lvl3pPr indent="-323850" lvl="2" marL="1371600" algn="l">
              <a:spcBef>
                <a:spcPts val="400"/>
              </a:spcBef>
              <a:spcAft>
                <a:spcPts val="0"/>
              </a:spcAft>
              <a:buSzPts val="1500"/>
              <a:buChar char="●"/>
              <a:defRPr sz="2000">
                <a:latin typeface="Arial"/>
                <a:ea typeface="Arial"/>
                <a:cs typeface="Arial"/>
                <a:sym typeface="Arial"/>
              </a:defRPr>
            </a:lvl3pPr>
            <a:lvl4pPr indent="-314325" lvl="3" marL="1828800" algn="l">
              <a:spcBef>
                <a:spcPts val="360"/>
              </a:spcBef>
              <a:spcAft>
                <a:spcPts val="0"/>
              </a:spcAft>
              <a:buSzPts val="1350"/>
              <a:buChar char="●"/>
              <a:defRPr sz="1800">
                <a:latin typeface="Arial"/>
                <a:ea typeface="Arial"/>
                <a:cs typeface="Arial"/>
                <a:sym typeface="Arial"/>
              </a:defRPr>
            </a:lvl4pPr>
            <a:lvl5pPr indent="-314325" lvl="4" marL="2286000" algn="l">
              <a:spcBef>
                <a:spcPts val="360"/>
              </a:spcBef>
              <a:spcAft>
                <a:spcPts val="0"/>
              </a:spcAft>
              <a:buSzPts val="1350"/>
              <a:buChar char="●"/>
              <a:defRPr sz="1800">
                <a:latin typeface="Arial"/>
                <a:ea typeface="Arial"/>
                <a:cs typeface="Arial"/>
                <a:sym typeface="Arial"/>
              </a:defRPr>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3" name="Google Shape;23;p82"/>
          <p:cNvSpPr txBox="1"/>
          <p:nvPr>
            <p:ph idx="2" type="body"/>
          </p:nvPr>
        </p:nvSpPr>
        <p:spPr>
          <a:xfrm>
            <a:off x="46482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atin typeface="Arial"/>
                <a:ea typeface="Arial"/>
                <a:cs typeface="Arial"/>
                <a:sym typeface="Arial"/>
              </a:defRPr>
            </a:lvl1pPr>
            <a:lvl2pPr indent="-342900" lvl="1" marL="914400" algn="l">
              <a:spcBef>
                <a:spcPts val="480"/>
              </a:spcBef>
              <a:spcAft>
                <a:spcPts val="0"/>
              </a:spcAft>
              <a:buSzPts val="1800"/>
              <a:buChar char="●"/>
              <a:defRPr sz="2400">
                <a:latin typeface="Arial"/>
                <a:ea typeface="Arial"/>
                <a:cs typeface="Arial"/>
                <a:sym typeface="Arial"/>
              </a:defRPr>
            </a:lvl2pPr>
            <a:lvl3pPr indent="-323850" lvl="2" marL="1371600" algn="l">
              <a:spcBef>
                <a:spcPts val="400"/>
              </a:spcBef>
              <a:spcAft>
                <a:spcPts val="0"/>
              </a:spcAft>
              <a:buSzPts val="1500"/>
              <a:buChar char="●"/>
              <a:defRPr sz="2000">
                <a:latin typeface="Arial"/>
                <a:ea typeface="Arial"/>
                <a:cs typeface="Arial"/>
                <a:sym typeface="Arial"/>
              </a:defRPr>
            </a:lvl3pPr>
            <a:lvl4pPr indent="-314325" lvl="3" marL="1828800" algn="l">
              <a:spcBef>
                <a:spcPts val="360"/>
              </a:spcBef>
              <a:spcAft>
                <a:spcPts val="0"/>
              </a:spcAft>
              <a:buSzPts val="1350"/>
              <a:buChar char="●"/>
              <a:defRPr sz="1800">
                <a:latin typeface="Arial"/>
                <a:ea typeface="Arial"/>
                <a:cs typeface="Arial"/>
                <a:sym typeface="Arial"/>
              </a:defRPr>
            </a:lvl4pPr>
            <a:lvl5pPr indent="-314325" lvl="4" marL="2286000" algn="l">
              <a:spcBef>
                <a:spcPts val="360"/>
              </a:spcBef>
              <a:spcAft>
                <a:spcPts val="0"/>
              </a:spcAft>
              <a:buSzPts val="1350"/>
              <a:buChar char="●"/>
              <a:defRPr sz="1800">
                <a:latin typeface="Arial"/>
                <a:ea typeface="Arial"/>
                <a:cs typeface="Arial"/>
                <a:sym typeface="Arial"/>
              </a:defRPr>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8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6" name="Google Shape;26;p83"/>
          <p:cNvSpPr txBox="1"/>
          <p:nvPr>
            <p:ph idx="1" type="body"/>
          </p:nvPr>
        </p:nvSpPr>
        <p:spPr>
          <a:xfrm>
            <a:off x="457200" y="1535113"/>
            <a:ext cx="4040188"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atin typeface="Arial"/>
                <a:ea typeface="Arial"/>
                <a:cs typeface="Arial"/>
                <a:sym typeface="Arial"/>
              </a:defRPr>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7" name="Google Shape;27;p83"/>
          <p:cNvSpPr txBox="1"/>
          <p:nvPr>
            <p:ph idx="2" type="body"/>
          </p:nvPr>
        </p:nvSpPr>
        <p:spPr>
          <a:xfrm>
            <a:off x="457200" y="2174875"/>
            <a:ext cx="4040188"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atin typeface="Arial"/>
                <a:ea typeface="Arial"/>
                <a:cs typeface="Arial"/>
                <a:sym typeface="Arial"/>
              </a:defRPr>
            </a:lvl1pPr>
            <a:lvl2pPr indent="-323850" lvl="1" marL="914400" algn="l">
              <a:spcBef>
                <a:spcPts val="400"/>
              </a:spcBef>
              <a:spcAft>
                <a:spcPts val="0"/>
              </a:spcAft>
              <a:buSzPts val="1500"/>
              <a:buChar char="●"/>
              <a:defRPr sz="2000">
                <a:latin typeface="Arial"/>
                <a:ea typeface="Arial"/>
                <a:cs typeface="Arial"/>
                <a:sym typeface="Arial"/>
              </a:defRPr>
            </a:lvl2pPr>
            <a:lvl3pPr indent="-314325" lvl="2" marL="1371600" algn="l">
              <a:spcBef>
                <a:spcPts val="360"/>
              </a:spcBef>
              <a:spcAft>
                <a:spcPts val="0"/>
              </a:spcAft>
              <a:buSzPts val="1350"/>
              <a:buChar char="●"/>
              <a:defRPr sz="1800">
                <a:latin typeface="Arial"/>
                <a:ea typeface="Arial"/>
                <a:cs typeface="Arial"/>
                <a:sym typeface="Arial"/>
              </a:defRPr>
            </a:lvl3pPr>
            <a:lvl4pPr indent="-304800" lvl="3" marL="1828800" algn="l">
              <a:spcBef>
                <a:spcPts val="320"/>
              </a:spcBef>
              <a:spcAft>
                <a:spcPts val="0"/>
              </a:spcAft>
              <a:buSzPts val="1200"/>
              <a:buChar char="●"/>
              <a:defRPr sz="1600">
                <a:latin typeface="Arial"/>
                <a:ea typeface="Arial"/>
                <a:cs typeface="Arial"/>
                <a:sym typeface="Arial"/>
              </a:defRPr>
            </a:lvl4pPr>
            <a:lvl5pPr indent="-304800" lvl="4" marL="2286000" algn="l">
              <a:spcBef>
                <a:spcPts val="320"/>
              </a:spcBef>
              <a:spcAft>
                <a:spcPts val="0"/>
              </a:spcAft>
              <a:buSzPts val="1200"/>
              <a:buChar char="●"/>
              <a:defRPr sz="1600">
                <a:latin typeface="Arial"/>
                <a:ea typeface="Arial"/>
                <a:cs typeface="Arial"/>
                <a:sym typeface="Arial"/>
              </a:defRPr>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28" name="Google Shape;28;p83"/>
          <p:cNvSpPr txBox="1"/>
          <p:nvPr>
            <p:ph idx="3" type="body"/>
          </p:nvPr>
        </p:nvSpPr>
        <p:spPr>
          <a:xfrm>
            <a:off x="4645025" y="1535113"/>
            <a:ext cx="4041775"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atin typeface="Arial"/>
                <a:ea typeface="Arial"/>
                <a:cs typeface="Arial"/>
                <a:sym typeface="Arial"/>
              </a:defRPr>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9" name="Google Shape;29;p83"/>
          <p:cNvSpPr txBox="1"/>
          <p:nvPr>
            <p:ph idx="4" type="body"/>
          </p:nvPr>
        </p:nvSpPr>
        <p:spPr>
          <a:xfrm>
            <a:off x="4645025" y="2174875"/>
            <a:ext cx="4041775"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atin typeface="Arial"/>
                <a:ea typeface="Arial"/>
                <a:cs typeface="Arial"/>
                <a:sym typeface="Arial"/>
              </a:defRPr>
            </a:lvl1pPr>
            <a:lvl2pPr indent="-323850" lvl="1" marL="914400" algn="l">
              <a:spcBef>
                <a:spcPts val="400"/>
              </a:spcBef>
              <a:spcAft>
                <a:spcPts val="0"/>
              </a:spcAft>
              <a:buSzPts val="1500"/>
              <a:buChar char="●"/>
              <a:defRPr sz="2000">
                <a:latin typeface="Arial"/>
                <a:ea typeface="Arial"/>
                <a:cs typeface="Arial"/>
                <a:sym typeface="Arial"/>
              </a:defRPr>
            </a:lvl2pPr>
            <a:lvl3pPr indent="-314325" lvl="2" marL="1371600" algn="l">
              <a:spcBef>
                <a:spcPts val="360"/>
              </a:spcBef>
              <a:spcAft>
                <a:spcPts val="0"/>
              </a:spcAft>
              <a:buSzPts val="1350"/>
              <a:buChar char="●"/>
              <a:defRPr sz="1800">
                <a:latin typeface="Arial"/>
                <a:ea typeface="Arial"/>
                <a:cs typeface="Arial"/>
                <a:sym typeface="Arial"/>
              </a:defRPr>
            </a:lvl3pPr>
            <a:lvl4pPr indent="-304800" lvl="3" marL="1828800" algn="l">
              <a:spcBef>
                <a:spcPts val="320"/>
              </a:spcBef>
              <a:spcAft>
                <a:spcPts val="0"/>
              </a:spcAft>
              <a:buSzPts val="1200"/>
              <a:buChar char="●"/>
              <a:defRPr sz="1600">
                <a:latin typeface="Arial"/>
                <a:ea typeface="Arial"/>
                <a:cs typeface="Arial"/>
                <a:sym typeface="Arial"/>
              </a:defRPr>
            </a:lvl4pPr>
            <a:lvl5pPr indent="-304800" lvl="4" marL="2286000" algn="l">
              <a:spcBef>
                <a:spcPts val="320"/>
              </a:spcBef>
              <a:spcAft>
                <a:spcPts val="0"/>
              </a:spcAft>
              <a:buSzPts val="1200"/>
              <a:buChar char="●"/>
              <a:defRPr sz="1600">
                <a:latin typeface="Arial"/>
                <a:ea typeface="Arial"/>
                <a:cs typeface="Arial"/>
                <a:sym typeface="Arial"/>
              </a:defRPr>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8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5"/>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7" name="Google Shape;7;p75"/>
          <p:cNvSpPr txBox="1"/>
          <p:nvPr/>
        </p:nvSpPr>
        <p:spPr>
          <a:xfrm>
            <a:off x="76200" y="6430963"/>
            <a:ext cx="685800" cy="274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10-</a:t>
            </a:r>
            <a:fld id="{00000000-1234-1234-1234-123412341234}" type="slidenum">
              <a:rPr b="1" i="0" lang="en-US"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vmlDrawing" Target="../drawings/vmlDrawing1.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vmlDrawing" Target="../drawings/vmlDrawing2.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vmlDrawing" Target="../drawings/vmlDrawing3.vml"/><Relationship Id="rId4" Type="http://schemas.openxmlformats.org/officeDocument/2006/relationships/oleObject" Target="../embeddings/Microsoft_Excel_Sheet2.xls"/><Relationship Id="rId9" Type="http://schemas.openxmlformats.org/officeDocument/2006/relationships/image" Target="../media/image11.png"/><Relationship Id="rId5" Type="http://schemas.openxmlformats.org/officeDocument/2006/relationships/oleObject" Target="../embeddings/Microsoft_Excel_Sheet2.xls"/><Relationship Id="rId6" Type="http://schemas.openxmlformats.org/officeDocument/2006/relationships/image" Target="../media/image7.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vmlDrawing" Target="../drawings/vmlDrawing4.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vmlDrawing" Target="../drawings/vmlDrawing5.vml"/><Relationship Id="rId4" Type="http://schemas.openxmlformats.org/officeDocument/2006/relationships/oleObject" Target="../embeddings/Microsoft_Excel_Sheet3.xls"/><Relationship Id="rId5" Type="http://schemas.openxmlformats.org/officeDocument/2006/relationships/oleObject" Target="../embeddings/Microsoft_Excel_Sheet3.xls"/><Relationship Id="rId6"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vmlDrawing" Target="../drawings/vmlDrawing6.vml"/><Relationship Id="rId4" Type="http://schemas.openxmlformats.org/officeDocument/2006/relationships/oleObject" Target="../embeddings/oleObject4.bin"/><Relationship Id="rId5" Type="http://schemas.openxmlformats.org/officeDocument/2006/relationships/oleObject" Target="../embeddings/oleObject4.bin"/><Relationship Id="rId6"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p:nvPr/>
        </p:nvSpPr>
        <p:spPr>
          <a:xfrm>
            <a:off x="457200" y="2286000"/>
            <a:ext cx="5867400" cy="3717941"/>
          </a:xfrm>
          <a:prstGeom prst="rect">
            <a:avLst/>
          </a:prstGeom>
          <a:solidFill>
            <a:schemeClr val="lt1"/>
          </a:solidFill>
          <a:ln>
            <a:noFill/>
          </a:ln>
        </p:spPr>
        <p:txBody>
          <a:bodyPr anchorCtr="0" anchor="t" bIns="45700" lIns="91425" spcFirstLastPara="1" rIns="91425" wrap="square" tIns="45700">
            <a:spAutoFit/>
          </a:bodyPr>
          <a:lstStyle/>
          <a:p>
            <a:pPr indent="-508000" lvl="0" marL="508000" marR="0" rtl="0" algn="l">
              <a:lnSpc>
                <a:spcPct val="110000"/>
              </a:lnSpc>
              <a:spcBef>
                <a:spcPts val="0"/>
              </a:spcBef>
              <a:spcAft>
                <a:spcPts val="0"/>
              </a:spcAft>
              <a:buClr>
                <a:schemeClr val="folHlink"/>
              </a:buClr>
              <a:buSzPts val="1900"/>
              <a:buFont typeface="Arial"/>
              <a:buAutoNum type="alphaLcParenBoth"/>
            </a:pPr>
            <a:r>
              <a:rPr b="0" i="0" lang="en-US" sz="1900" u="none" cap="none" strike="noStrike">
                <a:solidFill>
                  <a:schemeClr val="folHlink"/>
                </a:solidFill>
                <a:latin typeface="Arial"/>
                <a:ea typeface="Arial"/>
                <a:cs typeface="Arial"/>
                <a:sym typeface="Arial"/>
              </a:rPr>
              <a:t>Money borrowed to pay building contractor </a:t>
            </a:r>
            <a:endParaRPr/>
          </a:p>
          <a:p>
            <a:pPr indent="-508000" lvl="0" marL="508000" marR="0" rtl="0" algn="l">
              <a:lnSpc>
                <a:spcPct val="110000"/>
              </a:lnSpc>
              <a:spcBef>
                <a:spcPts val="950"/>
              </a:spcBef>
              <a:spcAft>
                <a:spcPts val="0"/>
              </a:spcAft>
              <a:buClr>
                <a:schemeClr val="folHlink"/>
              </a:buClr>
              <a:buSzPts val="1900"/>
              <a:buFont typeface="Arial"/>
              <a:buAutoNum type="alphaLcParenBoth"/>
            </a:pPr>
            <a:r>
              <a:rPr b="0" i="0" lang="en-US" sz="1900" u="none" cap="none" strike="noStrike">
                <a:solidFill>
                  <a:schemeClr val="folHlink"/>
                </a:solidFill>
                <a:latin typeface="Arial"/>
                <a:ea typeface="Arial"/>
                <a:cs typeface="Arial"/>
                <a:sym typeface="Arial"/>
              </a:rPr>
              <a:t>Payment for construction from note proceeds</a:t>
            </a:r>
            <a:endParaRPr/>
          </a:p>
          <a:p>
            <a:pPr indent="-508000" lvl="0" marL="508000" marR="0" rtl="0" algn="l">
              <a:lnSpc>
                <a:spcPct val="110000"/>
              </a:lnSpc>
              <a:spcBef>
                <a:spcPts val="950"/>
              </a:spcBef>
              <a:spcAft>
                <a:spcPts val="0"/>
              </a:spcAft>
              <a:buClr>
                <a:schemeClr val="folHlink"/>
              </a:buClr>
              <a:buSzPts val="1900"/>
              <a:buFont typeface="Arial"/>
              <a:buAutoNum type="alphaLcParenBoth"/>
            </a:pPr>
            <a:r>
              <a:rPr b="0" i="0" lang="en-US" sz="1900" u="none" cap="none" strike="noStrike">
                <a:solidFill>
                  <a:schemeClr val="folHlink"/>
                </a:solidFill>
                <a:latin typeface="Arial"/>
                <a:ea typeface="Arial"/>
                <a:cs typeface="Arial"/>
                <a:sym typeface="Arial"/>
              </a:rPr>
              <a:t>Cost of land fill and clearing</a:t>
            </a:r>
            <a:endParaRPr/>
          </a:p>
          <a:p>
            <a:pPr indent="-508000" lvl="0" marL="508000" marR="0" rtl="0" algn="l">
              <a:lnSpc>
                <a:spcPct val="110000"/>
              </a:lnSpc>
              <a:spcBef>
                <a:spcPts val="950"/>
              </a:spcBef>
              <a:spcAft>
                <a:spcPts val="0"/>
              </a:spcAft>
              <a:buClr>
                <a:schemeClr val="folHlink"/>
              </a:buClr>
              <a:buSzPts val="1900"/>
              <a:buFont typeface="Arial"/>
              <a:buAutoNum type="alphaLcParenBoth"/>
            </a:pPr>
            <a:r>
              <a:rPr b="0" i="0" lang="en-US" sz="1900" u="none" cap="none" strike="noStrike">
                <a:solidFill>
                  <a:schemeClr val="folHlink"/>
                </a:solidFill>
                <a:latin typeface="Arial"/>
                <a:ea typeface="Arial"/>
                <a:cs typeface="Arial"/>
                <a:sym typeface="Arial"/>
              </a:rPr>
              <a:t>Delinquent real estate taxes on property assumed</a:t>
            </a:r>
            <a:endParaRPr/>
          </a:p>
          <a:p>
            <a:pPr indent="-508000" lvl="0" marL="508000" marR="0" rtl="0" algn="l">
              <a:lnSpc>
                <a:spcPct val="110000"/>
              </a:lnSpc>
              <a:spcBef>
                <a:spcPts val="950"/>
              </a:spcBef>
              <a:spcAft>
                <a:spcPts val="0"/>
              </a:spcAft>
              <a:buClr>
                <a:schemeClr val="folHlink"/>
              </a:buClr>
              <a:buSzPts val="1900"/>
              <a:buFont typeface="Arial"/>
              <a:buAutoNum type="alphaLcParenBoth"/>
            </a:pPr>
            <a:r>
              <a:rPr b="0" i="0" lang="en-US" sz="1900" u="none" cap="none" strike="noStrike">
                <a:solidFill>
                  <a:schemeClr val="folHlink"/>
                </a:solidFill>
                <a:latin typeface="Arial"/>
                <a:ea typeface="Arial"/>
                <a:cs typeface="Arial"/>
                <a:sym typeface="Arial"/>
              </a:rPr>
              <a:t>Premium on 6-month insurance policy during construction</a:t>
            </a:r>
            <a:endParaRPr/>
          </a:p>
          <a:p>
            <a:pPr indent="-508000" lvl="0" marL="508000" marR="0" rtl="0" algn="l">
              <a:lnSpc>
                <a:spcPct val="110000"/>
              </a:lnSpc>
              <a:spcBef>
                <a:spcPts val="950"/>
              </a:spcBef>
              <a:spcAft>
                <a:spcPts val="0"/>
              </a:spcAft>
              <a:buClr>
                <a:schemeClr val="folHlink"/>
              </a:buClr>
              <a:buSzPts val="1900"/>
              <a:buFont typeface="Arial"/>
              <a:buAutoNum type="alphaLcParenBoth"/>
            </a:pPr>
            <a:r>
              <a:rPr b="0" i="0" lang="en-US" sz="1900" u="none" cap="none" strike="noStrike">
                <a:solidFill>
                  <a:schemeClr val="folHlink"/>
                </a:solidFill>
                <a:latin typeface="Arial"/>
                <a:ea typeface="Arial"/>
                <a:cs typeface="Arial"/>
                <a:sym typeface="Arial"/>
              </a:rPr>
              <a:t>Refund of 1-month insurance premium because construction completed early</a:t>
            </a:r>
            <a:endParaRPr/>
          </a:p>
        </p:txBody>
      </p:sp>
      <p:cxnSp>
        <p:nvCxnSpPr>
          <p:cNvPr id="134" name="Google Shape;134;p10"/>
          <p:cNvCxnSpPr/>
          <p:nvPr/>
        </p:nvCxnSpPr>
        <p:spPr>
          <a:xfrm>
            <a:off x="6858000" y="2514600"/>
            <a:ext cx="1371600" cy="0"/>
          </a:xfrm>
          <a:prstGeom prst="straightConnector1">
            <a:avLst/>
          </a:prstGeom>
          <a:noFill/>
          <a:ln>
            <a:noFill/>
          </a:ln>
        </p:spPr>
      </p:cxnSp>
      <p:sp>
        <p:nvSpPr>
          <p:cNvPr id="135" name="Google Shape;135;p10"/>
          <p:cNvSpPr txBox="1"/>
          <p:nvPr/>
        </p:nvSpPr>
        <p:spPr>
          <a:xfrm>
            <a:off x="457200" y="1066800"/>
            <a:ext cx="8153400" cy="110107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1900" u="none" cap="none" strike="noStrike">
                <a:solidFill>
                  <a:schemeClr val="dk1"/>
                </a:solidFill>
                <a:latin typeface="Arial"/>
                <a:ea typeface="Arial"/>
                <a:cs typeface="Arial"/>
                <a:sym typeface="Arial"/>
              </a:rPr>
              <a:t>Illustration: </a:t>
            </a:r>
            <a:r>
              <a:rPr b="0" i="0" lang="en-US" sz="1900" u="none" cap="none" strike="noStrike">
                <a:solidFill>
                  <a:schemeClr val="dk1"/>
                </a:solidFill>
                <a:latin typeface="Arial"/>
                <a:ea typeface="Arial"/>
                <a:cs typeface="Arial"/>
                <a:sym typeface="Arial"/>
              </a:rPr>
              <a:t>The expenditures and receipts below are related to land, land improvements, and buildings acquired for use in a business enterprise.  Determine how the following should be </a:t>
            </a:r>
            <a:r>
              <a:rPr b="1" i="0" lang="en-US" sz="1900" u="none" cap="none" strike="noStrike">
                <a:solidFill>
                  <a:schemeClr val="dk1"/>
                </a:solidFill>
                <a:latin typeface="Arial"/>
                <a:ea typeface="Arial"/>
                <a:cs typeface="Arial"/>
                <a:sym typeface="Arial"/>
              </a:rPr>
              <a:t>classified</a:t>
            </a:r>
            <a:r>
              <a:rPr b="0" i="0" lang="en-US" sz="1900" u="none" cap="none" strike="noStrike">
                <a:solidFill>
                  <a:schemeClr val="dk1"/>
                </a:solidFill>
                <a:latin typeface="Arial"/>
                <a:ea typeface="Arial"/>
                <a:cs typeface="Arial"/>
                <a:sym typeface="Arial"/>
              </a:rPr>
              <a:t>:</a:t>
            </a:r>
            <a:endParaRPr/>
          </a:p>
        </p:txBody>
      </p:sp>
      <p:sp>
        <p:nvSpPr>
          <p:cNvPr id="136" name="Google Shape;136;p10"/>
          <p:cNvSpPr txBox="1"/>
          <p:nvPr/>
        </p:nvSpPr>
        <p:spPr>
          <a:xfrm>
            <a:off x="6477000" y="2362200"/>
            <a:ext cx="22098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Notes Payable</a:t>
            </a:r>
            <a:endParaRPr/>
          </a:p>
        </p:txBody>
      </p:sp>
      <p:sp>
        <p:nvSpPr>
          <p:cNvPr id="137" name="Google Shape;137;p10"/>
          <p:cNvSpPr txBox="1"/>
          <p:nvPr/>
        </p:nvSpPr>
        <p:spPr>
          <a:xfrm>
            <a:off x="6477000" y="2819400"/>
            <a:ext cx="2209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0066"/>
                </a:solidFill>
                <a:latin typeface="Arial"/>
                <a:ea typeface="Arial"/>
                <a:cs typeface="Arial"/>
                <a:sym typeface="Arial"/>
              </a:rPr>
              <a:t>Building</a:t>
            </a:r>
            <a:endParaRPr/>
          </a:p>
        </p:txBody>
      </p:sp>
      <p:sp>
        <p:nvSpPr>
          <p:cNvPr id="138" name="Google Shape;138;p10"/>
          <p:cNvSpPr txBox="1"/>
          <p:nvPr/>
        </p:nvSpPr>
        <p:spPr>
          <a:xfrm>
            <a:off x="6477000" y="3270250"/>
            <a:ext cx="2209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0066"/>
                </a:solidFill>
                <a:latin typeface="Arial"/>
                <a:ea typeface="Arial"/>
                <a:cs typeface="Arial"/>
                <a:sym typeface="Arial"/>
              </a:rPr>
              <a:t>Land</a:t>
            </a:r>
            <a:endParaRPr/>
          </a:p>
        </p:txBody>
      </p:sp>
      <p:sp>
        <p:nvSpPr>
          <p:cNvPr id="139" name="Google Shape;139;p10"/>
          <p:cNvSpPr txBox="1"/>
          <p:nvPr/>
        </p:nvSpPr>
        <p:spPr>
          <a:xfrm>
            <a:off x="6477000" y="3803650"/>
            <a:ext cx="2209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0066"/>
                </a:solidFill>
                <a:latin typeface="Arial"/>
                <a:ea typeface="Arial"/>
                <a:cs typeface="Arial"/>
                <a:sym typeface="Arial"/>
              </a:rPr>
              <a:t>Land</a:t>
            </a:r>
            <a:endParaRPr/>
          </a:p>
        </p:txBody>
      </p:sp>
      <p:sp>
        <p:nvSpPr>
          <p:cNvPr id="140" name="Google Shape;140;p10"/>
          <p:cNvSpPr txBox="1"/>
          <p:nvPr/>
        </p:nvSpPr>
        <p:spPr>
          <a:xfrm>
            <a:off x="6477000" y="4511675"/>
            <a:ext cx="2209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000066"/>
                </a:solidFill>
                <a:latin typeface="Arial"/>
                <a:ea typeface="Arial"/>
                <a:cs typeface="Arial"/>
                <a:sym typeface="Arial"/>
              </a:rPr>
              <a:t>Building</a:t>
            </a:r>
            <a:endParaRPr/>
          </a:p>
        </p:txBody>
      </p:sp>
      <p:sp>
        <p:nvSpPr>
          <p:cNvPr id="141" name="Google Shape;141;p10"/>
          <p:cNvSpPr txBox="1"/>
          <p:nvPr/>
        </p:nvSpPr>
        <p:spPr>
          <a:xfrm>
            <a:off x="6477000" y="5318125"/>
            <a:ext cx="2209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C00000"/>
                </a:solidFill>
                <a:latin typeface="Arial"/>
                <a:ea typeface="Arial"/>
                <a:cs typeface="Arial"/>
                <a:sym typeface="Arial"/>
              </a:rPr>
              <a:t>(Building)</a:t>
            </a:r>
            <a:endParaRPr/>
          </a:p>
        </p:txBody>
      </p:sp>
      <p:cxnSp>
        <p:nvCxnSpPr>
          <p:cNvPr id="142" name="Google Shape;142;p10"/>
          <p:cNvCxnSpPr/>
          <p:nvPr/>
        </p:nvCxnSpPr>
        <p:spPr>
          <a:xfrm>
            <a:off x="381000" y="914400"/>
            <a:ext cx="8382000" cy="0"/>
          </a:xfrm>
          <a:prstGeom prst="straightConnector1">
            <a:avLst/>
          </a:prstGeom>
          <a:noFill/>
          <a:ln cap="sq" cmpd="sng" w="57150">
            <a:solidFill>
              <a:schemeClr val="dk1"/>
            </a:solidFill>
            <a:prstDash val="solid"/>
            <a:round/>
            <a:headEnd len="sm" w="sm" type="none"/>
            <a:tailEnd len="sm" w="sm" type="none"/>
          </a:ln>
        </p:spPr>
      </p:cxnSp>
      <p:sp>
        <p:nvSpPr>
          <p:cNvPr id="143" name="Google Shape;143;p10"/>
          <p:cNvSpPr txBox="1"/>
          <p:nvPr/>
        </p:nvSpPr>
        <p:spPr>
          <a:xfrm>
            <a:off x="457200" y="2286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144" name="Google Shape;144;p1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p:nvPr/>
        </p:nvSpPr>
        <p:spPr>
          <a:xfrm>
            <a:off x="457200" y="2286000"/>
            <a:ext cx="5867400" cy="4010329"/>
          </a:xfrm>
          <a:prstGeom prst="rect">
            <a:avLst/>
          </a:prstGeom>
          <a:solidFill>
            <a:schemeClr val="lt1"/>
          </a:solidFill>
          <a:ln>
            <a:noFill/>
          </a:ln>
        </p:spPr>
        <p:txBody>
          <a:bodyPr anchorCtr="0" anchor="t" bIns="45700" lIns="91425" spcFirstLastPara="1" rIns="91425" wrap="square" tIns="45700">
            <a:spAutoFit/>
          </a:bodyPr>
          <a:lstStyle/>
          <a:p>
            <a:pPr indent="-508000" lvl="0" marL="508000" marR="0" rtl="0" algn="l">
              <a:lnSpc>
                <a:spcPct val="110000"/>
              </a:lnSpc>
              <a:spcBef>
                <a:spcPts val="0"/>
              </a:spcBef>
              <a:spcAft>
                <a:spcPts val="0"/>
              </a:spcAft>
              <a:buNone/>
            </a:pPr>
            <a:r>
              <a:rPr b="0" i="0" lang="en-US" sz="1900" u="none" cap="none" strike="noStrike">
                <a:solidFill>
                  <a:srgbClr val="000000"/>
                </a:solidFill>
                <a:latin typeface="Arial"/>
                <a:ea typeface="Arial"/>
                <a:cs typeface="Arial"/>
                <a:sym typeface="Arial"/>
              </a:rPr>
              <a:t>(g) 	</a:t>
            </a:r>
            <a:r>
              <a:rPr b="0" i="0" lang="en-US" sz="1900" u="none" cap="none" strike="noStrike">
                <a:solidFill>
                  <a:schemeClr val="folHlink"/>
                </a:solidFill>
                <a:latin typeface="Arial"/>
                <a:ea typeface="Arial"/>
                <a:cs typeface="Arial"/>
                <a:sym typeface="Arial"/>
              </a:rPr>
              <a:t>Architect’s fee on building</a:t>
            </a:r>
            <a:endParaRPr/>
          </a:p>
          <a:p>
            <a:pPr indent="-508000" lvl="0" marL="508000" marR="0" rtl="0" algn="l">
              <a:lnSpc>
                <a:spcPct val="110000"/>
              </a:lnSpc>
              <a:spcBef>
                <a:spcPts val="950"/>
              </a:spcBef>
              <a:spcAft>
                <a:spcPts val="0"/>
              </a:spcAft>
              <a:buNone/>
            </a:pPr>
            <a:r>
              <a:rPr b="0" i="0" lang="en-US" sz="1900" u="none" cap="none" strike="noStrike">
                <a:solidFill>
                  <a:schemeClr val="folHlink"/>
                </a:solidFill>
                <a:latin typeface="Arial"/>
                <a:ea typeface="Arial"/>
                <a:cs typeface="Arial"/>
                <a:sym typeface="Arial"/>
              </a:rPr>
              <a:t>(h) 	Cost of real estate purchased as a plant site (land $200,000 and building $50,000)</a:t>
            </a:r>
            <a:endParaRPr/>
          </a:p>
          <a:p>
            <a:pPr indent="-508000" lvl="0" marL="508000" marR="0" rtl="0" algn="l">
              <a:lnSpc>
                <a:spcPct val="110000"/>
              </a:lnSpc>
              <a:spcBef>
                <a:spcPts val="950"/>
              </a:spcBef>
              <a:spcAft>
                <a:spcPts val="0"/>
              </a:spcAft>
              <a:buNone/>
            </a:pPr>
            <a:r>
              <a:rPr b="0" i="0" lang="en-US" sz="1900" u="none" cap="none" strike="noStrike">
                <a:solidFill>
                  <a:schemeClr val="folHlink"/>
                </a:solidFill>
                <a:latin typeface="Arial"/>
                <a:ea typeface="Arial"/>
                <a:cs typeface="Arial"/>
                <a:sym typeface="Arial"/>
              </a:rPr>
              <a:t>(i) 	Commission fee paid to real estate agency</a:t>
            </a:r>
            <a:endParaRPr/>
          </a:p>
          <a:p>
            <a:pPr indent="-508000" lvl="0" marL="508000" marR="0" rtl="0" algn="l">
              <a:lnSpc>
                <a:spcPct val="110000"/>
              </a:lnSpc>
              <a:spcBef>
                <a:spcPts val="950"/>
              </a:spcBef>
              <a:spcAft>
                <a:spcPts val="0"/>
              </a:spcAft>
              <a:buNone/>
            </a:pPr>
            <a:r>
              <a:rPr b="0" i="0" lang="en-US" sz="1900" u="none" cap="none" strike="noStrike">
                <a:solidFill>
                  <a:schemeClr val="folHlink"/>
                </a:solidFill>
                <a:latin typeface="Arial"/>
                <a:ea typeface="Arial"/>
                <a:cs typeface="Arial"/>
                <a:sym typeface="Arial"/>
              </a:rPr>
              <a:t>(j) 	Installation of fences around property</a:t>
            </a:r>
            <a:endParaRPr/>
          </a:p>
          <a:p>
            <a:pPr indent="-508000" lvl="0" marL="508000" marR="0" rtl="0" algn="l">
              <a:lnSpc>
                <a:spcPct val="110000"/>
              </a:lnSpc>
              <a:spcBef>
                <a:spcPts val="950"/>
              </a:spcBef>
              <a:spcAft>
                <a:spcPts val="0"/>
              </a:spcAft>
              <a:buNone/>
            </a:pPr>
            <a:r>
              <a:rPr b="0" i="0" lang="en-US" sz="1900" u="none" cap="none" strike="noStrike">
                <a:solidFill>
                  <a:srgbClr val="000000"/>
                </a:solidFill>
                <a:latin typeface="Arial"/>
                <a:ea typeface="Arial"/>
                <a:cs typeface="Arial"/>
                <a:sym typeface="Arial"/>
              </a:rPr>
              <a:t>(k) 	Cost of razing and removing building</a:t>
            </a:r>
            <a:endParaRPr/>
          </a:p>
          <a:p>
            <a:pPr indent="-508000" lvl="0" marL="508000" marR="0" rtl="0" algn="l">
              <a:lnSpc>
                <a:spcPct val="110000"/>
              </a:lnSpc>
              <a:spcBef>
                <a:spcPts val="950"/>
              </a:spcBef>
              <a:spcAft>
                <a:spcPts val="0"/>
              </a:spcAft>
              <a:buClr>
                <a:schemeClr val="dk1"/>
              </a:buClr>
              <a:buSzPts val="1900"/>
              <a:buFont typeface="Arial"/>
              <a:buAutoNum type="alphaLcParenBoth" startAt="12"/>
            </a:pPr>
            <a:r>
              <a:rPr b="0" i="0" lang="en-US" sz="1900" u="none" cap="none" strike="noStrike">
                <a:solidFill>
                  <a:srgbClr val="C00000"/>
                </a:solidFill>
                <a:latin typeface="Arial"/>
                <a:ea typeface="Arial"/>
                <a:cs typeface="Arial"/>
                <a:sym typeface="Arial"/>
              </a:rPr>
              <a:t>Proceeds</a:t>
            </a:r>
            <a:r>
              <a:rPr b="0" i="0" lang="en-US" sz="1900" u="none" cap="none" strike="noStrike">
                <a:solidFill>
                  <a:srgbClr val="000000"/>
                </a:solidFill>
                <a:latin typeface="Arial"/>
                <a:ea typeface="Arial"/>
                <a:cs typeface="Arial"/>
                <a:sym typeface="Arial"/>
              </a:rPr>
              <a:t> from salvage of demolished building</a:t>
            </a:r>
            <a:endParaRPr/>
          </a:p>
          <a:p>
            <a:pPr indent="-508000" lvl="0" marL="508000" marR="0" rtl="0" algn="l">
              <a:lnSpc>
                <a:spcPct val="110000"/>
              </a:lnSpc>
              <a:spcBef>
                <a:spcPts val="950"/>
              </a:spcBef>
              <a:spcAft>
                <a:spcPts val="0"/>
              </a:spcAft>
              <a:buClr>
                <a:schemeClr val="dk1"/>
              </a:buClr>
              <a:buSzPts val="1900"/>
              <a:buFont typeface="Arial"/>
              <a:buAutoNum type="alphaLcParenBoth" startAt="12"/>
            </a:pPr>
            <a:r>
              <a:rPr b="0" i="0" lang="en-US" sz="1900" u="none" cap="none" strike="noStrike">
                <a:solidFill>
                  <a:srgbClr val="000000"/>
                </a:solidFill>
                <a:latin typeface="Arial"/>
                <a:ea typeface="Arial"/>
                <a:cs typeface="Arial"/>
                <a:sym typeface="Arial"/>
              </a:rPr>
              <a:t>Cost of parking lots and driveways</a:t>
            </a:r>
            <a:endParaRPr/>
          </a:p>
          <a:p>
            <a:pPr indent="-508000" lvl="0" marL="508000" marR="0" rtl="0" algn="l">
              <a:lnSpc>
                <a:spcPct val="110000"/>
              </a:lnSpc>
              <a:spcBef>
                <a:spcPts val="950"/>
              </a:spcBef>
              <a:spcAft>
                <a:spcPts val="0"/>
              </a:spcAft>
              <a:buClr>
                <a:schemeClr val="dk1"/>
              </a:buClr>
              <a:buSzPts val="1900"/>
              <a:buFont typeface="Arial"/>
              <a:buAutoNum type="alphaLcParenBoth" startAt="12"/>
            </a:pPr>
            <a:r>
              <a:rPr b="0" i="0" lang="en-US" sz="1900" u="none" cap="none" strike="noStrike">
                <a:solidFill>
                  <a:srgbClr val="000000"/>
                </a:solidFill>
                <a:latin typeface="Arial"/>
                <a:ea typeface="Arial"/>
                <a:cs typeface="Arial"/>
                <a:sym typeface="Arial"/>
              </a:rPr>
              <a:t>Cost of trees and shrubbery (permanent)</a:t>
            </a:r>
            <a:endParaRPr/>
          </a:p>
        </p:txBody>
      </p:sp>
      <p:cxnSp>
        <p:nvCxnSpPr>
          <p:cNvPr id="150" name="Google Shape;150;p11"/>
          <p:cNvCxnSpPr/>
          <p:nvPr/>
        </p:nvCxnSpPr>
        <p:spPr>
          <a:xfrm>
            <a:off x="6858000" y="2514600"/>
            <a:ext cx="1371600" cy="0"/>
          </a:xfrm>
          <a:prstGeom prst="straightConnector1">
            <a:avLst/>
          </a:prstGeom>
          <a:noFill/>
          <a:ln>
            <a:noFill/>
          </a:ln>
        </p:spPr>
      </p:cxnSp>
      <p:sp>
        <p:nvSpPr>
          <p:cNvPr id="151" name="Google Shape;151;p11"/>
          <p:cNvSpPr txBox="1"/>
          <p:nvPr/>
        </p:nvSpPr>
        <p:spPr>
          <a:xfrm>
            <a:off x="6477000" y="2362200"/>
            <a:ext cx="22098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Building</a:t>
            </a:r>
            <a:endParaRPr/>
          </a:p>
        </p:txBody>
      </p:sp>
      <p:sp>
        <p:nvSpPr>
          <p:cNvPr id="152" name="Google Shape;152;p11"/>
          <p:cNvSpPr txBox="1"/>
          <p:nvPr/>
        </p:nvSpPr>
        <p:spPr>
          <a:xfrm>
            <a:off x="6477000" y="2895600"/>
            <a:ext cx="22098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Land</a:t>
            </a:r>
            <a:endParaRPr/>
          </a:p>
        </p:txBody>
      </p:sp>
      <p:sp>
        <p:nvSpPr>
          <p:cNvPr id="153" name="Google Shape;153;p11"/>
          <p:cNvSpPr txBox="1"/>
          <p:nvPr/>
        </p:nvSpPr>
        <p:spPr>
          <a:xfrm>
            <a:off x="6477000" y="3581400"/>
            <a:ext cx="22098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Land</a:t>
            </a:r>
            <a:endParaRPr/>
          </a:p>
        </p:txBody>
      </p:sp>
      <p:sp>
        <p:nvSpPr>
          <p:cNvPr id="154" name="Google Shape;154;p11"/>
          <p:cNvSpPr txBox="1"/>
          <p:nvPr/>
        </p:nvSpPr>
        <p:spPr>
          <a:xfrm>
            <a:off x="6172200" y="4038600"/>
            <a:ext cx="27432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Land Improvements</a:t>
            </a:r>
            <a:endParaRPr/>
          </a:p>
        </p:txBody>
      </p:sp>
      <p:sp>
        <p:nvSpPr>
          <p:cNvPr id="155" name="Google Shape;155;p11"/>
          <p:cNvSpPr txBox="1"/>
          <p:nvPr/>
        </p:nvSpPr>
        <p:spPr>
          <a:xfrm>
            <a:off x="6172200" y="4495800"/>
            <a:ext cx="27432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Land</a:t>
            </a:r>
            <a:endParaRPr/>
          </a:p>
        </p:txBody>
      </p:sp>
      <p:sp>
        <p:nvSpPr>
          <p:cNvPr id="156" name="Google Shape;156;p11"/>
          <p:cNvSpPr txBox="1"/>
          <p:nvPr/>
        </p:nvSpPr>
        <p:spPr>
          <a:xfrm>
            <a:off x="6477000" y="4953000"/>
            <a:ext cx="22098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C00000"/>
                </a:solidFill>
                <a:latin typeface="Arial"/>
                <a:ea typeface="Arial"/>
                <a:cs typeface="Arial"/>
                <a:sym typeface="Arial"/>
              </a:rPr>
              <a:t>(Land)</a:t>
            </a:r>
            <a:endParaRPr/>
          </a:p>
        </p:txBody>
      </p:sp>
      <p:sp>
        <p:nvSpPr>
          <p:cNvPr id="157" name="Google Shape;157;p11"/>
          <p:cNvSpPr txBox="1"/>
          <p:nvPr/>
        </p:nvSpPr>
        <p:spPr>
          <a:xfrm>
            <a:off x="6172200" y="5410200"/>
            <a:ext cx="27432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Land Improvements</a:t>
            </a:r>
            <a:endParaRPr/>
          </a:p>
        </p:txBody>
      </p:sp>
      <p:sp>
        <p:nvSpPr>
          <p:cNvPr id="158" name="Google Shape;158;p11"/>
          <p:cNvSpPr txBox="1"/>
          <p:nvPr/>
        </p:nvSpPr>
        <p:spPr>
          <a:xfrm>
            <a:off x="6172200" y="5867400"/>
            <a:ext cx="2743200" cy="381000"/>
          </a:xfrm>
          <a:prstGeom prst="rect">
            <a:avLst/>
          </a:prstGeom>
          <a:noFill/>
          <a:ln>
            <a:noFill/>
          </a:ln>
        </p:spPr>
        <p:txBody>
          <a:bodyPr anchorCtr="0" anchor="t" bIns="45700" lIns="91425" spcFirstLastPara="1" rIns="91425" wrap="square" tIns="45700">
            <a:spAutoFit/>
          </a:bodyPr>
          <a:lstStyle/>
          <a:p>
            <a:pPr indent="0" lvl="0" marL="0" marR="0" rtl="0" algn="ctr">
              <a:lnSpc>
                <a:spcPct val="95000"/>
              </a:lnSpc>
              <a:spcBef>
                <a:spcPts val="0"/>
              </a:spcBef>
              <a:spcAft>
                <a:spcPts val="0"/>
              </a:spcAft>
              <a:buNone/>
            </a:pPr>
            <a:r>
              <a:rPr b="1" i="0" lang="en-US" sz="2000" u="none" cap="none" strike="noStrike">
                <a:solidFill>
                  <a:srgbClr val="000066"/>
                </a:solidFill>
                <a:latin typeface="Arial"/>
                <a:ea typeface="Arial"/>
                <a:cs typeface="Arial"/>
                <a:sym typeface="Arial"/>
              </a:rPr>
              <a:t>Land</a:t>
            </a:r>
            <a:endParaRPr/>
          </a:p>
        </p:txBody>
      </p:sp>
      <p:sp>
        <p:nvSpPr>
          <p:cNvPr id="159" name="Google Shape;159;p11"/>
          <p:cNvSpPr txBox="1"/>
          <p:nvPr/>
        </p:nvSpPr>
        <p:spPr>
          <a:xfrm>
            <a:off x="457200" y="1066800"/>
            <a:ext cx="8153400" cy="11017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1900" u="none" cap="none" strike="noStrike">
                <a:solidFill>
                  <a:schemeClr val="dk1"/>
                </a:solidFill>
                <a:latin typeface="Arial"/>
                <a:ea typeface="Arial"/>
                <a:cs typeface="Arial"/>
                <a:sym typeface="Arial"/>
              </a:rPr>
              <a:t>Illustration: </a:t>
            </a:r>
            <a:r>
              <a:rPr b="0" i="0" lang="en-US" sz="1900" u="none" cap="none" strike="noStrike">
                <a:solidFill>
                  <a:schemeClr val="dk1"/>
                </a:solidFill>
                <a:latin typeface="Arial"/>
                <a:ea typeface="Arial"/>
                <a:cs typeface="Arial"/>
                <a:sym typeface="Arial"/>
              </a:rPr>
              <a:t>The expenditures and receipts below are related to land, land improvements, and buildings acquired for use in a business enterprise.  Determine how the following should be </a:t>
            </a:r>
            <a:r>
              <a:rPr b="1" i="0" lang="en-US" sz="1900" u="none" cap="none" strike="noStrike">
                <a:solidFill>
                  <a:schemeClr val="dk1"/>
                </a:solidFill>
                <a:latin typeface="Arial"/>
                <a:ea typeface="Arial"/>
                <a:cs typeface="Arial"/>
                <a:sym typeface="Arial"/>
              </a:rPr>
              <a:t>classified</a:t>
            </a:r>
            <a:r>
              <a:rPr b="0" i="0" lang="en-US" sz="1900" u="none" cap="none" strike="noStrike">
                <a:solidFill>
                  <a:schemeClr val="dk1"/>
                </a:solidFill>
                <a:latin typeface="Arial"/>
                <a:ea typeface="Arial"/>
                <a:cs typeface="Arial"/>
                <a:sym typeface="Arial"/>
              </a:rPr>
              <a:t>:</a:t>
            </a:r>
            <a:endParaRPr/>
          </a:p>
        </p:txBody>
      </p:sp>
      <p:cxnSp>
        <p:nvCxnSpPr>
          <p:cNvPr id="160" name="Google Shape;160;p11"/>
          <p:cNvCxnSpPr/>
          <p:nvPr/>
        </p:nvCxnSpPr>
        <p:spPr>
          <a:xfrm>
            <a:off x="381000" y="914400"/>
            <a:ext cx="8382000" cy="0"/>
          </a:xfrm>
          <a:prstGeom prst="straightConnector1">
            <a:avLst/>
          </a:prstGeom>
          <a:noFill/>
          <a:ln cap="sq" cmpd="sng" w="57150">
            <a:solidFill>
              <a:schemeClr val="dk1"/>
            </a:solidFill>
            <a:prstDash val="solid"/>
            <a:round/>
            <a:headEnd len="sm" w="sm" type="none"/>
            <a:tailEnd len="sm" w="sm" type="none"/>
          </a:ln>
        </p:spPr>
      </p:cxnSp>
      <p:sp>
        <p:nvSpPr>
          <p:cNvPr id="161" name="Google Shape;161;p11"/>
          <p:cNvSpPr txBox="1"/>
          <p:nvPr/>
        </p:nvSpPr>
        <p:spPr>
          <a:xfrm>
            <a:off x="457200" y="2286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162" name="Google Shape;162;p1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property, plant, and equipment and its related costs.</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Describe the accounting problems associated with self-constructed assets.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interest capitalization.</a:t>
            </a:r>
            <a:endParaRPr/>
          </a:p>
        </p:txBody>
      </p:sp>
      <p:sp>
        <p:nvSpPr>
          <p:cNvPr id="168" name="Google Shape;168;p12"/>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169" name="Google Shape;169;p12"/>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Understand accounting issues related to acquiring and valuing plant assets.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costs subsequent to acquisition.</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the disposal of property, plant, and equipment.</a:t>
            </a:r>
            <a:endParaRPr/>
          </a:p>
        </p:txBody>
      </p:sp>
      <p:sp>
        <p:nvSpPr>
          <p:cNvPr id="170" name="Google Shape;170;p12"/>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171" name="Google Shape;171;p12"/>
          <p:cNvSpPr/>
          <p:nvPr/>
        </p:nvSpPr>
        <p:spPr>
          <a:xfrm>
            <a:off x="2151528" y="152400"/>
            <a:ext cx="6992472"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00007F"/>
                </a:solidFill>
                <a:latin typeface="Arial"/>
                <a:ea typeface="Arial"/>
                <a:cs typeface="Arial"/>
                <a:sym typeface="Arial"/>
              </a:rPr>
              <a:t>Acquisition and Disposition of Property, Plant, and Equipment</a:t>
            </a:r>
            <a:endParaRPr b="1" i="0" sz="3600" u="none" cap="none" strike="noStrike">
              <a:solidFill>
                <a:srgbClr val="00007F"/>
              </a:solidFill>
              <a:latin typeface="Arial"/>
              <a:ea typeface="Arial"/>
              <a:cs typeface="Arial"/>
              <a:sym typeface="Arial"/>
            </a:endParaRPr>
          </a:p>
        </p:txBody>
      </p:sp>
      <p:sp>
        <p:nvSpPr>
          <p:cNvPr id="172" name="Google Shape;172;p12"/>
          <p:cNvSpPr txBox="1"/>
          <p:nvPr/>
        </p:nvSpPr>
        <p:spPr>
          <a:xfrm>
            <a:off x="339168" y="64248"/>
            <a:ext cx="1887072"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10</a:t>
            </a:r>
            <a:endParaRPr b="0" i="0" sz="10700" u="none" cap="none" strike="noStrike">
              <a:solidFill>
                <a:srgbClr val="006600"/>
              </a:solidFill>
              <a:latin typeface="Arial"/>
              <a:ea typeface="Arial"/>
              <a:cs typeface="Arial"/>
              <a:sym typeface="Arial"/>
            </a:endParaRPr>
          </a:p>
        </p:txBody>
      </p:sp>
      <p:cxnSp>
        <p:nvCxnSpPr>
          <p:cNvPr id="173" name="Google Shape;173;p12"/>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74" name="Google Shape;174;p12"/>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75" name="Google Shape;175;p1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nvSpPr>
        <p:spPr>
          <a:xfrm>
            <a:off x="609600" y="1371600"/>
            <a:ext cx="8001000" cy="5187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C00000"/>
                </a:solidFill>
                <a:latin typeface="Arial"/>
                <a:ea typeface="Arial"/>
                <a:cs typeface="Arial"/>
                <a:sym typeface="Arial"/>
              </a:rPr>
              <a:t>Self-Constructed Assets</a:t>
            </a:r>
            <a:endParaRPr/>
          </a:p>
        </p:txBody>
      </p:sp>
      <p:sp>
        <p:nvSpPr>
          <p:cNvPr id="181" name="Google Shape;181;p13"/>
          <p:cNvSpPr txBox="1"/>
          <p:nvPr/>
        </p:nvSpPr>
        <p:spPr>
          <a:xfrm>
            <a:off x="622300" y="1981200"/>
            <a:ext cx="7861300" cy="35401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dk1"/>
                </a:solidFill>
                <a:latin typeface="Arial"/>
                <a:ea typeface="Arial"/>
                <a:cs typeface="Arial"/>
                <a:sym typeface="Arial"/>
              </a:rPr>
              <a:t>Costs include:</a:t>
            </a:r>
            <a:endParaRPr/>
          </a:p>
          <a:p>
            <a:pPr indent="-454025" lvl="1" marL="682625" marR="0" rtl="0" algn="l">
              <a:lnSpc>
                <a:spcPct val="120000"/>
              </a:lnSpc>
              <a:spcBef>
                <a:spcPts val="1200"/>
              </a:spcBef>
              <a:spcAft>
                <a:spcPts val="0"/>
              </a:spcAft>
              <a:buClr>
                <a:schemeClr val="dk1"/>
              </a:buClr>
              <a:buSzPts val="2100"/>
              <a:buFont typeface="Comic Sans MS"/>
              <a:buAutoNum type="arabicParenR"/>
            </a:pPr>
            <a:r>
              <a:rPr b="0" i="0" lang="en-US" sz="2100" u="none" cap="none" strike="noStrike">
                <a:solidFill>
                  <a:schemeClr val="dk1"/>
                </a:solidFill>
                <a:latin typeface="Arial"/>
                <a:ea typeface="Arial"/>
                <a:cs typeface="Arial"/>
                <a:sym typeface="Arial"/>
              </a:rPr>
              <a:t>Materials and direct labor</a:t>
            </a:r>
            <a:endParaRPr/>
          </a:p>
          <a:p>
            <a:pPr indent="-454025" lvl="1" marL="682625" marR="0" rtl="0" algn="l">
              <a:lnSpc>
                <a:spcPct val="120000"/>
              </a:lnSpc>
              <a:spcBef>
                <a:spcPts val="1200"/>
              </a:spcBef>
              <a:spcAft>
                <a:spcPts val="0"/>
              </a:spcAft>
              <a:buClr>
                <a:schemeClr val="dk1"/>
              </a:buClr>
              <a:buSzPts val="2100"/>
              <a:buFont typeface="Comic Sans MS"/>
              <a:buAutoNum type="arabicParenR"/>
            </a:pPr>
            <a:r>
              <a:rPr b="0" i="0" lang="en-US" sz="2100" u="none" cap="none" strike="noStrike">
                <a:solidFill>
                  <a:schemeClr val="dk1"/>
                </a:solidFill>
                <a:latin typeface="Arial"/>
                <a:ea typeface="Arial"/>
                <a:cs typeface="Arial"/>
                <a:sym typeface="Arial"/>
              </a:rPr>
              <a:t>Overhead can be handled in two ways:</a:t>
            </a:r>
            <a:endParaRPr/>
          </a:p>
          <a:p>
            <a:pPr indent="-452438" lvl="2" marL="1257300" marR="0" rtl="0" algn="l">
              <a:lnSpc>
                <a:spcPct val="120000"/>
              </a:lnSpc>
              <a:spcBef>
                <a:spcPts val="12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Assign no fixed overhead.</a:t>
            </a:r>
            <a:endParaRPr/>
          </a:p>
          <a:p>
            <a:pPr indent="-452438" lvl="2" marL="1257300" marR="0" rtl="0" algn="l">
              <a:lnSpc>
                <a:spcPct val="120000"/>
              </a:lnSpc>
              <a:spcBef>
                <a:spcPts val="12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Assign a portion of all overhead to the construction process.</a:t>
            </a:r>
            <a:endParaRPr/>
          </a:p>
          <a:p>
            <a:pPr indent="-514350" lvl="1" marL="742950" marR="0" rtl="0" algn="l">
              <a:lnSpc>
                <a:spcPct val="120000"/>
              </a:lnSpc>
              <a:spcBef>
                <a:spcPts val="1200"/>
              </a:spcBef>
              <a:spcAft>
                <a:spcPts val="0"/>
              </a:spcAft>
              <a:buNone/>
            </a:pPr>
            <a:r>
              <a:rPr b="0" i="0" lang="en-US" sz="2100" u="none" cap="none" strike="noStrike">
                <a:solidFill>
                  <a:schemeClr val="dk1"/>
                </a:solidFill>
                <a:latin typeface="Arial"/>
                <a:ea typeface="Arial"/>
                <a:cs typeface="Arial"/>
                <a:sym typeface="Arial"/>
              </a:rPr>
              <a:t>Companies use the second method extensively.</a:t>
            </a:r>
            <a:endParaRPr/>
          </a:p>
        </p:txBody>
      </p:sp>
      <p:cxnSp>
        <p:nvCxnSpPr>
          <p:cNvPr id="182" name="Google Shape;182;p1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83" name="Google Shape;183;p13"/>
          <p:cNvSpPr txBox="1"/>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184" name="Google Shape;184;p1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2</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property, plant, and equipment and its related costs.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self-constructed assets. </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Describe the accounting problems associated with interest capitalization.</a:t>
            </a:r>
            <a:endParaRPr/>
          </a:p>
        </p:txBody>
      </p:sp>
      <p:sp>
        <p:nvSpPr>
          <p:cNvPr id="190" name="Google Shape;190;p14"/>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191" name="Google Shape;191;p14"/>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Understand accounting issues related to acquiring and valuing plant assets.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costs subsequent to acquisition.</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the disposal of property, plant, and equipment.</a:t>
            </a:r>
            <a:endParaRPr/>
          </a:p>
        </p:txBody>
      </p:sp>
      <p:sp>
        <p:nvSpPr>
          <p:cNvPr id="192" name="Google Shape;192;p14"/>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193" name="Google Shape;193;p14"/>
          <p:cNvSpPr/>
          <p:nvPr/>
        </p:nvSpPr>
        <p:spPr>
          <a:xfrm>
            <a:off x="2151528" y="152400"/>
            <a:ext cx="6992472"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00007F"/>
                </a:solidFill>
                <a:latin typeface="Arial"/>
                <a:ea typeface="Arial"/>
                <a:cs typeface="Arial"/>
                <a:sym typeface="Arial"/>
              </a:rPr>
              <a:t>Acquisition and Disposition of Property, Plant, and Equipment</a:t>
            </a:r>
            <a:endParaRPr b="1" i="0" sz="3600" u="none" cap="none" strike="noStrike">
              <a:solidFill>
                <a:srgbClr val="00007F"/>
              </a:solidFill>
              <a:latin typeface="Arial"/>
              <a:ea typeface="Arial"/>
              <a:cs typeface="Arial"/>
              <a:sym typeface="Arial"/>
            </a:endParaRPr>
          </a:p>
        </p:txBody>
      </p:sp>
      <p:sp>
        <p:nvSpPr>
          <p:cNvPr id="194" name="Google Shape;194;p14"/>
          <p:cNvSpPr txBox="1"/>
          <p:nvPr/>
        </p:nvSpPr>
        <p:spPr>
          <a:xfrm>
            <a:off x="339168" y="64248"/>
            <a:ext cx="1887072"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10</a:t>
            </a:r>
            <a:endParaRPr b="0" i="0" sz="10700" u="none" cap="none" strike="noStrike">
              <a:solidFill>
                <a:srgbClr val="006600"/>
              </a:solidFill>
              <a:latin typeface="Arial"/>
              <a:ea typeface="Arial"/>
              <a:cs typeface="Arial"/>
              <a:sym typeface="Arial"/>
            </a:endParaRPr>
          </a:p>
        </p:txBody>
      </p:sp>
      <p:cxnSp>
        <p:nvCxnSpPr>
          <p:cNvPr id="195" name="Google Shape;195;p14"/>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96" name="Google Shape;196;p14"/>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97" name="Google Shape;197;p1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nvSpPr>
        <p:spPr>
          <a:xfrm>
            <a:off x="609600" y="1981200"/>
            <a:ext cx="7861300" cy="86836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100" u="none" cap="none" strike="noStrike">
                <a:solidFill>
                  <a:schemeClr val="dk1"/>
                </a:solidFill>
                <a:latin typeface="Arial"/>
                <a:ea typeface="Arial"/>
                <a:cs typeface="Arial"/>
                <a:sym typeface="Arial"/>
              </a:rPr>
              <a:t>Three approaches have been suggested to account for the interest incurred in financing the construction.</a:t>
            </a:r>
            <a:endParaRPr/>
          </a:p>
        </p:txBody>
      </p:sp>
      <p:sp>
        <p:nvSpPr>
          <p:cNvPr id="203" name="Google Shape;203;p15"/>
          <p:cNvSpPr txBox="1"/>
          <p:nvPr/>
        </p:nvSpPr>
        <p:spPr>
          <a:xfrm>
            <a:off x="609600" y="1371600"/>
            <a:ext cx="8001000" cy="53975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C00000"/>
                </a:solidFill>
                <a:latin typeface="Arial"/>
                <a:ea typeface="Arial"/>
                <a:cs typeface="Arial"/>
                <a:sym typeface="Arial"/>
              </a:rPr>
              <a:t>Interest Costs During Construction</a:t>
            </a:r>
            <a:endParaRPr/>
          </a:p>
        </p:txBody>
      </p:sp>
      <p:sp>
        <p:nvSpPr>
          <p:cNvPr id="204" name="Google Shape;204;p15"/>
          <p:cNvSpPr txBox="1"/>
          <p:nvPr/>
        </p:nvSpPr>
        <p:spPr>
          <a:xfrm>
            <a:off x="457200" y="4038600"/>
            <a:ext cx="1676400"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folHlink"/>
                </a:solidFill>
                <a:latin typeface="Arial"/>
                <a:ea typeface="Arial"/>
                <a:cs typeface="Arial"/>
                <a:sym typeface="Arial"/>
              </a:rPr>
              <a:t>Capitalize no interest during construction</a:t>
            </a:r>
            <a:endParaRPr/>
          </a:p>
        </p:txBody>
      </p:sp>
      <p:sp>
        <p:nvSpPr>
          <p:cNvPr id="205" name="Google Shape;205;p15"/>
          <p:cNvSpPr txBox="1"/>
          <p:nvPr/>
        </p:nvSpPr>
        <p:spPr>
          <a:xfrm>
            <a:off x="7162800" y="4038600"/>
            <a:ext cx="1371600" cy="915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folHlink"/>
                </a:solidFill>
                <a:latin typeface="Arial"/>
                <a:ea typeface="Arial"/>
                <a:cs typeface="Arial"/>
                <a:sym typeface="Arial"/>
              </a:rPr>
              <a:t>Capitalize all costs of funds</a:t>
            </a:r>
            <a:endParaRPr/>
          </a:p>
        </p:txBody>
      </p:sp>
      <p:cxnSp>
        <p:nvCxnSpPr>
          <p:cNvPr id="206" name="Google Shape;206;p15"/>
          <p:cNvCxnSpPr/>
          <p:nvPr/>
        </p:nvCxnSpPr>
        <p:spPr>
          <a:xfrm>
            <a:off x="1295400" y="3797300"/>
            <a:ext cx="6477000" cy="0"/>
          </a:xfrm>
          <a:prstGeom prst="straightConnector1">
            <a:avLst/>
          </a:prstGeom>
          <a:noFill/>
          <a:ln cap="sq" cmpd="sng" w="28575">
            <a:solidFill>
              <a:srgbClr val="C00000"/>
            </a:solidFill>
            <a:prstDash val="solid"/>
            <a:round/>
            <a:headEnd len="med" w="med" type="none"/>
            <a:tailEnd len="med" w="med" type="triangle"/>
          </a:ln>
        </p:spPr>
      </p:cxnSp>
      <p:cxnSp>
        <p:nvCxnSpPr>
          <p:cNvPr id="207" name="Google Shape;207;p15"/>
          <p:cNvCxnSpPr/>
          <p:nvPr/>
        </p:nvCxnSpPr>
        <p:spPr>
          <a:xfrm rot="10800000">
            <a:off x="4572000" y="3797300"/>
            <a:ext cx="0" cy="457200"/>
          </a:xfrm>
          <a:prstGeom prst="straightConnector1">
            <a:avLst/>
          </a:prstGeom>
          <a:noFill/>
          <a:ln cap="sq" cmpd="sng" w="28575">
            <a:solidFill>
              <a:srgbClr val="C00000"/>
            </a:solidFill>
            <a:prstDash val="solid"/>
            <a:round/>
            <a:headEnd len="med" w="med" type="none"/>
            <a:tailEnd len="med" w="med" type="triangle"/>
          </a:ln>
        </p:spPr>
      </p:cxnSp>
      <p:cxnSp>
        <p:nvCxnSpPr>
          <p:cNvPr id="208" name="Google Shape;208;p15"/>
          <p:cNvCxnSpPr/>
          <p:nvPr/>
        </p:nvCxnSpPr>
        <p:spPr>
          <a:xfrm rot="10800000">
            <a:off x="4572000" y="5137150"/>
            <a:ext cx="0" cy="381000"/>
          </a:xfrm>
          <a:prstGeom prst="straightConnector1">
            <a:avLst/>
          </a:prstGeom>
          <a:noFill/>
          <a:ln cap="sq" cmpd="sng" w="28575">
            <a:solidFill>
              <a:srgbClr val="C00000"/>
            </a:solidFill>
            <a:prstDash val="solid"/>
            <a:round/>
            <a:headEnd len="med" w="med" type="none"/>
            <a:tailEnd len="med" w="med" type="triangle"/>
          </a:ln>
        </p:spPr>
      </p:cxnSp>
      <p:sp>
        <p:nvSpPr>
          <p:cNvPr id="209" name="Google Shape;209;p15"/>
          <p:cNvSpPr txBox="1"/>
          <p:nvPr/>
        </p:nvSpPr>
        <p:spPr>
          <a:xfrm>
            <a:off x="4038600" y="5594350"/>
            <a:ext cx="990600" cy="4000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GAAP</a:t>
            </a:r>
            <a:endParaRPr/>
          </a:p>
        </p:txBody>
      </p:sp>
      <p:cxnSp>
        <p:nvCxnSpPr>
          <p:cNvPr id="210" name="Google Shape;210;p15"/>
          <p:cNvCxnSpPr/>
          <p:nvPr/>
        </p:nvCxnSpPr>
        <p:spPr>
          <a:xfrm>
            <a:off x="1295400" y="3568700"/>
            <a:ext cx="0" cy="457200"/>
          </a:xfrm>
          <a:prstGeom prst="straightConnector1">
            <a:avLst/>
          </a:prstGeom>
          <a:noFill/>
          <a:ln cap="sq" cmpd="sng" w="28575">
            <a:solidFill>
              <a:srgbClr val="C00000"/>
            </a:solidFill>
            <a:prstDash val="solid"/>
            <a:round/>
            <a:headEnd len="med" w="med" type="none"/>
            <a:tailEnd len="med" w="med" type="none"/>
          </a:ln>
        </p:spPr>
      </p:cxnSp>
      <p:cxnSp>
        <p:nvCxnSpPr>
          <p:cNvPr id="211" name="Google Shape;211;p15"/>
          <p:cNvCxnSpPr/>
          <p:nvPr/>
        </p:nvCxnSpPr>
        <p:spPr>
          <a:xfrm>
            <a:off x="7848600" y="3568700"/>
            <a:ext cx="0" cy="457200"/>
          </a:xfrm>
          <a:prstGeom prst="straightConnector1">
            <a:avLst/>
          </a:prstGeom>
          <a:noFill/>
          <a:ln cap="sq" cmpd="sng" w="28575">
            <a:solidFill>
              <a:srgbClr val="C00000"/>
            </a:solidFill>
            <a:prstDash val="solid"/>
            <a:round/>
            <a:headEnd len="med" w="med" type="none"/>
            <a:tailEnd len="med" w="med" type="none"/>
          </a:ln>
        </p:spPr>
      </p:cxnSp>
      <p:sp>
        <p:nvSpPr>
          <p:cNvPr id="212" name="Google Shape;212;p15"/>
          <p:cNvSpPr txBox="1"/>
          <p:nvPr/>
        </p:nvSpPr>
        <p:spPr>
          <a:xfrm>
            <a:off x="990600" y="3232150"/>
            <a:ext cx="685800" cy="33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folHlink"/>
                </a:solidFill>
                <a:latin typeface="Arial"/>
                <a:ea typeface="Arial"/>
                <a:cs typeface="Arial"/>
                <a:sym typeface="Arial"/>
              </a:rPr>
              <a:t>$ 0</a:t>
            </a:r>
            <a:endParaRPr/>
          </a:p>
        </p:txBody>
      </p:sp>
      <p:sp>
        <p:nvSpPr>
          <p:cNvPr id="213" name="Google Shape;213;p15"/>
          <p:cNvSpPr txBox="1"/>
          <p:nvPr/>
        </p:nvSpPr>
        <p:spPr>
          <a:xfrm>
            <a:off x="7467600" y="3232150"/>
            <a:ext cx="685800" cy="33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folHlink"/>
                </a:solidFill>
                <a:latin typeface="Arial"/>
                <a:ea typeface="Arial"/>
                <a:cs typeface="Arial"/>
                <a:sym typeface="Arial"/>
              </a:rPr>
              <a:t>$ ?</a:t>
            </a:r>
            <a:endParaRPr/>
          </a:p>
        </p:txBody>
      </p:sp>
      <p:sp>
        <p:nvSpPr>
          <p:cNvPr id="214" name="Google Shape;214;p15"/>
          <p:cNvSpPr txBox="1"/>
          <p:nvPr/>
        </p:nvSpPr>
        <p:spPr>
          <a:xfrm>
            <a:off x="3048000" y="3094038"/>
            <a:ext cx="304800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folHlink"/>
                </a:solidFill>
                <a:latin typeface="Arial"/>
                <a:ea typeface="Arial"/>
                <a:cs typeface="Arial"/>
                <a:sym typeface="Arial"/>
              </a:rPr>
              <a:t>Increase to Cost of Asset</a:t>
            </a:r>
            <a:endParaRPr/>
          </a:p>
        </p:txBody>
      </p:sp>
      <p:sp>
        <p:nvSpPr>
          <p:cNvPr id="215" name="Google Shape;215;p15"/>
          <p:cNvSpPr txBox="1"/>
          <p:nvPr/>
        </p:nvSpPr>
        <p:spPr>
          <a:xfrm>
            <a:off x="533400" y="5481935"/>
            <a:ext cx="2514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 </a:t>
            </a:r>
            <a:r>
              <a:rPr b="0" i="0" lang="en-US" sz="1200" u="none" cap="none" strike="noStrike">
                <a:solidFill>
                  <a:schemeClr val="dk1"/>
                </a:solidFill>
                <a:latin typeface="Arial"/>
                <a:ea typeface="Arial"/>
                <a:cs typeface="Arial"/>
                <a:sym typeface="Arial"/>
              </a:rPr>
              <a:t>Capitalization of Interest Costs</a:t>
            </a:r>
            <a:endParaRPr/>
          </a:p>
        </p:txBody>
      </p:sp>
      <p:cxnSp>
        <p:nvCxnSpPr>
          <p:cNvPr id="216" name="Google Shape;216;p1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17" name="Google Shape;217;p15"/>
          <p:cNvSpPr txBox="1"/>
          <p:nvPr/>
        </p:nvSpPr>
        <p:spPr>
          <a:xfrm>
            <a:off x="3352800" y="4222750"/>
            <a:ext cx="2438400" cy="915988"/>
          </a:xfrm>
          <a:prstGeom prst="rect">
            <a:avLst/>
          </a:prstGeom>
          <a:solidFill>
            <a:srgbClr val="FFFFCC"/>
          </a:solidFill>
          <a:ln cap="sq" cmpd="sng" w="19050">
            <a:solidFill>
              <a:schemeClr val="dk1"/>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folHlink"/>
                </a:solidFill>
                <a:latin typeface="Arial"/>
                <a:ea typeface="Arial"/>
                <a:cs typeface="Arial"/>
                <a:sym typeface="Arial"/>
              </a:rPr>
              <a:t>Capitalize actual costs incurred </a:t>
            </a:r>
            <a:r>
              <a:rPr b="1" i="0" lang="en-US" sz="1800" u="none" cap="none" strike="noStrike">
                <a:solidFill>
                  <a:srgbClr val="C00000"/>
                </a:solidFill>
                <a:latin typeface="Arial"/>
                <a:ea typeface="Arial"/>
                <a:cs typeface="Arial"/>
                <a:sym typeface="Arial"/>
              </a:rPr>
              <a:t>during</a:t>
            </a:r>
            <a:r>
              <a:rPr b="0" i="0" lang="en-US" sz="1800" u="none" cap="none" strike="noStrike">
                <a:solidFill>
                  <a:schemeClr val="folHlink"/>
                </a:solidFill>
                <a:latin typeface="Arial"/>
                <a:ea typeface="Arial"/>
                <a:cs typeface="Arial"/>
                <a:sym typeface="Arial"/>
              </a:rPr>
              <a:t> construction</a:t>
            </a:r>
            <a:endParaRPr/>
          </a:p>
        </p:txBody>
      </p:sp>
      <p:sp>
        <p:nvSpPr>
          <p:cNvPr id="218" name="Google Shape;218;p15"/>
          <p:cNvSpPr txBox="1"/>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219" name="Google Shape;219;p1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6"/>
          <p:cNvSpPr txBox="1"/>
          <p:nvPr/>
        </p:nvSpPr>
        <p:spPr>
          <a:xfrm>
            <a:off x="609600" y="1981200"/>
            <a:ext cx="7937500" cy="3631763"/>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CC0000"/>
              </a:buClr>
              <a:buSzPts val="1680"/>
              <a:buFont typeface="Noto Sans Symbols"/>
              <a:buChar char="◆"/>
            </a:pPr>
            <a:r>
              <a:rPr b="1" i="0" lang="en-US" sz="2100" u="none" cap="none" strike="noStrike">
                <a:solidFill>
                  <a:schemeClr val="dk1"/>
                </a:solidFill>
                <a:latin typeface="Arial"/>
                <a:ea typeface="Arial"/>
                <a:cs typeface="Arial"/>
                <a:sym typeface="Arial"/>
              </a:rPr>
              <a:t>GAAP</a:t>
            </a:r>
            <a:r>
              <a:rPr b="0" i="0" lang="en-US" sz="2100" u="none" cap="none" strike="noStrike">
                <a:solidFill>
                  <a:schemeClr val="dk1"/>
                </a:solidFill>
                <a:latin typeface="Arial"/>
                <a:ea typeface="Arial"/>
                <a:cs typeface="Arial"/>
                <a:sym typeface="Arial"/>
              </a:rPr>
              <a:t> requires — capitalizing actual interest (with modification).</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Consistent with historical cost.</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Capitalization considers three items:</a:t>
            </a:r>
            <a:endParaRPr/>
          </a:p>
          <a:p>
            <a:pPr indent="-457200" lvl="2" marL="1257300" marR="0" rtl="0" algn="l">
              <a:lnSpc>
                <a:spcPct val="125000"/>
              </a:lnSpc>
              <a:spcBef>
                <a:spcPts val="12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Qualifying assets.</a:t>
            </a:r>
            <a:endParaRPr/>
          </a:p>
          <a:p>
            <a:pPr indent="-457200" lvl="2" marL="1257300" marR="0" rtl="0" algn="l">
              <a:lnSpc>
                <a:spcPct val="125000"/>
              </a:lnSpc>
              <a:spcBef>
                <a:spcPts val="12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Capitalization period.</a:t>
            </a:r>
            <a:endParaRPr/>
          </a:p>
          <a:p>
            <a:pPr indent="-457200" lvl="2" marL="1257300" marR="0" rtl="0" algn="l">
              <a:lnSpc>
                <a:spcPct val="125000"/>
              </a:lnSpc>
              <a:spcBef>
                <a:spcPts val="12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Amount to capitalize.</a:t>
            </a:r>
            <a:endParaRPr/>
          </a:p>
        </p:txBody>
      </p:sp>
      <p:sp>
        <p:nvSpPr>
          <p:cNvPr id="225" name="Google Shape;225;p16"/>
          <p:cNvSpPr txBox="1"/>
          <p:nvPr/>
        </p:nvSpPr>
        <p:spPr>
          <a:xfrm>
            <a:off x="609600" y="1371600"/>
            <a:ext cx="8001000" cy="5187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C00000"/>
                </a:solidFill>
                <a:latin typeface="Arial"/>
                <a:ea typeface="Arial"/>
                <a:cs typeface="Arial"/>
                <a:sym typeface="Arial"/>
              </a:rPr>
              <a:t>Interest Costs During Construction</a:t>
            </a:r>
            <a:endParaRPr/>
          </a:p>
        </p:txBody>
      </p:sp>
      <p:cxnSp>
        <p:nvCxnSpPr>
          <p:cNvPr id="226" name="Google Shape;226;p1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7" name="Google Shape;227;p16"/>
          <p:cNvSpPr txBox="1"/>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228" name="Google Shape;228;p1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nvSpPr>
        <p:spPr>
          <a:xfrm>
            <a:off x="609600" y="1981200"/>
            <a:ext cx="7708900" cy="28813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dk1"/>
                </a:solidFill>
                <a:latin typeface="Arial"/>
                <a:ea typeface="Arial"/>
                <a:cs typeface="Arial"/>
                <a:sym typeface="Arial"/>
              </a:rPr>
              <a:t>Require a period of time to get them ready for their intended use.</a:t>
            </a:r>
            <a:endParaRPr/>
          </a:p>
          <a:p>
            <a:pPr indent="0" lvl="0" marL="0" marR="0" rtl="0" algn="l">
              <a:lnSpc>
                <a:spcPct val="120000"/>
              </a:lnSpc>
              <a:spcBef>
                <a:spcPts val="1200"/>
              </a:spcBef>
              <a:spcAft>
                <a:spcPts val="0"/>
              </a:spcAft>
              <a:buNone/>
            </a:pPr>
            <a:r>
              <a:rPr b="0" i="0" lang="en-US" sz="2200" u="none" cap="none" strike="noStrike">
                <a:solidFill>
                  <a:schemeClr val="dk1"/>
                </a:solidFill>
                <a:latin typeface="Arial"/>
                <a:ea typeface="Arial"/>
                <a:cs typeface="Arial"/>
                <a:sym typeface="Arial"/>
              </a:rPr>
              <a:t>Two types of assets:</a:t>
            </a:r>
            <a:endParaRPr/>
          </a:p>
          <a:p>
            <a:pPr indent="-454025" lvl="1" marL="681038"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Assets under construction for a company’s own use. </a:t>
            </a:r>
            <a:endParaRPr/>
          </a:p>
          <a:p>
            <a:pPr indent="-454025" lvl="1" marL="681038"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Assets intended for sale or lease that are constructed or produced as discrete projects.</a:t>
            </a:r>
            <a:endParaRPr/>
          </a:p>
        </p:txBody>
      </p:sp>
      <p:sp>
        <p:nvSpPr>
          <p:cNvPr id="234" name="Google Shape;234;p17"/>
          <p:cNvSpPr txBox="1"/>
          <p:nvPr/>
        </p:nvSpPr>
        <p:spPr>
          <a:xfrm>
            <a:off x="609600" y="1371600"/>
            <a:ext cx="8001000" cy="509588"/>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600" u="none" cap="none" strike="noStrike">
                <a:solidFill>
                  <a:srgbClr val="006600"/>
                </a:solidFill>
                <a:latin typeface="Arial"/>
                <a:ea typeface="Arial"/>
                <a:cs typeface="Arial"/>
                <a:sym typeface="Arial"/>
              </a:rPr>
              <a:t>Qualifying Assets</a:t>
            </a:r>
            <a:endParaRPr/>
          </a:p>
        </p:txBody>
      </p:sp>
      <p:cxnSp>
        <p:nvCxnSpPr>
          <p:cNvPr id="235" name="Google Shape;235;p1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36" name="Google Shape;236;p17"/>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a:p>
        </p:txBody>
      </p:sp>
      <p:sp>
        <p:nvSpPr>
          <p:cNvPr id="237" name="Google Shape;237;p1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nvSpPr>
        <p:spPr>
          <a:xfrm>
            <a:off x="609600" y="1371600"/>
            <a:ext cx="8001000" cy="488339"/>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600" u="none" cap="none" strike="noStrike">
                <a:solidFill>
                  <a:srgbClr val="006600"/>
                </a:solidFill>
                <a:latin typeface="Arial"/>
                <a:ea typeface="Arial"/>
                <a:cs typeface="Arial"/>
                <a:sym typeface="Arial"/>
              </a:rPr>
              <a:t>Capitalization Period</a:t>
            </a:r>
            <a:endParaRPr/>
          </a:p>
        </p:txBody>
      </p:sp>
      <p:sp>
        <p:nvSpPr>
          <p:cNvPr id="243" name="Google Shape;243;p18"/>
          <p:cNvSpPr txBox="1"/>
          <p:nvPr>
            <p:ph idx="1" type="body"/>
          </p:nvPr>
        </p:nvSpPr>
        <p:spPr>
          <a:xfrm>
            <a:off x="609600" y="1981200"/>
            <a:ext cx="6858000" cy="2286000"/>
          </a:xfrm>
          <a:prstGeom prst="rect">
            <a:avLst/>
          </a:prstGeom>
          <a:noFill/>
          <a:ln>
            <a:noFill/>
          </a:ln>
        </p:spPr>
        <p:txBody>
          <a:bodyPr anchorCtr="0" anchor="t" bIns="46025" lIns="91425" spcFirstLastPara="1" rIns="182550" wrap="square" tIns="46025">
            <a:noAutofit/>
          </a:bodyPr>
          <a:lstStyle/>
          <a:p>
            <a:pPr indent="0" lvl="0" marL="0" rtl="0" algn="l">
              <a:lnSpc>
                <a:spcPct val="120000"/>
              </a:lnSpc>
              <a:spcBef>
                <a:spcPts val="0"/>
              </a:spcBef>
              <a:spcAft>
                <a:spcPts val="0"/>
              </a:spcAft>
              <a:buSzPts val="1650"/>
              <a:buFont typeface="Noto Sans Symbols"/>
              <a:buNone/>
            </a:pPr>
            <a:r>
              <a:rPr lang="en-US" sz="2200">
                <a:solidFill>
                  <a:schemeClr val="dk1"/>
                </a:solidFill>
                <a:latin typeface="Arial"/>
                <a:ea typeface="Arial"/>
                <a:cs typeface="Arial"/>
                <a:sym typeface="Arial"/>
              </a:rPr>
              <a:t>Begins when:</a:t>
            </a:r>
            <a:endParaRPr/>
          </a:p>
          <a:p>
            <a:pPr indent="-457200" lvl="1" marL="685800" rtl="0" algn="l">
              <a:lnSpc>
                <a:spcPct val="120000"/>
              </a:lnSpc>
              <a:spcBef>
                <a:spcPts val="1200"/>
              </a:spcBef>
              <a:spcAft>
                <a:spcPts val="0"/>
              </a:spcAft>
              <a:buClr>
                <a:schemeClr val="dk1"/>
              </a:buClr>
              <a:buSzPts val="2100"/>
              <a:buFont typeface="Arial"/>
              <a:buAutoNum type="arabicPeriod"/>
            </a:pPr>
            <a:r>
              <a:rPr b="0" lang="en-US" sz="2100">
                <a:solidFill>
                  <a:schemeClr val="dk1"/>
                </a:solidFill>
                <a:latin typeface="Arial"/>
                <a:ea typeface="Arial"/>
                <a:cs typeface="Arial"/>
                <a:sym typeface="Arial"/>
              </a:rPr>
              <a:t>Expenditures for the asset have been made.</a:t>
            </a:r>
            <a:endParaRPr/>
          </a:p>
          <a:p>
            <a:pPr indent="-457200" lvl="1" marL="685800" rtl="0" algn="l">
              <a:lnSpc>
                <a:spcPct val="120000"/>
              </a:lnSpc>
              <a:spcBef>
                <a:spcPts val="1200"/>
              </a:spcBef>
              <a:spcAft>
                <a:spcPts val="0"/>
              </a:spcAft>
              <a:buClr>
                <a:schemeClr val="dk1"/>
              </a:buClr>
              <a:buSzPts val="2100"/>
              <a:buFont typeface="Arial"/>
              <a:buAutoNum type="arabicPeriod"/>
            </a:pPr>
            <a:r>
              <a:rPr b="0" lang="en-US" sz="2100">
                <a:solidFill>
                  <a:schemeClr val="dk1"/>
                </a:solidFill>
                <a:latin typeface="Arial"/>
                <a:ea typeface="Arial"/>
                <a:cs typeface="Arial"/>
                <a:sym typeface="Arial"/>
              </a:rPr>
              <a:t>Activities for readying the asset are in progress .</a:t>
            </a:r>
            <a:endParaRPr/>
          </a:p>
          <a:p>
            <a:pPr indent="-457200" lvl="1" marL="685800" rtl="0" algn="l">
              <a:lnSpc>
                <a:spcPct val="120000"/>
              </a:lnSpc>
              <a:spcBef>
                <a:spcPts val="1200"/>
              </a:spcBef>
              <a:spcAft>
                <a:spcPts val="0"/>
              </a:spcAft>
              <a:buClr>
                <a:schemeClr val="dk1"/>
              </a:buClr>
              <a:buSzPts val="2100"/>
              <a:buFont typeface="Arial"/>
              <a:buAutoNum type="arabicPeriod"/>
            </a:pPr>
            <a:r>
              <a:rPr b="0" lang="en-US" sz="2100">
                <a:solidFill>
                  <a:schemeClr val="dk1"/>
                </a:solidFill>
                <a:latin typeface="Arial"/>
                <a:ea typeface="Arial"/>
                <a:cs typeface="Arial"/>
                <a:sym typeface="Arial"/>
              </a:rPr>
              <a:t>Interest costs are being incurred.</a:t>
            </a:r>
            <a:endParaRPr/>
          </a:p>
        </p:txBody>
      </p:sp>
      <p:sp>
        <p:nvSpPr>
          <p:cNvPr id="244" name="Google Shape;244;p18"/>
          <p:cNvSpPr/>
          <p:nvPr/>
        </p:nvSpPr>
        <p:spPr>
          <a:xfrm>
            <a:off x="609600" y="4267200"/>
            <a:ext cx="7848600" cy="990600"/>
          </a:xfrm>
          <a:prstGeom prst="rect">
            <a:avLst/>
          </a:prstGeom>
          <a:noFill/>
          <a:ln>
            <a:noFill/>
          </a:ln>
        </p:spPr>
        <p:txBody>
          <a:bodyPr anchorCtr="0" anchor="t" bIns="46025" lIns="91425" spcFirstLastPara="1" rIns="182550" wrap="square" tIns="46025">
            <a:noAutofit/>
          </a:bodyPr>
          <a:lstStyle/>
          <a:p>
            <a:pPr indent="-533400" lvl="0" marL="533400" marR="0" rtl="0" algn="l">
              <a:lnSpc>
                <a:spcPct val="115000"/>
              </a:lnSpc>
              <a:spcBef>
                <a:spcPts val="0"/>
              </a:spcBef>
              <a:spcAft>
                <a:spcPts val="0"/>
              </a:spcAft>
              <a:buClr>
                <a:schemeClr val="accent2"/>
              </a:buClr>
              <a:buSzPts val="1650"/>
              <a:buFont typeface="Noto Sans Symbols"/>
              <a:buNone/>
            </a:pPr>
            <a:r>
              <a:rPr b="1" i="0" lang="en-US" sz="2200" u="none" cap="none" strike="noStrike">
                <a:solidFill>
                  <a:schemeClr val="dk1"/>
                </a:solidFill>
                <a:latin typeface="Arial"/>
                <a:ea typeface="Arial"/>
                <a:cs typeface="Arial"/>
                <a:sym typeface="Arial"/>
              </a:rPr>
              <a:t>Ends when:</a:t>
            </a:r>
            <a:endParaRPr/>
          </a:p>
          <a:p>
            <a:pPr indent="0" lvl="0" marL="0" marR="0" rtl="0" algn="l">
              <a:lnSpc>
                <a:spcPct val="115000"/>
              </a:lnSpc>
              <a:spcBef>
                <a:spcPts val="660"/>
              </a:spcBef>
              <a:spcAft>
                <a:spcPts val="0"/>
              </a:spcAft>
              <a:buClr>
                <a:schemeClr val="dk1"/>
              </a:buClr>
              <a:buSzPts val="1760"/>
              <a:buFont typeface="Arial"/>
              <a:buNone/>
            </a:pPr>
            <a:r>
              <a:rPr b="0" i="0" lang="en-US" sz="2200" u="none" cap="none" strike="noStrike">
                <a:solidFill>
                  <a:schemeClr val="dk1"/>
                </a:solidFill>
                <a:latin typeface="Arial"/>
                <a:ea typeface="Arial"/>
                <a:cs typeface="Arial"/>
                <a:sym typeface="Arial"/>
              </a:rPr>
              <a:t>The asset is substantially complete and ready for use.</a:t>
            </a:r>
            <a:endParaRPr/>
          </a:p>
        </p:txBody>
      </p:sp>
      <p:cxnSp>
        <p:nvCxnSpPr>
          <p:cNvPr id="245" name="Google Shape;245;p1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46" name="Google Shape;246;p1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247" name="Google Shape;247;p1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txBox="1"/>
          <p:nvPr/>
        </p:nvSpPr>
        <p:spPr>
          <a:xfrm>
            <a:off x="609600" y="1371600"/>
            <a:ext cx="8001000" cy="488339"/>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600" u="none" cap="none" strike="noStrike">
                <a:solidFill>
                  <a:srgbClr val="006600"/>
                </a:solidFill>
                <a:latin typeface="Arial"/>
                <a:ea typeface="Arial"/>
                <a:cs typeface="Arial"/>
                <a:sym typeface="Arial"/>
              </a:rPr>
              <a:t>Amount to Capitalize</a:t>
            </a:r>
            <a:endParaRPr/>
          </a:p>
        </p:txBody>
      </p:sp>
      <p:sp>
        <p:nvSpPr>
          <p:cNvPr id="253" name="Google Shape;253;p19"/>
          <p:cNvSpPr txBox="1"/>
          <p:nvPr>
            <p:ph idx="1" type="body"/>
          </p:nvPr>
        </p:nvSpPr>
        <p:spPr>
          <a:xfrm>
            <a:off x="609600" y="1981200"/>
            <a:ext cx="7620000" cy="2743200"/>
          </a:xfrm>
          <a:prstGeom prst="rect">
            <a:avLst/>
          </a:prstGeom>
          <a:noFill/>
          <a:ln>
            <a:noFill/>
          </a:ln>
        </p:spPr>
        <p:txBody>
          <a:bodyPr anchorCtr="0" anchor="t" bIns="46025" lIns="91425" spcFirstLastPara="1" rIns="182550" wrap="square" tIns="46025">
            <a:noAutofit/>
          </a:bodyPr>
          <a:lstStyle/>
          <a:p>
            <a:pPr indent="0" lvl="0" marL="0" rtl="0" algn="l">
              <a:lnSpc>
                <a:spcPct val="120000"/>
              </a:lnSpc>
              <a:spcBef>
                <a:spcPts val="0"/>
              </a:spcBef>
              <a:spcAft>
                <a:spcPts val="0"/>
              </a:spcAft>
              <a:buSzPts val="1650"/>
              <a:buFont typeface="Noto Sans Symbols"/>
              <a:buNone/>
            </a:pPr>
            <a:r>
              <a:rPr lang="en-US" sz="2200">
                <a:solidFill>
                  <a:schemeClr val="dk1"/>
                </a:solidFill>
                <a:latin typeface="Arial"/>
                <a:ea typeface="Arial"/>
                <a:cs typeface="Arial"/>
                <a:sym typeface="Arial"/>
              </a:rPr>
              <a:t>Capitalize</a:t>
            </a:r>
            <a:r>
              <a:rPr b="0" lang="en-US" sz="2200">
                <a:solidFill>
                  <a:schemeClr val="dk1"/>
                </a:solidFill>
                <a:latin typeface="Arial"/>
                <a:ea typeface="Arial"/>
                <a:cs typeface="Arial"/>
                <a:sym typeface="Arial"/>
              </a:rPr>
              <a:t> the lesser of:</a:t>
            </a:r>
            <a:endParaRPr/>
          </a:p>
          <a:p>
            <a:pPr indent="-457200" lvl="1" marL="685800" rtl="0" algn="l">
              <a:lnSpc>
                <a:spcPct val="120000"/>
              </a:lnSpc>
              <a:spcBef>
                <a:spcPts val="1200"/>
              </a:spcBef>
              <a:spcAft>
                <a:spcPts val="0"/>
              </a:spcAft>
              <a:buClr>
                <a:schemeClr val="dk1"/>
              </a:buClr>
              <a:buSzPts val="2100"/>
              <a:buFont typeface="Arial"/>
              <a:buAutoNum type="arabicPeriod"/>
            </a:pPr>
            <a:r>
              <a:rPr b="0" lang="en-US" sz="2100">
                <a:solidFill>
                  <a:schemeClr val="dk1"/>
                </a:solidFill>
                <a:latin typeface="Arial"/>
                <a:ea typeface="Arial"/>
                <a:cs typeface="Arial"/>
                <a:sym typeface="Arial"/>
              </a:rPr>
              <a:t>Actual interest costs.</a:t>
            </a:r>
            <a:endParaRPr/>
          </a:p>
          <a:p>
            <a:pPr indent="-454025" lvl="1" marL="682625" rtl="0" algn="l">
              <a:lnSpc>
                <a:spcPct val="120000"/>
              </a:lnSpc>
              <a:spcBef>
                <a:spcPts val="120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2.</a:t>
            </a:r>
            <a:r>
              <a:rPr lang="en-US" sz="2100">
                <a:solidFill>
                  <a:srgbClr val="0000BF"/>
                </a:solidFill>
                <a:latin typeface="Arial"/>
                <a:ea typeface="Arial"/>
                <a:cs typeface="Arial"/>
                <a:sym typeface="Arial"/>
              </a:rPr>
              <a:t>	</a:t>
            </a:r>
            <a:r>
              <a:rPr lang="en-US" sz="2100">
                <a:solidFill>
                  <a:srgbClr val="00007F"/>
                </a:solidFill>
                <a:latin typeface="Arial"/>
                <a:ea typeface="Arial"/>
                <a:cs typeface="Arial"/>
                <a:sym typeface="Arial"/>
              </a:rPr>
              <a:t>Avoidable interest </a:t>
            </a:r>
            <a:r>
              <a:rPr b="0" lang="en-US" sz="2100">
                <a:solidFill>
                  <a:schemeClr val="dk1"/>
                </a:solidFill>
                <a:latin typeface="Arial"/>
                <a:ea typeface="Arial"/>
                <a:cs typeface="Arial"/>
                <a:sym typeface="Arial"/>
              </a:rPr>
              <a:t>- the amount of interest cost during the period that a company could theoretically avoid if it had not made expenditures for the asset.</a:t>
            </a:r>
            <a:endParaRPr b="0" sz="2100">
              <a:solidFill>
                <a:schemeClr val="dk1"/>
              </a:solidFill>
              <a:latin typeface="Arial"/>
              <a:ea typeface="Arial"/>
              <a:cs typeface="Arial"/>
              <a:sym typeface="Arial"/>
            </a:endParaRPr>
          </a:p>
        </p:txBody>
      </p:sp>
      <p:cxnSp>
        <p:nvCxnSpPr>
          <p:cNvPr id="254" name="Google Shape;254;p1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55" name="Google Shape;255;p1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256" name="Google Shape;256;p1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p:nvPr/>
        </p:nvSpPr>
        <p:spPr>
          <a:xfrm>
            <a:off x="381000" y="454581"/>
            <a:ext cx="7772400" cy="7212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600" u="none" cap="none" strike="noStrike">
                <a:solidFill>
                  <a:srgbClr val="00007F"/>
                </a:solidFill>
                <a:latin typeface="Arial"/>
                <a:ea typeface="Arial"/>
                <a:cs typeface="Arial"/>
                <a:sym typeface="Arial"/>
              </a:rPr>
              <a:t>PREVIEW OF CHAPTER 10</a:t>
            </a:r>
            <a:endParaRPr b="1" i="0" sz="3600" u="none" cap="none" strike="noStrike">
              <a:solidFill>
                <a:srgbClr val="00007F"/>
              </a:solidFill>
              <a:latin typeface="Arial"/>
              <a:ea typeface="Arial"/>
              <a:cs typeface="Arial"/>
              <a:sym typeface="Arial"/>
            </a:endParaRPr>
          </a:p>
        </p:txBody>
      </p:sp>
      <p:sp>
        <p:nvSpPr>
          <p:cNvPr id="56" name="Google Shape;56;p2"/>
          <p:cNvSpPr txBox="1"/>
          <p:nvPr/>
        </p:nvSpPr>
        <p:spPr>
          <a:xfrm>
            <a:off x="2286000" y="5524500"/>
            <a:ext cx="4498975" cy="1041446"/>
          </a:xfrm>
          <a:prstGeom prst="rect">
            <a:avLst/>
          </a:prstGeom>
          <a:noFill/>
          <a:ln>
            <a:noFill/>
          </a:ln>
        </p:spPr>
        <p:txBody>
          <a:bodyPr anchorCtr="0" anchor="t" bIns="43225" lIns="86475" spcFirstLastPara="1" rIns="86475" wrap="square" tIns="43225">
            <a:spAutoFit/>
          </a:bodyPr>
          <a:lstStyle/>
          <a:p>
            <a:pPr indent="0" lvl="0" marL="0" marR="0" rtl="0" algn="ctr">
              <a:spcBef>
                <a:spcPts val="0"/>
              </a:spcBef>
              <a:spcAft>
                <a:spcPts val="0"/>
              </a:spcAft>
              <a:buNone/>
            </a:pPr>
            <a:r>
              <a:rPr b="1" i="0" lang="en-US" sz="1900" u="none" cap="none" strike="noStrike">
                <a:solidFill>
                  <a:schemeClr val="dk1"/>
                </a:solidFill>
                <a:latin typeface="Arial"/>
                <a:ea typeface="Arial"/>
                <a:cs typeface="Arial"/>
                <a:sym typeface="Arial"/>
              </a:rPr>
              <a:t>Intermediate Accounting</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16th Edition</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Kieso  ● Weygandt  ● Warfield</a:t>
            </a:r>
            <a:r>
              <a:rPr b="1" i="0" lang="en-US" sz="1700" u="none" cap="none" strike="noStrike">
                <a:solidFill>
                  <a:schemeClr val="dk1"/>
                </a:solidFill>
                <a:latin typeface="Arial"/>
                <a:ea typeface="Arial"/>
                <a:cs typeface="Arial"/>
                <a:sym typeface="Arial"/>
              </a:rPr>
              <a:t> </a:t>
            </a:r>
            <a:endParaRPr/>
          </a:p>
        </p:txBody>
      </p:sp>
      <p:pic>
        <p:nvPicPr>
          <p:cNvPr id="57" name="Google Shape;57;p2"/>
          <p:cNvPicPr preferRelativeResize="0"/>
          <p:nvPr/>
        </p:nvPicPr>
        <p:blipFill rotWithShape="1">
          <a:blip r:embed="rId3">
            <a:alphaModFix/>
          </a:blip>
          <a:srcRect b="0" l="0" r="0" t="0"/>
          <a:stretch/>
        </p:blipFill>
        <p:spPr>
          <a:xfrm>
            <a:off x="231096" y="1600200"/>
            <a:ext cx="8681809" cy="2637450"/>
          </a:xfrm>
          <a:prstGeom prst="rect">
            <a:avLst/>
          </a:prstGeom>
          <a:noFill/>
          <a:ln>
            <a:noFill/>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nvSpPr>
        <p:spPr>
          <a:xfrm>
            <a:off x="609600" y="1295400"/>
            <a:ext cx="8153400" cy="240030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Interest Capitalization Illustration:</a:t>
            </a:r>
            <a:r>
              <a:rPr b="0" i="0" lang="en-US" sz="2200" u="none" cap="none" strike="noStrike">
                <a:solidFill>
                  <a:schemeClr val="dk1"/>
                </a:solidFill>
                <a:latin typeface="Arial"/>
                <a:ea typeface="Arial"/>
                <a:cs typeface="Arial"/>
                <a:sym typeface="Arial"/>
              </a:rPr>
              <a:t> </a:t>
            </a:r>
            <a:r>
              <a:rPr b="0" i="0" lang="en-US" sz="1900" u="none" cap="none" strike="noStrike">
                <a:solidFill>
                  <a:schemeClr val="dk1"/>
                </a:solidFill>
                <a:latin typeface="Arial"/>
                <a:ea typeface="Arial"/>
                <a:cs typeface="Arial"/>
                <a:sym typeface="Arial"/>
              </a:rPr>
              <a:t>Assume a company borrowed $200,000 at 12% interest from State Bank on Jan. 1, 2017, for specific purposes of constructing special-purpose equipment to be used in its operations.  Construction on the equipment began on Jan. 1, 2017, and the following expenditures were made prior to the project’s completion on Dec. 31, 2017:</a:t>
            </a:r>
            <a:endParaRPr b="0" i="0" sz="1900" u="none" cap="none" strike="noStrike">
              <a:solidFill>
                <a:schemeClr val="dk1"/>
              </a:solidFill>
              <a:latin typeface="Arial"/>
              <a:ea typeface="Arial"/>
              <a:cs typeface="Arial"/>
              <a:sym typeface="Arial"/>
            </a:endParaRPr>
          </a:p>
        </p:txBody>
      </p:sp>
      <p:graphicFrame>
        <p:nvGraphicFramePr>
          <p:cNvPr id="262" name="Google Shape;262;p20"/>
          <p:cNvGraphicFramePr/>
          <p:nvPr/>
        </p:nvGraphicFramePr>
        <p:xfrm>
          <a:off x="504825" y="3695700"/>
          <a:ext cx="4508500" cy="2544763"/>
        </p:xfrm>
        <a:graphic>
          <a:graphicData uri="http://schemas.openxmlformats.org/presentationml/2006/ole">
            <mc:AlternateContent>
              <mc:Choice Requires="v">
                <p:oleObj r:id="rId4" imgH="2544763" imgW="4508500" progId="Excel.Sheet.8" spid="_x0000_s1">
                  <p:embed/>
                </p:oleObj>
              </mc:Choice>
              <mc:Fallback>
                <p:oleObj r:id="rId5" imgH="2544763" imgW="4508500" progId="Excel.Sheet.8">
                  <p:embed/>
                  <p:pic>
                    <p:nvPicPr>
                      <p:cNvPr id="262" name="Google Shape;262;p20"/>
                      <p:cNvPicPr preferRelativeResize="0"/>
                      <p:nvPr/>
                    </p:nvPicPr>
                    <p:blipFill rotWithShape="1">
                      <a:blip r:embed="rId6">
                        <a:alphaModFix/>
                      </a:blip>
                      <a:srcRect b="0" l="0" r="0" t="0"/>
                      <a:stretch/>
                    </p:blipFill>
                    <p:spPr>
                      <a:xfrm>
                        <a:off x="504825" y="3695700"/>
                        <a:ext cx="4508500" cy="2544763"/>
                      </a:xfrm>
                      <a:prstGeom prst="rect">
                        <a:avLst/>
                      </a:prstGeom>
                      <a:noFill/>
                      <a:ln>
                        <a:noFill/>
                      </a:ln>
                    </p:spPr>
                  </p:pic>
                </p:oleObj>
              </mc:Fallback>
            </mc:AlternateContent>
          </a:graphicData>
        </a:graphic>
      </p:graphicFrame>
      <p:sp>
        <p:nvSpPr>
          <p:cNvPr id="263" name="Google Shape;263;p20"/>
          <p:cNvSpPr txBox="1"/>
          <p:nvPr/>
        </p:nvSpPr>
        <p:spPr>
          <a:xfrm>
            <a:off x="5105400" y="3429000"/>
            <a:ext cx="3581400" cy="7937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1900" u="none" cap="none" strike="noStrike">
                <a:solidFill>
                  <a:schemeClr val="dk1"/>
                </a:solidFill>
                <a:latin typeface="Arial"/>
                <a:ea typeface="Arial"/>
                <a:cs typeface="Arial"/>
                <a:sym typeface="Arial"/>
              </a:rPr>
              <a:t>Other general debt existing on Jan. 1, 2017:</a:t>
            </a:r>
            <a:endParaRPr b="0" i="0" sz="1900" u="none" cap="none" strike="noStrike">
              <a:solidFill>
                <a:schemeClr val="dk1"/>
              </a:solidFill>
              <a:latin typeface="Arial"/>
              <a:ea typeface="Arial"/>
              <a:cs typeface="Arial"/>
              <a:sym typeface="Arial"/>
            </a:endParaRPr>
          </a:p>
        </p:txBody>
      </p:sp>
      <p:sp>
        <p:nvSpPr>
          <p:cNvPr id="264" name="Google Shape;264;p20"/>
          <p:cNvSpPr txBox="1"/>
          <p:nvPr/>
        </p:nvSpPr>
        <p:spPr>
          <a:xfrm>
            <a:off x="5334000" y="4378325"/>
            <a:ext cx="3048000" cy="706347"/>
          </a:xfrm>
          <a:prstGeom prst="rect">
            <a:avLst/>
          </a:prstGeom>
          <a:solidFill>
            <a:srgbClr val="FFFFCC"/>
          </a:solidFill>
          <a:ln cap="sq"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0" i="0" lang="en-US" sz="1900" u="none" cap="none" strike="noStrike">
                <a:solidFill>
                  <a:schemeClr val="dk1"/>
                </a:solidFill>
                <a:latin typeface="Arial"/>
                <a:ea typeface="Arial"/>
                <a:cs typeface="Arial"/>
                <a:sym typeface="Arial"/>
              </a:rPr>
              <a:t>$500,000, </a:t>
            </a:r>
            <a:r>
              <a:rPr b="0" i="0" lang="en-US" sz="1900" u="none" cap="none" strike="noStrike">
                <a:solidFill>
                  <a:srgbClr val="C00000"/>
                </a:solidFill>
                <a:latin typeface="Arial"/>
                <a:ea typeface="Arial"/>
                <a:cs typeface="Arial"/>
                <a:sym typeface="Arial"/>
              </a:rPr>
              <a:t>14%</a:t>
            </a:r>
            <a:r>
              <a:rPr b="0" i="0" lang="en-US" sz="1900" u="none" cap="none" strike="noStrike">
                <a:solidFill>
                  <a:schemeClr val="dk1"/>
                </a:solidFill>
                <a:latin typeface="Arial"/>
                <a:ea typeface="Arial"/>
                <a:cs typeface="Arial"/>
                <a:sym typeface="Arial"/>
              </a:rPr>
              <a:t>, 10-year bonds payable </a:t>
            </a:r>
            <a:endParaRPr/>
          </a:p>
        </p:txBody>
      </p:sp>
      <p:sp>
        <p:nvSpPr>
          <p:cNvPr id="265" name="Google Shape;265;p20"/>
          <p:cNvSpPr txBox="1"/>
          <p:nvPr/>
        </p:nvSpPr>
        <p:spPr>
          <a:xfrm>
            <a:off x="5334000" y="5391150"/>
            <a:ext cx="3048000" cy="688715"/>
          </a:xfrm>
          <a:prstGeom prst="rect">
            <a:avLst/>
          </a:prstGeom>
          <a:solidFill>
            <a:srgbClr val="FFFFCC"/>
          </a:solidFill>
          <a:ln cap="sq"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0" i="0" lang="en-US" sz="1900" u="none" cap="none" strike="noStrike">
                <a:solidFill>
                  <a:schemeClr val="dk1"/>
                </a:solidFill>
                <a:latin typeface="Arial"/>
                <a:ea typeface="Arial"/>
                <a:cs typeface="Arial"/>
                <a:sym typeface="Arial"/>
              </a:rPr>
              <a:t>$300,000, </a:t>
            </a:r>
            <a:r>
              <a:rPr b="0" i="0" lang="en-US" sz="1900" u="none" cap="none" strike="noStrike">
                <a:solidFill>
                  <a:srgbClr val="C00000"/>
                </a:solidFill>
                <a:latin typeface="Arial"/>
                <a:ea typeface="Arial"/>
                <a:cs typeface="Arial"/>
                <a:sym typeface="Arial"/>
              </a:rPr>
              <a:t>10%</a:t>
            </a:r>
            <a:r>
              <a:rPr b="0" i="0" lang="en-US" sz="1900" u="none" cap="none" strike="noStrike">
                <a:solidFill>
                  <a:schemeClr val="dk1"/>
                </a:solidFill>
                <a:latin typeface="Arial"/>
                <a:ea typeface="Arial"/>
                <a:cs typeface="Arial"/>
                <a:sym typeface="Arial"/>
              </a:rPr>
              <a:t>, 5-year note payable </a:t>
            </a:r>
            <a:endParaRPr/>
          </a:p>
        </p:txBody>
      </p:sp>
      <p:cxnSp>
        <p:nvCxnSpPr>
          <p:cNvPr id="266" name="Google Shape;266;p2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67" name="Google Shape;267;p2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268" name="Google Shape;268;p2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nvSpPr>
        <p:spPr>
          <a:xfrm>
            <a:off x="609600" y="1370013"/>
            <a:ext cx="8077200" cy="17970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200" u="none" cap="none" strike="noStrike">
                <a:solidFill>
                  <a:srgbClr val="C00000"/>
                </a:solidFill>
                <a:latin typeface="Arial"/>
                <a:ea typeface="Arial"/>
                <a:cs typeface="Arial"/>
                <a:sym typeface="Arial"/>
              </a:rPr>
              <a:t>Step 1</a:t>
            </a:r>
            <a:r>
              <a:rPr b="1" i="0" lang="en-US" sz="2200" u="none" cap="none" strike="noStrike">
                <a:solidFill>
                  <a:schemeClr val="dk1"/>
                </a:solidFill>
                <a:latin typeface="Arial"/>
                <a:ea typeface="Arial"/>
                <a:cs typeface="Arial"/>
                <a:sym typeface="Arial"/>
              </a:rPr>
              <a:t> </a:t>
            </a:r>
            <a:r>
              <a:rPr b="1" i="0" lang="en-US" sz="2100" u="none" cap="none" strike="noStrike">
                <a:solidFill>
                  <a:schemeClr val="dk1"/>
                </a:solidFill>
                <a:latin typeface="Arial"/>
                <a:ea typeface="Arial"/>
                <a:cs typeface="Arial"/>
                <a:sym typeface="Arial"/>
              </a:rPr>
              <a:t>- Determine which assets qualify for capitalization of interest.</a:t>
            </a:r>
            <a:endParaRPr/>
          </a:p>
          <a:p>
            <a:pPr indent="0" lvl="1" marL="0" marR="0" rtl="0" algn="l">
              <a:lnSpc>
                <a:spcPct val="120000"/>
              </a:lnSpc>
              <a:spcBef>
                <a:spcPts val="1200"/>
              </a:spcBef>
              <a:spcAft>
                <a:spcPts val="0"/>
              </a:spcAft>
              <a:buNone/>
            </a:pPr>
            <a:r>
              <a:rPr b="0" i="0" lang="en-US" sz="2000" u="none" cap="none" strike="noStrike">
                <a:solidFill>
                  <a:schemeClr val="dk1"/>
                </a:solidFill>
                <a:latin typeface="Arial"/>
                <a:ea typeface="Arial"/>
                <a:cs typeface="Arial"/>
                <a:sym typeface="Arial"/>
              </a:rPr>
              <a:t>Special purpose equipment qualifies because it requires a period of time to get ready and it will be used in the company’s operations.  </a:t>
            </a:r>
            <a:endParaRPr/>
          </a:p>
        </p:txBody>
      </p:sp>
      <p:sp>
        <p:nvSpPr>
          <p:cNvPr id="274" name="Google Shape;274;p21"/>
          <p:cNvSpPr txBox="1"/>
          <p:nvPr/>
        </p:nvSpPr>
        <p:spPr>
          <a:xfrm>
            <a:off x="609600" y="3378200"/>
            <a:ext cx="7924800" cy="17605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200" u="none" cap="none" strike="noStrike">
                <a:solidFill>
                  <a:srgbClr val="C00000"/>
                </a:solidFill>
                <a:latin typeface="Arial"/>
                <a:ea typeface="Arial"/>
                <a:cs typeface="Arial"/>
                <a:sym typeface="Arial"/>
              </a:rPr>
              <a:t>Step 2</a:t>
            </a:r>
            <a:r>
              <a:rPr b="1" i="0" lang="en-US" sz="2200" u="none" cap="none" strike="noStrike">
                <a:solidFill>
                  <a:schemeClr val="dk1"/>
                </a:solidFill>
                <a:latin typeface="Arial"/>
                <a:ea typeface="Arial"/>
                <a:cs typeface="Arial"/>
                <a:sym typeface="Arial"/>
              </a:rPr>
              <a:t> </a:t>
            </a:r>
            <a:r>
              <a:rPr b="1" i="0" lang="en-US" sz="2100" u="none" cap="none" strike="noStrike">
                <a:solidFill>
                  <a:schemeClr val="dk1"/>
                </a:solidFill>
                <a:latin typeface="Arial"/>
                <a:ea typeface="Arial"/>
                <a:cs typeface="Arial"/>
                <a:sym typeface="Arial"/>
              </a:rPr>
              <a:t>- Determine the capitalization period.</a:t>
            </a:r>
            <a:endParaRPr/>
          </a:p>
          <a:p>
            <a:pPr indent="0" lvl="1" marL="0" marR="0" rtl="0" algn="l">
              <a:lnSpc>
                <a:spcPct val="120000"/>
              </a:lnSpc>
              <a:spcBef>
                <a:spcPts val="1200"/>
              </a:spcBef>
              <a:spcAft>
                <a:spcPts val="0"/>
              </a:spcAft>
              <a:buNone/>
            </a:pPr>
            <a:r>
              <a:rPr b="0" i="0" lang="en-US" sz="2000" u="none" cap="none" strike="noStrike">
                <a:solidFill>
                  <a:schemeClr val="dk1"/>
                </a:solidFill>
                <a:latin typeface="Arial"/>
                <a:ea typeface="Arial"/>
                <a:cs typeface="Arial"/>
                <a:sym typeface="Arial"/>
              </a:rPr>
              <a:t>The capitalization period is from Jan. 1, 2017 through Dec. 31, 2017, because expenditures are being made and interest costs are being incurred during this period while construction is taking place. </a:t>
            </a:r>
            <a:endParaRPr b="0" i="0" sz="2000" u="none" cap="none" strike="noStrike">
              <a:solidFill>
                <a:schemeClr val="dk1"/>
              </a:solidFill>
              <a:latin typeface="Arial"/>
              <a:ea typeface="Arial"/>
              <a:cs typeface="Arial"/>
              <a:sym typeface="Arial"/>
            </a:endParaRPr>
          </a:p>
        </p:txBody>
      </p:sp>
      <p:cxnSp>
        <p:nvCxnSpPr>
          <p:cNvPr id="275" name="Google Shape;275;p2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76" name="Google Shape;276;p2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277" name="Google Shape;277;p2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aphicFrame>
        <p:nvGraphicFramePr>
          <p:cNvPr id="282" name="Google Shape;282;p22"/>
          <p:cNvGraphicFramePr/>
          <p:nvPr/>
        </p:nvGraphicFramePr>
        <p:xfrm>
          <a:off x="1524000" y="1905000"/>
          <a:ext cx="5715000" cy="3186113"/>
        </p:xfrm>
        <a:graphic>
          <a:graphicData uri="http://schemas.openxmlformats.org/presentationml/2006/ole">
            <mc:AlternateContent>
              <mc:Choice Requires="v">
                <p:oleObj r:id="rId4" imgH="3186113" imgW="5715000" progId="Excel.Sheet.8" spid="_x0000_s1">
                  <p:embed/>
                </p:oleObj>
              </mc:Choice>
              <mc:Fallback>
                <p:oleObj r:id="rId5" imgH="3186113" imgW="5715000" progId="Excel.Sheet.8">
                  <p:embed/>
                  <p:pic>
                    <p:nvPicPr>
                      <p:cNvPr id="282" name="Google Shape;282;p22"/>
                      <p:cNvPicPr preferRelativeResize="0"/>
                      <p:nvPr/>
                    </p:nvPicPr>
                    <p:blipFill rotWithShape="1">
                      <a:blip r:embed="rId6">
                        <a:alphaModFix/>
                      </a:blip>
                      <a:srcRect b="0" l="0" r="0" t="0"/>
                      <a:stretch/>
                    </p:blipFill>
                    <p:spPr>
                      <a:xfrm>
                        <a:off x="1524000" y="1905000"/>
                        <a:ext cx="5715000" cy="3186113"/>
                      </a:xfrm>
                      <a:prstGeom prst="rect">
                        <a:avLst/>
                      </a:prstGeom>
                      <a:noFill/>
                      <a:ln>
                        <a:noFill/>
                      </a:ln>
                    </p:spPr>
                  </p:pic>
                </p:oleObj>
              </mc:Fallback>
            </mc:AlternateContent>
          </a:graphicData>
        </a:graphic>
      </p:graphicFrame>
      <p:sp>
        <p:nvSpPr>
          <p:cNvPr id="283" name="Google Shape;283;p22"/>
          <p:cNvSpPr txBox="1"/>
          <p:nvPr/>
        </p:nvSpPr>
        <p:spPr>
          <a:xfrm>
            <a:off x="533400" y="5257800"/>
            <a:ext cx="8153400" cy="944563"/>
          </a:xfrm>
          <a:prstGeom prst="rect">
            <a:avLst/>
          </a:prstGeom>
          <a:solidFill>
            <a:srgbClr val="FFFFCC"/>
          </a:solidFill>
          <a:ln cap="sq"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A company weights the construction expenditures by the amount of time (fraction of a year or accounting period) that it can incur interest cost on the expenditure.</a:t>
            </a:r>
            <a:endParaRPr b="0" i="0" sz="1800" u="none" cap="none" strike="noStrike">
              <a:solidFill>
                <a:srgbClr val="800000"/>
              </a:solidFill>
              <a:latin typeface="Arial"/>
              <a:ea typeface="Arial"/>
              <a:cs typeface="Arial"/>
              <a:sym typeface="Arial"/>
            </a:endParaRPr>
          </a:p>
        </p:txBody>
      </p:sp>
      <p:sp>
        <p:nvSpPr>
          <p:cNvPr id="284" name="Google Shape;284;p22"/>
          <p:cNvSpPr txBox="1"/>
          <p:nvPr/>
        </p:nvSpPr>
        <p:spPr>
          <a:xfrm>
            <a:off x="609600" y="1370013"/>
            <a:ext cx="8077200" cy="49859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200" u="none" cap="none" strike="noStrike">
                <a:solidFill>
                  <a:srgbClr val="C00000"/>
                </a:solidFill>
                <a:latin typeface="Arial"/>
                <a:ea typeface="Arial"/>
                <a:cs typeface="Arial"/>
                <a:sym typeface="Arial"/>
              </a:rPr>
              <a:t>Step 3</a:t>
            </a:r>
            <a:r>
              <a:rPr b="1" i="0" lang="en-US" sz="2200" u="none" cap="none" strike="noStrike">
                <a:solidFill>
                  <a:srgbClr val="000000"/>
                </a:solidFill>
                <a:latin typeface="Arial"/>
                <a:ea typeface="Arial"/>
                <a:cs typeface="Arial"/>
                <a:sym typeface="Arial"/>
              </a:rPr>
              <a:t> </a:t>
            </a:r>
            <a:r>
              <a:rPr b="1" i="0" lang="en-US" sz="2100" u="none" cap="none" strike="noStrike">
                <a:solidFill>
                  <a:srgbClr val="000000"/>
                </a:solidFill>
                <a:latin typeface="Arial"/>
                <a:ea typeface="Arial"/>
                <a:cs typeface="Arial"/>
                <a:sym typeface="Arial"/>
              </a:rPr>
              <a:t>- Compute weighted-average accumulated expenditures.  </a:t>
            </a:r>
            <a:endParaRPr/>
          </a:p>
        </p:txBody>
      </p:sp>
      <p:cxnSp>
        <p:nvCxnSpPr>
          <p:cNvPr id="285" name="Google Shape;285;p2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86" name="Google Shape;286;p2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287" name="Google Shape;287;p2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3"/>
          <p:cNvSpPr txBox="1"/>
          <p:nvPr>
            <p:ph idx="1" type="body"/>
          </p:nvPr>
        </p:nvSpPr>
        <p:spPr>
          <a:xfrm>
            <a:off x="609600" y="1981200"/>
            <a:ext cx="7848600" cy="4343400"/>
          </a:xfrm>
          <a:prstGeom prst="rect">
            <a:avLst/>
          </a:prstGeom>
          <a:noFill/>
          <a:ln>
            <a:noFill/>
          </a:ln>
        </p:spPr>
        <p:txBody>
          <a:bodyPr anchorCtr="0" anchor="t" bIns="46025" lIns="91425" spcFirstLastPara="1" rIns="182550" wrap="square" tIns="46025">
            <a:noAutofit/>
          </a:bodyPr>
          <a:lstStyle/>
          <a:p>
            <a:pPr indent="-454025" lvl="0" marL="454025" rtl="0" algn="l">
              <a:lnSpc>
                <a:spcPct val="122000"/>
              </a:lnSpc>
              <a:spcBef>
                <a:spcPts val="0"/>
              </a:spcBef>
              <a:spcAft>
                <a:spcPts val="0"/>
              </a:spcAft>
              <a:buSzPts val="1575"/>
              <a:buFont typeface="Noto Sans Symbols"/>
              <a:buNone/>
            </a:pPr>
            <a:r>
              <a:rPr lang="en-US" sz="2100">
                <a:solidFill>
                  <a:schemeClr val="dk1"/>
                </a:solidFill>
                <a:latin typeface="Arial"/>
                <a:ea typeface="Arial"/>
                <a:cs typeface="Arial"/>
                <a:sym typeface="Arial"/>
              </a:rPr>
              <a:t>Selecting Appropriate Interest Rate:</a:t>
            </a:r>
            <a:endParaRPr/>
          </a:p>
          <a:p>
            <a:pPr indent="-454025" lvl="0" marL="454025" rtl="0" algn="l">
              <a:lnSpc>
                <a:spcPct val="122000"/>
              </a:lnSpc>
              <a:spcBef>
                <a:spcPts val="1200"/>
              </a:spcBef>
              <a:spcAft>
                <a:spcPts val="0"/>
              </a:spcAft>
              <a:buClr>
                <a:schemeClr val="dk1"/>
              </a:buClr>
              <a:buSzPts val="1900"/>
              <a:buFont typeface="Arial"/>
              <a:buAutoNum type="arabicPeriod"/>
            </a:pPr>
            <a:r>
              <a:rPr b="0" lang="en-US" sz="1900">
                <a:solidFill>
                  <a:schemeClr val="dk1"/>
                </a:solidFill>
                <a:latin typeface="Arial"/>
                <a:ea typeface="Arial"/>
                <a:cs typeface="Arial"/>
                <a:sym typeface="Arial"/>
              </a:rPr>
              <a:t>For the portion of weighted-average accumulated expenditures that is less than or equal to any amounts borrowed specifically to finance construction of the assets, </a:t>
            </a:r>
            <a:r>
              <a:rPr lang="en-US" sz="1900">
                <a:solidFill>
                  <a:schemeClr val="dk1"/>
                </a:solidFill>
                <a:latin typeface="Arial"/>
                <a:ea typeface="Arial"/>
                <a:cs typeface="Arial"/>
                <a:sym typeface="Arial"/>
              </a:rPr>
              <a:t>use the interest rate incurred on the specific borrowings</a:t>
            </a:r>
            <a:r>
              <a:rPr b="0" lang="en-US" sz="1900">
                <a:solidFill>
                  <a:schemeClr val="dk1"/>
                </a:solidFill>
                <a:latin typeface="Arial"/>
                <a:ea typeface="Arial"/>
                <a:cs typeface="Arial"/>
                <a:sym typeface="Arial"/>
              </a:rPr>
              <a:t>.</a:t>
            </a:r>
            <a:endParaRPr/>
          </a:p>
          <a:p>
            <a:pPr indent="-454025" lvl="0" marL="454025" rtl="0" algn="l">
              <a:lnSpc>
                <a:spcPct val="122000"/>
              </a:lnSpc>
              <a:spcBef>
                <a:spcPts val="1200"/>
              </a:spcBef>
              <a:spcAft>
                <a:spcPts val="0"/>
              </a:spcAft>
              <a:buClr>
                <a:schemeClr val="dk1"/>
              </a:buClr>
              <a:buSzPts val="1900"/>
              <a:buFont typeface="Arial"/>
              <a:buAutoNum type="arabicPeriod"/>
            </a:pPr>
            <a:r>
              <a:rPr b="0" lang="en-US" sz="1900">
                <a:solidFill>
                  <a:schemeClr val="dk1"/>
                </a:solidFill>
                <a:latin typeface="Arial"/>
                <a:ea typeface="Arial"/>
                <a:cs typeface="Arial"/>
                <a:sym typeface="Arial"/>
              </a:rPr>
              <a:t>For the portion of weighted-average accumulated expenditures that is greater than any debt incurred specifically to finance construction of the assets, </a:t>
            </a:r>
            <a:r>
              <a:rPr lang="en-US" sz="1900">
                <a:solidFill>
                  <a:schemeClr val="dk1"/>
                </a:solidFill>
                <a:latin typeface="Arial"/>
                <a:ea typeface="Arial"/>
                <a:cs typeface="Arial"/>
                <a:sym typeface="Arial"/>
              </a:rPr>
              <a:t>use a weighted average of interest rates incurred on all other outstanding debt during the period</a:t>
            </a:r>
            <a:r>
              <a:rPr b="0" lang="en-US" sz="1900">
                <a:solidFill>
                  <a:schemeClr val="dk1"/>
                </a:solidFill>
                <a:latin typeface="Arial"/>
                <a:ea typeface="Arial"/>
                <a:cs typeface="Arial"/>
                <a:sym typeface="Arial"/>
              </a:rPr>
              <a:t>.</a:t>
            </a:r>
            <a:endParaRPr/>
          </a:p>
        </p:txBody>
      </p:sp>
      <p:sp>
        <p:nvSpPr>
          <p:cNvPr id="293" name="Google Shape;293;p23"/>
          <p:cNvSpPr txBox="1"/>
          <p:nvPr/>
        </p:nvSpPr>
        <p:spPr>
          <a:xfrm>
            <a:off x="609600" y="1370013"/>
            <a:ext cx="8077200" cy="49859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200" u="none" cap="none" strike="noStrike">
                <a:solidFill>
                  <a:srgbClr val="C00000"/>
                </a:solidFill>
                <a:latin typeface="Arial"/>
                <a:ea typeface="Arial"/>
                <a:cs typeface="Arial"/>
                <a:sym typeface="Arial"/>
              </a:rPr>
              <a:t>Step 4</a:t>
            </a:r>
            <a:r>
              <a:rPr b="1" i="0" lang="en-US" sz="2200" u="none" cap="none" strike="noStrike">
                <a:solidFill>
                  <a:srgbClr val="000000"/>
                </a:solidFill>
                <a:latin typeface="Arial"/>
                <a:ea typeface="Arial"/>
                <a:cs typeface="Arial"/>
                <a:sym typeface="Arial"/>
              </a:rPr>
              <a:t> </a:t>
            </a:r>
            <a:r>
              <a:rPr b="1" i="0" lang="en-US" sz="2100" u="none" cap="none" strike="noStrike">
                <a:solidFill>
                  <a:srgbClr val="000000"/>
                </a:solidFill>
                <a:latin typeface="Arial"/>
                <a:ea typeface="Arial"/>
                <a:cs typeface="Arial"/>
                <a:sym typeface="Arial"/>
              </a:rPr>
              <a:t>- Compute the Actual and Avoidable Interest. </a:t>
            </a:r>
            <a:endParaRPr/>
          </a:p>
        </p:txBody>
      </p:sp>
      <p:cxnSp>
        <p:nvCxnSpPr>
          <p:cNvPr id="294" name="Google Shape;294;p2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95" name="Google Shape;295;p2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296" name="Google Shape;296;p2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graphicFrame>
        <p:nvGraphicFramePr>
          <p:cNvPr id="301" name="Google Shape;301;p24"/>
          <p:cNvGraphicFramePr/>
          <p:nvPr/>
        </p:nvGraphicFramePr>
        <p:xfrm>
          <a:off x="3879850" y="4621213"/>
          <a:ext cx="4976813" cy="1746250"/>
        </p:xfrm>
        <a:graphic>
          <a:graphicData uri="http://schemas.openxmlformats.org/presentationml/2006/ole">
            <mc:AlternateContent>
              <mc:Choice Requires="v">
                <p:oleObj r:id="rId4" imgH="1746250" imgW="4976813" progId="Excel.Sheet.8" spid="_x0000_s1">
                  <p:embed/>
                </p:oleObj>
              </mc:Choice>
              <mc:Fallback>
                <p:oleObj r:id="rId5" imgH="1746250" imgW="4976813" progId="Excel.Sheet.8">
                  <p:embed/>
                  <p:pic>
                    <p:nvPicPr>
                      <p:cNvPr id="301" name="Google Shape;301;p24"/>
                      <p:cNvPicPr preferRelativeResize="0"/>
                      <p:nvPr/>
                    </p:nvPicPr>
                    <p:blipFill rotWithShape="1">
                      <a:blip r:embed="rId6">
                        <a:alphaModFix/>
                      </a:blip>
                      <a:srcRect b="0" l="0" r="0" t="0"/>
                      <a:stretch/>
                    </p:blipFill>
                    <p:spPr>
                      <a:xfrm>
                        <a:off x="3879850" y="4621213"/>
                        <a:ext cx="4976813" cy="1746250"/>
                      </a:xfrm>
                      <a:prstGeom prst="rect">
                        <a:avLst/>
                      </a:prstGeom>
                      <a:noFill/>
                      <a:ln>
                        <a:noFill/>
                      </a:ln>
                    </p:spPr>
                  </p:pic>
                </p:oleObj>
              </mc:Fallback>
            </mc:AlternateContent>
          </a:graphicData>
        </a:graphic>
      </p:graphicFrame>
      <p:sp>
        <p:nvSpPr>
          <p:cNvPr id="302" name="Google Shape;302;p24"/>
          <p:cNvSpPr txBox="1"/>
          <p:nvPr/>
        </p:nvSpPr>
        <p:spPr>
          <a:xfrm>
            <a:off x="609600" y="1198563"/>
            <a:ext cx="8153400" cy="49859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200" u="none" cap="none" strike="noStrike">
                <a:solidFill>
                  <a:srgbClr val="C00000"/>
                </a:solidFill>
                <a:latin typeface="Arial"/>
                <a:ea typeface="Arial"/>
                <a:cs typeface="Arial"/>
                <a:sym typeface="Arial"/>
              </a:rPr>
              <a:t>Step 4</a:t>
            </a:r>
            <a:r>
              <a:rPr b="1" i="0" lang="en-US" sz="2200" u="none" cap="none" strike="noStrike">
                <a:solidFill>
                  <a:srgbClr val="000000"/>
                </a:solidFill>
                <a:latin typeface="Arial"/>
                <a:ea typeface="Arial"/>
                <a:cs typeface="Arial"/>
                <a:sym typeface="Arial"/>
              </a:rPr>
              <a:t> </a:t>
            </a:r>
            <a:r>
              <a:rPr b="1" i="0" lang="en-US" sz="2100" u="none" cap="none" strike="noStrike">
                <a:solidFill>
                  <a:srgbClr val="000000"/>
                </a:solidFill>
                <a:latin typeface="Arial"/>
                <a:ea typeface="Arial"/>
                <a:cs typeface="Arial"/>
                <a:sym typeface="Arial"/>
              </a:rPr>
              <a:t>- Compute the Actual and Avoidable Interest.  </a:t>
            </a:r>
            <a:endParaRPr/>
          </a:p>
        </p:txBody>
      </p:sp>
      <p:sp>
        <p:nvSpPr>
          <p:cNvPr id="303" name="Google Shape;303;p24"/>
          <p:cNvSpPr/>
          <p:nvPr/>
        </p:nvSpPr>
        <p:spPr>
          <a:xfrm>
            <a:off x="381000" y="4953000"/>
            <a:ext cx="2971800" cy="400110"/>
          </a:xfrm>
          <a:prstGeom prst="rect">
            <a:avLst/>
          </a:prstGeom>
          <a:solidFill>
            <a:srgbClr val="FFFF99"/>
          </a:solidFill>
          <a:ln cap="sq"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C00000"/>
                </a:solidFill>
                <a:latin typeface="Arial"/>
                <a:ea typeface="Arial"/>
                <a:cs typeface="Arial"/>
                <a:sym typeface="Arial"/>
              </a:rPr>
              <a:t>Avoidable Interest</a:t>
            </a:r>
            <a:endParaRPr/>
          </a:p>
        </p:txBody>
      </p:sp>
      <p:cxnSp>
        <p:nvCxnSpPr>
          <p:cNvPr id="304" name="Google Shape;304;p24"/>
          <p:cNvCxnSpPr/>
          <p:nvPr/>
        </p:nvCxnSpPr>
        <p:spPr>
          <a:xfrm>
            <a:off x="304800" y="4495800"/>
            <a:ext cx="8458200" cy="0"/>
          </a:xfrm>
          <a:prstGeom prst="straightConnector1">
            <a:avLst/>
          </a:prstGeom>
          <a:noFill/>
          <a:ln cap="sq" cmpd="sng" w="38100">
            <a:solidFill>
              <a:srgbClr val="C00000"/>
            </a:solidFill>
            <a:prstDash val="solid"/>
            <a:round/>
            <a:headEnd len="med" w="med" type="none"/>
            <a:tailEnd len="med" w="med" type="none"/>
          </a:ln>
        </p:spPr>
      </p:cxnSp>
      <p:graphicFrame>
        <p:nvGraphicFramePr>
          <p:cNvPr id="305" name="Google Shape;305;p24"/>
          <p:cNvGraphicFramePr/>
          <p:nvPr/>
        </p:nvGraphicFramePr>
        <p:xfrm>
          <a:off x="457200" y="2012950"/>
          <a:ext cx="5791200" cy="2406650"/>
        </p:xfrm>
        <a:graphic>
          <a:graphicData uri="http://schemas.openxmlformats.org/presentationml/2006/ole">
            <mc:AlternateContent>
              <mc:Choice Requires="v">
                <p:oleObj r:id="rId7" imgH="2406650" imgW="5791200" progId="Excel.Sheet.8" spid="_x0000_s2">
                  <p:embed/>
                </p:oleObj>
              </mc:Choice>
              <mc:Fallback>
                <p:oleObj r:id="rId8" imgH="2406650" imgW="5791200" progId="Excel.Sheet.8">
                  <p:embed/>
                  <p:pic>
                    <p:nvPicPr>
                      <p:cNvPr id="305" name="Google Shape;305;p24"/>
                      <p:cNvPicPr preferRelativeResize="0"/>
                      <p:nvPr/>
                    </p:nvPicPr>
                    <p:blipFill rotWithShape="1">
                      <a:blip r:embed="rId9">
                        <a:alphaModFix/>
                      </a:blip>
                      <a:srcRect b="0" l="0" r="0" t="0"/>
                      <a:stretch/>
                    </p:blipFill>
                    <p:spPr>
                      <a:xfrm>
                        <a:off x="457200" y="2012950"/>
                        <a:ext cx="5791200" cy="2406650"/>
                      </a:xfrm>
                      <a:prstGeom prst="rect">
                        <a:avLst/>
                      </a:prstGeom>
                      <a:noFill/>
                      <a:ln>
                        <a:noFill/>
                      </a:ln>
                    </p:spPr>
                  </p:pic>
                </p:oleObj>
              </mc:Fallback>
            </mc:AlternateContent>
          </a:graphicData>
        </a:graphic>
      </p:graphicFrame>
      <p:sp>
        <p:nvSpPr>
          <p:cNvPr id="306" name="Google Shape;306;p24"/>
          <p:cNvSpPr/>
          <p:nvPr/>
        </p:nvSpPr>
        <p:spPr>
          <a:xfrm>
            <a:off x="6629400" y="2362200"/>
            <a:ext cx="2286000" cy="915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Weighted-average   interest rate on general debt</a:t>
            </a:r>
            <a:endParaRPr b="0" i="0" sz="1800" u="none" cap="none" strike="noStrike">
              <a:solidFill>
                <a:schemeClr val="dk1"/>
              </a:solidFill>
              <a:latin typeface="Arial"/>
              <a:ea typeface="Arial"/>
              <a:cs typeface="Arial"/>
              <a:sym typeface="Arial"/>
            </a:endParaRPr>
          </a:p>
        </p:txBody>
      </p:sp>
      <p:sp>
        <p:nvSpPr>
          <p:cNvPr id="307" name="Google Shape;307;p24"/>
          <p:cNvSpPr/>
          <p:nvPr/>
        </p:nvSpPr>
        <p:spPr>
          <a:xfrm>
            <a:off x="6324600" y="3352800"/>
            <a:ext cx="228600" cy="609600"/>
          </a:xfrm>
          <a:prstGeom prst="rightBrace">
            <a:avLst>
              <a:gd fmla="val 22222" name="adj1"/>
              <a:gd fmla="val 50000" name="adj2"/>
            </a:avLst>
          </a:prstGeom>
          <a:noFill/>
          <a:ln cap="sq"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Arial"/>
              <a:ea typeface="Arial"/>
              <a:cs typeface="Arial"/>
              <a:sym typeface="Arial"/>
            </a:endParaRPr>
          </a:p>
        </p:txBody>
      </p:sp>
      <p:sp>
        <p:nvSpPr>
          <p:cNvPr id="308" name="Google Shape;308;p24"/>
          <p:cNvSpPr/>
          <p:nvPr/>
        </p:nvSpPr>
        <p:spPr>
          <a:xfrm>
            <a:off x="381000" y="1814513"/>
            <a:ext cx="2667000" cy="400110"/>
          </a:xfrm>
          <a:prstGeom prst="rect">
            <a:avLst/>
          </a:prstGeom>
          <a:solidFill>
            <a:srgbClr val="FFFF99"/>
          </a:solidFill>
          <a:ln cap="sq"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C00000"/>
                </a:solidFill>
                <a:latin typeface="Arial"/>
                <a:ea typeface="Arial"/>
                <a:cs typeface="Arial"/>
                <a:sym typeface="Arial"/>
              </a:rPr>
              <a:t>Actual Interest</a:t>
            </a:r>
            <a:endParaRPr b="1" i="0" sz="2000" u="none" cap="none" strike="noStrike">
              <a:solidFill>
                <a:srgbClr val="C00000"/>
              </a:solidFill>
              <a:latin typeface="Arial"/>
              <a:ea typeface="Arial"/>
              <a:cs typeface="Arial"/>
              <a:sym typeface="Arial"/>
            </a:endParaRPr>
          </a:p>
        </p:txBody>
      </p:sp>
      <p:sp>
        <p:nvSpPr>
          <p:cNvPr id="309" name="Google Shape;309;p24"/>
          <p:cNvSpPr/>
          <p:nvPr/>
        </p:nvSpPr>
        <p:spPr>
          <a:xfrm>
            <a:off x="6477000" y="3287713"/>
            <a:ext cx="1524000" cy="75247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$100,000 $800,000</a:t>
            </a:r>
            <a:endParaRPr b="0" i="0" sz="1800" u="none" cap="none" strike="noStrike">
              <a:solidFill>
                <a:schemeClr val="dk1"/>
              </a:solidFill>
              <a:latin typeface="Arial"/>
              <a:ea typeface="Arial"/>
              <a:cs typeface="Arial"/>
              <a:sym typeface="Arial"/>
            </a:endParaRPr>
          </a:p>
        </p:txBody>
      </p:sp>
      <p:sp>
        <p:nvSpPr>
          <p:cNvPr id="310" name="Google Shape;310;p24"/>
          <p:cNvSpPr/>
          <p:nvPr/>
        </p:nvSpPr>
        <p:spPr>
          <a:xfrm>
            <a:off x="7924800" y="3454400"/>
            <a:ext cx="11430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rgbClr val="C00000"/>
                </a:solidFill>
                <a:latin typeface="Arial"/>
                <a:ea typeface="Arial"/>
                <a:cs typeface="Arial"/>
                <a:sym typeface="Arial"/>
              </a:rPr>
              <a:t>12.5%</a:t>
            </a:r>
            <a:r>
              <a:rPr b="1" i="0" lang="en-US" sz="1800" u="none" cap="none" strike="noStrike">
                <a:solidFill>
                  <a:schemeClr val="dk1"/>
                </a:solidFill>
                <a:latin typeface="Arial"/>
                <a:ea typeface="Arial"/>
                <a:cs typeface="Arial"/>
                <a:sym typeface="Arial"/>
              </a:rPr>
              <a:t> </a:t>
            </a:r>
            <a:endParaRPr/>
          </a:p>
        </p:txBody>
      </p:sp>
      <p:cxnSp>
        <p:nvCxnSpPr>
          <p:cNvPr id="311" name="Google Shape;311;p24"/>
          <p:cNvCxnSpPr/>
          <p:nvPr/>
        </p:nvCxnSpPr>
        <p:spPr>
          <a:xfrm>
            <a:off x="6705600" y="3668713"/>
            <a:ext cx="1143000" cy="0"/>
          </a:xfrm>
          <a:prstGeom prst="straightConnector1">
            <a:avLst/>
          </a:prstGeom>
          <a:noFill/>
          <a:ln cap="sq" cmpd="sng" w="28575">
            <a:solidFill>
              <a:schemeClr val="lt2"/>
            </a:solidFill>
            <a:prstDash val="solid"/>
            <a:round/>
            <a:headEnd len="med" w="med" type="none"/>
            <a:tailEnd len="med" w="med" type="none"/>
          </a:ln>
        </p:spPr>
      </p:cxnSp>
      <p:cxnSp>
        <p:nvCxnSpPr>
          <p:cNvPr id="312" name="Google Shape;312;p2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13" name="Google Shape;313;p2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314" name="Google Shape;314;p2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
        <p:nvSpPr>
          <p:cNvPr id="315" name="Google Shape;315;p24"/>
          <p:cNvSpPr txBox="1"/>
          <p:nvPr/>
        </p:nvSpPr>
        <p:spPr>
          <a:xfrm>
            <a:off x="381000" y="5486400"/>
            <a:ext cx="2971800" cy="73866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folHlink"/>
                </a:solidFill>
                <a:latin typeface="Arial"/>
                <a:ea typeface="Arial"/>
                <a:cs typeface="Arial"/>
                <a:sym typeface="Arial"/>
              </a:rPr>
              <a:t>Amount by which the weighted-average accumulated expenditures exceeds the construction loan.</a:t>
            </a:r>
            <a:endParaRPr b="0" i="0" sz="1400" u="none" cap="none" strike="noStrike">
              <a:solidFill>
                <a:schemeClr val="folHlink"/>
              </a:solidFill>
              <a:latin typeface="Arial"/>
              <a:ea typeface="Arial"/>
              <a:cs typeface="Arial"/>
              <a:sym typeface="Arial"/>
            </a:endParaRPr>
          </a:p>
        </p:txBody>
      </p:sp>
      <p:cxnSp>
        <p:nvCxnSpPr>
          <p:cNvPr id="316" name="Google Shape;316;p24"/>
          <p:cNvCxnSpPr/>
          <p:nvPr/>
        </p:nvCxnSpPr>
        <p:spPr>
          <a:xfrm>
            <a:off x="3352800" y="5744880"/>
            <a:ext cx="728639" cy="0"/>
          </a:xfrm>
          <a:prstGeom prst="straightConnector1">
            <a:avLst/>
          </a:prstGeom>
          <a:solidFill>
            <a:schemeClr val="lt1"/>
          </a:solidFill>
          <a:ln cap="sq" cmpd="sng" w="19050">
            <a:solidFill>
              <a:schemeClr val="dk1"/>
            </a:solidFill>
            <a:prstDash val="solid"/>
            <a:round/>
            <a:headEnd len="sm" w="sm" type="none"/>
            <a:tailEnd len="med" w="med" type="triangle"/>
          </a:ln>
        </p:spPr>
      </p:cxn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aphicFrame>
        <p:nvGraphicFramePr>
          <p:cNvPr id="321" name="Google Shape;321;p25"/>
          <p:cNvGraphicFramePr/>
          <p:nvPr/>
        </p:nvGraphicFramePr>
        <p:xfrm>
          <a:off x="1752600" y="2590800"/>
          <a:ext cx="5276850" cy="1092200"/>
        </p:xfrm>
        <a:graphic>
          <a:graphicData uri="http://schemas.openxmlformats.org/presentationml/2006/ole">
            <mc:AlternateContent>
              <mc:Choice Requires="v">
                <p:oleObj r:id="rId4" imgH="1092200" imgW="5276850" progId="Excel.Sheet.8" spid="_x0000_s1">
                  <p:embed/>
                </p:oleObj>
              </mc:Choice>
              <mc:Fallback>
                <p:oleObj r:id="rId5" imgH="1092200" imgW="5276850" progId="Excel.Sheet.8">
                  <p:embed/>
                  <p:pic>
                    <p:nvPicPr>
                      <p:cNvPr id="321" name="Google Shape;321;p25"/>
                      <p:cNvPicPr preferRelativeResize="0"/>
                      <p:nvPr/>
                    </p:nvPicPr>
                    <p:blipFill rotWithShape="1">
                      <a:blip r:embed="rId6">
                        <a:alphaModFix/>
                      </a:blip>
                      <a:srcRect b="0" l="0" r="0" t="0"/>
                      <a:stretch/>
                    </p:blipFill>
                    <p:spPr>
                      <a:xfrm>
                        <a:off x="1752600" y="2590800"/>
                        <a:ext cx="5276850" cy="1092200"/>
                      </a:xfrm>
                      <a:prstGeom prst="rect">
                        <a:avLst/>
                      </a:prstGeom>
                      <a:noFill/>
                      <a:ln>
                        <a:noFill/>
                      </a:ln>
                    </p:spPr>
                  </p:pic>
                </p:oleObj>
              </mc:Fallback>
            </mc:AlternateContent>
          </a:graphicData>
        </a:graphic>
      </p:graphicFrame>
      <p:sp>
        <p:nvSpPr>
          <p:cNvPr id="322" name="Google Shape;322;p25"/>
          <p:cNvSpPr txBox="1"/>
          <p:nvPr/>
        </p:nvSpPr>
        <p:spPr>
          <a:xfrm>
            <a:off x="609600" y="3835400"/>
            <a:ext cx="5410200" cy="44012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Journal entry to Capitalize Interest:</a:t>
            </a:r>
            <a:endParaRPr b="0" i="0" sz="2200" u="none" cap="none" strike="noStrike">
              <a:solidFill>
                <a:srgbClr val="C00000"/>
              </a:solidFill>
              <a:latin typeface="Arial"/>
              <a:ea typeface="Arial"/>
              <a:cs typeface="Arial"/>
              <a:sym typeface="Arial"/>
            </a:endParaRPr>
          </a:p>
        </p:txBody>
      </p:sp>
      <p:sp>
        <p:nvSpPr>
          <p:cNvPr id="323" name="Google Shape;323;p25"/>
          <p:cNvSpPr txBox="1"/>
          <p:nvPr/>
        </p:nvSpPr>
        <p:spPr>
          <a:xfrm>
            <a:off x="609600" y="4414838"/>
            <a:ext cx="7467600" cy="1006475"/>
          </a:xfrm>
          <a:prstGeom prst="rect">
            <a:avLst/>
          </a:prstGeom>
          <a:noFill/>
          <a:ln>
            <a:noFill/>
          </a:ln>
        </p:spPr>
        <p:txBody>
          <a:bodyPr anchorCtr="0" anchor="t" bIns="45700" lIns="91425" spcFirstLastPara="1" rIns="91425" wrap="square" tIns="45700">
            <a:spAutoFit/>
          </a:bodyPr>
          <a:lstStyle/>
          <a:p>
            <a:pPr indent="-574675" lvl="0" marL="1028700" marR="0" rtl="0" algn="l">
              <a:lnSpc>
                <a:spcPct val="110000"/>
              </a:lnSpc>
              <a:spcBef>
                <a:spcPts val="0"/>
              </a:spcBef>
              <a:spcAft>
                <a:spcPts val="0"/>
              </a:spcAft>
              <a:buNone/>
            </a:pPr>
            <a:r>
              <a:rPr b="0" i="0" lang="en-US" sz="2200" u="none" cap="none" strike="noStrike">
                <a:solidFill>
                  <a:schemeClr val="dk1"/>
                </a:solidFill>
                <a:latin typeface="Arial"/>
                <a:ea typeface="Arial"/>
                <a:cs typeface="Arial"/>
                <a:sym typeface="Arial"/>
              </a:rPr>
              <a:t>Equipment 	30,250</a:t>
            </a:r>
            <a:endParaRPr/>
          </a:p>
          <a:p>
            <a:pPr indent="-574675" lvl="0" marL="1028700" marR="0" rtl="0" algn="l">
              <a:lnSpc>
                <a:spcPct val="110000"/>
              </a:lnSpc>
              <a:spcBef>
                <a:spcPts val="1100"/>
              </a:spcBef>
              <a:spcAft>
                <a:spcPts val="0"/>
              </a:spcAft>
              <a:buNone/>
            </a:pPr>
            <a:r>
              <a:rPr b="0" i="0" lang="en-US" sz="2200" u="none" cap="none" strike="noStrike">
                <a:solidFill>
                  <a:schemeClr val="dk1"/>
                </a:solidFill>
                <a:latin typeface="Arial"/>
                <a:ea typeface="Arial"/>
                <a:cs typeface="Arial"/>
                <a:sym typeface="Arial"/>
              </a:rPr>
              <a:t>	Interest Expense		30,250</a:t>
            </a:r>
            <a:endParaRPr/>
          </a:p>
        </p:txBody>
      </p:sp>
      <p:sp>
        <p:nvSpPr>
          <p:cNvPr id="324" name="Google Shape;324;p25"/>
          <p:cNvSpPr txBox="1"/>
          <p:nvPr/>
        </p:nvSpPr>
        <p:spPr>
          <a:xfrm>
            <a:off x="609600" y="1370013"/>
            <a:ext cx="8077200" cy="93027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rgbClr val="C00000"/>
                </a:solidFill>
                <a:latin typeface="Arial"/>
                <a:ea typeface="Arial"/>
                <a:cs typeface="Arial"/>
                <a:sym typeface="Arial"/>
              </a:rPr>
              <a:t>Step 5 </a:t>
            </a:r>
            <a:r>
              <a:rPr b="1" i="0" lang="en-US" sz="2200" u="none" cap="none" strike="noStrike">
                <a:solidFill>
                  <a:srgbClr val="000000"/>
                </a:solidFill>
                <a:latin typeface="Arial"/>
                <a:ea typeface="Arial"/>
                <a:cs typeface="Arial"/>
                <a:sym typeface="Arial"/>
              </a:rPr>
              <a:t>– </a:t>
            </a:r>
            <a:r>
              <a:rPr b="1" i="0" lang="en-US" sz="2100" u="none" cap="none" strike="noStrike">
                <a:solidFill>
                  <a:srgbClr val="000000"/>
                </a:solidFill>
                <a:latin typeface="Arial"/>
                <a:ea typeface="Arial"/>
                <a:cs typeface="Arial"/>
                <a:sym typeface="Arial"/>
              </a:rPr>
              <a:t>Capitalize the lesser of Avoidable interest or Actual interest</a:t>
            </a:r>
            <a:r>
              <a:rPr b="1" i="0" lang="en-US" sz="2200" u="none" cap="none" strike="noStrike">
                <a:solidFill>
                  <a:srgbClr val="000000"/>
                </a:solidFill>
                <a:latin typeface="Arial"/>
                <a:ea typeface="Arial"/>
                <a:cs typeface="Arial"/>
                <a:sym typeface="Arial"/>
              </a:rPr>
              <a:t>.</a:t>
            </a:r>
            <a:endParaRPr/>
          </a:p>
        </p:txBody>
      </p:sp>
      <p:cxnSp>
        <p:nvCxnSpPr>
          <p:cNvPr id="325" name="Google Shape;325;p2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26" name="Google Shape;326;p2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327" name="Google Shape;327;p2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6"/>
          <p:cNvSpPr/>
          <p:nvPr/>
        </p:nvSpPr>
        <p:spPr>
          <a:xfrm>
            <a:off x="609600" y="1371600"/>
            <a:ext cx="7924800" cy="19970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100" u="none" cap="none" strike="noStrike">
                <a:solidFill>
                  <a:srgbClr val="006600"/>
                </a:solidFill>
                <a:latin typeface="Arial"/>
                <a:ea typeface="Arial"/>
                <a:cs typeface="Arial"/>
                <a:sym typeface="Arial"/>
              </a:rPr>
              <a:t>Comprehensive Illustration:</a:t>
            </a:r>
            <a:r>
              <a:rPr b="0" i="0" lang="en-US" sz="2100" u="none" cap="none" strike="noStrike">
                <a:solidFill>
                  <a:srgbClr val="006600"/>
                </a:solidFill>
                <a:latin typeface="Arial"/>
                <a:ea typeface="Arial"/>
                <a:cs typeface="Arial"/>
                <a:sym typeface="Arial"/>
              </a:rPr>
              <a:t> </a:t>
            </a:r>
            <a:r>
              <a:rPr b="0" i="0" lang="en-US" sz="2000" u="none" cap="none" strike="noStrike">
                <a:solidFill>
                  <a:schemeClr val="folHlink"/>
                </a:solidFill>
                <a:latin typeface="Arial"/>
                <a:ea typeface="Arial"/>
                <a:cs typeface="Arial"/>
                <a:sym typeface="Arial"/>
              </a:rPr>
              <a:t>On November 1, 2016, Shalla Company contracted Pfeifer Construction Co. to construct a building for $1,400,000 on land costing $100,000 (purchased from the contractor and included in the first payment). Shalla made the following payments to the construction company during 2017.</a:t>
            </a:r>
            <a:endParaRPr b="0" i="0" sz="2000" u="none" cap="none" strike="noStrike">
              <a:solidFill>
                <a:schemeClr val="folHlink"/>
              </a:solidFill>
              <a:latin typeface="Arial"/>
              <a:ea typeface="Arial"/>
              <a:cs typeface="Arial"/>
              <a:sym typeface="Arial"/>
            </a:endParaRPr>
          </a:p>
        </p:txBody>
      </p:sp>
      <p:pic>
        <p:nvPicPr>
          <p:cNvPr id="333" name="Google Shape;333;p26"/>
          <p:cNvPicPr preferRelativeResize="0"/>
          <p:nvPr/>
        </p:nvPicPr>
        <p:blipFill rotWithShape="1">
          <a:blip r:embed="rId3">
            <a:alphaModFix/>
          </a:blip>
          <a:srcRect b="0" l="0" r="0" t="0"/>
          <a:stretch/>
        </p:blipFill>
        <p:spPr>
          <a:xfrm>
            <a:off x="533400" y="3708400"/>
            <a:ext cx="8196263" cy="787400"/>
          </a:xfrm>
          <a:prstGeom prst="rect">
            <a:avLst/>
          </a:prstGeom>
          <a:noFill/>
          <a:ln>
            <a:noFill/>
          </a:ln>
        </p:spPr>
      </p:pic>
      <p:cxnSp>
        <p:nvCxnSpPr>
          <p:cNvPr id="334" name="Google Shape;334;p2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35" name="Google Shape;335;p2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336" name="Google Shape;336;p2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7"/>
          <p:cNvSpPr/>
          <p:nvPr/>
        </p:nvSpPr>
        <p:spPr>
          <a:xfrm>
            <a:off x="609600" y="1371600"/>
            <a:ext cx="80772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000" u="none" cap="none" strike="noStrike">
                <a:solidFill>
                  <a:schemeClr val="folHlink"/>
                </a:solidFill>
                <a:latin typeface="Arial"/>
                <a:ea typeface="Arial"/>
                <a:cs typeface="Arial"/>
                <a:sym typeface="Arial"/>
              </a:rPr>
              <a:t>Pfeifer Construction completed the building, ready for occupancy, on December 31, 2017.  Shalla had the following debt outstanding at December 31, 2017.</a:t>
            </a:r>
            <a:endParaRPr b="0" i="0" sz="2000" u="none" cap="none" strike="noStrike">
              <a:solidFill>
                <a:schemeClr val="folHlink"/>
              </a:solidFill>
              <a:latin typeface="Arial"/>
              <a:ea typeface="Arial"/>
              <a:cs typeface="Arial"/>
              <a:sym typeface="Arial"/>
            </a:endParaRPr>
          </a:p>
        </p:txBody>
      </p:sp>
      <p:sp>
        <p:nvSpPr>
          <p:cNvPr id="342" name="Google Shape;342;p27"/>
          <p:cNvSpPr/>
          <p:nvPr/>
        </p:nvSpPr>
        <p:spPr>
          <a:xfrm>
            <a:off x="609600" y="5638800"/>
            <a:ext cx="8001000" cy="42005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2000" u="none" cap="none" strike="noStrike">
                <a:solidFill>
                  <a:schemeClr val="folHlink"/>
                </a:solidFill>
                <a:latin typeface="Arial"/>
                <a:ea typeface="Arial"/>
                <a:cs typeface="Arial"/>
                <a:sym typeface="Arial"/>
              </a:rPr>
              <a:t>Compute weighted-average accumulated expenditures for 2017.</a:t>
            </a:r>
            <a:endParaRPr b="0" i="0" sz="2000" u="none" cap="none" strike="noStrike">
              <a:solidFill>
                <a:schemeClr val="folHlink"/>
              </a:solidFill>
              <a:latin typeface="Arial"/>
              <a:ea typeface="Arial"/>
              <a:cs typeface="Arial"/>
              <a:sym typeface="Arial"/>
            </a:endParaRPr>
          </a:p>
        </p:txBody>
      </p:sp>
      <p:sp>
        <p:nvSpPr>
          <p:cNvPr id="343" name="Google Shape;343;p27"/>
          <p:cNvSpPr/>
          <p:nvPr/>
        </p:nvSpPr>
        <p:spPr>
          <a:xfrm>
            <a:off x="685800" y="2659063"/>
            <a:ext cx="6553200" cy="2811462"/>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0" i="0" lang="en-US" sz="1800" u="sng" cap="none" strike="noStrike">
                <a:solidFill>
                  <a:schemeClr val="folHlink"/>
                </a:solidFill>
                <a:latin typeface="Arial"/>
                <a:ea typeface="Arial"/>
                <a:cs typeface="Arial"/>
                <a:sym typeface="Arial"/>
              </a:rPr>
              <a:t>Specific Construction Debt</a:t>
            </a:r>
            <a:endParaRPr/>
          </a:p>
          <a:p>
            <a:pPr indent="-342900" lvl="0" marL="342900" marR="0" rtl="0" algn="l">
              <a:spcBef>
                <a:spcPts val="360"/>
              </a:spcBef>
              <a:spcAft>
                <a:spcPts val="0"/>
              </a:spcAft>
              <a:buNone/>
            </a:pPr>
            <a:r>
              <a:rPr b="0" i="0" lang="en-US" sz="1800" u="none" cap="none" strike="noStrike">
                <a:solidFill>
                  <a:schemeClr val="folHlink"/>
                </a:solidFill>
                <a:latin typeface="Arial"/>
                <a:ea typeface="Arial"/>
                <a:cs typeface="Arial"/>
                <a:sym typeface="Arial"/>
              </a:rPr>
              <a:t>1. 	15%, 3-year note to finance purchase of land and construction of the building, dated December 31, 2016, with interest payable annually on December 31</a:t>
            </a:r>
            <a:endParaRPr/>
          </a:p>
          <a:p>
            <a:pPr indent="-342900" lvl="0" marL="342900" marR="0" rtl="0" algn="ctr">
              <a:spcBef>
                <a:spcPts val="720"/>
              </a:spcBef>
              <a:spcAft>
                <a:spcPts val="0"/>
              </a:spcAft>
              <a:buNone/>
            </a:pPr>
            <a:r>
              <a:rPr b="0" i="0" lang="en-US" sz="1800" u="sng" cap="none" strike="noStrike">
                <a:solidFill>
                  <a:schemeClr val="folHlink"/>
                </a:solidFill>
                <a:latin typeface="Arial"/>
                <a:ea typeface="Arial"/>
                <a:cs typeface="Arial"/>
                <a:sym typeface="Arial"/>
              </a:rPr>
              <a:t>Other Debt</a:t>
            </a:r>
            <a:endParaRPr/>
          </a:p>
          <a:p>
            <a:pPr indent="-342900" lvl="0" marL="342900" marR="0" rtl="0" algn="l">
              <a:spcBef>
                <a:spcPts val="270"/>
              </a:spcBef>
              <a:spcAft>
                <a:spcPts val="0"/>
              </a:spcAft>
              <a:buNone/>
            </a:pPr>
            <a:r>
              <a:rPr b="0" i="0" lang="en-US" sz="1800" u="none" cap="none" strike="noStrike">
                <a:solidFill>
                  <a:schemeClr val="folHlink"/>
                </a:solidFill>
                <a:latin typeface="Arial"/>
                <a:ea typeface="Arial"/>
                <a:cs typeface="Arial"/>
                <a:sym typeface="Arial"/>
              </a:rPr>
              <a:t>2. 	10%, 5-year note payable, dated December 31, 2013, with interest payable annually on December 31 </a:t>
            </a:r>
            <a:endParaRPr/>
          </a:p>
          <a:p>
            <a:pPr indent="-342900" lvl="0" marL="342900" marR="0" rtl="0" algn="l">
              <a:spcBef>
                <a:spcPts val="270"/>
              </a:spcBef>
              <a:spcAft>
                <a:spcPts val="0"/>
              </a:spcAft>
              <a:buNone/>
            </a:pPr>
            <a:r>
              <a:rPr b="0" i="0" lang="en-US" sz="1800" u="none" cap="none" strike="noStrike">
                <a:solidFill>
                  <a:schemeClr val="folHlink"/>
                </a:solidFill>
                <a:latin typeface="Arial"/>
                <a:ea typeface="Arial"/>
                <a:cs typeface="Arial"/>
                <a:sym typeface="Arial"/>
              </a:rPr>
              <a:t>3. 	12%, 10-year bonds issued December 31, 2012, with interest payable annually on December 31 </a:t>
            </a:r>
            <a:endParaRPr/>
          </a:p>
        </p:txBody>
      </p:sp>
      <p:sp>
        <p:nvSpPr>
          <p:cNvPr id="344" name="Google Shape;344;p27"/>
          <p:cNvSpPr/>
          <p:nvPr/>
        </p:nvSpPr>
        <p:spPr>
          <a:xfrm>
            <a:off x="7315200" y="3554413"/>
            <a:ext cx="1295400" cy="366712"/>
          </a:xfrm>
          <a:prstGeom prst="rect">
            <a:avLst/>
          </a:prstGeom>
          <a:noFill/>
          <a:ln>
            <a:noFill/>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0" i="0" lang="en-US" sz="1800" u="none" cap="none" strike="noStrike">
                <a:solidFill>
                  <a:schemeClr val="folHlink"/>
                </a:solidFill>
                <a:latin typeface="Arial"/>
                <a:ea typeface="Arial"/>
                <a:cs typeface="Arial"/>
                <a:sym typeface="Arial"/>
              </a:rPr>
              <a:t>$750,000</a:t>
            </a:r>
            <a:endParaRPr/>
          </a:p>
        </p:txBody>
      </p:sp>
      <p:sp>
        <p:nvSpPr>
          <p:cNvPr id="345" name="Google Shape;345;p27"/>
          <p:cNvSpPr/>
          <p:nvPr/>
        </p:nvSpPr>
        <p:spPr>
          <a:xfrm>
            <a:off x="7315200" y="4468813"/>
            <a:ext cx="1295400" cy="422275"/>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20000"/>
              </a:lnSpc>
              <a:spcBef>
                <a:spcPts val="0"/>
              </a:spcBef>
              <a:spcAft>
                <a:spcPts val="0"/>
              </a:spcAft>
              <a:buNone/>
            </a:pPr>
            <a:r>
              <a:rPr b="0" i="0" lang="en-US" sz="1800" u="none" cap="none" strike="noStrike">
                <a:solidFill>
                  <a:schemeClr val="folHlink"/>
                </a:solidFill>
                <a:latin typeface="Arial"/>
                <a:ea typeface="Arial"/>
                <a:cs typeface="Arial"/>
                <a:sym typeface="Arial"/>
              </a:rPr>
              <a:t>$550,000</a:t>
            </a:r>
            <a:endParaRPr/>
          </a:p>
        </p:txBody>
      </p:sp>
      <p:sp>
        <p:nvSpPr>
          <p:cNvPr id="346" name="Google Shape;346;p27"/>
          <p:cNvSpPr/>
          <p:nvPr/>
        </p:nvSpPr>
        <p:spPr>
          <a:xfrm>
            <a:off x="7315200" y="5092700"/>
            <a:ext cx="1295400" cy="393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10000"/>
              </a:lnSpc>
              <a:spcBef>
                <a:spcPts val="0"/>
              </a:spcBef>
              <a:spcAft>
                <a:spcPts val="0"/>
              </a:spcAft>
              <a:buNone/>
            </a:pPr>
            <a:r>
              <a:rPr b="0" i="0" lang="en-US" sz="1800" u="none" cap="none" strike="noStrike">
                <a:solidFill>
                  <a:schemeClr val="folHlink"/>
                </a:solidFill>
                <a:latin typeface="Arial"/>
                <a:ea typeface="Arial"/>
                <a:cs typeface="Arial"/>
                <a:sym typeface="Arial"/>
              </a:rPr>
              <a:t>$600,000</a:t>
            </a:r>
            <a:endParaRPr/>
          </a:p>
        </p:txBody>
      </p:sp>
      <p:cxnSp>
        <p:nvCxnSpPr>
          <p:cNvPr id="347" name="Google Shape;347;p2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48" name="Google Shape;348;p2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349" name="Google Shape;349;p2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28"/>
          <p:cNvPicPr preferRelativeResize="0"/>
          <p:nvPr/>
        </p:nvPicPr>
        <p:blipFill rotWithShape="1">
          <a:blip r:embed="rId3">
            <a:alphaModFix/>
          </a:blip>
          <a:srcRect b="0" l="0" r="0" t="0"/>
          <a:stretch/>
        </p:blipFill>
        <p:spPr>
          <a:xfrm>
            <a:off x="211931" y="2133600"/>
            <a:ext cx="8748713" cy="2659539"/>
          </a:xfrm>
          <a:prstGeom prst="rect">
            <a:avLst/>
          </a:prstGeom>
          <a:noFill/>
          <a:ln>
            <a:noFill/>
          </a:ln>
        </p:spPr>
      </p:pic>
      <p:sp>
        <p:nvSpPr>
          <p:cNvPr id="355" name="Google Shape;355;p28"/>
          <p:cNvSpPr/>
          <p:nvPr/>
        </p:nvSpPr>
        <p:spPr>
          <a:xfrm>
            <a:off x="609600" y="1368425"/>
            <a:ext cx="8001000" cy="46196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000" u="none" cap="none" strike="noStrike">
                <a:solidFill>
                  <a:schemeClr val="folHlink"/>
                </a:solidFill>
                <a:latin typeface="Arial"/>
                <a:ea typeface="Arial"/>
                <a:cs typeface="Arial"/>
                <a:sym typeface="Arial"/>
              </a:rPr>
              <a:t>Compute weighted-average accumulated expenditures for 2017.</a:t>
            </a:r>
            <a:endParaRPr b="0" i="0" sz="2000" u="none" cap="none" strike="noStrike">
              <a:solidFill>
                <a:schemeClr val="folHlink"/>
              </a:solidFill>
              <a:latin typeface="Arial"/>
              <a:ea typeface="Arial"/>
              <a:cs typeface="Arial"/>
              <a:sym typeface="Arial"/>
            </a:endParaRPr>
          </a:p>
        </p:txBody>
      </p:sp>
      <p:cxnSp>
        <p:nvCxnSpPr>
          <p:cNvPr id="356" name="Google Shape;356;p2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57" name="Google Shape;357;p2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pic>
        <p:nvPicPr>
          <p:cNvPr id="358" name="Google Shape;358;p28"/>
          <p:cNvPicPr preferRelativeResize="0"/>
          <p:nvPr/>
        </p:nvPicPr>
        <p:blipFill rotWithShape="1">
          <a:blip r:embed="rId4">
            <a:alphaModFix/>
          </a:blip>
          <a:srcRect b="0" l="0" r="0" t="0"/>
          <a:stretch/>
        </p:blipFill>
        <p:spPr>
          <a:xfrm>
            <a:off x="4114800" y="3124200"/>
            <a:ext cx="4602385" cy="251907"/>
          </a:xfrm>
          <a:prstGeom prst="rect">
            <a:avLst/>
          </a:prstGeom>
          <a:noFill/>
          <a:ln>
            <a:noFill/>
          </a:ln>
        </p:spPr>
      </p:pic>
      <p:pic>
        <p:nvPicPr>
          <p:cNvPr id="359" name="Google Shape;359;p28"/>
          <p:cNvPicPr preferRelativeResize="0"/>
          <p:nvPr/>
        </p:nvPicPr>
        <p:blipFill rotWithShape="1">
          <a:blip r:embed="rId5">
            <a:alphaModFix/>
          </a:blip>
          <a:srcRect b="0" l="0" r="0" t="0"/>
          <a:stretch/>
        </p:blipFill>
        <p:spPr>
          <a:xfrm>
            <a:off x="4114800" y="3405693"/>
            <a:ext cx="4602385" cy="251907"/>
          </a:xfrm>
          <a:prstGeom prst="rect">
            <a:avLst/>
          </a:prstGeom>
          <a:noFill/>
          <a:ln>
            <a:noFill/>
          </a:ln>
        </p:spPr>
      </p:pic>
      <p:pic>
        <p:nvPicPr>
          <p:cNvPr id="360" name="Google Shape;360;p28"/>
          <p:cNvPicPr preferRelativeResize="0"/>
          <p:nvPr/>
        </p:nvPicPr>
        <p:blipFill rotWithShape="1">
          <a:blip r:embed="rId5">
            <a:alphaModFix/>
          </a:blip>
          <a:srcRect b="0" l="0" r="0" t="0"/>
          <a:stretch/>
        </p:blipFill>
        <p:spPr>
          <a:xfrm>
            <a:off x="4114800" y="3657600"/>
            <a:ext cx="4602385" cy="251907"/>
          </a:xfrm>
          <a:prstGeom prst="rect">
            <a:avLst/>
          </a:prstGeom>
          <a:noFill/>
          <a:ln>
            <a:noFill/>
          </a:ln>
        </p:spPr>
      </p:pic>
      <p:pic>
        <p:nvPicPr>
          <p:cNvPr id="361" name="Google Shape;361;p28"/>
          <p:cNvPicPr preferRelativeResize="0"/>
          <p:nvPr/>
        </p:nvPicPr>
        <p:blipFill rotWithShape="1">
          <a:blip r:embed="rId5">
            <a:alphaModFix/>
          </a:blip>
          <a:srcRect b="0" l="0" r="0" t="0"/>
          <a:stretch/>
        </p:blipFill>
        <p:spPr>
          <a:xfrm>
            <a:off x="4114800" y="3921165"/>
            <a:ext cx="4602385" cy="251907"/>
          </a:xfrm>
          <a:prstGeom prst="rect">
            <a:avLst/>
          </a:prstGeom>
          <a:noFill/>
          <a:ln>
            <a:noFill/>
          </a:ln>
        </p:spPr>
      </p:pic>
      <p:pic>
        <p:nvPicPr>
          <p:cNvPr id="362" name="Google Shape;362;p28"/>
          <p:cNvPicPr preferRelativeResize="0"/>
          <p:nvPr/>
        </p:nvPicPr>
        <p:blipFill rotWithShape="1">
          <a:blip r:embed="rId5">
            <a:alphaModFix/>
          </a:blip>
          <a:srcRect b="0" l="0" r="0" t="0"/>
          <a:stretch/>
        </p:blipFill>
        <p:spPr>
          <a:xfrm>
            <a:off x="6705600" y="4243893"/>
            <a:ext cx="1333146" cy="251907"/>
          </a:xfrm>
          <a:prstGeom prst="rect">
            <a:avLst/>
          </a:prstGeom>
          <a:noFill/>
          <a:ln>
            <a:noFill/>
          </a:ln>
        </p:spPr>
      </p:pic>
      <p:sp>
        <p:nvSpPr>
          <p:cNvPr id="363" name="Google Shape;363;p28"/>
          <p:cNvSpPr txBox="1"/>
          <p:nvPr/>
        </p:nvSpPr>
        <p:spPr>
          <a:xfrm>
            <a:off x="152400" y="4824504"/>
            <a:ext cx="2514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10-4 </a:t>
            </a:r>
            <a:r>
              <a:rPr b="0" i="0" lang="en-US" sz="1200" u="none" cap="none" strike="noStrike">
                <a:solidFill>
                  <a:schemeClr val="dk1"/>
                </a:solidFill>
                <a:latin typeface="Arial"/>
                <a:ea typeface="Arial"/>
                <a:cs typeface="Arial"/>
                <a:sym typeface="Arial"/>
              </a:rPr>
              <a:t>Computation of Weighted-Average Accumulated Expenditures</a:t>
            </a:r>
            <a:endParaRPr/>
          </a:p>
        </p:txBody>
      </p:sp>
      <p:sp>
        <p:nvSpPr>
          <p:cNvPr id="364" name="Google Shape;364;p2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8"/>
                                        </p:tgtEl>
                                      </p:cBhvr>
                                    </p:animEffect>
                                    <p:set>
                                      <p:cBhvr>
                                        <p:cTn dur="1" fill="hold">
                                          <p:stCondLst>
                                            <p:cond delay="500"/>
                                          </p:stCondLst>
                                        </p:cTn>
                                        <p:tgtEl>
                                          <p:spTgt spid="3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0"/>
                                        </p:tgtEl>
                                      </p:cBhvr>
                                    </p:animEffect>
                                    <p:set>
                                      <p:cBhvr>
                                        <p:cTn dur="1" fill="hold">
                                          <p:stCondLst>
                                            <p:cond delay="500"/>
                                          </p:stCondLst>
                                        </p:cTn>
                                        <p:tgtEl>
                                          <p:spTgt spid="3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1"/>
                                        </p:tgtEl>
                                      </p:cBhvr>
                                    </p:animEffect>
                                    <p:set>
                                      <p:cBhvr>
                                        <p:cTn dur="1" fill="hold">
                                          <p:stCondLst>
                                            <p:cond delay="500"/>
                                          </p:stCondLst>
                                        </p:cTn>
                                        <p:tgtEl>
                                          <p:spTgt spid="3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2"/>
                                        </p:tgtEl>
                                      </p:cBhvr>
                                    </p:animEffect>
                                    <p:set>
                                      <p:cBhvr>
                                        <p:cTn dur="1" fill="hold">
                                          <p:stCondLst>
                                            <p:cond delay="500"/>
                                          </p:stCondLst>
                                        </p:cTn>
                                        <p:tgtEl>
                                          <p:spTgt spid="3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9"/>
          <p:cNvPicPr preferRelativeResize="0"/>
          <p:nvPr/>
        </p:nvPicPr>
        <p:blipFill rotWithShape="1">
          <a:blip r:embed="rId3">
            <a:alphaModFix/>
          </a:blip>
          <a:srcRect b="0" l="0" r="0" t="0"/>
          <a:stretch/>
        </p:blipFill>
        <p:spPr>
          <a:xfrm>
            <a:off x="372034" y="1981200"/>
            <a:ext cx="8467165" cy="4098017"/>
          </a:xfrm>
          <a:prstGeom prst="rect">
            <a:avLst/>
          </a:prstGeom>
          <a:noFill/>
          <a:ln>
            <a:noFill/>
          </a:ln>
        </p:spPr>
      </p:pic>
      <p:cxnSp>
        <p:nvCxnSpPr>
          <p:cNvPr id="370" name="Google Shape;370;p2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71" name="Google Shape;371;p29"/>
          <p:cNvSpPr/>
          <p:nvPr/>
        </p:nvSpPr>
        <p:spPr>
          <a:xfrm>
            <a:off x="609600" y="1368425"/>
            <a:ext cx="8001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000" u="none" cap="none" strike="noStrike">
                <a:solidFill>
                  <a:schemeClr val="folHlink"/>
                </a:solidFill>
                <a:latin typeface="Arial"/>
                <a:ea typeface="Arial"/>
                <a:cs typeface="Arial"/>
                <a:sym typeface="Arial"/>
              </a:rPr>
              <a:t>Compute the avoidable interest.</a:t>
            </a:r>
            <a:endParaRPr/>
          </a:p>
        </p:txBody>
      </p:sp>
      <p:sp>
        <p:nvSpPr>
          <p:cNvPr id="372" name="Google Shape;372;p2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pic>
        <p:nvPicPr>
          <p:cNvPr id="373" name="Google Shape;373;p29"/>
          <p:cNvPicPr preferRelativeResize="0"/>
          <p:nvPr/>
        </p:nvPicPr>
        <p:blipFill rotWithShape="1">
          <a:blip r:embed="rId4">
            <a:alphaModFix/>
          </a:blip>
          <a:srcRect b="0" l="0" r="0" t="0"/>
          <a:stretch/>
        </p:blipFill>
        <p:spPr>
          <a:xfrm>
            <a:off x="3962400" y="2667000"/>
            <a:ext cx="4602385" cy="251907"/>
          </a:xfrm>
          <a:prstGeom prst="rect">
            <a:avLst/>
          </a:prstGeom>
          <a:noFill/>
          <a:ln>
            <a:noFill/>
          </a:ln>
        </p:spPr>
      </p:pic>
      <p:pic>
        <p:nvPicPr>
          <p:cNvPr id="374" name="Google Shape;374;p29"/>
          <p:cNvPicPr preferRelativeResize="0"/>
          <p:nvPr/>
        </p:nvPicPr>
        <p:blipFill rotWithShape="1">
          <a:blip r:embed="rId4">
            <a:alphaModFix/>
          </a:blip>
          <a:srcRect b="0" l="0" r="0" t="0"/>
          <a:stretch/>
        </p:blipFill>
        <p:spPr>
          <a:xfrm>
            <a:off x="4038600" y="2949487"/>
            <a:ext cx="2857719" cy="490897"/>
          </a:xfrm>
          <a:prstGeom prst="rect">
            <a:avLst/>
          </a:prstGeom>
          <a:noFill/>
          <a:ln>
            <a:noFill/>
          </a:ln>
        </p:spPr>
      </p:pic>
      <p:pic>
        <p:nvPicPr>
          <p:cNvPr id="375" name="Google Shape;375;p29"/>
          <p:cNvPicPr preferRelativeResize="0"/>
          <p:nvPr/>
        </p:nvPicPr>
        <p:blipFill rotWithShape="1">
          <a:blip r:embed="rId4">
            <a:alphaModFix/>
          </a:blip>
          <a:srcRect b="0" l="0" r="0" t="0"/>
          <a:stretch/>
        </p:blipFill>
        <p:spPr>
          <a:xfrm>
            <a:off x="7322449" y="2896197"/>
            <a:ext cx="1211951" cy="251907"/>
          </a:xfrm>
          <a:prstGeom prst="rect">
            <a:avLst/>
          </a:prstGeom>
          <a:noFill/>
          <a:ln>
            <a:noFill/>
          </a:ln>
        </p:spPr>
      </p:pic>
      <p:pic>
        <p:nvPicPr>
          <p:cNvPr id="376" name="Google Shape;376;p29"/>
          <p:cNvPicPr preferRelativeResize="0"/>
          <p:nvPr/>
        </p:nvPicPr>
        <p:blipFill rotWithShape="1">
          <a:blip r:embed="rId4">
            <a:alphaModFix/>
          </a:blip>
          <a:srcRect b="0" l="0" r="0" t="0"/>
          <a:stretch/>
        </p:blipFill>
        <p:spPr>
          <a:xfrm>
            <a:off x="7315200" y="3200400"/>
            <a:ext cx="1211951" cy="251907"/>
          </a:xfrm>
          <a:prstGeom prst="rect">
            <a:avLst/>
          </a:prstGeom>
          <a:noFill/>
          <a:ln>
            <a:noFill/>
          </a:ln>
        </p:spPr>
      </p:pic>
      <p:sp>
        <p:nvSpPr>
          <p:cNvPr id="377" name="Google Shape;377;p29"/>
          <p:cNvSpPr/>
          <p:nvPr/>
        </p:nvSpPr>
        <p:spPr>
          <a:xfrm>
            <a:off x="6248400" y="54864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800"/>
              <a:buFont typeface="Comic Sans MS"/>
              <a:buNone/>
            </a:pPr>
            <a:r>
              <a:t/>
            </a:r>
            <a:endParaRPr b="1" i="0" sz="1800" u="none" cap="none" strike="noStrike">
              <a:solidFill>
                <a:schemeClr val="folHlink"/>
              </a:solidFill>
              <a:latin typeface="Comic Sans MS"/>
              <a:ea typeface="Comic Sans MS"/>
              <a:cs typeface="Comic Sans MS"/>
              <a:sym typeface="Comic Sans MS"/>
            </a:endParaRPr>
          </a:p>
        </p:txBody>
      </p:sp>
      <p:sp>
        <p:nvSpPr>
          <p:cNvPr id="378" name="Google Shape;378;p29"/>
          <p:cNvSpPr/>
          <p:nvPr/>
        </p:nvSpPr>
        <p:spPr>
          <a:xfrm>
            <a:off x="6206490" y="5761320"/>
            <a:ext cx="92202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800"/>
              <a:buFont typeface="Comic Sans MS"/>
              <a:buNone/>
            </a:pPr>
            <a:r>
              <a:t/>
            </a:r>
            <a:endParaRPr b="1" i="0" sz="1800" u="none" cap="none" strike="noStrike">
              <a:solidFill>
                <a:schemeClr val="folHlink"/>
              </a:solidFill>
              <a:latin typeface="Comic Sans MS"/>
              <a:ea typeface="Comic Sans MS"/>
              <a:cs typeface="Comic Sans MS"/>
              <a:sym typeface="Comic Sans MS"/>
            </a:endParaRPr>
          </a:p>
        </p:txBody>
      </p:sp>
      <p:sp>
        <p:nvSpPr>
          <p:cNvPr id="379" name="Google Shape;379;p29"/>
          <p:cNvSpPr/>
          <p:nvPr/>
        </p:nvSpPr>
        <p:spPr>
          <a:xfrm>
            <a:off x="7307580" y="5620872"/>
            <a:ext cx="92202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1800"/>
              <a:buFont typeface="Comic Sans MS"/>
              <a:buNone/>
            </a:pPr>
            <a:r>
              <a:t/>
            </a:r>
            <a:endParaRPr b="1" i="0" sz="1800" u="none" cap="none" strike="noStrike">
              <a:solidFill>
                <a:schemeClr val="folHlink"/>
              </a:solidFill>
              <a:latin typeface="Comic Sans MS"/>
              <a:ea typeface="Comic Sans MS"/>
              <a:cs typeface="Comic Sans MS"/>
              <a:sym typeface="Comic Sans MS"/>
            </a:endParaRPr>
          </a:p>
        </p:txBody>
      </p:sp>
      <p:sp>
        <p:nvSpPr>
          <p:cNvPr id="380" name="Google Shape;380;p29"/>
          <p:cNvSpPr txBox="1"/>
          <p:nvPr/>
        </p:nvSpPr>
        <p:spPr>
          <a:xfrm>
            <a:off x="838200" y="6101976"/>
            <a:ext cx="3276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10-5</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Avoidable Interest</a:t>
            </a:r>
            <a:endParaRPr b="0" i="0" sz="1200" u="none" cap="none" strike="noStrike">
              <a:solidFill>
                <a:schemeClr val="dk1"/>
              </a:solidFill>
              <a:latin typeface="Arial"/>
              <a:ea typeface="Arial"/>
              <a:cs typeface="Arial"/>
              <a:sym typeface="Arial"/>
            </a:endParaRPr>
          </a:p>
        </p:txBody>
      </p:sp>
      <p:sp>
        <p:nvSpPr>
          <p:cNvPr id="381" name="Google Shape;381;p2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3"/>
                                        </p:tgtEl>
                                      </p:cBhvr>
                                    </p:animEffect>
                                    <p:set>
                                      <p:cBhvr>
                                        <p:cTn dur="1" fill="hold">
                                          <p:stCondLst>
                                            <p:cond delay="500"/>
                                          </p:stCondLst>
                                        </p:cTn>
                                        <p:tgtEl>
                                          <p:spTgt spid="3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4"/>
                                        </p:tgtEl>
                                      </p:cBhvr>
                                    </p:animEffect>
                                    <p:set>
                                      <p:cBhvr>
                                        <p:cTn dur="1" fill="hold">
                                          <p:stCondLst>
                                            <p:cond delay="500"/>
                                          </p:stCondLst>
                                        </p:cTn>
                                        <p:tgtEl>
                                          <p:spTgt spid="374"/>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75"/>
                                        </p:tgtEl>
                                      </p:cBhvr>
                                    </p:animEffect>
                                    <p:set>
                                      <p:cBhvr>
                                        <p:cTn dur="1" fill="hold">
                                          <p:stCondLst>
                                            <p:cond delay="500"/>
                                          </p:stCondLst>
                                        </p:cTn>
                                        <p:tgtEl>
                                          <p:spTgt spid="3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6"/>
                                        </p:tgtEl>
                                      </p:cBhvr>
                                    </p:animEffect>
                                    <p:set>
                                      <p:cBhvr>
                                        <p:cTn dur="1" fill="hold">
                                          <p:stCondLst>
                                            <p:cond delay="500"/>
                                          </p:stCondLst>
                                        </p:cTn>
                                        <p:tgtEl>
                                          <p:spTgt spid="3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7"/>
                                        </p:tgtEl>
                                      </p:cBhvr>
                                    </p:animEffect>
                                    <p:set>
                                      <p:cBhvr>
                                        <p:cTn dur="1" fill="hold">
                                          <p:stCondLst>
                                            <p:cond delay="500"/>
                                          </p:stCondLst>
                                        </p:cTn>
                                        <p:tgtEl>
                                          <p:spTgt spid="3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8"/>
                                        </p:tgtEl>
                                      </p:cBhvr>
                                    </p:animEffect>
                                    <p:set>
                                      <p:cBhvr>
                                        <p:cTn dur="1" fill="hold">
                                          <p:stCondLst>
                                            <p:cond delay="500"/>
                                          </p:stCondLst>
                                        </p:cTn>
                                        <p:tgtEl>
                                          <p:spTgt spid="3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9"/>
                                        </p:tgtEl>
                                      </p:cBhvr>
                                    </p:animEffect>
                                    <p:set>
                                      <p:cBhvr>
                                        <p:cTn dur="1" fill="hold">
                                          <p:stCondLst>
                                            <p:cond delay="500"/>
                                          </p:stCondLst>
                                        </p:cTn>
                                        <p:tgtEl>
                                          <p:spTgt spid="3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lang="en-US" sz="1900">
                <a:solidFill>
                  <a:srgbClr val="CC0000"/>
                </a:solidFill>
                <a:latin typeface="Arial"/>
                <a:ea typeface="Arial"/>
                <a:cs typeface="Arial"/>
                <a:sym typeface="Arial"/>
              </a:rPr>
              <a:t>Understand property, plant, and equipment and its related costs.</a:t>
            </a:r>
            <a:endParaRPr sz="1900">
              <a:solidFill>
                <a:srgbClr val="CC0000"/>
              </a:solidFill>
              <a:latin typeface="Arial"/>
              <a:ea typeface="Arial"/>
              <a:cs typeface="Arial"/>
              <a:sym typeface="Arial"/>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self-constructed assets.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interest capitalization.</a:t>
            </a:r>
            <a:endParaRPr/>
          </a:p>
        </p:txBody>
      </p:sp>
      <p:sp>
        <p:nvSpPr>
          <p:cNvPr id="63" name="Google Shape;63;p3"/>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4" name="Google Shape;64;p3"/>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Understand accounting issues related to acquiring and valuing plant assets.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costs subsequent to acquisition.</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the disposal of property, plant, and equipment.</a:t>
            </a:r>
            <a:endParaRPr/>
          </a:p>
        </p:txBody>
      </p:sp>
      <p:sp>
        <p:nvSpPr>
          <p:cNvPr id="65" name="Google Shape;65;p3"/>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66" name="Google Shape;66;p3"/>
          <p:cNvSpPr/>
          <p:nvPr/>
        </p:nvSpPr>
        <p:spPr>
          <a:xfrm>
            <a:off x="2151528" y="152400"/>
            <a:ext cx="6992472"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00007F"/>
                </a:solidFill>
                <a:latin typeface="Arial"/>
                <a:ea typeface="Arial"/>
                <a:cs typeface="Arial"/>
                <a:sym typeface="Arial"/>
              </a:rPr>
              <a:t>Acquisition and Disposition of Property, Plant, and Equipment</a:t>
            </a:r>
            <a:endParaRPr b="1" i="0" sz="3600" u="none" cap="none" strike="noStrike">
              <a:solidFill>
                <a:srgbClr val="00007F"/>
              </a:solidFill>
              <a:latin typeface="Arial"/>
              <a:ea typeface="Arial"/>
              <a:cs typeface="Arial"/>
              <a:sym typeface="Arial"/>
            </a:endParaRPr>
          </a:p>
        </p:txBody>
      </p:sp>
      <p:sp>
        <p:nvSpPr>
          <p:cNvPr id="67" name="Google Shape;67;p3"/>
          <p:cNvSpPr txBox="1"/>
          <p:nvPr/>
        </p:nvSpPr>
        <p:spPr>
          <a:xfrm>
            <a:off x="6342518" y="377273"/>
            <a:ext cx="1887000" cy="173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10</a:t>
            </a:r>
            <a:endParaRPr b="0" i="0" sz="10700" u="none" cap="none" strike="noStrike">
              <a:solidFill>
                <a:srgbClr val="006600"/>
              </a:solidFill>
              <a:latin typeface="Arial"/>
              <a:ea typeface="Arial"/>
              <a:cs typeface="Arial"/>
              <a:sym typeface="Arial"/>
            </a:endParaRPr>
          </a:p>
        </p:txBody>
      </p:sp>
      <p:cxnSp>
        <p:nvCxnSpPr>
          <p:cNvPr id="68" name="Google Shape;68;p3"/>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69" name="Google Shape;69;p3"/>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0" name="Google Shape;70;p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0"/>
          <p:cNvSpPr/>
          <p:nvPr/>
        </p:nvSpPr>
        <p:spPr>
          <a:xfrm>
            <a:off x="609600" y="1376363"/>
            <a:ext cx="8001000" cy="82391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000" u="none" cap="none" strike="noStrike">
                <a:solidFill>
                  <a:schemeClr val="folHlink"/>
                </a:solidFill>
                <a:latin typeface="Arial"/>
                <a:ea typeface="Arial"/>
                <a:cs typeface="Arial"/>
                <a:sym typeface="Arial"/>
              </a:rPr>
              <a:t>Compute the actual interest cost, which represents the maximum amount of interest that it may capitalize during 2017.</a:t>
            </a:r>
            <a:endParaRPr b="0" i="0" sz="2000" u="none" cap="none" strike="noStrike">
              <a:solidFill>
                <a:schemeClr val="folHlink"/>
              </a:solidFill>
              <a:latin typeface="Arial"/>
              <a:ea typeface="Arial"/>
              <a:cs typeface="Arial"/>
              <a:sym typeface="Arial"/>
            </a:endParaRPr>
          </a:p>
        </p:txBody>
      </p:sp>
      <p:sp>
        <p:nvSpPr>
          <p:cNvPr id="387" name="Google Shape;387;p30"/>
          <p:cNvSpPr/>
          <p:nvPr/>
        </p:nvSpPr>
        <p:spPr>
          <a:xfrm>
            <a:off x="609600" y="4800600"/>
            <a:ext cx="8077200" cy="86177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000" u="none" cap="none" strike="noStrike">
                <a:solidFill>
                  <a:schemeClr val="folHlink"/>
                </a:solidFill>
                <a:latin typeface="Arial"/>
                <a:ea typeface="Arial"/>
                <a:cs typeface="Arial"/>
                <a:sym typeface="Arial"/>
              </a:rPr>
              <a:t>The interest cost that Shalla capitalizes is the lesser of $120,228 (avoidable interest) and $239,500 (actual interest), or $120,228.</a:t>
            </a:r>
            <a:endParaRPr/>
          </a:p>
        </p:txBody>
      </p:sp>
      <p:pic>
        <p:nvPicPr>
          <p:cNvPr id="388" name="Google Shape;388;p30"/>
          <p:cNvPicPr preferRelativeResize="0"/>
          <p:nvPr/>
        </p:nvPicPr>
        <p:blipFill rotWithShape="1">
          <a:blip r:embed="rId3">
            <a:alphaModFix/>
          </a:blip>
          <a:srcRect b="0" l="0" r="0" t="0"/>
          <a:stretch/>
        </p:blipFill>
        <p:spPr>
          <a:xfrm>
            <a:off x="838200" y="2497138"/>
            <a:ext cx="7505700" cy="2074862"/>
          </a:xfrm>
          <a:prstGeom prst="rect">
            <a:avLst/>
          </a:prstGeom>
          <a:noFill/>
          <a:ln>
            <a:noFill/>
          </a:ln>
        </p:spPr>
      </p:pic>
      <p:cxnSp>
        <p:nvCxnSpPr>
          <p:cNvPr id="389" name="Google Shape;389;p3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90" name="Google Shape;390;p3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391" name="Google Shape;391;p30"/>
          <p:cNvSpPr txBox="1"/>
          <p:nvPr/>
        </p:nvSpPr>
        <p:spPr>
          <a:xfrm>
            <a:off x="7162800" y="1858680"/>
            <a:ext cx="1828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10-6</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Actual Interest Cost</a:t>
            </a:r>
            <a:endParaRPr b="0" i="0" sz="1200" u="none" cap="none" strike="noStrike">
              <a:solidFill>
                <a:schemeClr val="dk1"/>
              </a:solidFill>
              <a:latin typeface="Arial"/>
              <a:ea typeface="Arial"/>
              <a:cs typeface="Arial"/>
              <a:sym typeface="Arial"/>
            </a:endParaRPr>
          </a:p>
        </p:txBody>
      </p:sp>
      <p:sp>
        <p:nvSpPr>
          <p:cNvPr id="392" name="Google Shape;392;p3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1"/>
          <p:cNvSpPr/>
          <p:nvPr/>
        </p:nvSpPr>
        <p:spPr>
          <a:xfrm>
            <a:off x="609600" y="1366838"/>
            <a:ext cx="8001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000" u="none" cap="none" strike="noStrike">
                <a:solidFill>
                  <a:schemeClr val="folHlink"/>
                </a:solidFill>
                <a:latin typeface="Arial"/>
                <a:ea typeface="Arial"/>
                <a:cs typeface="Arial"/>
                <a:sym typeface="Arial"/>
              </a:rPr>
              <a:t>Shalla records the following journal entries during 2017:</a:t>
            </a:r>
            <a:endParaRPr b="0" i="0" sz="2000" u="none" cap="none" strike="noStrike">
              <a:solidFill>
                <a:schemeClr val="folHlink"/>
              </a:solidFill>
              <a:latin typeface="Arial"/>
              <a:ea typeface="Arial"/>
              <a:cs typeface="Arial"/>
              <a:sym typeface="Arial"/>
            </a:endParaRPr>
          </a:p>
        </p:txBody>
      </p:sp>
      <p:sp>
        <p:nvSpPr>
          <p:cNvPr id="398" name="Google Shape;398;p31"/>
          <p:cNvSpPr/>
          <p:nvPr/>
        </p:nvSpPr>
        <p:spPr>
          <a:xfrm>
            <a:off x="609600" y="1981200"/>
            <a:ext cx="8077200" cy="429736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1800" u="none" cap="none" strike="noStrike">
                <a:solidFill>
                  <a:schemeClr val="folHlink"/>
                </a:solidFill>
                <a:latin typeface="Arial"/>
                <a:ea typeface="Arial"/>
                <a:cs typeface="Arial"/>
                <a:sym typeface="Arial"/>
              </a:rPr>
              <a:t>January 1	</a:t>
            </a:r>
            <a:r>
              <a:rPr b="0" i="0" lang="en-US" sz="1800" u="none" cap="none" strike="noStrike">
                <a:solidFill>
                  <a:schemeClr val="folHlink"/>
                </a:solidFill>
                <a:latin typeface="Arial"/>
                <a:ea typeface="Arial"/>
                <a:cs typeface="Arial"/>
                <a:sym typeface="Arial"/>
              </a:rPr>
              <a:t>Land 	100,000</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Buildings (or CIP) 	110,000</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Cash 		210,000</a:t>
            </a:r>
            <a:endParaRPr/>
          </a:p>
          <a:p>
            <a:pPr indent="0" lvl="0" marL="0" marR="0" rtl="0" algn="l">
              <a:lnSpc>
                <a:spcPct val="115000"/>
              </a:lnSpc>
              <a:spcBef>
                <a:spcPts val="900"/>
              </a:spcBef>
              <a:spcAft>
                <a:spcPts val="0"/>
              </a:spcAft>
              <a:buNone/>
            </a:pPr>
            <a:r>
              <a:rPr b="1" i="0" lang="en-US" sz="1800" u="none" cap="none" strike="noStrike">
                <a:solidFill>
                  <a:schemeClr val="folHlink"/>
                </a:solidFill>
                <a:latin typeface="Arial"/>
                <a:ea typeface="Arial"/>
                <a:cs typeface="Arial"/>
                <a:sym typeface="Arial"/>
              </a:rPr>
              <a:t>March 1	</a:t>
            </a:r>
            <a:r>
              <a:rPr b="0" i="0" lang="en-US" sz="1800" u="none" cap="none" strike="noStrike">
                <a:solidFill>
                  <a:schemeClr val="folHlink"/>
                </a:solidFill>
                <a:latin typeface="Arial"/>
                <a:ea typeface="Arial"/>
                <a:cs typeface="Arial"/>
                <a:sym typeface="Arial"/>
              </a:rPr>
              <a:t>Buildings 	300,000</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Cash 		300,000</a:t>
            </a:r>
            <a:endParaRPr/>
          </a:p>
          <a:p>
            <a:pPr indent="0" lvl="0" marL="0" marR="0" rtl="0" algn="l">
              <a:lnSpc>
                <a:spcPct val="115000"/>
              </a:lnSpc>
              <a:spcBef>
                <a:spcPts val="900"/>
              </a:spcBef>
              <a:spcAft>
                <a:spcPts val="0"/>
              </a:spcAft>
              <a:buNone/>
            </a:pPr>
            <a:r>
              <a:rPr b="1" i="0" lang="en-US" sz="1800" u="none" cap="none" strike="noStrike">
                <a:solidFill>
                  <a:schemeClr val="folHlink"/>
                </a:solidFill>
                <a:latin typeface="Arial"/>
                <a:ea typeface="Arial"/>
                <a:cs typeface="Arial"/>
                <a:sym typeface="Arial"/>
              </a:rPr>
              <a:t>May 1	</a:t>
            </a:r>
            <a:r>
              <a:rPr b="0" i="0" lang="en-US" sz="1800" u="none" cap="none" strike="noStrike">
                <a:solidFill>
                  <a:schemeClr val="folHlink"/>
                </a:solidFill>
                <a:latin typeface="Arial"/>
                <a:ea typeface="Arial"/>
                <a:cs typeface="Arial"/>
                <a:sym typeface="Arial"/>
              </a:rPr>
              <a:t>Buildings	540,000</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Cash 		540,000</a:t>
            </a:r>
            <a:endParaRPr/>
          </a:p>
          <a:p>
            <a:pPr indent="0" lvl="0" marL="0" marR="0" rtl="0" algn="l">
              <a:lnSpc>
                <a:spcPct val="115000"/>
              </a:lnSpc>
              <a:spcBef>
                <a:spcPts val="900"/>
              </a:spcBef>
              <a:spcAft>
                <a:spcPts val="0"/>
              </a:spcAft>
              <a:buNone/>
            </a:pPr>
            <a:r>
              <a:rPr b="1" i="0" lang="en-US" sz="1800" u="none" cap="none" strike="noStrike">
                <a:solidFill>
                  <a:schemeClr val="folHlink"/>
                </a:solidFill>
                <a:latin typeface="Arial"/>
                <a:ea typeface="Arial"/>
                <a:cs typeface="Arial"/>
                <a:sym typeface="Arial"/>
              </a:rPr>
              <a:t>December 31	</a:t>
            </a:r>
            <a:r>
              <a:rPr b="0" i="0" lang="en-US" sz="1800" u="none" cap="none" strike="noStrike">
                <a:solidFill>
                  <a:schemeClr val="folHlink"/>
                </a:solidFill>
                <a:latin typeface="Arial"/>
                <a:ea typeface="Arial"/>
                <a:cs typeface="Arial"/>
                <a:sym typeface="Arial"/>
              </a:rPr>
              <a:t>Buildings	450,000</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Cash 		450,000</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a:t>
            </a:r>
            <a:r>
              <a:rPr b="1" i="0" lang="en-US" sz="1800" u="none" cap="none" strike="noStrike">
                <a:solidFill>
                  <a:srgbClr val="C00000"/>
                </a:solidFill>
                <a:latin typeface="Arial"/>
                <a:ea typeface="Arial"/>
                <a:cs typeface="Arial"/>
                <a:sym typeface="Arial"/>
              </a:rPr>
              <a:t>Buildings (Capitalized Interest) 	120,228</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Interest Expense 	119,272</a:t>
            </a:r>
            <a:endParaRPr/>
          </a:p>
          <a:p>
            <a:pPr indent="0" lvl="0" marL="0" marR="0" rtl="0" algn="l">
              <a:lnSpc>
                <a:spcPct val="115000"/>
              </a:lnSpc>
              <a:spcBef>
                <a:spcPts val="0"/>
              </a:spcBef>
              <a:spcAft>
                <a:spcPts val="0"/>
              </a:spcAft>
              <a:buNone/>
            </a:pPr>
            <a:r>
              <a:rPr b="0" i="0" lang="en-US" sz="1800" u="none" cap="none" strike="noStrike">
                <a:solidFill>
                  <a:schemeClr val="folHlink"/>
                </a:solidFill>
                <a:latin typeface="Arial"/>
                <a:ea typeface="Arial"/>
                <a:cs typeface="Arial"/>
                <a:sym typeface="Arial"/>
              </a:rPr>
              <a:t>		Cash 		239,500</a:t>
            </a:r>
            <a:endParaRPr/>
          </a:p>
        </p:txBody>
      </p:sp>
      <p:cxnSp>
        <p:nvCxnSpPr>
          <p:cNvPr id="399" name="Google Shape;399;p3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00" name="Google Shape;400;p3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401" name="Google Shape;401;p3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2"/>
          <p:cNvSpPr/>
          <p:nvPr/>
        </p:nvSpPr>
        <p:spPr>
          <a:xfrm>
            <a:off x="609600" y="1371600"/>
            <a:ext cx="8001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000" u="none" cap="none" strike="noStrike">
                <a:solidFill>
                  <a:schemeClr val="folHlink"/>
                </a:solidFill>
                <a:latin typeface="Arial"/>
                <a:ea typeface="Arial"/>
                <a:cs typeface="Arial"/>
                <a:sym typeface="Arial"/>
              </a:rPr>
              <a:t>At December 31, 2017, Shalla discloses the amount of interest capitalized either as part of the income statement or in the notes accompanying the financial statements.</a:t>
            </a:r>
            <a:endParaRPr/>
          </a:p>
        </p:txBody>
      </p:sp>
      <p:sp>
        <p:nvSpPr>
          <p:cNvPr id="407" name="Google Shape;407;p32"/>
          <p:cNvSpPr txBox="1"/>
          <p:nvPr/>
        </p:nvSpPr>
        <p:spPr>
          <a:xfrm>
            <a:off x="7162800" y="2749176"/>
            <a:ext cx="1828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10-7</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Capitalized Interest Reported in the Income Statement</a:t>
            </a:r>
            <a:endParaRPr b="0" i="0" sz="1200" u="none" cap="none" strike="noStrike">
              <a:solidFill>
                <a:schemeClr val="dk1"/>
              </a:solidFill>
              <a:latin typeface="Arial"/>
              <a:ea typeface="Arial"/>
              <a:cs typeface="Arial"/>
              <a:sym typeface="Arial"/>
            </a:endParaRPr>
          </a:p>
        </p:txBody>
      </p:sp>
      <p:pic>
        <p:nvPicPr>
          <p:cNvPr id="408" name="Google Shape;408;p32"/>
          <p:cNvPicPr preferRelativeResize="0"/>
          <p:nvPr/>
        </p:nvPicPr>
        <p:blipFill rotWithShape="1">
          <a:blip r:embed="rId3">
            <a:alphaModFix/>
          </a:blip>
          <a:srcRect b="0" l="0" r="0" t="0"/>
          <a:stretch/>
        </p:blipFill>
        <p:spPr>
          <a:xfrm>
            <a:off x="685800" y="2800588"/>
            <a:ext cx="6370320" cy="2334736"/>
          </a:xfrm>
          <a:prstGeom prst="rect">
            <a:avLst/>
          </a:prstGeom>
          <a:noFill/>
          <a:ln>
            <a:noFill/>
          </a:ln>
        </p:spPr>
      </p:pic>
      <p:cxnSp>
        <p:nvCxnSpPr>
          <p:cNvPr id="409" name="Google Shape;409;p3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10" name="Google Shape;410;p3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411" name="Google Shape;411;p32"/>
          <p:cNvSpPr txBox="1"/>
          <p:nvPr/>
        </p:nvSpPr>
        <p:spPr>
          <a:xfrm>
            <a:off x="587184" y="5999267"/>
            <a:ext cx="4800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10-8</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Capitalized Interest Disclosed in a Note</a:t>
            </a:r>
            <a:endParaRPr b="0" i="0" sz="1200" u="none" cap="none" strike="noStrike">
              <a:solidFill>
                <a:schemeClr val="dk1"/>
              </a:solidFill>
              <a:latin typeface="Arial"/>
              <a:ea typeface="Arial"/>
              <a:cs typeface="Arial"/>
              <a:sym typeface="Arial"/>
            </a:endParaRPr>
          </a:p>
        </p:txBody>
      </p:sp>
      <p:sp>
        <p:nvSpPr>
          <p:cNvPr id="412" name="Google Shape;412;p3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
        <p:nvSpPr>
          <p:cNvPr id="413" name="Google Shape;413;p32"/>
          <p:cNvSpPr/>
          <p:nvPr/>
        </p:nvSpPr>
        <p:spPr>
          <a:xfrm>
            <a:off x="685800" y="5334202"/>
            <a:ext cx="7924800" cy="609398"/>
          </a:xfrm>
          <a:prstGeom prst="rect">
            <a:avLst/>
          </a:prstGeom>
          <a:noFill/>
          <a:ln cap="sq" cmpd="sng" w="1905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1400" u="none" cap="none" strike="noStrike">
                <a:solidFill>
                  <a:schemeClr val="folHlink"/>
                </a:solidFill>
                <a:latin typeface="Arial"/>
                <a:ea typeface="Arial"/>
                <a:cs typeface="Arial"/>
                <a:sym typeface="Arial"/>
              </a:rPr>
              <a:t>Note 1: Accounting Policies. </a:t>
            </a:r>
            <a:r>
              <a:rPr b="0" i="0" lang="en-US" sz="1400" u="none" cap="none" strike="noStrike">
                <a:solidFill>
                  <a:schemeClr val="folHlink"/>
                </a:solidFill>
                <a:latin typeface="Arial"/>
                <a:ea typeface="Arial"/>
                <a:cs typeface="Arial"/>
                <a:sym typeface="Arial"/>
              </a:rPr>
              <a:t>Capitalized Interest. During 2017, total interest cost was $239,500, of which $120,228 was capitalized and $119,272 was charged to expense.</a:t>
            </a:r>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3"/>
          <p:cNvSpPr/>
          <p:nvPr/>
        </p:nvSpPr>
        <p:spPr>
          <a:xfrm>
            <a:off x="381000" y="990599"/>
            <a:ext cx="8382000" cy="5257801"/>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t/>
            </a:r>
            <a:endParaRPr b="0" i="0" sz="1500" u="none" cap="none" strike="noStrike">
              <a:solidFill>
                <a:schemeClr val="folHlink"/>
              </a:solidFill>
              <a:latin typeface="Arial"/>
              <a:ea typeface="Arial"/>
              <a:cs typeface="Arial"/>
              <a:sym typeface="Arial"/>
            </a:endParaRPr>
          </a:p>
        </p:txBody>
      </p:sp>
      <p:sp>
        <p:nvSpPr>
          <p:cNvPr id="419" name="Google Shape;419;p33"/>
          <p:cNvSpPr/>
          <p:nvPr/>
        </p:nvSpPr>
        <p:spPr>
          <a:xfrm>
            <a:off x="457200" y="1143000"/>
            <a:ext cx="4114800" cy="502291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700" u="none" cap="none" strike="noStrike">
                <a:solidFill>
                  <a:schemeClr val="folHlink"/>
                </a:solidFill>
                <a:latin typeface="Arial"/>
                <a:ea typeface="Arial"/>
                <a:cs typeface="Arial"/>
                <a:sym typeface="Arial"/>
              </a:rPr>
              <a:t>The requirement to capitalize interest can significantly impact financial statements. For example, when earnings of building manufacturer </a:t>
            </a:r>
            <a:r>
              <a:rPr b="1" i="0" lang="en-US" sz="1700" u="none" cap="none" strike="noStrike">
                <a:solidFill>
                  <a:srgbClr val="C00000"/>
                </a:solidFill>
                <a:latin typeface="Arial"/>
                <a:ea typeface="Arial"/>
                <a:cs typeface="Arial"/>
                <a:sym typeface="Arial"/>
              </a:rPr>
              <a:t>Jim Walter’s Corporation</a:t>
            </a:r>
            <a:r>
              <a:rPr b="0" i="0" lang="en-US" sz="1700" u="none" cap="none" strike="noStrike">
                <a:solidFill>
                  <a:schemeClr val="folHlink"/>
                </a:solidFill>
                <a:latin typeface="Arial"/>
                <a:ea typeface="Arial"/>
                <a:cs typeface="Arial"/>
                <a:sym typeface="Arial"/>
              </a:rPr>
              <a:t> dropped from $1.51 to $1.17 per share, the company offset 11 cents per share of the decline by capitalizing the interest on coal mining projects and several plants under construction. </a:t>
            </a:r>
            <a:endParaRPr/>
          </a:p>
          <a:p>
            <a:pPr indent="231775" lvl="0" marL="0" marR="0" rtl="0" algn="l">
              <a:lnSpc>
                <a:spcPct val="110000"/>
              </a:lnSpc>
              <a:spcBef>
                <a:spcPts val="300"/>
              </a:spcBef>
              <a:spcAft>
                <a:spcPts val="0"/>
              </a:spcAft>
              <a:buNone/>
            </a:pPr>
            <a:r>
              <a:rPr b="0" i="0" lang="en-US" sz="1700" u="none" cap="none" strike="noStrike">
                <a:solidFill>
                  <a:schemeClr val="folHlink"/>
                </a:solidFill>
                <a:latin typeface="Arial"/>
                <a:ea typeface="Arial"/>
                <a:cs typeface="Arial"/>
                <a:sym typeface="Arial"/>
              </a:rPr>
              <a:t>How do statement users determine the impact of interest capitalization on a company’s bottom line? They examine the notes to the financial statements. Companies with material interest capitalization must disclose the amounts of capitalized interest relative to total interest costs. For example,</a:t>
            </a:r>
            <a:endParaRPr/>
          </a:p>
        </p:txBody>
      </p:sp>
      <p:sp>
        <p:nvSpPr>
          <p:cNvPr id="420" name="Google Shape;420;p33"/>
          <p:cNvSpPr txBox="1"/>
          <p:nvPr/>
        </p:nvSpPr>
        <p:spPr>
          <a:xfrm>
            <a:off x="5181600" y="583587"/>
            <a:ext cx="3581400" cy="363176"/>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1600" u="none" cap="none" strike="noStrike">
                <a:solidFill>
                  <a:schemeClr val="lt1"/>
                </a:solidFill>
                <a:latin typeface="Arial"/>
                <a:ea typeface="Arial"/>
                <a:cs typeface="Arial"/>
                <a:sym typeface="Arial"/>
              </a:rPr>
              <a:t>WHAT ‘S I YOUR INTEREST?</a:t>
            </a:r>
            <a:endParaRPr/>
          </a:p>
        </p:txBody>
      </p:sp>
      <p:sp>
        <p:nvSpPr>
          <p:cNvPr id="421" name="Google Shape;421;p33"/>
          <p:cNvSpPr/>
          <p:nvPr/>
        </p:nvSpPr>
        <p:spPr>
          <a:xfrm>
            <a:off x="4648200" y="1143000"/>
            <a:ext cx="4114800" cy="153118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1700" u="none" cap="none" strike="noStrike">
                <a:solidFill>
                  <a:srgbClr val="C00000"/>
                </a:solidFill>
                <a:latin typeface="Arial"/>
                <a:ea typeface="Arial"/>
                <a:cs typeface="Arial"/>
                <a:sym typeface="Arial"/>
              </a:rPr>
              <a:t>Anadarko Petroleum Corporation </a:t>
            </a:r>
            <a:r>
              <a:rPr b="0" i="0" lang="en-US" sz="1700" u="none" cap="none" strike="noStrike">
                <a:solidFill>
                  <a:schemeClr val="folHlink"/>
                </a:solidFill>
                <a:latin typeface="Arial"/>
                <a:ea typeface="Arial"/>
                <a:cs typeface="Arial"/>
                <a:sym typeface="Arial"/>
              </a:rPr>
              <a:t>capitalized nearly 30 percent of its total interest costs in a recent year and provided the following footnote related to capitalized interest.</a:t>
            </a:r>
            <a:endParaRPr/>
          </a:p>
        </p:txBody>
      </p:sp>
      <p:sp>
        <p:nvSpPr>
          <p:cNvPr id="422" name="Google Shape;422;p33"/>
          <p:cNvSpPr/>
          <p:nvPr/>
        </p:nvSpPr>
        <p:spPr>
          <a:xfrm>
            <a:off x="4770720" y="2849562"/>
            <a:ext cx="3810000" cy="2653162"/>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1500" u="none" cap="none" strike="noStrike">
                <a:solidFill>
                  <a:schemeClr val="dk1"/>
                </a:solidFill>
                <a:latin typeface="Arial"/>
                <a:ea typeface="Arial"/>
                <a:cs typeface="Arial"/>
                <a:sym typeface="Arial"/>
              </a:rPr>
              <a:t>Financial Footnotes </a:t>
            </a:r>
            <a:endParaRPr/>
          </a:p>
          <a:p>
            <a:pPr indent="0" lvl="0" marL="0" marR="0" rtl="0" algn="l">
              <a:lnSpc>
                <a:spcPct val="110000"/>
              </a:lnSpc>
              <a:spcBef>
                <a:spcPts val="300"/>
              </a:spcBef>
              <a:spcAft>
                <a:spcPts val="0"/>
              </a:spcAft>
              <a:buNone/>
            </a:pPr>
            <a:r>
              <a:rPr b="0" i="0" lang="en-US" sz="1500" u="none" cap="none" strike="noStrike">
                <a:solidFill>
                  <a:schemeClr val="folHlink"/>
                </a:solidFill>
                <a:latin typeface="Arial"/>
                <a:ea typeface="Arial"/>
                <a:cs typeface="Arial"/>
                <a:sym typeface="Arial"/>
              </a:rPr>
              <a:t>Total interest costs incurred during the year were $82,415,000. Of this amount, the Company capitalized $24,716,000. Capitalized interest is included as part of the cost of oil and gas properties. The capitalization rates are based on the Company’s weighted-average cost of borrowings used to finance the expenditures.</a:t>
            </a:r>
            <a:endParaRPr/>
          </a:p>
        </p:txBody>
      </p:sp>
      <p:sp>
        <p:nvSpPr>
          <p:cNvPr id="423" name="Google Shape;423;p3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424" name="Google Shape;424;p33"/>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00007F"/>
                </a:solidFill>
                <a:latin typeface="Arial"/>
                <a:ea typeface="Arial"/>
                <a:cs typeface="Arial"/>
                <a:sym typeface="Arial"/>
              </a:rPr>
              <a:t>	</a:t>
            </a:r>
            <a:r>
              <a:rPr b="1" i="0" lang="en-US" sz="1800" u="none" cap="none" strike="noStrike">
                <a:solidFill>
                  <a:srgbClr val="660066"/>
                </a:solidFill>
                <a:latin typeface="Arial"/>
                <a:ea typeface="Arial"/>
                <a:cs typeface="Arial"/>
                <a:sym typeface="Arial"/>
              </a:rPr>
              <a:t>WHAT’S IN YOUR INTEREST?</a:t>
            </a:r>
            <a:endParaRPr b="1" i="0" sz="1800" u="none" cap="none" strike="noStrike">
              <a:solidFill>
                <a:srgbClr val="660066"/>
              </a:solidFill>
              <a:latin typeface="Arial"/>
              <a:ea typeface="Arial"/>
              <a:cs typeface="Arial"/>
              <a:sym typeface="Arial"/>
            </a:endParaRPr>
          </a:p>
        </p:txBody>
      </p:sp>
      <p:cxnSp>
        <p:nvCxnSpPr>
          <p:cNvPr id="425" name="Google Shape;425;p3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426" name="Google Shape;426;p3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427" name="Google Shape;427;p3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4"/>
          <p:cNvSpPr txBox="1"/>
          <p:nvPr/>
        </p:nvSpPr>
        <p:spPr>
          <a:xfrm>
            <a:off x="609600" y="1371600"/>
            <a:ext cx="8001000" cy="5324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Special Issues Related to Interest Capitalization</a:t>
            </a:r>
            <a:endParaRPr/>
          </a:p>
        </p:txBody>
      </p:sp>
      <p:sp>
        <p:nvSpPr>
          <p:cNvPr id="433" name="Google Shape;433;p34"/>
          <p:cNvSpPr/>
          <p:nvPr/>
        </p:nvSpPr>
        <p:spPr>
          <a:xfrm>
            <a:off x="609600" y="1981200"/>
            <a:ext cx="8077200" cy="3545586"/>
          </a:xfrm>
          <a:prstGeom prst="rect">
            <a:avLst/>
          </a:prstGeom>
          <a:noFill/>
          <a:ln>
            <a:noFill/>
          </a:ln>
        </p:spPr>
        <p:txBody>
          <a:bodyPr anchorCtr="0" anchor="t" bIns="45700" lIns="91425" spcFirstLastPara="1" rIns="91425" wrap="square" tIns="45700">
            <a:spAutoFit/>
          </a:bodyPr>
          <a:lstStyle/>
          <a:p>
            <a:pPr indent="-450850" lvl="0" marL="682625" marR="0" rtl="0" algn="l">
              <a:lnSpc>
                <a:spcPct val="120000"/>
              </a:lnSpc>
              <a:spcBef>
                <a:spcPts val="0"/>
              </a:spcBef>
              <a:spcAft>
                <a:spcPts val="0"/>
              </a:spcAft>
              <a:buClr>
                <a:schemeClr val="folHlink"/>
              </a:buClr>
              <a:buSzPts val="2100"/>
              <a:buFont typeface="Arial"/>
              <a:buAutoNum type="arabicPeriod"/>
            </a:pPr>
            <a:r>
              <a:rPr b="0" i="0" lang="en-US" sz="2100" u="none" cap="none" strike="noStrike">
                <a:solidFill>
                  <a:schemeClr val="folHlink"/>
                </a:solidFill>
                <a:latin typeface="Arial"/>
                <a:ea typeface="Arial"/>
                <a:cs typeface="Arial"/>
                <a:sym typeface="Arial"/>
              </a:rPr>
              <a:t>Expenditures for Land</a:t>
            </a:r>
            <a:endParaRPr/>
          </a:p>
          <a:p>
            <a:pPr indent="-450850" lvl="1" marL="1255713" marR="0" rtl="0" algn="l">
              <a:lnSpc>
                <a:spcPct val="120000"/>
              </a:lnSpc>
              <a:spcBef>
                <a:spcPts val="1200"/>
              </a:spcBef>
              <a:spcAft>
                <a:spcPts val="0"/>
              </a:spcAft>
              <a:buClr>
                <a:srgbClr val="CC0000"/>
              </a:buClr>
              <a:buSzPts val="1600"/>
              <a:buFont typeface="Noto Sans Symbols"/>
              <a:buChar char="◆"/>
            </a:pPr>
            <a:r>
              <a:rPr b="0" i="0" lang="en-US" sz="2000" u="none" cap="none" strike="noStrike">
                <a:solidFill>
                  <a:schemeClr val="folHlink"/>
                </a:solidFill>
                <a:latin typeface="Arial"/>
                <a:ea typeface="Arial"/>
                <a:cs typeface="Arial"/>
                <a:sym typeface="Arial"/>
              </a:rPr>
              <a:t>If the company purchases land as a site for a structure, interest costs capitalized during the period of construction are part of the cost of the plant, not the land. </a:t>
            </a:r>
            <a:endParaRPr/>
          </a:p>
          <a:p>
            <a:pPr indent="-450850" lvl="1" marL="1255713" marR="0" rtl="0" algn="l">
              <a:lnSpc>
                <a:spcPct val="120000"/>
              </a:lnSpc>
              <a:spcBef>
                <a:spcPts val="1200"/>
              </a:spcBef>
              <a:spcAft>
                <a:spcPts val="0"/>
              </a:spcAft>
              <a:buClr>
                <a:srgbClr val="CC0000"/>
              </a:buClr>
              <a:buSzPts val="1600"/>
              <a:buFont typeface="Noto Sans Symbols"/>
              <a:buChar char="◆"/>
            </a:pPr>
            <a:r>
              <a:rPr b="0" i="0" lang="en-US" sz="2000" u="none" cap="none" strike="noStrike">
                <a:solidFill>
                  <a:schemeClr val="folHlink"/>
                </a:solidFill>
                <a:latin typeface="Arial"/>
                <a:ea typeface="Arial"/>
                <a:cs typeface="Arial"/>
                <a:sym typeface="Arial"/>
              </a:rPr>
              <a:t>Conversely, if the company develops land for lot sales, it includes any capitalized interest cost as part of the acquisition cost of the developed land.</a:t>
            </a:r>
            <a:endParaRPr/>
          </a:p>
          <a:p>
            <a:pPr indent="-344169" lvl="1" marL="1255713" marR="0" rtl="0" algn="l">
              <a:lnSpc>
                <a:spcPct val="120000"/>
              </a:lnSpc>
              <a:spcBef>
                <a:spcPts val="1200"/>
              </a:spcBef>
              <a:spcAft>
                <a:spcPts val="0"/>
              </a:spcAft>
              <a:buClr>
                <a:srgbClr val="800000"/>
              </a:buClr>
              <a:buSzPts val="1680"/>
              <a:buFont typeface="Noto Sans Symbols"/>
              <a:buNone/>
            </a:pPr>
            <a:r>
              <a:t/>
            </a:r>
            <a:endParaRPr b="0" i="0" sz="2100" u="none" cap="none" strike="noStrike">
              <a:solidFill>
                <a:schemeClr val="folHlink"/>
              </a:solidFill>
              <a:latin typeface="Arial"/>
              <a:ea typeface="Arial"/>
              <a:cs typeface="Arial"/>
              <a:sym typeface="Arial"/>
            </a:endParaRPr>
          </a:p>
        </p:txBody>
      </p:sp>
      <p:sp>
        <p:nvSpPr>
          <p:cNvPr id="434" name="Google Shape;434;p34"/>
          <p:cNvSpPr/>
          <p:nvPr/>
        </p:nvSpPr>
        <p:spPr>
          <a:xfrm>
            <a:off x="609600" y="5048250"/>
            <a:ext cx="8001000" cy="1372683"/>
          </a:xfrm>
          <a:prstGeom prst="rect">
            <a:avLst/>
          </a:prstGeom>
          <a:noFill/>
          <a:ln>
            <a:noFill/>
          </a:ln>
        </p:spPr>
        <p:txBody>
          <a:bodyPr anchorCtr="0" anchor="t" bIns="45700" lIns="91425" spcFirstLastPara="1" rIns="91425" wrap="square" tIns="45700">
            <a:spAutoFit/>
          </a:bodyPr>
          <a:lstStyle/>
          <a:p>
            <a:pPr indent="-457200" lvl="0" marL="688975" marR="0" rtl="0" algn="l">
              <a:lnSpc>
                <a:spcPct val="120000"/>
              </a:lnSpc>
              <a:spcBef>
                <a:spcPts val="0"/>
              </a:spcBef>
              <a:spcAft>
                <a:spcPts val="0"/>
              </a:spcAft>
              <a:buClr>
                <a:schemeClr val="folHlink"/>
              </a:buClr>
              <a:buSzPts val="2100"/>
              <a:buFont typeface="Comic Sans MS"/>
              <a:buAutoNum type="arabicPeriod" startAt="2"/>
            </a:pPr>
            <a:r>
              <a:rPr b="0" i="0" lang="en-US" sz="2100" u="none" cap="none" strike="noStrike">
                <a:solidFill>
                  <a:schemeClr val="folHlink"/>
                </a:solidFill>
                <a:latin typeface="Arial"/>
                <a:ea typeface="Arial"/>
                <a:cs typeface="Arial"/>
                <a:sym typeface="Arial"/>
              </a:rPr>
              <a:t>Interest Revenue</a:t>
            </a:r>
            <a:endParaRPr/>
          </a:p>
          <a:p>
            <a:pPr indent="-450850" lvl="1" marL="1255713" marR="0" rtl="0" algn="l">
              <a:lnSpc>
                <a:spcPct val="120000"/>
              </a:lnSpc>
              <a:spcBef>
                <a:spcPts val="1200"/>
              </a:spcBef>
              <a:spcAft>
                <a:spcPts val="0"/>
              </a:spcAft>
              <a:buClr>
                <a:srgbClr val="CC0000"/>
              </a:buClr>
              <a:buSzPts val="1600"/>
              <a:buFont typeface="Noto Sans Symbols"/>
              <a:buChar char="◆"/>
            </a:pPr>
            <a:r>
              <a:rPr b="0" i="0" lang="en-US" sz="2000" u="none" cap="none" strike="noStrike">
                <a:solidFill>
                  <a:schemeClr val="folHlink"/>
                </a:solidFill>
                <a:latin typeface="Arial"/>
                <a:ea typeface="Arial"/>
                <a:cs typeface="Arial"/>
                <a:sym typeface="Arial"/>
              </a:rPr>
              <a:t>In general, companies should not net or offset interest revenue against interest cost.</a:t>
            </a:r>
            <a:endParaRPr/>
          </a:p>
        </p:txBody>
      </p:sp>
      <p:cxnSp>
        <p:nvCxnSpPr>
          <p:cNvPr id="435" name="Google Shape;435;p3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36" name="Google Shape;436;p3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Interest Costs During Construction</a:t>
            </a:r>
            <a:endParaRPr b="1" i="0" sz="3200" u="none" cap="none" strike="noStrike">
              <a:solidFill>
                <a:srgbClr val="C00000"/>
              </a:solidFill>
              <a:latin typeface="Arial"/>
              <a:ea typeface="Arial"/>
              <a:cs typeface="Arial"/>
              <a:sym typeface="Arial"/>
            </a:endParaRPr>
          </a:p>
        </p:txBody>
      </p:sp>
      <p:sp>
        <p:nvSpPr>
          <p:cNvPr id="437" name="Google Shape;437;p3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3</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5"/>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property, plant, and equipment and its related costs.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self-constructed assets.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interest capitalization.</a:t>
            </a:r>
            <a:endParaRPr/>
          </a:p>
        </p:txBody>
      </p:sp>
      <p:sp>
        <p:nvSpPr>
          <p:cNvPr id="443" name="Google Shape;443;p35"/>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444" name="Google Shape;444;p35"/>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4"/>
            </a:pPr>
            <a:r>
              <a:rPr b="1" i="0" lang="en-US" sz="1900" u="none" cap="none" strike="noStrike">
                <a:solidFill>
                  <a:srgbClr val="CC0000"/>
                </a:solidFill>
                <a:latin typeface="Arial"/>
                <a:ea typeface="Arial"/>
                <a:cs typeface="Arial"/>
                <a:sym typeface="Arial"/>
              </a:rPr>
              <a:t>Understand accounting issues related to acquiring and valuing plant assets.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costs subsequent to acquisition.</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the disposal of property, plant, and equipment.</a:t>
            </a:r>
            <a:endParaRPr/>
          </a:p>
        </p:txBody>
      </p:sp>
      <p:sp>
        <p:nvSpPr>
          <p:cNvPr id="445" name="Google Shape;445;p35"/>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446" name="Google Shape;446;p35"/>
          <p:cNvSpPr/>
          <p:nvPr/>
        </p:nvSpPr>
        <p:spPr>
          <a:xfrm>
            <a:off x="2151528" y="152400"/>
            <a:ext cx="6992472"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00007F"/>
                </a:solidFill>
                <a:latin typeface="Arial"/>
                <a:ea typeface="Arial"/>
                <a:cs typeface="Arial"/>
                <a:sym typeface="Arial"/>
              </a:rPr>
              <a:t>Acquisition and Disposition of Property, Plant, and Equipment</a:t>
            </a:r>
            <a:endParaRPr b="1" i="0" sz="3600" u="none" cap="none" strike="noStrike">
              <a:solidFill>
                <a:srgbClr val="00007F"/>
              </a:solidFill>
              <a:latin typeface="Arial"/>
              <a:ea typeface="Arial"/>
              <a:cs typeface="Arial"/>
              <a:sym typeface="Arial"/>
            </a:endParaRPr>
          </a:p>
        </p:txBody>
      </p:sp>
      <p:sp>
        <p:nvSpPr>
          <p:cNvPr id="447" name="Google Shape;447;p35"/>
          <p:cNvSpPr txBox="1"/>
          <p:nvPr/>
        </p:nvSpPr>
        <p:spPr>
          <a:xfrm>
            <a:off x="339168" y="64248"/>
            <a:ext cx="1887072"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10</a:t>
            </a:r>
            <a:endParaRPr b="0" i="0" sz="10700" u="none" cap="none" strike="noStrike">
              <a:solidFill>
                <a:srgbClr val="006600"/>
              </a:solidFill>
              <a:latin typeface="Arial"/>
              <a:ea typeface="Arial"/>
              <a:cs typeface="Arial"/>
              <a:sym typeface="Arial"/>
            </a:endParaRPr>
          </a:p>
        </p:txBody>
      </p:sp>
      <p:cxnSp>
        <p:nvCxnSpPr>
          <p:cNvPr id="448" name="Google Shape;448;p35"/>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449" name="Google Shape;449;p35"/>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450" name="Google Shape;450;p3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6"/>
          <p:cNvSpPr txBox="1"/>
          <p:nvPr/>
        </p:nvSpPr>
        <p:spPr>
          <a:xfrm>
            <a:off x="609600" y="1828800"/>
            <a:ext cx="7937500" cy="235267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200" u="none" cap="none" strike="noStrike">
                <a:solidFill>
                  <a:schemeClr val="dk1"/>
                </a:solidFill>
                <a:latin typeface="Arial"/>
                <a:ea typeface="Arial"/>
                <a:cs typeface="Arial"/>
                <a:sym typeface="Arial"/>
              </a:rPr>
              <a:t>Companies should record property, plant, and equipment:</a:t>
            </a:r>
            <a:endParaRPr/>
          </a:p>
          <a:p>
            <a:pPr indent="-450850" lvl="1" marL="682625" marR="0" rtl="0" algn="l">
              <a:lnSpc>
                <a:spcPct val="125000"/>
              </a:lnSpc>
              <a:spcBef>
                <a:spcPts val="132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at </a:t>
            </a:r>
            <a:r>
              <a:rPr b="0" i="0" lang="en-US" sz="2100" u="none" cap="none" strike="noStrike">
                <a:solidFill>
                  <a:schemeClr val="dk1"/>
                </a:solidFill>
                <a:latin typeface="Arial"/>
                <a:ea typeface="Arial"/>
                <a:cs typeface="Arial"/>
                <a:sym typeface="Arial"/>
              </a:rPr>
              <a:t>the fair value of what they give up or </a:t>
            </a:r>
            <a:endParaRPr/>
          </a:p>
          <a:p>
            <a:pPr indent="-450850" lvl="1" marL="682625" marR="0" rtl="0" algn="l">
              <a:lnSpc>
                <a:spcPct val="125000"/>
              </a:lnSpc>
              <a:spcBef>
                <a:spcPts val="126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at the fair value of the asset received, </a:t>
            </a:r>
            <a:endParaRPr/>
          </a:p>
          <a:p>
            <a:pPr indent="0" lvl="0" marL="0" marR="0" rtl="0" algn="l">
              <a:lnSpc>
                <a:spcPct val="125000"/>
              </a:lnSpc>
              <a:spcBef>
                <a:spcPts val="1320"/>
              </a:spcBef>
              <a:spcAft>
                <a:spcPts val="0"/>
              </a:spcAft>
              <a:buNone/>
            </a:pPr>
            <a:r>
              <a:rPr b="0" i="0" lang="en-US" sz="2200" u="none" cap="none" strike="noStrike">
                <a:solidFill>
                  <a:schemeClr val="dk1"/>
                </a:solidFill>
                <a:latin typeface="Arial"/>
                <a:ea typeface="Arial"/>
                <a:cs typeface="Arial"/>
                <a:sym typeface="Arial"/>
              </a:rPr>
              <a:t>whichever is more clearly evident.</a:t>
            </a:r>
            <a:endParaRPr/>
          </a:p>
        </p:txBody>
      </p:sp>
      <p:sp>
        <p:nvSpPr>
          <p:cNvPr id="456" name="Google Shape;456;p36"/>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PROPERTY, PLANT, AND EQUIPMENT </a:t>
            </a:r>
            <a:endParaRPr/>
          </a:p>
        </p:txBody>
      </p:sp>
      <p:cxnSp>
        <p:nvCxnSpPr>
          <p:cNvPr id="457" name="Google Shape;457;p36"/>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458" name="Google Shape;458;p3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7"/>
          <p:cNvSpPr txBox="1"/>
          <p:nvPr/>
        </p:nvSpPr>
        <p:spPr>
          <a:xfrm>
            <a:off x="609600" y="1371600"/>
            <a:ext cx="8229600" cy="42148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500" u="none" cap="none" strike="noStrike">
                <a:solidFill>
                  <a:srgbClr val="C00000"/>
                </a:solidFill>
                <a:latin typeface="Arial"/>
                <a:ea typeface="Arial"/>
                <a:cs typeface="Arial"/>
                <a:sym typeface="Arial"/>
              </a:rPr>
              <a:t>Cash Discounts </a:t>
            </a:r>
            <a:r>
              <a:rPr b="0" i="0" lang="en-US" sz="2200" u="none" cap="none" strike="noStrike">
                <a:solidFill>
                  <a:schemeClr val="dk1"/>
                </a:solidFill>
                <a:latin typeface="Arial"/>
                <a:ea typeface="Arial"/>
                <a:cs typeface="Arial"/>
                <a:sym typeface="Arial"/>
              </a:rPr>
              <a:t>— Discount for prompt payment.</a:t>
            </a:r>
            <a:endParaRPr/>
          </a:p>
          <a:p>
            <a:pPr indent="0" lvl="0" marL="0" marR="0" rtl="0" algn="l">
              <a:lnSpc>
                <a:spcPct val="120000"/>
              </a:lnSpc>
              <a:spcBef>
                <a:spcPts val="1500"/>
              </a:spcBef>
              <a:spcAft>
                <a:spcPts val="0"/>
              </a:spcAft>
              <a:buNone/>
            </a:pPr>
            <a:r>
              <a:rPr b="1" i="0" lang="en-US" sz="2500" u="none" cap="none" strike="noStrike">
                <a:solidFill>
                  <a:srgbClr val="C00000"/>
                </a:solidFill>
                <a:latin typeface="Arial"/>
                <a:ea typeface="Arial"/>
                <a:cs typeface="Arial"/>
                <a:sym typeface="Arial"/>
              </a:rPr>
              <a:t>Deferred-Payment Contracts </a:t>
            </a:r>
            <a:r>
              <a:rPr b="0" i="0" lang="en-US" sz="2200" u="none" cap="none" strike="noStrike">
                <a:solidFill>
                  <a:schemeClr val="dk1"/>
                </a:solidFill>
                <a:latin typeface="Arial"/>
                <a:ea typeface="Arial"/>
                <a:cs typeface="Arial"/>
                <a:sym typeface="Arial"/>
              </a:rPr>
              <a:t>— Assets purchased on long-term credit contracts at the present value of the consideration exchanged.</a:t>
            </a:r>
            <a:endParaRPr/>
          </a:p>
          <a:p>
            <a:pPr indent="0" lvl="0" marL="0" marR="0" rtl="0" algn="l">
              <a:lnSpc>
                <a:spcPct val="120000"/>
              </a:lnSpc>
              <a:spcBef>
                <a:spcPts val="1500"/>
              </a:spcBef>
              <a:spcAft>
                <a:spcPts val="0"/>
              </a:spcAft>
              <a:buNone/>
            </a:pPr>
            <a:r>
              <a:rPr b="1" i="0" lang="en-US" sz="2500" u="none" cap="none" strike="noStrike">
                <a:solidFill>
                  <a:srgbClr val="C00000"/>
                </a:solidFill>
                <a:latin typeface="Arial"/>
                <a:ea typeface="Arial"/>
                <a:cs typeface="Arial"/>
                <a:sym typeface="Arial"/>
              </a:rPr>
              <a:t>Lump-Sum Purchases </a:t>
            </a:r>
            <a:r>
              <a:rPr b="0" i="0" lang="en-US" sz="2200" u="none" cap="none" strike="noStrike">
                <a:solidFill>
                  <a:schemeClr val="dk1"/>
                </a:solidFill>
                <a:latin typeface="Arial"/>
                <a:ea typeface="Arial"/>
                <a:cs typeface="Arial"/>
                <a:sym typeface="Arial"/>
              </a:rPr>
              <a:t>— Allocate the total cost among the various assets on the basis of their relative fair market values.</a:t>
            </a:r>
            <a:endParaRPr/>
          </a:p>
          <a:p>
            <a:pPr indent="0" lvl="0" marL="0" marR="0" rtl="0" algn="l">
              <a:lnSpc>
                <a:spcPct val="120000"/>
              </a:lnSpc>
              <a:spcBef>
                <a:spcPts val="1500"/>
              </a:spcBef>
              <a:spcAft>
                <a:spcPts val="0"/>
              </a:spcAft>
              <a:buNone/>
            </a:pPr>
            <a:r>
              <a:rPr b="1" i="0" lang="en-US" sz="2500" u="none" cap="none" strike="noStrike">
                <a:solidFill>
                  <a:srgbClr val="C00000"/>
                </a:solidFill>
                <a:latin typeface="Arial"/>
                <a:ea typeface="Arial"/>
                <a:cs typeface="Arial"/>
                <a:sym typeface="Arial"/>
              </a:rPr>
              <a:t>Issuance of Stock </a:t>
            </a:r>
            <a:r>
              <a:rPr b="0" i="0" lang="en-US" sz="2200" u="none" cap="none" strike="noStrike">
                <a:solidFill>
                  <a:schemeClr val="dk1"/>
                </a:solidFill>
                <a:latin typeface="Arial"/>
                <a:ea typeface="Arial"/>
                <a:cs typeface="Arial"/>
                <a:sym typeface="Arial"/>
              </a:rPr>
              <a:t>— The market price of the stock issued is a fair indication of the cost of the property acquired.</a:t>
            </a:r>
            <a:endParaRPr/>
          </a:p>
        </p:txBody>
      </p:sp>
      <p:sp>
        <p:nvSpPr>
          <p:cNvPr id="464" name="Google Shape;464;p37"/>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cxnSp>
        <p:nvCxnSpPr>
          <p:cNvPr id="465" name="Google Shape;465;p3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66" name="Google Shape;466;p3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8"/>
          <p:cNvSpPr txBox="1"/>
          <p:nvPr/>
        </p:nvSpPr>
        <p:spPr>
          <a:xfrm>
            <a:off x="609600" y="2000250"/>
            <a:ext cx="7708900" cy="21907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Arial"/>
                <a:ea typeface="Arial"/>
                <a:cs typeface="Arial"/>
                <a:sym typeface="Arial"/>
              </a:rPr>
              <a:t>Ordinarily accounted for on the basis of: </a:t>
            </a:r>
            <a:endParaRPr/>
          </a:p>
          <a:p>
            <a:pPr indent="-457200"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the fair value of the asset given up or </a:t>
            </a:r>
            <a:endParaRPr/>
          </a:p>
          <a:p>
            <a:pPr indent="-457200"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the fair value of the asset received,</a:t>
            </a:r>
            <a:endParaRPr/>
          </a:p>
          <a:p>
            <a:pPr indent="0" lvl="0" marL="0" marR="0" rtl="0" algn="l">
              <a:lnSpc>
                <a:spcPct val="120000"/>
              </a:lnSpc>
              <a:spcBef>
                <a:spcPts val="1200"/>
              </a:spcBef>
              <a:spcAft>
                <a:spcPts val="0"/>
              </a:spcAft>
              <a:buNone/>
            </a:pPr>
            <a:r>
              <a:rPr b="0" i="0" lang="en-US" sz="2200" u="none" cap="none" strike="noStrike">
                <a:solidFill>
                  <a:srgbClr val="000000"/>
                </a:solidFill>
                <a:latin typeface="Arial"/>
                <a:ea typeface="Arial"/>
                <a:cs typeface="Arial"/>
                <a:sym typeface="Arial"/>
              </a:rPr>
              <a:t>whichever is clearly more evident. </a:t>
            </a:r>
            <a:endParaRPr/>
          </a:p>
        </p:txBody>
      </p:sp>
      <p:sp>
        <p:nvSpPr>
          <p:cNvPr id="472" name="Google Shape;472;p38"/>
          <p:cNvSpPr txBox="1"/>
          <p:nvPr/>
        </p:nvSpPr>
        <p:spPr>
          <a:xfrm>
            <a:off x="609600" y="1371600"/>
            <a:ext cx="8001000" cy="53495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00000"/>
                </a:solidFill>
                <a:latin typeface="Arial"/>
                <a:ea typeface="Arial"/>
                <a:cs typeface="Arial"/>
                <a:sym typeface="Arial"/>
              </a:rPr>
              <a:t>Exchanges of Nonmonetary Assets</a:t>
            </a:r>
            <a:endParaRPr/>
          </a:p>
        </p:txBody>
      </p:sp>
      <p:sp>
        <p:nvSpPr>
          <p:cNvPr id="473" name="Google Shape;473;p38"/>
          <p:cNvSpPr txBox="1"/>
          <p:nvPr/>
        </p:nvSpPr>
        <p:spPr>
          <a:xfrm>
            <a:off x="609600" y="4273550"/>
            <a:ext cx="7937500" cy="83227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100" u="none" cap="none" strike="noStrike">
                <a:solidFill>
                  <a:schemeClr val="dk1"/>
                </a:solidFill>
                <a:latin typeface="Arial"/>
                <a:ea typeface="Arial"/>
                <a:cs typeface="Arial"/>
                <a:sym typeface="Arial"/>
              </a:rPr>
              <a:t>Companies should recognize immediately any gains or losses on the exchange when the transaction has </a:t>
            </a:r>
            <a:r>
              <a:rPr b="1" i="0" lang="en-US" sz="2100" u="none" cap="none" strike="noStrike">
                <a:solidFill>
                  <a:schemeClr val="dk1"/>
                </a:solidFill>
                <a:latin typeface="Arial"/>
                <a:ea typeface="Arial"/>
                <a:cs typeface="Arial"/>
                <a:sym typeface="Arial"/>
              </a:rPr>
              <a:t>commercial substance</a:t>
            </a:r>
            <a:r>
              <a:rPr b="0" i="0" lang="en-US" sz="2100" u="none" cap="none" strike="noStrike">
                <a:solidFill>
                  <a:schemeClr val="dk1"/>
                </a:solidFill>
                <a:latin typeface="Arial"/>
                <a:ea typeface="Arial"/>
                <a:cs typeface="Arial"/>
                <a:sym typeface="Arial"/>
              </a:rPr>
              <a:t>.</a:t>
            </a:r>
            <a:endParaRPr/>
          </a:p>
        </p:txBody>
      </p:sp>
      <p:cxnSp>
        <p:nvCxnSpPr>
          <p:cNvPr id="474" name="Google Shape;474;p3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75" name="Google Shape;475;p3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476" name="Google Shape;476;p3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39"/>
          <p:cNvPicPr preferRelativeResize="0"/>
          <p:nvPr/>
        </p:nvPicPr>
        <p:blipFill rotWithShape="1">
          <a:blip r:embed="rId3">
            <a:alphaModFix/>
          </a:blip>
          <a:srcRect b="0" l="0" r="0" t="0"/>
          <a:stretch/>
        </p:blipFill>
        <p:spPr>
          <a:xfrm>
            <a:off x="563904" y="3768168"/>
            <a:ext cx="6675096" cy="2196993"/>
          </a:xfrm>
          <a:prstGeom prst="rect">
            <a:avLst/>
          </a:prstGeom>
          <a:noFill/>
          <a:ln>
            <a:noFill/>
          </a:ln>
        </p:spPr>
      </p:pic>
      <p:sp>
        <p:nvSpPr>
          <p:cNvPr id="482" name="Google Shape;482;p39"/>
          <p:cNvSpPr txBox="1"/>
          <p:nvPr/>
        </p:nvSpPr>
        <p:spPr>
          <a:xfrm>
            <a:off x="609600" y="1371600"/>
            <a:ext cx="8001000" cy="53495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006600"/>
                </a:solidFill>
                <a:latin typeface="Arial"/>
                <a:ea typeface="Arial"/>
                <a:cs typeface="Arial"/>
                <a:sym typeface="Arial"/>
              </a:rPr>
              <a:t>Meaning of Commercial Substance</a:t>
            </a:r>
            <a:endParaRPr b="0" i="0" sz="2800" u="none" cap="none" strike="noStrike">
              <a:solidFill>
                <a:srgbClr val="006600"/>
              </a:solidFill>
              <a:latin typeface="Arial"/>
              <a:ea typeface="Arial"/>
              <a:cs typeface="Arial"/>
              <a:sym typeface="Arial"/>
            </a:endParaRPr>
          </a:p>
        </p:txBody>
      </p:sp>
      <p:sp>
        <p:nvSpPr>
          <p:cNvPr id="483" name="Google Shape;483;p39"/>
          <p:cNvSpPr/>
          <p:nvPr/>
        </p:nvSpPr>
        <p:spPr>
          <a:xfrm>
            <a:off x="609600" y="1981200"/>
            <a:ext cx="7772400" cy="16287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100" u="none" cap="none" strike="noStrike">
                <a:solidFill>
                  <a:schemeClr val="dk1"/>
                </a:solidFill>
                <a:latin typeface="Arial"/>
                <a:ea typeface="Arial"/>
                <a:cs typeface="Arial"/>
                <a:sym typeface="Arial"/>
              </a:rPr>
              <a:t>Exchange has </a:t>
            </a:r>
            <a:r>
              <a:rPr b="1" i="0" lang="en-US" sz="2100" u="none" cap="none" strike="noStrike">
                <a:solidFill>
                  <a:srgbClr val="00007F"/>
                </a:solidFill>
                <a:latin typeface="Arial"/>
                <a:ea typeface="Arial"/>
                <a:cs typeface="Arial"/>
                <a:sym typeface="Arial"/>
              </a:rPr>
              <a:t>commercial substance </a:t>
            </a:r>
            <a:r>
              <a:rPr b="0" i="0" lang="en-US" sz="2100" u="none" cap="none" strike="noStrike">
                <a:solidFill>
                  <a:schemeClr val="dk1"/>
                </a:solidFill>
                <a:latin typeface="Arial"/>
                <a:ea typeface="Arial"/>
                <a:cs typeface="Arial"/>
                <a:sym typeface="Arial"/>
              </a:rPr>
              <a:t>if the future cash flows change as a result of the transaction. That is, if the two parties’ </a:t>
            </a:r>
            <a:r>
              <a:rPr b="1" i="0" lang="en-US" sz="2100" u="none" cap="none" strike="noStrike">
                <a:solidFill>
                  <a:schemeClr val="dk1"/>
                </a:solidFill>
                <a:latin typeface="Arial"/>
                <a:ea typeface="Arial"/>
                <a:cs typeface="Arial"/>
                <a:sym typeface="Arial"/>
              </a:rPr>
              <a:t>economic positions change</a:t>
            </a:r>
            <a:r>
              <a:rPr b="0" i="0" lang="en-US" sz="2100" u="none" cap="none" strike="noStrike">
                <a:solidFill>
                  <a:schemeClr val="dk1"/>
                </a:solidFill>
                <a:latin typeface="Arial"/>
                <a:ea typeface="Arial"/>
                <a:cs typeface="Arial"/>
                <a:sym typeface="Arial"/>
              </a:rPr>
              <a:t>, the transaction has commercial substance.</a:t>
            </a:r>
            <a:endParaRPr/>
          </a:p>
        </p:txBody>
      </p:sp>
      <p:sp>
        <p:nvSpPr>
          <p:cNvPr id="484" name="Google Shape;484;p39"/>
          <p:cNvSpPr/>
          <p:nvPr/>
        </p:nvSpPr>
        <p:spPr>
          <a:xfrm>
            <a:off x="7391400" y="3699432"/>
            <a:ext cx="1524000" cy="239809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0" i="0" lang="en-US" sz="1400" u="none" cap="none" strike="noStrike">
                <a:solidFill>
                  <a:srgbClr val="000000"/>
                </a:solidFill>
                <a:latin typeface="Arial"/>
                <a:ea typeface="Arial"/>
                <a:cs typeface="Arial"/>
                <a:sym typeface="Arial"/>
              </a:rPr>
              <a:t>* If cash is 25% or more of the fair value of the exchange, recognize entire gain because earnings process is complete.</a:t>
            </a:r>
            <a:endParaRPr/>
          </a:p>
        </p:txBody>
      </p:sp>
      <p:cxnSp>
        <p:nvCxnSpPr>
          <p:cNvPr id="485" name="Google Shape;485;p3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86" name="Google Shape;486;p3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487" name="Google Shape;487;p39"/>
          <p:cNvSpPr/>
          <p:nvPr/>
        </p:nvSpPr>
        <p:spPr>
          <a:xfrm>
            <a:off x="515472" y="6005178"/>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10-10 </a:t>
            </a:r>
            <a:endParaRPr b="1" i="0" sz="1200" u="none" cap="none" strike="noStrike">
              <a:solidFill>
                <a:srgbClr val="006600"/>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Accounting for Exchanges</a:t>
            </a:r>
            <a:endParaRPr/>
          </a:p>
        </p:txBody>
      </p:sp>
      <p:sp>
        <p:nvSpPr>
          <p:cNvPr id="488" name="Google Shape;488;p3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nvSpPr>
        <p:spPr>
          <a:xfrm>
            <a:off x="609600" y="2420472"/>
            <a:ext cx="4648200" cy="2451440"/>
          </a:xfrm>
          <a:prstGeom prst="rect">
            <a:avLst/>
          </a:prstGeom>
          <a:noFill/>
          <a:ln>
            <a:noFill/>
          </a:ln>
        </p:spPr>
        <p:txBody>
          <a:bodyPr anchorCtr="0" anchor="t" bIns="45700" lIns="91425" spcFirstLastPara="1" rIns="91425" wrap="square" tIns="45700">
            <a:spAutoFit/>
          </a:bodyPr>
          <a:lstStyle/>
          <a:p>
            <a:pPr indent="-463550" lvl="0" marL="688975" marR="0" rtl="0" algn="l">
              <a:lnSpc>
                <a:spcPct val="130000"/>
              </a:lnSpc>
              <a:spcBef>
                <a:spcPts val="0"/>
              </a:spcBef>
              <a:spcAft>
                <a:spcPts val="0"/>
              </a:spcAft>
              <a:buClr>
                <a:srgbClr val="CC0000"/>
              </a:buClr>
              <a:buSzPts val="1890"/>
              <a:buFont typeface="Arial"/>
              <a:buChar char="►"/>
            </a:pPr>
            <a:r>
              <a:rPr b="0" i="0" lang="en-US" sz="2100" u="none" cap="none" strike="noStrike">
                <a:solidFill>
                  <a:schemeClr val="dk1"/>
                </a:solidFill>
                <a:latin typeface="Arial"/>
                <a:ea typeface="Arial"/>
                <a:cs typeface="Arial"/>
                <a:sym typeface="Arial"/>
              </a:rPr>
              <a:t>“</a:t>
            </a:r>
            <a:r>
              <a:rPr b="1" i="0" lang="en-US" sz="2100" u="none" cap="none" strike="noStrike">
                <a:solidFill>
                  <a:schemeClr val="dk1"/>
                </a:solidFill>
                <a:latin typeface="Arial"/>
                <a:ea typeface="Arial"/>
                <a:cs typeface="Arial"/>
                <a:sym typeface="Arial"/>
              </a:rPr>
              <a:t>Used in operations</a:t>
            </a:r>
            <a:r>
              <a:rPr b="0" i="0" lang="en-US" sz="2100" u="none" cap="none" strike="noStrike">
                <a:solidFill>
                  <a:schemeClr val="dk1"/>
                </a:solidFill>
                <a:latin typeface="Arial"/>
                <a:ea typeface="Arial"/>
                <a:cs typeface="Arial"/>
                <a:sym typeface="Arial"/>
              </a:rPr>
              <a:t>” and not for resale.</a:t>
            </a:r>
            <a:endParaRPr/>
          </a:p>
          <a:p>
            <a:pPr indent="-463550" lvl="0" marL="688975" marR="0" rtl="0" algn="l">
              <a:lnSpc>
                <a:spcPct val="130000"/>
              </a:lnSpc>
              <a:spcBef>
                <a:spcPts val="840"/>
              </a:spcBef>
              <a:spcAft>
                <a:spcPts val="0"/>
              </a:spcAft>
              <a:buClr>
                <a:srgbClr val="CC0000"/>
              </a:buClr>
              <a:buSzPts val="1890"/>
              <a:buFont typeface="Arial"/>
              <a:buChar char="►"/>
            </a:pPr>
            <a:r>
              <a:rPr b="1" i="0" lang="en-US" sz="2100" u="none" cap="none" strike="noStrike">
                <a:solidFill>
                  <a:schemeClr val="dk1"/>
                </a:solidFill>
                <a:latin typeface="Arial"/>
                <a:ea typeface="Arial"/>
                <a:cs typeface="Arial"/>
                <a:sym typeface="Arial"/>
              </a:rPr>
              <a:t>Long-term</a:t>
            </a:r>
            <a:r>
              <a:rPr b="0" i="0" lang="en-US" sz="2100" u="none" cap="none" strike="noStrike">
                <a:solidFill>
                  <a:schemeClr val="dk1"/>
                </a:solidFill>
                <a:latin typeface="Arial"/>
                <a:ea typeface="Arial"/>
                <a:cs typeface="Arial"/>
                <a:sym typeface="Arial"/>
              </a:rPr>
              <a:t> in nature and usually depreciated.</a:t>
            </a:r>
            <a:endParaRPr/>
          </a:p>
          <a:p>
            <a:pPr indent="-463550" lvl="0" marL="688975" marR="0" rtl="0" algn="l">
              <a:lnSpc>
                <a:spcPct val="130000"/>
              </a:lnSpc>
              <a:spcBef>
                <a:spcPts val="840"/>
              </a:spcBef>
              <a:spcAft>
                <a:spcPts val="0"/>
              </a:spcAft>
              <a:buClr>
                <a:srgbClr val="CC0000"/>
              </a:buClr>
              <a:buSzPts val="1890"/>
              <a:buFont typeface="Arial"/>
              <a:buChar char="►"/>
            </a:pPr>
            <a:r>
              <a:rPr b="0" i="0" lang="en-US" sz="2100" u="none" cap="none" strike="noStrike">
                <a:solidFill>
                  <a:schemeClr val="dk1"/>
                </a:solidFill>
                <a:latin typeface="Arial"/>
                <a:ea typeface="Arial"/>
                <a:cs typeface="Arial"/>
                <a:sym typeface="Arial"/>
              </a:rPr>
              <a:t>Possess </a:t>
            </a:r>
            <a:r>
              <a:rPr b="1" i="0" lang="en-US" sz="2100" u="none" cap="none" strike="noStrike">
                <a:solidFill>
                  <a:schemeClr val="dk1"/>
                </a:solidFill>
                <a:latin typeface="Arial"/>
                <a:ea typeface="Arial"/>
                <a:cs typeface="Arial"/>
                <a:sym typeface="Arial"/>
              </a:rPr>
              <a:t>physical substance</a:t>
            </a:r>
            <a:r>
              <a:rPr b="0" i="0" lang="en-US" sz="2100" u="none" cap="none" strike="noStrike">
                <a:solidFill>
                  <a:schemeClr val="dk1"/>
                </a:solidFill>
                <a:latin typeface="Arial"/>
                <a:ea typeface="Arial"/>
                <a:cs typeface="Arial"/>
                <a:sym typeface="Arial"/>
              </a:rPr>
              <a:t>.</a:t>
            </a:r>
            <a:endParaRPr/>
          </a:p>
        </p:txBody>
      </p:sp>
      <p:sp>
        <p:nvSpPr>
          <p:cNvPr id="76" name="Google Shape;76;p4"/>
          <p:cNvSpPr txBox="1"/>
          <p:nvPr/>
        </p:nvSpPr>
        <p:spPr>
          <a:xfrm>
            <a:off x="609600" y="1371600"/>
            <a:ext cx="8001000" cy="93871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rgbClr val="00007F"/>
                </a:solidFill>
                <a:latin typeface="Arial"/>
                <a:ea typeface="Arial"/>
                <a:cs typeface="Arial"/>
                <a:sym typeface="Arial"/>
              </a:rPr>
              <a:t>Property, plant, and equipment </a:t>
            </a:r>
            <a:r>
              <a:rPr b="0" i="0" lang="en-US" sz="2200" u="none" cap="none" strike="noStrike">
                <a:solidFill>
                  <a:schemeClr val="dk1"/>
                </a:solidFill>
                <a:latin typeface="Arial"/>
                <a:ea typeface="Arial"/>
                <a:cs typeface="Arial"/>
                <a:sym typeface="Arial"/>
              </a:rPr>
              <a:t>are assets of a durable nature. Other terms commonly used are </a:t>
            </a:r>
            <a:r>
              <a:rPr b="1" i="0" lang="en-US" sz="2200" u="none" cap="none" strike="noStrike">
                <a:solidFill>
                  <a:srgbClr val="00007F"/>
                </a:solidFill>
                <a:latin typeface="Arial"/>
                <a:ea typeface="Arial"/>
                <a:cs typeface="Arial"/>
                <a:sym typeface="Arial"/>
              </a:rPr>
              <a:t>plant assets</a:t>
            </a:r>
            <a:r>
              <a:rPr b="0" i="0" lang="en-US" sz="2200" u="none" cap="none" strike="noStrike">
                <a:solidFill>
                  <a:srgbClr val="00007F"/>
                </a:solidFill>
                <a:latin typeface="Arial"/>
                <a:ea typeface="Arial"/>
                <a:cs typeface="Arial"/>
                <a:sym typeface="Arial"/>
              </a:rPr>
              <a:t> </a:t>
            </a:r>
            <a:r>
              <a:rPr b="0" i="0" lang="en-US" sz="2200" u="none" cap="none" strike="noStrike">
                <a:solidFill>
                  <a:schemeClr val="dk1"/>
                </a:solidFill>
                <a:latin typeface="Arial"/>
                <a:ea typeface="Arial"/>
                <a:cs typeface="Arial"/>
                <a:sym typeface="Arial"/>
              </a:rPr>
              <a:t>and </a:t>
            </a:r>
            <a:r>
              <a:rPr b="1" i="0" lang="en-US" sz="2200" u="none" cap="none" strike="noStrike">
                <a:solidFill>
                  <a:srgbClr val="00007F"/>
                </a:solidFill>
                <a:latin typeface="Arial"/>
                <a:ea typeface="Arial"/>
                <a:cs typeface="Arial"/>
                <a:sym typeface="Arial"/>
              </a:rPr>
              <a:t>fixed assets</a:t>
            </a:r>
            <a:r>
              <a:rPr b="0" i="0" lang="en-US" sz="2200" u="none" cap="none" strike="noStrike">
                <a:solidFill>
                  <a:schemeClr val="dk1"/>
                </a:solidFill>
                <a:latin typeface="Arial"/>
                <a:ea typeface="Arial"/>
                <a:cs typeface="Arial"/>
                <a:sym typeface="Arial"/>
              </a:rPr>
              <a:t>.</a:t>
            </a:r>
            <a:endParaRPr/>
          </a:p>
        </p:txBody>
      </p:sp>
      <p:sp>
        <p:nvSpPr>
          <p:cNvPr id="77" name="Google Shape;77;p4"/>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PROPERTY, PLANT, AND EQUIPMENT</a:t>
            </a:r>
            <a:endParaRPr b="1" i="0" sz="3200" u="none" cap="none" strike="noStrike">
              <a:solidFill>
                <a:srgbClr val="00007F"/>
              </a:solidFill>
              <a:latin typeface="Arial"/>
              <a:ea typeface="Arial"/>
              <a:cs typeface="Arial"/>
              <a:sym typeface="Arial"/>
            </a:endParaRPr>
          </a:p>
        </p:txBody>
      </p:sp>
      <p:sp>
        <p:nvSpPr>
          <p:cNvPr id="78" name="Google Shape;78;p4"/>
          <p:cNvSpPr/>
          <p:nvPr/>
        </p:nvSpPr>
        <p:spPr>
          <a:xfrm>
            <a:off x="5791200" y="2743200"/>
            <a:ext cx="2590800" cy="2709863"/>
          </a:xfrm>
          <a:prstGeom prst="rect">
            <a:avLst/>
          </a:prstGeom>
          <a:no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28600" lvl="0" marL="228600" marR="0" rtl="0" algn="l">
              <a:lnSpc>
                <a:spcPct val="115000"/>
              </a:lnSpc>
              <a:spcBef>
                <a:spcPts val="0"/>
              </a:spcBef>
              <a:spcAft>
                <a:spcPts val="0"/>
              </a:spcAft>
              <a:buNone/>
            </a:pPr>
            <a:r>
              <a:rPr b="1" i="0" lang="en-US" sz="1800" u="none" cap="none" strike="noStrike">
                <a:solidFill>
                  <a:srgbClr val="C00000"/>
                </a:solidFill>
                <a:latin typeface="Arial"/>
                <a:ea typeface="Arial"/>
                <a:cs typeface="Arial"/>
                <a:sym typeface="Arial"/>
              </a:rPr>
              <a:t>Includes:</a:t>
            </a:r>
            <a:endParaRPr/>
          </a:p>
          <a:p>
            <a:pPr indent="-228600" lvl="0" marL="228600" marR="0" rtl="0" algn="l">
              <a:lnSpc>
                <a:spcPct val="115000"/>
              </a:lnSpc>
              <a:spcBef>
                <a:spcPts val="360"/>
              </a:spcBef>
              <a:spcAft>
                <a:spcPts val="0"/>
              </a:spcAft>
              <a:buClr>
                <a:srgbClr val="CC0000"/>
              </a:buClr>
              <a:buSzPts val="1800"/>
              <a:buFont typeface="Noto Sans Symbols"/>
              <a:buChar char="▪"/>
            </a:pPr>
            <a:r>
              <a:rPr b="0" i="0" lang="en-US" sz="1800" u="none" cap="none" strike="noStrike">
                <a:solidFill>
                  <a:schemeClr val="folHlink"/>
                </a:solidFill>
                <a:latin typeface="Arial"/>
                <a:ea typeface="Arial"/>
                <a:cs typeface="Arial"/>
                <a:sym typeface="Arial"/>
              </a:rPr>
              <a:t>Land, </a:t>
            </a:r>
            <a:endParaRPr/>
          </a:p>
          <a:p>
            <a:pPr indent="-228600" lvl="0" marL="228600" marR="0" rtl="0" algn="l">
              <a:lnSpc>
                <a:spcPct val="115000"/>
              </a:lnSpc>
              <a:spcBef>
                <a:spcPts val="360"/>
              </a:spcBef>
              <a:spcAft>
                <a:spcPts val="0"/>
              </a:spcAft>
              <a:buClr>
                <a:srgbClr val="CC0000"/>
              </a:buClr>
              <a:buSzPts val="1800"/>
              <a:buFont typeface="Noto Sans Symbols"/>
              <a:buChar char="▪"/>
            </a:pPr>
            <a:r>
              <a:rPr b="0" i="0" lang="en-US" sz="1800" u="none" cap="none" strike="noStrike">
                <a:solidFill>
                  <a:schemeClr val="folHlink"/>
                </a:solidFill>
                <a:latin typeface="Arial"/>
                <a:ea typeface="Arial"/>
                <a:cs typeface="Arial"/>
                <a:sym typeface="Arial"/>
              </a:rPr>
              <a:t>Building structures </a:t>
            </a:r>
            <a:r>
              <a:rPr b="0" i="0" lang="en-US" sz="1600" u="none" cap="none" strike="noStrike">
                <a:solidFill>
                  <a:schemeClr val="folHlink"/>
                </a:solidFill>
                <a:latin typeface="Arial"/>
                <a:ea typeface="Arial"/>
                <a:cs typeface="Arial"/>
                <a:sym typeface="Arial"/>
              </a:rPr>
              <a:t>(offices, factories, warehouses)</a:t>
            </a:r>
            <a:r>
              <a:rPr b="0" i="0" lang="en-US" sz="1800" u="none" cap="none" strike="noStrike">
                <a:solidFill>
                  <a:schemeClr val="folHlink"/>
                </a:solidFill>
                <a:latin typeface="Arial"/>
                <a:ea typeface="Arial"/>
                <a:cs typeface="Arial"/>
                <a:sym typeface="Arial"/>
              </a:rPr>
              <a:t>, and </a:t>
            </a:r>
            <a:endParaRPr/>
          </a:p>
          <a:p>
            <a:pPr indent="-228600" lvl="0" marL="228600" marR="0" rtl="0" algn="l">
              <a:lnSpc>
                <a:spcPct val="115000"/>
              </a:lnSpc>
              <a:spcBef>
                <a:spcPts val="360"/>
              </a:spcBef>
              <a:spcAft>
                <a:spcPts val="0"/>
              </a:spcAft>
              <a:buClr>
                <a:srgbClr val="CC0000"/>
              </a:buClr>
              <a:buSzPts val="1800"/>
              <a:buFont typeface="Noto Sans Symbols"/>
              <a:buChar char="▪"/>
            </a:pPr>
            <a:r>
              <a:rPr b="0" i="0" lang="en-US" sz="1800" u="none" cap="none" strike="noStrike">
                <a:solidFill>
                  <a:schemeClr val="folHlink"/>
                </a:solidFill>
                <a:latin typeface="Arial"/>
                <a:ea typeface="Arial"/>
                <a:cs typeface="Arial"/>
                <a:sym typeface="Arial"/>
              </a:rPr>
              <a:t>Equipment </a:t>
            </a:r>
            <a:r>
              <a:rPr b="0" i="0" lang="en-US" sz="1600" u="none" cap="none" strike="noStrike">
                <a:solidFill>
                  <a:schemeClr val="folHlink"/>
                </a:solidFill>
                <a:latin typeface="Arial"/>
                <a:ea typeface="Arial"/>
                <a:cs typeface="Arial"/>
                <a:sym typeface="Arial"/>
              </a:rPr>
              <a:t>(machinery, furniture, tools).</a:t>
            </a:r>
            <a:endParaRPr/>
          </a:p>
        </p:txBody>
      </p:sp>
      <p:cxnSp>
        <p:nvCxnSpPr>
          <p:cNvPr id="79" name="Google Shape;79;p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0" name="Google Shape;80;p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0"/>
          <p:cNvSpPr txBox="1"/>
          <p:nvPr/>
        </p:nvSpPr>
        <p:spPr>
          <a:xfrm>
            <a:off x="609600" y="1981200"/>
            <a:ext cx="8077200" cy="216129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100" u="none" cap="none" strike="noStrike">
                <a:solidFill>
                  <a:schemeClr val="dk1"/>
                </a:solidFill>
                <a:latin typeface="Arial"/>
                <a:ea typeface="Arial"/>
                <a:cs typeface="Arial"/>
                <a:sym typeface="Arial"/>
              </a:rPr>
              <a:t>Companies recognize a </a:t>
            </a:r>
            <a:r>
              <a:rPr b="1" i="0" lang="en-US" sz="2100" u="none" cap="none" strike="noStrike">
                <a:solidFill>
                  <a:schemeClr val="dk1"/>
                </a:solidFill>
                <a:latin typeface="Arial"/>
                <a:ea typeface="Arial"/>
                <a:cs typeface="Arial"/>
                <a:sym typeface="Arial"/>
              </a:rPr>
              <a:t>loss immediately</a:t>
            </a:r>
            <a:r>
              <a:rPr b="0" i="0" lang="en-US" sz="2100" u="none" cap="none" strike="noStrike">
                <a:solidFill>
                  <a:schemeClr val="dk1"/>
                </a:solidFill>
                <a:latin typeface="Arial"/>
                <a:ea typeface="Arial"/>
                <a:cs typeface="Arial"/>
                <a:sym typeface="Arial"/>
              </a:rPr>
              <a:t> whether the exchange has commercial substance or not.</a:t>
            </a:r>
            <a:endParaRPr/>
          </a:p>
          <a:p>
            <a:pPr indent="0" lvl="0" marL="0" marR="0" rtl="0" algn="l">
              <a:lnSpc>
                <a:spcPct val="120000"/>
              </a:lnSpc>
              <a:spcBef>
                <a:spcPts val="1050"/>
              </a:spcBef>
              <a:spcAft>
                <a:spcPts val="0"/>
              </a:spcAft>
              <a:buNone/>
            </a:pPr>
            <a:r>
              <a:rPr b="1" i="0" lang="en-US" sz="2100" u="none" cap="none" strike="noStrike">
                <a:solidFill>
                  <a:schemeClr val="dk1"/>
                </a:solidFill>
                <a:latin typeface="Arial"/>
                <a:ea typeface="Arial"/>
                <a:cs typeface="Arial"/>
                <a:sym typeface="Arial"/>
              </a:rPr>
              <a:t>Rationale:</a:t>
            </a:r>
            <a:r>
              <a:rPr b="0" i="0" lang="en-US" sz="2100" u="none" cap="none" strike="noStrike">
                <a:solidFill>
                  <a:schemeClr val="dk1"/>
                </a:solidFill>
                <a:latin typeface="Arial"/>
                <a:ea typeface="Arial"/>
                <a:cs typeface="Arial"/>
                <a:sym typeface="Arial"/>
              </a:rPr>
              <a:t> Companies should not value assets at more than their cash equivalent price; if the loss were deferred, assets would be overstated.</a:t>
            </a:r>
            <a:endParaRPr/>
          </a:p>
        </p:txBody>
      </p:sp>
      <p:sp>
        <p:nvSpPr>
          <p:cNvPr id="494" name="Google Shape;494;p40"/>
          <p:cNvSpPr txBox="1"/>
          <p:nvPr/>
        </p:nvSpPr>
        <p:spPr>
          <a:xfrm>
            <a:off x="609600" y="1371600"/>
            <a:ext cx="8001000" cy="5324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Exchanges—Loss Situation</a:t>
            </a:r>
            <a:endParaRPr/>
          </a:p>
        </p:txBody>
      </p:sp>
      <p:cxnSp>
        <p:nvCxnSpPr>
          <p:cNvPr id="495" name="Google Shape;495;p4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96" name="Google Shape;496;p4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497" name="Google Shape;497;p4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1"/>
          <p:cNvSpPr/>
          <p:nvPr/>
        </p:nvSpPr>
        <p:spPr>
          <a:xfrm>
            <a:off x="609600" y="1368425"/>
            <a:ext cx="822960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000" u="none" cap="none" strike="noStrike">
                <a:solidFill>
                  <a:schemeClr val="dk1"/>
                </a:solidFill>
                <a:latin typeface="Arial"/>
                <a:ea typeface="Arial"/>
                <a:cs typeface="Arial"/>
                <a:sym typeface="Arial"/>
              </a:rPr>
              <a:t>Illustration:</a:t>
            </a:r>
            <a:r>
              <a:rPr b="0" i="0" lang="en-US" sz="2000" u="none" cap="none" strike="noStrike">
                <a:solidFill>
                  <a:schemeClr val="dk1"/>
                </a:solidFill>
                <a:latin typeface="Arial"/>
                <a:ea typeface="Arial"/>
                <a:cs typeface="Arial"/>
                <a:sym typeface="Arial"/>
              </a:rPr>
              <a:t> Information Processing, Inc. trades its used machine for a new model at Jerrod Business Solutions Inc. The exchange has commercial substance. The used machine has a book value of $8,000 (original cost $12,000 less $4,000 accumulated depreciation) and a fair value of $6,000. The new model lists for $16,000. Jerrod gives Information Processing a trade-in allowance of $9,000 for the used machine. Information Processing computes the cost of the new asset as follows.</a:t>
            </a:r>
            <a:endParaRPr/>
          </a:p>
        </p:txBody>
      </p:sp>
      <p:pic>
        <p:nvPicPr>
          <p:cNvPr id="503" name="Google Shape;503;p41"/>
          <p:cNvPicPr preferRelativeResize="0"/>
          <p:nvPr/>
        </p:nvPicPr>
        <p:blipFill rotWithShape="1">
          <a:blip r:embed="rId3">
            <a:alphaModFix/>
          </a:blip>
          <a:srcRect b="0" l="0" r="0" t="0"/>
          <a:stretch/>
        </p:blipFill>
        <p:spPr>
          <a:xfrm>
            <a:off x="2361471" y="4343400"/>
            <a:ext cx="6524163" cy="2024852"/>
          </a:xfrm>
          <a:prstGeom prst="rect">
            <a:avLst/>
          </a:prstGeom>
          <a:noFill/>
          <a:ln>
            <a:noFill/>
          </a:ln>
        </p:spPr>
      </p:pic>
      <p:cxnSp>
        <p:nvCxnSpPr>
          <p:cNvPr id="504" name="Google Shape;504;p4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05" name="Google Shape;505;p4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06" name="Google Shape;506;p41"/>
          <p:cNvSpPr/>
          <p:nvPr/>
        </p:nvSpPr>
        <p:spPr>
          <a:xfrm>
            <a:off x="381000" y="5638800"/>
            <a:ext cx="1981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10-11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Cost of New Machine</a:t>
            </a:r>
            <a:endParaRPr/>
          </a:p>
        </p:txBody>
      </p:sp>
      <p:sp>
        <p:nvSpPr>
          <p:cNvPr id="507" name="Google Shape;507;p4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2"/>
          <p:cNvSpPr/>
          <p:nvPr/>
        </p:nvSpPr>
        <p:spPr>
          <a:xfrm>
            <a:off x="990600" y="2057400"/>
            <a:ext cx="7467600" cy="2262158"/>
          </a:xfrm>
          <a:prstGeom prst="rect">
            <a:avLst/>
          </a:prstGeom>
          <a:noFill/>
          <a:ln>
            <a:noFill/>
          </a:ln>
        </p:spPr>
        <p:txBody>
          <a:bodyPr anchorCtr="0" anchor="t" bIns="45700" lIns="91425" spcFirstLastPara="1" rIns="91425" wrap="square" tIns="45700">
            <a:spAutoFit/>
          </a:bodyPr>
          <a:lstStyle/>
          <a:p>
            <a:pPr indent="-463550" lvl="0" marL="463550" marR="0" rtl="0" algn="l">
              <a:lnSpc>
                <a:spcPct val="125000"/>
              </a:lnSpc>
              <a:spcBef>
                <a:spcPts val="0"/>
              </a:spcBef>
              <a:spcAft>
                <a:spcPts val="0"/>
              </a:spcAft>
              <a:buNone/>
            </a:pPr>
            <a:r>
              <a:rPr b="0" i="0" lang="en-US" sz="2000" u="none" cap="none" strike="noStrike">
                <a:solidFill>
                  <a:schemeClr val="folHlink"/>
                </a:solidFill>
                <a:latin typeface="Arial"/>
                <a:ea typeface="Arial"/>
                <a:cs typeface="Arial"/>
                <a:sym typeface="Arial"/>
              </a:rPr>
              <a:t>Equipment 	13,000</a:t>
            </a:r>
            <a:endParaRPr/>
          </a:p>
          <a:p>
            <a:pPr indent="-463550" lvl="0" marL="463550" marR="0" rtl="0" algn="l">
              <a:lnSpc>
                <a:spcPct val="125000"/>
              </a:lnSpc>
              <a:spcBef>
                <a:spcPts val="400"/>
              </a:spcBef>
              <a:spcAft>
                <a:spcPts val="0"/>
              </a:spcAft>
              <a:buNone/>
            </a:pPr>
            <a:r>
              <a:rPr b="0" i="0" lang="en-US" sz="2000" u="none" cap="none" strike="noStrike">
                <a:solidFill>
                  <a:schemeClr val="folHlink"/>
                </a:solidFill>
                <a:latin typeface="Arial"/>
                <a:ea typeface="Arial"/>
                <a:cs typeface="Arial"/>
                <a:sym typeface="Arial"/>
              </a:rPr>
              <a:t>Accumulated Depreciation—Equipment 	4,000</a:t>
            </a:r>
            <a:endParaRPr/>
          </a:p>
          <a:p>
            <a:pPr indent="-463550" lvl="0" marL="463550" marR="0" rtl="0" algn="l">
              <a:lnSpc>
                <a:spcPct val="125000"/>
              </a:lnSpc>
              <a:spcBef>
                <a:spcPts val="400"/>
              </a:spcBef>
              <a:spcAft>
                <a:spcPts val="0"/>
              </a:spcAft>
              <a:buNone/>
            </a:pPr>
            <a:r>
              <a:rPr b="0" i="0" lang="en-US" sz="2000" u="none" cap="none" strike="noStrike">
                <a:solidFill>
                  <a:schemeClr val="folHlink"/>
                </a:solidFill>
                <a:latin typeface="Arial"/>
                <a:ea typeface="Arial"/>
                <a:cs typeface="Arial"/>
                <a:sym typeface="Arial"/>
              </a:rPr>
              <a:t>Loss on Disposal of Equipment 	2,000</a:t>
            </a:r>
            <a:endParaRPr/>
          </a:p>
          <a:p>
            <a:pPr indent="-463550" lvl="0" marL="463550" marR="0" rtl="0" algn="l">
              <a:lnSpc>
                <a:spcPct val="125000"/>
              </a:lnSpc>
              <a:spcBef>
                <a:spcPts val="400"/>
              </a:spcBef>
              <a:spcAft>
                <a:spcPts val="0"/>
              </a:spcAft>
              <a:buNone/>
            </a:pPr>
            <a:r>
              <a:rPr b="0" i="0" lang="en-US" sz="2000" u="none" cap="none" strike="noStrike">
                <a:solidFill>
                  <a:schemeClr val="folHlink"/>
                </a:solidFill>
                <a:latin typeface="Arial"/>
                <a:ea typeface="Arial"/>
                <a:cs typeface="Arial"/>
                <a:sym typeface="Arial"/>
              </a:rPr>
              <a:t>	Equipment 		12,000</a:t>
            </a:r>
            <a:endParaRPr/>
          </a:p>
          <a:p>
            <a:pPr indent="-463550" lvl="0" marL="463550" marR="0" rtl="0" algn="l">
              <a:lnSpc>
                <a:spcPct val="125000"/>
              </a:lnSpc>
              <a:spcBef>
                <a:spcPts val="400"/>
              </a:spcBef>
              <a:spcAft>
                <a:spcPts val="0"/>
              </a:spcAft>
              <a:buNone/>
            </a:pPr>
            <a:r>
              <a:rPr b="0" i="0" lang="en-US" sz="2000" u="none" cap="none" strike="noStrike">
                <a:solidFill>
                  <a:schemeClr val="folHlink"/>
                </a:solidFill>
                <a:latin typeface="Arial"/>
                <a:ea typeface="Arial"/>
                <a:cs typeface="Arial"/>
                <a:sym typeface="Arial"/>
              </a:rPr>
              <a:t>	Cash 		7,000</a:t>
            </a:r>
            <a:endParaRPr/>
          </a:p>
        </p:txBody>
      </p:sp>
      <p:sp>
        <p:nvSpPr>
          <p:cNvPr id="513" name="Google Shape;513;p42"/>
          <p:cNvSpPr/>
          <p:nvPr/>
        </p:nvSpPr>
        <p:spPr>
          <a:xfrm>
            <a:off x="609600" y="1382713"/>
            <a:ext cx="8229600" cy="42005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Illustration:</a:t>
            </a:r>
            <a:r>
              <a:rPr b="0" i="0" lang="en-US" sz="2000" u="none" cap="none" strike="noStrike">
                <a:solidFill>
                  <a:schemeClr val="dk1"/>
                </a:solidFill>
                <a:latin typeface="Arial"/>
                <a:ea typeface="Arial"/>
                <a:cs typeface="Arial"/>
                <a:sym typeface="Arial"/>
              </a:rPr>
              <a:t> Information Processing records this transaction as follows:</a:t>
            </a:r>
            <a:endParaRPr/>
          </a:p>
        </p:txBody>
      </p:sp>
      <p:sp>
        <p:nvSpPr>
          <p:cNvPr id="514" name="Google Shape;514;p42"/>
          <p:cNvSpPr/>
          <p:nvPr/>
        </p:nvSpPr>
        <p:spPr>
          <a:xfrm>
            <a:off x="457200" y="4845050"/>
            <a:ext cx="1371600" cy="79375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Loss on Disposal</a:t>
            </a:r>
            <a:endParaRPr b="0" i="0" sz="2000" u="none" cap="none" strike="noStrike">
              <a:solidFill>
                <a:schemeClr val="dk1"/>
              </a:solidFill>
              <a:latin typeface="Arial"/>
              <a:ea typeface="Arial"/>
              <a:cs typeface="Arial"/>
              <a:sym typeface="Arial"/>
            </a:endParaRPr>
          </a:p>
        </p:txBody>
      </p:sp>
      <p:pic>
        <p:nvPicPr>
          <p:cNvPr id="515" name="Google Shape;515;p42"/>
          <p:cNvPicPr preferRelativeResize="0"/>
          <p:nvPr/>
        </p:nvPicPr>
        <p:blipFill rotWithShape="1">
          <a:blip r:embed="rId3">
            <a:alphaModFix/>
          </a:blip>
          <a:srcRect b="0" l="0" r="0" t="0"/>
          <a:stretch/>
        </p:blipFill>
        <p:spPr>
          <a:xfrm>
            <a:off x="1991868" y="4578000"/>
            <a:ext cx="6085332" cy="1544384"/>
          </a:xfrm>
          <a:prstGeom prst="rect">
            <a:avLst/>
          </a:prstGeom>
          <a:noFill/>
          <a:ln>
            <a:noFill/>
          </a:ln>
        </p:spPr>
      </p:pic>
      <p:cxnSp>
        <p:nvCxnSpPr>
          <p:cNvPr id="516" name="Google Shape;516;p4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17" name="Google Shape;517;p4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18" name="Google Shape;518;p42"/>
          <p:cNvSpPr/>
          <p:nvPr/>
        </p:nvSpPr>
        <p:spPr>
          <a:xfrm>
            <a:off x="1905000" y="6131345"/>
            <a:ext cx="5323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10-12</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Loss on Disposal of Used Machine</a:t>
            </a:r>
            <a:endParaRPr/>
          </a:p>
        </p:txBody>
      </p:sp>
      <p:sp>
        <p:nvSpPr>
          <p:cNvPr id="519" name="Google Shape;519;p4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500"/>
                                        <p:tgtEl>
                                          <p:spTgt spid="5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animEffect filter="fade" transition="in">
                                      <p:cBhvr>
                                        <p:cTn dur="500"/>
                                        <p:tgtEl>
                                          <p:spTgt spid="5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2" st="2"/>
                                            </p:txEl>
                                          </p:spTgt>
                                        </p:tgtEl>
                                        <p:attrNameLst>
                                          <p:attrName>style.visibility</p:attrName>
                                        </p:attrNameLst>
                                      </p:cBhvr>
                                      <p:to>
                                        <p:strVal val="visible"/>
                                      </p:to>
                                    </p:set>
                                    <p:animEffect filter="fade" transition="in">
                                      <p:cBhvr>
                                        <p:cTn dur="500"/>
                                        <p:tgtEl>
                                          <p:spTgt spid="5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3" st="3"/>
                                            </p:txEl>
                                          </p:spTgt>
                                        </p:tgtEl>
                                        <p:attrNameLst>
                                          <p:attrName>style.visibility</p:attrName>
                                        </p:attrNameLst>
                                      </p:cBhvr>
                                      <p:to>
                                        <p:strVal val="visible"/>
                                      </p:to>
                                    </p:set>
                                    <p:animEffect filter="fade" transition="in">
                                      <p:cBhvr>
                                        <p:cTn dur="500"/>
                                        <p:tgtEl>
                                          <p:spTgt spid="5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4" st="4"/>
                                            </p:txEl>
                                          </p:spTgt>
                                        </p:tgtEl>
                                        <p:attrNameLst>
                                          <p:attrName>style.visibility</p:attrName>
                                        </p:attrNameLst>
                                      </p:cBhvr>
                                      <p:to>
                                        <p:strVal val="visible"/>
                                      </p:to>
                                    </p:set>
                                    <p:animEffect filter="fade" transition="in">
                                      <p:cBhvr>
                                        <p:cTn dur="500"/>
                                        <p:tgtEl>
                                          <p:spTgt spid="51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3"/>
          <p:cNvSpPr txBox="1"/>
          <p:nvPr/>
        </p:nvSpPr>
        <p:spPr>
          <a:xfrm>
            <a:off x="609600" y="1371600"/>
            <a:ext cx="8001000" cy="5324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Exchanges—Gain Situation</a:t>
            </a:r>
            <a:endParaRPr/>
          </a:p>
        </p:txBody>
      </p:sp>
      <p:sp>
        <p:nvSpPr>
          <p:cNvPr id="525" name="Google Shape;525;p43"/>
          <p:cNvSpPr/>
          <p:nvPr/>
        </p:nvSpPr>
        <p:spPr>
          <a:xfrm>
            <a:off x="609600" y="1981200"/>
            <a:ext cx="7696200" cy="185281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1" lang="en-US" sz="2200" u="none" cap="none" strike="noStrike">
                <a:solidFill>
                  <a:schemeClr val="dk1"/>
                </a:solidFill>
                <a:latin typeface="Arial"/>
                <a:ea typeface="Arial"/>
                <a:cs typeface="Arial"/>
                <a:sym typeface="Arial"/>
              </a:rPr>
              <a:t>Has Commercial Substance</a:t>
            </a:r>
            <a:r>
              <a:rPr b="1" i="0" lang="en-US" sz="2200" u="none" cap="none" strike="noStrike">
                <a:solidFill>
                  <a:schemeClr val="dk1"/>
                </a:solidFill>
                <a:latin typeface="Arial"/>
                <a:ea typeface="Arial"/>
                <a:cs typeface="Arial"/>
                <a:sym typeface="Arial"/>
              </a:rPr>
              <a:t>. </a:t>
            </a:r>
            <a:r>
              <a:rPr b="0" i="0" lang="en-US" sz="2200" u="none" cap="none" strike="noStrike">
                <a:solidFill>
                  <a:schemeClr val="dk1"/>
                </a:solidFill>
                <a:latin typeface="Arial"/>
                <a:ea typeface="Arial"/>
                <a:cs typeface="Arial"/>
                <a:sym typeface="Arial"/>
              </a:rPr>
              <a:t>Company usually records the cost of a nonmonetary asset acquired in exchange for another nonmonetary asset at the </a:t>
            </a:r>
            <a:r>
              <a:rPr b="1" i="0" lang="en-US" sz="2200" u="none" cap="none" strike="noStrike">
                <a:solidFill>
                  <a:schemeClr val="dk1"/>
                </a:solidFill>
                <a:latin typeface="Arial"/>
                <a:ea typeface="Arial"/>
                <a:cs typeface="Arial"/>
                <a:sym typeface="Arial"/>
              </a:rPr>
              <a:t>fair value of the asset given up</a:t>
            </a:r>
            <a:r>
              <a:rPr b="0" i="0" lang="en-US" sz="2200" u="none" cap="none" strike="noStrike">
                <a:solidFill>
                  <a:schemeClr val="dk1"/>
                </a:solidFill>
                <a:latin typeface="Arial"/>
                <a:ea typeface="Arial"/>
                <a:cs typeface="Arial"/>
                <a:sym typeface="Arial"/>
              </a:rPr>
              <a:t>, and immediately recognizes a gain. </a:t>
            </a:r>
            <a:endParaRPr/>
          </a:p>
        </p:txBody>
      </p:sp>
      <p:cxnSp>
        <p:nvCxnSpPr>
          <p:cNvPr id="526" name="Google Shape;526;p4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27" name="Google Shape;527;p4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28" name="Google Shape;528;p4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4"/>
          <p:cNvSpPr/>
          <p:nvPr/>
        </p:nvSpPr>
        <p:spPr>
          <a:xfrm>
            <a:off x="609600" y="1371600"/>
            <a:ext cx="8077200" cy="289877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Illustration:</a:t>
            </a:r>
            <a:r>
              <a:rPr b="0" i="0" lang="en-US" sz="2000" u="none" cap="none" strike="noStrike">
                <a:solidFill>
                  <a:schemeClr val="dk1"/>
                </a:solidFill>
                <a:latin typeface="Arial"/>
                <a:ea typeface="Arial"/>
                <a:cs typeface="Arial"/>
                <a:sym typeface="Arial"/>
              </a:rPr>
              <a:t> Interstate Transportation Company exchanged a number of used trucks plus cash for a semi-truck. The used trucks have a combined book value of $42,000 (cost $64,000 less $22,000 accumulated depreciation). Interstate’s purchasing agent, experienced in the secondhand market, indicates that the used trucks have a fair market value of $49,000. In addition to the trucks, Interstate must pay $11,000 cash for the semi-truck. Interstate computes the cost of the semi-truck as follows.</a:t>
            </a:r>
            <a:endParaRPr/>
          </a:p>
        </p:txBody>
      </p:sp>
      <p:pic>
        <p:nvPicPr>
          <p:cNvPr id="534" name="Google Shape;534;p44"/>
          <p:cNvPicPr preferRelativeResize="0"/>
          <p:nvPr/>
        </p:nvPicPr>
        <p:blipFill rotWithShape="1">
          <a:blip r:embed="rId3">
            <a:alphaModFix/>
          </a:blip>
          <a:srcRect b="0" l="0" r="0" t="0"/>
          <a:stretch/>
        </p:blipFill>
        <p:spPr>
          <a:xfrm>
            <a:off x="1219200" y="4495800"/>
            <a:ext cx="6172200" cy="1538288"/>
          </a:xfrm>
          <a:prstGeom prst="rect">
            <a:avLst/>
          </a:prstGeom>
          <a:noFill/>
          <a:ln>
            <a:noFill/>
          </a:ln>
        </p:spPr>
      </p:pic>
      <p:cxnSp>
        <p:nvCxnSpPr>
          <p:cNvPr id="535" name="Google Shape;535;p4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36" name="Google Shape;536;p4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37" name="Google Shape;537;p44"/>
          <p:cNvSpPr/>
          <p:nvPr/>
        </p:nvSpPr>
        <p:spPr>
          <a:xfrm>
            <a:off x="1153668" y="6055679"/>
            <a:ext cx="5323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10-13</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Semi-Truck Cost</a:t>
            </a:r>
            <a:endParaRPr/>
          </a:p>
        </p:txBody>
      </p:sp>
      <p:sp>
        <p:nvSpPr>
          <p:cNvPr id="538" name="Google Shape;538;p4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5"/>
          <p:cNvSpPr/>
          <p:nvPr/>
        </p:nvSpPr>
        <p:spPr>
          <a:xfrm>
            <a:off x="990600" y="2057400"/>
            <a:ext cx="7467600" cy="2209066"/>
          </a:xfrm>
          <a:prstGeom prst="rect">
            <a:avLst/>
          </a:prstGeom>
          <a:noFill/>
          <a:ln>
            <a:noFill/>
          </a:ln>
        </p:spPr>
        <p:txBody>
          <a:bodyPr anchorCtr="0" anchor="t" bIns="45700" lIns="91425" spcFirstLastPara="1" rIns="91425" wrap="square" tIns="45700">
            <a:spAutoFit/>
          </a:bodyPr>
          <a:lstStyle/>
          <a:p>
            <a:pPr indent="-463550" lvl="0" marL="463550" marR="0" rtl="0" algn="l">
              <a:lnSpc>
                <a:spcPct val="115000"/>
              </a:lnSpc>
              <a:spcBef>
                <a:spcPts val="0"/>
              </a:spcBef>
              <a:spcAft>
                <a:spcPts val="0"/>
              </a:spcAft>
              <a:buNone/>
            </a:pPr>
            <a:r>
              <a:rPr b="0" i="0" lang="en-US" sz="2100" u="none" cap="none" strike="noStrike">
                <a:solidFill>
                  <a:schemeClr val="folHlink"/>
                </a:solidFill>
                <a:latin typeface="Arial"/>
                <a:ea typeface="Arial"/>
                <a:cs typeface="Arial"/>
                <a:sym typeface="Arial"/>
              </a:rPr>
              <a:t>Truck (semi) 	60,000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Accumulated Depreciation—Trucks 	22,000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	Trucks (used)		64,000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	Gain on Disposal of Trucks		7,000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	Cash 		11,000</a:t>
            </a:r>
            <a:endParaRPr/>
          </a:p>
        </p:txBody>
      </p:sp>
      <p:sp>
        <p:nvSpPr>
          <p:cNvPr id="544" name="Google Shape;544;p45"/>
          <p:cNvSpPr/>
          <p:nvPr/>
        </p:nvSpPr>
        <p:spPr>
          <a:xfrm>
            <a:off x="609600" y="1371600"/>
            <a:ext cx="8305800" cy="43640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100" u="none" cap="none" strike="noStrike">
                <a:solidFill>
                  <a:schemeClr val="dk1"/>
                </a:solidFill>
                <a:latin typeface="Arial"/>
                <a:ea typeface="Arial"/>
                <a:cs typeface="Arial"/>
                <a:sym typeface="Arial"/>
              </a:rPr>
              <a:t>Illustration:</a:t>
            </a:r>
            <a:r>
              <a:rPr b="0" i="0" lang="en-US" sz="2100" u="none" cap="none" strike="noStrike">
                <a:solidFill>
                  <a:schemeClr val="dk1"/>
                </a:solidFill>
                <a:latin typeface="Arial"/>
                <a:ea typeface="Arial"/>
                <a:cs typeface="Arial"/>
                <a:sym typeface="Arial"/>
              </a:rPr>
              <a:t> Interstate records the exchange transaction as follows:</a:t>
            </a:r>
            <a:endParaRPr/>
          </a:p>
        </p:txBody>
      </p:sp>
      <p:sp>
        <p:nvSpPr>
          <p:cNvPr id="545" name="Google Shape;545;p45"/>
          <p:cNvSpPr/>
          <p:nvPr/>
        </p:nvSpPr>
        <p:spPr>
          <a:xfrm>
            <a:off x="457200" y="4789488"/>
            <a:ext cx="1371600" cy="79375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Gain on Disposal</a:t>
            </a:r>
            <a:endParaRPr b="0" i="0" sz="2000" u="none" cap="none" strike="noStrike">
              <a:solidFill>
                <a:schemeClr val="dk1"/>
              </a:solidFill>
              <a:latin typeface="Arial"/>
              <a:ea typeface="Arial"/>
              <a:cs typeface="Arial"/>
              <a:sym typeface="Arial"/>
            </a:endParaRPr>
          </a:p>
        </p:txBody>
      </p:sp>
      <p:pic>
        <p:nvPicPr>
          <p:cNvPr id="546" name="Google Shape;546;p45"/>
          <p:cNvPicPr preferRelativeResize="0"/>
          <p:nvPr/>
        </p:nvPicPr>
        <p:blipFill rotWithShape="1">
          <a:blip r:embed="rId3">
            <a:alphaModFix/>
          </a:blip>
          <a:srcRect b="0" l="0" r="0" t="0"/>
          <a:stretch/>
        </p:blipFill>
        <p:spPr>
          <a:xfrm>
            <a:off x="2148840" y="4433967"/>
            <a:ext cx="5699760" cy="1709579"/>
          </a:xfrm>
          <a:prstGeom prst="rect">
            <a:avLst/>
          </a:prstGeom>
          <a:noFill/>
          <a:ln>
            <a:noFill/>
          </a:ln>
        </p:spPr>
      </p:pic>
      <p:cxnSp>
        <p:nvCxnSpPr>
          <p:cNvPr id="547" name="Google Shape;547;p4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48" name="Google Shape;548;p4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49" name="Google Shape;549;p45"/>
          <p:cNvSpPr/>
          <p:nvPr/>
        </p:nvSpPr>
        <p:spPr>
          <a:xfrm>
            <a:off x="2068068" y="6155783"/>
            <a:ext cx="5323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10-14</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Gain on Disposal of Used Trucks</a:t>
            </a:r>
            <a:endParaRPr/>
          </a:p>
        </p:txBody>
      </p:sp>
      <p:sp>
        <p:nvSpPr>
          <p:cNvPr id="550" name="Google Shape;550;p4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Effect filter="fade" transition="in">
                                      <p:cBhvr>
                                        <p:cTn dur="500"/>
                                        <p:tgtEl>
                                          <p:spTgt spid="5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animEffect filter="fade" transition="in">
                                      <p:cBhvr>
                                        <p:cTn dur="500"/>
                                        <p:tgtEl>
                                          <p:spTgt spid="5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animEffect filter="fade" transition="in">
                                      <p:cBhvr>
                                        <p:cTn dur="500"/>
                                        <p:tgtEl>
                                          <p:spTgt spid="5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3" st="3"/>
                                            </p:txEl>
                                          </p:spTgt>
                                        </p:tgtEl>
                                        <p:attrNameLst>
                                          <p:attrName>style.visibility</p:attrName>
                                        </p:attrNameLst>
                                      </p:cBhvr>
                                      <p:to>
                                        <p:strVal val="visible"/>
                                      </p:to>
                                    </p:set>
                                    <p:animEffect filter="fade" transition="in">
                                      <p:cBhvr>
                                        <p:cTn dur="500"/>
                                        <p:tgtEl>
                                          <p:spTgt spid="5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4" st="4"/>
                                            </p:txEl>
                                          </p:spTgt>
                                        </p:tgtEl>
                                        <p:attrNameLst>
                                          <p:attrName>style.visibility</p:attrName>
                                        </p:attrNameLst>
                                      </p:cBhvr>
                                      <p:to>
                                        <p:strVal val="visible"/>
                                      </p:to>
                                    </p:set>
                                    <p:animEffect filter="fade" transition="in">
                                      <p:cBhvr>
                                        <p:cTn dur="500"/>
                                        <p:tgtEl>
                                          <p:spTgt spid="54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6"/>
          <p:cNvSpPr txBox="1"/>
          <p:nvPr/>
        </p:nvSpPr>
        <p:spPr>
          <a:xfrm>
            <a:off x="609600" y="1371600"/>
            <a:ext cx="8001000" cy="5324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Exchanges—Gain Situation</a:t>
            </a:r>
            <a:endParaRPr/>
          </a:p>
        </p:txBody>
      </p:sp>
      <p:sp>
        <p:nvSpPr>
          <p:cNvPr id="556" name="Google Shape;556;p46"/>
          <p:cNvSpPr/>
          <p:nvPr/>
        </p:nvSpPr>
        <p:spPr>
          <a:xfrm>
            <a:off x="609600" y="1981200"/>
            <a:ext cx="7696200" cy="294005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1" lang="en-US" sz="2200" u="none" cap="none" strike="noStrike">
                <a:solidFill>
                  <a:schemeClr val="dk1"/>
                </a:solidFill>
                <a:latin typeface="Arial"/>
                <a:ea typeface="Arial"/>
                <a:cs typeface="Arial"/>
                <a:sym typeface="Arial"/>
              </a:rPr>
              <a:t>Lacks Commercial Substance—No Cash Received</a:t>
            </a:r>
            <a:r>
              <a:rPr b="1"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Arial"/>
                <a:ea typeface="Arial"/>
                <a:cs typeface="Arial"/>
                <a:sym typeface="Arial"/>
              </a:rPr>
              <a:t> Now assume that Interstate Transportation Company exchange lacks commercial substance. </a:t>
            </a:r>
            <a:endParaRPr/>
          </a:p>
          <a:p>
            <a:pPr indent="0" lvl="0" marL="0" marR="0" rtl="0" algn="l">
              <a:lnSpc>
                <a:spcPct val="125000"/>
              </a:lnSpc>
              <a:spcBef>
                <a:spcPts val="1200"/>
              </a:spcBef>
              <a:spcAft>
                <a:spcPts val="0"/>
              </a:spcAft>
              <a:buNone/>
            </a:pPr>
            <a:r>
              <a:rPr b="0" i="0" lang="en-US" sz="2200" u="none" cap="none" strike="noStrike">
                <a:solidFill>
                  <a:schemeClr val="dk1"/>
                </a:solidFill>
                <a:latin typeface="Arial"/>
                <a:ea typeface="Arial"/>
                <a:cs typeface="Arial"/>
                <a:sym typeface="Arial"/>
              </a:rPr>
              <a:t>Interstate defers the gain of $7,000 and reduces the basis of the semi-truck. </a:t>
            </a:r>
            <a:endParaRPr/>
          </a:p>
          <a:p>
            <a:pPr indent="0" lvl="0" marL="0" marR="0" rtl="0" algn="l">
              <a:lnSpc>
                <a:spcPct val="125000"/>
              </a:lnSpc>
              <a:spcBef>
                <a:spcPts val="1200"/>
              </a:spcBef>
              <a:spcAft>
                <a:spcPts val="0"/>
              </a:spcAft>
              <a:buNone/>
            </a:pPr>
            <a:r>
              <a:t/>
            </a:r>
            <a:endParaRPr b="0" i="0" sz="2200" u="none" cap="none" strike="noStrike">
              <a:solidFill>
                <a:schemeClr val="dk1"/>
              </a:solidFill>
              <a:latin typeface="Arial"/>
              <a:ea typeface="Arial"/>
              <a:cs typeface="Arial"/>
              <a:sym typeface="Arial"/>
            </a:endParaRPr>
          </a:p>
        </p:txBody>
      </p:sp>
      <p:cxnSp>
        <p:nvCxnSpPr>
          <p:cNvPr id="557" name="Google Shape;557;p4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58" name="Google Shape;558;p4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59" name="Google Shape;559;p4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7"/>
          <p:cNvSpPr/>
          <p:nvPr/>
        </p:nvSpPr>
        <p:spPr>
          <a:xfrm>
            <a:off x="990600" y="2355850"/>
            <a:ext cx="7467600" cy="1772793"/>
          </a:xfrm>
          <a:prstGeom prst="rect">
            <a:avLst/>
          </a:prstGeom>
          <a:noFill/>
          <a:ln>
            <a:noFill/>
          </a:ln>
        </p:spPr>
        <p:txBody>
          <a:bodyPr anchorCtr="0" anchor="t" bIns="45700" lIns="91425" spcFirstLastPara="1" rIns="91425" wrap="square" tIns="45700">
            <a:spAutoFit/>
          </a:bodyPr>
          <a:lstStyle/>
          <a:p>
            <a:pPr indent="-463550" lvl="0" marL="463550" marR="0" rtl="0" algn="l">
              <a:lnSpc>
                <a:spcPct val="115000"/>
              </a:lnSpc>
              <a:spcBef>
                <a:spcPts val="0"/>
              </a:spcBef>
              <a:spcAft>
                <a:spcPts val="0"/>
              </a:spcAft>
              <a:buNone/>
            </a:pPr>
            <a:r>
              <a:rPr b="0" i="0" lang="en-US" sz="2100" u="none" cap="none" strike="noStrike">
                <a:solidFill>
                  <a:schemeClr val="folHlink"/>
                </a:solidFill>
                <a:latin typeface="Arial"/>
                <a:ea typeface="Arial"/>
                <a:cs typeface="Arial"/>
                <a:sym typeface="Arial"/>
              </a:rPr>
              <a:t>Trucks (semi) 	53,000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Accumulated Depreciation—Trucks 	22,000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	Trucks (used)		64,000</a:t>
            </a:r>
            <a:endParaRPr/>
          </a:p>
          <a:p>
            <a:pPr indent="-463550" lvl="0" marL="463550" marR="0" rtl="0" algn="l">
              <a:lnSpc>
                <a:spcPct val="115000"/>
              </a:lnSpc>
              <a:spcBef>
                <a:spcPts val="420"/>
              </a:spcBef>
              <a:spcAft>
                <a:spcPts val="0"/>
              </a:spcAft>
              <a:buNone/>
            </a:pPr>
            <a:r>
              <a:rPr b="0" i="0" lang="en-US" sz="2100" u="none" cap="none" strike="noStrike">
                <a:solidFill>
                  <a:schemeClr val="folHlink"/>
                </a:solidFill>
                <a:latin typeface="Arial"/>
                <a:ea typeface="Arial"/>
                <a:cs typeface="Arial"/>
                <a:sym typeface="Arial"/>
              </a:rPr>
              <a:t>	Cash 		11,000</a:t>
            </a:r>
            <a:endParaRPr/>
          </a:p>
        </p:txBody>
      </p:sp>
      <p:sp>
        <p:nvSpPr>
          <p:cNvPr id="565" name="Google Shape;565;p47"/>
          <p:cNvSpPr/>
          <p:nvPr/>
        </p:nvSpPr>
        <p:spPr>
          <a:xfrm>
            <a:off x="609600" y="1382713"/>
            <a:ext cx="7429500" cy="8350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100" u="none" cap="none" strike="noStrike">
                <a:solidFill>
                  <a:schemeClr val="dk1"/>
                </a:solidFill>
                <a:latin typeface="Arial"/>
                <a:ea typeface="Arial"/>
                <a:cs typeface="Arial"/>
                <a:sym typeface="Arial"/>
              </a:rPr>
              <a:t>Illustration:</a:t>
            </a:r>
            <a:r>
              <a:rPr b="0" i="0" lang="en-US" sz="2100" u="none" cap="none" strike="noStrike">
                <a:solidFill>
                  <a:schemeClr val="dk1"/>
                </a:solidFill>
                <a:latin typeface="Arial"/>
                <a:ea typeface="Arial"/>
                <a:cs typeface="Arial"/>
                <a:sym typeface="Arial"/>
              </a:rPr>
              <a:t> Interstate records the exchange transaction as follows:</a:t>
            </a:r>
            <a:endParaRPr/>
          </a:p>
        </p:txBody>
      </p:sp>
      <p:pic>
        <p:nvPicPr>
          <p:cNvPr id="566" name="Google Shape;566;p47"/>
          <p:cNvPicPr preferRelativeResize="0"/>
          <p:nvPr/>
        </p:nvPicPr>
        <p:blipFill rotWithShape="1">
          <a:blip r:embed="rId3">
            <a:alphaModFix/>
          </a:blip>
          <a:srcRect b="0" l="0" r="0" t="0"/>
          <a:stretch/>
        </p:blipFill>
        <p:spPr>
          <a:xfrm>
            <a:off x="457200" y="4495800"/>
            <a:ext cx="8305800" cy="1190625"/>
          </a:xfrm>
          <a:prstGeom prst="rect">
            <a:avLst/>
          </a:prstGeom>
          <a:noFill/>
          <a:ln>
            <a:noFill/>
          </a:ln>
        </p:spPr>
      </p:pic>
      <p:cxnSp>
        <p:nvCxnSpPr>
          <p:cNvPr id="567" name="Google Shape;567;p4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68" name="Google Shape;568;p4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69" name="Google Shape;569;p47"/>
          <p:cNvSpPr/>
          <p:nvPr/>
        </p:nvSpPr>
        <p:spPr>
          <a:xfrm>
            <a:off x="386976" y="5703048"/>
            <a:ext cx="5323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10-15</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Basis of Semi-Truck—Fair Value vs. Book Value</a:t>
            </a:r>
            <a:endParaRPr/>
          </a:p>
        </p:txBody>
      </p:sp>
      <p:sp>
        <p:nvSpPr>
          <p:cNvPr id="570" name="Google Shape;570;p4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animEffect filter="fade" transition="in">
                                      <p:cBhvr>
                                        <p:cTn dur="500"/>
                                        <p:tgtEl>
                                          <p:spTgt spid="5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xEl>
                                              <p:pRg end="1" st="1"/>
                                            </p:txEl>
                                          </p:spTgt>
                                        </p:tgtEl>
                                        <p:attrNameLst>
                                          <p:attrName>style.visibility</p:attrName>
                                        </p:attrNameLst>
                                      </p:cBhvr>
                                      <p:to>
                                        <p:strVal val="visible"/>
                                      </p:to>
                                    </p:set>
                                    <p:animEffect filter="fade" transition="in">
                                      <p:cBhvr>
                                        <p:cTn dur="500"/>
                                        <p:tgtEl>
                                          <p:spTgt spid="5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xEl>
                                              <p:pRg end="2" st="2"/>
                                            </p:txEl>
                                          </p:spTgt>
                                        </p:tgtEl>
                                        <p:attrNameLst>
                                          <p:attrName>style.visibility</p:attrName>
                                        </p:attrNameLst>
                                      </p:cBhvr>
                                      <p:to>
                                        <p:strVal val="visible"/>
                                      </p:to>
                                    </p:set>
                                    <p:animEffect filter="fade" transition="in">
                                      <p:cBhvr>
                                        <p:cTn dur="500"/>
                                        <p:tgtEl>
                                          <p:spTgt spid="5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xEl>
                                              <p:pRg end="3" st="3"/>
                                            </p:txEl>
                                          </p:spTgt>
                                        </p:tgtEl>
                                        <p:attrNameLst>
                                          <p:attrName>style.visibility</p:attrName>
                                        </p:attrNameLst>
                                      </p:cBhvr>
                                      <p:to>
                                        <p:strVal val="visible"/>
                                      </p:to>
                                    </p:set>
                                    <p:animEffect filter="fade" transition="in">
                                      <p:cBhvr>
                                        <p:cTn dur="500"/>
                                        <p:tgtEl>
                                          <p:spTgt spid="56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8"/>
          <p:cNvSpPr/>
          <p:nvPr/>
        </p:nvSpPr>
        <p:spPr>
          <a:xfrm>
            <a:off x="609600" y="1981200"/>
            <a:ext cx="7696200" cy="263149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1" lang="en-US" sz="2200" u="none" cap="none" strike="noStrike">
                <a:solidFill>
                  <a:schemeClr val="dk1"/>
                </a:solidFill>
                <a:latin typeface="Arial"/>
                <a:ea typeface="Arial"/>
                <a:cs typeface="Arial"/>
                <a:sym typeface="Arial"/>
              </a:rPr>
              <a:t>Lacks Commercial Substance—Some Cash Received</a:t>
            </a:r>
            <a:r>
              <a:rPr b="1" i="0" lang="en-US" sz="2200" u="none" cap="none" strike="noStrike">
                <a:solidFill>
                  <a:schemeClr val="dk1"/>
                </a:solidFill>
                <a:latin typeface="Arial"/>
                <a:ea typeface="Arial"/>
                <a:cs typeface="Arial"/>
                <a:sym typeface="Arial"/>
              </a:rPr>
              <a:t>.</a:t>
            </a:r>
            <a:r>
              <a:rPr b="0" i="0" lang="en-US" sz="2200" u="none" cap="none" strike="noStrike">
                <a:solidFill>
                  <a:schemeClr val="dk1"/>
                </a:solidFill>
                <a:latin typeface="Arial"/>
                <a:ea typeface="Arial"/>
                <a:cs typeface="Arial"/>
                <a:sym typeface="Arial"/>
              </a:rPr>
              <a:t> When a company receives cash (sometimes referred to as “boot”) in an exchange that lacks commercial substance, it may immediately recognize a portion of the gain. The general formula for gain recognition when an exchange includes some cash is as follows:</a:t>
            </a:r>
            <a:endParaRPr/>
          </a:p>
        </p:txBody>
      </p:sp>
      <p:pic>
        <p:nvPicPr>
          <p:cNvPr id="576" name="Google Shape;576;p48"/>
          <p:cNvPicPr preferRelativeResize="0"/>
          <p:nvPr/>
        </p:nvPicPr>
        <p:blipFill rotWithShape="1">
          <a:blip r:embed="rId3">
            <a:alphaModFix/>
          </a:blip>
          <a:srcRect b="0" l="0" r="0" t="0"/>
          <a:stretch/>
        </p:blipFill>
        <p:spPr>
          <a:xfrm>
            <a:off x="209550" y="4837906"/>
            <a:ext cx="8801100" cy="855663"/>
          </a:xfrm>
          <a:prstGeom prst="rect">
            <a:avLst/>
          </a:prstGeom>
          <a:noFill/>
          <a:ln>
            <a:noFill/>
          </a:ln>
        </p:spPr>
      </p:pic>
      <p:cxnSp>
        <p:nvCxnSpPr>
          <p:cNvPr id="577" name="Google Shape;577;p4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78" name="Google Shape;578;p48"/>
          <p:cNvSpPr txBox="1"/>
          <p:nvPr/>
        </p:nvSpPr>
        <p:spPr>
          <a:xfrm>
            <a:off x="609600" y="1371600"/>
            <a:ext cx="8001000" cy="53245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Exchanges—Gain Situation</a:t>
            </a:r>
            <a:endParaRPr/>
          </a:p>
        </p:txBody>
      </p:sp>
      <p:sp>
        <p:nvSpPr>
          <p:cNvPr id="579" name="Google Shape;579;p4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80" name="Google Shape;580;p48"/>
          <p:cNvSpPr/>
          <p:nvPr/>
        </p:nvSpPr>
        <p:spPr>
          <a:xfrm>
            <a:off x="152400" y="5703048"/>
            <a:ext cx="5323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10-16</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Formula for Gain Recognition, Some Cash Received</a:t>
            </a:r>
            <a:endParaRPr/>
          </a:p>
        </p:txBody>
      </p:sp>
      <p:sp>
        <p:nvSpPr>
          <p:cNvPr id="581" name="Google Shape;581;p4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9"/>
          <p:cNvSpPr/>
          <p:nvPr/>
        </p:nvSpPr>
        <p:spPr>
          <a:xfrm>
            <a:off x="609600" y="1371600"/>
            <a:ext cx="8229600" cy="220829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Illustration:</a:t>
            </a:r>
            <a:r>
              <a:rPr b="0" i="0" lang="en-US" sz="2200" u="none" cap="none" strike="noStrike">
                <a:solidFill>
                  <a:schemeClr val="dk1"/>
                </a:solidFill>
                <a:latin typeface="Arial"/>
                <a:ea typeface="Arial"/>
                <a:cs typeface="Arial"/>
                <a:sym typeface="Arial"/>
              </a:rPr>
              <a:t> Queenan Corporation traded in used machinery with a book value of $60,000 (cost $110,000 less accumulated depreciation $50,000) and a fair value of $100,000. It receives in exchange a machine with a fair value of $90,000 plus cash of $10,000.</a:t>
            </a:r>
            <a:endParaRPr/>
          </a:p>
        </p:txBody>
      </p:sp>
      <p:pic>
        <p:nvPicPr>
          <p:cNvPr id="587" name="Google Shape;587;p49"/>
          <p:cNvPicPr preferRelativeResize="0"/>
          <p:nvPr/>
        </p:nvPicPr>
        <p:blipFill rotWithShape="1">
          <a:blip r:embed="rId3">
            <a:alphaModFix/>
          </a:blip>
          <a:srcRect b="0" l="0" r="0" t="0"/>
          <a:stretch/>
        </p:blipFill>
        <p:spPr>
          <a:xfrm>
            <a:off x="800100" y="3886200"/>
            <a:ext cx="7543800" cy="1695609"/>
          </a:xfrm>
          <a:prstGeom prst="rect">
            <a:avLst/>
          </a:prstGeom>
          <a:noFill/>
          <a:ln>
            <a:noFill/>
          </a:ln>
        </p:spPr>
      </p:pic>
      <p:cxnSp>
        <p:nvCxnSpPr>
          <p:cNvPr id="588" name="Google Shape;588;p4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89" name="Google Shape;589;p4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590" name="Google Shape;590;p49"/>
          <p:cNvSpPr/>
          <p:nvPr/>
        </p:nvSpPr>
        <p:spPr>
          <a:xfrm>
            <a:off x="709704" y="5592503"/>
            <a:ext cx="53233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10-17</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Total Gain</a:t>
            </a:r>
            <a:endParaRPr/>
          </a:p>
        </p:txBody>
      </p:sp>
      <p:sp>
        <p:nvSpPr>
          <p:cNvPr id="591" name="Google Shape;591;p4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
        <p:nvSpPr>
          <p:cNvPr id="86" name="Google Shape;86;p5"/>
          <p:cNvSpPr txBox="1"/>
          <p:nvPr/>
        </p:nvSpPr>
        <p:spPr>
          <a:xfrm>
            <a:off x="609600" y="1981200"/>
            <a:ext cx="7848600" cy="127804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200" u="none" cap="none" strike="noStrike">
                <a:solidFill>
                  <a:srgbClr val="00007F"/>
                </a:solidFill>
                <a:latin typeface="Arial"/>
                <a:ea typeface="Arial"/>
                <a:cs typeface="Arial"/>
                <a:sym typeface="Arial"/>
              </a:rPr>
              <a:t>Historical cost </a:t>
            </a:r>
            <a:r>
              <a:rPr b="0" i="0" lang="en-US" sz="2200" u="none" cap="none" strike="noStrike">
                <a:solidFill>
                  <a:schemeClr val="folHlink"/>
                </a:solidFill>
                <a:latin typeface="Arial"/>
                <a:ea typeface="Arial"/>
                <a:cs typeface="Arial"/>
                <a:sym typeface="Arial"/>
              </a:rPr>
              <a:t>measures the cash or cash equivalent price of obtaining the asset and bringing it to the location and condition necessary for its intended use.</a:t>
            </a:r>
            <a:endParaRPr/>
          </a:p>
        </p:txBody>
      </p:sp>
      <p:cxnSp>
        <p:nvCxnSpPr>
          <p:cNvPr id="87" name="Google Shape;87;p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8" name="Google Shape;88;p5"/>
          <p:cNvSpPr txBox="1"/>
          <p:nvPr/>
        </p:nvSpPr>
        <p:spPr>
          <a:xfrm>
            <a:off x="609600" y="1371600"/>
            <a:ext cx="8153400" cy="5187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C00000"/>
                </a:solidFill>
                <a:latin typeface="Arial"/>
                <a:ea typeface="Arial"/>
                <a:cs typeface="Arial"/>
                <a:sym typeface="Arial"/>
              </a:rPr>
              <a:t>Acquisition of Property, Plant, and Equipment</a:t>
            </a:r>
            <a:endParaRPr/>
          </a:p>
        </p:txBody>
      </p:sp>
      <p:sp>
        <p:nvSpPr>
          <p:cNvPr id="89" name="Google Shape;89;p5"/>
          <p:cNvSpPr txBox="1"/>
          <p:nvPr/>
        </p:nvSpPr>
        <p:spPr>
          <a:xfrm>
            <a:off x="609600" y="3359150"/>
            <a:ext cx="5410200" cy="228370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folHlink"/>
                </a:solidFill>
                <a:latin typeface="Arial"/>
                <a:ea typeface="Arial"/>
                <a:cs typeface="Arial"/>
                <a:sym typeface="Arial"/>
              </a:rPr>
              <a:t>Main reasons for historical cost valuation: </a:t>
            </a:r>
            <a:endParaRPr/>
          </a:p>
          <a:p>
            <a:pPr indent="-457200" lvl="1" marL="68580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folHlink"/>
                </a:solidFill>
                <a:latin typeface="Arial"/>
                <a:ea typeface="Arial"/>
                <a:cs typeface="Arial"/>
                <a:sym typeface="Arial"/>
              </a:rPr>
              <a:t>Historical </a:t>
            </a:r>
            <a:r>
              <a:rPr b="0" i="0" lang="en-US" sz="2000" u="none" cap="none" strike="noStrike">
                <a:solidFill>
                  <a:schemeClr val="folHlink"/>
                </a:solidFill>
                <a:latin typeface="Arial"/>
                <a:ea typeface="Arial"/>
                <a:cs typeface="Arial"/>
                <a:sym typeface="Arial"/>
              </a:rPr>
              <a:t>cost is reliable.</a:t>
            </a:r>
            <a:endParaRPr/>
          </a:p>
          <a:p>
            <a:pPr indent="-457200" lvl="1" marL="685800" marR="0" rtl="0" algn="l">
              <a:lnSpc>
                <a:spcPct val="120000"/>
              </a:lnSpc>
              <a:spcBef>
                <a:spcPts val="1200"/>
              </a:spcBef>
              <a:spcAft>
                <a:spcPts val="0"/>
              </a:spcAft>
              <a:buClr>
                <a:srgbClr val="CC0000"/>
              </a:buClr>
              <a:buSzPts val="1600"/>
              <a:buFont typeface="Noto Sans Symbols"/>
              <a:buChar char="◆"/>
            </a:pPr>
            <a:r>
              <a:rPr b="0" i="0" lang="en-US" sz="2000" u="none" cap="none" strike="noStrike">
                <a:solidFill>
                  <a:schemeClr val="folHlink"/>
                </a:solidFill>
                <a:latin typeface="Arial"/>
                <a:ea typeface="Arial"/>
                <a:cs typeface="Arial"/>
                <a:sym typeface="Arial"/>
              </a:rPr>
              <a:t>Companies should not anticipate gains and losses but should recognize gains and losses only when the asset is sold.</a:t>
            </a:r>
            <a:endParaRPr/>
          </a:p>
        </p:txBody>
      </p:sp>
      <p:sp>
        <p:nvSpPr>
          <p:cNvPr id="90" name="Google Shape;90;p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PROPERTY, PLANT, AND EQUIPMENT</a:t>
            </a:r>
            <a:endParaRPr b="1" i="0" sz="3200" u="none" cap="none" strike="noStrike">
              <a:solidFill>
                <a:srgbClr val="00007F"/>
              </a:solidFill>
              <a:latin typeface="Arial"/>
              <a:ea typeface="Arial"/>
              <a:cs typeface="Arial"/>
              <a:sym typeface="Arial"/>
            </a:endParaRPr>
          </a:p>
        </p:txBody>
      </p:sp>
      <p:pic>
        <p:nvPicPr>
          <p:cNvPr id="91" name="Google Shape;91;p5"/>
          <p:cNvPicPr preferRelativeResize="0"/>
          <p:nvPr/>
        </p:nvPicPr>
        <p:blipFill rotWithShape="1">
          <a:blip r:embed="rId3">
            <a:alphaModFix/>
          </a:blip>
          <a:srcRect b="0" l="0" r="0" t="0"/>
          <a:stretch/>
        </p:blipFill>
        <p:spPr>
          <a:xfrm>
            <a:off x="6248400" y="3048000"/>
            <a:ext cx="2136715" cy="3355767"/>
          </a:xfrm>
          <a:prstGeom prst="rect">
            <a:avLst/>
          </a:prstGeom>
          <a:noFill/>
          <a:ln>
            <a:noFill/>
          </a:ln>
        </p:spPr>
      </p:pic>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50"/>
          <p:cNvPicPr preferRelativeResize="0"/>
          <p:nvPr/>
        </p:nvPicPr>
        <p:blipFill rotWithShape="1">
          <a:blip r:embed="rId3">
            <a:alphaModFix/>
          </a:blip>
          <a:srcRect b="0" l="0" r="0" t="0"/>
          <a:stretch/>
        </p:blipFill>
        <p:spPr>
          <a:xfrm>
            <a:off x="1166813" y="3130550"/>
            <a:ext cx="6834187" cy="1441450"/>
          </a:xfrm>
          <a:prstGeom prst="rect">
            <a:avLst/>
          </a:prstGeom>
          <a:noFill/>
          <a:ln>
            <a:noFill/>
          </a:ln>
        </p:spPr>
      </p:pic>
      <p:sp>
        <p:nvSpPr>
          <p:cNvPr id="597" name="Google Shape;597;p50"/>
          <p:cNvSpPr/>
          <p:nvPr/>
        </p:nvSpPr>
        <p:spPr>
          <a:xfrm>
            <a:off x="609600" y="1371600"/>
            <a:ext cx="8229600" cy="132029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200" u="none" cap="none" strike="noStrike">
                <a:solidFill>
                  <a:schemeClr val="folHlink"/>
                </a:solidFill>
                <a:latin typeface="Arial"/>
                <a:ea typeface="Arial"/>
                <a:cs typeface="Arial"/>
                <a:sym typeface="Arial"/>
              </a:rPr>
              <a:t>The portion of the gain a company recognizes is the ratio of monetary assets (cash in this case) to the total consideration received.</a:t>
            </a:r>
            <a:endParaRPr/>
          </a:p>
        </p:txBody>
      </p:sp>
      <p:cxnSp>
        <p:nvCxnSpPr>
          <p:cNvPr id="598" name="Google Shape;598;p5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599" name="Google Shape;599;p50"/>
          <p:cNvPicPr preferRelativeResize="0"/>
          <p:nvPr/>
        </p:nvPicPr>
        <p:blipFill rotWithShape="1">
          <a:blip r:embed="rId4">
            <a:alphaModFix/>
          </a:blip>
          <a:srcRect b="0" l="0" r="0" t="0"/>
          <a:stretch/>
        </p:blipFill>
        <p:spPr>
          <a:xfrm>
            <a:off x="2286000" y="3457575"/>
            <a:ext cx="1447800" cy="352425"/>
          </a:xfrm>
          <a:prstGeom prst="rect">
            <a:avLst/>
          </a:prstGeom>
          <a:noFill/>
          <a:ln>
            <a:noFill/>
          </a:ln>
        </p:spPr>
      </p:pic>
      <p:pic>
        <p:nvPicPr>
          <p:cNvPr id="600" name="Google Shape;600;p50"/>
          <p:cNvPicPr preferRelativeResize="0"/>
          <p:nvPr/>
        </p:nvPicPr>
        <p:blipFill rotWithShape="1">
          <a:blip r:embed="rId5">
            <a:alphaModFix/>
          </a:blip>
          <a:srcRect b="0" l="0" r="0" t="0"/>
          <a:stretch/>
        </p:blipFill>
        <p:spPr>
          <a:xfrm>
            <a:off x="1371600" y="3962400"/>
            <a:ext cx="1447800" cy="352425"/>
          </a:xfrm>
          <a:prstGeom prst="rect">
            <a:avLst/>
          </a:prstGeom>
          <a:noFill/>
          <a:ln>
            <a:noFill/>
          </a:ln>
        </p:spPr>
      </p:pic>
      <p:pic>
        <p:nvPicPr>
          <p:cNvPr id="601" name="Google Shape;601;p50"/>
          <p:cNvPicPr preferRelativeResize="0"/>
          <p:nvPr/>
        </p:nvPicPr>
        <p:blipFill rotWithShape="1">
          <a:blip r:embed="rId6">
            <a:alphaModFix/>
          </a:blip>
          <a:srcRect b="0" l="0" r="0" t="0"/>
          <a:stretch/>
        </p:blipFill>
        <p:spPr>
          <a:xfrm>
            <a:off x="3200400" y="3962400"/>
            <a:ext cx="1295400" cy="352425"/>
          </a:xfrm>
          <a:prstGeom prst="rect">
            <a:avLst/>
          </a:prstGeom>
          <a:noFill/>
          <a:ln>
            <a:noFill/>
          </a:ln>
        </p:spPr>
      </p:pic>
      <p:pic>
        <p:nvPicPr>
          <p:cNvPr id="602" name="Google Shape;602;p50"/>
          <p:cNvPicPr preferRelativeResize="0"/>
          <p:nvPr/>
        </p:nvPicPr>
        <p:blipFill rotWithShape="1">
          <a:blip r:embed="rId6">
            <a:alphaModFix/>
          </a:blip>
          <a:srcRect b="0" l="0" r="0" t="0"/>
          <a:stretch/>
        </p:blipFill>
        <p:spPr>
          <a:xfrm>
            <a:off x="6553200" y="3686175"/>
            <a:ext cx="1295400" cy="352425"/>
          </a:xfrm>
          <a:prstGeom prst="rect">
            <a:avLst/>
          </a:prstGeom>
          <a:noFill/>
          <a:ln>
            <a:noFill/>
          </a:ln>
        </p:spPr>
      </p:pic>
      <p:sp>
        <p:nvSpPr>
          <p:cNvPr id="603" name="Google Shape;603;p5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04" name="Google Shape;604;p50"/>
          <p:cNvSpPr/>
          <p:nvPr/>
        </p:nvSpPr>
        <p:spPr>
          <a:xfrm>
            <a:off x="1095396" y="4554072"/>
            <a:ext cx="66008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10-18</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Gain Based on Ratio of Cash Received to Total Consideration Received</a:t>
            </a:r>
            <a:endParaRPr/>
          </a:p>
        </p:txBody>
      </p:sp>
      <p:sp>
        <p:nvSpPr>
          <p:cNvPr id="605" name="Google Shape;605;p5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9"/>
                                        </p:tgtEl>
                                      </p:cBhvr>
                                    </p:animEffect>
                                    <p:set>
                                      <p:cBhvr>
                                        <p:cTn dur="1" fill="hold">
                                          <p:stCondLst>
                                            <p:cond delay="500"/>
                                          </p:stCondLst>
                                        </p:cTn>
                                        <p:tgtEl>
                                          <p:spTgt spid="5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00"/>
                                        </p:tgtEl>
                                      </p:cBhvr>
                                    </p:animEffect>
                                    <p:set>
                                      <p:cBhvr>
                                        <p:cTn dur="1" fill="hold">
                                          <p:stCondLst>
                                            <p:cond delay="500"/>
                                          </p:stCondLst>
                                        </p:cTn>
                                        <p:tgtEl>
                                          <p:spTgt spid="6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01"/>
                                        </p:tgtEl>
                                      </p:cBhvr>
                                    </p:animEffect>
                                    <p:set>
                                      <p:cBhvr>
                                        <p:cTn dur="1" fill="hold">
                                          <p:stCondLst>
                                            <p:cond delay="500"/>
                                          </p:stCondLst>
                                        </p:cTn>
                                        <p:tgtEl>
                                          <p:spTgt spid="601"/>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602"/>
                                        </p:tgtEl>
                                      </p:cBhvr>
                                    </p:animEffect>
                                    <p:set>
                                      <p:cBhvr>
                                        <p:cTn dur="1" fill="hold">
                                          <p:stCondLst>
                                            <p:cond delay="500"/>
                                          </p:stCondLst>
                                        </p:cTn>
                                        <p:tgtEl>
                                          <p:spTgt spid="6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1"/>
          <p:cNvSpPr/>
          <p:nvPr/>
        </p:nvSpPr>
        <p:spPr>
          <a:xfrm>
            <a:off x="609600" y="1371600"/>
            <a:ext cx="5943600" cy="47466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200" u="none" cap="none" strike="noStrike">
                <a:solidFill>
                  <a:schemeClr val="folHlink"/>
                </a:solidFill>
                <a:latin typeface="Arial"/>
                <a:ea typeface="Arial"/>
                <a:cs typeface="Arial"/>
                <a:sym typeface="Arial"/>
              </a:rPr>
              <a:t>Queenan would record the following entry.</a:t>
            </a:r>
            <a:endParaRPr/>
          </a:p>
        </p:txBody>
      </p:sp>
      <p:sp>
        <p:nvSpPr>
          <p:cNvPr id="611" name="Google Shape;611;p51"/>
          <p:cNvSpPr/>
          <p:nvPr/>
        </p:nvSpPr>
        <p:spPr>
          <a:xfrm>
            <a:off x="1066800" y="4038600"/>
            <a:ext cx="7467600" cy="2108200"/>
          </a:xfrm>
          <a:prstGeom prst="rect">
            <a:avLst/>
          </a:prstGeom>
          <a:noFill/>
          <a:ln>
            <a:noFill/>
          </a:ln>
        </p:spPr>
        <p:txBody>
          <a:bodyPr anchorCtr="0" anchor="t" bIns="45700" lIns="91425" spcFirstLastPara="1" rIns="91425" wrap="square" tIns="45700">
            <a:spAutoFit/>
          </a:bodyPr>
          <a:lstStyle/>
          <a:p>
            <a:pPr indent="-463550" lvl="0" marL="463550" marR="0" rtl="0" algn="l">
              <a:lnSpc>
                <a:spcPct val="115000"/>
              </a:lnSpc>
              <a:spcBef>
                <a:spcPts val="0"/>
              </a:spcBef>
              <a:spcAft>
                <a:spcPts val="0"/>
              </a:spcAft>
              <a:buNone/>
            </a:pPr>
            <a:r>
              <a:rPr b="0" i="0" lang="en-US" sz="2000" u="none" cap="none" strike="noStrike">
                <a:solidFill>
                  <a:schemeClr val="folHlink"/>
                </a:solidFill>
                <a:latin typeface="Arial"/>
                <a:ea typeface="Arial"/>
                <a:cs typeface="Arial"/>
                <a:sym typeface="Arial"/>
              </a:rPr>
              <a:t>Cash	10,000</a:t>
            </a:r>
            <a:endParaRPr/>
          </a:p>
          <a:p>
            <a:pPr indent="-463550" lvl="0" marL="463550" marR="0" rtl="0" algn="l">
              <a:lnSpc>
                <a:spcPct val="115000"/>
              </a:lnSpc>
              <a:spcBef>
                <a:spcPts val="400"/>
              </a:spcBef>
              <a:spcAft>
                <a:spcPts val="0"/>
              </a:spcAft>
              <a:buNone/>
            </a:pPr>
            <a:r>
              <a:rPr b="0" i="0" lang="en-US" sz="2000" u="none" cap="none" strike="noStrike">
                <a:solidFill>
                  <a:schemeClr val="folHlink"/>
                </a:solidFill>
                <a:latin typeface="Arial"/>
                <a:ea typeface="Arial"/>
                <a:cs typeface="Arial"/>
                <a:sym typeface="Arial"/>
              </a:rPr>
              <a:t>Machine (new)	54,000</a:t>
            </a:r>
            <a:endParaRPr/>
          </a:p>
          <a:p>
            <a:pPr indent="-463550" lvl="0" marL="463550" marR="0" rtl="0" algn="l">
              <a:lnSpc>
                <a:spcPct val="115000"/>
              </a:lnSpc>
              <a:spcBef>
                <a:spcPts val="400"/>
              </a:spcBef>
              <a:spcAft>
                <a:spcPts val="0"/>
              </a:spcAft>
              <a:buNone/>
            </a:pPr>
            <a:r>
              <a:rPr b="0" i="0" lang="en-US" sz="2000" u="none" cap="none" strike="noStrike">
                <a:solidFill>
                  <a:schemeClr val="folHlink"/>
                </a:solidFill>
                <a:latin typeface="Arial"/>
                <a:ea typeface="Arial"/>
                <a:cs typeface="Arial"/>
                <a:sym typeface="Arial"/>
              </a:rPr>
              <a:t>Accumulated Depreciation—Machinery	50,000</a:t>
            </a:r>
            <a:endParaRPr/>
          </a:p>
          <a:p>
            <a:pPr indent="-463550" lvl="0" marL="463550" marR="0" rtl="0" algn="l">
              <a:lnSpc>
                <a:spcPct val="115000"/>
              </a:lnSpc>
              <a:spcBef>
                <a:spcPts val="400"/>
              </a:spcBef>
              <a:spcAft>
                <a:spcPts val="0"/>
              </a:spcAft>
              <a:buNone/>
            </a:pPr>
            <a:r>
              <a:rPr b="0" i="0" lang="en-US" sz="2000" u="none" cap="none" strike="noStrike">
                <a:solidFill>
                  <a:schemeClr val="folHlink"/>
                </a:solidFill>
                <a:latin typeface="Arial"/>
                <a:ea typeface="Arial"/>
                <a:cs typeface="Arial"/>
                <a:sym typeface="Arial"/>
              </a:rPr>
              <a:t>	Machine 		110,000</a:t>
            </a:r>
            <a:endParaRPr/>
          </a:p>
          <a:p>
            <a:pPr indent="-463550" lvl="0" marL="463550" marR="0" rtl="0" algn="l">
              <a:lnSpc>
                <a:spcPct val="115000"/>
              </a:lnSpc>
              <a:spcBef>
                <a:spcPts val="400"/>
              </a:spcBef>
              <a:spcAft>
                <a:spcPts val="0"/>
              </a:spcAft>
              <a:buNone/>
            </a:pPr>
            <a:r>
              <a:rPr b="0" i="0" lang="en-US" sz="2000" u="none" cap="none" strike="noStrike">
                <a:solidFill>
                  <a:schemeClr val="folHlink"/>
                </a:solidFill>
                <a:latin typeface="Arial"/>
                <a:ea typeface="Arial"/>
                <a:cs typeface="Arial"/>
                <a:sym typeface="Arial"/>
              </a:rPr>
              <a:t>	Gain on Disposal of Machinery		4,000</a:t>
            </a:r>
            <a:endParaRPr/>
          </a:p>
        </p:txBody>
      </p:sp>
      <p:pic>
        <p:nvPicPr>
          <p:cNvPr id="612" name="Google Shape;612;p51"/>
          <p:cNvPicPr preferRelativeResize="0"/>
          <p:nvPr/>
        </p:nvPicPr>
        <p:blipFill rotWithShape="1">
          <a:blip r:embed="rId3">
            <a:alphaModFix/>
          </a:blip>
          <a:srcRect b="0" l="0" r="0" t="0"/>
          <a:stretch/>
        </p:blipFill>
        <p:spPr>
          <a:xfrm>
            <a:off x="381000" y="2133599"/>
            <a:ext cx="8382000" cy="1742986"/>
          </a:xfrm>
          <a:prstGeom prst="rect">
            <a:avLst/>
          </a:prstGeom>
          <a:noFill/>
          <a:ln>
            <a:noFill/>
          </a:ln>
        </p:spPr>
      </p:pic>
      <p:cxnSp>
        <p:nvCxnSpPr>
          <p:cNvPr id="613" name="Google Shape;613;p5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14" name="Google Shape;614;p5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15" name="Google Shape;615;p51"/>
          <p:cNvSpPr/>
          <p:nvPr/>
        </p:nvSpPr>
        <p:spPr>
          <a:xfrm>
            <a:off x="7061655" y="1630080"/>
            <a:ext cx="19120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10-19</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Basis</a:t>
            </a:r>
            <a:endParaRPr b="0" i="0" sz="1200" u="none" cap="none" strike="noStrike">
              <a:solidFill>
                <a:schemeClr val="dk1"/>
              </a:solidFill>
              <a:latin typeface="Arial"/>
              <a:ea typeface="Arial"/>
              <a:cs typeface="Arial"/>
              <a:sym typeface="Arial"/>
            </a:endParaRPr>
          </a:p>
        </p:txBody>
      </p:sp>
      <p:sp>
        <p:nvSpPr>
          <p:cNvPr id="616" name="Google Shape;616;p5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0" st="0"/>
                                            </p:txEl>
                                          </p:spTgt>
                                        </p:tgtEl>
                                        <p:attrNameLst>
                                          <p:attrName>style.visibility</p:attrName>
                                        </p:attrNameLst>
                                      </p:cBhvr>
                                      <p:to>
                                        <p:strVal val="visible"/>
                                      </p:to>
                                    </p:set>
                                    <p:animEffect filter="fade" transition="in">
                                      <p:cBhvr>
                                        <p:cTn dur="500"/>
                                        <p:tgtEl>
                                          <p:spTgt spid="6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1" st="1"/>
                                            </p:txEl>
                                          </p:spTgt>
                                        </p:tgtEl>
                                        <p:attrNameLst>
                                          <p:attrName>style.visibility</p:attrName>
                                        </p:attrNameLst>
                                      </p:cBhvr>
                                      <p:to>
                                        <p:strVal val="visible"/>
                                      </p:to>
                                    </p:set>
                                    <p:animEffect filter="fade" transition="in">
                                      <p:cBhvr>
                                        <p:cTn dur="500"/>
                                        <p:tgtEl>
                                          <p:spTgt spid="6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2" st="2"/>
                                            </p:txEl>
                                          </p:spTgt>
                                        </p:tgtEl>
                                        <p:attrNameLst>
                                          <p:attrName>style.visibility</p:attrName>
                                        </p:attrNameLst>
                                      </p:cBhvr>
                                      <p:to>
                                        <p:strVal val="visible"/>
                                      </p:to>
                                    </p:set>
                                    <p:animEffect filter="fade" transition="in">
                                      <p:cBhvr>
                                        <p:cTn dur="500"/>
                                        <p:tgtEl>
                                          <p:spTgt spid="6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3" st="3"/>
                                            </p:txEl>
                                          </p:spTgt>
                                        </p:tgtEl>
                                        <p:attrNameLst>
                                          <p:attrName>style.visibility</p:attrName>
                                        </p:attrNameLst>
                                      </p:cBhvr>
                                      <p:to>
                                        <p:strVal val="visible"/>
                                      </p:to>
                                    </p:set>
                                    <p:animEffect filter="fade" transition="in">
                                      <p:cBhvr>
                                        <p:cTn dur="500"/>
                                        <p:tgtEl>
                                          <p:spTgt spid="6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xEl>
                                              <p:pRg end="4" st="4"/>
                                            </p:txEl>
                                          </p:spTgt>
                                        </p:tgtEl>
                                        <p:attrNameLst>
                                          <p:attrName>style.visibility</p:attrName>
                                        </p:attrNameLst>
                                      </p:cBhvr>
                                      <p:to>
                                        <p:strVal val="visible"/>
                                      </p:to>
                                    </p:set>
                                    <p:animEffect filter="fade" transition="in">
                                      <p:cBhvr>
                                        <p:cTn dur="500"/>
                                        <p:tgtEl>
                                          <p:spTgt spid="61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2"/>
          <p:cNvSpPr/>
          <p:nvPr/>
        </p:nvSpPr>
        <p:spPr>
          <a:xfrm>
            <a:off x="457200" y="1371600"/>
            <a:ext cx="6858000" cy="87100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300" u="none" cap="none" strike="noStrike">
                <a:solidFill>
                  <a:schemeClr val="folHlink"/>
                </a:solidFill>
                <a:latin typeface="Arial"/>
                <a:ea typeface="Arial"/>
                <a:cs typeface="Arial"/>
                <a:sym typeface="Arial"/>
              </a:rPr>
              <a:t>Summary of Gain and Loss Recognition on Exchanges of Non-Monetary Assets</a:t>
            </a:r>
            <a:endParaRPr/>
          </a:p>
        </p:txBody>
      </p:sp>
      <p:sp>
        <p:nvSpPr>
          <p:cNvPr id="622" name="Google Shape;622;p52"/>
          <p:cNvSpPr/>
          <p:nvPr/>
        </p:nvSpPr>
        <p:spPr>
          <a:xfrm>
            <a:off x="6910296" y="2057492"/>
            <a:ext cx="1905000" cy="27463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200" u="none" cap="none" strike="noStrike">
                <a:solidFill>
                  <a:srgbClr val="006600"/>
                </a:solidFill>
                <a:latin typeface="Arial"/>
                <a:ea typeface="Arial"/>
                <a:cs typeface="Arial"/>
                <a:sym typeface="Arial"/>
              </a:rPr>
              <a:t>ILLUSTRATION 10-20</a:t>
            </a:r>
            <a:endParaRPr b="1" i="0" sz="1200" u="none" cap="none" strike="noStrike">
              <a:solidFill>
                <a:srgbClr val="006600"/>
              </a:solidFill>
              <a:latin typeface="Arial"/>
              <a:ea typeface="Arial"/>
              <a:cs typeface="Arial"/>
              <a:sym typeface="Arial"/>
            </a:endParaRPr>
          </a:p>
        </p:txBody>
      </p:sp>
      <p:cxnSp>
        <p:nvCxnSpPr>
          <p:cNvPr id="623" name="Google Shape;623;p5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24" name="Google Shape;624;p5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pic>
        <p:nvPicPr>
          <p:cNvPr id="625" name="Google Shape;625;p52"/>
          <p:cNvPicPr preferRelativeResize="0"/>
          <p:nvPr/>
        </p:nvPicPr>
        <p:blipFill rotWithShape="1">
          <a:blip r:embed="rId3">
            <a:alphaModFix/>
          </a:blip>
          <a:srcRect b="0" l="0" r="0" t="0"/>
          <a:stretch/>
        </p:blipFill>
        <p:spPr>
          <a:xfrm>
            <a:off x="381000" y="2362200"/>
            <a:ext cx="8381999" cy="3239241"/>
          </a:xfrm>
          <a:prstGeom prst="rect">
            <a:avLst/>
          </a:prstGeom>
          <a:noFill/>
          <a:ln>
            <a:noFill/>
          </a:ln>
        </p:spPr>
      </p:pic>
      <p:sp>
        <p:nvSpPr>
          <p:cNvPr id="626" name="Google Shape;626;p5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3"/>
          <p:cNvSpPr txBox="1"/>
          <p:nvPr/>
        </p:nvSpPr>
        <p:spPr>
          <a:xfrm>
            <a:off x="609600" y="1371600"/>
            <a:ext cx="8153400" cy="153035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200" u="none" cap="none" strike="noStrike">
                <a:solidFill>
                  <a:schemeClr val="dk1"/>
                </a:solidFill>
                <a:latin typeface="Arial"/>
                <a:ea typeface="Arial"/>
                <a:cs typeface="Arial"/>
                <a:sym typeface="Arial"/>
              </a:rPr>
              <a:t>Illustration:</a:t>
            </a:r>
            <a:r>
              <a:rPr b="0" i="0" lang="en-US" sz="22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Santana Company exchanged equipment used in its manufacturing operations plus $2,000 in cash for similar equipment used in the operations of Delaware Company. The following information pertains to the exchange.</a:t>
            </a:r>
            <a:endParaRPr/>
          </a:p>
        </p:txBody>
      </p:sp>
      <p:graphicFrame>
        <p:nvGraphicFramePr>
          <p:cNvPr id="632" name="Google Shape;632;p53"/>
          <p:cNvGraphicFramePr/>
          <p:nvPr/>
        </p:nvGraphicFramePr>
        <p:xfrm>
          <a:off x="989013" y="3048000"/>
          <a:ext cx="6324600" cy="1884363"/>
        </p:xfrm>
        <a:graphic>
          <a:graphicData uri="http://schemas.openxmlformats.org/presentationml/2006/ole">
            <mc:AlternateContent>
              <mc:Choice Requires="v">
                <p:oleObj r:id="rId4" imgH="1884363" imgW="6324600" progId="Excel.Sheet.8" spid="_x0000_s1">
                  <p:embed/>
                </p:oleObj>
              </mc:Choice>
              <mc:Fallback>
                <p:oleObj r:id="rId5" imgH="1884363" imgW="6324600" progId="Excel.Sheet.8">
                  <p:embed/>
                  <p:pic>
                    <p:nvPicPr>
                      <p:cNvPr id="632" name="Google Shape;632;p53"/>
                      <p:cNvPicPr preferRelativeResize="0"/>
                      <p:nvPr/>
                    </p:nvPicPr>
                    <p:blipFill rotWithShape="1">
                      <a:blip r:embed="rId6">
                        <a:alphaModFix/>
                      </a:blip>
                      <a:srcRect b="0" l="0" r="0" t="0"/>
                      <a:stretch/>
                    </p:blipFill>
                    <p:spPr>
                      <a:xfrm>
                        <a:off x="989013" y="3048000"/>
                        <a:ext cx="6324600" cy="1884363"/>
                      </a:xfrm>
                      <a:prstGeom prst="rect">
                        <a:avLst/>
                      </a:prstGeom>
                      <a:noFill/>
                      <a:ln>
                        <a:noFill/>
                      </a:ln>
                    </p:spPr>
                  </p:pic>
                </p:oleObj>
              </mc:Fallback>
            </mc:AlternateContent>
          </a:graphicData>
        </a:graphic>
      </p:graphicFrame>
      <p:sp>
        <p:nvSpPr>
          <p:cNvPr id="633" name="Google Shape;633;p53"/>
          <p:cNvSpPr txBox="1"/>
          <p:nvPr/>
        </p:nvSpPr>
        <p:spPr>
          <a:xfrm>
            <a:off x="609600" y="5149850"/>
            <a:ext cx="8153400" cy="79375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Instructions:</a:t>
            </a:r>
            <a:r>
              <a:rPr b="0" i="0" lang="en-US" sz="2000" u="none" cap="none" strike="noStrike">
                <a:solidFill>
                  <a:schemeClr val="dk1"/>
                </a:solidFill>
                <a:latin typeface="Arial"/>
                <a:ea typeface="Arial"/>
                <a:cs typeface="Arial"/>
                <a:sym typeface="Arial"/>
              </a:rPr>
              <a:t> Prepare the journal entries to record the exchange on the books of both companies. </a:t>
            </a:r>
            <a:endParaRPr/>
          </a:p>
        </p:txBody>
      </p:sp>
      <p:cxnSp>
        <p:nvCxnSpPr>
          <p:cNvPr id="634" name="Google Shape;634;p5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35" name="Google Shape;635;p5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36" name="Google Shape;636;p5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54"/>
          <p:cNvSpPr txBox="1"/>
          <p:nvPr/>
        </p:nvSpPr>
        <p:spPr>
          <a:xfrm>
            <a:off x="609600" y="1371600"/>
            <a:ext cx="8153400" cy="45788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400" u="none" cap="none" strike="noStrike">
                <a:solidFill>
                  <a:schemeClr val="dk1"/>
                </a:solidFill>
                <a:latin typeface="Arial"/>
                <a:ea typeface="Arial"/>
                <a:cs typeface="Arial"/>
                <a:sym typeface="Arial"/>
              </a:rPr>
              <a:t>Calculation of Gain or Loss</a:t>
            </a:r>
            <a:endParaRPr/>
          </a:p>
        </p:txBody>
      </p:sp>
      <p:graphicFrame>
        <p:nvGraphicFramePr>
          <p:cNvPr id="642" name="Google Shape;642;p54"/>
          <p:cNvGraphicFramePr/>
          <p:nvPr/>
        </p:nvGraphicFramePr>
        <p:xfrm>
          <a:off x="381000" y="1905000"/>
          <a:ext cx="8077200" cy="3376613"/>
        </p:xfrm>
        <a:graphic>
          <a:graphicData uri="http://schemas.openxmlformats.org/presentationml/2006/ole">
            <mc:AlternateContent>
              <mc:Choice Requires="v">
                <p:oleObj r:id="rId4" imgH="3376613" imgW="8077200" progId="Excel.Sheet.8" spid="_x0000_s1">
                  <p:embed/>
                </p:oleObj>
              </mc:Choice>
              <mc:Fallback>
                <p:oleObj r:id="rId5" imgH="3376613" imgW="8077200" progId="Excel.Sheet.8">
                  <p:embed/>
                  <p:pic>
                    <p:nvPicPr>
                      <p:cNvPr id="642" name="Google Shape;642;p54"/>
                      <p:cNvPicPr preferRelativeResize="0"/>
                      <p:nvPr/>
                    </p:nvPicPr>
                    <p:blipFill rotWithShape="1">
                      <a:blip r:embed="rId6">
                        <a:alphaModFix/>
                      </a:blip>
                      <a:srcRect b="0" l="0" r="0" t="0"/>
                      <a:stretch/>
                    </p:blipFill>
                    <p:spPr>
                      <a:xfrm>
                        <a:off x="381000" y="1905000"/>
                        <a:ext cx="8077200" cy="3376613"/>
                      </a:xfrm>
                      <a:prstGeom prst="rect">
                        <a:avLst/>
                      </a:prstGeom>
                      <a:noFill/>
                      <a:ln>
                        <a:noFill/>
                      </a:ln>
                    </p:spPr>
                  </p:pic>
                </p:oleObj>
              </mc:Fallback>
            </mc:AlternateContent>
          </a:graphicData>
        </a:graphic>
      </p:graphicFrame>
      <p:cxnSp>
        <p:nvCxnSpPr>
          <p:cNvPr id="643" name="Google Shape;643;p5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44" name="Google Shape;644;p5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45" name="Google Shape;645;p5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5"/>
          <p:cNvSpPr/>
          <p:nvPr/>
        </p:nvSpPr>
        <p:spPr>
          <a:xfrm>
            <a:off x="685800" y="4114800"/>
            <a:ext cx="7772400" cy="22098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Comic Sans MS"/>
              <a:ea typeface="Comic Sans MS"/>
              <a:cs typeface="Comic Sans MS"/>
              <a:sym typeface="Comic Sans MS"/>
            </a:endParaRPr>
          </a:p>
        </p:txBody>
      </p:sp>
      <p:sp>
        <p:nvSpPr>
          <p:cNvPr id="651" name="Google Shape;651;p55"/>
          <p:cNvSpPr/>
          <p:nvPr/>
        </p:nvSpPr>
        <p:spPr>
          <a:xfrm>
            <a:off x="685800" y="1828800"/>
            <a:ext cx="7772400" cy="22860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Comic Sans MS"/>
              <a:ea typeface="Comic Sans MS"/>
              <a:cs typeface="Comic Sans MS"/>
              <a:sym typeface="Comic Sans MS"/>
            </a:endParaRPr>
          </a:p>
        </p:txBody>
      </p:sp>
      <p:sp>
        <p:nvSpPr>
          <p:cNvPr id="652" name="Google Shape;652;p55"/>
          <p:cNvSpPr txBox="1"/>
          <p:nvPr/>
        </p:nvSpPr>
        <p:spPr>
          <a:xfrm>
            <a:off x="609600" y="1276350"/>
            <a:ext cx="8153400" cy="453201"/>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400" u="none" cap="none" strike="noStrike">
                <a:solidFill>
                  <a:schemeClr val="dk1"/>
                </a:solidFill>
                <a:latin typeface="Arial"/>
                <a:ea typeface="Arial"/>
                <a:cs typeface="Arial"/>
                <a:sym typeface="Arial"/>
              </a:rPr>
              <a:t>Has Commercial Substance</a:t>
            </a:r>
            <a:endParaRPr/>
          </a:p>
        </p:txBody>
      </p:sp>
      <p:sp>
        <p:nvSpPr>
          <p:cNvPr id="653" name="Google Shape;653;p55"/>
          <p:cNvSpPr txBox="1"/>
          <p:nvPr/>
        </p:nvSpPr>
        <p:spPr>
          <a:xfrm>
            <a:off x="685800" y="1828800"/>
            <a:ext cx="5410200" cy="44012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Santana:</a:t>
            </a:r>
            <a:endParaRPr b="0" i="0" sz="2200" u="none" cap="none" strike="noStrike">
              <a:solidFill>
                <a:srgbClr val="C00000"/>
              </a:solidFill>
              <a:latin typeface="Arial"/>
              <a:ea typeface="Arial"/>
              <a:cs typeface="Arial"/>
              <a:sym typeface="Arial"/>
            </a:endParaRPr>
          </a:p>
        </p:txBody>
      </p:sp>
      <p:sp>
        <p:nvSpPr>
          <p:cNvPr id="654" name="Google Shape;654;p55"/>
          <p:cNvSpPr txBox="1"/>
          <p:nvPr/>
        </p:nvSpPr>
        <p:spPr>
          <a:xfrm>
            <a:off x="685800" y="2278063"/>
            <a:ext cx="7467600" cy="1671637"/>
          </a:xfrm>
          <a:prstGeom prst="rect">
            <a:avLst/>
          </a:prstGeom>
          <a:noFill/>
          <a:ln>
            <a:noFill/>
          </a:ln>
        </p:spPr>
        <p:txBody>
          <a:bodyPr anchorCtr="0" anchor="t" bIns="45700" lIns="91425" spcFirstLastPara="1" rIns="91425" wrap="square" tIns="45700">
            <a:spAutoFit/>
          </a:bodyPr>
          <a:lstStyle/>
          <a:p>
            <a:pPr indent="-574675" lvl="0" marL="1028700" marR="0" rtl="0" algn="l">
              <a:spcBef>
                <a:spcPts val="0"/>
              </a:spcBef>
              <a:spcAft>
                <a:spcPts val="0"/>
              </a:spcAft>
              <a:buNone/>
            </a:pPr>
            <a:r>
              <a:rPr b="0" i="0" lang="en-US" sz="1900" u="none" cap="none" strike="noStrike">
                <a:solidFill>
                  <a:schemeClr val="dk1"/>
                </a:solidFill>
                <a:latin typeface="Arial"/>
                <a:ea typeface="Arial"/>
                <a:cs typeface="Arial"/>
                <a:sym typeface="Arial"/>
              </a:rPr>
              <a:t>Equipment 	15,500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Accumulated Depreciation	19,000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Cash		2,000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Equipment		28,000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Gain on Exchange		4,500</a:t>
            </a:r>
            <a:endParaRPr/>
          </a:p>
        </p:txBody>
      </p:sp>
      <p:sp>
        <p:nvSpPr>
          <p:cNvPr id="655" name="Google Shape;655;p55"/>
          <p:cNvSpPr txBox="1"/>
          <p:nvPr/>
        </p:nvSpPr>
        <p:spPr>
          <a:xfrm>
            <a:off x="685800" y="4114800"/>
            <a:ext cx="5410200" cy="44012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Delaware:</a:t>
            </a:r>
            <a:endParaRPr b="0" i="0" sz="2200" u="none" cap="none" strike="noStrike">
              <a:solidFill>
                <a:srgbClr val="C00000"/>
              </a:solidFill>
              <a:latin typeface="Arial"/>
              <a:ea typeface="Arial"/>
              <a:cs typeface="Arial"/>
              <a:sym typeface="Arial"/>
            </a:endParaRPr>
          </a:p>
        </p:txBody>
      </p:sp>
      <p:sp>
        <p:nvSpPr>
          <p:cNvPr id="656" name="Google Shape;656;p55"/>
          <p:cNvSpPr txBox="1"/>
          <p:nvPr/>
        </p:nvSpPr>
        <p:spPr>
          <a:xfrm>
            <a:off x="685800" y="4516438"/>
            <a:ext cx="7467600" cy="1671637"/>
          </a:xfrm>
          <a:prstGeom prst="rect">
            <a:avLst/>
          </a:prstGeom>
          <a:noFill/>
          <a:ln>
            <a:noFill/>
          </a:ln>
        </p:spPr>
        <p:txBody>
          <a:bodyPr anchorCtr="0" anchor="t" bIns="45700" lIns="91425" spcFirstLastPara="1" rIns="91425" wrap="square" tIns="45700">
            <a:spAutoFit/>
          </a:bodyPr>
          <a:lstStyle/>
          <a:p>
            <a:pPr indent="-574675" lvl="0" marL="1028700" marR="0" rtl="0" algn="l">
              <a:spcBef>
                <a:spcPts val="0"/>
              </a:spcBef>
              <a:spcAft>
                <a:spcPts val="0"/>
              </a:spcAft>
              <a:buNone/>
            </a:pPr>
            <a:r>
              <a:rPr b="0" i="0" lang="en-US" sz="1900" u="none" cap="none" strike="noStrike">
                <a:solidFill>
                  <a:schemeClr val="dk1"/>
                </a:solidFill>
                <a:latin typeface="Arial"/>
                <a:ea typeface="Arial"/>
                <a:cs typeface="Arial"/>
                <a:sym typeface="Arial"/>
              </a:rPr>
              <a:t>Cash		2,000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Equipment 	13,500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Accumulated Depreciation	10,000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Loss on Exchange	2,500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Equipment		28,000</a:t>
            </a:r>
            <a:endParaRPr/>
          </a:p>
        </p:txBody>
      </p:sp>
      <p:cxnSp>
        <p:nvCxnSpPr>
          <p:cNvPr id="657" name="Google Shape;657;p5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58" name="Google Shape;658;p5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59" name="Google Shape;659;p5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animEffect filter="fade" transition="in">
                                      <p:cBhvr>
                                        <p:cTn dur="500"/>
                                        <p:tgtEl>
                                          <p:spTgt spid="6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animEffect filter="fade" transition="in">
                                      <p:cBhvr>
                                        <p:cTn dur="500"/>
                                        <p:tgtEl>
                                          <p:spTgt spid="6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animEffect filter="fade" transition="in">
                                      <p:cBhvr>
                                        <p:cTn dur="500"/>
                                        <p:tgtEl>
                                          <p:spTgt spid="6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animEffect filter="fade" transition="in">
                                      <p:cBhvr>
                                        <p:cTn dur="500"/>
                                        <p:tgtEl>
                                          <p:spTgt spid="6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xEl>
                                              <p:pRg end="4" st="4"/>
                                            </p:txEl>
                                          </p:spTgt>
                                        </p:tgtEl>
                                        <p:attrNameLst>
                                          <p:attrName>style.visibility</p:attrName>
                                        </p:attrNameLst>
                                      </p:cBhvr>
                                      <p:to>
                                        <p:strVal val="visible"/>
                                      </p:to>
                                    </p:set>
                                    <p:animEffect filter="fade" transition="in">
                                      <p:cBhvr>
                                        <p:cTn dur="500"/>
                                        <p:tgtEl>
                                          <p:spTgt spid="6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0" st="0"/>
                                            </p:txEl>
                                          </p:spTgt>
                                        </p:tgtEl>
                                        <p:attrNameLst>
                                          <p:attrName>style.visibility</p:attrName>
                                        </p:attrNameLst>
                                      </p:cBhvr>
                                      <p:to>
                                        <p:strVal val="visible"/>
                                      </p:to>
                                    </p:set>
                                    <p:animEffect filter="fade" transition="in">
                                      <p:cBhvr>
                                        <p:cTn dur="500"/>
                                        <p:tgtEl>
                                          <p:spTgt spid="6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1" st="1"/>
                                            </p:txEl>
                                          </p:spTgt>
                                        </p:tgtEl>
                                        <p:attrNameLst>
                                          <p:attrName>style.visibility</p:attrName>
                                        </p:attrNameLst>
                                      </p:cBhvr>
                                      <p:to>
                                        <p:strVal val="visible"/>
                                      </p:to>
                                    </p:set>
                                    <p:animEffect filter="fade" transition="in">
                                      <p:cBhvr>
                                        <p:cTn dur="500"/>
                                        <p:tgtEl>
                                          <p:spTgt spid="6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2" st="2"/>
                                            </p:txEl>
                                          </p:spTgt>
                                        </p:tgtEl>
                                        <p:attrNameLst>
                                          <p:attrName>style.visibility</p:attrName>
                                        </p:attrNameLst>
                                      </p:cBhvr>
                                      <p:to>
                                        <p:strVal val="visible"/>
                                      </p:to>
                                    </p:set>
                                    <p:animEffect filter="fade" transition="in">
                                      <p:cBhvr>
                                        <p:cTn dur="500"/>
                                        <p:tgtEl>
                                          <p:spTgt spid="6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3" st="3"/>
                                            </p:txEl>
                                          </p:spTgt>
                                        </p:tgtEl>
                                        <p:attrNameLst>
                                          <p:attrName>style.visibility</p:attrName>
                                        </p:attrNameLst>
                                      </p:cBhvr>
                                      <p:to>
                                        <p:strVal val="visible"/>
                                      </p:to>
                                    </p:set>
                                    <p:animEffect filter="fade" transition="in">
                                      <p:cBhvr>
                                        <p:cTn dur="500"/>
                                        <p:tgtEl>
                                          <p:spTgt spid="6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4" st="4"/>
                                            </p:txEl>
                                          </p:spTgt>
                                        </p:tgtEl>
                                        <p:attrNameLst>
                                          <p:attrName>style.visibility</p:attrName>
                                        </p:attrNameLst>
                                      </p:cBhvr>
                                      <p:to>
                                        <p:strVal val="visible"/>
                                      </p:to>
                                    </p:set>
                                    <p:animEffect filter="fade" transition="in">
                                      <p:cBhvr>
                                        <p:cTn dur="500"/>
                                        <p:tgtEl>
                                          <p:spTgt spid="65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6"/>
          <p:cNvSpPr/>
          <p:nvPr/>
        </p:nvSpPr>
        <p:spPr>
          <a:xfrm>
            <a:off x="685800" y="4038600"/>
            <a:ext cx="7772400" cy="22098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Comic Sans MS"/>
              <a:ea typeface="Comic Sans MS"/>
              <a:cs typeface="Comic Sans MS"/>
              <a:sym typeface="Comic Sans MS"/>
            </a:endParaRPr>
          </a:p>
        </p:txBody>
      </p:sp>
      <p:sp>
        <p:nvSpPr>
          <p:cNvPr id="665" name="Google Shape;665;p56"/>
          <p:cNvSpPr/>
          <p:nvPr/>
        </p:nvSpPr>
        <p:spPr>
          <a:xfrm>
            <a:off x="685800" y="1524000"/>
            <a:ext cx="7772400" cy="22860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Comic Sans MS"/>
              <a:ea typeface="Comic Sans MS"/>
              <a:cs typeface="Comic Sans MS"/>
              <a:sym typeface="Comic Sans MS"/>
            </a:endParaRPr>
          </a:p>
        </p:txBody>
      </p:sp>
      <p:sp>
        <p:nvSpPr>
          <p:cNvPr id="666" name="Google Shape;666;p56"/>
          <p:cNvSpPr txBox="1"/>
          <p:nvPr/>
        </p:nvSpPr>
        <p:spPr>
          <a:xfrm>
            <a:off x="685800" y="1524000"/>
            <a:ext cx="54102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Santana</a:t>
            </a:r>
            <a:r>
              <a:rPr b="1" i="0" lang="en-US" sz="2200" u="none" cap="none" strike="noStrike">
                <a:solidFill>
                  <a:srgbClr val="800000"/>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(Has Commercial Substance)</a:t>
            </a:r>
            <a:r>
              <a:rPr b="1" i="0" lang="en-US" sz="2200" u="none" cap="none" strike="noStrike">
                <a:solidFill>
                  <a:srgbClr val="800000"/>
                </a:solidFill>
                <a:latin typeface="Arial"/>
                <a:ea typeface="Arial"/>
                <a:cs typeface="Arial"/>
                <a:sym typeface="Arial"/>
              </a:rPr>
              <a:t>:</a:t>
            </a:r>
            <a:endParaRPr b="0" i="0" sz="2200" u="none" cap="none" strike="noStrike">
              <a:solidFill>
                <a:srgbClr val="800000"/>
              </a:solidFill>
              <a:latin typeface="Arial"/>
              <a:ea typeface="Arial"/>
              <a:cs typeface="Arial"/>
              <a:sym typeface="Arial"/>
            </a:endParaRPr>
          </a:p>
        </p:txBody>
      </p:sp>
      <p:sp>
        <p:nvSpPr>
          <p:cNvPr id="667" name="Google Shape;667;p56"/>
          <p:cNvSpPr txBox="1"/>
          <p:nvPr/>
        </p:nvSpPr>
        <p:spPr>
          <a:xfrm>
            <a:off x="685800" y="1973263"/>
            <a:ext cx="7467600" cy="1671637"/>
          </a:xfrm>
          <a:prstGeom prst="rect">
            <a:avLst/>
          </a:prstGeom>
          <a:noFill/>
          <a:ln>
            <a:noFill/>
          </a:ln>
        </p:spPr>
        <p:txBody>
          <a:bodyPr anchorCtr="0" anchor="t" bIns="45700" lIns="91425" spcFirstLastPara="1" rIns="91425" wrap="square" tIns="45700">
            <a:spAutoFit/>
          </a:bodyPr>
          <a:lstStyle/>
          <a:p>
            <a:pPr indent="-574675" lvl="0" marL="1028700" marR="0" rtl="0" algn="l">
              <a:spcBef>
                <a:spcPts val="0"/>
              </a:spcBef>
              <a:spcAft>
                <a:spcPts val="0"/>
              </a:spcAft>
              <a:buNone/>
            </a:pPr>
            <a:r>
              <a:rPr b="0" i="0" lang="en-US" sz="1900" u="none" cap="none" strike="noStrike">
                <a:solidFill>
                  <a:schemeClr val="dk1"/>
                </a:solidFill>
                <a:latin typeface="Arial"/>
                <a:ea typeface="Arial"/>
                <a:cs typeface="Arial"/>
                <a:sym typeface="Arial"/>
              </a:rPr>
              <a:t>Equipment 	15,500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Accumulated Depreciation	19,000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Cash		2,000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Equipment		28,000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Gain on Disposal of Equipment		4,500</a:t>
            </a:r>
            <a:endParaRPr/>
          </a:p>
        </p:txBody>
      </p:sp>
      <p:sp>
        <p:nvSpPr>
          <p:cNvPr id="668" name="Google Shape;668;p56"/>
          <p:cNvSpPr txBox="1"/>
          <p:nvPr/>
        </p:nvSpPr>
        <p:spPr>
          <a:xfrm>
            <a:off x="685800" y="4071938"/>
            <a:ext cx="61722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Santana</a:t>
            </a:r>
            <a:r>
              <a:rPr b="1" i="0" lang="en-US" sz="2200" u="none" cap="none" strike="noStrike">
                <a:solidFill>
                  <a:srgbClr val="800000"/>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(LACKS Commercial Substance)</a:t>
            </a:r>
            <a:r>
              <a:rPr b="1" i="0" lang="en-US" sz="2200" u="none" cap="none" strike="noStrike">
                <a:solidFill>
                  <a:srgbClr val="800000"/>
                </a:solidFill>
                <a:latin typeface="Arial"/>
                <a:ea typeface="Arial"/>
                <a:cs typeface="Arial"/>
                <a:sym typeface="Arial"/>
              </a:rPr>
              <a:t>:</a:t>
            </a:r>
            <a:endParaRPr/>
          </a:p>
        </p:txBody>
      </p:sp>
      <p:sp>
        <p:nvSpPr>
          <p:cNvPr id="669" name="Google Shape;669;p56"/>
          <p:cNvSpPr txBox="1"/>
          <p:nvPr/>
        </p:nvSpPr>
        <p:spPr>
          <a:xfrm>
            <a:off x="685800" y="4610100"/>
            <a:ext cx="7467600" cy="1349375"/>
          </a:xfrm>
          <a:prstGeom prst="rect">
            <a:avLst/>
          </a:prstGeom>
          <a:noFill/>
          <a:ln>
            <a:noFill/>
          </a:ln>
        </p:spPr>
        <p:txBody>
          <a:bodyPr anchorCtr="0" anchor="t" bIns="45700" lIns="91425" spcFirstLastPara="1" rIns="91425" wrap="square" tIns="45700">
            <a:spAutoFit/>
          </a:bodyPr>
          <a:lstStyle/>
          <a:p>
            <a:pPr indent="-574675" lvl="0" marL="1028700" marR="0" rtl="0" algn="l">
              <a:spcBef>
                <a:spcPts val="0"/>
              </a:spcBef>
              <a:spcAft>
                <a:spcPts val="0"/>
              </a:spcAft>
              <a:buNone/>
            </a:pPr>
            <a:r>
              <a:rPr b="0" i="0" lang="en-US" sz="1900" u="none" cap="none" strike="noStrike">
                <a:solidFill>
                  <a:schemeClr val="dk1"/>
                </a:solidFill>
                <a:latin typeface="Arial"/>
                <a:ea typeface="Arial"/>
                <a:cs typeface="Arial"/>
                <a:sym typeface="Arial"/>
              </a:rPr>
              <a:t>Equipment   </a:t>
            </a:r>
            <a:r>
              <a:rPr b="0" i="0" lang="en-US" sz="1500" u="none" cap="none" strike="noStrike">
                <a:solidFill>
                  <a:schemeClr val="dk1"/>
                </a:solidFill>
                <a:latin typeface="Arial"/>
                <a:ea typeface="Arial"/>
                <a:cs typeface="Arial"/>
                <a:sym typeface="Arial"/>
              </a:rPr>
              <a:t>(15,500 – 4,500)</a:t>
            </a:r>
            <a:r>
              <a:rPr b="0" i="0" lang="en-US" sz="1900" u="none" cap="none" strike="noStrike">
                <a:solidFill>
                  <a:schemeClr val="dk1"/>
                </a:solidFill>
                <a:latin typeface="Arial"/>
                <a:ea typeface="Arial"/>
                <a:cs typeface="Arial"/>
                <a:sym typeface="Arial"/>
              </a:rPr>
              <a:t> 	11,000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Accumulated Depreciation	19,000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Cash		2,000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Equipment		28,000</a:t>
            </a:r>
            <a:endParaRPr/>
          </a:p>
        </p:txBody>
      </p:sp>
      <p:cxnSp>
        <p:nvCxnSpPr>
          <p:cNvPr id="670" name="Google Shape;670;p5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71" name="Google Shape;671;p56"/>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72" name="Google Shape;672;p5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xEl>
                                              <p:pRg end="0" st="0"/>
                                            </p:txEl>
                                          </p:spTgt>
                                        </p:tgtEl>
                                        <p:attrNameLst>
                                          <p:attrName>style.visibility</p:attrName>
                                        </p:attrNameLst>
                                      </p:cBhvr>
                                      <p:to>
                                        <p:strVal val="visible"/>
                                      </p:to>
                                    </p:set>
                                    <p:animEffect filter="fade" transition="in">
                                      <p:cBhvr>
                                        <p:cTn dur="500"/>
                                        <p:tgtEl>
                                          <p:spTgt spid="6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xEl>
                                              <p:pRg end="1" st="1"/>
                                            </p:txEl>
                                          </p:spTgt>
                                        </p:tgtEl>
                                        <p:attrNameLst>
                                          <p:attrName>style.visibility</p:attrName>
                                        </p:attrNameLst>
                                      </p:cBhvr>
                                      <p:to>
                                        <p:strVal val="visible"/>
                                      </p:to>
                                    </p:set>
                                    <p:animEffect filter="fade" transition="in">
                                      <p:cBhvr>
                                        <p:cTn dur="500"/>
                                        <p:tgtEl>
                                          <p:spTgt spid="6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xEl>
                                              <p:pRg end="2" st="2"/>
                                            </p:txEl>
                                          </p:spTgt>
                                        </p:tgtEl>
                                        <p:attrNameLst>
                                          <p:attrName>style.visibility</p:attrName>
                                        </p:attrNameLst>
                                      </p:cBhvr>
                                      <p:to>
                                        <p:strVal val="visible"/>
                                      </p:to>
                                    </p:set>
                                    <p:animEffect filter="fade" transition="in">
                                      <p:cBhvr>
                                        <p:cTn dur="500"/>
                                        <p:tgtEl>
                                          <p:spTgt spid="6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xEl>
                                              <p:pRg end="3" st="3"/>
                                            </p:txEl>
                                          </p:spTgt>
                                        </p:tgtEl>
                                        <p:attrNameLst>
                                          <p:attrName>style.visibility</p:attrName>
                                        </p:attrNameLst>
                                      </p:cBhvr>
                                      <p:to>
                                        <p:strVal val="visible"/>
                                      </p:to>
                                    </p:set>
                                    <p:animEffect filter="fade" transition="in">
                                      <p:cBhvr>
                                        <p:cTn dur="500"/>
                                        <p:tgtEl>
                                          <p:spTgt spid="6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xEl>
                                              <p:pRg end="4" st="4"/>
                                            </p:txEl>
                                          </p:spTgt>
                                        </p:tgtEl>
                                        <p:attrNameLst>
                                          <p:attrName>style.visibility</p:attrName>
                                        </p:attrNameLst>
                                      </p:cBhvr>
                                      <p:to>
                                        <p:strVal val="visible"/>
                                      </p:to>
                                    </p:set>
                                    <p:animEffect filter="fade" transition="in">
                                      <p:cBhvr>
                                        <p:cTn dur="500"/>
                                        <p:tgtEl>
                                          <p:spTgt spid="6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0" st="0"/>
                                            </p:txEl>
                                          </p:spTgt>
                                        </p:tgtEl>
                                        <p:attrNameLst>
                                          <p:attrName>style.visibility</p:attrName>
                                        </p:attrNameLst>
                                      </p:cBhvr>
                                      <p:to>
                                        <p:strVal val="visible"/>
                                      </p:to>
                                    </p:set>
                                    <p:animEffect filter="fade" transition="in">
                                      <p:cBhvr>
                                        <p:cTn dur="500"/>
                                        <p:tgtEl>
                                          <p:spTgt spid="6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1" st="1"/>
                                            </p:txEl>
                                          </p:spTgt>
                                        </p:tgtEl>
                                        <p:attrNameLst>
                                          <p:attrName>style.visibility</p:attrName>
                                        </p:attrNameLst>
                                      </p:cBhvr>
                                      <p:to>
                                        <p:strVal val="visible"/>
                                      </p:to>
                                    </p:set>
                                    <p:animEffect filter="fade" transition="in">
                                      <p:cBhvr>
                                        <p:cTn dur="500"/>
                                        <p:tgtEl>
                                          <p:spTgt spid="6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2" st="2"/>
                                            </p:txEl>
                                          </p:spTgt>
                                        </p:tgtEl>
                                        <p:attrNameLst>
                                          <p:attrName>style.visibility</p:attrName>
                                        </p:attrNameLst>
                                      </p:cBhvr>
                                      <p:to>
                                        <p:strVal val="visible"/>
                                      </p:to>
                                    </p:set>
                                    <p:animEffect filter="fade" transition="in">
                                      <p:cBhvr>
                                        <p:cTn dur="500"/>
                                        <p:tgtEl>
                                          <p:spTgt spid="6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3" st="3"/>
                                            </p:txEl>
                                          </p:spTgt>
                                        </p:tgtEl>
                                        <p:attrNameLst>
                                          <p:attrName>style.visibility</p:attrName>
                                        </p:attrNameLst>
                                      </p:cBhvr>
                                      <p:to>
                                        <p:strVal val="visible"/>
                                      </p:to>
                                    </p:set>
                                    <p:animEffect filter="fade" transition="in">
                                      <p:cBhvr>
                                        <p:cTn dur="500"/>
                                        <p:tgtEl>
                                          <p:spTgt spid="66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7"/>
          <p:cNvSpPr/>
          <p:nvPr/>
        </p:nvSpPr>
        <p:spPr>
          <a:xfrm>
            <a:off x="685800" y="4038600"/>
            <a:ext cx="7772400" cy="22098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Comic Sans MS"/>
              <a:ea typeface="Comic Sans MS"/>
              <a:cs typeface="Comic Sans MS"/>
              <a:sym typeface="Comic Sans MS"/>
            </a:endParaRPr>
          </a:p>
        </p:txBody>
      </p:sp>
      <p:sp>
        <p:nvSpPr>
          <p:cNvPr id="678" name="Google Shape;678;p57"/>
          <p:cNvSpPr/>
          <p:nvPr/>
        </p:nvSpPr>
        <p:spPr>
          <a:xfrm>
            <a:off x="685800" y="1371600"/>
            <a:ext cx="7772400" cy="22860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folHlink"/>
              </a:solidFill>
              <a:latin typeface="Comic Sans MS"/>
              <a:ea typeface="Comic Sans MS"/>
              <a:cs typeface="Comic Sans MS"/>
              <a:sym typeface="Comic Sans MS"/>
            </a:endParaRPr>
          </a:p>
        </p:txBody>
      </p:sp>
      <p:sp>
        <p:nvSpPr>
          <p:cNvPr id="679" name="Google Shape;679;p57"/>
          <p:cNvSpPr txBox="1"/>
          <p:nvPr/>
        </p:nvSpPr>
        <p:spPr>
          <a:xfrm>
            <a:off x="685800" y="1371600"/>
            <a:ext cx="64770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Delaware</a:t>
            </a:r>
            <a:r>
              <a:rPr b="1" i="0" lang="en-US" sz="2200" u="none" cap="none" strike="noStrike">
                <a:solidFill>
                  <a:srgbClr val="800000"/>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(Has Commercial Substance)</a:t>
            </a:r>
            <a:r>
              <a:rPr b="1" i="0" lang="en-US" sz="2200" u="none" cap="none" strike="noStrike">
                <a:solidFill>
                  <a:srgbClr val="800000"/>
                </a:solidFill>
                <a:latin typeface="Arial"/>
                <a:ea typeface="Arial"/>
                <a:cs typeface="Arial"/>
                <a:sym typeface="Arial"/>
              </a:rPr>
              <a:t>:</a:t>
            </a:r>
            <a:endParaRPr b="0" i="0" sz="2200" u="none" cap="none" strike="noStrike">
              <a:solidFill>
                <a:srgbClr val="800000"/>
              </a:solidFill>
              <a:latin typeface="Arial"/>
              <a:ea typeface="Arial"/>
              <a:cs typeface="Arial"/>
              <a:sym typeface="Arial"/>
            </a:endParaRPr>
          </a:p>
        </p:txBody>
      </p:sp>
      <p:sp>
        <p:nvSpPr>
          <p:cNvPr id="680" name="Google Shape;680;p57"/>
          <p:cNvSpPr txBox="1"/>
          <p:nvPr/>
        </p:nvSpPr>
        <p:spPr>
          <a:xfrm>
            <a:off x="685800" y="4071938"/>
            <a:ext cx="6172200" cy="46474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C00000"/>
                </a:solidFill>
                <a:latin typeface="Arial"/>
                <a:ea typeface="Arial"/>
                <a:cs typeface="Arial"/>
                <a:sym typeface="Arial"/>
              </a:rPr>
              <a:t>Delaware </a:t>
            </a:r>
            <a:r>
              <a:rPr b="1" i="0" lang="en-US" sz="2200" u="none" cap="none" strike="noStrike">
                <a:solidFill>
                  <a:schemeClr val="dk1"/>
                </a:solidFill>
                <a:latin typeface="Arial"/>
                <a:ea typeface="Arial"/>
                <a:cs typeface="Arial"/>
                <a:sym typeface="Arial"/>
              </a:rPr>
              <a:t>(LACKS Commercial Substance)</a:t>
            </a:r>
            <a:r>
              <a:rPr b="1" i="0" lang="en-US" sz="2200" u="none" cap="none" strike="noStrike">
                <a:solidFill>
                  <a:srgbClr val="800000"/>
                </a:solidFill>
                <a:latin typeface="Arial"/>
                <a:ea typeface="Arial"/>
                <a:cs typeface="Arial"/>
                <a:sym typeface="Arial"/>
              </a:rPr>
              <a:t>:</a:t>
            </a:r>
            <a:endParaRPr/>
          </a:p>
        </p:txBody>
      </p:sp>
      <p:sp>
        <p:nvSpPr>
          <p:cNvPr id="681" name="Google Shape;681;p57"/>
          <p:cNvSpPr txBox="1"/>
          <p:nvPr/>
        </p:nvSpPr>
        <p:spPr>
          <a:xfrm>
            <a:off x="685800" y="1828800"/>
            <a:ext cx="7467600" cy="1671638"/>
          </a:xfrm>
          <a:prstGeom prst="rect">
            <a:avLst/>
          </a:prstGeom>
          <a:noFill/>
          <a:ln>
            <a:noFill/>
          </a:ln>
        </p:spPr>
        <p:txBody>
          <a:bodyPr anchorCtr="0" anchor="t" bIns="45700" lIns="91425" spcFirstLastPara="1" rIns="91425" wrap="square" tIns="45700">
            <a:spAutoFit/>
          </a:bodyPr>
          <a:lstStyle/>
          <a:p>
            <a:pPr indent="-574675" lvl="0" marL="1028700" marR="0" rtl="0" algn="l">
              <a:spcBef>
                <a:spcPts val="0"/>
              </a:spcBef>
              <a:spcAft>
                <a:spcPts val="0"/>
              </a:spcAft>
              <a:buNone/>
            </a:pPr>
            <a:r>
              <a:rPr b="0" i="0" lang="en-US" sz="1900" u="none" cap="none" strike="noStrike">
                <a:solidFill>
                  <a:schemeClr val="dk1"/>
                </a:solidFill>
                <a:latin typeface="Arial"/>
                <a:ea typeface="Arial"/>
                <a:cs typeface="Arial"/>
                <a:sym typeface="Arial"/>
              </a:rPr>
              <a:t>Cash		2,000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Equipment 	13,500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Accumulated Depreciation	10,000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Loss on Disposal of Equipment	2,500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Equipment		28,000</a:t>
            </a:r>
            <a:endParaRPr/>
          </a:p>
        </p:txBody>
      </p:sp>
      <p:sp>
        <p:nvSpPr>
          <p:cNvPr id="682" name="Google Shape;682;p57"/>
          <p:cNvSpPr txBox="1"/>
          <p:nvPr/>
        </p:nvSpPr>
        <p:spPr>
          <a:xfrm>
            <a:off x="685800" y="4495800"/>
            <a:ext cx="7467600" cy="1671638"/>
          </a:xfrm>
          <a:prstGeom prst="rect">
            <a:avLst/>
          </a:prstGeom>
          <a:noFill/>
          <a:ln>
            <a:noFill/>
          </a:ln>
        </p:spPr>
        <p:txBody>
          <a:bodyPr anchorCtr="0" anchor="t" bIns="45700" lIns="91425" spcFirstLastPara="1" rIns="91425" wrap="square" tIns="45700">
            <a:spAutoFit/>
          </a:bodyPr>
          <a:lstStyle/>
          <a:p>
            <a:pPr indent="-574675" lvl="0" marL="1028700" marR="0" rtl="0" algn="l">
              <a:spcBef>
                <a:spcPts val="0"/>
              </a:spcBef>
              <a:spcAft>
                <a:spcPts val="0"/>
              </a:spcAft>
              <a:buNone/>
            </a:pPr>
            <a:r>
              <a:rPr b="0" i="0" lang="en-US" sz="1900" u="none" cap="none" strike="noStrike">
                <a:solidFill>
                  <a:schemeClr val="dk1"/>
                </a:solidFill>
                <a:latin typeface="Arial"/>
                <a:ea typeface="Arial"/>
                <a:cs typeface="Arial"/>
                <a:sym typeface="Arial"/>
              </a:rPr>
              <a:t>Cash		2,000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Equipment 	13,500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Accumulated Depreciation	10,000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Loss on Disposal of Equipment	2,500</a:t>
            </a:r>
            <a:endParaRPr/>
          </a:p>
          <a:p>
            <a:pPr indent="-574675" lvl="0" marL="1028700" marR="0" rtl="0" algn="l">
              <a:spcBef>
                <a:spcPts val="190"/>
              </a:spcBef>
              <a:spcAft>
                <a:spcPts val="0"/>
              </a:spcAft>
              <a:buNone/>
            </a:pPr>
            <a:r>
              <a:rPr b="0" i="0" lang="en-US" sz="1900" u="none" cap="none" strike="noStrike">
                <a:solidFill>
                  <a:schemeClr val="dk1"/>
                </a:solidFill>
                <a:latin typeface="Arial"/>
                <a:ea typeface="Arial"/>
                <a:cs typeface="Arial"/>
                <a:sym typeface="Arial"/>
              </a:rPr>
              <a:t>	Equipment		28,000</a:t>
            </a:r>
            <a:endParaRPr/>
          </a:p>
        </p:txBody>
      </p:sp>
      <p:cxnSp>
        <p:nvCxnSpPr>
          <p:cNvPr id="683" name="Google Shape;683;p5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84" name="Google Shape;684;p5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685" name="Google Shape;685;p5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0" st="0"/>
                                            </p:txEl>
                                          </p:spTgt>
                                        </p:tgtEl>
                                        <p:attrNameLst>
                                          <p:attrName>style.visibility</p:attrName>
                                        </p:attrNameLst>
                                      </p:cBhvr>
                                      <p:to>
                                        <p:strVal val="visible"/>
                                      </p:to>
                                    </p:set>
                                    <p:animEffect filter="fade" transition="in">
                                      <p:cBhvr>
                                        <p:cTn dur="500"/>
                                        <p:tgtEl>
                                          <p:spTgt spid="6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1" st="1"/>
                                            </p:txEl>
                                          </p:spTgt>
                                        </p:tgtEl>
                                        <p:attrNameLst>
                                          <p:attrName>style.visibility</p:attrName>
                                        </p:attrNameLst>
                                      </p:cBhvr>
                                      <p:to>
                                        <p:strVal val="visible"/>
                                      </p:to>
                                    </p:set>
                                    <p:animEffect filter="fade" transition="in">
                                      <p:cBhvr>
                                        <p:cTn dur="500"/>
                                        <p:tgtEl>
                                          <p:spTgt spid="6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2" st="2"/>
                                            </p:txEl>
                                          </p:spTgt>
                                        </p:tgtEl>
                                        <p:attrNameLst>
                                          <p:attrName>style.visibility</p:attrName>
                                        </p:attrNameLst>
                                      </p:cBhvr>
                                      <p:to>
                                        <p:strVal val="visible"/>
                                      </p:to>
                                    </p:set>
                                    <p:animEffect filter="fade" transition="in">
                                      <p:cBhvr>
                                        <p:cTn dur="500"/>
                                        <p:tgtEl>
                                          <p:spTgt spid="6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3" st="3"/>
                                            </p:txEl>
                                          </p:spTgt>
                                        </p:tgtEl>
                                        <p:attrNameLst>
                                          <p:attrName>style.visibility</p:attrName>
                                        </p:attrNameLst>
                                      </p:cBhvr>
                                      <p:to>
                                        <p:strVal val="visible"/>
                                      </p:to>
                                    </p:set>
                                    <p:animEffect filter="fade" transition="in">
                                      <p:cBhvr>
                                        <p:cTn dur="500"/>
                                        <p:tgtEl>
                                          <p:spTgt spid="6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xEl>
                                              <p:pRg end="4" st="4"/>
                                            </p:txEl>
                                          </p:spTgt>
                                        </p:tgtEl>
                                        <p:attrNameLst>
                                          <p:attrName>style.visibility</p:attrName>
                                        </p:attrNameLst>
                                      </p:cBhvr>
                                      <p:to>
                                        <p:strVal val="visible"/>
                                      </p:to>
                                    </p:set>
                                    <p:animEffect filter="fade" transition="in">
                                      <p:cBhvr>
                                        <p:cTn dur="500"/>
                                        <p:tgtEl>
                                          <p:spTgt spid="6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xEl>
                                              <p:pRg end="0" st="0"/>
                                            </p:txEl>
                                          </p:spTgt>
                                        </p:tgtEl>
                                        <p:attrNameLst>
                                          <p:attrName>style.visibility</p:attrName>
                                        </p:attrNameLst>
                                      </p:cBhvr>
                                      <p:to>
                                        <p:strVal val="visible"/>
                                      </p:to>
                                    </p:set>
                                    <p:animEffect filter="fade" transition="in">
                                      <p:cBhvr>
                                        <p:cTn dur="500"/>
                                        <p:tgtEl>
                                          <p:spTgt spid="6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xEl>
                                              <p:pRg end="1" st="1"/>
                                            </p:txEl>
                                          </p:spTgt>
                                        </p:tgtEl>
                                        <p:attrNameLst>
                                          <p:attrName>style.visibility</p:attrName>
                                        </p:attrNameLst>
                                      </p:cBhvr>
                                      <p:to>
                                        <p:strVal val="visible"/>
                                      </p:to>
                                    </p:set>
                                    <p:animEffect filter="fade" transition="in">
                                      <p:cBhvr>
                                        <p:cTn dur="500"/>
                                        <p:tgtEl>
                                          <p:spTgt spid="6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xEl>
                                              <p:pRg end="2" st="2"/>
                                            </p:txEl>
                                          </p:spTgt>
                                        </p:tgtEl>
                                        <p:attrNameLst>
                                          <p:attrName>style.visibility</p:attrName>
                                        </p:attrNameLst>
                                      </p:cBhvr>
                                      <p:to>
                                        <p:strVal val="visible"/>
                                      </p:to>
                                    </p:set>
                                    <p:animEffect filter="fade" transition="in">
                                      <p:cBhvr>
                                        <p:cTn dur="500"/>
                                        <p:tgtEl>
                                          <p:spTgt spid="6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xEl>
                                              <p:pRg end="3" st="3"/>
                                            </p:txEl>
                                          </p:spTgt>
                                        </p:tgtEl>
                                        <p:attrNameLst>
                                          <p:attrName>style.visibility</p:attrName>
                                        </p:attrNameLst>
                                      </p:cBhvr>
                                      <p:to>
                                        <p:strVal val="visible"/>
                                      </p:to>
                                    </p:set>
                                    <p:animEffect filter="fade" transition="in">
                                      <p:cBhvr>
                                        <p:cTn dur="500"/>
                                        <p:tgtEl>
                                          <p:spTgt spid="6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xEl>
                                              <p:pRg end="4" st="4"/>
                                            </p:txEl>
                                          </p:spTgt>
                                        </p:tgtEl>
                                        <p:attrNameLst>
                                          <p:attrName>style.visibility</p:attrName>
                                        </p:attrNameLst>
                                      </p:cBhvr>
                                      <p:to>
                                        <p:strVal val="visible"/>
                                      </p:to>
                                    </p:set>
                                    <p:animEffect filter="fade" transition="in">
                                      <p:cBhvr>
                                        <p:cTn dur="500"/>
                                        <p:tgtEl>
                                          <p:spTgt spid="68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5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
        <p:nvSpPr>
          <p:cNvPr id="691" name="Google Shape;691;p58"/>
          <p:cNvSpPr/>
          <p:nvPr/>
        </p:nvSpPr>
        <p:spPr>
          <a:xfrm>
            <a:off x="381000" y="990599"/>
            <a:ext cx="8382000" cy="5486401"/>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t/>
            </a:r>
            <a:endParaRPr b="0" i="0" sz="1500" u="none" cap="none" strike="noStrike">
              <a:solidFill>
                <a:schemeClr val="folHlink"/>
              </a:solidFill>
              <a:latin typeface="Arial"/>
              <a:ea typeface="Arial"/>
              <a:cs typeface="Arial"/>
              <a:sym typeface="Arial"/>
            </a:endParaRPr>
          </a:p>
        </p:txBody>
      </p:sp>
      <p:sp>
        <p:nvSpPr>
          <p:cNvPr id="692" name="Google Shape;692;p58"/>
          <p:cNvSpPr/>
          <p:nvPr/>
        </p:nvSpPr>
        <p:spPr>
          <a:xfrm>
            <a:off x="457200" y="1107144"/>
            <a:ext cx="4114800" cy="5221288"/>
          </a:xfrm>
          <a:prstGeom prst="rect">
            <a:avLst/>
          </a:prstGeom>
          <a:noFill/>
          <a:ln>
            <a:noFill/>
          </a:ln>
        </p:spPr>
        <p:txBody>
          <a:bodyPr anchorCtr="0" anchor="t" bIns="45700" lIns="91425" spcFirstLastPara="1" rIns="91425" wrap="square" tIns="45700">
            <a:spAutoFit/>
          </a:bodyPr>
          <a:lstStyle/>
          <a:p>
            <a:pPr indent="0" lvl="0" marL="0" marR="0" rtl="0" algn="just">
              <a:lnSpc>
                <a:spcPct val="105000"/>
              </a:lnSpc>
              <a:spcBef>
                <a:spcPts val="0"/>
              </a:spcBef>
              <a:spcAft>
                <a:spcPts val="0"/>
              </a:spcAft>
              <a:buNone/>
            </a:pPr>
            <a:r>
              <a:rPr b="0" i="0" lang="en-US" sz="1500" u="none" cap="none" strike="noStrike">
                <a:solidFill>
                  <a:schemeClr val="dk1"/>
                </a:solidFill>
                <a:latin typeface="Arial"/>
                <a:ea typeface="Arial"/>
                <a:cs typeface="Arial"/>
                <a:sym typeface="Arial"/>
              </a:rPr>
              <a:t>In a press release, Roy Olofson, former vice president of finance for </a:t>
            </a:r>
            <a:r>
              <a:rPr b="1" i="0" lang="en-US" sz="1500" u="none" cap="none" strike="noStrike">
                <a:solidFill>
                  <a:srgbClr val="C00000"/>
                </a:solidFill>
                <a:latin typeface="Arial"/>
                <a:ea typeface="Arial"/>
                <a:cs typeface="Arial"/>
                <a:sym typeface="Arial"/>
              </a:rPr>
              <a:t>Global Crossing</a:t>
            </a:r>
            <a:r>
              <a:rPr b="0" i="0" lang="en-US" sz="1500" u="none" cap="none" strike="noStrike">
                <a:solidFill>
                  <a:schemeClr val="dk1"/>
                </a:solidFill>
                <a:latin typeface="Arial"/>
                <a:ea typeface="Arial"/>
                <a:cs typeface="Arial"/>
                <a:sym typeface="Arial"/>
              </a:rPr>
              <a:t>, accused company executives of improperly describing the company’s revenue to the public. He said the company had improperly recorded long-term sales immediately rather than over the term of the contract, had improperly booked as cash transactions swaps of capacity with other carriers, and had fi red him when he blew the whistle.</a:t>
            </a:r>
            <a:endParaRPr/>
          </a:p>
          <a:p>
            <a:pPr indent="231775" lvl="0" marL="0" marR="0" rtl="0" algn="just">
              <a:lnSpc>
                <a:spcPct val="105000"/>
              </a:lnSpc>
              <a:spcBef>
                <a:spcPts val="300"/>
              </a:spcBef>
              <a:spcAft>
                <a:spcPts val="0"/>
              </a:spcAft>
              <a:buNone/>
            </a:pPr>
            <a:r>
              <a:rPr b="0" i="0" lang="en-US" sz="1500" u="none" cap="none" strike="noStrike">
                <a:solidFill>
                  <a:schemeClr val="dk1"/>
                </a:solidFill>
                <a:latin typeface="Arial"/>
                <a:ea typeface="Arial"/>
                <a:cs typeface="Arial"/>
                <a:sym typeface="Arial"/>
              </a:rPr>
              <a:t>The accounting for the swaps involves exchanges of similar network capacity. Companies have said they engage in such deals because swapping is quicker and less costly than building segments of their own networks, or because such pacts provide redundancies to make their own networks more reliable. In one expert’s view, an exchange of similar network capacity is the equivalent of trading a blue truck for a red truck-it shouldn’t boost a company’s revenue.</a:t>
            </a:r>
            <a:endParaRPr/>
          </a:p>
        </p:txBody>
      </p:sp>
      <p:sp>
        <p:nvSpPr>
          <p:cNvPr id="693" name="Google Shape;693;p58"/>
          <p:cNvSpPr txBox="1"/>
          <p:nvPr/>
        </p:nvSpPr>
        <p:spPr>
          <a:xfrm>
            <a:off x="5105400" y="573162"/>
            <a:ext cx="3581400" cy="404663"/>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694" name="Google Shape;694;p58"/>
          <p:cNvSpPr/>
          <p:nvPr/>
        </p:nvSpPr>
        <p:spPr>
          <a:xfrm>
            <a:off x="4588440" y="1107144"/>
            <a:ext cx="4114800" cy="5453063"/>
          </a:xfrm>
          <a:prstGeom prst="rect">
            <a:avLst/>
          </a:prstGeom>
          <a:noFill/>
          <a:ln>
            <a:noFill/>
          </a:ln>
        </p:spPr>
        <p:txBody>
          <a:bodyPr anchorCtr="0" anchor="t" bIns="45700" lIns="91425" spcFirstLastPara="1" rIns="91425" wrap="square" tIns="45700">
            <a:spAutoFit/>
          </a:bodyPr>
          <a:lstStyle/>
          <a:p>
            <a:pPr indent="0" lvl="0" marL="0" marR="0" rtl="0" algn="just">
              <a:lnSpc>
                <a:spcPct val="105000"/>
              </a:lnSpc>
              <a:spcBef>
                <a:spcPts val="0"/>
              </a:spcBef>
              <a:spcAft>
                <a:spcPts val="0"/>
              </a:spcAft>
              <a:buNone/>
            </a:pPr>
            <a:r>
              <a:rPr b="0" i="0" lang="en-US" sz="1500" u="none" cap="none" strike="noStrike">
                <a:solidFill>
                  <a:schemeClr val="dk1"/>
                </a:solidFill>
                <a:latin typeface="Arial"/>
                <a:ea typeface="Arial"/>
                <a:cs typeface="Arial"/>
                <a:sym typeface="Arial"/>
              </a:rPr>
              <a:t>But Global Crossing and </a:t>
            </a:r>
            <a:r>
              <a:rPr b="1" i="0" lang="en-US" sz="1500" u="none" cap="none" strike="noStrike">
                <a:solidFill>
                  <a:srgbClr val="C00000"/>
                </a:solidFill>
                <a:latin typeface="Arial"/>
                <a:ea typeface="Arial"/>
                <a:cs typeface="Arial"/>
                <a:sym typeface="Arial"/>
              </a:rPr>
              <a:t>Qwest</a:t>
            </a:r>
            <a:r>
              <a:rPr b="0" i="0" lang="en-US" sz="1500" u="none" cap="none" strike="noStrike">
                <a:solidFill>
                  <a:schemeClr val="dk1"/>
                </a:solidFill>
                <a:latin typeface="Arial"/>
                <a:ea typeface="Arial"/>
                <a:cs typeface="Arial"/>
                <a:sym typeface="Arial"/>
              </a:rPr>
              <a:t>, among others, counted as revenue the money received from the other company in the swap. (In general, in transactions involving leased capacity, the companies booked the revenue over the life of the contract.) Some of these companies then treated their own purchases as capital expenditures, which were not run through the income statement. Instead, the spending led to the addition of assets on the balance sheet (and an inflated bottom line).</a:t>
            </a:r>
            <a:endParaRPr/>
          </a:p>
          <a:p>
            <a:pPr indent="231775" lvl="0" marL="0" marR="0" rtl="0" algn="just">
              <a:lnSpc>
                <a:spcPct val="105000"/>
              </a:lnSpc>
              <a:spcBef>
                <a:spcPts val="300"/>
              </a:spcBef>
              <a:spcAft>
                <a:spcPts val="0"/>
              </a:spcAft>
              <a:buNone/>
            </a:pPr>
            <a:r>
              <a:rPr b="0" i="0" lang="en-US" sz="1500" u="none" cap="none" strike="noStrike">
                <a:solidFill>
                  <a:schemeClr val="dk1"/>
                </a:solidFill>
                <a:latin typeface="Arial"/>
                <a:ea typeface="Arial"/>
                <a:cs typeface="Arial"/>
                <a:sym typeface="Arial"/>
              </a:rPr>
              <a:t>The SEC questioned some of these capacity exchanges, because it appeared they were a device to pad revenue. This reaction was not surprising, since revenue growth was a key factor in the valuation of companies such as Global Crossing and Qwest during the craze for tech stocks in the late 1990s and 2000. </a:t>
            </a:r>
            <a:endParaRPr/>
          </a:p>
          <a:p>
            <a:pPr indent="0" lvl="0" marL="0" marR="0" rtl="0" algn="just">
              <a:lnSpc>
                <a:spcPct val="105000"/>
              </a:lnSpc>
              <a:spcBef>
                <a:spcPts val="300"/>
              </a:spcBef>
              <a:spcAft>
                <a:spcPts val="0"/>
              </a:spcAft>
              <a:buNone/>
            </a:pPr>
            <a:r>
              <a:rPr b="0" i="0" lang="en-US" sz="1200" u="none" cap="none" strike="noStrike">
                <a:solidFill>
                  <a:schemeClr val="dk1"/>
                </a:solidFill>
                <a:latin typeface="Arial"/>
                <a:ea typeface="Arial"/>
                <a:cs typeface="Arial"/>
                <a:sym typeface="Arial"/>
              </a:rPr>
              <a:t>Source: Adapted from Henny Sender, “Telecoms Draw Focus for Moves in Accounting,” Wall Street Journal (March 26, 2002), p. C7.</a:t>
            </a:r>
            <a:endParaRPr/>
          </a:p>
        </p:txBody>
      </p:sp>
      <p:sp>
        <p:nvSpPr>
          <p:cNvPr id="695" name="Google Shape;695;p58"/>
          <p:cNvSpPr txBox="1"/>
          <p:nvPr/>
        </p:nvSpPr>
        <p:spPr>
          <a:xfrm>
            <a:off x="5181600" y="583587"/>
            <a:ext cx="3581400" cy="363176"/>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1600" u="none" cap="none" strike="noStrike">
                <a:solidFill>
                  <a:schemeClr val="lt1"/>
                </a:solidFill>
                <a:latin typeface="Arial"/>
                <a:ea typeface="Arial"/>
                <a:cs typeface="Arial"/>
                <a:sym typeface="Arial"/>
              </a:rPr>
              <a:t>WHAT ‘S I YOUR INTEREST?</a:t>
            </a:r>
            <a:endParaRPr/>
          </a:p>
        </p:txBody>
      </p:sp>
      <p:sp>
        <p:nvSpPr>
          <p:cNvPr id="696" name="Google Shape;696;p58"/>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697" name="Google Shape;697;p58"/>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00007F"/>
                </a:solidFill>
                <a:latin typeface="Arial"/>
                <a:ea typeface="Arial"/>
                <a:cs typeface="Arial"/>
                <a:sym typeface="Arial"/>
              </a:rPr>
              <a:t>	</a:t>
            </a:r>
            <a:r>
              <a:rPr b="1" i="0" lang="en-US" sz="1800" u="none" cap="none" strike="noStrike">
                <a:solidFill>
                  <a:srgbClr val="660066"/>
                </a:solidFill>
                <a:latin typeface="Arial"/>
                <a:ea typeface="Arial"/>
                <a:cs typeface="Arial"/>
                <a:sym typeface="Arial"/>
              </a:rPr>
              <a:t>ABOUT THOSE SWAPS</a:t>
            </a:r>
            <a:endParaRPr b="1" i="0" sz="1800" u="none" cap="none" strike="noStrike">
              <a:solidFill>
                <a:srgbClr val="660066"/>
              </a:solidFill>
              <a:latin typeface="Arial"/>
              <a:ea typeface="Arial"/>
              <a:cs typeface="Arial"/>
              <a:sym typeface="Arial"/>
            </a:endParaRPr>
          </a:p>
        </p:txBody>
      </p:sp>
      <p:cxnSp>
        <p:nvCxnSpPr>
          <p:cNvPr id="698" name="Google Shape;698;p58"/>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99" name="Google Shape;699;p58"/>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9"/>
          <p:cNvSpPr txBox="1"/>
          <p:nvPr/>
        </p:nvSpPr>
        <p:spPr>
          <a:xfrm>
            <a:off x="609600" y="1981200"/>
            <a:ext cx="7937500" cy="247491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200" u="none" cap="none" strike="noStrike">
                <a:solidFill>
                  <a:srgbClr val="000000"/>
                </a:solidFill>
                <a:latin typeface="Arial"/>
                <a:ea typeface="Arial"/>
                <a:cs typeface="Arial"/>
                <a:sym typeface="Arial"/>
              </a:rPr>
              <a:t>Companies should use:</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the </a:t>
            </a:r>
            <a:r>
              <a:rPr b="1" i="0" lang="en-US" sz="2100" u="none" cap="none" strike="noStrike">
                <a:solidFill>
                  <a:srgbClr val="000000"/>
                </a:solidFill>
                <a:latin typeface="Arial"/>
                <a:ea typeface="Arial"/>
                <a:cs typeface="Arial"/>
                <a:sym typeface="Arial"/>
              </a:rPr>
              <a:t>fair value of the asset </a:t>
            </a:r>
            <a:r>
              <a:rPr b="0" i="0" lang="en-US" sz="2100" u="none" cap="none" strike="noStrike">
                <a:solidFill>
                  <a:srgbClr val="000000"/>
                </a:solidFill>
                <a:latin typeface="Arial"/>
                <a:ea typeface="Arial"/>
                <a:cs typeface="Arial"/>
                <a:sym typeface="Arial"/>
              </a:rPr>
              <a:t>to establish its value on the books and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rgbClr val="000000"/>
                </a:solidFill>
                <a:latin typeface="Arial"/>
                <a:ea typeface="Arial"/>
                <a:cs typeface="Arial"/>
                <a:sym typeface="Arial"/>
              </a:rPr>
              <a:t>should recognize contributions received as revenues in the period received.</a:t>
            </a:r>
            <a:endParaRPr/>
          </a:p>
        </p:txBody>
      </p:sp>
      <p:sp>
        <p:nvSpPr>
          <p:cNvPr id="705" name="Google Shape;705;p59"/>
          <p:cNvSpPr txBox="1"/>
          <p:nvPr/>
        </p:nvSpPr>
        <p:spPr>
          <a:xfrm>
            <a:off x="609600" y="1371600"/>
            <a:ext cx="8001000" cy="53495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00000"/>
                </a:solidFill>
                <a:latin typeface="Arial"/>
                <a:ea typeface="Arial"/>
                <a:cs typeface="Arial"/>
                <a:sym typeface="Arial"/>
              </a:rPr>
              <a:t>Accounting for Contributions</a:t>
            </a:r>
            <a:endParaRPr/>
          </a:p>
        </p:txBody>
      </p:sp>
      <p:cxnSp>
        <p:nvCxnSpPr>
          <p:cNvPr id="706" name="Google Shape;706;p5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07" name="Google Shape;707;p5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708" name="Google Shape;708;p5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nvSpPr>
        <p:spPr>
          <a:xfrm>
            <a:off x="609600" y="1981200"/>
            <a:ext cx="7772400" cy="90011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Includes all expenditures </a:t>
            </a:r>
            <a:r>
              <a:rPr b="0" i="0" lang="en-US" sz="2200" u="none" cap="none" strike="noStrike">
                <a:solidFill>
                  <a:schemeClr val="dk1"/>
                </a:solidFill>
                <a:latin typeface="Arial"/>
                <a:ea typeface="Arial"/>
                <a:cs typeface="Arial"/>
                <a:sym typeface="Arial"/>
              </a:rPr>
              <a:t>to acquire land and ready it for use. Costs typically include:</a:t>
            </a:r>
            <a:endParaRPr/>
          </a:p>
        </p:txBody>
      </p:sp>
      <p:sp>
        <p:nvSpPr>
          <p:cNvPr id="97" name="Google Shape;97;p6"/>
          <p:cNvSpPr txBox="1"/>
          <p:nvPr/>
        </p:nvSpPr>
        <p:spPr>
          <a:xfrm>
            <a:off x="609600" y="1371600"/>
            <a:ext cx="3124200" cy="544513"/>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006600"/>
                </a:solidFill>
                <a:latin typeface="Arial"/>
                <a:ea typeface="Arial"/>
                <a:cs typeface="Arial"/>
                <a:sym typeface="Arial"/>
              </a:rPr>
              <a:t>Cost of Land</a:t>
            </a:r>
            <a:endParaRPr/>
          </a:p>
        </p:txBody>
      </p:sp>
      <p:sp>
        <p:nvSpPr>
          <p:cNvPr id="98" name="Google Shape;98;p6"/>
          <p:cNvSpPr txBox="1"/>
          <p:nvPr/>
        </p:nvSpPr>
        <p:spPr>
          <a:xfrm>
            <a:off x="622300" y="2914650"/>
            <a:ext cx="7861300" cy="3236976"/>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purchase price;</a:t>
            </a:r>
            <a:endParaRPr/>
          </a:p>
          <a:p>
            <a:pPr indent="-457200" lvl="1" marL="685800" marR="0" rtl="0" algn="l">
              <a:lnSpc>
                <a:spcPct val="120000"/>
              </a:lnSpc>
              <a:spcBef>
                <a:spcPts val="90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closing costs, such as title to the land, attorney’s fees, and recording fees; </a:t>
            </a:r>
            <a:endParaRPr/>
          </a:p>
          <a:p>
            <a:pPr indent="-457200" lvl="1" marL="685800" marR="0" rtl="0" algn="l">
              <a:lnSpc>
                <a:spcPct val="120000"/>
              </a:lnSpc>
              <a:spcBef>
                <a:spcPts val="90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costs of grading, filling, draining, and clearing;</a:t>
            </a:r>
            <a:endParaRPr/>
          </a:p>
          <a:p>
            <a:pPr indent="-457200" lvl="1" marL="685800" marR="0" rtl="0" algn="l">
              <a:lnSpc>
                <a:spcPct val="120000"/>
              </a:lnSpc>
              <a:spcBef>
                <a:spcPts val="90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assumption of any liens, mortgages, or encumbrances on the property; and </a:t>
            </a:r>
            <a:endParaRPr/>
          </a:p>
          <a:p>
            <a:pPr indent="-457200" lvl="1" marL="685800" marR="0" rtl="0" algn="l">
              <a:lnSpc>
                <a:spcPct val="120000"/>
              </a:lnSpc>
              <a:spcBef>
                <a:spcPts val="90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additional land improvements that have an indefinite life.</a:t>
            </a:r>
            <a:endParaRPr/>
          </a:p>
        </p:txBody>
      </p:sp>
      <p:sp>
        <p:nvSpPr>
          <p:cNvPr id="99" name="Google Shape;99;p6"/>
          <p:cNvSpPr txBox="1"/>
          <p:nvPr>
            <p:ph type="title"/>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a:p>
        </p:txBody>
      </p:sp>
      <p:cxnSp>
        <p:nvCxnSpPr>
          <p:cNvPr id="100" name="Google Shape;100;p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1" name="Google Shape;101;p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60"/>
          <p:cNvSpPr txBox="1"/>
          <p:nvPr/>
        </p:nvSpPr>
        <p:spPr>
          <a:xfrm>
            <a:off x="596900" y="1978025"/>
            <a:ext cx="7861300" cy="199971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100" u="none" cap="none" strike="noStrike">
                <a:solidFill>
                  <a:schemeClr val="dk1"/>
                </a:solidFill>
                <a:latin typeface="Arial"/>
                <a:ea typeface="Arial"/>
                <a:cs typeface="Arial"/>
                <a:sym typeface="Arial"/>
              </a:rPr>
              <a:t>Illustration: </a:t>
            </a:r>
            <a:r>
              <a:rPr b="0" i="0" lang="en-US" sz="2100" u="none" cap="none" strike="noStrike">
                <a:solidFill>
                  <a:schemeClr val="dk1"/>
                </a:solidFill>
                <a:latin typeface="Arial"/>
                <a:ea typeface="Arial"/>
                <a:cs typeface="Arial"/>
                <a:sym typeface="Arial"/>
              </a:rPr>
              <a:t>Max Wayer Meat Packing, Inc. has recently accepted a donation of land with a fair value of $150,000 from the Memphis Industrial Development Corp. In return Max Wayer Meat Packing promises to build a packing plant in Memphis. Max Wayer’s entry is:</a:t>
            </a:r>
            <a:endParaRPr/>
          </a:p>
        </p:txBody>
      </p:sp>
      <p:sp>
        <p:nvSpPr>
          <p:cNvPr id="714" name="Google Shape;714;p60"/>
          <p:cNvSpPr txBox="1"/>
          <p:nvPr/>
        </p:nvSpPr>
        <p:spPr>
          <a:xfrm>
            <a:off x="609600" y="1371600"/>
            <a:ext cx="8001000" cy="4984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chemeClr val="dk1"/>
                </a:solidFill>
                <a:latin typeface="Arial"/>
                <a:ea typeface="Arial"/>
                <a:cs typeface="Arial"/>
                <a:sym typeface="Arial"/>
              </a:rPr>
              <a:t>Contributions</a:t>
            </a:r>
            <a:endParaRPr/>
          </a:p>
        </p:txBody>
      </p:sp>
      <p:cxnSp>
        <p:nvCxnSpPr>
          <p:cNvPr id="715" name="Google Shape;715;p6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16" name="Google Shape;716;p60"/>
          <p:cNvSpPr txBox="1"/>
          <p:nvPr/>
        </p:nvSpPr>
        <p:spPr>
          <a:xfrm>
            <a:off x="609600" y="4124760"/>
            <a:ext cx="7861300" cy="82824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100" u="none" cap="none" strike="noStrike">
                <a:solidFill>
                  <a:schemeClr val="folHlink"/>
                </a:solidFill>
                <a:latin typeface="Arial"/>
                <a:ea typeface="Arial"/>
                <a:cs typeface="Arial"/>
                <a:sym typeface="Arial"/>
              </a:rPr>
              <a:t>	Land	150,000</a:t>
            </a:r>
            <a:endParaRPr/>
          </a:p>
          <a:p>
            <a:pPr indent="0" lvl="0" marL="0" marR="0" rtl="0" algn="l">
              <a:lnSpc>
                <a:spcPct val="110000"/>
              </a:lnSpc>
              <a:spcBef>
                <a:spcPts val="315"/>
              </a:spcBef>
              <a:spcAft>
                <a:spcPts val="0"/>
              </a:spcAft>
              <a:buNone/>
            </a:pPr>
            <a:r>
              <a:rPr b="0" i="0" lang="en-US" sz="2100" u="none" cap="none" strike="noStrike">
                <a:solidFill>
                  <a:schemeClr val="folHlink"/>
                </a:solidFill>
                <a:latin typeface="Arial"/>
                <a:ea typeface="Arial"/>
                <a:cs typeface="Arial"/>
                <a:sym typeface="Arial"/>
              </a:rPr>
              <a:t>		Contribution Revenue 		150,000</a:t>
            </a:r>
            <a:endParaRPr/>
          </a:p>
        </p:txBody>
      </p:sp>
      <p:sp>
        <p:nvSpPr>
          <p:cNvPr id="717" name="Google Shape;717;p6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718" name="Google Shape;718;p6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xEl>
                                              <p:pRg end="0" st="0"/>
                                            </p:txEl>
                                          </p:spTgt>
                                        </p:tgtEl>
                                        <p:attrNameLst>
                                          <p:attrName>style.visibility</p:attrName>
                                        </p:attrNameLst>
                                      </p:cBhvr>
                                      <p:to>
                                        <p:strVal val="visible"/>
                                      </p:to>
                                    </p:set>
                                    <p:animEffect filter="fade" transition="in">
                                      <p:cBhvr>
                                        <p:cTn dur="500"/>
                                        <p:tgtEl>
                                          <p:spTgt spid="7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xEl>
                                              <p:pRg end="1" st="1"/>
                                            </p:txEl>
                                          </p:spTgt>
                                        </p:tgtEl>
                                        <p:attrNameLst>
                                          <p:attrName>style.visibility</p:attrName>
                                        </p:attrNameLst>
                                      </p:cBhvr>
                                      <p:to>
                                        <p:strVal val="visible"/>
                                      </p:to>
                                    </p:set>
                                    <p:animEffect filter="fade" transition="in">
                                      <p:cBhvr>
                                        <p:cTn dur="500"/>
                                        <p:tgtEl>
                                          <p:spTgt spid="71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61"/>
          <p:cNvSpPr txBox="1"/>
          <p:nvPr/>
        </p:nvSpPr>
        <p:spPr>
          <a:xfrm>
            <a:off x="596900" y="1978025"/>
            <a:ext cx="7785100" cy="303775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100" u="none" cap="none" strike="noStrike">
                <a:solidFill>
                  <a:schemeClr val="dk1"/>
                </a:solidFill>
                <a:latin typeface="Arial"/>
                <a:ea typeface="Arial"/>
                <a:cs typeface="Arial"/>
                <a:sym typeface="Arial"/>
              </a:rPr>
              <a:t>When a company </a:t>
            </a:r>
            <a:r>
              <a:rPr b="1" i="0" lang="en-US" sz="2100" u="none" cap="none" strike="noStrike">
                <a:solidFill>
                  <a:schemeClr val="dk1"/>
                </a:solidFill>
                <a:latin typeface="Arial"/>
                <a:ea typeface="Arial"/>
                <a:cs typeface="Arial"/>
                <a:sym typeface="Arial"/>
              </a:rPr>
              <a:t>contributes a non-monetary asset</a:t>
            </a:r>
            <a:r>
              <a:rPr b="0" i="0" lang="en-US" sz="2100" u="none" cap="none" strike="noStrike">
                <a:solidFill>
                  <a:schemeClr val="dk1"/>
                </a:solidFill>
                <a:latin typeface="Arial"/>
                <a:ea typeface="Arial"/>
                <a:cs typeface="Arial"/>
                <a:sym typeface="Arial"/>
              </a:rPr>
              <a:t>, it should record the amount of the donation as an expense at the fair value of the donated asset. </a:t>
            </a:r>
            <a:endParaRPr/>
          </a:p>
          <a:p>
            <a:pPr indent="0" lvl="0" marL="0" marR="0" rtl="0" algn="l">
              <a:lnSpc>
                <a:spcPct val="120000"/>
              </a:lnSpc>
              <a:spcBef>
                <a:spcPts val="1200"/>
              </a:spcBef>
              <a:spcAft>
                <a:spcPts val="0"/>
              </a:spcAft>
              <a:buNone/>
            </a:pPr>
            <a:r>
              <a:rPr b="1" i="0" lang="en-US" sz="2100" u="none" cap="none" strike="noStrike">
                <a:solidFill>
                  <a:schemeClr val="dk1"/>
                </a:solidFill>
                <a:latin typeface="Arial"/>
                <a:ea typeface="Arial"/>
                <a:cs typeface="Arial"/>
                <a:sym typeface="Arial"/>
              </a:rPr>
              <a:t>Illustration:</a:t>
            </a:r>
            <a:r>
              <a:rPr b="0" i="0" lang="en-US" sz="2100" u="none" cap="none" strike="noStrike">
                <a:solidFill>
                  <a:schemeClr val="dk1"/>
                </a:solidFill>
                <a:latin typeface="Arial"/>
                <a:ea typeface="Arial"/>
                <a:cs typeface="Arial"/>
                <a:sym typeface="Arial"/>
              </a:rPr>
              <a:t> Kline Industries donates land to the city of Los Angeles for a city park. The land cost $80,000 and has a fair value of $110,000. Kline Industries records this donation as follows.</a:t>
            </a:r>
            <a:endParaRPr/>
          </a:p>
        </p:txBody>
      </p:sp>
      <p:sp>
        <p:nvSpPr>
          <p:cNvPr id="724" name="Google Shape;724;p61"/>
          <p:cNvSpPr txBox="1"/>
          <p:nvPr/>
        </p:nvSpPr>
        <p:spPr>
          <a:xfrm>
            <a:off x="609600" y="1371600"/>
            <a:ext cx="8001000" cy="4984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chemeClr val="dk1"/>
                </a:solidFill>
                <a:latin typeface="Arial"/>
                <a:ea typeface="Arial"/>
                <a:cs typeface="Arial"/>
                <a:sym typeface="Arial"/>
              </a:rPr>
              <a:t>Contributions</a:t>
            </a:r>
            <a:endParaRPr/>
          </a:p>
        </p:txBody>
      </p:sp>
      <p:cxnSp>
        <p:nvCxnSpPr>
          <p:cNvPr id="725" name="Google Shape;725;p6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26" name="Google Shape;726;p61"/>
          <p:cNvSpPr txBox="1"/>
          <p:nvPr/>
        </p:nvSpPr>
        <p:spPr>
          <a:xfrm>
            <a:off x="609600" y="5016203"/>
            <a:ext cx="7785100" cy="123219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100" u="none" cap="none" strike="noStrike">
                <a:solidFill>
                  <a:schemeClr val="folHlink"/>
                </a:solidFill>
                <a:latin typeface="Arial"/>
                <a:ea typeface="Arial"/>
                <a:cs typeface="Arial"/>
                <a:sym typeface="Arial"/>
              </a:rPr>
              <a:t>	Contribution Expense 	110,000</a:t>
            </a:r>
            <a:endParaRPr/>
          </a:p>
          <a:p>
            <a:pPr indent="0" lvl="0" marL="0" marR="0" rtl="0" algn="l">
              <a:lnSpc>
                <a:spcPct val="110000"/>
              </a:lnSpc>
              <a:spcBef>
                <a:spcPts val="315"/>
              </a:spcBef>
              <a:spcAft>
                <a:spcPts val="0"/>
              </a:spcAft>
              <a:buNone/>
            </a:pPr>
            <a:r>
              <a:rPr b="0" i="0" lang="en-US" sz="2100" u="none" cap="none" strike="noStrike">
                <a:solidFill>
                  <a:schemeClr val="folHlink"/>
                </a:solidFill>
                <a:latin typeface="Arial"/>
                <a:ea typeface="Arial"/>
                <a:cs typeface="Arial"/>
                <a:sym typeface="Arial"/>
              </a:rPr>
              <a:t>		Land 		80,000</a:t>
            </a:r>
            <a:endParaRPr/>
          </a:p>
          <a:p>
            <a:pPr indent="0" lvl="0" marL="0" marR="0" rtl="0" algn="l">
              <a:lnSpc>
                <a:spcPct val="110000"/>
              </a:lnSpc>
              <a:spcBef>
                <a:spcPts val="315"/>
              </a:spcBef>
              <a:spcAft>
                <a:spcPts val="0"/>
              </a:spcAft>
              <a:buNone/>
            </a:pPr>
            <a:r>
              <a:rPr b="0" i="0" lang="en-US" sz="2100" u="none" cap="none" strike="noStrike">
                <a:solidFill>
                  <a:schemeClr val="folHlink"/>
                </a:solidFill>
                <a:latin typeface="Arial"/>
                <a:ea typeface="Arial"/>
                <a:cs typeface="Arial"/>
                <a:sym typeface="Arial"/>
              </a:rPr>
              <a:t>		Gain on Disposal of Land 		30,000</a:t>
            </a:r>
            <a:endParaRPr/>
          </a:p>
        </p:txBody>
      </p:sp>
      <p:sp>
        <p:nvSpPr>
          <p:cNvPr id="727" name="Google Shape;727;p6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VALUATION OF PP&amp;E</a:t>
            </a:r>
            <a:endParaRPr/>
          </a:p>
        </p:txBody>
      </p:sp>
      <p:sp>
        <p:nvSpPr>
          <p:cNvPr id="728" name="Google Shape;728;p6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4</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0" st="0"/>
                                            </p:txEl>
                                          </p:spTgt>
                                        </p:tgtEl>
                                        <p:attrNameLst>
                                          <p:attrName>style.visibility</p:attrName>
                                        </p:attrNameLst>
                                      </p:cBhvr>
                                      <p:to>
                                        <p:strVal val="visible"/>
                                      </p:to>
                                    </p:set>
                                    <p:animEffect filter="fade" transition="in">
                                      <p:cBhvr>
                                        <p:cTn dur="500"/>
                                        <p:tgtEl>
                                          <p:spTgt spid="7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1" st="1"/>
                                            </p:txEl>
                                          </p:spTgt>
                                        </p:tgtEl>
                                        <p:attrNameLst>
                                          <p:attrName>style.visibility</p:attrName>
                                        </p:attrNameLst>
                                      </p:cBhvr>
                                      <p:to>
                                        <p:strVal val="visible"/>
                                      </p:to>
                                    </p:set>
                                    <p:animEffect filter="fade" transition="in">
                                      <p:cBhvr>
                                        <p:cTn dur="500"/>
                                        <p:tgtEl>
                                          <p:spTgt spid="7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2" st="2"/>
                                            </p:txEl>
                                          </p:spTgt>
                                        </p:tgtEl>
                                        <p:attrNameLst>
                                          <p:attrName>style.visibility</p:attrName>
                                        </p:attrNameLst>
                                      </p:cBhvr>
                                      <p:to>
                                        <p:strVal val="visible"/>
                                      </p:to>
                                    </p:set>
                                    <p:animEffect filter="fade" transition="in">
                                      <p:cBhvr>
                                        <p:cTn dur="500"/>
                                        <p:tgtEl>
                                          <p:spTgt spid="7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62"/>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property, plant, and equipment and its related costs.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self-constructed assets.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interest capitalization.</a:t>
            </a:r>
            <a:endParaRPr/>
          </a:p>
        </p:txBody>
      </p:sp>
      <p:sp>
        <p:nvSpPr>
          <p:cNvPr id="734" name="Google Shape;734;p62"/>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735" name="Google Shape;735;p62"/>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Understand accounting issues related to acquiring and valuing plant assets.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1" i="0" lang="en-US" sz="1900" u="none" cap="none" strike="noStrike">
                <a:solidFill>
                  <a:srgbClr val="CC0000"/>
                </a:solidFill>
                <a:latin typeface="Arial"/>
                <a:ea typeface="Arial"/>
                <a:cs typeface="Arial"/>
                <a:sym typeface="Arial"/>
              </a:rPr>
              <a:t>Describe the accounting treatment for costs subsequent to acquisition.</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the disposal of property, plant, and equipment.</a:t>
            </a:r>
            <a:endParaRPr/>
          </a:p>
        </p:txBody>
      </p:sp>
      <p:sp>
        <p:nvSpPr>
          <p:cNvPr id="736" name="Google Shape;736;p62"/>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737" name="Google Shape;737;p62"/>
          <p:cNvSpPr/>
          <p:nvPr/>
        </p:nvSpPr>
        <p:spPr>
          <a:xfrm>
            <a:off x="2151528" y="152400"/>
            <a:ext cx="6992472"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00007F"/>
                </a:solidFill>
                <a:latin typeface="Arial"/>
                <a:ea typeface="Arial"/>
                <a:cs typeface="Arial"/>
                <a:sym typeface="Arial"/>
              </a:rPr>
              <a:t>Acquisition and Disposition of Property, Plant, and Equipment</a:t>
            </a:r>
            <a:endParaRPr b="1" i="0" sz="3600" u="none" cap="none" strike="noStrike">
              <a:solidFill>
                <a:srgbClr val="00007F"/>
              </a:solidFill>
              <a:latin typeface="Arial"/>
              <a:ea typeface="Arial"/>
              <a:cs typeface="Arial"/>
              <a:sym typeface="Arial"/>
            </a:endParaRPr>
          </a:p>
        </p:txBody>
      </p:sp>
      <p:sp>
        <p:nvSpPr>
          <p:cNvPr id="738" name="Google Shape;738;p62"/>
          <p:cNvSpPr txBox="1"/>
          <p:nvPr/>
        </p:nvSpPr>
        <p:spPr>
          <a:xfrm>
            <a:off x="339168" y="64248"/>
            <a:ext cx="1887072"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10</a:t>
            </a:r>
            <a:endParaRPr b="0" i="0" sz="10700" u="none" cap="none" strike="noStrike">
              <a:solidFill>
                <a:srgbClr val="006600"/>
              </a:solidFill>
              <a:latin typeface="Arial"/>
              <a:ea typeface="Arial"/>
              <a:cs typeface="Arial"/>
              <a:sym typeface="Arial"/>
            </a:endParaRPr>
          </a:p>
        </p:txBody>
      </p:sp>
      <p:cxnSp>
        <p:nvCxnSpPr>
          <p:cNvPr id="739" name="Google Shape;739;p62"/>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740" name="Google Shape;740;p62"/>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41" name="Google Shape;741;p6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5</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63"/>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COSTS SUBSEQUENT TO ACQUISITION</a:t>
            </a:r>
            <a:endParaRPr/>
          </a:p>
        </p:txBody>
      </p:sp>
      <p:sp>
        <p:nvSpPr>
          <p:cNvPr id="747" name="Google Shape;747;p63"/>
          <p:cNvSpPr txBox="1"/>
          <p:nvPr/>
        </p:nvSpPr>
        <p:spPr>
          <a:xfrm>
            <a:off x="609600" y="1371600"/>
            <a:ext cx="7937500" cy="131112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dk1"/>
                </a:solidFill>
                <a:latin typeface="Arial"/>
                <a:ea typeface="Arial"/>
                <a:cs typeface="Arial"/>
                <a:sym typeface="Arial"/>
              </a:rPr>
              <a:t>In general, </a:t>
            </a:r>
            <a:r>
              <a:rPr b="1" i="0" lang="en-US" sz="2200" u="none" cap="none" strike="noStrike">
                <a:solidFill>
                  <a:schemeClr val="dk1"/>
                </a:solidFill>
                <a:latin typeface="Arial"/>
                <a:ea typeface="Arial"/>
                <a:cs typeface="Arial"/>
                <a:sym typeface="Arial"/>
              </a:rPr>
              <a:t>costs incurred </a:t>
            </a:r>
            <a:r>
              <a:rPr b="0" i="0" lang="en-US" sz="2200" u="none" cap="none" strike="noStrike">
                <a:solidFill>
                  <a:schemeClr val="dk1"/>
                </a:solidFill>
                <a:latin typeface="Arial"/>
                <a:ea typeface="Arial"/>
                <a:cs typeface="Arial"/>
                <a:sym typeface="Arial"/>
              </a:rPr>
              <a:t>to achieve greater future benefits should be </a:t>
            </a:r>
            <a:r>
              <a:rPr b="1" i="0" lang="en-US" sz="2200" u="none" cap="none" strike="noStrike">
                <a:solidFill>
                  <a:schemeClr val="dk1"/>
                </a:solidFill>
                <a:latin typeface="Arial"/>
                <a:ea typeface="Arial"/>
                <a:cs typeface="Arial"/>
                <a:sym typeface="Arial"/>
              </a:rPr>
              <a:t>capitalized</a:t>
            </a:r>
            <a:r>
              <a:rPr b="0" i="0" lang="en-US" sz="2200" u="none" cap="none" strike="noStrike">
                <a:solidFill>
                  <a:schemeClr val="dk1"/>
                </a:solidFill>
                <a:latin typeface="Arial"/>
                <a:ea typeface="Arial"/>
                <a:cs typeface="Arial"/>
                <a:sym typeface="Arial"/>
              </a:rPr>
              <a:t>, whereas expenditures that simply maintain a given level of services should be </a:t>
            </a:r>
            <a:r>
              <a:rPr b="1" i="0" lang="en-US" sz="2200" u="none" cap="none" strike="noStrike">
                <a:solidFill>
                  <a:schemeClr val="dk1"/>
                </a:solidFill>
                <a:latin typeface="Arial"/>
                <a:ea typeface="Arial"/>
                <a:cs typeface="Arial"/>
                <a:sym typeface="Arial"/>
              </a:rPr>
              <a:t>expensed</a:t>
            </a:r>
            <a:r>
              <a:rPr b="0" i="0" lang="en-US" sz="2200" u="none" cap="none" strike="noStrike">
                <a:solidFill>
                  <a:schemeClr val="dk1"/>
                </a:solidFill>
                <a:latin typeface="Arial"/>
                <a:ea typeface="Arial"/>
                <a:cs typeface="Arial"/>
                <a:sym typeface="Arial"/>
              </a:rPr>
              <a:t>.</a:t>
            </a:r>
            <a:endParaRPr/>
          </a:p>
        </p:txBody>
      </p:sp>
      <p:sp>
        <p:nvSpPr>
          <p:cNvPr id="748" name="Google Shape;748;p63"/>
          <p:cNvSpPr txBox="1"/>
          <p:nvPr/>
        </p:nvSpPr>
        <p:spPr>
          <a:xfrm>
            <a:off x="609600" y="2743200"/>
            <a:ext cx="6946900" cy="25304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folHlink"/>
                </a:solidFill>
                <a:latin typeface="Arial"/>
                <a:ea typeface="Arial"/>
                <a:cs typeface="Arial"/>
                <a:sym typeface="Arial"/>
              </a:rPr>
              <a:t>In order to capitalize costs, one of three conditions must be present:</a:t>
            </a:r>
            <a:endParaRPr/>
          </a:p>
          <a:p>
            <a:pPr indent="-457200" lvl="1" marL="685800" marR="0" rtl="0" algn="l">
              <a:lnSpc>
                <a:spcPct val="120000"/>
              </a:lnSpc>
              <a:spcBef>
                <a:spcPts val="1200"/>
              </a:spcBef>
              <a:spcAft>
                <a:spcPts val="0"/>
              </a:spcAft>
              <a:buClr>
                <a:schemeClr val="folHlink"/>
              </a:buClr>
              <a:buSzPts val="2100"/>
              <a:buFont typeface="Arial"/>
              <a:buAutoNum type="arabicPeriod"/>
            </a:pPr>
            <a:r>
              <a:rPr b="0" i="0" lang="en-US" sz="2100" u="none" cap="none" strike="noStrike">
                <a:solidFill>
                  <a:schemeClr val="folHlink"/>
                </a:solidFill>
                <a:latin typeface="Arial"/>
                <a:ea typeface="Arial"/>
                <a:cs typeface="Arial"/>
                <a:sym typeface="Arial"/>
              </a:rPr>
              <a:t>useful life must be increased,</a:t>
            </a:r>
            <a:endParaRPr/>
          </a:p>
          <a:p>
            <a:pPr indent="-457200" lvl="1" marL="685800" marR="0" rtl="0" algn="l">
              <a:lnSpc>
                <a:spcPct val="120000"/>
              </a:lnSpc>
              <a:spcBef>
                <a:spcPts val="1200"/>
              </a:spcBef>
              <a:spcAft>
                <a:spcPts val="0"/>
              </a:spcAft>
              <a:buClr>
                <a:schemeClr val="folHlink"/>
              </a:buClr>
              <a:buSzPts val="2100"/>
              <a:buFont typeface="Arial"/>
              <a:buAutoNum type="arabicPeriod"/>
            </a:pPr>
            <a:r>
              <a:rPr b="0" i="0" lang="en-US" sz="2100" u="none" cap="none" strike="noStrike">
                <a:solidFill>
                  <a:schemeClr val="folHlink"/>
                </a:solidFill>
                <a:latin typeface="Arial"/>
                <a:ea typeface="Arial"/>
                <a:cs typeface="Arial"/>
                <a:sym typeface="Arial"/>
              </a:rPr>
              <a:t>quantity of units produced must be increased, and</a:t>
            </a:r>
            <a:endParaRPr/>
          </a:p>
          <a:p>
            <a:pPr indent="-457200" lvl="1" marL="685800" marR="0" rtl="0" algn="l">
              <a:lnSpc>
                <a:spcPct val="120000"/>
              </a:lnSpc>
              <a:spcBef>
                <a:spcPts val="1200"/>
              </a:spcBef>
              <a:spcAft>
                <a:spcPts val="0"/>
              </a:spcAft>
              <a:buClr>
                <a:schemeClr val="folHlink"/>
              </a:buClr>
              <a:buSzPts val="2100"/>
              <a:buFont typeface="Arial"/>
              <a:buAutoNum type="arabicPeriod"/>
            </a:pPr>
            <a:r>
              <a:rPr b="0" i="0" lang="en-US" sz="2100" u="none" cap="none" strike="noStrike">
                <a:solidFill>
                  <a:schemeClr val="folHlink"/>
                </a:solidFill>
                <a:latin typeface="Arial"/>
                <a:ea typeface="Arial"/>
                <a:cs typeface="Arial"/>
                <a:sym typeface="Arial"/>
              </a:rPr>
              <a:t>quality of units produced must be enhanced.</a:t>
            </a:r>
            <a:endParaRPr/>
          </a:p>
        </p:txBody>
      </p:sp>
      <p:cxnSp>
        <p:nvCxnSpPr>
          <p:cNvPr id="749" name="Google Shape;749;p6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50" name="Google Shape;750;p6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5</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cxnSp>
        <p:nvCxnSpPr>
          <p:cNvPr id="755" name="Google Shape;755;p6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56" name="Google Shape;756;p6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COSTS SUBSEQUENT TO ACQUISITION</a:t>
            </a:r>
            <a:endParaRPr b="1" i="0" sz="3200" u="none" cap="none" strike="noStrike">
              <a:solidFill>
                <a:srgbClr val="00007F"/>
              </a:solidFill>
              <a:latin typeface="Arial"/>
              <a:ea typeface="Arial"/>
              <a:cs typeface="Arial"/>
              <a:sym typeface="Arial"/>
            </a:endParaRPr>
          </a:p>
        </p:txBody>
      </p:sp>
      <p:pic>
        <p:nvPicPr>
          <p:cNvPr id="757" name="Google Shape;757;p64"/>
          <p:cNvPicPr preferRelativeResize="0"/>
          <p:nvPr/>
        </p:nvPicPr>
        <p:blipFill rotWithShape="1">
          <a:blip r:embed="rId3">
            <a:alphaModFix/>
          </a:blip>
          <a:srcRect b="0" l="0" r="0" t="0"/>
          <a:stretch/>
        </p:blipFill>
        <p:spPr>
          <a:xfrm>
            <a:off x="231095" y="1524000"/>
            <a:ext cx="8681809" cy="3018391"/>
          </a:xfrm>
          <a:prstGeom prst="rect">
            <a:avLst/>
          </a:prstGeom>
          <a:noFill/>
          <a:ln>
            <a:noFill/>
          </a:ln>
        </p:spPr>
      </p:pic>
      <p:sp>
        <p:nvSpPr>
          <p:cNvPr id="758" name="Google Shape;758;p6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5</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65"/>
          <p:cNvSpPr/>
          <p:nvPr/>
        </p:nvSpPr>
        <p:spPr>
          <a:xfrm>
            <a:off x="381000" y="990599"/>
            <a:ext cx="8382000" cy="5334001"/>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t/>
            </a:r>
            <a:endParaRPr b="0" i="0" sz="1500" u="none" cap="none" strike="noStrike">
              <a:solidFill>
                <a:schemeClr val="folHlink"/>
              </a:solidFill>
              <a:latin typeface="Arial"/>
              <a:ea typeface="Arial"/>
              <a:cs typeface="Arial"/>
              <a:sym typeface="Arial"/>
            </a:endParaRPr>
          </a:p>
        </p:txBody>
      </p:sp>
      <p:sp>
        <p:nvSpPr>
          <p:cNvPr id="764" name="Google Shape;764;p65"/>
          <p:cNvSpPr/>
          <p:nvPr/>
        </p:nvSpPr>
        <p:spPr>
          <a:xfrm>
            <a:off x="457200" y="1107144"/>
            <a:ext cx="8229600" cy="4861844"/>
          </a:xfrm>
          <a:prstGeom prst="rect">
            <a:avLst/>
          </a:prstGeom>
          <a:noFill/>
          <a:ln>
            <a:noFill/>
          </a:ln>
        </p:spPr>
        <p:txBody>
          <a:bodyPr anchorCtr="0" anchor="t" bIns="45700" lIns="91425" spcFirstLastPara="1" rIns="91425" wrap="square" tIns="45700">
            <a:spAutoFit/>
          </a:bodyPr>
          <a:lstStyle/>
          <a:p>
            <a:pPr indent="0" lvl="0" marL="0" marR="0" rtl="0" algn="just">
              <a:lnSpc>
                <a:spcPct val="105000"/>
              </a:lnSpc>
              <a:spcBef>
                <a:spcPts val="0"/>
              </a:spcBef>
              <a:spcAft>
                <a:spcPts val="0"/>
              </a:spcAft>
              <a:buNone/>
            </a:pPr>
            <a:r>
              <a:rPr b="0" i="0" lang="en-US" sz="2100" u="none" cap="none" strike="noStrike">
                <a:solidFill>
                  <a:schemeClr val="dk1"/>
                </a:solidFill>
                <a:latin typeface="Arial"/>
                <a:ea typeface="Arial"/>
                <a:cs typeface="Arial"/>
                <a:sym typeface="Arial"/>
              </a:rPr>
              <a:t>It all started with a check of the books by an internal auditor for </a:t>
            </a:r>
            <a:r>
              <a:rPr b="1" i="0" lang="en-US" sz="2100" u="none" cap="none" strike="noStrike">
                <a:solidFill>
                  <a:srgbClr val="C00000"/>
                </a:solidFill>
                <a:latin typeface="Arial"/>
                <a:ea typeface="Arial"/>
                <a:cs typeface="Arial"/>
                <a:sym typeface="Arial"/>
              </a:rPr>
              <a:t>WorldCom Inc. </a:t>
            </a:r>
            <a:r>
              <a:rPr b="0" i="0" lang="en-US" sz="2100" u="none" cap="none" strike="noStrike">
                <a:solidFill>
                  <a:schemeClr val="dk1"/>
                </a:solidFill>
                <a:latin typeface="Arial"/>
                <a:ea typeface="Arial"/>
                <a:cs typeface="Arial"/>
                <a:sym typeface="Arial"/>
              </a:rPr>
              <a:t>The telecom giant’s newly installed chief executive had asked for a ﬁnancial review, and the auditor was spot-checking records of capital expenditures. She found the company was using an unorthodox technique to account for one of its biggest expenses: charges paid to local telephone networks to complete long-distance calls.</a:t>
            </a:r>
            <a:endParaRPr/>
          </a:p>
          <a:p>
            <a:pPr indent="460375" lvl="0" marL="0" marR="0" rtl="0" algn="just">
              <a:lnSpc>
                <a:spcPct val="105000"/>
              </a:lnSpc>
              <a:spcBef>
                <a:spcPts val="300"/>
              </a:spcBef>
              <a:spcAft>
                <a:spcPts val="0"/>
              </a:spcAft>
              <a:buNone/>
            </a:pPr>
            <a:r>
              <a:rPr b="0" i="0" lang="en-US" sz="2100" u="none" cap="none" strike="noStrike">
                <a:solidFill>
                  <a:schemeClr val="dk1"/>
                </a:solidFill>
                <a:latin typeface="Arial"/>
                <a:ea typeface="Arial"/>
                <a:cs typeface="Arial"/>
                <a:sym typeface="Arial"/>
              </a:rPr>
              <a:t>Instead of recording these charges as operating expenses, WorldCom recorded a signiﬁcant portion as capital expenditures. The maneuver was worth hundreds of millions of dollars to WorldCom’s bottom line. It effectively turned a loss for all of 2001 and the ﬁrst quarter of 2002 into a proﬁt. The graph below compares WorldCom’s accounting to that under GAAP. Soon after this discovery, WorldCom ﬁled for bankruptcy.</a:t>
            </a:r>
            <a:endParaRPr b="0" i="0" sz="2100" u="none" cap="none" strike="noStrike">
              <a:solidFill>
                <a:schemeClr val="dk1"/>
              </a:solidFill>
              <a:latin typeface="Arial"/>
              <a:ea typeface="Arial"/>
              <a:cs typeface="Arial"/>
              <a:sym typeface="Arial"/>
            </a:endParaRPr>
          </a:p>
        </p:txBody>
      </p:sp>
      <p:sp>
        <p:nvSpPr>
          <p:cNvPr id="765" name="Google Shape;765;p65"/>
          <p:cNvSpPr txBox="1"/>
          <p:nvPr/>
        </p:nvSpPr>
        <p:spPr>
          <a:xfrm>
            <a:off x="5105400" y="573162"/>
            <a:ext cx="3581400" cy="404663"/>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766" name="Google Shape;766;p65"/>
          <p:cNvSpPr txBox="1"/>
          <p:nvPr/>
        </p:nvSpPr>
        <p:spPr>
          <a:xfrm>
            <a:off x="5181600" y="583587"/>
            <a:ext cx="3581400" cy="363176"/>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1600" u="none" cap="none" strike="noStrike">
                <a:solidFill>
                  <a:schemeClr val="lt1"/>
                </a:solidFill>
                <a:latin typeface="Arial"/>
                <a:ea typeface="Arial"/>
                <a:cs typeface="Arial"/>
                <a:sym typeface="Arial"/>
              </a:rPr>
              <a:t>WHAT ‘S I YOUR INTEREST?</a:t>
            </a:r>
            <a:endParaRPr/>
          </a:p>
        </p:txBody>
      </p:sp>
      <p:sp>
        <p:nvSpPr>
          <p:cNvPr id="767" name="Google Shape;767;p65"/>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768" name="Google Shape;768;p65"/>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00007F"/>
                </a:solidFill>
                <a:latin typeface="Arial"/>
                <a:ea typeface="Arial"/>
                <a:cs typeface="Arial"/>
                <a:sym typeface="Arial"/>
              </a:rPr>
              <a:t>	</a:t>
            </a:r>
            <a:r>
              <a:rPr b="1" i="0" lang="en-US" sz="1800" u="none" cap="none" strike="noStrike">
                <a:solidFill>
                  <a:srgbClr val="660066"/>
                </a:solidFill>
                <a:latin typeface="Arial"/>
                <a:ea typeface="Arial"/>
                <a:cs typeface="Arial"/>
                <a:sym typeface="Arial"/>
              </a:rPr>
              <a:t>DISCOUNNECTED</a:t>
            </a:r>
            <a:endParaRPr b="1" i="0" sz="1800" u="none" cap="none" strike="noStrike">
              <a:solidFill>
                <a:srgbClr val="660066"/>
              </a:solidFill>
              <a:latin typeface="Arial"/>
              <a:ea typeface="Arial"/>
              <a:cs typeface="Arial"/>
              <a:sym typeface="Arial"/>
            </a:endParaRPr>
          </a:p>
        </p:txBody>
      </p:sp>
      <p:cxnSp>
        <p:nvCxnSpPr>
          <p:cNvPr id="769" name="Google Shape;769;p65"/>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70" name="Google Shape;770;p65"/>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771" name="Google Shape;771;p6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5</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66"/>
          <p:cNvSpPr/>
          <p:nvPr/>
        </p:nvSpPr>
        <p:spPr>
          <a:xfrm>
            <a:off x="381000" y="990599"/>
            <a:ext cx="8382000" cy="5334001"/>
          </a:xfrm>
          <a:prstGeom prst="rect">
            <a:avLst/>
          </a:prstGeom>
          <a:solidFill>
            <a:srgbClr val="F6F9E7"/>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t/>
            </a:r>
            <a:endParaRPr b="0" i="0" sz="1500" u="none" cap="none" strike="noStrike">
              <a:solidFill>
                <a:schemeClr val="folHlink"/>
              </a:solidFill>
              <a:latin typeface="Arial"/>
              <a:ea typeface="Arial"/>
              <a:cs typeface="Arial"/>
              <a:sym typeface="Arial"/>
            </a:endParaRPr>
          </a:p>
        </p:txBody>
      </p:sp>
      <p:sp>
        <p:nvSpPr>
          <p:cNvPr id="777" name="Google Shape;777;p66"/>
          <p:cNvSpPr/>
          <p:nvPr/>
        </p:nvSpPr>
        <p:spPr>
          <a:xfrm>
            <a:off x="457200" y="5716588"/>
            <a:ext cx="8229600" cy="544765"/>
          </a:xfrm>
          <a:prstGeom prst="rect">
            <a:avLst/>
          </a:prstGeom>
          <a:noFill/>
          <a:ln>
            <a:noFill/>
          </a:ln>
        </p:spPr>
        <p:txBody>
          <a:bodyPr anchorCtr="0" anchor="t" bIns="45700" lIns="91425" spcFirstLastPara="1" rIns="91425" wrap="square" tIns="45700">
            <a:spAutoFit/>
          </a:bodyPr>
          <a:lstStyle/>
          <a:p>
            <a:pPr indent="0" lvl="0" marL="0" marR="0" rtl="0" algn="just">
              <a:lnSpc>
                <a:spcPct val="105000"/>
              </a:lnSpc>
              <a:spcBef>
                <a:spcPts val="0"/>
              </a:spcBef>
              <a:spcAft>
                <a:spcPts val="0"/>
              </a:spcAft>
              <a:buNone/>
            </a:pPr>
            <a:r>
              <a:rPr b="0" i="1" lang="en-US" sz="1400" u="none" cap="none" strike="noStrike">
                <a:solidFill>
                  <a:schemeClr val="dk1"/>
                </a:solidFill>
                <a:latin typeface="Arial"/>
                <a:ea typeface="Arial"/>
                <a:cs typeface="Arial"/>
                <a:sym typeface="Arial"/>
              </a:rPr>
              <a:t>Source: </a:t>
            </a:r>
            <a:r>
              <a:rPr b="0" i="0" lang="en-US" sz="1400" u="none" cap="none" strike="noStrike">
                <a:solidFill>
                  <a:schemeClr val="dk1"/>
                </a:solidFill>
                <a:latin typeface="Arial"/>
                <a:ea typeface="Arial"/>
                <a:cs typeface="Arial"/>
                <a:sym typeface="Arial"/>
              </a:rPr>
              <a:t>Adapted from Jared Sandberg, Deborah Solomon, and Rebecca Blumenstein, “Inside WorldCom’s Unearthing of a Vast Accounting Scandal,” Wall Street Journal (June 27, 2002), p. A1.</a:t>
            </a:r>
            <a:endParaRPr/>
          </a:p>
        </p:txBody>
      </p:sp>
      <p:sp>
        <p:nvSpPr>
          <p:cNvPr id="778" name="Google Shape;778;p66"/>
          <p:cNvSpPr txBox="1"/>
          <p:nvPr/>
        </p:nvSpPr>
        <p:spPr>
          <a:xfrm>
            <a:off x="5105400" y="573162"/>
            <a:ext cx="3581400" cy="404663"/>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779" name="Google Shape;779;p66"/>
          <p:cNvSpPr txBox="1"/>
          <p:nvPr/>
        </p:nvSpPr>
        <p:spPr>
          <a:xfrm>
            <a:off x="5181600" y="583587"/>
            <a:ext cx="3581400" cy="363176"/>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1600" u="none" cap="none" strike="noStrike">
                <a:solidFill>
                  <a:schemeClr val="lt1"/>
                </a:solidFill>
                <a:latin typeface="Arial"/>
                <a:ea typeface="Arial"/>
                <a:cs typeface="Arial"/>
                <a:sym typeface="Arial"/>
              </a:rPr>
              <a:t>WHAT ‘S I YOUR INTEREST?</a:t>
            </a:r>
            <a:endParaRPr/>
          </a:p>
        </p:txBody>
      </p:sp>
      <p:sp>
        <p:nvSpPr>
          <p:cNvPr id="780" name="Google Shape;780;p66"/>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781" name="Google Shape;781;p66"/>
          <p:cNvSpPr/>
          <p:nvPr/>
        </p:nvSpPr>
        <p:spPr>
          <a:xfrm>
            <a:off x="381000" y="529372"/>
            <a:ext cx="84582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00007F"/>
                </a:solidFill>
                <a:latin typeface="Arial"/>
                <a:ea typeface="Arial"/>
                <a:cs typeface="Arial"/>
                <a:sym typeface="Arial"/>
              </a:rPr>
              <a:t>	</a:t>
            </a:r>
            <a:r>
              <a:rPr b="1" i="0" lang="en-US" sz="1800" u="none" cap="none" strike="noStrike">
                <a:solidFill>
                  <a:srgbClr val="660066"/>
                </a:solidFill>
                <a:latin typeface="Arial"/>
                <a:ea typeface="Arial"/>
                <a:cs typeface="Arial"/>
                <a:sym typeface="Arial"/>
              </a:rPr>
              <a:t>DISCOUNNECTED</a:t>
            </a:r>
            <a:endParaRPr b="1" i="0" sz="1800" u="none" cap="none" strike="noStrike">
              <a:solidFill>
                <a:srgbClr val="660066"/>
              </a:solidFill>
              <a:latin typeface="Arial"/>
              <a:ea typeface="Arial"/>
              <a:cs typeface="Arial"/>
              <a:sym typeface="Arial"/>
            </a:endParaRPr>
          </a:p>
        </p:txBody>
      </p:sp>
      <p:cxnSp>
        <p:nvCxnSpPr>
          <p:cNvPr id="782" name="Google Shape;782;p66"/>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83" name="Google Shape;783;p66"/>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pic>
        <p:nvPicPr>
          <p:cNvPr id="784" name="Google Shape;784;p66"/>
          <p:cNvPicPr preferRelativeResize="0"/>
          <p:nvPr/>
        </p:nvPicPr>
        <p:blipFill rotWithShape="1">
          <a:blip r:embed="rId3">
            <a:alphaModFix/>
          </a:blip>
          <a:srcRect b="0" l="0" r="0" t="0"/>
          <a:stretch/>
        </p:blipFill>
        <p:spPr>
          <a:xfrm>
            <a:off x="457200" y="1190892"/>
            <a:ext cx="8229600" cy="4295508"/>
          </a:xfrm>
          <a:prstGeom prst="rect">
            <a:avLst/>
          </a:prstGeom>
          <a:noFill/>
          <a:ln>
            <a:noFill/>
          </a:ln>
        </p:spPr>
      </p:pic>
      <p:sp>
        <p:nvSpPr>
          <p:cNvPr id="785" name="Google Shape;785;p6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5</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67"/>
          <p:cNvSpPr txBox="1"/>
          <p:nvPr/>
        </p:nvSpPr>
        <p:spPr>
          <a:xfrm>
            <a:off x="533400" y="1219200"/>
            <a:ext cx="1981200" cy="4778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300" u="none" cap="none" strike="noStrike">
                <a:solidFill>
                  <a:schemeClr val="folHlink"/>
                </a:solidFill>
                <a:latin typeface="Arial"/>
                <a:ea typeface="Arial"/>
                <a:cs typeface="Arial"/>
                <a:sym typeface="Arial"/>
              </a:rPr>
              <a:t>Summary</a:t>
            </a:r>
            <a:endParaRPr/>
          </a:p>
        </p:txBody>
      </p:sp>
      <p:pic>
        <p:nvPicPr>
          <p:cNvPr id="791" name="Google Shape;791;p67"/>
          <p:cNvPicPr preferRelativeResize="0"/>
          <p:nvPr/>
        </p:nvPicPr>
        <p:blipFill rotWithShape="1">
          <a:blip r:embed="rId3">
            <a:alphaModFix/>
          </a:blip>
          <a:srcRect b="0" l="0" r="0" t="0"/>
          <a:stretch/>
        </p:blipFill>
        <p:spPr>
          <a:xfrm>
            <a:off x="533400" y="1752600"/>
            <a:ext cx="8153400" cy="4667250"/>
          </a:xfrm>
          <a:prstGeom prst="rect">
            <a:avLst/>
          </a:prstGeom>
          <a:noFill/>
          <a:ln>
            <a:noFill/>
          </a:ln>
        </p:spPr>
      </p:pic>
      <p:cxnSp>
        <p:nvCxnSpPr>
          <p:cNvPr id="792" name="Google Shape;792;p6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93" name="Google Shape;793;p6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COSTS SUBSEQUENT TO ACQUISITION</a:t>
            </a:r>
            <a:endParaRPr b="1" i="0" sz="3200" u="none" cap="none" strike="noStrike">
              <a:solidFill>
                <a:srgbClr val="00007F"/>
              </a:solidFill>
              <a:latin typeface="Arial"/>
              <a:ea typeface="Arial"/>
              <a:cs typeface="Arial"/>
              <a:sym typeface="Arial"/>
            </a:endParaRPr>
          </a:p>
        </p:txBody>
      </p:sp>
      <p:sp>
        <p:nvSpPr>
          <p:cNvPr id="794" name="Google Shape;794;p67"/>
          <p:cNvSpPr/>
          <p:nvPr/>
        </p:nvSpPr>
        <p:spPr>
          <a:xfrm>
            <a:off x="3158569" y="1259544"/>
            <a:ext cx="57732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10-21</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Summary of Costs Subsequent to Acquisition of Property, Plant, and Equipment</a:t>
            </a:r>
            <a:endParaRPr/>
          </a:p>
        </p:txBody>
      </p:sp>
      <p:sp>
        <p:nvSpPr>
          <p:cNvPr id="795" name="Google Shape;795;p67"/>
          <p:cNvSpPr txBox="1"/>
          <p:nvPr/>
        </p:nvSpPr>
        <p:spPr>
          <a:xfrm>
            <a:off x="8229600" y="6410882"/>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5</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8"/>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property, plant, and equipment and its related costs.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self-constructed assets.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Describe the accounting problems associated with interest capitalization.</a:t>
            </a:r>
            <a:endParaRPr/>
          </a:p>
        </p:txBody>
      </p:sp>
      <p:sp>
        <p:nvSpPr>
          <p:cNvPr id="801" name="Google Shape;801;p68"/>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802" name="Google Shape;802;p68"/>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Understand accounting issues related to acquiring and valuing plant assets.</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0" i="0" lang="en-US" sz="1900" u="none" cap="none" strike="noStrike">
                <a:solidFill>
                  <a:schemeClr val="lt2"/>
                </a:solidFill>
                <a:latin typeface="Arial"/>
                <a:ea typeface="Arial"/>
                <a:cs typeface="Arial"/>
                <a:sym typeface="Arial"/>
              </a:rPr>
              <a:t>Describe the accounting treatment for costs subsequent to acquisition.</a:t>
            </a:r>
            <a:endParaRPr/>
          </a:p>
          <a:p>
            <a:pPr indent="-341313" lvl="0" marL="341313" marR="0" rtl="0" algn="l">
              <a:lnSpc>
                <a:spcPct val="115000"/>
              </a:lnSpc>
              <a:spcBef>
                <a:spcPts val="855"/>
              </a:spcBef>
              <a:spcAft>
                <a:spcPts val="0"/>
              </a:spcAft>
              <a:buClr>
                <a:srgbClr val="CC0000"/>
              </a:buClr>
              <a:buSzPts val="1900"/>
              <a:buFont typeface="Noto Sans Symbols"/>
              <a:buAutoNum type="arabicPlain" startAt="4"/>
            </a:pPr>
            <a:r>
              <a:rPr b="1" i="0" lang="en-US" sz="1900" u="none" cap="none" strike="noStrike">
                <a:solidFill>
                  <a:srgbClr val="CC0000"/>
                </a:solidFill>
                <a:latin typeface="Arial"/>
                <a:ea typeface="Arial"/>
                <a:cs typeface="Arial"/>
                <a:sym typeface="Arial"/>
              </a:rPr>
              <a:t>Describe the accounting treatment for the disposal of property, plant, and equipment.</a:t>
            </a:r>
            <a:endParaRPr/>
          </a:p>
        </p:txBody>
      </p:sp>
      <p:sp>
        <p:nvSpPr>
          <p:cNvPr id="803" name="Google Shape;803;p68"/>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804" name="Google Shape;804;p68"/>
          <p:cNvSpPr/>
          <p:nvPr/>
        </p:nvSpPr>
        <p:spPr>
          <a:xfrm>
            <a:off x="2151528" y="152400"/>
            <a:ext cx="6992472"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00007F"/>
                </a:solidFill>
                <a:latin typeface="Arial"/>
                <a:ea typeface="Arial"/>
                <a:cs typeface="Arial"/>
                <a:sym typeface="Arial"/>
              </a:rPr>
              <a:t>Acquisition and Disposition of Property, Plant, and Equipment</a:t>
            </a:r>
            <a:endParaRPr b="1" i="0" sz="3600" u="none" cap="none" strike="noStrike">
              <a:solidFill>
                <a:srgbClr val="00007F"/>
              </a:solidFill>
              <a:latin typeface="Arial"/>
              <a:ea typeface="Arial"/>
              <a:cs typeface="Arial"/>
              <a:sym typeface="Arial"/>
            </a:endParaRPr>
          </a:p>
        </p:txBody>
      </p:sp>
      <p:sp>
        <p:nvSpPr>
          <p:cNvPr id="805" name="Google Shape;805;p68"/>
          <p:cNvSpPr txBox="1"/>
          <p:nvPr/>
        </p:nvSpPr>
        <p:spPr>
          <a:xfrm>
            <a:off x="339168" y="64248"/>
            <a:ext cx="1887072"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10</a:t>
            </a:r>
            <a:endParaRPr b="0" i="0" sz="10700" u="none" cap="none" strike="noStrike">
              <a:solidFill>
                <a:srgbClr val="006600"/>
              </a:solidFill>
              <a:latin typeface="Arial"/>
              <a:ea typeface="Arial"/>
              <a:cs typeface="Arial"/>
              <a:sym typeface="Arial"/>
            </a:endParaRPr>
          </a:p>
        </p:txBody>
      </p:sp>
      <p:cxnSp>
        <p:nvCxnSpPr>
          <p:cNvPr id="806" name="Google Shape;806;p68"/>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807" name="Google Shape;807;p68"/>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808" name="Google Shape;808;p6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6</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69"/>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DISPOSITION OF PP&amp;E</a:t>
            </a:r>
            <a:endParaRPr b="1" i="0" sz="3200" u="none" cap="none" strike="noStrike">
              <a:solidFill>
                <a:srgbClr val="00007F"/>
              </a:solidFill>
              <a:latin typeface="Arial"/>
              <a:ea typeface="Arial"/>
              <a:cs typeface="Arial"/>
              <a:sym typeface="Arial"/>
            </a:endParaRPr>
          </a:p>
        </p:txBody>
      </p:sp>
      <p:sp>
        <p:nvSpPr>
          <p:cNvPr id="814" name="Google Shape;814;p69"/>
          <p:cNvSpPr/>
          <p:nvPr/>
        </p:nvSpPr>
        <p:spPr>
          <a:xfrm>
            <a:off x="609600" y="1371600"/>
            <a:ext cx="8077200" cy="307161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folHlink"/>
                </a:solidFill>
                <a:latin typeface="Arial"/>
                <a:ea typeface="Arial"/>
                <a:cs typeface="Arial"/>
                <a:sym typeface="Arial"/>
              </a:rPr>
              <a:t>A company may retire plant assets voluntarily or dispose of them by</a:t>
            </a:r>
            <a:endParaRPr/>
          </a:p>
          <a:p>
            <a:pPr indent="-450850" lvl="1" marL="68262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folHlink"/>
                </a:solidFill>
                <a:latin typeface="Arial"/>
                <a:ea typeface="Arial"/>
                <a:cs typeface="Arial"/>
                <a:sym typeface="Arial"/>
              </a:rPr>
              <a:t>Sale,</a:t>
            </a:r>
            <a:endParaRPr/>
          </a:p>
          <a:p>
            <a:pPr indent="-450850" lvl="1" marL="68262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folHlink"/>
                </a:solidFill>
                <a:latin typeface="Arial"/>
                <a:ea typeface="Arial"/>
                <a:cs typeface="Arial"/>
                <a:sym typeface="Arial"/>
              </a:rPr>
              <a:t>Exchange,</a:t>
            </a:r>
            <a:endParaRPr/>
          </a:p>
          <a:p>
            <a:pPr indent="-450850" lvl="1" marL="68262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folHlink"/>
                </a:solidFill>
                <a:latin typeface="Arial"/>
                <a:ea typeface="Arial"/>
                <a:cs typeface="Arial"/>
                <a:sym typeface="Arial"/>
              </a:rPr>
              <a:t>Involuntary conversion, or</a:t>
            </a:r>
            <a:endParaRPr/>
          </a:p>
          <a:p>
            <a:pPr indent="-450850" lvl="1" marL="682625"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folHlink"/>
                </a:solidFill>
                <a:latin typeface="Arial"/>
                <a:ea typeface="Arial"/>
                <a:cs typeface="Arial"/>
                <a:sym typeface="Arial"/>
              </a:rPr>
              <a:t>Abandonment.</a:t>
            </a:r>
            <a:endParaRPr/>
          </a:p>
        </p:txBody>
      </p:sp>
      <p:sp>
        <p:nvSpPr>
          <p:cNvPr id="815" name="Google Shape;815;p69"/>
          <p:cNvSpPr/>
          <p:nvPr/>
        </p:nvSpPr>
        <p:spPr>
          <a:xfrm>
            <a:off x="609600" y="4572000"/>
            <a:ext cx="8077200" cy="487363"/>
          </a:xfrm>
          <a:prstGeom prst="rect">
            <a:avLst/>
          </a:prstGeom>
          <a:noFill/>
          <a:ln>
            <a:noFill/>
          </a:ln>
        </p:spPr>
        <p:txBody>
          <a:bodyPr anchorCtr="0" anchor="t" bIns="45700" lIns="91425" spcFirstLastPara="1" rIns="91425" wrap="square" tIns="45700">
            <a:spAutoFit/>
          </a:bodyPr>
          <a:lstStyle/>
          <a:p>
            <a:pPr indent="0" lvl="1" marL="0" marR="0" rtl="0" algn="l">
              <a:lnSpc>
                <a:spcPct val="130000"/>
              </a:lnSpc>
              <a:spcBef>
                <a:spcPts val="0"/>
              </a:spcBef>
              <a:spcAft>
                <a:spcPts val="0"/>
              </a:spcAft>
              <a:buClr>
                <a:srgbClr val="800000"/>
              </a:buClr>
              <a:buSzPts val="2200"/>
              <a:buFont typeface="Noto Sans Symbols"/>
              <a:buNone/>
            </a:pPr>
            <a:r>
              <a:rPr b="0" i="0" lang="en-US" sz="2200" u="none" cap="none" strike="noStrike">
                <a:solidFill>
                  <a:schemeClr val="folHlink"/>
                </a:solidFill>
                <a:latin typeface="Arial"/>
                <a:ea typeface="Arial"/>
                <a:cs typeface="Arial"/>
                <a:sym typeface="Arial"/>
              </a:rPr>
              <a:t>Depreciation must be taken up to the date of disposition. </a:t>
            </a:r>
            <a:endParaRPr/>
          </a:p>
        </p:txBody>
      </p:sp>
      <p:cxnSp>
        <p:nvCxnSpPr>
          <p:cNvPr id="816" name="Google Shape;816;p6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17" name="Google Shape;817;p6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6</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nvSpPr>
        <p:spPr>
          <a:xfrm>
            <a:off x="609600" y="1989138"/>
            <a:ext cx="7543800" cy="332988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Improvements with limited lives</a:t>
            </a:r>
            <a:r>
              <a:rPr b="0" i="0" lang="en-US" sz="2200" u="none" cap="none" strike="noStrike">
                <a:solidFill>
                  <a:schemeClr val="dk1"/>
                </a:solidFill>
                <a:latin typeface="Arial"/>
                <a:ea typeface="Arial"/>
                <a:cs typeface="Arial"/>
                <a:sym typeface="Arial"/>
              </a:rPr>
              <a:t>, such as private driveways, walks, fences, and parking lots, are recorded as </a:t>
            </a:r>
            <a:r>
              <a:rPr b="1" i="0" lang="en-US" sz="2200" u="none" cap="none" strike="noStrike">
                <a:solidFill>
                  <a:schemeClr val="dk1"/>
                </a:solidFill>
                <a:latin typeface="Arial"/>
                <a:ea typeface="Arial"/>
                <a:cs typeface="Arial"/>
                <a:sym typeface="Arial"/>
              </a:rPr>
              <a:t>Land Improvements</a:t>
            </a:r>
            <a:r>
              <a:rPr b="0" i="0" lang="en-US" sz="2200" u="none" cap="none" strike="noStrike">
                <a:solidFill>
                  <a:schemeClr val="dk1"/>
                </a:solidFill>
                <a:latin typeface="Arial"/>
                <a:ea typeface="Arial"/>
                <a:cs typeface="Arial"/>
                <a:sym typeface="Arial"/>
              </a:rPr>
              <a:t> and depreciated.</a:t>
            </a:r>
            <a:endParaRPr/>
          </a:p>
          <a:p>
            <a:pPr indent="-457200" lvl="1" marL="685800" marR="0" rtl="0" algn="l">
              <a:lnSpc>
                <a:spcPct val="125000"/>
              </a:lnSpc>
              <a:spcBef>
                <a:spcPts val="126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Land acquired and held for speculation is classified as an </a:t>
            </a:r>
            <a:r>
              <a:rPr b="1" i="0" lang="en-US" sz="2100" u="none" cap="none" strike="noStrike">
                <a:solidFill>
                  <a:schemeClr val="dk1"/>
                </a:solidFill>
                <a:latin typeface="Arial"/>
                <a:ea typeface="Arial"/>
                <a:cs typeface="Arial"/>
                <a:sym typeface="Arial"/>
              </a:rPr>
              <a:t>investment</a:t>
            </a:r>
            <a:r>
              <a:rPr b="0" i="0" lang="en-US" sz="2100" u="none" cap="none" strike="noStrike">
                <a:solidFill>
                  <a:schemeClr val="dk1"/>
                </a:solidFill>
                <a:latin typeface="Arial"/>
                <a:ea typeface="Arial"/>
                <a:cs typeface="Arial"/>
                <a:sym typeface="Arial"/>
              </a:rPr>
              <a:t>.</a:t>
            </a:r>
            <a:endParaRPr/>
          </a:p>
          <a:p>
            <a:pPr indent="-457200" lvl="1" marL="685800" marR="0" rtl="0" algn="l">
              <a:lnSpc>
                <a:spcPct val="125000"/>
              </a:lnSpc>
              <a:spcBef>
                <a:spcPts val="126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Land held by a real estate concern for resale should be classified as </a:t>
            </a:r>
            <a:r>
              <a:rPr b="1" i="0" lang="en-US" sz="2100" u="none" cap="none" strike="noStrike">
                <a:solidFill>
                  <a:schemeClr val="dk1"/>
                </a:solidFill>
                <a:latin typeface="Arial"/>
                <a:ea typeface="Arial"/>
                <a:cs typeface="Arial"/>
                <a:sym typeface="Arial"/>
              </a:rPr>
              <a:t>inventory</a:t>
            </a:r>
            <a:r>
              <a:rPr b="0" i="0" lang="en-US" sz="2100" u="none" cap="none" strike="noStrike">
                <a:solidFill>
                  <a:schemeClr val="dk1"/>
                </a:solidFill>
                <a:latin typeface="Arial"/>
                <a:ea typeface="Arial"/>
                <a:cs typeface="Arial"/>
                <a:sym typeface="Arial"/>
              </a:rPr>
              <a:t>.</a:t>
            </a:r>
            <a:endParaRPr/>
          </a:p>
        </p:txBody>
      </p:sp>
      <p:cxnSp>
        <p:nvCxnSpPr>
          <p:cNvPr id="107" name="Google Shape;107;p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8" name="Google Shape;108;p7"/>
          <p:cNvSpPr txBox="1"/>
          <p:nvPr/>
        </p:nvSpPr>
        <p:spPr>
          <a:xfrm>
            <a:off x="609600" y="1371600"/>
            <a:ext cx="3124200" cy="544513"/>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006600"/>
                </a:solidFill>
                <a:latin typeface="Arial"/>
                <a:ea typeface="Arial"/>
                <a:cs typeface="Arial"/>
                <a:sym typeface="Arial"/>
              </a:rPr>
              <a:t>Cost of Land</a:t>
            </a:r>
            <a:endParaRPr/>
          </a:p>
        </p:txBody>
      </p:sp>
      <p:sp>
        <p:nvSpPr>
          <p:cNvPr id="109" name="Google Shape;109;p7"/>
          <p:cNvSpPr txBox="1"/>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110" name="Google Shape;110;p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70"/>
          <p:cNvSpPr txBox="1"/>
          <p:nvPr/>
        </p:nvSpPr>
        <p:spPr>
          <a:xfrm>
            <a:off x="609600" y="2005013"/>
            <a:ext cx="8153400" cy="174778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Illustration: </a:t>
            </a:r>
            <a:r>
              <a:rPr b="0" i="0" lang="en-US" sz="2200" u="none" cap="none" strike="noStrike">
                <a:solidFill>
                  <a:schemeClr val="dk1"/>
                </a:solidFill>
                <a:latin typeface="Arial"/>
                <a:ea typeface="Arial"/>
                <a:cs typeface="Arial"/>
                <a:sym typeface="Arial"/>
              </a:rPr>
              <a:t>Barret Company recorded depreciation on a machine costing $18,000 for 9 years at the rate of $1,200 per year. If it sells the machine in the middle of the tenth year for $7,000, Barret records depreciation to the date of sale as:</a:t>
            </a:r>
            <a:endParaRPr/>
          </a:p>
        </p:txBody>
      </p:sp>
      <p:sp>
        <p:nvSpPr>
          <p:cNvPr id="823" name="Google Shape;823;p70"/>
          <p:cNvSpPr txBox="1"/>
          <p:nvPr/>
        </p:nvSpPr>
        <p:spPr>
          <a:xfrm>
            <a:off x="609600" y="1371600"/>
            <a:ext cx="8001000" cy="56630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00000"/>
                </a:solidFill>
                <a:latin typeface="Arial"/>
                <a:ea typeface="Arial"/>
                <a:cs typeface="Arial"/>
                <a:sym typeface="Arial"/>
              </a:rPr>
              <a:t>Sale of Plant Assets</a:t>
            </a:r>
            <a:endParaRPr/>
          </a:p>
        </p:txBody>
      </p:sp>
      <p:cxnSp>
        <p:nvCxnSpPr>
          <p:cNvPr id="824" name="Google Shape;824;p7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25" name="Google Shape;825;p70"/>
          <p:cNvSpPr txBox="1"/>
          <p:nvPr/>
        </p:nvSpPr>
        <p:spPr>
          <a:xfrm>
            <a:off x="609600" y="4048137"/>
            <a:ext cx="8229600" cy="904863"/>
          </a:xfrm>
          <a:prstGeom prst="rect">
            <a:avLst/>
          </a:prstGeom>
          <a:noFill/>
          <a:ln>
            <a:noFill/>
          </a:ln>
        </p:spPr>
        <p:txBody>
          <a:bodyPr anchorCtr="0" anchor="t" bIns="45700" lIns="91425" spcFirstLastPara="1" rIns="91425" wrap="square" tIns="45700">
            <a:spAutoFit/>
          </a:bodyPr>
          <a:lstStyle/>
          <a:p>
            <a:pPr indent="-574675" lvl="0" marL="801688" marR="0" rtl="0" algn="l">
              <a:spcBef>
                <a:spcPts val="0"/>
              </a:spcBef>
              <a:spcAft>
                <a:spcPts val="0"/>
              </a:spcAft>
              <a:buNone/>
            </a:pPr>
            <a:r>
              <a:rPr b="0" i="0" lang="en-US" sz="2200" u="none" cap="none" strike="noStrike">
                <a:solidFill>
                  <a:schemeClr val="dk1"/>
                </a:solidFill>
                <a:latin typeface="Arial"/>
                <a:ea typeface="Arial"/>
                <a:cs typeface="Arial"/>
                <a:sym typeface="Arial"/>
              </a:rPr>
              <a:t>Depreciation Expense ($1,200 x 1/2)	600</a:t>
            </a:r>
            <a:endParaRPr/>
          </a:p>
          <a:p>
            <a:pPr indent="-574675" lvl="0" marL="801688" marR="0" rtl="0" algn="l">
              <a:spcBef>
                <a:spcPts val="880"/>
              </a:spcBef>
              <a:spcAft>
                <a:spcPts val="0"/>
              </a:spcAft>
              <a:buNone/>
            </a:pPr>
            <a:r>
              <a:rPr b="0" i="0" lang="en-US" sz="2200" u="none" cap="none" strike="noStrike">
                <a:solidFill>
                  <a:schemeClr val="dk1"/>
                </a:solidFill>
                <a:latin typeface="Arial"/>
                <a:ea typeface="Arial"/>
                <a:cs typeface="Arial"/>
                <a:sym typeface="Arial"/>
              </a:rPr>
              <a:t>	Accumulated Depreciation		600</a:t>
            </a:r>
            <a:endParaRPr/>
          </a:p>
        </p:txBody>
      </p:sp>
      <p:sp>
        <p:nvSpPr>
          <p:cNvPr id="826" name="Google Shape;826;p7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DISPOSITION OF PP&amp;E</a:t>
            </a:r>
            <a:endParaRPr b="1" i="0" sz="3200" u="none" cap="none" strike="noStrike">
              <a:solidFill>
                <a:srgbClr val="00007F"/>
              </a:solidFill>
              <a:latin typeface="Arial"/>
              <a:ea typeface="Arial"/>
              <a:cs typeface="Arial"/>
              <a:sym typeface="Arial"/>
            </a:endParaRPr>
          </a:p>
        </p:txBody>
      </p:sp>
      <p:sp>
        <p:nvSpPr>
          <p:cNvPr id="827" name="Google Shape;827;p7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6</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xEl>
                                              <p:pRg end="0" st="0"/>
                                            </p:txEl>
                                          </p:spTgt>
                                        </p:tgtEl>
                                        <p:attrNameLst>
                                          <p:attrName>style.visibility</p:attrName>
                                        </p:attrNameLst>
                                      </p:cBhvr>
                                      <p:to>
                                        <p:strVal val="visible"/>
                                      </p:to>
                                    </p:set>
                                    <p:animEffect filter="fade" transition="in">
                                      <p:cBhvr>
                                        <p:cTn dur="500"/>
                                        <p:tgtEl>
                                          <p:spTgt spid="8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xEl>
                                              <p:pRg end="1" st="1"/>
                                            </p:txEl>
                                          </p:spTgt>
                                        </p:tgtEl>
                                        <p:attrNameLst>
                                          <p:attrName>style.visibility</p:attrName>
                                        </p:attrNameLst>
                                      </p:cBhvr>
                                      <p:to>
                                        <p:strVal val="visible"/>
                                      </p:to>
                                    </p:set>
                                    <p:animEffect filter="fade" transition="in">
                                      <p:cBhvr>
                                        <p:cTn dur="500"/>
                                        <p:tgtEl>
                                          <p:spTgt spid="82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71"/>
          <p:cNvSpPr txBox="1"/>
          <p:nvPr/>
        </p:nvSpPr>
        <p:spPr>
          <a:xfrm>
            <a:off x="609600" y="1371600"/>
            <a:ext cx="8153400" cy="220829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Illustration: </a:t>
            </a:r>
            <a:r>
              <a:rPr b="0" i="0" lang="en-US" sz="2200" u="none" cap="none" strike="noStrike">
                <a:solidFill>
                  <a:schemeClr val="dk1"/>
                </a:solidFill>
                <a:latin typeface="Arial"/>
                <a:ea typeface="Arial"/>
                <a:cs typeface="Arial"/>
                <a:sym typeface="Arial"/>
              </a:rPr>
              <a:t>Barret Company recorded depreciation on a machine costing $18,000 for 9 years at the rate of $1,200 per year. If it sells the machine in the middle of the tenth year for $7,000, Barret records depreciation to the date of sale.  Record the entry to record the sale of the asset:</a:t>
            </a:r>
            <a:endParaRPr/>
          </a:p>
        </p:txBody>
      </p:sp>
      <p:cxnSp>
        <p:nvCxnSpPr>
          <p:cNvPr id="833" name="Google Shape;833;p7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34" name="Google Shape;834;p71"/>
          <p:cNvSpPr txBox="1"/>
          <p:nvPr/>
        </p:nvSpPr>
        <p:spPr>
          <a:xfrm>
            <a:off x="609600" y="3709785"/>
            <a:ext cx="8229600" cy="1852815"/>
          </a:xfrm>
          <a:prstGeom prst="rect">
            <a:avLst/>
          </a:prstGeom>
          <a:noFill/>
          <a:ln>
            <a:noFill/>
          </a:ln>
        </p:spPr>
        <p:txBody>
          <a:bodyPr anchorCtr="0" anchor="t" bIns="45700" lIns="91425" spcFirstLastPara="1" rIns="91425" wrap="square" tIns="45700">
            <a:spAutoFit/>
          </a:bodyPr>
          <a:lstStyle/>
          <a:p>
            <a:pPr indent="-574675" lvl="0" marL="801688" marR="0" rtl="0" algn="l">
              <a:spcBef>
                <a:spcPts val="0"/>
              </a:spcBef>
              <a:spcAft>
                <a:spcPts val="0"/>
              </a:spcAft>
              <a:buNone/>
            </a:pPr>
            <a:r>
              <a:rPr b="0" i="0" lang="en-US" sz="2200" u="none" cap="none" strike="noStrike">
                <a:solidFill>
                  <a:schemeClr val="dk1"/>
                </a:solidFill>
                <a:latin typeface="Arial"/>
                <a:ea typeface="Arial"/>
                <a:cs typeface="Arial"/>
                <a:sym typeface="Arial"/>
              </a:rPr>
              <a:t>Cash	7,000</a:t>
            </a:r>
            <a:endParaRPr/>
          </a:p>
          <a:p>
            <a:pPr indent="-574675" lvl="0" marL="801688" marR="0" rtl="0" algn="l">
              <a:spcBef>
                <a:spcPts val="880"/>
              </a:spcBef>
              <a:spcAft>
                <a:spcPts val="0"/>
              </a:spcAft>
              <a:buNone/>
            </a:pPr>
            <a:r>
              <a:rPr b="0" i="0" lang="en-US" sz="2200" u="none" cap="none" strike="noStrike">
                <a:solidFill>
                  <a:schemeClr val="dk1"/>
                </a:solidFill>
                <a:latin typeface="Arial"/>
                <a:ea typeface="Arial"/>
                <a:cs typeface="Arial"/>
                <a:sym typeface="Arial"/>
              </a:rPr>
              <a:t>Accumulated Depreciation	11,400</a:t>
            </a:r>
            <a:endParaRPr/>
          </a:p>
          <a:p>
            <a:pPr indent="-574675" lvl="0" marL="801688" marR="0" rtl="0" algn="l">
              <a:spcBef>
                <a:spcPts val="880"/>
              </a:spcBef>
              <a:spcAft>
                <a:spcPts val="0"/>
              </a:spcAft>
              <a:buNone/>
            </a:pPr>
            <a:r>
              <a:rPr b="0" i="0" lang="en-US" sz="2200" u="none" cap="none" strike="noStrike">
                <a:solidFill>
                  <a:schemeClr val="dk1"/>
                </a:solidFill>
                <a:latin typeface="Arial"/>
                <a:ea typeface="Arial"/>
                <a:cs typeface="Arial"/>
                <a:sym typeface="Arial"/>
              </a:rPr>
              <a:t>	Machinery		18,000</a:t>
            </a:r>
            <a:endParaRPr/>
          </a:p>
          <a:p>
            <a:pPr indent="-574675" lvl="0" marL="801688" marR="0" rtl="0" algn="l">
              <a:spcBef>
                <a:spcPts val="880"/>
              </a:spcBef>
              <a:spcAft>
                <a:spcPts val="0"/>
              </a:spcAft>
              <a:buNone/>
            </a:pPr>
            <a:r>
              <a:rPr b="0" i="0" lang="en-US" sz="2200" u="none" cap="none" strike="noStrike">
                <a:solidFill>
                  <a:schemeClr val="dk1"/>
                </a:solidFill>
                <a:latin typeface="Arial"/>
                <a:ea typeface="Arial"/>
                <a:cs typeface="Arial"/>
                <a:sym typeface="Arial"/>
              </a:rPr>
              <a:t>	Gain on Disposal of Machinery		400</a:t>
            </a:r>
            <a:endParaRPr/>
          </a:p>
        </p:txBody>
      </p:sp>
      <p:sp>
        <p:nvSpPr>
          <p:cNvPr id="835" name="Google Shape;835;p7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DISPOSITION OF PP&amp;E</a:t>
            </a:r>
            <a:endParaRPr b="1" i="0" sz="3200" u="none" cap="none" strike="noStrike">
              <a:solidFill>
                <a:srgbClr val="00007F"/>
              </a:solidFill>
              <a:latin typeface="Arial"/>
              <a:ea typeface="Arial"/>
              <a:cs typeface="Arial"/>
              <a:sym typeface="Arial"/>
            </a:endParaRPr>
          </a:p>
        </p:txBody>
      </p:sp>
      <p:sp>
        <p:nvSpPr>
          <p:cNvPr id="836" name="Google Shape;836;p7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6</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xEl>
                                              <p:pRg end="0" st="0"/>
                                            </p:txEl>
                                          </p:spTgt>
                                        </p:tgtEl>
                                        <p:attrNameLst>
                                          <p:attrName>style.visibility</p:attrName>
                                        </p:attrNameLst>
                                      </p:cBhvr>
                                      <p:to>
                                        <p:strVal val="visible"/>
                                      </p:to>
                                    </p:set>
                                    <p:animEffect filter="fade" transition="in">
                                      <p:cBhvr>
                                        <p:cTn dur="500"/>
                                        <p:tgtEl>
                                          <p:spTgt spid="8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xEl>
                                              <p:pRg end="1" st="1"/>
                                            </p:txEl>
                                          </p:spTgt>
                                        </p:tgtEl>
                                        <p:attrNameLst>
                                          <p:attrName>style.visibility</p:attrName>
                                        </p:attrNameLst>
                                      </p:cBhvr>
                                      <p:to>
                                        <p:strVal val="visible"/>
                                      </p:to>
                                    </p:set>
                                    <p:animEffect filter="fade" transition="in">
                                      <p:cBhvr>
                                        <p:cTn dur="500"/>
                                        <p:tgtEl>
                                          <p:spTgt spid="8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xEl>
                                              <p:pRg end="2" st="2"/>
                                            </p:txEl>
                                          </p:spTgt>
                                        </p:tgtEl>
                                        <p:attrNameLst>
                                          <p:attrName>style.visibility</p:attrName>
                                        </p:attrNameLst>
                                      </p:cBhvr>
                                      <p:to>
                                        <p:strVal val="visible"/>
                                      </p:to>
                                    </p:set>
                                    <p:animEffect filter="fade" transition="in">
                                      <p:cBhvr>
                                        <p:cTn dur="500"/>
                                        <p:tgtEl>
                                          <p:spTgt spid="8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xEl>
                                              <p:pRg end="3" st="3"/>
                                            </p:txEl>
                                          </p:spTgt>
                                        </p:tgtEl>
                                        <p:attrNameLst>
                                          <p:attrName>style.visibility</p:attrName>
                                        </p:attrNameLst>
                                      </p:cBhvr>
                                      <p:to>
                                        <p:strVal val="visible"/>
                                      </p:to>
                                    </p:set>
                                    <p:animEffect filter="fade" transition="in">
                                      <p:cBhvr>
                                        <p:cTn dur="500"/>
                                        <p:tgtEl>
                                          <p:spTgt spid="83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72"/>
          <p:cNvSpPr txBox="1"/>
          <p:nvPr/>
        </p:nvSpPr>
        <p:spPr>
          <a:xfrm>
            <a:off x="609600" y="2025650"/>
            <a:ext cx="8077200" cy="361714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Arial"/>
                <a:ea typeface="Arial"/>
                <a:cs typeface="Arial"/>
                <a:sym typeface="Arial"/>
              </a:rPr>
              <a:t>Sometimes an asset’s service is terminated through some type of </a:t>
            </a:r>
            <a:r>
              <a:rPr b="1" i="0" lang="en-US" sz="2200" u="none" cap="none" strike="noStrike">
                <a:solidFill>
                  <a:srgbClr val="00007F"/>
                </a:solidFill>
                <a:latin typeface="Arial"/>
                <a:ea typeface="Arial"/>
                <a:cs typeface="Arial"/>
                <a:sym typeface="Arial"/>
              </a:rPr>
              <a:t>involuntary conversion </a:t>
            </a:r>
            <a:r>
              <a:rPr b="0" i="0" lang="en-US" sz="2200" u="none" cap="none" strike="noStrike">
                <a:solidFill>
                  <a:srgbClr val="000000"/>
                </a:solidFill>
                <a:latin typeface="Arial"/>
                <a:ea typeface="Arial"/>
                <a:cs typeface="Arial"/>
                <a:sym typeface="Arial"/>
              </a:rPr>
              <a:t>such as fire, flood, theft, or condemnation. </a:t>
            </a:r>
            <a:endParaRPr/>
          </a:p>
          <a:p>
            <a:pPr indent="0" lvl="0" marL="0" marR="0" rtl="0" algn="l">
              <a:lnSpc>
                <a:spcPct val="120000"/>
              </a:lnSpc>
              <a:spcBef>
                <a:spcPts val="1200"/>
              </a:spcBef>
              <a:spcAft>
                <a:spcPts val="0"/>
              </a:spcAft>
              <a:buNone/>
            </a:pPr>
            <a:r>
              <a:rPr b="0" i="0" lang="en-US" sz="2200" u="none" cap="none" strike="noStrike">
                <a:solidFill>
                  <a:srgbClr val="000000"/>
                </a:solidFill>
                <a:latin typeface="Arial"/>
                <a:ea typeface="Arial"/>
                <a:cs typeface="Arial"/>
                <a:sym typeface="Arial"/>
              </a:rPr>
              <a:t>Companies report the difference between the amount recovered (e.g., from a condemnation award or insurance recovery), if any, and the asset’s book value as a gain or loss. </a:t>
            </a:r>
            <a:endParaRPr/>
          </a:p>
          <a:p>
            <a:pPr indent="0" lvl="0" marL="0" marR="0" rtl="0" algn="l">
              <a:lnSpc>
                <a:spcPct val="120000"/>
              </a:lnSpc>
              <a:spcBef>
                <a:spcPts val="1200"/>
              </a:spcBef>
              <a:spcAft>
                <a:spcPts val="0"/>
              </a:spcAft>
              <a:buNone/>
            </a:pPr>
            <a:r>
              <a:rPr b="0" i="0" lang="en-US" sz="2200" u="none" cap="none" strike="noStrike">
                <a:solidFill>
                  <a:srgbClr val="000000"/>
                </a:solidFill>
                <a:latin typeface="Arial"/>
                <a:ea typeface="Arial"/>
                <a:cs typeface="Arial"/>
                <a:sym typeface="Arial"/>
              </a:rPr>
              <a:t>They treat these gains or losses like any other type of disposition. </a:t>
            </a:r>
            <a:endParaRPr/>
          </a:p>
        </p:txBody>
      </p:sp>
      <p:sp>
        <p:nvSpPr>
          <p:cNvPr id="842" name="Google Shape;842;p72"/>
          <p:cNvSpPr txBox="1"/>
          <p:nvPr/>
        </p:nvSpPr>
        <p:spPr>
          <a:xfrm>
            <a:off x="609600" y="1371600"/>
            <a:ext cx="8001000" cy="56630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00000"/>
                </a:solidFill>
                <a:latin typeface="Arial"/>
                <a:ea typeface="Arial"/>
                <a:cs typeface="Arial"/>
                <a:sym typeface="Arial"/>
              </a:rPr>
              <a:t>Involuntary Conversion</a:t>
            </a:r>
            <a:endParaRPr/>
          </a:p>
        </p:txBody>
      </p:sp>
      <p:cxnSp>
        <p:nvCxnSpPr>
          <p:cNvPr id="843" name="Google Shape;843;p7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44" name="Google Shape;844;p7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DISPOSITION OF PP&amp;E</a:t>
            </a:r>
            <a:endParaRPr b="1" i="0" sz="3200" u="none" cap="none" strike="noStrike">
              <a:solidFill>
                <a:srgbClr val="00007F"/>
              </a:solidFill>
              <a:latin typeface="Arial"/>
              <a:ea typeface="Arial"/>
              <a:cs typeface="Arial"/>
              <a:sym typeface="Arial"/>
            </a:endParaRPr>
          </a:p>
        </p:txBody>
      </p:sp>
      <p:sp>
        <p:nvSpPr>
          <p:cNvPr id="845" name="Google Shape;845;p7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6</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73"/>
          <p:cNvSpPr txBox="1"/>
          <p:nvPr/>
        </p:nvSpPr>
        <p:spPr>
          <a:xfrm>
            <a:off x="609600" y="1323975"/>
            <a:ext cx="8001000" cy="289925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1900" u="none" cap="none" strike="noStrike">
                <a:solidFill>
                  <a:schemeClr val="dk1"/>
                </a:solidFill>
                <a:latin typeface="Arial"/>
                <a:ea typeface="Arial"/>
                <a:cs typeface="Arial"/>
                <a:sym typeface="Arial"/>
              </a:rPr>
              <a:t>Illustration:</a:t>
            </a:r>
            <a:r>
              <a:rPr b="0" i="0" lang="en-US" sz="1900" u="none" cap="none" strike="noStrike">
                <a:solidFill>
                  <a:schemeClr val="dk1"/>
                </a:solidFill>
                <a:latin typeface="Arial"/>
                <a:ea typeface="Arial"/>
                <a:cs typeface="Arial"/>
                <a:sym typeface="Arial"/>
              </a:rPr>
              <a:t> Camel Transport Corp. had to sell a plant located on company property that stood directly in the path of an interstate highway. For a number of years, the state had sought to purchase the land on which the plant stood, but the company resisted. The state ultimately exercised its right of eminent domain, which the courts upheld. In settlement, Camel received $500,000, which substantially exceeded the $200,000 book value of the plant and land (cost of $400,000 less accumulated depreciation of $200,000). Camel made the following entry.</a:t>
            </a:r>
            <a:endParaRPr/>
          </a:p>
        </p:txBody>
      </p:sp>
      <p:cxnSp>
        <p:nvCxnSpPr>
          <p:cNvPr id="851" name="Google Shape;851;p7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52" name="Google Shape;852;p73"/>
          <p:cNvSpPr txBox="1"/>
          <p:nvPr/>
        </p:nvSpPr>
        <p:spPr>
          <a:xfrm>
            <a:off x="609600" y="4343400"/>
            <a:ext cx="8229600" cy="1612900"/>
          </a:xfrm>
          <a:prstGeom prst="rect">
            <a:avLst/>
          </a:prstGeom>
          <a:noFill/>
          <a:ln>
            <a:noFill/>
          </a:ln>
        </p:spPr>
        <p:txBody>
          <a:bodyPr anchorCtr="0" anchor="t" bIns="45700" lIns="91425" spcFirstLastPara="1" rIns="91425" wrap="square" tIns="45700">
            <a:spAutoFit/>
          </a:bodyPr>
          <a:lstStyle/>
          <a:p>
            <a:pPr indent="-574675" lvl="0" marL="801688" marR="0" rtl="0" algn="l">
              <a:spcBef>
                <a:spcPts val="0"/>
              </a:spcBef>
              <a:spcAft>
                <a:spcPts val="0"/>
              </a:spcAft>
              <a:buNone/>
            </a:pPr>
            <a:r>
              <a:rPr b="0" i="0" lang="en-US" sz="1900" u="none" cap="none" strike="noStrike">
                <a:solidFill>
                  <a:schemeClr val="dk1"/>
                </a:solidFill>
                <a:latin typeface="Arial"/>
                <a:ea typeface="Arial"/>
                <a:cs typeface="Arial"/>
                <a:sym typeface="Arial"/>
              </a:rPr>
              <a:t>Cash		500,000</a:t>
            </a:r>
            <a:endParaRPr/>
          </a:p>
          <a:p>
            <a:pPr indent="-574675" lvl="0" marL="801688" marR="0" rtl="0" algn="l">
              <a:spcBef>
                <a:spcPts val="760"/>
              </a:spcBef>
              <a:spcAft>
                <a:spcPts val="0"/>
              </a:spcAft>
              <a:buNone/>
            </a:pPr>
            <a:r>
              <a:rPr b="0" i="0" lang="en-US" sz="1900" u="none" cap="none" strike="noStrike">
                <a:solidFill>
                  <a:schemeClr val="dk1"/>
                </a:solidFill>
                <a:latin typeface="Arial"/>
                <a:ea typeface="Arial"/>
                <a:cs typeface="Arial"/>
                <a:sym typeface="Arial"/>
              </a:rPr>
              <a:t>Accumulated Depreciation—Plant Assets 	200,000</a:t>
            </a:r>
            <a:endParaRPr/>
          </a:p>
          <a:p>
            <a:pPr indent="-455613" lvl="0" marL="682625" marR="0" rtl="0" algn="l">
              <a:spcBef>
                <a:spcPts val="760"/>
              </a:spcBef>
              <a:spcAft>
                <a:spcPts val="0"/>
              </a:spcAft>
              <a:buNone/>
            </a:pPr>
            <a:r>
              <a:rPr b="0" i="0" lang="en-US" sz="1900" u="none" cap="none" strike="noStrike">
                <a:solidFill>
                  <a:schemeClr val="dk1"/>
                </a:solidFill>
                <a:latin typeface="Arial"/>
                <a:ea typeface="Arial"/>
                <a:cs typeface="Arial"/>
                <a:sym typeface="Arial"/>
              </a:rPr>
              <a:t>	Plant Assets 		400,000</a:t>
            </a:r>
            <a:endParaRPr/>
          </a:p>
          <a:p>
            <a:pPr indent="-455613" lvl="0" marL="682625" marR="0" rtl="0" algn="l">
              <a:spcBef>
                <a:spcPts val="760"/>
              </a:spcBef>
              <a:spcAft>
                <a:spcPts val="0"/>
              </a:spcAft>
              <a:buNone/>
            </a:pPr>
            <a:r>
              <a:rPr b="0" i="0" lang="en-US" sz="1900" u="none" cap="none" strike="noStrike">
                <a:solidFill>
                  <a:schemeClr val="dk1"/>
                </a:solidFill>
                <a:latin typeface="Arial"/>
                <a:ea typeface="Arial"/>
                <a:cs typeface="Arial"/>
                <a:sym typeface="Arial"/>
              </a:rPr>
              <a:t>	Gain on Disposal of Plant Assets 		300,000</a:t>
            </a:r>
            <a:endParaRPr/>
          </a:p>
        </p:txBody>
      </p:sp>
      <p:sp>
        <p:nvSpPr>
          <p:cNvPr id="853" name="Google Shape;853;p7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DISPOSITION OF PP&amp;E</a:t>
            </a:r>
            <a:endParaRPr b="1" i="0" sz="3200" u="none" cap="none" strike="noStrike">
              <a:solidFill>
                <a:srgbClr val="00007F"/>
              </a:solidFill>
              <a:latin typeface="Arial"/>
              <a:ea typeface="Arial"/>
              <a:cs typeface="Arial"/>
              <a:sym typeface="Arial"/>
            </a:endParaRPr>
          </a:p>
        </p:txBody>
      </p:sp>
      <p:sp>
        <p:nvSpPr>
          <p:cNvPr id="854" name="Google Shape;854;p7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6</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xEl>
                                              <p:pRg end="0" st="0"/>
                                            </p:txEl>
                                          </p:spTgt>
                                        </p:tgtEl>
                                        <p:attrNameLst>
                                          <p:attrName>style.visibility</p:attrName>
                                        </p:attrNameLst>
                                      </p:cBhvr>
                                      <p:to>
                                        <p:strVal val="visible"/>
                                      </p:to>
                                    </p:set>
                                    <p:animEffect filter="fade" transition="in">
                                      <p:cBhvr>
                                        <p:cTn dur="500"/>
                                        <p:tgtEl>
                                          <p:spTgt spid="8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xEl>
                                              <p:pRg end="1" st="1"/>
                                            </p:txEl>
                                          </p:spTgt>
                                        </p:tgtEl>
                                        <p:attrNameLst>
                                          <p:attrName>style.visibility</p:attrName>
                                        </p:attrNameLst>
                                      </p:cBhvr>
                                      <p:to>
                                        <p:strVal val="visible"/>
                                      </p:to>
                                    </p:set>
                                    <p:animEffect filter="fade" transition="in">
                                      <p:cBhvr>
                                        <p:cTn dur="500"/>
                                        <p:tgtEl>
                                          <p:spTgt spid="8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xEl>
                                              <p:pRg end="2" st="2"/>
                                            </p:txEl>
                                          </p:spTgt>
                                        </p:tgtEl>
                                        <p:attrNameLst>
                                          <p:attrName>style.visibility</p:attrName>
                                        </p:attrNameLst>
                                      </p:cBhvr>
                                      <p:to>
                                        <p:strVal val="visible"/>
                                      </p:to>
                                    </p:set>
                                    <p:animEffect filter="fade" transition="in">
                                      <p:cBhvr>
                                        <p:cTn dur="500"/>
                                        <p:tgtEl>
                                          <p:spTgt spid="8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xEl>
                                              <p:pRg end="3" st="3"/>
                                            </p:txEl>
                                          </p:spTgt>
                                        </p:tgtEl>
                                        <p:attrNameLst>
                                          <p:attrName>style.visibility</p:attrName>
                                        </p:attrNameLst>
                                      </p:cBhvr>
                                      <p:to>
                                        <p:strVal val="visible"/>
                                      </p:to>
                                    </p:set>
                                    <p:animEffect filter="fade" transition="in">
                                      <p:cBhvr>
                                        <p:cTn dur="500"/>
                                        <p:tgtEl>
                                          <p:spTgt spid="8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74"/>
          <p:cNvSpPr/>
          <p:nvPr/>
        </p:nvSpPr>
        <p:spPr>
          <a:xfrm>
            <a:off x="609600" y="1371600"/>
            <a:ext cx="8001000" cy="4060825"/>
          </a:xfrm>
          <a:prstGeom prst="rect">
            <a:avLst/>
          </a:prstGeom>
          <a:noFill/>
          <a:ln>
            <a:noFill/>
          </a:ln>
        </p:spPr>
        <p:txBody>
          <a:bodyPr anchorCtr="0" anchor="t" bIns="46025" lIns="92075" spcFirstLastPara="1" rIns="92075" wrap="square" tIns="46025">
            <a:spAutoFit/>
          </a:bodyPr>
          <a:lstStyle/>
          <a:p>
            <a:pPr indent="0" lvl="0" marL="0" marR="0" rtl="0" algn="just">
              <a:lnSpc>
                <a:spcPct val="130000"/>
              </a:lnSpc>
              <a:spcBef>
                <a:spcPts val="0"/>
              </a:spcBef>
              <a:spcAft>
                <a:spcPts val="0"/>
              </a:spcAft>
              <a:buNone/>
            </a:pPr>
            <a:r>
              <a:rPr b="0" i="0" lang="en-US" sz="2000" u="none" cap="none" strike="noStrike">
                <a:solidFill>
                  <a:schemeClr val="dk1"/>
                </a:solidFill>
                <a:latin typeface="Arial"/>
                <a:ea typeface="Arial"/>
                <a:cs typeface="Arial"/>
                <a:sym typeface="Arial"/>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860" name="Google Shape;860;p74"/>
          <p:cNvSpPr/>
          <p:nvPr/>
        </p:nvSpPr>
        <p:spPr>
          <a:xfrm>
            <a:off x="609600" y="304800"/>
            <a:ext cx="82296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COPYRIGHT</a:t>
            </a:r>
            <a:endParaRPr b="1" i="0" sz="3200" u="none" cap="none" strike="noStrike">
              <a:solidFill>
                <a:srgbClr val="00007F"/>
              </a:solidFill>
              <a:latin typeface="Arial"/>
              <a:ea typeface="Arial"/>
              <a:cs typeface="Arial"/>
              <a:sym typeface="Arial"/>
            </a:endParaRPr>
          </a:p>
        </p:txBody>
      </p:sp>
      <p:cxnSp>
        <p:nvCxnSpPr>
          <p:cNvPr id="861" name="Google Shape;861;p74"/>
          <p:cNvCxnSpPr/>
          <p:nvPr/>
        </p:nvCxnSpPr>
        <p:spPr>
          <a:xfrm>
            <a:off x="304800" y="990600"/>
            <a:ext cx="85344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nvSpPr>
        <p:spPr>
          <a:xfrm>
            <a:off x="609600" y="1981200"/>
            <a:ext cx="8001000" cy="253530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Includes all expenditures </a:t>
            </a:r>
            <a:r>
              <a:rPr b="0" i="0" lang="en-US" sz="2200" u="none" cap="none" strike="noStrike">
                <a:solidFill>
                  <a:schemeClr val="dk1"/>
                </a:solidFill>
                <a:latin typeface="Arial"/>
                <a:ea typeface="Arial"/>
                <a:cs typeface="Arial"/>
                <a:sym typeface="Arial"/>
              </a:rPr>
              <a:t>related directly to acquisition or construction.  Costs include:</a:t>
            </a:r>
            <a:endParaRPr/>
          </a:p>
          <a:p>
            <a:pPr indent="-457200" lvl="1" marL="685800" marR="0" rtl="0" algn="l">
              <a:lnSpc>
                <a:spcPct val="125000"/>
              </a:lnSpc>
              <a:spcBef>
                <a:spcPts val="1513"/>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materials, labor, and overhead costs incurred during construction and </a:t>
            </a:r>
            <a:endParaRPr/>
          </a:p>
          <a:p>
            <a:pPr indent="-457200" lvl="1" marL="685800" marR="0" rtl="0" algn="l">
              <a:lnSpc>
                <a:spcPct val="125000"/>
              </a:lnSpc>
              <a:spcBef>
                <a:spcPts val="1513"/>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professional fees and building permits.</a:t>
            </a:r>
            <a:endParaRPr/>
          </a:p>
        </p:txBody>
      </p:sp>
      <p:sp>
        <p:nvSpPr>
          <p:cNvPr id="116" name="Google Shape;116;p8"/>
          <p:cNvSpPr txBox="1"/>
          <p:nvPr/>
        </p:nvSpPr>
        <p:spPr>
          <a:xfrm>
            <a:off x="609600" y="1371600"/>
            <a:ext cx="8001000" cy="5187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006600"/>
                </a:solidFill>
                <a:latin typeface="Arial"/>
                <a:ea typeface="Arial"/>
                <a:cs typeface="Arial"/>
                <a:sym typeface="Arial"/>
              </a:rPr>
              <a:t>Cost of Buildings</a:t>
            </a:r>
            <a:endParaRPr/>
          </a:p>
        </p:txBody>
      </p:sp>
      <p:cxnSp>
        <p:nvCxnSpPr>
          <p:cNvPr id="117" name="Google Shape;117;p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8" name="Google Shape;118;p8"/>
          <p:cNvSpPr txBox="1"/>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119" name="Google Shape;119;p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nvSpPr>
        <p:spPr>
          <a:xfrm>
            <a:off x="609600" y="1371600"/>
            <a:ext cx="8001000" cy="5187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800" u="none" cap="none" strike="noStrike">
                <a:solidFill>
                  <a:srgbClr val="006600"/>
                </a:solidFill>
                <a:latin typeface="Arial"/>
                <a:ea typeface="Arial"/>
                <a:cs typeface="Arial"/>
                <a:sym typeface="Arial"/>
              </a:rPr>
              <a:t>Cost of Equipment</a:t>
            </a:r>
            <a:endParaRPr/>
          </a:p>
        </p:txBody>
      </p:sp>
      <p:sp>
        <p:nvSpPr>
          <p:cNvPr id="125" name="Google Shape;125;p9"/>
          <p:cNvSpPr txBox="1"/>
          <p:nvPr/>
        </p:nvSpPr>
        <p:spPr>
          <a:xfrm>
            <a:off x="609600" y="1981200"/>
            <a:ext cx="8001000" cy="4250138"/>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200" u="none" cap="none" strike="noStrike">
                <a:solidFill>
                  <a:schemeClr val="dk1"/>
                </a:solidFill>
                <a:latin typeface="Arial"/>
                <a:ea typeface="Arial"/>
                <a:cs typeface="Arial"/>
                <a:sym typeface="Arial"/>
              </a:rPr>
              <a:t>Include all expenditures </a:t>
            </a:r>
            <a:r>
              <a:rPr b="0" i="0" lang="en-US" sz="2200" u="none" cap="none" strike="noStrike">
                <a:solidFill>
                  <a:schemeClr val="dk1"/>
                </a:solidFill>
                <a:latin typeface="Arial"/>
                <a:ea typeface="Arial"/>
                <a:cs typeface="Arial"/>
                <a:sym typeface="Arial"/>
              </a:rPr>
              <a:t>incurred in acquiring the equipment and preparing it for use.  Costs include:</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purchase price,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freight and handling charges,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insurance on the equipment while in transit,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cost of special foundations if required,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assembling and installation costs, and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costs of conducting trial runs.</a:t>
            </a:r>
            <a:endParaRPr/>
          </a:p>
        </p:txBody>
      </p:sp>
      <p:cxnSp>
        <p:nvCxnSpPr>
          <p:cNvPr id="126" name="Google Shape;126;p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7" name="Google Shape;127;p9"/>
          <p:cNvSpPr txBox="1"/>
          <p:nvPr/>
        </p:nvSpPr>
        <p:spPr>
          <a:xfrm>
            <a:off x="4572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00000"/>
                </a:solidFill>
                <a:latin typeface="Arial"/>
                <a:ea typeface="Arial"/>
                <a:cs typeface="Arial"/>
                <a:sym typeface="Arial"/>
              </a:rPr>
              <a:t>Acquisition of Property, Plant, and Equipment</a:t>
            </a:r>
            <a:endParaRPr b="1" i="0" sz="3200" u="none" cap="none" strike="noStrike">
              <a:solidFill>
                <a:srgbClr val="C00000"/>
              </a:solidFill>
              <a:latin typeface="Arial"/>
              <a:ea typeface="Arial"/>
              <a:cs typeface="Arial"/>
              <a:sym typeface="Arial"/>
            </a:endParaRPr>
          </a:p>
        </p:txBody>
      </p:sp>
      <p:sp>
        <p:nvSpPr>
          <p:cNvPr id="128" name="Google Shape;128;p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1997-03-28T18:03:02Z</dcterms:created>
  <dc:creator>Coby Harmon</dc:creator>
</cp:coreProperties>
</file>