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57" r:id="rId3"/>
    <p:sldId id="258" r:id="rId4"/>
    <p:sldId id="356" r:id="rId5"/>
    <p:sldId id="357" r:id="rId6"/>
    <p:sldId id="358" r:id="rId7"/>
    <p:sldId id="359" r:id="rId8"/>
    <p:sldId id="360" r:id="rId9"/>
    <p:sldId id="260" r:id="rId10"/>
    <p:sldId id="361" r:id="rId11"/>
    <p:sldId id="362" r:id="rId12"/>
    <p:sldId id="363" r:id="rId13"/>
    <p:sldId id="364" r:id="rId14"/>
    <p:sldId id="263" r:id="rId15"/>
    <p:sldId id="265" r:id="rId16"/>
    <p:sldId id="405" r:id="rId17"/>
    <p:sldId id="266" r:id="rId18"/>
    <p:sldId id="365" r:id="rId19"/>
    <p:sldId id="366" r:id="rId20"/>
    <p:sldId id="367" r:id="rId21"/>
    <p:sldId id="450" r:id="rId22"/>
    <p:sldId id="451" r:id="rId23"/>
    <p:sldId id="268" r:id="rId24"/>
    <p:sldId id="369" r:id="rId25"/>
    <p:sldId id="370" r:id="rId26"/>
    <p:sldId id="371" r:id="rId27"/>
    <p:sldId id="270" r:id="rId28"/>
    <p:sldId id="408" r:id="rId29"/>
    <p:sldId id="271" r:id="rId30"/>
    <p:sldId id="272" r:id="rId31"/>
    <p:sldId id="409" r:id="rId32"/>
    <p:sldId id="411" r:id="rId33"/>
    <p:sldId id="412" r:id="rId34"/>
    <p:sldId id="413" r:id="rId35"/>
    <p:sldId id="414" r:id="rId36"/>
    <p:sldId id="452" r:id="rId37"/>
    <p:sldId id="415" r:id="rId38"/>
    <p:sldId id="416" r:id="rId39"/>
    <p:sldId id="417" r:id="rId40"/>
    <p:sldId id="418" r:id="rId41"/>
    <p:sldId id="419" r:id="rId42"/>
    <p:sldId id="420" r:id="rId43"/>
    <p:sldId id="453" r:id="rId44"/>
    <p:sldId id="421" r:id="rId45"/>
    <p:sldId id="423" r:id="rId46"/>
    <p:sldId id="422" r:id="rId47"/>
    <p:sldId id="426" r:id="rId48"/>
    <p:sldId id="425" r:id="rId49"/>
    <p:sldId id="424" r:id="rId50"/>
    <p:sldId id="427" r:id="rId51"/>
    <p:sldId id="454" r:id="rId52"/>
    <p:sldId id="455" r:id="rId53"/>
    <p:sldId id="456" r:id="rId54"/>
    <p:sldId id="457" r:id="rId55"/>
    <p:sldId id="459" r:id="rId56"/>
    <p:sldId id="458" r:id="rId57"/>
    <p:sldId id="460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61" r:id="rId73"/>
    <p:sldId id="449" r:id="rId74"/>
    <p:sldId id="410" r:id="rId75"/>
    <p:sldId id="276" r:id="rId76"/>
    <p:sldId id="277" r:id="rId77"/>
    <p:sldId id="278" r:id="rId78"/>
    <p:sldId id="279" r:id="rId79"/>
    <p:sldId id="280" r:id="rId80"/>
    <p:sldId id="462" r:id="rId81"/>
    <p:sldId id="463" r:id="rId82"/>
    <p:sldId id="464" r:id="rId83"/>
    <p:sldId id="465" r:id="rId84"/>
    <p:sldId id="466" r:id="rId85"/>
    <p:sldId id="467" r:id="rId86"/>
    <p:sldId id="468" r:id="rId87"/>
    <p:sldId id="469" r:id="rId88"/>
    <p:sldId id="470" r:id="rId89"/>
    <p:sldId id="471" r:id="rId90"/>
    <p:sldId id="474" r:id="rId91"/>
    <p:sldId id="475" r:id="rId92"/>
    <p:sldId id="476" r:id="rId93"/>
    <p:sldId id="477" r:id="rId94"/>
    <p:sldId id="478" r:id="rId95"/>
    <p:sldId id="479" r:id="rId96"/>
    <p:sldId id="480" r:id="rId97"/>
    <p:sldId id="481" r:id="rId98"/>
    <p:sldId id="472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6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35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3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336"/>
        <p:guide orient="horz" pos="2160"/>
        <p:guide pos="35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MS PGothic" charset="0"/>
              </a:defRPr>
            </a:lvl1pPr>
          </a:lstStyle>
          <a:p>
            <a:pPr>
              <a:defRPr/>
            </a:pPr>
            <a:fld id="{E717A896-52DB-1D42-BBB3-7328F2D6E75D}" type="datetime1">
              <a:rPr lang="en-US"/>
              <a:pPr>
                <a:defRPr/>
              </a:pPr>
              <a:t>7/22/2019</a:t>
            </a:fld>
            <a:endParaRPr lang="en-US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MS PGothic" charset="0"/>
              </a:defRPr>
            </a:lvl1pPr>
          </a:lstStyle>
          <a:p>
            <a:pPr>
              <a:defRPr/>
            </a:pPr>
            <a:fld id="{1DBFC42B-D7F5-0F40-995F-5EB84F50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42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MS PGothic" charset="0"/>
              </a:defRPr>
            </a:lvl1pPr>
          </a:lstStyle>
          <a:p>
            <a:pPr>
              <a:defRPr/>
            </a:pPr>
            <a:fld id="{07087429-7AB2-4F4A-B35E-5AB476697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2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EAB2023-7B70-DD4D-8953-0A84E60B015E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29667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78B5D9C-B654-1C4B-8873-360D1AAFC0A1}" type="slidenum">
              <a:rPr lang="en-US" sz="1200"/>
              <a:pPr eaLnBrk="1" hangingPunct="1"/>
              <a:t>46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5970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9F02513-04F2-CD40-BB33-20DFAC12AA80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2FC68F58-4F87-FD42-B83C-F2295BC82BC2}" type="slidenum">
              <a:rPr lang="en-US" sz="1200">
                <a:latin typeface="Times" charset="0"/>
              </a:rPr>
              <a:pPr algn="r"/>
              <a:t>49</a:t>
            </a:fld>
            <a:endParaRPr lang="en-US" sz="1200">
              <a:latin typeface="Times" charset="0"/>
            </a:endParaRPr>
          </a:p>
        </p:txBody>
      </p:sp>
      <p:sp>
        <p:nvSpPr>
          <p:cNvPr id="911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/>
          <a:p>
            <a:pPr eaLnBrk="1" hangingPunct="1"/>
            <a:r>
              <a:rPr lang="en-US"/>
              <a:t>Ic acid = yl chloride</a:t>
            </a:r>
          </a:p>
        </p:txBody>
      </p:sp>
    </p:spTree>
    <p:extLst>
      <p:ext uri="{BB962C8B-B14F-4D97-AF65-F5344CB8AC3E}">
        <p14:creationId xmlns:p14="http://schemas.microsoft.com/office/powerpoint/2010/main" val="3487775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087429-7AB2-4F4A-B35E-5AB476697E0E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Needs high res artwork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6B549CE-675C-AE48-B7A3-F47F3660AC59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2175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29D957B-14C0-AC4C-AFAB-D0CD7FC5198D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8003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4F1DAB9-187C-854E-8146-C1DC27FD7703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6436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Needs high res artwork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D5EE634-DF4F-FE4F-AF21-F0A411774ACF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650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Needs high res artwork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30BCD9A-D16A-6047-87D6-9CE07675A990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713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7E9A438-8A13-0F4D-9027-963B13A9CB56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4170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47E757F-F572-8F43-BA55-584E6FA172C8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A6F3A569-C923-FA4B-A827-6CFF28793EA0}" type="slidenum">
              <a:rPr lang="en-US" sz="1200">
                <a:latin typeface="Times" charset="0"/>
              </a:rPr>
              <a:pPr algn="r"/>
              <a:t>40</a:t>
            </a:fld>
            <a:endParaRPr lang="en-US" sz="1200">
              <a:latin typeface="Times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/>
          <a:p>
            <a:pPr eaLnBrk="1" hangingPunct="1"/>
            <a:r>
              <a:rPr lang="en-US" dirty="0"/>
              <a:t>Define carbonyl group</a:t>
            </a:r>
          </a:p>
        </p:txBody>
      </p:sp>
    </p:spTree>
    <p:extLst>
      <p:ext uri="{BB962C8B-B14F-4D97-AF65-F5344CB8AC3E}">
        <p14:creationId xmlns:p14="http://schemas.microsoft.com/office/powerpoint/2010/main" val="1751071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C7A15E2-DB49-2B4A-B21E-E260BF12232B}" type="slidenum">
              <a:rPr lang="en-US" sz="1200"/>
              <a:pPr eaLnBrk="1" hangingPunct="1"/>
              <a:t>43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353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A590-60C8-2549-8FD8-F8C54FE6B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9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0F3B4-12D5-084D-826E-346E4FA16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3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5BCA0-288A-9D40-AF1E-A81086AC8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0333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2155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10783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5010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99454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51513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80087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3798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141B-6E27-5F4D-A184-0BA16B34A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50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61181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4283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81292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58540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90427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22569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54094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26806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52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EBDF1-289C-014B-86CA-861B4F058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47153-2D36-C148-B35E-7AE4F4FCD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F914D-9BCB-A945-A281-B579DAB86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1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B40D-0CB7-A44A-9601-5B4F2E57C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5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FE7C8-33C3-5040-99A9-69D96D2FD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5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7E6E3-F2BC-DC47-AF6B-E4CE0FBAC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44A20-1017-6D4C-BDAB-D3E01B67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MS PGothic" charset="0"/>
              </a:defRPr>
            </a:lvl1pPr>
          </a:lstStyle>
          <a:p>
            <a:pPr>
              <a:defRPr/>
            </a:pPr>
            <a:fld id="{9C46282E-E3D6-E541-BC9B-662B00273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1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3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4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5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6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7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8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20.w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 txBox="1">
            <a:spLocks noChangeArrowheads="1"/>
          </p:cNvSpPr>
          <p:nvPr/>
        </p:nvSpPr>
        <p:spPr bwMode="auto">
          <a:xfrm>
            <a:off x="5029200" y="1752600"/>
            <a:ext cx="388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1" dirty="0">
                <a:latin typeface="Calibri" charset="0"/>
                <a:cs typeface="Calibri" charset="0"/>
              </a:rPr>
              <a:t>Delocalized Electrons and Their Effect on Stability, </a:t>
            </a:r>
            <a:r>
              <a:rPr lang="en-US" sz="3200" b="1" dirty="0" err="1">
                <a:latin typeface="Calibri" charset="0"/>
                <a:cs typeface="Calibri" charset="0"/>
              </a:rPr>
              <a:t>p</a:t>
            </a:r>
            <a:r>
              <a:rPr lang="en-US" sz="3200" b="1" i="1" dirty="0" err="1">
                <a:latin typeface="Calibri" charset="0"/>
                <a:cs typeface="Calibri" charset="0"/>
              </a:rPr>
              <a:t>K</a:t>
            </a:r>
            <a:r>
              <a:rPr lang="en-US" sz="3200" b="1" dirty="0" err="1">
                <a:latin typeface="Calibri" charset="0"/>
                <a:cs typeface="Calibri" charset="0"/>
              </a:rPr>
              <a:t>a</a:t>
            </a:r>
            <a:r>
              <a:rPr lang="en-US" sz="3200" b="1" dirty="0">
                <a:latin typeface="Calibri" charset="0"/>
                <a:cs typeface="Calibri" charset="0"/>
              </a:rPr>
              <a:t>, and the Products of a Reaction </a:t>
            </a:r>
            <a:r>
              <a:rPr lang="en-US" sz="3200" b="1" dirty="0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200" b="1" dirty="0">
                <a:latin typeface="Calibri" charset="0"/>
                <a:cs typeface="Calibri" charset="0"/>
              </a:rPr>
              <a:t> </a:t>
            </a:r>
            <a:r>
              <a:rPr lang="en-US" sz="3200" b="1" dirty="0" err="1">
                <a:latin typeface="Calibri" charset="0"/>
                <a:cs typeface="Calibri" charset="0"/>
              </a:rPr>
              <a:t>Aromaticity</a:t>
            </a:r>
            <a:r>
              <a:rPr lang="en-US" sz="3200" b="1" dirty="0">
                <a:latin typeface="Calibri" charset="0"/>
                <a:cs typeface="Calibri" charset="0"/>
              </a:rPr>
              <a:t> and the Reactions of Benzene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3200" b="1" dirty="0">
              <a:latin typeface="Calibri" charset="0"/>
              <a:cs typeface="Calibri" charset="0"/>
            </a:endParaRPr>
          </a:p>
        </p:txBody>
      </p:sp>
      <p:pic>
        <p:nvPicPr>
          <p:cNvPr id="32770" name="Picture 2" descr="08_00_ChOpe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"/>
          <a:stretch>
            <a:fillRect/>
          </a:stretch>
        </p:blipFill>
        <p:spPr bwMode="auto">
          <a:xfrm>
            <a:off x="364928" y="1709737"/>
            <a:ext cx="4371526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181600" y="5325070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Paula </a:t>
            </a:r>
            <a:r>
              <a:rPr lang="en-US" sz="18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Yurkanis</a:t>
            </a:r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Bruice</a:t>
            </a:r>
            <a:endParaRPr lang="en-US" sz="1800" b="1" dirty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University of California, 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Santa </a:t>
            </a:r>
            <a:r>
              <a:rPr lang="en-US" sz="18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Barbara</a:t>
            </a:r>
            <a:endParaRPr lang="en-US" sz="1800" b="1" dirty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Arial" pitchFamily="34" charset="0"/>
                <a:ea typeface="ＭＳ Ｐゴシック" charset="0"/>
                <a:cs typeface="ＭＳ Ｐゴシック" charset="0"/>
              </a:rPr>
              <a:t>Chapter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The Structure of Benzene</a:t>
            </a:r>
          </a:p>
        </p:txBody>
      </p:sp>
      <p:pic>
        <p:nvPicPr>
          <p:cNvPr id="41986" name="Picture 1" descr="0001sd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 b="6970"/>
          <a:stretch>
            <a:fillRect/>
          </a:stretch>
        </p:blipFill>
        <p:spPr bwMode="auto">
          <a:xfrm>
            <a:off x="495300" y="3048000"/>
            <a:ext cx="8153400" cy="17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Showing Delocalized Electrons</a:t>
            </a:r>
          </a:p>
        </p:txBody>
      </p:sp>
      <p:pic>
        <p:nvPicPr>
          <p:cNvPr id="43010" name="Picture 1" descr="08_Pg334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"/>
          <a:stretch>
            <a:fillRect/>
          </a:stretch>
        </p:blipFill>
        <p:spPr bwMode="auto">
          <a:xfrm>
            <a:off x="1773238" y="2965450"/>
            <a:ext cx="55975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Resonance Contributors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Resonance Hybrid</a:t>
            </a:r>
          </a:p>
        </p:txBody>
      </p:sp>
      <p:pic>
        <p:nvPicPr>
          <p:cNvPr id="44034" name="Picture 1" descr="08_Pg33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0"/>
          <a:stretch>
            <a:fillRect/>
          </a:stretch>
        </p:blipFill>
        <p:spPr bwMode="auto">
          <a:xfrm>
            <a:off x="1028700" y="2256646"/>
            <a:ext cx="7086600" cy="370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Resonance Contributors</a:t>
            </a:r>
            <a:br>
              <a:rPr lang="en-US" sz="4000" dirty="0">
                <a:latin typeface="Arial" charset="0"/>
              </a:rPr>
            </a:br>
            <a:r>
              <a:rPr lang="en-US" sz="4000" dirty="0">
                <a:latin typeface="Arial" charset="0"/>
              </a:rPr>
              <a:t>Resonance Hybrid</a:t>
            </a:r>
          </a:p>
        </p:txBody>
      </p:sp>
      <p:pic>
        <p:nvPicPr>
          <p:cNvPr id="45058" name="Picture 1" descr="08_Pg335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"/>
          <a:stretch>
            <a:fillRect/>
          </a:stretch>
        </p:blipFill>
        <p:spPr bwMode="auto">
          <a:xfrm>
            <a:off x="1591713" y="1727200"/>
            <a:ext cx="596057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429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Imaginary 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 err="1"/>
              <a:t>Cyclooctatriene</a:t>
            </a:r>
            <a:r>
              <a:rPr lang="en-US" sz="3600" dirty="0"/>
              <a:t> </a:t>
            </a:r>
            <a:r>
              <a:rPr lang="en-US" sz="3600" dirty="0" smtClean="0"/>
              <a:t>does </a:t>
            </a:r>
            <a:r>
              <a:rPr lang="en-US" sz="3600" dirty="0"/>
              <a:t>n</a:t>
            </a:r>
            <a:r>
              <a:rPr lang="en-US" sz="3600" dirty="0" smtClean="0"/>
              <a:t>ot have</a:t>
            </a:r>
          </a:p>
          <a:p>
            <a:pPr algn="ctr" eaLnBrk="1" hangingPunct="1"/>
            <a:r>
              <a:rPr lang="en-US" sz="3600" dirty="0" smtClean="0"/>
              <a:t>Delocalized </a:t>
            </a:r>
            <a:r>
              <a:rPr lang="en-US" sz="3600" dirty="0"/>
              <a:t>Electrons</a:t>
            </a:r>
          </a:p>
        </p:txBody>
      </p:sp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2322513" y="5405437"/>
            <a:ext cx="449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Cyclooctatetraene</a:t>
            </a:r>
            <a:r>
              <a:rPr lang="en-US" dirty="0">
                <a:solidFill>
                  <a:srgbClr val="FF0000"/>
                </a:solidFill>
              </a:rPr>
              <a:t> is not planar.</a:t>
            </a:r>
          </a:p>
        </p:txBody>
      </p:sp>
      <p:pic>
        <p:nvPicPr>
          <p:cNvPr id="2" name="Picture 1" descr="Screen Shot 2015-06-01 at 3.01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14600"/>
            <a:ext cx="8458200" cy="2424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888468"/>
            <a:ext cx="280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Planar: bond angle 135</a:t>
            </a:r>
            <a:r>
              <a:rPr lang="en-US" b="1" baseline="30000" dirty="0" smtClean="0">
                <a:solidFill>
                  <a:schemeClr val="accent2"/>
                </a:solidFill>
              </a:rPr>
              <a:t>o</a:t>
            </a:r>
            <a:endParaRPr lang="en-US" b="1" baseline="300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4953000"/>
            <a:ext cx="332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Tub shape (not planar): 120</a:t>
            </a:r>
            <a:r>
              <a:rPr lang="en-US" b="1" baseline="30000" dirty="0" smtClean="0">
                <a:solidFill>
                  <a:schemeClr val="accent2"/>
                </a:solidFill>
              </a:rPr>
              <a:t>o</a:t>
            </a:r>
            <a:endParaRPr lang="en-US" b="1" baseline="30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1"/>
          <p:cNvSpPr txBox="1">
            <a:spLocks noChangeArrowheads="1"/>
          </p:cNvSpPr>
          <p:nvPr/>
        </p:nvSpPr>
        <p:spPr bwMode="auto">
          <a:xfrm>
            <a:off x="0" y="3587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/>
              <a:t>Delocalized Electrons</a:t>
            </a:r>
          </a:p>
        </p:txBody>
      </p:sp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381000" y="4495800"/>
            <a:ext cx="8207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Delocalized electrons </a:t>
            </a:r>
            <a:r>
              <a:rPr lang="en-US" dirty="0"/>
              <a:t>result from the </a:t>
            </a:r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orbital </a:t>
            </a:r>
            <a:r>
              <a:rPr lang="en-US" dirty="0"/>
              <a:t>of one atom 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overlapping the </a:t>
            </a:r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orbitals </a:t>
            </a:r>
            <a:r>
              <a:rPr lang="en-US" dirty="0"/>
              <a:t>of two adjacent atoms.</a:t>
            </a:r>
          </a:p>
        </p:txBody>
      </p:sp>
      <p:pic>
        <p:nvPicPr>
          <p:cNvPr id="2" name="Picture 1" descr="Screen Shot 2015-06-01 at 2.5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0487"/>
            <a:ext cx="5791200" cy="1692913"/>
          </a:xfrm>
          <a:prstGeom prst="rect">
            <a:avLst/>
          </a:prstGeom>
        </p:spPr>
      </p:pic>
      <p:pic>
        <p:nvPicPr>
          <p:cNvPr id="3" name="Picture 2" descr="Screen Shot 2015-06-01 at 2.54.56 PM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651074"/>
            <a:ext cx="1981200" cy="169173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Rules for </a:t>
            </a:r>
            <a:r>
              <a:rPr lang="en-US" sz="3600" dirty="0" smtClean="0"/>
              <a:t>Drawing</a:t>
            </a:r>
          </a:p>
          <a:p>
            <a:pPr algn="ctr" eaLnBrk="1" hangingPunct="1"/>
            <a:r>
              <a:rPr lang="en-US" sz="3600" dirty="0" smtClean="0"/>
              <a:t>Resonance </a:t>
            </a:r>
            <a:r>
              <a:rPr lang="en-US" sz="3600" dirty="0"/>
              <a:t>Contributors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812273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</a:pPr>
            <a:r>
              <a:rPr lang="en-US" sz="2800" dirty="0" smtClean="0"/>
              <a:t>Only </a:t>
            </a:r>
            <a:r>
              <a:rPr lang="en-US" sz="2800" dirty="0"/>
              <a:t>electrons move</a:t>
            </a:r>
            <a:r>
              <a:rPr lang="en-US" sz="2800" dirty="0" smtClean="0"/>
              <a:t>.</a:t>
            </a:r>
          </a:p>
          <a:p>
            <a:pPr marL="514350" indent="-514350" eaLnBrk="1" hangingPunct="1">
              <a:buAutoNum type="arabicPeriod"/>
            </a:pPr>
            <a:endParaRPr lang="en-US" sz="2800" dirty="0" smtClean="0"/>
          </a:p>
          <a:p>
            <a:pPr marL="514350" indent="-514350" eaLnBrk="1" hangingPunct="1">
              <a:buFontTx/>
              <a:buAutoNum type="arabicPeriod"/>
            </a:pPr>
            <a:r>
              <a:rPr lang="en-US" sz="2800" dirty="0"/>
              <a:t>Only </a:t>
            </a:r>
            <a:r>
              <a:rPr lang="en-US" sz="2800" i="1" dirty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sz="2800" dirty="0" smtClean="0"/>
              <a:t> </a:t>
            </a:r>
            <a:r>
              <a:rPr lang="en-US" sz="2800" dirty="0"/>
              <a:t>electrons and lone-pair electrons </a:t>
            </a:r>
            <a:r>
              <a:rPr lang="en-US" sz="2800" dirty="0" smtClean="0"/>
              <a:t>move.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3. The </a:t>
            </a:r>
            <a:r>
              <a:rPr lang="en-US" sz="2800" dirty="0"/>
              <a:t>total number of electrons in the molecule</a:t>
            </a:r>
          </a:p>
          <a:p>
            <a:pPr eaLnBrk="1" hangingPunct="1"/>
            <a:r>
              <a:rPr lang="en-US" sz="2800" dirty="0"/>
              <a:t>     does not change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Move</a:t>
            </a:r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3600" i="1" dirty="0" smtClean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>
                <a:solidFill>
                  <a:schemeClr val="tx2"/>
                </a:solidFill>
              </a:rPr>
              <a:t>Electrons to an </a:t>
            </a:r>
          </a:p>
          <a:p>
            <a:pPr algn="ctr"/>
            <a:r>
              <a:rPr lang="en-US" sz="3600" i="1" dirty="0">
                <a:solidFill>
                  <a:schemeClr val="tx2"/>
                </a:solidFill>
              </a:rPr>
              <a:t>sp</a:t>
            </a:r>
            <a:r>
              <a:rPr lang="en-US" sz="3600" baseline="30000" dirty="0">
                <a:solidFill>
                  <a:schemeClr val="tx2"/>
                </a:solidFill>
              </a:rPr>
              <a:t>2</a:t>
            </a:r>
            <a:r>
              <a:rPr lang="en-US" sz="3600" dirty="0">
                <a:solidFill>
                  <a:schemeClr val="tx2"/>
                </a:solidFill>
              </a:rPr>
              <a:t> Carbon</a:t>
            </a:r>
          </a:p>
        </p:txBody>
      </p:sp>
      <p:pic>
        <p:nvPicPr>
          <p:cNvPr id="51202" name="Picture 1" descr="08_Pg336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>
            <a:fillRect/>
          </a:stretch>
        </p:blipFill>
        <p:spPr bwMode="auto">
          <a:xfrm>
            <a:off x="609600" y="2333558"/>
            <a:ext cx="7924800" cy="343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Cannot Move Electrons to an </a:t>
            </a:r>
            <a:br>
              <a:rPr lang="en-US" sz="3600" dirty="0">
                <a:latin typeface="Arial" charset="0"/>
              </a:rPr>
            </a:br>
            <a:r>
              <a:rPr lang="en-US" sz="3600" i="1" dirty="0">
                <a:latin typeface="Arial" charset="0"/>
              </a:rPr>
              <a:t>sp</a:t>
            </a:r>
            <a:r>
              <a:rPr lang="en-US" sz="3600" baseline="30000" dirty="0">
                <a:latin typeface="Arial" charset="0"/>
              </a:rPr>
              <a:t>3</a:t>
            </a:r>
            <a:r>
              <a:rPr lang="en-US" sz="3600" dirty="0">
                <a:latin typeface="Arial" charset="0"/>
              </a:rPr>
              <a:t> Carbon</a:t>
            </a:r>
          </a:p>
        </p:txBody>
      </p:sp>
      <p:pic>
        <p:nvPicPr>
          <p:cNvPr id="52226" name="Picture 1" descr="08_Pg337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9"/>
          <a:stretch>
            <a:fillRect/>
          </a:stretch>
        </p:blipFill>
        <p:spPr bwMode="auto">
          <a:xfrm>
            <a:off x="2125014" y="2667000"/>
            <a:ext cx="489397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Move </a:t>
            </a:r>
            <a:r>
              <a:rPr lang="en-US" sz="4000" i="1" dirty="0"/>
              <a:t>π</a:t>
            </a: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>
                <a:latin typeface="Arial" charset="0"/>
              </a:rPr>
              <a:t>Electrons to an </a:t>
            </a:r>
            <a:r>
              <a:rPr lang="en-US" sz="4000" i="1" dirty="0">
                <a:latin typeface="Arial" charset="0"/>
              </a:rPr>
              <a:t>sp</a:t>
            </a:r>
            <a:r>
              <a:rPr lang="en-US" sz="4000" baseline="30000" dirty="0">
                <a:latin typeface="Arial" charset="0"/>
              </a:rPr>
              <a:t>2</a:t>
            </a:r>
            <a:r>
              <a:rPr lang="en-US" sz="4000" dirty="0">
                <a:latin typeface="Arial" charset="0"/>
              </a:rPr>
              <a:t> Carbon</a:t>
            </a:r>
          </a:p>
        </p:txBody>
      </p:sp>
      <p:pic>
        <p:nvPicPr>
          <p:cNvPr id="53250" name="Picture 1" descr="08_Pg337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3"/>
          <a:stretch>
            <a:fillRect/>
          </a:stretch>
        </p:blipFill>
        <p:spPr bwMode="auto">
          <a:xfrm>
            <a:off x="342900" y="3048000"/>
            <a:ext cx="8458200" cy="186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Localized Electrons</a:t>
            </a:r>
          </a:p>
        </p:txBody>
      </p:sp>
      <p:pic>
        <p:nvPicPr>
          <p:cNvPr id="33794" name="Picture 1" descr="08_Pg330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5"/>
          <a:stretch>
            <a:fillRect/>
          </a:stretch>
        </p:blipFill>
        <p:spPr bwMode="auto">
          <a:xfrm>
            <a:off x="457200" y="3264013"/>
            <a:ext cx="8229600" cy="14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Move Lone-Pair Electrons to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an </a:t>
            </a:r>
            <a:r>
              <a:rPr lang="en-US" sz="3600" i="1" dirty="0">
                <a:latin typeface="Arial" charset="0"/>
              </a:rPr>
              <a:t>sp</a:t>
            </a:r>
            <a:r>
              <a:rPr lang="en-US" sz="3600" baseline="30000" dirty="0">
                <a:latin typeface="Arial" charset="0"/>
              </a:rPr>
              <a:t>2</a:t>
            </a:r>
            <a:r>
              <a:rPr lang="en-US" sz="3600" dirty="0">
                <a:latin typeface="Arial" charset="0"/>
              </a:rPr>
              <a:t> Carbon</a:t>
            </a:r>
          </a:p>
        </p:txBody>
      </p:sp>
      <p:pic>
        <p:nvPicPr>
          <p:cNvPr id="54274" name="Picture 1" descr="08_Pg337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>
            <a:fillRect/>
          </a:stretch>
        </p:blipFill>
        <p:spPr bwMode="auto">
          <a:xfrm>
            <a:off x="419100" y="2634265"/>
            <a:ext cx="8305800" cy="285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Move Lone-Pair Electrons to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an </a:t>
            </a:r>
            <a:r>
              <a:rPr lang="en-US" sz="3600" i="1" dirty="0">
                <a:latin typeface="Arial" charset="0"/>
              </a:rPr>
              <a:t>sp</a:t>
            </a:r>
            <a:r>
              <a:rPr lang="en-US" sz="3600" baseline="30000" dirty="0">
                <a:latin typeface="Arial" charset="0"/>
              </a:rPr>
              <a:t>2</a:t>
            </a:r>
            <a:r>
              <a:rPr lang="en-US" sz="3600" dirty="0">
                <a:latin typeface="Arial" charset="0"/>
              </a:rPr>
              <a:t> Carbon</a:t>
            </a:r>
          </a:p>
        </p:txBody>
      </p:sp>
      <p:pic>
        <p:nvPicPr>
          <p:cNvPr id="2" name="Picture 1" descr="Screen Shot 2015-06-01 at 3.0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6274"/>
            <a:ext cx="8077200" cy="39211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Moving </a:t>
            </a:r>
            <a:r>
              <a:rPr lang="en-US" sz="3600" dirty="0" smtClean="0">
                <a:latin typeface="Arial" charset="0"/>
              </a:rPr>
              <a:t>Electrons away from </a:t>
            </a:r>
            <a:r>
              <a:rPr lang="en-US" sz="3600" dirty="0">
                <a:latin typeface="Arial" charset="0"/>
              </a:rPr>
              <a:t>the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m</a:t>
            </a:r>
            <a:r>
              <a:rPr lang="en-US" sz="3600" dirty="0" smtClean="0">
                <a:latin typeface="Arial" charset="0"/>
              </a:rPr>
              <a:t>ost </a:t>
            </a:r>
            <a:r>
              <a:rPr lang="en-US" sz="3600" dirty="0">
                <a:latin typeface="Arial" charset="0"/>
              </a:rPr>
              <a:t>E</a:t>
            </a:r>
            <a:r>
              <a:rPr lang="en-US" sz="3600" dirty="0" smtClean="0">
                <a:latin typeface="Arial" charset="0"/>
              </a:rPr>
              <a:t>lectronegative </a:t>
            </a:r>
            <a:r>
              <a:rPr lang="en-US" sz="3600" dirty="0">
                <a:latin typeface="Arial" charset="0"/>
              </a:rPr>
              <a:t>A</a:t>
            </a:r>
            <a:r>
              <a:rPr lang="en-US" sz="3600" dirty="0" smtClean="0">
                <a:latin typeface="Arial" charset="0"/>
              </a:rPr>
              <a:t>tom</a:t>
            </a:r>
            <a:endParaRPr lang="en-US" sz="3600" dirty="0">
              <a:latin typeface="Arial" charset="0"/>
            </a:endParaRPr>
          </a:p>
        </p:txBody>
      </p:sp>
      <p:pic>
        <p:nvPicPr>
          <p:cNvPr id="2" name="Picture 1" descr="Screen Shot 2015-06-01 at 3.0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86660"/>
            <a:ext cx="7010400" cy="10091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1"/>
          <p:cNvSpPr txBox="1">
            <a:spLocks noChangeArrowheads="1"/>
          </p:cNvSpPr>
          <p:nvPr/>
        </p:nvSpPr>
        <p:spPr bwMode="auto">
          <a:xfrm>
            <a:off x="0" y="950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How d</a:t>
            </a:r>
            <a:r>
              <a:rPr lang="en-US" sz="3600" dirty="0" smtClean="0"/>
              <a:t>elocalized Electrons affect</a:t>
            </a:r>
          </a:p>
          <a:p>
            <a:pPr algn="ctr" eaLnBrk="1" hangingPunct="1"/>
            <a:r>
              <a:rPr lang="en-US" sz="3600" dirty="0" smtClean="0"/>
              <a:t>Protein </a:t>
            </a:r>
            <a:r>
              <a:rPr lang="en-US" sz="3600" dirty="0"/>
              <a:t>Structure</a:t>
            </a:r>
          </a:p>
        </p:txBody>
      </p:sp>
      <p:pic>
        <p:nvPicPr>
          <p:cNvPr id="57346" name="Picture 1" descr="08_Pg338_UnFig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1"/>
          <a:stretch>
            <a:fillRect/>
          </a:stretch>
        </p:blipFill>
        <p:spPr bwMode="auto">
          <a:xfrm>
            <a:off x="533400" y="1798184"/>
            <a:ext cx="8077200" cy="147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08_Pg338_UnFigure_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>
            <a:fillRect/>
          </a:stretch>
        </p:blipFill>
        <p:spPr bwMode="auto">
          <a:xfrm>
            <a:off x="500530" y="4407109"/>
            <a:ext cx="4267200" cy="163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08_Pg338_UnFigure_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"/>
          <a:stretch>
            <a:fillRect/>
          </a:stretch>
        </p:blipFill>
        <p:spPr bwMode="auto">
          <a:xfrm>
            <a:off x="4996330" y="4038600"/>
            <a:ext cx="361427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538" y="3424535"/>
            <a:ext cx="4752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ed arrows point at peptide bonds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A is </a:t>
            </a:r>
            <a:r>
              <a:rPr lang="en-US" sz="4000" dirty="0" smtClean="0">
                <a:latin typeface="Arial" charset="0"/>
              </a:rPr>
              <a:t>more </a:t>
            </a:r>
            <a:r>
              <a:rPr lang="en-US" sz="4000" dirty="0">
                <a:latin typeface="Arial" charset="0"/>
              </a:rPr>
              <a:t>Stable </a:t>
            </a:r>
            <a:r>
              <a:rPr lang="en-US" sz="4000" dirty="0" smtClean="0">
                <a:latin typeface="Arial" charset="0"/>
              </a:rPr>
              <a:t>than </a:t>
            </a:r>
            <a:r>
              <a:rPr lang="en-US" sz="4000" dirty="0">
                <a:latin typeface="Arial" charset="0"/>
              </a:rPr>
              <a:t>B</a:t>
            </a:r>
          </a:p>
        </p:txBody>
      </p:sp>
      <p:pic>
        <p:nvPicPr>
          <p:cNvPr id="58370" name="Picture 1" descr="08_02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723900" y="2648276"/>
            <a:ext cx="7696200" cy="283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C and D are </a:t>
            </a:r>
            <a:r>
              <a:rPr lang="en-US" sz="4000" dirty="0" smtClean="0">
                <a:latin typeface="Arial" charset="0"/>
              </a:rPr>
              <a:t>equally </a:t>
            </a:r>
            <a:r>
              <a:rPr lang="en-US" sz="4000" dirty="0">
                <a:latin typeface="Arial" charset="0"/>
              </a:rPr>
              <a:t>Stable</a:t>
            </a:r>
          </a:p>
        </p:txBody>
      </p:sp>
      <p:pic>
        <p:nvPicPr>
          <p:cNvPr id="59394" name="Picture 1" descr="08_03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>
            <a:fillRect/>
          </a:stretch>
        </p:blipFill>
        <p:spPr bwMode="auto">
          <a:xfrm>
            <a:off x="1676400" y="2504760"/>
            <a:ext cx="5791200" cy="321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E is </a:t>
            </a:r>
            <a:r>
              <a:rPr lang="en-US" sz="4000" dirty="0" smtClean="0">
                <a:latin typeface="Arial" charset="0"/>
              </a:rPr>
              <a:t>more </a:t>
            </a:r>
            <a:r>
              <a:rPr lang="en-US" sz="4000" dirty="0">
                <a:latin typeface="Arial" charset="0"/>
              </a:rPr>
              <a:t>Stable </a:t>
            </a:r>
            <a:r>
              <a:rPr lang="en-US" sz="4000" dirty="0" smtClean="0">
                <a:latin typeface="Arial" charset="0"/>
              </a:rPr>
              <a:t>than </a:t>
            </a:r>
            <a:r>
              <a:rPr lang="en-US" sz="4000" dirty="0">
                <a:latin typeface="Arial" charset="0"/>
              </a:rPr>
              <a:t>F</a:t>
            </a:r>
          </a:p>
        </p:txBody>
      </p:sp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476318" y="4948535"/>
            <a:ext cx="8191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/>
              <a:t>F has separated charges, with N holding a positive </a:t>
            </a:r>
            <a:r>
              <a:rPr lang="en-US" dirty="0" smtClean="0"/>
              <a:t>charge.</a:t>
            </a:r>
            <a:endParaRPr lang="en-US" dirty="0"/>
          </a:p>
        </p:txBody>
      </p:sp>
      <p:pic>
        <p:nvPicPr>
          <p:cNvPr id="2" name="Picture 1" descr="Screen Shot 2015-06-01 at 3.05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88995"/>
            <a:ext cx="8229600" cy="20878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H is </a:t>
            </a:r>
            <a:r>
              <a:rPr lang="en-US" sz="4000" dirty="0" smtClean="0">
                <a:solidFill>
                  <a:schemeClr val="tx2"/>
                </a:solidFill>
              </a:rPr>
              <a:t>more </a:t>
            </a:r>
            <a:r>
              <a:rPr lang="en-US" sz="4000" dirty="0">
                <a:solidFill>
                  <a:schemeClr val="tx2"/>
                </a:solidFill>
              </a:rPr>
              <a:t>Stable </a:t>
            </a:r>
            <a:r>
              <a:rPr lang="en-US" sz="4000" dirty="0" smtClean="0">
                <a:solidFill>
                  <a:schemeClr val="tx2"/>
                </a:solidFill>
              </a:rPr>
              <a:t>than </a:t>
            </a:r>
            <a:r>
              <a:rPr lang="en-US" sz="4000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1032284" y="5253335"/>
            <a:ext cx="707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Oxygen better accommodates the negative charge</a:t>
            </a:r>
          </a:p>
        </p:txBody>
      </p:sp>
      <p:pic>
        <p:nvPicPr>
          <p:cNvPr id="2" name="Picture 1" descr="Screen Shot 2015-06-01 at 3.06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67262"/>
            <a:ext cx="7924800" cy="26381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/>
              <a:t>Delocalization Energy</a:t>
            </a:r>
          </a:p>
        </p:txBody>
      </p:sp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381000" y="1828800"/>
            <a:ext cx="8457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delocalization energy </a:t>
            </a:r>
            <a:r>
              <a:rPr lang="en-US" dirty="0"/>
              <a:t>is the extra stability a compound has </a:t>
            </a:r>
            <a:r>
              <a:rPr lang="en-US" dirty="0" smtClean="0"/>
              <a:t>as </a:t>
            </a:r>
            <a:r>
              <a:rPr lang="en-US" dirty="0"/>
              <a:t>a result of having delocalized electrons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/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Electron delocalization </a:t>
            </a:r>
            <a:r>
              <a:rPr lang="en-US" dirty="0"/>
              <a:t>is also called </a:t>
            </a:r>
            <a:r>
              <a:rPr lang="en-US" dirty="0">
                <a:solidFill>
                  <a:srgbClr val="FF0000"/>
                </a:solidFill>
              </a:rPr>
              <a:t>resonance.</a:t>
            </a:r>
          </a:p>
          <a:p>
            <a:pPr eaLnBrk="1" hangingPunct="1"/>
            <a:endParaRPr lang="en-US" dirty="0" smtClean="0"/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Delocalization energy </a:t>
            </a:r>
            <a:r>
              <a:rPr lang="en-US" dirty="0"/>
              <a:t>is also called </a:t>
            </a:r>
            <a:r>
              <a:rPr lang="en-US" dirty="0">
                <a:solidFill>
                  <a:srgbClr val="FF0000"/>
                </a:solidFill>
              </a:rPr>
              <a:t>resonance energy.</a:t>
            </a:r>
          </a:p>
          <a:p>
            <a:pPr eaLnBrk="1" hangingPunct="1"/>
            <a:endParaRPr lang="en-US" dirty="0" smtClean="0"/>
          </a:p>
          <a:p>
            <a:pPr marL="342900" indent="-342900" eaLnBrk="1" hangingPunct="1">
              <a:buFont typeface="Arial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8000"/>
                </a:solidFill>
              </a:rPr>
              <a:t>resonance hybrid </a:t>
            </a:r>
            <a:r>
              <a:rPr lang="en-US" dirty="0"/>
              <a:t>is </a:t>
            </a:r>
            <a:r>
              <a:rPr lang="en-US" dirty="0">
                <a:solidFill>
                  <a:srgbClr val="008000"/>
                </a:solidFill>
              </a:rPr>
              <a:t>more stable </a:t>
            </a:r>
            <a:r>
              <a:rPr lang="en-US" dirty="0"/>
              <a:t>than any of its </a:t>
            </a:r>
            <a:r>
              <a:rPr lang="en-US" dirty="0" smtClean="0"/>
              <a:t>resonance </a:t>
            </a:r>
            <a:r>
              <a:rPr lang="en-US" dirty="0"/>
              <a:t>contributors is predicted to be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17463" y="228600"/>
            <a:ext cx="91265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dirty="0"/>
              <a:t>The </a:t>
            </a:r>
            <a:r>
              <a:rPr lang="en-US" sz="2800" dirty="0" smtClean="0"/>
              <a:t>greater </a:t>
            </a:r>
            <a:r>
              <a:rPr lang="en-US" sz="2800" dirty="0"/>
              <a:t>the </a:t>
            </a:r>
            <a:r>
              <a:rPr lang="en-US" sz="2800" dirty="0" smtClean="0"/>
              <a:t>number </a:t>
            </a:r>
            <a:r>
              <a:rPr lang="en-US" sz="2800" dirty="0"/>
              <a:t>of Relatively Stable Resonance Contributors</a:t>
            </a:r>
            <a:r>
              <a:rPr lang="en-US" sz="2800" dirty="0" smtClean="0"/>
              <a:t>, the greater </a:t>
            </a:r>
            <a:r>
              <a:rPr lang="en-US" sz="2800" dirty="0"/>
              <a:t>the Delocalization Energy</a:t>
            </a:r>
          </a:p>
        </p:txBody>
      </p:sp>
      <p:sp>
        <p:nvSpPr>
          <p:cNvPr id="65538" name="TextBox 4"/>
          <p:cNvSpPr txBox="1">
            <a:spLocks noChangeArrowheads="1"/>
          </p:cNvSpPr>
          <p:nvPr/>
        </p:nvSpPr>
        <p:spPr bwMode="auto">
          <a:xfrm>
            <a:off x="360362" y="4732337"/>
            <a:ext cx="8174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The delocalization energy is greater for the </a:t>
            </a:r>
            <a:r>
              <a:rPr lang="en-US" dirty="0">
                <a:solidFill>
                  <a:srgbClr val="FF0000"/>
                </a:solidFill>
              </a:rPr>
              <a:t>carboxylate ion </a:t>
            </a:r>
          </a:p>
          <a:p>
            <a:pPr eaLnBrk="1" hangingPunct="1"/>
            <a:r>
              <a:rPr lang="en-US" dirty="0"/>
              <a:t>than for the </a:t>
            </a:r>
            <a:r>
              <a:rPr lang="en-US" dirty="0">
                <a:solidFill>
                  <a:srgbClr val="FF0000"/>
                </a:solidFill>
              </a:rPr>
              <a:t>carboxylic acid</a:t>
            </a:r>
            <a:r>
              <a:rPr lang="en-US" dirty="0"/>
              <a:t>.</a:t>
            </a:r>
          </a:p>
        </p:txBody>
      </p:sp>
      <p:pic>
        <p:nvPicPr>
          <p:cNvPr id="65539" name="Picture 1" descr="08_Pg34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1"/>
          <a:stretch>
            <a:fillRect/>
          </a:stretch>
        </p:blipFill>
        <p:spPr bwMode="auto">
          <a:xfrm>
            <a:off x="381000" y="2522036"/>
            <a:ext cx="8382000" cy="208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Delocalized Electrons</a:t>
            </a:r>
          </a:p>
        </p:txBody>
      </p:sp>
      <p:pic>
        <p:nvPicPr>
          <p:cNvPr id="34818" name="Picture 1" descr="08_Pg330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 bwMode="auto">
          <a:xfrm>
            <a:off x="1828800" y="2743200"/>
            <a:ext cx="5486400" cy="267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400" dirty="0">
                <a:solidFill>
                  <a:schemeClr val="tx2"/>
                </a:solidFill>
              </a:rPr>
              <a:t>The </a:t>
            </a:r>
            <a:r>
              <a:rPr lang="en-US" sz="3400" dirty="0" smtClean="0">
                <a:solidFill>
                  <a:schemeClr val="tx2"/>
                </a:solidFill>
              </a:rPr>
              <a:t>number </a:t>
            </a:r>
            <a:r>
              <a:rPr lang="en-US" sz="3400" dirty="0">
                <a:solidFill>
                  <a:schemeClr val="tx2"/>
                </a:solidFill>
              </a:rPr>
              <a:t>of Relatively Stable Resonance Contributors is </a:t>
            </a:r>
            <a:r>
              <a:rPr lang="en-US" sz="3400" dirty="0" smtClean="0">
                <a:solidFill>
                  <a:schemeClr val="tx2"/>
                </a:solidFill>
              </a:rPr>
              <a:t>what </a:t>
            </a:r>
            <a:r>
              <a:rPr lang="en-US" sz="3400" dirty="0">
                <a:solidFill>
                  <a:schemeClr val="tx2"/>
                </a:solidFill>
              </a:rPr>
              <a:t>is </a:t>
            </a:r>
            <a:r>
              <a:rPr lang="en-US" sz="3400" dirty="0" smtClean="0">
                <a:solidFill>
                  <a:schemeClr val="tx2"/>
                </a:solidFill>
              </a:rPr>
              <a:t>important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381000" y="1748135"/>
            <a:ext cx="3811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Little delocalization energy</a:t>
            </a:r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381000" y="3805535"/>
            <a:ext cx="4581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8000"/>
                </a:solidFill>
              </a:rPr>
              <a:t>Significant delocalization energy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6564" name="Picture 1" descr="08_Pg341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7"/>
          <a:stretch>
            <a:fillRect/>
          </a:stretch>
        </p:blipFill>
        <p:spPr bwMode="auto">
          <a:xfrm>
            <a:off x="495300" y="2674866"/>
            <a:ext cx="8153400" cy="6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08_Pg341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8"/>
          <a:stretch>
            <a:fillRect/>
          </a:stretch>
        </p:blipFill>
        <p:spPr bwMode="auto">
          <a:xfrm>
            <a:off x="1371600" y="4664075"/>
            <a:ext cx="6400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381000" y="1829812"/>
            <a:ext cx="8686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greater the predicted stability of a </a:t>
            </a:r>
            <a:r>
              <a:rPr lang="en-US" dirty="0" smtClean="0"/>
              <a:t>resonance contributor</a:t>
            </a:r>
            <a:r>
              <a:rPr lang="en-US" dirty="0"/>
              <a:t>, the more it contributes to the resonance hybrid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/>
          </a:p>
          <a:p>
            <a:pPr marL="342900" indent="-342900" eaLnBrk="1" hangingPunct="1">
              <a:buFont typeface="Arial"/>
              <a:buChar char="•"/>
            </a:pPr>
            <a:r>
              <a:rPr lang="en-US" dirty="0"/>
              <a:t>The greater the number of relatively stable resonance contributors, the greater the delocalization energy.</a:t>
            </a:r>
          </a:p>
          <a:p>
            <a:pPr eaLnBrk="1" hangingPunct="1"/>
            <a:endParaRPr lang="en-US" dirty="0" smtClean="0"/>
          </a:p>
          <a:p>
            <a:pPr marL="342900" indent="-342900" eaLnBrk="1" hangingPunct="1">
              <a:buFont typeface="Arial"/>
              <a:buChar char="•"/>
            </a:pPr>
            <a:r>
              <a:rPr lang="en-US" dirty="0"/>
              <a:t>The more nearly equivalent the resonance contributors</a:t>
            </a:r>
            <a:r>
              <a:rPr lang="en-US" dirty="0" smtClean="0"/>
              <a:t>, the </a:t>
            </a:r>
            <a:r>
              <a:rPr lang="en-US" dirty="0"/>
              <a:t>greater the delocalization energy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/>
              <a:t>Summary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Conjugated and Isolated Dienes</a:t>
            </a:r>
          </a:p>
        </p:txBody>
      </p:sp>
      <p:pic>
        <p:nvPicPr>
          <p:cNvPr id="68610" name="Picture 1" descr="08_Pg351_Un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2"/>
          <a:stretch>
            <a:fillRect/>
          </a:stretch>
        </p:blipFill>
        <p:spPr bwMode="auto">
          <a:xfrm>
            <a:off x="533400" y="2895600"/>
            <a:ext cx="8077200" cy="20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The </a:t>
            </a:r>
            <a:r>
              <a:rPr lang="en-US" sz="3600" dirty="0" smtClean="0">
                <a:latin typeface="Arial" charset="0"/>
              </a:rPr>
              <a:t>smaller </a:t>
            </a:r>
            <a:r>
              <a:rPr lang="en-US" sz="3600" dirty="0">
                <a:latin typeface="Arial" charset="0"/>
              </a:rPr>
              <a:t>the Heat of Hydrogenation</a:t>
            </a:r>
            <a:r>
              <a:rPr lang="en-US" sz="3600" dirty="0" smtClean="0">
                <a:latin typeface="Arial" charset="0"/>
              </a:rPr>
              <a:t>,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the </a:t>
            </a:r>
            <a:r>
              <a:rPr lang="en-US" sz="3600" dirty="0">
                <a:latin typeface="Arial" charset="0"/>
              </a:rPr>
              <a:t>m</a:t>
            </a:r>
            <a:r>
              <a:rPr lang="en-US" sz="3600" dirty="0" smtClean="0">
                <a:latin typeface="Arial" charset="0"/>
              </a:rPr>
              <a:t>ore stable </a:t>
            </a:r>
            <a:r>
              <a:rPr lang="en-US" sz="3600" dirty="0">
                <a:latin typeface="Arial" charset="0"/>
              </a:rPr>
              <a:t>the Compound</a:t>
            </a:r>
          </a:p>
        </p:txBody>
      </p:sp>
      <p:pic>
        <p:nvPicPr>
          <p:cNvPr id="70658" name="Picture 1" descr="08_Pg352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3"/>
          <a:stretch>
            <a:fillRect/>
          </a:stretch>
        </p:blipFill>
        <p:spPr bwMode="auto">
          <a:xfrm>
            <a:off x="457200" y="3187611"/>
            <a:ext cx="8229600" cy="184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Conjugated </a:t>
            </a:r>
            <a:r>
              <a:rPr lang="en-US" sz="3600" dirty="0" err="1">
                <a:latin typeface="Arial" charset="0"/>
              </a:rPr>
              <a:t>Dienes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smtClean="0">
                <a:latin typeface="Arial" charset="0"/>
              </a:rPr>
              <a:t>have </a:t>
            </a: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Delocalized Electrons</a:t>
            </a:r>
          </a:p>
        </p:txBody>
      </p:sp>
      <p:pic>
        <p:nvPicPr>
          <p:cNvPr id="71682" name="Picture 1" descr="08_09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>
            <a:fillRect/>
          </a:stretch>
        </p:blipFill>
        <p:spPr bwMode="auto">
          <a:xfrm>
            <a:off x="571500" y="2819400"/>
            <a:ext cx="8001000" cy="256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1"/>
          <p:cNvSpPr txBox="1"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 err="1"/>
              <a:t>Allylic</a:t>
            </a:r>
            <a:r>
              <a:rPr lang="en-US" sz="4000" dirty="0"/>
              <a:t> and </a:t>
            </a:r>
            <a:r>
              <a:rPr lang="en-US" sz="4000" dirty="0" err="1"/>
              <a:t>Benzylic</a:t>
            </a:r>
            <a:r>
              <a:rPr lang="en-US" sz="4000" dirty="0"/>
              <a:t> </a:t>
            </a:r>
            <a:r>
              <a:rPr lang="en-US" sz="4000" dirty="0" err="1"/>
              <a:t>Cations</a:t>
            </a:r>
            <a:endParaRPr lang="en-US" sz="4000" dirty="0"/>
          </a:p>
        </p:txBody>
      </p:sp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1439560" y="3908425"/>
          <a:ext cx="640904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CS ChemDraw Drawing" r:id="rId3" imgW="4094570" imgH="715794" progId="ChemDraw.Document.6.0">
                  <p:embed/>
                </p:oleObj>
              </mc:Choice>
              <mc:Fallback>
                <p:oleObj name="CS ChemDraw Drawing" r:id="rId3" imgW="4094570" imgH="715794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560" y="3908425"/>
                        <a:ext cx="640904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1447800" y="1903413"/>
          <a:ext cx="6408738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CS ChemDraw Drawing" r:id="rId5" imgW="4094570" imgH="1043562" progId="ChemDraw.Document.6.0">
                  <p:embed/>
                </p:oleObj>
              </mc:Choice>
              <mc:Fallback>
                <p:oleObj name="CS ChemDraw Drawing" r:id="rId5" imgW="4094570" imgH="1043562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03413"/>
                        <a:ext cx="6408738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867150"/>
            <a:ext cx="2413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 err="1"/>
              <a:t>Allylic</a:t>
            </a:r>
            <a:r>
              <a:rPr lang="en-US" sz="4000" dirty="0"/>
              <a:t> and </a:t>
            </a:r>
            <a:r>
              <a:rPr lang="en-US" sz="4000" dirty="0" err="1"/>
              <a:t>Benzylic</a:t>
            </a:r>
            <a:r>
              <a:rPr lang="en-US" sz="4000" dirty="0"/>
              <a:t> </a:t>
            </a:r>
            <a:r>
              <a:rPr lang="en-US" sz="4000" dirty="0" err="1"/>
              <a:t>Cations</a:t>
            </a:r>
            <a:endParaRPr lang="en-US" sz="4000" dirty="0"/>
          </a:p>
        </p:txBody>
      </p:sp>
      <p:pic>
        <p:nvPicPr>
          <p:cNvPr id="737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594100"/>
            <a:ext cx="2476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" descr="08_Pg355_UnFigure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>
            <a:fillRect/>
          </a:stretch>
        </p:blipFill>
        <p:spPr bwMode="auto">
          <a:xfrm>
            <a:off x="1600200" y="1827212"/>
            <a:ext cx="59436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6600" y="6248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Electrostatic potential map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705600" y="5257800"/>
            <a:ext cx="762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5410200"/>
            <a:ext cx="609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38100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Resonance Contributors for </a:t>
            </a:r>
            <a:br>
              <a:rPr lang="en-US" sz="3600" dirty="0"/>
            </a:br>
            <a:r>
              <a:rPr lang="en-US" sz="3600" dirty="0"/>
              <a:t>an </a:t>
            </a:r>
            <a:r>
              <a:rPr lang="en-US" sz="3600" dirty="0" err="1"/>
              <a:t>Allylic</a:t>
            </a:r>
            <a:r>
              <a:rPr lang="en-US" sz="3600" dirty="0"/>
              <a:t> </a:t>
            </a:r>
            <a:r>
              <a:rPr lang="en-US" sz="3600" dirty="0" err="1"/>
              <a:t>Cation</a:t>
            </a:r>
            <a:endParaRPr lang="en-US" sz="3600" dirty="0"/>
          </a:p>
        </p:txBody>
      </p:sp>
      <p:pic>
        <p:nvPicPr>
          <p:cNvPr id="74754" name="Picture 1" descr="08_Pg355_UnFigure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5"/>
          <a:stretch>
            <a:fillRect/>
          </a:stretch>
        </p:blipFill>
        <p:spPr bwMode="auto">
          <a:xfrm>
            <a:off x="971550" y="1943100"/>
            <a:ext cx="72009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3290888" y="3657600"/>
          <a:ext cx="2562225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CS ChemDraw Drawing" r:id="rId4" imgW="1351370" imgH="601764" progId="ChemDraw.Document.6.0">
                  <p:embed/>
                </p:oleObj>
              </mc:Choice>
              <mc:Fallback>
                <p:oleObj name="CS ChemDraw Drawing" r:id="rId4" imgW="1351370" imgH="601764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888" y="3657600"/>
                        <a:ext cx="2562225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1"/>
          <p:cNvSpPr txBox="1">
            <a:spLocks noChangeArrowheads="1"/>
          </p:cNvSpPr>
          <p:nvPr/>
        </p:nvSpPr>
        <p:spPr bwMode="auto">
          <a:xfrm>
            <a:off x="-17463" y="95071"/>
            <a:ext cx="9161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Resonance Contributors for </a:t>
            </a:r>
            <a:br>
              <a:rPr lang="en-US" sz="3600" dirty="0"/>
            </a:br>
            <a:r>
              <a:rPr lang="en-US" sz="3600" dirty="0"/>
              <a:t>a </a:t>
            </a:r>
            <a:r>
              <a:rPr lang="en-US" sz="3600" dirty="0" err="1"/>
              <a:t>Benzylic</a:t>
            </a:r>
            <a:r>
              <a:rPr lang="en-US" sz="3600" dirty="0"/>
              <a:t> </a:t>
            </a:r>
            <a:r>
              <a:rPr lang="en-US" sz="3600" dirty="0" err="1"/>
              <a:t>Cation</a:t>
            </a:r>
            <a:endParaRPr lang="en-US" sz="3600" dirty="0"/>
          </a:p>
        </p:txBody>
      </p:sp>
      <p:pic>
        <p:nvPicPr>
          <p:cNvPr id="75778" name="Picture 1" descr="08_Pg355_UnFig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1"/>
          <a:stretch>
            <a:fillRect/>
          </a:stretch>
        </p:blipFill>
        <p:spPr bwMode="auto">
          <a:xfrm>
            <a:off x="762000" y="3429000"/>
            <a:ext cx="7620000" cy="9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Relative Stabilities of </a:t>
            </a:r>
            <a:r>
              <a:rPr lang="en-US" sz="4000" dirty="0" err="1">
                <a:latin typeface="Arial" charset="0"/>
              </a:rPr>
              <a:t>Carbocations</a:t>
            </a:r>
            <a:endParaRPr lang="en-US" sz="4000" dirty="0">
              <a:latin typeface="Arial" charset="0"/>
            </a:endParaRPr>
          </a:p>
        </p:txBody>
      </p:sp>
      <p:pic>
        <p:nvPicPr>
          <p:cNvPr id="76802" name="Picture 1" descr="08_Pg35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3"/>
          <a:stretch>
            <a:fillRect/>
          </a:stretch>
        </p:blipFill>
        <p:spPr bwMode="auto">
          <a:xfrm>
            <a:off x="459582" y="3276600"/>
            <a:ext cx="8224837" cy="140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What is the </a:t>
            </a:r>
            <a:r>
              <a:rPr lang="en-US" sz="4000" dirty="0" smtClean="0">
                <a:latin typeface="Arial" charset="0"/>
              </a:rPr>
              <a:t>structure </a:t>
            </a:r>
            <a:r>
              <a:rPr lang="en-US" sz="4000" dirty="0">
                <a:latin typeface="Arial" charset="0"/>
              </a:rPr>
              <a:t>of Benzene?</a:t>
            </a:r>
          </a:p>
        </p:txBody>
      </p:sp>
      <p:pic>
        <p:nvPicPr>
          <p:cNvPr id="35842" name="Picture 1" descr="08_Pg33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3"/>
          <a:stretch>
            <a:fillRect/>
          </a:stretch>
        </p:blipFill>
        <p:spPr bwMode="auto">
          <a:xfrm>
            <a:off x="342900" y="3425148"/>
            <a:ext cx="8458200" cy="99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Relative Stabilities of Carbocations</a:t>
            </a:r>
          </a:p>
        </p:txBody>
      </p:sp>
      <p:pic>
        <p:nvPicPr>
          <p:cNvPr id="77826" name="Picture 1" descr="08_Pg356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4"/>
          <a:stretch>
            <a:fillRect/>
          </a:stretch>
        </p:blipFill>
        <p:spPr bwMode="auto">
          <a:xfrm>
            <a:off x="552450" y="2514600"/>
            <a:ext cx="8039100" cy="322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Delocalized Electrons </a:t>
            </a:r>
            <a:r>
              <a:rPr lang="en-US" sz="3600" dirty="0" smtClean="0">
                <a:latin typeface="Arial" charset="0"/>
              </a:rPr>
              <a:t/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affect p</a:t>
            </a:r>
            <a:r>
              <a:rPr lang="en-US" sz="3600" i="1" dirty="0" smtClean="0">
                <a:latin typeface="Arial" charset="0"/>
              </a:rPr>
              <a:t>K</a:t>
            </a:r>
            <a:r>
              <a:rPr lang="en-US" sz="3600" baseline="-25000" dirty="0" smtClean="0">
                <a:latin typeface="Arial" charset="0"/>
              </a:rPr>
              <a:t>a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dirty="0">
                <a:latin typeface="Arial" charset="0"/>
              </a:rPr>
              <a:t>Values</a:t>
            </a:r>
          </a:p>
        </p:txBody>
      </p:sp>
      <p:pic>
        <p:nvPicPr>
          <p:cNvPr id="79874" name="Picture 1" descr="08_Pg360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>
            <a:fillRect/>
          </a:stretch>
        </p:blipFill>
        <p:spPr bwMode="auto">
          <a:xfrm>
            <a:off x="2019300" y="2885675"/>
            <a:ext cx="5105400" cy="26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Proton </a:t>
            </a:r>
            <a:r>
              <a:rPr lang="en-US" sz="3600" dirty="0" smtClean="0">
                <a:latin typeface="Arial" charset="0"/>
              </a:rPr>
              <a:t>loss </a:t>
            </a:r>
            <a:r>
              <a:rPr lang="en-US" sz="3600" dirty="0">
                <a:latin typeface="Arial" charset="0"/>
              </a:rPr>
              <a:t>is </a:t>
            </a:r>
            <a:r>
              <a:rPr lang="en-US" sz="3600" dirty="0" smtClean="0">
                <a:latin typeface="Arial" charset="0"/>
              </a:rPr>
              <a:t>accompanied </a:t>
            </a:r>
            <a:r>
              <a:rPr lang="en-US" sz="3600" dirty="0">
                <a:latin typeface="Arial" charset="0"/>
              </a:rPr>
              <a:t>by </a:t>
            </a:r>
            <a:r>
              <a:rPr lang="en-US" sz="3600" dirty="0" smtClean="0">
                <a:latin typeface="Arial" charset="0"/>
              </a:rPr>
              <a:t/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greater </a:t>
            </a:r>
            <a:r>
              <a:rPr lang="en-US" sz="3600" dirty="0">
                <a:latin typeface="Arial" charset="0"/>
              </a:rPr>
              <a:t>Delocalization Energy </a:t>
            </a:r>
          </a:p>
        </p:txBody>
      </p:sp>
      <p:sp>
        <p:nvSpPr>
          <p:cNvPr id="80898" name="TextBox 1"/>
          <p:cNvSpPr txBox="1">
            <a:spLocks noChangeArrowheads="1"/>
          </p:cNvSpPr>
          <p:nvPr/>
        </p:nvSpPr>
        <p:spPr bwMode="auto">
          <a:xfrm>
            <a:off x="2819400" y="3528896"/>
            <a:ext cx="525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The negative charge is </a:t>
            </a:r>
            <a:r>
              <a:rPr lang="en-US" dirty="0" smtClean="0">
                <a:solidFill>
                  <a:srgbClr val="008000"/>
                </a:solidFill>
              </a:rPr>
              <a:t>localized on </a:t>
            </a:r>
            <a:r>
              <a:rPr lang="en-US" dirty="0">
                <a:solidFill>
                  <a:srgbClr val="FF0000"/>
                </a:solidFill>
              </a:rPr>
              <a:t>one oxygen</a:t>
            </a:r>
            <a:r>
              <a:rPr lang="en-US" dirty="0"/>
              <a:t>.</a:t>
            </a:r>
          </a:p>
        </p:txBody>
      </p:sp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2819400" y="5127664"/>
            <a:ext cx="525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The negative charge is shared by </a:t>
            </a:r>
            <a:endParaRPr lang="en-US" dirty="0" smtClean="0">
              <a:solidFill>
                <a:srgbClr val="0080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two </a:t>
            </a:r>
            <a:r>
              <a:rPr lang="en-US" dirty="0">
                <a:solidFill>
                  <a:srgbClr val="FF0000"/>
                </a:solidFill>
              </a:rPr>
              <a:t>oxygens</a:t>
            </a:r>
            <a:r>
              <a:rPr lang="en-US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endParaRPr lang="en-US" sz="1800" dirty="0"/>
          </a:p>
        </p:txBody>
      </p:sp>
      <p:pic>
        <p:nvPicPr>
          <p:cNvPr id="80900" name="Picture 1" descr="08_Pg360_UnFig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>
            <a:fillRect/>
          </a:stretch>
        </p:blipFill>
        <p:spPr bwMode="auto">
          <a:xfrm>
            <a:off x="495300" y="1734300"/>
            <a:ext cx="8153400" cy="123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2" descr="08_Pg360_UnFigur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"/>
          <a:stretch>
            <a:fillRect/>
          </a:stretch>
        </p:blipFill>
        <p:spPr bwMode="auto">
          <a:xfrm>
            <a:off x="1371600" y="3240588"/>
            <a:ext cx="1295400" cy="14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 descr="08_Pg360_UnFigure_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"/>
          <a:stretch>
            <a:fillRect/>
          </a:stretch>
        </p:blipFill>
        <p:spPr bwMode="auto">
          <a:xfrm>
            <a:off x="1371600" y="4953000"/>
            <a:ext cx="12954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No Electron Delocalization</a:t>
            </a:r>
          </a:p>
        </p:txBody>
      </p:sp>
      <p:pic>
        <p:nvPicPr>
          <p:cNvPr id="2" name="Picture 1" descr="Screen Shot 2015-06-01 at 3.18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200400"/>
            <a:ext cx="7950200" cy="154136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Phenols </a:t>
            </a:r>
            <a:r>
              <a:rPr lang="en-US" sz="4000" i="1" dirty="0">
                <a:latin typeface="Arial" charset="0"/>
              </a:rPr>
              <a:t>versus</a:t>
            </a:r>
            <a:r>
              <a:rPr lang="en-US" sz="4000" dirty="0">
                <a:latin typeface="Arial" charset="0"/>
              </a:rPr>
              <a:t> Alcohols</a:t>
            </a:r>
          </a:p>
        </p:txBody>
      </p:sp>
      <p:pic>
        <p:nvPicPr>
          <p:cNvPr id="83970" name="Picture 1" descr="08_Pg36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"/>
          <a:stretch>
            <a:fillRect/>
          </a:stretch>
        </p:blipFill>
        <p:spPr bwMode="auto">
          <a:xfrm>
            <a:off x="762000" y="2928938"/>
            <a:ext cx="76200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Why Phenols are </a:t>
            </a:r>
            <a:r>
              <a:rPr lang="en-US" sz="4000" dirty="0" smtClean="0">
                <a:latin typeface="Arial" charset="0"/>
              </a:rPr>
              <a:t>more </a:t>
            </a:r>
            <a:r>
              <a:rPr lang="en-US" sz="4000" dirty="0">
                <a:latin typeface="Arial" charset="0"/>
              </a:rPr>
              <a:t>Acidic</a:t>
            </a:r>
          </a:p>
        </p:txBody>
      </p:sp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304800" y="5257800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The base has </a:t>
            </a:r>
            <a:r>
              <a:rPr lang="en-US" dirty="0">
                <a:solidFill>
                  <a:srgbClr val="136F00"/>
                </a:solidFill>
              </a:rPr>
              <a:t>greater delocalization energy </a:t>
            </a:r>
            <a:r>
              <a:rPr lang="en-US" dirty="0"/>
              <a:t>than </a:t>
            </a:r>
            <a:r>
              <a:rPr lang="en-US" dirty="0" smtClean="0"/>
              <a:t>the conjugate </a:t>
            </a:r>
            <a:r>
              <a:rPr lang="en-US" dirty="0"/>
              <a:t>acid. </a:t>
            </a:r>
          </a:p>
        </p:txBody>
      </p:sp>
      <p:pic>
        <p:nvPicPr>
          <p:cNvPr id="84995" name="Picture 1" descr="08_Pg361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"/>
          <a:stretch>
            <a:fillRect/>
          </a:stretch>
        </p:blipFill>
        <p:spPr bwMode="auto">
          <a:xfrm>
            <a:off x="609600" y="2133600"/>
            <a:ext cx="7924800" cy="30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No Electron Delocalization</a:t>
            </a:r>
          </a:p>
        </p:txBody>
      </p:sp>
      <p:pic>
        <p:nvPicPr>
          <p:cNvPr id="2" name="Picture 1" descr="Screen Shot 2015-06-01 at 3.20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8077200" cy="254607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Protonated Anilines </a:t>
            </a:r>
            <a:r>
              <a:rPr lang="en-US" sz="3600" i="1" dirty="0">
                <a:latin typeface="Arial" charset="0"/>
              </a:rPr>
              <a:t>versus </a:t>
            </a:r>
            <a:br>
              <a:rPr lang="en-US" sz="3600" i="1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Protonated Amines</a:t>
            </a:r>
          </a:p>
        </p:txBody>
      </p:sp>
      <p:pic>
        <p:nvPicPr>
          <p:cNvPr id="88066" name="Picture 1" descr="08_Pg361_UnFig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>
            <a:fillRect/>
          </a:stretch>
        </p:blipFill>
        <p:spPr bwMode="auto">
          <a:xfrm>
            <a:off x="495300" y="2884275"/>
            <a:ext cx="8153400" cy="23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Why Protonated Anilines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are </a:t>
            </a:r>
            <a:r>
              <a:rPr lang="en-US" sz="3600" dirty="0" smtClean="0">
                <a:latin typeface="Arial" charset="0"/>
              </a:rPr>
              <a:t>more </a:t>
            </a:r>
            <a:r>
              <a:rPr lang="en-US" sz="3600" dirty="0">
                <a:latin typeface="Arial" charset="0"/>
              </a:rPr>
              <a:t>Acidic</a:t>
            </a:r>
          </a:p>
        </p:txBody>
      </p:sp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381000" y="48006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The base has </a:t>
            </a:r>
            <a:r>
              <a:rPr lang="en-US" dirty="0">
                <a:solidFill>
                  <a:srgbClr val="136F00"/>
                </a:solidFill>
              </a:rPr>
              <a:t>greater delocalization energy </a:t>
            </a:r>
            <a:r>
              <a:rPr lang="en-US" dirty="0"/>
              <a:t>than the conjugate acid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9091" name="Picture 1" descr="08_Pg362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"/>
          <a:stretch>
            <a:fillRect/>
          </a:stretch>
        </p:blipFill>
        <p:spPr bwMode="auto">
          <a:xfrm>
            <a:off x="457200" y="1981200"/>
            <a:ext cx="8229600" cy="26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No Delocalized Electrons</a:t>
            </a:r>
          </a:p>
        </p:txBody>
      </p:sp>
      <p:pic>
        <p:nvPicPr>
          <p:cNvPr id="90114" name="Picture 1" descr="08_Pg362_UnFigure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8"/>
          <a:stretch>
            <a:fillRect/>
          </a:stretch>
        </p:blipFill>
        <p:spPr bwMode="auto">
          <a:xfrm>
            <a:off x="457200" y="2859371"/>
            <a:ext cx="8229600" cy="232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Degree of Unsaturation = 4</a:t>
            </a:r>
          </a:p>
        </p:txBody>
      </p:sp>
      <p:pic>
        <p:nvPicPr>
          <p:cNvPr id="36866" name="Picture 1" descr="08_Pg331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8"/>
          <a:stretch>
            <a:fillRect/>
          </a:stretch>
        </p:blipFill>
        <p:spPr bwMode="auto">
          <a:xfrm>
            <a:off x="457200" y="2695915"/>
            <a:ext cx="8229600" cy="28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60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MathJax_Math-italic"/>
              </a:rPr>
              <a:t>DoU</a:t>
            </a:r>
            <a:r>
              <a:rPr lang="en-US" b="1" dirty="0" smtClean="0">
                <a:solidFill>
                  <a:srgbClr val="FF0000"/>
                </a:solidFill>
                <a:latin typeface="MathJax_Math-italic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MathJax_Main"/>
              </a:rPr>
              <a:t>= (2</a:t>
            </a:r>
            <a:r>
              <a:rPr lang="en-US" b="1" dirty="0" smtClean="0">
                <a:solidFill>
                  <a:srgbClr val="FF0000"/>
                </a:solidFill>
                <a:latin typeface="MathJax_Math-italic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MathJax_Main"/>
              </a:rPr>
              <a:t>+2+</a:t>
            </a:r>
            <a:r>
              <a:rPr lang="en-US" b="1" dirty="0" smtClean="0">
                <a:solidFill>
                  <a:srgbClr val="FF0000"/>
                </a:solidFill>
                <a:latin typeface="MathJax_Math-italic"/>
              </a:rPr>
              <a:t>N</a:t>
            </a:r>
            <a:r>
              <a:rPr lang="en-US" b="1" dirty="0">
                <a:solidFill>
                  <a:srgbClr val="FF0000"/>
                </a:solidFill>
                <a:latin typeface="MathJax_Main"/>
              </a:rPr>
              <a:t>−</a:t>
            </a:r>
            <a:r>
              <a:rPr lang="en-US" b="1" dirty="0">
                <a:solidFill>
                  <a:srgbClr val="FF0000"/>
                </a:solidFill>
                <a:latin typeface="MathJax_Math-italic"/>
              </a:rPr>
              <a:t>X</a:t>
            </a:r>
            <a:r>
              <a:rPr lang="en-US" b="1" dirty="0">
                <a:solidFill>
                  <a:srgbClr val="FF0000"/>
                </a:solidFill>
                <a:latin typeface="MathJax_Main"/>
              </a:rPr>
              <a:t>−</a:t>
            </a:r>
            <a:r>
              <a:rPr lang="en-US" b="1" dirty="0" smtClean="0">
                <a:solidFill>
                  <a:srgbClr val="FF0000"/>
                </a:solidFill>
                <a:latin typeface="MathJax_Math-italic"/>
              </a:rPr>
              <a:t>H)/ </a:t>
            </a:r>
            <a:r>
              <a:rPr lang="en-US" b="1" dirty="0" smtClean="0">
                <a:solidFill>
                  <a:srgbClr val="FF0000"/>
                </a:solidFill>
                <a:latin typeface="MathJax_Main"/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Arial" charset="0"/>
              </a:rPr>
              <a:t>Important</a:t>
            </a:r>
            <a:r>
              <a:rPr lang="en-US" sz="4800" dirty="0" smtClean="0">
                <a:latin typeface="Arial" charset="0"/>
              </a:rPr>
              <a:t>!</a:t>
            </a:r>
            <a:endParaRPr lang="en-US" sz="4800" dirty="0">
              <a:latin typeface="Arial" charset="0"/>
            </a:endParaRPr>
          </a:p>
        </p:txBody>
      </p:sp>
      <p:pic>
        <p:nvPicPr>
          <p:cNvPr id="2" name="Picture 1" descr="Screen Shot 2015-06-01 at 3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8382000" cy="380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/>
          </p:cNvSpPr>
          <p:nvPr/>
        </p:nvSpPr>
        <p:spPr bwMode="auto">
          <a:xfrm>
            <a:off x="742950" y="76200"/>
            <a:ext cx="7658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Electronic Effects: Substituents on the Benzene Ring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affect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sz="3600" i="1" dirty="0" err="1"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K</a:t>
            </a:r>
            <a:r>
              <a:rPr lang="en-US" sz="3600" baseline="-6000" dirty="0" err="1">
                <a:ea typeface="ＭＳ Ｐゴシック" charset="0"/>
                <a:cs typeface="ＭＳ Ｐゴシック" charset="0"/>
              </a:rPr>
              <a:t>a</a:t>
            </a:r>
            <a:r>
              <a:rPr lang="en-US" sz="3600" baseline="-6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Values</a:t>
            </a:r>
          </a:p>
        </p:txBody>
      </p:sp>
      <p:pic>
        <p:nvPicPr>
          <p:cNvPr id="9318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>
            <a:fillRect/>
          </a:stretch>
        </p:blipFill>
        <p:spPr bwMode="auto">
          <a:xfrm>
            <a:off x="304800" y="2858949"/>
            <a:ext cx="8534400" cy="224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/>
          </p:cNvSpPr>
          <p:nvPr/>
        </p:nvSpPr>
        <p:spPr bwMode="auto">
          <a:xfrm>
            <a:off x="0" y="63500"/>
            <a:ext cx="914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Inductive Electron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Withdrawal</a:t>
            </a:r>
          </a:p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and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Donation</a:t>
            </a:r>
          </a:p>
        </p:txBody>
      </p:sp>
      <p:sp>
        <p:nvSpPr>
          <p:cNvPr id="94211" name="Rectangle 5"/>
          <p:cNvSpPr>
            <a:spLocks/>
          </p:cNvSpPr>
          <p:nvPr/>
        </p:nvSpPr>
        <p:spPr bwMode="auto">
          <a:xfrm>
            <a:off x="381000" y="3962400"/>
            <a:ext cx="868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SzPct val="125000"/>
              <a:buFont typeface="Arial"/>
              <a:buChar char="•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 substituent 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more electronegative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than a hydrogen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withdraws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σ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electrons inductively from the benzene ring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more than a hydrogen will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marL="382588" indent="-342900">
              <a:buSzPct val="125000"/>
              <a:buFont typeface="Arial"/>
              <a:buChar char="•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An 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alkyl group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donates electrons into the ring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by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hyperconjugation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.</a:t>
            </a:r>
          </a:p>
          <a:p>
            <a:pPr marL="230188" indent="-190500">
              <a:buSzPct val="125000"/>
              <a:buFont typeface="Arial" charset="0"/>
              <a:buChar char="•"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9421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"/>
          <a:stretch>
            <a:fillRect/>
          </a:stretch>
        </p:blipFill>
        <p:spPr bwMode="auto">
          <a:xfrm>
            <a:off x="1600200" y="2133600"/>
            <a:ext cx="392389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 b="5628"/>
          <a:stretch>
            <a:fillRect/>
          </a:stretch>
        </p:blipFill>
        <p:spPr bwMode="auto">
          <a:xfrm>
            <a:off x="5638800" y="2133600"/>
            <a:ext cx="1143000" cy="16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/>
          </p:cNvSpPr>
          <p:nvPr/>
        </p:nvSpPr>
        <p:spPr bwMode="auto">
          <a:xfrm>
            <a:off x="685800" y="400050"/>
            <a:ext cx="7772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4000" dirty="0">
                <a:ea typeface="ＭＳ Ｐゴシック" charset="0"/>
                <a:cs typeface="ＭＳ Ｐゴシック" charset="0"/>
              </a:rPr>
              <a:t>Resonance Electron Donation</a:t>
            </a:r>
          </a:p>
        </p:txBody>
      </p:sp>
      <p:sp>
        <p:nvSpPr>
          <p:cNvPr id="95235" name="Rectangle 8"/>
          <p:cNvSpPr>
            <a:spLocks/>
          </p:cNvSpPr>
          <p:nvPr/>
        </p:nvSpPr>
        <p:spPr bwMode="auto">
          <a:xfrm>
            <a:off x="457200" y="4495800"/>
            <a:ext cx="807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 lone pair on an atom directly attached to the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ring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donates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electrons by resonance.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523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"/>
          <a:stretch>
            <a:fillRect/>
          </a:stretch>
        </p:blipFill>
        <p:spPr bwMode="auto">
          <a:xfrm>
            <a:off x="531813" y="2449562"/>
            <a:ext cx="8080375" cy="18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/>
          </p:cNvSpPr>
          <p:nvPr/>
        </p:nvSpPr>
        <p:spPr bwMode="auto">
          <a:xfrm>
            <a:off x="555625" y="400050"/>
            <a:ext cx="80327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4000" dirty="0">
                <a:ea typeface="ＭＳ Ｐゴシック" charset="0"/>
                <a:cs typeface="ＭＳ Ｐゴシック" charset="0"/>
              </a:rPr>
              <a:t>Resonance Electron Withdrawal</a:t>
            </a:r>
          </a:p>
        </p:txBody>
      </p:sp>
      <p:sp>
        <p:nvSpPr>
          <p:cNvPr id="96259" name="Rectangle 9"/>
          <p:cNvSpPr>
            <a:spLocks/>
          </p:cNvSpPr>
          <p:nvPr/>
        </p:nvSpPr>
        <p:spPr bwMode="auto">
          <a:xfrm>
            <a:off x="457200" y="4419600"/>
            <a:ext cx="822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An atom directly attached to the ring that is doubly or triply bonded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to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an electronegative atom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withdraws electrons by resonance.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62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>
            <a:fillRect/>
          </a:stretch>
        </p:blipFill>
        <p:spPr bwMode="auto">
          <a:xfrm>
            <a:off x="730250" y="2354837"/>
            <a:ext cx="8261350" cy="19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0" y="2667000"/>
          <a:ext cx="700702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CS ChemDraw Drawing" r:id="rId4" imgW="880413" imgH="1551021" progId="ChemDraw.Document.6.0">
                  <p:embed/>
                </p:oleObj>
              </mc:Choice>
              <mc:Fallback>
                <p:oleObj name="CS ChemDraw Drawing" r:id="rId4" imgW="880413" imgH="1551021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67000"/>
                        <a:ext cx="700702" cy="1233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/>
          </p:cNvSpPr>
          <p:nvPr/>
        </p:nvSpPr>
        <p:spPr bwMode="auto">
          <a:xfrm>
            <a:off x="501650" y="115888"/>
            <a:ext cx="8140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Substituents on the Benzene Ring Affect the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sz="3600" dirty="0" err="1"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K</a:t>
            </a:r>
            <a:r>
              <a:rPr lang="en-US" sz="3600" baseline="-6000" dirty="0" err="1">
                <a:ea typeface="ＭＳ Ｐゴシック" charset="0"/>
                <a:cs typeface="ＭＳ Ｐゴシック" charset="0"/>
              </a:rPr>
              <a:t>a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of Benzoic Acid</a:t>
            </a:r>
          </a:p>
        </p:txBody>
      </p:sp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1170782" y="3947458"/>
            <a:ext cx="68024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SzPct val="125000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sym typeface="Arial" charset="0"/>
              </a:rPr>
              <a:t>electron donating groups decrease the acidity </a:t>
            </a:r>
            <a:r>
              <a:rPr lang="en-US" dirty="0">
                <a:ea typeface="ＭＳ Ｐゴシック" charset="0"/>
                <a:cs typeface="ＭＳ Ｐゴシック" charset="0"/>
                <a:sym typeface="Arial" charset="0"/>
              </a:rPr>
              <a:t>(destabilize the conjugate base</a:t>
            </a:r>
            <a:r>
              <a:rPr lang="en-US" dirty="0" smtClean="0">
                <a:ea typeface="ＭＳ Ｐゴシック" charset="0"/>
                <a:cs typeface="ＭＳ Ｐゴシック" charset="0"/>
                <a:sym typeface="Arial" charset="0"/>
              </a:rPr>
              <a:t>)</a:t>
            </a:r>
          </a:p>
          <a:p>
            <a:pPr algn="ctr" eaLnBrk="1" hangingPunct="1">
              <a:buSzPct val="125000"/>
            </a:pPr>
            <a:endParaRPr lang="en-US" dirty="0">
              <a:ea typeface="ＭＳ Ｐゴシック" charset="0"/>
              <a:cs typeface="ＭＳ Ｐゴシック" charset="0"/>
              <a:sym typeface="Arial" charset="0"/>
            </a:endParaRPr>
          </a:p>
          <a:p>
            <a:pPr algn="ctr" eaLnBrk="1" hangingPunct="1">
              <a:buSzPct val="125000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sym typeface="Arial" charset="0"/>
              </a:rPr>
              <a:t>electron withdrawing groups increase the acidity </a:t>
            </a:r>
            <a:r>
              <a:rPr lang="en-US" dirty="0">
                <a:ea typeface="ＭＳ Ｐゴシック" charset="0"/>
                <a:cs typeface="ＭＳ Ｐゴシック" charset="0"/>
                <a:sym typeface="Arial" charset="0"/>
              </a:rPr>
              <a:t>(stabilize the conjugate base</a:t>
            </a:r>
            <a:r>
              <a:rPr lang="en-US" dirty="0" smtClean="0">
                <a:ea typeface="ＭＳ Ｐゴシック" charset="0"/>
                <a:cs typeface="ＭＳ Ｐゴシック" charset="0"/>
                <a:sym typeface="Arial" charset="0"/>
              </a:rPr>
              <a:t>)</a:t>
            </a:r>
            <a:endParaRPr lang="en-US" dirty="0">
              <a:ea typeface="ＭＳ Ｐゴシック" charset="0"/>
              <a:cs typeface="ＭＳ Ｐゴシック" charset="0"/>
              <a:sym typeface="Arial" charset="0"/>
            </a:endParaRPr>
          </a:p>
        </p:txBody>
      </p:sp>
      <p:pic>
        <p:nvPicPr>
          <p:cNvPr id="9728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>
            <a:fillRect/>
          </a:stretch>
        </p:blipFill>
        <p:spPr bwMode="auto">
          <a:xfrm>
            <a:off x="1073150" y="2286000"/>
            <a:ext cx="69977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/>
          </p:cNvSpPr>
          <p:nvPr/>
        </p:nvSpPr>
        <p:spPr bwMode="auto">
          <a:xfrm>
            <a:off x="841375" y="120650"/>
            <a:ext cx="7454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600">
                <a:ea typeface="ＭＳ Ｐゴシック" charset="0"/>
                <a:cs typeface="ＭＳ Ｐゴシック" charset="0"/>
              </a:rPr>
              <a:t>Substituents on the Benzene Ring Affect the p</a:t>
            </a:r>
            <a:r>
              <a:rPr lang="en-US" sz="3600" i="1"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K</a:t>
            </a:r>
            <a:r>
              <a:rPr lang="en-US" sz="3600" baseline="-6000">
                <a:ea typeface="ＭＳ Ｐゴシック" charset="0"/>
                <a:cs typeface="ＭＳ Ｐゴシック" charset="0"/>
              </a:rPr>
              <a:t>a</a:t>
            </a:r>
            <a:r>
              <a:rPr lang="en-US" sz="3600">
                <a:ea typeface="ＭＳ Ｐゴシック" charset="0"/>
                <a:cs typeface="ＭＳ Ｐゴシック" charset="0"/>
              </a:rPr>
              <a:t> of Phenol</a:t>
            </a:r>
          </a:p>
        </p:txBody>
      </p:sp>
      <p:pic>
        <p:nvPicPr>
          <p:cNvPr id="9830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2"/>
          <a:stretch>
            <a:fillRect/>
          </a:stretch>
        </p:blipFill>
        <p:spPr bwMode="auto">
          <a:xfrm>
            <a:off x="1189832" y="2165379"/>
            <a:ext cx="6764337" cy="16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Box 8"/>
          <p:cNvSpPr txBox="1">
            <a:spLocks noChangeArrowheads="1"/>
          </p:cNvSpPr>
          <p:nvPr/>
        </p:nvSpPr>
        <p:spPr bwMode="auto">
          <a:xfrm>
            <a:off x="1056482" y="3852208"/>
            <a:ext cx="70310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SzPct val="125000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sym typeface="Arial" charset="0"/>
              </a:rPr>
              <a:t>electron donating groups decrease the acidity </a:t>
            </a:r>
            <a:r>
              <a:rPr lang="en-US" dirty="0">
                <a:ea typeface="ＭＳ Ｐゴシック" charset="0"/>
                <a:cs typeface="ＭＳ Ｐゴシック" charset="0"/>
                <a:sym typeface="Arial" charset="0"/>
              </a:rPr>
              <a:t>(destabilize the conjugate base</a:t>
            </a:r>
            <a:r>
              <a:rPr lang="en-US" dirty="0" smtClean="0">
                <a:ea typeface="ＭＳ Ｐゴシック" charset="0"/>
                <a:cs typeface="ＭＳ Ｐゴシック" charset="0"/>
                <a:sym typeface="Arial" charset="0"/>
              </a:rPr>
              <a:t>)</a:t>
            </a:r>
          </a:p>
          <a:p>
            <a:pPr algn="ctr" eaLnBrk="1" hangingPunct="1">
              <a:buSzPct val="125000"/>
            </a:pPr>
            <a:endParaRPr lang="en-US" dirty="0">
              <a:ea typeface="ＭＳ Ｐゴシック" charset="0"/>
              <a:cs typeface="ＭＳ Ｐゴシック" charset="0"/>
              <a:sym typeface="Arial" charset="0"/>
            </a:endParaRPr>
          </a:p>
          <a:p>
            <a:pPr algn="ctr" eaLnBrk="1" hangingPunct="1">
              <a:buSzPct val="125000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sym typeface="Arial" charset="0"/>
              </a:rPr>
              <a:t>electron withdrawing groups increase the acidity </a:t>
            </a:r>
            <a:r>
              <a:rPr lang="en-US" dirty="0">
                <a:ea typeface="ＭＳ Ｐゴシック" charset="0"/>
                <a:cs typeface="ＭＳ Ｐゴシック" charset="0"/>
                <a:sym typeface="Arial" charset="0"/>
              </a:rPr>
              <a:t>(stabilize the conjugate base</a:t>
            </a:r>
            <a:r>
              <a:rPr lang="en-US" dirty="0" smtClean="0">
                <a:ea typeface="ＭＳ Ｐゴシック" charset="0"/>
                <a:cs typeface="ＭＳ Ｐゴシック" charset="0"/>
                <a:sym typeface="Arial" charset="0"/>
              </a:rPr>
              <a:t>)</a:t>
            </a:r>
            <a:endParaRPr lang="en-US" dirty="0"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/>
          </p:cNvSpPr>
          <p:nvPr/>
        </p:nvSpPr>
        <p:spPr bwMode="auto">
          <a:xfrm>
            <a:off x="317500" y="63500"/>
            <a:ext cx="854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Substituents on the Benzene Ring </a:t>
            </a:r>
          </a:p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Affect the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sz="3600" dirty="0" err="1"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K</a:t>
            </a:r>
            <a:r>
              <a:rPr lang="en-US" sz="3600" baseline="-6000" dirty="0" err="1">
                <a:ea typeface="ＭＳ Ｐゴシック" charset="0"/>
                <a:cs typeface="ＭＳ Ｐゴシック" charset="0"/>
              </a:rPr>
              <a:t>a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of Protonated Aniline</a:t>
            </a:r>
          </a:p>
        </p:txBody>
      </p:sp>
      <p:pic>
        <p:nvPicPr>
          <p:cNvPr id="9933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6"/>
          <a:stretch>
            <a:fillRect/>
          </a:stretch>
        </p:blipFill>
        <p:spPr bwMode="auto">
          <a:xfrm>
            <a:off x="1073150" y="2264708"/>
            <a:ext cx="69977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6"/>
          <p:cNvSpPr txBox="1">
            <a:spLocks noChangeArrowheads="1"/>
          </p:cNvSpPr>
          <p:nvPr/>
        </p:nvSpPr>
        <p:spPr bwMode="auto">
          <a:xfrm>
            <a:off x="1246982" y="4004608"/>
            <a:ext cx="66500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SzPct val="125000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sym typeface="Arial" charset="0"/>
              </a:rPr>
              <a:t>electron donating groups decrease the acidity </a:t>
            </a:r>
            <a:r>
              <a:rPr lang="en-US" dirty="0">
                <a:ea typeface="ＭＳ Ｐゴシック" charset="0"/>
                <a:cs typeface="ＭＳ Ｐゴシック" charset="0"/>
                <a:sym typeface="Arial" charset="0"/>
              </a:rPr>
              <a:t>(destabilize the conjugate base</a:t>
            </a:r>
            <a:r>
              <a:rPr lang="en-US" dirty="0" smtClean="0">
                <a:ea typeface="ＭＳ Ｐゴシック" charset="0"/>
                <a:cs typeface="ＭＳ Ｐゴシック" charset="0"/>
                <a:sym typeface="Arial" charset="0"/>
              </a:rPr>
              <a:t>)</a:t>
            </a:r>
          </a:p>
          <a:p>
            <a:pPr algn="ctr" eaLnBrk="1" hangingPunct="1">
              <a:buSzPct val="125000"/>
            </a:pPr>
            <a:endParaRPr lang="en-US" dirty="0">
              <a:ea typeface="ＭＳ Ｐゴシック" charset="0"/>
              <a:cs typeface="ＭＳ Ｐゴシック" charset="0"/>
              <a:sym typeface="Arial" charset="0"/>
            </a:endParaRPr>
          </a:p>
          <a:p>
            <a:pPr algn="ctr" eaLnBrk="1" hangingPunct="1">
              <a:buSzPct val="125000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sym typeface="Arial" charset="0"/>
              </a:rPr>
              <a:t>electron withdrawing groups increase the acidity </a:t>
            </a:r>
            <a:r>
              <a:rPr lang="en-US" dirty="0">
                <a:ea typeface="ＭＳ Ｐゴシック" charset="0"/>
                <a:cs typeface="ＭＳ Ｐゴシック" charset="0"/>
                <a:sym typeface="Arial" charset="0"/>
              </a:rPr>
              <a:t>(stabilize the conjugate base</a:t>
            </a:r>
            <a:r>
              <a:rPr lang="en-US" dirty="0" smtClean="0">
                <a:ea typeface="ＭＳ Ｐゴシック" charset="0"/>
                <a:cs typeface="ＭＳ Ｐゴシック" charset="0"/>
                <a:sym typeface="Arial" charset="0"/>
              </a:rPr>
              <a:t>)</a:t>
            </a:r>
            <a:endParaRPr lang="en-US" dirty="0"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Box 1"/>
          <p:cNvSpPr txBox="1">
            <a:spLocks noChangeArrowheads="1"/>
          </p:cNvSpPr>
          <p:nvPr/>
        </p:nvSpPr>
        <p:spPr bwMode="auto">
          <a:xfrm>
            <a:off x="0" y="950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Delocalized Electrons c</a:t>
            </a:r>
            <a:r>
              <a:rPr lang="en-US" sz="3600" dirty="0" smtClean="0"/>
              <a:t>an affect</a:t>
            </a:r>
          </a:p>
          <a:p>
            <a:pPr algn="ctr" eaLnBrk="1" hangingPunct="1"/>
            <a:r>
              <a:rPr lang="en-US" sz="3600" dirty="0" smtClean="0"/>
              <a:t>the product </a:t>
            </a:r>
            <a:r>
              <a:rPr lang="en-US" sz="3600" dirty="0"/>
              <a:t>of a Reaction</a:t>
            </a:r>
          </a:p>
        </p:txBody>
      </p:sp>
      <p:pic>
        <p:nvPicPr>
          <p:cNvPr id="100354" name="Picture 1" descr="08_Pg364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7"/>
          <a:stretch>
            <a:fillRect/>
          </a:stretch>
        </p:blipFill>
        <p:spPr bwMode="auto">
          <a:xfrm>
            <a:off x="404813" y="2590800"/>
            <a:ext cx="8334375" cy="114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 descr="08_Pg365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4"/>
          <a:stretch>
            <a:fillRect/>
          </a:stretch>
        </p:blipFill>
        <p:spPr bwMode="auto">
          <a:xfrm>
            <a:off x="1181100" y="4181086"/>
            <a:ext cx="6781800" cy="117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1"/>
          <p:cNvSpPr txBox="1">
            <a:spLocks noChangeArrowheads="1"/>
          </p:cNvSpPr>
          <p:nvPr/>
        </p:nvSpPr>
        <p:spPr bwMode="auto">
          <a:xfrm>
            <a:off x="0" y="3587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/>
              <a:t>Isolated and Conjugated </a:t>
            </a:r>
            <a:r>
              <a:rPr lang="en-US" sz="4000" dirty="0" err="1"/>
              <a:t>Dienes</a:t>
            </a:r>
            <a:endParaRPr lang="en-US" sz="4000" dirty="0"/>
          </a:p>
        </p:txBody>
      </p:sp>
      <p:pic>
        <p:nvPicPr>
          <p:cNvPr id="101378" name="Picture 1" descr="08_Pg365_UnFigure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>
            <a:fillRect/>
          </a:stretch>
        </p:blipFill>
        <p:spPr bwMode="auto">
          <a:xfrm>
            <a:off x="533400" y="3523485"/>
            <a:ext cx="8077200" cy="74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Two </a:t>
            </a:r>
            <a:r>
              <a:rPr lang="en-US" sz="4000" dirty="0" err="1">
                <a:latin typeface="Arial" charset="0"/>
              </a:rPr>
              <a:t>Disubstituted</a:t>
            </a:r>
            <a:r>
              <a:rPr lang="en-US" sz="4000" dirty="0">
                <a:latin typeface="Arial" charset="0"/>
              </a:rPr>
              <a:t> Products</a:t>
            </a:r>
          </a:p>
        </p:txBody>
      </p:sp>
      <p:pic>
        <p:nvPicPr>
          <p:cNvPr id="37890" name="Picture 1" descr="08_Pg331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7"/>
          <a:stretch>
            <a:fillRect/>
          </a:stretch>
        </p:blipFill>
        <p:spPr bwMode="auto">
          <a:xfrm>
            <a:off x="228600" y="3583176"/>
            <a:ext cx="8686800" cy="68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Reactions of Isolated Dienes</a:t>
            </a:r>
          </a:p>
        </p:txBody>
      </p:sp>
      <p:pic>
        <p:nvPicPr>
          <p:cNvPr id="102402" name="Picture 1" descr="08_Pg365_UnFig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>
            <a:fillRect/>
          </a:stretch>
        </p:blipFill>
        <p:spPr bwMode="auto">
          <a:xfrm>
            <a:off x="381000" y="3482114"/>
            <a:ext cx="8382000" cy="8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The Mechanism</a:t>
            </a:r>
            <a:endParaRPr lang="en-US" sz="4000" dirty="0">
              <a:latin typeface="Arial" charset="0"/>
            </a:endParaRPr>
          </a:p>
        </p:txBody>
      </p:sp>
      <p:pic>
        <p:nvPicPr>
          <p:cNvPr id="103426" name="Picture 1" descr="08_Pg36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0"/>
          <a:stretch>
            <a:fillRect/>
          </a:stretch>
        </p:blipFill>
        <p:spPr bwMode="auto">
          <a:xfrm>
            <a:off x="457200" y="2971800"/>
            <a:ext cx="8229600" cy="202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Double Bonds </a:t>
            </a:r>
            <a:r>
              <a:rPr lang="en-US" sz="3600" dirty="0" smtClean="0">
                <a:latin typeface="Arial" charset="0"/>
              </a:rPr>
              <a:t>can </a:t>
            </a:r>
            <a:r>
              <a:rPr lang="en-US" sz="3600" dirty="0">
                <a:latin typeface="Arial" charset="0"/>
              </a:rPr>
              <a:t>h</a:t>
            </a:r>
            <a:r>
              <a:rPr lang="en-US" sz="3600" dirty="0" smtClean="0">
                <a:latin typeface="Arial" charset="0"/>
              </a:rPr>
              <a:t>ave </a:t>
            </a: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Different Reactivities</a:t>
            </a:r>
          </a:p>
        </p:txBody>
      </p:sp>
      <p:pic>
        <p:nvPicPr>
          <p:cNvPr id="104450" name="Picture 1" descr="08_Pg366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"/>
          <a:stretch>
            <a:fillRect/>
          </a:stretch>
        </p:blipFill>
        <p:spPr bwMode="auto">
          <a:xfrm>
            <a:off x="533400" y="3157566"/>
            <a:ext cx="8077200" cy="179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Reactions of Conjugated </a:t>
            </a:r>
            <a:r>
              <a:rPr lang="en-US" sz="4000" dirty="0" err="1">
                <a:solidFill>
                  <a:schemeClr val="tx2"/>
                </a:solidFill>
              </a:rPr>
              <a:t>Dienes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2" name="Picture 1" descr="Screen Shot 2015-06-15 at 3.0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8534400" cy="1291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6200" y="4724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Box 2"/>
          <p:cNvSpPr txBox="1">
            <a:spLocks noChangeArrowheads="1"/>
          </p:cNvSpPr>
          <p:nvPr/>
        </p:nvSpPr>
        <p:spPr bwMode="auto">
          <a:xfrm>
            <a:off x="1171595" y="358914"/>
            <a:ext cx="68008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tx2"/>
                </a:solidFill>
              </a:rPr>
              <a:t>1,2-Addition and 1,4-</a:t>
            </a:r>
            <a:r>
              <a:rPr lang="en-US" sz="4000" dirty="0" smtClean="0">
                <a:solidFill>
                  <a:schemeClr val="tx2"/>
                </a:solidFill>
              </a:rPr>
              <a:t>Addition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2" name="Picture 1" descr="Screen Shot 2015-06-01 at 3.3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345137"/>
            <a:ext cx="3733800" cy="1388663"/>
          </a:xfrm>
          <a:prstGeom prst="rect">
            <a:avLst/>
          </a:prstGeom>
        </p:spPr>
      </p:pic>
      <p:pic>
        <p:nvPicPr>
          <p:cNvPr id="3" name="Picture 2" descr="Screen Shot 2015-06-01 at 3.3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8229600" cy="119536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0" y="950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tx2"/>
                </a:solidFill>
              </a:rPr>
              <a:t>Mechanism for the </a:t>
            </a:r>
            <a:endParaRPr lang="en-US" sz="3600" dirty="0" smtClean="0">
              <a:solidFill>
                <a:schemeClr val="tx2"/>
              </a:solidFill>
            </a:endParaRPr>
          </a:p>
          <a:p>
            <a:pPr algn="ctr" eaLnBrk="1" hangingPunct="1"/>
            <a:r>
              <a:rPr lang="en-US" sz="3600" dirty="0" smtClean="0">
                <a:solidFill>
                  <a:schemeClr val="tx2"/>
                </a:solidFill>
              </a:rPr>
              <a:t>Reaction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of a </a:t>
            </a:r>
            <a:r>
              <a:rPr lang="en-US" sz="3600" dirty="0">
                <a:solidFill>
                  <a:schemeClr val="tx2"/>
                </a:solidFill>
              </a:rPr>
              <a:t>Conjugated Diene</a:t>
            </a:r>
          </a:p>
        </p:txBody>
      </p:sp>
      <p:pic>
        <p:nvPicPr>
          <p:cNvPr id="2" name="Picture 1" descr="Screen Shot 2015-06-01 at 3.3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35" y="1752600"/>
            <a:ext cx="7172930" cy="2478398"/>
          </a:xfrm>
          <a:prstGeom prst="rect">
            <a:avLst/>
          </a:prstGeom>
        </p:spPr>
      </p:pic>
      <p:pic>
        <p:nvPicPr>
          <p:cNvPr id="3" name="Picture 2" descr="Screen Shot 2015-06-01 at 3.3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00" y="4495800"/>
            <a:ext cx="26028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 idx="4294967295"/>
          </p:nvPr>
        </p:nvSpPr>
        <p:spPr>
          <a:xfrm>
            <a:off x="0" y="-12700"/>
            <a:ext cx="9144000" cy="13843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The Diels–Alder Reaction</a:t>
            </a:r>
            <a:br>
              <a:rPr lang="en-US" sz="3600" dirty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forms </a:t>
            </a:r>
            <a:r>
              <a:rPr lang="en-US" sz="3600" dirty="0">
                <a:latin typeface="Arial" charset="0"/>
              </a:rPr>
              <a:t>a Six-Membered Ring</a:t>
            </a:r>
          </a:p>
        </p:txBody>
      </p:sp>
      <p:pic>
        <p:nvPicPr>
          <p:cNvPr id="108546" name="Picture 2" descr="08_Pg374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4"/>
          <a:stretch>
            <a:fillRect/>
          </a:stretch>
        </p:blipFill>
        <p:spPr bwMode="auto">
          <a:xfrm>
            <a:off x="571500" y="3278286"/>
            <a:ext cx="8001000" cy="11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The Mechanism</a:t>
            </a:r>
          </a:p>
        </p:txBody>
      </p:sp>
      <p:pic>
        <p:nvPicPr>
          <p:cNvPr id="109572" name="Picture 2" descr="08_Pg37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>
            <a:fillRect/>
          </a:stretch>
        </p:blipFill>
        <p:spPr bwMode="auto">
          <a:xfrm>
            <a:off x="533400" y="3276600"/>
            <a:ext cx="8077200" cy="15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Faster if </a:t>
            </a:r>
            <a:r>
              <a:rPr lang="en-US" sz="3600" dirty="0" smtClean="0">
                <a:latin typeface="Arial" charset="0"/>
              </a:rPr>
              <a:t>there </a:t>
            </a:r>
            <a:r>
              <a:rPr lang="en-US" sz="3600" dirty="0">
                <a:latin typeface="Arial" charset="0"/>
              </a:rPr>
              <a:t>is an Electron Withdrawing Group on the </a:t>
            </a:r>
            <a:r>
              <a:rPr lang="en-US" sz="3600" dirty="0" err="1">
                <a:latin typeface="Arial" charset="0"/>
              </a:rPr>
              <a:t>Dienophile</a:t>
            </a:r>
            <a:endParaRPr lang="en-US" sz="3600" dirty="0">
              <a:latin typeface="Arial" charset="0"/>
            </a:endParaRPr>
          </a:p>
        </p:txBody>
      </p:sp>
      <p:pic>
        <p:nvPicPr>
          <p:cNvPr id="110594" name="Picture 2" descr="08_Pg374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"/>
          <a:stretch>
            <a:fillRect/>
          </a:stretch>
        </p:blipFill>
        <p:spPr bwMode="auto">
          <a:xfrm>
            <a:off x="678367" y="2590800"/>
            <a:ext cx="778726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25908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Box 1"/>
          <p:cNvSpPr txBox="1">
            <a:spLocks noChangeArrowheads="1"/>
          </p:cNvSpPr>
          <p:nvPr/>
        </p:nvSpPr>
        <p:spPr bwMode="auto">
          <a:xfrm>
            <a:off x="-11113" y="76200"/>
            <a:ext cx="91440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The Electron Withdrawing Group </a:t>
            </a:r>
            <a:r>
              <a:rPr lang="en-US" sz="3600" dirty="0" smtClean="0"/>
              <a:t>makes </a:t>
            </a:r>
            <a:r>
              <a:rPr lang="en-US" sz="3600" dirty="0"/>
              <a:t>the Electrophile a </a:t>
            </a:r>
            <a:r>
              <a:rPr lang="en-US" sz="3600" dirty="0" smtClean="0"/>
              <a:t>better </a:t>
            </a:r>
            <a:r>
              <a:rPr lang="en-US" sz="3600" dirty="0"/>
              <a:t>Electrophile</a:t>
            </a:r>
          </a:p>
        </p:txBody>
      </p:sp>
      <p:pic>
        <p:nvPicPr>
          <p:cNvPr id="2" name="Picture 1" descr="Screen Shot 2015-06-01 at 3.40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5" y="2972297"/>
            <a:ext cx="6453457" cy="2331572"/>
          </a:xfrm>
          <a:prstGeom prst="rect">
            <a:avLst/>
          </a:prstGeom>
        </p:spPr>
      </p:pic>
      <p:pic>
        <p:nvPicPr>
          <p:cNvPr id="3" name="Picture 2" descr="Screen Shot 2015-06-01 at 3.40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6" y="1799167"/>
            <a:ext cx="1380344" cy="46778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Four </a:t>
            </a:r>
            <a:r>
              <a:rPr lang="en-US" sz="4000" dirty="0" err="1">
                <a:latin typeface="Arial" charset="0"/>
              </a:rPr>
              <a:t>Disubstituted</a:t>
            </a:r>
            <a:r>
              <a:rPr lang="en-US" sz="4000" dirty="0">
                <a:latin typeface="Arial" charset="0"/>
              </a:rPr>
              <a:t> Products</a:t>
            </a:r>
          </a:p>
        </p:txBody>
      </p:sp>
      <p:pic>
        <p:nvPicPr>
          <p:cNvPr id="38914" name="Picture 1" descr="08_Pg331_UnFig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"/>
          <a:stretch>
            <a:fillRect/>
          </a:stretch>
        </p:blipFill>
        <p:spPr bwMode="auto">
          <a:xfrm>
            <a:off x="450057" y="3049117"/>
            <a:ext cx="8243887" cy="198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Another Diels–Alder Reaction</a:t>
            </a:r>
          </a:p>
        </p:txBody>
      </p:sp>
      <p:pic>
        <p:nvPicPr>
          <p:cNvPr id="2" name="Picture 1" descr="Screen Shot 2015-06-01 at 4.1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7000"/>
            <a:ext cx="6934200" cy="236777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1"/>
          <p:cNvSpPr txBox="1">
            <a:spLocks noChangeArrowheads="1"/>
          </p:cNvSpPr>
          <p:nvPr/>
        </p:nvSpPr>
        <p:spPr bwMode="auto">
          <a:xfrm>
            <a:off x="0" y="3587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/>
              <a:t>Alkynes </a:t>
            </a:r>
            <a:r>
              <a:rPr lang="en-US" sz="4000" dirty="0" smtClean="0"/>
              <a:t>can also be </a:t>
            </a:r>
            <a:r>
              <a:rPr lang="en-US" sz="4000" dirty="0" err="1"/>
              <a:t>Dienophiles</a:t>
            </a:r>
            <a:endParaRPr lang="en-US" sz="4000" dirty="0"/>
          </a:p>
        </p:txBody>
      </p:sp>
      <p:sp>
        <p:nvSpPr>
          <p:cNvPr id="113666" name="TextBox 2"/>
          <p:cNvSpPr txBox="1">
            <a:spLocks noChangeArrowheads="1"/>
          </p:cNvSpPr>
          <p:nvPr/>
        </p:nvSpPr>
        <p:spPr bwMode="auto">
          <a:xfrm>
            <a:off x="1656556" y="5029200"/>
            <a:ext cx="583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The cyclic product has </a:t>
            </a:r>
            <a:r>
              <a:rPr lang="en-US" dirty="0">
                <a:solidFill>
                  <a:srgbClr val="FF0000"/>
                </a:solidFill>
              </a:rPr>
              <a:t>two double bonds</a:t>
            </a:r>
            <a:r>
              <a:rPr lang="en-US" dirty="0"/>
              <a:t>.</a:t>
            </a:r>
          </a:p>
        </p:txBody>
      </p:sp>
      <p:pic>
        <p:nvPicPr>
          <p:cNvPr id="113667" name="Picture 1" descr="08_Pg375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1"/>
          <a:stretch>
            <a:fillRect/>
          </a:stretch>
        </p:blipFill>
        <p:spPr bwMode="auto">
          <a:xfrm>
            <a:off x="495300" y="2690189"/>
            <a:ext cx="8153400" cy="226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Box 1"/>
          <p:cNvSpPr txBox="1">
            <a:spLocks noChangeArrowheads="1"/>
          </p:cNvSpPr>
          <p:nvPr/>
        </p:nvSpPr>
        <p:spPr bwMode="auto">
          <a:xfrm>
            <a:off x="0" y="950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The Stereochemistry of the </a:t>
            </a:r>
          </a:p>
          <a:p>
            <a:pPr algn="ctr" eaLnBrk="1" hangingPunct="1"/>
            <a:r>
              <a:rPr lang="en-US" sz="3600" dirty="0"/>
              <a:t>Diels–Alder Reaction</a:t>
            </a:r>
          </a:p>
        </p:txBody>
      </p:sp>
      <p:sp>
        <p:nvSpPr>
          <p:cNvPr id="114690" name="TextBox 2"/>
          <p:cNvSpPr txBox="1">
            <a:spLocks noChangeArrowheads="1"/>
          </p:cNvSpPr>
          <p:nvPr/>
        </p:nvSpPr>
        <p:spPr bwMode="auto">
          <a:xfrm>
            <a:off x="1888331" y="4495800"/>
            <a:ext cx="536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The product will be a </a:t>
            </a:r>
            <a:r>
              <a:rPr lang="en-US" dirty="0">
                <a:solidFill>
                  <a:srgbClr val="FF0000"/>
                </a:solidFill>
              </a:rPr>
              <a:t>racemic mixture</a:t>
            </a:r>
            <a:r>
              <a:rPr lang="en-US" dirty="0"/>
              <a:t>.</a:t>
            </a:r>
          </a:p>
        </p:txBody>
      </p:sp>
      <p:pic>
        <p:nvPicPr>
          <p:cNvPr id="2" name="Picture 1" descr="Screen Shot 2015-06-01 at 3.43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895600"/>
            <a:ext cx="8305800" cy="148768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/>
          <p:cNvSpPr txBox="1">
            <a:spLocks noChangeArrowheads="1"/>
          </p:cNvSpPr>
          <p:nvPr/>
        </p:nvSpPr>
        <p:spPr bwMode="auto">
          <a:xfrm>
            <a:off x="0" y="950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How to Determine the Reactants </a:t>
            </a:r>
            <a:br>
              <a:rPr lang="en-US" sz="3600" dirty="0"/>
            </a:br>
            <a:r>
              <a:rPr lang="en-US" sz="3600" dirty="0"/>
              <a:t>of a Diels–Alder Reaction</a:t>
            </a:r>
          </a:p>
        </p:txBody>
      </p:sp>
      <p:pic>
        <p:nvPicPr>
          <p:cNvPr id="2" name="Picture 1" descr="Screen Shot 2015-06-01 at 3.45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280898"/>
            <a:ext cx="8610600" cy="156648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1"/>
          <p:cNvSpPr txBox="1">
            <a:spLocks noChangeArrowheads="1"/>
          </p:cNvSpPr>
          <p:nvPr/>
        </p:nvSpPr>
        <p:spPr bwMode="auto">
          <a:xfrm>
            <a:off x="0" y="3587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/>
              <a:t>Benzene is an Aromatic Compound</a:t>
            </a:r>
          </a:p>
        </p:txBody>
      </p:sp>
      <p:pic>
        <p:nvPicPr>
          <p:cNvPr id="116738" name="Picture 1" descr="08_07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"/>
          <a:stretch>
            <a:fillRect/>
          </a:stretch>
        </p:blipFill>
        <p:spPr bwMode="auto">
          <a:xfrm>
            <a:off x="476563" y="1828800"/>
            <a:ext cx="8190875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Box 4"/>
          <p:cNvSpPr txBox="1">
            <a:spLocks noChangeArrowheads="1"/>
          </p:cNvSpPr>
          <p:nvPr/>
        </p:nvSpPr>
        <p:spPr bwMode="auto">
          <a:xfrm>
            <a:off x="904081" y="5570538"/>
            <a:ext cx="733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/>
              <a:t>The </a:t>
            </a:r>
            <a:r>
              <a:rPr lang="en-US" dirty="0">
                <a:solidFill>
                  <a:srgbClr val="008000"/>
                </a:solidFill>
              </a:rPr>
              <a:t>delocalization energy of benzene </a:t>
            </a:r>
            <a:r>
              <a:rPr lang="en-US" dirty="0"/>
              <a:t>is 36 kcal/mol.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Box 1"/>
          <p:cNvSpPr txBox="1">
            <a:spLocks noChangeArrowheads="1"/>
          </p:cNvSpPr>
          <p:nvPr/>
        </p:nvSpPr>
        <p:spPr bwMode="auto">
          <a:xfrm>
            <a:off x="0" y="304800"/>
            <a:ext cx="9137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dirty="0"/>
              <a:t>Criteria for a Compound to </a:t>
            </a:r>
            <a:r>
              <a:rPr lang="en-US" sz="4000" dirty="0" smtClean="0"/>
              <a:t>be </a:t>
            </a:r>
            <a:r>
              <a:rPr lang="en-US" sz="4000" dirty="0"/>
              <a:t>Aromatic</a:t>
            </a:r>
          </a:p>
        </p:txBody>
      </p:sp>
      <p:sp>
        <p:nvSpPr>
          <p:cNvPr id="117762" name="Rectangle 4"/>
          <p:cNvSpPr>
            <a:spLocks noChangeArrowheads="1"/>
          </p:cNvSpPr>
          <p:nvPr/>
        </p:nvSpPr>
        <p:spPr bwMode="auto">
          <a:xfrm>
            <a:off x="152400" y="3886200"/>
            <a:ext cx="960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It must have an uninterrupted cloud of </a:t>
            </a:r>
            <a:r>
              <a:rPr lang="en-US" sz="2400" i="1" dirty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sz="2400" i="1" dirty="0" smtClean="0"/>
              <a:t> </a:t>
            </a:r>
            <a:r>
              <a:rPr lang="en-US" sz="2400" dirty="0"/>
              <a:t>electrons</a:t>
            </a:r>
            <a:r>
              <a:rPr lang="en-US" sz="2400" dirty="0" smtClean="0"/>
              <a:t>.(</a:t>
            </a:r>
            <a:r>
              <a:rPr lang="en-US" sz="2400" dirty="0"/>
              <a:t>cyclic</a:t>
            </a:r>
            <a:r>
              <a:rPr lang="en-US" sz="2400" dirty="0" smtClean="0"/>
              <a:t>,      </a:t>
            </a:r>
            <a:r>
              <a:rPr lang="en-US" sz="2400" dirty="0"/>
              <a:t>planar, every ring atom must have a </a:t>
            </a:r>
            <a:r>
              <a:rPr lang="en-US" sz="2400" i="1" dirty="0"/>
              <a:t>p</a:t>
            </a:r>
            <a:r>
              <a:rPr lang="en-US" sz="2400" dirty="0"/>
              <a:t> orbital).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i="1" dirty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sz="2400" dirty="0" smtClean="0"/>
              <a:t> cloud must have </a:t>
            </a:r>
            <a:r>
              <a:rPr lang="en-US" sz="2400" dirty="0" smtClean="0">
                <a:solidFill>
                  <a:srgbClr val="FF0000"/>
                </a:solidFill>
              </a:rPr>
              <a:t>an odd number of pairs </a:t>
            </a:r>
            <a:r>
              <a:rPr lang="en-US" sz="2400" dirty="0" smtClean="0"/>
              <a:t>of </a:t>
            </a:r>
            <a:r>
              <a:rPr lang="en-US" sz="2400" i="1" dirty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sz="2400" i="1" dirty="0" smtClean="0"/>
              <a:t> </a:t>
            </a:r>
            <a:r>
              <a:rPr lang="en-US" sz="2400" dirty="0" smtClean="0"/>
              <a:t>electrons.</a:t>
            </a:r>
          </a:p>
          <a:p>
            <a:pPr marL="285750" indent="-285750"/>
            <a:endParaRPr lang="en-US" sz="2400" dirty="0" smtClean="0"/>
          </a:p>
          <a:p>
            <a:pPr marL="285750" indent="-285750"/>
            <a:r>
              <a:rPr lang="en-US" sz="2400" dirty="0" smtClean="0"/>
              <a:t>“</a:t>
            </a:r>
            <a:r>
              <a:rPr lang="en-US" sz="2400" dirty="0" err="1" smtClean="0"/>
              <a:t>Hückel's</a:t>
            </a:r>
            <a:r>
              <a:rPr lang="en-US" sz="2400" dirty="0" smtClean="0"/>
              <a:t> </a:t>
            </a:r>
            <a:r>
              <a:rPr lang="en-US" sz="2400" b="1" dirty="0" smtClean="0"/>
              <a:t>rule</a:t>
            </a:r>
            <a:r>
              <a:rPr lang="en-US" sz="2400" dirty="0" smtClean="0"/>
              <a:t> when the number of its π-electrons equals </a:t>
            </a:r>
            <a:r>
              <a:rPr lang="en-US" sz="2400" b="1" dirty="0" smtClean="0"/>
              <a:t>4n</a:t>
            </a:r>
            <a:r>
              <a:rPr lang="en-US" sz="2400" dirty="0" smtClean="0"/>
              <a:t> + </a:t>
            </a:r>
            <a:r>
              <a:rPr lang="en-US" sz="2400" b="1" dirty="0" smtClean="0"/>
              <a:t>2”</a:t>
            </a:r>
            <a:r>
              <a:rPr lang="en-US" sz="2400" dirty="0" smtClean="0"/>
              <a:t> </a:t>
            </a:r>
            <a:endParaRPr lang="en-US" sz="2400" dirty="0"/>
          </a:p>
        </p:txBody>
      </p:sp>
      <p:pic>
        <p:nvPicPr>
          <p:cNvPr id="117763" name="Picture 1" descr="08_Pg344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"/>
          <a:stretch>
            <a:fillRect/>
          </a:stretch>
        </p:blipFill>
        <p:spPr bwMode="auto">
          <a:xfrm>
            <a:off x="533400" y="1447800"/>
            <a:ext cx="8077200" cy="23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Box 1"/>
          <p:cNvSpPr txBox="1">
            <a:spLocks noChangeArrowheads="1"/>
          </p:cNvSpPr>
          <p:nvPr/>
        </p:nvSpPr>
        <p:spPr bwMode="auto">
          <a:xfrm>
            <a:off x="0" y="950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Examples of Compounds </a:t>
            </a:r>
            <a:br>
              <a:rPr lang="en-US" sz="3600" dirty="0"/>
            </a:br>
            <a:r>
              <a:rPr lang="en-US" sz="3600" dirty="0" smtClean="0"/>
              <a:t>that </a:t>
            </a:r>
            <a:r>
              <a:rPr lang="en-US" sz="3600" dirty="0"/>
              <a:t>are </a:t>
            </a:r>
            <a:r>
              <a:rPr lang="en-US" sz="3600" dirty="0" smtClean="0"/>
              <a:t>not </a:t>
            </a:r>
            <a:r>
              <a:rPr lang="en-US" sz="3600" dirty="0"/>
              <a:t>Aromatic</a:t>
            </a:r>
          </a:p>
        </p:txBody>
      </p:sp>
      <p:sp>
        <p:nvSpPr>
          <p:cNvPr id="118786" name="TextBox 2"/>
          <p:cNvSpPr txBox="1">
            <a:spLocks noChangeArrowheads="1"/>
          </p:cNvSpPr>
          <p:nvPr/>
        </p:nvSpPr>
        <p:spPr bwMode="auto">
          <a:xfrm>
            <a:off x="381000" y="422154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err="1"/>
              <a:t>Cyclobutadiene</a:t>
            </a:r>
            <a:r>
              <a:rPr lang="en-US" dirty="0"/>
              <a:t> has an </a:t>
            </a:r>
            <a:r>
              <a:rPr lang="en-US" dirty="0">
                <a:solidFill>
                  <a:srgbClr val="FF0000"/>
                </a:solidFill>
              </a:rPr>
              <a:t>even number of pairs </a:t>
            </a:r>
            <a:r>
              <a:rPr lang="en-US" dirty="0"/>
              <a:t>of </a:t>
            </a:r>
            <a:r>
              <a:rPr lang="en-US" i="1" dirty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i="1" dirty="0" smtClean="0"/>
              <a:t> </a:t>
            </a:r>
            <a:r>
              <a:rPr lang="en-US" dirty="0"/>
              <a:t>electrons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err="1"/>
              <a:t>Cyclooctatetraene</a:t>
            </a:r>
            <a:r>
              <a:rPr lang="en-US" dirty="0"/>
              <a:t> has an </a:t>
            </a:r>
            <a:r>
              <a:rPr lang="en-US" dirty="0">
                <a:solidFill>
                  <a:srgbClr val="FF0000"/>
                </a:solidFill>
              </a:rPr>
              <a:t>even number of pairs </a:t>
            </a:r>
            <a:r>
              <a:rPr lang="en-US" dirty="0"/>
              <a:t>of </a:t>
            </a:r>
            <a:r>
              <a:rPr lang="en-US" i="1" dirty="0">
                <a:solidFill>
                  <a:schemeClr val="tx2"/>
                </a:solidFill>
                <a:latin typeface="Arial"/>
                <a:cs typeface="Arial"/>
              </a:rPr>
              <a:t>π</a:t>
            </a:r>
            <a:r>
              <a:rPr lang="en-US" i="1" dirty="0" smtClean="0"/>
              <a:t> </a:t>
            </a:r>
            <a:r>
              <a:rPr lang="en-US" dirty="0"/>
              <a:t>electrons </a:t>
            </a:r>
            <a:r>
              <a:rPr lang="en-US" dirty="0" smtClean="0">
                <a:solidFill>
                  <a:srgbClr val="136F00"/>
                </a:solidFill>
              </a:rPr>
              <a:t>and </a:t>
            </a:r>
            <a:r>
              <a:rPr lang="en-US" dirty="0" smtClean="0"/>
              <a:t>it </a:t>
            </a:r>
            <a:r>
              <a:rPr lang="en-US" dirty="0"/>
              <a:t>is not planar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8788" name="Picture 1" descr="08_Pg34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>
            <a:fillRect/>
          </a:stretch>
        </p:blipFill>
        <p:spPr bwMode="auto">
          <a:xfrm>
            <a:off x="1905000" y="2240340"/>
            <a:ext cx="53340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Box 1"/>
          <p:cNvSpPr txBox="1"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/>
              <a:t>Nonaromatic and Aromatic Compounds</a:t>
            </a:r>
          </a:p>
        </p:txBody>
      </p:sp>
      <p:pic>
        <p:nvPicPr>
          <p:cNvPr id="119810" name="Picture 1" descr="08_Pg344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8"/>
          <a:stretch>
            <a:fillRect/>
          </a:stretch>
        </p:blipFill>
        <p:spPr bwMode="auto">
          <a:xfrm>
            <a:off x="533400" y="3124200"/>
            <a:ext cx="8077200" cy="172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/>
              <a:t>Resonance Contributors </a:t>
            </a:r>
            <a:r>
              <a:rPr lang="en-US" sz="3600" dirty="0" smtClean="0"/>
              <a:t>and</a:t>
            </a:r>
          </a:p>
          <a:p>
            <a:pPr algn="ctr" eaLnBrk="1" hangingPunct="1"/>
            <a:r>
              <a:rPr lang="en-US" sz="3600" dirty="0" smtClean="0"/>
              <a:t>the </a:t>
            </a:r>
            <a:r>
              <a:rPr lang="en-US" sz="3600" dirty="0"/>
              <a:t>Resonance Hybrid</a:t>
            </a:r>
          </a:p>
        </p:txBody>
      </p:sp>
      <p:pic>
        <p:nvPicPr>
          <p:cNvPr id="120834" name="Picture 1" descr="08_Pg345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7"/>
          <a:stretch>
            <a:fillRect/>
          </a:stretch>
        </p:blipFill>
        <p:spPr bwMode="auto">
          <a:xfrm>
            <a:off x="533400" y="2835841"/>
            <a:ext cx="8077200" cy="242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Box 1"/>
          <p:cNvSpPr txBox="1">
            <a:spLocks noChangeArrowheads="1"/>
          </p:cNvSpPr>
          <p:nvPr/>
        </p:nvSpPr>
        <p:spPr bwMode="auto">
          <a:xfrm>
            <a:off x="0" y="3048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/>
              <a:t>Aromatic Compounds</a:t>
            </a:r>
          </a:p>
        </p:txBody>
      </p:sp>
      <p:pic>
        <p:nvPicPr>
          <p:cNvPr id="121858" name="Picture 1" descr="08_Pg345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"/>
          <a:stretch>
            <a:fillRect/>
          </a:stretch>
        </p:blipFill>
        <p:spPr bwMode="auto">
          <a:xfrm>
            <a:off x="914400" y="2967038"/>
            <a:ext cx="731520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Two are in </a:t>
            </a:r>
            <a:r>
              <a:rPr lang="en-US" sz="4000" dirty="0" smtClean="0">
                <a:latin typeface="Arial" charset="0"/>
              </a:rPr>
              <a:t>Rapid </a:t>
            </a:r>
            <a:r>
              <a:rPr lang="en-US" sz="4000" dirty="0">
                <a:latin typeface="Arial" charset="0"/>
              </a:rPr>
              <a:t>Equilibrium</a:t>
            </a:r>
          </a:p>
        </p:txBody>
      </p:sp>
      <p:pic>
        <p:nvPicPr>
          <p:cNvPr id="2" name="Picture 1" descr="Screen Shot 2015-06-01 at 2.5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8077200" cy="1886292"/>
          </a:xfrm>
          <a:prstGeom prst="rect">
            <a:avLst/>
          </a:prstGeom>
        </p:spPr>
      </p:pic>
      <p:pic>
        <p:nvPicPr>
          <p:cNvPr id="3" name="Picture 2" descr="Screen Shot 2015-06-01 at 2.50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67200"/>
            <a:ext cx="6553200" cy="1975663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b="8798"/>
          <a:stretch>
            <a:fillRect/>
          </a:stretch>
        </p:blipFill>
        <p:spPr bwMode="auto">
          <a:xfrm>
            <a:off x="463550" y="2717800"/>
            <a:ext cx="82169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4"/>
          <p:cNvSpPr>
            <a:spLocks/>
          </p:cNvSpPr>
          <p:nvPr/>
        </p:nvSpPr>
        <p:spPr bwMode="auto">
          <a:xfrm>
            <a:off x="1536700" y="352425"/>
            <a:ext cx="6057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4000" dirty="0">
                <a:ea typeface="ＭＳ Ｐゴシック" charset="0"/>
                <a:cs typeface="ＭＳ Ｐゴシック" charset="0"/>
              </a:rPr>
              <a:t>How Benzene Reacts</a:t>
            </a:r>
          </a:p>
        </p:txBody>
      </p:sp>
      <p:sp>
        <p:nvSpPr>
          <p:cNvPr id="122884" name="Rectangle 5"/>
          <p:cNvSpPr>
            <a:spLocks/>
          </p:cNvSpPr>
          <p:nvPr/>
        </p:nvSpPr>
        <p:spPr bwMode="auto">
          <a:xfrm>
            <a:off x="381000" y="4540250"/>
            <a:ext cx="8229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Aromatic compounds such as benzene undergo </a:t>
            </a:r>
            <a:r>
              <a:rPr lang="en-US" sz="2400" dirty="0" smtClean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electrophilic 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aromatic substitution reactions.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/>
          </p:cNvSpPr>
          <p:nvPr/>
        </p:nvSpPr>
        <p:spPr bwMode="auto">
          <a:xfrm>
            <a:off x="298450" y="400050"/>
            <a:ext cx="8547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4000" dirty="0">
                <a:ea typeface="ＭＳ Ｐゴシック" charset="0"/>
                <a:cs typeface="ＭＳ Ｐゴシック" charset="0"/>
              </a:rPr>
              <a:t>Benzene Reacts with Electrophiles</a:t>
            </a:r>
          </a:p>
        </p:txBody>
      </p:sp>
      <p:sp>
        <p:nvSpPr>
          <p:cNvPr id="123907" name="Rectangle 6"/>
          <p:cNvSpPr>
            <a:spLocks/>
          </p:cNvSpPr>
          <p:nvPr/>
        </p:nvSpPr>
        <p:spPr bwMode="auto">
          <a:xfrm>
            <a:off x="304800" y="3276600"/>
            <a:ext cx="843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The </a:t>
            </a:r>
            <a:r>
              <a:rPr lang="en-US" sz="2400" i="1" dirty="0" smtClean="0">
                <a:ea typeface="ＭＳ Ｐゴシック" charset="0"/>
                <a:cs typeface="ＭＳ Ｐゴシック" charset="0"/>
                <a:sym typeface="Symbol" charset="0"/>
              </a:rPr>
              <a:t>π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electrons above and below the ring make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benzene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nucleophile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123908" name="Rectangle 7"/>
          <p:cNvSpPr>
            <a:spLocks/>
          </p:cNvSpPr>
          <p:nvPr/>
        </p:nvSpPr>
        <p:spPr bwMode="auto">
          <a:xfrm>
            <a:off x="304800" y="56388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Benzene attacking an electrophile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is like an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alkene attacking an electrophile.</a:t>
            </a:r>
          </a:p>
        </p:txBody>
      </p:sp>
      <p:pic>
        <p:nvPicPr>
          <p:cNvPr id="2" name="Picture 1" descr="Screen Shot 2015-06-01 at 3.5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43" y="1600200"/>
            <a:ext cx="3434714" cy="1600200"/>
          </a:xfrm>
          <a:prstGeom prst="rect">
            <a:avLst/>
          </a:prstGeom>
        </p:spPr>
      </p:pic>
      <p:pic>
        <p:nvPicPr>
          <p:cNvPr id="3" name="Picture 2" descr="Screen Shot 2015-06-01 at 3.51.44 PM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73" y="4191000"/>
            <a:ext cx="5161855" cy="13707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" r="-2" b="3687"/>
          <a:stretch>
            <a:fillRect/>
          </a:stretch>
        </p:blipFill>
        <p:spPr bwMode="auto">
          <a:xfrm>
            <a:off x="1365250" y="1893887"/>
            <a:ext cx="64135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5"/>
          <p:cNvSpPr>
            <a:spLocks/>
          </p:cNvSpPr>
          <p:nvPr/>
        </p:nvSpPr>
        <p:spPr bwMode="auto">
          <a:xfrm>
            <a:off x="457200" y="55626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Aromaticity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is restored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 the product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from electrophilic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substitution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.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Rectangle 4"/>
          <p:cNvSpPr>
            <a:spLocks/>
          </p:cNvSpPr>
          <p:nvPr/>
        </p:nvSpPr>
        <p:spPr bwMode="auto">
          <a:xfrm>
            <a:off x="809625" y="123825"/>
            <a:ext cx="7505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Benzene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undergoes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Substitution,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not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Addition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"/>
          <a:stretch>
            <a:fillRect/>
          </a:stretch>
        </p:blipFill>
        <p:spPr bwMode="auto">
          <a:xfrm>
            <a:off x="1232695" y="1752600"/>
            <a:ext cx="6678611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4"/>
          <p:cNvSpPr>
            <a:spLocks/>
          </p:cNvSpPr>
          <p:nvPr/>
        </p:nvSpPr>
        <p:spPr bwMode="auto">
          <a:xfrm>
            <a:off x="809625" y="123825"/>
            <a:ext cx="7505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Benzene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undergoes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Substitution,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not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Addition</a:t>
            </a:r>
          </a:p>
        </p:txBody>
      </p:sp>
      <p:sp>
        <p:nvSpPr>
          <p:cNvPr id="125956" name="Rectangle 5"/>
          <p:cNvSpPr>
            <a:spLocks/>
          </p:cNvSpPr>
          <p:nvPr/>
        </p:nvSpPr>
        <p:spPr bwMode="auto">
          <a:xfrm>
            <a:off x="457200" y="5181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The reaction of benzene with an electrophile forms the </a:t>
            </a:r>
            <a:r>
              <a:rPr lang="en-US" sz="2400" dirty="0" smtClean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aromatic 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substitution product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not the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nonaromatic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addition product.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/>
          </p:cNvSpPr>
          <p:nvPr/>
        </p:nvSpPr>
        <p:spPr bwMode="auto">
          <a:xfrm>
            <a:off x="495300" y="152400"/>
            <a:ext cx="8153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An Electrophilic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Aromatic</a:t>
            </a:r>
          </a:p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Substitution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Reaction</a:t>
            </a:r>
          </a:p>
        </p:txBody>
      </p:sp>
      <p:sp>
        <p:nvSpPr>
          <p:cNvPr id="126979" name="TextBox 1"/>
          <p:cNvSpPr txBox="1">
            <a:spLocks noChangeArrowheads="1"/>
          </p:cNvSpPr>
          <p:nvPr/>
        </p:nvSpPr>
        <p:spPr bwMode="auto">
          <a:xfrm>
            <a:off x="1828800" y="5105400"/>
            <a:ext cx="5363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An electrophile (</a:t>
            </a:r>
            <a:r>
              <a:rPr lang="en-US" dirty="0">
                <a:solidFill>
                  <a:srgbClr val="8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Y</a:t>
            </a:r>
            <a:r>
              <a:rPr lang="en-US" baseline="30000" dirty="0">
                <a:solidFill>
                  <a:srgbClr val="8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) substitutes for </a:t>
            </a:r>
            <a:r>
              <a:rPr lang="en-US" dirty="0">
                <a:solidFill>
                  <a:srgbClr val="8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H</a:t>
            </a:r>
            <a:r>
              <a:rPr lang="en-US" baseline="30000" dirty="0">
                <a:solidFill>
                  <a:srgbClr val="8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+</a:t>
            </a:r>
            <a:r>
              <a:rPr lang="en-US" dirty="0">
                <a:ea typeface="ヒラギノ角ゴ ProN W3" charset="0"/>
                <a:cs typeface="ヒラギノ角ゴ ProN W3" charset="0"/>
                <a:sym typeface="Arial" charset="0"/>
              </a:rPr>
              <a:t>.</a:t>
            </a:r>
          </a:p>
        </p:txBody>
      </p:sp>
      <p:pic>
        <p:nvPicPr>
          <p:cNvPr id="2" name="Picture 1" descr="Screen Shot 2015-06-01 at 3.5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1460"/>
            <a:ext cx="8229600" cy="218007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5"/>
          <p:cNvSpPr>
            <a:spLocks/>
          </p:cNvSpPr>
          <p:nvPr/>
        </p:nvSpPr>
        <p:spPr bwMode="auto">
          <a:xfrm>
            <a:off x="495300" y="122238"/>
            <a:ext cx="815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The Mechanism for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Electrophilic Aromatic Substitution</a:t>
            </a:r>
          </a:p>
        </p:txBody>
      </p:sp>
      <p:pic>
        <p:nvPicPr>
          <p:cNvPr id="2" name="Picture 1" descr="Screen Shot 2015-06-01 at 3.57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7391400" cy="310912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4"/>
          <p:cNvSpPr>
            <a:spLocks/>
          </p:cNvSpPr>
          <p:nvPr/>
        </p:nvSpPr>
        <p:spPr bwMode="auto">
          <a:xfrm>
            <a:off x="165100" y="152400"/>
            <a:ext cx="8813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Generating the Electrophile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: </a:t>
            </a:r>
            <a:endParaRPr lang="en-US" sz="3600" dirty="0" smtClean="0">
              <a:ea typeface="ＭＳ Ｐゴシック" charset="0"/>
              <a:cs typeface="ＭＳ Ｐゴシック" charset="0"/>
            </a:endParaRPr>
          </a:p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Halogenation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Rectangle 5"/>
          <p:cNvSpPr>
            <a:spLocks/>
          </p:cNvSpPr>
          <p:nvPr/>
        </p:nvSpPr>
        <p:spPr bwMode="auto">
          <a:xfrm>
            <a:off x="711200" y="3797300"/>
            <a:ext cx="7721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30188" indent="-190500">
              <a:buSzPct val="125000"/>
              <a:buFont typeface="Arial" charset="0"/>
              <a:buChar char="•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Rectangle 6"/>
          <p:cNvSpPr>
            <a:spLocks/>
          </p:cNvSpPr>
          <p:nvPr/>
        </p:nvSpPr>
        <p:spPr bwMode="auto">
          <a:xfrm>
            <a:off x="381000" y="4267200"/>
            <a:ext cx="838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400" dirty="0">
                <a:ea typeface="ＭＳ Ｐゴシック" charset="0"/>
                <a:cs typeface="ＭＳ Ｐゴシック" charset="0"/>
              </a:rPr>
              <a:t>Donating a lone pair to a Lewis acid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weakens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the 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Br—Br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or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Cl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—</a:t>
            </a:r>
            <a:r>
              <a:rPr lang="en-US" sz="2400" dirty="0" err="1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Cl</a:t>
            </a:r>
            <a:r>
              <a:rPr lang="en-US" sz="2400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 bond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2" name="Picture 1" descr="Screen Shot 2015-06-01 at 3.59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756600"/>
            <a:ext cx="8458200" cy="1434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4"/>
          <p:cNvSpPr>
            <a:spLocks/>
          </p:cNvSpPr>
          <p:nvPr/>
        </p:nvSpPr>
        <p:spPr bwMode="auto">
          <a:xfrm>
            <a:off x="228600" y="152400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Generating the Electrophile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: </a:t>
            </a:r>
            <a:endParaRPr lang="en-US" sz="3600" dirty="0" smtClean="0">
              <a:ea typeface="ＭＳ Ｐゴシック" charset="0"/>
              <a:cs typeface="ＭＳ Ｐゴシック" charset="0"/>
            </a:endParaRPr>
          </a:p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Nitration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6-01 at 3.5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1" y="1835183"/>
            <a:ext cx="8333838" cy="1974817"/>
          </a:xfrm>
          <a:prstGeom prst="rect">
            <a:avLst/>
          </a:prstGeom>
        </p:spPr>
      </p:pic>
      <p:pic>
        <p:nvPicPr>
          <p:cNvPr id="4" name="Picture 3" descr="Screen Shot 2015-06-01 at 4.0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343400"/>
            <a:ext cx="1828799" cy="1661159"/>
          </a:xfrm>
          <a:prstGeom prst="rect">
            <a:avLst/>
          </a:prstGeom>
        </p:spPr>
      </p:pic>
      <p:pic>
        <p:nvPicPr>
          <p:cNvPr id="5" name="Picture 4" descr="Screen Shot 2015-06-01 at 4.03.30 PM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89172"/>
            <a:ext cx="2541697" cy="238782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/>
          </p:cNvSpPr>
          <p:nvPr/>
        </p:nvSpPr>
        <p:spPr bwMode="auto">
          <a:xfrm>
            <a:off x="190500" y="152400"/>
            <a:ext cx="8763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Generating the Electrophile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: </a:t>
            </a:r>
            <a:endParaRPr lang="en-US" sz="3600" dirty="0" smtClean="0">
              <a:ea typeface="ＭＳ Ｐゴシック" charset="0"/>
              <a:cs typeface="ＭＳ Ｐゴシック" charset="0"/>
            </a:endParaRPr>
          </a:p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Sulfonation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6-01 at 3.5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126079"/>
            <a:ext cx="8153400" cy="159832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4"/>
          <p:cNvSpPr>
            <a:spLocks/>
          </p:cNvSpPr>
          <p:nvPr/>
        </p:nvSpPr>
        <p:spPr bwMode="auto">
          <a:xfrm>
            <a:off x="42863" y="152400"/>
            <a:ext cx="90582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Generating the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Electrophile: </a:t>
            </a:r>
            <a:endParaRPr lang="en-US" sz="3600" dirty="0" smtClean="0">
              <a:ea typeface="ＭＳ Ｐゴシック" charset="0"/>
              <a:cs typeface="ＭＳ Ｐゴシック" charset="0"/>
            </a:endParaRPr>
          </a:p>
          <a:p>
            <a:pPr marL="39688" algn="ctr"/>
            <a:r>
              <a:rPr lang="en-US" sz="3600" dirty="0" smtClean="0">
                <a:ea typeface="ＭＳ Ｐゴシック" charset="0"/>
                <a:cs typeface="ＭＳ Ｐゴシック" charset="0"/>
              </a:rPr>
              <a:t>Friedel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–Crafts Acylation and Alkylation</a:t>
            </a:r>
          </a:p>
        </p:txBody>
      </p:sp>
      <p:pic>
        <p:nvPicPr>
          <p:cNvPr id="2" name="Picture 1" descr="Screen Shot 2015-06-01 at 4.0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5" y="4191000"/>
            <a:ext cx="8205410" cy="1539549"/>
          </a:xfrm>
          <a:prstGeom prst="rect">
            <a:avLst/>
          </a:prstGeom>
        </p:spPr>
      </p:pic>
      <p:pic>
        <p:nvPicPr>
          <p:cNvPr id="3" name="Picture 2" descr="Screen Shot 2015-06-01 at 4.0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176975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08_Pg332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"/>
          <a:stretch>
            <a:fillRect/>
          </a:stretch>
        </p:blipFill>
        <p:spPr bwMode="auto">
          <a:xfrm>
            <a:off x="495300" y="2982898"/>
            <a:ext cx="8153400" cy="19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 txBox="1">
            <a:spLocks noChangeArrowheads="1"/>
          </p:cNvSpPr>
          <p:nvPr/>
        </p:nvSpPr>
        <p:spPr bwMode="auto">
          <a:xfrm>
            <a:off x="0" y="-33338"/>
            <a:ext cx="91440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tx2"/>
                </a:solidFill>
              </a:rPr>
              <a:t>It was </a:t>
            </a:r>
            <a:r>
              <a:rPr lang="en-US" sz="3600" dirty="0" smtClean="0">
                <a:solidFill>
                  <a:schemeClr val="tx2"/>
                </a:solidFill>
              </a:rPr>
              <a:t>confirmed </a:t>
            </a:r>
            <a:r>
              <a:rPr lang="en-US" sz="3600" dirty="0">
                <a:solidFill>
                  <a:schemeClr val="tx2"/>
                </a:solidFill>
              </a:rPr>
              <a:t>that Benzene </a:t>
            </a:r>
            <a:r>
              <a:rPr lang="en-US" sz="3600" dirty="0" smtClean="0">
                <a:solidFill>
                  <a:schemeClr val="tx2"/>
                </a:solidFill>
              </a:rPr>
              <a:t>is cyclic </a:t>
            </a:r>
            <a:r>
              <a:rPr lang="en-US" sz="3600" dirty="0">
                <a:solidFill>
                  <a:schemeClr val="tx2"/>
                </a:solidFill>
              </a:rPr>
              <a:t>in 1901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41325" y="1514475"/>
            <a:ext cx="53816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Halogenation</a:t>
            </a:r>
            <a:r>
              <a:rPr lang="en-US" altLang="en-US" sz="2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</a:t>
            </a:r>
            <a:r>
              <a:rPr lang="en-US" altLang="en-US" sz="2800" baseline="30000"/>
              <a:t>st</a:t>
            </a:r>
            <a:r>
              <a:rPr lang="en-US" altLang="en-US" sz="2800"/>
              <a:t> step is generating an electrophile: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881063" y="2438400"/>
          <a:ext cx="67722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6772275" imgH="762000" progId="">
                  <p:embed/>
                </p:oleObj>
              </mc:Choice>
              <mc:Fallback>
                <p:oleObj name="Document" r:id="rId3" imgW="6772275" imgH="762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2438400"/>
                        <a:ext cx="67722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41325" y="3267075"/>
            <a:ext cx="7458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FeBr</a:t>
            </a:r>
            <a:r>
              <a:rPr lang="en-US" altLang="en-US" sz="2800" baseline="-25000"/>
              <a:t>3</a:t>
            </a:r>
            <a:r>
              <a:rPr lang="en-US" altLang="en-US" sz="2800"/>
              <a:t> is a Lewis acid that coordinates with Br</a:t>
            </a:r>
            <a:r>
              <a:rPr lang="en-US" altLang="en-US" sz="2800" baseline="-25000"/>
              <a:t>2</a:t>
            </a:r>
            <a:r>
              <a:rPr lang="en-US" altLang="en-US" sz="2800"/>
              <a:t>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polarizes it, generating an </a:t>
            </a:r>
            <a:r>
              <a:rPr lang="en-US" altLang="en-US" sz="2800" b="1">
                <a:solidFill>
                  <a:schemeClr val="accent2"/>
                </a:solidFill>
              </a:rPr>
              <a:t>electrophilic Br</a:t>
            </a:r>
            <a:r>
              <a:rPr lang="en-US" altLang="en-US" sz="2800" b="1" baseline="30000">
                <a:solidFill>
                  <a:schemeClr val="accent2"/>
                </a:solidFill>
              </a:rPr>
              <a:t>+</a:t>
            </a:r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768350" y="3921125"/>
          <a:ext cx="7377113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5" imgW="7486650" imgH="2543175" progId="">
                  <p:embed/>
                </p:oleObj>
              </mc:Choice>
              <mc:Fallback>
                <p:oleObj name="Document" r:id="rId5" imgW="7486650" imgH="254317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3921125"/>
                        <a:ext cx="7377113" cy="240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8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  <p:bldP spid="30725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441325" y="1514475"/>
            <a:ext cx="8188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Nitration</a:t>
            </a:r>
            <a:r>
              <a:rPr lang="en-US" altLang="en-US" sz="2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</a:t>
            </a:r>
            <a:r>
              <a:rPr lang="en-US" altLang="en-US" sz="2800" baseline="30000"/>
              <a:t>st</a:t>
            </a:r>
            <a:r>
              <a:rPr lang="en-US" altLang="en-US" sz="2800"/>
              <a:t> step is generating an electrophile, the </a:t>
            </a:r>
            <a:r>
              <a:rPr lang="en-US" altLang="en-US" sz="2800" b="1">
                <a:solidFill>
                  <a:schemeClr val="accent2"/>
                </a:solidFill>
              </a:rPr>
              <a:t>nitronium ion</a:t>
            </a:r>
            <a:r>
              <a:rPr lang="en-US" altLang="en-US" sz="2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graphicFrame>
        <p:nvGraphicFramePr>
          <p:cNvPr id="39941" name="Object 4"/>
          <p:cNvGraphicFramePr>
            <a:graphicFrameLocks noChangeAspect="1"/>
          </p:cNvGraphicFramePr>
          <p:nvPr/>
        </p:nvGraphicFramePr>
        <p:xfrm>
          <a:off x="457200" y="3276600"/>
          <a:ext cx="7620000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7620000" imgH="1743075" progId="">
                  <p:embed/>
                </p:oleObj>
              </mc:Choice>
              <mc:Fallback>
                <p:oleObj name="Document" r:id="rId3" imgW="7620000" imgH="174307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276600"/>
                        <a:ext cx="7620000" cy="174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51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graphicFrame>
        <p:nvGraphicFramePr>
          <p:cNvPr id="40964" name="Object 3"/>
          <p:cNvGraphicFramePr>
            <a:graphicFrameLocks noChangeAspect="1"/>
          </p:cNvGraphicFramePr>
          <p:nvPr/>
        </p:nvGraphicFramePr>
        <p:xfrm>
          <a:off x="838200" y="2444750"/>
          <a:ext cx="7407275" cy="354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3" imgW="7315200" imgH="3543300" progId="">
                  <p:embed/>
                </p:oleObj>
              </mc:Choice>
              <mc:Fallback>
                <p:oleObj name="Document" r:id="rId3" imgW="7315200" imgH="35433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44750"/>
                        <a:ext cx="7407275" cy="354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1408113" y="1628775"/>
            <a:ext cx="6515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The highly electrophilic nitronium 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attacks the aromatic ring.</a:t>
            </a:r>
          </a:p>
        </p:txBody>
      </p:sp>
    </p:spTree>
    <p:extLst>
      <p:ext uri="{BB962C8B-B14F-4D97-AF65-F5344CB8AC3E}">
        <p14:creationId xmlns:p14="http://schemas.microsoft.com/office/powerpoint/2010/main" val="9548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517525" y="1543050"/>
            <a:ext cx="685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Sulfonation</a:t>
            </a:r>
            <a:r>
              <a:rPr lang="en-US" altLang="en-US"/>
              <a:t>: generating the </a:t>
            </a:r>
            <a:r>
              <a:rPr lang="en-US" altLang="en-US" b="1">
                <a:solidFill>
                  <a:schemeClr val="accent2"/>
                </a:solidFill>
              </a:rPr>
              <a:t>electrophile</a:t>
            </a:r>
          </a:p>
        </p:txBody>
      </p:sp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1524000" y="2436813"/>
          <a:ext cx="5913438" cy="442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3" imgW="6000750" imgH="4505325" progId="">
                  <p:embed/>
                </p:oleObj>
              </mc:Choice>
              <mc:Fallback>
                <p:oleObj name="Document" r:id="rId3" imgW="6000750" imgH="450532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36813"/>
                        <a:ext cx="5913438" cy="442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73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graphicFrame>
        <p:nvGraphicFramePr>
          <p:cNvPr id="43012" name="Object 3"/>
          <p:cNvGraphicFramePr>
            <a:graphicFrameLocks noChangeAspect="1"/>
          </p:cNvGraphicFramePr>
          <p:nvPr/>
        </p:nvGraphicFramePr>
        <p:xfrm>
          <a:off x="719138" y="2606675"/>
          <a:ext cx="7313612" cy="377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ocument" r:id="rId3" imgW="7429500" imgH="3905250" progId="">
                  <p:embed/>
                </p:oleObj>
              </mc:Choice>
              <mc:Fallback>
                <p:oleObj name="Document" r:id="rId3" imgW="7429500" imgH="390525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606675"/>
                        <a:ext cx="7313612" cy="377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76200" y="1543050"/>
            <a:ext cx="69119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Sulfonation</a:t>
            </a:r>
            <a:r>
              <a:rPr lang="en-US" altLang="en-US"/>
              <a:t>: 	reaction of </a:t>
            </a:r>
            <a:r>
              <a:rPr lang="en-US" altLang="en-US" b="1">
                <a:solidFill>
                  <a:schemeClr val="accent2"/>
                </a:solidFill>
              </a:rPr>
              <a:t>electrophile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			</a:t>
            </a:r>
            <a:r>
              <a:rPr lang="en-US" altLang="en-US"/>
              <a:t>with aromatic ring</a:t>
            </a:r>
            <a:r>
              <a:rPr lang="en-US" altLang="en-US" b="1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1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graphicFrame>
        <p:nvGraphicFramePr>
          <p:cNvPr id="44036" name="Object 3"/>
          <p:cNvGraphicFramePr>
            <a:graphicFrameLocks noChangeAspect="1"/>
          </p:cNvGraphicFramePr>
          <p:nvPr/>
        </p:nvGraphicFramePr>
        <p:xfrm>
          <a:off x="725488" y="2605088"/>
          <a:ext cx="7321550" cy="379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Document" r:id="rId3" imgW="7429500" imgH="3905250" progId="">
                  <p:embed/>
                </p:oleObj>
              </mc:Choice>
              <mc:Fallback>
                <p:oleObj name="Document" r:id="rId3" imgW="7429500" imgH="390525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2605088"/>
                        <a:ext cx="7321550" cy="379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76200" y="1543050"/>
            <a:ext cx="69119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Sulfonation</a:t>
            </a:r>
            <a:r>
              <a:rPr lang="en-US" altLang="en-US"/>
              <a:t>: 	reaction of </a:t>
            </a:r>
            <a:r>
              <a:rPr lang="en-US" altLang="en-US" b="1">
                <a:solidFill>
                  <a:schemeClr val="accent2"/>
                </a:solidFill>
              </a:rPr>
              <a:t>electrophile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			</a:t>
            </a:r>
            <a:r>
              <a:rPr lang="en-US" altLang="en-US"/>
              <a:t>with aromatic ring</a:t>
            </a:r>
            <a:r>
              <a:rPr lang="en-US" altLang="en-US" b="1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78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65125" y="1447800"/>
            <a:ext cx="45069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Friedel–Crafts Acylation</a:t>
            </a: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533400" y="2209800"/>
          <a:ext cx="584835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Document" r:id="rId3" imgW="5848350" imgH="1828800" progId="">
                  <p:embed/>
                </p:oleObj>
              </mc:Choice>
              <mc:Fallback>
                <p:oleObj name="Document" r:id="rId3" imgW="5848350" imgH="1828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584835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781050" y="4267200"/>
          <a:ext cx="697230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ocument" r:id="rId5" imgW="6972300" imgH="1800225" progId="">
                  <p:embed/>
                </p:oleObj>
              </mc:Choice>
              <mc:Fallback>
                <p:oleObj name="Document" r:id="rId5" imgW="6972300" imgH="180022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4267200"/>
                        <a:ext cx="697230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29400" y="2590800"/>
            <a:ext cx="220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36F00"/>
                </a:solidFill>
              </a:rPr>
              <a:t>Formation of </a:t>
            </a:r>
            <a:r>
              <a:rPr lang="en-US" sz="2000" b="1" dirty="0" err="1" smtClean="0">
                <a:solidFill>
                  <a:srgbClr val="136F00"/>
                </a:solidFill>
              </a:rPr>
              <a:t>acylium</a:t>
            </a:r>
            <a:r>
              <a:rPr lang="en-US" sz="2000" b="1" dirty="0" smtClean="0">
                <a:solidFill>
                  <a:srgbClr val="136F00"/>
                </a:solidFill>
              </a:rPr>
              <a:t> ion</a:t>
            </a:r>
            <a:endParaRPr lang="en-US" sz="2000" b="1" dirty="0">
              <a:solidFill>
                <a:srgbClr val="13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Copyright © 2010 Pearson Education, Inc.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Electrophilic Aromatic Substitution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65125" y="1543050"/>
            <a:ext cx="466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Friedel–Crafts Alkylation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428936"/>
              </p:ext>
            </p:extLst>
          </p:nvPr>
        </p:nvGraphicFramePr>
        <p:xfrm>
          <a:off x="457200" y="2286000"/>
          <a:ext cx="700405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Document" r:id="rId3" imgW="5591175" imgH="971550" progId="">
                  <p:embed/>
                </p:oleObj>
              </mc:Choice>
              <mc:Fallback>
                <p:oleObj name="Document" r:id="rId3" imgW="5591175" imgH="97155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0"/>
                        <a:ext cx="700405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381000" y="3810000"/>
          <a:ext cx="7827963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Document" r:id="rId5" imgW="7172325" imgH="1628775" progId="">
                  <p:embed/>
                </p:oleObj>
              </mc:Choice>
              <mc:Fallback>
                <p:oleObj name="Document" r:id="rId5" imgW="7172325" imgH="162877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0"/>
                        <a:ext cx="7827963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63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/>
          </p:cNvSpPr>
          <p:nvPr/>
        </p:nvSpPr>
        <p:spPr bwMode="auto">
          <a:xfrm>
            <a:off x="266700" y="146050"/>
            <a:ext cx="8610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600" dirty="0">
                <a:ea typeface="ＭＳ Ｐゴシック" charset="0"/>
                <a:cs typeface="ＭＳ Ｐゴシック" charset="0"/>
              </a:rPr>
              <a:t>Organizing w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hat we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k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now about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the Reactions of Organic Compounds</a:t>
            </a:r>
          </a:p>
        </p:txBody>
      </p:sp>
      <p:pic>
        <p:nvPicPr>
          <p:cNvPr id="2" name="Picture 1" descr="Screen Shot 2015-06-01 at 4.0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4" y="2438400"/>
            <a:ext cx="8276992" cy="306416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4514</TotalTime>
  <Words>1251</Words>
  <Application>Microsoft Office PowerPoint</Application>
  <PresentationFormat>On-screen Show (4:3)</PresentationFormat>
  <Paragraphs>231</Paragraphs>
  <Slides>98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14" baseType="lpstr">
      <vt:lpstr>MS PGothic</vt:lpstr>
      <vt:lpstr>MS PGothic</vt:lpstr>
      <vt:lpstr>Arial</vt:lpstr>
      <vt:lpstr>Arial Italic</vt:lpstr>
      <vt:lpstr>Calibri</vt:lpstr>
      <vt:lpstr>MathJax_Main</vt:lpstr>
      <vt:lpstr>MathJax_Math-italic</vt:lpstr>
      <vt:lpstr>Symbol</vt:lpstr>
      <vt:lpstr>Times</vt:lpstr>
      <vt:lpstr>Times New Roman</vt:lpstr>
      <vt:lpstr>Wingdings</vt:lpstr>
      <vt:lpstr>ヒラギノ角ゴ Pro W3</vt:lpstr>
      <vt:lpstr>ヒラギノ角ゴ ProN W3</vt:lpstr>
      <vt:lpstr>Default Design</vt:lpstr>
      <vt:lpstr>CS ChemDraw Drawing</vt:lpstr>
      <vt:lpstr>Document</vt:lpstr>
      <vt:lpstr>PowerPoint Presentation</vt:lpstr>
      <vt:lpstr>PowerPoint Presentation</vt:lpstr>
      <vt:lpstr>PowerPoint Presentation</vt:lpstr>
      <vt:lpstr>What is the structure of Benzene?</vt:lpstr>
      <vt:lpstr>Degree of Unsaturation = 4</vt:lpstr>
      <vt:lpstr>Two Disubstituted Products</vt:lpstr>
      <vt:lpstr>Four Disubstituted Products</vt:lpstr>
      <vt:lpstr>Two are in Rapid Equilibrium</vt:lpstr>
      <vt:lpstr>PowerPoint Presentation</vt:lpstr>
      <vt:lpstr>The Structure of Benzene</vt:lpstr>
      <vt:lpstr>Showing Delocalized Electrons</vt:lpstr>
      <vt:lpstr>Resonance Contributors Resonance Hybrid</vt:lpstr>
      <vt:lpstr>Resonance Contributors Resonance Hybrid</vt:lpstr>
      <vt:lpstr>PowerPoint Presentation</vt:lpstr>
      <vt:lpstr>PowerPoint Presentation</vt:lpstr>
      <vt:lpstr>PowerPoint Presentation</vt:lpstr>
      <vt:lpstr>PowerPoint Presentation</vt:lpstr>
      <vt:lpstr>Cannot Move Electrons to an  sp3 Carbon</vt:lpstr>
      <vt:lpstr>Move π Electrons to an sp2 Carbon</vt:lpstr>
      <vt:lpstr>Move Lone-Pair Electrons to  an sp2 Carbon</vt:lpstr>
      <vt:lpstr>Move Lone-Pair Electrons to  an sp2 Carbon</vt:lpstr>
      <vt:lpstr>Moving Electrons away from the  most Electronegative Atom</vt:lpstr>
      <vt:lpstr>PowerPoint Presentation</vt:lpstr>
      <vt:lpstr>A is more Stable than B</vt:lpstr>
      <vt:lpstr>C and D are equally Stable</vt:lpstr>
      <vt:lpstr>E is more Stable than 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smaller the Heat of Hydrogenation, the more stable the Compound</vt:lpstr>
      <vt:lpstr>Conjugated Dienes have  Delocalized Electrons</vt:lpstr>
      <vt:lpstr>PowerPoint Presentation</vt:lpstr>
      <vt:lpstr>PowerPoint Presentation</vt:lpstr>
      <vt:lpstr>PowerPoint Presentation</vt:lpstr>
      <vt:lpstr>PowerPoint Presentation</vt:lpstr>
      <vt:lpstr>Relative Stabilities of Carbocations</vt:lpstr>
      <vt:lpstr>PowerPoint Presentation</vt:lpstr>
      <vt:lpstr>Delocalized Electrons  affect pKa Values</vt:lpstr>
      <vt:lpstr>Proton loss is accompanied by  greater Delocalization Energy </vt:lpstr>
      <vt:lpstr>No Electron Delocalization</vt:lpstr>
      <vt:lpstr>Phenols versus Alcohols</vt:lpstr>
      <vt:lpstr>Why Phenols are more Acidic</vt:lpstr>
      <vt:lpstr>No Electron Delocalization</vt:lpstr>
      <vt:lpstr>Protonated Anilines versus  Protonated Amines</vt:lpstr>
      <vt:lpstr>Why Protonated Anilines  are more Acidic</vt:lpstr>
      <vt:lpstr>No Delocalized Electrons</vt:lpstr>
      <vt:lpstr>Important!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Reactions of Isolated Dienes</vt:lpstr>
      <vt:lpstr>The Mechanism</vt:lpstr>
      <vt:lpstr>Double Bonds can have  Different Reactivities</vt:lpstr>
      <vt:lpstr>PowerPoint Presentation</vt:lpstr>
      <vt:lpstr>PowerPoint Presentation</vt:lpstr>
      <vt:lpstr>PowerPoint Presentation</vt:lpstr>
      <vt:lpstr>The Diels–Alder Reaction forms a Six-Membered Ring</vt:lpstr>
      <vt:lpstr>The Mechanism</vt:lpstr>
      <vt:lpstr>Faster if there is an Electron Withdrawing Group on the Dienophile</vt:lpstr>
      <vt:lpstr>PowerPoint Presentation</vt:lpstr>
      <vt:lpstr>Another Diels–Alder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Electrophilic Aromatic Substitution</vt:lpstr>
      <vt:lpstr>Electrophilic Aromatic Substitution</vt:lpstr>
      <vt:lpstr>Electrophilic Aromatic Substitution</vt:lpstr>
      <vt:lpstr>Electrophilic Aromatic Substitution</vt:lpstr>
      <vt:lpstr>Electrophilic Aromatic Substitution</vt:lpstr>
      <vt:lpstr>Electrophilic Aromatic Substitution</vt:lpstr>
      <vt:lpstr>Electrophilic Aromatic Substitution</vt:lpstr>
      <vt:lpstr>Electrophilic Aromatic Substitution</vt:lpstr>
      <vt:lpstr>PowerPoint Presentation</vt:lpstr>
    </vt:vector>
  </TitlesOfParts>
  <Company>PEARSON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uneumje</dc:creator>
  <cp:lastModifiedBy>Admin</cp:lastModifiedBy>
  <cp:revision>269</cp:revision>
  <dcterms:created xsi:type="dcterms:W3CDTF">2013-01-24T20:48:53Z</dcterms:created>
  <dcterms:modified xsi:type="dcterms:W3CDTF">2019-07-22T07:14:51Z</dcterms:modified>
</cp:coreProperties>
</file>