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307" r:id="rId14"/>
    <p:sldId id="308" r:id="rId15"/>
    <p:sldId id="309" r:id="rId16"/>
    <p:sldId id="310" r:id="rId17"/>
    <p:sldId id="311" r:id="rId18"/>
    <p:sldId id="312" r:id="rId19"/>
    <p:sldId id="306" r:id="rId20"/>
    <p:sldId id="313" r:id="rId21"/>
    <p:sldId id="268" r:id="rId22"/>
    <p:sldId id="269" r:id="rId23"/>
    <p:sldId id="270" r:id="rId24"/>
    <p:sldId id="271" r:id="rId25"/>
    <p:sldId id="272" r:id="rId26"/>
    <p:sldId id="273" r:id="rId27"/>
    <p:sldId id="274" r:id="rId28"/>
    <p:sldId id="315" r:id="rId29"/>
    <p:sldId id="316" r:id="rId30"/>
    <p:sldId id="317" r:id="rId31"/>
    <p:sldId id="318" r:id="rId32"/>
    <p:sldId id="314" r:id="rId33"/>
    <p:sldId id="285" r:id="rId34"/>
    <p:sldId id="286" r:id="rId35"/>
    <p:sldId id="287" r:id="rId36"/>
    <p:sldId id="288" r:id="rId37"/>
    <p:sldId id="319" r:id="rId38"/>
    <p:sldId id="289" r:id="rId39"/>
    <p:sldId id="290" r:id="rId40"/>
    <p:sldId id="29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9" d="100"/>
          <a:sy n="79" d="100"/>
        </p:scale>
        <p:origin x="-110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746375"/>
          </a:xfrm>
        </p:spPr>
        <p:txBody>
          <a:bodyPr/>
          <a:lstStyle/>
          <a:p>
            <a:r>
              <a:rPr lang="en-US" dirty="0" smtClean="0"/>
              <a:t>Skin Integrity and Wound Care</a:t>
            </a:r>
            <a:endParaRPr lang="en-US" dirty="0"/>
          </a:p>
        </p:txBody>
      </p:sp>
    </p:spTree>
    <p:extLst>
      <p:ext uri="{BB962C8B-B14F-4D97-AF65-F5344CB8AC3E}">
        <p14:creationId xmlns:p14="http://schemas.microsoft.com/office/powerpoint/2010/main" xmlns="" val="1518883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chemeClr val="accent2"/>
                </a:solidFill>
              </a:rPr>
              <a:t>Contaminated wounds </a:t>
            </a:r>
            <a:r>
              <a:rPr lang="en-US" u="sng" dirty="0" smtClean="0"/>
              <a:t>include open, fresh, accidental wounds and surgical wounds </a:t>
            </a:r>
            <a:r>
              <a:rPr lang="en-US" dirty="0" smtClean="0"/>
              <a:t>involving a major break in sterile technique or a large amount of spillage from the gastrointestinal tract</a:t>
            </a:r>
            <a:r>
              <a:rPr lang="en-US" dirty="0" smtClean="0">
                <a:solidFill>
                  <a:srgbClr val="FF0000"/>
                </a:solidFill>
              </a:rPr>
              <a:t>. Contaminated wounds show evidence of inflammation</a:t>
            </a:r>
            <a:r>
              <a:rPr lang="en-US" dirty="0" smtClean="0"/>
              <a:t>. </a:t>
            </a:r>
            <a:endParaRPr lang="en-US" dirty="0"/>
          </a:p>
        </p:txBody>
      </p:sp>
    </p:spTree>
    <p:extLst>
      <p:ext uri="{BB962C8B-B14F-4D97-AF65-F5344CB8AC3E}">
        <p14:creationId xmlns:p14="http://schemas.microsoft.com/office/powerpoint/2010/main" xmlns="" val="3382203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accent2"/>
                </a:solidFill>
              </a:rPr>
              <a:t>Dirty or infected wounds </a:t>
            </a:r>
            <a:r>
              <a:rPr lang="en-US" dirty="0" smtClean="0"/>
              <a:t>includes wounds containing dead tissue and wounds with evidence of a clinical infection, such as purulent drainage.</a:t>
            </a:r>
          </a:p>
          <a:p>
            <a:endParaRPr lang="en-US" dirty="0"/>
          </a:p>
        </p:txBody>
      </p:sp>
    </p:spTree>
    <p:extLst>
      <p:ext uri="{BB962C8B-B14F-4D97-AF65-F5344CB8AC3E}">
        <p14:creationId xmlns:p14="http://schemas.microsoft.com/office/powerpoint/2010/main" xmlns="" val="1787346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Wounds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029551189"/>
              </p:ext>
            </p:extLst>
          </p:nvPr>
        </p:nvGraphicFramePr>
        <p:xfrm>
          <a:off x="304800" y="1397000"/>
          <a:ext cx="8610600" cy="5212080"/>
        </p:xfrm>
        <a:graphic>
          <a:graphicData uri="http://schemas.openxmlformats.org/drawingml/2006/table">
            <a:tbl>
              <a:tblPr firstRow="1" bandRow="1">
                <a:tableStyleId>{5C22544A-7EE6-4342-B048-85BDC9FD1C3A}</a:tableStyleId>
              </a:tblPr>
              <a:tblGrid>
                <a:gridCol w="1447800"/>
                <a:gridCol w="3352800"/>
                <a:gridCol w="3810000"/>
              </a:tblGrid>
              <a:tr h="370840">
                <a:tc>
                  <a:txBody>
                    <a:bodyPr/>
                    <a:lstStyle/>
                    <a:p>
                      <a:r>
                        <a:rPr lang="en-US" dirty="0" smtClean="0"/>
                        <a:t>Incision </a:t>
                      </a:r>
                      <a:endParaRPr lang="en-US" dirty="0"/>
                    </a:p>
                  </a:txBody>
                  <a:tcPr/>
                </a:tc>
                <a:tc>
                  <a:txBody>
                    <a:bodyPr/>
                    <a:lstStyle/>
                    <a:p>
                      <a:r>
                        <a:rPr lang="en-US" dirty="0" smtClean="0"/>
                        <a:t>Sharp instrument (e.g., knife or scalpel).</a:t>
                      </a:r>
                      <a:endParaRPr lang="en-US" dirty="0"/>
                    </a:p>
                  </a:txBody>
                  <a:tcPr/>
                </a:tc>
                <a:tc>
                  <a:txBody>
                    <a:bodyPr/>
                    <a:lstStyle/>
                    <a:p>
                      <a:r>
                        <a:rPr lang="en-US" dirty="0" smtClean="0"/>
                        <a:t>Open wound, deep or shallow, once the edges</a:t>
                      </a:r>
                      <a:r>
                        <a:rPr lang="en-US" baseline="0" dirty="0" smtClean="0"/>
                        <a:t> have been sealed together as a part of treatment or healing, the incision becomes a closed wound.</a:t>
                      </a:r>
                      <a:endParaRPr lang="en-US" dirty="0"/>
                    </a:p>
                  </a:txBody>
                  <a:tcPr/>
                </a:tc>
              </a:tr>
              <a:tr h="370840">
                <a:tc>
                  <a:txBody>
                    <a:bodyPr/>
                    <a:lstStyle/>
                    <a:p>
                      <a:r>
                        <a:rPr lang="en-US" dirty="0" smtClean="0"/>
                        <a:t>Contusion</a:t>
                      </a:r>
                      <a:r>
                        <a:rPr lang="en-US" baseline="0" dirty="0" smtClean="0"/>
                        <a:t> </a:t>
                      </a:r>
                      <a:endParaRPr lang="en-US" dirty="0"/>
                    </a:p>
                  </a:txBody>
                  <a:tcPr/>
                </a:tc>
                <a:tc>
                  <a:txBody>
                    <a:bodyPr/>
                    <a:lstStyle/>
                    <a:p>
                      <a:r>
                        <a:rPr lang="en-US" dirty="0" smtClean="0"/>
                        <a:t>Blow from a blunt instrument.</a:t>
                      </a:r>
                      <a:r>
                        <a:rPr lang="en-US" baseline="0" dirty="0" smtClean="0"/>
                        <a:t> </a:t>
                      </a:r>
                      <a:endParaRPr lang="en-US" dirty="0"/>
                    </a:p>
                  </a:txBody>
                  <a:tcPr/>
                </a:tc>
                <a:tc>
                  <a:txBody>
                    <a:bodyPr/>
                    <a:lstStyle/>
                    <a:p>
                      <a:r>
                        <a:rPr lang="en-US" dirty="0" smtClean="0"/>
                        <a:t>Closed wound, skin appears </a:t>
                      </a:r>
                      <a:r>
                        <a:rPr lang="en-US" dirty="0" err="1" smtClean="0"/>
                        <a:t>ecchymotic</a:t>
                      </a:r>
                      <a:r>
                        <a:rPr lang="en-US" baseline="0" dirty="0" smtClean="0"/>
                        <a:t> (bruised) because of damaged blood vessels.</a:t>
                      </a:r>
                      <a:endParaRPr lang="en-US" dirty="0"/>
                    </a:p>
                  </a:txBody>
                  <a:tcPr/>
                </a:tc>
              </a:tr>
              <a:tr h="370840">
                <a:tc>
                  <a:txBody>
                    <a:bodyPr/>
                    <a:lstStyle/>
                    <a:p>
                      <a:r>
                        <a:rPr lang="en-US" dirty="0" smtClean="0"/>
                        <a:t>Abrasion </a:t>
                      </a:r>
                      <a:endParaRPr lang="en-US" dirty="0"/>
                    </a:p>
                  </a:txBody>
                  <a:tcPr/>
                </a:tc>
                <a:tc>
                  <a:txBody>
                    <a:bodyPr/>
                    <a:lstStyle/>
                    <a:p>
                      <a:r>
                        <a:rPr lang="en-US" dirty="0" smtClean="0"/>
                        <a:t>Surface scrape,</a:t>
                      </a:r>
                      <a:r>
                        <a:rPr lang="en-US" baseline="0" dirty="0" smtClean="0"/>
                        <a:t> either intentional or unintentional.</a:t>
                      </a:r>
                      <a:endParaRPr lang="en-US" dirty="0"/>
                    </a:p>
                  </a:txBody>
                  <a:tcPr/>
                </a:tc>
                <a:tc>
                  <a:txBody>
                    <a:bodyPr/>
                    <a:lstStyle/>
                    <a:p>
                      <a:r>
                        <a:rPr lang="en-US" dirty="0" smtClean="0"/>
                        <a:t>Open wound involving the skin.</a:t>
                      </a:r>
                      <a:endParaRPr lang="en-US" dirty="0"/>
                    </a:p>
                  </a:txBody>
                  <a:tcPr/>
                </a:tc>
              </a:tr>
              <a:tr h="370840">
                <a:tc>
                  <a:txBody>
                    <a:bodyPr/>
                    <a:lstStyle/>
                    <a:p>
                      <a:r>
                        <a:rPr lang="en-US" dirty="0" smtClean="0"/>
                        <a:t>Puncture </a:t>
                      </a:r>
                      <a:endParaRPr lang="en-US" dirty="0"/>
                    </a:p>
                  </a:txBody>
                  <a:tcPr/>
                </a:tc>
                <a:tc>
                  <a:txBody>
                    <a:bodyPr/>
                    <a:lstStyle/>
                    <a:p>
                      <a:r>
                        <a:rPr lang="en-US" dirty="0" smtClean="0"/>
                        <a:t>Penetration of the skin and often the underlying tissues by a sharp instrument.</a:t>
                      </a:r>
                      <a:endParaRPr lang="en-US" dirty="0"/>
                    </a:p>
                  </a:txBody>
                  <a:tcPr/>
                </a:tc>
                <a:tc>
                  <a:txBody>
                    <a:bodyPr/>
                    <a:lstStyle/>
                    <a:p>
                      <a:r>
                        <a:rPr lang="en-US" dirty="0" smtClean="0"/>
                        <a:t>Open wound.</a:t>
                      </a:r>
                      <a:endParaRPr lang="en-US" dirty="0"/>
                    </a:p>
                  </a:txBody>
                  <a:tcPr/>
                </a:tc>
              </a:tr>
              <a:tr h="370840">
                <a:tc>
                  <a:txBody>
                    <a:bodyPr/>
                    <a:lstStyle/>
                    <a:p>
                      <a:r>
                        <a:rPr lang="en-US" dirty="0" smtClean="0"/>
                        <a:t>Laceration </a:t>
                      </a:r>
                      <a:endParaRPr lang="en-US" dirty="0"/>
                    </a:p>
                  </a:txBody>
                  <a:tcPr/>
                </a:tc>
                <a:tc>
                  <a:txBody>
                    <a:bodyPr/>
                    <a:lstStyle/>
                    <a:p>
                      <a:r>
                        <a:rPr lang="en-US" dirty="0" smtClean="0"/>
                        <a:t>Tissues torn apart, often from accidents.</a:t>
                      </a:r>
                      <a:endParaRPr lang="en-US" dirty="0"/>
                    </a:p>
                  </a:txBody>
                  <a:tcPr/>
                </a:tc>
                <a:tc>
                  <a:txBody>
                    <a:bodyPr/>
                    <a:lstStyle/>
                    <a:p>
                      <a:r>
                        <a:rPr lang="en-US" dirty="0" smtClean="0"/>
                        <a:t>Open wound, edges are often jagged.</a:t>
                      </a:r>
                      <a:endParaRPr lang="en-US" dirty="0"/>
                    </a:p>
                  </a:txBody>
                  <a:tcPr/>
                </a:tc>
              </a:tr>
              <a:tr h="370840">
                <a:tc>
                  <a:txBody>
                    <a:bodyPr/>
                    <a:lstStyle/>
                    <a:p>
                      <a:r>
                        <a:rPr lang="en-US" dirty="0" smtClean="0"/>
                        <a:t>Penetrating </a:t>
                      </a:r>
                      <a:endParaRPr lang="en-US" dirty="0"/>
                    </a:p>
                  </a:txBody>
                  <a:tcPr/>
                </a:tc>
                <a:tc>
                  <a:txBody>
                    <a:bodyPr/>
                    <a:lstStyle/>
                    <a:p>
                      <a:r>
                        <a:rPr lang="en-US" dirty="0" smtClean="0"/>
                        <a:t>Penetration of the skin and the</a:t>
                      </a:r>
                      <a:r>
                        <a:rPr lang="en-US" baseline="0" dirty="0" smtClean="0"/>
                        <a:t> underlying tissues, usually unintentional (e.g., from a bullet).</a:t>
                      </a:r>
                      <a:endParaRPr lang="en-US" dirty="0"/>
                    </a:p>
                  </a:txBody>
                  <a:tcPr/>
                </a:tc>
                <a:tc>
                  <a:txBody>
                    <a:bodyPr/>
                    <a:lstStyle/>
                    <a:p>
                      <a:r>
                        <a:rPr lang="en-US" dirty="0" smtClean="0"/>
                        <a:t>Open wound.</a:t>
                      </a:r>
                      <a:endParaRPr lang="en-US" dirty="0"/>
                    </a:p>
                  </a:txBody>
                  <a:tcPr/>
                </a:tc>
              </a:tr>
            </a:tbl>
          </a:graphicData>
        </a:graphic>
      </p:graphicFrame>
    </p:spTree>
    <p:extLst>
      <p:ext uri="{BB962C8B-B14F-4D97-AF65-F5344CB8AC3E}">
        <p14:creationId xmlns:p14="http://schemas.microsoft.com/office/powerpoint/2010/main" xmlns="" val="620262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Incision wound</a:t>
            </a:r>
            <a:endParaRPr lang="en-US" dirty="0"/>
          </a:p>
        </p:txBody>
      </p:sp>
      <p:pic>
        <p:nvPicPr>
          <p:cNvPr id="1026" name="Picture 2" descr="Image result for incision wound image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90800" y="1856874"/>
            <a:ext cx="3711575" cy="279996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2437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Contusion Wound</a:t>
            </a:r>
            <a:endParaRPr lang="en-US" dirty="0"/>
          </a:p>
        </p:txBody>
      </p:sp>
      <p:pic>
        <p:nvPicPr>
          <p:cNvPr id="2050" name="Picture 2" descr="Image result for contusion wound image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43200" y="2057400"/>
            <a:ext cx="4229100" cy="2971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15755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Abrasion Wound </a:t>
            </a:r>
            <a:endParaRPr lang="en-US" dirty="0"/>
          </a:p>
        </p:txBody>
      </p:sp>
      <p:pic>
        <p:nvPicPr>
          <p:cNvPr id="3074" name="Picture 2" descr="Image result for Abrasion wound image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81600" y="2133600"/>
            <a:ext cx="3048000" cy="3581401"/>
          </a:xfrm>
          <a:prstGeom prst="rect">
            <a:avLst/>
          </a:prstGeom>
          <a:noFill/>
          <a:extLst>
            <a:ext uri="{909E8E84-426E-40DD-AFC4-6F175D3DCCD1}">
              <a14:hiddenFill xmlns:a14="http://schemas.microsoft.com/office/drawing/2010/main" xmlns="">
                <a:solidFill>
                  <a:srgbClr val="FFFFFF"/>
                </a:solidFill>
              </a14:hiddenFill>
            </a:ext>
          </a:extLst>
        </p:spPr>
      </p:pic>
      <p:pic>
        <p:nvPicPr>
          <p:cNvPr id="3076" name="Picture 4" descr="Image result for Abrasion wound images"/>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0600" y="2172023"/>
            <a:ext cx="3048000" cy="354297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96737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Puncture Wound</a:t>
            </a:r>
            <a:endParaRPr lang="en-US" dirty="0"/>
          </a:p>
        </p:txBody>
      </p:sp>
      <p:pic>
        <p:nvPicPr>
          <p:cNvPr id="4098" name="Picture 2" descr="Image result for puncture wound image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19600" y="1905000"/>
            <a:ext cx="3810000" cy="3505200"/>
          </a:xfrm>
          <a:prstGeom prst="rect">
            <a:avLst/>
          </a:prstGeom>
          <a:noFill/>
          <a:extLst>
            <a:ext uri="{909E8E84-426E-40DD-AFC4-6F175D3DCCD1}">
              <a14:hiddenFill xmlns:a14="http://schemas.microsoft.com/office/drawing/2010/main" xmlns="">
                <a:solidFill>
                  <a:srgbClr val="FFFFFF"/>
                </a:solidFill>
              </a14:hiddenFill>
            </a:ext>
          </a:extLst>
        </p:spPr>
      </p:pic>
      <p:pic>
        <p:nvPicPr>
          <p:cNvPr id="4100" name="Picture 4" descr="Image result for puncture wound images"/>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 y="2057400"/>
            <a:ext cx="3816624" cy="327659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13079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Laceration Wound</a:t>
            </a:r>
            <a:endParaRPr lang="en-US" dirty="0"/>
          </a:p>
        </p:txBody>
      </p:sp>
      <p:pic>
        <p:nvPicPr>
          <p:cNvPr id="5122" name="Picture 2" descr="Image result for laceration wound image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0" y="1981200"/>
            <a:ext cx="4857750" cy="29432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08000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Image result for penetrating wound image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685800"/>
            <a:ext cx="7924800" cy="5715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81428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Wounds </a:t>
            </a:r>
            <a:r>
              <a:rPr lang="en-US" dirty="0" smtClean="0"/>
              <a:t>by Depth</a:t>
            </a:r>
            <a:endParaRPr lang="en-US" dirty="0"/>
          </a:p>
        </p:txBody>
      </p:sp>
      <p:sp>
        <p:nvSpPr>
          <p:cNvPr id="3" name="Content Placeholder 2"/>
          <p:cNvSpPr>
            <a:spLocks noGrp="1"/>
          </p:cNvSpPr>
          <p:nvPr>
            <p:ph idx="1"/>
          </p:nvPr>
        </p:nvSpPr>
        <p:spPr/>
        <p:txBody>
          <a:bodyPr/>
          <a:lstStyle/>
          <a:p>
            <a:r>
              <a:rPr lang="en-US" dirty="0" smtClean="0">
                <a:solidFill>
                  <a:schemeClr val="accent2"/>
                </a:solidFill>
              </a:rPr>
              <a:t>Partial thickness: </a:t>
            </a:r>
            <a:r>
              <a:rPr lang="en-US" dirty="0" smtClean="0"/>
              <a:t>confined to the skin, that is, the dermis and epidermis; heal by regeneration. </a:t>
            </a:r>
          </a:p>
          <a:p>
            <a:r>
              <a:rPr lang="en-US" dirty="0" smtClean="0">
                <a:solidFill>
                  <a:schemeClr val="accent2"/>
                </a:solidFill>
              </a:rPr>
              <a:t>Full thickness</a:t>
            </a:r>
            <a:r>
              <a:rPr lang="en-US" dirty="0" smtClean="0"/>
              <a:t>: involve the dermis, epidermis, subcutaneous tissue and possibly muscle and bone, require connective tissue repair. </a:t>
            </a:r>
            <a:endParaRPr lang="en-US" dirty="0"/>
          </a:p>
        </p:txBody>
      </p:sp>
    </p:spTree>
    <p:extLst>
      <p:ext uri="{BB962C8B-B14F-4D97-AF65-F5344CB8AC3E}">
        <p14:creationId xmlns:p14="http://schemas.microsoft.com/office/powerpoint/2010/main" xmlns="" val="2096136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The skin is the largest organ in the body and serves a variety of important functions in maintaining health and protecting the individual from injury. </a:t>
            </a:r>
          </a:p>
          <a:p>
            <a:r>
              <a:rPr lang="en-US" dirty="0" smtClean="0"/>
              <a:t>Impaired skin integrity is not a frequent problem for most healthy people </a:t>
            </a:r>
            <a:r>
              <a:rPr lang="en-US" dirty="0" smtClean="0">
                <a:solidFill>
                  <a:srgbClr val="FF0000"/>
                </a:solidFill>
              </a:rPr>
              <a:t>but is a threat to older adults; </a:t>
            </a:r>
            <a:r>
              <a:rPr lang="en-US" u="sng" dirty="0" smtClean="0">
                <a:solidFill>
                  <a:srgbClr val="FF0000"/>
                </a:solidFill>
              </a:rPr>
              <a:t>to clients with restricted mobility; chronic illnesses, or trauma; and to those undergoing invasive health care procedures. </a:t>
            </a:r>
            <a:r>
              <a:rPr lang="en-US" dirty="0" smtClean="0"/>
              <a:t>To protect the skin and manage wounds effectively, the nurse must understand the factors affecting skin integrity, the physiology of wound healing, and specific measures that promote skin conditions.</a:t>
            </a:r>
            <a:endParaRPr lang="en-US" dirty="0"/>
          </a:p>
        </p:txBody>
      </p:sp>
    </p:spTree>
    <p:extLst>
      <p:ext uri="{BB962C8B-B14F-4D97-AF65-F5344CB8AC3E}">
        <p14:creationId xmlns:p14="http://schemas.microsoft.com/office/powerpoint/2010/main" xmlns="" val="2939725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wounds by depth</a:t>
            </a:r>
            <a:endParaRPr lang="en-US" dirty="0"/>
          </a:p>
        </p:txBody>
      </p:sp>
      <p:pic>
        <p:nvPicPr>
          <p:cNvPr id="7170" name="Picture 2" descr="Image result for types of wounds by depth"/>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19200" y="1676400"/>
            <a:ext cx="6553200" cy="4572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92416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Pressure Ulcers</a:t>
            </a:r>
            <a:endParaRPr lang="en-US" dirty="0"/>
          </a:p>
        </p:txBody>
      </p:sp>
      <p:sp>
        <p:nvSpPr>
          <p:cNvPr id="3" name="Content Placeholder 2"/>
          <p:cNvSpPr>
            <a:spLocks noGrp="1"/>
          </p:cNvSpPr>
          <p:nvPr>
            <p:ph idx="1"/>
          </p:nvPr>
        </p:nvSpPr>
        <p:spPr/>
        <p:txBody>
          <a:bodyPr/>
          <a:lstStyle/>
          <a:p>
            <a:r>
              <a:rPr lang="en-US" dirty="0" smtClean="0"/>
              <a:t>Consist of injury to the skin and/or underlying tissue usually over a bony prominence, as a result of force alone or in combination with movement. </a:t>
            </a:r>
          </a:p>
          <a:p>
            <a:r>
              <a:rPr lang="en-US" dirty="0" smtClean="0"/>
              <a:t>PU were previously called decubitus ulcer, pressure sores, or bed sores. PU are a problem in both acute care settings and long-term care settings including homes. </a:t>
            </a:r>
            <a:endParaRPr lang="en-US" dirty="0"/>
          </a:p>
        </p:txBody>
      </p:sp>
    </p:spTree>
    <p:extLst>
      <p:ext uri="{BB962C8B-B14F-4D97-AF65-F5344CB8AC3E}">
        <p14:creationId xmlns:p14="http://schemas.microsoft.com/office/powerpoint/2010/main" xmlns="" val="202489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a:t>
            </a:r>
            <a:endParaRPr lang="en-US" dirty="0"/>
          </a:p>
        </p:txBody>
      </p:sp>
      <p:sp>
        <p:nvSpPr>
          <p:cNvPr id="3" name="Content Placeholder 2"/>
          <p:cNvSpPr>
            <a:spLocks noGrp="1"/>
          </p:cNvSpPr>
          <p:nvPr>
            <p:ph idx="1"/>
          </p:nvPr>
        </p:nvSpPr>
        <p:spPr/>
        <p:txBody>
          <a:bodyPr/>
          <a:lstStyle/>
          <a:p>
            <a:r>
              <a:rPr lang="en-US" dirty="0" smtClean="0"/>
              <a:t>Assess and periodically reassess each resident’s risk for developing a pressure ulcer and take action to address any identified risks. </a:t>
            </a:r>
            <a:endParaRPr lang="en-US" dirty="0"/>
          </a:p>
        </p:txBody>
      </p:sp>
    </p:spTree>
    <p:extLst>
      <p:ext uri="{BB962C8B-B14F-4D97-AF65-F5344CB8AC3E}">
        <p14:creationId xmlns:p14="http://schemas.microsoft.com/office/powerpoint/2010/main" xmlns="" val="1260843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 of PU</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PU are due to </a:t>
            </a:r>
            <a:r>
              <a:rPr lang="en-US" dirty="0" smtClean="0">
                <a:solidFill>
                  <a:srgbClr val="FF0000"/>
                </a:solidFill>
              </a:rPr>
              <a:t>localized ischemia</a:t>
            </a:r>
            <a:r>
              <a:rPr lang="en-US" dirty="0" smtClean="0"/>
              <a:t>, a deficiency in the blood supply to the tissue. The tissue is compressed between two surfaces, usually the surface of furniture such as the bed or chair and the bony skeleton. When blood can not reach the tissue</a:t>
            </a:r>
            <a:r>
              <a:rPr lang="en-US" u="sng" dirty="0" smtClean="0"/>
              <a:t>, the cells are deprived of oxygen and nutrients</a:t>
            </a:r>
            <a:r>
              <a:rPr lang="en-US" dirty="0" smtClean="0"/>
              <a:t>, </a:t>
            </a:r>
            <a:r>
              <a:rPr lang="en-US" u="sng" dirty="0" smtClean="0"/>
              <a:t>the waste products of metabolism accumulate in the cells</a:t>
            </a:r>
            <a:r>
              <a:rPr lang="en-US" dirty="0" smtClean="0"/>
              <a:t>, </a:t>
            </a:r>
            <a:r>
              <a:rPr lang="en-US" u="sng" dirty="0" smtClean="0"/>
              <a:t>and the tissue consequently dies</a:t>
            </a:r>
            <a:r>
              <a:rPr lang="en-US" dirty="0" smtClean="0"/>
              <a:t>. Prolonged, unrelieved pressure also damages the small blood vessels.  </a:t>
            </a:r>
            <a:endParaRPr lang="en-US" dirty="0"/>
          </a:p>
        </p:txBody>
      </p:sp>
    </p:spTree>
    <p:extLst>
      <p:ext uri="{BB962C8B-B14F-4D97-AF65-F5344CB8AC3E}">
        <p14:creationId xmlns:p14="http://schemas.microsoft.com/office/powerpoint/2010/main" xmlns="" val="620414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After the skin has been compressed, it appears pale, as if the blood had been squeezed out of it. When pressure is relieved, the skin takes on a </a:t>
            </a:r>
            <a:r>
              <a:rPr lang="en-US" u="sng" dirty="0" smtClean="0"/>
              <a:t>bright red flush</a:t>
            </a:r>
            <a:r>
              <a:rPr lang="en-US" dirty="0" smtClean="0"/>
              <a:t>, called </a:t>
            </a:r>
            <a:r>
              <a:rPr lang="en-US" dirty="0" smtClean="0">
                <a:solidFill>
                  <a:srgbClr val="FF0000"/>
                </a:solidFill>
              </a:rPr>
              <a:t>reactive hyperemia</a:t>
            </a:r>
            <a:r>
              <a:rPr lang="en-US" dirty="0" smtClean="0"/>
              <a:t>. The flush is due to vasodilation, a process in which extra blood floods to the area to compensate for the preceding period of impeded blood flow.</a:t>
            </a:r>
            <a:endParaRPr lang="en-US" dirty="0"/>
          </a:p>
        </p:txBody>
      </p:sp>
    </p:spTree>
    <p:extLst>
      <p:ext uri="{BB962C8B-B14F-4D97-AF65-F5344CB8AC3E}">
        <p14:creationId xmlns:p14="http://schemas.microsoft.com/office/powerpoint/2010/main" xmlns="" val="3646290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Reactive hyperemia usually </a:t>
            </a:r>
            <a:r>
              <a:rPr lang="en-US" u="sng" dirty="0" smtClean="0"/>
              <a:t>lasts one half to three quarters as long as the duration of impeded blood flow to the area</a:t>
            </a:r>
            <a:r>
              <a:rPr lang="en-US" dirty="0" smtClean="0"/>
              <a:t>. If the redness disappears in that time, no tissue damage is anticipated. If however, the redness does not disappear, then tissue damage has occurred.</a:t>
            </a:r>
            <a:endParaRPr lang="en-US" dirty="0"/>
          </a:p>
        </p:txBody>
      </p:sp>
    </p:spTree>
    <p:extLst>
      <p:ext uri="{BB962C8B-B14F-4D97-AF65-F5344CB8AC3E}">
        <p14:creationId xmlns:p14="http://schemas.microsoft.com/office/powerpoint/2010/main" xmlns="" val="2014701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Friction &amp; shearing.</a:t>
            </a:r>
          </a:p>
          <a:p>
            <a:r>
              <a:rPr lang="en-US" dirty="0" smtClean="0"/>
              <a:t>Immobility.</a:t>
            </a:r>
          </a:p>
          <a:p>
            <a:r>
              <a:rPr lang="en-US" dirty="0" smtClean="0"/>
              <a:t>Inadequate nutrition.</a:t>
            </a:r>
          </a:p>
          <a:p>
            <a:r>
              <a:rPr lang="en-US" dirty="0" smtClean="0"/>
              <a:t>Fecal &amp; urinary incontinence.</a:t>
            </a:r>
          </a:p>
          <a:p>
            <a:r>
              <a:rPr lang="en-US" dirty="0" smtClean="0"/>
              <a:t>Decreased mental status.</a:t>
            </a:r>
          </a:p>
          <a:p>
            <a:r>
              <a:rPr lang="en-US" dirty="0" smtClean="0"/>
              <a:t>Diminished sensation.</a:t>
            </a:r>
          </a:p>
          <a:p>
            <a:r>
              <a:rPr lang="en-US" dirty="0" smtClean="0"/>
              <a:t>Excessive body heat.</a:t>
            </a:r>
          </a:p>
          <a:p>
            <a:r>
              <a:rPr lang="en-US" dirty="0" smtClean="0"/>
              <a:t>Advanced age.</a:t>
            </a:r>
          </a:p>
          <a:p>
            <a:r>
              <a:rPr lang="en-US" dirty="0"/>
              <a:t>C</a:t>
            </a:r>
            <a:r>
              <a:rPr lang="en-US" dirty="0" smtClean="0"/>
              <a:t>hronic medical conditions.</a:t>
            </a:r>
          </a:p>
          <a:p>
            <a:r>
              <a:rPr lang="en-US" dirty="0" smtClean="0"/>
              <a:t>Other factors: as lifting technique and transfer of patient.</a:t>
            </a:r>
            <a:endParaRPr lang="en-US" dirty="0"/>
          </a:p>
        </p:txBody>
      </p:sp>
    </p:spTree>
    <p:extLst>
      <p:ext uri="{BB962C8B-B14F-4D97-AF65-F5344CB8AC3E}">
        <p14:creationId xmlns:p14="http://schemas.microsoft.com/office/powerpoint/2010/main" xmlns="" val="3179165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PU</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solidFill>
                  <a:schemeClr val="accent2"/>
                </a:solidFill>
              </a:rPr>
              <a:t>Stage I</a:t>
            </a:r>
            <a:r>
              <a:rPr lang="en-US" dirty="0" smtClean="0"/>
              <a:t>: non-</a:t>
            </a:r>
            <a:r>
              <a:rPr lang="en-US" dirty="0" err="1" smtClean="0"/>
              <a:t>blanchable</a:t>
            </a:r>
            <a:r>
              <a:rPr lang="en-US" dirty="0" smtClean="0"/>
              <a:t> erythema signaling potential ulceration.</a:t>
            </a:r>
          </a:p>
          <a:p>
            <a:r>
              <a:rPr lang="en-US" dirty="0" smtClean="0">
                <a:solidFill>
                  <a:schemeClr val="accent2"/>
                </a:solidFill>
              </a:rPr>
              <a:t>Stage II</a:t>
            </a:r>
            <a:r>
              <a:rPr lang="en-US" dirty="0" smtClean="0"/>
              <a:t>: partial-thickness skin loss (abrasion, blister, or shallow crater) involving the epidermis and possibly the dermis.</a:t>
            </a:r>
          </a:p>
          <a:p>
            <a:r>
              <a:rPr lang="en-US" dirty="0" smtClean="0">
                <a:solidFill>
                  <a:schemeClr val="accent2"/>
                </a:solidFill>
              </a:rPr>
              <a:t>Stage III</a:t>
            </a:r>
            <a:r>
              <a:rPr lang="en-US" dirty="0" smtClean="0"/>
              <a:t>: full-thickness skin loss involving damage or necrosis undermining of adjacent tissue.</a:t>
            </a:r>
          </a:p>
          <a:p>
            <a:r>
              <a:rPr lang="en-US" dirty="0" smtClean="0">
                <a:solidFill>
                  <a:schemeClr val="accent2"/>
                </a:solidFill>
              </a:rPr>
              <a:t>Stage IV</a:t>
            </a:r>
            <a:r>
              <a:rPr lang="en-US" dirty="0" smtClean="0"/>
              <a:t>: full-thickness skin loss with tissue necrosis or damage to muscle, bone or supporting structures such as a tendon, or joint capsule.</a:t>
            </a:r>
            <a:endParaRPr lang="en-US" dirty="0"/>
          </a:p>
        </p:txBody>
      </p:sp>
    </p:spTree>
    <p:extLst>
      <p:ext uri="{BB962C8B-B14F-4D97-AF65-F5344CB8AC3E}">
        <p14:creationId xmlns:p14="http://schemas.microsoft.com/office/powerpoint/2010/main" xmlns="" val="1715062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I PU</a:t>
            </a:r>
            <a:endParaRPr lang="en-US" dirty="0"/>
          </a:p>
        </p:txBody>
      </p:sp>
      <p:pic>
        <p:nvPicPr>
          <p:cNvPr id="9218" name="Picture 2" descr="Image result for stage 1 of pressure ulcer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33600" y="2286000"/>
            <a:ext cx="4876800" cy="3581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68057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II PU</a:t>
            </a:r>
            <a:endParaRPr lang="en-US" dirty="0"/>
          </a:p>
        </p:txBody>
      </p:sp>
      <p:pic>
        <p:nvPicPr>
          <p:cNvPr id="10242" name="Picture 2" descr="Related imag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95400" y="1600200"/>
            <a:ext cx="6076950" cy="45624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80438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Skin Integrity </a:t>
            </a:r>
            <a:endParaRPr lang="en-US" dirty="0"/>
          </a:p>
        </p:txBody>
      </p:sp>
      <p:sp>
        <p:nvSpPr>
          <p:cNvPr id="3" name="Content Placeholder 2"/>
          <p:cNvSpPr>
            <a:spLocks noGrp="1"/>
          </p:cNvSpPr>
          <p:nvPr>
            <p:ph idx="1"/>
          </p:nvPr>
        </p:nvSpPr>
        <p:spPr/>
        <p:txBody>
          <a:bodyPr/>
          <a:lstStyle/>
          <a:p>
            <a:r>
              <a:rPr lang="en-US" dirty="0" smtClean="0"/>
              <a:t>Is the presence of normal skin and skin layers uninterrupted by wounds. </a:t>
            </a:r>
          </a:p>
          <a:p>
            <a:r>
              <a:rPr lang="en-US" dirty="0" smtClean="0"/>
              <a:t>The appearance of the skin and skin integrity are influenced by internal factors such </a:t>
            </a:r>
            <a:r>
              <a:rPr lang="en-US" u="sng" dirty="0" smtClean="0">
                <a:solidFill>
                  <a:srgbClr val="FF0000"/>
                </a:solidFill>
              </a:rPr>
              <a:t>as genetics, age, and the underlying health of the individual as well as external factors such as activity. </a:t>
            </a:r>
            <a:endParaRPr lang="en-US" u="sng" dirty="0">
              <a:solidFill>
                <a:srgbClr val="FF0000"/>
              </a:solidFill>
            </a:endParaRPr>
          </a:p>
        </p:txBody>
      </p:sp>
    </p:spTree>
    <p:extLst>
      <p:ext uri="{BB962C8B-B14F-4D97-AF65-F5344CB8AC3E}">
        <p14:creationId xmlns:p14="http://schemas.microsoft.com/office/powerpoint/2010/main" xmlns="" val="500646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III PU</a:t>
            </a:r>
            <a:endParaRPr lang="en-US" dirty="0"/>
          </a:p>
        </p:txBody>
      </p:sp>
      <p:pic>
        <p:nvPicPr>
          <p:cNvPr id="11266" name="Picture 2" descr="Image result for images of stage 3 pressure ulcer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71600" y="1524000"/>
            <a:ext cx="6076950" cy="45624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65278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IV PU </a:t>
            </a:r>
            <a:endParaRPr lang="en-US" dirty="0"/>
          </a:p>
        </p:txBody>
      </p:sp>
      <p:pic>
        <p:nvPicPr>
          <p:cNvPr id="12290" name="Picture 2" descr="Related imag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19200" y="1600200"/>
            <a:ext cx="6076950" cy="45624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04774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Pressure ulcer</a:t>
            </a:r>
            <a:endParaRPr lang="en-US" dirty="0"/>
          </a:p>
        </p:txBody>
      </p:sp>
      <p:pic>
        <p:nvPicPr>
          <p:cNvPr id="8194" name="Picture 2" descr="Image result for stages of pressure ulcer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57400" y="2362200"/>
            <a:ext cx="4381500" cy="2857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544035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Wound Exudate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chemeClr val="accent2"/>
                </a:solidFill>
              </a:rPr>
              <a:t>Exudate: </a:t>
            </a:r>
            <a:r>
              <a:rPr lang="en-US" dirty="0" smtClean="0"/>
              <a:t>is material, such as fluid and cells, that has escaped from blood vessels during the inflammatory process and is deposited in tissue or on tissue surfaces. </a:t>
            </a:r>
            <a:r>
              <a:rPr lang="en-US" u="sng" dirty="0" smtClean="0"/>
              <a:t>The nature and amount of exudate vary according to the tissue involved, the intensity and duration of the inflammation, and the presence of microorganisms.</a:t>
            </a:r>
          </a:p>
          <a:p>
            <a:pPr marL="0" indent="0">
              <a:buNone/>
            </a:pPr>
            <a:r>
              <a:rPr lang="en-US" dirty="0" smtClean="0"/>
              <a:t>The three major types of exudate are </a:t>
            </a:r>
            <a:r>
              <a:rPr lang="en-US" dirty="0" smtClean="0">
                <a:solidFill>
                  <a:schemeClr val="accent2"/>
                </a:solidFill>
              </a:rPr>
              <a:t>serous</a:t>
            </a:r>
            <a:r>
              <a:rPr lang="en-US" dirty="0" smtClean="0"/>
              <a:t>, </a:t>
            </a:r>
            <a:r>
              <a:rPr lang="en-US" dirty="0" smtClean="0">
                <a:solidFill>
                  <a:schemeClr val="accent2"/>
                </a:solidFill>
              </a:rPr>
              <a:t>purulent, and sanguineous</a:t>
            </a:r>
            <a:r>
              <a:rPr lang="en-US" dirty="0" smtClean="0"/>
              <a:t>.</a:t>
            </a:r>
            <a:endParaRPr lang="en-US" dirty="0"/>
          </a:p>
        </p:txBody>
      </p:sp>
    </p:spTree>
    <p:extLst>
      <p:ext uri="{BB962C8B-B14F-4D97-AF65-F5344CB8AC3E}">
        <p14:creationId xmlns:p14="http://schemas.microsoft.com/office/powerpoint/2010/main" xmlns="" val="19227560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Serous Exudate </a:t>
            </a:r>
            <a:endParaRPr lang="en-US" dirty="0"/>
          </a:p>
        </p:txBody>
      </p:sp>
      <p:sp>
        <p:nvSpPr>
          <p:cNvPr id="3" name="Content Placeholder 2"/>
          <p:cNvSpPr>
            <a:spLocks noGrp="1"/>
          </p:cNvSpPr>
          <p:nvPr>
            <p:ph idx="1"/>
          </p:nvPr>
        </p:nvSpPr>
        <p:spPr>
          <a:xfrm>
            <a:off x="457200" y="1600201"/>
            <a:ext cx="8229600" cy="2590800"/>
          </a:xfrm>
        </p:spPr>
        <p:txBody>
          <a:bodyPr/>
          <a:lstStyle/>
          <a:p>
            <a:r>
              <a:rPr lang="en-US" dirty="0" smtClean="0"/>
              <a:t>Consists chiefly of serum (</a:t>
            </a:r>
            <a:r>
              <a:rPr lang="en-US" u="sng" dirty="0" smtClean="0"/>
              <a:t>the clear portion of the blood</a:t>
            </a:r>
            <a:r>
              <a:rPr lang="en-US" dirty="0" smtClean="0"/>
              <a:t>) derived from blood and the serous membranes of the body, such as peritoneum. It looks </a:t>
            </a:r>
            <a:r>
              <a:rPr lang="en-US" u="sng" dirty="0" smtClean="0"/>
              <a:t>watery and has few cells</a:t>
            </a:r>
            <a:r>
              <a:rPr lang="en-US" dirty="0" smtClean="0"/>
              <a:t>. An example is the </a:t>
            </a:r>
            <a:r>
              <a:rPr lang="en-US" dirty="0" smtClean="0">
                <a:solidFill>
                  <a:srgbClr val="FF0000"/>
                </a:solidFill>
              </a:rPr>
              <a:t>fluid in a blister from a burn</a:t>
            </a:r>
            <a:r>
              <a:rPr lang="en-US" dirty="0" smtClean="0"/>
              <a:t>.</a:t>
            </a:r>
            <a:endParaRPr lang="en-US" dirty="0"/>
          </a:p>
        </p:txBody>
      </p:sp>
      <p:pic>
        <p:nvPicPr>
          <p:cNvPr id="13314" name="Picture 2" descr="Related imag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59592" y="4267199"/>
            <a:ext cx="2857500" cy="220980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245156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Purulent Exudate </a:t>
            </a:r>
            <a:endParaRPr lang="en-US" dirty="0"/>
          </a:p>
        </p:txBody>
      </p:sp>
      <p:sp>
        <p:nvSpPr>
          <p:cNvPr id="3" name="Content Placeholder 2"/>
          <p:cNvSpPr>
            <a:spLocks noGrp="1"/>
          </p:cNvSpPr>
          <p:nvPr>
            <p:ph idx="1"/>
          </p:nvPr>
        </p:nvSpPr>
        <p:spPr>
          <a:xfrm>
            <a:off x="914400" y="1600200"/>
            <a:ext cx="8229600" cy="2590800"/>
          </a:xfrm>
        </p:spPr>
        <p:txBody>
          <a:bodyPr>
            <a:normAutofit fontScale="92500" lnSpcReduction="10000"/>
          </a:bodyPr>
          <a:lstStyle/>
          <a:p>
            <a:r>
              <a:rPr lang="en-US" dirty="0" smtClean="0"/>
              <a:t>Is thicker than serous exudate because of the </a:t>
            </a:r>
            <a:r>
              <a:rPr lang="en-US" u="sng" dirty="0" smtClean="0"/>
              <a:t>presence of pus</a:t>
            </a:r>
            <a:r>
              <a:rPr lang="en-US" dirty="0" smtClean="0"/>
              <a:t>, which consists of</a:t>
            </a:r>
            <a:r>
              <a:rPr lang="en-US" u="sng" dirty="0" smtClean="0"/>
              <a:t> leukocytes</a:t>
            </a:r>
            <a:r>
              <a:rPr lang="en-US" dirty="0" smtClean="0"/>
              <a:t>, liquefied </a:t>
            </a:r>
            <a:r>
              <a:rPr lang="en-US" u="sng" dirty="0" smtClean="0"/>
              <a:t>dead tissue </a:t>
            </a:r>
            <a:r>
              <a:rPr lang="en-US" dirty="0" smtClean="0"/>
              <a:t>debris, and dead and </a:t>
            </a:r>
            <a:r>
              <a:rPr lang="en-US" u="sng" dirty="0" smtClean="0"/>
              <a:t>living bacteria</a:t>
            </a:r>
            <a:r>
              <a:rPr lang="en-US" dirty="0" smtClean="0"/>
              <a:t>. Purulent exudate varies in color, some acquiring tinges of </a:t>
            </a:r>
            <a:r>
              <a:rPr lang="en-US" b="1" dirty="0" smtClean="0"/>
              <a:t>blue, green or yellow</a:t>
            </a:r>
            <a:r>
              <a:rPr lang="en-US" dirty="0" smtClean="0"/>
              <a:t>. The color may depend on </a:t>
            </a:r>
            <a:r>
              <a:rPr lang="en-US" u="sng" dirty="0" smtClean="0"/>
              <a:t>causative organism.</a:t>
            </a:r>
            <a:endParaRPr lang="en-US" u="sng" dirty="0"/>
          </a:p>
        </p:txBody>
      </p:sp>
      <p:pic>
        <p:nvPicPr>
          <p:cNvPr id="14338" name="Picture 2" descr="Image result for purulent exudat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10939" y="4425616"/>
            <a:ext cx="3314700" cy="2362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702192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Sanguineous Exudate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Consists of large amounts of red blood cells, indicating damage to capillaries that is severe enough to allow </a:t>
            </a:r>
            <a:r>
              <a:rPr lang="en-US" u="sng" dirty="0" smtClean="0"/>
              <a:t>the escape of red blood cells from plasma</a:t>
            </a:r>
            <a:r>
              <a:rPr lang="en-US" dirty="0" smtClean="0"/>
              <a:t>. This type of exudate is frequently seen </a:t>
            </a:r>
            <a:r>
              <a:rPr lang="en-US" dirty="0" smtClean="0">
                <a:solidFill>
                  <a:srgbClr val="FF0000"/>
                </a:solidFill>
              </a:rPr>
              <a:t>in open wounds</a:t>
            </a:r>
            <a:r>
              <a:rPr lang="en-US" dirty="0" smtClean="0"/>
              <a:t>. </a:t>
            </a:r>
          </a:p>
          <a:p>
            <a:r>
              <a:rPr lang="en-US" dirty="0" smtClean="0"/>
              <a:t>Mixed types of exudate are often observed. A </a:t>
            </a:r>
            <a:r>
              <a:rPr lang="en-US" u="sng" dirty="0" smtClean="0"/>
              <a:t>serosanguinous</a:t>
            </a:r>
            <a:r>
              <a:rPr lang="en-US" dirty="0" smtClean="0"/>
              <a:t> exudate consisting of both clear and blood-tinged drainage, is commonly seen in </a:t>
            </a:r>
            <a:r>
              <a:rPr lang="en-US" dirty="0" smtClean="0">
                <a:solidFill>
                  <a:srgbClr val="FF0000"/>
                </a:solidFill>
              </a:rPr>
              <a:t>surgical incisions. </a:t>
            </a:r>
          </a:p>
          <a:p>
            <a:r>
              <a:rPr lang="en-US" dirty="0" smtClean="0"/>
              <a:t>A </a:t>
            </a:r>
            <a:r>
              <a:rPr lang="en-US" u="sng" dirty="0" err="1" smtClean="0"/>
              <a:t>purosanguinous</a:t>
            </a:r>
            <a:r>
              <a:rPr lang="en-US" dirty="0" smtClean="0"/>
              <a:t> discharge, consist of </a:t>
            </a:r>
            <a:r>
              <a:rPr lang="en-US" u="sng" dirty="0" smtClean="0"/>
              <a:t>pus and blood</a:t>
            </a:r>
            <a:r>
              <a:rPr lang="en-US" dirty="0" smtClean="0"/>
              <a:t>, is often seen in anew wound </a:t>
            </a:r>
            <a:r>
              <a:rPr lang="en-US" dirty="0" smtClean="0">
                <a:solidFill>
                  <a:srgbClr val="FF0000"/>
                </a:solidFill>
              </a:rPr>
              <a:t>that is infected</a:t>
            </a:r>
            <a:r>
              <a:rPr lang="en-US" dirty="0" smtClean="0"/>
              <a:t>.</a:t>
            </a:r>
            <a:endParaRPr lang="en-US" dirty="0"/>
          </a:p>
        </p:txBody>
      </p:sp>
    </p:spTree>
    <p:extLst>
      <p:ext uri="{BB962C8B-B14F-4D97-AF65-F5344CB8AC3E}">
        <p14:creationId xmlns:p14="http://schemas.microsoft.com/office/powerpoint/2010/main" xmlns="" val="38582368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Sanguineous Exudate</a:t>
            </a:r>
          </a:p>
        </p:txBody>
      </p:sp>
      <p:pic>
        <p:nvPicPr>
          <p:cNvPr id="15362" name="Picture 2" descr="Image result for Sanguineous Exudat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5000" y="1905000"/>
            <a:ext cx="5334000" cy="28098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139393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Alert</a:t>
            </a:r>
            <a:endParaRPr lang="en-US" dirty="0"/>
          </a:p>
        </p:txBody>
      </p:sp>
      <p:sp>
        <p:nvSpPr>
          <p:cNvPr id="3" name="Content Placeholder 2"/>
          <p:cNvSpPr>
            <a:spLocks noGrp="1"/>
          </p:cNvSpPr>
          <p:nvPr>
            <p:ph idx="1"/>
          </p:nvPr>
        </p:nvSpPr>
        <p:spPr/>
        <p:txBody>
          <a:bodyPr/>
          <a:lstStyle/>
          <a:p>
            <a:r>
              <a:rPr lang="en-US" dirty="0" smtClean="0"/>
              <a:t>A </a:t>
            </a:r>
            <a:r>
              <a:rPr lang="en-US" dirty="0" smtClean="0">
                <a:solidFill>
                  <a:srgbClr val="FF0000"/>
                </a:solidFill>
              </a:rPr>
              <a:t>bright</a:t>
            </a:r>
            <a:r>
              <a:rPr lang="en-US" dirty="0" smtClean="0"/>
              <a:t> sanguineous exudate indicates fresh bleeding, whereas </a:t>
            </a:r>
            <a:r>
              <a:rPr lang="en-US" dirty="0" smtClean="0">
                <a:solidFill>
                  <a:srgbClr val="FF0000"/>
                </a:solidFill>
              </a:rPr>
              <a:t>dark</a:t>
            </a:r>
            <a:r>
              <a:rPr lang="en-US" dirty="0" smtClean="0"/>
              <a:t> sanguineous exudate denotes older bleeding.</a:t>
            </a:r>
            <a:endParaRPr lang="en-US" dirty="0"/>
          </a:p>
        </p:txBody>
      </p:sp>
    </p:spTree>
    <p:extLst>
      <p:ext uri="{BB962C8B-B14F-4D97-AF65-F5344CB8AC3E}">
        <p14:creationId xmlns:p14="http://schemas.microsoft.com/office/powerpoint/2010/main" xmlns="" val="35294622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of Wound Healing</a:t>
            </a:r>
            <a:endParaRPr lang="en-US" dirty="0"/>
          </a:p>
        </p:txBody>
      </p:sp>
      <p:sp>
        <p:nvSpPr>
          <p:cNvPr id="3" name="Content Placeholder 2"/>
          <p:cNvSpPr>
            <a:spLocks noGrp="1"/>
          </p:cNvSpPr>
          <p:nvPr>
            <p:ph idx="1"/>
          </p:nvPr>
        </p:nvSpPr>
        <p:spPr>
          <a:xfrm>
            <a:off x="457200" y="1600201"/>
            <a:ext cx="8229600" cy="2209800"/>
          </a:xfrm>
        </p:spPr>
        <p:txBody>
          <a:bodyPr/>
          <a:lstStyle/>
          <a:p>
            <a:r>
              <a:rPr lang="en-US" dirty="0" smtClean="0"/>
              <a:t>Hemorrhage.</a:t>
            </a:r>
          </a:p>
          <a:p>
            <a:r>
              <a:rPr lang="en-US" dirty="0" smtClean="0"/>
              <a:t>Infection.</a:t>
            </a:r>
          </a:p>
          <a:p>
            <a:r>
              <a:rPr lang="en-US" dirty="0" smtClean="0"/>
              <a:t>Dehiscence with possible evisceration.</a:t>
            </a:r>
            <a:endParaRPr lang="en-US" dirty="0"/>
          </a:p>
        </p:txBody>
      </p:sp>
      <p:pic>
        <p:nvPicPr>
          <p:cNvPr id="16386" name="Picture 2" descr="Image result for Dehiscence with possible evisceration."/>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0" y="3810000"/>
            <a:ext cx="5105400" cy="2133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03326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Genetics and hereditary </a:t>
            </a:r>
            <a:r>
              <a:rPr lang="en-US" dirty="0" smtClean="0"/>
              <a:t>determine many aspects of a person’s skin, including skin color, sensitivity to sun light, and allergies. </a:t>
            </a:r>
            <a:r>
              <a:rPr lang="en-US" b="1" dirty="0" smtClean="0"/>
              <a:t>Age </a:t>
            </a:r>
            <a:r>
              <a:rPr lang="en-US" dirty="0" smtClean="0"/>
              <a:t>influences skin integrity in that the skin of both the </a:t>
            </a:r>
            <a:r>
              <a:rPr lang="en-US" dirty="0" smtClean="0">
                <a:solidFill>
                  <a:srgbClr val="FF0000"/>
                </a:solidFill>
              </a:rPr>
              <a:t>very young </a:t>
            </a:r>
            <a:r>
              <a:rPr lang="en-US" dirty="0" smtClean="0"/>
              <a:t>and the </a:t>
            </a:r>
            <a:r>
              <a:rPr lang="en-US" dirty="0" smtClean="0">
                <a:solidFill>
                  <a:srgbClr val="FF0000"/>
                </a:solidFill>
              </a:rPr>
              <a:t>very old </a:t>
            </a:r>
            <a:r>
              <a:rPr lang="en-US" dirty="0" smtClean="0"/>
              <a:t>is more fragile and susceptible to injury than that of most adults. </a:t>
            </a:r>
            <a:r>
              <a:rPr lang="en-US" dirty="0" smtClean="0">
                <a:solidFill>
                  <a:srgbClr val="FF0000"/>
                </a:solidFill>
              </a:rPr>
              <a:t>Wounds tend to heal more rapidly in infants and children.</a:t>
            </a:r>
            <a:endParaRPr lang="en-US" dirty="0">
              <a:solidFill>
                <a:srgbClr val="FF0000"/>
              </a:solidFill>
            </a:endParaRPr>
          </a:p>
        </p:txBody>
      </p:sp>
    </p:spTree>
    <p:extLst>
      <p:ext uri="{BB962C8B-B14F-4D97-AF65-F5344CB8AC3E}">
        <p14:creationId xmlns:p14="http://schemas.microsoft.com/office/powerpoint/2010/main" xmlns="" val="21716860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affecting Wound Healing</a:t>
            </a:r>
            <a:endParaRPr lang="en-US" dirty="0"/>
          </a:p>
        </p:txBody>
      </p:sp>
      <p:sp>
        <p:nvSpPr>
          <p:cNvPr id="3" name="Content Placeholder 2"/>
          <p:cNvSpPr>
            <a:spLocks noGrp="1"/>
          </p:cNvSpPr>
          <p:nvPr>
            <p:ph idx="1"/>
          </p:nvPr>
        </p:nvSpPr>
        <p:spPr/>
        <p:txBody>
          <a:bodyPr/>
          <a:lstStyle/>
          <a:p>
            <a:r>
              <a:rPr lang="en-US" dirty="0" smtClean="0"/>
              <a:t>Developmental considerations.</a:t>
            </a:r>
          </a:p>
          <a:p>
            <a:r>
              <a:rPr lang="en-US" dirty="0" smtClean="0"/>
              <a:t>Nutrition.</a:t>
            </a:r>
          </a:p>
          <a:p>
            <a:r>
              <a:rPr lang="en-US" dirty="0" smtClean="0"/>
              <a:t>Lifestyle.</a:t>
            </a:r>
          </a:p>
          <a:p>
            <a:r>
              <a:rPr lang="en-US" dirty="0" smtClean="0"/>
              <a:t>Medications. </a:t>
            </a:r>
            <a:endParaRPr lang="en-US" dirty="0"/>
          </a:p>
        </p:txBody>
      </p:sp>
    </p:spTree>
    <p:extLst>
      <p:ext uri="{BB962C8B-B14F-4D97-AF65-F5344CB8AC3E}">
        <p14:creationId xmlns:p14="http://schemas.microsoft.com/office/powerpoint/2010/main" xmlns="" val="942037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rgbClr val="FF0000"/>
                </a:solidFill>
              </a:rPr>
              <a:t>Many chronic illnesses</a:t>
            </a:r>
            <a:r>
              <a:rPr lang="en-US" b="1" dirty="0" smtClean="0"/>
              <a:t> </a:t>
            </a:r>
            <a:r>
              <a:rPr lang="en-US" dirty="0" smtClean="0"/>
              <a:t>and </a:t>
            </a:r>
            <a:r>
              <a:rPr lang="en-US" b="1" dirty="0" smtClean="0">
                <a:solidFill>
                  <a:srgbClr val="FF0000"/>
                </a:solidFill>
              </a:rPr>
              <a:t>their treatments </a:t>
            </a:r>
            <a:r>
              <a:rPr lang="en-US" dirty="0" smtClean="0"/>
              <a:t>affect skin integrity. People with peripheral arterial circulation may have skin on the legs that damages easily. Some medications, corticosteroids for example, cause thinning of the skin and allow it to be much more readily harmed. </a:t>
            </a:r>
          </a:p>
          <a:p>
            <a:endParaRPr lang="en-US" dirty="0"/>
          </a:p>
        </p:txBody>
      </p:sp>
    </p:spTree>
    <p:extLst>
      <p:ext uri="{BB962C8B-B14F-4D97-AF65-F5344CB8AC3E}">
        <p14:creationId xmlns:p14="http://schemas.microsoft.com/office/powerpoint/2010/main" xmlns="" val="2663884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en-US" b="1" dirty="0" smtClean="0">
                <a:solidFill>
                  <a:schemeClr val="accent2"/>
                </a:solidFill>
              </a:rPr>
              <a:t>Many medications </a:t>
            </a:r>
            <a:r>
              <a:rPr lang="en-US" dirty="0" smtClean="0"/>
              <a:t>increase sensitivity to sunlight and can predispose one to severe sunburns. Some of the most common medications that cause this damage are certain </a:t>
            </a:r>
            <a:r>
              <a:rPr lang="en-US" dirty="0" smtClean="0">
                <a:solidFill>
                  <a:schemeClr val="accent2"/>
                </a:solidFill>
              </a:rPr>
              <a:t>antibiotics </a:t>
            </a:r>
            <a:r>
              <a:rPr lang="en-US" dirty="0" smtClean="0"/>
              <a:t>(e.g., tetracycline), </a:t>
            </a:r>
            <a:r>
              <a:rPr lang="en-US" dirty="0" smtClean="0">
                <a:solidFill>
                  <a:schemeClr val="accent2"/>
                </a:solidFill>
              </a:rPr>
              <a:t>chemotherapy</a:t>
            </a:r>
            <a:r>
              <a:rPr lang="en-US" dirty="0" smtClean="0"/>
              <a:t>  (e.g., methotrexate), and some </a:t>
            </a:r>
            <a:r>
              <a:rPr lang="en-US" dirty="0" smtClean="0">
                <a:solidFill>
                  <a:schemeClr val="accent2"/>
                </a:solidFill>
              </a:rPr>
              <a:t>psychotherapeutic drugs </a:t>
            </a:r>
            <a:r>
              <a:rPr lang="en-US" dirty="0" smtClean="0"/>
              <a:t>(e.g., tricyclic antidepressants). Poor nutrition alone can interfere with appearance and function of normal skin.</a:t>
            </a:r>
            <a:endParaRPr lang="en-US" dirty="0"/>
          </a:p>
        </p:txBody>
      </p:sp>
    </p:spTree>
    <p:extLst>
      <p:ext uri="{BB962C8B-B14F-4D97-AF65-F5344CB8AC3E}">
        <p14:creationId xmlns:p14="http://schemas.microsoft.com/office/powerpoint/2010/main" xmlns="" val="1045588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Wounds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Body wounds are either </a:t>
            </a:r>
            <a:r>
              <a:rPr lang="en-US" b="1" dirty="0" smtClean="0"/>
              <a:t>intentional</a:t>
            </a:r>
            <a:r>
              <a:rPr lang="en-US" dirty="0" smtClean="0"/>
              <a:t> or </a:t>
            </a:r>
            <a:r>
              <a:rPr lang="en-US" b="1" dirty="0" smtClean="0"/>
              <a:t>unintentiona</a:t>
            </a:r>
            <a:r>
              <a:rPr lang="en-US" dirty="0" smtClean="0"/>
              <a:t>l.</a:t>
            </a:r>
          </a:p>
          <a:p>
            <a:r>
              <a:rPr lang="en-US" dirty="0" smtClean="0">
                <a:solidFill>
                  <a:schemeClr val="accent2"/>
                </a:solidFill>
              </a:rPr>
              <a:t>Intentional trauma </a:t>
            </a:r>
            <a:r>
              <a:rPr lang="en-US" dirty="0" smtClean="0"/>
              <a:t>occurs during therapy. Examples are operations or venipunctures. Although removing a tumor, for example is therapeutic, the surgeon must cut into body tissues, thus traumatizing them. </a:t>
            </a:r>
          </a:p>
          <a:p>
            <a:r>
              <a:rPr lang="en-US" dirty="0" smtClean="0">
                <a:solidFill>
                  <a:schemeClr val="accent2"/>
                </a:solidFill>
              </a:rPr>
              <a:t>Unintentional wounds </a:t>
            </a:r>
            <a:r>
              <a:rPr lang="en-US" dirty="0" smtClean="0"/>
              <a:t>are accidental, for example, a person may fracture an arm in an automobile collision. If tissues are traumatized without a break in the skin, the </a:t>
            </a:r>
            <a:r>
              <a:rPr lang="en-US" dirty="0" smtClean="0">
                <a:solidFill>
                  <a:srgbClr val="FF0000"/>
                </a:solidFill>
              </a:rPr>
              <a:t>wound is closed</a:t>
            </a:r>
            <a:r>
              <a:rPr lang="en-US" dirty="0" smtClean="0"/>
              <a:t>. The </a:t>
            </a:r>
            <a:r>
              <a:rPr lang="en-US" dirty="0" smtClean="0">
                <a:solidFill>
                  <a:srgbClr val="FF0000"/>
                </a:solidFill>
              </a:rPr>
              <a:t>wound is open </a:t>
            </a:r>
            <a:r>
              <a:rPr lang="en-US" dirty="0" smtClean="0"/>
              <a:t>when the skin or mucous membrane surface is broken.</a:t>
            </a:r>
            <a:endParaRPr lang="en-US" dirty="0"/>
          </a:p>
        </p:txBody>
      </p:sp>
    </p:spTree>
    <p:extLst>
      <p:ext uri="{BB962C8B-B14F-4D97-AF65-F5344CB8AC3E}">
        <p14:creationId xmlns:p14="http://schemas.microsoft.com/office/powerpoint/2010/main" xmlns="" val="230787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Wound by contamination</a:t>
            </a:r>
            <a:endParaRPr lang="en-US" dirty="0"/>
          </a:p>
        </p:txBody>
      </p:sp>
      <p:sp>
        <p:nvSpPr>
          <p:cNvPr id="3" name="Content Placeholder 2"/>
          <p:cNvSpPr>
            <a:spLocks noGrp="1"/>
          </p:cNvSpPr>
          <p:nvPr>
            <p:ph idx="1"/>
          </p:nvPr>
        </p:nvSpPr>
        <p:spPr/>
        <p:txBody>
          <a:bodyPr/>
          <a:lstStyle/>
          <a:p>
            <a:r>
              <a:rPr lang="en-US" dirty="0" smtClean="0">
                <a:solidFill>
                  <a:schemeClr val="accent2"/>
                </a:solidFill>
              </a:rPr>
              <a:t>Clean wounds</a:t>
            </a:r>
            <a:r>
              <a:rPr lang="en-US" dirty="0" smtClean="0"/>
              <a:t>: are uninfected wounds in which there is minimal inflammation and the respiratory, gastrointestinal, genital and urinary tracts are not entered. </a:t>
            </a:r>
            <a:r>
              <a:rPr lang="en-US" u="sng" dirty="0" smtClean="0">
                <a:solidFill>
                  <a:schemeClr val="accent2"/>
                </a:solidFill>
              </a:rPr>
              <a:t>Clean wounds are primarily closed wounds.</a:t>
            </a:r>
            <a:endParaRPr lang="en-US" u="sng" dirty="0">
              <a:solidFill>
                <a:schemeClr val="accent2"/>
              </a:solidFill>
            </a:endParaRPr>
          </a:p>
        </p:txBody>
      </p:sp>
    </p:spTree>
    <p:extLst>
      <p:ext uri="{BB962C8B-B14F-4D97-AF65-F5344CB8AC3E}">
        <p14:creationId xmlns:p14="http://schemas.microsoft.com/office/powerpoint/2010/main" xmlns="" val="1669679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chemeClr val="accent2"/>
                </a:solidFill>
              </a:rPr>
              <a:t>Clean-contaminated wounds </a:t>
            </a:r>
            <a:r>
              <a:rPr lang="en-US" dirty="0" smtClean="0"/>
              <a:t>are surgical wounds in which the respiratory, gastrointestinal, genital or urinary tract has been entered. Such wounds show no evidence of infection. </a:t>
            </a:r>
            <a:endParaRPr lang="en-US" dirty="0"/>
          </a:p>
        </p:txBody>
      </p:sp>
    </p:spTree>
    <p:extLst>
      <p:ext uri="{BB962C8B-B14F-4D97-AF65-F5344CB8AC3E}">
        <p14:creationId xmlns:p14="http://schemas.microsoft.com/office/powerpoint/2010/main" xmlns="" val="1529625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593</TotalTime>
  <Words>1484</Words>
  <Application>Microsoft Office PowerPoint</Application>
  <PresentationFormat>On-screen Show (4:3)</PresentationFormat>
  <Paragraphs>100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Skin Integrity and Wound Care</vt:lpstr>
      <vt:lpstr>Introduction </vt:lpstr>
      <vt:lpstr>Skin Integrity </vt:lpstr>
      <vt:lpstr>Slide 4</vt:lpstr>
      <vt:lpstr>Slide 5</vt:lpstr>
      <vt:lpstr>Slide 6</vt:lpstr>
      <vt:lpstr>Types of Wounds</vt:lpstr>
      <vt:lpstr>Types of Wound by contamination</vt:lpstr>
      <vt:lpstr>Slide 9</vt:lpstr>
      <vt:lpstr>Slide 10</vt:lpstr>
      <vt:lpstr>Slide 11</vt:lpstr>
      <vt:lpstr>Types of Wounds </vt:lpstr>
      <vt:lpstr>Incision wound</vt:lpstr>
      <vt:lpstr>Contusion Wound</vt:lpstr>
      <vt:lpstr>Abrasion Wound </vt:lpstr>
      <vt:lpstr>Puncture Wound</vt:lpstr>
      <vt:lpstr>Laceration Wound</vt:lpstr>
      <vt:lpstr>Slide 18</vt:lpstr>
      <vt:lpstr>Types of Wounds by Depth</vt:lpstr>
      <vt:lpstr>Types of wounds by depth</vt:lpstr>
      <vt:lpstr>Pressure Ulcers</vt:lpstr>
      <vt:lpstr>Safety </vt:lpstr>
      <vt:lpstr>Etiology of PU</vt:lpstr>
      <vt:lpstr>Slide 24</vt:lpstr>
      <vt:lpstr>Slide 25</vt:lpstr>
      <vt:lpstr>Risk Factors</vt:lpstr>
      <vt:lpstr>Stages of PU</vt:lpstr>
      <vt:lpstr>Stage I PU</vt:lpstr>
      <vt:lpstr>Stage II PU</vt:lpstr>
      <vt:lpstr>Stage III PU</vt:lpstr>
      <vt:lpstr>Stage IV PU </vt:lpstr>
      <vt:lpstr>Stages of Pressure ulcer</vt:lpstr>
      <vt:lpstr>Types of Wound Exudate </vt:lpstr>
      <vt:lpstr>Serous Exudate </vt:lpstr>
      <vt:lpstr>Purulent Exudate </vt:lpstr>
      <vt:lpstr>Sanguineous Exudate</vt:lpstr>
      <vt:lpstr>Sanguineous Exudate</vt:lpstr>
      <vt:lpstr>Clinical Alert</vt:lpstr>
      <vt:lpstr>Complications of Wound Healing</vt:lpstr>
      <vt:lpstr>Factors affecting Wound Healing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Skin Integrity and Wound Care</dc:title>
  <dc:creator>mutez</dc:creator>
  <cp:lastModifiedBy>BZU</cp:lastModifiedBy>
  <cp:revision>62</cp:revision>
  <dcterms:created xsi:type="dcterms:W3CDTF">2006-08-16T00:00:00Z</dcterms:created>
  <dcterms:modified xsi:type="dcterms:W3CDTF">2020-12-09T21:23:28Z</dcterms:modified>
</cp:coreProperties>
</file>