
<file path=[Content_Types].xml><?xml version="1.0" encoding="utf-8"?>
<Types xmlns="http://schemas.openxmlformats.org/package/2006/content-types">
  <Default Extension="xml" ContentType="application/xml"/>
  <Default Extension="wav" ContentType="audio/wav"/>
  <Default Extension="wmf" ContentType="image/x-wmf"/>
  <Default Extension="jpeg" ContentType="image/jpeg"/>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31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312" r:id="rId39"/>
    <p:sldId id="313" r:id="rId40"/>
    <p:sldId id="31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4" r:id="rId56"/>
  </p:sldIdLst>
  <p:sldSz cx="9144000" cy="6858000" type="screen4x3"/>
  <p:notesSz cx="6858000" cy="9144000"/>
  <p:defaultTextStyle>
    <a:defPPr>
      <a:defRPr lang="en-CA"/>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78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018" autoAdjust="0"/>
  </p:normalViewPr>
  <p:slideViewPr>
    <p:cSldViewPr>
      <p:cViewPr varScale="1">
        <p:scale>
          <a:sx n="64" d="100"/>
          <a:sy n="64" d="100"/>
        </p:scale>
        <p:origin x="-1104" y="-9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notesMaster" Target="notesMasters/notesMaster1.xml"/><Relationship Id="rId58" Type="http://schemas.openxmlformats.org/officeDocument/2006/relationships/printerSettings" Target="printerSettings/printerSettings1.bin"/><Relationship Id="rId59" Type="http://schemas.openxmlformats.org/officeDocument/2006/relationships/presProps" Target="pres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viewProps" Target="viewProps.xml"/><Relationship Id="rId61" Type="http://schemas.openxmlformats.org/officeDocument/2006/relationships/theme" Target="theme/theme1.xml"/><Relationship Id="rId6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pitchFamily="34" charset="0"/>
                <a:cs typeface="Arial" pitchFamily="34" charset="0"/>
              </a:defRPr>
            </a:lvl1pPr>
          </a:lstStyle>
          <a:p>
            <a:pPr>
              <a:defRPr/>
            </a:pPr>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atin typeface="Arial" pitchFamily="34" charset="0"/>
                <a:cs typeface="Arial" pitchFamily="34" charset="0"/>
              </a:defRPr>
            </a:lvl1pPr>
          </a:lstStyle>
          <a:p>
            <a:pPr>
              <a:defRPr/>
            </a:pPr>
            <a:fld id="{0EBFE6C4-062F-4B12-9A25-06C7C5162C61}" type="datetimeFigureOut">
              <a:rPr lang="en-US"/>
              <a:pPr>
                <a:defRPr/>
              </a:pPr>
              <a:t>6/4/14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atin typeface="Arial" pitchFamily="34" charset="0"/>
                <a:cs typeface="Arial" pitchFamily="34" charset="0"/>
              </a:defRPr>
            </a:lvl1pPr>
          </a:lstStyle>
          <a:p>
            <a:pPr>
              <a:defRPr/>
            </a:pPr>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atin typeface="Arial" pitchFamily="34" charset="0"/>
                <a:cs typeface="Arial" pitchFamily="34" charset="0"/>
              </a:defRPr>
            </a:lvl1pPr>
          </a:lstStyle>
          <a:p>
            <a:pPr>
              <a:defRPr/>
            </a:pPr>
            <a:fld id="{9A3FF841-0464-4FD9-BD54-4F97E3DF4366}" type="slidenum">
              <a:rPr lang="en-CA"/>
              <a:pPr>
                <a:defRPr/>
              </a:pPr>
              <a:t>‹#›</a:t>
            </a:fld>
            <a:endParaRPr lang="en-CA"/>
          </a:p>
        </p:txBody>
      </p:sp>
    </p:spTree>
    <p:extLst>
      <p:ext uri="{BB962C8B-B14F-4D97-AF65-F5344CB8AC3E}">
        <p14:creationId xmlns:p14="http://schemas.microsoft.com/office/powerpoint/2010/main" val="216961992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6033A71-89A0-496E-8AA5-20F40C7FAB92}" type="slidenum">
              <a:rPr lang="en-CA">
                <a:latin typeface="Arial" charset="0"/>
                <a:cs typeface="Arial" charset="0"/>
              </a:rPr>
              <a:pPr/>
              <a:t>1</a:t>
            </a:fld>
            <a:endParaRPr lang="en-CA">
              <a:latin typeface="Arial" charset="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p:cNvSpPr>
          <p:nvPr>
            <p:ph type="sldImg"/>
          </p:nvPr>
        </p:nvSpPr>
        <p:spPr>
          <a:solidFill>
            <a:srgbClr val="FFFFFF"/>
          </a:solidFill>
          <a:ln/>
        </p:spPr>
      </p:sp>
      <p:sp>
        <p:nvSpPr>
          <p:cNvPr id="35843" name="Rectangle 3"/>
          <p:cNvSpPr>
            <a:spLocks noGrp="1" noChangeArrowheads="1"/>
          </p:cNvSpPr>
          <p:nvPr>
            <p:ph type="body" idx="1"/>
          </p:nvPr>
        </p:nvSpPr>
        <p:spPr>
          <a:solidFill>
            <a:srgbClr val="FFFFFF"/>
          </a:solidFill>
          <a:ln>
            <a:solidFill>
              <a:srgbClr val="000000"/>
            </a:solidFill>
          </a:ln>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w="9525"/>
        </p:spPr>
        <p:txBody>
          <a:bodyPr/>
          <a:lstStyle/>
          <a:p>
            <a:r>
              <a:rPr lang="de-DE" smtClean="0">
                <a:latin typeface="Times" charset="0"/>
                <a:ea typeface="ＭＳ Ｐゴシック" pitchFamily="34" charset="-128"/>
              </a:rPr>
              <a:t>A first heuristic would be  Control objects need a processor,  Entity objects need memory </a:t>
            </a:r>
          </a:p>
          <a:p>
            <a:r>
              <a:rPr lang="de-DE" smtClean="0">
                <a:latin typeface="Times" charset="0"/>
                <a:ea typeface="ＭＳ Ｐゴシック" pitchFamily="34" charset="-128"/>
              </a:rPr>
              <a:t>Boundary objects should be mapped to input/output devices. </a:t>
            </a:r>
          </a:p>
          <a:p>
            <a:r>
              <a:rPr lang="de-DE" smtClean="0">
                <a:latin typeface="Times" charset="0"/>
                <a:ea typeface="ＭＳ Ｐゴシック" pitchFamily="34" charset="-128"/>
              </a:rPr>
              <a:t>These abstractions are available in hardware as well as in software.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w="9525"/>
        </p:spPr>
        <p:txBody>
          <a:bodyPr/>
          <a:lstStyle/>
          <a:p>
            <a:pPr lvl="1"/>
            <a:r>
              <a:rPr lang="en-US" smtClean="0">
                <a:latin typeface="Times" charset="0"/>
                <a:ea typeface="ＭＳ Ｐゴシック" pitchFamily="34" charset="-128"/>
              </a:rPr>
              <a:t>Does the response time exceed the available bandwith for a task and a piece of hardware?</a:t>
            </a:r>
          </a:p>
          <a:p>
            <a:endParaRPr lang="de-DE" smtClean="0">
              <a:latin typeface="Times"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Describe the physical connectivity of the hardware  </a:t>
            </a:r>
          </a:p>
          <a:p>
            <a:pPr lvl="1"/>
            <a:r>
              <a:rPr lang="en-US" smtClean="0">
                <a:latin typeface="Times" charset="0"/>
                <a:ea typeface="ＭＳ Ｐゴシック" pitchFamily="34" charset="-128"/>
              </a:rPr>
              <a:t>This is usually the physical layer in the OSI Reference Model</a:t>
            </a:r>
          </a:p>
          <a:p>
            <a:pPr lvl="2"/>
            <a:r>
              <a:rPr lang="en-US" smtClean="0">
                <a:latin typeface="Times" charset="0"/>
                <a:ea typeface="ＭＳ Ｐゴシック" pitchFamily="34" charset="-128"/>
              </a:rPr>
              <a:t>Which associations in the object model  are mapped to physical connections?</a:t>
            </a:r>
          </a:p>
          <a:p>
            <a:pPr lvl="2"/>
            <a:r>
              <a:rPr lang="en-US" smtClean="0">
                <a:latin typeface="Times" charset="0"/>
                <a:ea typeface="ＭＳ Ｐゴシック" pitchFamily="34" charset="-128"/>
              </a:rPr>
              <a:t>Which of the client-supplier relationships in the analysis/design model  correspond to physical connections?</a:t>
            </a:r>
          </a:p>
          <a:p>
            <a:r>
              <a:rPr lang="en-US" smtClean="0">
                <a:latin typeface="Times" charset="0"/>
                <a:ea typeface="ＭＳ Ｐゴシック" pitchFamily="34" charset="-128"/>
              </a:rPr>
              <a:t>Describe the logical connectivity  (subsystem associations)</a:t>
            </a:r>
          </a:p>
          <a:p>
            <a:pPr lvl="1"/>
            <a:r>
              <a:rPr lang="en-US" smtClean="0">
                <a:latin typeface="Times" charset="0"/>
                <a:ea typeface="ＭＳ Ｐゴシック" pitchFamily="34" charset="-128"/>
              </a:rPr>
              <a:t>Identify associations that do not directly map into physical connections:</a:t>
            </a:r>
          </a:p>
          <a:p>
            <a:pPr lvl="2"/>
            <a:r>
              <a:rPr lang="en-US" smtClean="0">
                <a:latin typeface="Times" charset="0"/>
                <a:ea typeface="ＭＳ Ｐゴシック" pitchFamily="34" charset="-128"/>
              </a:rPr>
              <a:t>How should these associations be implemented?</a:t>
            </a:r>
          </a:p>
          <a:p>
            <a:endParaRPr lang="en-US" smtClean="0">
              <a:latin typeface="Times" charset="0"/>
              <a:ea typeface="ＭＳ Ｐゴシック" pitchFamily="34" charset="-128"/>
            </a:endParaRPr>
          </a:p>
          <a:p>
            <a:endParaRPr lang="de-DE" smtClean="0">
              <a:latin typeface="Times"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4"/>
          <p:cNvSpPr>
            <a:spLocks noGrp="1" noRot="1" noChangeAspect="1" noChangeArrowheads="1" noTextEdit="1"/>
          </p:cNvSpPr>
          <p:nvPr>
            <p:ph type="sldImg"/>
          </p:nvPr>
        </p:nvSpPr>
        <p:spPr>
          <a:ln/>
        </p:spPr>
      </p:sp>
      <p:sp>
        <p:nvSpPr>
          <p:cNvPr id="71683" name="Rectangle 5"/>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Some objects in the system model need to be persistent</a:t>
            </a:r>
          </a:p>
          <a:p>
            <a:pPr lvl="1"/>
            <a:r>
              <a:rPr lang="en-US" smtClean="0">
                <a:latin typeface="Times" charset="0"/>
                <a:ea typeface="ＭＳ Ｐゴシック" pitchFamily="34" charset="-128"/>
              </a:rPr>
              <a:t>Provide clean separation points between subsystems with well-defined interfaces.</a:t>
            </a:r>
          </a:p>
          <a:p>
            <a:pPr lvl="1"/>
            <a:endParaRPr lang="en-US" smtClean="0">
              <a:latin typeface="Times" charset="0"/>
              <a:ea typeface="ＭＳ Ｐゴシック" pitchFamily="34" charset="-128"/>
            </a:endParaRPr>
          </a:p>
          <a:p>
            <a:pPr lvl="1"/>
            <a:r>
              <a:rPr lang="en-US" smtClean="0">
                <a:latin typeface="Times" charset="0"/>
                <a:ea typeface="ＭＳ Ｐゴシック" pitchFamily="34" charset="-128"/>
              </a:rPr>
              <a:t>Data structure</a:t>
            </a:r>
          </a:p>
          <a:p>
            <a:pPr lvl="2"/>
            <a:r>
              <a:rPr lang="en-US" smtClean="0">
                <a:latin typeface="Times" charset="0"/>
                <a:ea typeface="ＭＳ Ｐゴシック" pitchFamily="34" charset="-128"/>
              </a:rPr>
              <a:t>If the data can be volatile</a:t>
            </a:r>
          </a:p>
          <a:p>
            <a:pPr lvl="1"/>
            <a:r>
              <a:rPr lang="en-US" smtClean="0">
                <a:latin typeface="Times" charset="0"/>
                <a:ea typeface="ＭＳ Ｐゴシック" pitchFamily="34" charset="-128"/>
              </a:rPr>
              <a:t>Files</a:t>
            </a:r>
          </a:p>
          <a:p>
            <a:pPr lvl="2"/>
            <a:r>
              <a:rPr lang="en-US" smtClean="0">
                <a:latin typeface="Times" charset="0"/>
                <a:ea typeface="ＭＳ Ｐゴシック" pitchFamily="34" charset="-128"/>
              </a:rPr>
              <a:t>If the data has a lifetime longer than a single execution</a:t>
            </a:r>
          </a:p>
          <a:p>
            <a:pPr lvl="2"/>
            <a:r>
              <a:rPr lang="en-US" smtClean="0">
                <a:latin typeface="Times" charset="0"/>
                <a:ea typeface="ＭＳ Ｐゴシック" pitchFamily="34" charset="-128"/>
              </a:rPr>
              <a:t>Cheap, simple, permanent storage</a:t>
            </a:r>
          </a:p>
          <a:p>
            <a:pPr lvl="2"/>
            <a:r>
              <a:rPr lang="en-US" smtClean="0">
                <a:latin typeface="Times" charset="0"/>
                <a:ea typeface="ＭＳ Ｐゴシック" pitchFamily="34" charset="-128"/>
              </a:rPr>
              <a:t>Low level (Read, Write)</a:t>
            </a:r>
          </a:p>
          <a:p>
            <a:pPr lvl="2"/>
            <a:r>
              <a:rPr lang="en-US" smtClean="0">
                <a:latin typeface="Times" charset="0"/>
                <a:ea typeface="ＭＳ Ｐゴシック" pitchFamily="34" charset="-128"/>
              </a:rPr>
              <a:t>Applications must add code to provide suitable level of abstraction</a:t>
            </a:r>
          </a:p>
          <a:p>
            <a:pPr lvl="1"/>
            <a:r>
              <a:rPr lang="en-US" smtClean="0">
                <a:latin typeface="Times" charset="0"/>
                <a:ea typeface="ＭＳ Ｐゴシック" pitchFamily="34" charset="-128"/>
              </a:rPr>
              <a:t>Database</a:t>
            </a:r>
          </a:p>
          <a:p>
            <a:pPr lvl="2"/>
            <a:r>
              <a:rPr lang="en-US" smtClean="0">
                <a:latin typeface="Times" charset="0"/>
                <a:ea typeface="ＭＳ Ｐゴシック" pitchFamily="34" charset="-128"/>
              </a:rPr>
              <a:t>Powerful, easy to port</a:t>
            </a:r>
          </a:p>
          <a:p>
            <a:pPr lvl="2"/>
            <a:r>
              <a:rPr lang="en-US" smtClean="0">
                <a:latin typeface="Times" charset="0"/>
                <a:ea typeface="ＭＳ Ｐゴシック" pitchFamily="34" charset="-128"/>
              </a:rPr>
              <a:t>Supports multiple writers and readers</a:t>
            </a:r>
          </a:p>
          <a:p>
            <a:pPr lvl="1"/>
            <a:endParaRPr lang="de-DE" smtClean="0">
              <a:latin typeface="Times" charset="0"/>
              <a:ea typeface="ＭＳ Ｐゴシック"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Should the database be relational or object-oriented?</a:t>
            </a:r>
            <a:endParaRPr lang="de-DE" smtClean="0">
              <a:latin typeface="Times" charset="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UML object models can be mapped to relational databases</a:t>
            </a:r>
          </a:p>
          <a:p>
            <a:pPr lvl="1"/>
            <a:r>
              <a:rPr lang="en-US" smtClean="0">
                <a:latin typeface="Times" charset="0"/>
                <a:ea typeface="ＭＳ Ｐゴシック" pitchFamily="34" charset="-128"/>
              </a:rPr>
              <a:t>Some degradation occurs because all UML constructs must be mapped to a single relational database construct - the table</a:t>
            </a:r>
          </a:p>
          <a:p>
            <a:pPr lvl="1"/>
            <a:r>
              <a:rPr lang="en-US" smtClean="0">
                <a:latin typeface="Times" charset="0"/>
                <a:ea typeface="ＭＳ Ｐゴシック" pitchFamily="34" charset="-128"/>
              </a:rPr>
              <a:t>UML mappings (Chapter 10, p 414ff)</a:t>
            </a:r>
          </a:p>
          <a:p>
            <a:endParaRPr lang="de-DE" smtClean="0">
              <a:latin typeface="Times" charset="0"/>
              <a:ea typeface="ＭＳ Ｐゴシック" pitchFamily="34"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w="9525"/>
        </p:spPr>
        <p:txBody>
          <a:bodyPr/>
          <a:lstStyle/>
          <a:p>
            <a:r>
              <a:rPr lang="de-DE" smtClean="0">
                <a:latin typeface="Times" charset="0"/>
                <a:ea typeface="ＭＳ Ｐゴシック" pitchFamily="34" charset="-128"/>
              </a:rPr>
              <a:t>During system design we model them by examining the object model by determining which objects are shared among actors. </a:t>
            </a:r>
          </a:p>
          <a:p>
            <a:r>
              <a:rPr lang="de-DE" smtClean="0">
                <a:latin typeface="Times" charset="0"/>
                <a:ea typeface="ＭＳ Ｐゴシック" pitchFamily="34" charset="-128"/>
              </a:rPr>
              <a:t>Depending on the security requirements of the system, we also define how actors are authenticated </a:t>
            </a:r>
          </a:p>
          <a:p>
            <a:r>
              <a:rPr lang="de-DE" smtClean="0">
                <a:latin typeface="Times" charset="0"/>
                <a:ea typeface="ＭＳ Ｐゴシック" pitchFamily="34" charset="-128"/>
              </a:rPr>
              <a:t>to the system and how selected data in the system should be encrypted.</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w="9525"/>
        </p:spPr>
        <p:txBody>
          <a:bodyPr/>
          <a:lstStyle/>
          <a:p>
            <a:r>
              <a:rPr lang="de-DE" smtClean="0">
                <a:solidFill>
                  <a:srgbClr val="0006A3"/>
                </a:solidFill>
                <a:latin typeface="Times" charset="0"/>
                <a:ea typeface="ＭＳ Ｐゴシック" pitchFamily="34" charset="-128"/>
              </a:rPr>
              <a:t>Global access table:</a:t>
            </a:r>
            <a:r>
              <a:rPr lang="de-DE" smtClean="0">
                <a:latin typeface="Times" charset="0"/>
                <a:ea typeface="ＭＳ Ｐゴシック" pitchFamily="34" charset="-128"/>
              </a:rPr>
              <a:t> Represents explicitly every cell in the matrix as a triple (actor,class, operation) </a:t>
            </a:r>
          </a:p>
          <a:p>
            <a:pPr lvl="1"/>
            <a:r>
              <a:rPr lang="de-DE" smtClean="0">
                <a:latin typeface="Times" charset="0"/>
                <a:ea typeface="ＭＳ Ｐゴシック" pitchFamily="34" charset="-128"/>
              </a:rPr>
              <a:t>Determining if an actor has access to a specific object requires looking up the corresponding tuple. If no such tuple is found, access is denied.</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w="9525"/>
        </p:spPr>
        <p:txBody>
          <a:bodyPr/>
          <a:lstStyle/>
          <a:p>
            <a:r>
              <a:rPr lang="de-DE" smtClean="0">
                <a:solidFill>
                  <a:srgbClr val="0006A3"/>
                </a:solidFill>
                <a:latin typeface="Times" charset="0"/>
                <a:ea typeface="ＭＳ Ｐゴシック" pitchFamily="34" charset="-128"/>
              </a:rPr>
              <a:t>Access control</a:t>
            </a:r>
            <a:r>
              <a:rPr lang="de-DE" smtClean="0">
                <a:latin typeface="Times" charset="0"/>
                <a:ea typeface="ＭＳ Ｐゴシック" pitchFamily="34" charset="-128"/>
              </a:rPr>
              <a:t> list associates a list of (actor,operation) pairs with each class to be accessed. </a:t>
            </a:r>
          </a:p>
          <a:p>
            <a:pPr lvl="1"/>
            <a:r>
              <a:rPr lang="de-DE" smtClean="0">
                <a:latin typeface="Times" charset="0"/>
                <a:ea typeface="ＭＳ Ｐゴシック" pitchFamily="34" charset="-128"/>
              </a:rPr>
              <a:t>Every time an object is accessed, its access list is checked for the corresponding actor and operation. </a:t>
            </a:r>
          </a:p>
          <a:p>
            <a:pPr lvl="1"/>
            <a:r>
              <a:rPr lang="de-DE" smtClean="0">
                <a:latin typeface="Times" charset="0"/>
                <a:ea typeface="ＭＳ Ｐゴシック" pitchFamily="34" charset="-128"/>
              </a:rPr>
              <a:t>Example: guest list for a party. </a:t>
            </a:r>
          </a:p>
          <a:p>
            <a:r>
              <a:rPr lang="de-DE" smtClean="0">
                <a:latin typeface="Times" charset="0"/>
                <a:ea typeface="ＭＳ Ｐゴシック" pitchFamily="34" charset="-128"/>
              </a:rPr>
              <a:t>A capability associates a (class,operation) pair with an actor.</a:t>
            </a:r>
          </a:p>
          <a:p>
            <a:pPr lvl="1"/>
            <a:r>
              <a:rPr lang="de-DE" smtClean="0">
                <a:latin typeface="Times" charset="0"/>
                <a:ea typeface="ＭＳ Ｐゴシック" pitchFamily="34" charset="-128"/>
              </a:rPr>
              <a:t> A capability provides an actor to gain control access to an object of the class described in the capability. </a:t>
            </a:r>
          </a:p>
          <a:p>
            <a:pPr lvl="1"/>
            <a:r>
              <a:rPr lang="de-DE" smtClean="0">
                <a:latin typeface="Times" charset="0"/>
                <a:ea typeface="ＭＳ Ｐゴシック" pitchFamily="34" charset="-128"/>
              </a:rPr>
              <a:t>Example: An invitation card for a party.</a:t>
            </a:r>
          </a:p>
          <a:p>
            <a:r>
              <a:rPr lang="de-DE" smtClean="0">
                <a:latin typeface="Times" charset="0"/>
                <a:ea typeface="ＭＳ Ｐゴシック" pitchFamily="34" charset="-128"/>
              </a:rPr>
              <a:t>Which is the right implementation? </a:t>
            </a:r>
          </a:p>
          <a:p>
            <a:endParaRPr lang="de-DE" smtClean="0">
              <a:latin typeface="Times" charset="0"/>
              <a:ea typeface="ＭＳ Ｐゴシック" pitchFamily="34" charset="-128"/>
            </a:endParaRPr>
          </a:p>
          <a:p>
            <a:endParaRPr lang="en-US" smtClean="0">
              <a:latin typeface="Times"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p:cNvSpPr>
          <p:nvPr>
            <p:ph type="sldImg"/>
          </p:nvPr>
        </p:nvSpPr>
        <p:spPr>
          <a:solidFill>
            <a:srgbClr val="FFFFFF"/>
          </a:solidFill>
          <a:ln/>
        </p:spPr>
      </p:sp>
      <p:sp>
        <p:nvSpPr>
          <p:cNvPr id="82947" name="Rectangle 3"/>
          <p:cNvSpPr>
            <a:spLocks noGrp="1" noChangeArrowheads="1"/>
          </p:cNvSpPr>
          <p:nvPr>
            <p:ph type="body" idx="1"/>
          </p:nvPr>
        </p:nvSpPr>
        <p:spPr>
          <a:solidFill>
            <a:srgbClr val="FFFFFF"/>
          </a:solidFill>
          <a:ln>
            <a:solidFill>
              <a:srgbClr val="000000"/>
            </a:solidFill>
          </a:ln>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solidFill>
            <a:srgbClr val="FFFFFF"/>
          </a:solidFill>
          <a:ln/>
        </p:spPr>
      </p:sp>
      <p:sp>
        <p:nvSpPr>
          <p:cNvPr id="89091" name="Rectangle 3"/>
          <p:cNvSpPr>
            <a:spLocks noGrp="1" noChangeArrowheads="1"/>
          </p:cNvSpPr>
          <p:nvPr>
            <p:ph type="body" idx="1"/>
          </p:nvPr>
        </p:nvSpPr>
        <p:spPr>
          <a:solidFill>
            <a:srgbClr val="FFFFFF"/>
          </a:solidFill>
          <a:ln>
            <a:solidFill>
              <a:srgbClr val="000000"/>
            </a:solidFill>
          </a:ln>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solidFill>
            <a:srgbClr val="FFFFFF"/>
          </a:solidFill>
          <a:ln/>
        </p:spPr>
      </p:sp>
      <p:sp>
        <p:nvSpPr>
          <p:cNvPr id="90115" name="Rectangle 3"/>
          <p:cNvSpPr>
            <a:spLocks noGrp="1" noChangeArrowheads="1"/>
          </p:cNvSpPr>
          <p:nvPr>
            <p:ph type="body" idx="1"/>
          </p:nvPr>
        </p:nvSpPr>
        <p:spPr>
          <a:solidFill>
            <a:srgbClr val="FFFFFF"/>
          </a:solidFill>
          <a:ln>
            <a:solidFill>
              <a:srgbClr val="000000"/>
            </a:solidFill>
          </a:ln>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Two major design choices:</a:t>
            </a:r>
          </a:p>
          <a:p>
            <a:r>
              <a:rPr lang="en-US" smtClean="0">
                <a:latin typeface="Times" charset="0"/>
                <a:ea typeface="ＭＳ Ｐゴシック" pitchFamily="34" charset="-128"/>
              </a:rPr>
              <a:t>1. Choose </a:t>
            </a:r>
            <a:r>
              <a:rPr lang="en-US" smtClean="0">
                <a:solidFill>
                  <a:srgbClr val="FF0000"/>
                </a:solidFill>
                <a:latin typeface="Times" charset="0"/>
                <a:ea typeface="ＭＳ Ｐゴシック" pitchFamily="34" charset="-128"/>
              </a:rPr>
              <a:t>implicit  control</a:t>
            </a:r>
            <a:r>
              <a:rPr lang="en-US" smtClean="0">
                <a:latin typeface="Times" charset="0"/>
                <a:ea typeface="ＭＳ Ｐゴシック" pitchFamily="34" charset="-128"/>
              </a:rPr>
              <a:t> (non-procedural, declarative languages)</a:t>
            </a:r>
          </a:p>
          <a:p>
            <a:pPr lvl="2"/>
            <a:r>
              <a:rPr lang="en-US" smtClean="0">
                <a:latin typeface="Times" charset="0"/>
                <a:ea typeface="ＭＳ Ｐゴシック" pitchFamily="34" charset="-128"/>
              </a:rPr>
              <a:t>Rule-based systems </a:t>
            </a:r>
          </a:p>
          <a:p>
            <a:pPr lvl="2"/>
            <a:r>
              <a:rPr lang="en-US" smtClean="0">
                <a:latin typeface="Times" charset="0"/>
                <a:ea typeface="ＭＳ Ｐゴシック" pitchFamily="34" charset="-128"/>
              </a:rPr>
              <a:t>Logic programming </a:t>
            </a:r>
          </a:p>
          <a:p>
            <a:r>
              <a:rPr lang="en-US" smtClean="0">
                <a:latin typeface="Times" charset="0"/>
                <a:ea typeface="ＭＳ Ｐゴシック" pitchFamily="34" charset="-128"/>
              </a:rPr>
              <a:t>2. Choose </a:t>
            </a:r>
            <a:r>
              <a:rPr lang="en-US" smtClean="0">
                <a:solidFill>
                  <a:srgbClr val="FF0000"/>
                </a:solidFill>
                <a:latin typeface="Times" charset="0"/>
                <a:ea typeface="ＭＳ Ｐゴシック" pitchFamily="34" charset="-128"/>
              </a:rPr>
              <a:t>explicit control</a:t>
            </a:r>
            <a:r>
              <a:rPr lang="en-US" smtClean="0">
                <a:latin typeface="Times" charset="0"/>
                <a:ea typeface="ＭＳ Ｐゴシック" pitchFamily="34" charset="-128"/>
              </a:rPr>
              <a:t> (procedural languages): Centralized or decentralized</a:t>
            </a:r>
          </a:p>
          <a:p>
            <a:endParaRPr lang="en-US" smtClean="0">
              <a:latin typeface="Times" charset="0"/>
              <a:ea typeface="ＭＳ Ｐゴシック" pitchFamily="34" charset="-128"/>
            </a:endParaRPr>
          </a:p>
          <a:p>
            <a:r>
              <a:rPr lang="en-US" smtClean="0">
                <a:latin typeface="Times" charset="0"/>
                <a:ea typeface="ＭＳ Ｐゴシック" pitchFamily="34" charset="-128"/>
              </a:rPr>
              <a:t>In the case of centralized control we have another choice: Procedure-driven or event-driven?</a:t>
            </a:r>
          </a:p>
          <a:p>
            <a:r>
              <a:rPr lang="en-US" smtClean="0">
                <a:solidFill>
                  <a:srgbClr val="FF0000"/>
                </a:solidFill>
                <a:latin typeface="Times" charset="0"/>
                <a:ea typeface="ＭＳ Ｐゴシック" pitchFamily="34" charset="-128"/>
              </a:rPr>
              <a:t>Procedure-driven control</a:t>
            </a:r>
            <a:endParaRPr lang="en-US" smtClean="0">
              <a:latin typeface="Times" charset="0"/>
              <a:ea typeface="ＭＳ Ｐゴシック" pitchFamily="34" charset="-128"/>
            </a:endParaRPr>
          </a:p>
          <a:p>
            <a:pPr lvl="1"/>
            <a:r>
              <a:rPr lang="en-US" smtClean="0">
                <a:latin typeface="Times" charset="0"/>
                <a:ea typeface="ＭＳ Ｐゴシック" pitchFamily="34" charset="-128"/>
              </a:rPr>
              <a:t>Control resides within program code. Example: Main program calling procedures of subsystems.</a:t>
            </a:r>
          </a:p>
          <a:p>
            <a:pPr lvl="1"/>
            <a:r>
              <a:rPr lang="en-US" smtClean="0">
                <a:latin typeface="Times" charset="0"/>
                <a:ea typeface="ＭＳ Ｐゴシック" pitchFamily="34" charset="-128"/>
              </a:rPr>
              <a:t>Simple, easy to build, hard to maintain (high recompilation costs)</a:t>
            </a:r>
          </a:p>
          <a:p>
            <a:r>
              <a:rPr lang="en-US" smtClean="0">
                <a:solidFill>
                  <a:srgbClr val="FF0000"/>
                </a:solidFill>
                <a:latin typeface="Times" charset="0"/>
                <a:ea typeface="ＭＳ Ｐゴシック" pitchFamily="34" charset="-128"/>
              </a:rPr>
              <a:t>Event-driven control</a:t>
            </a:r>
            <a:endParaRPr lang="en-US" smtClean="0">
              <a:latin typeface="Times" charset="0"/>
              <a:ea typeface="ＭＳ Ｐゴシック" pitchFamily="34" charset="-128"/>
            </a:endParaRPr>
          </a:p>
          <a:p>
            <a:pPr lvl="1"/>
            <a:r>
              <a:rPr lang="en-US" smtClean="0">
                <a:latin typeface="Times" charset="0"/>
                <a:ea typeface="ＭＳ Ｐゴシック" pitchFamily="34" charset="-128"/>
              </a:rPr>
              <a:t>Control resides within a dispatcher calling functions via callbacks.</a:t>
            </a:r>
          </a:p>
          <a:p>
            <a:pPr lvl="1"/>
            <a:r>
              <a:rPr lang="en-US" smtClean="0">
                <a:latin typeface="Times" charset="0"/>
                <a:ea typeface="ＭＳ Ｐゴシック" pitchFamily="34" charset="-128"/>
              </a:rPr>
              <a:t>Very flexible, good for the design of graphical user interfaces, easy to extend</a:t>
            </a:r>
          </a:p>
          <a:p>
            <a:endParaRPr lang="de-DE" smtClean="0">
              <a:latin typeface="Times" charset="0"/>
              <a:ea typeface="ＭＳ Ｐゴシック" pitchFamily="34"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w="9525"/>
        </p:spPr>
        <p:txBody>
          <a:bodyPr/>
          <a:lstStyle/>
          <a:p>
            <a:endParaRPr lang="en-US" smtClean="0">
              <a:latin typeface="Times" charset="0"/>
              <a:ea typeface="ＭＳ Ｐゴシック" pitchFamily="34" charset="-128"/>
            </a:endParaRPr>
          </a:p>
          <a:p>
            <a:endParaRPr lang="en-US" smtClean="0">
              <a:latin typeface="Times" charset="0"/>
              <a:ea typeface="ＭＳ Ｐゴシック" pitchFamily="34"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4"/>
          <p:cNvSpPr>
            <a:spLocks noGrp="1" noRot="1" noChangeAspect="1" noChangeArrowheads="1" noTextEdit="1"/>
          </p:cNvSpPr>
          <p:nvPr>
            <p:ph type="sldImg"/>
          </p:nvPr>
        </p:nvSpPr>
        <p:spPr>
          <a:ln/>
        </p:spPr>
      </p:sp>
      <p:sp>
        <p:nvSpPr>
          <p:cNvPr id="96259" name="Rectangle 5"/>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Most of the system design effort is concerned with the steady-state behavior described</a:t>
            </a:r>
          </a:p>
          <a:p>
            <a:r>
              <a:rPr lang="en-US" smtClean="0">
                <a:latin typeface="Times" charset="0"/>
                <a:ea typeface="ＭＳ Ｐゴシック" pitchFamily="34" charset="-128"/>
              </a:rPr>
              <a:t> in the analysis phase. </a:t>
            </a:r>
          </a:p>
          <a:p>
            <a:r>
              <a:rPr lang="en-US" smtClean="0">
                <a:latin typeface="Times" charset="0"/>
                <a:ea typeface="ＭＳ Ｐゴシック" pitchFamily="34" charset="-128"/>
              </a:rPr>
              <a:t>However, the system design phase must also address </a:t>
            </a:r>
          </a:p>
          <a:p>
            <a:r>
              <a:rPr lang="en-US" smtClean="0">
                <a:latin typeface="Times" charset="0"/>
                <a:ea typeface="ＭＳ Ｐゴシック" pitchFamily="34" charset="-128"/>
              </a:rPr>
              <a:t>the initiation and finalization of the system. </a:t>
            </a:r>
          </a:p>
          <a:p>
            <a:r>
              <a:rPr lang="en-US" smtClean="0">
                <a:latin typeface="Times" charset="0"/>
                <a:ea typeface="ＭＳ Ｐゴシック" pitchFamily="34" charset="-128"/>
              </a:rPr>
              <a:t>This is done with a set of new uses cases called </a:t>
            </a:r>
            <a:r>
              <a:rPr lang="en-US" smtClean="0">
                <a:solidFill>
                  <a:srgbClr val="FF0000"/>
                </a:solidFill>
                <a:latin typeface="Times" charset="0"/>
                <a:ea typeface="ＭＳ Ｐゴシック" pitchFamily="34" charset="-128"/>
              </a:rPr>
              <a:t>administration use cases</a:t>
            </a:r>
          </a:p>
          <a:p>
            <a:endParaRPr lang="en-US" smtClean="0">
              <a:solidFill>
                <a:srgbClr val="FF0000"/>
              </a:solidFill>
              <a:latin typeface="Times" charset="0"/>
              <a:ea typeface="ＭＳ Ｐゴシック" pitchFamily="34" charset="-128"/>
            </a:endParaRPr>
          </a:p>
          <a:p>
            <a:r>
              <a:rPr lang="en-US" smtClean="0">
                <a:latin typeface="Times" charset="0"/>
                <a:ea typeface="ＭＳ Ｐゴシック" pitchFamily="34" charset="-128"/>
              </a:rPr>
              <a:t>Initialization </a:t>
            </a:r>
          </a:p>
          <a:p>
            <a:pPr lvl="1"/>
            <a:r>
              <a:rPr lang="en-US" smtClean="0">
                <a:latin typeface="Times" charset="0"/>
                <a:ea typeface="ＭＳ Ｐゴシック" pitchFamily="34" charset="-128"/>
              </a:rPr>
              <a:t>Describes how the system is brought from an non initialized state to steady-state ("startup use cases”)</a:t>
            </a:r>
          </a:p>
          <a:p>
            <a:r>
              <a:rPr lang="en-US" smtClean="0">
                <a:latin typeface="Times" charset="0"/>
                <a:ea typeface="ＭＳ Ｐゴシック" pitchFamily="34" charset="-128"/>
              </a:rPr>
              <a:t>Termination</a:t>
            </a:r>
          </a:p>
          <a:p>
            <a:pPr lvl="1"/>
            <a:r>
              <a:rPr lang="en-US" smtClean="0">
                <a:latin typeface="Times" charset="0"/>
                <a:ea typeface="ＭＳ Ｐゴシック" pitchFamily="34" charset="-128"/>
              </a:rPr>
              <a:t>Describes what resources are cleaned up and which systems are notified upon termination ("termination use cases")</a:t>
            </a:r>
          </a:p>
          <a:p>
            <a:r>
              <a:rPr lang="en-US" smtClean="0">
                <a:latin typeface="Times" charset="0"/>
                <a:ea typeface="ＭＳ Ｐゴシック" pitchFamily="34" charset="-128"/>
              </a:rPr>
              <a:t>Failure</a:t>
            </a:r>
          </a:p>
          <a:p>
            <a:pPr lvl="1"/>
            <a:r>
              <a:rPr lang="en-US" smtClean="0">
                <a:latin typeface="Times" charset="0"/>
                <a:ea typeface="ＭＳ Ｐゴシック" pitchFamily="34" charset="-128"/>
              </a:rPr>
              <a:t>Describes possible failures: Bugs, errors, external problems (power supply). </a:t>
            </a:r>
          </a:p>
          <a:p>
            <a:pPr lvl="1"/>
            <a:r>
              <a:rPr lang="en-US" smtClean="0">
                <a:latin typeface="Times" charset="0"/>
                <a:ea typeface="ＭＳ Ｐゴシック" pitchFamily="34" charset="-128"/>
              </a:rPr>
              <a:t>Good system design foresees fatal failures (“failure use cases”) </a:t>
            </a:r>
          </a:p>
          <a:p>
            <a:endParaRPr lang="de-DE" smtClean="0">
              <a:solidFill>
                <a:srgbClr val="FF0000"/>
              </a:solidFill>
              <a:latin typeface="Times" charset="0"/>
              <a:ea typeface="ＭＳ Ｐゴシック" pitchFamily="34"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8.1 Initialization</a:t>
            </a:r>
          </a:p>
          <a:p>
            <a:pPr lvl="1"/>
            <a:r>
              <a:rPr lang="en-US" smtClean="0">
                <a:latin typeface="Times" charset="0"/>
                <a:ea typeface="ＭＳ Ｐゴシック" pitchFamily="34" charset="-128"/>
              </a:rPr>
              <a:t>How does the system start up?</a:t>
            </a:r>
          </a:p>
          <a:p>
            <a:pPr lvl="2"/>
            <a:r>
              <a:rPr lang="en-US" smtClean="0">
                <a:latin typeface="Times" charset="0"/>
                <a:ea typeface="ＭＳ Ｐゴシック" pitchFamily="34" charset="-128"/>
              </a:rPr>
              <a:t>What data need to be accessed at startup time?</a:t>
            </a:r>
          </a:p>
          <a:p>
            <a:pPr lvl="2"/>
            <a:r>
              <a:rPr lang="en-US" smtClean="0">
                <a:latin typeface="Times" charset="0"/>
                <a:ea typeface="ＭＳ Ｐゴシック" pitchFamily="34" charset="-128"/>
              </a:rPr>
              <a:t>What services have to registered?</a:t>
            </a:r>
          </a:p>
          <a:p>
            <a:pPr lvl="1"/>
            <a:r>
              <a:rPr lang="en-US" smtClean="0">
                <a:latin typeface="Times" charset="0"/>
                <a:ea typeface="ＭＳ Ｐゴシック" pitchFamily="34" charset="-128"/>
              </a:rPr>
              <a:t>What does the user interface do at start up time?</a:t>
            </a:r>
          </a:p>
          <a:p>
            <a:pPr lvl="2"/>
            <a:r>
              <a:rPr lang="en-US" smtClean="0">
                <a:latin typeface="Times" charset="0"/>
                <a:ea typeface="ＭＳ Ｐゴシック" pitchFamily="34" charset="-128"/>
              </a:rPr>
              <a:t>How does it present itself to the user?</a:t>
            </a:r>
          </a:p>
          <a:p>
            <a:r>
              <a:rPr lang="en-US" smtClean="0">
                <a:latin typeface="Times" charset="0"/>
                <a:ea typeface="ＭＳ Ｐゴシック" pitchFamily="34" charset="-128"/>
              </a:rPr>
              <a:t>8.2 Termination</a:t>
            </a:r>
          </a:p>
          <a:p>
            <a:pPr lvl="1"/>
            <a:r>
              <a:rPr lang="en-US" smtClean="0">
                <a:latin typeface="Times" charset="0"/>
                <a:ea typeface="ＭＳ Ｐゴシック" pitchFamily="34" charset="-128"/>
              </a:rPr>
              <a:t>Are single subsystems allowed to terminate?</a:t>
            </a:r>
          </a:p>
          <a:p>
            <a:pPr lvl="1"/>
            <a:r>
              <a:rPr lang="en-US" smtClean="0">
                <a:latin typeface="Times" charset="0"/>
                <a:ea typeface="ＭＳ Ｐゴシック" pitchFamily="34" charset="-128"/>
              </a:rPr>
              <a:t>Are other subsystems notified if a single subsystem terminates?</a:t>
            </a:r>
          </a:p>
          <a:p>
            <a:pPr lvl="1"/>
            <a:r>
              <a:rPr lang="en-US" smtClean="0">
                <a:latin typeface="Times" charset="0"/>
                <a:ea typeface="ＭＳ Ｐゴシック" pitchFamily="34" charset="-128"/>
              </a:rPr>
              <a:t>How are local updates communicated to the database?</a:t>
            </a:r>
          </a:p>
          <a:p>
            <a:r>
              <a:rPr lang="en-US" smtClean="0">
                <a:latin typeface="Times" charset="0"/>
                <a:ea typeface="ＭＳ Ｐゴシック" pitchFamily="34" charset="-128"/>
              </a:rPr>
              <a:t>8.3 Failure</a:t>
            </a:r>
          </a:p>
          <a:p>
            <a:pPr lvl="1"/>
            <a:r>
              <a:rPr lang="en-US" smtClean="0">
                <a:latin typeface="Times" charset="0"/>
                <a:ea typeface="ＭＳ Ｐゴシック" pitchFamily="34" charset="-128"/>
              </a:rPr>
              <a:t>How does the system behave when a node or communication link fails? Are there backup communication links?</a:t>
            </a:r>
          </a:p>
          <a:p>
            <a:pPr lvl="1"/>
            <a:r>
              <a:rPr lang="en-US" smtClean="0">
                <a:latin typeface="Times" charset="0"/>
                <a:ea typeface="ＭＳ Ｐゴシック" pitchFamily="34" charset="-128"/>
              </a:rPr>
              <a:t>How does the system recover from failure? Is this different from initialization?</a:t>
            </a:r>
          </a:p>
          <a:p>
            <a:endParaRPr lang="de-DE" smtClean="0">
              <a:latin typeface="Times" charset="0"/>
              <a:ea typeface="ＭＳ Ｐゴシック" pitchFamily="34"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w="9525"/>
        </p:spPr>
        <p:txBody>
          <a:bodyPr/>
          <a:lstStyle/>
          <a:p>
            <a:r>
              <a:rPr lang="en-US" dirty="0" smtClean="0">
                <a:latin typeface="Times" charset="0"/>
                <a:ea typeface="ＭＳ Ｐゴシック" pitchFamily="34" charset="-128"/>
              </a:rPr>
              <a:t>Objects with mutual exclusive activity could be folded into a single thread of control (Why?)</a:t>
            </a:r>
          </a:p>
          <a:p>
            <a:endParaRPr lang="en-US" dirty="0" smtClean="0">
              <a:latin typeface="Times" charset="0"/>
              <a:ea typeface="ＭＳ Ｐゴシック" pitchFamily="34" charset="-128"/>
            </a:endParaRPr>
          </a:p>
          <a:p>
            <a:r>
              <a:rPr lang="en-US" dirty="0" smtClean="0">
                <a:latin typeface="Times" charset="0"/>
                <a:ea typeface="ＭＳ Ｐゴシック" pitchFamily="34" charset="-128"/>
              </a:rPr>
              <a:t>Should client and server of a client/server architecture be folded on the same thread?</a:t>
            </a:r>
          </a:p>
          <a:p>
            <a:pPr lvl="1"/>
            <a:r>
              <a:rPr lang="en-US" dirty="0" smtClean="0">
                <a:latin typeface="Times" charset="0"/>
                <a:ea typeface="ＭＳ Ｐゴシック" pitchFamily="34" charset="-128"/>
              </a:rPr>
              <a:t>If there are multiple clients?</a:t>
            </a:r>
          </a:p>
          <a:p>
            <a:pPr lvl="1"/>
            <a:r>
              <a:rPr lang="en-US" dirty="0" smtClean="0">
                <a:latin typeface="Times" charset="0"/>
                <a:ea typeface="ＭＳ Ｐゴシック" pitchFamily="34" charset="-128"/>
              </a:rPr>
              <a:t>If there is only a single client and the server?.</a:t>
            </a:r>
            <a:endParaRPr lang="de-DE" dirty="0" smtClean="0">
              <a:latin typeface="Times" charset="0"/>
              <a:ea typeface="ＭＳ Ｐゴシック" pitchFamily="34"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Administration use cases for MyTrip (UML use case diagram).</a:t>
            </a:r>
            <a:endParaRPr lang="de-DE" smtClean="0">
              <a:latin typeface="Times" charset="0"/>
              <a:ea typeface="ＭＳ Ｐゴシック" pitchFamily="34" charset="-128"/>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In this lecture, we reviewed the activities of system design:</a:t>
            </a:r>
          </a:p>
          <a:p>
            <a:r>
              <a:rPr lang="en-US" smtClean="0">
                <a:latin typeface="Times" charset="0"/>
                <a:ea typeface="ＭＳ Ｐゴシック" pitchFamily="34" charset="-128"/>
              </a:rPr>
              <a:t>….</a:t>
            </a:r>
          </a:p>
          <a:p>
            <a:r>
              <a:rPr lang="en-US" smtClean="0">
                <a:latin typeface="Times" charset="0"/>
                <a:ea typeface="ＭＳ Ｐゴシック" pitchFamily="34" charset="-128"/>
              </a:rPr>
              <a:t>Each of these activities may affects the subsystem decomposition to address a specific issue</a:t>
            </a:r>
          </a:p>
          <a:p>
            <a:endParaRPr lang="en-US" smtClean="0">
              <a:latin typeface="Times" charset="0"/>
              <a:ea typeface="ＭＳ Ｐゴシック" pitchFamily="34" charset="-128"/>
            </a:endParaRPr>
          </a:p>
          <a:p>
            <a:pPr lvl="1"/>
            <a:endParaRPr lang="en-US" smtClean="0">
              <a:latin typeface="Times" charset="0"/>
              <a:ea typeface="ＭＳ Ｐゴシック" pitchFamily="34" charset="-128"/>
            </a:endParaRPr>
          </a:p>
          <a:p>
            <a:pPr lvl="1"/>
            <a:r>
              <a:rPr lang="en-US" smtClean="0">
                <a:latin typeface="Times" charset="0"/>
                <a:ea typeface="ＭＳ Ｐゴシック" pitchFamily="34" charset="-128"/>
              </a:rPr>
              <a:t>Once these activities are completed, the interface of the subsystems can be defined.</a:t>
            </a:r>
          </a:p>
          <a:p>
            <a:pPr lvl="1"/>
            <a:r>
              <a:rPr lang="en-US" smtClean="0">
                <a:latin typeface="Times" charset="0"/>
                <a:ea typeface="ＭＳ Ｐゴシック" pitchFamily="34" charset="-128"/>
              </a:rPr>
              <a:t>This leads us to Object Design</a:t>
            </a:r>
          </a:p>
          <a:p>
            <a:endParaRPr lang="de-DE" smtClean="0">
              <a:latin typeface="Times" charset="0"/>
              <a:ea typeface="ＭＳ Ｐゴシック" pitchFamily="34" charset="-128"/>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w="9525"/>
        </p:spPr>
        <p:txBody>
          <a:bodyPr/>
          <a:lstStyle/>
          <a:p>
            <a:endParaRPr lang="de-DE" smtClean="0">
              <a:latin typeface="Times"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Example: An instance of a client/server architectural style consists of at least two threads</a:t>
            </a:r>
          </a:p>
          <a:p>
            <a:endParaRPr lang="en-US" smtClean="0">
              <a:latin typeface="Times" charset="0"/>
              <a:ea typeface="ＭＳ Ｐゴシック" pitchFamily="34" charset="-128"/>
            </a:endParaRPr>
          </a:p>
          <a:p>
            <a:r>
              <a:rPr lang="de-DE" smtClean="0">
                <a:latin typeface="Times" charset="0"/>
                <a:ea typeface="ＭＳ Ｐゴシック" pitchFamily="34" charset="-128"/>
              </a:rPr>
              <a:t>A race condition or race hazard is a flaw in a system or process whereby the output and/or result of the process is unexpectedly and critically dependent on the sequence or timing of other events. The term originates with the idea of two signals racing each other to influence the output first.</a:t>
            </a:r>
            <a:endParaRPr lang="en-US" smtClean="0">
              <a:latin typeface="Times" charset="0"/>
              <a:ea typeface="ＭＳ Ｐゴシック" pitchFamily="34" charset="-128"/>
            </a:endParaRPr>
          </a:p>
          <a:p>
            <a:endParaRPr lang="de-DE" smtClean="0">
              <a:latin typeface="Times"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p:cNvSpPr>
          <p:nvPr>
            <p:ph type="sldImg"/>
          </p:nvPr>
        </p:nvSpPr>
        <p:spPr>
          <a:solidFill>
            <a:srgbClr val="FFFFFF"/>
          </a:solidFill>
          <a:ln/>
        </p:spPr>
      </p:sp>
      <p:sp>
        <p:nvSpPr>
          <p:cNvPr id="26627" name="Rectangle 3"/>
          <p:cNvSpPr>
            <a:spLocks noGrp="1" noChangeArrowheads="1"/>
          </p:cNvSpPr>
          <p:nvPr>
            <p:ph type="body" idx="1"/>
          </p:nvPr>
        </p:nvSpPr>
        <p:spPr>
          <a:solidFill>
            <a:srgbClr val="FFFFFF"/>
          </a:solidFill>
          <a:ln>
            <a:solidFill>
              <a:srgbClr val="000000"/>
            </a:solidFill>
          </a:ln>
        </p:spPr>
        <p:txBody>
          <a:bodyPr/>
          <a:lstStyle/>
          <a:p>
            <a:pPr>
              <a:lnSpc>
                <a:spcPct val="100000"/>
              </a:lnSpc>
              <a:spcBef>
                <a:spcPct val="0"/>
              </a:spcBef>
            </a:pPr>
            <a:r>
              <a:rPr lang="en-US" sz="1500" b="1" dirty="0" smtClean="0">
                <a:solidFill>
                  <a:srgbClr val="0000CC"/>
                </a:solidFill>
                <a:latin typeface="Arial" pitchFamily="34" charset="0"/>
                <a:ea typeface="ＭＳ Ｐゴシック" pitchFamily="34" charset="-128"/>
              </a:rPr>
              <a:t>When you introduce the second customer, say that he interacts with his own control object of type </a:t>
            </a:r>
            <a:r>
              <a:rPr lang="en-US" sz="1500" b="1" dirty="0" err="1" smtClean="0">
                <a:solidFill>
                  <a:srgbClr val="0000CC"/>
                </a:solidFill>
                <a:latin typeface="Arial" pitchFamily="34" charset="0"/>
                <a:ea typeface="ＭＳ Ｐゴシック" pitchFamily="34" charset="-128"/>
              </a:rPr>
              <a:t>WithdrawCtrl</a:t>
            </a:r>
            <a:endParaRPr lang="en-US" sz="1500" b="1" dirty="0" smtClean="0">
              <a:solidFill>
                <a:srgbClr val="0000CC"/>
              </a:solidFill>
              <a:latin typeface="Arial" pitchFamily="34" charset="0"/>
              <a:ea typeface="ＭＳ Ｐゴシック" pitchFamily="34" charset="-128"/>
            </a:endParaRPr>
          </a:p>
          <a:p>
            <a:pPr>
              <a:lnSpc>
                <a:spcPct val="100000"/>
              </a:lnSpc>
              <a:spcBef>
                <a:spcPct val="0"/>
              </a:spcBef>
            </a:pPr>
            <a:endParaRPr lang="en-US" sz="1500" b="1" dirty="0" smtClean="0">
              <a:solidFill>
                <a:srgbClr val="0000CC"/>
              </a:solidFill>
              <a:latin typeface="Arial" pitchFamily="34" charset="0"/>
              <a:ea typeface="ＭＳ Ｐゴシック" pitchFamily="34" charset="-128"/>
            </a:endParaRPr>
          </a:p>
          <a:p>
            <a:pPr>
              <a:lnSpc>
                <a:spcPct val="100000"/>
              </a:lnSpc>
              <a:spcBef>
                <a:spcPct val="0"/>
              </a:spcBef>
            </a:pPr>
            <a:endParaRPr lang="en-US" sz="1500" b="1" dirty="0" smtClean="0">
              <a:solidFill>
                <a:srgbClr val="0000CC"/>
              </a:solidFill>
              <a:latin typeface="Arial" pitchFamily="34" charset="0"/>
              <a:ea typeface="ＭＳ Ｐゴシック" pitchFamily="34" charset="-128"/>
            </a:endParaRPr>
          </a:p>
          <a:p>
            <a:pPr>
              <a:lnSpc>
                <a:spcPct val="100000"/>
              </a:lnSpc>
              <a:spcBef>
                <a:spcPct val="0"/>
              </a:spcBef>
            </a:pPr>
            <a:r>
              <a:rPr lang="en-US" sz="1500" b="1" dirty="0" smtClean="0">
                <a:solidFill>
                  <a:srgbClr val="0000CC"/>
                </a:solidFill>
                <a:latin typeface="Arial" pitchFamily="34" charset="0"/>
                <a:ea typeface="ＭＳ Ｐゴシック" pitchFamily="34" charset="-128"/>
              </a:rPr>
              <a:t>Ask this question at the end of the animation: Can thread 1 or 2 be folded  with thread 3?</a:t>
            </a:r>
          </a:p>
          <a:p>
            <a:endParaRPr lang="de-DE" dirty="0" smtClean="0">
              <a:latin typeface="Times"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w="9525"/>
        </p:spPr>
        <p:txBody>
          <a:bodyPr/>
          <a:lstStyle/>
          <a:p>
            <a:r>
              <a:rPr lang="de-DE" smtClean="0">
                <a:latin typeface="Times" charset="0"/>
                <a:ea typeface="ＭＳ Ｐゴシック" pitchFamily="34" charset="-128"/>
              </a:rPr>
              <a:t>Examples for requests: </a:t>
            </a:r>
          </a:p>
          <a:p>
            <a:pPr lvl="1"/>
            <a:r>
              <a:rPr lang="en-US" smtClean="0">
                <a:latin typeface="Times" charset="0"/>
                <a:ea typeface="ＭＳ Ｐゴシック" pitchFamily="34" charset="-128"/>
              </a:rPr>
              <a:t>Examples:</a:t>
            </a:r>
          </a:p>
          <a:p>
            <a:pPr lvl="2"/>
            <a:r>
              <a:rPr lang="en-US" smtClean="0">
                <a:latin typeface="Times" charset="0"/>
                <a:ea typeface="ＭＳ Ｐゴシック" pitchFamily="34" charset="-128"/>
              </a:rPr>
              <a:t>Sorting request</a:t>
            </a:r>
          </a:p>
          <a:p>
            <a:pPr lvl="2"/>
            <a:r>
              <a:rPr lang="en-US" smtClean="0">
                <a:latin typeface="Times" charset="0"/>
                <a:ea typeface="ＭＳ Ｐゴシック" pitchFamily="34" charset="-128"/>
              </a:rPr>
              <a:t>Searching request in a distributed data base</a:t>
            </a:r>
          </a:p>
          <a:p>
            <a:pPr lvl="2"/>
            <a:r>
              <a:rPr lang="en-US" smtClean="0">
                <a:latin typeface="Times" charset="0"/>
                <a:ea typeface="ＭＳ Ｐゴシック" pitchFamily="34" charset="-128"/>
              </a:rPr>
              <a:t>Image recognition by decomposing the image into stripes</a:t>
            </a:r>
          </a:p>
          <a:p>
            <a:pPr lvl="2"/>
            <a:r>
              <a:rPr lang="en-US" smtClean="0">
                <a:latin typeface="Times" charset="0"/>
                <a:ea typeface="ＭＳ Ｐゴシック" pitchFamily="34" charset="-128"/>
              </a:rPr>
              <a:t>Matrix multiplication with a systolic array algorithm</a:t>
            </a:r>
          </a:p>
          <a:p>
            <a:endParaRPr lang="de-DE" smtClean="0">
              <a:latin typeface="Times"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w="9525"/>
        </p:spPr>
        <p:txBody>
          <a:bodyPr/>
          <a:lstStyle/>
          <a:p>
            <a:r>
              <a:rPr lang="en-US" smtClean="0">
                <a:latin typeface="Times" charset="0"/>
                <a:ea typeface="ＭＳ Ｐゴシック" pitchFamily="34" charset="-128"/>
              </a:rPr>
              <a:t>Logical concurrency is provided by threads packages : Java, for example, has a thread abstraction</a:t>
            </a:r>
            <a:endParaRPr lang="de-DE" smtClean="0">
              <a:latin typeface="Times"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w="9525"/>
        </p:spPr>
        <p:txBody>
          <a:bodyPr/>
          <a:lstStyle/>
          <a:p>
            <a:pPr lvl="2"/>
            <a:r>
              <a:rPr lang="en-US" smtClean="0">
                <a:latin typeface="Times" charset="0"/>
                <a:ea typeface="ＭＳ Ｐゴシック" pitchFamily="34" charset="-128"/>
              </a:rPr>
              <a:t>Round robin, time slicing, collaborating processes, interrupt handling</a:t>
            </a:r>
          </a:p>
          <a:p>
            <a:pPr lvl="2"/>
            <a:r>
              <a:rPr lang="en-US" smtClean="0">
                <a:latin typeface="Times" charset="0"/>
                <a:ea typeface="ＭＳ Ｐゴシック" pitchFamily="34" charset="-128"/>
              </a:rPr>
              <a:t>Topics in operating systems!!!</a:t>
            </a:r>
            <a:endParaRPr lang="de-DE" smtClean="0">
              <a:latin typeface="Times"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https://encrypted-tbn0.gstatic.com/images?q=tbn:ANd9GcR4Bt44O92iWuOTUVmHTm47x5v6IF7FcD1UmHST8ixlI4AMKzN7"/>
          <p:cNvPicPr>
            <a:picLocks noChangeAspect="1" noChangeArrowheads="1"/>
          </p:cNvPicPr>
          <p:nvPr/>
        </p:nvPicPr>
        <p:blipFill>
          <a:blip r:embed="rId2"/>
          <a:srcRect/>
          <a:stretch>
            <a:fillRect/>
          </a:stretch>
        </p:blipFill>
        <p:spPr bwMode="auto">
          <a:xfrm>
            <a:off x="0" y="5791200"/>
            <a:ext cx="1066800" cy="1066800"/>
          </a:xfrm>
          <a:prstGeom prst="rect">
            <a:avLst/>
          </a:prstGeom>
          <a:noFill/>
          <a:ln w="9525">
            <a:noFill/>
            <a:miter lim="800000"/>
            <a:headEnd/>
            <a:tailEnd/>
          </a:ln>
        </p:spPr>
      </p:pic>
      <p:pic>
        <p:nvPicPr>
          <p:cNvPr id="5" name="Picture 2" descr="Home"/>
          <p:cNvPicPr>
            <a:picLocks noChangeAspect="1" noChangeArrowheads="1"/>
          </p:cNvPicPr>
          <p:nvPr/>
        </p:nvPicPr>
        <p:blipFill>
          <a:blip r:embed="rId3"/>
          <a:srcRect/>
          <a:stretch>
            <a:fillRect/>
          </a:stretch>
        </p:blipFill>
        <p:spPr bwMode="auto">
          <a:xfrm>
            <a:off x="1785938" y="30163"/>
            <a:ext cx="2071687" cy="898525"/>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lvl1pPr algn="ctr">
              <a:defRPr sz="5400"/>
            </a:lvl1pPr>
          </a:lstStyle>
          <a:p>
            <a:r>
              <a:rPr lang="en-US" smtClean="0"/>
              <a:t>Click to edit Master title style</a:t>
            </a:r>
            <a:endParaRPr lang="en-US"/>
          </a:p>
        </p:txBody>
      </p:sp>
      <p:sp>
        <p:nvSpPr>
          <p:cNvPr id="3" name="Subtitle 2"/>
          <p:cNvSpPr>
            <a:spLocks noGrp="1"/>
          </p:cNvSpPr>
          <p:nvPr>
            <p:ph type="subTitle" idx="1"/>
          </p:nvPr>
        </p:nvSpPr>
        <p:spPr>
          <a:xfrm>
            <a:off x="1447800" y="5867424"/>
            <a:ext cx="6400800" cy="990600"/>
          </a:xfrm>
        </p:spPr>
        <p:txBody>
          <a:bodyPr/>
          <a:lstStyle>
            <a:lvl1pPr marL="0" indent="0" algn="ctr">
              <a:buNone/>
              <a:defRPr sz="20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0"/>
          </p:nvPr>
        </p:nvSpPr>
        <p:spPr/>
        <p:txBody>
          <a:bodyPr/>
          <a:lstStyle>
            <a:lvl1pPr>
              <a:defRPr/>
            </a:lvl1pPr>
          </a:lstStyle>
          <a:p>
            <a:pPr>
              <a:defRPr/>
            </a:pPr>
            <a:fld id="{B2FE5FA6-3925-47AC-9892-8CCCD6F0164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5"/>
          <p:cNvSpPr>
            <a:spLocks noGrp="1"/>
          </p:cNvSpPr>
          <p:nvPr>
            <p:ph type="sldNum" sz="quarter" idx="10"/>
          </p:nvPr>
        </p:nvSpPr>
        <p:spPr>
          <a:xfrm>
            <a:off x="8077200" y="6356350"/>
            <a:ext cx="609600" cy="365125"/>
          </a:xfrm>
        </p:spPr>
        <p:txBody>
          <a:bodyPr/>
          <a:lstStyle>
            <a:lvl1pPr>
              <a:defRPr/>
            </a:lvl1pPr>
          </a:lstStyle>
          <a:p>
            <a:pPr>
              <a:defRPr/>
            </a:pPr>
            <a:fld id="{1AD5F8B3-9C34-41D9-BF02-6F5442E4025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AA16DBF9-370C-4F1C-B125-AC19604907C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5"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28600" y="152400"/>
            <a:ext cx="8305800" cy="7159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Text Placeholder 2"/>
          <p:cNvSpPr>
            <a:spLocks noGrp="1"/>
          </p:cNvSpPr>
          <p:nvPr>
            <p:ph type="body" idx="1"/>
          </p:nvPr>
        </p:nvSpPr>
        <p:spPr bwMode="auto">
          <a:xfrm>
            <a:off x="304800" y="1066800"/>
            <a:ext cx="84582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 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6" name="Slide Number Placeholder 5"/>
          <p:cNvSpPr>
            <a:spLocks noGrp="1"/>
          </p:cNvSpPr>
          <p:nvPr>
            <p:ph type="sldNum" sz="quarter" idx="4"/>
          </p:nvPr>
        </p:nvSpPr>
        <p:spPr>
          <a:xfrm>
            <a:off x="8153400" y="6356350"/>
            <a:ext cx="533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0C9CC28-8360-4692-94C7-1C7E9CDFF2A0}" type="slidenum">
              <a:rPr lang="en-US"/>
              <a:pPr>
                <a:defRPr/>
              </a:pPr>
              <a:t>‹#›</a:t>
            </a:fld>
            <a:endParaRPr lang="en-US"/>
          </a:p>
        </p:txBody>
      </p:sp>
      <p:pic>
        <p:nvPicPr>
          <p:cNvPr id="1029" name="Picture 6" descr="bzulogo.png"/>
          <p:cNvPicPr>
            <a:picLocks noChangeAspect="1"/>
          </p:cNvPicPr>
          <p:nvPr/>
        </p:nvPicPr>
        <p:blipFill>
          <a:blip r:embed="rId5"/>
          <a:srcRect/>
          <a:stretch>
            <a:fillRect/>
          </a:stretch>
        </p:blipFill>
        <p:spPr bwMode="auto">
          <a:xfrm>
            <a:off x="0" y="6224588"/>
            <a:ext cx="955675" cy="633412"/>
          </a:xfrm>
          <a:prstGeom prst="rect">
            <a:avLst/>
          </a:prstGeom>
          <a:noFill/>
          <a:ln w="9525">
            <a:noFill/>
            <a:miter lim="800000"/>
            <a:headEnd/>
            <a:tailEnd/>
          </a:ln>
        </p:spPr>
      </p:pic>
      <p:cxnSp>
        <p:nvCxnSpPr>
          <p:cNvPr id="10" name="Straight Connector 9"/>
          <p:cNvCxnSpPr/>
          <p:nvPr/>
        </p:nvCxnSpPr>
        <p:spPr>
          <a:xfrm>
            <a:off x="285750" y="998538"/>
            <a:ext cx="5072063" cy="1587"/>
          </a:xfrm>
          <a:prstGeom prst="line">
            <a:avLst/>
          </a:prstGeom>
          <a:ln w="31750">
            <a:solidFill>
              <a:srgbClr val="3B780E"/>
            </a:solidFill>
          </a:ln>
          <a:effectLst>
            <a:outerShdw blurRad="114300" dist="50800" dir="5400000" algn="ctr" rotWithShape="0">
              <a:srgbClr val="000000">
                <a:alpha val="43137"/>
              </a:srgbClr>
            </a:outerShdw>
          </a:effectLst>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8" r:id="rId1"/>
    <p:sldLayoutId id="2147483669" r:id="rId2"/>
    <p:sldLayoutId id="2147483667" r:id="rId3"/>
  </p:sldLayoutIdLst>
  <p:txStyles>
    <p:titleStyle>
      <a:lvl1pPr algn="l" rtl="0" eaLnBrk="1" fontAlgn="base" hangingPunct="1">
        <a:spcBef>
          <a:spcPct val="0"/>
        </a:spcBef>
        <a:spcAft>
          <a:spcPct val="0"/>
        </a:spcAft>
        <a:defRPr sz="4400" b="1" kern="1200">
          <a:solidFill>
            <a:schemeClr val="tx1"/>
          </a:solidFill>
          <a:latin typeface="+mj-lt"/>
          <a:ea typeface="+mj-ea"/>
          <a:cs typeface="+mj-cs"/>
        </a:defRPr>
      </a:lvl1pPr>
      <a:lvl2pPr algn="l" rtl="0" eaLnBrk="1" fontAlgn="base" hangingPunct="1">
        <a:spcBef>
          <a:spcPct val="0"/>
        </a:spcBef>
        <a:spcAft>
          <a:spcPct val="0"/>
        </a:spcAft>
        <a:defRPr sz="4400" b="1">
          <a:solidFill>
            <a:schemeClr val="tx1"/>
          </a:solidFill>
          <a:latin typeface="Calibri" pitchFamily="34" charset="0"/>
        </a:defRPr>
      </a:lvl2pPr>
      <a:lvl3pPr algn="l" rtl="0" eaLnBrk="1" fontAlgn="base" hangingPunct="1">
        <a:spcBef>
          <a:spcPct val="0"/>
        </a:spcBef>
        <a:spcAft>
          <a:spcPct val="0"/>
        </a:spcAft>
        <a:defRPr sz="4400" b="1">
          <a:solidFill>
            <a:schemeClr val="tx1"/>
          </a:solidFill>
          <a:latin typeface="Calibri" pitchFamily="34" charset="0"/>
        </a:defRPr>
      </a:lvl3pPr>
      <a:lvl4pPr algn="l" rtl="0" eaLnBrk="1" fontAlgn="base" hangingPunct="1">
        <a:spcBef>
          <a:spcPct val="0"/>
        </a:spcBef>
        <a:spcAft>
          <a:spcPct val="0"/>
        </a:spcAft>
        <a:defRPr sz="4400" b="1">
          <a:solidFill>
            <a:schemeClr val="tx1"/>
          </a:solidFill>
          <a:latin typeface="Calibri" pitchFamily="34" charset="0"/>
        </a:defRPr>
      </a:lvl4pPr>
      <a:lvl5pPr algn="l" rtl="0" eaLnBrk="1" fontAlgn="base" hangingPunct="1">
        <a:spcBef>
          <a:spcPct val="0"/>
        </a:spcBef>
        <a:spcAft>
          <a:spcPct val="0"/>
        </a:spcAft>
        <a:defRPr sz="4400" b="1">
          <a:solidFill>
            <a:schemeClr val="tx1"/>
          </a:solidFill>
          <a:latin typeface="Calibri" pitchFamily="34" charset="0"/>
        </a:defRPr>
      </a:lvl5pPr>
      <a:lvl6pPr marL="457200" algn="l" rtl="0" eaLnBrk="1" fontAlgn="base" hangingPunct="1">
        <a:spcBef>
          <a:spcPct val="0"/>
        </a:spcBef>
        <a:spcAft>
          <a:spcPct val="0"/>
        </a:spcAft>
        <a:defRPr sz="4000" b="1">
          <a:solidFill>
            <a:schemeClr val="tx1"/>
          </a:solidFill>
          <a:latin typeface="Calibri" pitchFamily="34" charset="0"/>
        </a:defRPr>
      </a:lvl6pPr>
      <a:lvl7pPr marL="914400" algn="l" rtl="0" eaLnBrk="1" fontAlgn="base" hangingPunct="1">
        <a:spcBef>
          <a:spcPct val="0"/>
        </a:spcBef>
        <a:spcAft>
          <a:spcPct val="0"/>
        </a:spcAft>
        <a:defRPr sz="4000" b="1">
          <a:solidFill>
            <a:schemeClr val="tx1"/>
          </a:solidFill>
          <a:latin typeface="Calibri" pitchFamily="34" charset="0"/>
        </a:defRPr>
      </a:lvl7pPr>
      <a:lvl8pPr marL="1371600" algn="l" rtl="0" eaLnBrk="1" fontAlgn="base" hangingPunct="1">
        <a:spcBef>
          <a:spcPct val="0"/>
        </a:spcBef>
        <a:spcAft>
          <a:spcPct val="0"/>
        </a:spcAft>
        <a:defRPr sz="4000" b="1">
          <a:solidFill>
            <a:schemeClr val="tx1"/>
          </a:solidFill>
          <a:latin typeface="Calibri" pitchFamily="34" charset="0"/>
        </a:defRPr>
      </a:lvl8pPr>
      <a:lvl9pPr marL="1828800" algn="l" rtl="0" eaLnBrk="1" fontAlgn="base" hangingPunct="1">
        <a:spcBef>
          <a:spcPct val="0"/>
        </a:spcBef>
        <a:spcAft>
          <a:spcPct val="0"/>
        </a:spcAft>
        <a:defRPr sz="4000" b="1">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Wingdings" pitchFamily="2" charset="2"/>
        <a:buChar char="v"/>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10.wmf"/></Relationships>
</file>

<file path=ppt/slides/_rels/slide39.xml.rels><?xml version="1.0" encoding="UTF-8" standalone="yes"?>
<Relationships xmlns="http://schemas.openxmlformats.org/package/2006/relationships"><Relationship Id="rId3" Type="http://schemas.openxmlformats.org/officeDocument/2006/relationships/image" Target="../media/image10.wmf"/><Relationship Id="rId4" Type="http://schemas.openxmlformats.org/officeDocument/2006/relationships/image" Target="../media/image11.wmf"/><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wav"/></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1500174"/>
            <a:ext cx="7772400" cy="3643337"/>
          </a:xfrm>
        </p:spPr>
        <p:txBody>
          <a:bodyPr/>
          <a:lstStyle/>
          <a:p>
            <a:r>
              <a:rPr lang="en-US" dirty="0" smtClean="0">
                <a:ea typeface="ＭＳ Ｐゴシック" pitchFamily="34" charset="-128"/>
              </a:rPr>
              <a:t>Chapter 7,</a:t>
            </a:r>
            <a:br>
              <a:rPr lang="en-US" dirty="0" smtClean="0">
                <a:ea typeface="ＭＳ Ｐゴシック" pitchFamily="34" charset="-128"/>
              </a:rPr>
            </a:br>
            <a:r>
              <a:rPr lang="en-US" sz="6600" dirty="0" smtClean="0">
                <a:solidFill>
                  <a:srgbClr val="C00000"/>
                </a:solidFill>
                <a:ea typeface="ＭＳ Ｐゴシック" pitchFamily="34" charset="-128"/>
              </a:rPr>
              <a:t>System Design:</a:t>
            </a:r>
            <a:br>
              <a:rPr lang="en-US" sz="6600" dirty="0" smtClean="0">
                <a:solidFill>
                  <a:srgbClr val="C00000"/>
                </a:solidFill>
                <a:ea typeface="ＭＳ Ｐゴシック" pitchFamily="34" charset="-128"/>
              </a:rPr>
            </a:br>
            <a:r>
              <a:rPr lang="en-US" sz="6600" dirty="0" smtClean="0">
                <a:solidFill>
                  <a:srgbClr val="C00000"/>
                </a:solidFill>
                <a:ea typeface="ＭＳ Ｐゴシック" pitchFamily="34" charset="-128"/>
              </a:rPr>
              <a:t>Addressing Design Goals</a:t>
            </a:r>
            <a:endParaRPr lang="en-US" dirty="0" smtClean="0">
              <a:solidFill>
                <a:srgbClr val="C00000"/>
              </a:solidFill>
            </a:endParaRPr>
          </a:p>
        </p:txBody>
      </p:sp>
      <p:pic>
        <p:nvPicPr>
          <p:cNvPr id="1026" name="Picture 2"/>
          <p:cNvPicPr>
            <a:picLocks noChangeAspect="1" noChangeArrowheads="1"/>
          </p:cNvPicPr>
          <p:nvPr/>
        </p:nvPicPr>
        <p:blipFill>
          <a:blip r:embed="rId3"/>
          <a:srcRect/>
          <a:stretch>
            <a:fillRect/>
          </a:stretch>
        </p:blipFill>
        <p:spPr bwMode="auto">
          <a:xfrm>
            <a:off x="1571604" y="5446684"/>
            <a:ext cx="6288132" cy="696960"/>
          </a:xfrm>
          <a:prstGeom prst="rect">
            <a:avLst/>
          </a:prstGeom>
          <a:noFill/>
          <a:ln w="9525">
            <a:noFill/>
            <a:miter lim="800000"/>
            <a:headEnd/>
            <a:tailEnd/>
          </a:ln>
          <a:effectLst/>
        </p:spPr>
      </p:pic>
      <p:sp>
        <p:nvSpPr>
          <p:cNvPr id="2" name="Subtitle 1"/>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6"/>
          <p:cNvSpPr>
            <a:spLocks noGrp="1" noChangeArrowheads="1"/>
          </p:cNvSpPr>
          <p:nvPr>
            <p:ph type="title"/>
          </p:nvPr>
        </p:nvSpPr>
        <p:spPr>
          <a:xfrm>
            <a:off x="228600" y="212707"/>
            <a:ext cx="8305800" cy="715963"/>
          </a:xfrm>
        </p:spPr>
        <p:txBody>
          <a:bodyPr/>
          <a:lstStyle/>
          <a:p>
            <a:r>
              <a:rPr lang="en-US" dirty="0" smtClean="0">
                <a:ea typeface="ＭＳ Ｐゴシック" pitchFamily="34" charset="-128"/>
              </a:rPr>
              <a:t>Implementing Concurrency (2)</a:t>
            </a:r>
          </a:p>
        </p:txBody>
      </p:sp>
      <p:sp>
        <p:nvSpPr>
          <p:cNvPr id="224263" name="Rectangle 7"/>
          <p:cNvSpPr>
            <a:spLocks noGrp="1" noChangeArrowheads="1"/>
          </p:cNvSpPr>
          <p:nvPr>
            <p:ph type="body" idx="1"/>
          </p:nvPr>
        </p:nvSpPr>
        <p:spPr>
          <a:xfrm>
            <a:off x="142876" y="1109682"/>
            <a:ext cx="8929718" cy="5105400"/>
          </a:xfrm>
        </p:spPr>
        <p:txBody>
          <a:bodyPr/>
          <a:lstStyle/>
          <a:p>
            <a:pPr>
              <a:lnSpc>
                <a:spcPct val="80000"/>
              </a:lnSpc>
            </a:pPr>
            <a:r>
              <a:rPr lang="en-US" sz="2800" dirty="0" smtClean="0">
                <a:ea typeface="ＭＳ Ｐゴシック" pitchFamily="34" charset="-128"/>
              </a:rPr>
              <a:t>In both cases, - physical concurrency as well as logical concurrency - we have to solve the scheduling of these threads:</a:t>
            </a:r>
          </a:p>
          <a:p>
            <a:pPr lvl="1">
              <a:lnSpc>
                <a:spcPct val="80000"/>
              </a:lnSpc>
            </a:pPr>
            <a:r>
              <a:rPr lang="en-US" sz="2400" dirty="0" smtClean="0">
                <a:ea typeface="ＭＳ Ｐゴシック" pitchFamily="34" charset="-128"/>
              </a:rPr>
              <a:t>Which thread runs when? </a:t>
            </a:r>
          </a:p>
          <a:p>
            <a:pPr>
              <a:lnSpc>
                <a:spcPct val="80000"/>
              </a:lnSpc>
            </a:pPr>
            <a:r>
              <a:rPr lang="en-US" sz="2800" dirty="0" smtClean="0">
                <a:ea typeface="ＭＳ Ｐゴシック" pitchFamily="34" charset="-128"/>
              </a:rPr>
              <a:t>Today’s operating systems provide a variety of scheduling mechanisms: </a:t>
            </a:r>
          </a:p>
          <a:p>
            <a:pPr lvl="2">
              <a:lnSpc>
                <a:spcPct val="80000"/>
              </a:lnSpc>
            </a:pPr>
            <a:r>
              <a:rPr lang="en-US" sz="2000" dirty="0" smtClean="0">
                <a:ea typeface="ＭＳ Ｐゴシック" pitchFamily="34" charset="-128"/>
              </a:rPr>
              <a:t>Round robin, time slicing, collaborating processes, interrupt handling </a:t>
            </a:r>
          </a:p>
          <a:p>
            <a:pPr>
              <a:lnSpc>
                <a:spcPct val="80000"/>
              </a:lnSpc>
            </a:pPr>
            <a:r>
              <a:rPr lang="en-US" sz="2800" dirty="0" smtClean="0">
                <a:ea typeface="ＭＳ Ｐゴシック" pitchFamily="34" charset="-128"/>
              </a:rPr>
              <a:t>General question addresses starvation, deadlocks, fairness -&gt; Topic for researchers in operating systems</a:t>
            </a:r>
          </a:p>
          <a:p>
            <a:pPr>
              <a:lnSpc>
                <a:spcPct val="80000"/>
              </a:lnSpc>
            </a:pPr>
            <a:r>
              <a:rPr lang="en-US" sz="2800" dirty="0" smtClean="0">
                <a:ea typeface="ＭＳ Ｐゴシック" pitchFamily="34" charset="-128"/>
              </a:rPr>
              <a:t>Sometimes  we have to solve the scheduling problem ourselves</a:t>
            </a:r>
          </a:p>
          <a:p>
            <a:pPr lvl="2">
              <a:lnSpc>
                <a:spcPct val="80000"/>
              </a:lnSpc>
            </a:pPr>
            <a:r>
              <a:rPr lang="en-US" sz="2000" dirty="0" smtClean="0">
                <a:ea typeface="ＭＳ Ｐゴシック" pitchFamily="34" charset="-128"/>
              </a:rPr>
              <a:t>Topic addressed by software control (system design topic 7).</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42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242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242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242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2426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2426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2242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3"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000364" y="1092223"/>
            <a:ext cx="2938304" cy="551433"/>
          </a:xfrm>
          <a:prstGeom prst="rect">
            <a:avLst/>
          </a:prstGeom>
          <a:noFill/>
          <a:ln w="12700">
            <a:noFill/>
            <a:miter lim="800000"/>
            <a:headEnd/>
            <a:tailEnd/>
          </a:ln>
        </p:spPr>
        <p:txBody>
          <a:bodyPr wrap="none" lIns="90487" tIns="44450" rIns="90487" bIns="44450">
            <a:spAutoFit/>
          </a:bodyPr>
          <a:lstStyle/>
          <a:p>
            <a:pPr algn="ctr"/>
            <a:r>
              <a:rPr lang="en-US" sz="3000" b="1" dirty="0">
                <a:solidFill>
                  <a:srgbClr val="000000"/>
                </a:solidFill>
              </a:rPr>
              <a:t>System Design</a:t>
            </a:r>
          </a:p>
        </p:txBody>
      </p:sp>
      <p:grpSp>
        <p:nvGrpSpPr>
          <p:cNvPr id="2" name="Group 3"/>
          <p:cNvGrpSpPr>
            <a:grpSpLocks/>
          </p:cNvGrpSpPr>
          <p:nvPr/>
        </p:nvGrpSpPr>
        <p:grpSpPr bwMode="auto">
          <a:xfrm>
            <a:off x="65088" y="1731986"/>
            <a:ext cx="3898900" cy="2614612"/>
            <a:chOff x="138" y="783"/>
            <a:chExt cx="2456" cy="1647"/>
          </a:xfrm>
        </p:grpSpPr>
        <p:sp>
          <p:nvSpPr>
            <p:cNvPr id="34852" name="Rectangle 4"/>
            <p:cNvSpPr>
              <a:spLocks noChangeArrowheads="1"/>
            </p:cNvSpPr>
            <p:nvPr/>
          </p:nvSpPr>
          <p:spPr bwMode="auto">
            <a:xfrm>
              <a:off x="138" y="1854"/>
              <a:ext cx="1975" cy="229"/>
            </a:xfrm>
            <a:prstGeom prst="rect">
              <a:avLst/>
            </a:prstGeom>
            <a:noFill/>
            <a:ln w="12700">
              <a:noFill/>
              <a:miter lim="800000"/>
              <a:headEnd/>
              <a:tailEnd/>
            </a:ln>
          </p:spPr>
          <p:txBody>
            <a:bodyPr wrap="none" lIns="90487" tIns="44450" rIns="90487" bIns="44450">
              <a:spAutoFit/>
            </a:bodyPr>
            <a:lstStyle/>
            <a:p>
              <a:pPr>
                <a:buFont typeface="Wingdings" pitchFamily="2" charset="2"/>
                <a:buChar char="ü"/>
              </a:pPr>
              <a:r>
                <a:rPr lang="en-US">
                  <a:solidFill>
                    <a:srgbClr val="0000CC"/>
                  </a:solidFill>
                </a:rPr>
                <a:t>2. Subsystem Decomposition</a:t>
              </a:r>
            </a:p>
          </p:txBody>
        </p:sp>
        <p:sp>
          <p:nvSpPr>
            <p:cNvPr id="34853" name="Rectangle 5"/>
            <p:cNvSpPr>
              <a:spLocks noChangeArrowheads="1"/>
            </p:cNvSpPr>
            <p:nvPr/>
          </p:nvSpPr>
          <p:spPr bwMode="auto">
            <a:xfrm>
              <a:off x="272" y="2048"/>
              <a:ext cx="1308" cy="382"/>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Layers vs Partitions</a:t>
              </a:r>
            </a:p>
            <a:p>
              <a:r>
                <a:rPr lang="en-US" sz="1700">
                  <a:solidFill>
                    <a:srgbClr val="000000"/>
                  </a:solidFill>
                </a:rPr>
                <a:t>Coherence/Coupling</a:t>
              </a:r>
            </a:p>
          </p:txBody>
        </p:sp>
        <p:sp>
          <p:nvSpPr>
            <p:cNvPr id="34854" name="Line 6"/>
            <p:cNvSpPr>
              <a:spLocks noChangeShapeType="1"/>
            </p:cNvSpPr>
            <p:nvPr/>
          </p:nvSpPr>
          <p:spPr bwMode="auto">
            <a:xfrm flipH="1">
              <a:off x="1118" y="783"/>
              <a:ext cx="1476" cy="1041"/>
            </a:xfrm>
            <a:prstGeom prst="line">
              <a:avLst/>
            </a:prstGeom>
            <a:noFill/>
            <a:ln w="12700">
              <a:solidFill>
                <a:srgbClr val="000000"/>
              </a:solidFill>
              <a:round/>
              <a:headEnd/>
              <a:tailEnd/>
            </a:ln>
          </p:spPr>
          <p:txBody>
            <a:bodyPr wrap="none" anchor="ctr"/>
            <a:lstStyle/>
            <a:p>
              <a:endParaRPr lang="en-CA"/>
            </a:p>
          </p:txBody>
        </p:sp>
      </p:grpSp>
      <p:sp>
        <p:nvSpPr>
          <p:cNvPr id="34820" name="Rectangle 7"/>
          <p:cNvSpPr>
            <a:spLocks noChangeArrowheads="1"/>
          </p:cNvSpPr>
          <p:nvPr/>
        </p:nvSpPr>
        <p:spPr bwMode="auto">
          <a:xfrm>
            <a:off x="2663825" y="5249886"/>
            <a:ext cx="238125" cy="363537"/>
          </a:xfrm>
          <a:prstGeom prst="rect">
            <a:avLst/>
          </a:prstGeom>
          <a:noFill/>
          <a:ln w="12700">
            <a:noFill/>
            <a:miter lim="800000"/>
            <a:headEnd/>
            <a:tailEnd/>
          </a:ln>
        </p:spPr>
        <p:txBody>
          <a:bodyPr wrap="none" lIns="90487" tIns="44450" rIns="90487" bIns="44450">
            <a:spAutoFit/>
          </a:bodyPr>
          <a:lstStyle/>
          <a:p>
            <a:r>
              <a:rPr lang="en-US">
                <a:solidFill>
                  <a:srgbClr val="000000"/>
                </a:solidFill>
              </a:rPr>
              <a:t> </a:t>
            </a:r>
          </a:p>
        </p:txBody>
      </p:sp>
      <p:grpSp>
        <p:nvGrpSpPr>
          <p:cNvPr id="3" name="Group 8"/>
          <p:cNvGrpSpPr>
            <a:grpSpLocks/>
          </p:cNvGrpSpPr>
          <p:nvPr/>
        </p:nvGrpSpPr>
        <p:grpSpPr bwMode="auto">
          <a:xfrm>
            <a:off x="2058988" y="1943123"/>
            <a:ext cx="2392362" cy="4772025"/>
            <a:chOff x="1394" y="916"/>
            <a:chExt cx="1507" cy="3006"/>
          </a:xfrm>
        </p:grpSpPr>
        <p:sp>
          <p:nvSpPr>
            <p:cNvPr id="34848" name="Rectangle 9"/>
            <p:cNvSpPr>
              <a:spLocks noChangeArrowheads="1"/>
            </p:cNvSpPr>
            <p:nvPr/>
          </p:nvSpPr>
          <p:spPr bwMode="auto">
            <a:xfrm>
              <a:off x="1394" y="2852"/>
              <a:ext cx="1262" cy="402"/>
            </a:xfrm>
            <a:prstGeom prst="rect">
              <a:avLst/>
            </a:prstGeom>
            <a:noFill/>
            <a:ln w="12700">
              <a:noFill/>
              <a:miter lim="800000"/>
              <a:headEnd/>
              <a:tailEnd/>
            </a:ln>
          </p:spPr>
          <p:txBody>
            <a:bodyPr wrap="none" lIns="90487" tIns="44450" rIns="90487" bIns="44450">
              <a:spAutoFit/>
            </a:bodyPr>
            <a:lstStyle/>
            <a:p>
              <a:pPr>
                <a:buFont typeface="Wingdings" pitchFamily="2" charset="2"/>
                <a:buChar char="Ø"/>
              </a:pPr>
              <a:r>
                <a:rPr lang="en-US">
                  <a:solidFill>
                    <a:srgbClr val="0000CC"/>
                  </a:solidFill>
                </a:rPr>
                <a:t> 4. Hardware/</a:t>
              </a:r>
            </a:p>
            <a:p>
              <a:r>
                <a:rPr lang="en-US">
                  <a:solidFill>
                    <a:srgbClr val="0000CC"/>
                  </a:solidFill>
                </a:rPr>
                <a:t>Software Mapping</a:t>
              </a:r>
            </a:p>
          </p:txBody>
        </p:sp>
        <p:grpSp>
          <p:nvGrpSpPr>
            <p:cNvPr id="4" name="Group 10"/>
            <p:cNvGrpSpPr>
              <a:grpSpLocks/>
            </p:cNvGrpSpPr>
            <p:nvPr/>
          </p:nvGrpSpPr>
          <p:grpSpPr bwMode="auto">
            <a:xfrm>
              <a:off x="1404" y="916"/>
              <a:ext cx="1497" cy="3006"/>
              <a:chOff x="1404" y="916"/>
              <a:chExt cx="1497" cy="3006"/>
            </a:xfrm>
          </p:grpSpPr>
          <p:sp>
            <p:nvSpPr>
              <p:cNvPr id="34850" name="Line 11"/>
              <p:cNvSpPr>
                <a:spLocks noChangeShapeType="1"/>
              </p:cNvSpPr>
              <p:nvPr/>
            </p:nvSpPr>
            <p:spPr bwMode="auto">
              <a:xfrm flipH="1">
                <a:off x="2194" y="916"/>
                <a:ext cx="707" cy="1931"/>
              </a:xfrm>
              <a:prstGeom prst="line">
                <a:avLst/>
              </a:prstGeom>
              <a:noFill/>
              <a:ln w="12700">
                <a:solidFill>
                  <a:srgbClr val="000000"/>
                </a:solidFill>
                <a:round/>
                <a:headEnd/>
                <a:tailEnd/>
              </a:ln>
            </p:spPr>
            <p:txBody>
              <a:bodyPr wrap="none" anchor="ctr"/>
              <a:lstStyle/>
              <a:p>
                <a:endParaRPr lang="en-CA"/>
              </a:p>
            </p:txBody>
          </p:sp>
          <p:sp>
            <p:nvSpPr>
              <p:cNvPr id="34851" name="Rectangle 12"/>
              <p:cNvSpPr>
                <a:spLocks noChangeArrowheads="1"/>
              </p:cNvSpPr>
              <p:nvPr/>
            </p:nvSpPr>
            <p:spPr bwMode="auto">
              <a:xfrm>
                <a:off x="1404" y="3214"/>
                <a:ext cx="1481" cy="708"/>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Special Purpose</a:t>
                </a:r>
              </a:p>
              <a:p>
                <a:r>
                  <a:rPr lang="en-US" sz="1700">
                    <a:solidFill>
                      <a:srgbClr val="000000"/>
                    </a:solidFill>
                  </a:rPr>
                  <a:t>Buy vs Build</a:t>
                </a:r>
              </a:p>
              <a:p>
                <a:r>
                  <a:rPr lang="en-US" sz="1700">
                    <a:solidFill>
                      <a:srgbClr val="000000"/>
                    </a:solidFill>
                  </a:rPr>
                  <a:t>Allocation of Resources</a:t>
                </a:r>
              </a:p>
              <a:p>
                <a:r>
                  <a:rPr lang="en-US" sz="1700">
                    <a:solidFill>
                      <a:srgbClr val="000000"/>
                    </a:solidFill>
                  </a:rPr>
                  <a:t>Connectivity</a:t>
                </a:r>
              </a:p>
            </p:txBody>
          </p:sp>
        </p:grpSp>
      </p:grpSp>
      <p:sp>
        <p:nvSpPr>
          <p:cNvPr id="34822" name="Rectangle 13"/>
          <p:cNvSpPr>
            <a:spLocks noChangeArrowheads="1"/>
          </p:cNvSpPr>
          <p:nvPr/>
        </p:nvSpPr>
        <p:spPr bwMode="auto">
          <a:xfrm>
            <a:off x="723900" y="5008586"/>
            <a:ext cx="238125" cy="363537"/>
          </a:xfrm>
          <a:prstGeom prst="rect">
            <a:avLst/>
          </a:prstGeom>
          <a:noFill/>
          <a:ln w="12700">
            <a:noFill/>
            <a:miter lim="800000"/>
            <a:headEnd/>
            <a:tailEnd/>
          </a:ln>
        </p:spPr>
        <p:txBody>
          <a:bodyPr wrap="none" lIns="90487" tIns="44450" rIns="90487" bIns="44450">
            <a:spAutoFit/>
          </a:bodyPr>
          <a:lstStyle/>
          <a:p>
            <a:r>
              <a:rPr lang="en-US">
                <a:solidFill>
                  <a:srgbClr val="000000"/>
                </a:solidFill>
              </a:rPr>
              <a:t> </a:t>
            </a:r>
          </a:p>
        </p:txBody>
      </p:sp>
      <p:grpSp>
        <p:nvGrpSpPr>
          <p:cNvPr id="5" name="Group 14"/>
          <p:cNvGrpSpPr>
            <a:grpSpLocks/>
          </p:cNvGrpSpPr>
          <p:nvPr/>
        </p:nvGrpSpPr>
        <p:grpSpPr bwMode="auto">
          <a:xfrm>
            <a:off x="4243388" y="1871686"/>
            <a:ext cx="2676525" cy="4379912"/>
            <a:chOff x="2770" y="871"/>
            <a:chExt cx="1686" cy="2759"/>
          </a:xfrm>
        </p:grpSpPr>
        <p:sp>
          <p:nvSpPr>
            <p:cNvPr id="34845" name="Line 15"/>
            <p:cNvSpPr>
              <a:spLocks noChangeShapeType="1"/>
            </p:cNvSpPr>
            <p:nvPr/>
          </p:nvSpPr>
          <p:spPr bwMode="auto">
            <a:xfrm>
              <a:off x="2972" y="871"/>
              <a:ext cx="192" cy="1888"/>
            </a:xfrm>
            <a:prstGeom prst="line">
              <a:avLst/>
            </a:prstGeom>
            <a:noFill/>
            <a:ln w="12700">
              <a:solidFill>
                <a:srgbClr val="000000"/>
              </a:solidFill>
              <a:round/>
              <a:headEnd/>
              <a:tailEnd/>
            </a:ln>
          </p:spPr>
          <p:txBody>
            <a:bodyPr wrap="none" anchor="ctr"/>
            <a:lstStyle/>
            <a:p>
              <a:endParaRPr lang="en-CA"/>
            </a:p>
          </p:txBody>
        </p:sp>
        <p:sp>
          <p:nvSpPr>
            <p:cNvPr id="34846" name="Rectangle 16"/>
            <p:cNvSpPr>
              <a:spLocks noChangeArrowheads="1"/>
            </p:cNvSpPr>
            <p:nvPr/>
          </p:nvSpPr>
          <p:spPr bwMode="auto">
            <a:xfrm>
              <a:off x="2770" y="2852"/>
              <a:ext cx="958" cy="402"/>
            </a:xfrm>
            <a:prstGeom prst="rect">
              <a:avLst/>
            </a:prstGeom>
            <a:noFill/>
            <a:ln w="12700">
              <a:noFill/>
              <a:miter lim="800000"/>
              <a:headEnd/>
              <a:tailEnd/>
            </a:ln>
          </p:spPr>
          <p:txBody>
            <a:bodyPr wrap="none" lIns="90487" tIns="44450" rIns="90487" bIns="44450">
              <a:spAutoFit/>
            </a:bodyPr>
            <a:lstStyle/>
            <a:p>
              <a:r>
                <a:rPr lang="en-US">
                  <a:solidFill>
                    <a:srgbClr val="0000CC"/>
                  </a:solidFill>
                </a:rPr>
                <a:t>5. Data</a:t>
              </a:r>
            </a:p>
            <a:p>
              <a:r>
                <a:rPr lang="en-US">
                  <a:solidFill>
                    <a:srgbClr val="0000CC"/>
                  </a:solidFill>
                </a:rPr>
                <a:t>Management </a:t>
              </a:r>
            </a:p>
          </p:txBody>
        </p:sp>
        <p:sp>
          <p:nvSpPr>
            <p:cNvPr id="34847" name="Rectangle 17"/>
            <p:cNvSpPr>
              <a:spLocks noChangeArrowheads="1"/>
            </p:cNvSpPr>
            <p:nvPr/>
          </p:nvSpPr>
          <p:spPr bwMode="auto">
            <a:xfrm>
              <a:off x="2960" y="3248"/>
              <a:ext cx="1496" cy="382"/>
            </a:xfrm>
            <a:prstGeom prst="rect">
              <a:avLst/>
            </a:prstGeom>
            <a:noFill/>
            <a:ln w="12700">
              <a:noFill/>
              <a:miter lim="800000"/>
              <a:headEnd/>
              <a:tailEnd/>
            </a:ln>
          </p:spPr>
          <p:txBody>
            <a:bodyPr lIns="90487" tIns="44450" rIns="90487" bIns="44450">
              <a:spAutoFit/>
            </a:bodyPr>
            <a:lstStyle/>
            <a:p>
              <a:r>
                <a:rPr lang="en-US" sz="1700">
                  <a:solidFill>
                    <a:srgbClr val="000000"/>
                  </a:solidFill>
                </a:rPr>
                <a:t>Persistent Objects</a:t>
              </a:r>
            </a:p>
            <a:p>
              <a:r>
                <a:rPr lang="en-US" sz="1700">
                  <a:solidFill>
                    <a:srgbClr val="000000"/>
                  </a:solidFill>
                </a:rPr>
                <a:t>Filesystem vs Database</a:t>
              </a:r>
            </a:p>
          </p:txBody>
        </p:sp>
      </p:grpSp>
      <p:grpSp>
        <p:nvGrpSpPr>
          <p:cNvPr id="6" name="Group 18"/>
          <p:cNvGrpSpPr>
            <a:grpSpLocks/>
          </p:cNvGrpSpPr>
          <p:nvPr/>
        </p:nvGrpSpPr>
        <p:grpSpPr bwMode="auto">
          <a:xfrm>
            <a:off x="4646613" y="1731986"/>
            <a:ext cx="4244975" cy="4770437"/>
            <a:chOff x="3024" y="783"/>
            <a:chExt cx="2674" cy="3005"/>
          </a:xfrm>
        </p:grpSpPr>
        <p:sp>
          <p:nvSpPr>
            <p:cNvPr id="34842" name="Line 19"/>
            <p:cNvSpPr>
              <a:spLocks noChangeShapeType="1"/>
            </p:cNvSpPr>
            <p:nvPr/>
          </p:nvSpPr>
          <p:spPr bwMode="auto">
            <a:xfrm>
              <a:off x="3024" y="783"/>
              <a:ext cx="1152" cy="1904"/>
            </a:xfrm>
            <a:prstGeom prst="line">
              <a:avLst/>
            </a:prstGeom>
            <a:noFill/>
            <a:ln w="12700">
              <a:solidFill>
                <a:srgbClr val="000000"/>
              </a:solidFill>
              <a:round/>
              <a:headEnd/>
              <a:tailEnd/>
            </a:ln>
          </p:spPr>
          <p:txBody>
            <a:bodyPr wrap="none" anchor="ctr"/>
            <a:lstStyle/>
            <a:p>
              <a:endParaRPr lang="en-CA"/>
            </a:p>
          </p:txBody>
        </p:sp>
        <p:sp>
          <p:nvSpPr>
            <p:cNvPr id="34843" name="Rectangle 20"/>
            <p:cNvSpPr>
              <a:spLocks noChangeArrowheads="1"/>
            </p:cNvSpPr>
            <p:nvPr/>
          </p:nvSpPr>
          <p:spPr bwMode="auto">
            <a:xfrm>
              <a:off x="4451" y="3243"/>
              <a:ext cx="1247" cy="545"/>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Access Control List</a:t>
              </a:r>
            </a:p>
            <a:p>
              <a:r>
                <a:rPr lang="en-US" sz="1700">
                  <a:solidFill>
                    <a:srgbClr val="000000"/>
                  </a:solidFill>
                </a:rPr>
                <a:t>vs Capabilities</a:t>
              </a:r>
            </a:p>
            <a:p>
              <a:r>
                <a:rPr lang="en-US" sz="1700">
                  <a:solidFill>
                    <a:srgbClr val="000000"/>
                  </a:solidFill>
                </a:rPr>
                <a:t>Security</a:t>
              </a:r>
            </a:p>
          </p:txBody>
        </p:sp>
        <p:sp>
          <p:nvSpPr>
            <p:cNvPr id="34844" name="Rectangle 21"/>
            <p:cNvSpPr>
              <a:spLocks noChangeArrowheads="1"/>
            </p:cNvSpPr>
            <p:nvPr/>
          </p:nvSpPr>
          <p:spPr bwMode="auto">
            <a:xfrm>
              <a:off x="4314" y="2852"/>
              <a:ext cx="1314" cy="402"/>
            </a:xfrm>
            <a:prstGeom prst="rect">
              <a:avLst/>
            </a:prstGeom>
            <a:noFill/>
            <a:ln w="12700">
              <a:noFill/>
              <a:miter lim="800000"/>
              <a:headEnd/>
              <a:tailEnd/>
            </a:ln>
          </p:spPr>
          <p:txBody>
            <a:bodyPr wrap="none" lIns="90487" tIns="44450" rIns="90487" bIns="44450">
              <a:spAutoFit/>
            </a:bodyPr>
            <a:lstStyle/>
            <a:p>
              <a:r>
                <a:rPr lang="en-US">
                  <a:solidFill>
                    <a:srgbClr val="0000CC"/>
                  </a:solidFill>
                </a:rPr>
                <a:t>6. Global Resource </a:t>
              </a:r>
            </a:p>
            <a:p>
              <a:r>
                <a:rPr lang="en-US">
                  <a:solidFill>
                    <a:srgbClr val="0000CC"/>
                  </a:solidFill>
                </a:rPr>
                <a:t>Handlung </a:t>
              </a:r>
            </a:p>
          </p:txBody>
        </p:sp>
      </p:grpSp>
      <p:grpSp>
        <p:nvGrpSpPr>
          <p:cNvPr id="7" name="Group 22"/>
          <p:cNvGrpSpPr>
            <a:grpSpLocks/>
          </p:cNvGrpSpPr>
          <p:nvPr/>
        </p:nvGrpSpPr>
        <p:grpSpPr bwMode="auto">
          <a:xfrm>
            <a:off x="5021263" y="1649436"/>
            <a:ext cx="3741737" cy="1800225"/>
            <a:chOff x="3260" y="731"/>
            <a:chExt cx="2357" cy="1134"/>
          </a:xfrm>
        </p:grpSpPr>
        <p:sp>
          <p:nvSpPr>
            <p:cNvPr id="34839" name="Rectangle 23"/>
            <p:cNvSpPr>
              <a:spLocks noChangeArrowheads="1"/>
            </p:cNvSpPr>
            <p:nvPr/>
          </p:nvSpPr>
          <p:spPr bwMode="auto">
            <a:xfrm>
              <a:off x="4584" y="948"/>
              <a:ext cx="874" cy="402"/>
            </a:xfrm>
            <a:prstGeom prst="rect">
              <a:avLst/>
            </a:prstGeom>
            <a:noFill/>
            <a:ln w="12700">
              <a:noFill/>
              <a:miter lim="800000"/>
              <a:headEnd/>
              <a:tailEnd/>
            </a:ln>
          </p:spPr>
          <p:txBody>
            <a:bodyPr wrap="none" lIns="90487" tIns="44450" rIns="90487" bIns="44450">
              <a:spAutoFit/>
            </a:bodyPr>
            <a:lstStyle/>
            <a:p>
              <a:r>
                <a:rPr lang="en-US">
                  <a:solidFill>
                    <a:srgbClr val="0000CC"/>
                  </a:solidFill>
                </a:rPr>
                <a:t>8. Boundary</a:t>
              </a:r>
            </a:p>
            <a:p>
              <a:r>
                <a:rPr lang="en-US">
                  <a:solidFill>
                    <a:srgbClr val="0000CC"/>
                  </a:solidFill>
                </a:rPr>
                <a:t>Conditions</a:t>
              </a:r>
              <a:endParaRPr lang="en-US">
                <a:solidFill>
                  <a:srgbClr val="FF0000"/>
                </a:solidFill>
              </a:endParaRPr>
            </a:p>
          </p:txBody>
        </p:sp>
        <p:sp>
          <p:nvSpPr>
            <p:cNvPr id="34840" name="Rectangle 24"/>
            <p:cNvSpPr>
              <a:spLocks noChangeArrowheads="1"/>
            </p:cNvSpPr>
            <p:nvPr/>
          </p:nvSpPr>
          <p:spPr bwMode="auto">
            <a:xfrm>
              <a:off x="4755" y="1320"/>
              <a:ext cx="862" cy="545"/>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Initialization</a:t>
              </a:r>
            </a:p>
            <a:p>
              <a:r>
                <a:rPr lang="en-US" sz="1700">
                  <a:solidFill>
                    <a:srgbClr val="000000"/>
                  </a:solidFill>
                </a:rPr>
                <a:t>Termination</a:t>
              </a:r>
            </a:p>
            <a:p>
              <a:r>
                <a:rPr lang="en-US" sz="1700">
                  <a:solidFill>
                    <a:srgbClr val="000000"/>
                  </a:solidFill>
                </a:rPr>
                <a:t>Failure</a:t>
              </a:r>
            </a:p>
          </p:txBody>
        </p:sp>
        <p:sp>
          <p:nvSpPr>
            <p:cNvPr id="34841" name="Line 25"/>
            <p:cNvSpPr>
              <a:spLocks noChangeShapeType="1"/>
            </p:cNvSpPr>
            <p:nvPr/>
          </p:nvSpPr>
          <p:spPr bwMode="auto">
            <a:xfrm>
              <a:off x="3260" y="731"/>
              <a:ext cx="1324" cy="433"/>
            </a:xfrm>
            <a:prstGeom prst="line">
              <a:avLst/>
            </a:prstGeom>
            <a:noFill/>
            <a:ln w="12700">
              <a:solidFill>
                <a:srgbClr val="000000"/>
              </a:solidFill>
              <a:round/>
              <a:headEnd/>
              <a:tailEnd/>
            </a:ln>
          </p:spPr>
          <p:txBody>
            <a:bodyPr wrap="none" anchor="ctr"/>
            <a:lstStyle/>
            <a:p>
              <a:endParaRPr lang="en-CA"/>
            </a:p>
          </p:txBody>
        </p:sp>
      </p:grpSp>
      <p:grpSp>
        <p:nvGrpSpPr>
          <p:cNvPr id="8" name="Group 26"/>
          <p:cNvGrpSpPr>
            <a:grpSpLocks/>
          </p:cNvGrpSpPr>
          <p:nvPr/>
        </p:nvGrpSpPr>
        <p:grpSpPr bwMode="auto">
          <a:xfrm>
            <a:off x="128588" y="1731986"/>
            <a:ext cx="4114800" cy="3946525"/>
            <a:chOff x="178" y="783"/>
            <a:chExt cx="2592" cy="2486"/>
          </a:xfrm>
        </p:grpSpPr>
        <p:sp>
          <p:nvSpPr>
            <p:cNvPr id="34836" name="Line 27"/>
            <p:cNvSpPr>
              <a:spLocks noChangeShapeType="1"/>
            </p:cNvSpPr>
            <p:nvPr/>
          </p:nvSpPr>
          <p:spPr bwMode="auto">
            <a:xfrm flipH="1">
              <a:off x="1280" y="783"/>
              <a:ext cx="1490" cy="1885"/>
            </a:xfrm>
            <a:prstGeom prst="line">
              <a:avLst/>
            </a:prstGeom>
            <a:noFill/>
            <a:ln w="12700">
              <a:solidFill>
                <a:srgbClr val="000000"/>
              </a:solidFill>
              <a:round/>
              <a:headEnd/>
              <a:tailEnd/>
            </a:ln>
          </p:spPr>
          <p:txBody>
            <a:bodyPr wrap="none" anchor="ctr"/>
            <a:lstStyle/>
            <a:p>
              <a:endParaRPr lang="en-CA"/>
            </a:p>
          </p:txBody>
        </p:sp>
        <p:sp>
          <p:nvSpPr>
            <p:cNvPr id="34837" name="Rectangle 28"/>
            <p:cNvSpPr>
              <a:spLocks noChangeArrowheads="1"/>
            </p:cNvSpPr>
            <p:nvPr/>
          </p:nvSpPr>
          <p:spPr bwMode="auto">
            <a:xfrm>
              <a:off x="178" y="2670"/>
              <a:ext cx="1179" cy="229"/>
            </a:xfrm>
            <a:prstGeom prst="rect">
              <a:avLst/>
            </a:prstGeom>
            <a:noFill/>
            <a:ln w="12700">
              <a:noFill/>
              <a:miter lim="800000"/>
              <a:headEnd/>
              <a:tailEnd/>
            </a:ln>
          </p:spPr>
          <p:txBody>
            <a:bodyPr wrap="none" lIns="90487" tIns="44450" rIns="90487" bIns="44450">
              <a:spAutoFit/>
            </a:bodyPr>
            <a:lstStyle/>
            <a:p>
              <a:pPr>
                <a:buFont typeface="Wingdings" pitchFamily="2" charset="2"/>
                <a:buChar char="ü"/>
              </a:pPr>
              <a:r>
                <a:rPr lang="en-US">
                  <a:solidFill>
                    <a:srgbClr val="0000CC"/>
                  </a:solidFill>
                </a:rPr>
                <a:t>3. Concurrency</a:t>
              </a:r>
            </a:p>
          </p:txBody>
        </p:sp>
        <p:sp>
          <p:nvSpPr>
            <p:cNvPr id="34838" name="Rectangle 29"/>
            <p:cNvSpPr>
              <a:spLocks noChangeArrowheads="1"/>
            </p:cNvSpPr>
            <p:nvPr/>
          </p:nvSpPr>
          <p:spPr bwMode="auto">
            <a:xfrm>
              <a:off x="328" y="2887"/>
              <a:ext cx="1074" cy="382"/>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Identification of </a:t>
              </a:r>
            </a:p>
            <a:p>
              <a:r>
                <a:rPr lang="en-US" sz="1700">
                  <a:solidFill>
                    <a:srgbClr val="000000"/>
                  </a:solidFill>
                </a:rPr>
                <a:t>Threads</a:t>
              </a:r>
            </a:p>
          </p:txBody>
        </p:sp>
      </p:grpSp>
      <p:grpSp>
        <p:nvGrpSpPr>
          <p:cNvPr id="9" name="Group 30"/>
          <p:cNvGrpSpPr>
            <a:grpSpLocks/>
          </p:cNvGrpSpPr>
          <p:nvPr/>
        </p:nvGrpSpPr>
        <p:grpSpPr bwMode="auto">
          <a:xfrm>
            <a:off x="4818063" y="1701823"/>
            <a:ext cx="4325937" cy="3300413"/>
            <a:chOff x="3132" y="764"/>
            <a:chExt cx="2725" cy="2079"/>
          </a:xfrm>
        </p:grpSpPr>
        <p:sp>
          <p:nvSpPr>
            <p:cNvPr id="34833" name="Line 31"/>
            <p:cNvSpPr>
              <a:spLocks noChangeShapeType="1"/>
            </p:cNvSpPr>
            <p:nvPr/>
          </p:nvSpPr>
          <p:spPr bwMode="auto">
            <a:xfrm>
              <a:off x="3132" y="764"/>
              <a:ext cx="1324" cy="938"/>
            </a:xfrm>
            <a:prstGeom prst="line">
              <a:avLst/>
            </a:prstGeom>
            <a:noFill/>
            <a:ln w="12700">
              <a:solidFill>
                <a:srgbClr val="000000"/>
              </a:solidFill>
              <a:round/>
              <a:headEnd/>
              <a:tailEnd/>
            </a:ln>
          </p:spPr>
          <p:txBody>
            <a:bodyPr wrap="none" anchor="ctr"/>
            <a:lstStyle/>
            <a:p>
              <a:endParaRPr lang="en-CA"/>
            </a:p>
          </p:txBody>
        </p:sp>
        <p:sp>
          <p:nvSpPr>
            <p:cNvPr id="34834" name="Rectangle 32"/>
            <p:cNvSpPr>
              <a:spLocks noChangeArrowheads="1"/>
            </p:cNvSpPr>
            <p:nvPr/>
          </p:nvSpPr>
          <p:spPr bwMode="auto">
            <a:xfrm>
              <a:off x="4584" y="1891"/>
              <a:ext cx="846" cy="402"/>
            </a:xfrm>
            <a:prstGeom prst="rect">
              <a:avLst/>
            </a:prstGeom>
            <a:noFill/>
            <a:ln w="12700">
              <a:noFill/>
              <a:miter lim="800000"/>
              <a:headEnd/>
              <a:tailEnd/>
            </a:ln>
          </p:spPr>
          <p:txBody>
            <a:bodyPr wrap="none" lIns="90487" tIns="44450" rIns="90487" bIns="44450">
              <a:spAutoFit/>
            </a:bodyPr>
            <a:lstStyle/>
            <a:p>
              <a:r>
                <a:rPr lang="en-US">
                  <a:solidFill>
                    <a:srgbClr val="0000CC"/>
                  </a:solidFill>
                </a:rPr>
                <a:t>7. Software </a:t>
              </a:r>
            </a:p>
            <a:p>
              <a:r>
                <a:rPr lang="en-US">
                  <a:solidFill>
                    <a:srgbClr val="0000CC"/>
                  </a:solidFill>
                </a:rPr>
                <a:t>Control</a:t>
              </a:r>
            </a:p>
          </p:txBody>
        </p:sp>
        <p:sp>
          <p:nvSpPr>
            <p:cNvPr id="34835" name="Rectangle 33"/>
            <p:cNvSpPr>
              <a:spLocks noChangeArrowheads="1"/>
            </p:cNvSpPr>
            <p:nvPr/>
          </p:nvSpPr>
          <p:spPr bwMode="auto">
            <a:xfrm>
              <a:off x="4696" y="2298"/>
              <a:ext cx="1161" cy="545"/>
            </a:xfrm>
            <a:prstGeom prst="rect">
              <a:avLst/>
            </a:prstGeom>
            <a:noFill/>
            <a:ln w="12700">
              <a:noFill/>
              <a:miter lim="800000"/>
              <a:headEnd/>
              <a:tailEnd/>
            </a:ln>
          </p:spPr>
          <p:txBody>
            <a:bodyPr lIns="90487" tIns="44450" rIns="90487" bIns="44450">
              <a:spAutoFit/>
            </a:bodyPr>
            <a:lstStyle/>
            <a:p>
              <a:r>
                <a:rPr lang="en-US" sz="1700">
                  <a:solidFill>
                    <a:srgbClr val="000000"/>
                  </a:solidFill>
                </a:rPr>
                <a:t>Monolithic</a:t>
              </a:r>
            </a:p>
            <a:p>
              <a:r>
                <a:rPr lang="en-US" sz="1700">
                  <a:solidFill>
                    <a:srgbClr val="000000"/>
                  </a:solidFill>
                </a:rPr>
                <a:t>Event-Driven</a:t>
              </a:r>
            </a:p>
            <a:p>
              <a:r>
                <a:rPr lang="en-US" sz="1700">
                  <a:solidFill>
                    <a:srgbClr val="000000"/>
                  </a:solidFill>
                </a:rPr>
                <a:t>Conc. Processes</a:t>
              </a:r>
            </a:p>
          </p:txBody>
        </p:sp>
      </p:grpSp>
      <p:grpSp>
        <p:nvGrpSpPr>
          <p:cNvPr id="10" name="Group 34"/>
          <p:cNvGrpSpPr>
            <a:grpSpLocks/>
          </p:cNvGrpSpPr>
          <p:nvPr/>
        </p:nvGrpSpPr>
        <p:grpSpPr bwMode="auto">
          <a:xfrm>
            <a:off x="139700" y="1600223"/>
            <a:ext cx="3582988" cy="1590675"/>
            <a:chOff x="185" y="700"/>
            <a:chExt cx="2257" cy="1002"/>
          </a:xfrm>
        </p:grpSpPr>
        <p:sp>
          <p:nvSpPr>
            <p:cNvPr id="34830" name="Line 35"/>
            <p:cNvSpPr>
              <a:spLocks noChangeShapeType="1"/>
            </p:cNvSpPr>
            <p:nvPr/>
          </p:nvSpPr>
          <p:spPr bwMode="auto">
            <a:xfrm flipH="1">
              <a:off x="897" y="700"/>
              <a:ext cx="1545" cy="433"/>
            </a:xfrm>
            <a:prstGeom prst="line">
              <a:avLst/>
            </a:prstGeom>
            <a:noFill/>
            <a:ln w="12700">
              <a:solidFill>
                <a:srgbClr val="000000"/>
              </a:solidFill>
              <a:round/>
              <a:headEnd/>
              <a:tailEnd/>
            </a:ln>
          </p:spPr>
          <p:txBody>
            <a:bodyPr wrap="none" anchor="ctr"/>
            <a:lstStyle/>
            <a:p>
              <a:endParaRPr lang="en-CA"/>
            </a:p>
          </p:txBody>
        </p:sp>
        <p:sp>
          <p:nvSpPr>
            <p:cNvPr id="34831" name="Rectangle 36"/>
            <p:cNvSpPr>
              <a:spLocks noChangeArrowheads="1"/>
            </p:cNvSpPr>
            <p:nvPr/>
          </p:nvSpPr>
          <p:spPr bwMode="auto">
            <a:xfrm>
              <a:off x="185" y="1117"/>
              <a:ext cx="1175" cy="229"/>
            </a:xfrm>
            <a:prstGeom prst="rect">
              <a:avLst/>
            </a:prstGeom>
            <a:noFill/>
            <a:ln w="12700">
              <a:noFill/>
              <a:miter lim="800000"/>
              <a:headEnd/>
              <a:tailEnd/>
            </a:ln>
          </p:spPr>
          <p:txBody>
            <a:bodyPr wrap="none" lIns="90487" tIns="44450" rIns="90487" bIns="44450">
              <a:spAutoFit/>
            </a:bodyPr>
            <a:lstStyle/>
            <a:p>
              <a:pPr>
                <a:buFont typeface="Wingdings" pitchFamily="2" charset="2"/>
                <a:buChar char="ü"/>
              </a:pPr>
              <a:r>
                <a:rPr lang="en-US">
                  <a:solidFill>
                    <a:srgbClr val="0000CC"/>
                  </a:solidFill>
                </a:rPr>
                <a:t>1. Design Goals</a:t>
              </a:r>
            </a:p>
          </p:txBody>
        </p:sp>
        <p:sp>
          <p:nvSpPr>
            <p:cNvPr id="34832" name="Rectangle 37"/>
            <p:cNvSpPr>
              <a:spLocks noChangeArrowheads="1"/>
            </p:cNvSpPr>
            <p:nvPr/>
          </p:nvSpPr>
          <p:spPr bwMode="auto">
            <a:xfrm>
              <a:off x="288" y="1320"/>
              <a:ext cx="726" cy="382"/>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Definition</a:t>
              </a:r>
            </a:p>
            <a:p>
              <a:r>
                <a:rPr lang="en-US" sz="1700">
                  <a:solidFill>
                    <a:srgbClr val="000000"/>
                  </a:solidFill>
                </a:rPr>
                <a:t>Trade-offs</a:t>
              </a:r>
            </a:p>
          </p:txBody>
        </p:sp>
      </p:grpSp>
      <p:sp>
        <p:nvSpPr>
          <p:cNvPr id="244775" name="AutoShape 39"/>
          <p:cNvSpPr>
            <a:spLocks noChangeArrowheads="1"/>
          </p:cNvSpPr>
          <p:nvPr/>
        </p:nvSpPr>
        <p:spPr bwMode="auto">
          <a:xfrm>
            <a:off x="1643042" y="5502292"/>
            <a:ext cx="354013" cy="498476"/>
          </a:xfrm>
          <a:prstGeom prst="rightArrow">
            <a:avLst>
              <a:gd name="adj1" fmla="val 50000"/>
              <a:gd name="adj2" fmla="val 25000"/>
            </a:avLst>
          </a:prstGeom>
          <a:solidFill>
            <a:srgbClr val="FF0000"/>
          </a:solidFill>
          <a:ln w="12700">
            <a:solidFill>
              <a:schemeClr val="tx1"/>
            </a:solidFill>
            <a:miter lim="800000"/>
            <a:headEnd/>
            <a:tailEnd/>
          </a:ln>
        </p:spPr>
        <p:txBody>
          <a:bodyPr wrap="none" anchor="ct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47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7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8"/>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4. Hardware Software Mapping</a:t>
            </a:r>
          </a:p>
        </p:txBody>
      </p:sp>
      <p:sp>
        <p:nvSpPr>
          <p:cNvPr id="58377" name="Rectangle 9"/>
          <p:cNvSpPr>
            <a:spLocks noGrp="1" noChangeArrowheads="1"/>
          </p:cNvSpPr>
          <p:nvPr>
            <p:ph type="body" idx="1"/>
          </p:nvPr>
        </p:nvSpPr>
        <p:spPr>
          <a:xfrm>
            <a:off x="285720" y="1204913"/>
            <a:ext cx="8572560" cy="4800600"/>
          </a:xfrm>
        </p:spPr>
        <p:txBody>
          <a:bodyPr/>
          <a:lstStyle/>
          <a:p>
            <a:r>
              <a:rPr lang="en-US" dirty="0" smtClean="0">
                <a:ea typeface="ＭＳ Ｐゴシック" pitchFamily="34" charset="-128"/>
              </a:rPr>
              <a:t>This system design activity addresses two questions: </a:t>
            </a:r>
          </a:p>
          <a:p>
            <a:pPr lvl="1"/>
            <a:r>
              <a:rPr lang="en-US" dirty="0" smtClean="0">
                <a:ea typeface="ＭＳ Ｐゴシック" pitchFamily="34" charset="-128"/>
              </a:rPr>
              <a:t>How shall we realize the subsystems: With hardware or with software? </a:t>
            </a:r>
          </a:p>
          <a:p>
            <a:pPr lvl="1"/>
            <a:r>
              <a:rPr lang="en-US" dirty="0" smtClean="0">
                <a:ea typeface="ＭＳ Ｐゴシック" pitchFamily="34" charset="-128"/>
              </a:rPr>
              <a:t>How do we map the object model onto the chosen hardware and/or software?</a:t>
            </a:r>
          </a:p>
          <a:p>
            <a:pPr lvl="2"/>
            <a:r>
              <a:rPr lang="en-US" dirty="0" smtClean="0">
                <a:ea typeface="ＭＳ Ｐゴシック" pitchFamily="34" charset="-128"/>
              </a:rPr>
              <a:t>Mapping the Objects: </a:t>
            </a:r>
          </a:p>
          <a:p>
            <a:pPr lvl="3"/>
            <a:r>
              <a:rPr lang="en-US" dirty="0" smtClean="0">
                <a:ea typeface="ＭＳ Ｐゴシック" pitchFamily="34" charset="-128"/>
              </a:rPr>
              <a:t>Processor, Memory, </a:t>
            </a:r>
            <a:r>
              <a:rPr lang="en-US" dirty="0" err="1" smtClean="0">
                <a:ea typeface="ＭＳ Ｐゴシック" pitchFamily="34" charset="-128"/>
              </a:rPr>
              <a:t>Input/Output</a:t>
            </a:r>
            <a:endParaRPr lang="en-US" dirty="0" smtClean="0">
              <a:ea typeface="ＭＳ Ｐゴシック" pitchFamily="34" charset="-128"/>
            </a:endParaRPr>
          </a:p>
          <a:p>
            <a:pPr lvl="2"/>
            <a:r>
              <a:rPr lang="en-US" dirty="0" smtClean="0">
                <a:ea typeface="ＭＳ Ｐゴシック" pitchFamily="34" charset="-128"/>
              </a:rPr>
              <a:t>Mapping the Associations: </a:t>
            </a:r>
          </a:p>
          <a:p>
            <a:pPr lvl="3"/>
            <a:r>
              <a:rPr lang="en-US" dirty="0" smtClean="0">
                <a:ea typeface="ＭＳ Ｐゴシック" pitchFamily="34" charset="-128"/>
              </a:rPr>
              <a:t>Network connections</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837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837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837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837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58377">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58377">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5837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7" grpId="0" build="p" bldLvl="3"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Mapping Objects onto Hardware</a:t>
            </a:r>
          </a:p>
        </p:txBody>
      </p:sp>
      <p:sp>
        <p:nvSpPr>
          <p:cNvPr id="38915" name="Rectangle 8"/>
          <p:cNvSpPr>
            <a:spLocks noGrp="1" noChangeArrowheads="1"/>
          </p:cNvSpPr>
          <p:nvPr>
            <p:ph type="body" idx="1"/>
          </p:nvPr>
        </p:nvSpPr>
        <p:spPr>
          <a:xfrm>
            <a:off x="214282" y="1181120"/>
            <a:ext cx="8839200" cy="5105400"/>
          </a:xfrm>
        </p:spPr>
        <p:txBody>
          <a:bodyPr/>
          <a:lstStyle/>
          <a:p>
            <a:pPr>
              <a:lnSpc>
                <a:spcPct val="80000"/>
              </a:lnSpc>
            </a:pPr>
            <a:r>
              <a:rPr lang="en-US" sz="2800" dirty="0" smtClean="0">
                <a:solidFill>
                  <a:srgbClr val="0000FF"/>
                </a:solidFill>
                <a:ea typeface="ＭＳ Ｐゴシック" pitchFamily="34" charset="-128"/>
              </a:rPr>
              <a:t>Control Objects -&gt; Processor </a:t>
            </a:r>
          </a:p>
          <a:p>
            <a:pPr lvl="1">
              <a:lnSpc>
                <a:spcPct val="80000"/>
              </a:lnSpc>
            </a:pPr>
            <a:r>
              <a:rPr lang="en-US" sz="2400" dirty="0" smtClean="0">
                <a:ea typeface="ＭＳ Ｐゴシック" pitchFamily="34" charset="-128"/>
              </a:rPr>
              <a:t>Is the computation rate too demanding for a single processor?</a:t>
            </a:r>
          </a:p>
          <a:p>
            <a:pPr lvl="1">
              <a:lnSpc>
                <a:spcPct val="80000"/>
              </a:lnSpc>
            </a:pPr>
            <a:r>
              <a:rPr lang="en-US" sz="2400" dirty="0" smtClean="0">
                <a:ea typeface="ＭＳ Ｐゴシック" pitchFamily="34" charset="-128"/>
              </a:rPr>
              <a:t>Can we get a speedup by distributing objects across several processors?</a:t>
            </a:r>
          </a:p>
          <a:p>
            <a:pPr lvl="1">
              <a:lnSpc>
                <a:spcPct val="80000"/>
              </a:lnSpc>
            </a:pPr>
            <a:r>
              <a:rPr lang="en-US" sz="2400" dirty="0" smtClean="0">
                <a:ea typeface="ＭＳ Ｐゴシック" pitchFamily="34" charset="-128"/>
              </a:rPr>
              <a:t>How many processors are required to maintain a steady state load?</a:t>
            </a:r>
          </a:p>
          <a:p>
            <a:pPr>
              <a:lnSpc>
                <a:spcPct val="80000"/>
              </a:lnSpc>
            </a:pPr>
            <a:r>
              <a:rPr lang="en-US" sz="2800" dirty="0" smtClean="0">
                <a:solidFill>
                  <a:srgbClr val="0000FF"/>
                </a:solidFill>
                <a:ea typeface="ＭＳ Ｐゴシック" pitchFamily="34" charset="-128"/>
              </a:rPr>
              <a:t>Entity Objects -&gt; Memory</a:t>
            </a:r>
          </a:p>
          <a:p>
            <a:pPr lvl="1">
              <a:lnSpc>
                <a:spcPct val="80000"/>
              </a:lnSpc>
            </a:pPr>
            <a:r>
              <a:rPr lang="en-US" sz="2400" dirty="0" smtClean="0">
                <a:ea typeface="ＭＳ Ｐゴシック" pitchFamily="34" charset="-128"/>
              </a:rPr>
              <a:t>Is there enough memory to buffer bursts of requests?</a:t>
            </a:r>
          </a:p>
          <a:p>
            <a:pPr>
              <a:lnSpc>
                <a:spcPct val="80000"/>
              </a:lnSpc>
            </a:pPr>
            <a:r>
              <a:rPr lang="en-US" sz="2800" dirty="0" smtClean="0">
                <a:solidFill>
                  <a:srgbClr val="0000FF"/>
                </a:solidFill>
                <a:ea typeface="ＭＳ Ｐゴシック" pitchFamily="34" charset="-128"/>
              </a:rPr>
              <a:t>Boundary Objects -&gt; </a:t>
            </a:r>
            <a:r>
              <a:rPr lang="en-US" sz="2800" dirty="0" err="1" smtClean="0">
                <a:solidFill>
                  <a:srgbClr val="0000FF"/>
                </a:solidFill>
                <a:ea typeface="ＭＳ Ｐゴシック" pitchFamily="34" charset="-128"/>
              </a:rPr>
              <a:t>Input/Output</a:t>
            </a:r>
            <a:r>
              <a:rPr lang="en-US" sz="2800" dirty="0" smtClean="0">
                <a:solidFill>
                  <a:srgbClr val="0000FF"/>
                </a:solidFill>
                <a:ea typeface="ＭＳ Ｐゴシック" pitchFamily="34" charset="-128"/>
              </a:rPr>
              <a:t> Devices</a:t>
            </a:r>
          </a:p>
          <a:p>
            <a:pPr lvl="1">
              <a:lnSpc>
                <a:spcPct val="80000"/>
              </a:lnSpc>
            </a:pPr>
            <a:r>
              <a:rPr lang="en-US" sz="2400" dirty="0" smtClean="0">
                <a:ea typeface="ＭＳ Ｐゴシック" pitchFamily="34" charset="-128"/>
              </a:rPr>
              <a:t>Do we need an extra piece of hardware to  handle the data generation rates? </a:t>
            </a:r>
          </a:p>
          <a:p>
            <a:pPr lvl="1">
              <a:lnSpc>
                <a:spcPct val="80000"/>
              </a:lnSpc>
            </a:pPr>
            <a:r>
              <a:rPr lang="en-US" sz="2400" dirty="0" smtClean="0">
                <a:ea typeface="ＭＳ Ｐゴシック" pitchFamily="34" charset="-128"/>
              </a:rPr>
              <a:t>Can the desired response time be realized with the available communication bandwidth between subsystems?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Grp="1" noChangeArrowheads="1"/>
          </p:cNvSpPr>
          <p:nvPr>
            <p:ph type="title"/>
          </p:nvPr>
        </p:nvSpPr>
        <p:spPr>
          <a:xfrm>
            <a:off x="142844" y="284145"/>
            <a:ext cx="8915400" cy="715963"/>
          </a:xfrm>
        </p:spPr>
        <p:txBody>
          <a:bodyPr/>
          <a:lstStyle/>
          <a:p>
            <a:r>
              <a:rPr lang="en-US" sz="4000" dirty="0" smtClean="0">
                <a:ea typeface="ＭＳ Ｐゴシック" pitchFamily="34" charset="-128"/>
              </a:rPr>
              <a:t>Mapping the Associations: Connectivity</a:t>
            </a:r>
          </a:p>
        </p:txBody>
      </p:sp>
      <p:sp>
        <p:nvSpPr>
          <p:cNvPr id="61446" name="Rectangle 6"/>
          <p:cNvSpPr>
            <a:spLocks noGrp="1" noChangeArrowheads="1"/>
          </p:cNvSpPr>
          <p:nvPr>
            <p:ph type="body" idx="1"/>
          </p:nvPr>
        </p:nvSpPr>
        <p:spPr>
          <a:xfrm>
            <a:off x="304800" y="1066800"/>
            <a:ext cx="8624918" cy="5105400"/>
          </a:xfrm>
        </p:spPr>
        <p:txBody>
          <a:bodyPr/>
          <a:lstStyle/>
          <a:p>
            <a:r>
              <a:rPr lang="en-US" sz="2800" dirty="0" smtClean="0">
                <a:ea typeface="ＭＳ Ｐゴシック" pitchFamily="34" charset="-128"/>
              </a:rPr>
              <a:t>Describe the physical connectivity</a:t>
            </a:r>
          </a:p>
          <a:p>
            <a:pPr lvl="1"/>
            <a:r>
              <a:rPr lang="en-US" sz="2400" dirty="0" smtClean="0">
                <a:ea typeface="ＭＳ Ｐゴシック" pitchFamily="34" charset="-128"/>
              </a:rPr>
              <a:t>(“Physical layer in the OSI reference model”)</a:t>
            </a:r>
          </a:p>
          <a:p>
            <a:pPr lvl="2"/>
            <a:r>
              <a:rPr lang="en-US" sz="2000" dirty="0" smtClean="0">
                <a:ea typeface="ＭＳ Ｐゴシック" pitchFamily="34" charset="-128"/>
              </a:rPr>
              <a:t>Describes which associations in the object model  are mapped to physical connections</a:t>
            </a:r>
          </a:p>
          <a:p>
            <a:r>
              <a:rPr lang="en-US" sz="2800" dirty="0" smtClean="0">
                <a:ea typeface="ＭＳ Ｐゴシック" pitchFamily="34" charset="-128"/>
              </a:rPr>
              <a:t>Describe the logical connectivity (subsystem associations)</a:t>
            </a:r>
          </a:p>
          <a:p>
            <a:pPr lvl="1"/>
            <a:r>
              <a:rPr lang="en-US" sz="2400" dirty="0" smtClean="0">
                <a:ea typeface="ＭＳ Ｐゴシック" pitchFamily="34" charset="-128"/>
              </a:rPr>
              <a:t>Associations that do not directly map into physical connections</a:t>
            </a:r>
          </a:p>
          <a:p>
            <a:pPr lvl="1"/>
            <a:r>
              <a:rPr lang="en-US" sz="2400" dirty="0" smtClean="0">
                <a:ea typeface="ＭＳ Ｐゴシック" pitchFamily="34" charset="-128"/>
              </a:rPr>
              <a:t>In which layer should these associations be implemented?</a:t>
            </a:r>
          </a:p>
          <a:p>
            <a:r>
              <a:rPr lang="en-US" sz="2800" dirty="0" smtClean="0">
                <a:ea typeface="ＭＳ Ｐゴシック" pitchFamily="34" charset="-128"/>
              </a:rPr>
              <a:t>Informal connectivity drawings often contain both types of connectivity</a:t>
            </a:r>
          </a:p>
          <a:p>
            <a:pPr lvl="1"/>
            <a:r>
              <a:rPr lang="en-US" sz="2400" dirty="0" smtClean="0">
                <a:ea typeface="ＭＳ Ｐゴシック" pitchFamily="34" charset="-128"/>
              </a:rPr>
              <a:t>Practiced by many developers, sometimes confusing.</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4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144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144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144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144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144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144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144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6" grpId="0" build="p" bldLvl="3"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p:cNvPicPr>
            <a:picLocks noChangeArrowheads="1"/>
          </p:cNvPicPr>
          <p:nvPr/>
        </p:nvPicPr>
        <p:blipFill>
          <a:blip r:embed="rId3"/>
          <a:srcRect/>
          <a:stretch>
            <a:fillRect/>
          </a:stretch>
        </p:blipFill>
        <p:spPr bwMode="auto">
          <a:xfrm>
            <a:off x="623888" y="876300"/>
            <a:ext cx="8169275" cy="5524500"/>
          </a:xfrm>
          <a:prstGeom prst="rect">
            <a:avLst/>
          </a:prstGeom>
          <a:noFill/>
          <a:ln w="12700">
            <a:noFill/>
            <a:miter lim="800000"/>
            <a:headEnd/>
            <a:tailEnd/>
          </a:ln>
        </p:spPr>
      </p:pic>
      <p:sp>
        <p:nvSpPr>
          <p:cNvPr id="63492" name="Text Box 4"/>
          <p:cNvSpPr txBox="1">
            <a:spLocks noChangeArrowheads="1"/>
          </p:cNvSpPr>
          <p:nvPr/>
        </p:nvSpPr>
        <p:spPr bwMode="auto">
          <a:xfrm>
            <a:off x="3938588" y="1625600"/>
            <a:ext cx="933450" cy="366713"/>
          </a:xfrm>
          <a:prstGeom prst="rect">
            <a:avLst/>
          </a:prstGeom>
          <a:noFill/>
          <a:ln w="12700">
            <a:noFill/>
            <a:miter lim="800000"/>
            <a:headEnd/>
            <a:tailEnd/>
          </a:ln>
        </p:spPr>
        <p:txBody>
          <a:bodyPr wrap="none">
            <a:spAutoFit/>
          </a:bodyPr>
          <a:lstStyle/>
          <a:p>
            <a:r>
              <a:rPr lang="en-US"/>
              <a:t>TCP/IP</a:t>
            </a:r>
          </a:p>
        </p:txBody>
      </p:sp>
      <p:sp>
        <p:nvSpPr>
          <p:cNvPr id="63493" name="Text Box 5"/>
          <p:cNvSpPr txBox="1">
            <a:spLocks noChangeArrowheads="1"/>
          </p:cNvSpPr>
          <p:nvPr/>
        </p:nvSpPr>
        <p:spPr bwMode="auto">
          <a:xfrm>
            <a:off x="3122613" y="5292725"/>
            <a:ext cx="1631950" cy="366713"/>
          </a:xfrm>
          <a:prstGeom prst="rect">
            <a:avLst/>
          </a:prstGeom>
          <a:noFill/>
          <a:ln w="12700">
            <a:noFill/>
            <a:miter lim="800000"/>
            <a:headEnd/>
            <a:tailEnd/>
          </a:ln>
        </p:spPr>
        <p:txBody>
          <a:bodyPr wrap="none">
            <a:spAutoFit/>
          </a:bodyPr>
          <a:lstStyle/>
          <a:p>
            <a:r>
              <a:rPr lang="en-US"/>
              <a:t>Ethernet Cat 5</a:t>
            </a:r>
          </a:p>
        </p:txBody>
      </p:sp>
      <p:sp>
        <p:nvSpPr>
          <p:cNvPr id="63494" name="AutoShape 6"/>
          <p:cNvSpPr>
            <a:spLocks noChangeArrowheads="1"/>
          </p:cNvSpPr>
          <p:nvPr/>
        </p:nvSpPr>
        <p:spPr bwMode="auto">
          <a:xfrm>
            <a:off x="6451600" y="5659438"/>
            <a:ext cx="2098675" cy="603250"/>
          </a:xfrm>
          <a:prstGeom prst="wedgeRectCallout">
            <a:avLst>
              <a:gd name="adj1" fmla="val -130333"/>
              <a:gd name="adj2" fmla="val -87894"/>
            </a:avLst>
          </a:prstGeom>
          <a:solidFill>
            <a:schemeClr val="bg1">
              <a:lumMod val="85000"/>
            </a:schemeClr>
          </a:solidFill>
          <a:ln w="12700">
            <a:solidFill>
              <a:schemeClr val="tx1"/>
            </a:solidFill>
            <a:miter lim="800000"/>
            <a:headEnd/>
            <a:tailEnd/>
          </a:ln>
        </p:spPr>
        <p:txBody>
          <a:bodyPr wrap="none" anchor="ctr"/>
          <a:lstStyle/>
          <a:p>
            <a:pPr algn="ctr"/>
            <a:r>
              <a:rPr lang="de-DE" b="1"/>
              <a:t>Physical </a:t>
            </a:r>
          </a:p>
          <a:p>
            <a:pPr algn="ctr"/>
            <a:r>
              <a:rPr lang="de-DE" b="1"/>
              <a:t>Connectivity</a:t>
            </a:r>
          </a:p>
        </p:txBody>
      </p:sp>
      <p:sp>
        <p:nvSpPr>
          <p:cNvPr id="63495" name="AutoShape 7"/>
          <p:cNvSpPr>
            <a:spLocks noChangeArrowheads="1"/>
          </p:cNvSpPr>
          <p:nvPr/>
        </p:nvSpPr>
        <p:spPr bwMode="auto">
          <a:xfrm>
            <a:off x="228600" y="1890713"/>
            <a:ext cx="2098675" cy="603250"/>
          </a:xfrm>
          <a:prstGeom prst="wedgeRectCallout">
            <a:avLst>
              <a:gd name="adj1" fmla="val 128593"/>
              <a:gd name="adj2" fmla="val -65792"/>
            </a:avLst>
          </a:prstGeom>
          <a:solidFill>
            <a:schemeClr val="bg1">
              <a:lumMod val="85000"/>
            </a:schemeClr>
          </a:solidFill>
          <a:ln w="12700">
            <a:solidFill>
              <a:schemeClr val="tx1"/>
            </a:solidFill>
            <a:miter lim="800000"/>
            <a:headEnd/>
            <a:tailEnd/>
          </a:ln>
        </p:spPr>
        <p:txBody>
          <a:bodyPr wrap="none" anchor="ctr"/>
          <a:lstStyle/>
          <a:p>
            <a:pPr algn="ctr"/>
            <a:r>
              <a:rPr lang="de-DE" b="1"/>
              <a:t>Logical </a:t>
            </a:r>
          </a:p>
          <a:p>
            <a:pPr algn="ctr"/>
            <a:r>
              <a:rPr lang="de-DE" b="1"/>
              <a:t>Connectivity</a:t>
            </a:r>
          </a:p>
        </p:txBody>
      </p:sp>
      <p:sp>
        <p:nvSpPr>
          <p:cNvPr id="17415" name="Titel 6"/>
          <p:cNvSpPr>
            <a:spLocks noGrp="1"/>
          </p:cNvSpPr>
          <p:nvPr>
            <p:ph type="title"/>
          </p:nvPr>
        </p:nvSpPr>
        <p:spPr>
          <a:xfrm>
            <a:off x="228600" y="71414"/>
            <a:ext cx="8305800" cy="715963"/>
          </a:xfrm>
        </p:spPr>
        <p:txBody>
          <a:bodyPr/>
          <a:lstStyle/>
          <a:p>
            <a:r>
              <a:rPr lang="en-US" sz="3600" dirty="0" smtClean="0">
                <a:ea typeface="ＭＳ Ｐゴシック" pitchFamily="34" charset="-128"/>
              </a:rPr>
              <a:t>Example: Informal Connectivity Drawing</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4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349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4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2" grpId="0" build="p" autoUpdateAnimBg="0"/>
      <p:bldP spid="63493" grpId="0" build="p" autoUpdateAnimBg="0"/>
      <p:bldP spid="63494" grpId="0" animBg="1" autoUpdateAnimBg="0"/>
      <p:bldP spid="63495"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28600" y="152400"/>
            <a:ext cx="8415366" cy="715963"/>
          </a:xfrm>
        </p:spPr>
        <p:txBody>
          <a:bodyPr/>
          <a:lstStyle/>
          <a:p>
            <a:r>
              <a:rPr lang="en-US" sz="3600" dirty="0" smtClean="0">
                <a:ea typeface="ＭＳ Ｐゴシック" pitchFamily="34" charset="-128"/>
              </a:rPr>
              <a:t>Logical </a:t>
            </a:r>
            <a:r>
              <a:rPr lang="en-US" sz="3600" dirty="0" err="1" smtClean="0">
                <a:ea typeface="ＭＳ Ｐゴシック" pitchFamily="34" charset="-128"/>
              </a:rPr>
              <a:t>vs</a:t>
            </a:r>
            <a:r>
              <a:rPr lang="en-US" sz="3600" dirty="0" smtClean="0">
                <a:ea typeface="ＭＳ Ｐゴシック" pitchFamily="34" charset="-128"/>
              </a:rPr>
              <a:t> Physical Connectivity and the relationship to Subsystem Layering</a:t>
            </a:r>
          </a:p>
        </p:txBody>
      </p:sp>
      <p:sp>
        <p:nvSpPr>
          <p:cNvPr id="45059" name="Rectangle 3"/>
          <p:cNvSpPr>
            <a:spLocks noChangeArrowheads="1"/>
          </p:cNvSpPr>
          <p:nvPr/>
        </p:nvSpPr>
        <p:spPr bwMode="auto">
          <a:xfrm>
            <a:off x="4889500" y="1752600"/>
            <a:ext cx="2141538" cy="59848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60" name="Rectangle 4"/>
          <p:cNvSpPr>
            <a:spLocks noChangeArrowheads="1"/>
          </p:cNvSpPr>
          <p:nvPr/>
        </p:nvSpPr>
        <p:spPr bwMode="auto">
          <a:xfrm>
            <a:off x="5145088" y="1828800"/>
            <a:ext cx="2030412" cy="363538"/>
          </a:xfrm>
          <a:prstGeom prst="rect">
            <a:avLst/>
          </a:prstGeom>
          <a:noFill/>
          <a:ln w="12700">
            <a:noFill/>
            <a:miter lim="800000"/>
            <a:headEnd/>
            <a:tailEnd/>
          </a:ln>
        </p:spPr>
        <p:txBody>
          <a:bodyPr lIns="90487" tIns="44450" rIns="90487" bIns="44450">
            <a:spAutoFit/>
          </a:bodyPr>
          <a:lstStyle/>
          <a:p>
            <a:r>
              <a:rPr lang="en-US" b="0" dirty="0">
                <a:solidFill>
                  <a:srgbClr val="C00000"/>
                </a:solidFill>
              </a:rPr>
              <a:t>Application Layer</a:t>
            </a:r>
          </a:p>
        </p:txBody>
      </p:sp>
      <p:sp>
        <p:nvSpPr>
          <p:cNvPr id="45061" name="Line 5"/>
          <p:cNvSpPr>
            <a:spLocks noChangeShapeType="1"/>
          </p:cNvSpPr>
          <p:nvPr/>
        </p:nvSpPr>
        <p:spPr bwMode="auto">
          <a:xfrm>
            <a:off x="2692400" y="2093913"/>
            <a:ext cx="2184400" cy="0"/>
          </a:xfrm>
          <a:prstGeom prst="line">
            <a:avLst/>
          </a:prstGeom>
          <a:noFill/>
          <a:ln w="12700">
            <a:solidFill>
              <a:srgbClr val="000000"/>
            </a:solidFill>
            <a:round/>
            <a:headEnd type="triangle" w="med" len="med"/>
            <a:tailEnd type="triangle" w="med" len="med"/>
          </a:ln>
        </p:spPr>
        <p:txBody>
          <a:bodyPr wrap="none" anchor="ctr"/>
          <a:lstStyle/>
          <a:p>
            <a:endParaRPr lang="en-CA"/>
          </a:p>
        </p:txBody>
      </p:sp>
      <p:sp>
        <p:nvSpPr>
          <p:cNvPr id="45062" name="Rectangle 6"/>
          <p:cNvSpPr>
            <a:spLocks noChangeArrowheads="1"/>
          </p:cNvSpPr>
          <p:nvPr/>
        </p:nvSpPr>
        <p:spPr bwMode="auto">
          <a:xfrm>
            <a:off x="546100" y="1778000"/>
            <a:ext cx="2141538" cy="59848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63" name="Rectangle 7"/>
          <p:cNvSpPr>
            <a:spLocks noChangeArrowheads="1"/>
          </p:cNvSpPr>
          <p:nvPr/>
        </p:nvSpPr>
        <p:spPr bwMode="auto">
          <a:xfrm>
            <a:off x="725488" y="1828800"/>
            <a:ext cx="2030412" cy="363538"/>
          </a:xfrm>
          <a:prstGeom prst="rect">
            <a:avLst/>
          </a:prstGeom>
          <a:noFill/>
          <a:ln w="12700">
            <a:noFill/>
            <a:miter lim="800000"/>
            <a:headEnd/>
            <a:tailEnd/>
          </a:ln>
        </p:spPr>
        <p:txBody>
          <a:bodyPr lIns="90487" tIns="44450" rIns="90487" bIns="44450">
            <a:spAutoFit/>
          </a:bodyPr>
          <a:lstStyle/>
          <a:p>
            <a:r>
              <a:rPr lang="en-US" b="0" dirty="0">
                <a:solidFill>
                  <a:srgbClr val="C00000"/>
                </a:solidFill>
              </a:rPr>
              <a:t>Application Layer</a:t>
            </a:r>
          </a:p>
        </p:txBody>
      </p:sp>
      <p:grpSp>
        <p:nvGrpSpPr>
          <p:cNvPr id="2" name="Group 8"/>
          <p:cNvGrpSpPr>
            <a:grpSpLocks/>
          </p:cNvGrpSpPr>
          <p:nvPr/>
        </p:nvGrpSpPr>
        <p:grpSpPr bwMode="auto">
          <a:xfrm>
            <a:off x="533400" y="2362200"/>
            <a:ext cx="6484938" cy="3654425"/>
            <a:chOff x="720" y="1586"/>
            <a:chExt cx="4085" cy="2302"/>
          </a:xfrm>
        </p:grpSpPr>
        <p:sp>
          <p:nvSpPr>
            <p:cNvPr id="45074" name="Rectangle 9"/>
            <p:cNvSpPr>
              <a:spLocks noChangeArrowheads="1"/>
            </p:cNvSpPr>
            <p:nvPr/>
          </p:nvSpPr>
          <p:spPr bwMode="auto">
            <a:xfrm>
              <a:off x="3456" y="1586"/>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75" name="Rectangle 10"/>
            <p:cNvSpPr>
              <a:spLocks noChangeArrowheads="1"/>
            </p:cNvSpPr>
            <p:nvPr/>
          </p:nvSpPr>
          <p:spPr bwMode="auto">
            <a:xfrm>
              <a:off x="3518" y="1643"/>
              <a:ext cx="1198"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Presentation Layer</a:t>
              </a:r>
            </a:p>
          </p:txBody>
        </p:sp>
        <p:sp>
          <p:nvSpPr>
            <p:cNvPr id="45076" name="Rectangle 11"/>
            <p:cNvSpPr>
              <a:spLocks noChangeArrowheads="1"/>
            </p:cNvSpPr>
            <p:nvPr/>
          </p:nvSpPr>
          <p:spPr bwMode="auto">
            <a:xfrm>
              <a:off x="3456" y="1962"/>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77" name="Rectangle 12"/>
            <p:cNvSpPr>
              <a:spLocks noChangeArrowheads="1"/>
            </p:cNvSpPr>
            <p:nvPr/>
          </p:nvSpPr>
          <p:spPr bwMode="auto">
            <a:xfrm>
              <a:off x="3654" y="2016"/>
              <a:ext cx="926"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Session Layer</a:t>
              </a:r>
            </a:p>
          </p:txBody>
        </p:sp>
        <p:sp>
          <p:nvSpPr>
            <p:cNvPr id="45078" name="Rectangle 13"/>
            <p:cNvSpPr>
              <a:spLocks noChangeArrowheads="1"/>
            </p:cNvSpPr>
            <p:nvPr/>
          </p:nvSpPr>
          <p:spPr bwMode="auto">
            <a:xfrm>
              <a:off x="3456" y="2348"/>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79" name="Rectangle 14"/>
            <p:cNvSpPr>
              <a:spLocks noChangeArrowheads="1"/>
            </p:cNvSpPr>
            <p:nvPr/>
          </p:nvSpPr>
          <p:spPr bwMode="auto">
            <a:xfrm>
              <a:off x="3594" y="2411"/>
              <a:ext cx="1046"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Transport Layer</a:t>
              </a:r>
            </a:p>
          </p:txBody>
        </p:sp>
        <p:sp>
          <p:nvSpPr>
            <p:cNvPr id="45080" name="Rectangle 15"/>
            <p:cNvSpPr>
              <a:spLocks noChangeArrowheads="1"/>
            </p:cNvSpPr>
            <p:nvPr/>
          </p:nvSpPr>
          <p:spPr bwMode="auto">
            <a:xfrm>
              <a:off x="3456" y="2724"/>
              <a:ext cx="1349" cy="36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81" name="Rectangle 16"/>
            <p:cNvSpPr>
              <a:spLocks noChangeArrowheads="1"/>
            </p:cNvSpPr>
            <p:nvPr/>
          </p:nvSpPr>
          <p:spPr bwMode="auto">
            <a:xfrm>
              <a:off x="3622" y="2736"/>
              <a:ext cx="990"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Network Layer</a:t>
              </a:r>
            </a:p>
          </p:txBody>
        </p:sp>
        <p:sp>
          <p:nvSpPr>
            <p:cNvPr id="45082" name="Rectangle 17"/>
            <p:cNvSpPr>
              <a:spLocks noChangeArrowheads="1"/>
            </p:cNvSpPr>
            <p:nvPr/>
          </p:nvSpPr>
          <p:spPr bwMode="auto">
            <a:xfrm>
              <a:off x="3456" y="3110"/>
              <a:ext cx="1349" cy="359"/>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83" name="Rectangle 18"/>
            <p:cNvSpPr>
              <a:spLocks noChangeArrowheads="1"/>
            </p:cNvSpPr>
            <p:nvPr/>
          </p:nvSpPr>
          <p:spPr bwMode="auto">
            <a:xfrm>
              <a:off x="3584" y="3179"/>
              <a:ext cx="1066"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Data Link Layer</a:t>
              </a:r>
            </a:p>
          </p:txBody>
        </p:sp>
        <p:sp>
          <p:nvSpPr>
            <p:cNvPr id="45084" name="Rectangle 19"/>
            <p:cNvSpPr>
              <a:spLocks noChangeArrowheads="1"/>
            </p:cNvSpPr>
            <p:nvPr/>
          </p:nvSpPr>
          <p:spPr bwMode="auto">
            <a:xfrm>
              <a:off x="3456" y="3495"/>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85" name="Rectangle 20"/>
            <p:cNvSpPr>
              <a:spLocks noChangeArrowheads="1"/>
            </p:cNvSpPr>
            <p:nvPr/>
          </p:nvSpPr>
          <p:spPr bwMode="auto">
            <a:xfrm>
              <a:off x="3776" y="3578"/>
              <a:ext cx="974"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Physical Layer</a:t>
              </a:r>
            </a:p>
          </p:txBody>
        </p:sp>
        <p:sp>
          <p:nvSpPr>
            <p:cNvPr id="45086" name="Line 21"/>
            <p:cNvSpPr>
              <a:spLocks noChangeShapeType="1"/>
            </p:cNvSpPr>
            <p:nvPr/>
          </p:nvSpPr>
          <p:spPr bwMode="auto">
            <a:xfrm>
              <a:off x="2072" y="1765"/>
              <a:ext cx="1376" cy="0"/>
            </a:xfrm>
            <a:prstGeom prst="line">
              <a:avLst/>
            </a:prstGeom>
            <a:noFill/>
            <a:ln w="12700">
              <a:solidFill>
                <a:srgbClr val="000000"/>
              </a:solidFill>
              <a:round/>
              <a:headEnd type="triangle" w="med" len="med"/>
              <a:tailEnd type="triangle" w="med" len="med"/>
            </a:ln>
          </p:spPr>
          <p:txBody>
            <a:bodyPr wrap="none" anchor="ctr"/>
            <a:lstStyle/>
            <a:p>
              <a:endParaRPr lang="en-CA"/>
            </a:p>
          </p:txBody>
        </p:sp>
        <p:sp>
          <p:nvSpPr>
            <p:cNvPr id="45087" name="Line 22"/>
            <p:cNvSpPr>
              <a:spLocks noChangeShapeType="1"/>
            </p:cNvSpPr>
            <p:nvPr/>
          </p:nvSpPr>
          <p:spPr bwMode="auto">
            <a:xfrm>
              <a:off x="2072" y="2186"/>
              <a:ext cx="1376" cy="0"/>
            </a:xfrm>
            <a:prstGeom prst="line">
              <a:avLst/>
            </a:prstGeom>
            <a:noFill/>
            <a:ln w="12700">
              <a:solidFill>
                <a:srgbClr val="000000"/>
              </a:solidFill>
              <a:round/>
              <a:headEnd type="triangle" w="med" len="med"/>
              <a:tailEnd type="triangle" w="med" len="med"/>
            </a:ln>
          </p:spPr>
          <p:txBody>
            <a:bodyPr wrap="none" anchor="ctr"/>
            <a:lstStyle/>
            <a:p>
              <a:endParaRPr lang="en-CA"/>
            </a:p>
          </p:txBody>
        </p:sp>
        <p:sp>
          <p:nvSpPr>
            <p:cNvPr id="45088" name="Line 23"/>
            <p:cNvSpPr>
              <a:spLocks noChangeShapeType="1"/>
            </p:cNvSpPr>
            <p:nvPr/>
          </p:nvSpPr>
          <p:spPr bwMode="auto">
            <a:xfrm>
              <a:off x="2072" y="2545"/>
              <a:ext cx="1376" cy="0"/>
            </a:xfrm>
            <a:prstGeom prst="line">
              <a:avLst/>
            </a:prstGeom>
            <a:noFill/>
            <a:ln w="12700">
              <a:solidFill>
                <a:srgbClr val="000000"/>
              </a:solidFill>
              <a:round/>
              <a:headEnd type="triangle" w="med" len="med"/>
              <a:tailEnd type="triangle" w="med" len="med"/>
            </a:ln>
          </p:spPr>
          <p:txBody>
            <a:bodyPr wrap="none" anchor="ctr"/>
            <a:lstStyle/>
            <a:p>
              <a:endParaRPr lang="en-CA"/>
            </a:p>
          </p:txBody>
        </p:sp>
        <p:sp>
          <p:nvSpPr>
            <p:cNvPr id="45089" name="Line 24"/>
            <p:cNvSpPr>
              <a:spLocks noChangeShapeType="1"/>
            </p:cNvSpPr>
            <p:nvPr/>
          </p:nvSpPr>
          <p:spPr bwMode="auto">
            <a:xfrm>
              <a:off x="2072" y="2966"/>
              <a:ext cx="1376" cy="0"/>
            </a:xfrm>
            <a:prstGeom prst="line">
              <a:avLst/>
            </a:prstGeom>
            <a:noFill/>
            <a:ln w="12700">
              <a:solidFill>
                <a:srgbClr val="000000"/>
              </a:solidFill>
              <a:round/>
              <a:headEnd type="triangle" w="med" len="med"/>
              <a:tailEnd type="triangle" w="med" len="med"/>
            </a:ln>
          </p:spPr>
          <p:txBody>
            <a:bodyPr wrap="none" anchor="ctr"/>
            <a:lstStyle/>
            <a:p>
              <a:endParaRPr lang="en-CA"/>
            </a:p>
          </p:txBody>
        </p:sp>
        <p:sp>
          <p:nvSpPr>
            <p:cNvPr id="45090" name="Line 25"/>
            <p:cNvSpPr>
              <a:spLocks noChangeShapeType="1"/>
            </p:cNvSpPr>
            <p:nvPr/>
          </p:nvSpPr>
          <p:spPr bwMode="auto">
            <a:xfrm>
              <a:off x="2072" y="3316"/>
              <a:ext cx="1376" cy="0"/>
            </a:xfrm>
            <a:prstGeom prst="line">
              <a:avLst/>
            </a:prstGeom>
            <a:noFill/>
            <a:ln w="12700">
              <a:solidFill>
                <a:srgbClr val="000000"/>
              </a:solidFill>
              <a:round/>
              <a:headEnd type="triangle" w="med" len="med"/>
              <a:tailEnd type="triangle" w="med" len="med"/>
            </a:ln>
          </p:spPr>
          <p:txBody>
            <a:bodyPr wrap="none" anchor="ctr"/>
            <a:lstStyle/>
            <a:p>
              <a:endParaRPr lang="en-CA"/>
            </a:p>
          </p:txBody>
        </p:sp>
        <p:sp>
          <p:nvSpPr>
            <p:cNvPr id="45091" name="Line 26"/>
            <p:cNvSpPr>
              <a:spLocks noChangeShapeType="1"/>
            </p:cNvSpPr>
            <p:nvPr/>
          </p:nvSpPr>
          <p:spPr bwMode="auto">
            <a:xfrm>
              <a:off x="2072" y="3738"/>
              <a:ext cx="1376" cy="0"/>
            </a:xfrm>
            <a:prstGeom prst="line">
              <a:avLst/>
            </a:prstGeom>
            <a:noFill/>
            <a:ln w="12700">
              <a:solidFill>
                <a:srgbClr val="000000"/>
              </a:solidFill>
              <a:round/>
              <a:headEnd type="triangle" w="med" len="med"/>
              <a:tailEnd type="triangle" w="med" len="med"/>
            </a:ln>
          </p:spPr>
          <p:txBody>
            <a:bodyPr wrap="none" anchor="ctr"/>
            <a:lstStyle/>
            <a:p>
              <a:endParaRPr lang="en-CA"/>
            </a:p>
          </p:txBody>
        </p:sp>
        <p:sp>
          <p:nvSpPr>
            <p:cNvPr id="45092" name="Rectangle 27"/>
            <p:cNvSpPr>
              <a:spLocks noChangeArrowheads="1"/>
            </p:cNvSpPr>
            <p:nvPr/>
          </p:nvSpPr>
          <p:spPr bwMode="auto">
            <a:xfrm>
              <a:off x="2302" y="2212"/>
              <a:ext cx="1394" cy="324"/>
            </a:xfrm>
            <a:prstGeom prst="rect">
              <a:avLst/>
            </a:prstGeom>
            <a:noFill/>
            <a:ln w="12700">
              <a:noFill/>
              <a:miter lim="800000"/>
              <a:headEnd/>
              <a:tailEnd/>
            </a:ln>
          </p:spPr>
          <p:txBody>
            <a:bodyPr lIns="90487" tIns="44450" rIns="90487" bIns="44450">
              <a:spAutoFit/>
            </a:bodyPr>
            <a:lstStyle/>
            <a:p>
              <a:r>
                <a:rPr lang="en-US" sz="1400" b="0">
                  <a:solidFill>
                    <a:srgbClr val="000000"/>
                  </a:solidFill>
                  <a:latin typeface="Helvetica" charset="0"/>
                </a:rPr>
                <a:t>Bidirectional associa- tions for each layer</a:t>
              </a:r>
            </a:p>
          </p:txBody>
        </p:sp>
        <p:sp>
          <p:nvSpPr>
            <p:cNvPr id="45093" name="Rectangle 28"/>
            <p:cNvSpPr>
              <a:spLocks noChangeArrowheads="1"/>
            </p:cNvSpPr>
            <p:nvPr/>
          </p:nvSpPr>
          <p:spPr bwMode="auto">
            <a:xfrm>
              <a:off x="720" y="1602"/>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94" name="Rectangle 29"/>
            <p:cNvSpPr>
              <a:spLocks noChangeArrowheads="1"/>
            </p:cNvSpPr>
            <p:nvPr/>
          </p:nvSpPr>
          <p:spPr bwMode="auto">
            <a:xfrm>
              <a:off x="782" y="1659"/>
              <a:ext cx="1198"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Presentation Layer</a:t>
              </a:r>
            </a:p>
          </p:txBody>
        </p:sp>
        <p:sp>
          <p:nvSpPr>
            <p:cNvPr id="45095" name="Rectangle 30"/>
            <p:cNvSpPr>
              <a:spLocks noChangeArrowheads="1"/>
            </p:cNvSpPr>
            <p:nvPr/>
          </p:nvSpPr>
          <p:spPr bwMode="auto">
            <a:xfrm>
              <a:off x="720" y="1978"/>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96" name="Rectangle 31"/>
            <p:cNvSpPr>
              <a:spLocks noChangeArrowheads="1"/>
            </p:cNvSpPr>
            <p:nvPr/>
          </p:nvSpPr>
          <p:spPr bwMode="auto">
            <a:xfrm>
              <a:off x="918" y="2064"/>
              <a:ext cx="926"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Session Layer</a:t>
              </a:r>
            </a:p>
          </p:txBody>
        </p:sp>
        <p:sp>
          <p:nvSpPr>
            <p:cNvPr id="45097" name="Rectangle 32"/>
            <p:cNvSpPr>
              <a:spLocks noChangeArrowheads="1"/>
            </p:cNvSpPr>
            <p:nvPr/>
          </p:nvSpPr>
          <p:spPr bwMode="auto">
            <a:xfrm>
              <a:off x="720" y="2364"/>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098" name="Rectangle 33"/>
            <p:cNvSpPr>
              <a:spLocks noChangeArrowheads="1"/>
            </p:cNvSpPr>
            <p:nvPr/>
          </p:nvSpPr>
          <p:spPr bwMode="auto">
            <a:xfrm>
              <a:off x="858" y="2427"/>
              <a:ext cx="1046"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Transport Layer</a:t>
              </a:r>
            </a:p>
          </p:txBody>
        </p:sp>
        <p:sp>
          <p:nvSpPr>
            <p:cNvPr id="45099" name="Rectangle 34"/>
            <p:cNvSpPr>
              <a:spLocks noChangeArrowheads="1"/>
            </p:cNvSpPr>
            <p:nvPr/>
          </p:nvSpPr>
          <p:spPr bwMode="auto">
            <a:xfrm>
              <a:off x="720" y="2740"/>
              <a:ext cx="1349" cy="36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100" name="Rectangle 35"/>
            <p:cNvSpPr>
              <a:spLocks noChangeArrowheads="1"/>
            </p:cNvSpPr>
            <p:nvPr/>
          </p:nvSpPr>
          <p:spPr bwMode="auto">
            <a:xfrm>
              <a:off x="886" y="2752"/>
              <a:ext cx="990"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Network Layer</a:t>
              </a:r>
            </a:p>
          </p:txBody>
        </p:sp>
        <p:sp>
          <p:nvSpPr>
            <p:cNvPr id="45101" name="Rectangle 36"/>
            <p:cNvSpPr>
              <a:spLocks noChangeArrowheads="1"/>
            </p:cNvSpPr>
            <p:nvPr/>
          </p:nvSpPr>
          <p:spPr bwMode="auto">
            <a:xfrm>
              <a:off x="720" y="3126"/>
              <a:ext cx="1349" cy="359"/>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102" name="Rectangle 37"/>
            <p:cNvSpPr>
              <a:spLocks noChangeArrowheads="1"/>
            </p:cNvSpPr>
            <p:nvPr/>
          </p:nvSpPr>
          <p:spPr bwMode="auto">
            <a:xfrm>
              <a:off x="848" y="3195"/>
              <a:ext cx="1066"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Data Link Layer</a:t>
              </a:r>
            </a:p>
          </p:txBody>
        </p:sp>
        <p:sp>
          <p:nvSpPr>
            <p:cNvPr id="45103" name="Rectangle 38"/>
            <p:cNvSpPr>
              <a:spLocks noChangeArrowheads="1"/>
            </p:cNvSpPr>
            <p:nvPr/>
          </p:nvSpPr>
          <p:spPr bwMode="auto">
            <a:xfrm>
              <a:off x="720" y="3511"/>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endParaRPr lang="en-US"/>
            </a:p>
          </p:txBody>
        </p:sp>
        <p:sp>
          <p:nvSpPr>
            <p:cNvPr id="45104" name="Rectangle 39"/>
            <p:cNvSpPr>
              <a:spLocks noChangeArrowheads="1"/>
            </p:cNvSpPr>
            <p:nvPr/>
          </p:nvSpPr>
          <p:spPr bwMode="auto">
            <a:xfrm>
              <a:off x="1040" y="3594"/>
              <a:ext cx="974" cy="229"/>
            </a:xfrm>
            <a:prstGeom prst="rect">
              <a:avLst/>
            </a:prstGeom>
            <a:noFill/>
            <a:ln w="12700">
              <a:noFill/>
              <a:miter lim="800000"/>
              <a:headEnd/>
              <a:tailEnd/>
            </a:ln>
          </p:spPr>
          <p:txBody>
            <a:bodyPr wrap="none" lIns="90487" tIns="44450" rIns="90487" bIns="44450">
              <a:spAutoFit/>
            </a:bodyPr>
            <a:lstStyle/>
            <a:p>
              <a:r>
                <a:rPr lang="en-US" b="0">
                  <a:solidFill>
                    <a:srgbClr val="000000"/>
                  </a:solidFill>
                </a:rPr>
                <a:t>Physical Layer</a:t>
              </a:r>
            </a:p>
          </p:txBody>
        </p:sp>
      </p:grpSp>
      <p:grpSp>
        <p:nvGrpSpPr>
          <p:cNvPr id="3" name="Group 40"/>
          <p:cNvGrpSpPr>
            <a:grpSpLocks/>
          </p:cNvGrpSpPr>
          <p:nvPr/>
        </p:nvGrpSpPr>
        <p:grpSpPr bwMode="auto">
          <a:xfrm>
            <a:off x="974725" y="6034088"/>
            <a:ext cx="5781675" cy="366712"/>
            <a:chOff x="950" y="3897"/>
            <a:chExt cx="3642" cy="231"/>
          </a:xfrm>
        </p:grpSpPr>
        <p:sp>
          <p:nvSpPr>
            <p:cNvPr id="45072" name="Text Box 41"/>
            <p:cNvSpPr txBox="1">
              <a:spLocks noChangeArrowheads="1"/>
            </p:cNvSpPr>
            <p:nvPr/>
          </p:nvSpPr>
          <p:spPr bwMode="auto">
            <a:xfrm>
              <a:off x="950" y="3897"/>
              <a:ext cx="848" cy="231"/>
            </a:xfrm>
            <a:prstGeom prst="rect">
              <a:avLst/>
            </a:prstGeom>
            <a:noFill/>
            <a:ln w="12700">
              <a:noFill/>
              <a:miter lim="800000"/>
              <a:headEnd/>
              <a:tailEnd/>
            </a:ln>
          </p:spPr>
          <p:txBody>
            <a:bodyPr wrap="none">
              <a:spAutoFit/>
            </a:bodyPr>
            <a:lstStyle/>
            <a:p>
              <a:r>
                <a:rPr lang="en-US">
                  <a:solidFill>
                    <a:srgbClr val="0000CC"/>
                  </a:solidFill>
                  <a:latin typeface="Palatino" charset="0"/>
                </a:rPr>
                <a:t>Processor 1</a:t>
              </a:r>
            </a:p>
          </p:txBody>
        </p:sp>
        <p:sp>
          <p:nvSpPr>
            <p:cNvPr id="45073" name="Text Box 42"/>
            <p:cNvSpPr txBox="1">
              <a:spLocks noChangeArrowheads="1"/>
            </p:cNvSpPr>
            <p:nvPr/>
          </p:nvSpPr>
          <p:spPr bwMode="auto">
            <a:xfrm>
              <a:off x="3744" y="3897"/>
              <a:ext cx="848" cy="231"/>
            </a:xfrm>
            <a:prstGeom prst="rect">
              <a:avLst/>
            </a:prstGeom>
            <a:noFill/>
            <a:ln w="12700">
              <a:noFill/>
              <a:miter lim="800000"/>
              <a:headEnd/>
              <a:tailEnd/>
            </a:ln>
          </p:spPr>
          <p:txBody>
            <a:bodyPr wrap="none">
              <a:spAutoFit/>
            </a:bodyPr>
            <a:lstStyle/>
            <a:p>
              <a:r>
                <a:rPr lang="en-US">
                  <a:solidFill>
                    <a:srgbClr val="0000CC"/>
                  </a:solidFill>
                  <a:latin typeface="Palatino" charset="0"/>
                </a:rPr>
                <a:t>Processor 2</a:t>
              </a:r>
            </a:p>
          </p:txBody>
        </p:sp>
      </p:grpSp>
      <p:grpSp>
        <p:nvGrpSpPr>
          <p:cNvPr id="4" name="Group 49"/>
          <p:cNvGrpSpPr>
            <a:grpSpLocks/>
          </p:cNvGrpSpPr>
          <p:nvPr/>
        </p:nvGrpSpPr>
        <p:grpSpPr bwMode="auto">
          <a:xfrm>
            <a:off x="7391400" y="1600200"/>
            <a:ext cx="1752600" cy="3505200"/>
            <a:chOff x="4656" y="1008"/>
            <a:chExt cx="1104" cy="2208"/>
          </a:xfrm>
        </p:grpSpPr>
        <p:sp>
          <p:nvSpPr>
            <p:cNvPr id="45070" name="AutoShape 44"/>
            <p:cNvSpPr>
              <a:spLocks/>
            </p:cNvSpPr>
            <p:nvPr/>
          </p:nvSpPr>
          <p:spPr bwMode="auto">
            <a:xfrm flipH="1">
              <a:off x="4656" y="1008"/>
              <a:ext cx="144" cy="2208"/>
            </a:xfrm>
            <a:prstGeom prst="leftBrace">
              <a:avLst>
                <a:gd name="adj1" fmla="val 127778"/>
                <a:gd name="adj2" fmla="val 50000"/>
              </a:avLst>
            </a:prstGeom>
            <a:noFill/>
            <a:ln w="12700">
              <a:solidFill>
                <a:schemeClr val="tx1"/>
              </a:solidFill>
              <a:round/>
              <a:headEnd/>
              <a:tailEnd/>
            </a:ln>
          </p:spPr>
          <p:txBody>
            <a:bodyPr wrap="none" anchor="ctr"/>
            <a:lstStyle/>
            <a:p>
              <a:pPr algn="ctr"/>
              <a:endParaRPr lang="de-DE">
                <a:latin typeface="Palatino" charset="0"/>
              </a:endParaRPr>
            </a:p>
          </p:txBody>
        </p:sp>
        <p:sp>
          <p:nvSpPr>
            <p:cNvPr id="45071" name="Text Box 45"/>
            <p:cNvSpPr txBox="1">
              <a:spLocks noChangeArrowheads="1"/>
            </p:cNvSpPr>
            <p:nvPr/>
          </p:nvSpPr>
          <p:spPr bwMode="auto">
            <a:xfrm>
              <a:off x="4796" y="1714"/>
              <a:ext cx="964" cy="634"/>
            </a:xfrm>
            <a:prstGeom prst="rect">
              <a:avLst/>
            </a:prstGeom>
            <a:noFill/>
            <a:ln w="12700">
              <a:noFill/>
              <a:miter lim="800000"/>
              <a:headEnd/>
              <a:tailEnd/>
            </a:ln>
          </p:spPr>
          <p:txBody>
            <a:bodyPr wrap="none">
              <a:spAutoFit/>
            </a:bodyPr>
            <a:lstStyle/>
            <a:p>
              <a:r>
                <a:rPr lang="en-US">
                  <a:latin typeface="Palatino" charset="0"/>
                </a:rPr>
                <a:t>Logical</a:t>
              </a:r>
            </a:p>
            <a:p>
              <a:r>
                <a:rPr lang="en-US">
                  <a:latin typeface="Palatino" charset="0"/>
                </a:rPr>
                <a:t>Connectivity</a:t>
              </a:r>
            </a:p>
            <a:p>
              <a:endParaRPr lang="en-US" sz="2400">
                <a:latin typeface="Palatino" charset="0"/>
              </a:endParaRPr>
            </a:p>
          </p:txBody>
        </p:sp>
      </p:grpSp>
      <p:grpSp>
        <p:nvGrpSpPr>
          <p:cNvPr id="5" name="Group 50"/>
          <p:cNvGrpSpPr>
            <a:grpSpLocks/>
          </p:cNvGrpSpPr>
          <p:nvPr/>
        </p:nvGrpSpPr>
        <p:grpSpPr bwMode="auto">
          <a:xfrm>
            <a:off x="7380288" y="5256213"/>
            <a:ext cx="1758950" cy="763587"/>
            <a:chOff x="4649" y="3311"/>
            <a:chExt cx="1108" cy="481"/>
          </a:xfrm>
        </p:grpSpPr>
        <p:sp>
          <p:nvSpPr>
            <p:cNvPr id="45068" name="AutoShape 47"/>
            <p:cNvSpPr>
              <a:spLocks/>
            </p:cNvSpPr>
            <p:nvPr/>
          </p:nvSpPr>
          <p:spPr bwMode="auto">
            <a:xfrm flipH="1">
              <a:off x="4649" y="3312"/>
              <a:ext cx="144" cy="480"/>
            </a:xfrm>
            <a:prstGeom prst="leftBrace">
              <a:avLst>
                <a:gd name="adj1" fmla="val 27778"/>
                <a:gd name="adj2" fmla="val 50000"/>
              </a:avLst>
            </a:prstGeom>
            <a:noFill/>
            <a:ln w="12700">
              <a:solidFill>
                <a:schemeClr val="tx1"/>
              </a:solidFill>
              <a:round/>
              <a:headEnd/>
              <a:tailEnd/>
            </a:ln>
          </p:spPr>
          <p:txBody>
            <a:bodyPr wrap="none" anchor="ctr"/>
            <a:lstStyle/>
            <a:p>
              <a:endParaRPr lang="en-US"/>
            </a:p>
          </p:txBody>
        </p:sp>
        <p:sp>
          <p:nvSpPr>
            <p:cNvPr id="45069" name="Text Box 48"/>
            <p:cNvSpPr txBox="1">
              <a:spLocks noChangeArrowheads="1"/>
            </p:cNvSpPr>
            <p:nvPr/>
          </p:nvSpPr>
          <p:spPr bwMode="auto">
            <a:xfrm>
              <a:off x="4793" y="3311"/>
              <a:ext cx="964" cy="404"/>
            </a:xfrm>
            <a:prstGeom prst="rect">
              <a:avLst/>
            </a:prstGeom>
            <a:noFill/>
            <a:ln w="12700">
              <a:noFill/>
              <a:miter lim="800000"/>
              <a:headEnd/>
              <a:tailEnd/>
            </a:ln>
          </p:spPr>
          <p:txBody>
            <a:bodyPr wrap="none">
              <a:spAutoFit/>
            </a:bodyPr>
            <a:lstStyle/>
            <a:p>
              <a:r>
                <a:rPr lang="en-US">
                  <a:latin typeface="Palatino" charset="0"/>
                </a:rPr>
                <a:t>Physical</a:t>
              </a:r>
            </a:p>
            <a:p>
              <a:r>
                <a:rPr lang="en-US">
                  <a:latin typeface="Palatino" charset="0"/>
                </a:rPr>
                <a:t>Connectivity</a:t>
              </a:r>
              <a:endParaRPr lang="en-US" sz="2400">
                <a:latin typeface="Palatino" charset="0"/>
              </a:endParaRP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499"/>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49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228600" y="212707"/>
            <a:ext cx="8305800" cy="715963"/>
          </a:xfrm>
        </p:spPr>
        <p:txBody>
          <a:bodyPr/>
          <a:lstStyle/>
          <a:p>
            <a:r>
              <a:rPr lang="en-US" sz="3600" dirty="0" smtClean="0">
                <a:ea typeface="ＭＳ Ｐゴシック" pitchFamily="34" charset="-128"/>
              </a:rPr>
              <a:t>Hardware-Software Mapping Difficulties</a:t>
            </a:r>
          </a:p>
        </p:txBody>
      </p:sp>
      <p:sp>
        <p:nvSpPr>
          <p:cNvPr id="226307" name="Rectangle 3"/>
          <p:cNvSpPr>
            <a:spLocks noGrp="1" noChangeArrowheads="1"/>
          </p:cNvSpPr>
          <p:nvPr>
            <p:ph type="body" idx="1"/>
          </p:nvPr>
        </p:nvSpPr>
        <p:spPr/>
        <p:txBody>
          <a:bodyPr/>
          <a:lstStyle/>
          <a:p>
            <a:r>
              <a:rPr lang="en-US" smtClean="0">
                <a:ea typeface="ＭＳ Ｐゴシック" pitchFamily="34" charset="-128"/>
              </a:rPr>
              <a:t>Much of the difficulty of designing a system comes from addressing externally-imposed hardware and software constraints</a:t>
            </a:r>
          </a:p>
          <a:p>
            <a:pPr lvl="1"/>
            <a:r>
              <a:rPr lang="en-US" smtClean="0">
                <a:ea typeface="ＭＳ Ｐゴシック" pitchFamily="34" charset="-128"/>
              </a:rPr>
              <a:t>Certain tasks have to be at specific locations</a:t>
            </a:r>
          </a:p>
          <a:p>
            <a:pPr lvl="2"/>
            <a:r>
              <a:rPr lang="en-US" smtClean="0">
                <a:ea typeface="ＭＳ Ｐゴシック" pitchFamily="34" charset="-128"/>
              </a:rPr>
              <a:t>Example: Withdrawing money from an ATM machine</a:t>
            </a:r>
          </a:p>
          <a:p>
            <a:pPr lvl="1"/>
            <a:r>
              <a:rPr lang="en-US" smtClean="0">
                <a:ea typeface="ＭＳ Ｐゴシック" pitchFamily="34" charset="-128"/>
              </a:rPr>
              <a:t>Some hardware components have to be used from a specific manufacturer</a:t>
            </a:r>
          </a:p>
          <a:p>
            <a:pPr lvl="2"/>
            <a:r>
              <a:rPr lang="en-US" smtClean="0">
                <a:ea typeface="ＭＳ Ｐゴシック" pitchFamily="34" charset="-128"/>
              </a:rPr>
              <a:t>Example: To send DVB-T signals, the system has to use components from a company that provides DVB-T transmitters.</a:t>
            </a:r>
          </a:p>
          <a:p>
            <a:endParaRPr lang="en-US" smtClean="0">
              <a:ea typeface="ＭＳ Ｐゴシック" pitchFamily="34" charset="-128"/>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63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263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263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2630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263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7" grpId="0" build="p" bldLvl="3"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4"/>
          <p:cNvSpPr>
            <a:spLocks noGrp="1" noChangeArrowheads="1"/>
          </p:cNvSpPr>
          <p:nvPr>
            <p:ph type="title"/>
          </p:nvPr>
        </p:nvSpPr>
        <p:spPr>
          <a:xfrm>
            <a:off x="228600" y="284145"/>
            <a:ext cx="8305800" cy="715963"/>
          </a:xfrm>
        </p:spPr>
        <p:txBody>
          <a:bodyPr/>
          <a:lstStyle/>
          <a:p>
            <a:r>
              <a:rPr lang="en-US" sz="4000" dirty="0" smtClean="0">
                <a:ea typeface="ＭＳ Ｐゴシック" pitchFamily="34" charset="-128"/>
              </a:rPr>
              <a:t>Hardware/Software Mappings in UML</a:t>
            </a:r>
          </a:p>
        </p:txBody>
      </p:sp>
      <p:sp>
        <p:nvSpPr>
          <p:cNvPr id="93189" name="Rectangle 5"/>
          <p:cNvSpPr>
            <a:spLocks noGrp="1" noChangeArrowheads="1"/>
          </p:cNvSpPr>
          <p:nvPr>
            <p:ph type="body" idx="1"/>
          </p:nvPr>
        </p:nvSpPr>
        <p:spPr>
          <a:xfrm>
            <a:off x="271463" y="1295400"/>
            <a:ext cx="8610600" cy="4800600"/>
          </a:xfrm>
        </p:spPr>
        <p:txBody>
          <a:bodyPr/>
          <a:lstStyle/>
          <a:p>
            <a:r>
              <a:rPr lang="en-US" sz="2400" dirty="0" smtClean="0">
                <a:solidFill>
                  <a:srgbClr val="424542"/>
                </a:solidFill>
                <a:ea typeface="ＭＳ Ｐゴシック" pitchFamily="34" charset="-128"/>
              </a:rPr>
              <a:t>A </a:t>
            </a:r>
            <a:r>
              <a:rPr lang="en-US" sz="2400" b="1" dirty="0" smtClean="0">
                <a:solidFill>
                  <a:srgbClr val="C00000"/>
                </a:solidFill>
                <a:ea typeface="ＭＳ Ｐゴシック" pitchFamily="34" charset="-128"/>
              </a:rPr>
              <a:t>UML component </a:t>
            </a:r>
            <a:r>
              <a:rPr lang="en-US" sz="2400" dirty="0" smtClean="0">
                <a:solidFill>
                  <a:srgbClr val="424542"/>
                </a:solidFill>
                <a:ea typeface="ＭＳ Ｐゴシック" pitchFamily="34" charset="-128"/>
              </a:rPr>
              <a:t>is a building block of the system. It is represented as a rectangle with a tabbed rectangle symbol inside</a:t>
            </a:r>
            <a:endParaRPr lang="en-US" sz="2400" dirty="0" smtClean="0">
              <a:ea typeface="ＭＳ Ｐゴシック" pitchFamily="34" charset="-128"/>
            </a:endParaRPr>
          </a:p>
          <a:p>
            <a:r>
              <a:rPr lang="en-US" sz="2400" dirty="0" smtClean="0">
                <a:ea typeface="ＭＳ Ｐゴシック" pitchFamily="34" charset="-128"/>
              </a:rPr>
              <a:t>Components have different lifetimes:</a:t>
            </a:r>
          </a:p>
          <a:p>
            <a:pPr lvl="1"/>
            <a:r>
              <a:rPr lang="en-US" sz="2000" dirty="0" smtClean="0">
                <a:ea typeface="ＭＳ Ｐゴシック" pitchFamily="34" charset="-128"/>
              </a:rPr>
              <a:t>Some exist only at design time</a:t>
            </a:r>
          </a:p>
          <a:p>
            <a:pPr lvl="2"/>
            <a:r>
              <a:rPr lang="en-US" sz="1800" dirty="0" smtClean="0">
                <a:ea typeface="ＭＳ Ｐゴシック" pitchFamily="34" charset="-128"/>
              </a:rPr>
              <a:t>Classes, associations</a:t>
            </a:r>
          </a:p>
          <a:p>
            <a:pPr lvl="1"/>
            <a:r>
              <a:rPr lang="en-US" sz="2000" dirty="0" smtClean="0">
                <a:ea typeface="ＭＳ Ｐゴシック" pitchFamily="34" charset="-128"/>
              </a:rPr>
              <a:t>Others exist until  compile time </a:t>
            </a:r>
          </a:p>
          <a:p>
            <a:pPr lvl="2"/>
            <a:r>
              <a:rPr lang="en-US" sz="1800" dirty="0" smtClean="0">
                <a:ea typeface="ＭＳ Ｐゴシック" pitchFamily="34" charset="-128"/>
              </a:rPr>
              <a:t>Source code, pointers</a:t>
            </a:r>
          </a:p>
          <a:p>
            <a:pPr lvl="1"/>
            <a:r>
              <a:rPr lang="en-US" sz="2000" dirty="0" smtClean="0">
                <a:ea typeface="ＭＳ Ｐゴシック" pitchFamily="34" charset="-128"/>
              </a:rPr>
              <a:t>Some exist at link or only at runtime</a:t>
            </a:r>
          </a:p>
          <a:p>
            <a:pPr lvl="2"/>
            <a:r>
              <a:rPr lang="en-US" sz="1800" dirty="0" smtClean="0">
                <a:ea typeface="ＭＳ Ｐゴシック" pitchFamily="34" charset="-128"/>
              </a:rPr>
              <a:t>Linkable libraries, executables, addresses</a:t>
            </a:r>
            <a:r>
              <a:rPr lang="en-US" sz="1800" dirty="0" smtClean="0">
                <a:solidFill>
                  <a:srgbClr val="424542"/>
                </a:solidFill>
                <a:ea typeface="ＭＳ Ｐゴシック" pitchFamily="34" charset="-128"/>
              </a:rPr>
              <a:t> </a:t>
            </a:r>
            <a:endParaRPr lang="en-US" sz="1800" dirty="0" smtClean="0">
              <a:ea typeface="ＭＳ Ｐゴシック" pitchFamily="34" charset="-128"/>
            </a:endParaRPr>
          </a:p>
          <a:p>
            <a:r>
              <a:rPr lang="en-US" sz="2400" dirty="0" smtClean="0">
                <a:ea typeface="ＭＳ Ｐゴシック" pitchFamily="34" charset="-128"/>
              </a:rPr>
              <a:t>The Hardware/Software Mapping addresses dependencies and distribution issues of UML components during system design. </a:t>
            </a:r>
          </a:p>
          <a:p>
            <a:pPr lvl="2"/>
            <a:endParaRPr lang="en-US" sz="1800" dirty="0" smtClean="0">
              <a:ea typeface="ＭＳ Ｐゴシック" pitchFamily="34" charset="-128"/>
            </a:endParaRPr>
          </a:p>
          <a:p>
            <a:pPr lvl="1">
              <a:buFont typeface="Times" charset="0"/>
              <a:buNone/>
            </a:pPr>
            <a:endParaRPr lang="en-US" sz="2000" dirty="0" smtClean="0">
              <a:ea typeface="ＭＳ Ｐゴシック" pitchFamily="34" charset="-128"/>
            </a:endParaRPr>
          </a:p>
        </p:txBody>
      </p:sp>
      <p:pic>
        <p:nvPicPr>
          <p:cNvPr id="49156" name="Bild 4"/>
          <p:cNvPicPr>
            <a:picLocks noChangeAspect="1"/>
          </p:cNvPicPr>
          <p:nvPr/>
        </p:nvPicPr>
        <p:blipFill>
          <a:blip r:embed="rId3"/>
          <a:srcRect/>
          <a:stretch>
            <a:fillRect/>
          </a:stretch>
        </p:blipFill>
        <p:spPr bwMode="auto">
          <a:xfrm>
            <a:off x="5621338" y="2724150"/>
            <a:ext cx="2755900" cy="10287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318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318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318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9318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93189">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9318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3189">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93189">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9318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9" grpId="0" build="p"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Two New UML Diagram Types</a:t>
            </a:r>
          </a:p>
        </p:txBody>
      </p:sp>
      <p:sp>
        <p:nvSpPr>
          <p:cNvPr id="263171" name="Rectangle 3"/>
          <p:cNvSpPr>
            <a:spLocks noGrp="1" noChangeArrowheads="1"/>
          </p:cNvSpPr>
          <p:nvPr>
            <p:ph type="body" idx="1"/>
          </p:nvPr>
        </p:nvSpPr>
        <p:spPr/>
        <p:txBody>
          <a:bodyPr/>
          <a:lstStyle/>
          <a:p>
            <a:r>
              <a:rPr lang="en-US" smtClean="0">
                <a:solidFill>
                  <a:srgbClr val="0000CC"/>
                </a:solidFill>
                <a:ea typeface="ＭＳ Ｐゴシック" pitchFamily="34" charset="-128"/>
              </a:rPr>
              <a:t>Deployment Diagram: </a:t>
            </a:r>
          </a:p>
          <a:p>
            <a:pPr lvl="1"/>
            <a:r>
              <a:rPr lang="en-US" smtClean="0">
                <a:ea typeface="ＭＳ Ｐゴシック" pitchFamily="34" charset="-128"/>
              </a:rPr>
              <a:t>Illustrates the distribution of components at run-time.</a:t>
            </a:r>
          </a:p>
          <a:p>
            <a:pPr lvl="1"/>
            <a:r>
              <a:rPr lang="en-US" smtClean="0">
                <a:solidFill>
                  <a:srgbClr val="424542"/>
                </a:solidFill>
                <a:ea typeface="ＭＳ Ｐゴシック" pitchFamily="34" charset="-128"/>
              </a:rPr>
              <a:t>Deployment diagrams use nodes and connections to depict the physical resources in the system.</a:t>
            </a:r>
          </a:p>
          <a:p>
            <a:r>
              <a:rPr lang="en-US" smtClean="0">
                <a:solidFill>
                  <a:srgbClr val="0000CC"/>
                </a:solidFill>
                <a:ea typeface="ＭＳ Ｐゴシック" pitchFamily="34" charset="-128"/>
              </a:rPr>
              <a:t> Component Diagram: </a:t>
            </a:r>
          </a:p>
          <a:p>
            <a:pPr lvl="1"/>
            <a:r>
              <a:rPr lang="en-US" smtClean="0">
                <a:ea typeface="ＭＳ Ｐゴシック" pitchFamily="34" charset="-128"/>
              </a:rPr>
              <a:t>Illustrates dependencies between components at design time, compilation time and runtime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31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2631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263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631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2631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Overview</a:t>
            </a:r>
          </a:p>
        </p:txBody>
      </p:sp>
      <p:sp>
        <p:nvSpPr>
          <p:cNvPr id="17411" name="Rectangle 3"/>
          <p:cNvSpPr>
            <a:spLocks noGrp="1" noChangeArrowheads="1"/>
          </p:cNvSpPr>
          <p:nvPr>
            <p:ph type="body" idx="1"/>
          </p:nvPr>
        </p:nvSpPr>
        <p:spPr>
          <a:xfrm>
            <a:off x="714348" y="1138238"/>
            <a:ext cx="8286808" cy="5576910"/>
          </a:xfrm>
        </p:spPr>
        <p:txBody>
          <a:bodyPr/>
          <a:lstStyle/>
          <a:p>
            <a:r>
              <a:rPr lang="en-US" sz="2400" b="1" dirty="0" smtClean="0">
                <a:solidFill>
                  <a:srgbClr val="C00000"/>
                </a:solidFill>
                <a:ea typeface="ＭＳ Ｐゴシック" pitchFamily="34" charset="-128"/>
              </a:rPr>
              <a:t> System Design I (Chapter 6)</a:t>
            </a:r>
          </a:p>
          <a:p>
            <a:pPr lvl="1">
              <a:buFont typeface="Wingdings" pitchFamily="2" charset="2"/>
              <a:buChar char="ü"/>
            </a:pPr>
            <a:r>
              <a:rPr lang="en-US" sz="2000" dirty="0" smtClean="0">
                <a:ea typeface="ＭＳ Ｐゴシック" pitchFamily="34" charset="-128"/>
              </a:rPr>
              <a:t>0. Overview of System Design</a:t>
            </a:r>
          </a:p>
          <a:p>
            <a:pPr lvl="1">
              <a:buFont typeface="Wingdings" pitchFamily="2" charset="2"/>
              <a:buChar char="ü"/>
            </a:pPr>
            <a:r>
              <a:rPr lang="en-US" sz="2000" dirty="0" smtClean="0">
                <a:ea typeface="ＭＳ Ｐゴシック" pitchFamily="34" charset="-128"/>
              </a:rPr>
              <a:t>1. Design Goals</a:t>
            </a:r>
          </a:p>
          <a:p>
            <a:pPr lvl="1">
              <a:buFont typeface="Wingdings" pitchFamily="2" charset="2"/>
              <a:buChar char="ü"/>
            </a:pPr>
            <a:r>
              <a:rPr lang="en-US" sz="2000" dirty="0" smtClean="0">
                <a:ea typeface="ＭＳ Ｐゴシック" pitchFamily="34" charset="-128"/>
              </a:rPr>
              <a:t>2. Subsystem Decomposition</a:t>
            </a:r>
          </a:p>
          <a:p>
            <a:pPr lvl="2">
              <a:buFont typeface="Wingdings" pitchFamily="2" charset="2"/>
              <a:buChar char="ü"/>
            </a:pPr>
            <a:r>
              <a:rPr lang="en-US" sz="1800" dirty="0" smtClean="0">
                <a:ea typeface="ＭＳ Ｐゴシック" pitchFamily="34" charset="-128"/>
              </a:rPr>
              <a:t>Architectural Styles</a:t>
            </a:r>
          </a:p>
          <a:p>
            <a:r>
              <a:rPr lang="en-US" b="1" dirty="0" smtClean="0">
                <a:solidFill>
                  <a:srgbClr val="C00000"/>
                </a:solidFill>
                <a:ea typeface="ＭＳ Ｐゴシック" pitchFamily="34" charset="-128"/>
              </a:rPr>
              <a:t> System Design II (Chapter 7)</a:t>
            </a:r>
          </a:p>
          <a:p>
            <a:pPr lvl="1">
              <a:buFont typeface="Times" charset="0"/>
              <a:buNone/>
            </a:pPr>
            <a:r>
              <a:rPr lang="en-US" dirty="0" smtClean="0">
                <a:ea typeface="ＭＳ Ｐゴシック" pitchFamily="34" charset="-128"/>
              </a:rPr>
              <a:t>3. Concurrency</a:t>
            </a:r>
          </a:p>
          <a:p>
            <a:pPr lvl="1">
              <a:buFont typeface="Times" charset="0"/>
              <a:buNone/>
            </a:pPr>
            <a:r>
              <a:rPr lang="en-US" dirty="0" smtClean="0">
                <a:ea typeface="ＭＳ Ｐゴシック" pitchFamily="34" charset="-128"/>
              </a:rPr>
              <a:t>4. Hardware/Software Mapping</a:t>
            </a:r>
          </a:p>
          <a:p>
            <a:pPr lvl="1">
              <a:buFont typeface="Times" charset="0"/>
              <a:buNone/>
            </a:pPr>
            <a:r>
              <a:rPr lang="en-US" dirty="0" smtClean="0">
                <a:ea typeface="ＭＳ Ｐゴシック" pitchFamily="34" charset="-128"/>
              </a:rPr>
              <a:t>5. Persistent Data Management</a:t>
            </a:r>
          </a:p>
          <a:p>
            <a:pPr lvl="1">
              <a:buFont typeface="Times" charset="0"/>
              <a:buNone/>
            </a:pPr>
            <a:r>
              <a:rPr lang="en-US" dirty="0" smtClean="0">
                <a:ea typeface="ＭＳ Ｐゴシック" pitchFamily="34" charset="-128"/>
              </a:rPr>
              <a:t>6. Global Resource Handling and Access Control</a:t>
            </a:r>
          </a:p>
          <a:p>
            <a:pPr lvl="1">
              <a:buFont typeface="Times" charset="0"/>
              <a:buNone/>
            </a:pPr>
            <a:r>
              <a:rPr lang="en-US" dirty="0" smtClean="0">
                <a:ea typeface="ＭＳ Ｐゴシック" pitchFamily="34" charset="-128"/>
              </a:rPr>
              <a:t>7. Software Control</a:t>
            </a:r>
          </a:p>
          <a:p>
            <a:pPr lvl="1">
              <a:buFont typeface="Times" charset="0"/>
              <a:buNone/>
            </a:pPr>
            <a:r>
              <a:rPr lang="en-US" dirty="0" smtClean="0">
                <a:ea typeface="ＭＳ Ｐゴシック" pitchFamily="34" charset="-128"/>
              </a:rPr>
              <a:t>8. Boundary Conditions</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77" name="Rectangle 21"/>
          <p:cNvSpPr>
            <a:spLocks noGrp="1" noChangeArrowheads="1"/>
          </p:cNvSpPr>
          <p:nvPr>
            <p:ph type="body" idx="1"/>
          </p:nvPr>
        </p:nvSpPr>
        <p:spPr>
          <a:xfrm>
            <a:off x="285720" y="1117600"/>
            <a:ext cx="8572560" cy="5197475"/>
          </a:xfrm>
        </p:spPr>
        <p:txBody>
          <a:bodyPr/>
          <a:lstStyle/>
          <a:p>
            <a:r>
              <a:rPr lang="en-US" sz="2400" dirty="0" smtClean="0">
                <a:ea typeface="ＭＳ Ｐゴシック" pitchFamily="34" charset="-128"/>
              </a:rPr>
              <a:t>Deployment diagrams are useful for showing a system design after these system design decisions have been made:</a:t>
            </a:r>
          </a:p>
          <a:p>
            <a:pPr lvl="1"/>
            <a:r>
              <a:rPr lang="en-US" sz="2000" dirty="0" smtClean="0">
                <a:ea typeface="ＭＳ Ｐゴシック" pitchFamily="34" charset="-128"/>
              </a:rPr>
              <a:t>Subsystem decomposition</a:t>
            </a:r>
          </a:p>
          <a:p>
            <a:pPr lvl="1"/>
            <a:r>
              <a:rPr lang="en-US" sz="2000" dirty="0" smtClean="0">
                <a:ea typeface="ＭＳ Ｐゴシック" pitchFamily="34" charset="-128"/>
              </a:rPr>
              <a:t>Concurrency</a:t>
            </a:r>
          </a:p>
          <a:p>
            <a:pPr lvl="1"/>
            <a:r>
              <a:rPr lang="en-US" sz="2000" dirty="0" smtClean="0">
                <a:ea typeface="ＭＳ Ｐゴシック" pitchFamily="34" charset="-128"/>
              </a:rPr>
              <a:t>Hardware/Software Mapping </a:t>
            </a:r>
          </a:p>
          <a:p>
            <a:r>
              <a:rPr lang="en-US" sz="2400" dirty="0" smtClean="0">
                <a:ea typeface="ＭＳ Ｐゴシック" pitchFamily="34" charset="-128"/>
              </a:rPr>
              <a:t>A </a:t>
            </a:r>
            <a:r>
              <a:rPr lang="en-US" sz="2400" b="1" dirty="0" smtClean="0">
                <a:solidFill>
                  <a:srgbClr val="C00000"/>
                </a:solidFill>
                <a:ea typeface="ＭＳ Ｐゴシック" pitchFamily="34" charset="-128"/>
              </a:rPr>
              <a:t>deployment diagram </a:t>
            </a:r>
            <a:r>
              <a:rPr lang="en-US" sz="2400" dirty="0" smtClean="0">
                <a:ea typeface="ＭＳ Ｐゴシック" pitchFamily="34" charset="-128"/>
              </a:rPr>
              <a:t>is a graph of nodes and connections (“communication associations”)</a:t>
            </a:r>
          </a:p>
          <a:p>
            <a:pPr lvl="1"/>
            <a:r>
              <a:rPr lang="en-US" sz="2000" dirty="0" smtClean="0">
                <a:ea typeface="ＭＳ Ｐゴシック" pitchFamily="34" charset="-128"/>
              </a:rPr>
              <a:t>Nodes are shown as 3-D boxes</a:t>
            </a:r>
          </a:p>
          <a:p>
            <a:pPr lvl="1"/>
            <a:r>
              <a:rPr lang="en-US" sz="2000" dirty="0" smtClean="0">
                <a:ea typeface="ＭＳ Ｐゴシック" pitchFamily="34" charset="-128"/>
              </a:rPr>
              <a:t>Connections  between nodes are shown as solid lines</a:t>
            </a:r>
          </a:p>
          <a:p>
            <a:pPr lvl="1"/>
            <a:r>
              <a:rPr lang="en-US" sz="2000" dirty="0" smtClean="0">
                <a:ea typeface="ＭＳ Ｐゴシック" pitchFamily="34" charset="-128"/>
              </a:rPr>
              <a:t>Nodes may contain components </a:t>
            </a:r>
          </a:p>
          <a:p>
            <a:pPr lvl="2"/>
            <a:r>
              <a:rPr lang="en-US" sz="1800" dirty="0" smtClean="0">
                <a:ea typeface="ＭＳ Ｐゴシック" pitchFamily="34" charset="-128"/>
              </a:rPr>
              <a:t>Components can be connected by “lollipops” and “grabbers”</a:t>
            </a:r>
          </a:p>
          <a:p>
            <a:pPr lvl="2"/>
            <a:r>
              <a:rPr lang="en-US" sz="1800" dirty="0" smtClean="0">
                <a:ea typeface="ＭＳ Ｐゴシック" pitchFamily="34" charset="-128"/>
              </a:rPr>
              <a:t>Components may contain objects (indicating that the object is part of the component).</a:t>
            </a:r>
          </a:p>
        </p:txBody>
      </p:sp>
      <p:grpSp>
        <p:nvGrpSpPr>
          <p:cNvPr id="2" name="Group 6"/>
          <p:cNvGrpSpPr>
            <a:grpSpLocks/>
          </p:cNvGrpSpPr>
          <p:nvPr/>
        </p:nvGrpSpPr>
        <p:grpSpPr bwMode="auto">
          <a:xfrm>
            <a:off x="6183313" y="2393950"/>
            <a:ext cx="712787" cy="646113"/>
            <a:chOff x="656" y="2751"/>
            <a:chExt cx="3248" cy="1159"/>
          </a:xfrm>
        </p:grpSpPr>
        <p:sp>
          <p:nvSpPr>
            <p:cNvPr id="52242" name="Rectangle 7"/>
            <p:cNvSpPr>
              <a:spLocks noChangeArrowheads="1"/>
            </p:cNvSpPr>
            <p:nvPr/>
          </p:nvSpPr>
          <p:spPr bwMode="auto">
            <a:xfrm>
              <a:off x="656" y="2913"/>
              <a:ext cx="2713" cy="658"/>
            </a:xfrm>
            <a:prstGeom prst="rect">
              <a:avLst/>
            </a:prstGeom>
            <a:noFill/>
            <a:ln w="12700">
              <a:noFill/>
              <a:miter lim="800000"/>
              <a:headEnd/>
              <a:tailEnd/>
            </a:ln>
          </p:spPr>
          <p:txBody>
            <a:bodyPr wrap="none">
              <a:spAutoFit/>
            </a:bodyPr>
            <a:lstStyle/>
            <a:p>
              <a:r>
                <a:rPr lang="en-US" u="sng">
                  <a:solidFill>
                    <a:srgbClr val="000000"/>
                  </a:solidFill>
                  <a:latin typeface="Courier New" pitchFamily="49" charset="0"/>
                </a:rPr>
                <a:t>:PC</a:t>
              </a:r>
            </a:p>
          </p:txBody>
        </p:sp>
        <p:grpSp>
          <p:nvGrpSpPr>
            <p:cNvPr id="3" name="Group 8"/>
            <p:cNvGrpSpPr>
              <a:grpSpLocks/>
            </p:cNvGrpSpPr>
            <p:nvPr/>
          </p:nvGrpSpPr>
          <p:grpSpPr bwMode="auto">
            <a:xfrm>
              <a:off x="837" y="2751"/>
              <a:ext cx="3067" cy="1159"/>
              <a:chOff x="636" y="1801"/>
              <a:chExt cx="2046" cy="1093"/>
            </a:xfrm>
          </p:grpSpPr>
          <p:sp>
            <p:nvSpPr>
              <p:cNvPr id="52244" name="Line 9"/>
              <p:cNvSpPr>
                <a:spLocks noChangeShapeType="1"/>
              </p:cNvSpPr>
              <p:nvPr/>
            </p:nvSpPr>
            <p:spPr bwMode="auto">
              <a:xfrm flipV="1">
                <a:off x="2416" y="1969"/>
                <a:ext cx="0" cy="925"/>
              </a:xfrm>
              <a:prstGeom prst="line">
                <a:avLst/>
              </a:prstGeom>
              <a:noFill/>
              <a:ln w="28575">
                <a:solidFill>
                  <a:schemeClr val="tx1"/>
                </a:solidFill>
                <a:round/>
                <a:headEnd/>
                <a:tailEnd/>
              </a:ln>
            </p:spPr>
            <p:txBody>
              <a:bodyPr wrap="none" anchor="ctr"/>
              <a:lstStyle/>
              <a:p>
                <a:endParaRPr lang="en-CA"/>
              </a:p>
            </p:txBody>
          </p:sp>
          <p:sp>
            <p:nvSpPr>
              <p:cNvPr id="52245" name="Line 10"/>
              <p:cNvSpPr>
                <a:spLocks noChangeShapeType="1"/>
              </p:cNvSpPr>
              <p:nvPr/>
            </p:nvSpPr>
            <p:spPr bwMode="auto">
              <a:xfrm flipH="1">
                <a:off x="636" y="1969"/>
                <a:ext cx="1780" cy="0"/>
              </a:xfrm>
              <a:prstGeom prst="line">
                <a:avLst/>
              </a:prstGeom>
              <a:noFill/>
              <a:ln w="28575">
                <a:solidFill>
                  <a:schemeClr val="tx1"/>
                </a:solidFill>
                <a:round/>
                <a:headEnd/>
                <a:tailEnd/>
              </a:ln>
            </p:spPr>
            <p:txBody>
              <a:bodyPr wrap="none" anchor="ctr"/>
              <a:lstStyle/>
              <a:p>
                <a:endParaRPr lang="en-CA"/>
              </a:p>
            </p:txBody>
          </p:sp>
          <p:sp>
            <p:nvSpPr>
              <p:cNvPr id="52246" name="Line 11"/>
              <p:cNvSpPr>
                <a:spLocks noChangeShapeType="1"/>
              </p:cNvSpPr>
              <p:nvPr/>
            </p:nvSpPr>
            <p:spPr bwMode="auto">
              <a:xfrm>
                <a:off x="636" y="1969"/>
                <a:ext cx="0" cy="925"/>
              </a:xfrm>
              <a:prstGeom prst="line">
                <a:avLst/>
              </a:prstGeom>
              <a:noFill/>
              <a:ln w="28575">
                <a:solidFill>
                  <a:schemeClr val="tx1"/>
                </a:solidFill>
                <a:round/>
                <a:headEnd/>
                <a:tailEnd/>
              </a:ln>
            </p:spPr>
            <p:txBody>
              <a:bodyPr wrap="none" anchor="ctr"/>
              <a:lstStyle/>
              <a:p>
                <a:endParaRPr lang="en-CA"/>
              </a:p>
            </p:txBody>
          </p:sp>
          <p:sp>
            <p:nvSpPr>
              <p:cNvPr id="52247" name="Line 12"/>
              <p:cNvSpPr>
                <a:spLocks noChangeShapeType="1"/>
              </p:cNvSpPr>
              <p:nvPr/>
            </p:nvSpPr>
            <p:spPr bwMode="auto">
              <a:xfrm>
                <a:off x="916" y="1801"/>
                <a:ext cx="1766" cy="0"/>
              </a:xfrm>
              <a:prstGeom prst="line">
                <a:avLst/>
              </a:prstGeom>
              <a:noFill/>
              <a:ln w="28575">
                <a:solidFill>
                  <a:schemeClr val="tx1"/>
                </a:solidFill>
                <a:round/>
                <a:headEnd/>
                <a:tailEnd/>
              </a:ln>
            </p:spPr>
            <p:txBody>
              <a:bodyPr wrap="none" anchor="ctr"/>
              <a:lstStyle/>
              <a:p>
                <a:endParaRPr lang="en-CA"/>
              </a:p>
            </p:txBody>
          </p:sp>
          <p:sp>
            <p:nvSpPr>
              <p:cNvPr id="52248" name="Line 13"/>
              <p:cNvSpPr>
                <a:spLocks noChangeShapeType="1"/>
              </p:cNvSpPr>
              <p:nvPr/>
            </p:nvSpPr>
            <p:spPr bwMode="auto">
              <a:xfrm>
                <a:off x="2682" y="1801"/>
                <a:ext cx="0" cy="911"/>
              </a:xfrm>
              <a:prstGeom prst="line">
                <a:avLst/>
              </a:prstGeom>
              <a:noFill/>
              <a:ln w="28575">
                <a:solidFill>
                  <a:schemeClr val="tx1"/>
                </a:solidFill>
                <a:round/>
                <a:headEnd/>
                <a:tailEnd/>
              </a:ln>
            </p:spPr>
            <p:txBody>
              <a:bodyPr wrap="none" anchor="ctr"/>
              <a:lstStyle/>
              <a:p>
                <a:endParaRPr lang="en-CA"/>
              </a:p>
            </p:txBody>
          </p:sp>
          <p:sp>
            <p:nvSpPr>
              <p:cNvPr id="52249" name="Line 14"/>
              <p:cNvSpPr>
                <a:spLocks noChangeShapeType="1"/>
              </p:cNvSpPr>
              <p:nvPr/>
            </p:nvSpPr>
            <p:spPr bwMode="auto">
              <a:xfrm flipV="1">
                <a:off x="636" y="1801"/>
                <a:ext cx="280" cy="168"/>
              </a:xfrm>
              <a:prstGeom prst="line">
                <a:avLst/>
              </a:prstGeom>
              <a:noFill/>
              <a:ln w="28575">
                <a:solidFill>
                  <a:schemeClr val="tx1"/>
                </a:solidFill>
                <a:round/>
                <a:headEnd/>
                <a:tailEnd/>
              </a:ln>
            </p:spPr>
            <p:txBody>
              <a:bodyPr wrap="none" anchor="ctr"/>
              <a:lstStyle/>
              <a:p>
                <a:endParaRPr lang="en-CA"/>
              </a:p>
            </p:txBody>
          </p:sp>
          <p:sp>
            <p:nvSpPr>
              <p:cNvPr id="52250" name="Line 15"/>
              <p:cNvSpPr>
                <a:spLocks noChangeShapeType="1"/>
              </p:cNvSpPr>
              <p:nvPr/>
            </p:nvSpPr>
            <p:spPr bwMode="auto">
              <a:xfrm flipV="1">
                <a:off x="2416" y="1801"/>
                <a:ext cx="266" cy="168"/>
              </a:xfrm>
              <a:prstGeom prst="line">
                <a:avLst/>
              </a:prstGeom>
              <a:noFill/>
              <a:ln w="28575">
                <a:solidFill>
                  <a:schemeClr val="tx1"/>
                </a:solidFill>
                <a:round/>
                <a:headEnd/>
                <a:tailEnd/>
              </a:ln>
            </p:spPr>
            <p:txBody>
              <a:bodyPr wrap="none" anchor="ctr"/>
              <a:lstStyle/>
              <a:p>
                <a:endParaRPr lang="en-CA"/>
              </a:p>
            </p:txBody>
          </p:sp>
          <p:sp>
            <p:nvSpPr>
              <p:cNvPr id="52251" name="Line 16"/>
              <p:cNvSpPr>
                <a:spLocks noChangeShapeType="1"/>
              </p:cNvSpPr>
              <p:nvPr/>
            </p:nvSpPr>
            <p:spPr bwMode="auto">
              <a:xfrm flipV="1">
                <a:off x="2416" y="2712"/>
                <a:ext cx="266" cy="182"/>
              </a:xfrm>
              <a:prstGeom prst="line">
                <a:avLst/>
              </a:prstGeom>
              <a:noFill/>
              <a:ln w="28575">
                <a:solidFill>
                  <a:schemeClr val="tx1"/>
                </a:solidFill>
                <a:round/>
                <a:headEnd/>
                <a:tailEnd/>
              </a:ln>
            </p:spPr>
            <p:txBody>
              <a:bodyPr wrap="none" anchor="ctr"/>
              <a:lstStyle/>
              <a:p>
                <a:endParaRPr lang="en-CA"/>
              </a:p>
            </p:txBody>
          </p:sp>
          <p:sp>
            <p:nvSpPr>
              <p:cNvPr id="52252" name="Line 17"/>
              <p:cNvSpPr>
                <a:spLocks noChangeShapeType="1"/>
              </p:cNvSpPr>
              <p:nvPr/>
            </p:nvSpPr>
            <p:spPr bwMode="auto">
              <a:xfrm>
                <a:off x="636" y="2894"/>
                <a:ext cx="1776" cy="0"/>
              </a:xfrm>
              <a:prstGeom prst="line">
                <a:avLst/>
              </a:prstGeom>
              <a:noFill/>
              <a:ln w="28575">
                <a:solidFill>
                  <a:schemeClr val="tx1"/>
                </a:solidFill>
                <a:round/>
                <a:headEnd/>
                <a:tailEnd/>
              </a:ln>
            </p:spPr>
            <p:txBody>
              <a:bodyPr wrap="none" anchor="ctr"/>
              <a:lstStyle/>
              <a:p>
                <a:endParaRPr lang="en-CA"/>
              </a:p>
            </p:txBody>
          </p:sp>
        </p:grpSp>
      </p:grpSp>
      <p:sp>
        <p:nvSpPr>
          <p:cNvPr id="52228" name="Rectangle 20"/>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Deployment Diagram</a:t>
            </a:r>
          </a:p>
        </p:txBody>
      </p:sp>
      <p:grpSp>
        <p:nvGrpSpPr>
          <p:cNvPr id="4" name="Group 36"/>
          <p:cNvGrpSpPr>
            <a:grpSpLocks/>
          </p:cNvGrpSpPr>
          <p:nvPr/>
        </p:nvGrpSpPr>
        <p:grpSpPr bwMode="auto">
          <a:xfrm>
            <a:off x="7342188" y="2393950"/>
            <a:ext cx="1279525" cy="646113"/>
            <a:chOff x="4746" y="1881"/>
            <a:chExt cx="806" cy="407"/>
          </a:xfrm>
        </p:grpSpPr>
        <p:sp>
          <p:nvSpPr>
            <p:cNvPr id="52231" name="Rectangle 24"/>
            <p:cNvSpPr>
              <a:spLocks noChangeArrowheads="1"/>
            </p:cNvSpPr>
            <p:nvPr/>
          </p:nvSpPr>
          <p:spPr bwMode="auto">
            <a:xfrm>
              <a:off x="4746" y="1938"/>
              <a:ext cx="721" cy="231"/>
            </a:xfrm>
            <a:prstGeom prst="rect">
              <a:avLst/>
            </a:prstGeom>
            <a:noFill/>
            <a:ln w="12700">
              <a:noFill/>
              <a:miter lim="800000"/>
              <a:headEnd/>
              <a:tailEnd/>
            </a:ln>
          </p:spPr>
          <p:txBody>
            <a:bodyPr wrap="none">
              <a:spAutoFit/>
            </a:bodyPr>
            <a:lstStyle/>
            <a:p>
              <a:r>
                <a:rPr lang="en-US" u="sng">
                  <a:solidFill>
                    <a:srgbClr val="000000"/>
                  </a:solidFill>
                  <a:latin typeface="Courier New" pitchFamily="49" charset="0"/>
                </a:rPr>
                <a:t>:Server</a:t>
              </a:r>
            </a:p>
          </p:txBody>
        </p:sp>
        <p:grpSp>
          <p:nvGrpSpPr>
            <p:cNvPr id="5" name="Group 25"/>
            <p:cNvGrpSpPr>
              <a:grpSpLocks/>
            </p:cNvGrpSpPr>
            <p:nvPr/>
          </p:nvGrpSpPr>
          <p:grpSpPr bwMode="auto">
            <a:xfrm>
              <a:off x="4771" y="1881"/>
              <a:ext cx="781" cy="407"/>
              <a:chOff x="636" y="1801"/>
              <a:chExt cx="2046" cy="1093"/>
            </a:xfrm>
          </p:grpSpPr>
          <p:sp>
            <p:nvSpPr>
              <p:cNvPr id="52233" name="Line 26"/>
              <p:cNvSpPr>
                <a:spLocks noChangeShapeType="1"/>
              </p:cNvSpPr>
              <p:nvPr/>
            </p:nvSpPr>
            <p:spPr bwMode="auto">
              <a:xfrm flipV="1">
                <a:off x="2416" y="1969"/>
                <a:ext cx="0" cy="925"/>
              </a:xfrm>
              <a:prstGeom prst="line">
                <a:avLst/>
              </a:prstGeom>
              <a:noFill/>
              <a:ln w="28575">
                <a:solidFill>
                  <a:schemeClr val="tx1"/>
                </a:solidFill>
                <a:round/>
                <a:headEnd/>
                <a:tailEnd/>
              </a:ln>
            </p:spPr>
            <p:txBody>
              <a:bodyPr wrap="none" anchor="ctr"/>
              <a:lstStyle/>
              <a:p>
                <a:endParaRPr lang="en-CA"/>
              </a:p>
            </p:txBody>
          </p:sp>
          <p:sp>
            <p:nvSpPr>
              <p:cNvPr id="52234" name="Line 27"/>
              <p:cNvSpPr>
                <a:spLocks noChangeShapeType="1"/>
              </p:cNvSpPr>
              <p:nvPr/>
            </p:nvSpPr>
            <p:spPr bwMode="auto">
              <a:xfrm flipH="1">
                <a:off x="636" y="1969"/>
                <a:ext cx="1780" cy="0"/>
              </a:xfrm>
              <a:prstGeom prst="line">
                <a:avLst/>
              </a:prstGeom>
              <a:noFill/>
              <a:ln w="28575">
                <a:solidFill>
                  <a:schemeClr val="tx1"/>
                </a:solidFill>
                <a:round/>
                <a:headEnd/>
                <a:tailEnd/>
              </a:ln>
            </p:spPr>
            <p:txBody>
              <a:bodyPr wrap="none" anchor="ctr"/>
              <a:lstStyle/>
              <a:p>
                <a:endParaRPr lang="en-CA"/>
              </a:p>
            </p:txBody>
          </p:sp>
          <p:sp>
            <p:nvSpPr>
              <p:cNvPr id="52235" name="Line 28"/>
              <p:cNvSpPr>
                <a:spLocks noChangeShapeType="1"/>
              </p:cNvSpPr>
              <p:nvPr/>
            </p:nvSpPr>
            <p:spPr bwMode="auto">
              <a:xfrm>
                <a:off x="636" y="1969"/>
                <a:ext cx="0" cy="925"/>
              </a:xfrm>
              <a:prstGeom prst="line">
                <a:avLst/>
              </a:prstGeom>
              <a:noFill/>
              <a:ln w="28575">
                <a:solidFill>
                  <a:schemeClr val="tx1"/>
                </a:solidFill>
                <a:round/>
                <a:headEnd/>
                <a:tailEnd/>
              </a:ln>
            </p:spPr>
            <p:txBody>
              <a:bodyPr wrap="none" anchor="ctr"/>
              <a:lstStyle/>
              <a:p>
                <a:endParaRPr lang="en-CA"/>
              </a:p>
            </p:txBody>
          </p:sp>
          <p:sp>
            <p:nvSpPr>
              <p:cNvPr id="52236" name="Line 29"/>
              <p:cNvSpPr>
                <a:spLocks noChangeShapeType="1"/>
              </p:cNvSpPr>
              <p:nvPr/>
            </p:nvSpPr>
            <p:spPr bwMode="auto">
              <a:xfrm>
                <a:off x="916" y="1801"/>
                <a:ext cx="1766" cy="0"/>
              </a:xfrm>
              <a:prstGeom prst="line">
                <a:avLst/>
              </a:prstGeom>
              <a:noFill/>
              <a:ln w="28575">
                <a:solidFill>
                  <a:schemeClr val="tx1"/>
                </a:solidFill>
                <a:round/>
                <a:headEnd/>
                <a:tailEnd/>
              </a:ln>
            </p:spPr>
            <p:txBody>
              <a:bodyPr wrap="none" anchor="ctr"/>
              <a:lstStyle/>
              <a:p>
                <a:endParaRPr lang="en-CA"/>
              </a:p>
            </p:txBody>
          </p:sp>
          <p:sp>
            <p:nvSpPr>
              <p:cNvPr id="52237" name="Line 30"/>
              <p:cNvSpPr>
                <a:spLocks noChangeShapeType="1"/>
              </p:cNvSpPr>
              <p:nvPr/>
            </p:nvSpPr>
            <p:spPr bwMode="auto">
              <a:xfrm>
                <a:off x="2682" y="1801"/>
                <a:ext cx="0" cy="911"/>
              </a:xfrm>
              <a:prstGeom prst="line">
                <a:avLst/>
              </a:prstGeom>
              <a:noFill/>
              <a:ln w="28575">
                <a:solidFill>
                  <a:schemeClr val="tx1"/>
                </a:solidFill>
                <a:round/>
                <a:headEnd/>
                <a:tailEnd/>
              </a:ln>
            </p:spPr>
            <p:txBody>
              <a:bodyPr wrap="none" anchor="ctr"/>
              <a:lstStyle/>
              <a:p>
                <a:endParaRPr lang="en-CA"/>
              </a:p>
            </p:txBody>
          </p:sp>
          <p:sp>
            <p:nvSpPr>
              <p:cNvPr id="52238" name="Line 31"/>
              <p:cNvSpPr>
                <a:spLocks noChangeShapeType="1"/>
              </p:cNvSpPr>
              <p:nvPr/>
            </p:nvSpPr>
            <p:spPr bwMode="auto">
              <a:xfrm flipV="1">
                <a:off x="636" y="1801"/>
                <a:ext cx="280" cy="168"/>
              </a:xfrm>
              <a:prstGeom prst="line">
                <a:avLst/>
              </a:prstGeom>
              <a:noFill/>
              <a:ln w="28575">
                <a:solidFill>
                  <a:schemeClr val="tx1"/>
                </a:solidFill>
                <a:round/>
                <a:headEnd/>
                <a:tailEnd/>
              </a:ln>
            </p:spPr>
            <p:txBody>
              <a:bodyPr wrap="none" anchor="ctr"/>
              <a:lstStyle/>
              <a:p>
                <a:endParaRPr lang="en-CA"/>
              </a:p>
            </p:txBody>
          </p:sp>
          <p:sp>
            <p:nvSpPr>
              <p:cNvPr id="52239" name="Line 32"/>
              <p:cNvSpPr>
                <a:spLocks noChangeShapeType="1"/>
              </p:cNvSpPr>
              <p:nvPr/>
            </p:nvSpPr>
            <p:spPr bwMode="auto">
              <a:xfrm flipV="1">
                <a:off x="2416" y="1801"/>
                <a:ext cx="266" cy="168"/>
              </a:xfrm>
              <a:prstGeom prst="line">
                <a:avLst/>
              </a:prstGeom>
              <a:noFill/>
              <a:ln w="28575">
                <a:solidFill>
                  <a:schemeClr val="tx1"/>
                </a:solidFill>
                <a:round/>
                <a:headEnd/>
                <a:tailEnd/>
              </a:ln>
            </p:spPr>
            <p:txBody>
              <a:bodyPr wrap="none" anchor="ctr"/>
              <a:lstStyle/>
              <a:p>
                <a:endParaRPr lang="en-CA"/>
              </a:p>
            </p:txBody>
          </p:sp>
          <p:sp>
            <p:nvSpPr>
              <p:cNvPr id="52240" name="Line 33"/>
              <p:cNvSpPr>
                <a:spLocks noChangeShapeType="1"/>
              </p:cNvSpPr>
              <p:nvPr/>
            </p:nvSpPr>
            <p:spPr bwMode="auto">
              <a:xfrm flipV="1">
                <a:off x="2416" y="2712"/>
                <a:ext cx="266" cy="182"/>
              </a:xfrm>
              <a:prstGeom prst="line">
                <a:avLst/>
              </a:prstGeom>
              <a:noFill/>
              <a:ln w="28575">
                <a:solidFill>
                  <a:schemeClr val="tx1"/>
                </a:solidFill>
                <a:round/>
                <a:headEnd/>
                <a:tailEnd/>
              </a:ln>
            </p:spPr>
            <p:txBody>
              <a:bodyPr wrap="none" anchor="ctr"/>
              <a:lstStyle/>
              <a:p>
                <a:endParaRPr lang="en-CA"/>
              </a:p>
            </p:txBody>
          </p:sp>
          <p:sp>
            <p:nvSpPr>
              <p:cNvPr id="52241" name="Line 34"/>
              <p:cNvSpPr>
                <a:spLocks noChangeShapeType="1"/>
              </p:cNvSpPr>
              <p:nvPr/>
            </p:nvSpPr>
            <p:spPr bwMode="auto">
              <a:xfrm>
                <a:off x="636" y="2894"/>
                <a:ext cx="1776" cy="0"/>
              </a:xfrm>
              <a:prstGeom prst="line">
                <a:avLst/>
              </a:prstGeom>
              <a:noFill/>
              <a:ln w="28575">
                <a:solidFill>
                  <a:schemeClr val="tx1"/>
                </a:solidFill>
                <a:round/>
                <a:headEnd/>
                <a:tailEnd/>
              </a:ln>
            </p:spPr>
            <p:txBody>
              <a:bodyPr wrap="none" anchor="ctr"/>
              <a:lstStyle/>
              <a:p>
                <a:endParaRPr lang="en-CA"/>
              </a:p>
            </p:txBody>
          </p:sp>
        </p:grpSp>
      </p:grpSp>
      <p:sp>
        <p:nvSpPr>
          <p:cNvPr id="96291" name="Line 35"/>
          <p:cNvSpPr>
            <a:spLocks noChangeShapeType="1"/>
          </p:cNvSpPr>
          <p:nvPr/>
        </p:nvSpPr>
        <p:spPr bwMode="auto">
          <a:xfrm>
            <a:off x="6808788" y="2708275"/>
            <a:ext cx="573087" cy="0"/>
          </a:xfrm>
          <a:prstGeom prst="line">
            <a:avLst/>
          </a:prstGeom>
          <a:noFill/>
          <a:ln w="28575">
            <a:solidFill>
              <a:schemeClr val="tx1"/>
            </a:solidFill>
            <a:round/>
            <a:headEnd/>
            <a:tailEnd/>
          </a:ln>
        </p:spPr>
        <p:txBody>
          <a:bodyPr wrap="none" anchor="ctr"/>
          <a:lstStyle/>
          <a:p>
            <a:endParaRPr lang="en-CA"/>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9627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499"/>
                                          </p:stCondLst>
                                        </p:cTn>
                                        <p:tgtEl>
                                          <p:spTgt spid="9627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499"/>
                                          </p:stCondLst>
                                        </p:cTn>
                                        <p:tgtEl>
                                          <p:spTgt spid="9627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499"/>
                                          </p:stCondLst>
                                        </p:cTn>
                                        <p:tgtEl>
                                          <p:spTgt spid="9627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499"/>
                                          </p:stCondLst>
                                        </p:cTn>
                                        <p:tgtEl>
                                          <p:spTgt spid="96277">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499"/>
                                          </p:stCondLst>
                                        </p:cTn>
                                        <p:tgtEl>
                                          <p:spTgt spid="9627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499"/>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499"/>
                                          </p:stCondLst>
                                        </p:cTn>
                                        <p:tgtEl>
                                          <p:spTgt spid="96277">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9629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499"/>
                                          </p:stCondLst>
                                        </p:cTn>
                                        <p:tgtEl>
                                          <p:spTgt spid="96277">
                                            <p:txEl>
                                              <p:pRg st="7" end="7"/>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499"/>
                                          </p:stCondLst>
                                        </p:cTn>
                                        <p:tgtEl>
                                          <p:spTgt spid="96277">
                                            <p:txEl>
                                              <p:pRg st="8" end="8"/>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499"/>
                                          </p:stCondLst>
                                        </p:cTn>
                                        <p:tgtEl>
                                          <p:spTgt spid="9627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9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UML Component Diagram</a:t>
            </a:r>
          </a:p>
        </p:txBody>
      </p:sp>
      <p:sp>
        <p:nvSpPr>
          <p:cNvPr id="94211" name="Rectangle 3"/>
          <p:cNvSpPr>
            <a:spLocks noGrp="1" noChangeArrowheads="1"/>
          </p:cNvSpPr>
          <p:nvPr>
            <p:ph type="body" idx="1"/>
          </p:nvPr>
        </p:nvSpPr>
        <p:spPr>
          <a:xfrm>
            <a:off x="428596" y="1138238"/>
            <a:ext cx="8610600" cy="5419725"/>
          </a:xfrm>
        </p:spPr>
        <p:txBody>
          <a:bodyPr/>
          <a:lstStyle/>
          <a:p>
            <a:r>
              <a:rPr lang="de-DE" sz="2400" dirty="0" smtClean="0">
                <a:ea typeface="ＭＳ Ｐゴシック" pitchFamily="34" charset="-128"/>
              </a:rPr>
              <a:t>Used to model the top-level view of the system design in terms of components and </a:t>
            </a:r>
            <a:r>
              <a:rPr lang="en-US" sz="2400" dirty="0" smtClean="0">
                <a:ea typeface="ＭＳ Ｐゴシック" pitchFamily="34" charset="-128"/>
              </a:rPr>
              <a:t>dependencies among the components. Components can be</a:t>
            </a:r>
          </a:p>
          <a:p>
            <a:pPr lvl="2"/>
            <a:r>
              <a:rPr lang="en-US" sz="1800" dirty="0" smtClean="0">
                <a:ea typeface="ＭＳ Ｐゴシック" pitchFamily="34" charset="-128"/>
              </a:rPr>
              <a:t>source code, linkable libraries, executables </a:t>
            </a:r>
          </a:p>
          <a:p>
            <a:r>
              <a:rPr lang="de-DE" sz="2400" dirty="0" smtClean="0">
                <a:ea typeface="ＭＳ Ｐゴシック" pitchFamily="34" charset="-128"/>
              </a:rPr>
              <a:t>T</a:t>
            </a:r>
            <a:r>
              <a:rPr lang="en-US" sz="2400" dirty="0" smtClean="0">
                <a:ea typeface="ＭＳ Ｐゴシック" pitchFamily="34" charset="-128"/>
              </a:rPr>
              <a:t>he dependencies (edges in the graph) are shown as dashed lines with arrows from the client component to the supplier component:</a:t>
            </a:r>
          </a:p>
          <a:p>
            <a:pPr lvl="1"/>
            <a:r>
              <a:rPr lang="de-DE" sz="2000" dirty="0" smtClean="0">
                <a:ea typeface="ＭＳ Ｐゴシック" pitchFamily="34" charset="-128"/>
              </a:rPr>
              <a:t> The lines are often also called connectors</a:t>
            </a:r>
            <a:endParaRPr lang="en-US" sz="2000" dirty="0" smtClean="0">
              <a:ea typeface="ＭＳ Ｐゴシック" pitchFamily="34" charset="-128"/>
            </a:endParaRPr>
          </a:p>
          <a:p>
            <a:pPr lvl="1"/>
            <a:r>
              <a:rPr lang="en-US" sz="2000" dirty="0" smtClean="0">
                <a:ea typeface="ＭＳ Ｐゴシック" pitchFamily="34" charset="-128"/>
              </a:rPr>
              <a:t>The types of dependencies are implementation language specific </a:t>
            </a:r>
          </a:p>
          <a:p>
            <a:r>
              <a:rPr lang="en-US" sz="2400" dirty="0" smtClean="0">
                <a:ea typeface="ＭＳ Ｐゴシック" pitchFamily="34" charset="-128"/>
              </a:rPr>
              <a:t>Informally also called</a:t>
            </a:r>
            <a:r>
              <a:rPr lang="de-DE" sz="2400" dirty="0" smtClean="0">
                <a:ea typeface="ＭＳ Ｐゴシック" pitchFamily="34" charset="-128"/>
              </a:rPr>
              <a:t> “software wiring diagram“ because it show how the software components are wired together in the overall application.</a:t>
            </a:r>
            <a:endParaRPr lang="en-US" sz="2400" dirty="0" smtClean="0">
              <a:ea typeface="ＭＳ Ｐゴシック" pitchFamily="34" charset="-128"/>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42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9421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9421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9421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9421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942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el 1"/>
          <p:cNvSpPr>
            <a:spLocks noGrp="1"/>
          </p:cNvSpPr>
          <p:nvPr>
            <p:ph type="title"/>
          </p:nvPr>
        </p:nvSpPr>
        <p:spPr>
          <a:xfrm>
            <a:off x="228600" y="284145"/>
            <a:ext cx="8305800" cy="715963"/>
          </a:xfrm>
        </p:spPr>
        <p:txBody>
          <a:bodyPr/>
          <a:lstStyle/>
          <a:p>
            <a:r>
              <a:rPr lang="en-US" sz="4000" dirty="0" smtClean="0">
                <a:ea typeface="ＭＳ Ｐゴシック" pitchFamily="34" charset="-128"/>
              </a:rPr>
              <a:t>UML Interfaces: Lollipops and Sockets</a:t>
            </a:r>
          </a:p>
        </p:txBody>
      </p:sp>
      <p:sp>
        <p:nvSpPr>
          <p:cNvPr id="56323" name="Inhaltsplatzhalter 2"/>
          <p:cNvSpPr>
            <a:spLocks noGrp="1"/>
          </p:cNvSpPr>
          <p:nvPr>
            <p:ph idx="1"/>
          </p:nvPr>
        </p:nvSpPr>
        <p:spPr>
          <a:xfrm>
            <a:off x="142844" y="1066800"/>
            <a:ext cx="8839200" cy="5105400"/>
          </a:xfrm>
        </p:spPr>
        <p:txBody>
          <a:bodyPr/>
          <a:lstStyle/>
          <a:p>
            <a:r>
              <a:rPr lang="en-US" dirty="0" smtClean="0">
                <a:solidFill>
                  <a:srgbClr val="424542"/>
                </a:solidFill>
                <a:ea typeface="ＭＳ Ｐゴシック" pitchFamily="34" charset="-128"/>
              </a:rPr>
              <a:t>A UML interface describes a group of operations used or created by UML components.</a:t>
            </a:r>
          </a:p>
          <a:p>
            <a:pPr lvl="1"/>
            <a:r>
              <a:rPr lang="de-DE" dirty="0" smtClean="0">
                <a:ea typeface="ＭＳ Ｐゴシック" pitchFamily="34" charset="-128"/>
              </a:rPr>
              <a:t>There are two types of interfaces: provided and required interfaces.  </a:t>
            </a:r>
          </a:p>
          <a:p>
            <a:pPr lvl="2"/>
            <a:r>
              <a:rPr lang="de-DE" sz="2800" dirty="0" smtClean="0">
                <a:ea typeface="ＭＳ Ｐゴシック" pitchFamily="34" charset="-128"/>
              </a:rPr>
              <a:t>A </a:t>
            </a:r>
            <a:r>
              <a:rPr lang="de-DE" sz="2800" dirty="0" smtClean="0">
                <a:solidFill>
                  <a:srgbClr val="FF0000"/>
                </a:solidFill>
                <a:ea typeface="ＭＳ Ｐゴシック" pitchFamily="34" charset="-128"/>
              </a:rPr>
              <a:t>provided interface </a:t>
            </a:r>
            <a:r>
              <a:rPr lang="de-DE" sz="2800" dirty="0" smtClean="0">
                <a:ea typeface="ＭＳ Ｐゴシック" pitchFamily="34" charset="-128"/>
              </a:rPr>
              <a:t>is modeled using the lollipop notation </a:t>
            </a:r>
          </a:p>
          <a:p>
            <a:pPr lvl="2"/>
            <a:r>
              <a:rPr lang="de-DE" sz="2800" dirty="0" smtClean="0">
                <a:ea typeface="ＭＳ Ｐゴシック" pitchFamily="34" charset="-128"/>
              </a:rPr>
              <a:t>A </a:t>
            </a:r>
            <a:r>
              <a:rPr lang="de-DE" sz="2800" dirty="0" smtClean="0">
                <a:solidFill>
                  <a:srgbClr val="FF0000"/>
                </a:solidFill>
                <a:ea typeface="ＭＳ Ｐゴシック" pitchFamily="34" charset="-128"/>
              </a:rPr>
              <a:t>required interface </a:t>
            </a:r>
            <a:r>
              <a:rPr lang="de-DE" sz="2800" dirty="0" smtClean="0">
                <a:ea typeface="ＭＳ Ｐゴシック" pitchFamily="34" charset="-128"/>
              </a:rPr>
              <a:t>is modeled using the socket notation. </a:t>
            </a:r>
          </a:p>
          <a:p>
            <a:r>
              <a:rPr lang="de-DE" dirty="0" smtClean="0">
                <a:ea typeface="ＭＳ Ｐゴシック" pitchFamily="34" charset="-128"/>
              </a:rPr>
              <a:t> A port specifies a distinct interaction point between the component and its environment.</a:t>
            </a:r>
          </a:p>
          <a:p>
            <a:pPr lvl="1"/>
            <a:r>
              <a:rPr lang="de-DE" dirty="0" smtClean="0">
                <a:ea typeface="ＭＳ Ｐゴシック" pitchFamily="34" charset="-128"/>
              </a:rPr>
              <a:t>Ports are depicted as small squares on the sides of classifiers.	</a:t>
            </a:r>
          </a:p>
          <a:p>
            <a:endParaRPr lang="en-US" dirty="0" smtClean="0">
              <a:ea typeface="ＭＳ Ｐゴシック" pitchFamily="34" charset="-128"/>
            </a:endParaRPr>
          </a:p>
        </p:txBody>
      </p:sp>
      <p:grpSp>
        <p:nvGrpSpPr>
          <p:cNvPr id="2" name="Group 7"/>
          <p:cNvGrpSpPr>
            <a:grpSpLocks/>
          </p:cNvGrpSpPr>
          <p:nvPr/>
        </p:nvGrpSpPr>
        <p:grpSpPr bwMode="auto">
          <a:xfrm>
            <a:off x="3006721" y="3643314"/>
            <a:ext cx="993775" cy="349250"/>
            <a:chOff x="4364" y="3500"/>
            <a:chExt cx="626" cy="220"/>
          </a:xfrm>
        </p:grpSpPr>
        <p:sp>
          <p:nvSpPr>
            <p:cNvPr id="56330" name="Line 5"/>
            <p:cNvSpPr>
              <a:spLocks noChangeShapeType="1"/>
            </p:cNvSpPr>
            <p:nvPr/>
          </p:nvSpPr>
          <p:spPr bwMode="auto">
            <a:xfrm>
              <a:off x="4364" y="3610"/>
              <a:ext cx="386" cy="0"/>
            </a:xfrm>
            <a:prstGeom prst="line">
              <a:avLst/>
            </a:prstGeom>
            <a:noFill/>
            <a:ln w="12700">
              <a:solidFill>
                <a:schemeClr val="tx1"/>
              </a:solidFill>
              <a:round/>
              <a:headEnd/>
              <a:tailEnd/>
            </a:ln>
          </p:spPr>
          <p:txBody>
            <a:bodyPr wrap="none" anchor="ctr"/>
            <a:lstStyle/>
            <a:p>
              <a:endParaRPr lang="en-CA"/>
            </a:p>
          </p:txBody>
        </p:sp>
        <p:sp>
          <p:nvSpPr>
            <p:cNvPr id="56331" name="Oval 6"/>
            <p:cNvSpPr>
              <a:spLocks noChangeArrowheads="1"/>
            </p:cNvSpPr>
            <p:nvPr/>
          </p:nvSpPr>
          <p:spPr bwMode="auto">
            <a:xfrm>
              <a:off x="4750" y="3500"/>
              <a:ext cx="240" cy="220"/>
            </a:xfrm>
            <a:prstGeom prst="ellipse">
              <a:avLst/>
            </a:prstGeom>
            <a:solidFill>
              <a:schemeClr val="bg1"/>
            </a:solidFill>
            <a:ln w="12700">
              <a:solidFill>
                <a:schemeClr val="tx1"/>
              </a:solidFill>
              <a:round/>
              <a:headEnd/>
              <a:tailEnd/>
            </a:ln>
          </p:spPr>
          <p:txBody>
            <a:bodyPr wrap="none" anchor="ctr"/>
            <a:lstStyle/>
            <a:p>
              <a:endParaRPr lang="en-US"/>
            </a:p>
          </p:txBody>
        </p:sp>
      </p:grpSp>
      <p:grpSp>
        <p:nvGrpSpPr>
          <p:cNvPr id="3" name="Gruppierung 14"/>
          <p:cNvGrpSpPr>
            <a:grpSpLocks/>
          </p:cNvGrpSpPr>
          <p:nvPr/>
        </p:nvGrpSpPr>
        <p:grpSpPr bwMode="auto">
          <a:xfrm>
            <a:off x="3000364" y="4500570"/>
            <a:ext cx="1189038" cy="349250"/>
            <a:chOff x="3210277" y="3648804"/>
            <a:chExt cx="1189295" cy="349250"/>
          </a:xfrm>
        </p:grpSpPr>
        <p:grpSp>
          <p:nvGrpSpPr>
            <p:cNvPr id="4" name="Group 7"/>
            <p:cNvGrpSpPr>
              <a:grpSpLocks/>
            </p:cNvGrpSpPr>
            <p:nvPr/>
          </p:nvGrpSpPr>
          <p:grpSpPr bwMode="auto">
            <a:xfrm>
              <a:off x="3210277" y="3648804"/>
              <a:ext cx="993775" cy="349250"/>
              <a:chOff x="4364" y="3500"/>
              <a:chExt cx="626" cy="220"/>
            </a:xfrm>
          </p:grpSpPr>
          <p:sp>
            <p:nvSpPr>
              <p:cNvPr id="56328" name="Line 5"/>
              <p:cNvSpPr>
                <a:spLocks noChangeShapeType="1"/>
              </p:cNvSpPr>
              <p:nvPr/>
            </p:nvSpPr>
            <p:spPr bwMode="auto">
              <a:xfrm>
                <a:off x="4364" y="3610"/>
                <a:ext cx="386" cy="0"/>
              </a:xfrm>
              <a:prstGeom prst="line">
                <a:avLst/>
              </a:prstGeom>
              <a:noFill/>
              <a:ln w="12700">
                <a:solidFill>
                  <a:schemeClr val="tx1"/>
                </a:solidFill>
                <a:round/>
                <a:headEnd/>
                <a:tailEnd/>
              </a:ln>
            </p:spPr>
            <p:txBody>
              <a:bodyPr wrap="none" anchor="ctr"/>
              <a:lstStyle/>
              <a:p>
                <a:endParaRPr lang="en-CA"/>
              </a:p>
            </p:txBody>
          </p:sp>
          <p:sp>
            <p:nvSpPr>
              <p:cNvPr id="56329" name="Oval 6"/>
              <p:cNvSpPr>
                <a:spLocks noChangeArrowheads="1"/>
              </p:cNvSpPr>
              <p:nvPr/>
            </p:nvSpPr>
            <p:spPr bwMode="auto">
              <a:xfrm>
                <a:off x="4750" y="3500"/>
                <a:ext cx="240" cy="220"/>
              </a:xfrm>
              <a:prstGeom prst="ellipse">
                <a:avLst/>
              </a:prstGeom>
              <a:solidFill>
                <a:schemeClr val="bg1"/>
              </a:solidFill>
              <a:ln w="12700">
                <a:solidFill>
                  <a:schemeClr val="tx1"/>
                </a:solidFill>
                <a:round/>
                <a:headEnd/>
                <a:tailEnd/>
              </a:ln>
            </p:spPr>
            <p:txBody>
              <a:bodyPr wrap="none" anchor="ctr"/>
              <a:lstStyle/>
              <a:p>
                <a:endParaRPr lang="en-US"/>
              </a:p>
            </p:txBody>
          </p:sp>
        </p:grpSp>
        <p:sp>
          <p:nvSpPr>
            <p:cNvPr id="56327" name="Rechteck 12"/>
            <p:cNvSpPr>
              <a:spLocks noChangeArrowheads="1"/>
            </p:cNvSpPr>
            <p:nvPr/>
          </p:nvSpPr>
          <p:spPr bwMode="auto">
            <a:xfrm>
              <a:off x="4018572" y="3648804"/>
              <a:ext cx="381000" cy="349250"/>
            </a:xfrm>
            <a:prstGeom prst="rect">
              <a:avLst/>
            </a:prstGeom>
            <a:solidFill>
              <a:schemeClr val="bg1"/>
            </a:solidFill>
            <a:ln w="12700">
              <a:solidFill>
                <a:srgbClr val="FFFFFF"/>
              </a:solidFill>
              <a:round/>
              <a:headEnd/>
              <a:tailEnd/>
            </a:ln>
          </p:spPr>
          <p:txBody>
            <a:bodyPr/>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276252" y="295258"/>
            <a:ext cx="8153400" cy="704850"/>
          </a:xfrm>
        </p:spPr>
        <p:txBody>
          <a:bodyPr/>
          <a:lstStyle/>
          <a:p>
            <a:r>
              <a:rPr lang="en-US" dirty="0" smtClean="0">
                <a:ea typeface="ＭＳ Ｐゴシック" pitchFamily="34" charset="-128"/>
              </a:rPr>
              <a:t>Component Diagram Example</a:t>
            </a:r>
          </a:p>
        </p:txBody>
      </p:sp>
      <p:sp>
        <p:nvSpPr>
          <p:cNvPr id="95238" name="AutoShape 6"/>
          <p:cNvSpPr>
            <a:spLocks noChangeArrowheads="1"/>
          </p:cNvSpPr>
          <p:nvPr/>
        </p:nvSpPr>
        <p:spPr bwMode="auto">
          <a:xfrm>
            <a:off x="6249988" y="5719786"/>
            <a:ext cx="2233612" cy="1066800"/>
          </a:xfrm>
          <a:prstGeom prst="cloudCallout">
            <a:avLst>
              <a:gd name="adj1" fmla="val -62014"/>
              <a:gd name="adj2" fmla="val -85264"/>
            </a:avLst>
          </a:prstGeom>
          <a:solidFill>
            <a:schemeClr val="bg1"/>
          </a:solidFill>
          <a:ln w="12700">
            <a:solidFill>
              <a:schemeClr val="tx1"/>
            </a:solidFill>
            <a:round/>
            <a:headEnd/>
            <a:tailEnd/>
          </a:ln>
        </p:spPr>
        <p:txBody>
          <a:bodyPr wrap="none" anchor="ctr"/>
          <a:lstStyle/>
          <a:p>
            <a:pPr algn="ctr"/>
            <a:r>
              <a:rPr lang="en-US" sz="2000">
                <a:solidFill>
                  <a:srgbClr val="0006A3"/>
                </a:solidFill>
                <a:latin typeface="Helvetica" charset="0"/>
              </a:rPr>
              <a:t>UML Interface</a:t>
            </a:r>
          </a:p>
        </p:txBody>
      </p:sp>
      <p:sp>
        <p:nvSpPr>
          <p:cNvPr id="95239" name="AutoShape 7"/>
          <p:cNvSpPr>
            <a:spLocks noChangeArrowheads="1"/>
          </p:cNvSpPr>
          <p:nvPr/>
        </p:nvSpPr>
        <p:spPr bwMode="auto">
          <a:xfrm flipH="1">
            <a:off x="457200" y="2695598"/>
            <a:ext cx="2286000" cy="1219200"/>
          </a:xfrm>
          <a:prstGeom prst="cloudCallout">
            <a:avLst>
              <a:gd name="adj1" fmla="val -54444"/>
              <a:gd name="adj2" fmla="val 57940"/>
            </a:avLst>
          </a:prstGeom>
          <a:solidFill>
            <a:schemeClr val="bg1"/>
          </a:solidFill>
          <a:ln w="12700">
            <a:solidFill>
              <a:schemeClr val="tx1"/>
            </a:solidFill>
            <a:round/>
            <a:headEnd/>
            <a:tailEnd/>
          </a:ln>
        </p:spPr>
        <p:txBody>
          <a:bodyPr wrap="none" anchor="ctr"/>
          <a:lstStyle/>
          <a:p>
            <a:pPr algn="ctr"/>
            <a:r>
              <a:rPr lang="en-US" sz="2000">
                <a:solidFill>
                  <a:srgbClr val="0006A3"/>
                </a:solidFill>
                <a:latin typeface="Helvetica" charset="0"/>
              </a:rPr>
              <a:t>UML</a:t>
            </a:r>
          </a:p>
          <a:p>
            <a:pPr algn="ctr"/>
            <a:r>
              <a:rPr lang="en-US" sz="2000">
                <a:solidFill>
                  <a:srgbClr val="0006A3"/>
                </a:solidFill>
                <a:latin typeface="Helvetica" charset="0"/>
              </a:rPr>
              <a:t> Component</a:t>
            </a:r>
          </a:p>
        </p:txBody>
      </p:sp>
      <p:sp>
        <p:nvSpPr>
          <p:cNvPr id="57349" name="Rectangle 38"/>
          <p:cNvSpPr>
            <a:spLocks noChangeArrowheads="1"/>
          </p:cNvSpPr>
          <p:nvPr/>
        </p:nvSpPr>
        <p:spPr bwMode="auto">
          <a:xfrm>
            <a:off x="5867400" y="2503511"/>
            <a:ext cx="1830388" cy="366712"/>
          </a:xfrm>
          <a:prstGeom prst="rect">
            <a:avLst/>
          </a:prstGeom>
          <a:noFill/>
          <a:ln w="12700">
            <a:noFill/>
            <a:miter lim="800000"/>
            <a:headEnd/>
            <a:tailEnd/>
          </a:ln>
        </p:spPr>
        <p:txBody>
          <a:bodyPr wrap="none">
            <a:spAutoFit/>
          </a:bodyPr>
          <a:lstStyle/>
          <a:p>
            <a:r>
              <a:rPr lang="en-US">
                <a:solidFill>
                  <a:srgbClr val="000000"/>
                </a:solidFill>
                <a:latin typeface="Courier New" pitchFamily="49" charset="0"/>
              </a:rPr>
              <a:t>reservations</a:t>
            </a:r>
          </a:p>
        </p:txBody>
      </p:sp>
      <p:sp>
        <p:nvSpPr>
          <p:cNvPr id="57350" name="Rectangle 39"/>
          <p:cNvSpPr>
            <a:spLocks noChangeArrowheads="1"/>
          </p:cNvSpPr>
          <p:nvPr/>
        </p:nvSpPr>
        <p:spPr bwMode="auto">
          <a:xfrm>
            <a:off x="5867400" y="4103711"/>
            <a:ext cx="1006475" cy="366712"/>
          </a:xfrm>
          <a:prstGeom prst="rect">
            <a:avLst/>
          </a:prstGeom>
          <a:noFill/>
          <a:ln w="12700">
            <a:noFill/>
            <a:miter lim="800000"/>
            <a:headEnd/>
            <a:tailEnd/>
          </a:ln>
        </p:spPr>
        <p:txBody>
          <a:bodyPr wrap="none">
            <a:spAutoFit/>
          </a:bodyPr>
          <a:lstStyle/>
          <a:p>
            <a:r>
              <a:rPr lang="en-US">
                <a:solidFill>
                  <a:srgbClr val="000000"/>
                </a:solidFill>
                <a:latin typeface="Courier New" pitchFamily="49" charset="0"/>
              </a:rPr>
              <a:t>update</a:t>
            </a:r>
          </a:p>
        </p:txBody>
      </p:sp>
      <p:sp>
        <p:nvSpPr>
          <p:cNvPr id="95276" name="AutoShape 44"/>
          <p:cNvSpPr>
            <a:spLocks noChangeArrowheads="1"/>
          </p:cNvSpPr>
          <p:nvPr/>
        </p:nvSpPr>
        <p:spPr bwMode="auto">
          <a:xfrm>
            <a:off x="6376988" y="1265261"/>
            <a:ext cx="2233612" cy="1066800"/>
          </a:xfrm>
          <a:prstGeom prst="cloudCallout">
            <a:avLst>
              <a:gd name="adj1" fmla="val -76269"/>
              <a:gd name="adj2" fmla="val 69981"/>
            </a:avLst>
          </a:prstGeom>
          <a:solidFill>
            <a:schemeClr val="bg1"/>
          </a:solidFill>
          <a:ln w="12700">
            <a:solidFill>
              <a:schemeClr val="tx1"/>
            </a:solidFill>
            <a:round/>
            <a:headEnd/>
            <a:tailEnd/>
          </a:ln>
        </p:spPr>
        <p:txBody>
          <a:bodyPr wrap="none" anchor="ctr"/>
          <a:lstStyle/>
          <a:p>
            <a:pPr algn="ctr"/>
            <a:r>
              <a:rPr lang="en-US" sz="2000">
                <a:solidFill>
                  <a:srgbClr val="0006A3"/>
                </a:solidFill>
                <a:latin typeface="Helvetica" charset="0"/>
              </a:rPr>
              <a:t>   Dependency.</a:t>
            </a:r>
          </a:p>
        </p:txBody>
      </p:sp>
      <p:pic>
        <p:nvPicPr>
          <p:cNvPr id="57352" name="Bild 35" descr="ComponentDiagramExample.pdf"/>
          <p:cNvPicPr>
            <a:picLocks noChangeAspect="1"/>
          </p:cNvPicPr>
          <p:nvPr/>
        </p:nvPicPr>
        <p:blipFill>
          <a:blip r:embed="rId3" cstate="print"/>
          <a:srcRect/>
          <a:stretch>
            <a:fillRect/>
          </a:stretch>
        </p:blipFill>
        <p:spPr bwMode="auto">
          <a:xfrm>
            <a:off x="3016250" y="2159023"/>
            <a:ext cx="2851150" cy="3406775"/>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5239"/>
                                        </p:tgtEl>
                                        <p:attrNameLst>
                                          <p:attrName>style.visibility</p:attrName>
                                        </p:attrNameLst>
                                      </p:cBhvr>
                                      <p:to>
                                        <p:strVal val="visible"/>
                                      </p:to>
                                    </p:set>
                                    <p:anim calcmode="lin" valueType="num">
                                      <p:cBhvr additive="base">
                                        <p:cTn id="7" dur="500" fill="hold"/>
                                        <p:tgtEl>
                                          <p:spTgt spid="95239"/>
                                        </p:tgtEl>
                                        <p:attrNameLst>
                                          <p:attrName>ppt_x</p:attrName>
                                        </p:attrNameLst>
                                      </p:cBhvr>
                                      <p:tavLst>
                                        <p:tav tm="0">
                                          <p:val>
                                            <p:strVal val="0-#ppt_w/2"/>
                                          </p:val>
                                        </p:tav>
                                        <p:tav tm="100000">
                                          <p:val>
                                            <p:strVal val="#ppt_x"/>
                                          </p:val>
                                        </p:tav>
                                      </p:tavLst>
                                    </p:anim>
                                    <p:anim calcmode="lin" valueType="num">
                                      <p:cBhvr additive="base">
                                        <p:cTn id="8" dur="500" fill="hold"/>
                                        <p:tgtEl>
                                          <p:spTgt spid="9523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5238"/>
                                        </p:tgtEl>
                                        <p:attrNameLst>
                                          <p:attrName>style.visibility</p:attrName>
                                        </p:attrNameLst>
                                      </p:cBhvr>
                                      <p:to>
                                        <p:strVal val="visible"/>
                                      </p:to>
                                    </p:set>
                                    <p:anim calcmode="lin" valueType="num">
                                      <p:cBhvr additive="base">
                                        <p:cTn id="13" dur="500" fill="hold"/>
                                        <p:tgtEl>
                                          <p:spTgt spid="95238"/>
                                        </p:tgtEl>
                                        <p:attrNameLst>
                                          <p:attrName>ppt_x</p:attrName>
                                        </p:attrNameLst>
                                      </p:cBhvr>
                                      <p:tavLst>
                                        <p:tav tm="0">
                                          <p:val>
                                            <p:strVal val="1+#ppt_w/2"/>
                                          </p:val>
                                        </p:tav>
                                        <p:tav tm="100000">
                                          <p:val>
                                            <p:strVal val="#ppt_x"/>
                                          </p:val>
                                        </p:tav>
                                      </p:tavLst>
                                    </p:anim>
                                    <p:anim calcmode="lin" valueType="num">
                                      <p:cBhvr additive="base">
                                        <p:cTn id="14" dur="500" fill="hold"/>
                                        <p:tgtEl>
                                          <p:spTgt spid="9523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52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8" grpId="0" animBg="1" autoUpdateAnimBg="0"/>
      <p:bldP spid="95239" grpId="0" animBg="1" autoUpdateAnimBg="0"/>
      <p:bldP spid="95276"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Bild 47" descr="DeploymentDiagramExample.pdf"/>
          <p:cNvPicPr>
            <a:picLocks noChangeAspect="1"/>
          </p:cNvPicPr>
          <p:nvPr/>
        </p:nvPicPr>
        <p:blipFill>
          <a:blip r:embed="rId3" cstate="print"/>
          <a:srcRect/>
          <a:stretch>
            <a:fillRect/>
          </a:stretch>
        </p:blipFill>
        <p:spPr bwMode="auto">
          <a:xfrm>
            <a:off x="3195658" y="2859110"/>
            <a:ext cx="4305300" cy="3784600"/>
          </a:xfrm>
          <a:prstGeom prst="rect">
            <a:avLst/>
          </a:prstGeom>
          <a:noFill/>
          <a:ln w="9525">
            <a:noFill/>
            <a:miter lim="800000"/>
            <a:headEnd/>
            <a:tailEnd/>
          </a:ln>
        </p:spPr>
      </p:pic>
      <p:sp>
        <p:nvSpPr>
          <p:cNvPr id="59395" name="Rectangle 2"/>
          <p:cNvSpPr>
            <a:spLocks noGrp="1" noChangeArrowheads="1"/>
          </p:cNvSpPr>
          <p:nvPr>
            <p:ph type="title"/>
          </p:nvPr>
        </p:nvSpPr>
        <p:spPr>
          <a:xfrm>
            <a:off x="285720" y="142852"/>
            <a:ext cx="8153400" cy="863600"/>
          </a:xfrm>
        </p:spPr>
        <p:txBody>
          <a:bodyPr/>
          <a:lstStyle/>
          <a:p>
            <a:r>
              <a:rPr lang="en-US" dirty="0" smtClean="0">
                <a:ea typeface="ＭＳ Ｐゴシック" pitchFamily="34" charset="-128"/>
              </a:rPr>
              <a:t>Deployment Diagram Example</a:t>
            </a:r>
          </a:p>
        </p:txBody>
      </p:sp>
      <p:sp>
        <p:nvSpPr>
          <p:cNvPr id="97285" name="AutoShape 5"/>
          <p:cNvSpPr>
            <a:spLocks noChangeArrowheads="1"/>
          </p:cNvSpPr>
          <p:nvPr/>
        </p:nvSpPr>
        <p:spPr bwMode="auto">
          <a:xfrm>
            <a:off x="769958" y="4926035"/>
            <a:ext cx="2419350" cy="1144587"/>
          </a:xfrm>
          <a:prstGeom prst="cloudCallout">
            <a:avLst>
              <a:gd name="adj1" fmla="val 86602"/>
              <a:gd name="adj2" fmla="val -27894"/>
            </a:avLst>
          </a:prstGeom>
          <a:noFill/>
          <a:ln w="12700">
            <a:solidFill>
              <a:schemeClr val="tx1"/>
            </a:solidFill>
            <a:round/>
            <a:headEnd/>
            <a:tailEnd/>
          </a:ln>
        </p:spPr>
        <p:txBody>
          <a:bodyPr wrap="none" anchor="ctr"/>
          <a:lstStyle/>
          <a:p>
            <a:pPr algn="ctr"/>
            <a:r>
              <a:rPr lang="en-US">
                <a:solidFill>
                  <a:srgbClr val="0006A3"/>
                </a:solidFill>
                <a:latin typeface="Helvetica" charset="0"/>
              </a:rPr>
              <a:t>Dependency </a:t>
            </a:r>
          </a:p>
          <a:p>
            <a:pPr algn="ctr"/>
            <a:r>
              <a:rPr lang="en-US">
                <a:solidFill>
                  <a:srgbClr val="0006A3"/>
                </a:solidFill>
                <a:latin typeface="Helvetica" charset="0"/>
              </a:rPr>
              <a:t>(between nodes)</a:t>
            </a:r>
          </a:p>
        </p:txBody>
      </p:sp>
      <p:sp>
        <p:nvSpPr>
          <p:cNvPr id="97286" name="AutoShape 6"/>
          <p:cNvSpPr>
            <a:spLocks noChangeArrowheads="1"/>
          </p:cNvSpPr>
          <p:nvPr/>
        </p:nvSpPr>
        <p:spPr bwMode="auto">
          <a:xfrm>
            <a:off x="5253058" y="1771672"/>
            <a:ext cx="1981200" cy="1066800"/>
          </a:xfrm>
          <a:prstGeom prst="cloudCallout">
            <a:avLst>
              <a:gd name="adj1" fmla="val -35898"/>
              <a:gd name="adj2" fmla="val 130505"/>
            </a:avLst>
          </a:prstGeom>
          <a:noFill/>
          <a:ln w="12700">
            <a:solidFill>
              <a:schemeClr val="tx1"/>
            </a:solidFill>
            <a:round/>
            <a:headEnd/>
            <a:tailEnd/>
          </a:ln>
        </p:spPr>
        <p:txBody>
          <a:bodyPr wrap="none" anchor="ctr"/>
          <a:lstStyle/>
          <a:p>
            <a:pPr algn="ctr"/>
            <a:r>
              <a:rPr lang="en-US">
                <a:solidFill>
                  <a:srgbClr val="0006A3"/>
                </a:solidFill>
                <a:latin typeface="Helvetica" charset="0"/>
              </a:rPr>
              <a:t>Dependency </a:t>
            </a:r>
          </a:p>
          <a:p>
            <a:pPr algn="ctr"/>
            <a:r>
              <a:rPr lang="en-US">
                <a:solidFill>
                  <a:srgbClr val="0006A3"/>
                </a:solidFill>
                <a:latin typeface="Helvetica" charset="0"/>
              </a:rPr>
              <a:t>(in a node)</a:t>
            </a:r>
          </a:p>
        </p:txBody>
      </p:sp>
      <p:sp>
        <p:nvSpPr>
          <p:cNvPr id="97335" name="AutoShape 55"/>
          <p:cNvSpPr>
            <a:spLocks noChangeArrowheads="1"/>
          </p:cNvSpPr>
          <p:nvPr/>
        </p:nvSpPr>
        <p:spPr bwMode="auto">
          <a:xfrm flipH="1">
            <a:off x="903308" y="1833585"/>
            <a:ext cx="2286000" cy="1219200"/>
          </a:xfrm>
          <a:prstGeom prst="cloudCallout">
            <a:avLst>
              <a:gd name="adj1" fmla="val -47523"/>
              <a:gd name="adj2" fmla="val 95231"/>
            </a:avLst>
          </a:prstGeom>
          <a:solidFill>
            <a:schemeClr val="bg1"/>
          </a:solidFill>
          <a:ln w="12700">
            <a:solidFill>
              <a:schemeClr val="tx1"/>
            </a:solidFill>
            <a:round/>
            <a:headEnd/>
            <a:tailEnd/>
          </a:ln>
        </p:spPr>
        <p:txBody>
          <a:bodyPr wrap="none" anchor="ctr"/>
          <a:lstStyle/>
          <a:p>
            <a:pPr algn="ctr"/>
            <a:r>
              <a:rPr lang="en-US">
                <a:solidFill>
                  <a:srgbClr val="0006A3"/>
                </a:solidFill>
                <a:latin typeface="Helvetica" charset="0"/>
              </a:rPr>
              <a:t>UML Node</a:t>
            </a:r>
          </a:p>
        </p:txBody>
      </p:sp>
      <p:sp>
        <p:nvSpPr>
          <p:cNvPr id="97337" name="AutoShape 57"/>
          <p:cNvSpPr>
            <a:spLocks noChangeArrowheads="1"/>
          </p:cNvSpPr>
          <p:nvPr/>
        </p:nvSpPr>
        <p:spPr bwMode="auto">
          <a:xfrm flipH="1">
            <a:off x="1417658" y="3683022"/>
            <a:ext cx="1446213" cy="828675"/>
          </a:xfrm>
          <a:prstGeom prst="cloudCallout">
            <a:avLst>
              <a:gd name="adj1" fmla="val -125588"/>
              <a:gd name="adj2" fmla="val 53620"/>
            </a:avLst>
          </a:prstGeom>
          <a:solidFill>
            <a:schemeClr val="bg1"/>
          </a:solidFill>
          <a:ln w="12700">
            <a:solidFill>
              <a:schemeClr val="tx1"/>
            </a:solidFill>
            <a:round/>
            <a:headEnd/>
            <a:tailEnd/>
          </a:ln>
        </p:spPr>
        <p:txBody>
          <a:bodyPr wrap="none" anchor="ctr"/>
          <a:lstStyle/>
          <a:p>
            <a:pPr algn="ctr"/>
            <a:r>
              <a:rPr lang="en-US">
                <a:solidFill>
                  <a:srgbClr val="0006A3"/>
                </a:solidFill>
                <a:latin typeface="Helvetica" charset="0"/>
              </a:rPr>
              <a:t>UML</a:t>
            </a:r>
          </a:p>
          <a:p>
            <a:pPr algn="ctr"/>
            <a:r>
              <a:rPr lang="en-US">
                <a:solidFill>
                  <a:srgbClr val="0006A3"/>
                </a:solidFill>
                <a:latin typeface="Helvetica" charset="0"/>
              </a:rPr>
              <a:t> Interface</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72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73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73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72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5" grpId="0" animBg="1" autoUpdateAnimBg="0"/>
      <p:bldP spid="97286" grpId="0" animBg="1" autoUpdateAnimBg="0"/>
      <p:bldP spid="97335" grpId="0" animBg="1" autoUpdateAnimBg="0"/>
      <p:bldP spid="97337" grpId="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266728" y="284145"/>
            <a:ext cx="8305800" cy="715963"/>
          </a:xfrm>
        </p:spPr>
        <p:txBody>
          <a:bodyPr/>
          <a:lstStyle/>
          <a:p>
            <a:r>
              <a:rPr lang="en-US" dirty="0" smtClean="0">
                <a:ea typeface="ＭＳ Ｐゴシック" pitchFamily="34" charset="-128"/>
              </a:rPr>
              <a:t>ARENA Deployment Diagram</a:t>
            </a:r>
          </a:p>
        </p:txBody>
      </p:sp>
      <p:pic>
        <p:nvPicPr>
          <p:cNvPr id="61443" name="Bild 6" descr="one service\.pdf"/>
          <p:cNvPicPr>
            <a:picLocks noChangeAspect="1"/>
          </p:cNvPicPr>
          <p:nvPr/>
        </p:nvPicPr>
        <p:blipFill>
          <a:blip r:embed="rId2" cstate="print"/>
          <a:srcRect/>
          <a:stretch>
            <a:fillRect/>
          </a:stretch>
        </p:blipFill>
        <p:spPr bwMode="auto">
          <a:xfrm>
            <a:off x="558800" y="1409700"/>
            <a:ext cx="8026400" cy="4038600"/>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28600" y="284145"/>
            <a:ext cx="8305800" cy="715963"/>
          </a:xfrm>
        </p:spPr>
        <p:txBody>
          <a:bodyPr/>
          <a:lstStyle/>
          <a:p>
            <a:r>
              <a:rPr lang="en-US" sz="4000" dirty="0" err="1" smtClean="0">
                <a:ea typeface="ＭＳ Ｐゴシック" pitchFamily="34" charset="-128"/>
              </a:rPr>
              <a:t>Anothe</a:t>
            </a:r>
            <a:r>
              <a:rPr lang="de-DE" sz="4000" dirty="0" smtClean="0">
                <a:ea typeface="ＭＳ Ｐゴシック" pitchFamily="34" charset="-128"/>
              </a:rPr>
              <a:t>r</a:t>
            </a:r>
            <a:r>
              <a:rPr lang="en-US" sz="4000" dirty="0" smtClean="0">
                <a:ea typeface="ＭＳ Ｐゴシック" pitchFamily="34" charset="-128"/>
              </a:rPr>
              <a:t> ARENA Deployment Diagram</a:t>
            </a:r>
          </a:p>
        </p:txBody>
      </p:sp>
      <p:pic>
        <p:nvPicPr>
          <p:cNvPr id="62467" name="Bild 6" descr="one service\.pdf"/>
          <p:cNvPicPr>
            <a:picLocks noChangeAspect="1"/>
          </p:cNvPicPr>
          <p:nvPr/>
        </p:nvPicPr>
        <p:blipFill>
          <a:blip r:embed="rId2" cstate="print"/>
          <a:srcRect/>
          <a:stretch>
            <a:fillRect/>
          </a:stretch>
        </p:blipFill>
        <p:spPr bwMode="auto">
          <a:xfrm>
            <a:off x="558800" y="1409700"/>
            <a:ext cx="8026400" cy="4038600"/>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4"/>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5. Data Management</a:t>
            </a:r>
          </a:p>
        </p:txBody>
      </p:sp>
      <p:sp>
        <p:nvSpPr>
          <p:cNvPr id="65541" name="Rectangle 5"/>
          <p:cNvSpPr>
            <a:spLocks noGrp="1" noChangeArrowheads="1"/>
          </p:cNvSpPr>
          <p:nvPr>
            <p:ph type="body" idx="1"/>
          </p:nvPr>
        </p:nvSpPr>
        <p:spPr>
          <a:xfrm>
            <a:off x="214282" y="1109682"/>
            <a:ext cx="8839200" cy="5105400"/>
          </a:xfrm>
        </p:spPr>
        <p:txBody>
          <a:bodyPr/>
          <a:lstStyle/>
          <a:p>
            <a:r>
              <a:rPr lang="en-US" dirty="0" smtClean="0">
                <a:ea typeface="ＭＳ Ｐゴシック" pitchFamily="34" charset="-128"/>
              </a:rPr>
              <a:t>Some objects in the system model need to be </a:t>
            </a:r>
            <a:r>
              <a:rPr lang="en-US" dirty="0" smtClean="0">
                <a:solidFill>
                  <a:srgbClr val="0000CC"/>
                </a:solidFill>
                <a:ea typeface="ＭＳ Ｐゴシック" pitchFamily="34" charset="-128"/>
              </a:rPr>
              <a:t>persistent:</a:t>
            </a:r>
            <a:endParaRPr lang="en-US" dirty="0" smtClean="0">
              <a:ea typeface="ＭＳ Ｐゴシック" pitchFamily="34" charset="-128"/>
            </a:endParaRPr>
          </a:p>
          <a:p>
            <a:pPr lvl="1"/>
            <a:r>
              <a:rPr lang="en-US" dirty="0" smtClean="0">
                <a:ea typeface="ＭＳ Ｐゴシック" pitchFamily="34" charset="-128"/>
              </a:rPr>
              <a:t>Values for their attributes have a lifetime longer than a single execution </a:t>
            </a:r>
          </a:p>
          <a:p>
            <a:r>
              <a:rPr lang="en-US" dirty="0" smtClean="0">
                <a:ea typeface="ＭＳ Ｐゴシック" pitchFamily="34" charset="-128"/>
              </a:rPr>
              <a:t>A persistent object can be realized with one of the following mechanisms:</a:t>
            </a:r>
          </a:p>
          <a:p>
            <a:pPr lvl="1"/>
            <a:r>
              <a:rPr lang="en-US" dirty="0" err="1" smtClean="0">
                <a:ea typeface="ＭＳ Ｐゴシック" pitchFamily="34" charset="-128"/>
              </a:rPr>
              <a:t>Filesystem</a:t>
            </a:r>
            <a:r>
              <a:rPr lang="en-US" dirty="0" smtClean="0">
                <a:ea typeface="ＭＳ Ｐゴシック" pitchFamily="34" charset="-128"/>
              </a:rPr>
              <a:t>:</a:t>
            </a:r>
          </a:p>
          <a:p>
            <a:pPr lvl="2"/>
            <a:r>
              <a:rPr lang="en-US" dirty="0" smtClean="0">
                <a:ea typeface="ＭＳ Ｐゴシック" pitchFamily="34" charset="-128"/>
              </a:rPr>
              <a:t>If the data are used by multiple readers but a single writer</a:t>
            </a:r>
          </a:p>
          <a:p>
            <a:pPr lvl="1"/>
            <a:r>
              <a:rPr lang="en-US" dirty="0" smtClean="0">
                <a:ea typeface="ＭＳ Ｐゴシック" pitchFamily="34" charset="-128"/>
              </a:rPr>
              <a:t>Database:</a:t>
            </a:r>
          </a:p>
          <a:p>
            <a:pPr lvl="2"/>
            <a:r>
              <a:rPr lang="en-US" dirty="0" smtClean="0">
                <a:ea typeface="ＭＳ Ｐゴシック" pitchFamily="34" charset="-128"/>
              </a:rPr>
              <a:t>If the data are used by concurrent writers and readers.</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554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554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554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5541">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5541">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65541">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554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1" grpId="0" build="p" bldLvl="2"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4"/>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Data Management Questions</a:t>
            </a:r>
          </a:p>
        </p:txBody>
      </p:sp>
      <p:sp>
        <p:nvSpPr>
          <p:cNvPr id="67589" name="Rectangle 5"/>
          <p:cNvSpPr>
            <a:spLocks noGrp="1" noChangeArrowheads="1"/>
          </p:cNvSpPr>
          <p:nvPr>
            <p:ph type="body" idx="1"/>
          </p:nvPr>
        </p:nvSpPr>
        <p:spPr>
          <a:xfrm>
            <a:off x="304800" y="1066800"/>
            <a:ext cx="8839200" cy="5105400"/>
          </a:xfrm>
        </p:spPr>
        <p:txBody>
          <a:bodyPr/>
          <a:lstStyle/>
          <a:p>
            <a:r>
              <a:rPr lang="en-US" sz="2800" dirty="0" smtClean="0">
                <a:ea typeface="ＭＳ Ｐゴシック" pitchFamily="34" charset="-128"/>
              </a:rPr>
              <a:t>How often is the database accessed?</a:t>
            </a:r>
          </a:p>
          <a:p>
            <a:pPr lvl="1"/>
            <a:r>
              <a:rPr lang="en-US" sz="2400" dirty="0" smtClean="0">
                <a:ea typeface="ＭＳ Ｐゴシック" pitchFamily="34" charset="-128"/>
              </a:rPr>
              <a:t>What is the expected request (query) rate? The worst  case?</a:t>
            </a:r>
          </a:p>
          <a:p>
            <a:pPr lvl="1"/>
            <a:r>
              <a:rPr lang="en-US" sz="2400" dirty="0" smtClean="0">
                <a:ea typeface="ＭＳ Ｐゴシック" pitchFamily="34" charset="-128"/>
              </a:rPr>
              <a:t>What is the size of typical and worst case requests?</a:t>
            </a:r>
          </a:p>
          <a:p>
            <a:r>
              <a:rPr lang="en-US" sz="2800" dirty="0" smtClean="0">
                <a:ea typeface="ＭＳ Ｐゴシック" pitchFamily="34" charset="-128"/>
              </a:rPr>
              <a:t>Do the data need to be archived?</a:t>
            </a:r>
          </a:p>
          <a:p>
            <a:r>
              <a:rPr lang="en-US" sz="2800" dirty="0" smtClean="0">
                <a:ea typeface="ＭＳ Ｐゴシック" pitchFamily="34" charset="-128"/>
              </a:rPr>
              <a:t>Should the data be distributed? </a:t>
            </a:r>
          </a:p>
          <a:p>
            <a:pPr lvl="1"/>
            <a:r>
              <a:rPr lang="en-US" sz="2400" dirty="0" smtClean="0">
                <a:ea typeface="ＭＳ Ｐゴシック" pitchFamily="34" charset="-128"/>
              </a:rPr>
              <a:t>Does the system design try to hide the location of the databases (location transparency)?</a:t>
            </a:r>
          </a:p>
          <a:p>
            <a:r>
              <a:rPr lang="en-US" sz="2800" dirty="0" smtClean="0">
                <a:ea typeface="ＭＳ Ｐゴシック" pitchFamily="34" charset="-128"/>
              </a:rPr>
              <a:t>Is there a  need for a single interface to access the data?</a:t>
            </a:r>
          </a:p>
          <a:p>
            <a:pPr lvl="1"/>
            <a:r>
              <a:rPr lang="en-US" sz="2400" dirty="0" smtClean="0">
                <a:ea typeface="ＭＳ Ｐゴシック" pitchFamily="34" charset="-128"/>
              </a:rPr>
              <a:t>What is the query format?</a:t>
            </a:r>
          </a:p>
          <a:p>
            <a:r>
              <a:rPr lang="en-US" sz="2800" dirty="0" smtClean="0">
                <a:ea typeface="ＭＳ Ｐゴシック" pitchFamily="34" charset="-128"/>
              </a:rPr>
              <a:t>Should the data format be extensible? </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758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758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758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758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758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7589">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67589">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7589">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758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9"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4"/>
          <p:cNvSpPr>
            <a:spLocks noGrp="1" noChangeArrowheads="1"/>
          </p:cNvSpPr>
          <p:nvPr>
            <p:ph type="title"/>
          </p:nvPr>
        </p:nvSpPr>
        <p:spPr/>
        <p:txBody>
          <a:bodyPr/>
          <a:lstStyle/>
          <a:p>
            <a:r>
              <a:rPr lang="en-US" smtClean="0">
                <a:ea typeface="ＭＳ Ｐゴシック" pitchFamily="34" charset="-128"/>
              </a:rPr>
              <a:t>Mapping Object Models</a:t>
            </a:r>
          </a:p>
        </p:txBody>
      </p:sp>
      <p:sp>
        <p:nvSpPr>
          <p:cNvPr id="114693" name="Rectangle 5"/>
          <p:cNvSpPr>
            <a:spLocks noGrp="1" noChangeArrowheads="1"/>
          </p:cNvSpPr>
          <p:nvPr>
            <p:ph type="body" idx="1"/>
          </p:nvPr>
        </p:nvSpPr>
        <p:spPr>
          <a:xfrm>
            <a:off x="304800" y="1066800"/>
            <a:ext cx="8839200" cy="5105400"/>
          </a:xfrm>
        </p:spPr>
        <p:txBody>
          <a:bodyPr/>
          <a:lstStyle/>
          <a:p>
            <a:r>
              <a:rPr lang="en-US" sz="2800" dirty="0" smtClean="0">
                <a:ea typeface="ＭＳ Ｐゴシック" pitchFamily="34" charset="-128"/>
              </a:rPr>
              <a:t>UML object models can be mapped to relational databases</a:t>
            </a:r>
          </a:p>
          <a:p>
            <a:r>
              <a:rPr lang="en-US" sz="2800" dirty="0" smtClean="0">
                <a:ea typeface="ＭＳ Ｐゴシック" pitchFamily="34" charset="-128"/>
              </a:rPr>
              <a:t>The mapping:</a:t>
            </a:r>
          </a:p>
          <a:p>
            <a:pPr lvl="1"/>
            <a:r>
              <a:rPr lang="en-US" sz="2400" dirty="0" smtClean="0">
                <a:ea typeface="ＭＳ Ｐゴシック" pitchFamily="34" charset="-128"/>
              </a:rPr>
              <a:t>Each class is mapped to its own table</a:t>
            </a:r>
          </a:p>
          <a:p>
            <a:pPr lvl="1"/>
            <a:r>
              <a:rPr lang="en-US" sz="2400" dirty="0" smtClean="0">
                <a:ea typeface="ＭＳ Ｐゴシック" pitchFamily="34" charset="-128"/>
              </a:rPr>
              <a:t>Each class attribute is mapped to a column in the table</a:t>
            </a:r>
          </a:p>
          <a:p>
            <a:pPr lvl="1"/>
            <a:r>
              <a:rPr lang="en-US" sz="2400" dirty="0" smtClean="0">
                <a:ea typeface="ＭＳ Ｐゴシック" pitchFamily="34" charset="-128"/>
              </a:rPr>
              <a:t>An instance of a class represents a row in the table</a:t>
            </a:r>
          </a:p>
          <a:p>
            <a:pPr lvl="1"/>
            <a:r>
              <a:rPr lang="en-US" sz="2400" dirty="0" smtClean="0">
                <a:ea typeface="ＭＳ Ｐゴシック" pitchFamily="34" charset="-128"/>
              </a:rPr>
              <a:t>One-to-many associations are implemented with a buried foreign key</a:t>
            </a:r>
          </a:p>
          <a:p>
            <a:pPr lvl="1"/>
            <a:r>
              <a:rPr lang="en-US" sz="2400" dirty="0" smtClean="0">
                <a:ea typeface="ＭＳ Ｐゴシック" pitchFamily="34" charset="-128"/>
              </a:rPr>
              <a:t>Many-to-many associations are mapped </a:t>
            </a:r>
            <a:r>
              <a:rPr lang="en-US" sz="2400" dirty="0" smtClean="0">
                <a:latin typeface="ヒラギノ角ゴ Pro W3" charset="-128"/>
                <a:ea typeface="ＭＳ Ｐゴシック" pitchFamily="34" charset="-128"/>
              </a:rPr>
              <a:t>to their </a:t>
            </a:r>
            <a:r>
              <a:rPr lang="en-US" sz="2400" dirty="0" smtClean="0">
                <a:ea typeface="ＭＳ Ｐゴシック" pitchFamily="34" charset="-128"/>
              </a:rPr>
              <a:t>own tables</a:t>
            </a:r>
          </a:p>
          <a:p>
            <a:r>
              <a:rPr lang="en-US" sz="2800" dirty="0" smtClean="0">
                <a:ea typeface="ＭＳ Ｐゴシック" pitchFamily="34" charset="-128"/>
              </a:rPr>
              <a:t>Methods are not mapped</a:t>
            </a:r>
          </a:p>
          <a:p>
            <a:r>
              <a:rPr lang="en-US" sz="2800" dirty="0" smtClean="0">
                <a:ea typeface="ＭＳ Ｐゴシック" pitchFamily="34" charset="-128"/>
              </a:rPr>
              <a:t>More details in Lecture: </a:t>
            </a:r>
            <a:r>
              <a:rPr lang="en-US" sz="2800" i="1" dirty="0" smtClean="0">
                <a:ea typeface="ＭＳ Ｐゴシック" pitchFamily="34" charset="-128"/>
              </a:rPr>
              <a:t>Mapping Models to Relational Schema</a:t>
            </a:r>
            <a:r>
              <a:rPr lang="en-US" sz="1600" dirty="0" smtClean="0">
                <a:ea typeface="ＭＳ Ｐゴシック" pitchFamily="34" charset="-128"/>
              </a:rPr>
              <a:t>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469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1469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1469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1469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1469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1469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1469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1469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1469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3"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3309938" y="1020785"/>
            <a:ext cx="2938304" cy="551433"/>
          </a:xfrm>
          <a:prstGeom prst="rect">
            <a:avLst/>
          </a:prstGeom>
          <a:noFill/>
          <a:ln w="12700">
            <a:noFill/>
            <a:miter lim="800000"/>
            <a:headEnd/>
            <a:tailEnd/>
          </a:ln>
        </p:spPr>
        <p:txBody>
          <a:bodyPr wrap="none" lIns="90487" tIns="44450" rIns="90487" bIns="44450">
            <a:spAutoFit/>
          </a:bodyPr>
          <a:lstStyle/>
          <a:p>
            <a:pPr algn="ctr"/>
            <a:r>
              <a:rPr lang="en-US" sz="3000" b="1" dirty="0">
                <a:solidFill>
                  <a:srgbClr val="000000"/>
                </a:solidFill>
              </a:rPr>
              <a:t>System Design</a:t>
            </a:r>
          </a:p>
        </p:txBody>
      </p:sp>
      <p:grpSp>
        <p:nvGrpSpPr>
          <p:cNvPr id="2" name="Group 5"/>
          <p:cNvGrpSpPr>
            <a:grpSpLocks/>
          </p:cNvGrpSpPr>
          <p:nvPr/>
        </p:nvGrpSpPr>
        <p:grpSpPr bwMode="auto">
          <a:xfrm>
            <a:off x="65088" y="1660548"/>
            <a:ext cx="3898900" cy="2614612"/>
            <a:chOff x="138" y="783"/>
            <a:chExt cx="2456" cy="1647"/>
          </a:xfrm>
        </p:grpSpPr>
        <p:sp>
          <p:nvSpPr>
            <p:cNvPr id="19492" name="Rectangle 6"/>
            <p:cNvSpPr>
              <a:spLocks noChangeArrowheads="1"/>
            </p:cNvSpPr>
            <p:nvPr/>
          </p:nvSpPr>
          <p:spPr bwMode="auto">
            <a:xfrm>
              <a:off x="138" y="1854"/>
              <a:ext cx="1975" cy="229"/>
            </a:xfrm>
            <a:prstGeom prst="rect">
              <a:avLst/>
            </a:prstGeom>
            <a:noFill/>
            <a:ln w="12700">
              <a:noFill/>
              <a:miter lim="800000"/>
              <a:headEnd/>
              <a:tailEnd/>
            </a:ln>
          </p:spPr>
          <p:txBody>
            <a:bodyPr wrap="none" lIns="90487" tIns="44450" rIns="90487" bIns="44450">
              <a:spAutoFit/>
            </a:bodyPr>
            <a:lstStyle/>
            <a:p>
              <a:pPr>
                <a:buFont typeface="Wingdings" pitchFamily="2" charset="2"/>
                <a:buChar char="ü"/>
              </a:pPr>
              <a:r>
                <a:rPr lang="en-US">
                  <a:solidFill>
                    <a:srgbClr val="0000CC"/>
                  </a:solidFill>
                </a:rPr>
                <a:t>2. Subsystem Decomposition</a:t>
              </a:r>
            </a:p>
          </p:txBody>
        </p:sp>
        <p:sp>
          <p:nvSpPr>
            <p:cNvPr id="19493" name="Rectangle 7"/>
            <p:cNvSpPr>
              <a:spLocks noChangeArrowheads="1"/>
            </p:cNvSpPr>
            <p:nvPr/>
          </p:nvSpPr>
          <p:spPr bwMode="auto">
            <a:xfrm>
              <a:off x="272" y="2048"/>
              <a:ext cx="1308" cy="382"/>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Layers vs Partitions</a:t>
              </a:r>
            </a:p>
            <a:p>
              <a:r>
                <a:rPr lang="en-US" sz="1700">
                  <a:solidFill>
                    <a:srgbClr val="000000"/>
                  </a:solidFill>
                </a:rPr>
                <a:t>Coherence/Coupling</a:t>
              </a:r>
            </a:p>
          </p:txBody>
        </p:sp>
        <p:sp>
          <p:nvSpPr>
            <p:cNvPr id="19494" name="Line 8"/>
            <p:cNvSpPr>
              <a:spLocks noChangeShapeType="1"/>
            </p:cNvSpPr>
            <p:nvPr/>
          </p:nvSpPr>
          <p:spPr bwMode="auto">
            <a:xfrm flipH="1">
              <a:off x="1118" y="783"/>
              <a:ext cx="1476" cy="1041"/>
            </a:xfrm>
            <a:prstGeom prst="line">
              <a:avLst/>
            </a:prstGeom>
            <a:noFill/>
            <a:ln w="12700">
              <a:solidFill>
                <a:srgbClr val="000000"/>
              </a:solidFill>
              <a:round/>
              <a:headEnd/>
              <a:tailEnd/>
            </a:ln>
          </p:spPr>
          <p:txBody>
            <a:bodyPr wrap="none" anchor="ctr"/>
            <a:lstStyle/>
            <a:p>
              <a:endParaRPr lang="en-CA"/>
            </a:p>
          </p:txBody>
        </p:sp>
      </p:grpSp>
      <p:sp>
        <p:nvSpPr>
          <p:cNvPr id="19460" name="Rectangle 9"/>
          <p:cNvSpPr>
            <a:spLocks noChangeArrowheads="1"/>
          </p:cNvSpPr>
          <p:nvPr/>
        </p:nvSpPr>
        <p:spPr bwMode="auto">
          <a:xfrm>
            <a:off x="2663825" y="5178448"/>
            <a:ext cx="238125" cy="363537"/>
          </a:xfrm>
          <a:prstGeom prst="rect">
            <a:avLst/>
          </a:prstGeom>
          <a:noFill/>
          <a:ln w="12700">
            <a:noFill/>
            <a:miter lim="800000"/>
            <a:headEnd/>
            <a:tailEnd/>
          </a:ln>
        </p:spPr>
        <p:txBody>
          <a:bodyPr wrap="none" lIns="90487" tIns="44450" rIns="90487" bIns="44450">
            <a:spAutoFit/>
          </a:bodyPr>
          <a:lstStyle/>
          <a:p>
            <a:r>
              <a:rPr lang="en-US">
                <a:solidFill>
                  <a:srgbClr val="000000"/>
                </a:solidFill>
              </a:rPr>
              <a:t> </a:t>
            </a:r>
          </a:p>
        </p:txBody>
      </p:sp>
      <p:grpSp>
        <p:nvGrpSpPr>
          <p:cNvPr id="3" name="Group 10"/>
          <p:cNvGrpSpPr>
            <a:grpSpLocks/>
          </p:cNvGrpSpPr>
          <p:nvPr/>
        </p:nvGrpSpPr>
        <p:grpSpPr bwMode="auto">
          <a:xfrm>
            <a:off x="2058988" y="1871685"/>
            <a:ext cx="2392362" cy="4772025"/>
            <a:chOff x="1394" y="916"/>
            <a:chExt cx="1507" cy="3006"/>
          </a:xfrm>
        </p:grpSpPr>
        <p:sp>
          <p:nvSpPr>
            <p:cNvPr id="19488" name="Rectangle 11"/>
            <p:cNvSpPr>
              <a:spLocks noChangeArrowheads="1"/>
            </p:cNvSpPr>
            <p:nvPr/>
          </p:nvSpPr>
          <p:spPr bwMode="auto">
            <a:xfrm>
              <a:off x="1394" y="2852"/>
              <a:ext cx="1262" cy="402"/>
            </a:xfrm>
            <a:prstGeom prst="rect">
              <a:avLst/>
            </a:prstGeom>
            <a:noFill/>
            <a:ln w="12700">
              <a:noFill/>
              <a:miter lim="800000"/>
              <a:headEnd/>
              <a:tailEnd/>
            </a:ln>
          </p:spPr>
          <p:txBody>
            <a:bodyPr wrap="none" lIns="90487" tIns="44450" rIns="90487" bIns="44450">
              <a:spAutoFit/>
            </a:bodyPr>
            <a:lstStyle/>
            <a:p>
              <a:r>
                <a:rPr lang="en-US">
                  <a:solidFill>
                    <a:srgbClr val="0000CC"/>
                  </a:solidFill>
                </a:rPr>
                <a:t>4. Hardware/</a:t>
              </a:r>
            </a:p>
            <a:p>
              <a:r>
                <a:rPr lang="en-US">
                  <a:solidFill>
                    <a:srgbClr val="0000CC"/>
                  </a:solidFill>
                </a:rPr>
                <a:t>Software Mapping</a:t>
              </a:r>
            </a:p>
          </p:txBody>
        </p:sp>
        <p:grpSp>
          <p:nvGrpSpPr>
            <p:cNvPr id="4" name="Group 12"/>
            <p:cNvGrpSpPr>
              <a:grpSpLocks/>
            </p:cNvGrpSpPr>
            <p:nvPr/>
          </p:nvGrpSpPr>
          <p:grpSpPr bwMode="auto">
            <a:xfrm>
              <a:off x="1404" y="916"/>
              <a:ext cx="1497" cy="3006"/>
              <a:chOff x="1404" y="916"/>
              <a:chExt cx="1497" cy="3006"/>
            </a:xfrm>
          </p:grpSpPr>
          <p:sp>
            <p:nvSpPr>
              <p:cNvPr id="19490" name="Line 13"/>
              <p:cNvSpPr>
                <a:spLocks noChangeShapeType="1"/>
              </p:cNvSpPr>
              <p:nvPr/>
            </p:nvSpPr>
            <p:spPr bwMode="auto">
              <a:xfrm flipH="1">
                <a:off x="2194" y="916"/>
                <a:ext cx="707" cy="1931"/>
              </a:xfrm>
              <a:prstGeom prst="line">
                <a:avLst/>
              </a:prstGeom>
              <a:noFill/>
              <a:ln w="12700">
                <a:solidFill>
                  <a:srgbClr val="000000"/>
                </a:solidFill>
                <a:round/>
                <a:headEnd/>
                <a:tailEnd/>
              </a:ln>
            </p:spPr>
            <p:txBody>
              <a:bodyPr wrap="none" anchor="ctr"/>
              <a:lstStyle/>
              <a:p>
                <a:endParaRPr lang="en-CA"/>
              </a:p>
            </p:txBody>
          </p:sp>
          <p:sp>
            <p:nvSpPr>
              <p:cNvPr id="19491" name="Rectangle 14"/>
              <p:cNvSpPr>
                <a:spLocks noChangeArrowheads="1"/>
              </p:cNvSpPr>
              <p:nvPr/>
            </p:nvSpPr>
            <p:spPr bwMode="auto">
              <a:xfrm>
                <a:off x="1404" y="3214"/>
                <a:ext cx="1481" cy="708"/>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Special Purpose</a:t>
                </a:r>
              </a:p>
              <a:p>
                <a:r>
                  <a:rPr lang="en-US" sz="1700">
                    <a:solidFill>
                      <a:srgbClr val="000000"/>
                    </a:solidFill>
                  </a:rPr>
                  <a:t>Buy vs Build</a:t>
                </a:r>
              </a:p>
              <a:p>
                <a:r>
                  <a:rPr lang="en-US" sz="1700">
                    <a:solidFill>
                      <a:srgbClr val="000000"/>
                    </a:solidFill>
                  </a:rPr>
                  <a:t>Allocation of Resources</a:t>
                </a:r>
              </a:p>
              <a:p>
                <a:r>
                  <a:rPr lang="en-US" sz="1700">
                    <a:solidFill>
                      <a:srgbClr val="000000"/>
                    </a:solidFill>
                  </a:rPr>
                  <a:t>Connectivity</a:t>
                </a:r>
              </a:p>
            </p:txBody>
          </p:sp>
        </p:grpSp>
      </p:grpSp>
      <p:sp>
        <p:nvSpPr>
          <p:cNvPr id="19462" name="Rectangle 15"/>
          <p:cNvSpPr>
            <a:spLocks noChangeArrowheads="1"/>
          </p:cNvSpPr>
          <p:nvPr/>
        </p:nvSpPr>
        <p:spPr bwMode="auto">
          <a:xfrm>
            <a:off x="723900" y="4937148"/>
            <a:ext cx="238125" cy="363537"/>
          </a:xfrm>
          <a:prstGeom prst="rect">
            <a:avLst/>
          </a:prstGeom>
          <a:noFill/>
          <a:ln w="12700">
            <a:noFill/>
            <a:miter lim="800000"/>
            <a:headEnd/>
            <a:tailEnd/>
          </a:ln>
        </p:spPr>
        <p:txBody>
          <a:bodyPr wrap="none" lIns="90487" tIns="44450" rIns="90487" bIns="44450">
            <a:spAutoFit/>
          </a:bodyPr>
          <a:lstStyle/>
          <a:p>
            <a:r>
              <a:rPr lang="en-US">
                <a:solidFill>
                  <a:srgbClr val="000000"/>
                </a:solidFill>
              </a:rPr>
              <a:t> </a:t>
            </a:r>
          </a:p>
        </p:txBody>
      </p:sp>
      <p:grpSp>
        <p:nvGrpSpPr>
          <p:cNvPr id="5" name="Group 16"/>
          <p:cNvGrpSpPr>
            <a:grpSpLocks/>
          </p:cNvGrpSpPr>
          <p:nvPr/>
        </p:nvGrpSpPr>
        <p:grpSpPr bwMode="auto">
          <a:xfrm>
            <a:off x="4243388" y="1800248"/>
            <a:ext cx="2676525" cy="4379912"/>
            <a:chOff x="2770" y="871"/>
            <a:chExt cx="1686" cy="2759"/>
          </a:xfrm>
        </p:grpSpPr>
        <p:sp>
          <p:nvSpPr>
            <p:cNvPr id="19485" name="Line 17"/>
            <p:cNvSpPr>
              <a:spLocks noChangeShapeType="1"/>
            </p:cNvSpPr>
            <p:nvPr/>
          </p:nvSpPr>
          <p:spPr bwMode="auto">
            <a:xfrm>
              <a:off x="2972" y="871"/>
              <a:ext cx="192" cy="1888"/>
            </a:xfrm>
            <a:prstGeom prst="line">
              <a:avLst/>
            </a:prstGeom>
            <a:noFill/>
            <a:ln w="12700">
              <a:solidFill>
                <a:srgbClr val="000000"/>
              </a:solidFill>
              <a:round/>
              <a:headEnd/>
              <a:tailEnd/>
            </a:ln>
          </p:spPr>
          <p:txBody>
            <a:bodyPr wrap="none" anchor="ctr"/>
            <a:lstStyle/>
            <a:p>
              <a:endParaRPr lang="en-CA"/>
            </a:p>
          </p:txBody>
        </p:sp>
        <p:sp>
          <p:nvSpPr>
            <p:cNvPr id="19486" name="Rectangle 18"/>
            <p:cNvSpPr>
              <a:spLocks noChangeArrowheads="1"/>
            </p:cNvSpPr>
            <p:nvPr/>
          </p:nvSpPr>
          <p:spPr bwMode="auto">
            <a:xfrm>
              <a:off x="2770" y="2852"/>
              <a:ext cx="958" cy="402"/>
            </a:xfrm>
            <a:prstGeom prst="rect">
              <a:avLst/>
            </a:prstGeom>
            <a:noFill/>
            <a:ln w="12700">
              <a:noFill/>
              <a:miter lim="800000"/>
              <a:headEnd/>
              <a:tailEnd/>
            </a:ln>
          </p:spPr>
          <p:txBody>
            <a:bodyPr wrap="none" lIns="90487" tIns="44450" rIns="90487" bIns="44450">
              <a:spAutoFit/>
            </a:bodyPr>
            <a:lstStyle/>
            <a:p>
              <a:r>
                <a:rPr lang="en-US">
                  <a:solidFill>
                    <a:srgbClr val="0000CC"/>
                  </a:solidFill>
                </a:rPr>
                <a:t>5. Data</a:t>
              </a:r>
            </a:p>
            <a:p>
              <a:r>
                <a:rPr lang="en-US">
                  <a:solidFill>
                    <a:srgbClr val="0000CC"/>
                  </a:solidFill>
                </a:rPr>
                <a:t>Management </a:t>
              </a:r>
            </a:p>
          </p:txBody>
        </p:sp>
        <p:sp>
          <p:nvSpPr>
            <p:cNvPr id="19487" name="Rectangle 19"/>
            <p:cNvSpPr>
              <a:spLocks noChangeArrowheads="1"/>
            </p:cNvSpPr>
            <p:nvPr/>
          </p:nvSpPr>
          <p:spPr bwMode="auto">
            <a:xfrm>
              <a:off x="2960" y="3248"/>
              <a:ext cx="1496" cy="382"/>
            </a:xfrm>
            <a:prstGeom prst="rect">
              <a:avLst/>
            </a:prstGeom>
            <a:noFill/>
            <a:ln w="12700">
              <a:noFill/>
              <a:miter lim="800000"/>
              <a:headEnd/>
              <a:tailEnd/>
            </a:ln>
          </p:spPr>
          <p:txBody>
            <a:bodyPr lIns="90487" tIns="44450" rIns="90487" bIns="44450">
              <a:spAutoFit/>
            </a:bodyPr>
            <a:lstStyle/>
            <a:p>
              <a:r>
                <a:rPr lang="en-US" sz="1700">
                  <a:solidFill>
                    <a:srgbClr val="000000"/>
                  </a:solidFill>
                </a:rPr>
                <a:t>Persistent Objects</a:t>
              </a:r>
            </a:p>
            <a:p>
              <a:r>
                <a:rPr lang="en-US" sz="1700">
                  <a:solidFill>
                    <a:srgbClr val="000000"/>
                  </a:solidFill>
                </a:rPr>
                <a:t>File system vs Database</a:t>
              </a:r>
            </a:p>
          </p:txBody>
        </p:sp>
      </p:grpSp>
      <p:grpSp>
        <p:nvGrpSpPr>
          <p:cNvPr id="6" name="Group 20"/>
          <p:cNvGrpSpPr>
            <a:grpSpLocks/>
          </p:cNvGrpSpPr>
          <p:nvPr/>
        </p:nvGrpSpPr>
        <p:grpSpPr bwMode="auto">
          <a:xfrm>
            <a:off x="4646613" y="1660548"/>
            <a:ext cx="4244975" cy="4770437"/>
            <a:chOff x="3024" y="783"/>
            <a:chExt cx="2674" cy="3005"/>
          </a:xfrm>
        </p:grpSpPr>
        <p:sp>
          <p:nvSpPr>
            <p:cNvPr id="19482" name="Line 21"/>
            <p:cNvSpPr>
              <a:spLocks noChangeShapeType="1"/>
            </p:cNvSpPr>
            <p:nvPr/>
          </p:nvSpPr>
          <p:spPr bwMode="auto">
            <a:xfrm>
              <a:off x="3024" y="783"/>
              <a:ext cx="1152" cy="1904"/>
            </a:xfrm>
            <a:prstGeom prst="line">
              <a:avLst/>
            </a:prstGeom>
            <a:noFill/>
            <a:ln w="12700">
              <a:solidFill>
                <a:srgbClr val="000000"/>
              </a:solidFill>
              <a:round/>
              <a:headEnd/>
              <a:tailEnd/>
            </a:ln>
          </p:spPr>
          <p:txBody>
            <a:bodyPr wrap="none" anchor="ctr"/>
            <a:lstStyle/>
            <a:p>
              <a:endParaRPr lang="en-CA"/>
            </a:p>
          </p:txBody>
        </p:sp>
        <p:sp>
          <p:nvSpPr>
            <p:cNvPr id="19483" name="Rectangle 22"/>
            <p:cNvSpPr>
              <a:spLocks noChangeArrowheads="1"/>
            </p:cNvSpPr>
            <p:nvPr/>
          </p:nvSpPr>
          <p:spPr bwMode="auto">
            <a:xfrm>
              <a:off x="4451" y="3243"/>
              <a:ext cx="1247" cy="545"/>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Access Control List</a:t>
              </a:r>
            </a:p>
            <a:p>
              <a:r>
                <a:rPr lang="en-US" sz="1700">
                  <a:solidFill>
                    <a:srgbClr val="000000"/>
                  </a:solidFill>
                </a:rPr>
                <a:t>vs Capabilities</a:t>
              </a:r>
            </a:p>
            <a:p>
              <a:r>
                <a:rPr lang="en-US" sz="1700">
                  <a:solidFill>
                    <a:srgbClr val="000000"/>
                  </a:solidFill>
                </a:rPr>
                <a:t>Security</a:t>
              </a:r>
            </a:p>
          </p:txBody>
        </p:sp>
        <p:sp>
          <p:nvSpPr>
            <p:cNvPr id="19484" name="Rectangle 23"/>
            <p:cNvSpPr>
              <a:spLocks noChangeArrowheads="1"/>
            </p:cNvSpPr>
            <p:nvPr/>
          </p:nvSpPr>
          <p:spPr bwMode="auto">
            <a:xfrm>
              <a:off x="4314" y="2852"/>
              <a:ext cx="1314" cy="402"/>
            </a:xfrm>
            <a:prstGeom prst="rect">
              <a:avLst/>
            </a:prstGeom>
            <a:noFill/>
            <a:ln w="12700">
              <a:noFill/>
              <a:miter lim="800000"/>
              <a:headEnd/>
              <a:tailEnd/>
            </a:ln>
          </p:spPr>
          <p:txBody>
            <a:bodyPr wrap="none" lIns="90487" tIns="44450" rIns="90487" bIns="44450">
              <a:spAutoFit/>
            </a:bodyPr>
            <a:lstStyle/>
            <a:p>
              <a:r>
                <a:rPr lang="en-US">
                  <a:solidFill>
                    <a:srgbClr val="0000CC"/>
                  </a:solidFill>
                </a:rPr>
                <a:t>6. Global Resource </a:t>
              </a:r>
            </a:p>
            <a:p>
              <a:r>
                <a:rPr lang="en-US">
                  <a:solidFill>
                    <a:srgbClr val="0000CC"/>
                  </a:solidFill>
                </a:rPr>
                <a:t>Handlung </a:t>
              </a:r>
            </a:p>
          </p:txBody>
        </p:sp>
      </p:grpSp>
      <p:grpSp>
        <p:nvGrpSpPr>
          <p:cNvPr id="7" name="Group 24"/>
          <p:cNvGrpSpPr>
            <a:grpSpLocks/>
          </p:cNvGrpSpPr>
          <p:nvPr/>
        </p:nvGrpSpPr>
        <p:grpSpPr bwMode="auto">
          <a:xfrm>
            <a:off x="5021263" y="1577998"/>
            <a:ext cx="3741737" cy="1800225"/>
            <a:chOff x="3260" y="731"/>
            <a:chExt cx="2357" cy="1134"/>
          </a:xfrm>
        </p:grpSpPr>
        <p:sp>
          <p:nvSpPr>
            <p:cNvPr id="19479" name="Rectangle 25"/>
            <p:cNvSpPr>
              <a:spLocks noChangeArrowheads="1"/>
            </p:cNvSpPr>
            <p:nvPr/>
          </p:nvSpPr>
          <p:spPr bwMode="auto">
            <a:xfrm>
              <a:off x="4584" y="948"/>
              <a:ext cx="874" cy="402"/>
            </a:xfrm>
            <a:prstGeom prst="rect">
              <a:avLst/>
            </a:prstGeom>
            <a:noFill/>
            <a:ln w="12700">
              <a:noFill/>
              <a:miter lim="800000"/>
              <a:headEnd/>
              <a:tailEnd/>
            </a:ln>
          </p:spPr>
          <p:txBody>
            <a:bodyPr wrap="none" lIns="90487" tIns="44450" rIns="90487" bIns="44450">
              <a:spAutoFit/>
            </a:bodyPr>
            <a:lstStyle/>
            <a:p>
              <a:r>
                <a:rPr lang="en-US">
                  <a:solidFill>
                    <a:srgbClr val="0000CC"/>
                  </a:solidFill>
                </a:rPr>
                <a:t>8. Boundary</a:t>
              </a:r>
            </a:p>
            <a:p>
              <a:r>
                <a:rPr lang="en-US">
                  <a:solidFill>
                    <a:srgbClr val="0000CC"/>
                  </a:solidFill>
                </a:rPr>
                <a:t>Conditions</a:t>
              </a:r>
              <a:endParaRPr lang="en-US">
                <a:solidFill>
                  <a:srgbClr val="FF0000"/>
                </a:solidFill>
              </a:endParaRPr>
            </a:p>
          </p:txBody>
        </p:sp>
        <p:sp>
          <p:nvSpPr>
            <p:cNvPr id="19480" name="Rectangle 26"/>
            <p:cNvSpPr>
              <a:spLocks noChangeArrowheads="1"/>
            </p:cNvSpPr>
            <p:nvPr/>
          </p:nvSpPr>
          <p:spPr bwMode="auto">
            <a:xfrm>
              <a:off x="4755" y="1320"/>
              <a:ext cx="862" cy="545"/>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Initialization</a:t>
              </a:r>
            </a:p>
            <a:p>
              <a:r>
                <a:rPr lang="en-US" sz="1700">
                  <a:solidFill>
                    <a:srgbClr val="000000"/>
                  </a:solidFill>
                </a:rPr>
                <a:t>Termination</a:t>
              </a:r>
            </a:p>
            <a:p>
              <a:r>
                <a:rPr lang="en-US" sz="1700">
                  <a:solidFill>
                    <a:srgbClr val="000000"/>
                  </a:solidFill>
                </a:rPr>
                <a:t>Failure</a:t>
              </a:r>
            </a:p>
          </p:txBody>
        </p:sp>
        <p:sp>
          <p:nvSpPr>
            <p:cNvPr id="19481" name="Line 27"/>
            <p:cNvSpPr>
              <a:spLocks noChangeShapeType="1"/>
            </p:cNvSpPr>
            <p:nvPr/>
          </p:nvSpPr>
          <p:spPr bwMode="auto">
            <a:xfrm>
              <a:off x="3260" y="731"/>
              <a:ext cx="1324" cy="433"/>
            </a:xfrm>
            <a:prstGeom prst="line">
              <a:avLst/>
            </a:prstGeom>
            <a:noFill/>
            <a:ln w="12700">
              <a:solidFill>
                <a:srgbClr val="000000"/>
              </a:solidFill>
              <a:round/>
              <a:headEnd/>
              <a:tailEnd/>
            </a:ln>
          </p:spPr>
          <p:txBody>
            <a:bodyPr wrap="none" anchor="ctr"/>
            <a:lstStyle/>
            <a:p>
              <a:endParaRPr lang="en-CA"/>
            </a:p>
          </p:txBody>
        </p:sp>
      </p:grpSp>
      <p:grpSp>
        <p:nvGrpSpPr>
          <p:cNvPr id="8" name="Group 28"/>
          <p:cNvGrpSpPr>
            <a:grpSpLocks/>
          </p:cNvGrpSpPr>
          <p:nvPr/>
        </p:nvGrpSpPr>
        <p:grpSpPr bwMode="auto">
          <a:xfrm>
            <a:off x="128588" y="1660548"/>
            <a:ext cx="4114800" cy="3946525"/>
            <a:chOff x="178" y="783"/>
            <a:chExt cx="2592" cy="2486"/>
          </a:xfrm>
        </p:grpSpPr>
        <p:sp>
          <p:nvSpPr>
            <p:cNvPr id="19476" name="Line 29"/>
            <p:cNvSpPr>
              <a:spLocks noChangeShapeType="1"/>
            </p:cNvSpPr>
            <p:nvPr/>
          </p:nvSpPr>
          <p:spPr bwMode="auto">
            <a:xfrm flipH="1">
              <a:off x="1280" y="783"/>
              <a:ext cx="1490" cy="1885"/>
            </a:xfrm>
            <a:prstGeom prst="line">
              <a:avLst/>
            </a:prstGeom>
            <a:noFill/>
            <a:ln w="12700">
              <a:solidFill>
                <a:srgbClr val="000000"/>
              </a:solidFill>
              <a:round/>
              <a:headEnd/>
              <a:tailEnd/>
            </a:ln>
          </p:spPr>
          <p:txBody>
            <a:bodyPr wrap="none" anchor="ctr"/>
            <a:lstStyle/>
            <a:p>
              <a:endParaRPr lang="en-CA"/>
            </a:p>
          </p:txBody>
        </p:sp>
        <p:sp>
          <p:nvSpPr>
            <p:cNvPr id="19477" name="Rectangle 30"/>
            <p:cNvSpPr>
              <a:spLocks noChangeArrowheads="1"/>
            </p:cNvSpPr>
            <p:nvPr/>
          </p:nvSpPr>
          <p:spPr bwMode="auto">
            <a:xfrm>
              <a:off x="178" y="2670"/>
              <a:ext cx="1180" cy="229"/>
            </a:xfrm>
            <a:prstGeom prst="rect">
              <a:avLst/>
            </a:prstGeom>
            <a:noFill/>
            <a:ln w="12700">
              <a:noFill/>
              <a:miter lim="800000"/>
              <a:headEnd/>
              <a:tailEnd/>
            </a:ln>
          </p:spPr>
          <p:txBody>
            <a:bodyPr wrap="none" lIns="90487" tIns="44450" rIns="90487" bIns="44450">
              <a:spAutoFit/>
            </a:bodyPr>
            <a:lstStyle/>
            <a:p>
              <a:pPr>
                <a:buFont typeface="Wingdings" pitchFamily="2" charset="2"/>
                <a:buChar char="Ø"/>
              </a:pPr>
              <a:r>
                <a:rPr lang="en-US">
                  <a:solidFill>
                    <a:srgbClr val="0000CC"/>
                  </a:solidFill>
                </a:rPr>
                <a:t>3. Concurrency</a:t>
              </a:r>
            </a:p>
          </p:txBody>
        </p:sp>
        <p:sp>
          <p:nvSpPr>
            <p:cNvPr id="19478" name="Rectangle 31"/>
            <p:cNvSpPr>
              <a:spLocks noChangeArrowheads="1"/>
            </p:cNvSpPr>
            <p:nvPr/>
          </p:nvSpPr>
          <p:spPr bwMode="auto">
            <a:xfrm>
              <a:off x="328" y="2887"/>
              <a:ext cx="1074" cy="382"/>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Identification of </a:t>
              </a:r>
            </a:p>
            <a:p>
              <a:r>
                <a:rPr lang="en-US" sz="1700">
                  <a:solidFill>
                    <a:srgbClr val="000000"/>
                  </a:solidFill>
                </a:rPr>
                <a:t>Threads</a:t>
              </a:r>
            </a:p>
          </p:txBody>
        </p:sp>
      </p:grpSp>
      <p:grpSp>
        <p:nvGrpSpPr>
          <p:cNvPr id="9" name="Group 32"/>
          <p:cNvGrpSpPr>
            <a:grpSpLocks/>
          </p:cNvGrpSpPr>
          <p:nvPr/>
        </p:nvGrpSpPr>
        <p:grpSpPr bwMode="auto">
          <a:xfrm>
            <a:off x="4818063" y="1630385"/>
            <a:ext cx="4325937" cy="3300413"/>
            <a:chOff x="3132" y="764"/>
            <a:chExt cx="2725" cy="2079"/>
          </a:xfrm>
        </p:grpSpPr>
        <p:sp>
          <p:nvSpPr>
            <p:cNvPr id="19473" name="Line 33"/>
            <p:cNvSpPr>
              <a:spLocks noChangeShapeType="1"/>
            </p:cNvSpPr>
            <p:nvPr/>
          </p:nvSpPr>
          <p:spPr bwMode="auto">
            <a:xfrm>
              <a:off x="3132" y="764"/>
              <a:ext cx="1324" cy="938"/>
            </a:xfrm>
            <a:prstGeom prst="line">
              <a:avLst/>
            </a:prstGeom>
            <a:noFill/>
            <a:ln w="12700">
              <a:solidFill>
                <a:srgbClr val="000000"/>
              </a:solidFill>
              <a:round/>
              <a:headEnd/>
              <a:tailEnd/>
            </a:ln>
          </p:spPr>
          <p:txBody>
            <a:bodyPr wrap="none" anchor="ctr"/>
            <a:lstStyle/>
            <a:p>
              <a:endParaRPr lang="en-CA"/>
            </a:p>
          </p:txBody>
        </p:sp>
        <p:sp>
          <p:nvSpPr>
            <p:cNvPr id="19474" name="Rectangle 34"/>
            <p:cNvSpPr>
              <a:spLocks noChangeArrowheads="1"/>
            </p:cNvSpPr>
            <p:nvPr/>
          </p:nvSpPr>
          <p:spPr bwMode="auto">
            <a:xfrm>
              <a:off x="4584" y="1891"/>
              <a:ext cx="846" cy="402"/>
            </a:xfrm>
            <a:prstGeom prst="rect">
              <a:avLst/>
            </a:prstGeom>
            <a:noFill/>
            <a:ln w="12700">
              <a:noFill/>
              <a:miter lim="800000"/>
              <a:headEnd/>
              <a:tailEnd/>
            </a:ln>
          </p:spPr>
          <p:txBody>
            <a:bodyPr wrap="none" lIns="90487" tIns="44450" rIns="90487" bIns="44450">
              <a:spAutoFit/>
            </a:bodyPr>
            <a:lstStyle/>
            <a:p>
              <a:r>
                <a:rPr lang="en-US">
                  <a:solidFill>
                    <a:srgbClr val="0000CC"/>
                  </a:solidFill>
                </a:rPr>
                <a:t>7. Software </a:t>
              </a:r>
            </a:p>
            <a:p>
              <a:r>
                <a:rPr lang="en-US">
                  <a:solidFill>
                    <a:srgbClr val="0000CC"/>
                  </a:solidFill>
                </a:rPr>
                <a:t>Control</a:t>
              </a:r>
            </a:p>
          </p:txBody>
        </p:sp>
        <p:sp>
          <p:nvSpPr>
            <p:cNvPr id="19475" name="Rectangle 35"/>
            <p:cNvSpPr>
              <a:spLocks noChangeArrowheads="1"/>
            </p:cNvSpPr>
            <p:nvPr/>
          </p:nvSpPr>
          <p:spPr bwMode="auto">
            <a:xfrm>
              <a:off x="4696" y="2298"/>
              <a:ext cx="1161" cy="545"/>
            </a:xfrm>
            <a:prstGeom prst="rect">
              <a:avLst/>
            </a:prstGeom>
            <a:noFill/>
            <a:ln w="12700">
              <a:noFill/>
              <a:miter lim="800000"/>
              <a:headEnd/>
              <a:tailEnd/>
            </a:ln>
          </p:spPr>
          <p:txBody>
            <a:bodyPr lIns="90487" tIns="44450" rIns="90487" bIns="44450">
              <a:spAutoFit/>
            </a:bodyPr>
            <a:lstStyle/>
            <a:p>
              <a:r>
                <a:rPr lang="en-US" sz="1700">
                  <a:solidFill>
                    <a:srgbClr val="000000"/>
                  </a:solidFill>
                </a:rPr>
                <a:t>Monolithic</a:t>
              </a:r>
            </a:p>
            <a:p>
              <a:r>
                <a:rPr lang="en-US" sz="1700">
                  <a:solidFill>
                    <a:srgbClr val="000000"/>
                  </a:solidFill>
                </a:rPr>
                <a:t>Event-Driven</a:t>
              </a:r>
            </a:p>
            <a:p>
              <a:r>
                <a:rPr lang="en-US" sz="1700">
                  <a:solidFill>
                    <a:srgbClr val="000000"/>
                  </a:solidFill>
                </a:rPr>
                <a:t>Conc. Processes</a:t>
              </a:r>
            </a:p>
          </p:txBody>
        </p:sp>
      </p:grpSp>
      <p:grpSp>
        <p:nvGrpSpPr>
          <p:cNvPr id="10" name="Group 36"/>
          <p:cNvGrpSpPr>
            <a:grpSpLocks/>
          </p:cNvGrpSpPr>
          <p:nvPr/>
        </p:nvGrpSpPr>
        <p:grpSpPr bwMode="auto">
          <a:xfrm>
            <a:off x="139700" y="1528785"/>
            <a:ext cx="3582988" cy="1590675"/>
            <a:chOff x="185" y="700"/>
            <a:chExt cx="2257" cy="1002"/>
          </a:xfrm>
        </p:grpSpPr>
        <p:sp>
          <p:nvSpPr>
            <p:cNvPr id="19470" name="Line 37"/>
            <p:cNvSpPr>
              <a:spLocks noChangeShapeType="1"/>
            </p:cNvSpPr>
            <p:nvPr/>
          </p:nvSpPr>
          <p:spPr bwMode="auto">
            <a:xfrm flipH="1">
              <a:off x="897" y="700"/>
              <a:ext cx="1545" cy="433"/>
            </a:xfrm>
            <a:prstGeom prst="line">
              <a:avLst/>
            </a:prstGeom>
            <a:noFill/>
            <a:ln w="12700">
              <a:solidFill>
                <a:srgbClr val="000000"/>
              </a:solidFill>
              <a:round/>
              <a:headEnd/>
              <a:tailEnd/>
            </a:ln>
          </p:spPr>
          <p:txBody>
            <a:bodyPr wrap="none" anchor="ctr"/>
            <a:lstStyle/>
            <a:p>
              <a:endParaRPr lang="en-CA"/>
            </a:p>
          </p:txBody>
        </p:sp>
        <p:sp>
          <p:nvSpPr>
            <p:cNvPr id="19471" name="Rectangle 38"/>
            <p:cNvSpPr>
              <a:spLocks noChangeArrowheads="1"/>
            </p:cNvSpPr>
            <p:nvPr/>
          </p:nvSpPr>
          <p:spPr bwMode="auto">
            <a:xfrm>
              <a:off x="185" y="1117"/>
              <a:ext cx="1175" cy="229"/>
            </a:xfrm>
            <a:prstGeom prst="rect">
              <a:avLst/>
            </a:prstGeom>
            <a:noFill/>
            <a:ln w="12700">
              <a:noFill/>
              <a:miter lim="800000"/>
              <a:headEnd/>
              <a:tailEnd/>
            </a:ln>
          </p:spPr>
          <p:txBody>
            <a:bodyPr wrap="none" lIns="90487" tIns="44450" rIns="90487" bIns="44450">
              <a:spAutoFit/>
            </a:bodyPr>
            <a:lstStyle/>
            <a:p>
              <a:pPr>
                <a:buFont typeface="Wingdings" pitchFamily="2" charset="2"/>
                <a:buChar char="ü"/>
              </a:pPr>
              <a:r>
                <a:rPr lang="en-US">
                  <a:solidFill>
                    <a:srgbClr val="0000CC"/>
                  </a:solidFill>
                </a:rPr>
                <a:t>1. Design Goals</a:t>
              </a:r>
            </a:p>
          </p:txBody>
        </p:sp>
        <p:sp>
          <p:nvSpPr>
            <p:cNvPr id="19472" name="Rectangle 39"/>
            <p:cNvSpPr>
              <a:spLocks noChangeArrowheads="1"/>
            </p:cNvSpPr>
            <p:nvPr/>
          </p:nvSpPr>
          <p:spPr bwMode="auto">
            <a:xfrm>
              <a:off x="288" y="1320"/>
              <a:ext cx="726" cy="382"/>
            </a:xfrm>
            <a:prstGeom prst="rect">
              <a:avLst/>
            </a:prstGeom>
            <a:noFill/>
            <a:ln w="12700">
              <a:noFill/>
              <a:miter lim="800000"/>
              <a:headEnd/>
              <a:tailEnd/>
            </a:ln>
          </p:spPr>
          <p:txBody>
            <a:bodyPr wrap="none" lIns="90487" tIns="44450" rIns="90487" bIns="44450">
              <a:spAutoFit/>
            </a:bodyPr>
            <a:lstStyle/>
            <a:p>
              <a:r>
                <a:rPr lang="en-US" sz="1700">
                  <a:solidFill>
                    <a:srgbClr val="000000"/>
                  </a:solidFill>
                </a:rPr>
                <a:t>Definition</a:t>
              </a:r>
            </a:p>
            <a:p>
              <a:r>
                <a:rPr lang="en-US" sz="1700">
                  <a:solidFill>
                    <a:srgbClr val="000000"/>
                  </a:solidFill>
                </a:rPr>
                <a:t>Trade-offs</a:t>
              </a:r>
            </a:p>
          </p:txBody>
        </p:sp>
      </p:grpSp>
      <p:sp>
        <p:nvSpPr>
          <p:cNvPr id="38" name="Pfeil nach rechts 37"/>
          <p:cNvSpPr>
            <a:spLocks noChangeArrowheads="1"/>
          </p:cNvSpPr>
          <p:nvPr/>
        </p:nvSpPr>
        <p:spPr bwMode="auto">
          <a:xfrm>
            <a:off x="65088" y="5040326"/>
            <a:ext cx="301625" cy="317500"/>
          </a:xfrm>
          <a:prstGeom prst="rightArrow">
            <a:avLst>
              <a:gd name="adj1" fmla="val 50000"/>
              <a:gd name="adj2" fmla="val 50000"/>
            </a:avLst>
          </a:prstGeom>
          <a:solidFill>
            <a:srgbClr val="00FF00"/>
          </a:solidFill>
          <a:ln w="12700">
            <a:solidFill>
              <a:schemeClr val="tx1"/>
            </a:solidFill>
            <a:round/>
            <a:headEnd/>
            <a:tailEnd/>
          </a:ln>
        </p:spPr>
        <p:txBody>
          <a:bodyP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noFill/>
        </p:spPr>
        <p:txBody>
          <a:bodyPr/>
          <a:lstStyle/>
          <a:p>
            <a:r>
              <a:rPr lang="en-US" smtClean="0">
                <a:ea typeface="ＭＳ Ｐゴシック" pitchFamily="34" charset="-128"/>
              </a:rPr>
              <a:t>6. Global Resource Handling</a:t>
            </a:r>
          </a:p>
        </p:txBody>
      </p:sp>
      <p:sp>
        <p:nvSpPr>
          <p:cNvPr id="69635" name="Rectangle 3"/>
          <p:cNvSpPr>
            <a:spLocks noGrp="1" noChangeArrowheads="1"/>
          </p:cNvSpPr>
          <p:nvPr>
            <p:ph type="body" idx="1"/>
          </p:nvPr>
        </p:nvSpPr>
        <p:spPr>
          <a:noFill/>
        </p:spPr>
        <p:txBody>
          <a:bodyPr/>
          <a:lstStyle/>
          <a:p>
            <a:r>
              <a:rPr lang="en-US" smtClean="0">
                <a:ea typeface="ＭＳ Ｐゴシック" pitchFamily="34" charset="-128"/>
              </a:rPr>
              <a:t>Discusses access control</a:t>
            </a:r>
          </a:p>
          <a:p>
            <a:r>
              <a:rPr lang="en-US" smtClean="0">
                <a:ea typeface="ＭＳ Ｐゴシック" pitchFamily="34" charset="-128"/>
              </a:rPr>
              <a:t>Describes access rights for different classes of actors</a:t>
            </a:r>
          </a:p>
          <a:p>
            <a:r>
              <a:rPr lang="en-US" smtClean="0">
                <a:ea typeface="ＭＳ Ｐゴシック" pitchFamily="34" charset="-128"/>
              </a:rPr>
              <a:t>Describes how object guard against unauthorized access.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4"/>
          <p:cNvSpPr>
            <a:spLocks noGrp="1" noChangeArrowheads="1"/>
          </p:cNvSpPr>
          <p:nvPr>
            <p:ph type="title"/>
          </p:nvPr>
        </p:nvSpPr>
        <p:spPr/>
        <p:txBody>
          <a:bodyPr/>
          <a:lstStyle/>
          <a:p>
            <a:r>
              <a:rPr lang="en-US" smtClean="0">
                <a:ea typeface="ＭＳ Ｐゴシック" pitchFamily="34" charset="-128"/>
              </a:rPr>
              <a:t>Defining Access Control</a:t>
            </a:r>
          </a:p>
        </p:txBody>
      </p:sp>
      <p:sp>
        <p:nvSpPr>
          <p:cNvPr id="197637" name="Rectangle 5"/>
          <p:cNvSpPr>
            <a:spLocks noGrp="1" noChangeArrowheads="1"/>
          </p:cNvSpPr>
          <p:nvPr>
            <p:ph type="body" idx="1"/>
          </p:nvPr>
        </p:nvSpPr>
        <p:spPr/>
        <p:txBody>
          <a:bodyPr/>
          <a:lstStyle/>
          <a:p>
            <a:r>
              <a:rPr lang="en-US" smtClean="0">
                <a:ea typeface="ＭＳ Ｐゴシック" pitchFamily="34" charset="-128"/>
              </a:rPr>
              <a:t>In multi-user systems different actors usually have different access rights to different functionality and data</a:t>
            </a:r>
          </a:p>
          <a:p>
            <a:r>
              <a:rPr lang="en-US" smtClean="0">
                <a:ea typeface="ＭＳ Ｐゴシック" pitchFamily="34" charset="-128"/>
              </a:rPr>
              <a:t>How do we model these accesses?</a:t>
            </a:r>
          </a:p>
          <a:p>
            <a:pPr lvl="1"/>
            <a:r>
              <a:rPr lang="en-US" smtClean="0">
                <a:ea typeface="ＭＳ Ｐゴシック" pitchFamily="34" charset="-128"/>
              </a:rPr>
              <a:t>During analysis we model them by associating different use cases with different actors </a:t>
            </a:r>
          </a:p>
          <a:p>
            <a:pPr lvl="1"/>
            <a:r>
              <a:rPr lang="en-US" smtClean="0">
                <a:ea typeface="ＭＳ Ｐゴシック" pitchFamily="34" charset="-128"/>
              </a:rPr>
              <a:t>During system design we model them determining which objects are shared among actors.</a:t>
            </a:r>
          </a:p>
          <a:p>
            <a:pPr lvl="1"/>
            <a:endParaRPr lang="en-US" smtClean="0">
              <a:ea typeface="ＭＳ Ｐゴシック" pitchFamily="34" charset="-128"/>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76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76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76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76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7" grpId="0" build="p" bldLvl="2"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4"/>
          <p:cNvSpPr>
            <a:spLocks noGrp="1" noChangeArrowheads="1"/>
          </p:cNvSpPr>
          <p:nvPr>
            <p:ph type="title"/>
          </p:nvPr>
        </p:nvSpPr>
        <p:spPr/>
        <p:txBody>
          <a:bodyPr/>
          <a:lstStyle/>
          <a:p>
            <a:r>
              <a:rPr lang="de-DE" smtClean="0">
                <a:ea typeface="ＭＳ Ｐゴシック" pitchFamily="34" charset="-128"/>
              </a:rPr>
              <a:t>Access Matrix</a:t>
            </a:r>
          </a:p>
        </p:txBody>
      </p:sp>
      <p:sp>
        <p:nvSpPr>
          <p:cNvPr id="73731" name="Rectangle 5"/>
          <p:cNvSpPr>
            <a:spLocks noGrp="1" noChangeArrowheads="1"/>
          </p:cNvSpPr>
          <p:nvPr>
            <p:ph type="body" idx="1"/>
          </p:nvPr>
        </p:nvSpPr>
        <p:spPr/>
        <p:txBody>
          <a:bodyPr/>
          <a:lstStyle/>
          <a:p>
            <a:r>
              <a:rPr lang="en-US" smtClean="0">
                <a:ea typeface="ＭＳ Ｐゴシック" pitchFamily="34" charset="-128"/>
              </a:rPr>
              <a:t>We model access on classes with an </a:t>
            </a:r>
            <a:r>
              <a:rPr lang="en-US" smtClean="0">
                <a:solidFill>
                  <a:srgbClr val="0000FF"/>
                </a:solidFill>
                <a:ea typeface="ＭＳ Ｐゴシック" pitchFamily="34" charset="-128"/>
              </a:rPr>
              <a:t>access matrix:</a:t>
            </a:r>
          </a:p>
          <a:p>
            <a:pPr lvl="1"/>
            <a:r>
              <a:rPr lang="en-US" smtClean="0">
                <a:ea typeface="ＭＳ Ｐゴシック" pitchFamily="34" charset="-128"/>
              </a:rPr>
              <a:t>The rows of the matrix represents the actors of the system</a:t>
            </a:r>
          </a:p>
          <a:p>
            <a:pPr lvl="1"/>
            <a:r>
              <a:rPr lang="en-US" smtClean="0">
                <a:ea typeface="ＭＳ Ｐゴシック" pitchFamily="34" charset="-128"/>
              </a:rPr>
              <a:t>The column represent classes whose access we want to control</a:t>
            </a:r>
          </a:p>
          <a:p>
            <a:pPr lvl="1"/>
            <a:endParaRPr lang="en-US" smtClean="0">
              <a:ea typeface="ＭＳ Ｐゴシック" pitchFamily="34" charset="-128"/>
            </a:endParaRPr>
          </a:p>
          <a:p>
            <a:r>
              <a:rPr lang="en-US" smtClean="0">
                <a:solidFill>
                  <a:srgbClr val="0000FF"/>
                </a:solidFill>
                <a:ea typeface="ＭＳ Ｐゴシック" pitchFamily="34" charset="-128"/>
              </a:rPr>
              <a:t>Access Right: </a:t>
            </a:r>
            <a:r>
              <a:rPr lang="en-US" smtClean="0">
                <a:ea typeface="ＭＳ Ｐゴシック" pitchFamily="34" charset="-128"/>
              </a:rPr>
              <a:t>An entry in the access matrix. It lists the operations that can be executed on instances of the class by the actor. </a:t>
            </a:r>
          </a:p>
          <a:p>
            <a:endParaRPr lang="en-US" smtClean="0">
              <a:ea typeface="ＭＳ Ｐゴシック" pitchFamily="34" charset="-128"/>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smtClean="0">
                <a:ea typeface="ＭＳ Ｐゴシック" pitchFamily="34" charset="-128"/>
              </a:rPr>
              <a:t>Access Matrix Example</a:t>
            </a:r>
          </a:p>
        </p:txBody>
      </p:sp>
      <p:sp>
        <p:nvSpPr>
          <p:cNvPr id="247811" name="Rectangle 3"/>
          <p:cNvSpPr>
            <a:spLocks noChangeArrowheads="1"/>
          </p:cNvSpPr>
          <p:nvPr/>
        </p:nvSpPr>
        <p:spPr bwMode="auto">
          <a:xfrm>
            <a:off x="2249456" y="2019320"/>
            <a:ext cx="831850" cy="366713"/>
          </a:xfrm>
          <a:prstGeom prst="rect">
            <a:avLst/>
          </a:prstGeom>
          <a:noFill/>
          <a:ln w="12700">
            <a:noFill/>
            <a:miter lim="800000"/>
            <a:headEnd/>
            <a:tailEnd/>
          </a:ln>
        </p:spPr>
        <p:txBody>
          <a:bodyPr wrap="none">
            <a:spAutoFit/>
          </a:bodyPr>
          <a:lstStyle/>
          <a:p>
            <a:r>
              <a:rPr lang="en-US">
                <a:latin typeface="Arial" pitchFamily="34" charset="0"/>
              </a:rPr>
              <a:t>Arena</a:t>
            </a:r>
          </a:p>
        </p:txBody>
      </p:sp>
      <p:sp>
        <p:nvSpPr>
          <p:cNvPr id="247812" name="Rectangle 4"/>
          <p:cNvSpPr>
            <a:spLocks noChangeArrowheads="1"/>
          </p:cNvSpPr>
          <p:nvPr/>
        </p:nvSpPr>
        <p:spPr bwMode="auto">
          <a:xfrm>
            <a:off x="3790919" y="2019320"/>
            <a:ext cx="984250" cy="366713"/>
          </a:xfrm>
          <a:prstGeom prst="rect">
            <a:avLst/>
          </a:prstGeom>
          <a:noFill/>
          <a:ln w="12700">
            <a:noFill/>
            <a:miter lim="800000"/>
            <a:headEnd/>
            <a:tailEnd/>
          </a:ln>
        </p:spPr>
        <p:txBody>
          <a:bodyPr wrap="none">
            <a:spAutoFit/>
          </a:bodyPr>
          <a:lstStyle/>
          <a:p>
            <a:r>
              <a:rPr lang="en-US">
                <a:latin typeface="Arial" pitchFamily="34" charset="0"/>
              </a:rPr>
              <a:t>League</a:t>
            </a:r>
          </a:p>
        </p:txBody>
      </p:sp>
      <p:sp>
        <p:nvSpPr>
          <p:cNvPr id="247813" name="Rectangle 5"/>
          <p:cNvSpPr>
            <a:spLocks noChangeArrowheads="1"/>
          </p:cNvSpPr>
          <p:nvPr/>
        </p:nvSpPr>
        <p:spPr bwMode="auto">
          <a:xfrm>
            <a:off x="617506" y="2673370"/>
            <a:ext cx="1149350" cy="366713"/>
          </a:xfrm>
          <a:prstGeom prst="rect">
            <a:avLst/>
          </a:prstGeom>
          <a:noFill/>
          <a:ln w="12700">
            <a:noFill/>
            <a:miter lim="800000"/>
            <a:headEnd/>
            <a:tailEnd/>
          </a:ln>
        </p:spPr>
        <p:txBody>
          <a:bodyPr wrap="none">
            <a:spAutoFit/>
          </a:bodyPr>
          <a:lstStyle/>
          <a:p>
            <a:r>
              <a:rPr lang="en-US">
                <a:latin typeface="Arial" pitchFamily="34" charset="0"/>
              </a:rPr>
              <a:t>Operator</a:t>
            </a:r>
          </a:p>
        </p:txBody>
      </p:sp>
      <p:sp>
        <p:nvSpPr>
          <p:cNvPr id="247814" name="Rectangle 6"/>
          <p:cNvSpPr>
            <a:spLocks noChangeArrowheads="1"/>
          </p:cNvSpPr>
          <p:nvPr/>
        </p:nvSpPr>
        <p:spPr bwMode="auto">
          <a:xfrm>
            <a:off x="71406" y="3640158"/>
            <a:ext cx="1695450" cy="366712"/>
          </a:xfrm>
          <a:prstGeom prst="rect">
            <a:avLst/>
          </a:prstGeom>
          <a:noFill/>
          <a:ln w="12700">
            <a:noFill/>
            <a:miter lim="800000"/>
            <a:headEnd/>
            <a:tailEnd/>
          </a:ln>
        </p:spPr>
        <p:txBody>
          <a:bodyPr wrap="none">
            <a:spAutoFit/>
          </a:bodyPr>
          <a:lstStyle/>
          <a:p>
            <a:r>
              <a:rPr lang="en-US">
                <a:latin typeface="Arial" pitchFamily="34" charset="0"/>
              </a:rPr>
              <a:t>LeagueOwner</a:t>
            </a:r>
          </a:p>
        </p:txBody>
      </p:sp>
      <p:sp>
        <p:nvSpPr>
          <p:cNvPr id="247815" name="Rectangle 7"/>
          <p:cNvSpPr>
            <a:spLocks noChangeArrowheads="1"/>
          </p:cNvSpPr>
          <p:nvPr/>
        </p:nvSpPr>
        <p:spPr bwMode="auto">
          <a:xfrm>
            <a:off x="896906" y="4811733"/>
            <a:ext cx="869950" cy="366712"/>
          </a:xfrm>
          <a:prstGeom prst="rect">
            <a:avLst/>
          </a:prstGeom>
          <a:noFill/>
          <a:ln w="12700">
            <a:noFill/>
            <a:miter lim="800000"/>
            <a:headEnd/>
            <a:tailEnd/>
          </a:ln>
        </p:spPr>
        <p:txBody>
          <a:bodyPr wrap="none">
            <a:spAutoFit/>
          </a:bodyPr>
          <a:lstStyle/>
          <a:p>
            <a:r>
              <a:rPr lang="en-US">
                <a:latin typeface="Arial" pitchFamily="34" charset="0"/>
              </a:rPr>
              <a:t>Player</a:t>
            </a:r>
          </a:p>
        </p:txBody>
      </p:sp>
      <p:sp>
        <p:nvSpPr>
          <p:cNvPr id="247818" name="Rectangle 10"/>
          <p:cNvSpPr>
            <a:spLocks noChangeArrowheads="1"/>
          </p:cNvSpPr>
          <p:nvPr/>
        </p:nvSpPr>
        <p:spPr bwMode="auto">
          <a:xfrm>
            <a:off x="528606" y="5576908"/>
            <a:ext cx="1238250" cy="366712"/>
          </a:xfrm>
          <a:prstGeom prst="rect">
            <a:avLst/>
          </a:prstGeom>
          <a:noFill/>
          <a:ln w="12700">
            <a:noFill/>
            <a:miter lim="800000"/>
            <a:headEnd/>
            <a:tailEnd/>
          </a:ln>
        </p:spPr>
        <p:txBody>
          <a:bodyPr wrap="none">
            <a:spAutoFit/>
          </a:bodyPr>
          <a:lstStyle/>
          <a:p>
            <a:r>
              <a:rPr lang="en-US">
                <a:latin typeface="Arial" pitchFamily="34" charset="0"/>
              </a:rPr>
              <a:t>Spectator</a:t>
            </a:r>
          </a:p>
        </p:txBody>
      </p:sp>
      <p:sp>
        <p:nvSpPr>
          <p:cNvPr id="247819" name="Rectangle 11"/>
          <p:cNvSpPr>
            <a:spLocks noChangeArrowheads="1"/>
          </p:cNvSpPr>
          <p:nvPr/>
        </p:nvSpPr>
        <p:spPr bwMode="auto">
          <a:xfrm>
            <a:off x="5584794" y="2019320"/>
            <a:ext cx="1504950" cy="366713"/>
          </a:xfrm>
          <a:prstGeom prst="rect">
            <a:avLst/>
          </a:prstGeom>
          <a:noFill/>
          <a:ln w="12700">
            <a:noFill/>
            <a:miter lim="800000"/>
            <a:headEnd/>
            <a:tailEnd/>
          </a:ln>
        </p:spPr>
        <p:txBody>
          <a:bodyPr wrap="none">
            <a:spAutoFit/>
          </a:bodyPr>
          <a:lstStyle/>
          <a:p>
            <a:r>
              <a:rPr lang="en-US">
                <a:latin typeface="Arial" pitchFamily="34" charset="0"/>
              </a:rPr>
              <a:t>Tournament</a:t>
            </a:r>
          </a:p>
        </p:txBody>
      </p:sp>
      <p:sp>
        <p:nvSpPr>
          <p:cNvPr id="247820" name="Rectangle 12"/>
          <p:cNvSpPr>
            <a:spLocks noChangeArrowheads="1"/>
          </p:cNvSpPr>
          <p:nvPr/>
        </p:nvSpPr>
        <p:spPr bwMode="auto">
          <a:xfrm>
            <a:off x="5457794" y="3640158"/>
            <a:ext cx="1354137" cy="1190625"/>
          </a:xfrm>
          <a:prstGeom prst="rect">
            <a:avLst/>
          </a:prstGeom>
          <a:noFill/>
          <a:ln w="12700">
            <a:noFill/>
            <a:miter lim="800000"/>
            <a:headEnd/>
            <a:tailEnd/>
          </a:ln>
        </p:spPr>
        <p:txBody>
          <a:bodyPr wrap="none">
            <a:spAutoFit/>
          </a:bodyPr>
          <a:lstStyle/>
          <a:p>
            <a:r>
              <a:rPr lang="en-US" b="0">
                <a:latin typeface="Arial" pitchFamily="34" charset="0"/>
              </a:rPr>
              <a:t>&lt;&lt;create&gt;&gt;</a:t>
            </a:r>
            <a:br>
              <a:rPr lang="en-US" b="0">
                <a:latin typeface="Arial" pitchFamily="34" charset="0"/>
              </a:rPr>
            </a:br>
            <a:r>
              <a:rPr lang="en-US" b="0">
                <a:latin typeface="Arial" pitchFamily="34" charset="0"/>
              </a:rPr>
              <a:t>archive()</a:t>
            </a:r>
            <a:br>
              <a:rPr lang="en-US" b="0">
                <a:latin typeface="Arial" pitchFamily="34" charset="0"/>
              </a:rPr>
            </a:br>
            <a:r>
              <a:rPr lang="en-US" b="0">
                <a:latin typeface="Arial" pitchFamily="34" charset="0"/>
              </a:rPr>
              <a:t>schedule()</a:t>
            </a:r>
            <a:br>
              <a:rPr lang="en-US" b="0">
                <a:latin typeface="Arial" pitchFamily="34" charset="0"/>
              </a:rPr>
            </a:br>
            <a:r>
              <a:rPr lang="en-US" b="0">
                <a:latin typeface="Arial" pitchFamily="34" charset="0"/>
              </a:rPr>
              <a:t>view()</a:t>
            </a:r>
          </a:p>
        </p:txBody>
      </p:sp>
      <p:sp>
        <p:nvSpPr>
          <p:cNvPr id="247821" name="Rectangle 13"/>
          <p:cNvSpPr>
            <a:spLocks noChangeArrowheads="1"/>
          </p:cNvSpPr>
          <p:nvPr/>
        </p:nvSpPr>
        <p:spPr bwMode="auto">
          <a:xfrm>
            <a:off x="5457794" y="4811733"/>
            <a:ext cx="1225550" cy="641350"/>
          </a:xfrm>
          <a:prstGeom prst="rect">
            <a:avLst/>
          </a:prstGeom>
          <a:noFill/>
          <a:ln w="12700">
            <a:noFill/>
            <a:miter lim="800000"/>
            <a:headEnd/>
            <a:tailEnd/>
          </a:ln>
        </p:spPr>
        <p:txBody>
          <a:bodyPr wrap="none">
            <a:spAutoFit/>
          </a:bodyPr>
          <a:lstStyle/>
          <a:p>
            <a:r>
              <a:rPr lang="en-US" b="0">
                <a:latin typeface="Arial" pitchFamily="34" charset="0"/>
              </a:rPr>
              <a:t>applyFor()</a:t>
            </a:r>
            <a:br>
              <a:rPr lang="en-US" b="0">
                <a:latin typeface="Arial" pitchFamily="34" charset="0"/>
              </a:rPr>
            </a:br>
            <a:r>
              <a:rPr lang="en-US" b="0">
                <a:latin typeface="Arial" pitchFamily="34" charset="0"/>
              </a:rPr>
              <a:t>view()</a:t>
            </a:r>
          </a:p>
        </p:txBody>
      </p:sp>
      <p:sp>
        <p:nvSpPr>
          <p:cNvPr id="247822" name="Rectangle 14"/>
          <p:cNvSpPr>
            <a:spLocks noChangeArrowheads="1"/>
          </p:cNvSpPr>
          <p:nvPr/>
        </p:nvSpPr>
        <p:spPr bwMode="auto">
          <a:xfrm>
            <a:off x="5457794" y="5576908"/>
            <a:ext cx="793750" cy="366712"/>
          </a:xfrm>
          <a:prstGeom prst="rect">
            <a:avLst/>
          </a:prstGeom>
          <a:noFill/>
          <a:ln w="12700">
            <a:noFill/>
            <a:miter lim="800000"/>
            <a:headEnd/>
            <a:tailEnd/>
          </a:ln>
        </p:spPr>
        <p:txBody>
          <a:bodyPr wrap="none">
            <a:spAutoFit/>
          </a:bodyPr>
          <a:lstStyle/>
          <a:p>
            <a:r>
              <a:rPr lang="en-US" b="0">
                <a:latin typeface="Arial" pitchFamily="34" charset="0"/>
              </a:rPr>
              <a:t>view()</a:t>
            </a:r>
          </a:p>
        </p:txBody>
      </p:sp>
      <p:sp>
        <p:nvSpPr>
          <p:cNvPr id="247823" name="Rectangle 15"/>
          <p:cNvSpPr>
            <a:spLocks noChangeArrowheads="1"/>
          </p:cNvSpPr>
          <p:nvPr/>
        </p:nvSpPr>
        <p:spPr bwMode="auto">
          <a:xfrm>
            <a:off x="1716056" y="2673370"/>
            <a:ext cx="1454150" cy="915988"/>
          </a:xfrm>
          <a:prstGeom prst="rect">
            <a:avLst/>
          </a:prstGeom>
          <a:noFill/>
          <a:ln w="12700">
            <a:noFill/>
            <a:miter lim="800000"/>
            <a:headEnd/>
            <a:tailEnd/>
          </a:ln>
        </p:spPr>
        <p:txBody>
          <a:bodyPr wrap="none">
            <a:spAutoFit/>
          </a:bodyPr>
          <a:lstStyle/>
          <a:p>
            <a:r>
              <a:rPr lang="en-US" b="0">
                <a:latin typeface="Arial" pitchFamily="34" charset="0"/>
              </a:rPr>
              <a:t>&lt;&lt;create&gt;&gt;</a:t>
            </a:r>
            <a:br>
              <a:rPr lang="en-US" b="0">
                <a:latin typeface="Arial" pitchFamily="34" charset="0"/>
              </a:rPr>
            </a:br>
            <a:r>
              <a:rPr lang="en-US" b="0">
                <a:latin typeface="Arial" pitchFamily="34" charset="0"/>
              </a:rPr>
              <a:t>createUser()</a:t>
            </a:r>
            <a:br>
              <a:rPr lang="en-US" b="0">
                <a:latin typeface="Arial" pitchFamily="34" charset="0"/>
              </a:rPr>
            </a:br>
            <a:r>
              <a:rPr lang="en-US" b="0">
                <a:latin typeface="Arial" pitchFamily="34" charset="0"/>
              </a:rPr>
              <a:t>view ()</a:t>
            </a:r>
          </a:p>
        </p:txBody>
      </p:sp>
      <p:sp>
        <p:nvSpPr>
          <p:cNvPr id="247824" name="Rectangle 16"/>
          <p:cNvSpPr>
            <a:spLocks noChangeArrowheads="1"/>
          </p:cNvSpPr>
          <p:nvPr/>
        </p:nvSpPr>
        <p:spPr bwMode="auto">
          <a:xfrm>
            <a:off x="1716056" y="3640158"/>
            <a:ext cx="857250" cy="366712"/>
          </a:xfrm>
          <a:prstGeom prst="rect">
            <a:avLst/>
          </a:prstGeom>
          <a:noFill/>
          <a:ln w="12700">
            <a:noFill/>
            <a:miter lim="800000"/>
            <a:headEnd/>
            <a:tailEnd/>
          </a:ln>
        </p:spPr>
        <p:txBody>
          <a:bodyPr wrap="none">
            <a:spAutoFit/>
          </a:bodyPr>
          <a:lstStyle/>
          <a:p>
            <a:r>
              <a:rPr lang="en-US" b="0">
                <a:latin typeface="Arial" pitchFamily="34" charset="0"/>
              </a:rPr>
              <a:t>view ()</a:t>
            </a:r>
          </a:p>
        </p:txBody>
      </p:sp>
      <p:sp>
        <p:nvSpPr>
          <p:cNvPr id="247825" name="Rectangle 17"/>
          <p:cNvSpPr>
            <a:spLocks noChangeArrowheads="1"/>
          </p:cNvSpPr>
          <p:nvPr/>
        </p:nvSpPr>
        <p:spPr bwMode="auto">
          <a:xfrm>
            <a:off x="1716056" y="5576908"/>
            <a:ext cx="1873250" cy="641350"/>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applyForPlayer()</a:t>
            </a:r>
          </a:p>
        </p:txBody>
      </p:sp>
      <p:sp>
        <p:nvSpPr>
          <p:cNvPr id="247826" name="Rectangle 18"/>
          <p:cNvSpPr>
            <a:spLocks noChangeArrowheads="1"/>
          </p:cNvSpPr>
          <p:nvPr/>
        </p:nvSpPr>
        <p:spPr bwMode="auto">
          <a:xfrm>
            <a:off x="1716056" y="4811733"/>
            <a:ext cx="1898650" cy="641350"/>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applyForOwner()</a:t>
            </a:r>
          </a:p>
        </p:txBody>
      </p:sp>
      <p:sp>
        <p:nvSpPr>
          <p:cNvPr id="247827" name="Rectangle 19"/>
          <p:cNvSpPr>
            <a:spLocks noChangeArrowheads="1"/>
          </p:cNvSpPr>
          <p:nvPr/>
        </p:nvSpPr>
        <p:spPr bwMode="auto">
          <a:xfrm>
            <a:off x="3619469" y="2673370"/>
            <a:ext cx="1354137" cy="641350"/>
          </a:xfrm>
          <a:prstGeom prst="rect">
            <a:avLst/>
          </a:prstGeom>
          <a:noFill/>
          <a:ln w="12700">
            <a:noFill/>
            <a:miter lim="800000"/>
            <a:headEnd/>
            <a:tailEnd/>
          </a:ln>
        </p:spPr>
        <p:txBody>
          <a:bodyPr wrap="none">
            <a:spAutoFit/>
          </a:bodyPr>
          <a:lstStyle/>
          <a:p>
            <a:r>
              <a:rPr lang="en-US" b="0">
                <a:latin typeface="Arial" pitchFamily="34" charset="0"/>
              </a:rPr>
              <a:t>&lt;&lt;create&gt;&gt;</a:t>
            </a:r>
            <a:br>
              <a:rPr lang="en-US" b="0">
                <a:latin typeface="Arial" pitchFamily="34" charset="0"/>
              </a:rPr>
            </a:br>
            <a:r>
              <a:rPr lang="en-US" b="0">
                <a:latin typeface="Arial" pitchFamily="34" charset="0"/>
              </a:rPr>
              <a:t>archive()</a:t>
            </a:r>
          </a:p>
        </p:txBody>
      </p:sp>
      <p:sp>
        <p:nvSpPr>
          <p:cNvPr id="247828" name="Rectangle 20"/>
          <p:cNvSpPr>
            <a:spLocks noChangeArrowheads="1"/>
          </p:cNvSpPr>
          <p:nvPr/>
        </p:nvSpPr>
        <p:spPr bwMode="auto">
          <a:xfrm>
            <a:off x="3619469" y="4811733"/>
            <a:ext cx="1314450" cy="641350"/>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subscribe()</a:t>
            </a:r>
          </a:p>
        </p:txBody>
      </p:sp>
      <p:sp>
        <p:nvSpPr>
          <p:cNvPr id="247829" name="Rectangle 21"/>
          <p:cNvSpPr>
            <a:spLocks noChangeArrowheads="1"/>
          </p:cNvSpPr>
          <p:nvPr/>
        </p:nvSpPr>
        <p:spPr bwMode="auto">
          <a:xfrm>
            <a:off x="3619469" y="5576908"/>
            <a:ext cx="1314450" cy="641350"/>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subscribe()</a:t>
            </a:r>
          </a:p>
        </p:txBody>
      </p:sp>
      <p:sp>
        <p:nvSpPr>
          <p:cNvPr id="247830" name="Rectangle 22"/>
          <p:cNvSpPr>
            <a:spLocks noChangeArrowheads="1"/>
          </p:cNvSpPr>
          <p:nvPr/>
        </p:nvSpPr>
        <p:spPr bwMode="auto">
          <a:xfrm>
            <a:off x="3619469" y="3640158"/>
            <a:ext cx="768350" cy="366712"/>
          </a:xfrm>
          <a:prstGeom prst="rect">
            <a:avLst/>
          </a:prstGeom>
          <a:noFill/>
          <a:ln w="12700">
            <a:noFill/>
            <a:miter lim="800000"/>
            <a:headEnd/>
            <a:tailEnd/>
          </a:ln>
        </p:spPr>
        <p:txBody>
          <a:bodyPr wrap="none">
            <a:spAutoFit/>
          </a:bodyPr>
          <a:lstStyle/>
          <a:p>
            <a:r>
              <a:rPr lang="en-US" b="0">
                <a:latin typeface="Arial" pitchFamily="34" charset="0"/>
              </a:rPr>
              <a:t>edit ()</a:t>
            </a:r>
          </a:p>
        </p:txBody>
      </p:sp>
      <p:sp>
        <p:nvSpPr>
          <p:cNvPr id="247831" name="Rectangle 23"/>
          <p:cNvSpPr>
            <a:spLocks noChangeArrowheads="1"/>
          </p:cNvSpPr>
          <p:nvPr/>
        </p:nvSpPr>
        <p:spPr bwMode="auto">
          <a:xfrm>
            <a:off x="7754906" y="2020908"/>
            <a:ext cx="844550" cy="366712"/>
          </a:xfrm>
          <a:prstGeom prst="rect">
            <a:avLst/>
          </a:prstGeom>
          <a:noFill/>
          <a:ln w="12700">
            <a:noFill/>
            <a:miter lim="800000"/>
            <a:headEnd/>
            <a:tailEnd/>
          </a:ln>
        </p:spPr>
        <p:txBody>
          <a:bodyPr wrap="none">
            <a:spAutoFit/>
          </a:bodyPr>
          <a:lstStyle/>
          <a:p>
            <a:r>
              <a:rPr lang="en-US">
                <a:latin typeface="Arial" pitchFamily="34" charset="0"/>
              </a:rPr>
              <a:t>Match</a:t>
            </a:r>
          </a:p>
        </p:txBody>
      </p:sp>
      <p:sp>
        <p:nvSpPr>
          <p:cNvPr id="247832" name="Rectangle 24"/>
          <p:cNvSpPr>
            <a:spLocks noChangeArrowheads="1"/>
          </p:cNvSpPr>
          <p:nvPr/>
        </p:nvSpPr>
        <p:spPr bwMode="auto">
          <a:xfrm>
            <a:off x="7283419" y="3640158"/>
            <a:ext cx="1354137" cy="641350"/>
          </a:xfrm>
          <a:prstGeom prst="rect">
            <a:avLst/>
          </a:prstGeom>
          <a:noFill/>
          <a:ln w="12700">
            <a:noFill/>
            <a:miter lim="800000"/>
            <a:headEnd/>
            <a:tailEnd/>
          </a:ln>
        </p:spPr>
        <p:txBody>
          <a:bodyPr wrap="none">
            <a:spAutoFit/>
          </a:bodyPr>
          <a:lstStyle/>
          <a:p>
            <a:r>
              <a:rPr lang="en-US" b="0">
                <a:latin typeface="Arial" pitchFamily="34" charset="0"/>
              </a:rPr>
              <a:t>&lt;&lt;create&gt;&gt;</a:t>
            </a:r>
            <a:br>
              <a:rPr lang="en-US" b="0">
                <a:latin typeface="Arial" pitchFamily="34" charset="0"/>
              </a:rPr>
            </a:br>
            <a:r>
              <a:rPr lang="en-US" b="0">
                <a:latin typeface="Arial" pitchFamily="34" charset="0"/>
              </a:rPr>
              <a:t>end()</a:t>
            </a:r>
          </a:p>
        </p:txBody>
      </p:sp>
      <p:sp>
        <p:nvSpPr>
          <p:cNvPr id="247833" name="Rectangle 25"/>
          <p:cNvSpPr>
            <a:spLocks noChangeArrowheads="1"/>
          </p:cNvSpPr>
          <p:nvPr/>
        </p:nvSpPr>
        <p:spPr bwMode="auto">
          <a:xfrm>
            <a:off x="7283419" y="4811733"/>
            <a:ext cx="908050" cy="641350"/>
          </a:xfrm>
          <a:prstGeom prst="rect">
            <a:avLst/>
          </a:prstGeom>
          <a:noFill/>
          <a:ln w="12700">
            <a:noFill/>
            <a:miter lim="800000"/>
            <a:headEnd/>
            <a:tailEnd/>
          </a:ln>
        </p:spPr>
        <p:txBody>
          <a:bodyPr wrap="none">
            <a:spAutoFit/>
          </a:bodyPr>
          <a:lstStyle/>
          <a:p>
            <a:r>
              <a:rPr lang="en-US" b="0">
                <a:latin typeface="Arial" pitchFamily="34" charset="0"/>
              </a:rPr>
              <a:t>play()</a:t>
            </a:r>
            <a:br>
              <a:rPr lang="en-US" b="0">
                <a:latin typeface="Arial" pitchFamily="34" charset="0"/>
              </a:rPr>
            </a:br>
            <a:r>
              <a:rPr lang="en-US" b="0">
                <a:latin typeface="Arial" pitchFamily="34" charset="0"/>
              </a:rPr>
              <a:t>forfeit()</a:t>
            </a:r>
          </a:p>
        </p:txBody>
      </p:sp>
      <p:sp>
        <p:nvSpPr>
          <p:cNvPr id="247834" name="Rectangle 26"/>
          <p:cNvSpPr>
            <a:spLocks noChangeArrowheads="1"/>
          </p:cNvSpPr>
          <p:nvPr/>
        </p:nvSpPr>
        <p:spPr bwMode="auto">
          <a:xfrm>
            <a:off x="7283419" y="5576908"/>
            <a:ext cx="958850" cy="641350"/>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replay()</a:t>
            </a:r>
          </a:p>
        </p:txBody>
      </p:sp>
      <p:grpSp>
        <p:nvGrpSpPr>
          <p:cNvPr id="2" name="Group 27"/>
          <p:cNvGrpSpPr>
            <a:grpSpLocks/>
          </p:cNvGrpSpPr>
          <p:nvPr/>
        </p:nvGrpSpPr>
        <p:grpSpPr bwMode="auto">
          <a:xfrm>
            <a:off x="128556" y="1773258"/>
            <a:ext cx="8967788" cy="4584700"/>
            <a:chOff x="66" y="584"/>
            <a:chExt cx="5649" cy="2888"/>
          </a:xfrm>
        </p:grpSpPr>
        <p:sp>
          <p:nvSpPr>
            <p:cNvPr id="75805" name="Rectangle 28"/>
            <p:cNvSpPr>
              <a:spLocks noChangeArrowheads="1"/>
            </p:cNvSpPr>
            <p:nvPr/>
          </p:nvSpPr>
          <p:spPr bwMode="auto">
            <a:xfrm>
              <a:off x="1085" y="584"/>
              <a:ext cx="1159" cy="2888"/>
            </a:xfrm>
            <a:prstGeom prst="rect">
              <a:avLst/>
            </a:prstGeom>
            <a:noFill/>
            <a:ln w="28575">
              <a:solidFill>
                <a:schemeClr val="tx1"/>
              </a:solidFill>
              <a:miter lim="800000"/>
              <a:headEnd/>
              <a:tailEnd/>
            </a:ln>
          </p:spPr>
          <p:txBody>
            <a:bodyPr wrap="none" anchor="ctr"/>
            <a:lstStyle/>
            <a:p>
              <a:endParaRPr lang="en-US"/>
            </a:p>
          </p:txBody>
        </p:sp>
        <p:sp>
          <p:nvSpPr>
            <p:cNvPr id="75806" name="Rectangle 29"/>
            <p:cNvSpPr>
              <a:spLocks noChangeArrowheads="1"/>
            </p:cNvSpPr>
            <p:nvPr/>
          </p:nvSpPr>
          <p:spPr bwMode="auto">
            <a:xfrm>
              <a:off x="66" y="1151"/>
              <a:ext cx="5649" cy="617"/>
            </a:xfrm>
            <a:prstGeom prst="rect">
              <a:avLst/>
            </a:prstGeom>
            <a:noFill/>
            <a:ln w="28575">
              <a:solidFill>
                <a:schemeClr val="tx1"/>
              </a:solidFill>
              <a:miter lim="800000"/>
              <a:headEnd/>
              <a:tailEnd/>
            </a:ln>
          </p:spPr>
          <p:txBody>
            <a:bodyPr wrap="none" anchor="ctr"/>
            <a:lstStyle/>
            <a:p>
              <a:endParaRPr lang="en-US"/>
            </a:p>
          </p:txBody>
        </p:sp>
        <p:sp>
          <p:nvSpPr>
            <p:cNvPr id="75807" name="Rectangle 30"/>
            <p:cNvSpPr>
              <a:spLocks noChangeArrowheads="1"/>
            </p:cNvSpPr>
            <p:nvPr/>
          </p:nvSpPr>
          <p:spPr bwMode="auto">
            <a:xfrm>
              <a:off x="66" y="2498"/>
              <a:ext cx="5649" cy="482"/>
            </a:xfrm>
            <a:prstGeom prst="rect">
              <a:avLst/>
            </a:prstGeom>
            <a:noFill/>
            <a:ln w="28575">
              <a:solidFill>
                <a:schemeClr val="tx1"/>
              </a:solidFill>
              <a:miter lim="800000"/>
              <a:headEnd/>
              <a:tailEnd/>
            </a:ln>
          </p:spPr>
          <p:txBody>
            <a:bodyPr wrap="none" anchor="ctr"/>
            <a:lstStyle/>
            <a:p>
              <a:endParaRPr lang="en-US"/>
            </a:p>
          </p:txBody>
        </p:sp>
        <p:sp>
          <p:nvSpPr>
            <p:cNvPr id="75808" name="Rectangle 31"/>
            <p:cNvSpPr>
              <a:spLocks noChangeArrowheads="1"/>
            </p:cNvSpPr>
            <p:nvPr/>
          </p:nvSpPr>
          <p:spPr bwMode="auto">
            <a:xfrm>
              <a:off x="66" y="2980"/>
              <a:ext cx="5649" cy="492"/>
            </a:xfrm>
            <a:prstGeom prst="rect">
              <a:avLst/>
            </a:prstGeom>
            <a:noFill/>
            <a:ln w="28575">
              <a:solidFill>
                <a:schemeClr val="tx1"/>
              </a:solidFill>
              <a:miter lim="800000"/>
              <a:headEnd/>
              <a:tailEnd/>
            </a:ln>
          </p:spPr>
          <p:txBody>
            <a:bodyPr wrap="none" anchor="ctr"/>
            <a:lstStyle/>
            <a:p>
              <a:endParaRPr lang="en-US"/>
            </a:p>
          </p:txBody>
        </p:sp>
        <p:sp>
          <p:nvSpPr>
            <p:cNvPr id="75809" name="Rectangle 32"/>
            <p:cNvSpPr>
              <a:spLocks noChangeArrowheads="1"/>
            </p:cNvSpPr>
            <p:nvPr/>
          </p:nvSpPr>
          <p:spPr bwMode="auto">
            <a:xfrm>
              <a:off x="66" y="1768"/>
              <a:ext cx="5649" cy="730"/>
            </a:xfrm>
            <a:prstGeom prst="rect">
              <a:avLst/>
            </a:prstGeom>
            <a:noFill/>
            <a:ln w="28575">
              <a:solidFill>
                <a:schemeClr val="tx1"/>
              </a:solidFill>
              <a:miter lim="800000"/>
              <a:headEnd/>
              <a:tailEnd/>
            </a:ln>
          </p:spPr>
          <p:txBody>
            <a:bodyPr wrap="none" anchor="ctr"/>
            <a:lstStyle/>
            <a:p>
              <a:endParaRPr lang="en-US"/>
            </a:p>
          </p:txBody>
        </p:sp>
        <p:sp>
          <p:nvSpPr>
            <p:cNvPr id="75810" name="Rectangle 33"/>
            <p:cNvSpPr>
              <a:spLocks noChangeArrowheads="1"/>
            </p:cNvSpPr>
            <p:nvPr/>
          </p:nvSpPr>
          <p:spPr bwMode="auto">
            <a:xfrm>
              <a:off x="2244" y="584"/>
              <a:ext cx="1159" cy="2888"/>
            </a:xfrm>
            <a:prstGeom prst="rect">
              <a:avLst/>
            </a:prstGeom>
            <a:noFill/>
            <a:ln w="28575">
              <a:solidFill>
                <a:schemeClr val="tx1"/>
              </a:solidFill>
              <a:miter lim="800000"/>
              <a:headEnd/>
              <a:tailEnd/>
            </a:ln>
          </p:spPr>
          <p:txBody>
            <a:bodyPr wrap="none" anchor="ctr"/>
            <a:lstStyle/>
            <a:p>
              <a:endParaRPr lang="en-US"/>
            </a:p>
          </p:txBody>
        </p:sp>
        <p:sp>
          <p:nvSpPr>
            <p:cNvPr id="75811" name="Rectangle 34"/>
            <p:cNvSpPr>
              <a:spLocks noChangeArrowheads="1"/>
            </p:cNvSpPr>
            <p:nvPr/>
          </p:nvSpPr>
          <p:spPr bwMode="auto">
            <a:xfrm>
              <a:off x="3397" y="584"/>
              <a:ext cx="1159" cy="2888"/>
            </a:xfrm>
            <a:prstGeom prst="rect">
              <a:avLst/>
            </a:prstGeom>
            <a:noFill/>
            <a:ln w="28575">
              <a:solidFill>
                <a:schemeClr val="tx1"/>
              </a:solidFill>
              <a:miter lim="800000"/>
              <a:headEnd/>
              <a:tailEnd/>
            </a:ln>
          </p:spPr>
          <p:txBody>
            <a:bodyPr wrap="none" anchor="ctr"/>
            <a:lstStyle/>
            <a:p>
              <a:endParaRPr lang="en-US"/>
            </a:p>
          </p:txBody>
        </p:sp>
        <p:sp>
          <p:nvSpPr>
            <p:cNvPr id="75812" name="Rectangle 35"/>
            <p:cNvSpPr>
              <a:spLocks noChangeArrowheads="1"/>
            </p:cNvSpPr>
            <p:nvPr/>
          </p:nvSpPr>
          <p:spPr bwMode="auto">
            <a:xfrm>
              <a:off x="4556" y="584"/>
              <a:ext cx="1159" cy="2888"/>
            </a:xfrm>
            <a:prstGeom prst="rect">
              <a:avLst/>
            </a:prstGeom>
            <a:noFill/>
            <a:ln w="28575">
              <a:solidFill>
                <a:schemeClr val="tx1"/>
              </a:solidFill>
              <a:miter lim="800000"/>
              <a:headEnd/>
              <a:tailEnd/>
            </a:ln>
          </p:spPr>
          <p:txBody>
            <a:bodyPr wrap="none" anchor="ctr"/>
            <a:lstStyle/>
            <a:p>
              <a:endParaRPr lang="en-US"/>
            </a:p>
          </p:txBody>
        </p:sp>
      </p:grpSp>
      <p:sp>
        <p:nvSpPr>
          <p:cNvPr id="247817" name="AutoShape 9"/>
          <p:cNvSpPr>
            <a:spLocks noChangeArrowheads="1"/>
          </p:cNvSpPr>
          <p:nvPr/>
        </p:nvSpPr>
        <p:spPr bwMode="auto">
          <a:xfrm>
            <a:off x="71406" y="1932008"/>
            <a:ext cx="1571625" cy="673100"/>
          </a:xfrm>
          <a:prstGeom prst="wedgeEllipseCallout">
            <a:avLst>
              <a:gd name="adj1" fmla="val -9292"/>
              <a:gd name="adj2" fmla="val 79245"/>
            </a:avLst>
          </a:prstGeom>
          <a:solidFill>
            <a:schemeClr val="bg1"/>
          </a:solidFill>
          <a:ln w="12700">
            <a:solidFill>
              <a:schemeClr val="tx1"/>
            </a:solidFill>
            <a:miter lim="800000"/>
            <a:headEnd/>
            <a:tailEnd/>
          </a:ln>
        </p:spPr>
        <p:txBody>
          <a:bodyPr wrap="none" anchor="ctr"/>
          <a:lstStyle/>
          <a:p>
            <a:pPr algn="ctr"/>
            <a:r>
              <a:rPr lang="en-US">
                <a:solidFill>
                  <a:srgbClr val="0000CC"/>
                </a:solidFill>
                <a:latin typeface="Arial" pitchFamily="34" charset="0"/>
              </a:rPr>
              <a:t>Actors</a:t>
            </a:r>
          </a:p>
        </p:txBody>
      </p:sp>
      <p:sp>
        <p:nvSpPr>
          <p:cNvPr id="247816" name="AutoShape 8"/>
          <p:cNvSpPr>
            <a:spLocks noChangeArrowheads="1"/>
          </p:cNvSpPr>
          <p:nvPr/>
        </p:nvSpPr>
        <p:spPr bwMode="auto">
          <a:xfrm>
            <a:off x="1220756" y="1096983"/>
            <a:ext cx="1571625" cy="673100"/>
          </a:xfrm>
          <a:prstGeom prst="wedgeEllipseCallout">
            <a:avLst>
              <a:gd name="adj1" fmla="val 24144"/>
              <a:gd name="adj2" fmla="val 68162"/>
            </a:avLst>
          </a:prstGeom>
          <a:solidFill>
            <a:schemeClr val="bg1"/>
          </a:solidFill>
          <a:ln w="12700">
            <a:solidFill>
              <a:schemeClr val="tx1"/>
            </a:solidFill>
            <a:miter lim="800000"/>
            <a:headEnd/>
            <a:tailEnd/>
          </a:ln>
        </p:spPr>
        <p:txBody>
          <a:bodyPr wrap="none" anchor="ctr"/>
          <a:lstStyle/>
          <a:p>
            <a:pPr algn="ctr"/>
            <a:r>
              <a:rPr lang="en-US">
                <a:solidFill>
                  <a:srgbClr val="0000CC"/>
                </a:solidFill>
                <a:latin typeface="Arial" pitchFamily="34" charset="0"/>
              </a:rPr>
              <a:t>Classes</a:t>
            </a:r>
          </a:p>
        </p:txBody>
      </p:sp>
      <p:sp>
        <p:nvSpPr>
          <p:cNvPr id="247844" name="AutoShape 36"/>
          <p:cNvSpPr>
            <a:spLocks noChangeArrowheads="1"/>
          </p:cNvSpPr>
          <p:nvPr/>
        </p:nvSpPr>
        <p:spPr bwMode="auto">
          <a:xfrm>
            <a:off x="4387819" y="1019195"/>
            <a:ext cx="1863725" cy="673100"/>
          </a:xfrm>
          <a:prstGeom prst="wedgeEllipseCallout">
            <a:avLst>
              <a:gd name="adj1" fmla="val -126662"/>
              <a:gd name="adj2" fmla="val 227829"/>
            </a:avLst>
          </a:prstGeom>
          <a:solidFill>
            <a:schemeClr val="bg1"/>
          </a:solidFill>
          <a:ln w="12700">
            <a:solidFill>
              <a:schemeClr val="tx1"/>
            </a:solidFill>
            <a:miter lim="800000"/>
            <a:headEnd/>
            <a:tailEnd/>
          </a:ln>
        </p:spPr>
        <p:txBody>
          <a:bodyPr wrap="none" anchor="ctr"/>
          <a:lstStyle/>
          <a:p>
            <a:pPr algn="ctr"/>
            <a:r>
              <a:rPr lang="en-US">
                <a:solidFill>
                  <a:srgbClr val="0000CC"/>
                </a:solidFill>
                <a:latin typeface="Arial" pitchFamily="34" charset="0"/>
              </a:rPr>
              <a:t>Access Rights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7816"/>
                                        </p:tgtEl>
                                        <p:attrNameLst>
                                          <p:attrName>style.visibility</p:attrName>
                                        </p:attrNameLst>
                                      </p:cBhvr>
                                      <p:to>
                                        <p:strVal val="visible"/>
                                      </p:to>
                                    </p:set>
                                  </p:childTnLst>
                                </p:cTn>
                              </p:par>
                            </p:childTnLst>
                          </p:cTn>
                        </p:par>
                        <p:par>
                          <p:cTn id="7" fill="hold">
                            <p:stCondLst>
                              <p:cond delay="500"/>
                            </p:stCondLst>
                            <p:childTnLst>
                              <p:par>
                                <p:cTn id="8" presetID="2" presetClass="entr" presetSubtype="1" fill="hold" grpId="0" nodeType="afterEffect">
                                  <p:stCondLst>
                                    <p:cond delay="0"/>
                                  </p:stCondLst>
                                  <p:childTnLst>
                                    <p:set>
                                      <p:cBhvr>
                                        <p:cTn id="9" dur="1" fill="hold">
                                          <p:stCondLst>
                                            <p:cond delay="0"/>
                                          </p:stCondLst>
                                        </p:cTn>
                                        <p:tgtEl>
                                          <p:spTgt spid="247811">
                                            <p:txEl>
                                              <p:pRg st="0" end="0"/>
                                            </p:txEl>
                                          </p:spTgt>
                                        </p:tgtEl>
                                        <p:attrNameLst>
                                          <p:attrName>style.visibility</p:attrName>
                                        </p:attrNameLst>
                                      </p:cBhvr>
                                      <p:to>
                                        <p:strVal val="visible"/>
                                      </p:to>
                                    </p:set>
                                    <p:anim calcmode="lin" valueType="num">
                                      <p:cBhvr additive="base">
                                        <p:cTn id="10" dur="500" fill="hold"/>
                                        <p:tgtEl>
                                          <p:spTgt spid="247811">
                                            <p:txEl>
                                              <p:pRg st="0" end="0"/>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247811">
                                            <p:txEl>
                                              <p:pRg st="0" end="0"/>
                                            </p:txEl>
                                          </p:spTgt>
                                        </p:tgtEl>
                                        <p:attrNameLst>
                                          <p:attrName>ppt_y</p:attrName>
                                        </p:attrNameLst>
                                      </p:cBhvr>
                                      <p:tavLst>
                                        <p:tav tm="0">
                                          <p:val>
                                            <p:strVal val="0-#ppt_h/2"/>
                                          </p:val>
                                        </p:tav>
                                        <p:tav tm="100000">
                                          <p:val>
                                            <p:strVal val="#ppt_y"/>
                                          </p:val>
                                        </p:tav>
                                      </p:tavLst>
                                    </p:anim>
                                  </p:childTnLst>
                                </p:cTn>
                              </p:par>
                            </p:childTnLst>
                          </p:cTn>
                        </p:par>
                        <p:par>
                          <p:cTn id="12" fill="hold">
                            <p:stCondLst>
                              <p:cond delay="1000"/>
                            </p:stCondLst>
                            <p:childTnLst>
                              <p:par>
                                <p:cTn id="13" presetID="2" presetClass="entr" presetSubtype="1" fill="hold" grpId="0" nodeType="afterEffect">
                                  <p:stCondLst>
                                    <p:cond delay="0"/>
                                  </p:stCondLst>
                                  <p:childTnLst>
                                    <p:set>
                                      <p:cBhvr>
                                        <p:cTn id="14" dur="1" fill="hold">
                                          <p:stCondLst>
                                            <p:cond delay="0"/>
                                          </p:stCondLst>
                                        </p:cTn>
                                        <p:tgtEl>
                                          <p:spTgt spid="247812">
                                            <p:txEl>
                                              <p:pRg st="0" end="0"/>
                                            </p:txEl>
                                          </p:spTgt>
                                        </p:tgtEl>
                                        <p:attrNameLst>
                                          <p:attrName>style.visibility</p:attrName>
                                        </p:attrNameLst>
                                      </p:cBhvr>
                                      <p:to>
                                        <p:strVal val="visible"/>
                                      </p:to>
                                    </p:set>
                                    <p:anim calcmode="lin" valueType="num">
                                      <p:cBhvr additive="base">
                                        <p:cTn id="15" dur="500" fill="hold"/>
                                        <p:tgtEl>
                                          <p:spTgt spid="247812">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47812">
                                            <p:txEl>
                                              <p:pRg st="0" end="0"/>
                                            </p:txEl>
                                          </p:spTgt>
                                        </p:tgtEl>
                                        <p:attrNameLst>
                                          <p:attrName>ppt_y</p:attrName>
                                        </p:attrNameLst>
                                      </p:cBhvr>
                                      <p:tavLst>
                                        <p:tav tm="0">
                                          <p:val>
                                            <p:strVal val="0-#ppt_h/2"/>
                                          </p:val>
                                        </p:tav>
                                        <p:tav tm="100000">
                                          <p:val>
                                            <p:strVal val="#ppt_y"/>
                                          </p:val>
                                        </p:tav>
                                      </p:tavLst>
                                    </p:anim>
                                  </p:childTnLst>
                                </p:cTn>
                              </p:par>
                            </p:childTnLst>
                          </p:cTn>
                        </p:par>
                        <p:par>
                          <p:cTn id="17" fill="hold">
                            <p:stCondLst>
                              <p:cond delay="1500"/>
                            </p:stCondLst>
                            <p:childTnLst>
                              <p:par>
                                <p:cTn id="18" presetID="2" presetClass="entr" presetSubtype="1" fill="hold" grpId="0" nodeType="afterEffect">
                                  <p:stCondLst>
                                    <p:cond delay="0"/>
                                  </p:stCondLst>
                                  <p:childTnLst>
                                    <p:set>
                                      <p:cBhvr>
                                        <p:cTn id="19" dur="1" fill="hold">
                                          <p:stCondLst>
                                            <p:cond delay="0"/>
                                          </p:stCondLst>
                                        </p:cTn>
                                        <p:tgtEl>
                                          <p:spTgt spid="247819">
                                            <p:txEl>
                                              <p:pRg st="0" end="0"/>
                                            </p:txEl>
                                          </p:spTgt>
                                        </p:tgtEl>
                                        <p:attrNameLst>
                                          <p:attrName>style.visibility</p:attrName>
                                        </p:attrNameLst>
                                      </p:cBhvr>
                                      <p:to>
                                        <p:strVal val="visible"/>
                                      </p:to>
                                    </p:set>
                                    <p:anim calcmode="lin" valueType="num">
                                      <p:cBhvr additive="base">
                                        <p:cTn id="20" dur="500" fill="hold"/>
                                        <p:tgtEl>
                                          <p:spTgt spid="247819">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47819">
                                            <p:txEl>
                                              <p:pRg st="0" end="0"/>
                                            </p:txEl>
                                          </p:spTgt>
                                        </p:tgtEl>
                                        <p:attrNameLst>
                                          <p:attrName>ppt_y</p:attrName>
                                        </p:attrNameLst>
                                      </p:cBhvr>
                                      <p:tavLst>
                                        <p:tav tm="0">
                                          <p:val>
                                            <p:strVal val="0-#ppt_h/2"/>
                                          </p:val>
                                        </p:tav>
                                        <p:tav tm="100000">
                                          <p:val>
                                            <p:strVal val="#ppt_y"/>
                                          </p:val>
                                        </p:tav>
                                      </p:tavLst>
                                    </p:anim>
                                  </p:childTnLst>
                                </p:cTn>
                              </p:par>
                            </p:childTnLst>
                          </p:cTn>
                        </p:par>
                        <p:par>
                          <p:cTn id="22" fill="hold">
                            <p:stCondLst>
                              <p:cond delay="2000"/>
                            </p:stCondLst>
                            <p:childTnLst>
                              <p:par>
                                <p:cTn id="23" presetID="2" presetClass="entr" presetSubtype="1" fill="hold" grpId="0" nodeType="afterEffect">
                                  <p:stCondLst>
                                    <p:cond delay="0"/>
                                  </p:stCondLst>
                                  <p:childTnLst>
                                    <p:set>
                                      <p:cBhvr>
                                        <p:cTn id="24" dur="1" fill="hold">
                                          <p:stCondLst>
                                            <p:cond delay="0"/>
                                          </p:stCondLst>
                                        </p:cTn>
                                        <p:tgtEl>
                                          <p:spTgt spid="247831">
                                            <p:txEl>
                                              <p:pRg st="0" end="0"/>
                                            </p:txEl>
                                          </p:spTgt>
                                        </p:tgtEl>
                                        <p:attrNameLst>
                                          <p:attrName>style.visibility</p:attrName>
                                        </p:attrNameLst>
                                      </p:cBhvr>
                                      <p:to>
                                        <p:strVal val="visible"/>
                                      </p:to>
                                    </p:set>
                                    <p:anim calcmode="lin" valueType="num">
                                      <p:cBhvr additive="base">
                                        <p:cTn id="25" dur="500" fill="hold"/>
                                        <p:tgtEl>
                                          <p:spTgt spid="24783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783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47817"/>
                                        </p:tgtEl>
                                        <p:attrNameLst>
                                          <p:attrName>style.visibility</p:attrName>
                                        </p:attrNameLst>
                                      </p:cBhvr>
                                      <p:to>
                                        <p:strVal val="visible"/>
                                      </p:to>
                                    </p:set>
                                  </p:childTnLst>
                                </p:cTn>
                              </p:par>
                            </p:childTnLst>
                          </p:cTn>
                        </p:par>
                        <p:par>
                          <p:cTn id="31" fill="hold">
                            <p:stCondLst>
                              <p:cond delay="500"/>
                            </p:stCondLst>
                            <p:childTnLst>
                              <p:par>
                                <p:cTn id="32" presetID="2" presetClass="entr" presetSubtype="8" fill="hold" grpId="0" nodeType="afterEffect">
                                  <p:stCondLst>
                                    <p:cond delay="0"/>
                                  </p:stCondLst>
                                  <p:childTnLst>
                                    <p:set>
                                      <p:cBhvr>
                                        <p:cTn id="33" dur="1" fill="hold">
                                          <p:stCondLst>
                                            <p:cond delay="0"/>
                                          </p:stCondLst>
                                        </p:cTn>
                                        <p:tgtEl>
                                          <p:spTgt spid="247813">
                                            <p:txEl>
                                              <p:pRg st="0" end="0"/>
                                            </p:txEl>
                                          </p:spTgt>
                                        </p:tgtEl>
                                        <p:attrNameLst>
                                          <p:attrName>style.visibility</p:attrName>
                                        </p:attrNameLst>
                                      </p:cBhvr>
                                      <p:to>
                                        <p:strVal val="visible"/>
                                      </p:to>
                                    </p:set>
                                    <p:anim calcmode="lin" valueType="num">
                                      <p:cBhvr additive="base">
                                        <p:cTn id="34" dur="500" fill="hold"/>
                                        <p:tgtEl>
                                          <p:spTgt spid="247813">
                                            <p:txEl>
                                              <p:pRg st="0" end="0"/>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247813">
                                            <p:txEl>
                                              <p:pRg st="0" end="0"/>
                                            </p:txEl>
                                          </p:spTgt>
                                        </p:tgtEl>
                                        <p:attrNameLst>
                                          <p:attrName>ppt_y</p:attrName>
                                        </p:attrNameLst>
                                      </p:cBhvr>
                                      <p:tavLst>
                                        <p:tav tm="0">
                                          <p:val>
                                            <p:strVal val="#ppt_y"/>
                                          </p:val>
                                        </p:tav>
                                        <p:tav tm="100000">
                                          <p:val>
                                            <p:strVal val="#ppt_y"/>
                                          </p:val>
                                        </p:tav>
                                      </p:tavLst>
                                    </p:anim>
                                  </p:childTnLst>
                                </p:cTn>
                              </p:par>
                            </p:childTnLst>
                          </p:cTn>
                        </p:par>
                        <p:par>
                          <p:cTn id="36" fill="hold">
                            <p:stCondLst>
                              <p:cond delay="1000"/>
                            </p:stCondLst>
                            <p:childTnLst>
                              <p:par>
                                <p:cTn id="37" presetID="2" presetClass="entr" presetSubtype="8" fill="hold" grpId="0" nodeType="afterEffect">
                                  <p:stCondLst>
                                    <p:cond delay="0"/>
                                  </p:stCondLst>
                                  <p:childTnLst>
                                    <p:set>
                                      <p:cBhvr>
                                        <p:cTn id="38" dur="1" fill="hold">
                                          <p:stCondLst>
                                            <p:cond delay="0"/>
                                          </p:stCondLst>
                                        </p:cTn>
                                        <p:tgtEl>
                                          <p:spTgt spid="247814">
                                            <p:txEl>
                                              <p:pRg st="0" end="0"/>
                                            </p:txEl>
                                          </p:spTgt>
                                        </p:tgtEl>
                                        <p:attrNameLst>
                                          <p:attrName>style.visibility</p:attrName>
                                        </p:attrNameLst>
                                      </p:cBhvr>
                                      <p:to>
                                        <p:strVal val="visible"/>
                                      </p:to>
                                    </p:set>
                                    <p:anim calcmode="lin" valueType="num">
                                      <p:cBhvr additive="base">
                                        <p:cTn id="39" dur="500" fill="hold"/>
                                        <p:tgtEl>
                                          <p:spTgt spid="247814">
                                            <p:txEl>
                                              <p:pRg st="0" end="0"/>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247814">
                                            <p:txEl>
                                              <p:pRg st="0" end="0"/>
                                            </p:txEl>
                                          </p:spTgt>
                                        </p:tgtEl>
                                        <p:attrNameLst>
                                          <p:attrName>ppt_y</p:attrName>
                                        </p:attrNameLst>
                                      </p:cBhvr>
                                      <p:tavLst>
                                        <p:tav tm="0">
                                          <p:val>
                                            <p:strVal val="#ppt_y"/>
                                          </p:val>
                                        </p:tav>
                                        <p:tav tm="100000">
                                          <p:val>
                                            <p:strVal val="#ppt_y"/>
                                          </p:val>
                                        </p:tav>
                                      </p:tavLst>
                                    </p:anim>
                                  </p:childTnLst>
                                </p:cTn>
                              </p:par>
                            </p:childTnLst>
                          </p:cTn>
                        </p:par>
                        <p:par>
                          <p:cTn id="41" fill="hold">
                            <p:stCondLst>
                              <p:cond delay="1500"/>
                            </p:stCondLst>
                            <p:childTnLst>
                              <p:par>
                                <p:cTn id="42" presetID="2" presetClass="entr" presetSubtype="8" fill="hold" grpId="0" nodeType="afterEffect">
                                  <p:stCondLst>
                                    <p:cond delay="0"/>
                                  </p:stCondLst>
                                  <p:childTnLst>
                                    <p:set>
                                      <p:cBhvr>
                                        <p:cTn id="43" dur="1" fill="hold">
                                          <p:stCondLst>
                                            <p:cond delay="0"/>
                                          </p:stCondLst>
                                        </p:cTn>
                                        <p:tgtEl>
                                          <p:spTgt spid="247815">
                                            <p:txEl>
                                              <p:pRg st="0" end="0"/>
                                            </p:txEl>
                                          </p:spTgt>
                                        </p:tgtEl>
                                        <p:attrNameLst>
                                          <p:attrName>style.visibility</p:attrName>
                                        </p:attrNameLst>
                                      </p:cBhvr>
                                      <p:to>
                                        <p:strVal val="visible"/>
                                      </p:to>
                                    </p:set>
                                    <p:anim calcmode="lin" valueType="num">
                                      <p:cBhvr additive="base">
                                        <p:cTn id="44" dur="500" fill="hold"/>
                                        <p:tgtEl>
                                          <p:spTgt spid="247815">
                                            <p:txEl>
                                              <p:pRg st="0" end="0"/>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247815">
                                            <p:txEl>
                                              <p:pRg st="0" end="0"/>
                                            </p:txEl>
                                          </p:spTgt>
                                        </p:tgtEl>
                                        <p:attrNameLst>
                                          <p:attrName>ppt_y</p:attrName>
                                        </p:attrNameLst>
                                      </p:cBhvr>
                                      <p:tavLst>
                                        <p:tav tm="0">
                                          <p:val>
                                            <p:strVal val="#ppt_y"/>
                                          </p:val>
                                        </p:tav>
                                        <p:tav tm="100000">
                                          <p:val>
                                            <p:strVal val="#ppt_y"/>
                                          </p:val>
                                        </p:tav>
                                      </p:tavLst>
                                    </p:anim>
                                  </p:childTnLst>
                                </p:cTn>
                              </p:par>
                            </p:childTnLst>
                          </p:cTn>
                        </p:par>
                        <p:par>
                          <p:cTn id="46" fill="hold">
                            <p:stCondLst>
                              <p:cond delay="2000"/>
                            </p:stCondLst>
                            <p:childTnLst>
                              <p:par>
                                <p:cTn id="47" presetID="2" presetClass="entr" presetSubtype="8" fill="hold" grpId="0" nodeType="afterEffect">
                                  <p:stCondLst>
                                    <p:cond delay="0"/>
                                  </p:stCondLst>
                                  <p:childTnLst>
                                    <p:set>
                                      <p:cBhvr>
                                        <p:cTn id="48" dur="1" fill="hold">
                                          <p:stCondLst>
                                            <p:cond delay="0"/>
                                          </p:stCondLst>
                                        </p:cTn>
                                        <p:tgtEl>
                                          <p:spTgt spid="247818">
                                            <p:txEl>
                                              <p:pRg st="0" end="0"/>
                                            </p:txEl>
                                          </p:spTgt>
                                        </p:tgtEl>
                                        <p:attrNameLst>
                                          <p:attrName>style.visibility</p:attrName>
                                        </p:attrNameLst>
                                      </p:cBhvr>
                                      <p:to>
                                        <p:strVal val="visible"/>
                                      </p:to>
                                    </p:set>
                                    <p:anim calcmode="lin" valueType="num">
                                      <p:cBhvr additive="base">
                                        <p:cTn id="49" dur="500" fill="hold"/>
                                        <p:tgtEl>
                                          <p:spTgt spid="247818">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478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nodeType="clickEffect">
                                  <p:stCondLst>
                                    <p:cond delay="0"/>
                                  </p:stCondLst>
                                  <p:childTnLst>
                                    <p:set>
                                      <p:cBhvr>
                                        <p:cTn id="54" dur="1" fill="hold">
                                          <p:stCondLst>
                                            <p:cond delay="0"/>
                                          </p:stCondLst>
                                        </p:cTn>
                                        <p:tgtEl>
                                          <p:spTgt spid="2"/>
                                        </p:tgtEl>
                                        <p:attrNameLst>
                                          <p:attrName>style.visibility</p:attrName>
                                        </p:attrNameLst>
                                      </p:cBhvr>
                                      <p:to>
                                        <p:strVal val="visible"/>
                                      </p:to>
                                    </p:set>
                                    <p:animEffect transition="in" filter="dissolve">
                                      <p:cBhvr>
                                        <p:cTn id="55" dur="500"/>
                                        <p:tgtEl>
                                          <p:spTgt spid="2"/>
                                        </p:tgtEl>
                                      </p:cBhvr>
                                    </p:animEffec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499"/>
                                          </p:stCondLst>
                                        </p:cTn>
                                        <p:tgtEl>
                                          <p:spTgt spid="247823">
                                            <p:txEl>
                                              <p:pRg st="0" end="0"/>
                                            </p:txEl>
                                          </p:spTgt>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499"/>
                                          </p:stCondLst>
                                        </p:cTn>
                                        <p:tgtEl>
                                          <p:spTgt spid="247844"/>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499"/>
                                          </p:stCondLst>
                                        </p:cTn>
                                        <p:tgtEl>
                                          <p:spTgt spid="247824">
                                            <p:txEl>
                                              <p:pRg st="0" end="0"/>
                                            </p:txEl>
                                          </p:spTgt>
                                        </p:tgtEl>
                                        <p:attrNameLst>
                                          <p:attrName>style.visibility</p:attrName>
                                        </p:attrNameLst>
                                      </p:cBhvr>
                                      <p:to>
                                        <p:strVal val="visible"/>
                                      </p:to>
                                    </p:set>
                                  </p:childTnLst>
                                </p:cTn>
                              </p:par>
                            </p:childTnLst>
                          </p:cTn>
                        </p:par>
                        <p:par>
                          <p:cTn id="68" fill="hold">
                            <p:stCondLst>
                              <p:cond delay="500"/>
                            </p:stCondLst>
                            <p:childTnLst>
                              <p:par>
                                <p:cTn id="69" presetID="1" presetClass="entr" presetSubtype="0" fill="hold" grpId="0" nodeType="afterEffect">
                                  <p:stCondLst>
                                    <p:cond delay="0"/>
                                  </p:stCondLst>
                                  <p:childTnLst>
                                    <p:set>
                                      <p:cBhvr>
                                        <p:cTn id="70" dur="1" fill="hold">
                                          <p:stCondLst>
                                            <p:cond delay="499"/>
                                          </p:stCondLst>
                                        </p:cTn>
                                        <p:tgtEl>
                                          <p:spTgt spid="247826">
                                            <p:txEl>
                                              <p:pRg st="0" end="0"/>
                                            </p:txEl>
                                          </p:spTgt>
                                        </p:tgtEl>
                                        <p:attrNameLst>
                                          <p:attrName>style.visibility</p:attrName>
                                        </p:attrNameLst>
                                      </p:cBhvr>
                                      <p:to>
                                        <p:strVal val="visible"/>
                                      </p:to>
                                    </p:set>
                                  </p:childTnLst>
                                </p:cTn>
                              </p:par>
                            </p:childTnLst>
                          </p:cTn>
                        </p:par>
                        <p:par>
                          <p:cTn id="71" fill="hold">
                            <p:stCondLst>
                              <p:cond delay="1000"/>
                            </p:stCondLst>
                            <p:childTnLst>
                              <p:par>
                                <p:cTn id="72" presetID="1" presetClass="entr" presetSubtype="0" fill="hold" grpId="0" nodeType="afterEffect">
                                  <p:stCondLst>
                                    <p:cond delay="0"/>
                                  </p:stCondLst>
                                  <p:childTnLst>
                                    <p:set>
                                      <p:cBhvr>
                                        <p:cTn id="73" dur="1" fill="hold">
                                          <p:stCondLst>
                                            <p:cond delay="499"/>
                                          </p:stCondLst>
                                        </p:cTn>
                                        <p:tgtEl>
                                          <p:spTgt spid="247825">
                                            <p:txEl>
                                              <p:pRg st="0" end="0"/>
                                            </p:txEl>
                                          </p:spTgt>
                                        </p:tgtEl>
                                        <p:attrNameLst>
                                          <p:attrName>style.visibility</p:attrName>
                                        </p:attrNameLst>
                                      </p:cBhvr>
                                      <p:to>
                                        <p:strVal val="visible"/>
                                      </p:to>
                                    </p:set>
                                  </p:childTnLst>
                                </p:cTn>
                              </p:par>
                            </p:childTnLst>
                          </p:cTn>
                        </p:par>
                        <p:par>
                          <p:cTn id="74" fill="hold">
                            <p:stCondLst>
                              <p:cond delay="1500"/>
                            </p:stCondLst>
                            <p:childTnLst>
                              <p:par>
                                <p:cTn id="75" presetID="1" presetClass="entr" presetSubtype="0" fill="hold" grpId="0" nodeType="afterEffect">
                                  <p:stCondLst>
                                    <p:cond delay="0"/>
                                  </p:stCondLst>
                                  <p:childTnLst>
                                    <p:set>
                                      <p:cBhvr>
                                        <p:cTn id="76" dur="1" fill="hold">
                                          <p:stCondLst>
                                            <p:cond delay="499"/>
                                          </p:stCondLst>
                                        </p:cTn>
                                        <p:tgtEl>
                                          <p:spTgt spid="247827">
                                            <p:txEl>
                                              <p:pRg st="0" end="0"/>
                                            </p:txEl>
                                          </p:spTgt>
                                        </p:tgtEl>
                                        <p:attrNameLst>
                                          <p:attrName>style.visibility</p:attrName>
                                        </p:attrNameLst>
                                      </p:cBhvr>
                                      <p:to>
                                        <p:strVal val="visible"/>
                                      </p:to>
                                    </p:set>
                                  </p:childTnLst>
                                </p:cTn>
                              </p:par>
                            </p:childTnLst>
                          </p:cTn>
                        </p:par>
                        <p:par>
                          <p:cTn id="77" fill="hold">
                            <p:stCondLst>
                              <p:cond delay="2000"/>
                            </p:stCondLst>
                            <p:childTnLst>
                              <p:par>
                                <p:cTn id="78" presetID="1" presetClass="entr" presetSubtype="0" fill="hold" grpId="0" nodeType="afterEffect">
                                  <p:stCondLst>
                                    <p:cond delay="0"/>
                                  </p:stCondLst>
                                  <p:childTnLst>
                                    <p:set>
                                      <p:cBhvr>
                                        <p:cTn id="79" dur="1" fill="hold">
                                          <p:stCondLst>
                                            <p:cond delay="499"/>
                                          </p:stCondLst>
                                        </p:cTn>
                                        <p:tgtEl>
                                          <p:spTgt spid="247830">
                                            <p:txEl>
                                              <p:pRg st="0" end="0"/>
                                            </p:txEl>
                                          </p:spTgt>
                                        </p:tgtEl>
                                        <p:attrNameLst>
                                          <p:attrName>style.visibility</p:attrName>
                                        </p:attrNameLst>
                                      </p:cBhvr>
                                      <p:to>
                                        <p:strVal val="visible"/>
                                      </p:to>
                                    </p:set>
                                  </p:childTnLst>
                                </p:cTn>
                              </p:par>
                            </p:childTnLst>
                          </p:cTn>
                        </p:par>
                        <p:par>
                          <p:cTn id="80" fill="hold">
                            <p:stCondLst>
                              <p:cond delay="2500"/>
                            </p:stCondLst>
                            <p:childTnLst>
                              <p:par>
                                <p:cTn id="81" presetID="1" presetClass="entr" presetSubtype="0" fill="hold" grpId="0" nodeType="afterEffect">
                                  <p:stCondLst>
                                    <p:cond delay="0"/>
                                  </p:stCondLst>
                                  <p:childTnLst>
                                    <p:set>
                                      <p:cBhvr>
                                        <p:cTn id="82" dur="1" fill="hold">
                                          <p:stCondLst>
                                            <p:cond delay="499"/>
                                          </p:stCondLst>
                                        </p:cTn>
                                        <p:tgtEl>
                                          <p:spTgt spid="247828">
                                            <p:txEl>
                                              <p:pRg st="0" end="0"/>
                                            </p:txEl>
                                          </p:spTgt>
                                        </p:tgtEl>
                                        <p:attrNameLst>
                                          <p:attrName>style.visibility</p:attrName>
                                        </p:attrNameLst>
                                      </p:cBhvr>
                                      <p:to>
                                        <p:strVal val="visible"/>
                                      </p:to>
                                    </p:set>
                                  </p:childTnLst>
                                </p:cTn>
                              </p:par>
                            </p:childTnLst>
                          </p:cTn>
                        </p:par>
                        <p:par>
                          <p:cTn id="83" fill="hold">
                            <p:stCondLst>
                              <p:cond delay="3000"/>
                            </p:stCondLst>
                            <p:childTnLst>
                              <p:par>
                                <p:cTn id="84" presetID="1" presetClass="entr" presetSubtype="0" fill="hold" grpId="0" nodeType="afterEffect">
                                  <p:stCondLst>
                                    <p:cond delay="0"/>
                                  </p:stCondLst>
                                  <p:childTnLst>
                                    <p:set>
                                      <p:cBhvr>
                                        <p:cTn id="85" dur="1" fill="hold">
                                          <p:stCondLst>
                                            <p:cond delay="499"/>
                                          </p:stCondLst>
                                        </p:cTn>
                                        <p:tgtEl>
                                          <p:spTgt spid="247829">
                                            <p:txEl>
                                              <p:pRg st="0" end="0"/>
                                            </p:txEl>
                                          </p:spTgt>
                                        </p:tgtEl>
                                        <p:attrNameLst>
                                          <p:attrName>style.visibility</p:attrName>
                                        </p:attrNameLst>
                                      </p:cBhvr>
                                      <p:to>
                                        <p:strVal val="visible"/>
                                      </p:to>
                                    </p:set>
                                  </p:childTnLst>
                                </p:cTn>
                              </p:par>
                            </p:childTnLst>
                          </p:cTn>
                        </p:par>
                        <p:par>
                          <p:cTn id="86" fill="hold">
                            <p:stCondLst>
                              <p:cond delay="3500"/>
                            </p:stCondLst>
                            <p:childTnLst>
                              <p:par>
                                <p:cTn id="87" presetID="1" presetClass="entr" presetSubtype="0" fill="hold" grpId="0" nodeType="afterEffect">
                                  <p:stCondLst>
                                    <p:cond delay="0"/>
                                  </p:stCondLst>
                                  <p:childTnLst>
                                    <p:set>
                                      <p:cBhvr>
                                        <p:cTn id="88" dur="1" fill="hold">
                                          <p:stCondLst>
                                            <p:cond delay="499"/>
                                          </p:stCondLst>
                                        </p:cTn>
                                        <p:tgtEl>
                                          <p:spTgt spid="247820">
                                            <p:txEl>
                                              <p:pRg st="0" end="0"/>
                                            </p:txEl>
                                          </p:spTgt>
                                        </p:tgtEl>
                                        <p:attrNameLst>
                                          <p:attrName>style.visibility</p:attrName>
                                        </p:attrNameLst>
                                      </p:cBhvr>
                                      <p:to>
                                        <p:strVal val="visible"/>
                                      </p:to>
                                    </p:set>
                                  </p:childTnLst>
                                </p:cTn>
                              </p:par>
                            </p:childTnLst>
                          </p:cTn>
                        </p:par>
                        <p:par>
                          <p:cTn id="89" fill="hold">
                            <p:stCondLst>
                              <p:cond delay="4000"/>
                            </p:stCondLst>
                            <p:childTnLst>
                              <p:par>
                                <p:cTn id="90" presetID="1" presetClass="entr" presetSubtype="0" fill="hold" grpId="0" nodeType="afterEffect">
                                  <p:stCondLst>
                                    <p:cond delay="0"/>
                                  </p:stCondLst>
                                  <p:childTnLst>
                                    <p:set>
                                      <p:cBhvr>
                                        <p:cTn id="91" dur="1" fill="hold">
                                          <p:stCondLst>
                                            <p:cond delay="499"/>
                                          </p:stCondLst>
                                        </p:cTn>
                                        <p:tgtEl>
                                          <p:spTgt spid="247821">
                                            <p:txEl>
                                              <p:pRg st="0" end="0"/>
                                            </p:txEl>
                                          </p:spTgt>
                                        </p:tgtEl>
                                        <p:attrNameLst>
                                          <p:attrName>style.visibility</p:attrName>
                                        </p:attrNameLst>
                                      </p:cBhvr>
                                      <p:to>
                                        <p:strVal val="visible"/>
                                      </p:to>
                                    </p:set>
                                  </p:childTnLst>
                                </p:cTn>
                              </p:par>
                            </p:childTnLst>
                          </p:cTn>
                        </p:par>
                        <p:par>
                          <p:cTn id="92" fill="hold">
                            <p:stCondLst>
                              <p:cond delay="4500"/>
                            </p:stCondLst>
                            <p:childTnLst>
                              <p:par>
                                <p:cTn id="93" presetID="1" presetClass="entr" presetSubtype="0" fill="hold" grpId="0" nodeType="afterEffect">
                                  <p:stCondLst>
                                    <p:cond delay="0"/>
                                  </p:stCondLst>
                                  <p:childTnLst>
                                    <p:set>
                                      <p:cBhvr>
                                        <p:cTn id="94" dur="1" fill="hold">
                                          <p:stCondLst>
                                            <p:cond delay="499"/>
                                          </p:stCondLst>
                                        </p:cTn>
                                        <p:tgtEl>
                                          <p:spTgt spid="247822">
                                            <p:txEl>
                                              <p:pRg st="0" end="0"/>
                                            </p:txEl>
                                          </p:spTgt>
                                        </p:tgtEl>
                                        <p:attrNameLst>
                                          <p:attrName>style.visibility</p:attrName>
                                        </p:attrNameLst>
                                      </p:cBhvr>
                                      <p:to>
                                        <p:strVal val="visible"/>
                                      </p:to>
                                    </p:set>
                                  </p:childTnLst>
                                </p:cTn>
                              </p:par>
                            </p:childTnLst>
                          </p:cTn>
                        </p:par>
                        <p:par>
                          <p:cTn id="95" fill="hold">
                            <p:stCondLst>
                              <p:cond delay="5000"/>
                            </p:stCondLst>
                            <p:childTnLst>
                              <p:par>
                                <p:cTn id="96" presetID="1" presetClass="entr" presetSubtype="0" fill="hold" grpId="0" nodeType="afterEffect">
                                  <p:stCondLst>
                                    <p:cond delay="0"/>
                                  </p:stCondLst>
                                  <p:childTnLst>
                                    <p:set>
                                      <p:cBhvr>
                                        <p:cTn id="97" dur="1" fill="hold">
                                          <p:stCondLst>
                                            <p:cond delay="499"/>
                                          </p:stCondLst>
                                        </p:cTn>
                                        <p:tgtEl>
                                          <p:spTgt spid="247832">
                                            <p:txEl>
                                              <p:pRg st="0" end="0"/>
                                            </p:txEl>
                                          </p:spTgt>
                                        </p:tgtEl>
                                        <p:attrNameLst>
                                          <p:attrName>style.visibility</p:attrName>
                                        </p:attrNameLst>
                                      </p:cBhvr>
                                      <p:to>
                                        <p:strVal val="visible"/>
                                      </p:to>
                                    </p:set>
                                  </p:childTnLst>
                                </p:cTn>
                              </p:par>
                            </p:childTnLst>
                          </p:cTn>
                        </p:par>
                        <p:par>
                          <p:cTn id="98" fill="hold">
                            <p:stCondLst>
                              <p:cond delay="5500"/>
                            </p:stCondLst>
                            <p:childTnLst>
                              <p:par>
                                <p:cTn id="99" presetID="1" presetClass="entr" presetSubtype="0" fill="hold" grpId="0" nodeType="afterEffect">
                                  <p:stCondLst>
                                    <p:cond delay="0"/>
                                  </p:stCondLst>
                                  <p:childTnLst>
                                    <p:set>
                                      <p:cBhvr>
                                        <p:cTn id="100" dur="1" fill="hold">
                                          <p:stCondLst>
                                            <p:cond delay="499"/>
                                          </p:stCondLst>
                                        </p:cTn>
                                        <p:tgtEl>
                                          <p:spTgt spid="247833">
                                            <p:txEl>
                                              <p:pRg st="0" end="0"/>
                                            </p:txEl>
                                          </p:spTgt>
                                        </p:tgtEl>
                                        <p:attrNameLst>
                                          <p:attrName>style.visibility</p:attrName>
                                        </p:attrNameLst>
                                      </p:cBhvr>
                                      <p:to>
                                        <p:strVal val="visible"/>
                                      </p:to>
                                    </p:set>
                                  </p:childTnLst>
                                </p:cTn>
                              </p:par>
                            </p:childTnLst>
                          </p:cTn>
                        </p:par>
                        <p:par>
                          <p:cTn id="101" fill="hold">
                            <p:stCondLst>
                              <p:cond delay="6000"/>
                            </p:stCondLst>
                            <p:childTnLst>
                              <p:par>
                                <p:cTn id="102" presetID="1" presetClass="entr" presetSubtype="0" fill="hold" grpId="0" nodeType="afterEffect">
                                  <p:stCondLst>
                                    <p:cond delay="0"/>
                                  </p:stCondLst>
                                  <p:childTnLst>
                                    <p:set>
                                      <p:cBhvr>
                                        <p:cTn id="103" dur="1" fill="hold">
                                          <p:stCondLst>
                                            <p:cond delay="499"/>
                                          </p:stCondLst>
                                        </p:cTn>
                                        <p:tgtEl>
                                          <p:spTgt spid="24783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1" grpId="0" build="p" autoUpdateAnimBg="0"/>
      <p:bldP spid="247812" grpId="0" build="p" autoUpdateAnimBg="0"/>
      <p:bldP spid="247813" grpId="0" build="p" autoUpdateAnimBg="0"/>
      <p:bldP spid="247814" grpId="0" build="p" autoUpdateAnimBg="0"/>
      <p:bldP spid="247815" grpId="0" build="p" autoUpdateAnimBg="0"/>
      <p:bldP spid="247818" grpId="0" build="p" autoUpdateAnimBg="0"/>
      <p:bldP spid="247819" grpId="0" build="p" autoUpdateAnimBg="0"/>
      <p:bldP spid="247820" grpId="0" build="p" autoUpdateAnimBg="0"/>
      <p:bldP spid="247821" grpId="0" build="p" autoUpdateAnimBg="0"/>
      <p:bldP spid="247822" grpId="0" build="p" autoUpdateAnimBg="0"/>
      <p:bldP spid="247823" grpId="0" build="p" autoUpdateAnimBg="0"/>
      <p:bldP spid="247824" grpId="0" build="p" autoUpdateAnimBg="0"/>
      <p:bldP spid="247825" grpId="0" build="p" autoUpdateAnimBg="0"/>
      <p:bldP spid="247826" grpId="0" build="p" autoUpdateAnimBg="0"/>
      <p:bldP spid="247827" grpId="0" build="p" autoUpdateAnimBg="0"/>
      <p:bldP spid="247828" grpId="0" build="p" autoUpdateAnimBg="0"/>
      <p:bldP spid="247829" grpId="0" build="p" autoUpdateAnimBg="0"/>
      <p:bldP spid="247830" grpId="0" build="p" autoUpdateAnimBg="0"/>
      <p:bldP spid="247831" grpId="0" build="p" autoUpdateAnimBg="0"/>
      <p:bldP spid="247832" grpId="0" build="p" autoUpdateAnimBg="0"/>
      <p:bldP spid="247833" grpId="0" build="p" autoUpdateAnimBg="0"/>
      <p:bldP spid="247834" grpId="0" build="p" autoUpdateAnimBg="0"/>
      <p:bldP spid="247817" grpId="0" animBg="1" autoUpdateAnimBg="0"/>
      <p:bldP spid="247816" grpId="0" animBg="1" autoUpdateAnimBg="0"/>
      <p:bldP spid="247844" grpId="0" animBg="1"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4"/>
          <p:cNvSpPr>
            <a:spLocks noGrp="1" noChangeArrowheads="1"/>
          </p:cNvSpPr>
          <p:nvPr>
            <p:ph type="title"/>
          </p:nvPr>
        </p:nvSpPr>
        <p:spPr/>
        <p:txBody>
          <a:bodyPr/>
          <a:lstStyle/>
          <a:p>
            <a:r>
              <a:rPr lang="en-US" smtClean="0">
                <a:ea typeface="ＭＳ Ｐゴシック" pitchFamily="34" charset="-128"/>
              </a:rPr>
              <a:t>Access Matrix Implementations</a:t>
            </a:r>
          </a:p>
        </p:txBody>
      </p:sp>
      <p:sp>
        <p:nvSpPr>
          <p:cNvPr id="201733" name="Rectangle 5"/>
          <p:cNvSpPr>
            <a:spLocks noGrp="1" noChangeArrowheads="1"/>
          </p:cNvSpPr>
          <p:nvPr>
            <p:ph type="body" idx="1"/>
          </p:nvPr>
        </p:nvSpPr>
        <p:spPr>
          <a:xfrm>
            <a:off x="533400" y="1295400"/>
            <a:ext cx="8001000" cy="1365250"/>
          </a:xfrm>
        </p:spPr>
        <p:txBody>
          <a:bodyPr/>
          <a:lstStyle/>
          <a:p>
            <a:r>
              <a:rPr lang="en-US" smtClean="0">
                <a:solidFill>
                  <a:srgbClr val="0006A3"/>
                </a:solidFill>
                <a:ea typeface="ＭＳ Ｐゴシック" pitchFamily="34" charset="-128"/>
              </a:rPr>
              <a:t>Global access table:</a:t>
            </a:r>
            <a:r>
              <a:rPr lang="en-US" smtClean="0">
                <a:ea typeface="ＭＳ Ｐゴシック" pitchFamily="34" charset="-128"/>
              </a:rPr>
              <a:t> Represents explicitly every cell in the matrix as a triple (actor,class, operation) </a:t>
            </a:r>
          </a:p>
        </p:txBody>
      </p:sp>
      <p:sp>
        <p:nvSpPr>
          <p:cNvPr id="201734" name="Rectangle 6"/>
          <p:cNvSpPr>
            <a:spLocks noChangeArrowheads="1"/>
          </p:cNvSpPr>
          <p:nvPr/>
        </p:nvSpPr>
        <p:spPr bwMode="auto">
          <a:xfrm>
            <a:off x="738188" y="2654319"/>
            <a:ext cx="8001000" cy="3489325"/>
          </a:xfrm>
          <a:prstGeom prst="rect">
            <a:avLst/>
          </a:prstGeom>
          <a:noFill/>
          <a:ln w="12700">
            <a:noFill/>
            <a:miter lim="800000"/>
            <a:headEnd/>
            <a:tailEnd/>
          </a:ln>
        </p:spPr>
        <p:txBody>
          <a:bodyPr lIns="90487" tIns="44450" rIns="90487" bIns="44450"/>
          <a:lstStyle/>
          <a:p>
            <a:pPr>
              <a:lnSpc>
                <a:spcPct val="110000"/>
              </a:lnSpc>
            </a:pPr>
            <a:endParaRPr lang="de-DE" sz="2000" b="0" dirty="0">
              <a:latin typeface="Arial" pitchFamily="34" charset="0"/>
            </a:endParaRPr>
          </a:p>
          <a:p>
            <a:pPr lvl="1">
              <a:lnSpc>
                <a:spcPct val="110000"/>
              </a:lnSpc>
            </a:pPr>
            <a:r>
              <a:rPr lang="en-US" sz="2000" dirty="0" err="1">
                <a:latin typeface="Arial" pitchFamily="34" charset="0"/>
              </a:rPr>
              <a:t>LeagueOwner</a:t>
            </a:r>
            <a:r>
              <a:rPr lang="en-US" sz="2000" b="0" dirty="0">
                <a:latin typeface="Arial" pitchFamily="34" charset="0"/>
              </a:rPr>
              <a:t>, </a:t>
            </a:r>
            <a:r>
              <a:rPr lang="en-US" sz="2000" dirty="0">
                <a:latin typeface="Arial" pitchFamily="34" charset="0"/>
              </a:rPr>
              <a:t>Arena</a:t>
            </a:r>
            <a:r>
              <a:rPr lang="en-US" sz="2000" b="0" dirty="0">
                <a:latin typeface="Arial" pitchFamily="34" charset="0"/>
              </a:rPr>
              <a:t>, view()</a:t>
            </a:r>
            <a:r>
              <a:rPr lang="en-US" sz="2000" dirty="0">
                <a:latin typeface="Arial" pitchFamily="34" charset="0"/>
              </a:rPr>
              <a:t> </a:t>
            </a:r>
          </a:p>
          <a:p>
            <a:pPr lvl="1">
              <a:lnSpc>
                <a:spcPct val="110000"/>
              </a:lnSpc>
            </a:pPr>
            <a:r>
              <a:rPr lang="en-US" sz="2000" dirty="0" err="1">
                <a:latin typeface="Arial" pitchFamily="34" charset="0"/>
              </a:rPr>
              <a:t>LeagueOwner</a:t>
            </a:r>
            <a:r>
              <a:rPr lang="en-US" sz="2000" dirty="0">
                <a:latin typeface="Arial" pitchFamily="34" charset="0"/>
              </a:rPr>
              <a:t>,  League, edit()</a:t>
            </a:r>
          </a:p>
          <a:p>
            <a:pPr lvl="1">
              <a:lnSpc>
                <a:spcPct val="110000"/>
              </a:lnSpc>
            </a:pPr>
            <a:r>
              <a:rPr lang="en-US" sz="2000" dirty="0" err="1">
                <a:latin typeface="Arial" pitchFamily="34" charset="0"/>
              </a:rPr>
              <a:t>LeagueOwner</a:t>
            </a:r>
            <a:r>
              <a:rPr lang="en-US" sz="2000" b="0" dirty="0">
                <a:latin typeface="Arial" pitchFamily="34" charset="0"/>
              </a:rPr>
              <a:t>, </a:t>
            </a:r>
            <a:r>
              <a:rPr lang="en-US" sz="2000" dirty="0">
                <a:latin typeface="Arial" pitchFamily="34" charset="0"/>
              </a:rPr>
              <a:t>Tournament</a:t>
            </a:r>
            <a:r>
              <a:rPr lang="en-US" sz="2000" b="0" dirty="0">
                <a:latin typeface="Arial" pitchFamily="34" charset="0"/>
              </a:rPr>
              <a:t>, &lt;&lt;create&gt;&gt;</a:t>
            </a:r>
          </a:p>
          <a:p>
            <a:pPr lvl="1">
              <a:lnSpc>
                <a:spcPct val="110000"/>
              </a:lnSpc>
            </a:pPr>
            <a:r>
              <a:rPr lang="en-US" sz="2000" dirty="0" err="1">
                <a:latin typeface="Arial" pitchFamily="34" charset="0"/>
              </a:rPr>
              <a:t>LeagueOwner</a:t>
            </a:r>
            <a:r>
              <a:rPr lang="en-US" sz="2000" b="0" dirty="0">
                <a:latin typeface="Arial" pitchFamily="34" charset="0"/>
              </a:rPr>
              <a:t>, </a:t>
            </a:r>
            <a:r>
              <a:rPr lang="en-US" sz="2000" dirty="0">
                <a:latin typeface="Arial" pitchFamily="34" charset="0"/>
              </a:rPr>
              <a:t>Tournament</a:t>
            </a:r>
            <a:r>
              <a:rPr lang="en-US" sz="2000" b="0" dirty="0">
                <a:latin typeface="Arial" pitchFamily="34" charset="0"/>
              </a:rPr>
              <a:t>, view()</a:t>
            </a:r>
          </a:p>
          <a:p>
            <a:pPr lvl="1">
              <a:lnSpc>
                <a:spcPct val="110000"/>
              </a:lnSpc>
            </a:pPr>
            <a:r>
              <a:rPr lang="en-US" sz="2000" dirty="0" err="1">
                <a:latin typeface="Arial" pitchFamily="34" charset="0"/>
              </a:rPr>
              <a:t>LeagueOwner</a:t>
            </a:r>
            <a:r>
              <a:rPr lang="en-US" sz="2000" b="0" dirty="0">
                <a:latin typeface="Arial" pitchFamily="34" charset="0"/>
              </a:rPr>
              <a:t>, </a:t>
            </a:r>
            <a:r>
              <a:rPr lang="en-US" sz="2000" dirty="0">
                <a:latin typeface="Arial" pitchFamily="34" charset="0"/>
              </a:rPr>
              <a:t>Tournament</a:t>
            </a:r>
            <a:r>
              <a:rPr lang="en-US" sz="2000" b="0" dirty="0">
                <a:latin typeface="Arial" pitchFamily="34" charset="0"/>
              </a:rPr>
              <a:t>, schedule()</a:t>
            </a:r>
          </a:p>
          <a:p>
            <a:pPr lvl="1">
              <a:lnSpc>
                <a:spcPct val="110000"/>
              </a:lnSpc>
            </a:pPr>
            <a:r>
              <a:rPr lang="en-US" sz="2000" dirty="0" err="1">
                <a:latin typeface="Arial" pitchFamily="34" charset="0"/>
              </a:rPr>
              <a:t>LeagueOwner</a:t>
            </a:r>
            <a:r>
              <a:rPr lang="en-US" sz="2000" b="0" dirty="0">
                <a:latin typeface="Arial" pitchFamily="34" charset="0"/>
              </a:rPr>
              <a:t>, </a:t>
            </a:r>
            <a:r>
              <a:rPr lang="en-US" sz="2000" dirty="0">
                <a:latin typeface="Arial" pitchFamily="34" charset="0"/>
              </a:rPr>
              <a:t>Tournament</a:t>
            </a:r>
            <a:r>
              <a:rPr lang="en-US" sz="2000" b="0" dirty="0">
                <a:latin typeface="Arial" pitchFamily="34" charset="0"/>
              </a:rPr>
              <a:t>, archive()</a:t>
            </a:r>
          </a:p>
          <a:p>
            <a:pPr lvl="1">
              <a:lnSpc>
                <a:spcPct val="110000"/>
              </a:lnSpc>
            </a:pPr>
            <a:r>
              <a:rPr lang="en-US" sz="2000" dirty="0" err="1">
                <a:latin typeface="Arial" pitchFamily="34" charset="0"/>
              </a:rPr>
              <a:t>LeagueOwner</a:t>
            </a:r>
            <a:r>
              <a:rPr lang="en-US" sz="2000" b="0" dirty="0">
                <a:latin typeface="Arial" pitchFamily="34" charset="0"/>
              </a:rPr>
              <a:t>, </a:t>
            </a:r>
            <a:r>
              <a:rPr lang="en-US" sz="2000" dirty="0">
                <a:latin typeface="Arial" pitchFamily="34" charset="0"/>
              </a:rPr>
              <a:t>Match</a:t>
            </a:r>
            <a:r>
              <a:rPr lang="en-US" sz="2000" b="0" dirty="0">
                <a:latin typeface="Arial" pitchFamily="34" charset="0"/>
              </a:rPr>
              <a:t>, &lt;&lt;create&gt;&gt;</a:t>
            </a:r>
          </a:p>
          <a:p>
            <a:pPr lvl="1">
              <a:lnSpc>
                <a:spcPct val="110000"/>
              </a:lnSpc>
            </a:pPr>
            <a:r>
              <a:rPr lang="en-US" sz="2000" dirty="0" err="1">
                <a:latin typeface="Arial" pitchFamily="34" charset="0"/>
              </a:rPr>
              <a:t>LeagueOwner</a:t>
            </a:r>
            <a:r>
              <a:rPr lang="en-US" sz="2000" b="0" dirty="0">
                <a:latin typeface="Arial" pitchFamily="34" charset="0"/>
              </a:rPr>
              <a:t>, </a:t>
            </a:r>
            <a:r>
              <a:rPr lang="en-US" sz="2000" dirty="0">
                <a:latin typeface="Arial" pitchFamily="34" charset="0"/>
              </a:rPr>
              <a:t>Match</a:t>
            </a:r>
            <a:r>
              <a:rPr lang="en-US" sz="2000" b="0" dirty="0">
                <a:latin typeface="Arial" pitchFamily="34" charset="0"/>
              </a:rPr>
              <a:t>, end()</a:t>
            </a:r>
          </a:p>
          <a:p>
            <a:pPr lvl="1">
              <a:lnSpc>
                <a:spcPct val="110000"/>
              </a:lnSpc>
            </a:pPr>
            <a:endParaRPr lang="en-US" sz="2000" b="0" dirty="0">
              <a:latin typeface="Arial" pitchFamily="34" charset="0"/>
            </a:endParaRPr>
          </a:p>
          <a:p>
            <a:pPr lvl="1">
              <a:lnSpc>
                <a:spcPct val="110000"/>
              </a:lnSpc>
            </a:pPr>
            <a:r>
              <a:rPr lang="en-US" sz="2000" b="0" dirty="0">
                <a:latin typeface="Arial" pitchFamily="34" charset="0"/>
              </a:rPr>
              <a:t>.</a:t>
            </a:r>
            <a:endParaRPr lang="de-DE" sz="2000" b="0" dirty="0">
              <a:latin typeface="Arial" pitchFamily="34" charset="0"/>
            </a:endParaRPr>
          </a:p>
          <a:p>
            <a:pPr>
              <a:lnSpc>
                <a:spcPct val="110000"/>
              </a:lnSpc>
            </a:pPr>
            <a:endParaRPr lang="de-DE" sz="2000" b="0" dirty="0">
              <a:latin typeface="Arial"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17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0173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20173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0173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20173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20173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201734">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201734">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201734">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20173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3" grpId="0" build="p" autoUpdateAnimBg="0"/>
      <p:bldP spid="201734"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sz="4000" dirty="0" smtClean="0">
                <a:ea typeface="ＭＳ Ｐゴシック" pitchFamily="34" charset="-128"/>
              </a:rPr>
              <a:t>Better Access Matrix Implementations</a:t>
            </a:r>
          </a:p>
        </p:txBody>
      </p:sp>
      <p:sp>
        <p:nvSpPr>
          <p:cNvPr id="248835" name="Rectangle 3"/>
          <p:cNvSpPr>
            <a:spLocks noGrp="1" noChangeArrowheads="1"/>
          </p:cNvSpPr>
          <p:nvPr>
            <p:ph type="body" idx="1"/>
          </p:nvPr>
        </p:nvSpPr>
        <p:spPr/>
        <p:txBody>
          <a:bodyPr/>
          <a:lstStyle/>
          <a:p>
            <a:r>
              <a:rPr lang="en-US" smtClean="0">
                <a:solidFill>
                  <a:srgbClr val="0000FF"/>
                </a:solidFill>
                <a:ea typeface="ＭＳ Ｐゴシック" pitchFamily="34" charset="-128"/>
              </a:rPr>
              <a:t>Access control list </a:t>
            </a:r>
          </a:p>
          <a:p>
            <a:pPr lvl="1"/>
            <a:r>
              <a:rPr lang="en-US" smtClean="0">
                <a:ea typeface="ＭＳ Ｐゴシック" pitchFamily="34" charset="-128"/>
              </a:rPr>
              <a:t>Associates a list of (actor,operation) pairs with each class to be accessed. </a:t>
            </a:r>
          </a:p>
          <a:p>
            <a:pPr lvl="1"/>
            <a:r>
              <a:rPr lang="en-US" smtClean="0">
                <a:ea typeface="ＭＳ Ｐゴシック" pitchFamily="34" charset="-128"/>
              </a:rPr>
              <a:t>Every time an instance of this class is accessed, the access list is checked for the corresponding actor and operation.</a:t>
            </a:r>
          </a:p>
          <a:p>
            <a:r>
              <a:rPr lang="en-US" smtClean="0">
                <a:solidFill>
                  <a:srgbClr val="0000FF"/>
                </a:solidFill>
                <a:ea typeface="ＭＳ Ｐゴシック" pitchFamily="34" charset="-128"/>
              </a:rPr>
              <a:t>Capability</a:t>
            </a:r>
          </a:p>
          <a:p>
            <a:pPr lvl="1"/>
            <a:r>
              <a:rPr lang="en-US" smtClean="0">
                <a:ea typeface="ＭＳ Ｐゴシック" pitchFamily="34" charset="-128"/>
              </a:rPr>
              <a:t>Associates a (class,operation) pair with an actor.</a:t>
            </a:r>
          </a:p>
          <a:p>
            <a:pPr lvl="1"/>
            <a:r>
              <a:rPr lang="en-US" smtClean="0">
                <a:ea typeface="ＭＳ Ｐゴシック" pitchFamily="34" charset="-128"/>
              </a:rPr>
              <a:t>A capability provides an actor to gain control access to an object of the class described in the capability. </a:t>
            </a:r>
          </a:p>
          <a:p>
            <a:endParaRPr lang="en-US" smtClean="0">
              <a:ea typeface="ＭＳ Ｐゴシック" pitchFamily="34" charset="-128"/>
            </a:endParaRPr>
          </a:p>
          <a:p>
            <a:endParaRPr lang="en-US" smtClean="0">
              <a:ea typeface="ＭＳ Ｐゴシック" pitchFamily="34" charset="-128"/>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88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88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88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488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883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488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5" grpId="0" build="p" bldLvl="2"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8"/>
          <p:cNvGrpSpPr>
            <a:grpSpLocks/>
          </p:cNvGrpSpPr>
          <p:nvPr/>
        </p:nvGrpSpPr>
        <p:grpSpPr bwMode="auto">
          <a:xfrm>
            <a:off x="47625" y="1344630"/>
            <a:ext cx="9024938" cy="4584700"/>
            <a:chOff x="30" y="584"/>
            <a:chExt cx="5685" cy="2888"/>
          </a:xfrm>
        </p:grpSpPr>
        <p:sp>
          <p:nvSpPr>
            <p:cNvPr id="80912" name="Rectangle 3"/>
            <p:cNvSpPr>
              <a:spLocks noChangeArrowheads="1"/>
            </p:cNvSpPr>
            <p:nvPr/>
          </p:nvSpPr>
          <p:spPr bwMode="auto">
            <a:xfrm>
              <a:off x="1402" y="739"/>
              <a:ext cx="524" cy="231"/>
            </a:xfrm>
            <a:prstGeom prst="rect">
              <a:avLst/>
            </a:prstGeom>
            <a:noFill/>
            <a:ln w="12700">
              <a:noFill/>
              <a:miter lim="800000"/>
              <a:headEnd/>
              <a:tailEnd/>
            </a:ln>
          </p:spPr>
          <p:txBody>
            <a:bodyPr wrap="none">
              <a:spAutoFit/>
            </a:bodyPr>
            <a:lstStyle/>
            <a:p>
              <a:r>
                <a:rPr lang="en-US">
                  <a:latin typeface="Arial" pitchFamily="34" charset="0"/>
                </a:rPr>
                <a:t>Arena</a:t>
              </a:r>
            </a:p>
          </p:txBody>
        </p:sp>
        <p:sp>
          <p:nvSpPr>
            <p:cNvPr id="80913" name="Rectangle 4"/>
            <p:cNvSpPr>
              <a:spLocks noChangeArrowheads="1"/>
            </p:cNvSpPr>
            <p:nvPr/>
          </p:nvSpPr>
          <p:spPr bwMode="auto">
            <a:xfrm>
              <a:off x="2373" y="739"/>
              <a:ext cx="620" cy="231"/>
            </a:xfrm>
            <a:prstGeom prst="rect">
              <a:avLst/>
            </a:prstGeom>
            <a:noFill/>
            <a:ln w="12700">
              <a:noFill/>
              <a:miter lim="800000"/>
              <a:headEnd/>
              <a:tailEnd/>
            </a:ln>
          </p:spPr>
          <p:txBody>
            <a:bodyPr wrap="none">
              <a:spAutoFit/>
            </a:bodyPr>
            <a:lstStyle/>
            <a:p>
              <a:r>
                <a:rPr lang="en-US">
                  <a:latin typeface="Arial" pitchFamily="34" charset="0"/>
                </a:rPr>
                <a:t>League</a:t>
              </a:r>
            </a:p>
          </p:txBody>
        </p:sp>
        <p:sp>
          <p:nvSpPr>
            <p:cNvPr id="80914" name="Rectangle 5"/>
            <p:cNvSpPr>
              <a:spLocks noChangeArrowheads="1"/>
            </p:cNvSpPr>
            <p:nvPr/>
          </p:nvSpPr>
          <p:spPr bwMode="auto">
            <a:xfrm>
              <a:off x="374" y="1151"/>
              <a:ext cx="724" cy="231"/>
            </a:xfrm>
            <a:prstGeom prst="rect">
              <a:avLst/>
            </a:prstGeom>
            <a:noFill/>
            <a:ln w="12700">
              <a:noFill/>
              <a:miter lim="800000"/>
              <a:headEnd/>
              <a:tailEnd/>
            </a:ln>
          </p:spPr>
          <p:txBody>
            <a:bodyPr wrap="none">
              <a:spAutoFit/>
            </a:bodyPr>
            <a:lstStyle/>
            <a:p>
              <a:r>
                <a:rPr lang="en-US">
                  <a:latin typeface="Arial" pitchFamily="34" charset="0"/>
                </a:rPr>
                <a:t>Operator</a:t>
              </a:r>
            </a:p>
          </p:txBody>
        </p:sp>
        <p:sp>
          <p:nvSpPr>
            <p:cNvPr id="80915" name="Rectangle 6"/>
            <p:cNvSpPr>
              <a:spLocks noChangeArrowheads="1"/>
            </p:cNvSpPr>
            <p:nvPr/>
          </p:nvSpPr>
          <p:spPr bwMode="auto">
            <a:xfrm>
              <a:off x="30" y="1760"/>
              <a:ext cx="1068" cy="231"/>
            </a:xfrm>
            <a:prstGeom prst="rect">
              <a:avLst/>
            </a:prstGeom>
            <a:noFill/>
            <a:ln w="12700">
              <a:noFill/>
              <a:miter lim="800000"/>
              <a:headEnd/>
              <a:tailEnd/>
            </a:ln>
          </p:spPr>
          <p:txBody>
            <a:bodyPr wrap="none">
              <a:spAutoFit/>
            </a:bodyPr>
            <a:lstStyle/>
            <a:p>
              <a:r>
                <a:rPr lang="en-US">
                  <a:latin typeface="Arial" pitchFamily="34" charset="0"/>
                </a:rPr>
                <a:t>LeagueOwner</a:t>
              </a:r>
            </a:p>
          </p:txBody>
        </p:sp>
        <p:sp>
          <p:nvSpPr>
            <p:cNvPr id="80916" name="Rectangle 7"/>
            <p:cNvSpPr>
              <a:spLocks noChangeArrowheads="1"/>
            </p:cNvSpPr>
            <p:nvPr/>
          </p:nvSpPr>
          <p:spPr bwMode="auto">
            <a:xfrm>
              <a:off x="550" y="2498"/>
              <a:ext cx="548" cy="231"/>
            </a:xfrm>
            <a:prstGeom prst="rect">
              <a:avLst/>
            </a:prstGeom>
            <a:noFill/>
            <a:ln w="12700">
              <a:noFill/>
              <a:miter lim="800000"/>
              <a:headEnd/>
              <a:tailEnd/>
            </a:ln>
          </p:spPr>
          <p:txBody>
            <a:bodyPr wrap="none">
              <a:spAutoFit/>
            </a:bodyPr>
            <a:lstStyle/>
            <a:p>
              <a:r>
                <a:rPr lang="en-US">
                  <a:latin typeface="Arial" pitchFamily="34" charset="0"/>
                </a:rPr>
                <a:t>Player</a:t>
              </a:r>
            </a:p>
          </p:txBody>
        </p:sp>
        <p:sp>
          <p:nvSpPr>
            <p:cNvPr id="80917" name="Rectangle 8"/>
            <p:cNvSpPr>
              <a:spLocks noChangeArrowheads="1"/>
            </p:cNvSpPr>
            <p:nvPr/>
          </p:nvSpPr>
          <p:spPr bwMode="auto">
            <a:xfrm>
              <a:off x="318" y="2980"/>
              <a:ext cx="780" cy="231"/>
            </a:xfrm>
            <a:prstGeom prst="rect">
              <a:avLst/>
            </a:prstGeom>
            <a:noFill/>
            <a:ln w="12700">
              <a:noFill/>
              <a:miter lim="800000"/>
              <a:headEnd/>
              <a:tailEnd/>
            </a:ln>
          </p:spPr>
          <p:txBody>
            <a:bodyPr wrap="none">
              <a:spAutoFit/>
            </a:bodyPr>
            <a:lstStyle/>
            <a:p>
              <a:r>
                <a:rPr lang="en-US">
                  <a:latin typeface="Arial" pitchFamily="34" charset="0"/>
                </a:rPr>
                <a:t>Spectator</a:t>
              </a:r>
            </a:p>
          </p:txBody>
        </p:sp>
        <p:sp>
          <p:nvSpPr>
            <p:cNvPr id="80918" name="Rectangle 9"/>
            <p:cNvSpPr>
              <a:spLocks noChangeArrowheads="1"/>
            </p:cNvSpPr>
            <p:nvPr/>
          </p:nvSpPr>
          <p:spPr bwMode="auto">
            <a:xfrm>
              <a:off x="3503" y="739"/>
              <a:ext cx="948" cy="231"/>
            </a:xfrm>
            <a:prstGeom prst="rect">
              <a:avLst/>
            </a:prstGeom>
            <a:noFill/>
            <a:ln w="12700">
              <a:noFill/>
              <a:miter lim="800000"/>
              <a:headEnd/>
              <a:tailEnd/>
            </a:ln>
          </p:spPr>
          <p:txBody>
            <a:bodyPr wrap="none">
              <a:spAutoFit/>
            </a:bodyPr>
            <a:lstStyle/>
            <a:p>
              <a:r>
                <a:rPr lang="en-US">
                  <a:latin typeface="Arial" pitchFamily="34" charset="0"/>
                </a:rPr>
                <a:t>Tournament</a:t>
              </a:r>
            </a:p>
          </p:txBody>
        </p:sp>
        <p:sp>
          <p:nvSpPr>
            <p:cNvPr id="80919" name="Rectangle 10"/>
            <p:cNvSpPr>
              <a:spLocks noChangeArrowheads="1"/>
            </p:cNvSpPr>
            <p:nvPr/>
          </p:nvSpPr>
          <p:spPr bwMode="auto">
            <a:xfrm>
              <a:off x="3423" y="1760"/>
              <a:ext cx="853" cy="750"/>
            </a:xfrm>
            <a:prstGeom prst="rect">
              <a:avLst/>
            </a:prstGeom>
            <a:noFill/>
            <a:ln w="12700">
              <a:noFill/>
              <a:miter lim="800000"/>
              <a:headEnd/>
              <a:tailEnd/>
            </a:ln>
          </p:spPr>
          <p:txBody>
            <a:bodyPr wrap="none">
              <a:spAutoFit/>
            </a:bodyPr>
            <a:lstStyle/>
            <a:p>
              <a:r>
                <a:rPr lang="en-US" b="0">
                  <a:latin typeface="Arial" pitchFamily="34" charset="0"/>
                </a:rPr>
                <a:t>&lt;&lt;create&gt;&gt;</a:t>
              </a:r>
              <a:br>
                <a:rPr lang="en-US" b="0">
                  <a:latin typeface="Arial" pitchFamily="34" charset="0"/>
                </a:rPr>
              </a:br>
              <a:r>
                <a:rPr lang="en-US" b="0">
                  <a:latin typeface="Arial" pitchFamily="34" charset="0"/>
                </a:rPr>
                <a:t>archive()</a:t>
              </a:r>
              <a:br>
                <a:rPr lang="en-US" b="0">
                  <a:latin typeface="Arial" pitchFamily="34" charset="0"/>
                </a:rPr>
              </a:br>
              <a:r>
                <a:rPr lang="en-US" b="0">
                  <a:latin typeface="Arial" pitchFamily="34" charset="0"/>
                </a:rPr>
                <a:t>schedule()</a:t>
              </a:r>
              <a:br>
                <a:rPr lang="en-US" b="0">
                  <a:latin typeface="Arial" pitchFamily="34" charset="0"/>
                </a:rPr>
              </a:br>
              <a:r>
                <a:rPr lang="en-US" b="0">
                  <a:latin typeface="Arial" pitchFamily="34" charset="0"/>
                </a:rPr>
                <a:t>view()</a:t>
              </a:r>
            </a:p>
          </p:txBody>
        </p:sp>
        <p:sp>
          <p:nvSpPr>
            <p:cNvPr id="80920" name="Rectangle 11"/>
            <p:cNvSpPr>
              <a:spLocks noChangeArrowheads="1"/>
            </p:cNvSpPr>
            <p:nvPr/>
          </p:nvSpPr>
          <p:spPr bwMode="auto">
            <a:xfrm>
              <a:off x="3423" y="2498"/>
              <a:ext cx="772" cy="404"/>
            </a:xfrm>
            <a:prstGeom prst="rect">
              <a:avLst/>
            </a:prstGeom>
            <a:noFill/>
            <a:ln w="12700">
              <a:noFill/>
              <a:miter lim="800000"/>
              <a:headEnd/>
              <a:tailEnd/>
            </a:ln>
          </p:spPr>
          <p:txBody>
            <a:bodyPr wrap="none">
              <a:spAutoFit/>
            </a:bodyPr>
            <a:lstStyle/>
            <a:p>
              <a:r>
                <a:rPr lang="en-US" b="0">
                  <a:latin typeface="Arial" pitchFamily="34" charset="0"/>
                </a:rPr>
                <a:t>applyFor()</a:t>
              </a:r>
              <a:br>
                <a:rPr lang="en-US" b="0">
                  <a:latin typeface="Arial" pitchFamily="34" charset="0"/>
                </a:rPr>
              </a:br>
              <a:r>
                <a:rPr lang="en-US" b="0">
                  <a:latin typeface="Arial" pitchFamily="34" charset="0"/>
                </a:rPr>
                <a:t>view()</a:t>
              </a:r>
            </a:p>
          </p:txBody>
        </p:sp>
        <p:sp>
          <p:nvSpPr>
            <p:cNvPr id="80921" name="Rectangle 12"/>
            <p:cNvSpPr>
              <a:spLocks noChangeArrowheads="1"/>
            </p:cNvSpPr>
            <p:nvPr/>
          </p:nvSpPr>
          <p:spPr bwMode="auto">
            <a:xfrm>
              <a:off x="3423" y="2980"/>
              <a:ext cx="500" cy="231"/>
            </a:xfrm>
            <a:prstGeom prst="rect">
              <a:avLst/>
            </a:prstGeom>
            <a:noFill/>
            <a:ln w="12700">
              <a:noFill/>
              <a:miter lim="800000"/>
              <a:headEnd/>
              <a:tailEnd/>
            </a:ln>
          </p:spPr>
          <p:txBody>
            <a:bodyPr wrap="none">
              <a:spAutoFit/>
            </a:bodyPr>
            <a:lstStyle/>
            <a:p>
              <a:r>
                <a:rPr lang="en-US" b="0">
                  <a:latin typeface="Arial" pitchFamily="34" charset="0"/>
                </a:rPr>
                <a:t>view()</a:t>
              </a:r>
            </a:p>
          </p:txBody>
        </p:sp>
        <p:sp>
          <p:nvSpPr>
            <p:cNvPr id="80922" name="Rectangle 13"/>
            <p:cNvSpPr>
              <a:spLocks noChangeArrowheads="1"/>
            </p:cNvSpPr>
            <p:nvPr/>
          </p:nvSpPr>
          <p:spPr bwMode="auto">
            <a:xfrm>
              <a:off x="1066" y="1151"/>
              <a:ext cx="916" cy="577"/>
            </a:xfrm>
            <a:prstGeom prst="rect">
              <a:avLst/>
            </a:prstGeom>
            <a:noFill/>
            <a:ln w="12700">
              <a:noFill/>
              <a:miter lim="800000"/>
              <a:headEnd/>
              <a:tailEnd/>
            </a:ln>
          </p:spPr>
          <p:txBody>
            <a:bodyPr wrap="none">
              <a:spAutoFit/>
            </a:bodyPr>
            <a:lstStyle/>
            <a:p>
              <a:r>
                <a:rPr lang="en-US" b="0">
                  <a:latin typeface="Arial" pitchFamily="34" charset="0"/>
                </a:rPr>
                <a:t>&lt;&lt;create&gt;&gt;</a:t>
              </a:r>
              <a:br>
                <a:rPr lang="en-US" b="0">
                  <a:latin typeface="Arial" pitchFamily="34" charset="0"/>
                </a:rPr>
              </a:br>
              <a:r>
                <a:rPr lang="en-US" b="0">
                  <a:latin typeface="Arial" pitchFamily="34" charset="0"/>
                </a:rPr>
                <a:t>createUser()</a:t>
              </a:r>
              <a:br>
                <a:rPr lang="en-US" b="0">
                  <a:latin typeface="Arial" pitchFamily="34" charset="0"/>
                </a:rPr>
              </a:br>
              <a:r>
                <a:rPr lang="en-US" b="0">
                  <a:latin typeface="Arial" pitchFamily="34" charset="0"/>
                </a:rPr>
                <a:t>view ()</a:t>
              </a:r>
            </a:p>
          </p:txBody>
        </p:sp>
        <p:sp>
          <p:nvSpPr>
            <p:cNvPr id="80923" name="Rectangle 14"/>
            <p:cNvSpPr>
              <a:spLocks noChangeArrowheads="1"/>
            </p:cNvSpPr>
            <p:nvPr/>
          </p:nvSpPr>
          <p:spPr bwMode="auto">
            <a:xfrm>
              <a:off x="1066" y="1760"/>
              <a:ext cx="540" cy="231"/>
            </a:xfrm>
            <a:prstGeom prst="rect">
              <a:avLst/>
            </a:prstGeom>
            <a:noFill/>
            <a:ln w="12700">
              <a:noFill/>
              <a:miter lim="800000"/>
              <a:headEnd/>
              <a:tailEnd/>
            </a:ln>
          </p:spPr>
          <p:txBody>
            <a:bodyPr wrap="none">
              <a:spAutoFit/>
            </a:bodyPr>
            <a:lstStyle/>
            <a:p>
              <a:r>
                <a:rPr lang="en-US" b="0">
                  <a:latin typeface="Arial" pitchFamily="34" charset="0"/>
                </a:rPr>
                <a:t>view ()</a:t>
              </a:r>
            </a:p>
          </p:txBody>
        </p:sp>
        <p:sp>
          <p:nvSpPr>
            <p:cNvPr id="80924" name="Rectangle 15"/>
            <p:cNvSpPr>
              <a:spLocks noChangeArrowheads="1"/>
            </p:cNvSpPr>
            <p:nvPr/>
          </p:nvSpPr>
          <p:spPr bwMode="auto">
            <a:xfrm>
              <a:off x="1066" y="2980"/>
              <a:ext cx="1180" cy="404"/>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applyForPlayer()</a:t>
              </a:r>
            </a:p>
          </p:txBody>
        </p:sp>
        <p:sp>
          <p:nvSpPr>
            <p:cNvPr id="80925" name="Rectangle 16"/>
            <p:cNvSpPr>
              <a:spLocks noChangeArrowheads="1"/>
            </p:cNvSpPr>
            <p:nvPr/>
          </p:nvSpPr>
          <p:spPr bwMode="auto">
            <a:xfrm>
              <a:off x="1066" y="2498"/>
              <a:ext cx="1196" cy="404"/>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applyForOwner()</a:t>
              </a:r>
            </a:p>
          </p:txBody>
        </p:sp>
        <p:sp>
          <p:nvSpPr>
            <p:cNvPr id="80926" name="Rectangle 17"/>
            <p:cNvSpPr>
              <a:spLocks noChangeArrowheads="1"/>
            </p:cNvSpPr>
            <p:nvPr/>
          </p:nvSpPr>
          <p:spPr bwMode="auto">
            <a:xfrm>
              <a:off x="2265" y="1151"/>
              <a:ext cx="853" cy="404"/>
            </a:xfrm>
            <a:prstGeom prst="rect">
              <a:avLst/>
            </a:prstGeom>
            <a:noFill/>
            <a:ln w="12700">
              <a:noFill/>
              <a:miter lim="800000"/>
              <a:headEnd/>
              <a:tailEnd/>
            </a:ln>
          </p:spPr>
          <p:txBody>
            <a:bodyPr wrap="none">
              <a:spAutoFit/>
            </a:bodyPr>
            <a:lstStyle/>
            <a:p>
              <a:r>
                <a:rPr lang="en-US" b="0">
                  <a:latin typeface="Arial" pitchFamily="34" charset="0"/>
                </a:rPr>
                <a:t>&lt;&lt;create&gt;&gt;</a:t>
              </a:r>
              <a:br>
                <a:rPr lang="en-US" b="0">
                  <a:latin typeface="Arial" pitchFamily="34" charset="0"/>
                </a:rPr>
              </a:br>
              <a:r>
                <a:rPr lang="en-US" b="0">
                  <a:latin typeface="Arial" pitchFamily="34" charset="0"/>
                </a:rPr>
                <a:t>archive()</a:t>
              </a:r>
            </a:p>
          </p:txBody>
        </p:sp>
        <p:sp>
          <p:nvSpPr>
            <p:cNvPr id="80927" name="Rectangle 18"/>
            <p:cNvSpPr>
              <a:spLocks noChangeArrowheads="1"/>
            </p:cNvSpPr>
            <p:nvPr/>
          </p:nvSpPr>
          <p:spPr bwMode="auto">
            <a:xfrm>
              <a:off x="2265" y="2498"/>
              <a:ext cx="828" cy="404"/>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subscribe()</a:t>
              </a:r>
            </a:p>
          </p:txBody>
        </p:sp>
        <p:sp>
          <p:nvSpPr>
            <p:cNvPr id="80928" name="Rectangle 19"/>
            <p:cNvSpPr>
              <a:spLocks noChangeArrowheads="1"/>
            </p:cNvSpPr>
            <p:nvPr/>
          </p:nvSpPr>
          <p:spPr bwMode="auto">
            <a:xfrm>
              <a:off x="2265" y="2980"/>
              <a:ext cx="828" cy="404"/>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subscribe()</a:t>
              </a:r>
            </a:p>
          </p:txBody>
        </p:sp>
        <p:sp>
          <p:nvSpPr>
            <p:cNvPr id="80929" name="Rectangle 20"/>
            <p:cNvSpPr>
              <a:spLocks noChangeArrowheads="1"/>
            </p:cNvSpPr>
            <p:nvPr/>
          </p:nvSpPr>
          <p:spPr bwMode="auto">
            <a:xfrm>
              <a:off x="2265" y="1760"/>
              <a:ext cx="484" cy="231"/>
            </a:xfrm>
            <a:prstGeom prst="rect">
              <a:avLst/>
            </a:prstGeom>
            <a:noFill/>
            <a:ln w="12700">
              <a:noFill/>
              <a:miter lim="800000"/>
              <a:headEnd/>
              <a:tailEnd/>
            </a:ln>
          </p:spPr>
          <p:txBody>
            <a:bodyPr wrap="none">
              <a:spAutoFit/>
            </a:bodyPr>
            <a:lstStyle/>
            <a:p>
              <a:r>
                <a:rPr lang="en-US" b="0">
                  <a:latin typeface="Arial" pitchFamily="34" charset="0"/>
                </a:rPr>
                <a:t>edit ()</a:t>
              </a:r>
            </a:p>
          </p:txBody>
        </p:sp>
        <p:sp>
          <p:nvSpPr>
            <p:cNvPr id="80930" name="Rectangle 21"/>
            <p:cNvSpPr>
              <a:spLocks noChangeArrowheads="1"/>
            </p:cNvSpPr>
            <p:nvPr/>
          </p:nvSpPr>
          <p:spPr bwMode="auto">
            <a:xfrm>
              <a:off x="4870" y="740"/>
              <a:ext cx="532" cy="231"/>
            </a:xfrm>
            <a:prstGeom prst="rect">
              <a:avLst/>
            </a:prstGeom>
            <a:noFill/>
            <a:ln w="12700">
              <a:noFill/>
              <a:miter lim="800000"/>
              <a:headEnd/>
              <a:tailEnd/>
            </a:ln>
          </p:spPr>
          <p:txBody>
            <a:bodyPr wrap="none">
              <a:spAutoFit/>
            </a:bodyPr>
            <a:lstStyle/>
            <a:p>
              <a:r>
                <a:rPr lang="en-US">
                  <a:latin typeface="Arial" pitchFamily="34" charset="0"/>
                </a:rPr>
                <a:t>Match</a:t>
              </a:r>
            </a:p>
          </p:txBody>
        </p:sp>
        <p:sp>
          <p:nvSpPr>
            <p:cNvPr id="80931" name="Rectangle 22"/>
            <p:cNvSpPr>
              <a:spLocks noChangeArrowheads="1"/>
            </p:cNvSpPr>
            <p:nvPr/>
          </p:nvSpPr>
          <p:spPr bwMode="auto">
            <a:xfrm>
              <a:off x="4573" y="1760"/>
              <a:ext cx="853" cy="404"/>
            </a:xfrm>
            <a:prstGeom prst="rect">
              <a:avLst/>
            </a:prstGeom>
            <a:noFill/>
            <a:ln w="12700">
              <a:noFill/>
              <a:miter lim="800000"/>
              <a:headEnd/>
              <a:tailEnd/>
            </a:ln>
          </p:spPr>
          <p:txBody>
            <a:bodyPr wrap="none">
              <a:spAutoFit/>
            </a:bodyPr>
            <a:lstStyle/>
            <a:p>
              <a:r>
                <a:rPr lang="en-US" b="0">
                  <a:latin typeface="Arial" pitchFamily="34" charset="0"/>
                </a:rPr>
                <a:t>&lt;&lt;create&gt;&gt;</a:t>
              </a:r>
              <a:br>
                <a:rPr lang="en-US" b="0">
                  <a:latin typeface="Arial" pitchFamily="34" charset="0"/>
                </a:rPr>
              </a:br>
              <a:r>
                <a:rPr lang="en-US" b="0">
                  <a:latin typeface="Arial" pitchFamily="34" charset="0"/>
                </a:rPr>
                <a:t>end()</a:t>
              </a:r>
            </a:p>
          </p:txBody>
        </p:sp>
        <p:sp>
          <p:nvSpPr>
            <p:cNvPr id="80932" name="Rectangle 23"/>
            <p:cNvSpPr>
              <a:spLocks noChangeArrowheads="1"/>
            </p:cNvSpPr>
            <p:nvPr/>
          </p:nvSpPr>
          <p:spPr bwMode="auto">
            <a:xfrm>
              <a:off x="4573" y="2498"/>
              <a:ext cx="572" cy="404"/>
            </a:xfrm>
            <a:prstGeom prst="rect">
              <a:avLst/>
            </a:prstGeom>
            <a:noFill/>
            <a:ln w="12700">
              <a:noFill/>
              <a:miter lim="800000"/>
              <a:headEnd/>
              <a:tailEnd/>
            </a:ln>
          </p:spPr>
          <p:txBody>
            <a:bodyPr wrap="none">
              <a:spAutoFit/>
            </a:bodyPr>
            <a:lstStyle/>
            <a:p>
              <a:r>
                <a:rPr lang="en-US" b="0">
                  <a:latin typeface="Arial" pitchFamily="34" charset="0"/>
                </a:rPr>
                <a:t>play()</a:t>
              </a:r>
              <a:br>
                <a:rPr lang="en-US" b="0">
                  <a:latin typeface="Arial" pitchFamily="34" charset="0"/>
                </a:rPr>
              </a:br>
              <a:r>
                <a:rPr lang="en-US" b="0">
                  <a:latin typeface="Arial" pitchFamily="34" charset="0"/>
                </a:rPr>
                <a:t>forfeit()</a:t>
              </a:r>
            </a:p>
          </p:txBody>
        </p:sp>
        <p:sp>
          <p:nvSpPr>
            <p:cNvPr id="80933" name="Rectangle 24"/>
            <p:cNvSpPr>
              <a:spLocks noChangeArrowheads="1"/>
            </p:cNvSpPr>
            <p:nvPr/>
          </p:nvSpPr>
          <p:spPr bwMode="auto">
            <a:xfrm>
              <a:off x="4573" y="2980"/>
              <a:ext cx="604" cy="404"/>
            </a:xfrm>
            <a:prstGeom prst="rect">
              <a:avLst/>
            </a:prstGeom>
            <a:noFill/>
            <a:ln w="12700">
              <a:noFill/>
              <a:miter lim="800000"/>
              <a:headEnd/>
              <a:tailEnd/>
            </a:ln>
          </p:spPr>
          <p:txBody>
            <a:bodyPr wrap="none">
              <a:spAutoFit/>
            </a:bodyPr>
            <a:lstStyle/>
            <a:p>
              <a:r>
                <a:rPr lang="en-US" b="0">
                  <a:latin typeface="Arial" pitchFamily="34" charset="0"/>
                </a:rPr>
                <a:t>view()</a:t>
              </a:r>
              <a:br>
                <a:rPr lang="en-US" b="0">
                  <a:latin typeface="Arial" pitchFamily="34" charset="0"/>
                </a:rPr>
              </a:br>
              <a:r>
                <a:rPr lang="en-US" b="0">
                  <a:latin typeface="Arial" pitchFamily="34" charset="0"/>
                </a:rPr>
                <a:t>replay()</a:t>
              </a:r>
            </a:p>
          </p:txBody>
        </p:sp>
        <p:grpSp>
          <p:nvGrpSpPr>
            <p:cNvPr id="3" name="Group 25"/>
            <p:cNvGrpSpPr>
              <a:grpSpLocks/>
            </p:cNvGrpSpPr>
            <p:nvPr/>
          </p:nvGrpSpPr>
          <p:grpSpPr bwMode="auto">
            <a:xfrm>
              <a:off x="66" y="584"/>
              <a:ext cx="5649" cy="2888"/>
              <a:chOff x="66" y="584"/>
              <a:chExt cx="5649" cy="2888"/>
            </a:xfrm>
          </p:grpSpPr>
          <p:sp>
            <p:nvSpPr>
              <p:cNvPr id="80935" name="Rectangle 26"/>
              <p:cNvSpPr>
                <a:spLocks noChangeArrowheads="1"/>
              </p:cNvSpPr>
              <p:nvPr/>
            </p:nvSpPr>
            <p:spPr bwMode="auto">
              <a:xfrm>
                <a:off x="1085" y="584"/>
                <a:ext cx="1159" cy="2888"/>
              </a:xfrm>
              <a:prstGeom prst="rect">
                <a:avLst/>
              </a:prstGeom>
              <a:noFill/>
              <a:ln w="28575">
                <a:solidFill>
                  <a:schemeClr val="tx1"/>
                </a:solidFill>
                <a:miter lim="800000"/>
                <a:headEnd/>
                <a:tailEnd/>
              </a:ln>
            </p:spPr>
            <p:txBody>
              <a:bodyPr wrap="none" anchor="ctr"/>
              <a:lstStyle/>
              <a:p>
                <a:endParaRPr lang="en-US"/>
              </a:p>
            </p:txBody>
          </p:sp>
          <p:sp>
            <p:nvSpPr>
              <p:cNvPr id="80936" name="Rectangle 27"/>
              <p:cNvSpPr>
                <a:spLocks noChangeArrowheads="1"/>
              </p:cNvSpPr>
              <p:nvPr/>
            </p:nvSpPr>
            <p:spPr bwMode="auto">
              <a:xfrm>
                <a:off x="66" y="1151"/>
                <a:ext cx="5649" cy="617"/>
              </a:xfrm>
              <a:prstGeom prst="rect">
                <a:avLst/>
              </a:prstGeom>
              <a:noFill/>
              <a:ln w="28575">
                <a:solidFill>
                  <a:schemeClr val="tx1"/>
                </a:solidFill>
                <a:miter lim="800000"/>
                <a:headEnd/>
                <a:tailEnd/>
              </a:ln>
            </p:spPr>
            <p:txBody>
              <a:bodyPr wrap="none" anchor="ctr"/>
              <a:lstStyle/>
              <a:p>
                <a:endParaRPr lang="en-US"/>
              </a:p>
            </p:txBody>
          </p:sp>
          <p:sp>
            <p:nvSpPr>
              <p:cNvPr id="80937" name="Rectangle 28"/>
              <p:cNvSpPr>
                <a:spLocks noChangeArrowheads="1"/>
              </p:cNvSpPr>
              <p:nvPr/>
            </p:nvSpPr>
            <p:spPr bwMode="auto">
              <a:xfrm>
                <a:off x="66" y="2498"/>
                <a:ext cx="5649" cy="482"/>
              </a:xfrm>
              <a:prstGeom prst="rect">
                <a:avLst/>
              </a:prstGeom>
              <a:noFill/>
              <a:ln w="28575">
                <a:solidFill>
                  <a:schemeClr val="tx1"/>
                </a:solidFill>
                <a:miter lim="800000"/>
                <a:headEnd/>
                <a:tailEnd/>
              </a:ln>
            </p:spPr>
            <p:txBody>
              <a:bodyPr wrap="none" anchor="ctr"/>
              <a:lstStyle/>
              <a:p>
                <a:endParaRPr lang="en-US"/>
              </a:p>
            </p:txBody>
          </p:sp>
          <p:sp>
            <p:nvSpPr>
              <p:cNvPr id="80938" name="Rectangle 29"/>
              <p:cNvSpPr>
                <a:spLocks noChangeArrowheads="1"/>
              </p:cNvSpPr>
              <p:nvPr/>
            </p:nvSpPr>
            <p:spPr bwMode="auto">
              <a:xfrm>
                <a:off x="66" y="2980"/>
                <a:ext cx="5649" cy="492"/>
              </a:xfrm>
              <a:prstGeom prst="rect">
                <a:avLst/>
              </a:prstGeom>
              <a:noFill/>
              <a:ln w="28575">
                <a:solidFill>
                  <a:schemeClr val="tx1"/>
                </a:solidFill>
                <a:miter lim="800000"/>
                <a:headEnd/>
                <a:tailEnd/>
              </a:ln>
            </p:spPr>
            <p:txBody>
              <a:bodyPr wrap="none" anchor="ctr"/>
              <a:lstStyle/>
              <a:p>
                <a:endParaRPr lang="en-US"/>
              </a:p>
            </p:txBody>
          </p:sp>
          <p:sp>
            <p:nvSpPr>
              <p:cNvPr id="80939" name="Rectangle 30"/>
              <p:cNvSpPr>
                <a:spLocks noChangeArrowheads="1"/>
              </p:cNvSpPr>
              <p:nvPr/>
            </p:nvSpPr>
            <p:spPr bwMode="auto">
              <a:xfrm>
                <a:off x="66" y="1768"/>
                <a:ext cx="5649" cy="730"/>
              </a:xfrm>
              <a:prstGeom prst="rect">
                <a:avLst/>
              </a:prstGeom>
              <a:noFill/>
              <a:ln w="28575">
                <a:solidFill>
                  <a:schemeClr val="tx1"/>
                </a:solidFill>
                <a:miter lim="800000"/>
                <a:headEnd/>
                <a:tailEnd/>
              </a:ln>
            </p:spPr>
            <p:txBody>
              <a:bodyPr wrap="none" anchor="ctr"/>
              <a:lstStyle/>
              <a:p>
                <a:endParaRPr lang="en-US"/>
              </a:p>
            </p:txBody>
          </p:sp>
          <p:sp>
            <p:nvSpPr>
              <p:cNvPr id="80940" name="Rectangle 31"/>
              <p:cNvSpPr>
                <a:spLocks noChangeArrowheads="1"/>
              </p:cNvSpPr>
              <p:nvPr/>
            </p:nvSpPr>
            <p:spPr bwMode="auto">
              <a:xfrm>
                <a:off x="2244" y="584"/>
                <a:ext cx="1159" cy="2888"/>
              </a:xfrm>
              <a:prstGeom prst="rect">
                <a:avLst/>
              </a:prstGeom>
              <a:noFill/>
              <a:ln w="28575">
                <a:solidFill>
                  <a:schemeClr val="tx1"/>
                </a:solidFill>
                <a:miter lim="800000"/>
                <a:headEnd/>
                <a:tailEnd/>
              </a:ln>
            </p:spPr>
            <p:txBody>
              <a:bodyPr wrap="none" anchor="ctr"/>
              <a:lstStyle/>
              <a:p>
                <a:endParaRPr lang="en-US"/>
              </a:p>
            </p:txBody>
          </p:sp>
          <p:sp>
            <p:nvSpPr>
              <p:cNvPr id="80941" name="Rectangle 32"/>
              <p:cNvSpPr>
                <a:spLocks noChangeArrowheads="1"/>
              </p:cNvSpPr>
              <p:nvPr/>
            </p:nvSpPr>
            <p:spPr bwMode="auto">
              <a:xfrm>
                <a:off x="3397" y="584"/>
                <a:ext cx="1159" cy="2888"/>
              </a:xfrm>
              <a:prstGeom prst="rect">
                <a:avLst/>
              </a:prstGeom>
              <a:noFill/>
              <a:ln w="28575">
                <a:solidFill>
                  <a:schemeClr val="tx1"/>
                </a:solidFill>
                <a:miter lim="800000"/>
                <a:headEnd/>
                <a:tailEnd/>
              </a:ln>
            </p:spPr>
            <p:txBody>
              <a:bodyPr wrap="none" anchor="ctr"/>
              <a:lstStyle/>
              <a:p>
                <a:endParaRPr lang="en-US"/>
              </a:p>
            </p:txBody>
          </p:sp>
          <p:sp>
            <p:nvSpPr>
              <p:cNvPr id="80942" name="Rectangle 33"/>
              <p:cNvSpPr>
                <a:spLocks noChangeArrowheads="1"/>
              </p:cNvSpPr>
              <p:nvPr/>
            </p:nvSpPr>
            <p:spPr bwMode="auto">
              <a:xfrm>
                <a:off x="4556" y="584"/>
                <a:ext cx="1159" cy="2888"/>
              </a:xfrm>
              <a:prstGeom prst="rect">
                <a:avLst/>
              </a:prstGeom>
              <a:noFill/>
              <a:ln w="28575">
                <a:solidFill>
                  <a:schemeClr val="tx1"/>
                </a:solidFill>
                <a:miter lim="800000"/>
                <a:headEnd/>
                <a:tailEnd/>
              </a:ln>
            </p:spPr>
            <p:txBody>
              <a:bodyPr wrap="none" anchor="ctr"/>
              <a:lstStyle/>
              <a:p>
                <a:endParaRPr lang="en-US"/>
              </a:p>
            </p:txBody>
          </p:sp>
        </p:grpSp>
      </p:grpSp>
      <p:sp>
        <p:nvSpPr>
          <p:cNvPr id="80899" name="Rectangle 36"/>
          <p:cNvSpPr>
            <a:spLocks noGrp="1" noChangeArrowheads="1"/>
          </p:cNvSpPr>
          <p:nvPr>
            <p:ph type="title"/>
          </p:nvPr>
        </p:nvSpPr>
        <p:spPr/>
        <p:txBody>
          <a:bodyPr/>
          <a:lstStyle/>
          <a:p>
            <a:r>
              <a:rPr lang="en-US" smtClean="0">
                <a:ea typeface="ＭＳ Ｐゴシック" pitchFamily="34" charset="-128"/>
              </a:rPr>
              <a:t>Access Matrix Example</a:t>
            </a:r>
          </a:p>
        </p:txBody>
      </p:sp>
      <p:grpSp>
        <p:nvGrpSpPr>
          <p:cNvPr id="4" name="Group 61"/>
          <p:cNvGrpSpPr>
            <a:grpSpLocks/>
          </p:cNvGrpSpPr>
          <p:nvPr/>
        </p:nvGrpSpPr>
        <p:grpSpPr bwMode="auto">
          <a:xfrm>
            <a:off x="104775" y="1344630"/>
            <a:ext cx="8967788" cy="4584700"/>
            <a:chOff x="66" y="584"/>
            <a:chExt cx="5649" cy="2888"/>
          </a:xfrm>
        </p:grpSpPr>
        <p:sp>
          <p:nvSpPr>
            <p:cNvPr id="80901" name="Rectangle 50"/>
            <p:cNvSpPr>
              <a:spLocks noChangeArrowheads="1"/>
            </p:cNvSpPr>
            <p:nvPr/>
          </p:nvSpPr>
          <p:spPr bwMode="auto">
            <a:xfrm>
              <a:off x="4556" y="2498"/>
              <a:ext cx="1159" cy="482"/>
            </a:xfrm>
            <a:prstGeom prst="rect">
              <a:avLst/>
            </a:prstGeom>
            <a:solidFill>
              <a:srgbClr val="E6E6E6"/>
            </a:solidFill>
            <a:ln w="12700">
              <a:noFill/>
              <a:miter lim="800000"/>
              <a:headEnd/>
              <a:tailEnd/>
            </a:ln>
          </p:spPr>
          <p:txBody>
            <a:bodyPr wrap="none" anchor="ctr"/>
            <a:lstStyle/>
            <a:p>
              <a:endParaRPr lang="en-US"/>
            </a:p>
          </p:txBody>
        </p:sp>
        <p:sp>
          <p:nvSpPr>
            <p:cNvPr id="80902" name="Rectangle 51"/>
            <p:cNvSpPr>
              <a:spLocks noChangeArrowheads="1"/>
            </p:cNvSpPr>
            <p:nvPr/>
          </p:nvSpPr>
          <p:spPr bwMode="auto">
            <a:xfrm>
              <a:off x="550" y="2498"/>
              <a:ext cx="548" cy="231"/>
            </a:xfrm>
            <a:prstGeom prst="rect">
              <a:avLst/>
            </a:prstGeom>
            <a:noFill/>
            <a:ln w="12700">
              <a:noFill/>
              <a:miter lim="800000"/>
              <a:headEnd/>
              <a:tailEnd/>
            </a:ln>
          </p:spPr>
          <p:txBody>
            <a:bodyPr wrap="none">
              <a:spAutoFit/>
            </a:bodyPr>
            <a:lstStyle/>
            <a:p>
              <a:r>
                <a:rPr lang="en-US">
                  <a:latin typeface="Arial" pitchFamily="34" charset="0"/>
                </a:rPr>
                <a:t>Player</a:t>
              </a:r>
            </a:p>
          </p:txBody>
        </p:sp>
        <p:sp>
          <p:nvSpPr>
            <p:cNvPr id="80903" name="Rectangle 52"/>
            <p:cNvSpPr>
              <a:spLocks noChangeArrowheads="1"/>
            </p:cNvSpPr>
            <p:nvPr/>
          </p:nvSpPr>
          <p:spPr bwMode="auto">
            <a:xfrm>
              <a:off x="4870" y="740"/>
              <a:ext cx="532" cy="231"/>
            </a:xfrm>
            <a:prstGeom prst="rect">
              <a:avLst/>
            </a:prstGeom>
            <a:noFill/>
            <a:ln w="12700">
              <a:noFill/>
              <a:miter lim="800000"/>
              <a:headEnd/>
              <a:tailEnd/>
            </a:ln>
          </p:spPr>
          <p:txBody>
            <a:bodyPr wrap="none">
              <a:spAutoFit/>
            </a:bodyPr>
            <a:lstStyle/>
            <a:p>
              <a:r>
                <a:rPr lang="en-US">
                  <a:latin typeface="Arial" pitchFamily="34" charset="0"/>
                </a:rPr>
                <a:t>Match</a:t>
              </a:r>
            </a:p>
          </p:txBody>
        </p:sp>
        <p:sp>
          <p:nvSpPr>
            <p:cNvPr id="80904" name="Rectangle 53"/>
            <p:cNvSpPr>
              <a:spLocks noChangeArrowheads="1"/>
            </p:cNvSpPr>
            <p:nvPr/>
          </p:nvSpPr>
          <p:spPr bwMode="auto">
            <a:xfrm>
              <a:off x="4573" y="2498"/>
              <a:ext cx="572" cy="404"/>
            </a:xfrm>
            <a:prstGeom prst="rect">
              <a:avLst/>
            </a:prstGeom>
            <a:noFill/>
            <a:ln w="12700">
              <a:noFill/>
              <a:miter lim="800000"/>
              <a:headEnd/>
              <a:tailEnd/>
            </a:ln>
          </p:spPr>
          <p:txBody>
            <a:bodyPr wrap="none">
              <a:spAutoFit/>
            </a:bodyPr>
            <a:lstStyle/>
            <a:p>
              <a:r>
                <a:rPr lang="en-US" b="0">
                  <a:latin typeface="Arial" pitchFamily="34" charset="0"/>
                </a:rPr>
                <a:t>play()</a:t>
              </a:r>
              <a:br>
                <a:rPr lang="en-US" b="0">
                  <a:latin typeface="Arial" pitchFamily="34" charset="0"/>
                </a:rPr>
              </a:br>
              <a:r>
                <a:rPr lang="en-US" b="0">
                  <a:latin typeface="Arial" pitchFamily="34" charset="0"/>
                </a:rPr>
                <a:t>forfeit()</a:t>
              </a:r>
            </a:p>
          </p:txBody>
        </p:sp>
        <p:sp>
          <p:nvSpPr>
            <p:cNvPr id="80905" name="Rectangle 54"/>
            <p:cNvSpPr>
              <a:spLocks noChangeArrowheads="1"/>
            </p:cNvSpPr>
            <p:nvPr/>
          </p:nvSpPr>
          <p:spPr bwMode="auto">
            <a:xfrm>
              <a:off x="66" y="2498"/>
              <a:ext cx="5649" cy="482"/>
            </a:xfrm>
            <a:prstGeom prst="rect">
              <a:avLst/>
            </a:prstGeom>
            <a:noFill/>
            <a:ln w="28575">
              <a:solidFill>
                <a:schemeClr val="tx1"/>
              </a:solidFill>
              <a:miter lim="800000"/>
              <a:headEnd/>
              <a:tailEnd/>
            </a:ln>
          </p:spPr>
          <p:txBody>
            <a:bodyPr wrap="none" anchor="ctr"/>
            <a:lstStyle/>
            <a:p>
              <a:endParaRPr lang="en-US"/>
            </a:p>
          </p:txBody>
        </p:sp>
        <p:sp>
          <p:nvSpPr>
            <p:cNvPr id="80906" name="Rectangle 55"/>
            <p:cNvSpPr>
              <a:spLocks noChangeArrowheads="1"/>
            </p:cNvSpPr>
            <p:nvPr/>
          </p:nvSpPr>
          <p:spPr bwMode="auto">
            <a:xfrm>
              <a:off x="4556" y="584"/>
              <a:ext cx="1159" cy="2888"/>
            </a:xfrm>
            <a:prstGeom prst="rect">
              <a:avLst/>
            </a:prstGeom>
            <a:noFill/>
            <a:ln w="28575">
              <a:solidFill>
                <a:schemeClr val="tx1"/>
              </a:solidFill>
              <a:miter lim="800000"/>
              <a:headEnd/>
              <a:tailEnd/>
            </a:ln>
          </p:spPr>
          <p:txBody>
            <a:bodyPr wrap="none" anchor="ctr"/>
            <a:lstStyle/>
            <a:p>
              <a:endParaRPr lang="en-US"/>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par>
                          <p:cTn id="7" fill="hold">
                            <p:stCondLst>
                              <p:cond delay="500"/>
                            </p:stCondLst>
                            <p:childTnLst>
                              <p:par>
                                <p:cTn id="8" presetID="9" presetClass="exit" presetSubtype="0" fill="hold" nodeType="afterEffect">
                                  <p:stCondLst>
                                    <p:cond delay="0"/>
                                  </p:stCondLst>
                                  <p:childTnLst>
                                    <p:animEffect transition="out" filter="dissolve">
                                      <p:cBhvr>
                                        <p:cTn id="9" dur="500"/>
                                        <p:tgtEl>
                                          <p:spTgt spid="2"/>
                                        </p:tgtEl>
                                      </p:cBhvr>
                                    </p:animEffect>
                                    <p:set>
                                      <p:cBhvr>
                                        <p:cTn id="10"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7232650" y="3965575"/>
            <a:ext cx="1839913" cy="765175"/>
          </a:xfrm>
          <a:prstGeom prst="rect">
            <a:avLst/>
          </a:prstGeom>
          <a:solidFill>
            <a:srgbClr val="E6E6E6"/>
          </a:solidFill>
          <a:ln w="12700">
            <a:noFill/>
            <a:miter lim="800000"/>
            <a:headEnd/>
            <a:tailEnd/>
          </a:ln>
        </p:spPr>
        <p:txBody>
          <a:bodyPr wrap="none" anchor="ctr"/>
          <a:lstStyle/>
          <a:p>
            <a:endParaRPr lang="en-US"/>
          </a:p>
        </p:txBody>
      </p:sp>
      <p:sp>
        <p:nvSpPr>
          <p:cNvPr id="81923" name="Rectangle 3"/>
          <p:cNvSpPr>
            <a:spLocks noChangeArrowheads="1"/>
          </p:cNvSpPr>
          <p:nvPr/>
        </p:nvSpPr>
        <p:spPr bwMode="auto">
          <a:xfrm>
            <a:off x="873125" y="3965575"/>
            <a:ext cx="869950" cy="366713"/>
          </a:xfrm>
          <a:prstGeom prst="rect">
            <a:avLst/>
          </a:prstGeom>
          <a:noFill/>
          <a:ln w="12700">
            <a:noFill/>
            <a:miter lim="800000"/>
            <a:headEnd/>
            <a:tailEnd/>
          </a:ln>
        </p:spPr>
        <p:txBody>
          <a:bodyPr wrap="none">
            <a:spAutoFit/>
          </a:bodyPr>
          <a:lstStyle/>
          <a:p>
            <a:r>
              <a:rPr lang="en-US">
                <a:latin typeface="Arial" pitchFamily="34" charset="0"/>
              </a:rPr>
              <a:t>Player</a:t>
            </a:r>
          </a:p>
        </p:txBody>
      </p:sp>
      <p:sp>
        <p:nvSpPr>
          <p:cNvPr id="81924" name="Rectangle 4"/>
          <p:cNvSpPr>
            <a:spLocks noChangeArrowheads="1"/>
          </p:cNvSpPr>
          <p:nvPr/>
        </p:nvSpPr>
        <p:spPr bwMode="auto">
          <a:xfrm>
            <a:off x="7731125" y="1174750"/>
            <a:ext cx="844550" cy="366713"/>
          </a:xfrm>
          <a:prstGeom prst="rect">
            <a:avLst/>
          </a:prstGeom>
          <a:noFill/>
          <a:ln w="12700">
            <a:noFill/>
            <a:miter lim="800000"/>
            <a:headEnd/>
            <a:tailEnd/>
          </a:ln>
        </p:spPr>
        <p:txBody>
          <a:bodyPr wrap="none">
            <a:spAutoFit/>
          </a:bodyPr>
          <a:lstStyle/>
          <a:p>
            <a:r>
              <a:rPr lang="en-US">
                <a:latin typeface="Arial" pitchFamily="34" charset="0"/>
              </a:rPr>
              <a:t>Match</a:t>
            </a:r>
          </a:p>
        </p:txBody>
      </p:sp>
      <p:sp>
        <p:nvSpPr>
          <p:cNvPr id="81925" name="Rectangle 5"/>
          <p:cNvSpPr>
            <a:spLocks noChangeArrowheads="1"/>
          </p:cNvSpPr>
          <p:nvPr/>
        </p:nvSpPr>
        <p:spPr bwMode="auto">
          <a:xfrm>
            <a:off x="7259638" y="3965575"/>
            <a:ext cx="908050" cy="641350"/>
          </a:xfrm>
          <a:prstGeom prst="rect">
            <a:avLst/>
          </a:prstGeom>
          <a:noFill/>
          <a:ln w="12700">
            <a:noFill/>
            <a:miter lim="800000"/>
            <a:headEnd/>
            <a:tailEnd/>
          </a:ln>
        </p:spPr>
        <p:txBody>
          <a:bodyPr wrap="none">
            <a:spAutoFit/>
          </a:bodyPr>
          <a:lstStyle/>
          <a:p>
            <a:r>
              <a:rPr lang="en-US" b="0">
                <a:latin typeface="Arial" pitchFamily="34" charset="0"/>
              </a:rPr>
              <a:t>play()</a:t>
            </a:r>
            <a:br>
              <a:rPr lang="en-US" b="0">
                <a:latin typeface="Arial" pitchFamily="34" charset="0"/>
              </a:rPr>
            </a:br>
            <a:r>
              <a:rPr lang="en-US" b="0">
                <a:latin typeface="Arial" pitchFamily="34" charset="0"/>
              </a:rPr>
              <a:t>forfeit()</a:t>
            </a:r>
          </a:p>
        </p:txBody>
      </p:sp>
      <p:sp>
        <p:nvSpPr>
          <p:cNvPr id="81926" name="Rectangle 6"/>
          <p:cNvSpPr>
            <a:spLocks noChangeArrowheads="1"/>
          </p:cNvSpPr>
          <p:nvPr/>
        </p:nvSpPr>
        <p:spPr bwMode="auto">
          <a:xfrm>
            <a:off x="104775" y="3965575"/>
            <a:ext cx="8967788" cy="765175"/>
          </a:xfrm>
          <a:prstGeom prst="rect">
            <a:avLst/>
          </a:prstGeom>
          <a:noFill/>
          <a:ln w="28575">
            <a:solidFill>
              <a:schemeClr val="tx1"/>
            </a:solidFill>
            <a:miter lim="800000"/>
            <a:headEnd/>
            <a:tailEnd/>
          </a:ln>
        </p:spPr>
        <p:txBody>
          <a:bodyPr wrap="none" anchor="ctr"/>
          <a:lstStyle/>
          <a:p>
            <a:endParaRPr lang="en-US"/>
          </a:p>
        </p:txBody>
      </p:sp>
      <p:sp>
        <p:nvSpPr>
          <p:cNvPr id="81927" name="Rectangle 7"/>
          <p:cNvSpPr>
            <a:spLocks noChangeArrowheads="1"/>
          </p:cNvSpPr>
          <p:nvPr/>
        </p:nvSpPr>
        <p:spPr bwMode="auto">
          <a:xfrm>
            <a:off x="7232650" y="927100"/>
            <a:ext cx="1839913" cy="4584700"/>
          </a:xfrm>
          <a:prstGeom prst="rect">
            <a:avLst/>
          </a:prstGeom>
          <a:noFill/>
          <a:ln w="28575">
            <a:solidFill>
              <a:schemeClr val="tx1"/>
            </a:solidFill>
            <a:miter lim="800000"/>
            <a:headEnd/>
            <a:tailEnd/>
          </a:ln>
        </p:spPr>
        <p:txBody>
          <a:bodyPr wrap="none" anchor="ctr"/>
          <a:lstStyle/>
          <a:p>
            <a:endParaRPr lang="en-US"/>
          </a:p>
        </p:txBody>
      </p:sp>
      <p:grpSp>
        <p:nvGrpSpPr>
          <p:cNvPr id="2" name="Group 8"/>
          <p:cNvGrpSpPr>
            <a:grpSpLocks/>
          </p:cNvGrpSpPr>
          <p:nvPr/>
        </p:nvGrpSpPr>
        <p:grpSpPr bwMode="auto">
          <a:xfrm>
            <a:off x="746125" y="2722563"/>
            <a:ext cx="706438" cy="1243012"/>
            <a:chOff x="659" y="1833"/>
            <a:chExt cx="299" cy="526"/>
          </a:xfrm>
        </p:grpSpPr>
        <p:sp>
          <p:nvSpPr>
            <p:cNvPr id="81930" name="Freeform 9"/>
            <p:cNvSpPr>
              <a:spLocks/>
            </p:cNvSpPr>
            <p:nvPr/>
          </p:nvSpPr>
          <p:spPr bwMode="auto">
            <a:xfrm>
              <a:off x="659" y="1941"/>
              <a:ext cx="143" cy="418"/>
            </a:xfrm>
            <a:custGeom>
              <a:avLst/>
              <a:gdLst>
                <a:gd name="T0" fmla="*/ 143 w 143"/>
                <a:gd name="T1" fmla="*/ 0 h 418"/>
                <a:gd name="T2" fmla="*/ 143 w 143"/>
                <a:gd name="T3" fmla="*/ 263 h 418"/>
                <a:gd name="T4" fmla="*/ 0 w 143"/>
                <a:gd name="T5" fmla="*/ 418 h 418"/>
                <a:gd name="T6" fmla="*/ 0 60000 65536"/>
                <a:gd name="T7" fmla="*/ 0 60000 65536"/>
                <a:gd name="T8" fmla="*/ 0 60000 65536"/>
                <a:gd name="T9" fmla="*/ 0 w 143"/>
                <a:gd name="T10" fmla="*/ 0 h 418"/>
                <a:gd name="T11" fmla="*/ 143 w 143"/>
                <a:gd name="T12" fmla="*/ 418 h 418"/>
              </a:gdLst>
              <a:ahLst/>
              <a:cxnLst>
                <a:cxn ang="T6">
                  <a:pos x="T0" y="T1"/>
                </a:cxn>
                <a:cxn ang="T7">
                  <a:pos x="T2" y="T3"/>
                </a:cxn>
                <a:cxn ang="T8">
                  <a:pos x="T4" y="T5"/>
                </a:cxn>
              </a:cxnLst>
              <a:rect l="T9" t="T10" r="T11" b="T12"/>
              <a:pathLst>
                <a:path w="143" h="418">
                  <a:moveTo>
                    <a:pt x="143" y="0"/>
                  </a:moveTo>
                  <a:lnTo>
                    <a:pt x="143" y="263"/>
                  </a:lnTo>
                  <a:lnTo>
                    <a:pt x="0" y="418"/>
                  </a:lnTo>
                </a:path>
              </a:pathLst>
            </a:custGeom>
            <a:noFill/>
            <a:ln w="19050">
              <a:solidFill>
                <a:srgbClr val="000000"/>
              </a:solidFill>
              <a:round/>
              <a:headEnd/>
              <a:tailEnd/>
            </a:ln>
          </p:spPr>
          <p:txBody>
            <a:bodyPr/>
            <a:lstStyle/>
            <a:p>
              <a:endParaRPr lang="en-US"/>
            </a:p>
          </p:txBody>
        </p:sp>
        <p:sp>
          <p:nvSpPr>
            <p:cNvPr id="81931" name="Line 10"/>
            <p:cNvSpPr>
              <a:spLocks noChangeShapeType="1"/>
            </p:cNvSpPr>
            <p:nvPr/>
          </p:nvSpPr>
          <p:spPr bwMode="auto">
            <a:xfrm>
              <a:off x="802" y="2204"/>
              <a:ext cx="156" cy="155"/>
            </a:xfrm>
            <a:prstGeom prst="line">
              <a:avLst/>
            </a:prstGeom>
            <a:noFill/>
            <a:ln w="19050">
              <a:solidFill>
                <a:srgbClr val="000000"/>
              </a:solidFill>
              <a:round/>
              <a:headEnd/>
              <a:tailEnd/>
            </a:ln>
          </p:spPr>
          <p:txBody>
            <a:bodyPr/>
            <a:lstStyle/>
            <a:p>
              <a:endParaRPr lang="en-CA"/>
            </a:p>
          </p:txBody>
        </p:sp>
        <p:sp>
          <p:nvSpPr>
            <p:cNvPr id="81932" name="Line 11"/>
            <p:cNvSpPr>
              <a:spLocks noChangeShapeType="1"/>
            </p:cNvSpPr>
            <p:nvPr/>
          </p:nvSpPr>
          <p:spPr bwMode="auto">
            <a:xfrm>
              <a:off x="659" y="2060"/>
              <a:ext cx="299" cy="1"/>
            </a:xfrm>
            <a:prstGeom prst="line">
              <a:avLst/>
            </a:prstGeom>
            <a:noFill/>
            <a:ln w="19050">
              <a:solidFill>
                <a:srgbClr val="000000"/>
              </a:solidFill>
              <a:round/>
              <a:headEnd/>
              <a:tailEnd/>
            </a:ln>
          </p:spPr>
          <p:txBody>
            <a:bodyPr/>
            <a:lstStyle/>
            <a:p>
              <a:endParaRPr lang="en-CA"/>
            </a:p>
          </p:txBody>
        </p:sp>
        <p:sp>
          <p:nvSpPr>
            <p:cNvPr id="81933" name="Oval 12"/>
            <p:cNvSpPr>
              <a:spLocks noChangeArrowheads="1"/>
            </p:cNvSpPr>
            <p:nvPr/>
          </p:nvSpPr>
          <p:spPr bwMode="auto">
            <a:xfrm>
              <a:off x="731" y="1833"/>
              <a:ext cx="155" cy="156"/>
            </a:xfrm>
            <a:prstGeom prst="ellipse">
              <a:avLst/>
            </a:prstGeom>
            <a:solidFill>
              <a:srgbClr val="FFFFFF"/>
            </a:solidFill>
            <a:ln w="19050">
              <a:solidFill>
                <a:srgbClr val="000000"/>
              </a:solidFill>
              <a:round/>
              <a:headEnd/>
              <a:tailEnd/>
            </a:ln>
          </p:spPr>
          <p:txBody>
            <a:bodyPr/>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mtClean="0">
                <a:ea typeface="ＭＳ Ｐゴシック" pitchFamily="34" charset="-128"/>
              </a:rPr>
              <a:t>Access Control List Realization</a:t>
            </a:r>
          </a:p>
        </p:txBody>
      </p:sp>
      <p:sp>
        <p:nvSpPr>
          <p:cNvPr id="40963" name="Rectangle 3"/>
          <p:cNvSpPr>
            <a:spLocks noChangeArrowheads="1"/>
          </p:cNvSpPr>
          <p:nvPr/>
        </p:nvSpPr>
        <p:spPr bwMode="auto">
          <a:xfrm>
            <a:off x="357158" y="4714884"/>
            <a:ext cx="1276350" cy="366713"/>
          </a:xfrm>
          <a:prstGeom prst="rect">
            <a:avLst/>
          </a:prstGeom>
          <a:noFill/>
          <a:ln w="12700">
            <a:noFill/>
            <a:miter lim="800000"/>
            <a:headEnd/>
            <a:tailEnd/>
          </a:ln>
        </p:spPr>
        <p:txBody>
          <a:bodyPr wrap="none">
            <a:spAutoFit/>
          </a:bodyPr>
          <a:lstStyle/>
          <a:p>
            <a:pPr algn="r"/>
            <a:r>
              <a:rPr lang="en-US" u="sng">
                <a:latin typeface="Arial" pitchFamily="34" charset="0"/>
              </a:rPr>
              <a:t>joe:Player</a:t>
            </a:r>
          </a:p>
        </p:txBody>
      </p:sp>
      <p:sp>
        <p:nvSpPr>
          <p:cNvPr id="40964" name="Rectangle 4"/>
          <p:cNvSpPr>
            <a:spLocks noChangeArrowheads="1"/>
          </p:cNvSpPr>
          <p:nvPr/>
        </p:nvSpPr>
        <p:spPr bwMode="auto">
          <a:xfrm>
            <a:off x="7078634" y="1887557"/>
            <a:ext cx="1250950" cy="366713"/>
          </a:xfrm>
          <a:prstGeom prst="rect">
            <a:avLst/>
          </a:prstGeom>
          <a:noFill/>
          <a:ln w="12700">
            <a:noFill/>
            <a:miter lim="800000"/>
            <a:headEnd/>
            <a:tailEnd/>
          </a:ln>
        </p:spPr>
        <p:txBody>
          <a:bodyPr wrap="none">
            <a:spAutoFit/>
          </a:bodyPr>
          <a:lstStyle/>
          <a:p>
            <a:pPr algn="r"/>
            <a:r>
              <a:rPr lang="en-US" u="sng">
                <a:latin typeface="Arial" pitchFamily="34" charset="0"/>
              </a:rPr>
              <a:t>m1:Match</a:t>
            </a:r>
          </a:p>
        </p:txBody>
      </p:sp>
      <p:sp>
        <p:nvSpPr>
          <p:cNvPr id="40965" name="Rectangle 5"/>
          <p:cNvSpPr>
            <a:spLocks noChangeArrowheads="1"/>
          </p:cNvSpPr>
          <p:nvPr/>
        </p:nvSpPr>
        <p:spPr bwMode="auto">
          <a:xfrm>
            <a:off x="6986559" y="1639907"/>
            <a:ext cx="1839913" cy="790575"/>
          </a:xfrm>
          <a:prstGeom prst="rect">
            <a:avLst/>
          </a:prstGeom>
          <a:noFill/>
          <a:ln w="28575">
            <a:solidFill>
              <a:schemeClr val="tx1"/>
            </a:solidFill>
            <a:miter lim="800000"/>
            <a:headEnd/>
            <a:tailEnd/>
          </a:ln>
        </p:spPr>
        <p:txBody>
          <a:bodyPr wrap="none" anchor="ctr"/>
          <a:lstStyle/>
          <a:p>
            <a:endParaRPr lang="en-US"/>
          </a:p>
        </p:txBody>
      </p:sp>
      <p:sp>
        <p:nvSpPr>
          <p:cNvPr id="257030" name="AutoShape 6"/>
          <p:cNvSpPr>
            <a:spLocks noChangeArrowheads="1"/>
          </p:cNvSpPr>
          <p:nvPr/>
        </p:nvSpPr>
        <p:spPr bwMode="auto">
          <a:xfrm flipH="1">
            <a:off x="5530822" y="2254270"/>
            <a:ext cx="1954212" cy="1574800"/>
          </a:xfrm>
          <a:prstGeom prst="verticalScroll">
            <a:avLst>
              <a:gd name="adj" fmla="val 12500"/>
            </a:avLst>
          </a:prstGeom>
          <a:solidFill>
            <a:schemeClr val="bg1"/>
          </a:solidFill>
          <a:ln w="12700">
            <a:solidFill>
              <a:schemeClr val="tx1"/>
            </a:solidFill>
            <a:round/>
            <a:headEnd/>
            <a:tailEnd/>
          </a:ln>
        </p:spPr>
        <p:txBody>
          <a:bodyPr wrap="none" anchor="ctr"/>
          <a:lstStyle/>
          <a:p>
            <a:pPr algn="ctr"/>
            <a:r>
              <a:rPr lang="en-US"/>
              <a:t>joe may play</a:t>
            </a:r>
            <a:br>
              <a:rPr lang="en-US"/>
            </a:br>
            <a:r>
              <a:rPr lang="en-US"/>
              <a:t>alice may play</a:t>
            </a:r>
          </a:p>
        </p:txBody>
      </p:sp>
      <p:pic>
        <p:nvPicPr>
          <p:cNvPr id="40967" name="Picture 7"/>
          <p:cNvPicPr>
            <a:picLocks noChangeAspect="1" noChangeArrowheads="1"/>
          </p:cNvPicPr>
          <p:nvPr/>
        </p:nvPicPr>
        <p:blipFill>
          <a:blip r:embed="rId3"/>
          <a:srcRect/>
          <a:stretch>
            <a:fillRect/>
          </a:stretch>
        </p:blipFill>
        <p:spPr bwMode="auto">
          <a:xfrm>
            <a:off x="2614584" y="3579832"/>
            <a:ext cx="2454275" cy="2195513"/>
          </a:xfrm>
          <a:prstGeom prst="rect">
            <a:avLst/>
          </a:prstGeom>
          <a:noFill/>
          <a:ln w="9525">
            <a:noFill/>
            <a:miter lim="800000"/>
            <a:headEnd/>
            <a:tailEnd/>
          </a:ln>
        </p:spPr>
      </p:pic>
      <p:sp>
        <p:nvSpPr>
          <p:cNvPr id="257032" name="AutoShape 8"/>
          <p:cNvSpPr>
            <a:spLocks noChangeArrowheads="1"/>
          </p:cNvSpPr>
          <p:nvPr/>
        </p:nvSpPr>
        <p:spPr bwMode="auto">
          <a:xfrm>
            <a:off x="671484" y="1992332"/>
            <a:ext cx="2789238" cy="1271588"/>
          </a:xfrm>
          <a:prstGeom prst="wedgeEllipseCallout">
            <a:avLst>
              <a:gd name="adj1" fmla="val -31560"/>
              <a:gd name="adj2" fmla="val 61986"/>
            </a:avLst>
          </a:prstGeom>
          <a:solidFill>
            <a:schemeClr val="bg1"/>
          </a:solidFill>
          <a:ln w="12700">
            <a:solidFill>
              <a:schemeClr val="tx1"/>
            </a:solidFill>
            <a:miter lim="800000"/>
            <a:headEnd/>
            <a:tailEnd/>
          </a:ln>
        </p:spPr>
        <p:txBody>
          <a:bodyPr anchor="ctr">
            <a:spAutoFit/>
          </a:bodyPr>
          <a:lstStyle/>
          <a:p>
            <a:pPr algn="ctr"/>
            <a:r>
              <a:rPr lang="en-US">
                <a:latin typeface="Arial" pitchFamily="34" charset="0"/>
              </a:rPr>
              <a:t>I am joe,</a:t>
            </a:r>
            <a:br>
              <a:rPr lang="en-US">
                <a:latin typeface="Arial" pitchFamily="34" charset="0"/>
              </a:rPr>
            </a:br>
            <a:r>
              <a:rPr lang="en-US">
                <a:latin typeface="Arial" pitchFamily="34" charset="0"/>
              </a:rPr>
              <a:t>I want to  play in match m1</a:t>
            </a:r>
          </a:p>
        </p:txBody>
      </p:sp>
      <p:sp>
        <p:nvSpPr>
          <p:cNvPr id="257033" name="AutoShape 9"/>
          <p:cNvSpPr>
            <a:spLocks noChangeArrowheads="1"/>
          </p:cNvSpPr>
          <p:nvPr/>
        </p:nvSpPr>
        <p:spPr bwMode="auto">
          <a:xfrm>
            <a:off x="5072034" y="4843482"/>
            <a:ext cx="3752850" cy="1371600"/>
          </a:xfrm>
          <a:prstGeom prst="cloudCallout">
            <a:avLst>
              <a:gd name="adj1" fmla="val -62597"/>
              <a:gd name="adj2" fmla="val -48315"/>
            </a:avLst>
          </a:prstGeom>
          <a:solidFill>
            <a:schemeClr val="bg1"/>
          </a:solidFill>
          <a:ln w="12700">
            <a:solidFill>
              <a:srgbClr val="0000CC"/>
            </a:solidFill>
            <a:round/>
            <a:headEnd/>
            <a:tailEnd/>
          </a:ln>
        </p:spPr>
        <p:txBody>
          <a:bodyPr anchor="ctr" anchorCtr="1">
            <a:spAutoFit/>
          </a:bodyPr>
          <a:lstStyle/>
          <a:p>
            <a:pPr algn="ctr"/>
            <a:r>
              <a:rPr lang="en-US">
                <a:solidFill>
                  <a:srgbClr val="0000CC"/>
                </a:solidFill>
              </a:rPr>
              <a:t>Gatekeeper checks identification against list and allows access.</a:t>
            </a:r>
          </a:p>
        </p:txBody>
      </p:sp>
      <p:grpSp>
        <p:nvGrpSpPr>
          <p:cNvPr id="2" name="Group 10"/>
          <p:cNvGrpSpPr>
            <a:grpSpLocks/>
          </p:cNvGrpSpPr>
          <p:nvPr/>
        </p:nvGrpSpPr>
        <p:grpSpPr bwMode="auto">
          <a:xfrm>
            <a:off x="500034" y="3435370"/>
            <a:ext cx="706438" cy="1243012"/>
            <a:chOff x="659" y="1833"/>
            <a:chExt cx="299" cy="526"/>
          </a:xfrm>
        </p:grpSpPr>
        <p:sp>
          <p:nvSpPr>
            <p:cNvPr id="40972" name="Freeform 11"/>
            <p:cNvSpPr>
              <a:spLocks/>
            </p:cNvSpPr>
            <p:nvPr/>
          </p:nvSpPr>
          <p:spPr bwMode="auto">
            <a:xfrm>
              <a:off x="659" y="1941"/>
              <a:ext cx="143" cy="418"/>
            </a:xfrm>
            <a:custGeom>
              <a:avLst/>
              <a:gdLst>
                <a:gd name="T0" fmla="*/ 143 w 143"/>
                <a:gd name="T1" fmla="*/ 0 h 418"/>
                <a:gd name="T2" fmla="*/ 143 w 143"/>
                <a:gd name="T3" fmla="*/ 263 h 418"/>
                <a:gd name="T4" fmla="*/ 0 w 143"/>
                <a:gd name="T5" fmla="*/ 418 h 418"/>
                <a:gd name="T6" fmla="*/ 0 60000 65536"/>
                <a:gd name="T7" fmla="*/ 0 60000 65536"/>
                <a:gd name="T8" fmla="*/ 0 60000 65536"/>
                <a:gd name="T9" fmla="*/ 0 w 143"/>
                <a:gd name="T10" fmla="*/ 0 h 418"/>
                <a:gd name="T11" fmla="*/ 143 w 143"/>
                <a:gd name="T12" fmla="*/ 418 h 418"/>
              </a:gdLst>
              <a:ahLst/>
              <a:cxnLst>
                <a:cxn ang="T6">
                  <a:pos x="T0" y="T1"/>
                </a:cxn>
                <a:cxn ang="T7">
                  <a:pos x="T2" y="T3"/>
                </a:cxn>
                <a:cxn ang="T8">
                  <a:pos x="T4" y="T5"/>
                </a:cxn>
              </a:cxnLst>
              <a:rect l="T9" t="T10" r="T11" b="T12"/>
              <a:pathLst>
                <a:path w="143" h="418">
                  <a:moveTo>
                    <a:pt x="143" y="0"/>
                  </a:moveTo>
                  <a:lnTo>
                    <a:pt x="143" y="263"/>
                  </a:lnTo>
                  <a:lnTo>
                    <a:pt x="0" y="418"/>
                  </a:lnTo>
                </a:path>
              </a:pathLst>
            </a:custGeom>
            <a:noFill/>
            <a:ln w="19050">
              <a:solidFill>
                <a:srgbClr val="000000"/>
              </a:solidFill>
              <a:round/>
              <a:headEnd/>
              <a:tailEnd/>
            </a:ln>
          </p:spPr>
          <p:txBody>
            <a:bodyPr/>
            <a:lstStyle/>
            <a:p>
              <a:endParaRPr lang="en-CA"/>
            </a:p>
          </p:txBody>
        </p:sp>
        <p:sp>
          <p:nvSpPr>
            <p:cNvPr id="40973" name="Line 12"/>
            <p:cNvSpPr>
              <a:spLocks noChangeShapeType="1"/>
            </p:cNvSpPr>
            <p:nvPr/>
          </p:nvSpPr>
          <p:spPr bwMode="auto">
            <a:xfrm>
              <a:off x="802" y="2204"/>
              <a:ext cx="156" cy="155"/>
            </a:xfrm>
            <a:prstGeom prst="line">
              <a:avLst/>
            </a:prstGeom>
            <a:noFill/>
            <a:ln w="19050">
              <a:solidFill>
                <a:srgbClr val="000000"/>
              </a:solidFill>
              <a:round/>
              <a:headEnd/>
              <a:tailEnd/>
            </a:ln>
          </p:spPr>
          <p:txBody>
            <a:bodyPr/>
            <a:lstStyle/>
            <a:p>
              <a:endParaRPr lang="en-CA"/>
            </a:p>
          </p:txBody>
        </p:sp>
        <p:sp>
          <p:nvSpPr>
            <p:cNvPr id="40974" name="Line 13"/>
            <p:cNvSpPr>
              <a:spLocks noChangeShapeType="1"/>
            </p:cNvSpPr>
            <p:nvPr/>
          </p:nvSpPr>
          <p:spPr bwMode="auto">
            <a:xfrm>
              <a:off x="659" y="2060"/>
              <a:ext cx="299" cy="1"/>
            </a:xfrm>
            <a:prstGeom prst="line">
              <a:avLst/>
            </a:prstGeom>
            <a:noFill/>
            <a:ln w="19050">
              <a:solidFill>
                <a:srgbClr val="000000"/>
              </a:solidFill>
              <a:round/>
              <a:headEnd/>
              <a:tailEnd/>
            </a:ln>
          </p:spPr>
          <p:txBody>
            <a:bodyPr/>
            <a:lstStyle/>
            <a:p>
              <a:endParaRPr lang="en-CA"/>
            </a:p>
          </p:txBody>
        </p:sp>
        <p:sp>
          <p:nvSpPr>
            <p:cNvPr id="40975" name="Oval 14"/>
            <p:cNvSpPr>
              <a:spLocks noChangeArrowheads="1"/>
            </p:cNvSpPr>
            <p:nvPr/>
          </p:nvSpPr>
          <p:spPr bwMode="auto">
            <a:xfrm>
              <a:off x="731" y="1833"/>
              <a:ext cx="155" cy="156"/>
            </a:xfrm>
            <a:prstGeom prst="ellipse">
              <a:avLst/>
            </a:prstGeom>
            <a:solidFill>
              <a:srgbClr val="FFFFFF"/>
            </a:solidFill>
            <a:ln w="19050">
              <a:solidFill>
                <a:srgbClr val="000000"/>
              </a:solidFill>
              <a:round/>
              <a:headEnd/>
              <a:tailEnd/>
            </a:ln>
          </p:spPr>
          <p:txBody>
            <a:bodyPr/>
            <a:lstStyle/>
            <a:p>
              <a:endParaRPr lang="en-US"/>
            </a:p>
          </p:txBody>
        </p:sp>
      </p:grpSp>
      <p:sp>
        <p:nvSpPr>
          <p:cNvPr id="257039" name="AutoShape 15"/>
          <p:cNvSpPr>
            <a:spLocks noChangeArrowheads="1"/>
          </p:cNvSpPr>
          <p:nvPr/>
        </p:nvSpPr>
        <p:spPr bwMode="auto">
          <a:xfrm>
            <a:off x="3460722" y="1639907"/>
            <a:ext cx="2741612" cy="949325"/>
          </a:xfrm>
          <a:prstGeom prst="cloudCallout">
            <a:avLst>
              <a:gd name="adj1" fmla="val 37856"/>
              <a:gd name="adj2" fmla="val 67014"/>
            </a:avLst>
          </a:prstGeom>
          <a:solidFill>
            <a:schemeClr val="bg1"/>
          </a:solidFill>
          <a:ln w="12700">
            <a:solidFill>
              <a:srgbClr val="0000CC"/>
            </a:solidFill>
            <a:round/>
            <a:headEnd/>
            <a:tailEnd/>
          </a:ln>
        </p:spPr>
        <p:txBody>
          <a:bodyPr anchor="ctr" anchorCtr="1">
            <a:spAutoFit/>
          </a:bodyPr>
          <a:lstStyle/>
          <a:p>
            <a:pPr algn="ctr"/>
            <a:r>
              <a:rPr lang="en-US">
                <a:solidFill>
                  <a:srgbClr val="0000CC"/>
                </a:solidFill>
              </a:rPr>
              <a:t>Access Control List for m1</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70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570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570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570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0" grpId="0" animBg="1" autoUpdateAnimBg="0"/>
      <p:bldP spid="257032" grpId="0" animBg="1" autoUpdateAnimBg="0"/>
      <p:bldP spid="257033" grpId="0" animBg="1" autoUpdateAnimBg="0"/>
      <p:bldP spid="257039" grpId="0" animBg="1"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mtClean="0">
                <a:ea typeface="ＭＳ Ｐゴシック" pitchFamily="34" charset="-128"/>
              </a:rPr>
              <a:t>Capability Realization</a:t>
            </a:r>
          </a:p>
        </p:txBody>
      </p:sp>
      <p:sp>
        <p:nvSpPr>
          <p:cNvPr id="41987" name="Rectangle 3"/>
          <p:cNvSpPr>
            <a:spLocks noChangeArrowheads="1"/>
          </p:cNvSpPr>
          <p:nvPr/>
        </p:nvSpPr>
        <p:spPr bwMode="auto">
          <a:xfrm>
            <a:off x="466725" y="4311671"/>
            <a:ext cx="1276350" cy="366713"/>
          </a:xfrm>
          <a:prstGeom prst="rect">
            <a:avLst/>
          </a:prstGeom>
          <a:noFill/>
          <a:ln w="12700">
            <a:noFill/>
            <a:miter lim="800000"/>
            <a:headEnd/>
            <a:tailEnd/>
          </a:ln>
        </p:spPr>
        <p:txBody>
          <a:bodyPr wrap="none">
            <a:spAutoFit/>
          </a:bodyPr>
          <a:lstStyle/>
          <a:p>
            <a:pPr algn="r"/>
            <a:r>
              <a:rPr lang="en-US" u="sng">
                <a:latin typeface="Arial" pitchFamily="34" charset="0"/>
              </a:rPr>
              <a:t>joe:Player</a:t>
            </a:r>
          </a:p>
        </p:txBody>
      </p:sp>
      <p:sp>
        <p:nvSpPr>
          <p:cNvPr id="41988" name="Rectangle 4"/>
          <p:cNvSpPr>
            <a:spLocks noChangeArrowheads="1"/>
          </p:cNvSpPr>
          <p:nvPr/>
        </p:nvSpPr>
        <p:spPr bwMode="auto">
          <a:xfrm>
            <a:off x="7232650" y="1273196"/>
            <a:ext cx="1839913" cy="790575"/>
          </a:xfrm>
          <a:prstGeom prst="rect">
            <a:avLst/>
          </a:prstGeom>
          <a:noFill/>
          <a:ln w="28575">
            <a:solidFill>
              <a:schemeClr val="tx1"/>
            </a:solidFill>
            <a:miter lim="800000"/>
            <a:headEnd/>
            <a:tailEnd/>
          </a:ln>
        </p:spPr>
        <p:txBody>
          <a:bodyPr wrap="none" anchor="ctr"/>
          <a:lstStyle/>
          <a:p>
            <a:endParaRPr lang="en-US"/>
          </a:p>
        </p:txBody>
      </p:sp>
      <p:pic>
        <p:nvPicPr>
          <p:cNvPr id="41989" name="Picture 5"/>
          <p:cNvPicPr>
            <a:picLocks noChangeAspect="1" noChangeArrowheads="1"/>
          </p:cNvPicPr>
          <p:nvPr/>
        </p:nvPicPr>
        <p:blipFill>
          <a:blip r:embed="rId3"/>
          <a:srcRect/>
          <a:stretch>
            <a:fillRect/>
          </a:stretch>
        </p:blipFill>
        <p:spPr bwMode="auto">
          <a:xfrm>
            <a:off x="2860675" y="3213121"/>
            <a:ext cx="2454275" cy="2195513"/>
          </a:xfrm>
          <a:prstGeom prst="rect">
            <a:avLst/>
          </a:prstGeom>
          <a:noFill/>
          <a:ln w="9525">
            <a:noFill/>
            <a:miter lim="800000"/>
            <a:headEnd/>
            <a:tailEnd/>
          </a:ln>
        </p:spPr>
      </p:pic>
      <p:grpSp>
        <p:nvGrpSpPr>
          <p:cNvPr id="2" name="Group 6"/>
          <p:cNvGrpSpPr>
            <a:grpSpLocks/>
          </p:cNvGrpSpPr>
          <p:nvPr/>
        </p:nvGrpSpPr>
        <p:grpSpPr bwMode="auto">
          <a:xfrm>
            <a:off x="746125" y="3068659"/>
            <a:ext cx="706438" cy="1243012"/>
            <a:chOff x="659" y="1833"/>
            <a:chExt cx="299" cy="526"/>
          </a:xfrm>
        </p:grpSpPr>
        <p:sp>
          <p:nvSpPr>
            <p:cNvPr id="41998" name="Freeform 7"/>
            <p:cNvSpPr>
              <a:spLocks/>
            </p:cNvSpPr>
            <p:nvPr/>
          </p:nvSpPr>
          <p:spPr bwMode="auto">
            <a:xfrm>
              <a:off x="659" y="1941"/>
              <a:ext cx="143" cy="418"/>
            </a:xfrm>
            <a:custGeom>
              <a:avLst/>
              <a:gdLst>
                <a:gd name="T0" fmla="*/ 143 w 143"/>
                <a:gd name="T1" fmla="*/ 0 h 418"/>
                <a:gd name="T2" fmla="*/ 143 w 143"/>
                <a:gd name="T3" fmla="*/ 263 h 418"/>
                <a:gd name="T4" fmla="*/ 0 w 143"/>
                <a:gd name="T5" fmla="*/ 418 h 418"/>
                <a:gd name="T6" fmla="*/ 0 60000 65536"/>
                <a:gd name="T7" fmla="*/ 0 60000 65536"/>
                <a:gd name="T8" fmla="*/ 0 60000 65536"/>
                <a:gd name="T9" fmla="*/ 0 w 143"/>
                <a:gd name="T10" fmla="*/ 0 h 418"/>
                <a:gd name="T11" fmla="*/ 143 w 143"/>
                <a:gd name="T12" fmla="*/ 418 h 418"/>
              </a:gdLst>
              <a:ahLst/>
              <a:cxnLst>
                <a:cxn ang="T6">
                  <a:pos x="T0" y="T1"/>
                </a:cxn>
                <a:cxn ang="T7">
                  <a:pos x="T2" y="T3"/>
                </a:cxn>
                <a:cxn ang="T8">
                  <a:pos x="T4" y="T5"/>
                </a:cxn>
              </a:cxnLst>
              <a:rect l="T9" t="T10" r="T11" b="T12"/>
              <a:pathLst>
                <a:path w="143" h="418">
                  <a:moveTo>
                    <a:pt x="143" y="0"/>
                  </a:moveTo>
                  <a:lnTo>
                    <a:pt x="143" y="263"/>
                  </a:lnTo>
                  <a:lnTo>
                    <a:pt x="0" y="418"/>
                  </a:lnTo>
                </a:path>
              </a:pathLst>
            </a:custGeom>
            <a:noFill/>
            <a:ln w="19050">
              <a:solidFill>
                <a:srgbClr val="000000"/>
              </a:solidFill>
              <a:round/>
              <a:headEnd/>
              <a:tailEnd/>
            </a:ln>
          </p:spPr>
          <p:txBody>
            <a:bodyPr/>
            <a:lstStyle/>
            <a:p>
              <a:endParaRPr lang="en-CA"/>
            </a:p>
          </p:txBody>
        </p:sp>
        <p:sp>
          <p:nvSpPr>
            <p:cNvPr id="41999" name="Line 8"/>
            <p:cNvSpPr>
              <a:spLocks noChangeShapeType="1"/>
            </p:cNvSpPr>
            <p:nvPr/>
          </p:nvSpPr>
          <p:spPr bwMode="auto">
            <a:xfrm>
              <a:off x="802" y="2204"/>
              <a:ext cx="156" cy="155"/>
            </a:xfrm>
            <a:prstGeom prst="line">
              <a:avLst/>
            </a:prstGeom>
            <a:noFill/>
            <a:ln w="19050">
              <a:solidFill>
                <a:srgbClr val="000000"/>
              </a:solidFill>
              <a:round/>
              <a:headEnd/>
              <a:tailEnd/>
            </a:ln>
          </p:spPr>
          <p:txBody>
            <a:bodyPr/>
            <a:lstStyle/>
            <a:p>
              <a:endParaRPr lang="en-CA"/>
            </a:p>
          </p:txBody>
        </p:sp>
        <p:sp>
          <p:nvSpPr>
            <p:cNvPr id="42000" name="Line 9"/>
            <p:cNvSpPr>
              <a:spLocks noChangeShapeType="1"/>
            </p:cNvSpPr>
            <p:nvPr/>
          </p:nvSpPr>
          <p:spPr bwMode="auto">
            <a:xfrm>
              <a:off x="659" y="2060"/>
              <a:ext cx="299" cy="1"/>
            </a:xfrm>
            <a:prstGeom prst="line">
              <a:avLst/>
            </a:prstGeom>
            <a:noFill/>
            <a:ln w="19050">
              <a:solidFill>
                <a:srgbClr val="000000"/>
              </a:solidFill>
              <a:round/>
              <a:headEnd/>
              <a:tailEnd/>
            </a:ln>
          </p:spPr>
          <p:txBody>
            <a:bodyPr/>
            <a:lstStyle/>
            <a:p>
              <a:endParaRPr lang="en-CA"/>
            </a:p>
          </p:txBody>
        </p:sp>
        <p:sp>
          <p:nvSpPr>
            <p:cNvPr id="42001" name="Oval 10"/>
            <p:cNvSpPr>
              <a:spLocks noChangeArrowheads="1"/>
            </p:cNvSpPr>
            <p:nvPr/>
          </p:nvSpPr>
          <p:spPr bwMode="auto">
            <a:xfrm>
              <a:off x="731" y="1833"/>
              <a:ext cx="155" cy="156"/>
            </a:xfrm>
            <a:prstGeom prst="ellipse">
              <a:avLst/>
            </a:prstGeom>
            <a:solidFill>
              <a:srgbClr val="FFFFFF"/>
            </a:solidFill>
            <a:ln w="19050">
              <a:solidFill>
                <a:srgbClr val="000000"/>
              </a:solidFill>
              <a:round/>
              <a:headEnd/>
              <a:tailEnd/>
            </a:ln>
          </p:spPr>
          <p:txBody>
            <a:bodyPr/>
            <a:lstStyle/>
            <a:p>
              <a:endParaRPr lang="en-US"/>
            </a:p>
          </p:txBody>
        </p:sp>
      </p:grpSp>
      <p:sp>
        <p:nvSpPr>
          <p:cNvPr id="41991" name="Rectangle 11"/>
          <p:cNvSpPr>
            <a:spLocks noChangeArrowheads="1"/>
          </p:cNvSpPr>
          <p:nvPr/>
        </p:nvSpPr>
        <p:spPr bwMode="auto">
          <a:xfrm>
            <a:off x="7324725" y="1520846"/>
            <a:ext cx="1250950" cy="366713"/>
          </a:xfrm>
          <a:prstGeom prst="rect">
            <a:avLst/>
          </a:prstGeom>
          <a:noFill/>
          <a:ln w="12700">
            <a:noFill/>
            <a:miter lim="800000"/>
            <a:headEnd/>
            <a:tailEnd/>
          </a:ln>
        </p:spPr>
        <p:txBody>
          <a:bodyPr wrap="none">
            <a:spAutoFit/>
          </a:bodyPr>
          <a:lstStyle/>
          <a:p>
            <a:pPr algn="r"/>
            <a:r>
              <a:rPr lang="en-US" u="sng">
                <a:latin typeface="Arial" pitchFamily="34" charset="0"/>
              </a:rPr>
              <a:t>m1:Match</a:t>
            </a:r>
          </a:p>
        </p:txBody>
      </p:sp>
      <p:sp>
        <p:nvSpPr>
          <p:cNvPr id="260108" name="AutoShape 12"/>
          <p:cNvSpPr>
            <a:spLocks noChangeArrowheads="1"/>
          </p:cNvSpPr>
          <p:nvPr/>
        </p:nvSpPr>
        <p:spPr bwMode="auto">
          <a:xfrm>
            <a:off x="2860675" y="5900759"/>
            <a:ext cx="2312988" cy="528637"/>
          </a:xfrm>
          <a:prstGeom prst="cloudCallout">
            <a:avLst>
              <a:gd name="adj1" fmla="val -68324"/>
              <a:gd name="adj2" fmla="val -38796"/>
            </a:avLst>
          </a:prstGeom>
          <a:solidFill>
            <a:schemeClr val="bg1"/>
          </a:solidFill>
          <a:ln w="12700">
            <a:solidFill>
              <a:srgbClr val="0000CC"/>
            </a:solidFill>
            <a:round/>
            <a:headEnd/>
            <a:tailEnd/>
          </a:ln>
        </p:spPr>
        <p:txBody>
          <a:bodyPr anchor="ctr" anchorCtr="1">
            <a:spAutoFit/>
          </a:bodyPr>
          <a:lstStyle/>
          <a:p>
            <a:pPr algn="ctr"/>
            <a:r>
              <a:rPr lang="en-US">
                <a:solidFill>
                  <a:srgbClr val="0000CC"/>
                </a:solidFill>
              </a:rPr>
              <a:t>Capability</a:t>
            </a:r>
          </a:p>
        </p:txBody>
      </p:sp>
      <p:sp>
        <p:nvSpPr>
          <p:cNvPr id="260109" name="AutoShape 13"/>
          <p:cNvSpPr>
            <a:spLocks noChangeArrowheads="1"/>
          </p:cNvSpPr>
          <p:nvPr/>
        </p:nvSpPr>
        <p:spPr bwMode="auto">
          <a:xfrm>
            <a:off x="917575" y="1627209"/>
            <a:ext cx="3338513" cy="1271587"/>
          </a:xfrm>
          <a:prstGeom prst="wedgeEllipseCallout">
            <a:avLst>
              <a:gd name="adj1" fmla="val -35685"/>
              <a:gd name="adj2" fmla="val 134889"/>
            </a:avLst>
          </a:prstGeom>
          <a:solidFill>
            <a:schemeClr val="bg1"/>
          </a:solidFill>
          <a:ln w="12700">
            <a:solidFill>
              <a:schemeClr val="tx1"/>
            </a:solidFill>
            <a:miter lim="800000"/>
            <a:headEnd/>
            <a:tailEnd/>
          </a:ln>
        </p:spPr>
        <p:txBody>
          <a:bodyPr anchor="ctr">
            <a:spAutoFit/>
          </a:bodyPr>
          <a:lstStyle/>
          <a:p>
            <a:pPr algn="ctr"/>
            <a:r>
              <a:rPr lang="en-US">
                <a:latin typeface="Arial" pitchFamily="34" charset="0"/>
              </a:rPr>
              <a:t>Here’s my ticket, I’d like to play in match m1</a:t>
            </a:r>
          </a:p>
        </p:txBody>
      </p:sp>
      <p:sp>
        <p:nvSpPr>
          <p:cNvPr id="260110" name="AutoShape 14"/>
          <p:cNvSpPr>
            <a:spLocks noChangeArrowheads="1"/>
          </p:cNvSpPr>
          <p:nvPr/>
        </p:nvSpPr>
        <p:spPr bwMode="auto">
          <a:xfrm>
            <a:off x="5318125" y="4476771"/>
            <a:ext cx="3751263" cy="1371600"/>
          </a:xfrm>
          <a:prstGeom prst="cloudCallout">
            <a:avLst>
              <a:gd name="adj1" fmla="val -62597"/>
              <a:gd name="adj2" fmla="val -48315"/>
            </a:avLst>
          </a:prstGeom>
          <a:solidFill>
            <a:schemeClr val="bg1"/>
          </a:solidFill>
          <a:ln w="12700">
            <a:solidFill>
              <a:srgbClr val="0000CC"/>
            </a:solidFill>
            <a:round/>
            <a:headEnd/>
            <a:tailEnd/>
          </a:ln>
        </p:spPr>
        <p:txBody>
          <a:bodyPr anchor="ctr" anchorCtr="1">
            <a:spAutoFit/>
          </a:bodyPr>
          <a:lstStyle/>
          <a:p>
            <a:pPr algn="ctr"/>
            <a:r>
              <a:rPr lang="en-US">
                <a:solidFill>
                  <a:srgbClr val="0000CC"/>
                </a:solidFill>
              </a:rPr>
              <a:t>Gatekeeper checks if ticket is valid and allows access.</a:t>
            </a:r>
          </a:p>
        </p:txBody>
      </p:sp>
      <p:grpSp>
        <p:nvGrpSpPr>
          <p:cNvPr id="3" name="Group 18"/>
          <p:cNvGrpSpPr>
            <a:grpSpLocks/>
          </p:cNvGrpSpPr>
          <p:nvPr/>
        </p:nvGrpSpPr>
        <p:grpSpPr bwMode="auto">
          <a:xfrm>
            <a:off x="419100" y="4476771"/>
            <a:ext cx="1849438" cy="1589088"/>
            <a:chOff x="264" y="2602"/>
            <a:chExt cx="1165" cy="1001"/>
          </a:xfrm>
        </p:grpSpPr>
        <p:pic>
          <p:nvPicPr>
            <p:cNvPr id="41996" name="Picture 15"/>
            <p:cNvPicPr>
              <a:picLocks noChangeAspect="1" noChangeArrowheads="1"/>
            </p:cNvPicPr>
            <p:nvPr/>
          </p:nvPicPr>
          <p:blipFill>
            <a:blip r:embed="rId4"/>
            <a:srcRect/>
            <a:stretch>
              <a:fillRect/>
            </a:stretch>
          </p:blipFill>
          <p:spPr bwMode="auto">
            <a:xfrm>
              <a:off x="264" y="2602"/>
              <a:ext cx="1165" cy="1001"/>
            </a:xfrm>
            <a:prstGeom prst="rect">
              <a:avLst/>
            </a:prstGeom>
            <a:noFill/>
            <a:ln w="9525">
              <a:noFill/>
              <a:miter lim="800000"/>
              <a:headEnd/>
              <a:tailEnd/>
            </a:ln>
          </p:spPr>
        </p:pic>
        <p:sp>
          <p:nvSpPr>
            <p:cNvPr id="41997" name="Rectangle 17"/>
            <p:cNvSpPr>
              <a:spLocks noChangeArrowheads="1"/>
            </p:cNvSpPr>
            <p:nvPr/>
          </p:nvSpPr>
          <p:spPr bwMode="auto">
            <a:xfrm rot="-991530">
              <a:off x="477" y="3037"/>
              <a:ext cx="872" cy="404"/>
            </a:xfrm>
            <a:prstGeom prst="rect">
              <a:avLst/>
            </a:prstGeom>
            <a:noFill/>
            <a:ln w="12700">
              <a:noFill/>
              <a:miter lim="800000"/>
              <a:headEnd/>
              <a:tailEnd/>
            </a:ln>
          </p:spPr>
          <p:txBody>
            <a:bodyPr wrap="none">
              <a:spAutoFit/>
            </a:bodyPr>
            <a:lstStyle/>
            <a:p>
              <a:r>
                <a:rPr lang="en-US"/>
                <a:t>Ticket for</a:t>
              </a:r>
              <a:br>
                <a:rPr lang="en-US"/>
              </a:br>
              <a:r>
                <a:rPr lang="en-US"/>
                <a:t>match “m1”</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601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601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60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108" grpId="0" animBg="1" autoUpdateAnimBg="0"/>
      <p:bldP spid="260109" grpId="0" animBg="1" autoUpdateAnimBg="0"/>
      <p:bldP spid="260110"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Concurrency</a:t>
            </a:r>
          </a:p>
        </p:txBody>
      </p:sp>
      <p:sp>
        <p:nvSpPr>
          <p:cNvPr id="21507" name="Rectangle 7"/>
          <p:cNvSpPr>
            <a:spLocks noGrp="1" noChangeArrowheads="1"/>
          </p:cNvSpPr>
          <p:nvPr>
            <p:ph type="body" idx="1"/>
          </p:nvPr>
        </p:nvSpPr>
        <p:spPr>
          <a:xfrm>
            <a:off x="214282" y="1066800"/>
            <a:ext cx="8786874" cy="5105400"/>
          </a:xfrm>
        </p:spPr>
        <p:txBody>
          <a:bodyPr/>
          <a:lstStyle/>
          <a:p>
            <a:r>
              <a:rPr lang="en-US" sz="2800" dirty="0" smtClean="0">
                <a:ea typeface="ＭＳ Ｐゴシック" pitchFamily="34" charset="-128"/>
              </a:rPr>
              <a:t>Nonfunctional Requirements to be addressed: Performance, Response time, latency, availability.</a:t>
            </a:r>
          </a:p>
          <a:p>
            <a:r>
              <a:rPr lang="en-US" sz="2800" dirty="0" smtClean="0">
                <a:ea typeface="ＭＳ Ｐゴシック" pitchFamily="34" charset="-128"/>
              </a:rPr>
              <a:t> Two objects are </a:t>
            </a:r>
            <a:r>
              <a:rPr lang="en-US" sz="2800" b="1" dirty="0" smtClean="0">
                <a:solidFill>
                  <a:srgbClr val="C00000"/>
                </a:solidFill>
                <a:ea typeface="ＭＳ Ｐゴシック" pitchFamily="34" charset="-128"/>
              </a:rPr>
              <a:t>inherently concurrent </a:t>
            </a:r>
            <a:r>
              <a:rPr lang="en-US" sz="2800" dirty="0" smtClean="0">
                <a:ea typeface="ＭＳ Ｐゴシック" pitchFamily="34" charset="-128"/>
              </a:rPr>
              <a:t>if they can receive events at the same time without interacting</a:t>
            </a:r>
          </a:p>
          <a:p>
            <a:pPr lvl="1"/>
            <a:r>
              <a:rPr lang="en-US" sz="2400" dirty="0" smtClean="0">
                <a:ea typeface="ＭＳ Ｐゴシック" pitchFamily="34" charset="-128"/>
              </a:rPr>
              <a:t>Source for identification: Objects in a sequence diagram  that can simultaneously receive events</a:t>
            </a:r>
          </a:p>
          <a:p>
            <a:pPr lvl="2"/>
            <a:r>
              <a:rPr lang="de-DE" sz="2000" dirty="0" smtClean="0">
                <a:ea typeface="ＭＳ Ｐゴシック" pitchFamily="34" charset="-128"/>
              </a:rPr>
              <a:t>U</a:t>
            </a:r>
            <a:r>
              <a:rPr lang="en-US" sz="2000" dirty="0" err="1" smtClean="0">
                <a:ea typeface="ＭＳ Ｐゴシック" pitchFamily="34" charset="-128"/>
              </a:rPr>
              <a:t>nrelated</a:t>
            </a:r>
            <a:r>
              <a:rPr lang="en-US" sz="2000" dirty="0" smtClean="0">
                <a:ea typeface="ＭＳ Ｐゴシック" pitchFamily="34" charset="-128"/>
              </a:rPr>
              <a:t> events, instances of the same event</a:t>
            </a:r>
          </a:p>
          <a:p>
            <a:r>
              <a:rPr lang="en-US" sz="2800" dirty="0" smtClean="0">
                <a:ea typeface="ＭＳ Ｐゴシック" pitchFamily="34" charset="-128"/>
              </a:rPr>
              <a:t> Inherently concurrent objects can be assigned to different threads of control</a:t>
            </a:r>
          </a:p>
          <a:p>
            <a:r>
              <a:rPr lang="en-US" sz="2800" dirty="0" smtClean="0">
                <a:ea typeface="ＭＳ Ｐゴシック" pitchFamily="34" charset="-128"/>
              </a:rPr>
              <a:t> Objects with </a:t>
            </a:r>
            <a:r>
              <a:rPr lang="en-US" sz="2800" b="1" dirty="0" smtClean="0">
                <a:solidFill>
                  <a:srgbClr val="C00000"/>
                </a:solidFill>
                <a:ea typeface="ＭＳ Ｐゴシック" pitchFamily="34" charset="-128"/>
              </a:rPr>
              <a:t>mutual exclusive activity </a:t>
            </a:r>
            <a:r>
              <a:rPr lang="en-US" sz="2800" dirty="0" smtClean="0">
                <a:ea typeface="ＭＳ Ｐゴシック" pitchFamily="34" charset="-128"/>
              </a:rPr>
              <a:t>could be folded into a single thread of control</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fig07_09.jpg"/>
          <p:cNvPicPr>
            <a:picLocks noGrp="1" noChangeAspect="1"/>
          </p:cNvPicPr>
          <p:nvPr>
            <p:ph idx="1"/>
          </p:nvPr>
        </p:nvPicPr>
        <p:blipFill>
          <a:blip r:embed="rId2"/>
          <a:stretch>
            <a:fillRect/>
          </a:stretch>
        </p:blipFill>
        <p:spPr>
          <a:xfrm>
            <a:off x="304800" y="1103453"/>
            <a:ext cx="8458200" cy="5032094"/>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noFill/>
        </p:spPr>
        <p:txBody>
          <a:bodyPr/>
          <a:lstStyle/>
          <a:p>
            <a:r>
              <a:rPr lang="en-US" smtClean="0">
                <a:ea typeface="ＭＳ Ｐゴシック" pitchFamily="34" charset="-128"/>
              </a:rPr>
              <a:t>Global Resource Questions</a:t>
            </a:r>
          </a:p>
        </p:txBody>
      </p:sp>
      <p:sp>
        <p:nvSpPr>
          <p:cNvPr id="88067" name="Rectangle 3"/>
          <p:cNvSpPr>
            <a:spLocks noGrp="1" noChangeArrowheads="1"/>
          </p:cNvSpPr>
          <p:nvPr>
            <p:ph type="body" idx="1"/>
          </p:nvPr>
        </p:nvSpPr>
        <p:spPr>
          <a:xfrm>
            <a:off x="214282" y="1066800"/>
            <a:ext cx="8839200" cy="5105400"/>
          </a:xfrm>
          <a:noFill/>
        </p:spPr>
        <p:txBody>
          <a:bodyPr/>
          <a:lstStyle/>
          <a:p>
            <a:r>
              <a:rPr lang="en-US" sz="2800" dirty="0" smtClean="0">
                <a:ea typeface="ＭＳ Ｐゴシック" pitchFamily="34" charset="-128"/>
              </a:rPr>
              <a:t>Does the system need authentication?</a:t>
            </a:r>
          </a:p>
          <a:p>
            <a:r>
              <a:rPr lang="en-US" sz="2800" dirty="0" smtClean="0">
                <a:ea typeface="ＭＳ Ｐゴシック" pitchFamily="34" charset="-128"/>
              </a:rPr>
              <a:t>If yes, what is the authentication scheme?</a:t>
            </a:r>
          </a:p>
          <a:p>
            <a:pPr lvl="1"/>
            <a:r>
              <a:rPr lang="en-US" sz="2400" dirty="0" smtClean="0">
                <a:ea typeface="ＭＳ Ｐゴシック" pitchFamily="34" charset="-128"/>
              </a:rPr>
              <a:t>User name and password? Access control list</a:t>
            </a:r>
          </a:p>
          <a:p>
            <a:pPr lvl="1"/>
            <a:r>
              <a:rPr lang="en-US" sz="2400" dirty="0" smtClean="0">
                <a:ea typeface="ＭＳ Ｐゴシック" pitchFamily="34" charset="-128"/>
              </a:rPr>
              <a:t>Tickets? Capability-based</a:t>
            </a:r>
          </a:p>
          <a:p>
            <a:r>
              <a:rPr lang="en-US" sz="2800" dirty="0" smtClean="0">
                <a:ea typeface="ＭＳ Ｐゴシック" pitchFamily="34" charset="-128"/>
              </a:rPr>
              <a:t>What is the user interface for authentication?</a:t>
            </a:r>
          </a:p>
          <a:p>
            <a:r>
              <a:rPr lang="en-US" sz="2800" dirty="0" smtClean="0">
                <a:ea typeface="ＭＳ Ｐゴシック" pitchFamily="34" charset="-128"/>
              </a:rPr>
              <a:t>Does the system need a network-wide name server?</a:t>
            </a:r>
          </a:p>
          <a:p>
            <a:r>
              <a:rPr lang="en-US" sz="2800" dirty="0" smtClean="0">
                <a:ea typeface="ＭＳ Ｐゴシック" pitchFamily="34" charset="-128"/>
              </a:rPr>
              <a:t>How is a service known to the rest of the system?</a:t>
            </a:r>
          </a:p>
          <a:p>
            <a:pPr lvl="1"/>
            <a:r>
              <a:rPr lang="en-US" sz="2400" dirty="0" smtClean="0">
                <a:ea typeface="ＭＳ Ｐゴシック" pitchFamily="34" charset="-128"/>
              </a:rPr>
              <a:t>At runtime? At compile time?</a:t>
            </a:r>
          </a:p>
          <a:p>
            <a:pPr lvl="1"/>
            <a:r>
              <a:rPr lang="en-US" sz="2400" dirty="0" smtClean="0">
                <a:ea typeface="ＭＳ Ｐゴシック" pitchFamily="34" charset="-128"/>
              </a:rPr>
              <a:t>By Port?</a:t>
            </a:r>
          </a:p>
          <a:p>
            <a:pPr lvl="1"/>
            <a:r>
              <a:rPr lang="en-US" sz="2400" dirty="0" smtClean="0">
                <a:ea typeface="ＭＳ Ｐゴシック" pitchFamily="34" charset="-128"/>
              </a:rPr>
              <a:t>By Name?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9"/>
          <p:cNvSpPr>
            <a:spLocks noGrp="1" noChangeArrowheads="1"/>
          </p:cNvSpPr>
          <p:nvPr>
            <p:ph type="title"/>
          </p:nvPr>
        </p:nvSpPr>
        <p:spPr/>
        <p:txBody>
          <a:bodyPr/>
          <a:lstStyle/>
          <a:p>
            <a:r>
              <a:rPr lang="en-US" smtClean="0">
                <a:ea typeface="ＭＳ Ｐゴシック" pitchFamily="34" charset="-128"/>
              </a:rPr>
              <a:t>7. Decide on Software Control </a:t>
            </a:r>
          </a:p>
        </p:txBody>
      </p:sp>
      <p:sp>
        <p:nvSpPr>
          <p:cNvPr id="70666" name="Rectangle 10"/>
          <p:cNvSpPr>
            <a:spLocks noGrp="1" noChangeArrowheads="1"/>
          </p:cNvSpPr>
          <p:nvPr>
            <p:ph type="body" idx="1"/>
          </p:nvPr>
        </p:nvSpPr>
        <p:spPr>
          <a:xfrm>
            <a:off x="295275" y="1214422"/>
            <a:ext cx="8610600" cy="5072098"/>
          </a:xfrm>
        </p:spPr>
        <p:txBody>
          <a:bodyPr/>
          <a:lstStyle/>
          <a:p>
            <a:pPr>
              <a:lnSpc>
                <a:spcPct val="80000"/>
              </a:lnSpc>
              <a:buFont typeface="Times" charset="0"/>
              <a:buNone/>
            </a:pPr>
            <a:r>
              <a:rPr lang="en-US" sz="2800" dirty="0" smtClean="0">
                <a:ea typeface="ＭＳ Ｐゴシック" pitchFamily="34" charset="-128"/>
              </a:rPr>
              <a:t>Two major design choices:</a:t>
            </a:r>
          </a:p>
          <a:p>
            <a:pPr>
              <a:lnSpc>
                <a:spcPct val="80000"/>
              </a:lnSpc>
              <a:buFont typeface="Times" charset="0"/>
              <a:buNone/>
            </a:pPr>
            <a:r>
              <a:rPr lang="en-US" sz="2800" dirty="0" smtClean="0">
                <a:ea typeface="ＭＳ Ｐゴシック" pitchFamily="34" charset="-128"/>
              </a:rPr>
              <a:t>	1. Choose implicit  control </a:t>
            </a:r>
          </a:p>
          <a:p>
            <a:pPr>
              <a:lnSpc>
                <a:spcPct val="80000"/>
              </a:lnSpc>
              <a:buFont typeface="Times" charset="0"/>
              <a:buNone/>
            </a:pPr>
            <a:r>
              <a:rPr lang="en-US" sz="2800" dirty="0" smtClean="0">
                <a:ea typeface="ＭＳ Ｐゴシック" pitchFamily="34" charset="-128"/>
              </a:rPr>
              <a:t>	2. Choose explicit control</a:t>
            </a:r>
          </a:p>
          <a:p>
            <a:pPr lvl="1">
              <a:lnSpc>
                <a:spcPct val="80000"/>
              </a:lnSpc>
            </a:pPr>
            <a:r>
              <a:rPr lang="en-US" sz="2400" dirty="0" smtClean="0">
                <a:ea typeface="ＭＳ Ｐゴシック" pitchFamily="34" charset="-128"/>
              </a:rPr>
              <a:t>Centralized or decentralized</a:t>
            </a:r>
          </a:p>
          <a:p>
            <a:pPr>
              <a:lnSpc>
                <a:spcPct val="80000"/>
              </a:lnSpc>
            </a:pPr>
            <a:r>
              <a:rPr lang="en-US" sz="2800" dirty="0" smtClean="0">
                <a:solidFill>
                  <a:srgbClr val="0000CC"/>
                </a:solidFill>
                <a:ea typeface="ＭＳ Ｐゴシック" pitchFamily="34" charset="-128"/>
              </a:rPr>
              <a:t>Centralized control:</a:t>
            </a:r>
            <a:r>
              <a:rPr lang="en-US" sz="2800" dirty="0" smtClean="0">
                <a:ea typeface="ＭＳ Ｐゴシック" pitchFamily="34" charset="-128"/>
              </a:rPr>
              <a:t> </a:t>
            </a:r>
          </a:p>
          <a:p>
            <a:pPr lvl="1">
              <a:lnSpc>
                <a:spcPct val="80000"/>
              </a:lnSpc>
            </a:pPr>
            <a:r>
              <a:rPr lang="en-US" sz="2400" dirty="0" smtClean="0">
                <a:solidFill>
                  <a:srgbClr val="FF0000"/>
                </a:solidFill>
                <a:ea typeface="ＭＳ Ｐゴシック" pitchFamily="34" charset="-128"/>
              </a:rPr>
              <a:t>Procedure-driven:</a:t>
            </a:r>
            <a:r>
              <a:rPr lang="en-US" sz="2400" dirty="0" smtClean="0">
                <a:ea typeface="ＭＳ Ｐゴシック" pitchFamily="34" charset="-128"/>
              </a:rPr>
              <a:t> Control resides within program code. </a:t>
            </a:r>
          </a:p>
          <a:p>
            <a:pPr lvl="1">
              <a:lnSpc>
                <a:spcPct val="80000"/>
              </a:lnSpc>
            </a:pPr>
            <a:r>
              <a:rPr lang="en-US" sz="2400" dirty="0" smtClean="0">
                <a:solidFill>
                  <a:srgbClr val="FF0000"/>
                </a:solidFill>
                <a:ea typeface="ＭＳ Ｐゴシック" pitchFamily="34" charset="-128"/>
              </a:rPr>
              <a:t>Event-driven:</a:t>
            </a:r>
            <a:r>
              <a:rPr lang="en-US" sz="2400" dirty="0" smtClean="0">
                <a:ea typeface="ＭＳ Ｐゴシック" pitchFamily="34" charset="-128"/>
              </a:rPr>
              <a:t> Control resides within a dispatcher calling functions via callbacks.</a:t>
            </a:r>
          </a:p>
          <a:p>
            <a:pPr>
              <a:lnSpc>
                <a:spcPct val="80000"/>
              </a:lnSpc>
            </a:pPr>
            <a:r>
              <a:rPr lang="en-US" sz="2800" dirty="0" smtClean="0">
                <a:solidFill>
                  <a:srgbClr val="0000CC"/>
                </a:solidFill>
                <a:ea typeface="ＭＳ Ｐゴシック" pitchFamily="34" charset="-128"/>
              </a:rPr>
              <a:t>Decentralized control</a:t>
            </a:r>
            <a:endParaRPr lang="en-US" sz="2800" dirty="0" smtClean="0">
              <a:ea typeface="ＭＳ Ｐゴシック" pitchFamily="34" charset="-128"/>
            </a:endParaRPr>
          </a:p>
          <a:p>
            <a:pPr lvl="1">
              <a:lnSpc>
                <a:spcPct val="80000"/>
              </a:lnSpc>
            </a:pPr>
            <a:r>
              <a:rPr lang="en-US" sz="2400" dirty="0" smtClean="0">
                <a:ea typeface="ＭＳ Ｐゴシック" pitchFamily="34" charset="-128"/>
              </a:rPr>
              <a:t>Control resides in several independent objects. </a:t>
            </a:r>
          </a:p>
          <a:p>
            <a:pPr lvl="2">
              <a:lnSpc>
                <a:spcPct val="80000"/>
              </a:lnSpc>
            </a:pPr>
            <a:r>
              <a:rPr lang="en-US" sz="2000" dirty="0" smtClean="0">
                <a:ea typeface="ＭＳ Ｐゴシック" pitchFamily="34" charset="-128"/>
              </a:rPr>
              <a:t>Examples: Message based system, RMI</a:t>
            </a:r>
          </a:p>
          <a:p>
            <a:pPr lvl="1">
              <a:lnSpc>
                <a:spcPct val="80000"/>
              </a:lnSpc>
            </a:pPr>
            <a:r>
              <a:rPr lang="en-US" sz="2400" dirty="0" smtClean="0">
                <a:ea typeface="ＭＳ Ｐゴシック" pitchFamily="34" charset="-128"/>
              </a:rPr>
              <a:t>Possible speedup by mapping the objects on different processors, increased communication overhead. </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06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066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066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066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066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066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066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7066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70666">
                                            <p:txEl>
                                              <p:pRg st="8" end="8"/>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499"/>
                                          </p:stCondLst>
                                        </p:cTn>
                                        <p:tgtEl>
                                          <p:spTgt spid="70666">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7066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6" grpId="0" build="p" bldLvl="2"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3"/>
          <p:cNvSpPr>
            <a:spLocks noChangeArrowheads="1"/>
          </p:cNvSpPr>
          <p:nvPr/>
        </p:nvSpPr>
        <p:spPr bwMode="auto">
          <a:xfrm>
            <a:off x="3575050" y="469900"/>
            <a:ext cx="1993900" cy="571500"/>
          </a:xfrm>
          <a:prstGeom prst="rect">
            <a:avLst/>
          </a:prstGeom>
          <a:solidFill>
            <a:schemeClr val="bg1"/>
          </a:solidFill>
          <a:ln w="28575">
            <a:solidFill>
              <a:schemeClr val="tx1"/>
            </a:solidFill>
            <a:miter lim="800000"/>
            <a:headEnd/>
            <a:tailEnd/>
          </a:ln>
        </p:spPr>
        <p:txBody>
          <a:bodyPr wrap="none" anchor="ctr"/>
          <a:lstStyle/>
          <a:p>
            <a:pPr algn="ctr"/>
            <a:r>
              <a:rPr lang="en-US" b="0">
                <a:latin typeface="Arial" pitchFamily="34" charset="0"/>
              </a:rPr>
              <a:t>Software Control</a:t>
            </a:r>
          </a:p>
        </p:txBody>
      </p:sp>
      <p:grpSp>
        <p:nvGrpSpPr>
          <p:cNvPr id="2" name="Group 4"/>
          <p:cNvGrpSpPr>
            <a:grpSpLocks/>
          </p:cNvGrpSpPr>
          <p:nvPr/>
        </p:nvGrpSpPr>
        <p:grpSpPr bwMode="auto">
          <a:xfrm>
            <a:off x="2044700" y="1041400"/>
            <a:ext cx="5108575" cy="1354138"/>
            <a:chOff x="1288" y="656"/>
            <a:chExt cx="3218" cy="853"/>
          </a:xfrm>
        </p:grpSpPr>
        <p:sp>
          <p:nvSpPr>
            <p:cNvPr id="92185" name="Rectangle 5"/>
            <p:cNvSpPr>
              <a:spLocks noChangeArrowheads="1"/>
            </p:cNvSpPr>
            <p:nvPr/>
          </p:nvSpPr>
          <p:spPr bwMode="auto">
            <a:xfrm>
              <a:off x="1288" y="1149"/>
              <a:ext cx="1144" cy="360"/>
            </a:xfrm>
            <a:prstGeom prst="rect">
              <a:avLst/>
            </a:prstGeom>
            <a:solidFill>
              <a:schemeClr val="bg1"/>
            </a:solidFill>
            <a:ln w="28575">
              <a:solidFill>
                <a:schemeClr val="tx1"/>
              </a:solidFill>
              <a:miter lim="800000"/>
              <a:headEnd/>
              <a:tailEnd/>
            </a:ln>
          </p:spPr>
          <p:txBody>
            <a:bodyPr wrap="none" anchor="ctr"/>
            <a:lstStyle/>
            <a:p>
              <a:pPr algn="ctr"/>
              <a:r>
                <a:rPr lang="en-US" b="0">
                  <a:latin typeface="Arial" pitchFamily="34" charset="0"/>
                </a:rPr>
                <a:t>Explicit Control</a:t>
              </a:r>
            </a:p>
          </p:txBody>
        </p:sp>
        <p:sp>
          <p:nvSpPr>
            <p:cNvPr id="92186" name="Rectangle 6"/>
            <p:cNvSpPr>
              <a:spLocks noChangeArrowheads="1"/>
            </p:cNvSpPr>
            <p:nvPr/>
          </p:nvSpPr>
          <p:spPr bwMode="auto">
            <a:xfrm>
              <a:off x="3362" y="1149"/>
              <a:ext cx="1144" cy="360"/>
            </a:xfrm>
            <a:prstGeom prst="rect">
              <a:avLst/>
            </a:prstGeom>
            <a:solidFill>
              <a:schemeClr val="bg1"/>
            </a:solidFill>
            <a:ln w="28575">
              <a:solidFill>
                <a:schemeClr val="tx1"/>
              </a:solidFill>
              <a:miter lim="800000"/>
              <a:headEnd/>
              <a:tailEnd/>
            </a:ln>
          </p:spPr>
          <p:txBody>
            <a:bodyPr wrap="none" anchor="ctr"/>
            <a:lstStyle/>
            <a:p>
              <a:pPr algn="ctr"/>
              <a:r>
                <a:rPr lang="en-US" b="0">
                  <a:latin typeface="Arial" pitchFamily="34" charset="0"/>
                </a:rPr>
                <a:t>Implicit Control</a:t>
              </a:r>
            </a:p>
          </p:txBody>
        </p:sp>
        <p:grpSp>
          <p:nvGrpSpPr>
            <p:cNvPr id="3" name="Group 7"/>
            <p:cNvGrpSpPr>
              <a:grpSpLocks/>
            </p:cNvGrpSpPr>
            <p:nvPr/>
          </p:nvGrpSpPr>
          <p:grpSpPr bwMode="auto">
            <a:xfrm>
              <a:off x="2800" y="656"/>
              <a:ext cx="184" cy="282"/>
              <a:chOff x="3013" y="1736"/>
              <a:chExt cx="184" cy="282"/>
            </a:xfrm>
          </p:grpSpPr>
          <p:sp>
            <p:nvSpPr>
              <p:cNvPr id="92189" name="Freeform 8"/>
              <p:cNvSpPr>
                <a:spLocks/>
              </p:cNvSpPr>
              <p:nvPr/>
            </p:nvSpPr>
            <p:spPr bwMode="auto">
              <a:xfrm>
                <a:off x="3013" y="1736"/>
                <a:ext cx="184" cy="155"/>
              </a:xfrm>
              <a:custGeom>
                <a:avLst/>
                <a:gdLst>
                  <a:gd name="T0" fmla="*/ 85 w 184"/>
                  <a:gd name="T1" fmla="*/ 155 h 155"/>
                  <a:gd name="T2" fmla="*/ 0 w 184"/>
                  <a:gd name="T3" fmla="*/ 155 h 155"/>
                  <a:gd name="T4" fmla="*/ 85 w 184"/>
                  <a:gd name="T5" fmla="*/ 0 h 155"/>
                  <a:gd name="T6" fmla="*/ 184 w 184"/>
                  <a:gd name="T7" fmla="*/ 155 h 155"/>
                  <a:gd name="T8" fmla="*/ 85 w 184"/>
                  <a:gd name="T9" fmla="*/ 155 h 155"/>
                  <a:gd name="T10" fmla="*/ 0 60000 65536"/>
                  <a:gd name="T11" fmla="*/ 0 60000 65536"/>
                  <a:gd name="T12" fmla="*/ 0 60000 65536"/>
                  <a:gd name="T13" fmla="*/ 0 60000 65536"/>
                  <a:gd name="T14" fmla="*/ 0 60000 65536"/>
                  <a:gd name="T15" fmla="*/ 0 w 184"/>
                  <a:gd name="T16" fmla="*/ 0 h 155"/>
                  <a:gd name="T17" fmla="*/ 184 w 184"/>
                  <a:gd name="T18" fmla="*/ 155 h 155"/>
                </a:gdLst>
                <a:ahLst/>
                <a:cxnLst>
                  <a:cxn ang="T10">
                    <a:pos x="T0" y="T1"/>
                  </a:cxn>
                  <a:cxn ang="T11">
                    <a:pos x="T2" y="T3"/>
                  </a:cxn>
                  <a:cxn ang="T12">
                    <a:pos x="T4" y="T5"/>
                  </a:cxn>
                  <a:cxn ang="T13">
                    <a:pos x="T6" y="T7"/>
                  </a:cxn>
                  <a:cxn ang="T14">
                    <a:pos x="T8" y="T9"/>
                  </a:cxn>
                </a:cxnLst>
                <a:rect l="T15" t="T16" r="T17" b="T18"/>
                <a:pathLst>
                  <a:path w="184" h="155">
                    <a:moveTo>
                      <a:pt x="85" y="155"/>
                    </a:moveTo>
                    <a:lnTo>
                      <a:pt x="0" y="155"/>
                    </a:lnTo>
                    <a:lnTo>
                      <a:pt x="85" y="0"/>
                    </a:lnTo>
                    <a:lnTo>
                      <a:pt x="184" y="155"/>
                    </a:lnTo>
                    <a:lnTo>
                      <a:pt x="85" y="155"/>
                    </a:lnTo>
                    <a:close/>
                  </a:path>
                </a:pathLst>
              </a:custGeom>
              <a:noFill/>
              <a:ln w="22225">
                <a:solidFill>
                  <a:srgbClr val="000000"/>
                </a:solidFill>
                <a:round/>
                <a:headEnd/>
                <a:tailEnd/>
              </a:ln>
            </p:spPr>
            <p:txBody>
              <a:bodyPr/>
              <a:lstStyle/>
              <a:p>
                <a:endParaRPr lang="en-US"/>
              </a:p>
            </p:txBody>
          </p:sp>
          <p:sp>
            <p:nvSpPr>
              <p:cNvPr id="92190" name="Line 9"/>
              <p:cNvSpPr>
                <a:spLocks noChangeShapeType="1"/>
              </p:cNvSpPr>
              <p:nvPr/>
            </p:nvSpPr>
            <p:spPr bwMode="auto">
              <a:xfrm flipV="1">
                <a:off x="3098" y="1891"/>
                <a:ext cx="1" cy="127"/>
              </a:xfrm>
              <a:prstGeom prst="line">
                <a:avLst/>
              </a:prstGeom>
              <a:noFill/>
              <a:ln w="22225">
                <a:solidFill>
                  <a:srgbClr val="000000"/>
                </a:solidFill>
                <a:round/>
                <a:headEnd/>
                <a:tailEnd/>
              </a:ln>
            </p:spPr>
            <p:txBody>
              <a:bodyPr/>
              <a:lstStyle/>
              <a:p>
                <a:endParaRPr lang="en-CA"/>
              </a:p>
            </p:txBody>
          </p:sp>
        </p:grpSp>
        <p:sp>
          <p:nvSpPr>
            <p:cNvPr id="92188" name="Freeform 10"/>
            <p:cNvSpPr>
              <a:spLocks/>
            </p:cNvSpPr>
            <p:nvPr/>
          </p:nvSpPr>
          <p:spPr bwMode="auto">
            <a:xfrm>
              <a:off x="1824" y="936"/>
              <a:ext cx="2112" cy="224"/>
            </a:xfrm>
            <a:custGeom>
              <a:avLst/>
              <a:gdLst>
                <a:gd name="T0" fmla="*/ 0 w 2112"/>
                <a:gd name="T1" fmla="*/ 364 h 200"/>
                <a:gd name="T2" fmla="*/ 0 w 2112"/>
                <a:gd name="T3" fmla="*/ 0 h 200"/>
                <a:gd name="T4" fmla="*/ 2112 w 2112"/>
                <a:gd name="T5" fmla="*/ 0 h 200"/>
                <a:gd name="T6" fmla="*/ 2112 w 2112"/>
                <a:gd name="T7" fmla="*/ 395 h 200"/>
                <a:gd name="T8" fmla="*/ 0 60000 65536"/>
                <a:gd name="T9" fmla="*/ 0 60000 65536"/>
                <a:gd name="T10" fmla="*/ 0 60000 65536"/>
                <a:gd name="T11" fmla="*/ 0 60000 65536"/>
                <a:gd name="T12" fmla="*/ 0 w 2112"/>
                <a:gd name="T13" fmla="*/ 0 h 200"/>
                <a:gd name="T14" fmla="*/ 2112 w 2112"/>
                <a:gd name="T15" fmla="*/ 200 h 200"/>
              </a:gdLst>
              <a:ahLst/>
              <a:cxnLst>
                <a:cxn ang="T8">
                  <a:pos x="T0" y="T1"/>
                </a:cxn>
                <a:cxn ang="T9">
                  <a:pos x="T2" y="T3"/>
                </a:cxn>
                <a:cxn ang="T10">
                  <a:pos x="T4" y="T5"/>
                </a:cxn>
                <a:cxn ang="T11">
                  <a:pos x="T6" y="T7"/>
                </a:cxn>
              </a:cxnLst>
              <a:rect l="T12" t="T13" r="T14" b="T15"/>
              <a:pathLst>
                <a:path w="2112" h="200">
                  <a:moveTo>
                    <a:pt x="0" y="184"/>
                  </a:moveTo>
                  <a:lnTo>
                    <a:pt x="0" y="0"/>
                  </a:lnTo>
                  <a:lnTo>
                    <a:pt x="2112" y="0"/>
                  </a:lnTo>
                  <a:lnTo>
                    <a:pt x="2112" y="200"/>
                  </a:lnTo>
                </a:path>
              </a:pathLst>
            </a:custGeom>
            <a:noFill/>
            <a:ln w="28575">
              <a:solidFill>
                <a:schemeClr val="tx1"/>
              </a:solidFill>
              <a:round/>
              <a:headEnd/>
              <a:tailEnd/>
            </a:ln>
          </p:spPr>
          <p:txBody>
            <a:bodyPr wrap="none" anchor="ctr"/>
            <a:lstStyle/>
            <a:p>
              <a:endParaRPr lang="en-US"/>
            </a:p>
          </p:txBody>
        </p:sp>
      </p:grpSp>
      <p:grpSp>
        <p:nvGrpSpPr>
          <p:cNvPr id="4" name="Group 11"/>
          <p:cNvGrpSpPr>
            <a:grpSpLocks/>
          </p:cNvGrpSpPr>
          <p:nvPr/>
        </p:nvGrpSpPr>
        <p:grpSpPr bwMode="auto">
          <a:xfrm>
            <a:off x="3911600" y="2395538"/>
            <a:ext cx="4667250" cy="1354137"/>
            <a:chOff x="2464" y="1509"/>
            <a:chExt cx="2940" cy="853"/>
          </a:xfrm>
        </p:grpSpPr>
        <p:sp>
          <p:nvSpPr>
            <p:cNvPr id="92180" name="Rectangle 12"/>
            <p:cNvSpPr>
              <a:spLocks noChangeArrowheads="1"/>
            </p:cNvSpPr>
            <p:nvPr/>
          </p:nvSpPr>
          <p:spPr bwMode="auto">
            <a:xfrm>
              <a:off x="2464" y="2002"/>
              <a:ext cx="1368" cy="360"/>
            </a:xfrm>
            <a:prstGeom prst="rect">
              <a:avLst/>
            </a:prstGeom>
            <a:solidFill>
              <a:schemeClr val="bg1"/>
            </a:solidFill>
            <a:ln w="28575">
              <a:solidFill>
                <a:schemeClr val="tx1"/>
              </a:solidFill>
              <a:miter lim="800000"/>
              <a:headEnd/>
              <a:tailEnd/>
            </a:ln>
          </p:spPr>
          <p:txBody>
            <a:bodyPr wrap="none" anchor="ctr"/>
            <a:lstStyle/>
            <a:p>
              <a:pPr algn="ctr"/>
              <a:r>
                <a:rPr lang="en-US" b="0">
                  <a:latin typeface="Arial" pitchFamily="34" charset="0"/>
                </a:rPr>
                <a:t>Rule-based</a:t>
              </a:r>
              <a:br>
                <a:rPr lang="en-US" b="0">
                  <a:latin typeface="Arial" pitchFamily="34" charset="0"/>
                </a:rPr>
              </a:br>
              <a:r>
                <a:rPr lang="en-US" b="0">
                  <a:latin typeface="Arial" pitchFamily="34" charset="0"/>
                </a:rPr>
                <a:t>Control</a:t>
              </a:r>
            </a:p>
          </p:txBody>
        </p:sp>
        <p:sp>
          <p:nvSpPr>
            <p:cNvPr id="92181" name="Rectangle 13"/>
            <p:cNvSpPr>
              <a:spLocks noChangeArrowheads="1"/>
            </p:cNvSpPr>
            <p:nvPr/>
          </p:nvSpPr>
          <p:spPr bwMode="auto">
            <a:xfrm>
              <a:off x="4036" y="2002"/>
              <a:ext cx="1368" cy="360"/>
            </a:xfrm>
            <a:prstGeom prst="rect">
              <a:avLst/>
            </a:prstGeom>
            <a:solidFill>
              <a:schemeClr val="bg1"/>
            </a:solidFill>
            <a:ln w="28575">
              <a:solidFill>
                <a:schemeClr val="tx1"/>
              </a:solidFill>
              <a:miter lim="800000"/>
              <a:headEnd/>
              <a:tailEnd/>
            </a:ln>
          </p:spPr>
          <p:txBody>
            <a:bodyPr wrap="none" anchor="ctr"/>
            <a:lstStyle/>
            <a:p>
              <a:pPr algn="ctr"/>
              <a:r>
                <a:rPr lang="en-US" b="0">
                  <a:latin typeface="Arial" pitchFamily="34" charset="0"/>
                </a:rPr>
                <a:t>Logic Programming</a:t>
              </a:r>
            </a:p>
          </p:txBody>
        </p:sp>
        <p:sp>
          <p:nvSpPr>
            <p:cNvPr id="92182" name="Freeform 14"/>
            <p:cNvSpPr>
              <a:spLocks/>
            </p:cNvSpPr>
            <p:nvPr/>
          </p:nvSpPr>
          <p:spPr bwMode="auto">
            <a:xfrm>
              <a:off x="3840" y="1509"/>
              <a:ext cx="184" cy="155"/>
            </a:xfrm>
            <a:custGeom>
              <a:avLst/>
              <a:gdLst>
                <a:gd name="T0" fmla="*/ 85 w 184"/>
                <a:gd name="T1" fmla="*/ 155 h 155"/>
                <a:gd name="T2" fmla="*/ 0 w 184"/>
                <a:gd name="T3" fmla="*/ 155 h 155"/>
                <a:gd name="T4" fmla="*/ 85 w 184"/>
                <a:gd name="T5" fmla="*/ 0 h 155"/>
                <a:gd name="T6" fmla="*/ 184 w 184"/>
                <a:gd name="T7" fmla="*/ 155 h 155"/>
                <a:gd name="T8" fmla="*/ 85 w 184"/>
                <a:gd name="T9" fmla="*/ 155 h 155"/>
                <a:gd name="T10" fmla="*/ 0 60000 65536"/>
                <a:gd name="T11" fmla="*/ 0 60000 65536"/>
                <a:gd name="T12" fmla="*/ 0 60000 65536"/>
                <a:gd name="T13" fmla="*/ 0 60000 65536"/>
                <a:gd name="T14" fmla="*/ 0 60000 65536"/>
                <a:gd name="T15" fmla="*/ 0 w 184"/>
                <a:gd name="T16" fmla="*/ 0 h 155"/>
                <a:gd name="T17" fmla="*/ 184 w 184"/>
                <a:gd name="T18" fmla="*/ 155 h 155"/>
              </a:gdLst>
              <a:ahLst/>
              <a:cxnLst>
                <a:cxn ang="T10">
                  <a:pos x="T0" y="T1"/>
                </a:cxn>
                <a:cxn ang="T11">
                  <a:pos x="T2" y="T3"/>
                </a:cxn>
                <a:cxn ang="T12">
                  <a:pos x="T4" y="T5"/>
                </a:cxn>
                <a:cxn ang="T13">
                  <a:pos x="T6" y="T7"/>
                </a:cxn>
                <a:cxn ang="T14">
                  <a:pos x="T8" y="T9"/>
                </a:cxn>
              </a:cxnLst>
              <a:rect l="T15" t="T16" r="T17" b="T18"/>
              <a:pathLst>
                <a:path w="184" h="155">
                  <a:moveTo>
                    <a:pt x="85" y="155"/>
                  </a:moveTo>
                  <a:lnTo>
                    <a:pt x="0" y="155"/>
                  </a:lnTo>
                  <a:lnTo>
                    <a:pt x="85" y="0"/>
                  </a:lnTo>
                  <a:lnTo>
                    <a:pt x="184" y="155"/>
                  </a:lnTo>
                  <a:lnTo>
                    <a:pt x="85" y="155"/>
                  </a:lnTo>
                  <a:close/>
                </a:path>
              </a:pathLst>
            </a:custGeom>
            <a:noFill/>
            <a:ln w="22225">
              <a:solidFill>
                <a:srgbClr val="000000"/>
              </a:solidFill>
              <a:round/>
              <a:headEnd/>
              <a:tailEnd/>
            </a:ln>
          </p:spPr>
          <p:txBody>
            <a:bodyPr/>
            <a:lstStyle/>
            <a:p>
              <a:endParaRPr lang="en-US"/>
            </a:p>
          </p:txBody>
        </p:sp>
        <p:sp>
          <p:nvSpPr>
            <p:cNvPr id="92183" name="Line 15"/>
            <p:cNvSpPr>
              <a:spLocks noChangeShapeType="1"/>
            </p:cNvSpPr>
            <p:nvPr/>
          </p:nvSpPr>
          <p:spPr bwMode="auto">
            <a:xfrm flipV="1">
              <a:off x="3925" y="1664"/>
              <a:ext cx="1" cy="127"/>
            </a:xfrm>
            <a:prstGeom prst="line">
              <a:avLst/>
            </a:prstGeom>
            <a:noFill/>
            <a:ln w="22225">
              <a:solidFill>
                <a:srgbClr val="000000"/>
              </a:solidFill>
              <a:round/>
              <a:headEnd/>
              <a:tailEnd/>
            </a:ln>
          </p:spPr>
          <p:txBody>
            <a:bodyPr/>
            <a:lstStyle/>
            <a:p>
              <a:endParaRPr lang="en-CA"/>
            </a:p>
          </p:txBody>
        </p:sp>
        <p:sp>
          <p:nvSpPr>
            <p:cNvPr id="92184" name="Freeform 16"/>
            <p:cNvSpPr>
              <a:spLocks/>
            </p:cNvSpPr>
            <p:nvPr/>
          </p:nvSpPr>
          <p:spPr bwMode="auto">
            <a:xfrm>
              <a:off x="3136" y="1776"/>
              <a:ext cx="1568" cy="224"/>
            </a:xfrm>
            <a:custGeom>
              <a:avLst/>
              <a:gdLst>
                <a:gd name="T0" fmla="*/ 0 w 2112"/>
                <a:gd name="T1" fmla="*/ 364 h 200"/>
                <a:gd name="T2" fmla="*/ 0 w 2112"/>
                <a:gd name="T3" fmla="*/ 0 h 200"/>
                <a:gd name="T4" fmla="*/ 353 w 2112"/>
                <a:gd name="T5" fmla="*/ 0 h 200"/>
                <a:gd name="T6" fmla="*/ 353 w 2112"/>
                <a:gd name="T7" fmla="*/ 395 h 200"/>
                <a:gd name="T8" fmla="*/ 0 60000 65536"/>
                <a:gd name="T9" fmla="*/ 0 60000 65536"/>
                <a:gd name="T10" fmla="*/ 0 60000 65536"/>
                <a:gd name="T11" fmla="*/ 0 60000 65536"/>
                <a:gd name="T12" fmla="*/ 0 w 2112"/>
                <a:gd name="T13" fmla="*/ 0 h 200"/>
                <a:gd name="T14" fmla="*/ 2112 w 2112"/>
                <a:gd name="T15" fmla="*/ 200 h 200"/>
              </a:gdLst>
              <a:ahLst/>
              <a:cxnLst>
                <a:cxn ang="T8">
                  <a:pos x="T0" y="T1"/>
                </a:cxn>
                <a:cxn ang="T9">
                  <a:pos x="T2" y="T3"/>
                </a:cxn>
                <a:cxn ang="T10">
                  <a:pos x="T4" y="T5"/>
                </a:cxn>
                <a:cxn ang="T11">
                  <a:pos x="T6" y="T7"/>
                </a:cxn>
              </a:cxnLst>
              <a:rect l="T12" t="T13" r="T14" b="T15"/>
              <a:pathLst>
                <a:path w="2112" h="200">
                  <a:moveTo>
                    <a:pt x="0" y="184"/>
                  </a:moveTo>
                  <a:lnTo>
                    <a:pt x="0" y="0"/>
                  </a:lnTo>
                  <a:lnTo>
                    <a:pt x="2112" y="0"/>
                  </a:lnTo>
                  <a:lnTo>
                    <a:pt x="2112" y="200"/>
                  </a:lnTo>
                </a:path>
              </a:pathLst>
            </a:custGeom>
            <a:noFill/>
            <a:ln w="28575">
              <a:solidFill>
                <a:schemeClr val="tx1"/>
              </a:solidFill>
              <a:round/>
              <a:headEnd/>
              <a:tailEnd/>
            </a:ln>
          </p:spPr>
          <p:txBody>
            <a:bodyPr wrap="none" anchor="ctr"/>
            <a:lstStyle/>
            <a:p>
              <a:endParaRPr lang="en-US"/>
            </a:p>
          </p:txBody>
        </p:sp>
      </p:grpSp>
      <p:grpSp>
        <p:nvGrpSpPr>
          <p:cNvPr id="5" name="Group 17"/>
          <p:cNvGrpSpPr>
            <a:grpSpLocks/>
          </p:cNvGrpSpPr>
          <p:nvPr/>
        </p:nvGrpSpPr>
        <p:grpSpPr bwMode="auto">
          <a:xfrm>
            <a:off x="1905000" y="5103813"/>
            <a:ext cx="4806950" cy="1354137"/>
            <a:chOff x="1200" y="3215"/>
            <a:chExt cx="3028" cy="853"/>
          </a:xfrm>
        </p:grpSpPr>
        <p:grpSp>
          <p:nvGrpSpPr>
            <p:cNvPr id="6" name="Group 18"/>
            <p:cNvGrpSpPr>
              <a:grpSpLocks/>
            </p:cNvGrpSpPr>
            <p:nvPr/>
          </p:nvGrpSpPr>
          <p:grpSpPr bwMode="auto">
            <a:xfrm>
              <a:off x="1200" y="3708"/>
              <a:ext cx="3028" cy="360"/>
              <a:chOff x="1200" y="3348"/>
              <a:chExt cx="3028" cy="360"/>
            </a:xfrm>
          </p:grpSpPr>
          <p:sp>
            <p:nvSpPr>
              <p:cNvPr id="92178" name="Rectangle 19"/>
              <p:cNvSpPr>
                <a:spLocks noChangeArrowheads="1"/>
              </p:cNvSpPr>
              <p:nvPr/>
            </p:nvSpPr>
            <p:spPr bwMode="auto">
              <a:xfrm>
                <a:off x="1200" y="3348"/>
                <a:ext cx="1368" cy="360"/>
              </a:xfrm>
              <a:prstGeom prst="rect">
                <a:avLst/>
              </a:prstGeom>
              <a:solidFill>
                <a:schemeClr val="bg1"/>
              </a:solidFill>
              <a:ln w="28575">
                <a:solidFill>
                  <a:schemeClr val="tx1"/>
                </a:solidFill>
                <a:miter lim="800000"/>
                <a:headEnd/>
                <a:tailEnd/>
              </a:ln>
            </p:spPr>
            <p:txBody>
              <a:bodyPr wrap="none" anchor="ctr"/>
              <a:lstStyle/>
              <a:p>
                <a:pPr algn="ctr"/>
                <a:r>
                  <a:rPr lang="en-US" b="0">
                    <a:latin typeface="Arial" pitchFamily="34" charset="0"/>
                  </a:rPr>
                  <a:t>Event-based</a:t>
                </a:r>
                <a:br>
                  <a:rPr lang="en-US" b="0">
                    <a:latin typeface="Arial" pitchFamily="34" charset="0"/>
                  </a:rPr>
                </a:br>
                <a:r>
                  <a:rPr lang="en-US" b="0">
                    <a:latin typeface="Arial" pitchFamily="34" charset="0"/>
                  </a:rPr>
                  <a:t>Control</a:t>
                </a:r>
              </a:p>
            </p:txBody>
          </p:sp>
          <p:sp>
            <p:nvSpPr>
              <p:cNvPr id="92179" name="Rectangle 20"/>
              <p:cNvSpPr>
                <a:spLocks noChangeArrowheads="1"/>
              </p:cNvSpPr>
              <p:nvPr/>
            </p:nvSpPr>
            <p:spPr bwMode="auto">
              <a:xfrm>
                <a:off x="2860" y="3348"/>
                <a:ext cx="1368" cy="360"/>
              </a:xfrm>
              <a:prstGeom prst="rect">
                <a:avLst/>
              </a:prstGeom>
              <a:solidFill>
                <a:schemeClr val="bg1"/>
              </a:solidFill>
              <a:ln w="28575">
                <a:solidFill>
                  <a:schemeClr val="tx1"/>
                </a:solidFill>
                <a:miter lim="800000"/>
                <a:headEnd/>
                <a:tailEnd/>
              </a:ln>
            </p:spPr>
            <p:txBody>
              <a:bodyPr wrap="none" anchor="ctr"/>
              <a:lstStyle/>
              <a:p>
                <a:pPr algn="ctr"/>
                <a:r>
                  <a:rPr lang="en-US" b="0">
                    <a:latin typeface="Arial" pitchFamily="34" charset="0"/>
                  </a:rPr>
                  <a:t>Procedural</a:t>
                </a:r>
                <a:br>
                  <a:rPr lang="en-US" b="0">
                    <a:latin typeface="Arial" pitchFamily="34" charset="0"/>
                  </a:rPr>
                </a:br>
                <a:r>
                  <a:rPr lang="en-US" b="0">
                    <a:latin typeface="Arial" pitchFamily="34" charset="0"/>
                  </a:rPr>
                  <a:t>Control.</a:t>
                </a:r>
              </a:p>
            </p:txBody>
          </p:sp>
        </p:grpSp>
        <p:grpSp>
          <p:nvGrpSpPr>
            <p:cNvPr id="7" name="Group 21"/>
            <p:cNvGrpSpPr>
              <a:grpSpLocks/>
            </p:cNvGrpSpPr>
            <p:nvPr/>
          </p:nvGrpSpPr>
          <p:grpSpPr bwMode="auto">
            <a:xfrm>
              <a:off x="2584" y="3215"/>
              <a:ext cx="184" cy="282"/>
              <a:chOff x="3013" y="1736"/>
              <a:chExt cx="184" cy="282"/>
            </a:xfrm>
          </p:grpSpPr>
          <p:sp>
            <p:nvSpPr>
              <p:cNvPr id="92176" name="Freeform 22"/>
              <p:cNvSpPr>
                <a:spLocks/>
              </p:cNvSpPr>
              <p:nvPr/>
            </p:nvSpPr>
            <p:spPr bwMode="auto">
              <a:xfrm>
                <a:off x="3013" y="1736"/>
                <a:ext cx="184" cy="155"/>
              </a:xfrm>
              <a:custGeom>
                <a:avLst/>
                <a:gdLst>
                  <a:gd name="T0" fmla="*/ 85 w 184"/>
                  <a:gd name="T1" fmla="*/ 155 h 155"/>
                  <a:gd name="T2" fmla="*/ 0 w 184"/>
                  <a:gd name="T3" fmla="*/ 155 h 155"/>
                  <a:gd name="T4" fmla="*/ 85 w 184"/>
                  <a:gd name="T5" fmla="*/ 0 h 155"/>
                  <a:gd name="T6" fmla="*/ 184 w 184"/>
                  <a:gd name="T7" fmla="*/ 155 h 155"/>
                  <a:gd name="T8" fmla="*/ 85 w 184"/>
                  <a:gd name="T9" fmla="*/ 155 h 155"/>
                  <a:gd name="T10" fmla="*/ 0 60000 65536"/>
                  <a:gd name="T11" fmla="*/ 0 60000 65536"/>
                  <a:gd name="T12" fmla="*/ 0 60000 65536"/>
                  <a:gd name="T13" fmla="*/ 0 60000 65536"/>
                  <a:gd name="T14" fmla="*/ 0 60000 65536"/>
                  <a:gd name="T15" fmla="*/ 0 w 184"/>
                  <a:gd name="T16" fmla="*/ 0 h 155"/>
                  <a:gd name="T17" fmla="*/ 184 w 184"/>
                  <a:gd name="T18" fmla="*/ 155 h 155"/>
                </a:gdLst>
                <a:ahLst/>
                <a:cxnLst>
                  <a:cxn ang="T10">
                    <a:pos x="T0" y="T1"/>
                  </a:cxn>
                  <a:cxn ang="T11">
                    <a:pos x="T2" y="T3"/>
                  </a:cxn>
                  <a:cxn ang="T12">
                    <a:pos x="T4" y="T5"/>
                  </a:cxn>
                  <a:cxn ang="T13">
                    <a:pos x="T6" y="T7"/>
                  </a:cxn>
                  <a:cxn ang="T14">
                    <a:pos x="T8" y="T9"/>
                  </a:cxn>
                </a:cxnLst>
                <a:rect l="T15" t="T16" r="T17" b="T18"/>
                <a:pathLst>
                  <a:path w="184" h="155">
                    <a:moveTo>
                      <a:pt x="85" y="155"/>
                    </a:moveTo>
                    <a:lnTo>
                      <a:pt x="0" y="155"/>
                    </a:lnTo>
                    <a:lnTo>
                      <a:pt x="85" y="0"/>
                    </a:lnTo>
                    <a:lnTo>
                      <a:pt x="184" y="155"/>
                    </a:lnTo>
                    <a:lnTo>
                      <a:pt x="85" y="155"/>
                    </a:lnTo>
                    <a:close/>
                  </a:path>
                </a:pathLst>
              </a:custGeom>
              <a:noFill/>
              <a:ln w="22225">
                <a:solidFill>
                  <a:srgbClr val="000000"/>
                </a:solidFill>
                <a:round/>
                <a:headEnd/>
                <a:tailEnd/>
              </a:ln>
            </p:spPr>
            <p:txBody>
              <a:bodyPr/>
              <a:lstStyle/>
              <a:p>
                <a:endParaRPr lang="en-US"/>
              </a:p>
            </p:txBody>
          </p:sp>
          <p:sp>
            <p:nvSpPr>
              <p:cNvPr id="92177" name="Line 23"/>
              <p:cNvSpPr>
                <a:spLocks noChangeShapeType="1"/>
              </p:cNvSpPr>
              <p:nvPr/>
            </p:nvSpPr>
            <p:spPr bwMode="auto">
              <a:xfrm flipV="1">
                <a:off x="3098" y="1891"/>
                <a:ext cx="1" cy="127"/>
              </a:xfrm>
              <a:prstGeom prst="line">
                <a:avLst/>
              </a:prstGeom>
              <a:noFill/>
              <a:ln w="22225">
                <a:solidFill>
                  <a:srgbClr val="000000"/>
                </a:solidFill>
                <a:round/>
                <a:headEnd/>
                <a:tailEnd/>
              </a:ln>
            </p:spPr>
            <p:txBody>
              <a:bodyPr/>
              <a:lstStyle/>
              <a:p>
                <a:endParaRPr lang="en-CA"/>
              </a:p>
            </p:txBody>
          </p:sp>
        </p:grpSp>
        <p:sp>
          <p:nvSpPr>
            <p:cNvPr id="92175" name="Freeform 24"/>
            <p:cNvSpPr>
              <a:spLocks/>
            </p:cNvSpPr>
            <p:nvPr/>
          </p:nvSpPr>
          <p:spPr bwMode="auto">
            <a:xfrm>
              <a:off x="1864" y="3488"/>
              <a:ext cx="1688" cy="224"/>
            </a:xfrm>
            <a:custGeom>
              <a:avLst/>
              <a:gdLst>
                <a:gd name="T0" fmla="*/ 0 w 2112"/>
                <a:gd name="T1" fmla="*/ 364 h 200"/>
                <a:gd name="T2" fmla="*/ 0 w 2112"/>
                <a:gd name="T3" fmla="*/ 0 h 200"/>
                <a:gd name="T4" fmla="*/ 551 w 2112"/>
                <a:gd name="T5" fmla="*/ 0 h 200"/>
                <a:gd name="T6" fmla="*/ 551 w 2112"/>
                <a:gd name="T7" fmla="*/ 395 h 200"/>
                <a:gd name="T8" fmla="*/ 0 60000 65536"/>
                <a:gd name="T9" fmla="*/ 0 60000 65536"/>
                <a:gd name="T10" fmla="*/ 0 60000 65536"/>
                <a:gd name="T11" fmla="*/ 0 60000 65536"/>
                <a:gd name="T12" fmla="*/ 0 w 2112"/>
                <a:gd name="T13" fmla="*/ 0 h 200"/>
                <a:gd name="T14" fmla="*/ 2112 w 2112"/>
                <a:gd name="T15" fmla="*/ 200 h 200"/>
              </a:gdLst>
              <a:ahLst/>
              <a:cxnLst>
                <a:cxn ang="T8">
                  <a:pos x="T0" y="T1"/>
                </a:cxn>
                <a:cxn ang="T9">
                  <a:pos x="T2" y="T3"/>
                </a:cxn>
                <a:cxn ang="T10">
                  <a:pos x="T4" y="T5"/>
                </a:cxn>
                <a:cxn ang="T11">
                  <a:pos x="T6" y="T7"/>
                </a:cxn>
              </a:cxnLst>
              <a:rect l="T12" t="T13" r="T14" b="T15"/>
              <a:pathLst>
                <a:path w="2112" h="200">
                  <a:moveTo>
                    <a:pt x="0" y="184"/>
                  </a:moveTo>
                  <a:lnTo>
                    <a:pt x="0" y="0"/>
                  </a:lnTo>
                  <a:lnTo>
                    <a:pt x="2112" y="0"/>
                  </a:lnTo>
                  <a:lnTo>
                    <a:pt x="2112" y="200"/>
                  </a:lnTo>
                </a:path>
              </a:pathLst>
            </a:custGeom>
            <a:noFill/>
            <a:ln w="28575">
              <a:solidFill>
                <a:schemeClr val="tx1"/>
              </a:solidFill>
              <a:round/>
              <a:headEnd/>
              <a:tailEnd/>
            </a:ln>
          </p:spPr>
          <p:txBody>
            <a:bodyPr wrap="none" anchor="ctr"/>
            <a:lstStyle/>
            <a:p>
              <a:endParaRPr lang="en-US"/>
            </a:p>
          </p:txBody>
        </p:sp>
      </p:grpSp>
      <p:grpSp>
        <p:nvGrpSpPr>
          <p:cNvPr id="8" name="Group 25"/>
          <p:cNvGrpSpPr>
            <a:grpSpLocks/>
          </p:cNvGrpSpPr>
          <p:nvPr/>
        </p:nvGrpSpPr>
        <p:grpSpPr bwMode="auto">
          <a:xfrm>
            <a:off x="584200" y="2395538"/>
            <a:ext cx="4810125" cy="2708275"/>
            <a:chOff x="368" y="1509"/>
            <a:chExt cx="3030" cy="1706"/>
          </a:xfrm>
        </p:grpSpPr>
        <p:grpSp>
          <p:nvGrpSpPr>
            <p:cNvPr id="9" name="Group 26"/>
            <p:cNvGrpSpPr>
              <a:grpSpLocks/>
            </p:cNvGrpSpPr>
            <p:nvPr/>
          </p:nvGrpSpPr>
          <p:grpSpPr bwMode="auto">
            <a:xfrm>
              <a:off x="368" y="2855"/>
              <a:ext cx="3030" cy="360"/>
              <a:chOff x="368" y="2616"/>
              <a:chExt cx="3030" cy="360"/>
            </a:xfrm>
          </p:grpSpPr>
          <p:sp>
            <p:nvSpPr>
              <p:cNvPr id="92171" name="Rectangle 27"/>
              <p:cNvSpPr>
                <a:spLocks noChangeArrowheads="1"/>
              </p:cNvSpPr>
              <p:nvPr/>
            </p:nvSpPr>
            <p:spPr bwMode="auto">
              <a:xfrm>
                <a:off x="2030" y="2616"/>
                <a:ext cx="1368" cy="360"/>
              </a:xfrm>
              <a:prstGeom prst="rect">
                <a:avLst/>
              </a:prstGeom>
              <a:solidFill>
                <a:schemeClr val="bg1"/>
              </a:solidFill>
              <a:ln w="28575">
                <a:solidFill>
                  <a:schemeClr val="tx1"/>
                </a:solidFill>
                <a:miter lim="800000"/>
                <a:headEnd/>
                <a:tailEnd/>
              </a:ln>
            </p:spPr>
            <p:txBody>
              <a:bodyPr wrap="none" anchor="ctr"/>
              <a:lstStyle/>
              <a:p>
                <a:pPr algn="ctr"/>
                <a:r>
                  <a:rPr lang="en-US" b="0">
                    <a:latin typeface="Arial" pitchFamily="34" charset="0"/>
                  </a:rPr>
                  <a:t>Centralized</a:t>
                </a:r>
                <a:br>
                  <a:rPr lang="en-US" b="0">
                    <a:latin typeface="Arial" pitchFamily="34" charset="0"/>
                  </a:rPr>
                </a:br>
                <a:r>
                  <a:rPr lang="en-US" b="0">
                    <a:latin typeface="Arial" pitchFamily="34" charset="0"/>
                  </a:rPr>
                  <a:t>Control</a:t>
                </a:r>
              </a:p>
            </p:txBody>
          </p:sp>
          <p:sp>
            <p:nvSpPr>
              <p:cNvPr id="92172" name="Rectangle 28"/>
              <p:cNvSpPr>
                <a:spLocks noChangeArrowheads="1"/>
              </p:cNvSpPr>
              <p:nvPr/>
            </p:nvSpPr>
            <p:spPr bwMode="auto">
              <a:xfrm>
                <a:off x="368" y="2616"/>
                <a:ext cx="1368" cy="360"/>
              </a:xfrm>
              <a:prstGeom prst="rect">
                <a:avLst/>
              </a:prstGeom>
              <a:solidFill>
                <a:schemeClr val="bg1"/>
              </a:solidFill>
              <a:ln w="28575">
                <a:solidFill>
                  <a:schemeClr val="tx1"/>
                </a:solidFill>
                <a:miter lim="800000"/>
                <a:headEnd/>
                <a:tailEnd/>
              </a:ln>
            </p:spPr>
            <p:txBody>
              <a:bodyPr wrap="none" anchor="ctr"/>
              <a:lstStyle/>
              <a:p>
                <a:pPr algn="ctr"/>
                <a:r>
                  <a:rPr lang="en-US" b="0">
                    <a:latin typeface="Arial" pitchFamily="34" charset="0"/>
                  </a:rPr>
                  <a:t>Decentralized</a:t>
                </a:r>
                <a:br>
                  <a:rPr lang="en-US" b="0">
                    <a:latin typeface="Arial" pitchFamily="34" charset="0"/>
                  </a:rPr>
                </a:br>
                <a:r>
                  <a:rPr lang="en-US" b="0">
                    <a:latin typeface="Arial" pitchFamily="34" charset="0"/>
                  </a:rPr>
                  <a:t>Control</a:t>
                </a:r>
              </a:p>
            </p:txBody>
          </p:sp>
        </p:grpSp>
        <p:sp>
          <p:nvSpPr>
            <p:cNvPr id="92168" name="Freeform 29"/>
            <p:cNvSpPr>
              <a:spLocks/>
            </p:cNvSpPr>
            <p:nvPr/>
          </p:nvSpPr>
          <p:spPr bwMode="auto">
            <a:xfrm>
              <a:off x="1768" y="1509"/>
              <a:ext cx="184" cy="155"/>
            </a:xfrm>
            <a:custGeom>
              <a:avLst/>
              <a:gdLst>
                <a:gd name="T0" fmla="*/ 85 w 184"/>
                <a:gd name="T1" fmla="*/ 155 h 155"/>
                <a:gd name="T2" fmla="*/ 0 w 184"/>
                <a:gd name="T3" fmla="*/ 155 h 155"/>
                <a:gd name="T4" fmla="*/ 85 w 184"/>
                <a:gd name="T5" fmla="*/ 0 h 155"/>
                <a:gd name="T6" fmla="*/ 184 w 184"/>
                <a:gd name="T7" fmla="*/ 155 h 155"/>
                <a:gd name="T8" fmla="*/ 85 w 184"/>
                <a:gd name="T9" fmla="*/ 155 h 155"/>
                <a:gd name="T10" fmla="*/ 0 60000 65536"/>
                <a:gd name="T11" fmla="*/ 0 60000 65536"/>
                <a:gd name="T12" fmla="*/ 0 60000 65536"/>
                <a:gd name="T13" fmla="*/ 0 60000 65536"/>
                <a:gd name="T14" fmla="*/ 0 60000 65536"/>
                <a:gd name="T15" fmla="*/ 0 w 184"/>
                <a:gd name="T16" fmla="*/ 0 h 155"/>
                <a:gd name="T17" fmla="*/ 184 w 184"/>
                <a:gd name="T18" fmla="*/ 155 h 155"/>
              </a:gdLst>
              <a:ahLst/>
              <a:cxnLst>
                <a:cxn ang="T10">
                  <a:pos x="T0" y="T1"/>
                </a:cxn>
                <a:cxn ang="T11">
                  <a:pos x="T2" y="T3"/>
                </a:cxn>
                <a:cxn ang="T12">
                  <a:pos x="T4" y="T5"/>
                </a:cxn>
                <a:cxn ang="T13">
                  <a:pos x="T6" y="T7"/>
                </a:cxn>
                <a:cxn ang="T14">
                  <a:pos x="T8" y="T9"/>
                </a:cxn>
              </a:cxnLst>
              <a:rect l="T15" t="T16" r="T17" b="T18"/>
              <a:pathLst>
                <a:path w="184" h="155">
                  <a:moveTo>
                    <a:pt x="85" y="155"/>
                  </a:moveTo>
                  <a:lnTo>
                    <a:pt x="0" y="155"/>
                  </a:lnTo>
                  <a:lnTo>
                    <a:pt x="85" y="0"/>
                  </a:lnTo>
                  <a:lnTo>
                    <a:pt x="184" y="155"/>
                  </a:lnTo>
                  <a:lnTo>
                    <a:pt x="85" y="155"/>
                  </a:lnTo>
                  <a:close/>
                </a:path>
              </a:pathLst>
            </a:custGeom>
            <a:noFill/>
            <a:ln w="22225">
              <a:solidFill>
                <a:srgbClr val="000000"/>
              </a:solidFill>
              <a:round/>
              <a:headEnd/>
              <a:tailEnd/>
            </a:ln>
          </p:spPr>
          <p:txBody>
            <a:bodyPr/>
            <a:lstStyle/>
            <a:p>
              <a:endParaRPr lang="en-US"/>
            </a:p>
          </p:txBody>
        </p:sp>
        <p:sp>
          <p:nvSpPr>
            <p:cNvPr id="92169" name="Line 30"/>
            <p:cNvSpPr>
              <a:spLocks noChangeShapeType="1"/>
            </p:cNvSpPr>
            <p:nvPr/>
          </p:nvSpPr>
          <p:spPr bwMode="auto">
            <a:xfrm flipV="1">
              <a:off x="1856" y="1664"/>
              <a:ext cx="8" cy="967"/>
            </a:xfrm>
            <a:prstGeom prst="line">
              <a:avLst/>
            </a:prstGeom>
            <a:noFill/>
            <a:ln w="22225">
              <a:solidFill>
                <a:srgbClr val="000000"/>
              </a:solidFill>
              <a:round/>
              <a:headEnd/>
              <a:tailEnd/>
            </a:ln>
          </p:spPr>
          <p:txBody>
            <a:bodyPr/>
            <a:lstStyle/>
            <a:p>
              <a:endParaRPr lang="en-CA"/>
            </a:p>
          </p:txBody>
        </p:sp>
        <p:sp>
          <p:nvSpPr>
            <p:cNvPr id="92170" name="Freeform 31"/>
            <p:cNvSpPr>
              <a:spLocks/>
            </p:cNvSpPr>
            <p:nvPr/>
          </p:nvSpPr>
          <p:spPr bwMode="auto">
            <a:xfrm>
              <a:off x="1040" y="2648"/>
              <a:ext cx="1632" cy="224"/>
            </a:xfrm>
            <a:custGeom>
              <a:avLst/>
              <a:gdLst>
                <a:gd name="T0" fmla="*/ 0 w 2112"/>
                <a:gd name="T1" fmla="*/ 364 h 200"/>
                <a:gd name="T2" fmla="*/ 0 w 2112"/>
                <a:gd name="T3" fmla="*/ 0 h 200"/>
                <a:gd name="T4" fmla="*/ 450 w 2112"/>
                <a:gd name="T5" fmla="*/ 0 h 200"/>
                <a:gd name="T6" fmla="*/ 450 w 2112"/>
                <a:gd name="T7" fmla="*/ 395 h 200"/>
                <a:gd name="T8" fmla="*/ 0 60000 65536"/>
                <a:gd name="T9" fmla="*/ 0 60000 65536"/>
                <a:gd name="T10" fmla="*/ 0 60000 65536"/>
                <a:gd name="T11" fmla="*/ 0 60000 65536"/>
                <a:gd name="T12" fmla="*/ 0 w 2112"/>
                <a:gd name="T13" fmla="*/ 0 h 200"/>
                <a:gd name="T14" fmla="*/ 2112 w 2112"/>
                <a:gd name="T15" fmla="*/ 200 h 200"/>
              </a:gdLst>
              <a:ahLst/>
              <a:cxnLst>
                <a:cxn ang="T8">
                  <a:pos x="T0" y="T1"/>
                </a:cxn>
                <a:cxn ang="T9">
                  <a:pos x="T2" y="T3"/>
                </a:cxn>
                <a:cxn ang="T10">
                  <a:pos x="T4" y="T5"/>
                </a:cxn>
                <a:cxn ang="T11">
                  <a:pos x="T6" y="T7"/>
                </a:cxn>
              </a:cxnLst>
              <a:rect l="T12" t="T13" r="T14" b="T15"/>
              <a:pathLst>
                <a:path w="2112" h="200">
                  <a:moveTo>
                    <a:pt x="0" y="184"/>
                  </a:moveTo>
                  <a:lnTo>
                    <a:pt x="0" y="0"/>
                  </a:lnTo>
                  <a:lnTo>
                    <a:pt x="2112" y="0"/>
                  </a:lnTo>
                  <a:lnTo>
                    <a:pt x="2112" y="200"/>
                  </a:lnTo>
                </a:path>
              </a:pathLst>
            </a:custGeom>
            <a:noFill/>
            <a:ln w="28575">
              <a:solidFill>
                <a:schemeClr val="tx1"/>
              </a:solidFill>
              <a:round/>
              <a:headEnd/>
              <a:tailEnd/>
            </a:ln>
          </p:spPr>
          <p:txBody>
            <a:bodyPr wrap="none" anchor="ctr"/>
            <a:lstStyle/>
            <a:p>
              <a:endParaRPr lang="en-US"/>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up)">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4"/>
          <p:cNvSpPr>
            <a:spLocks noGrp="1" noChangeArrowheads="1"/>
          </p:cNvSpPr>
          <p:nvPr>
            <p:ph type="title"/>
          </p:nvPr>
        </p:nvSpPr>
        <p:spPr/>
        <p:txBody>
          <a:bodyPr/>
          <a:lstStyle/>
          <a:p>
            <a:r>
              <a:rPr lang="en-US" sz="4000" dirty="0" smtClean="0">
                <a:ea typeface="ＭＳ Ｐゴシック" pitchFamily="34" charset="-128"/>
              </a:rPr>
              <a:t>Centralized vs. Decentralized Designs</a:t>
            </a:r>
          </a:p>
        </p:txBody>
      </p:sp>
      <p:sp>
        <p:nvSpPr>
          <p:cNvPr id="231429" name="Rectangle 5"/>
          <p:cNvSpPr>
            <a:spLocks noGrp="1" noChangeArrowheads="1"/>
          </p:cNvSpPr>
          <p:nvPr>
            <p:ph type="body" idx="1"/>
          </p:nvPr>
        </p:nvSpPr>
        <p:spPr/>
        <p:txBody>
          <a:bodyPr/>
          <a:lstStyle/>
          <a:p>
            <a:r>
              <a:rPr lang="en-US" smtClean="0">
                <a:solidFill>
                  <a:srgbClr val="FF0000"/>
                </a:solidFill>
                <a:ea typeface="ＭＳ Ｐゴシック" pitchFamily="34" charset="-128"/>
              </a:rPr>
              <a:t>Centralized Design</a:t>
            </a:r>
            <a:endParaRPr lang="en-US" smtClean="0">
              <a:ea typeface="ＭＳ Ｐゴシック" pitchFamily="34" charset="-128"/>
            </a:endParaRPr>
          </a:p>
          <a:p>
            <a:pPr lvl="1"/>
            <a:r>
              <a:rPr lang="en-US" smtClean="0">
                <a:ea typeface="ＭＳ Ｐゴシック" pitchFamily="34" charset="-128"/>
              </a:rPr>
              <a:t>One control object or subsystem ("spider") controls everything</a:t>
            </a:r>
          </a:p>
          <a:p>
            <a:pPr lvl="2"/>
            <a:r>
              <a:rPr lang="en-US" smtClean="0">
                <a:ea typeface="ＭＳ Ｐゴシック" pitchFamily="34" charset="-128"/>
              </a:rPr>
              <a:t>Pro: Change in the control structure is very easy</a:t>
            </a:r>
          </a:p>
          <a:p>
            <a:pPr lvl="2"/>
            <a:r>
              <a:rPr lang="en-US" smtClean="0">
                <a:ea typeface="ＭＳ Ｐゴシック" pitchFamily="34" charset="-128"/>
              </a:rPr>
              <a:t>Con: The single control object is a possible performance bottleneck</a:t>
            </a:r>
          </a:p>
          <a:p>
            <a:r>
              <a:rPr lang="en-US" smtClean="0">
                <a:solidFill>
                  <a:srgbClr val="FF0000"/>
                </a:solidFill>
                <a:ea typeface="ＭＳ Ｐゴシック" pitchFamily="34" charset="-128"/>
              </a:rPr>
              <a:t>Decentralized Design</a:t>
            </a:r>
            <a:endParaRPr lang="en-US" smtClean="0">
              <a:ea typeface="ＭＳ Ｐゴシック" pitchFamily="34" charset="-128"/>
            </a:endParaRPr>
          </a:p>
          <a:p>
            <a:pPr lvl="1"/>
            <a:r>
              <a:rPr lang="en-US" smtClean="0">
                <a:ea typeface="ＭＳ Ｐゴシック" pitchFamily="34" charset="-128"/>
              </a:rPr>
              <a:t>Not a single object is in control, control is distributed; That means, there is more than one control object</a:t>
            </a:r>
          </a:p>
          <a:p>
            <a:pPr lvl="2"/>
            <a:r>
              <a:rPr lang="en-US" smtClean="0">
                <a:ea typeface="ＭＳ Ｐゴシック" pitchFamily="34" charset="-128"/>
              </a:rPr>
              <a:t>Con: The responsibility is spread out</a:t>
            </a:r>
          </a:p>
          <a:p>
            <a:pPr lvl="2"/>
            <a:r>
              <a:rPr lang="en-US" smtClean="0">
                <a:ea typeface="ＭＳ Ｐゴシック" pitchFamily="34" charset="-128"/>
              </a:rPr>
              <a:t>Pro: Fits nicely into object-oriented development</a:t>
            </a:r>
          </a:p>
          <a:p>
            <a:endParaRPr lang="en-US" smtClean="0">
              <a:ea typeface="ＭＳ Ｐゴシック" pitchFamily="34" charset="-128"/>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1429">
                                            <p:txEl>
                                              <p:pRg st="0" end="0"/>
                                            </p:txEl>
                                          </p:spTgt>
                                        </p:tgtEl>
                                        <p:attrNameLst>
                                          <p:attrName>style.visibility</p:attrName>
                                        </p:attrNameLst>
                                      </p:cBhvr>
                                      <p:to>
                                        <p:strVal val="visible"/>
                                      </p:to>
                                    </p:set>
                                    <p:animEffect transition="in" filter="fade">
                                      <p:cBhvr>
                                        <p:cTn id="7" dur="500"/>
                                        <p:tgtEl>
                                          <p:spTgt spid="23142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31429">
                                            <p:txEl>
                                              <p:pRg st="1" end="1"/>
                                            </p:txEl>
                                          </p:spTgt>
                                        </p:tgtEl>
                                        <p:attrNameLst>
                                          <p:attrName>style.visibility</p:attrName>
                                        </p:attrNameLst>
                                      </p:cBhvr>
                                      <p:to>
                                        <p:strVal val="visible"/>
                                      </p:to>
                                    </p:set>
                                    <p:animEffect transition="in" filter="fade">
                                      <p:cBhvr>
                                        <p:cTn id="10" dur="500"/>
                                        <p:tgtEl>
                                          <p:spTgt spid="23142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31429">
                                            <p:txEl>
                                              <p:pRg st="2" end="2"/>
                                            </p:txEl>
                                          </p:spTgt>
                                        </p:tgtEl>
                                        <p:attrNameLst>
                                          <p:attrName>style.visibility</p:attrName>
                                        </p:attrNameLst>
                                      </p:cBhvr>
                                      <p:to>
                                        <p:strVal val="visible"/>
                                      </p:to>
                                    </p:set>
                                    <p:animEffect transition="in" filter="fade">
                                      <p:cBhvr>
                                        <p:cTn id="13" dur="500"/>
                                        <p:tgtEl>
                                          <p:spTgt spid="23142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31429">
                                            <p:txEl>
                                              <p:pRg st="3" end="3"/>
                                            </p:txEl>
                                          </p:spTgt>
                                        </p:tgtEl>
                                        <p:attrNameLst>
                                          <p:attrName>style.visibility</p:attrName>
                                        </p:attrNameLst>
                                      </p:cBhvr>
                                      <p:to>
                                        <p:strVal val="visible"/>
                                      </p:to>
                                    </p:set>
                                    <p:animEffect transition="in" filter="fade">
                                      <p:cBhvr>
                                        <p:cTn id="16" dur="500"/>
                                        <p:tgtEl>
                                          <p:spTgt spid="231429">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31429">
                                            <p:txEl>
                                              <p:pRg st="4" end="4"/>
                                            </p:txEl>
                                          </p:spTgt>
                                        </p:tgtEl>
                                        <p:attrNameLst>
                                          <p:attrName>style.visibility</p:attrName>
                                        </p:attrNameLst>
                                      </p:cBhvr>
                                      <p:to>
                                        <p:strVal val="visible"/>
                                      </p:to>
                                    </p:set>
                                    <p:animEffect transition="in" filter="fade">
                                      <p:cBhvr>
                                        <p:cTn id="21" dur="500"/>
                                        <p:tgtEl>
                                          <p:spTgt spid="231429">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31429">
                                            <p:txEl>
                                              <p:pRg st="5" end="5"/>
                                            </p:txEl>
                                          </p:spTgt>
                                        </p:tgtEl>
                                        <p:attrNameLst>
                                          <p:attrName>style.visibility</p:attrName>
                                        </p:attrNameLst>
                                      </p:cBhvr>
                                      <p:to>
                                        <p:strVal val="visible"/>
                                      </p:to>
                                    </p:set>
                                    <p:animEffect transition="in" filter="fade">
                                      <p:cBhvr>
                                        <p:cTn id="24" dur="500"/>
                                        <p:tgtEl>
                                          <p:spTgt spid="231429">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31429">
                                            <p:txEl>
                                              <p:pRg st="6" end="6"/>
                                            </p:txEl>
                                          </p:spTgt>
                                        </p:tgtEl>
                                        <p:attrNameLst>
                                          <p:attrName>style.visibility</p:attrName>
                                        </p:attrNameLst>
                                      </p:cBhvr>
                                      <p:to>
                                        <p:strVal val="visible"/>
                                      </p:to>
                                    </p:set>
                                    <p:animEffect transition="in" filter="fade">
                                      <p:cBhvr>
                                        <p:cTn id="27" dur="500"/>
                                        <p:tgtEl>
                                          <p:spTgt spid="231429">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31429">
                                            <p:txEl>
                                              <p:pRg st="7" end="7"/>
                                            </p:txEl>
                                          </p:spTgt>
                                        </p:tgtEl>
                                        <p:attrNameLst>
                                          <p:attrName>style.visibility</p:attrName>
                                        </p:attrNameLst>
                                      </p:cBhvr>
                                      <p:to>
                                        <p:strVal val="visible"/>
                                      </p:to>
                                    </p:set>
                                    <p:animEffect transition="in" filter="fade">
                                      <p:cBhvr>
                                        <p:cTn id="30" dur="500"/>
                                        <p:tgtEl>
                                          <p:spTgt spid="23142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9"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8"/>
          <p:cNvSpPr>
            <a:spLocks noGrp="1" noChangeArrowheads="1"/>
          </p:cNvSpPr>
          <p:nvPr>
            <p:ph type="title"/>
          </p:nvPr>
        </p:nvSpPr>
        <p:spPr>
          <a:xfrm>
            <a:off x="228600" y="152400"/>
            <a:ext cx="8915400" cy="715963"/>
          </a:xfrm>
        </p:spPr>
        <p:txBody>
          <a:bodyPr/>
          <a:lstStyle/>
          <a:p>
            <a:r>
              <a:rPr lang="en-US" sz="4000" dirty="0" smtClean="0">
                <a:ea typeface="ＭＳ Ｐゴシック" pitchFamily="34" charset="-128"/>
              </a:rPr>
              <a:t>Centralized vs. Decentralized Designs (2)</a:t>
            </a:r>
          </a:p>
        </p:txBody>
      </p:sp>
      <p:sp>
        <p:nvSpPr>
          <p:cNvPr id="75785" name="Rectangle 9"/>
          <p:cNvSpPr>
            <a:spLocks noGrp="1" noChangeArrowheads="1"/>
          </p:cNvSpPr>
          <p:nvPr>
            <p:ph type="body" idx="1"/>
          </p:nvPr>
        </p:nvSpPr>
        <p:spPr/>
        <p:txBody>
          <a:bodyPr/>
          <a:lstStyle/>
          <a:p>
            <a:r>
              <a:rPr lang="en-US" smtClean="0">
                <a:ea typeface="ＭＳ Ｐゴシック" pitchFamily="34" charset="-128"/>
              </a:rPr>
              <a:t>Should you  use a centralized or decentralized design?  </a:t>
            </a:r>
          </a:p>
          <a:p>
            <a:r>
              <a:rPr lang="en-US" smtClean="0">
                <a:ea typeface="ＭＳ Ｐゴシック" pitchFamily="34" charset="-128"/>
              </a:rPr>
              <a:t>Take the sequence diagrams and control objects from the analysis model</a:t>
            </a:r>
          </a:p>
          <a:p>
            <a:r>
              <a:rPr lang="en-US" smtClean="0">
                <a:ea typeface="ＭＳ Ｐゴシック" pitchFamily="34" charset="-128"/>
              </a:rPr>
              <a:t>Check the participation of the control objects in the sequence diagrams</a:t>
            </a:r>
          </a:p>
          <a:p>
            <a:pPr lvl="1"/>
            <a:r>
              <a:rPr lang="en-US" smtClean="0">
                <a:ea typeface="ＭＳ Ｐゴシック" pitchFamily="34" charset="-128"/>
              </a:rPr>
              <a:t>If the  sequence diagram looks like a fork =&gt; Centralized design</a:t>
            </a:r>
          </a:p>
          <a:p>
            <a:pPr lvl="1"/>
            <a:r>
              <a:rPr lang="en-US" smtClean="0">
                <a:ea typeface="ＭＳ Ｐゴシック" pitchFamily="34" charset="-128"/>
              </a:rPr>
              <a:t>If the sequence diagram looks like a stair =&gt;  Decentralized design.</a:t>
            </a:r>
          </a:p>
          <a:p>
            <a:pPr lvl="1"/>
            <a:endParaRPr lang="en-US" smtClean="0">
              <a:ea typeface="ＭＳ Ｐゴシック" pitchFamily="34" charset="-128"/>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57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57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57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57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578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5" grpId="0" build="p" bldLvl="2"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6"/>
          <p:cNvSpPr>
            <a:spLocks noGrp="1" noChangeArrowheads="1"/>
          </p:cNvSpPr>
          <p:nvPr>
            <p:ph type="title"/>
          </p:nvPr>
        </p:nvSpPr>
        <p:spPr/>
        <p:txBody>
          <a:bodyPr/>
          <a:lstStyle/>
          <a:p>
            <a:r>
              <a:rPr lang="en-US" smtClean="0">
                <a:ea typeface="ＭＳ Ｐゴシック" pitchFamily="34" charset="-128"/>
              </a:rPr>
              <a:t>8. Boundary Conditions</a:t>
            </a:r>
          </a:p>
        </p:txBody>
      </p:sp>
      <p:sp>
        <p:nvSpPr>
          <p:cNvPr id="77831" name="Rectangle 7"/>
          <p:cNvSpPr>
            <a:spLocks noGrp="1" noChangeArrowheads="1"/>
          </p:cNvSpPr>
          <p:nvPr>
            <p:ph type="body" idx="1"/>
          </p:nvPr>
        </p:nvSpPr>
        <p:spPr/>
        <p:txBody>
          <a:bodyPr/>
          <a:lstStyle/>
          <a:p>
            <a:r>
              <a:rPr lang="en-US" smtClean="0">
                <a:solidFill>
                  <a:srgbClr val="FF0000"/>
                </a:solidFill>
                <a:ea typeface="ＭＳ Ｐゴシック" pitchFamily="34" charset="-128"/>
              </a:rPr>
              <a:t>Initialization </a:t>
            </a:r>
            <a:endParaRPr lang="en-US" smtClean="0">
              <a:ea typeface="ＭＳ Ｐゴシック" pitchFamily="34" charset="-128"/>
            </a:endParaRPr>
          </a:p>
          <a:p>
            <a:pPr lvl="1"/>
            <a:r>
              <a:rPr lang="en-US" smtClean="0">
                <a:ea typeface="ＭＳ Ｐゴシック" pitchFamily="34" charset="-128"/>
              </a:rPr>
              <a:t>The system is brought from a non-initialized state to steady-state</a:t>
            </a:r>
          </a:p>
          <a:p>
            <a:r>
              <a:rPr lang="en-US" smtClean="0">
                <a:solidFill>
                  <a:srgbClr val="FF0000"/>
                </a:solidFill>
                <a:ea typeface="ＭＳ Ｐゴシック" pitchFamily="34" charset="-128"/>
              </a:rPr>
              <a:t>Termination</a:t>
            </a:r>
            <a:endParaRPr lang="en-US" smtClean="0">
              <a:ea typeface="ＭＳ Ｐゴシック" pitchFamily="34" charset="-128"/>
            </a:endParaRPr>
          </a:p>
          <a:p>
            <a:pPr lvl="1"/>
            <a:r>
              <a:rPr lang="en-US" smtClean="0">
                <a:ea typeface="ＭＳ Ｐゴシック" pitchFamily="34" charset="-128"/>
              </a:rPr>
              <a:t>Resources are cleaned up and other systems are notified upon termination </a:t>
            </a:r>
          </a:p>
          <a:p>
            <a:r>
              <a:rPr lang="en-US" smtClean="0">
                <a:solidFill>
                  <a:srgbClr val="FF0000"/>
                </a:solidFill>
                <a:ea typeface="ＭＳ Ｐゴシック" pitchFamily="34" charset="-128"/>
              </a:rPr>
              <a:t>Failure</a:t>
            </a:r>
            <a:endParaRPr lang="en-US" smtClean="0">
              <a:ea typeface="ＭＳ Ｐゴシック" pitchFamily="34" charset="-128"/>
            </a:endParaRPr>
          </a:p>
          <a:p>
            <a:pPr lvl="1"/>
            <a:r>
              <a:rPr lang="en-US" smtClean="0">
                <a:ea typeface="ＭＳ Ｐゴシック" pitchFamily="34" charset="-128"/>
              </a:rPr>
              <a:t>Possible failures: Bugs, errors, external problems</a:t>
            </a:r>
          </a:p>
          <a:p>
            <a:r>
              <a:rPr lang="en-US" smtClean="0">
                <a:ea typeface="ＭＳ Ｐゴシック" pitchFamily="34" charset="-128"/>
              </a:rPr>
              <a:t>Good system design foresees fatal failures and provides mechanisms to deal with them. </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783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783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7783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78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7831">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77831">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778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1"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8"/>
          <p:cNvSpPr>
            <a:spLocks noGrp="1" noChangeArrowheads="1"/>
          </p:cNvSpPr>
          <p:nvPr>
            <p:ph type="title"/>
          </p:nvPr>
        </p:nvSpPr>
        <p:spPr/>
        <p:txBody>
          <a:bodyPr/>
          <a:lstStyle/>
          <a:p>
            <a:r>
              <a:rPr lang="en-US" smtClean="0">
                <a:ea typeface="ＭＳ Ｐゴシック" pitchFamily="34" charset="-128"/>
              </a:rPr>
              <a:t>Boundary Condition Questions</a:t>
            </a:r>
          </a:p>
        </p:txBody>
      </p:sp>
      <p:sp>
        <p:nvSpPr>
          <p:cNvPr id="78857" name="Rectangle 9"/>
          <p:cNvSpPr>
            <a:spLocks noGrp="1" noChangeArrowheads="1"/>
          </p:cNvSpPr>
          <p:nvPr>
            <p:ph type="body" idx="1"/>
          </p:nvPr>
        </p:nvSpPr>
        <p:spPr>
          <a:xfrm>
            <a:off x="304800" y="1066800"/>
            <a:ext cx="8624918" cy="5105400"/>
          </a:xfrm>
        </p:spPr>
        <p:txBody>
          <a:bodyPr/>
          <a:lstStyle/>
          <a:p>
            <a:r>
              <a:rPr lang="en-US" sz="2800" dirty="0" smtClean="0">
                <a:ea typeface="ＭＳ Ｐゴシック" pitchFamily="34" charset="-128"/>
              </a:rPr>
              <a:t>Initialization</a:t>
            </a:r>
          </a:p>
          <a:p>
            <a:pPr lvl="1"/>
            <a:r>
              <a:rPr lang="en-US" sz="2400" dirty="0" smtClean="0">
                <a:ea typeface="ＭＳ Ｐゴシック" pitchFamily="34" charset="-128"/>
              </a:rPr>
              <a:t>What data need to be accessed at startup time?</a:t>
            </a:r>
          </a:p>
          <a:p>
            <a:pPr lvl="1"/>
            <a:r>
              <a:rPr lang="en-US" sz="2400" dirty="0" smtClean="0">
                <a:ea typeface="ＭＳ Ｐゴシック" pitchFamily="34" charset="-128"/>
              </a:rPr>
              <a:t>What services have to registered?</a:t>
            </a:r>
          </a:p>
          <a:p>
            <a:pPr lvl="1"/>
            <a:r>
              <a:rPr lang="en-US" sz="2400" dirty="0" smtClean="0">
                <a:ea typeface="ＭＳ Ｐゴシック" pitchFamily="34" charset="-128"/>
              </a:rPr>
              <a:t>What does the user interface do at start up time?</a:t>
            </a:r>
          </a:p>
          <a:p>
            <a:r>
              <a:rPr lang="en-US" sz="2800" dirty="0" smtClean="0">
                <a:ea typeface="ＭＳ Ｐゴシック" pitchFamily="34" charset="-128"/>
              </a:rPr>
              <a:t>Termination</a:t>
            </a:r>
          </a:p>
          <a:p>
            <a:pPr lvl="1"/>
            <a:r>
              <a:rPr lang="en-US" sz="2400" dirty="0" smtClean="0">
                <a:ea typeface="ＭＳ Ｐゴシック" pitchFamily="34" charset="-128"/>
              </a:rPr>
              <a:t>Are single subsystems allowed to terminate?</a:t>
            </a:r>
          </a:p>
          <a:p>
            <a:pPr lvl="1"/>
            <a:r>
              <a:rPr lang="en-US" sz="2400" dirty="0" smtClean="0">
                <a:ea typeface="ＭＳ Ｐゴシック" pitchFamily="34" charset="-128"/>
              </a:rPr>
              <a:t>Are subsystems notified if a single subsystem terminates?</a:t>
            </a:r>
          </a:p>
          <a:p>
            <a:pPr lvl="1"/>
            <a:r>
              <a:rPr lang="en-US" sz="2400" dirty="0" smtClean="0">
                <a:ea typeface="ＭＳ Ｐゴシック" pitchFamily="34" charset="-128"/>
              </a:rPr>
              <a:t>How are updates communicated to the database?</a:t>
            </a:r>
          </a:p>
          <a:p>
            <a:r>
              <a:rPr lang="en-US" sz="2800" dirty="0" smtClean="0">
                <a:ea typeface="ＭＳ Ｐゴシック" pitchFamily="34" charset="-128"/>
              </a:rPr>
              <a:t>Failure</a:t>
            </a:r>
          </a:p>
          <a:p>
            <a:pPr lvl="1"/>
            <a:r>
              <a:rPr lang="en-US" sz="2400" dirty="0" smtClean="0">
                <a:ea typeface="ＭＳ Ｐゴシック" pitchFamily="34" charset="-128"/>
              </a:rPr>
              <a:t>How does the system behave when a node or communication link fails? </a:t>
            </a:r>
          </a:p>
          <a:p>
            <a:pPr lvl="1"/>
            <a:r>
              <a:rPr lang="en-US" sz="2400" dirty="0" smtClean="0">
                <a:ea typeface="ＭＳ Ｐゴシック" pitchFamily="34" charset="-128"/>
              </a:rPr>
              <a:t>How does the system recover from failure?. </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885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885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885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885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885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885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885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7885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7885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7885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7885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7" grpId="0" build="p" bldLvl="3"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smtClean="0">
                <a:ea typeface="ＭＳ Ｐゴシック" pitchFamily="34" charset="-128"/>
              </a:rPr>
              <a:t>Modeling Boundary Conditions</a:t>
            </a:r>
          </a:p>
        </p:txBody>
      </p:sp>
      <p:sp>
        <p:nvSpPr>
          <p:cNvPr id="191491" name="Rectangle 3"/>
          <p:cNvSpPr>
            <a:spLocks noGrp="1" noChangeArrowheads="1"/>
          </p:cNvSpPr>
          <p:nvPr>
            <p:ph type="body" idx="1"/>
          </p:nvPr>
        </p:nvSpPr>
        <p:spPr>
          <a:xfrm>
            <a:off x="304800" y="1066800"/>
            <a:ext cx="8624918" cy="5105400"/>
          </a:xfrm>
        </p:spPr>
        <p:txBody>
          <a:bodyPr/>
          <a:lstStyle/>
          <a:p>
            <a:r>
              <a:rPr lang="en-US" sz="2800" dirty="0" smtClean="0">
                <a:ea typeface="ＭＳ Ｐゴシック" pitchFamily="34" charset="-128"/>
              </a:rPr>
              <a:t>Boundary conditions are best modeled as use cases with actors and objects</a:t>
            </a:r>
          </a:p>
          <a:p>
            <a:r>
              <a:rPr lang="en-US" sz="2800" dirty="0" smtClean="0">
                <a:ea typeface="ＭＳ Ｐゴシック" pitchFamily="34" charset="-128"/>
              </a:rPr>
              <a:t>We call them boundary use cases or administrative use cases</a:t>
            </a:r>
          </a:p>
          <a:p>
            <a:r>
              <a:rPr lang="en-US" sz="2800" dirty="0" smtClean="0">
                <a:ea typeface="ＭＳ Ｐゴシック" pitchFamily="34" charset="-128"/>
              </a:rPr>
              <a:t>Actor: often the system administrator</a:t>
            </a:r>
          </a:p>
          <a:p>
            <a:r>
              <a:rPr lang="en-US" sz="2800" dirty="0" smtClean="0">
                <a:ea typeface="ＭＳ Ｐゴシック" pitchFamily="34" charset="-128"/>
              </a:rPr>
              <a:t>Interesting use cases: </a:t>
            </a:r>
          </a:p>
          <a:p>
            <a:pPr lvl="1"/>
            <a:r>
              <a:rPr lang="en-US" sz="2400" dirty="0" smtClean="0">
                <a:ea typeface="ＭＳ Ｐゴシック" pitchFamily="34" charset="-128"/>
              </a:rPr>
              <a:t>Start up of a subsystem</a:t>
            </a:r>
          </a:p>
          <a:p>
            <a:pPr lvl="1"/>
            <a:r>
              <a:rPr lang="en-US" sz="2400" dirty="0" smtClean="0">
                <a:ea typeface="ＭＳ Ｐゴシック" pitchFamily="34" charset="-128"/>
              </a:rPr>
              <a:t>Start up of the full system</a:t>
            </a:r>
          </a:p>
          <a:p>
            <a:pPr lvl="1"/>
            <a:r>
              <a:rPr lang="en-US" sz="2400" dirty="0" smtClean="0">
                <a:ea typeface="ＭＳ Ｐゴシック" pitchFamily="34" charset="-128"/>
              </a:rPr>
              <a:t>Termination of a subsystem</a:t>
            </a:r>
          </a:p>
          <a:p>
            <a:pPr lvl="1"/>
            <a:r>
              <a:rPr lang="en-US" sz="2400" dirty="0" smtClean="0">
                <a:ea typeface="ＭＳ Ｐゴシック" pitchFamily="34" charset="-128"/>
              </a:rPr>
              <a:t>Error in a subsystem or component, failure of a subsystem or component. </a:t>
            </a:r>
          </a:p>
          <a:p>
            <a:endParaRPr lang="en-US" sz="2800" dirty="0" smtClean="0">
              <a:ea typeface="ＭＳ Ｐゴシック" pitchFamily="34" charset="-128"/>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14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14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14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1491">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191491">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191491">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191491">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1914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1"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6"/>
          <p:cNvSpPr>
            <a:spLocks noGrp="1" noChangeArrowheads="1"/>
          </p:cNvSpPr>
          <p:nvPr>
            <p:ph type="title"/>
          </p:nvPr>
        </p:nvSpPr>
        <p:spPr>
          <a:xfrm>
            <a:off x="228600" y="152400"/>
            <a:ext cx="8915400" cy="715963"/>
          </a:xfrm>
        </p:spPr>
        <p:txBody>
          <a:bodyPr/>
          <a:lstStyle/>
          <a:p>
            <a:r>
              <a:rPr lang="en-US" sz="4000" dirty="0" smtClean="0">
                <a:ea typeface="ＭＳ Ｐゴシック" pitchFamily="34" charset="-128"/>
              </a:rPr>
              <a:t>Example: Boundary Use Case for ARENA</a:t>
            </a:r>
          </a:p>
        </p:txBody>
      </p:sp>
      <p:sp>
        <p:nvSpPr>
          <p:cNvPr id="199687" name="Rectangle 7"/>
          <p:cNvSpPr>
            <a:spLocks noGrp="1" noChangeArrowheads="1"/>
          </p:cNvSpPr>
          <p:nvPr>
            <p:ph type="body" idx="1"/>
          </p:nvPr>
        </p:nvSpPr>
        <p:spPr>
          <a:xfrm>
            <a:off x="304800" y="1066800"/>
            <a:ext cx="8624918" cy="5105400"/>
          </a:xfrm>
        </p:spPr>
        <p:txBody>
          <a:bodyPr/>
          <a:lstStyle/>
          <a:p>
            <a:endParaRPr lang="en-US" sz="2800" dirty="0" smtClean="0">
              <a:ea typeface="ＭＳ Ｐゴシック" pitchFamily="34" charset="-128"/>
            </a:endParaRPr>
          </a:p>
          <a:p>
            <a:r>
              <a:rPr lang="en-US" sz="2800" dirty="0" smtClean="0">
                <a:ea typeface="ＭＳ Ｐゴシック" pitchFamily="34" charset="-128"/>
              </a:rPr>
              <a:t>Let us assume, we identified the subsystem </a:t>
            </a:r>
            <a:r>
              <a:rPr lang="en-US" sz="2800" dirty="0" err="1" smtClean="0">
                <a:latin typeface="Courier New" pitchFamily="49" charset="0"/>
                <a:ea typeface="ＭＳ Ｐゴシック" pitchFamily="34" charset="-128"/>
              </a:rPr>
              <a:t>AdvertisementServer</a:t>
            </a:r>
            <a:r>
              <a:rPr lang="en-US" sz="2800" dirty="0" smtClean="0">
                <a:ea typeface="ＭＳ Ｐゴシック" pitchFamily="34" charset="-128"/>
              </a:rPr>
              <a:t> during system design</a:t>
            </a:r>
          </a:p>
          <a:p>
            <a:r>
              <a:rPr lang="en-US" sz="2800" dirty="0" smtClean="0">
                <a:ea typeface="ＭＳ Ｐゴシック" pitchFamily="34" charset="-128"/>
              </a:rPr>
              <a:t>This server takes a big load during the holiday season</a:t>
            </a:r>
          </a:p>
          <a:p>
            <a:r>
              <a:rPr lang="en-US" sz="2800" dirty="0" smtClean="0">
                <a:ea typeface="ＭＳ Ｐゴシック" pitchFamily="34" charset="-128"/>
              </a:rPr>
              <a:t>During hardware software mapping we decide to dedicate a special node for this server</a:t>
            </a:r>
          </a:p>
          <a:p>
            <a:r>
              <a:rPr lang="en-US" sz="2800" dirty="0" smtClean="0">
                <a:ea typeface="ＭＳ Ｐゴシック" pitchFamily="34" charset="-128"/>
              </a:rPr>
              <a:t>For this node we define a new boundary use  case </a:t>
            </a:r>
            <a:r>
              <a:rPr lang="en-US" sz="2800" dirty="0" err="1" smtClean="0">
                <a:latin typeface="Courier New" pitchFamily="49" charset="0"/>
                <a:ea typeface="ＭＳ Ｐゴシック" pitchFamily="34" charset="-128"/>
              </a:rPr>
              <a:t>ManageServer</a:t>
            </a:r>
            <a:r>
              <a:rPr lang="en-US" sz="2800" dirty="0" smtClean="0">
                <a:ea typeface="ＭＳ Ｐゴシック" pitchFamily="34" charset="-128"/>
              </a:rPr>
              <a:t> </a:t>
            </a:r>
          </a:p>
          <a:p>
            <a:r>
              <a:rPr lang="en-US" sz="2800" dirty="0" err="1" smtClean="0">
                <a:latin typeface="Courier New" pitchFamily="49" charset="0"/>
                <a:ea typeface="ＭＳ Ｐゴシック" pitchFamily="34" charset="-128"/>
              </a:rPr>
              <a:t>ManageServer</a:t>
            </a:r>
            <a:r>
              <a:rPr lang="en-US" sz="2800" dirty="0" smtClean="0">
                <a:ea typeface="ＭＳ Ｐゴシック" pitchFamily="34" charset="-128"/>
              </a:rPr>
              <a:t> includes all the functions necessary to start up and shutdown the </a:t>
            </a:r>
            <a:r>
              <a:rPr lang="en-US" sz="2800" dirty="0" err="1" smtClean="0">
                <a:latin typeface="Courier New" pitchFamily="49" charset="0"/>
                <a:ea typeface="ＭＳ Ｐゴシック" pitchFamily="34" charset="-128"/>
              </a:rPr>
              <a:t>AdvertisementServer</a:t>
            </a:r>
            <a:r>
              <a:rPr lang="en-US" sz="2800" dirty="0" smtClean="0">
                <a:ea typeface="ＭＳ Ｐゴシック" pitchFamily="34" charset="-128"/>
              </a:rPr>
              <a: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96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96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968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968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9968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68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Thread of Control</a:t>
            </a:r>
          </a:p>
        </p:txBody>
      </p:sp>
      <p:sp>
        <p:nvSpPr>
          <p:cNvPr id="23555" name="Rectangle 6"/>
          <p:cNvSpPr>
            <a:spLocks noGrp="1" noChangeArrowheads="1"/>
          </p:cNvSpPr>
          <p:nvPr>
            <p:ph type="body" idx="1"/>
          </p:nvPr>
        </p:nvSpPr>
        <p:spPr>
          <a:xfrm>
            <a:off x="214282" y="1066800"/>
            <a:ext cx="8839200" cy="5105400"/>
          </a:xfrm>
        </p:spPr>
        <p:txBody>
          <a:bodyPr/>
          <a:lstStyle/>
          <a:p>
            <a:r>
              <a:rPr lang="en-US" sz="2800" dirty="0" smtClean="0">
                <a:ea typeface="ＭＳ Ｐゴシック" pitchFamily="34" charset="-128"/>
              </a:rPr>
              <a:t> A </a:t>
            </a:r>
            <a:r>
              <a:rPr lang="en-US" sz="2800" b="1" dirty="0" smtClean="0">
                <a:solidFill>
                  <a:srgbClr val="C00000"/>
                </a:solidFill>
                <a:ea typeface="ＭＳ Ｐゴシック" pitchFamily="34" charset="-128"/>
              </a:rPr>
              <a:t>thread of control </a:t>
            </a:r>
            <a:r>
              <a:rPr lang="en-US" sz="2800" dirty="0" smtClean="0">
                <a:ea typeface="ＭＳ Ｐゴシック" pitchFamily="34" charset="-128"/>
              </a:rPr>
              <a:t>is a path through a set of state diagrams on which a single object is active at a time</a:t>
            </a:r>
          </a:p>
          <a:p>
            <a:pPr lvl="1"/>
            <a:r>
              <a:rPr lang="en-US" sz="2400" dirty="0" smtClean="0">
                <a:ea typeface="ＭＳ Ｐゴシック" pitchFamily="34" charset="-128"/>
              </a:rPr>
              <a:t>A thread remains within a state diagram until an object sends an event to different object and waits for another event</a:t>
            </a:r>
          </a:p>
          <a:p>
            <a:pPr lvl="1"/>
            <a:r>
              <a:rPr lang="en-US" sz="2400" b="1" dirty="0" smtClean="0">
                <a:solidFill>
                  <a:srgbClr val="C00000"/>
                </a:solidFill>
                <a:ea typeface="ＭＳ Ｐゴシック" pitchFamily="34" charset="-128"/>
              </a:rPr>
              <a:t>Thread splitting: </a:t>
            </a:r>
            <a:r>
              <a:rPr lang="en-US" sz="2400" dirty="0" smtClean="0">
                <a:ea typeface="ＭＳ Ｐゴシック" pitchFamily="34" charset="-128"/>
              </a:rPr>
              <a:t>Object does a non-blocking send of an event to another object.</a:t>
            </a:r>
          </a:p>
          <a:p>
            <a:r>
              <a:rPr lang="en-US" sz="2800" dirty="0" smtClean="0">
                <a:ea typeface="ＭＳ Ｐゴシック" pitchFamily="34" charset="-128"/>
              </a:rPr>
              <a:t> Concurrent threads can lead to race conditions.</a:t>
            </a:r>
          </a:p>
          <a:p>
            <a:r>
              <a:rPr lang="de-DE" sz="2800" dirty="0" smtClean="0">
                <a:ea typeface="ＭＳ Ｐゴシック" pitchFamily="34" charset="-128"/>
              </a:rPr>
              <a:t> A </a:t>
            </a:r>
            <a:r>
              <a:rPr lang="de-DE" sz="2800" b="1" dirty="0" smtClean="0">
                <a:solidFill>
                  <a:srgbClr val="C00000"/>
                </a:solidFill>
                <a:ea typeface="ＭＳ Ｐゴシック" pitchFamily="34" charset="-128"/>
              </a:rPr>
              <a:t>race condition  </a:t>
            </a:r>
            <a:r>
              <a:rPr lang="de-DE" sz="2800" dirty="0" smtClean="0">
                <a:ea typeface="ＭＳ Ｐゴシック" pitchFamily="34" charset="-128"/>
              </a:rPr>
              <a:t>(also race hazard) is a design flaw where the output of a process is depends on the specific sequence of other events.</a:t>
            </a:r>
          </a:p>
          <a:p>
            <a:pPr lvl="1"/>
            <a:r>
              <a:rPr lang="de-DE" sz="2400" dirty="0" smtClean="0">
                <a:ea typeface="ＭＳ Ｐゴシック" pitchFamily="34" charset="-128"/>
              </a:rPr>
              <a:t>The name originated in digital circuit design: Two signals racing each other to influence the output.</a:t>
            </a:r>
            <a:endParaRPr lang="en-US" sz="2400" dirty="0" smtClean="0">
              <a:ea typeface="ＭＳ Ｐゴシック" pitchFamily="34" charset="-128"/>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de-DE" smtClean="0">
                <a:ea typeface="ＭＳ Ｐゴシック" pitchFamily="34" charset="-128"/>
              </a:rPr>
              <a:t>ManageServer Boundary Use Case</a:t>
            </a:r>
          </a:p>
        </p:txBody>
      </p:sp>
      <p:sp>
        <p:nvSpPr>
          <p:cNvPr id="105475" name="Line 4"/>
          <p:cNvSpPr>
            <a:spLocks noChangeShapeType="1"/>
          </p:cNvSpPr>
          <p:nvPr/>
        </p:nvSpPr>
        <p:spPr bwMode="auto">
          <a:xfrm>
            <a:off x="4846638" y="3714750"/>
            <a:ext cx="1657350" cy="841375"/>
          </a:xfrm>
          <a:prstGeom prst="line">
            <a:avLst/>
          </a:prstGeom>
          <a:noFill/>
          <a:ln w="28575">
            <a:solidFill>
              <a:schemeClr val="tx1"/>
            </a:solidFill>
            <a:prstDash val="dash"/>
            <a:round/>
            <a:headEnd/>
            <a:tailEnd type="arrow" w="med" len="lg"/>
          </a:ln>
        </p:spPr>
        <p:txBody>
          <a:bodyPr wrap="none" anchor="ctr"/>
          <a:lstStyle/>
          <a:p>
            <a:endParaRPr lang="en-CA"/>
          </a:p>
        </p:txBody>
      </p:sp>
      <p:grpSp>
        <p:nvGrpSpPr>
          <p:cNvPr id="2" name="Group 5"/>
          <p:cNvGrpSpPr>
            <a:grpSpLocks/>
          </p:cNvGrpSpPr>
          <p:nvPr/>
        </p:nvGrpSpPr>
        <p:grpSpPr bwMode="auto">
          <a:xfrm>
            <a:off x="1149350" y="1895475"/>
            <a:ext cx="465138" cy="981075"/>
            <a:chOff x="906" y="1119"/>
            <a:chExt cx="279" cy="490"/>
          </a:xfrm>
        </p:grpSpPr>
        <p:sp>
          <p:nvSpPr>
            <p:cNvPr id="105492" name="Freeform 6"/>
            <p:cNvSpPr>
              <a:spLocks/>
            </p:cNvSpPr>
            <p:nvPr/>
          </p:nvSpPr>
          <p:spPr bwMode="auto">
            <a:xfrm>
              <a:off x="906" y="1217"/>
              <a:ext cx="139" cy="392"/>
            </a:xfrm>
            <a:custGeom>
              <a:avLst/>
              <a:gdLst>
                <a:gd name="T0" fmla="*/ 139 w 139"/>
                <a:gd name="T1" fmla="*/ 0 h 392"/>
                <a:gd name="T2" fmla="*/ 139 w 139"/>
                <a:gd name="T3" fmla="*/ 252 h 392"/>
                <a:gd name="T4" fmla="*/ 0 w 139"/>
                <a:gd name="T5" fmla="*/ 392 h 392"/>
                <a:gd name="T6" fmla="*/ 0 60000 65536"/>
                <a:gd name="T7" fmla="*/ 0 60000 65536"/>
                <a:gd name="T8" fmla="*/ 0 60000 65536"/>
                <a:gd name="T9" fmla="*/ 0 w 139"/>
                <a:gd name="T10" fmla="*/ 0 h 392"/>
                <a:gd name="T11" fmla="*/ 139 w 139"/>
                <a:gd name="T12" fmla="*/ 392 h 392"/>
              </a:gdLst>
              <a:ahLst/>
              <a:cxnLst>
                <a:cxn ang="T6">
                  <a:pos x="T0" y="T1"/>
                </a:cxn>
                <a:cxn ang="T7">
                  <a:pos x="T2" y="T3"/>
                </a:cxn>
                <a:cxn ang="T8">
                  <a:pos x="T4" y="T5"/>
                </a:cxn>
              </a:cxnLst>
              <a:rect l="T9" t="T10" r="T11" b="T12"/>
              <a:pathLst>
                <a:path w="139" h="392">
                  <a:moveTo>
                    <a:pt x="139" y="0"/>
                  </a:moveTo>
                  <a:lnTo>
                    <a:pt x="139" y="252"/>
                  </a:lnTo>
                  <a:lnTo>
                    <a:pt x="0" y="392"/>
                  </a:lnTo>
                </a:path>
              </a:pathLst>
            </a:custGeom>
            <a:noFill/>
            <a:ln w="28575">
              <a:solidFill>
                <a:srgbClr val="000000"/>
              </a:solidFill>
              <a:round/>
              <a:headEnd/>
              <a:tailEnd/>
            </a:ln>
          </p:spPr>
          <p:txBody>
            <a:bodyPr/>
            <a:lstStyle/>
            <a:p>
              <a:endParaRPr lang="en-US"/>
            </a:p>
          </p:txBody>
        </p:sp>
        <p:sp>
          <p:nvSpPr>
            <p:cNvPr id="105493" name="Line 7"/>
            <p:cNvSpPr>
              <a:spLocks noChangeShapeType="1"/>
            </p:cNvSpPr>
            <p:nvPr/>
          </p:nvSpPr>
          <p:spPr bwMode="auto">
            <a:xfrm>
              <a:off x="1045" y="1469"/>
              <a:ext cx="140" cy="140"/>
            </a:xfrm>
            <a:prstGeom prst="line">
              <a:avLst/>
            </a:prstGeom>
            <a:noFill/>
            <a:ln w="28575">
              <a:solidFill>
                <a:srgbClr val="000000"/>
              </a:solidFill>
              <a:round/>
              <a:headEnd/>
              <a:tailEnd/>
            </a:ln>
          </p:spPr>
          <p:txBody>
            <a:bodyPr/>
            <a:lstStyle/>
            <a:p>
              <a:endParaRPr lang="en-CA"/>
            </a:p>
          </p:txBody>
        </p:sp>
        <p:sp>
          <p:nvSpPr>
            <p:cNvPr id="105494" name="Line 8"/>
            <p:cNvSpPr>
              <a:spLocks noChangeShapeType="1"/>
            </p:cNvSpPr>
            <p:nvPr/>
          </p:nvSpPr>
          <p:spPr bwMode="auto">
            <a:xfrm>
              <a:off x="906" y="1329"/>
              <a:ext cx="279" cy="1"/>
            </a:xfrm>
            <a:prstGeom prst="line">
              <a:avLst/>
            </a:prstGeom>
            <a:noFill/>
            <a:ln w="28575">
              <a:solidFill>
                <a:srgbClr val="000000"/>
              </a:solidFill>
              <a:round/>
              <a:headEnd/>
              <a:tailEnd/>
            </a:ln>
          </p:spPr>
          <p:txBody>
            <a:bodyPr/>
            <a:lstStyle/>
            <a:p>
              <a:endParaRPr lang="en-CA"/>
            </a:p>
          </p:txBody>
        </p:sp>
        <p:sp>
          <p:nvSpPr>
            <p:cNvPr id="105495" name="Oval 9"/>
            <p:cNvSpPr>
              <a:spLocks noChangeArrowheads="1"/>
            </p:cNvSpPr>
            <p:nvPr/>
          </p:nvSpPr>
          <p:spPr bwMode="auto">
            <a:xfrm>
              <a:off x="975" y="1119"/>
              <a:ext cx="140" cy="140"/>
            </a:xfrm>
            <a:prstGeom prst="ellipse">
              <a:avLst/>
            </a:prstGeom>
            <a:solidFill>
              <a:srgbClr val="FFFFFF"/>
            </a:solidFill>
            <a:ln w="28575">
              <a:solidFill>
                <a:srgbClr val="000000"/>
              </a:solidFill>
              <a:round/>
              <a:headEnd/>
              <a:tailEnd/>
            </a:ln>
          </p:spPr>
          <p:txBody>
            <a:bodyPr/>
            <a:lstStyle/>
            <a:p>
              <a:endParaRPr lang="en-US"/>
            </a:p>
          </p:txBody>
        </p:sp>
      </p:grpSp>
      <p:sp>
        <p:nvSpPr>
          <p:cNvPr id="105477" name="Rectangle 10"/>
          <p:cNvSpPr>
            <a:spLocks noChangeArrowheads="1"/>
          </p:cNvSpPr>
          <p:nvPr/>
        </p:nvSpPr>
        <p:spPr bwMode="auto">
          <a:xfrm>
            <a:off x="342900" y="3171825"/>
            <a:ext cx="1981200" cy="609600"/>
          </a:xfrm>
          <a:prstGeom prst="rect">
            <a:avLst/>
          </a:prstGeom>
          <a:noFill/>
          <a:ln w="9525">
            <a:noFill/>
            <a:miter lim="800000"/>
            <a:headEnd/>
            <a:tailEnd/>
          </a:ln>
        </p:spPr>
        <p:txBody>
          <a:bodyPr wrap="none" lIns="0" tIns="0" rIns="0" bIns="0">
            <a:spAutoFit/>
          </a:bodyPr>
          <a:lstStyle/>
          <a:p>
            <a:pPr algn="ctr"/>
            <a:r>
              <a:rPr lang="en-US" sz="2000">
                <a:solidFill>
                  <a:srgbClr val="000000"/>
                </a:solidFill>
                <a:latin typeface="Courier New" pitchFamily="49" charset="0"/>
              </a:rPr>
              <a:t>Server</a:t>
            </a:r>
          </a:p>
          <a:p>
            <a:pPr algn="ctr"/>
            <a:r>
              <a:rPr lang="en-US" sz="2000">
                <a:solidFill>
                  <a:srgbClr val="000000"/>
                </a:solidFill>
                <a:latin typeface="Courier New" pitchFamily="49" charset="0"/>
              </a:rPr>
              <a:t>Administrator</a:t>
            </a:r>
            <a:endParaRPr lang="en-US" sz="2000" b="0"/>
          </a:p>
        </p:txBody>
      </p:sp>
      <p:sp>
        <p:nvSpPr>
          <p:cNvPr id="105478" name="Oval 15"/>
          <p:cNvSpPr>
            <a:spLocks noChangeArrowheads="1"/>
          </p:cNvSpPr>
          <p:nvPr/>
        </p:nvSpPr>
        <p:spPr bwMode="auto">
          <a:xfrm>
            <a:off x="3676650" y="3238500"/>
            <a:ext cx="1189038" cy="615950"/>
          </a:xfrm>
          <a:prstGeom prst="ellipse">
            <a:avLst/>
          </a:prstGeom>
          <a:noFill/>
          <a:ln w="28575">
            <a:solidFill>
              <a:srgbClr val="000000"/>
            </a:solidFill>
            <a:round/>
            <a:headEnd/>
            <a:tailEnd/>
          </a:ln>
        </p:spPr>
        <p:txBody>
          <a:bodyPr/>
          <a:lstStyle/>
          <a:p>
            <a:endParaRPr lang="en-US"/>
          </a:p>
        </p:txBody>
      </p:sp>
      <p:sp>
        <p:nvSpPr>
          <p:cNvPr id="105479" name="Rectangle 16"/>
          <p:cNvSpPr>
            <a:spLocks noChangeArrowheads="1"/>
          </p:cNvSpPr>
          <p:nvPr/>
        </p:nvSpPr>
        <p:spPr bwMode="auto">
          <a:xfrm>
            <a:off x="3502025" y="3922713"/>
            <a:ext cx="1828800" cy="304800"/>
          </a:xfrm>
          <a:prstGeom prst="rect">
            <a:avLst/>
          </a:prstGeom>
          <a:noFill/>
          <a:ln w="9525">
            <a:noFill/>
            <a:miter lim="800000"/>
            <a:headEnd/>
            <a:tailEnd/>
          </a:ln>
        </p:spPr>
        <p:txBody>
          <a:bodyPr wrap="none" lIns="0" tIns="0" rIns="0" bIns="0">
            <a:spAutoFit/>
          </a:bodyPr>
          <a:lstStyle/>
          <a:p>
            <a:r>
              <a:rPr lang="en-US" sz="2000">
                <a:solidFill>
                  <a:srgbClr val="000000"/>
                </a:solidFill>
                <a:latin typeface="Courier New" pitchFamily="49" charset="0"/>
              </a:rPr>
              <a:t>ManageServer</a:t>
            </a:r>
            <a:endParaRPr lang="en-US" sz="2000" b="0"/>
          </a:p>
        </p:txBody>
      </p:sp>
      <p:sp>
        <p:nvSpPr>
          <p:cNvPr id="105480" name="Line 19"/>
          <p:cNvSpPr>
            <a:spLocks noChangeShapeType="1"/>
          </p:cNvSpPr>
          <p:nvPr/>
        </p:nvSpPr>
        <p:spPr bwMode="auto">
          <a:xfrm>
            <a:off x="1885950" y="2792413"/>
            <a:ext cx="1631950" cy="727075"/>
          </a:xfrm>
          <a:prstGeom prst="line">
            <a:avLst/>
          </a:prstGeom>
          <a:noFill/>
          <a:ln w="28575">
            <a:solidFill>
              <a:srgbClr val="000000"/>
            </a:solidFill>
            <a:round/>
            <a:headEnd/>
            <a:tailEnd/>
          </a:ln>
        </p:spPr>
        <p:txBody>
          <a:bodyPr/>
          <a:lstStyle/>
          <a:p>
            <a:endParaRPr lang="en-CA"/>
          </a:p>
        </p:txBody>
      </p:sp>
      <p:sp>
        <p:nvSpPr>
          <p:cNvPr id="105481" name="Oval 21"/>
          <p:cNvSpPr>
            <a:spLocks noChangeArrowheads="1"/>
          </p:cNvSpPr>
          <p:nvPr/>
        </p:nvSpPr>
        <p:spPr bwMode="auto">
          <a:xfrm>
            <a:off x="6716713" y="2119313"/>
            <a:ext cx="1189037" cy="617537"/>
          </a:xfrm>
          <a:prstGeom prst="ellipse">
            <a:avLst/>
          </a:prstGeom>
          <a:noFill/>
          <a:ln w="28575">
            <a:solidFill>
              <a:srgbClr val="000000"/>
            </a:solidFill>
            <a:round/>
            <a:headEnd/>
            <a:tailEnd/>
          </a:ln>
        </p:spPr>
        <p:txBody>
          <a:bodyPr/>
          <a:lstStyle/>
          <a:p>
            <a:endParaRPr lang="en-US"/>
          </a:p>
        </p:txBody>
      </p:sp>
      <p:sp>
        <p:nvSpPr>
          <p:cNvPr id="105482" name="Rectangle 22"/>
          <p:cNvSpPr>
            <a:spLocks noChangeArrowheads="1"/>
          </p:cNvSpPr>
          <p:nvPr/>
        </p:nvSpPr>
        <p:spPr bwMode="auto">
          <a:xfrm>
            <a:off x="6605588" y="2803525"/>
            <a:ext cx="1676400" cy="304800"/>
          </a:xfrm>
          <a:prstGeom prst="rect">
            <a:avLst/>
          </a:prstGeom>
          <a:noFill/>
          <a:ln w="9525">
            <a:noFill/>
            <a:miter lim="800000"/>
            <a:headEnd/>
            <a:tailEnd/>
          </a:ln>
        </p:spPr>
        <p:txBody>
          <a:bodyPr wrap="none" lIns="0" tIns="0" rIns="0" bIns="0">
            <a:spAutoFit/>
          </a:bodyPr>
          <a:lstStyle/>
          <a:p>
            <a:r>
              <a:rPr lang="en-US" sz="2000">
                <a:solidFill>
                  <a:srgbClr val="000000"/>
                </a:solidFill>
                <a:latin typeface="Courier New" pitchFamily="49" charset="0"/>
              </a:rPr>
              <a:t>StartServer</a:t>
            </a:r>
            <a:endParaRPr lang="en-US" sz="2000" b="0"/>
          </a:p>
        </p:txBody>
      </p:sp>
      <p:sp>
        <p:nvSpPr>
          <p:cNvPr id="105483" name="Oval 23"/>
          <p:cNvSpPr>
            <a:spLocks noChangeArrowheads="1"/>
          </p:cNvSpPr>
          <p:nvPr/>
        </p:nvSpPr>
        <p:spPr bwMode="auto">
          <a:xfrm>
            <a:off x="6740525" y="3238500"/>
            <a:ext cx="1189038" cy="615950"/>
          </a:xfrm>
          <a:prstGeom prst="ellipse">
            <a:avLst/>
          </a:prstGeom>
          <a:noFill/>
          <a:ln w="28575">
            <a:solidFill>
              <a:srgbClr val="000000"/>
            </a:solidFill>
            <a:round/>
            <a:headEnd/>
            <a:tailEnd/>
          </a:ln>
        </p:spPr>
        <p:txBody>
          <a:bodyPr/>
          <a:lstStyle/>
          <a:p>
            <a:endParaRPr lang="en-US"/>
          </a:p>
        </p:txBody>
      </p:sp>
      <p:sp>
        <p:nvSpPr>
          <p:cNvPr id="105484" name="Rectangle 24"/>
          <p:cNvSpPr>
            <a:spLocks noChangeArrowheads="1"/>
          </p:cNvSpPr>
          <p:nvPr/>
        </p:nvSpPr>
        <p:spPr bwMode="auto">
          <a:xfrm>
            <a:off x="6437313" y="3922713"/>
            <a:ext cx="2133600" cy="304800"/>
          </a:xfrm>
          <a:prstGeom prst="rect">
            <a:avLst/>
          </a:prstGeom>
          <a:noFill/>
          <a:ln w="9525">
            <a:noFill/>
            <a:miter lim="800000"/>
            <a:headEnd/>
            <a:tailEnd/>
          </a:ln>
        </p:spPr>
        <p:txBody>
          <a:bodyPr wrap="none" lIns="0" tIns="0" rIns="0" bIns="0">
            <a:spAutoFit/>
          </a:bodyPr>
          <a:lstStyle/>
          <a:p>
            <a:r>
              <a:rPr lang="en-US" sz="2000">
                <a:solidFill>
                  <a:srgbClr val="000000"/>
                </a:solidFill>
                <a:latin typeface="Courier New" pitchFamily="49" charset="0"/>
              </a:rPr>
              <a:t>ShutdownServer</a:t>
            </a:r>
            <a:endParaRPr lang="en-US" sz="2000" b="0"/>
          </a:p>
        </p:txBody>
      </p:sp>
      <p:sp>
        <p:nvSpPr>
          <p:cNvPr id="105485" name="Oval 25"/>
          <p:cNvSpPr>
            <a:spLocks noChangeArrowheads="1"/>
          </p:cNvSpPr>
          <p:nvPr/>
        </p:nvSpPr>
        <p:spPr bwMode="auto">
          <a:xfrm>
            <a:off x="6748463" y="4359275"/>
            <a:ext cx="1189037" cy="614363"/>
          </a:xfrm>
          <a:prstGeom prst="ellipse">
            <a:avLst/>
          </a:prstGeom>
          <a:noFill/>
          <a:ln w="28575">
            <a:solidFill>
              <a:srgbClr val="000000"/>
            </a:solidFill>
            <a:round/>
            <a:headEnd/>
            <a:tailEnd/>
          </a:ln>
        </p:spPr>
        <p:txBody>
          <a:bodyPr/>
          <a:lstStyle/>
          <a:p>
            <a:endParaRPr lang="en-US"/>
          </a:p>
        </p:txBody>
      </p:sp>
      <p:sp>
        <p:nvSpPr>
          <p:cNvPr id="105486" name="Rectangle 26"/>
          <p:cNvSpPr>
            <a:spLocks noChangeArrowheads="1"/>
          </p:cNvSpPr>
          <p:nvPr/>
        </p:nvSpPr>
        <p:spPr bwMode="auto">
          <a:xfrm>
            <a:off x="6380163" y="5043488"/>
            <a:ext cx="2286000" cy="304800"/>
          </a:xfrm>
          <a:prstGeom prst="rect">
            <a:avLst/>
          </a:prstGeom>
          <a:noFill/>
          <a:ln w="9525">
            <a:noFill/>
            <a:miter lim="800000"/>
            <a:headEnd/>
            <a:tailEnd/>
          </a:ln>
        </p:spPr>
        <p:txBody>
          <a:bodyPr wrap="none" lIns="0" tIns="0" rIns="0" bIns="0">
            <a:spAutoFit/>
          </a:bodyPr>
          <a:lstStyle/>
          <a:p>
            <a:r>
              <a:rPr lang="en-US" sz="2000">
                <a:solidFill>
                  <a:srgbClr val="000000"/>
                </a:solidFill>
                <a:latin typeface="Courier New" pitchFamily="49" charset="0"/>
              </a:rPr>
              <a:t>ConfigureServer</a:t>
            </a:r>
            <a:endParaRPr lang="en-US" sz="2000" b="0"/>
          </a:p>
        </p:txBody>
      </p:sp>
      <p:sp>
        <p:nvSpPr>
          <p:cNvPr id="105487" name="Rectangle 27"/>
          <p:cNvSpPr>
            <a:spLocks noChangeArrowheads="1"/>
          </p:cNvSpPr>
          <p:nvPr/>
        </p:nvSpPr>
        <p:spPr bwMode="auto">
          <a:xfrm>
            <a:off x="5116513" y="2276475"/>
            <a:ext cx="1676400" cy="304800"/>
          </a:xfrm>
          <a:prstGeom prst="rect">
            <a:avLst/>
          </a:prstGeom>
          <a:noFill/>
          <a:ln w="9525">
            <a:noFill/>
            <a:miter lim="800000"/>
            <a:headEnd/>
            <a:tailEnd/>
          </a:ln>
        </p:spPr>
        <p:txBody>
          <a:bodyPr wrap="none" lIns="0" tIns="0" rIns="0" bIns="0">
            <a:spAutoFit/>
          </a:bodyPr>
          <a:lstStyle/>
          <a:p>
            <a:r>
              <a:rPr lang="en-US" sz="2000">
                <a:solidFill>
                  <a:srgbClr val="000000"/>
                </a:solidFill>
                <a:latin typeface="Courier New" pitchFamily="49" charset="0"/>
              </a:rPr>
              <a:t>&lt;&lt;include&gt;&gt;</a:t>
            </a:r>
            <a:endParaRPr lang="en-US" sz="2000"/>
          </a:p>
        </p:txBody>
      </p:sp>
      <p:sp>
        <p:nvSpPr>
          <p:cNvPr id="105488" name="Rectangle 28"/>
          <p:cNvSpPr>
            <a:spLocks noChangeArrowheads="1"/>
          </p:cNvSpPr>
          <p:nvPr/>
        </p:nvSpPr>
        <p:spPr bwMode="auto">
          <a:xfrm>
            <a:off x="5195888" y="3182938"/>
            <a:ext cx="1676400" cy="304800"/>
          </a:xfrm>
          <a:prstGeom prst="rect">
            <a:avLst/>
          </a:prstGeom>
          <a:noFill/>
          <a:ln w="9525">
            <a:noFill/>
            <a:miter lim="800000"/>
            <a:headEnd/>
            <a:tailEnd/>
          </a:ln>
        </p:spPr>
        <p:txBody>
          <a:bodyPr wrap="none" lIns="0" tIns="0" rIns="0" bIns="0">
            <a:spAutoFit/>
          </a:bodyPr>
          <a:lstStyle/>
          <a:p>
            <a:r>
              <a:rPr lang="en-US" sz="2000">
                <a:solidFill>
                  <a:srgbClr val="000000"/>
                </a:solidFill>
                <a:latin typeface="Courier New" pitchFamily="49" charset="0"/>
              </a:rPr>
              <a:t>&lt;&lt;include&gt;&gt;</a:t>
            </a:r>
            <a:endParaRPr lang="en-US" sz="2000" b="0"/>
          </a:p>
        </p:txBody>
      </p:sp>
      <p:sp>
        <p:nvSpPr>
          <p:cNvPr id="105489" name="Rectangle 29"/>
          <p:cNvSpPr>
            <a:spLocks noChangeArrowheads="1"/>
          </p:cNvSpPr>
          <p:nvPr/>
        </p:nvSpPr>
        <p:spPr bwMode="auto">
          <a:xfrm>
            <a:off x="4699000" y="4524375"/>
            <a:ext cx="1676400" cy="304800"/>
          </a:xfrm>
          <a:prstGeom prst="rect">
            <a:avLst/>
          </a:prstGeom>
          <a:noFill/>
          <a:ln w="9525">
            <a:noFill/>
            <a:miter lim="800000"/>
            <a:headEnd/>
            <a:tailEnd/>
          </a:ln>
        </p:spPr>
        <p:txBody>
          <a:bodyPr wrap="none" lIns="0" tIns="0" rIns="0" bIns="0">
            <a:spAutoFit/>
          </a:bodyPr>
          <a:lstStyle/>
          <a:p>
            <a:r>
              <a:rPr lang="en-US" sz="2000">
                <a:solidFill>
                  <a:srgbClr val="000000"/>
                </a:solidFill>
                <a:latin typeface="Courier New" pitchFamily="49" charset="0"/>
              </a:rPr>
              <a:t>&lt;&lt;include&gt;&gt;</a:t>
            </a:r>
            <a:endParaRPr lang="en-US" sz="2000" b="0"/>
          </a:p>
        </p:txBody>
      </p:sp>
      <p:sp>
        <p:nvSpPr>
          <p:cNvPr id="105490" name="Line 30"/>
          <p:cNvSpPr>
            <a:spLocks noChangeShapeType="1"/>
          </p:cNvSpPr>
          <p:nvPr/>
        </p:nvSpPr>
        <p:spPr bwMode="auto">
          <a:xfrm flipV="1">
            <a:off x="4986338" y="3589338"/>
            <a:ext cx="1517650" cy="0"/>
          </a:xfrm>
          <a:prstGeom prst="line">
            <a:avLst/>
          </a:prstGeom>
          <a:noFill/>
          <a:ln w="28575">
            <a:solidFill>
              <a:schemeClr val="tx1"/>
            </a:solidFill>
            <a:prstDash val="dash"/>
            <a:round/>
            <a:headEnd/>
            <a:tailEnd type="arrow" w="med" len="lg"/>
          </a:ln>
        </p:spPr>
        <p:txBody>
          <a:bodyPr wrap="none" anchor="ctr"/>
          <a:lstStyle/>
          <a:p>
            <a:endParaRPr lang="en-CA"/>
          </a:p>
        </p:txBody>
      </p:sp>
      <p:sp>
        <p:nvSpPr>
          <p:cNvPr id="105491" name="Line 31"/>
          <p:cNvSpPr>
            <a:spLocks noChangeShapeType="1"/>
          </p:cNvSpPr>
          <p:nvPr/>
        </p:nvSpPr>
        <p:spPr bwMode="auto">
          <a:xfrm flipV="1">
            <a:off x="4941888" y="2595563"/>
            <a:ext cx="1663700" cy="685800"/>
          </a:xfrm>
          <a:prstGeom prst="line">
            <a:avLst/>
          </a:prstGeom>
          <a:noFill/>
          <a:ln w="28575">
            <a:solidFill>
              <a:schemeClr val="tx1"/>
            </a:solidFill>
            <a:prstDash val="dash"/>
            <a:round/>
            <a:headEnd/>
            <a:tailEnd type="arrow" w="med" len="lg"/>
          </a:ln>
        </p:spPr>
        <p:txBody>
          <a:bodyPr wrap="none" anchor="ctr"/>
          <a:lstStyle/>
          <a:p>
            <a:endParaRPr lang="en-CA"/>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2"/>
          <p:cNvSpPr>
            <a:spLocks noGrp="1" noChangeArrowheads="1"/>
          </p:cNvSpPr>
          <p:nvPr>
            <p:ph type="title"/>
          </p:nvPr>
        </p:nvSpPr>
        <p:spPr/>
        <p:txBody>
          <a:bodyPr/>
          <a:lstStyle/>
          <a:p>
            <a:r>
              <a:rPr lang="en-US" smtClean="0">
                <a:ea typeface="ＭＳ Ｐゴシック" pitchFamily="34" charset="-128"/>
              </a:rPr>
              <a:t>Summary</a:t>
            </a:r>
          </a:p>
        </p:txBody>
      </p:sp>
      <p:sp>
        <p:nvSpPr>
          <p:cNvPr id="147469" name="Rectangle 13"/>
          <p:cNvSpPr>
            <a:spLocks noGrp="1" noChangeArrowheads="1"/>
          </p:cNvSpPr>
          <p:nvPr>
            <p:ph type="body" idx="1"/>
          </p:nvPr>
        </p:nvSpPr>
        <p:spPr>
          <a:xfrm>
            <a:off x="357158" y="1071546"/>
            <a:ext cx="8501094" cy="5143500"/>
          </a:xfrm>
        </p:spPr>
        <p:txBody>
          <a:bodyPr/>
          <a:lstStyle/>
          <a:p>
            <a:r>
              <a:rPr lang="en-US" sz="2400" dirty="0" smtClean="0">
                <a:ea typeface="ＭＳ Ｐゴシック" pitchFamily="34" charset="-128"/>
              </a:rPr>
              <a:t>System design activities:</a:t>
            </a:r>
          </a:p>
          <a:p>
            <a:pPr lvl="1"/>
            <a:r>
              <a:rPr lang="en-US" sz="2000" dirty="0" smtClean="0">
                <a:ea typeface="ＭＳ Ｐゴシック" pitchFamily="34" charset="-128"/>
              </a:rPr>
              <a:t>Concurrency identification</a:t>
            </a:r>
          </a:p>
          <a:p>
            <a:pPr lvl="1"/>
            <a:r>
              <a:rPr lang="en-US" sz="2000" dirty="0" smtClean="0">
                <a:ea typeface="ＭＳ Ｐゴシック" pitchFamily="34" charset="-128"/>
              </a:rPr>
              <a:t>Hardware/Software mapping</a:t>
            </a:r>
          </a:p>
          <a:p>
            <a:pPr lvl="1"/>
            <a:r>
              <a:rPr lang="en-US" sz="2000" dirty="0" smtClean="0">
                <a:ea typeface="ＭＳ Ｐゴシック" pitchFamily="34" charset="-128"/>
              </a:rPr>
              <a:t>Persistent data management</a:t>
            </a:r>
          </a:p>
          <a:p>
            <a:pPr lvl="1"/>
            <a:r>
              <a:rPr lang="en-US" sz="2000" dirty="0" smtClean="0">
                <a:ea typeface="ＭＳ Ｐゴシック" pitchFamily="34" charset="-128"/>
              </a:rPr>
              <a:t>Global resource handling</a:t>
            </a:r>
          </a:p>
          <a:p>
            <a:pPr lvl="1"/>
            <a:r>
              <a:rPr lang="en-US" sz="2000" dirty="0" smtClean="0">
                <a:ea typeface="ＭＳ Ｐゴシック" pitchFamily="34" charset="-128"/>
              </a:rPr>
              <a:t>Software control selection</a:t>
            </a:r>
          </a:p>
          <a:p>
            <a:pPr lvl="1"/>
            <a:r>
              <a:rPr lang="en-US" sz="2000" dirty="0" smtClean="0">
                <a:ea typeface="ＭＳ Ｐゴシック" pitchFamily="34" charset="-128"/>
              </a:rPr>
              <a:t>Boundary conditions</a:t>
            </a:r>
          </a:p>
          <a:p>
            <a:r>
              <a:rPr lang="en-US" sz="2400" dirty="0" smtClean="0">
                <a:ea typeface="ＭＳ Ｐゴシック" pitchFamily="34" charset="-128"/>
              </a:rPr>
              <a:t>Each of these activities may affect the subsystem decomposition</a:t>
            </a:r>
          </a:p>
          <a:p>
            <a:r>
              <a:rPr lang="en-US" sz="2400" dirty="0" smtClean="0">
                <a:ea typeface="ＭＳ Ｐゴシック" pitchFamily="34" charset="-128"/>
              </a:rPr>
              <a:t>Two new UML Notations</a:t>
            </a:r>
          </a:p>
          <a:p>
            <a:pPr lvl="1"/>
            <a:r>
              <a:rPr lang="en-US" sz="2000" dirty="0" smtClean="0">
                <a:ea typeface="ＭＳ Ｐゴシック" pitchFamily="34" charset="-128"/>
              </a:rPr>
              <a:t>UML Component Diagram: Showing compile time and runtime dependencies between subsystems </a:t>
            </a:r>
          </a:p>
          <a:p>
            <a:pPr lvl="1"/>
            <a:r>
              <a:rPr lang="en-US" sz="2000" dirty="0" smtClean="0">
                <a:ea typeface="ＭＳ Ｐゴシック" pitchFamily="34" charset="-128"/>
              </a:rPr>
              <a:t>UML Deployment Diagram: Drawing the runtime configuration of the system.</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746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4746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14746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4746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14746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14746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147469">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47469">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47469">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147469">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14746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9"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el 1"/>
          <p:cNvSpPr>
            <a:spLocks noGrp="1"/>
          </p:cNvSpPr>
          <p:nvPr>
            <p:ph type="title"/>
          </p:nvPr>
        </p:nvSpPr>
        <p:spPr/>
        <p:txBody>
          <a:bodyPr/>
          <a:lstStyle/>
          <a:p>
            <a:r>
              <a:rPr lang="en-US" smtClean="0">
                <a:ea typeface="ＭＳ Ｐゴシック" pitchFamily="34" charset="-128"/>
              </a:rPr>
              <a:t>Additional Slides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457200" y="222250"/>
            <a:ext cx="8153400" cy="704850"/>
          </a:xfrm>
        </p:spPr>
        <p:txBody>
          <a:bodyPr/>
          <a:lstStyle/>
          <a:p>
            <a:r>
              <a:rPr lang="en-US" sz="3600" dirty="0" smtClean="0">
                <a:ea typeface="ＭＳ Ｐゴシック" pitchFamily="34" charset="-128"/>
              </a:rPr>
              <a:t>Component Diagram (UML 1.0 Notation)</a:t>
            </a:r>
          </a:p>
        </p:txBody>
      </p:sp>
      <p:sp>
        <p:nvSpPr>
          <p:cNvPr id="95238" name="AutoShape 6"/>
          <p:cNvSpPr>
            <a:spLocks noChangeArrowheads="1"/>
          </p:cNvSpPr>
          <p:nvPr/>
        </p:nvSpPr>
        <p:spPr bwMode="auto">
          <a:xfrm>
            <a:off x="6121400" y="4295775"/>
            <a:ext cx="2233613" cy="1066800"/>
          </a:xfrm>
          <a:prstGeom prst="cloudCallout">
            <a:avLst>
              <a:gd name="adj1" fmla="val -72389"/>
              <a:gd name="adj2" fmla="val -93306"/>
            </a:avLst>
          </a:prstGeom>
          <a:solidFill>
            <a:schemeClr val="bg1"/>
          </a:solidFill>
          <a:ln w="12700">
            <a:solidFill>
              <a:schemeClr val="tx1"/>
            </a:solidFill>
            <a:round/>
            <a:headEnd/>
            <a:tailEnd/>
          </a:ln>
        </p:spPr>
        <p:txBody>
          <a:bodyPr wrap="none" anchor="ctr"/>
          <a:lstStyle/>
          <a:p>
            <a:pPr algn="ctr"/>
            <a:r>
              <a:rPr lang="en-US" sz="2000">
                <a:solidFill>
                  <a:srgbClr val="0006A3"/>
                </a:solidFill>
                <a:latin typeface="Helvetica" charset="0"/>
              </a:rPr>
              <a:t>UML Interface</a:t>
            </a:r>
          </a:p>
        </p:txBody>
      </p:sp>
      <p:sp>
        <p:nvSpPr>
          <p:cNvPr id="95239" name="AutoShape 7"/>
          <p:cNvSpPr>
            <a:spLocks noChangeArrowheads="1"/>
          </p:cNvSpPr>
          <p:nvPr/>
        </p:nvSpPr>
        <p:spPr bwMode="auto">
          <a:xfrm flipH="1">
            <a:off x="457200" y="2133600"/>
            <a:ext cx="2286000" cy="1219200"/>
          </a:xfrm>
          <a:prstGeom prst="cloudCallout">
            <a:avLst>
              <a:gd name="adj1" fmla="val -54444"/>
              <a:gd name="adj2" fmla="val 57940"/>
            </a:avLst>
          </a:prstGeom>
          <a:solidFill>
            <a:schemeClr val="bg1"/>
          </a:solidFill>
          <a:ln w="12700">
            <a:solidFill>
              <a:schemeClr val="tx1"/>
            </a:solidFill>
            <a:round/>
            <a:headEnd/>
            <a:tailEnd/>
          </a:ln>
        </p:spPr>
        <p:txBody>
          <a:bodyPr wrap="none" anchor="ctr"/>
          <a:lstStyle/>
          <a:p>
            <a:pPr algn="ctr"/>
            <a:r>
              <a:rPr lang="en-US" sz="2000">
                <a:solidFill>
                  <a:srgbClr val="0006A3"/>
                </a:solidFill>
                <a:latin typeface="Helvetica" charset="0"/>
              </a:rPr>
              <a:t>UML</a:t>
            </a:r>
          </a:p>
          <a:p>
            <a:pPr algn="ctr"/>
            <a:r>
              <a:rPr lang="en-US" sz="2000">
                <a:solidFill>
                  <a:srgbClr val="0006A3"/>
                </a:solidFill>
                <a:latin typeface="Helvetica" charset="0"/>
              </a:rPr>
              <a:t> Component</a:t>
            </a:r>
          </a:p>
        </p:txBody>
      </p:sp>
      <p:grpSp>
        <p:nvGrpSpPr>
          <p:cNvPr id="2" name="Group 17"/>
          <p:cNvGrpSpPr>
            <a:grpSpLocks/>
          </p:cNvGrpSpPr>
          <p:nvPr/>
        </p:nvGrpSpPr>
        <p:grpSpPr bwMode="auto">
          <a:xfrm>
            <a:off x="2743200" y="1752600"/>
            <a:ext cx="2971800" cy="755650"/>
            <a:chOff x="1728" y="1104"/>
            <a:chExt cx="1872" cy="476"/>
          </a:xfrm>
        </p:grpSpPr>
        <p:grpSp>
          <p:nvGrpSpPr>
            <p:cNvPr id="3" name="Group 9"/>
            <p:cNvGrpSpPr>
              <a:grpSpLocks/>
            </p:cNvGrpSpPr>
            <p:nvPr/>
          </p:nvGrpSpPr>
          <p:grpSpPr bwMode="auto">
            <a:xfrm>
              <a:off x="1728" y="1104"/>
              <a:ext cx="1472" cy="476"/>
              <a:chOff x="478" y="904"/>
              <a:chExt cx="1472" cy="476"/>
            </a:xfrm>
          </p:grpSpPr>
          <p:sp>
            <p:nvSpPr>
              <p:cNvPr id="110622" name="Rectangle 10"/>
              <p:cNvSpPr>
                <a:spLocks noChangeArrowheads="1"/>
              </p:cNvSpPr>
              <p:nvPr/>
            </p:nvSpPr>
            <p:spPr bwMode="auto">
              <a:xfrm>
                <a:off x="632" y="904"/>
                <a:ext cx="1318" cy="476"/>
              </a:xfrm>
              <a:prstGeom prst="rect">
                <a:avLst/>
              </a:prstGeom>
              <a:noFill/>
              <a:ln w="22225">
                <a:solidFill>
                  <a:srgbClr val="000000"/>
                </a:solidFill>
                <a:miter lim="800000"/>
                <a:headEnd/>
                <a:tailEnd/>
              </a:ln>
            </p:spPr>
            <p:txBody>
              <a:bodyPr/>
              <a:lstStyle/>
              <a:p>
                <a:endParaRPr lang="en-US"/>
              </a:p>
            </p:txBody>
          </p:sp>
          <p:sp>
            <p:nvSpPr>
              <p:cNvPr id="110623" name="Rectangle 11"/>
              <p:cNvSpPr>
                <a:spLocks noChangeArrowheads="1"/>
              </p:cNvSpPr>
              <p:nvPr/>
            </p:nvSpPr>
            <p:spPr bwMode="auto">
              <a:xfrm>
                <a:off x="1029" y="1058"/>
                <a:ext cx="778" cy="173"/>
              </a:xfrm>
              <a:prstGeom prst="rect">
                <a:avLst/>
              </a:prstGeom>
              <a:noFill/>
              <a:ln w="9525">
                <a:noFill/>
                <a:miter lim="800000"/>
                <a:headEnd/>
                <a:tailEnd/>
              </a:ln>
            </p:spPr>
            <p:txBody>
              <a:bodyPr wrap="none" lIns="0" tIns="0" rIns="0" bIns="0">
                <a:spAutoFit/>
              </a:bodyPr>
              <a:lstStyle/>
              <a:p>
                <a:r>
                  <a:rPr lang="en-US">
                    <a:solidFill>
                      <a:srgbClr val="000000"/>
                    </a:solidFill>
                    <a:latin typeface="Courier New" pitchFamily="49" charset="0"/>
                  </a:rPr>
                  <a:t>Scheduler</a:t>
                </a:r>
                <a:endParaRPr lang="en-US" b="0" u="sng"/>
              </a:p>
            </p:txBody>
          </p:sp>
          <p:sp>
            <p:nvSpPr>
              <p:cNvPr id="110624" name="Rectangle 12"/>
              <p:cNvSpPr>
                <a:spLocks noChangeArrowheads="1"/>
              </p:cNvSpPr>
              <p:nvPr/>
            </p:nvSpPr>
            <p:spPr bwMode="auto">
              <a:xfrm>
                <a:off x="478" y="1198"/>
                <a:ext cx="337" cy="112"/>
              </a:xfrm>
              <a:prstGeom prst="rect">
                <a:avLst/>
              </a:prstGeom>
              <a:solidFill>
                <a:schemeClr val="bg1"/>
              </a:solidFill>
              <a:ln w="22225">
                <a:solidFill>
                  <a:srgbClr val="000000"/>
                </a:solidFill>
                <a:miter lim="800000"/>
                <a:headEnd/>
                <a:tailEnd/>
              </a:ln>
            </p:spPr>
            <p:txBody>
              <a:bodyPr/>
              <a:lstStyle/>
              <a:p>
                <a:endParaRPr lang="en-US"/>
              </a:p>
            </p:txBody>
          </p:sp>
          <p:sp>
            <p:nvSpPr>
              <p:cNvPr id="110625" name="Rectangle 13"/>
              <p:cNvSpPr>
                <a:spLocks noChangeArrowheads="1"/>
              </p:cNvSpPr>
              <p:nvPr/>
            </p:nvSpPr>
            <p:spPr bwMode="auto">
              <a:xfrm>
                <a:off x="478" y="988"/>
                <a:ext cx="337" cy="126"/>
              </a:xfrm>
              <a:prstGeom prst="rect">
                <a:avLst/>
              </a:prstGeom>
              <a:solidFill>
                <a:schemeClr val="bg1"/>
              </a:solidFill>
              <a:ln w="22225">
                <a:solidFill>
                  <a:srgbClr val="000000"/>
                </a:solidFill>
                <a:miter lim="800000"/>
                <a:headEnd/>
                <a:tailEnd/>
              </a:ln>
            </p:spPr>
            <p:txBody>
              <a:bodyPr/>
              <a:lstStyle/>
              <a:p>
                <a:endParaRPr lang="en-US"/>
              </a:p>
            </p:txBody>
          </p:sp>
        </p:grpSp>
        <p:grpSp>
          <p:nvGrpSpPr>
            <p:cNvPr id="4" name="Group 16"/>
            <p:cNvGrpSpPr>
              <a:grpSpLocks/>
            </p:cNvGrpSpPr>
            <p:nvPr/>
          </p:nvGrpSpPr>
          <p:grpSpPr bwMode="auto">
            <a:xfrm>
              <a:off x="3216" y="1270"/>
              <a:ext cx="384" cy="144"/>
              <a:chOff x="3216" y="1248"/>
              <a:chExt cx="384" cy="144"/>
            </a:xfrm>
          </p:grpSpPr>
          <p:sp>
            <p:nvSpPr>
              <p:cNvPr id="110620" name="Line 14"/>
              <p:cNvSpPr>
                <a:spLocks noChangeShapeType="1"/>
              </p:cNvSpPr>
              <p:nvPr/>
            </p:nvSpPr>
            <p:spPr bwMode="auto">
              <a:xfrm>
                <a:off x="3216" y="1320"/>
                <a:ext cx="240" cy="0"/>
              </a:xfrm>
              <a:prstGeom prst="line">
                <a:avLst/>
              </a:prstGeom>
              <a:noFill/>
              <a:ln w="28575">
                <a:solidFill>
                  <a:schemeClr val="tx1"/>
                </a:solidFill>
                <a:round/>
                <a:headEnd/>
                <a:tailEnd/>
              </a:ln>
            </p:spPr>
            <p:txBody>
              <a:bodyPr wrap="none" anchor="ctr"/>
              <a:lstStyle/>
              <a:p>
                <a:endParaRPr lang="en-CA"/>
              </a:p>
            </p:txBody>
          </p:sp>
          <p:sp>
            <p:nvSpPr>
              <p:cNvPr id="110621" name="Oval 15"/>
              <p:cNvSpPr>
                <a:spLocks noChangeArrowheads="1"/>
              </p:cNvSpPr>
              <p:nvPr/>
            </p:nvSpPr>
            <p:spPr bwMode="auto">
              <a:xfrm>
                <a:off x="3456" y="1248"/>
                <a:ext cx="144" cy="144"/>
              </a:xfrm>
              <a:prstGeom prst="ellipse">
                <a:avLst/>
              </a:prstGeom>
              <a:solidFill>
                <a:schemeClr val="bg1"/>
              </a:solidFill>
              <a:ln w="28575">
                <a:solidFill>
                  <a:schemeClr val="tx1"/>
                </a:solidFill>
                <a:round/>
                <a:headEnd/>
                <a:tailEnd/>
              </a:ln>
            </p:spPr>
            <p:txBody>
              <a:bodyPr wrap="none" anchor="ctr"/>
              <a:lstStyle/>
              <a:p>
                <a:endParaRPr lang="en-US"/>
              </a:p>
            </p:txBody>
          </p:sp>
        </p:grpSp>
      </p:grpSp>
      <p:grpSp>
        <p:nvGrpSpPr>
          <p:cNvPr id="5" name="Group 18"/>
          <p:cNvGrpSpPr>
            <a:grpSpLocks/>
          </p:cNvGrpSpPr>
          <p:nvPr/>
        </p:nvGrpSpPr>
        <p:grpSpPr bwMode="auto">
          <a:xfrm>
            <a:off x="2743200" y="3352800"/>
            <a:ext cx="2971800" cy="755650"/>
            <a:chOff x="1728" y="1104"/>
            <a:chExt cx="1872" cy="476"/>
          </a:xfrm>
        </p:grpSpPr>
        <p:grpSp>
          <p:nvGrpSpPr>
            <p:cNvPr id="6" name="Group 19"/>
            <p:cNvGrpSpPr>
              <a:grpSpLocks/>
            </p:cNvGrpSpPr>
            <p:nvPr/>
          </p:nvGrpSpPr>
          <p:grpSpPr bwMode="auto">
            <a:xfrm>
              <a:off x="1728" y="1104"/>
              <a:ext cx="1472" cy="476"/>
              <a:chOff x="478" y="904"/>
              <a:chExt cx="1472" cy="476"/>
            </a:xfrm>
          </p:grpSpPr>
          <p:sp>
            <p:nvSpPr>
              <p:cNvPr id="110614" name="Rectangle 20"/>
              <p:cNvSpPr>
                <a:spLocks noChangeArrowheads="1"/>
              </p:cNvSpPr>
              <p:nvPr/>
            </p:nvSpPr>
            <p:spPr bwMode="auto">
              <a:xfrm>
                <a:off x="632" y="904"/>
                <a:ext cx="1318" cy="476"/>
              </a:xfrm>
              <a:prstGeom prst="rect">
                <a:avLst/>
              </a:prstGeom>
              <a:noFill/>
              <a:ln w="22225">
                <a:solidFill>
                  <a:srgbClr val="000000"/>
                </a:solidFill>
                <a:miter lim="800000"/>
                <a:headEnd/>
                <a:tailEnd/>
              </a:ln>
            </p:spPr>
            <p:txBody>
              <a:bodyPr/>
              <a:lstStyle/>
              <a:p>
                <a:endParaRPr lang="en-US"/>
              </a:p>
            </p:txBody>
          </p:sp>
          <p:sp>
            <p:nvSpPr>
              <p:cNvPr id="110615" name="Rectangle 21"/>
              <p:cNvSpPr>
                <a:spLocks noChangeArrowheads="1"/>
              </p:cNvSpPr>
              <p:nvPr/>
            </p:nvSpPr>
            <p:spPr bwMode="auto">
              <a:xfrm>
                <a:off x="1029" y="1058"/>
                <a:ext cx="605" cy="173"/>
              </a:xfrm>
              <a:prstGeom prst="rect">
                <a:avLst/>
              </a:prstGeom>
              <a:noFill/>
              <a:ln w="9525">
                <a:noFill/>
                <a:miter lim="800000"/>
                <a:headEnd/>
                <a:tailEnd/>
              </a:ln>
            </p:spPr>
            <p:txBody>
              <a:bodyPr wrap="none" lIns="0" tIns="0" rIns="0" bIns="0">
                <a:spAutoFit/>
              </a:bodyPr>
              <a:lstStyle/>
              <a:p>
                <a:r>
                  <a:rPr lang="en-US">
                    <a:solidFill>
                      <a:srgbClr val="000000"/>
                    </a:solidFill>
                    <a:latin typeface="Courier New" pitchFamily="49" charset="0"/>
                  </a:rPr>
                  <a:t>Planner</a:t>
                </a:r>
              </a:p>
            </p:txBody>
          </p:sp>
          <p:sp>
            <p:nvSpPr>
              <p:cNvPr id="110616" name="Rectangle 22"/>
              <p:cNvSpPr>
                <a:spLocks noChangeArrowheads="1"/>
              </p:cNvSpPr>
              <p:nvPr/>
            </p:nvSpPr>
            <p:spPr bwMode="auto">
              <a:xfrm>
                <a:off x="478" y="1198"/>
                <a:ext cx="337" cy="112"/>
              </a:xfrm>
              <a:prstGeom prst="rect">
                <a:avLst/>
              </a:prstGeom>
              <a:solidFill>
                <a:schemeClr val="bg1"/>
              </a:solidFill>
              <a:ln w="22225">
                <a:solidFill>
                  <a:srgbClr val="000000"/>
                </a:solidFill>
                <a:miter lim="800000"/>
                <a:headEnd/>
                <a:tailEnd/>
              </a:ln>
            </p:spPr>
            <p:txBody>
              <a:bodyPr/>
              <a:lstStyle/>
              <a:p>
                <a:endParaRPr lang="en-US"/>
              </a:p>
            </p:txBody>
          </p:sp>
          <p:sp>
            <p:nvSpPr>
              <p:cNvPr id="110617" name="Rectangle 23"/>
              <p:cNvSpPr>
                <a:spLocks noChangeArrowheads="1"/>
              </p:cNvSpPr>
              <p:nvPr/>
            </p:nvSpPr>
            <p:spPr bwMode="auto">
              <a:xfrm>
                <a:off x="478" y="988"/>
                <a:ext cx="337" cy="126"/>
              </a:xfrm>
              <a:prstGeom prst="rect">
                <a:avLst/>
              </a:prstGeom>
              <a:solidFill>
                <a:schemeClr val="bg1"/>
              </a:solidFill>
              <a:ln w="22225">
                <a:solidFill>
                  <a:srgbClr val="000000"/>
                </a:solidFill>
                <a:miter lim="800000"/>
                <a:headEnd/>
                <a:tailEnd/>
              </a:ln>
            </p:spPr>
            <p:txBody>
              <a:bodyPr/>
              <a:lstStyle/>
              <a:p>
                <a:endParaRPr lang="en-US"/>
              </a:p>
            </p:txBody>
          </p:sp>
        </p:grpSp>
        <p:grpSp>
          <p:nvGrpSpPr>
            <p:cNvPr id="7" name="Group 24"/>
            <p:cNvGrpSpPr>
              <a:grpSpLocks/>
            </p:cNvGrpSpPr>
            <p:nvPr/>
          </p:nvGrpSpPr>
          <p:grpSpPr bwMode="auto">
            <a:xfrm>
              <a:off x="3216" y="1270"/>
              <a:ext cx="384" cy="144"/>
              <a:chOff x="3216" y="1248"/>
              <a:chExt cx="384" cy="144"/>
            </a:xfrm>
          </p:grpSpPr>
          <p:sp>
            <p:nvSpPr>
              <p:cNvPr id="110612" name="Line 25"/>
              <p:cNvSpPr>
                <a:spLocks noChangeShapeType="1"/>
              </p:cNvSpPr>
              <p:nvPr/>
            </p:nvSpPr>
            <p:spPr bwMode="auto">
              <a:xfrm>
                <a:off x="3216" y="1320"/>
                <a:ext cx="240" cy="0"/>
              </a:xfrm>
              <a:prstGeom prst="line">
                <a:avLst/>
              </a:prstGeom>
              <a:noFill/>
              <a:ln w="28575">
                <a:solidFill>
                  <a:schemeClr val="tx1"/>
                </a:solidFill>
                <a:round/>
                <a:headEnd/>
                <a:tailEnd/>
              </a:ln>
            </p:spPr>
            <p:txBody>
              <a:bodyPr wrap="none" anchor="ctr"/>
              <a:lstStyle/>
              <a:p>
                <a:endParaRPr lang="en-CA"/>
              </a:p>
            </p:txBody>
          </p:sp>
          <p:sp>
            <p:nvSpPr>
              <p:cNvPr id="110613" name="Oval 26"/>
              <p:cNvSpPr>
                <a:spLocks noChangeArrowheads="1"/>
              </p:cNvSpPr>
              <p:nvPr/>
            </p:nvSpPr>
            <p:spPr bwMode="auto">
              <a:xfrm>
                <a:off x="3456" y="1248"/>
                <a:ext cx="144" cy="144"/>
              </a:xfrm>
              <a:prstGeom prst="ellipse">
                <a:avLst/>
              </a:prstGeom>
              <a:solidFill>
                <a:schemeClr val="bg1"/>
              </a:solidFill>
              <a:ln w="28575">
                <a:solidFill>
                  <a:schemeClr val="tx1"/>
                </a:solidFill>
                <a:round/>
                <a:headEnd/>
                <a:tailEnd/>
              </a:ln>
            </p:spPr>
            <p:txBody>
              <a:bodyPr wrap="none" anchor="ctr"/>
              <a:lstStyle/>
              <a:p>
                <a:endParaRPr lang="en-US"/>
              </a:p>
            </p:txBody>
          </p:sp>
        </p:grpSp>
      </p:grpSp>
      <p:grpSp>
        <p:nvGrpSpPr>
          <p:cNvPr id="8" name="Group 28"/>
          <p:cNvGrpSpPr>
            <a:grpSpLocks/>
          </p:cNvGrpSpPr>
          <p:nvPr/>
        </p:nvGrpSpPr>
        <p:grpSpPr bwMode="auto">
          <a:xfrm>
            <a:off x="2743200" y="4953000"/>
            <a:ext cx="2336800" cy="755650"/>
            <a:chOff x="478" y="904"/>
            <a:chExt cx="1472" cy="476"/>
          </a:xfrm>
        </p:grpSpPr>
        <p:sp>
          <p:nvSpPr>
            <p:cNvPr id="110606" name="Rectangle 29"/>
            <p:cNvSpPr>
              <a:spLocks noChangeArrowheads="1"/>
            </p:cNvSpPr>
            <p:nvPr/>
          </p:nvSpPr>
          <p:spPr bwMode="auto">
            <a:xfrm>
              <a:off x="632" y="904"/>
              <a:ext cx="1318" cy="476"/>
            </a:xfrm>
            <a:prstGeom prst="rect">
              <a:avLst/>
            </a:prstGeom>
            <a:noFill/>
            <a:ln w="22225">
              <a:solidFill>
                <a:srgbClr val="000000"/>
              </a:solidFill>
              <a:miter lim="800000"/>
              <a:headEnd/>
              <a:tailEnd/>
            </a:ln>
          </p:spPr>
          <p:txBody>
            <a:bodyPr/>
            <a:lstStyle/>
            <a:p>
              <a:endParaRPr lang="en-US"/>
            </a:p>
          </p:txBody>
        </p:sp>
        <p:sp>
          <p:nvSpPr>
            <p:cNvPr id="110607" name="Rectangle 30"/>
            <p:cNvSpPr>
              <a:spLocks noChangeArrowheads="1"/>
            </p:cNvSpPr>
            <p:nvPr/>
          </p:nvSpPr>
          <p:spPr bwMode="auto">
            <a:xfrm>
              <a:off x="1029" y="1058"/>
              <a:ext cx="259" cy="173"/>
            </a:xfrm>
            <a:prstGeom prst="rect">
              <a:avLst/>
            </a:prstGeom>
            <a:noFill/>
            <a:ln w="9525">
              <a:noFill/>
              <a:miter lim="800000"/>
              <a:headEnd/>
              <a:tailEnd/>
            </a:ln>
          </p:spPr>
          <p:txBody>
            <a:bodyPr wrap="none" lIns="0" tIns="0" rIns="0" bIns="0">
              <a:spAutoFit/>
            </a:bodyPr>
            <a:lstStyle/>
            <a:p>
              <a:r>
                <a:rPr lang="en-US">
                  <a:solidFill>
                    <a:srgbClr val="000000"/>
                  </a:solidFill>
                  <a:latin typeface="Courier New" pitchFamily="49" charset="0"/>
                </a:rPr>
                <a:t>GUI</a:t>
              </a:r>
              <a:endParaRPr lang="en-US" b="0" u="sng"/>
            </a:p>
          </p:txBody>
        </p:sp>
        <p:sp>
          <p:nvSpPr>
            <p:cNvPr id="110608" name="Rectangle 31"/>
            <p:cNvSpPr>
              <a:spLocks noChangeArrowheads="1"/>
            </p:cNvSpPr>
            <p:nvPr/>
          </p:nvSpPr>
          <p:spPr bwMode="auto">
            <a:xfrm>
              <a:off x="478" y="1198"/>
              <a:ext cx="337" cy="112"/>
            </a:xfrm>
            <a:prstGeom prst="rect">
              <a:avLst/>
            </a:prstGeom>
            <a:solidFill>
              <a:schemeClr val="bg1"/>
            </a:solidFill>
            <a:ln w="22225">
              <a:solidFill>
                <a:srgbClr val="000000"/>
              </a:solidFill>
              <a:miter lim="800000"/>
              <a:headEnd/>
              <a:tailEnd/>
            </a:ln>
          </p:spPr>
          <p:txBody>
            <a:bodyPr/>
            <a:lstStyle/>
            <a:p>
              <a:endParaRPr lang="en-US"/>
            </a:p>
          </p:txBody>
        </p:sp>
        <p:sp>
          <p:nvSpPr>
            <p:cNvPr id="110609" name="Rectangle 32"/>
            <p:cNvSpPr>
              <a:spLocks noChangeArrowheads="1"/>
            </p:cNvSpPr>
            <p:nvPr/>
          </p:nvSpPr>
          <p:spPr bwMode="auto">
            <a:xfrm>
              <a:off x="478" y="988"/>
              <a:ext cx="337" cy="126"/>
            </a:xfrm>
            <a:prstGeom prst="rect">
              <a:avLst/>
            </a:prstGeom>
            <a:solidFill>
              <a:schemeClr val="bg1"/>
            </a:solidFill>
            <a:ln w="22225">
              <a:solidFill>
                <a:srgbClr val="000000"/>
              </a:solidFill>
              <a:miter lim="800000"/>
              <a:headEnd/>
              <a:tailEnd/>
            </a:ln>
          </p:spPr>
          <p:txBody>
            <a:bodyPr/>
            <a:lstStyle/>
            <a:p>
              <a:endParaRPr lang="en-US"/>
            </a:p>
          </p:txBody>
        </p:sp>
      </p:grpSp>
      <p:sp>
        <p:nvSpPr>
          <p:cNvPr id="110600" name="Rectangle 38"/>
          <p:cNvSpPr>
            <a:spLocks noChangeArrowheads="1"/>
          </p:cNvSpPr>
          <p:nvPr/>
        </p:nvSpPr>
        <p:spPr bwMode="auto">
          <a:xfrm>
            <a:off x="5867400" y="1941513"/>
            <a:ext cx="1830388" cy="366712"/>
          </a:xfrm>
          <a:prstGeom prst="rect">
            <a:avLst/>
          </a:prstGeom>
          <a:noFill/>
          <a:ln w="12700">
            <a:noFill/>
            <a:miter lim="800000"/>
            <a:headEnd/>
            <a:tailEnd/>
          </a:ln>
        </p:spPr>
        <p:txBody>
          <a:bodyPr wrap="none">
            <a:spAutoFit/>
          </a:bodyPr>
          <a:lstStyle/>
          <a:p>
            <a:r>
              <a:rPr lang="en-US">
                <a:solidFill>
                  <a:srgbClr val="000000"/>
                </a:solidFill>
                <a:latin typeface="Courier New" pitchFamily="49" charset="0"/>
              </a:rPr>
              <a:t>reservations</a:t>
            </a:r>
          </a:p>
        </p:txBody>
      </p:sp>
      <p:sp>
        <p:nvSpPr>
          <p:cNvPr id="110601" name="Rectangle 39"/>
          <p:cNvSpPr>
            <a:spLocks noChangeArrowheads="1"/>
          </p:cNvSpPr>
          <p:nvPr/>
        </p:nvSpPr>
        <p:spPr bwMode="auto">
          <a:xfrm>
            <a:off x="5867400" y="3541713"/>
            <a:ext cx="1006475" cy="366712"/>
          </a:xfrm>
          <a:prstGeom prst="rect">
            <a:avLst/>
          </a:prstGeom>
          <a:noFill/>
          <a:ln w="12700">
            <a:noFill/>
            <a:miter lim="800000"/>
            <a:headEnd/>
            <a:tailEnd/>
          </a:ln>
        </p:spPr>
        <p:txBody>
          <a:bodyPr wrap="none">
            <a:spAutoFit/>
          </a:bodyPr>
          <a:lstStyle/>
          <a:p>
            <a:r>
              <a:rPr lang="en-US">
                <a:solidFill>
                  <a:srgbClr val="000000"/>
                </a:solidFill>
                <a:latin typeface="Courier New" pitchFamily="49" charset="0"/>
              </a:rPr>
              <a:t>update</a:t>
            </a:r>
          </a:p>
        </p:txBody>
      </p:sp>
      <p:grpSp>
        <p:nvGrpSpPr>
          <p:cNvPr id="9" name="Group 45"/>
          <p:cNvGrpSpPr>
            <a:grpSpLocks/>
          </p:cNvGrpSpPr>
          <p:nvPr/>
        </p:nvGrpSpPr>
        <p:grpSpPr bwMode="auto">
          <a:xfrm>
            <a:off x="4419600" y="2244725"/>
            <a:ext cx="1066800" cy="2708275"/>
            <a:chOff x="2784" y="1414"/>
            <a:chExt cx="672" cy="1706"/>
          </a:xfrm>
        </p:grpSpPr>
        <p:sp>
          <p:nvSpPr>
            <p:cNvPr id="110604" name="Line 41"/>
            <p:cNvSpPr>
              <a:spLocks noChangeShapeType="1"/>
            </p:cNvSpPr>
            <p:nvPr/>
          </p:nvSpPr>
          <p:spPr bwMode="auto">
            <a:xfrm flipV="1">
              <a:off x="2784" y="1414"/>
              <a:ext cx="672" cy="698"/>
            </a:xfrm>
            <a:prstGeom prst="line">
              <a:avLst/>
            </a:prstGeom>
            <a:noFill/>
            <a:ln w="28575">
              <a:solidFill>
                <a:schemeClr val="tx1"/>
              </a:solidFill>
              <a:prstDash val="dash"/>
              <a:round/>
              <a:headEnd/>
              <a:tailEnd type="arrow" w="med" len="lg"/>
            </a:ln>
          </p:spPr>
          <p:txBody>
            <a:bodyPr wrap="none" anchor="ctr"/>
            <a:lstStyle/>
            <a:p>
              <a:endParaRPr lang="en-CA"/>
            </a:p>
          </p:txBody>
        </p:sp>
        <p:sp>
          <p:nvSpPr>
            <p:cNvPr id="110605" name="Line 42"/>
            <p:cNvSpPr>
              <a:spLocks noChangeShapeType="1"/>
            </p:cNvSpPr>
            <p:nvPr/>
          </p:nvSpPr>
          <p:spPr bwMode="auto">
            <a:xfrm flipV="1">
              <a:off x="2784" y="2422"/>
              <a:ext cx="672" cy="698"/>
            </a:xfrm>
            <a:prstGeom prst="line">
              <a:avLst/>
            </a:prstGeom>
            <a:noFill/>
            <a:ln w="28575">
              <a:solidFill>
                <a:schemeClr val="tx1"/>
              </a:solidFill>
              <a:prstDash val="dash"/>
              <a:round/>
              <a:headEnd/>
              <a:tailEnd type="arrow" w="med" len="lg"/>
            </a:ln>
          </p:spPr>
          <p:txBody>
            <a:bodyPr wrap="none" anchor="ctr"/>
            <a:lstStyle/>
            <a:p>
              <a:endParaRPr lang="en-CA"/>
            </a:p>
          </p:txBody>
        </p:sp>
      </p:grpSp>
      <p:sp>
        <p:nvSpPr>
          <p:cNvPr id="95276" name="AutoShape 44"/>
          <p:cNvSpPr>
            <a:spLocks noChangeArrowheads="1"/>
          </p:cNvSpPr>
          <p:nvPr/>
        </p:nvSpPr>
        <p:spPr bwMode="auto">
          <a:xfrm>
            <a:off x="6376988" y="2295525"/>
            <a:ext cx="2233612" cy="1066800"/>
          </a:xfrm>
          <a:prstGeom prst="cloudCallout">
            <a:avLst>
              <a:gd name="adj1" fmla="val -108634"/>
              <a:gd name="adj2" fmla="val -148"/>
            </a:avLst>
          </a:prstGeom>
          <a:solidFill>
            <a:schemeClr val="bg1"/>
          </a:solidFill>
          <a:ln w="12700">
            <a:solidFill>
              <a:schemeClr val="tx1"/>
            </a:solidFill>
            <a:round/>
            <a:headEnd/>
            <a:tailEnd/>
          </a:ln>
        </p:spPr>
        <p:txBody>
          <a:bodyPr wrap="none" anchor="ctr"/>
          <a:lstStyle/>
          <a:p>
            <a:pPr algn="ctr"/>
            <a:r>
              <a:rPr lang="en-US" sz="2000">
                <a:solidFill>
                  <a:srgbClr val="0006A3"/>
                </a:solidFill>
                <a:latin typeface="Helvetica" charset="0"/>
              </a:rPr>
              <a:t>   Dependency.</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5239"/>
                                        </p:tgtEl>
                                        <p:attrNameLst>
                                          <p:attrName>style.visibility</p:attrName>
                                        </p:attrNameLst>
                                      </p:cBhvr>
                                      <p:to>
                                        <p:strVal val="visible"/>
                                      </p:to>
                                    </p:set>
                                    <p:anim calcmode="lin" valueType="num">
                                      <p:cBhvr additive="base">
                                        <p:cTn id="7" dur="500" fill="hold"/>
                                        <p:tgtEl>
                                          <p:spTgt spid="95239"/>
                                        </p:tgtEl>
                                        <p:attrNameLst>
                                          <p:attrName>ppt_x</p:attrName>
                                        </p:attrNameLst>
                                      </p:cBhvr>
                                      <p:tavLst>
                                        <p:tav tm="0">
                                          <p:val>
                                            <p:strVal val="0-#ppt_w/2"/>
                                          </p:val>
                                        </p:tav>
                                        <p:tav tm="100000">
                                          <p:val>
                                            <p:strVal val="#ppt_x"/>
                                          </p:val>
                                        </p:tav>
                                      </p:tavLst>
                                    </p:anim>
                                    <p:anim calcmode="lin" valueType="num">
                                      <p:cBhvr additive="base">
                                        <p:cTn id="8" dur="500" fill="hold"/>
                                        <p:tgtEl>
                                          <p:spTgt spid="9523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5238"/>
                                        </p:tgtEl>
                                        <p:attrNameLst>
                                          <p:attrName>style.visibility</p:attrName>
                                        </p:attrNameLst>
                                      </p:cBhvr>
                                      <p:to>
                                        <p:strVal val="visible"/>
                                      </p:to>
                                    </p:set>
                                    <p:anim calcmode="lin" valueType="num">
                                      <p:cBhvr additive="base">
                                        <p:cTn id="13" dur="500" fill="hold"/>
                                        <p:tgtEl>
                                          <p:spTgt spid="95238"/>
                                        </p:tgtEl>
                                        <p:attrNameLst>
                                          <p:attrName>ppt_x</p:attrName>
                                        </p:attrNameLst>
                                      </p:cBhvr>
                                      <p:tavLst>
                                        <p:tav tm="0">
                                          <p:val>
                                            <p:strVal val="1+#ppt_w/2"/>
                                          </p:val>
                                        </p:tav>
                                        <p:tav tm="100000">
                                          <p:val>
                                            <p:strVal val="#ppt_x"/>
                                          </p:val>
                                        </p:tav>
                                      </p:tavLst>
                                    </p:anim>
                                    <p:anim calcmode="lin" valueType="num">
                                      <p:cBhvr additive="base">
                                        <p:cTn id="14" dur="500" fill="hold"/>
                                        <p:tgtEl>
                                          <p:spTgt spid="9523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52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8" grpId="0" animBg="1" autoUpdateAnimBg="0"/>
      <p:bldP spid="95239" grpId="0" animBg="1" autoUpdateAnimBg="0"/>
      <p:bldP spid="95276" grpId="0" animBg="1"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sz="3600" dirty="0" smtClean="0">
                <a:ea typeface="ＭＳ Ｐゴシック" pitchFamily="34" charset="-128"/>
              </a:rPr>
              <a:t>Deployment Diagram (UML 1.0 Notation)</a:t>
            </a:r>
          </a:p>
        </p:txBody>
      </p:sp>
      <p:sp>
        <p:nvSpPr>
          <p:cNvPr id="97285" name="AutoShape 5"/>
          <p:cNvSpPr>
            <a:spLocks noChangeArrowheads="1"/>
          </p:cNvSpPr>
          <p:nvPr/>
        </p:nvSpPr>
        <p:spPr bwMode="auto">
          <a:xfrm>
            <a:off x="6581806" y="4013223"/>
            <a:ext cx="2419350" cy="1144588"/>
          </a:xfrm>
          <a:prstGeom prst="cloudCallout">
            <a:avLst>
              <a:gd name="adj1" fmla="val -116273"/>
              <a:gd name="adj2" fmla="val 2843"/>
            </a:avLst>
          </a:prstGeom>
          <a:noFill/>
          <a:ln w="12700">
            <a:solidFill>
              <a:schemeClr val="tx1"/>
            </a:solidFill>
            <a:round/>
            <a:headEnd/>
            <a:tailEnd/>
          </a:ln>
        </p:spPr>
        <p:txBody>
          <a:bodyPr wrap="none" anchor="ctr"/>
          <a:lstStyle/>
          <a:p>
            <a:pPr algn="ctr"/>
            <a:r>
              <a:rPr lang="en-US">
                <a:solidFill>
                  <a:srgbClr val="0006A3"/>
                </a:solidFill>
                <a:latin typeface="Helvetica" charset="0"/>
              </a:rPr>
              <a:t>Dependency </a:t>
            </a:r>
          </a:p>
          <a:p>
            <a:pPr algn="ctr"/>
            <a:r>
              <a:rPr lang="en-US">
                <a:solidFill>
                  <a:srgbClr val="0006A3"/>
                </a:solidFill>
                <a:latin typeface="Helvetica" charset="0"/>
              </a:rPr>
              <a:t>(between nodes)</a:t>
            </a:r>
          </a:p>
        </p:txBody>
      </p:sp>
      <p:sp>
        <p:nvSpPr>
          <p:cNvPr id="97286" name="AutoShape 6"/>
          <p:cNvSpPr>
            <a:spLocks noChangeArrowheads="1"/>
          </p:cNvSpPr>
          <p:nvPr/>
        </p:nvSpPr>
        <p:spPr bwMode="auto">
          <a:xfrm>
            <a:off x="3986243" y="1222398"/>
            <a:ext cx="1981200" cy="1066800"/>
          </a:xfrm>
          <a:prstGeom prst="cloudCallout">
            <a:avLst>
              <a:gd name="adj1" fmla="val -35898"/>
              <a:gd name="adj2" fmla="val 130505"/>
            </a:avLst>
          </a:prstGeom>
          <a:noFill/>
          <a:ln w="12700">
            <a:solidFill>
              <a:schemeClr val="tx1"/>
            </a:solidFill>
            <a:round/>
            <a:headEnd/>
            <a:tailEnd/>
          </a:ln>
        </p:spPr>
        <p:txBody>
          <a:bodyPr wrap="none" anchor="ctr"/>
          <a:lstStyle/>
          <a:p>
            <a:pPr algn="ctr"/>
            <a:r>
              <a:rPr lang="en-US">
                <a:solidFill>
                  <a:srgbClr val="0006A3"/>
                </a:solidFill>
                <a:latin typeface="Helvetica" charset="0"/>
              </a:rPr>
              <a:t>Dependency</a:t>
            </a:r>
          </a:p>
        </p:txBody>
      </p:sp>
      <p:grpSp>
        <p:nvGrpSpPr>
          <p:cNvPr id="2" name="Group 17"/>
          <p:cNvGrpSpPr>
            <a:grpSpLocks/>
          </p:cNvGrpSpPr>
          <p:nvPr/>
        </p:nvGrpSpPr>
        <p:grpSpPr bwMode="auto">
          <a:xfrm>
            <a:off x="3136931" y="5662636"/>
            <a:ext cx="2336800" cy="755650"/>
            <a:chOff x="478" y="904"/>
            <a:chExt cx="1472" cy="476"/>
          </a:xfrm>
        </p:grpSpPr>
        <p:sp>
          <p:nvSpPr>
            <p:cNvPr id="112684" name="Rectangle 18"/>
            <p:cNvSpPr>
              <a:spLocks noChangeArrowheads="1"/>
            </p:cNvSpPr>
            <p:nvPr/>
          </p:nvSpPr>
          <p:spPr bwMode="auto">
            <a:xfrm>
              <a:off x="632" y="904"/>
              <a:ext cx="1318" cy="476"/>
            </a:xfrm>
            <a:prstGeom prst="rect">
              <a:avLst/>
            </a:prstGeom>
            <a:noFill/>
            <a:ln w="22225">
              <a:solidFill>
                <a:srgbClr val="000000"/>
              </a:solidFill>
              <a:miter lim="800000"/>
              <a:headEnd/>
              <a:tailEnd/>
            </a:ln>
          </p:spPr>
          <p:txBody>
            <a:bodyPr/>
            <a:lstStyle/>
            <a:p>
              <a:endParaRPr lang="en-US"/>
            </a:p>
          </p:txBody>
        </p:sp>
        <p:sp>
          <p:nvSpPr>
            <p:cNvPr id="112685" name="Rectangle 19"/>
            <p:cNvSpPr>
              <a:spLocks noChangeArrowheads="1"/>
            </p:cNvSpPr>
            <p:nvPr/>
          </p:nvSpPr>
          <p:spPr bwMode="auto">
            <a:xfrm>
              <a:off x="1029" y="1058"/>
              <a:ext cx="691" cy="173"/>
            </a:xfrm>
            <a:prstGeom prst="rect">
              <a:avLst/>
            </a:prstGeom>
            <a:noFill/>
            <a:ln w="9525">
              <a:noFill/>
              <a:miter lim="800000"/>
              <a:headEnd/>
              <a:tailEnd/>
            </a:ln>
          </p:spPr>
          <p:txBody>
            <a:bodyPr wrap="none" lIns="0" tIns="0" rIns="0" bIns="0">
              <a:spAutoFit/>
            </a:bodyPr>
            <a:lstStyle/>
            <a:p>
              <a:r>
                <a:rPr lang="en-US" u="sng">
                  <a:solidFill>
                    <a:srgbClr val="000000"/>
                  </a:solidFill>
                  <a:latin typeface="Courier New" pitchFamily="49" charset="0"/>
                </a:rPr>
                <a:t>:Planner</a:t>
              </a:r>
              <a:endParaRPr lang="en-US">
                <a:solidFill>
                  <a:srgbClr val="000000"/>
                </a:solidFill>
                <a:latin typeface="Courier New" pitchFamily="49" charset="0"/>
              </a:endParaRPr>
            </a:p>
          </p:txBody>
        </p:sp>
        <p:sp>
          <p:nvSpPr>
            <p:cNvPr id="112686" name="Rectangle 20"/>
            <p:cNvSpPr>
              <a:spLocks noChangeArrowheads="1"/>
            </p:cNvSpPr>
            <p:nvPr/>
          </p:nvSpPr>
          <p:spPr bwMode="auto">
            <a:xfrm>
              <a:off x="478" y="1198"/>
              <a:ext cx="337" cy="112"/>
            </a:xfrm>
            <a:prstGeom prst="rect">
              <a:avLst/>
            </a:prstGeom>
            <a:solidFill>
              <a:schemeClr val="bg1"/>
            </a:solidFill>
            <a:ln w="22225">
              <a:solidFill>
                <a:srgbClr val="000000"/>
              </a:solidFill>
              <a:miter lim="800000"/>
              <a:headEnd/>
              <a:tailEnd/>
            </a:ln>
          </p:spPr>
          <p:txBody>
            <a:bodyPr/>
            <a:lstStyle/>
            <a:p>
              <a:endParaRPr lang="en-US"/>
            </a:p>
          </p:txBody>
        </p:sp>
        <p:sp>
          <p:nvSpPr>
            <p:cNvPr id="112687" name="Rectangle 21"/>
            <p:cNvSpPr>
              <a:spLocks noChangeArrowheads="1"/>
            </p:cNvSpPr>
            <p:nvPr/>
          </p:nvSpPr>
          <p:spPr bwMode="auto">
            <a:xfrm>
              <a:off x="478" y="988"/>
              <a:ext cx="337" cy="126"/>
            </a:xfrm>
            <a:prstGeom prst="rect">
              <a:avLst/>
            </a:prstGeom>
            <a:solidFill>
              <a:schemeClr val="bg1"/>
            </a:solidFill>
            <a:ln w="22225">
              <a:solidFill>
                <a:srgbClr val="000000"/>
              </a:solidFill>
              <a:miter lim="800000"/>
              <a:headEnd/>
              <a:tailEnd/>
            </a:ln>
          </p:spPr>
          <p:txBody>
            <a:bodyPr/>
            <a:lstStyle/>
            <a:p>
              <a:endParaRPr lang="en-US"/>
            </a:p>
          </p:txBody>
        </p:sp>
      </p:grpSp>
      <p:grpSp>
        <p:nvGrpSpPr>
          <p:cNvPr id="3" name="Group 54"/>
          <p:cNvGrpSpPr>
            <a:grpSpLocks/>
          </p:cNvGrpSpPr>
          <p:nvPr/>
        </p:nvGrpSpPr>
        <p:grpSpPr bwMode="auto">
          <a:xfrm>
            <a:off x="1771681" y="4875236"/>
            <a:ext cx="4868862" cy="1839912"/>
            <a:chOff x="837" y="2751"/>
            <a:chExt cx="3067" cy="1159"/>
          </a:xfrm>
        </p:grpSpPr>
        <p:sp>
          <p:nvSpPr>
            <p:cNvPr id="112673" name="Rectangle 26"/>
            <p:cNvSpPr>
              <a:spLocks noChangeArrowheads="1"/>
            </p:cNvSpPr>
            <p:nvPr/>
          </p:nvSpPr>
          <p:spPr bwMode="auto">
            <a:xfrm>
              <a:off x="886" y="2912"/>
              <a:ext cx="375" cy="231"/>
            </a:xfrm>
            <a:prstGeom prst="rect">
              <a:avLst/>
            </a:prstGeom>
            <a:noFill/>
            <a:ln w="12700">
              <a:noFill/>
              <a:miter lim="800000"/>
              <a:headEnd/>
              <a:tailEnd/>
            </a:ln>
          </p:spPr>
          <p:txBody>
            <a:bodyPr wrap="none">
              <a:spAutoFit/>
            </a:bodyPr>
            <a:lstStyle/>
            <a:p>
              <a:r>
                <a:rPr lang="en-US" u="sng">
                  <a:solidFill>
                    <a:srgbClr val="000000"/>
                  </a:solidFill>
                  <a:latin typeface="Courier New" pitchFamily="49" charset="0"/>
                </a:rPr>
                <a:t>:PC</a:t>
              </a:r>
            </a:p>
          </p:txBody>
        </p:sp>
        <p:grpSp>
          <p:nvGrpSpPr>
            <p:cNvPr id="4" name="Group 37"/>
            <p:cNvGrpSpPr>
              <a:grpSpLocks/>
            </p:cNvGrpSpPr>
            <p:nvPr/>
          </p:nvGrpSpPr>
          <p:grpSpPr bwMode="auto">
            <a:xfrm>
              <a:off x="837" y="2751"/>
              <a:ext cx="3067" cy="1159"/>
              <a:chOff x="636" y="1801"/>
              <a:chExt cx="2046" cy="1093"/>
            </a:xfrm>
          </p:grpSpPr>
          <p:sp>
            <p:nvSpPr>
              <p:cNvPr id="112675" name="Line 38"/>
              <p:cNvSpPr>
                <a:spLocks noChangeShapeType="1"/>
              </p:cNvSpPr>
              <p:nvPr/>
            </p:nvSpPr>
            <p:spPr bwMode="auto">
              <a:xfrm flipV="1">
                <a:off x="2416" y="1969"/>
                <a:ext cx="0" cy="925"/>
              </a:xfrm>
              <a:prstGeom prst="line">
                <a:avLst/>
              </a:prstGeom>
              <a:noFill/>
              <a:ln w="28575">
                <a:solidFill>
                  <a:schemeClr val="tx1"/>
                </a:solidFill>
                <a:round/>
                <a:headEnd/>
                <a:tailEnd/>
              </a:ln>
            </p:spPr>
            <p:txBody>
              <a:bodyPr wrap="none" anchor="ctr"/>
              <a:lstStyle/>
              <a:p>
                <a:endParaRPr lang="en-CA"/>
              </a:p>
            </p:txBody>
          </p:sp>
          <p:sp>
            <p:nvSpPr>
              <p:cNvPr id="112676" name="Line 39"/>
              <p:cNvSpPr>
                <a:spLocks noChangeShapeType="1"/>
              </p:cNvSpPr>
              <p:nvPr/>
            </p:nvSpPr>
            <p:spPr bwMode="auto">
              <a:xfrm flipH="1">
                <a:off x="636" y="1969"/>
                <a:ext cx="1780" cy="0"/>
              </a:xfrm>
              <a:prstGeom prst="line">
                <a:avLst/>
              </a:prstGeom>
              <a:noFill/>
              <a:ln w="28575">
                <a:solidFill>
                  <a:schemeClr val="tx1"/>
                </a:solidFill>
                <a:round/>
                <a:headEnd/>
                <a:tailEnd/>
              </a:ln>
            </p:spPr>
            <p:txBody>
              <a:bodyPr wrap="none" anchor="ctr"/>
              <a:lstStyle/>
              <a:p>
                <a:endParaRPr lang="en-CA"/>
              </a:p>
            </p:txBody>
          </p:sp>
          <p:sp>
            <p:nvSpPr>
              <p:cNvPr id="112677" name="Line 40"/>
              <p:cNvSpPr>
                <a:spLocks noChangeShapeType="1"/>
              </p:cNvSpPr>
              <p:nvPr/>
            </p:nvSpPr>
            <p:spPr bwMode="auto">
              <a:xfrm>
                <a:off x="636" y="1969"/>
                <a:ext cx="0" cy="925"/>
              </a:xfrm>
              <a:prstGeom prst="line">
                <a:avLst/>
              </a:prstGeom>
              <a:noFill/>
              <a:ln w="28575">
                <a:solidFill>
                  <a:schemeClr val="tx1"/>
                </a:solidFill>
                <a:round/>
                <a:headEnd/>
                <a:tailEnd/>
              </a:ln>
            </p:spPr>
            <p:txBody>
              <a:bodyPr wrap="none" anchor="ctr"/>
              <a:lstStyle/>
              <a:p>
                <a:endParaRPr lang="en-CA"/>
              </a:p>
            </p:txBody>
          </p:sp>
          <p:sp>
            <p:nvSpPr>
              <p:cNvPr id="112678" name="Line 41"/>
              <p:cNvSpPr>
                <a:spLocks noChangeShapeType="1"/>
              </p:cNvSpPr>
              <p:nvPr/>
            </p:nvSpPr>
            <p:spPr bwMode="auto">
              <a:xfrm>
                <a:off x="916" y="1801"/>
                <a:ext cx="1766" cy="0"/>
              </a:xfrm>
              <a:prstGeom prst="line">
                <a:avLst/>
              </a:prstGeom>
              <a:noFill/>
              <a:ln w="28575">
                <a:solidFill>
                  <a:schemeClr val="tx1"/>
                </a:solidFill>
                <a:round/>
                <a:headEnd/>
                <a:tailEnd/>
              </a:ln>
            </p:spPr>
            <p:txBody>
              <a:bodyPr wrap="none" anchor="ctr"/>
              <a:lstStyle/>
              <a:p>
                <a:endParaRPr lang="en-CA"/>
              </a:p>
            </p:txBody>
          </p:sp>
          <p:sp>
            <p:nvSpPr>
              <p:cNvPr id="112679" name="Line 42"/>
              <p:cNvSpPr>
                <a:spLocks noChangeShapeType="1"/>
              </p:cNvSpPr>
              <p:nvPr/>
            </p:nvSpPr>
            <p:spPr bwMode="auto">
              <a:xfrm>
                <a:off x="2682" y="1801"/>
                <a:ext cx="0" cy="911"/>
              </a:xfrm>
              <a:prstGeom prst="line">
                <a:avLst/>
              </a:prstGeom>
              <a:noFill/>
              <a:ln w="28575">
                <a:solidFill>
                  <a:schemeClr val="tx1"/>
                </a:solidFill>
                <a:round/>
                <a:headEnd/>
                <a:tailEnd/>
              </a:ln>
            </p:spPr>
            <p:txBody>
              <a:bodyPr wrap="none" anchor="ctr"/>
              <a:lstStyle/>
              <a:p>
                <a:endParaRPr lang="en-CA"/>
              </a:p>
            </p:txBody>
          </p:sp>
          <p:sp>
            <p:nvSpPr>
              <p:cNvPr id="112680" name="Line 43"/>
              <p:cNvSpPr>
                <a:spLocks noChangeShapeType="1"/>
              </p:cNvSpPr>
              <p:nvPr/>
            </p:nvSpPr>
            <p:spPr bwMode="auto">
              <a:xfrm flipV="1">
                <a:off x="636" y="1801"/>
                <a:ext cx="280" cy="168"/>
              </a:xfrm>
              <a:prstGeom prst="line">
                <a:avLst/>
              </a:prstGeom>
              <a:noFill/>
              <a:ln w="28575">
                <a:solidFill>
                  <a:schemeClr val="tx1"/>
                </a:solidFill>
                <a:round/>
                <a:headEnd/>
                <a:tailEnd/>
              </a:ln>
            </p:spPr>
            <p:txBody>
              <a:bodyPr wrap="none" anchor="ctr"/>
              <a:lstStyle/>
              <a:p>
                <a:endParaRPr lang="en-CA"/>
              </a:p>
            </p:txBody>
          </p:sp>
          <p:sp>
            <p:nvSpPr>
              <p:cNvPr id="112681" name="Line 44"/>
              <p:cNvSpPr>
                <a:spLocks noChangeShapeType="1"/>
              </p:cNvSpPr>
              <p:nvPr/>
            </p:nvSpPr>
            <p:spPr bwMode="auto">
              <a:xfrm flipV="1">
                <a:off x="2416" y="1801"/>
                <a:ext cx="266" cy="168"/>
              </a:xfrm>
              <a:prstGeom prst="line">
                <a:avLst/>
              </a:prstGeom>
              <a:noFill/>
              <a:ln w="28575">
                <a:solidFill>
                  <a:schemeClr val="tx1"/>
                </a:solidFill>
                <a:round/>
                <a:headEnd/>
                <a:tailEnd/>
              </a:ln>
            </p:spPr>
            <p:txBody>
              <a:bodyPr wrap="none" anchor="ctr"/>
              <a:lstStyle/>
              <a:p>
                <a:endParaRPr lang="en-CA"/>
              </a:p>
            </p:txBody>
          </p:sp>
          <p:sp>
            <p:nvSpPr>
              <p:cNvPr id="112682" name="Line 45"/>
              <p:cNvSpPr>
                <a:spLocks noChangeShapeType="1"/>
              </p:cNvSpPr>
              <p:nvPr/>
            </p:nvSpPr>
            <p:spPr bwMode="auto">
              <a:xfrm flipV="1">
                <a:off x="2416" y="2712"/>
                <a:ext cx="266" cy="182"/>
              </a:xfrm>
              <a:prstGeom prst="line">
                <a:avLst/>
              </a:prstGeom>
              <a:noFill/>
              <a:ln w="28575">
                <a:solidFill>
                  <a:schemeClr val="tx1"/>
                </a:solidFill>
                <a:round/>
                <a:headEnd/>
                <a:tailEnd/>
              </a:ln>
            </p:spPr>
            <p:txBody>
              <a:bodyPr wrap="none" anchor="ctr"/>
              <a:lstStyle/>
              <a:p>
                <a:endParaRPr lang="en-CA"/>
              </a:p>
            </p:txBody>
          </p:sp>
          <p:sp>
            <p:nvSpPr>
              <p:cNvPr id="112683" name="Line 46"/>
              <p:cNvSpPr>
                <a:spLocks noChangeShapeType="1"/>
              </p:cNvSpPr>
              <p:nvPr/>
            </p:nvSpPr>
            <p:spPr bwMode="auto">
              <a:xfrm>
                <a:off x="636" y="2894"/>
                <a:ext cx="1776" cy="0"/>
              </a:xfrm>
              <a:prstGeom prst="line">
                <a:avLst/>
              </a:prstGeom>
              <a:noFill/>
              <a:ln w="28575">
                <a:solidFill>
                  <a:schemeClr val="tx1"/>
                </a:solidFill>
                <a:round/>
                <a:headEnd/>
                <a:tailEnd/>
              </a:ln>
            </p:spPr>
            <p:txBody>
              <a:bodyPr wrap="none" anchor="ctr"/>
              <a:lstStyle/>
              <a:p>
                <a:endParaRPr lang="en-CA"/>
              </a:p>
            </p:txBody>
          </p:sp>
        </p:grpSp>
      </p:grpSp>
      <p:grpSp>
        <p:nvGrpSpPr>
          <p:cNvPr id="5" name="Group 48"/>
          <p:cNvGrpSpPr>
            <a:grpSpLocks/>
          </p:cNvGrpSpPr>
          <p:nvPr/>
        </p:nvGrpSpPr>
        <p:grpSpPr bwMode="auto">
          <a:xfrm>
            <a:off x="2125693" y="2419373"/>
            <a:ext cx="5006975" cy="1993900"/>
            <a:chOff x="1109" y="1001"/>
            <a:chExt cx="3067" cy="1159"/>
          </a:xfrm>
        </p:grpSpPr>
        <p:sp>
          <p:nvSpPr>
            <p:cNvPr id="112662" name="Rectangle 25"/>
            <p:cNvSpPr>
              <a:spLocks noChangeArrowheads="1"/>
            </p:cNvSpPr>
            <p:nvPr/>
          </p:nvSpPr>
          <p:spPr bwMode="auto">
            <a:xfrm>
              <a:off x="1254" y="1139"/>
              <a:ext cx="1121" cy="214"/>
            </a:xfrm>
            <a:prstGeom prst="rect">
              <a:avLst/>
            </a:prstGeom>
            <a:noFill/>
            <a:ln w="12700">
              <a:noFill/>
              <a:miter lim="800000"/>
              <a:headEnd/>
              <a:tailEnd/>
            </a:ln>
          </p:spPr>
          <p:txBody>
            <a:bodyPr wrap="none">
              <a:spAutoFit/>
            </a:bodyPr>
            <a:lstStyle/>
            <a:p>
              <a:r>
                <a:rPr lang="en-US" u="sng">
                  <a:solidFill>
                    <a:srgbClr val="000000"/>
                  </a:solidFill>
                  <a:latin typeface="Courier New" pitchFamily="49" charset="0"/>
                </a:rPr>
                <a:t>:HostMachine</a:t>
              </a:r>
            </a:p>
          </p:txBody>
        </p:sp>
        <p:grpSp>
          <p:nvGrpSpPr>
            <p:cNvPr id="6" name="Group 27"/>
            <p:cNvGrpSpPr>
              <a:grpSpLocks/>
            </p:cNvGrpSpPr>
            <p:nvPr/>
          </p:nvGrpSpPr>
          <p:grpSpPr bwMode="auto">
            <a:xfrm>
              <a:off x="1109" y="1001"/>
              <a:ext cx="3067" cy="1159"/>
              <a:chOff x="636" y="1801"/>
              <a:chExt cx="2046" cy="1093"/>
            </a:xfrm>
          </p:grpSpPr>
          <p:sp>
            <p:nvSpPr>
              <p:cNvPr id="112664" name="Line 28"/>
              <p:cNvSpPr>
                <a:spLocks noChangeShapeType="1"/>
              </p:cNvSpPr>
              <p:nvPr/>
            </p:nvSpPr>
            <p:spPr bwMode="auto">
              <a:xfrm flipV="1">
                <a:off x="2416" y="1969"/>
                <a:ext cx="0" cy="925"/>
              </a:xfrm>
              <a:prstGeom prst="line">
                <a:avLst/>
              </a:prstGeom>
              <a:noFill/>
              <a:ln w="28575">
                <a:solidFill>
                  <a:schemeClr val="tx1"/>
                </a:solidFill>
                <a:round/>
                <a:headEnd/>
                <a:tailEnd/>
              </a:ln>
            </p:spPr>
            <p:txBody>
              <a:bodyPr wrap="none" anchor="ctr"/>
              <a:lstStyle/>
              <a:p>
                <a:endParaRPr lang="en-CA"/>
              </a:p>
            </p:txBody>
          </p:sp>
          <p:sp>
            <p:nvSpPr>
              <p:cNvPr id="112665" name="Line 29"/>
              <p:cNvSpPr>
                <a:spLocks noChangeShapeType="1"/>
              </p:cNvSpPr>
              <p:nvPr/>
            </p:nvSpPr>
            <p:spPr bwMode="auto">
              <a:xfrm flipH="1">
                <a:off x="636" y="1969"/>
                <a:ext cx="1780" cy="0"/>
              </a:xfrm>
              <a:prstGeom prst="line">
                <a:avLst/>
              </a:prstGeom>
              <a:noFill/>
              <a:ln w="28575">
                <a:solidFill>
                  <a:schemeClr val="tx1"/>
                </a:solidFill>
                <a:round/>
                <a:headEnd/>
                <a:tailEnd/>
              </a:ln>
            </p:spPr>
            <p:txBody>
              <a:bodyPr wrap="none" anchor="ctr"/>
              <a:lstStyle/>
              <a:p>
                <a:endParaRPr lang="en-CA"/>
              </a:p>
            </p:txBody>
          </p:sp>
          <p:sp>
            <p:nvSpPr>
              <p:cNvPr id="112666" name="Line 30"/>
              <p:cNvSpPr>
                <a:spLocks noChangeShapeType="1"/>
              </p:cNvSpPr>
              <p:nvPr/>
            </p:nvSpPr>
            <p:spPr bwMode="auto">
              <a:xfrm>
                <a:off x="636" y="1969"/>
                <a:ext cx="0" cy="925"/>
              </a:xfrm>
              <a:prstGeom prst="line">
                <a:avLst/>
              </a:prstGeom>
              <a:noFill/>
              <a:ln w="28575">
                <a:solidFill>
                  <a:schemeClr val="tx1"/>
                </a:solidFill>
                <a:round/>
                <a:headEnd/>
                <a:tailEnd/>
              </a:ln>
            </p:spPr>
            <p:txBody>
              <a:bodyPr wrap="none" anchor="ctr"/>
              <a:lstStyle/>
              <a:p>
                <a:endParaRPr lang="en-CA"/>
              </a:p>
            </p:txBody>
          </p:sp>
          <p:sp>
            <p:nvSpPr>
              <p:cNvPr id="112667" name="Line 31"/>
              <p:cNvSpPr>
                <a:spLocks noChangeShapeType="1"/>
              </p:cNvSpPr>
              <p:nvPr/>
            </p:nvSpPr>
            <p:spPr bwMode="auto">
              <a:xfrm>
                <a:off x="916" y="1801"/>
                <a:ext cx="1766" cy="0"/>
              </a:xfrm>
              <a:prstGeom prst="line">
                <a:avLst/>
              </a:prstGeom>
              <a:noFill/>
              <a:ln w="28575">
                <a:solidFill>
                  <a:schemeClr val="tx1"/>
                </a:solidFill>
                <a:round/>
                <a:headEnd/>
                <a:tailEnd/>
              </a:ln>
            </p:spPr>
            <p:txBody>
              <a:bodyPr wrap="none" anchor="ctr"/>
              <a:lstStyle/>
              <a:p>
                <a:endParaRPr lang="en-CA"/>
              </a:p>
            </p:txBody>
          </p:sp>
          <p:sp>
            <p:nvSpPr>
              <p:cNvPr id="112668" name="Line 32"/>
              <p:cNvSpPr>
                <a:spLocks noChangeShapeType="1"/>
              </p:cNvSpPr>
              <p:nvPr/>
            </p:nvSpPr>
            <p:spPr bwMode="auto">
              <a:xfrm>
                <a:off x="2682" y="1801"/>
                <a:ext cx="0" cy="911"/>
              </a:xfrm>
              <a:prstGeom prst="line">
                <a:avLst/>
              </a:prstGeom>
              <a:noFill/>
              <a:ln w="28575">
                <a:solidFill>
                  <a:schemeClr val="tx1"/>
                </a:solidFill>
                <a:round/>
                <a:headEnd/>
                <a:tailEnd/>
              </a:ln>
            </p:spPr>
            <p:txBody>
              <a:bodyPr wrap="none" anchor="ctr"/>
              <a:lstStyle/>
              <a:p>
                <a:endParaRPr lang="en-CA"/>
              </a:p>
            </p:txBody>
          </p:sp>
          <p:sp>
            <p:nvSpPr>
              <p:cNvPr id="112669" name="Line 33"/>
              <p:cNvSpPr>
                <a:spLocks noChangeShapeType="1"/>
              </p:cNvSpPr>
              <p:nvPr/>
            </p:nvSpPr>
            <p:spPr bwMode="auto">
              <a:xfrm flipV="1">
                <a:off x="636" y="1801"/>
                <a:ext cx="280" cy="168"/>
              </a:xfrm>
              <a:prstGeom prst="line">
                <a:avLst/>
              </a:prstGeom>
              <a:noFill/>
              <a:ln w="28575">
                <a:solidFill>
                  <a:schemeClr val="tx1"/>
                </a:solidFill>
                <a:round/>
                <a:headEnd/>
                <a:tailEnd/>
              </a:ln>
            </p:spPr>
            <p:txBody>
              <a:bodyPr wrap="none" anchor="ctr"/>
              <a:lstStyle/>
              <a:p>
                <a:endParaRPr lang="en-CA"/>
              </a:p>
            </p:txBody>
          </p:sp>
          <p:sp>
            <p:nvSpPr>
              <p:cNvPr id="112670" name="Line 34"/>
              <p:cNvSpPr>
                <a:spLocks noChangeShapeType="1"/>
              </p:cNvSpPr>
              <p:nvPr/>
            </p:nvSpPr>
            <p:spPr bwMode="auto">
              <a:xfrm flipV="1">
                <a:off x="2416" y="1801"/>
                <a:ext cx="266" cy="168"/>
              </a:xfrm>
              <a:prstGeom prst="line">
                <a:avLst/>
              </a:prstGeom>
              <a:noFill/>
              <a:ln w="28575">
                <a:solidFill>
                  <a:schemeClr val="tx1"/>
                </a:solidFill>
                <a:round/>
                <a:headEnd/>
                <a:tailEnd/>
              </a:ln>
            </p:spPr>
            <p:txBody>
              <a:bodyPr wrap="none" anchor="ctr"/>
              <a:lstStyle/>
              <a:p>
                <a:endParaRPr lang="en-CA"/>
              </a:p>
            </p:txBody>
          </p:sp>
          <p:sp>
            <p:nvSpPr>
              <p:cNvPr id="112671" name="Line 35"/>
              <p:cNvSpPr>
                <a:spLocks noChangeShapeType="1"/>
              </p:cNvSpPr>
              <p:nvPr/>
            </p:nvSpPr>
            <p:spPr bwMode="auto">
              <a:xfrm flipV="1">
                <a:off x="2416" y="2712"/>
                <a:ext cx="266" cy="182"/>
              </a:xfrm>
              <a:prstGeom prst="line">
                <a:avLst/>
              </a:prstGeom>
              <a:noFill/>
              <a:ln w="28575">
                <a:solidFill>
                  <a:schemeClr val="tx1"/>
                </a:solidFill>
                <a:round/>
                <a:headEnd/>
                <a:tailEnd/>
              </a:ln>
            </p:spPr>
            <p:txBody>
              <a:bodyPr wrap="none" anchor="ctr"/>
              <a:lstStyle/>
              <a:p>
                <a:endParaRPr lang="en-CA"/>
              </a:p>
            </p:txBody>
          </p:sp>
          <p:sp>
            <p:nvSpPr>
              <p:cNvPr id="112672" name="Line 36"/>
              <p:cNvSpPr>
                <a:spLocks noChangeShapeType="1"/>
              </p:cNvSpPr>
              <p:nvPr/>
            </p:nvSpPr>
            <p:spPr bwMode="auto">
              <a:xfrm>
                <a:off x="636" y="2894"/>
                <a:ext cx="1776" cy="0"/>
              </a:xfrm>
              <a:prstGeom prst="line">
                <a:avLst/>
              </a:prstGeom>
              <a:noFill/>
              <a:ln w="28575">
                <a:solidFill>
                  <a:schemeClr val="tx1"/>
                </a:solidFill>
                <a:round/>
                <a:headEnd/>
                <a:tailEnd/>
              </a:ln>
            </p:spPr>
            <p:txBody>
              <a:bodyPr wrap="none" anchor="ctr"/>
              <a:lstStyle/>
              <a:p>
                <a:endParaRPr lang="en-CA"/>
              </a:p>
            </p:txBody>
          </p:sp>
        </p:grpSp>
      </p:grpSp>
      <p:grpSp>
        <p:nvGrpSpPr>
          <p:cNvPr id="7" name="Group 7"/>
          <p:cNvGrpSpPr>
            <a:grpSpLocks/>
          </p:cNvGrpSpPr>
          <p:nvPr/>
        </p:nvGrpSpPr>
        <p:grpSpPr bwMode="auto">
          <a:xfrm>
            <a:off x="2239993" y="3497286"/>
            <a:ext cx="2971800" cy="755650"/>
            <a:chOff x="1728" y="1104"/>
            <a:chExt cx="1872" cy="476"/>
          </a:xfrm>
        </p:grpSpPr>
        <p:grpSp>
          <p:nvGrpSpPr>
            <p:cNvPr id="8" name="Group 8"/>
            <p:cNvGrpSpPr>
              <a:grpSpLocks/>
            </p:cNvGrpSpPr>
            <p:nvPr/>
          </p:nvGrpSpPr>
          <p:grpSpPr bwMode="auto">
            <a:xfrm>
              <a:off x="1728" y="1104"/>
              <a:ext cx="1472" cy="476"/>
              <a:chOff x="478" y="904"/>
              <a:chExt cx="1472" cy="476"/>
            </a:xfrm>
          </p:grpSpPr>
          <p:sp>
            <p:nvSpPr>
              <p:cNvPr id="112658" name="Rectangle 9"/>
              <p:cNvSpPr>
                <a:spLocks noChangeArrowheads="1"/>
              </p:cNvSpPr>
              <p:nvPr/>
            </p:nvSpPr>
            <p:spPr bwMode="auto">
              <a:xfrm>
                <a:off x="632" y="904"/>
                <a:ext cx="1318" cy="476"/>
              </a:xfrm>
              <a:prstGeom prst="rect">
                <a:avLst/>
              </a:prstGeom>
              <a:noFill/>
              <a:ln w="22225">
                <a:solidFill>
                  <a:srgbClr val="000000"/>
                </a:solidFill>
                <a:miter lim="800000"/>
                <a:headEnd/>
                <a:tailEnd/>
              </a:ln>
            </p:spPr>
            <p:txBody>
              <a:bodyPr/>
              <a:lstStyle/>
              <a:p>
                <a:endParaRPr lang="en-US"/>
              </a:p>
            </p:txBody>
          </p:sp>
          <p:sp>
            <p:nvSpPr>
              <p:cNvPr id="112659" name="Rectangle 10"/>
              <p:cNvSpPr>
                <a:spLocks noChangeArrowheads="1"/>
              </p:cNvSpPr>
              <p:nvPr/>
            </p:nvSpPr>
            <p:spPr bwMode="auto">
              <a:xfrm>
                <a:off x="1029" y="1058"/>
                <a:ext cx="864" cy="173"/>
              </a:xfrm>
              <a:prstGeom prst="rect">
                <a:avLst/>
              </a:prstGeom>
              <a:noFill/>
              <a:ln w="9525">
                <a:noFill/>
                <a:miter lim="800000"/>
                <a:headEnd/>
                <a:tailEnd/>
              </a:ln>
            </p:spPr>
            <p:txBody>
              <a:bodyPr wrap="none" lIns="0" tIns="0" rIns="0" bIns="0">
                <a:spAutoFit/>
              </a:bodyPr>
              <a:lstStyle/>
              <a:p>
                <a:r>
                  <a:rPr lang="en-US" u="sng">
                    <a:solidFill>
                      <a:srgbClr val="000000"/>
                    </a:solidFill>
                    <a:latin typeface="Courier New" pitchFamily="49" charset="0"/>
                  </a:rPr>
                  <a:t>:Scheduler</a:t>
                </a:r>
                <a:endParaRPr lang="en-US" b="0" u="sng"/>
              </a:p>
            </p:txBody>
          </p:sp>
          <p:sp>
            <p:nvSpPr>
              <p:cNvPr id="112660" name="Rectangle 11"/>
              <p:cNvSpPr>
                <a:spLocks noChangeArrowheads="1"/>
              </p:cNvSpPr>
              <p:nvPr/>
            </p:nvSpPr>
            <p:spPr bwMode="auto">
              <a:xfrm>
                <a:off x="478" y="1198"/>
                <a:ext cx="337" cy="112"/>
              </a:xfrm>
              <a:prstGeom prst="rect">
                <a:avLst/>
              </a:prstGeom>
              <a:solidFill>
                <a:schemeClr val="bg1"/>
              </a:solidFill>
              <a:ln w="22225">
                <a:solidFill>
                  <a:srgbClr val="000000"/>
                </a:solidFill>
                <a:miter lim="800000"/>
                <a:headEnd/>
                <a:tailEnd/>
              </a:ln>
            </p:spPr>
            <p:txBody>
              <a:bodyPr/>
              <a:lstStyle/>
              <a:p>
                <a:endParaRPr lang="en-US"/>
              </a:p>
            </p:txBody>
          </p:sp>
          <p:sp>
            <p:nvSpPr>
              <p:cNvPr id="112661" name="Rectangle 12"/>
              <p:cNvSpPr>
                <a:spLocks noChangeArrowheads="1"/>
              </p:cNvSpPr>
              <p:nvPr/>
            </p:nvSpPr>
            <p:spPr bwMode="auto">
              <a:xfrm>
                <a:off x="478" y="988"/>
                <a:ext cx="337" cy="126"/>
              </a:xfrm>
              <a:prstGeom prst="rect">
                <a:avLst/>
              </a:prstGeom>
              <a:solidFill>
                <a:schemeClr val="bg1"/>
              </a:solidFill>
              <a:ln w="22225">
                <a:solidFill>
                  <a:srgbClr val="000000"/>
                </a:solidFill>
                <a:miter lim="800000"/>
                <a:headEnd/>
                <a:tailEnd/>
              </a:ln>
            </p:spPr>
            <p:txBody>
              <a:bodyPr/>
              <a:lstStyle/>
              <a:p>
                <a:endParaRPr lang="en-US"/>
              </a:p>
            </p:txBody>
          </p:sp>
        </p:grpSp>
        <p:grpSp>
          <p:nvGrpSpPr>
            <p:cNvPr id="9" name="Group 13"/>
            <p:cNvGrpSpPr>
              <a:grpSpLocks/>
            </p:cNvGrpSpPr>
            <p:nvPr/>
          </p:nvGrpSpPr>
          <p:grpSpPr bwMode="auto">
            <a:xfrm>
              <a:off x="3216" y="1270"/>
              <a:ext cx="384" cy="144"/>
              <a:chOff x="3216" y="1248"/>
              <a:chExt cx="384" cy="144"/>
            </a:xfrm>
          </p:grpSpPr>
          <p:sp>
            <p:nvSpPr>
              <p:cNvPr id="112656" name="Line 14"/>
              <p:cNvSpPr>
                <a:spLocks noChangeShapeType="1"/>
              </p:cNvSpPr>
              <p:nvPr/>
            </p:nvSpPr>
            <p:spPr bwMode="auto">
              <a:xfrm>
                <a:off x="3216" y="1320"/>
                <a:ext cx="240" cy="0"/>
              </a:xfrm>
              <a:prstGeom prst="line">
                <a:avLst/>
              </a:prstGeom>
              <a:noFill/>
              <a:ln w="28575">
                <a:solidFill>
                  <a:schemeClr val="tx1"/>
                </a:solidFill>
                <a:round/>
                <a:headEnd/>
                <a:tailEnd/>
              </a:ln>
            </p:spPr>
            <p:txBody>
              <a:bodyPr wrap="none" anchor="ctr"/>
              <a:lstStyle/>
              <a:p>
                <a:endParaRPr lang="en-CA"/>
              </a:p>
            </p:txBody>
          </p:sp>
          <p:sp>
            <p:nvSpPr>
              <p:cNvPr id="112657" name="Oval 15"/>
              <p:cNvSpPr>
                <a:spLocks noChangeArrowheads="1"/>
              </p:cNvSpPr>
              <p:nvPr/>
            </p:nvSpPr>
            <p:spPr bwMode="auto">
              <a:xfrm>
                <a:off x="3456" y="1248"/>
                <a:ext cx="144" cy="144"/>
              </a:xfrm>
              <a:prstGeom prst="ellipse">
                <a:avLst/>
              </a:prstGeom>
              <a:solidFill>
                <a:schemeClr val="bg1"/>
              </a:solidFill>
              <a:ln w="28575">
                <a:solidFill>
                  <a:schemeClr val="tx1"/>
                </a:solidFill>
                <a:round/>
                <a:headEnd/>
                <a:tailEnd/>
              </a:ln>
            </p:spPr>
            <p:txBody>
              <a:bodyPr wrap="none" anchor="ctr"/>
              <a:lstStyle/>
              <a:p>
                <a:endParaRPr lang="en-US"/>
              </a:p>
            </p:txBody>
          </p:sp>
        </p:grpSp>
      </p:grpSp>
      <p:sp>
        <p:nvSpPr>
          <p:cNvPr id="112649" name="Rectangle 47"/>
          <p:cNvSpPr>
            <a:spLocks noChangeArrowheads="1"/>
          </p:cNvSpPr>
          <p:nvPr/>
        </p:nvSpPr>
        <p:spPr bwMode="auto">
          <a:xfrm>
            <a:off x="4813331" y="2803548"/>
            <a:ext cx="1576387" cy="881063"/>
          </a:xfrm>
          <a:prstGeom prst="rect">
            <a:avLst/>
          </a:prstGeom>
          <a:noFill/>
          <a:ln w="28575">
            <a:solidFill>
              <a:schemeClr val="tx1"/>
            </a:solidFill>
            <a:miter lim="800000"/>
            <a:headEnd/>
            <a:tailEnd/>
          </a:ln>
        </p:spPr>
        <p:txBody>
          <a:bodyPr wrap="none" anchor="ctr"/>
          <a:lstStyle/>
          <a:p>
            <a:pPr algn="ctr"/>
            <a:r>
              <a:rPr lang="en-US">
                <a:latin typeface="Courier New" pitchFamily="49" charset="0"/>
              </a:rPr>
              <a:t>&lt;&lt;database&gt;&gt;</a:t>
            </a:r>
          </a:p>
          <a:p>
            <a:pPr algn="ctr"/>
            <a:r>
              <a:rPr lang="en-US">
                <a:latin typeface="Courier New" pitchFamily="49" charset="0"/>
              </a:rPr>
              <a:t>meetingsDB</a:t>
            </a:r>
          </a:p>
        </p:txBody>
      </p:sp>
      <p:sp>
        <p:nvSpPr>
          <p:cNvPr id="112650" name="Line 49"/>
          <p:cNvSpPr>
            <a:spLocks noChangeShapeType="1"/>
          </p:cNvSpPr>
          <p:nvPr/>
        </p:nvSpPr>
        <p:spPr bwMode="auto">
          <a:xfrm flipV="1">
            <a:off x="3444906" y="2995636"/>
            <a:ext cx="1368425" cy="457200"/>
          </a:xfrm>
          <a:prstGeom prst="line">
            <a:avLst/>
          </a:prstGeom>
          <a:noFill/>
          <a:ln w="28575">
            <a:solidFill>
              <a:schemeClr val="tx1"/>
            </a:solidFill>
            <a:prstDash val="dash"/>
            <a:round/>
            <a:headEnd/>
            <a:tailEnd type="arrow" w="med" len="lg"/>
          </a:ln>
        </p:spPr>
        <p:txBody>
          <a:bodyPr wrap="none" anchor="ctr"/>
          <a:lstStyle/>
          <a:p>
            <a:endParaRPr lang="en-CA"/>
          </a:p>
        </p:txBody>
      </p:sp>
      <p:sp>
        <p:nvSpPr>
          <p:cNvPr id="97330" name="Line 50"/>
          <p:cNvSpPr>
            <a:spLocks noChangeShapeType="1"/>
          </p:cNvSpPr>
          <p:nvPr/>
        </p:nvSpPr>
        <p:spPr bwMode="auto">
          <a:xfrm flipV="1">
            <a:off x="4587906" y="3975123"/>
            <a:ext cx="503237" cy="1687513"/>
          </a:xfrm>
          <a:prstGeom prst="line">
            <a:avLst/>
          </a:prstGeom>
          <a:noFill/>
          <a:ln w="28575">
            <a:solidFill>
              <a:schemeClr val="tx1"/>
            </a:solidFill>
            <a:prstDash val="dash"/>
            <a:round/>
            <a:headEnd/>
            <a:tailEnd type="arrow" w="med" len="lg"/>
          </a:ln>
        </p:spPr>
        <p:txBody>
          <a:bodyPr wrap="none" anchor="ctr"/>
          <a:lstStyle/>
          <a:p>
            <a:endParaRPr lang="en-CA"/>
          </a:p>
        </p:txBody>
      </p:sp>
      <p:sp>
        <p:nvSpPr>
          <p:cNvPr id="97335" name="AutoShape 55"/>
          <p:cNvSpPr>
            <a:spLocks noChangeArrowheads="1"/>
          </p:cNvSpPr>
          <p:nvPr/>
        </p:nvSpPr>
        <p:spPr bwMode="auto">
          <a:xfrm flipH="1">
            <a:off x="209581" y="1222398"/>
            <a:ext cx="2286000" cy="1219200"/>
          </a:xfrm>
          <a:prstGeom prst="cloudCallout">
            <a:avLst>
              <a:gd name="adj1" fmla="val -38889"/>
              <a:gd name="adj2" fmla="val 98046"/>
            </a:avLst>
          </a:prstGeom>
          <a:solidFill>
            <a:schemeClr val="bg1"/>
          </a:solidFill>
          <a:ln w="12700">
            <a:solidFill>
              <a:schemeClr val="tx1"/>
            </a:solidFill>
            <a:round/>
            <a:headEnd/>
            <a:tailEnd/>
          </a:ln>
        </p:spPr>
        <p:txBody>
          <a:bodyPr wrap="none" anchor="ctr"/>
          <a:lstStyle/>
          <a:p>
            <a:pPr algn="ctr"/>
            <a:r>
              <a:rPr lang="en-US">
                <a:solidFill>
                  <a:srgbClr val="0006A3"/>
                </a:solidFill>
                <a:latin typeface="Helvetica" charset="0"/>
              </a:rPr>
              <a:t>UML Node</a:t>
            </a:r>
          </a:p>
        </p:txBody>
      </p:sp>
      <p:sp>
        <p:nvSpPr>
          <p:cNvPr id="97337" name="AutoShape 57"/>
          <p:cNvSpPr>
            <a:spLocks noChangeArrowheads="1"/>
          </p:cNvSpPr>
          <p:nvPr/>
        </p:nvSpPr>
        <p:spPr bwMode="auto">
          <a:xfrm flipH="1">
            <a:off x="6881843" y="2886098"/>
            <a:ext cx="1446213" cy="828675"/>
          </a:xfrm>
          <a:prstGeom prst="cloudCallout">
            <a:avLst>
              <a:gd name="adj1" fmla="val 162181"/>
              <a:gd name="adj2" fmla="val 69153"/>
            </a:avLst>
          </a:prstGeom>
          <a:solidFill>
            <a:schemeClr val="bg1"/>
          </a:solidFill>
          <a:ln w="12700">
            <a:solidFill>
              <a:schemeClr val="tx1"/>
            </a:solidFill>
            <a:round/>
            <a:headEnd/>
            <a:tailEnd/>
          </a:ln>
        </p:spPr>
        <p:txBody>
          <a:bodyPr wrap="none" anchor="ctr"/>
          <a:lstStyle/>
          <a:p>
            <a:pPr algn="ctr"/>
            <a:r>
              <a:rPr lang="en-US">
                <a:solidFill>
                  <a:srgbClr val="0006A3"/>
                </a:solidFill>
                <a:latin typeface="Helvetica" charset="0"/>
              </a:rPr>
              <a:t>UML</a:t>
            </a:r>
          </a:p>
          <a:p>
            <a:pPr algn="ctr"/>
            <a:r>
              <a:rPr lang="en-US">
                <a:solidFill>
                  <a:srgbClr val="0006A3"/>
                </a:solidFill>
                <a:latin typeface="Helvetica" charset="0"/>
              </a:rPr>
              <a:t> Interface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72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73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73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973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972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5" grpId="0" animBg="1" autoUpdateAnimBg="0"/>
      <p:bldP spid="97286" grpId="0" animBg="1" autoUpdateAnimBg="0"/>
      <p:bldP spid="97330" grpId="0" animBg="1"/>
      <p:bldP spid="97335" grpId="0" animBg="1" autoUpdateAnimBg="0"/>
      <p:bldP spid="97337" grpId="0" animBg="1"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228600" y="152400"/>
            <a:ext cx="8701118" cy="715963"/>
          </a:xfrm>
        </p:spPr>
        <p:txBody>
          <a:bodyPr/>
          <a:lstStyle/>
          <a:p>
            <a:r>
              <a:rPr lang="en-US" sz="4000" dirty="0" smtClean="0">
                <a:ea typeface="ＭＳ Ｐゴシック" pitchFamily="34" charset="-128"/>
              </a:rPr>
              <a:t>ARENA Deployment Diagram (UML 1.0)</a:t>
            </a:r>
          </a:p>
        </p:txBody>
      </p:sp>
      <p:pic>
        <p:nvPicPr>
          <p:cNvPr id="57347" name="Picture 4"/>
          <p:cNvPicPr>
            <a:picLocks noChangeAspect="1" noChangeArrowheads="1"/>
          </p:cNvPicPr>
          <p:nvPr/>
        </p:nvPicPr>
        <p:blipFill>
          <a:blip r:embed="rId2"/>
          <a:srcRect/>
          <a:stretch>
            <a:fillRect/>
          </a:stretch>
        </p:blipFill>
        <p:spPr bwMode="auto">
          <a:xfrm>
            <a:off x="355600" y="1860550"/>
            <a:ext cx="8255000" cy="3789363"/>
          </a:xfrm>
          <a:prstGeom prst="rect">
            <a:avLst/>
          </a:prstGeom>
          <a:noFill/>
          <a:ln w="12700">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85720" y="65070"/>
            <a:ext cx="8153400" cy="863600"/>
          </a:xfrm>
        </p:spPr>
        <p:txBody>
          <a:bodyPr/>
          <a:lstStyle/>
          <a:p>
            <a:r>
              <a:rPr lang="en-US" dirty="0" smtClean="0">
                <a:ea typeface="ＭＳ Ｐゴシック" pitchFamily="34" charset="-128"/>
              </a:rPr>
              <a:t>Example: Problem with threads</a:t>
            </a:r>
          </a:p>
        </p:txBody>
      </p:sp>
      <p:grpSp>
        <p:nvGrpSpPr>
          <p:cNvPr id="2" name="Group 3"/>
          <p:cNvGrpSpPr>
            <a:grpSpLocks/>
          </p:cNvGrpSpPr>
          <p:nvPr/>
        </p:nvGrpSpPr>
        <p:grpSpPr bwMode="auto">
          <a:xfrm>
            <a:off x="3643344" y="1447780"/>
            <a:ext cx="1644650" cy="4951412"/>
            <a:chOff x="2212" y="737"/>
            <a:chExt cx="1036" cy="3119"/>
          </a:xfrm>
        </p:grpSpPr>
        <p:sp>
          <p:nvSpPr>
            <p:cNvPr id="25684" name="Rectangle 4"/>
            <p:cNvSpPr>
              <a:spLocks noChangeArrowheads="1"/>
            </p:cNvSpPr>
            <p:nvPr/>
          </p:nvSpPr>
          <p:spPr bwMode="auto">
            <a:xfrm>
              <a:off x="2212" y="737"/>
              <a:ext cx="1036" cy="324"/>
            </a:xfrm>
            <a:prstGeom prst="rect">
              <a:avLst/>
            </a:prstGeom>
            <a:noFill/>
            <a:ln w="4826">
              <a:solidFill>
                <a:srgbClr val="000000"/>
              </a:solidFill>
              <a:miter lim="800000"/>
              <a:headEnd/>
              <a:tailEnd/>
            </a:ln>
          </p:spPr>
          <p:txBody>
            <a:bodyPr anchor="ctr" anchorCtr="1"/>
            <a:lstStyle/>
            <a:p>
              <a:r>
                <a:rPr lang="en-US" sz="1500" u="sng">
                  <a:solidFill>
                    <a:srgbClr val="000000"/>
                  </a:solidFill>
                  <a:latin typeface="Arial" pitchFamily="34" charset="0"/>
                </a:rPr>
                <a:t>:BankAccount</a:t>
              </a:r>
            </a:p>
          </p:txBody>
        </p:sp>
        <p:sp>
          <p:nvSpPr>
            <p:cNvPr id="25685" name="Line 5"/>
            <p:cNvSpPr>
              <a:spLocks noChangeShapeType="1"/>
            </p:cNvSpPr>
            <p:nvPr/>
          </p:nvSpPr>
          <p:spPr bwMode="auto">
            <a:xfrm>
              <a:off x="2724" y="1074"/>
              <a:ext cx="12" cy="2782"/>
            </a:xfrm>
            <a:prstGeom prst="line">
              <a:avLst/>
            </a:prstGeom>
            <a:noFill/>
            <a:ln w="4763">
              <a:solidFill>
                <a:srgbClr val="000000"/>
              </a:solidFill>
              <a:prstDash val="lgDash"/>
              <a:round/>
              <a:headEnd/>
              <a:tailEnd/>
            </a:ln>
          </p:spPr>
          <p:txBody>
            <a:bodyPr/>
            <a:lstStyle/>
            <a:p>
              <a:endParaRPr lang="en-CA"/>
            </a:p>
          </p:txBody>
        </p:sp>
      </p:grpSp>
      <p:grpSp>
        <p:nvGrpSpPr>
          <p:cNvPr id="3" name="Group 6"/>
          <p:cNvGrpSpPr>
            <a:grpSpLocks/>
          </p:cNvGrpSpPr>
          <p:nvPr/>
        </p:nvGrpSpPr>
        <p:grpSpPr bwMode="auto">
          <a:xfrm>
            <a:off x="584232" y="1123930"/>
            <a:ext cx="1249362" cy="5410200"/>
            <a:chOff x="285" y="533"/>
            <a:chExt cx="787" cy="3408"/>
          </a:xfrm>
        </p:grpSpPr>
        <p:grpSp>
          <p:nvGrpSpPr>
            <p:cNvPr id="4" name="Group 7"/>
            <p:cNvGrpSpPr>
              <a:grpSpLocks/>
            </p:cNvGrpSpPr>
            <p:nvPr/>
          </p:nvGrpSpPr>
          <p:grpSpPr bwMode="auto">
            <a:xfrm>
              <a:off x="285" y="533"/>
              <a:ext cx="787" cy="528"/>
              <a:chOff x="285" y="533"/>
              <a:chExt cx="787" cy="528"/>
            </a:xfrm>
          </p:grpSpPr>
          <p:grpSp>
            <p:nvGrpSpPr>
              <p:cNvPr id="5" name="Group 8"/>
              <p:cNvGrpSpPr>
                <a:grpSpLocks/>
              </p:cNvGrpSpPr>
              <p:nvPr/>
            </p:nvGrpSpPr>
            <p:grpSpPr bwMode="auto">
              <a:xfrm>
                <a:off x="538" y="533"/>
                <a:ext cx="281" cy="377"/>
                <a:chOff x="428" y="533"/>
                <a:chExt cx="281" cy="377"/>
              </a:xfrm>
            </p:grpSpPr>
            <p:sp>
              <p:nvSpPr>
                <p:cNvPr id="25678" name="Freeform 9"/>
                <p:cNvSpPr>
                  <a:spLocks/>
                </p:cNvSpPr>
                <p:nvPr/>
              </p:nvSpPr>
              <p:spPr bwMode="auto">
                <a:xfrm>
                  <a:off x="521" y="533"/>
                  <a:ext cx="95" cy="95"/>
                </a:xfrm>
                <a:custGeom>
                  <a:avLst/>
                  <a:gdLst>
                    <a:gd name="T0" fmla="*/ 0 w 95"/>
                    <a:gd name="T1" fmla="*/ 50 h 95"/>
                    <a:gd name="T2" fmla="*/ 0 w 95"/>
                    <a:gd name="T3" fmla="*/ 55 h 95"/>
                    <a:gd name="T4" fmla="*/ 2 w 95"/>
                    <a:gd name="T5" fmla="*/ 60 h 95"/>
                    <a:gd name="T6" fmla="*/ 2 w 95"/>
                    <a:gd name="T7" fmla="*/ 65 h 95"/>
                    <a:gd name="T8" fmla="*/ 5 w 95"/>
                    <a:gd name="T9" fmla="*/ 70 h 95"/>
                    <a:gd name="T10" fmla="*/ 8 w 95"/>
                    <a:gd name="T11" fmla="*/ 73 h 95"/>
                    <a:gd name="T12" fmla="*/ 10 w 95"/>
                    <a:gd name="T13" fmla="*/ 78 h 95"/>
                    <a:gd name="T14" fmla="*/ 15 w 95"/>
                    <a:gd name="T15" fmla="*/ 80 h 95"/>
                    <a:gd name="T16" fmla="*/ 18 w 95"/>
                    <a:gd name="T17" fmla="*/ 85 h 95"/>
                    <a:gd name="T18" fmla="*/ 23 w 95"/>
                    <a:gd name="T19" fmla="*/ 88 h 95"/>
                    <a:gd name="T20" fmla="*/ 28 w 95"/>
                    <a:gd name="T21" fmla="*/ 90 h 95"/>
                    <a:gd name="T22" fmla="*/ 30 w 95"/>
                    <a:gd name="T23" fmla="*/ 90 h 95"/>
                    <a:gd name="T24" fmla="*/ 35 w 95"/>
                    <a:gd name="T25" fmla="*/ 93 h 95"/>
                    <a:gd name="T26" fmla="*/ 40 w 95"/>
                    <a:gd name="T27" fmla="*/ 93 h 95"/>
                    <a:gd name="T28" fmla="*/ 45 w 95"/>
                    <a:gd name="T29" fmla="*/ 93 h 95"/>
                    <a:gd name="T30" fmla="*/ 50 w 95"/>
                    <a:gd name="T31" fmla="*/ 93 h 95"/>
                    <a:gd name="T32" fmla="*/ 55 w 95"/>
                    <a:gd name="T33" fmla="*/ 93 h 95"/>
                    <a:gd name="T34" fmla="*/ 60 w 95"/>
                    <a:gd name="T35" fmla="*/ 93 h 95"/>
                    <a:gd name="T36" fmla="*/ 65 w 95"/>
                    <a:gd name="T37" fmla="*/ 90 h 95"/>
                    <a:gd name="T38" fmla="*/ 70 w 95"/>
                    <a:gd name="T39" fmla="*/ 88 h 95"/>
                    <a:gd name="T40" fmla="*/ 73 w 95"/>
                    <a:gd name="T41" fmla="*/ 85 h 95"/>
                    <a:gd name="T42" fmla="*/ 78 w 95"/>
                    <a:gd name="T43" fmla="*/ 83 h 95"/>
                    <a:gd name="T44" fmla="*/ 80 w 95"/>
                    <a:gd name="T45" fmla="*/ 80 h 95"/>
                    <a:gd name="T46" fmla="*/ 85 w 95"/>
                    <a:gd name="T47" fmla="*/ 75 h 95"/>
                    <a:gd name="T48" fmla="*/ 88 w 95"/>
                    <a:gd name="T49" fmla="*/ 73 h 95"/>
                    <a:gd name="T50" fmla="*/ 90 w 95"/>
                    <a:gd name="T51" fmla="*/ 68 h 95"/>
                    <a:gd name="T52" fmla="*/ 90 w 95"/>
                    <a:gd name="T53" fmla="*/ 63 h 95"/>
                    <a:gd name="T54" fmla="*/ 93 w 95"/>
                    <a:gd name="T55" fmla="*/ 58 h 95"/>
                    <a:gd name="T56" fmla="*/ 93 w 95"/>
                    <a:gd name="T57" fmla="*/ 53 h 95"/>
                    <a:gd name="T58" fmla="*/ 93 w 95"/>
                    <a:gd name="T59" fmla="*/ 48 h 95"/>
                    <a:gd name="T60" fmla="*/ 93 w 95"/>
                    <a:gd name="T61" fmla="*/ 43 h 95"/>
                    <a:gd name="T62" fmla="*/ 93 w 95"/>
                    <a:gd name="T63" fmla="*/ 38 h 95"/>
                    <a:gd name="T64" fmla="*/ 93 w 95"/>
                    <a:gd name="T65" fmla="*/ 35 h 95"/>
                    <a:gd name="T66" fmla="*/ 90 w 95"/>
                    <a:gd name="T67" fmla="*/ 30 h 95"/>
                    <a:gd name="T68" fmla="*/ 88 w 95"/>
                    <a:gd name="T69" fmla="*/ 25 h 95"/>
                    <a:gd name="T70" fmla="*/ 85 w 95"/>
                    <a:gd name="T71" fmla="*/ 20 h 95"/>
                    <a:gd name="T72" fmla="*/ 83 w 95"/>
                    <a:gd name="T73" fmla="*/ 18 h 95"/>
                    <a:gd name="T74" fmla="*/ 80 w 95"/>
                    <a:gd name="T75" fmla="*/ 13 h 95"/>
                    <a:gd name="T76" fmla="*/ 75 w 95"/>
                    <a:gd name="T77" fmla="*/ 10 h 95"/>
                    <a:gd name="T78" fmla="*/ 73 w 95"/>
                    <a:gd name="T79" fmla="*/ 8 h 95"/>
                    <a:gd name="T80" fmla="*/ 68 w 95"/>
                    <a:gd name="T81" fmla="*/ 5 h 95"/>
                    <a:gd name="T82" fmla="*/ 63 w 95"/>
                    <a:gd name="T83" fmla="*/ 3 h 95"/>
                    <a:gd name="T84" fmla="*/ 58 w 95"/>
                    <a:gd name="T85" fmla="*/ 3 h 95"/>
                    <a:gd name="T86" fmla="*/ 53 w 95"/>
                    <a:gd name="T87" fmla="*/ 0 h 95"/>
                    <a:gd name="T88" fmla="*/ 48 w 95"/>
                    <a:gd name="T89" fmla="*/ 0 h 95"/>
                    <a:gd name="T90" fmla="*/ 43 w 95"/>
                    <a:gd name="T91" fmla="*/ 0 h 95"/>
                    <a:gd name="T92" fmla="*/ 38 w 95"/>
                    <a:gd name="T93" fmla="*/ 0 h 95"/>
                    <a:gd name="T94" fmla="*/ 35 w 95"/>
                    <a:gd name="T95" fmla="*/ 3 h 95"/>
                    <a:gd name="T96" fmla="*/ 30 w 95"/>
                    <a:gd name="T97" fmla="*/ 3 h 95"/>
                    <a:gd name="T98" fmla="*/ 25 w 95"/>
                    <a:gd name="T99" fmla="*/ 5 h 95"/>
                    <a:gd name="T100" fmla="*/ 20 w 95"/>
                    <a:gd name="T101" fmla="*/ 8 h 95"/>
                    <a:gd name="T102" fmla="*/ 18 w 95"/>
                    <a:gd name="T103" fmla="*/ 10 h 95"/>
                    <a:gd name="T104" fmla="*/ 13 w 95"/>
                    <a:gd name="T105" fmla="*/ 15 h 95"/>
                    <a:gd name="T106" fmla="*/ 10 w 95"/>
                    <a:gd name="T107" fmla="*/ 18 h 95"/>
                    <a:gd name="T108" fmla="*/ 8 w 95"/>
                    <a:gd name="T109" fmla="*/ 23 h 95"/>
                    <a:gd name="T110" fmla="*/ 5 w 95"/>
                    <a:gd name="T111" fmla="*/ 28 h 95"/>
                    <a:gd name="T112" fmla="*/ 2 w 95"/>
                    <a:gd name="T113" fmla="*/ 30 h 95"/>
                    <a:gd name="T114" fmla="*/ 2 w 95"/>
                    <a:gd name="T115" fmla="*/ 35 h 95"/>
                    <a:gd name="T116" fmla="*/ 0 w 95"/>
                    <a:gd name="T117" fmla="*/ 40 h 95"/>
                    <a:gd name="T118" fmla="*/ 0 w 95"/>
                    <a:gd name="T119" fmla="*/ 45 h 9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95"/>
                    <a:gd name="T181" fmla="*/ 0 h 95"/>
                    <a:gd name="T182" fmla="*/ 95 w 95"/>
                    <a:gd name="T183" fmla="*/ 95 h 9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95" h="95">
                      <a:moveTo>
                        <a:pt x="0" y="48"/>
                      </a:moveTo>
                      <a:lnTo>
                        <a:pt x="0" y="48"/>
                      </a:lnTo>
                      <a:lnTo>
                        <a:pt x="0" y="50"/>
                      </a:lnTo>
                      <a:lnTo>
                        <a:pt x="0" y="53"/>
                      </a:lnTo>
                      <a:lnTo>
                        <a:pt x="0" y="55"/>
                      </a:lnTo>
                      <a:lnTo>
                        <a:pt x="0" y="58"/>
                      </a:lnTo>
                      <a:lnTo>
                        <a:pt x="2" y="58"/>
                      </a:lnTo>
                      <a:lnTo>
                        <a:pt x="2" y="60"/>
                      </a:lnTo>
                      <a:lnTo>
                        <a:pt x="2" y="63"/>
                      </a:lnTo>
                      <a:lnTo>
                        <a:pt x="2" y="65"/>
                      </a:lnTo>
                      <a:lnTo>
                        <a:pt x="5" y="65"/>
                      </a:lnTo>
                      <a:lnTo>
                        <a:pt x="5" y="68"/>
                      </a:lnTo>
                      <a:lnTo>
                        <a:pt x="5" y="70"/>
                      </a:lnTo>
                      <a:lnTo>
                        <a:pt x="8" y="70"/>
                      </a:lnTo>
                      <a:lnTo>
                        <a:pt x="8" y="73"/>
                      </a:lnTo>
                      <a:lnTo>
                        <a:pt x="10" y="75"/>
                      </a:lnTo>
                      <a:lnTo>
                        <a:pt x="10" y="78"/>
                      </a:lnTo>
                      <a:lnTo>
                        <a:pt x="13" y="78"/>
                      </a:lnTo>
                      <a:lnTo>
                        <a:pt x="13" y="80"/>
                      </a:lnTo>
                      <a:lnTo>
                        <a:pt x="15" y="80"/>
                      </a:lnTo>
                      <a:lnTo>
                        <a:pt x="15" y="83"/>
                      </a:lnTo>
                      <a:lnTo>
                        <a:pt x="18" y="83"/>
                      </a:lnTo>
                      <a:lnTo>
                        <a:pt x="18" y="85"/>
                      </a:lnTo>
                      <a:lnTo>
                        <a:pt x="20" y="85"/>
                      </a:lnTo>
                      <a:lnTo>
                        <a:pt x="23" y="88"/>
                      </a:lnTo>
                      <a:lnTo>
                        <a:pt x="25" y="88"/>
                      </a:lnTo>
                      <a:lnTo>
                        <a:pt x="28" y="90"/>
                      </a:lnTo>
                      <a:lnTo>
                        <a:pt x="30" y="90"/>
                      </a:lnTo>
                      <a:lnTo>
                        <a:pt x="33" y="93"/>
                      </a:lnTo>
                      <a:lnTo>
                        <a:pt x="35" y="93"/>
                      </a:lnTo>
                      <a:lnTo>
                        <a:pt x="38" y="93"/>
                      </a:lnTo>
                      <a:lnTo>
                        <a:pt x="40" y="93"/>
                      </a:lnTo>
                      <a:lnTo>
                        <a:pt x="43" y="93"/>
                      </a:lnTo>
                      <a:lnTo>
                        <a:pt x="45" y="93"/>
                      </a:lnTo>
                      <a:lnTo>
                        <a:pt x="48" y="95"/>
                      </a:lnTo>
                      <a:lnTo>
                        <a:pt x="48" y="93"/>
                      </a:lnTo>
                      <a:lnTo>
                        <a:pt x="50" y="93"/>
                      </a:lnTo>
                      <a:lnTo>
                        <a:pt x="53" y="93"/>
                      </a:lnTo>
                      <a:lnTo>
                        <a:pt x="55" y="93"/>
                      </a:lnTo>
                      <a:lnTo>
                        <a:pt x="58" y="93"/>
                      </a:lnTo>
                      <a:lnTo>
                        <a:pt x="60" y="93"/>
                      </a:lnTo>
                      <a:lnTo>
                        <a:pt x="63" y="93"/>
                      </a:lnTo>
                      <a:lnTo>
                        <a:pt x="63" y="90"/>
                      </a:lnTo>
                      <a:lnTo>
                        <a:pt x="65" y="90"/>
                      </a:lnTo>
                      <a:lnTo>
                        <a:pt x="68" y="90"/>
                      </a:lnTo>
                      <a:lnTo>
                        <a:pt x="70" y="88"/>
                      </a:lnTo>
                      <a:lnTo>
                        <a:pt x="73" y="88"/>
                      </a:lnTo>
                      <a:lnTo>
                        <a:pt x="73" y="85"/>
                      </a:lnTo>
                      <a:lnTo>
                        <a:pt x="75" y="85"/>
                      </a:lnTo>
                      <a:lnTo>
                        <a:pt x="78" y="83"/>
                      </a:lnTo>
                      <a:lnTo>
                        <a:pt x="80" y="80"/>
                      </a:lnTo>
                      <a:lnTo>
                        <a:pt x="83" y="78"/>
                      </a:lnTo>
                      <a:lnTo>
                        <a:pt x="85" y="75"/>
                      </a:lnTo>
                      <a:lnTo>
                        <a:pt x="85" y="73"/>
                      </a:lnTo>
                      <a:lnTo>
                        <a:pt x="88" y="73"/>
                      </a:lnTo>
                      <a:lnTo>
                        <a:pt x="88" y="70"/>
                      </a:lnTo>
                      <a:lnTo>
                        <a:pt x="90" y="68"/>
                      </a:lnTo>
                      <a:lnTo>
                        <a:pt x="90" y="65"/>
                      </a:lnTo>
                      <a:lnTo>
                        <a:pt x="90" y="63"/>
                      </a:lnTo>
                      <a:lnTo>
                        <a:pt x="93" y="63"/>
                      </a:lnTo>
                      <a:lnTo>
                        <a:pt x="93" y="60"/>
                      </a:lnTo>
                      <a:lnTo>
                        <a:pt x="93" y="58"/>
                      </a:lnTo>
                      <a:lnTo>
                        <a:pt x="93" y="55"/>
                      </a:lnTo>
                      <a:lnTo>
                        <a:pt x="93" y="53"/>
                      </a:lnTo>
                      <a:lnTo>
                        <a:pt x="93" y="50"/>
                      </a:lnTo>
                      <a:lnTo>
                        <a:pt x="93" y="48"/>
                      </a:lnTo>
                      <a:lnTo>
                        <a:pt x="95" y="48"/>
                      </a:lnTo>
                      <a:lnTo>
                        <a:pt x="93" y="45"/>
                      </a:lnTo>
                      <a:lnTo>
                        <a:pt x="93" y="43"/>
                      </a:lnTo>
                      <a:lnTo>
                        <a:pt x="93" y="40"/>
                      </a:lnTo>
                      <a:lnTo>
                        <a:pt x="93" y="38"/>
                      </a:lnTo>
                      <a:lnTo>
                        <a:pt x="93" y="35"/>
                      </a:lnTo>
                      <a:lnTo>
                        <a:pt x="93" y="33"/>
                      </a:lnTo>
                      <a:lnTo>
                        <a:pt x="90" y="30"/>
                      </a:lnTo>
                      <a:lnTo>
                        <a:pt x="90" y="28"/>
                      </a:lnTo>
                      <a:lnTo>
                        <a:pt x="88" y="25"/>
                      </a:lnTo>
                      <a:lnTo>
                        <a:pt x="88" y="23"/>
                      </a:lnTo>
                      <a:lnTo>
                        <a:pt x="85" y="20"/>
                      </a:lnTo>
                      <a:lnTo>
                        <a:pt x="85" y="18"/>
                      </a:lnTo>
                      <a:lnTo>
                        <a:pt x="83" y="18"/>
                      </a:lnTo>
                      <a:lnTo>
                        <a:pt x="83" y="15"/>
                      </a:lnTo>
                      <a:lnTo>
                        <a:pt x="80" y="15"/>
                      </a:lnTo>
                      <a:lnTo>
                        <a:pt x="80" y="13"/>
                      </a:lnTo>
                      <a:lnTo>
                        <a:pt x="78" y="13"/>
                      </a:lnTo>
                      <a:lnTo>
                        <a:pt x="78" y="10"/>
                      </a:lnTo>
                      <a:lnTo>
                        <a:pt x="75" y="10"/>
                      </a:lnTo>
                      <a:lnTo>
                        <a:pt x="73" y="8"/>
                      </a:lnTo>
                      <a:lnTo>
                        <a:pt x="70" y="8"/>
                      </a:lnTo>
                      <a:lnTo>
                        <a:pt x="70" y="5"/>
                      </a:lnTo>
                      <a:lnTo>
                        <a:pt x="68" y="5"/>
                      </a:lnTo>
                      <a:lnTo>
                        <a:pt x="65" y="5"/>
                      </a:lnTo>
                      <a:lnTo>
                        <a:pt x="65" y="3"/>
                      </a:lnTo>
                      <a:lnTo>
                        <a:pt x="63" y="3"/>
                      </a:lnTo>
                      <a:lnTo>
                        <a:pt x="60" y="3"/>
                      </a:lnTo>
                      <a:lnTo>
                        <a:pt x="58" y="3"/>
                      </a:lnTo>
                      <a:lnTo>
                        <a:pt x="58" y="0"/>
                      </a:lnTo>
                      <a:lnTo>
                        <a:pt x="55" y="0"/>
                      </a:lnTo>
                      <a:lnTo>
                        <a:pt x="53" y="0"/>
                      </a:lnTo>
                      <a:lnTo>
                        <a:pt x="50" y="0"/>
                      </a:lnTo>
                      <a:lnTo>
                        <a:pt x="48" y="0"/>
                      </a:lnTo>
                      <a:lnTo>
                        <a:pt x="45" y="0"/>
                      </a:lnTo>
                      <a:lnTo>
                        <a:pt x="43" y="0"/>
                      </a:lnTo>
                      <a:lnTo>
                        <a:pt x="40" y="0"/>
                      </a:lnTo>
                      <a:lnTo>
                        <a:pt x="38" y="0"/>
                      </a:lnTo>
                      <a:lnTo>
                        <a:pt x="35" y="3"/>
                      </a:lnTo>
                      <a:lnTo>
                        <a:pt x="33" y="3"/>
                      </a:lnTo>
                      <a:lnTo>
                        <a:pt x="30" y="3"/>
                      </a:lnTo>
                      <a:lnTo>
                        <a:pt x="28" y="5"/>
                      </a:lnTo>
                      <a:lnTo>
                        <a:pt x="25" y="5"/>
                      </a:lnTo>
                      <a:lnTo>
                        <a:pt x="23" y="8"/>
                      </a:lnTo>
                      <a:lnTo>
                        <a:pt x="20" y="8"/>
                      </a:lnTo>
                      <a:lnTo>
                        <a:pt x="20" y="10"/>
                      </a:lnTo>
                      <a:lnTo>
                        <a:pt x="18" y="10"/>
                      </a:lnTo>
                      <a:lnTo>
                        <a:pt x="15" y="13"/>
                      </a:lnTo>
                      <a:lnTo>
                        <a:pt x="13" y="15"/>
                      </a:lnTo>
                      <a:lnTo>
                        <a:pt x="10" y="18"/>
                      </a:lnTo>
                      <a:lnTo>
                        <a:pt x="10" y="20"/>
                      </a:lnTo>
                      <a:lnTo>
                        <a:pt x="8" y="20"/>
                      </a:lnTo>
                      <a:lnTo>
                        <a:pt x="8" y="23"/>
                      </a:lnTo>
                      <a:lnTo>
                        <a:pt x="5" y="25"/>
                      </a:lnTo>
                      <a:lnTo>
                        <a:pt x="5" y="28"/>
                      </a:lnTo>
                      <a:lnTo>
                        <a:pt x="2" y="30"/>
                      </a:lnTo>
                      <a:lnTo>
                        <a:pt x="2" y="33"/>
                      </a:lnTo>
                      <a:lnTo>
                        <a:pt x="2" y="35"/>
                      </a:lnTo>
                      <a:lnTo>
                        <a:pt x="0" y="38"/>
                      </a:lnTo>
                      <a:lnTo>
                        <a:pt x="0" y="40"/>
                      </a:lnTo>
                      <a:lnTo>
                        <a:pt x="0" y="43"/>
                      </a:lnTo>
                      <a:lnTo>
                        <a:pt x="0" y="45"/>
                      </a:lnTo>
                      <a:lnTo>
                        <a:pt x="0" y="48"/>
                      </a:lnTo>
                      <a:close/>
                    </a:path>
                  </a:pathLst>
                </a:custGeom>
                <a:solidFill>
                  <a:srgbClr val="FFFFFF"/>
                </a:solidFill>
                <a:ln w="9525">
                  <a:noFill/>
                  <a:round/>
                  <a:headEnd/>
                  <a:tailEnd/>
                </a:ln>
              </p:spPr>
              <p:txBody>
                <a:bodyPr/>
                <a:lstStyle/>
                <a:p>
                  <a:endParaRPr lang="en-US"/>
                </a:p>
              </p:txBody>
            </p:sp>
            <p:sp>
              <p:nvSpPr>
                <p:cNvPr id="25679" name="Line 10"/>
                <p:cNvSpPr>
                  <a:spLocks noChangeShapeType="1"/>
                </p:cNvSpPr>
                <p:nvPr/>
              </p:nvSpPr>
              <p:spPr bwMode="auto">
                <a:xfrm>
                  <a:off x="428" y="691"/>
                  <a:ext cx="281" cy="1"/>
                </a:xfrm>
                <a:prstGeom prst="line">
                  <a:avLst/>
                </a:prstGeom>
                <a:noFill/>
                <a:ln w="4763">
                  <a:solidFill>
                    <a:srgbClr val="000000"/>
                  </a:solidFill>
                  <a:round/>
                  <a:headEnd/>
                  <a:tailEnd/>
                </a:ln>
              </p:spPr>
              <p:txBody>
                <a:bodyPr/>
                <a:lstStyle/>
                <a:p>
                  <a:endParaRPr lang="en-CA"/>
                </a:p>
              </p:txBody>
            </p:sp>
            <p:sp>
              <p:nvSpPr>
                <p:cNvPr id="25680" name="Freeform 11"/>
                <p:cNvSpPr>
                  <a:spLocks/>
                </p:cNvSpPr>
                <p:nvPr/>
              </p:nvSpPr>
              <p:spPr bwMode="auto">
                <a:xfrm>
                  <a:off x="473" y="784"/>
                  <a:ext cx="189" cy="126"/>
                </a:xfrm>
                <a:custGeom>
                  <a:avLst/>
                  <a:gdLst>
                    <a:gd name="T0" fmla="*/ 0 w 189"/>
                    <a:gd name="T1" fmla="*/ 126 h 126"/>
                    <a:gd name="T2" fmla="*/ 96 w 189"/>
                    <a:gd name="T3" fmla="*/ 0 h 126"/>
                    <a:gd name="T4" fmla="*/ 189 w 189"/>
                    <a:gd name="T5" fmla="*/ 126 h 126"/>
                    <a:gd name="T6" fmla="*/ 0 60000 65536"/>
                    <a:gd name="T7" fmla="*/ 0 60000 65536"/>
                    <a:gd name="T8" fmla="*/ 0 60000 65536"/>
                    <a:gd name="T9" fmla="*/ 0 w 189"/>
                    <a:gd name="T10" fmla="*/ 0 h 126"/>
                    <a:gd name="T11" fmla="*/ 189 w 189"/>
                    <a:gd name="T12" fmla="*/ 126 h 126"/>
                  </a:gdLst>
                  <a:ahLst/>
                  <a:cxnLst>
                    <a:cxn ang="T6">
                      <a:pos x="T0" y="T1"/>
                    </a:cxn>
                    <a:cxn ang="T7">
                      <a:pos x="T2" y="T3"/>
                    </a:cxn>
                    <a:cxn ang="T8">
                      <a:pos x="T4" y="T5"/>
                    </a:cxn>
                  </a:cxnLst>
                  <a:rect l="T9" t="T10" r="T11" b="T12"/>
                  <a:pathLst>
                    <a:path w="189" h="126">
                      <a:moveTo>
                        <a:pt x="0" y="126"/>
                      </a:moveTo>
                      <a:lnTo>
                        <a:pt x="96" y="0"/>
                      </a:lnTo>
                      <a:lnTo>
                        <a:pt x="189" y="126"/>
                      </a:lnTo>
                    </a:path>
                  </a:pathLst>
                </a:custGeom>
                <a:noFill/>
                <a:ln w="4763">
                  <a:solidFill>
                    <a:srgbClr val="000000"/>
                  </a:solidFill>
                  <a:round/>
                  <a:headEnd/>
                  <a:tailEnd/>
                </a:ln>
              </p:spPr>
              <p:txBody>
                <a:bodyPr/>
                <a:lstStyle/>
                <a:p>
                  <a:endParaRPr lang="en-US"/>
                </a:p>
              </p:txBody>
            </p:sp>
            <p:sp>
              <p:nvSpPr>
                <p:cNvPr id="25681" name="Line 12"/>
                <p:cNvSpPr>
                  <a:spLocks noChangeShapeType="1"/>
                </p:cNvSpPr>
                <p:nvPr/>
              </p:nvSpPr>
              <p:spPr bwMode="auto">
                <a:xfrm flipV="1">
                  <a:off x="569" y="628"/>
                  <a:ext cx="1" cy="156"/>
                </a:xfrm>
                <a:prstGeom prst="line">
                  <a:avLst/>
                </a:prstGeom>
                <a:noFill/>
                <a:ln w="4763">
                  <a:solidFill>
                    <a:srgbClr val="000000"/>
                  </a:solidFill>
                  <a:round/>
                  <a:headEnd/>
                  <a:tailEnd/>
                </a:ln>
              </p:spPr>
              <p:txBody>
                <a:bodyPr/>
                <a:lstStyle/>
                <a:p>
                  <a:endParaRPr lang="en-CA"/>
                </a:p>
              </p:txBody>
            </p:sp>
            <p:sp>
              <p:nvSpPr>
                <p:cNvPr id="25682" name="Bogen 13"/>
                <p:cNvSpPr>
                  <a:spLocks/>
                </p:cNvSpPr>
                <p:nvPr/>
              </p:nvSpPr>
              <p:spPr bwMode="auto">
                <a:xfrm>
                  <a:off x="521" y="580"/>
                  <a:ext cx="95" cy="49"/>
                </a:xfrm>
                <a:custGeom>
                  <a:avLst/>
                  <a:gdLst>
                    <a:gd name="T0" fmla="*/ 0 w 43200"/>
                    <a:gd name="T1" fmla="*/ 0 h 22069"/>
                    <a:gd name="T2" fmla="*/ 0 w 43200"/>
                    <a:gd name="T3" fmla="*/ 0 h 22069"/>
                    <a:gd name="T4" fmla="*/ 0 w 43200"/>
                    <a:gd name="T5" fmla="*/ 0 h 22069"/>
                    <a:gd name="T6" fmla="*/ 0 60000 65536"/>
                    <a:gd name="T7" fmla="*/ 0 60000 65536"/>
                    <a:gd name="T8" fmla="*/ 0 60000 65536"/>
                    <a:gd name="T9" fmla="*/ 0 w 43200"/>
                    <a:gd name="T10" fmla="*/ 0 h 22069"/>
                    <a:gd name="T11" fmla="*/ 43200 w 43200"/>
                    <a:gd name="T12" fmla="*/ 22069 h 22069"/>
                  </a:gdLst>
                  <a:ahLst/>
                  <a:cxnLst>
                    <a:cxn ang="T6">
                      <a:pos x="T0" y="T1"/>
                    </a:cxn>
                    <a:cxn ang="T7">
                      <a:pos x="T2" y="T3"/>
                    </a:cxn>
                    <a:cxn ang="T8">
                      <a:pos x="T4" y="T5"/>
                    </a:cxn>
                  </a:cxnLst>
                  <a:rect l="T9" t="T10" r="T11" b="T12"/>
                  <a:pathLst>
                    <a:path w="43200" h="22069" fill="none"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path>
                    <a:path w="43200" h="22069" stroke="0"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lnTo>
                        <a:pt x="21600" y="469"/>
                      </a:lnTo>
                      <a:close/>
                    </a:path>
                  </a:pathLst>
                </a:custGeom>
                <a:noFill/>
                <a:ln w="4763">
                  <a:solidFill>
                    <a:srgbClr val="000000"/>
                  </a:solidFill>
                  <a:round/>
                  <a:headEnd/>
                  <a:tailEnd/>
                </a:ln>
              </p:spPr>
              <p:txBody>
                <a:bodyPr/>
                <a:lstStyle/>
                <a:p>
                  <a:endParaRPr lang="en-US"/>
                </a:p>
              </p:txBody>
            </p:sp>
            <p:sp>
              <p:nvSpPr>
                <p:cNvPr id="25683" name="Bogen 14"/>
                <p:cNvSpPr>
                  <a:spLocks/>
                </p:cNvSpPr>
                <p:nvPr/>
              </p:nvSpPr>
              <p:spPr bwMode="auto">
                <a:xfrm>
                  <a:off x="522" y="533"/>
                  <a:ext cx="95" cy="48"/>
                </a:xfrm>
                <a:custGeom>
                  <a:avLst/>
                  <a:gdLst>
                    <a:gd name="T0" fmla="*/ 0 w 43189"/>
                    <a:gd name="T1" fmla="*/ 0 h 21600"/>
                    <a:gd name="T2" fmla="*/ 0 w 43189"/>
                    <a:gd name="T3" fmla="*/ 0 h 21600"/>
                    <a:gd name="T4" fmla="*/ 0 w 43189"/>
                    <a:gd name="T5" fmla="*/ 0 h 21600"/>
                    <a:gd name="T6" fmla="*/ 0 60000 65536"/>
                    <a:gd name="T7" fmla="*/ 0 60000 65536"/>
                    <a:gd name="T8" fmla="*/ 0 60000 65536"/>
                    <a:gd name="T9" fmla="*/ 0 w 43189"/>
                    <a:gd name="T10" fmla="*/ 0 h 21600"/>
                    <a:gd name="T11" fmla="*/ 43189 w 43189"/>
                    <a:gd name="T12" fmla="*/ 21600 h 21600"/>
                  </a:gdLst>
                  <a:ahLst/>
                  <a:cxnLst>
                    <a:cxn ang="T6">
                      <a:pos x="T0" y="T1"/>
                    </a:cxn>
                    <a:cxn ang="T7">
                      <a:pos x="T2" y="T3"/>
                    </a:cxn>
                    <a:cxn ang="T8">
                      <a:pos x="T4" y="T5"/>
                    </a:cxn>
                  </a:cxnLst>
                  <a:rect l="T9" t="T10" r="T11" b="T12"/>
                  <a:pathLst>
                    <a:path w="43189" h="21600" fill="none" extrusionOk="0">
                      <a:moveTo>
                        <a:pt x="-1" y="21150"/>
                      </a:moveTo>
                      <a:cubicBezTo>
                        <a:pt x="244" y="9399"/>
                        <a:pt x="9840" y="-1"/>
                        <a:pt x="21595" y="-1"/>
                      </a:cubicBezTo>
                      <a:cubicBezTo>
                        <a:pt x="33341" y="-1"/>
                        <a:pt x="42934" y="9387"/>
                        <a:pt x="43189" y="21130"/>
                      </a:cubicBezTo>
                    </a:path>
                    <a:path w="43189" h="21600" stroke="0" extrusionOk="0">
                      <a:moveTo>
                        <a:pt x="-1" y="21150"/>
                      </a:moveTo>
                      <a:cubicBezTo>
                        <a:pt x="244" y="9399"/>
                        <a:pt x="9840" y="-1"/>
                        <a:pt x="21595" y="-1"/>
                      </a:cubicBezTo>
                      <a:cubicBezTo>
                        <a:pt x="33341" y="-1"/>
                        <a:pt x="42934" y="9387"/>
                        <a:pt x="43189" y="21130"/>
                      </a:cubicBezTo>
                      <a:lnTo>
                        <a:pt x="21595" y="21600"/>
                      </a:lnTo>
                      <a:close/>
                    </a:path>
                  </a:pathLst>
                </a:custGeom>
                <a:noFill/>
                <a:ln w="4763">
                  <a:solidFill>
                    <a:srgbClr val="000000"/>
                  </a:solidFill>
                  <a:round/>
                  <a:headEnd/>
                  <a:tailEnd/>
                </a:ln>
              </p:spPr>
              <p:txBody>
                <a:bodyPr/>
                <a:lstStyle/>
                <a:p>
                  <a:endParaRPr lang="en-US"/>
                </a:p>
              </p:txBody>
            </p:sp>
          </p:grpSp>
          <p:sp>
            <p:nvSpPr>
              <p:cNvPr id="25677" name="Rectangle 15"/>
              <p:cNvSpPr>
                <a:spLocks noChangeArrowheads="1"/>
              </p:cNvSpPr>
              <p:nvPr/>
            </p:nvSpPr>
            <p:spPr bwMode="auto">
              <a:xfrm>
                <a:off x="285" y="917"/>
                <a:ext cx="787" cy="144"/>
              </a:xfrm>
              <a:prstGeom prst="rect">
                <a:avLst/>
              </a:prstGeom>
              <a:noFill/>
              <a:ln w="9525">
                <a:noFill/>
                <a:miter lim="800000"/>
                <a:headEnd/>
                <a:tailEnd/>
              </a:ln>
            </p:spPr>
            <p:txBody>
              <a:bodyPr lIns="0" tIns="0" rIns="0" bIns="0">
                <a:spAutoFit/>
              </a:bodyPr>
              <a:lstStyle/>
              <a:p>
                <a:r>
                  <a:rPr lang="en-US" sz="1500" u="sng">
                    <a:solidFill>
                      <a:srgbClr val="000000"/>
                    </a:solidFill>
                    <a:latin typeface="Arial" pitchFamily="34" charset="0"/>
                  </a:rPr>
                  <a:t>c1:Customer </a:t>
                </a:r>
              </a:p>
            </p:txBody>
          </p:sp>
        </p:grpSp>
        <p:sp>
          <p:nvSpPr>
            <p:cNvPr id="25674" name="Line 16"/>
            <p:cNvSpPr>
              <a:spLocks noChangeShapeType="1"/>
            </p:cNvSpPr>
            <p:nvPr/>
          </p:nvSpPr>
          <p:spPr bwMode="auto">
            <a:xfrm>
              <a:off x="680" y="1074"/>
              <a:ext cx="12" cy="2782"/>
            </a:xfrm>
            <a:prstGeom prst="line">
              <a:avLst/>
            </a:prstGeom>
            <a:noFill/>
            <a:ln w="4763">
              <a:solidFill>
                <a:srgbClr val="000000"/>
              </a:solidFill>
              <a:prstDash val="lgDash"/>
              <a:round/>
              <a:headEnd/>
              <a:tailEnd/>
            </a:ln>
          </p:spPr>
          <p:txBody>
            <a:bodyPr/>
            <a:lstStyle/>
            <a:p>
              <a:endParaRPr lang="en-CA"/>
            </a:p>
          </p:txBody>
        </p:sp>
        <p:sp>
          <p:nvSpPr>
            <p:cNvPr id="25675" name="Rectangle 17"/>
            <p:cNvSpPr>
              <a:spLocks noChangeArrowheads="1"/>
            </p:cNvSpPr>
            <p:nvPr/>
          </p:nvSpPr>
          <p:spPr bwMode="auto">
            <a:xfrm>
              <a:off x="630" y="1253"/>
              <a:ext cx="96" cy="2688"/>
            </a:xfrm>
            <a:prstGeom prst="rect">
              <a:avLst/>
            </a:prstGeom>
            <a:solidFill>
              <a:schemeClr val="bg1"/>
            </a:solidFill>
            <a:ln w="4763">
              <a:solidFill>
                <a:srgbClr val="000000"/>
              </a:solidFill>
              <a:miter lim="800000"/>
              <a:headEnd/>
              <a:tailEnd/>
            </a:ln>
          </p:spPr>
          <p:txBody>
            <a:bodyPr/>
            <a:lstStyle/>
            <a:p>
              <a:endParaRPr lang="en-US"/>
            </a:p>
          </p:txBody>
        </p:sp>
      </p:grpSp>
      <p:grpSp>
        <p:nvGrpSpPr>
          <p:cNvPr id="6" name="Group 18"/>
          <p:cNvGrpSpPr>
            <a:grpSpLocks/>
          </p:cNvGrpSpPr>
          <p:nvPr/>
        </p:nvGrpSpPr>
        <p:grpSpPr bwMode="auto">
          <a:xfrm>
            <a:off x="7226332" y="1123930"/>
            <a:ext cx="1249362" cy="5410200"/>
            <a:chOff x="4429" y="533"/>
            <a:chExt cx="787" cy="3408"/>
          </a:xfrm>
        </p:grpSpPr>
        <p:grpSp>
          <p:nvGrpSpPr>
            <p:cNvPr id="7" name="Group 19"/>
            <p:cNvGrpSpPr>
              <a:grpSpLocks/>
            </p:cNvGrpSpPr>
            <p:nvPr/>
          </p:nvGrpSpPr>
          <p:grpSpPr bwMode="auto">
            <a:xfrm>
              <a:off x="4429" y="533"/>
              <a:ext cx="787" cy="528"/>
              <a:chOff x="285" y="533"/>
              <a:chExt cx="787" cy="528"/>
            </a:xfrm>
          </p:grpSpPr>
          <p:grpSp>
            <p:nvGrpSpPr>
              <p:cNvPr id="8" name="Group 20"/>
              <p:cNvGrpSpPr>
                <a:grpSpLocks/>
              </p:cNvGrpSpPr>
              <p:nvPr/>
            </p:nvGrpSpPr>
            <p:grpSpPr bwMode="auto">
              <a:xfrm>
                <a:off x="538" y="533"/>
                <a:ext cx="281" cy="377"/>
                <a:chOff x="428" y="533"/>
                <a:chExt cx="281" cy="377"/>
              </a:xfrm>
            </p:grpSpPr>
            <p:sp>
              <p:nvSpPr>
                <p:cNvPr id="25667" name="Freeform 21"/>
                <p:cNvSpPr>
                  <a:spLocks/>
                </p:cNvSpPr>
                <p:nvPr/>
              </p:nvSpPr>
              <p:spPr bwMode="auto">
                <a:xfrm>
                  <a:off x="521" y="533"/>
                  <a:ext cx="95" cy="95"/>
                </a:xfrm>
                <a:custGeom>
                  <a:avLst/>
                  <a:gdLst>
                    <a:gd name="T0" fmla="*/ 0 w 95"/>
                    <a:gd name="T1" fmla="*/ 50 h 95"/>
                    <a:gd name="T2" fmla="*/ 0 w 95"/>
                    <a:gd name="T3" fmla="*/ 55 h 95"/>
                    <a:gd name="T4" fmla="*/ 2 w 95"/>
                    <a:gd name="T5" fmla="*/ 60 h 95"/>
                    <a:gd name="T6" fmla="*/ 2 w 95"/>
                    <a:gd name="T7" fmla="*/ 65 h 95"/>
                    <a:gd name="T8" fmla="*/ 5 w 95"/>
                    <a:gd name="T9" fmla="*/ 70 h 95"/>
                    <a:gd name="T10" fmla="*/ 8 w 95"/>
                    <a:gd name="T11" fmla="*/ 73 h 95"/>
                    <a:gd name="T12" fmla="*/ 10 w 95"/>
                    <a:gd name="T13" fmla="*/ 78 h 95"/>
                    <a:gd name="T14" fmla="*/ 15 w 95"/>
                    <a:gd name="T15" fmla="*/ 80 h 95"/>
                    <a:gd name="T16" fmla="*/ 18 w 95"/>
                    <a:gd name="T17" fmla="*/ 85 h 95"/>
                    <a:gd name="T18" fmla="*/ 23 w 95"/>
                    <a:gd name="T19" fmla="*/ 88 h 95"/>
                    <a:gd name="T20" fmla="*/ 28 w 95"/>
                    <a:gd name="T21" fmla="*/ 90 h 95"/>
                    <a:gd name="T22" fmla="*/ 30 w 95"/>
                    <a:gd name="T23" fmla="*/ 90 h 95"/>
                    <a:gd name="T24" fmla="*/ 35 w 95"/>
                    <a:gd name="T25" fmla="*/ 93 h 95"/>
                    <a:gd name="T26" fmla="*/ 40 w 95"/>
                    <a:gd name="T27" fmla="*/ 93 h 95"/>
                    <a:gd name="T28" fmla="*/ 45 w 95"/>
                    <a:gd name="T29" fmla="*/ 93 h 95"/>
                    <a:gd name="T30" fmla="*/ 50 w 95"/>
                    <a:gd name="T31" fmla="*/ 93 h 95"/>
                    <a:gd name="T32" fmla="*/ 55 w 95"/>
                    <a:gd name="T33" fmla="*/ 93 h 95"/>
                    <a:gd name="T34" fmla="*/ 60 w 95"/>
                    <a:gd name="T35" fmla="*/ 93 h 95"/>
                    <a:gd name="T36" fmla="*/ 65 w 95"/>
                    <a:gd name="T37" fmla="*/ 90 h 95"/>
                    <a:gd name="T38" fmla="*/ 70 w 95"/>
                    <a:gd name="T39" fmla="*/ 88 h 95"/>
                    <a:gd name="T40" fmla="*/ 73 w 95"/>
                    <a:gd name="T41" fmla="*/ 85 h 95"/>
                    <a:gd name="T42" fmla="*/ 78 w 95"/>
                    <a:gd name="T43" fmla="*/ 83 h 95"/>
                    <a:gd name="T44" fmla="*/ 80 w 95"/>
                    <a:gd name="T45" fmla="*/ 80 h 95"/>
                    <a:gd name="T46" fmla="*/ 85 w 95"/>
                    <a:gd name="T47" fmla="*/ 75 h 95"/>
                    <a:gd name="T48" fmla="*/ 88 w 95"/>
                    <a:gd name="T49" fmla="*/ 73 h 95"/>
                    <a:gd name="T50" fmla="*/ 90 w 95"/>
                    <a:gd name="T51" fmla="*/ 68 h 95"/>
                    <a:gd name="T52" fmla="*/ 90 w 95"/>
                    <a:gd name="T53" fmla="*/ 63 h 95"/>
                    <a:gd name="T54" fmla="*/ 93 w 95"/>
                    <a:gd name="T55" fmla="*/ 58 h 95"/>
                    <a:gd name="T56" fmla="*/ 93 w 95"/>
                    <a:gd name="T57" fmla="*/ 53 h 95"/>
                    <a:gd name="T58" fmla="*/ 93 w 95"/>
                    <a:gd name="T59" fmla="*/ 48 h 95"/>
                    <a:gd name="T60" fmla="*/ 93 w 95"/>
                    <a:gd name="T61" fmla="*/ 43 h 95"/>
                    <a:gd name="T62" fmla="*/ 93 w 95"/>
                    <a:gd name="T63" fmla="*/ 38 h 95"/>
                    <a:gd name="T64" fmla="*/ 93 w 95"/>
                    <a:gd name="T65" fmla="*/ 35 h 95"/>
                    <a:gd name="T66" fmla="*/ 90 w 95"/>
                    <a:gd name="T67" fmla="*/ 30 h 95"/>
                    <a:gd name="T68" fmla="*/ 88 w 95"/>
                    <a:gd name="T69" fmla="*/ 25 h 95"/>
                    <a:gd name="T70" fmla="*/ 85 w 95"/>
                    <a:gd name="T71" fmla="*/ 20 h 95"/>
                    <a:gd name="T72" fmla="*/ 83 w 95"/>
                    <a:gd name="T73" fmla="*/ 18 h 95"/>
                    <a:gd name="T74" fmla="*/ 80 w 95"/>
                    <a:gd name="T75" fmla="*/ 13 h 95"/>
                    <a:gd name="T76" fmla="*/ 75 w 95"/>
                    <a:gd name="T77" fmla="*/ 10 h 95"/>
                    <a:gd name="T78" fmla="*/ 73 w 95"/>
                    <a:gd name="T79" fmla="*/ 8 h 95"/>
                    <a:gd name="T80" fmla="*/ 68 w 95"/>
                    <a:gd name="T81" fmla="*/ 5 h 95"/>
                    <a:gd name="T82" fmla="*/ 63 w 95"/>
                    <a:gd name="T83" fmla="*/ 3 h 95"/>
                    <a:gd name="T84" fmla="*/ 58 w 95"/>
                    <a:gd name="T85" fmla="*/ 3 h 95"/>
                    <a:gd name="T86" fmla="*/ 53 w 95"/>
                    <a:gd name="T87" fmla="*/ 0 h 95"/>
                    <a:gd name="T88" fmla="*/ 48 w 95"/>
                    <a:gd name="T89" fmla="*/ 0 h 95"/>
                    <a:gd name="T90" fmla="*/ 43 w 95"/>
                    <a:gd name="T91" fmla="*/ 0 h 95"/>
                    <a:gd name="T92" fmla="*/ 38 w 95"/>
                    <a:gd name="T93" fmla="*/ 0 h 95"/>
                    <a:gd name="T94" fmla="*/ 35 w 95"/>
                    <a:gd name="T95" fmla="*/ 3 h 95"/>
                    <a:gd name="T96" fmla="*/ 30 w 95"/>
                    <a:gd name="T97" fmla="*/ 3 h 95"/>
                    <a:gd name="T98" fmla="*/ 25 w 95"/>
                    <a:gd name="T99" fmla="*/ 5 h 95"/>
                    <a:gd name="T100" fmla="*/ 20 w 95"/>
                    <a:gd name="T101" fmla="*/ 8 h 95"/>
                    <a:gd name="T102" fmla="*/ 18 w 95"/>
                    <a:gd name="T103" fmla="*/ 10 h 95"/>
                    <a:gd name="T104" fmla="*/ 13 w 95"/>
                    <a:gd name="T105" fmla="*/ 15 h 95"/>
                    <a:gd name="T106" fmla="*/ 10 w 95"/>
                    <a:gd name="T107" fmla="*/ 18 h 95"/>
                    <a:gd name="T108" fmla="*/ 8 w 95"/>
                    <a:gd name="T109" fmla="*/ 23 h 95"/>
                    <a:gd name="T110" fmla="*/ 5 w 95"/>
                    <a:gd name="T111" fmla="*/ 28 h 95"/>
                    <a:gd name="T112" fmla="*/ 2 w 95"/>
                    <a:gd name="T113" fmla="*/ 30 h 95"/>
                    <a:gd name="T114" fmla="*/ 2 w 95"/>
                    <a:gd name="T115" fmla="*/ 35 h 95"/>
                    <a:gd name="T116" fmla="*/ 0 w 95"/>
                    <a:gd name="T117" fmla="*/ 40 h 95"/>
                    <a:gd name="T118" fmla="*/ 0 w 95"/>
                    <a:gd name="T119" fmla="*/ 45 h 9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95"/>
                    <a:gd name="T181" fmla="*/ 0 h 95"/>
                    <a:gd name="T182" fmla="*/ 95 w 95"/>
                    <a:gd name="T183" fmla="*/ 95 h 9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95" h="95">
                      <a:moveTo>
                        <a:pt x="0" y="48"/>
                      </a:moveTo>
                      <a:lnTo>
                        <a:pt x="0" y="48"/>
                      </a:lnTo>
                      <a:lnTo>
                        <a:pt x="0" y="50"/>
                      </a:lnTo>
                      <a:lnTo>
                        <a:pt x="0" y="53"/>
                      </a:lnTo>
                      <a:lnTo>
                        <a:pt x="0" y="55"/>
                      </a:lnTo>
                      <a:lnTo>
                        <a:pt x="0" y="58"/>
                      </a:lnTo>
                      <a:lnTo>
                        <a:pt x="2" y="58"/>
                      </a:lnTo>
                      <a:lnTo>
                        <a:pt x="2" y="60"/>
                      </a:lnTo>
                      <a:lnTo>
                        <a:pt x="2" y="63"/>
                      </a:lnTo>
                      <a:lnTo>
                        <a:pt x="2" y="65"/>
                      </a:lnTo>
                      <a:lnTo>
                        <a:pt x="5" y="65"/>
                      </a:lnTo>
                      <a:lnTo>
                        <a:pt x="5" y="68"/>
                      </a:lnTo>
                      <a:lnTo>
                        <a:pt x="5" y="70"/>
                      </a:lnTo>
                      <a:lnTo>
                        <a:pt x="8" y="70"/>
                      </a:lnTo>
                      <a:lnTo>
                        <a:pt x="8" y="73"/>
                      </a:lnTo>
                      <a:lnTo>
                        <a:pt x="10" y="75"/>
                      </a:lnTo>
                      <a:lnTo>
                        <a:pt x="10" y="78"/>
                      </a:lnTo>
                      <a:lnTo>
                        <a:pt x="13" y="78"/>
                      </a:lnTo>
                      <a:lnTo>
                        <a:pt x="13" y="80"/>
                      </a:lnTo>
                      <a:lnTo>
                        <a:pt x="15" y="80"/>
                      </a:lnTo>
                      <a:lnTo>
                        <a:pt x="15" y="83"/>
                      </a:lnTo>
                      <a:lnTo>
                        <a:pt x="18" y="83"/>
                      </a:lnTo>
                      <a:lnTo>
                        <a:pt x="18" y="85"/>
                      </a:lnTo>
                      <a:lnTo>
                        <a:pt x="20" y="85"/>
                      </a:lnTo>
                      <a:lnTo>
                        <a:pt x="23" y="88"/>
                      </a:lnTo>
                      <a:lnTo>
                        <a:pt x="25" y="88"/>
                      </a:lnTo>
                      <a:lnTo>
                        <a:pt x="28" y="90"/>
                      </a:lnTo>
                      <a:lnTo>
                        <a:pt x="30" y="90"/>
                      </a:lnTo>
                      <a:lnTo>
                        <a:pt x="33" y="93"/>
                      </a:lnTo>
                      <a:lnTo>
                        <a:pt x="35" y="93"/>
                      </a:lnTo>
                      <a:lnTo>
                        <a:pt x="38" y="93"/>
                      </a:lnTo>
                      <a:lnTo>
                        <a:pt x="40" y="93"/>
                      </a:lnTo>
                      <a:lnTo>
                        <a:pt x="43" y="93"/>
                      </a:lnTo>
                      <a:lnTo>
                        <a:pt x="45" y="93"/>
                      </a:lnTo>
                      <a:lnTo>
                        <a:pt x="48" y="95"/>
                      </a:lnTo>
                      <a:lnTo>
                        <a:pt x="48" y="93"/>
                      </a:lnTo>
                      <a:lnTo>
                        <a:pt x="50" y="93"/>
                      </a:lnTo>
                      <a:lnTo>
                        <a:pt x="53" y="93"/>
                      </a:lnTo>
                      <a:lnTo>
                        <a:pt x="55" y="93"/>
                      </a:lnTo>
                      <a:lnTo>
                        <a:pt x="58" y="93"/>
                      </a:lnTo>
                      <a:lnTo>
                        <a:pt x="60" y="93"/>
                      </a:lnTo>
                      <a:lnTo>
                        <a:pt x="63" y="93"/>
                      </a:lnTo>
                      <a:lnTo>
                        <a:pt x="63" y="90"/>
                      </a:lnTo>
                      <a:lnTo>
                        <a:pt x="65" y="90"/>
                      </a:lnTo>
                      <a:lnTo>
                        <a:pt x="68" y="90"/>
                      </a:lnTo>
                      <a:lnTo>
                        <a:pt x="70" y="88"/>
                      </a:lnTo>
                      <a:lnTo>
                        <a:pt x="73" y="88"/>
                      </a:lnTo>
                      <a:lnTo>
                        <a:pt x="73" y="85"/>
                      </a:lnTo>
                      <a:lnTo>
                        <a:pt x="75" y="85"/>
                      </a:lnTo>
                      <a:lnTo>
                        <a:pt x="78" y="83"/>
                      </a:lnTo>
                      <a:lnTo>
                        <a:pt x="80" y="80"/>
                      </a:lnTo>
                      <a:lnTo>
                        <a:pt x="83" y="78"/>
                      </a:lnTo>
                      <a:lnTo>
                        <a:pt x="85" y="75"/>
                      </a:lnTo>
                      <a:lnTo>
                        <a:pt x="85" y="73"/>
                      </a:lnTo>
                      <a:lnTo>
                        <a:pt x="88" y="73"/>
                      </a:lnTo>
                      <a:lnTo>
                        <a:pt x="88" y="70"/>
                      </a:lnTo>
                      <a:lnTo>
                        <a:pt x="90" y="68"/>
                      </a:lnTo>
                      <a:lnTo>
                        <a:pt x="90" y="65"/>
                      </a:lnTo>
                      <a:lnTo>
                        <a:pt x="90" y="63"/>
                      </a:lnTo>
                      <a:lnTo>
                        <a:pt x="93" y="63"/>
                      </a:lnTo>
                      <a:lnTo>
                        <a:pt x="93" y="60"/>
                      </a:lnTo>
                      <a:lnTo>
                        <a:pt x="93" y="58"/>
                      </a:lnTo>
                      <a:lnTo>
                        <a:pt x="93" y="55"/>
                      </a:lnTo>
                      <a:lnTo>
                        <a:pt x="93" y="53"/>
                      </a:lnTo>
                      <a:lnTo>
                        <a:pt x="93" y="50"/>
                      </a:lnTo>
                      <a:lnTo>
                        <a:pt x="93" y="48"/>
                      </a:lnTo>
                      <a:lnTo>
                        <a:pt x="95" y="48"/>
                      </a:lnTo>
                      <a:lnTo>
                        <a:pt x="93" y="45"/>
                      </a:lnTo>
                      <a:lnTo>
                        <a:pt x="93" y="43"/>
                      </a:lnTo>
                      <a:lnTo>
                        <a:pt x="93" y="40"/>
                      </a:lnTo>
                      <a:lnTo>
                        <a:pt x="93" y="38"/>
                      </a:lnTo>
                      <a:lnTo>
                        <a:pt x="93" y="35"/>
                      </a:lnTo>
                      <a:lnTo>
                        <a:pt x="93" y="33"/>
                      </a:lnTo>
                      <a:lnTo>
                        <a:pt x="90" y="30"/>
                      </a:lnTo>
                      <a:lnTo>
                        <a:pt x="90" y="28"/>
                      </a:lnTo>
                      <a:lnTo>
                        <a:pt x="88" y="25"/>
                      </a:lnTo>
                      <a:lnTo>
                        <a:pt x="88" y="23"/>
                      </a:lnTo>
                      <a:lnTo>
                        <a:pt x="85" y="20"/>
                      </a:lnTo>
                      <a:lnTo>
                        <a:pt x="85" y="18"/>
                      </a:lnTo>
                      <a:lnTo>
                        <a:pt x="83" y="18"/>
                      </a:lnTo>
                      <a:lnTo>
                        <a:pt x="83" y="15"/>
                      </a:lnTo>
                      <a:lnTo>
                        <a:pt x="80" y="15"/>
                      </a:lnTo>
                      <a:lnTo>
                        <a:pt x="80" y="13"/>
                      </a:lnTo>
                      <a:lnTo>
                        <a:pt x="78" y="13"/>
                      </a:lnTo>
                      <a:lnTo>
                        <a:pt x="78" y="10"/>
                      </a:lnTo>
                      <a:lnTo>
                        <a:pt x="75" y="10"/>
                      </a:lnTo>
                      <a:lnTo>
                        <a:pt x="73" y="8"/>
                      </a:lnTo>
                      <a:lnTo>
                        <a:pt x="70" y="8"/>
                      </a:lnTo>
                      <a:lnTo>
                        <a:pt x="70" y="5"/>
                      </a:lnTo>
                      <a:lnTo>
                        <a:pt x="68" y="5"/>
                      </a:lnTo>
                      <a:lnTo>
                        <a:pt x="65" y="5"/>
                      </a:lnTo>
                      <a:lnTo>
                        <a:pt x="65" y="3"/>
                      </a:lnTo>
                      <a:lnTo>
                        <a:pt x="63" y="3"/>
                      </a:lnTo>
                      <a:lnTo>
                        <a:pt x="60" y="3"/>
                      </a:lnTo>
                      <a:lnTo>
                        <a:pt x="58" y="3"/>
                      </a:lnTo>
                      <a:lnTo>
                        <a:pt x="58" y="0"/>
                      </a:lnTo>
                      <a:lnTo>
                        <a:pt x="55" y="0"/>
                      </a:lnTo>
                      <a:lnTo>
                        <a:pt x="53" y="0"/>
                      </a:lnTo>
                      <a:lnTo>
                        <a:pt x="50" y="0"/>
                      </a:lnTo>
                      <a:lnTo>
                        <a:pt x="48" y="0"/>
                      </a:lnTo>
                      <a:lnTo>
                        <a:pt x="45" y="0"/>
                      </a:lnTo>
                      <a:lnTo>
                        <a:pt x="43" y="0"/>
                      </a:lnTo>
                      <a:lnTo>
                        <a:pt x="40" y="0"/>
                      </a:lnTo>
                      <a:lnTo>
                        <a:pt x="38" y="0"/>
                      </a:lnTo>
                      <a:lnTo>
                        <a:pt x="35" y="3"/>
                      </a:lnTo>
                      <a:lnTo>
                        <a:pt x="33" y="3"/>
                      </a:lnTo>
                      <a:lnTo>
                        <a:pt x="30" y="3"/>
                      </a:lnTo>
                      <a:lnTo>
                        <a:pt x="28" y="5"/>
                      </a:lnTo>
                      <a:lnTo>
                        <a:pt x="25" y="5"/>
                      </a:lnTo>
                      <a:lnTo>
                        <a:pt x="23" y="8"/>
                      </a:lnTo>
                      <a:lnTo>
                        <a:pt x="20" y="8"/>
                      </a:lnTo>
                      <a:lnTo>
                        <a:pt x="20" y="10"/>
                      </a:lnTo>
                      <a:lnTo>
                        <a:pt x="18" y="10"/>
                      </a:lnTo>
                      <a:lnTo>
                        <a:pt x="15" y="13"/>
                      </a:lnTo>
                      <a:lnTo>
                        <a:pt x="13" y="15"/>
                      </a:lnTo>
                      <a:lnTo>
                        <a:pt x="10" y="18"/>
                      </a:lnTo>
                      <a:lnTo>
                        <a:pt x="10" y="20"/>
                      </a:lnTo>
                      <a:lnTo>
                        <a:pt x="8" y="20"/>
                      </a:lnTo>
                      <a:lnTo>
                        <a:pt x="8" y="23"/>
                      </a:lnTo>
                      <a:lnTo>
                        <a:pt x="5" y="25"/>
                      </a:lnTo>
                      <a:lnTo>
                        <a:pt x="5" y="28"/>
                      </a:lnTo>
                      <a:lnTo>
                        <a:pt x="2" y="30"/>
                      </a:lnTo>
                      <a:lnTo>
                        <a:pt x="2" y="33"/>
                      </a:lnTo>
                      <a:lnTo>
                        <a:pt x="2" y="35"/>
                      </a:lnTo>
                      <a:lnTo>
                        <a:pt x="0" y="38"/>
                      </a:lnTo>
                      <a:lnTo>
                        <a:pt x="0" y="40"/>
                      </a:lnTo>
                      <a:lnTo>
                        <a:pt x="0" y="43"/>
                      </a:lnTo>
                      <a:lnTo>
                        <a:pt x="0" y="45"/>
                      </a:lnTo>
                      <a:lnTo>
                        <a:pt x="0" y="48"/>
                      </a:lnTo>
                      <a:close/>
                    </a:path>
                  </a:pathLst>
                </a:custGeom>
                <a:solidFill>
                  <a:srgbClr val="FFFFFF"/>
                </a:solidFill>
                <a:ln w="9525">
                  <a:noFill/>
                  <a:round/>
                  <a:headEnd/>
                  <a:tailEnd/>
                </a:ln>
              </p:spPr>
              <p:txBody>
                <a:bodyPr/>
                <a:lstStyle/>
                <a:p>
                  <a:endParaRPr lang="en-US"/>
                </a:p>
              </p:txBody>
            </p:sp>
            <p:sp>
              <p:nvSpPr>
                <p:cNvPr id="25668" name="Line 22"/>
                <p:cNvSpPr>
                  <a:spLocks noChangeShapeType="1"/>
                </p:cNvSpPr>
                <p:nvPr/>
              </p:nvSpPr>
              <p:spPr bwMode="auto">
                <a:xfrm>
                  <a:off x="428" y="691"/>
                  <a:ext cx="281" cy="1"/>
                </a:xfrm>
                <a:prstGeom prst="line">
                  <a:avLst/>
                </a:prstGeom>
                <a:noFill/>
                <a:ln w="4763">
                  <a:solidFill>
                    <a:srgbClr val="000000"/>
                  </a:solidFill>
                  <a:round/>
                  <a:headEnd/>
                  <a:tailEnd/>
                </a:ln>
              </p:spPr>
              <p:txBody>
                <a:bodyPr/>
                <a:lstStyle/>
                <a:p>
                  <a:endParaRPr lang="en-CA"/>
                </a:p>
              </p:txBody>
            </p:sp>
            <p:sp>
              <p:nvSpPr>
                <p:cNvPr id="25669" name="Freeform 23"/>
                <p:cNvSpPr>
                  <a:spLocks/>
                </p:cNvSpPr>
                <p:nvPr/>
              </p:nvSpPr>
              <p:spPr bwMode="auto">
                <a:xfrm>
                  <a:off x="473" y="784"/>
                  <a:ext cx="189" cy="126"/>
                </a:xfrm>
                <a:custGeom>
                  <a:avLst/>
                  <a:gdLst>
                    <a:gd name="T0" fmla="*/ 0 w 189"/>
                    <a:gd name="T1" fmla="*/ 126 h 126"/>
                    <a:gd name="T2" fmla="*/ 96 w 189"/>
                    <a:gd name="T3" fmla="*/ 0 h 126"/>
                    <a:gd name="T4" fmla="*/ 189 w 189"/>
                    <a:gd name="T5" fmla="*/ 126 h 126"/>
                    <a:gd name="T6" fmla="*/ 0 60000 65536"/>
                    <a:gd name="T7" fmla="*/ 0 60000 65536"/>
                    <a:gd name="T8" fmla="*/ 0 60000 65536"/>
                    <a:gd name="T9" fmla="*/ 0 w 189"/>
                    <a:gd name="T10" fmla="*/ 0 h 126"/>
                    <a:gd name="T11" fmla="*/ 189 w 189"/>
                    <a:gd name="T12" fmla="*/ 126 h 126"/>
                  </a:gdLst>
                  <a:ahLst/>
                  <a:cxnLst>
                    <a:cxn ang="T6">
                      <a:pos x="T0" y="T1"/>
                    </a:cxn>
                    <a:cxn ang="T7">
                      <a:pos x="T2" y="T3"/>
                    </a:cxn>
                    <a:cxn ang="T8">
                      <a:pos x="T4" y="T5"/>
                    </a:cxn>
                  </a:cxnLst>
                  <a:rect l="T9" t="T10" r="T11" b="T12"/>
                  <a:pathLst>
                    <a:path w="189" h="126">
                      <a:moveTo>
                        <a:pt x="0" y="126"/>
                      </a:moveTo>
                      <a:lnTo>
                        <a:pt x="96" y="0"/>
                      </a:lnTo>
                      <a:lnTo>
                        <a:pt x="189" y="126"/>
                      </a:lnTo>
                    </a:path>
                  </a:pathLst>
                </a:custGeom>
                <a:noFill/>
                <a:ln w="4763">
                  <a:solidFill>
                    <a:srgbClr val="000000"/>
                  </a:solidFill>
                  <a:round/>
                  <a:headEnd/>
                  <a:tailEnd/>
                </a:ln>
              </p:spPr>
              <p:txBody>
                <a:bodyPr/>
                <a:lstStyle/>
                <a:p>
                  <a:endParaRPr lang="en-US"/>
                </a:p>
              </p:txBody>
            </p:sp>
            <p:sp>
              <p:nvSpPr>
                <p:cNvPr id="25670" name="Line 24"/>
                <p:cNvSpPr>
                  <a:spLocks noChangeShapeType="1"/>
                </p:cNvSpPr>
                <p:nvPr/>
              </p:nvSpPr>
              <p:spPr bwMode="auto">
                <a:xfrm flipV="1">
                  <a:off x="569" y="628"/>
                  <a:ext cx="1" cy="156"/>
                </a:xfrm>
                <a:prstGeom prst="line">
                  <a:avLst/>
                </a:prstGeom>
                <a:noFill/>
                <a:ln w="4763">
                  <a:solidFill>
                    <a:srgbClr val="000000"/>
                  </a:solidFill>
                  <a:round/>
                  <a:headEnd/>
                  <a:tailEnd/>
                </a:ln>
              </p:spPr>
              <p:txBody>
                <a:bodyPr/>
                <a:lstStyle/>
                <a:p>
                  <a:endParaRPr lang="en-CA"/>
                </a:p>
              </p:txBody>
            </p:sp>
            <p:sp>
              <p:nvSpPr>
                <p:cNvPr id="25671" name="Bogen 25"/>
                <p:cNvSpPr>
                  <a:spLocks/>
                </p:cNvSpPr>
                <p:nvPr/>
              </p:nvSpPr>
              <p:spPr bwMode="auto">
                <a:xfrm>
                  <a:off x="521" y="580"/>
                  <a:ext cx="95" cy="49"/>
                </a:xfrm>
                <a:custGeom>
                  <a:avLst/>
                  <a:gdLst>
                    <a:gd name="T0" fmla="*/ 0 w 43200"/>
                    <a:gd name="T1" fmla="*/ 0 h 22069"/>
                    <a:gd name="T2" fmla="*/ 0 w 43200"/>
                    <a:gd name="T3" fmla="*/ 0 h 22069"/>
                    <a:gd name="T4" fmla="*/ 0 w 43200"/>
                    <a:gd name="T5" fmla="*/ 0 h 22069"/>
                    <a:gd name="T6" fmla="*/ 0 60000 65536"/>
                    <a:gd name="T7" fmla="*/ 0 60000 65536"/>
                    <a:gd name="T8" fmla="*/ 0 60000 65536"/>
                    <a:gd name="T9" fmla="*/ 0 w 43200"/>
                    <a:gd name="T10" fmla="*/ 0 h 22069"/>
                    <a:gd name="T11" fmla="*/ 43200 w 43200"/>
                    <a:gd name="T12" fmla="*/ 22069 h 22069"/>
                  </a:gdLst>
                  <a:ahLst/>
                  <a:cxnLst>
                    <a:cxn ang="T6">
                      <a:pos x="T0" y="T1"/>
                    </a:cxn>
                    <a:cxn ang="T7">
                      <a:pos x="T2" y="T3"/>
                    </a:cxn>
                    <a:cxn ang="T8">
                      <a:pos x="T4" y="T5"/>
                    </a:cxn>
                  </a:cxnLst>
                  <a:rect l="T9" t="T10" r="T11" b="T12"/>
                  <a:pathLst>
                    <a:path w="43200" h="22069" fill="none"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path>
                    <a:path w="43200" h="22069" stroke="0"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lnTo>
                        <a:pt x="21600" y="469"/>
                      </a:lnTo>
                      <a:close/>
                    </a:path>
                  </a:pathLst>
                </a:custGeom>
                <a:noFill/>
                <a:ln w="4763">
                  <a:solidFill>
                    <a:srgbClr val="000000"/>
                  </a:solidFill>
                  <a:round/>
                  <a:headEnd/>
                  <a:tailEnd/>
                </a:ln>
              </p:spPr>
              <p:txBody>
                <a:bodyPr/>
                <a:lstStyle/>
                <a:p>
                  <a:endParaRPr lang="en-US"/>
                </a:p>
              </p:txBody>
            </p:sp>
            <p:sp>
              <p:nvSpPr>
                <p:cNvPr id="25672" name="Bogen 26"/>
                <p:cNvSpPr>
                  <a:spLocks/>
                </p:cNvSpPr>
                <p:nvPr/>
              </p:nvSpPr>
              <p:spPr bwMode="auto">
                <a:xfrm>
                  <a:off x="522" y="533"/>
                  <a:ext cx="95" cy="48"/>
                </a:xfrm>
                <a:custGeom>
                  <a:avLst/>
                  <a:gdLst>
                    <a:gd name="T0" fmla="*/ 0 w 43189"/>
                    <a:gd name="T1" fmla="*/ 0 h 21600"/>
                    <a:gd name="T2" fmla="*/ 0 w 43189"/>
                    <a:gd name="T3" fmla="*/ 0 h 21600"/>
                    <a:gd name="T4" fmla="*/ 0 w 43189"/>
                    <a:gd name="T5" fmla="*/ 0 h 21600"/>
                    <a:gd name="T6" fmla="*/ 0 60000 65536"/>
                    <a:gd name="T7" fmla="*/ 0 60000 65536"/>
                    <a:gd name="T8" fmla="*/ 0 60000 65536"/>
                    <a:gd name="T9" fmla="*/ 0 w 43189"/>
                    <a:gd name="T10" fmla="*/ 0 h 21600"/>
                    <a:gd name="T11" fmla="*/ 43189 w 43189"/>
                    <a:gd name="T12" fmla="*/ 21600 h 21600"/>
                  </a:gdLst>
                  <a:ahLst/>
                  <a:cxnLst>
                    <a:cxn ang="T6">
                      <a:pos x="T0" y="T1"/>
                    </a:cxn>
                    <a:cxn ang="T7">
                      <a:pos x="T2" y="T3"/>
                    </a:cxn>
                    <a:cxn ang="T8">
                      <a:pos x="T4" y="T5"/>
                    </a:cxn>
                  </a:cxnLst>
                  <a:rect l="T9" t="T10" r="T11" b="T12"/>
                  <a:pathLst>
                    <a:path w="43189" h="21600" fill="none" extrusionOk="0">
                      <a:moveTo>
                        <a:pt x="-1" y="21150"/>
                      </a:moveTo>
                      <a:cubicBezTo>
                        <a:pt x="244" y="9399"/>
                        <a:pt x="9840" y="-1"/>
                        <a:pt x="21595" y="-1"/>
                      </a:cubicBezTo>
                      <a:cubicBezTo>
                        <a:pt x="33341" y="-1"/>
                        <a:pt x="42934" y="9387"/>
                        <a:pt x="43189" y="21130"/>
                      </a:cubicBezTo>
                    </a:path>
                    <a:path w="43189" h="21600" stroke="0" extrusionOk="0">
                      <a:moveTo>
                        <a:pt x="-1" y="21150"/>
                      </a:moveTo>
                      <a:cubicBezTo>
                        <a:pt x="244" y="9399"/>
                        <a:pt x="9840" y="-1"/>
                        <a:pt x="21595" y="-1"/>
                      </a:cubicBezTo>
                      <a:cubicBezTo>
                        <a:pt x="33341" y="-1"/>
                        <a:pt x="42934" y="9387"/>
                        <a:pt x="43189" y="21130"/>
                      </a:cubicBezTo>
                      <a:lnTo>
                        <a:pt x="21595" y="21600"/>
                      </a:lnTo>
                      <a:close/>
                    </a:path>
                  </a:pathLst>
                </a:custGeom>
                <a:noFill/>
                <a:ln w="4763">
                  <a:solidFill>
                    <a:srgbClr val="000000"/>
                  </a:solidFill>
                  <a:round/>
                  <a:headEnd/>
                  <a:tailEnd/>
                </a:ln>
              </p:spPr>
              <p:txBody>
                <a:bodyPr/>
                <a:lstStyle/>
                <a:p>
                  <a:endParaRPr lang="en-US"/>
                </a:p>
              </p:txBody>
            </p:sp>
          </p:grpSp>
          <p:sp>
            <p:nvSpPr>
              <p:cNvPr id="25666" name="Rectangle 27"/>
              <p:cNvSpPr>
                <a:spLocks noChangeArrowheads="1"/>
              </p:cNvSpPr>
              <p:nvPr/>
            </p:nvSpPr>
            <p:spPr bwMode="auto">
              <a:xfrm>
                <a:off x="285" y="917"/>
                <a:ext cx="787" cy="144"/>
              </a:xfrm>
              <a:prstGeom prst="rect">
                <a:avLst/>
              </a:prstGeom>
              <a:noFill/>
              <a:ln w="9525">
                <a:noFill/>
                <a:miter lim="800000"/>
                <a:headEnd/>
                <a:tailEnd/>
              </a:ln>
            </p:spPr>
            <p:txBody>
              <a:bodyPr lIns="0" tIns="0" rIns="0" bIns="0">
                <a:spAutoFit/>
              </a:bodyPr>
              <a:lstStyle/>
              <a:p>
                <a:r>
                  <a:rPr lang="en-US" sz="1500" u="sng">
                    <a:solidFill>
                      <a:srgbClr val="000000"/>
                    </a:solidFill>
                    <a:latin typeface="Arial" pitchFamily="34" charset="0"/>
                  </a:rPr>
                  <a:t>c2:Customer </a:t>
                </a:r>
                <a:endParaRPr lang="en-US" sz="2400" u="sng"/>
              </a:p>
            </p:txBody>
          </p:sp>
        </p:grpSp>
        <p:sp>
          <p:nvSpPr>
            <p:cNvPr id="25663" name="Line 28"/>
            <p:cNvSpPr>
              <a:spLocks noChangeShapeType="1"/>
            </p:cNvSpPr>
            <p:nvPr/>
          </p:nvSpPr>
          <p:spPr bwMode="auto">
            <a:xfrm>
              <a:off x="4824" y="1074"/>
              <a:ext cx="12" cy="2782"/>
            </a:xfrm>
            <a:prstGeom prst="line">
              <a:avLst/>
            </a:prstGeom>
            <a:noFill/>
            <a:ln w="4763">
              <a:solidFill>
                <a:srgbClr val="000000"/>
              </a:solidFill>
              <a:prstDash val="lgDash"/>
              <a:round/>
              <a:headEnd/>
              <a:tailEnd/>
            </a:ln>
          </p:spPr>
          <p:txBody>
            <a:bodyPr/>
            <a:lstStyle/>
            <a:p>
              <a:endParaRPr lang="en-CA"/>
            </a:p>
          </p:txBody>
        </p:sp>
        <p:sp>
          <p:nvSpPr>
            <p:cNvPr id="25664" name="Rectangle 29"/>
            <p:cNvSpPr>
              <a:spLocks noChangeArrowheads="1"/>
            </p:cNvSpPr>
            <p:nvPr/>
          </p:nvSpPr>
          <p:spPr bwMode="auto">
            <a:xfrm>
              <a:off x="4774" y="1253"/>
              <a:ext cx="96" cy="2688"/>
            </a:xfrm>
            <a:prstGeom prst="rect">
              <a:avLst/>
            </a:prstGeom>
            <a:solidFill>
              <a:schemeClr val="bg1"/>
            </a:solidFill>
            <a:ln w="4763">
              <a:solidFill>
                <a:srgbClr val="000000"/>
              </a:solidFill>
              <a:miter lim="800000"/>
              <a:headEnd/>
              <a:tailEnd/>
            </a:ln>
          </p:spPr>
          <p:txBody>
            <a:bodyPr/>
            <a:lstStyle/>
            <a:p>
              <a:endParaRPr lang="en-US"/>
            </a:p>
          </p:txBody>
        </p:sp>
      </p:grpSp>
      <p:grpSp>
        <p:nvGrpSpPr>
          <p:cNvPr id="9" name="Group 30"/>
          <p:cNvGrpSpPr>
            <a:grpSpLocks/>
          </p:cNvGrpSpPr>
          <p:nvPr/>
        </p:nvGrpSpPr>
        <p:grpSpPr bwMode="auto">
          <a:xfrm>
            <a:off x="1833594" y="1447780"/>
            <a:ext cx="1644650" cy="4951412"/>
            <a:chOff x="2212" y="737"/>
            <a:chExt cx="1036" cy="3119"/>
          </a:xfrm>
        </p:grpSpPr>
        <p:sp>
          <p:nvSpPr>
            <p:cNvPr id="25660" name="Rectangle 31"/>
            <p:cNvSpPr>
              <a:spLocks noChangeArrowheads="1"/>
            </p:cNvSpPr>
            <p:nvPr/>
          </p:nvSpPr>
          <p:spPr bwMode="auto">
            <a:xfrm>
              <a:off x="2212" y="737"/>
              <a:ext cx="1036" cy="324"/>
            </a:xfrm>
            <a:prstGeom prst="rect">
              <a:avLst/>
            </a:prstGeom>
            <a:noFill/>
            <a:ln w="4826">
              <a:solidFill>
                <a:srgbClr val="000000"/>
              </a:solidFill>
              <a:miter lim="800000"/>
              <a:headEnd/>
              <a:tailEnd/>
            </a:ln>
          </p:spPr>
          <p:txBody>
            <a:bodyPr anchor="ctr" anchorCtr="1"/>
            <a:lstStyle/>
            <a:p>
              <a:r>
                <a:rPr lang="en-US" sz="1500" u="sng">
                  <a:solidFill>
                    <a:srgbClr val="000000"/>
                  </a:solidFill>
                  <a:latin typeface="Arial" pitchFamily="34" charset="0"/>
                </a:rPr>
                <a:t>:WithdrawCtrl</a:t>
              </a:r>
            </a:p>
          </p:txBody>
        </p:sp>
        <p:sp>
          <p:nvSpPr>
            <p:cNvPr id="25661" name="Line 32"/>
            <p:cNvSpPr>
              <a:spLocks noChangeShapeType="1"/>
            </p:cNvSpPr>
            <p:nvPr/>
          </p:nvSpPr>
          <p:spPr bwMode="auto">
            <a:xfrm>
              <a:off x="2724" y="1074"/>
              <a:ext cx="12" cy="2782"/>
            </a:xfrm>
            <a:prstGeom prst="line">
              <a:avLst/>
            </a:prstGeom>
            <a:noFill/>
            <a:ln w="4763">
              <a:solidFill>
                <a:srgbClr val="000000"/>
              </a:solidFill>
              <a:prstDash val="lgDash"/>
              <a:round/>
              <a:headEnd/>
              <a:tailEnd/>
            </a:ln>
          </p:spPr>
          <p:txBody>
            <a:bodyPr/>
            <a:lstStyle/>
            <a:p>
              <a:endParaRPr lang="en-CA"/>
            </a:p>
          </p:txBody>
        </p:sp>
      </p:grpSp>
      <p:grpSp>
        <p:nvGrpSpPr>
          <p:cNvPr id="10" name="Group 33"/>
          <p:cNvGrpSpPr>
            <a:grpSpLocks/>
          </p:cNvGrpSpPr>
          <p:nvPr/>
        </p:nvGrpSpPr>
        <p:grpSpPr bwMode="auto">
          <a:xfrm>
            <a:off x="5505482" y="1447780"/>
            <a:ext cx="1644650" cy="4951412"/>
            <a:chOff x="2212" y="737"/>
            <a:chExt cx="1036" cy="3119"/>
          </a:xfrm>
        </p:grpSpPr>
        <p:sp>
          <p:nvSpPr>
            <p:cNvPr id="25658" name="Rectangle 34"/>
            <p:cNvSpPr>
              <a:spLocks noChangeArrowheads="1"/>
            </p:cNvSpPr>
            <p:nvPr/>
          </p:nvSpPr>
          <p:spPr bwMode="auto">
            <a:xfrm>
              <a:off x="2212" y="737"/>
              <a:ext cx="1036" cy="324"/>
            </a:xfrm>
            <a:prstGeom prst="rect">
              <a:avLst/>
            </a:prstGeom>
            <a:noFill/>
            <a:ln w="4826">
              <a:solidFill>
                <a:srgbClr val="000000"/>
              </a:solidFill>
              <a:miter lim="800000"/>
              <a:headEnd/>
              <a:tailEnd/>
            </a:ln>
          </p:spPr>
          <p:txBody>
            <a:bodyPr anchor="ctr" anchorCtr="1"/>
            <a:lstStyle/>
            <a:p>
              <a:r>
                <a:rPr lang="en-US" sz="1500" u="sng">
                  <a:solidFill>
                    <a:srgbClr val="000000"/>
                  </a:solidFill>
                  <a:latin typeface="Arial" pitchFamily="34" charset="0"/>
                </a:rPr>
                <a:t>:WithdrawCtrl</a:t>
              </a:r>
            </a:p>
          </p:txBody>
        </p:sp>
        <p:sp>
          <p:nvSpPr>
            <p:cNvPr id="25659" name="Line 35"/>
            <p:cNvSpPr>
              <a:spLocks noChangeShapeType="1"/>
            </p:cNvSpPr>
            <p:nvPr/>
          </p:nvSpPr>
          <p:spPr bwMode="auto">
            <a:xfrm>
              <a:off x="2724" y="1074"/>
              <a:ext cx="12" cy="2782"/>
            </a:xfrm>
            <a:prstGeom prst="line">
              <a:avLst/>
            </a:prstGeom>
            <a:noFill/>
            <a:ln w="4763">
              <a:solidFill>
                <a:srgbClr val="000000"/>
              </a:solidFill>
              <a:prstDash val="lgDash"/>
              <a:round/>
              <a:headEnd/>
              <a:tailEnd/>
            </a:ln>
          </p:spPr>
          <p:txBody>
            <a:bodyPr/>
            <a:lstStyle/>
            <a:p>
              <a:endParaRPr lang="en-CA"/>
            </a:p>
          </p:txBody>
        </p:sp>
      </p:grpSp>
      <p:grpSp>
        <p:nvGrpSpPr>
          <p:cNvPr id="11" name="Group 36"/>
          <p:cNvGrpSpPr>
            <a:grpSpLocks/>
          </p:cNvGrpSpPr>
          <p:nvPr/>
        </p:nvGrpSpPr>
        <p:grpSpPr bwMode="auto">
          <a:xfrm>
            <a:off x="2714657" y="2355830"/>
            <a:ext cx="1846262" cy="782637"/>
            <a:chOff x="1632" y="1309"/>
            <a:chExt cx="1163" cy="493"/>
          </a:xfrm>
        </p:grpSpPr>
        <p:sp>
          <p:nvSpPr>
            <p:cNvPr id="25655" name="Rectangle 37"/>
            <p:cNvSpPr>
              <a:spLocks noChangeArrowheads="1"/>
            </p:cNvSpPr>
            <p:nvPr/>
          </p:nvSpPr>
          <p:spPr bwMode="auto">
            <a:xfrm>
              <a:off x="1632" y="1309"/>
              <a:ext cx="836" cy="202"/>
            </a:xfrm>
            <a:prstGeom prst="rect">
              <a:avLst/>
            </a:prstGeom>
            <a:noFill/>
            <a:ln w="12700">
              <a:noFill/>
              <a:miter lim="800000"/>
              <a:headEnd/>
              <a:tailEnd/>
            </a:ln>
          </p:spPr>
          <p:txBody>
            <a:bodyPr wrap="none">
              <a:spAutoFit/>
            </a:bodyPr>
            <a:lstStyle/>
            <a:p>
              <a:r>
                <a:rPr lang="en-US" sz="1500">
                  <a:solidFill>
                    <a:srgbClr val="0000CC"/>
                  </a:solidFill>
                  <a:latin typeface="Arial" pitchFamily="34" charset="0"/>
                </a:rPr>
                <a:t>getBalance()</a:t>
              </a:r>
              <a:endParaRPr lang="en-US" sz="1500" u="sng">
                <a:solidFill>
                  <a:srgbClr val="0000CC"/>
                </a:solidFill>
                <a:latin typeface="Arial" pitchFamily="34" charset="0"/>
              </a:endParaRPr>
            </a:p>
          </p:txBody>
        </p:sp>
        <p:sp>
          <p:nvSpPr>
            <p:cNvPr id="25656" name="Rectangle 38"/>
            <p:cNvSpPr>
              <a:spLocks noChangeArrowheads="1"/>
            </p:cNvSpPr>
            <p:nvPr/>
          </p:nvSpPr>
          <p:spPr bwMode="auto">
            <a:xfrm>
              <a:off x="2699" y="1514"/>
              <a:ext cx="96" cy="288"/>
            </a:xfrm>
            <a:prstGeom prst="rect">
              <a:avLst/>
            </a:prstGeom>
            <a:solidFill>
              <a:schemeClr val="bg1"/>
            </a:solidFill>
            <a:ln w="4826">
              <a:solidFill>
                <a:srgbClr val="000000"/>
              </a:solidFill>
              <a:miter lim="800000"/>
              <a:headEnd/>
              <a:tailEnd/>
            </a:ln>
          </p:spPr>
          <p:txBody>
            <a:bodyPr/>
            <a:lstStyle/>
            <a:p>
              <a:endParaRPr lang="en-US"/>
            </a:p>
          </p:txBody>
        </p:sp>
        <p:sp>
          <p:nvSpPr>
            <p:cNvPr id="25657" name="Line 39"/>
            <p:cNvSpPr>
              <a:spLocks noChangeShapeType="1"/>
            </p:cNvSpPr>
            <p:nvPr/>
          </p:nvSpPr>
          <p:spPr bwMode="auto">
            <a:xfrm>
              <a:off x="1632" y="1506"/>
              <a:ext cx="1067" cy="0"/>
            </a:xfrm>
            <a:prstGeom prst="line">
              <a:avLst/>
            </a:prstGeom>
            <a:noFill/>
            <a:ln w="12700">
              <a:solidFill>
                <a:schemeClr val="tx1"/>
              </a:solidFill>
              <a:round/>
              <a:headEnd/>
              <a:tailEnd type="arrow" w="med" len="med"/>
            </a:ln>
          </p:spPr>
          <p:txBody>
            <a:bodyPr wrap="none" anchor="ctr"/>
            <a:lstStyle/>
            <a:p>
              <a:endParaRPr lang="en-CA"/>
            </a:p>
          </p:txBody>
        </p:sp>
      </p:grpSp>
      <p:grpSp>
        <p:nvGrpSpPr>
          <p:cNvPr id="12" name="Group 40"/>
          <p:cNvGrpSpPr>
            <a:grpSpLocks/>
          </p:cNvGrpSpPr>
          <p:nvPr/>
        </p:nvGrpSpPr>
        <p:grpSpPr bwMode="auto">
          <a:xfrm>
            <a:off x="2714657" y="2817792"/>
            <a:ext cx="1797050" cy="320675"/>
            <a:chOff x="1627" y="1600"/>
            <a:chExt cx="1132" cy="202"/>
          </a:xfrm>
        </p:grpSpPr>
        <p:sp>
          <p:nvSpPr>
            <p:cNvPr id="25653" name="Line 41"/>
            <p:cNvSpPr>
              <a:spLocks noChangeShapeType="1"/>
            </p:cNvSpPr>
            <p:nvPr/>
          </p:nvSpPr>
          <p:spPr bwMode="auto">
            <a:xfrm flipH="1">
              <a:off x="1627" y="1794"/>
              <a:ext cx="1132" cy="0"/>
            </a:xfrm>
            <a:prstGeom prst="line">
              <a:avLst/>
            </a:prstGeom>
            <a:noFill/>
            <a:ln w="12700">
              <a:solidFill>
                <a:schemeClr val="tx1"/>
              </a:solidFill>
              <a:prstDash val="lgDash"/>
              <a:round/>
              <a:headEnd/>
              <a:tailEnd type="arrow" w="med" len="med"/>
            </a:ln>
          </p:spPr>
          <p:txBody>
            <a:bodyPr wrap="none" anchor="ctr"/>
            <a:lstStyle/>
            <a:p>
              <a:endParaRPr lang="en-CA"/>
            </a:p>
          </p:txBody>
        </p:sp>
        <p:sp>
          <p:nvSpPr>
            <p:cNvPr id="25654" name="Rectangle 42"/>
            <p:cNvSpPr>
              <a:spLocks noChangeArrowheads="1"/>
            </p:cNvSpPr>
            <p:nvPr/>
          </p:nvSpPr>
          <p:spPr bwMode="auto">
            <a:xfrm>
              <a:off x="1692" y="1600"/>
              <a:ext cx="316" cy="202"/>
            </a:xfrm>
            <a:prstGeom prst="rect">
              <a:avLst/>
            </a:prstGeom>
            <a:noFill/>
            <a:ln w="12700">
              <a:noFill/>
              <a:miter lim="800000"/>
              <a:headEnd/>
              <a:tailEnd/>
            </a:ln>
          </p:spPr>
          <p:txBody>
            <a:bodyPr wrap="none">
              <a:spAutoFit/>
            </a:bodyPr>
            <a:lstStyle/>
            <a:p>
              <a:r>
                <a:rPr lang="en-US" sz="1500">
                  <a:solidFill>
                    <a:srgbClr val="0000CC"/>
                  </a:solidFill>
                  <a:latin typeface="Arial" pitchFamily="34" charset="0"/>
                </a:rPr>
                <a:t>200</a:t>
              </a:r>
            </a:p>
          </p:txBody>
        </p:sp>
      </p:grpSp>
      <p:grpSp>
        <p:nvGrpSpPr>
          <p:cNvPr id="13" name="Group 43"/>
          <p:cNvGrpSpPr>
            <a:grpSpLocks/>
          </p:cNvGrpSpPr>
          <p:nvPr/>
        </p:nvGrpSpPr>
        <p:grpSpPr bwMode="auto">
          <a:xfrm>
            <a:off x="1277969" y="2179617"/>
            <a:ext cx="1436688" cy="3062288"/>
            <a:chOff x="722" y="1198"/>
            <a:chExt cx="905" cy="1929"/>
          </a:xfrm>
        </p:grpSpPr>
        <p:sp>
          <p:nvSpPr>
            <p:cNvPr id="25649" name="Line 44"/>
            <p:cNvSpPr>
              <a:spLocks noChangeShapeType="1"/>
            </p:cNvSpPr>
            <p:nvPr/>
          </p:nvSpPr>
          <p:spPr bwMode="auto">
            <a:xfrm>
              <a:off x="729" y="1400"/>
              <a:ext cx="802" cy="0"/>
            </a:xfrm>
            <a:prstGeom prst="line">
              <a:avLst/>
            </a:prstGeom>
            <a:noFill/>
            <a:ln w="12700">
              <a:solidFill>
                <a:schemeClr val="tx1"/>
              </a:solidFill>
              <a:round/>
              <a:headEnd/>
              <a:tailEnd type="arrow" w="med" len="med"/>
            </a:ln>
          </p:spPr>
          <p:txBody>
            <a:bodyPr wrap="none" anchor="ctr"/>
            <a:lstStyle/>
            <a:p>
              <a:endParaRPr lang="en-CA"/>
            </a:p>
          </p:txBody>
        </p:sp>
        <p:grpSp>
          <p:nvGrpSpPr>
            <p:cNvPr id="14" name="Group 45"/>
            <p:cNvGrpSpPr>
              <a:grpSpLocks/>
            </p:cNvGrpSpPr>
            <p:nvPr/>
          </p:nvGrpSpPr>
          <p:grpSpPr bwMode="auto">
            <a:xfrm>
              <a:off x="722" y="1198"/>
              <a:ext cx="905" cy="1929"/>
              <a:chOff x="722" y="1198"/>
              <a:chExt cx="905" cy="1929"/>
            </a:xfrm>
          </p:grpSpPr>
          <p:sp>
            <p:nvSpPr>
              <p:cNvPr id="25651" name="Rectangle 46"/>
              <p:cNvSpPr>
                <a:spLocks noChangeArrowheads="1"/>
              </p:cNvSpPr>
              <p:nvPr/>
            </p:nvSpPr>
            <p:spPr bwMode="auto">
              <a:xfrm>
                <a:off x="1531" y="1400"/>
                <a:ext cx="96" cy="1727"/>
              </a:xfrm>
              <a:prstGeom prst="rect">
                <a:avLst/>
              </a:prstGeom>
              <a:solidFill>
                <a:schemeClr val="bg1"/>
              </a:solidFill>
              <a:ln w="4826">
                <a:solidFill>
                  <a:srgbClr val="000000"/>
                </a:solidFill>
                <a:miter lim="800000"/>
                <a:headEnd/>
                <a:tailEnd/>
              </a:ln>
            </p:spPr>
            <p:txBody>
              <a:bodyPr/>
              <a:lstStyle/>
              <a:p>
                <a:endParaRPr lang="en-US"/>
              </a:p>
            </p:txBody>
          </p:sp>
          <p:sp>
            <p:nvSpPr>
              <p:cNvPr id="25652" name="Rectangle 47"/>
              <p:cNvSpPr>
                <a:spLocks noChangeArrowheads="1"/>
              </p:cNvSpPr>
              <p:nvPr/>
            </p:nvSpPr>
            <p:spPr bwMode="auto">
              <a:xfrm>
                <a:off x="722" y="1198"/>
                <a:ext cx="849" cy="202"/>
              </a:xfrm>
              <a:prstGeom prst="rect">
                <a:avLst/>
              </a:prstGeom>
              <a:noFill/>
              <a:ln w="12700">
                <a:noFill/>
                <a:miter lim="800000"/>
                <a:headEnd/>
                <a:tailEnd/>
              </a:ln>
            </p:spPr>
            <p:txBody>
              <a:bodyPr wrap="none">
                <a:spAutoFit/>
              </a:bodyPr>
              <a:lstStyle/>
              <a:p>
                <a:r>
                  <a:rPr lang="en-US" sz="1500">
                    <a:solidFill>
                      <a:srgbClr val="0000CC"/>
                    </a:solidFill>
                    <a:latin typeface="Arial" pitchFamily="34" charset="0"/>
                  </a:rPr>
                  <a:t>withdraw(50)</a:t>
                </a:r>
                <a:endParaRPr lang="en-US" sz="1500" u="sng">
                  <a:solidFill>
                    <a:srgbClr val="0000CC"/>
                  </a:solidFill>
                  <a:latin typeface="Arial" pitchFamily="34" charset="0"/>
                </a:endParaRPr>
              </a:p>
            </p:txBody>
          </p:sp>
        </p:grpSp>
      </p:grpSp>
      <p:grpSp>
        <p:nvGrpSpPr>
          <p:cNvPr id="15" name="Group 48"/>
          <p:cNvGrpSpPr>
            <a:grpSpLocks/>
          </p:cNvGrpSpPr>
          <p:nvPr/>
        </p:nvGrpSpPr>
        <p:grpSpPr bwMode="auto">
          <a:xfrm>
            <a:off x="2711482" y="4287817"/>
            <a:ext cx="1846262" cy="782638"/>
            <a:chOff x="1632" y="1309"/>
            <a:chExt cx="1163" cy="493"/>
          </a:xfrm>
        </p:grpSpPr>
        <p:sp>
          <p:nvSpPr>
            <p:cNvPr id="25646" name="Rectangle 49"/>
            <p:cNvSpPr>
              <a:spLocks noChangeArrowheads="1"/>
            </p:cNvSpPr>
            <p:nvPr/>
          </p:nvSpPr>
          <p:spPr bwMode="auto">
            <a:xfrm>
              <a:off x="1632" y="1309"/>
              <a:ext cx="1030" cy="202"/>
            </a:xfrm>
            <a:prstGeom prst="rect">
              <a:avLst/>
            </a:prstGeom>
            <a:noFill/>
            <a:ln w="12700">
              <a:noFill/>
              <a:miter lim="800000"/>
              <a:headEnd/>
              <a:tailEnd/>
            </a:ln>
          </p:spPr>
          <p:txBody>
            <a:bodyPr wrap="none">
              <a:spAutoFit/>
            </a:bodyPr>
            <a:lstStyle/>
            <a:p>
              <a:r>
                <a:rPr lang="en-US" sz="1500">
                  <a:solidFill>
                    <a:srgbClr val="0000CC"/>
                  </a:solidFill>
                  <a:latin typeface="Arial" pitchFamily="34" charset="0"/>
                </a:rPr>
                <a:t>setBalance(150)</a:t>
              </a:r>
              <a:endParaRPr lang="en-US" sz="1500" u="sng">
                <a:solidFill>
                  <a:srgbClr val="0000CC"/>
                </a:solidFill>
                <a:latin typeface="Arial" pitchFamily="34" charset="0"/>
              </a:endParaRPr>
            </a:p>
          </p:txBody>
        </p:sp>
        <p:sp>
          <p:nvSpPr>
            <p:cNvPr id="25647" name="Rectangle 50"/>
            <p:cNvSpPr>
              <a:spLocks noChangeArrowheads="1"/>
            </p:cNvSpPr>
            <p:nvPr/>
          </p:nvSpPr>
          <p:spPr bwMode="auto">
            <a:xfrm>
              <a:off x="2699" y="1514"/>
              <a:ext cx="96" cy="288"/>
            </a:xfrm>
            <a:prstGeom prst="rect">
              <a:avLst/>
            </a:prstGeom>
            <a:solidFill>
              <a:schemeClr val="bg1"/>
            </a:solidFill>
            <a:ln w="4826">
              <a:solidFill>
                <a:srgbClr val="000000"/>
              </a:solidFill>
              <a:miter lim="800000"/>
              <a:headEnd/>
              <a:tailEnd/>
            </a:ln>
          </p:spPr>
          <p:txBody>
            <a:bodyPr/>
            <a:lstStyle/>
            <a:p>
              <a:endParaRPr lang="en-US"/>
            </a:p>
          </p:txBody>
        </p:sp>
        <p:sp>
          <p:nvSpPr>
            <p:cNvPr id="25648" name="Line 51"/>
            <p:cNvSpPr>
              <a:spLocks noChangeShapeType="1"/>
            </p:cNvSpPr>
            <p:nvPr/>
          </p:nvSpPr>
          <p:spPr bwMode="auto">
            <a:xfrm>
              <a:off x="1632" y="1506"/>
              <a:ext cx="1067" cy="0"/>
            </a:xfrm>
            <a:prstGeom prst="line">
              <a:avLst/>
            </a:prstGeom>
            <a:noFill/>
            <a:ln w="12700">
              <a:solidFill>
                <a:schemeClr val="tx1"/>
              </a:solidFill>
              <a:round/>
              <a:headEnd/>
              <a:tailEnd type="arrow" w="med" len="med"/>
            </a:ln>
          </p:spPr>
          <p:txBody>
            <a:bodyPr wrap="none" anchor="ctr"/>
            <a:lstStyle/>
            <a:p>
              <a:endParaRPr lang="en-CA"/>
            </a:p>
          </p:txBody>
        </p:sp>
      </p:grpSp>
      <p:grpSp>
        <p:nvGrpSpPr>
          <p:cNvPr id="16" name="Group 52"/>
          <p:cNvGrpSpPr>
            <a:grpSpLocks/>
          </p:cNvGrpSpPr>
          <p:nvPr/>
        </p:nvGrpSpPr>
        <p:grpSpPr bwMode="auto">
          <a:xfrm flipH="1">
            <a:off x="4408519" y="3049567"/>
            <a:ext cx="1846263" cy="782638"/>
            <a:chOff x="1632" y="1309"/>
            <a:chExt cx="1163" cy="493"/>
          </a:xfrm>
        </p:grpSpPr>
        <p:sp>
          <p:nvSpPr>
            <p:cNvPr id="25643" name="Rectangle 53"/>
            <p:cNvSpPr>
              <a:spLocks noChangeArrowheads="1"/>
            </p:cNvSpPr>
            <p:nvPr/>
          </p:nvSpPr>
          <p:spPr bwMode="auto">
            <a:xfrm>
              <a:off x="1959" y="1309"/>
              <a:ext cx="836" cy="202"/>
            </a:xfrm>
            <a:prstGeom prst="rect">
              <a:avLst/>
            </a:prstGeom>
            <a:noFill/>
            <a:ln w="12700">
              <a:noFill/>
              <a:miter lim="800000"/>
              <a:headEnd/>
              <a:tailEnd/>
            </a:ln>
          </p:spPr>
          <p:txBody>
            <a:bodyPr wrap="none">
              <a:spAutoFit/>
            </a:bodyPr>
            <a:lstStyle/>
            <a:p>
              <a:r>
                <a:rPr lang="en-US" sz="1500">
                  <a:solidFill>
                    <a:srgbClr val="1AA50F"/>
                  </a:solidFill>
                  <a:latin typeface="Arial" pitchFamily="34" charset="0"/>
                </a:rPr>
                <a:t>getBalance()</a:t>
              </a:r>
              <a:endParaRPr lang="en-US" sz="1500" u="sng">
                <a:solidFill>
                  <a:srgbClr val="1AA50F"/>
                </a:solidFill>
                <a:latin typeface="Arial" pitchFamily="34" charset="0"/>
              </a:endParaRPr>
            </a:p>
          </p:txBody>
        </p:sp>
        <p:sp>
          <p:nvSpPr>
            <p:cNvPr id="25644" name="Rectangle 54"/>
            <p:cNvSpPr>
              <a:spLocks noChangeArrowheads="1"/>
            </p:cNvSpPr>
            <p:nvPr/>
          </p:nvSpPr>
          <p:spPr bwMode="auto">
            <a:xfrm>
              <a:off x="2699" y="1514"/>
              <a:ext cx="96" cy="288"/>
            </a:xfrm>
            <a:prstGeom prst="rect">
              <a:avLst/>
            </a:prstGeom>
            <a:solidFill>
              <a:schemeClr val="bg1"/>
            </a:solidFill>
            <a:ln w="4826">
              <a:solidFill>
                <a:srgbClr val="000000"/>
              </a:solidFill>
              <a:miter lim="800000"/>
              <a:headEnd/>
              <a:tailEnd/>
            </a:ln>
          </p:spPr>
          <p:txBody>
            <a:bodyPr/>
            <a:lstStyle/>
            <a:p>
              <a:endParaRPr lang="en-US"/>
            </a:p>
          </p:txBody>
        </p:sp>
        <p:sp>
          <p:nvSpPr>
            <p:cNvPr id="25645" name="Line 55"/>
            <p:cNvSpPr>
              <a:spLocks noChangeShapeType="1"/>
            </p:cNvSpPr>
            <p:nvPr/>
          </p:nvSpPr>
          <p:spPr bwMode="auto">
            <a:xfrm>
              <a:off x="1632" y="1506"/>
              <a:ext cx="1067" cy="0"/>
            </a:xfrm>
            <a:prstGeom prst="line">
              <a:avLst/>
            </a:prstGeom>
            <a:noFill/>
            <a:ln w="12700">
              <a:solidFill>
                <a:schemeClr val="tx1"/>
              </a:solidFill>
              <a:round/>
              <a:headEnd/>
              <a:tailEnd type="arrow" w="med" len="med"/>
            </a:ln>
          </p:spPr>
          <p:txBody>
            <a:bodyPr wrap="none" anchor="ctr"/>
            <a:lstStyle/>
            <a:p>
              <a:endParaRPr lang="en-CA"/>
            </a:p>
          </p:txBody>
        </p:sp>
      </p:grpSp>
      <p:grpSp>
        <p:nvGrpSpPr>
          <p:cNvPr id="17" name="Group 56"/>
          <p:cNvGrpSpPr>
            <a:grpSpLocks/>
          </p:cNvGrpSpPr>
          <p:nvPr/>
        </p:nvGrpSpPr>
        <p:grpSpPr bwMode="auto">
          <a:xfrm>
            <a:off x="4457732" y="3511530"/>
            <a:ext cx="1797050" cy="320675"/>
            <a:chOff x="2725" y="1987"/>
            <a:chExt cx="1132" cy="202"/>
          </a:xfrm>
        </p:grpSpPr>
        <p:sp>
          <p:nvSpPr>
            <p:cNvPr id="25641" name="Line 57"/>
            <p:cNvSpPr>
              <a:spLocks noChangeShapeType="1"/>
            </p:cNvSpPr>
            <p:nvPr/>
          </p:nvSpPr>
          <p:spPr bwMode="auto">
            <a:xfrm>
              <a:off x="2725" y="2181"/>
              <a:ext cx="1132" cy="0"/>
            </a:xfrm>
            <a:prstGeom prst="line">
              <a:avLst/>
            </a:prstGeom>
            <a:noFill/>
            <a:ln w="12700">
              <a:solidFill>
                <a:schemeClr val="tx1"/>
              </a:solidFill>
              <a:prstDash val="lgDash"/>
              <a:round/>
              <a:headEnd/>
              <a:tailEnd type="arrow" w="med" len="med"/>
            </a:ln>
          </p:spPr>
          <p:txBody>
            <a:bodyPr wrap="none" anchor="ctr"/>
            <a:lstStyle/>
            <a:p>
              <a:endParaRPr lang="en-CA"/>
            </a:p>
          </p:txBody>
        </p:sp>
        <p:sp>
          <p:nvSpPr>
            <p:cNvPr id="25642" name="Rectangle 58"/>
            <p:cNvSpPr>
              <a:spLocks noChangeArrowheads="1"/>
            </p:cNvSpPr>
            <p:nvPr/>
          </p:nvSpPr>
          <p:spPr bwMode="auto">
            <a:xfrm flipH="1">
              <a:off x="3476" y="1987"/>
              <a:ext cx="316" cy="202"/>
            </a:xfrm>
            <a:prstGeom prst="rect">
              <a:avLst/>
            </a:prstGeom>
            <a:noFill/>
            <a:ln w="12700">
              <a:noFill/>
              <a:miter lim="800000"/>
              <a:headEnd/>
              <a:tailEnd/>
            </a:ln>
          </p:spPr>
          <p:txBody>
            <a:bodyPr wrap="none">
              <a:spAutoFit/>
            </a:bodyPr>
            <a:lstStyle/>
            <a:p>
              <a:r>
                <a:rPr lang="en-US" sz="1500">
                  <a:solidFill>
                    <a:srgbClr val="1AA50F"/>
                  </a:solidFill>
                  <a:latin typeface="Arial" pitchFamily="34" charset="0"/>
                </a:rPr>
                <a:t>200</a:t>
              </a:r>
            </a:p>
          </p:txBody>
        </p:sp>
      </p:grpSp>
      <p:grpSp>
        <p:nvGrpSpPr>
          <p:cNvPr id="18" name="Group 59"/>
          <p:cNvGrpSpPr>
            <a:grpSpLocks/>
          </p:cNvGrpSpPr>
          <p:nvPr/>
        </p:nvGrpSpPr>
        <p:grpSpPr bwMode="auto">
          <a:xfrm>
            <a:off x="6254782" y="2793980"/>
            <a:ext cx="1522412" cy="3062287"/>
            <a:chOff x="3857" y="1585"/>
            <a:chExt cx="959" cy="1929"/>
          </a:xfrm>
        </p:grpSpPr>
        <p:sp>
          <p:nvSpPr>
            <p:cNvPr id="25638" name="Rectangle 60"/>
            <p:cNvSpPr>
              <a:spLocks noChangeArrowheads="1"/>
            </p:cNvSpPr>
            <p:nvPr/>
          </p:nvSpPr>
          <p:spPr bwMode="auto">
            <a:xfrm flipH="1">
              <a:off x="3857" y="1787"/>
              <a:ext cx="96" cy="1727"/>
            </a:xfrm>
            <a:prstGeom prst="rect">
              <a:avLst/>
            </a:prstGeom>
            <a:solidFill>
              <a:schemeClr val="bg1"/>
            </a:solidFill>
            <a:ln w="4826">
              <a:solidFill>
                <a:srgbClr val="000000"/>
              </a:solidFill>
              <a:miter lim="800000"/>
              <a:headEnd/>
              <a:tailEnd/>
            </a:ln>
          </p:spPr>
          <p:txBody>
            <a:bodyPr/>
            <a:lstStyle/>
            <a:p>
              <a:endParaRPr lang="en-US"/>
            </a:p>
          </p:txBody>
        </p:sp>
        <p:sp>
          <p:nvSpPr>
            <p:cNvPr id="25639" name="Line 61"/>
            <p:cNvSpPr>
              <a:spLocks noChangeShapeType="1"/>
            </p:cNvSpPr>
            <p:nvPr/>
          </p:nvSpPr>
          <p:spPr bwMode="auto">
            <a:xfrm flipH="1">
              <a:off x="3953" y="1787"/>
              <a:ext cx="863" cy="0"/>
            </a:xfrm>
            <a:prstGeom prst="line">
              <a:avLst/>
            </a:prstGeom>
            <a:noFill/>
            <a:ln w="12700">
              <a:solidFill>
                <a:schemeClr val="tx1"/>
              </a:solidFill>
              <a:round/>
              <a:headEnd/>
              <a:tailEnd type="arrow" w="med" len="med"/>
            </a:ln>
          </p:spPr>
          <p:txBody>
            <a:bodyPr wrap="none" anchor="ctr"/>
            <a:lstStyle/>
            <a:p>
              <a:endParaRPr lang="en-CA"/>
            </a:p>
          </p:txBody>
        </p:sp>
        <p:sp>
          <p:nvSpPr>
            <p:cNvPr id="25640" name="Rectangle 62"/>
            <p:cNvSpPr>
              <a:spLocks noChangeArrowheads="1"/>
            </p:cNvSpPr>
            <p:nvPr/>
          </p:nvSpPr>
          <p:spPr bwMode="auto">
            <a:xfrm flipH="1">
              <a:off x="3913" y="1585"/>
              <a:ext cx="849" cy="202"/>
            </a:xfrm>
            <a:prstGeom prst="rect">
              <a:avLst/>
            </a:prstGeom>
            <a:noFill/>
            <a:ln w="12700">
              <a:noFill/>
              <a:miter lim="800000"/>
              <a:headEnd/>
              <a:tailEnd/>
            </a:ln>
          </p:spPr>
          <p:txBody>
            <a:bodyPr wrap="none">
              <a:spAutoFit/>
            </a:bodyPr>
            <a:lstStyle/>
            <a:p>
              <a:r>
                <a:rPr lang="en-US" sz="1500">
                  <a:solidFill>
                    <a:srgbClr val="1AA50F"/>
                  </a:solidFill>
                  <a:latin typeface="Arial" pitchFamily="34" charset="0"/>
                </a:rPr>
                <a:t>withdraw(50)</a:t>
              </a:r>
              <a:endParaRPr lang="en-US" sz="1500" u="sng">
                <a:solidFill>
                  <a:srgbClr val="1AA50F"/>
                </a:solidFill>
                <a:latin typeface="Arial" pitchFamily="34" charset="0"/>
              </a:endParaRPr>
            </a:p>
          </p:txBody>
        </p:sp>
      </p:grpSp>
      <p:grpSp>
        <p:nvGrpSpPr>
          <p:cNvPr id="19" name="Group 63"/>
          <p:cNvGrpSpPr>
            <a:grpSpLocks/>
          </p:cNvGrpSpPr>
          <p:nvPr/>
        </p:nvGrpSpPr>
        <p:grpSpPr bwMode="auto">
          <a:xfrm flipH="1">
            <a:off x="4411694" y="5029180"/>
            <a:ext cx="1846263" cy="782637"/>
            <a:chOff x="1632" y="1309"/>
            <a:chExt cx="1163" cy="493"/>
          </a:xfrm>
        </p:grpSpPr>
        <p:sp>
          <p:nvSpPr>
            <p:cNvPr id="25635" name="Rectangle 64"/>
            <p:cNvSpPr>
              <a:spLocks noChangeArrowheads="1"/>
            </p:cNvSpPr>
            <p:nvPr/>
          </p:nvSpPr>
          <p:spPr bwMode="auto">
            <a:xfrm>
              <a:off x="1763" y="1309"/>
              <a:ext cx="1030" cy="202"/>
            </a:xfrm>
            <a:prstGeom prst="rect">
              <a:avLst/>
            </a:prstGeom>
            <a:noFill/>
            <a:ln w="12700">
              <a:noFill/>
              <a:miter lim="800000"/>
              <a:headEnd/>
              <a:tailEnd/>
            </a:ln>
          </p:spPr>
          <p:txBody>
            <a:bodyPr wrap="none">
              <a:spAutoFit/>
            </a:bodyPr>
            <a:lstStyle/>
            <a:p>
              <a:r>
                <a:rPr lang="en-US" sz="1500">
                  <a:solidFill>
                    <a:srgbClr val="1AA50F"/>
                  </a:solidFill>
                  <a:latin typeface="Arial" pitchFamily="34" charset="0"/>
                </a:rPr>
                <a:t>setBalance(150)</a:t>
              </a:r>
              <a:endParaRPr lang="en-US" sz="1500" u="sng">
                <a:solidFill>
                  <a:srgbClr val="1AA50F"/>
                </a:solidFill>
                <a:latin typeface="Arial" pitchFamily="34" charset="0"/>
              </a:endParaRPr>
            </a:p>
          </p:txBody>
        </p:sp>
        <p:sp>
          <p:nvSpPr>
            <p:cNvPr id="25636" name="Rectangle 65"/>
            <p:cNvSpPr>
              <a:spLocks noChangeArrowheads="1"/>
            </p:cNvSpPr>
            <p:nvPr/>
          </p:nvSpPr>
          <p:spPr bwMode="auto">
            <a:xfrm>
              <a:off x="2699" y="1514"/>
              <a:ext cx="96" cy="288"/>
            </a:xfrm>
            <a:prstGeom prst="rect">
              <a:avLst/>
            </a:prstGeom>
            <a:solidFill>
              <a:schemeClr val="bg1"/>
            </a:solidFill>
            <a:ln w="4826">
              <a:solidFill>
                <a:srgbClr val="000000"/>
              </a:solidFill>
              <a:miter lim="800000"/>
              <a:headEnd/>
              <a:tailEnd/>
            </a:ln>
          </p:spPr>
          <p:txBody>
            <a:bodyPr/>
            <a:lstStyle/>
            <a:p>
              <a:endParaRPr lang="en-US"/>
            </a:p>
          </p:txBody>
        </p:sp>
        <p:sp>
          <p:nvSpPr>
            <p:cNvPr id="25637" name="Line 66"/>
            <p:cNvSpPr>
              <a:spLocks noChangeShapeType="1"/>
            </p:cNvSpPr>
            <p:nvPr/>
          </p:nvSpPr>
          <p:spPr bwMode="auto">
            <a:xfrm>
              <a:off x="1632" y="1506"/>
              <a:ext cx="1067" cy="0"/>
            </a:xfrm>
            <a:prstGeom prst="line">
              <a:avLst/>
            </a:prstGeom>
            <a:noFill/>
            <a:ln w="12700">
              <a:solidFill>
                <a:schemeClr val="tx1"/>
              </a:solidFill>
              <a:round/>
              <a:headEnd/>
              <a:tailEnd type="arrow" w="med" len="med"/>
            </a:ln>
          </p:spPr>
          <p:txBody>
            <a:bodyPr wrap="none" anchor="ctr"/>
            <a:lstStyle/>
            <a:p>
              <a:endParaRPr lang="en-CA"/>
            </a:p>
          </p:txBody>
        </p:sp>
      </p:grpSp>
      <p:grpSp>
        <p:nvGrpSpPr>
          <p:cNvPr id="20" name="Group 67"/>
          <p:cNvGrpSpPr>
            <a:grpSpLocks/>
          </p:cNvGrpSpPr>
          <p:nvPr/>
        </p:nvGrpSpPr>
        <p:grpSpPr bwMode="auto">
          <a:xfrm>
            <a:off x="1424019" y="3273405"/>
            <a:ext cx="2809875" cy="1014412"/>
            <a:chOff x="814" y="1887"/>
            <a:chExt cx="1770" cy="639"/>
          </a:xfrm>
        </p:grpSpPr>
        <p:grpSp>
          <p:nvGrpSpPr>
            <p:cNvPr id="21" name="Group 68"/>
            <p:cNvGrpSpPr>
              <a:grpSpLocks/>
            </p:cNvGrpSpPr>
            <p:nvPr/>
          </p:nvGrpSpPr>
          <p:grpSpPr bwMode="auto">
            <a:xfrm flipH="1">
              <a:off x="1571" y="2099"/>
              <a:ext cx="394" cy="427"/>
              <a:chOff x="284" y="1738"/>
              <a:chExt cx="394" cy="427"/>
            </a:xfrm>
          </p:grpSpPr>
          <p:sp>
            <p:nvSpPr>
              <p:cNvPr id="25631" name="Rectangle 69"/>
              <p:cNvSpPr>
                <a:spLocks noChangeArrowheads="1"/>
              </p:cNvSpPr>
              <p:nvPr/>
            </p:nvSpPr>
            <p:spPr bwMode="auto">
              <a:xfrm>
                <a:off x="582" y="1877"/>
                <a:ext cx="96" cy="288"/>
              </a:xfrm>
              <a:prstGeom prst="rect">
                <a:avLst/>
              </a:prstGeom>
              <a:solidFill>
                <a:schemeClr val="bg1"/>
              </a:solidFill>
              <a:ln w="4826">
                <a:solidFill>
                  <a:srgbClr val="000000"/>
                </a:solidFill>
                <a:miter lim="800000"/>
                <a:headEnd/>
                <a:tailEnd/>
              </a:ln>
            </p:spPr>
            <p:txBody>
              <a:bodyPr/>
              <a:lstStyle/>
              <a:p>
                <a:endParaRPr lang="en-US"/>
              </a:p>
            </p:txBody>
          </p:sp>
          <p:grpSp>
            <p:nvGrpSpPr>
              <p:cNvPr id="22" name="Group 70"/>
              <p:cNvGrpSpPr>
                <a:grpSpLocks/>
              </p:cNvGrpSpPr>
              <p:nvPr/>
            </p:nvGrpSpPr>
            <p:grpSpPr bwMode="auto">
              <a:xfrm>
                <a:off x="284" y="1738"/>
                <a:ext cx="334" cy="139"/>
                <a:chOff x="284" y="1738"/>
                <a:chExt cx="334" cy="139"/>
              </a:xfrm>
            </p:grpSpPr>
            <p:sp>
              <p:nvSpPr>
                <p:cNvPr id="25633" name="Bogen 71"/>
                <p:cNvSpPr>
                  <a:spLocks/>
                </p:cNvSpPr>
                <p:nvPr/>
              </p:nvSpPr>
              <p:spPr bwMode="auto">
                <a:xfrm flipH="1">
                  <a:off x="284" y="1738"/>
                  <a:ext cx="334" cy="70"/>
                </a:xfrm>
                <a:custGeom>
                  <a:avLst/>
                  <a:gdLst>
                    <a:gd name="T0" fmla="*/ 0 w 24183"/>
                    <a:gd name="T1" fmla="*/ 0 h 21600"/>
                    <a:gd name="T2" fmla="*/ 0 w 24183"/>
                    <a:gd name="T3" fmla="*/ 0 h 21600"/>
                    <a:gd name="T4" fmla="*/ 0 w 24183"/>
                    <a:gd name="T5" fmla="*/ 0 h 21600"/>
                    <a:gd name="T6" fmla="*/ 0 60000 65536"/>
                    <a:gd name="T7" fmla="*/ 0 60000 65536"/>
                    <a:gd name="T8" fmla="*/ 0 60000 65536"/>
                    <a:gd name="T9" fmla="*/ 0 w 24183"/>
                    <a:gd name="T10" fmla="*/ 0 h 21600"/>
                    <a:gd name="T11" fmla="*/ 24183 w 24183"/>
                    <a:gd name="T12" fmla="*/ 21600 h 21600"/>
                  </a:gdLst>
                  <a:ahLst/>
                  <a:cxnLst>
                    <a:cxn ang="T6">
                      <a:pos x="T0" y="T1"/>
                    </a:cxn>
                    <a:cxn ang="T7">
                      <a:pos x="T2" y="T3"/>
                    </a:cxn>
                    <a:cxn ang="T8">
                      <a:pos x="T4" y="T5"/>
                    </a:cxn>
                  </a:cxnLst>
                  <a:rect l="T9" t="T10" r="T11" b="T12"/>
                  <a:pathLst>
                    <a:path w="24183" h="21600" fill="none" extrusionOk="0">
                      <a:moveTo>
                        <a:pt x="-1" y="155"/>
                      </a:moveTo>
                      <a:cubicBezTo>
                        <a:pt x="857" y="51"/>
                        <a:pt x="1719" y="-1"/>
                        <a:pt x="2583" y="-1"/>
                      </a:cubicBezTo>
                      <a:cubicBezTo>
                        <a:pt x="14512" y="-1"/>
                        <a:pt x="24183" y="9670"/>
                        <a:pt x="24183" y="21600"/>
                      </a:cubicBezTo>
                    </a:path>
                    <a:path w="24183" h="21600" stroke="0" extrusionOk="0">
                      <a:moveTo>
                        <a:pt x="-1" y="155"/>
                      </a:moveTo>
                      <a:cubicBezTo>
                        <a:pt x="857" y="51"/>
                        <a:pt x="1719" y="-1"/>
                        <a:pt x="2583" y="-1"/>
                      </a:cubicBezTo>
                      <a:cubicBezTo>
                        <a:pt x="14512" y="-1"/>
                        <a:pt x="24183" y="9670"/>
                        <a:pt x="24183" y="21600"/>
                      </a:cubicBezTo>
                      <a:lnTo>
                        <a:pt x="2583" y="21600"/>
                      </a:lnTo>
                      <a:close/>
                    </a:path>
                  </a:pathLst>
                </a:custGeom>
                <a:noFill/>
                <a:ln w="12700">
                  <a:solidFill>
                    <a:schemeClr val="tx1"/>
                  </a:solidFill>
                  <a:round/>
                  <a:headEnd/>
                  <a:tailEnd/>
                </a:ln>
              </p:spPr>
              <p:txBody>
                <a:bodyPr wrap="none" anchor="ctr"/>
                <a:lstStyle/>
                <a:p>
                  <a:endParaRPr lang="en-US"/>
                </a:p>
              </p:txBody>
            </p:sp>
            <p:sp>
              <p:nvSpPr>
                <p:cNvPr id="25634" name="Bogen 72"/>
                <p:cNvSpPr>
                  <a:spLocks/>
                </p:cNvSpPr>
                <p:nvPr/>
              </p:nvSpPr>
              <p:spPr bwMode="auto">
                <a:xfrm flipH="1" flipV="1">
                  <a:off x="284" y="1808"/>
                  <a:ext cx="281" cy="69"/>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12700">
                  <a:solidFill>
                    <a:schemeClr val="tx1"/>
                  </a:solidFill>
                  <a:round/>
                  <a:headEnd type="arrow" w="med" len="med"/>
                  <a:tailEnd/>
                </a:ln>
              </p:spPr>
              <p:txBody>
                <a:bodyPr wrap="none" anchor="ctr"/>
                <a:lstStyle/>
                <a:p>
                  <a:endParaRPr lang="en-US"/>
                </a:p>
              </p:txBody>
            </p:sp>
          </p:grpSp>
        </p:grpSp>
        <p:sp>
          <p:nvSpPr>
            <p:cNvPr id="25630" name="Rectangle 73"/>
            <p:cNvSpPr>
              <a:spLocks noChangeArrowheads="1"/>
            </p:cNvSpPr>
            <p:nvPr/>
          </p:nvSpPr>
          <p:spPr bwMode="auto">
            <a:xfrm>
              <a:off x="814" y="1887"/>
              <a:ext cx="1770" cy="202"/>
            </a:xfrm>
            <a:prstGeom prst="rect">
              <a:avLst/>
            </a:prstGeom>
            <a:solidFill>
              <a:schemeClr val="bg1"/>
            </a:solidFill>
            <a:ln w="12700">
              <a:noFill/>
              <a:miter lim="800000"/>
              <a:headEnd/>
              <a:tailEnd/>
            </a:ln>
          </p:spPr>
          <p:txBody>
            <a:bodyPr wrap="none">
              <a:spAutoFit/>
            </a:bodyPr>
            <a:lstStyle/>
            <a:p>
              <a:r>
                <a:rPr lang="en-US" sz="1500">
                  <a:solidFill>
                    <a:srgbClr val="0000CC"/>
                  </a:solidFill>
                  <a:latin typeface="Arial" pitchFamily="34" charset="0"/>
                </a:rPr>
                <a:t>computeNewBalance(200,50)</a:t>
              </a:r>
            </a:p>
          </p:txBody>
        </p:sp>
      </p:grpSp>
      <p:grpSp>
        <p:nvGrpSpPr>
          <p:cNvPr id="23" name="Group 74"/>
          <p:cNvGrpSpPr>
            <a:grpSpLocks/>
          </p:cNvGrpSpPr>
          <p:nvPr/>
        </p:nvGrpSpPr>
        <p:grpSpPr bwMode="auto">
          <a:xfrm>
            <a:off x="4732369" y="3887767"/>
            <a:ext cx="2809875" cy="1014413"/>
            <a:chOff x="2898" y="2274"/>
            <a:chExt cx="1770" cy="639"/>
          </a:xfrm>
        </p:grpSpPr>
        <p:grpSp>
          <p:nvGrpSpPr>
            <p:cNvPr id="24" name="Group 75"/>
            <p:cNvGrpSpPr>
              <a:grpSpLocks/>
            </p:cNvGrpSpPr>
            <p:nvPr/>
          </p:nvGrpSpPr>
          <p:grpSpPr bwMode="auto">
            <a:xfrm>
              <a:off x="3519" y="2486"/>
              <a:ext cx="394" cy="427"/>
              <a:chOff x="284" y="1738"/>
              <a:chExt cx="394" cy="427"/>
            </a:xfrm>
          </p:grpSpPr>
          <p:sp>
            <p:nvSpPr>
              <p:cNvPr id="25625" name="Rectangle 76"/>
              <p:cNvSpPr>
                <a:spLocks noChangeArrowheads="1"/>
              </p:cNvSpPr>
              <p:nvPr/>
            </p:nvSpPr>
            <p:spPr bwMode="auto">
              <a:xfrm>
                <a:off x="582" y="1877"/>
                <a:ext cx="96" cy="288"/>
              </a:xfrm>
              <a:prstGeom prst="rect">
                <a:avLst/>
              </a:prstGeom>
              <a:solidFill>
                <a:schemeClr val="bg1"/>
              </a:solidFill>
              <a:ln w="4826">
                <a:solidFill>
                  <a:srgbClr val="000000"/>
                </a:solidFill>
                <a:miter lim="800000"/>
                <a:headEnd/>
                <a:tailEnd/>
              </a:ln>
            </p:spPr>
            <p:txBody>
              <a:bodyPr/>
              <a:lstStyle/>
              <a:p>
                <a:endParaRPr lang="en-US"/>
              </a:p>
            </p:txBody>
          </p:sp>
          <p:grpSp>
            <p:nvGrpSpPr>
              <p:cNvPr id="25" name="Group 77"/>
              <p:cNvGrpSpPr>
                <a:grpSpLocks/>
              </p:cNvGrpSpPr>
              <p:nvPr/>
            </p:nvGrpSpPr>
            <p:grpSpPr bwMode="auto">
              <a:xfrm>
                <a:off x="284" y="1738"/>
                <a:ext cx="334" cy="139"/>
                <a:chOff x="284" y="1738"/>
                <a:chExt cx="334" cy="139"/>
              </a:xfrm>
            </p:grpSpPr>
            <p:sp>
              <p:nvSpPr>
                <p:cNvPr id="25627" name="Bogen 78"/>
                <p:cNvSpPr>
                  <a:spLocks/>
                </p:cNvSpPr>
                <p:nvPr/>
              </p:nvSpPr>
              <p:spPr bwMode="auto">
                <a:xfrm flipH="1">
                  <a:off x="284" y="1738"/>
                  <a:ext cx="334" cy="70"/>
                </a:xfrm>
                <a:custGeom>
                  <a:avLst/>
                  <a:gdLst>
                    <a:gd name="T0" fmla="*/ 0 w 24183"/>
                    <a:gd name="T1" fmla="*/ 0 h 21600"/>
                    <a:gd name="T2" fmla="*/ 0 w 24183"/>
                    <a:gd name="T3" fmla="*/ 0 h 21600"/>
                    <a:gd name="T4" fmla="*/ 0 w 24183"/>
                    <a:gd name="T5" fmla="*/ 0 h 21600"/>
                    <a:gd name="T6" fmla="*/ 0 60000 65536"/>
                    <a:gd name="T7" fmla="*/ 0 60000 65536"/>
                    <a:gd name="T8" fmla="*/ 0 60000 65536"/>
                    <a:gd name="T9" fmla="*/ 0 w 24183"/>
                    <a:gd name="T10" fmla="*/ 0 h 21600"/>
                    <a:gd name="T11" fmla="*/ 24183 w 24183"/>
                    <a:gd name="T12" fmla="*/ 21600 h 21600"/>
                  </a:gdLst>
                  <a:ahLst/>
                  <a:cxnLst>
                    <a:cxn ang="T6">
                      <a:pos x="T0" y="T1"/>
                    </a:cxn>
                    <a:cxn ang="T7">
                      <a:pos x="T2" y="T3"/>
                    </a:cxn>
                    <a:cxn ang="T8">
                      <a:pos x="T4" y="T5"/>
                    </a:cxn>
                  </a:cxnLst>
                  <a:rect l="T9" t="T10" r="T11" b="T12"/>
                  <a:pathLst>
                    <a:path w="24183" h="21600" fill="none" extrusionOk="0">
                      <a:moveTo>
                        <a:pt x="-1" y="155"/>
                      </a:moveTo>
                      <a:cubicBezTo>
                        <a:pt x="857" y="51"/>
                        <a:pt x="1719" y="-1"/>
                        <a:pt x="2583" y="-1"/>
                      </a:cubicBezTo>
                      <a:cubicBezTo>
                        <a:pt x="14512" y="-1"/>
                        <a:pt x="24183" y="9670"/>
                        <a:pt x="24183" y="21600"/>
                      </a:cubicBezTo>
                    </a:path>
                    <a:path w="24183" h="21600" stroke="0" extrusionOk="0">
                      <a:moveTo>
                        <a:pt x="-1" y="155"/>
                      </a:moveTo>
                      <a:cubicBezTo>
                        <a:pt x="857" y="51"/>
                        <a:pt x="1719" y="-1"/>
                        <a:pt x="2583" y="-1"/>
                      </a:cubicBezTo>
                      <a:cubicBezTo>
                        <a:pt x="14512" y="-1"/>
                        <a:pt x="24183" y="9670"/>
                        <a:pt x="24183" y="21600"/>
                      </a:cubicBezTo>
                      <a:lnTo>
                        <a:pt x="2583" y="21600"/>
                      </a:lnTo>
                      <a:close/>
                    </a:path>
                  </a:pathLst>
                </a:custGeom>
                <a:noFill/>
                <a:ln w="12700">
                  <a:solidFill>
                    <a:schemeClr val="tx1"/>
                  </a:solidFill>
                  <a:round/>
                  <a:headEnd/>
                  <a:tailEnd/>
                </a:ln>
              </p:spPr>
              <p:txBody>
                <a:bodyPr wrap="none" anchor="ctr"/>
                <a:lstStyle/>
                <a:p>
                  <a:endParaRPr lang="en-US"/>
                </a:p>
              </p:txBody>
            </p:sp>
            <p:sp>
              <p:nvSpPr>
                <p:cNvPr id="25628" name="Bogen 79"/>
                <p:cNvSpPr>
                  <a:spLocks/>
                </p:cNvSpPr>
                <p:nvPr/>
              </p:nvSpPr>
              <p:spPr bwMode="auto">
                <a:xfrm flipH="1" flipV="1">
                  <a:off x="284" y="1808"/>
                  <a:ext cx="281" cy="69"/>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12700">
                  <a:solidFill>
                    <a:schemeClr val="tx1"/>
                  </a:solidFill>
                  <a:round/>
                  <a:headEnd type="arrow" w="med" len="med"/>
                  <a:tailEnd/>
                </a:ln>
              </p:spPr>
              <p:txBody>
                <a:bodyPr wrap="none" anchor="ctr"/>
                <a:lstStyle/>
                <a:p>
                  <a:endParaRPr lang="en-US"/>
                </a:p>
              </p:txBody>
            </p:sp>
          </p:grpSp>
        </p:grpSp>
        <p:sp>
          <p:nvSpPr>
            <p:cNvPr id="25624" name="Rectangle 80"/>
            <p:cNvSpPr>
              <a:spLocks noChangeArrowheads="1"/>
            </p:cNvSpPr>
            <p:nvPr/>
          </p:nvSpPr>
          <p:spPr bwMode="auto">
            <a:xfrm flipH="1">
              <a:off x="2898" y="2274"/>
              <a:ext cx="1770" cy="202"/>
            </a:xfrm>
            <a:prstGeom prst="rect">
              <a:avLst/>
            </a:prstGeom>
            <a:solidFill>
              <a:schemeClr val="bg1"/>
            </a:solidFill>
            <a:ln w="12700">
              <a:noFill/>
              <a:miter lim="800000"/>
              <a:headEnd/>
              <a:tailEnd/>
            </a:ln>
          </p:spPr>
          <p:txBody>
            <a:bodyPr wrap="none">
              <a:spAutoFit/>
            </a:bodyPr>
            <a:lstStyle/>
            <a:p>
              <a:r>
                <a:rPr lang="en-US" sz="1500">
                  <a:solidFill>
                    <a:srgbClr val="1AA50F"/>
                  </a:solidFill>
                  <a:latin typeface="Arial" pitchFamily="34" charset="0"/>
                </a:rPr>
                <a:t>computeNewBalance(200,50)</a:t>
              </a:r>
            </a:p>
          </p:txBody>
        </p:sp>
      </p:grpSp>
      <p:sp>
        <p:nvSpPr>
          <p:cNvPr id="240721" name="AutoShape 81"/>
          <p:cNvSpPr>
            <a:spLocks noChangeArrowheads="1"/>
          </p:cNvSpPr>
          <p:nvPr/>
        </p:nvSpPr>
        <p:spPr bwMode="auto">
          <a:xfrm>
            <a:off x="5643570" y="812785"/>
            <a:ext cx="1682750" cy="544513"/>
          </a:xfrm>
          <a:prstGeom prst="wedgeRectCallout">
            <a:avLst>
              <a:gd name="adj1" fmla="val -89572"/>
              <a:gd name="adj2" fmla="val 72092"/>
            </a:avLst>
          </a:prstGeom>
          <a:solidFill>
            <a:schemeClr val="bg1"/>
          </a:solidFill>
          <a:ln w="12700">
            <a:solidFill>
              <a:schemeClr val="tx1"/>
            </a:solidFill>
            <a:miter lim="800000"/>
            <a:headEnd/>
            <a:tailEnd/>
          </a:ln>
        </p:spPr>
        <p:txBody>
          <a:bodyPr wrap="none" anchor="ctr"/>
          <a:lstStyle/>
          <a:p>
            <a:pPr algn="ctr"/>
            <a:r>
              <a:rPr lang="en-US" sz="1500">
                <a:latin typeface="Arial" pitchFamily="34" charset="0"/>
              </a:rPr>
              <a:t>Assume: Initial</a:t>
            </a:r>
            <a:br>
              <a:rPr lang="en-US" sz="1500">
                <a:latin typeface="Arial" pitchFamily="34" charset="0"/>
              </a:rPr>
            </a:br>
            <a:r>
              <a:rPr lang="en-US" sz="1500">
                <a:latin typeface="Arial" pitchFamily="34" charset="0"/>
              </a:rPr>
              <a:t>balance = 200</a:t>
            </a:r>
          </a:p>
        </p:txBody>
      </p:sp>
      <p:sp>
        <p:nvSpPr>
          <p:cNvPr id="240722" name="AutoShape 82"/>
          <p:cNvSpPr>
            <a:spLocks noChangeArrowheads="1"/>
          </p:cNvSpPr>
          <p:nvPr/>
        </p:nvSpPr>
        <p:spPr bwMode="auto">
          <a:xfrm>
            <a:off x="5078444" y="5999142"/>
            <a:ext cx="2071688" cy="800100"/>
          </a:xfrm>
          <a:prstGeom prst="wedgeRectCallout">
            <a:avLst>
              <a:gd name="adj1" fmla="val -78657"/>
              <a:gd name="adj2" fmla="val -43454"/>
            </a:avLst>
          </a:prstGeom>
          <a:solidFill>
            <a:schemeClr val="bg1"/>
          </a:solidFill>
          <a:ln w="12700">
            <a:solidFill>
              <a:schemeClr val="tx1"/>
            </a:solidFill>
            <a:miter lim="800000"/>
            <a:headEnd/>
            <a:tailEnd/>
          </a:ln>
        </p:spPr>
        <p:txBody>
          <a:bodyPr wrap="none" anchor="ctr"/>
          <a:lstStyle/>
          <a:p>
            <a:pPr algn="ctr"/>
            <a:r>
              <a:rPr lang="en-US" sz="1500">
                <a:solidFill>
                  <a:srgbClr val="FF0000"/>
                </a:solidFill>
                <a:latin typeface="Arial" pitchFamily="34" charset="0"/>
              </a:rPr>
              <a:t>Final </a:t>
            </a:r>
          </a:p>
          <a:p>
            <a:pPr algn="ctr"/>
            <a:r>
              <a:rPr lang="en-US" sz="1500">
                <a:solidFill>
                  <a:srgbClr val="FF0000"/>
                </a:solidFill>
                <a:latin typeface="Arial" pitchFamily="34" charset="0"/>
              </a:rPr>
              <a:t>balance = 150 ??!</a:t>
            </a:r>
          </a:p>
        </p:txBody>
      </p:sp>
      <p:sp>
        <p:nvSpPr>
          <p:cNvPr id="240723" name="AutoShape 83"/>
          <p:cNvSpPr>
            <a:spLocks noChangeArrowheads="1"/>
          </p:cNvSpPr>
          <p:nvPr/>
        </p:nvSpPr>
        <p:spPr bwMode="auto">
          <a:xfrm>
            <a:off x="215932" y="2570142"/>
            <a:ext cx="1682750" cy="800100"/>
          </a:xfrm>
          <a:prstGeom prst="wedgeEllipseCallout">
            <a:avLst>
              <a:gd name="adj1" fmla="val 88491"/>
              <a:gd name="adj2" fmla="val -46431"/>
            </a:avLst>
          </a:prstGeom>
          <a:solidFill>
            <a:srgbClr val="0000CC"/>
          </a:solidFill>
          <a:ln w="12700">
            <a:solidFill>
              <a:schemeClr val="tx1"/>
            </a:solidFill>
            <a:miter lim="800000"/>
            <a:headEnd/>
            <a:tailEnd/>
          </a:ln>
        </p:spPr>
        <p:txBody>
          <a:bodyPr wrap="none" anchor="ctr"/>
          <a:lstStyle/>
          <a:p>
            <a:pPr algn="ctr"/>
            <a:r>
              <a:rPr lang="en-US" sz="1500">
                <a:solidFill>
                  <a:schemeClr val="bg1"/>
                </a:solidFill>
                <a:latin typeface="Arial" pitchFamily="34" charset="0"/>
              </a:rPr>
              <a:t>Thread 1</a:t>
            </a:r>
          </a:p>
        </p:txBody>
      </p:sp>
      <p:sp>
        <p:nvSpPr>
          <p:cNvPr id="240724" name="AutoShape 84"/>
          <p:cNvSpPr>
            <a:spLocks noChangeArrowheads="1"/>
          </p:cNvSpPr>
          <p:nvPr/>
        </p:nvSpPr>
        <p:spPr bwMode="auto">
          <a:xfrm>
            <a:off x="7389844" y="3370242"/>
            <a:ext cx="1682750" cy="800100"/>
          </a:xfrm>
          <a:prstGeom prst="wedgeEllipseCallout">
            <a:avLst>
              <a:gd name="adj1" fmla="val -108111"/>
              <a:gd name="adj2" fmla="val -71032"/>
            </a:avLst>
          </a:prstGeom>
          <a:solidFill>
            <a:srgbClr val="00FF00"/>
          </a:solidFill>
          <a:ln w="12700">
            <a:solidFill>
              <a:schemeClr val="tx1"/>
            </a:solidFill>
            <a:miter lim="800000"/>
            <a:headEnd/>
            <a:tailEnd/>
          </a:ln>
        </p:spPr>
        <p:txBody>
          <a:bodyPr wrap="none" anchor="ctr"/>
          <a:lstStyle/>
          <a:p>
            <a:pPr algn="ctr"/>
            <a:r>
              <a:rPr lang="en-US" sz="1500">
                <a:solidFill>
                  <a:schemeClr val="bg1"/>
                </a:solidFill>
                <a:latin typeface="Arial" pitchFamily="34" charset="0"/>
              </a:rPr>
              <a:t>Thread 2</a:t>
            </a:r>
          </a:p>
        </p:txBody>
      </p:sp>
      <p:sp>
        <p:nvSpPr>
          <p:cNvPr id="240725" name="AutoShape 85"/>
          <p:cNvSpPr>
            <a:spLocks noChangeArrowheads="1"/>
          </p:cNvSpPr>
          <p:nvPr/>
        </p:nvSpPr>
        <p:spPr bwMode="auto">
          <a:xfrm>
            <a:off x="1230344" y="5341917"/>
            <a:ext cx="2503488" cy="914400"/>
          </a:xfrm>
          <a:prstGeom prst="wedgeEllipseCallout">
            <a:avLst>
              <a:gd name="adj1" fmla="val 75870"/>
              <a:gd name="adj2" fmla="val -34375"/>
            </a:avLst>
          </a:prstGeom>
          <a:solidFill>
            <a:srgbClr val="FF9999"/>
          </a:solidFill>
          <a:ln w="12700">
            <a:solidFill>
              <a:schemeClr val="tx1"/>
            </a:solidFill>
            <a:miter lim="800000"/>
            <a:headEnd/>
            <a:tailEnd/>
          </a:ln>
        </p:spPr>
        <p:txBody>
          <a:bodyPr wrap="none" anchor="ctr"/>
          <a:lstStyle/>
          <a:p>
            <a:pPr algn="ctr"/>
            <a:r>
              <a:rPr lang="en-US" sz="1500">
                <a:solidFill>
                  <a:srgbClr val="0000CC"/>
                </a:solidFill>
                <a:latin typeface="Arial" pitchFamily="34" charset="0"/>
              </a:rPr>
              <a:t>Should BankAccount</a:t>
            </a:r>
          </a:p>
          <a:p>
            <a:pPr algn="ctr"/>
            <a:r>
              <a:rPr lang="en-US" sz="1500">
                <a:solidFill>
                  <a:srgbClr val="0000CC"/>
                </a:solidFill>
                <a:latin typeface="Arial" pitchFamily="34" charset="0"/>
              </a:rPr>
              <a:t>  be another Thread ?</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240721"/>
                                        </p:tgtEl>
                                        <p:attrNameLst>
                                          <p:attrName>style.visibility</p:attrName>
                                        </p:attrNameLst>
                                      </p:cBhvr>
                                      <p:to>
                                        <p:strVal val="visible"/>
                                      </p:to>
                                    </p:set>
                                    <p:animEffect transition="in" filter="dissolve">
                                      <p:cBhvr>
                                        <p:cTn id="11" dur="500"/>
                                        <p:tgtEl>
                                          <p:spTgt spid="24072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499"/>
                                          </p:stCondLst>
                                        </p:cTn>
                                        <p:tgtEl>
                                          <p:spTgt spid="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499"/>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left)">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499"/>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499"/>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right)">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left)">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right)">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wipe(right)">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wipe(left)">
                                      <p:cBhvr>
                                        <p:cTn id="57" dur="5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blinds(horizont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wipe(left)">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nodeType="click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wipe(up)">
                                      <p:cBhvr>
                                        <p:cTn id="72" dur="500"/>
                                        <p:tgtEl>
                                          <p:spTgt spid="23"/>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2" fill="hold" nodeType="click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wipe(right)">
                                      <p:cBhvr>
                                        <p:cTn id="77" dur="500"/>
                                        <p:tgtEl>
                                          <p:spTgt spid="19"/>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240722"/>
                                        </p:tgtEl>
                                        <p:attrNameLst>
                                          <p:attrName>style.visibility</p:attrName>
                                        </p:attrNameLst>
                                      </p:cBhvr>
                                      <p:to>
                                        <p:strVal val="visible"/>
                                      </p:to>
                                    </p:set>
                                    <p:animEffect transition="in" filter="dissolve">
                                      <p:cBhvr>
                                        <p:cTn id="82" dur="500"/>
                                        <p:tgtEl>
                                          <p:spTgt spid="240722"/>
                                        </p:tgtEl>
                                      </p:cBhvr>
                                    </p:animEffec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499"/>
                                          </p:stCondLst>
                                        </p:cTn>
                                        <p:tgtEl>
                                          <p:spTgt spid="240723"/>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499"/>
                                          </p:stCondLst>
                                        </p:cTn>
                                        <p:tgtEl>
                                          <p:spTgt spid="240724"/>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499"/>
                                          </p:stCondLst>
                                        </p:cTn>
                                        <p:tgtEl>
                                          <p:spTgt spid="2407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721" grpId="0" animBg="1" autoUpdateAnimBg="0"/>
      <p:bldP spid="240722" grpId="0" animBg="1" autoUpdateAnimBg="0"/>
      <p:bldP spid="240723" grpId="0" animBg="1" autoUpdateAnimBg="0"/>
      <p:bldP spid="240724" grpId="0" animBg="1" autoUpdateAnimBg="0"/>
      <p:bldP spid="240725"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71406" y="-24"/>
            <a:ext cx="8305800" cy="715963"/>
          </a:xfrm>
        </p:spPr>
        <p:txBody>
          <a:bodyPr/>
          <a:lstStyle/>
          <a:p>
            <a:r>
              <a:rPr lang="en-US" sz="4000" dirty="0" smtClean="0">
                <a:ea typeface="ＭＳ Ｐゴシック" pitchFamily="34" charset="-128"/>
              </a:rPr>
              <a:t>Solution: Synchronization of Threads</a:t>
            </a:r>
          </a:p>
        </p:txBody>
      </p:sp>
      <p:grpSp>
        <p:nvGrpSpPr>
          <p:cNvPr id="2" name="Group 3"/>
          <p:cNvGrpSpPr>
            <a:grpSpLocks/>
          </p:cNvGrpSpPr>
          <p:nvPr/>
        </p:nvGrpSpPr>
        <p:grpSpPr bwMode="auto">
          <a:xfrm>
            <a:off x="841406" y="1304948"/>
            <a:ext cx="1249362" cy="5410200"/>
            <a:chOff x="285" y="533"/>
            <a:chExt cx="787" cy="3408"/>
          </a:xfrm>
        </p:grpSpPr>
        <p:grpSp>
          <p:nvGrpSpPr>
            <p:cNvPr id="3" name="Group 4"/>
            <p:cNvGrpSpPr>
              <a:grpSpLocks/>
            </p:cNvGrpSpPr>
            <p:nvPr/>
          </p:nvGrpSpPr>
          <p:grpSpPr bwMode="auto">
            <a:xfrm>
              <a:off x="285" y="533"/>
              <a:ext cx="787" cy="528"/>
              <a:chOff x="285" y="533"/>
              <a:chExt cx="787" cy="528"/>
            </a:xfrm>
          </p:grpSpPr>
          <p:grpSp>
            <p:nvGrpSpPr>
              <p:cNvPr id="4" name="Group 5"/>
              <p:cNvGrpSpPr>
                <a:grpSpLocks/>
              </p:cNvGrpSpPr>
              <p:nvPr/>
            </p:nvGrpSpPr>
            <p:grpSpPr bwMode="auto">
              <a:xfrm>
                <a:off x="538" y="533"/>
                <a:ext cx="281" cy="377"/>
                <a:chOff x="428" y="533"/>
                <a:chExt cx="281" cy="377"/>
              </a:xfrm>
            </p:grpSpPr>
            <p:sp>
              <p:nvSpPr>
                <p:cNvPr id="27705" name="Freeform 6"/>
                <p:cNvSpPr>
                  <a:spLocks/>
                </p:cNvSpPr>
                <p:nvPr/>
              </p:nvSpPr>
              <p:spPr bwMode="auto">
                <a:xfrm>
                  <a:off x="521" y="533"/>
                  <a:ext cx="95" cy="95"/>
                </a:xfrm>
                <a:custGeom>
                  <a:avLst/>
                  <a:gdLst>
                    <a:gd name="T0" fmla="*/ 0 w 95"/>
                    <a:gd name="T1" fmla="*/ 50 h 95"/>
                    <a:gd name="T2" fmla="*/ 0 w 95"/>
                    <a:gd name="T3" fmla="*/ 55 h 95"/>
                    <a:gd name="T4" fmla="*/ 2 w 95"/>
                    <a:gd name="T5" fmla="*/ 60 h 95"/>
                    <a:gd name="T6" fmla="*/ 2 w 95"/>
                    <a:gd name="T7" fmla="*/ 65 h 95"/>
                    <a:gd name="T8" fmla="*/ 5 w 95"/>
                    <a:gd name="T9" fmla="*/ 70 h 95"/>
                    <a:gd name="T10" fmla="*/ 8 w 95"/>
                    <a:gd name="T11" fmla="*/ 73 h 95"/>
                    <a:gd name="T12" fmla="*/ 10 w 95"/>
                    <a:gd name="T13" fmla="*/ 78 h 95"/>
                    <a:gd name="T14" fmla="*/ 15 w 95"/>
                    <a:gd name="T15" fmla="*/ 80 h 95"/>
                    <a:gd name="T16" fmla="*/ 18 w 95"/>
                    <a:gd name="T17" fmla="*/ 85 h 95"/>
                    <a:gd name="T18" fmla="*/ 23 w 95"/>
                    <a:gd name="T19" fmla="*/ 88 h 95"/>
                    <a:gd name="T20" fmla="*/ 28 w 95"/>
                    <a:gd name="T21" fmla="*/ 90 h 95"/>
                    <a:gd name="T22" fmla="*/ 30 w 95"/>
                    <a:gd name="T23" fmla="*/ 90 h 95"/>
                    <a:gd name="T24" fmla="*/ 35 w 95"/>
                    <a:gd name="T25" fmla="*/ 93 h 95"/>
                    <a:gd name="T26" fmla="*/ 40 w 95"/>
                    <a:gd name="T27" fmla="*/ 93 h 95"/>
                    <a:gd name="T28" fmla="*/ 45 w 95"/>
                    <a:gd name="T29" fmla="*/ 93 h 95"/>
                    <a:gd name="T30" fmla="*/ 50 w 95"/>
                    <a:gd name="T31" fmla="*/ 93 h 95"/>
                    <a:gd name="T32" fmla="*/ 55 w 95"/>
                    <a:gd name="T33" fmla="*/ 93 h 95"/>
                    <a:gd name="T34" fmla="*/ 60 w 95"/>
                    <a:gd name="T35" fmla="*/ 93 h 95"/>
                    <a:gd name="T36" fmla="*/ 65 w 95"/>
                    <a:gd name="T37" fmla="*/ 90 h 95"/>
                    <a:gd name="T38" fmla="*/ 70 w 95"/>
                    <a:gd name="T39" fmla="*/ 88 h 95"/>
                    <a:gd name="T40" fmla="*/ 73 w 95"/>
                    <a:gd name="T41" fmla="*/ 85 h 95"/>
                    <a:gd name="T42" fmla="*/ 78 w 95"/>
                    <a:gd name="T43" fmla="*/ 83 h 95"/>
                    <a:gd name="T44" fmla="*/ 80 w 95"/>
                    <a:gd name="T45" fmla="*/ 80 h 95"/>
                    <a:gd name="T46" fmla="*/ 85 w 95"/>
                    <a:gd name="T47" fmla="*/ 75 h 95"/>
                    <a:gd name="T48" fmla="*/ 88 w 95"/>
                    <a:gd name="T49" fmla="*/ 73 h 95"/>
                    <a:gd name="T50" fmla="*/ 90 w 95"/>
                    <a:gd name="T51" fmla="*/ 68 h 95"/>
                    <a:gd name="T52" fmla="*/ 90 w 95"/>
                    <a:gd name="T53" fmla="*/ 63 h 95"/>
                    <a:gd name="T54" fmla="*/ 93 w 95"/>
                    <a:gd name="T55" fmla="*/ 58 h 95"/>
                    <a:gd name="T56" fmla="*/ 93 w 95"/>
                    <a:gd name="T57" fmla="*/ 53 h 95"/>
                    <a:gd name="T58" fmla="*/ 93 w 95"/>
                    <a:gd name="T59" fmla="*/ 48 h 95"/>
                    <a:gd name="T60" fmla="*/ 93 w 95"/>
                    <a:gd name="T61" fmla="*/ 43 h 95"/>
                    <a:gd name="T62" fmla="*/ 93 w 95"/>
                    <a:gd name="T63" fmla="*/ 38 h 95"/>
                    <a:gd name="T64" fmla="*/ 93 w 95"/>
                    <a:gd name="T65" fmla="*/ 35 h 95"/>
                    <a:gd name="T66" fmla="*/ 90 w 95"/>
                    <a:gd name="T67" fmla="*/ 30 h 95"/>
                    <a:gd name="T68" fmla="*/ 88 w 95"/>
                    <a:gd name="T69" fmla="*/ 25 h 95"/>
                    <a:gd name="T70" fmla="*/ 85 w 95"/>
                    <a:gd name="T71" fmla="*/ 20 h 95"/>
                    <a:gd name="T72" fmla="*/ 83 w 95"/>
                    <a:gd name="T73" fmla="*/ 18 h 95"/>
                    <a:gd name="T74" fmla="*/ 80 w 95"/>
                    <a:gd name="T75" fmla="*/ 13 h 95"/>
                    <a:gd name="T76" fmla="*/ 75 w 95"/>
                    <a:gd name="T77" fmla="*/ 10 h 95"/>
                    <a:gd name="T78" fmla="*/ 73 w 95"/>
                    <a:gd name="T79" fmla="*/ 8 h 95"/>
                    <a:gd name="T80" fmla="*/ 68 w 95"/>
                    <a:gd name="T81" fmla="*/ 5 h 95"/>
                    <a:gd name="T82" fmla="*/ 63 w 95"/>
                    <a:gd name="T83" fmla="*/ 3 h 95"/>
                    <a:gd name="T84" fmla="*/ 58 w 95"/>
                    <a:gd name="T85" fmla="*/ 3 h 95"/>
                    <a:gd name="T86" fmla="*/ 53 w 95"/>
                    <a:gd name="T87" fmla="*/ 0 h 95"/>
                    <a:gd name="T88" fmla="*/ 48 w 95"/>
                    <a:gd name="T89" fmla="*/ 0 h 95"/>
                    <a:gd name="T90" fmla="*/ 43 w 95"/>
                    <a:gd name="T91" fmla="*/ 0 h 95"/>
                    <a:gd name="T92" fmla="*/ 38 w 95"/>
                    <a:gd name="T93" fmla="*/ 0 h 95"/>
                    <a:gd name="T94" fmla="*/ 35 w 95"/>
                    <a:gd name="T95" fmla="*/ 3 h 95"/>
                    <a:gd name="T96" fmla="*/ 30 w 95"/>
                    <a:gd name="T97" fmla="*/ 3 h 95"/>
                    <a:gd name="T98" fmla="*/ 25 w 95"/>
                    <a:gd name="T99" fmla="*/ 5 h 95"/>
                    <a:gd name="T100" fmla="*/ 20 w 95"/>
                    <a:gd name="T101" fmla="*/ 8 h 95"/>
                    <a:gd name="T102" fmla="*/ 18 w 95"/>
                    <a:gd name="T103" fmla="*/ 10 h 95"/>
                    <a:gd name="T104" fmla="*/ 13 w 95"/>
                    <a:gd name="T105" fmla="*/ 15 h 95"/>
                    <a:gd name="T106" fmla="*/ 10 w 95"/>
                    <a:gd name="T107" fmla="*/ 18 h 95"/>
                    <a:gd name="T108" fmla="*/ 8 w 95"/>
                    <a:gd name="T109" fmla="*/ 23 h 95"/>
                    <a:gd name="T110" fmla="*/ 5 w 95"/>
                    <a:gd name="T111" fmla="*/ 28 h 95"/>
                    <a:gd name="T112" fmla="*/ 2 w 95"/>
                    <a:gd name="T113" fmla="*/ 30 h 95"/>
                    <a:gd name="T114" fmla="*/ 2 w 95"/>
                    <a:gd name="T115" fmla="*/ 35 h 95"/>
                    <a:gd name="T116" fmla="*/ 0 w 95"/>
                    <a:gd name="T117" fmla="*/ 40 h 95"/>
                    <a:gd name="T118" fmla="*/ 0 w 95"/>
                    <a:gd name="T119" fmla="*/ 45 h 9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95"/>
                    <a:gd name="T181" fmla="*/ 0 h 95"/>
                    <a:gd name="T182" fmla="*/ 95 w 95"/>
                    <a:gd name="T183" fmla="*/ 95 h 9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95" h="95">
                      <a:moveTo>
                        <a:pt x="0" y="48"/>
                      </a:moveTo>
                      <a:lnTo>
                        <a:pt x="0" y="48"/>
                      </a:lnTo>
                      <a:lnTo>
                        <a:pt x="0" y="50"/>
                      </a:lnTo>
                      <a:lnTo>
                        <a:pt x="0" y="53"/>
                      </a:lnTo>
                      <a:lnTo>
                        <a:pt x="0" y="55"/>
                      </a:lnTo>
                      <a:lnTo>
                        <a:pt x="0" y="58"/>
                      </a:lnTo>
                      <a:lnTo>
                        <a:pt x="2" y="58"/>
                      </a:lnTo>
                      <a:lnTo>
                        <a:pt x="2" y="60"/>
                      </a:lnTo>
                      <a:lnTo>
                        <a:pt x="2" y="63"/>
                      </a:lnTo>
                      <a:lnTo>
                        <a:pt x="2" y="65"/>
                      </a:lnTo>
                      <a:lnTo>
                        <a:pt x="5" y="65"/>
                      </a:lnTo>
                      <a:lnTo>
                        <a:pt x="5" y="68"/>
                      </a:lnTo>
                      <a:lnTo>
                        <a:pt x="5" y="70"/>
                      </a:lnTo>
                      <a:lnTo>
                        <a:pt x="8" y="70"/>
                      </a:lnTo>
                      <a:lnTo>
                        <a:pt x="8" y="73"/>
                      </a:lnTo>
                      <a:lnTo>
                        <a:pt x="10" y="75"/>
                      </a:lnTo>
                      <a:lnTo>
                        <a:pt x="10" y="78"/>
                      </a:lnTo>
                      <a:lnTo>
                        <a:pt x="13" y="78"/>
                      </a:lnTo>
                      <a:lnTo>
                        <a:pt x="13" y="80"/>
                      </a:lnTo>
                      <a:lnTo>
                        <a:pt x="15" y="80"/>
                      </a:lnTo>
                      <a:lnTo>
                        <a:pt x="15" y="83"/>
                      </a:lnTo>
                      <a:lnTo>
                        <a:pt x="18" y="83"/>
                      </a:lnTo>
                      <a:lnTo>
                        <a:pt x="18" y="85"/>
                      </a:lnTo>
                      <a:lnTo>
                        <a:pt x="20" y="85"/>
                      </a:lnTo>
                      <a:lnTo>
                        <a:pt x="23" y="88"/>
                      </a:lnTo>
                      <a:lnTo>
                        <a:pt x="25" y="88"/>
                      </a:lnTo>
                      <a:lnTo>
                        <a:pt x="28" y="90"/>
                      </a:lnTo>
                      <a:lnTo>
                        <a:pt x="30" y="90"/>
                      </a:lnTo>
                      <a:lnTo>
                        <a:pt x="33" y="93"/>
                      </a:lnTo>
                      <a:lnTo>
                        <a:pt x="35" y="93"/>
                      </a:lnTo>
                      <a:lnTo>
                        <a:pt x="38" y="93"/>
                      </a:lnTo>
                      <a:lnTo>
                        <a:pt x="40" y="93"/>
                      </a:lnTo>
                      <a:lnTo>
                        <a:pt x="43" y="93"/>
                      </a:lnTo>
                      <a:lnTo>
                        <a:pt x="45" y="93"/>
                      </a:lnTo>
                      <a:lnTo>
                        <a:pt x="48" y="95"/>
                      </a:lnTo>
                      <a:lnTo>
                        <a:pt x="48" y="93"/>
                      </a:lnTo>
                      <a:lnTo>
                        <a:pt x="50" y="93"/>
                      </a:lnTo>
                      <a:lnTo>
                        <a:pt x="53" y="93"/>
                      </a:lnTo>
                      <a:lnTo>
                        <a:pt x="55" y="93"/>
                      </a:lnTo>
                      <a:lnTo>
                        <a:pt x="58" y="93"/>
                      </a:lnTo>
                      <a:lnTo>
                        <a:pt x="60" y="93"/>
                      </a:lnTo>
                      <a:lnTo>
                        <a:pt x="63" y="93"/>
                      </a:lnTo>
                      <a:lnTo>
                        <a:pt x="63" y="90"/>
                      </a:lnTo>
                      <a:lnTo>
                        <a:pt x="65" y="90"/>
                      </a:lnTo>
                      <a:lnTo>
                        <a:pt x="68" y="90"/>
                      </a:lnTo>
                      <a:lnTo>
                        <a:pt x="70" y="88"/>
                      </a:lnTo>
                      <a:lnTo>
                        <a:pt x="73" y="88"/>
                      </a:lnTo>
                      <a:lnTo>
                        <a:pt x="73" y="85"/>
                      </a:lnTo>
                      <a:lnTo>
                        <a:pt x="75" y="85"/>
                      </a:lnTo>
                      <a:lnTo>
                        <a:pt x="78" y="83"/>
                      </a:lnTo>
                      <a:lnTo>
                        <a:pt x="80" y="80"/>
                      </a:lnTo>
                      <a:lnTo>
                        <a:pt x="83" y="78"/>
                      </a:lnTo>
                      <a:lnTo>
                        <a:pt x="85" y="75"/>
                      </a:lnTo>
                      <a:lnTo>
                        <a:pt x="85" y="73"/>
                      </a:lnTo>
                      <a:lnTo>
                        <a:pt x="88" y="73"/>
                      </a:lnTo>
                      <a:lnTo>
                        <a:pt x="88" y="70"/>
                      </a:lnTo>
                      <a:lnTo>
                        <a:pt x="90" y="68"/>
                      </a:lnTo>
                      <a:lnTo>
                        <a:pt x="90" y="65"/>
                      </a:lnTo>
                      <a:lnTo>
                        <a:pt x="90" y="63"/>
                      </a:lnTo>
                      <a:lnTo>
                        <a:pt x="93" y="63"/>
                      </a:lnTo>
                      <a:lnTo>
                        <a:pt x="93" y="60"/>
                      </a:lnTo>
                      <a:lnTo>
                        <a:pt x="93" y="58"/>
                      </a:lnTo>
                      <a:lnTo>
                        <a:pt x="93" y="55"/>
                      </a:lnTo>
                      <a:lnTo>
                        <a:pt x="93" y="53"/>
                      </a:lnTo>
                      <a:lnTo>
                        <a:pt x="93" y="50"/>
                      </a:lnTo>
                      <a:lnTo>
                        <a:pt x="93" y="48"/>
                      </a:lnTo>
                      <a:lnTo>
                        <a:pt x="95" y="48"/>
                      </a:lnTo>
                      <a:lnTo>
                        <a:pt x="93" y="45"/>
                      </a:lnTo>
                      <a:lnTo>
                        <a:pt x="93" y="43"/>
                      </a:lnTo>
                      <a:lnTo>
                        <a:pt x="93" y="40"/>
                      </a:lnTo>
                      <a:lnTo>
                        <a:pt x="93" y="38"/>
                      </a:lnTo>
                      <a:lnTo>
                        <a:pt x="93" y="35"/>
                      </a:lnTo>
                      <a:lnTo>
                        <a:pt x="93" y="33"/>
                      </a:lnTo>
                      <a:lnTo>
                        <a:pt x="90" y="30"/>
                      </a:lnTo>
                      <a:lnTo>
                        <a:pt x="90" y="28"/>
                      </a:lnTo>
                      <a:lnTo>
                        <a:pt x="88" y="25"/>
                      </a:lnTo>
                      <a:lnTo>
                        <a:pt x="88" y="23"/>
                      </a:lnTo>
                      <a:lnTo>
                        <a:pt x="85" y="20"/>
                      </a:lnTo>
                      <a:lnTo>
                        <a:pt x="85" y="18"/>
                      </a:lnTo>
                      <a:lnTo>
                        <a:pt x="83" y="18"/>
                      </a:lnTo>
                      <a:lnTo>
                        <a:pt x="83" y="15"/>
                      </a:lnTo>
                      <a:lnTo>
                        <a:pt x="80" y="15"/>
                      </a:lnTo>
                      <a:lnTo>
                        <a:pt x="80" y="13"/>
                      </a:lnTo>
                      <a:lnTo>
                        <a:pt x="78" y="13"/>
                      </a:lnTo>
                      <a:lnTo>
                        <a:pt x="78" y="10"/>
                      </a:lnTo>
                      <a:lnTo>
                        <a:pt x="75" y="10"/>
                      </a:lnTo>
                      <a:lnTo>
                        <a:pt x="73" y="8"/>
                      </a:lnTo>
                      <a:lnTo>
                        <a:pt x="70" y="8"/>
                      </a:lnTo>
                      <a:lnTo>
                        <a:pt x="70" y="5"/>
                      </a:lnTo>
                      <a:lnTo>
                        <a:pt x="68" y="5"/>
                      </a:lnTo>
                      <a:lnTo>
                        <a:pt x="65" y="5"/>
                      </a:lnTo>
                      <a:lnTo>
                        <a:pt x="65" y="3"/>
                      </a:lnTo>
                      <a:lnTo>
                        <a:pt x="63" y="3"/>
                      </a:lnTo>
                      <a:lnTo>
                        <a:pt x="60" y="3"/>
                      </a:lnTo>
                      <a:lnTo>
                        <a:pt x="58" y="3"/>
                      </a:lnTo>
                      <a:lnTo>
                        <a:pt x="58" y="0"/>
                      </a:lnTo>
                      <a:lnTo>
                        <a:pt x="55" y="0"/>
                      </a:lnTo>
                      <a:lnTo>
                        <a:pt x="53" y="0"/>
                      </a:lnTo>
                      <a:lnTo>
                        <a:pt x="50" y="0"/>
                      </a:lnTo>
                      <a:lnTo>
                        <a:pt x="48" y="0"/>
                      </a:lnTo>
                      <a:lnTo>
                        <a:pt x="45" y="0"/>
                      </a:lnTo>
                      <a:lnTo>
                        <a:pt x="43" y="0"/>
                      </a:lnTo>
                      <a:lnTo>
                        <a:pt x="40" y="0"/>
                      </a:lnTo>
                      <a:lnTo>
                        <a:pt x="38" y="0"/>
                      </a:lnTo>
                      <a:lnTo>
                        <a:pt x="35" y="3"/>
                      </a:lnTo>
                      <a:lnTo>
                        <a:pt x="33" y="3"/>
                      </a:lnTo>
                      <a:lnTo>
                        <a:pt x="30" y="3"/>
                      </a:lnTo>
                      <a:lnTo>
                        <a:pt x="28" y="5"/>
                      </a:lnTo>
                      <a:lnTo>
                        <a:pt x="25" y="5"/>
                      </a:lnTo>
                      <a:lnTo>
                        <a:pt x="23" y="8"/>
                      </a:lnTo>
                      <a:lnTo>
                        <a:pt x="20" y="8"/>
                      </a:lnTo>
                      <a:lnTo>
                        <a:pt x="20" y="10"/>
                      </a:lnTo>
                      <a:lnTo>
                        <a:pt x="18" y="10"/>
                      </a:lnTo>
                      <a:lnTo>
                        <a:pt x="15" y="13"/>
                      </a:lnTo>
                      <a:lnTo>
                        <a:pt x="13" y="15"/>
                      </a:lnTo>
                      <a:lnTo>
                        <a:pt x="10" y="18"/>
                      </a:lnTo>
                      <a:lnTo>
                        <a:pt x="10" y="20"/>
                      </a:lnTo>
                      <a:lnTo>
                        <a:pt x="8" y="20"/>
                      </a:lnTo>
                      <a:lnTo>
                        <a:pt x="8" y="23"/>
                      </a:lnTo>
                      <a:lnTo>
                        <a:pt x="5" y="25"/>
                      </a:lnTo>
                      <a:lnTo>
                        <a:pt x="5" y="28"/>
                      </a:lnTo>
                      <a:lnTo>
                        <a:pt x="2" y="30"/>
                      </a:lnTo>
                      <a:lnTo>
                        <a:pt x="2" y="33"/>
                      </a:lnTo>
                      <a:lnTo>
                        <a:pt x="2" y="35"/>
                      </a:lnTo>
                      <a:lnTo>
                        <a:pt x="0" y="38"/>
                      </a:lnTo>
                      <a:lnTo>
                        <a:pt x="0" y="40"/>
                      </a:lnTo>
                      <a:lnTo>
                        <a:pt x="0" y="43"/>
                      </a:lnTo>
                      <a:lnTo>
                        <a:pt x="0" y="45"/>
                      </a:lnTo>
                      <a:lnTo>
                        <a:pt x="0" y="48"/>
                      </a:lnTo>
                      <a:close/>
                    </a:path>
                  </a:pathLst>
                </a:custGeom>
                <a:solidFill>
                  <a:srgbClr val="FFFFFF"/>
                </a:solidFill>
                <a:ln w="9525">
                  <a:noFill/>
                  <a:round/>
                  <a:headEnd/>
                  <a:tailEnd/>
                </a:ln>
              </p:spPr>
              <p:txBody>
                <a:bodyPr/>
                <a:lstStyle/>
                <a:p>
                  <a:endParaRPr lang="en-US"/>
                </a:p>
              </p:txBody>
            </p:sp>
            <p:sp>
              <p:nvSpPr>
                <p:cNvPr id="27706" name="Line 7"/>
                <p:cNvSpPr>
                  <a:spLocks noChangeShapeType="1"/>
                </p:cNvSpPr>
                <p:nvPr/>
              </p:nvSpPr>
              <p:spPr bwMode="auto">
                <a:xfrm>
                  <a:off x="428" y="691"/>
                  <a:ext cx="281" cy="1"/>
                </a:xfrm>
                <a:prstGeom prst="line">
                  <a:avLst/>
                </a:prstGeom>
                <a:noFill/>
                <a:ln w="4763">
                  <a:solidFill>
                    <a:srgbClr val="000000"/>
                  </a:solidFill>
                  <a:round/>
                  <a:headEnd/>
                  <a:tailEnd/>
                </a:ln>
              </p:spPr>
              <p:txBody>
                <a:bodyPr/>
                <a:lstStyle/>
                <a:p>
                  <a:endParaRPr lang="en-CA"/>
                </a:p>
              </p:txBody>
            </p:sp>
            <p:sp>
              <p:nvSpPr>
                <p:cNvPr id="27707" name="Freeform 8"/>
                <p:cNvSpPr>
                  <a:spLocks/>
                </p:cNvSpPr>
                <p:nvPr/>
              </p:nvSpPr>
              <p:spPr bwMode="auto">
                <a:xfrm>
                  <a:off x="473" y="784"/>
                  <a:ext cx="189" cy="126"/>
                </a:xfrm>
                <a:custGeom>
                  <a:avLst/>
                  <a:gdLst>
                    <a:gd name="T0" fmla="*/ 0 w 189"/>
                    <a:gd name="T1" fmla="*/ 126 h 126"/>
                    <a:gd name="T2" fmla="*/ 96 w 189"/>
                    <a:gd name="T3" fmla="*/ 0 h 126"/>
                    <a:gd name="T4" fmla="*/ 189 w 189"/>
                    <a:gd name="T5" fmla="*/ 126 h 126"/>
                    <a:gd name="T6" fmla="*/ 0 60000 65536"/>
                    <a:gd name="T7" fmla="*/ 0 60000 65536"/>
                    <a:gd name="T8" fmla="*/ 0 60000 65536"/>
                    <a:gd name="T9" fmla="*/ 0 w 189"/>
                    <a:gd name="T10" fmla="*/ 0 h 126"/>
                    <a:gd name="T11" fmla="*/ 189 w 189"/>
                    <a:gd name="T12" fmla="*/ 126 h 126"/>
                  </a:gdLst>
                  <a:ahLst/>
                  <a:cxnLst>
                    <a:cxn ang="T6">
                      <a:pos x="T0" y="T1"/>
                    </a:cxn>
                    <a:cxn ang="T7">
                      <a:pos x="T2" y="T3"/>
                    </a:cxn>
                    <a:cxn ang="T8">
                      <a:pos x="T4" y="T5"/>
                    </a:cxn>
                  </a:cxnLst>
                  <a:rect l="T9" t="T10" r="T11" b="T12"/>
                  <a:pathLst>
                    <a:path w="189" h="126">
                      <a:moveTo>
                        <a:pt x="0" y="126"/>
                      </a:moveTo>
                      <a:lnTo>
                        <a:pt x="96" y="0"/>
                      </a:lnTo>
                      <a:lnTo>
                        <a:pt x="189" y="126"/>
                      </a:lnTo>
                    </a:path>
                  </a:pathLst>
                </a:custGeom>
                <a:noFill/>
                <a:ln w="4763">
                  <a:solidFill>
                    <a:srgbClr val="000000"/>
                  </a:solidFill>
                  <a:round/>
                  <a:headEnd/>
                  <a:tailEnd/>
                </a:ln>
              </p:spPr>
              <p:txBody>
                <a:bodyPr/>
                <a:lstStyle/>
                <a:p>
                  <a:endParaRPr lang="en-US"/>
                </a:p>
              </p:txBody>
            </p:sp>
            <p:sp>
              <p:nvSpPr>
                <p:cNvPr id="27708" name="Line 9"/>
                <p:cNvSpPr>
                  <a:spLocks noChangeShapeType="1"/>
                </p:cNvSpPr>
                <p:nvPr/>
              </p:nvSpPr>
              <p:spPr bwMode="auto">
                <a:xfrm flipV="1">
                  <a:off x="569" y="628"/>
                  <a:ext cx="1" cy="156"/>
                </a:xfrm>
                <a:prstGeom prst="line">
                  <a:avLst/>
                </a:prstGeom>
                <a:noFill/>
                <a:ln w="4763">
                  <a:solidFill>
                    <a:srgbClr val="000000"/>
                  </a:solidFill>
                  <a:round/>
                  <a:headEnd/>
                  <a:tailEnd/>
                </a:ln>
              </p:spPr>
              <p:txBody>
                <a:bodyPr/>
                <a:lstStyle/>
                <a:p>
                  <a:endParaRPr lang="en-CA"/>
                </a:p>
              </p:txBody>
            </p:sp>
            <p:sp>
              <p:nvSpPr>
                <p:cNvPr id="27709" name="Bogen 10"/>
                <p:cNvSpPr>
                  <a:spLocks/>
                </p:cNvSpPr>
                <p:nvPr/>
              </p:nvSpPr>
              <p:spPr bwMode="auto">
                <a:xfrm>
                  <a:off x="521" y="580"/>
                  <a:ext cx="95" cy="49"/>
                </a:xfrm>
                <a:custGeom>
                  <a:avLst/>
                  <a:gdLst>
                    <a:gd name="T0" fmla="*/ 0 w 43200"/>
                    <a:gd name="T1" fmla="*/ 0 h 22069"/>
                    <a:gd name="T2" fmla="*/ 0 w 43200"/>
                    <a:gd name="T3" fmla="*/ 0 h 22069"/>
                    <a:gd name="T4" fmla="*/ 0 w 43200"/>
                    <a:gd name="T5" fmla="*/ 0 h 22069"/>
                    <a:gd name="T6" fmla="*/ 0 60000 65536"/>
                    <a:gd name="T7" fmla="*/ 0 60000 65536"/>
                    <a:gd name="T8" fmla="*/ 0 60000 65536"/>
                    <a:gd name="T9" fmla="*/ 0 w 43200"/>
                    <a:gd name="T10" fmla="*/ 0 h 22069"/>
                    <a:gd name="T11" fmla="*/ 43200 w 43200"/>
                    <a:gd name="T12" fmla="*/ 22069 h 22069"/>
                  </a:gdLst>
                  <a:ahLst/>
                  <a:cxnLst>
                    <a:cxn ang="T6">
                      <a:pos x="T0" y="T1"/>
                    </a:cxn>
                    <a:cxn ang="T7">
                      <a:pos x="T2" y="T3"/>
                    </a:cxn>
                    <a:cxn ang="T8">
                      <a:pos x="T4" y="T5"/>
                    </a:cxn>
                  </a:cxnLst>
                  <a:rect l="T9" t="T10" r="T11" b="T12"/>
                  <a:pathLst>
                    <a:path w="43200" h="22069" fill="none"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path>
                    <a:path w="43200" h="22069" stroke="0"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lnTo>
                        <a:pt x="21600" y="469"/>
                      </a:lnTo>
                      <a:close/>
                    </a:path>
                  </a:pathLst>
                </a:custGeom>
                <a:noFill/>
                <a:ln w="4763">
                  <a:solidFill>
                    <a:srgbClr val="000000"/>
                  </a:solidFill>
                  <a:round/>
                  <a:headEnd/>
                  <a:tailEnd/>
                </a:ln>
              </p:spPr>
              <p:txBody>
                <a:bodyPr/>
                <a:lstStyle/>
                <a:p>
                  <a:endParaRPr lang="en-US"/>
                </a:p>
              </p:txBody>
            </p:sp>
            <p:sp>
              <p:nvSpPr>
                <p:cNvPr id="27710" name="Bogen 11"/>
                <p:cNvSpPr>
                  <a:spLocks/>
                </p:cNvSpPr>
                <p:nvPr/>
              </p:nvSpPr>
              <p:spPr bwMode="auto">
                <a:xfrm>
                  <a:off x="522" y="533"/>
                  <a:ext cx="95" cy="48"/>
                </a:xfrm>
                <a:custGeom>
                  <a:avLst/>
                  <a:gdLst>
                    <a:gd name="T0" fmla="*/ 0 w 43189"/>
                    <a:gd name="T1" fmla="*/ 0 h 21600"/>
                    <a:gd name="T2" fmla="*/ 0 w 43189"/>
                    <a:gd name="T3" fmla="*/ 0 h 21600"/>
                    <a:gd name="T4" fmla="*/ 0 w 43189"/>
                    <a:gd name="T5" fmla="*/ 0 h 21600"/>
                    <a:gd name="T6" fmla="*/ 0 60000 65536"/>
                    <a:gd name="T7" fmla="*/ 0 60000 65536"/>
                    <a:gd name="T8" fmla="*/ 0 60000 65536"/>
                    <a:gd name="T9" fmla="*/ 0 w 43189"/>
                    <a:gd name="T10" fmla="*/ 0 h 21600"/>
                    <a:gd name="T11" fmla="*/ 43189 w 43189"/>
                    <a:gd name="T12" fmla="*/ 21600 h 21600"/>
                  </a:gdLst>
                  <a:ahLst/>
                  <a:cxnLst>
                    <a:cxn ang="T6">
                      <a:pos x="T0" y="T1"/>
                    </a:cxn>
                    <a:cxn ang="T7">
                      <a:pos x="T2" y="T3"/>
                    </a:cxn>
                    <a:cxn ang="T8">
                      <a:pos x="T4" y="T5"/>
                    </a:cxn>
                  </a:cxnLst>
                  <a:rect l="T9" t="T10" r="T11" b="T12"/>
                  <a:pathLst>
                    <a:path w="43189" h="21600" fill="none" extrusionOk="0">
                      <a:moveTo>
                        <a:pt x="-1" y="21150"/>
                      </a:moveTo>
                      <a:cubicBezTo>
                        <a:pt x="244" y="9399"/>
                        <a:pt x="9840" y="-1"/>
                        <a:pt x="21595" y="-1"/>
                      </a:cubicBezTo>
                      <a:cubicBezTo>
                        <a:pt x="33341" y="-1"/>
                        <a:pt x="42934" y="9387"/>
                        <a:pt x="43189" y="21130"/>
                      </a:cubicBezTo>
                    </a:path>
                    <a:path w="43189" h="21600" stroke="0" extrusionOk="0">
                      <a:moveTo>
                        <a:pt x="-1" y="21150"/>
                      </a:moveTo>
                      <a:cubicBezTo>
                        <a:pt x="244" y="9399"/>
                        <a:pt x="9840" y="-1"/>
                        <a:pt x="21595" y="-1"/>
                      </a:cubicBezTo>
                      <a:cubicBezTo>
                        <a:pt x="33341" y="-1"/>
                        <a:pt x="42934" y="9387"/>
                        <a:pt x="43189" y="21130"/>
                      </a:cubicBezTo>
                      <a:lnTo>
                        <a:pt x="21595" y="21600"/>
                      </a:lnTo>
                      <a:close/>
                    </a:path>
                  </a:pathLst>
                </a:custGeom>
                <a:noFill/>
                <a:ln w="4763">
                  <a:solidFill>
                    <a:srgbClr val="000000"/>
                  </a:solidFill>
                  <a:round/>
                  <a:headEnd/>
                  <a:tailEnd/>
                </a:ln>
              </p:spPr>
              <p:txBody>
                <a:bodyPr/>
                <a:lstStyle/>
                <a:p>
                  <a:endParaRPr lang="en-US"/>
                </a:p>
              </p:txBody>
            </p:sp>
          </p:grpSp>
          <p:sp>
            <p:nvSpPr>
              <p:cNvPr id="27704" name="Rectangle 12"/>
              <p:cNvSpPr>
                <a:spLocks noChangeArrowheads="1"/>
              </p:cNvSpPr>
              <p:nvPr/>
            </p:nvSpPr>
            <p:spPr bwMode="auto">
              <a:xfrm>
                <a:off x="285" y="917"/>
                <a:ext cx="787" cy="144"/>
              </a:xfrm>
              <a:prstGeom prst="rect">
                <a:avLst/>
              </a:prstGeom>
              <a:noFill/>
              <a:ln w="9525">
                <a:noFill/>
                <a:miter lim="800000"/>
                <a:headEnd/>
                <a:tailEnd/>
              </a:ln>
            </p:spPr>
            <p:txBody>
              <a:bodyPr lIns="0" tIns="0" rIns="0" bIns="0">
                <a:spAutoFit/>
              </a:bodyPr>
              <a:lstStyle/>
              <a:p>
                <a:r>
                  <a:rPr lang="en-US" sz="1500" u="sng">
                    <a:solidFill>
                      <a:srgbClr val="000000"/>
                    </a:solidFill>
                    <a:latin typeface="Arial" pitchFamily="34" charset="0"/>
                  </a:rPr>
                  <a:t>c1:Customer </a:t>
                </a:r>
              </a:p>
            </p:txBody>
          </p:sp>
        </p:grpSp>
        <p:sp>
          <p:nvSpPr>
            <p:cNvPr id="27701" name="Line 13"/>
            <p:cNvSpPr>
              <a:spLocks noChangeShapeType="1"/>
            </p:cNvSpPr>
            <p:nvPr/>
          </p:nvSpPr>
          <p:spPr bwMode="auto">
            <a:xfrm>
              <a:off x="680" y="1074"/>
              <a:ext cx="12" cy="2782"/>
            </a:xfrm>
            <a:prstGeom prst="line">
              <a:avLst/>
            </a:prstGeom>
            <a:noFill/>
            <a:ln w="4763">
              <a:solidFill>
                <a:srgbClr val="000000"/>
              </a:solidFill>
              <a:prstDash val="lgDash"/>
              <a:round/>
              <a:headEnd/>
              <a:tailEnd/>
            </a:ln>
          </p:spPr>
          <p:txBody>
            <a:bodyPr/>
            <a:lstStyle/>
            <a:p>
              <a:endParaRPr lang="en-CA"/>
            </a:p>
          </p:txBody>
        </p:sp>
        <p:sp>
          <p:nvSpPr>
            <p:cNvPr id="27702" name="Rectangle 14"/>
            <p:cNvSpPr>
              <a:spLocks noChangeArrowheads="1"/>
            </p:cNvSpPr>
            <p:nvPr/>
          </p:nvSpPr>
          <p:spPr bwMode="auto">
            <a:xfrm>
              <a:off x="630" y="1253"/>
              <a:ext cx="96" cy="2688"/>
            </a:xfrm>
            <a:prstGeom prst="rect">
              <a:avLst/>
            </a:prstGeom>
            <a:solidFill>
              <a:schemeClr val="bg1"/>
            </a:solidFill>
            <a:ln w="4763">
              <a:solidFill>
                <a:srgbClr val="000000"/>
              </a:solidFill>
              <a:miter lim="800000"/>
              <a:headEnd/>
              <a:tailEnd/>
            </a:ln>
          </p:spPr>
          <p:txBody>
            <a:bodyPr/>
            <a:lstStyle/>
            <a:p>
              <a:endParaRPr lang="en-US"/>
            </a:p>
          </p:txBody>
        </p:sp>
      </p:grpSp>
      <p:grpSp>
        <p:nvGrpSpPr>
          <p:cNvPr id="5" name="Group 15"/>
          <p:cNvGrpSpPr>
            <a:grpSpLocks/>
          </p:cNvGrpSpPr>
          <p:nvPr/>
        </p:nvGrpSpPr>
        <p:grpSpPr bwMode="auto">
          <a:xfrm>
            <a:off x="2162206" y="1304948"/>
            <a:ext cx="1249362" cy="5410200"/>
            <a:chOff x="285" y="533"/>
            <a:chExt cx="787" cy="3408"/>
          </a:xfrm>
        </p:grpSpPr>
        <p:grpSp>
          <p:nvGrpSpPr>
            <p:cNvPr id="6" name="Group 16"/>
            <p:cNvGrpSpPr>
              <a:grpSpLocks/>
            </p:cNvGrpSpPr>
            <p:nvPr/>
          </p:nvGrpSpPr>
          <p:grpSpPr bwMode="auto">
            <a:xfrm>
              <a:off x="285" y="533"/>
              <a:ext cx="787" cy="528"/>
              <a:chOff x="285" y="533"/>
              <a:chExt cx="787" cy="528"/>
            </a:xfrm>
          </p:grpSpPr>
          <p:grpSp>
            <p:nvGrpSpPr>
              <p:cNvPr id="7" name="Group 17"/>
              <p:cNvGrpSpPr>
                <a:grpSpLocks/>
              </p:cNvGrpSpPr>
              <p:nvPr/>
            </p:nvGrpSpPr>
            <p:grpSpPr bwMode="auto">
              <a:xfrm>
                <a:off x="538" y="533"/>
                <a:ext cx="281" cy="377"/>
                <a:chOff x="428" y="533"/>
                <a:chExt cx="281" cy="377"/>
              </a:xfrm>
            </p:grpSpPr>
            <p:sp>
              <p:nvSpPr>
                <p:cNvPr id="27694" name="Freeform 18"/>
                <p:cNvSpPr>
                  <a:spLocks/>
                </p:cNvSpPr>
                <p:nvPr/>
              </p:nvSpPr>
              <p:spPr bwMode="auto">
                <a:xfrm>
                  <a:off x="521" y="533"/>
                  <a:ext cx="95" cy="95"/>
                </a:xfrm>
                <a:custGeom>
                  <a:avLst/>
                  <a:gdLst>
                    <a:gd name="T0" fmla="*/ 0 w 95"/>
                    <a:gd name="T1" fmla="*/ 50 h 95"/>
                    <a:gd name="T2" fmla="*/ 0 w 95"/>
                    <a:gd name="T3" fmla="*/ 55 h 95"/>
                    <a:gd name="T4" fmla="*/ 2 w 95"/>
                    <a:gd name="T5" fmla="*/ 60 h 95"/>
                    <a:gd name="T6" fmla="*/ 2 w 95"/>
                    <a:gd name="T7" fmla="*/ 65 h 95"/>
                    <a:gd name="T8" fmla="*/ 5 w 95"/>
                    <a:gd name="T9" fmla="*/ 70 h 95"/>
                    <a:gd name="T10" fmla="*/ 8 w 95"/>
                    <a:gd name="T11" fmla="*/ 73 h 95"/>
                    <a:gd name="T12" fmla="*/ 10 w 95"/>
                    <a:gd name="T13" fmla="*/ 78 h 95"/>
                    <a:gd name="T14" fmla="*/ 15 w 95"/>
                    <a:gd name="T15" fmla="*/ 80 h 95"/>
                    <a:gd name="T16" fmla="*/ 18 w 95"/>
                    <a:gd name="T17" fmla="*/ 85 h 95"/>
                    <a:gd name="T18" fmla="*/ 23 w 95"/>
                    <a:gd name="T19" fmla="*/ 88 h 95"/>
                    <a:gd name="T20" fmla="*/ 28 w 95"/>
                    <a:gd name="T21" fmla="*/ 90 h 95"/>
                    <a:gd name="T22" fmla="*/ 30 w 95"/>
                    <a:gd name="T23" fmla="*/ 90 h 95"/>
                    <a:gd name="T24" fmla="*/ 35 w 95"/>
                    <a:gd name="T25" fmla="*/ 93 h 95"/>
                    <a:gd name="T26" fmla="*/ 40 w 95"/>
                    <a:gd name="T27" fmla="*/ 93 h 95"/>
                    <a:gd name="T28" fmla="*/ 45 w 95"/>
                    <a:gd name="T29" fmla="*/ 93 h 95"/>
                    <a:gd name="T30" fmla="*/ 50 w 95"/>
                    <a:gd name="T31" fmla="*/ 93 h 95"/>
                    <a:gd name="T32" fmla="*/ 55 w 95"/>
                    <a:gd name="T33" fmla="*/ 93 h 95"/>
                    <a:gd name="T34" fmla="*/ 60 w 95"/>
                    <a:gd name="T35" fmla="*/ 93 h 95"/>
                    <a:gd name="T36" fmla="*/ 65 w 95"/>
                    <a:gd name="T37" fmla="*/ 90 h 95"/>
                    <a:gd name="T38" fmla="*/ 70 w 95"/>
                    <a:gd name="T39" fmla="*/ 88 h 95"/>
                    <a:gd name="T40" fmla="*/ 73 w 95"/>
                    <a:gd name="T41" fmla="*/ 85 h 95"/>
                    <a:gd name="T42" fmla="*/ 78 w 95"/>
                    <a:gd name="T43" fmla="*/ 83 h 95"/>
                    <a:gd name="T44" fmla="*/ 80 w 95"/>
                    <a:gd name="T45" fmla="*/ 80 h 95"/>
                    <a:gd name="T46" fmla="*/ 85 w 95"/>
                    <a:gd name="T47" fmla="*/ 75 h 95"/>
                    <a:gd name="T48" fmla="*/ 88 w 95"/>
                    <a:gd name="T49" fmla="*/ 73 h 95"/>
                    <a:gd name="T50" fmla="*/ 90 w 95"/>
                    <a:gd name="T51" fmla="*/ 68 h 95"/>
                    <a:gd name="T52" fmla="*/ 90 w 95"/>
                    <a:gd name="T53" fmla="*/ 63 h 95"/>
                    <a:gd name="T54" fmla="*/ 93 w 95"/>
                    <a:gd name="T55" fmla="*/ 58 h 95"/>
                    <a:gd name="T56" fmla="*/ 93 w 95"/>
                    <a:gd name="T57" fmla="*/ 53 h 95"/>
                    <a:gd name="T58" fmla="*/ 93 w 95"/>
                    <a:gd name="T59" fmla="*/ 48 h 95"/>
                    <a:gd name="T60" fmla="*/ 93 w 95"/>
                    <a:gd name="T61" fmla="*/ 43 h 95"/>
                    <a:gd name="T62" fmla="*/ 93 w 95"/>
                    <a:gd name="T63" fmla="*/ 38 h 95"/>
                    <a:gd name="T64" fmla="*/ 93 w 95"/>
                    <a:gd name="T65" fmla="*/ 35 h 95"/>
                    <a:gd name="T66" fmla="*/ 90 w 95"/>
                    <a:gd name="T67" fmla="*/ 30 h 95"/>
                    <a:gd name="T68" fmla="*/ 88 w 95"/>
                    <a:gd name="T69" fmla="*/ 25 h 95"/>
                    <a:gd name="T70" fmla="*/ 85 w 95"/>
                    <a:gd name="T71" fmla="*/ 20 h 95"/>
                    <a:gd name="T72" fmla="*/ 83 w 95"/>
                    <a:gd name="T73" fmla="*/ 18 h 95"/>
                    <a:gd name="T74" fmla="*/ 80 w 95"/>
                    <a:gd name="T75" fmla="*/ 13 h 95"/>
                    <a:gd name="T76" fmla="*/ 75 w 95"/>
                    <a:gd name="T77" fmla="*/ 10 h 95"/>
                    <a:gd name="T78" fmla="*/ 73 w 95"/>
                    <a:gd name="T79" fmla="*/ 8 h 95"/>
                    <a:gd name="T80" fmla="*/ 68 w 95"/>
                    <a:gd name="T81" fmla="*/ 5 h 95"/>
                    <a:gd name="T82" fmla="*/ 63 w 95"/>
                    <a:gd name="T83" fmla="*/ 3 h 95"/>
                    <a:gd name="T84" fmla="*/ 58 w 95"/>
                    <a:gd name="T85" fmla="*/ 3 h 95"/>
                    <a:gd name="T86" fmla="*/ 53 w 95"/>
                    <a:gd name="T87" fmla="*/ 0 h 95"/>
                    <a:gd name="T88" fmla="*/ 48 w 95"/>
                    <a:gd name="T89" fmla="*/ 0 h 95"/>
                    <a:gd name="T90" fmla="*/ 43 w 95"/>
                    <a:gd name="T91" fmla="*/ 0 h 95"/>
                    <a:gd name="T92" fmla="*/ 38 w 95"/>
                    <a:gd name="T93" fmla="*/ 0 h 95"/>
                    <a:gd name="T94" fmla="*/ 35 w 95"/>
                    <a:gd name="T95" fmla="*/ 3 h 95"/>
                    <a:gd name="T96" fmla="*/ 30 w 95"/>
                    <a:gd name="T97" fmla="*/ 3 h 95"/>
                    <a:gd name="T98" fmla="*/ 25 w 95"/>
                    <a:gd name="T99" fmla="*/ 5 h 95"/>
                    <a:gd name="T100" fmla="*/ 20 w 95"/>
                    <a:gd name="T101" fmla="*/ 8 h 95"/>
                    <a:gd name="T102" fmla="*/ 18 w 95"/>
                    <a:gd name="T103" fmla="*/ 10 h 95"/>
                    <a:gd name="T104" fmla="*/ 13 w 95"/>
                    <a:gd name="T105" fmla="*/ 15 h 95"/>
                    <a:gd name="T106" fmla="*/ 10 w 95"/>
                    <a:gd name="T107" fmla="*/ 18 h 95"/>
                    <a:gd name="T108" fmla="*/ 8 w 95"/>
                    <a:gd name="T109" fmla="*/ 23 h 95"/>
                    <a:gd name="T110" fmla="*/ 5 w 95"/>
                    <a:gd name="T111" fmla="*/ 28 h 95"/>
                    <a:gd name="T112" fmla="*/ 2 w 95"/>
                    <a:gd name="T113" fmla="*/ 30 h 95"/>
                    <a:gd name="T114" fmla="*/ 2 w 95"/>
                    <a:gd name="T115" fmla="*/ 35 h 95"/>
                    <a:gd name="T116" fmla="*/ 0 w 95"/>
                    <a:gd name="T117" fmla="*/ 40 h 95"/>
                    <a:gd name="T118" fmla="*/ 0 w 95"/>
                    <a:gd name="T119" fmla="*/ 45 h 9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95"/>
                    <a:gd name="T181" fmla="*/ 0 h 95"/>
                    <a:gd name="T182" fmla="*/ 95 w 95"/>
                    <a:gd name="T183" fmla="*/ 95 h 95"/>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95" h="95">
                      <a:moveTo>
                        <a:pt x="0" y="48"/>
                      </a:moveTo>
                      <a:lnTo>
                        <a:pt x="0" y="48"/>
                      </a:lnTo>
                      <a:lnTo>
                        <a:pt x="0" y="50"/>
                      </a:lnTo>
                      <a:lnTo>
                        <a:pt x="0" y="53"/>
                      </a:lnTo>
                      <a:lnTo>
                        <a:pt x="0" y="55"/>
                      </a:lnTo>
                      <a:lnTo>
                        <a:pt x="0" y="58"/>
                      </a:lnTo>
                      <a:lnTo>
                        <a:pt x="2" y="58"/>
                      </a:lnTo>
                      <a:lnTo>
                        <a:pt x="2" y="60"/>
                      </a:lnTo>
                      <a:lnTo>
                        <a:pt x="2" y="63"/>
                      </a:lnTo>
                      <a:lnTo>
                        <a:pt x="2" y="65"/>
                      </a:lnTo>
                      <a:lnTo>
                        <a:pt x="5" y="65"/>
                      </a:lnTo>
                      <a:lnTo>
                        <a:pt x="5" y="68"/>
                      </a:lnTo>
                      <a:lnTo>
                        <a:pt x="5" y="70"/>
                      </a:lnTo>
                      <a:lnTo>
                        <a:pt x="8" y="70"/>
                      </a:lnTo>
                      <a:lnTo>
                        <a:pt x="8" y="73"/>
                      </a:lnTo>
                      <a:lnTo>
                        <a:pt x="10" y="75"/>
                      </a:lnTo>
                      <a:lnTo>
                        <a:pt x="10" y="78"/>
                      </a:lnTo>
                      <a:lnTo>
                        <a:pt x="13" y="78"/>
                      </a:lnTo>
                      <a:lnTo>
                        <a:pt x="13" y="80"/>
                      </a:lnTo>
                      <a:lnTo>
                        <a:pt x="15" y="80"/>
                      </a:lnTo>
                      <a:lnTo>
                        <a:pt x="15" y="83"/>
                      </a:lnTo>
                      <a:lnTo>
                        <a:pt x="18" y="83"/>
                      </a:lnTo>
                      <a:lnTo>
                        <a:pt x="18" y="85"/>
                      </a:lnTo>
                      <a:lnTo>
                        <a:pt x="20" y="85"/>
                      </a:lnTo>
                      <a:lnTo>
                        <a:pt x="23" y="88"/>
                      </a:lnTo>
                      <a:lnTo>
                        <a:pt x="25" y="88"/>
                      </a:lnTo>
                      <a:lnTo>
                        <a:pt x="28" y="90"/>
                      </a:lnTo>
                      <a:lnTo>
                        <a:pt x="30" y="90"/>
                      </a:lnTo>
                      <a:lnTo>
                        <a:pt x="33" y="93"/>
                      </a:lnTo>
                      <a:lnTo>
                        <a:pt x="35" y="93"/>
                      </a:lnTo>
                      <a:lnTo>
                        <a:pt x="38" y="93"/>
                      </a:lnTo>
                      <a:lnTo>
                        <a:pt x="40" y="93"/>
                      </a:lnTo>
                      <a:lnTo>
                        <a:pt x="43" y="93"/>
                      </a:lnTo>
                      <a:lnTo>
                        <a:pt x="45" y="93"/>
                      </a:lnTo>
                      <a:lnTo>
                        <a:pt x="48" y="95"/>
                      </a:lnTo>
                      <a:lnTo>
                        <a:pt x="48" y="93"/>
                      </a:lnTo>
                      <a:lnTo>
                        <a:pt x="50" y="93"/>
                      </a:lnTo>
                      <a:lnTo>
                        <a:pt x="53" y="93"/>
                      </a:lnTo>
                      <a:lnTo>
                        <a:pt x="55" y="93"/>
                      </a:lnTo>
                      <a:lnTo>
                        <a:pt x="58" y="93"/>
                      </a:lnTo>
                      <a:lnTo>
                        <a:pt x="60" y="93"/>
                      </a:lnTo>
                      <a:lnTo>
                        <a:pt x="63" y="93"/>
                      </a:lnTo>
                      <a:lnTo>
                        <a:pt x="63" y="90"/>
                      </a:lnTo>
                      <a:lnTo>
                        <a:pt x="65" y="90"/>
                      </a:lnTo>
                      <a:lnTo>
                        <a:pt x="68" y="90"/>
                      </a:lnTo>
                      <a:lnTo>
                        <a:pt x="70" y="88"/>
                      </a:lnTo>
                      <a:lnTo>
                        <a:pt x="73" y="88"/>
                      </a:lnTo>
                      <a:lnTo>
                        <a:pt x="73" y="85"/>
                      </a:lnTo>
                      <a:lnTo>
                        <a:pt x="75" y="85"/>
                      </a:lnTo>
                      <a:lnTo>
                        <a:pt x="78" y="83"/>
                      </a:lnTo>
                      <a:lnTo>
                        <a:pt x="80" y="80"/>
                      </a:lnTo>
                      <a:lnTo>
                        <a:pt x="83" y="78"/>
                      </a:lnTo>
                      <a:lnTo>
                        <a:pt x="85" y="75"/>
                      </a:lnTo>
                      <a:lnTo>
                        <a:pt x="85" y="73"/>
                      </a:lnTo>
                      <a:lnTo>
                        <a:pt x="88" y="73"/>
                      </a:lnTo>
                      <a:lnTo>
                        <a:pt x="88" y="70"/>
                      </a:lnTo>
                      <a:lnTo>
                        <a:pt x="90" y="68"/>
                      </a:lnTo>
                      <a:lnTo>
                        <a:pt x="90" y="65"/>
                      </a:lnTo>
                      <a:lnTo>
                        <a:pt x="90" y="63"/>
                      </a:lnTo>
                      <a:lnTo>
                        <a:pt x="93" y="63"/>
                      </a:lnTo>
                      <a:lnTo>
                        <a:pt x="93" y="60"/>
                      </a:lnTo>
                      <a:lnTo>
                        <a:pt x="93" y="58"/>
                      </a:lnTo>
                      <a:lnTo>
                        <a:pt x="93" y="55"/>
                      </a:lnTo>
                      <a:lnTo>
                        <a:pt x="93" y="53"/>
                      </a:lnTo>
                      <a:lnTo>
                        <a:pt x="93" y="50"/>
                      </a:lnTo>
                      <a:lnTo>
                        <a:pt x="93" y="48"/>
                      </a:lnTo>
                      <a:lnTo>
                        <a:pt x="95" y="48"/>
                      </a:lnTo>
                      <a:lnTo>
                        <a:pt x="93" y="45"/>
                      </a:lnTo>
                      <a:lnTo>
                        <a:pt x="93" y="43"/>
                      </a:lnTo>
                      <a:lnTo>
                        <a:pt x="93" y="40"/>
                      </a:lnTo>
                      <a:lnTo>
                        <a:pt x="93" y="38"/>
                      </a:lnTo>
                      <a:lnTo>
                        <a:pt x="93" y="35"/>
                      </a:lnTo>
                      <a:lnTo>
                        <a:pt x="93" y="33"/>
                      </a:lnTo>
                      <a:lnTo>
                        <a:pt x="90" y="30"/>
                      </a:lnTo>
                      <a:lnTo>
                        <a:pt x="90" y="28"/>
                      </a:lnTo>
                      <a:lnTo>
                        <a:pt x="88" y="25"/>
                      </a:lnTo>
                      <a:lnTo>
                        <a:pt x="88" y="23"/>
                      </a:lnTo>
                      <a:lnTo>
                        <a:pt x="85" y="20"/>
                      </a:lnTo>
                      <a:lnTo>
                        <a:pt x="85" y="18"/>
                      </a:lnTo>
                      <a:lnTo>
                        <a:pt x="83" y="18"/>
                      </a:lnTo>
                      <a:lnTo>
                        <a:pt x="83" y="15"/>
                      </a:lnTo>
                      <a:lnTo>
                        <a:pt x="80" y="15"/>
                      </a:lnTo>
                      <a:lnTo>
                        <a:pt x="80" y="13"/>
                      </a:lnTo>
                      <a:lnTo>
                        <a:pt x="78" y="13"/>
                      </a:lnTo>
                      <a:lnTo>
                        <a:pt x="78" y="10"/>
                      </a:lnTo>
                      <a:lnTo>
                        <a:pt x="75" y="10"/>
                      </a:lnTo>
                      <a:lnTo>
                        <a:pt x="73" y="8"/>
                      </a:lnTo>
                      <a:lnTo>
                        <a:pt x="70" y="8"/>
                      </a:lnTo>
                      <a:lnTo>
                        <a:pt x="70" y="5"/>
                      </a:lnTo>
                      <a:lnTo>
                        <a:pt x="68" y="5"/>
                      </a:lnTo>
                      <a:lnTo>
                        <a:pt x="65" y="5"/>
                      </a:lnTo>
                      <a:lnTo>
                        <a:pt x="65" y="3"/>
                      </a:lnTo>
                      <a:lnTo>
                        <a:pt x="63" y="3"/>
                      </a:lnTo>
                      <a:lnTo>
                        <a:pt x="60" y="3"/>
                      </a:lnTo>
                      <a:lnTo>
                        <a:pt x="58" y="3"/>
                      </a:lnTo>
                      <a:lnTo>
                        <a:pt x="58" y="0"/>
                      </a:lnTo>
                      <a:lnTo>
                        <a:pt x="55" y="0"/>
                      </a:lnTo>
                      <a:lnTo>
                        <a:pt x="53" y="0"/>
                      </a:lnTo>
                      <a:lnTo>
                        <a:pt x="50" y="0"/>
                      </a:lnTo>
                      <a:lnTo>
                        <a:pt x="48" y="0"/>
                      </a:lnTo>
                      <a:lnTo>
                        <a:pt x="45" y="0"/>
                      </a:lnTo>
                      <a:lnTo>
                        <a:pt x="43" y="0"/>
                      </a:lnTo>
                      <a:lnTo>
                        <a:pt x="40" y="0"/>
                      </a:lnTo>
                      <a:lnTo>
                        <a:pt x="38" y="0"/>
                      </a:lnTo>
                      <a:lnTo>
                        <a:pt x="35" y="3"/>
                      </a:lnTo>
                      <a:lnTo>
                        <a:pt x="33" y="3"/>
                      </a:lnTo>
                      <a:lnTo>
                        <a:pt x="30" y="3"/>
                      </a:lnTo>
                      <a:lnTo>
                        <a:pt x="28" y="5"/>
                      </a:lnTo>
                      <a:lnTo>
                        <a:pt x="25" y="5"/>
                      </a:lnTo>
                      <a:lnTo>
                        <a:pt x="23" y="8"/>
                      </a:lnTo>
                      <a:lnTo>
                        <a:pt x="20" y="8"/>
                      </a:lnTo>
                      <a:lnTo>
                        <a:pt x="20" y="10"/>
                      </a:lnTo>
                      <a:lnTo>
                        <a:pt x="18" y="10"/>
                      </a:lnTo>
                      <a:lnTo>
                        <a:pt x="15" y="13"/>
                      </a:lnTo>
                      <a:lnTo>
                        <a:pt x="13" y="15"/>
                      </a:lnTo>
                      <a:lnTo>
                        <a:pt x="10" y="18"/>
                      </a:lnTo>
                      <a:lnTo>
                        <a:pt x="10" y="20"/>
                      </a:lnTo>
                      <a:lnTo>
                        <a:pt x="8" y="20"/>
                      </a:lnTo>
                      <a:lnTo>
                        <a:pt x="8" y="23"/>
                      </a:lnTo>
                      <a:lnTo>
                        <a:pt x="5" y="25"/>
                      </a:lnTo>
                      <a:lnTo>
                        <a:pt x="5" y="28"/>
                      </a:lnTo>
                      <a:lnTo>
                        <a:pt x="2" y="30"/>
                      </a:lnTo>
                      <a:lnTo>
                        <a:pt x="2" y="33"/>
                      </a:lnTo>
                      <a:lnTo>
                        <a:pt x="2" y="35"/>
                      </a:lnTo>
                      <a:lnTo>
                        <a:pt x="0" y="38"/>
                      </a:lnTo>
                      <a:lnTo>
                        <a:pt x="0" y="40"/>
                      </a:lnTo>
                      <a:lnTo>
                        <a:pt x="0" y="43"/>
                      </a:lnTo>
                      <a:lnTo>
                        <a:pt x="0" y="45"/>
                      </a:lnTo>
                      <a:lnTo>
                        <a:pt x="0" y="48"/>
                      </a:lnTo>
                      <a:close/>
                    </a:path>
                  </a:pathLst>
                </a:custGeom>
                <a:solidFill>
                  <a:srgbClr val="FFFFFF"/>
                </a:solidFill>
                <a:ln w="9525">
                  <a:noFill/>
                  <a:round/>
                  <a:headEnd/>
                  <a:tailEnd/>
                </a:ln>
              </p:spPr>
              <p:txBody>
                <a:bodyPr/>
                <a:lstStyle/>
                <a:p>
                  <a:endParaRPr lang="en-US"/>
                </a:p>
              </p:txBody>
            </p:sp>
            <p:sp>
              <p:nvSpPr>
                <p:cNvPr id="27695" name="Line 19"/>
                <p:cNvSpPr>
                  <a:spLocks noChangeShapeType="1"/>
                </p:cNvSpPr>
                <p:nvPr/>
              </p:nvSpPr>
              <p:spPr bwMode="auto">
                <a:xfrm>
                  <a:off x="428" y="691"/>
                  <a:ext cx="281" cy="1"/>
                </a:xfrm>
                <a:prstGeom prst="line">
                  <a:avLst/>
                </a:prstGeom>
                <a:noFill/>
                <a:ln w="4763">
                  <a:solidFill>
                    <a:srgbClr val="000000"/>
                  </a:solidFill>
                  <a:round/>
                  <a:headEnd/>
                  <a:tailEnd/>
                </a:ln>
              </p:spPr>
              <p:txBody>
                <a:bodyPr/>
                <a:lstStyle/>
                <a:p>
                  <a:endParaRPr lang="en-CA"/>
                </a:p>
              </p:txBody>
            </p:sp>
            <p:sp>
              <p:nvSpPr>
                <p:cNvPr id="27696" name="Freeform 20"/>
                <p:cNvSpPr>
                  <a:spLocks/>
                </p:cNvSpPr>
                <p:nvPr/>
              </p:nvSpPr>
              <p:spPr bwMode="auto">
                <a:xfrm>
                  <a:off x="473" y="784"/>
                  <a:ext cx="189" cy="126"/>
                </a:xfrm>
                <a:custGeom>
                  <a:avLst/>
                  <a:gdLst>
                    <a:gd name="T0" fmla="*/ 0 w 189"/>
                    <a:gd name="T1" fmla="*/ 126 h 126"/>
                    <a:gd name="T2" fmla="*/ 96 w 189"/>
                    <a:gd name="T3" fmla="*/ 0 h 126"/>
                    <a:gd name="T4" fmla="*/ 189 w 189"/>
                    <a:gd name="T5" fmla="*/ 126 h 126"/>
                    <a:gd name="T6" fmla="*/ 0 60000 65536"/>
                    <a:gd name="T7" fmla="*/ 0 60000 65536"/>
                    <a:gd name="T8" fmla="*/ 0 60000 65536"/>
                    <a:gd name="T9" fmla="*/ 0 w 189"/>
                    <a:gd name="T10" fmla="*/ 0 h 126"/>
                    <a:gd name="T11" fmla="*/ 189 w 189"/>
                    <a:gd name="T12" fmla="*/ 126 h 126"/>
                  </a:gdLst>
                  <a:ahLst/>
                  <a:cxnLst>
                    <a:cxn ang="T6">
                      <a:pos x="T0" y="T1"/>
                    </a:cxn>
                    <a:cxn ang="T7">
                      <a:pos x="T2" y="T3"/>
                    </a:cxn>
                    <a:cxn ang="T8">
                      <a:pos x="T4" y="T5"/>
                    </a:cxn>
                  </a:cxnLst>
                  <a:rect l="T9" t="T10" r="T11" b="T12"/>
                  <a:pathLst>
                    <a:path w="189" h="126">
                      <a:moveTo>
                        <a:pt x="0" y="126"/>
                      </a:moveTo>
                      <a:lnTo>
                        <a:pt x="96" y="0"/>
                      </a:lnTo>
                      <a:lnTo>
                        <a:pt x="189" y="126"/>
                      </a:lnTo>
                    </a:path>
                  </a:pathLst>
                </a:custGeom>
                <a:noFill/>
                <a:ln w="4763">
                  <a:solidFill>
                    <a:srgbClr val="000000"/>
                  </a:solidFill>
                  <a:round/>
                  <a:headEnd/>
                  <a:tailEnd/>
                </a:ln>
              </p:spPr>
              <p:txBody>
                <a:bodyPr/>
                <a:lstStyle/>
                <a:p>
                  <a:endParaRPr lang="en-US"/>
                </a:p>
              </p:txBody>
            </p:sp>
            <p:sp>
              <p:nvSpPr>
                <p:cNvPr id="27697" name="Line 21"/>
                <p:cNvSpPr>
                  <a:spLocks noChangeShapeType="1"/>
                </p:cNvSpPr>
                <p:nvPr/>
              </p:nvSpPr>
              <p:spPr bwMode="auto">
                <a:xfrm flipV="1">
                  <a:off x="569" y="628"/>
                  <a:ext cx="1" cy="156"/>
                </a:xfrm>
                <a:prstGeom prst="line">
                  <a:avLst/>
                </a:prstGeom>
                <a:noFill/>
                <a:ln w="4763">
                  <a:solidFill>
                    <a:srgbClr val="000000"/>
                  </a:solidFill>
                  <a:round/>
                  <a:headEnd/>
                  <a:tailEnd/>
                </a:ln>
              </p:spPr>
              <p:txBody>
                <a:bodyPr/>
                <a:lstStyle/>
                <a:p>
                  <a:endParaRPr lang="en-CA"/>
                </a:p>
              </p:txBody>
            </p:sp>
            <p:sp>
              <p:nvSpPr>
                <p:cNvPr id="27698" name="Bogen 22"/>
                <p:cNvSpPr>
                  <a:spLocks/>
                </p:cNvSpPr>
                <p:nvPr/>
              </p:nvSpPr>
              <p:spPr bwMode="auto">
                <a:xfrm>
                  <a:off x="521" y="580"/>
                  <a:ext cx="95" cy="49"/>
                </a:xfrm>
                <a:custGeom>
                  <a:avLst/>
                  <a:gdLst>
                    <a:gd name="T0" fmla="*/ 0 w 43200"/>
                    <a:gd name="T1" fmla="*/ 0 h 22069"/>
                    <a:gd name="T2" fmla="*/ 0 w 43200"/>
                    <a:gd name="T3" fmla="*/ 0 h 22069"/>
                    <a:gd name="T4" fmla="*/ 0 w 43200"/>
                    <a:gd name="T5" fmla="*/ 0 h 22069"/>
                    <a:gd name="T6" fmla="*/ 0 60000 65536"/>
                    <a:gd name="T7" fmla="*/ 0 60000 65536"/>
                    <a:gd name="T8" fmla="*/ 0 60000 65536"/>
                    <a:gd name="T9" fmla="*/ 0 w 43200"/>
                    <a:gd name="T10" fmla="*/ 0 h 22069"/>
                    <a:gd name="T11" fmla="*/ 43200 w 43200"/>
                    <a:gd name="T12" fmla="*/ 22069 h 22069"/>
                  </a:gdLst>
                  <a:ahLst/>
                  <a:cxnLst>
                    <a:cxn ang="T6">
                      <a:pos x="T0" y="T1"/>
                    </a:cxn>
                    <a:cxn ang="T7">
                      <a:pos x="T2" y="T3"/>
                    </a:cxn>
                    <a:cxn ang="T8">
                      <a:pos x="T4" y="T5"/>
                    </a:cxn>
                  </a:cxnLst>
                  <a:rect l="T9" t="T10" r="T11" b="T12"/>
                  <a:pathLst>
                    <a:path w="43200" h="22069" fill="none"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path>
                    <a:path w="43200" h="22069" stroke="0" extrusionOk="0">
                      <a:moveTo>
                        <a:pt x="43194" y="-1"/>
                      </a:moveTo>
                      <a:cubicBezTo>
                        <a:pt x="43198" y="156"/>
                        <a:pt x="43200" y="312"/>
                        <a:pt x="43200" y="469"/>
                      </a:cubicBezTo>
                      <a:cubicBezTo>
                        <a:pt x="43200" y="12398"/>
                        <a:pt x="33529" y="22069"/>
                        <a:pt x="21600" y="22069"/>
                      </a:cubicBezTo>
                      <a:cubicBezTo>
                        <a:pt x="9670" y="22069"/>
                        <a:pt x="0" y="12398"/>
                        <a:pt x="0" y="469"/>
                      </a:cubicBezTo>
                      <a:cubicBezTo>
                        <a:pt x="0" y="319"/>
                        <a:pt x="1" y="169"/>
                        <a:pt x="4" y="19"/>
                      </a:cubicBezTo>
                      <a:lnTo>
                        <a:pt x="21600" y="469"/>
                      </a:lnTo>
                      <a:close/>
                    </a:path>
                  </a:pathLst>
                </a:custGeom>
                <a:noFill/>
                <a:ln w="4763">
                  <a:solidFill>
                    <a:srgbClr val="000000"/>
                  </a:solidFill>
                  <a:round/>
                  <a:headEnd/>
                  <a:tailEnd/>
                </a:ln>
              </p:spPr>
              <p:txBody>
                <a:bodyPr/>
                <a:lstStyle/>
                <a:p>
                  <a:endParaRPr lang="en-US"/>
                </a:p>
              </p:txBody>
            </p:sp>
            <p:sp>
              <p:nvSpPr>
                <p:cNvPr id="27699" name="Bogen 23"/>
                <p:cNvSpPr>
                  <a:spLocks/>
                </p:cNvSpPr>
                <p:nvPr/>
              </p:nvSpPr>
              <p:spPr bwMode="auto">
                <a:xfrm>
                  <a:off x="522" y="533"/>
                  <a:ext cx="95" cy="48"/>
                </a:xfrm>
                <a:custGeom>
                  <a:avLst/>
                  <a:gdLst>
                    <a:gd name="T0" fmla="*/ 0 w 43189"/>
                    <a:gd name="T1" fmla="*/ 0 h 21600"/>
                    <a:gd name="T2" fmla="*/ 0 w 43189"/>
                    <a:gd name="T3" fmla="*/ 0 h 21600"/>
                    <a:gd name="T4" fmla="*/ 0 w 43189"/>
                    <a:gd name="T5" fmla="*/ 0 h 21600"/>
                    <a:gd name="T6" fmla="*/ 0 60000 65536"/>
                    <a:gd name="T7" fmla="*/ 0 60000 65536"/>
                    <a:gd name="T8" fmla="*/ 0 60000 65536"/>
                    <a:gd name="T9" fmla="*/ 0 w 43189"/>
                    <a:gd name="T10" fmla="*/ 0 h 21600"/>
                    <a:gd name="T11" fmla="*/ 43189 w 43189"/>
                    <a:gd name="T12" fmla="*/ 21600 h 21600"/>
                  </a:gdLst>
                  <a:ahLst/>
                  <a:cxnLst>
                    <a:cxn ang="T6">
                      <a:pos x="T0" y="T1"/>
                    </a:cxn>
                    <a:cxn ang="T7">
                      <a:pos x="T2" y="T3"/>
                    </a:cxn>
                    <a:cxn ang="T8">
                      <a:pos x="T4" y="T5"/>
                    </a:cxn>
                  </a:cxnLst>
                  <a:rect l="T9" t="T10" r="T11" b="T12"/>
                  <a:pathLst>
                    <a:path w="43189" h="21600" fill="none" extrusionOk="0">
                      <a:moveTo>
                        <a:pt x="-1" y="21150"/>
                      </a:moveTo>
                      <a:cubicBezTo>
                        <a:pt x="244" y="9399"/>
                        <a:pt x="9840" y="-1"/>
                        <a:pt x="21595" y="-1"/>
                      </a:cubicBezTo>
                      <a:cubicBezTo>
                        <a:pt x="33341" y="-1"/>
                        <a:pt x="42934" y="9387"/>
                        <a:pt x="43189" y="21130"/>
                      </a:cubicBezTo>
                    </a:path>
                    <a:path w="43189" h="21600" stroke="0" extrusionOk="0">
                      <a:moveTo>
                        <a:pt x="-1" y="21150"/>
                      </a:moveTo>
                      <a:cubicBezTo>
                        <a:pt x="244" y="9399"/>
                        <a:pt x="9840" y="-1"/>
                        <a:pt x="21595" y="-1"/>
                      </a:cubicBezTo>
                      <a:cubicBezTo>
                        <a:pt x="33341" y="-1"/>
                        <a:pt x="42934" y="9387"/>
                        <a:pt x="43189" y="21130"/>
                      </a:cubicBezTo>
                      <a:lnTo>
                        <a:pt x="21595" y="21600"/>
                      </a:lnTo>
                      <a:close/>
                    </a:path>
                  </a:pathLst>
                </a:custGeom>
                <a:noFill/>
                <a:ln w="4763">
                  <a:solidFill>
                    <a:srgbClr val="000000"/>
                  </a:solidFill>
                  <a:round/>
                  <a:headEnd/>
                  <a:tailEnd/>
                </a:ln>
              </p:spPr>
              <p:txBody>
                <a:bodyPr/>
                <a:lstStyle/>
                <a:p>
                  <a:endParaRPr lang="en-US"/>
                </a:p>
              </p:txBody>
            </p:sp>
          </p:grpSp>
          <p:sp>
            <p:nvSpPr>
              <p:cNvPr id="27693" name="Rectangle 24"/>
              <p:cNvSpPr>
                <a:spLocks noChangeArrowheads="1"/>
              </p:cNvSpPr>
              <p:nvPr/>
            </p:nvSpPr>
            <p:spPr bwMode="auto">
              <a:xfrm>
                <a:off x="285" y="917"/>
                <a:ext cx="787" cy="144"/>
              </a:xfrm>
              <a:prstGeom prst="rect">
                <a:avLst/>
              </a:prstGeom>
              <a:noFill/>
              <a:ln w="9525">
                <a:noFill/>
                <a:miter lim="800000"/>
                <a:headEnd/>
                <a:tailEnd/>
              </a:ln>
            </p:spPr>
            <p:txBody>
              <a:bodyPr lIns="0" tIns="0" rIns="0" bIns="0">
                <a:spAutoFit/>
              </a:bodyPr>
              <a:lstStyle/>
              <a:p>
                <a:r>
                  <a:rPr lang="en-US" sz="1500" u="sng">
                    <a:solidFill>
                      <a:srgbClr val="000000"/>
                    </a:solidFill>
                    <a:latin typeface="Arial" pitchFamily="34" charset="0"/>
                  </a:rPr>
                  <a:t>c2:Customer </a:t>
                </a:r>
              </a:p>
            </p:txBody>
          </p:sp>
        </p:grpSp>
        <p:sp>
          <p:nvSpPr>
            <p:cNvPr id="27690" name="Line 25"/>
            <p:cNvSpPr>
              <a:spLocks noChangeShapeType="1"/>
            </p:cNvSpPr>
            <p:nvPr/>
          </p:nvSpPr>
          <p:spPr bwMode="auto">
            <a:xfrm>
              <a:off x="680" y="1074"/>
              <a:ext cx="12" cy="2782"/>
            </a:xfrm>
            <a:prstGeom prst="line">
              <a:avLst/>
            </a:prstGeom>
            <a:noFill/>
            <a:ln w="4763">
              <a:solidFill>
                <a:srgbClr val="000000"/>
              </a:solidFill>
              <a:prstDash val="lgDash"/>
              <a:round/>
              <a:headEnd/>
              <a:tailEnd/>
            </a:ln>
          </p:spPr>
          <p:txBody>
            <a:bodyPr/>
            <a:lstStyle/>
            <a:p>
              <a:endParaRPr lang="en-CA"/>
            </a:p>
          </p:txBody>
        </p:sp>
        <p:sp>
          <p:nvSpPr>
            <p:cNvPr id="27691" name="Rectangle 26"/>
            <p:cNvSpPr>
              <a:spLocks noChangeArrowheads="1"/>
            </p:cNvSpPr>
            <p:nvPr/>
          </p:nvSpPr>
          <p:spPr bwMode="auto">
            <a:xfrm>
              <a:off x="630" y="1253"/>
              <a:ext cx="96" cy="2688"/>
            </a:xfrm>
            <a:prstGeom prst="rect">
              <a:avLst/>
            </a:prstGeom>
            <a:solidFill>
              <a:schemeClr val="bg1"/>
            </a:solidFill>
            <a:ln w="4763">
              <a:solidFill>
                <a:srgbClr val="000000"/>
              </a:solidFill>
              <a:miter lim="800000"/>
              <a:headEnd/>
              <a:tailEnd/>
            </a:ln>
          </p:spPr>
          <p:txBody>
            <a:bodyPr/>
            <a:lstStyle/>
            <a:p>
              <a:endParaRPr lang="en-US"/>
            </a:p>
          </p:txBody>
        </p:sp>
      </p:grpSp>
      <p:grpSp>
        <p:nvGrpSpPr>
          <p:cNvPr id="8" name="Group 27"/>
          <p:cNvGrpSpPr>
            <a:grpSpLocks/>
          </p:cNvGrpSpPr>
          <p:nvPr/>
        </p:nvGrpSpPr>
        <p:grpSpPr bwMode="auto">
          <a:xfrm>
            <a:off x="5818218" y="1628798"/>
            <a:ext cx="1644650" cy="4951412"/>
            <a:chOff x="2212" y="737"/>
            <a:chExt cx="1036" cy="3119"/>
          </a:xfrm>
        </p:grpSpPr>
        <p:sp>
          <p:nvSpPr>
            <p:cNvPr id="27687" name="Rectangle 28"/>
            <p:cNvSpPr>
              <a:spLocks noChangeArrowheads="1"/>
            </p:cNvSpPr>
            <p:nvPr/>
          </p:nvSpPr>
          <p:spPr bwMode="auto">
            <a:xfrm>
              <a:off x="2212" y="737"/>
              <a:ext cx="1036" cy="324"/>
            </a:xfrm>
            <a:prstGeom prst="rect">
              <a:avLst/>
            </a:prstGeom>
            <a:noFill/>
            <a:ln w="4826">
              <a:solidFill>
                <a:srgbClr val="000000"/>
              </a:solidFill>
              <a:miter lim="800000"/>
              <a:headEnd/>
              <a:tailEnd/>
            </a:ln>
          </p:spPr>
          <p:txBody>
            <a:bodyPr anchor="ctr" anchorCtr="1"/>
            <a:lstStyle/>
            <a:p>
              <a:r>
                <a:rPr lang="en-US" sz="1500" u="sng">
                  <a:solidFill>
                    <a:srgbClr val="000000"/>
                  </a:solidFill>
                  <a:latin typeface="Arial" pitchFamily="34" charset="0"/>
                </a:rPr>
                <a:t>:BankAccount</a:t>
              </a:r>
            </a:p>
          </p:txBody>
        </p:sp>
        <p:sp>
          <p:nvSpPr>
            <p:cNvPr id="27688" name="Line 29"/>
            <p:cNvSpPr>
              <a:spLocks noChangeShapeType="1"/>
            </p:cNvSpPr>
            <p:nvPr/>
          </p:nvSpPr>
          <p:spPr bwMode="auto">
            <a:xfrm>
              <a:off x="2724" y="1074"/>
              <a:ext cx="12" cy="2782"/>
            </a:xfrm>
            <a:prstGeom prst="line">
              <a:avLst/>
            </a:prstGeom>
            <a:noFill/>
            <a:ln w="4763">
              <a:solidFill>
                <a:srgbClr val="000000"/>
              </a:solidFill>
              <a:prstDash val="lgDash"/>
              <a:round/>
              <a:headEnd/>
              <a:tailEnd/>
            </a:ln>
          </p:spPr>
          <p:txBody>
            <a:bodyPr/>
            <a:lstStyle/>
            <a:p>
              <a:endParaRPr lang="en-CA"/>
            </a:p>
          </p:txBody>
        </p:sp>
      </p:grpSp>
      <p:grpSp>
        <p:nvGrpSpPr>
          <p:cNvPr id="9" name="Group 30"/>
          <p:cNvGrpSpPr>
            <a:grpSpLocks/>
          </p:cNvGrpSpPr>
          <p:nvPr/>
        </p:nvGrpSpPr>
        <p:grpSpPr bwMode="auto">
          <a:xfrm>
            <a:off x="4008468" y="1628798"/>
            <a:ext cx="1644650" cy="4951412"/>
            <a:chOff x="2212" y="737"/>
            <a:chExt cx="1036" cy="3119"/>
          </a:xfrm>
        </p:grpSpPr>
        <p:sp>
          <p:nvSpPr>
            <p:cNvPr id="27685" name="Rectangle 31"/>
            <p:cNvSpPr>
              <a:spLocks noChangeArrowheads="1"/>
            </p:cNvSpPr>
            <p:nvPr/>
          </p:nvSpPr>
          <p:spPr bwMode="auto">
            <a:xfrm>
              <a:off x="2212" y="737"/>
              <a:ext cx="1036" cy="324"/>
            </a:xfrm>
            <a:prstGeom prst="rect">
              <a:avLst/>
            </a:prstGeom>
            <a:noFill/>
            <a:ln w="4826">
              <a:solidFill>
                <a:srgbClr val="000000"/>
              </a:solidFill>
              <a:miter lim="800000"/>
              <a:headEnd/>
              <a:tailEnd/>
            </a:ln>
          </p:spPr>
          <p:txBody>
            <a:bodyPr anchor="ctr" anchorCtr="1"/>
            <a:lstStyle/>
            <a:p>
              <a:r>
                <a:rPr lang="en-US" sz="1500" u="sng">
                  <a:solidFill>
                    <a:srgbClr val="000000"/>
                  </a:solidFill>
                  <a:latin typeface="Arial" pitchFamily="34" charset="0"/>
                </a:rPr>
                <a:t>:WithdrawCtrl</a:t>
              </a:r>
            </a:p>
          </p:txBody>
        </p:sp>
        <p:sp>
          <p:nvSpPr>
            <p:cNvPr id="27686" name="Line 32"/>
            <p:cNvSpPr>
              <a:spLocks noChangeShapeType="1"/>
            </p:cNvSpPr>
            <p:nvPr/>
          </p:nvSpPr>
          <p:spPr bwMode="auto">
            <a:xfrm>
              <a:off x="2724" y="1074"/>
              <a:ext cx="12" cy="2782"/>
            </a:xfrm>
            <a:prstGeom prst="line">
              <a:avLst/>
            </a:prstGeom>
            <a:noFill/>
            <a:ln w="4763">
              <a:solidFill>
                <a:srgbClr val="000000"/>
              </a:solidFill>
              <a:prstDash val="lgDash"/>
              <a:round/>
              <a:headEnd/>
              <a:tailEnd/>
            </a:ln>
          </p:spPr>
          <p:txBody>
            <a:bodyPr/>
            <a:lstStyle/>
            <a:p>
              <a:endParaRPr lang="en-CA"/>
            </a:p>
          </p:txBody>
        </p:sp>
      </p:grpSp>
      <p:grpSp>
        <p:nvGrpSpPr>
          <p:cNvPr id="10" name="Group 33"/>
          <p:cNvGrpSpPr>
            <a:grpSpLocks/>
          </p:cNvGrpSpPr>
          <p:nvPr/>
        </p:nvGrpSpPr>
        <p:grpSpPr bwMode="auto">
          <a:xfrm>
            <a:off x="4889531" y="2536848"/>
            <a:ext cx="1846262" cy="782637"/>
            <a:chOff x="1632" y="1309"/>
            <a:chExt cx="1163" cy="493"/>
          </a:xfrm>
        </p:grpSpPr>
        <p:sp>
          <p:nvSpPr>
            <p:cNvPr id="27682" name="Rectangle 34"/>
            <p:cNvSpPr>
              <a:spLocks noChangeArrowheads="1"/>
            </p:cNvSpPr>
            <p:nvPr/>
          </p:nvSpPr>
          <p:spPr bwMode="auto">
            <a:xfrm>
              <a:off x="1632" y="1309"/>
              <a:ext cx="836" cy="202"/>
            </a:xfrm>
            <a:prstGeom prst="rect">
              <a:avLst/>
            </a:prstGeom>
            <a:noFill/>
            <a:ln w="12700">
              <a:noFill/>
              <a:miter lim="800000"/>
              <a:headEnd/>
              <a:tailEnd/>
            </a:ln>
          </p:spPr>
          <p:txBody>
            <a:bodyPr wrap="none">
              <a:spAutoFit/>
            </a:bodyPr>
            <a:lstStyle/>
            <a:p>
              <a:r>
                <a:rPr lang="en-US" sz="1500">
                  <a:solidFill>
                    <a:srgbClr val="0000CC"/>
                  </a:solidFill>
                  <a:latin typeface="Arial" pitchFamily="34" charset="0"/>
                </a:rPr>
                <a:t>getBalance()</a:t>
              </a:r>
              <a:endParaRPr lang="en-US" sz="1500" u="sng">
                <a:solidFill>
                  <a:srgbClr val="0000CC"/>
                </a:solidFill>
                <a:latin typeface="Arial" pitchFamily="34" charset="0"/>
              </a:endParaRPr>
            </a:p>
          </p:txBody>
        </p:sp>
        <p:sp>
          <p:nvSpPr>
            <p:cNvPr id="27683" name="Rectangle 35"/>
            <p:cNvSpPr>
              <a:spLocks noChangeArrowheads="1"/>
            </p:cNvSpPr>
            <p:nvPr/>
          </p:nvSpPr>
          <p:spPr bwMode="auto">
            <a:xfrm>
              <a:off x="2699" y="1514"/>
              <a:ext cx="96" cy="288"/>
            </a:xfrm>
            <a:prstGeom prst="rect">
              <a:avLst/>
            </a:prstGeom>
            <a:solidFill>
              <a:schemeClr val="bg1"/>
            </a:solidFill>
            <a:ln w="4826">
              <a:solidFill>
                <a:srgbClr val="000000"/>
              </a:solidFill>
              <a:miter lim="800000"/>
              <a:headEnd/>
              <a:tailEnd/>
            </a:ln>
          </p:spPr>
          <p:txBody>
            <a:bodyPr/>
            <a:lstStyle/>
            <a:p>
              <a:endParaRPr lang="en-US"/>
            </a:p>
          </p:txBody>
        </p:sp>
        <p:sp>
          <p:nvSpPr>
            <p:cNvPr id="27684" name="Line 36"/>
            <p:cNvSpPr>
              <a:spLocks noChangeShapeType="1"/>
            </p:cNvSpPr>
            <p:nvPr/>
          </p:nvSpPr>
          <p:spPr bwMode="auto">
            <a:xfrm>
              <a:off x="1632" y="1506"/>
              <a:ext cx="1067" cy="0"/>
            </a:xfrm>
            <a:prstGeom prst="line">
              <a:avLst/>
            </a:prstGeom>
            <a:noFill/>
            <a:ln w="12700">
              <a:solidFill>
                <a:schemeClr val="tx1"/>
              </a:solidFill>
              <a:round/>
              <a:headEnd/>
              <a:tailEnd type="arrow" w="med" len="med"/>
            </a:ln>
          </p:spPr>
          <p:txBody>
            <a:bodyPr wrap="none" anchor="ctr"/>
            <a:lstStyle/>
            <a:p>
              <a:endParaRPr lang="en-CA"/>
            </a:p>
          </p:txBody>
        </p:sp>
      </p:grpSp>
      <p:grpSp>
        <p:nvGrpSpPr>
          <p:cNvPr id="11" name="Group 37"/>
          <p:cNvGrpSpPr>
            <a:grpSpLocks/>
          </p:cNvGrpSpPr>
          <p:nvPr/>
        </p:nvGrpSpPr>
        <p:grpSpPr bwMode="auto">
          <a:xfrm>
            <a:off x="4889531" y="2998810"/>
            <a:ext cx="1797050" cy="320675"/>
            <a:chOff x="1627" y="1600"/>
            <a:chExt cx="1132" cy="202"/>
          </a:xfrm>
        </p:grpSpPr>
        <p:sp>
          <p:nvSpPr>
            <p:cNvPr id="27680" name="Line 38"/>
            <p:cNvSpPr>
              <a:spLocks noChangeShapeType="1"/>
            </p:cNvSpPr>
            <p:nvPr/>
          </p:nvSpPr>
          <p:spPr bwMode="auto">
            <a:xfrm flipH="1">
              <a:off x="1627" y="1794"/>
              <a:ext cx="1132" cy="0"/>
            </a:xfrm>
            <a:prstGeom prst="line">
              <a:avLst/>
            </a:prstGeom>
            <a:noFill/>
            <a:ln w="12700">
              <a:solidFill>
                <a:schemeClr val="tx1"/>
              </a:solidFill>
              <a:prstDash val="lgDash"/>
              <a:round/>
              <a:headEnd/>
              <a:tailEnd type="arrow" w="med" len="med"/>
            </a:ln>
          </p:spPr>
          <p:txBody>
            <a:bodyPr wrap="none" anchor="ctr"/>
            <a:lstStyle/>
            <a:p>
              <a:endParaRPr lang="en-CA"/>
            </a:p>
          </p:txBody>
        </p:sp>
        <p:sp>
          <p:nvSpPr>
            <p:cNvPr id="27681" name="Rectangle 39"/>
            <p:cNvSpPr>
              <a:spLocks noChangeArrowheads="1"/>
            </p:cNvSpPr>
            <p:nvPr/>
          </p:nvSpPr>
          <p:spPr bwMode="auto">
            <a:xfrm>
              <a:off x="1692" y="1600"/>
              <a:ext cx="316" cy="202"/>
            </a:xfrm>
            <a:prstGeom prst="rect">
              <a:avLst/>
            </a:prstGeom>
            <a:noFill/>
            <a:ln w="12700">
              <a:noFill/>
              <a:miter lim="800000"/>
              <a:headEnd/>
              <a:tailEnd/>
            </a:ln>
          </p:spPr>
          <p:txBody>
            <a:bodyPr wrap="none">
              <a:spAutoFit/>
            </a:bodyPr>
            <a:lstStyle/>
            <a:p>
              <a:r>
                <a:rPr lang="en-US" sz="1500">
                  <a:solidFill>
                    <a:srgbClr val="0000CC"/>
                  </a:solidFill>
                  <a:latin typeface="Arial" pitchFamily="34" charset="0"/>
                </a:rPr>
                <a:t>200</a:t>
              </a:r>
            </a:p>
          </p:txBody>
        </p:sp>
      </p:grpSp>
      <p:grpSp>
        <p:nvGrpSpPr>
          <p:cNvPr id="12" name="Group 40"/>
          <p:cNvGrpSpPr>
            <a:grpSpLocks/>
          </p:cNvGrpSpPr>
          <p:nvPr/>
        </p:nvGrpSpPr>
        <p:grpSpPr bwMode="auto">
          <a:xfrm>
            <a:off x="1547843" y="2360635"/>
            <a:ext cx="3341688" cy="3062288"/>
            <a:chOff x="730" y="1198"/>
            <a:chExt cx="2105" cy="1929"/>
          </a:xfrm>
        </p:grpSpPr>
        <p:sp>
          <p:nvSpPr>
            <p:cNvPr id="27677" name="Line 41"/>
            <p:cNvSpPr>
              <a:spLocks noChangeShapeType="1"/>
            </p:cNvSpPr>
            <p:nvPr/>
          </p:nvSpPr>
          <p:spPr bwMode="auto">
            <a:xfrm>
              <a:off x="737" y="1400"/>
              <a:ext cx="1994" cy="0"/>
            </a:xfrm>
            <a:prstGeom prst="line">
              <a:avLst/>
            </a:prstGeom>
            <a:noFill/>
            <a:ln w="12700">
              <a:solidFill>
                <a:schemeClr val="tx1"/>
              </a:solidFill>
              <a:round/>
              <a:headEnd/>
              <a:tailEnd type="arrow" w="med" len="med"/>
            </a:ln>
          </p:spPr>
          <p:txBody>
            <a:bodyPr wrap="none" anchor="ctr"/>
            <a:lstStyle/>
            <a:p>
              <a:endParaRPr lang="en-CA"/>
            </a:p>
          </p:txBody>
        </p:sp>
        <p:sp>
          <p:nvSpPr>
            <p:cNvPr id="27678" name="Rectangle 42"/>
            <p:cNvSpPr>
              <a:spLocks noChangeArrowheads="1"/>
            </p:cNvSpPr>
            <p:nvPr/>
          </p:nvSpPr>
          <p:spPr bwMode="auto">
            <a:xfrm>
              <a:off x="2739" y="1400"/>
              <a:ext cx="96" cy="1727"/>
            </a:xfrm>
            <a:prstGeom prst="rect">
              <a:avLst/>
            </a:prstGeom>
            <a:solidFill>
              <a:schemeClr val="bg1"/>
            </a:solidFill>
            <a:ln w="4826">
              <a:solidFill>
                <a:srgbClr val="000000"/>
              </a:solidFill>
              <a:miter lim="800000"/>
              <a:headEnd/>
              <a:tailEnd/>
            </a:ln>
          </p:spPr>
          <p:txBody>
            <a:bodyPr/>
            <a:lstStyle/>
            <a:p>
              <a:endParaRPr lang="en-US"/>
            </a:p>
          </p:txBody>
        </p:sp>
        <p:sp>
          <p:nvSpPr>
            <p:cNvPr id="27679" name="Rectangle 43"/>
            <p:cNvSpPr>
              <a:spLocks noChangeArrowheads="1"/>
            </p:cNvSpPr>
            <p:nvPr/>
          </p:nvSpPr>
          <p:spPr bwMode="auto">
            <a:xfrm>
              <a:off x="730" y="1198"/>
              <a:ext cx="849" cy="202"/>
            </a:xfrm>
            <a:prstGeom prst="rect">
              <a:avLst/>
            </a:prstGeom>
            <a:noFill/>
            <a:ln w="12700">
              <a:noFill/>
              <a:miter lim="800000"/>
              <a:headEnd/>
              <a:tailEnd/>
            </a:ln>
          </p:spPr>
          <p:txBody>
            <a:bodyPr wrap="none">
              <a:spAutoFit/>
            </a:bodyPr>
            <a:lstStyle/>
            <a:p>
              <a:r>
                <a:rPr lang="en-US" sz="1500">
                  <a:solidFill>
                    <a:srgbClr val="0000CC"/>
                  </a:solidFill>
                  <a:latin typeface="Arial" pitchFamily="34" charset="0"/>
                </a:rPr>
                <a:t>withdraw(50)</a:t>
              </a:r>
              <a:endParaRPr lang="en-US" sz="1500" u="sng">
                <a:solidFill>
                  <a:srgbClr val="0000CC"/>
                </a:solidFill>
                <a:latin typeface="Arial" pitchFamily="34" charset="0"/>
              </a:endParaRPr>
            </a:p>
          </p:txBody>
        </p:sp>
      </p:grpSp>
      <p:grpSp>
        <p:nvGrpSpPr>
          <p:cNvPr id="13" name="Group 44"/>
          <p:cNvGrpSpPr>
            <a:grpSpLocks/>
          </p:cNvGrpSpPr>
          <p:nvPr/>
        </p:nvGrpSpPr>
        <p:grpSpPr bwMode="auto">
          <a:xfrm>
            <a:off x="4886356" y="4468835"/>
            <a:ext cx="1846262" cy="782638"/>
            <a:chOff x="1632" y="1309"/>
            <a:chExt cx="1163" cy="493"/>
          </a:xfrm>
        </p:grpSpPr>
        <p:sp>
          <p:nvSpPr>
            <p:cNvPr id="27674" name="Rectangle 45"/>
            <p:cNvSpPr>
              <a:spLocks noChangeArrowheads="1"/>
            </p:cNvSpPr>
            <p:nvPr/>
          </p:nvSpPr>
          <p:spPr bwMode="auto">
            <a:xfrm>
              <a:off x="1632" y="1309"/>
              <a:ext cx="1030" cy="202"/>
            </a:xfrm>
            <a:prstGeom prst="rect">
              <a:avLst/>
            </a:prstGeom>
            <a:noFill/>
            <a:ln w="12700">
              <a:noFill/>
              <a:miter lim="800000"/>
              <a:headEnd/>
              <a:tailEnd/>
            </a:ln>
          </p:spPr>
          <p:txBody>
            <a:bodyPr wrap="none">
              <a:spAutoFit/>
            </a:bodyPr>
            <a:lstStyle/>
            <a:p>
              <a:r>
                <a:rPr lang="en-US" sz="1500">
                  <a:solidFill>
                    <a:srgbClr val="0000CC"/>
                  </a:solidFill>
                  <a:latin typeface="Arial" pitchFamily="34" charset="0"/>
                </a:rPr>
                <a:t>setBalance(150)</a:t>
              </a:r>
              <a:endParaRPr lang="en-US" sz="1500" u="sng">
                <a:solidFill>
                  <a:srgbClr val="0000CC"/>
                </a:solidFill>
                <a:latin typeface="Arial" pitchFamily="34" charset="0"/>
              </a:endParaRPr>
            </a:p>
          </p:txBody>
        </p:sp>
        <p:sp>
          <p:nvSpPr>
            <p:cNvPr id="27675" name="Rectangle 46"/>
            <p:cNvSpPr>
              <a:spLocks noChangeArrowheads="1"/>
            </p:cNvSpPr>
            <p:nvPr/>
          </p:nvSpPr>
          <p:spPr bwMode="auto">
            <a:xfrm>
              <a:off x="2699" y="1514"/>
              <a:ext cx="96" cy="288"/>
            </a:xfrm>
            <a:prstGeom prst="rect">
              <a:avLst/>
            </a:prstGeom>
            <a:solidFill>
              <a:schemeClr val="bg1"/>
            </a:solidFill>
            <a:ln w="4826">
              <a:solidFill>
                <a:srgbClr val="000000"/>
              </a:solidFill>
              <a:miter lim="800000"/>
              <a:headEnd/>
              <a:tailEnd/>
            </a:ln>
          </p:spPr>
          <p:txBody>
            <a:bodyPr/>
            <a:lstStyle/>
            <a:p>
              <a:endParaRPr lang="en-US"/>
            </a:p>
          </p:txBody>
        </p:sp>
        <p:sp>
          <p:nvSpPr>
            <p:cNvPr id="27676" name="Line 47"/>
            <p:cNvSpPr>
              <a:spLocks noChangeShapeType="1"/>
            </p:cNvSpPr>
            <p:nvPr/>
          </p:nvSpPr>
          <p:spPr bwMode="auto">
            <a:xfrm>
              <a:off x="1632" y="1506"/>
              <a:ext cx="1067" cy="0"/>
            </a:xfrm>
            <a:prstGeom prst="line">
              <a:avLst/>
            </a:prstGeom>
            <a:noFill/>
            <a:ln w="12700">
              <a:solidFill>
                <a:schemeClr val="tx1"/>
              </a:solidFill>
              <a:round/>
              <a:headEnd/>
              <a:tailEnd type="arrow" w="med" len="med"/>
            </a:ln>
          </p:spPr>
          <p:txBody>
            <a:bodyPr wrap="none" anchor="ctr"/>
            <a:lstStyle/>
            <a:p>
              <a:endParaRPr lang="en-CA"/>
            </a:p>
          </p:txBody>
        </p:sp>
      </p:grpSp>
      <p:grpSp>
        <p:nvGrpSpPr>
          <p:cNvPr id="14" name="Group 48"/>
          <p:cNvGrpSpPr>
            <a:grpSpLocks/>
          </p:cNvGrpSpPr>
          <p:nvPr/>
        </p:nvGrpSpPr>
        <p:grpSpPr bwMode="auto">
          <a:xfrm>
            <a:off x="3598893" y="3454423"/>
            <a:ext cx="2809875" cy="1014412"/>
            <a:chOff x="814" y="1887"/>
            <a:chExt cx="1770" cy="639"/>
          </a:xfrm>
        </p:grpSpPr>
        <p:grpSp>
          <p:nvGrpSpPr>
            <p:cNvPr id="15" name="Group 49"/>
            <p:cNvGrpSpPr>
              <a:grpSpLocks/>
            </p:cNvGrpSpPr>
            <p:nvPr/>
          </p:nvGrpSpPr>
          <p:grpSpPr bwMode="auto">
            <a:xfrm flipH="1">
              <a:off x="1571" y="2099"/>
              <a:ext cx="394" cy="427"/>
              <a:chOff x="284" y="1738"/>
              <a:chExt cx="394" cy="427"/>
            </a:xfrm>
          </p:grpSpPr>
          <p:sp>
            <p:nvSpPr>
              <p:cNvPr id="27670" name="Rectangle 50"/>
              <p:cNvSpPr>
                <a:spLocks noChangeArrowheads="1"/>
              </p:cNvSpPr>
              <p:nvPr/>
            </p:nvSpPr>
            <p:spPr bwMode="auto">
              <a:xfrm>
                <a:off x="582" y="1877"/>
                <a:ext cx="96" cy="288"/>
              </a:xfrm>
              <a:prstGeom prst="rect">
                <a:avLst/>
              </a:prstGeom>
              <a:solidFill>
                <a:schemeClr val="bg1"/>
              </a:solidFill>
              <a:ln w="4826">
                <a:solidFill>
                  <a:srgbClr val="000000"/>
                </a:solidFill>
                <a:miter lim="800000"/>
                <a:headEnd/>
                <a:tailEnd/>
              </a:ln>
            </p:spPr>
            <p:txBody>
              <a:bodyPr/>
              <a:lstStyle/>
              <a:p>
                <a:endParaRPr lang="en-US"/>
              </a:p>
            </p:txBody>
          </p:sp>
          <p:grpSp>
            <p:nvGrpSpPr>
              <p:cNvPr id="16" name="Group 51"/>
              <p:cNvGrpSpPr>
                <a:grpSpLocks/>
              </p:cNvGrpSpPr>
              <p:nvPr/>
            </p:nvGrpSpPr>
            <p:grpSpPr bwMode="auto">
              <a:xfrm>
                <a:off x="284" y="1738"/>
                <a:ext cx="334" cy="139"/>
                <a:chOff x="284" y="1738"/>
                <a:chExt cx="334" cy="139"/>
              </a:xfrm>
            </p:grpSpPr>
            <p:sp>
              <p:nvSpPr>
                <p:cNvPr id="27672" name="Bogen 52"/>
                <p:cNvSpPr>
                  <a:spLocks/>
                </p:cNvSpPr>
                <p:nvPr/>
              </p:nvSpPr>
              <p:spPr bwMode="auto">
                <a:xfrm flipH="1">
                  <a:off x="284" y="1738"/>
                  <a:ext cx="334" cy="70"/>
                </a:xfrm>
                <a:custGeom>
                  <a:avLst/>
                  <a:gdLst>
                    <a:gd name="T0" fmla="*/ 0 w 24183"/>
                    <a:gd name="T1" fmla="*/ 0 h 21600"/>
                    <a:gd name="T2" fmla="*/ 0 w 24183"/>
                    <a:gd name="T3" fmla="*/ 0 h 21600"/>
                    <a:gd name="T4" fmla="*/ 0 w 24183"/>
                    <a:gd name="T5" fmla="*/ 0 h 21600"/>
                    <a:gd name="T6" fmla="*/ 0 60000 65536"/>
                    <a:gd name="T7" fmla="*/ 0 60000 65536"/>
                    <a:gd name="T8" fmla="*/ 0 60000 65536"/>
                    <a:gd name="T9" fmla="*/ 0 w 24183"/>
                    <a:gd name="T10" fmla="*/ 0 h 21600"/>
                    <a:gd name="T11" fmla="*/ 24183 w 24183"/>
                    <a:gd name="T12" fmla="*/ 21600 h 21600"/>
                  </a:gdLst>
                  <a:ahLst/>
                  <a:cxnLst>
                    <a:cxn ang="T6">
                      <a:pos x="T0" y="T1"/>
                    </a:cxn>
                    <a:cxn ang="T7">
                      <a:pos x="T2" y="T3"/>
                    </a:cxn>
                    <a:cxn ang="T8">
                      <a:pos x="T4" y="T5"/>
                    </a:cxn>
                  </a:cxnLst>
                  <a:rect l="T9" t="T10" r="T11" b="T12"/>
                  <a:pathLst>
                    <a:path w="24183" h="21600" fill="none" extrusionOk="0">
                      <a:moveTo>
                        <a:pt x="-1" y="155"/>
                      </a:moveTo>
                      <a:cubicBezTo>
                        <a:pt x="857" y="51"/>
                        <a:pt x="1719" y="-1"/>
                        <a:pt x="2583" y="-1"/>
                      </a:cubicBezTo>
                      <a:cubicBezTo>
                        <a:pt x="14512" y="-1"/>
                        <a:pt x="24183" y="9670"/>
                        <a:pt x="24183" y="21600"/>
                      </a:cubicBezTo>
                    </a:path>
                    <a:path w="24183" h="21600" stroke="0" extrusionOk="0">
                      <a:moveTo>
                        <a:pt x="-1" y="155"/>
                      </a:moveTo>
                      <a:cubicBezTo>
                        <a:pt x="857" y="51"/>
                        <a:pt x="1719" y="-1"/>
                        <a:pt x="2583" y="-1"/>
                      </a:cubicBezTo>
                      <a:cubicBezTo>
                        <a:pt x="14512" y="-1"/>
                        <a:pt x="24183" y="9670"/>
                        <a:pt x="24183" y="21600"/>
                      </a:cubicBezTo>
                      <a:lnTo>
                        <a:pt x="2583" y="21600"/>
                      </a:lnTo>
                      <a:close/>
                    </a:path>
                  </a:pathLst>
                </a:custGeom>
                <a:noFill/>
                <a:ln w="12700">
                  <a:solidFill>
                    <a:schemeClr val="tx1"/>
                  </a:solidFill>
                  <a:round/>
                  <a:headEnd/>
                  <a:tailEnd/>
                </a:ln>
              </p:spPr>
              <p:txBody>
                <a:bodyPr wrap="none" anchor="ctr"/>
                <a:lstStyle/>
                <a:p>
                  <a:endParaRPr lang="en-US"/>
                </a:p>
              </p:txBody>
            </p:sp>
            <p:sp>
              <p:nvSpPr>
                <p:cNvPr id="27673" name="Bogen 53"/>
                <p:cNvSpPr>
                  <a:spLocks/>
                </p:cNvSpPr>
                <p:nvPr/>
              </p:nvSpPr>
              <p:spPr bwMode="auto">
                <a:xfrm flipH="1" flipV="1">
                  <a:off x="284" y="1808"/>
                  <a:ext cx="281" cy="69"/>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12700">
                  <a:solidFill>
                    <a:schemeClr val="tx1"/>
                  </a:solidFill>
                  <a:round/>
                  <a:headEnd type="arrow" w="med" len="med"/>
                  <a:tailEnd/>
                </a:ln>
              </p:spPr>
              <p:txBody>
                <a:bodyPr wrap="none" anchor="ctr"/>
                <a:lstStyle/>
                <a:p>
                  <a:endParaRPr lang="en-US"/>
                </a:p>
              </p:txBody>
            </p:sp>
          </p:grpSp>
        </p:grpSp>
        <p:sp>
          <p:nvSpPr>
            <p:cNvPr id="27669" name="Rectangle 54"/>
            <p:cNvSpPr>
              <a:spLocks noChangeArrowheads="1"/>
            </p:cNvSpPr>
            <p:nvPr/>
          </p:nvSpPr>
          <p:spPr bwMode="auto">
            <a:xfrm>
              <a:off x="814" y="1887"/>
              <a:ext cx="1770" cy="202"/>
            </a:xfrm>
            <a:prstGeom prst="rect">
              <a:avLst/>
            </a:prstGeom>
            <a:solidFill>
              <a:schemeClr val="bg1"/>
            </a:solidFill>
            <a:ln w="12700">
              <a:noFill/>
              <a:miter lim="800000"/>
              <a:headEnd/>
              <a:tailEnd/>
            </a:ln>
          </p:spPr>
          <p:txBody>
            <a:bodyPr wrap="none">
              <a:spAutoFit/>
            </a:bodyPr>
            <a:lstStyle/>
            <a:p>
              <a:r>
                <a:rPr lang="en-US" sz="1500">
                  <a:solidFill>
                    <a:srgbClr val="0000CC"/>
                  </a:solidFill>
                  <a:latin typeface="Arial" pitchFamily="34" charset="0"/>
                </a:rPr>
                <a:t>computeNewBalance(200,50)</a:t>
              </a:r>
            </a:p>
          </p:txBody>
        </p:sp>
      </p:grpSp>
      <p:sp>
        <p:nvSpPr>
          <p:cNvPr id="242743" name="AutoShape 55"/>
          <p:cNvSpPr>
            <a:spLocks noChangeArrowheads="1"/>
          </p:cNvSpPr>
          <p:nvPr/>
        </p:nvSpPr>
        <p:spPr bwMode="auto">
          <a:xfrm>
            <a:off x="7100918" y="657248"/>
            <a:ext cx="1682750" cy="800100"/>
          </a:xfrm>
          <a:prstGeom prst="wedgeEllipseCallout">
            <a:avLst>
              <a:gd name="adj1" fmla="val -43773"/>
              <a:gd name="adj2" fmla="val 75597"/>
            </a:avLst>
          </a:prstGeom>
          <a:solidFill>
            <a:schemeClr val="bg1"/>
          </a:solidFill>
          <a:ln w="12700">
            <a:solidFill>
              <a:schemeClr val="tx1"/>
            </a:solidFill>
            <a:miter lim="800000"/>
            <a:headEnd/>
            <a:tailEnd/>
          </a:ln>
        </p:spPr>
        <p:txBody>
          <a:bodyPr wrap="none" anchor="ctr"/>
          <a:lstStyle/>
          <a:p>
            <a:pPr algn="ctr"/>
            <a:r>
              <a:rPr lang="en-US" sz="1500">
                <a:latin typeface="Arial" pitchFamily="34" charset="0"/>
              </a:rPr>
              <a:t>Initial</a:t>
            </a:r>
            <a:br>
              <a:rPr lang="en-US" sz="1500">
                <a:latin typeface="Arial" pitchFamily="34" charset="0"/>
              </a:rPr>
            </a:br>
            <a:r>
              <a:rPr lang="en-US" sz="1500">
                <a:latin typeface="Arial" pitchFamily="34" charset="0"/>
              </a:rPr>
              <a:t>balance = 200</a:t>
            </a:r>
          </a:p>
        </p:txBody>
      </p:sp>
      <p:grpSp>
        <p:nvGrpSpPr>
          <p:cNvPr id="17" name="Group 56"/>
          <p:cNvGrpSpPr>
            <a:grpSpLocks/>
          </p:cNvGrpSpPr>
          <p:nvPr/>
        </p:nvGrpSpPr>
        <p:grpSpPr bwMode="auto">
          <a:xfrm>
            <a:off x="2852768" y="2682898"/>
            <a:ext cx="2057400" cy="3833812"/>
            <a:chOff x="1552" y="1401"/>
            <a:chExt cx="1296" cy="2415"/>
          </a:xfrm>
        </p:grpSpPr>
        <p:sp>
          <p:nvSpPr>
            <p:cNvPr id="27665" name="Freeform 57"/>
            <p:cNvSpPr>
              <a:spLocks/>
            </p:cNvSpPr>
            <p:nvPr/>
          </p:nvSpPr>
          <p:spPr bwMode="auto">
            <a:xfrm>
              <a:off x="1552" y="1495"/>
              <a:ext cx="1200" cy="1818"/>
            </a:xfrm>
            <a:custGeom>
              <a:avLst/>
              <a:gdLst>
                <a:gd name="T0" fmla="*/ 0 w 1136"/>
                <a:gd name="T1" fmla="*/ 55 h 1866"/>
                <a:gd name="T2" fmla="*/ 634 w 1136"/>
                <a:gd name="T3" fmla="*/ 220 h 1866"/>
                <a:gd name="T4" fmla="*/ 866 w 1136"/>
                <a:gd name="T5" fmla="*/ 1378 h 1866"/>
                <a:gd name="T6" fmla="*/ 1578 w 1136"/>
                <a:gd name="T7" fmla="*/ 1540 h 1866"/>
                <a:gd name="T8" fmla="*/ 0 60000 65536"/>
                <a:gd name="T9" fmla="*/ 0 60000 65536"/>
                <a:gd name="T10" fmla="*/ 0 60000 65536"/>
                <a:gd name="T11" fmla="*/ 0 60000 65536"/>
                <a:gd name="T12" fmla="*/ 0 w 1136"/>
                <a:gd name="T13" fmla="*/ 0 h 1866"/>
                <a:gd name="T14" fmla="*/ 1136 w 1136"/>
                <a:gd name="T15" fmla="*/ 1866 h 1866"/>
              </a:gdLst>
              <a:ahLst/>
              <a:cxnLst>
                <a:cxn ang="T8">
                  <a:pos x="T0" y="T1"/>
                </a:cxn>
                <a:cxn ang="T9">
                  <a:pos x="T2" y="T3"/>
                </a:cxn>
                <a:cxn ang="T10">
                  <a:pos x="T4" y="T5"/>
                </a:cxn>
                <a:cxn ang="T11">
                  <a:pos x="T6" y="T7"/>
                </a:cxn>
              </a:cxnLst>
              <a:rect l="T12" t="T13" r="T14" b="T15"/>
              <a:pathLst>
                <a:path w="1136" h="1866">
                  <a:moveTo>
                    <a:pt x="0" y="65"/>
                  </a:moveTo>
                  <a:cubicBezTo>
                    <a:pt x="76" y="97"/>
                    <a:pt x="352" y="0"/>
                    <a:pt x="456" y="257"/>
                  </a:cubicBezTo>
                  <a:cubicBezTo>
                    <a:pt x="560" y="514"/>
                    <a:pt x="511" y="1352"/>
                    <a:pt x="624" y="1609"/>
                  </a:cubicBezTo>
                  <a:cubicBezTo>
                    <a:pt x="737" y="1866"/>
                    <a:pt x="1029" y="1761"/>
                    <a:pt x="1136" y="1801"/>
                  </a:cubicBezTo>
                </a:path>
              </a:pathLst>
            </a:custGeom>
            <a:noFill/>
            <a:ln w="12700">
              <a:solidFill>
                <a:schemeClr val="tx1"/>
              </a:solidFill>
              <a:round/>
              <a:headEnd/>
              <a:tailEnd type="arrow" w="lg" len="lg"/>
            </a:ln>
          </p:spPr>
          <p:txBody>
            <a:bodyPr wrap="none" anchor="ctr"/>
            <a:lstStyle/>
            <a:p>
              <a:endParaRPr lang="en-US"/>
            </a:p>
          </p:txBody>
        </p:sp>
        <p:sp>
          <p:nvSpPr>
            <p:cNvPr id="27666" name="Rectangle 58"/>
            <p:cNvSpPr>
              <a:spLocks noChangeArrowheads="1"/>
            </p:cNvSpPr>
            <p:nvPr/>
          </p:nvSpPr>
          <p:spPr bwMode="auto">
            <a:xfrm>
              <a:off x="1584" y="1401"/>
              <a:ext cx="849" cy="202"/>
            </a:xfrm>
            <a:prstGeom prst="rect">
              <a:avLst/>
            </a:prstGeom>
            <a:noFill/>
            <a:ln w="12700">
              <a:noFill/>
              <a:miter lim="800000"/>
              <a:headEnd/>
              <a:tailEnd/>
            </a:ln>
          </p:spPr>
          <p:txBody>
            <a:bodyPr wrap="none">
              <a:spAutoFit/>
            </a:bodyPr>
            <a:lstStyle/>
            <a:p>
              <a:r>
                <a:rPr lang="en-US" sz="1500">
                  <a:solidFill>
                    <a:srgbClr val="1AA50F"/>
                  </a:solidFill>
                  <a:latin typeface="Arial" pitchFamily="34" charset="0"/>
                </a:rPr>
                <a:t>withdraw(50)</a:t>
              </a:r>
            </a:p>
          </p:txBody>
        </p:sp>
        <p:sp>
          <p:nvSpPr>
            <p:cNvPr id="27667" name="Rectangle 59"/>
            <p:cNvSpPr>
              <a:spLocks noChangeArrowheads="1"/>
            </p:cNvSpPr>
            <p:nvPr/>
          </p:nvSpPr>
          <p:spPr bwMode="auto">
            <a:xfrm>
              <a:off x="2752" y="3240"/>
              <a:ext cx="96" cy="576"/>
            </a:xfrm>
            <a:prstGeom prst="rect">
              <a:avLst/>
            </a:prstGeom>
            <a:solidFill>
              <a:schemeClr val="bg1"/>
            </a:solidFill>
            <a:ln w="12700">
              <a:solidFill>
                <a:schemeClr val="tx1"/>
              </a:solidFill>
              <a:miter lim="800000"/>
              <a:headEnd/>
              <a:tailEnd/>
            </a:ln>
          </p:spPr>
          <p:txBody>
            <a:bodyPr wrap="none" anchor="ctr"/>
            <a:lstStyle/>
            <a:p>
              <a:endParaRPr lang="en-US"/>
            </a:p>
          </p:txBody>
        </p:sp>
      </p:grpSp>
      <p:sp>
        <p:nvSpPr>
          <p:cNvPr id="242748" name="AutoShape 60"/>
          <p:cNvSpPr>
            <a:spLocks noChangeArrowheads="1"/>
          </p:cNvSpPr>
          <p:nvPr/>
        </p:nvSpPr>
        <p:spPr bwMode="auto">
          <a:xfrm>
            <a:off x="4522818" y="744560"/>
            <a:ext cx="2076450" cy="800100"/>
          </a:xfrm>
          <a:prstGeom prst="wedgeEllipseCallout">
            <a:avLst>
              <a:gd name="adj1" fmla="val -35778"/>
              <a:gd name="adj2" fmla="val 64486"/>
            </a:avLst>
          </a:prstGeom>
          <a:solidFill>
            <a:schemeClr val="bg1"/>
          </a:solidFill>
          <a:ln w="12700">
            <a:solidFill>
              <a:schemeClr val="tx1"/>
            </a:solidFill>
            <a:miter lim="800000"/>
            <a:headEnd/>
            <a:tailEnd/>
          </a:ln>
        </p:spPr>
        <p:txBody>
          <a:bodyPr wrap="none" anchor="ctr"/>
          <a:lstStyle/>
          <a:p>
            <a:pPr algn="ctr"/>
            <a:r>
              <a:rPr lang="en-US" sz="1500">
                <a:solidFill>
                  <a:srgbClr val="FF0000"/>
                </a:solidFill>
                <a:latin typeface="Arial" pitchFamily="34" charset="0"/>
              </a:rPr>
              <a:t>Single WithdrawCtrl</a:t>
            </a:r>
            <a:br>
              <a:rPr lang="en-US" sz="1500">
                <a:solidFill>
                  <a:srgbClr val="FF0000"/>
                </a:solidFill>
                <a:latin typeface="Arial" pitchFamily="34" charset="0"/>
              </a:rPr>
            </a:br>
            <a:r>
              <a:rPr lang="en-US" sz="1500">
                <a:solidFill>
                  <a:srgbClr val="FF0000"/>
                </a:solidFill>
                <a:latin typeface="Arial" pitchFamily="34" charset="0"/>
              </a:rPr>
              <a:t>Instance</a:t>
            </a:r>
          </a:p>
        </p:txBody>
      </p:sp>
      <p:sp>
        <p:nvSpPr>
          <p:cNvPr id="242749" name="AutoShape 61"/>
          <p:cNvSpPr>
            <a:spLocks noChangeArrowheads="1"/>
          </p:cNvSpPr>
          <p:nvPr/>
        </p:nvSpPr>
        <p:spPr bwMode="auto">
          <a:xfrm>
            <a:off x="357158" y="3286124"/>
            <a:ext cx="2076450" cy="800100"/>
          </a:xfrm>
          <a:prstGeom prst="wedgeEllipseCallout">
            <a:avLst>
              <a:gd name="adj1" fmla="val 38047"/>
              <a:gd name="adj2" fmla="val -126080"/>
            </a:avLst>
          </a:prstGeom>
          <a:solidFill>
            <a:schemeClr val="bg1"/>
          </a:solidFill>
          <a:ln w="12700">
            <a:solidFill>
              <a:schemeClr val="tx1"/>
            </a:solidFill>
            <a:miter lim="800000"/>
            <a:headEnd/>
            <a:tailEnd/>
          </a:ln>
        </p:spPr>
        <p:txBody>
          <a:bodyPr wrap="none" anchor="ctr"/>
          <a:lstStyle/>
          <a:p>
            <a:pPr algn="ctr"/>
            <a:r>
              <a:rPr lang="en-US" sz="1500">
                <a:solidFill>
                  <a:srgbClr val="FF0000"/>
                </a:solidFill>
                <a:latin typeface="Arial" pitchFamily="34" charset="0"/>
              </a:rPr>
              <a:t>Synchronized method</a:t>
            </a:r>
          </a:p>
        </p:txBody>
      </p:sp>
      <p:sp>
        <p:nvSpPr>
          <p:cNvPr id="242751" name="AutoShape 63"/>
          <p:cNvSpPr>
            <a:spLocks noChangeArrowheads="1"/>
          </p:cNvSpPr>
          <p:nvPr/>
        </p:nvSpPr>
        <p:spPr bwMode="auto">
          <a:xfrm>
            <a:off x="7246968" y="5459446"/>
            <a:ext cx="1682750" cy="800100"/>
          </a:xfrm>
          <a:prstGeom prst="wedgeEllipseCallout">
            <a:avLst>
              <a:gd name="adj1" fmla="val -85282"/>
              <a:gd name="adj2" fmla="val -43454"/>
            </a:avLst>
          </a:prstGeom>
          <a:solidFill>
            <a:schemeClr val="accent1"/>
          </a:solidFill>
          <a:ln w="12700">
            <a:solidFill>
              <a:schemeClr val="tx1"/>
            </a:solidFill>
            <a:miter lim="800000"/>
            <a:headEnd/>
            <a:tailEnd/>
          </a:ln>
        </p:spPr>
        <p:txBody>
          <a:bodyPr wrap="none" anchor="ctr"/>
          <a:lstStyle/>
          <a:p>
            <a:pPr algn="ctr"/>
            <a:r>
              <a:rPr lang="en-US" sz="1500">
                <a:solidFill>
                  <a:srgbClr val="FF0000"/>
                </a:solidFill>
                <a:latin typeface="Arial" pitchFamily="34" charset="0"/>
              </a:rPr>
              <a:t>End</a:t>
            </a:r>
            <a:br>
              <a:rPr lang="en-US" sz="1500">
                <a:solidFill>
                  <a:srgbClr val="FF0000"/>
                </a:solidFill>
                <a:latin typeface="Arial" pitchFamily="34" charset="0"/>
              </a:rPr>
            </a:br>
            <a:r>
              <a:rPr lang="en-US" sz="1500">
                <a:solidFill>
                  <a:srgbClr val="FF0000"/>
                </a:solidFill>
                <a:latin typeface="Arial" pitchFamily="34" charset="0"/>
              </a:rPr>
              <a:t>balance = 100</a:t>
            </a:r>
          </a:p>
        </p:txBody>
      </p:sp>
      <p:sp>
        <p:nvSpPr>
          <p:cNvPr id="63" name="AutoShape 61"/>
          <p:cNvSpPr>
            <a:spLocks noChangeArrowheads="1"/>
          </p:cNvSpPr>
          <p:nvPr/>
        </p:nvSpPr>
        <p:spPr bwMode="auto">
          <a:xfrm>
            <a:off x="1285852" y="4357694"/>
            <a:ext cx="2076450" cy="800100"/>
          </a:xfrm>
          <a:prstGeom prst="wedgeEllipseCallout">
            <a:avLst>
              <a:gd name="adj1" fmla="val 54060"/>
              <a:gd name="adj2" fmla="val -213353"/>
            </a:avLst>
          </a:prstGeom>
          <a:solidFill>
            <a:schemeClr val="bg1"/>
          </a:solidFill>
          <a:ln w="12700">
            <a:solidFill>
              <a:schemeClr val="tx1"/>
            </a:solidFill>
            <a:miter lim="800000"/>
            <a:headEnd/>
            <a:tailEnd/>
          </a:ln>
        </p:spPr>
        <p:txBody>
          <a:bodyPr wrap="none" anchor="ctr"/>
          <a:lstStyle/>
          <a:p>
            <a:pPr algn="ctr"/>
            <a:r>
              <a:rPr lang="en-US" sz="1500">
                <a:solidFill>
                  <a:srgbClr val="FF0000"/>
                </a:solidFill>
                <a:latin typeface="Arial" pitchFamily="34" charset="0"/>
              </a:rPr>
              <a:t>Synchronized method</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1+#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1+#ppt_w/2"/>
                                          </p:val>
                                        </p:tav>
                                        <p:tav tm="100000">
                                          <p:val>
                                            <p:strVal val="#ppt_x"/>
                                          </p:val>
                                        </p:tav>
                                      </p:tavLst>
                                    </p:anim>
                                    <p:anim calcmode="lin" valueType="num">
                                      <p:cBhvr additive="base">
                                        <p:cTn id="20" dur="500" fill="hold"/>
                                        <p:tgtEl>
                                          <p:spTgt spid="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
                                        </p:tgtEl>
                                      </p:cMediaNode>
                                    </p:audio>
                                  </p:sub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4274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24274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499"/>
                                          </p:stCondLst>
                                        </p:cTn>
                                        <p:tgtEl>
                                          <p:spTgt spid="24274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left)">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242749"/>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xit" presetSubtype="0" fill="hold" grpId="1" nodeType="clickEffect">
                                  <p:stCondLst>
                                    <p:cond delay="0"/>
                                  </p:stCondLst>
                                  <p:childTnLst>
                                    <p:set>
                                      <p:cBhvr>
                                        <p:cTn id="45" dur="1" fill="hold">
                                          <p:stCondLst>
                                            <p:cond delay="499"/>
                                          </p:stCondLst>
                                        </p:cTn>
                                        <p:tgtEl>
                                          <p:spTgt spid="242749"/>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wipe(left)">
                                      <p:cBhvr>
                                        <p:cTn id="50" dur="500"/>
                                        <p:tgtEl>
                                          <p:spTgt spid="10"/>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2" fill="hold" nodeType="click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wipe(right)">
                                      <p:cBhvr>
                                        <p:cTn id="55" dur="500"/>
                                        <p:tgtEl>
                                          <p:spTgt spid="11"/>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nodeType="click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wipe(up)">
                                      <p:cBhvr>
                                        <p:cTn id="60" dur="500"/>
                                        <p:tgtEl>
                                          <p:spTgt spid="14"/>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13"/>
                                        </p:tgtEl>
                                        <p:attrNameLst>
                                          <p:attrName>style.visibility</p:attrName>
                                        </p:attrNameLst>
                                      </p:cBhvr>
                                      <p:to>
                                        <p:strVal val="visible"/>
                                      </p:to>
                                    </p:set>
                                    <p:animEffect transition="in" filter="wipe(left)">
                                      <p:cBhvr>
                                        <p:cTn id="65" dur="500"/>
                                        <p:tgtEl>
                                          <p:spTgt spid="13"/>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1" fill="hold" nodeType="click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wipe(up)">
                                      <p:cBhvr>
                                        <p:cTn id="70" dur="500"/>
                                        <p:tgtEl>
                                          <p:spTgt spid="17"/>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242751"/>
                                        </p:tgtEl>
                                        <p:attrNameLst>
                                          <p:attrName>style.visibility</p:attrName>
                                        </p:attrNameLst>
                                      </p:cBhvr>
                                      <p:to>
                                        <p:strVal val="visible"/>
                                      </p:to>
                                    </p:set>
                                    <p:animEffect transition="in" filter="dissolve">
                                      <p:cBhvr>
                                        <p:cTn id="75" dur="500"/>
                                        <p:tgtEl>
                                          <p:spTgt spid="242751"/>
                                        </p:tgtEl>
                                      </p:cBhvr>
                                    </p:animEffec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499"/>
                                          </p:stCondLst>
                                        </p:cTn>
                                        <p:tgtEl>
                                          <p:spTgt spid="63"/>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xit" presetSubtype="0" fill="hold" grpId="1" nodeType="clickEffect">
                                  <p:stCondLst>
                                    <p:cond delay="0"/>
                                  </p:stCondLst>
                                  <p:childTnLst>
                                    <p:set>
                                      <p:cBhvr>
                                        <p:cTn id="83" dur="1" fill="hold">
                                          <p:stCondLst>
                                            <p:cond delay="499"/>
                                          </p:stCondLst>
                                        </p:cTn>
                                        <p:tgtEl>
                                          <p:spTgt spid="6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743" grpId="0" animBg="1" autoUpdateAnimBg="0"/>
      <p:bldP spid="242748" grpId="0" animBg="1" autoUpdateAnimBg="0"/>
      <p:bldP spid="242748" grpId="1" animBg="1" autoUpdateAnimBg="0"/>
      <p:bldP spid="242749" grpId="0" animBg="1" autoUpdateAnimBg="0"/>
      <p:bldP spid="242749" grpId="1" animBg="1" autoUpdateAnimBg="0"/>
      <p:bldP spid="242751" grpId="0" animBg="1" autoUpdateAnimBg="0"/>
      <p:bldP spid="63" grpId="0" animBg="1" autoUpdateAnimBg="0"/>
      <p:bldP spid="63" grpId="1"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4"/>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Concurrency Questions</a:t>
            </a:r>
          </a:p>
        </p:txBody>
      </p:sp>
      <p:sp>
        <p:nvSpPr>
          <p:cNvPr id="57349" name="Rectangle 5"/>
          <p:cNvSpPr>
            <a:spLocks noGrp="1" noChangeArrowheads="1"/>
          </p:cNvSpPr>
          <p:nvPr>
            <p:ph type="body" idx="1"/>
          </p:nvPr>
        </p:nvSpPr>
        <p:spPr/>
        <p:txBody>
          <a:bodyPr/>
          <a:lstStyle/>
          <a:p>
            <a:r>
              <a:rPr lang="en-US" dirty="0" smtClean="0">
                <a:ea typeface="ＭＳ Ｐゴシック" pitchFamily="34" charset="-128"/>
              </a:rPr>
              <a:t>To identify threads for concurrency we ask the following questions: </a:t>
            </a:r>
          </a:p>
          <a:p>
            <a:pPr lvl="1"/>
            <a:r>
              <a:rPr lang="en-US" dirty="0" smtClean="0">
                <a:ea typeface="ＭＳ Ｐゴシック" pitchFamily="34" charset="-128"/>
              </a:rPr>
              <a:t>Does the system provide access to multiple users?</a:t>
            </a:r>
          </a:p>
          <a:p>
            <a:pPr lvl="1"/>
            <a:r>
              <a:rPr lang="en-US" dirty="0" smtClean="0">
                <a:ea typeface="ＭＳ Ｐゴシック" pitchFamily="34" charset="-128"/>
              </a:rPr>
              <a:t>Which entity objects of the object model can be executed independently from each other?</a:t>
            </a:r>
          </a:p>
          <a:p>
            <a:pPr lvl="1"/>
            <a:r>
              <a:rPr lang="en-US" dirty="0" smtClean="0">
                <a:ea typeface="ＭＳ Ｐゴシック" pitchFamily="34" charset="-128"/>
              </a:rPr>
              <a:t>What kinds of control objects are identifiable?</a:t>
            </a:r>
          </a:p>
          <a:p>
            <a:pPr lvl="1"/>
            <a:r>
              <a:rPr lang="en-US" dirty="0" smtClean="0">
                <a:ea typeface="ＭＳ Ｐゴシック" pitchFamily="34" charset="-128"/>
              </a:rPr>
              <a:t>Can a single request to the system be decomposed into multiple requests? Can these requests and handled in parallel? (Example: a distributed query)</a:t>
            </a:r>
          </a:p>
          <a:p>
            <a:pPr lvl="2"/>
            <a:endParaRPr lang="en-US" dirty="0" smtClean="0">
              <a:ea typeface="ＭＳ Ｐゴシック" pitchFamily="34" charset="-128"/>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734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734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734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734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734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9"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8"/>
          <p:cNvSpPr>
            <a:spLocks noGrp="1" noChangeArrowheads="1"/>
          </p:cNvSpPr>
          <p:nvPr>
            <p:ph type="title"/>
          </p:nvPr>
        </p:nvSpPr>
        <p:spPr>
          <a:xfrm>
            <a:off x="228600" y="284145"/>
            <a:ext cx="8305800" cy="715963"/>
          </a:xfrm>
        </p:spPr>
        <p:txBody>
          <a:bodyPr/>
          <a:lstStyle/>
          <a:p>
            <a:r>
              <a:rPr lang="en-US" dirty="0" smtClean="0">
                <a:ea typeface="ＭＳ Ｐゴシック" pitchFamily="34" charset="-128"/>
              </a:rPr>
              <a:t>Implementing Concurrency</a:t>
            </a:r>
          </a:p>
        </p:txBody>
      </p:sp>
      <p:sp>
        <p:nvSpPr>
          <p:cNvPr id="81929" name="Rectangle 9"/>
          <p:cNvSpPr>
            <a:spLocks noGrp="1" noChangeArrowheads="1"/>
          </p:cNvSpPr>
          <p:nvPr>
            <p:ph type="body" idx="1"/>
          </p:nvPr>
        </p:nvSpPr>
        <p:spPr>
          <a:xfrm>
            <a:off x="214282" y="1142984"/>
            <a:ext cx="8715436" cy="4953016"/>
          </a:xfrm>
        </p:spPr>
        <p:txBody>
          <a:bodyPr/>
          <a:lstStyle/>
          <a:p>
            <a:r>
              <a:rPr lang="en-US" sz="2800" dirty="0" smtClean="0">
                <a:ea typeface="ＭＳ Ｐゴシック" pitchFamily="34" charset="-128"/>
              </a:rPr>
              <a:t>Concurrent systems can be implemented on any system that provides </a:t>
            </a:r>
          </a:p>
          <a:p>
            <a:pPr lvl="1"/>
            <a:r>
              <a:rPr lang="en-US" sz="2400" dirty="0" smtClean="0">
                <a:solidFill>
                  <a:srgbClr val="FF0000"/>
                </a:solidFill>
                <a:ea typeface="ＭＳ Ｐゴシック" pitchFamily="34" charset="-128"/>
              </a:rPr>
              <a:t>Physical concurrency:</a:t>
            </a:r>
            <a:r>
              <a:rPr lang="en-US" sz="2400" dirty="0" smtClean="0">
                <a:ea typeface="ＭＳ Ｐゴシック" pitchFamily="34" charset="-128"/>
              </a:rPr>
              <a:t> Threads are provided by hardware</a:t>
            </a:r>
          </a:p>
          <a:p>
            <a:pPr>
              <a:buFont typeface="Times" charset="0"/>
              <a:buNone/>
            </a:pPr>
            <a:r>
              <a:rPr lang="en-US" sz="2800" dirty="0" smtClean="0">
                <a:ea typeface="ＭＳ Ｐゴシック" pitchFamily="34" charset="-128"/>
              </a:rPr>
              <a:t>    or</a:t>
            </a:r>
          </a:p>
          <a:p>
            <a:pPr lvl="1"/>
            <a:r>
              <a:rPr lang="en-US" sz="2400" dirty="0" smtClean="0">
                <a:solidFill>
                  <a:srgbClr val="FF0000"/>
                </a:solidFill>
                <a:ea typeface="ＭＳ Ｐゴシック" pitchFamily="34" charset="-128"/>
              </a:rPr>
              <a:t>Logical concurrency:</a:t>
            </a:r>
            <a:r>
              <a:rPr lang="en-US" sz="2400" dirty="0" smtClean="0">
                <a:ea typeface="ＭＳ Ｐゴシック" pitchFamily="34" charset="-128"/>
              </a:rPr>
              <a:t> Threads are provided by software </a:t>
            </a:r>
          </a:p>
          <a:p>
            <a:r>
              <a:rPr lang="en-US" sz="2800" dirty="0" smtClean="0">
                <a:ea typeface="ＭＳ Ｐゴシック" pitchFamily="34" charset="-128"/>
              </a:rPr>
              <a:t>Physical concurrency is provided by multiprocessors and computer networks</a:t>
            </a:r>
          </a:p>
          <a:p>
            <a:r>
              <a:rPr lang="en-US" sz="2800" dirty="0" smtClean="0">
                <a:ea typeface="ＭＳ Ｐゴシック" pitchFamily="34" charset="-128"/>
              </a:rPr>
              <a:t>Logical concurrency is provided by threads packages.</a:t>
            </a:r>
          </a:p>
          <a:p>
            <a:endParaRPr lang="en-US" sz="2800" dirty="0" smtClean="0">
              <a:ea typeface="ＭＳ Ｐゴシック" pitchFamily="34" charset="-128"/>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2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2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192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192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192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8192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9" grpId="0" build="p" bldLvl="3" autoUpdateAnimBg="0"/>
    </p:bldLst>
  </p:timing>
</p:sld>
</file>

<file path=ppt/theme/theme1.xml><?xml version="1.0" encoding="utf-8"?>
<a:theme xmlns:a="http://schemas.openxmlformats.org/drawingml/2006/main" name="Temple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Templet</Template>
  <TotalTime>56</TotalTime>
  <Words>4020</Words>
  <Application>Microsoft Macintosh PowerPoint</Application>
  <PresentationFormat>On-screen Show (4:3)</PresentationFormat>
  <Paragraphs>655</Paragraphs>
  <Slides>55</Slides>
  <Notes>44</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Templet</vt:lpstr>
      <vt:lpstr>Chapter 7, System Design: Addressing Design Goals</vt:lpstr>
      <vt:lpstr>Overview</vt:lpstr>
      <vt:lpstr>PowerPoint Presentation</vt:lpstr>
      <vt:lpstr>Concurrency</vt:lpstr>
      <vt:lpstr>Thread of Control</vt:lpstr>
      <vt:lpstr>Example: Problem with threads</vt:lpstr>
      <vt:lpstr>Solution: Synchronization of Threads</vt:lpstr>
      <vt:lpstr>Concurrency Questions</vt:lpstr>
      <vt:lpstr>Implementing Concurrency</vt:lpstr>
      <vt:lpstr>Implementing Concurrency (2)</vt:lpstr>
      <vt:lpstr>PowerPoint Presentation</vt:lpstr>
      <vt:lpstr>4. Hardware Software Mapping</vt:lpstr>
      <vt:lpstr>Mapping Objects onto Hardware</vt:lpstr>
      <vt:lpstr>Mapping the Associations: Connectivity</vt:lpstr>
      <vt:lpstr>Example: Informal Connectivity Drawing</vt:lpstr>
      <vt:lpstr>Logical vs Physical Connectivity and the relationship to Subsystem Layering</vt:lpstr>
      <vt:lpstr>Hardware-Software Mapping Difficulties</vt:lpstr>
      <vt:lpstr>Hardware/Software Mappings in UML</vt:lpstr>
      <vt:lpstr>Two New UML Diagram Types</vt:lpstr>
      <vt:lpstr>Deployment Diagram</vt:lpstr>
      <vt:lpstr>UML Component Diagram</vt:lpstr>
      <vt:lpstr>UML Interfaces: Lollipops and Sockets</vt:lpstr>
      <vt:lpstr>Component Diagram Example</vt:lpstr>
      <vt:lpstr>Deployment Diagram Example</vt:lpstr>
      <vt:lpstr>ARENA Deployment Diagram</vt:lpstr>
      <vt:lpstr>Another ARENA Deployment Diagram</vt:lpstr>
      <vt:lpstr>5. Data Management</vt:lpstr>
      <vt:lpstr>Data Management Questions</vt:lpstr>
      <vt:lpstr>Mapping Object Models</vt:lpstr>
      <vt:lpstr>6. Global Resource Handling</vt:lpstr>
      <vt:lpstr>Defining Access Control</vt:lpstr>
      <vt:lpstr>Access Matrix</vt:lpstr>
      <vt:lpstr>Access Matrix Example</vt:lpstr>
      <vt:lpstr>Access Matrix Implementations</vt:lpstr>
      <vt:lpstr>Better Access Matrix Implementations</vt:lpstr>
      <vt:lpstr>Access Matrix Example</vt:lpstr>
      <vt:lpstr>PowerPoint Presentation</vt:lpstr>
      <vt:lpstr>Access Control List Realization</vt:lpstr>
      <vt:lpstr>Capability Realization</vt:lpstr>
      <vt:lpstr>PowerPoint Presentation</vt:lpstr>
      <vt:lpstr>Global Resource Questions</vt:lpstr>
      <vt:lpstr>7. Decide on Software Control </vt:lpstr>
      <vt:lpstr>PowerPoint Presentation</vt:lpstr>
      <vt:lpstr>Centralized vs. Decentralized Designs</vt:lpstr>
      <vt:lpstr>Centralized vs. Decentralized Designs (2)</vt:lpstr>
      <vt:lpstr>8. Boundary Conditions</vt:lpstr>
      <vt:lpstr>Boundary Condition Questions</vt:lpstr>
      <vt:lpstr>Modeling Boundary Conditions</vt:lpstr>
      <vt:lpstr>Example: Boundary Use Case for ARENA</vt:lpstr>
      <vt:lpstr>ManageServer Boundary Use Case</vt:lpstr>
      <vt:lpstr>Summary</vt:lpstr>
      <vt:lpstr>Additional Slides</vt:lpstr>
      <vt:lpstr>Component Diagram (UML 1.0 Notation)</vt:lpstr>
      <vt:lpstr>Deployment Diagram (UML 1.0 Notation)</vt:lpstr>
      <vt:lpstr>ARENA Deployment Diagram (UML 1.0)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Mamoun Nawahdah</dc:creator>
  <cp:lastModifiedBy>Yousef Hassouneh</cp:lastModifiedBy>
  <cp:revision>17</cp:revision>
  <dcterms:created xsi:type="dcterms:W3CDTF">2014-01-04T17:41:13Z</dcterms:created>
  <dcterms:modified xsi:type="dcterms:W3CDTF">2014-06-04T05:00:11Z</dcterms:modified>
</cp:coreProperties>
</file>