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handoutMasterIdLst>
    <p:handoutMasterId r:id="rId80"/>
  </p:handoutMasterIdLst>
  <p:sldIdLst>
    <p:sldId id="256" r:id="rId2"/>
    <p:sldId id="475" r:id="rId3"/>
    <p:sldId id="479" r:id="rId4"/>
    <p:sldId id="478" r:id="rId5"/>
    <p:sldId id="480" r:id="rId6"/>
    <p:sldId id="481" r:id="rId7"/>
    <p:sldId id="482" r:id="rId8"/>
    <p:sldId id="483" r:id="rId9"/>
    <p:sldId id="485"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48" r:id="rId30"/>
    <p:sldId id="507" r:id="rId31"/>
    <p:sldId id="484" r:id="rId32"/>
    <p:sldId id="486" r:id="rId33"/>
    <p:sldId id="487" r:id="rId34"/>
    <p:sldId id="508" r:id="rId35"/>
    <p:sldId id="509" r:id="rId36"/>
    <p:sldId id="510" r:id="rId37"/>
    <p:sldId id="511" r:id="rId38"/>
    <p:sldId id="512" r:id="rId39"/>
    <p:sldId id="513" r:id="rId40"/>
    <p:sldId id="514" r:id="rId41"/>
    <p:sldId id="515" r:id="rId42"/>
    <p:sldId id="516" r:id="rId43"/>
    <p:sldId id="520" r:id="rId44"/>
    <p:sldId id="517" r:id="rId45"/>
    <p:sldId id="518" r:id="rId46"/>
    <p:sldId id="519" r:id="rId47"/>
    <p:sldId id="521" r:id="rId48"/>
    <p:sldId id="522" r:id="rId49"/>
    <p:sldId id="523" r:id="rId50"/>
    <p:sldId id="524" r:id="rId51"/>
    <p:sldId id="525" r:id="rId52"/>
    <p:sldId id="526" r:id="rId53"/>
    <p:sldId id="527" r:id="rId54"/>
    <p:sldId id="528" r:id="rId55"/>
    <p:sldId id="529" r:id="rId56"/>
    <p:sldId id="530" r:id="rId57"/>
    <p:sldId id="531" r:id="rId58"/>
    <p:sldId id="549" r:id="rId59"/>
    <p:sldId id="550" r:id="rId60"/>
    <p:sldId id="532" r:id="rId61"/>
    <p:sldId id="533" r:id="rId62"/>
    <p:sldId id="534" r:id="rId63"/>
    <p:sldId id="535" r:id="rId64"/>
    <p:sldId id="551" r:id="rId65"/>
    <p:sldId id="536" r:id="rId66"/>
    <p:sldId id="537" r:id="rId67"/>
    <p:sldId id="538" r:id="rId68"/>
    <p:sldId id="539" r:id="rId69"/>
    <p:sldId id="540" r:id="rId70"/>
    <p:sldId id="541" r:id="rId71"/>
    <p:sldId id="542" r:id="rId72"/>
    <p:sldId id="543" r:id="rId73"/>
    <p:sldId id="544" r:id="rId74"/>
    <p:sldId id="545" r:id="rId75"/>
    <p:sldId id="546" r:id="rId76"/>
    <p:sldId id="547" r:id="rId77"/>
    <p:sldId id="477" r:id="rId78"/>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216">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0000"/>
    <a:srgbClr val="0066FF"/>
    <a:srgbClr val="309E20"/>
    <a:srgbClr val="FF9933"/>
    <a:srgbClr val="FFFF99"/>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3"/>
    <p:restoredTop sz="93431" autoAdjust="0"/>
  </p:normalViewPr>
  <p:slideViewPr>
    <p:cSldViewPr>
      <p:cViewPr varScale="1">
        <p:scale>
          <a:sx n="81" d="100"/>
          <a:sy n="81" d="100"/>
        </p:scale>
        <p:origin x="1795" y="58"/>
      </p:cViewPr>
      <p:guideLst>
        <p:guide orient="horz" pos="32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Arial" charset="0"/>
                <a:ea typeface="+mn-ea"/>
                <a:cs typeface="+mn-cs"/>
              </a:defRPr>
            </a:lvl1pPr>
          </a:lstStyle>
          <a:p>
            <a:pPr>
              <a:defRPr/>
            </a:pPr>
            <a:endParaRPr lang="en-US"/>
          </a:p>
        </p:txBody>
      </p:sp>
      <p:sp>
        <p:nvSpPr>
          <p:cNvPr id="128003"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28004"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Arial" charset="0"/>
                <a:ea typeface="+mn-ea"/>
                <a:cs typeface="+mn-cs"/>
              </a:defRPr>
            </a:lvl1pPr>
          </a:lstStyle>
          <a:p>
            <a:pPr>
              <a:defRPr/>
            </a:pPr>
            <a:endParaRPr lang="en-US"/>
          </a:p>
        </p:txBody>
      </p:sp>
      <p:sp>
        <p:nvSpPr>
          <p:cNvPr id="128005"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ea typeface="ＭＳ Ｐゴシック" charset="-128"/>
              </a:defRPr>
            </a:lvl1pPr>
          </a:lstStyle>
          <a:p>
            <a:pPr>
              <a:defRPr/>
            </a:pPr>
            <a:fld id="{996F1911-DC35-4B4B-AFE0-8227943F85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1" hangingPunct="1">
              <a:defRPr sz="1300">
                <a:latin typeface="Times New Roman" pitchFamily="18" charset="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1" hangingPunct="1">
              <a:defRPr sz="1300">
                <a:latin typeface="Times New Roman" pitchFamily="18" charset="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Times New Roman" charset="0"/>
                <a:ea typeface="ＭＳ Ｐゴシック" charset="-128"/>
              </a:defRPr>
            </a:lvl1pPr>
          </a:lstStyle>
          <a:p>
            <a:pPr>
              <a:defRPr/>
            </a:pPr>
            <a:fld id="{3283BC10-66D6-40BA-AAA1-3A0FC90449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dxcentral.com/networking/sdn/definitions/what-the-definition-of-software-defined-networking-sd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Network operating system (NOS)</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6</a:t>
            </a:fld>
            <a:endParaRPr lang="en-US" altLang="en-US"/>
          </a:p>
        </p:txBody>
      </p:sp>
    </p:spTree>
    <p:extLst>
      <p:ext uri="{BB962C8B-B14F-4D97-AF65-F5344CB8AC3E}">
        <p14:creationId xmlns:p14="http://schemas.microsoft.com/office/powerpoint/2010/main" val="382787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The Open Networking Foundation (ONF) is a user-driven non-profit organization focused on promoting the adoption of </a:t>
            </a:r>
            <a:r>
              <a:rPr kumimoji="1" lang="en-GB" sz="1200" b="0" i="0" u="none" strike="noStrike" kern="1200" dirty="0" smtClean="0">
                <a:solidFill>
                  <a:schemeClr val="tx1"/>
                </a:solidFill>
                <a:effectLst/>
                <a:latin typeface="Arial" charset="0"/>
                <a:ea typeface="ＭＳ Ｐゴシック" pitchFamily="-107" charset="-128"/>
                <a:cs typeface="ＭＳ Ｐゴシック" pitchFamily="-107" charset="-128"/>
                <a:hlinkClick r:id="rId3" tooltip="What Is Software Defined Networking (SDN)? Definition"/>
              </a:rPr>
              <a:t>software-defined networking (SDN)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through open standards development. It was founded by Deutsche Telekom, Facebook, Google, Microsoft, Verizon, and Yahoo! in 2011.</a:t>
            </a:r>
          </a:p>
          <a:p>
            <a:endParaRPr kumimoji="1" lang="en-GB" sz="1200" b="0" i="0" kern="1200" dirty="0" smtClean="0">
              <a:solidFill>
                <a:schemeClr val="tx1"/>
              </a:solidFill>
              <a:effectLst/>
              <a:latin typeface="Arial" charset="0"/>
              <a:ea typeface="ＭＳ Ｐゴシック" pitchFamily="-107" charset="-128"/>
            </a:endParaRPr>
          </a:p>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REST (representational state transfer) is a software architectural style that was created to guide the design and development of the architecture for the World Wide Web. REST defines a set of constraints for how the architecture of a distributed, Internet-scale hypermedia system, such as the Web, should behave.</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38</a:t>
            </a:fld>
            <a:endParaRPr lang="en-US" altLang="en-US"/>
          </a:p>
        </p:txBody>
      </p:sp>
    </p:spTree>
    <p:extLst>
      <p:ext uri="{BB962C8B-B14F-4D97-AF65-F5344CB8AC3E}">
        <p14:creationId xmlns:p14="http://schemas.microsoft.com/office/powerpoint/2010/main" val="377760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Network visualization, also known as network topology mapping, is the practice of creating visual depictions of the device arrangement, dependencies, and data flows in a network. It offers granular visibility into your IT infrastructure and helps you track the real-time health and performance of various network components, such as routers and servers.</a:t>
            </a:r>
          </a:p>
          <a:p>
            <a:endParaRPr lang="en-GB" dirty="0" smtClean="0"/>
          </a:p>
          <a:p>
            <a:r>
              <a:rPr lang="en-GB" dirty="0" smtClean="0"/>
              <a:t>With the increasing size and complexity of enterprise networks, identifying faulty devices, incorrect configurations, and malicious network traffic has become a considerable challenge. Network visualization helps you precisely understand your network architecture, including device connections and data flows. For instance, visualizing your network via graphs, charts, and maps allows you to rapidly identify faulty or misconfigured devices. Network visualization is also critical from a network monitoring and analysis perspective. Any slight change in network layout or device uptime status is instantly visible on the network maps generated by visualization tools, helping streamline your network management efforts.</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39</a:t>
            </a:fld>
            <a:endParaRPr lang="en-US" altLang="en-US"/>
          </a:p>
        </p:txBody>
      </p:sp>
    </p:spTree>
    <p:extLst>
      <p:ext uri="{BB962C8B-B14F-4D97-AF65-F5344CB8AC3E}">
        <p14:creationId xmlns:p14="http://schemas.microsoft.com/office/powerpoint/2010/main" val="201630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Software Defined networks do not have a device explicitly named as router. The Network is generally made of switches and controllers. However, can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sdn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networks achieve functionality of routing ? Definitely!</a:t>
            </a:r>
          </a:p>
          <a:p>
            <a:pPr fontAlgn="base"/>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Sdn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uses controllers. In a very broad sense controllers work on the principle of match criteria and corresponding action . The controller uses the match criteria to instruct the switch what it should do with the packet. Hence switches in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sdn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are sometimes referred as dumb switches.</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The match criteria can be destination mac - so it behaves as a switch - L2.</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It can be destination IP . so it acts as a router. It can be source MAC or source IP . which is a part of policy based routing .</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Or it can be any header field from l2-l5.</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It can even determine the action by using the application layer data</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Hence a controller in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sdn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can be a router but it's capable of much more than that .</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But you wont find the word router used much in the context of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sdn</a:t>
            </a:r>
            <a:endParaRPr kumimoji="1" lang="en-GB" sz="1200" b="0" i="0" kern="1200" dirty="0" smtClean="0">
              <a:solidFill>
                <a:schemeClr val="tx1"/>
              </a:solidFill>
              <a:effectLst/>
              <a:latin typeface="Arial" charset="0"/>
              <a:ea typeface="ＭＳ Ｐゴシック" pitchFamily="-107" charset="-128"/>
              <a:cs typeface="ＭＳ Ｐゴシック" pitchFamily="-107" charset="-128"/>
            </a:endParaRP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Hope it helps</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To answer the second question .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Sdn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gives you the control of packets forwarding. So using controller APIs you can implement practically any algorithm which may be the exact routing algorithm we use now like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ospf</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a modification of them or a new concept altogether that suits your Network.</a:t>
            </a:r>
          </a:p>
          <a:p>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40</a:t>
            </a:fld>
            <a:endParaRPr lang="en-US" altLang="en-US"/>
          </a:p>
        </p:txBody>
      </p:sp>
    </p:spTree>
    <p:extLst>
      <p:ext uri="{BB962C8B-B14F-4D97-AF65-F5344CB8AC3E}">
        <p14:creationId xmlns:p14="http://schemas.microsoft.com/office/powerpoint/2010/main" val="171632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Transport Layer Security (</a:t>
            </a:r>
            <a:r>
              <a:rPr kumimoji="1" lang="en-GB" sz="1200" b="1" i="0" kern="1200" dirty="0" smtClean="0">
                <a:solidFill>
                  <a:schemeClr val="tx1"/>
                </a:solidFill>
                <a:effectLst/>
                <a:latin typeface="Arial" charset="0"/>
                <a:ea typeface="ＭＳ Ｐゴシック" pitchFamily="-107" charset="-128"/>
                <a:cs typeface="ＭＳ Ｐゴシック" pitchFamily="-107" charset="-128"/>
              </a:rPr>
              <a:t>TLS</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46</a:t>
            </a:fld>
            <a:endParaRPr lang="en-US" altLang="en-US"/>
          </a:p>
        </p:txBody>
      </p:sp>
    </p:spTree>
    <p:extLst>
      <p:ext uri="{BB962C8B-B14F-4D97-AF65-F5344CB8AC3E}">
        <p14:creationId xmlns:p14="http://schemas.microsoft.com/office/powerpoint/2010/main" val="223981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OpenFlow</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Messages</a:t>
            </a:r>
          </a:p>
          <a:p>
            <a:pPr fontAlgn="base"/>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OpenFlow</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Protocol supports 3 message types, each with their own setup of sub-types:</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Controller-to-switch</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Asynchronous</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Symmetric</a:t>
            </a:r>
          </a:p>
          <a:p>
            <a:pPr fontAlgn="base"/>
            <a:endParaRPr kumimoji="1" lang="en-GB" sz="1200" b="0" i="0" kern="1200" dirty="0" smtClean="0">
              <a:solidFill>
                <a:schemeClr val="tx1"/>
              </a:solidFill>
              <a:effectLst/>
              <a:latin typeface="Arial" charset="0"/>
              <a:ea typeface="ＭＳ Ｐゴシック" pitchFamily="-107" charset="-128"/>
              <a:cs typeface="ＭＳ Ｐゴシック" pitchFamily="-107" charset="-128"/>
            </a:endParaRP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Controller-to-switch Messages</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Controller-to-switch Messages and initiated by the controller and used to directly manage or inspect the switch. These messages include:</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Features</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switch needs to request identity</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Configuration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set and query configuration parameters</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Modify-State</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also called ‘flow mod’, used to add, delete and modify flow/group entries</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Read-States</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get statistics</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Packet Outs</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controller send message to the switch, either full packet or buffer ID.</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Barrier</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Request or reply messages are used by controller to ensure message dependencies have been met, and receive notification.</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Role-Request</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set the role of its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OpenFlow</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channel</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Asynchronous-Configuration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set an additional filter on asynchronous message that it wants to receive on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OpenFlow</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Channel</a:t>
            </a:r>
          </a:p>
          <a:p>
            <a:pPr fontAlgn="base"/>
            <a:endParaRPr kumimoji="1" lang="en-GB" sz="1200" b="0" i="0" kern="1200" dirty="0" smtClean="0">
              <a:solidFill>
                <a:schemeClr val="tx1"/>
              </a:solidFill>
              <a:effectLst/>
              <a:latin typeface="Arial" charset="0"/>
              <a:ea typeface="ＭＳ Ｐゴシック" pitchFamily="-107" charset="-128"/>
              <a:cs typeface="ＭＳ Ｐゴシック" pitchFamily="-107" charset="-128"/>
            </a:endParaRP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Asynchronous Messages</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Asynchronous messages are initiated by the switch and used to update the controller of network events and changes to the switch state. These messages include:</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Packet-in</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transfer the control of a packet to the controller</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Flow-Removed</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inform controller that flow has been removed</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Port Status</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inform controller that switch has gone down</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Error</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notify controller of problems</a:t>
            </a:r>
          </a:p>
          <a:p>
            <a:pPr fontAlgn="base"/>
            <a:endParaRPr kumimoji="1" lang="en-GB" sz="1200" b="0" i="0" kern="1200" dirty="0" smtClean="0">
              <a:solidFill>
                <a:schemeClr val="tx1"/>
              </a:solidFill>
              <a:effectLst/>
              <a:latin typeface="Arial" charset="0"/>
              <a:ea typeface="ＭＳ Ｐゴシック" pitchFamily="-107" charset="-128"/>
              <a:cs typeface="ＭＳ Ｐゴシック" pitchFamily="-107" charset="-128"/>
            </a:endParaRP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Symmetric Messages</a:t>
            </a:r>
          </a:p>
          <a:p>
            <a:pPr fontAlgn="base"/>
            <a:r>
              <a:rPr kumimoji="1" lang="en-GB" sz="1200" b="0" i="0" kern="1200" dirty="0" smtClean="0">
                <a:solidFill>
                  <a:schemeClr val="tx1"/>
                </a:solidFill>
                <a:effectLst/>
                <a:latin typeface="Arial" charset="0"/>
                <a:ea typeface="ＭＳ Ｐゴシック" pitchFamily="-107" charset="-128"/>
                <a:cs typeface="ＭＳ Ｐゴシック" pitchFamily="-107" charset="-128"/>
              </a:rPr>
              <a:t>Symmetric messages are initiated either by the switch or controller and sent without solicitation. These messages include:</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Hello</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introduction or keep-alive messages exchanged between switch and controller</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Echo</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sent from either switch or controller, these verify liveness of connection and used to measure latency or bandwidth</a:t>
            </a:r>
          </a:p>
          <a:p>
            <a:pPr fontAlgn="base"/>
            <a:r>
              <a:rPr kumimoji="1" lang="en-GB" sz="1200" b="1" i="0" kern="1200" dirty="0" smtClean="0">
                <a:solidFill>
                  <a:schemeClr val="tx1"/>
                </a:solidFill>
                <a:effectLst/>
                <a:latin typeface="Arial" charset="0"/>
                <a:ea typeface="ＭＳ Ｐゴシック" pitchFamily="-107" charset="-128"/>
                <a:cs typeface="ＭＳ Ｐゴシック" pitchFamily="-107" charset="-128"/>
              </a:rPr>
              <a:t>Experimenter</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 a standard way for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OpenFlow</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switches to offer additional functionality within the </a:t>
            </a:r>
            <a:r>
              <a:rPr kumimoji="1" lang="en-GB" sz="1200" b="0" i="0" kern="1200" dirty="0" err="1" smtClean="0">
                <a:solidFill>
                  <a:schemeClr val="tx1"/>
                </a:solidFill>
                <a:effectLst/>
                <a:latin typeface="Arial" charset="0"/>
                <a:ea typeface="ＭＳ Ｐゴシック" pitchFamily="-107" charset="-128"/>
                <a:cs typeface="ＭＳ Ｐゴシック" pitchFamily="-107" charset="-128"/>
              </a:rPr>
              <a:t>OpenFlow</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message type space.</a:t>
            </a:r>
            <a:endParaRPr kumimoji="1" lang="en-GB" sz="1200" b="0" i="0" kern="1200" dirty="0">
              <a:solidFill>
                <a:schemeClr val="tx1"/>
              </a:solidFill>
              <a:effectLst/>
              <a:latin typeface="Arial"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51</a:t>
            </a:fld>
            <a:endParaRPr lang="en-US" altLang="en-US"/>
          </a:p>
        </p:txBody>
      </p:sp>
    </p:spTree>
    <p:extLst>
      <p:ext uri="{BB962C8B-B14F-4D97-AF65-F5344CB8AC3E}">
        <p14:creationId xmlns:p14="http://schemas.microsoft.com/office/powerpoint/2010/main" val="402411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https://overlaid.net/2017/02/15/openflow-basic-concepts-and-theory/</a:t>
            </a:r>
          </a:p>
          <a:p>
            <a:endParaRPr lang="en-GB" dirty="0" smtClean="0"/>
          </a:p>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Typically, you’ll have more than a single </a:t>
            </a:r>
            <a:r>
              <a:rPr kumimoji="1" lang="en-GB" sz="1200" b="0" i="1" kern="1200" dirty="0" smtClean="0">
                <a:solidFill>
                  <a:schemeClr val="tx1"/>
                </a:solidFill>
                <a:effectLst/>
                <a:latin typeface="Arial" charset="0"/>
                <a:ea typeface="ＭＳ Ｐゴシック" pitchFamily="-107" charset="-128"/>
                <a:cs typeface="ＭＳ Ｐゴシック" pitchFamily="-107" charset="-128"/>
              </a:rPr>
              <a:t>flow table</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so it’s important to note that matching starts at the </a:t>
            </a:r>
            <a:r>
              <a:rPr kumimoji="1" lang="en-GB" sz="1200" b="1" i="0" kern="1200" dirty="0" smtClean="0">
                <a:solidFill>
                  <a:schemeClr val="tx1"/>
                </a:solidFill>
                <a:effectLst/>
                <a:latin typeface="Arial" charset="0"/>
                <a:ea typeface="ＭＳ Ｐゴシック" pitchFamily="-107" charset="-128"/>
                <a:cs typeface="ＭＳ Ｐゴシック" pitchFamily="-107" charset="-128"/>
              </a:rPr>
              <a:t>first</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flow table and may continue to additional flow tables of the pipeline. The packet will first start in table 0 and check those entries based on priority. Highest priority will match first (e.g. 200, then 100, then 1). If the flow needs to continue to another table, </a:t>
            </a:r>
            <a:r>
              <a:rPr kumimoji="1" lang="en-GB" sz="1200" b="0" i="1" kern="1200" dirty="0" err="1" smtClean="0">
                <a:solidFill>
                  <a:schemeClr val="tx1"/>
                </a:solidFill>
                <a:effectLst/>
                <a:latin typeface="Arial" charset="0"/>
                <a:ea typeface="ＭＳ Ｐゴシック" pitchFamily="-107" charset="-128"/>
                <a:cs typeface="ＭＳ Ｐゴシック" pitchFamily="-107" charset="-128"/>
              </a:rPr>
              <a:t>goto</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statement tells the packet to go to the table specified in the instructions.</a:t>
            </a:r>
          </a:p>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If a matching entry is found, the instructions associated with the specific flow entry are executed. If no match is found in a flow table, the outcome depends on the configuration of the Table-miss flow entry.</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56</a:t>
            </a:fld>
            <a:endParaRPr lang="en-US" altLang="en-US"/>
          </a:p>
        </p:txBody>
      </p:sp>
    </p:spTree>
    <p:extLst>
      <p:ext uri="{BB962C8B-B14F-4D97-AF65-F5344CB8AC3E}">
        <p14:creationId xmlns:p14="http://schemas.microsoft.com/office/powerpoint/2010/main" val="204762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Multiprotocol label switching (MPLS) is a technique for speeding up network connections</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16</a:t>
            </a:fld>
            <a:endParaRPr lang="en-US" altLang="en-US"/>
          </a:p>
        </p:txBody>
      </p:sp>
    </p:spTree>
    <p:extLst>
      <p:ext uri="{BB962C8B-B14F-4D97-AF65-F5344CB8AC3E}">
        <p14:creationId xmlns:p14="http://schemas.microsoft.com/office/powerpoint/2010/main" val="334916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التجريد هو المفتاح لاستخراج البساطة</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17</a:t>
            </a:fld>
            <a:endParaRPr lang="en-US" altLang="en-US"/>
          </a:p>
        </p:txBody>
      </p:sp>
    </p:spTree>
    <p:extLst>
      <p:ext uri="{BB962C8B-B14F-4D97-AF65-F5344CB8AC3E}">
        <p14:creationId xmlns:p14="http://schemas.microsoft.com/office/powerpoint/2010/main" val="89096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1" i="0" kern="1200" dirty="0" smtClean="0">
                <a:solidFill>
                  <a:schemeClr val="tx1"/>
                </a:solidFill>
                <a:effectLst/>
                <a:latin typeface="Arial" charset="0"/>
                <a:ea typeface="ＭＳ Ｐゴシック" pitchFamily="-107" charset="-128"/>
                <a:cs typeface="ＭＳ Ｐゴシック" pitchFamily="-107" charset="-128"/>
              </a:rPr>
              <a:t>Data Plane</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processing and delivery of packets</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0" i="0" kern="1200" dirty="0" smtClean="0">
                <a:solidFill>
                  <a:schemeClr val="tx1"/>
                </a:solidFill>
                <a:effectLst/>
                <a:latin typeface="Arial" charset="0"/>
                <a:ea typeface="ＭＳ Ｐゴシック" pitchFamily="-107" charset="-128"/>
                <a:cs typeface="ＭＳ Ｐゴシック" pitchFamily="-107" charset="-128"/>
              </a:rPr>
              <a:t> Based on state in routers and endpoints</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0" i="0" kern="1200" dirty="0" smtClean="0">
                <a:solidFill>
                  <a:schemeClr val="tx1"/>
                </a:solidFill>
                <a:effectLst/>
                <a:latin typeface="Arial" charset="0"/>
                <a:ea typeface="ＭＳ Ｐゴシック" pitchFamily="-107" charset="-128"/>
                <a:cs typeface="ＭＳ Ｐゴシック" pitchFamily="-107" charset="-128"/>
              </a:rPr>
              <a:t> E.g., IP, TCP, Ethernet, etc.</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0" i="0" kern="1200" dirty="0" smtClean="0">
                <a:solidFill>
                  <a:schemeClr val="tx1"/>
                </a:solidFill>
                <a:effectLst/>
                <a:latin typeface="Arial" charset="0"/>
                <a:ea typeface="ＭＳ Ｐゴシック" pitchFamily="-107" charset="-128"/>
                <a:cs typeface="ＭＳ Ｐゴシック" pitchFamily="-107" charset="-128"/>
              </a:rPr>
              <a:t> Fast timescales (per-packet)</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1" i="0" kern="1200" dirty="0" smtClean="0">
                <a:solidFill>
                  <a:schemeClr val="tx1"/>
                </a:solidFill>
                <a:effectLst/>
                <a:latin typeface="Arial" charset="0"/>
                <a:ea typeface="ＭＳ Ｐゴシック" pitchFamily="-107" charset="-128"/>
                <a:cs typeface="ＭＳ Ｐゴシック" pitchFamily="-107" charset="-128"/>
              </a:rPr>
              <a:t>Control Plane</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establishing the state in routers</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0" i="0" kern="1200" dirty="0" smtClean="0">
                <a:solidFill>
                  <a:schemeClr val="tx1"/>
                </a:solidFill>
                <a:effectLst/>
                <a:latin typeface="Arial" charset="0"/>
                <a:ea typeface="ＭＳ Ｐゴシック" pitchFamily="-107" charset="-128"/>
                <a:cs typeface="ＭＳ Ｐゴシック" pitchFamily="-107" charset="-128"/>
              </a:rPr>
              <a:t> Determines how and where packets are</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0" i="0" kern="1200" dirty="0" smtClean="0">
                <a:solidFill>
                  <a:schemeClr val="tx1"/>
                </a:solidFill>
                <a:effectLst/>
                <a:latin typeface="Arial" charset="0"/>
                <a:ea typeface="ＭＳ Ｐゴシック" pitchFamily="-107" charset="-128"/>
                <a:cs typeface="ＭＳ Ｐゴシック" pitchFamily="-107" charset="-128"/>
              </a:rPr>
              <a:t>forwarded</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0" i="0" kern="1200" dirty="0" smtClean="0">
                <a:solidFill>
                  <a:schemeClr val="tx1"/>
                </a:solidFill>
                <a:effectLst/>
                <a:latin typeface="Arial" charset="0"/>
                <a:ea typeface="ＭＳ Ｐゴシック" pitchFamily="-107" charset="-128"/>
                <a:cs typeface="ＭＳ Ｐゴシック" pitchFamily="-107" charset="-128"/>
              </a:rPr>
              <a:t> Routing, traffic engineering, firewall state, …</a:t>
            </a:r>
            <a:br>
              <a:rPr kumimoji="1" lang="en-GB" sz="1200" b="0" i="0" kern="1200" dirty="0" smtClean="0">
                <a:solidFill>
                  <a:schemeClr val="tx1"/>
                </a:solidFill>
                <a:effectLst/>
                <a:latin typeface="Arial" charset="0"/>
                <a:ea typeface="ＭＳ Ｐゴシック" pitchFamily="-107" charset="-128"/>
                <a:cs typeface="ＭＳ Ｐゴシック" pitchFamily="-107" charset="-128"/>
              </a:rPr>
            </a:br>
            <a:r>
              <a:rPr kumimoji="1" lang="en-GB" sz="1200" b="0" i="0" kern="1200" dirty="0" smtClean="0">
                <a:solidFill>
                  <a:schemeClr val="tx1"/>
                </a:solidFill>
                <a:effectLst/>
                <a:latin typeface="Arial" charset="0"/>
                <a:ea typeface="ＭＳ Ｐゴシック" pitchFamily="-107" charset="-128"/>
                <a:cs typeface="ＭＳ Ｐゴシック" pitchFamily="-107" charset="-128"/>
              </a:rPr>
              <a:t> Slow time-scales (per control event)</a:t>
            </a:r>
            <a:r>
              <a:rPr lang="en-GB" dirty="0" smtClean="0"/>
              <a:t> </a:t>
            </a:r>
            <a:br>
              <a:rPr lang="en-GB" dirty="0" smtClean="0"/>
            </a:b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19</a:t>
            </a:fld>
            <a:endParaRPr lang="en-US" altLang="en-US"/>
          </a:p>
        </p:txBody>
      </p:sp>
    </p:spTree>
    <p:extLst>
      <p:ext uri="{BB962C8B-B14F-4D97-AF65-F5344CB8AC3E}">
        <p14:creationId xmlns:p14="http://schemas.microsoft.com/office/powerpoint/2010/main" val="261749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1" dirty="0" smtClean="0"/>
              <a:t>centralized controller </a:t>
            </a:r>
            <a:r>
              <a:rPr lang="en-GB" dirty="0" smtClean="0"/>
              <a:t>is a single entity that have the ability to manage all forwarding devices of the network. SDN offers centralized controllers to significantly increment the programmability of the network. The SDN Controller represents the centralized controller of </a:t>
            </a:r>
            <a:r>
              <a:rPr lang="en-GB" dirty="0" err="1" smtClean="0"/>
              <a:t>OpenFlow</a:t>
            </a:r>
            <a:r>
              <a:rPr lang="en-GB" dirty="0" smtClean="0"/>
              <a:t> network. It conserves topology information, sets up all </a:t>
            </a:r>
            <a:r>
              <a:rPr lang="en-GB" dirty="0" err="1" smtClean="0"/>
              <a:t>OpenFlow</a:t>
            </a:r>
            <a:r>
              <a:rPr lang="en-GB" dirty="0" smtClean="0"/>
              <a:t> devices, and observes the global status of whole network. The Open- Flow device, such as a router, switch or access point, is any device that have the ability to support </a:t>
            </a:r>
            <a:r>
              <a:rPr lang="en-GB" dirty="0" err="1" smtClean="0"/>
              <a:t>OpenFlow</a:t>
            </a:r>
            <a:r>
              <a:rPr lang="en-GB" dirty="0" smtClean="0"/>
              <a:t> functionality. Each device preserves a flow table that indicates the processing applied to any packet of a certain flow. Centralized controller considers a single point of failure, also may have limitations concerning the scalability issue. A single controller may not be enough to handle a network with a large number of data plane entities. </a:t>
            </a:r>
          </a:p>
          <a:p>
            <a:endParaRPr lang="en-GB" dirty="0" smtClean="0"/>
          </a:p>
          <a:p>
            <a:r>
              <a:rPr lang="en-GB" dirty="0" smtClean="0"/>
              <a:t>Opposite to a centralized layout, a </a:t>
            </a:r>
            <a:r>
              <a:rPr lang="en-GB" b="1" dirty="0" smtClean="0"/>
              <a:t>distributed</a:t>
            </a:r>
            <a:r>
              <a:rPr lang="en-GB" dirty="0" smtClean="0"/>
              <a:t> network operating system (NOS) can be scaled up to meet the conditions of potentially any environment, from small to large-scale networks. Distributed controllers have been suggested for Software Defined Networking to overcome the problems of reliability and scalability that emerged with a centralized controller. </a:t>
            </a:r>
          </a:p>
          <a:p>
            <a:r>
              <a:rPr lang="en-GB" dirty="0" smtClean="0"/>
              <a:t>In the distributed architecture, each single controller is in charge of controlling only a part of the switches. In order to preserve the consistency of the network’s status and work collaboratively, any single controller can communicate with other controllers in the network through east/westbound APIs.</a:t>
            </a:r>
          </a:p>
          <a:p>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25</a:t>
            </a:fld>
            <a:endParaRPr lang="en-US" altLang="en-US"/>
          </a:p>
        </p:txBody>
      </p:sp>
    </p:spTree>
    <p:extLst>
      <p:ext uri="{BB962C8B-B14F-4D97-AF65-F5344CB8AC3E}">
        <p14:creationId xmlns:p14="http://schemas.microsoft.com/office/powerpoint/2010/main" val="418211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1" dirty="0" smtClean="0"/>
              <a:t>northbound</a:t>
            </a:r>
            <a:r>
              <a:rPr lang="en-GB" dirty="0" smtClean="0"/>
              <a:t> interface is an interface that permits a specific entity of a network to communicate with a higher-level entity. On the contrary, a </a:t>
            </a:r>
            <a:r>
              <a:rPr lang="en-GB" b="1" dirty="0" smtClean="0"/>
              <a:t>southbound</a:t>
            </a:r>
            <a:r>
              <a:rPr lang="en-GB" dirty="0" smtClean="0"/>
              <a:t> interface permits a specific network entity to communicate with a lower-level entity. </a:t>
            </a:r>
          </a:p>
          <a:p>
            <a:r>
              <a:rPr lang="en-GB" dirty="0" smtClean="0"/>
              <a:t>In Software Defined Networking (SDN), the southbound interface is either </a:t>
            </a:r>
            <a:r>
              <a:rPr lang="en-GB" dirty="0" err="1" smtClean="0"/>
              <a:t>OpenFlow</a:t>
            </a:r>
            <a:r>
              <a:rPr lang="en-GB" dirty="0" smtClean="0"/>
              <a:t> or other protocol. Its main job is to allow communication between the SDN controller and the network entities (which include both virtual and physical switches and routers) so that the router have the ability to discover topology of the network, define network flows and perform requests relayed to it through northbound APIs. The northbound interface depicts the field of protocol-supported communication between applications or high level programs and the controller.</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26</a:t>
            </a:fld>
            <a:endParaRPr lang="en-US" altLang="en-US"/>
          </a:p>
        </p:txBody>
      </p:sp>
    </p:spTree>
    <p:extLst>
      <p:ext uri="{BB962C8B-B14F-4D97-AF65-F5344CB8AC3E}">
        <p14:creationId xmlns:p14="http://schemas.microsoft.com/office/powerpoint/2010/main" val="24597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A </a:t>
            </a:r>
            <a:r>
              <a:rPr kumimoji="1" lang="en-GB" sz="1200" b="1" i="0" kern="1200" dirty="0" smtClean="0">
                <a:solidFill>
                  <a:schemeClr val="tx1"/>
                </a:solidFill>
                <a:effectLst/>
                <a:latin typeface="Arial" charset="0"/>
                <a:ea typeface="ＭＳ Ｐゴシック" pitchFamily="-107" charset="-128"/>
                <a:cs typeface="ＭＳ Ｐゴシック" pitchFamily="-107" charset="-128"/>
              </a:rPr>
              <a:t>northbound</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interface is an interface that allows a particular component of a network to communicate with a higher-level component. Conversely, a </a:t>
            </a:r>
            <a:r>
              <a:rPr kumimoji="1" lang="en-GB" sz="1200" b="1" i="0" kern="1200" dirty="0" smtClean="0">
                <a:solidFill>
                  <a:schemeClr val="tx1"/>
                </a:solidFill>
                <a:effectLst/>
                <a:latin typeface="Arial" charset="0"/>
                <a:ea typeface="ＭＳ Ｐゴシック" pitchFamily="-107" charset="-128"/>
                <a:cs typeface="ＭＳ Ｐゴシック" pitchFamily="-107" charset="-128"/>
              </a:rPr>
              <a:t>southbound</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interface allows a particular network component to communicate with a lower-level component.</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27</a:t>
            </a:fld>
            <a:endParaRPr lang="en-US" altLang="en-US"/>
          </a:p>
        </p:txBody>
      </p:sp>
    </p:spTree>
    <p:extLst>
      <p:ext uri="{BB962C8B-B14F-4D97-AF65-F5344CB8AC3E}">
        <p14:creationId xmlns:p14="http://schemas.microsoft.com/office/powerpoint/2010/main" val="248565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[1] POX: http://www.noxrepo.org/pox/</a:t>
            </a:r>
            <a:r>
              <a:rPr lang="en-GB" dirty="0" smtClean="0"/>
              <a:t> </a:t>
            </a:r>
            <a:br>
              <a:rPr lang="en-GB" dirty="0" smtClean="0"/>
            </a:b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32</a:t>
            </a:fld>
            <a:endParaRPr lang="en-US" altLang="en-US"/>
          </a:p>
        </p:txBody>
      </p:sp>
    </p:spTree>
    <p:extLst>
      <p:ext uri="{BB962C8B-B14F-4D97-AF65-F5344CB8AC3E}">
        <p14:creationId xmlns:p14="http://schemas.microsoft.com/office/powerpoint/2010/main" val="340453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PCEP (Path Computation Element Protocol) is a protocol that is used to compute network paths.</a:t>
            </a:r>
          </a:p>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intrusion detection and prevention system (</a:t>
            </a:r>
            <a:r>
              <a:rPr kumimoji="1" lang="en-GB" sz="1200" b="1" i="0" kern="1200" dirty="0" smtClean="0">
                <a:solidFill>
                  <a:schemeClr val="tx1"/>
                </a:solidFill>
                <a:effectLst/>
                <a:latin typeface="Arial" charset="0"/>
                <a:ea typeface="ＭＳ Ｐゴシック" pitchFamily="-107" charset="-128"/>
                <a:cs typeface="ＭＳ Ｐゴシック" pitchFamily="-107" charset="-128"/>
              </a:rPr>
              <a:t>IDPS</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a:t>
            </a:r>
          </a:p>
          <a:p>
            <a:r>
              <a:rPr kumimoji="1" lang="en-GB" sz="1200" b="0" i="0" kern="1200" dirty="0" smtClean="0">
                <a:solidFill>
                  <a:schemeClr val="tx1"/>
                </a:solidFill>
                <a:effectLst/>
                <a:latin typeface="Arial" charset="0"/>
                <a:ea typeface="ＭＳ Ｐゴシック" pitchFamily="-107" charset="-128"/>
                <a:cs typeface="ＭＳ Ｐゴシック" pitchFamily="-107" charset="-128"/>
              </a:rPr>
              <a:t>A </a:t>
            </a:r>
            <a:r>
              <a:rPr kumimoji="1" lang="en-GB" sz="1200" b="1" i="0" kern="1200" dirty="0" smtClean="0">
                <a:solidFill>
                  <a:schemeClr val="tx1"/>
                </a:solidFill>
                <a:effectLst/>
                <a:latin typeface="Arial" charset="0"/>
                <a:ea typeface="ＭＳ Ｐゴシック" pitchFamily="-107" charset="-128"/>
                <a:cs typeface="ＭＳ Ｐゴシック" pitchFamily="-107" charset="-128"/>
              </a:rPr>
              <a:t>web application firewall</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a:t>
            </a:r>
            <a:r>
              <a:rPr kumimoji="1" lang="en-GB" sz="1200" b="1" i="0" kern="1200" dirty="0" smtClean="0">
                <a:solidFill>
                  <a:schemeClr val="tx1"/>
                </a:solidFill>
                <a:effectLst/>
                <a:latin typeface="Arial" charset="0"/>
                <a:ea typeface="ＭＳ Ｐゴシック" pitchFamily="-107" charset="-128"/>
                <a:cs typeface="ＭＳ Ｐゴシック" pitchFamily="-107" charset="-128"/>
              </a:rPr>
              <a:t>WAF</a:t>
            </a:r>
            <a:r>
              <a:rPr kumimoji="1" lang="en-GB" sz="1200" b="0" i="0" kern="1200" dirty="0" smtClean="0">
                <a:solidFill>
                  <a:schemeClr val="tx1"/>
                </a:solidFill>
                <a:effectLst/>
                <a:latin typeface="Arial" charset="0"/>
                <a:ea typeface="ＭＳ Ｐゴシック" pitchFamily="-107" charset="-128"/>
                <a:cs typeface="ＭＳ Ｐゴシック" pitchFamily="-107" charset="-128"/>
              </a:rPr>
              <a:t>) is a firewall that monitors, filters and blocks Hypertext</a:t>
            </a:r>
          </a:p>
          <a:p>
            <a:endParaRPr kumimoji="1" lang="en-GB" sz="1200" b="0" i="0" kern="1200" dirty="0" smtClean="0">
              <a:solidFill>
                <a:schemeClr val="tx1"/>
              </a:solidFill>
              <a:effectLst/>
              <a:latin typeface="Arial" charset="0"/>
              <a:ea typeface="ＭＳ Ｐゴシック" pitchFamily="-107" charset="-128"/>
            </a:endParaRPr>
          </a:p>
          <a:p>
            <a:r>
              <a:rPr lang="en-GB" b="1" dirty="0" smtClean="0"/>
              <a:t>East/westbound</a:t>
            </a:r>
            <a:r>
              <a:rPr lang="en-GB" dirty="0" smtClean="0"/>
              <a:t> interfaces are considered as special instances that are used only in distributed controllers. These interfaces can make more than one function include import/export data between controllers, observation /notification potentials (e.g., know whether a controller is up or notify a takeover on a set of forwarding devices) and algorithms for data consistency models.</a:t>
            </a:r>
            <a:endParaRPr lang="en-GB" dirty="0"/>
          </a:p>
        </p:txBody>
      </p:sp>
      <p:sp>
        <p:nvSpPr>
          <p:cNvPr id="4" name="Slide Number Placeholder 3"/>
          <p:cNvSpPr>
            <a:spLocks noGrp="1"/>
          </p:cNvSpPr>
          <p:nvPr>
            <p:ph type="sldNum" sz="quarter" idx="10"/>
          </p:nvPr>
        </p:nvSpPr>
        <p:spPr/>
        <p:txBody>
          <a:bodyPr/>
          <a:lstStyle/>
          <a:p>
            <a:pPr>
              <a:defRPr/>
            </a:pPr>
            <a:fld id="{3283BC10-66D6-40BA-AAA1-3A0FC9044931}" type="slidenum">
              <a:rPr lang="en-US" altLang="en-US" smtClean="0"/>
              <a:pPr>
                <a:defRPr/>
              </a:pPr>
              <a:t>35</a:t>
            </a:fld>
            <a:endParaRPr lang="en-US" altLang="en-US"/>
          </a:p>
        </p:txBody>
      </p:sp>
    </p:spTree>
    <p:extLst>
      <p:ext uri="{BB962C8B-B14F-4D97-AF65-F5344CB8AC3E}">
        <p14:creationId xmlns:p14="http://schemas.microsoft.com/office/powerpoint/2010/main" val="137970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5"/>
          <p:cNvGrpSpPr>
            <a:grpSpLocks/>
          </p:cNvGrpSpPr>
          <p:nvPr userDrawn="1"/>
        </p:nvGrpSpPr>
        <p:grpSpPr bwMode="auto">
          <a:xfrm>
            <a:off x="533400" y="1905000"/>
            <a:ext cx="8077200" cy="1676400"/>
            <a:chOff x="336" y="1200"/>
            <a:chExt cx="5088" cy="1056"/>
          </a:xfrm>
        </p:grpSpPr>
        <p:sp>
          <p:nvSpPr>
            <p:cNvPr id="5" name="Rectangle 9"/>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6" name="Rectangle 10"/>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7" name="Rectangle 11"/>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8" name="Rectangle 12"/>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9" name="Rectangle 13"/>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 name="Group 287"/>
          <p:cNvGrpSpPr>
            <a:grpSpLocks/>
          </p:cNvGrpSpPr>
          <p:nvPr userDrawn="1"/>
        </p:nvGrpSpPr>
        <p:grpSpPr bwMode="auto">
          <a:xfrm>
            <a:off x="304800" y="6783388"/>
            <a:ext cx="8458200" cy="74612"/>
            <a:chOff x="192" y="3840"/>
            <a:chExt cx="5328" cy="47"/>
          </a:xfrm>
        </p:grpSpPr>
        <p:grpSp>
          <p:nvGrpSpPr>
            <p:cNvPr id="11" name="Group 73"/>
            <p:cNvGrpSpPr>
              <a:grpSpLocks/>
            </p:cNvGrpSpPr>
            <p:nvPr userDrawn="1"/>
          </p:nvGrpSpPr>
          <p:grpSpPr bwMode="auto">
            <a:xfrm>
              <a:off x="192" y="3840"/>
              <a:ext cx="624" cy="47"/>
              <a:chOff x="624" y="3706"/>
              <a:chExt cx="1056" cy="106"/>
            </a:xfrm>
          </p:grpSpPr>
          <p:sp>
            <p:nvSpPr>
              <p:cNvPr id="33"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34"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2" name="Group 72"/>
            <p:cNvGrpSpPr>
              <a:grpSpLocks/>
            </p:cNvGrpSpPr>
            <p:nvPr userDrawn="1"/>
          </p:nvGrpSpPr>
          <p:grpSpPr bwMode="auto">
            <a:xfrm>
              <a:off x="864" y="3840"/>
              <a:ext cx="624" cy="47"/>
              <a:chOff x="624" y="3600"/>
              <a:chExt cx="1056" cy="106"/>
            </a:xfrm>
          </p:grpSpPr>
          <p:sp>
            <p:nvSpPr>
              <p:cNvPr id="31" name="Rectangle 1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32" name="Rectangle 1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3" name="Group 74"/>
            <p:cNvGrpSpPr>
              <a:grpSpLocks/>
            </p:cNvGrpSpPr>
            <p:nvPr userDrawn="1"/>
          </p:nvGrpSpPr>
          <p:grpSpPr bwMode="auto">
            <a:xfrm>
              <a:off x="1536" y="3840"/>
              <a:ext cx="624" cy="47"/>
              <a:chOff x="624" y="3706"/>
              <a:chExt cx="1056" cy="106"/>
            </a:xfrm>
          </p:grpSpPr>
          <p:sp>
            <p:nvSpPr>
              <p:cNvPr id="29" name="Rectangle 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30" name="Rectangle 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4" name="Group 77"/>
            <p:cNvGrpSpPr>
              <a:grpSpLocks/>
            </p:cNvGrpSpPr>
            <p:nvPr userDrawn="1"/>
          </p:nvGrpSpPr>
          <p:grpSpPr bwMode="auto">
            <a:xfrm>
              <a:off x="2208" y="3840"/>
              <a:ext cx="624" cy="47"/>
              <a:chOff x="624" y="3600"/>
              <a:chExt cx="1056" cy="106"/>
            </a:xfrm>
          </p:grpSpPr>
          <p:sp>
            <p:nvSpPr>
              <p:cNvPr id="27" name="Rectangle 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28" name="Rectangle 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5" name="Group 80"/>
            <p:cNvGrpSpPr>
              <a:grpSpLocks/>
            </p:cNvGrpSpPr>
            <p:nvPr userDrawn="1"/>
          </p:nvGrpSpPr>
          <p:grpSpPr bwMode="auto">
            <a:xfrm>
              <a:off x="2880" y="3840"/>
              <a:ext cx="624" cy="47"/>
              <a:chOff x="624" y="3706"/>
              <a:chExt cx="1056" cy="106"/>
            </a:xfrm>
          </p:grpSpPr>
          <p:sp>
            <p:nvSpPr>
              <p:cNvPr id="25" name="Rectangle 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26" name="Rectangle 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6" name="Group 83"/>
            <p:cNvGrpSpPr>
              <a:grpSpLocks/>
            </p:cNvGrpSpPr>
            <p:nvPr userDrawn="1"/>
          </p:nvGrpSpPr>
          <p:grpSpPr bwMode="auto">
            <a:xfrm>
              <a:off x="3552" y="3840"/>
              <a:ext cx="624" cy="47"/>
              <a:chOff x="624" y="3600"/>
              <a:chExt cx="1056" cy="106"/>
            </a:xfrm>
          </p:grpSpPr>
          <p:sp>
            <p:nvSpPr>
              <p:cNvPr id="23" name="Rectangle 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24" name="Rectangle 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7" name="Group 86"/>
            <p:cNvGrpSpPr>
              <a:grpSpLocks/>
            </p:cNvGrpSpPr>
            <p:nvPr userDrawn="1"/>
          </p:nvGrpSpPr>
          <p:grpSpPr bwMode="auto">
            <a:xfrm>
              <a:off x="4224" y="3840"/>
              <a:ext cx="624" cy="47"/>
              <a:chOff x="624" y="3706"/>
              <a:chExt cx="1056" cy="106"/>
            </a:xfrm>
          </p:grpSpPr>
          <p:sp>
            <p:nvSpPr>
              <p:cNvPr id="21" name="Rectangle 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22" name="Rectangle 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8" name="Group 89"/>
            <p:cNvGrpSpPr>
              <a:grpSpLocks/>
            </p:cNvGrpSpPr>
            <p:nvPr userDrawn="1"/>
          </p:nvGrpSpPr>
          <p:grpSpPr bwMode="auto">
            <a:xfrm>
              <a:off x="4896" y="3840"/>
              <a:ext cx="624" cy="47"/>
              <a:chOff x="624" y="3600"/>
              <a:chExt cx="1056" cy="106"/>
            </a:xfrm>
          </p:grpSpPr>
          <p:sp>
            <p:nvSpPr>
              <p:cNvPr id="19" name="Rectangle 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20" name="Rectangle 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grpSp>
        <p:nvGrpSpPr>
          <p:cNvPr id="35" name="Group 320"/>
          <p:cNvGrpSpPr>
            <a:grpSpLocks/>
          </p:cNvGrpSpPr>
          <p:nvPr userDrawn="1"/>
        </p:nvGrpSpPr>
        <p:grpSpPr bwMode="auto">
          <a:xfrm>
            <a:off x="304800" y="77788"/>
            <a:ext cx="8458200" cy="74612"/>
            <a:chOff x="192" y="3840"/>
            <a:chExt cx="5328" cy="47"/>
          </a:xfrm>
        </p:grpSpPr>
        <p:grpSp>
          <p:nvGrpSpPr>
            <p:cNvPr id="36" name="Group 321"/>
            <p:cNvGrpSpPr>
              <a:grpSpLocks/>
            </p:cNvGrpSpPr>
            <p:nvPr userDrawn="1"/>
          </p:nvGrpSpPr>
          <p:grpSpPr bwMode="auto">
            <a:xfrm>
              <a:off x="192" y="3840"/>
              <a:ext cx="624" cy="47"/>
              <a:chOff x="624" y="3706"/>
              <a:chExt cx="1056" cy="106"/>
            </a:xfrm>
          </p:grpSpPr>
          <p:sp>
            <p:nvSpPr>
              <p:cNvPr id="58" name="Rectangle 3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59" name="Rectangle 3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37" name="Group 324"/>
            <p:cNvGrpSpPr>
              <a:grpSpLocks/>
            </p:cNvGrpSpPr>
            <p:nvPr userDrawn="1"/>
          </p:nvGrpSpPr>
          <p:grpSpPr bwMode="auto">
            <a:xfrm>
              <a:off x="864" y="3840"/>
              <a:ext cx="624" cy="47"/>
              <a:chOff x="624" y="3600"/>
              <a:chExt cx="1056" cy="106"/>
            </a:xfrm>
          </p:grpSpPr>
          <p:sp>
            <p:nvSpPr>
              <p:cNvPr id="56" name="Rectangle 3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57" name="Rectangle 3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38" name="Group 327"/>
            <p:cNvGrpSpPr>
              <a:grpSpLocks/>
            </p:cNvGrpSpPr>
            <p:nvPr userDrawn="1"/>
          </p:nvGrpSpPr>
          <p:grpSpPr bwMode="auto">
            <a:xfrm>
              <a:off x="1536" y="3840"/>
              <a:ext cx="624" cy="47"/>
              <a:chOff x="624" y="3706"/>
              <a:chExt cx="1056" cy="106"/>
            </a:xfrm>
          </p:grpSpPr>
          <p:sp>
            <p:nvSpPr>
              <p:cNvPr id="54" name="Rectangle 3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55" name="Rectangle 3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39" name="Group 330"/>
            <p:cNvGrpSpPr>
              <a:grpSpLocks/>
            </p:cNvGrpSpPr>
            <p:nvPr userDrawn="1"/>
          </p:nvGrpSpPr>
          <p:grpSpPr bwMode="auto">
            <a:xfrm>
              <a:off x="2208" y="3840"/>
              <a:ext cx="624" cy="47"/>
              <a:chOff x="624" y="3600"/>
              <a:chExt cx="1056" cy="106"/>
            </a:xfrm>
          </p:grpSpPr>
          <p:sp>
            <p:nvSpPr>
              <p:cNvPr id="52" name="Rectangle 3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53" name="Rectangle 3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40" name="Group 333"/>
            <p:cNvGrpSpPr>
              <a:grpSpLocks/>
            </p:cNvGrpSpPr>
            <p:nvPr userDrawn="1"/>
          </p:nvGrpSpPr>
          <p:grpSpPr bwMode="auto">
            <a:xfrm>
              <a:off x="2880" y="3840"/>
              <a:ext cx="624" cy="47"/>
              <a:chOff x="624" y="3706"/>
              <a:chExt cx="1056" cy="106"/>
            </a:xfrm>
          </p:grpSpPr>
          <p:sp>
            <p:nvSpPr>
              <p:cNvPr id="50" name="Rectangle 33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51" name="Rectangle 33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41" name="Group 336"/>
            <p:cNvGrpSpPr>
              <a:grpSpLocks/>
            </p:cNvGrpSpPr>
            <p:nvPr userDrawn="1"/>
          </p:nvGrpSpPr>
          <p:grpSpPr bwMode="auto">
            <a:xfrm>
              <a:off x="3552" y="3840"/>
              <a:ext cx="624" cy="47"/>
              <a:chOff x="624" y="3600"/>
              <a:chExt cx="1056" cy="106"/>
            </a:xfrm>
          </p:grpSpPr>
          <p:sp>
            <p:nvSpPr>
              <p:cNvPr id="48" name="Rectangle 33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49" name="Rectangle 33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42" name="Group 339"/>
            <p:cNvGrpSpPr>
              <a:grpSpLocks/>
            </p:cNvGrpSpPr>
            <p:nvPr userDrawn="1"/>
          </p:nvGrpSpPr>
          <p:grpSpPr bwMode="auto">
            <a:xfrm>
              <a:off x="4224" y="3840"/>
              <a:ext cx="624" cy="47"/>
              <a:chOff x="624" y="3706"/>
              <a:chExt cx="1056" cy="106"/>
            </a:xfrm>
          </p:grpSpPr>
          <p:sp>
            <p:nvSpPr>
              <p:cNvPr id="46" name="Rectangle 3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47" name="Rectangle 3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43" name="Group 342"/>
            <p:cNvGrpSpPr>
              <a:grpSpLocks/>
            </p:cNvGrpSpPr>
            <p:nvPr userDrawn="1"/>
          </p:nvGrpSpPr>
          <p:grpSpPr bwMode="auto">
            <a:xfrm>
              <a:off x="4896" y="3840"/>
              <a:ext cx="624" cy="47"/>
              <a:chOff x="624" y="3600"/>
              <a:chExt cx="1056" cy="106"/>
            </a:xfrm>
          </p:grpSpPr>
          <p:sp>
            <p:nvSpPr>
              <p:cNvPr id="44" name="Rectangle 3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45" name="Rectangle 3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grpSp>
        <p:nvGrpSpPr>
          <p:cNvPr id="60" name="Group 345"/>
          <p:cNvGrpSpPr>
            <a:grpSpLocks/>
          </p:cNvGrpSpPr>
          <p:nvPr userDrawn="1"/>
        </p:nvGrpSpPr>
        <p:grpSpPr bwMode="auto">
          <a:xfrm>
            <a:off x="304800" y="152400"/>
            <a:ext cx="8458200" cy="74613"/>
            <a:chOff x="192" y="3840"/>
            <a:chExt cx="5328" cy="47"/>
          </a:xfrm>
        </p:grpSpPr>
        <p:grpSp>
          <p:nvGrpSpPr>
            <p:cNvPr id="61" name="Group 346"/>
            <p:cNvGrpSpPr>
              <a:grpSpLocks/>
            </p:cNvGrpSpPr>
            <p:nvPr userDrawn="1"/>
          </p:nvGrpSpPr>
          <p:grpSpPr bwMode="auto">
            <a:xfrm>
              <a:off x="192" y="3840"/>
              <a:ext cx="624" cy="47"/>
              <a:chOff x="624" y="3706"/>
              <a:chExt cx="1056" cy="106"/>
            </a:xfrm>
          </p:grpSpPr>
          <p:sp>
            <p:nvSpPr>
              <p:cNvPr id="83" name="Rectangle 3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84" name="Rectangle 3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62" name="Group 349"/>
            <p:cNvGrpSpPr>
              <a:grpSpLocks/>
            </p:cNvGrpSpPr>
            <p:nvPr userDrawn="1"/>
          </p:nvGrpSpPr>
          <p:grpSpPr bwMode="auto">
            <a:xfrm>
              <a:off x="864" y="3840"/>
              <a:ext cx="624" cy="47"/>
              <a:chOff x="624" y="3600"/>
              <a:chExt cx="1056" cy="106"/>
            </a:xfrm>
          </p:grpSpPr>
          <p:sp>
            <p:nvSpPr>
              <p:cNvPr id="81" name="Rectangle 3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82" name="Rectangle 3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63" name="Group 352"/>
            <p:cNvGrpSpPr>
              <a:grpSpLocks/>
            </p:cNvGrpSpPr>
            <p:nvPr userDrawn="1"/>
          </p:nvGrpSpPr>
          <p:grpSpPr bwMode="auto">
            <a:xfrm>
              <a:off x="1536" y="3840"/>
              <a:ext cx="624" cy="47"/>
              <a:chOff x="624" y="3706"/>
              <a:chExt cx="1056" cy="106"/>
            </a:xfrm>
          </p:grpSpPr>
          <p:sp>
            <p:nvSpPr>
              <p:cNvPr id="79" name="Rectangle 3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80" name="Rectangle 3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64" name="Group 355"/>
            <p:cNvGrpSpPr>
              <a:grpSpLocks/>
            </p:cNvGrpSpPr>
            <p:nvPr userDrawn="1"/>
          </p:nvGrpSpPr>
          <p:grpSpPr bwMode="auto">
            <a:xfrm>
              <a:off x="2208" y="3840"/>
              <a:ext cx="624" cy="47"/>
              <a:chOff x="624" y="3600"/>
              <a:chExt cx="1056" cy="106"/>
            </a:xfrm>
          </p:grpSpPr>
          <p:sp>
            <p:nvSpPr>
              <p:cNvPr id="77" name="Rectangle 3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78" name="Rectangle 3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65" name="Group 358"/>
            <p:cNvGrpSpPr>
              <a:grpSpLocks/>
            </p:cNvGrpSpPr>
            <p:nvPr userDrawn="1"/>
          </p:nvGrpSpPr>
          <p:grpSpPr bwMode="auto">
            <a:xfrm>
              <a:off x="2880" y="3840"/>
              <a:ext cx="624" cy="47"/>
              <a:chOff x="624" y="3706"/>
              <a:chExt cx="1056" cy="106"/>
            </a:xfrm>
          </p:grpSpPr>
          <p:sp>
            <p:nvSpPr>
              <p:cNvPr id="75" name="Rectangle 3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76" name="Rectangle 3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66" name="Group 361"/>
            <p:cNvGrpSpPr>
              <a:grpSpLocks/>
            </p:cNvGrpSpPr>
            <p:nvPr userDrawn="1"/>
          </p:nvGrpSpPr>
          <p:grpSpPr bwMode="auto">
            <a:xfrm>
              <a:off x="3552" y="3840"/>
              <a:ext cx="624" cy="47"/>
              <a:chOff x="624" y="3600"/>
              <a:chExt cx="1056" cy="106"/>
            </a:xfrm>
          </p:grpSpPr>
          <p:sp>
            <p:nvSpPr>
              <p:cNvPr id="73" name="Rectangle 3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74" name="Rectangle 3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67" name="Group 364"/>
            <p:cNvGrpSpPr>
              <a:grpSpLocks/>
            </p:cNvGrpSpPr>
            <p:nvPr userDrawn="1"/>
          </p:nvGrpSpPr>
          <p:grpSpPr bwMode="auto">
            <a:xfrm>
              <a:off x="4224" y="3840"/>
              <a:ext cx="624" cy="47"/>
              <a:chOff x="624" y="3706"/>
              <a:chExt cx="1056" cy="106"/>
            </a:xfrm>
          </p:grpSpPr>
          <p:sp>
            <p:nvSpPr>
              <p:cNvPr id="71" name="Rectangle 3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72" name="Rectangle 3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68" name="Group 367"/>
            <p:cNvGrpSpPr>
              <a:grpSpLocks/>
            </p:cNvGrpSpPr>
            <p:nvPr userDrawn="1"/>
          </p:nvGrpSpPr>
          <p:grpSpPr bwMode="auto">
            <a:xfrm>
              <a:off x="4896" y="3840"/>
              <a:ext cx="624" cy="47"/>
              <a:chOff x="624" y="3600"/>
              <a:chExt cx="1056" cy="106"/>
            </a:xfrm>
          </p:grpSpPr>
          <p:sp>
            <p:nvSpPr>
              <p:cNvPr id="69" name="Rectangle 3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70" name="Rectangle 3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grpSp>
        <p:nvGrpSpPr>
          <p:cNvPr id="85" name="Group 443"/>
          <p:cNvGrpSpPr>
            <a:grpSpLocks/>
          </p:cNvGrpSpPr>
          <p:nvPr userDrawn="1"/>
        </p:nvGrpSpPr>
        <p:grpSpPr bwMode="auto">
          <a:xfrm>
            <a:off x="4267200" y="5334000"/>
            <a:ext cx="855663" cy="831850"/>
            <a:chOff x="3216" y="2448"/>
            <a:chExt cx="1979" cy="1729"/>
          </a:xfrm>
        </p:grpSpPr>
        <p:sp>
          <p:nvSpPr>
            <p:cNvPr id="86" name="Line 444"/>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7" name="Freeform 445"/>
            <p:cNvSpPr>
              <a:spLocks/>
            </p:cNvSpPr>
            <p:nvPr/>
          </p:nvSpPr>
          <p:spPr bwMode="auto">
            <a:xfrm>
              <a:off x="3289" y="4065"/>
              <a:ext cx="114" cy="112"/>
            </a:xfrm>
            <a:custGeom>
              <a:avLst/>
              <a:gdLst>
                <a:gd name="T0" fmla="*/ 102 w 115"/>
                <a:gd name="T1" fmla="*/ 112 h 112"/>
                <a:gd name="T2" fmla="*/ 105 w 115"/>
                <a:gd name="T3" fmla="*/ 0 h 112"/>
                <a:gd name="T4" fmla="*/ 0 w 115"/>
                <a:gd name="T5" fmla="*/ 0 h 112"/>
                <a:gd name="T6" fmla="*/ 0 w 115"/>
                <a:gd name="T7" fmla="*/ 112 h 112"/>
                <a:gd name="T8" fmla="*/ 105 w 115"/>
                <a:gd name="T9" fmla="*/ 112 h 112"/>
                <a:gd name="T10" fmla="*/ 10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GB"/>
            </a:p>
          </p:txBody>
        </p:sp>
        <p:sp>
          <p:nvSpPr>
            <p:cNvPr id="88" name="Freeform 446"/>
            <p:cNvSpPr>
              <a:spLocks/>
            </p:cNvSpPr>
            <p:nvPr/>
          </p:nvSpPr>
          <p:spPr bwMode="auto">
            <a:xfrm>
              <a:off x="3947" y="4065"/>
              <a:ext cx="117" cy="112"/>
            </a:xfrm>
            <a:custGeom>
              <a:avLst/>
              <a:gdLst>
                <a:gd name="T0" fmla="*/ 132 w 115"/>
                <a:gd name="T1" fmla="*/ 112 h 112"/>
                <a:gd name="T2" fmla="*/ 135 w 115"/>
                <a:gd name="T3" fmla="*/ 0 h 112"/>
                <a:gd name="T4" fmla="*/ 0 w 115"/>
                <a:gd name="T5" fmla="*/ 0 h 112"/>
                <a:gd name="T6" fmla="*/ 0 w 115"/>
                <a:gd name="T7" fmla="*/ 112 h 112"/>
                <a:gd name="T8" fmla="*/ 135 w 115"/>
                <a:gd name="T9" fmla="*/ 112 h 112"/>
                <a:gd name="T10" fmla="*/ 13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GB"/>
            </a:p>
          </p:txBody>
        </p:sp>
        <p:sp>
          <p:nvSpPr>
            <p:cNvPr id="89" name="Freeform 447"/>
            <p:cNvSpPr>
              <a:spLocks/>
            </p:cNvSpPr>
            <p:nvPr/>
          </p:nvSpPr>
          <p:spPr bwMode="auto">
            <a:xfrm>
              <a:off x="4152" y="2448"/>
              <a:ext cx="110" cy="112"/>
            </a:xfrm>
            <a:custGeom>
              <a:avLst/>
              <a:gdLst>
                <a:gd name="T0" fmla="*/ 92 w 112"/>
                <a:gd name="T1" fmla="*/ 112 h 112"/>
                <a:gd name="T2" fmla="*/ 92 w 112"/>
                <a:gd name="T3" fmla="*/ 0 h 112"/>
                <a:gd name="T4" fmla="*/ 0 w 112"/>
                <a:gd name="T5" fmla="*/ 0 h 112"/>
                <a:gd name="T6" fmla="*/ 0 w 112"/>
                <a:gd name="T7" fmla="*/ 112 h 112"/>
                <a:gd name="T8" fmla="*/ 92 w 112"/>
                <a:gd name="T9" fmla="*/ 112 h 112"/>
                <a:gd name="T10" fmla="*/ 9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GB"/>
            </a:p>
          </p:txBody>
        </p:sp>
        <p:sp>
          <p:nvSpPr>
            <p:cNvPr id="90" name="Freeform 448"/>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GB"/>
            </a:p>
          </p:txBody>
        </p:sp>
        <p:sp>
          <p:nvSpPr>
            <p:cNvPr id="91" name="Freeform 449"/>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GB"/>
            </a:p>
          </p:txBody>
        </p:sp>
        <p:sp>
          <p:nvSpPr>
            <p:cNvPr id="92" name="Freeform 450"/>
            <p:cNvSpPr>
              <a:spLocks/>
            </p:cNvSpPr>
            <p:nvPr/>
          </p:nvSpPr>
          <p:spPr bwMode="auto">
            <a:xfrm>
              <a:off x="5081" y="3332"/>
              <a:ext cx="114" cy="115"/>
            </a:xfrm>
            <a:custGeom>
              <a:avLst/>
              <a:gdLst>
                <a:gd name="T0" fmla="*/ 0 w 112"/>
                <a:gd name="T1" fmla="*/ 122 h 114"/>
                <a:gd name="T2" fmla="*/ 132 w 112"/>
                <a:gd name="T3" fmla="*/ 124 h 114"/>
                <a:gd name="T4" fmla="*/ 132 w 112"/>
                <a:gd name="T5" fmla="*/ 0 h 114"/>
                <a:gd name="T6" fmla="*/ 0 w 112"/>
                <a:gd name="T7" fmla="*/ 0 h 114"/>
                <a:gd name="T8" fmla="*/ 0 w 112"/>
                <a:gd name="T9" fmla="*/ 124 h 114"/>
                <a:gd name="T10" fmla="*/ 0 w 112"/>
                <a:gd name="T11" fmla="*/ 12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GB"/>
            </a:p>
          </p:txBody>
        </p:sp>
        <p:sp>
          <p:nvSpPr>
            <p:cNvPr id="93" name="Freeform 451"/>
            <p:cNvSpPr>
              <a:spLocks/>
            </p:cNvSpPr>
            <p:nvPr/>
          </p:nvSpPr>
          <p:spPr bwMode="auto">
            <a:xfrm>
              <a:off x="3216" y="3336"/>
              <a:ext cx="114" cy="112"/>
            </a:xfrm>
            <a:custGeom>
              <a:avLst/>
              <a:gdLst>
                <a:gd name="T0" fmla="*/ 105 w 115"/>
                <a:gd name="T1" fmla="*/ 112 h 112"/>
                <a:gd name="T2" fmla="*/ 105 w 115"/>
                <a:gd name="T3" fmla="*/ 0 h 112"/>
                <a:gd name="T4" fmla="*/ 0 w 115"/>
                <a:gd name="T5" fmla="*/ 0 h 112"/>
                <a:gd name="T6" fmla="*/ 0 w 115"/>
                <a:gd name="T7" fmla="*/ 112 h 112"/>
                <a:gd name="T8" fmla="*/ 105 w 115"/>
                <a:gd name="T9" fmla="*/ 112 h 112"/>
                <a:gd name="T10" fmla="*/ 10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GB"/>
            </a:p>
          </p:txBody>
        </p:sp>
        <p:grpSp>
          <p:nvGrpSpPr>
            <p:cNvPr id="94" name="Group 452"/>
            <p:cNvGrpSpPr>
              <a:grpSpLocks/>
            </p:cNvGrpSpPr>
            <p:nvPr/>
          </p:nvGrpSpPr>
          <p:grpSpPr bwMode="auto">
            <a:xfrm>
              <a:off x="3892" y="2676"/>
              <a:ext cx="631" cy="472"/>
              <a:chOff x="3892" y="2676"/>
              <a:chExt cx="631" cy="472"/>
            </a:xfrm>
          </p:grpSpPr>
          <p:sp>
            <p:nvSpPr>
              <p:cNvPr id="126" name="Freeform 453"/>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69 w 277"/>
                  <a:gd name="T17" fmla="*/ 0 h 228"/>
                  <a:gd name="T18" fmla="*/ 86 w 277"/>
                  <a:gd name="T19" fmla="*/ 4 h 228"/>
                  <a:gd name="T20" fmla="*/ 100 w 277"/>
                  <a:gd name="T21" fmla="*/ 11 h 228"/>
                  <a:gd name="T22" fmla="*/ 114 w 277"/>
                  <a:gd name="T23" fmla="*/ 23 h 228"/>
                  <a:gd name="T24" fmla="*/ 124 w 277"/>
                  <a:gd name="T25" fmla="*/ 33 h 228"/>
                  <a:gd name="T26" fmla="*/ 133 w 277"/>
                  <a:gd name="T27" fmla="*/ 42 h 228"/>
                  <a:gd name="T28" fmla="*/ 138 w 277"/>
                  <a:gd name="T29" fmla="*/ 52 h 228"/>
                  <a:gd name="T30" fmla="*/ 140 w 277"/>
                  <a:gd name="T31" fmla="*/ 59 h 228"/>
                  <a:gd name="T32" fmla="*/ 143 w 277"/>
                  <a:gd name="T33" fmla="*/ 66 h 228"/>
                  <a:gd name="T34" fmla="*/ 143 w 277"/>
                  <a:gd name="T35" fmla="*/ 73 h 228"/>
                  <a:gd name="T36" fmla="*/ 143 w 277"/>
                  <a:gd name="T37" fmla="*/ 78 h 228"/>
                  <a:gd name="T38" fmla="*/ 143 w 277"/>
                  <a:gd name="T39" fmla="*/ 81 h 228"/>
                  <a:gd name="T40" fmla="*/ 143 w 277"/>
                  <a:gd name="T41" fmla="*/ 81 h 228"/>
                  <a:gd name="T42" fmla="*/ 143 w 277"/>
                  <a:gd name="T43" fmla="*/ 81 h 228"/>
                  <a:gd name="T44" fmla="*/ 145 w 277"/>
                  <a:gd name="T45" fmla="*/ 78 h 228"/>
                  <a:gd name="T46" fmla="*/ 150 w 277"/>
                  <a:gd name="T47" fmla="*/ 76 h 228"/>
                  <a:gd name="T48" fmla="*/ 157 w 277"/>
                  <a:gd name="T49" fmla="*/ 73 h 228"/>
                  <a:gd name="T50" fmla="*/ 164 w 277"/>
                  <a:gd name="T51" fmla="*/ 71 h 228"/>
                  <a:gd name="T52" fmla="*/ 171 w 277"/>
                  <a:gd name="T53" fmla="*/ 69 h 228"/>
                  <a:gd name="T54" fmla="*/ 181 w 277"/>
                  <a:gd name="T55" fmla="*/ 69 h 228"/>
                  <a:gd name="T56" fmla="*/ 190 w 277"/>
                  <a:gd name="T57" fmla="*/ 71 h 228"/>
                  <a:gd name="T58" fmla="*/ 198 w 277"/>
                  <a:gd name="T59" fmla="*/ 73 h 228"/>
                  <a:gd name="T60" fmla="*/ 203 w 277"/>
                  <a:gd name="T61" fmla="*/ 81 h 228"/>
                  <a:gd name="T62" fmla="*/ 209 w 277"/>
                  <a:gd name="T63" fmla="*/ 90 h 228"/>
                  <a:gd name="T64" fmla="*/ 214 w 277"/>
                  <a:gd name="T65" fmla="*/ 97 h 228"/>
                  <a:gd name="T66" fmla="*/ 216 w 277"/>
                  <a:gd name="T67" fmla="*/ 107 h 228"/>
                  <a:gd name="T68" fmla="*/ 219 w 277"/>
                  <a:gd name="T69" fmla="*/ 116 h 228"/>
                  <a:gd name="T70" fmla="*/ 219 w 277"/>
                  <a:gd name="T71" fmla="*/ 124 h 228"/>
                  <a:gd name="T72" fmla="*/ 216 w 277"/>
                  <a:gd name="T73" fmla="*/ 131 h 228"/>
                  <a:gd name="T74" fmla="*/ 216 w 277"/>
                  <a:gd name="T75" fmla="*/ 138 h 228"/>
                  <a:gd name="T76" fmla="*/ 214 w 277"/>
                  <a:gd name="T77" fmla="*/ 143 h 228"/>
                  <a:gd name="T78" fmla="*/ 214 w 277"/>
                  <a:gd name="T79" fmla="*/ 145 h 228"/>
                  <a:gd name="T80" fmla="*/ 211 w 277"/>
                  <a:gd name="T81" fmla="*/ 145 h 228"/>
                  <a:gd name="T82" fmla="*/ 214 w 277"/>
                  <a:gd name="T83" fmla="*/ 147 h 228"/>
                  <a:gd name="T84" fmla="*/ 216 w 277"/>
                  <a:gd name="T85" fmla="*/ 147 h 228"/>
                  <a:gd name="T86" fmla="*/ 221 w 277"/>
                  <a:gd name="T87" fmla="*/ 152 h 228"/>
                  <a:gd name="T88" fmla="*/ 228 w 277"/>
                  <a:gd name="T89" fmla="*/ 157 h 228"/>
                  <a:gd name="T90" fmla="*/ 233 w 277"/>
                  <a:gd name="T91" fmla="*/ 164 h 228"/>
                  <a:gd name="T92" fmla="*/ 240 w 277"/>
                  <a:gd name="T93" fmla="*/ 174 h 228"/>
                  <a:gd name="T94" fmla="*/ 247 w 277"/>
                  <a:gd name="T95" fmla="*/ 183 h 228"/>
                  <a:gd name="T96" fmla="*/ 252 w 277"/>
                  <a:gd name="T97" fmla="*/ 195 h 228"/>
                  <a:gd name="T98" fmla="*/ 254 w 277"/>
                  <a:gd name="T99" fmla="*/ 212 h 228"/>
                  <a:gd name="T100" fmla="*/ 25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7" name="Freeform 454"/>
              <p:cNvSpPr>
                <a:spLocks/>
              </p:cNvSpPr>
              <p:nvPr/>
            </p:nvSpPr>
            <p:spPr bwMode="auto">
              <a:xfrm>
                <a:off x="3892" y="2676"/>
                <a:ext cx="356" cy="238"/>
              </a:xfrm>
              <a:custGeom>
                <a:avLst/>
                <a:gdLst>
                  <a:gd name="T0" fmla="*/ 2 w 358"/>
                  <a:gd name="T1" fmla="*/ 239 h 236"/>
                  <a:gd name="T2" fmla="*/ 9 w 358"/>
                  <a:gd name="T3" fmla="*/ 213 h 236"/>
                  <a:gd name="T4" fmla="*/ 21 w 358"/>
                  <a:gd name="T5" fmla="*/ 191 h 236"/>
                  <a:gd name="T6" fmla="*/ 33 w 358"/>
                  <a:gd name="T7" fmla="*/ 172 h 236"/>
                  <a:gd name="T8" fmla="*/ 43 w 358"/>
                  <a:gd name="T9" fmla="*/ 165 h 236"/>
                  <a:gd name="T10" fmla="*/ 43 w 358"/>
                  <a:gd name="T11" fmla="*/ 165 h 236"/>
                  <a:gd name="T12" fmla="*/ 40 w 358"/>
                  <a:gd name="T13" fmla="*/ 155 h 236"/>
                  <a:gd name="T14" fmla="*/ 38 w 358"/>
                  <a:gd name="T15" fmla="*/ 144 h 236"/>
                  <a:gd name="T16" fmla="*/ 38 w 358"/>
                  <a:gd name="T17" fmla="*/ 127 h 236"/>
                  <a:gd name="T18" fmla="*/ 48 w 358"/>
                  <a:gd name="T19" fmla="*/ 108 h 236"/>
                  <a:gd name="T20" fmla="*/ 67 w 358"/>
                  <a:gd name="T21" fmla="*/ 93 h 236"/>
                  <a:gd name="T22" fmla="*/ 83 w 358"/>
                  <a:gd name="T23" fmla="*/ 89 h 236"/>
                  <a:gd name="T24" fmla="*/ 92 w 358"/>
                  <a:gd name="T25" fmla="*/ 91 h 236"/>
                  <a:gd name="T26" fmla="*/ 104 w 358"/>
                  <a:gd name="T27" fmla="*/ 96 h 236"/>
                  <a:gd name="T28" fmla="*/ 111 w 358"/>
                  <a:gd name="T29" fmla="*/ 101 h 236"/>
                  <a:gd name="T30" fmla="*/ 114 w 358"/>
                  <a:gd name="T31" fmla="*/ 98 h 236"/>
                  <a:gd name="T32" fmla="*/ 111 w 358"/>
                  <a:gd name="T33" fmla="*/ 91 h 236"/>
                  <a:gd name="T34" fmla="*/ 114 w 358"/>
                  <a:gd name="T35" fmla="*/ 79 h 236"/>
                  <a:gd name="T36" fmla="*/ 123 w 358"/>
                  <a:gd name="T37" fmla="*/ 52 h 236"/>
                  <a:gd name="T38" fmla="*/ 142 w 358"/>
                  <a:gd name="T39" fmla="*/ 31 h 236"/>
                  <a:gd name="T40" fmla="*/ 171 w 358"/>
                  <a:gd name="T41" fmla="*/ 14 h 236"/>
                  <a:gd name="T42" fmla="*/ 202 w 358"/>
                  <a:gd name="T43" fmla="*/ 10 h 236"/>
                  <a:gd name="T44" fmla="*/ 228 w 358"/>
                  <a:gd name="T45" fmla="*/ 14 h 236"/>
                  <a:gd name="T46" fmla="*/ 250 w 358"/>
                  <a:gd name="T47" fmla="*/ 24 h 236"/>
                  <a:gd name="T48" fmla="*/ 260 w 358"/>
                  <a:gd name="T49" fmla="*/ 31 h 236"/>
                  <a:gd name="T50" fmla="*/ 261 w 358"/>
                  <a:gd name="T51" fmla="*/ 31 h 236"/>
                  <a:gd name="T52" fmla="*/ 261 w 358"/>
                  <a:gd name="T53" fmla="*/ 26 h 236"/>
                  <a:gd name="T54" fmla="*/ 263 w 358"/>
                  <a:gd name="T55" fmla="*/ 17 h 236"/>
                  <a:gd name="T56" fmla="*/ 268 w 358"/>
                  <a:gd name="T57" fmla="*/ 7 h 236"/>
                  <a:gd name="T58" fmla="*/ 285 w 358"/>
                  <a:gd name="T59" fmla="*/ 2 h 236"/>
                  <a:gd name="T60" fmla="*/ 307 w 358"/>
                  <a:gd name="T61" fmla="*/ 2 h 236"/>
                  <a:gd name="T62" fmla="*/ 323 w 358"/>
                  <a:gd name="T63" fmla="*/ 7 h 236"/>
                  <a:gd name="T64" fmla="*/ 330 w 358"/>
                  <a:gd name="T65" fmla="*/ 17 h 236"/>
                  <a:gd name="T66" fmla="*/ 335 w 358"/>
                  <a:gd name="T67" fmla="*/ 26 h 236"/>
                  <a:gd name="T68" fmla="*/ 33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8" name="Freeform 455"/>
              <p:cNvSpPr>
                <a:spLocks/>
              </p:cNvSpPr>
              <p:nvPr/>
            </p:nvSpPr>
            <p:spPr bwMode="auto">
              <a:xfrm>
                <a:off x="3892" y="2910"/>
                <a:ext cx="272" cy="231"/>
              </a:xfrm>
              <a:custGeom>
                <a:avLst/>
                <a:gdLst>
                  <a:gd name="T0" fmla="*/ 272 w 272"/>
                  <a:gd name="T1" fmla="*/ 222 h 229"/>
                  <a:gd name="T2" fmla="*/ 272 w 272"/>
                  <a:gd name="T3" fmla="*/ 225 h 229"/>
                  <a:gd name="T4" fmla="*/ 267 w 272"/>
                  <a:gd name="T5" fmla="*/ 227 h 229"/>
                  <a:gd name="T6" fmla="*/ 260 w 272"/>
                  <a:gd name="T7" fmla="*/ 232 h 229"/>
                  <a:gd name="T8" fmla="*/ 250 w 272"/>
                  <a:gd name="T9" fmla="*/ 237 h 229"/>
                  <a:gd name="T10" fmla="*/ 238 w 272"/>
                  <a:gd name="T11" fmla="*/ 241 h 229"/>
                  <a:gd name="T12" fmla="*/ 226 w 272"/>
                  <a:gd name="T13" fmla="*/ 246 h 229"/>
                  <a:gd name="T14" fmla="*/ 212 w 272"/>
                  <a:gd name="T15" fmla="*/ 249 h 229"/>
                  <a:gd name="T16" fmla="*/ 195 w 272"/>
                  <a:gd name="T17" fmla="*/ 246 h 229"/>
                  <a:gd name="T18" fmla="*/ 181 w 272"/>
                  <a:gd name="T19" fmla="*/ 244 h 229"/>
                  <a:gd name="T20" fmla="*/ 164 w 272"/>
                  <a:gd name="T21" fmla="*/ 234 h 229"/>
                  <a:gd name="T22" fmla="*/ 152 w 272"/>
                  <a:gd name="T23" fmla="*/ 225 h 229"/>
                  <a:gd name="T24" fmla="*/ 141 w 272"/>
                  <a:gd name="T25" fmla="*/ 215 h 229"/>
                  <a:gd name="T26" fmla="*/ 133 w 272"/>
                  <a:gd name="T27" fmla="*/ 206 h 229"/>
                  <a:gd name="T28" fmla="*/ 129 w 272"/>
                  <a:gd name="T29" fmla="*/ 196 h 229"/>
                  <a:gd name="T30" fmla="*/ 124 w 272"/>
                  <a:gd name="T31" fmla="*/ 182 h 229"/>
                  <a:gd name="T32" fmla="*/ 124 w 272"/>
                  <a:gd name="T33" fmla="*/ 169 h 229"/>
                  <a:gd name="T34" fmla="*/ 121 w 272"/>
                  <a:gd name="T35" fmla="*/ 165 h 229"/>
                  <a:gd name="T36" fmla="*/ 121 w 272"/>
                  <a:gd name="T37" fmla="*/ 160 h 229"/>
                  <a:gd name="T38" fmla="*/ 124 w 272"/>
                  <a:gd name="T39" fmla="*/ 158 h 229"/>
                  <a:gd name="T40" fmla="*/ 124 w 272"/>
                  <a:gd name="T41" fmla="*/ 155 h 229"/>
                  <a:gd name="T42" fmla="*/ 121 w 272"/>
                  <a:gd name="T43" fmla="*/ 158 h 229"/>
                  <a:gd name="T44" fmla="*/ 119 w 272"/>
                  <a:gd name="T45" fmla="*/ 160 h 229"/>
                  <a:gd name="T46" fmla="*/ 114 w 272"/>
                  <a:gd name="T47" fmla="*/ 162 h 229"/>
                  <a:gd name="T48" fmla="*/ 110 w 272"/>
                  <a:gd name="T49" fmla="*/ 165 h 229"/>
                  <a:gd name="T50" fmla="*/ 102 w 272"/>
                  <a:gd name="T51" fmla="*/ 167 h 229"/>
                  <a:gd name="T52" fmla="*/ 93 w 272"/>
                  <a:gd name="T53" fmla="*/ 167 h 229"/>
                  <a:gd name="T54" fmla="*/ 83 w 272"/>
                  <a:gd name="T55" fmla="*/ 167 h 229"/>
                  <a:gd name="T56" fmla="*/ 76 w 272"/>
                  <a:gd name="T57" fmla="*/ 167 h 229"/>
                  <a:gd name="T58" fmla="*/ 67 w 272"/>
                  <a:gd name="T59" fmla="*/ 162 h 229"/>
                  <a:gd name="T60" fmla="*/ 55 w 272"/>
                  <a:gd name="T61" fmla="*/ 155 h 229"/>
                  <a:gd name="T62" fmla="*/ 48 w 272"/>
                  <a:gd name="T63" fmla="*/ 148 h 229"/>
                  <a:gd name="T64" fmla="*/ 43 w 272"/>
                  <a:gd name="T65" fmla="*/ 138 h 229"/>
                  <a:gd name="T66" fmla="*/ 38 w 272"/>
                  <a:gd name="T67" fmla="*/ 131 h 229"/>
                  <a:gd name="T68" fmla="*/ 38 w 272"/>
                  <a:gd name="T69" fmla="*/ 122 h 229"/>
                  <a:gd name="T70" fmla="*/ 38 w 272"/>
                  <a:gd name="T71" fmla="*/ 115 h 229"/>
                  <a:gd name="T72" fmla="*/ 38 w 272"/>
                  <a:gd name="T73" fmla="*/ 107 h 229"/>
                  <a:gd name="T74" fmla="*/ 40 w 272"/>
                  <a:gd name="T75" fmla="*/ 100 h 229"/>
                  <a:gd name="T76" fmla="*/ 40 w 272"/>
                  <a:gd name="T77" fmla="*/ 96 h 229"/>
                  <a:gd name="T78" fmla="*/ 43 w 272"/>
                  <a:gd name="T79" fmla="*/ 93 h 229"/>
                  <a:gd name="T80" fmla="*/ 43 w 272"/>
                  <a:gd name="T81" fmla="*/ 91 h 229"/>
                  <a:gd name="T82" fmla="*/ 43 w 272"/>
                  <a:gd name="T83" fmla="*/ 91 h 229"/>
                  <a:gd name="T84" fmla="*/ 38 w 272"/>
                  <a:gd name="T85" fmla="*/ 88 h 229"/>
                  <a:gd name="T86" fmla="*/ 33 w 272"/>
                  <a:gd name="T87" fmla="*/ 86 h 229"/>
                  <a:gd name="T88" fmla="*/ 29 w 272"/>
                  <a:gd name="T89" fmla="*/ 81 h 229"/>
                  <a:gd name="T90" fmla="*/ 21 w 272"/>
                  <a:gd name="T91" fmla="*/ 7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9" name="Freeform 456"/>
              <p:cNvSpPr>
                <a:spLocks/>
              </p:cNvSpPr>
              <p:nvPr/>
            </p:nvSpPr>
            <p:spPr bwMode="auto">
              <a:xfrm>
                <a:off x="4167" y="2910"/>
                <a:ext cx="352" cy="238"/>
              </a:xfrm>
              <a:custGeom>
                <a:avLst/>
                <a:gdLst>
                  <a:gd name="T0" fmla="*/ 325 w 355"/>
                  <a:gd name="T1" fmla="*/ 16 h 236"/>
                  <a:gd name="T2" fmla="*/ 318 w 355"/>
                  <a:gd name="T3" fmla="*/ 45 h 236"/>
                  <a:gd name="T4" fmla="*/ 304 w 355"/>
                  <a:gd name="T5" fmla="*/ 74 h 236"/>
                  <a:gd name="T6" fmla="*/ 293 w 355"/>
                  <a:gd name="T7" fmla="*/ 86 h 236"/>
                  <a:gd name="T8" fmla="*/ 288 w 355"/>
                  <a:gd name="T9" fmla="*/ 91 h 236"/>
                  <a:gd name="T10" fmla="*/ 288 w 355"/>
                  <a:gd name="T11" fmla="*/ 93 h 236"/>
                  <a:gd name="T12" fmla="*/ 289 w 355"/>
                  <a:gd name="T13" fmla="*/ 100 h 236"/>
                  <a:gd name="T14" fmla="*/ 291 w 355"/>
                  <a:gd name="T15" fmla="*/ 115 h 236"/>
                  <a:gd name="T16" fmla="*/ 289 w 355"/>
                  <a:gd name="T17" fmla="*/ 131 h 236"/>
                  <a:gd name="T18" fmla="*/ 285 w 355"/>
                  <a:gd name="T19" fmla="*/ 148 h 236"/>
                  <a:gd name="T20" fmla="*/ 271 w 355"/>
                  <a:gd name="T21" fmla="*/ 162 h 236"/>
                  <a:gd name="T22" fmla="*/ 252 w 355"/>
                  <a:gd name="T23" fmla="*/ 169 h 236"/>
                  <a:gd name="T24" fmla="*/ 235 w 355"/>
                  <a:gd name="T25" fmla="*/ 167 h 236"/>
                  <a:gd name="T26" fmla="*/ 221 w 355"/>
                  <a:gd name="T27" fmla="*/ 162 h 236"/>
                  <a:gd name="T28" fmla="*/ 214 w 355"/>
                  <a:gd name="T29" fmla="*/ 158 h 236"/>
                  <a:gd name="T30" fmla="*/ 214 w 355"/>
                  <a:gd name="T31" fmla="*/ 158 h 236"/>
                  <a:gd name="T32" fmla="*/ 214 w 355"/>
                  <a:gd name="T33" fmla="*/ 165 h 236"/>
                  <a:gd name="T34" fmla="*/ 211 w 355"/>
                  <a:gd name="T35" fmla="*/ 181 h 236"/>
                  <a:gd name="T36" fmla="*/ 204 w 355"/>
                  <a:gd name="T37" fmla="*/ 206 h 236"/>
                  <a:gd name="T38" fmla="*/ 185 w 355"/>
                  <a:gd name="T39" fmla="*/ 225 h 236"/>
                  <a:gd name="T40" fmla="*/ 167 w 355"/>
                  <a:gd name="T41" fmla="*/ 244 h 236"/>
                  <a:gd name="T42" fmla="*/ 136 w 355"/>
                  <a:gd name="T43" fmla="*/ 249 h 236"/>
                  <a:gd name="T44" fmla="*/ 107 w 355"/>
                  <a:gd name="T45" fmla="*/ 244 h 236"/>
                  <a:gd name="T46" fmla="*/ 88 w 355"/>
                  <a:gd name="T47" fmla="*/ 234 h 236"/>
                  <a:gd name="T48" fmla="*/ 76 w 355"/>
                  <a:gd name="T49" fmla="*/ 225 h 236"/>
                  <a:gd name="T50" fmla="*/ 74 w 355"/>
                  <a:gd name="T51" fmla="*/ 225 h 236"/>
                  <a:gd name="T52" fmla="*/ 71 w 355"/>
                  <a:gd name="T53" fmla="*/ 232 h 236"/>
                  <a:gd name="T54" fmla="*/ 66 w 355"/>
                  <a:gd name="T55" fmla="*/ 239 h 236"/>
                  <a:gd name="T56" fmla="*/ 59 w 355"/>
                  <a:gd name="T57" fmla="*/ 249 h 236"/>
                  <a:gd name="T58" fmla="*/ 53 w 355"/>
                  <a:gd name="T59" fmla="*/ 256 h 236"/>
                  <a:gd name="T60" fmla="*/ 31 w 355"/>
                  <a:gd name="T61" fmla="*/ 256 h 236"/>
                  <a:gd name="T62" fmla="*/ 14 w 355"/>
                  <a:gd name="T63" fmla="*/ 249 h 236"/>
                  <a:gd name="T64" fmla="*/ 5 w 355"/>
                  <a:gd name="T65" fmla="*/ 239 h 236"/>
                  <a:gd name="T66" fmla="*/ 0 w 355"/>
                  <a:gd name="T67" fmla="*/ 232 h 236"/>
                  <a:gd name="T68" fmla="*/ 0 w 355"/>
                  <a:gd name="T69" fmla="*/ 22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95" name="Group 457"/>
            <p:cNvGrpSpPr>
              <a:grpSpLocks/>
            </p:cNvGrpSpPr>
            <p:nvPr/>
          </p:nvGrpSpPr>
          <p:grpSpPr bwMode="auto">
            <a:xfrm>
              <a:off x="4409" y="3428"/>
              <a:ext cx="631" cy="469"/>
              <a:chOff x="4409" y="3428"/>
              <a:chExt cx="631" cy="469"/>
            </a:xfrm>
          </p:grpSpPr>
          <p:sp>
            <p:nvSpPr>
              <p:cNvPr id="122" name="Freeform 458"/>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51 w 274"/>
                  <a:gd name="T27" fmla="*/ 43 h 228"/>
                  <a:gd name="T28" fmla="*/ 156 w 274"/>
                  <a:gd name="T29" fmla="*/ 52 h 228"/>
                  <a:gd name="T30" fmla="*/ 158 w 274"/>
                  <a:gd name="T31" fmla="*/ 59 h 228"/>
                  <a:gd name="T32" fmla="*/ 161 w 274"/>
                  <a:gd name="T33" fmla="*/ 66 h 228"/>
                  <a:gd name="T34" fmla="*/ 161 w 274"/>
                  <a:gd name="T35" fmla="*/ 71 h 228"/>
                  <a:gd name="T36" fmla="*/ 161 w 274"/>
                  <a:gd name="T37" fmla="*/ 76 h 228"/>
                  <a:gd name="T38" fmla="*/ 161 w 274"/>
                  <a:gd name="T39" fmla="*/ 78 h 228"/>
                  <a:gd name="T40" fmla="*/ 161 w 274"/>
                  <a:gd name="T41" fmla="*/ 81 h 228"/>
                  <a:gd name="T42" fmla="*/ 161 w 274"/>
                  <a:gd name="T43" fmla="*/ 81 h 228"/>
                  <a:gd name="T44" fmla="*/ 165 w 274"/>
                  <a:gd name="T45" fmla="*/ 78 h 228"/>
                  <a:gd name="T46" fmla="*/ 170 w 274"/>
                  <a:gd name="T47" fmla="*/ 76 h 228"/>
                  <a:gd name="T48" fmla="*/ 175 w 274"/>
                  <a:gd name="T49" fmla="*/ 74 h 228"/>
                  <a:gd name="T50" fmla="*/ 182 w 274"/>
                  <a:gd name="T51" fmla="*/ 71 h 228"/>
                  <a:gd name="T52" fmla="*/ 192 w 274"/>
                  <a:gd name="T53" fmla="*/ 69 h 228"/>
                  <a:gd name="T54" fmla="*/ 199 w 274"/>
                  <a:gd name="T55" fmla="*/ 69 h 228"/>
                  <a:gd name="T56" fmla="*/ 208 w 274"/>
                  <a:gd name="T57" fmla="*/ 71 h 228"/>
                  <a:gd name="T58" fmla="*/ 218 w 274"/>
                  <a:gd name="T59" fmla="*/ 74 h 228"/>
                  <a:gd name="T60" fmla="*/ 227 w 274"/>
                  <a:gd name="T61" fmla="*/ 81 h 228"/>
                  <a:gd name="T62" fmla="*/ 237 w 274"/>
                  <a:gd name="T63" fmla="*/ 88 h 228"/>
                  <a:gd name="T64" fmla="*/ 242 w 274"/>
                  <a:gd name="T65" fmla="*/ 97 h 228"/>
                  <a:gd name="T66" fmla="*/ 244 w 274"/>
                  <a:gd name="T67" fmla="*/ 107 h 228"/>
                  <a:gd name="T68" fmla="*/ 246 w 274"/>
                  <a:gd name="T69" fmla="*/ 114 h 228"/>
                  <a:gd name="T70" fmla="*/ 246 w 274"/>
                  <a:gd name="T71" fmla="*/ 124 h 228"/>
                  <a:gd name="T72" fmla="*/ 246 w 274"/>
                  <a:gd name="T73" fmla="*/ 131 h 228"/>
                  <a:gd name="T74" fmla="*/ 244 w 274"/>
                  <a:gd name="T75" fmla="*/ 135 h 228"/>
                  <a:gd name="T76" fmla="*/ 242 w 274"/>
                  <a:gd name="T77" fmla="*/ 140 h 228"/>
                  <a:gd name="T78" fmla="*/ 242 w 274"/>
                  <a:gd name="T79" fmla="*/ 145 h 228"/>
                  <a:gd name="T80" fmla="*/ 242 w 274"/>
                  <a:gd name="T81" fmla="*/ 145 h 228"/>
                  <a:gd name="T82" fmla="*/ 242 w 274"/>
                  <a:gd name="T83" fmla="*/ 145 h 228"/>
                  <a:gd name="T84" fmla="*/ 246 w 274"/>
                  <a:gd name="T85" fmla="*/ 147 h 228"/>
                  <a:gd name="T86" fmla="*/ 251 w 274"/>
                  <a:gd name="T87" fmla="*/ 152 h 228"/>
                  <a:gd name="T88" fmla="*/ 256 w 274"/>
                  <a:gd name="T89" fmla="*/ 157 h 228"/>
                  <a:gd name="T90" fmla="*/ 263 w 274"/>
                  <a:gd name="T91" fmla="*/ 164 h 228"/>
                  <a:gd name="T92" fmla="*/ 268 w 274"/>
                  <a:gd name="T93" fmla="*/ 171 h 228"/>
                  <a:gd name="T94" fmla="*/ 275 w 274"/>
                  <a:gd name="T95" fmla="*/ 183 h 228"/>
                  <a:gd name="T96" fmla="*/ 280 w 274"/>
                  <a:gd name="T97" fmla="*/ 195 h 228"/>
                  <a:gd name="T98" fmla="*/ 282 w 274"/>
                  <a:gd name="T99" fmla="*/ 209 h 228"/>
                  <a:gd name="T100" fmla="*/ 28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 name="Freeform 459"/>
              <p:cNvSpPr>
                <a:spLocks/>
              </p:cNvSpPr>
              <p:nvPr/>
            </p:nvSpPr>
            <p:spPr bwMode="auto">
              <a:xfrm>
                <a:off x="4409" y="3428"/>
                <a:ext cx="356" cy="234"/>
              </a:xfrm>
              <a:custGeom>
                <a:avLst/>
                <a:gdLst>
                  <a:gd name="T0" fmla="*/ 2 w 357"/>
                  <a:gd name="T1" fmla="*/ 199 h 236"/>
                  <a:gd name="T2" fmla="*/ 9 w 357"/>
                  <a:gd name="T3" fmla="*/ 174 h 236"/>
                  <a:gd name="T4" fmla="*/ 21 w 357"/>
                  <a:gd name="T5" fmla="*/ 162 h 236"/>
                  <a:gd name="T6" fmla="*/ 33 w 357"/>
                  <a:gd name="T7" fmla="*/ 150 h 236"/>
                  <a:gd name="T8" fmla="*/ 43 w 357"/>
                  <a:gd name="T9" fmla="*/ 145 h 236"/>
                  <a:gd name="T10" fmla="*/ 43 w 357"/>
                  <a:gd name="T11" fmla="*/ 143 h 236"/>
                  <a:gd name="T12" fmla="*/ 40 w 357"/>
                  <a:gd name="T13" fmla="*/ 135 h 236"/>
                  <a:gd name="T14" fmla="*/ 38 w 357"/>
                  <a:gd name="T15" fmla="*/ 121 h 236"/>
                  <a:gd name="T16" fmla="*/ 40 w 357"/>
                  <a:gd name="T17" fmla="*/ 104 h 236"/>
                  <a:gd name="T18" fmla="*/ 47 w 357"/>
                  <a:gd name="T19" fmla="*/ 88 h 236"/>
                  <a:gd name="T20" fmla="*/ 66 w 357"/>
                  <a:gd name="T21" fmla="*/ 74 h 236"/>
                  <a:gd name="T22" fmla="*/ 85 w 357"/>
                  <a:gd name="T23" fmla="*/ 69 h 236"/>
                  <a:gd name="T24" fmla="*/ 102 w 357"/>
                  <a:gd name="T25" fmla="*/ 69 h 236"/>
                  <a:gd name="T26" fmla="*/ 114 w 357"/>
                  <a:gd name="T27" fmla="*/ 74 h 236"/>
                  <a:gd name="T28" fmla="*/ 124 w 357"/>
                  <a:gd name="T29" fmla="*/ 78 h 236"/>
                  <a:gd name="T30" fmla="*/ 124 w 357"/>
                  <a:gd name="T31" fmla="*/ 78 h 236"/>
                  <a:gd name="T32" fmla="*/ 124 w 357"/>
                  <a:gd name="T33" fmla="*/ 71 h 236"/>
                  <a:gd name="T34" fmla="*/ 126 w 357"/>
                  <a:gd name="T35" fmla="*/ 59 h 236"/>
                  <a:gd name="T36" fmla="*/ 133 w 357"/>
                  <a:gd name="T37" fmla="*/ 50 h 236"/>
                  <a:gd name="T38" fmla="*/ 152 w 357"/>
                  <a:gd name="T39" fmla="*/ 31 h 236"/>
                  <a:gd name="T40" fmla="*/ 178 w 357"/>
                  <a:gd name="T41" fmla="*/ 12 h 236"/>
                  <a:gd name="T42" fmla="*/ 202 w 357"/>
                  <a:gd name="T43" fmla="*/ 7 h 236"/>
                  <a:gd name="T44" fmla="*/ 228 w 357"/>
                  <a:gd name="T45" fmla="*/ 14 h 236"/>
                  <a:gd name="T46" fmla="*/ 250 w 357"/>
                  <a:gd name="T47" fmla="*/ 24 h 236"/>
                  <a:gd name="T48" fmla="*/ 261 w 357"/>
                  <a:gd name="T49" fmla="*/ 31 h 236"/>
                  <a:gd name="T50" fmla="*/ 264 w 357"/>
                  <a:gd name="T51" fmla="*/ 31 h 236"/>
                  <a:gd name="T52" fmla="*/ 264 w 357"/>
                  <a:gd name="T53" fmla="*/ 26 h 236"/>
                  <a:gd name="T54" fmla="*/ 269 w 357"/>
                  <a:gd name="T55" fmla="*/ 17 h 236"/>
                  <a:gd name="T56" fmla="*/ 278 w 357"/>
                  <a:gd name="T57" fmla="*/ 7 h 236"/>
                  <a:gd name="T58" fmla="*/ 295 w 357"/>
                  <a:gd name="T59" fmla="*/ 2 h 236"/>
                  <a:gd name="T60" fmla="*/ 316 w 357"/>
                  <a:gd name="T61" fmla="*/ 2 h 236"/>
                  <a:gd name="T62" fmla="*/ 333 w 357"/>
                  <a:gd name="T63" fmla="*/ 7 h 236"/>
                  <a:gd name="T64" fmla="*/ 343 w 357"/>
                  <a:gd name="T65" fmla="*/ 17 h 236"/>
                  <a:gd name="T66" fmla="*/ 347 w 357"/>
                  <a:gd name="T67" fmla="*/ 26 h 236"/>
                  <a:gd name="T68" fmla="*/ 34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4" name="Freeform 460"/>
              <p:cNvSpPr>
                <a:spLocks/>
              </p:cNvSpPr>
              <p:nvPr/>
            </p:nvSpPr>
            <p:spPr bwMode="auto">
              <a:xfrm>
                <a:off x="4409" y="3659"/>
                <a:ext cx="275" cy="228"/>
              </a:xfrm>
              <a:custGeom>
                <a:avLst/>
                <a:gdLst>
                  <a:gd name="T0" fmla="*/ 284 w 274"/>
                  <a:gd name="T1" fmla="*/ 195 h 229"/>
                  <a:gd name="T2" fmla="*/ 281 w 274"/>
                  <a:gd name="T3" fmla="*/ 198 h 229"/>
                  <a:gd name="T4" fmla="*/ 277 w 274"/>
                  <a:gd name="T5" fmla="*/ 200 h 229"/>
                  <a:gd name="T6" fmla="*/ 270 w 274"/>
                  <a:gd name="T7" fmla="*/ 205 h 229"/>
                  <a:gd name="T8" fmla="*/ 260 w 274"/>
                  <a:gd name="T9" fmla="*/ 210 h 229"/>
                  <a:gd name="T10" fmla="*/ 248 w 274"/>
                  <a:gd name="T11" fmla="*/ 214 h 229"/>
                  <a:gd name="T12" fmla="*/ 236 w 274"/>
                  <a:gd name="T13" fmla="*/ 219 h 229"/>
                  <a:gd name="T14" fmla="*/ 222 w 274"/>
                  <a:gd name="T15" fmla="*/ 219 h 229"/>
                  <a:gd name="T16" fmla="*/ 208 w 274"/>
                  <a:gd name="T17" fmla="*/ 219 h 229"/>
                  <a:gd name="T18" fmla="*/ 191 w 274"/>
                  <a:gd name="T19" fmla="*/ 214 h 229"/>
                  <a:gd name="T20" fmla="*/ 177 w 274"/>
                  <a:gd name="T21" fmla="*/ 207 h 229"/>
                  <a:gd name="T22" fmla="*/ 162 w 274"/>
                  <a:gd name="T23" fmla="*/ 198 h 229"/>
                  <a:gd name="T24" fmla="*/ 150 w 274"/>
                  <a:gd name="T25" fmla="*/ 186 h 229"/>
                  <a:gd name="T26" fmla="*/ 133 w 274"/>
                  <a:gd name="T27" fmla="*/ 176 h 229"/>
                  <a:gd name="T28" fmla="*/ 128 w 274"/>
                  <a:gd name="T29" fmla="*/ 169 h 229"/>
                  <a:gd name="T30" fmla="*/ 126 w 274"/>
                  <a:gd name="T31" fmla="*/ 160 h 229"/>
                  <a:gd name="T32" fmla="*/ 124 w 274"/>
                  <a:gd name="T33" fmla="*/ 152 h 229"/>
                  <a:gd name="T34" fmla="*/ 124 w 274"/>
                  <a:gd name="T35" fmla="*/ 148 h 229"/>
                  <a:gd name="T36" fmla="*/ 124 w 274"/>
                  <a:gd name="T37" fmla="*/ 143 h 229"/>
                  <a:gd name="T38" fmla="*/ 124 w 274"/>
                  <a:gd name="T39" fmla="*/ 141 h 229"/>
                  <a:gd name="T40" fmla="*/ 124 w 274"/>
                  <a:gd name="T41" fmla="*/ 138 h 229"/>
                  <a:gd name="T42" fmla="*/ 124 w 274"/>
                  <a:gd name="T43" fmla="*/ 138 h 229"/>
                  <a:gd name="T44" fmla="*/ 119 w 274"/>
                  <a:gd name="T45" fmla="*/ 141 h 229"/>
                  <a:gd name="T46" fmla="*/ 114 w 274"/>
                  <a:gd name="T47" fmla="*/ 143 h 229"/>
                  <a:gd name="T48" fmla="*/ 109 w 274"/>
                  <a:gd name="T49" fmla="*/ 145 h 229"/>
                  <a:gd name="T50" fmla="*/ 102 w 274"/>
                  <a:gd name="T51" fmla="*/ 148 h 229"/>
                  <a:gd name="T52" fmla="*/ 93 w 274"/>
                  <a:gd name="T53" fmla="*/ 150 h 229"/>
                  <a:gd name="T54" fmla="*/ 85 w 274"/>
                  <a:gd name="T55" fmla="*/ 150 h 229"/>
                  <a:gd name="T56" fmla="*/ 76 w 274"/>
                  <a:gd name="T57" fmla="*/ 148 h 229"/>
                  <a:gd name="T58" fmla="*/ 66 w 274"/>
                  <a:gd name="T59" fmla="*/ 145 h 229"/>
                  <a:gd name="T60" fmla="*/ 57 w 274"/>
                  <a:gd name="T61" fmla="*/ 138 h 229"/>
                  <a:gd name="T62" fmla="*/ 47 w 274"/>
                  <a:gd name="T63" fmla="*/ 131 h 229"/>
                  <a:gd name="T64" fmla="*/ 43 w 274"/>
                  <a:gd name="T65" fmla="*/ 121 h 229"/>
                  <a:gd name="T66" fmla="*/ 40 w 274"/>
                  <a:gd name="T67" fmla="*/ 114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5" name="Freeform 461"/>
              <p:cNvSpPr>
                <a:spLocks/>
              </p:cNvSpPr>
              <p:nvPr/>
            </p:nvSpPr>
            <p:spPr bwMode="auto">
              <a:xfrm>
                <a:off x="4685" y="3659"/>
                <a:ext cx="352" cy="238"/>
              </a:xfrm>
              <a:custGeom>
                <a:avLst/>
                <a:gdLst>
                  <a:gd name="T0" fmla="*/ 325 w 355"/>
                  <a:gd name="T1" fmla="*/ 19 h 239"/>
                  <a:gd name="T2" fmla="*/ 318 w 355"/>
                  <a:gd name="T3" fmla="*/ 48 h 239"/>
                  <a:gd name="T4" fmla="*/ 306 w 355"/>
                  <a:gd name="T5" fmla="*/ 67 h 239"/>
                  <a:gd name="T6" fmla="*/ 294 w 355"/>
                  <a:gd name="T7" fmla="*/ 79 h 239"/>
                  <a:gd name="T8" fmla="*/ 288 w 355"/>
                  <a:gd name="T9" fmla="*/ 84 h 239"/>
                  <a:gd name="T10" fmla="*/ 288 w 355"/>
                  <a:gd name="T11" fmla="*/ 86 h 239"/>
                  <a:gd name="T12" fmla="*/ 289 w 355"/>
                  <a:gd name="T13" fmla="*/ 93 h 239"/>
                  <a:gd name="T14" fmla="*/ 291 w 355"/>
                  <a:gd name="T15" fmla="*/ 108 h 239"/>
                  <a:gd name="T16" fmla="*/ 289 w 355"/>
                  <a:gd name="T17" fmla="*/ 119 h 239"/>
                  <a:gd name="T18" fmla="*/ 285 w 355"/>
                  <a:gd name="T19" fmla="*/ 131 h 239"/>
                  <a:gd name="T20" fmla="*/ 271 w 355"/>
                  <a:gd name="T21" fmla="*/ 145 h 239"/>
                  <a:gd name="T22" fmla="*/ 252 w 355"/>
                  <a:gd name="T23" fmla="*/ 150 h 239"/>
                  <a:gd name="T24" fmla="*/ 235 w 355"/>
                  <a:gd name="T25" fmla="*/ 150 h 239"/>
                  <a:gd name="T26" fmla="*/ 223 w 355"/>
                  <a:gd name="T27" fmla="*/ 145 h 239"/>
                  <a:gd name="T28" fmla="*/ 214 w 355"/>
                  <a:gd name="T29" fmla="*/ 141 h 239"/>
                  <a:gd name="T30" fmla="*/ 214 w 355"/>
                  <a:gd name="T31" fmla="*/ 141 h 239"/>
                  <a:gd name="T32" fmla="*/ 214 w 355"/>
                  <a:gd name="T33" fmla="*/ 148 h 239"/>
                  <a:gd name="T34" fmla="*/ 211 w 355"/>
                  <a:gd name="T35" fmla="*/ 160 h 239"/>
                  <a:gd name="T36" fmla="*/ 204 w 355"/>
                  <a:gd name="T37" fmla="*/ 179 h 239"/>
                  <a:gd name="T38" fmla="*/ 185 w 355"/>
                  <a:gd name="T39" fmla="*/ 198 h 239"/>
                  <a:gd name="T40" fmla="*/ 166 w 355"/>
                  <a:gd name="T41" fmla="*/ 217 h 239"/>
                  <a:gd name="T42" fmla="*/ 135 w 355"/>
                  <a:gd name="T43" fmla="*/ 222 h 239"/>
                  <a:gd name="T44" fmla="*/ 109 w 355"/>
                  <a:gd name="T45" fmla="*/ 214 h 239"/>
                  <a:gd name="T46" fmla="*/ 88 w 355"/>
                  <a:gd name="T47" fmla="*/ 205 h 239"/>
                  <a:gd name="T48" fmla="*/ 76 w 355"/>
                  <a:gd name="T49" fmla="*/ 198 h 239"/>
                  <a:gd name="T50" fmla="*/ 73 w 355"/>
                  <a:gd name="T51" fmla="*/ 198 h 239"/>
                  <a:gd name="T52" fmla="*/ 73 w 355"/>
                  <a:gd name="T53" fmla="*/ 203 h 239"/>
                  <a:gd name="T54" fmla="*/ 69 w 355"/>
                  <a:gd name="T55" fmla="*/ 212 h 239"/>
                  <a:gd name="T56" fmla="*/ 59 w 355"/>
                  <a:gd name="T57" fmla="*/ 222 h 239"/>
                  <a:gd name="T58" fmla="*/ 52 w 355"/>
                  <a:gd name="T59" fmla="*/ 226 h 239"/>
                  <a:gd name="T60" fmla="*/ 31 w 355"/>
                  <a:gd name="T61" fmla="*/ 226 h 239"/>
                  <a:gd name="T62" fmla="*/ 14 w 355"/>
                  <a:gd name="T63" fmla="*/ 222 h 239"/>
                  <a:gd name="T64" fmla="*/ 5 w 355"/>
                  <a:gd name="T65" fmla="*/ 212 h 239"/>
                  <a:gd name="T66" fmla="*/ 0 w 355"/>
                  <a:gd name="T67" fmla="*/ 203 h 239"/>
                  <a:gd name="T68" fmla="*/ 0 w 355"/>
                  <a:gd name="T69" fmla="*/ 19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96" name="Group 462"/>
            <p:cNvGrpSpPr>
              <a:grpSpLocks/>
            </p:cNvGrpSpPr>
            <p:nvPr/>
          </p:nvGrpSpPr>
          <p:grpSpPr bwMode="auto">
            <a:xfrm>
              <a:off x="3367" y="3431"/>
              <a:ext cx="631" cy="469"/>
              <a:chOff x="3367" y="3431"/>
              <a:chExt cx="631" cy="469"/>
            </a:xfrm>
          </p:grpSpPr>
          <p:sp>
            <p:nvSpPr>
              <p:cNvPr id="118" name="Freeform 463"/>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38 w 276"/>
                  <a:gd name="T27" fmla="*/ 43 h 229"/>
                  <a:gd name="T28" fmla="*/ 138 w 276"/>
                  <a:gd name="T29" fmla="*/ 52 h 229"/>
                  <a:gd name="T30" fmla="*/ 140 w 276"/>
                  <a:gd name="T31" fmla="*/ 60 h 229"/>
                  <a:gd name="T32" fmla="*/ 142 w 276"/>
                  <a:gd name="T33" fmla="*/ 67 h 229"/>
                  <a:gd name="T34" fmla="*/ 142 w 276"/>
                  <a:gd name="T35" fmla="*/ 74 h 229"/>
                  <a:gd name="T36" fmla="*/ 142 w 276"/>
                  <a:gd name="T37" fmla="*/ 79 h 229"/>
                  <a:gd name="T38" fmla="*/ 142 w 276"/>
                  <a:gd name="T39" fmla="*/ 81 h 229"/>
                  <a:gd name="T40" fmla="*/ 142 w 276"/>
                  <a:gd name="T41" fmla="*/ 81 h 229"/>
                  <a:gd name="T42" fmla="*/ 142 w 276"/>
                  <a:gd name="T43" fmla="*/ 81 h 229"/>
                  <a:gd name="T44" fmla="*/ 145 w 276"/>
                  <a:gd name="T45" fmla="*/ 79 h 229"/>
                  <a:gd name="T46" fmla="*/ 149 w 276"/>
                  <a:gd name="T47" fmla="*/ 76 h 229"/>
                  <a:gd name="T48" fmla="*/ 157 w 276"/>
                  <a:gd name="T49" fmla="*/ 74 h 229"/>
                  <a:gd name="T50" fmla="*/ 164 w 276"/>
                  <a:gd name="T51" fmla="*/ 72 h 229"/>
                  <a:gd name="T52" fmla="*/ 171 w 276"/>
                  <a:gd name="T53" fmla="*/ 69 h 229"/>
                  <a:gd name="T54" fmla="*/ 180 w 276"/>
                  <a:gd name="T55" fmla="*/ 69 h 229"/>
                  <a:gd name="T56" fmla="*/ 190 w 276"/>
                  <a:gd name="T57" fmla="*/ 72 h 229"/>
                  <a:gd name="T58" fmla="*/ 199 w 276"/>
                  <a:gd name="T59" fmla="*/ 74 h 229"/>
                  <a:gd name="T60" fmla="*/ 209 w 276"/>
                  <a:gd name="T61" fmla="*/ 81 h 229"/>
                  <a:gd name="T62" fmla="*/ 219 w 276"/>
                  <a:gd name="T63" fmla="*/ 91 h 229"/>
                  <a:gd name="T64" fmla="*/ 223 w 276"/>
                  <a:gd name="T65" fmla="*/ 98 h 229"/>
                  <a:gd name="T66" fmla="*/ 226 w 276"/>
                  <a:gd name="T67" fmla="*/ 107 h 229"/>
                  <a:gd name="T68" fmla="*/ 228 w 276"/>
                  <a:gd name="T69" fmla="*/ 114 h 229"/>
                  <a:gd name="T70" fmla="*/ 228 w 276"/>
                  <a:gd name="T71" fmla="*/ 114 h 229"/>
                  <a:gd name="T72" fmla="*/ 226 w 276"/>
                  <a:gd name="T73" fmla="*/ 121 h 229"/>
                  <a:gd name="T74" fmla="*/ 226 w 276"/>
                  <a:gd name="T75" fmla="*/ 128 h 229"/>
                  <a:gd name="T76" fmla="*/ 223 w 276"/>
                  <a:gd name="T77" fmla="*/ 133 h 229"/>
                  <a:gd name="T78" fmla="*/ 223 w 276"/>
                  <a:gd name="T79" fmla="*/ 135 h 229"/>
                  <a:gd name="T80" fmla="*/ 221 w 276"/>
                  <a:gd name="T81" fmla="*/ 135 h 229"/>
                  <a:gd name="T82" fmla="*/ 223 w 276"/>
                  <a:gd name="T83" fmla="*/ 138 h 229"/>
                  <a:gd name="T84" fmla="*/ 226 w 276"/>
                  <a:gd name="T85" fmla="*/ 138 h 229"/>
                  <a:gd name="T86" fmla="*/ 230 w 276"/>
                  <a:gd name="T87" fmla="*/ 143 h 229"/>
                  <a:gd name="T88" fmla="*/ 238 w 276"/>
                  <a:gd name="T89" fmla="*/ 147 h 229"/>
                  <a:gd name="T90" fmla="*/ 242 w 276"/>
                  <a:gd name="T91" fmla="*/ 154 h 229"/>
                  <a:gd name="T92" fmla="*/ 249 w 276"/>
                  <a:gd name="T93" fmla="*/ 164 h 229"/>
                  <a:gd name="T94" fmla="*/ 257 w 276"/>
                  <a:gd name="T95" fmla="*/ 174 h 229"/>
                  <a:gd name="T96" fmla="*/ 261 w 276"/>
                  <a:gd name="T97" fmla="*/ 185 h 229"/>
                  <a:gd name="T98" fmla="*/ 264 w 276"/>
                  <a:gd name="T99" fmla="*/ 202 h 229"/>
                  <a:gd name="T100" fmla="*/ 266 w 276"/>
                  <a:gd name="T101" fmla="*/ 21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9" name="Freeform 464"/>
              <p:cNvSpPr>
                <a:spLocks/>
              </p:cNvSpPr>
              <p:nvPr/>
            </p:nvSpPr>
            <p:spPr bwMode="auto">
              <a:xfrm>
                <a:off x="3367" y="3431"/>
                <a:ext cx="356" cy="234"/>
              </a:xfrm>
              <a:custGeom>
                <a:avLst/>
                <a:gdLst>
                  <a:gd name="T0" fmla="*/ 3 w 358"/>
                  <a:gd name="T1" fmla="*/ 200 h 236"/>
                  <a:gd name="T2" fmla="*/ 10 w 358"/>
                  <a:gd name="T3" fmla="*/ 175 h 236"/>
                  <a:gd name="T4" fmla="*/ 22 w 358"/>
                  <a:gd name="T5" fmla="*/ 164 h 236"/>
                  <a:gd name="T6" fmla="*/ 34 w 358"/>
                  <a:gd name="T7" fmla="*/ 153 h 236"/>
                  <a:gd name="T8" fmla="*/ 43 w 358"/>
                  <a:gd name="T9" fmla="*/ 145 h 236"/>
                  <a:gd name="T10" fmla="*/ 43 w 358"/>
                  <a:gd name="T11" fmla="*/ 145 h 236"/>
                  <a:gd name="T12" fmla="*/ 41 w 358"/>
                  <a:gd name="T13" fmla="*/ 136 h 236"/>
                  <a:gd name="T14" fmla="*/ 39 w 358"/>
                  <a:gd name="T15" fmla="*/ 124 h 236"/>
                  <a:gd name="T16" fmla="*/ 39 w 358"/>
                  <a:gd name="T17" fmla="*/ 107 h 236"/>
                  <a:gd name="T18" fmla="*/ 48 w 358"/>
                  <a:gd name="T19" fmla="*/ 88 h 236"/>
                  <a:gd name="T20" fmla="*/ 65 w 358"/>
                  <a:gd name="T21" fmla="*/ 74 h 236"/>
                  <a:gd name="T22" fmla="*/ 84 w 358"/>
                  <a:gd name="T23" fmla="*/ 69 h 236"/>
                  <a:gd name="T24" fmla="*/ 93 w 358"/>
                  <a:gd name="T25" fmla="*/ 72 h 236"/>
                  <a:gd name="T26" fmla="*/ 105 w 358"/>
                  <a:gd name="T27" fmla="*/ 76 h 236"/>
                  <a:gd name="T28" fmla="*/ 112 w 358"/>
                  <a:gd name="T29" fmla="*/ 81 h 236"/>
                  <a:gd name="T30" fmla="*/ 114 w 358"/>
                  <a:gd name="T31" fmla="*/ 79 h 236"/>
                  <a:gd name="T32" fmla="*/ 112 w 358"/>
                  <a:gd name="T33" fmla="*/ 72 h 236"/>
                  <a:gd name="T34" fmla="*/ 114 w 358"/>
                  <a:gd name="T35" fmla="*/ 60 h 236"/>
                  <a:gd name="T36" fmla="*/ 124 w 358"/>
                  <a:gd name="T37" fmla="*/ 53 h 236"/>
                  <a:gd name="T38" fmla="*/ 143 w 358"/>
                  <a:gd name="T39" fmla="*/ 31 h 236"/>
                  <a:gd name="T40" fmla="*/ 172 w 358"/>
                  <a:gd name="T41" fmla="*/ 15 h 236"/>
                  <a:gd name="T42" fmla="*/ 203 w 358"/>
                  <a:gd name="T43" fmla="*/ 10 h 236"/>
                  <a:gd name="T44" fmla="*/ 229 w 358"/>
                  <a:gd name="T45" fmla="*/ 15 h 236"/>
                  <a:gd name="T46" fmla="*/ 250 w 358"/>
                  <a:gd name="T47" fmla="*/ 24 h 236"/>
                  <a:gd name="T48" fmla="*/ 260 w 358"/>
                  <a:gd name="T49" fmla="*/ 31 h 236"/>
                  <a:gd name="T50" fmla="*/ 261 w 358"/>
                  <a:gd name="T51" fmla="*/ 31 h 236"/>
                  <a:gd name="T52" fmla="*/ 261 w 358"/>
                  <a:gd name="T53" fmla="*/ 27 h 236"/>
                  <a:gd name="T54" fmla="*/ 263 w 358"/>
                  <a:gd name="T55" fmla="*/ 17 h 236"/>
                  <a:gd name="T56" fmla="*/ 269 w 358"/>
                  <a:gd name="T57" fmla="*/ 8 h 236"/>
                  <a:gd name="T58" fmla="*/ 286 w 358"/>
                  <a:gd name="T59" fmla="*/ 3 h 236"/>
                  <a:gd name="T60" fmla="*/ 307 w 358"/>
                  <a:gd name="T61" fmla="*/ 3 h 236"/>
                  <a:gd name="T62" fmla="*/ 324 w 358"/>
                  <a:gd name="T63" fmla="*/ 8 h 236"/>
                  <a:gd name="T64" fmla="*/ 331 w 358"/>
                  <a:gd name="T65" fmla="*/ 17 h 236"/>
                  <a:gd name="T66" fmla="*/ 336 w 358"/>
                  <a:gd name="T67" fmla="*/ 27 h 236"/>
                  <a:gd name="T68" fmla="*/ 33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0" name="Freeform 465"/>
              <p:cNvSpPr>
                <a:spLocks/>
              </p:cNvSpPr>
              <p:nvPr/>
            </p:nvSpPr>
            <p:spPr bwMode="auto">
              <a:xfrm>
                <a:off x="3367" y="3666"/>
                <a:ext cx="272" cy="228"/>
              </a:xfrm>
              <a:custGeom>
                <a:avLst/>
                <a:gdLst>
                  <a:gd name="T0" fmla="*/ 272 w 272"/>
                  <a:gd name="T1" fmla="*/ 193 h 229"/>
                  <a:gd name="T2" fmla="*/ 272 w 272"/>
                  <a:gd name="T3" fmla="*/ 195 h 229"/>
                  <a:gd name="T4" fmla="*/ 267 w 272"/>
                  <a:gd name="T5" fmla="*/ 198 h 229"/>
                  <a:gd name="T6" fmla="*/ 260 w 272"/>
                  <a:gd name="T7" fmla="*/ 202 h 229"/>
                  <a:gd name="T8" fmla="*/ 251 w 272"/>
                  <a:gd name="T9" fmla="*/ 207 h 229"/>
                  <a:gd name="T10" fmla="*/ 239 w 272"/>
                  <a:gd name="T11" fmla="*/ 212 h 229"/>
                  <a:gd name="T12" fmla="*/ 227 w 272"/>
                  <a:gd name="T13" fmla="*/ 217 h 229"/>
                  <a:gd name="T14" fmla="*/ 213 w 272"/>
                  <a:gd name="T15" fmla="*/ 219 h 229"/>
                  <a:gd name="T16" fmla="*/ 196 w 272"/>
                  <a:gd name="T17" fmla="*/ 217 h 229"/>
                  <a:gd name="T18" fmla="*/ 182 w 272"/>
                  <a:gd name="T19" fmla="*/ 214 h 229"/>
                  <a:gd name="T20" fmla="*/ 165 w 272"/>
                  <a:gd name="T21" fmla="*/ 205 h 229"/>
                  <a:gd name="T22" fmla="*/ 153 w 272"/>
                  <a:gd name="T23" fmla="*/ 195 h 229"/>
                  <a:gd name="T24" fmla="*/ 141 w 272"/>
                  <a:gd name="T25" fmla="*/ 186 h 229"/>
                  <a:gd name="T26" fmla="*/ 134 w 272"/>
                  <a:gd name="T27" fmla="*/ 176 h 229"/>
                  <a:gd name="T28" fmla="*/ 129 w 272"/>
                  <a:gd name="T29" fmla="*/ 167 h 229"/>
                  <a:gd name="T30" fmla="*/ 124 w 272"/>
                  <a:gd name="T31" fmla="*/ 157 h 229"/>
                  <a:gd name="T32" fmla="*/ 124 w 272"/>
                  <a:gd name="T33" fmla="*/ 150 h 229"/>
                  <a:gd name="T34" fmla="*/ 122 w 272"/>
                  <a:gd name="T35" fmla="*/ 145 h 229"/>
                  <a:gd name="T36" fmla="*/ 122 w 272"/>
                  <a:gd name="T37" fmla="*/ 140 h 229"/>
                  <a:gd name="T38" fmla="*/ 124 w 272"/>
                  <a:gd name="T39" fmla="*/ 138 h 229"/>
                  <a:gd name="T40" fmla="*/ 124 w 272"/>
                  <a:gd name="T41" fmla="*/ 136 h 229"/>
                  <a:gd name="T42" fmla="*/ 122 w 272"/>
                  <a:gd name="T43" fmla="*/ 138 h 229"/>
                  <a:gd name="T44" fmla="*/ 120 w 272"/>
                  <a:gd name="T45" fmla="*/ 140 h 229"/>
                  <a:gd name="T46" fmla="*/ 115 w 272"/>
                  <a:gd name="T47" fmla="*/ 143 h 229"/>
                  <a:gd name="T48" fmla="*/ 110 w 272"/>
                  <a:gd name="T49" fmla="*/ 145 h 229"/>
                  <a:gd name="T50" fmla="*/ 103 w 272"/>
                  <a:gd name="T51" fmla="*/ 147 h 229"/>
                  <a:gd name="T52" fmla="*/ 93 w 272"/>
                  <a:gd name="T53" fmla="*/ 147 h 229"/>
                  <a:gd name="T54" fmla="*/ 84 w 272"/>
                  <a:gd name="T55" fmla="*/ 147 h 229"/>
                  <a:gd name="T56" fmla="*/ 77 w 272"/>
                  <a:gd name="T57" fmla="*/ 147 h 229"/>
                  <a:gd name="T58" fmla="*/ 65 w 272"/>
                  <a:gd name="T59" fmla="*/ 143 h 229"/>
                  <a:gd name="T60" fmla="*/ 55 w 272"/>
                  <a:gd name="T61" fmla="*/ 136 h 229"/>
                  <a:gd name="T62" fmla="*/ 48 w 272"/>
                  <a:gd name="T63" fmla="*/ 128 h 229"/>
                  <a:gd name="T64" fmla="*/ 43 w 272"/>
                  <a:gd name="T65" fmla="*/ 119 h 229"/>
                  <a:gd name="T66" fmla="*/ 39 w 272"/>
                  <a:gd name="T67" fmla="*/ 114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1" name="Freeform 466"/>
              <p:cNvSpPr>
                <a:spLocks/>
              </p:cNvSpPr>
              <p:nvPr/>
            </p:nvSpPr>
            <p:spPr bwMode="auto">
              <a:xfrm>
                <a:off x="3638" y="3666"/>
                <a:ext cx="360" cy="234"/>
              </a:xfrm>
              <a:custGeom>
                <a:avLst/>
                <a:gdLst>
                  <a:gd name="T0" fmla="*/ 3 w 360"/>
                  <a:gd name="T1" fmla="*/ 185 h 236"/>
                  <a:gd name="T2" fmla="*/ 3 w 360"/>
                  <a:gd name="T3" fmla="*/ 192 h 236"/>
                  <a:gd name="T4" fmla="*/ 7 w 360"/>
                  <a:gd name="T5" fmla="*/ 199 h 236"/>
                  <a:gd name="T6" fmla="*/ 17 w 360"/>
                  <a:gd name="T7" fmla="*/ 209 h 236"/>
                  <a:gd name="T8" fmla="*/ 34 w 360"/>
                  <a:gd name="T9" fmla="*/ 216 h 236"/>
                  <a:gd name="T10" fmla="*/ 55 w 360"/>
                  <a:gd name="T11" fmla="*/ 216 h 236"/>
                  <a:gd name="T12" fmla="*/ 72 w 360"/>
                  <a:gd name="T13" fmla="*/ 209 h 236"/>
                  <a:gd name="T14" fmla="*/ 79 w 360"/>
                  <a:gd name="T15" fmla="*/ 199 h 236"/>
                  <a:gd name="T16" fmla="*/ 84 w 360"/>
                  <a:gd name="T17" fmla="*/ 192 h 236"/>
                  <a:gd name="T18" fmla="*/ 86 w 360"/>
                  <a:gd name="T19" fmla="*/ 185 h 236"/>
                  <a:gd name="T20" fmla="*/ 88 w 360"/>
                  <a:gd name="T21" fmla="*/ 185 h 236"/>
                  <a:gd name="T22" fmla="*/ 100 w 360"/>
                  <a:gd name="T23" fmla="*/ 195 h 236"/>
                  <a:gd name="T24" fmla="*/ 119 w 360"/>
                  <a:gd name="T25" fmla="*/ 204 h 236"/>
                  <a:gd name="T26" fmla="*/ 148 w 360"/>
                  <a:gd name="T27" fmla="*/ 209 h 236"/>
                  <a:gd name="T28" fmla="*/ 179 w 360"/>
                  <a:gd name="T29" fmla="*/ 204 h 236"/>
                  <a:gd name="T30" fmla="*/ 208 w 360"/>
                  <a:gd name="T31" fmla="*/ 185 h 236"/>
                  <a:gd name="T32" fmla="*/ 227 w 360"/>
                  <a:gd name="T33" fmla="*/ 171 h 236"/>
                  <a:gd name="T34" fmla="*/ 234 w 360"/>
                  <a:gd name="T35" fmla="*/ 159 h 236"/>
                  <a:gd name="T36" fmla="*/ 236 w 360"/>
                  <a:gd name="T37" fmla="*/ 145 h 236"/>
                  <a:gd name="T38" fmla="*/ 236 w 360"/>
                  <a:gd name="T39" fmla="*/ 138 h 236"/>
                  <a:gd name="T40" fmla="*/ 236 w 360"/>
                  <a:gd name="T41" fmla="*/ 138 h 236"/>
                  <a:gd name="T42" fmla="*/ 243 w 360"/>
                  <a:gd name="T43" fmla="*/ 143 h 236"/>
                  <a:gd name="T44" fmla="*/ 258 w 360"/>
                  <a:gd name="T45" fmla="*/ 147 h 236"/>
                  <a:gd name="T46" fmla="*/ 274 w 360"/>
                  <a:gd name="T47" fmla="*/ 150 h 236"/>
                  <a:gd name="T48" fmla="*/ 293 w 360"/>
                  <a:gd name="T49" fmla="*/ 143 h 236"/>
                  <a:gd name="T50" fmla="*/ 313 w 360"/>
                  <a:gd name="T51" fmla="*/ 128 h 236"/>
                  <a:gd name="T52" fmla="*/ 320 w 360"/>
                  <a:gd name="T53" fmla="*/ 112 h 236"/>
                  <a:gd name="T54" fmla="*/ 322 w 360"/>
                  <a:gd name="T55" fmla="*/ 95 h 236"/>
                  <a:gd name="T56" fmla="*/ 320 w 360"/>
                  <a:gd name="T57" fmla="*/ 81 h 236"/>
                  <a:gd name="T58" fmla="*/ 317 w 360"/>
                  <a:gd name="T59" fmla="*/ 74 h 236"/>
                  <a:gd name="T60" fmla="*/ 317 w 360"/>
                  <a:gd name="T61" fmla="*/ 71 h 236"/>
                  <a:gd name="T62" fmla="*/ 324 w 360"/>
                  <a:gd name="T63" fmla="*/ 66 h 236"/>
                  <a:gd name="T64" fmla="*/ 336 w 360"/>
                  <a:gd name="T65" fmla="*/ 59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97" name="Freeform 467"/>
            <p:cNvSpPr>
              <a:spLocks/>
            </p:cNvSpPr>
            <p:nvPr/>
          </p:nvSpPr>
          <p:spPr bwMode="auto">
            <a:xfrm>
              <a:off x="4347" y="4062"/>
              <a:ext cx="114" cy="115"/>
            </a:xfrm>
            <a:custGeom>
              <a:avLst/>
              <a:gdLst>
                <a:gd name="T0" fmla="*/ 102 w 115"/>
                <a:gd name="T1" fmla="*/ 112 h 115"/>
                <a:gd name="T2" fmla="*/ 105 w 115"/>
                <a:gd name="T3" fmla="*/ 0 h 115"/>
                <a:gd name="T4" fmla="*/ 0 w 115"/>
                <a:gd name="T5" fmla="*/ 0 h 115"/>
                <a:gd name="T6" fmla="*/ 0 w 115"/>
                <a:gd name="T7" fmla="*/ 115 h 115"/>
                <a:gd name="T8" fmla="*/ 105 w 115"/>
                <a:gd name="T9" fmla="*/ 115 h 115"/>
                <a:gd name="T10" fmla="*/ 10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GB"/>
            </a:p>
          </p:txBody>
        </p:sp>
        <p:sp>
          <p:nvSpPr>
            <p:cNvPr id="98" name="Freeform 468"/>
            <p:cNvSpPr>
              <a:spLocks/>
            </p:cNvSpPr>
            <p:nvPr/>
          </p:nvSpPr>
          <p:spPr bwMode="auto">
            <a:xfrm>
              <a:off x="4986" y="4062"/>
              <a:ext cx="110" cy="115"/>
            </a:xfrm>
            <a:custGeom>
              <a:avLst/>
              <a:gdLst>
                <a:gd name="T0" fmla="*/ 92 w 112"/>
                <a:gd name="T1" fmla="*/ 112 h 115"/>
                <a:gd name="T2" fmla="*/ 92 w 112"/>
                <a:gd name="T3" fmla="*/ 0 h 115"/>
                <a:gd name="T4" fmla="*/ 0 w 112"/>
                <a:gd name="T5" fmla="*/ 0 h 115"/>
                <a:gd name="T6" fmla="*/ 0 w 112"/>
                <a:gd name="T7" fmla="*/ 115 h 115"/>
                <a:gd name="T8" fmla="*/ 92 w 112"/>
                <a:gd name="T9" fmla="*/ 115 h 115"/>
                <a:gd name="T10" fmla="*/ 9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GB"/>
            </a:p>
          </p:txBody>
        </p:sp>
        <p:sp>
          <p:nvSpPr>
            <p:cNvPr id="99" name="Line 469"/>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 name="Line 470"/>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 name="Line 471"/>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 name="Line 472"/>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 name="Freeform 473"/>
            <p:cNvSpPr>
              <a:spLocks/>
            </p:cNvSpPr>
            <p:nvPr/>
          </p:nvSpPr>
          <p:spPr bwMode="auto">
            <a:xfrm>
              <a:off x="3745" y="3200"/>
              <a:ext cx="114" cy="112"/>
            </a:xfrm>
            <a:custGeom>
              <a:avLst/>
              <a:gdLst>
                <a:gd name="T0" fmla="*/ 123 w 113"/>
                <a:gd name="T1" fmla="*/ 86 h 115"/>
                <a:gd name="T2" fmla="*/ 123 w 113"/>
                <a:gd name="T3" fmla="*/ 0 h 115"/>
                <a:gd name="T4" fmla="*/ 0 w 113"/>
                <a:gd name="T5" fmla="*/ 0 h 115"/>
                <a:gd name="T6" fmla="*/ 0 w 113"/>
                <a:gd name="T7" fmla="*/ 88 h 115"/>
                <a:gd name="T8" fmla="*/ 123 w 113"/>
                <a:gd name="T9" fmla="*/ 88 h 115"/>
                <a:gd name="T10" fmla="*/ 123 w 113"/>
                <a:gd name="T11" fmla="*/ 88 h 115"/>
                <a:gd name="T12" fmla="*/ 123 w 113"/>
                <a:gd name="T13" fmla="*/ 86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GB"/>
            </a:p>
          </p:txBody>
        </p:sp>
        <p:sp>
          <p:nvSpPr>
            <p:cNvPr id="104" name="Freeform 474"/>
            <p:cNvSpPr>
              <a:spLocks/>
            </p:cNvSpPr>
            <p:nvPr/>
          </p:nvSpPr>
          <p:spPr bwMode="auto">
            <a:xfrm>
              <a:off x="3983" y="3263"/>
              <a:ext cx="114" cy="115"/>
            </a:xfrm>
            <a:custGeom>
              <a:avLst/>
              <a:gdLst>
                <a:gd name="T0" fmla="*/ 123 w 113"/>
                <a:gd name="T1" fmla="*/ 112 h 115"/>
                <a:gd name="T2" fmla="*/ 123 w 113"/>
                <a:gd name="T3" fmla="*/ 0 h 115"/>
                <a:gd name="T4" fmla="*/ 0 w 113"/>
                <a:gd name="T5" fmla="*/ 0 h 115"/>
                <a:gd name="T6" fmla="*/ 0 w 113"/>
                <a:gd name="T7" fmla="*/ 115 h 115"/>
                <a:gd name="T8" fmla="*/ 123 w 113"/>
                <a:gd name="T9" fmla="*/ 115 h 115"/>
                <a:gd name="T10" fmla="*/ 12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GB"/>
            </a:p>
          </p:txBody>
        </p:sp>
        <p:sp>
          <p:nvSpPr>
            <p:cNvPr id="105" name="Line 475"/>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 name="Freeform 476"/>
            <p:cNvSpPr>
              <a:spLocks/>
            </p:cNvSpPr>
            <p:nvPr/>
          </p:nvSpPr>
          <p:spPr bwMode="auto">
            <a:xfrm>
              <a:off x="4552" y="3204"/>
              <a:ext cx="114" cy="109"/>
            </a:xfrm>
            <a:custGeom>
              <a:avLst/>
              <a:gdLst>
                <a:gd name="T0" fmla="*/ 132 w 112"/>
                <a:gd name="T1" fmla="*/ 85 h 112"/>
                <a:gd name="T2" fmla="*/ 132 w 112"/>
                <a:gd name="T3" fmla="*/ 0 h 112"/>
                <a:gd name="T4" fmla="*/ 0 w 112"/>
                <a:gd name="T5" fmla="*/ 0 h 112"/>
                <a:gd name="T6" fmla="*/ 0 w 112"/>
                <a:gd name="T7" fmla="*/ 85 h 112"/>
                <a:gd name="T8" fmla="*/ 132 w 112"/>
                <a:gd name="T9" fmla="*/ 85 h 112"/>
                <a:gd name="T10" fmla="*/ 132 w 112"/>
                <a:gd name="T11" fmla="*/ 85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477"/>
            <p:cNvSpPr>
              <a:spLocks/>
            </p:cNvSpPr>
            <p:nvPr/>
          </p:nvSpPr>
          <p:spPr bwMode="auto">
            <a:xfrm>
              <a:off x="4552" y="3204"/>
              <a:ext cx="114" cy="109"/>
            </a:xfrm>
            <a:custGeom>
              <a:avLst/>
              <a:gdLst>
                <a:gd name="T0" fmla="*/ 132 w 112"/>
                <a:gd name="T1" fmla="*/ 85 h 112"/>
                <a:gd name="T2" fmla="*/ 132 w 112"/>
                <a:gd name="T3" fmla="*/ 0 h 112"/>
                <a:gd name="T4" fmla="*/ 0 w 112"/>
                <a:gd name="T5" fmla="*/ 0 h 112"/>
                <a:gd name="T6" fmla="*/ 0 w 112"/>
                <a:gd name="T7" fmla="*/ 85 h 112"/>
                <a:gd name="T8" fmla="*/ 132 w 112"/>
                <a:gd name="T9" fmla="*/ 85 h 112"/>
                <a:gd name="T10" fmla="*/ 132 w 112"/>
                <a:gd name="T11" fmla="*/ 85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GB"/>
            </a:p>
          </p:txBody>
        </p:sp>
        <p:sp>
          <p:nvSpPr>
            <p:cNvPr id="108" name="Line 478"/>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 name="Line 479"/>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 name="Line 480"/>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 name="Line 481"/>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 name="Line 482"/>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 name="Line 483"/>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 name="Line 484"/>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5" name="Freeform 485"/>
            <p:cNvSpPr>
              <a:spLocks/>
            </p:cNvSpPr>
            <p:nvPr/>
          </p:nvSpPr>
          <p:spPr bwMode="auto">
            <a:xfrm>
              <a:off x="4160" y="3613"/>
              <a:ext cx="114" cy="112"/>
            </a:xfrm>
            <a:custGeom>
              <a:avLst/>
              <a:gdLst>
                <a:gd name="T0" fmla="*/ 132 w 112"/>
                <a:gd name="T1" fmla="*/ 112 h 112"/>
                <a:gd name="T2" fmla="*/ 132 w 112"/>
                <a:gd name="T3" fmla="*/ 0 h 112"/>
                <a:gd name="T4" fmla="*/ 0 w 112"/>
                <a:gd name="T5" fmla="*/ 0 h 112"/>
                <a:gd name="T6" fmla="*/ 0 w 112"/>
                <a:gd name="T7" fmla="*/ 112 h 112"/>
                <a:gd name="T8" fmla="*/ 132 w 112"/>
                <a:gd name="T9" fmla="*/ 112 h 112"/>
                <a:gd name="T10" fmla="*/ 13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486"/>
            <p:cNvSpPr>
              <a:spLocks/>
            </p:cNvSpPr>
            <p:nvPr/>
          </p:nvSpPr>
          <p:spPr bwMode="auto">
            <a:xfrm>
              <a:off x="4160" y="3613"/>
              <a:ext cx="114" cy="112"/>
            </a:xfrm>
            <a:custGeom>
              <a:avLst/>
              <a:gdLst>
                <a:gd name="T0" fmla="*/ 132 w 112"/>
                <a:gd name="T1" fmla="*/ 112 h 112"/>
                <a:gd name="T2" fmla="*/ 132 w 112"/>
                <a:gd name="T3" fmla="*/ 0 h 112"/>
                <a:gd name="T4" fmla="*/ 0 w 112"/>
                <a:gd name="T5" fmla="*/ 0 h 112"/>
                <a:gd name="T6" fmla="*/ 0 w 112"/>
                <a:gd name="T7" fmla="*/ 112 h 112"/>
                <a:gd name="T8" fmla="*/ 132 w 112"/>
                <a:gd name="T9" fmla="*/ 112 h 112"/>
                <a:gd name="T10" fmla="*/ 13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GB"/>
            </a:p>
          </p:txBody>
        </p:sp>
        <p:sp>
          <p:nvSpPr>
            <p:cNvPr id="117" name="Line 487"/>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0242" name="Rectangle 2"/>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130" name="Rectangle 4"/>
          <p:cNvSpPr>
            <a:spLocks noGrp="1" noChangeArrowheads="1"/>
          </p:cNvSpPr>
          <p:nvPr>
            <p:ph type="dt" sz="half" idx="10"/>
          </p:nvPr>
        </p:nvSpPr>
        <p:spPr/>
        <p:txBody>
          <a:bodyPr/>
          <a:lstStyle>
            <a:lvl1pPr>
              <a:defRPr/>
            </a:lvl1pPr>
          </a:lstStyle>
          <a:p>
            <a:pPr>
              <a:defRPr/>
            </a:pPr>
            <a:r>
              <a:rPr lang="en-US"/>
              <a:t>L -1; 9-17-04</a:t>
            </a:r>
          </a:p>
        </p:txBody>
      </p:sp>
      <p:sp>
        <p:nvSpPr>
          <p:cNvPr id="131" name="Rectangle 5"/>
          <p:cNvSpPr>
            <a:spLocks noGrp="1" noChangeArrowheads="1"/>
          </p:cNvSpPr>
          <p:nvPr>
            <p:ph type="ftr" sz="quarter" idx="11"/>
          </p:nvPr>
        </p:nvSpPr>
        <p:spPr/>
        <p:txBody>
          <a:bodyPr/>
          <a:lstStyle>
            <a:lvl1pPr>
              <a:defRPr/>
            </a:lvl1pPr>
          </a:lstStyle>
          <a:p>
            <a:pPr>
              <a:defRPr/>
            </a:pPr>
            <a:r>
              <a:rPr lang="en-US" altLang="en-US"/>
              <a:t>© Srinivasan Seshan, 2004</a:t>
            </a:r>
          </a:p>
        </p:txBody>
      </p:sp>
      <p:sp>
        <p:nvSpPr>
          <p:cNvPr id="132" name="Rectangle 6"/>
          <p:cNvSpPr>
            <a:spLocks noGrp="1" noChangeArrowheads="1"/>
          </p:cNvSpPr>
          <p:nvPr>
            <p:ph type="sldNum" sz="quarter" idx="12"/>
          </p:nvPr>
        </p:nvSpPr>
        <p:spPr/>
        <p:txBody>
          <a:bodyPr/>
          <a:lstStyle>
            <a:lvl1pPr>
              <a:defRPr/>
            </a:lvl1pPr>
          </a:lstStyle>
          <a:p>
            <a:pPr>
              <a:defRPr/>
            </a:pPr>
            <a:fld id="{BA094F48-F173-4023-B04E-FC3CE80CC5AD}" type="slidenum">
              <a:rPr lang="en-US" altLang="en-US"/>
              <a:pPr>
                <a:defRPr/>
              </a:pPr>
              <a:t>‹#›</a:t>
            </a:fld>
            <a:endParaRPr lang="en-US" altLang="en-US"/>
          </a:p>
        </p:txBody>
      </p:sp>
    </p:spTree>
    <p:extLst>
      <p:ext uri="{BB962C8B-B14F-4D97-AF65-F5344CB8AC3E}">
        <p14:creationId xmlns:p14="http://schemas.microsoft.com/office/powerpoint/2010/main" val="392997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5"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6" name="Rectangle 351"/>
          <p:cNvSpPr>
            <a:spLocks noGrp="1" noChangeArrowheads="1"/>
          </p:cNvSpPr>
          <p:nvPr>
            <p:ph type="sldNum" sz="quarter" idx="12"/>
          </p:nvPr>
        </p:nvSpPr>
        <p:spPr>
          <a:ln/>
        </p:spPr>
        <p:txBody>
          <a:bodyPr/>
          <a:lstStyle>
            <a:lvl1pPr>
              <a:defRPr/>
            </a:lvl1pPr>
          </a:lstStyle>
          <a:p>
            <a:pPr>
              <a:defRPr/>
            </a:pPr>
            <a:fld id="{7D0E4043-5253-4690-9429-FA07AF97C254}" type="slidenum">
              <a:rPr lang="en-US" altLang="en-US"/>
              <a:pPr>
                <a:defRPr/>
              </a:pPr>
              <a:t>‹#›</a:t>
            </a:fld>
            <a:endParaRPr lang="en-US" altLang="en-US"/>
          </a:p>
        </p:txBody>
      </p:sp>
    </p:spTree>
    <p:extLst>
      <p:ext uri="{BB962C8B-B14F-4D97-AF65-F5344CB8AC3E}">
        <p14:creationId xmlns:p14="http://schemas.microsoft.com/office/powerpoint/2010/main" val="207874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5"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6" name="Rectangle 351"/>
          <p:cNvSpPr>
            <a:spLocks noGrp="1" noChangeArrowheads="1"/>
          </p:cNvSpPr>
          <p:nvPr>
            <p:ph type="sldNum" sz="quarter" idx="12"/>
          </p:nvPr>
        </p:nvSpPr>
        <p:spPr>
          <a:ln/>
        </p:spPr>
        <p:txBody>
          <a:bodyPr/>
          <a:lstStyle>
            <a:lvl1pPr>
              <a:defRPr/>
            </a:lvl1pPr>
          </a:lstStyle>
          <a:p>
            <a:pPr>
              <a:defRPr/>
            </a:pPr>
            <a:fld id="{3CE8E27C-80D7-4B09-8E64-D6EF016E598E}" type="slidenum">
              <a:rPr lang="en-US" altLang="en-US"/>
              <a:pPr>
                <a:defRPr/>
              </a:pPr>
              <a:t>‹#›</a:t>
            </a:fld>
            <a:endParaRPr lang="en-US" altLang="en-US"/>
          </a:p>
        </p:txBody>
      </p:sp>
    </p:spTree>
    <p:extLst>
      <p:ext uri="{BB962C8B-B14F-4D97-AF65-F5344CB8AC3E}">
        <p14:creationId xmlns:p14="http://schemas.microsoft.com/office/powerpoint/2010/main" val="84980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7719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6"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7" name="Rectangle 351"/>
          <p:cNvSpPr>
            <a:spLocks noGrp="1" noChangeArrowheads="1"/>
          </p:cNvSpPr>
          <p:nvPr>
            <p:ph type="sldNum" sz="quarter" idx="12"/>
          </p:nvPr>
        </p:nvSpPr>
        <p:spPr>
          <a:ln/>
        </p:spPr>
        <p:txBody>
          <a:bodyPr/>
          <a:lstStyle>
            <a:lvl1pPr>
              <a:defRPr/>
            </a:lvl1pPr>
          </a:lstStyle>
          <a:p>
            <a:pPr>
              <a:defRPr/>
            </a:pPr>
            <a:fld id="{A957D674-4E74-43CA-8F4A-F2D97C367952}" type="slidenum">
              <a:rPr lang="en-US" altLang="en-US"/>
              <a:pPr>
                <a:defRPr/>
              </a:pPr>
              <a:t>‹#›</a:t>
            </a:fld>
            <a:endParaRPr lang="en-US" altLang="en-US"/>
          </a:p>
        </p:txBody>
      </p:sp>
    </p:spTree>
    <p:extLst>
      <p:ext uri="{BB962C8B-B14F-4D97-AF65-F5344CB8AC3E}">
        <p14:creationId xmlns:p14="http://schemas.microsoft.com/office/powerpoint/2010/main" val="159448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5"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6" name="Rectangle 351"/>
          <p:cNvSpPr>
            <a:spLocks noGrp="1" noChangeArrowheads="1"/>
          </p:cNvSpPr>
          <p:nvPr>
            <p:ph type="sldNum" sz="quarter" idx="12"/>
          </p:nvPr>
        </p:nvSpPr>
        <p:spPr>
          <a:ln/>
        </p:spPr>
        <p:txBody>
          <a:bodyPr/>
          <a:lstStyle>
            <a:lvl1pPr>
              <a:defRPr/>
            </a:lvl1pPr>
          </a:lstStyle>
          <a:p>
            <a:pPr>
              <a:defRPr/>
            </a:pPr>
            <a:fld id="{4E11E26A-51C1-4295-9B75-B540EF222BBB}" type="slidenum">
              <a:rPr lang="en-US" altLang="en-US"/>
              <a:pPr>
                <a:defRPr/>
              </a:pPr>
              <a:t>‹#›</a:t>
            </a:fld>
            <a:endParaRPr lang="en-US" altLang="en-US"/>
          </a:p>
        </p:txBody>
      </p:sp>
    </p:spTree>
    <p:extLst>
      <p:ext uri="{BB962C8B-B14F-4D97-AF65-F5344CB8AC3E}">
        <p14:creationId xmlns:p14="http://schemas.microsoft.com/office/powerpoint/2010/main" val="145316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5"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6" name="Rectangle 351"/>
          <p:cNvSpPr>
            <a:spLocks noGrp="1" noChangeArrowheads="1"/>
          </p:cNvSpPr>
          <p:nvPr>
            <p:ph type="sldNum" sz="quarter" idx="12"/>
          </p:nvPr>
        </p:nvSpPr>
        <p:spPr>
          <a:ln/>
        </p:spPr>
        <p:txBody>
          <a:bodyPr/>
          <a:lstStyle>
            <a:lvl1pPr>
              <a:defRPr/>
            </a:lvl1pPr>
          </a:lstStyle>
          <a:p>
            <a:pPr>
              <a:defRPr/>
            </a:pPr>
            <a:fld id="{5A97FF24-A31D-45B6-911B-B854FFD764C4}" type="slidenum">
              <a:rPr lang="en-US" altLang="en-US"/>
              <a:pPr>
                <a:defRPr/>
              </a:pPr>
              <a:t>‹#›</a:t>
            </a:fld>
            <a:endParaRPr lang="en-US" altLang="en-US"/>
          </a:p>
        </p:txBody>
      </p:sp>
    </p:spTree>
    <p:extLst>
      <p:ext uri="{BB962C8B-B14F-4D97-AF65-F5344CB8AC3E}">
        <p14:creationId xmlns:p14="http://schemas.microsoft.com/office/powerpoint/2010/main" val="137402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52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152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6"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7" name="Rectangle 351"/>
          <p:cNvSpPr>
            <a:spLocks noGrp="1" noChangeArrowheads="1"/>
          </p:cNvSpPr>
          <p:nvPr>
            <p:ph type="sldNum" sz="quarter" idx="12"/>
          </p:nvPr>
        </p:nvSpPr>
        <p:spPr>
          <a:ln/>
        </p:spPr>
        <p:txBody>
          <a:bodyPr/>
          <a:lstStyle>
            <a:lvl1pPr>
              <a:defRPr/>
            </a:lvl1pPr>
          </a:lstStyle>
          <a:p>
            <a:pPr>
              <a:defRPr/>
            </a:pPr>
            <a:fld id="{A33D19AF-3234-4815-A140-82BE587FAA95}" type="slidenum">
              <a:rPr lang="en-US" altLang="en-US"/>
              <a:pPr>
                <a:defRPr/>
              </a:pPr>
              <a:t>‹#›</a:t>
            </a:fld>
            <a:endParaRPr lang="en-US" altLang="en-US"/>
          </a:p>
        </p:txBody>
      </p:sp>
    </p:spTree>
    <p:extLst>
      <p:ext uri="{BB962C8B-B14F-4D97-AF65-F5344CB8AC3E}">
        <p14:creationId xmlns:p14="http://schemas.microsoft.com/office/powerpoint/2010/main" val="55390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8"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9" name="Rectangle 351"/>
          <p:cNvSpPr>
            <a:spLocks noGrp="1" noChangeArrowheads="1"/>
          </p:cNvSpPr>
          <p:nvPr>
            <p:ph type="sldNum" sz="quarter" idx="12"/>
          </p:nvPr>
        </p:nvSpPr>
        <p:spPr>
          <a:ln/>
        </p:spPr>
        <p:txBody>
          <a:bodyPr/>
          <a:lstStyle>
            <a:lvl1pPr>
              <a:defRPr/>
            </a:lvl1pPr>
          </a:lstStyle>
          <a:p>
            <a:pPr>
              <a:defRPr/>
            </a:pPr>
            <a:fld id="{BD4FA4AC-3B0F-4851-A7A4-88174194BEB5}" type="slidenum">
              <a:rPr lang="en-US" altLang="en-US"/>
              <a:pPr>
                <a:defRPr/>
              </a:pPr>
              <a:t>‹#›</a:t>
            </a:fld>
            <a:endParaRPr lang="en-US" altLang="en-US"/>
          </a:p>
        </p:txBody>
      </p:sp>
    </p:spTree>
    <p:extLst>
      <p:ext uri="{BB962C8B-B14F-4D97-AF65-F5344CB8AC3E}">
        <p14:creationId xmlns:p14="http://schemas.microsoft.com/office/powerpoint/2010/main" val="364063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4"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5" name="Rectangle 351"/>
          <p:cNvSpPr>
            <a:spLocks noGrp="1" noChangeArrowheads="1"/>
          </p:cNvSpPr>
          <p:nvPr>
            <p:ph type="sldNum" sz="quarter" idx="12"/>
          </p:nvPr>
        </p:nvSpPr>
        <p:spPr>
          <a:ln/>
        </p:spPr>
        <p:txBody>
          <a:bodyPr/>
          <a:lstStyle>
            <a:lvl1pPr>
              <a:defRPr/>
            </a:lvl1pPr>
          </a:lstStyle>
          <a:p>
            <a:pPr>
              <a:defRPr/>
            </a:pPr>
            <a:fld id="{4DAE242A-D36F-48C0-9F88-9D687BB5DA11}" type="slidenum">
              <a:rPr lang="en-US" altLang="en-US"/>
              <a:pPr>
                <a:defRPr/>
              </a:pPr>
              <a:t>‹#›</a:t>
            </a:fld>
            <a:endParaRPr lang="en-US" altLang="en-US"/>
          </a:p>
        </p:txBody>
      </p:sp>
    </p:spTree>
    <p:extLst>
      <p:ext uri="{BB962C8B-B14F-4D97-AF65-F5344CB8AC3E}">
        <p14:creationId xmlns:p14="http://schemas.microsoft.com/office/powerpoint/2010/main" val="1483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3"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4" name="Rectangle 351"/>
          <p:cNvSpPr>
            <a:spLocks noGrp="1" noChangeArrowheads="1"/>
          </p:cNvSpPr>
          <p:nvPr>
            <p:ph type="sldNum" sz="quarter" idx="12"/>
          </p:nvPr>
        </p:nvSpPr>
        <p:spPr>
          <a:ln/>
        </p:spPr>
        <p:txBody>
          <a:bodyPr/>
          <a:lstStyle>
            <a:lvl1pPr>
              <a:defRPr/>
            </a:lvl1pPr>
          </a:lstStyle>
          <a:p>
            <a:pPr>
              <a:defRPr/>
            </a:pPr>
            <a:fld id="{0E8FF6DB-6415-40A7-AB25-D43B21B18361}" type="slidenum">
              <a:rPr lang="en-US" altLang="en-US"/>
              <a:pPr>
                <a:defRPr/>
              </a:pPr>
              <a:t>‹#›</a:t>
            </a:fld>
            <a:endParaRPr lang="en-US" altLang="en-US"/>
          </a:p>
        </p:txBody>
      </p:sp>
    </p:spTree>
    <p:extLst>
      <p:ext uri="{BB962C8B-B14F-4D97-AF65-F5344CB8AC3E}">
        <p14:creationId xmlns:p14="http://schemas.microsoft.com/office/powerpoint/2010/main" val="23673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6"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7" name="Rectangle 351"/>
          <p:cNvSpPr>
            <a:spLocks noGrp="1" noChangeArrowheads="1"/>
          </p:cNvSpPr>
          <p:nvPr>
            <p:ph type="sldNum" sz="quarter" idx="12"/>
          </p:nvPr>
        </p:nvSpPr>
        <p:spPr>
          <a:ln/>
        </p:spPr>
        <p:txBody>
          <a:bodyPr/>
          <a:lstStyle>
            <a:lvl1pPr>
              <a:defRPr/>
            </a:lvl1pPr>
          </a:lstStyle>
          <a:p>
            <a:pPr>
              <a:defRPr/>
            </a:pPr>
            <a:fld id="{361A6DD0-207C-40F6-91F6-80D8B5BE6F7F}" type="slidenum">
              <a:rPr lang="en-US" altLang="en-US"/>
              <a:pPr>
                <a:defRPr/>
              </a:pPr>
              <a:t>‹#›</a:t>
            </a:fld>
            <a:endParaRPr lang="en-US" altLang="en-US"/>
          </a:p>
        </p:txBody>
      </p:sp>
    </p:spTree>
    <p:extLst>
      <p:ext uri="{BB962C8B-B14F-4D97-AF65-F5344CB8AC3E}">
        <p14:creationId xmlns:p14="http://schemas.microsoft.com/office/powerpoint/2010/main" val="36871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9"/>
          <p:cNvSpPr>
            <a:spLocks noGrp="1" noChangeArrowheads="1"/>
          </p:cNvSpPr>
          <p:nvPr>
            <p:ph type="dt" sz="half" idx="10"/>
          </p:nvPr>
        </p:nvSpPr>
        <p:spPr>
          <a:ln/>
        </p:spPr>
        <p:txBody>
          <a:bodyPr/>
          <a:lstStyle>
            <a:lvl1pPr>
              <a:defRPr/>
            </a:lvl1pPr>
          </a:lstStyle>
          <a:p>
            <a:pPr>
              <a:defRPr/>
            </a:pPr>
            <a:r>
              <a:rPr lang="en-US"/>
              <a:t>L -1; 9-17-04</a:t>
            </a:r>
          </a:p>
        </p:txBody>
      </p:sp>
      <p:sp>
        <p:nvSpPr>
          <p:cNvPr id="6" name="Rectangle 350"/>
          <p:cNvSpPr>
            <a:spLocks noGrp="1" noChangeArrowheads="1"/>
          </p:cNvSpPr>
          <p:nvPr>
            <p:ph type="ftr" sz="quarter" idx="11"/>
          </p:nvPr>
        </p:nvSpPr>
        <p:spPr>
          <a:ln/>
        </p:spPr>
        <p:txBody>
          <a:bodyPr/>
          <a:lstStyle>
            <a:lvl1pPr>
              <a:defRPr/>
            </a:lvl1pPr>
          </a:lstStyle>
          <a:p>
            <a:pPr>
              <a:defRPr/>
            </a:pPr>
            <a:r>
              <a:rPr lang="en-US" altLang="en-US"/>
              <a:t>© Srinivasan Seshan, 2004</a:t>
            </a:r>
          </a:p>
        </p:txBody>
      </p:sp>
      <p:sp>
        <p:nvSpPr>
          <p:cNvPr id="7" name="Rectangle 351"/>
          <p:cNvSpPr>
            <a:spLocks noGrp="1" noChangeArrowheads="1"/>
          </p:cNvSpPr>
          <p:nvPr>
            <p:ph type="sldNum" sz="quarter" idx="12"/>
          </p:nvPr>
        </p:nvSpPr>
        <p:spPr>
          <a:ln/>
        </p:spPr>
        <p:txBody>
          <a:bodyPr/>
          <a:lstStyle>
            <a:lvl1pPr>
              <a:defRPr/>
            </a:lvl1pPr>
          </a:lstStyle>
          <a:p>
            <a:pPr>
              <a:defRPr/>
            </a:pPr>
            <a:fld id="{62E419F7-BD27-436F-9B65-A155BE79A95C}" type="slidenum">
              <a:rPr lang="en-US" altLang="en-US"/>
              <a:pPr>
                <a:defRPr/>
              </a:pPr>
              <a:t>‹#›</a:t>
            </a:fld>
            <a:endParaRPr lang="en-US" altLang="en-US"/>
          </a:p>
        </p:txBody>
      </p:sp>
    </p:spTree>
    <p:extLst>
      <p:ext uri="{BB962C8B-B14F-4D97-AF65-F5344CB8AC3E}">
        <p14:creationId xmlns:p14="http://schemas.microsoft.com/office/powerpoint/2010/main" val="60951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89"/>
          <p:cNvGrpSpPr>
            <a:grpSpLocks/>
          </p:cNvGrpSpPr>
          <p:nvPr/>
        </p:nvGrpSpPr>
        <p:grpSpPr bwMode="auto">
          <a:xfrm>
            <a:off x="304800" y="6783388"/>
            <a:ext cx="8458200" cy="74612"/>
            <a:chOff x="192" y="3840"/>
            <a:chExt cx="5328" cy="47"/>
          </a:xfrm>
        </p:grpSpPr>
        <p:grpSp>
          <p:nvGrpSpPr>
            <p:cNvPr id="1135" name="Group 265"/>
            <p:cNvGrpSpPr>
              <a:grpSpLocks/>
            </p:cNvGrpSpPr>
            <p:nvPr userDrawn="1"/>
          </p:nvGrpSpPr>
          <p:grpSpPr bwMode="auto">
            <a:xfrm>
              <a:off x="192" y="3840"/>
              <a:ext cx="624" cy="47"/>
              <a:chOff x="624" y="3706"/>
              <a:chExt cx="1056" cy="106"/>
            </a:xfrm>
          </p:grpSpPr>
          <p:sp>
            <p:nvSpPr>
              <p:cNvPr id="1157" name="Rectangle 2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58" name="Rectangle 2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136" name="Group 268"/>
            <p:cNvGrpSpPr>
              <a:grpSpLocks/>
            </p:cNvGrpSpPr>
            <p:nvPr userDrawn="1"/>
          </p:nvGrpSpPr>
          <p:grpSpPr bwMode="auto">
            <a:xfrm>
              <a:off x="864" y="3840"/>
              <a:ext cx="624" cy="47"/>
              <a:chOff x="624" y="3600"/>
              <a:chExt cx="1056" cy="106"/>
            </a:xfrm>
          </p:grpSpPr>
          <p:sp>
            <p:nvSpPr>
              <p:cNvPr id="1155" name="Rectangle 2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56" name="Rectangle 2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137" name="Group 271"/>
            <p:cNvGrpSpPr>
              <a:grpSpLocks/>
            </p:cNvGrpSpPr>
            <p:nvPr userDrawn="1"/>
          </p:nvGrpSpPr>
          <p:grpSpPr bwMode="auto">
            <a:xfrm>
              <a:off x="1536" y="3840"/>
              <a:ext cx="624" cy="47"/>
              <a:chOff x="624" y="3706"/>
              <a:chExt cx="1056" cy="106"/>
            </a:xfrm>
          </p:grpSpPr>
          <p:sp>
            <p:nvSpPr>
              <p:cNvPr id="1153" name="Rectangle 2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54" name="Rectangle 2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138" name="Group 274"/>
            <p:cNvGrpSpPr>
              <a:grpSpLocks/>
            </p:cNvGrpSpPr>
            <p:nvPr userDrawn="1"/>
          </p:nvGrpSpPr>
          <p:grpSpPr bwMode="auto">
            <a:xfrm>
              <a:off x="2208" y="3840"/>
              <a:ext cx="624" cy="47"/>
              <a:chOff x="624" y="3600"/>
              <a:chExt cx="1056" cy="106"/>
            </a:xfrm>
          </p:grpSpPr>
          <p:sp>
            <p:nvSpPr>
              <p:cNvPr id="1151" name="Rectangle 2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52" name="Rectangle 2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139" name="Group 277"/>
            <p:cNvGrpSpPr>
              <a:grpSpLocks/>
            </p:cNvGrpSpPr>
            <p:nvPr userDrawn="1"/>
          </p:nvGrpSpPr>
          <p:grpSpPr bwMode="auto">
            <a:xfrm>
              <a:off x="2880" y="3840"/>
              <a:ext cx="624" cy="47"/>
              <a:chOff x="624" y="3706"/>
              <a:chExt cx="1056" cy="106"/>
            </a:xfrm>
          </p:grpSpPr>
          <p:sp>
            <p:nvSpPr>
              <p:cNvPr id="1149" name="Rectangle 2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50" name="Rectangle 2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140" name="Group 280"/>
            <p:cNvGrpSpPr>
              <a:grpSpLocks/>
            </p:cNvGrpSpPr>
            <p:nvPr userDrawn="1"/>
          </p:nvGrpSpPr>
          <p:grpSpPr bwMode="auto">
            <a:xfrm>
              <a:off x="3552" y="3840"/>
              <a:ext cx="624" cy="47"/>
              <a:chOff x="624" y="3600"/>
              <a:chExt cx="1056" cy="106"/>
            </a:xfrm>
          </p:grpSpPr>
          <p:sp>
            <p:nvSpPr>
              <p:cNvPr id="1147" name="Rectangle 2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48" name="Rectangle 2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141" name="Group 283"/>
            <p:cNvGrpSpPr>
              <a:grpSpLocks/>
            </p:cNvGrpSpPr>
            <p:nvPr userDrawn="1"/>
          </p:nvGrpSpPr>
          <p:grpSpPr bwMode="auto">
            <a:xfrm>
              <a:off x="4224" y="3840"/>
              <a:ext cx="624" cy="47"/>
              <a:chOff x="624" y="3706"/>
              <a:chExt cx="1056" cy="106"/>
            </a:xfrm>
          </p:grpSpPr>
          <p:sp>
            <p:nvSpPr>
              <p:cNvPr id="1145" name="Rectangle 2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46" name="Rectangle 2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142" name="Group 286"/>
            <p:cNvGrpSpPr>
              <a:grpSpLocks/>
            </p:cNvGrpSpPr>
            <p:nvPr userDrawn="1"/>
          </p:nvGrpSpPr>
          <p:grpSpPr bwMode="auto">
            <a:xfrm>
              <a:off x="4896" y="3840"/>
              <a:ext cx="624" cy="47"/>
              <a:chOff x="624" y="3600"/>
              <a:chExt cx="1056" cy="106"/>
            </a:xfrm>
          </p:grpSpPr>
          <p:sp>
            <p:nvSpPr>
              <p:cNvPr id="1143" name="Rectangle 2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44" name="Rectangle 2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sp>
        <p:nvSpPr>
          <p:cNvPr id="1027" name="Rectangle 2"/>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4800" y="12954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352"/>
          <p:cNvGrpSpPr>
            <a:grpSpLocks/>
          </p:cNvGrpSpPr>
          <p:nvPr userDrawn="1"/>
        </p:nvGrpSpPr>
        <p:grpSpPr bwMode="auto">
          <a:xfrm>
            <a:off x="304800" y="1066800"/>
            <a:ext cx="8458200" cy="150813"/>
            <a:chOff x="192" y="672"/>
            <a:chExt cx="5328" cy="95"/>
          </a:xfrm>
        </p:grpSpPr>
        <p:sp>
          <p:nvSpPr>
            <p:cNvPr id="1103" name="Rectangle 292"/>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4" name="Rectangle 293"/>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5" name="Rectangle 294"/>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6" name="Rectangle 295"/>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7" name="Rectangle 296"/>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8" name="Rectangle 297"/>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9" name="Rectangle 298"/>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0" name="Rectangle 299"/>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1" name="Rectangle 300"/>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2" name="Rectangle 301"/>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3" name="Rectangle 302"/>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4" name="Rectangle 303"/>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5" name="Rectangle 304"/>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6" name="Rectangle 305"/>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7" name="Rectangle 306"/>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8" name="Rectangle 307"/>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19" name="Rectangle 308"/>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0" name="Rectangle 309"/>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1" name="Rectangle 310"/>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2" name="Rectangle 311"/>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3" name="Rectangle 312"/>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4" name="Rectangle 313"/>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5" name="Rectangle 314"/>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6" name="Rectangle 315"/>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7" name="Rectangle 316"/>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8" name="Rectangle 317"/>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29" name="Rectangle 318"/>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30" name="Rectangle 319"/>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31" name="Rectangle 320"/>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32" name="Rectangle 321"/>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33" name="Rectangle 322"/>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34" name="Rectangle 323"/>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30" name="Group 324"/>
          <p:cNvGrpSpPr>
            <a:grpSpLocks/>
          </p:cNvGrpSpPr>
          <p:nvPr userDrawn="1"/>
        </p:nvGrpSpPr>
        <p:grpSpPr bwMode="auto">
          <a:xfrm>
            <a:off x="304800" y="6783388"/>
            <a:ext cx="8458200" cy="74612"/>
            <a:chOff x="192" y="3840"/>
            <a:chExt cx="5328" cy="47"/>
          </a:xfrm>
        </p:grpSpPr>
        <p:grpSp>
          <p:nvGrpSpPr>
            <p:cNvPr id="1079" name="Group 325"/>
            <p:cNvGrpSpPr>
              <a:grpSpLocks/>
            </p:cNvGrpSpPr>
            <p:nvPr userDrawn="1"/>
          </p:nvGrpSpPr>
          <p:grpSpPr bwMode="auto">
            <a:xfrm>
              <a:off x="192" y="3840"/>
              <a:ext cx="624" cy="47"/>
              <a:chOff x="624" y="3706"/>
              <a:chExt cx="1056" cy="106"/>
            </a:xfrm>
          </p:grpSpPr>
          <p:sp>
            <p:nvSpPr>
              <p:cNvPr id="1101" name="Rectangle 32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2" name="Rectangle 32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80" name="Group 328"/>
            <p:cNvGrpSpPr>
              <a:grpSpLocks/>
            </p:cNvGrpSpPr>
            <p:nvPr userDrawn="1"/>
          </p:nvGrpSpPr>
          <p:grpSpPr bwMode="auto">
            <a:xfrm>
              <a:off x="864" y="3840"/>
              <a:ext cx="624" cy="47"/>
              <a:chOff x="624" y="3600"/>
              <a:chExt cx="1056" cy="106"/>
            </a:xfrm>
          </p:grpSpPr>
          <p:sp>
            <p:nvSpPr>
              <p:cNvPr id="1099" name="Rectangle 32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100" name="Rectangle 33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81" name="Group 331"/>
            <p:cNvGrpSpPr>
              <a:grpSpLocks/>
            </p:cNvGrpSpPr>
            <p:nvPr userDrawn="1"/>
          </p:nvGrpSpPr>
          <p:grpSpPr bwMode="auto">
            <a:xfrm>
              <a:off x="1536" y="3840"/>
              <a:ext cx="624" cy="47"/>
              <a:chOff x="624" y="3706"/>
              <a:chExt cx="1056" cy="106"/>
            </a:xfrm>
          </p:grpSpPr>
          <p:sp>
            <p:nvSpPr>
              <p:cNvPr id="1097" name="Rectangle 33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098" name="Rectangle 33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82" name="Group 334"/>
            <p:cNvGrpSpPr>
              <a:grpSpLocks/>
            </p:cNvGrpSpPr>
            <p:nvPr userDrawn="1"/>
          </p:nvGrpSpPr>
          <p:grpSpPr bwMode="auto">
            <a:xfrm>
              <a:off x="2208" y="3840"/>
              <a:ext cx="624" cy="47"/>
              <a:chOff x="624" y="3600"/>
              <a:chExt cx="1056" cy="106"/>
            </a:xfrm>
          </p:grpSpPr>
          <p:sp>
            <p:nvSpPr>
              <p:cNvPr id="1095" name="Rectangle 33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096" name="Rectangle 33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83" name="Group 337"/>
            <p:cNvGrpSpPr>
              <a:grpSpLocks/>
            </p:cNvGrpSpPr>
            <p:nvPr userDrawn="1"/>
          </p:nvGrpSpPr>
          <p:grpSpPr bwMode="auto">
            <a:xfrm>
              <a:off x="2880" y="3840"/>
              <a:ext cx="624" cy="47"/>
              <a:chOff x="624" y="3706"/>
              <a:chExt cx="1056" cy="106"/>
            </a:xfrm>
          </p:grpSpPr>
          <p:sp>
            <p:nvSpPr>
              <p:cNvPr id="1093" name="Rectangle 33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094" name="Rectangle 33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84" name="Group 340"/>
            <p:cNvGrpSpPr>
              <a:grpSpLocks/>
            </p:cNvGrpSpPr>
            <p:nvPr userDrawn="1"/>
          </p:nvGrpSpPr>
          <p:grpSpPr bwMode="auto">
            <a:xfrm>
              <a:off x="3552" y="3840"/>
              <a:ext cx="624" cy="47"/>
              <a:chOff x="624" y="3600"/>
              <a:chExt cx="1056" cy="106"/>
            </a:xfrm>
          </p:grpSpPr>
          <p:sp>
            <p:nvSpPr>
              <p:cNvPr id="1091" name="Rectangle 34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092" name="Rectangle 34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85" name="Group 343"/>
            <p:cNvGrpSpPr>
              <a:grpSpLocks/>
            </p:cNvGrpSpPr>
            <p:nvPr userDrawn="1"/>
          </p:nvGrpSpPr>
          <p:grpSpPr bwMode="auto">
            <a:xfrm>
              <a:off x="4224" y="3840"/>
              <a:ext cx="624" cy="47"/>
              <a:chOff x="624" y="3706"/>
              <a:chExt cx="1056" cy="106"/>
            </a:xfrm>
          </p:grpSpPr>
          <p:sp>
            <p:nvSpPr>
              <p:cNvPr id="1089" name="Rectangle 34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090" name="Rectangle 34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nvGrpSpPr>
            <p:cNvPr id="1086" name="Group 346"/>
            <p:cNvGrpSpPr>
              <a:grpSpLocks/>
            </p:cNvGrpSpPr>
            <p:nvPr userDrawn="1"/>
          </p:nvGrpSpPr>
          <p:grpSpPr bwMode="auto">
            <a:xfrm>
              <a:off x="4896" y="3840"/>
              <a:ext cx="624" cy="47"/>
              <a:chOff x="624" y="3600"/>
              <a:chExt cx="1056" cy="106"/>
            </a:xfrm>
          </p:grpSpPr>
          <p:sp>
            <p:nvSpPr>
              <p:cNvPr id="1087" name="Rectangle 34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sp>
            <p:nvSpPr>
              <p:cNvPr id="1088" name="Rectangle 34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en-US" altLang="en-US" smtClean="0"/>
              </a:p>
            </p:txBody>
          </p:sp>
        </p:grpSp>
      </p:grpSp>
      <p:sp>
        <p:nvSpPr>
          <p:cNvPr id="1373" name="Rectangle 349"/>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2"/>
                </a:solidFill>
                <a:latin typeface="Arial Narrow" pitchFamily="34" charset="0"/>
                <a:ea typeface="+mn-ea"/>
                <a:cs typeface="+mn-cs"/>
              </a:defRPr>
            </a:lvl1pPr>
          </a:lstStyle>
          <a:p>
            <a:pPr>
              <a:defRPr/>
            </a:pPr>
            <a:r>
              <a:rPr lang="en-US"/>
              <a:t>L -1; 9-17-04</a:t>
            </a:r>
          </a:p>
        </p:txBody>
      </p:sp>
      <p:sp>
        <p:nvSpPr>
          <p:cNvPr id="1374" name="Rectangle 350"/>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2"/>
                </a:solidFill>
                <a:latin typeface="Arial Narrow" charset="0"/>
                <a:ea typeface="ＭＳ Ｐゴシック" charset="-128"/>
              </a:defRPr>
            </a:lvl1pPr>
          </a:lstStyle>
          <a:p>
            <a:pPr>
              <a:defRPr/>
            </a:pPr>
            <a:r>
              <a:rPr lang="en-US" altLang="en-US"/>
              <a:t>© Srinivasan Seshan, 2004</a:t>
            </a:r>
          </a:p>
        </p:txBody>
      </p:sp>
      <p:sp>
        <p:nvSpPr>
          <p:cNvPr id="1375" name="Rectangle 351"/>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latin typeface="Arial Narrow" charset="0"/>
                <a:ea typeface="ＭＳ Ｐゴシック" charset="-128"/>
              </a:defRPr>
            </a:lvl1pPr>
          </a:lstStyle>
          <a:p>
            <a:pPr>
              <a:defRPr/>
            </a:pPr>
            <a:fld id="{CBBA7D8D-ACB6-460D-A156-FE834D0FD467}" type="slidenum">
              <a:rPr lang="en-US" altLang="en-US"/>
              <a:pPr>
                <a:defRPr/>
              </a:pPr>
              <a:t>‹#›</a:t>
            </a:fld>
            <a:endParaRPr lang="en-US" altLang="en-US"/>
          </a:p>
        </p:txBody>
      </p:sp>
      <p:grpSp>
        <p:nvGrpSpPr>
          <p:cNvPr id="1034" name="Group 380"/>
          <p:cNvGrpSpPr>
            <a:grpSpLocks/>
          </p:cNvGrpSpPr>
          <p:nvPr userDrawn="1"/>
        </p:nvGrpSpPr>
        <p:grpSpPr bwMode="auto">
          <a:xfrm>
            <a:off x="8135938" y="152400"/>
            <a:ext cx="855662" cy="831850"/>
            <a:chOff x="3216" y="2448"/>
            <a:chExt cx="1979" cy="1729"/>
          </a:xfrm>
        </p:grpSpPr>
        <p:sp>
          <p:nvSpPr>
            <p:cNvPr id="1035" name="Line 38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6" name="Freeform 382"/>
            <p:cNvSpPr>
              <a:spLocks/>
            </p:cNvSpPr>
            <p:nvPr/>
          </p:nvSpPr>
          <p:spPr bwMode="auto">
            <a:xfrm>
              <a:off x="3289" y="4065"/>
              <a:ext cx="114" cy="112"/>
            </a:xfrm>
            <a:custGeom>
              <a:avLst/>
              <a:gdLst>
                <a:gd name="T0" fmla="*/ 102 w 115"/>
                <a:gd name="T1" fmla="*/ 112 h 112"/>
                <a:gd name="T2" fmla="*/ 105 w 115"/>
                <a:gd name="T3" fmla="*/ 0 h 112"/>
                <a:gd name="T4" fmla="*/ 0 w 115"/>
                <a:gd name="T5" fmla="*/ 0 h 112"/>
                <a:gd name="T6" fmla="*/ 0 w 115"/>
                <a:gd name="T7" fmla="*/ 112 h 112"/>
                <a:gd name="T8" fmla="*/ 105 w 115"/>
                <a:gd name="T9" fmla="*/ 112 h 112"/>
                <a:gd name="T10" fmla="*/ 10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GB"/>
            </a:p>
          </p:txBody>
        </p:sp>
        <p:sp>
          <p:nvSpPr>
            <p:cNvPr id="1037" name="Freeform 383"/>
            <p:cNvSpPr>
              <a:spLocks/>
            </p:cNvSpPr>
            <p:nvPr/>
          </p:nvSpPr>
          <p:spPr bwMode="auto">
            <a:xfrm>
              <a:off x="3947" y="4065"/>
              <a:ext cx="117" cy="112"/>
            </a:xfrm>
            <a:custGeom>
              <a:avLst/>
              <a:gdLst>
                <a:gd name="T0" fmla="*/ 132 w 115"/>
                <a:gd name="T1" fmla="*/ 112 h 112"/>
                <a:gd name="T2" fmla="*/ 135 w 115"/>
                <a:gd name="T3" fmla="*/ 0 h 112"/>
                <a:gd name="T4" fmla="*/ 0 w 115"/>
                <a:gd name="T5" fmla="*/ 0 h 112"/>
                <a:gd name="T6" fmla="*/ 0 w 115"/>
                <a:gd name="T7" fmla="*/ 112 h 112"/>
                <a:gd name="T8" fmla="*/ 135 w 115"/>
                <a:gd name="T9" fmla="*/ 112 h 112"/>
                <a:gd name="T10" fmla="*/ 13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GB"/>
            </a:p>
          </p:txBody>
        </p:sp>
        <p:sp>
          <p:nvSpPr>
            <p:cNvPr id="1038" name="Freeform 384"/>
            <p:cNvSpPr>
              <a:spLocks/>
            </p:cNvSpPr>
            <p:nvPr/>
          </p:nvSpPr>
          <p:spPr bwMode="auto">
            <a:xfrm>
              <a:off x="4152" y="2448"/>
              <a:ext cx="110" cy="112"/>
            </a:xfrm>
            <a:custGeom>
              <a:avLst/>
              <a:gdLst>
                <a:gd name="T0" fmla="*/ 92 w 112"/>
                <a:gd name="T1" fmla="*/ 112 h 112"/>
                <a:gd name="T2" fmla="*/ 92 w 112"/>
                <a:gd name="T3" fmla="*/ 0 h 112"/>
                <a:gd name="T4" fmla="*/ 0 w 112"/>
                <a:gd name="T5" fmla="*/ 0 h 112"/>
                <a:gd name="T6" fmla="*/ 0 w 112"/>
                <a:gd name="T7" fmla="*/ 112 h 112"/>
                <a:gd name="T8" fmla="*/ 92 w 112"/>
                <a:gd name="T9" fmla="*/ 112 h 112"/>
                <a:gd name="T10" fmla="*/ 9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GB"/>
            </a:p>
          </p:txBody>
        </p:sp>
        <p:sp>
          <p:nvSpPr>
            <p:cNvPr id="1039" name="Freeform 38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GB"/>
            </a:p>
          </p:txBody>
        </p:sp>
        <p:sp>
          <p:nvSpPr>
            <p:cNvPr id="1040" name="Freeform 38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GB"/>
            </a:p>
          </p:txBody>
        </p:sp>
        <p:sp>
          <p:nvSpPr>
            <p:cNvPr id="1041" name="Freeform 387"/>
            <p:cNvSpPr>
              <a:spLocks/>
            </p:cNvSpPr>
            <p:nvPr/>
          </p:nvSpPr>
          <p:spPr bwMode="auto">
            <a:xfrm>
              <a:off x="5081" y="3332"/>
              <a:ext cx="114" cy="115"/>
            </a:xfrm>
            <a:custGeom>
              <a:avLst/>
              <a:gdLst>
                <a:gd name="T0" fmla="*/ 0 w 112"/>
                <a:gd name="T1" fmla="*/ 122 h 114"/>
                <a:gd name="T2" fmla="*/ 132 w 112"/>
                <a:gd name="T3" fmla="*/ 124 h 114"/>
                <a:gd name="T4" fmla="*/ 132 w 112"/>
                <a:gd name="T5" fmla="*/ 0 h 114"/>
                <a:gd name="T6" fmla="*/ 0 w 112"/>
                <a:gd name="T7" fmla="*/ 0 h 114"/>
                <a:gd name="T8" fmla="*/ 0 w 112"/>
                <a:gd name="T9" fmla="*/ 124 h 114"/>
                <a:gd name="T10" fmla="*/ 0 w 112"/>
                <a:gd name="T11" fmla="*/ 12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GB"/>
            </a:p>
          </p:txBody>
        </p:sp>
        <p:sp>
          <p:nvSpPr>
            <p:cNvPr id="1042" name="Freeform 388"/>
            <p:cNvSpPr>
              <a:spLocks/>
            </p:cNvSpPr>
            <p:nvPr/>
          </p:nvSpPr>
          <p:spPr bwMode="auto">
            <a:xfrm>
              <a:off x="3216" y="3336"/>
              <a:ext cx="114" cy="112"/>
            </a:xfrm>
            <a:custGeom>
              <a:avLst/>
              <a:gdLst>
                <a:gd name="T0" fmla="*/ 105 w 115"/>
                <a:gd name="T1" fmla="*/ 112 h 112"/>
                <a:gd name="T2" fmla="*/ 105 w 115"/>
                <a:gd name="T3" fmla="*/ 0 h 112"/>
                <a:gd name="T4" fmla="*/ 0 w 115"/>
                <a:gd name="T5" fmla="*/ 0 h 112"/>
                <a:gd name="T6" fmla="*/ 0 w 115"/>
                <a:gd name="T7" fmla="*/ 112 h 112"/>
                <a:gd name="T8" fmla="*/ 105 w 115"/>
                <a:gd name="T9" fmla="*/ 112 h 112"/>
                <a:gd name="T10" fmla="*/ 10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GB"/>
            </a:p>
          </p:txBody>
        </p:sp>
        <p:grpSp>
          <p:nvGrpSpPr>
            <p:cNvPr id="1043" name="Group 389"/>
            <p:cNvGrpSpPr>
              <a:grpSpLocks/>
            </p:cNvGrpSpPr>
            <p:nvPr/>
          </p:nvGrpSpPr>
          <p:grpSpPr bwMode="auto">
            <a:xfrm>
              <a:off x="3891" y="2677"/>
              <a:ext cx="632" cy="470"/>
              <a:chOff x="3891" y="2677"/>
              <a:chExt cx="632" cy="470"/>
            </a:xfrm>
          </p:grpSpPr>
          <p:sp>
            <p:nvSpPr>
              <p:cNvPr id="1075" name="Freeform 39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69 w 277"/>
                  <a:gd name="T17" fmla="*/ 0 h 228"/>
                  <a:gd name="T18" fmla="*/ 86 w 277"/>
                  <a:gd name="T19" fmla="*/ 4 h 228"/>
                  <a:gd name="T20" fmla="*/ 100 w 277"/>
                  <a:gd name="T21" fmla="*/ 11 h 228"/>
                  <a:gd name="T22" fmla="*/ 114 w 277"/>
                  <a:gd name="T23" fmla="*/ 23 h 228"/>
                  <a:gd name="T24" fmla="*/ 124 w 277"/>
                  <a:gd name="T25" fmla="*/ 33 h 228"/>
                  <a:gd name="T26" fmla="*/ 133 w 277"/>
                  <a:gd name="T27" fmla="*/ 42 h 228"/>
                  <a:gd name="T28" fmla="*/ 138 w 277"/>
                  <a:gd name="T29" fmla="*/ 52 h 228"/>
                  <a:gd name="T30" fmla="*/ 140 w 277"/>
                  <a:gd name="T31" fmla="*/ 59 h 228"/>
                  <a:gd name="T32" fmla="*/ 143 w 277"/>
                  <a:gd name="T33" fmla="*/ 66 h 228"/>
                  <a:gd name="T34" fmla="*/ 143 w 277"/>
                  <a:gd name="T35" fmla="*/ 73 h 228"/>
                  <a:gd name="T36" fmla="*/ 143 w 277"/>
                  <a:gd name="T37" fmla="*/ 78 h 228"/>
                  <a:gd name="T38" fmla="*/ 143 w 277"/>
                  <a:gd name="T39" fmla="*/ 81 h 228"/>
                  <a:gd name="T40" fmla="*/ 143 w 277"/>
                  <a:gd name="T41" fmla="*/ 81 h 228"/>
                  <a:gd name="T42" fmla="*/ 143 w 277"/>
                  <a:gd name="T43" fmla="*/ 81 h 228"/>
                  <a:gd name="T44" fmla="*/ 145 w 277"/>
                  <a:gd name="T45" fmla="*/ 78 h 228"/>
                  <a:gd name="T46" fmla="*/ 150 w 277"/>
                  <a:gd name="T47" fmla="*/ 76 h 228"/>
                  <a:gd name="T48" fmla="*/ 157 w 277"/>
                  <a:gd name="T49" fmla="*/ 73 h 228"/>
                  <a:gd name="T50" fmla="*/ 164 w 277"/>
                  <a:gd name="T51" fmla="*/ 71 h 228"/>
                  <a:gd name="T52" fmla="*/ 171 w 277"/>
                  <a:gd name="T53" fmla="*/ 69 h 228"/>
                  <a:gd name="T54" fmla="*/ 181 w 277"/>
                  <a:gd name="T55" fmla="*/ 69 h 228"/>
                  <a:gd name="T56" fmla="*/ 190 w 277"/>
                  <a:gd name="T57" fmla="*/ 71 h 228"/>
                  <a:gd name="T58" fmla="*/ 198 w 277"/>
                  <a:gd name="T59" fmla="*/ 73 h 228"/>
                  <a:gd name="T60" fmla="*/ 203 w 277"/>
                  <a:gd name="T61" fmla="*/ 81 h 228"/>
                  <a:gd name="T62" fmla="*/ 209 w 277"/>
                  <a:gd name="T63" fmla="*/ 90 h 228"/>
                  <a:gd name="T64" fmla="*/ 214 w 277"/>
                  <a:gd name="T65" fmla="*/ 97 h 228"/>
                  <a:gd name="T66" fmla="*/ 216 w 277"/>
                  <a:gd name="T67" fmla="*/ 107 h 228"/>
                  <a:gd name="T68" fmla="*/ 219 w 277"/>
                  <a:gd name="T69" fmla="*/ 116 h 228"/>
                  <a:gd name="T70" fmla="*/ 219 w 277"/>
                  <a:gd name="T71" fmla="*/ 124 h 228"/>
                  <a:gd name="T72" fmla="*/ 216 w 277"/>
                  <a:gd name="T73" fmla="*/ 131 h 228"/>
                  <a:gd name="T74" fmla="*/ 216 w 277"/>
                  <a:gd name="T75" fmla="*/ 138 h 228"/>
                  <a:gd name="T76" fmla="*/ 214 w 277"/>
                  <a:gd name="T77" fmla="*/ 143 h 228"/>
                  <a:gd name="T78" fmla="*/ 214 w 277"/>
                  <a:gd name="T79" fmla="*/ 145 h 228"/>
                  <a:gd name="T80" fmla="*/ 211 w 277"/>
                  <a:gd name="T81" fmla="*/ 145 h 228"/>
                  <a:gd name="T82" fmla="*/ 214 w 277"/>
                  <a:gd name="T83" fmla="*/ 147 h 228"/>
                  <a:gd name="T84" fmla="*/ 216 w 277"/>
                  <a:gd name="T85" fmla="*/ 147 h 228"/>
                  <a:gd name="T86" fmla="*/ 221 w 277"/>
                  <a:gd name="T87" fmla="*/ 152 h 228"/>
                  <a:gd name="T88" fmla="*/ 228 w 277"/>
                  <a:gd name="T89" fmla="*/ 157 h 228"/>
                  <a:gd name="T90" fmla="*/ 233 w 277"/>
                  <a:gd name="T91" fmla="*/ 164 h 228"/>
                  <a:gd name="T92" fmla="*/ 240 w 277"/>
                  <a:gd name="T93" fmla="*/ 174 h 228"/>
                  <a:gd name="T94" fmla="*/ 247 w 277"/>
                  <a:gd name="T95" fmla="*/ 183 h 228"/>
                  <a:gd name="T96" fmla="*/ 252 w 277"/>
                  <a:gd name="T97" fmla="*/ 195 h 228"/>
                  <a:gd name="T98" fmla="*/ 254 w 277"/>
                  <a:gd name="T99" fmla="*/ 212 h 228"/>
                  <a:gd name="T100" fmla="*/ 25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6" name="Freeform 391"/>
              <p:cNvSpPr>
                <a:spLocks/>
              </p:cNvSpPr>
              <p:nvPr/>
            </p:nvSpPr>
            <p:spPr bwMode="auto">
              <a:xfrm>
                <a:off x="3892" y="2676"/>
                <a:ext cx="356" cy="238"/>
              </a:xfrm>
              <a:custGeom>
                <a:avLst/>
                <a:gdLst>
                  <a:gd name="T0" fmla="*/ 2 w 358"/>
                  <a:gd name="T1" fmla="*/ 239 h 236"/>
                  <a:gd name="T2" fmla="*/ 9 w 358"/>
                  <a:gd name="T3" fmla="*/ 213 h 236"/>
                  <a:gd name="T4" fmla="*/ 21 w 358"/>
                  <a:gd name="T5" fmla="*/ 191 h 236"/>
                  <a:gd name="T6" fmla="*/ 33 w 358"/>
                  <a:gd name="T7" fmla="*/ 172 h 236"/>
                  <a:gd name="T8" fmla="*/ 43 w 358"/>
                  <a:gd name="T9" fmla="*/ 165 h 236"/>
                  <a:gd name="T10" fmla="*/ 43 w 358"/>
                  <a:gd name="T11" fmla="*/ 165 h 236"/>
                  <a:gd name="T12" fmla="*/ 40 w 358"/>
                  <a:gd name="T13" fmla="*/ 155 h 236"/>
                  <a:gd name="T14" fmla="*/ 38 w 358"/>
                  <a:gd name="T15" fmla="*/ 144 h 236"/>
                  <a:gd name="T16" fmla="*/ 38 w 358"/>
                  <a:gd name="T17" fmla="*/ 127 h 236"/>
                  <a:gd name="T18" fmla="*/ 48 w 358"/>
                  <a:gd name="T19" fmla="*/ 108 h 236"/>
                  <a:gd name="T20" fmla="*/ 67 w 358"/>
                  <a:gd name="T21" fmla="*/ 93 h 236"/>
                  <a:gd name="T22" fmla="*/ 83 w 358"/>
                  <a:gd name="T23" fmla="*/ 89 h 236"/>
                  <a:gd name="T24" fmla="*/ 92 w 358"/>
                  <a:gd name="T25" fmla="*/ 91 h 236"/>
                  <a:gd name="T26" fmla="*/ 104 w 358"/>
                  <a:gd name="T27" fmla="*/ 96 h 236"/>
                  <a:gd name="T28" fmla="*/ 111 w 358"/>
                  <a:gd name="T29" fmla="*/ 101 h 236"/>
                  <a:gd name="T30" fmla="*/ 114 w 358"/>
                  <a:gd name="T31" fmla="*/ 98 h 236"/>
                  <a:gd name="T32" fmla="*/ 111 w 358"/>
                  <a:gd name="T33" fmla="*/ 91 h 236"/>
                  <a:gd name="T34" fmla="*/ 114 w 358"/>
                  <a:gd name="T35" fmla="*/ 79 h 236"/>
                  <a:gd name="T36" fmla="*/ 123 w 358"/>
                  <a:gd name="T37" fmla="*/ 52 h 236"/>
                  <a:gd name="T38" fmla="*/ 142 w 358"/>
                  <a:gd name="T39" fmla="*/ 31 h 236"/>
                  <a:gd name="T40" fmla="*/ 171 w 358"/>
                  <a:gd name="T41" fmla="*/ 14 h 236"/>
                  <a:gd name="T42" fmla="*/ 202 w 358"/>
                  <a:gd name="T43" fmla="*/ 10 h 236"/>
                  <a:gd name="T44" fmla="*/ 228 w 358"/>
                  <a:gd name="T45" fmla="*/ 14 h 236"/>
                  <a:gd name="T46" fmla="*/ 250 w 358"/>
                  <a:gd name="T47" fmla="*/ 24 h 236"/>
                  <a:gd name="T48" fmla="*/ 260 w 358"/>
                  <a:gd name="T49" fmla="*/ 31 h 236"/>
                  <a:gd name="T50" fmla="*/ 261 w 358"/>
                  <a:gd name="T51" fmla="*/ 31 h 236"/>
                  <a:gd name="T52" fmla="*/ 261 w 358"/>
                  <a:gd name="T53" fmla="*/ 26 h 236"/>
                  <a:gd name="T54" fmla="*/ 263 w 358"/>
                  <a:gd name="T55" fmla="*/ 17 h 236"/>
                  <a:gd name="T56" fmla="*/ 268 w 358"/>
                  <a:gd name="T57" fmla="*/ 7 h 236"/>
                  <a:gd name="T58" fmla="*/ 285 w 358"/>
                  <a:gd name="T59" fmla="*/ 2 h 236"/>
                  <a:gd name="T60" fmla="*/ 307 w 358"/>
                  <a:gd name="T61" fmla="*/ 2 h 236"/>
                  <a:gd name="T62" fmla="*/ 323 w 358"/>
                  <a:gd name="T63" fmla="*/ 7 h 236"/>
                  <a:gd name="T64" fmla="*/ 330 w 358"/>
                  <a:gd name="T65" fmla="*/ 17 h 236"/>
                  <a:gd name="T66" fmla="*/ 335 w 358"/>
                  <a:gd name="T67" fmla="*/ 26 h 236"/>
                  <a:gd name="T68" fmla="*/ 33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7" name="Freeform 392"/>
              <p:cNvSpPr>
                <a:spLocks/>
              </p:cNvSpPr>
              <p:nvPr/>
            </p:nvSpPr>
            <p:spPr bwMode="auto">
              <a:xfrm>
                <a:off x="3892" y="2910"/>
                <a:ext cx="272" cy="231"/>
              </a:xfrm>
              <a:custGeom>
                <a:avLst/>
                <a:gdLst>
                  <a:gd name="T0" fmla="*/ 272 w 272"/>
                  <a:gd name="T1" fmla="*/ 222 h 229"/>
                  <a:gd name="T2" fmla="*/ 272 w 272"/>
                  <a:gd name="T3" fmla="*/ 225 h 229"/>
                  <a:gd name="T4" fmla="*/ 267 w 272"/>
                  <a:gd name="T5" fmla="*/ 227 h 229"/>
                  <a:gd name="T6" fmla="*/ 260 w 272"/>
                  <a:gd name="T7" fmla="*/ 232 h 229"/>
                  <a:gd name="T8" fmla="*/ 250 w 272"/>
                  <a:gd name="T9" fmla="*/ 237 h 229"/>
                  <a:gd name="T10" fmla="*/ 238 w 272"/>
                  <a:gd name="T11" fmla="*/ 241 h 229"/>
                  <a:gd name="T12" fmla="*/ 226 w 272"/>
                  <a:gd name="T13" fmla="*/ 246 h 229"/>
                  <a:gd name="T14" fmla="*/ 212 w 272"/>
                  <a:gd name="T15" fmla="*/ 249 h 229"/>
                  <a:gd name="T16" fmla="*/ 195 w 272"/>
                  <a:gd name="T17" fmla="*/ 246 h 229"/>
                  <a:gd name="T18" fmla="*/ 181 w 272"/>
                  <a:gd name="T19" fmla="*/ 244 h 229"/>
                  <a:gd name="T20" fmla="*/ 164 w 272"/>
                  <a:gd name="T21" fmla="*/ 234 h 229"/>
                  <a:gd name="T22" fmla="*/ 152 w 272"/>
                  <a:gd name="T23" fmla="*/ 225 h 229"/>
                  <a:gd name="T24" fmla="*/ 141 w 272"/>
                  <a:gd name="T25" fmla="*/ 215 h 229"/>
                  <a:gd name="T26" fmla="*/ 133 w 272"/>
                  <a:gd name="T27" fmla="*/ 206 h 229"/>
                  <a:gd name="T28" fmla="*/ 129 w 272"/>
                  <a:gd name="T29" fmla="*/ 196 h 229"/>
                  <a:gd name="T30" fmla="*/ 124 w 272"/>
                  <a:gd name="T31" fmla="*/ 182 h 229"/>
                  <a:gd name="T32" fmla="*/ 124 w 272"/>
                  <a:gd name="T33" fmla="*/ 169 h 229"/>
                  <a:gd name="T34" fmla="*/ 121 w 272"/>
                  <a:gd name="T35" fmla="*/ 165 h 229"/>
                  <a:gd name="T36" fmla="*/ 121 w 272"/>
                  <a:gd name="T37" fmla="*/ 160 h 229"/>
                  <a:gd name="T38" fmla="*/ 124 w 272"/>
                  <a:gd name="T39" fmla="*/ 158 h 229"/>
                  <a:gd name="T40" fmla="*/ 124 w 272"/>
                  <a:gd name="T41" fmla="*/ 155 h 229"/>
                  <a:gd name="T42" fmla="*/ 121 w 272"/>
                  <a:gd name="T43" fmla="*/ 158 h 229"/>
                  <a:gd name="T44" fmla="*/ 119 w 272"/>
                  <a:gd name="T45" fmla="*/ 160 h 229"/>
                  <a:gd name="T46" fmla="*/ 114 w 272"/>
                  <a:gd name="T47" fmla="*/ 162 h 229"/>
                  <a:gd name="T48" fmla="*/ 110 w 272"/>
                  <a:gd name="T49" fmla="*/ 165 h 229"/>
                  <a:gd name="T50" fmla="*/ 102 w 272"/>
                  <a:gd name="T51" fmla="*/ 167 h 229"/>
                  <a:gd name="T52" fmla="*/ 93 w 272"/>
                  <a:gd name="T53" fmla="*/ 167 h 229"/>
                  <a:gd name="T54" fmla="*/ 83 w 272"/>
                  <a:gd name="T55" fmla="*/ 167 h 229"/>
                  <a:gd name="T56" fmla="*/ 76 w 272"/>
                  <a:gd name="T57" fmla="*/ 167 h 229"/>
                  <a:gd name="T58" fmla="*/ 67 w 272"/>
                  <a:gd name="T59" fmla="*/ 162 h 229"/>
                  <a:gd name="T60" fmla="*/ 55 w 272"/>
                  <a:gd name="T61" fmla="*/ 155 h 229"/>
                  <a:gd name="T62" fmla="*/ 48 w 272"/>
                  <a:gd name="T63" fmla="*/ 148 h 229"/>
                  <a:gd name="T64" fmla="*/ 43 w 272"/>
                  <a:gd name="T65" fmla="*/ 138 h 229"/>
                  <a:gd name="T66" fmla="*/ 38 w 272"/>
                  <a:gd name="T67" fmla="*/ 131 h 229"/>
                  <a:gd name="T68" fmla="*/ 38 w 272"/>
                  <a:gd name="T69" fmla="*/ 122 h 229"/>
                  <a:gd name="T70" fmla="*/ 38 w 272"/>
                  <a:gd name="T71" fmla="*/ 115 h 229"/>
                  <a:gd name="T72" fmla="*/ 38 w 272"/>
                  <a:gd name="T73" fmla="*/ 107 h 229"/>
                  <a:gd name="T74" fmla="*/ 40 w 272"/>
                  <a:gd name="T75" fmla="*/ 100 h 229"/>
                  <a:gd name="T76" fmla="*/ 40 w 272"/>
                  <a:gd name="T77" fmla="*/ 96 h 229"/>
                  <a:gd name="T78" fmla="*/ 43 w 272"/>
                  <a:gd name="T79" fmla="*/ 93 h 229"/>
                  <a:gd name="T80" fmla="*/ 43 w 272"/>
                  <a:gd name="T81" fmla="*/ 91 h 229"/>
                  <a:gd name="T82" fmla="*/ 43 w 272"/>
                  <a:gd name="T83" fmla="*/ 91 h 229"/>
                  <a:gd name="T84" fmla="*/ 38 w 272"/>
                  <a:gd name="T85" fmla="*/ 88 h 229"/>
                  <a:gd name="T86" fmla="*/ 33 w 272"/>
                  <a:gd name="T87" fmla="*/ 86 h 229"/>
                  <a:gd name="T88" fmla="*/ 29 w 272"/>
                  <a:gd name="T89" fmla="*/ 81 h 229"/>
                  <a:gd name="T90" fmla="*/ 21 w 272"/>
                  <a:gd name="T91" fmla="*/ 7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8" name="Freeform 393"/>
              <p:cNvSpPr>
                <a:spLocks/>
              </p:cNvSpPr>
              <p:nvPr/>
            </p:nvSpPr>
            <p:spPr bwMode="auto">
              <a:xfrm>
                <a:off x="4167" y="2910"/>
                <a:ext cx="352" cy="238"/>
              </a:xfrm>
              <a:custGeom>
                <a:avLst/>
                <a:gdLst>
                  <a:gd name="T0" fmla="*/ 325 w 355"/>
                  <a:gd name="T1" fmla="*/ 16 h 236"/>
                  <a:gd name="T2" fmla="*/ 318 w 355"/>
                  <a:gd name="T3" fmla="*/ 45 h 236"/>
                  <a:gd name="T4" fmla="*/ 304 w 355"/>
                  <a:gd name="T5" fmla="*/ 74 h 236"/>
                  <a:gd name="T6" fmla="*/ 293 w 355"/>
                  <a:gd name="T7" fmla="*/ 86 h 236"/>
                  <a:gd name="T8" fmla="*/ 288 w 355"/>
                  <a:gd name="T9" fmla="*/ 91 h 236"/>
                  <a:gd name="T10" fmla="*/ 288 w 355"/>
                  <a:gd name="T11" fmla="*/ 93 h 236"/>
                  <a:gd name="T12" fmla="*/ 289 w 355"/>
                  <a:gd name="T13" fmla="*/ 100 h 236"/>
                  <a:gd name="T14" fmla="*/ 291 w 355"/>
                  <a:gd name="T15" fmla="*/ 115 h 236"/>
                  <a:gd name="T16" fmla="*/ 289 w 355"/>
                  <a:gd name="T17" fmla="*/ 131 h 236"/>
                  <a:gd name="T18" fmla="*/ 285 w 355"/>
                  <a:gd name="T19" fmla="*/ 148 h 236"/>
                  <a:gd name="T20" fmla="*/ 271 w 355"/>
                  <a:gd name="T21" fmla="*/ 162 h 236"/>
                  <a:gd name="T22" fmla="*/ 252 w 355"/>
                  <a:gd name="T23" fmla="*/ 169 h 236"/>
                  <a:gd name="T24" fmla="*/ 235 w 355"/>
                  <a:gd name="T25" fmla="*/ 167 h 236"/>
                  <a:gd name="T26" fmla="*/ 221 w 355"/>
                  <a:gd name="T27" fmla="*/ 162 h 236"/>
                  <a:gd name="T28" fmla="*/ 214 w 355"/>
                  <a:gd name="T29" fmla="*/ 158 h 236"/>
                  <a:gd name="T30" fmla="*/ 214 w 355"/>
                  <a:gd name="T31" fmla="*/ 158 h 236"/>
                  <a:gd name="T32" fmla="*/ 214 w 355"/>
                  <a:gd name="T33" fmla="*/ 165 h 236"/>
                  <a:gd name="T34" fmla="*/ 211 w 355"/>
                  <a:gd name="T35" fmla="*/ 181 h 236"/>
                  <a:gd name="T36" fmla="*/ 204 w 355"/>
                  <a:gd name="T37" fmla="*/ 206 h 236"/>
                  <a:gd name="T38" fmla="*/ 185 w 355"/>
                  <a:gd name="T39" fmla="*/ 225 h 236"/>
                  <a:gd name="T40" fmla="*/ 167 w 355"/>
                  <a:gd name="T41" fmla="*/ 244 h 236"/>
                  <a:gd name="T42" fmla="*/ 136 w 355"/>
                  <a:gd name="T43" fmla="*/ 249 h 236"/>
                  <a:gd name="T44" fmla="*/ 107 w 355"/>
                  <a:gd name="T45" fmla="*/ 244 h 236"/>
                  <a:gd name="T46" fmla="*/ 88 w 355"/>
                  <a:gd name="T47" fmla="*/ 234 h 236"/>
                  <a:gd name="T48" fmla="*/ 76 w 355"/>
                  <a:gd name="T49" fmla="*/ 225 h 236"/>
                  <a:gd name="T50" fmla="*/ 74 w 355"/>
                  <a:gd name="T51" fmla="*/ 225 h 236"/>
                  <a:gd name="T52" fmla="*/ 71 w 355"/>
                  <a:gd name="T53" fmla="*/ 232 h 236"/>
                  <a:gd name="T54" fmla="*/ 66 w 355"/>
                  <a:gd name="T55" fmla="*/ 239 h 236"/>
                  <a:gd name="T56" fmla="*/ 59 w 355"/>
                  <a:gd name="T57" fmla="*/ 249 h 236"/>
                  <a:gd name="T58" fmla="*/ 53 w 355"/>
                  <a:gd name="T59" fmla="*/ 256 h 236"/>
                  <a:gd name="T60" fmla="*/ 31 w 355"/>
                  <a:gd name="T61" fmla="*/ 256 h 236"/>
                  <a:gd name="T62" fmla="*/ 14 w 355"/>
                  <a:gd name="T63" fmla="*/ 249 h 236"/>
                  <a:gd name="T64" fmla="*/ 5 w 355"/>
                  <a:gd name="T65" fmla="*/ 239 h 236"/>
                  <a:gd name="T66" fmla="*/ 0 w 355"/>
                  <a:gd name="T67" fmla="*/ 232 h 236"/>
                  <a:gd name="T68" fmla="*/ 0 w 355"/>
                  <a:gd name="T69" fmla="*/ 22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044" name="Group 394"/>
            <p:cNvGrpSpPr>
              <a:grpSpLocks/>
            </p:cNvGrpSpPr>
            <p:nvPr/>
          </p:nvGrpSpPr>
          <p:grpSpPr bwMode="auto">
            <a:xfrm>
              <a:off x="4411" y="3428"/>
              <a:ext cx="631" cy="470"/>
              <a:chOff x="4411" y="3428"/>
              <a:chExt cx="631" cy="470"/>
            </a:xfrm>
          </p:grpSpPr>
          <p:sp>
            <p:nvSpPr>
              <p:cNvPr id="1071" name="Freeform 39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51 w 274"/>
                  <a:gd name="T27" fmla="*/ 43 h 228"/>
                  <a:gd name="T28" fmla="*/ 156 w 274"/>
                  <a:gd name="T29" fmla="*/ 52 h 228"/>
                  <a:gd name="T30" fmla="*/ 158 w 274"/>
                  <a:gd name="T31" fmla="*/ 59 h 228"/>
                  <a:gd name="T32" fmla="*/ 161 w 274"/>
                  <a:gd name="T33" fmla="*/ 66 h 228"/>
                  <a:gd name="T34" fmla="*/ 161 w 274"/>
                  <a:gd name="T35" fmla="*/ 71 h 228"/>
                  <a:gd name="T36" fmla="*/ 161 w 274"/>
                  <a:gd name="T37" fmla="*/ 76 h 228"/>
                  <a:gd name="T38" fmla="*/ 161 w 274"/>
                  <a:gd name="T39" fmla="*/ 78 h 228"/>
                  <a:gd name="T40" fmla="*/ 161 w 274"/>
                  <a:gd name="T41" fmla="*/ 81 h 228"/>
                  <a:gd name="T42" fmla="*/ 161 w 274"/>
                  <a:gd name="T43" fmla="*/ 81 h 228"/>
                  <a:gd name="T44" fmla="*/ 165 w 274"/>
                  <a:gd name="T45" fmla="*/ 78 h 228"/>
                  <a:gd name="T46" fmla="*/ 170 w 274"/>
                  <a:gd name="T47" fmla="*/ 76 h 228"/>
                  <a:gd name="T48" fmla="*/ 175 w 274"/>
                  <a:gd name="T49" fmla="*/ 74 h 228"/>
                  <a:gd name="T50" fmla="*/ 182 w 274"/>
                  <a:gd name="T51" fmla="*/ 71 h 228"/>
                  <a:gd name="T52" fmla="*/ 192 w 274"/>
                  <a:gd name="T53" fmla="*/ 69 h 228"/>
                  <a:gd name="T54" fmla="*/ 199 w 274"/>
                  <a:gd name="T55" fmla="*/ 69 h 228"/>
                  <a:gd name="T56" fmla="*/ 208 w 274"/>
                  <a:gd name="T57" fmla="*/ 71 h 228"/>
                  <a:gd name="T58" fmla="*/ 218 w 274"/>
                  <a:gd name="T59" fmla="*/ 74 h 228"/>
                  <a:gd name="T60" fmla="*/ 227 w 274"/>
                  <a:gd name="T61" fmla="*/ 81 h 228"/>
                  <a:gd name="T62" fmla="*/ 237 w 274"/>
                  <a:gd name="T63" fmla="*/ 88 h 228"/>
                  <a:gd name="T64" fmla="*/ 242 w 274"/>
                  <a:gd name="T65" fmla="*/ 97 h 228"/>
                  <a:gd name="T66" fmla="*/ 244 w 274"/>
                  <a:gd name="T67" fmla="*/ 107 h 228"/>
                  <a:gd name="T68" fmla="*/ 246 w 274"/>
                  <a:gd name="T69" fmla="*/ 114 h 228"/>
                  <a:gd name="T70" fmla="*/ 246 w 274"/>
                  <a:gd name="T71" fmla="*/ 124 h 228"/>
                  <a:gd name="T72" fmla="*/ 246 w 274"/>
                  <a:gd name="T73" fmla="*/ 131 h 228"/>
                  <a:gd name="T74" fmla="*/ 244 w 274"/>
                  <a:gd name="T75" fmla="*/ 135 h 228"/>
                  <a:gd name="T76" fmla="*/ 242 w 274"/>
                  <a:gd name="T77" fmla="*/ 140 h 228"/>
                  <a:gd name="T78" fmla="*/ 242 w 274"/>
                  <a:gd name="T79" fmla="*/ 145 h 228"/>
                  <a:gd name="T80" fmla="*/ 242 w 274"/>
                  <a:gd name="T81" fmla="*/ 145 h 228"/>
                  <a:gd name="T82" fmla="*/ 242 w 274"/>
                  <a:gd name="T83" fmla="*/ 145 h 228"/>
                  <a:gd name="T84" fmla="*/ 246 w 274"/>
                  <a:gd name="T85" fmla="*/ 147 h 228"/>
                  <a:gd name="T86" fmla="*/ 251 w 274"/>
                  <a:gd name="T87" fmla="*/ 152 h 228"/>
                  <a:gd name="T88" fmla="*/ 256 w 274"/>
                  <a:gd name="T89" fmla="*/ 157 h 228"/>
                  <a:gd name="T90" fmla="*/ 263 w 274"/>
                  <a:gd name="T91" fmla="*/ 164 h 228"/>
                  <a:gd name="T92" fmla="*/ 268 w 274"/>
                  <a:gd name="T93" fmla="*/ 171 h 228"/>
                  <a:gd name="T94" fmla="*/ 275 w 274"/>
                  <a:gd name="T95" fmla="*/ 183 h 228"/>
                  <a:gd name="T96" fmla="*/ 280 w 274"/>
                  <a:gd name="T97" fmla="*/ 195 h 228"/>
                  <a:gd name="T98" fmla="*/ 282 w 274"/>
                  <a:gd name="T99" fmla="*/ 209 h 228"/>
                  <a:gd name="T100" fmla="*/ 28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2" name="Freeform 396"/>
              <p:cNvSpPr>
                <a:spLocks/>
              </p:cNvSpPr>
              <p:nvPr/>
            </p:nvSpPr>
            <p:spPr bwMode="auto">
              <a:xfrm>
                <a:off x="4406" y="3428"/>
                <a:ext cx="356" cy="234"/>
              </a:xfrm>
              <a:custGeom>
                <a:avLst/>
                <a:gdLst>
                  <a:gd name="T0" fmla="*/ 2 w 357"/>
                  <a:gd name="T1" fmla="*/ 199 h 236"/>
                  <a:gd name="T2" fmla="*/ 9 w 357"/>
                  <a:gd name="T3" fmla="*/ 174 h 236"/>
                  <a:gd name="T4" fmla="*/ 21 w 357"/>
                  <a:gd name="T5" fmla="*/ 162 h 236"/>
                  <a:gd name="T6" fmla="*/ 33 w 357"/>
                  <a:gd name="T7" fmla="*/ 150 h 236"/>
                  <a:gd name="T8" fmla="*/ 43 w 357"/>
                  <a:gd name="T9" fmla="*/ 145 h 236"/>
                  <a:gd name="T10" fmla="*/ 43 w 357"/>
                  <a:gd name="T11" fmla="*/ 143 h 236"/>
                  <a:gd name="T12" fmla="*/ 40 w 357"/>
                  <a:gd name="T13" fmla="*/ 135 h 236"/>
                  <a:gd name="T14" fmla="*/ 38 w 357"/>
                  <a:gd name="T15" fmla="*/ 121 h 236"/>
                  <a:gd name="T16" fmla="*/ 40 w 357"/>
                  <a:gd name="T17" fmla="*/ 104 h 236"/>
                  <a:gd name="T18" fmla="*/ 47 w 357"/>
                  <a:gd name="T19" fmla="*/ 88 h 236"/>
                  <a:gd name="T20" fmla="*/ 66 w 357"/>
                  <a:gd name="T21" fmla="*/ 74 h 236"/>
                  <a:gd name="T22" fmla="*/ 85 w 357"/>
                  <a:gd name="T23" fmla="*/ 69 h 236"/>
                  <a:gd name="T24" fmla="*/ 102 w 357"/>
                  <a:gd name="T25" fmla="*/ 69 h 236"/>
                  <a:gd name="T26" fmla="*/ 114 w 357"/>
                  <a:gd name="T27" fmla="*/ 74 h 236"/>
                  <a:gd name="T28" fmla="*/ 124 w 357"/>
                  <a:gd name="T29" fmla="*/ 78 h 236"/>
                  <a:gd name="T30" fmla="*/ 124 w 357"/>
                  <a:gd name="T31" fmla="*/ 78 h 236"/>
                  <a:gd name="T32" fmla="*/ 124 w 357"/>
                  <a:gd name="T33" fmla="*/ 71 h 236"/>
                  <a:gd name="T34" fmla="*/ 126 w 357"/>
                  <a:gd name="T35" fmla="*/ 59 h 236"/>
                  <a:gd name="T36" fmla="*/ 133 w 357"/>
                  <a:gd name="T37" fmla="*/ 50 h 236"/>
                  <a:gd name="T38" fmla="*/ 152 w 357"/>
                  <a:gd name="T39" fmla="*/ 31 h 236"/>
                  <a:gd name="T40" fmla="*/ 178 w 357"/>
                  <a:gd name="T41" fmla="*/ 12 h 236"/>
                  <a:gd name="T42" fmla="*/ 202 w 357"/>
                  <a:gd name="T43" fmla="*/ 7 h 236"/>
                  <a:gd name="T44" fmla="*/ 228 w 357"/>
                  <a:gd name="T45" fmla="*/ 14 h 236"/>
                  <a:gd name="T46" fmla="*/ 250 w 357"/>
                  <a:gd name="T47" fmla="*/ 24 h 236"/>
                  <a:gd name="T48" fmla="*/ 261 w 357"/>
                  <a:gd name="T49" fmla="*/ 31 h 236"/>
                  <a:gd name="T50" fmla="*/ 264 w 357"/>
                  <a:gd name="T51" fmla="*/ 31 h 236"/>
                  <a:gd name="T52" fmla="*/ 264 w 357"/>
                  <a:gd name="T53" fmla="*/ 26 h 236"/>
                  <a:gd name="T54" fmla="*/ 269 w 357"/>
                  <a:gd name="T55" fmla="*/ 17 h 236"/>
                  <a:gd name="T56" fmla="*/ 278 w 357"/>
                  <a:gd name="T57" fmla="*/ 7 h 236"/>
                  <a:gd name="T58" fmla="*/ 295 w 357"/>
                  <a:gd name="T59" fmla="*/ 2 h 236"/>
                  <a:gd name="T60" fmla="*/ 316 w 357"/>
                  <a:gd name="T61" fmla="*/ 2 h 236"/>
                  <a:gd name="T62" fmla="*/ 333 w 357"/>
                  <a:gd name="T63" fmla="*/ 7 h 236"/>
                  <a:gd name="T64" fmla="*/ 343 w 357"/>
                  <a:gd name="T65" fmla="*/ 17 h 236"/>
                  <a:gd name="T66" fmla="*/ 347 w 357"/>
                  <a:gd name="T67" fmla="*/ 26 h 236"/>
                  <a:gd name="T68" fmla="*/ 34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3" name="Freeform 397"/>
              <p:cNvSpPr>
                <a:spLocks/>
              </p:cNvSpPr>
              <p:nvPr/>
            </p:nvSpPr>
            <p:spPr bwMode="auto">
              <a:xfrm>
                <a:off x="4406" y="3659"/>
                <a:ext cx="275" cy="228"/>
              </a:xfrm>
              <a:custGeom>
                <a:avLst/>
                <a:gdLst>
                  <a:gd name="T0" fmla="*/ 284 w 274"/>
                  <a:gd name="T1" fmla="*/ 195 h 229"/>
                  <a:gd name="T2" fmla="*/ 281 w 274"/>
                  <a:gd name="T3" fmla="*/ 198 h 229"/>
                  <a:gd name="T4" fmla="*/ 277 w 274"/>
                  <a:gd name="T5" fmla="*/ 200 h 229"/>
                  <a:gd name="T6" fmla="*/ 270 w 274"/>
                  <a:gd name="T7" fmla="*/ 205 h 229"/>
                  <a:gd name="T8" fmla="*/ 260 w 274"/>
                  <a:gd name="T9" fmla="*/ 210 h 229"/>
                  <a:gd name="T10" fmla="*/ 248 w 274"/>
                  <a:gd name="T11" fmla="*/ 214 h 229"/>
                  <a:gd name="T12" fmla="*/ 236 w 274"/>
                  <a:gd name="T13" fmla="*/ 219 h 229"/>
                  <a:gd name="T14" fmla="*/ 222 w 274"/>
                  <a:gd name="T15" fmla="*/ 219 h 229"/>
                  <a:gd name="T16" fmla="*/ 208 w 274"/>
                  <a:gd name="T17" fmla="*/ 219 h 229"/>
                  <a:gd name="T18" fmla="*/ 191 w 274"/>
                  <a:gd name="T19" fmla="*/ 214 h 229"/>
                  <a:gd name="T20" fmla="*/ 177 w 274"/>
                  <a:gd name="T21" fmla="*/ 207 h 229"/>
                  <a:gd name="T22" fmla="*/ 162 w 274"/>
                  <a:gd name="T23" fmla="*/ 198 h 229"/>
                  <a:gd name="T24" fmla="*/ 150 w 274"/>
                  <a:gd name="T25" fmla="*/ 186 h 229"/>
                  <a:gd name="T26" fmla="*/ 133 w 274"/>
                  <a:gd name="T27" fmla="*/ 176 h 229"/>
                  <a:gd name="T28" fmla="*/ 128 w 274"/>
                  <a:gd name="T29" fmla="*/ 169 h 229"/>
                  <a:gd name="T30" fmla="*/ 126 w 274"/>
                  <a:gd name="T31" fmla="*/ 160 h 229"/>
                  <a:gd name="T32" fmla="*/ 124 w 274"/>
                  <a:gd name="T33" fmla="*/ 152 h 229"/>
                  <a:gd name="T34" fmla="*/ 124 w 274"/>
                  <a:gd name="T35" fmla="*/ 148 h 229"/>
                  <a:gd name="T36" fmla="*/ 124 w 274"/>
                  <a:gd name="T37" fmla="*/ 143 h 229"/>
                  <a:gd name="T38" fmla="*/ 124 w 274"/>
                  <a:gd name="T39" fmla="*/ 141 h 229"/>
                  <a:gd name="T40" fmla="*/ 124 w 274"/>
                  <a:gd name="T41" fmla="*/ 138 h 229"/>
                  <a:gd name="T42" fmla="*/ 124 w 274"/>
                  <a:gd name="T43" fmla="*/ 138 h 229"/>
                  <a:gd name="T44" fmla="*/ 119 w 274"/>
                  <a:gd name="T45" fmla="*/ 141 h 229"/>
                  <a:gd name="T46" fmla="*/ 114 w 274"/>
                  <a:gd name="T47" fmla="*/ 143 h 229"/>
                  <a:gd name="T48" fmla="*/ 109 w 274"/>
                  <a:gd name="T49" fmla="*/ 145 h 229"/>
                  <a:gd name="T50" fmla="*/ 102 w 274"/>
                  <a:gd name="T51" fmla="*/ 148 h 229"/>
                  <a:gd name="T52" fmla="*/ 93 w 274"/>
                  <a:gd name="T53" fmla="*/ 150 h 229"/>
                  <a:gd name="T54" fmla="*/ 85 w 274"/>
                  <a:gd name="T55" fmla="*/ 150 h 229"/>
                  <a:gd name="T56" fmla="*/ 76 w 274"/>
                  <a:gd name="T57" fmla="*/ 148 h 229"/>
                  <a:gd name="T58" fmla="*/ 66 w 274"/>
                  <a:gd name="T59" fmla="*/ 145 h 229"/>
                  <a:gd name="T60" fmla="*/ 57 w 274"/>
                  <a:gd name="T61" fmla="*/ 138 h 229"/>
                  <a:gd name="T62" fmla="*/ 47 w 274"/>
                  <a:gd name="T63" fmla="*/ 131 h 229"/>
                  <a:gd name="T64" fmla="*/ 43 w 274"/>
                  <a:gd name="T65" fmla="*/ 121 h 229"/>
                  <a:gd name="T66" fmla="*/ 40 w 274"/>
                  <a:gd name="T67" fmla="*/ 114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4" name="Freeform 398"/>
              <p:cNvSpPr>
                <a:spLocks/>
              </p:cNvSpPr>
              <p:nvPr/>
            </p:nvSpPr>
            <p:spPr bwMode="auto">
              <a:xfrm>
                <a:off x="4685" y="3659"/>
                <a:ext cx="352" cy="238"/>
              </a:xfrm>
              <a:custGeom>
                <a:avLst/>
                <a:gdLst>
                  <a:gd name="T0" fmla="*/ 325 w 355"/>
                  <a:gd name="T1" fmla="*/ 19 h 239"/>
                  <a:gd name="T2" fmla="*/ 318 w 355"/>
                  <a:gd name="T3" fmla="*/ 48 h 239"/>
                  <a:gd name="T4" fmla="*/ 306 w 355"/>
                  <a:gd name="T5" fmla="*/ 67 h 239"/>
                  <a:gd name="T6" fmla="*/ 294 w 355"/>
                  <a:gd name="T7" fmla="*/ 79 h 239"/>
                  <a:gd name="T8" fmla="*/ 288 w 355"/>
                  <a:gd name="T9" fmla="*/ 84 h 239"/>
                  <a:gd name="T10" fmla="*/ 288 w 355"/>
                  <a:gd name="T11" fmla="*/ 86 h 239"/>
                  <a:gd name="T12" fmla="*/ 289 w 355"/>
                  <a:gd name="T13" fmla="*/ 93 h 239"/>
                  <a:gd name="T14" fmla="*/ 291 w 355"/>
                  <a:gd name="T15" fmla="*/ 108 h 239"/>
                  <a:gd name="T16" fmla="*/ 289 w 355"/>
                  <a:gd name="T17" fmla="*/ 119 h 239"/>
                  <a:gd name="T18" fmla="*/ 285 w 355"/>
                  <a:gd name="T19" fmla="*/ 131 h 239"/>
                  <a:gd name="T20" fmla="*/ 271 w 355"/>
                  <a:gd name="T21" fmla="*/ 145 h 239"/>
                  <a:gd name="T22" fmla="*/ 252 w 355"/>
                  <a:gd name="T23" fmla="*/ 150 h 239"/>
                  <a:gd name="T24" fmla="*/ 235 w 355"/>
                  <a:gd name="T25" fmla="*/ 150 h 239"/>
                  <a:gd name="T26" fmla="*/ 223 w 355"/>
                  <a:gd name="T27" fmla="*/ 145 h 239"/>
                  <a:gd name="T28" fmla="*/ 214 w 355"/>
                  <a:gd name="T29" fmla="*/ 141 h 239"/>
                  <a:gd name="T30" fmla="*/ 214 w 355"/>
                  <a:gd name="T31" fmla="*/ 141 h 239"/>
                  <a:gd name="T32" fmla="*/ 214 w 355"/>
                  <a:gd name="T33" fmla="*/ 148 h 239"/>
                  <a:gd name="T34" fmla="*/ 211 w 355"/>
                  <a:gd name="T35" fmla="*/ 160 h 239"/>
                  <a:gd name="T36" fmla="*/ 204 w 355"/>
                  <a:gd name="T37" fmla="*/ 179 h 239"/>
                  <a:gd name="T38" fmla="*/ 185 w 355"/>
                  <a:gd name="T39" fmla="*/ 198 h 239"/>
                  <a:gd name="T40" fmla="*/ 166 w 355"/>
                  <a:gd name="T41" fmla="*/ 217 h 239"/>
                  <a:gd name="T42" fmla="*/ 135 w 355"/>
                  <a:gd name="T43" fmla="*/ 222 h 239"/>
                  <a:gd name="T44" fmla="*/ 109 w 355"/>
                  <a:gd name="T45" fmla="*/ 214 h 239"/>
                  <a:gd name="T46" fmla="*/ 88 w 355"/>
                  <a:gd name="T47" fmla="*/ 205 h 239"/>
                  <a:gd name="T48" fmla="*/ 76 w 355"/>
                  <a:gd name="T49" fmla="*/ 198 h 239"/>
                  <a:gd name="T50" fmla="*/ 73 w 355"/>
                  <a:gd name="T51" fmla="*/ 198 h 239"/>
                  <a:gd name="T52" fmla="*/ 73 w 355"/>
                  <a:gd name="T53" fmla="*/ 203 h 239"/>
                  <a:gd name="T54" fmla="*/ 69 w 355"/>
                  <a:gd name="T55" fmla="*/ 212 h 239"/>
                  <a:gd name="T56" fmla="*/ 59 w 355"/>
                  <a:gd name="T57" fmla="*/ 222 h 239"/>
                  <a:gd name="T58" fmla="*/ 52 w 355"/>
                  <a:gd name="T59" fmla="*/ 226 h 239"/>
                  <a:gd name="T60" fmla="*/ 31 w 355"/>
                  <a:gd name="T61" fmla="*/ 226 h 239"/>
                  <a:gd name="T62" fmla="*/ 14 w 355"/>
                  <a:gd name="T63" fmla="*/ 222 h 239"/>
                  <a:gd name="T64" fmla="*/ 5 w 355"/>
                  <a:gd name="T65" fmla="*/ 212 h 239"/>
                  <a:gd name="T66" fmla="*/ 0 w 355"/>
                  <a:gd name="T67" fmla="*/ 203 h 239"/>
                  <a:gd name="T68" fmla="*/ 0 w 355"/>
                  <a:gd name="T69" fmla="*/ 19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045" name="Group 399"/>
            <p:cNvGrpSpPr>
              <a:grpSpLocks/>
            </p:cNvGrpSpPr>
            <p:nvPr/>
          </p:nvGrpSpPr>
          <p:grpSpPr bwMode="auto">
            <a:xfrm>
              <a:off x="3366" y="3430"/>
              <a:ext cx="632" cy="470"/>
              <a:chOff x="3366" y="3430"/>
              <a:chExt cx="632" cy="470"/>
            </a:xfrm>
          </p:grpSpPr>
          <p:sp>
            <p:nvSpPr>
              <p:cNvPr id="1067" name="Freeform 40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38 w 276"/>
                  <a:gd name="T27" fmla="*/ 43 h 229"/>
                  <a:gd name="T28" fmla="*/ 138 w 276"/>
                  <a:gd name="T29" fmla="*/ 52 h 229"/>
                  <a:gd name="T30" fmla="*/ 140 w 276"/>
                  <a:gd name="T31" fmla="*/ 60 h 229"/>
                  <a:gd name="T32" fmla="*/ 142 w 276"/>
                  <a:gd name="T33" fmla="*/ 67 h 229"/>
                  <a:gd name="T34" fmla="*/ 142 w 276"/>
                  <a:gd name="T35" fmla="*/ 74 h 229"/>
                  <a:gd name="T36" fmla="*/ 142 w 276"/>
                  <a:gd name="T37" fmla="*/ 79 h 229"/>
                  <a:gd name="T38" fmla="*/ 142 w 276"/>
                  <a:gd name="T39" fmla="*/ 81 h 229"/>
                  <a:gd name="T40" fmla="*/ 142 w 276"/>
                  <a:gd name="T41" fmla="*/ 81 h 229"/>
                  <a:gd name="T42" fmla="*/ 142 w 276"/>
                  <a:gd name="T43" fmla="*/ 81 h 229"/>
                  <a:gd name="T44" fmla="*/ 145 w 276"/>
                  <a:gd name="T45" fmla="*/ 79 h 229"/>
                  <a:gd name="T46" fmla="*/ 149 w 276"/>
                  <a:gd name="T47" fmla="*/ 76 h 229"/>
                  <a:gd name="T48" fmla="*/ 157 w 276"/>
                  <a:gd name="T49" fmla="*/ 74 h 229"/>
                  <a:gd name="T50" fmla="*/ 164 w 276"/>
                  <a:gd name="T51" fmla="*/ 72 h 229"/>
                  <a:gd name="T52" fmla="*/ 171 w 276"/>
                  <a:gd name="T53" fmla="*/ 69 h 229"/>
                  <a:gd name="T54" fmla="*/ 180 w 276"/>
                  <a:gd name="T55" fmla="*/ 69 h 229"/>
                  <a:gd name="T56" fmla="*/ 190 w 276"/>
                  <a:gd name="T57" fmla="*/ 72 h 229"/>
                  <a:gd name="T58" fmla="*/ 199 w 276"/>
                  <a:gd name="T59" fmla="*/ 74 h 229"/>
                  <a:gd name="T60" fmla="*/ 209 w 276"/>
                  <a:gd name="T61" fmla="*/ 81 h 229"/>
                  <a:gd name="T62" fmla="*/ 219 w 276"/>
                  <a:gd name="T63" fmla="*/ 91 h 229"/>
                  <a:gd name="T64" fmla="*/ 223 w 276"/>
                  <a:gd name="T65" fmla="*/ 98 h 229"/>
                  <a:gd name="T66" fmla="*/ 226 w 276"/>
                  <a:gd name="T67" fmla="*/ 107 h 229"/>
                  <a:gd name="T68" fmla="*/ 228 w 276"/>
                  <a:gd name="T69" fmla="*/ 114 h 229"/>
                  <a:gd name="T70" fmla="*/ 228 w 276"/>
                  <a:gd name="T71" fmla="*/ 114 h 229"/>
                  <a:gd name="T72" fmla="*/ 226 w 276"/>
                  <a:gd name="T73" fmla="*/ 121 h 229"/>
                  <a:gd name="T74" fmla="*/ 226 w 276"/>
                  <a:gd name="T75" fmla="*/ 128 h 229"/>
                  <a:gd name="T76" fmla="*/ 223 w 276"/>
                  <a:gd name="T77" fmla="*/ 133 h 229"/>
                  <a:gd name="T78" fmla="*/ 223 w 276"/>
                  <a:gd name="T79" fmla="*/ 135 h 229"/>
                  <a:gd name="T80" fmla="*/ 221 w 276"/>
                  <a:gd name="T81" fmla="*/ 135 h 229"/>
                  <a:gd name="T82" fmla="*/ 223 w 276"/>
                  <a:gd name="T83" fmla="*/ 138 h 229"/>
                  <a:gd name="T84" fmla="*/ 226 w 276"/>
                  <a:gd name="T85" fmla="*/ 138 h 229"/>
                  <a:gd name="T86" fmla="*/ 230 w 276"/>
                  <a:gd name="T87" fmla="*/ 143 h 229"/>
                  <a:gd name="T88" fmla="*/ 238 w 276"/>
                  <a:gd name="T89" fmla="*/ 147 h 229"/>
                  <a:gd name="T90" fmla="*/ 242 w 276"/>
                  <a:gd name="T91" fmla="*/ 154 h 229"/>
                  <a:gd name="T92" fmla="*/ 249 w 276"/>
                  <a:gd name="T93" fmla="*/ 164 h 229"/>
                  <a:gd name="T94" fmla="*/ 257 w 276"/>
                  <a:gd name="T95" fmla="*/ 174 h 229"/>
                  <a:gd name="T96" fmla="*/ 261 w 276"/>
                  <a:gd name="T97" fmla="*/ 185 h 229"/>
                  <a:gd name="T98" fmla="*/ 264 w 276"/>
                  <a:gd name="T99" fmla="*/ 202 h 229"/>
                  <a:gd name="T100" fmla="*/ 266 w 276"/>
                  <a:gd name="T101" fmla="*/ 21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8" name="Freeform 401"/>
              <p:cNvSpPr>
                <a:spLocks/>
              </p:cNvSpPr>
              <p:nvPr/>
            </p:nvSpPr>
            <p:spPr bwMode="auto">
              <a:xfrm>
                <a:off x="3367" y="3431"/>
                <a:ext cx="356" cy="234"/>
              </a:xfrm>
              <a:custGeom>
                <a:avLst/>
                <a:gdLst>
                  <a:gd name="T0" fmla="*/ 3 w 358"/>
                  <a:gd name="T1" fmla="*/ 200 h 236"/>
                  <a:gd name="T2" fmla="*/ 10 w 358"/>
                  <a:gd name="T3" fmla="*/ 175 h 236"/>
                  <a:gd name="T4" fmla="*/ 22 w 358"/>
                  <a:gd name="T5" fmla="*/ 164 h 236"/>
                  <a:gd name="T6" fmla="*/ 34 w 358"/>
                  <a:gd name="T7" fmla="*/ 153 h 236"/>
                  <a:gd name="T8" fmla="*/ 43 w 358"/>
                  <a:gd name="T9" fmla="*/ 145 h 236"/>
                  <a:gd name="T10" fmla="*/ 43 w 358"/>
                  <a:gd name="T11" fmla="*/ 145 h 236"/>
                  <a:gd name="T12" fmla="*/ 41 w 358"/>
                  <a:gd name="T13" fmla="*/ 136 h 236"/>
                  <a:gd name="T14" fmla="*/ 39 w 358"/>
                  <a:gd name="T15" fmla="*/ 124 h 236"/>
                  <a:gd name="T16" fmla="*/ 39 w 358"/>
                  <a:gd name="T17" fmla="*/ 107 h 236"/>
                  <a:gd name="T18" fmla="*/ 48 w 358"/>
                  <a:gd name="T19" fmla="*/ 88 h 236"/>
                  <a:gd name="T20" fmla="*/ 65 w 358"/>
                  <a:gd name="T21" fmla="*/ 74 h 236"/>
                  <a:gd name="T22" fmla="*/ 84 w 358"/>
                  <a:gd name="T23" fmla="*/ 69 h 236"/>
                  <a:gd name="T24" fmla="*/ 93 w 358"/>
                  <a:gd name="T25" fmla="*/ 72 h 236"/>
                  <a:gd name="T26" fmla="*/ 105 w 358"/>
                  <a:gd name="T27" fmla="*/ 76 h 236"/>
                  <a:gd name="T28" fmla="*/ 112 w 358"/>
                  <a:gd name="T29" fmla="*/ 81 h 236"/>
                  <a:gd name="T30" fmla="*/ 114 w 358"/>
                  <a:gd name="T31" fmla="*/ 79 h 236"/>
                  <a:gd name="T32" fmla="*/ 112 w 358"/>
                  <a:gd name="T33" fmla="*/ 72 h 236"/>
                  <a:gd name="T34" fmla="*/ 114 w 358"/>
                  <a:gd name="T35" fmla="*/ 60 h 236"/>
                  <a:gd name="T36" fmla="*/ 124 w 358"/>
                  <a:gd name="T37" fmla="*/ 53 h 236"/>
                  <a:gd name="T38" fmla="*/ 143 w 358"/>
                  <a:gd name="T39" fmla="*/ 31 h 236"/>
                  <a:gd name="T40" fmla="*/ 172 w 358"/>
                  <a:gd name="T41" fmla="*/ 15 h 236"/>
                  <a:gd name="T42" fmla="*/ 203 w 358"/>
                  <a:gd name="T43" fmla="*/ 10 h 236"/>
                  <a:gd name="T44" fmla="*/ 229 w 358"/>
                  <a:gd name="T45" fmla="*/ 15 h 236"/>
                  <a:gd name="T46" fmla="*/ 250 w 358"/>
                  <a:gd name="T47" fmla="*/ 24 h 236"/>
                  <a:gd name="T48" fmla="*/ 260 w 358"/>
                  <a:gd name="T49" fmla="*/ 31 h 236"/>
                  <a:gd name="T50" fmla="*/ 261 w 358"/>
                  <a:gd name="T51" fmla="*/ 31 h 236"/>
                  <a:gd name="T52" fmla="*/ 261 w 358"/>
                  <a:gd name="T53" fmla="*/ 27 h 236"/>
                  <a:gd name="T54" fmla="*/ 263 w 358"/>
                  <a:gd name="T55" fmla="*/ 17 h 236"/>
                  <a:gd name="T56" fmla="*/ 269 w 358"/>
                  <a:gd name="T57" fmla="*/ 8 h 236"/>
                  <a:gd name="T58" fmla="*/ 286 w 358"/>
                  <a:gd name="T59" fmla="*/ 3 h 236"/>
                  <a:gd name="T60" fmla="*/ 307 w 358"/>
                  <a:gd name="T61" fmla="*/ 3 h 236"/>
                  <a:gd name="T62" fmla="*/ 324 w 358"/>
                  <a:gd name="T63" fmla="*/ 8 h 236"/>
                  <a:gd name="T64" fmla="*/ 331 w 358"/>
                  <a:gd name="T65" fmla="*/ 17 h 236"/>
                  <a:gd name="T66" fmla="*/ 336 w 358"/>
                  <a:gd name="T67" fmla="*/ 27 h 236"/>
                  <a:gd name="T68" fmla="*/ 33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9" name="Freeform 402"/>
              <p:cNvSpPr>
                <a:spLocks/>
              </p:cNvSpPr>
              <p:nvPr/>
            </p:nvSpPr>
            <p:spPr bwMode="auto">
              <a:xfrm>
                <a:off x="3367" y="3666"/>
                <a:ext cx="272" cy="228"/>
              </a:xfrm>
              <a:custGeom>
                <a:avLst/>
                <a:gdLst>
                  <a:gd name="T0" fmla="*/ 272 w 272"/>
                  <a:gd name="T1" fmla="*/ 193 h 229"/>
                  <a:gd name="T2" fmla="*/ 272 w 272"/>
                  <a:gd name="T3" fmla="*/ 195 h 229"/>
                  <a:gd name="T4" fmla="*/ 267 w 272"/>
                  <a:gd name="T5" fmla="*/ 198 h 229"/>
                  <a:gd name="T6" fmla="*/ 260 w 272"/>
                  <a:gd name="T7" fmla="*/ 202 h 229"/>
                  <a:gd name="T8" fmla="*/ 251 w 272"/>
                  <a:gd name="T9" fmla="*/ 207 h 229"/>
                  <a:gd name="T10" fmla="*/ 239 w 272"/>
                  <a:gd name="T11" fmla="*/ 212 h 229"/>
                  <a:gd name="T12" fmla="*/ 227 w 272"/>
                  <a:gd name="T13" fmla="*/ 217 h 229"/>
                  <a:gd name="T14" fmla="*/ 213 w 272"/>
                  <a:gd name="T15" fmla="*/ 219 h 229"/>
                  <a:gd name="T16" fmla="*/ 196 w 272"/>
                  <a:gd name="T17" fmla="*/ 217 h 229"/>
                  <a:gd name="T18" fmla="*/ 182 w 272"/>
                  <a:gd name="T19" fmla="*/ 214 h 229"/>
                  <a:gd name="T20" fmla="*/ 165 w 272"/>
                  <a:gd name="T21" fmla="*/ 205 h 229"/>
                  <a:gd name="T22" fmla="*/ 153 w 272"/>
                  <a:gd name="T23" fmla="*/ 195 h 229"/>
                  <a:gd name="T24" fmla="*/ 141 w 272"/>
                  <a:gd name="T25" fmla="*/ 186 h 229"/>
                  <a:gd name="T26" fmla="*/ 134 w 272"/>
                  <a:gd name="T27" fmla="*/ 176 h 229"/>
                  <a:gd name="T28" fmla="*/ 129 w 272"/>
                  <a:gd name="T29" fmla="*/ 167 h 229"/>
                  <a:gd name="T30" fmla="*/ 124 w 272"/>
                  <a:gd name="T31" fmla="*/ 157 h 229"/>
                  <a:gd name="T32" fmla="*/ 124 w 272"/>
                  <a:gd name="T33" fmla="*/ 150 h 229"/>
                  <a:gd name="T34" fmla="*/ 122 w 272"/>
                  <a:gd name="T35" fmla="*/ 145 h 229"/>
                  <a:gd name="T36" fmla="*/ 122 w 272"/>
                  <a:gd name="T37" fmla="*/ 140 h 229"/>
                  <a:gd name="T38" fmla="*/ 124 w 272"/>
                  <a:gd name="T39" fmla="*/ 138 h 229"/>
                  <a:gd name="T40" fmla="*/ 124 w 272"/>
                  <a:gd name="T41" fmla="*/ 136 h 229"/>
                  <a:gd name="T42" fmla="*/ 122 w 272"/>
                  <a:gd name="T43" fmla="*/ 138 h 229"/>
                  <a:gd name="T44" fmla="*/ 120 w 272"/>
                  <a:gd name="T45" fmla="*/ 140 h 229"/>
                  <a:gd name="T46" fmla="*/ 115 w 272"/>
                  <a:gd name="T47" fmla="*/ 143 h 229"/>
                  <a:gd name="T48" fmla="*/ 110 w 272"/>
                  <a:gd name="T49" fmla="*/ 145 h 229"/>
                  <a:gd name="T50" fmla="*/ 103 w 272"/>
                  <a:gd name="T51" fmla="*/ 147 h 229"/>
                  <a:gd name="T52" fmla="*/ 93 w 272"/>
                  <a:gd name="T53" fmla="*/ 147 h 229"/>
                  <a:gd name="T54" fmla="*/ 84 w 272"/>
                  <a:gd name="T55" fmla="*/ 147 h 229"/>
                  <a:gd name="T56" fmla="*/ 77 w 272"/>
                  <a:gd name="T57" fmla="*/ 147 h 229"/>
                  <a:gd name="T58" fmla="*/ 65 w 272"/>
                  <a:gd name="T59" fmla="*/ 143 h 229"/>
                  <a:gd name="T60" fmla="*/ 55 w 272"/>
                  <a:gd name="T61" fmla="*/ 136 h 229"/>
                  <a:gd name="T62" fmla="*/ 48 w 272"/>
                  <a:gd name="T63" fmla="*/ 128 h 229"/>
                  <a:gd name="T64" fmla="*/ 43 w 272"/>
                  <a:gd name="T65" fmla="*/ 119 h 229"/>
                  <a:gd name="T66" fmla="*/ 39 w 272"/>
                  <a:gd name="T67" fmla="*/ 114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0" name="Freeform 403"/>
              <p:cNvSpPr>
                <a:spLocks/>
              </p:cNvSpPr>
              <p:nvPr/>
            </p:nvSpPr>
            <p:spPr bwMode="auto">
              <a:xfrm>
                <a:off x="3638" y="3666"/>
                <a:ext cx="360" cy="234"/>
              </a:xfrm>
              <a:custGeom>
                <a:avLst/>
                <a:gdLst>
                  <a:gd name="T0" fmla="*/ 3 w 360"/>
                  <a:gd name="T1" fmla="*/ 185 h 236"/>
                  <a:gd name="T2" fmla="*/ 3 w 360"/>
                  <a:gd name="T3" fmla="*/ 192 h 236"/>
                  <a:gd name="T4" fmla="*/ 7 w 360"/>
                  <a:gd name="T5" fmla="*/ 199 h 236"/>
                  <a:gd name="T6" fmla="*/ 17 w 360"/>
                  <a:gd name="T7" fmla="*/ 209 h 236"/>
                  <a:gd name="T8" fmla="*/ 34 w 360"/>
                  <a:gd name="T9" fmla="*/ 216 h 236"/>
                  <a:gd name="T10" fmla="*/ 55 w 360"/>
                  <a:gd name="T11" fmla="*/ 216 h 236"/>
                  <a:gd name="T12" fmla="*/ 72 w 360"/>
                  <a:gd name="T13" fmla="*/ 209 h 236"/>
                  <a:gd name="T14" fmla="*/ 79 w 360"/>
                  <a:gd name="T15" fmla="*/ 199 h 236"/>
                  <a:gd name="T16" fmla="*/ 84 w 360"/>
                  <a:gd name="T17" fmla="*/ 192 h 236"/>
                  <a:gd name="T18" fmla="*/ 86 w 360"/>
                  <a:gd name="T19" fmla="*/ 185 h 236"/>
                  <a:gd name="T20" fmla="*/ 88 w 360"/>
                  <a:gd name="T21" fmla="*/ 185 h 236"/>
                  <a:gd name="T22" fmla="*/ 100 w 360"/>
                  <a:gd name="T23" fmla="*/ 195 h 236"/>
                  <a:gd name="T24" fmla="*/ 119 w 360"/>
                  <a:gd name="T25" fmla="*/ 204 h 236"/>
                  <a:gd name="T26" fmla="*/ 148 w 360"/>
                  <a:gd name="T27" fmla="*/ 209 h 236"/>
                  <a:gd name="T28" fmla="*/ 179 w 360"/>
                  <a:gd name="T29" fmla="*/ 204 h 236"/>
                  <a:gd name="T30" fmla="*/ 208 w 360"/>
                  <a:gd name="T31" fmla="*/ 185 h 236"/>
                  <a:gd name="T32" fmla="*/ 227 w 360"/>
                  <a:gd name="T33" fmla="*/ 171 h 236"/>
                  <a:gd name="T34" fmla="*/ 234 w 360"/>
                  <a:gd name="T35" fmla="*/ 159 h 236"/>
                  <a:gd name="T36" fmla="*/ 236 w 360"/>
                  <a:gd name="T37" fmla="*/ 145 h 236"/>
                  <a:gd name="T38" fmla="*/ 236 w 360"/>
                  <a:gd name="T39" fmla="*/ 138 h 236"/>
                  <a:gd name="T40" fmla="*/ 236 w 360"/>
                  <a:gd name="T41" fmla="*/ 138 h 236"/>
                  <a:gd name="T42" fmla="*/ 243 w 360"/>
                  <a:gd name="T43" fmla="*/ 143 h 236"/>
                  <a:gd name="T44" fmla="*/ 258 w 360"/>
                  <a:gd name="T45" fmla="*/ 147 h 236"/>
                  <a:gd name="T46" fmla="*/ 274 w 360"/>
                  <a:gd name="T47" fmla="*/ 150 h 236"/>
                  <a:gd name="T48" fmla="*/ 293 w 360"/>
                  <a:gd name="T49" fmla="*/ 143 h 236"/>
                  <a:gd name="T50" fmla="*/ 313 w 360"/>
                  <a:gd name="T51" fmla="*/ 128 h 236"/>
                  <a:gd name="T52" fmla="*/ 320 w 360"/>
                  <a:gd name="T53" fmla="*/ 112 h 236"/>
                  <a:gd name="T54" fmla="*/ 322 w 360"/>
                  <a:gd name="T55" fmla="*/ 95 h 236"/>
                  <a:gd name="T56" fmla="*/ 320 w 360"/>
                  <a:gd name="T57" fmla="*/ 81 h 236"/>
                  <a:gd name="T58" fmla="*/ 317 w 360"/>
                  <a:gd name="T59" fmla="*/ 74 h 236"/>
                  <a:gd name="T60" fmla="*/ 317 w 360"/>
                  <a:gd name="T61" fmla="*/ 71 h 236"/>
                  <a:gd name="T62" fmla="*/ 324 w 360"/>
                  <a:gd name="T63" fmla="*/ 66 h 236"/>
                  <a:gd name="T64" fmla="*/ 336 w 360"/>
                  <a:gd name="T65" fmla="*/ 59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46" name="Freeform 404"/>
            <p:cNvSpPr>
              <a:spLocks/>
            </p:cNvSpPr>
            <p:nvPr/>
          </p:nvSpPr>
          <p:spPr bwMode="auto">
            <a:xfrm>
              <a:off x="4347" y="4062"/>
              <a:ext cx="114" cy="115"/>
            </a:xfrm>
            <a:custGeom>
              <a:avLst/>
              <a:gdLst>
                <a:gd name="T0" fmla="*/ 102 w 115"/>
                <a:gd name="T1" fmla="*/ 112 h 115"/>
                <a:gd name="T2" fmla="*/ 105 w 115"/>
                <a:gd name="T3" fmla="*/ 0 h 115"/>
                <a:gd name="T4" fmla="*/ 0 w 115"/>
                <a:gd name="T5" fmla="*/ 0 h 115"/>
                <a:gd name="T6" fmla="*/ 0 w 115"/>
                <a:gd name="T7" fmla="*/ 115 h 115"/>
                <a:gd name="T8" fmla="*/ 105 w 115"/>
                <a:gd name="T9" fmla="*/ 115 h 115"/>
                <a:gd name="T10" fmla="*/ 10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GB"/>
            </a:p>
          </p:txBody>
        </p:sp>
        <p:sp>
          <p:nvSpPr>
            <p:cNvPr id="1047" name="Freeform 405"/>
            <p:cNvSpPr>
              <a:spLocks/>
            </p:cNvSpPr>
            <p:nvPr/>
          </p:nvSpPr>
          <p:spPr bwMode="auto">
            <a:xfrm>
              <a:off x="4986" y="4062"/>
              <a:ext cx="110" cy="115"/>
            </a:xfrm>
            <a:custGeom>
              <a:avLst/>
              <a:gdLst>
                <a:gd name="T0" fmla="*/ 92 w 112"/>
                <a:gd name="T1" fmla="*/ 112 h 115"/>
                <a:gd name="T2" fmla="*/ 92 w 112"/>
                <a:gd name="T3" fmla="*/ 0 h 115"/>
                <a:gd name="T4" fmla="*/ 0 w 112"/>
                <a:gd name="T5" fmla="*/ 0 h 115"/>
                <a:gd name="T6" fmla="*/ 0 w 112"/>
                <a:gd name="T7" fmla="*/ 115 h 115"/>
                <a:gd name="T8" fmla="*/ 92 w 112"/>
                <a:gd name="T9" fmla="*/ 115 h 115"/>
                <a:gd name="T10" fmla="*/ 9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GB"/>
            </a:p>
          </p:txBody>
        </p:sp>
        <p:sp>
          <p:nvSpPr>
            <p:cNvPr id="1048" name="Line 40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9" name="Line 40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0" name="Line 40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1" name="Line 40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2" name="Freeform 410"/>
            <p:cNvSpPr>
              <a:spLocks/>
            </p:cNvSpPr>
            <p:nvPr/>
          </p:nvSpPr>
          <p:spPr bwMode="auto">
            <a:xfrm>
              <a:off x="3745" y="3200"/>
              <a:ext cx="114" cy="112"/>
            </a:xfrm>
            <a:custGeom>
              <a:avLst/>
              <a:gdLst>
                <a:gd name="T0" fmla="*/ 123 w 113"/>
                <a:gd name="T1" fmla="*/ 86 h 115"/>
                <a:gd name="T2" fmla="*/ 123 w 113"/>
                <a:gd name="T3" fmla="*/ 0 h 115"/>
                <a:gd name="T4" fmla="*/ 0 w 113"/>
                <a:gd name="T5" fmla="*/ 0 h 115"/>
                <a:gd name="T6" fmla="*/ 0 w 113"/>
                <a:gd name="T7" fmla="*/ 88 h 115"/>
                <a:gd name="T8" fmla="*/ 123 w 113"/>
                <a:gd name="T9" fmla="*/ 88 h 115"/>
                <a:gd name="T10" fmla="*/ 123 w 113"/>
                <a:gd name="T11" fmla="*/ 88 h 115"/>
                <a:gd name="T12" fmla="*/ 123 w 113"/>
                <a:gd name="T13" fmla="*/ 86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GB"/>
            </a:p>
          </p:txBody>
        </p:sp>
        <p:sp>
          <p:nvSpPr>
            <p:cNvPr id="1053" name="Freeform 411"/>
            <p:cNvSpPr>
              <a:spLocks/>
            </p:cNvSpPr>
            <p:nvPr/>
          </p:nvSpPr>
          <p:spPr bwMode="auto">
            <a:xfrm>
              <a:off x="3983" y="3263"/>
              <a:ext cx="114" cy="115"/>
            </a:xfrm>
            <a:custGeom>
              <a:avLst/>
              <a:gdLst>
                <a:gd name="T0" fmla="*/ 123 w 113"/>
                <a:gd name="T1" fmla="*/ 112 h 115"/>
                <a:gd name="T2" fmla="*/ 123 w 113"/>
                <a:gd name="T3" fmla="*/ 0 h 115"/>
                <a:gd name="T4" fmla="*/ 0 w 113"/>
                <a:gd name="T5" fmla="*/ 0 h 115"/>
                <a:gd name="T6" fmla="*/ 0 w 113"/>
                <a:gd name="T7" fmla="*/ 115 h 115"/>
                <a:gd name="T8" fmla="*/ 123 w 113"/>
                <a:gd name="T9" fmla="*/ 115 h 115"/>
                <a:gd name="T10" fmla="*/ 12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GB"/>
            </a:p>
          </p:txBody>
        </p:sp>
        <p:sp>
          <p:nvSpPr>
            <p:cNvPr id="1054" name="Line 41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5" name="Freeform 413"/>
            <p:cNvSpPr>
              <a:spLocks/>
            </p:cNvSpPr>
            <p:nvPr/>
          </p:nvSpPr>
          <p:spPr bwMode="auto">
            <a:xfrm>
              <a:off x="4552" y="3204"/>
              <a:ext cx="114" cy="109"/>
            </a:xfrm>
            <a:custGeom>
              <a:avLst/>
              <a:gdLst>
                <a:gd name="T0" fmla="*/ 132 w 112"/>
                <a:gd name="T1" fmla="*/ 85 h 112"/>
                <a:gd name="T2" fmla="*/ 132 w 112"/>
                <a:gd name="T3" fmla="*/ 0 h 112"/>
                <a:gd name="T4" fmla="*/ 0 w 112"/>
                <a:gd name="T5" fmla="*/ 0 h 112"/>
                <a:gd name="T6" fmla="*/ 0 w 112"/>
                <a:gd name="T7" fmla="*/ 85 h 112"/>
                <a:gd name="T8" fmla="*/ 132 w 112"/>
                <a:gd name="T9" fmla="*/ 85 h 112"/>
                <a:gd name="T10" fmla="*/ 132 w 112"/>
                <a:gd name="T11" fmla="*/ 85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414"/>
            <p:cNvSpPr>
              <a:spLocks/>
            </p:cNvSpPr>
            <p:nvPr/>
          </p:nvSpPr>
          <p:spPr bwMode="auto">
            <a:xfrm>
              <a:off x="4552" y="3204"/>
              <a:ext cx="114" cy="109"/>
            </a:xfrm>
            <a:custGeom>
              <a:avLst/>
              <a:gdLst>
                <a:gd name="T0" fmla="*/ 132 w 112"/>
                <a:gd name="T1" fmla="*/ 85 h 112"/>
                <a:gd name="T2" fmla="*/ 132 w 112"/>
                <a:gd name="T3" fmla="*/ 0 h 112"/>
                <a:gd name="T4" fmla="*/ 0 w 112"/>
                <a:gd name="T5" fmla="*/ 0 h 112"/>
                <a:gd name="T6" fmla="*/ 0 w 112"/>
                <a:gd name="T7" fmla="*/ 85 h 112"/>
                <a:gd name="T8" fmla="*/ 132 w 112"/>
                <a:gd name="T9" fmla="*/ 85 h 112"/>
                <a:gd name="T10" fmla="*/ 132 w 112"/>
                <a:gd name="T11" fmla="*/ 85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GB"/>
            </a:p>
          </p:txBody>
        </p:sp>
        <p:sp>
          <p:nvSpPr>
            <p:cNvPr id="1057" name="Line 41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8" name="Line 41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9" name="Line 41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0" name="Line 41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1" name="Line 41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2" name="Line 42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3" name="Line 42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4" name="Freeform 422"/>
            <p:cNvSpPr>
              <a:spLocks/>
            </p:cNvSpPr>
            <p:nvPr/>
          </p:nvSpPr>
          <p:spPr bwMode="auto">
            <a:xfrm>
              <a:off x="4160" y="3613"/>
              <a:ext cx="114" cy="112"/>
            </a:xfrm>
            <a:custGeom>
              <a:avLst/>
              <a:gdLst>
                <a:gd name="T0" fmla="*/ 132 w 112"/>
                <a:gd name="T1" fmla="*/ 112 h 112"/>
                <a:gd name="T2" fmla="*/ 132 w 112"/>
                <a:gd name="T3" fmla="*/ 0 h 112"/>
                <a:gd name="T4" fmla="*/ 0 w 112"/>
                <a:gd name="T5" fmla="*/ 0 h 112"/>
                <a:gd name="T6" fmla="*/ 0 w 112"/>
                <a:gd name="T7" fmla="*/ 112 h 112"/>
                <a:gd name="T8" fmla="*/ 132 w 112"/>
                <a:gd name="T9" fmla="*/ 112 h 112"/>
                <a:gd name="T10" fmla="*/ 13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423"/>
            <p:cNvSpPr>
              <a:spLocks/>
            </p:cNvSpPr>
            <p:nvPr/>
          </p:nvSpPr>
          <p:spPr bwMode="auto">
            <a:xfrm>
              <a:off x="4160" y="3613"/>
              <a:ext cx="114" cy="112"/>
            </a:xfrm>
            <a:custGeom>
              <a:avLst/>
              <a:gdLst>
                <a:gd name="T0" fmla="*/ 132 w 112"/>
                <a:gd name="T1" fmla="*/ 112 h 112"/>
                <a:gd name="T2" fmla="*/ 132 w 112"/>
                <a:gd name="T3" fmla="*/ 0 h 112"/>
                <a:gd name="T4" fmla="*/ 0 w 112"/>
                <a:gd name="T5" fmla="*/ 0 h 112"/>
                <a:gd name="T6" fmla="*/ 0 w 112"/>
                <a:gd name="T7" fmla="*/ 112 h 112"/>
                <a:gd name="T8" fmla="*/ 132 w 112"/>
                <a:gd name="T9" fmla="*/ 112 h 112"/>
                <a:gd name="T10" fmla="*/ 13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GB"/>
            </a:p>
          </p:txBody>
        </p:sp>
        <p:sp>
          <p:nvSpPr>
            <p:cNvPr id="1066" name="Line 42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cSld>
  <p:clrMap bg1="lt1" tx1="dk1" bg2="lt2" tx2="dk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36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36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36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36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pitchFamily="-107"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pitchFamily="-107"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pitchFamily="-107"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pitchFamily="-107" charset="-128"/>
        </a:defRPr>
      </a:lvl5pPr>
      <a:lvl6pPr marL="2514600" indent="-228600" algn="l" rtl="0" fontAlgn="base">
        <a:spcBef>
          <a:spcPct val="20000"/>
        </a:spcBef>
        <a:spcAft>
          <a:spcPct val="0"/>
        </a:spcAft>
        <a:buClr>
          <a:srgbClr val="000000"/>
        </a:buClr>
        <a:buChar char="•"/>
        <a:defRPr sz="2000">
          <a:solidFill>
            <a:srgbClr val="000000"/>
          </a:solidFill>
          <a:latin typeface="+mn-lt"/>
        </a:defRPr>
      </a:lvl6pPr>
      <a:lvl7pPr marL="2971800" indent="-228600" algn="l" rtl="0" fontAlgn="base">
        <a:spcBef>
          <a:spcPct val="20000"/>
        </a:spcBef>
        <a:spcAft>
          <a:spcPct val="0"/>
        </a:spcAft>
        <a:buClr>
          <a:srgbClr val="000000"/>
        </a:buClr>
        <a:buChar char="•"/>
        <a:defRPr sz="2000">
          <a:solidFill>
            <a:srgbClr val="000000"/>
          </a:solidFill>
          <a:latin typeface="+mn-lt"/>
        </a:defRPr>
      </a:lvl7pPr>
      <a:lvl8pPr marL="3429000" indent="-228600" algn="l" rtl="0" fontAlgn="base">
        <a:spcBef>
          <a:spcPct val="20000"/>
        </a:spcBef>
        <a:spcAft>
          <a:spcPct val="0"/>
        </a:spcAft>
        <a:buClr>
          <a:srgbClr val="000000"/>
        </a:buClr>
        <a:buChar char="•"/>
        <a:defRPr sz="2000">
          <a:solidFill>
            <a:srgbClr val="000000"/>
          </a:solidFill>
          <a:latin typeface="+mn-lt"/>
        </a:defRPr>
      </a:lvl8pPr>
      <a:lvl9pPr marL="3886200" indent="-228600" algn="l" rtl="0" fontAlgn="base">
        <a:spcBef>
          <a:spcPct val="20000"/>
        </a:spcBef>
        <a:spcAft>
          <a:spcPct val="0"/>
        </a:spcAft>
        <a:buClr>
          <a:srgbClr val="000000"/>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algn="ctr" eaLnBrk="1" hangingPunct="1"/>
            <a:r>
              <a:rPr lang="en-US" altLang="en-US" dirty="0" smtClean="0">
                <a:ea typeface="ＭＳ Ｐゴシック" panose="020B0600070205080204" pitchFamily="34" charset="-128"/>
              </a:rPr>
              <a:t>ENCS5321 </a:t>
            </a:r>
            <a:br>
              <a:rPr lang="en-US" altLang="en-US" dirty="0" smtClean="0">
                <a:ea typeface="ＭＳ Ｐゴシック" panose="020B0600070205080204" pitchFamily="34" charset="-128"/>
              </a:rPr>
            </a:br>
            <a:r>
              <a:rPr lang="en-US" altLang="en-US" dirty="0">
                <a:ea typeface="ＭＳ Ｐゴシック" panose="020B0600070205080204" pitchFamily="34" charset="-128"/>
              </a:rPr>
              <a:t>Advanced Computer Networks</a:t>
            </a:r>
            <a:endParaRPr lang="en-US" altLang="en-US" dirty="0" smtClean="0">
              <a:ea typeface="ＭＳ Ｐゴシック" panose="020B0600070205080204" pitchFamily="34" charset="-128"/>
            </a:endParaRPr>
          </a:p>
        </p:txBody>
      </p:sp>
      <p:sp>
        <p:nvSpPr>
          <p:cNvPr id="16386" name="Rectangle 3"/>
          <p:cNvSpPr>
            <a:spLocks noGrp="1" noChangeArrowheads="1"/>
          </p:cNvSpPr>
          <p:nvPr>
            <p:ph type="subTitle" idx="1"/>
          </p:nvPr>
        </p:nvSpPr>
        <p:spPr>
          <a:xfrm>
            <a:off x="1524000" y="3886200"/>
            <a:ext cx="6400800" cy="1752600"/>
          </a:xfrm>
        </p:spPr>
        <p:txBody>
          <a:bodyPr/>
          <a:lstStyle/>
          <a:p>
            <a:pPr eaLnBrk="1" hangingPunct="1"/>
            <a:r>
              <a:rPr lang="en-US" altLang="en-US" dirty="0" smtClean="0">
                <a:ea typeface="ＭＳ Ｐゴシック" panose="020B0600070205080204" pitchFamily="34" charset="-128"/>
              </a:rPr>
              <a:t>SDN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What is Software Defined Networking?</a:t>
            </a:r>
          </a:p>
        </p:txBody>
      </p:sp>
      <p:sp>
        <p:nvSpPr>
          <p:cNvPr id="3" name="Content Placeholder 2"/>
          <p:cNvSpPr>
            <a:spLocks noGrp="1"/>
          </p:cNvSpPr>
          <p:nvPr>
            <p:ph idx="1"/>
          </p:nvPr>
        </p:nvSpPr>
        <p:spPr/>
        <p:txBody>
          <a:bodyPr/>
          <a:lstStyle/>
          <a:p>
            <a:r>
              <a:rPr lang="en-GB" dirty="0" smtClean="0"/>
              <a:t>A </a:t>
            </a:r>
            <a:r>
              <a:rPr lang="en-GB" dirty="0"/>
              <a:t>new approach to do networking</a:t>
            </a:r>
          </a:p>
          <a:p>
            <a:pPr lvl="1"/>
            <a:r>
              <a:rPr lang="en-GB" dirty="0" smtClean="0"/>
              <a:t>new </a:t>
            </a:r>
            <a:r>
              <a:rPr lang="en-GB" dirty="0"/>
              <a:t>fundamental principles</a:t>
            </a:r>
          </a:p>
          <a:p>
            <a:r>
              <a:rPr lang="en-GB" dirty="0" smtClean="0"/>
              <a:t>How </a:t>
            </a:r>
            <a:r>
              <a:rPr lang="en-GB" dirty="0"/>
              <a:t>does it contrast with </a:t>
            </a:r>
            <a:r>
              <a:rPr lang="en-GB" dirty="0" smtClean="0"/>
              <a:t>traditional networking</a:t>
            </a:r>
            <a:r>
              <a:rPr lang="en-GB" dirty="0"/>
              <a:t>?</a:t>
            </a:r>
          </a:p>
          <a:p>
            <a:r>
              <a:rPr lang="en-GB" dirty="0" smtClean="0"/>
              <a:t>Before </a:t>
            </a:r>
            <a:r>
              <a:rPr lang="en-GB" dirty="0"/>
              <a:t>knowing what it is, let us </a:t>
            </a:r>
            <a:r>
              <a:rPr lang="en-GB" dirty="0" smtClean="0"/>
              <a:t>understand why </a:t>
            </a:r>
            <a:r>
              <a:rPr lang="en-GB" dirty="0"/>
              <a:t>we need it in the first place</a:t>
            </a:r>
          </a:p>
          <a:p>
            <a:pPr lvl="1"/>
            <a:r>
              <a:rPr lang="en-GB" dirty="0" smtClean="0"/>
              <a:t>what </a:t>
            </a:r>
            <a:r>
              <a:rPr lang="en-GB" dirty="0"/>
              <a:t>is wrong with the current Internet?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10</a:t>
            </a:fld>
            <a:endParaRPr lang="en-US" altLang="en-US"/>
          </a:p>
        </p:txBody>
      </p:sp>
    </p:spTree>
    <p:extLst>
      <p:ext uri="{BB962C8B-B14F-4D97-AF65-F5344CB8AC3E}">
        <p14:creationId xmlns:p14="http://schemas.microsoft.com/office/powerpoint/2010/main" val="306636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Internet: A Remarkable Story</a:t>
            </a:r>
          </a:p>
        </p:txBody>
      </p:sp>
      <p:sp>
        <p:nvSpPr>
          <p:cNvPr id="3" name="Content Placeholder 2"/>
          <p:cNvSpPr>
            <a:spLocks noGrp="1"/>
          </p:cNvSpPr>
          <p:nvPr>
            <p:ph idx="1"/>
          </p:nvPr>
        </p:nvSpPr>
        <p:spPr/>
        <p:txBody>
          <a:bodyPr/>
          <a:lstStyle/>
          <a:p>
            <a:r>
              <a:rPr lang="en-GB" dirty="0" smtClean="0"/>
              <a:t>Tremendous </a:t>
            </a:r>
            <a:r>
              <a:rPr lang="en-GB" dirty="0"/>
              <a:t>success</a:t>
            </a:r>
          </a:p>
          <a:p>
            <a:pPr lvl="1"/>
            <a:r>
              <a:rPr lang="en-GB" dirty="0" smtClean="0"/>
              <a:t>From </a:t>
            </a:r>
            <a:r>
              <a:rPr lang="en-GB" dirty="0"/>
              <a:t>research </a:t>
            </a:r>
            <a:r>
              <a:rPr lang="en-GB" dirty="0" smtClean="0"/>
              <a:t>experiment to </a:t>
            </a:r>
            <a:r>
              <a:rPr lang="en-GB" dirty="0"/>
              <a:t>global infrastructure</a:t>
            </a:r>
          </a:p>
          <a:p>
            <a:r>
              <a:rPr lang="en-GB" dirty="0" smtClean="0"/>
              <a:t>Brilliance </a:t>
            </a:r>
            <a:r>
              <a:rPr lang="en-GB" dirty="0"/>
              <a:t>of under-specifying</a:t>
            </a:r>
          </a:p>
          <a:p>
            <a:pPr lvl="1"/>
            <a:r>
              <a:rPr lang="en-GB" dirty="0" smtClean="0"/>
              <a:t>Network</a:t>
            </a:r>
            <a:r>
              <a:rPr lang="en-GB" dirty="0"/>
              <a:t>: best-effort packet delivery</a:t>
            </a:r>
          </a:p>
          <a:p>
            <a:pPr lvl="1"/>
            <a:r>
              <a:rPr lang="en-GB" dirty="0" smtClean="0"/>
              <a:t>Hosts</a:t>
            </a:r>
            <a:r>
              <a:rPr lang="en-GB" dirty="0"/>
              <a:t>: arbitrary applications</a:t>
            </a:r>
          </a:p>
          <a:p>
            <a:r>
              <a:rPr lang="en-GB" dirty="0" smtClean="0"/>
              <a:t>Enables </a:t>
            </a:r>
            <a:r>
              <a:rPr lang="en-GB" dirty="0"/>
              <a:t>innovation in applications</a:t>
            </a:r>
          </a:p>
          <a:p>
            <a:pPr lvl="1"/>
            <a:r>
              <a:rPr lang="en-GB" dirty="0" smtClean="0"/>
              <a:t>Web</a:t>
            </a:r>
            <a:r>
              <a:rPr lang="en-GB" dirty="0"/>
              <a:t>, P2P, VoIP, social networks, virtual worlds</a:t>
            </a:r>
          </a:p>
          <a:p>
            <a:r>
              <a:rPr lang="en-GB" dirty="0" smtClean="0"/>
              <a:t>But</a:t>
            </a:r>
            <a:r>
              <a:rPr lang="en-GB" dirty="0"/>
              <a:t>, change is easy only at the edge</a:t>
            </a:r>
            <a:r>
              <a:rPr lang="en-GB" dirty="0" smtClean="0"/>
              <a:t>…</a:t>
            </a:r>
            <a:endParaRPr lang="en-GB" dirty="0"/>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11</a:t>
            </a:fld>
            <a:endParaRPr lang="en-US" altLang="en-US"/>
          </a:p>
        </p:txBody>
      </p:sp>
    </p:spTree>
    <p:extLst>
      <p:ext uri="{BB962C8B-B14F-4D97-AF65-F5344CB8AC3E}">
        <p14:creationId xmlns:p14="http://schemas.microsoft.com/office/powerpoint/2010/main" val="315717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Inside the Net: A Different Story</a:t>
            </a:r>
          </a:p>
        </p:txBody>
      </p:sp>
      <p:sp>
        <p:nvSpPr>
          <p:cNvPr id="3" name="Content Placeholder 2"/>
          <p:cNvSpPr>
            <a:spLocks noGrp="1"/>
          </p:cNvSpPr>
          <p:nvPr>
            <p:ph idx="1"/>
          </p:nvPr>
        </p:nvSpPr>
        <p:spPr/>
        <p:txBody>
          <a:bodyPr/>
          <a:lstStyle/>
          <a:p>
            <a:r>
              <a:rPr lang="en-GB" dirty="0" smtClean="0"/>
              <a:t>Closed </a:t>
            </a:r>
            <a:r>
              <a:rPr lang="en-GB" dirty="0"/>
              <a:t>equipment</a:t>
            </a:r>
          </a:p>
          <a:p>
            <a:pPr lvl="1"/>
            <a:r>
              <a:rPr lang="en-GB" dirty="0" smtClean="0"/>
              <a:t>Software </a:t>
            </a:r>
            <a:r>
              <a:rPr lang="en-GB" dirty="0"/>
              <a:t>bundled with hardware</a:t>
            </a:r>
          </a:p>
          <a:p>
            <a:pPr lvl="1"/>
            <a:r>
              <a:rPr lang="en-GB" dirty="0" smtClean="0"/>
              <a:t>Vendor-specific </a:t>
            </a:r>
            <a:r>
              <a:rPr lang="en-GB" dirty="0"/>
              <a:t>interfaces</a:t>
            </a:r>
          </a:p>
          <a:p>
            <a:r>
              <a:rPr lang="en-GB" dirty="0" smtClean="0"/>
              <a:t>Over </a:t>
            </a:r>
            <a:r>
              <a:rPr lang="en-GB" dirty="0"/>
              <a:t>specified</a:t>
            </a:r>
          </a:p>
          <a:p>
            <a:pPr lvl="1"/>
            <a:r>
              <a:rPr lang="en-GB" dirty="0" smtClean="0"/>
              <a:t>Slow </a:t>
            </a:r>
            <a:r>
              <a:rPr lang="en-GB" dirty="0"/>
              <a:t>protocol standardization</a:t>
            </a:r>
          </a:p>
          <a:p>
            <a:r>
              <a:rPr lang="en-GB" dirty="0" smtClean="0"/>
              <a:t>Few </a:t>
            </a:r>
            <a:r>
              <a:rPr lang="en-GB" dirty="0"/>
              <a:t>people can innovate</a:t>
            </a:r>
          </a:p>
          <a:p>
            <a:pPr lvl="1"/>
            <a:r>
              <a:rPr lang="en-GB" dirty="0" smtClean="0"/>
              <a:t>Equipment </a:t>
            </a:r>
            <a:r>
              <a:rPr lang="en-GB" dirty="0"/>
              <a:t>vendors write the code</a:t>
            </a:r>
          </a:p>
          <a:p>
            <a:pPr lvl="1"/>
            <a:r>
              <a:rPr lang="en-GB" dirty="0" smtClean="0"/>
              <a:t>Long </a:t>
            </a:r>
            <a:r>
              <a:rPr lang="en-GB" dirty="0"/>
              <a:t>delays to introduce new features</a:t>
            </a:r>
          </a:p>
          <a:p>
            <a:r>
              <a:rPr lang="en-GB" dirty="0"/>
              <a:t>Impacts performance, security, reliability, cost…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12</a:t>
            </a:fld>
            <a:endParaRPr lang="en-US" altLang="en-US"/>
          </a:p>
        </p:txBody>
      </p:sp>
    </p:spTree>
    <p:extLst>
      <p:ext uri="{BB962C8B-B14F-4D97-AF65-F5344CB8AC3E}">
        <p14:creationId xmlns:p14="http://schemas.microsoft.com/office/powerpoint/2010/main" val="270815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Networks are Hard to Manage</a:t>
            </a:r>
          </a:p>
        </p:txBody>
      </p:sp>
      <p:sp>
        <p:nvSpPr>
          <p:cNvPr id="3" name="Content Placeholder 2"/>
          <p:cNvSpPr>
            <a:spLocks noGrp="1"/>
          </p:cNvSpPr>
          <p:nvPr>
            <p:ph idx="1"/>
          </p:nvPr>
        </p:nvSpPr>
        <p:spPr/>
        <p:txBody>
          <a:bodyPr/>
          <a:lstStyle/>
          <a:p>
            <a:r>
              <a:rPr lang="en-GB" dirty="0" smtClean="0"/>
              <a:t>Operating </a:t>
            </a:r>
            <a:r>
              <a:rPr lang="en-GB" dirty="0"/>
              <a:t>a network is expensive</a:t>
            </a:r>
          </a:p>
          <a:p>
            <a:pPr lvl="1"/>
            <a:r>
              <a:rPr lang="en-GB" dirty="0" smtClean="0"/>
              <a:t>More </a:t>
            </a:r>
            <a:r>
              <a:rPr lang="en-GB" dirty="0"/>
              <a:t>than half the cost of a network</a:t>
            </a:r>
          </a:p>
          <a:p>
            <a:pPr lvl="1"/>
            <a:r>
              <a:rPr lang="en-GB" dirty="0" smtClean="0"/>
              <a:t>Yet</a:t>
            </a:r>
            <a:r>
              <a:rPr lang="en-GB" dirty="0"/>
              <a:t>, operator error causes most outages</a:t>
            </a:r>
          </a:p>
          <a:p>
            <a:r>
              <a:rPr lang="en-GB" dirty="0" smtClean="0"/>
              <a:t>Buggy </a:t>
            </a:r>
            <a:r>
              <a:rPr lang="en-GB" dirty="0"/>
              <a:t>software in the equipment</a:t>
            </a:r>
          </a:p>
          <a:p>
            <a:pPr lvl="1"/>
            <a:r>
              <a:rPr lang="en-GB" dirty="0" smtClean="0"/>
              <a:t>Routers </a:t>
            </a:r>
            <a:r>
              <a:rPr lang="en-GB" dirty="0"/>
              <a:t>with 20+ million lines of code</a:t>
            </a:r>
          </a:p>
          <a:p>
            <a:pPr lvl="1"/>
            <a:r>
              <a:rPr lang="en-GB" dirty="0" smtClean="0"/>
              <a:t>Cascading </a:t>
            </a:r>
            <a:r>
              <a:rPr lang="en-GB" dirty="0"/>
              <a:t>failures, vulnerabilities, etc.</a:t>
            </a:r>
          </a:p>
          <a:p>
            <a:r>
              <a:rPr lang="en-GB" dirty="0" smtClean="0"/>
              <a:t>The </a:t>
            </a:r>
            <a:r>
              <a:rPr lang="en-GB" dirty="0"/>
              <a:t>network is “in the way”</a:t>
            </a:r>
          </a:p>
          <a:p>
            <a:pPr lvl="1"/>
            <a:r>
              <a:rPr lang="en-GB" dirty="0" smtClean="0"/>
              <a:t>Especially </a:t>
            </a:r>
            <a:r>
              <a:rPr lang="en-GB" dirty="0"/>
              <a:t>a problem in data centers</a:t>
            </a:r>
          </a:p>
          <a:p>
            <a:pPr lvl="1"/>
            <a:r>
              <a:rPr lang="en-GB" dirty="0" smtClean="0"/>
              <a:t>… </a:t>
            </a:r>
            <a:r>
              <a:rPr lang="en-GB" dirty="0"/>
              <a:t>and home networks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13</a:t>
            </a:fld>
            <a:endParaRPr lang="en-US" altLang="en-US"/>
          </a:p>
        </p:txBody>
      </p:sp>
    </p:spTree>
    <p:extLst>
      <p:ext uri="{BB962C8B-B14F-4D97-AF65-F5344CB8AC3E}">
        <p14:creationId xmlns:p14="http://schemas.microsoft.com/office/powerpoint/2010/main" val="382104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Networks Vs. Other Systems</a:t>
            </a:r>
          </a:p>
        </p:txBody>
      </p:sp>
      <p:sp>
        <p:nvSpPr>
          <p:cNvPr id="3" name="Content Placeholder 2"/>
          <p:cNvSpPr>
            <a:spLocks noGrp="1"/>
          </p:cNvSpPr>
          <p:nvPr>
            <p:ph idx="1"/>
          </p:nvPr>
        </p:nvSpPr>
        <p:spPr/>
        <p:txBody>
          <a:bodyPr/>
          <a:lstStyle/>
          <a:p>
            <a:r>
              <a:rPr lang="en-GB" sz="2800" dirty="0" smtClean="0"/>
              <a:t>Networks </a:t>
            </a:r>
            <a:r>
              <a:rPr lang="en-GB" sz="2800" dirty="0"/>
              <a:t>are hard to manage</a:t>
            </a:r>
          </a:p>
          <a:p>
            <a:pPr lvl="1"/>
            <a:r>
              <a:rPr lang="en-GB" sz="2400" dirty="0" smtClean="0"/>
              <a:t>Computation </a:t>
            </a:r>
            <a:r>
              <a:rPr lang="en-GB" sz="2400" dirty="0"/>
              <a:t>and storage have been </a:t>
            </a:r>
            <a:r>
              <a:rPr lang="en-GB" sz="2400" dirty="0" smtClean="0"/>
              <a:t>virtualized</a:t>
            </a:r>
          </a:p>
          <a:p>
            <a:pPr lvl="2"/>
            <a:r>
              <a:rPr lang="en-GB" sz="2000" dirty="0" smtClean="0"/>
              <a:t>Creating </a:t>
            </a:r>
            <a:r>
              <a:rPr lang="en-GB" sz="2000" dirty="0"/>
              <a:t>more flexible and manageable infrastructure</a:t>
            </a:r>
          </a:p>
          <a:p>
            <a:pPr lvl="1"/>
            <a:r>
              <a:rPr lang="en-GB" sz="2400" dirty="0" smtClean="0"/>
              <a:t>Networks </a:t>
            </a:r>
            <a:r>
              <a:rPr lang="en-GB" sz="2400" dirty="0"/>
              <a:t>are still notoriously hard to </a:t>
            </a:r>
            <a:r>
              <a:rPr lang="en-GB" sz="2400" dirty="0" smtClean="0"/>
              <a:t>manage</a:t>
            </a:r>
          </a:p>
          <a:p>
            <a:pPr lvl="2"/>
            <a:r>
              <a:rPr lang="en-GB" sz="2000" dirty="0" smtClean="0"/>
              <a:t>Still </a:t>
            </a:r>
            <a:r>
              <a:rPr lang="en-GB" sz="2000" dirty="0"/>
              <a:t>heavily rely on network administrators</a:t>
            </a:r>
          </a:p>
          <a:p>
            <a:r>
              <a:rPr lang="en-GB" sz="2800" dirty="0" smtClean="0"/>
              <a:t>Networks </a:t>
            </a:r>
            <a:r>
              <a:rPr lang="en-GB" sz="2800" dirty="0"/>
              <a:t>are hard to evolve</a:t>
            </a:r>
          </a:p>
          <a:p>
            <a:pPr lvl="1"/>
            <a:r>
              <a:rPr lang="en-GB" sz="2400" dirty="0" smtClean="0"/>
              <a:t>Ongoing </a:t>
            </a:r>
            <a:r>
              <a:rPr lang="en-GB" sz="2400" dirty="0"/>
              <a:t>innovation in systems software</a:t>
            </a:r>
          </a:p>
          <a:p>
            <a:pPr lvl="2"/>
            <a:r>
              <a:rPr lang="en-GB" sz="2000" dirty="0" smtClean="0"/>
              <a:t>New </a:t>
            </a:r>
            <a:r>
              <a:rPr lang="en-GB" sz="2000" dirty="0"/>
              <a:t>programming languages, operating systems, etc.</a:t>
            </a:r>
          </a:p>
          <a:p>
            <a:pPr lvl="1"/>
            <a:r>
              <a:rPr lang="en-GB" sz="2400" dirty="0" smtClean="0"/>
              <a:t>Networks </a:t>
            </a:r>
            <a:r>
              <a:rPr lang="en-GB" sz="2400" dirty="0"/>
              <a:t>are stuck in the past</a:t>
            </a:r>
          </a:p>
          <a:p>
            <a:pPr lvl="2"/>
            <a:r>
              <a:rPr lang="en-GB" sz="2000" dirty="0" smtClean="0"/>
              <a:t>Routing </a:t>
            </a:r>
            <a:r>
              <a:rPr lang="en-GB" sz="2000" dirty="0"/>
              <a:t>algorithms change very slowly</a:t>
            </a:r>
          </a:p>
          <a:p>
            <a:pPr lvl="2"/>
            <a:r>
              <a:rPr lang="en-GB" sz="2000" dirty="0" smtClean="0"/>
              <a:t>Network </a:t>
            </a:r>
            <a:r>
              <a:rPr lang="en-GB" sz="2000" dirty="0"/>
              <a:t>management extremely primitive</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14</a:t>
            </a:fld>
            <a:endParaRPr lang="en-US" altLang="en-US"/>
          </a:p>
        </p:txBody>
      </p:sp>
    </p:spTree>
    <p:extLst>
      <p:ext uri="{BB962C8B-B14F-4D97-AF65-F5344CB8AC3E}">
        <p14:creationId xmlns:p14="http://schemas.microsoft.com/office/powerpoint/2010/main" val="307707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Networking as a Discipline</a:t>
            </a:r>
          </a:p>
        </p:txBody>
      </p:sp>
      <p:sp>
        <p:nvSpPr>
          <p:cNvPr id="3" name="Content Placeholder 2"/>
          <p:cNvSpPr>
            <a:spLocks noGrp="1"/>
          </p:cNvSpPr>
          <p:nvPr>
            <p:ph idx="1"/>
          </p:nvPr>
        </p:nvSpPr>
        <p:spPr/>
        <p:txBody>
          <a:bodyPr/>
          <a:lstStyle/>
          <a:p>
            <a:r>
              <a:rPr lang="en-GB" dirty="0" smtClean="0"/>
              <a:t>Other </a:t>
            </a:r>
            <a:r>
              <a:rPr lang="en-GB" dirty="0"/>
              <a:t>fields in “systems”: OS, DB, DS, etc.</a:t>
            </a:r>
          </a:p>
          <a:p>
            <a:pPr lvl="1"/>
            <a:r>
              <a:rPr lang="en-GB" dirty="0" smtClean="0"/>
              <a:t>Teach </a:t>
            </a:r>
            <a:r>
              <a:rPr lang="en-GB" dirty="0"/>
              <a:t>basic principles</a:t>
            </a:r>
          </a:p>
          <a:p>
            <a:pPr lvl="1"/>
            <a:r>
              <a:rPr lang="en-GB" dirty="0" smtClean="0"/>
              <a:t>Are </a:t>
            </a:r>
            <a:r>
              <a:rPr lang="en-GB" dirty="0"/>
              <a:t>easily managed</a:t>
            </a:r>
          </a:p>
          <a:p>
            <a:pPr lvl="1"/>
            <a:r>
              <a:rPr lang="en-GB" dirty="0" smtClean="0"/>
              <a:t>Continue </a:t>
            </a:r>
            <a:r>
              <a:rPr lang="en-GB" dirty="0"/>
              <a:t>to evolve</a:t>
            </a:r>
          </a:p>
          <a:p>
            <a:r>
              <a:rPr lang="en-GB" dirty="0" smtClean="0"/>
              <a:t>Networking</a:t>
            </a:r>
            <a:r>
              <a:rPr lang="en-GB" dirty="0"/>
              <a:t>:</a:t>
            </a:r>
          </a:p>
          <a:p>
            <a:pPr lvl="1"/>
            <a:r>
              <a:rPr lang="en-GB" dirty="0" smtClean="0"/>
              <a:t>Teach </a:t>
            </a:r>
            <a:r>
              <a:rPr lang="en-GB" dirty="0"/>
              <a:t>big bag of protocols</a:t>
            </a:r>
          </a:p>
          <a:p>
            <a:pPr lvl="1"/>
            <a:r>
              <a:rPr lang="en-GB" dirty="0" smtClean="0"/>
              <a:t>Notoriously </a:t>
            </a:r>
            <a:r>
              <a:rPr lang="en-GB" dirty="0"/>
              <a:t>difficult to manage</a:t>
            </a:r>
          </a:p>
          <a:p>
            <a:pPr lvl="1"/>
            <a:r>
              <a:rPr lang="en-GB" dirty="0" smtClean="0"/>
              <a:t>Evolves </a:t>
            </a:r>
            <a:r>
              <a:rPr lang="en-GB" dirty="0"/>
              <a:t>very slowly</a:t>
            </a:r>
          </a:p>
          <a:p>
            <a:pPr marL="0" indent="0">
              <a:buNone/>
            </a:pPr>
            <a:r>
              <a:rPr lang="en-GB" dirty="0">
                <a:solidFill>
                  <a:srgbClr val="FF0000"/>
                </a:solidFill>
              </a:rPr>
              <a:t>A failure from an academic point of view</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15</a:t>
            </a:fld>
            <a:endParaRPr lang="en-US" altLang="en-US"/>
          </a:p>
        </p:txBody>
      </p:sp>
    </p:spTree>
    <p:extLst>
      <p:ext uri="{BB962C8B-B14F-4D97-AF65-F5344CB8AC3E}">
        <p14:creationId xmlns:p14="http://schemas.microsoft.com/office/powerpoint/2010/main" val="299936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Networking Lag Behind?</a:t>
            </a:r>
          </a:p>
        </p:txBody>
      </p:sp>
      <p:sp>
        <p:nvSpPr>
          <p:cNvPr id="3" name="Content Placeholder 2"/>
          <p:cNvSpPr>
            <a:spLocks noGrp="1"/>
          </p:cNvSpPr>
          <p:nvPr>
            <p:ph idx="1"/>
          </p:nvPr>
        </p:nvSpPr>
        <p:spPr/>
        <p:txBody>
          <a:bodyPr/>
          <a:lstStyle/>
          <a:p>
            <a:r>
              <a:rPr lang="en-GB" dirty="0" smtClean="0"/>
              <a:t>Networks </a:t>
            </a:r>
            <a:r>
              <a:rPr lang="en-GB" dirty="0"/>
              <a:t>used to be simple: Ethernet, IP, TCP….</a:t>
            </a:r>
          </a:p>
          <a:p>
            <a:r>
              <a:rPr lang="en-GB" dirty="0" smtClean="0"/>
              <a:t>New </a:t>
            </a:r>
            <a:r>
              <a:rPr lang="en-GB" dirty="0"/>
              <a:t>control requirements led to great complexity</a:t>
            </a:r>
          </a:p>
          <a:p>
            <a:pPr lvl="1"/>
            <a:r>
              <a:rPr lang="en-GB" dirty="0" smtClean="0"/>
              <a:t>Isolation </a:t>
            </a:r>
            <a:r>
              <a:rPr lang="en-GB" dirty="0" smtClean="0">
                <a:latin typeface="Calibri" panose="020F0502020204030204" pitchFamily="34" charset="0"/>
                <a:cs typeface="Calibri" panose="020F0502020204030204" pitchFamily="34" charset="0"/>
              </a:rPr>
              <a:t>→</a:t>
            </a:r>
            <a:r>
              <a:rPr lang="en-GB" dirty="0" smtClean="0"/>
              <a:t> </a:t>
            </a:r>
            <a:r>
              <a:rPr lang="en-GB" dirty="0"/>
              <a:t>VLANs, ACLs</a:t>
            </a:r>
          </a:p>
          <a:p>
            <a:pPr lvl="1"/>
            <a:r>
              <a:rPr lang="en-GB" dirty="0" smtClean="0"/>
              <a:t>Traffic </a:t>
            </a:r>
            <a:r>
              <a:rPr lang="en-GB" dirty="0"/>
              <a:t>engineering </a:t>
            </a:r>
            <a:r>
              <a:rPr lang="en-GB" dirty="0">
                <a:latin typeface="Calibri" panose="020F0502020204030204" pitchFamily="34" charset="0"/>
                <a:cs typeface="Calibri" panose="020F0502020204030204" pitchFamily="34" charset="0"/>
              </a:rPr>
              <a:t>→</a:t>
            </a:r>
            <a:r>
              <a:rPr lang="en-GB" dirty="0" smtClean="0"/>
              <a:t> </a:t>
            </a:r>
            <a:r>
              <a:rPr lang="en-GB" dirty="0"/>
              <a:t>MPLS</a:t>
            </a:r>
          </a:p>
          <a:p>
            <a:pPr lvl="1"/>
            <a:r>
              <a:rPr lang="en-GB" dirty="0" smtClean="0"/>
              <a:t>Packet </a:t>
            </a:r>
            <a:r>
              <a:rPr lang="en-GB" dirty="0"/>
              <a:t>processing </a:t>
            </a:r>
            <a:r>
              <a:rPr lang="en-GB" dirty="0">
                <a:latin typeface="Calibri" panose="020F0502020204030204" pitchFamily="34" charset="0"/>
                <a:cs typeface="Calibri" panose="020F0502020204030204" pitchFamily="34" charset="0"/>
              </a:rPr>
              <a:t>→</a:t>
            </a:r>
            <a:r>
              <a:rPr lang="en-GB" dirty="0" smtClean="0"/>
              <a:t> </a:t>
            </a:r>
            <a:r>
              <a:rPr lang="en-GB" dirty="0"/>
              <a:t>Firewalls, NATs</a:t>
            </a:r>
          </a:p>
          <a:p>
            <a:pPr lvl="1"/>
            <a:r>
              <a:rPr lang="en-GB" dirty="0" smtClean="0"/>
              <a:t>Payload </a:t>
            </a:r>
            <a:r>
              <a:rPr lang="en-GB" dirty="0"/>
              <a:t>analysis </a:t>
            </a:r>
            <a:r>
              <a:rPr lang="en-GB" dirty="0">
                <a:latin typeface="Calibri" panose="020F0502020204030204" pitchFamily="34" charset="0"/>
                <a:cs typeface="Calibri" panose="020F0502020204030204" pitchFamily="34" charset="0"/>
              </a:rPr>
              <a:t>→</a:t>
            </a:r>
            <a:r>
              <a:rPr lang="en-GB" dirty="0" smtClean="0"/>
              <a:t> </a:t>
            </a:r>
            <a:r>
              <a:rPr lang="en-GB" dirty="0"/>
              <a:t>Deep packet inspection</a:t>
            </a:r>
          </a:p>
          <a:p>
            <a:r>
              <a:rPr lang="en-GB" dirty="0" smtClean="0"/>
              <a:t>Ability </a:t>
            </a:r>
            <a:r>
              <a:rPr lang="en-GB" dirty="0"/>
              <a:t>to master complexity </a:t>
            </a:r>
            <a:r>
              <a:rPr lang="en-GB" dirty="0">
                <a:latin typeface="Calibri" panose="020F0502020204030204" pitchFamily="34" charset="0"/>
                <a:cs typeface="Calibri" panose="020F0502020204030204" pitchFamily="34" charset="0"/>
              </a:rPr>
              <a:t>→</a:t>
            </a:r>
            <a:r>
              <a:rPr lang="en-GB" dirty="0" smtClean="0"/>
              <a:t> </a:t>
            </a:r>
            <a:r>
              <a:rPr lang="en-GB" dirty="0"/>
              <a:t>a curse</a:t>
            </a:r>
          </a:p>
          <a:p>
            <a:pPr lvl="1"/>
            <a:r>
              <a:rPr lang="en-GB" dirty="0" smtClean="0"/>
              <a:t>Extract </a:t>
            </a:r>
            <a:r>
              <a:rPr lang="en-GB" dirty="0"/>
              <a:t>simplicity is needed to build a discipline</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16</a:t>
            </a:fld>
            <a:endParaRPr lang="en-US" altLang="en-US"/>
          </a:p>
        </p:txBody>
      </p:sp>
    </p:spTree>
    <p:extLst>
      <p:ext uri="{BB962C8B-B14F-4D97-AF65-F5344CB8AC3E}">
        <p14:creationId xmlns:p14="http://schemas.microsoft.com/office/powerpoint/2010/main" val="300971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Good Example: Programming</a:t>
            </a:r>
          </a:p>
        </p:txBody>
      </p:sp>
      <p:sp>
        <p:nvSpPr>
          <p:cNvPr id="3" name="Content Placeholder 2"/>
          <p:cNvSpPr>
            <a:spLocks noGrp="1"/>
          </p:cNvSpPr>
          <p:nvPr>
            <p:ph idx="1"/>
          </p:nvPr>
        </p:nvSpPr>
        <p:spPr/>
        <p:txBody>
          <a:bodyPr/>
          <a:lstStyle/>
          <a:p>
            <a:r>
              <a:rPr lang="en-GB" dirty="0" smtClean="0"/>
              <a:t>Machine </a:t>
            </a:r>
            <a:r>
              <a:rPr lang="en-GB" dirty="0"/>
              <a:t>languages: no abstractions</a:t>
            </a:r>
          </a:p>
          <a:p>
            <a:pPr lvl="1"/>
            <a:r>
              <a:rPr lang="en-GB" dirty="0" smtClean="0"/>
              <a:t>Mastering </a:t>
            </a:r>
            <a:r>
              <a:rPr lang="en-GB" dirty="0"/>
              <a:t>complexity was crucial</a:t>
            </a:r>
          </a:p>
          <a:p>
            <a:r>
              <a:rPr lang="en-GB" dirty="0" smtClean="0"/>
              <a:t>Higher-level </a:t>
            </a:r>
            <a:r>
              <a:rPr lang="en-GB" dirty="0"/>
              <a:t>languages: OS and </a:t>
            </a:r>
            <a:r>
              <a:rPr lang="en-GB" dirty="0" smtClean="0"/>
              <a:t>other abstractions</a:t>
            </a:r>
            <a:endParaRPr lang="en-GB" dirty="0"/>
          </a:p>
          <a:p>
            <a:pPr lvl="1"/>
            <a:r>
              <a:rPr lang="en-GB" dirty="0" smtClean="0"/>
              <a:t>File </a:t>
            </a:r>
            <a:r>
              <a:rPr lang="en-GB" dirty="0"/>
              <a:t>system, virtual memory, abstract </a:t>
            </a:r>
            <a:r>
              <a:rPr lang="en-GB" dirty="0" smtClean="0"/>
              <a:t>data types</a:t>
            </a:r>
            <a:r>
              <a:rPr lang="en-GB" dirty="0"/>
              <a:t>, ...</a:t>
            </a:r>
          </a:p>
          <a:p>
            <a:r>
              <a:rPr lang="en-GB" dirty="0" smtClean="0"/>
              <a:t>Modern </a:t>
            </a:r>
            <a:r>
              <a:rPr lang="en-GB" dirty="0"/>
              <a:t>languages: even more abstractions</a:t>
            </a:r>
          </a:p>
          <a:p>
            <a:pPr lvl="1"/>
            <a:r>
              <a:rPr lang="en-GB" dirty="0" smtClean="0"/>
              <a:t>Object </a:t>
            </a:r>
            <a:r>
              <a:rPr lang="en-GB" dirty="0"/>
              <a:t>orientation, garbage collection,…</a:t>
            </a:r>
          </a:p>
          <a:p>
            <a:pPr marL="0" indent="0">
              <a:buNone/>
            </a:pPr>
            <a:r>
              <a:rPr lang="en-GB" dirty="0">
                <a:solidFill>
                  <a:srgbClr val="FF0000"/>
                </a:solidFill>
              </a:rPr>
              <a:t>Abstractions key to extracting simplicity</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17</a:t>
            </a:fld>
            <a:endParaRPr lang="en-US" altLang="en-US"/>
          </a:p>
        </p:txBody>
      </p:sp>
    </p:spTree>
    <p:extLst>
      <p:ext uri="{BB962C8B-B14F-4D97-AF65-F5344CB8AC3E}">
        <p14:creationId xmlns:p14="http://schemas.microsoft.com/office/powerpoint/2010/main" val="404063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to the Internet’s Success</a:t>
            </a:r>
          </a:p>
        </p:txBody>
      </p:sp>
      <p:sp>
        <p:nvSpPr>
          <p:cNvPr id="3" name="Content Placeholder 2"/>
          <p:cNvSpPr>
            <a:spLocks noGrp="1"/>
          </p:cNvSpPr>
          <p:nvPr>
            <p:ph idx="1"/>
          </p:nvPr>
        </p:nvSpPr>
        <p:spPr>
          <a:xfrm>
            <a:off x="304800" y="1295400"/>
            <a:ext cx="4267200" cy="4800600"/>
          </a:xfrm>
        </p:spPr>
        <p:txBody>
          <a:bodyPr/>
          <a:lstStyle/>
          <a:p>
            <a:r>
              <a:rPr lang="en-GB" sz="2800" dirty="0" smtClean="0"/>
              <a:t>Hourglass </a:t>
            </a:r>
            <a:r>
              <a:rPr lang="en-GB" sz="2800" dirty="0"/>
              <a:t>IP model</a:t>
            </a:r>
          </a:p>
          <a:p>
            <a:r>
              <a:rPr lang="en-GB" sz="2800" dirty="0" smtClean="0"/>
              <a:t>Layered service abstractions </a:t>
            </a:r>
            <a:r>
              <a:rPr lang="en-GB" sz="2800" dirty="0"/>
              <a:t>(why </a:t>
            </a:r>
            <a:r>
              <a:rPr lang="en-GB" sz="2800" dirty="0" smtClean="0"/>
              <a:t>is this </a:t>
            </a:r>
            <a:r>
              <a:rPr lang="en-GB" sz="2800" dirty="0"/>
              <a:t>important?)</a:t>
            </a:r>
          </a:p>
          <a:p>
            <a:pPr lvl="1"/>
            <a:r>
              <a:rPr lang="en-GB" sz="2400" dirty="0" smtClean="0"/>
              <a:t>decompose </a:t>
            </a:r>
            <a:r>
              <a:rPr lang="en-GB" sz="2400" dirty="0"/>
              <a:t>delivery </a:t>
            </a:r>
            <a:r>
              <a:rPr lang="en-GB" sz="2400" dirty="0" smtClean="0"/>
              <a:t>into fundamental </a:t>
            </a:r>
            <a:r>
              <a:rPr lang="en-GB" sz="2400" dirty="0"/>
              <a:t>components</a:t>
            </a:r>
          </a:p>
          <a:p>
            <a:pPr lvl="1"/>
            <a:r>
              <a:rPr lang="en-GB" sz="2400" dirty="0" smtClean="0"/>
              <a:t>independent</a:t>
            </a:r>
            <a:r>
              <a:rPr lang="en-GB" sz="2400" dirty="0"/>
              <a:t>, </a:t>
            </a:r>
            <a:r>
              <a:rPr lang="en-GB" sz="2400" dirty="0" smtClean="0"/>
              <a:t>compatible innovation </a:t>
            </a:r>
            <a:r>
              <a:rPr lang="en-GB" sz="2400" dirty="0"/>
              <a:t>at each layer</a:t>
            </a:r>
          </a:p>
          <a:p>
            <a:r>
              <a:rPr lang="en-GB" sz="2800" dirty="0" smtClean="0"/>
              <a:t>Only </a:t>
            </a:r>
            <a:r>
              <a:rPr lang="en-GB" sz="2800" dirty="0"/>
              <a:t>for network edges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18</a:t>
            </a:fld>
            <a:endParaRPr lang="en-US" altLang="en-US"/>
          </a:p>
        </p:txBody>
      </p:sp>
      <p:pic>
        <p:nvPicPr>
          <p:cNvPr id="5" name="Picture 4"/>
          <p:cNvPicPr>
            <a:picLocks noChangeAspect="1"/>
          </p:cNvPicPr>
          <p:nvPr/>
        </p:nvPicPr>
        <p:blipFill>
          <a:blip r:embed="rId2"/>
          <a:stretch>
            <a:fillRect/>
          </a:stretch>
        </p:blipFill>
        <p:spPr>
          <a:xfrm>
            <a:off x="5486400" y="1286595"/>
            <a:ext cx="2809875" cy="4580805"/>
          </a:xfrm>
          <a:prstGeom prst="rect">
            <a:avLst/>
          </a:prstGeom>
        </p:spPr>
      </p:pic>
    </p:spTree>
    <p:extLst>
      <p:ext uri="{BB962C8B-B14F-4D97-AF65-F5344CB8AC3E}">
        <p14:creationId xmlns:p14="http://schemas.microsoft.com/office/powerpoint/2010/main" val="147999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Complicated Router at the Core</a:t>
            </a:r>
          </a:p>
        </p:txBody>
      </p:sp>
      <p:sp>
        <p:nvSpPr>
          <p:cNvPr id="3" name="Content Placeholder 2"/>
          <p:cNvSpPr>
            <a:spLocks noGrp="1"/>
          </p:cNvSpPr>
          <p:nvPr>
            <p:ph idx="1"/>
          </p:nvPr>
        </p:nvSpPr>
        <p:spPr/>
        <p:txBody>
          <a:bodyPr/>
          <a:lstStyle/>
          <a:p>
            <a:r>
              <a:rPr lang="en-GB" sz="2800" dirty="0" smtClean="0"/>
              <a:t>Two </a:t>
            </a:r>
            <a:r>
              <a:rPr lang="en-GB" sz="2800" dirty="0"/>
              <a:t>key router functions:</a:t>
            </a:r>
          </a:p>
          <a:p>
            <a:pPr lvl="1"/>
            <a:r>
              <a:rPr lang="en-GB" sz="2400" dirty="0" smtClean="0"/>
              <a:t>run </a:t>
            </a:r>
            <a:r>
              <a:rPr lang="en-GB" sz="2400" dirty="0"/>
              <a:t>routing algorithms/protocol (RIP, OSPF, BGP)</a:t>
            </a:r>
          </a:p>
          <a:p>
            <a:pPr lvl="1"/>
            <a:r>
              <a:rPr lang="en-GB" sz="2400" dirty="0" smtClean="0"/>
              <a:t>forwarding </a:t>
            </a:r>
            <a:r>
              <a:rPr lang="en-GB" sz="2400" dirty="0"/>
              <a:t>datagrams from incoming to outgoing link</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19</a:t>
            </a:fld>
            <a:endParaRPr lang="en-US" altLang="en-US"/>
          </a:p>
        </p:txBody>
      </p:sp>
      <p:pic>
        <p:nvPicPr>
          <p:cNvPr id="5" name="Picture 4"/>
          <p:cNvPicPr>
            <a:picLocks noChangeAspect="1"/>
          </p:cNvPicPr>
          <p:nvPr/>
        </p:nvPicPr>
        <p:blipFill>
          <a:blip r:embed="rId3"/>
          <a:stretch>
            <a:fillRect/>
          </a:stretch>
        </p:blipFill>
        <p:spPr>
          <a:xfrm>
            <a:off x="1095375" y="2871166"/>
            <a:ext cx="7134225" cy="3248025"/>
          </a:xfrm>
          <a:prstGeom prst="rect">
            <a:avLst/>
          </a:prstGeom>
        </p:spPr>
      </p:pic>
    </p:spTree>
    <p:extLst>
      <p:ext uri="{BB962C8B-B14F-4D97-AF65-F5344CB8AC3E}">
        <p14:creationId xmlns:p14="http://schemas.microsoft.com/office/powerpoint/2010/main" val="10414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371600"/>
            <a:ext cx="3276600" cy="609600"/>
          </a:xfrm>
        </p:spPr>
        <p:style>
          <a:lnRef idx="2">
            <a:schemeClr val="accent1"/>
          </a:lnRef>
          <a:fillRef idx="1">
            <a:schemeClr val="lt1"/>
          </a:fillRef>
          <a:effectRef idx="0">
            <a:schemeClr val="accent1"/>
          </a:effectRef>
          <a:fontRef idx="minor">
            <a:schemeClr val="dk1"/>
          </a:fontRef>
        </p:style>
        <p:txBody>
          <a:bodyPr/>
          <a:lstStyle/>
          <a:p>
            <a:pPr algn="ctr"/>
            <a:r>
              <a:rPr lang="en-GB" sz="2400" dirty="0"/>
              <a:t>Happy holidays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a:t>
            </a:fld>
            <a:endParaRPr lang="en-US" altLang="en-US"/>
          </a:p>
        </p:txBody>
      </p:sp>
      <p:pic>
        <p:nvPicPr>
          <p:cNvPr id="2050" name="Picture 2" descr="http://k2info.w.uib.no/files/2023/06/summer-e-mail.g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433"/>
          <a:stretch/>
        </p:blipFill>
        <p:spPr bwMode="auto">
          <a:xfrm>
            <a:off x="914400" y="2286000"/>
            <a:ext cx="751742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69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we learned so far?</a:t>
            </a:r>
          </a:p>
        </p:txBody>
      </p:sp>
      <p:sp>
        <p:nvSpPr>
          <p:cNvPr id="3" name="Content Placeholder 2"/>
          <p:cNvSpPr>
            <a:spLocks noGrp="1"/>
          </p:cNvSpPr>
          <p:nvPr>
            <p:ph idx="1"/>
          </p:nvPr>
        </p:nvSpPr>
        <p:spPr/>
        <p:txBody>
          <a:bodyPr/>
          <a:lstStyle/>
          <a:p>
            <a:r>
              <a:rPr lang="en-GB" dirty="0" smtClean="0"/>
              <a:t>Layers </a:t>
            </a:r>
            <a:r>
              <a:rPr lang="en-GB" dirty="0"/>
              <a:t>are great abstractions</a:t>
            </a:r>
          </a:p>
          <a:p>
            <a:pPr lvl="1"/>
            <a:r>
              <a:rPr lang="en-GB" dirty="0" smtClean="0"/>
              <a:t>Layers </a:t>
            </a:r>
            <a:r>
              <a:rPr lang="en-GB" dirty="0"/>
              <a:t>only deal with the data plane</a:t>
            </a:r>
          </a:p>
          <a:p>
            <a:pPr lvl="1"/>
            <a:r>
              <a:rPr lang="en-GB" dirty="0" smtClean="0"/>
              <a:t>No </a:t>
            </a:r>
            <a:r>
              <a:rPr lang="en-GB" dirty="0"/>
              <a:t>powerful control plane abstractions!</a:t>
            </a:r>
          </a:p>
          <a:p>
            <a:r>
              <a:rPr lang="en-GB" dirty="0"/>
              <a:t>“Modularity based on abstraction is the </a:t>
            </a:r>
            <a:r>
              <a:rPr lang="en-GB" dirty="0" smtClean="0"/>
              <a:t>way things </a:t>
            </a:r>
            <a:r>
              <a:rPr lang="en-GB" dirty="0"/>
              <a:t>get done” – </a:t>
            </a:r>
            <a:r>
              <a:rPr lang="en-GB" sz="2000" i="1" dirty="0"/>
              <a:t>Barbara </a:t>
            </a:r>
            <a:r>
              <a:rPr lang="en-GB" sz="2000" i="1" dirty="0" err="1"/>
              <a:t>Liskov</a:t>
            </a:r>
            <a:endParaRPr lang="en-GB" sz="2000" i="1" dirty="0"/>
          </a:p>
          <a:p>
            <a:r>
              <a:rPr lang="en-GB" dirty="0"/>
              <a:t>Abstractions </a:t>
            </a:r>
            <a:r>
              <a:rPr lang="en-GB" dirty="0" smtClean="0">
                <a:latin typeface="Calibri" panose="020F0502020204030204" pitchFamily="34" charset="0"/>
                <a:cs typeface="Calibri" panose="020F0502020204030204" pitchFamily="34" charset="0"/>
              </a:rPr>
              <a:t>→</a:t>
            </a:r>
            <a:r>
              <a:rPr lang="en-GB" dirty="0" smtClean="0"/>
              <a:t> </a:t>
            </a:r>
            <a:r>
              <a:rPr lang="en-GB" dirty="0"/>
              <a:t>Interfaces </a:t>
            </a:r>
            <a:r>
              <a:rPr lang="en-GB" dirty="0">
                <a:latin typeface="Calibri" panose="020F0502020204030204" pitchFamily="34" charset="0"/>
                <a:cs typeface="Calibri" panose="020F0502020204030204" pitchFamily="34" charset="0"/>
              </a:rPr>
              <a:t>→</a:t>
            </a:r>
            <a:r>
              <a:rPr lang="en-GB" dirty="0" smtClean="0"/>
              <a:t> </a:t>
            </a:r>
            <a:r>
              <a:rPr lang="en-GB" dirty="0"/>
              <a:t>Modularity</a:t>
            </a:r>
          </a:p>
          <a:p>
            <a:r>
              <a:rPr lang="en-GB" dirty="0" smtClean="0"/>
              <a:t>How </a:t>
            </a:r>
            <a:r>
              <a:rPr lang="en-GB" dirty="0"/>
              <a:t>do we find control plane abstractions?</a:t>
            </a:r>
          </a:p>
          <a:p>
            <a:pPr lvl="1"/>
            <a:r>
              <a:rPr lang="en-GB" dirty="0" smtClean="0"/>
              <a:t>first </a:t>
            </a:r>
            <a:r>
              <a:rPr lang="en-GB" dirty="0"/>
              <a:t>define problem</a:t>
            </a:r>
          </a:p>
          <a:p>
            <a:pPr lvl="1"/>
            <a:r>
              <a:rPr lang="en-GB" dirty="0" smtClean="0"/>
              <a:t>and </a:t>
            </a:r>
            <a:r>
              <a:rPr lang="en-GB" dirty="0"/>
              <a:t>then decompose it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20</a:t>
            </a:fld>
            <a:endParaRPr lang="en-US" altLang="en-US"/>
          </a:p>
        </p:txBody>
      </p:sp>
    </p:spTree>
    <p:extLst>
      <p:ext uri="{BB962C8B-B14F-4D97-AF65-F5344CB8AC3E}">
        <p14:creationId xmlns:p14="http://schemas.microsoft.com/office/powerpoint/2010/main" val="2029153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network control problem</a:t>
            </a:r>
          </a:p>
        </p:txBody>
      </p:sp>
      <p:sp>
        <p:nvSpPr>
          <p:cNvPr id="3" name="Content Placeholder 2"/>
          <p:cNvSpPr>
            <a:spLocks noGrp="1"/>
          </p:cNvSpPr>
          <p:nvPr>
            <p:ph idx="1"/>
          </p:nvPr>
        </p:nvSpPr>
        <p:spPr/>
        <p:txBody>
          <a:bodyPr/>
          <a:lstStyle/>
          <a:p>
            <a:r>
              <a:rPr lang="en-GB" dirty="0" smtClean="0"/>
              <a:t>Compute </a:t>
            </a:r>
            <a:r>
              <a:rPr lang="en-GB" dirty="0"/>
              <a:t>the configuration of each </a:t>
            </a:r>
            <a:r>
              <a:rPr lang="en-GB" dirty="0" smtClean="0"/>
              <a:t>physical devices</a:t>
            </a:r>
            <a:r>
              <a:rPr lang="en-GB" dirty="0"/>
              <a:t>, e.g., forwarding tables</a:t>
            </a:r>
          </a:p>
          <a:p>
            <a:r>
              <a:rPr lang="en-GB" dirty="0" smtClean="0"/>
              <a:t>Operate </a:t>
            </a:r>
            <a:r>
              <a:rPr lang="en-GB" dirty="0"/>
              <a:t>without communication guarantees</a:t>
            </a:r>
          </a:p>
          <a:p>
            <a:r>
              <a:rPr lang="en-GB" dirty="0" smtClean="0"/>
              <a:t>Operate </a:t>
            </a:r>
            <a:r>
              <a:rPr lang="en-GB" dirty="0"/>
              <a:t>within given </a:t>
            </a:r>
            <a:r>
              <a:rPr lang="en-GB" dirty="0" smtClean="0"/>
              <a:t>network-level protocol</a:t>
            </a:r>
            <a:r>
              <a:rPr lang="en-GB" dirty="0"/>
              <a:t>, e.g., RIP, OSPF</a:t>
            </a:r>
            <a:r>
              <a:rPr lang="en-GB" dirty="0" smtClean="0"/>
              <a:t>.</a:t>
            </a:r>
          </a:p>
          <a:p>
            <a:endParaRPr lang="en-GB" dirty="0"/>
          </a:p>
          <a:p>
            <a:pPr marL="0" indent="0" algn="ctr">
              <a:buNone/>
            </a:pPr>
            <a:r>
              <a:rPr lang="en-GB" dirty="0">
                <a:solidFill>
                  <a:srgbClr val="FF0000"/>
                </a:solidFill>
              </a:rPr>
              <a:t>Only people who love complexity </a:t>
            </a:r>
            <a:r>
              <a:rPr lang="en-GB" dirty="0" smtClean="0">
                <a:solidFill>
                  <a:srgbClr val="FF0000"/>
                </a:solidFill>
              </a:rPr>
              <a:t>would find </a:t>
            </a:r>
            <a:r>
              <a:rPr lang="en-GB" dirty="0">
                <a:solidFill>
                  <a:srgbClr val="FF0000"/>
                </a:solidFill>
              </a:rPr>
              <a:t>this a reasonable request!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21</a:t>
            </a:fld>
            <a:endParaRPr lang="en-US" altLang="en-US"/>
          </a:p>
        </p:txBody>
      </p:sp>
    </p:spTree>
    <p:extLst>
      <p:ext uri="{BB962C8B-B14F-4D97-AF65-F5344CB8AC3E}">
        <p14:creationId xmlns:p14="http://schemas.microsoft.com/office/powerpoint/2010/main" val="2849645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Separation of Control/Data Plane</a:t>
            </a:r>
          </a:p>
        </p:txBody>
      </p:sp>
      <p:pic>
        <p:nvPicPr>
          <p:cNvPr id="5" name="Content Placeholder 4"/>
          <p:cNvPicPr>
            <a:picLocks noGrp="1" noChangeAspect="1"/>
          </p:cNvPicPr>
          <p:nvPr>
            <p:ph idx="1"/>
          </p:nvPr>
        </p:nvPicPr>
        <p:blipFill>
          <a:blip r:embed="rId2"/>
          <a:stretch>
            <a:fillRect/>
          </a:stretch>
        </p:blipFill>
        <p:spPr>
          <a:xfrm>
            <a:off x="747712" y="1900237"/>
            <a:ext cx="7572375" cy="3590925"/>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22</a:t>
            </a:fld>
            <a:endParaRPr lang="en-US" altLang="en-US"/>
          </a:p>
        </p:txBody>
      </p:sp>
    </p:spTree>
    <p:extLst>
      <p:ext uri="{BB962C8B-B14F-4D97-AF65-F5344CB8AC3E}">
        <p14:creationId xmlns:p14="http://schemas.microsoft.com/office/powerpoint/2010/main" val="3440911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Separation</a:t>
            </a:r>
          </a:p>
        </p:txBody>
      </p:sp>
      <p:sp>
        <p:nvSpPr>
          <p:cNvPr id="3" name="Content Placeholder 2"/>
          <p:cNvSpPr>
            <a:spLocks noGrp="1"/>
          </p:cNvSpPr>
          <p:nvPr>
            <p:ph idx="1"/>
          </p:nvPr>
        </p:nvSpPr>
        <p:spPr/>
        <p:txBody>
          <a:bodyPr/>
          <a:lstStyle/>
          <a:p>
            <a:r>
              <a:rPr lang="en-GB" dirty="0" smtClean="0"/>
              <a:t>Independent </a:t>
            </a:r>
            <a:r>
              <a:rPr lang="en-GB" dirty="0"/>
              <a:t>evolution and development</a:t>
            </a:r>
          </a:p>
          <a:p>
            <a:pPr lvl="1"/>
            <a:r>
              <a:rPr lang="en-GB" dirty="0" smtClean="0"/>
              <a:t>The </a:t>
            </a:r>
            <a:r>
              <a:rPr lang="en-GB" dirty="0"/>
              <a:t>software control of the network can </a:t>
            </a:r>
            <a:r>
              <a:rPr lang="en-GB" dirty="0" smtClean="0"/>
              <a:t>evolve independently </a:t>
            </a:r>
            <a:r>
              <a:rPr lang="en-GB" dirty="0"/>
              <a:t>of the hardware.</a:t>
            </a:r>
          </a:p>
          <a:p>
            <a:r>
              <a:rPr lang="en-GB" dirty="0" smtClean="0"/>
              <a:t>Control </a:t>
            </a:r>
            <a:r>
              <a:rPr lang="en-GB" dirty="0"/>
              <a:t>from high-level software program</a:t>
            </a:r>
          </a:p>
          <a:p>
            <a:pPr lvl="1"/>
            <a:r>
              <a:rPr lang="en-GB" dirty="0" smtClean="0"/>
              <a:t>Control </a:t>
            </a:r>
            <a:r>
              <a:rPr lang="en-GB" dirty="0"/>
              <a:t>behavior using higher-order programs</a:t>
            </a:r>
          </a:p>
          <a:p>
            <a:pPr lvl="1"/>
            <a:r>
              <a:rPr lang="en-GB" dirty="0" smtClean="0"/>
              <a:t>Debug/check </a:t>
            </a:r>
            <a:r>
              <a:rPr lang="en-GB" dirty="0"/>
              <a:t>behavior more easily</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23</a:t>
            </a:fld>
            <a:endParaRPr lang="en-US" altLang="en-US"/>
          </a:p>
        </p:txBody>
      </p:sp>
    </p:spTree>
    <p:extLst>
      <p:ext uri="{BB962C8B-B14F-4D97-AF65-F5344CB8AC3E}">
        <p14:creationId xmlns:p14="http://schemas.microsoft.com/office/powerpoint/2010/main" val="2717797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Logically Centralized Control</a:t>
            </a:r>
          </a:p>
        </p:txBody>
      </p:sp>
      <p:pic>
        <p:nvPicPr>
          <p:cNvPr id="5" name="Content Placeholder 4"/>
          <p:cNvPicPr>
            <a:picLocks noGrp="1" noChangeAspect="1"/>
          </p:cNvPicPr>
          <p:nvPr>
            <p:ph idx="1"/>
          </p:nvPr>
        </p:nvPicPr>
        <p:blipFill>
          <a:blip r:embed="rId2"/>
          <a:stretch>
            <a:fillRect/>
          </a:stretch>
        </p:blipFill>
        <p:spPr>
          <a:xfrm>
            <a:off x="614362" y="1471612"/>
            <a:ext cx="7839075" cy="4448175"/>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24</a:t>
            </a:fld>
            <a:endParaRPr lang="en-US" altLang="en-US"/>
          </a:p>
        </p:txBody>
      </p:sp>
    </p:spTree>
    <p:extLst>
      <p:ext uri="{BB962C8B-B14F-4D97-AF65-F5344CB8AC3E}">
        <p14:creationId xmlns:p14="http://schemas.microsoft.com/office/powerpoint/2010/main" val="1029195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Centralization</a:t>
            </a:r>
          </a:p>
        </p:txBody>
      </p:sp>
      <p:sp>
        <p:nvSpPr>
          <p:cNvPr id="3" name="Content Placeholder 2"/>
          <p:cNvSpPr>
            <a:spLocks noGrp="1"/>
          </p:cNvSpPr>
          <p:nvPr>
            <p:ph idx="1"/>
          </p:nvPr>
        </p:nvSpPr>
        <p:spPr/>
        <p:txBody>
          <a:bodyPr/>
          <a:lstStyle/>
          <a:p>
            <a:r>
              <a:rPr lang="en-GB" dirty="0" smtClean="0"/>
              <a:t>Centralized </a:t>
            </a:r>
            <a:r>
              <a:rPr lang="en-GB" dirty="0"/>
              <a:t>decisions are easier to make</a:t>
            </a:r>
          </a:p>
          <a:p>
            <a:pPr lvl="1"/>
            <a:r>
              <a:rPr lang="en-GB" dirty="0" smtClean="0"/>
              <a:t>e.g</a:t>
            </a:r>
            <a:r>
              <a:rPr lang="en-GB" dirty="0"/>
              <a:t>., OSPF </a:t>
            </a:r>
            <a:endParaRPr lang="en-GB" dirty="0" smtClean="0"/>
          </a:p>
          <a:p>
            <a:pPr lvl="1"/>
            <a:r>
              <a:rPr lang="en-GB" dirty="0" smtClean="0"/>
              <a:t>Distributed </a:t>
            </a:r>
            <a:r>
              <a:rPr lang="en-GB" dirty="0"/>
              <a:t>system part </a:t>
            </a:r>
            <a:endParaRPr lang="en-GB" dirty="0" smtClean="0"/>
          </a:p>
          <a:p>
            <a:pPr lvl="1"/>
            <a:r>
              <a:rPr lang="en-GB" dirty="0" smtClean="0"/>
              <a:t>Routing algorithm</a:t>
            </a:r>
            <a:endParaRPr lang="en-GB" dirty="0"/>
          </a:p>
          <a:p>
            <a:r>
              <a:rPr lang="en-GB" dirty="0" smtClean="0"/>
              <a:t>Logically </a:t>
            </a:r>
            <a:r>
              <a:rPr lang="en-GB" dirty="0"/>
              <a:t>vs. physically centralized</a:t>
            </a:r>
          </a:p>
          <a:p>
            <a:pPr lvl="1"/>
            <a:r>
              <a:rPr lang="en-GB" dirty="0" smtClean="0"/>
              <a:t>Issues </a:t>
            </a:r>
            <a:r>
              <a:rPr lang="en-GB" dirty="0"/>
              <a:t>of a physically centralized controller?</a:t>
            </a:r>
          </a:p>
          <a:p>
            <a:pPr lvl="1"/>
            <a:r>
              <a:rPr lang="en-GB" dirty="0" smtClean="0"/>
              <a:t>How </a:t>
            </a:r>
            <a:r>
              <a:rPr lang="en-GB" dirty="0"/>
              <a:t>to implement a logically centralized one?</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25</a:t>
            </a:fld>
            <a:endParaRPr lang="en-US" altLang="en-US"/>
          </a:p>
        </p:txBody>
      </p:sp>
    </p:spTree>
    <p:extLst>
      <p:ext uri="{BB962C8B-B14F-4D97-AF65-F5344CB8AC3E}">
        <p14:creationId xmlns:p14="http://schemas.microsoft.com/office/powerpoint/2010/main" val="3110340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Interfaces</a:t>
            </a:r>
          </a:p>
        </p:txBody>
      </p:sp>
      <p:pic>
        <p:nvPicPr>
          <p:cNvPr id="5" name="Content Placeholder 4"/>
          <p:cNvPicPr>
            <a:picLocks noGrp="1" noChangeAspect="1"/>
          </p:cNvPicPr>
          <p:nvPr>
            <p:ph idx="1"/>
          </p:nvPr>
        </p:nvPicPr>
        <p:blipFill>
          <a:blip r:embed="rId3"/>
          <a:stretch>
            <a:fillRect/>
          </a:stretch>
        </p:blipFill>
        <p:spPr>
          <a:xfrm>
            <a:off x="501290" y="1447800"/>
            <a:ext cx="7991475" cy="443865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26</a:t>
            </a:fld>
            <a:endParaRPr lang="en-US" altLang="en-US"/>
          </a:p>
        </p:txBody>
      </p:sp>
    </p:spTree>
    <p:extLst>
      <p:ext uri="{BB962C8B-B14F-4D97-AF65-F5344CB8AC3E}">
        <p14:creationId xmlns:p14="http://schemas.microsoft.com/office/powerpoint/2010/main" val="1225271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Programmability</a:t>
            </a:r>
          </a:p>
        </p:txBody>
      </p:sp>
      <p:pic>
        <p:nvPicPr>
          <p:cNvPr id="5" name="Content Placeholder 4"/>
          <p:cNvPicPr>
            <a:picLocks noGrp="1" noChangeAspect="1"/>
          </p:cNvPicPr>
          <p:nvPr>
            <p:ph idx="1"/>
          </p:nvPr>
        </p:nvPicPr>
        <p:blipFill>
          <a:blip r:embed="rId3"/>
          <a:stretch>
            <a:fillRect/>
          </a:stretch>
        </p:blipFill>
        <p:spPr>
          <a:xfrm>
            <a:off x="1315491" y="1371600"/>
            <a:ext cx="6436817"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27</a:t>
            </a:fld>
            <a:endParaRPr lang="en-US" altLang="en-US"/>
          </a:p>
        </p:txBody>
      </p:sp>
    </p:spTree>
    <p:extLst>
      <p:ext uri="{BB962C8B-B14F-4D97-AF65-F5344CB8AC3E}">
        <p14:creationId xmlns:p14="http://schemas.microsoft.com/office/powerpoint/2010/main" val="239646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Benefits of Open Interfaces </a:t>
            </a:r>
            <a:r>
              <a:rPr lang="en-GB" sz="2800" dirty="0" smtClean="0"/>
              <a:t>and Programmability</a:t>
            </a:r>
            <a:endParaRPr lang="en-GB" sz="2800" dirty="0"/>
          </a:p>
        </p:txBody>
      </p:sp>
      <p:sp>
        <p:nvSpPr>
          <p:cNvPr id="3" name="Content Placeholder 2"/>
          <p:cNvSpPr>
            <a:spLocks noGrp="1"/>
          </p:cNvSpPr>
          <p:nvPr>
            <p:ph idx="1"/>
          </p:nvPr>
        </p:nvSpPr>
        <p:spPr/>
        <p:txBody>
          <a:bodyPr/>
          <a:lstStyle/>
          <a:p>
            <a:r>
              <a:rPr lang="en-GB" dirty="0" smtClean="0"/>
              <a:t>Enable </a:t>
            </a:r>
            <a:r>
              <a:rPr lang="en-GB" dirty="0"/>
              <a:t>competitive technologies</a:t>
            </a:r>
          </a:p>
          <a:p>
            <a:pPr lvl="1"/>
            <a:r>
              <a:rPr lang="en-GB" dirty="0" smtClean="0"/>
              <a:t>Independent </a:t>
            </a:r>
            <a:r>
              <a:rPr lang="en-GB" dirty="0"/>
              <a:t>developments</a:t>
            </a:r>
          </a:p>
          <a:p>
            <a:pPr lvl="1"/>
            <a:r>
              <a:rPr lang="en-GB" dirty="0" smtClean="0"/>
              <a:t>Rapid </a:t>
            </a:r>
            <a:r>
              <a:rPr lang="en-GB" dirty="0"/>
              <a:t>innovation and fast evolution</a:t>
            </a:r>
          </a:p>
          <a:p>
            <a:pPr lvl="1"/>
            <a:r>
              <a:rPr lang="en-GB" dirty="0" smtClean="0"/>
              <a:t>Cheap </a:t>
            </a:r>
            <a:r>
              <a:rPr lang="en-GB" dirty="0"/>
              <a:t>and better networks</a:t>
            </a:r>
          </a:p>
          <a:p>
            <a:r>
              <a:rPr lang="en-GB" dirty="0" smtClean="0"/>
              <a:t>Make </a:t>
            </a:r>
            <a:r>
              <a:rPr lang="en-GB" dirty="0"/>
              <a:t>network management much easier</a:t>
            </a:r>
          </a:p>
          <a:p>
            <a:pPr lvl="1"/>
            <a:r>
              <a:rPr lang="en-GB" dirty="0" smtClean="0"/>
              <a:t>Management </a:t>
            </a:r>
            <a:r>
              <a:rPr lang="en-GB" dirty="0"/>
              <a:t>goals are expressed as policies</a:t>
            </a:r>
          </a:p>
          <a:p>
            <a:pPr lvl="1"/>
            <a:r>
              <a:rPr lang="en-GB" dirty="0" smtClean="0"/>
              <a:t>New </a:t>
            </a:r>
            <a:r>
              <a:rPr lang="en-GB" dirty="0"/>
              <a:t>control/services for network providers</a:t>
            </a:r>
          </a:p>
          <a:p>
            <a:pPr lvl="1"/>
            <a:r>
              <a:rPr lang="en-GB" dirty="0" smtClean="0"/>
              <a:t>Detailed </a:t>
            </a:r>
            <a:r>
              <a:rPr lang="en-GB" dirty="0"/>
              <a:t>configuration are done by controller</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28</a:t>
            </a:fld>
            <a:endParaRPr lang="en-US" altLang="en-US"/>
          </a:p>
        </p:txBody>
      </p:sp>
    </p:spTree>
    <p:extLst>
      <p:ext uri="{BB962C8B-B14F-4D97-AF65-F5344CB8AC3E}">
        <p14:creationId xmlns:p14="http://schemas.microsoft.com/office/powerpoint/2010/main" val="1115330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29</a:t>
            </a:fld>
            <a:endParaRPr lang="en-US" altLang="en-US"/>
          </a:p>
        </p:txBody>
      </p:sp>
      <p:pic>
        <p:nvPicPr>
          <p:cNvPr id="5" name="Picture 4"/>
          <p:cNvPicPr>
            <a:picLocks noChangeAspect="1"/>
          </p:cNvPicPr>
          <p:nvPr/>
        </p:nvPicPr>
        <p:blipFill>
          <a:blip r:embed="rId2"/>
          <a:stretch>
            <a:fillRect/>
          </a:stretch>
        </p:blipFill>
        <p:spPr>
          <a:xfrm>
            <a:off x="914400" y="-76200"/>
            <a:ext cx="6934200" cy="6779382"/>
          </a:xfrm>
          <a:prstGeom prst="rect">
            <a:avLst/>
          </a:prstGeom>
        </p:spPr>
      </p:pic>
    </p:spTree>
    <p:extLst>
      <p:ext uri="{BB962C8B-B14F-4D97-AF65-F5344CB8AC3E}">
        <p14:creationId xmlns:p14="http://schemas.microsoft.com/office/powerpoint/2010/main" val="919530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chor="ctr"/>
          <a:lstStyle/>
          <a:p>
            <a:pPr algn="ctr" eaLnBrk="1" hangingPunct="1">
              <a:spcBef>
                <a:spcPct val="0"/>
              </a:spcBef>
            </a:pPr>
            <a:r>
              <a:rPr lang="en-GB" sz="3600" dirty="0">
                <a:solidFill>
                  <a:schemeClr val="tx2"/>
                </a:solidFill>
                <a:latin typeface="+mj-lt"/>
                <a:ea typeface="ＭＳ Ｐゴシック" panose="020B0600070205080204" pitchFamily="34" charset="-128"/>
              </a:rPr>
              <a:t>Traditional Networks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a:t>
            </a:fld>
            <a:endParaRPr lang="en-US" altLang="en-US"/>
          </a:p>
        </p:txBody>
      </p:sp>
    </p:spTree>
    <p:extLst>
      <p:ext uri="{BB962C8B-B14F-4D97-AF65-F5344CB8AC3E}">
        <p14:creationId xmlns:p14="http://schemas.microsoft.com/office/powerpoint/2010/main" val="3038522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Summary</a:t>
            </a:r>
          </a:p>
        </p:txBody>
      </p:sp>
      <p:sp>
        <p:nvSpPr>
          <p:cNvPr id="3" name="Content Placeholder 2"/>
          <p:cNvSpPr>
            <a:spLocks noGrp="1"/>
          </p:cNvSpPr>
          <p:nvPr>
            <p:ph idx="1"/>
          </p:nvPr>
        </p:nvSpPr>
        <p:spPr/>
        <p:txBody>
          <a:bodyPr/>
          <a:lstStyle/>
          <a:p>
            <a:r>
              <a:rPr lang="en-GB" dirty="0" smtClean="0"/>
              <a:t>Principles </a:t>
            </a:r>
            <a:r>
              <a:rPr lang="en-GB" dirty="0"/>
              <a:t>of Software Defined Networking</a:t>
            </a:r>
          </a:p>
          <a:p>
            <a:pPr lvl="1"/>
            <a:r>
              <a:rPr lang="en-GB" dirty="0" smtClean="0"/>
              <a:t>Separation </a:t>
            </a:r>
            <a:r>
              <a:rPr lang="en-GB" dirty="0"/>
              <a:t>of Control Plane and Data Plane</a:t>
            </a:r>
          </a:p>
          <a:p>
            <a:pPr lvl="1"/>
            <a:r>
              <a:rPr lang="en-GB" dirty="0" smtClean="0"/>
              <a:t>Logically </a:t>
            </a:r>
            <a:r>
              <a:rPr lang="en-GB" dirty="0"/>
              <a:t>Centralized Control</a:t>
            </a:r>
          </a:p>
          <a:p>
            <a:pPr lvl="1"/>
            <a:r>
              <a:rPr lang="en-GB" dirty="0" smtClean="0"/>
              <a:t>Open </a:t>
            </a:r>
            <a:r>
              <a:rPr lang="en-GB" dirty="0"/>
              <a:t>Interfaces</a:t>
            </a:r>
          </a:p>
          <a:p>
            <a:pPr lvl="1"/>
            <a:r>
              <a:rPr lang="en-GB" dirty="0" smtClean="0"/>
              <a:t>Programmability</a:t>
            </a:r>
            <a:endParaRPr lang="en-GB" dirty="0"/>
          </a:p>
          <a:p>
            <a:r>
              <a:rPr lang="en-GB" dirty="0" smtClean="0"/>
              <a:t>All </a:t>
            </a:r>
            <a:r>
              <a:rPr lang="en-GB" dirty="0"/>
              <a:t>these principles use abstractions </a:t>
            </a:r>
            <a:r>
              <a:rPr lang="en-GB" dirty="0" smtClean="0"/>
              <a:t>to modularize </a:t>
            </a:r>
            <a:r>
              <a:rPr lang="en-GB" dirty="0"/>
              <a:t>the network control </a:t>
            </a:r>
            <a:r>
              <a:rPr lang="en-GB" dirty="0" smtClean="0"/>
              <a:t>problem</a:t>
            </a:r>
            <a:endParaRPr lang="en-GB" dirty="0"/>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30</a:t>
            </a:fld>
            <a:endParaRPr lang="en-US" altLang="en-US"/>
          </a:p>
        </p:txBody>
      </p:sp>
    </p:spTree>
    <p:extLst>
      <p:ext uri="{BB962C8B-B14F-4D97-AF65-F5344CB8AC3E}">
        <p14:creationId xmlns:p14="http://schemas.microsoft.com/office/powerpoint/2010/main" val="2961336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SDN </a:t>
            </a:r>
            <a:r>
              <a:rPr lang="en-GB" sz="3200" dirty="0"/>
              <a:t>= Dumb Switches + Smart Controller</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31</a:t>
            </a:fld>
            <a:endParaRPr lang="en-US" altLang="en-US"/>
          </a:p>
        </p:txBody>
      </p:sp>
      <p:pic>
        <p:nvPicPr>
          <p:cNvPr id="7" name="Content Placeholder 6"/>
          <p:cNvPicPr>
            <a:picLocks noGrp="1" noChangeAspect="1"/>
          </p:cNvPicPr>
          <p:nvPr>
            <p:ph idx="1"/>
          </p:nvPr>
        </p:nvPicPr>
        <p:blipFill>
          <a:blip r:embed="rId2"/>
          <a:stretch>
            <a:fillRect/>
          </a:stretch>
        </p:blipFill>
        <p:spPr>
          <a:xfrm>
            <a:off x="941992" y="1447800"/>
            <a:ext cx="7183816" cy="4800600"/>
          </a:xfrm>
          <a:prstGeom prst="rect">
            <a:avLst/>
          </a:prstGeom>
        </p:spPr>
      </p:pic>
    </p:spTree>
    <p:extLst>
      <p:ext uri="{BB962C8B-B14F-4D97-AF65-F5344CB8AC3E}">
        <p14:creationId xmlns:p14="http://schemas.microsoft.com/office/powerpoint/2010/main" val="551228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SDN decouples CONTROL and DATA </a:t>
            </a:r>
            <a:r>
              <a:rPr lang="en-GB" sz="2800" dirty="0" smtClean="0"/>
              <a:t>Plane</a:t>
            </a:r>
            <a:endParaRPr lang="en-GB" sz="2800" dirty="0"/>
          </a:p>
        </p:txBody>
      </p:sp>
      <p:pic>
        <p:nvPicPr>
          <p:cNvPr id="5" name="Content Placeholder 4"/>
          <p:cNvPicPr>
            <a:picLocks noGrp="1" noChangeAspect="1"/>
          </p:cNvPicPr>
          <p:nvPr>
            <p:ph idx="1"/>
          </p:nvPr>
        </p:nvPicPr>
        <p:blipFill>
          <a:blip r:embed="rId3"/>
          <a:stretch>
            <a:fillRect/>
          </a:stretch>
        </p:blipFill>
        <p:spPr>
          <a:xfrm>
            <a:off x="304800" y="2053288"/>
            <a:ext cx="8458200" cy="3284824"/>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32</a:t>
            </a:fld>
            <a:endParaRPr lang="en-US" altLang="en-US"/>
          </a:p>
        </p:txBody>
      </p:sp>
      <p:sp>
        <p:nvSpPr>
          <p:cNvPr id="3" name="Rectangle 2"/>
          <p:cNvSpPr/>
          <p:nvPr/>
        </p:nvSpPr>
        <p:spPr>
          <a:xfrm>
            <a:off x="228600" y="6474023"/>
            <a:ext cx="5029200" cy="307777"/>
          </a:xfrm>
          <a:prstGeom prst="rect">
            <a:avLst/>
          </a:prstGeom>
        </p:spPr>
        <p:txBody>
          <a:bodyPr wrap="square">
            <a:spAutoFit/>
          </a:bodyPr>
          <a:lstStyle/>
          <a:p>
            <a:r>
              <a:rPr kumimoji="1" lang="en-GB" sz="1400" dirty="0">
                <a:latin typeface="Arial" charset="0"/>
                <a:ea typeface="ＭＳ Ｐゴシック" pitchFamily="-107" charset="-128"/>
                <a:cs typeface="ＭＳ Ｐゴシック" pitchFamily="-107" charset="-128"/>
              </a:rPr>
              <a:t>[1] POX: http://www.noxrepo.org/pox/about-pox/</a:t>
            </a:r>
            <a:r>
              <a:rPr lang="en-GB" sz="1400" dirty="0"/>
              <a:t> </a:t>
            </a:r>
          </a:p>
        </p:txBody>
      </p:sp>
    </p:spTree>
    <p:extLst>
      <p:ext uri="{BB962C8B-B14F-4D97-AF65-F5344CB8AC3E}">
        <p14:creationId xmlns:p14="http://schemas.microsoft.com/office/powerpoint/2010/main" val="159026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Decoupling of CONTROL and DATA Plane</a:t>
            </a:r>
          </a:p>
        </p:txBody>
      </p:sp>
      <p:pic>
        <p:nvPicPr>
          <p:cNvPr id="5" name="Content Placeholder 4"/>
          <p:cNvPicPr>
            <a:picLocks noGrp="1" noChangeAspect="1"/>
          </p:cNvPicPr>
          <p:nvPr>
            <p:ph idx="1"/>
          </p:nvPr>
        </p:nvPicPr>
        <p:blipFill>
          <a:blip r:embed="rId2"/>
          <a:stretch>
            <a:fillRect/>
          </a:stretch>
        </p:blipFill>
        <p:spPr>
          <a:xfrm>
            <a:off x="1063317" y="1295400"/>
            <a:ext cx="6941166"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33</a:t>
            </a:fld>
            <a:endParaRPr lang="en-US" altLang="en-US"/>
          </a:p>
        </p:txBody>
      </p:sp>
    </p:spTree>
    <p:extLst>
      <p:ext uri="{BB962C8B-B14F-4D97-AF65-F5344CB8AC3E}">
        <p14:creationId xmlns:p14="http://schemas.microsoft.com/office/powerpoint/2010/main" val="756566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SDN Benefits</a:t>
            </a:r>
          </a:p>
        </p:txBody>
      </p:sp>
      <p:pic>
        <p:nvPicPr>
          <p:cNvPr id="5" name="Content Placeholder 4"/>
          <p:cNvPicPr>
            <a:picLocks noGrp="1" noChangeAspect="1"/>
          </p:cNvPicPr>
          <p:nvPr>
            <p:ph idx="1"/>
          </p:nvPr>
        </p:nvPicPr>
        <p:blipFill>
          <a:blip r:embed="rId2"/>
          <a:stretch>
            <a:fillRect/>
          </a:stretch>
        </p:blipFill>
        <p:spPr>
          <a:xfrm>
            <a:off x="304800" y="1966626"/>
            <a:ext cx="8458200" cy="3458147"/>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34</a:t>
            </a:fld>
            <a:endParaRPr lang="en-US" altLang="en-US"/>
          </a:p>
        </p:txBody>
      </p:sp>
    </p:spTree>
    <p:extLst>
      <p:ext uri="{BB962C8B-B14F-4D97-AF65-F5344CB8AC3E}">
        <p14:creationId xmlns:p14="http://schemas.microsoft.com/office/powerpoint/2010/main" val="2128973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SDN Architecture</a:t>
            </a:r>
          </a:p>
        </p:txBody>
      </p:sp>
      <p:pic>
        <p:nvPicPr>
          <p:cNvPr id="5" name="Content Placeholder 4"/>
          <p:cNvPicPr>
            <a:picLocks noGrp="1" noChangeAspect="1"/>
          </p:cNvPicPr>
          <p:nvPr>
            <p:ph idx="1"/>
          </p:nvPr>
        </p:nvPicPr>
        <p:blipFill>
          <a:blip r:embed="rId3"/>
          <a:stretch>
            <a:fillRect/>
          </a:stretch>
        </p:blipFill>
        <p:spPr>
          <a:xfrm>
            <a:off x="762000" y="1254452"/>
            <a:ext cx="7543800" cy="5418018"/>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35</a:t>
            </a:fld>
            <a:endParaRPr lang="en-US" altLang="en-US"/>
          </a:p>
        </p:txBody>
      </p:sp>
    </p:spTree>
    <p:extLst>
      <p:ext uri="{BB962C8B-B14F-4D97-AF65-F5344CB8AC3E}">
        <p14:creationId xmlns:p14="http://schemas.microsoft.com/office/powerpoint/2010/main" val="400803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SDN </a:t>
            </a:r>
            <a:r>
              <a:rPr lang="en-GB" sz="3200" dirty="0" smtClean="0"/>
              <a:t>Architecture: Infrastructure </a:t>
            </a:r>
            <a:r>
              <a:rPr lang="en-GB" sz="3200" dirty="0"/>
              <a:t>Layer</a:t>
            </a:r>
          </a:p>
        </p:txBody>
      </p:sp>
      <p:sp>
        <p:nvSpPr>
          <p:cNvPr id="3" name="Content Placeholder 2"/>
          <p:cNvSpPr>
            <a:spLocks noGrp="1"/>
          </p:cNvSpPr>
          <p:nvPr>
            <p:ph idx="1"/>
          </p:nvPr>
        </p:nvSpPr>
        <p:spPr/>
        <p:txBody>
          <a:bodyPr/>
          <a:lstStyle/>
          <a:p>
            <a:r>
              <a:rPr lang="en-GB" sz="2800" dirty="0"/>
              <a:t>Also known as the Data Plane.</a:t>
            </a:r>
          </a:p>
          <a:p>
            <a:r>
              <a:rPr lang="en-GB" sz="2800" dirty="0"/>
              <a:t>It consists mainly of Forwarding Elements (FEs) including </a:t>
            </a:r>
            <a:r>
              <a:rPr lang="en-GB" sz="2800" dirty="0" smtClean="0"/>
              <a:t>physical and virtual Switches</a:t>
            </a:r>
            <a:r>
              <a:rPr lang="en-GB" sz="2800" dirty="0"/>
              <a:t>.</a:t>
            </a:r>
          </a:p>
          <a:p>
            <a:r>
              <a:rPr lang="en-GB" sz="2800" dirty="0"/>
              <a:t>FEs are accessible via an open interface.</a:t>
            </a:r>
          </a:p>
          <a:p>
            <a:r>
              <a:rPr lang="en-GB" sz="2800" dirty="0"/>
              <a:t>Allows packet switching and forwarding.</a:t>
            </a:r>
          </a:p>
          <a:p>
            <a:r>
              <a:rPr lang="en-GB" sz="2800" dirty="0">
                <a:solidFill>
                  <a:srgbClr val="FF0000"/>
                </a:solidFill>
              </a:rPr>
              <a:t>Every FE must support Southbound APIs (The reason </a:t>
            </a:r>
            <a:r>
              <a:rPr lang="en-GB" sz="2800" dirty="0" smtClean="0">
                <a:solidFill>
                  <a:srgbClr val="FF0000"/>
                </a:solidFill>
              </a:rPr>
              <a:t>why traditional </a:t>
            </a:r>
            <a:r>
              <a:rPr lang="en-GB" sz="2800" dirty="0">
                <a:solidFill>
                  <a:srgbClr val="FF0000"/>
                </a:solidFill>
              </a:rPr>
              <a:t>FE can’t be used as per SDN standards).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36</a:t>
            </a:fld>
            <a:endParaRPr lang="en-US" altLang="en-US"/>
          </a:p>
        </p:txBody>
      </p:sp>
    </p:spTree>
    <p:extLst>
      <p:ext uri="{BB962C8B-B14F-4D97-AF65-F5344CB8AC3E}">
        <p14:creationId xmlns:p14="http://schemas.microsoft.com/office/powerpoint/2010/main" val="1507195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SDN </a:t>
            </a:r>
            <a:r>
              <a:rPr lang="en-GB" sz="3200" dirty="0" smtClean="0"/>
              <a:t>Architecture: Control </a:t>
            </a:r>
            <a:r>
              <a:rPr lang="en-GB" sz="3200" dirty="0"/>
              <a:t>Layer</a:t>
            </a:r>
          </a:p>
        </p:txBody>
      </p:sp>
      <p:sp>
        <p:nvSpPr>
          <p:cNvPr id="3" name="Content Placeholder 2"/>
          <p:cNvSpPr>
            <a:spLocks noGrp="1"/>
          </p:cNvSpPr>
          <p:nvPr>
            <p:ph idx="1"/>
          </p:nvPr>
        </p:nvSpPr>
        <p:spPr/>
        <p:txBody>
          <a:bodyPr/>
          <a:lstStyle/>
          <a:p>
            <a:r>
              <a:rPr lang="en-GB" sz="2800" dirty="0"/>
              <a:t>Also known as the Control Plane.</a:t>
            </a:r>
          </a:p>
          <a:p>
            <a:r>
              <a:rPr lang="en-GB" sz="2800" dirty="0"/>
              <a:t>It consists of a set of software-based SDN Controllers.</a:t>
            </a:r>
          </a:p>
          <a:p>
            <a:r>
              <a:rPr lang="en-GB" sz="2800" dirty="0"/>
              <a:t>Provides a consolidated control functionality.</a:t>
            </a:r>
          </a:p>
          <a:p>
            <a:r>
              <a:rPr lang="en-GB" sz="2800" dirty="0"/>
              <a:t>Supervises the network forwarding behaviour through an </a:t>
            </a:r>
            <a:r>
              <a:rPr lang="en-GB" sz="2800" dirty="0" smtClean="0"/>
              <a:t>open interface</a:t>
            </a:r>
            <a:r>
              <a:rPr lang="en-GB" sz="2800" dirty="0"/>
              <a:t>.</a:t>
            </a:r>
          </a:p>
          <a:p>
            <a:r>
              <a:rPr lang="en-GB" sz="2800" dirty="0"/>
              <a:t>Three communication interfaces allow the Controllers to </a:t>
            </a:r>
            <a:r>
              <a:rPr lang="en-GB" sz="2800" dirty="0" smtClean="0"/>
              <a:t>interact: </a:t>
            </a:r>
            <a:r>
              <a:rPr lang="en-GB" sz="2800" b="1" dirty="0" smtClean="0"/>
              <a:t>Southbound</a:t>
            </a:r>
            <a:r>
              <a:rPr lang="en-GB" sz="2800" dirty="0"/>
              <a:t>, </a:t>
            </a:r>
            <a:r>
              <a:rPr lang="en-GB" sz="2800" b="1" dirty="0"/>
              <a:t>Northbound</a:t>
            </a:r>
            <a:r>
              <a:rPr lang="en-GB" sz="2800" dirty="0"/>
              <a:t>, </a:t>
            </a:r>
            <a:r>
              <a:rPr lang="en-GB" sz="2800" b="1" dirty="0"/>
              <a:t>East/Westbound</a:t>
            </a:r>
            <a:r>
              <a:rPr lang="en-GB" sz="2800" dirty="0"/>
              <a: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37</a:t>
            </a:fld>
            <a:endParaRPr lang="en-US" altLang="en-US"/>
          </a:p>
        </p:txBody>
      </p:sp>
    </p:spTree>
    <p:extLst>
      <p:ext uri="{BB962C8B-B14F-4D97-AF65-F5344CB8AC3E}">
        <p14:creationId xmlns:p14="http://schemas.microsoft.com/office/powerpoint/2010/main" val="353054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SDN </a:t>
            </a:r>
            <a:r>
              <a:rPr lang="en-GB" sz="2800" dirty="0" smtClean="0"/>
              <a:t>Architecture: Communication </a:t>
            </a:r>
            <a:r>
              <a:rPr lang="en-GB" sz="2800" dirty="0"/>
              <a:t>Interfaces</a:t>
            </a:r>
          </a:p>
        </p:txBody>
      </p:sp>
      <p:sp>
        <p:nvSpPr>
          <p:cNvPr id="3" name="Content Placeholder 2"/>
          <p:cNvSpPr>
            <a:spLocks noGrp="1"/>
          </p:cNvSpPr>
          <p:nvPr>
            <p:ph idx="1"/>
          </p:nvPr>
        </p:nvSpPr>
        <p:spPr/>
        <p:txBody>
          <a:bodyPr/>
          <a:lstStyle/>
          <a:p>
            <a:r>
              <a:rPr lang="en-GB" sz="2400" dirty="0"/>
              <a:t>Southbound Interface</a:t>
            </a:r>
          </a:p>
          <a:p>
            <a:pPr lvl="1"/>
            <a:r>
              <a:rPr lang="en-GB" sz="2000" dirty="0"/>
              <a:t>Allows the Controller to interact with the forwarding elements in </a:t>
            </a:r>
            <a:r>
              <a:rPr lang="en-GB" sz="2000" dirty="0" smtClean="0"/>
              <a:t>the infrastructure </a:t>
            </a:r>
            <a:r>
              <a:rPr lang="en-GB" sz="2000" dirty="0"/>
              <a:t>layer.</a:t>
            </a:r>
          </a:p>
          <a:p>
            <a:pPr lvl="1"/>
            <a:r>
              <a:rPr lang="en-GB" sz="2000" dirty="0" smtClean="0"/>
              <a:t>e.g</a:t>
            </a:r>
            <a:r>
              <a:rPr lang="en-GB" sz="2000" dirty="0"/>
              <a:t>. </a:t>
            </a:r>
            <a:r>
              <a:rPr lang="en-GB" sz="2000" dirty="0" err="1"/>
              <a:t>OpenFlow</a:t>
            </a:r>
            <a:r>
              <a:rPr lang="en-GB" sz="2000" dirty="0"/>
              <a:t>, a protocol maintained by ONF.</a:t>
            </a:r>
          </a:p>
          <a:p>
            <a:r>
              <a:rPr lang="en-GB" sz="2400" dirty="0"/>
              <a:t>Northbound Interface</a:t>
            </a:r>
          </a:p>
          <a:p>
            <a:pPr lvl="1"/>
            <a:r>
              <a:rPr lang="en-GB" sz="2000" dirty="0"/>
              <a:t>Enables the programmability of the Controllers.</a:t>
            </a:r>
          </a:p>
          <a:p>
            <a:pPr lvl="1"/>
            <a:r>
              <a:rPr lang="en-GB" sz="2000" dirty="0" smtClean="0"/>
              <a:t>e.g</a:t>
            </a:r>
            <a:r>
              <a:rPr lang="en-GB" sz="2000" dirty="0"/>
              <a:t>. </a:t>
            </a:r>
            <a:r>
              <a:rPr lang="en-GB" sz="2000" dirty="0" err="1"/>
              <a:t>REpresentational</a:t>
            </a:r>
            <a:r>
              <a:rPr lang="en-GB" sz="2000" dirty="0"/>
              <a:t> State Transfer (REST)-based APIs.</a:t>
            </a:r>
          </a:p>
          <a:p>
            <a:r>
              <a:rPr lang="en-GB" sz="2400" dirty="0"/>
              <a:t>East/Westbound Interface</a:t>
            </a:r>
          </a:p>
          <a:p>
            <a:pPr lvl="1"/>
            <a:r>
              <a:rPr lang="en-GB" sz="2000" dirty="0"/>
              <a:t>It is an envisioned communication interface.</a:t>
            </a:r>
          </a:p>
          <a:p>
            <a:pPr lvl="1"/>
            <a:r>
              <a:rPr lang="en-GB" sz="2000" dirty="0"/>
              <a:t>Which is not currently supported by an accepted standard.</a:t>
            </a:r>
          </a:p>
          <a:p>
            <a:pPr lvl="1"/>
            <a:r>
              <a:rPr lang="en-GB" sz="2000" dirty="0"/>
              <a:t>It is mainly meant for enabling communication between federations </a:t>
            </a:r>
            <a:r>
              <a:rPr lang="en-GB" sz="2000" dirty="0" smtClean="0"/>
              <a:t>of Controllers </a:t>
            </a:r>
            <a:r>
              <a:rPr lang="en-GB" sz="2000" dirty="0"/>
              <a:t>to synchronize state for high availability.</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38</a:t>
            </a:fld>
            <a:endParaRPr lang="en-US" altLang="en-US"/>
          </a:p>
        </p:txBody>
      </p:sp>
    </p:spTree>
    <p:extLst>
      <p:ext uri="{BB962C8B-B14F-4D97-AF65-F5344CB8AC3E}">
        <p14:creationId xmlns:p14="http://schemas.microsoft.com/office/powerpoint/2010/main" val="1752252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SDN </a:t>
            </a:r>
            <a:r>
              <a:rPr lang="en-GB" sz="3200" dirty="0" smtClean="0"/>
              <a:t>Architecture: Application </a:t>
            </a:r>
            <a:r>
              <a:rPr lang="en-GB" sz="3200" dirty="0"/>
              <a:t>Layer</a:t>
            </a:r>
          </a:p>
        </p:txBody>
      </p:sp>
      <p:sp>
        <p:nvSpPr>
          <p:cNvPr id="3" name="Content Placeholder 2"/>
          <p:cNvSpPr>
            <a:spLocks noGrp="1"/>
          </p:cNvSpPr>
          <p:nvPr>
            <p:ph idx="1"/>
          </p:nvPr>
        </p:nvSpPr>
        <p:spPr/>
        <p:txBody>
          <a:bodyPr/>
          <a:lstStyle/>
          <a:p>
            <a:r>
              <a:rPr lang="en-GB" sz="2800" dirty="0"/>
              <a:t>It mainly consists of the end-user business applications.</a:t>
            </a:r>
          </a:p>
          <a:p>
            <a:r>
              <a:rPr lang="en-GB" sz="2800" dirty="0"/>
              <a:t>It consume the SDN communications and network services.</a:t>
            </a:r>
          </a:p>
          <a:p>
            <a:r>
              <a:rPr lang="en-GB" sz="2800" dirty="0" smtClean="0"/>
              <a:t>e.g</a:t>
            </a:r>
            <a:r>
              <a:rPr lang="en-GB" sz="2800" dirty="0"/>
              <a:t>. network visualization and security business applications.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39</a:t>
            </a:fld>
            <a:endParaRPr lang="en-US" altLang="en-US"/>
          </a:p>
        </p:txBody>
      </p:sp>
    </p:spTree>
    <p:extLst>
      <p:ext uri="{BB962C8B-B14F-4D97-AF65-F5344CB8AC3E}">
        <p14:creationId xmlns:p14="http://schemas.microsoft.com/office/powerpoint/2010/main" val="619408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a:t>
            </a:r>
          </a:p>
        </p:txBody>
      </p:sp>
      <p:sp>
        <p:nvSpPr>
          <p:cNvPr id="3" name="Content Placeholder 2"/>
          <p:cNvSpPr>
            <a:spLocks noGrp="1"/>
          </p:cNvSpPr>
          <p:nvPr>
            <p:ph idx="1"/>
          </p:nvPr>
        </p:nvSpPr>
        <p:spPr/>
        <p:txBody>
          <a:bodyPr/>
          <a:lstStyle/>
          <a:p>
            <a:r>
              <a:rPr lang="en-GB" sz="2800" dirty="0"/>
              <a:t>Network consists of :</a:t>
            </a:r>
          </a:p>
          <a:p>
            <a:pPr lvl="1"/>
            <a:r>
              <a:rPr lang="en-GB" sz="2400" dirty="0"/>
              <a:t>Data Plane,</a:t>
            </a:r>
          </a:p>
          <a:p>
            <a:pPr lvl="1"/>
            <a:r>
              <a:rPr lang="en-GB" sz="2400" dirty="0"/>
              <a:t>Control Plane,</a:t>
            </a:r>
          </a:p>
          <a:p>
            <a:pPr lvl="1"/>
            <a:r>
              <a:rPr lang="en-GB" sz="2400" dirty="0"/>
              <a:t>Management Plane.</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a:t>
            </a:fld>
            <a:endParaRPr lang="en-US" altLang="en-US"/>
          </a:p>
        </p:txBody>
      </p:sp>
      <p:pic>
        <p:nvPicPr>
          <p:cNvPr id="5" name="Picture 4"/>
          <p:cNvPicPr>
            <a:picLocks noChangeAspect="1"/>
          </p:cNvPicPr>
          <p:nvPr/>
        </p:nvPicPr>
        <p:blipFill>
          <a:blip r:embed="rId2"/>
          <a:stretch>
            <a:fillRect/>
          </a:stretch>
        </p:blipFill>
        <p:spPr>
          <a:xfrm>
            <a:off x="771525" y="3581400"/>
            <a:ext cx="7762875" cy="1657350"/>
          </a:xfrm>
          <a:prstGeom prst="rect">
            <a:avLst/>
          </a:prstGeom>
        </p:spPr>
      </p:pic>
    </p:spTree>
    <p:extLst>
      <p:ext uri="{BB962C8B-B14F-4D97-AF65-F5344CB8AC3E}">
        <p14:creationId xmlns:p14="http://schemas.microsoft.com/office/powerpoint/2010/main" val="2878596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SDN: Working</a:t>
            </a:r>
            <a:endParaRPr lang="en-GB" dirty="0"/>
          </a:p>
        </p:txBody>
      </p:sp>
      <p:pic>
        <p:nvPicPr>
          <p:cNvPr id="5" name="Content Placeholder 4"/>
          <p:cNvPicPr>
            <a:picLocks noGrp="1" noChangeAspect="1"/>
          </p:cNvPicPr>
          <p:nvPr>
            <p:ph idx="1"/>
          </p:nvPr>
        </p:nvPicPr>
        <p:blipFill>
          <a:blip r:embed="rId3"/>
          <a:stretch>
            <a:fillRect/>
          </a:stretch>
        </p:blipFill>
        <p:spPr>
          <a:xfrm>
            <a:off x="304800" y="1333320"/>
            <a:ext cx="8458200" cy="472476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40</a:t>
            </a:fld>
            <a:endParaRPr lang="en-US" altLang="en-US"/>
          </a:p>
        </p:txBody>
      </p:sp>
    </p:spTree>
    <p:extLst>
      <p:ext uri="{BB962C8B-B14F-4D97-AF65-F5344CB8AC3E}">
        <p14:creationId xmlns:p14="http://schemas.microsoft.com/office/powerpoint/2010/main" val="2898752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SDN: Working</a:t>
            </a:r>
            <a:endParaRPr lang="en-GB" dirty="0"/>
          </a:p>
        </p:txBody>
      </p:sp>
      <p:pic>
        <p:nvPicPr>
          <p:cNvPr id="5" name="Content Placeholder 4"/>
          <p:cNvPicPr>
            <a:picLocks noGrp="1" noChangeAspect="1"/>
          </p:cNvPicPr>
          <p:nvPr>
            <p:ph idx="1"/>
          </p:nvPr>
        </p:nvPicPr>
        <p:blipFill>
          <a:blip r:embed="rId2"/>
          <a:stretch>
            <a:fillRect/>
          </a:stretch>
        </p:blipFill>
        <p:spPr>
          <a:xfrm>
            <a:off x="304800" y="1335838"/>
            <a:ext cx="8458200" cy="4719724"/>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41</a:t>
            </a:fld>
            <a:endParaRPr lang="en-US" altLang="en-US"/>
          </a:p>
        </p:txBody>
      </p:sp>
    </p:spTree>
    <p:extLst>
      <p:ext uri="{BB962C8B-B14F-4D97-AF65-F5344CB8AC3E}">
        <p14:creationId xmlns:p14="http://schemas.microsoft.com/office/powerpoint/2010/main" val="2784352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SDN: Working </a:t>
            </a:r>
            <a:r>
              <a:rPr lang="en-GB" dirty="0"/>
              <a:t>- Use Global View</a:t>
            </a:r>
          </a:p>
        </p:txBody>
      </p:sp>
      <p:pic>
        <p:nvPicPr>
          <p:cNvPr id="5" name="Content Placeholder 4"/>
          <p:cNvPicPr>
            <a:picLocks noGrp="1" noChangeAspect="1"/>
          </p:cNvPicPr>
          <p:nvPr>
            <p:ph idx="1"/>
          </p:nvPr>
        </p:nvPicPr>
        <p:blipFill>
          <a:blip r:embed="rId2"/>
          <a:stretch>
            <a:fillRect/>
          </a:stretch>
        </p:blipFill>
        <p:spPr>
          <a:xfrm>
            <a:off x="487342" y="1295400"/>
            <a:ext cx="8093116"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42</a:t>
            </a:fld>
            <a:endParaRPr lang="en-US" altLang="en-US"/>
          </a:p>
        </p:txBody>
      </p:sp>
    </p:spTree>
    <p:extLst>
      <p:ext uri="{BB962C8B-B14F-4D97-AF65-F5344CB8AC3E}">
        <p14:creationId xmlns:p14="http://schemas.microsoft.com/office/powerpoint/2010/main" val="4161269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chor="ctr"/>
          <a:lstStyle/>
          <a:p>
            <a:pPr algn="ctr" eaLnBrk="1" hangingPunct="1">
              <a:spcBef>
                <a:spcPct val="0"/>
              </a:spcBef>
            </a:pPr>
            <a:r>
              <a:rPr lang="en-GB" sz="3600" dirty="0" err="1">
                <a:solidFill>
                  <a:schemeClr val="tx2"/>
                </a:solidFill>
                <a:latin typeface="+mj-lt"/>
                <a:ea typeface="ＭＳ Ｐゴシック" panose="020B0600070205080204" pitchFamily="34" charset="-128"/>
              </a:rPr>
              <a:t>OpenFlow</a:t>
            </a:r>
            <a:r>
              <a:rPr lang="en-GB" sz="3600" dirty="0">
                <a:solidFill>
                  <a:schemeClr val="tx2"/>
                </a:solidFill>
                <a:latin typeface="+mj-lt"/>
                <a:ea typeface="ＭＳ Ｐゴシック" panose="020B0600070205080204" pitchFamily="34" charset="-128"/>
              </a:rPr>
              <a:t> Protocol</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43</a:t>
            </a:fld>
            <a:endParaRPr lang="en-US" altLang="en-US"/>
          </a:p>
        </p:txBody>
      </p:sp>
    </p:spTree>
    <p:extLst>
      <p:ext uri="{BB962C8B-B14F-4D97-AF65-F5344CB8AC3E}">
        <p14:creationId xmlns:p14="http://schemas.microsoft.com/office/powerpoint/2010/main" val="1979144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OpenFlow</a:t>
            </a:r>
            <a:r>
              <a:rPr lang="en-GB" dirty="0"/>
              <a:t> Protocol</a:t>
            </a:r>
          </a:p>
        </p:txBody>
      </p:sp>
      <p:sp>
        <p:nvSpPr>
          <p:cNvPr id="3" name="Content Placeholder 2"/>
          <p:cNvSpPr>
            <a:spLocks noGrp="1"/>
          </p:cNvSpPr>
          <p:nvPr>
            <p:ph idx="1"/>
          </p:nvPr>
        </p:nvSpPr>
        <p:spPr/>
        <p:txBody>
          <a:bodyPr/>
          <a:lstStyle/>
          <a:p>
            <a:r>
              <a:rPr lang="en-GB" sz="2400" b="1" dirty="0" err="1"/>
              <a:t>OpenFlow</a:t>
            </a:r>
            <a:r>
              <a:rPr lang="en-GB" sz="2400" dirty="0"/>
              <a:t> is a Layer 2 communication protocol.</a:t>
            </a:r>
          </a:p>
          <a:p>
            <a:r>
              <a:rPr lang="en-GB" sz="2400" b="1" dirty="0" err="1"/>
              <a:t>OpenFlow</a:t>
            </a:r>
            <a:r>
              <a:rPr lang="en-GB" sz="2400" dirty="0"/>
              <a:t> is the first standard communications interface </a:t>
            </a:r>
            <a:r>
              <a:rPr lang="en-GB" sz="2400" dirty="0" smtClean="0"/>
              <a:t>defined between </a:t>
            </a:r>
            <a:r>
              <a:rPr lang="en-GB" sz="2400" dirty="0"/>
              <a:t>the Control and Forwarding layers of SDN architecture.</a:t>
            </a:r>
          </a:p>
          <a:p>
            <a:r>
              <a:rPr lang="en-GB" sz="2400" b="1" dirty="0" err="1"/>
              <a:t>OpenFlow</a:t>
            </a:r>
            <a:r>
              <a:rPr lang="en-GB" sz="2400" dirty="0"/>
              <a:t> allows direct access &amp; manipulation of the </a:t>
            </a:r>
            <a:r>
              <a:rPr lang="en-GB" sz="2400" dirty="0" smtClean="0"/>
              <a:t>Forwarding Plane </a:t>
            </a:r>
            <a:r>
              <a:rPr lang="en-GB" sz="2400" dirty="0"/>
              <a:t>of network devices such as Switches and Routers.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44</a:t>
            </a:fld>
            <a:endParaRPr lang="en-US" altLang="en-US"/>
          </a:p>
        </p:txBody>
      </p:sp>
      <p:pic>
        <p:nvPicPr>
          <p:cNvPr id="6" name="Picture 5"/>
          <p:cNvPicPr>
            <a:picLocks noChangeAspect="1"/>
          </p:cNvPicPr>
          <p:nvPr/>
        </p:nvPicPr>
        <p:blipFill>
          <a:blip r:embed="rId2"/>
          <a:stretch>
            <a:fillRect/>
          </a:stretch>
        </p:blipFill>
        <p:spPr>
          <a:xfrm>
            <a:off x="3657600" y="3725868"/>
            <a:ext cx="2209800" cy="2983578"/>
          </a:xfrm>
          <a:prstGeom prst="rect">
            <a:avLst/>
          </a:prstGeom>
        </p:spPr>
      </p:pic>
    </p:spTree>
    <p:extLst>
      <p:ext uri="{BB962C8B-B14F-4D97-AF65-F5344CB8AC3E}">
        <p14:creationId xmlns:p14="http://schemas.microsoft.com/office/powerpoint/2010/main" val="1587988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OpenFlow</a:t>
            </a:r>
            <a:r>
              <a:rPr lang="en-GB" dirty="0"/>
              <a:t> does not equal SDN</a:t>
            </a:r>
          </a:p>
        </p:txBody>
      </p:sp>
      <p:sp>
        <p:nvSpPr>
          <p:cNvPr id="3" name="Content Placeholder 2"/>
          <p:cNvSpPr>
            <a:spLocks noGrp="1"/>
          </p:cNvSpPr>
          <p:nvPr>
            <p:ph idx="1"/>
          </p:nvPr>
        </p:nvSpPr>
        <p:spPr>
          <a:xfrm>
            <a:off x="304800" y="1359868"/>
            <a:ext cx="8458200" cy="4800600"/>
          </a:xfrm>
        </p:spPr>
        <p:txBody>
          <a:bodyPr/>
          <a:lstStyle/>
          <a:p>
            <a:r>
              <a:rPr lang="en-GB" sz="2800" dirty="0"/>
              <a:t>General </a:t>
            </a:r>
            <a:r>
              <a:rPr lang="en-GB" sz="2800" dirty="0" smtClean="0"/>
              <a:t>Myth: </a:t>
            </a:r>
            <a:r>
              <a:rPr lang="en-GB" sz="2800" dirty="0" err="1"/>
              <a:t>OpenFlow</a:t>
            </a:r>
            <a:r>
              <a:rPr lang="en-GB" sz="2800" dirty="0"/>
              <a:t> is SDN</a:t>
            </a:r>
          </a:p>
          <a:p>
            <a:r>
              <a:rPr lang="en-GB" sz="2800" dirty="0" smtClean="0"/>
              <a:t>Reality: </a:t>
            </a:r>
            <a:r>
              <a:rPr lang="en-GB" sz="2800" dirty="0" err="1"/>
              <a:t>OpenFlow</a:t>
            </a:r>
            <a:r>
              <a:rPr lang="en-GB" sz="2800" dirty="0"/>
              <a:t> is one flavour, or a subset, of SDN</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45</a:t>
            </a:fld>
            <a:endParaRPr lang="en-US" altLang="en-US"/>
          </a:p>
        </p:txBody>
      </p:sp>
      <p:pic>
        <p:nvPicPr>
          <p:cNvPr id="5" name="Picture 4"/>
          <p:cNvPicPr>
            <a:picLocks noChangeAspect="1"/>
          </p:cNvPicPr>
          <p:nvPr/>
        </p:nvPicPr>
        <p:blipFill>
          <a:blip r:embed="rId2"/>
          <a:stretch>
            <a:fillRect/>
          </a:stretch>
        </p:blipFill>
        <p:spPr>
          <a:xfrm>
            <a:off x="1981200" y="2362200"/>
            <a:ext cx="3802151" cy="3135933"/>
          </a:xfrm>
          <a:prstGeom prst="rect">
            <a:avLst/>
          </a:prstGeom>
        </p:spPr>
      </p:pic>
      <p:sp>
        <p:nvSpPr>
          <p:cNvPr id="6" name="Rectangle 5"/>
          <p:cNvSpPr/>
          <p:nvPr/>
        </p:nvSpPr>
        <p:spPr>
          <a:xfrm>
            <a:off x="533400" y="5867401"/>
            <a:ext cx="7962900" cy="830997"/>
          </a:xfrm>
          <a:prstGeom prst="rect">
            <a:avLst/>
          </a:prstGeom>
        </p:spPr>
        <p:txBody>
          <a:bodyPr wrap="square">
            <a:spAutoFit/>
          </a:bodyPr>
          <a:lstStyle/>
          <a:p>
            <a:r>
              <a:rPr lang="en-GB" dirty="0" smtClean="0">
                <a:solidFill>
                  <a:srgbClr val="000000"/>
                </a:solidFill>
              </a:rPr>
              <a:t>Others: </a:t>
            </a:r>
            <a:r>
              <a:rPr lang="en-GB" dirty="0" err="1" smtClean="0">
                <a:solidFill>
                  <a:srgbClr val="000000"/>
                </a:solidFill>
              </a:rPr>
              <a:t>NetConf</a:t>
            </a:r>
            <a:r>
              <a:rPr lang="en-GB" dirty="0" smtClean="0">
                <a:solidFill>
                  <a:srgbClr val="000000"/>
                </a:solidFill>
              </a:rPr>
              <a:t> &amp; Application Layer Traffic Optimization (ALTO)</a:t>
            </a:r>
            <a:endParaRPr lang="en-GB" dirty="0">
              <a:solidFill>
                <a:srgbClr val="000000"/>
              </a:solidFill>
            </a:endParaRPr>
          </a:p>
        </p:txBody>
      </p:sp>
    </p:spTree>
    <p:extLst>
      <p:ext uri="{BB962C8B-B14F-4D97-AF65-F5344CB8AC3E}">
        <p14:creationId xmlns:p14="http://schemas.microsoft.com/office/powerpoint/2010/main" val="22247487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Components of </a:t>
            </a:r>
            <a:r>
              <a:rPr lang="en-GB" dirty="0" err="1"/>
              <a:t>OpenFlow</a:t>
            </a:r>
            <a:r>
              <a:rPr lang="en-GB" dirty="0"/>
              <a:t> Network</a:t>
            </a:r>
          </a:p>
        </p:txBody>
      </p:sp>
      <p:pic>
        <p:nvPicPr>
          <p:cNvPr id="5" name="Content Placeholder 4"/>
          <p:cNvPicPr>
            <a:picLocks noGrp="1" noChangeAspect="1"/>
          </p:cNvPicPr>
          <p:nvPr>
            <p:ph idx="1"/>
          </p:nvPr>
        </p:nvPicPr>
        <p:blipFill>
          <a:blip r:embed="rId3"/>
          <a:stretch>
            <a:fillRect/>
          </a:stretch>
        </p:blipFill>
        <p:spPr>
          <a:xfrm>
            <a:off x="1395412" y="1409700"/>
            <a:ext cx="6276975" cy="45720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46</a:t>
            </a:fld>
            <a:endParaRPr lang="en-US" altLang="en-US"/>
          </a:p>
        </p:txBody>
      </p:sp>
    </p:spTree>
    <p:extLst>
      <p:ext uri="{BB962C8B-B14F-4D97-AF65-F5344CB8AC3E}">
        <p14:creationId xmlns:p14="http://schemas.microsoft.com/office/powerpoint/2010/main" val="1214553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Components of </a:t>
            </a:r>
            <a:r>
              <a:rPr lang="en-GB" dirty="0" err="1"/>
              <a:t>OpenFlow</a:t>
            </a:r>
            <a:r>
              <a:rPr lang="en-GB" dirty="0"/>
              <a:t> Network</a:t>
            </a:r>
          </a:p>
        </p:txBody>
      </p:sp>
      <p:sp>
        <p:nvSpPr>
          <p:cNvPr id="3" name="Content Placeholder 2"/>
          <p:cNvSpPr>
            <a:spLocks noGrp="1"/>
          </p:cNvSpPr>
          <p:nvPr>
            <p:ph idx="1"/>
          </p:nvPr>
        </p:nvSpPr>
        <p:spPr/>
        <p:txBody>
          <a:bodyPr/>
          <a:lstStyle/>
          <a:p>
            <a:pPr marL="457200" indent="-457200">
              <a:buFont typeface="+mj-lt"/>
              <a:buAutoNum type="arabicPeriod"/>
            </a:pPr>
            <a:r>
              <a:rPr lang="en-GB" sz="2400" b="1" dirty="0" smtClean="0"/>
              <a:t>Controller</a:t>
            </a:r>
            <a:endParaRPr lang="en-GB" sz="2400" b="1" dirty="0"/>
          </a:p>
          <a:p>
            <a:pPr lvl="1"/>
            <a:r>
              <a:rPr lang="en-GB" sz="2000" dirty="0"/>
              <a:t>Defines the forwarding policies (actions to take for each flow) based </a:t>
            </a:r>
            <a:r>
              <a:rPr lang="en-GB" sz="2000" dirty="0" smtClean="0"/>
              <a:t>on information </a:t>
            </a:r>
            <a:r>
              <a:rPr lang="en-GB" sz="2000" dirty="0"/>
              <a:t>acquired from various network devices.</a:t>
            </a:r>
          </a:p>
          <a:p>
            <a:pPr lvl="2"/>
            <a:r>
              <a:rPr lang="en-GB" sz="1600" dirty="0"/>
              <a:t>SDN relies on Controller. Any SDN must have at-least one Controller.</a:t>
            </a:r>
          </a:p>
          <a:p>
            <a:pPr marL="457200" indent="-457200">
              <a:buFont typeface="+mj-lt"/>
              <a:buAutoNum type="arabicPeriod"/>
            </a:pPr>
            <a:r>
              <a:rPr lang="en-GB" sz="2400" b="1" dirty="0"/>
              <a:t>Secure Channel</a:t>
            </a:r>
          </a:p>
          <a:p>
            <a:pPr lvl="1"/>
            <a:r>
              <a:rPr lang="en-GB" sz="2000" dirty="0"/>
              <a:t>Connects a Switch to the Controller, allowing commands and </a:t>
            </a:r>
            <a:r>
              <a:rPr lang="en-GB" sz="2000" dirty="0" smtClean="0"/>
              <a:t>packets to </a:t>
            </a:r>
            <a:r>
              <a:rPr lang="en-GB" sz="2000" dirty="0"/>
              <a:t>be sent between a Controller &amp; the Switch through </a:t>
            </a:r>
            <a:r>
              <a:rPr lang="en-GB" sz="2000" dirty="0" err="1" smtClean="0"/>
              <a:t>OpenFlow</a:t>
            </a:r>
            <a:r>
              <a:rPr lang="en-GB" sz="2000" dirty="0" smtClean="0"/>
              <a:t> protocol</a:t>
            </a:r>
            <a:r>
              <a:rPr lang="en-GB" sz="2000" dirty="0"/>
              <a:t>.</a:t>
            </a:r>
          </a:p>
          <a:p>
            <a:pPr marL="457200" indent="-457200">
              <a:buFont typeface="+mj-lt"/>
              <a:buAutoNum type="arabicPeriod"/>
            </a:pPr>
            <a:r>
              <a:rPr lang="en-GB" sz="2400" b="1" dirty="0"/>
              <a:t>Flow Table</a:t>
            </a:r>
          </a:p>
          <a:p>
            <a:pPr lvl="1"/>
            <a:r>
              <a:rPr lang="en-GB" sz="2000" dirty="0"/>
              <a:t>Consists of a Flow Entry &amp; an Action associated with each flow </a:t>
            </a:r>
            <a:r>
              <a:rPr lang="en-GB" sz="2000" dirty="0" smtClean="0"/>
              <a:t>entry to </a:t>
            </a:r>
            <a:r>
              <a:rPr lang="en-GB" sz="2000" dirty="0"/>
              <a:t>tell the Switch how to process the flow.</a:t>
            </a:r>
          </a:p>
          <a:p>
            <a:pPr marL="0" indent="0">
              <a:buNone/>
            </a:pPr>
            <a:endParaRPr lang="en-GB" sz="2400" dirty="0" smtClean="0"/>
          </a:p>
          <a:p>
            <a:pPr marL="0" indent="0">
              <a:buNone/>
            </a:pPr>
            <a:r>
              <a:rPr lang="en-GB" sz="1400" dirty="0" smtClean="0"/>
              <a:t>* </a:t>
            </a:r>
            <a:r>
              <a:rPr lang="en-GB" sz="1400" b="1" dirty="0"/>
              <a:t>Network Operating System (NOS) </a:t>
            </a:r>
            <a:r>
              <a:rPr lang="en-GB" sz="1400" dirty="0"/>
              <a:t>is the set of Controllers that </a:t>
            </a:r>
            <a:r>
              <a:rPr lang="en-GB" sz="1400" dirty="0" smtClean="0"/>
              <a:t>forms an </a:t>
            </a:r>
            <a:r>
              <a:rPr lang="en-GB" sz="1400" dirty="0"/>
              <a:t>execution environment.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47</a:t>
            </a:fld>
            <a:endParaRPr lang="en-US" altLang="en-US"/>
          </a:p>
        </p:txBody>
      </p:sp>
    </p:spTree>
    <p:extLst>
      <p:ext uri="{BB962C8B-B14F-4D97-AF65-F5344CB8AC3E}">
        <p14:creationId xmlns:p14="http://schemas.microsoft.com/office/powerpoint/2010/main" val="713166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Controller: Centralized </a:t>
            </a:r>
            <a:r>
              <a:rPr lang="en-GB" sz="3200" dirty="0"/>
              <a:t>V/s Distributed</a:t>
            </a:r>
          </a:p>
        </p:txBody>
      </p:sp>
      <p:pic>
        <p:nvPicPr>
          <p:cNvPr id="5" name="Content Placeholder 4"/>
          <p:cNvPicPr>
            <a:picLocks noGrp="1" noChangeAspect="1"/>
          </p:cNvPicPr>
          <p:nvPr>
            <p:ph idx="1"/>
          </p:nvPr>
        </p:nvPicPr>
        <p:blipFill>
          <a:blip r:embed="rId2"/>
          <a:stretch>
            <a:fillRect/>
          </a:stretch>
        </p:blipFill>
        <p:spPr>
          <a:xfrm>
            <a:off x="304800" y="1715663"/>
            <a:ext cx="8458200" cy="3960073"/>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48</a:t>
            </a:fld>
            <a:endParaRPr lang="en-US" altLang="en-US"/>
          </a:p>
        </p:txBody>
      </p:sp>
    </p:spTree>
    <p:extLst>
      <p:ext uri="{BB962C8B-B14F-4D97-AF65-F5344CB8AC3E}">
        <p14:creationId xmlns:p14="http://schemas.microsoft.com/office/powerpoint/2010/main" val="3796570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Controller: Measuring </a:t>
            </a:r>
            <a:r>
              <a:rPr lang="en-GB" sz="2400" dirty="0"/>
              <a:t>Performance &amp; Handling Failure</a:t>
            </a:r>
          </a:p>
        </p:txBody>
      </p:sp>
      <p:pic>
        <p:nvPicPr>
          <p:cNvPr id="5" name="Content Placeholder 4"/>
          <p:cNvPicPr>
            <a:picLocks noGrp="1" noChangeAspect="1"/>
          </p:cNvPicPr>
          <p:nvPr>
            <p:ph idx="1"/>
          </p:nvPr>
        </p:nvPicPr>
        <p:blipFill>
          <a:blip r:embed="rId2"/>
          <a:stretch>
            <a:fillRect/>
          </a:stretch>
        </p:blipFill>
        <p:spPr>
          <a:xfrm>
            <a:off x="381000" y="1831689"/>
            <a:ext cx="8458200" cy="3728021"/>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49</a:t>
            </a:fld>
            <a:endParaRPr lang="en-US" altLang="en-US"/>
          </a:p>
        </p:txBody>
      </p:sp>
    </p:spTree>
    <p:extLst>
      <p:ext uri="{BB962C8B-B14F-4D97-AF65-F5344CB8AC3E}">
        <p14:creationId xmlns:p14="http://schemas.microsoft.com/office/powerpoint/2010/main" val="8914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Traditional </a:t>
            </a:r>
            <a:r>
              <a:rPr lang="en-GB" dirty="0" smtClean="0"/>
              <a:t>Networks: Data </a:t>
            </a:r>
            <a:r>
              <a:rPr lang="en-GB" dirty="0"/>
              <a:t>Plane</a:t>
            </a:r>
          </a:p>
        </p:txBody>
      </p:sp>
      <p:pic>
        <p:nvPicPr>
          <p:cNvPr id="5" name="Content Placeholder 4"/>
          <p:cNvPicPr>
            <a:picLocks noGrp="1" noChangeAspect="1"/>
          </p:cNvPicPr>
          <p:nvPr>
            <p:ph idx="1"/>
          </p:nvPr>
        </p:nvPicPr>
        <p:blipFill>
          <a:blip r:embed="rId2"/>
          <a:stretch>
            <a:fillRect/>
          </a:stretch>
        </p:blipFill>
        <p:spPr>
          <a:xfrm>
            <a:off x="304800" y="1743808"/>
            <a:ext cx="8458200" cy="3903784"/>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a:t>
            </a:fld>
            <a:endParaRPr lang="en-US" altLang="en-US"/>
          </a:p>
        </p:txBody>
      </p:sp>
    </p:spTree>
    <p:extLst>
      <p:ext uri="{BB962C8B-B14F-4D97-AF65-F5344CB8AC3E}">
        <p14:creationId xmlns:p14="http://schemas.microsoft.com/office/powerpoint/2010/main" val="2490318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 Channel</a:t>
            </a:r>
          </a:p>
        </p:txBody>
      </p:sp>
      <p:sp>
        <p:nvSpPr>
          <p:cNvPr id="3" name="Content Placeholder 2"/>
          <p:cNvSpPr>
            <a:spLocks noGrp="1"/>
          </p:cNvSpPr>
          <p:nvPr>
            <p:ph idx="1"/>
          </p:nvPr>
        </p:nvSpPr>
        <p:spPr/>
        <p:txBody>
          <a:bodyPr/>
          <a:lstStyle/>
          <a:p>
            <a:r>
              <a:rPr lang="en-GB" sz="2400" dirty="0"/>
              <a:t>A Controller configures and manages the Switch, receives events </a:t>
            </a:r>
            <a:r>
              <a:rPr lang="en-GB" sz="2400" dirty="0" smtClean="0"/>
              <a:t>from the </a:t>
            </a:r>
            <a:r>
              <a:rPr lang="en-GB" sz="2400" dirty="0"/>
              <a:t>Switch &amp; send packets out the Switch via this interface.</a:t>
            </a:r>
          </a:p>
          <a:p>
            <a:r>
              <a:rPr lang="en-GB" sz="2400" dirty="0"/>
              <a:t>SC establishes and terminates the connection between </a:t>
            </a:r>
            <a:r>
              <a:rPr lang="en-GB" sz="2400" dirty="0" err="1" smtClean="0"/>
              <a:t>OpenFlow</a:t>
            </a:r>
            <a:r>
              <a:rPr lang="en-GB" sz="2400" dirty="0" smtClean="0"/>
              <a:t> Switch </a:t>
            </a:r>
            <a:r>
              <a:rPr lang="en-GB" sz="2400" dirty="0"/>
              <a:t>&amp; the Controller using Connection Setup &amp; </a:t>
            </a:r>
            <a:r>
              <a:rPr lang="en-GB" sz="2400" dirty="0" smtClean="0"/>
              <a:t>Connection Interruption </a:t>
            </a:r>
            <a:r>
              <a:rPr lang="en-GB" sz="2400" dirty="0"/>
              <a:t>procedures.</a:t>
            </a:r>
          </a:p>
          <a:p>
            <a:r>
              <a:rPr lang="en-GB" sz="2400" dirty="0"/>
              <a:t>The SC connection is a TLS (or TCP) connection. Switch </a:t>
            </a:r>
            <a:r>
              <a:rPr lang="en-GB" sz="2400" dirty="0" smtClean="0"/>
              <a:t>and Controller </a:t>
            </a:r>
            <a:r>
              <a:rPr lang="en-GB" sz="2400" dirty="0"/>
              <a:t>mutually authenticate by exchanging certificates signed </a:t>
            </a:r>
            <a:r>
              <a:rPr lang="en-GB" sz="2400" dirty="0" smtClean="0"/>
              <a:t>by a </a:t>
            </a:r>
            <a:r>
              <a:rPr lang="en-GB" sz="2400" dirty="0"/>
              <a:t>site-specific private key.</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50</a:t>
            </a:fld>
            <a:endParaRPr lang="en-US" altLang="en-US"/>
          </a:p>
        </p:txBody>
      </p:sp>
    </p:spTree>
    <p:extLst>
      <p:ext uri="{BB962C8B-B14F-4D97-AF65-F5344CB8AC3E}">
        <p14:creationId xmlns:p14="http://schemas.microsoft.com/office/powerpoint/2010/main" val="1464852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1573"/>
            <a:ext cx="8153400" cy="609600"/>
          </a:xfrm>
        </p:spPr>
        <p:txBody>
          <a:bodyPr/>
          <a:lstStyle/>
          <a:p>
            <a:r>
              <a:rPr lang="en-GB" sz="3200" dirty="0"/>
              <a:t>Flow </a:t>
            </a:r>
            <a:r>
              <a:rPr lang="en-GB" sz="3200" dirty="0" smtClean="0"/>
              <a:t>Table: Open </a:t>
            </a:r>
            <a:r>
              <a:rPr lang="en-GB" sz="3200" dirty="0"/>
              <a:t>Flow Protocol Messages</a:t>
            </a:r>
          </a:p>
        </p:txBody>
      </p:sp>
      <p:sp>
        <p:nvSpPr>
          <p:cNvPr id="3" name="Content Placeholder 2"/>
          <p:cNvSpPr>
            <a:spLocks noGrp="1"/>
          </p:cNvSpPr>
          <p:nvPr>
            <p:ph idx="1"/>
          </p:nvPr>
        </p:nvSpPr>
        <p:spPr>
          <a:xfrm>
            <a:off x="304800" y="1143000"/>
            <a:ext cx="8458200" cy="5181600"/>
          </a:xfrm>
        </p:spPr>
        <p:txBody>
          <a:bodyPr/>
          <a:lstStyle/>
          <a:p>
            <a:r>
              <a:rPr lang="en-GB" sz="2800" dirty="0" smtClean="0"/>
              <a:t>Controller-to-Switch </a:t>
            </a:r>
            <a:r>
              <a:rPr lang="en-GB" sz="2800" dirty="0"/>
              <a:t>- Initiated by the Controller &amp; used to </a:t>
            </a:r>
            <a:r>
              <a:rPr lang="en-GB" sz="2800" dirty="0" smtClean="0"/>
              <a:t>manage </a:t>
            </a:r>
            <a:r>
              <a:rPr lang="en-GB" sz="2800" dirty="0"/>
              <a:t>or inspect the state of the Switch.</a:t>
            </a:r>
          </a:p>
          <a:p>
            <a:pPr lvl="1"/>
            <a:r>
              <a:rPr lang="en-GB" sz="2400" dirty="0"/>
              <a:t>Features, </a:t>
            </a:r>
            <a:r>
              <a:rPr lang="en-GB" sz="2400" dirty="0" err="1" smtClean="0"/>
              <a:t>Config</a:t>
            </a:r>
            <a:r>
              <a:rPr lang="en-GB" sz="2400" dirty="0"/>
              <a:t>, Modify State, Read-State, Packet-Out, Barrier.</a:t>
            </a:r>
          </a:p>
          <a:p>
            <a:r>
              <a:rPr lang="en-GB" sz="2800" dirty="0" smtClean="0"/>
              <a:t>Asynchronous </a:t>
            </a:r>
            <a:r>
              <a:rPr lang="en-GB" sz="2800" dirty="0"/>
              <a:t>messages are sent without </a:t>
            </a:r>
            <a:r>
              <a:rPr lang="en-GB" sz="2800" dirty="0" smtClean="0"/>
              <a:t>the Controller </a:t>
            </a:r>
            <a:r>
              <a:rPr lang="en-GB" sz="2800" dirty="0"/>
              <a:t>soliciting them, from a Switch.</a:t>
            </a:r>
          </a:p>
          <a:p>
            <a:pPr lvl="1"/>
            <a:r>
              <a:rPr lang="en-GB" sz="2400" dirty="0"/>
              <a:t>Packet-in, Flow Removed / Expiration, Port-status, Error.</a:t>
            </a:r>
          </a:p>
          <a:p>
            <a:r>
              <a:rPr lang="en-GB" sz="2800" dirty="0" smtClean="0"/>
              <a:t>Symmetric </a:t>
            </a:r>
            <a:r>
              <a:rPr lang="en-GB" sz="2800" dirty="0"/>
              <a:t>- </a:t>
            </a:r>
            <a:r>
              <a:rPr lang="en-GB" sz="2800" dirty="0" smtClean="0"/>
              <a:t>Symmetric </a:t>
            </a:r>
            <a:r>
              <a:rPr lang="en-GB" sz="2800" dirty="0"/>
              <a:t>messages are sent without solicitation, </a:t>
            </a:r>
            <a:r>
              <a:rPr lang="en-GB" sz="2800" dirty="0" smtClean="0"/>
              <a:t>in either </a:t>
            </a:r>
            <a:r>
              <a:rPr lang="en-GB" sz="2800" dirty="0"/>
              <a:t>direction.</a:t>
            </a:r>
          </a:p>
          <a:p>
            <a:pPr lvl="1"/>
            <a:r>
              <a:rPr lang="en-GB" sz="2400" dirty="0"/>
              <a:t>Hello, </a:t>
            </a:r>
            <a:r>
              <a:rPr lang="en-GB" sz="2400" dirty="0" smtClean="0"/>
              <a:t>Echo, Error, Experimenter</a:t>
            </a:r>
            <a:endParaRPr lang="en-GB" sz="2400" dirty="0"/>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51</a:t>
            </a:fld>
            <a:endParaRPr lang="en-US" altLang="en-US"/>
          </a:p>
        </p:txBody>
      </p:sp>
    </p:spTree>
    <p:extLst>
      <p:ext uri="{BB962C8B-B14F-4D97-AF65-F5344CB8AC3E}">
        <p14:creationId xmlns:p14="http://schemas.microsoft.com/office/powerpoint/2010/main" val="2720594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Instructions </a:t>
            </a:r>
            <a:r>
              <a:rPr lang="en-GB" dirty="0"/>
              <a:t>&amp; Action Set</a:t>
            </a:r>
          </a:p>
        </p:txBody>
      </p:sp>
      <p:sp>
        <p:nvSpPr>
          <p:cNvPr id="3" name="Content Placeholder 2"/>
          <p:cNvSpPr>
            <a:spLocks noGrp="1"/>
          </p:cNvSpPr>
          <p:nvPr>
            <p:ph idx="1"/>
          </p:nvPr>
        </p:nvSpPr>
        <p:spPr/>
        <p:txBody>
          <a:bodyPr/>
          <a:lstStyle/>
          <a:p>
            <a:r>
              <a:rPr lang="en-GB" sz="2800" dirty="0"/>
              <a:t>Each flow entry contains a set of instructions that are executed </a:t>
            </a:r>
            <a:r>
              <a:rPr lang="en-GB" sz="2800" dirty="0" smtClean="0"/>
              <a:t>when a </a:t>
            </a:r>
            <a:r>
              <a:rPr lang="en-GB" sz="2800" dirty="0"/>
              <a:t>packet matches the entry.</a:t>
            </a:r>
          </a:p>
          <a:p>
            <a:r>
              <a:rPr lang="en-GB" sz="2800" b="1" dirty="0"/>
              <a:t>Instructions</a:t>
            </a:r>
            <a:r>
              <a:rPr lang="en-GB" sz="2800" dirty="0"/>
              <a:t> contain either a set of actions to be added to the </a:t>
            </a:r>
            <a:r>
              <a:rPr lang="en-GB" sz="2800" dirty="0" smtClean="0"/>
              <a:t>action set </a:t>
            </a:r>
            <a:r>
              <a:rPr lang="en-GB" sz="2800" dirty="0"/>
              <a:t>or modify pipeline processing.</a:t>
            </a:r>
          </a:p>
          <a:p>
            <a:r>
              <a:rPr lang="en-GB" sz="2800" b="1" dirty="0"/>
              <a:t>Action Set </a:t>
            </a:r>
            <a:r>
              <a:rPr lang="en-GB" sz="2800" dirty="0"/>
              <a:t>contains a list of actions to be applied immediately to </a:t>
            </a:r>
            <a:r>
              <a:rPr lang="en-GB" sz="2800" dirty="0" smtClean="0"/>
              <a:t>the packet</a:t>
            </a:r>
            <a:r>
              <a:rPr lang="en-GB" sz="2800" dirty="0"/>
              <a:t>.</a:t>
            </a:r>
          </a:p>
          <a:p>
            <a:r>
              <a:rPr lang="en-GB" sz="2800" dirty="0"/>
              <a:t>An Action set is always associated with every entry. By default it </a:t>
            </a:r>
            <a:r>
              <a:rPr lang="en-GB" sz="2800" dirty="0" smtClean="0"/>
              <a:t>is empty</a:t>
            </a:r>
            <a:r>
              <a:rPr lang="en-GB" sz="2800" dirty="0"/>
              <a:t>.</a:t>
            </a:r>
          </a:p>
          <a:p>
            <a:r>
              <a:rPr lang="en-GB" sz="2800" dirty="0"/>
              <a:t>A flow entry modifies action set using </a:t>
            </a:r>
            <a:r>
              <a:rPr lang="en-GB" sz="2800" b="1" dirty="0"/>
              <a:t>Write-Action</a:t>
            </a:r>
            <a:r>
              <a:rPr lang="en-GB" sz="2800" dirty="0"/>
              <a:t> or </a:t>
            </a:r>
            <a:r>
              <a:rPr lang="en-GB" sz="2800" b="1" dirty="0" smtClean="0"/>
              <a:t>Clear-Action</a:t>
            </a:r>
            <a:r>
              <a:rPr lang="en-GB" sz="2800" dirty="0" smtClean="0"/>
              <a:t> instruction</a:t>
            </a:r>
            <a:r>
              <a:rPr lang="en-GB" sz="2800" dirty="0"/>
              <a: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52</a:t>
            </a:fld>
            <a:endParaRPr lang="en-US" altLang="en-US"/>
          </a:p>
        </p:txBody>
      </p:sp>
    </p:spTree>
    <p:extLst>
      <p:ext uri="{BB962C8B-B14F-4D97-AF65-F5344CB8AC3E}">
        <p14:creationId xmlns:p14="http://schemas.microsoft.com/office/powerpoint/2010/main" val="872090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Instructions</a:t>
            </a:r>
            <a:endParaRPr lang="en-GB" dirty="0"/>
          </a:p>
        </p:txBody>
      </p:sp>
      <p:sp>
        <p:nvSpPr>
          <p:cNvPr id="3" name="Content Placeholder 2"/>
          <p:cNvSpPr>
            <a:spLocks noGrp="1"/>
          </p:cNvSpPr>
          <p:nvPr>
            <p:ph idx="1"/>
          </p:nvPr>
        </p:nvSpPr>
        <p:spPr>
          <a:xfrm>
            <a:off x="304800" y="1295400"/>
            <a:ext cx="8458200" cy="4800600"/>
          </a:xfrm>
        </p:spPr>
        <p:txBody>
          <a:bodyPr/>
          <a:lstStyle/>
          <a:p>
            <a:pPr marL="0" indent="0">
              <a:buNone/>
            </a:pPr>
            <a:r>
              <a:rPr lang="en-GB" sz="2800" dirty="0"/>
              <a:t>List of Instructions to modify action set:</a:t>
            </a:r>
          </a:p>
          <a:p>
            <a:pPr marL="514350" indent="-514350">
              <a:buFont typeface="+mj-lt"/>
              <a:buAutoNum type="arabicPeriod"/>
            </a:pPr>
            <a:r>
              <a:rPr lang="en-GB" sz="2800" dirty="0" smtClean="0"/>
              <a:t>Apply </a:t>
            </a:r>
            <a:r>
              <a:rPr lang="en-GB" sz="2800" dirty="0"/>
              <a:t>Actions</a:t>
            </a:r>
          </a:p>
          <a:p>
            <a:pPr lvl="1"/>
            <a:r>
              <a:rPr lang="en-GB" sz="2400" dirty="0"/>
              <a:t>Apply the specified actions immediately.</a:t>
            </a:r>
          </a:p>
          <a:p>
            <a:pPr marL="514350" indent="-514350">
              <a:buFont typeface="+mj-lt"/>
              <a:buAutoNum type="arabicPeriod"/>
            </a:pPr>
            <a:r>
              <a:rPr lang="en-GB" sz="2800" dirty="0"/>
              <a:t>Clear Actions</a:t>
            </a:r>
          </a:p>
          <a:p>
            <a:pPr lvl="1"/>
            <a:r>
              <a:rPr lang="en-GB" sz="2400" dirty="0"/>
              <a:t>Clear all the actions in the set immediately.</a:t>
            </a:r>
          </a:p>
          <a:p>
            <a:pPr marL="514350" indent="-514350">
              <a:buFont typeface="+mj-lt"/>
              <a:buAutoNum type="arabicPeriod"/>
            </a:pPr>
            <a:r>
              <a:rPr lang="en-GB" sz="2800" dirty="0"/>
              <a:t>Write Actions</a:t>
            </a:r>
          </a:p>
          <a:p>
            <a:pPr lvl="1"/>
            <a:r>
              <a:rPr lang="en-GB" sz="2400" dirty="0"/>
              <a:t>Merge the specified actions to the current set.</a:t>
            </a:r>
          </a:p>
          <a:p>
            <a:pPr marL="514350" indent="-514350">
              <a:buFont typeface="+mj-lt"/>
              <a:buAutoNum type="arabicPeriod"/>
            </a:pPr>
            <a:r>
              <a:rPr lang="en-GB" sz="2800" dirty="0"/>
              <a:t>Write Metadata</a:t>
            </a:r>
          </a:p>
          <a:p>
            <a:pPr lvl="1"/>
            <a:r>
              <a:rPr lang="en-GB" sz="2400" dirty="0"/>
              <a:t>Write the </a:t>
            </a:r>
            <a:r>
              <a:rPr lang="en-GB" sz="2400" dirty="0" smtClean="0"/>
              <a:t>metadata </a:t>
            </a:r>
            <a:r>
              <a:rPr lang="en-GB" sz="2400" dirty="0"/>
              <a:t>field with the specified value.</a:t>
            </a:r>
          </a:p>
          <a:p>
            <a:pPr marL="514350" indent="-514350">
              <a:buFont typeface="+mj-lt"/>
              <a:buAutoNum type="arabicPeriod"/>
            </a:pPr>
            <a:r>
              <a:rPr lang="en-GB" sz="2800" dirty="0" err="1"/>
              <a:t>Goto</a:t>
            </a:r>
            <a:r>
              <a:rPr lang="en-GB" sz="2800" dirty="0"/>
              <a:t> -Table</a:t>
            </a:r>
          </a:p>
          <a:p>
            <a:pPr lvl="1"/>
            <a:r>
              <a:rPr lang="en-GB" sz="2400" dirty="0"/>
              <a:t>Indicated the next table in the processing pipeline.</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53</a:t>
            </a:fld>
            <a:endParaRPr lang="en-US" altLang="en-US"/>
          </a:p>
        </p:txBody>
      </p:sp>
    </p:spTree>
    <p:extLst>
      <p:ext uri="{BB962C8B-B14F-4D97-AF65-F5344CB8AC3E}">
        <p14:creationId xmlns:p14="http://schemas.microsoft.com/office/powerpoint/2010/main" val="14392512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Actions</a:t>
            </a:r>
            <a:endParaRPr lang="en-GB" dirty="0"/>
          </a:p>
        </p:txBody>
      </p:sp>
      <p:sp>
        <p:nvSpPr>
          <p:cNvPr id="3" name="Content Placeholder 2"/>
          <p:cNvSpPr>
            <a:spLocks noGrp="1"/>
          </p:cNvSpPr>
          <p:nvPr>
            <p:ph idx="1"/>
          </p:nvPr>
        </p:nvSpPr>
        <p:spPr/>
        <p:txBody>
          <a:bodyPr/>
          <a:lstStyle/>
          <a:p>
            <a:pPr marL="0" indent="0">
              <a:buNone/>
            </a:pPr>
            <a:r>
              <a:rPr lang="en-GB" dirty="0"/>
              <a:t>Actions are of two type:</a:t>
            </a:r>
          </a:p>
          <a:p>
            <a:pPr marL="514350" indent="-514350">
              <a:buFont typeface="+mj-lt"/>
              <a:buAutoNum type="arabicPeriod"/>
            </a:pPr>
            <a:r>
              <a:rPr lang="en-GB" dirty="0" smtClean="0"/>
              <a:t>Required </a:t>
            </a:r>
            <a:r>
              <a:rPr lang="en-GB" dirty="0"/>
              <a:t>Actions</a:t>
            </a:r>
          </a:p>
          <a:p>
            <a:pPr lvl="1"/>
            <a:r>
              <a:rPr lang="en-GB" dirty="0"/>
              <a:t>Output - Forward a packet to the specified port.</a:t>
            </a:r>
          </a:p>
          <a:p>
            <a:pPr lvl="1"/>
            <a:r>
              <a:rPr lang="en-GB" dirty="0"/>
              <a:t>Drop</a:t>
            </a:r>
          </a:p>
          <a:p>
            <a:pPr marL="514350" indent="-514350">
              <a:buFont typeface="+mj-lt"/>
              <a:buAutoNum type="arabicPeriod"/>
            </a:pPr>
            <a:r>
              <a:rPr lang="en-GB" dirty="0"/>
              <a:t>Optional Actions</a:t>
            </a:r>
          </a:p>
          <a:p>
            <a:pPr lvl="1"/>
            <a:r>
              <a:rPr lang="en-GB" dirty="0"/>
              <a:t>Set-Queue</a:t>
            </a:r>
          </a:p>
          <a:p>
            <a:pPr lvl="1"/>
            <a:r>
              <a:rPr lang="en-GB" dirty="0"/>
              <a:t>Push/Pop Tag</a:t>
            </a:r>
          </a:p>
          <a:p>
            <a:pPr lvl="1"/>
            <a:r>
              <a:rPr lang="en-GB" dirty="0"/>
              <a:t>Set-Field</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54</a:t>
            </a:fld>
            <a:endParaRPr lang="en-US" altLang="en-US"/>
          </a:p>
        </p:txBody>
      </p:sp>
    </p:spTree>
    <p:extLst>
      <p:ext uri="{BB962C8B-B14F-4D97-AF65-F5344CB8AC3E}">
        <p14:creationId xmlns:p14="http://schemas.microsoft.com/office/powerpoint/2010/main" val="21065106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Packet </a:t>
            </a:r>
            <a:r>
              <a:rPr lang="en-GB" dirty="0"/>
              <a:t>Matching</a:t>
            </a:r>
          </a:p>
        </p:txBody>
      </p:sp>
      <p:sp>
        <p:nvSpPr>
          <p:cNvPr id="3" name="Content Placeholder 2"/>
          <p:cNvSpPr>
            <a:spLocks noGrp="1"/>
          </p:cNvSpPr>
          <p:nvPr>
            <p:ph idx="1"/>
          </p:nvPr>
        </p:nvSpPr>
        <p:spPr/>
        <p:txBody>
          <a:bodyPr/>
          <a:lstStyle/>
          <a:p>
            <a:r>
              <a:rPr lang="en-GB" sz="2800" dirty="0" err="1"/>
              <a:t>OpenFlow</a:t>
            </a:r>
            <a:r>
              <a:rPr lang="en-GB" sz="2800" dirty="0"/>
              <a:t> pipeline contains multiple flow tables starting with Table 0.</a:t>
            </a:r>
          </a:p>
          <a:p>
            <a:r>
              <a:rPr lang="en-GB" sz="2800" dirty="0"/>
              <a:t>Each flow table contains one or more flow entries. Matching </a:t>
            </a:r>
            <a:r>
              <a:rPr lang="en-GB" sz="2800" dirty="0" smtClean="0"/>
              <a:t>starts with </a:t>
            </a:r>
            <a:r>
              <a:rPr lang="en-GB" sz="2800" dirty="0"/>
              <a:t>the first flow entry.</a:t>
            </a:r>
          </a:p>
          <a:p>
            <a:r>
              <a:rPr lang="en-GB" sz="2800" dirty="0"/>
              <a:t>If a Match is found :</a:t>
            </a:r>
          </a:p>
          <a:p>
            <a:pPr lvl="1"/>
            <a:r>
              <a:rPr lang="en-GB" sz="2400" dirty="0"/>
              <a:t>Instructions associated with flow entry are executed.</a:t>
            </a:r>
          </a:p>
          <a:p>
            <a:pPr lvl="1"/>
            <a:r>
              <a:rPr lang="en-GB" sz="2400" dirty="0"/>
              <a:t>Instruction may direct the packet to the next flow table in pipeline.</a:t>
            </a:r>
          </a:p>
          <a:p>
            <a:pPr lvl="1"/>
            <a:r>
              <a:rPr lang="en-GB" sz="2400" dirty="0"/>
              <a:t>When processing stops, the associated action set is applied.</a:t>
            </a:r>
          </a:p>
          <a:p>
            <a:r>
              <a:rPr lang="en-GB" sz="2800" dirty="0"/>
              <a:t>Instructions describe packet forwarding, packet modification </a:t>
            </a:r>
            <a:r>
              <a:rPr lang="en-GB" sz="2800" dirty="0" smtClean="0"/>
              <a:t>and pipeline </a:t>
            </a:r>
            <a:r>
              <a:rPr lang="en-GB" sz="2800" dirty="0"/>
              <a:t>processing.</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55</a:t>
            </a:fld>
            <a:endParaRPr lang="en-US" altLang="en-US"/>
          </a:p>
        </p:txBody>
      </p:sp>
    </p:spTree>
    <p:extLst>
      <p:ext uri="{BB962C8B-B14F-4D97-AF65-F5344CB8AC3E}">
        <p14:creationId xmlns:p14="http://schemas.microsoft.com/office/powerpoint/2010/main" val="5491555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Pipeline </a:t>
            </a:r>
            <a:r>
              <a:rPr lang="en-GB" dirty="0"/>
              <a:t>Processing</a:t>
            </a:r>
          </a:p>
        </p:txBody>
      </p:sp>
      <p:sp>
        <p:nvSpPr>
          <p:cNvPr id="3" name="Content Placeholder 2"/>
          <p:cNvSpPr>
            <a:spLocks noGrp="1"/>
          </p:cNvSpPr>
          <p:nvPr>
            <p:ph idx="1"/>
          </p:nvPr>
        </p:nvSpPr>
        <p:spPr/>
        <p:txBody>
          <a:bodyPr/>
          <a:lstStyle/>
          <a:p>
            <a:r>
              <a:rPr lang="en-GB" sz="2800" dirty="0"/>
              <a:t>Packets are matched against multiple tables in the pipeline:</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56</a:t>
            </a:fld>
            <a:endParaRPr lang="en-US" altLang="en-US"/>
          </a:p>
        </p:txBody>
      </p:sp>
      <p:pic>
        <p:nvPicPr>
          <p:cNvPr id="5" name="Picture 4"/>
          <p:cNvPicPr>
            <a:picLocks noChangeAspect="1"/>
          </p:cNvPicPr>
          <p:nvPr/>
        </p:nvPicPr>
        <p:blipFill>
          <a:blip r:embed="rId3"/>
          <a:stretch>
            <a:fillRect/>
          </a:stretch>
        </p:blipFill>
        <p:spPr>
          <a:xfrm>
            <a:off x="76200" y="2514384"/>
            <a:ext cx="8932244" cy="2667216"/>
          </a:xfrm>
          <a:prstGeom prst="rect">
            <a:avLst/>
          </a:prstGeom>
        </p:spPr>
      </p:pic>
    </p:spTree>
    <p:extLst>
      <p:ext uri="{BB962C8B-B14F-4D97-AF65-F5344CB8AC3E}">
        <p14:creationId xmlns:p14="http://schemas.microsoft.com/office/powerpoint/2010/main" val="15722339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Pipeline </a:t>
            </a:r>
            <a:r>
              <a:rPr lang="en-GB" dirty="0"/>
              <a:t>Processing</a:t>
            </a:r>
          </a:p>
        </p:txBody>
      </p:sp>
      <p:sp>
        <p:nvSpPr>
          <p:cNvPr id="3" name="Content Placeholder 2"/>
          <p:cNvSpPr>
            <a:spLocks noGrp="1"/>
          </p:cNvSpPr>
          <p:nvPr>
            <p:ph idx="1"/>
          </p:nvPr>
        </p:nvSpPr>
        <p:spPr/>
        <p:txBody>
          <a:bodyPr/>
          <a:lstStyle/>
          <a:p>
            <a:r>
              <a:rPr lang="en-GB" sz="2800" dirty="0"/>
              <a:t>Per-table packet processing:</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57</a:t>
            </a:fld>
            <a:endParaRPr lang="en-US" altLang="en-US"/>
          </a:p>
        </p:txBody>
      </p:sp>
      <p:pic>
        <p:nvPicPr>
          <p:cNvPr id="6" name="Picture 5"/>
          <p:cNvPicPr>
            <a:picLocks noChangeAspect="1"/>
          </p:cNvPicPr>
          <p:nvPr/>
        </p:nvPicPr>
        <p:blipFill>
          <a:blip r:embed="rId2"/>
          <a:stretch>
            <a:fillRect/>
          </a:stretch>
        </p:blipFill>
        <p:spPr>
          <a:xfrm>
            <a:off x="76200" y="2286000"/>
            <a:ext cx="8911880" cy="2699236"/>
          </a:xfrm>
          <a:prstGeom prst="rect">
            <a:avLst/>
          </a:prstGeom>
        </p:spPr>
      </p:pic>
    </p:spTree>
    <p:extLst>
      <p:ext uri="{BB962C8B-B14F-4D97-AF65-F5344CB8AC3E}">
        <p14:creationId xmlns:p14="http://schemas.microsoft.com/office/powerpoint/2010/main" val="28422585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58</a:t>
            </a:fld>
            <a:endParaRPr lang="en-US" altLang="en-US"/>
          </a:p>
        </p:txBody>
      </p:sp>
      <p:pic>
        <p:nvPicPr>
          <p:cNvPr id="6" name="Picture 5"/>
          <p:cNvPicPr>
            <a:picLocks noChangeAspect="1"/>
          </p:cNvPicPr>
          <p:nvPr/>
        </p:nvPicPr>
        <p:blipFill>
          <a:blip r:embed="rId2"/>
          <a:stretch>
            <a:fillRect/>
          </a:stretch>
        </p:blipFill>
        <p:spPr>
          <a:xfrm>
            <a:off x="121400" y="838200"/>
            <a:ext cx="9027927" cy="5719080"/>
          </a:xfrm>
          <a:prstGeom prst="rect">
            <a:avLst/>
          </a:prstGeom>
        </p:spPr>
      </p:pic>
    </p:spTree>
    <p:extLst>
      <p:ext uri="{BB962C8B-B14F-4D97-AF65-F5344CB8AC3E}">
        <p14:creationId xmlns:p14="http://schemas.microsoft.com/office/powerpoint/2010/main" val="15793012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59</a:t>
            </a:fld>
            <a:endParaRPr lang="en-US" altLang="en-US"/>
          </a:p>
        </p:txBody>
      </p:sp>
      <p:pic>
        <p:nvPicPr>
          <p:cNvPr id="5" name="Picture 4"/>
          <p:cNvPicPr>
            <a:picLocks noChangeAspect="1"/>
          </p:cNvPicPr>
          <p:nvPr/>
        </p:nvPicPr>
        <p:blipFill>
          <a:blip r:embed="rId2"/>
          <a:stretch>
            <a:fillRect/>
          </a:stretch>
        </p:blipFill>
        <p:spPr>
          <a:xfrm>
            <a:off x="750447" y="-76199"/>
            <a:ext cx="7273712" cy="6671584"/>
          </a:xfrm>
          <a:prstGeom prst="rect">
            <a:avLst/>
          </a:prstGeom>
        </p:spPr>
      </p:pic>
    </p:spTree>
    <p:extLst>
      <p:ext uri="{BB962C8B-B14F-4D97-AF65-F5344CB8AC3E}">
        <p14:creationId xmlns:p14="http://schemas.microsoft.com/office/powerpoint/2010/main" val="247353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Traditional </a:t>
            </a:r>
            <a:r>
              <a:rPr lang="en-GB" dirty="0" smtClean="0"/>
              <a:t>Networks: Control </a:t>
            </a:r>
            <a:r>
              <a:rPr lang="en-GB" dirty="0"/>
              <a:t>Plane</a:t>
            </a:r>
          </a:p>
        </p:txBody>
      </p:sp>
      <p:pic>
        <p:nvPicPr>
          <p:cNvPr id="5" name="Content Placeholder 4"/>
          <p:cNvPicPr>
            <a:picLocks noGrp="1" noChangeAspect="1"/>
          </p:cNvPicPr>
          <p:nvPr>
            <p:ph idx="1"/>
          </p:nvPr>
        </p:nvPicPr>
        <p:blipFill>
          <a:blip r:embed="rId3"/>
          <a:stretch>
            <a:fillRect/>
          </a:stretch>
        </p:blipFill>
        <p:spPr>
          <a:xfrm>
            <a:off x="719269" y="1371600"/>
            <a:ext cx="7629261"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a:t>
            </a:fld>
            <a:endParaRPr lang="en-US" altLang="en-US"/>
          </a:p>
        </p:txBody>
      </p:sp>
    </p:spTree>
    <p:extLst>
      <p:ext uri="{BB962C8B-B14F-4D97-AF65-F5344CB8AC3E}">
        <p14:creationId xmlns:p14="http://schemas.microsoft.com/office/powerpoint/2010/main" val="2235281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Flowchart </a:t>
            </a:r>
            <a:r>
              <a:rPr lang="en-GB" sz="2800" dirty="0"/>
              <a:t>detailing packet flow through an </a:t>
            </a:r>
            <a:r>
              <a:rPr lang="en-GB" sz="2800" dirty="0" err="1"/>
              <a:t>OpenFlow</a:t>
            </a:r>
            <a:r>
              <a:rPr lang="en-GB" sz="2800" dirty="0"/>
              <a:t> Switch</a:t>
            </a:r>
          </a:p>
        </p:txBody>
      </p:sp>
      <p:pic>
        <p:nvPicPr>
          <p:cNvPr id="5" name="Content Placeholder 4"/>
          <p:cNvPicPr>
            <a:picLocks noGrp="1" noChangeAspect="1"/>
          </p:cNvPicPr>
          <p:nvPr>
            <p:ph idx="1"/>
          </p:nvPr>
        </p:nvPicPr>
        <p:blipFill>
          <a:blip r:embed="rId2"/>
          <a:stretch>
            <a:fillRect/>
          </a:stretch>
        </p:blipFill>
        <p:spPr>
          <a:xfrm>
            <a:off x="1259072" y="1447800"/>
            <a:ext cx="6549655"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60</a:t>
            </a:fld>
            <a:endParaRPr lang="en-US" altLang="en-US"/>
          </a:p>
        </p:txBody>
      </p:sp>
    </p:spTree>
    <p:extLst>
      <p:ext uri="{BB962C8B-B14F-4D97-AF65-F5344CB8AC3E}">
        <p14:creationId xmlns:p14="http://schemas.microsoft.com/office/powerpoint/2010/main" val="917482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Table </a:t>
            </a:r>
            <a:r>
              <a:rPr lang="en-GB" dirty="0"/>
              <a:t>Miss</a:t>
            </a:r>
          </a:p>
        </p:txBody>
      </p:sp>
      <p:sp>
        <p:nvSpPr>
          <p:cNvPr id="3" name="Content Placeholder 2"/>
          <p:cNvSpPr>
            <a:spLocks noGrp="1"/>
          </p:cNvSpPr>
          <p:nvPr>
            <p:ph idx="1"/>
          </p:nvPr>
        </p:nvSpPr>
        <p:spPr/>
        <p:txBody>
          <a:bodyPr/>
          <a:lstStyle/>
          <a:p>
            <a:r>
              <a:rPr lang="en-GB" dirty="0"/>
              <a:t>Every flow table must support a table-miss flow entry to </a:t>
            </a:r>
            <a:r>
              <a:rPr lang="en-GB" dirty="0" smtClean="0"/>
              <a:t>process table </a:t>
            </a:r>
            <a:r>
              <a:rPr lang="en-GB" dirty="0"/>
              <a:t>misses.</a:t>
            </a:r>
          </a:p>
          <a:p>
            <a:r>
              <a:rPr lang="en-GB" dirty="0"/>
              <a:t>The table-miss flow entry specifies how to process packets </a:t>
            </a:r>
            <a:r>
              <a:rPr lang="en-GB" dirty="0" smtClean="0"/>
              <a:t>unmatched by </a:t>
            </a:r>
            <a:r>
              <a:rPr lang="en-GB" dirty="0"/>
              <a:t>other flow entries in the flow table.</a:t>
            </a:r>
          </a:p>
          <a:p>
            <a:pPr lvl="1"/>
            <a:r>
              <a:rPr lang="en-GB" dirty="0" smtClean="0"/>
              <a:t>e.g</a:t>
            </a:r>
            <a:r>
              <a:rPr lang="en-GB" dirty="0"/>
              <a:t>. send packets to the Controller, direct packets to a </a:t>
            </a:r>
            <a:r>
              <a:rPr lang="en-GB" dirty="0" smtClean="0"/>
              <a:t>subsequent table </a:t>
            </a:r>
            <a:r>
              <a:rPr lang="en-GB" dirty="0"/>
              <a:t>or drop packets.</a:t>
            </a:r>
          </a:p>
          <a:p>
            <a:r>
              <a:rPr lang="en-GB" dirty="0"/>
              <a:t>If a table is missed &amp; a table-miss entry exists then it causes </a:t>
            </a:r>
            <a:r>
              <a:rPr lang="en-GB" dirty="0" smtClean="0"/>
              <a:t>penalty in </a:t>
            </a:r>
            <a:r>
              <a:rPr lang="en-GB" dirty="0"/>
              <a:t>form of delay.</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61</a:t>
            </a:fld>
            <a:endParaRPr lang="en-US" altLang="en-US"/>
          </a:p>
        </p:txBody>
      </p:sp>
    </p:spTree>
    <p:extLst>
      <p:ext uri="{BB962C8B-B14F-4D97-AF65-F5344CB8AC3E}">
        <p14:creationId xmlns:p14="http://schemas.microsoft.com/office/powerpoint/2010/main" val="2195077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a:t>
            </a:r>
            <a:r>
              <a:rPr lang="en-GB" dirty="0" smtClean="0"/>
              <a:t>Table: Flow </a:t>
            </a:r>
            <a:r>
              <a:rPr lang="en-GB" dirty="0"/>
              <a:t>Removal</a:t>
            </a:r>
          </a:p>
        </p:txBody>
      </p:sp>
      <p:sp>
        <p:nvSpPr>
          <p:cNvPr id="3" name="Content Placeholder 2"/>
          <p:cNvSpPr>
            <a:spLocks noGrp="1"/>
          </p:cNvSpPr>
          <p:nvPr>
            <p:ph idx="1"/>
          </p:nvPr>
        </p:nvSpPr>
        <p:spPr/>
        <p:txBody>
          <a:bodyPr/>
          <a:lstStyle/>
          <a:p>
            <a:pPr marL="0" indent="0">
              <a:buNone/>
            </a:pPr>
            <a:r>
              <a:rPr lang="en-GB" dirty="0"/>
              <a:t>Flow entries are removed either</a:t>
            </a:r>
          </a:p>
          <a:p>
            <a:pPr marL="514350" indent="-514350">
              <a:buFont typeface="+mj-lt"/>
              <a:buAutoNum type="arabicPeriod"/>
            </a:pPr>
            <a:r>
              <a:rPr lang="en-GB" dirty="0" smtClean="0"/>
              <a:t>At </a:t>
            </a:r>
            <a:r>
              <a:rPr lang="en-GB" dirty="0"/>
              <a:t>the request of the Controller,</a:t>
            </a:r>
          </a:p>
          <a:p>
            <a:pPr marL="514350" indent="-514350">
              <a:buFont typeface="+mj-lt"/>
              <a:buAutoNum type="arabicPeriod"/>
            </a:pPr>
            <a:r>
              <a:rPr lang="en-GB" dirty="0"/>
              <a:t>Or via the Switch flow expiry mechanism.</a:t>
            </a:r>
          </a:p>
          <a:p>
            <a:pPr lvl="1"/>
            <a:r>
              <a:rPr lang="en-GB" b="1" dirty="0" err="1" smtClean="0"/>
              <a:t>Idle_timeout</a:t>
            </a:r>
            <a:r>
              <a:rPr lang="en-GB" dirty="0" smtClean="0"/>
              <a:t> </a:t>
            </a:r>
            <a:r>
              <a:rPr lang="en-GB" dirty="0"/>
              <a:t>causes the flow entry to be removed when it has </a:t>
            </a:r>
            <a:r>
              <a:rPr lang="en-GB" dirty="0" smtClean="0"/>
              <a:t>matched no </a:t>
            </a:r>
            <a:r>
              <a:rPr lang="en-GB" dirty="0"/>
              <a:t>packets in the given number of seconds.</a:t>
            </a:r>
          </a:p>
          <a:p>
            <a:pPr lvl="1"/>
            <a:r>
              <a:rPr lang="en-GB" b="1" dirty="0" err="1" smtClean="0"/>
              <a:t>hard_timeout</a:t>
            </a:r>
            <a:r>
              <a:rPr lang="en-GB" dirty="0" smtClean="0"/>
              <a:t> </a:t>
            </a:r>
            <a:r>
              <a:rPr lang="en-GB" dirty="0"/>
              <a:t>causes the flow entry to be removed after the </a:t>
            </a:r>
            <a:r>
              <a:rPr lang="en-GB" dirty="0" smtClean="0"/>
              <a:t>given number </a:t>
            </a:r>
            <a:r>
              <a:rPr lang="en-GB" dirty="0"/>
              <a:t>of seconds, regardless of how many packets it has matched.</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62</a:t>
            </a:fld>
            <a:endParaRPr lang="en-US" altLang="en-US"/>
          </a:p>
        </p:txBody>
      </p:sp>
    </p:spTree>
    <p:extLst>
      <p:ext uri="{BB962C8B-B14F-4D97-AF65-F5344CB8AC3E}">
        <p14:creationId xmlns:p14="http://schemas.microsoft.com/office/powerpoint/2010/main" val="11119713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Flow Table Entry</a:t>
            </a:r>
          </a:p>
        </p:txBody>
      </p:sp>
      <p:pic>
        <p:nvPicPr>
          <p:cNvPr id="5" name="Content Placeholder 4"/>
          <p:cNvPicPr>
            <a:picLocks noGrp="1" noChangeAspect="1"/>
          </p:cNvPicPr>
          <p:nvPr>
            <p:ph idx="1"/>
          </p:nvPr>
        </p:nvPicPr>
        <p:blipFill>
          <a:blip r:embed="rId2"/>
          <a:stretch>
            <a:fillRect/>
          </a:stretch>
        </p:blipFill>
        <p:spPr>
          <a:xfrm>
            <a:off x="304800" y="1724214"/>
            <a:ext cx="8458200" cy="3942972"/>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63</a:t>
            </a:fld>
            <a:endParaRPr lang="en-US" altLang="en-US"/>
          </a:p>
        </p:txBody>
      </p:sp>
    </p:spTree>
    <p:extLst>
      <p:ext uri="{BB962C8B-B14F-4D97-AF65-F5344CB8AC3E}">
        <p14:creationId xmlns:p14="http://schemas.microsoft.com/office/powerpoint/2010/main" val="10695382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64</a:t>
            </a:fld>
            <a:endParaRPr lang="en-US" altLang="en-US"/>
          </a:p>
        </p:txBody>
      </p:sp>
      <p:pic>
        <p:nvPicPr>
          <p:cNvPr id="5" name="Picture 4"/>
          <p:cNvPicPr>
            <a:picLocks noChangeAspect="1"/>
          </p:cNvPicPr>
          <p:nvPr/>
        </p:nvPicPr>
        <p:blipFill>
          <a:blip r:embed="rId2"/>
          <a:stretch>
            <a:fillRect/>
          </a:stretch>
        </p:blipFill>
        <p:spPr>
          <a:xfrm>
            <a:off x="76200" y="609600"/>
            <a:ext cx="9067800" cy="5204668"/>
          </a:xfrm>
          <a:prstGeom prst="rect">
            <a:avLst/>
          </a:prstGeom>
        </p:spPr>
      </p:pic>
    </p:spTree>
    <p:extLst>
      <p:ext uri="{BB962C8B-B14F-4D97-AF65-F5344CB8AC3E}">
        <p14:creationId xmlns:p14="http://schemas.microsoft.com/office/powerpoint/2010/main" val="14520377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chor="ctr"/>
          <a:lstStyle/>
          <a:p>
            <a:pPr algn="ctr" eaLnBrk="1" hangingPunct="1">
              <a:spcBef>
                <a:spcPct val="0"/>
              </a:spcBef>
            </a:pPr>
            <a:r>
              <a:rPr lang="en-GB" sz="3600" dirty="0">
                <a:solidFill>
                  <a:schemeClr val="tx2"/>
                </a:solidFill>
                <a:latin typeface="+mj-lt"/>
                <a:ea typeface="ＭＳ Ｐゴシック" panose="020B0600070205080204" pitchFamily="34" charset="-128"/>
              </a:rPr>
              <a:t>SDN Resources, Issues &amp;</a:t>
            </a:r>
          </a:p>
          <a:p>
            <a:pPr algn="ctr" eaLnBrk="1" hangingPunct="1">
              <a:spcBef>
                <a:spcPct val="0"/>
              </a:spcBef>
            </a:pPr>
            <a:r>
              <a:rPr lang="en-GB" sz="3600" dirty="0">
                <a:solidFill>
                  <a:schemeClr val="tx2"/>
                </a:solidFill>
                <a:latin typeface="+mj-lt"/>
                <a:ea typeface="ＭＳ Ｐゴシック" panose="020B0600070205080204" pitchFamily="34" charset="-128"/>
              </a:rPr>
              <a:t>Use Cases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65</a:t>
            </a:fld>
            <a:endParaRPr lang="en-US" altLang="en-US"/>
          </a:p>
        </p:txBody>
      </p:sp>
    </p:spTree>
    <p:extLst>
      <p:ext uri="{BB962C8B-B14F-4D97-AF65-F5344CB8AC3E}">
        <p14:creationId xmlns:p14="http://schemas.microsoft.com/office/powerpoint/2010/main" val="20058207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Software Switch Implementation Compliant </a:t>
            </a:r>
            <a:r>
              <a:rPr lang="en-GB" sz="2800" dirty="0" smtClean="0"/>
              <a:t>With </a:t>
            </a:r>
            <a:r>
              <a:rPr lang="en-GB" sz="2800" dirty="0" err="1" smtClean="0"/>
              <a:t>OpenFlow</a:t>
            </a:r>
            <a:endParaRPr lang="en-GB" sz="2800" dirty="0"/>
          </a:p>
        </p:txBody>
      </p:sp>
      <p:pic>
        <p:nvPicPr>
          <p:cNvPr id="5" name="Content Placeholder 4"/>
          <p:cNvPicPr>
            <a:picLocks noGrp="1" noChangeAspect="1"/>
          </p:cNvPicPr>
          <p:nvPr>
            <p:ph idx="1"/>
          </p:nvPr>
        </p:nvPicPr>
        <p:blipFill>
          <a:blip r:embed="rId2"/>
          <a:stretch>
            <a:fillRect/>
          </a:stretch>
        </p:blipFill>
        <p:spPr>
          <a:xfrm>
            <a:off x="304800" y="2509193"/>
            <a:ext cx="8458200" cy="2373014"/>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66</a:t>
            </a:fld>
            <a:endParaRPr lang="en-US" altLang="en-US"/>
          </a:p>
        </p:txBody>
      </p:sp>
    </p:spTree>
    <p:extLst>
      <p:ext uri="{BB962C8B-B14F-4D97-AF65-F5344CB8AC3E}">
        <p14:creationId xmlns:p14="http://schemas.microsoft.com/office/powerpoint/2010/main" val="758771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Controller Implementation Compliant With </a:t>
            </a:r>
            <a:r>
              <a:rPr lang="en-GB" sz="2800" dirty="0" err="1"/>
              <a:t>OpenFlow</a:t>
            </a:r>
            <a:endParaRPr lang="en-GB" sz="2800" dirty="0"/>
          </a:p>
        </p:txBody>
      </p:sp>
      <p:pic>
        <p:nvPicPr>
          <p:cNvPr id="5" name="Content Placeholder 4"/>
          <p:cNvPicPr>
            <a:picLocks noGrp="1" noChangeAspect="1"/>
          </p:cNvPicPr>
          <p:nvPr>
            <p:ph idx="1"/>
          </p:nvPr>
        </p:nvPicPr>
        <p:blipFill>
          <a:blip r:embed="rId2"/>
          <a:stretch>
            <a:fillRect/>
          </a:stretch>
        </p:blipFill>
        <p:spPr>
          <a:xfrm>
            <a:off x="486921" y="1295400"/>
            <a:ext cx="8093957"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67</a:t>
            </a:fld>
            <a:endParaRPr lang="en-US" altLang="en-US"/>
          </a:p>
        </p:txBody>
      </p:sp>
    </p:spTree>
    <p:extLst>
      <p:ext uri="{BB962C8B-B14F-4D97-AF65-F5344CB8AC3E}">
        <p14:creationId xmlns:p14="http://schemas.microsoft.com/office/powerpoint/2010/main" val="14711457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SDN Programming Languages</a:t>
            </a:r>
          </a:p>
        </p:txBody>
      </p:sp>
      <p:pic>
        <p:nvPicPr>
          <p:cNvPr id="5" name="Content Placeholder 4"/>
          <p:cNvPicPr>
            <a:picLocks noGrp="1" noChangeAspect="1"/>
          </p:cNvPicPr>
          <p:nvPr>
            <p:ph idx="1"/>
          </p:nvPr>
        </p:nvPicPr>
        <p:blipFill>
          <a:blip r:embed="rId2"/>
          <a:stretch>
            <a:fillRect/>
          </a:stretch>
        </p:blipFill>
        <p:spPr>
          <a:xfrm>
            <a:off x="304800" y="2613272"/>
            <a:ext cx="8458200" cy="2164855"/>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68</a:t>
            </a:fld>
            <a:endParaRPr lang="en-US" altLang="en-US"/>
          </a:p>
        </p:txBody>
      </p:sp>
    </p:spTree>
    <p:extLst>
      <p:ext uri="{BB962C8B-B14F-4D97-AF65-F5344CB8AC3E}">
        <p14:creationId xmlns:p14="http://schemas.microsoft.com/office/powerpoint/2010/main" val="13826245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 in SDN</a:t>
            </a:r>
          </a:p>
        </p:txBody>
      </p:sp>
      <p:pic>
        <p:nvPicPr>
          <p:cNvPr id="5" name="Content Placeholder 4"/>
          <p:cNvPicPr>
            <a:picLocks noGrp="1" noChangeAspect="1"/>
          </p:cNvPicPr>
          <p:nvPr>
            <p:ph idx="1"/>
          </p:nvPr>
        </p:nvPicPr>
        <p:blipFill>
          <a:blip r:embed="rId2"/>
          <a:stretch>
            <a:fillRect/>
          </a:stretch>
        </p:blipFill>
        <p:spPr>
          <a:xfrm>
            <a:off x="722400" y="1295400"/>
            <a:ext cx="7623000"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69</a:t>
            </a:fld>
            <a:endParaRPr lang="en-US" altLang="en-US"/>
          </a:p>
        </p:txBody>
      </p:sp>
    </p:spTree>
    <p:extLst>
      <p:ext uri="{BB962C8B-B14F-4D97-AF65-F5344CB8AC3E}">
        <p14:creationId xmlns:p14="http://schemas.microsoft.com/office/powerpoint/2010/main" val="299790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Traditional </a:t>
            </a:r>
            <a:r>
              <a:rPr lang="en-GB" sz="3200" dirty="0" smtClean="0"/>
              <a:t>Networks: Management </a:t>
            </a:r>
            <a:r>
              <a:rPr lang="en-GB" sz="3200" dirty="0"/>
              <a:t>Plane</a:t>
            </a:r>
          </a:p>
        </p:txBody>
      </p:sp>
      <p:pic>
        <p:nvPicPr>
          <p:cNvPr id="5" name="Content Placeholder 4"/>
          <p:cNvPicPr>
            <a:picLocks noGrp="1" noChangeAspect="1"/>
          </p:cNvPicPr>
          <p:nvPr>
            <p:ph idx="1"/>
          </p:nvPr>
        </p:nvPicPr>
        <p:blipFill>
          <a:blip r:embed="rId2"/>
          <a:stretch>
            <a:fillRect/>
          </a:stretch>
        </p:blipFill>
        <p:spPr>
          <a:xfrm>
            <a:off x="1571244" y="1447800"/>
            <a:ext cx="5925312" cy="4800600"/>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a:t>
            </a:fld>
            <a:endParaRPr lang="en-US" altLang="en-US"/>
          </a:p>
        </p:txBody>
      </p:sp>
    </p:spTree>
    <p:extLst>
      <p:ext uri="{BB962C8B-B14F-4D97-AF65-F5344CB8AC3E}">
        <p14:creationId xmlns:p14="http://schemas.microsoft.com/office/powerpoint/2010/main" val="691258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Performance </a:t>
            </a:r>
            <a:r>
              <a:rPr lang="en-GB" sz="2800" dirty="0" smtClean="0"/>
              <a:t>Issues: Switch </a:t>
            </a:r>
            <a:r>
              <a:rPr lang="en-GB" sz="2800" dirty="0"/>
              <a:t>Resource Utilization</a:t>
            </a:r>
          </a:p>
        </p:txBody>
      </p:sp>
      <p:sp>
        <p:nvSpPr>
          <p:cNvPr id="3" name="Content Placeholder 2"/>
          <p:cNvSpPr>
            <a:spLocks noGrp="1"/>
          </p:cNvSpPr>
          <p:nvPr>
            <p:ph idx="1"/>
          </p:nvPr>
        </p:nvSpPr>
        <p:spPr/>
        <p:txBody>
          <a:bodyPr/>
          <a:lstStyle/>
          <a:p>
            <a:r>
              <a:rPr lang="en-GB" sz="2800" dirty="0" smtClean="0"/>
              <a:t>CPU </a:t>
            </a:r>
            <a:r>
              <a:rPr lang="en-GB" sz="2800" dirty="0"/>
              <a:t>Power</a:t>
            </a:r>
          </a:p>
          <a:p>
            <a:pPr lvl="1"/>
            <a:r>
              <a:rPr lang="en-GB" sz="2400" dirty="0"/>
              <a:t>Every flow is handled by the system CPU.</a:t>
            </a:r>
          </a:p>
          <a:p>
            <a:pPr lvl="1"/>
            <a:r>
              <a:rPr lang="en-GB" sz="2400" dirty="0"/>
              <a:t>CPU is needed to encapsulate the packet to be transmitted to </a:t>
            </a:r>
            <a:r>
              <a:rPr lang="en-GB" sz="2400" dirty="0" smtClean="0"/>
              <a:t>the Controller </a:t>
            </a:r>
            <a:r>
              <a:rPr lang="en-GB" sz="2400" dirty="0"/>
              <a:t>for flow setup through the Secure Channel.</a:t>
            </a:r>
          </a:p>
          <a:p>
            <a:pPr lvl="1"/>
            <a:r>
              <a:rPr lang="en-GB" sz="2400" dirty="0"/>
              <a:t>Limited power of a Switch CPU can restrict the bandwidth between </a:t>
            </a:r>
            <a:r>
              <a:rPr lang="en-GB" sz="2400" dirty="0" smtClean="0"/>
              <a:t>the Switch </a:t>
            </a:r>
            <a:r>
              <a:rPr lang="en-GB" sz="2400" dirty="0"/>
              <a:t>and the Controller.</a:t>
            </a:r>
          </a:p>
          <a:p>
            <a:r>
              <a:rPr lang="en-GB" sz="2800" dirty="0" smtClean="0"/>
              <a:t>Flow </a:t>
            </a:r>
            <a:r>
              <a:rPr lang="en-GB" sz="2800" dirty="0"/>
              <a:t>Tables Size</a:t>
            </a:r>
          </a:p>
          <a:p>
            <a:pPr lvl="1"/>
            <a:r>
              <a:rPr lang="en-GB" sz="2400" dirty="0" err="1"/>
              <a:t>OpenFlow</a:t>
            </a:r>
            <a:r>
              <a:rPr lang="en-GB" sz="2400" dirty="0"/>
              <a:t> Switches maintain complete visibility in a large </a:t>
            </a:r>
            <a:r>
              <a:rPr lang="en-GB" sz="2400" dirty="0" err="1" smtClean="0"/>
              <a:t>OpenFlow</a:t>
            </a:r>
            <a:r>
              <a:rPr lang="en-GB" sz="2400" dirty="0" smtClean="0"/>
              <a:t> network </a:t>
            </a:r>
            <a:r>
              <a:rPr lang="en-GB" sz="2400" dirty="0"/>
              <a:t>which results in increase in flow table size.</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70</a:t>
            </a:fld>
            <a:endParaRPr lang="en-US" altLang="en-US"/>
          </a:p>
        </p:txBody>
      </p:sp>
    </p:spTree>
    <p:extLst>
      <p:ext uri="{BB962C8B-B14F-4D97-AF65-F5344CB8AC3E}">
        <p14:creationId xmlns:p14="http://schemas.microsoft.com/office/powerpoint/2010/main" val="7771783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Performance Issues: Switch Resource Utilization</a:t>
            </a:r>
          </a:p>
        </p:txBody>
      </p:sp>
      <p:sp>
        <p:nvSpPr>
          <p:cNvPr id="3" name="Content Placeholder 2"/>
          <p:cNvSpPr>
            <a:spLocks noGrp="1"/>
          </p:cNvSpPr>
          <p:nvPr>
            <p:ph idx="1"/>
          </p:nvPr>
        </p:nvSpPr>
        <p:spPr/>
        <p:txBody>
          <a:bodyPr/>
          <a:lstStyle/>
          <a:p>
            <a:r>
              <a:rPr lang="en-GB" dirty="0" smtClean="0"/>
              <a:t>Packet </a:t>
            </a:r>
            <a:r>
              <a:rPr lang="en-GB" dirty="0"/>
              <a:t>Buffer Size</a:t>
            </a:r>
          </a:p>
          <a:p>
            <a:pPr lvl="1"/>
            <a:r>
              <a:rPr lang="en-GB" dirty="0"/>
              <a:t>Limited packet buffer size may lead to drop in packets and </a:t>
            </a:r>
            <a:r>
              <a:rPr lang="en-GB" dirty="0" smtClean="0"/>
              <a:t>decrease in </a:t>
            </a:r>
            <a:r>
              <a:rPr lang="en-GB" dirty="0"/>
              <a:t>throughput.</a:t>
            </a:r>
          </a:p>
          <a:p>
            <a:r>
              <a:rPr lang="en-GB" dirty="0" smtClean="0"/>
              <a:t>Bandwidth </a:t>
            </a:r>
            <a:r>
              <a:rPr lang="en-GB" dirty="0"/>
              <a:t>Between Switch and Controller</a:t>
            </a:r>
          </a:p>
          <a:p>
            <a:pPr lvl="1"/>
            <a:r>
              <a:rPr lang="en-GB" dirty="0"/>
              <a:t>Limited bandwidth between Switch and Controller may lead </a:t>
            </a:r>
            <a:r>
              <a:rPr lang="en-GB" dirty="0" smtClean="0"/>
              <a:t>to decrease in performance</a:t>
            </a:r>
            <a:r>
              <a:rPr lang="en-GB" dirty="0"/>
              <a:t>.</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71</a:t>
            </a:fld>
            <a:endParaRPr lang="en-US" altLang="en-US"/>
          </a:p>
        </p:txBody>
      </p:sp>
    </p:spTree>
    <p:extLst>
      <p:ext uri="{BB962C8B-B14F-4D97-AF65-F5344CB8AC3E}">
        <p14:creationId xmlns:p14="http://schemas.microsoft.com/office/powerpoint/2010/main" val="11747955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Performance </a:t>
            </a:r>
            <a:r>
              <a:rPr lang="en-GB" sz="2800" dirty="0" smtClean="0"/>
              <a:t>Issues: Handling </a:t>
            </a:r>
            <a:r>
              <a:rPr lang="en-GB" sz="2800" dirty="0"/>
              <a:t>of New Flows</a:t>
            </a:r>
          </a:p>
        </p:txBody>
      </p:sp>
      <p:sp>
        <p:nvSpPr>
          <p:cNvPr id="3" name="Content Placeholder 2"/>
          <p:cNvSpPr>
            <a:spLocks noGrp="1"/>
          </p:cNvSpPr>
          <p:nvPr>
            <p:ph idx="1"/>
          </p:nvPr>
        </p:nvSpPr>
        <p:spPr/>
        <p:txBody>
          <a:bodyPr/>
          <a:lstStyle/>
          <a:p>
            <a:r>
              <a:rPr lang="en-GB" sz="2400" dirty="0"/>
              <a:t>Performance of Control Plane is determined by the number of </a:t>
            </a:r>
            <a:r>
              <a:rPr lang="en-GB" sz="2400" dirty="0" smtClean="0"/>
              <a:t>new flows </a:t>
            </a:r>
            <a:r>
              <a:rPr lang="en-GB" sz="2400" dirty="0"/>
              <a:t>per second that the Controller can handle and the delay of </a:t>
            </a:r>
            <a:r>
              <a:rPr lang="en-GB" sz="2400" dirty="0" smtClean="0"/>
              <a:t>a flow </a:t>
            </a:r>
            <a:r>
              <a:rPr lang="en-GB" sz="2400" dirty="0"/>
              <a:t>setup.</a:t>
            </a:r>
          </a:p>
          <a:p>
            <a:r>
              <a:rPr lang="en-GB" sz="2400" dirty="0"/>
              <a:t>Goals of </a:t>
            </a:r>
            <a:r>
              <a:rPr lang="en-GB" sz="2400" dirty="0" err="1"/>
              <a:t>OpenFlow</a:t>
            </a:r>
            <a:r>
              <a:rPr lang="en-GB" sz="2400" dirty="0"/>
              <a:t> was to keep the Data Plane simple and </a:t>
            </a:r>
            <a:r>
              <a:rPr lang="en-GB" sz="2400" dirty="0" smtClean="0"/>
              <a:t>to delegate </a:t>
            </a:r>
            <a:r>
              <a:rPr lang="en-GB" sz="2400" dirty="0"/>
              <a:t>the control task to a logically centralized Controller.</a:t>
            </a:r>
          </a:p>
          <a:p>
            <a:r>
              <a:rPr lang="en-GB" sz="2400" dirty="0"/>
              <a:t>As a result, Switches consult the Controller frequently for </a:t>
            </a:r>
            <a:r>
              <a:rPr lang="en-GB" sz="2400" dirty="0" smtClean="0"/>
              <a:t>instructions on </a:t>
            </a:r>
            <a:r>
              <a:rPr lang="en-GB" sz="2400" dirty="0"/>
              <a:t>how to handle incoming packets of new flows.</a:t>
            </a:r>
          </a:p>
          <a:p>
            <a:r>
              <a:rPr lang="en-GB" sz="2400" dirty="0"/>
              <a:t>This tends to congest Switch-Controller connections, which in </a:t>
            </a:r>
            <a:r>
              <a:rPr lang="en-GB" sz="2400" dirty="0" smtClean="0"/>
              <a:t>turn adds </a:t>
            </a:r>
            <a:r>
              <a:rPr lang="en-GB" sz="2400" dirty="0"/>
              <a:t>latency to the processing of the first packets of a flow in </a:t>
            </a:r>
            <a:r>
              <a:rPr lang="en-GB" sz="2400" dirty="0" smtClean="0"/>
              <a:t>the Switch </a:t>
            </a:r>
            <a:r>
              <a:rPr lang="en-GB" sz="2400" dirty="0"/>
              <a:t>buffer.</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72</a:t>
            </a:fld>
            <a:endParaRPr lang="en-US" altLang="en-US"/>
          </a:p>
        </p:txBody>
      </p:sp>
    </p:spTree>
    <p:extLst>
      <p:ext uri="{BB962C8B-B14F-4D97-AF65-F5344CB8AC3E}">
        <p14:creationId xmlns:p14="http://schemas.microsoft.com/office/powerpoint/2010/main" val="13965542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Performance </a:t>
            </a:r>
            <a:r>
              <a:rPr lang="en-GB" sz="3200" dirty="0" smtClean="0"/>
              <a:t>Issues: Lookup </a:t>
            </a:r>
            <a:r>
              <a:rPr lang="en-GB" sz="3200" dirty="0"/>
              <a:t>Procedure</a:t>
            </a:r>
          </a:p>
        </p:txBody>
      </p:sp>
      <p:sp>
        <p:nvSpPr>
          <p:cNvPr id="3" name="Content Placeholder 2"/>
          <p:cNvSpPr>
            <a:spLocks noGrp="1"/>
          </p:cNvSpPr>
          <p:nvPr>
            <p:ph idx="1"/>
          </p:nvPr>
        </p:nvSpPr>
        <p:spPr/>
        <p:txBody>
          <a:bodyPr/>
          <a:lstStyle/>
          <a:p>
            <a:pPr marL="0" indent="0">
              <a:buNone/>
            </a:pPr>
            <a:r>
              <a:rPr lang="en-GB" sz="2400" dirty="0"/>
              <a:t>Two types of flow tables exist:</a:t>
            </a:r>
          </a:p>
          <a:p>
            <a:pPr marL="457200" indent="-457200">
              <a:buFont typeface="+mj-lt"/>
              <a:buAutoNum type="arabicPeriod"/>
            </a:pPr>
            <a:r>
              <a:rPr lang="en-GB" sz="2400" dirty="0" smtClean="0"/>
              <a:t>Hash </a:t>
            </a:r>
            <a:r>
              <a:rPr lang="en-GB" sz="2400" dirty="0"/>
              <a:t>table</a:t>
            </a:r>
          </a:p>
          <a:p>
            <a:pPr lvl="1"/>
            <a:r>
              <a:rPr lang="en-GB" sz="2000" dirty="0"/>
              <a:t>Stored in Static RAM (SRAM) on the Switch.</a:t>
            </a:r>
          </a:p>
          <a:p>
            <a:pPr lvl="1"/>
            <a:r>
              <a:rPr lang="en-GB" sz="2000" dirty="0"/>
              <a:t>This type of memory is off-chip, leading to increased lookup latencies.</a:t>
            </a:r>
          </a:p>
          <a:p>
            <a:pPr marL="457200" indent="-457200">
              <a:buFont typeface="+mj-lt"/>
              <a:buAutoNum type="arabicPeriod"/>
            </a:pPr>
            <a:r>
              <a:rPr lang="en-GB" sz="2400" dirty="0"/>
              <a:t>Linear table</a:t>
            </a:r>
          </a:p>
          <a:p>
            <a:pPr lvl="1"/>
            <a:r>
              <a:rPr lang="en-GB" sz="2000" dirty="0"/>
              <a:t>Stored on TCAM (Ternary Content Addressable Memory).</a:t>
            </a:r>
          </a:p>
          <a:p>
            <a:pPr lvl="1"/>
            <a:r>
              <a:rPr lang="en-GB" sz="2000" dirty="0"/>
              <a:t>Located on Switch-chip, leading to decreased lookup latencies.</a:t>
            </a:r>
          </a:p>
          <a:p>
            <a:r>
              <a:rPr lang="en-GB" sz="2400" dirty="0"/>
              <a:t>In ordinary Switches, lookup mechanism is the main operation that </a:t>
            </a:r>
            <a:r>
              <a:rPr lang="en-GB" sz="2400" dirty="0" smtClean="0"/>
              <a:t>is performed</a:t>
            </a:r>
            <a:r>
              <a:rPr lang="en-GB" sz="2400" dirty="0"/>
              <a:t>.</a:t>
            </a:r>
          </a:p>
          <a:p>
            <a:r>
              <a:rPr lang="en-GB" sz="2400" dirty="0"/>
              <a:t>In </a:t>
            </a:r>
            <a:r>
              <a:rPr lang="en-GB" sz="2400" dirty="0" err="1"/>
              <a:t>OpenFlow</a:t>
            </a:r>
            <a:r>
              <a:rPr lang="en-GB" sz="2400" dirty="0"/>
              <a:t>-enabled Switches, other operations especially </a:t>
            </a:r>
            <a:r>
              <a:rPr lang="en-GB" sz="2400" dirty="0" smtClean="0"/>
              <a:t>the “</a:t>
            </a:r>
            <a:r>
              <a:rPr lang="en-GB" sz="2400" b="1" dirty="0" smtClean="0"/>
              <a:t>insert</a:t>
            </a:r>
            <a:r>
              <a:rPr lang="en-GB" sz="2400" dirty="0"/>
              <a:t>" operation is considered that can lead to a higher </a:t>
            </a:r>
            <a:r>
              <a:rPr lang="en-GB" sz="2400" dirty="0" smtClean="0"/>
              <a:t>power dissipation </a:t>
            </a:r>
            <a:r>
              <a:rPr lang="en-GB" sz="2400" dirty="0"/>
              <a:t>&amp; a longer access latency.</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73</a:t>
            </a:fld>
            <a:endParaRPr lang="en-US" altLang="en-US"/>
          </a:p>
        </p:txBody>
      </p:sp>
    </p:spTree>
    <p:extLst>
      <p:ext uri="{BB962C8B-B14F-4D97-AF65-F5344CB8AC3E}">
        <p14:creationId xmlns:p14="http://schemas.microsoft.com/office/powerpoint/2010/main" val="33008035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Issues</a:t>
            </a:r>
          </a:p>
        </p:txBody>
      </p:sp>
      <p:sp>
        <p:nvSpPr>
          <p:cNvPr id="3" name="Content Placeholder 2"/>
          <p:cNvSpPr>
            <a:spLocks noGrp="1"/>
          </p:cNvSpPr>
          <p:nvPr>
            <p:ph idx="1"/>
          </p:nvPr>
        </p:nvSpPr>
        <p:spPr/>
        <p:txBody>
          <a:bodyPr/>
          <a:lstStyle/>
          <a:p>
            <a:pPr marL="514350" indent="-514350">
              <a:buFont typeface="+mj-lt"/>
              <a:buAutoNum type="arabicPeriod"/>
            </a:pPr>
            <a:r>
              <a:rPr lang="en-GB" sz="2800" dirty="0" smtClean="0"/>
              <a:t>Distributed </a:t>
            </a:r>
            <a:r>
              <a:rPr lang="en-GB" sz="2800" dirty="0"/>
              <a:t>Controllers </a:t>
            </a:r>
            <a:r>
              <a:rPr lang="en-GB" sz="2800" dirty="0" smtClean="0"/>
              <a:t>Placement </a:t>
            </a:r>
          </a:p>
          <a:p>
            <a:pPr lvl="1"/>
            <a:r>
              <a:rPr lang="en-GB" sz="2400" dirty="0" smtClean="0"/>
              <a:t>Determining </a:t>
            </a:r>
            <a:r>
              <a:rPr lang="en-GB" sz="2400" dirty="0"/>
              <a:t>the number of the needed Controllers and </a:t>
            </a:r>
            <a:r>
              <a:rPr lang="en-GB" sz="2400" dirty="0" smtClean="0"/>
              <a:t>their placement </a:t>
            </a:r>
            <a:r>
              <a:rPr lang="en-GB" sz="2400" dirty="0"/>
              <a:t>within the controlled domain is an issue.</a:t>
            </a:r>
          </a:p>
          <a:p>
            <a:pPr marL="514350" indent="-514350">
              <a:buFont typeface="+mj-lt"/>
              <a:buAutoNum type="arabicPeriod"/>
            </a:pPr>
            <a:r>
              <a:rPr lang="en-GB" sz="2800" dirty="0"/>
              <a:t>Control Partitioning</a:t>
            </a:r>
          </a:p>
          <a:p>
            <a:pPr lvl="1"/>
            <a:r>
              <a:rPr lang="en-GB" sz="2400" dirty="0"/>
              <a:t>Refers to partitioning of the network into multiple controlled </a:t>
            </a:r>
            <a:r>
              <a:rPr lang="en-GB" sz="2400" dirty="0" smtClean="0"/>
              <a:t>domains. It </a:t>
            </a:r>
            <a:r>
              <a:rPr lang="en-GB" sz="2400" dirty="0"/>
              <a:t>can be done in two ways:</a:t>
            </a:r>
          </a:p>
          <a:p>
            <a:pPr lvl="2"/>
            <a:r>
              <a:rPr lang="en-GB" sz="2000" b="1" dirty="0" smtClean="0"/>
              <a:t>Horizontal</a:t>
            </a:r>
            <a:r>
              <a:rPr lang="en-GB" sz="2000" dirty="0" smtClean="0"/>
              <a:t>: Multiple </a:t>
            </a:r>
            <a:r>
              <a:rPr lang="en-GB" sz="2000" dirty="0"/>
              <a:t>Controllers are organized in a flat Control Plane where </a:t>
            </a:r>
            <a:r>
              <a:rPr lang="en-GB" sz="2000" dirty="0" smtClean="0"/>
              <a:t>each one </a:t>
            </a:r>
            <a:r>
              <a:rPr lang="en-GB" sz="2000" dirty="0"/>
              <a:t>governs a subset of the network Switches.</a:t>
            </a:r>
          </a:p>
          <a:p>
            <a:pPr lvl="2"/>
            <a:r>
              <a:rPr lang="en-GB" sz="2000" b="1" dirty="0" smtClean="0"/>
              <a:t>Vertical</a:t>
            </a:r>
            <a:r>
              <a:rPr lang="en-GB" sz="2000" dirty="0" smtClean="0"/>
              <a:t>: Controllers </a:t>
            </a:r>
            <a:r>
              <a:rPr lang="en-GB" sz="2000" dirty="0"/>
              <a:t>functionalities are organized vertically. Control tasks </a:t>
            </a:r>
            <a:r>
              <a:rPr lang="en-GB" sz="2000" dirty="0" smtClean="0"/>
              <a:t>are distributed </a:t>
            </a:r>
            <a:r>
              <a:rPr lang="en-GB" sz="2000" dirty="0"/>
              <a:t>to different Controllers depending on criteria such </a:t>
            </a:r>
            <a:r>
              <a:rPr lang="en-GB" sz="2000" dirty="0" smtClean="0"/>
              <a:t>as network </a:t>
            </a:r>
            <a:r>
              <a:rPr lang="en-GB" sz="2000" dirty="0"/>
              <a:t>view and locality requirements.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74</a:t>
            </a:fld>
            <a:endParaRPr lang="en-US" altLang="en-US"/>
          </a:p>
        </p:txBody>
      </p:sp>
    </p:spTree>
    <p:extLst>
      <p:ext uri="{BB962C8B-B14F-4D97-AF65-F5344CB8AC3E}">
        <p14:creationId xmlns:p14="http://schemas.microsoft.com/office/powerpoint/2010/main" val="27542315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Issues</a:t>
            </a:r>
          </a:p>
        </p:txBody>
      </p:sp>
      <p:sp>
        <p:nvSpPr>
          <p:cNvPr id="3" name="Content Placeholder 2"/>
          <p:cNvSpPr>
            <a:spLocks noGrp="1"/>
          </p:cNvSpPr>
          <p:nvPr>
            <p:ph idx="1"/>
          </p:nvPr>
        </p:nvSpPr>
        <p:spPr>
          <a:xfrm>
            <a:off x="304800" y="1143000"/>
            <a:ext cx="8458200" cy="4800600"/>
          </a:xfrm>
        </p:spPr>
        <p:txBody>
          <a:bodyPr/>
          <a:lstStyle/>
          <a:p>
            <a:pPr marL="514350" indent="-514350">
              <a:buFont typeface="+mj-lt"/>
              <a:buAutoNum type="arabicPeriod"/>
            </a:pPr>
            <a:r>
              <a:rPr lang="en-GB" sz="2800" dirty="0" smtClean="0"/>
              <a:t>Forged </a:t>
            </a:r>
            <a:r>
              <a:rPr lang="en-GB" sz="2800" dirty="0"/>
              <a:t>or faked traffic flows</a:t>
            </a:r>
          </a:p>
          <a:p>
            <a:pPr lvl="1"/>
            <a:r>
              <a:rPr lang="en-GB" sz="2400" dirty="0"/>
              <a:t>To attack Switch/Controllers.</a:t>
            </a:r>
          </a:p>
          <a:p>
            <a:pPr lvl="1"/>
            <a:r>
              <a:rPr lang="en-GB" sz="2400" dirty="0"/>
              <a:t>Can be triggered by faulty device or malicious user.</a:t>
            </a:r>
          </a:p>
          <a:p>
            <a:pPr lvl="1"/>
            <a:r>
              <a:rPr lang="en-GB" sz="2400" dirty="0"/>
              <a:t>Aims to launch DoS/D-DoS attack against network devices.</a:t>
            </a:r>
          </a:p>
          <a:p>
            <a:pPr marL="514350" indent="-514350">
              <a:buFont typeface="+mj-lt"/>
              <a:buAutoNum type="arabicPeriod"/>
            </a:pPr>
            <a:r>
              <a:rPr lang="en-GB" sz="2800" dirty="0"/>
              <a:t>Attack on Switches</a:t>
            </a:r>
          </a:p>
          <a:p>
            <a:pPr lvl="1"/>
            <a:r>
              <a:rPr lang="en-GB" sz="2400" dirty="0"/>
              <a:t>To slow down.</a:t>
            </a:r>
          </a:p>
          <a:p>
            <a:pPr lvl="1"/>
            <a:r>
              <a:rPr lang="en-GB" sz="2400" dirty="0"/>
              <a:t>Or to drop packets.</a:t>
            </a:r>
          </a:p>
          <a:p>
            <a:pPr marL="514350" indent="-514350">
              <a:buFont typeface="+mj-lt"/>
              <a:buAutoNum type="arabicPeriod"/>
            </a:pPr>
            <a:r>
              <a:rPr lang="en-GB" sz="2800" dirty="0"/>
              <a:t>Attack on Controller</a:t>
            </a:r>
          </a:p>
          <a:p>
            <a:pPr lvl="1"/>
            <a:r>
              <a:rPr lang="en-GB" sz="2400" dirty="0"/>
              <a:t>Inject traffic or forged requests to overload the Controller.</a:t>
            </a:r>
          </a:p>
          <a:p>
            <a:pPr lvl="1"/>
            <a:r>
              <a:rPr lang="en-GB" sz="2400" dirty="0"/>
              <a:t>Once the Controller is attacked, all lower level Switches are misled </a:t>
            </a:r>
            <a:r>
              <a:rPr lang="en-GB" sz="2400" dirty="0" smtClean="0"/>
              <a:t>and can’t </a:t>
            </a:r>
            <a:r>
              <a:rPr lang="en-GB" sz="2400" dirty="0"/>
              <a:t>correctly deliver packets.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75</a:t>
            </a:fld>
            <a:endParaRPr lang="en-US" altLang="en-US"/>
          </a:p>
        </p:txBody>
      </p:sp>
    </p:spTree>
    <p:extLst>
      <p:ext uri="{BB962C8B-B14F-4D97-AF65-F5344CB8AC3E}">
        <p14:creationId xmlns:p14="http://schemas.microsoft.com/office/powerpoint/2010/main" val="41553647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Reliability Issues</a:t>
            </a: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Link </a:t>
            </a:r>
            <a:r>
              <a:rPr lang="en-GB" dirty="0"/>
              <a:t>Failure</a:t>
            </a:r>
          </a:p>
          <a:p>
            <a:pPr lvl="1"/>
            <a:r>
              <a:rPr lang="en-GB" dirty="0"/>
              <a:t>Failure of link between Controller and Switch.</a:t>
            </a:r>
          </a:p>
          <a:p>
            <a:pPr lvl="1"/>
            <a:r>
              <a:rPr lang="en-GB" dirty="0"/>
              <a:t>Failure of Switch-to-Switch path link.</a:t>
            </a:r>
          </a:p>
          <a:p>
            <a:pPr marL="514350" indent="-514350">
              <a:buFont typeface="+mj-lt"/>
              <a:buAutoNum type="arabicPeriod"/>
            </a:pPr>
            <a:r>
              <a:rPr lang="en-GB" dirty="0"/>
              <a:t>Controller Failure</a:t>
            </a:r>
          </a:p>
          <a:p>
            <a:pPr marL="514350" indent="-514350">
              <a:buFont typeface="+mj-lt"/>
              <a:buAutoNum type="arabicPeriod"/>
            </a:pPr>
            <a:r>
              <a:rPr lang="en-GB" dirty="0"/>
              <a:t>Asynchronous Update of Switches</a:t>
            </a:r>
          </a:p>
          <a:p>
            <a:pPr lvl="1"/>
            <a:r>
              <a:rPr lang="en-GB" dirty="0"/>
              <a:t>Controller may not be able to synchronously update all the Switches.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76</a:t>
            </a:fld>
            <a:endParaRPr lang="en-US" altLang="en-US"/>
          </a:p>
        </p:txBody>
      </p:sp>
    </p:spTree>
    <p:extLst>
      <p:ext uri="{BB962C8B-B14F-4D97-AF65-F5344CB8AC3E}">
        <p14:creationId xmlns:p14="http://schemas.microsoft.com/office/powerpoint/2010/main" val="17660828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371600"/>
            <a:ext cx="3810000" cy="609600"/>
          </a:xfrm>
        </p:spPr>
        <p:style>
          <a:lnRef idx="2">
            <a:schemeClr val="accent1"/>
          </a:lnRef>
          <a:fillRef idx="1">
            <a:schemeClr val="lt1"/>
          </a:fillRef>
          <a:effectRef idx="0">
            <a:schemeClr val="accent1"/>
          </a:effectRef>
          <a:fontRef idx="minor">
            <a:schemeClr val="dk1"/>
          </a:fontRef>
        </p:style>
        <p:txBody>
          <a:bodyPr/>
          <a:lstStyle/>
          <a:p>
            <a:pPr algn="ctr"/>
            <a:r>
              <a:rPr lang="en-GB" sz="2400" dirty="0" smtClean="0"/>
              <a:t>EXAM View</a:t>
            </a:r>
            <a:endParaRPr lang="en-GB" sz="2400" dirty="0"/>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77</a:t>
            </a:fld>
            <a:endParaRPr lang="en-US" altLang="en-US"/>
          </a:p>
        </p:txBody>
      </p:sp>
      <p:pic>
        <p:nvPicPr>
          <p:cNvPr id="1028" name="Picture 4" descr="http://www.phdcomics.com/comics/archive/phd083118s.g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435"/>
          <a:stretch/>
        </p:blipFill>
        <p:spPr bwMode="auto">
          <a:xfrm>
            <a:off x="304800" y="2133600"/>
            <a:ext cx="8360833" cy="338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Traditional Networks</a:t>
            </a:r>
          </a:p>
        </p:txBody>
      </p:sp>
      <p:pic>
        <p:nvPicPr>
          <p:cNvPr id="5" name="Content Placeholder 4"/>
          <p:cNvPicPr>
            <a:picLocks noGrp="1" noChangeAspect="1"/>
          </p:cNvPicPr>
          <p:nvPr>
            <p:ph idx="1"/>
          </p:nvPr>
        </p:nvPicPr>
        <p:blipFill>
          <a:blip r:embed="rId2"/>
          <a:stretch>
            <a:fillRect/>
          </a:stretch>
        </p:blipFill>
        <p:spPr>
          <a:xfrm>
            <a:off x="897926" y="1252070"/>
            <a:ext cx="7331674" cy="1464011"/>
          </a:xfrm>
          <a:prstGeom prst="rect">
            <a:avLst/>
          </a:prstGeom>
        </p:spPr>
      </p:pic>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8</a:t>
            </a:fld>
            <a:endParaRPr lang="en-US" altLang="en-US"/>
          </a:p>
        </p:txBody>
      </p:sp>
      <p:pic>
        <p:nvPicPr>
          <p:cNvPr id="7" name="Picture 6"/>
          <p:cNvPicPr>
            <a:picLocks noChangeAspect="1"/>
          </p:cNvPicPr>
          <p:nvPr/>
        </p:nvPicPr>
        <p:blipFill>
          <a:blip r:embed="rId3"/>
          <a:stretch>
            <a:fillRect/>
          </a:stretch>
        </p:blipFill>
        <p:spPr>
          <a:xfrm>
            <a:off x="914400" y="2689550"/>
            <a:ext cx="7331674" cy="2339650"/>
          </a:xfrm>
          <a:prstGeom prst="rect">
            <a:avLst/>
          </a:prstGeom>
        </p:spPr>
      </p:pic>
      <p:pic>
        <p:nvPicPr>
          <p:cNvPr id="8" name="Picture 7"/>
          <p:cNvPicPr>
            <a:picLocks noChangeAspect="1"/>
          </p:cNvPicPr>
          <p:nvPr/>
        </p:nvPicPr>
        <p:blipFill>
          <a:blip r:embed="rId4"/>
          <a:stretch>
            <a:fillRect/>
          </a:stretch>
        </p:blipFill>
        <p:spPr>
          <a:xfrm>
            <a:off x="914400" y="5029200"/>
            <a:ext cx="7331674" cy="1741490"/>
          </a:xfrm>
          <a:prstGeom prst="rect">
            <a:avLst/>
          </a:prstGeom>
        </p:spPr>
      </p:pic>
    </p:spTree>
    <p:extLst>
      <p:ext uri="{BB962C8B-B14F-4D97-AF65-F5344CB8AC3E}">
        <p14:creationId xmlns:p14="http://schemas.microsoft.com/office/powerpoint/2010/main" val="2546074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chor="ctr"/>
          <a:lstStyle/>
          <a:p>
            <a:pPr algn="ctr" eaLnBrk="1" hangingPunct="1">
              <a:spcBef>
                <a:spcPct val="0"/>
              </a:spcBef>
            </a:pPr>
            <a:r>
              <a:rPr lang="en-GB" sz="3600" dirty="0">
                <a:solidFill>
                  <a:schemeClr val="tx2"/>
                </a:solidFill>
                <a:latin typeface="+mj-lt"/>
                <a:ea typeface="ＭＳ Ｐゴシック" panose="020B0600070205080204" pitchFamily="34" charset="-128"/>
              </a:rPr>
              <a:t>Software Defined Networks</a:t>
            </a:r>
          </a:p>
        </p:txBody>
      </p:sp>
      <p:sp>
        <p:nvSpPr>
          <p:cNvPr id="4" name="Slide Number Placeholder 3"/>
          <p:cNvSpPr>
            <a:spLocks noGrp="1"/>
          </p:cNvSpPr>
          <p:nvPr>
            <p:ph type="sldNum" sz="quarter" idx="12"/>
          </p:nvPr>
        </p:nvSpPr>
        <p:spPr/>
        <p:txBody>
          <a:bodyPr/>
          <a:lstStyle/>
          <a:p>
            <a:pPr>
              <a:defRPr/>
            </a:pPr>
            <a:fld id="{4E11E26A-51C1-4295-9B75-B540EF222BBB}" type="slidenum">
              <a:rPr lang="en-US" altLang="en-US" smtClean="0"/>
              <a:pPr>
                <a:defRPr/>
              </a:pPr>
              <a:t>9</a:t>
            </a:fld>
            <a:endParaRPr lang="en-US" altLang="en-US"/>
          </a:p>
        </p:txBody>
      </p:sp>
    </p:spTree>
    <p:extLst>
      <p:ext uri="{BB962C8B-B14F-4D97-AF65-F5344CB8AC3E}">
        <p14:creationId xmlns:p14="http://schemas.microsoft.com/office/powerpoint/2010/main" val="2883372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Designs\Post Modern.pot</Template>
  <TotalTime>17997</TotalTime>
  <Words>4124</Words>
  <Application>Microsoft Office PowerPoint</Application>
  <PresentationFormat>On-screen Show (4:3)</PresentationFormat>
  <Paragraphs>485</Paragraphs>
  <Slides>77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ＭＳ Ｐゴシック</vt:lpstr>
      <vt:lpstr>Arial</vt:lpstr>
      <vt:lpstr>Arial Narrow</vt:lpstr>
      <vt:lpstr>Calibri</vt:lpstr>
      <vt:lpstr>Times New Roman</vt:lpstr>
      <vt:lpstr>Post Modern</vt:lpstr>
      <vt:lpstr>ENCS5321  Advanced Computer Networks</vt:lpstr>
      <vt:lpstr>Happy holidays</vt:lpstr>
      <vt:lpstr>PowerPoint Presentation</vt:lpstr>
      <vt:lpstr>Definition</vt:lpstr>
      <vt:lpstr>Traditional Networks: Data Plane</vt:lpstr>
      <vt:lpstr>Traditional Networks: Control Plane</vt:lpstr>
      <vt:lpstr>Traditional Networks: Management Plane</vt:lpstr>
      <vt:lpstr>Traditional Networks</vt:lpstr>
      <vt:lpstr>PowerPoint Presentation</vt:lpstr>
      <vt:lpstr>What is Software Defined Networking?</vt:lpstr>
      <vt:lpstr>The Internet: A Remarkable Story</vt:lpstr>
      <vt:lpstr>Inside the Net: A Different Story</vt:lpstr>
      <vt:lpstr>Networks are Hard to Manage</vt:lpstr>
      <vt:lpstr>Networks Vs. Other Systems</vt:lpstr>
      <vt:lpstr>Networking as a Discipline</vt:lpstr>
      <vt:lpstr>Why Does Networking Lag Behind?</vt:lpstr>
      <vt:lpstr>A Good Example: Programming</vt:lpstr>
      <vt:lpstr>Key to the Internet’s Success</vt:lpstr>
      <vt:lpstr>Complicated Router at the Core</vt:lpstr>
      <vt:lpstr>What have we learned so far?</vt:lpstr>
      <vt:lpstr>The network control problem</vt:lpstr>
      <vt:lpstr>Separation of Control/Data Plane</vt:lpstr>
      <vt:lpstr>Benefits of Separation</vt:lpstr>
      <vt:lpstr>Logically Centralized Control</vt:lpstr>
      <vt:lpstr>Benefits of Centralization</vt:lpstr>
      <vt:lpstr>Open Interfaces</vt:lpstr>
      <vt:lpstr>Programmability</vt:lpstr>
      <vt:lpstr>Benefits of Open Interfaces and Programmability</vt:lpstr>
      <vt:lpstr>PowerPoint Presentation</vt:lpstr>
      <vt:lpstr>A Quick Summary</vt:lpstr>
      <vt:lpstr>SDN = Dumb Switches + Smart Controller</vt:lpstr>
      <vt:lpstr>SDN decouples CONTROL and DATA Plane</vt:lpstr>
      <vt:lpstr>Decoupling of CONTROL and DATA Plane</vt:lpstr>
      <vt:lpstr>SDN Benefits</vt:lpstr>
      <vt:lpstr>SDN Architecture</vt:lpstr>
      <vt:lpstr>SDN Architecture: Infrastructure Layer</vt:lpstr>
      <vt:lpstr>SDN Architecture: Control Layer</vt:lpstr>
      <vt:lpstr>SDN Architecture: Communication Interfaces</vt:lpstr>
      <vt:lpstr>SDN Architecture: Application Layer</vt:lpstr>
      <vt:lpstr>SDN: Working</vt:lpstr>
      <vt:lpstr>SDN: Working</vt:lpstr>
      <vt:lpstr>SDN: Working - Use Global View</vt:lpstr>
      <vt:lpstr>PowerPoint Presentation</vt:lpstr>
      <vt:lpstr>OpenFlow Protocol</vt:lpstr>
      <vt:lpstr>OpenFlow does not equal SDN</vt:lpstr>
      <vt:lpstr>Components of OpenFlow Network</vt:lpstr>
      <vt:lpstr>Components of OpenFlow Network</vt:lpstr>
      <vt:lpstr>Controller: Centralized V/s Distributed</vt:lpstr>
      <vt:lpstr>Controller: Measuring Performance &amp; Handling Failure</vt:lpstr>
      <vt:lpstr>Secure Channel</vt:lpstr>
      <vt:lpstr>Flow Table: Open Flow Protocol Messages</vt:lpstr>
      <vt:lpstr>Flow Table: Instructions &amp; Action Set</vt:lpstr>
      <vt:lpstr>Flow Table: Instructions</vt:lpstr>
      <vt:lpstr>Flow Table: Actions</vt:lpstr>
      <vt:lpstr>Flow Table: Packet Matching</vt:lpstr>
      <vt:lpstr>Flow Table: Pipeline Processing</vt:lpstr>
      <vt:lpstr>Flow Table: Pipeline Processing</vt:lpstr>
      <vt:lpstr>PowerPoint Presentation</vt:lpstr>
      <vt:lpstr>PowerPoint Presentation</vt:lpstr>
      <vt:lpstr>Flowchart detailing packet flow through an OpenFlow Switch</vt:lpstr>
      <vt:lpstr>Flow Table: Table Miss</vt:lpstr>
      <vt:lpstr>Flow Table: Flow Removal</vt:lpstr>
      <vt:lpstr>A Flow Table Entry</vt:lpstr>
      <vt:lpstr>PowerPoint Presentation</vt:lpstr>
      <vt:lpstr>PowerPoint Presentation</vt:lpstr>
      <vt:lpstr>Software Switch Implementation Compliant With OpenFlow</vt:lpstr>
      <vt:lpstr>Controller Implementation Compliant With OpenFlow</vt:lpstr>
      <vt:lpstr>SDN Programming Languages</vt:lpstr>
      <vt:lpstr>Issues in SDN</vt:lpstr>
      <vt:lpstr>Performance Issues: Switch Resource Utilization</vt:lpstr>
      <vt:lpstr>Performance Issues: Switch Resource Utilization</vt:lpstr>
      <vt:lpstr>Performance Issues: Handling of New Flows</vt:lpstr>
      <vt:lpstr>Performance Issues: Lookup Procedure</vt:lpstr>
      <vt:lpstr>Management Issues</vt:lpstr>
      <vt:lpstr>Security Issues</vt:lpstr>
      <vt:lpstr>Reliability Issues</vt:lpstr>
      <vt:lpstr>EXAM 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INEMER</dc:creator>
  <cp:lastModifiedBy>IMAD A TARTIR</cp:lastModifiedBy>
  <cp:revision>553</cp:revision>
  <cp:lastPrinted>2018-01-21T22:53:39Z</cp:lastPrinted>
  <dcterms:created xsi:type="dcterms:W3CDTF">2016-01-11T14:38:59Z</dcterms:created>
  <dcterms:modified xsi:type="dcterms:W3CDTF">2024-12-17T17:50:49Z</dcterms:modified>
</cp:coreProperties>
</file>