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9" roundtripDataSignature="AMtx7mi7bHaTqfO5FRFGv0GqurZGkoYM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4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4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9.jpg"/><Relationship Id="rId5" Type="http://schemas.openxmlformats.org/officeDocument/2006/relationships/image" Target="../media/image2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Relationship Id="rId4" Type="http://schemas.openxmlformats.org/officeDocument/2006/relationships/image" Target="../media/image33.jpg"/><Relationship Id="rId5" Type="http://schemas.openxmlformats.org/officeDocument/2006/relationships/image" Target="../media/image19.jpg"/><Relationship Id="rId6" Type="http://schemas.openxmlformats.org/officeDocument/2006/relationships/image" Target="../media/image26.jpg"/><Relationship Id="rId7" Type="http://schemas.openxmlformats.org/officeDocument/2006/relationships/image" Target="../media/image23.jpg"/><Relationship Id="rId8" Type="http://schemas.openxmlformats.org/officeDocument/2006/relationships/image" Target="../media/image2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g"/><Relationship Id="rId4" Type="http://schemas.openxmlformats.org/officeDocument/2006/relationships/image" Target="../media/image3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Relationship Id="rId4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jpg"/><Relationship Id="rId4" Type="http://schemas.openxmlformats.org/officeDocument/2006/relationships/image" Target="../media/image31.jpg"/><Relationship Id="rId5" Type="http://schemas.openxmlformats.org/officeDocument/2006/relationships/image" Target="../media/image3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6.jpg"/><Relationship Id="rId4" Type="http://schemas.openxmlformats.org/officeDocument/2006/relationships/image" Target="../media/image38.jpg"/><Relationship Id="rId5" Type="http://schemas.openxmlformats.org/officeDocument/2006/relationships/image" Target="../media/image37.jpg"/><Relationship Id="rId6" Type="http://schemas.openxmlformats.org/officeDocument/2006/relationships/image" Target="../media/image3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0.jpg"/><Relationship Id="rId4" Type="http://schemas.openxmlformats.org/officeDocument/2006/relationships/image" Target="../media/image43.jpg"/><Relationship Id="rId5" Type="http://schemas.openxmlformats.org/officeDocument/2006/relationships/image" Target="../media/image41.jpg"/><Relationship Id="rId6" Type="http://schemas.openxmlformats.org/officeDocument/2006/relationships/image" Target="../media/image4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jpg"/><Relationship Id="rId4" Type="http://schemas.openxmlformats.org/officeDocument/2006/relationships/image" Target="../media/image4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jpg"/><Relationship Id="rId4" Type="http://schemas.openxmlformats.org/officeDocument/2006/relationships/image" Target="../media/image40.jpg"/><Relationship Id="rId5" Type="http://schemas.openxmlformats.org/officeDocument/2006/relationships/image" Target="../media/image52.jpg"/><Relationship Id="rId6" Type="http://schemas.openxmlformats.org/officeDocument/2006/relationships/image" Target="../media/image4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1.jpg"/><Relationship Id="rId4" Type="http://schemas.openxmlformats.org/officeDocument/2006/relationships/image" Target="../media/image48.jpg"/><Relationship Id="rId5" Type="http://schemas.openxmlformats.org/officeDocument/2006/relationships/image" Target="../media/image4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16.jpg"/><Relationship Id="rId5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History of Gardens 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609600" y="1752600"/>
            <a:ext cx="8229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533400" y="198120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 environment, relation to nature, structure of society.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 of plants and garden in the city.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Geometry and nature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Gardens are product of dictatorship, power, wealth.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93" name="Google Shape;9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94" name="Google Shape;9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China</a:t>
            </a:r>
            <a:br>
              <a:rPr lang="en-US"/>
            </a:br>
            <a:r>
              <a:rPr lang="en-US"/>
              <a:t>Summer Palace </a:t>
            </a:r>
            <a:endParaRPr/>
          </a:p>
        </p:txBody>
      </p:sp>
      <p:pic>
        <p:nvPicPr>
          <p:cNvPr descr="Picture 001.jpg" id="177" name="Google Shape;177;p10"/>
          <p:cNvPicPr preferRelativeResize="0"/>
          <p:nvPr/>
        </p:nvPicPr>
        <p:blipFill rotWithShape="1">
          <a:blip r:embed="rId3">
            <a:alphaModFix/>
          </a:blip>
          <a:srcRect b="0" l="52499" r="5000" t="44044"/>
          <a:stretch/>
        </p:blipFill>
        <p:spPr>
          <a:xfrm>
            <a:off x="3871912" y="1509605"/>
            <a:ext cx="4495800" cy="3313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W1ARS1.jpg" id="178" name="Google Shape;17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2743200"/>
            <a:ext cx="1447800" cy="1820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KDRKG8.jpg" id="179" name="Google Shape;17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1" y="5071798"/>
            <a:ext cx="2133600" cy="1465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4XA7SH.jpg" id="180" name="Google Shape;18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00274" y="5151743"/>
            <a:ext cx="1978753" cy="1385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QFYW7Z.jpg" id="181" name="Google Shape;18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62801" y="4876435"/>
            <a:ext cx="1245326" cy="1660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F8XMF.jpg" id="182" name="Google Shape;182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5029734"/>
            <a:ext cx="2074225" cy="155204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184" name="Google Shape;184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185" name="Google Shape;185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/>
          <p:nvPr>
            <p:ph type="title"/>
          </p:nvPr>
        </p:nvSpPr>
        <p:spPr>
          <a:xfrm>
            <a:off x="457200" y="274638"/>
            <a:ext cx="38100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Tower of Buddhist </a:t>
            </a:r>
            <a:endParaRPr/>
          </a:p>
        </p:txBody>
      </p:sp>
      <p:pic>
        <p:nvPicPr>
          <p:cNvPr descr="Picture 2" id="191" name="Google Shape;19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8761" y="0"/>
            <a:ext cx="4925239" cy="3267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4" id="192" name="Google Shape;19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800350"/>
            <a:ext cx="54102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1"/>
          <p:cNvSpPr txBox="1"/>
          <p:nvPr>
            <p:ph idx="4294967295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Pavilion of Precious Clouds</a:t>
            </a:r>
            <a:endParaRPr/>
          </a:p>
        </p:txBody>
      </p:sp>
      <p:pic>
        <p:nvPicPr>
          <p:cNvPr descr="Picture 2" id="199" name="Google Shape;19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2"/>
          <p:cNvSpPr txBox="1"/>
          <p:nvPr>
            <p:ph idx="4294967295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 txBox="1"/>
          <p:nvPr/>
        </p:nvSpPr>
        <p:spPr>
          <a:xfrm>
            <a:off x="3997325" y="3250724"/>
            <a:ext cx="1075021" cy="358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tkvz7d3z </a:t>
            </a:r>
            <a:endParaRPr/>
          </a:p>
        </p:txBody>
      </p:sp>
      <p:sp>
        <p:nvSpPr>
          <p:cNvPr id="206" name="Google Shape;206;p13"/>
          <p:cNvSpPr txBox="1"/>
          <p:nvPr/>
        </p:nvSpPr>
        <p:spPr>
          <a:xfrm>
            <a:off x="2212975" y="6092824"/>
            <a:ext cx="6611874" cy="35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Humble Administrator's Garden (Zhuo Zheng Yuan) in Suzhou</a:t>
            </a:r>
            <a:endParaRPr/>
          </a:p>
        </p:txBody>
      </p:sp>
      <p:pic>
        <p:nvPicPr>
          <p:cNvPr descr="Picture 4" id="207" name="Google Shape;20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"/>
            <a:ext cx="9144000" cy="595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3"/>
          <p:cNvSpPr txBox="1"/>
          <p:nvPr>
            <p:ph idx="4294967295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/>
          <p:nvPr/>
        </p:nvSpPr>
        <p:spPr>
          <a:xfrm>
            <a:off x="3997325" y="3250724"/>
            <a:ext cx="1075021" cy="358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tkvz7d3z </a:t>
            </a:r>
            <a:endParaRPr/>
          </a:p>
        </p:txBody>
      </p:sp>
      <p:pic>
        <p:nvPicPr>
          <p:cNvPr descr="Picture 4" id="214" name="Google Shape;21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9144000" cy="656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4"/>
          <p:cNvSpPr txBox="1"/>
          <p:nvPr>
            <p:ph idx="4294967295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"/>
          <p:cNvSpPr txBox="1"/>
          <p:nvPr/>
        </p:nvSpPr>
        <p:spPr>
          <a:xfrm>
            <a:off x="3997325" y="3250724"/>
            <a:ext cx="1075021" cy="358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tkvz7d3z </a:t>
            </a:r>
            <a:endParaRPr/>
          </a:p>
        </p:txBody>
      </p:sp>
      <p:pic>
        <p:nvPicPr>
          <p:cNvPr descr="Picture 4" id="221" name="Google Shape;2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3700"/>
            <a:ext cx="9144000" cy="60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5"/>
          <p:cNvSpPr txBox="1"/>
          <p:nvPr>
            <p:ph idx="4294967295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27" name="Google Shape;2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908050"/>
            <a:ext cx="7200900" cy="47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6"/>
          <p:cNvSpPr txBox="1"/>
          <p:nvPr>
            <p:ph idx="4294967295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/>
          <p:nvPr/>
        </p:nvSpPr>
        <p:spPr>
          <a:xfrm>
            <a:off x="3997325" y="3250724"/>
            <a:ext cx="1075021" cy="358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tkvz7d3z </a:t>
            </a:r>
            <a:endParaRPr/>
          </a:p>
        </p:txBody>
      </p:sp>
      <p:pic>
        <p:nvPicPr>
          <p:cNvPr descr="Picture 4" id="234" name="Google Shape;2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4788"/>
            <a:ext cx="9144000" cy="6448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7"/>
          <p:cNvSpPr txBox="1"/>
          <p:nvPr>
            <p:ph idx="4294967295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Wang shi</a:t>
            </a:r>
            <a:endParaRPr/>
          </a:p>
        </p:txBody>
      </p:sp>
      <p:pic>
        <p:nvPicPr>
          <p:cNvPr descr="Picture 002.jpg" id="241" name="Google Shape;241;p18"/>
          <p:cNvPicPr preferRelativeResize="0"/>
          <p:nvPr/>
        </p:nvPicPr>
        <p:blipFill rotWithShape="1">
          <a:blip r:embed="rId3">
            <a:alphaModFix/>
          </a:blip>
          <a:srcRect b="17641" l="0" r="77500" t="13019"/>
          <a:stretch/>
        </p:blipFill>
        <p:spPr>
          <a:xfrm>
            <a:off x="-1676400" y="-1430867"/>
            <a:ext cx="4572000" cy="101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002.jpg" id="242" name="Google Shape;242;p18"/>
          <p:cNvPicPr preferRelativeResize="0"/>
          <p:nvPr/>
        </p:nvPicPr>
        <p:blipFill rotWithShape="1">
          <a:blip r:embed="rId3">
            <a:alphaModFix/>
          </a:blip>
          <a:srcRect b="36132" l="50832" r="0" t="13019"/>
          <a:stretch/>
        </p:blipFill>
        <p:spPr>
          <a:xfrm>
            <a:off x="5334000" y="3696346"/>
            <a:ext cx="3657600" cy="2727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C96VKX.jpg" id="243" name="Google Shape;24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1288027"/>
            <a:ext cx="1447800" cy="1074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ONATY7.jpg" id="244" name="Google Shape;24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86400" y="1219200"/>
            <a:ext cx="3469997" cy="2364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5RHYNM.jpg" id="245" name="Google Shape;24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52800" y="2514600"/>
            <a:ext cx="1468622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OZ6XYH.jpg" id="246" name="Google Shape;24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52801" y="4876800"/>
            <a:ext cx="1162514" cy="1562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A0B0P.jpg" id="247" name="Google Shape;247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52800" y="3657600"/>
            <a:ext cx="1503218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249" name="Google Shape;24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250" name="Google Shape;25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 txBox="1"/>
          <p:nvPr/>
        </p:nvSpPr>
        <p:spPr>
          <a:xfrm>
            <a:off x="3997325" y="3250724"/>
            <a:ext cx="1075021" cy="358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tkvz7d3z </a:t>
            </a:r>
            <a:endParaRPr/>
          </a:p>
        </p:txBody>
      </p:sp>
      <p:sp>
        <p:nvSpPr>
          <p:cNvPr id="256" name="Google Shape;256;p19"/>
          <p:cNvSpPr txBox="1"/>
          <p:nvPr/>
        </p:nvSpPr>
        <p:spPr>
          <a:xfrm>
            <a:off x="755650" y="6237287"/>
            <a:ext cx="7410522" cy="35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Wang Shi Yuan (Garden of the Master of the Fishing Nets) in Suzhou.</a:t>
            </a:r>
            <a:endParaRPr/>
          </a:p>
        </p:txBody>
      </p:sp>
      <p:pic>
        <p:nvPicPr>
          <p:cNvPr descr="Picture 6" id="257" name="Google Shape;25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71450"/>
            <a:ext cx="9144000" cy="621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9"/>
          <p:cNvSpPr txBox="1"/>
          <p:nvPr>
            <p:ph idx="4294967295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457200" y="1295400"/>
            <a:ext cx="8229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2700"/>
            </a:br>
            <a:r>
              <a:rPr lang="en-US" sz="2700"/>
              <a:t>concept</a:t>
            </a:r>
            <a:br>
              <a:rPr lang="en-US" sz="2700"/>
            </a:br>
            <a:r>
              <a:rPr lang="en-US" sz="2700"/>
              <a:t>Form</a:t>
            </a:r>
            <a:br>
              <a:rPr lang="en-US" sz="2700"/>
            </a:br>
            <a:r>
              <a:rPr lang="en-US" sz="2700"/>
              <a:t>Geographic setting</a:t>
            </a:r>
            <a:br>
              <a:rPr lang="en-US" sz="2700"/>
            </a:br>
            <a:r>
              <a:rPr lang="en-US" sz="2700"/>
              <a:t>Forms are response to climate and context</a:t>
            </a:r>
            <a:br>
              <a:rPr lang="en-US" sz="2700"/>
            </a:br>
            <a:br>
              <a:rPr lang="en-US" sz="2700"/>
            </a:br>
            <a:r>
              <a:rPr lang="en-US" sz="2700"/>
              <a:t>connection between form and concept is idealized in paradise garden, protected shaded retreat,</a:t>
            </a:r>
            <a:br>
              <a:rPr lang="en-US" sz="2700"/>
            </a:br>
            <a:r>
              <a:rPr lang="en-US" sz="2700"/>
              <a:t>expression of nature,</a:t>
            </a:r>
            <a:br>
              <a:rPr lang="en-US" sz="2700"/>
            </a:br>
            <a:r>
              <a:rPr lang="en-US" sz="2700"/>
              <a:t>expression of geometry and mathematical proportion</a:t>
            </a:r>
            <a:br>
              <a:rPr lang="en-US" sz="2700"/>
            </a:br>
            <a:r>
              <a:rPr lang="en-US" sz="2700"/>
              <a:t>botanical collection</a:t>
            </a:r>
            <a:br>
              <a:rPr lang="en-US" sz="2700"/>
            </a:br>
            <a:br>
              <a:rPr lang="en-US" sz="2700"/>
            </a:br>
            <a:br>
              <a:rPr lang="en-US" sz="2700"/>
            </a:br>
            <a:endParaRPr sz="2700"/>
          </a:p>
        </p:txBody>
      </p:sp>
      <p:sp>
        <p:nvSpPr>
          <p:cNvPr id="100" name="Google Shape;100;p2"/>
          <p:cNvSpPr txBox="1"/>
          <p:nvPr/>
        </p:nvSpPr>
        <p:spPr>
          <a:xfrm>
            <a:off x="762000" y="685800"/>
            <a:ext cx="7010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Garden design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102" name="Google Shape;102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103" name="Google Shape;103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/>
          <p:nvPr/>
        </p:nvSpPr>
        <p:spPr>
          <a:xfrm>
            <a:off x="3997325" y="3250724"/>
            <a:ext cx="1075021" cy="358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tkvz7d3z </a:t>
            </a:r>
            <a:endParaRPr/>
          </a:p>
        </p:txBody>
      </p:sp>
      <p:pic>
        <p:nvPicPr>
          <p:cNvPr descr="Picture 4" id="264" name="Google Shape;26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6212"/>
            <a:ext cx="9144000" cy="396557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0"/>
          <p:cNvSpPr txBox="1"/>
          <p:nvPr>
            <p:ph idx="4294967295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 txBox="1"/>
          <p:nvPr/>
        </p:nvSpPr>
        <p:spPr>
          <a:xfrm>
            <a:off x="3997325" y="3250724"/>
            <a:ext cx="1075021" cy="358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tkvz7d3z </a:t>
            </a:r>
            <a:endParaRPr/>
          </a:p>
        </p:txBody>
      </p:sp>
      <p:pic>
        <p:nvPicPr>
          <p:cNvPr descr="Picture 4" id="271" name="Google Shape;27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575" y="2827338"/>
            <a:ext cx="5940425" cy="4030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6" id="272" name="Google Shape;27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2037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8" id="273" name="Google Shape;27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3912" y="0"/>
            <a:ext cx="3240088" cy="22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1"/>
          <p:cNvSpPr txBox="1"/>
          <p:nvPr>
            <p:ph idx="4294967295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/>
          <p:nvPr/>
        </p:nvSpPr>
        <p:spPr>
          <a:xfrm>
            <a:off x="3997325" y="3250724"/>
            <a:ext cx="1075021" cy="358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tkvz7d3z </a:t>
            </a:r>
            <a:endParaRPr/>
          </a:p>
        </p:txBody>
      </p:sp>
      <p:pic>
        <p:nvPicPr>
          <p:cNvPr descr="Picture 4" id="280" name="Google Shape;28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3850"/>
            <a:ext cx="9144000" cy="62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2"/>
          <p:cNvSpPr txBox="1"/>
          <p:nvPr>
            <p:ph idx="4294967295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7" name="Google Shape;287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Azalea sp.                       Azalea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 Bambousa sp.               Bamboo, 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Camellia sp.                   Camelia, 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Chrysanthemum           Chrysanthemum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Ginco Biloba                   Ginkgo 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Morus alba                     Mulberry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Nelumbo nucifera         Lotus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Nymphae sp.                  Water lilly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Orchids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Paeonia suffruticosa     Peony</a:t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88" name="Google Shape;28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289" name="Google Shape;28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290" name="Google Shape;29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6" name="Google Shape;296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mage result for azalea in chinese gardens" id="297" name="Google Shape;29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7011" y="274638"/>
            <a:ext cx="4114800" cy="3370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ge result for azalea in chinese gardens" id="298" name="Google Shape;29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74638"/>
            <a:ext cx="3942292" cy="591343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4"/>
          <p:cNvSpPr txBox="1"/>
          <p:nvPr/>
        </p:nvSpPr>
        <p:spPr>
          <a:xfrm>
            <a:off x="6352050" y="3831263"/>
            <a:ext cx="18775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azaleas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301" name="Google Shape;30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302" name="Google Shape;302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8" name="Google Shape;308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mage result for Bambusa in ancient summer palace chinese gardens" id="309" name="Google Shape;30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5617" y="19987"/>
            <a:ext cx="4420894" cy="3256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ge result for ginkgo biloba" id="310" name="Google Shape;31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312" name="Google Shape;31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313" name="Google Shape;31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6"/>
          <p:cNvSpPr txBox="1"/>
          <p:nvPr>
            <p:ph type="title"/>
          </p:nvPr>
        </p:nvSpPr>
        <p:spPr>
          <a:xfrm>
            <a:off x="457200" y="274638"/>
            <a:ext cx="342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Japan</a:t>
            </a:r>
            <a:br>
              <a:rPr lang="en-US"/>
            </a:br>
            <a:r>
              <a:rPr lang="en-US"/>
              <a:t>imperial palace</a:t>
            </a:r>
            <a:endParaRPr/>
          </a:p>
        </p:txBody>
      </p:sp>
      <p:pic>
        <p:nvPicPr>
          <p:cNvPr descr="Picture 004.jpg" id="319" name="Google Shape;319;p26"/>
          <p:cNvPicPr preferRelativeResize="0"/>
          <p:nvPr/>
        </p:nvPicPr>
        <p:blipFill rotWithShape="1">
          <a:blip r:embed="rId3">
            <a:alphaModFix/>
          </a:blip>
          <a:srcRect b="7227" l="4167" r="52499" t="46226"/>
          <a:stretch/>
        </p:blipFill>
        <p:spPr>
          <a:xfrm>
            <a:off x="5029200" y="3657600"/>
            <a:ext cx="3962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004.jpg" id="320" name="Google Shape;320;p26"/>
          <p:cNvPicPr preferRelativeResize="0"/>
          <p:nvPr/>
        </p:nvPicPr>
        <p:blipFill rotWithShape="1">
          <a:blip r:embed="rId3">
            <a:alphaModFix/>
          </a:blip>
          <a:srcRect b="55032" l="25832" r="54167" t="8739"/>
          <a:stretch/>
        </p:blipFill>
        <p:spPr>
          <a:xfrm>
            <a:off x="-533400" y="2391146"/>
            <a:ext cx="3657600" cy="4388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1.jpg" id="321" name="Google Shape;32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5455" y="457200"/>
            <a:ext cx="3750076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jpg" id="322" name="Google Shape;32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00223" y="1896640"/>
            <a:ext cx="3316864" cy="221974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324" name="Google Shape;324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325" name="Google Shape;325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"/>
          <p:cNvSpPr txBox="1"/>
          <p:nvPr>
            <p:ph type="title"/>
          </p:nvPr>
        </p:nvSpPr>
        <p:spPr>
          <a:xfrm>
            <a:off x="457200" y="274638"/>
            <a:ext cx="342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Japan</a:t>
            </a:r>
            <a:br>
              <a:rPr lang="en-US"/>
            </a:br>
            <a:r>
              <a:rPr lang="en-US"/>
              <a:t>imperial palace</a:t>
            </a:r>
            <a:endParaRPr/>
          </a:p>
        </p:txBody>
      </p:sp>
      <p:pic>
        <p:nvPicPr>
          <p:cNvPr descr="images3.jpg" id="331" name="Google Shape;33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1502082"/>
            <a:ext cx="3050155" cy="2048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11.jpg" id="332" name="Google Shape;33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0325" y="152400"/>
            <a:ext cx="2419350" cy="3629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 2.jpg" id="333" name="Google Shape;33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41554" y="3718880"/>
            <a:ext cx="3788121" cy="283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7.jpg" id="334" name="Google Shape;334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664" y="3629949"/>
            <a:ext cx="3374485" cy="253761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336" name="Google Shape;33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337" name="Google Shape;33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3" name="Google Shape;343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344" name="Google Shape;344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345" name="Google Shape;345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Zen Garden</a:t>
            </a:r>
            <a:endParaRPr/>
          </a:p>
        </p:txBody>
      </p:sp>
      <p:pic>
        <p:nvPicPr>
          <p:cNvPr descr="Picture 003.jpg" id="351" name="Google Shape;351;p29"/>
          <p:cNvPicPr preferRelativeResize="0"/>
          <p:nvPr/>
        </p:nvPicPr>
        <p:blipFill rotWithShape="1">
          <a:blip r:embed="rId3">
            <a:alphaModFix/>
          </a:blip>
          <a:srcRect b="8749" l="3333" r="52499" t="41250"/>
          <a:stretch/>
        </p:blipFill>
        <p:spPr>
          <a:xfrm>
            <a:off x="5003074" y="1516961"/>
            <a:ext cx="3657600" cy="2760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3.jpg" id="352" name="Google Shape;35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462" y="1481749"/>
            <a:ext cx="3263538" cy="2404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dscape-design-background-zen-garden-beach-Genista-architecture.jpg" id="353" name="Google Shape;35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148" y="4065549"/>
            <a:ext cx="3482453" cy="2290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dscape-design-background-zen-garden-Koumyouzenji-e-chan-architecture.jpg" id="354" name="Google Shape;35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26034" y="4376737"/>
            <a:ext cx="2819400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356" name="Google Shape;35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357" name="Google Shape;35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title"/>
          </p:nvPr>
        </p:nvSpPr>
        <p:spPr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/>
              <a:t>Prototype of historic gardens and parks</a:t>
            </a:r>
            <a:br>
              <a:rPr lang="en-US" sz="2400"/>
            </a:br>
            <a:r>
              <a:rPr lang="en-US" sz="2400"/>
              <a:t>1.architecture </a:t>
            </a:r>
            <a:br>
              <a:rPr lang="en-US" sz="2400"/>
            </a:br>
            <a:r>
              <a:rPr lang="en-US" sz="2400"/>
              <a:t>2.nature</a:t>
            </a:r>
            <a:br>
              <a:rPr lang="en-US" sz="2400"/>
            </a:br>
            <a:br>
              <a:rPr lang="en-US" sz="2400"/>
            </a:br>
            <a:endParaRPr sz="2400"/>
          </a:p>
        </p:txBody>
      </p:sp>
      <p:sp>
        <p:nvSpPr>
          <p:cNvPr id="109" name="Google Shape;109;p3"/>
          <p:cNvSpPr txBox="1"/>
          <p:nvPr/>
        </p:nvSpPr>
        <p:spPr>
          <a:xfrm>
            <a:off x="609600" y="381000"/>
            <a:ext cx="8001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Prototypes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111" name="Google Shape;11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112" name="Google Shape;11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Zen Garden</a:t>
            </a:r>
            <a:endParaRPr/>
          </a:p>
        </p:txBody>
      </p:sp>
      <p:pic>
        <p:nvPicPr>
          <p:cNvPr descr="images.jpg" id="363" name="Google Shape;36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445941"/>
            <a:ext cx="4066903" cy="3057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dscape-design-background-zen-garden-Bainbridge-Island-sea-turtle-architecture.jpg" id="364" name="Google Shape;36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3124200"/>
            <a:ext cx="39624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366" name="Google Shape;36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367" name="Google Shape;36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3" name="Google Shape;373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Acer palmatum                    Japanese Maple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Azalea sp.                              Azalea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 Bambousa sp.                      Bamboo,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Camellia japonica.                Camelia,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Crecidiphyllum japonica      Kastura Tree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Iris ensata                               Japanese Iris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Pinus densiflora                     Japanese red flora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Pinus thunbergiana               Japanese black pine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Prunus sp.                               Flowering cherry</a:t>
            </a:r>
            <a:endParaRPr/>
          </a:p>
        </p:txBody>
      </p:sp>
      <p:sp>
        <p:nvSpPr>
          <p:cNvPr id="374" name="Google Shape;374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375" name="Google Shape;375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376" name="Google Shape;376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2" name="Google Shape;382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mage result for acer palmatum" id="383" name="Google Shape;38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5826" y="0"/>
            <a:ext cx="4688174" cy="3157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ge result for camellia bush" id="384" name="Google Shape;38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826" y="3335315"/>
            <a:ext cx="4651948" cy="3488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ge result for prunus species in japanese gardens" id="385" name="Google Shape;385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210449" cy="3157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ated image" id="386" name="Google Shape;386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863181"/>
            <a:ext cx="4352925" cy="2903837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388" name="Google Shape;38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389" name="Google Shape;38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5" name="Google Shape;395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mage result for pinus densiflora japanese gardens" id="396" name="Google Shape;39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3249" y="-143175"/>
            <a:ext cx="3820751" cy="5894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ated image" id="397" name="Google Shape;39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762500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ge result for iris ensata" id="398" name="Google Shape;39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43200" y="320040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400" name="Google Shape;400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401" name="Google Shape;401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119" name="Google Shape;11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120" name="Google Shape;12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457200" y="1905000"/>
            <a:ext cx="822960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 of prototypes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literature: travelers’ and visitors’ writings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illustrations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visible remains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Garden </a:t>
            </a:r>
            <a:endParaRPr/>
          </a:p>
        </p:txBody>
      </p:sp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  Garden is an enclosure of land for pleasure and delight.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Pleasure: originated in mythology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Layout: originated from ancient cultivation and irrigation practices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129" name="Google Shape;12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130" name="Google Shape;13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6" name="Google Shape;136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Sacred grove memory, hero, trees rocks, shrine or alter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Myth, ( the god garden)garden and agriculture is  connected with god. Demeter goddess of corn  …..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Farm garden , derived from sacred groove, egypt   pond fish agricultural plants, lutus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Garden of  Eden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Symbolism of plants olive fig thorn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Promise garden of prophet Mohammad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37" name="Google Shape;1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138" name="Google Shape;1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139" name="Google Shape;1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Egypt </a:t>
            </a:r>
            <a:br>
              <a:rPr lang="en-US"/>
            </a:br>
            <a:r>
              <a:rPr lang="en-US"/>
              <a:t>farm garden</a:t>
            </a:r>
            <a:endParaRPr/>
          </a:p>
        </p:txBody>
      </p:sp>
      <p:pic>
        <p:nvPicPr>
          <p:cNvPr descr="Picture 001.jpg"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76667" t="55084"/>
          <a:stretch/>
        </p:blipFill>
        <p:spPr>
          <a:xfrm>
            <a:off x="457200" y="4014980"/>
            <a:ext cx="2438400" cy="2627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hari_at_sunrise-2.jpg" id="146" name="Google Shape;14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0" y="4114800"/>
            <a:ext cx="5257800" cy="2339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/>
          <p:nvPr/>
        </p:nvSpPr>
        <p:spPr>
          <a:xfrm>
            <a:off x="4191000" y="1186727"/>
            <a:ext cx="4343400" cy="31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Rectangular and axial arrangement of flower beds, ponds and enclosure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Surrounded by high wall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Irrigation channels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Lutus and papyrus and date palm, pomegranate, sycamore.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Fruit trees for shade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Vine trellis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.jpg" id="148" name="Google Shape;14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" y="1265990"/>
            <a:ext cx="2667000" cy="262021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150" name="Google Shape;150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151" name="Google Shape;151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Babylon</a:t>
            </a:r>
            <a:br>
              <a:rPr lang="en-US"/>
            </a:br>
            <a:r>
              <a:rPr lang="en-US"/>
              <a:t>paradise garden </a:t>
            </a:r>
            <a:endParaRPr/>
          </a:p>
        </p:txBody>
      </p:sp>
      <p:sp>
        <p:nvSpPr>
          <p:cNvPr id="157" name="Google Shape;15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3500 BC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Gardens were for pleasure and representation of Paradise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Irrigation channels and ponds (functional and enjoyment of water in hot climate)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Shades was provided by trees planted in groves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Palace of ruler  made sun-baked bricks and garden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8" name="Google Shape;15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159" name="Google Shape;15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160" name="Google Shape;16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Babylon</a:t>
            </a:r>
            <a:br>
              <a:rPr lang="en-US"/>
            </a:br>
            <a:r>
              <a:rPr lang="en-US"/>
              <a:t>paradise garden  </a:t>
            </a:r>
            <a:endParaRPr/>
          </a:p>
        </p:txBody>
      </p:sp>
      <p:pic>
        <p:nvPicPr>
          <p:cNvPr descr="Picture.jpg" id="166" name="Google Shape;166;p9"/>
          <p:cNvPicPr preferRelativeResize="0"/>
          <p:nvPr/>
        </p:nvPicPr>
        <p:blipFill rotWithShape="1">
          <a:blip r:embed="rId3">
            <a:alphaModFix/>
          </a:blip>
          <a:srcRect b="12464" l="54167" r="0" t="53631"/>
          <a:stretch/>
        </p:blipFill>
        <p:spPr>
          <a:xfrm>
            <a:off x="3962399" y="1600200"/>
            <a:ext cx="4939393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jpg" id="167" name="Google Shape;16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1447800"/>
            <a:ext cx="3429000" cy="507101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 txBox="1"/>
          <p:nvPr/>
        </p:nvSpPr>
        <p:spPr>
          <a:xfrm>
            <a:off x="3962399" y="4267200"/>
            <a:ext cx="518160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acres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300feet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Planted and irrigated roof terraces height 300 feet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Nabukhath Nassar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4/15/2021</a:t>
            </a:r>
            <a:endParaRPr/>
          </a:p>
        </p:txBody>
      </p:sp>
      <p:sp>
        <p:nvSpPr>
          <p:cNvPr id="170" name="Google Shape;17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171" name="Google Shape;17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2009-02-25T07:34:40Z</dcterms:created>
  <dc:creator>Landscape</dc:creator>
</cp:coreProperties>
</file>