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37"/>
  </p:notesMasterIdLst>
  <p:sldIdLst>
    <p:sldId id="256" r:id="rId2"/>
    <p:sldId id="277" r:id="rId3"/>
    <p:sldId id="278" r:id="rId4"/>
    <p:sldId id="279" r:id="rId5"/>
    <p:sldId id="280" r:id="rId6"/>
    <p:sldId id="283" r:id="rId7"/>
    <p:sldId id="284" r:id="rId8"/>
    <p:sldId id="285" r:id="rId9"/>
    <p:sldId id="286" r:id="rId10"/>
    <p:sldId id="287" r:id="rId11"/>
    <p:sldId id="289" r:id="rId12"/>
    <p:sldId id="290" r:id="rId13"/>
    <p:sldId id="291" r:id="rId14"/>
    <p:sldId id="292" r:id="rId15"/>
    <p:sldId id="293" r:id="rId16"/>
    <p:sldId id="259" r:id="rId17"/>
    <p:sldId id="260" r:id="rId18"/>
    <p:sldId id="261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2" r:id="rId28"/>
    <p:sldId id="271" r:id="rId29"/>
    <p:sldId id="273" r:id="rId30"/>
    <p:sldId id="274" r:id="rId31"/>
    <p:sldId id="275" r:id="rId32"/>
    <p:sldId id="276" r:id="rId33"/>
    <p:sldId id="296" r:id="rId34"/>
    <p:sldId id="298" r:id="rId35"/>
    <p:sldId id="303" r:id="rId3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04EF351-68D4-482A-A1AE-3BFC68D8EC07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37F4424-F306-46BC-9531-E3437B909A9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F4424-F306-46BC-9531-E3437B909A9D}" type="slidenum">
              <a:rPr lang="ar-SA" smtClean="0"/>
              <a:pPr/>
              <a:t>31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9363C2C-51E4-4A3D-A6C9-2BEE3EC4AFC6}" type="datetimeFigureOut">
              <a:rPr lang="ar-SA" smtClean="0"/>
              <a:pPr/>
              <a:t>13/05/1433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9478BE4-8DF7-4721-A328-E50AC67A2A5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800" dirty="0" smtClean="0"/>
              <a:t>الفصل الثاني عشر</a:t>
            </a:r>
            <a:endParaRPr lang="ar-SA" sz="48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pPr algn="r"/>
            <a:r>
              <a:rPr lang="ar-JO" sz="3600" dirty="0" smtClean="0"/>
              <a:t>التحويلات الخارجية وتبديل العملات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u="sng" dirty="0" smtClean="0"/>
              <a:t>القيود المحاسبية</a:t>
            </a:r>
            <a:endParaRPr lang="ar-SA" sz="3600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sz="2800" dirty="0" smtClean="0"/>
              <a:t>قيام العميل بدفع قيمة الحوالة نقدا أو خصمها من حسابه الجاري في حالات التحويلات الصادرة بقيمة </a:t>
            </a:r>
            <a:r>
              <a:rPr lang="ar-SA" sz="2800" dirty="0" smtClean="0"/>
              <a:t> </a:t>
            </a:r>
            <a:r>
              <a:rPr lang="ar-JO" sz="2800" dirty="0" smtClean="0"/>
              <a:t>7040</a:t>
            </a:r>
            <a:r>
              <a:rPr lang="ar-SA" sz="2800" dirty="0" smtClean="0"/>
              <a:t>شاملة 40 عمولة للبنك</a:t>
            </a:r>
            <a:endParaRPr lang="ar-JO" sz="2800" dirty="0" smtClean="0"/>
          </a:p>
          <a:p>
            <a:pPr>
              <a:buNone/>
            </a:pPr>
            <a:r>
              <a:rPr lang="ar-JO" sz="2800" dirty="0" smtClean="0"/>
              <a:t>***  دفعها نقدا</a:t>
            </a:r>
          </a:p>
          <a:p>
            <a:pPr>
              <a:buNone/>
            </a:pPr>
            <a:r>
              <a:rPr lang="ar-JO" sz="2800" dirty="0" smtClean="0"/>
              <a:t>من ح/ الصندوق </a:t>
            </a:r>
            <a:r>
              <a:rPr lang="ar-SA" sz="2800" dirty="0" smtClean="0"/>
              <a:t>(أو جاري العميل المحول)</a:t>
            </a:r>
            <a:r>
              <a:rPr lang="ar-JO" sz="2800" dirty="0" smtClean="0"/>
              <a:t>      </a:t>
            </a:r>
            <a:r>
              <a:rPr lang="ar-JO" sz="2800" dirty="0" smtClean="0"/>
              <a:t>7040              </a:t>
            </a:r>
          </a:p>
          <a:p>
            <a:pPr>
              <a:buNone/>
            </a:pPr>
            <a:r>
              <a:rPr lang="ar-JO" sz="2800" dirty="0" smtClean="0"/>
              <a:t>              </a:t>
            </a:r>
            <a:r>
              <a:rPr lang="ar-JO" sz="2800" dirty="0" err="1" smtClean="0"/>
              <a:t>الى</a:t>
            </a:r>
            <a:r>
              <a:rPr lang="ar-JO" sz="2800" dirty="0" smtClean="0"/>
              <a:t> مذكورين</a:t>
            </a:r>
          </a:p>
          <a:p>
            <a:pPr>
              <a:buNone/>
            </a:pPr>
            <a:r>
              <a:rPr lang="ar-JO" sz="2800" dirty="0" smtClean="0"/>
              <a:t>                  ح/عمولات التحويل 40</a:t>
            </a:r>
          </a:p>
          <a:p>
            <a:pPr>
              <a:buNone/>
            </a:pPr>
            <a:r>
              <a:rPr lang="ar-JO" sz="2800" dirty="0" smtClean="0"/>
              <a:t>                   ح/</a:t>
            </a:r>
            <a:r>
              <a:rPr lang="ar-JO" sz="2800" dirty="0" err="1" smtClean="0"/>
              <a:t>حوالة</a:t>
            </a:r>
            <a:r>
              <a:rPr lang="ar-JO" sz="2800" dirty="0" smtClean="0"/>
              <a:t> </a:t>
            </a:r>
            <a:r>
              <a:rPr lang="ar-JO" sz="2800" dirty="0" err="1" smtClean="0"/>
              <a:t>اموال</a:t>
            </a:r>
            <a:r>
              <a:rPr lang="ar-JO" sz="2800" dirty="0" smtClean="0"/>
              <a:t> صادرة 7000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sz="2800" dirty="0" smtClean="0"/>
              <a:t>تحويل قيمة الحوالة الي البنك </a:t>
            </a:r>
            <a:r>
              <a:rPr lang="ar-JO" sz="2800" dirty="0" smtClean="0"/>
              <a:t>المراسل،او </a:t>
            </a:r>
            <a:r>
              <a:rPr lang="ar-JO" sz="2800" dirty="0" smtClean="0"/>
              <a:t>فرع البنك في الدولة الأجنبية</a:t>
            </a:r>
          </a:p>
          <a:p>
            <a:pPr>
              <a:buNone/>
            </a:pPr>
            <a:r>
              <a:rPr lang="ar-JO" sz="2800" dirty="0" smtClean="0"/>
              <a:t>              من </a:t>
            </a:r>
            <a:r>
              <a:rPr lang="ar-JO" sz="2800" dirty="0" err="1" smtClean="0"/>
              <a:t>ح</a:t>
            </a:r>
            <a:r>
              <a:rPr lang="ar-JO" sz="2800" dirty="0" smtClean="0"/>
              <a:t>/</a:t>
            </a:r>
            <a:r>
              <a:rPr lang="ar-JO" sz="2800" dirty="0" err="1" smtClean="0"/>
              <a:t>حوالة</a:t>
            </a:r>
            <a:r>
              <a:rPr lang="ar-JO" sz="2800" dirty="0" smtClean="0"/>
              <a:t> </a:t>
            </a:r>
            <a:r>
              <a:rPr lang="ar-JO" sz="2800" dirty="0" err="1" smtClean="0"/>
              <a:t>اموال</a:t>
            </a:r>
            <a:r>
              <a:rPr lang="ar-JO" sz="2800" dirty="0" smtClean="0"/>
              <a:t> صادرة 7000</a:t>
            </a:r>
          </a:p>
          <a:p>
            <a:pPr>
              <a:buNone/>
            </a:pPr>
            <a:r>
              <a:rPr lang="ar-JO" sz="2800" dirty="0" smtClean="0"/>
              <a:t>                    </a:t>
            </a:r>
            <a:r>
              <a:rPr lang="ar-JO" sz="2800" dirty="0" err="1" smtClean="0"/>
              <a:t>الى</a:t>
            </a:r>
            <a:r>
              <a:rPr lang="ar-JO" sz="2800" dirty="0" smtClean="0"/>
              <a:t> ح/جاري البنك المراسل </a:t>
            </a:r>
            <a:r>
              <a:rPr lang="ar-JO" dirty="0" smtClean="0"/>
              <a:t>7000</a:t>
            </a: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استلام </a:t>
            </a:r>
            <a:r>
              <a:rPr lang="ar-JO" dirty="0" err="1" smtClean="0"/>
              <a:t>اشارة</a:t>
            </a:r>
            <a:r>
              <a:rPr lang="ar-JO" dirty="0" smtClean="0"/>
              <a:t> من خلال نظام </a:t>
            </a:r>
            <a:r>
              <a:rPr lang="ar-JO" dirty="0" err="1" smtClean="0"/>
              <a:t>السوفت</a:t>
            </a:r>
            <a:r>
              <a:rPr lang="ar-JO" dirty="0" smtClean="0"/>
              <a:t> بورود </a:t>
            </a:r>
            <a:r>
              <a:rPr lang="ar-JO" dirty="0" err="1" smtClean="0"/>
              <a:t>حوالة</a:t>
            </a:r>
            <a:r>
              <a:rPr lang="ar-JO" dirty="0" smtClean="0"/>
              <a:t> مالية من الخارج لصالح مستفيد له حساب جاري في البنك قيمتها 13000 دينار</a:t>
            </a:r>
          </a:p>
          <a:p>
            <a:pPr>
              <a:buNone/>
            </a:pPr>
            <a:r>
              <a:rPr lang="ar-JO" dirty="0" smtClean="0"/>
              <a:t>      من </a:t>
            </a:r>
            <a:r>
              <a:rPr lang="ar-JO" dirty="0" err="1" smtClean="0"/>
              <a:t>ح</a:t>
            </a:r>
            <a:r>
              <a:rPr lang="ar-JO" dirty="0" smtClean="0"/>
              <a:t>/جاري البنك المراسل13000</a:t>
            </a:r>
          </a:p>
          <a:p>
            <a:pPr>
              <a:buNone/>
            </a:pPr>
            <a:r>
              <a:rPr lang="ar-JO" dirty="0" smtClean="0"/>
              <a:t>                 </a:t>
            </a:r>
            <a:r>
              <a:rPr lang="ar-JO" dirty="0" err="1" smtClean="0"/>
              <a:t>الى</a:t>
            </a:r>
            <a:r>
              <a:rPr lang="ar-JO" dirty="0" smtClean="0"/>
              <a:t> ح/ </a:t>
            </a:r>
            <a:r>
              <a:rPr lang="ar-JO" dirty="0" err="1" smtClean="0"/>
              <a:t>حوالة</a:t>
            </a:r>
            <a:r>
              <a:rPr lang="ar-JO" dirty="0" smtClean="0"/>
              <a:t> مالية واردة 13000</a:t>
            </a:r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تسجيل القيمة لصالح المستفيد بعد خصم العمولة وقدرها 1%</a:t>
            </a:r>
          </a:p>
          <a:p>
            <a:pPr>
              <a:buNone/>
            </a:pPr>
            <a:r>
              <a:rPr lang="ar-JO" dirty="0" smtClean="0"/>
              <a:t>   من </a:t>
            </a:r>
            <a:r>
              <a:rPr lang="ar-JO" dirty="0" err="1" smtClean="0"/>
              <a:t>ح</a:t>
            </a:r>
            <a:r>
              <a:rPr lang="ar-JO" dirty="0" smtClean="0"/>
              <a:t>/ </a:t>
            </a:r>
            <a:r>
              <a:rPr lang="ar-JO" dirty="0" err="1" smtClean="0"/>
              <a:t>حوالة</a:t>
            </a:r>
            <a:r>
              <a:rPr lang="ar-JO" dirty="0" smtClean="0"/>
              <a:t> مالية واردة  13000</a:t>
            </a:r>
          </a:p>
          <a:p>
            <a:pPr>
              <a:buNone/>
            </a:pPr>
            <a:r>
              <a:rPr lang="ar-JO" dirty="0" smtClean="0"/>
              <a:t>                  </a:t>
            </a:r>
            <a:r>
              <a:rPr lang="ar-JO" dirty="0" err="1" smtClean="0"/>
              <a:t>الى</a:t>
            </a:r>
            <a:r>
              <a:rPr lang="ar-JO" dirty="0" smtClean="0"/>
              <a:t> مذكورين</a:t>
            </a:r>
          </a:p>
          <a:p>
            <a:pPr>
              <a:buNone/>
            </a:pPr>
            <a:r>
              <a:rPr lang="ar-JO" dirty="0" smtClean="0"/>
              <a:t>                    ح/ جاري العملاء </a:t>
            </a:r>
            <a:r>
              <a:rPr lang="ar-JO" dirty="0" smtClean="0"/>
              <a:t>المستفيد12</a:t>
            </a:r>
            <a:r>
              <a:rPr lang="ar-SA" dirty="0" smtClean="0"/>
              <a:t>870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     ح/عمولة حوالات مالية واردة </a:t>
            </a:r>
            <a:r>
              <a:rPr lang="ar-JO" dirty="0" smtClean="0"/>
              <a:t>13</a:t>
            </a:r>
            <a:r>
              <a:rPr lang="ar-SA" dirty="0" smtClean="0"/>
              <a:t>0</a:t>
            </a: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في حالة كون المستفيد من غير عملاء البنك يتم تسجيلها مؤقتا في حساب </a:t>
            </a:r>
            <a:r>
              <a:rPr lang="ar-JO" dirty="0" err="1" smtClean="0"/>
              <a:t>امانات</a:t>
            </a:r>
            <a:r>
              <a:rPr lang="ar-JO" dirty="0" smtClean="0"/>
              <a:t> </a:t>
            </a:r>
            <a:r>
              <a:rPr lang="ar-JO" dirty="0" err="1" smtClean="0"/>
              <a:t>حوالات</a:t>
            </a:r>
            <a:r>
              <a:rPr lang="ar-JO" dirty="0" smtClean="0"/>
              <a:t> حتى يقوم المستفيد بمراجعة البنك والحصول عليها نقدا </a:t>
            </a:r>
          </a:p>
          <a:p>
            <a:pPr>
              <a:buNone/>
            </a:pPr>
            <a:r>
              <a:rPr lang="ar-JO" dirty="0" smtClean="0"/>
              <a:t>        من </a:t>
            </a:r>
            <a:r>
              <a:rPr lang="ar-JO" dirty="0" err="1" smtClean="0"/>
              <a:t>ح</a:t>
            </a:r>
            <a:r>
              <a:rPr lang="ar-JO" dirty="0" smtClean="0"/>
              <a:t>/ </a:t>
            </a:r>
            <a:r>
              <a:rPr lang="ar-JO" dirty="0" err="1" smtClean="0"/>
              <a:t>حوالة</a:t>
            </a:r>
            <a:r>
              <a:rPr lang="ar-JO" dirty="0" smtClean="0"/>
              <a:t> مالية واردة 13000 </a:t>
            </a:r>
          </a:p>
          <a:p>
            <a:pPr>
              <a:buNone/>
            </a:pPr>
            <a:r>
              <a:rPr lang="ar-JO" dirty="0" smtClean="0"/>
              <a:t>                 </a:t>
            </a:r>
            <a:r>
              <a:rPr lang="ar-JO" dirty="0" err="1" smtClean="0"/>
              <a:t>الى</a:t>
            </a:r>
            <a:r>
              <a:rPr lang="ar-JO" dirty="0" smtClean="0"/>
              <a:t> مذكورين </a:t>
            </a:r>
          </a:p>
          <a:p>
            <a:pPr>
              <a:buNone/>
            </a:pPr>
            <a:r>
              <a:rPr lang="ar-JO" dirty="0" smtClean="0"/>
              <a:t>                    ح/ امانات الحوالات </a:t>
            </a:r>
            <a:r>
              <a:rPr lang="ar-JO" dirty="0" smtClean="0"/>
              <a:t>12</a:t>
            </a:r>
            <a:r>
              <a:rPr lang="ar-SA" dirty="0" smtClean="0"/>
              <a:t>870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      ح/عمولة حوالات واردة </a:t>
            </a:r>
            <a:r>
              <a:rPr lang="ar-JO" dirty="0" smtClean="0"/>
              <a:t>13</a:t>
            </a:r>
            <a:r>
              <a:rPr lang="ar-SA" dirty="0" smtClean="0"/>
              <a:t>0</a:t>
            </a: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عند قيام المستفيد بسحب </a:t>
            </a:r>
            <a:r>
              <a:rPr lang="ar-JO" dirty="0" err="1" smtClean="0"/>
              <a:t>حوالته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من ح/امانات الحوالات  </a:t>
            </a:r>
            <a:r>
              <a:rPr lang="ar-JO" dirty="0" smtClean="0"/>
              <a:t>12</a:t>
            </a:r>
            <a:r>
              <a:rPr lang="ar-SA" dirty="0" smtClean="0"/>
              <a:t>870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      الى ح/الصندوق      </a:t>
            </a:r>
            <a:r>
              <a:rPr lang="ar-JO" dirty="0" smtClean="0"/>
              <a:t>12</a:t>
            </a:r>
            <a:r>
              <a:rPr lang="ar-SA" dirty="0" smtClean="0"/>
              <a:t>870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Y" sz="3600" dirty="0" smtClean="0">
                <a:solidFill>
                  <a:schemeClr val="tx1"/>
                </a:solidFill>
              </a:rPr>
              <a:t>من الوظائف التي تقوم </a:t>
            </a:r>
            <a:r>
              <a:rPr lang="ar-SY" sz="3600" dirty="0" err="1" smtClean="0">
                <a:solidFill>
                  <a:schemeClr val="tx1"/>
                </a:solidFill>
              </a:rPr>
              <a:t>بها</a:t>
            </a:r>
            <a:r>
              <a:rPr lang="ar-SY" sz="3600" dirty="0" smtClean="0">
                <a:solidFill>
                  <a:schemeClr val="tx1"/>
                </a:solidFill>
              </a:rPr>
              <a:t> دائرة التحويلات :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sz="2800" b="1" u="sng" dirty="0" smtClean="0"/>
              <a:t> </a:t>
            </a:r>
            <a:r>
              <a:rPr lang="ar-SA" sz="4000" b="1" u="sng" dirty="0" smtClean="0"/>
              <a:t>ثانيا</a:t>
            </a:r>
            <a:r>
              <a:rPr lang="ar-SA" sz="2800" b="1" u="sng" dirty="0" smtClean="0"/>
              <a:t> :</a:t>
            </a:r>
            <a:r>
              <a:rPr lang="ar-SY" sz="2800" b="1" u="sng" dirty="0" smtClean="0"/>
              <a:t>تبديل </a:t>
            </a:r>
            <a:r>
              <a:rPr lang="ar-SY" sz="2800" b="1" u="sng" dirty="0" smtClean="0"/>
              <a:t>العملات الاجنبية وتحديد اسعار صرفها . </a:t>
            </a:r>
            <a:endParaRPr lang="ar-JO" sz="2800" b="1" u="sng" dirty="0" smtClean="0"/>
          </a:p>
          <a:p>
            <a:pPr>
              <a:buNone/>
            </a:pPr>
            <a:endParaRPr lang="ar-JO" sz="2800" b="1" u="sng" dirty="0" smtClean="0"/>
          </a:p>
          <a:p>
            <a:pPr>
              <a:buNone/>
            </a:pPr>
            <a:r>
              <a:rPr lang="ar-JO" sz="2800" b="1" dirty="0" smtClean="0"/>
              <a:t>** </a:t>
            </a:r>
            <a:r>
              <a:rPr lang="ar-SY" sz="2800" dirty="0" err="1" smtClean="0"/>
              <a:t>اسباب</a:t>
            </a:r>
            <a:r>
              <a:rPr lang="ar-SY" sz="2800" dirty="0" smtClean="0"/>
              <a:t>  عملية تبديل العملة </a:t>
            </a:r>
            <a:endParaRPr lang="en-US" sz="2800" dirty="0" smtClean="0"/>
          </a:p>
          <a:p>
            <a:pPr lvl="0"/>
            <a:r>
              <a:rPr lang="ar-SY" sz="2800" dirty="0" smtClean="0"/>
              <a:t>تحويل </a:t>
            </a:r>
            <a:r>
              <a:rPr lang="ar-JO" sz="2800" dirty="0" smtClean="0"/>
              <a:t>العملة</a:t>
            </a:r>
            <a:r>
              <a:rPr lang="ar-SY" sz="2800" dirty="0" smtClean="0"/>
              <a:t> </a:t>
            </a:r>
            <a:r>
              <a:rPr lang="ar-SY" sz="2800" dirty="0" err="1" smtClean="0"/>
              <a:t>الى</a:t>
            </a:r>
            <a:r>
              <a:rPr lang="ar-SY" sz="2800" dirty="0" smtClean="0"/>
              <a:t> الخارج </a:t>
            </a:r>
            <a:endParaRPr lang="en-US" sz="2800" dirty="0" smtClean="0"/>
          </a:p>
          <a:p>
            <a:pPr lvl="0"/>
            <a:r>
              <a:rPr lang="ar-SY" sz="2800" dirty="0" smtClean="0"/>
              <a:t>الاستثمارات </a:t>
            </a:r>
            <a:endParaRPr lang="en-US" sz="2800" dirty="0" smtClean="0"/>
          </a:p>
          <a:p>
            <a:pPr lvl="0"/>
            <a:r>
              <a:rPr lang="ar-SY" sz="2800" dirty="0" smtClean="0"/>
              <a:t>الاستيراد </a:t>
            </a:r>
            <a:endParaRPr lang="en-US" sz="2800" dirty="0" smtClean="0"/>
          </a:p>
          <a:p>
            <a:endParaRPr lang="en-US" sz="2800" b="1" dirty="0" smtClean="0"/>
          </a:p>
          <a:p>
            <a:pPr>
              <a:buNone/>
            </a:pPr>
            <a:endParaRPr lang="ar-SA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Y" sz="3600" dirty="0" smtClean="0">
                <a:solidFill>
                  <a:schemeClr val="tx1"/>
                </a:solidFill>
              </a:rPr>
              <a:t>يقوم البنك </a:t>
            </a:r>
            <a:r>
              <a:rPr lang="ar-JO" sz="3600" dirty="0" smtClean="0">
                <a:solidFill>
                  <a:schemeClr val="tx1"/>
                </a:solidFill>
              </a:rPr>
              <a:t>بخدمة تبديل العملات </a:t>
            </a:r>
            <a:r>
              <a:rPr lang="ar-SY" sz="3600" dirty="0" smtClean="0">
                <a:solidFill>
                  <a:schemeClr val="tx1"/>
                </a:solidFill>
              </a:rPr>
              <a:t>بهدف :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ar-JO" dirty="0" smtClean="0"/>
              <a:t>1.</a:t>
            </a:r>
            <a:r>
              <a:rPr lang="ar-SY" dirty="0" smtClean="0"/>
              <a:t>خدمة العملاء وتلبية حاجتهم من العملات </a:t>
            </a:r>
            <a:r>
              <a:rPr lang="ar-SY" dirty="0" err="1" smtClean="0"/>
              <a:t>الاجنبية</a:t>
            </a:r>
            <a:r>
              <a:rPr lang="ar-SY" dirty="0" smtClean="0"/>
              <a:t> </a:t>
            </a:r>
            <a:endParaRPr lang="ar-JO" dirty="0" smtClean="0"/>
          </a:p>
          <a:p>
            <a:pPr marL="596646" indent="-514350">
              <a:buNone/>
            </a:pPr>
            <a:endParaRPr lang="ar-JO" dirty="0" smtClean="0"/>
          </a:p>
          <a:p>
            <a:pPr marL="596646" indent="-514350">
              <a:buNone/>
            </a:pPr>
            <a:endParaRPr lang="ar-JO" dirty="0" smtClean="0"/>
          </a:p>
          <a:p>
            <a:pPr marL="596646" lvl="0" indent="-514350">
              <a:buNone/>
            </a:pPr>
            <a:r>
              <a:rPr lang="ar-JO" dirty="0" smtClean="0"/>
              <a:t>2.</a:t>
            </a:r>
            <a:r>
              <a:rPr lang="ar-SY" dirty="0" smtClean="0"/>
              <a:t>ولكي يحقق ربح من فرق </a:t>
            </a:r>
            <a:r>
              <a:rPr lang="ar-SY" dirty="0" err="1" smtClean="0"/>
              <a:t>اسعار</a:t>
            </a:r>
            <a:r>
              <a:rPr lang="ar-SY" dirty="0" smtClean="0"/>
              <a:t> العملات عند البيع والشراء .</a:t>
            </a:r>
            <a:endParaRPr lang="en-US" dirty="0" smtClean="0"/>
          </a:p>
          <a:p>
            <a:pPr marL="596646" indent="-514350">
              <a:buFont typeface="+mj-lt"/>
              <a:buAutoNum type="arabicParenR"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5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498080" cy="4221480"/>
          </a:xfrm>
        </p:spPr>
        <p:txBody>
          <a:bodyPr>
            <a:normAutofit fontScale="90000"/>
          </a:bodyPr>
          <a:lstStyle/>
          <a:p>
            <a:pPr algn="r">
              <a:buFont typeface="Wingdings" pitchFamily="2" charset="2"/>
              <a:buChar char="v"/>
            </a:pPr>
            <a:r>
              <a:rPr lang="ar-SY" dirty="0" smtClean="0">
                <a:solidFill>
                  <a:schemeClr val="tx1"/>
                </a:solidFill>
              </a:rPr>
              <a:t> الربح الذي يتحقق للبنك  اسمه هامش ربح :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ar-SY" dirty="0" smtClean="0">
                <a:solidFill>
                  <a:schemeClr val="tx1"/>
                </a:solidFill>
              </a:rPr>
              <a:t>يزداد هذا الهامش في البيع والشراء في حالة عدم استقرار العملات 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Y" sz="4000" dirty="0" smtClean="0"/>
              <a:t>الجوانب المحاسبية لتبادل العملات :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ar-SY" dirty="0" smtClean="0"/>
              <a:t>تتم عمليات البيع والشراء للعملات </a:t>
            </a:r>
            <a:r>
              <a:rPr lang="ar-SY" dirty="0" err="1" smtClean="0"/>
              <a:t>الاجنبية</a:t>
            </a:r>
            <a:r>
              <a:rPr lang="ar-SY" dirty="0" smtClean="0"/>
              <a:t> في البنك بواسطة موظف </a:t>
            </a:r>
            <a:r>
              <a:rPr lang="ar-SY" dirty="0" err="1" smtClean="0"/>
              <a:t>التلر</a:t>
            </a:r>
            <a:r>
              <a:rPr lang="ar-SY" dirty="0" smtClean="0"/>
              <a:t> المختص في العملات </a:t>
            </a:r>
            <a:r>
              <a:rPr lang="ar-SY" dirty="0" err="1" smtClean="0"/>
              <a:t>الاجنبية</a:t>
            </a:r>
            <a:r>
              <a:rPr lang="ar-SY" dirty="0" smtClean="0"/>
              <a:t> </a:t>
            </a:r>
            <a:r>
              <a:rPr lang="ar-SY" dirty="0" err="1" smtClean="0"/>
              <a:t>او</a:t>
            </a:r>
            <a:r>
              <a:rPr lang="ar-SY" dirty="0" smtClean="0"/>
              <a:t> </a:t>
            </a:r>
            <a:r>
              <a:rPr lang="ar-SY" dirty="0" err="1" smtClean="0"/>
              <a:t>اي</a:t>
            </a:r>
            <a:r>
              <a:rPr lang="ar-SY" dirty="0" smtClean="0"/>
              <a:t> موظف </a:t>
            </a:r>
            <a:r>
              <a:rPr lang="ar-SY" dirty="0" err="1" smtClean="0"/>
              <a:t>اخر</a:t>
            </a:r>
            <a:r>
              <a:rPr lang="ar-SY" dirty="0" smtClean="0"/>
              <a:t> . </a:t>
            </a:r>
            <a:endParaRPr lang="en-US" dirty="0" smtClean="0"/>
          </a:p>
          <a:p>
            <a:pPr>
              <a:buNone/>
            </a:pPr>
            <a:endParaRPr lang="ar-JO" dirty="0" smtClean="0"/>
          </a:p>
          <a:p>
            <a:pPr lvl="0"/>
            <a:r>
              <a:rPr lang="ar-SY" dirty="0" smtClean="0"/>
              <a:t>تصدر قسيمة خاصة تعرف بقسيمة تحويل العملة تضم المعلومات الخاصة بالمشتري  ونوع العملة وسعر الصرف وقيمة العملة المدفوعة بالعملة الوطنية او عملة اجنبية اخرى </a:t>
            </a:r>
            <a:r>
              <a:rPr lang="ar-SY" dirty="0" smtClean="0"/>
              <a:t>.</a:t>
            </a:r>
            <a:endParaRPr lang="ar-SA" dirty="0" smtClean="0"/>
          </a:p>
          <a:p>
            <a:pPr lvl="0"/>
            <a:r>
              <a:rPr lang="ar-SA" dirty="0" smtClean="0"/>
              <a:t>يتم توسيط حساب يعرف بمركز العملات الاجنبية بسبب عدم تساوي عمليتي البيع والشراء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4400" dirty="0" smtClean="0"/>
              <a:t>أولا</a:t>
            </a:r>
            <a:r>
              <a:rPr lang="ar-SA" sz="3600" dirty="0" smtClean="0"/>
              <a:t> : الحوالات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ar-JO" sz="3600" dirty="0" smtClean="0"/>
              <a:t>دائرة </a:t>
            </a:r>
            <a:r>
              <a:rPr lang="ar-JO" sz="3600" dirty="0" smtClean="0"/>
              <a:t>تحويل الاموال الخارجية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sz="2800" dirty="0" smtClean="0"/>
              <a:t>تحويل (صدور حوالة) اموال داخلية بناء على طلب احد العملاء من مدينة لأخرى داخل </a:t>
            </a:r>
            <a:r>
              <a:rPr lang="ar-JO" sz="2800" dirty="0" smtClean="0"/>
              <a:t>البلد</a:t>
            </a:r>
            <a:r>
              <a:rPr lang="ar-SA" sz="2800" dirty="0" smtClean="0"/>
              <a:t>(داخليا)</a:t>
            </a:r>
            <a:r>
              <a:rPr lang="ar-JO" sz="2800" dirty="0" smtClean="0"/>
              <a:t>:</a:t>
            </a:r>
            <a:endParaRPr lang="ar-JO" sz="2800" dirty="0" smtClean="0"/>
          </a:p>
          <a:p>
            <a:pPr>
              <a:buNone/>
            </a:pPr>
            <a:r>
              <a:rPr lang="ar-JO" sz="2800" dirty="0" smtClean="0"/>
              <a:t>** من خلال فروع نفس البنك</a:t>
            </a:r>
          </a:p>
          <a:p>
            <a:pPr>
              <a:buNone/>
            </a:pPr>
            <a:r>
              <a:rPr lang="ar-JO" sz="2800" dirty="0" smtClean="0"/>
              <a:t>يتم خصم القيمة المحولة من حساب العميل المحول </a:t>
            </a:r>
            <a:r>
              <a:rPr lang="ar-JO" sz="2800" dirty="0" err="1" smtClean="0"/>
              <a:t>او</a:t>
            </a:r>
            <a:r>
              <a:rPr lang="ar-JO" sz="2800" dirty="0" smtClean="0"/>
              <a:t> تحصيلها نقدا .. يقوم العميل المحول بتعبئة  نموذج خاص بالتحويل</a:t>
            </a:r>
          </a:p>
          <a:p>
            <a:pPr>
              <a:buNone/>
            </a:pPr>
            <a:r>
              <a:rPr lang="ar-JO" sz="2800" dirty="0" smtClean="0"/>
              <a:t>حيث يوضح:</a:t>
            </a:r>
          </a:p>
          <a:p>
            <a:pPr>
              <a:buNone/>
            </a:pPr>
            <a:r>
              <a:rPr lang="ar-JO" sz="2800" dirty="0" smtClean="0"/>
              <a:t>اسم المستفيد ورقم حسابه ، اسم المحول ورقم حسابه ،</a:t>
            </a:r>
            <a:r>
              <a:rPr lang="ar-JO" sz="2800" dirty="0" smtClean="0"/>
              <a:t>ال</a:t>
            </a:r>
            <a:r>
              <a:rPr lang="ar-SA" sz="2800" dirty="0" smtClean="0"/>
              <a:t>م</a:t>
            </a:r>
            <a:r>
              <a:rPr lang="ar-JO" sz="2800" dirty="0" smtClean="0"/>
              <a:t>بلغ </a:t>
            </a:r>
            <a:r>
              <a:rPr lang="ar-JO" sz="2800" dirty="0" smtClean="0"/>
              <a:t>المحول، نوع العملة ، تاريخ التحويل </a:t>
            </a:r>
          </a:p>
          <a:p>
            <a:pPr>
              <a:buNone/>
            </a:pPr>
            <a:r>
              <a:rPr lang="ar-JO" sz="2800" dirty="0" smtClean="0"/>
              <a:t>ثم يقوم البنك بتسجيلها في حساب العميل في فرع البنك المحول له في المدينة الأخرى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Y" sz="3600" i="1" u="sng" dirty="0" smtClean="0">
                <a:solidFill>
                  <a:srgbClr val="C00000"/>
                </a:solidFill>
              </a:rPr>
              <a:t>القيود المحاسبة :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بيع 140000 دينار مقابل </a:t>
            </a:r>
            <a:r>
              <a:rPr lang="ar-SY" dirty="0" smtClean="0"/>
              <a:t>الدولار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سعر صرف الدولار 70. دينار</a:t>
            </a:r>
            <a:endParaRPr lang="en-US" dirty="0" smtClean="0"/>
          </a:p>
          <a:p>
            <a:pPr>
              <a:buNone/>
            </a:pPr>
            <a:endParaRPr lang="ar-JO" dirty="0" smtClean="0"/>
          </a:p>
          <a:p>
            <a:pPr marL="596646" indent="-514350">
              <a:buNone/>
            </a:pPr>
            <a:r>
              <a:rPr lang="ar-SY" sz="2800" dirty="0" smtClean="0"/>
              <a:t> من ح /الصندوق –عملة </a:t>
            </a:r>
            <a:r>
              <a:rPr lang="ar-SY" sz="2800" dirty="0" smtClean="0"/>
              <a:t>الد</a:t>
            </a:r>
            <a:r>
              <a:rPr lang="ar-SA" sz="2800" dirty="0" smtClean="0"/>
              <a:t>ولار</a:t>
            </a:r>
            <a:r>
              <a:rPr lang="ar-SY" sz="2800" dirty="0" smtClean="0"/>
              <a:t>    </a:t>
            </a:r>
            <a:r>
              <a:rPr lang="ar-SA" sz="2800" dirty="0" smtClean="0"/>
              <a:t>200000</a:t>
            </a:r>
            <a:endParaRPr lang="en-US" sz="2800" dirty="0" smtClean="0"/>
          </a:p>
          <a:p>
            <a:pPr>
              <a:buNone/>
            </a:pPr>
            <a:r>
              <a:rPr lang="ar-SY" sz="2800" dirty="0" smtClean="0"/>
              <a:t>            </a:t>
            </a:r>
            <a:endParaRPr lang="en-US" sz="2800" dirty="0" smtClean="0"/>
          </a:p>
          <a:p>
            <a:pPr>
              <a:buNone/>
            </a:pPr>
            <a:r>
              <a:rPr lang="ar-SY" sz="2800" dirty="0" smtClean="0"/>
              <a:t>              الى ح / مركز العملات الاجنبية        </a:t>
            </a:r>
            <a:r>
              <a:rPr lang="ar-SA" sz="2800" dirty="0" smtClean="0"/>
              <a:t>200000</a:t>
            </a:r>
            <a:endParaRPr lang="ar-SA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Y" sz="3600" i="1" u="sng" dirty="0" smtClean="0"/>
              <a:t>القيود المحاسبة :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تسجيل القيد الثاني لنفس عملية البيع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r>
              <a:rPr lang="ar-SY" sz="2800" dirty="0" smtClean="0"/>
              <a:t>من ح / مركز العملات الاجنبية           </a:t>
            </a:r>
            <a:r>
              <a:rPr lang="ar-SA" sz="2800" dirty="0" smtClean="0"/>
              <a:t>1400000</a:t>
            </a:r>
            <a:endParaRPr lang="en-US" sz="2800" dirty="0" smtClean="0"/>
          </a:p>
          <a:p>
            <a:pPr>
              <a:buNone/>
            </a:pPr>
            <a:r>
              <a:rPr lang="ar-SY" sz="2800" dirty="0" smtClean="0"/>
              <a:t>     </a:t>
            </a:r>
            <a:endParaRPr lang="en-US" sz="2800" dirty="0" smtClean="0"/>
          </a:p>
          <a:p>
            <a:pPr>
              <a:buNone/>
            </a:pPr>
            <a:r>
              <a:rPr lang="ar-SY" sz="2800" dirty="0" smtClean="0"/>
              <a:t>             الى ح / الصندوق – عملة </a:t>
            </a:r>
            <a:r>
              <a:rPr lang="ar-SY" sz="2800" dirty="0" smtClean="0"/>
              <a:t>ا</a:t>
            </a:r>
            <a:r>
              <a:rPr lang="ar-SA" sz="2800" dirty="0" smtClean="0"/>
              <a:t>لدينار</a:t>
            </a:r>
            <a:r>
              <a:rPr lang="ar-SY" sz="2800" dirty="0" smtClean="0"/>
              <a:t> </a:t>
            </a:r>
            <a:r>
              <a:rPr lang="ar-SA" sz="2800" dirty="0" smtClean="0"/>
              <a:t>140000</a:t>
            </a:r>
            <a:endParaRPr lang="en-US" sz="2800" dirty="0" smtClean="0"/>
          </a:p>
          <a:p>
            <a:pPr>
              <a:buNone/>
            </a:pPr>
            <a:r>
              <a:rPr lang="ar-SY" sz="2800" dirty="0" smtClean="0"/>
              <a:t> </a:t>
            </a:r>
            <a:endParaRPr lang="en-US" sz="2800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dirty="0" smtClean="0"/>
              <a:t> </a:t>
            </a:r>
            <a:r>
              <a:rPr lang="ar-SA" sz="4000" dirty="0" smtClean="0"/>
              <a:t>ثالثا</a:t>
            </a:r>
            <a:r>
              <a:rPr lang="ar-SA" sz="3600" dirty="0" smtClean="0"/>
              <a:t> :الشيكات </a:t>
            </a:r>
            <a:r>
              <a:rPr lang="ar-SA" sz="3600" dirty="0" smtClean="0"/>
              <a:t>السياحية  (ليس  صادرا عن البنك)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هي  شيكات  يحملها السياح  نظرا </a:t>
            </a:r>
            <a:r>
              <a:rPr lang="ar-SA" dirty="0" err="1" smtClean="0"/>
              <a:t>لامكانية</a:t>
            </a:r>
            <a:r>
              <a:rPr lang="ar-SA" dirty="0" smtClean="0"/>
              <a:t> ضياع  النقود  وعدم وجود  عناوين  ثابتة تتم فيه  التحويلات</a:t>
            </a:r>
            <a:endParaRPr lang="ar-JO" dirty="0" smtClean="0"/>
          </a:p>
          <a:p>
            <a:pPr>
              <a:buNone/>
            </a:pPr>
            <a:endParaRPr lang="en-US" dirty="0" smtClean="0"/>
          </a:p>
          <a:p>
            <a:r>
              <a:rPr lang="ar-SA" dirty="0" smtClean="0"/>
              <a:t>سميت بهذا الاسم  نظرا لاستخدامها  من قبل السياح  </a:t>
            </a:r>
            <a:endParaRPr lang="ar-JO" dirty="0" smtClean="0"/>
          </a:p>
          <a:p>
            <a:r>
              <a:rPr lang="ar-SA" dirty="0" smtClean="0"/>
              <a:t>الشيكات السياحية  شيكات  غير صادرة </a:t>
            </a:r>
            <a:r>
              <a:rPr lang="ar-SA" dirty="0" err="1" smtClean="0"/>
              <a:t>ع</a:t>
            </a:r>
            <a:r>
              <a:rPr lang="ar-JO" dirty="0" smtClean="0"/>
              <a:t>ن</a:t>
            </a:r>
            <a:r>
              <a:rPr lang="ar-SA" dirty="0" smtClean="0"/>
              <a:t> البنك  </a:t>
            </a:r>
            <a:r>
              <a:rPr lang="ar-SA" dirty="0" err="1" smtClean="0"/>
              <a:t>وانما</a:t>
            </a:r>
            <a:r>
              <a:rPr lang="ar-SA" dirty="0" smtClean="0"/>
              <a:t> صادرة عن مؤسسات عالمية</a:t>
            </a:r>
            <a:r>
              <a:rPr lang="ar-JO" dirty="0" smtClean="0"/>
              <a:t> 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dirty="0" smtClean="0"/>
              <a:t>الشيكات السياحية  (ليس  صادرا عن البنك)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 تعمل هذه المؤسسات على تسويق الشيكات  السياحية  من خلال البنوك بحيث تتعهد  بدفع ثمن الشيكات للبنك عند شرائها من المشتري وتحصيل ثمنها عند البيع .</a:t>
            </a:r>
            <a:endParaRPr lang="ar-JO" dirty="0" smtClean="0"/>
          </a:p>
          <a:p>
            <a:endParaRPr lang="ar-JO" dirty="0" smtClean="0"/>
          </a:p>
          <a:p>
            <a:r>
              <a:rPr lang="ar-SA" dirty="0" smtClean="0"/>
              <a:t>تباع بقيم  مالية  محددة  مثل العملات الورقية وعادة تكون من فئة مائة دولار ومضاعفاتها</a:t>
            </a:r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تحمل الشيكات مكان لتوقيعين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3796" indent="-571500">
              <a:buNone/>
            </a:pPr>
            <a:r>
              <a:rPr lang="ar-SA" dirty="0" err="1" smtClean="0"/>
              <a:t>الاول</a:t>
            </a:r>
            <a:r>
              <a:rPr lang="ar-SA" dirty="0" smtClean="0"/>
              <a:t> : يتم التوقيع عند الشراء من قبل العميل  المشتري</a:t>
            </a:r>
            <a:endParaRPr lang="ar-JO" dirty="0" smtClean="0"/>
          </a:p>
          <a:p>
            <a:pPr marL="653796" indent="-571500">
              <a:buNone/>
            </a:pPr>
            <a:endParaRPr lang="ar-JO" dirty="0" smtClean="0"/>
          </a:p>
          <a:p>
            <a:pPr marL="653796" indent="-571500">
              <a:buNone/>
            </a:pPr>
            <a:endParaRPr lang="ar-JO" dirty="0" smtClean="0"/>
          </a:p>
          <a:p>
            <a:pPr marL="653796" indent="-571500">
              <a:buNone/>
            </a:pPr>
            <a:r>
              <a:rPr lang="ar-SA" dirty="0" smtClean="0"/>
              <a:t>الثاني: عند  صرفه من البنك في الدولة </a:t>
            </a:r>
            <a:r>
              <a:rPr lang="ar-SA" dirty="0" err="1" smtClean="0"/>
              <a:t>الاجنبية</a:t>
            </a:r>
            <a:r>
              <a:rPr lang="ar-SA" dirty="0" smtClean="0"/>
              <a:t>  من اجل تخفيض مخاطر السرقة والضياع </a:t>
            </a:r>
            <a:endParaRPr lang="en-US" dirty="0" smtClean="0"/>
          </a:p>
          <a:p>
            <a:pPr marL="653796" indent="-57150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219200" y="1143000"/>
            <a:ext cx="7498080" cy="4419600"/>
          </a:xfrm>
        </p:spPr>
        <p:txBody>
          <a:bodyPr>
            <a:normAutofit/>
          </a:bodyPr>
          <a:lstStyle/>
          <a:p>
            <a:pPr algn="r"/>
            <a:r>
              <a:rPr lang="ar-SA" sz="3600" dirty="0" smtClean="0"/>
              <a:t>*بالنسبة للبنوك  تحصل  على عمولة وفوائد عند  شرائها الشيكات  من العملاء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ar-SA" sz="3600" dirty="0" smtClean="0"/>
              <a:t>*انخفض استخدام  الشيكات السياحية نظرا لارتفاع  عمولة صرفها وانتشار البطاقات والصراف </a:t>
            </a:r>
            <a:r>
              <a:rPr lang="ar-SA" sz="3600" dirty="0" err="1" smtClean="0"/>
              <a:t>الالي</a:t>
            </a:r>
            <a:r>
              <a:rPr lang="ar-SA" sz="3600" dirty="0" smtClean="0"/>
              <a:t>.</a:t>
            </a:r>
            <a:endParaRPr lang="ar-SA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1295400" y="2362200"/>
            <a:ext cx="7498080" cy="1143000"/>
          </a:xfrm>
        </p:spPr>
        <p:txBody>
          <a:bodyPr/>
          <a:lstStyle/>
          <a:p>
            <a:pPr algn="ctr"/>
            <a:r>
              <a:rPr lang="ar-JO" dirty="0" smtClean="0"/>
              <a:t>القيود المحاسبية</a:t>
            </a:r>
            <a:endParaRPr lang="ar-S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316162"/>
          </a:xfrm>
        </p:spPr>
        <p:txBody>
          <a:bodyPr>
            <a:normAutofit/>
          </a:bodyPr>
          <a:lstStyle/>
          <a:p>
            <a:pPr algn="r"/>
            <a:r>
              <a:rPr lang="ar-SA" sz="3600" dirty="0" smtClean="0"/>
              <a:t>شراء شيكات سياحية بقيمة 5000 دو</a:t>
            </a:r>
            <a:r>
              <a:rPr lang="ar-JO" sz="3600" dirty="0" smtClean="0"/>
              <a:t>لا</a:t>
            </a:r>
            <a:r>
              <a:rPr lang="ar-SA" sz="3600" dirty="0" smtClean="0"/>
              <a:t>ر مقابل عمولة 2% وفائدة 12% لمدة شهر ورسوم بريد بقيمة خمسة  دولارات .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2667000"/>
            <a:ext cx="7498080" cy="3581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2400" dirty="0" smtClean="0"/>
              <a:t>من </a:t>
            </a:r>
            <a:r>
              <a:rPr lang="ar-SA" sz="2400" dirty="0" err="1" smtClean="0"/>
              <a:t>ح</a:t>
            </a:r>
            <a:r>
              <a:rPr lang="ar-JO" sz="2400" dirty="0" smtClean="0"/>
              <a:t>/</a:t>
            </a:r>
            <a:r>
              <a:rPr lang="ar-SA" sz="2400" dirty="0" smtClean="0"/>
              <a:t> مشتريات  شيكات سياحية  5000</a:t>
            </a:r>
            <a:endParaRPr lang="en-US" sz="2400" dirty="0" smtClean="0"/>
          </a:p>
          <a:p>
            <a:pPr>
              <a:buNone/>
            </a:pPr>
            <a:r>
              <a:rPr lang="ar-SA" sz="2400" dirty="0" smtClean="0"/>
              <a:t>                                 </a:t>
            </a:r>
            <a:r>
              <a:rPr lang="ar-SA" sz="2400" u="sng" dirty="0" err="1" smtClean="0"/>
              <a:t>الى</a:t>
            </a:r>
            <a:r>
              <a:rPr lang="ar-SA" sz="2400" u="sng" dirty="0" smtClean="0"/>
              <a:t> مذكورين </a:t>
            </a:r>
            <a:endParaRPr lang="ar-JO" sz="2400" u="sng" dirty="0" smtClean="0"/>
          </a:p>
          <a:p>
            <a:pPr>
              <a:buNone/>
            </a:pPr>
            <a:r>
              <a:rPr lang="ar-JO" sz="2400" dirty="0" smtClean="0"/>
              <a:t>                                     ح/الصندوق     4845</a:t>
            </a:r>
          </a:p>
          <a:p>
            <a:pPr>
              <a:buNone/>
            </a:pPr>
            <a:r>
              <a:rPr lang="ar-JO" sz="2400" dirty="0" smtClean="0"/>
              <a:t>                                      ح/عمولة شيكات سياحية 100</a:t>
            </a:r>
          </a:p>
          <a:p>
            <a:pPr>
              <a:buNone/>
            </a:pPr>
            <a:r>
              <a:rPr lang="ar-JO" sz="2400" dirty="0" smtClean="0"/>
              <a:t>                                        ح/فوائد                 50</a:t>
            </a:r>
            <a:endParaRPr lang="en-US" sz="2400" dirty="0" smtClean="0"/>
          </a:p>
          <a:p>
            <a:pPr>
              <a:buNone/>
            </a:pPr>
            <a:r>
              <a:rPr lang="ar-SA" sz="2400" dirty="0" smtClean="0"/>
              <a:t>                                          </a:t>
            </a:r>
            <a:r>
              <a:rPr lang="ar-JO" sz="2400" dirty="0" smtClean="0"/>
              <a:t>ح/رسوم بريد </a:t>
            </a:r>
            <a:r>
              <a:rPr lang="ar-JO" sz="2400" dirty="0" smtClean="0"/>
              <a:t> </a:t>
            </a:r>
            <a:r>
              <a:rPr lang="ar-JO" sz="2400" dirty="0" smtClean="0"/>
              <a:t>5</a:t>
            </a:r>
            <a:r>
              <a:rPr lang="ar-SA" sz="2400" dirty="0" smtClean="0"/>
              <a:t>                </a:t>
            </a:r>
            <a:endParaRPr lang="ar-SA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3600" dirty="0" smtClean="0"/>
              <a:t>تحميل قيمة الشيكات </a:t>
            </a:r>
            <a:r>
              <a:rPr lang="ar-SA" sz="3600" dirty="0" err="1" smtClean="0"/>
              <a:t>المشتراة</a:t>
            </a:r>
            <a:r>
              <a:rPr lang="ar-SA" sz="3600" dirty="0" smtClean="0"/>
              <a:t> على حساب  البنك </a:t>
            </a:r>
            <a:r>
              <a:rPr lang="ar-SA" sz="3600" dirty="0" err="1" smtClean="0"/>
              <a:t>الامريكي</a:t>
            </a:r>
            <a:r>
              <a:rPr lang="ar-SA" sz="3600" dirty="0" smtClean="0"/>
              <a:t> المصدر لها :</a:t>
            </a:r>
            <a:endParaRPr lang="ar-SA" sz="3600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من </a:t>
            </a:r>
            <a:r>
              <a:rPr lang="ar-SA" dirty="0" err="1" smtClean="0"/>
              <a:t>ح</a:t>
            </a:r>
            <a:r>
              <a:rPr lang="ar-SA" dirty="0" smtClean="0"/>
              <a:t> </a:t>
            </a:r>
            <a:r>
              <a:rPr lang="ar-JO" dirty="0" smtClean="0"/>
              <a:t>/</a:t>
            </a:r>
            <a:r>
              <a:rPr lang="ar-SA" dirty="0" smtClean="0"/>
              <a:t> جاري البنك </a:t>
            </a:r>
            <a:r>
              <a:rPr lang="ar-SA" dirty="0" err="1" smtClean="0"/>
              <a:t>الامريكي</a:t>
            </a:r>
            <a:r>
              <a:rPr lang="ar-SA" dirty="0" smtClean="0"/>
              <a:t> (</a:t>
            </a:r>
            <a:r>
              <a:rPr lang="ar-JO" dirty="0" smtClean="0"/>
              <a:t>المراسل</a:t>
            </a:r>
            <a:r>
              <a:rPr lang="ar-SA" dirty="0" smtClean="0"/>
              <a:t>) 5000</a:t>
            </a:r>
            <a:endParaRPr lang="ar-JO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ar-SA" dirty="0" smtClean="0"/>
              <a:t>             </a:t>
            </a:r>
            <a:r>
              <a:rPr lang="ar-JO" dirty="0" smtClean="0"/>
              <a:t>إ</a:t>
            </a:r>
            <a:r>
              <a:rPr lang="ar-SA" dirty="0" err="1" smtClean="0"/>
              <a:t>لى</a:t>
            </a:r>
            <a:r>
              <a:rPr lang="ar-SA" dirty="0" smtClean="0"/>
              <a:t> ح</a:t>
            </a:r>
            <a:r>
              <a:rPr lang="ar-JO" dirty="0" smtClean="0"/>
              <a:t>/</a:t>
            </a:r>
            <a:r>
              <a:rPr lang="ar-SA" dirty="0" smtClean="0"/>
              <a:t>  مشتريات شيكات سياحية  5000</a:t>
            </a:r>
            <a:endParaRPr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54162"/>
          </a:xfrm>
        </p:spPr>
        <p:txBody>
          <a:bodyPr>
            <a:noAutofit/>
          </a:bodyPr>
          <a:lstStyle/>
          <a:p>
            <a:pPr algn="r"/>
            <a:r>
              <a:rPr lang="ar-SA" sz="3600" dirty="0" smtClean="0"/>
              <a:t>بيع شيكات سياحية بقيمة 8000 دولار وبعمولة 1% وتسجيل القيمة لصالح البنك المصدر </a:t>
            </a:r>
            <a:r>
              <a:rPr lang="ar-SA" sz="3600" dirty="0" err="1" smtClean="0"/>
              <a:t>او</a:t>
            </a:r>
            <a:r>
              <a:rPr lang="ar-SA" sz="3600" dirty="0" smtClean="0"/>
              <a:t> المؤسسة المالية المصدرة لها :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/>
          <a:lstStyle/>
          <a:p>
            <a:pPr>
              <a:buNone/>
            </a:pPr>
            <a:r>
              <a:rPr lang="ar-SA" dirty="0" smtClean="0"/>
              <a:t>من </a:t>
            </a:r>
            <a:r>
              <a:rPr lang="ar-SA" dirty="0" err="1" smtClean="0"/>
              <a:t>ح</a:t>
            </a:r>
            <a:r>
              <a:rPr lang="ar-SA" dirty="0" smtClean="0"/>
              <a:t>  الصندوق   8080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   إلى مذكورين</a:t>
            </a:r>
            <a:endParaRPr lang="en-US" dirty="0" smtClean="0"/>
          </a:p>
          <a:p>
            <a:pPr>
              <a:buNone/>
            </a:pPr>
            <a:r>
              <a:rPr lang="ar-SA" dirty="0" smtClean="0"/>
              <a:t>                   ح </a:t>
            </a:r>
            <a:r>
              <a:rPr lang="ar-JO" dirty="0" smtClean="0"/>
              <a:t>/</a:t>
            </a:r>
            <a:r>
              <a:rPr lang="ar-SA" dirty="0" smtClean="0"/>
              <a:t>مبيعات شيكات سياحية 8000</a:t>
            </a:r>
            <a:endParaRPr lang="en-US" dirty="0" smtClean="0"/>
          </a:p>
          <a:p>
            <a:pPr>
              <a:buNone/>
            </a:pPr>
            <a:r>
              <a:rPr lang="ar-SA" dirty="0" smtClean="0"/>
              <a:t>                    ح </a:t>
            </a:r>
            <a:r>
              <a:rPr lang="ar-JO" dirty="0" smtClean="0"/>
              <a:t>/</a:t>
            </a:r>
            <a:r>
              <a:rPr lang="ar-SA" dirty="0" smtClean="0"/>
              <a:t>عمولة بيع شيكات  سياحية  80</a:t>
            </a:r>
            <a:endParaRPr lang="en-US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 smtClean="0"/>
              <a:t>دائرة تحويل الأموال الخارجية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** من خلال فرع من بنك </a:t>
            </a:r>
            <a:r>
              <a:rPr lang="ar-JO" dirty="0" smtClean="0"/>
              <a:t>آخر</a:t>
            </a:r>
            <a:r>
              <a:rPr lang="ar-SA" dirty="0" smtClean="0"/>
              <a:t>(داخليا)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تتم بنفس الطريقة مع ملاحظة  أن عملية التحويل يمكن </a:t>
            </a:r>
            <a:r>
              <a:rPr lang="ar-JO" dirty="0" err="1" smtClean="0"/>
              <a:t>ان</a:t>
            </a:r>
            <a:r>
              <a:rPr lang="ar-JO" dirty="0" smtClean="0"/>
              <a:t> تتم من خلال إضافة قيمة </a:t>
            </a:r>
            <a:r>
              <a:rPr lang="ar-JO" dirty="0" err="1" smtClean="0"/>
              <a:t>الحوالة</a:t>
            </a:r>
            <a:r>
              <a:rPr lang="ar-JO" dirty="0" smtClean="0"/>
              <a:t> لحساب فرع البنك المحول أو يتم تسويتها في المقاصة</a:t>
            </a:r>
          </a:p>
          <a:p>
            <a:r>
              <a:rPr lang="ar-JO" dirty="0" smtClean="0"/>
              <a:t>ورود </a:t>
            </a:r>
            <a:r>
              <a:rPr lang="ar-JO" dirty="0" err="1" smtClean="0"/>
              <a:t>حوالة</a:t>
            </a:r>
            <a:r>
              <a:rPr lang="ar-JO" dirty="0" smtClean="0"/>
              <a:t> من فرع آخر أو من بنك آخر محليا</a:t>
            </a:r>
          </a:p>
          <a:p>
            <a:pPr>
              <a:buNone/>
            </a:pPr>
            <a:r>
              <a:rPr lang="ar-JO" dirty="0" smtClean="0"/>
              <a:t>ويجري تسوية </a:t>
            </a:r>
            <a:r>
              <a:rPr lang="ar-JO" dirty="0" err="1" smtClean="0"/>
              <a:t>الحوالات</a:t>
            </a:r>
            <a:r>
              <a:rPr lang="ar-JO" dirty="0" smtClean="0"/>
              <a:t> الواردة من خلال المقاصة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dirty="0" smtClean="0"/>
              <a:t>تسجيل القيمة لصالح البنك المصدر: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من </a:t>
            </a:r>
            <a:r>
              <a:rPr lang="ar-SA" dirty="0" err="1" smtClean="0"/>
              <a:t>ح</a:t>
            </a:r>
            <a:r>
              <a:rPr lang="ar-SA" dirty="0" smtClean="0"/>
              <a:t> </a:t>
            </a:r>
            <a:r>
              <a:rPr lang="ar-JO" dirty="0" smtClean="0"/>
              <a:t>/</a:t>
            </a:r>
            <a:r>
              <a:rPr lang="ar-SA" dirty="0" smtClean="0"/>
              <a:t> مبيعات شيكات سياحية  مباعة  8000</a:t>
            </a:r>
            <a:endParaRPr lang="ar-JO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ar-SA" dirty="0" smtClean="0"/>
              <a:t>     </a:t>
            </a:r>
            <a:r>
              <a:rPr lang="ar-JO" dirty="0" smtClean="0"/>
              <a:t>  </a:t>
            </a:r>
            <a:r>
              <a:rPr lang="ar-SA" dirty="0" smtClean="0"/>
              <a:t> </a:t>
            </a:r>
            <a:r>
              <a:rPr lang="ar-SA" dirty="0" err="1" smtClean="0"/>
              <a:t>الى</a:t>
            </a:r>
            <a:r>
              <a:rPr lang="ar-SA" dirty="0" smtClean="0"/>
              <a:t> ح</a:t>
            </a:r>
            <a:r>
              <a:rPr lang="ar-JO" dirty="0" smtClean="0"/>
              <a:t>/</a:t>
            </a:r>
            <a:r>
              <a:rPr lang="ar-SA" dirty="0" smtClean="0"/>
              <a:t> جاري البنك </a:t>
            </a:r>
            <a:r>
              <a:rPr lang="ar-SA" dirty="0" err="1" smtClean="0"/>
              <a:t>الامريكي</a:t>
            </a:r>
            <a:r>
              <a:rPr lang="ar-SA" dirty="0" smtClean="0"/>
              <a:t> (المصدر)  8000</a:t>
            </a:r>
            <a:endParaRPr lang="ar-S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0" descr="1029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1600" y="1066800"/>
            <a:ext cx="7543800" cy="38989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01_gif_cvt0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1" y="1752600"/>
            <a:ext cx="7315200" cy="4038599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3600" dirty="0" smtClean="0"/>
              <a:t> </a:t>
            </a:r>
            <a:r>
              <a:rPr lang="ar-SA" sz="4400" dirty="0" smtClean="0"/>
              <a:t>رابعا:</a:t>
            </a:r>
            <a:r>
              <a:rPr lang="ar-JO" sz="3600" dirty="0" smtClean="0"/>
              <a:t>الشيك </a:t>
            </a:r>
            <a:r>
              <a:rPr lang="ar-JO" sz="3600" dirty="0" smtClean="0"/>
              <a:t>المصرفي (شيك المدير</a:t>
            </a:r>
            <a:r>
              <a:rPr lang="ar-JO" sz="3600" dirty="0" smtClean="0"/>
              <a:t>)</a:t>
            </a:r>
            <a:r>
              <a:rPr lang="ar-SA" sz="3600" dirty="0" smtClean="0"/>
              <a:t> أو شيك الخزينة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الشيك المصرفي:- هي شيكات مسحوبة على البنك نفسه يمكن صرفها من أي</a:t>
            </a:r>
            <a:r>
              <a:rPr lang="ar-JO" dirty="0" smtClean="0"/>
              <a:t> </a:t>
            </a:r>
            <a:r>
              <a:rPr lang="ar-SA" dirty="0" smtClean="0"/>
              <a:t>بنك بسبب مصداقية البنك المصدر لها </a:t>
            </a:r>
            <a:endParaRPr lang="ar-JO" dirty="0" smtClean="0"/>
          </a:p>
          <a:p>
            <a:r>
              <a:rPr lang="ar-SA" dirty="0" smtClean="0"/>
              <a:t>مثال ذلك:- إذا رغب شخص ما أن يسحب أموال ويأخذها معه بسبب سفره يقوم بالحصول على شيك مصرفي بقيمة أمواله بدلا من حمله نقود وتعرضه لخطر السرقة والضياع , بحيث يقوم بإيداعها عند ما يستقر به </a:t>
            </a:r>
            <a:r>
              <a:rPr lang="ar-SA" dirty="0" smtClean="0"/>
              <a:t>الحال.أو في حاس سحب مفاجئ لمبلغ كبير</a:t>
            </a:r>
            <a:r>
              <a:rPr lang="ar-SA" dirty="0" smtClean="0"/>
              <a:t/>
            </a:r>
            <a:br>
              <a:rPr lang="ar-SA" dirty="0" smtClean="0"/>
            </a:br>
            <a:endParaRPr lang="ar-SA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 smtClean="0"/>
              <a:t>تصدر الشيكات المصرفية من قبل البنوك الوطنية على شيكات مطبوعة تحمل اسم البنك وعنوانه, وقد تكون لحامله , </a:t>
            </a:r>
            <a:r>
              <a:rPr lang="ar-SA" dirty="0" err="1" smtClean="0"/>
              <a:t>او</a:t>
            </a:r>
            <a:r>
              <a:rPr lang="ar-SA" dirty="0" smtClean="0"/>
              <a:t> لأمر شخص معين .</a:t>
            </a:r>
            <a:br>
              <a:rPr lang="ar-SA" dirty="0" smtClean="0"/>
            </a:br>
            <a:r>
              <a:rPr lang="ar-SA" dirty="0" smtClean="0"/>
              <a:t>أما في حالة رغبة العميل في الحصول على شيك</a:t>
            </a:r>
            <a:r>
              <a:rPr lang="ar-JO" dirty="0" smtClean="0"/>
              <a:t> </a:t>
            </a:r>
            <a:r>
              <a:rPr lang="ar-SA" dirty="0" smtClean="0"/>
              <a:t>مصرفي يتم صرفه في دولة </a:t>
            </a:r>
            <a:r>
              <a:rPr lang="ar-SA" dirty="0" err="1" smtClean="0"/>
              <a:t>اجنبية</a:t>
            </a:r>
            <a:r>
              <a:rPr lang="ar-SA" dirty="0" smtClean="0"/>
              <a:t> تستخدم البنوك الوطنية بنوك عالمية كبنوك مراسلة وضامنة للدفع .</a:t>
            </a:r>
            <a:br>
              <a:rPr lang="ar-SA" dirty="0" smtClean="0"/>
            </a:br>
            <a:r>
              <a:rPr lang="ar-SA" dirty="0" smtClean="0"/>
              <a:t>ويتم استخدام الشيكات المصرفية داخل البلد , وعندها يتم تحصيلها من نفس البنك المصدر, أو من احد فروعه , دون حاجة لوجود </a:t>
            </a:r>
            <a:r>
              <a:rPr lang="ar-SA" dirty="0" smtClean="0"/>
              <a:t>بنك مراسل في دولة أخرى </a:t>
            </a:r>
            <a:r>
              <a:rPr lang="ar-SA" dirty="0" smtClean="0"/>
              <a:t>.</a:t>
            </a:r>
            <a:endParaRPr lang="ar-SA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 خامسا :الشيك </a:t>
            </a:r>
            <a:r>
              <a:rPr lang="ar-SA" dirty="0" smtClean="0"/>
              <a:t>المصدق :-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 </a:t>
            </a:r>
            <a:r>
              <a:rPr lang="ar-SA" sz="2800" dirty="0" smtClean="0"/>
              <a:t>قد يطلب بعض العملاء من البنك أن يصادق على شيكات يحرروها لصالح طرف أخر , وذلك لتوفير الثقة في الشيك طالما أنه مصدق ومضمون دفعه من قبل البنك . وعادة ما يقوم البنك بحجز قيمة الشيك وذلك مقابل تصديقه على الشيك </a:t>
            </a:r>
            <a:r>
              <a:rPr lang="ar-SA" sz="2800" dirty="0" smtClean="0"/>
              <a:t>.</a:t>
            </a:r>
            <a:endParaRPr lang="ar-JO" dirty="0" smtClean="0"/>
          </a:p>
          <a:p>
            <a:endParaRPr lang="ar-JO" dirty="0" smtClean="0"/>
          </a:p>
          <a:p>
            <a:r>
              <a:rPr lang="ar-SA" sz="3000" dirty="0" smtClean="0"/>
              <a:t> </a:t>
            </a:r>
            <a:r>
              <a:rPr lang="ar-SA" sz="3000" dirty="0" smtClean="0"/>
              <a:t>حيث يكون قد تم حجز قيمته لحين تقدم المستفيد بتحصيل الشيك .</a:t>
            </a:r>
            <a:endParaRPr lang="ar-SA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 smtClean="0"/>
              <a:t>دائرة تحويل الأموال الخارجية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800" dirty="0" smtClean="0"/>
              <a:t>صدور</a:t>
            </a:r>
            <a:r>
              <a:rPr lang="ar-JO" sz="2800" dirty="0" smtClean="0"/>
              <a:t> </a:t>
            </a:r>
            <a:r>
              <a:rPr lang="ar-JO" sz="2800" dirty="0" smtClean="0"/>
              <a:t>حوالة خارجية بناء على طلب أحد عملاء البنك الى مستفيد مقيم في الخارج وبعملة أجنبية باستخدام بنك خارجي أو فرع خارجي لنفس البنك </a:t>
            </a:r>
          </a:p>
          <a:p>
            <a:pPr>
              <a:buFont typeface="Wingdings" pitchFamily="2" charset="2"/>
              <a:buChar char="v"/>
            </a:pPr>
            <a:r>
              <a:rPr lang="ar-JO" sz="2800" dirty="0" smtClean="0"/>
              <a:t>يترتب على ذلك:</a:t>
            </a:r>
          </a:p>
          <a:p>
            <a:pPr>
              <a:buFont typeface="Wingdings" pitchFamily="2" charset="2"/>
              <a:buChar char="Ø"/>
            </a:pPr>
            <a:r>
              <a:rPr lang="ar-JO" sz="2800" dirty="0" smtClean="0"/>
              <a:t>حساب سعر الصرف بين العملة الوطنية والعملة الأجنبية</a:t>
            </a:r>
          </a:p>
          <a:p>
            <a:pPr>
              <a:buFont typeface="Wingdings" pitchFamily="2" charset="2"/>
              <a:buChar char="Ø"/>
            </a:pPr>
            <a:r>
              <a:rPr lang="ar-JO" sz="2800" dirty="0" smtClean="0"/>
              <a:t>تعبئة نموذج خاص بإرسال </a:t>
            </a:r>
            <a:r>
              <a:rPr lang="ar-JO" sz="2800" dirty="0" err="1" smtClean="0"/>
              <a:t>حوالة</a:t>
            </a:r>
            <a:r>
              <a:rPr lang="ar-JO" sz="2800" dirty="0" smtClean="0"/>
              <a:t> </a:t>
            </a:r>
            <a:r>
              <a:rPr lang="ar-JO" sz="2800" dirty="0" err="1" smtClean="0"/>
              <a:t>الى</a:t>
            </a:r>
            <a:r>
              <a:rPr lang="ar-JO" sz="2800" dirty="0" smtClean="0"/>
              <a:t> الخارج</a:t>
            </a:r>
            <a:endParaRPr lang="ar-SA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 smtClean="0"/>
              <a:t>دائرة تحويل الأموال الخارجية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sz="2800" dirty="0" smtClean="0"/>
              <a:t>ورود </a:t>
            </a:r>
            <a:r>
              <a:rPr lang="ar-JO" sz="2800" dirty="0" err="1" smtClean="0"/>
              <a:t>حوالة</a:t>
            </a:r>
            <a:r>
              <a:rPr lang="ar-JO" sz="2800" dirty="0" smtClean="0"/>
              <a:t> خارجية لصالح مستفيد لديه حساب جاري في البنك أو على عنوان عميل في منطقة البنك حيث يقوم المستلم بالتوقيع على نموذج استلام </a:t>
            </a:r>
            <a:r>
              <a:rPr lang="ar-JO" sz="2800" dirty="0" err="1" smtClean="0"/>
              <a:t>حوالة</a:t>
            </a:r>
            <a:r>
              <a:rPr lang="ar-JO" sz="2800" dirty="0" smtClean="0"/>
              <a:t> تبين المبلغ المستلم وتاريخ عملية الاستلام</a:t>
            </a:r>
          </a:p>
          <a:p>
            <a:endParaRPr lang="ar-JO" sz="2800" dirty="0" smtClean="0"/>
          </a:p>
          <a:p>
            <a:r>
              <a:rPr lang="ar-JO" sz="2800" dirty="0" smtClean="0"/>
              <a:t>صدور حوالات من البنك الى فرع </a:t>
            </a:r>
            <a:r>
              <a:rPr lang="ar-SA" sz="2800" dirty="0" smtClean="0"/>
              <a:t> </a:t>
            </a:r>
            <a:r>
              <a:rPr lang="ar-SA" sz="2800" dirty="0" smtClean="0"/>
              <a:t>اخر أو بنك اخر</a:t>
            </a:r>
            <a:r>
              <a:rPr lang="ar-JO" sz="2800" dirty="0" smtClean="0"/>
              <a:t>بناء </a:t>
            </a:r>
            <a:r>
              <a:rPr lang="ar-JO" sz="2800" dirty="0" smtClean="0"/>
              <a:t>على قرار الإدارة وذلك:</a:t>
            </a:r>
          </a:p>
          <a:p>
            <a:pPr>
              <a:buFont typeface="Wingdings" pitchFamily="2" charset="2"/>
              <a:buChar char="ü"/>
            </a:pPr>
            <a:r>
              <a:rPr lang="ar-JO" sz="2800" dirty="0" smtClean="0"/>
              <a:t>لأغراض استثمارية تخص البنك </a:t>
            </a:r>
          </a:p>
          <a:p>
            <a:pPr>
              <a:buFont typeface="Wingdings" pitchFamily="2" charset="2"/>
              <a:buChar char="ü"/>
            </a:pPr>
            <a:r>
              <a:rPr lang="ar-JO" sz="2800" dirty="0" smtClean="0"/>
              <a:t>لأغراض تخص تصريف </a:t>
            </a:r>
            <a:r>
              <a:rPr lang="ar-JO" sz="2800" dirty="0" err="1" smtClean="0"/>
              <a:t>امور</a:t>
            </a:r>
            <a:r>
              <a:rPr lang="ar-JO" sz="2800" dirty="0" smtClean="0"/>
              <a:t> البنك</a:t>
            </a:r>
          </a:p>
          <a:p>
            <a:pPr>
              <a:buFont typeface="Wingdings" pitchFamily="2" charset="2"/>
              <a:buChar char="ü"/>
            </a:pPr>
            <a:r>
              <a:rPr lang="ar-JO" sz="2800" dirty="0" smtClean="0"/>
              <a:t>تسديد حسابات مستحقة على البنوك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JO" sz="3600" dirty="0" smtClean="0"/>
              <a:t>تتم التحويلات الخارجية باستخدام </a:t>
            </a:r>
            <a:r>
              <a:rPr lang="ar-JO" sz="3600" dirty="0" err="1" smtClean="0"/>
              <a:t>احدى</a:t>
            </a:r>
            <a:r>
              <a:rPr lang="ar-JO" sz="3600" dirty="0" smtClean="0"/>
              <a:t> الطرق التالية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البريد العادي: هي </a:t>
            </a:r>
            <a:r>
              <a:rPr lang="ar-JO" sz="2800" dirty="0" err="1" smtClean="0"/>
              <a:t>اقدم</a:t>
            </a:r>
            <a:r>
              <a:rPr lang="ar-JO" sz="2800" dirty="0" smtClean="0"/>
              <a:t> الطرق أبح استخدامها نادرا لما تأخذه من وقت طويل</a:t>
            </a:r>
          </a:p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البريد المستعجل(السريع):شركات خاصة تتولى في نقل الأموال، الوثائق ، التحويلات </a:t>
            </a:r>
            <a:r>
              <a:rPr lang="ar-JO" sz="2800" dirty="0" smtClean="0"/>
              <a:t>الخارجية بين الدول  تتم خلال يومين او ثلاثة</a:t>
            </a:r>
          </a:p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ال</a:t>
            </a:r>
            <a:r>
              <a:rPr lang="ar-SA" sz="2800" dirty="0" smtClean="0"/>
              <a:t>تلكس</a:t>
            </a:r>
            <a:endParaRPr lang="ar-SA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200" dirty="0" smtClean="0"/>
              <a:t>تتم التحويلات الخارجية باستخدام </a:t>
            </a:r>
            <a:r>
              <a:rPr lang="ar-JO" sz="3200" dirty="0" err="1" smtClean="0"/>
              <a:t>احدى</a:t>
            </a:r>
            <a:r>
              <a:rPr lang="ar-JO" sz="3200" dirty="0" smtClean="0"/>
              <a:t> الطرق التالية</a:t>
            </a: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None/>
            </a:pPr>
            <a:endParaRPr lang="ar-JO" sz="2800" dirty="0" smtClean="0"/>
          </a:p>
          <a:p>
            <a:pPr marL="596646" indent="-514350">
              <a:buNone/>
            </a:pPr>
            <a:r>
              <a:rPr lang="ar-SA" sz="2800" dirty="0" smtClean="0"/>
              <a:t>4.</a:t>
            </a:r>
            <a:r>
              <a:rPr lang="ar-JO" sz="2800" dirty="0" smtClean="0"/>
              <a:t>ال</a:t>
            </a:r>
            <a:r>
              <a:rPr lang="ar-SA" sz="2800" dirty="0" smtClean="0"/>
              <a:t>فاكس</a:t>
            </a:r>
          </a:p>
          <a:p>
            <a:pPr marL="596646" indent="-514350">
              <a:buNone/>
            </a:pPr>
            <a:endParaRPr lang="ar-SA" sz="2800" dirty="0" smtClean="0"/>
          </a:p>
          <a:p>
            <a:pPr marL="596646" indent="-514350">
              <a:buNone/>
            </a:pPr>
            <a:r>
              <a:rPr lang="ar-SA" sz="2800" dirty="0" smtClean="0"/>
              <a:t>5</a:t>
            </a:r>
            <a:r>
              <a:rPr lang="ar-JO" sz="2800" dirty="0" smtClean="0"/>
              <a:t>.نظام </a:t>
            </a:r>
            <a:r>
              <a:rPr lang="ar-JO" sz="2800" dirty="0" smtClean="0"/>
              <a:t>سوفت: احدث انظمة التحويلات الخارجية ، يستخدم نظم اتصالات خاصة شبيه بنظام الانترنت أو نظام البريد الالكتروني حيث يقوم كل بنك مشارك بالنظام بالحصول على كود سري وخط اتصال للدخول للشبكة المتخصصة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JO" sz="3200" dirty="0" smtClean="0"/>
              <a:t>تتم التحويلات الخارجية باستخدام </a:t>
            </a:r>
            <a:r>
              <a:rPr lang="ar-JO" sz="3200" dirty="0" err="1" smtClean="0"/>
              <a:t>احدى</a:t>
            </a:r>
            <a:r>
              <a:rPr lang="ar-JO" sz="3200" dirty="0" smtClean="0"/>
              <a:t> الطرق التالية</a:t>
            </a: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sz="2800" dirty="0" smtClean="0"/>
              <a:t>ويوفر هذا النظام:</a:t>
            </a:r>
          </a:p>
          <a:p>
            <a:pPr>
              <a:buFont typeface="Wingdings" pitchFamily="2" charset="2"/>
              <a:buChar char="Ø"/>
            </a:pPr>
            <a:r>
              <a:rPr lang="ar-JO" sz="2800" dirty="0" smtClean="0"/>
              <a:t>سرعة توصيل التحويلات ورخص تكلفتها </a:t>
            </a:r>
          </a:p>
          <a:p>
            <a:pPr>
              <a:buFont typeface="Wingdings" pitchFamily="2" charset="2"/>
              <a:buChar char="Ø"/>
            </a:pPr>
            <a:r>
              <a:rPr lang="ar-JO" sz="2800" dirty="0" smtClean="0"/>
              <a:t>تخفيض عدد بنوك المراسلين الذي يتعامل معهم البنك</a:t>
            </a:r>
          </a:p>
          <a:p>
            <a:pPr>
              <a:buFont typeface="Wingdings" pitchFamily="2" charset="2"/>
              <a:buChar char="Ø"/>
            </a:pPr>
            <a:r>
              <a:rPr lang="ar-JO" sz="2800" dirty="0" smtClean="0"/>
              <a:t>يستخدم نفس النظام في </a:t>
            </a:r>
            <a:r>
              <a:rPr lang="ar-JO" sz="2800" dirty="0" err="1" smtClean="0"/>
              <a:t>ارسال</a:t>
            </a:r>
            <a:r>
              <a:rPr lang="ar-JO" sz="2800" dirty="0" smtClean="0"/>
              <a:t> </a:t>
            </a:r>
            <a:r>
              <a:rPr lang="ar-JO" sz="2800" dirty="0" err="1" smtClean="0"/>
              <a:t>الإعتمادات</a:t>
            </a:r>
            <a:r>
              <a:rPr lang="ar-JO" sz="2800" dirty="0" smtClean="0"/>
              <a:t> </a:t>
            </a:r>
            <a:r>
              <a:rPr lang="ar-JO" sz="2800" dirty="0" err="1" smtClean="0"/>
              <a:t>المستندية</a:t>
            </a:r>
            <a:r>
              <a:rPr lang="ar-JO" sz="2800" dirty="0" smtClean="0"/>
              <a:t> </a:t>
            </a:r>
            <a:r>
              <a:rPr lang="ar-JO" sz="2800" dirty="0" err="1" smtClean="0"/>
              <a:t>والكفالات</a:t>
            </a:r>
            <a:r>
              <a:rPr lang="ar-JO" sz="2800" dirty="0" smtClean="0"/>
              <a:t> البنكية الصادرة  وتحويلات الأموال بناء على قرارات </a:t>
            </a:r>
            <a:r>
              <a:rPr lang="ar-JO" sz="2800" dirty="0" err="1" smtClean="0"/>
              <a:t>الادارة</a:t>
            </a:r>
            <a:r>
              <a:rPr lang="ar-JO" sz="2800" dirty="0" smtClean="0"/>
              <a:t> </a:t>
            </a:r>
            <a:r>
              <a:rPr lang="ar-JO" sz="2800" dirty="0" err="1" smtClean="0"/>
              <a:t>لاغراض</a:t>
            </a:r>
            <a:r>
              <a:rPr lang="ar-JO" sz="2800" dirty="0" smtClean="0"/>
              <a:t> استثمارية</a:t>
            </a:r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600" dirty="0" smtClean="0"/>
              <a:t>الجوانب المحاسبية لعملية تحويل </a:t>
            </a:r>
            <a:r>
              <a:rPr lang="ar-JO" sz="3600" dirty="0" smtClean="0"/>
              <a:t>الأموال</a:t>
            </a:r>
            <a:r>
              <a:rPr lang="ar-SA" sz="3600" dirty="0" smtClean="0"/>
              <a:t> الخارجي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Wingdings" pitchFamily="2" charset="2"/>
              <a:buChar char="v"/>
            </a:pPr>
            <a:r>
              <a:rPr lang="ar-JO" sz="2800" dirty="0" smtClean="0"/>
              <a:t>تتم بمشاركة </a:t>
            </a:r>
            <a:r>
              <a:rPr lang="ar-JO" sz="2800" dirty="0" err="1" smtClean="0"/>
              <a:t>اربعة</a:t>
            </a:r>
            <a:r>
              <a:rPr lang="ar-JO" sz="2800" dirty="0" smtClean="0"/>
              <a:t> </a:t>
            </a:r>
            <a:r>
              <a:rPr lang="ar-JO" sz="2800" dirty="0" err="1" smtClean="0"/>
              <a:t>اطراف</a:t>
            </a:r>
            <a:r>
              <a:rPr lang="ar-JO" sz="2800" dirty="0" smtClean="0"/>
              <a:t>:</a:t>
            </a:r>
          </a:p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العميل الذي يطلب التحويل</a:t>
            </a:r>
          </a:p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المستفيد الذي يستلم </a:t>
            </a:r>
            <a:r>
              <a:rPr lang="ar-JO" sz="2800" dirty="0" err="1" smtClean="0"/>
              <a:t>الحوالة</a:t>
            </a:r>
            <a:endParaRPr lang="ar-JO" sz="2800" dirty="0" smtClean="0"/>
          </a:p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بنك العميل المرسل </a:t>
            </a:r>
            <a:r>
              <a:rPr lang="ar-JO" sz="2800" dirty="0" err="1" smtClean="0"/>
              <a:t>للحوالة</a:t>
            </a:r>
            <a:endParaRPr lang="ar-JO" sz="2800" dirty="0" smtClean="0"/>
          </a:p>
          <a:p>
            <a:pPr marL="596646" indent="-514350">
              <a:buFont typeface="+mj-lt"/>
              <a:buAutoNum type="arabicPeriod"/>
            </a:pPr>
            <a:r>
              <a:rPr lang="ar-JO" sz="2800" dirty="0" smtClean="0"/>
              <a:t>بنك لعميل المستفيد أو البنك المراسل فرع البنك </a:t>
            </a:r>
            <a:r>
              <a:rPr lang="ar-JO" sz="2800" dirty="0" err="1" smtClean="0"/>
              <a:t>الاجنبي</a:t>
            </a:r>
            <a:r>
              <a:rPr lang="ar-JO" sz="2800" dirty="0" smtClean="0"/>
              <a:t> الذي يقوم بتوصيل </a:t>
            </a:r>
            <a:r>
              <a:rPr lang="ar-JO" sz="2800" dirty="0" err="1" smtClean="0"/>
              <a:t>الحوالة</a:t>
            </a:r>
            <a:endParaRPr lang="ar-JO" sz="2800" dirty="0" smtClean="0"/>
          </a:p>
          <a:p>
            <a:pPr marL="596646" indent="-514350">
              <a:buNone/>
            </a:pPr>
            <a:r>
              <a:rPr lang="ar-JO" dirty="0" smtClean="0"/>
              <a:t/>
            </a:r>
            <a:br>
              <a:rPr lang="ar-JO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322</TotalTime>
  <Words>1258</Words>
  <Application>Microsoft Office PowerPoint</Application>
  <PresentationFormat>On-screen Show (4:3)</PresentationFormat>
  <Paragraphs>156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انقلاب</vt:lpstr>
      <vt:lpstr>الفصل الثاني عشر</vt:lpstr>
      <vt:lpstr>أولا : الحوالات دائرة تحويل الاموال الخارجية</vt:lpstr>
      <vt:lpstr>دائرة تحويل الأموال الخارجية</vt:lpstr>
      <vt:lpstr>دائرة تحويل الأموال الخارجية</vt:lpstr>
      <vt:lpstr>دائرة تحويل الأموال الخارجية</vt:lpstr>
      <vt:lpstr>تتم التحويلات الخارجية باستخدام احدى الطرق التالية</vt:lpstr>
      <vt:lpstr>تتم التحويلات الخارجية باستخدام احدى الطرق التالية</vt:lpstr>
      <vt:lpstr>تتم التحويلات الخارجية باستخدام احدى الطرق التالية</vt:lpstr>
      <vt:lpstr>الجوانب المحاسبية لعملية تحويل الأموال الخارجي</vt:lpstr>
      <vt:lpstr>القيود المحاسبية</vt:lpstr>
      <vt:lpstr>Slide 11</vt:lpstr>
      <vt:lpstr>Slide 12</vt:lpstr>
      <vt:lpstr>Slide 13</vt:lpstr>
      <vt:lpstr>Slide 14</vt:lpstr>
      <vt:lpstr>Slide 15</vt:lpstr>
      <vt:lpstr>من الوظائف التي تقوم بها دائرة التحويلات : </vt:lpstr>
      <vt:lpstr>يقوم البنك بخدمة تبديل العملات بهدف :</vt:lpstr>
      <vt:lpstr> الربح الذي يتحقق للبنك  اسمه هامش ربح :  يزداد هذا الهامش في البيع والشراء في حالة عدم استقرار العملات .  </vt:lpstr>
      <vt:lpstr>الجوانب المحاسبية لتبادل العملات : </vt:lpstr>
      <vt:lpstr>القيود المحاسبة : </vt:lpstr>
      <vt:lpstr>القيود المحاسبة :</vt:lpstr>
      <vt:lpstr> ثالثا :الشيكات السياحية  (ليس  صادرا عن البنك)</vt:lpstr>
      <vt:lpstr>الشيكات السياحية  (ليس  صادرا عن البنك)</vt:lpstr>
      <vt:lpstr>تحمل الشيكات مكان لتوقيعين :</vt:lpstr>
      <vt:lpstr>*بالنسبة للبنوك  تحصل  على عمولة وفوائد عند  شرائها الشيكات  من العملاء  *انخفض استخدام  الشيكات السياحية نظرا لارتفاع  عمولة صرفها وانتشار البطاقات والصراف الالي.</vt:lpstr>
      <vt:lpstr>القيود المحاسبية</vt:lpstr>
      <vt:lpstr>شراء شيكات سياحية بقيمة 5000 دولار مقابل عمولة 2% وفائدة 12% لمدة شهر ورسوم بريد بقيمة خمسة  دولارات .</vt:lpstr>
      <vt:lpstr>تحميل قيمة الشيكات المشتراة على حساب  البنك الامريكي المصدر لها :</vt:lpstr>
      <vt:lpstr>بيع شيكات سياحية بقيمة 8000 دولار وبعمولة 1% وتسجيل القيمة لصالح البنك المصدر او المؤسسة المالية المصدرة لها :</vt:lpstr>
      <vt:lpstr>تسجيل القيمة لصالح البنك المصدر:</vt:lpstr>
      <vt:lpstr>Slide 31</vt:lpstr>
      <vt:lpstr>Slide 32</vt:lpstr>
      <vt:lpstr> رابعا:الشيك المصرفي (شيك المدير) أو شيك الخزينة</vt:lpstr>
      <vt:lpstr>Slide 34</vt:lpstr>
      <vt:lpstr>  خامسا :الشيك المصدق :-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hp</cp:lastModifiedBy>
  <cp:revision>45</cp:revision>
  <dcterms:created xsi:type="dcterms:W3CDTF">2012-03-31T19:53:53Z</dcterms:created>
  <dcterms:modified xsi:type="dcterms:W3CDTF">2012-04-04T18:35:22Z</dcterms:modified>
</cp:coreProperties>
</file>