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2" r:id="rId4"/>
    <p:sldId id="301" r:id="rId5"/>
    <p:sldId id="302" r:id="rId6"/>
    <p:sldId id="303" r:id="rId7"/>
    <p:sldId id="264" r:id="rId8"/>
    <p:sldId id="304" r:id="rId9"/>
    <p:sldId id="274" r:id="rId10"/>
    <p:sldId id="275" r:id="rId11"/>
    <p:sldId id="267" r:id="rId12"/>
    <p:sldId id="294" r:id="rId13"/>
    <p:sldId id="305" r:id="rId14"/>
    <p:sldId id="310" r:id="rId15"/>
    <p:sldId id="295" r:id="rId16"/>
    <p:sldId id="296" r:id="rId17"/>
    <p:sldId id="306" r:id="rId18"/>
    <p:sldId id="307" r:id="rId19"/>
    <p:sldId id="266" r:id="rId20"/>
    <p:sldId id="297" r:id="rId21"/>
    <p:sldId id="265" r:id="rId22"/>
    <p:sldId id="298" r:id="rId23"/>
    <p:sldId id="299" r:id="rId24"/>
    <p:sldId id="308" r:id="rId25"/>
    <p:sldId id="309" r:id="rId26"/>
    <p:sldId id="300" r:id="rId27"/>
    <p:sldId id="26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00"/>
    <a:srgbClr val="000066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0" autoAdjust="0"/>
    <p:restoredTop sz="90220" autoAdjust="0"/>
  </p:normalViewPr>
  <p:slideViewPr>
    <p:cSldViewPr>
      <p:cViewPr varScale="1">
        <p:scale>
          <a:sx n="65" d="100"/>
          <a:sy n="65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2B985-1E15-4C12-9C54-8F0A79B7A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DD0-E25E-47F7-9E32-64818654C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06D7-41F6-414E-86F7-78F69762B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17230-6FF3-4047-A77E-DC1B459FC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5233F-1FCE-482D-A848-AE4DEDB8B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E841-B383-4F35-9753-196579D8E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7A55-9406-4272-B86A-AC547E8B5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20299-B65E-4F3F-AF10-03D147AD1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8B19-03EA-4AE0-92A3-07D83A4B2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F7CDD-A0E5-4AF0-84CF-BE3B8179A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47594-BF66-40CE-BD51-C6C9D3A05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6471-3310-4B59-BF76-B9B79A7E5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255C31-A7BB-45EF-B42F-845453789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Descriptive statistics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24600" y="5486400"/>
            <a:ext cx="2362200" cy="685800"/>
          </a:xfrm>
        </p:spPr>
        <p:txBody>
          <a:bodyPr/>
          <a:lstStyle/>
          <a:p>
            <a:pPr eaLnBrk="1" hangingPunct="1"/>
            <a:r>
              <a:rPr lang="nb-NO" b="1" smtClean="0">
                <a:solidFill>
                  <a:srgbClr val="FFCC00"/>
                </a:solidFill>
              </a:rPr>
              <a:t>Lecture 3</a:t>
            </a:r>
            <a:endParaRPr lang="en-US" b="1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4000" b="1" i="1" smtClean="0">
                <a:solidFill>
                  <a:srgbClr val="FFCC00"/>
                </a:solidFill>
              </a:rPr>
            </a:b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04800" y="1447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3. mode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457200" y="2209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The value that occurs most frequently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81000" y="31242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1 2 3 3 2 6 3 2 3 8 7 3 4 3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572000" y="3048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mode = 3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04800" y="42672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4. Quartile difference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09600" y="5105400"/>
            <a:ext cx="6400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Lower quartile = 25th percentile= q1</a:t>
            </a:r>
          </a:p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Upper quartile= 75th percentile = q3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762000" y="61722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Quartile difference= q3-q1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381000" y="3657600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CC00"/>
                </a:solidFill>
              </a:rPr>
              <a:t>Can have more than one mode in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/>
      <p:bldP spid="46090" grpId="0"/>
      <p:bldP spid="46091" grpId="0"/>
      <p:bldP spid="46092" grpId="0"/>
      <p:bldP spid="46093" grpId="0"/>
      <p:bldP spid="46095" grpId="0"/>
      <p:bldP spid="460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Symmetry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304800" y="13716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Histogram- important to get some idea of the shape of the distribution of the data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457200" y="2362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Skewed- not symmetric- median and mean will  not be close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457200" y="33528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the distribution is skewed then the median and interquartile range are in general more appropriate summary measures than the mean and the SD.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2294" name="Text Box 65"/>
          <p:cNvSpPr txBox="1">
            <a:spLocks noChangeArrowheads="1"/>
          </p:cNvSpPr>
          <p:nvPr/>
        </p:nvSpPr>
        <p:spPr bwMode="auto">
          <a:xfrm>
            <a:off x="685800" y="49530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</a:rPr>
              <a:t>If have a skewed distribution better to report both the mean and the median.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4" grpId="0"/>
      <p:bldP spid="23615" grpId="0"/>
      <p:bldP spid="236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Skewed distributions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z="2800" smtClean="0">
                <a:solidFill>
                  <a:schemeClr val="bg1"/>
                </a:solidFill>
              </a:rPr>
              <a:t>Mean is affected by extreem values, median is not. </a:t>
            </a:r>
            <a:endParaRPr lang="en-US" sz="2800" smtClean="0">
              <a:solidFill>
                <a:schemeClr val="bg1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2209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CC0000"/>
                </a:solidFill>
              </a:rPr>
              <a:t>Positively skewed- mean exceeds median</a:t>
            </a:r>
            <a:endParaRPr lang="en-US" sz="2000" b="1">
              <a:solidFill>
                <a:srgbClr val="CC0000"/>
              </a:solidFill>
            </a:endParaRPr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438400" y="2590800"/>
            <a:ext cx="3886200" cy="3276600"/>
          </a:xfrm>
          <a:custGeom>
            <a:avLst/>
            <a:gdLst>
              <a:gd name="T0" fmla="*/ 3936 w 3936"/>
              <a:gd name="T1" fmla="*/ 1592 h 1592"/>
              <a:gd name="T2" fmla="*/ 1104 w 3936"/>
              <a:gd name="T3" fmla="*/ 200 h 1592"/>
              <a:gd name="T4" fmla="*/ 0 w 3936"/>
              <a:gd name="T5" fmla="*/ 392 h 1592"/>
              <a:gd name="T6" fmla="*/ 0 60000 65536"/>
              <a:gd name="T7" fmla="*/ 0 60000 65536"/>
              <a:gd name="T8" fmla="*/ 0 60000 65536"/>
              <a:gd name="T9" fmla="*/ 0 w 3936"/>
              <a:gd name="T10" fmla="*/ 0 h 1592"/>
              <a:gd name="T11" fmla="*/ 3936 w 3936"/>
              <a:gd name="T12" fmla="*/ 1592 h 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6" h="1592">
                <a:moveTo>
                  <a:pt x="3936" y="1592"/>
                </a:moveTo>
                <a:cubicBezTo>
                  <a:pt x="2848" y="996"/>
                  <a:pt x="1760" y="400"/>
                  <a:pt x="1104" y="200"/>
                </a:cubicBezTo>
                <a:cubicBezTo>
                  <a:pt x="448" y="0"/>
                  <a:pt x="184" y="360"/>
                  <a:pt x="0" y="39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381000" y="29718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6096000"/>
            <a:ext cx="86106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200400" y="2971800"/>
            <a:ext cx="0" cy="3200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038600" y="2895600"/>
            <a:ext cx="0" cy="3276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3048000" y="632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FFCC00"/>
                </a:solidFill>
              </a:rPr>
              <a:t>X</a:t>
            </a:r>
            <a:endParaRPr lang="en-US" b="1">
              <a:solidFill>
                <a:srgbClr val="FFCC00"/>
              </a:solidFill>
            </a:endParaRPr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3124200" y="64008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CC0000"/>
                </a:solidFill>
              </a:rPr>
              <a:t>X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4038600" y="6400800"/>
            <a:ext cx="228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253163" y="5808663"/>
            <a:ext cx="1735137" cy="150812"/>
          </a:xfrm>
          <a:custGeom>
            <a:avLst/>
            <a:gdLst>
              <a:gd name="connsiteX0" fmla="*/ 0 w 1734671"/>
              <a:gd name="connsiteY0" fmla="*/ 0 h 150725"/>
              <a:gd name="connsiteX1" fmla="*/ 67236 w 1734671"/>
              <a:gd name="connsiteY1" fmla="*/ 13447 h 150725"/>
              <a:gd name="connsiteX2" fmla="*/ 147918 w 1734671"/>
              <a:gd name="connsiteY2" fmla="*/ 40342 h 150725"/>
              <a:gd name="connsiteX3" fmla="*/ 363071 w 1734671"/>
              <a:gd name="connsiteY3" fmla="*/ 53789 h 150725"/>
              <a:gd name="connsiteX4" fmla="*/ 443753 w 1734671"/>
              <a:gd name="connsiteY4" fmla="*/ 80683 h 150725"/>
              <a:gd name="connsiteX5" fmla="*/ 954742 w 1734671"/>
              <a:gd name="connsiteY5" fmla="*/ 107577 h 150725"/>
              <a:gd name="connsiteX6" fmla="*/ 995083 w 1734671"/>
              <a:gd name="connsiteY6" fmla="*/ 121024 h 150725"/>
              <a:gd name="connsiteX7" fmla="*/ 1371600 w 1734671"/>
              <a:gd name="connsiteY7" fmla="*/ 121024 h 150725"/>
              <a:gd name="connsiteX8" fmla="*/ 1734671 w 1734671"/>
              <a:gd name="connsiteY8" fmla="*/ 121024 h 15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4671" h="150725">
                <a:moveTo>
                  <a:pt x="0" y="0"/>
                </a:moveTo>
                <a:cubicBezTo>
                  <a:pt x="22412" y="4482"/>
                  <a:pt x="45186" y="7433"/>
                  <a:pt x="67236" y="13447"/>
                </a:cubicBezTo>
                <a:cubicBezTo>
                  <a:pt x="94586" y="20906"/>
                  <a:pt x="119624" y="38574"/>
                  <a:pt x="147918" y="40342"/>
                </a:cubicBezTo>
                <a:lnTo>
                  <a:pt x="363071" y="53789"/>
                </a:lnTo>
                <a:lnTo>
                  <a:pt x="443753" y="80683"/>
                </a:lnTo>
                <a:cubicBezTo>
                  <a:pt x="632987" y="143761"/>
                  <a:pt x="469925" y="93725"/>
                  <a:pt x="954742" y="107577"/>
                </a:cubicBezTo>
                <a:cubicBezTo>
                  <a:pt x="968189" y="112059"/>
                  <a:pt x="981006" y="119368"/>
                  <a:pt x="995083" y="121024"/>
                </a:cubicBezTo>
                <a:cubicBezTo>
                  <a:pt x="1247544" y="150725"/>
                  <a:pt x="1119140" y="127182"/>
                  <a:pt x="1371600" y="121024"/>
                </a:cubicBezTo>
                <a:cubicBezTo>
                  <a:pt x="1492588" y="118073"/>
                  <a:pt x="1613647" y="121024"/>
                  <a:pt x="1734671" y="121024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rgbClr val="FFCC00"/>
                </a:solidFill>
              </a:rPr>
              <a:t>Skewed distributions</a:t>
            </a:r>
          </a:p>
        </p:txBody>
      </p:sp>
      <p:sp>
        <p:nvSpPr>
          <p:cNvPr id="14339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86600" cy="457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nb-NO" sz="2000" b="1" smtClean="0">
                <a:solidFill>
                  <a:srgbClr val="CC0000"/>
                </a:solidFill>
              </a:rPr>
              <a:t>Negatively skewed- median is higher than the mean</a:t>
            </a:r>
            <a:endParaRPr lang="en-US" sz="2000" b="1" smtClean="0">
              <a:solidFill>
                <a:srgbClr val="CC0000"/>
              </a:solidFill>
            </a:endParaRPr>
          </a:p>
        </p:txBody>
      </p:sp>
      <p:sp>
        <p:nvSpPr>
          <p:cNvPr id="14340" name="Freeform 6"/>
          <p:cNvSpPr>
            <a:spLocks/>
          </p:cNvSpPr>
          <p:nvPr/>
        </p:nvSpPr>
        <p:spPr bwMode="auto">
          <a:xfrm>
            <a:off x="3124200" y="25908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Freeform 7"/>
          <p:cNvSpPr>
            <a:spLocks/>
          </p:cNvSpPr>
          <p:nvPr/>
        </p:nvSpPr>
        <p:spPr bwMode="auto">
          <a:xfrm>
            <a:off x="2667000" y="2438400"/>
            <a:ext cx="4343400" cy="2362200"/>
          </a:xfrm>
          <a:custGeom>
            <a:avLst/>
            <a:gdLst>
              <a:gd name="T0" fmla="*/ 0 w 5040"/>
              <a:gd name="T1" fmla="*/ 1888 h 1888"/>
              <a:gd name="T2" fmla="*/ 3504 w 5040"/>
              <a:gd name="T3" fmla="*/ 64 h 1888"/>
              <a:gd name="T4" fmla="*/ 5040 w 5040"/>
              <a:gd name="T5" fmla="*/ 1504 h 1888"/>
              <a:gd name="T6" fmla="*/ 0 60000 65536"/>
              <a:gd name="T7" fmla="*/ 0 60000 65536"/>
              <a:gd name="T8" fmla="*/ 0 60000 65536"/>
              <a:gd name="T9" fmla="*/ 0 w 5040"/>
              <a:gd name="T10" fmla="*/ 0 h 1888"/>
              <a:gd name="T11" fmla="*/ 5040 w 5040"/>
              <a:gd name="T12" fmla="*/ 1888 h 1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0" h="1888">
                <a:moveTo>
                  <a:pt x="0" y="1888"/>
                </a:moveTo>
                <a:cubicBezTo>
                  <a:pt x="1332" y="1008"/>
                  <a:pt x="2664" y="128"/>
                  <a:pt x="3504" y="64"/>
                </a:cubicBezTo>
                <a:cubicBezTo>
                  <a:pt x="4344" y="0"/>
                  <a:pt x="4784" y="1264"/>
                  <a:pt x="5040" y="1504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9"/>
          <p:cNvSpPr>
            <a:spLocks noChangeShapeType="1"/>
          </p:cNvSpPr>
          <p:nvPr/>
        </p:nvSpPr>
        <p:spPr bwMode="auto">
          <a:xfrm>
            <a:off x="5943600" y="2667000"/>
            <a:ext cx="76200" cy="3124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5257800" y="2590800"/>
            <a:ext cx="0" cy="3276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5867400" y="594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FFCC00"/>
                </a:solidFill>
              </a:rPr>
              <a:t>X</a:t>
            </a:r>
            <a:endParaRPr lang="en-US" b="1">
              <a:solidFill>
                <a:srgbClr val="FFCC00"/>
              </a:solidFill>
            </a:endParaRPr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5943600" y="59436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5105400" y="594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CC0000"/>
                </a:solidFill>
              </a:rPr>
              <a:t>X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>
            <a:off x="5181600" y="5943600"/>
            <a:ext cx="228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0863" y="4787900"/>
            <a:ext cx="2138362" cy="727075"/>
          </a:xfrm>
          <a:custGeom>
            <a:avLst/>
            <a:gdLst>
              <a:gd name="connsiteX0" fmla="*/ 2138083 w 2138083"/>
              <a:gd name="connsiteY0" fmla="*/ 0 h 728374"/>
              <a:gd name="connsiteX1" fmla="*/ 2111189 w 2138083"/>
              <a:gd name="connsiteY1" fmla="*/ 40341 h 728374"/>
              <a:gd name="connsiteX2" fmla="*/ 2084295 w 2138083"/>
              <a:gd name="connsiteY2" fmla="*/ 94129 h 728374"/>
              <a:gd name="connsiteX3" fmla="*/ 2057400 w 2138083"/>
              <a:gd name="connsiteY3" fmla="*/ 121023 h 728374"/>
              <a:gd name="connsiteX4" fmla="*/ 2030506 w 2138083"/>
              <a:gd name="connsiteY4" fmla="*/ 174812 h 728374"/>
              <a:gd name="connsiteX5" fmla="*/ 1976718 w 2138083"/>
              <a:gd name="connsiteY5" fmla="*/ 188259 h 728374"/>
              <a:gd name="connsiteX6" fmla="*/ 1694330 w 2138083"/>
              <a:gd name="connsiteY6" fmla="*/ 215153 h 728374"/>
              <a:gd name="connsiteX7" fmla="*/ 1613647 w 2138083"/>
              <a:gd name="connsiteY7" fmla="*/ 309282 h 728374"/>
              <a:gd name="connsiteX8" fmla="*/ 1559859 w 2138083"/>
              <a:gd name="connsiteY8" fmla="*/ 336176 h 728374"/>
              <a:gd name="connsiteX9" fmla="*/ 1532965 w 2138083"/>
              <a:gd name="connsiteY9" fmla="*/ 376518 h 728374"/>
              <a:gd name="connsiteX10" fmla="*/ 1479177 w 2138083"/>
              <a:gd name="connsiteY10" fmla="*/ 403412 h 728374"/>
              <a:gd name="connsiteX11" fmla="*/ 1398495 w 2138083"/>
              <a:gd name="connsiteY11" fmla="*/ 457200 h 728374"/>
              <a:gd name="connsiteX12" fmla="*/ 1317812 w 2138083"/>
              <a:gd name="connsiteY12" fmla="*/ 524435 h 728374"/>
              <a:gd name="connsiteX13" fmla="*/ 1264024 w 2138083"/>
              <a:gd name="connsiteY13" fmla="*/ 537882 h 728374"/>
              <a:gd name="connsiteX14" fmla="*/ 1183342 w 2138083"/>
              <a:gd name="connsiteY14" fmla="*/ 564776 h 728374"/>
              <a:gd name="connsiteX15" fmla="*/ 1089212 w 2138083"/>
              <a:gd name="connsiteY15" fmla="*/ 591671 h 728374"/>
              <a:gd name="connsiteX16" fmla="*/ 995083 w 2138083"/>
              <a:gd name="connsiteY16" fmla="*/ 605118 h 728374"/>
              <a:gd name="connsiteX17" fmla="*/ 591671 w 2138083"/>
              <a:gd name="connsiteY17" fmla="*/ 605118 h 728374"/>
              <a:gd name="connsiteX18" fmla="*/ 551330 w 2138083"/>
              <a:gd name="connsiteY18" fmla="*/ 618565 h 728374"/>
              <a:gd name="connsiteX19" fmla="*/ 510989 w 2138083"/>
              <a:gd name="connsiteY19" fmla="*/ 658906 h 728374"/>
              <a:gd name="connsiteX20" fmla="*/ 470647 w 2138083"/>
              <a:gd name="connsiteY20" fmla="*/ 672353 h 728374"/>
              <a:gd name="connsiteX21" fmla="*/ 282389 w 2138083"/>
              <a:gd name="connsiteY21" fmla="*/ 699247 h 728374"/>
              <a:gd name="connsiteX22" fmla="*/ 242047 w 2138083"/>
              <a:gd name="connsiteY22" fmla="*/ 712694 h 728374"/>
              <a:gd name="connsiteX23" fmla="*/ 0 w 2138083"/>
              <a:gd name="connsiteY23" fmla="*/ 726141 h 7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38083" h="728374">
                <a:moveTo>
                  <a:pt x="2138083" y="0"/>
                </a:moveTo>
                <a:cubicBezTo>
                  <a:pt x="2129118" y="13447"/>
                  <a:pt x="2119207" y="26309"/>
                  <a:pt x="2111189" y="40341"/>
                </a:cubicBezTo>
                <a:cubicBezTo>
                  <a:pt x="2101244" y="57745"/>
                  <a:pt x="2095414" y="77450"/>
                  <a:pt x="2084295" y="94129"/>
                </a:cubicBezTo>
                <a:cubicBezTo>
                  <a:pt x="2077262" y="104678"/>
                  <a:pt x="2066365" y="112058"/>
                  <a:pt x="2057400" y="121023"/>
                </a:cubicBezTo>
                <a:cubicBezTo>
                  <a:pt x="2048435" y="138953"/>
                  <a:pt x="2045906" y="161979"/>
                  <a:pt x="2030506" y="174812"/>
                </a:cubicBezTo>
                <a:cubicBezTo>
                  <a:pt x="2016308" y="186643"/>
                  <a:pt x="1995067" y="186057"/>
                  <a:pt x="1976718" y="188259"/>
                </a:cubicBezTo>
                <a:cubicBezTo>
                  <a:pt x="1882836" y="199525"/>
                  <a:pt x="1788459" y="206188"/>
                  <a:pt x="1694330" y="215153"/>
                </a:cubicBezTo>
                <a:cubicBezTo>
                  <a:pt x="1667436" y="246529"/>
                  <a:pt x="1644364" y="281637"/>
                  <a:pt x="1613647" y="309282"/>
                </a:cubicBezTo>
                <a:cubicBezTo>
                  <a:pt x="1598747" y="322692"/>
                  <a:pt x="1575258" y="323343"/>
                  <a:pt x="1559859" y="336176"/>
                </a:cubicBezTo>
                <a:cubicBezTo>
                  <a:pt x="1547443" y="346522"/>
                  <a:pt x="1545381" y="366172"/>
                  <a:pt x="1532965" y="376518"/>
                </a:cubicBezTo>
                <a:cubicBezTo>
                  <a:pt x="1517566" y="389351"/>
                  <a:pt x="1496366" y="393099"/>
                  <a:pt x="1479177" y="403412"/>
                </a:cubicBezTo>
                <a:cubicBezTo>
                  <a:pt x="1451461" y="420042"/>
                  <a:pt x="1423326" y="436508"/>
                  <a:pt x="1398495" y="457200"/>
                </a:cubicBezTo>
                <a:cubicBezTo>
                  <a:pt x="1371601" y="479612"/>
                  <a:pt x="1347832" y="506423"/>
                  <a:pt x="1317812" y="524435"/>
                </a:cubicBezTo>
                <a:cubicBezTo>
                  <a:pt x="1301965" y="533943"/>
                  <a:pt x="1281726" y="532571"/>
                  <a:pt x="1264024" y="537882"/>
                </a:cubicBezTo>
                <a:cubicBezTo>
                  <a:pt x="1236871" y="546028"/>
                  <a:pt x="1210236" y="555811"/>
                  <a:pt x="1183342" y="564776"/>
                </a:cubicBezTo>
                <a:cubicBezTo>
                  <a:pt x="1148785" y="576295"/>
                  <a:pt x="1126349" y="584919"/>
                  <a:pt x="1089212" y="591671"/>
                </a:cubicBezTo>
                <a:cubicBezTo>
                  <a:pt x="1058028" y="597341"/>
                  <a:pt x="1026459" y="600636"/>
                  <a:pt x="995083" y="605118"/>
                </a:cubicBezTo>
                <a:cubicBezTo>
                  <a:pt x="797118" y="588621"/>
                  <a:pt x="821845" y="583197"/>
                  <a:pt x="591671" y="605118"/>
                </a:cubicBezTo>
                <a:cubicBezTo>
                  <a:pt x="577560" y="606462"/>
                  <a:pt x="564777" y="614083"/>
                  <a:pt x="551330" y="618565"/>
                </a:cubicBezTo>
                <a:cubicBezTo>
                  <a:pt x="537883" y="632012"/>
                  <a:pt x="526812" y="648357"/>
                  <a:pt x="510989" y="658906"/>
                </a:cubicBezTo>
                <a:cubicBezTo>
                  <a:pt x="499195" y="666769"/>
                  <a:pt x="484484" y="669278"/>
                  <a:pt x="470647" y="672353"/>
                </a:cubicBezTo>
                <a:cubicBezTo>
                  <a:pt x="420791" y="683432"/>
                  <a:pt x="328915" y="693431"/>
                  <a:pt x="282389" y="699247"/>
                </a:cubicBezTo>
                <a:cubicBezTo>
                  <a:pt x="268942" y="703729"/>
                  <a:pt x="256097" y="710821"/>
                  <a:pt x="242047" y="712694"/>
                </a:cubicBezTo>
                <a:cubicBezTo>
                  <a:pt x="124443" y="728374"/>
                  <a:pt x="99498" y="726141"/>
                  <a:pt x="0" y="72614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rgbClr val="FFCC00"/>
                </a:solidFill>
              </a:rPr>
              <a:t>Example</a:t>
            </a:r>
            <a:endParaRPr lang="en-US" smtClean="0">
              <a:solidFill>
                <a:srgbClr val="FFCC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A negatively skewed distribution of test scores on an easy test with most students scoring high , but with a few ones scoring low. Which is higher the mean or median???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Averages for qualitative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Mode is always appropriate.</a:t>
            </a:r>
          </a:p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Median sometimes appropriate ( ordinal data)</a:t>
            </a:r>
          </a:p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Mean not appropriate.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7411" name="Freeform 10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Rectangle 24"/>
          <p:cNvSpPr>
            <a:spLocks noChangeArrowheads="1"/>
          </p:cNvSpPr>
          <p:nvPr/>
        </p:nvSpPr>
        <p:spPr bwMode="auto">
          <a:xfrm>
            <a:off x="3429000" y="2438400"/>
            <a:ext cx="609600" cy="28257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Line 26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27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28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29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30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31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32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Rectangle 35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3" name="Rectangle 36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4" name="Rectangle 37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5" name="Rectangle 38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6" name="Rectangle 39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7" name="Rectangle 40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8" name="Rectangle 41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9" name="Rectangle 42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30" name="Line 43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Line 44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Line 45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Rectangle 46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34" name="Line 51"/>
          <p:cNvSpPr>
            <a:spLocks noChangeShapeType="1"/>
          </p:cNvSpPr>
          <p:nvPr/>
        </p:nvSpPr>
        <p:spPr bwMode="auto">
          <a:xfrm>
            <a:off x="3429000" y="4876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Line 52"/>
          <p:cNvSpPr>
            <a:spLocks noChangeShapeType="1"/>
          </p:cNvSpPr>
          <p:nvPr/>
        </p:nvSpPr>
        <p:spPr bwMode="auto">
          <a:xfrm>
            <a:off x="3429000" y="4495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Line 53"/>
          <p:cNvSpPr>
            <a:spLocks noChangeShapeType="1"/>
          </p:cNvSpPr>
          <p:nvPr/>
        </p:nvSpPr>
        <p:spPr bwMode="auto">
          <a:xfrm>
            <a:off x="3429000" y="4114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7" name="Line 54"/>
          <p:cNvSpPr>
            <a:spLocks noChangeShapeType="1"/>
          </p:cNvSpPr>
          <p:nvPr/>
        </p:nvSpPr>
        <p:spPr bwMode="auto">
          <a:xfrm>
            <a:off x="3429000" y="32766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55"/>
          <p:cNvSpPr>
            <a:spLocks noChangeShapeType="1"/>
          </p:cNvSpPr>
          <p:nvPr/>
        </p:nvSpPr>
        <p:spPr bwMode="auto">
          <a:xfrm>
            <a:off x="3429000" y="3733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Line 56"/>
          <p:cNvSpPr>
            <a:spLocks noChangeShapeType="1"/>
          </p:cNvSpPr>
          <p:nvPr/>
        </p:nvSpPr>
        <p:spPr bwMode="auto">
          <a:xfrm>
            <a:off x="3429000" y="28194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8435" name="Freeform 5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429000" y="3276600"/>
            <a:ext cx="609600" cy="19875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Rectangle 16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9" name="Rectangle 19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2" name="Rectangle 22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3" name="Rectangle 23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4" name="Line 24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Rectangle 27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>
            <a:off x="3429000" y="4876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>
            <a:off x="3429000" y="4495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>
            <a:off x="3429000" y="4114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31"/>
          <p:cNvSpPr>
            <a:spLocks noChangeShapeType="1"/>
          </p:cNvSpPr>
          <p:nvPr/>
        </p:nvSpPr>
        <p:spPr bwMode="auto">
          <a:xfrm>
            <a:off x="3429000" y="32766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Line 32"/>
          <p:cNvSpPr>
            <a:spLocks noChangeShapeType="1"/>
          </p:cNvSpPr>
          <p:nvPr/>
        </p:nvSpPr>
        <p:spPr bwMode="auto">
          <a:xfrm>
            <a:off x="3429000" y="3733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Rectangle 34"/>
          <p:cNvSpPr>
            <a:spLocks noChangeArrowheads="1"/>
          </p:cNvSpPr>
          <p:nvPr/>
        </p:nvSpPr>
        <p:spPr bwMode="auto">
          <a:xfrm>
            <a:off x="4038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Rectangle 35"/>
          <p:cNvSpPr>
            <a:spLocks noChangeArrowheads="1"/>
          </p:cNvSpPr>
          <p:nvPr/>
        </p:nvSpPr>
        <p:spPr bwMode="auto">
          <a:xfrm>
            <a:off x="2895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429000" y="4876800"/>
            <a:ext cx="609600" cy="3873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Rectangle 16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3" name="Rectangle 19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4" name="Rectangle 20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5" name="Rectangle 21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6" name="Rectangle 22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7" name="Rectangle 23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8" name="Line 24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5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6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Rectangle 27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82" name="Rectangle 33"/>
          <p:cNvSpPr>
            <a:spLocks noChangeArrowheads="1"/>
          </p:cNvSpPr>
          <p:nvPr/>
        </p:nvSpPr>
        <p:spPr bwMode="auto">
          <a:xfrm>
            <a:off x="4038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Rectangle 34"/>
          <p:cNvSpPr>
            <a:spLocks noChangeArrowheads="1"/>
          </p:cNvSpPr>
          <p:nvPr/>
        </p:nvSpPr>
        <p:spPr bwMode="auto">
          <a:xfrm>
            <a:off x="2895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Rectangle 35"/>
          <p:cNvSpPr>
            <a:spLocks noChangeArrowheads="1"/>
          </p:cNvSpPr>
          <p:nvPr/>
        </p:nvSpPr>
        <p:spPr bwMode="auto">
          <a:xfrm>
            <a:off x="45720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Rectangle 36"/>
          <p:cNvSpPr>
            <a:spLocks noChangeArrowheads="1"/>
          </p:cNvSpPr>
          <p:nvPr/>
        </p:nvSpPr>
        <p:spPr bwMode="auto">
          <a:xfrm>
            <a:off x="23622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Rectangle 37"/>
          <p:cNvSpPr>
            <a:spLocks noChangeArrowheads="1"/>
          </p:cNvSpPr>
          <p:nvPr/>
        </p:nvSpPr>
        <p:spPr bwMode="auto">
          <a:xfrm>
            <a:off x="2895600" y="4495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Rectangle 38"/>
          <p:cNvSpPr>
            <a:spLocks noChangeArrowheads="1"/>
          </p:cNvSpPr>
          <p:nvPr/>
        </p:nvSpPr>
        <p:spPr bwMode="auto">
          <a:xfrm>
            <a:off x="4038600" y="4495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dispersion or variability</a:t>
            </a: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1. Range – the smallest and the largest observations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295400" y="2438400"/>
            <a:ext cx="0" cy="304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" y="297180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Vulnerable to outliers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57200" y="3733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2. Interquartile range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0" y="457200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Lower quartile- 25th percentile= q1 </a:t>
            </a:r>
          </a:p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Upper quartile- 75th percentile=q3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71600" y="59436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Interquartile range- 25th and 75th %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0" grpId="0" animBg="1"/>
      <p:bldP spid="21511" grpId="0"/>
      <p:bldP spid="21512" grpId="0"/>
      <p:bldP spid="21514" grpId="0"/>
      <p:bldP spid="215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Histogram </a:t>
            </a:r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2038350" y="55118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6082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375761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49069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05631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2056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2403475" y="5719763"/>
            <a:ext cx="493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10.0</a:t>
            </a:r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3552825" y="5719763"/>
            <a:ext cx="493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12.0</a:t>
            </a: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470376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14.0</a:t>
            </a: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585311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16.0</a:t>
            </a:r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00246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18.0</a:t>
            </a:r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4754563" y="6008688"/>
            <a:ext cx="371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>
                <a:solidFill>
                  <a:srgbClr val="FFCC00"/>
                </a:solidFill>
              </a:rPr>
              <a:t>hb</a:t>
            </a:r>
            <a:endParaRPr lang="en-US" sz="2400">
              <a:solidFill>
                <a:srgbClr val="FFCC00"/>
              </a:solidFill>
            </a:endParaRPr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 flipV="1">
            <a:off x="2038350" y="1693863"/>
            <a:ext cx="1588" cy="381793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17"/>
          <p:cNvSpPr>
            <a:spLocks noChangeShapeType="1"/>
          </p:cNvSpPr>
          <p:nvPr/>
        </p:nvSpPr>
        <p:spPr bwMode="auto">
          <a:xfrm flipH="1">
            <a:off x="1851025" y="5511800"/>
            <a:ext cx="187325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18"/>
          <p:cNvSpPr>
            <a:spLocks noChangeShapeType="1"/>
          </p:cNvSpPr>
          <p:nvPr/>
        </p:nvSpPr>
        <p:spPr bwMode="auto">
          <a:xfrm flipH="1">
            <a:off x="1851025" y="4784725"/>
            <a:ext cx="187325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 flipH="1">
            <a:off x="1851025" y="4065588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0"/>
          <p:cNvSpPr>
            <a:spLocks noChangeShapeType="1"/>
          </p:cNvSpPr>
          <p:nvPr/>
        </p:nvSpPr>
        <p:spPr bwMode="auto">
          <a:xfrm flipH="1">
            <a:off x="1851025" y="3338513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1"/>
          <p:cNvSpPr>
            <a:spLocks noChangeShapeType="1"/>
          </p:cNvSpPr>
          <p:nvPr/>
        </p:nvSpPr>
        <p:spPr bwMode="auto">
          <a:xfrm flipH="1">
            <a:off x="1851025" y="2611438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2"/>
          <p:cNvSpPr>
            <a:spLocks noChangeShapeType="1"/>
          </p:cNvSpPr>
          <p:nvPr/>
        </p:nvSpPr>
        <p:spPr bwMode="auto">
          <a:xfrm flipH="1">
            <a:off x="1851025" y="1884363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1706563" y="5380038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1577975" y="46529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30</a:t>
            </a:r>
          </a:p>
        </p:txBody>
      </p:sp>
      <p:sp>
        <p:nvSpPr>
          <p:cNvPr id="3096" name="Rectangle 25"/>
          <p:cNvSpPr>
            <a:spLocks noChangeArrowheads="1"/>
          </p:cNvSpPr>
          <p:nvPr/>
        </p:nvSpPr>
        <p:spPr bwMode="auto">
          <a:xfrm>
            <a:off x="1577975" y="393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60</a:t>
            </a:r>
          </a:p>
        </p:txBody>
      </p:sp>
      <p:sp>
        <p:nvSpPr>
          <p:cNvPr id="3097" name="Rectangle 26"/>
          <p:cNvSpPr>
            <a:spLocks noChangeArrowheads="1"/>
          </p:cNvSpPr>
          <p:nvPr/>
        </p:nvSpPr>
        <p:spPr bwMode="auto">
          <a:xfrm>
            <a:off x="1577975" y="32067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90</a:t>
            </a:r>
          </a:p>
        </p:txBody>
      </p:sp>
      <p:sp>
        <p:nvSpPr>
          <p:cNvPr id="3098" name="Rectangle 27"/>
          <p:cNvSpPr>
            <a:spLocks noChangeArrowheads="1"/>
          </p:cNvSpPr>
          <p:nvPr/>
        </p:nvSpPr>
        <p:spPr bwMode="auto">
          <a:xfrm>
            <a:off x="1458913" y="2479675"/>
            <a:ext cx="423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120</a:t>
            </a: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1397000" y="1730375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150</a:t>
            </a:r>
          </a:p>
        </p:txBody>
      </p:sp>
      <p:sp>
        <p:nvSpPr>
          <p:cNvPr id="3100" name="Freeform 29"/>
          <p:cNvSpPr>
            <a:spLocks/>
          </p:cNvSpPr>
          <p:nvPr/>
        </p:nvSpPr>
        <p:spPr bwMode="auto">
          <a:xfrm>
            <a:off x="2038350" y="5487988"/>
            <a:ext cx="187325" cy="23812"/>
          </a:xfrm>
          <a:custGeom>
            <a:avLst/>
            <a:gdLst>
              <a:gd name="T0" fmla="*/ 118 w 118"/>
              <a:gd name="T1" fmla="*/ 15 h 15"/>
              <a:gd name="T2" fmla="*/ 118 w 118"/>
              <a:gd name="T3" fmla="*/ 0 h 15"/>
              <a:gd name="T4" fmla="*/ 0 w 118"/>
              <a:gd name="T5" fmla="*/ 0 h 15"/>
              <a:gd name="T6" fmla="*/ 0 w 118"/>
              <a:gd name="T7" fmla="*/ 15 h 15"/>
              <a:gd name="T8" fmla="*/ 118 w 118"/>
              <a:gd name="T9" fmla="*/ 15 h 15"/>
              <a:gd name="T10" fmla="*/ 118 w 118"/>
              <a:gd name="T11" fmla="*/ 15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"/>
              <a:gd name="T20" fmla="*/ 118 w 118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">
                <a:moveTo>
                  <a:pt x="118" y="15"/>
                </a:moveTo>
                <a:lnTo>
                  <a:pt x="118" y="0"/>
                </a:lnTo>
                <a:lnTo>
                  <a:pt x="0" y="0"/>
                </a:lnTo>
                <a:lnTo>
                  <a:pt x="0" y="15"/>
                </a:lnTo>
                <a:lnTo>
                  <a:pt x="118" y="1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Freeform 30"/>
          <p:cNvSpPr>
            <a:spLocks/>
          </p:cNvSpPr>
          <p:nvPr/>
        </p:nvSpPr>
        <p:spPr bwMode="auto">
          <a:xfrm>
            <a:off x="2225675" y="5511800"/>
            <a:ext cx="195263" cy="1588"/>
          </a:xfrm>
          <a:custGeom>
            <a:avLst/>
            <a:gdLst>
              <a:gd name="T0" fmla="*/ 123 w 123"/>
              <a:gd name="T1" fmla="*/ 0 h 1588"/>
              <a:gd name="T2" fmla="*/ 123 w 123"/>
              <a:gd name="T3" fmla="*/ 0 h 1588"/>
              <a:gd name="T4" fmla="*/ 0 w 123"/>
              <a:gd name="T5" fmla="*/ 0 h 1588"/>
              <a:gd name="T6" fmla="*/ 0 w 123"/>
              <a:gd name="T7" fmla="*/ 0 h 1588"/>
              <a:gd name="T8" fmla="*/ 123 w 123"/>
              <a:gd name="T9" fmla="*/ 0 h 1588"/>
              <a:gd name="T10" fmla="*/ 123 w 123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588"/>
              <a:gd name="T20" fmla="*/ 123 w 123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588">
                <a:moveTo>
                  <a:pt x="123" y="0"/>
                </a:moveTo>
                <a:lnTo>
                  <a:pt x="123" y="0"/>
                </a:lnTo>
                <a:lnTo>
                  <a:pt x="0" y="0"/>
                </a:lnTo>
                <a:lnTo>
                  <a:pt x="123" y="0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Freeform 31"/>
          <p:cNvSpPr>
            <a:spLocks/>
          </p:cNvSpPr>
          <p:nvPr/>
        </p:nvSpPr>
        <p:spPr bwMode="auto">
          <a:xfrm>
            <a:off x="2420938" y="5511800"/>
            <a:ext cx="187325" cy="1588"/>
          </a:xfrm>
          <a:custGeom>
            <a:avLst/>
            <a:gdLst>
              <a:gd name="T0" fmla="*/ 118 w 118"/>
              <a:gd name="T1" fmla="*/ 0 h 1588"/>
              <a:gd name="T2" fmla="*/ 118 w 118"/>
              <a:gd name="T3" fmla="*/ 0 h 1588"/>
              <a:gd name="T4" fmla="*/ 0 w 118"/>
              <a:gd name="T5" fmla="*/ 0 h 1588"/>
              <a:gd name="T6" fmla="*/ 0 w 118"/>
              <a:gd name="T7" fmla="*/ 0 h 1588"/>
              <a:gd name="T8" fmla="*/ 118 w 118"/>
              <a:gd name="T9" fmla="*/ 0 h 1588"/>
              <a:gd name="T10" fmla="*/ 118 w 11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88"/>
              <a:gd name="T20" fmla="*/ 118 w 11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88">
                <a:moveTo>
                  <a:pt x="118" y="0"/>
                </a:moveTo>
                <a:lnTo>
                  <a:pt x="118" y="0"/>
                </a:lnTo>
                <a:lnTo>
                  <a:pt x="0" y="0"/>
                </a:lnTo>
                <a:lnTo>
                  <a:pt x="118" y="0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2608263" y="5446713"/>
            <a:ext cx="196850" cy="65087"/>
          </a:xfrm>
          <a:custGeom>
            <a:avLst/>
            <a:gdLst>
              <a:gd name="T0" fmla="*/ 124 w 124"/>
              <a:gd name="T1" fmla="*/ 41 h 41"/>
              <a:gd name="T2" fmla="*/ 124 w 124"/>
              <a:gd name="T3" fmla="*/ 0 h 41"/>
              <a:gd name="T4" fmla="*/ 0 w 124"/>
              <a:gd name="T5" fmla="*/ 0 h 41"/>
              <a:gd name="T6" fmla="*/ 0 w 124"/>
              <a:gd name="T7" fmla="*/ 41 h 41"/>
              <a:gd name="T8" fmla="*/ 124 w 124"/>
              <a:gd name="T9" fmla="*/ 41 h 41"/>
              <a:gd name="T10" fmla="*/ 124 w 124"/>
              <a:gd name="T11" fmla="*/ 41 h 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41"/>
              <a:gd name="T20" fmla="*/ 124 w 124"/>
              <a:gd name="T21" fmla="*/ 41 h 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41">
                <a:moveTo>
                  <a:pt x="124" y="41"/>
                </a:moveTo>
                <a:lnTo>
                  <a:pt x="124" y="0"/>
                </a:lnTo>
                <a:lnTo>
                  <a:pt x="0" y="0"/>
                </a:lnTo>
                <a:lnTo>
                  <a:pt x="0" y="41"/>
                </a:lnTo>
                <a:lnTo>
                  <a:pt x="124" y="4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2805113" y="5372100"/>
            <a:ext cx="187325" cy="139700"/>
          </a:xfrm>
          <a:custGeom>
            <a:avLst/>
            <a:gdLst>
              <a:gd name="T0" fmla="*/ 118 w 118"/>
              <a:gd name="T1" fmla="*/ 88 h 88"/>
              <a:gd name="T2" fmla="*/ 118 w 118"/>
              <a:gd name="T3" fmla="*/ 0 h 88"/>
              <a:gd name="T4" fmla="*/ 0 w 118"/>
              <a:gd name="T5" fmla="*/ 0 h 88"/>
              <a:gd name="T6" fmla="*/ 0 w 118"/>
              <a:gd name="T7" fmla="*/ 88 h 88"/>
              <a:gd name="T8" fmla="*/ 118 w 118"/>
              <a:gd name="T9" fmla="*/ 88 h 88"/>
              <a:gd name="T10" fmla="*/ 118 w 118"/>
              <a:gd name="T11" fmla="*/ 88 h 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88"/>
              <a:gd name="T20" fmla="*/ 118 w 118"/>
              <a:gd name="T21" fmla="*/ 88 h 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88">
                <a:moveTo>
                  <a:pt x="118" y="88"/>
                </a:moveTo>
                <a:lnTo>
                  <a:pt x="118" y="0"/>
                </a:lnTo>
                <a:lnTo>
                  <a:pt x="0" y="0"/>
                </a:lnTo>
                <a:lnTo>
                  <a:pt x="0" y="88"/>
                </a:lnTo>
                <a:lnTo>
                  <a:pt x="118" y="8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5" name="Freeform 34"/>
          <p:cNvSpPr>
            <a:spLocks/>
          </p:cNvSpPr>
          <p:nvPr/>
        </p:nvSpPr>
        <p:spPr bwMode="auto">
          <a:xfrm>
            <a:off x="2992438" y="5322888"/>
            <a:ext cx="195262" cy="188912"/>
          </a:xfrm>
          <a:custGeom>
            <a:avLst/>
            <a:gdLst>
              <a:gd name="T0" fmla="*/ 123 w 123"/>
              <a:gd name="T1" fmla="*/ 119 h 119"/>
              <a:gd name="T2" fmla="*/ 123 w 123"/>
              <a:gd name="T3" fmla="*/ 0 h 119"/>
              <a:gd name="T4" fmla="*/ 0 w 123"/>
              <a:gd name="T5" fmla="*/ 0 h 119"/>
              <a:gd name="T6" fmla="*/ 0 w 123"/>
              <a:gd name="T7" fmla="*/ 119 h 119"/>
              <a:gd name="T8" fmla="*/ 123 w 123"/>
              <a:gd name="T9" fmla="*/ 119 h 119"/>
              <a:gd name="T10" fmla="*/ 123 w 123"/>
              <a:gd name="T11" fmla="*/ 119 h 1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19"/>
              <a:gd name="T20" fmla="*/ 123 w 123"/>
              <a:gd name="T21" fmla="*/ 119 h 1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19">
                <a:moveTo>
                  <a:pt x="123" y="119"/>
                </a:moveTo>
                <a:lnTo>
                  <a:pt x="123" y="0"/>
                </a:lnTo>
                <a:lnTo>
                  <a:pt x="0" y="0"/>
                </a:lnTo>
                <a:lnTo>
                  <a:pt x="0" y="119"/>
                </a:lnTo>
                <a:lnTo>
                  <a:pt x="123" y="11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6" name="Freeform 35"/>
          <p:cNvSpPr>
            <a:spLocks/>
          </p:cNvSpPr>
          <p:nvPr/>
        </p:nvSpPr>
        <p:spPr bwMode="auto">
          <a:xfrm>
            <a:off x="3187700" y="5057775"/>
            <a:ext cx="187325" cy="454025"/>
          </a:xfrm>
          <a:custGeom>
            <a:avLst/>
            <a:gdLst>
              <a:gd name="T0" fmla="*/ 118 w 118"/>
              <a:gd name="T1" fmla="*/ 286 h 286"/>
              <a:gd name="T2" fmla="*/ 118 w 118"/>
              <a:gd name="T3" fmla="*/ 0 h 286"/>
              <a:gd name="T4" fmla="*/ 0 w 118"/>
              <a:gd name="T5" fmla="*/ 0 h 286"/>
              <a:gd name="T6" fmla="*/ 0 w 118"/>
              <a:gd name="T7" fmla="*/ 286 h 286"/>
              <a:gd name="T8" fmla="*/ 118 w 118"/>
              <a:gd name="T9" fmla="*/ 286 h 286"/>
              <a:gd name="T10" fmla="*/ 118 w 118"/>
              <a:gd name="T11" fmla="*/ 286 h 2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286"/>
              <a:gd name="T20" fmla="*/ 118 w 118"/>
              <a:gd name="T21" fmla="*/ 286 h 2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286">
                <a:moveTo>
                  <a:pt x="118" y="286"/>
                </a:moveTo>
                <a:lnTo>
                  <a:pt x="118" y="0"/>
                </a:lnTo>
                <a:lnTo>
                  <a:pt x="0" y="0"/>
                </a:lnTo>
                <a:lnTo>
                  <a:pt x="0" y="286"/>
                </a:lnTo>
                <a:lnTo>
                  <a:pt x="118" y="28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7" name="Freeform 36"/>
          <p:cNvSpPr>
            <a:spLocks/>
          </p:cNvSpPr>
          <p:nvPr/>
        </p:nvSpPr>
        <p:spPr bwMode="auto">
          <a:xfrm>
            <a:off x="3375025" y="5173663"/>
            <a:ext cx="195263" cy="338137"/>
          </a:xfrm>
          <a:custGeom>
            <a:avLst/>
            <a:gdLst>
              <a:gd name="T0" fmla="*/ 123 w 123"/>
              <a:gd name="T1" fmla="*/ 213 h 213"/>
              <a:gd name="T2" fmla="*/ 123 w 123"/>
              <a:gd name="T3" fmla="*/ 0 h 213"/>
              <a:gd name="T4" fmla="*/ 0 w 123"/>
              <a:gd name="T5" fmla="*/ 0 h 213"/>
              <a:gd name="T6" fmla="*/ 0 w 123"/>
              <a:gd name="T7" fmla="*/ 213 h 213"/>
              <a:gd name="T8" fmla="*/ 123 w 123"/>
              <a:gd name="T9" fmla="*/ 213 h 213"/>
              <a:gd name="T10" fmla="*/ 123 w 123"/>
              <a:gd name="T11" fmla="*/ 213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213"/>
              <a:gd name="T20" fmla="*/ 123 w 123"/>
              <a:gd name="T21" fmla="*/ 213 h 2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213">
                <a:moveTo>
                  <a:pt x="123" y="213"/>
                </a:moveTo>
                <a:lnTo>
                  <a:pt x="123" y="0"/>
                </a:lnTo>
                <a:lnTo>
                  <a:pt x="0" y="0"/>
                </a:lnTo>
                <a:lnTo>
                  <a:pt x="0" y="213"/>
                </a:lnTo>
                <a:lnTo>
                  <a:pt x="123" y="213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Freeform 37"/>
          <p:cNvSpPr>
            <a:spLocks/>
          </p:cNvSpPr>
          <p:nvPr/>
        </p:nvSpPr>
        <p:spPr bwMode="auto">
          <a:xfrm>
            <a:off x="3570288" y="4784725"/>
            <a:ext cx="187325" cy="727075"/>
          </a:xfrm>
          <a:custGeom>
            <a:avLst/>
            <a:gdLst>
              <a:gd name="T0" fmla="*/ 118 w 118"/>
              <a:gd name="T1" fmla="*/ 458 h 458"/>
              <a:gd name="T2" fmla="*/ 118 w 118"/>
              <a:gd name="T3" fmla="*/ 0 h 458"/>
              <a:gd name="T4" fmla="*/ 0 w 118"/>
              <a:gd name="T5" fmla="*/ 0 h 458"/>
              <a:gd name="T6" fmla="*/ 0 w 118"/>
              <a:gd name="T7" fmla="*/ 458 h 458"/>
              <a:gd name="T8" fmla="*/ 118 w 118"/>
              <a:gd name="T9" fmla="*/ 458 h 458"/>
              <a:gd name="T10" fmla="*/ 118 w 118"/>
              <a:gd name="T11" fmla="*/ 458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458"/>
              <a:gd name="T20" fmla="*/ 118 w 118"/>
              <a:gd name="T21" fmla="*/ 458 h 4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458">
                <a:moveTo>
                  <a:pt x="118" y="458"/>
                </a:moveTo>
                <a:lnTo>
                  <a:pt x="118" y="0"/>
                </a:lnTo>
                <a:lnTo>
                  <a:pt x="0" y="0"/>
                </a:lnTo>
                <a:lnTo>
                  <a:pt x="0" y="458"/>
                </a:lnTo>
                <a:lnTo>
                  <a:pt x="118" y="45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Freeform 38"/>
          <p:cNvSpPr>
            <a:spLocks/>
          </p:cNvSpPr>
          <p:nvPr/>
        </p:nvSpPr>
        <p:spPr bwMode="auto">
          <a:xfrm>
            <a:off x="3757613" y="4330700"/>
            <a:ext cx="196850" cy="1181100"/>
          </a:xfrm>
          <a:custGeom>
            <a:avLst/>
            <a:gdLst>
              <a:gd name="T0" fmla="*/ 124 w 124"/>
              <a:gd name="T1" fmla="*/ 744 h 744"/>
              <a:gd name="T2" fmla="*/ 124 w 124"/>
              <a:gd name="T3" fmla="*/ 0 h 744"/>
              <a:gd name="T4" fmla="*/ 0 w 124"/>
              <a:gd name="T5" fmla="*/ 0 h 744"/>
              <a:gd name="T6" fmla="*/ 0 w 124"/>
              <a:gd name="T7" fmla="*/ 744 h 744"/>
              <a:gd name="T8" fmla="*/ 124 w 124"/>
              <a:gd name="T9" fmla="*/ 744 h 744"/>
              <a:gd name="T10" fmla="*/ 124 w 124"/>
              <a:gd name="T11" fmla="*/ 744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744"/>
              <a:gd name="T20" fmla="*/ 124 w 124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744">
                <a:moveTo>
                  <a:pt x="124" y="744"/>
                </a:moveTo>
                <a:lnTo>
                  <a:pt x="124" y="0"/>
                </a:lnTo>
                <a:lnTo>
                  <a:pt x="0" y="0"/>
                </a:lnTo>
                <a:lnTo>
                  <a:pt x="0" y="744"/>
                </a:lnTo>
                <a:lnTo>
                  <a:pt x="124" y="74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Freeform 39"/>
          <p:cNvSpPr>
            <a:spLocks/>
          </p:cNvSpPr>
          <p:nvPr/>
        </p:nvSpPr>
        <p:spPr bwMode="auto">
          <a:xfrm>
            <a:off x="3954463" y="4132263"/>
            <a:ext cx="187325" cy="1379537"/>
          </a:xfrm>
          <a:custGeom>
            <a:avLst/>
            <a:gdLst>
              <a:gd name="T0" fmla="*/ 118 w 118"/>
              <a:gd name="T1" fmla="*/ 869 h 869"/>
              <a:gd name="T2" fmla="*/ 118 w 118"/>
              <a:gd name="T3" fmla="*/ 0 h 869"/>
              <a:gd name="T4" fmla="*/ 0 w 118"/>
              <a:gd name="T5" fmla="*/ 0 h 869"/>
              <a:gd name="T6" fmla="*/ 0 w 118"/>
              <a:gd name="T7" fmla="*/ 869 h 869"/>
              <a:gd name="T8" fmla="*/ 118 w 118"/>
              <a:gd name="T9" fmla="*/ 869 h 869"/>
              <a:gd name="T10" fmla="*/ 118 w 118"/>
              <a:gd name="T11" fmla="*/ 869 h 8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869"/>
              <a:gd name="T20" fmla="*/ 118 w 118"/>
              <a:gd name="T21" fmla="*/ 869 h 8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869">
                <a:moveTo>
                  <a:pt x="118" y="869"/>
                </a:moveTo>
                <a:lnTo>
                  <a:pt x="118" y="0"/>
                </a:lnTo>
                <a:lnTo>
                  <a:pt x="0" y="0"/>
                </a:lnTo>
                <a:lnTo>
                  <a:pt x="0" y="869"/>
                </a:lnTo>
                <a:lnTo>
                  <a:pt x="118" y="86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1" name="Freeform 40"/>
          <p:cNvSpPr>
            <a:spLocks/>
          </p:cNvSpPr>
          <p:nvPr/>
        </p:nvSpPr>
        <p:spPr bwMode="auto">
          <a:xfrm>
            <a:off x="4141788" y="3529013"/>
            <a:ext cx="195262" cy="1982787"/>
          </a:xfrm>
          <a:custGeom>
            <a:avLst/>
            <a:gdLst>
              <a:gd name="T0" fmla="*/ 123 w 123"/>
              <a:gd name="T1" fmla="*/ 1249 h 1249"/>
              <a:gd name="T2" fmla="*/ 123 w 123"/>
              <a:gd name="T3" fmla="*/ 0 h 1249"/>
              <a:gd name="T4" fmla="*/ 0 w 123"/>
              <a:gd name="T5" fmla="*/ 0 h 1249"/>
              <a:gd name="T6" fmla="*/ 0 w 123"/>
              <a:gd name="T7" fmla="*/ 1249 h 1249"/>
              <a:gd name="T8" fmla="*/ 123 w 123"/>
              <a:gd name="T9" fmla="*/ 1249 h 1249"/>
              <a:gd name="T10" fmla="*/ 123 w 123"/>
              <a:gd name="T11" fmla="*/ 1249 h 12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249"/>
              <a:gd name="T20" fmla="*/ 123 w 123"/>
              <a:gd name="T21" fmla="*/ 1249 h 12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249">
                <a:moveTo>
                  <a:pt x="123" y="1249"/>
                </a:moveTo>
                <a:lnTo>
                  <a:pt x="123" y="0"/>
                </a:lnTo>
                <a:lnTo>
                  <a:pt x="0" y="0"/>
                </a:lnTo>
                <a:lnTo>
                  <a:pt x="0" y="1249"/>
                </a:lnTo>
                <a:lnTo>
                  <a:pt x="123" y="124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2" name="Freeform 41"/>
          <p:cNvSpPr>
            <a:spLocks/>
          </p:cNvSpPr>
          <p:nvPr/>
        </p:nvSpPr>
        <p:spPr bwMode="auto">
          <a:xfrm>
            <a:off x="4337050" y="2784475"/>
            <a:ext cx="187325" cy="2727325"/>
          </a:xfrm>
          <a:custGeom>
            <a:avLst/>
            <a:gdLst>
              <a:gd name="T0" fmla="*/ 118 w 118"/>
              <a:gd name="T1" fmla="*/ 1718 h 1718"/>
              <a:gd name="T2" fmla="*/ 118 w 118"/>
              <a:gd name="T3" fmla="*/ 0 h 1718"/>
              <a:gd name="T4" fmla="*/ 0 w 118"/>
              <a:gd name="T5" fmla="*/ 0 h 1718"/>
              <a:gd name="T6" fmla="*/ 0 w 118"/>
              <a:gd name="T7" fmla="*/ 1718 h 1718"/>
              <a:gd name="T8" fmla="*/ 118 w 118"/>
              <a:gd name="T9" fmla="*/ 1718 h 1718"/>
              <a:gd name="T10" fmla="*/ 118 w 118"/>
              <a:gd name="T11" fmla="*/ 1718 h 1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718"/>
              <a:gd name="T20" fmla="*/ 118 w 118"/>
              <a:gd name="T21" fmla="*/ 1718 h 1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718">
                <a:moveTo>
                  <a:pt x="118" y="1718"/>
                </a:moveTo>
                <a:lnTo>
                  <a:pt x="118" y="0"/>
                </a:lnTo>
                <a:lnTo>
                  <a:pt x="0" y="0"/>
                </a:lnTo>
                <a:lnTo>
                  <a:pt x="0" y="1718"/>
                </a:lnTo>
                <a:lnTo>
                  <a:pt x="118" y="171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Freeform 42"/>
          <p:cNvSpPr>
            <a:spLocks/>
          </p:cNvSpPr>
          <p:nvPr/>
        </p:nvSpPr>
        <p:spPr bwMode="auto">
          <a:xfrm>
            <a:off x="4524375" y="2925763"/>
            <a:ext cx="195263" cy="2586037"/>
          </a:xfrm>
          <a:custGeom>
            <a:avLst/>
            <a:gdLst>
              <a:gd name="T0" fmla="*/ 123 w 123"/>
              <a:gd name="T1" fmla="*/ 1629 h 1629"/>
              <a:gd name="T2" fmla="*/ 123 w 123"/>
              <a:gd name="T3" fmla="*/ 0 h 1629"/>
              <a:gd name="T4" fmla="*/ 0 w 123"/>
              <a:gd name="T5" fmla="*/ 0 h 1629"/>
              <a:gd name="T6" fmla="*/ 0 w 123"/>
              <a:gd name="T7" fmla="*/ 1629 h 1629"/>
              <a:gd name="T8" fmla="*/ 123 w 123"/>
              <a:gd name="T9" fmla="*/ 1629 h 1629"/>
              <a:gd name="T10" fmla="*/ 123 w 123"/>
              <a:gd name="T11" fmla="*/ 1629 h 16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629"/>
              <a:gd name="T20" fmla="*/ 123 w 123"/>
              <a:gd name="T21" fmla="*/ 1629 h 16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629">
                <a:moveTo>
                  <a:pt x="123" y="1629"/>
                </a:moveTo>
                <a:lnTo>
                  <a:pt x="123" y="0"/>
                </a:lnTo>
                <a:lnTo>
                  <a:pt x="0" y="0"/>
                </a:lnTo>
                <a:lnTo>
                  <a:pt x="0" y="1629"/>
                </a:lnTo>
                <a:lnTo>
                  <a:pt x="123" y="162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4" name="Freeform 43"/>
          <p:cNvSpPr>
            <a:spLocks/>
          </p:cNvSpPr>
          <p:nvPr/>
        </p:nvSpPr>
        <p:spPr bwMode="auto">
          <a:xfrm>
            <a:off x="4719638" y="2825750"/>
            <a:ext cx="187325" cy="2686050"/>
          </a:xfrm>
          <a:custGeom>
            <a:avLst/>
            <a:gdLst>
              <a:gd name="T0" fmla="*/ 118 w 118"/>
              <a:gd name="T1" fmla="*/ 1692 h 1692"/>
              <a:gd name="T2" fmla="*/ 118 w 118"/>
              <a:gd name="T3" fmla="*/ 0 h 1692"/>
              <a:gd name="T4" fmla="*/ 0 w 118"/>
              <a:gd name="T5" fmla="*/ 0 h 1692"/>
              <a:gd name="T6" fmla="*/ 0 w 118"/>
              <a:gd name="T7" fmla="*/ 1692 h 1692"/>
              <a:gd name="T8" fmla="*/ 118 w 118"/>
              <a:gd name="T9" fmla="*/ 1692 h 1692"/>
              <a:gd name="T10" fmla="*/ 118 w 118"/>
              <a:gd name="T11" fmla="*/ 1692 h 16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692"/>
              <a:gd name="T20" fmla="*/ 118 w 118"/>
              <a:gd name="T21" fmla="*/ 1692 h 16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692">
                <a:moveTo>
                  <a:pt x="118" y="1692"/>
                </a:moveTo>
                <a:lnTo>
                  <a:pt x="118" y="0"/>
                </a:lnTo>
                <a:lnTo>
                  <a:pt x="0" y="0"/>
                </a:lnTo>
                <a:lnTo>
                  <a:pt x="0" y="1692"/>
                </a:lnTo>
                <a:lnTo>
                  <a:pt x="118" y="169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Freeform 44"/>
          <p:cNvSpPr>
            <a:spLocks/>
          </p:cNvSpPr>
          <p:nvPr/>
        </p:nvSpPr>
        <p:spPr bwMode="auto">
          <a:xfrm>
            <a:off x="4902200" y="2035175"/>
            <a:ext cx="196850" cy="3503613"/>
          </a:xfrm>
          <a:custGeom>
            <a:avLst/>
            <a:gdLst>
              <a:gd name="T0" fmla="*/ 124 w 124"/>
              <a:gd name="T1" fmla="*/ 2207 h 2207"/>
              <a:gd name="T2" fmla="*/ 124 w 124"/>
              <a:gd name="T3" fmla="*/ 0 h 2207"/>
              <a:gd name="T4" fmla="*/ 0 w 124"/>
              <a:gd name="T5" fmla="*/ 0 h 2207"/>
              <a:gd name="T6" fmla="*/ 0 w 124"/>
              <a:gd name="T7" fmla="*/ 2207 h 2207"/>
              <a:gd name="T8" fmla="*/ 124 w 124"/>
              <a:gd name="T9" fmla="*/ 2207 h 2207"/>
              <a:gd name="T10" fmla="*/ 124 w 124"/>
              <a:gd name="T11" fmla="*/ 2207 h 22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2207"/>
              <a:gd name="T20" fmla="*/ 124 w 124"/>
              <a:gd name="T21" fmla="*/ 2207 h 220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2207">
                <a:moveTo>
                  <a:pt x="124" y="2207"/>
                </a:moveTo>
                <a:lnTo>
                  <a:pt x="124" y="0"/>
                </a:lnTo>
                <a:lnTo>
                  <a:pt x="0" y="0"/>
                </a:lnTo>
                <a:lnTo>
                  <a:pt x="0" y="2207"/>
                </a:lnTo>
                <a:lnTo>
                  <a:pt x="124" y="2207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Freeform 45"/>
          <p:cNvSpPr>
            <a:spLocks/>
          </p:cNvSpPr>
          <p:nvPr/>
        </p:nvSpPr>
        <p:spPr bwMode="auto">
          <a:xfrm>
            <a:off x="5103813" y="3240088"/>
            <a:ext cx="187325" cy="2271712"/>
          </a:xfrm>
          <a:custGeom>
            <a:avLst/>
            <a:gdLst>
              <a:gd name="T0" fmla="*/ 118 w 118"/>
              <a:gd name="T1" fmla="*/ 1431 h 1431"/>
              <a:gd name="T2" fmla="*/ 118 w 118"/>
              <a:gd name="T3" fmla="*/ 0 h 1431"/>
              <a:gd name="T4" fmla="*/ 0 w 118"/>
              <a:gd name="T5" fmla="*/ 0 h 1431"/>
              <a:gd name="T6" fmla="*/ 0 w 118"/>
              <a:gd name="T7" fmla="*/ 1431 h 1431"/>
              <a:gd name="T8" fmla="*/ 118 w 118"/>
              <a:gd name="T9" fmla="*/ 1431 h 1431"/>
              <a:gd name="T10" fmla="*/ 118 w 118"/>
              <a:gd name="T11" fmla="*/ 1431 h 14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431"/>
              <a:gd name="T20" fmla="*/ 118 w 118"/>
              <a:gd name="T21" fmla="*/ 1431 h 14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431">
                <a:moveTo>
                  <a:pt x="118" y="1431"/>
                </a:moveTo>
                <a:lnTo>
                  <a:pt x="118" y="0"/>
                </a:lnTo>
                <a:lnTo>
                  <a:pt x="0" y="0"/>
                </a:lnTo>
                <a:lnTo>
                  <a:pt x="0" y="1431"/>
                </a:lnTo>
                <a:lnTo>
                  <a:pt x="118" y="14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7" name="Freeform 46"/>
          <p:cNvSpPr>
            <a:spLocks/>
          </p:cNvSpPr>
          <p:nvPr/>
        </p:nvSpPr>
        <p:spPr bwMode="auto">
          <a:xfrm>
            <a:off x="5291138" y="3263900"/>
            <a:ext cx="195262" cy="2247900"/>
          </a:xfrm>
          <a:custGeom>
            <a:avLst/>
            <a:gdLst>
              <a:gd name="T0" fmla="*/ 123 w 123"/>
              <a:gd name="T1" fmla="*/ 1416 h 1416"/>
              <a:gd name="T2" fmla="*/ 123 w 123"/>
              <a:gd name="T3" fmla="*/ 0 h 1416"/>
              <a:gd name="T4" fmla="*/ 0 w 123"/>
              <a:gd name="T5" fmla="*/ 0 h 1416"/>
              <a:gd name="T6" fmla="*/ 0 w 123"/>
              <a:gd name="T7" fmla="*/ 1416 h 1416"/>
              <a:gd name="T8" fmla="*/ 123 w 123"/>
              <a:gd name="T9" fmla="*/ 1416 h 1416"/>
              <a:gd name="T10" fmla="*/ 123 w 123"/>
              <a:gd name="T11" fmla="*/ 1416 h 14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416"/>
              <a:gd name="T20" fmla="*/ 123 w 123"/>
              <a:gd name="T21" fmla="*/ 1416 h 14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416">
                <a:moveTo>
                  <a:pt x="123" y="1416"/>
                </a:moveTo>
                <a:lnTo>
                  <a:pt x="123" y="0"/>
                </a:lnTo>
                <a:lnTo>
                  <a:pt x="0" y="0"/>
                </a:lnTo>
                <a:lnTo>
                  <a:pt x="0" y="1416"/>
                </a:lnTo>
                <a:lnTo>
                  <a:pt x="123" y="141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8" name="Freeform 47"/>
          <p:cNvSpPr>
            <a:spLocks/>
          </p:cNvSpPr>
          <p:nvPr/>
        </p:nvSpPr>
        <p:spPr bwMode="auto">
          <a:xfrm>
            <a:off x="5486400" y="3124200"/>
            <a:ext cx="187325" cy="2387600"/>
          </a:xfrm>
          <a:custGeom>
            <a:avLst/>
            <a:gdLst>
              <a:gd name="T0" fmla="*/ 118 w 118"/>
              <a:gd name="T1" fmla="*/ 1504 h 1504"/>
              <a:gd name="T2" fmla="*/ 118 w 118"/>
              <a:gd name="T3" fmla="*/ 0 h 1504"/>
              <a:gd name="T4" fmla="*/ 0 w 118"/>
              <a:gd name="T5" fmla="*/ 0 h 1504"/>
              <a:gd name="T6" fmla="*/ 0 w 118"/>
              <a:gd name="T7" fmla="*/ 1504 h 1504"/>
              <a:gd name="T8" fmla="*/ 118 w 118"/>
              <a:gd name="T9" fmla="*/ 1504 h 1504"/>
              <a:gd name="T10" fmla="*/ 118 w 118"/>
              <a:gd name="T11" fmla="*/ 1504 h 15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04"/>
              <a:gd name="T20" fmla="*/ 118 w 118"/>
              <a:gd name="T21" fmla="*/ 1504 h 15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04">
                <a:moveTo>
                  <a:pt x="118" y="1504"/>
                </a:moveTo>
                <a:lnTo>
                  <a:pt x="118" y="0"/>
                </a:lnTo>
                <a:lnTo>
                  <a:pt x="0" y="0"/>
                </a:lnTo>
                <a:lnTo>
                  <a:pt x="0" y="1504"/>
                </a:lnTo>
                <a:lnTo>
                  <a:pt x="118" y="150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9" name="Freeform 48"/>
          <p:cNvSpPr>
            <a:spLocks/>
          </p:cNvSpPr>
          <p:nvPr/>
        </p:nvSpPr>
        <p:spPr bwMode="auto">
          <a:xfrm>
            <a:off x="5673725" y="4256088"/>
            <a:ext cx="195263" cy="1255712"/>
          </a:xfrm>
          <a:custGeom>
            <a:avLst/>
            <a:gdLst>
              <a:gd name="T0" fmla="*/ 123 w 123"/>
              <a:gd name="T1" fmla="*/ 791 h 791"/>
              <a:gd name="T2" fmla="*/ 123 w 123"/>
              <a:gd name="T3" fmla="*/ 0 h 791"/>
              <a:gd name="T4" fmla="*/ 0 w 123"/>
              <a:gd name="T5" fmla="*/ 0 h 791"/>
              <a:gd name="T6" fmla="*/ 0 w 123"/>
              <a:gd name="T7" fmla="*/ 791 h 791"/>
              <a:gd name="T8" fmla="*/ 123 w 123"/>
              <a:gd name="T9" fmla="*/ 791 h 791"/>
              <a:gd name="T10" fmla="*/ 123 w 123"/>
              <a:gd name="T11" fmla="*/ 791 h 7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791"/>
              <a:gd name="T20" fmla="*/ 123 w 123"/>
              <a:gd name="T21" fmla="*/ 791 h 7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791">
                <a:moveTo>
                  <a:pt x="123" y="791"/>
                </a:moveTo>
                <a:lnTo>
                  <a:pt x="123" y="0"/>
                </a:lnTo>
                <a:lnTo>
                  <a:pt x="0" y="0"/>
                </a:lnTo>
                <a:lnTo>
                  <a:pt x="0" y="791"/>
                </a:lnTo>
                <a:lnTo>
                  <a:pt x="123" y="79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0" name="Freeform 49"/>
          <p:cNvSpPr>
            <a:spLocks/>
          </p:cNvSpPr>
          <p:nvPr/>
        </p:nvSpPr>
        <p:spPr bwMode="auto">
          <a:xfrm>
            <a:off x="5868988" y="4330700"/>
            <a:ext cx="187325" cy="1181100"/>
          </a:xfrm>
          <a:custGeom>
            <a:avLst/>
            <a:gdLst>
              <a:gd name="T0" fmla="*/ 118 w 118"/>
              <a:gd name="T1" fmla="*/ 744 h 744"/>
              <a:gd name="T2" fmla="*/ 118 w 118"/>
              <a:gd name="T3" fmla="*/ 0 h 744"/>
              <a:gd name="T4" fmla="*/ 0 w 118"/>
              <a:gd name="T5" fmla="*/ 0 h 744"/>
              <a:gd name="T6" fmla="*/ 0 w 118"/>
              <a:gd name="T7" fmla="*/ 744 h 744"/>
              <a:gd name="T8" fmla="*/ 118 w 118"/>
              <a:gd name="T9" fmla="*/ 744 h 744"/>
              <a:gd name="T10" fmla="*/ 118 w 118"/>
              <a:gd name="T11" fmla="*/ 744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744"/>
              <a:gd name="T20" fmla="*/ 118 w 118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744">
                <a:moveTo>
                  <a:pt x="118" y="744"/>
                </a:moveTo>
                <a:lnTo>
                  <a:pt x="118" y="0"/>
                </a:lnTo>
                <a:lnTo>
                  <a:pt x="0" y="0"/>
                </a:lnTo>
                <a:lnTo>
                  <a:pt x="0" y="744"/>
                </a:lnTo>
                <a:lnTo>
                  <a:pt x="118" y="74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1" name="Freeform 50"/>
          <p:cNvSpPr>
            <a:spLocks/>
          </p:cNvSpPr>
          <p:nvPr/>
        </p:nvSpPr>
        <p:spPr bwMode="auto">
          <a:xfrm>
            <a:off x="6056313" y="4454525"/>
            <a:ext cx="196850" cy="1057275"/>
          </a:xfrm>
          <a:custGeom>
            <a:avLst/>
            <a:gdLst>
              <a:gd name="T0" fmla="*/ 124 w 124"/>
              <a:gd name="T1" fmla="*/ 666 h 666"/>
              <a:gd name="T2" fmla="*/ 124 w 124"/>
              <a:gd name="T3" fmla="*/ 0 h 666"/>
              <a:gd name="T4" fmla="*/ 0 w 124"/>
              <a:gd name="T5" fmla="*/ 0 h 666"/>
              <a:gd name="T6" fmla="*/ 0 w 124"/>
              <a:gd name="T7" fmla="*/ 666 h 666"/>
              <a:gd name="T8" fmla="*/ 124 w 124"/>
              <a:gd name="T9" fmla="*/ 666 h 666"/>
              <a:gd name="T10" fmla="*/ 124 w 124"/>
              <a:gd name="T11" fmla="*/ 666 h 6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666"/>
              <a:gd name="T20" fmla="*/ 124 w 124"/>
              <a:gd name="T21" fmla="*/ 666 h 66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666">
                <a:moveTo>
                  <a:pt x="124" y="666"/>
                </a:moveTo>
                <a:lnTo>
                  <a:pt x="124" y="0"/>
                </a:lnTo>
                <a:lnTo>
                  <a:pt x="0" y="0"/>
                </a:lnTo>
                <a:lnTo>
                  <a:pt x="0" y="666"/>
                </a:lnTo>
                <a:lnTo>
                  <a:pt x="124" y="66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2" name="Freeform 51"/>
          <p:cNvSpPr>
            <a:spLocks/>
          </p:cNvSpPr>
          <p:nvPr/>
        </p:nvSpPr>
        <p:spPr bwMode="auto">
          <a:xfrm>
            <a:off x="6253163" y="5222875"/>
            <a:ext cx="187325" cy="288925"/>
          </a:xfrm>
          <a:custGeom>
            <a:avLst/>
            <a:gdLst>
              <a:gd name="T0" fmla="*/ 118 w 118"/>
              <a:gd name="T1" fmla="*/ 182 h 182"/>
              <a:gd name="T2" fmla="*/ 118 w 118"/>
              <a:gd name="T3" fmla="*/ 0 h 182"/>
              <a:gd name="T4" fmla="*/ 0 w 118"/>
              <a:gd name="T5" fmla="*/ 0 h 182"/>
              <a:gd name="T6" fmla="*/ 0 w 118"/>
              <a:gd name="T7" fmla="*/ 182 h 182"/>
              <a:gd name="T8" fmla="*/ 118 w 118"/>
              <a:gd name="T9" fmla="*/ 182 h 182"/>
              <a:gd name="T10" fmla="*/ 118 w 118"/>
              <a:gd name="T11" fmla="*/ 182 h 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82"/>
              <a:gd name="T20" fmla="*/ 118 w 118"/>
              <a:gd name="T21" fmla="*/ 182 h 1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82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3" name="Freeform 52"/>
          <p:cNvSpPr>
            <a:spLocks/>
          </p:cNvSpPr>
          <p:nvPr/>
        </p:nvSpPr>
        <p:spPr bwMode="auto">
          <a:xfrm>
            <a:off x="6440488" y="5297488"/>
            <a:ext cx="195262" cy="214312"/>
          </a:xfrm>
          <a:custGeom>
            <a:avLst/>
            <a:gdLst>
              <a:gd name="T0" fmla="*/ 123 w 123"/>
              <a:gd name="T1" fmla="*/ 135 h 135"/>
              <a:gd name="T2" fmla="*/ 123 w 123"/>
              <a:gd name="T3" fmla="*/ 0 h 135"/>
              <a:gd name="T4" fmla="*/ 0 w 123"/>
              <a:gd name="T5" fmla="*/ 0 h 135"/>
              <a:gd name="T6" fmla="*/ 0 w 123"/>
              <a:gd name="T7" fmla="*/ 135 h 135"/>
              <a:gd name="T8" fmla="*/ 123 w 123"/>
              <a:gd name="T9" fmla="*/ 135 h 135"/>
              <a:gd name="T10" fmla="*/ 123 w 123"/>
              <a:gd name="T11" fmla="*/ 135 h 1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35"/>
              <a:gd name="T20" fmla="*/ 123 w 123"/>
              <a:gd name="T21" fmla="*/ 135 h 13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35">
                <a:moveTo>
                  <a:pt x="123" y="135"/>
                </a:move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Freeform 53"/>
          <p:cNvSpPr>
            <a:spLocks/>
          </p:cNvSpPr>
          <p:nvPr/>
        </p:nvSpPr>
        <p:spPr bwMode="auto">
          <a:xfrm>
            <a:off x="6635750" y="5222875"/>
            <a:ext cx="187325" cy="288925"/>
          </a:xfrm>
          <a:custGeom>
            <a:avLst/>
            <a:gdLst>
              <a:gd name="T0" fmla="*/ 118 w 118"/>
              <a:gd name="T1" fmla="*/ 182 h 182"/>
              <a:gd name="T2" fmla="*/ 118 w 118"/>
              <a:gd name="T3" fmla="*/ 0 h 182"/>
              <a:gd name="T4" fmla="*/ 0 w 118"/>
              <a:gd name="T5" fmla="*/ 0 h 182"/>
              <a:gd name="T6" fmla="*/ 0 w 118"/>
              <a:gd name="T7" fmla="*/ 182 h 182"/>
              <a:gd name="T8" fmla="*/ 118 w 118"/>
              <a:gd name="T9" fmla="*/ 182 h 182"/>
              <a:gd name="T10" fmla="*/ 118 w 118"/>
              <a:gd name="T11" fmla="*/ 182 h 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82"/>
              <a:gd name="T20" fmla="*/ 118 w 118"/>
              <a:gd name="T21" fmla="*/ 182 h 1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82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5" name="Freeform 54"/>
          <p:cNvSpPr>
            <a:spLocks/>
          </p:cNvSpPr>
          <p:nvPr/>
        </p:nvSpPr>
        <p:spPr bwMode="auto">
          <a:xfrm>
            <a:off x="6823075" y="5462588"/>
            <a:ext cx="195263" cy="49212"/>
          </a:xfrm>
          <a:custGeom>
            <a:avLst/>
            <a:gdLst>
              <a:gd name="T0" fmla="*/ 123 w 123"/>
              <a:gd name="T1" fmla="*/ 31 h 31"/>
              <a:gd name="T2" fmla="*/ 123 w 123"/>
              <a:gd name="T3" fmla="*/ 0 h 31"/>
              <a:gd name="T4" fmla="*/ 0 w 123"/>
              <a:gd name="T5" fmla="*/ 0 h 31"/>
              <a:gd name="T6" fmla="*/ 0 w 123"/>
              <a:gd name="T7" fmla="*/ 31 h 31"/>
              <a:gd name="T8" fmla="*/ 123 w 123"/>
              <a:gd name="T9" fmla="*/ 31 h 31"/>
              <a:gd name="T10" fmla="*/ 123 w 123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31"/>
              <a:gd name="T20" fmla="*/ 123 w 123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31">
                <a:moveTo>
                  <a:pt x="123" y="31"/>
                </a:moveTo>
                <a:lnTo>
                  <a:pt x="123" y="0"/>
                </a:lnTo>
                <a:lnTo>
                  <a:pt x="0" y="0"/>
                </a:lnTo>
                <a:lnTo>
                  <a:pt x="0" y="31"/>
                </a:lnTo>
                <a:lnTo>
                  <a:pt x="123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6" name="Freeform 55"/>
          <p:cNvSpPr>
            <a:spLocks/>
          </p:cNvSpPr>
          <p:nvPr/>
        </p:nvSpPr>
        <p:spPr bwMode="auto">
          <a:xfrm>
            <a:off x="7018338" y="5446713"/>
            <a:ext cx="187325" cy="65087"/>
          </a:xfrm>
          <a:custGeom>
            <a:avLst/>
            <a:gdLst>
              <a:gd name="T0" fmla="*/ 118 w 118"/>
              <a:gd name="T1" fmla="*/ 41 h 41"/>
              <a:gd name="T2" fmla="*/ 118 w 118"/>
              <a:gd name="T3" fmla="*/ 0 h 41"/>
              <a:gd name="T4" fmla="*/ 0 w 118"/>
              <a:gd name="T5" fmla="*/ 0 h 41"/>
              <a:gd name="T6" fmla="*/ 0 w 118"/>
              <a:gd name="T7" fmla="*/ 41 h 41"/>
              <a:gd name="T8" fmla="*/ 118 w 118"/>
              <a:gd name="T9" fmla="*/ 41 h 41"/>
              <a:gd name="T10" fmla="*/ 118 w 118"/>
              <a:gd name="T11" fmla="*/ 41 h 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41"/>
              <a:gd name="T20" fmla="*/ 118 w 118"/>
              <a:gd name="T21" fmla="*/ 41 h 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41">
                <a:moveTo>
                  <a:pt x="118" y="41"/>
                </a:moveTo>
                <a:lnTo>
                  <a:pt x="118" y="0"/>
                </a:lnTo>
                <a:lnTo>
                  <a:pt x="0" y="0"/>
                </a:lnTo>
                <a:lnTo>
                  <a:pt x="0" y="41"/>
                </a:lnTo>
                <a:lnTo>
                  <a:pt x="118" y="4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7" name="Freeform 56"/>
          <p:cNvSpPr>
            <a:spLocks/>
          </p:cNvSpPr>
          <p:nvPr/>
        </p:nvSpPr>
        <p:spPr bwMode="auto">
          <a:xfrm>
            <a:off x="7205663" y="5462588"/>
            <a:ext cx="196850" cy="49212"/>
          </a:xfrm>
          <a:custGeom>
            <a:avLst/>
            <a:gdLst>
              <a:gd name="T0" fmla="*/ 124 w 124"/>
              <a:gd name="T1" fmla="*/ 31 h 31"/>
              <a:gd name="T2" fmla="*/ 124 w 124"/>
              <a:gd name="T3" fmla="*/ 0 h 31"/>
              <a:gd name="T4" fmla="*/ 0 w 124"/>
              <a:gd name="T5" fmla="*/ 0 h 31"/>
              <a:gd name="T6" fmla="*/ 0 w 124"/>
              <a:gd name="T7" fmla="*/ 31 h 31"/>
              <a:gd name="T8" fmla="*/ 124 w 124"/>
              <a:gd name="T9" fmla="*/ 31 h 31"/>
              <a:gd name="T10" fmla="*/ 124 w 124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31"/>
              <a:gd name="T20" fmla="*/ 124 w 124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31">
                <a:moveTo>
                  <a:pt x="124" y="31"/>
                </a:moveTo>
                <a:lnTo>
                  <a:pt x="124" y="0"/>
                </a:lnTo>
                <a:lnTo>
                  <a:pt x="0" y="0"/>
                </a:lnTo>
                <a:lnTo>
                  <a:pt x="0" y="31"/>
                </a:lnTo>
                <a:lnTo>
                  <a:pt x="124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8" name="Freeform 57"/>
          <p:cNvSpPr>
            <a:spLocks/>
          </p:cNvSpPr>
          <p:nvPr/>
        </p:nvSpPr>
        <p:spPr bwMode="auto">
          <a:xfrm>
            <a:off x="7402513" y="5462588"/>
            <a:ext cx="187325" cy="49212"/>
          </a:xfrm>
          <a:custGeom>
            <a:avLst/>
            <a:gdLst>
              <a:gd name="T0" fmla="*/ 118 w 118"/>
              <a:gd name="T1" fmla="*/ 31 h 31"/>
              <a:gd name="T2" fmla="*/ 118 w 118"/>
              <a:gd name="T3" fmla="*/ 0 h 31"/>
              <a:gd name="T4" fmla="*/ 0 w 118"/>
              <a:gd name="T5" fmla="*/ 0 h 31"/>
              <a:gd name="T6" fmla="*/ 0 w 118"/>
              <a:gd name="T7" fmla="*/ 31 h 31"/>
              <a:gd name="T8" fmla="*/ 118 w 118"/>
              <a:gd name="T9" fmla="*/ 31 h 31"/>
              <a:gd name="T10" fmla="*/ 118 w 118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31"/>
              <a:gd name="T20" fmla="*/ 118 w 118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31">
                <a:moveTo>
                  <a:pt x="118" y="31"/>
                </a:moveTo>
                <a:lnTo>
                  <a:pt x="118" y="0"/>
                </a:lnTo>
                <a:lnTo>
                  <a:pt x="0" y="0"/>
                </a:lnTo>
                <a:lnTo>
                  <a:pt x="0" y="31"/>
                </a:lnTo>
                <a:lnTo>
                  <a:pt x="118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9" name="Freeform 58"/>
          <p:cNvSpPr>
            <a:spLocks/>
          </p:cNvSpPr>
          <p:nvPr/>
        </p:nvSpPr>
        <p:spPr bwMode="auto">
          <a:xfrm>
            <a:off x="7589838" y="5487988"/>
            <a:ext cx="195262" cy="23812"/>
          </a:xfrm>
          <a:custGeom>
            <a:avLst/>
            <a:gdLst>
              <a:gd name="T0" fmla="*/ 123 w 123"/>
              <a:gd name="T1" fmla="*/ 15 h 15"/>
              <a:gd name="T2" fmla="*/ 123 w 123"/>
              <a:gd name="T3" fmla="*/ 0 h 15"/>
              <a:gd name="T4" fmla="*/ 0 w 123"/>
              <a:gd name="T5" fmla="*/ 0 h 15"/>
              <a:gd name="T6" fmla="*/ 0 w 123"/>
              <a:gd name="T7" fmla="*/ 15 h 15"/>
              <a:gd name="T8" fmla="*/ 123 w 123"/>
              <a:gd name="T9" fmla="*/ 15 h 15"/>
              <a:gd name="T10" fmla="*/ 123 w 123"/>
              <a:gd name="T11" fmla="*/ 15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5"/>
              <a:gd name="T20" fmla="*/ 123 w 123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5">
                <a:moveTo>
                  <a:pt x="123" y="15"/>
                </a:moveTo>
                <a:lnTo>
                  <a:pt x="123" y="0"/>
                </a:lnTo>
                <a:lnTo>
                  <a:pt x="0" y="0"/>
                </a:lnTo>
                <a:lnTo>
                  <a:pt x="0" y="15"/>
                </a:lnTo>
                <a:lnTo>
                  <a:pt x="123" y="1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0" name="Freeform 59"/>
          <p:cNvSpPr>
            <a:spLocks/>
          </p:cNvSpPr>
          <p:nvPr/>
        </p:nvSpPr>
        <p:spPr bwMode="auto">
          <a:xfrm>
            <a:off x="2038350" y="26273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1" name="Text Box 60"/>
          <p:cNvSpPr txBox="1">
            <a:spLocks noChangeArrowheads="1"/>
          </p:cNvSpPr>
          <p:nvPr/>
        </p:nvSpPr>
        <p:spPr bwMode="auto">
          <a:xfrm rot="-5400000">
            <a:off x="-277812" y="333057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>
                <a:solidFill>
                  <a:srgbClr val="FFCC00"/>
                </a:solidFill>
              </a:rPr>
              <a:t>Frequency</a:t>
            </a:r>
            <a:endParaRPr lang="en-US" sz="240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Variance</a:t>
            </a:r>
          </a:p>
        </p:txBody>
      </p:sp>
      <p:sp>
        <p:nvSpPr>
          <p:cNvPr id="21507" name="Freeform 4"/>
          <p:cNvSpPr>
            <a:spLocks/>
          </p:cNvSpPr>
          <p:nvPr/>
        </p:nvSpPr>
        <p:spPr bwMode="auto">
          <a:xfrm>
            <a:off x="1962150" y="34655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1676400" y="6477000"/>
            <a:ext cx="7010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 flipV="1">
            <a:off x="1752600" y="3352800"/>
            <a:ext cx="0" cy="3200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Measures of dispersion or variability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2879725" y="2249488"/>
            <a:ext cx="405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solidFill>
                  <a:schemeClr val="bg1"/>
                </a:solidFill>
              </a:rPr>
              <a:t>S</a:t>
            </a:r>
            <a:r>
              <a:rPr lang="nb-NO" sz="2400" baseline="30000">
                <a:solidFill>
                  <a:schemeClr val="bg1"/>
                </a:solidFill>
              </a:rPr>
              <a:t>2</a:t>
            </a:r>
            <a:r>
              <a:rPr lang="nb-NO" sz="2400">
                <a:solidFill>
                  <a:schemeClr val="bg1"/>
                </a:solidFill>
              </a:rPr>
              <a:t> = </a:t>
            </a:r>
            <a:r>
              <a:rPr lang="el-GR" sz="2400">
                <a:solidFill>
                  <a:schemeClr val="bg1"/>
                </a:solidFill>
                <a:cs typeface="Arial" charset="0"/>
              </a:rPr>
              <a:t>Σ</a:t>
            </a:r>
            <a:r>
              <a:rPr lang="nb-NO" sz="2400">
                <a:solidFill>
                  <a:schemeClr val="bg1"/>
                </a:solidFill>
                <a:cs typeface="Arial" charset="0"/>
              </a:rPr>
              <a:t> (X – X)</a:t>
            </a:r>
            <a:r>
              <a:rPr lang="nb-NO" sz="2400" b="1" baseline="30000">
                <a:solidFill>
                  <a:schemeClr val="bg1"/>
                </a:solidFill>
                <a:cs typeface="Arial" charset="0"/>
              </a:rPr>
              <a:t>2 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/ n</a:t>
            </a:r>
            <a:endParaRPr lang="el-GR" sz="2400" b="1" baseline="300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Measures of dispersion or variability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3. Standard deviation- SD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90600" y="2667000"/>
            <a:ext cx="2743200" cy="976313"/>
            <a:chOff x="624" y="1680"/>
            <a:chExt cx="1728" cy="615"/>
          </a:xfrm>
        </p:grpSpPr>
        <p:sp>
          <p:nvSpPr>
            <p:cNvPr id="22540" name="Text Box 8"/>
            <p:cNvSpPr txBox="1">
              <a:spLocks noChangeArrowheads="1"/>
            </p:cNvSpPr>
            <p:nvPr/>
          </p:nvSpPr>
          <p:spPr bwMode="auto">
            <a:xfrm>
              <a:off x="624" y="1680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800" b="1">
                  <a:solidFill>
                    <a:srgbClr val="FFCC00"/>
                  </a:solidFill>
                </a:rPr>
                <a:t>SD= </a:t>
              </a:r>
              <a:r>
                <a:rPr lang="nb-NO" sz="3600">
                  <a:solidFill>
                    <a:srgbClr val="FFCC00"/>
                  </a:solidFill>
                </a:rPr>
                <a:t>√</a:t>
              </a:r>
              <a:r>
                <a:rPr lang="nb-NO" sz="2800" b="1">
                  <a:solidFill>
                    <a:srgbClr val="FFCC00"/>
                  </a:solidFill>
                </a:rPr>
                <a:t> </a:t>
              </a:r>
              <a:r>
                <a:rPr lang="el-GR" sz="2800" b="1">
                  <a:solidFill>
                    <a:srgbClr val="FFCC00"/>
                  </a:solidFill>
                  <a:cs typeface="Arial" charset="0"/>
                </a:rPr>
                <a:t>Σ</a:t>
              </a:r>
              <a:r>
                <a:rPr lang="nb-NO" sz="2800" b="1">
                  <a:solidFill>
                    <a:srgbClr val="FFCC00"/>
                  </a:solidFill>
                  <a:cs typeface="Arial" charset="0"/>
                </a:rPr>
                <a:t>(x-x)</a:t>
              </a:r>
              <a:r>
                <a:rPr lang="nb-NO" sz="2800" b="1" baseline="30000">
                  <a:solidFill>
                    <a:srgbClr val="FFCC00"/>
                  </a:solidFill>
                  <a:cs typeface="Arial" charset="0"/>
                </a:rPr>
                <a:t>2</a:t>
              </a:r>
              <a:endParaRPr lang="el-GR" sz="2800" b="1" baseline="30000">
                <a:solidFill>
                  <a:srgbClr val="FFCC00"/>
                </a:solidFill>
                <a:cs typeface="Arial" charset="0"/>
              </a:endParaRPr>
            </a:p>
          </p:txBody>
        </p:sp>
        <p:sp>
          <p:nvSpPr>
            <p:cNvPr id="22541" name="Line 10"/>
            <p:cNvSpPr>
              <a:spLocks noChangeShapeType="1"/>
            </p:cNvSpPr>
            <p:nvPr/>
          </p:nvSpPr>
          <p:spPr bwMode="auto">
            <a:xfrm>
              <a:off x="1392" y="2016"/>
              <a:ext cx="816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Text Box 11"/>
            <p:cNvSpPr txBox="1">
              <a:spLocks noChangeArrowheads="1"/>
            </p:cNvSpPr>
            <p:nvPr/>
          </p:nvSpPr>
          <p:spPr bwMode="auto">
            <a:xfrm>
              <a:off x="1392" y="1968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2800" b="1" dirty="0" smtClean="0">
                  <a:solidFill>
                    <a:srgbClr val="FFCC00"/>
                  </a:solidFill>
                </a:rPr>
                <a:t>N - 1</a:t>
              </a:r>
              <a:endParaRPr lang="en-US" sz="2800" b="1" dirty="0">
                <a:solidFill>
                  <a:srgbClr val="FFCC00"/>
                </a:solidFill>
              </a:endParaRPr>
            </a:p>
          </p:txBody>
        </p:sp>
        <p:sp>
          <p:nvSpPr>
            <p:cNvPr id="22543" name="Line 16"/>
            <p:cNvSpPr>
              <a:spLocks noChangeShapeType="1"/>
            </p:cNvSpPr>
            <p:nvPr/>
          </p:nvSpPr>
          <p:spPr bwMode="auto">
            <a:xfrm>
              <a:off x="1824" y="1824"/>
              <a:ext cx="144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38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3200" b="1">
                <a:solidFill>
                  <a:srgbClr val="FFCC00"/>
                </a:solidFill>
              </a:rPr>
              <a:t>(x-x)</a:t>
            </a:r>
            <a:endParaRPr lang="en-US" sz="3200" b="1">
              <a:solidFill>
                <a:srgbClr val="FFCC00"/>
              </a:solidFill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143000" y="38862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304800" y="4495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all the x’s were the same then  x = x    SD= 0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0" y="510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X’s were widely scattered around x then SD would be large. 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638800" y="45720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4800" y="5867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Average distance between value and the mean.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257800" y="51816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73" grpId="0"/>
      <p:bldP spid="19474" grpId="0" animBg="1"/>
      <p:bldP spid="19475" grpId="0"/>
      <p:bldP spid="19476" grpId="0"/>
      <p:bldP spid="19477" grpId="0" animBg="1"/>
      <p:bldP spid="19480" grpId="0"/>
      <p:bldP spid="194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CC00"/>
                </a:solidFill>
              </a:rPr>
              <a:t>Standard deviation</a:t>
            </a:r>
            <a:r>
              <a:rPr lang="nb-NO" sz="4000" smtClean="0">
                <a:solidFill>
                  <a:srgbClr val="FFCC00"/>
                </a:solidFill>
              </a:rPr>
              <a:t>: An interpretation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A rough measure of the average amount by which observations deviate on either side of their means.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smtClean="0">
                <a:solidFill>
                  <a:srgbClr val="FFCC00"/>
                </a:solidFill>
              </a:rPr>
              <a:t>Standard deviation: some generalizations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Majority of data is within one standard deviation.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905000" y="63246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1828800" y="34290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648200" y="3124200"/>
            <a:ext cx="0" cy="3352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352800" y="6400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029200" y="6400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810000" y="4724400"/>
            <a:ext cx="0" cy="1676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486400" y="4724400"/>
            <a:ext cx="0" cy="1676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4572000" y="3886200"/>
            <a:ext cx="1600200" cy="1143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6019800" y="3276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chemeClr val="bg1"/>
                </a:solidFill>
              </a:rPr>
              <a:t>68%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>
                <a:solidFill>
                  <a:srgbClr val="FFCC00"/>
                </a:solidFill>
              </a:rPr>
              <a:t>Standard deviation: some generalizations</a:t>
            </a:r>
            <a:endParaRPr lang="en-US" sz="4000">
              <a:solidFill>
                <a:srgbClr val="FFCC00"/>
              </a:solidFill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447800" y="60198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Freeform 6"/>
          <p:cNvSpPr>
            <a:spLocks/>
          </p:cNvSpPr>
          <p:nvPr/>
        </p:nvSpPr>
        <p:spPr bwMode="auto">
          <a:xfrm>
            <a:off x="1371600" y="31242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>
            <a:off x="4191000" y="2819400"/>
            <a:ext cx="0" cy="3352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2209800" y="609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5181600" y="6172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8" name="Line 11"/>
          <p:cNvSpPr>
            <a:spLocks noChangeShapeType="1"/>
          </p:cNvSpPr>
          <p:nvPr/>
        </p:nvSpPr>
        <p:spPr bwMode="auto">
          <a:xfrm>
            <a:off x="5638800" y="54864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5410200" y="3352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95%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V="1">
            <a:off x="4572000" y="3962400"/>
            <a:ext cx="1295400" cy="457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4"/>
          <p:cNvSpPr>
            <a:spLocks noChangeShapeType="1"/>
          </p:cNvSpPr>
          <p:nvPr/>
        </p:nvSpPr>
        <p:spPr bwMode="auto">
          <a:xfrm>
            <a:off x="2667000" y="55626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Text Box 15"/>
          <p:cNvSpPr txBox="1">
            <a:spLocks noChangeArrowheads="1"/>
          </p:cNvSpPr>
          <p:nvPr/>
        </p:nvSpPr>
        <p:spPr bwMode="auto">
          <a:xfrm>
            <a:off x="152400" y="18288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nb-NO" sz="2400">
                <a:solidFill>
                  <a:schemeClr val="bg1"/>
                </a:solidFill>
              </a:rPr>
              <a:t>Small minority deviate outside two Standard Deviations</a:t>
            </a: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2" grpId="0"/>
      <p:bldP spid="870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rgbClr val="FFCC00"/>
                </a:solidFill>
              </a:rPr>
              <a:t>Example </a:t>
            </a:r>
            <a:endParaRPr lang="en-US" smtClean="0">
              <a:solidFill>
                <a:srgbClr val="FFCC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Employees of a company earn annual salaries described as mean of 40,000 and SD of 5000.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1. the majority of all salaries fall between what two values.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2. A small minority of all salaries are less than what value?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3. a small minority of all salaries are more than what value?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smtClean="0">
                <a:solidFill>
                  <a:srgbClr val="FFCC00"/>
                </a:solidFill>
              </a:rPr>
              <a:t>Measures of variability for qualitative data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Measures of variability are virtually nonexistent for qualitative data.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86000" y="3352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Describing Data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908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Variables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029200" y="7620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Qualitative variables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14400" y="6858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Quantitative variables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410200" y="31242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Describing variables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590800" y="42672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Graphical methods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0" y="579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BAR, Pie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495800" y="5562600"/>
            <a:ext cx="434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Dot plot, Histogram, Scatter plot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3505200" y="2743200"/>
            <a:ext cx="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4419600" y="1752600"/>
            <a:ext cx="68580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 flipV="1">
            <a:off x="2133600" y="1600200"/>
            <a:ext cx="60960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505200" y="3886200"/>
            <a:ext cx="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1600200" y="4648200"/>
            <a:ext cx="1219200" cy="838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4495800" y="4800600"/>
            <a:ext cx="1371600" cy="533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4953000" y="3581400"/>
            <a:ext cx="3048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010400" y="2133600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Frequency, mode, median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7315200" y="40386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Mean , SD, frequency.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6248400" y="2667000"/>
            <a:ext cx="68580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6400800" y="3962400"/>
            <a:ext cx="68580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295400" y="4572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 flipH="1">
            <a:off x="4267200" y="4419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    quant.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715000" y="228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4864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Quant.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7" grpId="0"/>
      <p:bldP spid="25608" grpId="0"/>
      <p:bldP spid="25609" grpId="0"/>
      <p:bldP spid="25610" grpId="0"/>
      <p:bldP spid="25611" grpId="0"/>
      <p:bldP spid="25612" grpId="0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/>
      <p:bldP spid="25621" grpId="0"/>
      <p:bldP spid="25623" grpId="0" animBg="1"/>
      <p:bldP spid="25624" grpId="0" animBg="1"/>
      <p:bldP spid="25625" grpId="0"/>
      <p:bldP spid="25626" grpId="0"/>
      <p:bldP spid="25627" grpId="0"/>
      <p:bldP spid="256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5908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Normal</a:t>
            </a: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2038350" y="26273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752600" y="5638800"/>
            <a:ext cx="7010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1828800" y="2514600"/>
            <a:ext cx="0" cy="3200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438400" cy="685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Bimodal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990600" y="6477000"/>
            <a:ext cx="81534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 flipV="1">
            <a:off x="990600" y="2514600"/>
            <a:ext cx="0" cy="396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Freeform 10"/>
          <p:cNvSpPr>
            <a:spLocks/>
          </p:cNvSpPr>
          <p:nvPr/>
        </p:nvSpPr>
        <p:spPr bwMode="auto">
          <a:xfrm>
            <a:off x="1447800" y="3289300"/>
            <a:ext cx="2590800" cy="2806700"/>
          </a:xfrm>
          <a:custGeom>
            <a:avLst/>
            <a:gdLst>
              <a:gd name="T0" fmla="*/ 0 w 1632"/>
              <a:gd name="T1" fmla="*/ 1768 h 1768"/>
              <a:gd name="T2" fmla="*/ 1008 w 1632"/>
              <a:gd name="T3" fmla="*/ 232 h 1768"/>
              <a:gd name="T4" fmla="*/ 1632 w 1632"/>
              <a:gd name="T5" fmla="*/ 376 h 1768"/>
              <a:gd name="T6" fmla="*/ 0 60000 65536"/>
              <a:gd name="T7" fmla="*/ 0 60000 65536"/>
              <a:gd name="T8" fmla="*/ 0 60000 65536"/>
              <a:gd name="T9" fmla="*/ 0 w 1632"/>
              <a:gd name="T10" fmla="*/ 0 h 1768"/>
              <a:gd name="T11" fmla="*/ 1632 w 1632"/>
              <a:gd name="T12" fmla="*/ 1768 h 1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768">
                <a:moveTo>
                  <a:pt x="0" y="1768"/>
                </a:moveTo>
                <a:cubicBezTo>
                  <a:pt x="368" y="1116"/>
                  <a:pt x="736" y="464"/>
                  <a:pt x="1008" y="232"/>
                </a:cubicBezTo>
                <a:cubicBezTo>
                  <a:pt x="1280" y="0"/>
                  <a:pt x="1456" y="188"/>
                  <a:pt x="1632" y="376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Freeform 12"/>
          <p:cNvSpPr>
            <a:spLocks/>
          </p:cNvSpPr>
          <p:nvPr/>
        </p:nvSpPr>
        <p:spPr bwMode="auto">
          <a:xfrm>
            <a:off x="4038600" y="3124200"/>
            <a:ext cx="2590800" cy="2870200"/>
          </a:xfrm>
          <a:custGeom>
            <a:avLst/>
            <a:gdLst>
              <a:gd name="T0" fmla="*/ 1632 w 1632"/>
              <a:gd name="T1" fmla="*/ 1808 h 1808"/>
              <a:gd name="T2" fmla="*/ 576 w 1632"/>
              <a:gd name="T3" fmla="*/ 224 h 1808"/>
              <a:gd name="T4" fmla="*/ 0 w 1632"/>
              <a:gd name="T5" fmla="*/ 464 h 1808"/>
              <a:gd name="T6" fmla="*/ 0 60000 65536"/>
              <a:gd name="T7" fmla="*/ 0 60000 65536"/>
              <a:gd name="T8" fmla="*/ 0 60000 65536"/>
              <a:gd name="T9" fmla="*/ 0 w 1632"/>
              <a:gd name="T10" fmla="*/ 0 h 1808"/>
              <a:gd name="T11" fmla="*/ 1632 w 1632"/>
              <a:gd name="T12" fmla="*/ 1808 h 1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808">
                <a:moveTo>
                  <a:pt x="1632" y="1808"/>
                </a:moveTo>
                <a:cubicBezTo>
                  <a:pt x="1240" y="1128"/>
                  <a:pt x="848" y="448"/>
                  <a:pt x="576" y="224"/>
                </a:cubicBezTo>
                <a:cubicBezTo>
                  <a:pt x="304" y="0"/>
                  <a:pt x="96" y="424"/>
                  <a:pt x="0" y="464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Positively skewed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6148" name="Freeform 9"/>
          <p:cNvSpPr>
            <a:spLocks/>
          </p:cNvSpPr>
          <p:nvPr/>
        </p:nvSpPr>
        <p:spPr bwMode="auto">
          <a:xfrm>
            <a:off x="2590800" y="3581400"/>
            <a:ext cx="5791200" cy="2743200"/>
          </a:xfrm>
          <a:custGeom>
            <a:avLst/>
            <a:gdLst>
              <a:gd name="T0" fmla="*/ 3936 w 3936"/>
              <a:gd name="T1" fmla="*/ 1592 h 1592"/>
              <a:gd name="T2" fmla="*/ 1104 w 3936"/>
              <a:gd name="T3" fmla="*/ 200 h 1592"/>
              <a:gd name="T4" fmla="*/ 0 w 3936"/>
              <a:gd name="T5" fmla="*/ 392 h 1592"/>
              <a:gd name="T6" fmla="*/ 0 60000 65536"/>
              <a:gd name="T7" fmla="*/ 0 60000 65536"/>
              <a:gd name="T8" fmla="*/ 0 60000 65536"/>
              <a:gd name="T9" fmla="*/ 0 w 3936"/>
              <a:gd name="T10" fmla="*/ 0 h 1592"/>
              <a:gd name="T11" fmla="*/ 3936 w 3936"/>
              <a:gd name="T12" fmla="*/ 1592 h 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6" h="1592">
                <a:moveTo>
                  <a:pt x="3936" y="1592"/>
                </a:moveTo>
                <a:cubicBezTo>
                  <a:pt x="2848" y="996"/>
                  <a:pt x="1760" y="400"/>
                  <a:pt x="1104" y="200"/>
                </a:cubicBezTo>
                <a:cubicBezTo>
                  <a:pt x="448" y="0"/>
                  <a:pt x="184" y="360"/>
                  <a:pt x="0" y="392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0"/>
          <p:cNvSpPr>
            <a:spLocks noChangeShapeType="1"/>
          </p:cNvSpPr>
          <p:nvPr/>
        </p:nvSpPr>
        <p:spPr bwMode="auto">
          <a:xfrm>
            <a:off x="2362200" y="6400800"/>
            <a:ext cx="6400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1"/>
          <p:cNvSpPr>
            <a:spLocks noChangeShapeType="1"/>
          </p:cNvSpPr>
          <p:nvPr/>
        </p:nvSpPr>
        <p:spPr bwMode="auto">
          <a:xfrm flipV="1">
            <a:off x="2438400" y="3276600"/>
            <a:ext cx="0" cy="3124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6096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>Negatively skewed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7172" name="Freeform 8"/>
          <p:cNvSpPr>
            <a:spLocks/>
          </p:cNvSpPr>
          <p:nvPr/>
        </p:nvSpPr>
        <p:spPr bwMode="auto">
          <a:xfrm>
            <a:off x="685800" y="3098800"/>
            <a:ext cx="8001000" cy="2997200"/>
          </a:xfrm>
          <a:custGeom>
            <a:avLst/>
            <a:gdLst>
              <a:gd name="T0" fmla="*/ 0 w 5040"/>
              <a:gd name="T1" fmla="*/ 1888 h 1888"/>
              <a:gd name="T2" fmla="*/ 3504 w 5040"/>
              <a:gd name="T3" fmla="*/ 64 h 1888"/>
              <a:gd name="T4" fmla="*/ 5040 w 5040"/>
              <a:gd name="T5" fmla="*/ 1504 h 1888"/>
              <a:gd name="T6" fmla="*/ 0 60000 65536"/>
              <a:gd name="T7" fmla="*/ 0 60000 65536"/>
              <a:gd name="T8" fmla="*/ 0 60000 65536"/>
              <a:gd name="T9" fmla="*/ 0 w 5040"/>
              <a:gd name="T10" fmla="*/ 0 h 1888"/>
              <a:gd name="T11" fmla="*/ 5040 w 5040"/>
              <a:gd name="T12" fmla="*/ 1888 h 1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0" h="1888">
                <a:moveTo>
                  <a:pt x="0" y="1888"/>
                </a:moveTo>
                <a:cubicBezTo>
                  <a:pt x="1332" y="1008"/>
                  <a:pt x="2664" y="128"/>
                  <a:pt x="3504" y="64"/>
                </a:cubicBezTo>
                <a:cubicBezTo>
                  <a:pt x="4344" y="0"/>
                  <a:pt x="4784" y="1264"/>
                  <a:pt x="5040" y="1504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>
            <a:off x="609600" y="6553200"/>
            <a:ext cx="838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 flipV="1">
            <a:off x="609600" y="2667000"/>
            <a:ext cx="0" cy="388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/>
            </a:r>
            <a:br>
              <a:rPr lang="nb-NO" sz="4000" b="1" i="1" smtClean="0">
                <a:solidFill>
                  <a:srgbClr val="FFCC00"/>
                </a:solidFill>
              </a:rPr>
            </a:br>
            <a:r>
              <a:rPr lang="nb-NO" sz="4000" b="1" i="1" smtClean="0">
                <a:solidFill>
                  <a:srgbClr val="FFCC00"/>
                </a:solidFill>
              </a:rPr>
              <a:t/>
            </a:r>
            <a:br>
              <a:rPr lang="nb-NO" sz="4000" b="1" i="1" smtClean="0">
                <a:solidFill>
                  <a:srgbClr val="FFCC00"/>
                </a:solidFill>
              </a:rPr>
            </a:br>
            <a:r>
              <a:rPr lang="nb-NO" sz="36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3600" b="1" i="1" smtClean="0">
                <a:solidFill>
                  <a:srgbClr val="FFCC00"/>
                </a:solidFill>
              </a:rPr>
            </a:br>
            <a:endParaRPr lang="en-US" sz="3600" b="1" i="1" smtClean="0">
              <a:solidFill>
                <a:srgbClr val="FFCC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1981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/>
              <a:t>M</a:t>
            </a:r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1. Mean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X = SUM of all sample values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09600" y="2286000"/>
            <a:ext cx="2286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219200" y="2667000"/>
            <a:ext cx="358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447800" y="2819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Size of sample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105400" y="2362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= </a:t>
            </a:r>
            <a:r>
              <a:rPr lang="el-GR" sz="2400" b="1">
                <a:solidFill>
                  <a:srgbClr val="FFCC00"/>
                </a:solidFill>
                <a:cs typeface="Arial" charset="0"/>
              </a:rPr>
              <a:t>Σ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x</a:t>
            </a:r>
            <a:endParaRPr lang="el-GR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410200" y="2819400"/>
            <a:ext cx="6858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64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n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04800" y="403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 Main advantage- it uses all the data values 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" y="48768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Main disadvantage- vulnerable to outliers (extreme values)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457200" y="-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b="1" i="1">
                <a:solidFill>
                  <a:srgbClr val="FFCC00"/>
                </a:solidFill>
              </a:rPr>
              <a:t>Describing data-  continuous</a:t>
            </a:r>
            <a:endParaRPr lang="en-US" sz="4000" b="1" i="1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  <p:bldP spid="17416" grpId="0" animBg="1"/>
      <p:bldP spid="17417" grpId="0" animBg="1"/>
      <p:bldP spid="17418" grpId="0"/>
      <p:bldP spid="17419" grpId="0"/>
      <p:bldP spid="17420" grpId="0" animBg="1"/>
      <p:bldP spid="17421" grpId="0"/>
      <p:bldP spid="17422" grpId="0"/>
      <p:bldP spid="174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Population mean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/>
            </a:r>
            <a:br>
              <a:rPr lang="nb-NO" b="1" i="1" smtClean="0">
                <a:solidFill>
                  <a:srgbClr val="FFCC00"/>
                </a:solidFill>
              </a:rPr>
            </a:br>
            <a:r>
              <a:rPr lang="nb-NO" b="1" i="1" smtClean="0">
                <a:solidFill>
                  <a:srgbClr val="FFCC00"/>
                </a:solidFill>
              </a:rPr>
              <a:t>Measures of location</a:t>
            </a:r>
            <a:br>
              <a:rPr lang="nb-NO" b="1" i="1" smtClean="0">
                <a:solidFill>
                  <a:srgbClr val="FFCC00"/>
                </a:solidFill>
              </a:rPr>
            </a:b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133600" y="2971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CC00"/>
                </a:solidFill>
                <a:cs typeface="Arial" charset="0"/>
              </a:rPr>
              <a:t>µ </a:t>
            </a:r>
            <a:r>
              <a:rPr lang="nb-NO" sz="2400">
                <a:solidFill>
                  <a:srgbClr val="FFCC00"/>
                </a:solidFill>
                <a:cs typeface="Arial" charset="0"/>
              </a:rPr>
              <a:t>= </a:t>
            </a:r>
            <a:r>
              <a:rPr lang="el-GR" sz="2400" b="1">
                <a:solidFill>
                  <a:srgbClr val="FFCC00"/>
                </a:solidFill>
              </a:rPr>
              <a:t>Σ</a:t>
            </a:r>
            <a:r>
              <a:rPr lang="nb-NO" sz="2400" b="1">
                <a:solidFill>
                  <a:srgbClr val="FFCC00"/>
                </a:solidFill>
              </a:rPr>
              <a:t>X / N</a:t>
            </a:r>
            <a:endParaRPr lang="en-US" sz="2400" b="1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4000" b="1" i="1" smtClean="0">
                <a:solidFill>
                  <a:srgbClr val="FFCC00"/>
                </a:solidFill>
              </a:rPr>
            </a:b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04800" y="1219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 b="1">
                <a:solidFill>
                  <a:schemeClr val="bg1"/>
                </a:solidFill>
              </a:rPr>
              <a:t>2. Median- 50th percentile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0" y="5943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Advantage of median- it is  not affected by outliers!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0" y="19050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 b="1">
                <a:solidFill>
                  <a:srgbClr val="FFCC00"/>
                </a:solidFill>
              </a:rPr>
              <a:t>The value that separates the lower 50% from the upper 50%.</a:t>
            </a:r>
            <a:endParaRPr lang="en-US" sz="2000">
              <a:solidFill>
                <a:srgbClr val="FFCC00"/>
              </a:solidFill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28600" y="2514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Estimated by first ordering the data from smallest to largest and the median is the observation at the center of the ordering.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" y="4343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2 4 7 8 10 12 20  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267200" y="4343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Median = 8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57200" y="4953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2 3  4 5 6 7 8 10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267200" y="4876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Median= 5.5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381000" y="34290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Observation number = (n + 1) / 2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  <p:bldP spid="44040" grpId="0"/>
      <p:bldP spid="44041" grpId="0"/>
      <p:bldP spid="44042" grpId="0"/>
      <p:bldP spid="44043" grpId="0"/>
      <p:bldP spid="44044" grpId="0"/>
      <p:bldP spid="440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717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Descriptive statistics</vt:lpstr>
      <vt:lpstr>Histogram </vt:lpstr>
      <vt:lpstr>Shapes of histograms</vt:lpstr>
      <vt:lpstr>Shapes of histograms</vt:lpstr>
      <vt:lpstr>Shapes of histograms</vt:lpstr>
      <vt:lpstr>Shapes of histograms</vt:lpstr>
      <vt:lpstr>  Measures of location </vt:lpstr>
      <vt:lpstr> Measures of location </vt:lpstr>
      <vt:lpstr>Measures of location </vt:lpstr>
      <vt:lpstr>Measures of location </vt:lpstr>
      <vt:lpstr>Symmetry</vt:lpstr>
      <vt:lpstr>Skewed distributions</vt:lpstr>
      <vt:lpstr>Slide 13</vt:lpstr>
      <vt:lpstr>Example</vt:lpstr>
      <vt:lpstr>Averages for qualitative data</vt:lpstr>
      <vt:lpstr>Measures of variability</vt:lpstr>
      <vt:lpstr>Slide 17</vt:lpstr>
      <vt:lpstr>Measures of variability</vt:lpstr>
      <vt:lpstr>Measures of dispersion or variability</vt:lpstr>
      <vt:lpstr>Measures of dispersion or variability</vt:lpstr>
      <vt:lpstr>Measures of dispersion or variability</vt:lpstr>
      <vt:lpstr>Standard deviation: An interpretation</vt:lpstr>
      <vt:lpstr>Standard deviation: some generalizations</vt:lpstr>
      <vt:lpstr>Slide 24</vt:lpstr>
      <vt:lpstr>Example </vt:lpstr>
      <vt:lpstr>Measures of variability for qualitative data</vt:lpstr>
      <vt:lpstr>Slide 27</vt:lpstr>
    </vt:vector>
  </TitlesOfParts>
  <Company>SMiS,UiB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Lina El-Khairy</dc:creator>
  <cp:lastModifiedBy>kiyan1</cp:lastModifiedBy>
  <cp:revision>44</cp:revision>
  <dcterms:created xsi:type="dcterms:W3CDTF">2004-10-11T09:14:32Z</dcterms:created>
  <dcterms:modified xsi:type="dcterms:W3CDTF">2018-02-13T15:52:13Z</dcterms:modified>
</cp:coreProperties>
</file>