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8" r:id="rId5"/>
    <p:sldId id="260" r:id="rId6"/>
    <p:sldId id="263" r:id="rId7"/>
    <p:sldId id="264" r:id="rId8"/>
    <p:sldId id="267" r:id="rId9"/>
    <p:sldId id="269" r:id="rId10"/>
    <p:sldId id="262" r:id="rId11"/>
    <p:sldId id="265" r:id="rId12"/>
    <p:sldId id="261" r:id="rId13"/>
    <p:sldId id="259" r:id="rId14"/>
    <p:sldId id="266" r:id="rId15"/>
    <p:sldId id="271" r:id="rId16"/>
    <p:sldId id="276" r:id="rId17"/>
    <p:sldId id="277" r:id="rId18"/>
    <p:sldId id="270" r:id="rId19"/>
    <p:sldId id="272" r:id="rId20"/>
    <p:sldId id="273" r:id="rId21"/>
    <p:sldId id="274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95126" autoAdjust="0"/>
  </p:normalViewPr>
  <p:slideViewPr>
    <p:cSldViewPr snapToGrid="0" snapToObjects="1">
      <p:cViewPr>
        <p:scale>
          <a:sx n="80" d="100"/>
          <a:sy n="80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92636-0654-BE42-8A0D-770A04751EB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F0E1F4-14C9-2142-94DC-33488278FB6C}">
      <dgm:prSet/>
      <dgm:spPr/>
      <dgm:t>
        <a:bodyPr/>
        <a:lstStyle/>
        <a:p>
          <a:r>
            <a:rPr lang="en-US" dirty="0"/>
            <a:t>Unbalanced nutrition</a:t>
          </a:r>
        </a:p>
      </dgm:t>
    </dgm:pt>
    <dgm:pt modelId="{8C66A2CA-61E9-3045-87BD-DF5E19748703}" type="parTrans" cxnId="{0D396F43-34DE-BF4A-8509-BF35A597AD2E}">
      <dgm:prSet/>
      <dgm:spPr/>
      <dgm:t>
        <a:bodyPr/>
        <a:lstStyle/>
        <a:p>
          <a:endParaRPr lang="en-US"/>
        </a:p>
      </dgm:t>
    </dgm:pt>
    <dgm:pt modelId="{9B15D551-681D-F44C-9B5C-DA71D895C8BD}" type="sibTrans" cxnId="{0D396F43-34DE-BF4A-8509-BF35A597AD2E}">
      <dgm:prSet/>
      <dgm:spPr/>
      <dgm:t>
        <a:bodyPr/>
        <a:lstStyle/>
        <a:p>
          <a:endParaRPr lang="en-US"/>
        </a:p>
      </dgm:t>
    </dgm:pt>
    <dgm:pt modelId="{B41961A5-C244-8244-BE8A-75055D935E3F}">
      <dgm:prSet/>
      <dgm:spPr/>
      <dgm:t>
        <a:bodyPr/>
        <a:lstStyle/>
        <a:p>
          <a:r>
            <a:rPr lang="en-US" dirty="0"/>
            <a:t>Undernutrition </a:t>
          </a:r>
        </a:p>
      </dgm:t>
    </dgm:pt>
    <dgm:pt modelId="{D799C479-2F67-B049-9158-67E42D8E8EBC}" type="parTrans" cxnId="{53802E7A-8ED3-3045-9EEC-D68429736E81}">
      <dgm:prSet/>
      <dgm:spPr/>
      <dgm:t>
        <a:bodyPr/>
        <a:lstStyle/>
        <a:p>
          <a:endParaRPr lang="en-US"/>
        </a:p>
      </dgm:t>
    </dgm:pt>
    <dgm:pt modelId="{5231A7C5-6DE6-1143-A822-63F0A5259DFF}" type="sibTrans" cxnId="{53802E7A-8ED3-3045-9EEC-D68429736E81}">
      <dgm:prSet/>
      <dgm:spPr/>
      <dgm:t>
        <a:bodyPr/>
        <a:lstStyle/>
        <a:p>
          <a:endParaRPr lang="en-US"/>
        </a:p>
      </dgm:t>
    </dgm:pt>
    <dgm:pt modelId="{4C816946-9F63-EB4B-9758-3582D87E9232}">
      <dgm:prSet/>
      <dgm:spPr/>
      <dgm:t>
        <a:bodyPr/>
        <a:lstStyle/>
        <a:p>
          <a:r>
            <a:rPr lang="en-US" dirty="0"/>
            <a:t>Overnutrition </a:t>
          </a:r>
        </a:p>
      </dgm:t>
    </dgm:pt>
    <dgm:pt modelId="{176490A3-9FF3-2E43-8AF1-284C083FE531}" type="parTrans" cxnId="{C6887785-7947-B947-BDE2-7CCB0E2A633E}">
      <dgm:prSet/>
      <dgm:spPr/>
      <dgm:t>
        <a:bodyPr/>
        <a:lstStyle/>
        <a:p>
          <a:endParaRPr lang="en-US"/>
        </a:p>
      </dgm:t>
    </dgm:pt>
    <dgm:pt modelId="{EE084700-690C-AE44-B00A-9FCD3CE61ABE}" type="sibTrans" cxnId="{C6887785-7947-B947-BDE2-7CCB0E2A633E}">
      <dgm:prSet/>
      <dgm:spPr/>
      <dgm:t>
        <a:bodyPr/>
        <a:lstStyle/>
        <a:p>
          <a:endParaRPr lang="en-US"/>
        </a:p>
      </dgm:t>
    </dgm:pt>
    <dgm:pt modelId="{42AC1347-F60C-C344-924C-643D901349A0}" type="pres">
      <dgm:prSet presAssocID="{F6392636-0654-BE42-8A0D-770A04751E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B046FC1-9F77-BC45-9772-27873C9875DF}" type="pres">
      <dgm:prSet presAssocID="{4CF0E1F4-14C9-2142-94DC-33488278FB6C}" presName="hierRoot1" presStyleCnt="0">
        <dgm:presLayoutVars>
          <dgm:hierBranch val="init"/>
        </dgm:presLayoutVars>
      </dgm:prSet>
      <dgm:spPr/>
    </dgm:pt>
    <dgm:pt modelId="{97660011-6AED-BD41-86B5-5A2EAEB17BFC}" type="pres">
      <dgm:prSet presAssocID="{4CF0E1F4-14C9-2142-94DC-33488278FB6C}" presName="rootComposite1" presStyleCnt="0"/>
      <dgm:spPr/>
    </dgm:pt>
    <dgm:pt modelId="{5DE78012-8DB5-CB4F-891D-ECD1B444B3E8}" type="pres">
      <dgm:prSet presAssocID="{4CF0E1F4-14C9-2142-94DC-33488278FB6C}" presName="rootText1" presStyleLbl="node0" presStyleIdx="0" presStyleCnt="1">
        <dgm:presLayoutVars>
          <dgm:chPref val="3"/>
        </dgm:presLayoutVars>
      </dgm:prSet>
      <dgm:spPr/>
    </dgm:pt>
    <dgm:pt modelId="{272E0A05-4BB0-2F46-9F49-B35467125679}" type="pres">
      <dgm:prSet presAssocID="{4CF0E1F4-14C9-2142-94DC-33488278FB6C}" presName="rootConnector1" presStyleLbl="node1" presStyleIdx="0" presStyleCnt="0"/>
      <dgm:spPr/>
    </dgm:pt>
    <dgm:pt modelId="{2AD662FF-ECE5-4345-BA42-6FCD16C002FA}" type="pres">
      <dgm:prSet presAssocID="{4CF0E1F4-14C9-2142-94DC-33488278FB6C}" presName="hierChild2" presStyleCnt="0"/>
      <dgm:spPr/>
    </dgm:pt>
    <dgm:pt modelId="{D20C19F7-64D1-694B-8C30-7ECF571A931D}" type="pres">
      <dgm:prSet presAssocID="{D799C479-2F67-B049-9158-67E42D8E8EBC}" presName="Name37" presStyleLbl="parChTrans1D2" presStyleIdx="0" presStyleCnt="2"/>
      <dgm:spPr/>
    </dgm:pt>
    <dgm:pt modelId="{A8AE0979-6A38-334C-BAFF-6A48BA288103}" type="pres">
      <dgm:prSet presAssocID="{B41961A5-C244-8244-BE8A-75055D935E3F}" presName="hierRoot2" presStyleCnt="0">
        <dgm:presLayoutVars>
          <dgm:hierBranch val="init"/>
        </dgm:presLayoutVars>
      </dgm:prSet>
      <dgm:spPr/>
    </dgm:pt>
    <dgm:pt modelId="{F9AE6FB1-23B9-2241-B8AD-C9411E49FE76}" type="pres">
      <dgm:prSet presAssocID="{B41961A5-C244-8244-BE8A-75055D935E3F}" presName="rootComposite" presStyleCnt="0"/>
      <dgm:spPr/>
    </dgm:pt>
    <dgm:pt modelId="{E400C1EC-A02B-7A43-8F45-DED1785128E4}" type="pres">
      <dgm:prSet presAssocID="{B41961A5-C244-8244-BE8A-75055D935E3F}" presName="rootText" presStyleLbl="node2" presStyleIdx="0" presStyleCnt="2">
        <dgm:presLayoutVars>
          <dgm:chPref val="3"/>
        </dgm:presLayoutVars>
      </dgm:prSet>
      <dgm:spPr/>
    </dgm:pt>
    <dgm:pt modelId="{4C3D7A2D-6A74-C042-9465-2F123914D688}" type="pres">
      <dgm:prSet presAssocID="{B41961A5-C244-8244-BE8A-75055D935E3F}" presName="rootConnector" presStyleLbl="node2" presStyleIdx="0" presStyleCnt="2"/>
      <dgm:spPr/>
    </dgm:pt>
    <dgm:pt modelId="{200B3B92-201A-B544-9156-3CAD3BB567C3}" type="pres">
      <dgm:prSet presAssocID="{B41961A5-C244-8244-BE8A-75055D935E3F}" presName="hierChild4" presStyleCnt="0"/>
      <dgm:spPr/>
    </dgm:pt>
    <dgm:pt modelId="{AE8D291C-BC09-124B-9340-064769BEB14D}" type="pres">
      <dgm:prSet presAssocID="{B41961A5-C244-8244-BE8A-75055D935E3F}" presName="hierChild5" presStyleCnt="0"/>
      <dgm:spPr/>
    </dgm:pt>
    <dgm:pt modelId="{248DF98C-AECE-124E-9756-C6E2228252D4}" type="pres">
      <dgm:prSet presAssocID="{176490A3-9FF3-2E43-8AF1-284C083FE531}" presName="Name37" presStyleLbl="parChTrans1D2" presStyleIdx="1" presStyleCnt="2"/>
      <dgm:spPr/>
    </dgm:pt>
    <dgm:pt modelId="{715921EF-E210-7E48-BE78-12FFC11B6C48}" type="pres">
      <dgm:prSet presAssocID="{4C816946-9F63-EB4B-9758-3582D87E9232}" presName="hierRoot2" presStyleCnt="0">
        <dgm:presLayoutVars>
          <dgm:hierBranch val="init"/>
        </dgm:presLayoutVars>
      </dgm:prSet>
      <dgm:spPr/>
    </dgm:pt>
    <dgm:pt modelId="{B7A3D042-352C-004E-A5BC-6421EBDE1761}" type="pres">
      <dgm:prSet presAssocID="{4C816946-9F63-EB4B-9758-3582D87E9232}" presName="rootComposite" presStyleCnt="0"/>
      <dgm:spPr/>
    </dgm:pt>
    <dgm:pt modelId="{47BDA304-84A0-474B-8B2B-E9F221FADE2A}" type="pres">
      <dgm:prSet presAssocID="{4C816946-9F63-EB4B-9758-3582D87E9232}" presName="rootText" presStyleLbl="node2" presStyleIdx="1" presStyleCnt="2">
        <dgm:presLayoutVars>
          <dgm:chPref val="3"/>
        </dgm:presLayoutVars>
      </dgm:prSet>
      <dgm:spPr/>
    </dgm:pt>
    <dgm:pt modelId="{75EEE6A2-1DAD-474F-A646-14DB2DC9D7B4}" type="pres">
      <dgm:prSet presAssocID="{4C816946-9F63-EB4B-9758-3582D87E9232}" presName="rootConnector" presStyleLbl="node2" presStyleIdx="1" presStyleCnt="2"/>
      <dgm:spPr/>
    </dgm:pt>
    <dgm:pt modelId="{5592CAC5-039E-4F45-B269-62D80B2C4969}" type="pres">
      <dgm:prSet presAssocID="{4C816946-9F63-EB4B-9758-3582D87E9232}" presName="hierChild4" presStyleCnt="0"/>
      <dgm:spPr/>
    </dgm:pt>
    <dgm:pt modelId="{B13B4BE5-D6E4-C04A-B227-1C8ADCE79AE5}" type="pres">
      <dgm:prSet presAssocID="{4C816946-9F63-EB4B-9758-3582D87E9232}" presName="hierChild5" presStyleCnt="0"/>
      <dgm:spPr/>
    </dgm:pt>
    <dgm:pt modelId="{146BE280-26D7-CE41-AB8A-16E342A4D62E}" type="pres">
      <dgm:prSet presAssocID="{4CF0E1F4-14C9-2142-94DC-33488278FB6C}" presName="hierChild3" presStyleCnt="0"/>
      <dgm:spPr/>
    </dgm:pt>
  </dgm:ptLst>
  <dgm:cxnLst>
    <dgm:cxn modelId="{70D7AB09-EAC2-9F4F-ACB5-7D05B22D3F44}" type="presOf" srcId="{B41961A5-C244-8244-BE8A-75055D935E3F}" destId="{E400C1EC-A02B-7A43-8F45-DED1785128E4}" srcOrd="0" destOrd="0" presId="urn:microsoft.com/office/officeart/2005/8/layout/orgChart1"/>
    <dgm:cxn modelId="{BC545B62-F9EC-AF4C-929B-677FA289A646}" type="presOf" srcId="{F6392636-0654-BE42-8A0D-770A04751EB8}" destId="{42AC1347-F60C-C344-924C-643D901349A0}" srcOrd="0" destOrd="0" presId="urn:microsoft.com/office/officeart/2005/8/layout/orgChart1"/>
    <dgm:cxn modelId="{0D396F43-34DE-BF4A-8509-BF35A597AD2E}" srcId="{F6392636-0654-BE42-8A0D-770A04751EB8}" destId="{4CF0E1F4-14C9-2142-94DC-33488278FB6C}" srcOrd="0" destOrd="0" parTransId="{8C66A2CA-61E9-3045-87BD-DF5E19748703}" sibTransId="{9B15D551-681D-F44C-9B5C-DA71D895C8BD}"/>
    <dgm:cxn modelId="{864ED649-FE91-3E45-B3C5-D6EE8EAA92A3}" type="presOf" srcId="{D799C479-2F67-B049-9158-67E42D8E8EBC}" destId="{D20C19F7-64D1-694B-8C30-7ECF571A931D}" srcOrd="0" destOrd="0" presId="urn:microsoft.com/office/officeart/2005/8/layout/orgChart1"/>
    <dgm:cxn modelId="{E2C9084D-6473-7F40-8384-69C64F13923E}" type="presOf" srcId="{176490A3-9FF3-2E43-8AF1-284C083FE531}" destId="{248DF98C-AECE-124E-9756-C6E2228252D4}" srcOrd="0" destOrd="0" presId="urn:microsoft.com/office/officeart/2005/8/layout/orgChart1"/>
    <dgm:cxn modelId="{53802E7A-8ED3-3045-9EEC-D68429736E81}" srcId="{4CF0E1F4-14C9-2142-94DC-33488278FB6C}" destId="{B41961A5-C244-8244-BE8A-75055D935E3F}" srcOrd="0" destOrd="0" parTransId="{D799C479-2F67-B049-9158-67E42D8E8EBC}" sibTransId="{5231A7C5-6DE6-1143-A822-63F0A5259DFF}"/>
    <dgm:cxn modelId="{C6887785-7947-B947-BDE2-7CCB0E2A633E}" srcId="{4CF0E1F4-14C9-2142-94DC-33488278FB6C}" destId="{4C816946-9F63-EB4B-9758-3582D87E9232}" srcOrd="1" destOrd="0" parTransId="{176490A3-9FF3-2E43-8AF1-284C083FE531}" sibTransId="{EE084700-690C-AE44-B00A-9FCD3CE61ABE}"/>
    <dgm:cxn modelId="{E38C8686-5A5C-6A40-88DF-3887A52199D4}" type="presOf" srcId="{4CF0E1F4-14C9-2142-94DC-33488278FB6C}" destId="{5DE78012-8DB5-CB4F-891D-ECD1B444B3E8}" srcOrd="0" destOrd="0" presId="urn:microsoft.com/office/officeart/2005/8/layout/orgChart1"/>
    <dgm:cxn modelId="{CDDCF2CE-5F04-4540-A92E-D17F201FDC20}" type="presOf" srcId="{4C816946-9F63-EB4B-9758-3582D87E9232}" destId="{75EEE6A2-1DAD-474F-A646-14DB2DC9D7B4}" srcOrd="1" destOrd="0" presId="urn:microsoft.com/office/officeart/2005/8/layout/orgChart1"/>
    <dgm:cxn modelId="{61BF70D2-D97C-FB4B-ACD4-64570D66EEE2}" type="presOf" srcId="{4C816946-9F63-EB4B-9758-3582D87E9232}" destId="{47BDA304-84A0-474B-8B2B-E9F221FADE2A}" srcOrd="0" destOrd="0" presId="urn:microsoft.com/office/officeart/2005/8/layout/orgChart1"/>
    <dgm:cxn modelId="{2D3B75D3-903B-044D-8204-E86B9840AAE8}" type="presOf" srcId="{B41961A5-C244-8244-BE8A-75055D935E3F}" destId="{4C3D7A2D-6A74-C042-9465-2F123914D688}" srcOrd="1" destOrd="0" presId="urn:microsoft.com/office/officeart/2005/8/layout/orgChart1"/>
    <dgm:cxn modelId="{6B6D70F7-5F0D-4F45-A2FD-F9D82DB41D0E}" type="presOf" srcId="{4CF0E1F4-14C9-2142-94DC-33488278FB6C}" destId="{272E0A05-4BB0-2F46-9F49-B35467125679}" srcOrd="1" destOrd="0" presId="urn:microsoft.com/office/officeart/2005/8/layout/orgChart1"/>
    <dgm:cxn modelId="{B71B021A-3678-9D4A-8BE0-572CE50E3ED5}" type="presParOf" srcId="{42AC1347-F60C-C344-924C-643D901349A0}" destId="{7B046FC1-9F77-BC45-9772-27873C9875DF}" srcOrd="0" destOrd="0" presId="urn:microsoft.com/office/officeart/2005/8/layout/orgChart1"/>
    <dgm:cxn modelId="{54E1A1C6-14FF-7042-8C95-B9F3B105B001}" type="presParOf" srcId="{7B046FC1-9F77-BC45-9772-27873C9875DF}" destId="{97660011-6AED-BD41-86B5-5A2EAEB17BFC}" srcOrd="0" destOrd="0" presId="urn:microsoft.com/office/officeart/2005/8/layout/orgChart1"/>
    <dgm:cxn modelId="{4C97E4D0-9BEB-7D43-A15B-B56C28753848}" type="presParOf" srcId="{97660011-6AED-BD41-86B5-5A2EAEB17BFC}" destId="{5DE78012-8DB5-CB4F-891D-ECD1B444B3E8}" srcOrd="0" destOrd="0" presId="urn:microsoft.com/office/officeart/2005/8/layout/orgChart1"/>
    <dgm:cxn modelId="{F816A8A0-67AD-6C48-B808-1C18530C7A7F}" type="presParOf" srcId="{97660011-6AED-BD41-86B5-5A2EAEB17BFC}" destId="{272E0A05-4BB0-2F46-9F49-B35467125679}" srcOrd="1" destOrd="0" presId="urn:microsoft.com/office/officeart/2005/8/layout/orgChart1"/>
    <dgm:cxn modelId="{AC9F151A-B6CA-D347-9E60-7EDDEFE23822}" type="presParOf" srcId="{7B046FC1-9F77-BC45-9772-27873C9875DF}" destId="{2AD662FF-ECE5-4345-BA42-6FCD16C002FA}" srcOrd="1" destOrd="0" presId="urn:microsoft.com/office/officeart/2005/8/layout/orgChart1"/>
    <dgm:cxn modelId="{9E0AE35B-4BC0-7047-ADAB-371F51ACE0F3}" type="presParOf" srcId="{2AD662FF-ECE5-4345-BA42-6FCD16C002FA}" destId="{D20C19F7-64D1-694B-8C30-7ECF571A931D}" srcOrd="0" destOrd="0" presId="urn:microsoft.com/office/officeart/2005/8/layout/orgChart1"/>
    <dgm:cxn modelId="{94EF5BAA-DB15-C94C-A4DF-67B88B3A39E9}" type="presParOf" srcId="{2AD662FF-ECE5-4345-BA42-6FCD16C002FA}" destId="{A8AE0979-6A38-334C-BAFF-6A48BA288103}" srcOrd="1" destOrd="0" presId="urn:microsoft.com/office/officeart/2005/8/layout/orgChart1"/>
    <dgm:cxn modelId="{1D9616AE-ACCC-7F4C-84D9-ECCACBB1E5D5}" type="presParOf" srcId="{A8AE0979-6A38-334C-BAFF-6A48BA288103}" destId="{F9AE6FB1-23B9-2241-B8AD-C9411E49FE76}" srcOrd="0" destOrd="0" presId="urn:microsoft.com/office/officeart/2005/8/layout/orgChart1"/>
    <dgm:cxn modelId="{46A96825-9680-C341-852E-E0CAA109E9AF}" type="presParOf" srcId="{F9AE6FB1-23B9-2241-B8AD-C9411E49FE76}" destId="{E400C1EC-A02B-7A43-8F45-DED1785128E4}" srcOrd="0" destOrd="0" presId="urn:microsoft.com/office/officeart/2005/8/layout/orgChart1"/>
    <dgm:cxn modelId="{913DCD05-FFDF-0146-8A84-FA84C31356F4}" type="presParOf" srcId="{F9AE6FB1-23B9-2241-B8AD-C9411E49FE76}" destId="{4C3D7A2D-6A74-C042-9465-2F123914D688}" srcOrd="1" destOrd="0" presId="urn:microsoft.com/office/officeart/2005/8/layout/orgChart1"/>
    <dgm:cxn modelId="{227782C2-F785-D249-ABDD-E4130D528F32}" type="presParOf" srcId="{A8AE0979-6A38-334C-BAFF-6A48BA288103}" destId="{200B3B92-201A-B544-9156-3CAD3BB567C3}" srcOrd="1" destOrd="0" presId="urn:microsoft.com/office/officeart/2005/8/layout/orgChart1"/>
    <dgm:cxn modelId="{5BFC448E-1D1A-F04E-9658-0068E584456B}" type="presParOf" srcId="{A8AE0979-6A38-334C-BAFF-6A48BA288103}" destId="{AE8D291C-BC09-124B-9340-064769BEB14D}" srcOrd="2" destOrd="0" presId="urn:microsoft.com/office/officeart/2005/8/layout/orgChart1"/>
    <dgm:cxn modelId="{0425BCF3-D041-2B46-9422-5AE1A5C6F99E}" type="presParOf" srcId="{2AD662FF-ECE5-4345-BA42-6FCD16C002FA}" destId="{248DF98C-AECE-124E-9756-C6E2228252D4}" srcOrd="2" destOrd="0" presId="urn:microsoft.com/office/officeart/2005/8/layout/orgChart1"/>
    <dgm:cxn modelId="{127B4BCA-EB2C-D248-80D1-D81327D0D9B1}" type="presParOf" srcId="{2AD662FF-ECE5-4345-BA42-6FCD16C002FA}" destId="{715921EF-E210-7E48-BE78-12FFC11B6C48}" srcOrd="3" destOrd="0" presId="urn:microsoft.com/office/officeart/2005/8/layout/orgChart1"/>
    <dgm:cxn modelId="{E6BAB10C-FF25-D44E-AB4A-20485543DA0E}" type="presParOf" srcId="{715921EF-E210-7E48-BE78-12FFC11B6C48}" destId="{B7A3D042-352C-004E-A5BC-6421EBDE1761}" srcOrd="0" destOrd="0" presId="urn:microsoft.com/office/officeart/2005/8/layout/orgChart1"/>
    <dgm:cxn modelId="{78067EE3-6B95-A94F-8256-2A9ACB60346B}" type="presParOf" srcId="{B7A3D042-352C-004E-A5BC-6421EBDE1761}" destId="{47BDA304-84A0-474B-8B2B-E9F221FADE2A}" srcOrd="0" destOrd="0" presId="urn:microsoft.com/office/officeart/2005/8/layout/orgChart1"/>
    <dgm:cxn modelId="{44B9BCE9-788F-5840-AE62-9FE9F9AA5386}" type="presParOf" srcId="{B7A3D042-352C-004E-A5BC-6421EBDE1761}" destId="{75EEE6A2-1DAD-474F-A646-14DB2DC9D7B4}" srcOrd="1" destOrd="0" presId="urn:microsoft.com/office/officeart/2005/8/layout/orgChart1"/>
    <dgm:cxn modelId="{AA8D7665-A82B-C14D-B44E-0D4E3F517B2E}" type="presParOf" srcId="{715921EF-E210-7E48-BE78-12FFC11B6C48}" destId="{5592CAC5-039E-4F45-B269-62D80B2C4969}" srcOrd="1" destOrd="0" presId="urn:microsoft.com/office/officeart/2005/8/layout/orgChart1"/>
    <dgm:cxn modelId="{572E639B-6C3D-0344-BF54-B6D8B017D04E}" type="presParOf" srcId="{715921EF-E210-7E48-BE78-12FFC11B6C48}" destId="{B13B4BE5-D6E4-C04A-B227-1C8ADCE79AE5}" srcOrd="2" destOrd="0" presId="urn:microsoft.com/office/officeart/2005/8/layout/orgChart1"/>
    <dgm:cxn modelId="{79531E0F-BCAB-1C4E-86AF-48B68F2826D7}" type="presParOf" srcId="{7B046FC1-9F77-BC45-9772-27873C9875DF}" destId="{146BE280-26D7-CE41-AB8A-16E342A4D6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166BD0-4109-744A-8CA9-66FECDD004DD}" type="doc">
      <dgm:prSet loTypeId="urn:microsoft.com/office/officeart/2005/8/layout/defaul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E21F38-99FA-AF42-9DF3-3F89B477C72E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Body composition</a:t>
          </a:r>
        </a:p>
      </dgm:t>
    </dgm:pt>
    <dgm:pt modelId="{9CF1819D-F904-D245-83F0-BBBDA0A5A700}" type="parTrans" cxnId="{E27A4739-36F8-6141-AD37-E9FC2A9D0609}">
      <dgm:prSet/>
      <dgm:spPr/>
      <dgm:t>
        <a:bodyPr/>
        <a:lstStyle/>
        <a:p>
          <a:endParaRPr lang="en-US"/>
        </a:p>
      </dgm:t>
    </dgm:pt>
    <dgm:pt modelId="{7E02FAAB-B461-5047-9795-B14D85E7581A}" type="sibTrans" cxnId="{E27A4739-36F8-6141-AD37-E9FC2A9D0609}">
      <dgm:prSet/>
      <dgm:spPr/>
      <dgm:t>
        <a:bodyPr/>
        <a:lstStyle/>
        <a:p>
          <a:endParaRPr lang="en-US"/>
        </a:p>
      </dgm:t>
    </dgm:pt>
    <dgm:pt modelId="{3A3C7285-9B7C-A942-988B-4BC88157F885}">
      <dgm:prSet custT="1"/>
      <dgm:spPr/>
      <dgm:t>
        <a:bodyPr/>
        <a:lstStyle/>
        <a:p>
          <a:r>
            <a:rPr lang="en-US" sz="2000" b="1" dirty="0"/>
            <a:t>Anthropometric measures: Weight and height </a:t>
          </a:r>
        </a:p>
      </dgm:t>
    </dgm:pt>
    <dgm:pt modelId="{AB385096-4764-1240-A17E-C6D13DE17C29}" type="parTrans" cxnId="{F86F833E-B780-BC47-A12A-C3943D4BE74C}">
      <dgm:prSet/>
      <dgm:spPr/>
      <dgm:t>
        <a:bodyPr/>
        <a:lstStyle/>
        <a:p>
          <a:endParaRPr lang="en-US"/>
        </a:p>
      </dgm:t>
    </dgm:pt>
    <dgm:pt modelId="{936D1075-5ED0-7441-9F11-AED72F640BF6}" type="sibTrans" cxnId="{F86F833E-B780-BC47-A12A-C3943D4BE74C}">
      <dgm:prSet/>
      <dgm:spPr/>
      <dgm:t>
        <a:bodyPr/>
        <a:lstStyle/>
        <a:p>
          <a:endParaRPr lang="en-US"/>
        </a:p>
      </dgm:t>
    </dgm:pt>
    <dgm:pt modelId="{19A013B9-3A79-3A4A-82B1-074C51CFCD9B}">
      <dgm:prSet custT="1"/>
      <dgm:spPr/>
      <dgm:t>
        <a:bodyPr/>
        <a:lstStyle/>
        <a:p>
          <a:r>
            <a:rPr lang="en-US" sz="2000" b="1" dirty="0"/>
            <a:t>Body circumferences (mid upper arm, head, chest, abdomen etc.) </a:t>
          </a:r>
        </a:p>
      </dgm:t>
    </dgm:pt>
    <dgm:pt modelId="{D7EDA661-F5B3-884B-9D45-093188288E67}" type="parTrans" cxnId="{7534611E-2C2B-7046-A3EF-754E65033FE4}">
      <dgm:prSet/>
      <dgm:spPr/>
      <dgm:t>
        <a:bodyPr/>
        <a:lstStyle/>
        <a:p>
          <a:endParaRPr lang="en-US"/>
        </a:p>
      </dgm:t>
    </dgm:pt>
    <dgm:pt modelId="{8C04AAF1-9555-2D41-87FB-5CE1EA0C5305}" type="sibTrans" cxnId="{7534611E-2C2B-7046-A3EF-754E65033FE4}">
      <dgm:prSet/>
      <dgm:spPr/>
      <dgm:t>
        <a:bodyPr/>
        <a:lstStyle/>
        <a:p>
          <a:endParaRPr lang="en-US"/>
        </a:p>
      </dgm:t>
    </dgm:pt>
    <dgm:pt modelId="{DDCCEC00-A6F1-A64C-96AA-0282381FC701}">
      <dgm:prSet custT="1"/>
      <dgm:spPr/>
      <dgm:t>
        <a:bodyPr/>
        <a:lstStyle/>
        <a:p>
          <a:r>
            <a:rPr lang="en-US" sz="2000" b="1" dirty="0"/>
            <a:t>Skin folds (biceps, triceps, sub-scapular</a:t>
          </a:r>
        </a:p>
      </dgm:t>
    </dgm:pt>
    <dgm:pt modelId="{5682AB87-6641-3F47-B1B8-50E1F32E1EDF}" type="parTrans" cxnId="{A42EDE9C-06F1-F04F-A3A1-0CAD9F34678F}">
      <dgm:prSet/>
      <dgm:spPr/>
      <dgm:t>
        <a:bodyPr/>
        <a:lstStyle/>
        <a:p>
          <a:endParaRPr lang="en-US"/>
        </a:p>
      </dgm:t>
    </dgm:pt>
    <dgm:pt modelId="{A7632437-1AE3-FD41-8508-5992DF8646B4}" type="sibTrans" cxnId="{A42EDE9C-06F1-F04F-A3A1-0CAD9F34678F}">
      <dgm:prSet/>
      <dgm:spPr/>
      <dgm:t>
        <a:bodyPr/>
        <a:lstStyle/>
        <a:p>
          <a:endParaRPr lang="en-US"/>
        </a:p>
      </dgm:t>
    </dgm:pt>
    <dgm:pt modelId="{7F184483-5831-854E-9762-7DAC714A8DB2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Clinical signs of deficiency</a:t>
          </a:r>
        </a:p>
      </dgm:t>
    </dgm:pt>
    <dgm:pt modelId="{BD5CB896-8D49-AD49-B4D6-3511867AD458}" type="parTrans" cxnId="{2C445F1C-C046-D341-AB99-74A57F36E304}">
      <dgm:prSet/>
      <dgm:spPr/>
      <dgm:t>
        <a:bodyPr/>
        <a:lstStyle/>
        <a:p>
          <a:endParaRPr lang="en-US"/>
        </a:p>
      </dgm:t>
    </dgm:pt>
    <dgm:pt modelId="{D2D11F99-99E6-7B4A-ABF9-7EAD5592D7CC}" type="sibTrans" cxnId="{2C445F1C-C046-D341-AB99-74A57F36E304}">
      <dgm:prSet/>
      <dgm:spPr/>
      <dgm:t>
        <a:bodyPr/>
        <a:lstStyle/>
        <a:p>
          <a:endParaRPr lang="en-US"/>
        </a:p>
      </dgm:t>
    </dgm:pt>
    <dgm:pt modelId="{0276DEB5-7B96-4A45-8512-E66D6D235211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Physical function</a:t>
          </a:r>
        </a:p>
      </dgm:t>
    </dgm:pt>
    <dgm:pt modelId="{4840EF60-6FFC-FE43-B340-7FFA8BFD0CA7}" type="parTrans" cxnId="{C94F68B8-E164-DE43-AB86-5280BF40D4F8}">
      <dgm:prSet/>
      <dgm:spPr/>
      <dgm:t>
        <a:bodyPr/>
        <a:lstStyle/>
        <a:p>
          <a:endParaRPr lang="en-US"/>
        </a:p>
      </dgm:t>
    </dgm:pt>
    <dgm:pt modelId="{FE07FD77-9BC3-064C-80EA-98478CDE8DEE}" type="sibTrans" cxnId="{C94F68B8-E164-DE43-AB86-5280BF40D4F8}">
      <dgm:prSet/>
      <dgm:spPr/>
      <dgm:t>
        <a:bodyPr/>
        <a:lstStyle/>
        <a:p>
          <a:endParaRPr lang="en-US"/>
        </a:p>
      </dgm:t>
    </dgm:pt>
    <dgm:pt modelId="{72F72788-73F4-D34B-B291-7FD6391CAD51}">
      <dgm:prSet/>
      <dgm:spPr/>
      <dgm:t>
        <a:bodyPr/>
        <a:lstStyle/>
        <a:p>
          <a:r>
            <a:rPr lang="en-US" b="1" dirty="0"/>
            <a:t>e.g. checking for body fat and muscle loss, fluid accumulation and hand grip strength</a:t>
          </a:r>
        </a:p>
      </dgm:t>
    </dgm:pt>
    <dgm:pt modelId="{11D2B2E4-2A7E-904B-B6CD-F4E2CFAEE5C6}" type="parTrans" cxnId="{2201E76A-60C4-DF44-908D-FCE66105F64F}">
      <dgm:prSet/>
      <dgm:spPr/>
      <dgm:t>
        <a:bodyPr/>
        <a:lstStyle/>
        <a:p>
          <a:endParaRPr lang="en-US"/>
        </a:p>
      </dgm:t>
    </dgm:pt>
    <dgm:pt modelId="{CF2A16D1-0E40-4E4E-9EDF-56BC2C6AEB1D}" type="sibTrans" cxnId="{2201E76A-60C4-DF44-908D-FCE66105F64F}">
      <dgm:prSet/>
      <dgm:spPr/>
      <dgm:t>
        <a:bodyPr/>
        <a:lstStyle/>
        <a:p>
          <a:endParaRPr lang="en-US"/>
        </a:p>
      </dgm:t>
    </dgm:pt>
    <dgm:pt modelId="{1B5FB146-7A98-514B-93E1-076BF790AF40}">
      <dgm:prSet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Biochemical data such as </a:t>
          </a:r>
        </a:p>
      </dgm:t>
    </dgm:pt>
    <dgm:pt modelId="{3F4BCCEB-FBA4-4C4A-914E-AEE84FFF1B42}" type="parTrans" cxnId="{6D6F8F55-2968-3E45-8798-904C329F9520}">
      <dgm:prSet/>
      <dgm:spPr/>
      <dgm:t>
        <a:bodyPr/>
        <a:lstStyle/>
        <a:p>
          <a:endParaRPr lang="en-US"/>
        </a:p>
      </dgm:t>
    </dgm:pt>
    <dgm:pt modelId="{F8D6D351-2E14-1B4D-8055-5AC1EC8F6619}" type="sibTrans" cxnId="{6D6F8F55-2968-3E45-8798-904C329F9520}">
      <dgm:prSet/>
      <dgm:spPr/>
      <dgm:t>
        <a:bodyPr/>
        <a:lstStyle/>
        <a:p>
          <a:endParaRPr lang="en-US"/>
        </a:p>
      </dgm:t>
    </dgm:pt>
    <dgm:pt modelId="{9749C9AF-0836-E946-9911-538806BF233C}">
      <dgm:prSet custT="1"/>
      <dgm:spPr/>
      <dgm:t>
        <a:bodyPr/>
        <a:lstStyle/>
        <a:p>
          <a:r>
            <a:rPr lang="en-US" sz="2000" b="1" dirty="0"/>
            <a:t>Serum proteins</a:t>
          </a:r>
        </a:p>
      </dgm:t>
    </dgm:pt>
    <dgm:pt modelId="{360E344D-1828-1F49-A18D-E2F6694035B0}" type="parTrans" cxnId="{E72EBEBD-3AE7-6448-B448-2E6273D73CD7}">
      <dgm:prSet/>
      <dgm:spPr/>
      <dgm:t>
        <a:bodyPr/>
        <a:lstStyle/>
        <a:p>
          <a:endParaRPr lang="en-US"/>
        </a:p>
      </dgm:t>
    </dgm:pt>
    <dgm:pt modelId="{72F65C5B-C208-A040-A80D-D283A09C06DA}" type="sibTrans" cxnId="{E72EBEBD-3AE7-6448-B448-2E6273D73CD7}">
      <dgm:prSet/>
      <dgm:spPr/>
      <dgm:t>
        <a:bodyPr/>
        <a:lstStyle/>
        <a:p>
          <a:endParaRPr lang="en-US"/>
        </a:p>
      </dgm:t>
    </dgm:pt>
    <dgm:pt modelId="{D6CBBEFC-8CAA-EB40-A0F5-22E5E4ABC272}">
      <dgm:prSet custT="1"/>
      <dgm:spPr/>
      <dgm:t>
        <a:bodyPr/>
        <a:lstStyle/>
        <a:p>
          <a:r>
            <a:rPr lang="en-US" sz="2000" b="1" dirty="0"/>
            <a:t>Transferrin </a:t>
          </a:r>
        </a:p>
      </dgm:t>
    </dgm:pt>
    <dgm:pt modelId="{83DA3C1C-B59D-074E-BD4C-5A3169CEEC56}" type="parTrans" cxnId="{06447EB8-9BDF-E744-9179-06008E0EDEBF}">
      <dgm:prSet/>
      <dgm:spPr/>
      <dgm:t>
        <a:bodyPr/>
        <a:lstStyle/>
        <a:p>
          <a:endParaRPr lang="en-US"/>
        </a:p>
      </dgm:t>
    </dgm:pt>
    <dgm:pt modelId="{76AC8B41-EB98-744C-B043-BC207B694A63}" type="sibTrans" cxnId="{06447EB8-9BDF-E744-9179-06008E0EDEBF}">
      <dgm:prSet/>
      <dgm:spPr/>
      <dgm:t>
        <a:bodyPr/>
        <a:lstStyle/>
        <a:p>
          <a:endParaRPr lang="en-US"/>
        </a:p>
      </dgm:t>
    </dgm:pt>
    <dgm:pt modelId="{6F48F154-8301-7241-A78A-08476121F501}">
      <dgm:prSet custT="1"/>
      <dgm:spPr/>
      <dgm:t>
        <a:bodyPr/>
        <a:lstStyle/>
        <a:p>
          <a:r>
            <a:rPr lang="en-US" sz="2000" b="1" dirty="0"/>
            <a:t>Serum enzymes</a:t>
          </a:r>
        </a:p>
      </dgm:t>
    </dgm:pt>
    <dgm:pt modelId="{EDDBDEF6-ADAC-7C4F-87D0-3475CA3C8DC6}" type="parTrans" cxnId="{7C9A0B76-3827-EE4C-B93D-D60804D07A5A}">
      <dgm:prSet/>
      <dgm:spPr/>
      <dgm:t>
        <a:bodyPr/>
        <a:lstStyle/>
        <a:p>
          <a:endParaRPr lang="en-US"/>
        </a:p>
      </dgm:t>
    </dgm:pt>
    <dgm:pt modelId="{8CDB699C-FE31-DF4A-904A-EB205CD70CDD}" type="sibTrans" cxnId="{7C9A0B76-3827-EE4C-B93D-D60804D07A5A}">
      <dgm:prSet/>
      <dgm:spPr/>
      <dgm:t>
        <a:bodyPr/>
        <a:lstStyle/>
        <a:p>
          <a:endParaRPr lang="en-US"/>
        </a:p>
      </dgm:t>
    </dgm:pt>
    <dgm:pt modelId="{8D9C967E-3CFA-6448-A204-2CB20F2AE0C4}">
      <dgm:prSet custT="1"/>
      <dgm:spPr/>
      <dgm:t>
        <a:bodyPr/>
        <a:lstStyle/>
        <a:p>
          <a:r>
            <a:rPr lang="en-US" sz="2000" b="1" dirty="0"/>
            <a:t>Retinol binding proteins </a:t>
          </a:r>
        </a:p>
      </dgm:t>
    </dgm:pt>
    <dgm:pt modelId="{C0A13A10-4770-E448-8240-2F94B08AAD15}" type="parTrans" cxnId="{C274056D-78C0-694F-9CAF-ABB046FF10B1}">
      <dgm:prSet/>
      <dgm:spPr/>
      <dgm:t>
        <a:bodyPr/>
        <a:lstStyle/>
        <a:p>
          <a:endParaRPr lang="en-US"/>
        </a:p>
      </dgm:t>
    </dgm:pt>
    <dgm:pt modelId="{444252EA-3BA8-AB46-B192-446874F40625}" type="sibTrans" cxnId="{C274056D-78C0-694F-9CAF-ABB046FF10B1}">
      <dgm:prSet/>
      <dgm:spPr/>
      <dgm:t>
        <a:bodyPr/>
        <a:lstStyle/>
        <a:p>
          <a:endParaRPr lang="en-US"/>
        </a:p>
      </dgm:t>
    </dgm:pt>
    <dgm:pt modelId="{F6873501-50DE-BF49-92B1-517E0B86427B}">
      <dgm:prSet custT="1"/>
      <dgm:spPr/>
      <dgm:t>
        <a:bodyPr/>
        <a:lstStyle/>
        <a:p>
          <a:r>
            <a:rPr lang="en-US" sz="2000" b="1" dirty="0"/>
            <a:t>Electrolytes</a:t>
          </a:r>
        </a:p>
      </dgm:t>
    </dgm:pt>
    <dgm:pt modelId="{C9B6793F-9C4C-E640-A5CD-82E7BAC53BE7}" type="parTrans" cxnId="{FE2C56F4-2FCB-2E47-B0DF-FD9FE154D29D}">
      <dgm:prSet/>
      <dgm:spPr/>
      <dgm:t>
        <a:bodyPr/>
        <a:lstStyle/>
        <a:p>
          <a:endParaRPr lang="en-US"/>
        </a:p>
      </dgm:t>
    </dgm:pt>
    <dgm:pt modelId="{019FEB2C-D850-2548-BA30-BB86FE46490D}" type="sibTrans" cxnId="{FE2C56F4-2FCB-2E47-B0DF-FD9FE154D29D}">
      <dgm:prSet/>
      <dgm:spPr/>
      <dgm:t>
        <a:bodyPr/>
        <a:lstStyle/>
        <a:p>
          <a:endParaRPr lang="en-US"/>
        </a:p>
      </dgm:t>
    </dgm:pt>
    <dgm:pt modelId="{C617C15A-A200-584C-B6CD-4CD3448EAF2D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Dietary intake</a:t>
          </a:r>
        </a:p>
      </dgm:t>
    </dgm:pt>
    <dgm:pt modelId="{34FF0772-9BC7-9644-A2BB-F4C5B11AFB72}" type="parTrans" cxnId="{D3668615-42C0-4445-8648-0E391AC4B39F}">
      <dgm:prSet/>
      <dgm:spPr/>
      <dgm:t>
        <a:bodyPr/>
        <a:lstStyle/>
        <a:p>
          <a:endParaRPr lang="en-US"/>
        </a:p>
      </dgm:t>
    </dgm:pt>
    <dgm:pt modelId="{5E8FE0E7-3B3F-3D40-AE49-FFCF8F9C3455}" type="sibTrans" cxnId="{D3668615-42C0-4445-8648-0E391AC4B39F}">
      <dgm:prSet/>
      <dgm:spPr/>
      <dgm:t>
        <a:bodyPr/>
        <a:lstStyle/>
        <a:p>
          <a:endParaRPr lang="en-US"/>
        </a:p>
      </dgm:t>
    </dgm:pt>
    <dgm:pt modelId="{942F97ED-F870-764D-9DF9-3D5B4457F987}" type="pres">
      <dgm:prSet presAssocID="{C4166BD0-4109-744A-8CA9-66FECDD004DD}" presName="diagram" presStyleCnt="0">
        <dgm:presLayoutVars>
          <dgm:dir/>
          <dgm:resizeHandles val="exact"/>
        </dgm:presLayoutVars>
      </dgm:prSet>
      <dgm:spPr/>
    </dgm:pt>
    <dgm:pt modelId="{38DDCE56-8170-3140-8F34-026389D54F82}" type="pres">
      <dgm:prSet presAssocID="{86E21F38-99FA-AF42-9DF3-3F89B477C72E}" presName="node" presStyleLbl="node1" presStyleIdx="0" presStyleCnt="5" custScaleX="127187" custScaleY="208297" custLinFactNeighborY="12075">
        <dgm:presLayoutVars>
          <dgm:bulletEnabled val="1"/>
        </dgm:presLayoutVars>
      </dgm:prSet>
      <dgm:spPr/>
    </dgm:pt>
    <dgm:pt modelId="{7AFBF857-851D-4841-AC3B-B579D06A4983}" type="pres">
      <dgm:prSet presAssocID="{7E02FAAB-B461-5047-9795-B14D85E7581A}" presName="sibTrans" presStyleCnt="0"/>
      <dgm:spPr/>
    </dgm:pt>
    <dgm:pt modelId="{C178A0F6-7D11-4149-9A0F-9B1E83265538}" type="pres">
      <dgm:prSet presAssocID="{7F184483-5831-854E-9762-7DAC714A8DB2}" presName="node" presStyleLbl="node1" presStyleIdx="1" presStyleCnt="5" custLinFactNeighborX="3249" custLinFactNeighborY="-46563">
        <dgm:presLayoutVars>
          <dgm:bulletEnabled val="1"/>
        </dgm:presLayoutVars>
      </dgm:prSet>
      <dgm:spPr/>
    </dgm:pt>
    <dgm:pt modelId="{895AFD66-E02D-CE4F-9B84-FEBE7E91C3E8}" type="pres">
      <dgm:prSet presAssocID="{D2D11F99-99E6-7B4A-ABF9-7EAD5592D7CC}" presName="sibTrans" presStyleCnt="0"/>
      <dgm:spPr/>
    </dgm:pt>
    <dgm:pt modelId="{0FC8D10A-EC6E-7A46-A061-73E9E7EAB90D}" type="pres">
      <dgm:prSet presAssocID="{0276DEB5-7B96-4A45-8512-E66D6D235211}" presName="node" presStyleLbl="node1" presStyleIdx="2" presStyleCnt="5" custScaleY="205165" custLinFactX="-4589" custLinFactY="24794" custLinFactNeighborX="-100000" custLinFactNeighborY="100000">
        <dgm:presLayoutVars>
          <dgm:bulletEnabled val="1"/>
        </dgm:presLayoutVars>
      </dgm:prSet>
      <dgm:spPr/>
    </dgm:pt>
    <dgm:pt modelId="{70FCA483-7EC1-894E-9196-734B357F5A20}" type="pres">
      <dgm:prSet presAssocID="{FE07FD77-9BC3-064C-80EA-98478CDE8DEE}" presName="sibTrans" presStyleCnt="0"/>
      <dgm:spPr/>
    </dgm:pt>
    <dgm:pt modelId="{18552472-774C-1743-B918-B0C3C039DC0E}" type="pres">
      <dgm:prSet presAssocID="{1B5FB146-7A98-514B-93E1-076BF790AF40}" presName="node" presStyleLbl="node1" presStyleIdx="3" presStyleCnt="5" custScaleX="118789" custScaleY="238608" custLinFactNeighborX="-14365" custLinFactNeighborY="54273">
        <dgm:presLayoutVars>
          <dgm:bulletEnabled val="1"/>
        </dgm:presLayoutVars>
      </dgm:prSet>
      <dgm:spPr/>
    </dgm:pt>
    <dgm:pt modelId="{0CE0464A-8A35-CF42-B1F1-10BD7604C529}" type="pres">
      <dgm:prSet presAssocID="{F8D6D351-2E14-1B4D-8055-5AC1EC8F6619}" presName="sibTrans" presStyleCnt="0"/>
      <dgm:spPr/>
    </dgm:pt>
    <dgm:pt modelId="{73C4E52A-E251-FA44-BD18-91942DD08F30}" type="pres">
      <dgm:prSet presAssocID="{C617C15A-A200-584C-B6CD-4CD3448EAF2D}" presName="node" presStyleLbl="node1" presStyleIdx="4" presStyleCnt="5" custScaleX="73659" custLinFactY="-91975" custLinFactNeighborX="57708" custLinFactNeighborY="-100000">
        <dgm:presLayoutVars>
          <dgm:bulletEnabled val="1"/>
        </dgm:presLayoutVars>
      </dgm:prSet>
      <dgm:spPr/>
    </dgm:pt>
  </dgm:ptLst>
  <dgm:cxnLst>
    <dgm:cxn modelId="{4219F10A-0F40-C94D-AE38-D391BD6A5191}" type="presOf" srcId="{3A3C7285-9B7C-A942-988B-4BC88157F885}" destId="{38DDCE56-8170-3140-8F34-026389D54F82}" srcOrd="0" destOrd="1" presId="urn:microsoft.com/office/officeart/2005/8/layout/default"/>
    <dgm:cxn modelId="{D3668615-42C0-4445-8648-0E391AC4B39F}" srcId="{C4166BD0-4109-744A-8CA9-66FECDD004DD}" destId="{C617C15A-A200-584C-B6CD-4CD3448EAF2D}" srcOrd="4" destOrd="0" parTransId="{34FF0772-9BC7-9644-A2BB-F4C5B11AFB72}" sibTransId="{5E8FE0E7-3B3F-3D40-AE49-FFCF8F9C3455}"/>
    <dgm:cxn modelId="{2C445F1C-C046-D341-AB99-74A57F36E304}" srcId="{C4166BD0-4109-744A-8CA9-66FECDD004DD}" destId="{7F184483-5831-854E-9762-7DAC714A8DB2}" srcOrd="1" destOrd="0" parTransId="{BD5CB896-8D49-AD49-B4D6-3511867AD458}" sibTransId="{D2D11F99-99E6-7B4A-ABF9-7EAD5592D7CC}"/>
    <dgm:cxn modelId="{7534611E-2C2B-7046-A3EF-754E65033FE4}" srcId="{86E21F38-99FA-AF42-9DF3-3F89B477C72E}" destId="{19A013B9-3A79-3A4A-82B1-074C51CFCD9B}" srcOrd="1" destOrd="0" parTransId="{D7EDA661-F5B3-884B-9D45-093188288E67}" sibTransId="{8C04AAF1-9555-2D41-87FB-5CE1EA0C5305}"/>
    <dgm:cxn modelId="{E27A4739-36F8-6141-AD37-E9FC2A9D0609}" srcId="{C4166BD0-4109-744A-8CA9-66FECDD004DD}" destId="{86E21F38-99FA-AF42-9DF3-3F89B477C72E}" srcOrd="0" destOrd="0" parTransId="{9CF1819D-F904-D245-83F0-BBBDA0A5A700}" sibTransId="{7E02FAAB-B461-5047-9795-B14D85E7581A}"/>
    <dgm:cxn modelId="{F86F833E-B780-BC47-A12A-C3943D4BE74C}" srcId="{86E21F38-99FA-AF42-9DF3-3F89B477C72E}" destId="{3A3C7285-9B7C-A942-988B-4BC88157F885}" srcOrd="0" destOrd="0" parTransId="{AB385096-4764-1240-A17E-C6D13DE17C29}" sibTransId="{936D1075-5ED0-7441-9F11-AED72F640BF6}"/>
    <dgm:cxn modelId="{D3F9AB3F-4882-8240-AFBC-195B37F8CC2D}" type="presOf" srcId="{19A013B9-3A79-3A4A-82B1-074C51CFCD9B}" destId="{38DDCE56-8170-3140-8F34-026389D54F82}" srcOrd="0" destOrd="2" presId="urn:microsoft.com/office/officeart/2005/8/layout/default"/>
    <dgm:cxn modelId="{034DEC68-E8C7-104A-8838-BD96D0A6C3C0}" type="presOf" srcId="{7F184483-5831-854E-9762-7DAC714A8DB2}" destId="{C178A0F6-7D11-4149-9A0F-9B1E83265538}" srcOrd="0" destOrd="0" presId="urn:microsoft.com/office/officeart/2005/8/layout/default"/>
    <dgm:cxn modelId="{2201E76A-60C4-DF44-908D-FCE66105F64F}" srcId="{0276DEB5-7B96-4A45-8512-E66D6D235211}" destId="{72F72788-73F4-D34B-B291-7FD6391CAD51}" srcOrd="0" destOrd="0" parTransId="{11D2B2E4-2A7E-904B-B6CD-F4E2CFAEE5C6}" sibTransId="{CF2A16D1-0E40-4E4E-9EDF-56BC2C6AEB1D}"/>
    <dgm:cxn modelId="{C274056D-78C0-694F-9CAF-ABB046FF10B1}" srcId="{1B5FB146-7A98-514B-93E1-076BF790AF40}" destId="{8D9C967E-3CFA-6448-A204-2CB20F2AE0C4}" srcOrd="3" destOrd="0" parTransId="{C0A13A10-4770-E448-8240-2F94B08AAD15}" sibTransId="{444252EA-3BA8-AB46-B192-446874F40625}"/>
    <dgm:cxn modelId="{23E84654-2355-1D4F-AF6C-A2A8BC0D1DB0}" type="presOf" srcId="{6F48F154-8301-7241-A78A-08476121F501}" destId="{18552472-774C-1743-B918-B0C3C039DC0E}" srcOrd="0" destOrd="3" presId="urn:microsoft.com/office/officeart/2005/8/layout/default"/>
    <dgm:cxn modelId="{6D6F8F55-2968-3E45-8798-904C329F9520}" srcId="{C4166BD0-4109-744A-8CA9-66FECDD004DD}" destId="{1B5FB146-7A98-514B-93E1-076BF790AF40}" srcOrd="3" destOrd="0" parTransId="{3F4BCCEB-FBA4-4C4A-914E-AEE84FFF1B42}" sibTransId="{F8D6D351-2E14-1B4D-8055-5AC1EC8F6619}"/>
    <dgm:cxn modelId="{CFD5E655-D3B3-984D-B6D2-94BB9BAD56D6}" type="presOf" srcId="{1B5FB146-7A98-514B-93E1-076BF790AF40}" destId="{18552472-774C-1743-B918-B0C3C039DC0E}" srcOrd="0" destOrd="0" presId="urn:microsoft.com/office/officeart/2005/8/layout/default"/>
    <dgm:cxn modelId="{7C9A0B76-3827-EE4C-B93D-D60804D07A5A}" srcId="{1B5FB146-7A98-514B-93E1-076BF790AF40}" destId="{6F48F154-8301-7241-A78A-08476121F501}" srcOrd="2" destOrd="0" parTransId="{EDDBDEF6-ADAC-7C4F-87D0-3475CA3C8DC6}" sibTransId="{8CDB699C-FE31-DF4A-904A-EB205CD70CDD}"/>
    <dgm:cxn modelId="{4755D58A-9ED7-1D4B-88F7-4DCA4549CF6C}" type="presOf" srcId="{0276DEB5-7B96-4A45-8512-E66D6D235211}" destId="{0FC8D10A-EC6E-7A46-A061-73E9E7EAB90D}" srcOrd="0" destOrd="0" presId="urn:microsoft.com/office/officeart/2005/8/layout/default"/>
    <dgm:cxn modelId="{E14CB48D-97E9-2D42-AFD9-D27A3E7D3838}" type="presOf" srcId="{C617C15A-A200-584C-B6CD-4CD3448EAF2D}" destId="{73C4E52A-E251-FA44-BD18-91942DD08F30}" srcOrd="0" destOrd="0" presId="urn:microsoft.com/office/officeart/2005/8/layout/default"/>
    <dgm:cxn modelId="{A42EDE9C-06F1-F04F-A3A1-0CAD9F34678F}" srcId="{86E21F38-99FA-AF42-9DF3-3F89B477C72E}" destId="{DDCCEC00-A6F1-A64C-96AA-0282381FC701}" srcOrd="2" destOrd="0" parTransId="{5682AB87-6641-3F47-B1B8-50E1F32E1EDF}" sibTransId="{A7632437-1AE3-FD41-8508-5992DF8646B4}"/>
    <dgm:cxn modelId="{317FD5A2-F531-0740-827E-A6FA5DACBA99}" type="presOf" srcId="{D6CBBEFC-8CAA-EB40-A0F5-22E5E4ABC272}" destId="{18552472-774C-1743-B918-B0C3C039DC0E}" srcOrd="0" destOrd="2" presId="urn:microsoft.com/office/officeart/2005/8/layout/default"/>
    <dgm:cxn modelId="{C94F68B8-E164-DE43-AB86-5280BF40D4F8}" srcId="{C4166BD0-4109-744A-8CA9-66FECDD004DD}" destId="{0276DEB5-7B96-4A45-8512-E66D6D235211}" srcOrd="2" destOrd="0" parTransId="{4840EF60-6FFC-FE43-B340-7FFA8BFD0CA7}" sibTransId="{FE07FD77-9BC3-064C-80EA-98478CDE8DEE}"/>
    <dgm:cxn modelId="{06447EB8-9BDF-E744-9179-06008E0EDEBF}" srcId="{1B5FB146-7A98-514B-93E1-076BF790AF40}" destId="{D6CBBEFC-8CAA-EB40-A0F5-22E5E4ABC272}" srcOrd="1" destOrd="0" parTransId="{83DA3C1C-B59D-074E-BD4C-5A3169CEEC56}" sibTransId="{76AC8B41-EB98-744C-B043-BC207B694A63}"/>
    <dgm:cxn modelId="{70F53EB9-E212-7D42-99BD-4CEE67A09898}" type="presOf" srcId="{9749C9AF-0836-E946-9911-538806BF233C}" destId="{18552472-774C-1743-B918-B0C3C039DC0E}" srcOrd="0" destOrd="1" presId="urn:microsoft.com/office/officeart/2005/8/layout/default"/>
    <dgm:cxn modelId="{A05F3EBA-724B-F844-A58B-4ADAECE53CBC}" type="presOf" srcId="{F6873501-50DE-BF49-92B1-517E0B86427B}" destId="{18552472-774C-1743-B918-B0C3C039DC0E}" srcOrd="0" destOrd="5" presId="urn:microsoft.com/office/officeart/2005/8/layout/default"/>
    <dgm:cxn modelId="{E72EBEBD-3AE7-6448-B448-2E6273D73CD7}" srcId="{1B5FB146-7A98-514B-93E1-076BF790AF40}" destId="{9749C9AF-0836-E946-9911-538806BF233C}" srcOrd="0" destOrd="0" parTransId="{360E344D-1828-1F49-A18D-E2F6694035B0}" sibTransId="{72F65C5B-C208-A040-A80D-D283A09C06DA}"/>
    <dgm:cxn modelId="{6FFA47CE-9A2A-0E46-8320-7EBA6492CCB0}" type="presOf" srcId="{72F72788-73F4-D34B-B291-7FD6391CAD51}" destId="{0FC8D10A-EC6E-7A46-A061-73E9E7EAB90D}" srcOrd="0" destOrd="1" presId="urn:microsoft.com/office/officeart/2005/8/layout/default"/>
    <dgm:cxn modelId="{5C4DE6DD-FA48-934C-AB9E-84CC098AED88}" type="presOf" srcId="{DDCCEC00-A6F1-A64C-96AA-0282381FC701}" destId="{38DDCE56-8170-3140-8F34-026389D54F82}" srcOrd="0" destOrd="3" presId="urn:microsoft.com/office/officeart/2005/8/layout/default"/>
    <dgm:cxn modelId="{14BAE3E2-2969-AC46-AD90-DF2125B85A48}" type="presOf" srcId="{8D9C967E-3CFA-6448-A204-2CB20F2AE0C4}" destId="{18552472-774C-1743-B918-B0C3C039DC0E}" srcOrd="0" destOrd="4" presId="urn:microsoft.com/office/officeart/2005/8/layout/default"/>
    <dgm:cxn modelId="{FE2C56F4-2FCB-2E47-B0DF-FD9FE154D29D}" srcId="{1B5FB146-7A98-514B-93E1-076BF790AF40}" destId="{F6873501-50DE-BF49-92B1-517E0B86427B}" srcOrd="4" destOrd="0" parTransId="{C9B6793F-9C4C-E640-A5CD-82E7BAC53BE7}" sibTransId="{019FEB2C-D850-2548-BA30-BB86FE46490D}"/>
    <dgm:cxn modelId="{6D5AB1F4-DD2E-0849-A43F-07D3274C56CB}" type="presOf" srcId="{C4166BD0-4109-744A-8CA9-66FECDD004DD}" destId="{942F97ED-F870-764D-9DF9-3D5B4457F987}" srcOrd="0" destOrd="0" presId="urn:microsoft.com/office/officeart/2005/8/layout/default"/>
    <dgm:cxn modelId="{304020F9-4F27-8B48-AC01-6E4E02D15C0B}" type="presOf" srcId="{86E21F38-99FA-AF42-9DF3-3F89B477C72E}" destId="{38DDCE56-8170-3140-8F34-026389D54F82}" srcOrd="0" destOrd="0" presId="urn:microsoft.com/office/officeart/2005/8/layout/default"/>
    <dgm:cxn modelId="{56AAA9E4-6638-1C48-A26B-8DFAE6C66B3E}" type="presParOf" srcId="{942F97ED-F870-764D-9DF9-3D5B4457F987}" destId="{38DDCE56-8170-3140-8F34-026389D54F82}" srcOrd="0" destOrd="0" presId="urn:microsoft.com/office/officeart/2005/8/layout/default"/>
    <dgm:cxn modelId="{1F99656F-161B-0647-B986-18CEAC83C99F}" type="presParOf" srcId="{942F97ED-F870-764D-9DF9-3D5B4457F987}" destId="{7AFBF857-851D-4841-AC3B-B579D06A4983}" srcOrd="1" destOrd="0" presId="urn:microsoft.com/office/officeart/2005/8/layout/default"/>
    <dgm:cxn modelId="{354FB576-5599-9544-BC29-2A6F66C7E524}" type="presParOf" srcId="{942F97ED-F870-764D-9DF9-3D5B4457F987}" destId="{C178A0F6-7D11-4149-9A0F-9B1E83265538}" srcOrd="2" destOrd="0" presId="urn:microsoft.com/office/officeart/2005/8/layout/default"/>
    <dgm:cxn modelId="{F9446DE9-0D0D-DC4A-820F-2ED48691B4CC}" type="presParOf" srcId="{942F97ED-F870-764D-9DF9-3D5B4457F987}" destId="{895AFD66-E02D-CE4F-9B84-FEBE7E91C3E8}" srcOrd="3" destOrd="0" presId="urn:microsoft.com/office/officeart/2005/8/layout/default"/>
    <dgm:cxn modelId="{C5504CB5-01E7-3F4C-ADB3-715BACCBCD83}" type="presParOf" srcId="{942F97ED-F870-764D-9DF9-3D5B4457F987}" destId="{0FC8D10A-EC6E-7A46-A061-73E9E7EAB90D}" srcOrd="4" destOrd="0" presId="urn:microsoft.com/office/officeart/2005/8/layout/default"/>
    <dgm:cxn modelId="{D4C7C528-2C77-544C-8EB7-1C06A2A9A7CF}" type="presParOf" srcId="{942F97ED-F870-764D-9DF9-3D5B4457F987}" destId="{70FCA483-7EC1-894E-9196-734B357F5A20}" srcOrd="5" destOrd="0" presId="urn:microsoft.com/office/officeart/2005/8/layout/default"/>
    <dgm:cxn modelId="{5E8CD79B-E3D1-6044-9374-E3BBB1D27605}" type="presParOf" srcId="{942F97ED-F870-764D-9DF9-3D5B4457F987}" destId="{18552472-774C-1743-B918-B0C3C039DC0E}" srcOrd="6" destOrd="0" presId="urn:microsoft.com/office/officeart/2005/8/layout/default"/>
    <dgm:cxn modelId="{7FF03794-7CC8-CC47-A56A-88C58A456D01}" type="presParOf" srcId="{942F97ED-F870-764D-9DF9-3D5B4457F987}" destId="{0CE0464A-8A35-CF42-B1F1-10BD7604C529}" srcOrd="7" destOrd="0" presId="urn:microsoft.com/office/officeart/2005/8/layout/default"/>
    <dgm:cxn modelId="{0A6E52A1-7DC2-5244-BEB5-77E6682203C2}" type="presParOf" srcId="{942F97ED-F870-764D-9DF9-3D5B4457F987}" destId="{73C4E52A-E251-FA44-BD18-91942DD08F3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DF98C-AECE-124E-9756-C6E2228252D4}">
      <dsp:nvSpPr>
        <dsp:cNvPr id="0" name=""/>
        <dsp:cNvSpPr/>
      </dsp:nvSpPr>
      <dsp:spPr>
        <a:xfrm>
          <a:off x="5257800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90"/>
              </a:lnTo>
              <a:lnTo>
                <a:pt x="2174490" y="377390"/>
              </a:lnTo>
              <a:lnTo>
                <a:pt x="217449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C19F7-64D1-694B-8C30-7ECF571A931D}">
      <dsp:nvSpPr>
        <dsp:cNvPr id="0" name=""/>
        <dsp:cNvSpPr/>
      </dsp:nvSpPr>
      <dsp:spPr>
        <a:xfrm>
          <a:off x="3083309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2174490" y="0"/>
              </a:moveTo>
              <a:lnTo>
                <a:pt x="2174490" y="377390"/>
              </a:lnTo>
              <a:lnTo>
                <a:pt x="0" y="377390"/>
              </a:lnTo>
              <a:lnTo>
                <a:pt x="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78012-8DB5-CB4F-891D-ECD1B444B3E8}">
      <dsp:nvSpPr>
        <dsp:cNvPr id="0" name=""/>
        <dsp:cNvSpPr/>
      </dsp:nvSpPr>
      <dsp:spPr>
        <a:xfrm>
          <a:off x="3460700" y="1178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Unbalanced nutrition</a:t>
          </a:r>
        </a:p>
      </dsp:txBody>
      <dsp:txXfrm>
        <a:off x="3460700" y="1178"/>
        <a:ext cx="3594199" cy="1797099"/>
      </dsp:txXfrm>
    </dsp:sp>
    <dsp:sp modelId="{E400C1EC-A02B-7A43-8F45-DED1785128E4}">
      <dsp:nvSpPr>
        <dsp:cNvPr id="0" name=""/>
        <dsp:cNvSpPr/>
      </dsp:nvSpPr>
      <dsp:spPr>
        <a:xfrm>
          <a:off x="1286209" y="2553059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Undernutrition </a:t>
          </a:r>
        </a:p>
      </dsp:txBody>
      <dsp:txXfrm>
        <a:off x="1286209" y="2553059"/>
        <a:ext cx="3594199" cy="1797099"/>
      </dsp:txXfrm>
    </dsp:sp>
    <dsp:sp modelId="{47BDA304-84A0-474B-8B2B-E9F221FADE2A}">
      <dsp:nvSpPr>
        <dsp:cNvPr id="0" name=""/>
        <dsp:cNvSpPr/>
      </dsp:nvSpPr>
      <dsp:spPr>
        <a:xfrm>
          <a:off x="5635190" y="2553059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Overnutrition </a:t>
          </a:r>
        </a:p>
      </dsp:txBody>
      <dsp:txXfrm>
        <a:off x="5635190" y="2553059"/>
        <a:ext cx="3594199" cy="1797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DCE56-8170-3140-8F34-026389D54F82}">
      <dsp:nvSpPr>
        <dsp:cNvPr id="0" name=""/>
        <dsp:cNvSpPr/>
      </dsp:nvSpPr>
      <dsp:spPr>
        <a:xfrm>
          <a:off x="452863" y="365910"/>
          <a:ext cx="2841310" cy="27919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Body composition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Anthropometric measures: Weight and height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Body circumferences (mid upper arm, head, chest, abdomen etc.)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Skin folds (biceps, triceps, sub-scapular</a:t>
          </a:r>
        </a:p>
      </dsp:txBody>
      <dsp:txXfrm>
        <a:off x="452863" y="365910"/>
        <a:ext cx="2841310" cy="2791967"/>
      </dsp:txXfrm>
    </dsp:sp>
    <dsp:sp modelId="{C178A0F6-7D11-4149-9A0F-9B1E83265538}">
      <dsp:nvSpPr>
        <dsp:cNvPr id="0" name=""/>
        <dsp:cNvSpPr/>
      </dsp:nvSpPr>
      <dsp:spPr>
        <a:xfrm>
          <a:off x="3590152" y="305734"/>
          <a:ext cx="2233963" cy="13403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Clinical signs of deficiency</a:t>
          </a:r>
        </a:p>
      </dsp:txBody>
      <dsp:txXfrm>
        <a:off x="3590152" y="305734"/>
        <a:ext cx="2233963" cy="1340377"/>
      </dsp:txXfrm>
    </dsp:sp>
    <dsp:sp modelId="{0FC8D10A-EC6E-7A46-A061-73E9E7EAB90D}">
      <dsp:nvSpPr>
        <dsp:cNvPr id="0" name=""/>
        <dsp:cNvSpPr/>
      </dsp:nvSpPr>
      <dsp:spPr>
        <a:xfrm>
          <a:off x="3638450" y="1897761"/>
          <a:ext cx="2233963" cy="27499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Physical function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e.g. checking for body fat and muscle loss, fluid accumulation and hand grip strength</a:t>
          </a:r>
        </a:p>
      </dsp:txBody>
      <dsp:txXfrm>
        <a:off x="3638450" y="1897761"/>
        <a:ext cx="2233963" cy="2749986"/>
      </dsp:txXfrm>
    </dsp:sp>
    <dsp:sp modelId="{18552472-774C-1743-B918-B0C3C039DC0E}">
      <dsp:nvSpPr>
        <dsp:cNvPr id="0" name=""/>
        <dsp:cNvSpPr/>
      </dsp:nvSpPr>
      <dsp:spPr>
        <a:xfrm>
          <a:off x="8111381" y="728382"/>
          <a:ext cx="2653702" cy="31982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Biochemical data such as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Serum proteins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Transferrin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Serum enzymes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Retinol binding proteins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Electrolytes</a:t>
          </a:r>
        </a:p>
      </dsp:txBody>
      <dsp:txXfrm>
        <a:off x="8111381" y="728382"/>
        <a:ext cx="2653702" cy="3198249"/>
      </dsp:txXfrm>
    </dsp:sp>
    <dsp:sp modelId="{73C4E52A-E251-FA44-BD18-91942DD08F30}">
      <dsp:nvSpPr>
        <dsp:cNvPr id="0" name=""/>
        <dsp:cNvSpPr/>
      </dsp:nvSpPr>
      <dsp:spPr>
        <a:xfrm>
          <a:off x="6235846" y="849373"/>
          <a:ext cx="1645515" cy="13403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Dietary intake</a:t>
          </a:r>
        </a:p>
      </dsp:txBody>
      <dsp:txXfrm>
        <a:off x="6235846" y="849373"/>
        <a:ext cx="1645515" cy="1340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E9F98-144D-2548-8503-4E11D909EE53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B16E8-F639-5140-9BC7-9F2000BFC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Goiter- enlarged thyroid gland/ swelling of the neck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B16E8-F639-5140-9BC7-9F2000BFC26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8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B16E8-F639-5140-9BC7-9F2000BFC26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3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Chemokines are tiny protein molecules that form a subfamily of the cell signaling molecules or cytokines ( help direct movement)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Complement factors: mediators of inflammation that help causing recruitment and activation of neutrophils, macrophages, and other cell types.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B16E8-F639-5140-9BC7-9F2000BFC26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7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D8C97-5D1E-B048-932C-3172C055B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603BB-344F-434D-898A-EBEBCA6DB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23DB7-EC3B-1B49-B11C-BD786D86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EFE0-14CD-764F-8EDD-0AF2E462419B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1D1EE-4E7F-F543-AA08-84D2E896F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86D20-212D-EB4E-B358-9516373A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E03A-9F8A-6F4A-9D80-2E9648090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26F1-FA0F-AF42-A9D4-C6266EA2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5485D-B719-2A4E-B6CA-874C913AF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8B9BC-38D9-5948-9EDF-12AB13903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EFE0-14CD-764F-8EDD-0AF2E462419B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F90AD-3A22-134B-8D69-F65DCFDB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60069-92AE-7246-9E79-4FAECD20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E03A-9F8A-6F4A-9D80-2E9648090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E61E3-FA02-F846-82DE-B95422C22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2D8F9-BB08-CC4B-9547-F24672444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22E67-9337-1A4F-B114-125E0937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EFE0-14CD-764F-8EDD-0AF2E462419B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ECE68-2D3E-B143-9A51-01B7DFEB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08195-F6B9-7842-8D1C-21A0F856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E03A-9F8A-6F4A-9D80-2E9648090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4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229-33D0-EB44-9E58-C8CFEC5E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EB948-62EF-4847-8634-6C986D1F4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9D1DC-6194-4E42-A922-44551FAD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EFE0-14CD-764F-8EDD-0AF2E462419B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98491-D5E3-1840-A4CB-B19E067BE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5FC24-A69B-3D4E-9302-12793D39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E03A-9F8A-6F4A-9D80-2E9648090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3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79F5-BFAA-7949-8462-3A1E7365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9E662-D835-CB41-BEB5-DE9CD2526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1853D-B3C3-E144-97E0-99FB005E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EFE0-14CD-764F-8EDD-0AF2E462419B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32FEC-57B2-0B4B-B423-23686363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9660-1793-964D-8D0C-875147B3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E03A-9F8A-6F4A-9D80-2E9648090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8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AAB-E0B7-DF45-BE5D-047A53C0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AA372-780F-AA4C-BDE2-9489F7062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1AAB7-363D-024B-8724-6A158307B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23576-1316-C548-8EEA-73C1365C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EFE0-14CD-764F-8EDD-0AF2E462419B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7B851-3E2F-7146-93B2-6B40F360B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18C23-69A3-5441-A921-695EACD7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E03A-9F8A-6F4A-9D80-2E9648090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5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59958-4521-284A-9983-4C00EBAD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CA6E8-4D0D-9342-98C5-8FD28FECA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E2917-B6DE-774E-A07B-2753F472D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5B465-C36B-A54F-A1AD-F8D3C5480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0E9CCA-C28A-0946-95C5-0F66BB730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6D5288-A22F-1343-8B99-BB3772D0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EFE0-14CD-764F-8EDD-0AF2E462419B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97AE7-D18B-C44A-AF8A-054C782C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16D6E-5C11-2144-AF57-28B46686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E03A-9F8A-6F4A-9D80-2E9648090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5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B8EB-D440-3147-9311-DAD147E9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BC2DB-9DF5-2E45-8CD7-D6FACCBB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EFE0-14CD-764F-8EDD-0AF2E462419B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4144F-6BC2-0041-BAC6-77538E3B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53CCC-7A67-D84E-95B9-A53F3687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E03A-9F8A-6F4A-9D80-2E9648090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6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5A304-60F7-C44F-BC2E-A9CFA298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EFE0-14CD-764F-8EDD-0AF2E462419B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A9E2F-D316-6646-BD51-3433563F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34BE5-5726-C64A-96F5-F2F0F90A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E03A-9F8A-6F4A-9D80-2E9648090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3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BCF8-6283-DA4E-AEB9-817783C5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B3B1-F6F3-2548-9EEF-51322A821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BECDA-977C-0E46-BCFD-C09CFDA13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029B1-D19C-AF42-BE16-EC69FE4E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EFE0-14CD-764F-8EDD-0AF2E462419B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7BBD3-CFE3-8D45-AB70-11493190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E838C-846A-0D4D-95B8-34B139C1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E03A-9F8A-6F4A-9D80-2E9648090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5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04C29-F0D9-B24E-B926-A00B3A3B8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9FDEEC-0E02-E24B-BD90-2BF7C5111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8B2AC-7289-054D-B8A2-30FADCD0E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05708-C1E6-A74F-98BA-A054BB20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EFE0-14CD-764F-8EDD-0AF2E462419B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E740B-F906-8145-8146-AF303A10C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E68A8-E71D-4F44-85A2-5BE27BF1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E03A-9F8A-6F4A-9D80-2E9648090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3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AD2EA-F2A6-7344-8028-D0B68A6E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43372-6855-1744-AD4C-37F34F232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7859E-2074-044F-84ED-106248A61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5EFE0-14CD-764F-8EDD-0AF2E462419B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F2381-DFE7-A943-B38E-7979C156F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5EAC2-DC0D-9846-8EDE-6AFFDE26A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E03A-9F8A-6F4A-9D80-2E9648090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8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1B00-511B-1544-BB22-01336EABF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NUTD 331: CLINICAL NUTRITION 1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B1B8A-3BE5-CF4B-B5C4-076C31D7C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INSTRUCTOR: Hind Eliyan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3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D892C-EFE1-8144-B91E-6FC87A05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Malnutrition in Adults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7D1E-FC44-4443-8241-2578ACFE1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Moderate and severe thinness or underweight in adults</a:t>
            </a:r>
          </a:p>
          <a:p>
            <a:pPr marL="0" indent="0">
              <a:buNone/>
            </a:pPr>
            <a:r>
              <a:rPr lang="en-US" dirty="0"/>
              <a:t>BMI&lt; 18.5 underweight</a:t>
            </a:r>
          </a:p>
          <a:p>
            <a:pPr marL="0" indent="0">
              <a:buNone/>
            </a:pPr>
            <a:r>
              <a:rPr lang="en-US" dirty="0"/>
              <a:t>BMI &lt; 17.0 Moderate and severe thinness </a:t>
            </a:r>
          </a:p>
          <a:p>
            <a:pPr marL="0" indent="0">
              <a:buNone/>
            </a:pPr>
            <a:r>
              <a:rPr lang="en-US" dirty="0"/>
              <a:t>BMI&lt; 16.0 risk for ill health and even death</a:t>
            </a:r>
          </a:p>
          <a:p>
            <a:pPr marL="0" indent="0">
              <a:buNone/>
            </a:pPr>
            <a:r>
              <a:rPr lang="en-US" dirty="0"/>
              <a:t>Besides inadequate access to food and water, malnutrition can be the result of an eating disorder, organ failure, severe infections , physical trauma or chronic diseases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3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8294-E5A8-6542-AEAF-6F5E74C4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Malnutrition/ Older Adults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4EDAB-FD05-BF43-A171-A5C2C71B5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Among the adult population, malnutrition can occur especially in those with dementia or Alzheimer’s disease.</a:t>
            </a:r>
          </a:p>
          <a:p>
            <a:r>
              <a:rPr lang="en-US" dirty="0"/>
              <a:t>Adults with Disorders of the gastrointestinal system ( malabsorption of nutrients) – drugs can interact with absorption of nutrients</a:t>
            </a:r>
          </a:p>
          <a:p>
            <a:r>
              <a:rPr lang="en-US" dirty="0"/>
              <a:t>Tooth loss and other dental issues, loss of appetite can also lead to malnutrition among the elderly</a:t>
            </a:r>
          </a:p>
          <a:p>
            <a:r>
              <a:rPr lang="en-US" dirty="0"/>
              <a:t>Chronic illness: diabetes 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Socioeconomic status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EBE980-3C08-BE45-9B01-8556C0C61C7B}"/>
              </a:ext>
            </a:extLst>
          </p:cNvPr>
          <p:cNvSpPr/>
          <p:nvPr/>
        </p:nvSpPr>
        <p:spPr>
          <a:xfrm>
            <a:off x="5617029" y="632029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Evans, C., 2005. Malnutrition in the elderly: A multifactorial failure to thrive. </a:t>
            </a:r>
            <a:r>
              <a:rPr lang="en-US" sz="1200" b="0" i="1" u="none" strike="noStrike" dirty="0">
                <a:solidFill>
                  <a:srgbClr val="000000"/>
                </a:solidFill>
                <a:effectLst/>
              </a:rPr>
              <a:t>The Permanente Journal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, 9(3). </a:t>
            </a:r>
          </a:p>
        </p:txBody>
      </p:sp>
    </p:spTree>
    <p:extLst>
      <p:ext uri="{BB962C8B-B14F-4D97-AF65-F5344CB8AC3E}">
        <p14:creationId xmlns:p14="http://schemas.microsoft.com/office/powerpoint/2010/main" val="24251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4AB7F-302B-7149-81B8-844C11F85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795109"/>
            <a:ext cx="10515600" cy="58766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Clinical Malnutrition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dirty="0"/>
              <a:t>When a hospital patient becomes malnourished</a:t>
            </a:r>
          </a:p>
          <a:p>
            <a:r>
              <a:rPr lang="en-US" dirty="0"/>
              <a:t>If patient is recovering/healing: Body requires more nutrition than usual</a:t>
            </a:r>
          </a:p>
          <a:p>
            <a:r>
              <a:rPr lang="en-US" dirty="0"/>
              <a:t>Patient may not be absorbing the nutrients they eat. In this case nutrition through a tube inserted into their stomach ( through GI tract)</a:t>
            </a:r>
          </a:p>
          <a:p>
            <a:r>
              <a:rPr lang="en-US" dirty="0"/>
              <a:t>Intravenous nutrition, where the digestive tract is bypassed altogether (Parenteral nutrition)</a:t>
            </a:r>
          </a:p>
          <a:p>
            <a:r>
              <a:rPr lang="en-US" dirty="0"/>
              <a:t>Malnutrition is frequently reported in patients hospitalized with an acute illness. </a:t>
            </a:r>
          </a:p>
          <a:p>
            <a:r>
              <a:rPr lang="en-US" dirty="0"/>
              <a:t>Malnutrition weakens the immune system</a:t>
            </a:r>
          </a:p>
          <a:p>
            <a:r>
              <a:rPr lang="en-US" dirty="0"/>
              <a:t>Surgical patients with malnutrition are much more likely to suffer from major and minor complication/  influence response to treatment </a:t>
            </a:r>
          </a:p>
        </p:txBody>
      </p:sp>
    </p:spTree>
    <p:extLst>
      <p:ext uri="{BB962C8B-B14F-4D97-AF65-F5344CB8AC3E}">
        <p14:creationId xmlns:p14="http://schemas.microsoft.com/office/powerpoint/2010/main" val="950698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8319-4EE3-1045-9A51-C847E68C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 used to Measure Nutritional Status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0BAFBE-E521-0F41-870E-D2A20ABC9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235676"/>
              </p:ext>
            </p:extLst>
          </p:nvPr>
        </p:nvGraphicFramePr>
        <p:xfrm>
          <a:off x="653143" y="1796595"/>
          <a:ext cx="11538857" cy="4763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627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6AF7-E4C1-2F44-887D-FCEB96B80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67" y="212725"/>
            <a:ext cx="10515600" cy="1325563"/>
          </a:xfrm>
        </p:spPr>
        <p:txBody>
          <a:bodyPr/>
          <a:lstStyle/>
          <a:p>
            <a:r>
              <a:rPr lang="en-US" b="1" u="sng" dirty="0"/>
              <a:t>Malnutrition- Obesity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8B2FE-5F40-6E4A-89A9-F3C2C1575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1334558"/>
            <a:ext cx="11176000" cy="2407709"/>
          </a:xfrm>
        </p:spPr>
        <p:txBody>
          <a:bodyPr>
            <a:normAutofit/>
          </a:bodyPr>
          <a:lstStyle/>
          <a:p>
            <a:r>
              <a:rPr lang="en-US" dirty="0"/>
              <a:t>Excessive fat accumulation can impair health</a:t>
            </a:r>
          </a:p>
          <a:p>
            <a:r>
              <a:rPr lang="en-US" dirty="0"/>
              <a:t>obesity develops when a person’s fat cells increase in number or size, or commonly, </a:t>
            </a:r>
            <a:r>
              <a:rPr lang="en-US" b="1" u="sng" dirty="0"/>
              <a:t>both</a:t>
            </a:r>
          </a:p>
          <a:p>
            <a:r>
              <a:rPr lang="en-US" dirty="0"/>
              <a:t>Prevention of obesity is most critical, then, during the growing years of childhood and adolescence, when fat cells increase in number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55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2057C3-6E65-0D47-9B01-93B621C47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1" y="0"/>
            <a:ext cx="10727266" cy="52662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0441B8-545C-5344-BE7F-9DCAAD6F0BEF}"/>
              </a:ext>
            </a:extLst>
          </p:cNvPr>
          <p:cNvSpPr txBox="1"/>
          <p:nvPr/>
        </p:nvSpPr>
        <p:spPr>
          <a:xfrm>
            <a:off x="1270000" y="570653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People with increased number of fat cells – more difficult to maintain weight loss because as they gain weight , their fat cells readily fill in </a:t>
            </a:r>
          </a:p>
          <a:p>
            <a:r>
              <a:rPr lang="en-US" dirty="0"/>
              <a:t>People with increased fat cell size may be more successful at maintaining weight loss</a:t>
            </a:r>
          </a:p>
        </p:txBody>
      </p:sp>
    </p:spTree>
    <p:extLst>
      <p:ext uri="{BB962C8B-B14F-4D97-AF65-F5344CB8AC3E}">
        <p14:creationId xmlns:p14="http://schemas.microsoft.com/office/powerpoint/2010/main" val="2399977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EC887-043B-5C42-BC9A-2F7C12CC4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68037-0B0F-0043-AD2F-94A944FD0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34467" cy="4351338"/>
          </a:xfrm>
        </p:spPr>
        <p:txBody>
          <a:bodyPr/>
          <a:lstStyle/>
          <a:p>
            <a:r>
              <a:rPr lang="en-US" dirty="0"/>
              <a:t>BMI</a:t>
            </a:r>
          </a:p>
          <a:p>
            <a:r>
              <a:rPr lang="en-US" dirty="0"/>
              <a:t>Location of the type of obesity (visceral vs subcutaneous) may be more important than BMI itself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2ED15-5475-7D49-8BAA-030AAD240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499" y="1027906"/>
            <a:ext cx="4093633" cy="3797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64742B-0ED2-6543-B703-C785F2D1D0E8}"/>
              </a:ext>
            </a:extLst>
          </p:cNvPr>
          <p:cNvSpPr/>
          <p:nvPr/>
        </p:nvSpPr>
        <p:spPr>
          <a:xfrm>
            <a:off x="6265333" y="55306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GiovanniStd"/>
              </a:rPr>
              <a:t>Subcutaneous fat </a:t>
            </a:r>
            <a:r>
              <a:rPr lang="en-US" dirty="0">
                <a:latin typeface="GiovanniStd"/>
              </a:rPr>
              <a:t>around the hips and thighs, sometimes referred to as lower-body fat, is most common in women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36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916B76-BDB1-284A-A66F-0488D0721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553" y="870635"/>
            <a:ext cx="4732980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0DD710-F219-DB47-9429-92C0B52C0379}"/>
              </a:ext>
            </a:extLst>
          </p:cNvPr>
          <p:cNvSpPr/>
          <p:nvPr/>
        </p:nvSpPr>
        <p:spPr>
          <a:xfrm>
            <a:off x="6485466" y="870635"/>
            <a:ext cx="3403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GiovanniStd"/>
              </a:rPr>
              <a:t>Visceral fat : </a:t>
            </a:r>
            <a:r>
              <a:rPr lang="en-US" sz="2400" dirty="0">
                <a:latin typeface="GiovanniStd"/>
              </a:rPr>
              <a:t>stored around the organs of the abdomen is referred to as </a:t>
            </a:r>
            <a:r>
              <a:rPr lang="en-US" sz="2400" b="1" dirty="0">
                <a:latin typeface="GiovanniStd"/>
              </a:rPr>
              <a:t>central obesity </a:t>
            </a:r>
            <a:r>
              <a:rPr lang="en-US" sz="2400" dirty="0">
                <a:latin typeface="GiovanniStd"/>
              </a:rPr>
              <a:t>or upper-body fat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4E30E3-E8BD-6B48-9A10-5E003284E551}"/>
              </a:ext>
            </a:extLst>
          </p:cNvPr>
          <p:cNvSpPr/>
          <p:nvPr/>
        </p:nvSpPr>
        <p:spPr>
          <a:xfrm>
            <a:off x="5621867" y="356000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Visceral fat </a:t>
            </a:r>
            <a:r>
              <a:rPr lang="en-US" sz="2400" dirty="0"/>
              <a:t>is</a:t>
            </a:r>
            <a:r>
              <a:rPr lang="en-US" sz="2400" b="1" dirty="0"/>
              <a:t> </a:t>
            </a:r>
            <a:r>
              <a:rPr lang="en-US" sz="2400" dirty="0"/>
              <a:t>thought to induce a number of metabolic changes that promote insulin resistance, which then leads to hyperglycemia and other abnormalities. </a:t>
            </a:r>
          </a:p>
        </p:txBody>
      </p:sp>
    </p:spTree>
    <p:extLst>
      <p:ext uri="{BB962C8B-B14F-4D97-AF65-F5344CB8AC3E}">
        <p14:creationId xmlns:p14="http://schemas.microsoft.com/office/powerpoint/2010/main" val="4112650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0671-20CC-EB4B-B3BE-6F4920C3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 and Diet-related noncommunicable 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0BDC2-83DF-2D4E-BFD0-0DBF0C686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Excess fat first fills the body’s natural storage site—adipose tissue</a:t>
            </a:r>
          </a:p>
          <a:p>
            <a:r>
              <a:rPr lang="en-US" dirty="0"/>
              <a:t>If fat is still abundant, the excess is deposited in organs such as the heart and liver and plays a key role in the development of diseases such as heart failure and fatty liver, and other CVDs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06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2EE2F-A5B6-304D-8AAE-34BF502F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304800"/>
            <a:ext cx="10828867" cy="13858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Adipose tissue </a:t>
            </a:r>
            <a:r>
              <a:rPr lang="en-US" dirty="0"/>
              <a:t>( Not only a storage site but has endocrine function as well 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BEE13-ED58-CD40-9237-FD89B72E3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557867"/>
            <a:ext cx="10693400" cy="46190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Produces </a:t>
            </a:r>
            <a:r>
              <a:rPr lang="en-US" b="1" dirty="0"/>
              <a:t>adipokines</a:t>
            </a:r>
            <a:r>
              <a:rPr lang="en-US" dirty="0"/>
              <a:t> ( a family of hormones that help regulate energy balance </a:t>
            </a:r>
          </a:p>
          <a:p>
            <a:r>
              <a:rPr lang="en-US" dirty="0"/>
              <a:t>Adipokines have both </a:t>
            </a:r>
          </a:p>
          <a:p>
            <a:pPr lvl="1"/>
            <a:r>
              <a:rPr lang="en-US" dirty="0"/>
              <a:t>Inflammatory </a:t>
            </a:r>
          </a:p>
          <a:p>
            <a:pPr lvl="1"/>
            <a:r>
              <a:rPr lang="en-US" dirty="0"/>
              <a:t>Anti inflammatory activities</a:t>
            </a:r>
          </a:p>
          <a:p>
            <a:r>
              <a:rPr lang="en-US" dirty="0"/>
              <a:t>The type and quantity of adipokine secretions change depending on the quantity of adipose tissue </a:t>
            </a:r>
          </a:p>
          <a:p>
            <a:r>
              <a:rPr lang="en-US" dirty="0"/>
              <a:t>Dysregulated production or secretion of adipokines has been linked with obesity-linked complications</a:t>
            </a:r>
          </a:p>
          <a:p>
            <a:r>
              <a:rPr lang="en-US" dirty="0"/>
              <a:t>Example: </a:t>
            </a:r>
            <a:r>
              <a:rPr lang="en-US" b="1" dirty="0"/>
              <a:t>Resistin, </a:t>
            </a:r>
            <a:r>
              <a:rPr lang="en-US" dirty="0"/>
              <a:t>an</a:t>
            </a:r>
            <a:r>
              <a:rPr lang="en-US" b="1" dirty="0"/>
              <a:t> </a:t>
            </a:r>
            <a:r>
              <a:rPr lang="en-US" dirty="0"/>
              <a:t>adipokine that promotes inflammation and insulin resistance—factors that predict heart disease and diabetes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7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9DE6-A43D-7446-8085-8CCE66B5D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What is Malnutrition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F88912-71B5-5744-9E2E-254E74642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5094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558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EB287C-9373-7047-8111-D92822D1A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2734" y="491067"/>
            <a:ext cx="6848921" cy="475509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E851B4-07FB-0A41-8A15-BB7AD644979E}"/>
              </a:ext>
            </a:extLst>
          </p:cNvPr>
          <p:cNvSpPr txBox="1"/>
          <p:nvPr/>
        </p:nvSpPr>
        <p:spPr>
          <a:xfrm>
            <a:off x="3043460" y="72813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Fat cells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C46E3C-834B-5746-956A-67D573FA58E1}"/>
              </a:ext>
            </a:extLst>
          </p:cNvPr>
          <p:cNvSpPr/>
          <p:nvPr/>
        </p:nvSpPr>
        <p:spPr>
          <a:xfrm>
            <a:off x="474132" y="628020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i="0" u="none" strike="noStrike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MᵃᶜDonald et al. </a:t>
            </a:r>
            <a:r>
              <a:rPr lang="en-US" sz="1400" b="0" i="1" u="none" strike="noStrike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International journal of molecular sciences</a:t>
            </a:r>
            <a:r>
              <a:rPr lang="en-US" sz="1400" dirty="0">
                <a:solidFill>
                  <a:srgbClr val="303030"/>
                </a:solidFill>
                <a:latin typeface="arial" panose="020B0604020202020204" pitchFamily="34" charset="0"/>
              </a:rPr>
              <a:t>. 2019;</a:t>
            </a:r>
            <a:r>
              <a:rPr lang="en-US" sz="1400" b="0" i="1" u="none" strike="noStrike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US" sz="1400" b="0" i="0" u="none" strike="noStrike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(6), 1505</a:t>
            </a:r>
            <a:r>
              <a:rPr lang="en-US" sz="1100" b="0" i="0" u="none" strike="noStrike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C3B92-F6B1-6D4F-9212-DB0393454183}"/>
              </a:ext>
            </a:extLst>
          </p:cNvPr>
          <p:cNvSpPr txBox="1"/>
          <p:nvPr/>
        </p:nvSpPr>
        <p:spPr>
          <a:xfrm>
            <a:off x="7823200" y="1160394"/>
            <a:ext cx="30141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Cytokines </a:t>
            </a:r>
          </a:p>
          <a:p>
            <a:r>
              <a:rPr lang="en-US" sz="2000" dirty="0"/>
              <a:t>Small soluble proteins involved and cell signaling  and communication among immune and non-immune cells.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C2C70-EE86-B947-94B2-A3186B3676AF}"/>
              </a:ext>
            </a:extLst>
          </p:cNvPr>
          <p:cNvSpPr txBox="1"/>
          <p:nvPr/>
        </p:nvSpPr>
        <p:spPr>
          <a:xfrm>
            <a:off x="7823200" y="3369734"/>
            <a:ext cx="3539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chronic ‘inflammation’ characterized by abnormal cytokine production and other mediators,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CCD3A-5642-DD4A-9466-E5FC89820063}"/>
              </a:ext>
            </a:extLst>
          </p:cNvPr>
          <p:cNvSpPr txBox="1"/>
          <p:nvPr/>
        </p:nvSpPr>
        <p:spPr>
          <a:xfrm>
            <a:off x="7213599" y="4717300"/>
            <a:ext cx="4758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: (Tumor necrosis factor)TNF-</a:t>
            </a:r>
            <a:r>
              <a:rPr lang="el-GR" dirty="0"/>
              <a:t>α </a:t>
            </a:r>
            <a:r>
              <a:rPr lang="en-US" dirty="0"/>
              <a:t>is a proinflammatory cytokine that activates various signal transduction cascades, including many of the pathways involved in the inhibitors of insulin action.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09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885DF7-4634-3047-9AF6-337D322C8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50" y="1066800"/>
            <a:ext cx="6525683" cy="41656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15D00F-EAA0-194D-9088-D4164D23E884}"/>
              </a:ext>
            </a:extLst>
          </p:cNvPr>
          <p:cNvSpPr/>
          <p:nvPr/>
        </p:nvSpPr>
        <p:spPr>
          <a:xfrm>
            <a:off x="457200" y="598873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Hotamisligil GS. Inflammation and metabolic disorders.</a:t>
            </a:r>
            <a:r>
              <a:rPr lang="en-US" sz="1600" b="0" i="1" u="none" strike="noStrike" dirty="0">
                <a:solidFill>
                  <a:srgbClr val="212121"/>
                </a:solidFill>
                <a:effectLst/>
                <a:latin typeface="BlinkMacSystemFont"/>
              </a:rPr>
              <a:t> Nature</a:t>
            </a: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. 2006 Dec 14;444(7121):860-7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. 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3614BC-BD80-4D4F-811F-514A5037EBEC}"/>
              </a:ext>
            </a:extLst>
          </p:cNvPr>
          <p:cNvSpPr/>
          <p:nvPr/>
        </p:nvSpPr>
        <p:spPr>
          <a:xfrm>
            <a:off x="7484533" y="1616670"/>
            <a:ext cx="4526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MinionPro"/>
              </a:rPr>
              <a:t>“Obesity is considered to be a central feature that increases the risk for a vast array of diseases”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00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1CEC-1676-274F-BCF2-51796512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DOUBLE BURDEN OF MALNUTRITION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E2182-F584-6B42-8B02-3DB2FDBF8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2" y="999067"/>
            <a:ext cx="10481733" cy="52347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FED99A-C24D-404C-AF2B-C5256785F0D5}"/>
              </a:ext>
            </a:extLst>
          </p:cNvPr>
          <p:cNvSpPr/>
          <p:nvPr/>
        </p:nvSpPr>
        <p:spPr>
          <a:xfrm>
            <a:off x="5257800" y="621166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World Health Organization. (‎2016)‎. The double burden of malnutrition: policy brief. World Health Organization.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497664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14B4-62A4-9341-8CC6-17EC2EE62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7" y="606425"/>
            <a:ext cx="10515600" cy="5269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double burden of malnutrition can manifest at three levels, the individual, household and population level</a:t>
            </a:r>
          </a:p>
          <a:p>
            <a:pPr marL="0" indent="0">
              <a:buNone/>
            </a:pPr>
            <a:r>
              <a:rPr lang="en-US" b="1" u="sng" dirty="0"/>
              <a:t>At the individual level simultaneous</a:t>
            </a:r>
          </a:p>
          <a:p>
            <a:pPr marL="0" indent="0">
              <a:buNone/>
            </a:pPr>
            <a:r>
              <a:rPr lang="en-US" dirty="0"/>
              <a:t>The development of two of more types of malnutrition </a:t>
            </a:r>
          </a:p>
          <a:p>
            <a:pPr marL="0" indent="0">
              <a:buNone/>
            </a:pPr>
            <a:r>
              <a:rPr lang="en-US" dirty="0"/>
              <a:t>e.g. obesity with anemia or any vitamin or mineral deficiencies or insufficiencies. </a:t>
            </a:r>
          </a:p>
          <a:p>
            <a:pPr marL="0" indent="0">
              <a:buNone/>
            </a:pPr>
            <a:r>
              <a:rPr lang="en-US" b="1" dirty="0"/>
              <a:t>Can be temporally separated- e.g. suffering from chronic under nutrition in childhood leading to stunting and becoming overweight in adulthood due to an economic shift in one’s environment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6C3EF8-5905-C04C-ACC5-2F9B6E16AFA0}"/>
              </a:ext>
            </a:extLst>
          </p:cNvPr>
          <p:cNvSpPr/>
          <p:nvPr/>
        </p:nvSpPr>
        <p:spPr>
          <a:xfrm>
            <a:off x="5096933" y="60014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World Health Organization. (‎2016)‎. The double burden of malnutrition: policy brief. World Health Organization.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902646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FB2B11-EB9D-DB4B-8495-F292D1CA1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34" y="118753"/>
            <a:ext cx="11734800" cy="590581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70073B-3EF6-4B48-A6FE-C377F2275C0D}"/>
              </a:ext>
            </a:extLst>
          </p:cNvPr>
          <p:cNvSpPr/>
          <p:nvPr/>
        </p:nvSpPr>
        <p:spPr>
          <a:xfrm>
            <a:off x="5281646" y="6214533"/>
            <a:ext cx="4946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World Health Organization. (‎2016)‎. The double burden of malnutrition: policy brief. World Health Organization.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42805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73ABC8-580F-2A49-9652-F1F82ACA9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733" y="294175"/>
            <a:ext cx="10206567" cy="525995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82CB41-3A56-4845-8059-725033C4135E}"/>
              </a:ext>
            </a:extLst>
          </p:cNvPr>
          <p:cNvSpPr/>
          <p:nvPr/>
        </p:nvSpPr>
        <p:spPr>
          <a:xfrm>
            <a:off x="5096933" y="605223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World Health Organization. (‎2016)‎. The double burden of malnutrition: policy brief. World Health Organization.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933651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8DAE4-5943-3344-9CE6-99E934EF6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3" y="609600"/>
            <a:ext cx="10778067" cy="556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Some studies show that obesity prevalence is increasing rapidly in some regions of the world where micronutrient deficiencies are more prevalent.</a:t>
            </a:r>
            <a:r>
              <a:rPr lang="en-US" baseline="30000" dirty="0"/>
              <a:t> </a:t>
            </a:r>
            <a:r>
              <a:rPr lang="en-US" dirty="0"/>
              <a:t> Could the micronutrient deficiencies of individuals in these communities contributing to the increase in obesity rates?</a:t>
            </a:r>
          </a:p>
          <a:p>
            <a:pPr marL="0" indent="0">
              <a:buNone/>
            </a:pPr>
            <a:r>
              <a:rPr lang="en-US" dirty="0"/>
              <a:t>Or could the obesity contribute to the manifestation of the micronutrient deficiencies </a:t>
            </a:r>
          </a:p>
          <a:p>
            <a:pPr marL="0" indent="0">
              <a:buNone/>
            </a:pPr>
            <a:r>
              <a:rPr lang="en-US" b="1" u="sng" dirty="0"/>
              <a:t>Some micronutrient concerns and obesity </a:t>
            </a:r>
          </a:p>
          <a:p>
            <a:r>
              <a:rPr lang="en-US" dirty="0"/>
              <a:t>Vitamin D is highly prevalent among obese individuals </a:t>
            </a:r>
          </a:p>
          <a:p>
            <a:r>
              <a:rPr lang="en-US" dirty="0"/>
              <a:t>One study suggests that vitamin D-deficient obese children improved their vitamin D status following weight loss- some fat soluble vitamins may </a:t>
            </a:r>
            <a:r>
              <a:rPr lang="en-US" dirty="0" err="1"/>
              <a:t>deattach</a:t>
            </a:r>
            <a:r>
              <a:rPr lang="en-US" dirty="0"/>
              <a:t> from adipose tissue and become less bioavailable </a:t>
            </a:r>
          </a:p>
          <a:p>
            <a:r>
              <a:rPr lang="en-US" dirty="0"/>
              <a:t>Vitamin A and obesity </a:t>
            </a:r>
          </a:p>
          <a:p>
            <a:r>
              <a:rPr lang="en-US" dirty="0"/>
              <a:t>Calcium and obesity</a:t>
            </a:r>
          </a:p>
          <a:p>
            <a:pPr marL="0" indent="0">
              <a:buNone/>
            </a:pPr>
            <a:r>
              <a:rPr lang="en-US" b="1" dirty="0"/>
              <a:t>“Growing evidence that vitamin and mineral deficiencies are prevalent among overweight and obese individuals across a variety of populations in both developing and industrializing countries”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6BFC3-A6D6-B147-B9F1-F7FB6AD49CD1}"/>
              </a:ext>
            </a:extLst>
          </p:cNvPr>
          <p:cNvSpPr txBox="1"/>
          <p:nvPr/>
        </p:nvSpPr>
        <p:spPr>
          <a:xfrm>
            <a:off x="3860799" y="6316133"/>
            <a:ext cx="641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García et al. Impact of micronutrient deficiencies on obesity, </a:t>
            </a:r>
            <a:r>
              <a:rPr lang="en-US" sz="1600" i="1" dirty="0"/>
              <a:t>Nutrition Reviews</a:t>
            </a:r>
            <a:r>
              <a:rPr lang="en-US" sz="1600" dirty="0"/>
              <a:t>, 2009. 67 (10)</a:t>
            </a:r>
          </a:p>
        </p:txBody>
      </p:sp>
    </p:spTree>
    <p:extLst>
      <p:ext uri="{BB962C8B-B14F-4D97-AF65-F5344CB8AC3E}">
        <p14:creationId xmlns:p14="http://schemas.microsoft.com/office/powerpoint/2010/main" val="1826664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F0AD-65A9-7542-9230-2887FE93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Nutrition Therapy</a:t>
            </a:r>
          </a:p>
        </p:txBody>
      </p:sp>
      <p:pic>
        <p:nvPicPr>
          <p:cNvPr id="1025" name="Picture 1" descr="page2image5945056">
            <a:extLst>
              <a:ext uri="{FF2B5EF4-FFF2-40B4-BE49-F238E27FC236}">
                <a16:creationId xmlns:a16="http://schemas.microsoft.com/office/drawing/2014/main" id="{9DCD861E-599F-2246-8483-D132839A1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1690688"/>
            <a:ext cx="47117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21CCA7-E5F6-B64E-A579-A347AE6D227B}"/>
              </a:ext>
            </a:extLst>
          </p:cNvPr>
          <p:cNvSpPr/>
          <p:nvPr/>
        </p:nvSpPr>
        <p:spPr>
          <a:xfrm>
            <a:off x="838200" y="2369920"/>
            <a:ext cx="51223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sng" strike="noStrike" dirty="0">
                <a:solidFill>
                  <a:srgbClr val="C00000"/>
                </a:solidFill>
                <a:effectLst/>
                <a:latin typeface="hurme_no2-webfont"/>
              </a:rPr>
              <a:t>The scope of Clinical Nutrition </a:t>
            </a:r>
            <a:r>
              <a:rPr lang="en-US" sz="2800" b="1" i="0" u="none" strike="noStrike" dirty="0">
                <a:solidFill>
                  <a:srgbClr val="303545"/>
                </a:solidFill>
                <a:effectLst/>
                <a:latin typeface="hurme_no2-webfont"/>
              </a:rPr>
              <a:t>Foods, metabolic responses, and behaviors which promote optimal health to prevent or manage disease conditions.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98074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6176-9ADB-9E45-8376-25A7A232A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721E0-82B7-4B4A-903C-4BB2F754F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Medical Nutrition Therapy </a:t>
            </a:r>
          </a:p>
          <a:p>
            <a:pPr marL="0" indent="0">
              <a:buNone/>
            </a:pPr>
            <a:r>
              <a:rPr lang="en-US" dirty="0"/>
              <a:t>The nutritional treatment necessary to manage or treat a condition, illness or injury</a:t>
            </a:r>
          </a:p>
          <a:p>
            <a:pPr marL="0" indent="0">
              <a:buNone/>
            </a:pPr>
            <a:r>
              <a:rPr lang="en-US" dirty="0"/>
              <a:t>An evidence-based medical approach to treating certain chronic conditions through the use of an individually-tailored </a:t>
            </a:r>
            <a:r>
              <a:rPr lang="en-US" b="1" dirty="0"/>
              <a:t>nutrition plan</a:t>
            </a:r>
            <a:r>
              <a:rPr lang="en-US" dirty="0"/>
              <a:t>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033BD-1892-9A44-B956-ED818AE71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56958"/>
            <a:ext cx="3175000" cy="21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6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090A2-45BA-BF4E-9934-6DACD0A82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7" y="98768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Nutrition services are one of the first treatments that individuals should receive to improve conditions such as diabetes, heart disease and hypertension.</a:t>
            </a:r>
          </a:p>
          <a:p>
            <a:r>
              <a:rPr lang="en-US" dirty="0"/>
              <a:t>Registered dietitians work among the health professional team to </a:t>
            </a:r>
            <a:br>
              <a:rPr lang="en-US" dirty="0"/>
            </a:br>
            <a:r>
              <a:rPr lang="en-US" dirty="0"/>
              <a:t>to treat patients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6DABA-A23F-2749-B37A-2B49522D0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231" y="4001294"/>
            <a:ext cx="4745769" cy="26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0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7D40-BB4E-9140-91F8-0B74ED4A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073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Undernutrition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CF097-751B-F24C-ACC3-16687A9C2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56293"/>
            <a:ext cx="10515600" cy="4855607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Caused by a lack of calories, protein or other nutrients</a:t>
            </a:r>
          </a:p>
          <a:p>
            <a:r>
              <a:rPr lang="en-US" sz="3400" dirty="0"/>
              <a:t>Usually seen in areas of the world with inadequate supply of food and drinking water</a:t>
            </a:r>
          </a:p>
          <a:p>
            <a:r>
              <a:rPr lang="en-US" sz="3400" b="1" u="sng" dirty="0"/>
              <a:t>Protein-energy malnutrition </a:t>
            </a:r>
            <a:r>
              <a:rPr lang="en-US" sz="3400" dirty="0"/>
              <a:t>- resulting from deficiencies in any or all nutrients ( macro and micro)</a:t>
            </a:r>
          </a:p>
          <a:p>
            <a:pPr lvl="1"/>
            <a:r>
              <a:rPr lang="en-US" sz="2900" b="1" dirty="0"/>
              <a:t>Wasting ( low weight for height)</a:t>
            </a:r>
          </a:p>
          <a:p>
            <a:pPr lvl="1"/>
            <a:r>
              <a:rPr lang="en-US" sz="2900" b="1" dirty="0"/>
              <a:t>Stunting ( Low height for Age)</a:t>
            </a:r>
          </a:p>
          <a:p>
            <a:pPr lvl="1"/>
            <a:r>
              <a:rPr lang="en-US" sz="2900" b="1" dirty="0"/>
              <a:t>Underweight ( low weight for age)</a:t>
            </a:r>
          </a:p>
          <a:p>
            <a:r>
              <a:rPr lang="en-US" sz="3400" b="1" u="sng" dirty="0"/>
              <a:t>Micronutrient deficiencies or insufficiencies</a:t>
            </a:r>
            <a:r>
              <a:rPr lang="en-US" sz="3400" dirty="0"/>
              <a:t> (a lack of important vitamins and minerals)</a:t>
            </a:r>
            <a:endParaRPr lang="en-US" sz="3400" b="1" dirty="0"/>
          </a:p>
          <a:p>
            <a:pPr marL="0" indent="0">
              <a:buNone/>
            </a:pPr>
            <a:r>
              <a:rPr lang="en-US" sz="3400" b="1" dirty="0"/>
              <a:t>According to the WHO</a:t>
            </a:r>
          </a:p>
          <a:p>
            <a:pPr marL="0" indent="0">
              <a:buNone/>
            </a:pPr>
            <a:r>
              <a:rPr lang="en-US" sz="3400" b="1" dirty="0"/>
              <a:t>“Globally in 2020, 149 million children under 5 were estimated to be stunted (too short for age), 45 million were estimated to be wasted (too thin for height)”</a:t>
            </a:r>
          </a:p>
          <a:p>
            <a:pPr marL="0" indent="0">
              <a:buNone/>
            </a:pPr>
            <a:r>
              <a:rPr lang="en-US" sz="3400" b="1" dirty="0"/>
              <a:t>“Around 45% of deaths among children under 5 years of age are linked to </a:t>
            </a:r>
            <a:r>
              <a:rPr lang="en-US" b="1" dirty="0"/>
              <a:t>undernutrition”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2E9FF5-D4DF-3047-90BB-7656B86A77B9}"/>
              </a:ext>
            </a:extLst>
          </p:cNvPr>
          <p:cNvSpPr txBox="1"/>
          <p:nvPr/>
        </p:nvSpPr>
        <p:spPr>
          <a:xfrm>
            <a:off x="6843486" y="6311900"/>
            <a:ext cx="403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World Health Organization, </a:t>
            </a:r>
            <a:r>
              <a:rPr lang="en-US" i="1" dirty="0"/>
              <a:t>Malnutrition.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500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8E40-BF81-3B4B-8934-74834675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Protein Energy Malnutrition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C7E23-6F27-444B-ADD1-614996522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840139"/>
            <a:ext cx="4691743" cy="30656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most widespread form of malnutrition in the world today. </a:t>
            </a:r>
          </a:p>
          <a:p>
            <a:r>
              <a:rPr lang="en-US" dirty="0"/>
              <a:t>PEM includes</a:t>
            </a:r>
          </a:p>
          <a:p>
            <a:r>
              <a:rPr lang="en-US" dirty="0"/>
              <a:t> </a:t>
            </a:r>
            <a:r>
              <a:rPr lang="en-US" b="1" dirty="0"/>
              <a:t>kwashiorkor (</a:t>
            </a:r>
            <a:r>
              <a:rPr lang="en-US" dirty="0"/>
              <a:t>a protein-deficiency disease)</a:t>
            </a:r>
          </a:p>
          <a:p>
            <a:r>
              <a:rPr lang="en-US" dirty="0"/>
              <a:t> </a:t>
            </a:r>
            <a:r>
              <a:rPr lang="en-US" b="1" dirty="0"/>
              <a:t>Marasmus- </a:t>
            </a:r>
            <a:r>
              <a:rPr lang="en-US" dirty="0"/>
              <a:t>A</a:t>
            </a:r>
            <a:r>
              <a:rPr lang="en-US" b="1" dirty="0"/>
              <a:t> </a:t>
            </a:r>
            <a:r>
              <a:rPr lang="en-US" dirty="0"/>
              <a:t>deficiency disease caused by inadequate food intake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014BF6-51E8-A041-9E1D-7B62F32ACD96}"/>
              </a:ext>
            </a:extLst>
          </p:cNvPr>
          <p:cNvSpPr/>
          <p:nvPr/>
        </p:nvSpPr>
        <p:spPr>
          <a:xfrm>
            <a:off x="7214637" y="6311900"/>
            <a:ext cx="3632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Community Nutrition in Action - Marie A. Boyle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2E755D-A6A3-3B43-A37D-BC4EF9FBC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15" y="1690688"/>
            <a:ext cx="6792685" cy="37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7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837A7-DB59-F84F-AE33-CCE505E6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Malnutrition- Undernutrition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11F0D-FB7F-6143-92B2-1B7D1186D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Chronic Malnutrition </a:t>
            </a:r>
            <a:r>
              <a:rPr lang="en-US" dirty="0"/>
              <a:t>usually results in Stunting - Inadequate nutrition over long period of time leading to failure of linear growth</a:t>
            </a:r>
          </a:p>
          <a:p>
            <a:pPr marL="0" indent="0">
              <a:buNone/>
            </a:pPr>
            <a:r>
              <a:rPr lang="en-US" dirty="0">
                <a:solidFill>
                  <a:srgbClr val="475C6D"/>
                </a:solidFill>
                <a:latin typeface="Averta W01 Regular"/>
              </a:rPr>
              <a:t>“</a:t>
            </a:r>
            <a:r>
              <a:rPr lang="en-US" dirty="0">
                <a:latin typeface="Averta W01 Regular"/>
              </a:rPr>
              <a:t>Stunting is often associated with cognitive impairments such as delayed motor development, impaired brain function and poor school performance”</a:t>
            </a:r>
          </a:p>
          <a:p>
            <a:pPr marL="0" indent="0">
              <a:buNone/>
            </a:pPr>
            <a:r>
              <a:rPr lang="en-US" b="1" u="sng" dirty="0"/>
              <a:t>Acute Malnutrition </a:t>
            </a:r>
            <a:r>
              <a:rPr lang="en-US" dirty="0"/>
              <a:t>usually results in wasting ( Too thin for height)</a:t>
            </a:r>
          </a:p>
          <a:p>
            <a:pPr marL="0" indent="0">
              <a:buNone/>
            </a:pPr>
            <a:r>
              <a:rPr lang="en-US" dirty="0"/>
              <a:t>” Rapid deterioration in nutritional status over a short period of time”</a:t>
            </a:r>
          </a:p>
          <a:p>
            <a:pPr lvl="1"/>
            <a:r>
              <a:rPr lang="en-US" dirty="0"/>
              <a:t>Acute malnutrition</a:t>
            </a:r>
          </a:p>
          <a:p>
            <a:pPr lvl="1"/>
            <a:r>
              <a:rPr lang="en-US" dirty="0"/>
              <a:t>Moderate acute malnutrition (MAM)</a:t>
            </a:r>
          </a:p>
          <a:p>
            <a:pPr lvl="1"/>
            <a:r>
              <a:rPr lang="en-US" dirty="0"/>
              <a:t>Severe acute malnutrition (SAM).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82901A-8E42-B945-BCE2-D9D34C7AA80E}"/>
              </a:ext>
            </a:extLst>
          </p:cNvPr>
          <p:cNvSpPr/>
          <p:nvPr/>
        </p:nvSpPr>
        <p:spPr>
          <a:xfrm>
            <a:off x="1524000" y="631190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/>
              <a:t>2020 Global Nutrition Report</a:t>
            </a:r>
          </a:p>
          <a:p>
            <a:r>
              <a:rPr lang="en-US" sz="1200" dirty="0"/>
              <a:t>https://globalnutritionreport.org/454aeb#0718a918-stunting-in-children-under-five</a:t>
            </a:r>
          </a:p>
        </p:txBody>
      </p:sp>
    </p:spTree>
    <p:extLst>
      <p:ext uri="{BB962C8B-B14F-4D97-AF65-F5344CB8AC3E}">
        <p14:creationId xmlns:p14="http://schemas.microsoft.com/office/powerpoint/2010/main" val="372520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E038F4-92E9-A54D-822A-123FF0A42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544" y="417739"/>
            <a:ext cx="773571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BAB143-26EE-3A45-B878-C3D5C4A82F1A}"/>
              </a:ext>
            </a:extLst>
          </p:cNvPr>
          <p:cNvSpPr txBox="1"/>
          <p:nvPr/>
        </p:nvSpPr>
        <p:spPr>
          <a:xfrm>
            <a:off x="1110544" y="5152571"/>
            <a:ext cx="521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Children who are underweight can experience stunting, wasting or both </a:t>
            </a:r>
          </a:p>
        </p:txBody>
      </p:sp>
    </p:spTree>
    <p:extLst>
      <p:ext uri="{BB962C8B-B14F-4D97-AF65-F5344CB8AC3E}">
        <p14:creationId xmlns:p14="http://schemas.microsoft.com/office/powerpoint/2010/main" val="387105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163CED-E80A-3C4D-B59A-B566C4CA3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159397"/>
            <a:ext cx="10435772" cy="57116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8D63A7-BA06-114C-BF77-8E531B44E238}"/>
              </a:ext>
            </a:extLst>
          </p:cNvPr>
          <p:cNvSpPr/>
          <p:nvPr/>
        </p:nvSpPr>
        <p:spPr>
          <a:xfrm>
            <a:off x="2685143" y="6335877"/>
            <a:ext cx="8505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Mawuli Sablah, </a:t>
            </a:r>
            <a:r>
              <a:rPr lang="en-US" sz="1200" i="1" dirty="0"/>
              <a:t>Causes and Impacts of Undernutrition over the Life Course,</a:t>
            </a:r>
            <a:r>
              <a:rPr lang="en-US" sz="1200" dirty="0"/>
              <a:t>UNICEF, New York,  Sept 2019 </a:t>
            </a:r>
          </a:p>
        </p:txBody>
      </p:sp>
    </p:spTree>
    <p:extLst>
      <p:ext uri="{BB962C8B-B14F-4D97-AF65-F5344CB8AC3E}">
        <p14:creationId xmlns:p14="http://schemas.microsoft.com/office/powerpoint/2010/main" val="260742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9A3C-A7E2-B94C-A2DA-DEAEEE91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7" y="128059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Micronutrient deficiencies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D37D2-C951-7549-84A4-36FF09371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286934"/>
            <a:ext cx="11573527" cy="52662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Lack of intake, absorption or use of one or more vitamins or minerals</a:t>
            </a:r>
          </a:p>
          <a:p>
            <a:pPr marL="0" indent="0">
              <a:buNone/>
            </a:pPr>
            <a:r>
              <a:rPr lang="en-US" dirty="0"/>
              <a:t>Micronutrients that remain issues globally</a:t>
            </a:r>
          </a:p>
          <a:p>
            <a:pPr marL="0" indent="0">
              <a:buNone/>
            </a:pPr>
            <a:r>
              <a:rPr lang="en-US" b="1" dirty="0"/>
              <a:t>Iron</a:t>
            </a:r>
          </a:p>
          <a:p>
            <a:pPr lvl="1"/>
            <a:r>
              <a:rPr lang="en-US" dirty="0"/>
              <a:t>Iron-deficiency anemia is estimated to affect some 1.6 billion people. Iron deficiency in infancy and early childhood is associated with decreased cognitive abilities and resistance to disease </a:t>
            </a:r>
          </a:p>
          <a:p>
            <a:pPr lvl="1"/>
            <a:r>
              <a:rPr lang="en-US" dirty="0"/>
              <a:t>Iron deficiency in infancy and babies causes impaired developmental growth and severe iron deficiency kills about 50,000 young women a year in pregnancy and childbirth </a:t>
            </a:r>
          </a:p>
          <a:p>
            <a:pPr marL="0" indent="0">
              <a:buNone/>
            </a:pPr>
            <a:r>
              <a:rPr lang="en-US" b="1" dirty="0"/>
              <a:t>Zinc</a:t>
            </a:r>
          </a:p>
          <a:p>
            <a:pPr lvl="1"/>
            <a:r>
              <a:rPr lang="en-US" dirty="0"/>
              <a:t>Zinc deficiency contributes to growth failure and weakened immunity in young children</a:t>
            </a:r>
          </a:p>
          <a:p>
            <a:pPr lvl="1"/>
            <a:r>
              <a:rPr lang="en-US" dirty="0"/>
              <a:t>Results in some 800,000 child deaths per year </a:t>
            </a:r>
          </a:p>
          <a:p>
            <a:pPr lvl="1"/>
            <a:r>
              <a:rPr lang="en-US" dirty="0"/>
              <a:t>Zinc deficiency is typically the result of inadequate dietary intake, as children in the developing world have mainly plant-based diets, which are often low in zinc.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BEB1A3-1571-4445-A1DA-E36677FCDB59}"/>
              </a:ext>
            </a:extLst>
          </p:cNvPr>
          <p:cNvSpPr/>
          <p:nvPr/>
        </p:nvSpPr>
        <p:spPr>
          <a:xfrm>
            <a:off x="5723467" y="6291590"/>
            <a:ext cx="6053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</a:p>
          <a:p>
            <a:r>
              <a:rPr lang="en-US" sz="1400" dirty="0"/>
              <a:t>Holben, B., 2012. </a:t>
            </a:r>
            <a:r>
              <a:rPr lang="en-US" sz="1400" i="1" dirty="0"/>
              <a:t>Community nutrition in action: Entrepreneurial appr</a:t>
            </a:r>
            <a:r>
              <a:rPr lang="en-US" sz="1400" dirty="0"/>
              <a:t>, Cengage. </a:t>
            </a:r>
          </a:p>
        </p:txBody>
      </p:sp>
    </p:spTree>
    <p:extLst>
      <p:ext uri="{BB962C8B-B14F-4D97-AF65-F5344CB8AC3E}">
        <p14:creationId xmlns:p14="http://schemas.microsoft.com/office/powerpoint/2010/main" val="147746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F26EC-A7AB-B447-8EEC-D0BC2381F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7" y="304800"/>
            <a:ext cx="10913533" cy="60621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/>
              <a:t>Vitamin A</a:t>
            </a:r>
          </a:p>
          <a:p>
            <a:r>
              <a:rPr lang="en-US" dirty="0"/>
              <a:t>About 140 Million children experience vitamin A deficiency </a:t>
            </a:r>
          </a:p>
          <a:p>
            <a:r>
              <a:rPr lang="en-US" dirty="0"/>
              <a:t>Thousands suffer from partial blindness as a result </a:t>
            </a:r>
          </a:p>
          <a:p>
            <a:r>
              <a:rPr lang="en-US" dirty="0"/>
              <a:t>Compromise immune system and leads to early deaths among children </a:t>
            </a:r>
          </a:p>
          <a:p>
            <a:pPr marL="0" indent="0">
              <a:buNone/>
            </a:pPr>
            <a:r>
              <a:rPr lang="en-US" sz="3000" b="1" dirty="0"/>
              <a:t>Folate</a:t>
            </a:r>
          </a:p>
          <a:p>
            <a:r>
              <a:rPr lang="en-US" dirty="0"/>
              <a:t>Folate deficiency increases the risk of neural tube defects</a:t>
            </a:r>
          </a:p>
          <a:p>
            <a:r>
              <a:rPr lang="en-US" dirty="0"/>
              <a:t>Anemia </a:t>
            </a:r>
          </a:p>
          <a:p>
            <a:pPr marL="0" indent="0">
              <a:buNone/>
            </a:pPr>
            <a:r>
              <a:rPr lang="en-US" sz="3000" b="1" dirty="0"/>
              <a:t>Vitamin B12 </a:t>
            </a:r>
          </a:p>
          <a:p>
            <a:r>
              <a:rPr lang="en-US" dirty="0"/>
              <a:t>Anemia </a:t>
            </a:r>
          </a:p>
          <a:p>
            <a:r>
              <a:rPr lang="en-US" dirty="0"/>
              <a:t>cognitive damage ( in severe B12 def)</a:t>
            </a:r>
          </a:p>
          <a:p>
            <a:pPr marL="0" indent="0">
              <a:buNone/>
            </a:pPr>
            <a:r>
              <a:rPr lang="en-US" sz="3000" b="1" dirty="0"/>
              <a:t>Iodine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The major preventable cause of mental retardation 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Causes mental and physical retardation</a:t>
            </a:r>
          </a:p>
          <a:p>
            <a:pPr marL="0" indent="0">
              <a:buNone/>
            </a:pPr>
            <a:r>
              <a:rPr lang="en-US" dirty="0"/>
              <a:t>Goiter 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83DB8-C059-5640-9DE9-C3ACCC7B0C88}"/>
              </a:ext>
            </a:extLst>
          </p:cNvPr>
          <p:cNvSpPr txBox="1"/>
          <p:nvPr/>
        </p:nvSpPr>
        <p:spPr>
          <a:xfrm>
            <a:off x="2861733" y="6176963"/>
            <a:ext cx="13763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sz="1600" dirty="0"/>
              <a:t>Holben, B., 2012. </a:t>
            </a:r>
            <a:r>
              <a:rPr lang="en-US" sz="1600" i="1" dirty="0"/>
              <a:t>Community nutrition in action: Entrepreneurial appr</a:t>
            </a:r>
            <a:r>
              <a:rPr lang="en-US" sz="1600" dirty="0"/>
              <a:t>, Cengage.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26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5470</TotalTime>
  <Words>1775</Words>
  <Application>Microsoft Office PowerPoint</Application>
  <PresentationFormat>Widescreen</PresentationFormat>
  <Paragraphs>167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arial</vt:lpstr>
      <vt:lpstr>Averta W01 Regular</vt:lpstr>
      <vt:lpstr>BlinkMacSystemFont</vt:lpstr>
      <vt:lpstr>Calibri</vt:lpstr>
      <vt:lpstr>Calibri Light</vt:lpstr>
      <vt:lpstr>GiovanniStd</vt:lpstr>
      <vt:lpstr>hurme_no2-webfont</vt:lpstr>
      <vt:lpstr>MinionPro</vt:lpstr>
      <vt:lpstr>Office Theme</vt:lpstr>
      <vt:lpstr>NUTD 331: CLINICAL NUTRITION 1 </vt:lpstr>
      <vt:lpstr>What is Malnutrition </vt:lpstr>
      <vt:lpstr>Undernutrition</vt:lpstr>
      <vt:lpstr>Protein Energy Malnutrition </vt:lpstr>
      <vt:lpstr>Malnutrition- Undernutrition </vt:lpstr>
      <vt:lpstr>PowerPoint Presentation</vt:lpstr>
      <vt:lpstr>PowerPoint Presentation</vt:lpstr>
      <vt:lpstr>Micronutrient deficiencies</vt:lpstr>
      <vt:lpstr>PowerPoint Presentation</vt:lpstr>
      <vt:lpstr>Malnutrition in Adults</vt:lpstr>
      <vt:lpstr>Malnutrition/ Older Adults</vt:lpstr>
      <vt:lpstr>PowerPoint Presentation</vt:lpstr>
      <vt:lpstr>Indicators used to Measure Nutritional Status</vt:lpstr>
      <vt:lpstr>Malnutrition- Obesity </vt:lpstr>
      <vt:lpstr>PowerPoint Presentation</vt:lpstr>
      <vt:lpstr>Obesity </vt:lpstr>
      <vt:lpstr>PowerPoint Presentation</vt:lpstr>
      <vt:lpstr>Obesity and Diet-related noncommunicable diseases</vt:lpstr>
      <vt:lpstr>Adipose tissue ( Not only a storage site but has endocrine function as well ) </vt:lpstr>
      <vt:lpstr>PowerPoint Presentation</vt:lpstr>
      <vt:lpstr>PowerPoint Presentation</vt:lpstr>
      <vt:lpstr>DOUBLE BURDEN OF MALNUTRITION  </vt:lpstr>
      <vt:lpstr>PowerPoint Presentation</vt:lpstr>
      <vt:lpstr>PowerPoint Presentation</vt:lpstr>
      <vt:lpstr>PowerPoint Presentation</vt:lpstr>
      <vt:lpstr>PowerPoint Presentation</vt:lpstr>
      <vt:lpstr>Medical Nutrition Therapy</vt:lpstr>
      <vt:lpstr>MNT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NUTD 331: CLINICAL NUTRITION 1 </dc:title>
  <dc:creator>Hind Eliyan</dc:creator>
  <cp:lastModifiedBy>hamzadanoun002@gmail.com</cp:lastModifiedBy>
  <cp:revision>48</cp:revision>
  <dcterms:created xsi:type="dcterms:W3CDTF">2021-09-04T07:06:22Z</dcterms:created>
  <dcterms:modified xsi:type="dcterms:W3CDTF">2021-10-31T10:23:22Z</dcterms:modified>
</cp:coreProperties>
</file>