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70" r:id="rId14"/>
    <p:sldId id="267" r:id="rId15"/>
    <p:sldId id="271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2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5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8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0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1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1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4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8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078EE-2BF7-4F22-8F81-09B24C9F317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09C80-E6E2-4C91-8511-FA34CF3F1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Global Market-Entry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0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Equity Stake or Full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</a:t>
            </a:r>
            <a:r>
              <a:rPr lang="en-US" b="1" dirty="0" smtClean="0"/>
              <a:t>equity stake </a:t>
            </a:r>
            <a:r>
              <a:rPr lang="en-US" dirty="0" smtClean="0"/>
              <a:t>is simply an investment; if the investor owns fewer than 50% of the shares, it is a </a:t>
            </a:r>
            <a:r>
              <a:rPr lang="en-US" b="1" dirty="0" smtClean="0"/>
              <a:t>minority</a:t>
            </a:r>
            <a:r>
              <a:rPr lang="en-US" dirty="0" smtClean="0"/>
              <a:t> stake ownership of more than 50% makes it a </a:t>
            </a:r>
            <a:r>
              <a:rPr lang="en-US" b="1" dirty="0" smtClean="0"/>
              <a:t>majority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Full ownership </a:t>
            </a:r>
            <a:r>
              <a:rPr lang="en-US" dirty="0" smtClean="0"/>
              <a:t>means the investor has 100% control. This is achieved by a startup of new operations </a:t>
            </a:r>
            <a:r>
              <a:rPr lang="en-US" b="1" dirty="0" smtClean="0"/>
              <a:t>(greenfield investment), </a:t>
            </a:r>
            <a:r>
              <a:rPr lang="en-US" dirty="0" smtClean="0"/>
              <a:t>or by </a:t>
            </a:r>
            <a:r>
              <a:rPr lang="en-US" i="1" dirty="0" smtClean="0"/>
              <a:t>merger</a:t>
            </a:r>
            <a:r>
              <a:rPr lang="en-US" dirty="0" smtClean="0"/>
              <a:t> or </a:t>
            </a:r>
            <a:r>
              <a:rPr lang="en-US" i="1" dirty="0" smtClean="0"/>
              <a:t>acquisition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Governments sometimes restrict 100% ownership to foreign companies. </a:t>
            </a:r>
          </a:p>
          <a:p>
            <a:r>
              <a:rPr lang="en-US" dirty="0" smtClean="0"/>
              <a:t>Companies adopt this strategy to achieve faster expansion, greater control and higher profits.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0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Stake or Full Ownership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Advantages:</a:t>
            </a:r>
          </a:p>
          <a:p>
            <a:pPr lvl="1"/>
            <a:r>
              <a:rPr lang="en-US" dirty="0" smtClean="0"/>
              <a:t>Access to new markets</a:t>
            </a:r>
          </a:p>
          <a:p>
            <a:pPr lvl="1"/>
            <a:r>
              <a:rPr lang="en-US" dirty="0" smtClean="0"/>
              <a:t>Access to new manufacturing techniques </a:t>
            </a:r>
            <a:r>
              <a:rPr lang="en-US" dirty="0"/>
              <a:t>and </a:t>
            </a:r>
            <a:r>
              <a:rPr lang="en-US" dirty="0" smtClean="0"/>
              <a:t>technology </a:t>
            </a:r>
            <a:r>
              <a:rPr lang="en-US" dirty="0"/>
              <a:t>transfer- acquisition </a:t>
            </a:r>
            <a:endParaRPr lang="en-US" dirty="0" smtClean="0"/>
          </a:p>
          <a:p>
            <a:pPr lvl="1"/>
            <a:r>
              <a:rPr lang="en-US" dirty="0" smtClean="0"/>
              <a:t>Avoidance of tariff and export barriers</a:t>
            </a:r>
          </a:p>
          <a:p>
            <a:pPr lvl="1"/>
            <a:r>
              <a:rPr lang="en-US" dirty="0" smtClean="0"/>
              <a:t>Avoiding communication and coordination with partners.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Disadvantages:</a:t>
            </a:r>
          </a:p>
          <a:p>
            <a:pPr lvl="1"/>
            <a:r>
              <a:rPr lang="en-US" dirty="0" smtClean="0"/>
              <a:t>Require a lot of reporting and communication to HQ</a:t>
            </a:r>
          </a:p>
          <a:p>
            <a:pPr lvl="1"/>
            <a:r>
              <a:rPr lang="en-US" dirty="0" smtClean="0"/>
              <a:t>Risk of disruptive factors.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9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Strategic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Recent changes in political, economical, sociocultural, and technological environments provide unprecedented marketing opportunities.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Global strategic partnership (GSP) </a:t>
            </a:r>
            <a:r>
              <a:rPr lang="en-US" dirty="0" smtClean="0"/>
              <a:t>refer to linkages among companies from different countries to jointly pursue a common goal.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Characteristics of GSP include: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articipants remain independent</a:t>
            </a:r>
          </a:p>
          <a:p>
            <a:pPr lvl="1"/>
            <a:r>
              <a:rPr lang="en-US" dirty="0" smtClean="0"/>
              <a:t>Participants share the benefits of the alliance as well as control over performance. </a:t>
            </a:r>
          </a:p>
          <a:p>
            <a:pPr lvl="1"/>
            <a:r>
              <a:rPr lang="en-US" dirty="0" smtClean="0"/>
              <a:t>Participants make ongoing contribution in technology, and products.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77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6200"/>
            <a:ext cx="8077200" cy="6172200"/>
          </a:xfrm>
        </p:spPr>
      </p:pic>
    </p:spTree>
    <p:extLst>
      <p:ext uri="{BB962C8B-B14F-4D97-AF65-F5344CB8AC3E}">
        <p14:creationId xmlns:p14="http://schemas.microsoft.com/office/powerpoint/2010/main" val="235518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Strategic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Advantages:</a:t>
            </a:r>
          </a:p>
          <a:p>
            <a:pPr lvl="1"/>
            <a:r>
              <a:rPr lang="en-US" dirty="0" smtClean="0"/>
              <a:t>Share high product-development cost</a:t>
            </a:r>
          </a:p>
          <a:p>
            <a:pPr lvl="1"/>
            <a:r>
              <a:rPr lang="en-US" dirty="0" smtClean="0"/>
              <a:t>One company alone cannot perform due to technological requirements, skills, capital, know-how.</a:t>
            </a:r>
          </a:p>
          <a:p>
            <a:pPr lvl="1"/>
            <a:r>
              <a:rPr lang="en-US" dirty="0" smtClean="0"/>
              <a:t>Secures access to regional markets</a:t>
            </a:r>
          </a:p>
          <a:p>
            <a:pPr lvl="1"/>
            <a:r>
              <a:rPr lang="en-US" dirty="0" smtClean="0"/>
              <a:t>Provides a learning experience</a:t>
            </a:r>
          </a:p>
          <a:p>
            <a:r>
              <a:rPr lang="en-US" b="1" dirty="0" smtClean="0"/>
              <a:t>Disadvantages:</a:t>
            </a:r>
          </a:p>
          <a:p>
            <a:pPr lvl="1"/>
            <a:r>
              <a:rPr lang="en-US" dirty="0" smtClean="0"/>
              <a:t>Shared control over tasks creates management challenges.</a:t>
            </a:r>
          </a:p>
          <a:p>
            <a:pPr lvl="1"/>
            <a:r>
              <a:rPr lang="en-US" dirty="0" smtClean="0"/>
              <a:t>Strengthening an existing competitor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Attributes of GSP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Aim is to achieve world leadership by pursuing cost leadership or differentiation strategy. </a:t>
            </a:r>
          </a:p>
          <a:p>
            <a:r>
              <a:rPr lang="en-US" dirty="0" smtClean="0"/>
              <a:t>The relationship is reciprocal.</a:t>
            </a:r>
          </a:p>
          <a:p>
            <a:r>
              <a:rPr lang="en-US" dirty="0" smtClean="0"/>
              <a:t>The partners’ vision is global, extending beyond home countries. </a:t>
            </a:r>
          </a:p>
          <a:p>
            <a:r>
              <a:rPr lang="en-US" dirty="0" smtClean="0"/>
              <a:t>Continual transfer of resources between partners is required.</a:t>
            </a:r>
          </a:p>
          <a:p>
            <a:r>
              <a:rPr lang="en-US" dirty="0" smtClean="0"/>
              <a:t>When competing in markets excluded from partnership, the participants retain their national identities. </a:t>
            </a:r>
          </a:p>
        </p:txBody>
      </p:sp>
    </p:spTree>
    <p:extLst>
      <p:ext uri="{BB962C8B-B14F-4D97-AF65-F5344CB8AC3E}">
        <p14:creationId xmlns:p14="http://schemas.microsoft.com/office/powerpoint/2010/main" val="213554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factors for GSP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Mission: </a:t>
            </a:r>
            <a:r>
              <a:rPr lang="en-US" dirty="0" smtClean="0"/>
              <a:t>win-win situation and mutual benefits.</a:t>
            </a:r>
          </a:p>
          <a:p>
            <a:r>
              <a:rPr lang="en-US" b="1" dirty="0" smtClean="0"/>
              <a:t>Strategy: </a:t>
            </a:r>
            <a:r>
              <a:rPr lang="en-US" dirty="0" smtClean="0"/>
              <a:t>a company may establish a number of GSP, this must be thought of to avoid conflicts.</a:t>
            </a:r>
          </a:p>
          <a:p>
            <a:r>
              <a:rPr lang="en-US" b="1" dirty="0" smtClean="0"/>
              <a:t>Governance: </a:t>
            </a:r>
            <a:r>
              <a:rPr lang="en-US" dirty="0" smtClean="0"/>
              <a:t>partners are equal, consensus is important.</a:t>
            </a:r>
          </a:p>
          <a:p>
            <a:r>
              <a:rPr lang="en-US" b="1" dirty="0" smtClean="0"/>
              <a:t>Culture: </a:t>
            </a:r>
            <a:r>
              <a:rPr lang="en-US" dirty="0" smtClean="0"/>
              <a:t>personal chemistry and organizational culture. </a:t>
            </a:r>
          </a:p>
          <a:p>
            <a:r>
              <a:rPr lang="en-US" b="1" dirty="0" smtClean="0"/>
              <a:t>Organization: </a:t>
            </a:r>
            <a:r>
              <a:rPr lang="en-US" dirty="0" smtClean="0"/>
              <a:t>innovative structure to avoid complexity of multi-country management.</a:t>
            </a:r>
          </a:p>
          <a:p>
            <a:r>
              <a:rPr lang="en-US" b="1" dirty="0" smtClean="0"/>
              <a:t>Management: </a:t>
            </a:r>
            <a:r>
              <a:rPr lang="en-US" dirty="0" smtClean="0"/>
              <a:t>clear lines of authority must be in place.</a:t>
            </a:r>
          </a:p>
        </p:txBody>
      </p:sp>
    </p:spTree>
    <p:extLst>
      <p:ext uri="{BB962C8B-B14F-4D97-AF65-F5344CB8AC3E}">
        <p14:creationId xmlns:p14="http://schemas.microsoft.com/office/powerpoint/2010/main" val="35341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 smtClean="0"/>
              <a:t>Principals of successful GSP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 must remember they are competitors </a:t>
            </a:r>
          </a:p>
          <a:p>
            <a:r>
              <a:rPr lang="en-US" dirty="0" smtClean="0"/>
              <a:t>Some conflict to be expected,</a:t>
            </a:r>
          </a:p>
          <a:p>
            <a:r>
              <a:rPr lang="en-US" dirty="0" smtClean="0"/>
              <a:t>All employees and managers must understand where cooperation ends and competition starts.</a:t>
            </a:r>
          </a:p>
          <a:p>
            <a:r>
              <a:rPr lang="en-US" dirty="0" smtClean="0"/>
              <a:t>Learning from partners is critically important.</a:t>
            </a:r>
          </a:p>
        </p:txBody>
      </p:sp>
    </p:spTree>
    <p:extLst>
      <p:ext uri="{BB962C8B-B14F-4D97-AF65-F5344CB8AC3E}">
        <p14:creationId xmlns:p14="http://schemas.microsoft.com/office/powerpoint/2010/main" val="411277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Licensing</a:t>
            </a:r>
            <a:r>
              <a:rPr lang="en-US" dirty="0" smtClean="0"/>
              <a:t> is a contractual arrangement in which one company </a:t>
            </a:r>
            <a:r>
              <a:rPr lang="en-US" b="1" dirty="0" smtClean="0"/>
              <a:t>(the licensor) </a:t>
            </a:r>
            <a:r>
              <a:rPr lang="en-US" dirty="0" smtClean="0"/>
              <a:t>makes a legally protected asset available to another company </a:t>
            </a:r>
            <a:r>
              <a:rPr lang="en-US" b="1" dirty="0" smtClean="0"/>
              <a:t>(the licensee) </a:t>
            </a:r>
            <a:r>
              <a:rPr lang="en-US" dirty="0" smtClean="0"/>
              <a:t>in exchange for compensation. Licensing enables a company to “borrow” another company’s resources.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Licensed assets include: </a:t>
            </a:r>
            <a:r>
              <a:rPr lang="en-US" dirty="0" smtClean="0"/>
              <a:t>brand name, company name, patent, trade secret, product formula.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Licensing is a revenue stream for a wide range of organizations example: NBA, Disney, </a:t>
            </a:r>
            <a:r>
              <a:rPr lang="en-US" dirty="0" smtClean="0"/>
              <a:t>Coca-Cola, fashion industry.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49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Licensing</a:t>
            </a:r>
            <a:r>
              <a:rPr lang="en-US" dirty="0" smtClean="0"/>
              <a:t> is a global market-entry strategy with attractive return on investment, and minimal operational cost. </a:t>
            </a:r>
          </a:p>
          <a:p>
            <a:r>
              <a:rPr lang="en-US" b="1" dirty="0" smtClean="0"/>
              <a:t>Advantages:</a:t>
            </a:r>
          </a:p>
          <a:p>
            <a:pPr lvl="1"/>
            <a:r>
              <a:rPr lang="en-US" dirty="0" smtClean="0"/>
              <a:t>Low cost and high </a:t>
            </a:r>
            <a:r>
              <a:rPr lang="en-US" dirty="0" smtClean="0"/>
              <a:t>returns </a:t>
            </a:r>
          </a:p>
          <a:p>
            <a:pPr lvl="1"/>
            <a:r>
              <a:rPr lang="en-US" dirty="0" smtClean="0"/>
              <a:t>Enables companies to avoid export barriers.</a:t>
            </a:r>
          </a:p>
          <a:p>
            <a:pPr lvl="1"/>
            <a:r>
              <a:rPr lang="en-US" dirty="0" smtClean="0"/>
              <a:t>Products and goods are adapted to local </a:t>
            </a:r>
            <a:r>
              <a:rPr lang="en-US" dirty="0" smtClean="0"/>
              <a:t>taste/ licensee autonomy.</a:t>
            </a:r>
            <a:endParaRPr lang="en-US" dirty="0" smtClean="0"/>
          </a:p>
          <a:p>
            <a:pPr lvl="1"/>
            <a:r>
              <a:rPr lang="en-US" dirty="0" smtClean="0"/>
              <a:t>Speed the diffusion of new products.</a:t>
            </a:r>
          </a:p>
          <a:p>
            <a:r>
              <a:rPr lang="en-US" b="1" dirty="0" smtClean="0"/>
              <a:t>Disadvantages:</a:t>
            </a:r>
          </a:p>
          <a:p>
            <a:pPr lvl="1"/>
            <a:r>
              <a:rPr lang="en-US" dirty="0" smtClean="0"/>
              <a:t>Limited market </a:t>
            </a:r>
            <a:r>
              <a:rPr lang="en-US" dirty="0" smtClean="0"/>
              <a:t>control/ no involvement in marketing program thus loss of potential returns.</a:t>
            </a:r>
            <a:endParaRPr lang="en-US" dirty="0" smtClean="0"/>
          </a:p>
          <a:p>
            <a:pPr lvl="1"/>
            <a:r>
              <a:rPr lang="en-US" dirty="0" smtClean="0"/>
              <a:t>Agreement time ends- potential competitor</a:t>
            </a:r>
            <a:br>
              <a:rPr lang="en-US" dirty="0" smtClean="0"/>
            </a:br>
            <a:r>
              <a:rPr lang="en-US" sz="2400" i="1" dirty="0" smtClean="0"/>
              <a:t>cross-technology </a:t>
            </a:r>
            <a:r>
              <a:rPr lang="en-US" sz="2400" i="1" dirty="0" smtClean="0"/>
              <a:t>exchange to avoid unilateral benefits.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65519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 smtClean="0"/>
              <a:t>Special Licensing </a:t>
            </a:r>
            <a:r>
              <a:rPr lang="en-US" dirty="0"/>
              <a:t>A</a:t>
            </a:r>
            <a:r>
              <a:rPr lang="en-US" dirty="0" smtClean="0"/>
              <a:t>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41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Contract manufacturing </a:t>
            </a:r>
            <a:r>
              <a:rPr lang="en-US" dirty="0" smtClean="0"/>
              <a:t>involves providing technical specifications to a local </a:t>
            </a:r>
            <a:r>
              <a:rPr lang="en-US" dirty="0" smtClean="0"/>
              <a:t>manufacturer</a:t>
            </a:r>
            <a:r>
              <a:rPr lang="en-US" dirty="0" smtClean="0"/>
              <a:t>, where the subcontractor oversee</a:t>
            </a:r>
            <a:r>
              <a:rPr lang="en-US" dirty="0" smtClean="0"/>
              <a:t> production.</a:t>
            </a:r>
            <a:endParaRPr lang="en-US" dirty="0" smtClean="0"/>
          </a:p>
          <a:p>
            <a:r>
              <a:rPr lang="en-US" b="1" dirty="0" smtClean="0"/>
              <a:t>Advantages:</a:t>
            </a:r>
          </a:p>
          <a:p>
            <a:pPr lvl="1"/>
            <a:r>
              <a:rPr lang="en-US" dirty="0" smtClean="0"/>
              <a:t>Licensing firm specialize in product design &amp; marketing</a:t>
            </a:r>
          </a:p>
          <a:p>
            <a:pPr lvl="1"/>
            <a:r>
              <a:rPr lang="en-US" dirty="0" smtClean="0"/>
              <a:t>Limited commitment of financial &amp; managerial resources</a:t>
            </a:r>
          </a:p>
          <a:p>
            <a:pPr lvl="1"/>
            <a:r>
              <a:rPr lang="en-US" dirty="0" smtClean="0"/>
              <a:t>Quick entry into target markets</a:t>
            </a:r>
          </a:p>
          <a:p>
            <a:r>
              <a:rPr lang="en-US" b="1" dirty="0" smtClean="0"/>
              <a:t>Disadvantages:</a:t>
            </a:r>
          </a:p>
          <a:p>
            <a:pPr lvl="1"/>
            <a:r>
              <a:rPr lang="en-US" dirty="0" smtClean="0"/>
              <a:t>Public criticism – poorly paid workers- image advertising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Special Licensing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Franchising</a:t>
            </a:r>
            <a:r>
              <a:rPr lang="en-US" dirty="0" smtClean="0"/>
              <a:t> is a contract between a franchiser and a franchisee where it allows the franchisee to operate a business developed by the franchiser in return for fees and adherence to policies and practices.</a:t>
            </a:r>
          </a:p>
          <a:p>
            <a:endParaRPr lang="en-US" dirty="0" smtClean="0"/>
          </a:p>
          <a:p>
            <a:r>
              <a:rPr lang="en-US" b="1" dirty="0" smtClean="0"/>
              <a:t>Advantages:</a:t>
            </a:r>
          </a:p>
          <a:p>
            <a:pPr lvl="1"/>
            <a:r>
              <a:rPr lang="en-US" dirty="0" smtClean="0"/>
              <a:t>Market entry </a:t>
            </a:r>
          </a:p>
          <a:p>
            <a:pPr lvl="1"/>
            <a:r>
              <a:rPr lang="en-US" dirty="0" smtClean="0"/>
              <a:t>Adaptation of products and business layout to local taste</a:t>
            </a:r>
          </a:p>
          <a:p>
            <a:r>
              <a:rPr lang="en-US" b="1" dirty="0" smtClean="0"/>
              <a:t>Disadvantages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ranchisees </a:t>
            </a:r>
            <a:r>
              <a:rPr lang="en-US" dirty="0"/>
              <a:t>could give the brand a </a:t>
            </a:r>
            <a:r>
              <a:rPr lang="en-US" b="1" dirty="0"/>
              <a:t>bad </a:t>
            </a:r>
            <a:r>
              <a:rPr lang="en-US" b="1" dirty="0" smtClean="0"/>
              <a:t>reputation</a:t>
            </a:r>
          </a:p>
          <a:p>
            <a:pPr lvl="1"/>
            <a:r>
              <a:rPr lang="en-US" dirty="0" smtClean="0"/>
              <a:t>Limited control over running the business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Favorable in the retailing industry and fast-food.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Investment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Investment is the action of having partial or full ownership of operations outside the home country. A more extensive form of participation.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Foreign direct investment (FDI) </a:t>
            </a:r>
            <a:r>
              <a:rPr lang="en-US" dirty="0" smtClean="0"/>
              <a:t>reflect investment flows out of the home country as companies invest or acquire plants, or other assets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FDI allows companies to produce, sell, and compete locally in key markets.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FDI may take the form of </a:t>
            </a:r>
          </a:p>
          <a:p>
            <a:pPr lvl="1"/>
            <a:r>
              <a:rPr lang="en-US" dirty="0" smtClean="0"/>
              <a:t>Minority or majority shares in joint ventures</a:t>
            </a:r>
          </a:p>
          <a:p>
            <a:pPr lvl="1"/>
            <a:r>
              <a:rPr lang="en-US" dirty="0" smtClean="0"/>
              <a:t>Minority or majority equity stake </a:t>
            </a:r>
          </a:p>
          <a:p>
            <a:pPr lvl="1"/>
            <a:r>
              <a:rPr lang="en-US" dirty="0" smtClean="0"/>
              <a:t>acquisition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5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Joint Ventures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JVs usually involves equity ownership by more than one organization. </a:t>
            </a:r>
          </a:p>
          <a:p>
            <a:r>
              <a:rPr lang="en-US" dirty="0" smtClean="0"/>
              <a:t>JVs usually formed to achieve particular and specific objectives, but can continue to operate indefinitely as objectives are redefined. </a:t>
            </a:r>
          </a:p>
          <a:p>
            <a:r>
              <a:rPr lang="en-US" dirty="0" smtClean="0"/>
              <a:t>JVs may involve more than two companies. When more than two organizations participate, the venture is called a </a:t>
            </a:r>
            <a:r>
              <a:rPr lang="en-US" b="1" dirty="0" smtClean="0"/>
              <a:t>consortium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more companies in the JV, the more complex its management becomes. </a:t>
            </a:r>
          </a:p>
          <a:p>
            <a:r>
              <a:rPr lang="en-US" dirty="0" smtClean="0"/>
              <a:t>There are various possible combinations for a joint venture.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6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Ventures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Joint venture </a:t>
            </a:r>
            <a:r>
              <a:rPr lang="en-US" dirty="0" smtClean="0"/>
              <a:t>is an entry strategy for a </a:t>
            </a:r>
            <a:r>
              <a:rPr lang="en-US" b="1" dirty="0" smtClean="0"/>
              <a:t>single target country </a:t>
            </a:r>
            <a:r>
              <a:rPr lang="en-US" dirty="0" smtClean="0"/>
              <a:t>in which partners share ownership of newly created business entity.</a:t>
            </a:r>
          </a:p>
          <a:p>
            <a:endParaRPr lang="en-US" dirty="0" smtClean="0"/>
          </a:p>
          <a:p>
            <a:r>
              <a:rPr lang="en-US" b="1" dirty="0" smtClean="0"/>
              <a:t>Advantages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Financial and political risk sharing</a:t>
            </a:r>
          </a:p>
          <a:p>
            <a:pPr lvl="1"/>
            <a:r>
              <a:rPr lang="en-US" dirty="0" smtClean="0"/>
              <a:t>Learning experience about new markets</a:t>
            </a:r>
          </a:p>
          <a:p>
            <a:pPr lvl="1"/>
            <a:r>
              <a:rPr lang="en-US" dirty="0" smtClean="0"/>
              <a:t>Achieve synergy between partners- combine value chain activities.</a:t>
            </a:r>
          </a:p>
          <a:p>
            <a:pPr lvl="1"/>
            <a:r>
              <a:rPr lang="en-US" dirty="0" smtClean="0"/>
              <a:t>Easy access to regulatory-rigid market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Ventures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Disadvantages:</a:t>
            </a:r>
          </a:p>
          <a:p>
            <a:pPr lvl="1"/>
            <a:r>
              <a:rPr lang="en-US" sz="3500" dirty="0" smtClean="0"/>
              <a:t>Rewards are shared.</a:t>
            </a:r>
          </a:p>
          <a:p>
            <a:pPr lvl="1"/>
            <a:r>
              <a:rPr lang="en-US" sz="3500" dirty="0" smtClean="0"/>
              <a:t>Significant control and coordination cost- partnership management.</a:t>
            </a:r>
          </a:p>
          <a:p>
            <a:pPr lvl="1"/>
            <a:r>
              <a:rPr lang="en-US" sz="3500" dirty="0" smtClean="0"/>
              <a:t>Potential for conflict between partners mainly due to cultural differences.</a:t>
            </a:r>
          </a:p>
          <a:p>
            <a:pPr lvl="1"/>
            <a:r>
              <a:rPr lang="en-US" sz="3500" dirty="0" smtClean="0"/>
              <a:t>The ability to evolve into a </a:t>
            </a:r>
            <a:r>
              <a:rPr lang="en-US" sz="3500" dirty="0" smtClean="0"/>
              <a:t>competitor. </a:t>
            </a:r>
            <a:endParaRPr lang="en-US" sz="35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8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1820</TotalTime>
  <Words>784</Words>
  <Application>Microsoft Office PowerPoint</Application>
  <PresentationFormat>On-screen Show (4:3)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Global Market-Entry Strategies</vt:lpstr>
      <vt:lpstr>Licensing</vt:lpstr>
      <vt:lpstr>Licensing</vt:lpstr>
      <vt:lpstr>Special Licensing Agreements</vt:lpstr>
      <vt:lpstr>Special Licensing Agreements</vt:lpstr>
      <vt:lpstr>Investment</vt:lpstr>
      <vt:lpstr>Joint Ventures</vt:lpstr>
      <vt:lpstr>Joint Ventures</vt:lpstr>
      <vt:lpstr>Joint Ventures</vt:lpstr>
      <vt:lpstr>Equity Stake or Full Ownership</vt:lpstr>
      <vt:lpstr>Equity Stake or Full Ownership</vt:lpstr>
      <vt:lpstr>Global Strategic Partnership</vt:lpstr>
      <vt:lpstr>PowerPoint Presentation</vt:lpstr>
      <vt:lpstr>Global Strategic Partnership</vt:lpstr>
      <vt:lpstr>Attributes of GSP</vt:lpstr>
      <vt:lpstr>Success factors for GSP</vt:lpstr>
      <vt:lpstr>Principals of successful GSP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Market-Entry Strategies</dc:title>
  <dc:creator>Windows User</dc:creator>
  <cp:lastModifiedBy>Windows User</cp:lastModifiedBy>
  <cp:revision>33</cp:revision>
  <dcterms:created xsi:type="dcterms:W3CDTF">2017-10-24T17:43:02Z</dcterms:created>
  <dcterms:modified xsi:type="dcterms:W3CDTF">2018-11-14T05:29:46Z</dcterms:modified>
</cp:coreProperties>
</file>