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70" r:id="rId4"/>
    <p:sldId id="271" r:id="rId5"/>
    <p:sldId id="269" r:id="rId6"/>
    <p:sldId id="262" r:id="rId7"/>
    <p:sldId id="263" r:id="rId8"/>
    <p:sldId id="264" r:id="rId9"/>
    <p:sldId id="272" r:id="rId10"/>
    <p:sldId id="266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7" d="100"/>
          <a:sy n="107" d="100"/>
        </p:scale>
        <p:origin x="114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3E03E-07E9-4364-A314-A080739D076D}" type="datetimeFigureOut">
              <a:rPr lang="ar-SA" smtClean="0"/>
              <a:pPr/>
              <a:t>05/04/1441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49B90-D629-405C-9155-83F29BB69F1F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Endometriosis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Removal of Endometriosis</a:t>
            </a:r>
          </a:p>
        </p:txBody>
      </p:sp>
      <p:pic>
        <p:nvPicPr>
          <p:cNvPr id="23557" name="Picture 5" descr="Endometriosis over bladder being excis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4933" y="1143000"/>
            <a:ext cx="5825067" cy="5346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63600" y="1600201"/>
            <a:ext cx="7501467" cy="4525963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Endometriosis is a disease in which </a:t>
            </a:r>
            <a:r>
              <a:rPr lang="en-US" dirty="0" smtClean="0"/>
              <a:t>endometrium implants </a:t>
            </a:r>
            <a:r>
              <a:rPr lang="en-US" dirty="0"/>
              <a:t>and </a:t>
            </a:r>
            <a:r>
              <a:rPr lang="en-US" dirty="0" smtClean="0"/>
              <a:t>grows </a:t>
            </a:r>
            <a:r>
              <a:rPr lang="en-US" dirty="0"/>
              <a:t>in areas outside the </a:t>
            </a:r>
            <a:r>
              <a:rPr lang="en-US" dirty="0" smtClean="0"/>
              <a:t>uterus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sustained inflammatory reaction</a:t>
            </a:r>
          </a:p>
          <a:p>
            <a:pPr algn="l" rtl="0"/>
            <a:r>
              <a:rPr lang="en-US" dirty="0" smtClean="0"/>
              <a:t>Most </a:t>
            </a:r>
            <a:r>
              <a:rPr lang="en-US" dirty="0"/>
              <a:t>commonly implants are found in the pelvis</a:t>
            </a:r>
          </a:p>
          <a:p>
            <a:pPr algn="l" rtl="0">
              <a:lnSpc>
                <a:spcPct val="10000"/>
              </a:lnSpc>
            </a:pPr>
            <a:endParaRPr lang="en-US" dirty="0"/>
          </a:p>
          <a:p>
            <a:pPr algn="l" rtl="0"/>
            <a:r>
              <a:rPr lang="en-US" dirty="0"/>
              <a:t>Lesions may occur at distant sites: pleural cavity, liver, kidney, gluteal muscles, bladder, etc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9036496" cy="6858000"/>
          </a:xfrm>
        </p:spPr>
      </p:pic>
    </p:spTree>
    <p:extLst>
      <p:ext uri="{BB962C8B-B14F-4D97-AF65-F5344CB8AC3E}">
        <p14:creationId xmlns:p14="http://schemas.microsoft.com/office/powerpoint/2010/main" val="2406690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6696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319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Presentation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r>
              <a:rPr lang="en-US" dirty="0" err="1" smtClean="0"/>
              <a:t>Dysmenorrhea</a:t>
            </a:r>
            <a:endParaRPr lang="en-US" dirty="0" smtClean="0"/>
          </a:p>
          <a:p>
            <a:pPr algn="l" rtl="0"/>
            <a:r>
              <a:rPr lang="en-US" dirty="0" smtClean="0"/>
              <a:t>Heavy or irregular bleeding</a:t>
            </a:r>
          </a:p>
          <a:p>
            <a:pPr algn="l" rtl="0"/>
            <a:r>
              <a:rPr lang="en-US" dirty="0" err="1" smtClean="0"/>
              <a:t>Cylical</a:t>
            </a:r>
            <a:r>
              <a:rPr lang="en-US" dirty="0" smtClean="0"/>
              <a:t>/</a:t>
            </a:r>
            <a:r>
              <a:rPr lang="en-US" dirty="0" err="1" smtClean="0"/>
              <a:t>noncylical</a:t>
            </a:r>
            <a:r>
              <a:rPr lang="en-US" dirty="0" smtClean="0"/>
              <a:t> pelvic pain</a:t>
            </a:r>
          </a:p>
          <a:p>
            <a:pPr algn="l" rtl="0"/>
            <a:r>
              <a:rPr lang="en-US" dirty="0" smtClean="0"/>
              <a:t>Lower abdominal or back pain</a:t>
            </a:r>
          </a:p>
          <a:p>
            <a:pPr algn="l" rtl="0"/>
            <a:r>
              <a:rPr lang="en-US" dirty="0" smtClean="0"/>
              <a:t>Bloating, nausea, and vomiting</a:t>
            </a:r>
          </a:p>
          <a:p>
            <a:pPr algn="l" rtl="0"/>
            <a:r>
              <a:rPr lang="en-US" dirty="0" smtClean="0"/>
              <a:t>Inguinal pain</a:t>
            </a:r>
          </a:p>
          <a:p>
            <a:pPr algn="l" rtl="0"/>
            <a:r>
              <a:rPr lang="en-US" dirty="0" err="1" smtClean="0"/>
              <a:t>Dysuria</a:t>
            </a:r>
            <a:endParaRPr lang="en-US" dirty="0" smtClean="0"/>
          </a:p>
          <a:p>
            <a:pPr algn="l" rtl="0"/>
            <a:r>
              <a:rPr lang="en-US" dirty="0" err="1" smtClean="0"/>
              <a:t>Dyspareunia</a:t>
            </a: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Nodules may be felt upon pelvic exam</a:t>
            </a:r>
          </a:p>
          <a:p>
            <a:pPr algn="l" rtl="0"/>
            <a:r>
              <a:rPr lang="en-US" dirty="0" smtClean="0"/>
              <a:t>Imaging may indicate pelvic mass</a:t>
            </a:r>
          </a:p>
          <a:p>
            <a:pPr algn="l" rtl="0"/>
            <a:r>
              <a:rPr lang="en-US" dirty="0" smtClean="0"/>
              <a:t>Infertility</a:t>
            </a:r>
          </a:p>
          <a:p>
            <a:pPr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/>
              <a:t>Physical Findings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6667" y="1981200"/>
            <a:ext cx="7721600" cy="5029200"/>
          </a:xfrm>
        </p:spPr>
        <p:txBody>
          <a:bodyPr/>
          <a:lstStyle/>
          <a:p>
            <a:pPr algn="l" rtl="0"/>
            <a:r>
              <a:rPr lang="en-US" sz="2800" dirty="0"/>
              <a:t>Tender nodules along the </a:t>
            </a:r>
            <a:r>
              <a:rPr lang="en-US" sz="2800" dirty="0" err="1"/>
              <a:t>uterosacral</a:t>
            </a:r>
            <a:r>
              <a:rPr lang="en-US" sz="2800" dirty="0"/>
              <a:t> ligaments </a:t>
            </a:r>
            <a:r>
              <a:rPr lang="en-US" sz="2800" dirty="0" smtClean="0"/>
              <a:t>, </a:t>
            </a:r>
            <a:r>
              <a:rPr lang="en-US" sz="2800" dirty="0"/>
              <a:t>especially just before menses</a:t>
            </a:r>
          </a:p>
          <a:p>
            <a:pPr algn="l" rtl="0">
              <a:lnSpc>
                <a:spcPct val="20000"/>
              </a:lnSpc>
            </a:pPr>
            <a:endParaRPr lang="en-US" sz="2800" dirty="0"/>
          </a:p>
          <a:p>
            <a:pPr algn="l" rtl="0"/>
            <a:r>
              <a:rPr lang="en-US" sz="2800" dirty="0"/>
              <a:t>Pain </a:t>
            </a:r>
            <a:r>
              <a:rPr lang="en-US" sz="2800" dirty="0" smtClean="0"/>
              <a:t>without </a:t>
            </a:r>
            <a:r>
              <a:rPr lang="en-US" sz="2800" dirty="0"/>
              <a:t>nodules </a:t>
            </a:r>
          </a:p>
          <a:p>
            <a:pPr algn="l" rtl="0">
              <a:lnSpc>
                <a:spcPct val="30000"/>
              </a:lnSpc>
            </a:pPr>
            <a:endParaRPr lang="en-US" sz="2800" dirty="0"/>
          </a:p>
          <a:p>
            <a:pPr algn="l" rtl="0">
              <a:lnSpc>
                <a:spcPct val="90000"/>
              </a:lnSpc>
            </a:pPr>
            <a:r>
              <a:rPr lang="en-US" sz="2800" dirty="0"/>
              <a:t>Uterine or </a:t>
            </a:r>
            <a:r>
              <a:rPr lang="en-US" sz="2800" dirty="0" err="1"/>
              <a:t>adnexal</a:t>
            </a:r>
            <a:r>
              <a:rPr lang="en-US" sz="2800" dirty="0"/>
              <a:t> fixation, or an </a:t>
            </a:r>
            <a:r>
              <a:rPr lang="en-US" sz="2800" dirty="0" err="1"/>
              <a:t>adnexal</a:t>
            </a:r>
            <a:r>
              <a:rPr lang="en-US" sz="2800" dirty="0"/>
              <a:t> mass </a:t>
            </a:r>
          </a:p>
          <a:p>
            <a:pPr algn="l" rtl="0"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/>
              <a:t>Diagnosis of Endometriosis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892480" cy="4724400"/>
          </a:xfrm>
        </p:spPr>
        <p:txBody>
          <a:bodyPr/>
          <a:lstStyle/>
          <a:p>
            <a:pPr algn="l" rtl="0"/>
            <a:r>
              <a:rPr lang="en-US" dirty="0"/>
              <a:t>Direct visualization of implants</a:t>
            </a:r>
          </a:p>
          <a:p>
            <a:pPr lvl="1" algn="l" rtl="0">
              <a:buClr>
                <a:srgbClr val="00FF00"/>
              </a:buClr>
              <a:buNone/>
            </a:pPr>
            <a:r>
              <a:rPr lang="en-US" dirty="0"/>
              <a:t> </a:t>
            </a:r>
            <a:r>
              <a:rPr lang="en-US" dirty="0" smtClean="0"/>
              <a:t>Laparoscopy</a:t>
            </a:r>
            <a:endParaRPr lang="en-US" dirty="0"/>
          </a:p>
          <a:p>
            <a:pPr lvl="1" algn="l" rtl="0"/>
            <a:endParaRPr lang="en-US" dirty="0"/>
          </a:p>
          <a:p>
            <a:pPr lvl="1" algn="l" rtl="0">
              <a:lnSpc>
                <a:spcPct val="10000"/>
              </a:lnSpc>
            </a:pPr>
            <a:endParaRPr lang="en-US" dirty="0"/>
          </a:p>
          <a:p>
            <a:pPr algn="l" rtl="0"/>
            <a:r>
              <a:rPr lang="en-US" dirty="0"/>
              <a:t>Imaging of </a:t>
            </a:r>
            <a:r>
              <a:rPr lang="en-US" dirty="0" err="1"/>
              <a:t>endometriomas</a:t>
            </a:r>
            <a:endParaRPr lang="en-US" dirty="0"/>
          </a:p>
          <a:p>
            <a:pPr lvl="1" algn="l" rtl="0">
              <a:buClr>
                <a:srgbClr val="00FF00"/>
              </a:buClr>
              <a:buNone/>
            </a:pPr>
            <a:r>
              <a:rPr lang="en-US" dirty="0"/>
              <a:t> MR </a:t>
            </a:r>
          </a:p>
          <a:p>
            <a:pPr lvl="1" algn="l" rtl="0">
              <a:buNone/>
            </a:pPr>
            <a:r>
              <a:rPr lang="en-US" dirty="0"/>
              <a:t> Ultrasound </a:t>
            </a:r>
          </a:p>
          <a:p>
            <a:pPr lvl="1" algn="l" rtl="0">
              <a:lnSpc>
                <a:spcPct val="10000"/>
              </a:lnSpc>
            </a:pPr>
            <a:endParaRPr lang="en-US" dirty="0"/>
          </a:p>
          <a:p>
            <a:pPr lvl="1" algn="l" rtl="0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Treatment of Endometriosis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5467" y="1524000"/>
            <a:ext cx="6891867" cy="4648200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0000"/>
              </a:lnSpc>
            </a:pPr>
            <a:endParaRPr lang="en-US" b="1" dirty="0">
              <a:solidFill>
                <a:srgbClr val="00FF00"/>
              </a:solidFill>
            </a:endParaRPr>
          </a:p>
          <a:p>
            <a:pPr algn="l" rtl="0"/>
            <a:r>
              <a:rPr lang="en-US" dirty="0"/>
              <a:t>Management of pain</a:t>
            </a:r>
          </a:p>
          <a:p>
            <a:pPr lvl="1" algn="l" rtl="0"/>
            <a:r>
              <a:rPr lang="en-US" dirty="0"/>
              <a:t> Surgery </a:t>
            </a:r>
            <a:endParaRPr lang="en-US" dirty="0" smtClean="0"/>
          </a:p>
          <a:p>
            <a:pPr lvl="2" algn="l" rtl="0"/>
            <a:r>
              <a:rPr lang="en-US" dirty="0"/>
              <a:t>Ablation of endometrial implants</a:t>
            </a:r>
          </a:p>
          <a:p>
            <a:pPr lvl="2" algn="l" rtl="0"/>
            <a:r>
              <a:rPr lang="en-US" dirty="0"/>
              <a:t> Lysis of adhesions  </a:t>
            </a:r>
          </a:p>
          <a:p>
            <a:pPr lvl="2" algn="l" rtl="0"/>
            <a:r>
              <a:rPr lang="en-US" dirty="0"/>
              <a:t>Resection of </a:t>
            </a:r>
            <a:r>
              <a:rPr lang="en-US" dirty="0" err="1"/>
              <a:t>endometriomas</a:t>
            </a:r>
            <a:endParaRPr lang="en-US" dirty="0"/>
          </a:p>
          <a:p>
            <a:pPr lvl="2" algn="l" rtl="0">
              <a:lnSpc>
                <a:spcPct val="90000"/>
              </a:lnSpc>
            </a:pPr>
            <a:r>
              <a:rPr lang="en-US" dirty="0"/>
              <a:t>Laparoscopy</a:t>
            </a:r>
          </a:p>
          <a:p>
            <a:pPr lvl="2" algn="l" rtl="0">
              <a:lnSpc>
                <a:spcPct val="90000"/>
              </a:lnSpc>
            </a:pPr>
            <a:r>
              <a:rPr lang="en-US" dirty="0"/>
              <a:t>Hysterectomy/oophorectomy/</a:t>
            </a:r>
            <a:r>
              <a:rPr lang="en-US" dirty="0" err="1"/>
              <a:t>Salpingo</a:t>
            </a:r>
            <a:r>
              <a:rPr lang="en-US" dirty="0"/>
              <a:t>-oophorectomy</a:t>
            </a:r>
          </a:p>
          <a:p>
            <a:pPr lvl="2" algn="l" rtl="0"/>
            <a:endParaRPr lang="en-US" dirty="0"/>
          </a:p>
          <a:p>
            <a:pPr lvl="1" algn="l" rtl="0"/>
            <a:r>
              <a:rPr lang="en-US" dirty="0"/>
              <a:t> Medical </a:t>
            </a:r>
            <a:r>
              <a:rPr lang="en-US" dirty="0" smtClean="0"/>
              <a:t>therapy</a:t>
            </a:r>
          </a:p>
          <a:p>
            <a:pPr lvl="2" algn="l" rtl="0">
              <a:lnSpc>
                <a:spcPct val="90000"/>
              </a:lnSpc>
            </a:pPr>
            <a:r>
              <a:rPr lang="en-US" dirty="0" smtClean="0"/>
              <a:t>Pain </a:t>
            </a:r>
            <a:r>
              <a:rPr lang="en-US" dirty="0"/>
              <a:t>relieve  (NSAIDs)</a:t>
            </a:r>
          </a:p>
          <a:p>
            <a:pPr lvl="2" algn="l" rtl="0">
              <a:lnSpc>
                <a:spcPct val="90000"/>
              </a:lnSpc>
            </a:pPr>
            <a:r>
              <a:rPr lang="en-US"/>
              <a:t> </a:t>
            </a:r>
            <a:r>
              <a:rPr lang="en-US" smtClean="0"/>
              <a:t>Hormone </a:t>
            </a:r>
            <a:r>
              <a:rPr lang="en-US" dirty="0"/>
              <a:t>therapy</a:t>
            </a:r>
          </a:p>
          <a:p>
            <a:pPr lvl="2" algn="l" rtl="0"/>
            <a:endParaRPr lang="en-US" dirty="0" smtClean="0"/>
          </a:p>
          <a:p>
            <a:pPr lvl="2" algn="l" rtl="0"/>
            <a:endParaRPr lang="en-US" dirty="0"/>
          </a:p>
          <a:p>
            <a:pPr algn="l" rtl="0">
              <a:lnSpc>
                <a:spcPct val="20000"/>
              </a:lnSpc>
            </a:pPr>
            <a:endParaRPr lang="en-US" dirty="0"/>
          </a:p>
          <a:p>
            <a:pPr lvl="1">
              <a:buClr>
                <a:srgbClr val="00FF00"/>
              </a:buClr>
            </a:pPr>
            <a:endParaRPr lang="en-US" dirty="0">
              <a:solidFill>
                <a:srgbClr val="00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lnSpc>
                <a:spcPct val="90000"/>
              </a:lnSpc>
            </a:pPr>
            <a:r>
              <a:rPr lang="en-US" dirty="0"/>
              <a:t>Treatment of infertility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 Surgery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 Ovulation induction</a:t>
            </a:r>
          </a:p>
          <a:p>
            <a:pPr lvl="1" algn="l" rtl="0">
              <a:lnSpc>
                <a:spcPct val="90000"/>
              </a:lnSpc>
            </a:pPr>
            <a:r>
              <a:rPr lang="en-US" dirty="0"/>
              <a:t> Assisted reproductive technology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987858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1449</TotalTime>
  <Words>172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سمة Office</vt:lpstr>
      <vt:lpstr>Endometriosis </vt:lpstr>
      <vt:lpstr>Definition</vt:lpstr>
      <vt:lpstr>PowerPoint Presentation</vt:lpstr>
      <vt:lpstr>PowerPoint Presentation</vt:lpstr>
      <vt:lpstr>Clinical Presentation</vt:lpstr>
      <vt:lpstr>Physical Findings</vt:lpstr>
      <vt:lpstr>Diagnosis of Endometriosis</vt:lpstr>
      <vt:lpstr>Treatment of Endometriosis</vt:lpstr>
      <vt:lpstr>PowerPoint Presentation</vt:lpstr>
      <vt:lpstr>Removal of Endometriosis</vt:lpstr>
    </vt:vector>
  </TitlesOfParts>
  <Company>edku dreams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dreams</dc:creator>
  <cp:lastModifiedBy>Obstetric Department</cp:lastModifiedBy>
  <cp:revision>27</cp:revision>
  <dcterms:created xsi:type="dcterms:W3CDTF">2014-12-01T16:01:35Z</dcterms:created>
  <dcterms:modified xsi:type="dcterms:W3CDTF">2019-12-02T07:12:49Z</dcterms:modified>
</cp:coreProperties>
</file>