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7" r:id="rId8"/>
    <p:sldId id="262" r:id="rId9"/>
    <p:sldId id="265" r:id="rId10"/>
    <p:sldId id="264" r:id="rId11"/>
    <p:sldId id="263" r:id="rId12"/>
    <p:sldId id="266" r:id="rId13"/>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2" d="100"/>
          <a:sy n="82" d="100"/>
        </p:scale>
        <p:origin x="9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26401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94133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BB6E9A-5E8E-4B7C-B8DC-1C6E62006AE4}" type="slidenum">
              <a:rPr lang="ar-JO" smtClean="0"/>
              <a:t>‹#›</a:t>
            </a:fld>
            <a:endParaRPr lang="ar-J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6874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29511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BB6E9A-5E8E-4B7C-B8DC-1C6E62006AE4}" type="slidenum">
              <a:rPr lang="ar-JO" smtClean="0"/>
              <a:t>‹#›</a:t>
            </a:fld>
            <a:endParaRPr lang="ar-J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4855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3591707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614476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283644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3433164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46603-FB32-43D7-B35B-AC7568251F44}" type="datetimeFigureOut">
              <a:rPr lang="ar-JO" smtClean="0"/>
              <a:t>01/06/1442</a:t>
            </a:fld>
            <a:endParaRPr lang="ar-JO"/>
          </a:p>
        </p:txBody>
      </p:sp>
      <p:sp>
        <p:nvSpPr>
          <p:cNvPr id="5" name="Footer Placeholder 4"/>
          <p:cNvSpPr>
            <a:spLocks noGrp="1"/>
          </p:cNvSpPr>
          <p:nvPr>
            <p:ph type="ftr" sz="quarter" idx="11"/>
          </p:nvPr>
        </p:nvSpPr>
        <p:spPr/>
        <p:txBody>
          <a:bodyPr/>
          <a:lstStyle/>
          <a:p>
            <a:endParaRPr lang="ar-J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51472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3852734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B46603-FB32-43D7-B35B-AC7568251F44}" type="datetimeFigureOut">
              <a:rPr lang="ar-JO" smtClean="0"/>
              <a:t>01/06/1442</a:t>
            </a:fld>
            <a:endParaRPr lang="ar-JO"/>
          </a:p>
        </p:txBody>
      </p:sp>
      <p:sp>
        <p:nvSpPr>
          <p:cNvPr id="8" name="Footer Placeholder 7"/>
          <p:cNvSpPr>
            <a:spLocks noGrp="1"/>
          </p:cNvSpPr>
          <p:nvPr>
            <p:ph type="ftr" sz="quarter" idx="11"/>
          </p:nvPr>
        </p:nvSpPr>
        <p:spPr/>
        <p:txBody>
          <a:bodyPr/>
          <a:lstStyle/>
          <a:p>
            <a:endParaRPr lang="ar-J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99860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B46603-FB32-43D7-B35B-AC7568251F44}" type="datetimeFigureOut">
              <a:rPr lang="ar-JO" smtClean="0"/>
              <a:t>01/06/1442</a:t>
            </a:fld>
            <a:endParaRPr lang="ar-JO"/>
          </a:p>
        </p:txBody>
      </p:sp>
      <p:sp>
        <p:nvSpPr>
          <p:cNvPr id="4" name="Footer Placeholder 3"/>
          <p:cNvSpPr>
            <a:spLocks noGrp="1"/>
          </p:cNvSpPr>
          <p:nvPr>
            <p:ph type="ftr" sz="quarter" idx="11"/>
          </p:nvPr>
        </p:nvSpPr>
        <p:spPr/>
        <p:txBody>
          <a:bodyPr/>
          <a:lstStyle/>
          <a:p>
            <a:endParaRPr lang="ar-J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117242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46603-FB32-43D7-B35B-AC7568251F44}" type="datetimeFigureOut">
              <a:rPr lang="ar-JO" smtClean="0"/>
              <a:t>01/06/1442</a:t>
            </a:fld>
            <a:endParaRPr lang="ar-JO"/>
          </a:p>
        </p:txBody>
      </p:sp>
      <p:sp>
        <p:nvSpPr>
          <p:cNvPr id="3" name="Footer Placeholder 2"/>
          <p:cNvSpPr>
            <a:spLocks noGrp="1"/>
          </p:cNvSpPr>
          <p:nvPr>
            <p:ph type="ftr" sz="quarter" idx="11"/>
          </p:nvPr>
        </p:nvSpPr>
        <p:spPr/>
        <p:txBody>
          <a:bodyPr/>
          <a:lstStyle/>
          <a:p>
            <a:endParaRPr lang="ar-J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379445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2983500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EB46603-FB32-43D7-B35B-AC7568251F44}" type="datetimeFigureOut">
              <a:rPr lang="ar-JO" smtClean="0"/>
              <a:t>01/06/1442</a:t>
            </a:fld>
            <a:endParaRPr lang="ar-JO"/>
          </a:p>
        </p:txBody>
      </p:sp>
      <p:sp>
        <p:nvSpPr>
          <p:cNvPr id="6" name="Footer Placeholder 5"/>
          <p:cNvSpPr>
            <a:spLocks noGrp="1"/>
          </p:cNvSpPr>
          <p:nvPr>
            <p:ph type="ftr" sz="quarter" idx="11"/>
          </p:nvPr>
        </p:nvSpPr>
        <p:spPr/>
        <p:txBody>
          <a:bodyPr/>
          <a:lstStyle/>
          <a:p>
            <a:endParaRPr lang="ar-J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BB6E9A-5E8E-4B7C-B8DC-1C6E62006AE4}" type="slidenum">
              <a:rPr lang="ar-JO" smtClean="0"/>
              <a:t>‹#›</a:t>
            </a:fld>
            <a:endParaRPr lang="ar-JO"/>
          </a:p>
        </p:txBody>
      </p:sp>
    </p:spTree>
    <p:extLst>
      <p:ext uri="{BB962C8B-B14F-4D97-AF65-F5344CB8AC3E}">
        <p14:creationId xmlns:p14="http://schemas.microsoft.com/office/powerpoint/2010/main" val="3867033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B46603-FB32-43D7-B35B-AC7568251F44}" type="datetimeFigureOut">
              <a:rPr lang="ar-JO" smtClean="0"/>
              <a:t>01/06/1442</a:t>
            </a:fld>
            <a:endParaRPr lang="ar-J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J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9BB6E9A-5E8E-4B7C-B8DC-1C6E62006AE4}" type="slidenum">
              <a:rPr lang="ar-JO" smtClean="0"/>
              <a:t>‹#›</a:t>
            </a:fld>
            <a:endParaRPr lang="ar-JO"/>
          </a:p>
        </p:txBody>
      </p:sp>
    </p:spTree>
    <p:extLst>
      <p:ext uri="{BB962C8B-B14F-4D97-AF65-F5344CB8AC3E}">
        <p14:creationId xmlns:p14="http://schemas.microsoft.com/office/powerpoint/2010/main" val="313125864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hyperlink" Target="https://www.webmd.com/hypertension-high-blood-pressure/default.htm" TargetMode="External"/><Relationship Id="rId2" Type="http://schemas.openxmlformats.org/officeDocument/2006/relationships/hyperlink" Target="https://www.mayoclinic.org/diseases-conditions/high-blood-pressure/symptoms-causes/syc-20373410" TargetMode="External"/><Relationship Id="rId1" Type="http://schemas.openxmlformats.org/officeDocument/2006/relationships/slideLayout" Target="../slideLayouts/slideLayout1.xml"/><Relationship Id="rId4" Type="http://schemas.openxmlformats.org/officeDocument/2006/relationships/hyperlink" Target="https://nursestudy.net/hypertension-care-pla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hyperlink" Target="https://nurseslabs.com/substance-abuse-disorder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3086101"/>
            <a:ext cx="9828212" cy="2817562"/>
          </a:xfrm>
        </p:spPr>
        <p:txBody>
          <a:bodyPr/>
          <a:lstStyle/>
          <a:p>
            <a:pPr algn="ctr"/>
            <a:r>
              <a:rPr lang="en-US" b="1" dirty="0">
                <a:solidFill>
                  <a:schemeClr val="accent4">
                    <a:lumMod val="50000"/>
                  </a:schemeClr>
                </a:solidFill>
              </a:rPr>
              <a:t>Course</a:t>
            </a:r>
            <a:r>
              <a:rPr lang="en-US" dirty="0">
                <a:solidFill>
                  <a:schemeClr val="accent4">
                    <a:lumMod val="50000"/>
                  </a:schemeClr>
                </a:solidFill>
              </a:rPr>
              <a:t>: Fundamental of nursing ”LAB”</a:t>
            </a:r>
          </a:p>
          <a:p>
            <a:pPr algn="ctr"/>
            <a:r>
              <a:rPr lang="en-US" b="1" dirty="0">
                <a:solidFill>
                  <a:schemeClr val="accent4">
                    <a:lumMod val="50000"/>
                  </a:schemeClr>
                </a:solidFill>
              </a:rPr>
              <a:t>Topic</a:t>
            </a:r>
            <a:r>
              <a:rPr lang="en-US" dirty="0">
                <a:solidFill>
                  <a:schemeClr val="accent4">
                    <a:lumMod val="50000"/>
                  </a:schemeClr>
                </a:solidFill>
              </a:rPr>
              <a:t>: Hypertension </a:t>
            </a:r>
          </a:p>
          <a:p>
            <a:pPr algn="ctr"/>
            <a:r>
              <a:rPr lang="en-US" b="1" dirty="0">
                <a:solidFill>
                  <a:schemeClr val="accent4">
                    <a:lumMod val="50000"/>
                  </a:schemeClr>
                </a:solidFill>
              </a:rPr>
              <a:t>Name</a:t>
            </a:r>
            <a:r>
              <a:rPr lang="en-US" dirty="0">
                <a:solidFill>
                  <a:schemeClr val="accent4">
                    <a:lumMod val="50000"/>
                  </a:schemeClr>
                </a:solidFill>
              </a:rPr>
              <a:t>: Mariam Shuaib </a:t>
            </a:r>
          </a:p>
          <a:p>
            <a:pPr algn="ctr"/>
            <a:r>
              <a:rPr lang="en-US" b="1" dirty="0">
                <a:solidFill>
                  <a:schemeClr val="accent4">
                    <a:lumMod val="50000"/>
                  </a:schemeClr>
                </a:solidFill>
              </a:rPr>
              <a:t>Number</a:t>
            </a:r>
            <a:r>
              <a:rPr lang="en-US" dirty="0">
                <a:solidFill>
                  <a:schemeClr val="accent4">
                    <a:lumMod val="50000"/>
                  </a:schemeClr>
                </a:solidFill>
              </a:rPr>
              <a:t>: 1200437</a:t>
            </a:r>
          </a:p>
          <a:p>
            <a:pPr algn="ctr"/>
            <a:r>
              <a:rPr lang="en-US" b="1" dirty="0">
                <a:solidFill>
                  <a:schemeClr val="accent4">
                    <a:lumMod val="50000"/>
                  </a:schemeClr>
                </a:solidFill>
              </a:rPr>
              <a:t>Teacher</a:t>
            </a:r>
            <a:r>
              <a:rPr lang="en-US" dirty="0">
                <a:solidFill>
                  <a:schemeClr val="accent4">
                    <a:lumMod val="50000"/>
                  </a:schemeClr>
                </a:solidFill>
              </a:rPr>
              <a:t>: </a:t>
            </a:r>
            <a:r>
              <a:rPr lang="en-US" dirty="0" err="1">
                <a:solidFill>
                  <a:schemeClr val="accent4">
                    <a:lumMod val="50000"/>
                  </a:schemeClr>
                </a:solidFill>
              </a:rPr>
              <a:t>Maram</a:t>
            </a:r>
            <a:r>
              <a:rPr lang="en-US" dirty="0">
                <a:solidFill>
                  <a:schemeClr val="accent4">
                    <a:lumMod val="50000"/>
                  </a:schemeClr>
                </a:solidFill>
              </a:rPr>
              <a:t> </a:t>
            </a:r>
            <a:r>
              <a:rPr lang="en-US" dirty="0" err="1">
                <a:solidFill>
                  <a:schemeClr val="accent4">
                    <a:lumMod val="50000"/>
                  </a:schemeClr>
                </a:solidFill>
              </a:rPr>
              <a:t>Jaghama</a:t>
            </a:r>
            <a:endParaRPr lang="ar-SA" dirty="0">
              <a:solidFill>
                <a:schemeClr val="accent4">
                  <a:lumMod val="50000"/>
                </a:schemeClr>
              </a:solidFill>
            </a:endParaRPr>
          </a:p>
          <a:p>
            <a:pPr algn="ctr"/>
            <a:endParaRPr lang="ar-JO"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000" y="889000"/>
            <a:ext cx="5676900" cy="1905000"/>
          </a:xfrm>
          <a:prstGeom prst="rect">
            <a:avLst/>
          </a:prstGeom>
        </p:spPr>
      </p:pic>
    </p:spTree>
    <p:extLst>
      <p:ext uri="{BB962C8B-B14F-4D97-AF65-F5344CB8AC3E}">
        <p14:creationId xmlns:p14="http://schemas.microsoft.com/office/powerpoint/2010/main" val="2459183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1671" y="-910771"/>
            <a:ext cx="8915399" cy="2262781"/>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Care plan as a nurse2:</a:t>
            </a:r>
            <a:endParaRPr lang="ar-JO" sz="2800" b="1" dirty="0">
              <a:solidFill>
                <a:schemeClr val="bg2">
                  <a:lumMod val="25000"/>
                </a:schemeClr>
              </a:solidFill>
            </a:endParaRPr>
          </a:p>
        </p:txBody>
      </p:sp>
      <p:sp>
        <p:nvSpPr>
          <p:cNvPr id="3" name="Subtitle 2"/>
          <p:cNvSpPr>
            <a:spLocks noGrp="1"/>
          </p:cNvSpPr>
          <p:nvPr>
            <p:ph type="subTitle" idx="1"/>
          </p:nvPr>
        </p:nvSpPr>
        <p:spPr>
          <a:xfrm>
            <a:off x="1848983" y="1446351"/>
            <a:ext cx="8915399" cy="288107"/>
          </a:xfrm>
        </p:spPr>
        <p:txBody>
          <a:bodyPr>
            <a:normAutofit fontScale="85000" lnSpcReduction="20000"/>
          </a:bodyPr>
          <a:lstStyle/>
          <a:p>
            <a:pPr algn="ctr"/>
            <a:r>
              <a:rPr lang="en-US" dirty="0">
                <a:solidFill>
                  <a:schemeClr val="accent4">
                    <a:lumMod val="50000"/>
                  </a:schemeClr>
                </a:solidFill>
              </a:rPr>
              <a:t>Risk for not being physically active r/t tend to have higher heart rates</a:t>
            </a:r>
            <a:endParaRPr lang="ar-JO" dirty="0">
              <a:solidFill>
                <a:schemeClr val="accent4">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92933310"/>
              </p:ext>
            </p:extLst>
          </p:nvPr>
        </p:nvGraphicFramePr>
        <p:xfrm>
          <a:off x="2242682" y="1799769"/>
          <a:ext cx="8128000" cy="4778678"/>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3178493962"/>
                    </a:ext>
                  </a:extLst>
                </a:gridCol>
                <a:gridCol w="4064000">
                  <a:extLst>
                    <a:ext uri="{9D8B030D-6E8A-4147-A177-3AD203B41FA5}">
                      <a16:colId xmlns:a16="http://schemas.microsoft.com/office/drawing/2014/main" val="997379598"/>
                    </a:ext>
                  </a:extLst>
                </a:gridCol>
              </a:tblGrid>
              <a:tr h="689894">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rPr>
                        <a:t>Rationales</a:t>
                      </a:r>
                      <a:endParaRPr lang="ar-JO" sz="2400" dirty="0">
                        <a:solidFill>
                          <a:schemeClr val="bg2">
                            <a:lumMod val="10000"/>
                          </a:schemeClr>
                        </a:solidFill>
                      </a:endParaRPr>
                    </a:p>
                    <a:p>
                      <a:pPr rtl="1"/>
                      <a:endParaRPr lang="ar-JO" dirty="0"/>
                    </a:p>
                  </a:txBody>
                  <a:tcPr/>
                </a:tc>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rPr>
                        <a:t>Interventions</a:t>
                      </a:r>
                      <a:endParaRPr lang="ar-JO" sz="2400" dirty="0">
                        <a:solidFill>
                          <a:schemeClr val="bg2">
                            <a:lumMod val="10000"/>
                          </a:schemeClr>
                        </a:solidFill>
                      </a:endParaRPr>
                    </a:p>
                    <a:p>
                      <a:pPr algn="r" rtl="1"/>
                      <a:endParaRPr lang="ar-JO" dirty="0"/>
                    </a:p>
                  </a:txBody>
                  <a:tcPr/>
                </a:tc>
                <a:extLst>
                  <a:ext uri="{0D108BD9-81ED-4DB2-BD59-A6C34878D82A}">
                    <a16:rowId xmlns:a16="http://schemas.microsoft.com/office/drawing/2014/main" val="86926997"/>
                  </a:ext>
                </a:extLst>
              </a:tr>
              <a:tr h="1121078">
                <a:tc>
                  <a:txBody>
                    <a:bodyPr/>
                    <a:lstStyle/>
                    <a:p>
                      <a:pPr algn="ctr" rtl="1"/>
                      <a:r>
                        <a:rPr lang="en-US" dirty="0">
                          <a:solidFill>
                            <a:schemeClr val="accent4">
                              <a:lumMod val="50000"/>
                            </a:schemeClr>
                          </a:solidFill>
                        </a:rPr>
                        <a:t>Helps in increasing the tolerance for the activity.</a:t>
                      </a:r>
                      <a:endParaRPr lang="ar-JO" dirty="0">
                        <a:solidFill>
                          <a:schemeClr val="accent4">
                            <a:lumMod val="50000"/>
                          </a:schemeClr>
                        </a:solidFill>
                      </a:endParaRPr>
                    </a:p>
                  </a:txBody>
                  <a:tcPr/>
                </a:tc>
                <a:tc>
                  <a:txBody>
                    <a:bodyPr/>
                    <a:lstStyle/>
                    <a:p>
                      <a:pPr algn="ctr" rtl="1"/>
                      <a:r>
                        <a:rPr lang="en-US" dirty="0">
                          <a:solidFill>
                            <a:schemeClr val="accent4">
                              <a:lumMod val="50000"/>
                            </a:schemeClr>
                          </a:solidFill>
                        </a:rPr>
                        <a:t>Have the patient perform the activity more slowly, in a longer time with more rest or pauses, or with assistance if necessary.</a:t>
                      </a:r>
                      <a:endParaRPr lang="ar-JO" dirty="0">
                        <a:solidFill>
                          <a:schemeClr val="accent4">
                            <a:lumMod val="50000"/>
                          </a:schemeClr>
                        </a:solidFill>
                      </a:endParaRPr>
                    </a:p>
                  </a:txBody>
                  <a:tcPr/>
                </a:tc>
                <a:extLst>
                  <a:ext uri="{0D108BD9-81ED-4DB2-BD59-A6C34878D82A}">
                    <a16:rowId xmlns:a16="http://schemas.microsoft.com/office/drawing/2014/main" val="2318485296"/>
                  </a:ext>
                </a:extLst>
              </a:tr>
              <a:tr h="1121078">
                <a:tc>
                  <a:txBody>
                    <a:bodyPr/>
                    <a:lstStyle/>
                    <a:p>
                      <a:pPr algn="ctr" rtl="1"/>
                      <a:r>
                        <a:rPr lang="en-US" dirty="0">
                          <a:solidFill>
                            <a:schemeClr val="accent4">
                              <a:lumMod val="50000"/>
                            </a:schemeClr>
                          </a:solidFill>
                        </a:rPr>
                        <a:t>Activities should be planned ahead to coincide with the patient’s peak energy level. </a:t>
                      </a:r>
                      <a:endParaRPr lang="ar-JO" dirty="0"/>
                    </a:p>
                  </a:txBody>
                  <a:tcPr/>
                </a:tc>
                <a:tc>
                  <a:txBody>
                    <a:bodyPr/>
                    <a:lstStyle/>
                    <a:p>
                      <a:pPr algn="ctr" rtl="1"/>
                      <a:r>
                        <a:rPr lang="en-US" dirty="0">
                          <a:solidFill>
                            <a:schemeClr val="accent4">
                              <a:lumMod val="50000"/>
                            </a:schemeClr>
                          </a:solidFill>
                        </a:rPr>
                        <a:t>Instruct patient to plan activities for times when they have the most energy</a:t>
                      </a:r>
                      <a:r>
                        <a:rPr lang="en-US" dirty="0"/>
                        <a:t>.</a:t>
                      </a:r>
                      <a:endParaRPr lang="ar-JO" dirty="0"/>
                    </a:p>
                  </a:txBody>
                  <a:tcPr/>
                </a:tc>
                <a:extLst>
                  <a:ext uri="{0D108BD9-81ED-4DB2-BD59-A6C34878D82A}">
                    <a16:rowId xmlns:a16="http://schemas.microsoft.com/office/drawing/2014/main" val="4283078769"/>
                  </a:ext>
                </a:extLst>
              </a:tr>
              <a:tr h="1638498">
                <a:tc>
                  <a:txBody>
                    <a:bodyPr/>
                    <a:lstStyle/>
                    <a:p>
                      <a:pPr algn="ctr" rtl="1"/>
                      <a:r>
                        <a:rPr lang="en-US" dirty="0">
                          <a:solidFill>
                            <a:schemeClr val="accent4">
                              <a:lumMod val="50000"/>
                            </a:schemeClr>
                          </a:solidFill>
                        </a:rPr>
                        <a:t>These techniques reduce oxygen consumption, allowing a more prolonged activity.</a:t>
                      </a:r>
                      <a:endParaRPr lang="ar-JO" dirty="0">
                        <a:solidFill>
                          <a:schemeClr val="accent4">
                            <a:lumMod val="50000"/>
                          </a:schemeClr>
                        </a:solidFill>
                      </a:endParaRPr>
                    </a:p>
                  </a:txBody>
                  <a:tcPr/>
                </a:tc>
                <a:tc>
                  <a:txBody>
                    <a:bodyPr/>
                    <a:lstStyle/>
                    <a:p>
                      <a:pPr algn="ctr" rtl="1"/>
                      <a:r>
                        <a:rPr lang="en-US" dirty="0">
                          <a:solidFill>
                            <a:schemeClr val="accent4">
                              <a:lumMod val="50000"/>
                            </a:schemeClr>
                          </a:solidFill>
                        </a:rPr>
                        <a:t>Teach energy conservation techniques, such as: </a:t>
                      </a:r>
                    </a:p>
                    <a:p>
                      <a:pPr marL="285750" indent="-285750" algn="ctr" rtl="0">
                        <a:buFont typeface="Arial" panose="020B0604020202020204" pitchFamily="34" charset="0"/>
                        <a:buChar char="•"/>
                      </a:pPr>
                      <a:r>
                        <a:rPr lang="en-US" dirty="0">
                          <a:solidFill>
                            <a:schemeClr val="accent4">
                              <a:lumMod val="50000"/>
                            </a:schemeClr>
                          </a:solidFill>
                        </a:rPr>
                        <a:t>Pushing rather than pulling</a:t>
                      </a:r>
                      <a:endParaRPr lang="ar-SA" dirty="0">
                        <a:solidFill>
                          <a:schemeClr val="accent4">
                            <a:lumMod val="50000"/>
                          </a:schemeClr>
                        </a:solidFill>
                      </a:endParaRPr>
                    </a:p>
                    <a:p>
                      <a:pPr marL="285750" indent="-285750" algn="ctr" rtl="0">
                        <a:buFont typeface="Arial" panose="020B0604020202020204" pitchFamily="34" charset="0"/>
                        <a:buChar char="•"/>
                      </a:pPr>
                      <a:r>
                        <a:rPr lang="en-US" dirty="0">
                          <a:solidFill>
                            <a:schemeClr val="accent4">
                              <a:lumMod val="50000"/>
                            </a:schemeClr>
                          </a:solidFill>
                        </a:rPr>
                        <a:t>Resting for at least 1 hour after meals before starting a new activity</a:t>
                      </a:r>
                      <a:endParaRPr lang="ar-JO" dirty="0">
                        <a:solidFill>
                          <a:schemeClr val="accent4">
                            <a:lumMod val="50000"/>
                          </a:schemeClr>
                        </a:solidFill>
                      </a:endParaRPr>
                    </a:p>
                  </a:txBody>
                  <a:tcPr/>
                </a:tc>
                <a:extLst>
                  <a:ext uri="{0D108BD9-81ED-4DB2-BD59-A6C34878D82A}">
                    <a16:rowId xmlns:a16="http://schemas.microsoft.com/office/drawing/2014/main" val="1544840066"/>
                  </a:ext>
                </a:extLst>
              </a:tr>
            </a:tbl>
          </a:graphicData>
        </a:graphic>
      </p:graphicFrame>
    </p:spTree>
    <p:extLst>
      <p:ext uri="{BB962C8B-B14F-4D97-AF65-F5344CB8AC3E}">
        <p14:creationId xmlns:p14="http://schemas.microsoft.com/office/powerpoint/2010/main" val="328279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4870" y="-801733"/>
            <a:ext cx="8915399" cy="1619294"/>
          </a:xfrm>
        </p:spPr>
        <p:txBody>
          <a:bodyPr>
            <a:normAutofit/>
          </a:bodyPr>
          <a:lstStyle/>
          <a:p>
            <a:pPr marL="685800" indent="-685800" rtl="0">
              <a:buFont typeface="Wingdings" panose="05000000000000000000" pitchFamily="2" charset="2"/>
              <a:buChar char="Ø"/>
            </a:pPr>
            <a:r>
              <a:rPr lang="en-US" sz="2800" b="1" dirty="0">
                <a:solidFill>
                  <a:schemeClr val="bg2">
                    <a:lumMod val="25000"/>
                  </a:schemeClr>
                </a:solidFill>
              </a:rPr>
              <a:t>Care plan as a nurse 3:</a:t>
            </a:r>
            <a:endParaRPr lang="ar-JO" sz="2800" b="1" dirty="0">
              <a:solidFill>
                <a:schemeClr val="bg2">
                  <a:lumMod val="25000"/>
                </a:schemeClr>
              </a:solidFill>
            </a:endParaRPr>
          </a:p>
        </p:txBody>
      </p:sp>
      <p:sp>
        <p:nvSpPr>
          <p:cNvPr id="7" name="Subtitle 6"/>
          <p:cNvSpPr>
            <a:spLocks noGrp="1"/>
          </p:cNvSpPr>
          <p:nvPr>
            <p:ph type="subTitle" idx="1"/>
          </p:nvPr>
        </p:nvSpPr>
        <p:spPr>
          <a:xfrm>
            <a:off x="2367868" y="979094"/>
            <a:ext cx="7455878" cy="484972"/>
          </a:xfrm>
        </p:spPr>
        <p:txBody>
          <a:bodyPr>
            <a:noAutofit/>
          </a:bodyPr>
          <a:lstStyle/>
          <a:p>
            <a:r>
              <a:rPr lang="en-US" sz="1600" dirty="0">
                <a:solidFill>
                  <a:schemeClr val="accent4">
                    <a:lumMod val="50000"/>
                  </a:schemeClr>
                </a:solidFill>
              </a:rPr>
              <a:t>Risk for obesity increases the pressure on your artery walls r/t need</a:t>
            </a:r>
            <a:r>
              <a:rPr lang="en-US" sz="1400" dirty="0"/>
              <a:t> </a:t>
            </a:r>
            <a:r>
              <a:rPr lang="en-US" sz="1600" dirty="0"/>
              <a:t>more blood  to supply oxygen and nutrients to</a:t>
            </a:r>
            <a:r>
              <a:rPr lang="en-US" dirty="0"/>
              <a:t> </a:t>
            </a:r>
            <a:r>
              <a:rPr lang="en-US" sz="1600" dirty="0"/>
              <a:t>your tissues</a:t>
            </a:r>
            <a:r>
              <a:rPr lang="en-US" sz="1400" dirty="0">
                <a:solidFill>
                  <a:schemeClr val="accent4">
                    <a:lumMod val="50000"/>
                  </a:schemeClr>
                </a:solidFill>
              </a:rPr>
              <a:t> </a:t>
            </a:r>
            <a:endParaRPr lang="ar-JO" sz="1600" dirty="0">
              <a:solidFill>
                <a:schemeClr val="accent4">
                  <a:lumMod val="50000"/>
                </a:schemeClr>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072405534"/>
              </p:ext>
            </p:extLst>
          </p:nvPr>
        </p:nvGraphicFramePr>
        <p:xfrm>
          <a:off x="5405438" y="3241675"/>
          <a:ext cx="1381125" cy="371475"/>
        </p:xfrm>
        <a:graphic>
          <a:graphicData uri="http://schemas.openxmlformats.org/presentationml/2006/ole">
            <mc:AlternateContent xmlns:mc="http://schemas.openxmlformats.org/markup-compatibility/2006">
              <mc:Choice xmlns:v="urn:schemas-microsoft-com:vml" Requires="v">
                <p:oleObj spid="_x0000_s1042" name="Worksheet" r:id="rId3" imgW="1381159" imgH="371359" progId="Excel.Sheet.12">
                  <p:embed/>
                </p:oleObj>
              </mc:Choice>
              <mc:Fallback>
                <p:oleObj name="Worksheet" r:id="rId3" imgW="1381159" imgH="371359" progId="Excel.Sheet.12">
                  <p:embed/>
                  <p:pic>
                    <p:nvPicPr>
                      <p:cNvPr id="0" name=""/>
                      <p:cNvPicPr/>
                      <p:nvPr/>
                    </p:nvPicPr>
                    <p:blipFill>
                      <a:blip r:embed="rId4"/>
                      <a:stretch>
                        <a:fillRect/>
                      </a:stretch>
                    </p:blipFill>
                    <p:spPr>
                      <a:xfrm>
                        <a:off x="5405438" y="3241675"/>
                        <a:ext cx="1381125" cy="371475"/>
                      </a:xfrm>
                      <a:prstGeom prst="rect">
                        <a:avLst/>
                      </a:prstGeom>
                    </p:spPr>
                  </p:pic>
                </p:oleObj>
              </mc:Fallback>
            </mc:AlternateContent>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077485718"/>
              </p:ext>
            </p:extLst>
          </p:nvPr>
        </p:nvGraphicFramePr>
        <p:xfrm>
          <a:off x="2367868" y="1731106"/>
          <a:ext cx="9371502" cy="4880709"/>
        </p:xfrm>
        <a:graphic>
          <a:graphicData uri="http://schemas.openxmlformats.org/drawingml/2006/table">
            <a:tbl>
              <a:tblPr rtl="1" firstRow="1" bandRow="1">
                <a:tableStyleId>{5C22544A-7EE6-4342-B048-85BDC9FD1C3A}</a:tableStyleId>
              </a:tblPr>
              <a:tblGrid>
                <a:gridCol w="4684740">
                  <a:extLst>
                    <a:ext uri="{9D8B030D-6E8A-4147-A177-3AD203B41FA5}">
                      <a16:colId xmlns:a16="http://schemas.microsoft.com/office/drawing/2014/main" val="2142907033"/>
                    </a:ext>
                  </a:extLst>
                </a:gridCol>
                <a:gridCol w="4686762">
                  <a:extLst>
                    <a:ext uri="{9D8B030D-6E8A-4147-A177-3AD203B41FA5}">
                      <a16:colId xmlns:a16="http://schemas.microsoft.com/office/drawing/2014/main" val="311317404"/>
                    </a:ext>
                  </a:extLst>
                </a:gridCol>
              </a:tblGrid>
              <a:tr h="675533">
                <a:tc>
                  <a:txBody>
                    <a:bodyPr/>
                    <a:lstStyle/>
                    <a:p>
                      <a:pPr algn="ctr" rtl="1"/>
                      <a:r>
                        <a:rPr lang="en-US" sz="2400" dirty="0">
                          <a:solidFill>
                            <a:schemeClr val="bg2">
                              <a:lumMod val="10000"/>
                            </a:schemeClr>
                          </a:solidFill>
                        </a:rPr>
                        <a:t>Rationales</a:t>
                      </a:r>
                      <a:endParaRPr lang="ar-JO" sz="2400" dirty="0"/>
                    </a:p>
                  </a:txBody>
                  <a:tcPr/>
                </a:tc>
                <a:tc>
                  <a:txBody>
                    <a:bodyPr/>
                    <a:lstStyle/>
                    <a:p>
                      <a:pPr algn="ctr" rtl="1"/>
                      <a:r>
                        <a:rPr lang="en-US" sz="2400" dirty="0">
                          <a:solidFill>
                            <a:schemeClr val="bg2">
                              <a:lumMod val="10000"/>
                            </a:schemeClr>
                          </a:solidFill>
                        </a:rPr>
                        <a:t>Interventions</a:t>
                      </a:r>
                      <a:endParaRPr lang="ar-JO" sz="2400" dirty="0">
                        <a:solidFill>
                          <a:schemeClr val="bg2">
                            <a:lumMod val="10000"/>
                          </a:schemeClr>
                        </a:solidFill>
                      </a:endParaRPr>
                    </a:p>
                  </a:txBody>
                  <a:tcPr/>
                </a:tc>
                <a:extLst>
                  <a:ext uri="{0D108BD9-81ED-4DB2-BD59-A6C34878D82A}">
                    <a16:rowId xmlns:a16="http://schemas.microsoft.com/office/drawing/2014/main" val="3750085726"/>
                  </a:ext>
                </a:extLst>
              </a:tr>
              <a:tr h="2376376">
                <a:tc>
                  <a:txBody>
                    <a:bodyPr/>
                    <a:lstStyle/>
                    <a:p>
                      <a:pPr algn="ctr" rtl="1"/>
                      <a:r>
                        <a:rPr lang="en-US" dirty="0">
                          <a:solidFill>
                            <a:schemeClr val="accent4">
                              <a:lumMod val="50000"/>
                            </a:schemeClr>
                          </a:solidFill>
                        </a:rPr>
                        <a:t>Provides the opportunity for the individual to focus on a realistic picture of the amount of food ingested and corresponding eating habits and feelings. Identifies patterns requiring change or a base on which to tailor the dietary program.</a:t>
                      </a:r>
                      <a:endParaRPr lang="ar-JO" dirty="0">
                        <a:solidFill>
                          <a:schemeClr val="accent4">
                            <a:lumMod val="50000"/>
                          </a:schemeClr>
                        </a:solidFill>
                      </a:endParaRPr>
                    </a:p>
                  </a:txBody>
                  <a:tcPr/>
                </a:tc>
                <a:tc>
                  <a:txBody>
                    <a:bodyPr/>
                    <a:lstStyle/>
                    <a:p>
                      <a:pPr algn="ctr" rtl="1"/>
                      <a:r>
                        <a:rPr lang="en-US" dirty="0">
                          <a:solidFill>
                            <a:schemeClr val="accent4">
                              <a:lumMod val="50000"/>
                            </a:schemeClr>
                          </a:solidFill>
                        </a:rPr>
                        <a:t>Carry out and review daily food diary (caloric intake, types and amounts of food, eating habits).</a:t>
                      </a:r>
                      <a:endParaRPr lang="ar-JO" dirty="0">
                        <a:solidFill>
                          <a:schemeClr val="accent4">
                            <a:lumMod val="50000"/>
                          </a:schemeClr>
                        </a:solidFill>
                      </a:endParaRPr>
                    </a:p>
                  </a:txBody>
                  <a:tcPr/>
                </a:tc>
                <a:extLst>
                  <a:ext uri="{0D108BD9-81ED-4DB2-BD59-A6C34878D82A}">
                    <a16:rowId xmlns:a16="http://schemas.microsoft.com/office/drawing/2014/main" val="791583841"/>
                  </a:ext>
                </a:extLst>
              </a:tr>
              <a:tr h="0">
                <a:tc>
                  <a:txBody>
                    <a:bodyPr/>
                    <a:lstStyle/>
                    <a:p>
                      <a:pPr algn="ctr" rtl="1"/>
                      <a:r>
                        <a:rPr lang="en-US" dirty="0">
                          <a:solidFill>
                            <a:schemeClr val="accent4">
                              <a:lumMod val="50000"/>
                            </a:schemeClr>
                          </a:solidFill>
                        </a:rPr>
                        <a:t>Helps identify when patient is eating to satisfy an emotional need, rather than physiological hunger.</a:t>
                      </a:r>
                      <a:endParaRPr lang="ar-JO" dirty="0">
                        <a:solidFill>
                          <a:schemeClr val="accent4">
                            <a:lumMod val="50000"/>
                          </a:schemeClr>
                        </a:solidFill>
                      </a:endParaRPr>
                    </a:p>
                  </a:txBody>
                  <a:tcPr/>
                </a:tc>
                <a:tc>
                  <a:txBody>
                    <a:bodyPr/>
                    <a:lstStyle/>
                    <a:p>
                      <a:pPr algn="ctr" rtl="1"/>
                      <a:r>
                        <a:rPr lang="en-US" dirty="0">
                          <a:solidFill>
                            <a:schemeClr val="accent4">
                              <a:lumMod val="50000"/>
                            </a:schemeClr>
                          </a:solidFill>
                        </a:rPr>
                        <a:t>Explore and discuss emotions and events associated with eating</a:t>
                      </a:r>
                      <a:r>
                        <a:rPr lang="en-US" dirty="0"/>
                        <a:t>.</a:t>
                      </a:r>
                      <a:endParaRPr lang="ar-JO" dirty="0"/>
                    </a:p>
                  </a:txBody>
                  <a:tcPr/>
                </a:tc>
                <a:extLst>
                  <a:ext uri="{0D108BD9-81ED-4DB2-BD59-A6C34878D82A}">
                    <a16:rowId xmlns:a16="http://schemas.microsoft.com/office/drawing/2014/main" val="3961482188"/>
                  </a:ext>
                </a:extLst>
              </a:tr>
              <a:tr h="876879">
                <a:tc>
                  <a:txBody>
                    <a:bodyPr/>
                    <a:lstStyle/>
                    <a:p>
                      <a:pPr algn="ctr" rtl="1"/>
                      <a:r>
                        <a:rPr lang="en-US" dirty="0">
                          <a:solidFill>
                            <a:schemeClr val="accent4">
                              <a:lumMod val="50000"/>
                            </a:schemeClr>
                          </a:solidFill>
                        </a:rPr>
                        <a:t>Water retention may be a problem because of increased fluid intake and fat metabolism.</a:t>
                      </a:r>
                      <a:endParaRPr lang="ar-JO" dirty="0">
                        <a:solidFill>
                          <a:schemeClr val="accent4">
                            <a:lumMod val="50000"/>
                          </a:schemeClr>
                        </a:solidFill>
                      </a:endParaRPr>
                    </a:p>
                  </a:txBody>
                  <a:tcPr/>
                </a:tc>
                <a:tc>
                  <a:txBody>
                    <a:bodyPr/>
                    <a:lstStyle/>
                    <a:p>
                      <a:pPr algn="ctr" rtl="1"/>
                      <a:r>
                        <a:rPr lang="en-US" dirty="0">
                          <a:solidFill>
                            <a:schemeClr val="accent4">
                              <a:lumMod val="50000"/>
                            </a:schemeClr>
                          </a:solidFill>
                        </a:rPr>
                        <a:t>Discuss restriction of salt intake</a:t>
                      </a:r>
                      <a:endParaRPr lang="ar-JO" dirty="0">
                        <a:solidFill>
                          <a:schemeClr val="accent4">
                            <a:lumMod val="50000"/>
                          </a:schemeClr>
                        </a:solidFill>
                      </a:endParaRPr>
                    </a:p>
                  </a:txBody>
                  <a:tcPr/>
                </a:tc>
                <a:extLst>
                  <a:ext uri="{0D108BD9-81ED-4DB2-BD59-A6C34878D82A}">
                    <a16:rowId xmlns:a16="http://schemas.microsoft.com/office/drawing/2014/main" val="386230215"/>
                  </a:ext>
                </a:extLst>
              </a:tr>
            </a:tbl>
          </a:graphicData>
        </a:graphic>
      </p:graphicFrame>
    </p:spTree>
    <p:extLst>
      <p:ext uri="{BB962C8B-B14F-4D97-AF65-F5344CB8AC3E}">
        <p14:creationId xmlns:p14="http://schemas.microsoft.com/office/powerpoint/2010/main" val="1679387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0513" y="-139700"/>
            <a:ext cx="8915399" cy="2262781"/>
          </a:xfrm>
        </p:spPr>
        <p:txBody>
          <a:bodyPr/>
          <a:lstStyle/>
          <a:p>
            <a:pPr marL="457200" indent="-457200" rtl="0">
              <a:buFont typeface="Wingdings" panose="05000000000000000000" pitchFamily="2" charset="2"/>
              <a:buChar char="Ø"/>
            </a:pPr>
            <a:r>
              <a:rPr lang="en-US" sz="2800" b="1" dirty="0">
                <a:solidFill>
                  <a:schemeClr val="bg2">
                    <a:lumMod val="25000"/>
                  </a:schemeClr>
                </a:solidFill>
              </a:rPr>
              <a:t>References: </a:t>
            </a:r>
            <a:br>
              <a:rPr lang="ar-JO" dirty="0">
                <a:solidFill>
                  <a:schemeClr val="accent4">
                    <a:lumMod val="50000"/>
                  </a:schemeClr>
                </a:solidFill>
              </a:rPr>
            </a:br>
            <a:endParaRPr lang="ar-JO" dirty="0"/>
          </a:p>
        </p:txBody>
      </p:sp>
      <p:sp>
        <p:nvSpPr>
          <p:cNvPr id="3" name="Subtitle 2"/>
          <p:cNvSpPr>
            <a:spLocks noGrp="1"/>
          </p:cNvSpPr>
          <p:nvPr>
            <p:ph type="subTitle" idx="1"/>
          </p:nvPr>
        </p:nvSpPr>
        <p:spPr>
          <a:xfrm>
            <a:off x="2513013" y="1559939"/>
            <a:ext cx="8915399" cy="3291461"/>
          </a:xfrm>
        </p:spPr>
        <p:txBody>
          <a:bodyPr>
            <a:normAutofit/>
          </a:bodyPr>
          <a:lstStyle/>
          <a:p>
            <a:pPr marL="285750" indent="-285750" rtl="0">
              <a:buFont typeface="Wingdings" panose="05000000000000000000" pitchFamily="2" charset="2"/>
              <a:buChar char="§"/>
            </a:pPr>
            <a:r>
              <a:rPr lang="en-US" sz="2000" b="1" dirty="0">
                <a:solidFill>
                  <a:schemeClr val="bg2">
                    <a:lumMod val="25000"/>
                  </a:schemeClr>
                </a:solidFill>
              </a:rPr>
              <a:t>Mayo clinic:</a:t>
            </a:r>
          </a:p>
          <a:p>
            <a:pPr rtl="0"/>
            <a:r>
              <a:rPr lang="en-US" dirty="0">
                <a:solidFill>
                  <a:schemeClr val="accent4">
                    <a:lumMod val="75000"/>
                  </a:schemeClr>
                </a:solidFill>
                <a:hlinkClick r:id="rId2"/>
              </a:rPr>
              <a:t>https://www.mayoclinic.org/diseases-conditions/high-blood-pressure/symptoms-causes/syc-20373410</a:t>
            </a:r>
            <a:endParaRPr lang="en-US" dirty="0">
              <a:solidFill>
                <a:schemeClr val="accent4">
                  <a:lumMod val="75000"/>
                </a:schemeClr>
              </a:solidFill>
            </a:endParaRPr>
          </a:p>
          <a:p>
            <a:pPr marL="285750" indent="-285750" rtl="0">
              <a:buFont typeface="Wingdings" panose="05000000000000000000" pitchFamily="2" charset="2"/>
              <a:buChar char="§"/>
            </a:pPr>
            <a:r>
              <a:rPr lang="en-US" sz="2000" b="1" dirty="0" err="1">
                <a:solidFill>
                  <a:schemeClr val="bg2">
                    <a:lumMod val="25000"/>
                  </a:schemeClr>
                </a:solidFill>
              </a:rPr>
              <a:t>Webmd</a:t>
            </a:r>
            <a:r>
              <a:rPr lang="en-US" sz="2000" b="1" dirty="0">
                <a:solidFill>
                  <a:schemeClr val="bg2">
                    <a:lumMod val="25000"/>
                  </a:schemeClr>
                </a:solidFill>
              </a:rPr>
              <a:t>:</a:t>
            </a:r>
          </a:p>
          <a:p>
            <a:pPr rtl="0"/>
            <a:r>
              <a:rPr lang="en-US" dirty="0">
                <a:solidFill>
                  <a:schemeClr val="bg2">
                    <a:lumMod val="25000"/>
                  </a:schemeClr>
                </a:solidFill>
                <a:hlinkClick r:id="rId3"/>
              </a:rPr>
              <a:t>https://www.webmd.com/hypertension-high-blood-pressure/default.htm</a:t>
            </a:r>
            <a:endParaRPr lang="en-US" dirty="0">
              <a:solidFill>
                <a:schemeClr val="bg2">
                  <a:lumMod val="25000"/>
                </a:schemeClr>
              </a:solidFill>
            </a:endParaRPr>
          </a:p>
          <a:p>
            <a:pPr marL="342900" indent="-342900" rtl="0">
              <a:buFont typeface="Wingdings" panose="05000000000000000000" pitchFamily="2" charset="2"/>
              <a:buChar char="§"/>
            </a:pPr>
            <a:r>
              <a:rPr lang="en-US" sz="2000" b="1" dirty="0" err="1">
                <a:solidFill>
                  <a:schemeClr val="bg2">
                    <a:lumMod val="25000"/>
                  </a:schemeClr>
                </a:solidFill>
              </a:rPr>
              <a:t>Nursestudy</a:t>
            </a:r>
            <a:r>
              <a:rPr lang="en-US" sz="2000" b="1" dirty="0">
                <a:solidFill>
                  <a:schemeClr val="bg2">
                    <a:lumMod val="25000"/>
                  </a:schemeClr>
                </a:solidFill>
              </a:rPr>
              <a:t>:</a:t>
            </a:r>
          </a:p>
          <a:p>
            <a:pPr rtl="0"/>
            <a:r>
              <a:rPr lang="en-US" dirty="0">
                <a:solidFill>
                  <a:schemeClr val="bg2">
                    <a:lumMod val="25000"/>
                  </a:schemeClr>
                </a:solidFill>
                <a:hlinkClick r:id="rId4"/>
              </a:rPr>
              <a:t>https://nursestudy.net/hypertension-care-plan/</a:t>
            </a:r>
            <a:endParaRPr lang="en-US" dirty="0">
              <a:solidFill>
                <a:schemeClr val="bg2">
                  <a:lumMod val="25000"/>
                </a:schemeClr>
              </a:solidFill>
            </a:endParaRPr>
          </a:p>
          <a:p>
            <a:pPr rtl="0"/>
            <a:endParaRPr lang="ar-JO" sz="2000" dirty="0">
              <a:solidFill>
                <a:schemeClr val="bg2">
                  <a:lumMod val="25000"/>
                </a:schemeClr>
              </a:solidFill>
            </a:endParaRPr>
          </a:p>
        </p:txBody>
      </p:sp>
      <p:sp>
        <p:nvSpPr>
          <p:cNvPr id="6" name="Rectangle 5"/>
          <p:cNvSpPr/>
          <p:nvPr/>
        </p:nvSpPr>
        <p:spPr>
          <a:xfrm>
            <a:off x="3048000" y="2967335"/>
            <a:ext cx="6096000" cy="369332"/>
          </a:xfrm>
          <a:prstGeom prst="rect">
            <a:avLst/>
          </a:prstGeom>
        </p:spPr>
        <p:txBody>
          <a:bodyPr>
            <a:spAutoFit/>
          </a:bodyPr>
          <a:lstStyle/>
          <a:p>
            <a:endParaRPr lang="ar-JO" dirty="0"/>
          </a:p>
        </p:txBody>
      </p:sp>
    </p:spTree>
    <p:extLst>
      <p:ext uri="{BB962C8B-B14F-4D97-AF65-F5344CB8AC3E}">
        <p14:creationId xmlns:p14="http://schemas.microsoft.com/office/powerpoint/2010/main" val="95651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3313" y="0"/>
            <a:ext cx="8915399" cy="1181100"/>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Concepts:</a:t>
            </a:r>
            <a:endParaRPr lang="ar-JO" sz="2800" b="1" dirty="0">
              <a:solidFill>
                <a:schemeClr val="bg2">
                  <a:lumMod val="25000"/>
                </a:schemeClr>
              </a:solidFill>
            </a:endParaRPr>
          </a:p>
        </p:txBody>
      </p:sp>
      <p:sp>
        <p:nvSpPr>
          <p:cNvPr id="3" name="Subtitle 2"/>
          <p:cNvSpPr>
            <a:spLocks noGrp="1"/>
          </p:cNvSpPr>
          <p:nvPr>
            <p:ph type="subTitle" idx="1"/>
          </p:nvPr>
        </p:nvSpPr>
        <p:spPr>
          <a:xfrm>
            <a:off x="2451101" y="1549401"/>
            <a:ext cx="9053512" cy="4354262"/>
          </a:xfrm>
        </p:spPr>
        <p:txBody>
          <a:bodyPr>
            <a:normAutofit fontScale="92500" lnSpcReduction="20000"/>
          </a:bodyPr>
          <a:lstStyle/>
          <a:p>
            <a:pPr marL="285750" indent="-285750" rtl="0">
              <a:buFont typeface="Wingdings" panose="05000000000000000000" pitchFamily="2" charset="2"/>
              <a:buChar char="v"/>
            </a:pPr>
            <a:r>
              <a:rPr lang="en-US" dirty="0">
                <a:solidFill>
                  <a:schemeClr val="accent4">
                    <a:lumMod val="50000"/>
                  </a:schemeClr>
                </a:solidFill>
              </a:rPr>
              <a:t>Definition of disease   </a:t>
            </a:r>
          </a:p>
          <a:p>
            <a:pPr rtl="0"/>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Sings and symptoms </a:t>
            </a:r>
          </a:p>
          <a:p>
            <a:pPr marL="285750" indent="-285750" rtl="0">
              <a:buFont typeface="Wingdings" panose="05000000000000000000" pitchFamily="2" charset="2"/>
              <a:buChar char="v"/>
            </a:pPr>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Causes</a:t>
            </a:r>
          </a:p>
          <a:p>
            <a:pPr marL="285750" indent="-285750" rtl="0">
              <a:buFont typeface="Wingdings" panose="05000000000000000000" pitchFamily="2" charset="2"/>
              <a:buChar char="v"/>
            </a:pPr>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Diagnosis </a:t>
            </a:r>
          </a:p>
          <a:p>
            <a:pPr marL="285750" indent="-285750" rtl="0">
              <a:buFont typeface="Wingdings" panose="05000000000000000000" pitchFamily="2" charset="2"/>
              <a:buChar char="v"/>
            </a:pPr>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Treatment </a:t>
            </a:r>
          </a:p>
          <a:p>
            <a:pPr marL="285750" indent="-285750" rtl="0">
              <a:buFont typeface="Wingdings" panose="05000000000000000000" pitchFamily="2" charset="2"/>
              <a:buChar char="v"/>
            </a:pPr>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Care plan as a nurse </a:t>
            </a:r>
          </a:p>
          <a:p>
            <a:pPr marL="285750" indent="-285750" rtl="0">
              <a:buFont typeface="Wingdings" panose="05000000000000000000" pitchFamily="2" charset="2"/>
              <a:buChar char="v"/>
            </a:pPr>
            <a:endParaRPr lang="en-US" dirty="0">
              <a:solidFill>
                <a:schemeClr val="accent4">
                  <a:lumMod val="50000"/>
                </a:schemeClr>
              </a:solidFill>
            </a:endParaRPr>
          </a:p>
          <a:p>
            <a:pPr marL="285750" indent="-285750" rtl="0">
              <a:buFont typeface="Wingdings" panose="05000000000000000000" pitchFamily="2" charset="2"/>
              <a:buChar char="v"/>
            </a:pPr>
            <a:r>
              <a:rPr lang="en-US" dirty="0">
                <a:solidFill>
                  <a:schemeClr val="accent4">
                    <a:lumMod val="50000"/>
                  </a:schemeClr>
                </a:solidFill>
              </a:rPr>
              <a:t>References </a:t>
            </a:r>
            <a:endParaRPr lang="ar-JO" dirty="0">
              <a:solidFill>
                <a:schemeClr val="accent4">
                  <a:lumMod val="50000"/>
                </a:schemeClr>
              </a:solidFill>
            </a:endParaRPr>
          </a:p>
        </p:txBody>
      </p:sp>
    </p:spTree>
    <p:extLst>
      <p:ext uri="{BB962C8B-B14F-4D97-AF65-F5344CB8AC3E}">
        <p14:creationId xmlns:p14="http://schemas.microsoft.com/office/powerpoint/2010/main" val="1725749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613" y="241301"/>
            <a:ext cx="8915399" cy="1054100"/>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Definition of disease:</a:t>
            </a:r>
            <a:endParaRPr lang="ar-JO" sz="2800" b="1" dirty="0">
              <a:solidFill>
                <a:schemeClr val="bg2">
                  <a:lumMod val="25000"/>
                </a:schemeClr>
              </a:solidFill>
            </a:endParaRPr>
          </a:p>
        </p:txBody>
      </p:sp>
      <p:sp>
        <p:nvSpPr>
          <p:cNvPr id="3" name="Subtitle 2"/>
          <p:cNvSpPr>
            <a:spLocks noGrp="1"/>
          </p:cNvSpPr>
          <p:nvPr>
            <p:ph type="subTitle" idx="1"/>
          </p:nvPr>
        </p:nvSpPr>
        <p:spPr>
          <a:xfrm>
            <a:off x="2360613" y="1564279"/>
            <a:ext cx="8915399" cy="3020421"/>
          </a:xfrm>
        </p:spPr>
        <p:txBody>
          <a:bodyPr/>
          <a:lstStyle/>
          <a:p>
            <a:r>
              <a:rPr lang="en-US" dirty="0">
                <a:solidFill>
                  <a:schemeClr val="accent4">
                    <a:lumMod val="50000"/>
                  </a:schemeClr>
                </a:solidFill>
              </a:rPr>
              <a:t>Hypertension or High blood pressure is a common condition in which the long-term force of the blood against your artery walls is high enough that it may eventually cause health problems such as heart disease.</a:t>
            </a:r>
            <a:endParaRPr lang="ar-SA" dirty="0">
              <a:solidFill>
                <a:schemeClr val="accent4">
                  <a:lumMod val="50000"/>
                </a:schemeClr>
              </a:solidFill>
            </a:endParaRPr>
          </a:p>
          <a:p>
            <a:r>
              <a:rPr lang="en-US" dirty="0">
                <a:solidFill>
                  <a:schemeClr val="accent4">
                    <a:lumMod val="50000"/>
                  </a:schemeClr>
                </a:solidFill>
              </a:rPr>
              <a:t>In addition, Blood pressure is </a:t>
            </a:r>
            <a:r>
              <a:rPr lang="en-US" dirty="0" err="1">
                <a:solidFill>
                  <a:schemeClr val="accent4">
                    <a:lumMod val="50000"/>
                  </a:schemeClr>
                </a:solidFill>
              </a:rPr>
              <a:t>determind</a:t>
            </a:r>
            <a:r>
              <a:rPr lang="en-US" dirty="0">
                <a:solidFill>
                  <a:schemeClr val="accent4">
                    <a:lumMod val="50000"/>
                  </a:schemeClr>
                </a:solidFill>
              </a:rPr>
              <a:t> both by the amount of blood your heart pumps and the amount of resistance to blood flow in your </a:t>
            </a:r>
            <a:r>
              <a:rPr lang="en-US" dirty="0" err="1">
                <a:solidFill>
                  <a:schemeClr val="accent4">
                    <a:lumMod val="50000"/>
                  </a:schemeClr>
                </a:solidFill>
              </a:rPr>
              <a:t>arteries.The</a:t>
            </a:r>
            <a:r>
              <a:rPr lang="en-US" dirty="0">
                <a:solidFill>
                  <a:schemeClr val="accent4">
                    <a:lumMod val="50000"/>
                  </a:schemeClr>
                </a:solidFill>
              </a:rPr>
              <a:t> more your heart pumps and the narrower your arteries, the higher your blood pressure.</a:t>
            </a:r>
            <a:endParaRPr lang="ar-JO" dirty="0">
              <a:solidFill>
                <a:schemeClr val="accent4">
                  <a:lumMod val="50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9302" y="3997081"/>
            <a:ext cx="3256821" cy="21166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4288" y="3985359"/>
            <a:ext cx="3083404" cy="2116601"/>
          </a:xfrm>
          <a:prstGeom prst="rect">
            <a:avLst/>
          </a:prstGeom>
        </p:spPr>
      </p:pic>
    </p:spTree>
    <p:extLst>
      <p:ext uri="{BB962C8B-B14F-4D97-AF65-F5344CB8AC3E}">
        <p14:creationId xmlns:p14="http://schemas.microsoft.com/office/powerpoint/2010/main" val="69321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355599"/>
            <a:ext cx="8915399" cy="1536700"/>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Sings and symptoms:</a:t>
            </a:r>
            <a:endParaRPr lang="ar-JO" sz="2800" b="1" dirty="0">
              <a:solidFill>
                <a:schemeClr val="bg2">
                  <a:lumMod val="25000"/>
                </a:schemeClr>
              </a:solidFill>
            </a:endParaRPr>
          </a:p>
        </p:txBody>
      </p:sp>
      <p:sp>
        <p:nvSpPr>
          <p:cNvPr id="3" name="Subtitle 2"/>
          <p:cNvSpPr>
            <a:spLocks noGrp="1"/>
          </p:cNvSpPr>
          <p:nvPr>
            <p:ph type="subTitle" idx="1"/>
          </p:nvPr>
        </p:nvSpPr>
        <p:spPr>
          <a:xfrm>
            <a:off x="2233613" y="1181101"/>
            <a:ext cx="8915399" cy="4468221"/>
          </a:xfrm>
        </p:spPr>
        <p:txBody>
          <a:bodyPr>
            <a:noAutofit/>
          </a:bodyPr>
          <a:lstStyle/>
          <a:p>
            <a:r>
              <a:rPr lang="en-US" dirty="0"/>
              <a:t>One of the most dangerous things about High blood pressure is that may not know you have it. That</a:t>
            </a:r>
            <a:r>
              <a:rPr lang="en-IL" dirty="0"/>
              <a:t>’</a:t>
            </a:r>
            <a:r>
              <a:rPr lang="en-US" dirty="0"/>
              <a:t>s because high blood pressure </a:t>
            </a:r>
            <a:r>
              <a:rPr lang="en-US" dirty="0" err="1"/>
              <a:t>dosent</a:t>
            </a:r>
            <a:r>
              <a:rPr lang="en-US" dirty="0"/>
              <a:t> have any unless its very severe, the best to know if your blood pressure is high is through regular </a:t>
            </a:r>
            <a:r>
              <a:rPr lang="en-US" dirty="0" err="1"/>
              <a:t>chekups</a:t>
            </a:r>
            <a:r>
              <a:rPr lang="en-US" dirty="0"/>
              <a:t>.</a:t>
            </a:r>
          </a:p>
          <a:p>
            <a:r>
              <a:rPr lang="en-US" dirty="0"/>
              <a:t>But, if your blood pressure is extremely high, </a:t>
            </a:r>
            <a:r>
              <a:rPr lang="en-US" dirty="0" err="1"/>
              <a:t>thay</a:t>
            </a:r>
            <a:r>
              <a:rPr lang="en-US" dirty="0"/>
              <a:t> may be </a:t>
            </a:r>
            <a:r>
              <a:rPr lang="en-US" dirty="0" err="1"/>
              <a:t>certin</a:t>
            </a:r>
            <a:r>
              <a:rPr lang="en-US" dirty="0"/>
              <a:t> symptoms to look out for, including:</a:t>
            </a:r>
          </a:p>
          <a:p>
            <a:pPr marL="285750" indent="-285750" rtl="0">
              <a:buFont typeface="Arial" panose="020B0604020202020204" pitchFamily="34" charset="0"/>
              <a:buChar char="•"/>
            </a:pPr>
            <a:r>
              <a:rPr lang="en-US" dirty="0"/>
              <a:t>Severe headaches </a:t>
            </a:r>
          </a:p>
          <a:p>
            <a:pPr marL="285750" indent="-285750" rtl="0">
              <a:buFont typeface="Arial" panose="020B0604020202020204" pitchFamily="34" charset="0"/>
              <a:buChar char="•"/>
            </a:pPr>
            <a:r>
              <a:rPr lang="en-US" dirty="0"/>
              <a:t>Nosebleed</a:t>
            </a:r>
          </a:p>
          <a:p>
            <a:pPr marL="285750" indent="-285750" rtl="0">
              <a:buFont typeface="Arial" panose="020B0604020202020204" pitchFamily="34" charset="0"/>
              <a:buChar char="•"/>
            </a:pPr>
            <a:r>
              <a:rPr lang="en-US" dirty="0"/>
              <a:t>Confusion</a:t>
            </a:r>
          </a:p>
          <a:p>
            <a:pPr marL="285750" indent="-285750" rtl="0">
              <a:buFont typeface="Arial" panose="020B0604020202020204" pitchFamily="34" charset="0"/>
              <a:buChar char="•"/>
            </a:pPr>
            <a:r>
              <a:rPr lang="en-US" dirty="0"/>
              <a:t>Irregular heartbeat</a:t>
            </a:r>
          </a:p>
          <a:p>
            <a:pPr marL="285750" indent="-285750" rtl="0">
              <a:buFont typeface="Arial" panose="020B0604020202020204" pitchFamily="34" charset="0"/>
              <a:buChar char="•"/>
            </a:pPr>
            <a:r>
              <a:rPr lang="en-US" dirty="0"/>
              <a:t>Vision problems</a:t>
            </a:r>
          </a:p>
          <a:p>
            <a:pPr marL="285750" indent="-285750" rtl="0">
              <a:buFont typeface="Arial" panose="020B0604020202020204" pitchFamily="34" charset="0"/>
              <a:buChar char="•"/>
            </a:pPr>
            <a:r>
              <a:rPr lang="en-US" dirty="0"/>
              <a:t>Chest pain </a:t>
            </a:r>
          </a:p>
          <a:p>
            <a:pPr marL="285750" indent="-285750" rtl="0">
              <a:buFont typeface="Arial" panose="020B0604020202020204" pitchFamily="34" charset="0"/>
              <a:buChar char="•"/>
            </a:pPr>
            <a:r>
              <a:rPr lang="en-US" dirty="0"/>
              <a:t>Difficulty breathing </a:t>
            </a:r>
          </a:p>
          <a:p>
            <a:pPr marL="285750" indent="-285750" rtl="0">
              <a:buFont typeface="Arial" panose="020B0604020202020204" pitchFamily="34" charset="0"/>
              <a:buChar char="•"/>
            </a:pPr>
            <a:r>
              <a:rPr lang="en-US" dirty="0"/>
              <a:t>Blood in the urine </a:t>
            </a:r>
          </a:p>
          <a:p>
            <a:pPr marL="285750" indent="-285750" rtl="0">
              <a:buFont typeface="Arial" panose="020B0604020202020204" pitchFamily="34" charset="0"/>
              <a:buChar char="•"/>
            </a:pPr>
            <a:r>
              <a:rPr lang="en-US" dirty="0"/>
              <a:t>Pounding in your chest, neck and ears</a:t>
            </a:r>
            <a:endParaRPr lang="ar-JO"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9246" y="3182346"/>
            <a:ext cx="1184275" cy="102021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1312" y="4664029"/>
            <a:ext cx="1266826" cy="13589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04248" y="3361143"/>
            <a:ext cx="1231900" cy="10795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94724" y="4969871"/>
            <a:ext cx="1193800" cy="1208679"/>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57631" y="4202565"/>
            <a:ext cx="1479550" cy="1140914"/>
          </a:xfrm>
          <a:prstGeom prst="rect">
            <a:avLst/>
          </a:prstGeom>
        </p:spPr>
      </p:pic>
    </p:spTree>
    <p:extLst>
      <p:ext uri="{BB962C8B-B14F-4D97-AF65-F5344CB8AC3E}">
        <p14:creationId xmlns:p14="http://schemas.microsoft.com/office/powerpoint/2010/main" val="352453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9213" y="-1131391"/>
            <a:ext cx="8915399" cy="2262781"/>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Causes:</a:t>
            </a:r>
            <a:endParaRPr lang="ar-JO" sz="2800" b="1" dirty="0">
              <a:solidFill>
                <a:schemeClr val="bg2">
                  <a:lumMod val="25000"/>
                </a:schemeClr>
              </a:solidFill>
            </a:endParaRPr>
          </a:p>
        </p:txBody>
      </p:sp>
      <p:sp>
        <p:nvSpPr>
          <p:cNvPr id="3" name="Subtitle 2"/>
          <p:cNvSpPr>
            <a:spLocks noGrp="1"/>
          </p:cNvSpPr>
          <p:nvPr>
            <p:ph type="subTitle" idx="1"/>
          </p:nvPr>
        </p:nvSpPr>
        <p:spPr>
          <a:xfrm>
            <a:off x="2233613" y="1310279"/>
            <a:ext cx="8915399" cy="5242921"/>
          </a:xfrm>
        </p:spPr>
        <p:txBody>
          <a:bodyPr>
            <a:normAutofit fontScale="25000" lnSpcReduction="20000"/>
          </a:bodyPr>
          <a:lstStyle/>
          <a:p>
            <a:r>
              <a:rPr lang="en-US" sz="6400" dirty="0">
                <a:solidFill>
                  <a:schemeClr val="accent4">
                    <a:lumMod val="50000"/>
                  </a:schemeClr>
                </a:solidFill>
              </a:rPr>
              <a:t>There is two </a:t>
            </a:r>
            <a:r>
              <a:rPr lang="en-US" sz="6400" dirty="0" err="1">
                <a:solidFill>
                  <a:schemeClr val="accent4">
                    <a:lumMod val="50000"/>
                  </a:schemeClr>
                </a:solidFill>
              </a:rPr>
              <a:t>typs</a:t>
            </a:r>
            <a:r>
              <a:rPr lang="en-US" sz="6400" dirty="0">
                <a:solidFill>
                  <a:schemeClr val="accent4">
                    <a:lumMod val="50000"/>
                  </a:schemeClr>
                </a:solidFill>
              </a:rPr>
              <a:t> of hypertension: </a:t>
            </a:r>
          </a:p>
          <a:p>
            <a:pPr marL="285750" indent="-285750" rtl="0">
              <a:buFont typeface="Wingdings" panose="05000000000000000000" pitchFamily="2" charset="2"/>
              <a:buChar char="§"/>
            </a:pPr>
            <a:r>
              <a:rPr lang="en-US" sz="6400" b="1" dirty="0">
                <a:solidFill>
                  <a:schemeClr val="accent4">
                    <a:lumMod val="50000"/>
                  </a:schemeClr>
                </a:solidFill>
              </a:rPr>
              <a:t>Primary hypertension</a:t>
            </a:r>
            <a:r>
              <a:rPr lang="en-US" sz="6400" dirty="0">
                <a:solidFill>
                  <a:schemeClr val="accent4">
                    <a:lumMod val="50000"/>
                  </a:schemeClr>
                </a:solidFill>
              </a:rPr>
              <a:t>:</a:t>
            </a:r>
          </a:p>
          <a:p>
            <a:pPr rtl="0"/>
            <a:r>
              <a:rPr lang="en-US" sz="6400" dirty="0">
                <a:solidFill>
                  <a:schemeClr val="accent4">
                    <a:lumMod val="50000"/>
                  </a:schemeClr>
                </a:solidFill>
              </a:rPr>
              <a:t>For more adults, there is no specific cause of high blood pressure. This type of hypertension tends to develops gradually over many years.</a:t>
            </a:r>
          </a:p>
          <a:p>
            <a:pPr marL="285750" indent="-285750" rtl="0">
              <a:buFont typeface="Wingdings" panose="05000000000000000000" pitchFamily="2" charset="2"/>
              <a:buChar char="§"/>
            </a:pPr>
            <a:r>
              <a:rPr lang="en-US" sz="6400" b="1" dirty="0">
                <a:solidFill>
                  <a:schemeClr val="accent4">
                    <a:lumMod val="50000"/>
                  </a:schemeClr>
                </a:solidFill>
              </a:rPr>
              <a:t>Secondary hypertension</a:t>
            </a:r>
            <a:r>
              <a:rPr lang="en-US" sz="6400" dirty="0">
                <a:solidFill>
                  <a:schemeClr val="accent4">
                    <a:lumMod val="50000"/>
                  </a:schemeClr>
                </a:solidFill>
              </a:rPr>
              <a:t>: </a:t>
            </a:r>
          </a:p>
          <a:p>
            <a:pPr rtl="0"/>
            <a:r>
              <a:rPr lang="en-US" sz="6400" dirty="0">
                <a:solidFill>
                  <a:schemeClr val="accent4">
                    <a:lumMod val="50000"/>
                  </a:schemeClr>
                </a:solidFill>
              </a:rPr>
              <a:t>It is the blood pressure caused by underlying conditions, this type of hypertension tends to appear suddenly and cause higher blood pressure than the other type dose. In addition various condition and medications can lead this type of </a:t>
            </a:r>
            <a:r>
              <a:rPr lang="en-US" sz="6400" dirty="0" err="1">
                <a:solidFill>
                  <a:schemeClr val="accent4">
                    <a:lumMod val="50000"/>
                  </a:schemeClr>
                </a:solidFill>
              </a:rPr>
              <a:t>hypertention</a:t>
            </a:r>
            <a:r>
              <a:rPr lang="en-US" sz="6400" dirty="0">
                <a:solidFill>
                  <a:schemeClr val="accent4">
                    <a:lumMod val="50000"/>
                  </a:schemeClr>
                </a:solidFill>
              </a:rPr>
              <a:t>, including:</a:t>
            </a:r>
          </a:p>
          <a:p>
            <a:pPr rtl="0"/>
            <a:endParaRPr lang="en-US" sz="6400" dirty="0">
              <a:solidFill>
                <a:schemeClr val="accent4">
                  <a:lumMod val="50000"/>
                </a:schemeClr>
              </a:solidFill>
            </a:endParaRPr>
          </a:p>
          <a:p>
            <a:pPr marL="285750" indent="-285750" rtl="0">
              <a:buFont typeface="Arial" panose="020B0604020202020204" pitchFamily="34" charset="0"/>
              <a:buChar char="•"/>
            </a:pPr>
            <a:r>
              <a:rPr lang="en-US" sz="6400" dirty="0">
                <a:solidFill>
                  <a:schemeClr val="accent4">
                    <a:lumMod val="50000"/>
                  </a:schemeClr>
                </a:solidFill>
              </a:rPr>
              <a:t>Obstructive sleep apnea</a:t>
            </a:r>
          </a:p>
          <a:p>
            <a:pPr marL="285750" indent="-285750" rtl="0">
              <a:buFont typeface="Arial" panose="020B0604020202020204" pitchFamily="34" charset="0"/>
              <a:buChar char="•"/>
            </a:pPr>
            <a:r>
              <a:rPr lang="en-US" sz="6400" dirty="0">
                <a:solidFill>
                  <a:schemeClr val="accent4">
                    <a:lumMod val="50000"/>
                  </a:schemeClr>
                </a:solidFill>
              </a:rPr>
              <a:t>Kidney problems</a:t>
            </a:r>
          </a:p>
          <a:p>
            <a:pPr marL="285750" indent="-285750" rtl="0">
              <a:buFont typeface="Arial" panose="020B0604020202020204" pitchFamily="34" charset="0"/>
              <a:buChar char="•"/>
            </a:pPr>
            <a:r>
              <a:rPr lang="en-US" sz="6400" dirty="0">
                <a:solidFill>
                  <a:schemeClr val="accent4">
                    <a:lumMod val="50000"/>
                  </a:schemeClr>
                </a:solidFill>
              </a:rPr>
              <a:t>Adrenal gland tumors</a:t>
            </a:r>
          </a:p>
          <a:p>
            <a:pPr marL="285750" indent="-285750" rtl="0">
              <a:buFont typeface="Arial" panose="020B0604020202020204" pitchFamily="34" charset="0"/>
              <a:buChar char="•"/>
            </a:pPr>
            <a:r>
              <a:rPr lang="en-US" sz="6400" dirty="0">
                <a:solidFill>
                  <a:schemeClr val="accent4">
                    <a:lumMod val="50000"/>
                  </a:schemeClr>
                </a:solidFill>
              </a:rPr>
              <a:t>Thyroid problem</a:t>
            </a:r>
          </a:p>
          <a:p>
            <a:pPr marL="285750" indent="-285750" rtl="0">
              <a:buFont typeface="Arial" panose="020B0604020202020204" pitchFamily="34" charset="0"/>
              <a:buChar char="•"/>
            </a:pPr>
            <a:r>
              <a:rPr lang="en-US" sz="6400" dirty="0">
                <a:solidFill>
                  <a:schemeClr val="accent4">
                    <a:lumMod val="50000"/>
                  </a:schemeClr>
                </a:solidFill>
              </a:rPr>
              <a:t>Certain medications, such as birth control pills</a:t>
            </a:r>
          </a:p>
          <a:p>
            <a:pPr marL="285750" indent="-285750" rtl="0">
              <a:buFont typeface="Arial" panose="020B0604020202020204" pitchFamily="34" charset="0"/>
              <a:buChar char="•"/>
            </a:pPr>
            <a:r>
              <a:rPr lang="en-US" sz="6400" dirty="0">
                <a:solidFill>
                  <a:schemeClr val="accent4">
                    <a:lumMod val="50000"/>
                  </a:schemeClr>
                </a:solidFill>
              </a:rPr>
              <a:t>Illegal drugs, such as cocaine and amphetamines</a:t>
            </a:r>
          </a:p>
          <a:p>
            <a:pPr rtl="0"/>
            <a:endParaRPr lang="ar-JO" dirty="0"/>
          </a:p>
        </p:txBody>
      </p:sp>
    </p:spTree>
    <p:extLst>
      <p:ext uri="{BB962C8B-B14F-4D97-AF65-F5344CB8AC3E}">
        <p14:creationId xmlns:p14="http://schemas.microsoft.com/office/powerpoint/2010/main" val="2848502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713" y="292101"/>
            <a:ext cx="8915399" cy="977900"/>
          </a:xfrm>
        </p:spPr>
        <p:txBody>
          <a:bodyPr>
            <a:normAutofit/>
          </a:bodyPr>
          <a:lstStyle/>
          <a:p>
            <a:pPr marL="685800" indent="-685800" rtl="0">
              <a:buFont typeface="Wingdings" panose="05000000000000000000" pitchFamily="2" charset="2"/>
              <a:buChar char="Ø"/>
            </a:pPr>
            <a:r>
              <a:rPr lang="en-US" sz="2800" b="1" dirty="0">
                <a:solidFill>
                  <a:schemeClr val="bg2">
                    <a:lumMod val="25000"/>
                  </a:schemeClr>
                </a:solidFill>
              </a:rPr>
              <a:t>Diagnosis:</a:t>
            </a:r>
            <a:endParaRPr lang="ar-JO" sz="2800" b="1" dirty="0">
              <a:solidFill>
                <a:schemeClr val="bg2">
                  <a:lumMod val="25000"/>
                </a:schemeClr>
              </a:solidFill>
            </a:endParaRPr>
          </a:p>
        </p:txBody>
      </p:sp>
      <p:sp>
        <p:nvSpPr>
          <p:cNvPr id="5" name="Rectangle 4"/>
          <p:cNvSpPr/>
          <p:nvPr/>
        </p:nvSpPr>
        <p:spPr>
          <a:xfrm>
            <a:off x="2197100" y="1270001"/>
            <a:ext cx="9512300" cy="923330"/>
          </a:xfrm>
          <a:prstGeom prst="rect">
            <a:avLst/>
          </a:prstGeom>
        </p:spPr>
        <p:txBody>
          <a:bodyPr wrap="square">
            <a:spAutoFit/>
          </a:bodyPr>
          <a:lstStyle/>
          <a:p>
            <a:r>
              <a:rPr lang="en-US" dirty="0">
                <a:solidFill>
                  <a:schemeClr val="accent4">
                    <a:lumMod val="50000"/>
                  </a:schemeClr>
                </a:solidFill>
              </a:rPr>
              <a:t>To measure your blood pressure, your doctor  will usually place an inflatable arm cuff around your arm and measure your blood pressure using a pressure-measuring gauge.</a:t>
            </a:r>
          </a:p>
        </p:txBody>
      </p:sp>
      <p:sp>
        <p:nvSpPr>
          <p:cNvPr id="6" name="Rectangle 5"/>
          <p:cNvSpPr/>
          <p:nvPr/>
        </p:nvSpPr>
        <p:spPr>
          <a:xfrm>
            <a:off x="2197100" y="2193331"/>
            <a:ext cx="9512300" cy="1200329"/>
          </a:xfrm>
          <a:prstGeom prst="rect">
            <a:avLst/>
          </a:prstGeom>
        </p:spPr>
        <p:txBody>
          <a:bodyPr wrap="square">
            <a:spAutoFit/>
          </a:bodyPr>
          <a:lstStyle/>
          <a:p>
            <a:r>
              <a:rPr lang="en-US" dirty="0">
                <a:solidFill>
                  <a:schemeClr val="accent4">
                    <a:lumMod val="50000"/>
                  </a:schemeClr>
                </a:solidFill>
              </a:rPr>
              <a:t>A blood pressure reading, given in millimeters of mercury (mm Hg), has two numbers. The first, or upper, number measures the pressure in your arteries when your heart beats (systolic pressure). The second, or lower, number measures the pressure in your arteries between beats (diastolic pressure).</a:t>
            </a:r>
            <a:endParaRPr lang="ar-JO" dirty="0">
              <a:solidFill>
                <a:schemeClr val="accent4">
                  <a:lumMod val="50000"/>
                </a:schemeClr>
              </a:solidFill>
            </a:endParaRPr>
          </a:p>
        </p:txBody>
      </p:sp>
      <p:sp>
        <p:nvSpPr>
          <p:cNvPr id="7" name="Rectangle 6"/>
          <p:cNvSpPr/>
          <p:nvPr/>
        </p:nvSpPr>
        <p:spPr>
          <a:xfrm>
            <a:off x="2197100" y="3537635"/>
            <a:ext cx="8712200" cy="369332"/>
          </a:xfrm>
          <a:prstGeom prst="rect">
            <a:avLst/>
          </a:prstGeom>
        </p:spPr>
        <p:txBody>
          <a:bodyPr wrap="square">
            <a:spAutoFit/>
          </a:bodyPr>
          <a:lstStyle/>
          <a:p>
            <a:r>
              <a:rPr lang="en-US" dirty="0">
                <a:solidFill>
                  <a:schemeClr val="accent4">
                    <a:lumMod val="50000"/>
                  </a:schemeClr>
                </a:solidFill>
              </a:rPr>
              <a:t>Blood pressure measurements fall into four general categories:</a:t>
            </a:r>
            <a:endParaRPr lang="ar-JO" dirty="0">
              <a:solidFill>
                <a:schemeClr val="accent4">
                  <a:lumMod val="50000"/>
                </a:schemeClr>
              </a:solidFill>
            </a:endParaRPr>
          </a:p>
        </p:txBody>
      </p:sp>
      <p:sp>
        <p:nvSpPr>
          <p:cNvPr id="8" name="Rectangle 7"/>
          <p:cNvSpPr/>
          <p:nvPr/>
        </p:nvSpPr>
        <p:spPr>
          <a:xfrm>
            <a:off x="2146300" y="4050942"/>
            <a:ext cx="9994900" cy="2308324"/>
          </a:xfrm>
          <a:prstGeom prst="rect">
            <a:avLst/>
          </a:prstGeom>
        </p:spPr>
        <p:txBody>
          <a:bodyPr wrap="square">
            <a:spAutoFit/>
          </a:bodyPr>
          <a:lstStyle/>
          <a:p>
            <a:pPr marL="285750" indent="-285750">
              <a:buFont typeface="Arial" panose="020B0604020202020204" pitchFamily="34" charset="0"/>
              <a:buChar char="•"/>
            </a:pPr>
            <a:r>
              <a:rPr lang="en-US" b="1" dirty="0">
                <a:solidFill>
                  <a:schemeClr val="bg2">
                    <a:lumMod val="25000"/>
                  </a:schemeClr>
                </a:solidFill>
              </a:rPr>
              <a:t>Normal blood </a:t>
            </a:r>
            <a:r>
              <a:rPr lang="en-US" b="1" dirty="0" err="1">
                <a:solidFill>
                  <a:schemeClr val="accent4">
                    <a:lumMod val="50000"/>
                  </a:schemeClr>
                </a:solidFill>
              </a:rPr>
              <a:t>pressure.</a:t>
            </a:r>
            <a:r>
              <a:rPr lang="en-US" dirty="0" err="1">
                <a:solidFill>
                  <a:schemeClr val="accent4">
                    <a:lumMod val="50000"/>
                  </a:schemeClr>
                </a:solidFill>
              </a:rPr>
              <a:t>Your</a:t>
            </a:r>
            <a:r>
              <a:rPr lang="en-US" dirty="0">
                <a:solidFill>
                  <a:schemeClr val="accent4">
                    <a:lumMod val="50000"/>
                  </a:schemeClr>
                </a:solidFill>
              </a:rPr>
              <a:t> blood pressure is normal if it's below 120/80 mm Hg.</a:t>
            </a:r>
          </a:p>
          <a:p>
            <a:pPr marL="285750" indent="-285750">
              <a:buFont typeface="Arial" panose="020B0604020202020204" pitchFamily="34" charset="0"/>
              <a:buChar char="•"/>
            </a:pPr>
            <a:r>
              <a:rPr lang="en-US" b="1" dirty="0">
                <a:solidFill>
                  <a:schemeClr val="bg2">
                    <a:lumMod val="25000"/>
                  </a:schemeClr>
                </a:solidFill>
              </a:rPr>
              <a:t>Elevated blood pressure</a:t>
            </a:r>
            <a:r>
              <a:rPr lang="en-US" b="1" dirty="0">
                <a:solidFill>
                  <a:schemeClr val="accent4">
                    <a:lumMod val="50000"/>
                  </a:schemeClr>
                </a:solidFill>
              </a:rPr>
              <a:t>.</a:t>
            </a:r>
            <a:r>
              <a:rPr lang="en-US" dirty="0">
                <a:solidFill>
                  <a:schemeClr val="accent4">
                    <a:lumMod val="50000"/>
                  </a:schemeClr>
                </a:solidFill>
              </a:rPr>
              <a:t> Elevated blood pressure is a systolic pressure ranging from 120 to 129 mm Hg and a diastolic pressure below 80 mm Hg. Elevated blood pressure tends to get worse over time unless steps are taken to control blood pressure.</a:t>
            </a:r>
          </a:p>
          <a:p>
            <a:pPr marL="285750" indent="-285750">
              <a:buFont typeface="Arial" panose="020B0604020202020204" pitchFamily="34" charset="0"/>
              <a:buChar char="•"/>
            </a:pPr>
            <a:r>
              <a:rPr lang="en-US" b="1" dirty="0">
                <a:solidFill>
                  <a:schemeClr val="bg2">
                    <a:lumMod val="25000"/>
                  </a:schemeClr>
                </a:solidFill>
              </a:rPr>
              <a:t>Stage 1 hypertension</a:t>
            </a:r>
            <a:r>
              <a:rPr lang="en-US" b="1" dirty="0">
                <a:solidFill>
                  <a:schemeClr val="accent4">
                    <a:lumMod val="50000"/>
                  </a:schemeClr>
                </a:solidFill>
              </a:rPr>
              <a:t>.</a:t>
            </a:r>
            <a:r>
              <a:rPr lang="en-US" dirty="0">
                <a:solidFill>
                  <a:schemeClr val="accent4">
                    <a:lumMod val="50000"/>
                  </a:schemeClr>
                </a:solidFill>
              </a:rPr>
              <a:t> Stage 1 hypertension is a systolic pressure ranging from 130 to 139 mm Hg or a diastolic pressure ranging from 80 to 89 mm Hg.</a:t>
            </a:r>
          </a:p>
          <a:p>
            <a:pPr marL="285750" indent="-285750">
              <a:buFont typeface="Arial" panose="020B0604020202020204" pitchFamily="34" charset="0"/>
              <a:buChar char="•"/>
            </a:pPr>
            <a:r>
              <a:rPr lang="en-US" b="1" dirty="0">
                <a:solidFill>
                  <a:schemeClr val="bg2">
                    <a:lumMod val="25000"/>
                  </a:schemeClr>
                </a:solidFill>
              </a:rPr>
              <a:t>Stage 2 hypertension</a:t>
            </a:r>
            <a:r>
              <a:rPr lang="en-US" b="1" dirty="0"/>
              <a:t>.</a:t>
            </a:r>
            <a:r>
              <a:rPr lang="en-US" dirty="0"/>
              <a:t> </a:t>
            </a:r>
            <a:r>
              <a:rPr lang="en-US" dirty="0">
                <a:solidFill>
                  <a:schemeClr val="accent4">
                    <a:lumMod val="50000"/>
                  </a:schemeClr>
                </a:solidFill>
              </a:rPr>
              <a:t>More severe hypertension, stage 2 hypertension is a systolic pressure of 140 mm Hg or higher or a diastolic pressure of 90 mm Hg or higher.</a:t>
            </a:r>
          </a:p>
        </p:txBody>
      </p:sp>
    </p:spTree>
    <p:extLst>
      <p:ext uri="{BB962C8B-B14F-4D97-AF65-F5344CB8AC3E}">
        <p14:creationId xmlns:p14="http://schemas.microsoft.com/office/powerpoint/2010/main" val="347520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A27BBE-6D49-4853-A0E5-526D2AB5F9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2098" y="1078523"/>
            <a:ext cx="8381999" cy="5271195"/>
          </a:xfrm>
          <a:prstGeom prst="rect">
            <a:avLst/>
          </a:prstGeom>
        </p:spPr>
      </p:pic>
    </p:spTree>
    <p:extLst>
      <p:ext uri="{BB962C8B-B14F-4D97-AF65-F5344CB8AC3E}">
        <p14:creationId xmlns:p14="http://schemas.microsoft.com/office/powerpoint/2010/main" val="1171060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5313" y="1"/>
            <a:ext cx="8915399" cy="1143000"/>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Treatment:</a:t>
            </a:r>
            <a:endParaRPr lang="ar-JO" sz="2800" b="1" dirty="0">
              <a:solidFill>
                <a:schemeClr val="bg2">
                  <a:lumMod val="25000"/>
                </a:schemeClr>
              </a:solidFill>
            </a:endParaRPr>
          </a:p>
        </p:txBody>
      </p:sp>
      <p:sp>
        <p:nvSpPr>
          <p:cNvPr id="3" name="Subtitle 2"/>
          <p:cNvSpPr>
            <a:spLocks noGrp="1"/>
          </p:cNvSpPr>
          <p:nvPr>
            <p:ph type="subTitle" idx="1"/>
          </p:nvPr>
        </p:nvSpPr>
        <p:spPr>
          <a:xfrm>
            <a:off x="2589213" y="1346201"/>
            <a:ext cx="8915399" cy="4557462"/>
          </a:xfrm>
        </p:spPr>
        <p:txBody>
          <a:bodyPr/>
          <a:lstStyle/>
          <a:p>
            <a:r>
              <a:rPr lang="en-US" dirty="0">
                <a:solidFill>
                  <a:schemeClr val="accent4">
                    <a:lumMod val="50000"/>
                  </a:schemeClr>
                </a:solidFill>
              </a:rPr>
              <a:t>If you have elevated blood pressure accompanied by diabetes, kidney disease or cardiovascular disease, your doctor might recommend blood pressure medication in addition to lifestyle changes.</a:t>
            </a:r>
          </a:p>
          <a:p>
            <a:r>
              <a:rPr lang="en-US" dirty="0">
                <a:solidFill>
                  <a:schemeClr val="accent4">
                    <a:lumMod val="50000"/>
                  </a:schemeClr>
                </a:solidFill>
              </a:rPr>
              <a:t>If you've been diagnosed with elevated blood pressure, the benefits of medication are less clear. If you have stage 1 or stage 2 hypertension, your doctor will likely prescribe medications. Lifestyle changes to help control your elevated blood pressure include:</a:t>
            </a:r>
          </a:p>
          <a:p>
            <a:pPr marL="285750" indent="-285750" rtl="0">
              <a:buFont typeface="Arial" panose="020B0604020202020204" pitchFamily="34" charset="0"/>
              <a:buChar char="•"/>
            </a:pPr>
            <a:r>
              <a:rPr lang="en-US" dirty="0">
                <a:solidFill>
                  <a:schemeClr val="accent4">
                    <a:lumMod val="50000"/>
                  </a:schemeClr>
                </a:solidFill>
              </a:rPr>
              <a:t>Getting to and maintaining a healthy weight</a:t>
            </a:r>
          </a:p>
          <a:p>
            <a:pPr marL="285750" indent="-285750" rtl="0">
              <a:buFont typeface="Arial" panose="020B0604020202020204" pitchFamily="34" charset="0"/>
              <a:buChar char="•"/>
            </a:pPr>
            <a:r>
              <a:rPr lang="en-US" dirty="0">
                <a:solidFill>
                  <a:schemeClr val="accent4">
                    <a:lumMod val="50000"/>
                  </a:schemeClr>
                </a:solidFill>
              </a:rPr>
              <a:t>Eating a healthy, low-salt diet</a:t>
            </a:r>
          </a:p>
          <a:p>
            <a:pPr marL="285750" indent="-285750" rtl="0">
              <a:buFont typeface="Arial" panose="020B0604020202020204" pitchFamily="34" charset="0"/>
              <a:buChar char="•"/>
            </a:pPr>
            <a:r>
              <a:rPr lang="en-US" dirty="0">
                <a:solidFill>
                  <a:schemeClr val="accent4">
                    <a:lumMod val="50000"/>
                  </a:schemeClr>
                </a:solidFill>
              </a:rPr>
              <a:t>Exercising regularly</a:t>
            </a:r>
          </a:p>
          <a:p>
            <a:pPr marL="285750" indent="-285750" rtl="0">
              <a:buFont typeface="Arial" panose="020B0604020202020204" pitchFamily="34" charset="0"/>
              <a:buChar char="•"/>
            </a:pPr>
            <a:r>
              <a:rPr lang="en-US" dirty="0">
                <a:solidFill>
                  <a:schemeClr val="accent4">
                    <a:lumMod val="50000"/>
                  </a:schemeClr>
                </a:solidFill>
              </a:rPr>
              <a:t>Limiting the amount of alcohol you drink</a:t>
            </a:r>
          </a:p>
          <a:p>
            <a:pPr marL="285750" indent="-285750" rtl="0">
              <a:buFont typeface="Arial" panose="020B0604020202020204" pitchFamily="34" charset="0"/>
              <a:buChar char="•"/>
            </a:pPr>
            <a:r>
              <a:rPr lang="en-US" dirty="0">
                <a:solidFill>
                  <a:schemeClr val="accent4">
                    <a:lumMod val="50000"/>
                  </a:schemeClr>
                </a:solidFill>
              </a:rPr>
              <a:t>Quitting smoking</a:t>
            </a:r>
          </a:p>
          <a:p>
            <a:endParaRPr lang="ar-JO"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22409" y="5231902"/>
            <a:ext cx="863600" cy="86836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2409" y="3789534"/>
            <a:ext cx="1212021" cy="95433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07269" y="4845471"/>
            <a:ext cx="1543050" cy="772863"/>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90284" y="3682582"/>
            <a:ext cx="1371600" cy="885326"/>
          </a:xfrm>
          <a:prstGeom prst="rect">
            <a:avLst/>
          </a:prstGeom>
        </p:spPr>
      </p:pic>
    </p:spTree>
    <p:extLst>
      <p:ext uri="{BB962C8B-B14F-4D97-AF65-F5344CB8AC3E}">
        <p14:creationId xmlns:p14="http://schemas.microsoft.com/office/powerpoint/2010/main" val="116078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6813" y="-939800"/>
            <a:ext cx="8915399" cy="2262781"/>
          </a:xfrm>
        </p:spPr>
        <p:txBody>
          <a:bodyPr>
            <a:normAutofit/>
          </a:bodyPr>
          <a:lstStyle/>
          <a:p>
            <a:pPr marL="457200" indent="-457200" rtl="0">
              <a:buFont typeface="Wingdings" panose="05000000000000000000" pitchFamily="2" charset="2"/>
              <a:buChar char="Ø"/>
            </a:pPr>
            <a:r>
              <a:rPr lang="en-US" sz="2800" b="1" dirty="0">
                <a:solidFill>
                  <a:schemeClr val="bg2">
                    <a:lumMod val="25000"/>
                  </a:schemeClr>
                </a:solidFill>
              </a:rPr>
              <a:t>Care plan as a nurse1:</a:t>
            </a:r>
            <a:endParaRPr lang="ar-JO" sz="2800" b="1" dirty="0">
              <a:solidFill>
                <a:schemeClr val="bg2">
                  <a:lumMod val="25000"/>
                </a:schemeClr>
              </a:solidFill>
            </a:endParaRPr>
          </a:p>
        </p:txBody>
      </p:sp>
      <p:sp>
        <p:nvSpPr>
          <p:cNvPr id="3" name="Subtitle 2"/>
          <p:cNvSpPr>
            <a:spLocks noGrp="1"/>
          </p:cNvSpPr>
          <p:nvPr>
            <p:ph type="subTitle" idx="1"/>
          </p:nvPr>
        </p:nvSpPr>
        <p:spPr>
          <a:xfrm>
            <a:off x="2667504" y="1776856"/>
            <a:ext cx="7228115" cy="333271"/>
          </a:xfrm>
        </p:spPr>
        <p:txBody>
          <a:bodyPr>
            <a:normAutofit lnSpcReduction="10000"/>
          </a:bodyPr>
          <a:lstStyle/>
          <a:p>
            <a:r>
              <a:rPr lang="en-US" sz="1600" dirty="0">
                <a:solidFill>
                  <a:schemeClr val="accent4">
                    <a:lumMod val="50000"/>
                  </a:schemeClr>
                </a:solidFill>
              </a:rPr>
              <a:t>Risk for acute pain r/t increased high cerebral vascular pressure </a:t>
            </a:r>
            <a:endParaRPr lang="ar-JO" sz="1600" dirty="0">
              <a:solidFill>
                <a:schemeClr val="accent4">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501679121"/>
              </p:ext>
            </p:extLst>
          </p:nvPr>
        </p:nvGraphicFramePr>
        <p:xfrm>
          <a:off x="2667504" y="2212309"/>
          <a:ext cx="8128000" cy="3699054"/>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664936977"/>
                    </a:ext>
                  </a:extLst>
                </a:gridCol>
                <a:gridCol w="4064000">
                  <a:extLst>
                    <a:ext uri="{9D8B030D-6E8A-4147-A177-3AD203B41FA5}">
                      <a16:colId xmlns:a16="http://schemas.microsoft.com/office/drawing/2014/main" val="111273338"/>
                    </a:ext>
                  </a:extLst>
                </a:gridCol>
              </a:tblGrid>
              <a:tr h="955845">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rPr>
                        <a:t>Rationales</a:t>
                      </a:r>
                      <a:endParaRPr lang="ar-JO" sz="2400" dirty="0">
                        <a:solidFill>
                          <a:schemeClr val="bg2">
                            <a:lumMod val="10000"/>
                          </a:schemeClr>
                        </a:solidFill>
                      </a:endParaRPr>
                    </a:p>
                    <a:p>
                      <a:pPr rtl="1"/>
                      <a:endParaRPr lang="ar-JO" dirty="0"/>
                    </a:p>
                  </a:txBody>
                  <a:tcPr/>
                </a:tc>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rPr>
                        <a:t>Interventions</a:t>
                      </a:r>
                      <a:endParaRPr lang="ar-JO" sz="2400" dirty="0">
                        <a:solidFill>
                          <a:schemeClr val="bg2">
                            <a:lumMod val="10000"/>
                          </a:schemeClr>
                        </a:solidFill>
                      </a:endParaRPr>
                    </a:p>
                    <a:p>
                      <a:pPr rtl="1"/>
                      <a:endParaRPr lang="ar-JO" dirty="0"/>
                    </a:p>
                  </a:txBody>
                  <a:tcPr/>
                </a:tc>
                <a:extLst>
                  <a:ext uri="{0D108BD9-81ED-4DB2-BD59-A6C34878D82A}">
                    <a16:rowId xmlns:a16="http://schemas.microsoft.com/office/drawing/2014/main" val="3671529852"/>
                  </a:ext>
                </a:extLst>
              </a:tr>
              <a:tr h="1324386">
                <a:tc>
                  <a:txBody>
                    <a:bodyPr/>
                    <a:lstStyle/>
                    <a:p>
                      <a:pPr algn="l" rtl="1"/>
                      <a:r>
                        <a:rPr lang="en-US" dirty="0">
                          <a:solidFill>
                            <a:schemeClr val="accent4">
                              <a:lumMod val="50000"/>
                            </a:schemeClr>
                          </a:solidFill>
                        </a:rPr>
                        <a:t>Facilitates diagnosis of problem and initiation of appropriate therapy.</a:t>
                      </a:r>
                    </a:p>
                    <a:p>
                      <a:pPr algn="l" rtl="1"/>
                      <a:r>
                        <a:rPr lang="en-US" dirty="0">
                          <a:solidFill>
                            <a:schemeClr val="accent4">
                              <a:lumMod val="50000"/>
                            </a:schemeClr>
                          </a:solidFill>
                        </a:rPr>
                        <a:t>Helpful in evaluating effectiveness of therapy </a:t>
                      </a:r>
                      <a:endParaRPr lang="ar-JO" dirty="0">
                        <a:solidFill>
                          <a:schemeClr val="accent4">
                            <a:lumMod val="50000"/>
                          </a:schemeClr>
                        </a:solidFill>
                      </a:endParaRPr>
                    </a:p>
                  </a:txBody>
                  <a:tcPr/>
                </a:tc>
                <a:tc>
                  <a:txBody>
                    <a:bodyPr/>
                    <a:lstStyle/>
                    <a:p>
                      <a:pPr algn="l" rtl="1"/>
                      <a:r>
                        <a:rPr lang="en-US" dirty="0">
                          <a:solidFill>
                            <a:schemeClr val="accent4">
                              <a:lumMod val="50000"/>
                            </a:schemeClr>
                          </a:solidFill>
                        </a:rPr>
                        <a:t>Determine specifics of pain (location, characteristics, intensity (0-10scale),(</a:t>
                      </a:r>
                      <a:r>
                        <a:rPr lang="en-US" dirty="0" err="1">
                          <a:solidFill>
                            <a:schemeClr val="accent4">
                              <a:lumMod val="50000"/>
                            </a:schemeClr>
                          </a:solidFill>
                        </a:rPr>
                        <a:t>onest</a:t>
                      </a:r>
                      <a:r>
                        <a:rPr lang="en-US" dirty="0">
                          <a:solidFill>
                            <a:schemeClr val="accent4">
                              <a:lumMod val="50000"/>
                            </a:schemeClr>
                          </a:solidFill>
                        </a:rPr>
                        <a:t> and duration)</a:t>
                      </a:r>
                      <a:endParaRPr lang="ar-JO" dirty="0">
                        <a:solidFill>
                          <a:schemeClr val="accent4">
                            <a:lumMod val="50000"/>
                          </a:schemeClr>
                        </a:solidFill>
                      </a:endParaRPr>
                    </a:p>
                  </a:txBody>
                  <a:tcPr/>
                </a:tc>
                <a:extLst>
                  <a:ext uri="{0D108BD9-81ED-4DB2-BD59-A6C34878D82A}">
                    <a16:rowId xmlns:a16="http://schemas.microsoft.com/office/drawing/2014/main" val="104860878"/>
                  </a:ext>
                </a:extLst>
              </a:tr>
              <a:tr h="1280169">
                <a:tc>
                  <a:txBody>
                    <a:bodyPr/>
                    <a:lstStyle/>
                    <a:p>
                      <a:pPr algn="l" rtl="1"/>
                      <a:r>
                        <a:rPr lang="en-US" sz="1800" b="0" i="0" kern="1200" dirty="0">
                          <a:solidFill>
                            <a:schemeClr val="accent4">
                              <a:lumMod val="50000"/>
                            </a:schemeClr>
                          </a:solidFill>
                          <a:effectLst/>
                          <a:latin typeface="+mn-lt"/>
                          <a:ea typeface="+mn-ea"/>
                          <a:cs typeface="+mn-cs"/>
                        </a:rPr>
                        <a:t>To assess etiology or precipitating contributory factors.</a:t>
                      </a:r>
                      <a:endParaRPr lang="ar-JO" dirty="0">
                        <a:solidFill>
                          <a:schemeClr val="accent4">
                            <a:lumMod val="50000"/>
                          </a:schemeClr>
                        </a:solidFill>
                      </a:endParaRPr>
                    </a:p>
                  </a:txBody>
                  <a:tcPr/>
                </a:tc>
                <a:tc>
                  <a:txBody>
                    <a:bodyPr/>
                    <a:lstStyle/>
                    <a:p>
                      <a:pPr algn="l"/>
                      <a:r>
                        <a:rPr lang="en-US" dirty="0">
                          <a:solidFill>
                            <a:schemeClr val="accent4">
                              <a:lumMod val="50000"/>
                            </a:schemeClr>
                          </a:solidFill>
                          <a:effectLst/>
                        </a:rPr>
                        <a:t>Note client’s attitude toward pain and use of pain medications, including any history of </a:t>
                      </a:r>
                      <a:r>
                        <a:rPr lang="en-US" u="none" strike="noStrike" dirty="0">
                          <a:solidFill>
                            <a:schemeClr val="accent4">
                              <a:lumMod val="50000"/>
                            </a:schemeClr>
                          </a:solidFill>
                          <a:effectLst/>
                          <a:hlinkClick r:id="rId2">
                            <a:extLst>
                              <a:ext uri="{A12FA001-AC4F-418D-AE19-62706E023703}">
                                <ahyp:hlinkClr xmlns:ahyp="http://schemas.microsoft.com/office/drawing/2018/hyperlinkcolor" val="tx"/>
                              </a:ext>
                            </a:extLst>
                          </a:hlinkClick>
                        </a:rPr>
                        <a:t>substance abuse</a:t>
                      </a:r>
                      <a:r>
                        <a:rPr lang="en-US" dirty="0">
                          <a:effectLst/>
                        </a:rPr>
                        <a:t>.</a:t>
                      </a:r>
                    </a:p>
                  </a:txBody>
                  <a:tcPr marL="76200" marR="76200" marT="19050" marB="19050" anchor="ctr"/>
                </a:tc>
                <a:extLst>
                  <a:ext uri="{0D108BD9-81ED-4DB2-BD59-A6C34878D82A}">
                    <a16:rowId xmlns:a16="http://schemas.microsoft.com/office/drawing/2014/main" val="591896325"/>
                  </a:ext>
                </a:extLst>
              </a:tr>
            </a:tbl>
          </a:graphicData>
        </a:graphic>
      </p:graphicFrame>
    </p:spTree>
    <p:extLst>
      <p:ext uri="{BB962C8B-B14F-4D97-AF65-F5344CB8AC3E}">
        <p14:creationId xmlns:p14="http://schemas.microsoft.com/office/powerpoint/2010/main" val="2730317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1212</TotalTime>
  <Words>988</Words>
  <Application>Microsoft Office PowerPoint</Application>
  <PresentationFormat>Widescreen</PresentationFormat>
  <Paragraphs>101</Paragraphs>
  <Slides>12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Century Gothic</vt:lpstr>
      <vt:lpstr>Tahoma</vt:lpstr>
      <vt:lpstr>Wingdings</vt:lpstr>
      <vt:lpstr>Wingdings 3</vt:lpstr>
      <vt:lpstr>Wisp</vt:lpstr>
      <vt:lpstr>Worksheet</vt:lpstr>
      <vt:lpstr>PowerPoint Presentation</vt:lpstr>
      <vt:lpstr>Concepts:</vt:lpstr>
      <vt:lpstr>Definition of disease:</vt:lpstr>
      <vt:lpstr>Sings and symptoms:</vt:lpstr>
      <vt:lpstr>Causes:</vt:lpstr>
      <vt:lpstr>Diagnosis:</vt:lpstr>
      <vt:lpstr>PowerPoint Presentation</vt:lpstr>
      <vt:lpstr>Treatment:</vt:lpstr>
      <vt:lpstr>Care plan as a nurse1:</vt:lpstr>
      <vt:lpstr>Care plan as a nurse2:</vt:lpstr>
      <vt:lpstr>Care plan as a nurse 3:</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bayan shuaib</dc:creator>
  <cp:lastModifiedBy>hp</cp:lastModifiedBy>
  <cp:revision>49</cp:revision>
  <dcterms:created xsi:type="dcterms:W3CDTF">2021-01-10T11:24:13Z</dcterms:created>
  <dcterms:modified xsi:type="dcterms:W3CDTF">2021-01-14T08:51:33Z</dcterms:modified>
</cp:coreProperties>
</file>