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304" r:id="rId42"/>
    <p:sldId id="296" r:id="rId43"/>
    <p:sldId id="305" r:id="rId44"/>
    <p:sldId id="297" r:id="rId45"/>
    <p:sldId id="303" r:id="rId46"/>
    <p:sldId id="298" r:id="rId47"/>
    <p:sldId id="306" r:id="rId48"/>
    <p:sldId id="299" r:id="rId49"/>
    <p:sldId id="300" r:id="rId50"/>
    <p:sldId id="301" r:id="rId51"/>
    <p:sldId id="302" r:id="rId5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D74808-5C13-8D40-868F-A40538B4C246}" v="6" dt="2023-01-16T07:01:26.48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8" Type="http://schemas.microsoft.com/office/2015/10/relationships/revisionInfo" Target="revisionInfo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microsoft.com/office/2016/11/relationships/changesInfo" Target="changesInfos/changesInfo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s arram" userId="f7360c5f506f9f87" providerId="LiveId" clId="{FCD74808-5C13-8D40-868F-A40538B4C246}"/>
    <pc:docChg chg="undo custSel addSld delSld modSld">
      <pc:chgData name="anas arram" userId="f7360c5f506f9f87" providerId="LiveId" clId="{FCD74808-5C13-8D40-868F-A40538B4C246}" dt="2023-01-25T06:52:13.798" v="14" actId="478"/>
      <pc:docMkLst>
        <pc:docMk/>
      </pc:docMkLst>
      <pc:sldChg chg="addSp delSp modSp mod">
        <pc:chgData name="anas arram" userId="f7360c5f506f9f87" providerId="LiveId" clId="{FCD74808-5C13-8D40-868F-A40538B4C246}" dt="2023-01-16T07:01:25.968" v="4" actId="20577"/>
        <pc:sldMkLst>
          <pc:docMk/>
          <pc:sldMk cId="0" sldId="262"/>
        </pc:sldMkLst>
        <pc:graphicFrameChg chg="add del modGraphic">
          <ac:chgData name="anas arram" userId="f7360c5f506f9f87" providerId="LiveId" clId="{FCD74808-5C13-8D40-868F-A40538B4C246}" dt="2023-01-16T07:01:25.968" v="4" actId="20577"/>
          <ac:graphicFrameMkLst>
            <pc:docMk/>
            <pc:sldMk cId="0" sldId="262"/>
            <ac:graphicFrameMk id="5" creationId="{00000000-0000-0000-0000-000000000000}"/>
          </ac:graphicFrameMkLst>
        </pc:graphicFrameChg>
      </pc:sldChg>
      <pc:sldChg chg="delSp mod">
        <pc:chgData name="anas arram" userId="f7360c5f506f9f87" providerId="LiveId" clId="{FCD74808-5C13-8D40-868F-A40538B4C246}" dt="2023-01-25T06:51:24.707" v="9" actId="478"/>
        <pc:sldMkLst>
          <pc:docMk/>
          <pc:sldMk cId="0" sldId="295"/>
        </pc:sldMkLst>
        <pc:spChg chg="del">
          <ac:chgData name="anas arram" userId="f7360c5f506f9f87" providerId="LiveId" clId="{FCD74808-5C13-8D40-868F-A40538B4C246}" dt="2023-01-25T06:51:24.707" v="9" actId="478"/>
          <ac:spMkLst>
            <pc:docMk/>
            <pc:sldMk cId="0" sldId="295"/>
            <ac:spMk id="7" creationId="{00000000-0000-0000-0000-000000000000}"/>
          </ac:spMkLst>
        </pc:spChg>
      </pc:sldChg>
      <pc:sldChg chg="delSp mod">
        <pc:chgData name="anas arram" userId="f7360c5f506f9f87" providerId="LiveId" clId="{FCD74808-5C13-8D40-868F-A40538B4C246}" dt="2023-01-25T06:51:32.903" v="11" actId="478"/>
        <pc:sldMkLst>
          <pc:docMk/>
          <pc:sldMk cId="0" sldId="296"/>
        </pc:sldMkLst>
        <pc:spChg chg="del">
          <ac:chgData name="anas arram" userId="f7360c5f506f9f87" providerId="LiveId" clId="{FCD74808-5C13-8D40-868F-A40538B4C246}" dt="2023-01-25T06:51:32.903" v="11" actId="478"/>
          <ac:spMkLst>
            <pc:docMk/>
            <pc:sldMk cId="0" sldId="296"/>
            <ac:spMk id="7" creationId="{00000000-0000-0000-0000-000000000000}"/>
          </ac:spMkLst>
        </pc:spChg>
      </pc:sldChg>
      <pc:sldChg chg="delSp mod">
        <pc:chgData name="anas arram" userId="f7360c5f506f9f87" providerId="LiveId" clId="{FCD74808-5C13-8D40-868F-A40538B4C246}" dt="2023-01-25T06:51:02.324" v="7" actId="478"/>
        <pc:sldMkLst>
          <pc:docMk/>
          <pc:sldMk cId="0" sldId="297"/>
        </pc:sldMkLst>
        <pc:spChg chg="del">
          <ac:chgData name="anas arram" userId="f7360c5f506f9f87" providerId="LiveId" clId="{FCD74808-5C13-8D40-868F-A40538B4C246}" dt="2023-01-25T06:51:02.324" v="7" actId="478"/>
          <ac:spMkLst>
            <pc:docMk/>
            <pc:sldMk cId="0" sldId="297"/>
            <ac:spMk id="9" creationId="{00000000-0000-0000-0000-000000000000}"/>
          </ac:spMkLst>
        </pc:spChg>
      </pc:sldChg>
      <pc:sldChg chg="delSp modSp mod">
        <pc:chgData name="anas arram" userId="f7360c5f506f9f87" providerId="LiveId" clId="{FCD74808-5C13-8D40-868F-A40538B4C246}" dt="2023-01-25T06:52:13.798" v="14" actId="478"/>
        <pc:sldMkLst>
          <pc:docMk/>
          <pc:sldMk cId="0" sldId="298"/>
        </pc:sldMkLst>
        <pc:spChg chg="del mod">
          <ac:chgData name="anas arram" userId="f7360c5f506f9f87" providerId="LiveId" clId="{FCD74808-5C13-8D40-868F-A40538B4C246}" dt="2023-01-25T06:52:13.798" v="14" actId="478"/>
          <ac:spMkLst>
            <pc:docMk/>
            <pc:sldMk cId="0" sldId="298"/>
            <ac:spMk id="9" creationId="{00000000-0000-0000-0000-000000000000}"/>
          </ac:spMkLst>
        </pc:spChg>
      </pc:sldChg>
      <pc:sldChg chg="add">
        <pc:chgData name="anas arram" userId="f7360c5f506f9f87" providerId="LiveId" clId="{FCD74808-5C13-8D40-868F-A40538B4C246}" dt="2023-01-25T06:50:59.999" v="6" actId="2890"/>
        <pc:sldMkLst>
          <pc:docMk/>
          <pc:sldMk cId="788235729" sldId="303"/>
        </pc:sldMkLst>
      </pc:sldChg>
      <pc:sldChg chg="add del">
        <pc:chgData name="anas arram" userId="f7360c5f506f9f87" providerId="LiveId" clId="{FCD74808-5C13-8D40-868F-A40538B4C246}" dt="2023-01-16T07:01:26.481" v="5" actId="2890"/>
        <pc:sldMkLst>
          <pc:docMk/>
          <pc:sldMk cId="3159894365" sldId="303"/>
        </pc:sldMkLst>
      </pc:sldChg>
      <pc:sldChg chg="add">
        <pc:chgData name="anas arram" userId="f7360c5f506f9f87" providerId="LiveId" clId="{FCD74808-5C13-8D40-868F-A40538B4C246}" dt="2023-01-25T06:51:21.006" v="8" actId="2890"/>
        <pc:sldMkLst>
          <pc:docMk/>
          <pc:sldMk cId="831239744" sldId="304"/>
        </pc:sldMkLst>
      </pc:sldChg>
      <pc:sldChg chg="add">
        <pc:chgData name="anas arram" userId="f7360c5f506f9f87" providerId="LiveId" clId="{FCD74808-5C13-8D40-868F-A40538B4C246}" dt="2023-01-25T06:51:30.313" v="10" actId="2890"/>
        <pc:sldMkLst>
          <pc:docMk/>
          <pc:sldMk cId="474430085" sldId="305"/>
        </pc:sldMkLst>
      </pc:sldChg>
      <pc:sldChg chg="add">
        <pc:chgData name="anas arram" userId="f7360c5f506f9f87" providerId="LiveId" clId="{FCD74808-5C13-8D40-868F-A40538B4C246}" dt="2023-01-25T06:52:09.216" v="12" actId="2890"/>
        <pc:sldMkLst>
          <pc:docMk/>
          <pc:sldMk cId="2267402932" sldId="30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154047" y="531952"/>
            <a:ext cx="4835905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/>
              <a:t>Abdallah</a:t>
            </a:r>
            <a:r>
              <a:rPr spc="-55"/>
              <a:t> </a:t>
            </a:r>
            <a:r>
              <a:t>Karakra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/>
              <a:t>Saturday, </a:t>
            </a:r>
            <a:r>
              <a:t>July </a:t>
            </a:r>
            <a:r>
              <a:rPr spc="-5"/>
              <a:t>14,</a:t>
            </a:r>
            <a:r>
              <a:rPr spc="-60"/>
              <a:t> </a:t>
            </a:r>
            <a:r>
              <a:rPr spc="-5"/>
              <a:t>2018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/>
              <a:t>Abdallah</a:t>
            </a:r>
            <a:r>
              <a:rPr spc="-55"/>
              <a:t> </a:t>
            </a:r>
            <a:r>
              <a:t>Karakra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/>
              <a:t>Saturday, </a:t>
            </a:r>
            <a:r>
              <a:t>July </a:t>
            </a:r>
            <a:r>
              <a:rPr spc="-5"/>
              <a:t>14,</a:t>
            </a:r>
            <a:r>
              <a:rPr spc="-60"/>
              <a:t> </a:t>
            </a:r>
            <a:r>
              <a:rPr spc="-5"/>
              <a:t>2018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7309104" y="6309359"/>
            <a:ext cx="1589531" cy="5486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/>
              <a:t>Abdallah</a:t>
            </a:r>
            <a:r>
              <a:rPr spc="-55"/>
              <a:t> </a:t>
            </a:r>
            <a:r>
              <a:t>Karakra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/>
              <a:t>Saturday, </a:t>
            </a:r>
            <a:r>
              <a:t>July </a:t>
            </a:r>
            <a:r>
              <a:rPr spc="-5"/>
              <a:t>14,</a:t>
            </a:r>
            <a:r>
              <a:rPr spc="-60"/>
              <a:t> </a:t>
            </a:r>
            <a:r>
              <a:rPr spc="-5"/>
              <a:t>2018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/>
              <a:t>Abdallah</a:t>
            </a:r>
            <a:r>
              <a:rPr spc="-55"/>
              <a:t> </a:t>
            </a:r>
            <a:r>
              <a:t>Karakra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/>
              <a:t>Saturday, </a:t>
            </a:r>
            <a:r>
              <a:t>July </a:t>
            </a:r>
            <a:r>
              <a:rPr spc="-5"/>
              <a:t>14,</a:t>
            </a:r>
            <a:r>
              <a:rPr spc="-60"/>
              <a:t> </a:t>
            </a:r>
            <a:r>
              <a:rPr spc="-5"/>
              <a:t>2018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/>
              <a:t>Abdallah</a:t>
            </a:r>
            <a:r>
              <a:rPr spc="-55"/>
              <a:t> </a:t>
            </a:r>
            <a:r>
              <a:t>Karakra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/>
              <a:t>Saturday, </a:t>
            </a:r>
            <a:r>
              <a:t>July </a:t>
            </a:r>
            <a:r>
              <a:rPr spc="-5"/>
              <a:t>14,</a:t>
            </a:r>
            <a:r>
              <a:rPr spc="-60"/>
              <a:t> </a:t>
            </a:r>
            <a:r>
              <a:rPr spc="-5"/>
              <a:t>2018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68579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28239" y="563371"/>
            <a:ext cx="3287521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63167" y="1923669"/>
            <a:ext cx="6217665" cy="13963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003675" y="6550990"/>
            <a:ext cx="1486535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/>
              <a:t>Abdallah</a:t>
            </a:r>
            <a:r>
              <a:rPr spc="-55"/>
              <a:t> </a:t>
            </a:r>
            <a:r>
              <a:t>Karakra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8739" y="6594929"/>
            <a:ext cx="1560830" cy="182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/>
              <a:t>Saturday, </a:t>
            </a:r>
            <a:r>
              <a:t>July </a:t>
            </a:r>
            <a:r>
              <a:rPr spc="-5"/>
              <a:t>14,</a:t>
            </a:r>
            <a:r>
              <a:rPr spc="-60"/>
              <a:t> </a:t>
            </a:r>
            <a:r>
              <a:rPr spc="-5"/>
              <a:t>2018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17" Type="http://schemas.openxmlformats.org/officeDocument/2006/relationships/image" Target="../media/image43.png"/><Relationship Id="rId2" Type="http://schemas.openxmlformats.org/officeDocument/2006/relationships/image" Target="../media/image2.png"/><Relationship Id="rId16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5" Type="http://schemas.openxmlformats.org/officeDocument/2006/relationships/image" Target="../media/image4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40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png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programmingsimplified.com/c-program-print-stars-pyramid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96595" algn="ctr">
              <a:lnSpc>
                <a:spcPct val="100000"/>
              </a:lnSpc>
              <a:spcBef>
                <a:spcPts val="105"/>
              </a:spcBef>
            </a:pPr>
            <a:r>
              <a:t>Repetition</a:t>
            </a:r>
          </a:p>
          <a:p>
            <a:pPr marL="506730" algn="ctr">
              <a:lnSpc>
                <a:spcPct val="100000"/>
              </a:lnSpc>
              <a:spcBef>
                <a:spcPts val="225"/>
              </a:spcBef>
            </a:pPr>
            <a:r>
              <a:t>and </a:t>
            </a:r>
            <a:r>
              <a:rPr spc="-5"/>
              <a:t>Loop</a:t>
            </a:r>
            <a:r>
              <a:rPr spc="-70"/>
              <a:t> </a:t>
            </a:r>
            <a:r>
              <a:t>Statements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085845" y="4738577"/>
            <a:ext cx="3362325" cy="849630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85"/>
              </a:spcBef>
            </a:pP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Computer Science</a:t>
            </a:r>
            <a:r>
              <a:rPr sz="18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Department</a:t>
            </a:r>
            <a:endParaRPr sz="1800" dirty="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1085"/>
              </a:spcBef>
            </a:pPr>
            <a:r>
              <a:rPr sz="1800" b="1">
                <a:solidFill>
                  <a:srgbClr val="FFFFFF"/>
                </a:solidFill>
                <a:latin typeface="Arial"/>
                <a:cs typeface="Arial"/>
              </a:rPr>
              <a:t>Comp</a:t>
            </a:r>
            <a:r>
              <a:rPr sz="1800" b="1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800" b="1" spc="-10">
                <a:solidFill>
                  <a:srgbClr val="FFFFFF"/>
                </a:solidFill>
                <a:latin typeface="Arial"/>
                <a:cs typeface="Arial"/>
              </a:rPr>
              <a:t>132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846576" y="836675"/>
            <a:ext cx="1732788" cy="5897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35940" y="563371"/>
            <a:ext cx="6844665" cy="3328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1905">
              <a:lnSpc>
                <a:spcPct val="100000"/>
              </a:lnSpc>
              <a:spcBef>
                <a:spcPts val="105"/>
              </a:spcBef>
            </a:pPr>
            <a:r>
              <a:rPr sz="3200">
                <a:latin typeface="Arial"/>
                <a:cs typeface="Arial"/>
              </a:rPr>
              <a:t>Pre </a:t>
            </a:r>
            <a:r>
              <a:rPr sz="3200" spc="-5">
                <a:latin typeface="Arial"/>
                <a:cs typeface="Arial"/>
              </a:rPr>
              <a:t>and</a:t>
            </a:r>
            <a:r>
              <a:rPr sz="3200" spc="-55">
                <a:latin typeface="Arial"/>
                <a:cs typeface="Arial"/>
              </a:rPr>
              <a:t> </a:t>
            </a:r>
            <a:r>
              <a:rPr sz="3200" spc="-5">
                <a:latin typeface="Arial"/>
                <a:cs typeface="Arial"/>
              </a:rPr>
              <a:t>Post-Increment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355600" algn="l"/>
                <a:tab pos="1260475" algn="l"/>
              </a:tabLst>
            </a:pPr>
            <a:r>
              <a:rPr sz="3200">
                <a:latin typeface="Arial"/>
                <a:cs typeface="Arial"/>
              </a:rPr>
              <a:t>•	++x	// </a:t>
            </a:r>
            <a:r>
              <a:rPr sz="3200" spc="-5">
                <a:latin typeface="Arial"/>
                <a:cs typeface="Arial"/>
              </a:rPr>
              <a:t>Pre-increment</a:t>
            </a:r>
            <a:r>
              <a:rPr sz="3200" spc="-4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x</a:t>
            </a: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har char="•"/>
              <a:tabLst>
                <a:tab pos="355600" algn="l"/>
                <a:tab pos="356235" algn="l"/>
                <a:tab pos="1260475" algn="l"/>
              </a:tabLst>
            </a:pPr>
            <a:r>
              <a:rPr sz="3200">
                <a:latin typeface="Arial"/>
                <a:cs typeface="Arial"/>
              </a:rPr>
              <a:t>x++	// </a:t>
            </a:r>
            <a:r>
              <a:rPr sz="3200" spc="-5">
                <a:latin typeface="Arial"/>
                <a:cs typeface="Arial"/>
              </a:rPr>
              <a:t>Post-increment</a:t>
            </a:r>
            <a:r>
              <a:rPr sz="3200" spc="-4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x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>
                <a:latin typeface="Arial"/>
                <a:cs typeface="Arial"/>
              </a:rPr>
              <a:t>Example </a:t>
            </a:r>
            <a:r>
              <a:rPr sz="3200">
                <a:latin typeface="Arial"/>
                <a:cs typeface="Arial"/>
              </a:rPr>
              <a:t>(Post-increment</a:t>
            </a:r>
            <a:r>
              <a:rPr sz="3200" spc="-5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):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74572" y="4548377"/>
            <a:ext cx="251523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>
                <a:latin typeface="Arial"/>
                <a:cs typeface="Arial"/>
              </a:rPr>
              <a:t>a = x++ *</a:t>
            </a:r>
            <a:r>
              <a:rPr sz="3200" spc="-9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b;</a:t>
            </a:r>
            <a:r>
              <a:rPr sz="3200">
                <a:latin typeface="Wingdings"/>
                <a:cs typeface="Wingdings"/>
              </a:rPr>
              <a:t>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996690" y="4296917"/>
            <a:ext cx="4177665" cy="1077595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0805" marR="2406015">
              <a:lnSpc>
                <a:spcPct val="100000"/>
              </a:lnSpc>
              <a:spcBef>
                <a:spcPts val="265"/>
              </a:spcBef>
            </a:pPr>
            <a:r>
              <a:rPr sz="3200">
                <a:latin typeface="Arial"/>
                <a:cs typeface="Arial"/>
              </a:rPr>
              <a:t>a = x * b;  x = x +</a:t>
            </a:r>
            <a:r>
              <a:rPr sz="3200" spc="-100">
                <a:latin typeface="Arial"/>
                <a:cs typeface="Arial"/>
              </a:rPr>
              <a:t> </a:t>
            </a:r>
            <a:r>
              <a:rPr sz="3200" spc="-5">
                <a:latin typeface="Arial"/>
                <a:cs typeface="Arial"/>
              </a:rPr>
              <a:t>1;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35940" y="563371"/>
            <a:ext cx="6936105" cy="3328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52370">
              <a:lnSpc>
                <a:spcPct val="100000"/>
              </a:lnSpc>
              <a:spcBef>
                <a:spcPts val="105"/>
              </a:spcBef>
            </a:pPr>
            <a:r>
              <a:rPr sz="3200">
                <a:latin typeface="Arial"/>
                <a:cs typeface="Arial"/>
              </a:rPr>
              <a:t>Pre </a:t>
            </a:r>
            <a:r>
              <a:rPr sz="3200" spc="-5">
                <a:latin typeface="Arial"/>
                <a:cs typeface="Arial"/>
              </a:rPr>
              <a:t>and</a:t>
            </a:r>
            <a:r>
              <a:rPr sz="3200" spc="-45">
                <a:latin typeface="Arial"/>
                <a:cs typeface="Arial"/>
              </a:rPr>
              <a:t> </a:t>
            </a:r>
            <a:r>
              <a:rPr sz="3200" spc="-5">
                <a:latin typeface="Arial"/>
                <a:cs typeface="Arial"/>
              </a:rPr>
              <a:t>Post-Decrement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9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sz="3200">
                <a:latin typeface="Arial"/>
                <a:cs typeface="Arial"/>
              </a:rPr>
              <a:t>--x // Pre-decrement</a:t>
            </a:r>
            <a:r>
              <a:rPr sz="3200" spc="-6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x</a:t>
            </a: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>
                <a:latin typeface="Arial"/>
                <a:cs typeface="Arial"/>
              </a:rPr>
              <a:t>x-- // </a:t>
            </a:r>
            <a:r>
              <a:rPr sz="3200" spc="-5">
                <a:latin typeface="Arial"/>
                <a:cs typeface="Arial"/>
              </a:rPr>
              <a:t>Post-decrement</a:t>
            </a:r>
            <a:r>
              <a:rPr sz="3200" spc="-70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x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>
                <a:latin typeface="Arial"/>
                <a:cs typeface="Arial"/>
              </a:rPr>
              <a:t>Example (Pre-decrement</a:t>
            </a:r>
            <a:r>
              <a:rPr sz="3200" spc="-5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):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74572" y="4548377"/>
            <a:ext cx="242125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>
                <a:latin typeface="Arial"/>
                <a:cs typeface="Arial"/>
              </a:rPr>
              <a:t>a = --x * b;</a:t>
            </a:r>
            <a:r>
              <a:rPr sz="3200" spc="-125">
                <a:latin typeface="Arial"/>
                <a:cs typeface="Arial"/>
              </a:rPr>
              <a:t> </a:t>
            </a:r>
            <a:r>
              <a:rPr sz="3200">
                <a:latin typeface="Wingdings"/>
                <a:cs typeface="Wingdings"/>
              </a:rPr>
              <a:t>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996690" y="4296917"/>
            <a:ext cx="4177665" cy="1077595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0805" marR="2463165">
              <a:lnSpc>
                <a:spcPct val="100000"/>
              </a:lnSpc>
              <a:spcBef>
                <a:spcPts val="265"/>
              </a:spcBef>
            </a:pPr>
            <a:r>
              <a:rPr sz="3200">
                <a:latin typeface="Arial"/>
                <a:cs typeface="Arial"/>
              </a:rPr>
              <a:t>x = x - </a:t>
            </a:r>
            <a:r>
              <a:rPr sz="3200" spc="-5">
                <a:latin typeface="Arial"/>
                <a:cs typeface="Arial"/>
              </a:rPr>
              <a:t>1;  </a:t>
            </a:r>
            <a:r>
              <a:rPr sz="3200">
                <a:latin typeface="Arial"/>
                <a:cs typeface="Arial"/>
              </a:rPr>
              <a:t>a = x *</a:t>
            </a:r>
            <a:r>
              <a:rPr sz="3200" spc="-110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b;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40" y="563371"/>
            <a:ext cx="6936105" cy="3328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52370">
              <a:lnSpc>
                <a:spcPct val="100000"/>
              </a:lnSpc>
              <a:spcBef>
                <a:spcPts val="105"/>
              </a:spcBef>
            </a:pPr>
            <a:r>
              <a:rPr sz="3200">
                <a:latin typeface="Arial"/>
                <a:cs typeface="Arial"/>
              </a:rPr>
              <a:t>Pre </a:t>
            </a:r>
            <a:r>
              <a:rPr sz="3200" spc="-5">
                <a:latin typeface="Arial"/>
                <a:cs typeface="Arial"/>
              </a:rPr>
              <a:t>and</a:t>
            </a:r>
            <a:r>
              <a:rPr sz="3200" spc="-45">
                <a:latin typeface="Arial"/>
                <a:cs typeface="Arial"/>
              </a:rPr>
              <a:t> </a:t>
            </a:r>
            <a:r>
              <a:rPr sz="3200" spc="-5">
                <a:latin typeface="Arial"/>
                <a:cs typeface="Arial"/>
              </a:rPr>
              <a:t>Post-Decrement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9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sz="3200">
                <a:latin typeface="Arial"/>
                <a:cs typeface="Arial"/>
              </a:rPr>
              <a:t>--x // Pre-decrement</a:t>
            </a:r>
            <a:r>
              <a:rPr sz="3200" spc="-6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x</a:t>
            </a: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>
                <a:latin typeface="Arial"/>
                <a:cs typeface="Arial"/>
              </a:rPr>
              <a:t>x-- // </a:t>
            </a:r>
            <a:r>
              <a:rPr sz="3200" spc="-5">
                <a:latin typeface="Arial"/>
                <a:cs typeface="Arial"/>
              </a:rPr>
              <a:t>Post-decrement</a:t>
            </a:r>
            <a:r>
              <a:rPr sz="3200" spc="-70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x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>
                <a:latin typeface="Arial"/>
                <a:cs typeface="Arial"/>
              </a:rPr>
              <a:t>Example </a:t>
            </a:r>
            <a:r>
              <a:rPr sz="3200">
                <a:latin typeface="Arial"/>
                <a:cs typeface="Arial"/>
              </a:rPr>
              <a:t>(Post-decrement</a:t>
            </a:r>
            <a:r>
              <a:rPr sz="3200" spc="-6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):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5940" y="4548377"/>
            <a:ext cx="242125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>
                <a:latin typeface="Arial"/>
                <a:cs typeface="Arial"/>
              </a:rPr>
              <a:t>a = x-- * b;</a:t>
            </a:r>
            <a:r>
              <a:rPr sz="3200" spc="-130">
                <a:latin typeface="Arial"/>
                <a:cs typeface="Arial"/>
              </a:rPr>
              <a:t> </a:t>
            </a:r>
            <a:r>
              <a:rPr sz="3200">
                <a:latin typeface="Wingdings"/>
                <a:cs typeface="Wingdings"/>
              </a:rPr>
              <a:t>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996690" y="4296917"/>
            <a:ext cx="4177665" cy="1077595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0805" marR="2463165">
              <a:lnSpc>
                <a:spcPct val="100000"/>
              </a:lnSpc>
              <a:spcBef>
                <a:spcPts val="265"/>
              </a:spcBef>
            </a:pPr>
            <a:r>
              <a:rPr sz="3200">
                <a:latin typeface="Arial"/>
                <a:cs typeface="Arial"/>
              </a:rPr>
              <a:t>a = x *</a:t>
            </a:r>
            <a:r>
              <a:rPr sz="3200" spc="-110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b;  x = x -</a:t>
            </a:r>
            <a:r>
              <a:rPr sz="3200" spc="-105">
                <a:latin typeface="Arial"/>
                <a:cs typeface="Arial"/>
              </a:rPr>
              <a:t> </a:t>
            </a:r>
            <a:r>
              <a:rPr sz="3200" spc="-5">
                <a:latin typeface="Arial"/>
                <a:cs typeface="Arial"/>
              </a:rPr>
              <a:t>1;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40" y="563371"/>
            <a:ext cx="6936105" cy="3328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52370">
              <a:lnSpc>
                <a:spcPct val="100000"/>
              </a:lnSpc>
              <a:spcBef>
                <a:spcPts val="105"/>
              </a:spcBef>
            </a:pPr>
            <a:r>
              <a:rPr sz="3200">
                <a:latin typeface="Arial"/>
                <a:cs typeface="Arial"/>
              </a:rPr>
              <a:t>Pre </a:t>
            </a:r>
            <a:r>
              <a:rPr sz="3200" spc="-5">
                <a:latin typeface="Arial"/>
                <a:cs typeface="Arial"/>
              </a:rPr>
              <a:t>and</a:t>
            </a:r>
            <a:r>
              <a:rPr sz="3200" spc="-45">
                <a:latin typeface="Arial"/>
                <a:cs typeface="Arial"/>
              </a:rPr>
              <a:t> </a:t>
            </a:r>
            <a:r>
              <a:rPr sz="3200" spc="-5">
                <a:latin typeface="Arial"/>
                <a:cs typeface="Arial"/>
              </a:rPr>
              <a:t>Post-Decrement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9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sz="3200">
                <a:latin typeface="Arial"/>
                <a:cs typeface="Arial"/>
              </a:rPr>
              <a:t>--x // Pre-decrement</a:t>
            </a:r>
            <a:r>
              <a:rPr sz="3200" spc="-6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x</a:t>
            </a: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>
                <a:latin typeface="Arial"/>
                <a:cs typeface="Arial"/>
              </a:rPr>
              <a:t>x-- // </a:t>
            </a:r>
            <a:r>
              <a:rPr sz="3200" spc="-5">
                <a:latin typeface="Arial"/>
                <a:cs typeface="Arial"/>
              </a:rPr>
              <a:t>Post-decrement</a:t>
            </a:r>
            <a:r>
              <a:rPr sz="3200" spc="-70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x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>
                <a:latin typeface="Arial"/>
                <a:cs typeface="Arial"/>
              </a:rPr>
              <a:t>Example </a:t>
            </a:r>
            <a:r>
              <a:rPr sz="3200">
                <a:latin typeface="Arial"/>
                <a:cs typeface="Arial"/>
              </a:rPr>
              <a:t>(Post-decrement</a:t>
            </a:r>
            <a:r>
              <a:rPr sz="3200" spc="-6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):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5940" y="4548377"/>
            <a:ext cx="242125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>
                <a:latin typeface="Arial"/>
                <a:cs typeface="Arial"/>
              </a:rPr>
              <a:t>a = x-- * b;</a:t>
            </a:r>
            <a:r>
              <a:rPr sz="3200" spc="-130">
                <a:latin typeface="Arial"/>
                <a:cs typeface="Arial"/>
              </a:rPr>
              <a:t> </a:t>
            </a:r>
            <a:r>
              <a:rPr sz="3200">
                <a:latin typeface="Wingdings"/>
                <a:cs typeface="Wingdings"/>
              </a:rPr>
              <a:t>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996690" y="4296917"/>
            <a:ext cx="4177665" cy="1077595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0805" marR="2463165">
              <a:lnSpc>
                <a:spcPct val="100000"/>
              </a:lnSpc>
              <a:spcBef>
                <a:spcPts val="265"/>
              </a:spcBef>
            </a:pPr>
            <a:r>
              <a:rPr sz="3200">
                <a:latin typeface="Arial"/>
                <a:cs typeface="Arial"/>
              </a:rPr>
              <a:t>a = x *</a:t>
            </a:r>
            <a:r>
              <a:rPr sz="3200" spc="-110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b;  x = x -</a:t>
            </a:r>
            <a:r>
              <a:rPr sz="3200" spc="-105">
                <a:latin typeface="Arial"/>
                <a:cs typeface="Arial"/>
              </a:rPr>
              <a:t> </a:t>
            </a:r>
            <a:r>
              <a:rPr sz="3200" spc="-5">
                <a:latin typeface="Arial"/>
                <a:cs typeface="Arial"/>
              </a:rPr>
              <a:t>1;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89075">
              <a:lnSpc>
                <a:spcPct val="100000"/>
              </a:lnSpc>
              <a:spcBef>
                <a:spcPts val="105"/>
              </a:spcBef>
            </a:pPr>
            <a:r>
              <a:t>Exam</a:t>
            </a:r>
            <a:r>
              <a:rPr spc="-10"/>
              <a:t>p</a:t>
            </a:r>
            <a:r>
              <a:t>les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76833" y="1916429"/>
            <a:ext cx="3491865" cy="206248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0805" marR="704850">
              <a:lnSpc>
                <a:spcPct val="100000"/>
              </a:lnSpc>
              <a:spcBef>
                <a:spcPts val="265"/>
              </a:spcBef>
            </a:pPr>
            <a:r>
              <a:rPr sz="3200" spc="-5">
                <a:latin typeface="Arial"/>
                <a:cs typeface="Arial"/>
              </a:rPr>
              <a:t>int a=2, b=3,</a:t>
            </a:r>
            <a:r>
              <a:rPr sz="3200" spc="-70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c;  c = ++a *</a:t>
            </a:r>
            <a:r>
              <a:rPr sz="3200" spc="-7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b++;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300">
              <a:latin typeface="Times New Roman"/>
              <a:cs typeface="Times New Roman"/>
            </a:endParaRPr>
          </a:p>
          <a:p>
            <a:pPr marL="90805">
              <a:lnSpc>
                <a:spcPct val="100000"/>
              </a:lnSpc>
              <a:spcBef>
                <a:spcPts val="5"/>
              </a:spcBef>
            </a:pPr>
            <a:r>
              <a:rPr sz="3200" spc="-5">
                <a:latin typeface="Arial"/>
                <a:cs typeface="Arial"/>
              </a:rPr>
              <a:t>Find </a:t>
            </a:r>
            <a:r>
              <a:rPr sz="3200">
                <a:latin typeface="Arial"/>
                <a:cs typeface="Arial"/>
              </a:rPr>
              <a:t>a,b,c</a:t>
            </a:r>
            <a:r>
              <a:rPr sz="3200" spc="-4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897373" y="1916429"/>
            <a:ext cx="1043940" cy="586740"/>
          </a:xfrm>
          <a:prstGeom prst="rect">
            <a:avLst/>
          </a:prstGeom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265"/>
              </a:spcBef>
            </a:pPr>
            <a:r>
              <a:rPr sz="3200" b="1" spc="-5">
                <a:latin typeface="Arial"/>
                <a:cs typeface="Arial"/>
              </a:rPr>
              <a:t>a=2</a:t>
            </a:r>
            <a:endParaRPr sz="3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94297" y="1916429"/>
            <a:ext cx="1042669" cy="586740"/>
          </a:xfrm>
          <a:prstGeom prst="rect">
            <a:avLst/>
          </a:prstGeom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65"/>
              </a:spcBef>
            </a:pPr>
            <a:r>
              <a:rPr sz="3200" b="1">
                <a:latin typeface="Arial"/>
                <a:cs typeface="Arial"/>
              </a:rPr>
              <a:t>b=3</a:t>
            </a:r>
            <a:endParaRPr sz="3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89697" y="1916429"/>
            <a:ext cx="1043940" cy="586740"/>
          </a:xfrm>
          <a:prstGeom prst="rect">
            <a:avLst/>
          </a:prstGeom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65"/>
              </a:spcBef>
            </a:pPr>
            <a:r>
              <a:rPr sz="3200" b="1" spc="-10">
                <a:latin typeface="Arial"/>
                <a:cs typeface="Arial"/>
              </a:rPr>
              <a:t>c=</a:t>
            </a:r>
            <a:endParaRPr sz="3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60797" y="2708910"/>
            <a:ext cx="1043940" cy="585470"/>
          </a:xfrm>
          <a:prstGeom prst="rect">
            <a:avLst/>
          </a:prstGeom>
          <a:solidFill>
            <a:srgbClr val="FF0000"/>
          </a:solidFill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265"/>
              </a:spcBef>
            </a:pPr>
            <a:r>
              <a:rPr sz="3200" b="1">
                <a:latin typeface="Arial"/>
                <a:cs typeface="Arial"/>
              </a:rPr>
              <a:t>a=3</a:t>
            </a:r>
            <a:endParaRPr sz="3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27826" y="2708910"/>
            <a:ext cx="1045844" cy="58547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65"/>
              </a:spcBef>
            </a:pPr>
            <a:r>
              <a:rPr sz="3200" b="1">
                <a:latin typeface="Arial"/>
                <a:cs typeface="Arial"/>
              </a:rPr>
              <a:t>b=3</a:t>
            </a:r>
            <a:endParaRPr sz="3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526273" y="2708910"/>
            <a:ext cx="1042669" cy="585470"/>
          </a:xfrm>
          <a:prstGeom prst="rect">
            <a:avLst/>
          </a:prstGeom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65"/>
              </a:spcBef>
            </a:pPr>
            <a:r>
              <a:rPr sz="3200" b="1">
                <a:latin typeface="Arial"/>
                <a:cs typeface="Arial"/>
              </a:rPr>
              <a:t>c=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60797" y="3429761"/>
            <a:ext cx="1043940" cy="584200"/>
          </a:xfrm>
          <a:prstGeom prst="rect">
            <a:avLst/>
          </a:prstGeom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265"/>
              </a:spcBef>
            </a:pPr>
            <a:r>
              <a:rPr sz="3200" b="1">
                <a:latin typeface="Arial"/>
                <a:cs typeface="Arial"/>
              </a:rPr>
              <a:t>a=3</a:t>
            </a:r>
            <a:endParaRPr sz="3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227826" y="3429761"/>
            <a:ext cx="1045844" cy="58420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65"/>
              </a:spcBef>
            </a:pPr>
            <a:r>
              <a:rPr sz="3200" b="1">
                <a:latin typeface="Arial"/>
                <a:cs typeface="Arial"/>
              </a:rPr>
              <a:t>b=3</a:t>
            </a:r>
            <a:endParaRPr sz="3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526273" y="3429761"/>
            <a:ext cx="1042669" cy="584200"/>
          </a:xfrm>
          <a:prstGeom prst="rect">
            <a:avLst/>
          </a:prstGeom>
          <a:solidFill>
            <a:srgbClr val="FF0000"/>
          </a:solidFill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65"/>
              </a:spcBef>
            </a:pPr>
            <a:r>
              <a:rPr sz="3200" b="1" spc="-5">
                <a:latin typeface="Arial"/>
                <a:cs typeface="Arial"/>
              </a:rPr>
              <a:t>c=9</a:t>
            </a:r>
            <a:endParaRPr sz="32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860797" y="4150614"/>
            <a:ext cx="1043940" cy="584200"/>
          </a:xfrm>
          <a:prstGeom prst="rect">
            <a:avLst/>
          </a:prstGeom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265"/>
              </a:spcBef>
            </a:pPr>
            <a:r>
              <a:rPr sz="3200" b="1">
                <a:latin typeface="Arial"/>
                <a:cs typeface="Arial"/>
              </a:rPr>
              <a:t>a=3</a:t>
            </a:r>
            <a:endParaRPr sz="32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227826" y="4150614"/>
            <a:ext cx="1045844" cy="584200"/>
          </a:xfrm>
          <a:prstGeom prst="rect">
            <a:avLst/>
          </a:prstGeom>
          <a:solidFill>
            <a:srgbClr val="FF0000"/>
          </a:solidFill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65"/>
              </a:spcBef>
            </a:pPr>
            <a:r>
              <a:rPr sz="3200" b="1">
                <a:latin typeface="Arial"/>
                <a:cs typeface="Arial"/>
              </a:rPr>
              <a:t>b=4</a:t>
            </a:r>
            <a:endParaRPr sz="32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526273" y="4150614"/>
            <a:ext cx="1042669" cy="584200"/>
          </a:xfrm>
          <a:prstGeom prst="rect">
            <a:avLst/>
          </a:prstGeom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65"/>
              </a:spcBef>
            </a:pPr>
            <a:r>
              <a:rPr sz="3200" b="1" spc="-5">
                <a:latin typeface="Arial"/>
                <a:cs typeface="Arial"/>
              </a:rPr>
              <a:t>c=9</a:t>
            </a:r>
            <a:endParaRPr sz="32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28294" y="5517641"/>
            <a:ext cx="7560945" cy="58547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270"/>
              </a:spcBef>
            </a:pPr>
            <a:r>
              <a:rPr sz="3200" spc="-5">
                <a:latin typeface="Arial"/>
                <a:cs typeface="Arial"/>
              </a:rPr>
              <a:t>a=3 </a:t>
            </a:r>
            <a:r>
              <a:rPr sz="3200">
                <a:latin typeface="Arial"/>
                <a:cs typeface="Arial"/>
              </a:rPr>
              <a:t>, </a:t>
            </a:r>
            <a:r>
              <a:rPr sz="3200" spc="-5">
                <a:latin typeface="Arial"/>
                <a:cs typeface="Arial"/>
              </a:rPr>
              <a:t>b=4, and </a:t>
            </a:r>
            <a:r>
              <a:rPr sz="3200">
                <a:latin typeface="Arial"/>
                <a:cs typeface="Arial"/>
              </a:rPr>
              <a:t>c =</a:t>
            </a:r>
            <a:r>
              <a:rPr sz="3200" spc="-40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9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89075">
              <a:lnSpc>
                <a:spcPct val="100000"/>
              </a:lnSpc>
              <a:spcBef>
                <a:spcPts val="105"/>
              </a:spcBef>
            </a:pPr>
            <a:r>
              <a:t>Exam</a:t>
            </a:r>
            <a:r>
              <a:rPr spc="-10"/>
              <a:t>p</a:t>
            </a:r>
            <a:r>
              <a:t>les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76833" y="1916429"/>
            <a:ext cx="3491865" cy="206248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0805" marR="466725">
              <a:lnSpc>
                <a:spcPct val="100000"/>
              </a:lnSpc>
              <a:spcBef>
                <a:spcPts val="265"/>
              </a:spcBef>
            </a:pPr>
            <a:r>
              <a:rPr sz="3200" spc="-5">
                <a:latin typeface="Arial"/>
                <a:cs typeface="Arial"/>
              </a:rPr>
              <a:t>int</a:t>
            </a:r>
            <a:r>
              <a:rPr sz="3200" spc="-50">
                <a:latin typeface="Arial"/>
                <a:cs typeface="Arial"/>
              </a:rPr>
              <a:t> </a:t>
            </a:r>
            <a:r>
              <a:rPr sz="3200" spc="-5">
                <a:latin typeface="Arial"/>
                <a:cs typeface="Arial"/>
              </a:rPr>
              <a:t>a=2,b=3,c=0;  </a:t>
            </a:r>
            <a:r>
              <a:rPr sz="3200">
                <a:latin typeface="Arial"/>
                <a:cs typeface="Arial"/>
              </a:rPr>
              <a:t>c += --a *</a:t>
            </a:r>
            <a:r>
              <a:rPr sz="3200" spc="-6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b++;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300">
              <a:latin typeface="Times New Roman"/>
              <a:cs typeface="Times New Roman"/>
            </a:endParaRPr>
          </a:p>
          <a:p>
            <a:pPr marL="90805">
              <a:lnSpc>
                <a:spcPct val="100000"/>
              </a:lnSpc>
              <a:spcBef>
                <a:spcPts val="5"/>
              </a:spcBef>
            </a:pPr>
            <a:r>
              <a:rPr sz="3200" spc="-5">
                <a:latin typeface="Arial"/>
                <a:cs typeface="Arial"/>
              </a:rPr>
              <a:t>Find </a:t>
            </a:r>
            <a:r>
              <a:rPr sz="3200">
                <a:latin typeface="Arial"/>
                <a:cs typeface="Arial"/>
              </a:rPr>
              <a:t>a,b,c</a:t>
            </a:r>
            <a:r>
              <a:rPr sz="3200" spc="-4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28294" y="5293614"/>
            <a:ext cx="7560945" cy="58420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270"/>
              </a:spcBef>
            </a:pPr>
            <a:r>
              <a:rPr sz="3200">
                <a:latin typeface="Arial"/>
                <a:cs typeface="Arial"/>
              </a:rPr>
              <a:t>a=1 , </a:t>
            </a:r>
            <a:r>
              <a:rPr sz="3200" spc="-5">
                <a:latin typeface="Arial"/>
                <a:cs typeface="Arial"/>
              </a:rPr>
              <a:t>b=4, and </a:t>
            </a:r>
            <a:r>
              <a:rPr sz="3200">
                <a:latin typeface="Arial"/>
                <a:cs typeface="Arial"/>
              </a:rPr>
              <a:t>c =</a:t>
            </a:r>
            <a:r>
              <a:rPr sz="3200" spc="-5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89075">
              <a:lnSpc>
                <a:spcPct val="100000"/>
              </a:lnSpc>
              <a:spcBef>
                <a:spcPts val="105"/>
              </a:spcBef>
            </a:pPr>
            <a:r>
              <a:t>Exam</a:t>
            </a:r>
            <a:r>
              <a:rPr spc="-10"/>
              <a:t>p</a:t>
            </a:r>
            <a:r>
              <a:t>les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76833" y="1916429"/>
            <a:ext cx="3491865" cy="1571625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0805" marR="241300">
              <a:lnSpc>
                <a:spcPct val="100000"/>
              </a:lnSpc>
              <a:spcBef>
                <a:spcPts val="265"/>
              </a:spcBef>
            </a:pPr>
            <a:r>
              <a:rPr sz="3200" spc="-5">
                <a:latin typeface="Arial"/>
                <a:cs typeface="Arial"/>
              </a:rPr>
              <a:t>int</a:t>
            </a:r>
            <a:r>
              <a:rPr sz="3200" spc="-55">
                <a:latin typeface="Arial"/>
                <a:cs typeface="Arial"/>
              </a:rPr>
              <a:t> </a:t>
            </a:r>
            <a:r>
              <a:rPr sz="3200" spc="-5">
                <a:latin typeface="Arial"/>
                <a:cs typeface="Arial"/>
              </a:rPr>
              <a:t>a=4,b=3,c=20;  </a:t>
            </a:r>
            <a:r>
              <a:rPr sz="3200">
                <a:latin typeface="Arial"/>
                <a:cs typeface="Arial"/>
              </a:rPr>
              <a:t>c </a:t>
            </a:r>
            <a:r>
              <a:rPr sz="3200" spc="-10">
                <a:latin typeface="Arial"/>
                <a:cs typeface="Arial"/>
              </a:rPr>
              <a:t>/=</a:t>
            </a:r>
            <a:r>
              <a:rPr sz="3200" spc="-1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++a;</a:t>
            </a:r>
          </a:p>
          <a:p>
            <a:pPr marL="90805">
              <a:lnSpc>
                <a:spcPct val="100000"/>
              </a:lnSpc>
              <a:spcBef>
                <a:spcPts val="5"/>
              </a:spcBef>
            </a:pPr>
            <a:r>
              <a:rPr sz="3200" spc="-5">
                <a:latin typeface="Arial"/>
                <a:cs typeface="Arial"/>
              </a:rPr>
              <a:t>Find </a:t>
            </a:r>
            <a:r>
              <a:rPr sz="3200" spc="-10">
                <a:latin typeface="Arial"/>
                <a:cs typeface="Arial"/>
              </a:rPr>
              <a:t>a, </a:t>
            </a:r>
            <a:r>
              <a:rPr sz="3200">
                <a:latin typeface="Arial"/>
                <a:cs typeface="Arial"/>
              </a:rPr>
              <a:t>b, c</a:t>
            </a:r>
            <a:r>
              <a:rPr sz="3200" spc="-3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28294" y="5293614"/>
            <a:ext cx="7560945" cy="58420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270"/>
              </a:spcBef>
            </a:pPr>
            <a:r>
              <a:rPr sz="3200">
                <a:latin typeface="Arial"/>
                <a:cs typeface="Arial"/>
              </a:rPr>
              <a:t>a=5 , </a:t>
            </a:r>
            <a:r>
              <a:rPr sz="3200" spc="-5">
                <a:latin typeface="Arial"/>
                <a:cs typeface="Arial"/>
              </a:rPr>
              <a:t>b=3, and </a:t>
            </a:r>
            <a:r>
              <a:rPr sz="3200">
                <a:latin typeface="Arial"/>
                <a:cs typeface="Arial"/>
              </a:rPr>
              <a:t>c =</a:t>
            </a:r>
            <a:r>
              <a:rPr sz="3200" spc="-5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4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89075">
              <a:lnSpc>
                <a:spcPct val="100000"/>
              </a:lnSpc>
              <a:spcBef>
                <a:spcPts val="105"/>
              </a:spcBef>
            </a:pPr>
            <a:r>
              <a:t>Exam</a:t>
            </a:r>
            <a:r>
              <a:rPr spc="-10"/>
              <a:t>p</a:t>
            </a:r>
            <a:r>
              <a:t>les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76833" y="1916429"/>
            <a:ext cx="3491865" cy="1571625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0805" marR="466725">
              <a:lnSpc>
                <a:spcPct val="100000"/>
              </a:lnSpc>
              <a:spcBef>
                <a:spcPts val="265"/>
              </a:spcBef>
            </a:pPr>
            <a:r>
              <a:rPr sz="3200" spc="-5">
                <a:latin typeface="Arial"/>
                <a:cs typeface="Arial"/>
              </a:rPr>
              <a:t>int</a:t>
            </a:r>
            <a:r>
              <a:rPr sz="3200" spc="-50">
                <a:latin typeface="Arial"/>
                <a:cs typeface="Arial"/>
              </a:rPr>
              <a:t> </a:t>
            </a:r>
            <a:r>
              <a:rPr sz="3200" spc="-5">
                <a:latin typeface="Arial"/>
                <a:cs typeface="Arial"/>
              </a:rPr>
              <a:t>a=2,b=3,c=4;  </a:t>
            </a:r>
            <a:r>
              <a:rPr sz="3200">
                <a:latin typeface="Arial"/>
                <a:cs typeface="Arial"/>
              </a:rPr>
              <a:t>c *= ++a * </a:t>
            </a:r>
            <a:r>
              <a:rPr sz="3200" spc="-5">
                <a:latin typeface="Arial"/>
                <a:cs typeface="Arial"/>
              </a:rPr>
              <a:t>b++;  Find </a:t>
            </a:r>
            <a:r>
              <a:rPr sz="3200" spc="-10">
                <a:latin typeface="Arial"/>
                <a:cs typeface="Arial"/>
              </a:rPr>
              <a:t>a, </a:t>
            </a:r>
            <a:r>
              <a:rPr sz="3200">
                <a:latin typeface="Arial"/>
                <a:cs typeface="Arial"/>
              </a:rPr>
              <a:t>b, c</a:t>
            </a:r>
            <a:r>
              <a:rPr sz="3200" spc="-40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28294" y="5293614"/>
            <a:ext cx="7560945" cy="58420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70"/>
              </a:spcBef>
            </a:pPr>
            <a:r>
              <a:rPr sz="3200" spc="-5">
                <a:latin typeface="Arial"/>
                <a:cs typeface="Arial"/>
              </a:rPr>
              <a:t>a=3 </a:t>
            </a:r>
            <a:r>
              <a:rPr sz="3200">
                <a:latin typeface="Arial"/>
                <a:cs typeface="Arial"/>
              </a:rPr>
              <a:t>, </a:t>
            </a:r>
            <a:r>
              <a:rPr sz="3200" spc="-5">
                <a:latin typeface="Arial"/>
                <a:cs typeface="Arial"/>
              </a:rPr>
              <a:t>b=4, and </a:t>
            </a:r>
            <a:r>
              <a:rPr sz="3200">
                <a:latin typeface="Arial"/>
                <a:cs typeface="Arial"/>
              </a:rPr>
              <a:t>c =</a:t>
            </a:r>
            <a:r>
              <a:rPr sz="3200" spc="-50">
                <a:latin typeface="Arial"/>
                <a:cs typeface="Arial"/>
              </a:rPr>
              <a:t> </a:t>
            </a:r>
            <a:r>
              <a:rPr sz="3200" spc="-10">
                <a:latin typeface="Arial"/>
                <a:cs typeface="Arial"/>
              </a:rPr>
              <a:t>36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89075">
              <a:lnSpc>
                <a:spcPct val="100000"/>
              </a:lnSpc>
              <a:spcBef>
                <a:spcPts val="105"/>
              </a:spcBef>
            </a:pPr>
            <a:r>
              <a:t>Exam</a:t>
            </a:r>
            <a:r>
              <a:rPr spc="-10"/>
              <a:t>p</a:t>
            </a:r>
            <a:r>
              <a:t>les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052066" y="1268730"/>
            <a:ext cx="5834380" cy="304800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0170" marR="3647440">
              <a:lnSpc>
                <a:spcPct val="100000"/>
              </a:lnSpc>
              <a:spcBef>
                <a:spcPts val="265"/>
              </a:spcBef>
            </a:pPr>
            <a:r>
              <a:rPr sz="3200">
                <a:latin typeface="Arial"/>
                <a:cs typeface="Arial"/>
              </a:rPr>
              <a:t>int i = </a:t>
            </a:r>
            <a:r>
              <a:rPr sz="3200" spc="-5">
                <a:latin typeface="Arial"/>
                <a:cs typeface="Arial"/>
              </a:rPr>
              <a:t>1;  </a:t>
            </a:r>
            <a:r>
              <a:rPr sz="3200">
                <a:latin typeface="Arial"/>
                <a:cs typeface="Arial"/>
              </a:rPr>
              <a:t>while </a:t>
            </a:r>
            <a:r>
              <a:rPr sz="3200" spc="-5">
                <a:latin typeface="Arial"/>
                <a:cs typeface="Arial"/>
              </a:rPr>
              <a:t>(i </a:t>
            </a:r>
            <a:r>
              <a:rPr sz="3200">
                <a:latin typeface="Arial"/>
                <a:cs typeface="Arial"/>
              </a:rPr>
              <a:t>&lt;</a:t>
            </a:r>
            <a:r>
              <a:rPr sz="3200" spc="-100">
                <a:latin typeface="Arial"/>
                <a:cs typeface="Arial"/>
              </a:rPr>
              <a:t> </a:t>
            </a:r>
            <a:r>
              <a:rPr sz="3200" spc="-5">
                <a:latin typeface="Arial"/>
                <a:cs typeface="Arial"/>
              </a:rPr>
              <a:t>5)</a:t>
            </a:r>
            <a:endParaRPr sz="3200">
              <a:latin typeface="Arial"/>
              <a:cs typeface="Arial"/>
            </a:endParaRPr>
          </a:p>
          <a:p>
            <a:pPr marL="203200">
              <a:lnSpc>
                <a:spcPct val="100000"/>
              </a:lnSpc>
              <a:spcBef>
                <a:spcPts val="5"/>
              </a:spcBef>
            </a:pPr>
            <a:r>
              <a:rPr sz="3200" spc="-5">
                <a:latin typeface="Arial"/>
                <a:cs typeface="Arial"/>
              </a:rPr>
              <a:t>printf </a:t>
            </a:r>
            <a:r>
              <a:rPr sz="3200">
                <a:latin typeface="Arial"/>
                <a:cs typeface="Arial"/>
              </a:rPr>
              <a:t>("%d " ,</a:t>
            </a:r>
            <a:r>
              <a:rPr sz="3200" spc="-4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i++);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00">
              <a:latin typeface="Times New Roman"/>
              <a:cs typeface="Times New Roman"/>
            </a:endParaRPr>
          </a:p>
          <a:p>
            <a:pPr marL="346710" indent="-256540">
              <a:lnSpc>
                <a:spcPct val="100000"/>
              </a:lnSpc>
              <a:buChar char="•"/>
              <a:tabLst>
                <a:tab pos="346710" algn="l"/>
              </a:tabLst>
            </a:pPr>
            <a:r>
              <a:rPr sz="3200">
                <a:latin typeface="Arial"/>
                <a:cs typeface="Arial"/>
              </a:rPr>
              <a:t>What is </a:t>
            </a:r>
            <a:r>
              <a:rPr sz="3200" spc="-5">
                <a:latin typeface="Arial"/>
                <a:cs typeface="Arial"/>
              </a:rPr>
              <a:t>the</a:t>
            </a:r>
            <a:r>
              <a:rPr sz="3200" spc="-2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output?</a:t>
            </a:r>
          </a:p>
          <a:p>
            <a:pPr marL="346710" indent="-256540">
              <a:lnSpc>
                <a:spcPct val="100000"/>
              </a:lnSpc>
              <a:spcBef>
                <a:spcPts val="5"/>
              </a:spcBef>
              <a:buChar char="•"/>
              <a:tabLst>
                <a:tab pos="346710" algn="l"/>
                <a:tab pos="4549140" algn="l"/>
              </a:tabLst>
            </a:pPr>
            <a:r>
              <a:rPr sz="3200">
                <a:latin typeface="Arial"/>
                <a:cs typeface="Arial"/>
              </a:rPr>
              <a:t>What is the</a:t>
            </a:r>
            <a:r>
              <a:rPr sz="3200" spc="15">
                <a:latin typeface="Arial"/>
                <a:cs typeface="Arial"/>
              </a:rPr>
              <a:t> </a:t>
            </a:r>
            <a:r>
              <a:rPr sz="3200" spc="-5">
                <a:latin typeface="Arial"/>
                <a:cs typeface="Arial"/>
              </a:rPr>
              <a:t>final</a:t>
            </a:r>
            <a:r>
              <a:rPr sz="3200" spc="10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value	of</a:t>
            </a:r>
            <a:r>
              <a:rPr sz="3200" spc="-80">
                <a:latin typeface="Arial"/>
                <a:cs typeface="Arial"/>
              </a:rPr>
              <a:t> </a:t>
            </a:r>
            <a:r>
              <a:rPr sz="3200" spc="-5">
                <a:latin typeface="Arial"/>
                <a:cs typeface="Arial"/>
              </a:rPr>
              <a:t>i?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20774" y="4653534"/>
            <a:ext cx="2014855" cy="1077595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89535" marR="673735">
              <a:lnSpc>
                <a:spcPct val="100000"/>
              </a:lnSpc>
              <a:spcBef>
                <a:spcPts val="275"/>
              </a:spcBef>
            </a:pPr>
            <a:r>
              <a:rPr sz="3200">
                <a:latin typeface="Arial"/>
                <a:cs typeface="Arial"/>
              </a:rPr>
              <a:t>Output  1 2 3</a:t>
            </a:r>
            <a:r>
              <a:rPr sz="3200" spc="-10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4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141470" y="4653534"/>
            <a:ext cx="4392295" cy="1077595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90805" marR="1677035">
              <a:lnSpc>
                <a:spcPct val="100000"/>
              </a:lnSpc>
              <a:spcBef>
                <a:spcPts val="275"/>
              </a:spcBef>
            </a:pPr>
            <a:r>
              <a:rPr sz="3200" spc="-5">
                <a:latin typeface="Arial"/>
                <a:cs typeface="Arial"/>
              </a:rPr>
              <a:t>Final </a:t>
            </a:r>
            <a:r>
              <a:rPr sz="3200">
                <a:latin typeface="Arial"/>
                <a:cs typeface="Arial"/>
              </a:rPr>
              <a:t>value of</a:t>
            </a:r>
            <a:r>
              <a:rPr sz="3200" spc="-114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i  </a:t>
            </a:r>
            <a:r>
              <a:rPr sz="3200" spc="-5">
                <a:latin typeface="Arial"/>
                <a:cs typeface="Arial"/>
              </a:rPr>
              <a:t>i=5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614165" y="563371"/>
            <a:ext cx="18110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t>Exam</a:t>
            </a:r>
            <a:r>
              <a:rPr spc="-10"/>
              <a:t>p</a:t>
            </a:r>
            <a:r>
              <a:t>les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8739" y="2015108"/>
            <a:ext cx="8764270" cy="3074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402205" algn="l"/>
              </a:tabLst>
            </a:pPr>
            <a:r>
              <a:rPr sz="2000" b="1" spc="-5">
                <a:latin typeface="Arial"/>
                <a:cs typeface="Arial"/>
              </a:rPr>
              <a:t>Write </a:t>
            </a:r>
            <a:r>
              <a:rPr sz="2000" b="1">
                <a:latin typeface="Arial"/>
                <a:cs typeface="Arial"/>
              </a:rPr>
              <a:t>a</a:t>
            </a:r>
            <a:r>
              <a:rPr sz="2000" b="1" spc="-3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program</a:t>
            </a:r>
            <a:r>
              <a:rPr sz="2000" b="1" spc="-2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to	find if an entered number </a:t>
            </a:r>
            <a:r>
              <a:rPr sz="2000" b="1" spc="-5">
                <a:latin typeface="Arial"/>
                <a:cs typeface="Arial"/>
              </a:rPr>
              <a:t>is </a:t>
            </a:r>
            <a:r>
              <a:rPr sz="2000" b="1">
                <a:latin typeface="Arial"/>
                <a:cs typeface="Arial"/>
              </a:rPr>
              <a:t>perfect or</a:t>
            </a:r>
            <a:r>
              <a:rPr sz="2000" b="1" spc="-145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not?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45085">
              <a:lnSpc>
                <a:spcPct val="100000"/>
              </a:lnSpc>
            </a:pPr>
            <a:r>
              <a:rPr sz="2000" b="1">
                <a:latin typeface="Arial"/>
                <a:cs typeface="Arial"/>
              </a:rPr>
              <a:t>Hint: </a:t>
            </a:r>
            <a:r>
              <a:rPr sz="2000">
                <a:latin typeface="Arial"/>
                <a:cs typeface="Arial"/>
              </a:rPr>
              <a:t>perfect number is a positive integer that is equal to the sum of </a:t>
            </a:r>
            <a:r>
              <a:rPr sz="2000" spc="-5">
                <a:latin typeface="Arial"/>
                <a:cs typeface="Arial"/>
              </a:rPr>
              <a:t>its</a:t>
            </a:r>
            <a:r>
              <a:rPr sz="2000" spc="-225">
                <a:latin typeface="Arial"/>
                <a:cs typeface="Arial"/>
              </a:rPr>
              <a:t> </a:t>
            </a:r>
            <a:r>
              <a:rPr sz="2000">
                <a:latin typeface="Arial"/>
                <a:cs typeface="Arial"/>
              </a:rPr>
              <a:t>proper  positive divisors, that is, the sum of its positive divisors excluding </a:t>
            </a:r>
            <a:r>
              <a:rPr sz="2000" spc="-5">
                <a:latin typeface="Arial"/>
                <a:cs typeface="Arial"/>
              </a:rPr>
              <a:t>the </a:t>
            </a:r>
            <a:r>
              <a:rPr sz="2000">
                <a:latin typeface="Arial"/>
                <a:cs typeface="Arial"/>
              </a:rPr>
              <a:t>number  itself.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b="1" spc="-5">
                <a:latin typeface="Arial"/>
                <a:cs typeface="Arial"/>
              </a:rPr>
              <a:t>Example </a:t>
            </a:r>
            <a:r>
              <a:rPr sz="2000" b="1">
                <a:latin typeface="Arial"/>
                <a:cs typeface="Arial"/>
              </a:rPr>
              <a:t>(1) : </a:t>
            </a:r>
            <a:r>
              <a:rPr sz="2000">
                <a:latin typeface="Arial"/>
                <a:cs typeface="Arial"/>
              </a:rPr>
              <a:t>The first perfect number is 6, because 1, 2, and 3 are </a:t>
            </a:r>
            <a:r>
              <a:rPr sz="2000" spc="-5">
                <a:latin typeface="Arial"/>
                <a:cs typeface="Arial"/>
              </a:rPr>
              <a:t>its</a:t>
            </a:r>
            <a:r>
              <a:rPr sz="2000" spc="-220">
                <a:latin typeface="Arial"/>
                <a:cs typeface="Arial"/>
              </a:rPr>
              <a:t> </a:t>
            </a:r>
            <a:r>
              <a:rPr sz="2000">
                <a:latin typeface="Arial"/>
                <a:cs typeface="Arial"/>
              </a:rPr>
              <a:t>proper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>
                <a:latin typeface="Arial"/>
                <a:cs typeface="Arial"/>
              </a:rPr>
              <a:t>positive divisors, and 1 + 2 + 3 =</a:t>
            </a:r>
            <a:r>
              <a:rPr sz="2000" spc="-140">
                <a:latin typeface="Arial"/>
                <a:cs typeface="Arial"/>
              </a:rPr>
              <a:t> </a:t>
            </a:r>
            <a:r>
              <a:rPr sz="2000">
                <a:latin typeface="Arial"/>
                <a:cs typeface="Arial"/>
              </a:rPr>
              <a:t>6</a:t>
            </a: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b="1">
                <a:latin typeface="Arial"/>
                <a:cs typeface="Arial"/>
              </a:rPr>
              <a:t>Example (2) </a:t>
            </a:r>
            <a:r>
              <a:rPr sz="2000">
                <a:latin typeface="Arial"/>
                <a:cs typeface="Arial"/>
              </a:rPr>
              <a:t>: The next perfect number is 28 = 1 + 2 + 4 + 7 +</a:t>
            </a:r>
            <a:r>
              <a:rPr sz="2000" spc="-315">
                <a:latin typeface="Arial"/>
                <a:cs typeface="Arial"/>
              </a:rPr>
              <a:t> </a:t>
            </a:r>
            <a:r>
              <a:rPr sz="2000">
                <a:latin typeface="Arial"/>
                <a:cs typeface="Arial"/>
              </a:rPr>
              <a:t>14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012941" y="5732526"/>
            <a:ext cx="2231390" cy="370840"/>
          </a:xfrm>
          <a:prstGeom prst="rect">
            <a:avLst/>
          </a:prstGeom>
          <a:solidFill>
            <a:srgbClr val="333399"/>
          </a:solidFill>
          <a:ln w="25907">
            <a:solidFill>
              <a:srgbClr val="22226E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sz="1800" b="1">
                <a:solidFill>
                  <a:srgbClr val="FFFFFF"/>
                </a:solidFill>
                <a:latin typeface="Arial"/>
                <a:cs typeface="Arial"/>
              </a:rPr>
              <a:t>Code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52009" y="563371"/>
            <a:ext cx="124523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5">
                <a:latin typeface="Arial"/>
                <a:cs typeface="Arial"/>
              </a:rPr>
              <a:t>Loops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29590" y="1584705"/>
            <a:ext cx="5706110" cy="1863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18440" algn="l"/>
              </a:tabLst>
            </a:pPr>
            <a:r>
              <a:rPr sz="1800" b="1">
                <a:latin typeface="Arial"/>
                <a:cs typeface="Arial"/>
              </a:rPr>
              <a:t>The </a:t>
            </a:r>
            <a:r>
              <a:rPr sz="1800" b="1" spc="-5">
                <a:latin typeface="Arial"/>
                <a:cs typeface="Arial"/>
              </a:rPr>
              <a:t>repetition </a:t>
            </a:r>
            <a:r>
              <a:rPr sz="1800" b="1">
                <a:latin typeface="Arial"/>
                <a:cs typeface="Arial"/>
              </a:rPr>
              <a:t>of </a:t>
            </a:r>
            <a:r>
              <a:rPr sz="1800" b="1" spc="-5">
                <a:latin typeface="Arial"/>
                <a:cs typeface="Arial"/>
              </a:rPr>
              <a:t>steps </a:t>
            </a:r>
            <a:r>
              <a:rPr sz="1800" b="1">
                <a:latin typeface="Arial"/>
                <a:cs typeface="Arial"/>
              </a:rPr>
              <a:t>in </a:t>
            </a:r>
            <a:r>
              <a:rPr sz="1800" b="1" spc="-5">
                <a:latin typeface="Arial"/>
                <a:cs typeface="Arial"/>
              </a:rPr>
              <a:t>a program </a:t>
            </a:r>
            <a:r>
              <a:rPr sz="1800" b="1">
                <a:latin typeface="Arial"/>
                <a:cs typeface="Arial"/>
              </a:rPr>
              <a:t>is </a:t>
            </a:r>
            <a:r>
              <a:rPr sz="1800" b="1" spc="-5">
                <a:latin typeface="Arial"/>
                <a:cs typeface="Arial"/>
              </a:rPr>
              <a:t>called</a:t>
            </a:r>
            <a:r>
              <a:rPr sz="1800" b="1" spc="35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loop.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1750">
              <a:latin typeface="Times New Roman"/>
              <a:cs typeface="Times New Roman"/>
            </a:endParaRPr>
          </a:p>
          <a:p>
            <a:pPr marL="218440" indent="-205740">
              <a:lnSpc>
                <a:spcPts val="2050"/>
              </a:lnSpc>
              <a:buFont typeface="Arial"/>
              <a:buChar char="•"/>
              <a:tabLst>
                <a:tab pos="218440" algn="l"/>
              </a:tabLst>
            </a:pPr>
            <a:r>
              <a:rPr sz="1800" b="1" spc="-5">
                <a:latin typeface="Arial"/>
                <a:cs typeface="Arial"/>
              </a:rPr>
              <a:t>Three C </a:t>
            </a:r>
            <a:r>
              <a:rPr sz="1800" b="1">
                <a:latin typeface="Arial"/>
                <a:cs typeface="Arial"/>
              </a:rPr>
              <a:t>loop control</a:t>
            </a:r>
            <a:r>
              <a:rPr sz="1800" b="1" spc="-5">
                <a:latin typeface="Arial"/>
                <a:cs typeface="Arial"/>
              </a:rPr>
              <a:t> statement:</a:t>
            </a:r>
            <a:endParaRPr sz="1800">
              <a:latin typeface="Arial"/>
              <a:cs typeface="Arial"/>
            </a:endParaRPr>
          </a:p>
          <a:p>
            <a:pPr marL="675640" lvl="1" indent="-205740">
              <a:lnSpc>
                <a:spcPts val="1945"/>
              </a:lnSpc>
              <a:buFont typeface="Arial"/>
              <a:buChar char="•"/>
              <a:tabLst>
                <a:tab pos="675640" algn="l"/>
              </a:tabLst>
            </a:pPr>
            <a:r>
              <a:rPr sz="1800" b="1" spc="5">
                <a:latin typeface="Arial"/>
                <a:cs typeface="Arial"/>
              </a:rPr>
              <a:t>while</a:t>
            </a:r>
            <a:endParaRPr sz="1800">
              <a:latin typeface="Arial"/>
              <a:cs typeface="Arial"/>
            </a:endParaRPr>
          </a:p>
          <a:p>
            <a:pPr marL="675640" lvl="1" indent="-205740">
              <a:lnSpc>
                <a:spcPts val="1945"/>
              </a:lnSpc>
              <a:buFont typeface="Arial"/>
              <a:buChar char="•"/>
              <a:tabLst>
                <a:tab pos="675640" algn="l"/>
              </a:tabLst>
            </a:pPr>
            <a:r>
              <a:rPr sz="1800" b="1">
                <a:latin typeface="Arial"/>
                <a:cs typeface="Arial"/>
              </a:rPr>
              <a:t>for</a:t>
            </a:r>
            <a:endParaRPr sz="1800">
              <a:latin typeface="Arial"/>
              <a:cs typeface="Arial"/>
            </a:endParaRPr>
          </a:p>
          <a:p>
            <a:pPr marL="675640" lvl="1" indent="-205740">
              <a:lnSpc>
                <a:spcPts val="2050"/>
              </a:lnSpc>
              <a:buFont typeface="Arial"/>
              <a:buChar char="•"/>
              <a:tabLst>
                <a:tab pos="675640" algn="l"/>
              </a:tabLst>
            </a:pPr>
            <a:r>
              <a:rPr sz="1800" b="1">
                <a:latin typeface="Arial"/>
                <a:cs typeface="Arial"/>
              </a:rPr>
              <a:t>do-while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614165" y="563371"/>
            <a:ext cx="18110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t>Exam</a:t>
            </a:r>
            <a:r>
              <a:rPr spc="-10"/>
              <a:t>p</a:t>
            </a:r>
            <a:r>
              <a:t>les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8739" y="1801825"/>
            <a:ext cx="3596004" cy="14592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293370" algn="r">
              <a:lnSpc>
                <a:spcPts val="1805"/>
              </a:lnSpc>
              <a:spcBef>
                <a:spcPts val="95"/>
              </a:spcBef>
            </a:pPr>
            <a:r>
              <a:rPr sz="1600" b="1" spc="-5">
                <a:latin typeface="Arial"/>
                <a:cs typeface="Arial"/>
              </a:rPr>
              <a:t>y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2285"/>
              </a:lnSpc>
              <a:tabLst>
                <a:tab pos="2402205" algn="l"/>
                <a:tab pos="3076575" algn="l"/>
                <a:tab pos="3427095" algn="l"/>
              </a:tabLst>
            </a:pPr>
            <a:r>
              <a:rPr sz="2000" b="1" spc="-35">
                <a:latin typeface="Arial"/>
                <a:cs typeface="Arial"/>
              </a:rPr>
              <a:t>W</a:t>
            </a:r>
            <a:r>
              <a:rPr sz="2000" b="1">
                <a:latin typeface="Arial"/>
                <a:cs typeface="Arial"/>
              </a:rPr>
              <a:t>rite</a:t>
            </a:r>
            <a:r>
              <a:rPr sz="2000" b="1" spc="-4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a program</a:t>
            </a:r>
            <a:r>
              <a:rPr sz="2000" b="1" spc="-25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to	find	x	?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 marR="858519" algn="ctr">
              <a:lnSpc>
                <a:spcPts val="1750"/>
              </a:lnSpc>
            </a:pPr>
            <a:r>
              <a:rPr sz="1600" b="1" spc="-5">
                <a:latin typeface="Arial"/>
                <a:cs typeface="Arial"/>
              </a:rPr>
              <a:t>3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2230"/>
              </a:lnSpc>
              <a:tabLst>
                <a:tab pos="1492250" algn="l"/>
              </a:tabLst>
            </a:pPr>
            <a:r>
              <a:rPr sz="2000" b="1">
                <a:latin typeface="Arial"/>
                <a:cs typeface="Arial"/>
              </a:rPr>
              <a:t>Example:</a:t>
            </a:r>
            <a:r>
              <a:rPr sz="2000" b="1" spc="-3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2	=</a:t>
            </a:r>
            <a:r>
              <a:rPr sz="2000" b="1" spc="-15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8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860291" y="1565147"/>
            <a:ext cx="5283708" cy="4849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924300" y="1629155"/>
            <a:ext cx="5184647" cy="46710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905250" y="1610105"/>
            <a:ext cx="5222875" cy="4709160"/>
          </a:xfrm>
          <a:custGeom>
            <a:avLst/>
            <a:gdLst/>
            <a:ahLst/>
            <a:cxnLst/>
            <a:rect l="l" t="t" r="r" b="b"/>
            <a:pathLst>
              <a:path w="5222875" h="4709160">
                <a:moveTo>
                  <a:pt x="0" y="4709160"/>
                </a:moveTo>
                <a:lnTo>
                  <a:pt x="5222748" y="4709160"/>
                </a:lnTo>
                <a:lnTo>
                  <a:pt x="5222748" y="0"/>
                </a:lnTo>
                <a:lnTo>
                  <a:pt x="0" y="0"/>
                </a:lnTo>
                <a:lnTo>
                  <a:pt x="0" y="4709160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614165" y="563371"/>
            <a:ext cx="18110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t>Exam</a:t>
            </a:r>
            <a:r>
              <a:rPr spc="-10"/>
              <a:t>p</a:t>
            </a:r>
            <a:r>
              <a:t>les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8739" y="1801825"/>
            <a:ext cx="3526790" cy="14592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223520" algn="r">
              <a:lnSpc>
                <a:spcPts val="1805"/>
              </a:lnSpc>
              <a:spcBef>
                <a:spcPts val="95"/>
              </a:spcBef>
            </a:pPr>
            <a:r>
              <a:rPr sz="1600" b="1" spc="-5">
                <a:latin typeface="Arial"/>
                <a:cs typeface="Arial"/>
              </a:rPr>
              <a:t>y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2285"/>
              </a:lnSpc>
              <a:tabLst>
                <a:tab pos="2402205" algn="l"/>
                <a:tab pos="3076575" algn="l"/>
                <a:tab pos="3357879" algn="l"/>
              </a:tabLst>
            </a:pPr>
            <a:r>
              <a:rPr sz="2000" b="1" spc="-35">
                <a:latin typeface="Arial"/>
                <a:cs typeface="Arial"/>
              </a:rPr>
              <a:t>W</a:t>
            </a:r>
            <a:r>
              <a:rPr sz="2000" b="1">
                <a:latin typeface="Arial"/>
                <a:cs typeface="Arial"/>
              </a:rPr>
              <a:t>rite</a:t>
            </a:r>
            <a:r>
              <a:rPr sz="2000" b="1" spc="-4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a program</a:t>
            </a:r>
            <a:r>
              <a:rPr sz="2000" b="1" spc="-25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to	find	x	?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 marR="789305" algn="ctr">
              <a:lnSpc>
                <a:spcPts val="1750"/>
              </a:lnSpc>
            </a:pPr>
            <a:r>
              <a:rPr sz="1600" b="1" spc="-5">
                <a:latin typeface="Arial"/>
                <a:cs typeface="Arial"/>
              </a:rPr>
              <a:t>3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2230"/>
              </a:lnSpc>
              <a:tabLst>
                <a:tab pos="1492250" algn="l"/>
              </a:tabLst>
            </a:pPr>
            <a:r>
              <a:rPr sz="2000" b="1">
                <a:latin typeface="Arial"/>
                <a:cs typeface="Arial"/>
              </a:rPr>
              <a:t>Example:</a:t>
            </a:r>
            <a:r>
              <a:rPr sz="2000" b="1" spc="-3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2	=</a:t>
            </a:r>
            <a:r>
              <a:rPr sz="2000" b="1" spc="-15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8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607308" y="1565147"/>
            <a:ext cx="5536691" cy="49469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71315" y="1629155"/>
            <a:ext cx="5437632" cy="476859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52265" y="1610105"/>
            <a:ext cx="5476240" cy="4806950"/>
          </a:xfrm>
          <a:custGeom>
            <a:avLst/>
            <a:gdLst/>
            <a:ahLst/>
            <a:cxnLst/>
            <a:rect l="l" t="t" r="r" b="b"/>
            <a:pathLst>
              <a:path w="5476240" h="4806950">
                <a:moveTo>
                  <a:pt x="0" y="4806696"/>
                </a:moveTo>
                <a:lnTo>
                  <a:pt x="5475732" y="4806696"/>
                </a:lnTo>
                <a:lnTo>
                  <a:pt x="5475732" y="0"/>
                </a:lnTo>
                <a:lnTo>
                  <a:pt x="0" y="0"/>
                </a:lnTo>
                <a:lnTo>
                  <a:pt x="0" y="4806696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614165" y="563371"/>
            <a:ext cx="18110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t>Exam</a:t>
            </a:r>
            <a:r>
              <a:rPr spc="-10"/>
              <a:t>p</a:t>
            </a:r>
            <a:r>
              <a:t>les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8739" y="2015108"/>
            <a:ext cx="3625850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402205" algn="l"/>
                <a:tab pos="3076575" algn="l"/>
                <a:tab pos="3456940" algn="l"/>
              </a:tabLst>
            </a:pPr>
            <a:r>
              <a:rPr sz="2000" b="1" spc="-35">
                <a:latin typeface="Arial"/>
                <a:cs typeface="Arial"/>
              </a:rPr>
              <a:t>W</a:t>
            </a:r>
            <a:r>
              <a:rPr sz="2000" b="1">
                <a:latin typeface="Arial"/>
                <a:cs typeface="Arial"/>
              </a:rPr>
              <a:t>rite</a:t>
            </a:r>
            <a:r>
              <a:rPr sz="2000" b="1" spc="-4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a program</a:t>
            </a:r>
            <a:r>
              <a:rPr sz="2000" b="1" spc="-25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to	find	n!	?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576705" algn="l"/>
              </a:tabLst>
            </a:pPr>
            <a:r>
              <a:rPr sz="2000" b="1">
                <a:latin typeface="Arial"/>
                <a:cs typeface="Arial"/>
              </a:rPr>
              <a:t>Example:</a:t>
            </a:r>
            <a:r>
              <a:rPr sz="2000" b="1" spc="-3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4!	=</a:t>
            </a:r>
            <a:r>
              <a:rPr sz="2000" b="1" spc="-25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24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715511" y="1420367"/>
            <a:ext cx="5428487" cy="50977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779520" y="1484375"/>
            <a:ext cx="5364479" cy="491947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760470" y="6422897"/>
            <a:ext cx="5383530" cy="0"/>
          </a:xfrm>
          <a:custGeom>
            <a:avLst/>
            <a:gdLst/>
            <a:ahLst/>
            <a:cxnLst/>
            <a:rect l="l" t="t" r="r" b="b"/>
            <a:pathLst>
              <a:path w="5383530">
                <a:moveTo>
                  <a:pt x="0" y="0"/>
                </a:moveTo>
                <a:lnTo>
                  <a:pt x="5383530" y="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760470" y="1465325"/>
            <a:ext cx="5383530" cy="4958080"/>
          </a:xfrm>
          <a:custGeom>
            <a:avLst/>
            <a:gdLst/>
            <a:ahLst/>
            <a:cxnLst/>
            <a:rect l="l" t="t" r="r" b="b"/>
            <a:pathLst>
              <a:path w="5383530" h="4958080">
                <a:moveTo>
                  <a:pt x="5383530" y="0"/>
                </a:moveTo>
                <a:lnTo>
                  <a:pt x="0" y="0"/>
                </a:lnTo>
                <a:lnTo>
                  <a:pt x="0" y="4957572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11576" y="563371"/>
            <a:ext cx="3615054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/>
              <a:t>Break and</a:t>
            </a:r>
            <a:r>
              <a:rPr spc="-45"/>
              <a:t> </a:t>
            </a:r>
            <a:r>
              <a:rPr spc="-5"/>
              <a:t>Continue</a:t>
            </a:r>
          </a:p>
        </p:txBody>
      </p:sp>
      <p:sp>
        <p:nvSpPr>
          <p:cNvPr id="5" name="object 5"/>
          <p:cNvSpPr/>
          <p:nvPr/>
        </p:nvSpPr>
        <p:spPr>
          <a:xfrm>
            <a:off x="761" y="1701545"/>
            <a:ext cx="9144000" cy="399415"/>
          </a:xfrm>
          <a:custGeom>
            <a:avLst/>
            <a:gdLst/>
            <a:ahLst/>
            <a:cxnLst/>
            <a:rect l="l" t="t" r="r" b="b"/>
            <a:pathLst>
              <a:path w="9144000" h="399414">
                <a:moveTo>
                  <a:pt x="0" y="399288"/>
                </a:moveTo>
                <a:lnTo>
                  <a:pt x="9144000" y="399288"/>
                </a:lnTo>
                <a:lnTo>
                  <a:pt x="9144000" y="0"/>
                </a:lnTo>
                <a:lnTo>
                  <a:pt x="0" y="0"/>
                </a:lnTo>
                <a:lnTo>
                  <a:pt x="0" y="399288"/>
                </a:lnTo>
                <a:close/>
              </a:path>
            </a:pathLst>
          </a:custGeom>
          <a:ln w="25908">
            <a:solidFill>
              <a:srgbClr val="2222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716" y="1714500"/>
            <a:ext cx="9131300" cy="373380"/>
          </a:xfrm>
          <a:prstGeom prst="rect">
            <a:avLst/>
          </a:prstGeom>
          <a:solidFill>
            <a:srgbClr val="333399"/>
          </a:solidFill>
        </p:spPr>
        <p:txBody>
          <a:bodyPr vert="horz" wrap="square" lIns="0" tIns="24765" rIns="0" bIns="0" rtlCol="0">
            <a:spAutoFit/>
          </a:bodyPr>
          <a:lstStyle/>
          <a:p>
            <a:pPr marL="77470">
              <a:lnSpc>
                <a:spcPct val="100000"/>
              </a:lnSpc>
              <a:spcBef>
                <a:spcPts val="195"/>
              </a:spcBef>
            </a:pP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break</a:t>
            </a:r>
            <a:r>
              <a:rPr sz="2000" b="1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statement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7217" y="2376627"/>
            <a:ext cx="7336790" cy="1672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0820" indent="-1981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10820" algn="l"/>
              </a:tabLst>
            </a:pPr>
            <a:r>
              <a:rPr sz="1800" b="1">
                <a:latin typeface="Arial"/>
                <a:cs typeface="Arial"/>
              </a:rPr>
              <a:t>A </a:t>
            </a:r>
            <a:r>
              <a:rPr sz="1800" b="1" spc="-5">
                <a:latin typeface="Arial"/>
                <a:cs typeface="Arial"/>
              </a:rPr>
              <a:t>break statement </a:t>
            </a:r>
            <a:r>
              <a:rPr sz="1800" b="1" spc="-5">
                <a:solidFill>
                  <a:srgbClr val="FF0000"/>
                </a:solidFill>
                <a:latin typeface="Arial"/>
                <a:cs typeface="Arial"/>
              </a:rPr>
              <a:t>takes </a:t>
            </a:r>
            <a:r>
              <a:rPr sz="1800" b="1">
                <a:solidFill>
                  <a:srgbClr val="FF0000"/>
                </a:solidFill>
                <a:latin typeface="Arial"/>
                <a:cs typeface="Arial"/>
              </a:rPr>
              <a:t>the </a:t>
            </a:r>
            <a:r>
              <a:rPr sz="1800" b="1" spc="-5">
                <a:solidFill>
                  <a:srgbClr val="FF0000"/>
                </a:solidFill>
                <a:latin typeface="Arial"/>
                <a:cs typeface="Arial"/>
              </a:rPr>
              <a:t>control </a:t>
            </a:r>
            <a:r>
              <a:rPr sz="1800" b="1">
                <a:solidFill>
                  <a:srgbClr val="FF0000"/>
                </a:solidFill>
                <a:latin typeface="Arial"/>
                <a:cs typeface="Arial"/>
              </a:rPr>
              <a:t>out of the</a:t>
            </a:r>
            <a:r>
              <a:rPr sz="1800" b="1" spc="-6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5">
                <a:solidFill>
                  <a:srgbClr val="FF0000"/>
                </a:solidFill>
                <a:latin typeface="Arial"/>
                <a:cs typeface="Arial"/>
              </a:rPr>
              <a:t>loop</a:t>
            </a:r>
            <a:r>
              <a:rPr sz="1800" b="1" spc="5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sz="1850">
              <a:latin typeface="Times New Roman"/>
              <a:cs typeface="Times New Roman"/>
            </a:endParaRPr>
          </a:p>
          <a:p>
            <a:pPr marL="123825" marR="5080" indent="-111760">
              <a:lnSpc>
                <a:spcPct val="100000"/>
              </a:lnSpc>
              <a:buFont typeface="Arial"/>
              <a:buChar char="•"/>
              <a:tabLst>
                <a:tab pos="187960" algn="l"/>
                <a:tab pos="1304290" algn="l"/>
              </a:tabLst>
            </a:pPr>
            <a:r>
              <a:t>	</a:t>
            </a:r>
            <a:r>
              <a:rPr sz="1800" b="1">
                <a:latin typeface="Arial"/>
                <a:cs typeface="Arial"/>
              </a:rPr>
              <a:t>When </a:t>
            </a:r>
            <a:r>
              <a:rPr sz="1800" b="1" spc="-5">
                <a:latin typeface="Arial"/>
                <a:cs typeface="Arial"/>
              </a:rPr>
              <a:t>break </a:t>
            </a:r>
            <a:r>
              <a:rPr sz="1800" b="1">
                <a:latin typeface="Arial"/>
                <a:cs typeface="Arial"/>
              </a:rPr>
              <a:t>is </a:t>
            </a:r>
            <a:r>
              <a:rPr sz="1800" b="1" spc="-5">
                <a:latin typeface="Arial"/>
                <a:cs typeface="Arial"/>
              </a:rPr>
              <a:t>encountered </a:t>
            </a:r>
            <a:r>
              <a:rPr sz="1800" b="1">
                <a:latin typeface="Arial"/>
                <a:cs typeface="Arial"/>
              </a:rPr>
              <a:t>inside any loop, control  </a:t>
            </a:r>
            <a:r>
              <a:rPr sz="1800" b="1" spc="-5">
                <a:latin typeface="Arial"/>
                <a:cs typeface="Arial"/>
              </a:rPr>
              <a:t>automatically</a:t>
            </a:r>
            <a:r>
              <a:rPr sz="1800" b="1" spc="30">
                <a:latin typeface="Arial"/>
                <a:cs typeface="Arial"/>
              </a:rPr>
              <a:t> </a:t>
            </a:r>
            <a:r>
              <a:rPr sz="1800" b="1" spc="-5">
                <a:latin typeface="Arial"/>
                <a:cs typeface="Arial"/>
              </a:rPr>
              <a:t>passes</a:t>
            </a:r>
            <a:r>
              <a:rPr sz="1800" b="1" spc="35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to	the </a:t>
            </a:r>
            <a:r>
              <a:rPr sz="1800" b="1" spc="-5">
                <a:latin typeface="Arial"/>
                <a:cs typeface="Arial"/>
              </a:rPr>
              <a:t>first statement after </a:t>
            </a:r>
            <a:r>
              <a:rPr sz="1800" b="1">
                <a:latin typeface="Arial"/>
                <a:cs typeface="Arial"/>
              </a:rPr>
              <a:t>the</a:t>
            </a:r>
            <a:r>
              <a:rPr sz="1800" b="1" spc="3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loop.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sz="1850">
              <a:latin typeface="Times New Roman"/>
              <a:cs typeface="Times New Roman"/>
            </a:endParaRPr>
          </a:p>
          <a:p>
            <a:pPr marL="123825" indent="-111760">
              <a:lnSpc>
                <a:spcPct val="100000"/>
              </a:lnSpc>
              <a:buFont typeface="Arial"/>
              <a:buChar char="•"/>
              <a:tabLst>
                <a:tab pos="124460" algn="l"/>
              </a:tabLst>
            </a:pPr>
            <a:r>
              <a:rPr sz="1800" b="1" spc="-5">
                <a:latin typeface="Arial"/>
                <a:cs typeface="Arial"/>
              </a:rPr>
              <a:t>A break </a:t>
            </a:r>
            <a:r>
              <a:rPr sz="1800" b="1">
                <a:latin typeface="Arial"/>
                <a:cs typeface="Arial"/>
              </a:rPr>
              <a:t>is usually </a:t>
            </a:r>
            <a:r>
              <a:rPr sz="1800" b="1" spc="-5">
                <a:latin typeface="Arial"/>
                <a:cs typeface="Arial"/>
              </a:rPr>
              <a:t>associated </a:t>
            </a:r>
            <a:r>
              <a:rPr sz="1800" b="1" spc="5">
                <a:latin typeface="Arial"/>
                <a:cs typeface="Arial"/>
              </a:rPr>
              <a:t>with </a:t>
            </a:r>
            <a:r>
              <a:rPr sz="1800" b="1">
                <a:latin typeface="Arial"/>
                <a:cs typeface="Arial"/>
              </a:rPr>
              <a:t>an</a:t>
            </a:r>
            <a:r>
              <a:rPr sz="1800" b="1" spc="-125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if.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4608576"/>
            <a:ext cx="9144000" cy="26034"/>
          </a:xfrm>
          <a:custGeom>
            <a:avLst/>
            <a:gdLst/>
            <a:ahLst/>
            <a:cxnLst/>
            <a:rect l="l" t="t" r="r" b="b"/>
            <a:pathLst>
              <a:path w="9144000" h="26035">
                <a:moveTo>
                  <a:pt x="0" y="25908"/>
                </a:moveTo>
                <a:lnTo>
                  <a:pt x="9143999" y="25908"/>
                </a:lnTo>
                <a:lnTo>
                  <a:pt x="9143999" y="0"/>
                </a:lnTo>
                <a:lnTo>
                  <a:pt x="0" y="0"/>
                </a:lnTo>
                <a:lnTo>
                  <a:pt x="0" y="25908"/>
                </a:lnTo>
                <a:close/>
              </a:path>
            </a:pathLst>
          </a:custGeom>
          <a:solidFill>
            <a:srgbClr val="2222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4209288"/>
            <a:ext cx="9144000" cy="26034"/>
          </a:xfrm>
          <a:custGeom>
            <a:avLst/>
            <a:gdLst/>
            <a:ahLst/>
            <a:cxnLst/>
            <a:rect l="l" t="t" r="r" b="b"/>
            <a:pathLst>
              <a:path w="9144000" h="26035">
                <a:moveTo>
                  <a:pt x="0" y="25908"/>
                </a:moveTo>
                <a:lnTo>
                  <a:pt x="9143999" y="25908"/>
                </a:lnTo>
                <a:lnTo>
                  <a:pt x="9143999" y="0"/>
                </a:lnTo>
                <a:lnTo>
                  <a:pt x="0" y="0"/>
                </a:lnTo>
                <a:lnTo>
                  <a:pt x="0" y="25908"/>
                </a:lnTo>
                <a:close/>
              </a:path>
            </a:pathLst>
          </a:custGeom>
          <a:solidFill>
            <a:srgbClr val="2222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0" y="4235196"/>
            <a:ext cx="9144000" cy="373380"/>
          </a:xfrm>
          <a:prstGeom prst="rect">
            <a:avLst/>
          </a:prstGeom>
          <a:solidFill>
            <a:srgbClr val="333399"/>
          </a:solidFill>
        </p:spPr>
        <p:txBody>
          <a:bodyPr vert="horz" wrap="square" lIns="0" tIns="25400" rIns="0" bIns="0" rtlCol="0">
            <a:spAutoFit/>
          </a:bodyPr>
          <a:lstStyle/>
          <a:p>
            <a:pPr marL="54610">
              <a:lnSpc>
                <a:spcPct val="100000"/>
              </a:lnSpc>
              <a:spcBef>
                <a:spcPts val="200"/>
              </a:spcBef>
              <a:tabLst>
                <a:tab pos="1254760" algn="l"/>
              </a:tabLst>
            </a:pP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continue	statement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7217" y="4787645"/>
            <a:ext cx="744791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6055" marR="5080" indent="-17399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86690" algn="l"/>
              </a:tabLst>
            </a:pPr>
            <a:r>
              <a:rPr sz="1800" b="1">
                <a:latin typeface="Arial"/>
                <a:cs typeface="Arial"/>
              </a:rPr>
              <a:t>continue </a:t>
            </a:r>
            <a:r>
              <a:rPr sz="1800" b="1" spc="-5">
                <a:latin typeface="Arial"/>
                <a:cs typeface="Arial"/>
              </a:rPr>
              <a:t>statement </a:t>
            </a:r>
            <a:r>
              <a:rPr sz="1800" b="1" spc="-5">
                <a:solidFill>
                  <a:srgbClr val="FF0000"/>
                </a:solidFill>
                <a:latin typeface="Arial"/>
                <a:cs typeface="Arial"/>
              </a:rPr>
              <a:t>take </a:t>
            </a:r>
            <a:r>
              <a:rPr sz="1800" b="1">
                <a:solidFill>
                  <a:srgbClr val="FF0000"/>
                </a:solidFill>
                <a:latin typeface="Arial"/>
                <a:cs typeface="Arial"/>
              </a:rPr>
              <a:t>the control to the beginning of the </a:t>
            </a:r>
            <a:r>
              <a:rPr sz="1800" b="1" spc="5">
                <a:solidFill>
                  <a:srgbClr val="FF0000"/>
                </a:solidFill>
                <a:latin typeface="Arial"/>
                <a:cs typeface="Arial"/>
              </a:rPr>
              <a:t>loop</a:t>
            </a:r>
            <a:r>
              <a:rPr sz="1800" b="1" spc="5">
                <a:latin typeface="Arial"/>
                <a:cs typeface="Arial"/>
              </a:rPr>
              <a:t>,  </a:t>
            </a:r>
            <a:r>
              <a:rPr sz="1800" b="1" spc="-5">
                <a:latin typeface="Arial"/>
                <a:cs typeface="Arial"/>
              </a:rPr>
              <a:t>bypassing </a:t>
            </a:r>
            <a:r>
              <a:rPr sz="1800" b="1">
                <a:latin typeface="Arial"/>
                <a:cs typeface="Arial"/>
              </a:rPr>
              <a:t>the </a:t>
            </a:r>
            <a:r>
              <a:rPr sz="1800" b="1" spc="-5">
                <a:latin typeface="Arial"/>
                <a:cs typeface="Arial"/>
              </a:rPr>
              <a:t>statements </a:t>
            </a:r>
            <a:r>
              <a:rPr sz="1800" b="1">
                <a:latin typeface="Arial"/>
                <a:cs typeface="Arial"/>
              </a:rPr>
              <a:t>inside the loop, </a:t>
            </a:r>
            <a:r>
              <a:rPr sz="1800" b="1" spc="5">
                <a:latin typeface="Arial"/>
                <a:cs typeface="Arial"/>
              </a:rPr>
              <a:t>which </a:t>
            </a:r>
            <a:r>
              <a:rPr sz="1800" b="1" spc="-15">
                <a:latin typeface="Arial"/>
                <a:cs typeface="Arial"/>
              </a:rPr>
              <a:t>have </a:t>
            </a:r>
            <a:r>
              <a:rPr sz="1800" b="1">
                <a:latin typeface="Arial"/>
                <a:cs typeface="Arial"/>
              </a:rPr>
              <a:t>not </a:t>
            </a:r>
            <a:r>
              <a:rPr sz="1800" b="1" spc="-10">
                <a:latin typeface="Arial"/>
                <a:cs typeface="Arial"/>
              </a:rPr>
              <a:t>yet </a:t>
            </a:r>
            <a:r>
              <a:rPr sz="1800" b="1" spc="-5">
                <a:latin typeface="Arial"/>
                <a:cs typeface="Arial"/>
              </a:rPr>
              <a:t>been  executed.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707260" y="563371"/>
            <a:ext cx="56229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/>
              <a:t>Break and Continue:</a:t>
            </a:r>
            <a:r>
              <a:rPr spc="-55"/>
              <a:t> </a:t>
            </a:r>
            <a:r>
              <a:t>Examples</a:t>
            </a:r>
          </a:p>
        </p:txBody>
      </p:sp>
      <p:sp>
        <p:nvSpPr>
          <p:cNvPr id="5" name="object 5"/>
          <p:cNvSpPr/>
          <p:nvPr/>
        </p:nvSpPr>
        <p:spPr>
          <a:xfrm>
            <a:off x="761" y="1701545"/>
            <a:ext cx="9144000" cy="399415"/>
          </a:xfrm>
          <a:custGeom>
            <a:avLst/>
            <a:gdLst/>
            <a:ahLst/>
            <a:cxnLst/>
            <a:rect l="l" t="t" r="r" b="b"/>
            <a:pathLst>
              <a:path w="9144000" h="399414">
                <a:moveTo>
                  <a:pt x="0" y="399288"/>
                </a:moveTo>
                <a:lnTo>
                  <a:pt x="9144000" y="399288"/>
                </a:lnTo>
                <a:lnTo>
                  <a:pt x="9144000" y="0"/>
                </a:lnTo>
                <a:lnTo>
                  <a:pt x="0" y="0"/>
                </a:lnTo>
                <a:lnTo>
                  <a:pt x="0" y="399288"/>
                </a:lnTo>
                <a:close/>
              </a:path>
            </a:pathLst>
          </a:custGeom>
          <a:ln w="25908">
            <a:solidFill>
              <a:srgbClr val="2222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716" y="1714500"/>
            <a:ext cx="9131300" cy="373380"/>
          </a:xfrm>
          <a:prstGeom prst="rect">
            <a:avLst/>
          </a:prstGeom>
          <a:solidFill>
            <a:srgbClr val="333399"/>
          </a:solidFill>
        </p:spPr>
        <p:txBody>
          <a:bodyPr vert="horz" wrap="square" lIns="0" tIns="24765" rIns="0" bIns="0" rtlCol="0">
            <a:spAutoFit/>
          </a:bodyPr>
          <a:lstStyle/>
          <a:p>
            <a:pPr marL="77470">
              <a:lnSpc>
                <a:spcPct val="100000"/>
              </a:lnSpc>
              <a:spcBef>
                <a:spcPts val="195"/>
              </a:spcBef>
            </a:pP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break</a:t>
            </a:r>
            <a:r>
              <a:rPr sz="2000" b="1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statement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2742" y="2161159"/>
            <a:ext cx="56883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>
                <a:latin typeface="Arial"/>
                <a:cs typeface="Arial"/>
              </a:rPr>
              <a:t>What </a:t>
            </a:r>
            <a:r>
              <a:rPr sz="1800" b="1" spc="5">
                <a:latin typeface="Arial"/>
                <a:cs typeface="Arial"/>
              </a:rPr>
              <a:t>would </a:t>
            </a:r>
            <a:r>
              <a:rPr sz="1800" b="1">
                <a:latin typeface="Arial"/>
                <a:cs typeface="Arial"/>
              </a:rPr>
              <a:t>be </a:t>
            </a:r>
            <a:r>
              <a:rPr sz="1800" b="1" spc="-5">
                <a:latin typeface="Arial"/>
                <a:cs typeface="Arial"/>
              </a:rPr>
              <a:t>displayed </a:t>
            </a:r>
            <a:r>
              <a:rPr sz="1800" b="1">
                <a:latin typeface="Arial"/>
                <a:cs typeface="Arial"/>
              </a:rPr>
              <a:t>by the following</a:t>
            </a:r>
            <a:r>
              <a:rPr sz="1800" b="1" spc="-85">
                <a:latin typeface="Arial"/>
                <a:cs typeface="Arial"/>
              </a:rPr>
              <a:t> </a:t>
            </a:r>
            <a:r>
              <a:rPr sz="1800" b="1" spc="-5">
                <a:latin typeface="Arial"/>
                <a:cs typeface="Arial"/>
              </a:rPr>
              <a:t>program?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03859" y="2500883"/>
            <a:ext cx="4282440" cy="39227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67868" y="2564892"/>
            <a:ext cx="4104131" cy="37444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48818" y="2545842"/>
            <a:ext cx="4142740" cy="3782695"/>
          </a:xfrm>
          <a:custGeom>
            <a:avLst/>
            <a:gdLst/>
            <a:ahLst/>
            <a:cxnLst/>
            <a:rect l="l" t="t" r="r" b="b"/>
            <a:pathLst>
              <a:path w="4142740" h="3782695">
                <a:moveTo>
                  <a:pt x="0" y="3782567"/>
                </a:moveTo>
                <a:lnTo>
                  <a:pt x="4142231" y="3782567"/>
                </a:lnTo>
                <a:lnTo>
                  <a:pt x="4142231" y="0"/>
                </a:lnTo>
                <a:lnTo>
                  <a:pt x="0" y="0"/>
                </a:lnTo>
                <a:lnTo>
                  <a:pt x="0" y="3782567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941314" y="4005834"/>
            <a:ext cx="1945005" cy="1477010"/>
          </a:xfrm>
          <a:prstGeom prst="rect">
            <a:avLst/>
          </a:prstGeom>
          <a:solidFill>
            <a:srgbClr val="FFFFFF"/>
          </a:solidFill>
          <a:ln w="25907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15"/>
              </a:spcBef>
            </a:pPr>
            <a:r>
              <a:rPr sz="1800" b="1" spc="-5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1800" b="1"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1800" b="1" spc="-5">
                <a:latin typeface="Arial"/>
                <a:cs typeface="Arial"/>
              </a:rPr>
              <a:t>3</a:t>
            </a:r>
            <a:endParaRPr sz="18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1800" b="1" spc="-5">
                <a:latin typeface="Arial"/>
                <a:cs typeface="Arial"/>
              </a:rPr>
              <a:t>4</a:t>
            </a:r>
            <a:endParaRPr sz="18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1800" b="1" spc="-5">
                <a:latin typeface="Arial"/>
                <a:cs typeface="Arial"/>
              </a:rPr>
              <a:t>5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41314" y="3574541"/>
            <a:ext cx="1945005" cy="367665"/>
          </a:xfrm>
          <a:prstGeom prst="rect">
            <a:avLst/>
          </a:prstGeom>
          <a:solidFill>
            <a:srgbClr val="FFFFFF"/>
          </a:solidFill>
          <a:ln w="25907">
            <a:solidFill>
              <a:srgbClr val="FF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596265">
              <a:lnSpc>
                <a:spcPct val="100000"/>
              </a:lnSpc>
              <a:spcBef>
                <a:spcPts val="310"/>
              </a:spcBef>
            </a:pPr>
            <a:r>
              <a:rPr sz="1800" b="1">
                <a:latin typeface="Arial"/>
                <a:cs typeface="Arial"/>
              </a:rPr>
              <a:t>Output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707260" y="563371"/>
            <a:ext cx="56229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/>
              <a:t>Break and Continue:</a:t>
            </a:r>
            <a:r>
              <a:rPr spc="-55"/>
              <a:t> </a:t>
            </a:r>
            <a:r>
              <a:t>Examples</a:t>
            </a:r>
          </a:p>
        </p:txBody>
      </p:sp>
      <p:sp>
        <p:nvSpPr>
          <p:cNvPr id="5" name="object 5"/>
          <p:cNvSpPr/>
          <p:nvPr/>
        </p:nvSpPr>
        <p:spPr>
          <a:xfrm>
            <a:off x="761" y="1701545"/>
            <a:ext cx="9144000" cy="399415"/>
          </a:xfrm>
          <a:custGeom>
            <a:avLst/>
            <a:gdLst/>
            <a:ahLst/>
            <a:cxnLst/>
            <a:rect l="l" t="t" r="r" b="b"/>
            <a:pathLst>
              <a:path w="9144000" h="399414">
                <a:moveTo>
                  <a:pt x="0" y="399288"/>
                </a:moveTo>
                <a:lnTo>
                  <a:pt x="9144000" y="399288"/>
                </a:lnTo>
                <a:lnTo>
                  <a:pt x="9144000" y="0"/>
                </a:lnTo>
                <a:lnTo>
                  <a:pt x="0" y="0"/>
                </a:lnTo>
                <a:lnTo>
                  <a:pt x="0" y="399288"/>
                </a:lnTo>
                <a:close/>
              </a:path>
            </a:pathLst>
          </a:custGeom>
          <a:ln w="25908">
            <a:solidFill>
              <a:srgbClr val="2222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716" y="1714500"/>
            <a:ext cx="9131300" cy="373380"/>
          </a:xfrm>
          <a:prstGeom prst="rect">
            <a:avLst/>
          </a:prstGeom>
          <a:solidFill>
            <a:srgbClr val="333399"/>
          </a:solidFill>
        </p:spPr>
        <p:txBody>
          <a:bodyPr vert="horz" wrap="square" lIns="0" tIns="24765" rIns="0" bIns="0" rtlCol="0">
            <a:spAutoFit/>
          </a:bodyPr>
          <a:lstStyle/>
          <a:p>
            <a:pPr marL="77470">
              <a:lnSpc>
                <a:spcPct val="100000"/>
              </a:lnSpc>
              <a:spcBef>
                <a:spcPts val="195"/>
              </a:spcBef>
            </a:pP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continue</a:t>
            </a:r>
            <a:r>
              <a:rPr sz="2000" b="1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statement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2742" y="2232101"/>
            <a:ext cx="568769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>
                <a:latin typeface="Arial"/>
                <a:cs typeface="Arial"/>
              </a:rPr>
              <a:t>What </a:t>
            </a:r>
            <a:r>
              <a:rPr sz="1800" b="1" spc="5">
                <a:latin typeface="Arial"/>
                <a:cs typeface="Arial"/>
              </a:rPr>
              <a:t>would </a:t>
            </a:r>
            <a:r>
              <a:rPr sz="1800" b="1">
                <a:latin typeface="Arial"/>
                <a:cs typeface="Arial"/>
              </a:rPr>
              <a:t>be </a:t>
            </a:r>
            <a:r>
              <a:rPr sz="1800" b="1" spc="-5">
                <a:latin typeface="Arial"/>
                <a:cs typeface="Arial"/>
              </a:rPr>
              <a:t>displayed </a:t>
            </a:r>
            <a:r>
              <a:rPr sz="1800" b="1">
                <a:latin typeface="Arial"/>
                <a:cs typeface="Arial"/>
              </a:rPr>
              <a:t>by the following</a:t>
            </a:r>
            <a:r>
              <a:rPr sz="1800" b="1" spc="-95">
                <a:latin typeface="Arial"/>
                <a:cs typeface="Arial"/>
              </a:rPr>
              <a:t> </a:t>
            </a:r>
            <a:r>
              <a:rPr sz="1800" b="1" spc="-5">
                <a:latin typeface="Arial"/>
                <a:cs typeface="Arial"/>
              </a:rPr>
              <a:t>program?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868161" y="3376421"/>
            <a:ext cx="1945005" cy="2862580"/>
          </a:xfrm>
          <a:prstGeom prst="rect">
            <a:avLst/>
          </a:prstGeom>
          <a:solidFill>
            <a:srgbClr val="FFFFFF"/>
          </a:solidFill>
          <a:ln w="25907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5"/>
              </a:spcBef>
            </a:pPr>
            <a:r>
              <a:rPr sz="1800" b="1" spc="-5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1800" b="1" spc="-5"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1800" b="1">
                <a:latin typeface="Arial"/>
                <a:cs typeface="Arial"/>
              </a:rPr>
              <a:t>3</a:t>
            </a:r>
            <a:endParaRPr sz="18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800" b="1" spc="-5">
                <a:latin typeface="Arial"/>
                <a:cs typeface="Arial"/>
              </a:rPr>
              <a:t>4</a:t>
            </a:r>
            <a:endParaRPr sz="18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1800" b="1" spc="-5">
                <a:latin typeface="Arial"/>
                <a:cs typeface="Arial"/>
              </a:rPr>
              <a:t>5</a:t>
            </a:r>
            <a:endParaRPr sz="18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1800" b="1" spc="-5">
                <a:latin typeface="Arial"/>
                <a:cs typeface="Arial"/>
              </a:rPr>
              <a:t>6</a:t>
            </a:r>
            <a:endParaRPr sz="18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1800" b="1" spc="-5">
                <a:latin typeface="Arial"/>
                <a:cs typeface="Arial"/>
              </a:rPr>
              <a:t>7</a:t>
            </a:r>
            <a:endParaRPr sz="18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1800" b="1">
                <a:latin typeface="Arial"/>
                <a:cs typeface="Arial"/>
              </a:rPr>
              <a:t>8</a:t>
            </a:r>
            <a:endParaRPr sz="18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1800" b="1" spc="-5">
                <a:latin typeface="Arial"/>
                <a:cs typeface="Arial"/>
              </a:rPr>
              <a:t>9</a:t>
            </a:r>
            <a:endParaRPr sz="18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1800" b="1" spc="-1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68161" y="2943605"/>
            <a:ext cx="1945005" cy="368935"/>
          </a:xfrm>
          <a:prstGeom prst="rect">
            <a:avLst/>
          </a:prstGeom>
          <a:solidFill>
            <a:srgbClr val="FFFFFF"/>
          </a:solidFill>
          <a:ln w="25907">
            <a:solidFill>
              <a:srgbClr val="FF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596900">
              <a:lnSpc>
                <a:spcPct val="100000"/>
              </a:lnSpc>
              <a:spcBef>
                <a:spcPts val="315"/>
              </a:spcBef>
            </a:pPr>
            <a:r>
              <a:rPr sz="1800" b="1">
                <a:latin typeface="Arial"/>
                <a:cs typeface="Arial"/>
              </a:rPr>
              <a:t>Output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4904" y="2644139"/>
            <a:ext cx="4527804" cy="37078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38912" y="2708148"/>
            <a:ext cx="4349496" cy="352958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9862" y="2689098"/>
            <a:ext cx="4387850" cy="3568065"/>
          </a:xfrm>
          <a:custGeom>
            <a:avLst/>
            <a:gdLst/>
            <a:ahLst/>
            <a:cxnLst/>
            <a:rect l="l" t="t" r="r" b="b"/>
            <a:pathLst>
              <a:path w="4387850" h="3568065">
                <a:moveTo>
                  <a:pt x="0" y="3567683"/>
                </a:moveTo>
                <a:lnTo>
                  <a:pt x="4387596" y="3567683"/>
                </a:lnTo>
                <a:lnTo>
                  <a:pt x="4387596" y="0"/>
                </a:lnTo>
                <a:lnTo>
                  <a:pt x="0" y="0"/>
                </a:lnTo>
                <a:lnTo>
                  <a:pt x="0" y="3567683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707260" y="563371"/>
            <a:ext cx="56229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/>
              <a:t>Break and Continue:</a:t>
            </a:r>
            <a:r>
              <a:rPr spc="-55"/>
              <a:t> </a:t>
            </a:r>
            <a:r>
              <a:t>Examples</a:t>
            </a:r>
          </a:p>
        </p:txBody>
      </p:sp>
      <p:sp>
        <p:nvSpPr>
          <p:cNvPr id="5" name="object 5"/>
          <p:cNvSpPr/>
          <p:nvPr/>
        </p:nvSpPr>
        <p:spPr>
          <a:xfrm>
            <a:off x="761" y="1701545"/>
            <a:ext cx="9144000" cy="399415"/>
          </a:xfrm>
          <a:custGeom>
            <a:avLst/>
            <a:gdLst/>
            <a:ahLst/>
            <a:cxnLst/>
            <a:rect l="l" t="t" r="r" b="b"/>
            <a:pathLst>
              <a:path w="9144000" h="399414">
                <a:moveTo>
                  <a:pt x="0" y="399288"/>
                </a:moveTo>
                <a:lnTo>
                  <a:pt x="9144000" y="399288"/>
                </a:lnTo>
                <a:lnTo>
                  <a:pt x="9144000" y="0"/>
                </a:lnTo>
                <a:lnTo>
                  <a:pt x="0" y="0"/>
                </a:lnTo>
                <a:lnTo>
                  <a:pt x="0" y="399288"/>
                </a:lnTo>
                <a:close/>
              </a:path>
            </a:pathLst>
          </a:custGeom>
          <a:ln w="25908">
            <a:solidFill>
              <a:srgbClr val="2222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716" y="1714500"/>
            <a:ext cx="9131300" cy="373380"/>
          </a:xfrm>
          <a:prstGeom prst="rect">
            <a:avLst/>
          </a:prstGeom>
          <a:solidFill>
            <a:srgbClr val="333399"/>
          </a:solidFill>
        </p:spPr>
        <p:txBody>
          <a:bodyPr vert="horz" wrap="square" lIns="0" tIns="24765" rIns="0" bIns="0" rtlCol="0">
            <a:spAutoFit/>
          </a:bodyPr>
          <a:lstStyle/>
          <a:p>
            <a:pPr marL="77470">
              <a:lnSpc>
                <a:spcPct val="100000"/>
              </a:lnSpc>
              <a:spcBef>
                <a:spcPts val="195"/>
              </a:spcBef>
            </a:pP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break</a:t>
            </a:r>
            <a:r>
              <a:rPr sz="2000" b="1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statement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2742" y="2232101"/>
            <a:ext cx="568769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>
                <a:latin typeface="Arial"/>
                <a:cs typeface="Arial"/>
              </a:rPr>
              <a:t>What </a:t>
            </a:r>
            <a:r>
              <a:rPr sz="1800" b="1" spc="5">
                <a:latin typeface="Arial"/>
                <a:cs typeface="Arial"/>
              </a:rPr>
              <a:t>would </a:t>
            </a:r>
            <a:r>
              <a:rPr sz="1800" b="1">
                <a:latin typeface="Arial"/>
                <a:cs typeface="Arial"/>
              </a:rPr>
              <a:t>be </a:t>
            </a:r>
            <a:r>
              <a:rPr sz="1800" b="1" spc="-5">
                <a:latin typeface="Arial"/>
                <a:cs typeface="Arial"/>
              </a:rPr>
              <a:t>displayed </a:t>
            </a:r>
            <a:r>
              <a:rPr sz="1800" b="1">
                <a:latin typeface="Arial"/>
                <a:cs typeface="Arial"/>
              </a:rPr>
              <a:t>by the following</a:t>
            </a:r>
            <a:r>
              <a:rPr sz="1800" b="1" spc="-95">
                <a:latin typeface="Arial"/>
                <a:cs typeface="Arial"/>
              </a:rPr>
              <a:t> </a:t>
            </a:r>
            <a:r>
              <a:rPr sz="1800" b="1" spc="-5">
                <a:latin typeface="Arial"/>
                <a:cs typeface="Arial"/>
              </a:rPr>
              <a:t>program?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30708" y="2500883"/>
            <a:ext cx="4500372" cy="37505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94715" y="2564892"/>
            <a:ext cx="4322064" cy="357225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75665" y="2545842"/>
            <a:ext cx="4360545" cy="3610610"/>
          </a:xfrm>
          <a:custGeom>
            <a:avLst/>
            <a:gdLst/>
            <a:ahLst/>
            <a:cxnLst/>
            <a:rect l="l" t="t" r="r" b="b"/>
            <a:pathLst>
              <a:path w="4360545" h="3610610">
                <a:moveTo>
                  <a:pt x="0" y="3610355"/>
                </a:moveTo>
                <a:lnTo>
                  <a:pt x="4360164" y="3610355"/>
                </a:lnTo>
                <a:lnTo>
                  <a:pt x="4360164" y="0"/>
                </a:lnTo>
                <a:lnTo>
                  <a:pt x="0" y="0"/>
                </a:lnTo>
                <a:lnTo>
                  <a:pt x="0" y="361035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941314" y="4005834"/>
            <a:ext cx="1945005" cy="1201420"/>
          </a:xfrm>
          <a:prstGeom prst="rect">
            <a:avLst/>
          </a:prstGeom>
          <a:solidFill>
            <a:srgbClr val="FFFFFF"/>
          </a:solidFill>
          <a:ln w="25907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1440" marR="1286510">
              <a:lnSpc>
                <a:spcPct val="100000"/>
              </a:lnSpc>
              <a:spcBef>
                <a:spcPts val="315"/>
              </a:spcBef>
            </a:pPr>
            <a:r>
              <a:rPr sz="1800" b="1" spc="-5">
                <a:latin typeface="Arial"/>
                <a:cs typeface="Arial"/>
              </a:rPr>
              <a:t>H</a:t>
            </a:r>
            <a:r>
              <a:rPr sz="1800" b="1" spc="-15">
                <a:latin typeface="Arial"/>
                <a:cs typeface="Arial"/>
              </a:rPr>
              <a:t>e</a:t>
            </a:r>
            <a:r>
              <a:rPr sz="1800" b="1">
                <a:latin typeface="Arial"/>
                <a:cs typeface="Arial"/>
              </a:rPr>
              <a:t>l</a:t>
            </a:r>
            <a:r>
              <a:rPr sz="1800" b="1" spc="5">
                <a:latin typeface="Arial"/>
                <a:cs typeface="Arial"/>
              </a:rPr>
              <a:t>l</a:t>
            </a:r>
            <a:r>
              <a:rPr sz="1800" b="1">
                <a:latin typeface="Arial"/>
                <a:cs typeface="Arial"/>
              </a:rPr>
              <a:t>o  </a:t>
            </a:r>
            <a:r>
              <a:rPr sz="1800" b="1" spc="-10">
                <a:latin typeface="Arial"/>
                <a:cs typeface="Arial"/>
              </a:rPr>
              <a:t>Hi  </a:t>
            </a:r>
            <a:r>
              <a:rPr sz="1800" b="1" spc="-5">
                <a:latin typeface="Arial"/>
                <a:cs typeface="Arial"/>
              </a:rPr>
              <a:t>H</a:t>
            </a:r>
            <a:r>
              <a:rPr sz="1800" b="1" spc="-15">
                <a:latin typeface="Arial"/>
                <a:cs typeface="Arial"/>
              </a:rPr>
              <a:t>e</a:t>
            </a:r>
            <a:r>
              <a:rPr sz="1800" b="1">
                <a:latin typeface="Arial"/>
                <a:cs typeface="Arial"/>
              </a:rPr>
              <a:t>l</a:t>
            </a:r>
            <a:r>
              <a:rPr sz="1800" b="1" spc="5">
                <a:latin typeface="Arial"/>
                <a:cs typeface="Arial"/>
              </a:rPr>
              <a:t>l</a:t>
            </a:r>
            <a:r>
              <a:rPr sz="1800" b="1">
                <a:latin typeface="Arial"/>
                <a:cs typeface="Arial"/>
              </a:rPr>
              <a:t>o  </a:t>
            </a:r>
            <a:r>
              <a:rPr sz="1800" b="1" spc="-10">
                <a:latin typeface="Arial"/>
                <a:cs typeface="Arial"/>
              </a:rPr>
              <a:t>Bye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41314" y="3574541"/>
            <a:ext cx="1945005" cy="367665"/>
          </a:xfrm>
          <a:prstGeom prst="rect">
            <a:avLst/>
          </a:prstGeom>
          <a:solidFill>
            <a:srgbClr val="FFFFFF"/>
          </a:solidFill>
          <a:ln w="25907">
            <a:solidFill>
              <a:srgbClr val="FF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596265">
              <a:lnSpc>
                <a:spcPct val="100000"/>
              </a:lnSpc>
              <a:spcBef>
                <a:spcPts val="310"/>
              </a:spcBef>
            </a:pPr>
            <a:r>
              <a:rPr sz="1800" b="1">
                <a:latin typeface="Arial"/>
                <a:cs typeface="Arial"/>
              </a:rPr>
              <a:t>Output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707260" y="563371"/>
            <a:ext cx="56229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/>
              <a:t>Break and Continue:</a:t>
            </a:r>
            <a:r>
              <a:rPr spc="-55"/>
              <a:t> </a:t>
            </a:r>
            <a:r>
              <a:t>Examples</a:t>
            </a:r>
          </a:p>
        </p:txBody>
      </p:sp>
      <p:sp>
        <p:nvSpPr>
          <p:cNvPr id="5" name="object 5"/>
          <p:cNvSpPr/>
          <p:nvPr/>
        </p:nvSpPr>
        <p:spPr>
          <a:xfrm>
            <a:off x="761" y="1701545"/>
            <a:ext cx="9144000" cy="399415"/>
          </a:xfrm>
          <a:custGeom>
            <a:avLst/>
            <a:gdLst/>
            <a:ahLst/>
            <a:cxnLst/>
            <a:rect l="l" t="t" r="r" b="b"/>
            <a:pathLst>
              <a:path w="9144000" h="399414">
                <a:moveTo>
                  <a:pt x="0" y="399288"/>
                </a:moveTo>
                <a:lnTo>
                  <a:pt x="9144000" y="399288"/>
                </a:lnTo>
                <a:lnTo>
                  <a:pt x="9144000" y="0"/>
                </a:lnTo>
                <a:lnTo>
                  <a:pt x="0" y="0"/>
                </a:lnTo>
                <a:lnTo>
                  <a:pt x="0" y="399288"/>
                </a:lnTo>
                <a:close/>
              </a:path>
            </a:pathLst>
          </a:custGeom>
          <a:ln w="25908">
            <a:solidFill>
              <a:srgbClr val="2222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716" y="1714500"/>
            <a:ext cx="9131300" cy="373380"/>
          </a:xfrm>
          <a:prstGeom prst="rect">
            <a:avLst/>
          </a:prstGeom>
          <a:solidFill>
            <a:srgbClr val="333399"/>
          </a:solidFill>
        </p:spPr>
        <p:txBody>
          <a:bodyPr vert="horz" wrap="square" lIns="0" tIns="24765" rIns="0" bIns="0" rtlCol="0">
            <a:spAutoFit/>
          </a:bodyPr>
          <a:lstStyle/>
          <a:p>
            <a:pPr marL="77470">
              <a:lnSpc>
                <a:spcPct val="100000"/>
              </a:lnSpc>
              <a:spcBef>
                <a:spcPts val="195"/>
              </a:spcBef>
            </a:pP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continue</a:t>
            </a:r>
            <a:r>
              <a:rPr sz="2000" b="1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statement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2742" y="2161159"/>
            <a:ext cx="56883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>
                <a:latin typeface="Arial"/>
                <a:cs typeface="Arial"/>
              </a:rPr>
              <a:t>What </a:t>
            </a:r>
            <a:r>
              <a:rPr sz="1800" b="1" spc="5">
                <a:latin typeface="Arial"/>
                <a:cs typeface="Arial"/>
              </a:rPr>
              <a:t>would </a:t>
            </a:r>
            <a:r>
              <a:rPr sz="1800" b="1">
                <a:latin typeface="Arial"/>
                <a:cs typeface="Arial"/>
              </a:rPr>
              <a:t>be </a:t>
            </a:r>
            <a:r>
              <a:rPr sz="1800" b="1" spc="-5">
                <a:latin typeface="Arial"/>
                <a:cs typeface="Arial"/>
              </a:rPr>
              <a:t>displayed </a:t>
            </a:r>
            <a:r>
              <a:rPr sz="1800" b="1">
                <a:latin typeface="Arial"/>
                <a:cs typeface="Arial"/>
              </a:rPr>
              <a:t>by the following</a:t>
            </a:r>
            <a:r>
              <a:rPr sz="1800" b="1" spc="-85">
                <a:latin typeface="Arial"/>
                <a:cs typeface="Arial"/>
              </a:rPr>
              <a:t> </a:t>
            </a:r>
            <a:r>
              <a:rPr sz="1800" b="1" spc="-5">
                <a:latin typeface="Arial"/>
                <a:cs typeface="Arial"/>
              </a:rPr>
              <a:t>program?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41314" y="2966466"/>
            <a:ext cx="1945005" cy="3416935"/>
          </a:xfrm>
          <a:prstGeom prst="rect">
            <a:avLst/>
          </a:prstGeom>
          <a:solidFill>
            <a:srgbClr val="FFFFFF"/>
          </a:solidFill>
          <a:ln w="25907">
            <a:solidFill>
              <a:srgbClr val="00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1440" marR="1286510">
              <a:lnSpc>
                <a:spcPct val="100000"/>
              </a:lnSpc>
              <a:spcBef>
                <a:spcPts val="310"/>
              </a:spcBef>
            </a:pPr>
            <a:r>
              <a:rPr sz="1800" b="1" spc="-5">
                <a:latin typeface="Arial"/>
                <a:cs typeface="Arial"/>
              </a:rPr>
              <a:t>H</a:t>
            </a:r>
            <a:r>
              <a:rPr sz="1800" b="1" spc="-15">
                <a:latin typeface="Arial"/>
                <a:cs typeface="Arial"/>
              </a:rPr>
              <a:t>e</a:t>
            </a:r>
            <a:r>
              <a:rPr sz="1800" b="1">
                <a:latin typeface="Arial"/>
                <a:cs typeface="Arial"/>
              </a:rPr>
              <a:t>l</a:t>
            </a:r>
            <a:r>
              <a:rPr sz="1800" b="1" spc="5">
                <a:latin typeface="Arial"/>
                <a:cs typeface="Arial"/>
              </a:rPr>
              <a:t>l</a:t>
            </a:r>
            <a:r>
              <a:rPr sz="1800" b="1">
                <a:latin typeface="Arial"/>
                <a:cs typeface="Arial"/>
              </a:rPr>
              <a:t>o  </a:t>
            </a:r>
            <a:r>
              <a:rPr sz="1800" b="1" spc="-5">
                <a:latin typeface="Arial"/>
                <a:cs typeface="Arial"/>
              </a:rPr>
              <a:t>Hi  H</a:t>
            </a:r>
            <a:r>
              <a:rPr sz="1800" b="1" spc="-15">
                <a:latin typeface="Arial"/>
                <a:cs typeface="Arial"/>
              </a:rPr>
              <a:t>e</a:t>
            </a:r>
            <a:r>
              <a:rPr sz="1800" b="1">
                <a:latin typeface="Arial"/>
                <a:cs typeface="Arial"/>
              </a:rPr>
              <a:t>l</a:t>
            </a:r>
            <a:r>
              <a:rPr sz="1800" b="1" spc="5">
                <a:latin typeface="Arial"/>
                <a:cs typeface="Arial"/>
              </a:rPr>
              <a:t>l</a:t>
            </a:r>
            <a:r>
              <a:rPr sz="1800" b="1">
                <a:latin typeface="Arial"/>
                <a:cs typeface="Arial"/>
              </a:rPr>
              <a:t>o  H</a:t>
            </a:r>
            <a:r>
              <a:rPr sz="1800" b="1" spc="-15">
                <a:latin typeface="Arial"/>
                <a:cs typeface="Arial"/>
              </a:rPr>
              <a:t>e</a:t>
            </a:r>
            <a:r>
              <a:rPr sz="1800" b="1">
                <a:latin typeface="Arial"/>
                <a:cs typeface="Arial"/>
              </a:rPr>
              <a:t>llo  </a:t>
            </a:r>
            <a:r>
              <a:rPr sz="1800" b="1" spc="-5">
                <a:latin typeface="Arial"/>
                <a:cs typeface="Arial"/>
              </a:rPr>
              <a:t>Hi  H</a:t>
            </a:r>
            <a:r>
              <a:rPr sz="1800" b="1" spc="-15">
                <a:latin typeface="Arial"/>
                <a:cs typeface="Arial"/>
              </a:rPr>
              <a:t>e</a:t>
            </a:r>
            <a:r>
              <a:rPr sz="1800" b="1">
                <a:latin typeface="Arial"/>
                <a:cs typeface="Arial"/>
              </a:rPr>
              <a:t>l</a:t>
            </a:r>
            <a:r>
              <a:rPr sz="1800" b="1" spc="5">
                <a:latin typeface="Arial"/>
                <a:cs typeface="Arial"/>
              </a:rPr>
              <a:t>l</a:t>
            </a:r>
            <a:r>
              <a:rPr sz="1800" b="1">
                <a:latin typeface="Arial"/>
                <a:cs typeface="Arial"/>
              </a:rPr>
              <a:t>o  </a:t>
            </a:r>
            <a:r>
              <a:rPr sz="1800" b="1" spc="-5">
                <a:latin typeface="Arial"/>
                <a:cs typeface="Arial"/>
              </a:rPr>
              <a:t>Hi  </a:t>
            </a:r>
            <a:r>
              <a:rPr sz="1800" b="1">
                <a:latin typeface="Arial"/>
                <a:cs typeface="Arial"/>
              </a:rPr>
              <a:t>H</a:t>
            </a:r>
            <a:r>
              <a:rPr sz="1800" b="1" spc="-15">
                <a:latin typeface="Arial"/>
                <a:cs typeface="Arial"/>
              </a:rPr>
              <a:t>e</a:t>
            </a:r>
            <a:r>
              <a:rPr sz="1800" b="1">
                <a:latin typeface="Arial"/>
                <a:cs typeface="Arial"/>
              </a:rPr>
              <a:t>llo  </a:t>
            </a:r>
            <a:r>
              <a:rPr sz="1800" b="1" spc="-5">
                <a:latin typeface="Arial"/>
                <a:cs typeface="Arial"/>
              </a:rPr>
              <a:t>Hi  H</a:t>
            </a:r>
            <a:r>
              <a:rPr sz="1800" b="1" spc="-15">
                <a:latin typeface="Arial"/>
                <a:cs typeface="Arial"/>
              </a:rPr>
              <a:t>e</a:t>
            </a:r>
            <a:r>
              <a:rPr sz="1800" b="1">
                <a:latin typeface="Arial"/>
                <a:cs typeface="Arial"/>
              </a:rPr>
              <a:t>l</a:t>
            </a:r>
            <a:r>
              <a:rPr sz="1800" b="1" spc="5">
                <a:latin typeface="Arial"/>
                <a:cs typeface="Arial"/>
              </a:rPr>
              <a:t>l</a:t>
            </a:r>
            <a:r>
              <a:rPr sz="1800" b="1">
                <a:latin typeface="Arial"/>
                <a:cs typeface="Arial"/>
              </a:rPr>
              <a:t>o  </a:t>
            </a:r>
            <a:r>
              <a:rPr sz="1800" b="1" spc="-5">
                <a:latin typeface="Arial"/>
                <a:cs typeface="Arial"/>
              </a:rPr>
              <a:t>Hi  </a:t>
            </a:r>
            <a:r>
              <a:rPr sz="1800" b="1" spc="-10">
                <a:latin typeface="Arial"/>
                <a:cs typeface="Arial"/>
              </a:rPr>
              <a:t>Bye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41314" y="2535173"/>
            <a:ext cx="1945005" cy="367665"/>
          </a:xfrm>
          <a:prstGeom prst="rect">
            <a:avLst/>
          </a:prstGeom>
          <a:solidFill>
            <a:srgbClr val="FFFFFF"/>
          </a:solidFill>
          <a:ln w="25907">
            <a:solidFill>
              <a:srgbClr val="FF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596265">
              <a:lnSpc>
                <a:spcPct val="100000"/>
              </a:lnSpc>
              <a:spcBef>
                <a:spcPts val="305"/>
              </a:spcBef>
            </a:pPr>
            <a:r>
              <a:rPr sz="1800" b="1">
                <a:latin typeface="Arial"/>
                <a:cs typeface="Arial"/>
              </a:rPr>
              <a:t>Output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30708" y="2500883"/>
            <a:ext cx="4931664" cy="37505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94715" y="2564892"/>
            <a:ext cx="4753356" cy="357225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75665" y="2545842"/>
            <a:ext cx="4791710" cy="3610610"/>
          </a:xfrm>
          <a:custGeom>
            <a:avLst/>
            <a:gdLst/>
            <a:ahLst/>
            <a:cxnLst/>
            <a:rect l="l" t="t" r="r" b="b"/>
            <a:pathLst>
              <a:path w="4791710" h="3610610">
                <a:moveTo>
                  <a:pt x="0" y="3610355"/>
                </a:moveTo>
                <a:lnTo>
                  <a:pt x="4791456" y="3610355"/>
                </a:lnTo>
                <a:lnTo>
                  <a:pt x="4791456" y="0"/>
                </a:lnTo>
                <a:lnTo>
                  <a:pt x="0" y="0"/>
                </a:lnTo>
                <a:lnTo>
                  <a:pt x="0" y="361035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707260" y="563371"/>
            <a:ext cx="56229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/>
              <a:t>Break and Continue:</a:t>
            </a:r>
            <a:r>
              <a:rPr spc="-55"/>
              <a:t> </a:t>
            </a:r>
            <a:r>
              <a:t>Examples</a:t>
            </a:r>
          </a:p>
        </p:txBody>
      </p:sp>
      <p:sp>
        <p:nvSpPr>
          <p:cNvPr id="5" name="object 5"/>
          <p:cNvSpPr/>
          <p:nvPr/>
        </p:nvSpPr>
        <p:spPr>
          <a:xfrm>
            <a:off x="761" y="1701545"/>
            <a:ext cx="9144000" cy="399415"/>
          </a:xfrm>
          <a:custGeom>
            <a:avLst/>
            <a:gdLst/>
            <a:ahLst/>
            <a:cxnLst/>
            <a:rect l="l" t="t" r="r" b="b"/>
            <a:pathLst>
              <a:path w="9144000" h="399414">
                <a:moveTo>
                  <a:pt x="0" y="399288"/>
                </a:moveTo>
                <a:lnTo>
                  <a:pt x="9144000" y="399288"/>
                </a:lnTo>
                <a:lnTo>
                  <a:pt x="9144000" y="0"/>
                </a:lnTo>
                <a:lnTo>
                  <a:pt x="0" y="0"/>
                </a:lnTo>
                <a:lnTo>
                  <a:pt x="0" y="399288"/>
                </a:lnTo>
                <a:close/>
              </a:path>
            </a:pathLst>
          </a:custGeom>
          <a:ln w="25908">
            <a:solidFill>
              <a:srgbClr val="2222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716" y="1714500"/>
            <a:ext cx="9131300" cy="373380"/>
          </a:xfrm>
          <a:prstGeom prst="rect">
            <a:avLst/>
          </a:prstGeom>
          <a:solidFill>
            <a:srgbClr val="333399"/>
          </a:solidFill>
        </p:spPr>
        <p:txBody>
          <a:bodyPr vert="horz" wrap="square" lIns="0" tIns="24765" rIns="0" bIns="0" rtlCol="0">
            <a:spAutoFit/>
          </a:bodyPr>
          <a:lstStyle/>
          <a:p>
            <a:pPr marL="77470">
              <a:lnSpc>
                <a:spcPct val="100000"/>
              </a:lnSpc>
              <a:spcBef>
                <a:spcPts val="195"/>
              </a:spcBef>
            </a:pP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break</a:t>
            </a:r>
            <a:r>
              <a:rPr sz="2000" b="1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statement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2742" y="2161159"/>
            <a:ext cx="56883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>
                <a:latin typeface="Arial"/>
                <a:cs typeface="Arial"/>
              </a:rPr>
              <a:t>What </a:t>
            </a:r>
            <a:r>
              <a:rPr sz="1800" b="1" spc="5">
                <a:latin typeface="Arial"/>
                <a:cs typeface="Arial"/>
              </a:rPr>
              <a:t>would </a:t>
            </a:r>
            <a:r>
              <a:rPr sz="1800" b="1">
                <a:latin typeface="Arial"/>
                <a:cs typeface="Arial"/>
              </a:rPr>
              <a:t>be </a:t>
            </a:r>
            <a:r>
              <a:rPr sz="1800" b="1" spc="-5">
                <a:latin typeface="Arial"/>
                <a:cs typeface="Arial"/>
              </a:rPr>
              <a:t>displayed </a:t>
            </a:r>
            <a:r>
              <a:rPr sz="1800" b="1">
                <a:latin typeface="Arial"/>
                <a:cs typeface="Arial"/>
              </a:rPr>
              <a:t>by the following</a:t>
            </a:r>
            <a:r>
              <a:rPr sz="1800" b="1" spc="-85">
                <a:latin typeface="Arial"/>
                <a:cs typeface="Arial"/>
              </a:rPr>
              <a:t> </a:t>
            </a:r>
            <a:r>
              <a:rPr sz="1800" b="1" spc="-5">
                <a:latin typeface="Arial"/>
                <a:cs typeface="Arial"/>
              </a:rPr>
              <a:t>program?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086094" y="4077461"/>
            <a:ext cx="1943100" cy="646430"/>
          </a:xfrm>
          <a:prstGeom prst="rect">
            <a:avLst/>
          </a:prstGeom>
          <a:solidFill>
            <a:srgbClr val="FFFFFF"/>
          </a:solidFill>
          <a:ln w="25907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15"/>
              </a:spcBef>
            </a:pPr>
            <a:r>
              <a:rPr sz="1800" b="1" spc="-5">
                <a:latin typeface="Arial"/>
                <a:cs typeface="Arial"/>
              </a:rPr>
              <a:t>3</a:t>
            </a:r>
            <a:endParaRPr sz="18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</a:pPr>
            <a:r>
              <a:rPr sz="1800" b="1" spc="-5">
                <a:latin typeface="Arial"/>
                <a:cs typeface="Arial"/>
              </a:rPr>
              <a:t>4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86094" y="3646170"/>
            <a:ext cx="1943100" cy="368935"/>
          </a:xfrm>
          <a:prstGeom prst="rect">
            <a:avLst/>
          </a:prstGeom>
          <a:solidFill>
            <a:srgbClr val="FFFFFF"/>
          </a:solidFill>
          <a:ln w="25907">
            <a:solidFill>
              <a:srgbClr val="FF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594360">
              <a:lnSpc>
                <a:spcPct val="100000"/>
              </a:lnSpc>
              <a:spcBef>
                <a:spcPts val="310"/>
              </a:spcBef>
            </a:pPr>
            <a:r>
              <a:rPr sz="1800" b="1">
                <a:latin typeface="Arial"/>
                <a:cs typeface="Arial"/>
              </a:rPr>
              <a:t>Output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53568" y="2427732"/>
            <a:ext cx="5340096" cy="39959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17576" y="2491739"/>
            <a:ext cx="5161788" cy="38176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98525" y="2472689"/>
            <a:ext cx="5200015" cy="3855720"/>
          </a:xfrm>
          <a:custGeom>
            <a:avLst/>
            <a:gdLst/>
            <a:ahLst/>
            <a:cxnLst/>
            <a:rect l="l" t="t" r="r" b="b"/>
            <a:pathLst>
              <a:path w="5200015" h="3855720">
                <a:moveTo>
                  <a:pt x="0" y="3855720"/>
                </a:moveTo>
                <a:lnTo>
                  <a:pt x="5199888" y="3855720"/>
                </a:lnTo>
                <a:lnTo>
                  <a:pt x="5199888" y="0"/>
                </a:lnTo>
                <a:lnTo>
                  <a:pt x="0" y="0"/>
                </a:lnTo>
                <a:lnTo>
                  <a:pt x="0" y="3855720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707260" y="563371"/>
            <a:ext cx="56229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/>
              <a:t>Break and Continue:</a:t>
            </a:r>
            <a:r>
              <a:rPr spc="-55"/>
              <a:t> </a:t>
            </a:r>
            <a:r>
              <a:t>Examples</a:t>
            </a:r>
          </a:p>
        </p:txBody>
      </p:sp>
      <p:sp>
        <p:nvSpPr>
          <p:cNvPr id="5" name="object 5"/>
          <p:cNvSpPr/>
          <p:nvPr/>
        </p:nvSpPr>
        <p:spPr>
          <a:xfrm>
            <a:off x="761" y="1701545"/>
            <a:ext cx="9144000" cy="399415"/>
          </a:xfrm>
          <a:custGeom>
            <a:avLst/>
            <a:gdLst/>
            <a:ahLst/>
            <a:cxnLst/>
            <a:rect l="l" t="t" r="r" b="b"/>
            <a:pathLst>
              <a:path w="9144000" h="399414">
                <a:moveTo>
                  <a:pt x="0" y="399288"/>
                </a:moveTo>
                <a:lnTo>
                  <a:pt x="9144000" y="399288"/>
                </a:lnTo>
                <a:lnTo>
                  <a:pt x="9144000" y="0"/>
                </a:lnTo>
                <a:lnTo>
                  <a:pt x="0" y="0"/>
                </a:lnTo>
                <a:lnTo>
                  <a:pt x="0" y="399288"/>
                </a:lnTo>
                <a:close/>
              </a:path>
            </a:pathLst>
          </a:custGeom>
          <a:ln w="25908">
            <a:solidFill>
              <a:srgbClr val="2222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716" y="1714500"/>
            <a:ext cx="9131300" cy="373380"/>
          </a:xfrm>
          <a:prstGeom prst="rect">
            <a:avLst/>
          </a:prstGeom>
          <a:solidFill>
            <a:srgbClr val="333399"/>
          </a:solidFill>
        </p:spPr>
        <p:txBody>
          <a:bodyPr vert="horz" wrap="square" lIns="0" tIns="24765" rIns="0" bIns="0" rtlCol="0">
            <a:spAutoFit/>
          </a:bodyPr>
          <a:lstStyle/>
          <a:p>
            <a:pPr marL="147320">
              <a:lnSpc>
                <a:spcPct val="100000"/>
              </a:lnSpc>
              <a:spcBef>
                <a:spcPts val="195"/>
              </a:spcBef>
            </a:pP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continue</a:t>
            </a:r>
            <a:r>
              <a:rPr sz="2000" b="1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statement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2742" y="2161159"/>
            <a:ext cx="56883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>
                <a:latin typeface="Arial"/>
                <a:cs typeface="Arial"/>
              </a:rPr>
              <a:t>What </a:t>
            </a:r>
            <a:r>
              <a:rPr sz="1800" b="1" spc="5">
                <a:latin typeface="Arial"/>
                <a:cs typeface="Arial"/>
              </a:rPr>
              <a:t>would </a:t>
            </a:r>
            <a:r>
              <a:rPr sz="1800" b="1">
                <a:latin typeface="Arial"/>
                <a:cs typeface="Arial"/>
              </a:rPr>
              <a:t>be </a:t>
            </a:r>
            <a:r>
              <a:rPr sz="1800" b="1" spc="-5">
                <a:latin typeface="Arial"/>
                <a:cs typeface="Arial"/>
              </a:rPr>
              <a:t>displayed </a:t>
            </a:r>
            <a:r>
              <a:rPr sz="1800" b="1">
                <a:latin typeface="Arial"/>
                <a:cs typeface="Arial"/>
              </a:rPr>
              <a:t>by the following</a:t>
            </a:r>
            <a:r>
              <a:rPr sz="1800" b="1" spc="-85">
                <a:latin typeface="Arial"/>
                <a:cs typeface="Arial"/>
              </a:rPr>
              <a:t> </a:t>
            </a:r>
            <a:r>
              <a:rPr sz="1800" b="1" spc="-5">
                <a:latin typeface="Arial"/>
                <a:cs typeface="Arial"/>
              </a:rPr>
              <a:t>program?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086094" y="4077461"/>
            <a:ext cx="1943100" cy="1478280"/>
          </a:xfrm>
          <a:prstGeom prst="rect">
            <a:avLst/>
          </a:prstGeom>
          <a:solidFill>
            <a:srgbClr val="FFFFFF"/>
          </a:solidFill>
          <a:ln w="25907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15"/>
              </a:spcBef>
            </a:pPr>
            <a:r>
              <a:rPr sz="1800" b="1" spc="-5"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</a:pPr>
            <a:r>
              <a:rPr sz="1800" b="1" spc="-5">
                <a:latin typeface="Arial"/>
                <a:cs typeface="Arial"/>
              </a:rPr>
              <a:t>4</a:t>
            </a:r>
            <a:endParaRPr sz="18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</a:pPr>
            <a:r>
              <a:rPr sz="1800" b="1" spc="-5">
                <a:latin typeface="Arial"/>
                <a:cs typeface="Arial"/>
              </a:rPr>
              <a:t>6</a:t>
            </a:r>
            <a:endParaRPr sz="18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</a:pPr>
            <a:r>
              <a:rPr sz="1800" b="1" spc="-5">
                <a:latin typeface="Arial"/>
                <a:cs typeface="Arial"/>
              </a:rPr>
              <a:t>8</a:t>
            </a:r>
            <a:endParaRPr sz="18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</a:pPr>
            <a:r>
              <a:rPr sz="1800" b="1" spc="-1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86094" y="3646170"/>
            <a:ext cx="1943100" cy="368935"/>
          </a:xfrm>
          <a:prstGeom prst="rect">
            <a:avLst/>
          </a:prstGeom>
          <a:solidFill>
            <a:srgbClr val="FFFFFF"/>
          </a:solidFill>
          <a:ln w="25907">
            <a:solidFill>
              <a:srgbClr val="FF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594360">
              <a:lnSpc>
                <a:spcPct val="100000"/>
              </a:lnSpc>
              <a:spcBef>
                <a:spcPts val="310"/>
              </a:spcBef>
            </a:pPr>
            <a:r>
              <a:rPr sz="1800" b="1">
                <a:latin typeface="Arial"/>
                <a:cs typeface="Arial"/>
              </a:rPr>
              <a:t>Output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03859" y="2427732"/>
            <a:ext cx="4235196" cy="39944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67868" y="2491739"/>
            <a:ext cx="4056887" cy="381609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48818" y="2472689"/>
            <a:ext cx="4095115" cy="3854450"/>
          </a:xfrm>
          <a:custGeom>
            <a:avLst/>
            <a:gdLst/>
            <a:ahLst/>
            <a:cxnLst/>
            <a:rect l="l" t="t" r="r" b="b"/>
            <a:pathLst>
              <a:path w="4095115" h="3854450">
                <a:moveTo>
                  <a:pt x="0" y="3854196"/>
                </a:moveTo>
                <a:lnTo>
                  <a:pt x="4094987" y="3854196"/>
                </a:lnTo>
                <a:lnTo>
                  <a:pt x="4094987" y="0"/>
                </a:lnTo>
                <a:lnTo>
                  <a:pt x="0" y="0"/>
                </a:lnTo>
                <a:lnTo>
                  <a:pt x="0" y="3854196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052952" y="563371"/>
            <a:ext cx="445008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>
                <a:latin typeface="Arial"/>
                <a:cs typeface="Arial"/>
              </a:rPr>
              <a:t>Loops: </a:t>
            </a:r>
            <a:r>
              <a:t>Controlling</a:t>
            </a:r>
            <a:r>
              <a:rPr spc="-125"/>
              <a:t> </a:t>
            </a:r>
            <a:r>
              <a:t>Loop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86334" y="1584705"/>
            <a:ext cx="8893175" cy="1946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18440" algn="l"/>
              </a:tabLst>
            </a:pPr>
            <a:r>
              <a:rPr sz="1800" b="1">
                <a:solidFill>
                  <a:srgbClr val="FF0000"/>
                </a:solidFill>
                <a:latin typeface="Arial"/>
                <a:cs typeface="Arial"/>
              </a:rPr>
              <a:t>Counter controlled loops</a:t>
            </a:r>
            <a:r>
              <a:rPr sz="1800" b="1">
                <a:latin typeface="Arial"/>
                <a:cs typeface="Arial"/>
              </a:rPr>
              <a:t>: control </a:t>
            </a:r>
            <a:r>
              <a:rPr sz="1800" b="1" spc="-10">
                <a:latin typeface="Arial"/>
                <a:cs typeface="Arial"/>
              </a:rPr>
              <a:t>variable </a:t>
            </a:r>
            <a:r>
              <a:rPr sz="1800" b="1">
                <a:latin typeface="Arial"/>
                <a:cs typeface="Arial"/>
              </a:rPr>
              <a:t>counting up/down </a:t>
            </a:r>
            <a:r>
              <a:rPr sz="1800" b="1" spc="-5">
                <a:latin typeface="Arial"/>
                <a:cs typeface="Arial"/>
              </a:rPr>
              <a:t>(normal</a:t>
            </a:r>
            <a:r>
              <a:rPr sz="1800" b="1" spc="-3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loops).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FF0000"/>
              </a:buClr>
              <a:buFont typeface="Arial"/>
              <a:buChar char="•"/>
            </a:pPr>
            <a:endParaRPr sz="1850">
              <a:latin typeface="Times New Roman"/>
              <a:cs typeface="Times New Roman"/>
            </a:endParaRPr>
          </a:p>
          <a:p>
            <a:pPr marL="182880" indent="-170815">
              <a:lnSpc>
                <a:spcPct val="100000"/>
              </a:lnSpc>
              <a:buFont typeface="Arial"/>
              <a:buChar char="•"/>
              <a:tabLst>
                <a:tab pos="183515" algn="l"/>
              </a:tabLst>
            </a:pPr>
            <a:r>
              <a:rPr sz="1800" b="1" spc="-15">
                <a:solidFill>
                  <a:srgbClr val="FF0000"/>
                </a:solidFill>
                <a:latin typeface="Arial"/>
                <a:cs typeface="Arial"/>
              </a:rPr>
              <a:t>Event </a:t>
            </a:r>
            <a:r>
              <a:rPr sz="1800" b="1">
                <a:solidFill>
                  <a:srgbClr val="FF0000"/>
                </a:solidFill>
                <a:latin typeface="Arial"/>
                <a:cs typeface="Arial"/>
              </a:rPr>
              <a:t>controlled loops</a:t>
            </a:r>
            <a:r>
              <a:rPr sz="1800" b="1">
                <a:latin typeface="Arial"/>
                <a:cs typeface="Arial"/>
              </a:rPr>
              <a:t>: until </a:t>
            </a:r>
            <a:r>
              <a:rPr sz="1800" b="1" spc="-5">
                <a:latin typeface="Arial"/>
                <a:cs typeface="Arial"/>
              </a:rPr>
              <a:t>special </a:t>
            </a:r>
            <a:r>
              <a:rPr sz="1800" b="1" spc="-10">
                <a:latin typeface="Arial"/>
                <a:cs typeface="Arial"/>
              </a:rPr>
              <a:t>value </a:t>
            </a:r>
            <a:r>
              <a:rPr sz="1800" b="1">
                <a:latin typeface="Arial"/>
                <a:cs typeface="Arial"/>
              </a:rPr>
              <a:t>is </a:t>
            </a:r>
            <a:r>
              <a:rPr sz="1800" b="1" spc="-5">
                <a:latin typeface="Arial"/>
                <a:cs typeface="Arial"/>
              </a:rPr>
              <a:t>encountered. </a:t>
            </a:r>
            <a:r>
              <a:rPr sz="1800" b="1">
                <a:latin typeface="Arial"/>
                <a:cs typeface="Arial"/>
              </a:rPr>
              <a:t>(E.g., </a:t>
            </a:r>
            <a:r>
              <a:rPr sz="1800" b="1" spc="-5">
                <a:latin typeface="Arial"/>
                <a:cs typeface="Arial"/>
              </a:rPr>
              <a:t>terminate</a:t>
            </a:r>
            <a:r>
              <a:rPr sz="1800" b="1" spc="7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loop</a:t>
            </a:r>
            <a:endParaRPr sz="1800">
              <a:latin typeface="Arial"/>
              <a:cs typeface="Arial"/>
            </a:endParaRPr>
          </a:p>
          <a:p>
            <a:pPr marL="182880">
              <a:lnSpc>
                <a:spcPct val="100000"/>
              </a:lnSpc>
              <a:spcBef>
                <a:spcPts val="5"/>
              </a:spcBef>
              <a:tabLst>
                <a:tab pos="1021080" algn="l"/>
              </a:tabLst>
            </a:pPr>
            <a:r>
              <a:rPr sz="1800" b="1" spc="5">
                <a:latin typeface="Arial"/>
                <a:cs typeface="Arial"/>
              </a:rPr>
              <a:t>when	</a:t>
            </a:r>
            <a:r>
              <a:rPr sz="1800" b="1">
                <a:latin typeface="Arial"/>
                <a:cs typeface="Arial"/>
              </a:rPr>
              <a:t>input is 'q' , or </a:t>
            </a:r>
            <a:r>
              <a:rPr sz="1800" b="1" spc="-5">
                <a:latin typeface="Arial"/>
                <a:cs typeface="Arial"/>
              </a:rPr>
              <a:t>terminate </a:t>
            </a:r>
            <a:r>
              <a:rPr sz="1800" b="1">
                <a:latin typeface="Arial"/>
                <a:cs typeface="Arial"/>
              </a:rPr>
              <a:t>loop </a:t>
            </a:r>
            <a:r>
              <a:rPr sz="1800" b="1" spc="5">
                <a:latin typeface="Arial"/>
                <a:cs typeface="Arial"/>
              </a:rPr>
              <a:t>when </a:t>
            </a:r>
            <a:r>
              <a:rPr sz="1800" b="1">
                <a:latin typeface="Arial"/>
                <a:cs typeface="Arial"/>
              </a:rPr>
              <a:t>input is </a:t>
            </a:r>
            <a:r>
              <a:rPr sz="1800" b="1" spc="-5">
                <a:latin typeface="Arial"/>
                <a:cs typeface="Arial"/>
              </a:rPr>
              <a:t>0</a:t>
            </a:r>
            <a:r>
              <a:rPr sz="1800" b="1" spc="-105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).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82880" marR="5080" indent="-170815">
              <a:lnSpc>
                <a:spcPct val="100000"/>
              </a:lnSpc>
              <a:buFont typeface="Arial"/>
              <a:buChar char="•"/>
              <a:tabLst>
                <a:tab pos="183515" algn="l"/>
              </a:tabLst>
            </a:pPr>
            <a:r>
              <a:rPr sz="1800" b="1" spc="-5">
                <a:solidFill>
                  <a:srgbClr val="FF0000"/>
                </a:solidFill>
                <a:latin typeface="Arial"/>
                <a:cs typeface="Arial"/>
              </a:rPr>
              <a:t>Result </a:t>
            </a:r>
            <a:r>
              <a:rPr sz="1800" b="1">
                <a:solidFill>
                  <a:srgbClr val="FF0000"/>
                </a:solidFill>
                <a:latin typeface="Arial"/>
                <a:cs typeface="Arial"/>
              </a:rPr>
              <a:t>controlled loops</a:t>
            </a:r>
            <a:r>
              <a:rPr sz="1800" b="1">
                <a:latin typeface="Arial"/>
                <a:cs typeface="Arial"/>
              </a:rPr>
              <a:t>: continues until </a:t>
            </a:r>
            <a:r>
              <a:rPr sz="1800" b="1" spc="-5">
                <a:latin typeface="Arial"/>
                <a:cs typeface="Arial"/>
              </a:rPr>
              <a:t>a test determines </a:t>
            </a:r>
            <a:r>
              <a:rPr sz="1800" b="1">
                <a:latin typeface="Arial"/>
                <a:cs typeface="Arial"/>
              </a:rPr>
              <a:t>that the </a:t>
            </a:r>
            <a:r>
              <a:rPr sz="1800" b="1" spc="-5">
                <a:latin typeface="Arial"/>
                <a:cs typeface="Arial"/>
              </a:rPr>
              <a:t>desired result  </a:t>
            </a:r>
            <a:r>
              <a:rPr sz="1800" b="1">
                <a:latin typeface="Arial"/>
                <a:cs typeface="Arial"/>
              </a:rPr>
              <a:t>is </a:t>
            </a:r>
            <a:r>
              <a:rPr sz="1800" b="1" spc="-5">
                <a:latin typeface="Arial"/>
                <a:cs typeface="Arial"/>
              </a:rPr>
              <a:t>reached </a:t>
            </a:r>
            <a:r>
              <a:rPr sz="1800" b="1">
                <a:latin typeface="Arial"/>
                <a:cs typeface="Arial"/>
              </a:rPr>
              <a:t>(e.g., </a:t>
            </a:r>
            <a:r>
              <a:rPr sz="1800" b="1" spc="-5">
                <a:latin typeface="Arial"/>
                <a:cs typeface="Arial"/>
              </a:rPr>
              <a:t>numerical</a:t>
            </a:r>
            <a:r>
              <a:rPr sz="1800" b="1" spc="10">
                <a:latin typeface="Arial"/>
                <a:cs typeface="Arial"/>
              </a:rPr>
              <a:t> </a:t>
            </a:r>
            <a:r>
              <a:rPr sz="1800" b="1" spc="-5">
                <a:latin typeface="Arial"/>
                <a:cs typeface="Arial"/>
              </a:rPr>
              <a:t>approximations)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707260" y="563371"/>
            <a:ext cx="56229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/>
              <a:t>Break and Continue:</a:t>
            </a:r>
            <a:r>
              <a:rPr spc="-55"/>
              <a:t> </a:t>
            </a:r>
            <a:r>
              <a:t>Examples</a:t>
            </a:r>
          </a:p>
        </p:txBody>
      </p:sp>
      <p:sp>
        <p:nvSpPr>
          <p:cNvPr id="5" name="object 5"/>
          <p:cNvSpPr/>
          <p:nvPr/>
        </p:nvSpPr>
        <p:spPr>
          <a:xfrm>
            <a:off x="761" y="1701545"/>
            <a:ext cx="9144000" cy="399415"/>
          </a:xfrm>
          <a:custGeom>
            <a:avLst/>
            <a:gdLst/>
            <a:ahLst/>
            <a:cxnLst/>
            <a:rect l="l" t="t" r="r" b="b"/>
            <a:pathLst>
              <a:path w="9144000" h="399414">
                <a:moveTo>
                  <a:pt x="0" y="399288"/>
                </a:moveTo>
                <a:lnTo>
                  <a:pt x="9144000" y="399288"/>
                </a:lnTo>
                <a:lnTo>
                  <a:pt x="9144000" y="0"/>
                </a:lnTo>
                <a:lnTo>
                  <a:pt x="0" y="0"/>
                </a:lnTo>
                <a:lnTo>
                  <a:pt x="0" y="399288"/>
                </a:lnTo>
                <a:close/>
              </a:path>
            </a:pathLst>
          </a:custGeom>
          <a:ln w="25908">
            <a:solidFill>
              <a:srgbClr val="2222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716" y="1714500"/>
            <a:ext cx="9131300" cy="373380"/>
          </a:xfrm>
          <a:prstGeom prst="rect">
            <a:avLst/>
          </a:prstGeom>
          <a:solidFill>
            <a:srgbClr val="333399"/>
          </a:solidFill>
        </p:spPr>
        <p:txBody>
          <a:bodyPr vert="horz" wrap="square" lIns="0" tIns="24765" rIns="0" bIns="0" rtlCol="0">
            <a:spAutoFit/>
          </a:bodyPr>
          <a:lstStyle/>
          <a:p>
            <a:pPr marL="147320">
              <a:lnSpc>
                <a:spcPct val="100000"/>
              </a:lnSpc>
              <a:spcBef>
                <a:spcPts val="195"/>
              </a:spcBef>
            </a:pP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break</a:t>
            </a:r>
            <a:r>
              <a:rPr sz="2000" b="1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>
                <a:solidFill>
                  <a:srgbClr val="FFFFFF"/>
                </a:solidFill>
                <a:latin typeface="Arial"/>
                <a:cs typeface="Arial"/>
              </a:rPr>
              <a:t>statement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2742" y="2161159"/>
            <a:ext cx="56883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>
                <a:latin typeface="Arial"/>
                <a:cs typeface="Arial"/>
              </a:rPr>
              <a:t>What </a:t>
            </a:r>
            <a:r>
              <a:rPr sz="1800" b="1" spc="5">
                <a:latin typeface="Arial"/>
                <a:cs typeface="Arial"/>
              </a:rPr>
              <a:t>would </a:t>
            </a:r>
            <a:r>
              <a:rPr sz="1800" b="1">
                <a:latin typeface="Arial"/>
                <a:cs typeface="Arial"/>
              </a:rPr>
              <a:t>be </a:t>
            </a:r>
            <a:r>
              <a:rPr sz="1800" b="1" spc="-5">
                <a:latin typeface="Arial"/>
                <a:cs typeface="Arial"/>
              </a:rPr>
              <a:t>displayed </a:t>
            </a:r>
            <a:r>
              <a:rPr sz="1800" b="1">
                <a:latin typeface="Arial"/>
                <a:cs typeface="Arial"/>
              </a:rPr>
              <a:t>by the following</a:t>
            </a:r>
            <a:r>
              <a:rPr sz="1800" b="1" spc="-85">
                <a:latin typeface="Arial"/>
                <a:cs typeface="Arial"/>
              </a:rPr>
              <a:t> </a:t>
            </a:r>
            <a:r>
              <a:rPr sz="1800" b="1" spc="-5">
                <a:latin typeface="Arial"/>
                <a:cs typeface="Arial"/>
              </a:rPr>
              <a:t>program?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086094" y="4077461"/>
            <a:ext cx="1943100" cy="646430"/>
          </a:xfrm>
          <a:custGeom>
            <a:avLst/>
            <a:gdLst/>
            <a:ahLst/>
            <a:cxnLst/>
            <a:rect l="l" t="t" r="r" b="b"/>
            <a:pathLst>
              <a:path w="1943100" h="646429">
                <a:moveTo>
                  <a:pt x="0" y="646176"/>
                </a:moveTo>
                <a:lnTo>
                  <a:pt x="1943100" y="646176"/>
                </a:lnTo>
                <a:lnTo>
                  <a:pt x="1943100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086094" y="4077461"/>
            <a:ext cx="1943100" cy="646430"/>
          </a:xfrm>
          <a:custGeom>
            <a:avLst/>
            <a:gdLst/>
            <a:ahLst/>
            <a:cxnLst/>
            <a:rect l="l" t="t" r="r" b="b"/>
            <a:pathLst>
              <a:path w="1943100" h="646429">
                <a:moveTo>
                  <a:pt x="0" y="646176"/>
                </a:moveTo>
                <a:lnTo>
                  <a:pt x="1943100" y="646176"/>
                </a:lnTo>
                <a:lnTo>
                  <a:pt x="1943100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086094" y="3646170"/>
            <a:ext cx="1943100" cy="368935"/>
          </a:xfrm>
          <a:prstGeom prst="rect">
            <a:avLst/>
          </a:prstGeom>
          <a:solidFill>
            <a:srgbClr val="FFFFFF"/>
          </a:solidFill>
          <a:ln w="25907">
            <a:solidFill>
              <a:srgbClr val="FF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594360">
              <a:lnSpc>
                <a:spcPct val="100000"/>
              </a:lnSpc>
              <a:spcBef>
                <a:spcPts val="310"/>
              </a:spcBef>
            </a:pPr>
            <a:r>
              <a:rPr sz="1800" b="1">
                <a:latin typeface="Arial"/>
                <a:cs typeface="Arial"/>
              </a:rPr>
              <a:t>Output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02336" y="2493264"/>
            <a:ext cx="4283964" cy="39669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66344" y="2557272"/>
            <a:ext cx="4105655" cy="37886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47294" y="2538222"/>
            <a:ext cx="4144010" cy="3827145"/>
          </a:xfrm>
          <a:custGeom>
            <a:avLst/>
            <a:gdLst/>
            <a:ahLst/>
            <a:cxnLst/>
            <a:rect l="l" t="t" r="r" b="b"/>
            <a:pathLst>
              <a:path w="4144010" h="3827145">
                <a:moveTo>
                  <a:pt x="0" y="3826764"/>
                </a:moveTo>
                <a:lnTo>
                  <a:pt x="4143755" y="3826764"/>
                </a:lnTo>
                <a:lnTo>
                  <a:pt x="4143755" y="0"/>
                </a:lnTo>
                <a:lnTo>
                  <a:pt x="0" y="0"/>
                </a:lnTo>
                <a:lnTo>
                  <a:pt x="0" y="3826764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82264" y="563371"/>
            <a:ext cx="327914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t>The for</a:t>
            </a:r>
            <a:r>
              <a:rPr spc="-95"/>
              <a:t> </a:t>
            </a:r>
            <a:r>
              <a:t>Statement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2742" y="1941652"/>
            <a:ext cx="3448685" cy="2886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>
                <a:latin typeface="Arial"/>
                <a:cs typeface="Arial"/>
              </a:rPr>
              <a:t>for(</a:t>
            </a:r>
            <a:r>
              <a:rPr sz="2400" b="1" spc="-5">
                <a:solidFill>
                  <a:srgbClr val="FF0000"/>
                </a:solidFill>
                <a:latin typeface="Arial"/>
                <a:cs typeface="Arial"/>
              </a:rPr>
              <a:t>expr1</a:t>
            </a:r>
            <a:r>
              <a:rPr sz="2400" b="1" spc="-5">
                <a:latin typeface="Arial"/>
                <a:cs typeface="Arial"/>
              </a:rPr>
              <a:t>; </a:t>
            </a:r>
            <a:r>
              <a:rPr sz="2400" b="1" spc="-5">
                <a:solidFill>
                  <a:srgbClr val="333399"/>
                </a:solidFill>
                <a:latin typeface="Arial"/>
                <a:cs typeface="Arial"/>
              </a:rPr>
              <a:t>expr2</a:t>
            </a:r>
            <a:r>
              <a:rPr sz="2400" b="1" spc="-5">
                <a:latin typeface="Arial"/>
                <a:cs typeface="Arial"/>
              </a:rPr>
              <a:t>; </a:t>
            </a:r>
            <a:r>
              <a:rPr sz="2400" b="1" spc="-5">
                <a:solidFill>
                  <a:srgbClr val="6600CC"/>
                </a:solidFill>
                <a:latin typeface="Arial"/>
                <a:cs typeface="Arial"/>
              </a:rPr>
              <a:t>expr3</a:t>
            </a:r>
            <a:r>
              <a:rPr sz="2400" b="1" spc="-5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b="1" spc="-5">
                <a:latin typeface="Arial"/>
                <a:cs typeface="Arial"/>
              </a:rPr>
              <a:t>{</a:t>
            </a:r>
            <a:endParaRPr sz="2400">
              <a:latin typeface="Arial"/>
              <a:cs typeface="Arial"/>
            </a:endParaRPr>
          </a:p>
          <a:p>
            <a:pPr marL="433070">
              <a:lnSpc>
                <a:spcPct val="100000"/>
              </a:lnSpc>
            </a:pPr>
            <a:r>
              <a:rPr sz="2400" b="1" spc="-5">
                <a:latin typeface="Arial"/>
                <a:cs typeface="Arial"/>
              </a:rPr>
              <a:t>body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b="1" spc="-5">
                <a:latin typeface="Arial"/>
                <a:cs typeface="Arial"/>
              </a:rPr>
              <a:t>}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b="1">
                <a:latin typeface="Arial"/>
                <a:cs typeface="Arial"/>
              </a:rPr>
              <a:t>Normal forms</a:t>
            </a:r>
            <a:r>
              <a:rPr sz="2000" b="1" spc="-6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are: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b="1">
                <a:latin typeface="Arial"/>
                <a:cs typeface="Arial"/>
              </a:rPr>
              <a:t>for(i = 0; i &lt; 10; i++)</a:t>
            </a:r>
            <a:r>
              <a:rPr sz="2000" b="1" spc="-175">
                <a:latin typeface="Arial"/>
                <a:cs typeface="Arial"/>
              </a:rPr>
              <a:t> </a:t>
            </a:r>
            <a:r>
              <a:rPr sz="2000" b="1" spc="-5">
                <a:latin typeface="Arial"/>
                <a:cs typeface="Arial"/>
              </a:rPr>
              <a:t>{...}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>
                <a:latin typeface="Arial"/>
                <a:cs typeface="Arial"/>
              </a:rPr>
              <a:t>for(i = n-1; i &gt;= 0; </a:t>
            </a:r>
            <a:r>
              <a:rPr sz="2000" b="1" spc="-5">
                <a:latin typeface="Arial"/>
                <a:cs typeface="Arial"/>
              </a:rPr>
              <a:t>i--)</a:t>
            </a:r>
            <a:r>
              <a:rPr sz="2000" b="1" spc="-175">
                <a:latin typeface="Arial"/>
                <a:cs typeface="Arial"/>
              </a:rPr>
              <a:t> </a:t>
            </a:r>
            <a:r>
              <a:rPr sz="2000" b="1" spc="-5">
                <a:latin typeface="Arial"/>
                <a:cs typeface="Arial"/>
              </a:rPr>
              <a:t>{...}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51628" y="1943480"/>
            <a:ext cx="4126865" cy="3082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84810">
              <a:lnSpc>
                <a:spcPct val="100000"/>
              </a:lnSpc>
              <a:spcBef>
                <a:spcPts val="100"/>
              </a:spcBef>
            </a:pPr>
            <a:r>
              <a:rPr sz="1800" b="1">
                <a:latin typeface="Arial"/>
                <a:cs typeface="Arial"/>
              </a:rPr>
              <a:t>When </a:t>
            </a:r>
            <a:r>
              <a:rPr sz="1800" b="1" spc="-5">
                <a:solidFill>
                  <a:srgbClr val="FF0000"/>
                </a:solidFill>
                <a:latin typeface="Arial"/>
                <a:cs typeface="Arial"/>
              </a:rPr>
              <a:t>expr1 </a:t>
            </a:r>
            <a:r>
              <a:rPr sz="1800" b="1">
                <a:latin typeface="Arial"/>
                <a:cs typeface="Arial"/>
              </a:rPr>
              <a:t>is omitted: loop</a:t>
            </a:r>
            <a:r>
              <a:rPr sz="1800" b="1" spc="-9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index  </a:t>
            </a:r>
            <a:r>
              <a:rPr sz="1800" b="1" spc="-5">
                <a:latin typeface="Arial"/>
                <a:cs typeface="Arial"/>
              </a:rPr>
              <a:t>should </a:t>
            </a:r>
            <a:r>
              <a:rPr sz="1800" b="1">
                <a:latin typeface="Arial"/>
                <a:cs typeface="Arial"/>
              </a:rPr>
              <a:t>be initialized </a:t>
            </a:r>
            <a:r>
              <a:rPr sz="1800" b="1" spc="-5">
                <a:latin typeface="Arial"/>
                <a:cs typeface="Arial"/>
              </a:rPr>
              <a:t>before entry  </a:t>
            </a:r>
            <a:r>
              <a:rPr sz="1800" b="1">
                <a:latin typeface="Arial"/>
                <a:cs typeface="Arial"/>
              </a:rPr>
              <a:t>into</a:t>
            </a:r>
            <a:r>
              <a:rPr sz="1800" b="1" spc="-5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loop.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250">
              <a:latin typeface="Times New Roman"/>
              <a:cs typeface="Times New Roman"/>
            </a:endParaRPr>
          </a:p>
          <a:p>
            <a:pPr marL="12700" marR="396875">
              <a:lnSpc>
                <a:spcPct val="100000"/>
              </a:lnSpc>
              <a:spcBef>
                <a:spcPts val="5"/>
              </a:spcBef>
            </a:pPr>
            <a:r>
              <a:rPr sz="1800" b="1">
                <a:latin typeface="Arial"/>
                <a:cs typeface="Arial"/>
              </a:rPr>
              <a:t>When </a:t>
            </a:r>
            <a:r>
              <a:rPr sz="1800" b="1" spc="-5">
                <a:solidFill>
                  <a:srgbClr val="6600CC"/>
                </a:solidFill>
                <a:latin typeface="Arial"/>
                <a:cs typeface="Arial"/>
              </a:rPr>
              <a:t>expr3 </a:t>
            </a:r>
            <a:r>
              <a:rPr sz="1800" b="1">
                <a:latin typeface="Arial"/>
                <a:cs typeface="Arial"/>
              </a:rPr>
              <a:t>is omitted, loop</a:t>
            </a:r>
            <a:r>
              <a:rPr sz="1800" b="1" spc="-10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index  should be </a:t>
            </a:r>
            <a:r>
              <a:rPr sz="1800" b="1" spc="-5">
                <a:latin typeface="Arial"/>
                <a:cs typeface="Arial"/>
              </a:rPr>
              <a:t>incremented </a:t>
            </a:r>
            <a:r>
              <a:rPr sz="1800" b="1">
                <a:latin typeface="Arial"/>
                <a:cs typeface="Arial"/>
              </a:rPr>
              <a:t>inside the  loop.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>
                <a:latin typeface="Arial"/>
                <a:cs typeface="Arial"/>
              </a:rPr>
              <a:t>When </a:t>
            </a:r>
            <a:r>
              <a:rPr sz="1800" b="1" spc="-5">
                <a:solidFill>
                  <a:srgbClr val="333399"/>
                </a:solidFill>
                <a:latin typeface="Arial"/>
                <a:cs typeface="Arial"/>
              </a:rPr>
              <a:t>expr2 </a:t>
            </a:r>
            <a:r>
              <a:rPr sz="1800" b="1">
                <a:latin typeface="Arial"/>
                <a:cs typeface="Arial"/>
              </a:rPr>
              <a:t>is omitted, loop</a:t>
            </a:r>
            <a:r>
              <a:rPr sz="1800" b="1" spc="-70">
                <a:latin typeface="Arial"/>
                <a:cs typeface="Arial"/>
              </a:rPr>
              <a:t> </a:t>
            </a:r>
            <a:r>
              <a:rPr sz="1800" b="1" spc="-5">
                <a:latin typeface="Arial"/>
                <a:cs typeface="Arial"/>
              </a:rPr>
              <a:t>becomes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>
                <a:latin typeface="Arial"/>
                <a:cs typeface="Arial"/>
              </a:rPr>
              <a:t>infinite loop </a:t>
            </a:r>
            <a:r>
              <a:rPr sz="1800" b="1" spc="-5">
                <a:latin typeface="Arial"/>
                <a:cs typeface="Arial"/>
              </a:rPr>
              <a:t>unless</a:t>
            </a:r>
            <a:r>
              <a:rPr sz="1800" b="1" spc="-55">
                <a:latin typeface="Arial"/>
                <a:cs typeface="Arial"/>
              </a:rPr>
              <a:t> </a:t>
            </a:r>
            <a:r>
              <a:rPr sz="1800" b="1" spc="-5">
                <a:latin typeface="Arial"/>
                <a:cs typeface="Arial"/>
              </a:rPr>
              <a:t>break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spc="-5">
                <a:latin typeface="Arial"/>
                <a:cs typeface="Arial"/>
              </a:rPr>
              <a:t>occurs </a:t>
            </a:r>
            <a:r>
              <a:rPr sz="1800" b="1">
                <a:latin typeface="Arial"/>
                <a:cs typeface="Arial"/>
              </a:rPr>
              <a:t>inside the</a:t>
            </a:r>
            <a:r>
              <a:rPr sz="1800" b="1" spc="-2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loop.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2222" y="5014721"/>
            <a:ext cx="3744595" cy="368935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10"/>
              </a:spcBef>
            </a:pPr>
            <a:r>
              <a:rPr sz="1800" b="1" spc="-5">
                <a:solidFill>
                  <a:srgbClr val="FF0000"/>
                </a:solidFill>
                <a:latin typeface="Arial"/>
                <a:cs typeface="Arial"/>
              </a:rPr>
              <a:t>expr1 </a:t>
            </a:r>
            <a:r>
              <a:rPr sz="1800" b="1">
                <a:solidFill>
                  <a:srgbClr val="FF0000"/>
                </a:solidFill>
                <a:latin typeface="Arial"/>
                <a:cs typeface="Arial"/>
              </a:rPr>
              <a:t>: </a:t>
            </a:r>
            <a:r>
              <a:rPr sz="1800" b="1">
                <a:solidFill>
                  <a:srgbClr val="FF3300"/>
                </a:solidFill>
                <a:latin typeface="Arial"/>
                <a:cs typeface="Arial"/>
              </a:rPr>
              <a:t>initialization</a:t>
            </a:r>
            <a:r>
              <a:rPr sz="1800" b="1" spc="-4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1800" b="1" spc="-5">
                <a:solidFill>
                  <a:srgbClr val="FF3300"/>
                </a:solidFill>
                <a:latin typeface="Arial"/>
                <a:cs typeface="Arial"/>
              </a:rPr>
              <a:t>expression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2222" y="5446014"/>
            <a:ext cx="3744595" cy="37084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15"/>
              </a:spcBef>
            </a:pPr>
            <a:r>
              <a:rPr sz="1800" b="1" spc="-5">
                <a:solidFill>
                  <a:srgbClr val="333399"/>
                </a:solidFill>
                <a:latin typeface="Arial"/>
                <a:cs typeface="Arial"/>
              </a:rPr>
              <a:t>expr2 </a:t>
            </a:r>
            <a:r>
              <a:rPr sz="1800" b="1">
                <a:solidFill>
                  <a:srgbClr val="333399"/>
                </a:solidFill>
                <a:latin typeface="Arial"/>
                <a:cs typeface="Arial"/>
              </a:rPr>
              <a:t>: loop repetition</a:t>
            </a:r>
            <a:r>
              <a:rPr sz="1800" b="1" spc="-15">
                <a:solidFill>
                  <a:srgbClr val="333399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333399"/>
                </a:solidFill>
                <a:latin typeface="Arial"/>
                <a:cs typeface="Arial"/>
              </a:rPr>
              <a:t>condition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2222" y="5877305"/>
            <a:ext cx="3744595" cy="37084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20"/>
              </a:spcBef>
            </a:pPr>
            <a:r>
              <a:rPr sz="1800" b="1" spc="-5">
                <a:solidFill>
                  <a:srgbClr val="6600CC"/>
                </a:solidFill>
                <a:latin typeface="Arial"/>
                <a:cs typeface="Arial"/>
              </a:rPr>
              <a:t>expr3 </a:t>
            </a:r>
            <a:r>
              <a:rPr sz="1800" b="1">
                <a:solidFill>
                  <a:srgbClr val="6600CC"/>
                </a:solidFill>
                <a:latin typeface="Arial"/>
                <a:cs typeface="Arial"/>
              </a:rPr>
              <a:t>: update</a:t>
            </a:r>
            <a:r>
              <a:rPr sz="1800" b="1" spc="5">
                <a:solidFill>
                  <a:srgbClr val="6600CC"/>
                </a:solidFill>
                <a:latin typeface="Arial"/>
                <a:cs typeface="Arial"/>
              </a:rPr>
              <a:t> </a:t>
            </a:r>
            <a:r>
              <a:rPr sz="1800" b="1" spc="-5">
                <a:solidFill>
                  <a:srgbClr val="6600CC"/>
                </a:solidFill>
                <a:latin typeface="Arial"/>
                <a:cs typeface="Arial"/>
              </a:rPr>
              <a:t>statement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65985" y="461009"/>
            <a:ext cx="45021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/>
              <a:t>The for</a:t>
            </a:r>
            <a:r>
              <a:rPr sz="4400" spc="-70"/>
              <a:t> </a:t>
            </a:r>
            <a:r>
              <a:rPr sz="4400"/>
              <a:t>Statement</a:t>
            </a:r>
          </a:p>
        </p:txBody>
      </p:sp>
      <p:sp>
        <p:nvSpPr>
          <p:cNvPr id="3" name="object 3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67868" y="1341119"/>
            <a:ext cx="8071104" cy="51114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61" y="4798314"/>
            <a:ext cx="9143365" cy="0"/>
          </a:xfrm>
          <a:custGeom>
            <a:avLst/>
            <a:gdLst/>
            <a:ahLst/>
            <a:cxnLst/>
            <a:rect l="l" t="t" r="r" b="b"/>
            <a:pathLst>
              <a:path w="9143365">
                <a:moveTo>
                  <a:pt x="0" y="0"/>
                </a:moveTo>
                <a:lnTo>
                  <a:pt x="9143238" y="0"/>
                </a:lnTo>
              </a:path>
            </a:pathLst>
          </a:custGeom>
          <a:ln w="28956">
            <a:solidFill>
              <a:srgbClr val="6F2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61" y="4508753"/>
            <a:ext cx="9143365" cy="289560"/>
          </a:xfrm>
          <a:custGeom>
            <a:avLst/>
            <a:gdLst/>
            <a:ahLst/>
            <a:cxnLst/>
            <a:rect l="l" t="t" r="r" b="b"/>
            <a:pathLst>
              <a:path w="9143365" h="289560">
                <a:moveTo>
                  <a:pt x="9143238" y="0"/>
                </a:moveTo>
                <a:lnTo>
                  <a:pt x="0" y="0"/>
                </a:lnTo>
                <a:lnTo>
                  <a:pt x="0" y="289560"/>
                </a:lnTo>
              </a:path>
            </a:pathLst>
          </a:custGeom>
          <a:ln w="28956">
            <a:solidFill>
              <a:srgbClr val="6F2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65985" y="461009"/>
            <a:ext cx="45021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/>
              <a:t>The for</a:t>
            </a:r>
            <a:r>
              <a:rPr sz="4400" spc="-70"/>
              <a:t> </a:t>
            </a:r>
            <a:r>
              <a:rPr sz="4400"/>
              <a:t>Statement</a:t>
            </a:r>
          </a:p>
        </p:txBody>
      </p:sp>
      <p:sp>
        <p:nvSpPr>
          <p:cNvPr id="3" name="object 3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47217" y="1575308"/>
            <a:ext cx="63639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>
                <a:latin typeface="Arial"/>
                <a:cs typeface="Arial"/>
              </a:rPr>
              <a:t>Print </a:t>
            </a:r>
            <a:r>
              <a:rPr sz="1800" b="1" spc="-5">
                <a:latin typeface="Arial"/>
                <a:cs typeface="Arial"/>
              </a:rPr>
              <a:t>all </a:t>
            </a:r>
            <a:r>
              <a:rPr sz="1800" b="1">
                <a:latin typeface="Arial"/>
                <a:cs typeface="Arial"/>
              </a:rPr>
              <a:t>numbers between </a:t>
            </a:r>
            <a:r>
              <a:rPr sz="1800" b="1" spc="-5">
                <a:latin typeface="Arial"/>
                <a:cs typeface="Arial"/>
              </a:rPr>
              <a:t>1 </a:t>
            </a:r>
            <a:r>
              <a:rPr sz="1800" b="1">
                <a:latin typeface="Arial"/>
                <a:cs typeface="Arial"/>
              </a:rPr>
              <a:t>and </a:t>
            </a:r>
            <a:r>
              <a:rPr sz="1800" b="1" spc="-5">
                <a:latin typeface="Arial"/>
                <a:cs typeface="Arial"/>
              </a:rPr>
              <a:t>100 </a:t>
            </a:r>
            <a:r>
              <a:rPr sz="1800" b="1">
                <a:latin typeface="Arial"/>
                <a:cs typeface="Arial"/>
              </a:rPr>
              <a:t>that </a:t>
            </a:r>
            <a:r>
              <a:rPr sz="1800" b="1" spc="-5">
                <a:latin typeface="Arial"/>
                <a:cs typeface="Arial"/>
              </a:rPr>
              <a:t>are divisible </a:t>
            </a:r>
            <a:r>
              <a:rPr sz="1800" b="1">
                <a:latin typeface="Arial"/>
                <a:cs typeface="Arial"/>
              </a:rPr>
              <a:t>by</a:t>
            </a:r>
            <a:r>
              <a:rPr sz="1800" b="1" spc="-15">
                <a:latin typeface="Arial"/>
                <a:cs typeface="Arial"/>
              </a:rPr>
              <a:t> </a:t>
            </a:r>
            <a:r>
              <a:rPr sz="1800" b="1" spc="-5">
                <a:latin typeface="Arial"/>
                <a:cs typeface="Arial"/>
              </a:rPr>
              <a:t>7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39495" y="1988819"/>
            <a:ext cx="6048755" cy="410413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875526" y="1989582"/>
            <a:ext cx="2036445" cy="424942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2075" marR="1250315">
              <a:lnSpc>
                <a:spcPct val="100000"/>
              </a:lnSpc>
              <a:spcBef>
                <a:spcPts val="310"/>
              </a:spcBef>
            </a:pPr>
            <a:r>
              <a:rPr sz="1800">
                <a:latin typeface="Arial"/>
                <a:cs typeface="Arial"/>
              </a:rPr>
              <a:t>Outp</a:t>
            </a:r>
            <a:r>
              <a:rPr sz="1800" spc="-10">
                <a:latin typeface="Arial"/>
                <a:cs typeface="Arial"/>
              </a:rPr>
              <a:t>u</a:t>
            </a:r>
            <a:r>
              <a:rPr sz="1800">
                <a:latin typeface="Arial"/>
                <a:cs typeface="Arial"/>
              </a:rPr>
              <a:t>t  </a:t>
            </a:r>
            <a:r>
              <a:rPr sz="1800" spc="-5">
                <a:latin typeface="Arial"/>
                <a:cs typeface="Arial"/>
              </a:rPr>
              <a:t>7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1800" spc="-10">
                <a:latin typeface="Arial"/>
                <a:cs typeface="Arial"/>
              </a:rPr>
              <a:t>14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800" spc="-10">
                <a:latin typeface="Arial"/>
                <a:cs typeface="Arial"/>
              </a:rPr>
              <a:t>21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1800" spc="-10">
                <a:latin typeface="Arial"/>
                <a:cs typeface="Arial"/>
              </a:rPr>
              <a:t>28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1800" spc="-10">
                <a:latin typeface="Arial"/>
                <a:cs typeface="Arial"/>
              </a:rPr>
              <a:t>35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1800" spc="-10">
                <a:latin typeface="Arial"/>
                <a:cs typeface="Arial"/>
              </a:rPr>
              <a:t>42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1800" spc="-10">
                <a:latin typeface="Arial"/>
                <a:cs typeface="Arial"/>
              </a:rPr>
              <a:t>49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1800" spc="-10">
                <a:latin typeface="Arial"/>
                <a:cs typeface="Arial"/>
              </a:rPr>
              <a:t>56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1800" spc="-10">
                <a:latin typeface="Arial"/>
                <a:cs typeface="Arial"/>
              </a:rPr>
              <a:t>63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1800" spc="-10">
                <a:latin typeface="Arial"/>
                <a:cs typeface="Arial"/>
              </a:rPr>
              <a:t>70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1800" spc="-10">
                <a:latin typeface="Arial"/>
                <a:cs typeface="Arial"/>
              </a:rPr>
              <a:t>77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800" spc="-10">
                <a:latin typeface="Arial"/>
                <a:cs typeface="Arial"/>
              </a:rPr>
              <a:t>84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1800" spc="-10">
                <a:latin typeface="Arial"/>
                <a:cs typeface="Arial"/>
              </a:rPr>
              <a:t>91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1800" spc="-10">
                <a:latin typeface="Arial"/>
                <a:cs typeface="Arial"/>
              </a:rPr>
              <a:t>98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1204" y="740486"/>
            <a:ext cx="67062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/>
              <a:t>The for </a:t>
            </a:r>
            <a:r>
              <a:rPr sz="3600" spc="-5"/>
              <a:t>Statement: </a:t>
            </a:r>
            <a:r>
              <a:rPr sz="3600" b="1">
                <a:latin typeface="Arial"/>
                <a:cs typeface="Arial"/>
              </a:rPr>
              <a:t>Nested</a:t>
            </a:r>
            <a:r>
              <a:rPr sz="3600" b="1" spc="-55">
                <a:latin typeface="Arial"/>
                <a:cs typeface="Arial"/>
              </a:rPr>
              <a:t> </a:t>
            </a:r>
            <a:r>
              <a:rPr sz="3600" b="1" spc="-5">
                <a:latin typeface="Arial"/>
                <a:cs typeface="Arial"/>
              </a:rPr>
              <a:t>Loop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29590" y="1719834"/>
            <a:ext cx="53708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>
                <a:latin typeface="Arial"/>
                <a:cs typeface="Arial"/>
              </a:rPr>
              <a:t>What </a:t>
            </a:r>
            <a:r>
              <a:rPr sz="1800" b="1" spc="5">
                <a:latin typeface="Arial"/>
                <a:cs typeface="Arial"/>
              </a:rPr>
              <a:t>would </a:t>
            </a:r>
            <a:r>
              <a:rPr sz="1800" b="1">
                <a:latin typeface="Arial"/>
                <a:cs typeface="Arial"/>
              </a:rPr>
              <a:t>be the output of the following code</a:t>
            </a:r>
            <a:r>
              <a:rPr sz="1800" b="1" spc="-155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?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94715" y="2371344"/>
            <a:ext cx="4341876" cy="29946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436870" y="2925317"/>
            <a:ext cx="2359660" cy="2032000"/>
          </a:xfrm>
          <a:custGeom>
            <a:avLst/>
            <a:gdLst/>
            <a:ahLst/>
            <a:cxnLst/>
            <a:rect l="l" t="t" r="r" b="b"/>
            <a:pathLst>
              <a:path w="2359659" h="2032000">
                <a:moveTo>
                  <a:pt x="0" y="2031491"/>
                </a:moveTo>
                <a:lnTo>
                  <a:pt x="2359152" y="2031491"/>
                </a:lnTo>
                <a:lnTo>
                  <a:pt x="2359152" y="0"/>
                </a:lnTo>
                <a:lnTo>
                  <a:pt x="0" y="0"/>
                </a:lnTo>
                <a:lnTo>
                  <a:pt x="0" y="203149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436870" y="2925317"/>
            <a:ext cx="2359660" cy="2032000"/>
          </a:xfrm>
          <a:custGeom>
            <a:avLst/>
            <a:gdLst/>
            <a:ahLst/>
            <a:cxnLst/>
            <a:rect l="l" t="t" r="r" b="b"/>
            <a:pathLst>
              <a:path w="2359659" h="2032000">
                <a:moveTo>
                  <a:pt x="0" y="2031491"/>
                </a:moveTo>
                <a:lnTo>
                  <a:pt x="2359152" y="2031491"/>
                </a:lnTo>
                <a:lnTo>
                  <a:pt x="2359152" y="0"/>
                </a:lnTo>
                <a:lnTo>
                  <a:pt x="0" y="0"/>
                </a:lnTo>
                <a:lnTo>
                  <a:pt x="0" y="2031491"/>
                </a:lnTo>
                <a:close/>
              </a:path>
            </a:pathLst>
          </a:custGeom>
          <a:ln w="25908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515102" y="2951429"/>
            <a:ext cx="839469" cy="1946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>
                <a:latin typeface="Arial"/>
                <a:cs typeface="Arial"/>
              </a:rPr>
              <a:t>output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514350" algn="l"/>
              </a:tabLst>
            </a:pPr>
            <a:r>
              <a:rPr sz="1800" spc="-10">
                <a:latin typeface="Arial"/>
                <a:cs typeface="Arial"/>
              </a:rPr>
              <a:t>i</a:t>
            </a:r>
            <a:r>
              <a:rPr sz="1800">
                <a:latin typeface="Arial"/>
                <a:cs typeface="Arial"/>
              </a:rPr>
              <a:t>=</a:t>
            </a:r>
            <a:r>
              <a:rPr sz="1800" spc="-5">
                <a:latin typeface="Arial"/>
                <a:cs typeface="Arial"/>
              </a:rPr>
              <a:t>0</a:t>
            </a:r>
            <a:r>
              <a:rPr sz="1800">
                <a:latin typeface="Arial"/>
                <a:cs typeface="Arial"/>
              </a:rPr>
              <a:t>	</a:t>
            </a:r>
            <a:r>
              <a:rPr sz="1800" spc="-10">
                <a:latin typeface="Arial"/>
                <a:cs typeface="Arial"/>
              </a:rPr>
              <a:t>j</a:t>
            </a:r>
            <a:r>
              <a:rPr sz="1800" spc="-5">
                <a:latin typeface="Arial"/>
                <a:cs typeface="Arial"/>
              </a:rPr>
              <a:t>=0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514350" algn="l"/>
              </a:tabLst>
            </a:pPr>
            <a:r>
              <a:rPr sz="1800" spc="-10">
                <a:latin typeface="Arial"/>
                <a:cs typeface="Arial"/>
              </a:rPr>
              <a:t>i</a:t>
            </a:r>
            <a:r>
              <a:rPr sz="1800">
                <a:latin typeface="Arial"/>
                <a:cs typeface="Arial"/>
              </a:rPr>
              <a:t>=</a:t>
            </a:r>
            <a:r>
              <a:rPr sz="1800" spc="-5">
                <a:latin typeface="Arial"/>
                <a:cs typeface="Arial"/>
              </a:rPr>
              <a:t>0</a:t>
            </a:r>
            <a:r>
              <a:rPr sz="1800">
                <a:latin typeface="Arial"/>
                <a:cs typeface="Arial"/>
              </a:rPr>
              <a:t>	</a:t>
            </a:r>
            <a:r>
              <a:rPr sz="1800" spc="-10">
                <a:latin typeface="Arial"/>
                <a:cs typeface="Arial"/>
              </a:rPr>
              <a:t>j</a:t>
            </a:r>
            <a:r>
              <a:rPr sz="1800" spc="-5">
                <a:latin typeface="Arial"/>
                <a:cs typeface="Arial"/>
              </a:rPr>
              <a:t>=1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514350" algn="l"/>
              </a:tabLst>
            </a:pPr>
            <a:r>
              <a:rPr sz="1800" spc="-10">
                <a:latin typeface="Arial"/>
                <a:cs typeface="Arial"/>
              </a:rPr>
              <a:t>i</a:t>
            </a:r>
            <a:r>
              <a:rPr sz="1800">
                <a:latin typeface="Arial"/>
                <a:cs typeface="Arial"/>
              </a:rPr>
              <a:t>=</a:t>
            </a:r>
            <a:r>
              <a:rPr sz="1800" spc="-5">
                <a:latin typeface="Arial"/>
                <a:cs typeface="Arial"/>
              </a:rPr>
              <a:t>1</a:t>
            </a:r>
            <a:r>
              <a:rPr sz="1800">
                <a:latin typeface="Arial"/>
                <a:cs typeface="Arial"/>
              </a:rPr>
              <a:t>	</a:t>
            </a:r>
            <a:r>
              <a:rPr sz="1800" spc="-10">
                <a:latin typeface="Arial"/>
                <a:cs typeface="Arial"/>
              </a:rPr>
              <a:t>j</a:t>
            </a:r>
            <a:r>
              <a:rPr sz="1800" spc="-5">
                <a:latin typeface="Arial"/>
                <a:cs typeface="Arial"/>
              </a:rPr>
              <a:t>=0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514350" algn="l"/>
              </a:tabLst>
            </a:pPr>
            <a:r>
              <a:rPr sz="1800" spc="-10">
                <a:latin typeface="Arial"/>
                <a:cs typeface="Arial"/>
              </a:rPr>
              <a:t>i</a:t>
            </a:r>
            <a:r>
              <a:rPr sz="1800">
                <a:latin typeface="Arial"/>
                <a:cs typeface="Arial"/>
              </a:rPr>
              <a:t>=</a:t>
            </a:r>
            <a:r>
              <a:rPr sz="1800" spc="-5">
                <a:latin typeface="Arial"/>
                <a:cs typeface="Arial"/>
              </a:rPr>
              <a:t>1</a:t>
            </a:r>
            <a:r>
              <a:rPr sz="1800">
                <a:latin typeface="Arial"/>
                <a:cs typeface="Arial"/>
              </a:rPr>
              <a:t>	</a:t>
            </a:r>
            <a:r>
              <a:rPr sz="1800" spc="-10">
                <a:latin typeface="Arial"/>
                <a:cs typeface="Arial"/>
              </a:rPr>
              <a:t>j</a:t>
            </a:r>
            <a:r>
              <a:rPr sz="1800" spc="-5">
                <a:latin typeface="Arial"/>
                <a:cs typeface="Arial"/>
              </a:rPr>
              <a:t>=1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514350" algn="l"/>
              </a:tabLst>
            </a:pPr>
            <a:r>
              <a:rPr sz="1800" spc="-5">
                <a:latin typeface="Arial"/>
                <a:cs typeface="Arial"/>
              </a:rPr>
              <a:t>i</a:t>
            </a:r>
            <a:r>
              <a:rPr sz="1800">
                <a:latin typeface="Arial"/>
                <a:cs typeface="Arial"/>
              </a:rPr>
              <a:t>=2	</a:t>
            </a:r>
            <a:r>
              <a:rPr sz="1800" spc="-5">
                <a:latin typeface="Arial"/>
                <a:cs typeface="Arial"/>
              </a:rPr>
              <a:t>j</a:t>
            </a:r>
            <a:r>
              <a:rPr sz="1800">
                <a:latin typeface="Arial"/>
                <a:cs typeface="Arial"/>
              </a:rPr>
              <a:t>=0</a:t>
            </a:r>
          </a:p>
          <a:p>
            <a:pPr marL="12700">
              <a:lnSpc>
                <a:spcPct val="100000"/>
              </a:lnSpc>
              <a:tabLst>
                <a:tab pos="514350" algn="l"/>
              </a:tabLst>
            </a:pPr>
            <a:r>
              <a:rPr sz="1800" spc="-10">
                <a:latin typeface="Arial"/>
                <a:cs typeface="Arial"/>
              </a:rPr>
              <a:t>i</a:t>
            </a:r>
            <a:r>
              <a:rPr sz="1800">
                <a:latin typeface="Arial"/>
                <a:cs typeface="Arial"/>
              </a:rPr>
              <a:t>=</a:t>
            </a:r>
            <a:r>
              <a:rPr sz="1800" spc="-5">
                <a:latin typeface="Arial"/>
                <a:cs typeface="Arial"/>
              </a:rPr>
              <a:t>2</a:t>
            </a:r>
            <a:r>
              <a:rPr sz="1800">
                <a:latin typeface="Arial"/>
                <a:cs typeface="Arial"/>
              </a:rPr>
              <a:t>	</a:t>
            </a:r>
            <a:r>
              <a:rPr sz="1800" spc="-10">
                <a:latin typeface="Arial"/>
                <a:cs typeface="Arial"/>
              </a:rPr>
              <a:t>j</a:t>
            </a:r>
            <a:r>
              <a:rPr sz="1800" spc="-5">
                <a:latin typeface="Arial"/>
                <a:cs typeface="Arial"/>
              </a:rPr>
              <a:t>=1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1204" y="740486"/>
            <a:ext cx="67062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/>
              <a:t>The for </a:t>
            </a:r>
            <a:r>
              <a:rPr sz="3600" spc="-5"/>
              <a:t>Statement: </a:t>
            </a:r>
            <a:r>
              <a:rPr sz="3600" b="1">
                <a:latin typeface="Arial"/>
                <a:cs typeface="Arial"/>
              </a:rPr>
              <a:t>Nested</a:t>
            </a:r>
            <a:r>
              <a:rPr sz="3600" b="1" spc="-55">
                <a:latin typeface="Arial"/>
                <a:cs typeface="Arial"/>
              </a:rPr>
              <a:t> </a:t>
            </a:r>
            <a:r>
              <a:rPr sz="3600" b="1" spc="-5">
                <a:latin typeface="Arial"/>
                <a:cs typeface="Arial"/>
              </a:rPr>
              <a:t>Loop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2587" y="2240279"/>
            <a:ext cx="2179320" cy="21518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51687" y="2168651"/>
            <a:ext cx="1677924" cy="23972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79831" y="2267711"/>
            <a:ext cx="2089404" cy="206197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79831" y="2267711"/>
            <a:ext cx="2089785" cy="206248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224154" algn="ctr">
              <a:lnSpc>
                <a:spcPct val="100000"/>
              </a:lnSpc>
              <a:spcBef>
                <a:spcPts val="265"/>
              </a:spcBef>
            </a:pPr>
            <a:r>
              <a:rPr sz="3200">
                <a:latin typeface="Arial"/>
                <a:cs typeface="Arial"/>
              </a:rPr>
              <a:t>*</a:t>
            </a:r>
          </a:p>
          <a:p>
            <a:pPr marL="224154" algn="ctr">
              <a:lnSpc>
                <a:spcPct val="100000"/>
              </a:lnSpc>
            </a:pPr>
            <a:r>
              <a:rPr sz="3200">
                <a:latin typeface="Arial"/>
                <a:cs typeface="Arial"/>
              </a:rPr>
              <a:t>***</a:t>
            </a:r>
          </a:p>
          <a:p>
            <a:pPr marL="224154" algn="ctr">
              <a:lnSpc>
                <a:spcPct val="100000"/>
              </a:lnSpc>
            </a:pPr>
            <a:r>
              <a:rPr sz="3200">
                <a:latin typeface="Arial"/>
                <a:cs typeface="Arial"/>
              </a:rPr>
              <a:t>*****</a:t>
            </a:r>
          </a:p>
          <a:p>
            <a:pPr marL="337185" algn="ctr">
              <a:lnSpc>
                <a:spcPct val="100000"/>
              </a:lnSpc>
              <a:spcBef>
                <a:spcPts val="5"/>
              </a:spcBef>
            </a:pPr>
            <a:r>
              <a:rPr sz="3200">
                <a:latin typeface="Arial"/>
                <a:cs typeface="Arial"/>
              </a:rPr>
              <a:t>*******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73074" y="4501134"/>
            <a:ext cx="287020" cy="368935"/>
          </a:xfrm>
          <a:prstGeom prst="rect">
            <a:avLst/>
          </a:prstGeom>
          <a:solidFill>
            <a:srgbClr val="333399"/>
          </a:solidFill>
          <a:ln w="25907">
            <a:solidFill>
              <a:srgbClr val="22226E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15"/>
              </a:spcBef>
            </a:pPr>
            <a:r>
              <a:rPr sz="180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363723" y="2249423"/>
            <a:ext cx="2179320" cy="21518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441448" y="2177795"/>
            <a:ext cx="1677924" cy="239725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10967" y="2276855"/>
            <a:ext cx="2089404" cy="20619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410967" y="2276855"/>
            <a:ext cx="2089785" cy="206248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317500">
              <a:lnSpc>
                <a:spcPct val="100000"/>
              </a:lnSpc>
              <a:spcBef>
                <a:spcPts val="270"/>
              </a:spcBef>
            </a:pPr>
            <a:r>
              <a:rPr sz="3200">
                <a:latin typeface="Arial"/>
                <a:cs typeface="Arial"/>
              </a:rPr>
              <a:t>*</a:t>
            </a:r>
          </a:p>
          <a:p>
            <a:pPr marL="317500">
              <a:lnSpc>
                <a:spcPct val="100000"/>
              </a:lnSpc>
            </a:pPr>
            <a:r>
              <a:rPr sz="3200">
                <a:latin typeface="Arial"/>
                <a:cs typeface="Arial"/>
              </a:rPr>
              <a:t>***</a:t>
            </a:r>
          </a:p>
          <a:p>
            <a:pPr marL="317500">
              <a:lnSpc>
                <a:spcPct val="100000"/>
              </a:lnSpc>
            </a:pPr>
            <a:r>
              <a:rPr sz="3200">
                <a:latin typeface="Arial"/>
                <a:cs typeface="Arial"/>
              </a:rPr>
              <a:t>*****</a:t>
            </a:r>
          </a:p>
          <a:p>
            <a:pPr marL="317500">
              <a:lnSpc>
                <a:spcPct val="100000"/>
              </a:lnSpc>
            </a:pPr>
            <a:r>
              <a:rPr sz="3200">
                <a:latin typeface="Arial"/>
                <a:cs typeface="Arial"/>
              </a:rPr>
              <a:t>*******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3132582" y="4501134"/>
            <a:ext cx="288290" cy="368935"/>
          </a:xfrm>
          <a:prstGeom prst="rect">
            <a:avLst/>
          </a:prstGeom>
          <a:solidFill>
            <a:srgbClr val="333399"/>
          </a:solidFill>
          <a:ln w="25907">
            <a:solidFill>
              <a:srgbClr val="22226E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15"/>
              </a:spcBef>
            </a:pPr>
            <a:r>
              <a:rPr sz="180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596384" y="2318004"/>
            <a:ext cx="2250948" cy="202692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78679" y="2276855"/>
            <a:ext cx="1516379" cy="218389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643628" y="2345435"/>
            <a:ext cx="2161031" cy="193700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643628" y="2345435"/>
            <a:ext cx="2161540" cy="193738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260985">
              <a:lnSpc>
                <a:spcPct val="100000"/>
              </a:lnSpc>
              <a:spcBef>
                <a:spcPts val="300"/>
              </a:spcBef>
            </a:pPr>
            <a:r>
              <a:rPr sz="2400" b="1" spc="-5">
                <a:latin typeface="Arial"/>
                <a:cs typeface="Arial"/>
              </a:rPr>
              <a:t>*********</a:t>
            </a:r>
            <a:endParaRPr sz="2400">
              <a:latin typeface="Arial"/>
              <a:cs typeface="Arial"/>
            </a:endParaRPr>
          </a:p>
          <a:p>
            <a:pPr marL="429895">
              <a:lnSpc>
                <a:spcPct val="100000"/>
              </a:lnSpc>
            </a:pPr>
            <a:r>
              <a:rPr sz="2400" b="1" spc="-5">
                <a:latin typeface="Arial"/>
                <a:cs typeface="Arial"/>
              </a:rPr>
              <a:t>*******</a:t>
            </a:r>
            <a:endParaRPr sz="2400">
              <a:latin typeface="Arial"/>
              <a:cs typeface="Arial"/>
            </a:endParaRPr>
          </a:p>
          <a:p>
            <a:pPr marL="512445">
              <a:lnSpc>
                <a:spcPct val="100000"/>
              </a:lnSpc>
            </a:pPr>
            <a:r>
              <a:rPr sz="2400" b="1">
                <a:latin typeface="Arial"/>
                <a:cs typeface="Arial"/>
              </a:rPr>
              <a:t>*****</a:t>
            </a:r>
            <a:endParaRPr sz="2400">
              <a:latin typeface="Arial"/>
              <a:cs typeface="Arial"/>
            </a:endParaRPr>
          </a:p>
          <a:p>
            <a:pPr marL="597535">
              <a:lnSpc>
                <a:spcPct val="100000"/>
              </a:lnSpc>
            </a:pPr>
            <a:r>
              <a:rPr sz="2400" b="1" spc="-5">
                <a:latin typeface="Arial"/>
                <a:cs typeface="Arial"/>
              </a:rPr>
              <a:t>***</a:t>
            </a:r>
            <a:endParaRPr sz="2400">
              <a:latin typeface="Arial"/>
              <a:cs typeface="Arial"/>
            </a:endParaRPr>
          </a:p>
          <a:p>
            <a:pPr marL="680085">
              <a:lnSpc>
                <a:spcPct val="100000"/>
              </a:lnSpc>
            </a:pPr>
            <a:r>
              <a:rPr sz="2400" b="1" spc="-5">
                <a:latin typeface="Arial"/>
                <a:cs typeface="Arial"/>
              </a:rPr>
              <a:t>*</a:t>
            </a:r>
            <a:endParaRPr sz="2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436870" y="4427982"/>
            <a:ext cx="288290" cy="370840"/>
          </a:xfrm>
          <a:prstGeom prst="rect">
            <a:avLst/>
          </a:prstGeom>
          <a:solidFill>
            <a:srgbClr val="333399"/>
          </a:solidFill>
          <a:ln w="25907">
            <a:solidFill>
              <a:srgbClr val="22226E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15"/>
              </a:spcBef>
            </a:pPr>
            <a:r>
              <a:rPr sz="1800" spc="-5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6900671" y="2322576"/>
            <a:ext cx="2106168" cy="202844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813804" y="2281427"/>
            <a:ext cx="1516379" cy="218389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947916" y="2350007"/>
            <a:ext cx="2016252" cy="193852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947916" y="2350007"/>
            <a:ext cx="2016760" cy="193865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300"/>
              </a:spcBef>
            </a:pPr>
            <a:r>
              <a:rPr sz="2400" b="1" spc="-5">
                <a:latin typeface="Arial"/>
                <a:cs typeface="Arial"/>
              </a:rPr>
              <a:t>*********</a:t>
            </a:r>
            <a:endParaRPr sz="2400">
              <a:latin typeface="Arial"/>
              <a:cs typeface="Arial"/>
            </a:endParaRPr>
          </a:p>
          <a:p>
            <a:pPr marL="92710">
              <a:lnSpc>
                <a:spcPct val="100000"/>
              </a:lnSpc>
            </a:pPr>
            <a:r>
              <a:rPr sz="2400" b="1" spc="-5">
                <a:latin typeface="Arial"/>
                <a:cs typeface="Arial"/>
              </a:rPr>
              <a:t>*******</a:t>
            </a:r>
            <a:endParaRPr sz="2400">
              <a:latin typeface="Arial"/>
              <a:cs typeface="Arial"/>
            </a:endParaRPr>
          </a:p>
          <a:p>
            <a:pPr marL="92710">
              <a:lnSpc>
                <a:spcPct val="100000"/>
              </a:lnSpc>
            </a:pPr>
            <a:r>
              <a:rPr sz="2400" b="1" spc="-5">
                <a:latin typeface="Arial"/>
                <a:cs typeface="Arial"/>
              </a:rPr>
              <a:t>*****</a:t>
            </a:r>
            <a:endParaRPr sz="2400">
              <a:latin typeface="Arial"/>
              <a:cs typeface="Arial"/>
            </a:endParaRPr>
          </a:p>
          <a:p>
            <a:pPr marL="92710">
              <a:lnSpc>
                <a:spcPct val="100000"/>
              </a:lnSpc>
            </a:pPr>
            <a:r>
              <a:rPr sz="2400" b="1">
                <a:latin typeface="Arial"/>
                <a:cs typeface="Arial"/>
              </a:rPr>
              <a:t>***</a:t>
            </a:r>
            <a:endParaRPr sz="2400">
              <a:latin typeface="Arial"/>
              <a:cs typeface="Arial"/>
            </a:endParaRPr>
          </a:p>
          <a:p>
            <a:pPr marL="92710">
              <a:lnSpc>
                <a:spcPct val="100000"/>
              </a:lnSpc>
              <a:spcBef>
                <a:spcPts val="5"/>
              </a:spcBef>
            </a:pPr>
            <a:r>
              <a:rPr sz="2400" b="1" spc="-5">
                <a:latin typeface="Arial"/>
                <a:cs typeface="Arial"/>
              </a:rPr>
              <a:t>*</a:t>
            </a:r>
            <a:endParaRPr sz="24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668006" y="4367021"/>
            <a:ext cx="289560" cy="367665"/>
          </a:xfrm>
          <a:prstGeom prst="rect">
            <a:avLst/>
          </a:prstGeom>
          <a:solidFill>
            <a:srgbClr val="333399"/>
          </a:solidFill>
          <a:ln w="25907">
            <a:solidFill>
              <a:srgbClr val="22226E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10"/>
              </a:spcBef>
            </a:pPr>
            <a:r>
              <a:rPr sz="1800" u="heavy" spc="-5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</a:rPr>
              <a:t>4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29590" y="1719834"/>
            <a:ext cx="54171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>
                <a:latin typeface="Arial"/>
                <a:cs typeface="Arial"/>
              </a:rPr>
              <a:t>Write </a:t>
            </a:r>
            <a:r>
              <a:rPr sz="1800" b="1" spc="-5">
                <a:latin typeface="Arial"/>
                <a:cs typeface="Arial"/>
              </a:rPr>
              <a:t>a </a:t>
            </a:r>
            <a:r>
              <a:rPr sz="1800" b="1">
                <a:latin typeface="Arial"/>
                <a:cs typeface="Arial"/>
              </a:rPr>
              <a:t>program to display the following outputs</a:t>
            </a:r>
            <a:r>
              <a:rPr sz="1800" b="1" spc="-114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756666" y="5157978"/>
            <a:ext cx="935990" cy="864235"/>
          </a:xfrm>
          <a:custGeom>
            <a:avLst/>
            <a:gdLst/>
            <a:ahLst/>
            <a:cxnLst/>
            <a:rect l="l" t="t" r="r" b="b"/>
            <a:pathLst>
              <a:path w="935989" h="864235">
                <a:moveTo>
                  <a:pt x="0" y="864108"/>
                </a:moveTo>
                <a:lnTo>
                  <a:pt x="467868" y="0"/>
                </a:lnTo>
                <a:lnTo>
                  <a:pt x="935735" y="864108"/>
                </a:lnTo>
                <a:lnTo>
                  <a:pt x="0" y="864108"/>
                </a:lnTo>
                <a:close/>
              </a:path>
            </a:pathLst>
          </a:custGeom>
          <a:ln w="25908">
            <a:solidFill>
              <a:srgbClr val="0099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220461" y="5084826"/>
            <a:ext cx="937260" cy="866140"/>
          </a:xfrm>
          <a:custGeom>
            <a:avLst/>
            <a:gdLst/>
            <a:ahLst/>
            <a:cxnLst/>
            <a:rect l="l" t="t" r="r" b="b"/>
            <a:pathLst>
              <a:path w="937260" h="866139">
                <a:moveTo>
                  <a:pt x="937260" y="0"/>
                </a:moveTo>
                <a:lnTo>
                  <a:pt x="468629" y="865632"/>
                </a:lnTo>
                <a:lnTo>
                  <a:pt x="0" y="0"/>
                </a:lnTo>
                <a:lnTo>
                  <a:pt x="937260" y="0"/>
                </a:lnTo>
                <a:close/>
              </a:path>
            </a:pathLst>
          </a:custGeom>
          <a:ln w="25908">
            <a:solidFill>
              <a:srgbClr val="0099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997707" y="5138928"/>
            <a:ext cx="119034" cy="1034808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059429" y="5157978"/>
            <a:ext cx="0" cy="935355"/>
          </a:xfrm>
          <a:custGeom>
            <a:avLst/>
            <a:gdLst/>
            <a:ahLst/>
            <a:cxnLst/>
            <a:rect l="l" t="t" r="r" b="b"/>
            <a:pathLst>
              <a:path h="935354">
                <a:moveTo>
                  <a:pt x="0" y="0"/>
                </a:moveTo>
                <a:lnTo>
                  <a:pt x="0" y="935037"/>
                </a:lnTo>
              </a:path>
            </a:pathLst>
          </a:custGeom>
          <a:ln w="38100">
            <a:solidFill>
              <a:srgbClr val="2C2C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15995" y="6054854"/>
            <a:ext cx="1107960" cy="119034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059429" y="6093714"/>
            <a:ext cx="1008380" cy="0"/>
          </a:xfrm>
          <a:custGeom>
            <a:avLst/>
            <a:gdLst/>
            <a:ahLst/>
            <a:cxnLst/>
            <a:rect l="l" t="t" r="r" b="b"/>
            <a:pathLst>
              <a:path w="1008379">
                <a:moveTo>
                  <a:pt x="0" y="0"/>
                </a:moveTo>
                <a:lnTo>
                  <a:pt x="1007998" y="0"/>
                </a:lnTo>
              </a:path>
            </a:pathLst>
          </a:custGeom>
          <a:ln w="38100">
            <a:solidFill>
              <a:srgbClr val="2C2C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003804" y="5123688"/>
            <a:ext cx="1120140" cy="1050023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059429" y="5157978"/>
            <a:ext cx="1008380" cy="935355"/>
          </a:xfrm>
          <a:custGeom>
            <a:avLst/>
            <a:gdLst/>
            <a:ahLst/>
            <a:cxnLst/>
            <a:rect l="l" t="t" r="r" b="b"/>
            <a:pathLst>
              <a:path w="1008379" h="935354">
                <a:moveTo>
                  <a:pt x="0" y="0"/>
                </a:moveTo>
                <a:lnTo>
                  <a:pt x="1007998" y="935037"/>
                </a:lnTo>
              </a:path>
            </a:pathLst>
          </a:custGeom>
          <a:ln w="38100">
            <a:solidFill>
              <a:srgbClr val="2C2C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174992" y="5138928"/>
            <a:ext cx="119034" cy="1034808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236714" y="5157978"/>
            <a:ext cx="0" cy="935355"/>
          </a:xfrm>
          <a:custGeom>
            <a:avLst/>
            <a:gdLst/>
            <a:ahLst/>
            <a:cxnLst/>
            <a:rect l="l" t="t" r="r" b="b"/>
            <a:pathLst>
              <a:path h="935354">
                <a:moveTo>
                  <a:pt x="0" y="0"/>
                </a:moveTo>
                <a:lnTo>
                  <a:pt x="0" y="935037"/>
                </a:lnTo>
              </a:path>
            </a:pathLst>
          </a:custGeom>
          <a:ln w="38100">
            <a:solidFill>
              <a:srgbClr val="2C2C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193280" y="5119080"/>
            <a:ext cx="1107960" cy="119034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236714" y="5157978"/>
            <a:ext cx="1008380" cy="0"/>
          </a:xfrm>
          <a:custGeom>
            <a:avLst/>
            <a:gdLst/>
            <a:ahLst/>
            <a:cxnLst/>
            <a:rect l="l" t="t" r="r" b="b"/>
            <a:pathLst>
              <a:path w="1008379">
                <a:moveTo>
                  <a:pt x="0" y="0"/>
                </a:moveTo>
                <a:lnTo>
                  <a:pt x="1007999" y="0"/>
                </a:lnTo>
              </a:path>
            </a:pathLst>
          </a:custGeom>
          <a:ln w="38100">
            <a:solidFill>
              <a:srgbClr val="2C2C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174992" y="5123688"/>
            <a:ext cx="1120140" cy="1050023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236714" y="5157978"/>
            <a:ext cx="1008380" cy="935355"/>
          </a:xfrm>
          <a:custGeom>
            <a:avLst/>
            <a:gdLst/>
            <a:ahLst/>
            <a:cxnLst/>
            <a:rect l="l" t="t" r="r" b="b"/>
            <a:pathLst>
              <a:path w="1008379" h="935354">
                <a:moveTo>
                  <a:pt x="1007999" y="0"/>
                </a:moveTo>
                <a:lnTo>
                  <a:pt x="0" y="935037"/>
                </a:lnTo>
              </a:path>
            </a:pathLst>
          </a:custGeom>
          <a:ln w="38100">
            <a:solidFill>
              <a:srgbClr val="2C2C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38677" y="531952"/>
            <a:ext cx="33216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/>
              <a:t>do-while</a:t>
            </a:r>
            <a:r>
              <a:rPr sz="4400" spc="-80"/>
              <a:t> </a:t>
            </a:r>
            <a:r>
              <a:rPr sz="4400"/>
              <a:t>loop</a:t>
            </a:r>
          </a:p>
        </p:txBody>
      </p:sp>
      <p:sp>
        <p:nvSpPr>
          <p:cNvPr id="3" name="object 3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0594" y="1701545"/>
            <a:ext cx="4572000" cy="1015365"/>
          </a:xfrm>
          <a:prstGeom prst="rect">
            <a:avLst/>
          </a:prstGeom>
          <a:ln w="25907">
            <a:solidFill>
              <a:srgbClr val="333399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90170" marR="3187065">
              <a:lnSpc>
                <a:spcPct val="100000"/>
              </a:lnSpc>
              <a:spcBef>
                <a:spcPts val="295"/>
              </a:spcBef>
            </a:pPr>
            <a:r>
              <a:rPr sz="2000" b="1" spc="-5">
                <a:latin typeface="Arial"/>
                <a:cs typeface="Arial"/>
              </a:rPr>
              <a:t>do  </a:t>
            </a:r>
            <a:r>
              <a:rPr sz="2000" b="1">
                <a:latin typeface="Arial"/>
                <a:cs typeface="Arial"/>
              </a:rPr>
              <a:t>statemen</a:t>
            </a:r>
            <a:r>
              <a:rPr sz="2000" b="1" spc="-10">
                <a:latin typeface="Arial"/>
                <a:cs typeface="Arial"/>
              </a:rPr>
              <a:t>t</a:t>
            </a:r>
            <a:r>
              <a:rPr sz="2000" b="1">
                <a:latin typeface="Arial"/>
                <a:cs typeface="Arial"/>
              </a:rPr>
              <a:t>;</a:t>
            </a:r>
            <a:endParaRPr sz="2000">
              <a:latin typeface="Arial"/>
              <a:cs typeface="Arial"/>
            </a:endParaRPr>
          </a:p>
          <a:p>
            <a:pPr marL="90170">
              <a:lnSpc>
                <a:spcPct val="100000"/>
              </a:lnSpc>
            </a:pPr>
            <a:r>
              <a:rPr sz="2000" b="1">
                <a:latin typeface="Arial"/>
                <a:cs typeface="Arial"/>
              </a:rPr>
              <a:t>while</a:t>
            </a:r>
            <a:r>
              <a:rPr sz="2000" b="1" spc="-60">
                <a:latin typeface="Arial"/>
                <a:cs typeface="Arial"/>
              </a:rPr>
              <a:t> </a:t>
            </a:r>
            <a:r>
              <a:rPr sz="2000" b="1">
                <a:latin typeface="Arial"/>
                <a:cs typeface="Arial"/>
              </a:rPr>
              <a:t>(expression);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2878963"/>
            <a:ext cx="9069070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3200" indent="-1905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03200" algn="l"/>
              </a:tabLst>
            </a:pPr>
            <a:r>
              <a:rPr sz="2400" b="1">
                <a:latin typeface="Arial"/>
                <a:cs typeface="Arial"/>
              </a:rPr>
              <a:t>Statement is </a:t>
            </a:r>
            <a:r>
              <a:rPr sz="2400" b="1" spc="-5">
                <a:latin typeface="Arial"/>
                <a:cs typeface="Arial"/>
              </a:rPr>
              <a:t>executed </a:t>
            </a:r>
            <a:r>
              <a:rPr sz="2400" b="1">
                <a:latin typeface="Arial"/>
                <a:cs typeface="Arial"/>
              </a:rPr>
              <a:t>first, and then </a:t>
            </a:r>
            <a:r>
              <a:rPr sz="2400" b="1" spc="-5">
                <a:latin typeface="Arial"/>
                <a:cs typeface="Arial"/>
              </a:rPr>
              <a:t>expression </a:t>
            </a:r>
            <a:r>
              <a:rPr sz="2400" b="1">
                <a:latin typeface="Arial"/>
                <a:cs typeface="Arial"/>
              </a:rPr>
              <a:t>in</a:t>
            </a:r>
            <a:r>
              <a:rPr sz="2400" b="1" spc="-40">
                <a:latin typeface="Arial"/>
                <a:cs typeface="Arial"/>
              </a:rPr>
              <a:t> </a:t>
            </a:r>
            <a:r>
              <a:rPr sz="2400" b="1" spc="-5">
                <a:latin typeface="Arial"/>
                <a:cs typeface="Arial"/>
              </a:rPr>
              <a:t>evaluated</a:t>
            </a:r>
            <a:endParaRPr sz="2400">
              <a:latin typeface="Arial"/>
              <a:cs typeface="Arial"/>
            </a:endParaRPr>
          </a:p>
          <a:p>
            <a:pPr marL="203200" indent="-190500">
              <a:lnSpc>
                <a:spcPct val="100000"/>
              </a:lnSpc>
              <a:buFont typeface="Arial"/>
              <a:buChar char="•"/>
              <a:tabLst>
                <a:tab pos="203200" algn="l"/>
              </a:tabLst>
            </a:pPr>
            <a:r>
              <a:rPr sz="2400" b="1">
                <a:latin typeface="Arial"/>
                <a:cs typeface="Arial"/>
              </a:rPr>
              <a:t>If </a:t>
            </a:r>
            <a:r>
              <a:rPr sz="2400" b="1" spc="-5">
                <a:latin typeface="Arial"/>
                <a:cs typeface="Arial"/>
              </a:rPr>
              <a:t>expression </a:t>
            </a:r>
            <a:r>
              <a:rPr sz="2400" b="1">
                <a:latin typeface="Arial"/>
                <a:cs typeface="Arial"/>
              </a:rPr>
              <a:t>is </a:t>
            </a:r>
            <a:r>
              <a:rPr sz="2400" b="1" spc="-5">
                <a:latin typeface="Arial"/>
                <a:cs typeface="Arial"/>
              </a:rPr>
              <a:t>TRUE, </a:t>
            </a:r>
            <a:r>
              <a:rPr sz="2400" b="1">
                <a:latin typeface="Arial"/>
                <a:cs typeface="Arial"/>
              </a:rPr>
              <a:t>the statement is </a:t>
            </a:r>
            <a:r>
              <a:rPr sz="2400" b="1" spc="-5">
                <a:latin typeface="Arial"/>
                <a:cs typeface="Arial"/>
              </a:rPr>
              <a:t>executed</a:t>
            </a:r>
            <a:r>
              <a:rPr sz="2400" b="1" spc="-20">
                <a:latin typeface="Arial"/>
                <a:cs typeface="Arial"/>
              </a:rPr>
              <a:t> </a:t>
            </a:r>
            <a:r>
              <a:rPr sz="2400" b="1" spc="-5">
                <a:latin typeface="Arial"/>
                <a:cs typeface="Arial"/>
              </a:rPr>
              <a:t>again</a:t>
            </a:r>
            <a:endParaRPr sz="2400">
              <a:latin typeface="Arial"/>
              <a:cs typeface="Arial"/>
            </a:endParaRPr>
          </a:p>
          <a:p>
            <a:pPr marL="203200" indent="-190500">
              <a:lnSpc>
                <a:spcPct val="100000"/>
              </a:lnSpc>
              <a:buFont typeface="Arial"/>
              <a:buChar char="•"/>
              <a:tabLst>
                <a:tab pos="203200" algn="l"/>
              </a:tabLst>
            </a:pPr>
            <a:r>
              <a:rPr sz="2400" b="1">
                <a:latin typeface="Arial"/>
                <a:cs typeface="Arial"/>
              </a:rPr>
              <a:t>If </a:t>
            </a:r>
            <a:r>
              <a:rPr sz="2400" b="1" spc="-5">
                <a:latin typeface="Arial"/>
                <a:cs typeface="Arial"/>
              </a:rPr>
              <a:t>expression </a:t>
            </a:r>
            <a:r>
              <a:rPr sz="2400" b="1">
                <a:latin typeface="Arial"/>
                <a:cs typeface="Arial"/>
              </a:rPr>
              <a:t>is </a:t>
            </a:r>
            <a:r>
              <a:rPr sz="2400" b="1" spc="-30">
                <a:latin typeface="Arial"/>
                <a:cs typeface="Arial"/>
              </a:rPr>
              <a:t>FALSE, </a:t>
            </a:r>
            <a:r>
              <a:rPr sz="2400" b="1">
                <a:latin typeface="Arial"/>
                <a:cs typeface="Arial"/>
              </a:rPr>
              <a:t>the loop</a:t>
            </a:r>
            <a:r>
              <a:rPr sz="2400" b="1" spc="-15">
                <a:latin typeface="Arial"/>
                <a:cs typeface="Arial"/>
              </a:rPr>
              <a:t> </a:t>
            </a:r>
            <a:r>
              <a:rPr sz="2400" b="1">
                <a:latin typeface="Arial"/>
                <a:cs typeface="Arial"/>
              </a:rPr>
              <a:t>terminates</a:t>
            </a:r>
            <a:endParaRPr sz="2400">
              <a:latin typeface="Arial"/>
              <a:cs typeface="Arial"/>
            </a:endParaRPr>
          </a:p>
          <a:p>
            <a:pPr marL="203200" indent="-190500">
              <a:lnSpc>
                <a:spcPct val="100000"/>
              </a:lnSpc>
              <a:buFont typeface="Arial"/>
              <a:buChar char="•"/>
              <a:tabLst>
                <a:tab pos="203200" algn="l"/>
              </a:tabLst>
            </a:pPr>
            <a:r>
              <a:rPr sz="2400" b="1">
                <a:latin typeface="Arial"/>
                <a:cs typeface="Arial"/>
              </a:rPr>
              <a:t>In </a:t>
            </a:r>
            <a:r>
              <a:rPr sz="2400" b="1" spc="-5">
                <a:latin typeface="Arial"/>
                <a:cs typeface="Arial"/>
              </a:rPr>
              <a:t>general, </a:t>
            </a:r>
            <a:r>
              <a:rPr sz="2400" b="1">
                <a:latin typeface="Arial"/>
                <a:cs typeface="Arial"/>
              </a:rPr>
              <a:t>do-while loops </a:t>
            </a:r>
            <a:r>
              <a:rPr sz="2400" b="1" spc="-5">
                <a:latin typeface="Arial"/>
                <a:cs typeface="Arial"/>
              </a:rPr>
              <a:t>are less frequently</a:t>
            </a:r>
            <a:r>
              <a:rPr sz="2400" b="1" spc="-90">
                <a:latin typeface="Arial"/>
                <a:cs typeface="Arial"/>
              </a:rPr>
              <a:t> </a:t>
            </a:r>
            <a:r>
              <a:rPr sz="2400" b="1">
                <a:latin typeface="Arial"/>
                <a:cs typeface="Arial"/>
              </a:rPr>
              <a:t>used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38677" y="531952"/>
            <a:ext cx="33216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>
                <a:latin typeface="Arial"/>
                <a:cs typeface="Arial"/>
              </a:rPr>
              <a:t>do-while</a:t>
            </a:r>
            <a:r>
              <a:rPr sz="4400" spc="-80">
                <a:latin typeface="Arial"/>
                <a:cs typeface="Arial"/>
              </a:rPr>
              <a:t> </a:t>
            </a:r>
            <a:r>
              <a:rPr sz="4400">
                <a:latin typeface="Arial"/>
                <a:cs typeface="Arial"/>
              </a:rPr>
              <a:t>loop</a:t>
            </a:r>
          </a:p>
        </p:txBody>
      </p:sp>
      <p:sp>
        <p:nvSpPr>
          <p:cNvPr id="3" name="object 3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0063" y="1656079"/>
            <a:ext cx="6364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>
                <a:latin typeface="Arial"/>
                <a:cs typeface="Arial"/>
              </a:rPr>
              <a:t>Print </a:t>
            </a:r>
            <a:r>
              <a:rPr sz="1800" b="1" spc="-5">
                <a:latin typeface="Arial"/>
                <a:cs typeface="Arial"/>
              </a:rPr>
              <a:t>all </a:t>
            </a:r>
            <a:r>
              <a:rPr sz="1800" b="1">
                <a:latin typeface="Arial"/>
                <a:cs typeface="Arial"/>
              </a:rPr>
              <a:t>numbers between </a:t>
            </a:r>
            <a:r>
              <a:rPr sz="1800" b="1" spc="-5">
                <a:latin typeface="Arial"/>
                <a:cs typeface="Arial"/>
              </a:rPr>
              <a:t>1 </a:t>
            </a:r>
            <a:r>
              <a:rPr sz="1800" b="1">
                <a:latin typeface="Arial"/>
                <a:cs typeface="Arial"/>
              </a:rPr>
              <a:t>and </a:t>
            </a:r>
            <a:r>
              <a:rPr sz="1800" b="1" spc="-5">
                <a:latin typeface="Arial"/>
                <a:cs typeface="Arial"/>
              </a:rPr>
              <a:t>100 </a:t>
            </a:r>
            <a:r>
              <a:rPr sz="1800" b="1">
                <a:latin typeface="Arial"/>
                <a:cs typeface="Arial"/>
              </a:rPr>
              <a:t>that </a:t>
            </a:r>
            <a:r>
              <a:rPr sz="1800" b="1" spc="-5">
                <a:latin typeface="Arial"/>
                <a:cs typeface="Arial"/>
              </a:rPr>
              <a:t>are divisible </a:t>
            </a:r>
            <a:r>
              <a:rPr sz="1800" b="1">
                <a:latin typeface="Arial"/>
                <a:cs typeface="Arial"/>
              </a:rPr>
              <a:t>by</a:t>
            </a:r>
            <a:r>
              <a:rPr sz="1800" b="1" spc="-35">
                <a:latin typeface="Arial"/>
                <a:cs typeface="Arial"/>
              </a:rPr>
              <a:t> </a:t>
            </a:r>
            <a:r>
              <a:rPr sz="1800" b="1" spc="-5">
                <a:latin typeface="Arial"/>
                <a:cs typeface="Arial"/>
              </a:rPr>
              <a:t>7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42416" y="2350007"/>
            <a:ext cx="7059168" cy="37947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00097" y="531952"/>
            <a:ext cx="49993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>
                <a:latin typeface="Arial"/>
                <a:cs typeface="Arial"/>
              </a:rPr>
              <a:t>Example: while</a:t>
            </a:r>
            <a:r>
              <a:rPr sz="4400" spc="-75">
                <a:latin typeface="Arial"/>
                <a:cs typeface="Arial"/>
              </a:rPr>
              <a:t> </a:t>
            </a:r>
            <a:r>
              <a:rPr sz="4400">
                <a:latin typeface="Arial"/>
                <a:cs typeface="Arial"/>
              </a:rPr>
              <a:t>loop</a:t>
            </a:r>
          </a:p>
        </p:txBody>
      </p:sp>
      <p:sp>
        <p:nvSpPr>
          <p:cNvPr id="3" name="object 3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0063" y="1656079"/>
            <a:ext cx="63588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>
                <a:latin typeface="Arial"/>
                <a:cs typeface="Arial"/>
              </a:rPr>
              <a:t>Write a c </a:t>
            </a:r>
            <a:r>
              <a:rPr sz="1800" b="1">
                <a:latin typeface="Arial"/>
                <a:cs typeface="Arial"/>
              </a:rPr>
              <a:t>program to find out </a:t>
            </a:r>
            <a:r>
              <a:rPr sz="1800" b="1" spc="-5">
                <a:latin typeface="Arial"/>
                <a:cs typeface="Arial"/>
              </a:rPr>
              <a:t>sum </a:t>
            </a:r>
            <a:r>
              <a:rPr sz="1800" b="1">
                <a:latin typeface="Arial"/>
                <a:cs typeface="Arial"/>
              </a:rPr>
              <a:t>of digit of </a:t>
            </a:r>
            <a:r>
              <a:rPr sz="1800" b="1" spc="-10">
                <a:latin typeface="Arial"/>
                <a:cs typeface="Arial"/>
              </a:rPr>
              <a:t>given</a:t>
            </a:r>
            <a:r>
              <a:rPr sz="1800" b="1" spc="4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number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11123" y="1988819"/>
            <a:ext cx="7705343" cy="44211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265">
              <a:lnSpc>
                <a:spcPct val="100000"/>
              </a:lnSpc>
              <a:spcBef>
                <a:spcPts val="105"/>
              </a:spcBef>
            </a:pPr>
            <a:r>
              <a:t>Example: for</a:t>
            </a:r>
            <a:r>
              <a:rPr spc="-75"/>
              <a:t> </a:t>
            </a:r>
            <a:r>
              <a:t>loop</a:t>
            </a:r>
          </a:p>
        </p:txBody>
      </p:sp>
      <p:sp>
        <p:nvSpPr>
          <p:cNvPr id="3" name="object 3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0063" y="1656079"/>
            <a:ext cx="63588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>
                <a:latin typeface="Arial"/>
                <a:cs typeface="Arial"/>
              </a:rPr>
              <a:t>Write a c </a:t>
            </a:r>
            <a:r>
              <a:rPr sz="1800" b="1">
                <a:latin typeface="Arial"/>
                <a:cs typeface="Arial"/>
              </a:rPr>
              <a:t>program to find out </a:t>
            </a:r>
            <a:r>
              <a:rPr sz="1800" b="1" spc="-5">
                <a:latin typeface="Arial"/>
                <a:cs typeface="Arial"/>
              </a:rPr>
              <a:t>sum </a:t>
            </a:r>
            <a:r>
              <a:rPr sz="1800" b="1">
                <a:latin typeface="Arial"/>
                <a:cs typeface="Arial"/>
              </a:rPr>
              <a:t>of digit of </a:t>
            </a:r>
            <a:r>
              <a:rPr sz="1800" b="1" spc="-10">
                <a:latin typeface="Arial"/>
                <a:cs typeface="Arial"/>
              </a:rPr>
              <a:t>given</a:t>
            </a:r>
            <a:r>
              <a:rPr sz="1800" b="1" spc="4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number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11123" y="1988820"/>
            <a:ext cx="7129272" cy="43982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309104" y="6309359"/>
            <a:ext cx="1589531" cy="5486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519678" y="563371"/>
            <a:ext cx="340804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>
                <a:latin typeface="Arial"/>
                <a:cs typeface="Arial"/>
              </a:rPr>
              <a:t>Loop : </a:t>
            </a:r>
            <a:r>
              <a:rPr spc="-5"/>
              <a:t>While</a:t>
            </a:r>
            <a:r>
              <a:rPr spc="-105"/>
              <a:t> </a:t>
            </a:r>
            <a:r>
              <a:rPr spc="-5"/>
              <a:t>Loop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89254" y="2445511"/>
            <a:ext cx="2235200" cy="1534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050"/>
              </a:lnSpc>
              <a:spcBef>
                <a:spcPts val="100"/>
              </a:spcBef>
            </a:pPr>
            <a:r>
              <a:rPr sz="1800" spc="-5">
                <a:latin typeface="Arial"/>
                <a:cs typeface="Arial"/>
              </a:rPr>
              <a:t>Initialization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1945"/>
              </a:lnSpc>
            </a:pPr>
            <a:r>
              <a:rPr sz="1800" spc="-15">
                <a:latin typeface="Arial"/>
                <a:cs typeface="Arial"/>
              </a:rPr>
              <a:t>while </a:t>
            </a:r>
            <a:r>
              <a:rPr sz="1800">
                <a:latin typeface="Arial"/>
                <a:cs typeface="Arial"/>
              </a:rPr>
              <a:t>( </a:t>
            </a:r>
            <a:r>
              <a:rPr sz="1800" spc="-5">
                <a:latin typeface="Arial"/>
                <a:cs typeface="Arial"/>
              </a:rPr>
              <a:t>condition</a:t>
            </a:r>
            <a:r>
              <a:rPr sz="1800" spc="5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)</a:t>
            </a:r>
          </a:p>
          <a:p>
            <a:pPr marL="12700">
              <a:lnSpc>
                <a:spcPts val="1945"/>
              </a:lnSpc>
            </a:pPr>
            <a:r>
              <a:rPr sz="1800">
                <a:latin typeface="Arial"/>
                <a:cs typeface="Arial"/>
              </a:rPr>
              <a:t>{</a:t>
            </a:r>
          </a:p>
          <a:p>
            <a:pPr marL="393700" marR="5080">
              <a:lnSpc>
                <a:spcPts val="1939"/>
              </a:lnSpc>
              <a:spcBef>
                <a:spcPts val="140"/>
              </a:spcBef>
            </a:pPr>
            <a:r>
              <a:rPr sz="1800" spc="-5">
                <a:latin typeface="Arial"/>
                <a:cs typeface="Arial"/>
              </a:rPr>
              <a:t>statement(s);  update</a:t>
            </a:r>
            <a:r>
              <a:rPr sz="1800" spc="-40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statement;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1920"/>
              </a:lnSpc>
            </a:pPr>
            <a:r>
              <a:rPr sz="1800">
                <a:latin typeface="Arial"/>
                <a:cs typeface="Arial"/>
              </a:rPr>
              <a:t>}</a:t>
            </a:r>
          </a:p>
        </p:txBody>
      </p:sp>
      <p:sp>
        <p:nvSpPr>
          <p:cNvPr id="6" name="object 6"/>
          <p:cNvSpPr/>
          <p:nvPr/>
        </p:nvSpPr>
        <p:spPr>
          <a:xfrm>
            <a:off x="4500371" y="1915667"/>
            <a:ext cx="2200655" cy="31729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pc="-10"/>
              <a:t>Abdallah</a:t>
            </a:r>
            <a:r>
              <a:rPr spc="-55"/>
              <a:t> </a:t>
            </a:r>
            <a:r>
              <a:t>Karakra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/>
              <a:t>Saturday, </a:t>
            </a:r>
            <a:r>
              <a:t>July </a:t>
            </a:r>
            <a:r>
              <a:rPr spc="-5"/>
              <a:t>14,</a:t>
            </a:r>
            <a:r>
              <a:rPr spc="-60"/>
              <a:t> </a:t>
            </a:r>
            <a:r>
              <a:rPr spc="-5"/>
              <a:t>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7985" y="531952"/>
            <a:ext cx="22028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/>
              <a:t>Example</a:t>
            </a:r>
          </a:p>
        </p:txBody>
      </p:sp>
      <p:sp>
        <p:nvSpPr>
          <p:cNvPr id="3" name="object 3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0063" y="1656079"/>
            <a:ext cx="4938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>
                <a:latin typeface="Arial"/>
                <a:cs typeface="Arial"/>
              </a:rPr>
              <a:t>Convert </a:t>
            </a:r>
            <a:r>
              <a:rPr sz="1800" b="1">
                <a:latin typeface="Arial"/>
                <a:cs typeface="Arial"/>
              </a:rPr>
              <a:t>the following </a:t>
            </a:r>
            <a:r>
              <a:rPr sz="1800" b="1" spc="5">
                <a:latin typeface="Arial"/>
                <a:cs typeface="Arial"/>
              </a:rPr>
              <a:t>while </a:t>
            </a:r>
            <a:r>
              <a:rPr sz="1800" b="1">
                <a:latin typeface="Arial"/>
                <a:cs typeface="Arial"/>
              </a:rPr>
              <a:t>loop to </a:t>
            </a:r>
            <a:r>
              <a:rPr sz="1800" b="1" spc="-5">
                <a:latin typeface="Arial"/>
                <a:cs typeface="Arial"/>
              </a:rPr>
              <a:t>a </a:t>
            </a:r>
            <a:r>
              <a:rPr sz="1800" b="1">
                <a:latin typeface="Arial"/>
                <a:cs typeface="Arial"/>
              </a:rPr>
              <a:t>for</a:t>
            </a:r>
            <a:r>
              <a:rPr sz="1800" b="1" spc="-35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loop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2222" y="2061210"/>
            <a:ext cx="4572000" cy="1754505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10"/>
              </a:spcBef>
            </a:pPr>
            <a:r>
              <a:rPr sz="1800" spc="-5">
                <a:latin typeface="Arial"/>
                <a:cs typeface="Arial"/>
              </a:rPr>
              <a:t>int </a:t>
            </a:r>
            <a:r>
              <a:rPr sz="1800">
                <a:latin typeface="Arial"/>
                <a:cs typeface="Arial"/>
              </a:rPr>
              <a:t>x = </a:t>
            </a:r>
            <a:r>
              <a:rPr sz="1800" spc="-5">
                <a:latin typeface="Arial"/>
                <a:cs typeface="Arial"/>
              </a:rPr>
              <a:t>5;</a:t>
            </a:r>
            <a:endParaRPr sz="1800">
              <a:latin typeface="Arial"/>
              <a:cs typeface="Arial"/>
            </a:endParaRPr>
          </a:p>
          <a:p>
            <a:pPr marL="344170">
              <a:lnSpc>
                <a:spcPct val="100000"/>
              </a:lnSpc>
            </a:pPr>
            <a:r>
              <a:rPr sz="1800" spc="-15">
                <a:latin typeface="Arial"/>
                <a:cs typeface="Arial"/>
              </a:rPr>
              <a:t>while </a:t>
            </a:r>
            <a:r>
              <a:rPr sz="1800">
                <a:latin typeface="Arial"/>
                <a:cs typeface="Arial"/>
              </a:rPr>
              <a:t>( x &lt; </a:t>
            </a:r>
            <a:r>
              <a:rPr sz="1800" spc="-5">
                <a:latin typeface="Arial"/>
                <a:cs typeface="Arial"/>
              </a:rPr>
              <a:t>50</a:t>
            </a:r>
            <a:r>
              <a:rPr sz="1800" spc="45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)</a:t>
            </a:r>
          </a:p>
          <a:p>
            <a:pPr marL="344170">
              <a:lnSpc>
                <a:spcPct val="100000"/>
              </a:lnSpc>
            </a:pPr>
            <a:r>
              <a:rPr sz="1800">
                <a:latin typeface="Arial"/>
                <a:cs typeface="Arial"/>
              </a:rPr>
              <a:t>{</a:t>
            </a:r>
          </a:p>
          <a:p>
            <a:pPr marL="470534" marR="2702560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pr</a:t>
            </a:r>
            <a:r>
              <a:rPr sz="1800" spc="-15">
                <a:latin typeface="Arial"/>
                <a:cs typeface="Arial"/>
              </a:rPr>
              <a:t>i</a:t>
            </a:r>
            <a:r>
              <a:rPr sz="1800">
                <a:latin typeface="Arial"/>
                <a:cs typeface="Arial"/>
              </a:rPr>
              <a:t>ntf</a:t>
            </a:r>
            <a:r>
              <a:rPr sz="1800" spc="-5">
                <a:latin typeface="Arial"/>
                <a:cs typeface="Arial"/>
              </a:rPr>
              <a:t>("</a:t>
            </a:r>
            <a:r>
              <a:rPr sz="1800" spc="-15">
                <a:latin typeface="Arial"/>
                <a:cs typeface="Arial"/>
              </a:rPr>
              <a:t>%</a:t>
            </a:r>
            <a:r>
              <a:rPr sz="1800" spc="-5">
                <a:latin typeface="Arial"/>
                <a:cs typeface="Arial"/>
              </a:rPr>
              <a:t>d</a:t>
            </a:r>
            <a:r>
              <a:rPr sz="1800" spc="-15">
                <a:latin typeface="Arial"/>
                <a:cs typeface="Arial"/>
              </a:rPr>
              <a:t>"</a:t>
            </a:r>
            <a:r>
              <a:rPr sz="1800">
                <a:latin typeface="Arial"/>
                <a:cs typeface="Arial"/>
              </a:rPr>
              <a:t>,</a:t>
            </a:r>
            <a:r>
              <a:rPr sz="1800" spc="-10">
                <a:latin typeface="Arial"/>
                <a:cs typeface="Arial"/>
              </a:rPr>
              <a:t>x</a:t>
            </a:r>
            <a:r>
              <a:rPr sz="1800">
                <a:latin typeface="Arial"/>
                <a:cs typeface="Arial"/>
              </a:rPr>
              <a:t>);  </a:t>
            </a:r>
            <a:r>
              <a:rPr sz="1800" spc="-5">
                <a:latin typeface="Arial"/>
                <a:cs typeface="Arial"/>
              </a:rPr>
              <a:t>x++;</a:t>
            </a:r>
            <a:endParaRPr sz="1800">
              <a:latin typeface="Arial"/>
              <a:cs typeface="Arial"/>
            </a:endParaRPr>
          </a:p>
          <a:p>
            <a:pPr marL="344170">
              <a:lnSpc>
                <a:spcPct val="100000"/>
              </a:lnSpc>
            </a:pPr>
            <a:r>
              <a:rPr sz="1800">
                <a:latin typeface="Arial"/>
                <a:cs typeface="Arial"/>
              </a:rPr>
              <a:t>}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7985" y="531952"/>
            <a:ext cx="22028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/>
              <a:t>Example</a:t>
            </a:r>
          </a:p>
        </p:txBody>
      </p:sp>
      <p:sp>
        <p:nvSpPr>
          <p:cNvPr id="3" name="object 3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0063" y="1656079"/>
            <a:ext cx="4938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>
                <a:latin typeface="Arial"/>
                <a:cs typeface="Arial"/>
              </a:rPr>
              <a:t>Convert </a:t>
            </a:r>
            <a:r>
              <a:rPr sz="1800" b="1">
                <a:latin typeface="Arial"/>
                <a:cs typeface="Arial"/>
              </a:rPr>
              <a:t>the following </a:t>
            </a:r>
            <a:r>
              <a:rPr sz="1800" b="1" spc="5">
                <a:latin typeface="Arial"/>
                <a:cs typeface="Arial"/>
              </a:rPr>
              <a:t>while </a:t>
            </a:r>
            <a:r>
              <a:rPr sz="1800" b="1">
                <a:latin typeface="Arial"/>
                <a:cs typeface="Arial"/>
              </a:rPr>
              <a:t>loop to </a:t>
            </a:r>
            <a:r>
              <a:rPr sz="1800" b="1" spc="-5">
                <a:latin typeface="Arial"/>
                <a:cs typeface="Arial"/>
              </a:rPr>
              <a:t>a </a:t>
            </a:r>
            <a:r>
              <a:rPr sz="1800" b="1">
                <a:latin typeface="Arial"/>
                <a:cs typeface="Arial"/>
              </a:rPr>
              <a:t>for</a:t>
            </a:r>
            <a:r>
              <a:rPr sz="1800" b="1" spc="-35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loop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2222" y="2061210"/>
            <a:ext cx="4572000" cy="1754505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10"/>
              </a:spcBef>
            </a:pPr>
            <a:r>
              <a:rPr sz="1800" spc="-5">
                <a:latin typeface="Arial"/>
                <a:cs typeface="Arial"/>
              </a:rPr>
              <a:t>int </a:t>
            </a:r>
            <a:r>
              <a:rPr sz="1800">
                <a:latin typeface="Arial"/>
                <a:cs typeface="Arial"/>
              </a:rPr>
              <a:t>x = </a:t>
            </a:r>
            <a:r>
              <a:rPr sz="1800" spc="-5">
                <a:latin typeface="Arial"/>
                <a:cs typeface="Arial"/>
              </a:rPr>
              <a:t>5;</a:t>
            </a:r>
            <a:endParaRPr sz="1800">
              <a:latin typeface="Arial"/>
              <a:cs typeface="Arial"/>
            </a:endParaRPr>
          </a:p>
          <a:p>
            <a:pPr marL="344170">
              <a:lnSpc>
                <a:spcPct val="100000"/>
              </a:lnSpc>
            </a:pPr>
            <a:r>
              <a:rPr sz="1800" spc="-15">
                <a:latin typeface="Arial"/>
                <a:cs typeface="Arial"/>
              </a:rPr>
              <a:t>while </a:t>
            </a:r>
            <a:r>
              <a:rPr sz="1800">
                <a:latin typeface="Arial"/>
                <a:cs typeface="Arial"/>
              </a:rPr>
              <a:t>( x &lt; </a:t>
            </a:r>
            <a:r>
              <a:rPr sz="1800" spc="-5">
                <a:latin typeface="Arial"/>
                <a:cs typeface="Arial"/>
              </a:rPr>
              <a:t>50</a:t>
            </a:r>
            <a:r>
              <a:rPr sz="1800" spc="45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)</a:t>
            </a:r>
          </a:p>
          <a:p>
            <a:pPr marL="344170">
              <a:lnSpc>
                <a:spcPct val="100000"/>
              </a:lnSpc>
            </a:pPr>
            <a:r>
              <a:rPr sz="1800">
                <a:latin typeface="Arial"/>
                <a:cs typeface="Arial"/>
              </a:rPr>
              <a:t>{</a:t>
            </a:r>
          </a:p>
          <a:p>
            <a:pPr marL="470534" marR="2702560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pr</a:t>
            </a:r>
            <a:r>
              <a:rPr sz="1800" spc="-15">
                <a:latin typeface="Arial"/>
                <a:cs typeface="Arial"/>
              </a:rPr>
              <a:t>i</a:t>
            </a:r>
            <a:r>
              <a:rPr sz="1800">
                <a:latin typeface="Arial"/>
                <a:cs typeface="Arial"/>
              </a:rPr>
              <a:t>ntf</a:t>
            </a:r>
            <a:r>
              <a:rPr sz="1800" spc="-5">
                <a:latin typeface="Arial"/>
                <a:cs typeface="Arial"/>
              </a:rPr>
              <a:t>("</a:t>
            </a:r>
            <a:r>
              <a:rPr sz="1800" spc="-15">
                <a:latin typeface="Arial"/>
                <a:cs typeface="Arial"/>
              </a:rPr>
              <a:t>%</a:t>
            </a:r>
            <a:r>
              <a:rPr sz="1800" spc="-5">
                <a:latin typeface="Arial"/>
                <a:cs typeface="Arial"/>
              </a:rPr>
              <a:t>d</a:t>
            </a:r>
            <a:r>
              <a:rPr sz="1800" spc="-15">
                <a:latin typeface="Arial"/>
                <a:cs typeface="Arial"/>
              </a:rPr>
              <a:t>"</a:t>
            </a:r>
            <a:r>
              <a:rPr sz="1800">
                <a:latin typeface="Arial"/>
                <a:cs typeface="Arial"/>
              </a:rPr>
              <a:t>,</a:t>
            </a:r>
            <a:r>
              <a:rPr sz="1800" spc="-10">
                <a:latin typeface="Arial"/>
                <a:cs typeface="Arial"/>
              </a:rPr>
              <a:t>x</a:t>
            </a:r>
            <a:r>
              <a:rPr sz="1800">
                <a:latin typeface="Arial"/>
                <a:cs typeface="Arial"/>
              </a:rPr>
              <a:t>);  </a:t>
            </a:r>
            <a:r>
              <a:rPr sz="1800" spc="-5">
                <a:latin typeface="Arial"/>
                <a:cs typeface="Arial"/>
              </a:rPr>
              <a:t>x++;</a:t>
            </a:r>
            <a:endParaRPr sz="1800">
              <a:latin typeface="Arial"/>
              <a:cs typeface="Arial"/>
            </a:endParaRPr>
          </a:p>
          <a:p>
            <a:pPr marL="344170">
              <a:lnSpc>
                <a:spcPct val="100000"/>
              </a:lnSpc>
            </a:pPr>
            <a:r>
              <a:rPr sz="1800">
                <a:latin typeface="Arial"/>
                <a:cs typeface="Arial"/>
              </a:rPr>
              <a:t>}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52222" y="3934205"/>
            <a:ext cx="4572000" cy="922019"/>
          </a:xfrm>
          <a:prstGeom prst="rect">
            <a:avLst/>
          </a:prstGeom>
          <a:solidFill>
            <a:srgbClr val="FFFFFF"/>
          </a:solidFill>
          <a:ln w="25907">
            <a:solidFill>
              <a:srgbClr val="FF0000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2150">
              <a:latin typeface="Times New Roman"/>
              <a:cs typeface="Times New Roman"/>
            </a:endParaRPr>
          </a:p>
          <a:p>
            <a:pPr marL="216535" marR="2226310" indent="-127000">
              <a:lnSpc>
                <a:spcPct val="100000"/>
              </a:lnSpc>
            </a:pPr>
            <a:r>
              <a:rPr sz="1800">
                <a:latin typeface="Arial"/>
                <a:cs typeface="Arial"/>
              </a:rPr>
              <a:t>for (x = </a:t>
            </a:r>
            <a:r>
              <a:rPr sz="1800" spc="-5">
                <a:latin typeface="Arial"/>
                <a:cs typeface="Arial"/>
              </a:rPr>
              <a:t>5; </a:t>
            </a:r>
            <a:r>
              <a:rPr sz="1800">
                <a:latin typeface="Arial"/>
                <a:cs typeface="Arial"/>
              </a:rPr>
              <a:t>x &lt; </a:t>
            </a:r>
            <a:r>
              <a:rPr sz="1800" spc="-5">
                <a:latin typeface="Arial"/>
                <a:cs typeface="Arial"/>
              </a:rPr>
              <a:t>50;</a:t>
            </a:r>
            <a:r>
              <a:rPr sz="1800" spc="-75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x++)  printf("%d",x);</a:t>
            </a:r>
            <a:endParaRPr sz="1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3123974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7985" y="531952"/>
            <a:ext cx="22028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/>
              <a:t>Example</a:t>
            </a:r>
          </a:p>
        </p:txBody>
      </p:sp>
      <p:sp>
        <p:nvSpPr>
          <p:cNvPr id="3" name="object 3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0063" y="1656079"/>
            <a:ext cx="47212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>
                <a:latin typeface="Arial"/>
                <a:cs typeface="Arial"/>
              </a:rPr>
              <a:t>Convert </a:t>
            </a:r>
            <a:r>
              <a:rPr sz="1800" b="1" spc="-5">
                <a:latin typeface="Arial"/>
                <a:cs typeface="Arial"/>
              </a:rPr>
              <a:t>a </a:t>
            </a:r>
            <a:r>
              <a:rPr sz="1800" b="1">
                <a:latin typeface="Arial"/>
                <a:cs typeface="Arial"/>
              </a:rPr>
              <a:t>following for loop to </a:t>
            </a:r>
            <a:r>
              <a:rPr sz="1800" b="1" spc="-5">
                <a:latin typeface="Arial"/>
                <a:cs typeface="Arial"/>
              </a:rPr>
              <a:t>a </a:t>
            </a:r>
            <a:r>
              <a:rPr sz="1800" b="1" spc="5">
                <a:latin typeface="Arial"/>
                <a:cs typeface="Arial"/>
              </a:rPr>
              <a:t>while</a:t>
            </a:r>
            <a:r>
              <a:rPr sz="1800" b="1" spc="-25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loop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8797" y="2279142"/>
            <a:ext cx="4572000" cy="646430"/>
          </a:xfrm>
          <a:prstGeom prst="rect">
            <a:avLst/>
          </a:prstGeom>
          <a:ln w="25907">
            <a:solidFill>
              <a:srgbClr val="333399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05"/>
              </a:spcBef>
            </a:pPr>
            <a:r>
              <a:rPr sz="1800">
                <a:latin typeface="Arial"/>
                <a:cs typeface="Arial"/>
              </a:rPr>
              <a:t>for (x = </a:t>
            </a:r>
            <a:r>
              <a:rPr sz="1800" spc="-5">
                <a:latin typeface="Arial"/>
                <a:cs typeface="Arial"/>
              </a:rPr>
              <a:t>50; </a:t>
            </a:r>
            <a:r>
              <a:rPr sz="1800">
                <a:latin typeface="Arial"/>
                <a:cs typeface="Arial"/>
              </a:rPr>
              <a:t>x &gt; </a:t>
            </a:r>
            <a:r>
              <a:rPr sz="1800" spc="-5">
                <a:latin typeface="Arial"/>
                <a:cs typeface="Arial"/>
              </a:rPr>
              <a:t>5;</a:t>
            </a:r>
            <a:r>
              <a:rPr sz="1800" spc="-10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x--)</a:t>
            </a:r>
            <a:endParaRPr sz="1800">
              <a:latin typeface="Arial"/>
              <a:cs typeface="Arial"/>
            </a:endParaRPr>
          </a:p>
          <a:p>
            <a:pPr marL="153670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printf("%d",x);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7985" y="531952"/>
            <a:ext cx="22028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/>
              <a:t>Example</a:t>
            </a:r>
          </a:p>
        </p:txBody>
      </p:sp>
      <p:sp>
        <p:nvSpPr>
          <p:cNvPr id="3" name="object 3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0063" y="1656079"/>
            <a:ext cx="47212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>
                <a:latin typeface="Arial"/>
                <a:cs typeface="Arial"/>
              </a:rPr>
              <a:t>Convert </a:t>
            </a:r>
            <a:r>
              <a:rPr sz="1800" b="1" spc="-5">
                <a:latin typeface="Arial"/>
                <a:cs typeface="Arial"/>
              </a:rPr>
              <a:t>a </a:t>
            </a:r>
            <a:r>
              <a:rPr sz="1800" b="1">
                <a:latin typeface="Arial"/>
                <a:cs typeface="Arial"/>
              </a:rPr>
              <a:t>following for loop to </a:t>
            </a:r>
            <a:r>
              <a:rPr sz="1800" b="1" spc="-5">
                <a:latin typeface="Arial"/>
                <a:cs typeface="Arial"/>
              </a:rPr>
              <a:t>a </a:t>
            </a:r>
            <a:r>
              <a:rPr sz="1800" b="1" spc="5">
                <a:latin typeface="Arial"/>
                <a:cs typeface="Arial"/>
              </a:rPr>
              <a:t>while</a:t>
            </a:r>
            <a:r>
              <a:rPr sz="1800" b="1" spc="-25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loop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8797" y="2279142"/>
            <a:ext cx="4572000" cy="646430"/>
          </a:xfrm>
          <a:prstGeom prst="rect">
            <a:avLst/>
          </a:prstGeom>
          <a:ln w="25907">
            <a:solidFill>
              <a:srgbClr val="333399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05"/>
              </a:spcBef>
            </a:pPr>
            <a:r>
              <a:rPr sz="1800">
                <a:latin typeface="Arial"/>
                <a:cs typeface="Arial"/>
              </a:rPr>
              <a:t>for (x = </a:t>
            </a:r>
            <a:r>
              <a:rPr sz="1800" spc="-5">
                <a:latin typeface="Arial"/>
                <a:cs typeface="Arial"/>
              </a:rPr>
              <a:t>50; </a:t>
            </a:r>
            <a:r>
              <a:rPr sz="1800">
                <a:latin typeface="Arial"/>
                <a:cs typeface="Arial"/>
              </a:rPr>
              <a:t>x &gt; </a:t>
            </a:r>
            <a:r>
              <a:rPr sz="1800" spc="-5">
                <a:latin typeface="Arial"/>
                <a:cs typeface="Arial"/>
              </a:rPr>
              <a:t>5;</a:t>
            </a:r>
            <a:r>
              <a:rPr sz="1800" spc="-10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x--)</a:t>
            </a:r>
            <a:endParaRPr sz="1800">
              <a:latin typeface="Arial"/>
              <a:cs typeface="Arial"/>
            </a:endParaRPr>
          </a:p>
          <a:p>
            <a:pPr marL="153670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printf("%d",x);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2222" y="3070098"/>
            <a:ext cx="4572000" cy="1754505"/>
          </a:xfrm>
          <a:prstGeom prst="rect">
            <a:avLst/>
          </a:prstGeom>
          <a:solidFill>
            <a:srgbClr val="FFFFFF"/>
          </a:solidFill>
          <a:ln w="25907">
            <a:solidFill>
              <a:srgbClr val="FF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05"/>
              </a:spcBef>
            </a:pPr>
            <a:r>
              <a:rPr sz="1800">
                <a:latin typeface="Arial"/>
                <a:cs typeface="Arial"/>
              </a:rPr>
              <a:t>x =</a:t>
            </a:r>
            <a:r>
              <a:rPr sz="1800" spc="-10">
                <a:latin typeface="Arial"/>
                <a:cs typeface="Arial"/>
              </a:rPr>
              <a:t> 50;</a:t>
            </a:r>
            <a:endParaRPr sz="1800">
              <a:latin typeface="Arial"/>
              <a:cs typeface="Arial"/>
            </a:endParaRPr>
          </a:p>
          <a:p>
            <a:pPr marL="89535">
              <a:lnSpc>
                <a:spcPct val="100000"/>
              </a:lnSpc>
            </a:pPr>
            <a:r>
              <a:rPr sz="1800" spc="-15">
                <a:latin typeface="Arial"/>
                <a:cs typeface="Arial"/>
              </a:rPr>
              <a:t>while </a:t>
            </a:r>
            <a:r>
              <a:rPr sz="1800">
                <a:latin typeface="Arial"/>
                <a:cs typeface="Arial"/>
              </a:rPr>
              <a:t>( x &gt;</a:t>
            </a:r>
            <a:r>
              <a:rPr sz="1800" spc="50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5)</a:t>
            </a:r>
            <a:endParaRPr sz="1800">
              <a:latin typeface="Arial"/>
              <a:cs typeface="Arial"/>
            </a:endParaRPr>
          </a:p>
          <a:p>
            <a:pPr marL="89535">
              <a:lnSpc>
                <a:spcPct val="100000"/>
              </a:lnSpc>
            </a:pPr>
            <a:r>
              <a:rPr sz="1800">
                <a:latin typeface="Arial"/>
                <a:cs typeface="Arial"/>
              </a:rPr>
              <a:t>{</a:t>
            </a:r>
          </a:p>
          <a:p>
            <a:pPr marL="280035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printf("%d",x);</a:t>
            </a:r>
            <a:endParaRPr sz="1800">
              <a:latin typeface="Arial"/>
              <a:cs typeface="Arial"/>
            </a:endParaRPr>
          </a:p>
          <a:p>
            <a:pPr marL="280035">
              <a:lnSpc>
                <a:spcPct val="100000"/>
              </a:lnSpc>
            </a:pPr>
            <a:r>
              <a:rPr sz="1800" spc="-10">
                <a:latin typeface="Arial"/>
                <a:cs typeface="Arial"/>
              </a:rPr>
              <a:t>x--;</a:t>
            </a:r>
            <a:endParaRPr sz="1800">
              <a:latin typeface="Arial"/>
              <a:cs typeface="Arial"/>
            </a:endParaRPr>
          </a:p>
          <a:p>
            <a:pPr marL="89535">
              <a:lnSpc>
                <a:spcPct val="100000"/>
              </a:lnSpc>
              <a:spcBef>
                <a:spcPts val="5"/>
              </a:spcBef>
            </a:pPr>
            <a:r>
              <a:rPr sz="1800">
                <a:latin typeface="Arial"/>
                <a:cs typeface="Arial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744300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7985" y="531952"/>
            <a:ext cx="22028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/>
              <a:t>Example</a:t>
            </a:r>
          </a:p>
        </p:txBody>
      </p:sp>
      <p:sp>
        <p:nvSpPr>
          <p:cNvPr id="3" name="object 3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0063" y="1656079"/>
            <a:ext cx="53816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>
                <a:latin typeface="Arial"/>
                <a:cs typeface="Arial"/>
              </a:rPr>
              <a:t>What </a:t>
            </a:r>
            <a:r>
              <a:rPr sz="1800" b="1" spc="5">
                <a:latin typeface="Arial"/>
                <a:cs typeface="Arial"/>
              </a:rPr>
              <a:t>would </a:t>
            </a:r>
            <a:r>
              <a:rPr sz="1800" b="1">
                <a:latin typeface="Arial"/>
                <a:cs typeface="Arial"/>
              </a:rPr>
              <a:t>be the output of the following code</a:t>
            </a:r>
            <a:r>
              <a:rPr sz="1800" b="1" spc="-11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?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70687" y="2069592"/>
            <a:ext cx="5955792" cy="44074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34695" y="2133600"/>
            <a:ext cx="5777484" cy="42291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5645" y="2114550"/>
            <a:ext cx="5815965" cy="4267200"/>
          </a:xfrm>
          <a:custGeom>
            <a:avLst/>
            <a:gdLst/>
            <a:ahLst/>
            <a:cxnLst/>
            <a:rect l="l" t="t" r="r" b="b"/>
            <a:pathLst>
              <a:path w="5815965" h="4267200">
                <a:moveTo>
                  <a:pt x="0" y="4267200"/>
                </a:moveTo>
                <a:lnTo>
                  <a:pt x="5815584" y="4267200"/>
                </a:lnTo>
                <a:lnTo>
                  <a:pt x="5815584" y="0"/>
                </a:lnTo>
                <a:lnTo>
                  <a:pt x="0" y="0"/>
                </a:lnTo>
                <a:lnTo>
                  <a:pt x="0" y="4267200"/>
                </a:lnTo>
                <a:close/>
              </a:path>
            </a:pathLst>
          </a:custGeom>
          <a:ln w="380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7985" y="531952"/>
            <a:ext cx="22028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/>
              <a:t>Example</a:t>
            </a:r>
          </a:p>
        </p:txBody>
      </p:sp>
      <p:sp>
        <p:nvSpPr>
          <p:cNvPr id="3" name="object 3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0063" y="1656079"/>
            <a:ext cx="53816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>
                <a:latin typeface="Arial"/>
                <a:cs typeface="Arial"/>
              </a:rPr>
              <a:t>What </a:t>
            </a:r>
            <a:r>
              <a:rPr sz="1800" b="1" spc="5">
                <a:latin typeface="Arial"/>
                <a:cs typeface="Arial"/>
              </a:rPr>
              <a:t>would </a:t>
            </a:r>
            <a:r>
              <a:rPr sz="1800" b="1">
                <a:latin typeface="Arial"/>
                <a:cs typeface="Arial"/>
              </a:rPr>
              <a:t>be the output of the following code</a:t>
            </a:r>
            <a:r>
              <a:rPr sz="1800" b="1" spc="-11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?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70687" y="2069592"/>
            <a:ext cx="5955792" cy="44074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34695" y="2133600"/>
            <a:ext cx="5777484" cy="42291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5645" y="2114550"/>
            <a:ext cx="5815965" cy="4267200"/>
          </a:xfrm>
          <a:custGeom>
            <a:avLst/>
            <a:gdLst/>
            <a:ahLst/>
            <a:cxnLst/>
            <a:rect l="l" t="t" r="r" b="b"/>
            <a:pathLst>
              <a:path w="5815965" h="4267200">
                <a:moveTo>
                  <a:pt x="0" y="4267200"/>
                </a:moveTo>
                <a:lnTo>
                  <a:pt x="5815584" y="4267200"/>
                </a:lnTo>
                <a:lnTo>
                  <a:pt x="5815584" y="0"/>
                </a:lnTo>
                <a:lnTo>
                  <a:pt x="0" y="0"/>
                </a:lnTo>
                <a:lnTo>
                  <a:pt x="0" y="4267200"/>
                </a:lnTo>
                <a:close/>
              </a:path>
            </a:pathLst>
          </a:custGeom>
          <a:ln w="380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444234" y="3574541"/>
            <a:ext cx="1442085" cy="646430"/>
          </a:xfrm>
          <a:prstGeom prst="rect">
            <a:avLst/>
          </a:prstGeom>
          <a:solidFill>
            <a:srgbClr val="FFFFFF"/>
          </a:solidFill>
          <a:ln w="25907">
            <a:solidFill>
              <a:srgbClr val="FF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1440" marR="656590">
              <a:lnSpc>
                <a:spcPct val="100000"/>
              </a:lnSpc>
              <a:spcBef>
                <a:spcPts val="310"/>
              </a:spcBef>
            </a:pPr>
            <a:r>
              <a:rPr sz="1800">
                <a:latin typeface="Arial"/>
                <a:cs typeface="Arial"/>
              </a:rPr>
              <a:t>Outp</a:t>
            </a:r>
            <a:r>
              <a:rPr sz="1800" spc="-10">
                <a:latin typeface="Arial"/>
                <a:cs typeface="Arial"/>
              </a:rPr>
              <a:t>u</a:t>
            </a:r>
            <a:r>
              <a:rPr sz="1800">
                <a:latin typeface="Arial"/>
                <a:cs typeface="Arial"/>
              </a:rPr>
              <a:t>t  </a:t>
            </a:r>
            <a:r>
              <a:rPr sz="1800" spc="-5"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8823572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7985" y="531952"/>
            <a:ext cx="22028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/>
              <a:t>Example</a:t>
            </a:r>
          </a:p>
        </p:txBody>
      </p:sp>
      <p:sp>
        <p:nvSpPr>
          <p:cNvPr id="3" name="object 3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0063" y="1656079"/>
            <a:ext cx="53816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>
                <a:latin typeface="Arial"/>
                <a:cs typeface="Arial"/>
              </a:rPr>
              <a:t>What </a:t>
            </a:r>
            <a:r>
              <a:rPr sz="1800" b="1" spc="5">
                <a:latin typeface="Arial"/>
                <a:cs typeface="Arial"/>
              </a:rPr>
              <a:t>would </a:t>
            </a:r>
            <a:r>
              <a:rPr sz="1800" b="1">
                <a:latin typeface="Arial"/>
                <a:cs typeface="Arial"/>
              </a:rPr>
              <a:t>be the output of the following code</a:t>
            </a:r>
            <a:r>
              <a:rPr sz="1800" b="1" spc="-11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?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87452" y="1924811"/>
            <a:ext cx="4985004" cy="4154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51459" y="1988820"/>
            <a:ext cx="4806696" cy="397611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32409" y="1969770"/>
            <a:ext cx="4845050" cy="4014470"/>
          </a:xfrm>
          <a:custGeom>
            <a:avLst/>
            <a:gdLst/>
            <a:ahLst/>
            <a:cxnLst/>
            <a:rect l="l" t="t" r="r" b="b"/>
            <a:pathLst>
              <a:path w="4845050" h="4014470">
                <a:moveTo>
                  <a:pt x="0" y="4014216"/>
                </a:moveTo>
                <a:lnTo>
                  <a:pt x="4844796" y="4014216"/>
                </a:lnTo>
                <a:lnTo>
                  <a:pt x="4844796" y="0"/>
                </a:lnTo>
                <a:lnTo>
                  <a:pt x="0" y="0"/>
                </a:lnTo>
                <a:lnTo>
                  <a:pt x="0" y="4014216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7985" y="531952"/>
            <a:ext cx="22028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/>
              <a:t>Example</a:t>
            </a:r>
          </a:p>
        </p:txBody>
      </p:sp>
      <p:sp>
        <p:nvSpPr>
          <p:cNvPr id="3" name="object 3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0063" y="1656079"/>
            <a:ext cx="53816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>
                <a:latin typeface="Arial"/>
                <a:cs typeface="Arial"/>
              </a:rPr>
              <a:t>What </a:t>
            </a:r>
            <a:r>
              <a:rPr sz="1800" b="1" spc="5">
                <a:latin typeface="Arial"/>
                <a:cs typeface="Arial"/>
              </a:rPr>
              <a:t>would </a:t>
            </a:r>
            <a:r>
              <a:rPr sz="1800" b="1">
                <a:latin typeface="Arial"/>
                <a:cs typeface="Arial"/>
              </a:rPr>
              <a:t>be the output of the following code</a:t>
            </a:r>
            <a:r>
              <a:rPr sz="1800" b="1" spc="-11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?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87452" y="1924811"/>
            <a:ext cx="4985004" cy="4154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51459" y="1988820"/>
            <a:ext cx="4806696" cy="397611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32409" y="1969770"/>
            <a:ext cx="4845050" cy="4014470"/>
          </a:xfrm>
          <a:custGeom>
            <a:avLst/>
            <a:gdLst/>
            <a:ahLst/>
            <a:cxnLst/>
            <a:rect l="l" t="t" r="r" b="b"/>
            <a:pathLst>
              <a:path w="4845050" h="4014470">
                <a:moveTo>
                  <a:pt x="0" y="4014216"/>
                </a:moveTo>
                <a:lnTo>
                  <a:pt x="4844796" y="4014216"/>
                </a:lnTo>
                <a:lnTo>
                  <a:pt x="4844796" y="0"/>
                </a:lnTo>
                <a:lnTo>
                  <a:pt x="0" y="0"/>
                </a:lnTo>
                <a:lnTo>
                  <a:pt x="0" y="4014216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227826" y="2422398"/>
            <a:ext cx="1440180" cy="3415665"/>
          </a:xfrm>
          <a:prstGeom prst="rect">
            <a:avLst/>
          </a:prstGeom>
          <a:solidFill>
            <a:srgbClr val="FFFFFF"/>
          </a:solidFill>
          <a:ln w="25907">
            <a:solidFill>
              <a:srgbClr val="FF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05"/>
              </a:spcBef>
            </a:pPr>
            <a:r>
              <a:rPr sz="1800" spc="-5">
                <a:latin typeface="Arial"/>
                <a:cs typeface="Arial"/>
              </a:rPr>
              <a:t>Output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Hello</a:t>
            </a:r>
            <a:r>
              <a:rPr sz="1800" spc="-10">
                <a:latin typeface="Arial"/>
                <a:cs typeface="Arial"/>
              </a:rPr>
              <a:t> 10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800" spc="-5">
                <a:latin typeface="Arial"/>
                <a:cs typeface="Arial"/>
              </a:rPr>
              <a:t>Hello</a:t>
            </a:r>
            <a:r>
              <a:rPr sz="1800" spc="-85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9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Hello</a:t>
            </a:r>
            <a:r>
              <a:rPr sz="1800" spc="-85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8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Hello</a:t>
            </a:r>
            <a:r>
              <a:rPr sz="1800" spc="-85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7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Hello</a:t>
            </a:r>
            <a:r>
              <a:rPr sz="1800" spc="-85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6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Hello</a:t>
            </a:r>
            <a:r>
              <a:rPr sz="1800" spc="-9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5</a:t>
            </a:r>
          </a:p>
          <a:p>
            <a:pPr marL="92075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Hello</a:t>
            </a:r>
            <a:r>
              <a:rPr sz="1800" spc="-85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4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Hello</a:t>
            </a:r>
            <a:r>
              <a:rPr sz="1800" spc="-85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3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Hello</a:t>
            </a:r>
            <a:r>
              <a:rPr sz="1800" spc="-85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Hello</a:t>
            </a:r>
            <a:r>
              <a:rPr sz="1800" spc="-9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26740293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2432" y="501687"/>
            <a:ext cx="4195445" cy="7334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650" b="1" i="1" spc="-125">
                <a:solidFill>
                  <a:srgbClr val="C00000"/>
                </a:solidFill>
                <a:latin typeface="Arial"/>
                <a:cs typeface="Arial"/>
              </a:rPr>
              <a:t>Extra</a:t>
            </a:r>
            <a:r>
              <a:rPr sz="4650" b="1" i="1" spc="-12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4650" b="1" i="1" spc="-130">
                <a:solidFill>
                  <a:srgbClr val="C00000"/>
                </a:solidFill>
                <a:latin typeface="Arial"/>
                <a:cs typeface="Arial"/>
              </a:rPr>
              <a:t>Exercises</a:t>
            </a:r>
            <a:endParaRPr sz="46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714879" y="1193291"/>
            <a:ext cx="4166870" cy="0"/>
          </a:xfrm>
          <a:custGeom>
            <a:avLst/>
            <a:gdLst/>
            <a:ahLst/>
            <a:cxnLst/>
            <a:rect l="l" t="t" r="r" b="b"/>
            <a:pathLst>
              <a:path w="4166870">
                <a:moveTo>
                  <a:pt x="0" y="0"/>
                </a:moveTo>
                <a:lnTo>
                  <a:pt x="4166616" y="0"/>
                </a:lnTo>
              </a:path>
            </a:pathLst>
          </a:custGeom>
          <a:ln w="5943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50063" y="1656079"/>
            <a:ext cx="8981440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b="1">
                <a:latin typeface="Arial"/>
                <a:cs typeface="Arial"/>
              </a:rPr>
              <a:t>Input </a:t>
            </a:r>
            <a:r>
              <a:rPr sz="1800" b="1" spc="-5">
                <a:latin typeface="Arial"/>
                <a:cs typeface="Arial"/>
              </a:rPr>
              <a:t>a </a:t>
            </a:r>
            <a:r>
              <a:rPr sz="1800" b="1">
                <a:latin typeface="Arial"/>
                <a:cs typeface="Arial"/>
              </a:rPr>
              <a:t>range from user and print </a:t>
            </a:r>
            <a:r>
              <a:rPr sz="1800" b="1" spc="-5">
                <a:latin typeface="Arial"/>
                <a:cs typeface="Arial"/>
              </a:rPr>
              <a:t>all </a:t>
            </a:r>
            <a:r>
              <a:rPr sz="1800" b="1">
                <a:latin typeface="Arial"/>
                <a:cs typeface="Arial"/>
              </a:rPr>
              <a:t>the magic numbers in that range. </a:t>
            </a:r>
            <a:r>
              <a:rPr sz="1800" b="1" spc="-5">
                <a:latin typeface="Arial"/>
                <a:cs typeface="Arial"/>
              </a:rPr>
              <a:t>A </a:t>
            </a:r>
            <a:r>
              <a:rPr sz="1800" b="1">
                <a:latin typeface="Arial"/>
                <a:cs typeface="Arial"/>
              </a:rPr>
              <a:t>number</a:t>
            </a:r>
            <a:r>
              <a:rPr sz="1800" b="1" spc="-125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is  magical if </a:t>
            </a:r>
            <a:r>
              <a:rPr sz="1800" b="1" spc="-5">
                <a:latin typeface="Arial"/>
                <a:cs typeface="Arial"/>
              </a:rPr>
              <a:t>repeated </a:t>
            </a:r>
            <a:r>
              <a:rPr sz="1800" b="1">
                <a:latin typeface="Arial"/>
                <a:cs typeface="Arial"/>
              </a:rPr>
              <a:t>adding of its digit </a:t>
            </a:r>
            <a:r>
              <a:rPr sz="1800" b="1" spc="-10">
                <a:latin typeface="Arial"/>
                <a:cs typeface="Arial"/>
              </a:rPr>
              <a:t>gives </a:t>
            </a:r>
            <a:r>
              <a:rPr sz="1800" b="1" spc="-5">
                <a:latin typeface="Arial"/>
                <a:cs typeface="Arial"/>
              </a:rPr>
              <a:t>1. Example 19 </a:t>
            </a:r>
            <a:r>
              <a:rPr sz="1800" b="1">
                <a:latin typeface="Arial"/>
                <a:cs typeface="Arial"/>
              </a:rPr>
              <a:t>is </a:t>
            </a:r>
            <a:r>
              <a:rPr sz="1800" b="1" spc="-5">
                <a:latin typeface="Arial"/>
                <a:cs typeface="Arial"/>
              </a:rPr>
              <a:t>magical as 1 </a:t>
            </a:r>
            <a:r>
              <a:rPr sz="1800" b="1">
                <a:latin typeface="Arial"/>
                <a:cs typeface="Arial"/>
              </a:rPr>
              <a:t>+ </a:t>
            </a:r>
            <a:r>
              <a:rPr sz="1800" b="1" spc="-5">
                <a:latin typeface="Arial"/>
                <a:cs typeface="Arial"/>
              </a:rPr>
              <a:t>9 </a:t>
            </a:r>
            <a:r>
              <a:rPr sz="1800" b="1">
                <a:latin typeface="Arial"/>
                <a:cs typeface="Arial"/>
              </a:rPr>
              <a:t>= </a:t>
            </a:r>
            <a:r>
              <a:rPr sz="1800" b="1" spc="-5">
                <a:latin typeface="Arial"/>
                <a:cs typeface="Arial"/>
              </a:rPr>
              <a:t>10,  1 </a:t>
            </a:r>
            <a:r>
              <a:rPr sz="1800" b="1">
                <a:latin typeface="Arial"/>
                <a:cs typeface="Arial"/>
              </a:rPr>
              <a:t>+ </a:t>
            </a:r>
            <a:r>
              <a:rPr sz="1800" b="1" spc="-5">
                <a:latin typeface="Arial"/>
                <a:cs typeface="Arial"/>
              </a:rPr>
              <a:t>0 </a:t>
            </a:r>
            <a:r>
              <a:rPr sz="1800" b="1">
                <a:latin typeface="Arial"/>
                <a:cs typeface="Arial"/>
              </a:rPr>
              <a:t>= </a:t>
            </a:r>
            <a:r>
              <a:rPr sz="1800" b="1" spc="-5">
                <a:latin typeface="Arial"/>
                <a:cs typeface="Arial"/>
              </a:rPr>
              <a:t>1 </a:t>
            </a:r>
            <a:r>
              <a:rPr sz="1800" b="1">
                <a:latin typeface="Arial"/>
                <a:cs typeface="Arial"/>
              </a:rPr>
              <a:t>hence</a:t>
            </a:r>
            <a:r>
              <a:rPr sz="1800" b="1" spc="-25">
                <a:latin typeface="Arial"/>
                <a:cs typeface="Arial"/>
              </a:rPr>
              <a:t> </a:t>
            </a:r>
            <a:r>
              <a:rPr sz="1800" b="1" spc="-5">
                <a:latin typeface="Arial"/>
                <a:cs typeface="Arial"/>
              </a:rPr>
              <a:t>magical.</a:t>
            </a:r>
            <a:endParaRPr sz="18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</a:pPr>
            <a:r>
              <a:rPr sz="1800" b="1">
                <a:latin typeface="Arial"/>
                <a:cs typeface="Arial"/>
              </a:rPr>
              <a:t>So is </a:t>
            </a:r>
            <a:r>
              <a:rPr sz="1800" b="1" spc="-5">
                <a:latin typeface="Arial"/>
                <a:cs typeface="Arial"/>
              </a:rPr>
              <a:t>991 as 9 </a:t>
            </a:r>
            <a:r>
              <a:rPr sz="1800" b="1">
                <a:latin typeface="Arial"/>
                <a:cs typeface="Arial"/>
              </a:rPr>
              <a:t>+ </a:t>
            </a:r>
            <a:r>
              <a:rPr sz="1800" b="1" spc="-5">
                <a:latin typeface="Arial"/>
                <a:cs typeface="Arial"/>
              </a:rPr>
              <a:t>9 </a:t>
            </a:r>
            <a:r>
              <a:rPr sz="1800" b="1">
                <a:latin typeface="Arial"/>
                <a:cs typeface="Arial"/>
              </a:rPr>
              <a:t>+ </a:t>
            </a:r>
            <a:r>
              <a:rPr sz="1800" b="1" spc="-5">
                <a:latin typeface="Arial"/>
                <a:cs typeface="Arial"/>
              </a:rPr>
              <a:t>1 </a:t>
            </a:r>
            <a:r>
              <a:rPr sz="1800" b="1">
                <a:latin typeface="Arial"/>
                <a:cs typeface="Arial"/>
              </a:rPr>
              <a:t>= </a:t>
            </a:r>
            <a:r>
              <a:rPr sz="1800" b="1" spc="-5">
                <a:latin typeface="Arial"/>
                <a:cs typeface="Arial"/>
              </a:rPr>
              <a:t>19, 1 </a:t>
            </a:r>
            <a:r>
              <a:rPr sz="1800" b="1">
                <a:latin typeface="Arial"/>
                <a:cs typeface="Arial"/>
              </a:rPr>
              <a:t>+ </a:t>
            </a:r>
            <a:r>
              <a:rPr sz="1800" b="1" spc="-5">
                <a:latin typeface="Arial"/>
                <a:cs typeface="Arial"/>
              </a:rPr>
              <a:t>9 </a:t>
            </a:r>
            <a:r>
              <a:rPr sz="1800" b="1">
                <a:latin typeface="Arial"/>
                <a:cs typeface="Arial"/>
              </a:rPr>
              <a:t>= </a:t>
            </a:r>
            <a:r>
              <a:rPr sz="1800" b="1" spc="-5">
                <a:latin typeface="Arial"/>
                <a:cs typeface="Arial"/>
              </a:rPr>
              <a:t>10, 1 </a:t>
            </a:r>
            <a:r>
              <a:rPr sz="1800" b="1">
                <a:latin typeface="Arial"/>
                <a:cs typeface="Arial"/>
              </a:rPr>
              <a:t>+ </a:t>
            </a:r>
            <a:r>
              <a:rPr sz="1800" b="1" spc="-5">
                <a:latin typeface="Arial"/>
                <a:cs typeface="Arial"/>
              </a:rPr>
              <a:t>0 </a:t>
            </a:r>
            <a:r>
              <a:rPr sz="1800" b="1">
                <a:latin typeface="Arial"/>
                <a:cs typeface="Arial"/>
              </a:rPr>
              <a:t>=</a:t>
            </a:r>
            <a:r>
              <a:rPr sz="1800" b="1" spc="-10">
                <a:latin typeface="Arial"/>
                <a:cs typeface="Arial"/>
              </a:rPr>
              <a:t> </a:t>
            </a:r>
            <a:r>
              <a:rPr sz="1800" b="1" spc="-5">
                <a:latin typeface="Arial"/>
                <a:cs typeface="Arial"/>
              </a:rPr>
              <a:t>1.</a:t>
            </a:r>
            <a:endParaRPr sz="18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</a:pPr>
            <a:r>
              <a:rPr sz="1800" b="1" spc="-5">
                <a:latin typeface="Arial"/>
                <a:cs typeface="Arial"/>
              </a:rPr>
              <a:t>However 224 </a:t>
            </a:r>
            <a:r>
              <a:rPr sz="1800" b="1">
                <a:latin typeface="Arial"/>
                <a:cs typeface="Arial"/>
              </a:rPr>
              <a:t>is not.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20617" y="3429761"/>
            <a:ext cx="2304415" cy="37084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10"/>
              </a:spcBef>
            </a:pPr>
            <a:r>
              <a:rPr sz="1800" spc="-10">
                <a:solidFill>
                  <a:srgbClr val="FF0000"/>
                </a:solidFill>
                <a:latin typeface="Arial"/>
                <a:cs typeface="Arial"/>
              </a:rPr>
              <a:t>Answer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739" y="4104894"/>
            <a:ext cx="886650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b="1">
                <a:latin typeface="Arial"/>
                <a:cs typeface="Arial"/>
              </a:rPr>
              <a:t>Input </a:t>
            </a:r>
            <a:r>
              <a:rPr sz="1800" b="1" spc="-5">
                <a:latin typeface="Arial"/>
                <a:cs typeface="Arial"/>
              </a:rPr>
              <a:t>a range </a:t>
            </a:r>
            <a:r>
              <a:rPr sz="1800" b="1">
                <a:latin typeface="Arial"/>
                <a:cs typeface="Arial"/>
              </a:rPr>
              <a:t>from </a:t>
            </a:r>
            <a:r>
              <a:rPr sz="1800" b="1" spc="-5">
                <a:latin typeface="Arial"/>
                <a:cs typeface="Arial"/>
              </a:rPr>
              <a:t>user </a:t>
            </a:r>
            <a:r>
              <a:rPr sz="1800" b="1">
                <a:latin typeface="Arial"/>
                <a:cs typeface="Arial"/>
              </a:rPr>
              <a:t>and print </a:t>
            </a:r>
            <a:r>
              <a:rPr sz="1800" b="1" spc="-5">
                <a:latin typeface="Arial"/>
                <a:cs typeface="Arial"/>
              </a:rPr>
              <a:t>all </a:t>
            </a:r>
            <a:r>
              <a:rPr sz="1800" b="1">
                <a:latin typeface="Arial"/>
                <a:cs typeface="Arial"/>
              </a:rPr>
              <a:t>the </a:t>
            </a:r>
            <a:r>
              <a:rPr sz="1800" b="1" spc="-5">
                <a:latin typeface="Arial"/>
                <a:cs typeface="Arial"/>
              </a:rPr>
              <a:t>narcissistic </a:t>
            </a:r>
            <a:r>
              <a:rPr sz="1800" b="1">
                <a:latin typeface="Arial"/>
                <a:cs typeface="Arial"/>
              </a:rPr>
              <a:t>number in that</a:t>
            </a:r>
            <a:r>
              <a:rPr sz="1800" b="1" spc="-15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range.</a:t>
            </a:r>
            <a:endParaRPr sz="18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b="1">
                <a:latin typeface="Arial"/>
                <a:cs typeface="Arial"/>
              </a:rPr>
              <a:t>Hint: </a:t>
            </a:r>
            <a:r>
              <a:rPr sz="1800" b="1" spc="-5">
                <a:latin typeface="Arial"/>
                <a:cs typeface="Arial"/>
              </a:rPr>
              <a:t>A </a:t>
            </a:r>
            <a:r>
              <a:rPr sz="1800" b="1">
                <a:latin typeface="Arial"/>
                <a:cs typeface="Arial"/>
              </a:rPr>
              <a:t>number is </a:t>
            </a:r>
            <a:r>
              <a:rPr sz="1800" b="1" spc="-5">
                <a:latin typeface="Arial"/>
                <a:cs typeface="Arial"/>
              </a:rPr>
              <a:t>called narcissistic </a:t>
            </a:r>
            <a:r>
              <a:rPr sz="1800" b="1">
                <a:latin typeface="Arial"/>
                <a:cs typeface="Arial"/>
              </a:rPr>
              <a:t>if </a:t>
            </a:r>
            <a:r>
              <a:rPr sz="1800" b="1" spc="-10">
                <a:latin typeface="Arial"/>
                <a:cs typeface="Arial"/>
              </a:rPr>
              <a:t>each </a:t>
            </a:r>
            <a:r>
              <a:rPr sz="1800" b="1">
                <a:latin typeface="Arial"/>
                <a:cs typeface="Arial"/>
              </a:rPr>
              <a:t>of its digits </a:t>
            </a:r>
            <a:r>
              <a:rPr sz="1800" b="1" spc="-5">
                <a:latin typeface="Arial"/>
                <a:cs typeface="Arial"/>
              </a:rPr>
              <a:t>raised </a:t>
            </a:r>
            <a:r>
              <a:rPr sz="1800" b="1">
                <a:latin typeface="Arial"/>
                <a:cs typeface="Arial"/>
              </a:rPr>
              <a:t>to the </a:t>
            </a:r>
            <a:r>
              <a:rPr sz="1800" b="1" spc="5">
                <a:latin typeface="Arial"/>
                <a:cs typeface="Arial"/>
              </a:rPr>
              <a:t>power </a:t>
            </a:r>
            <a:r>
              <a:rPr sz="1800" b="1">
                <a:latin typeface="Arial"/>
                <a:cs typeface="Arial"/>
              </a:rPr>
              <a:t>of</a:t>
            </a:r>
            <a:r>
              <a:rPr sz="1800" b="1" spc="-145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the  number of digits equals the </a:t>
            </a:r>
            <a:r>
              <a:rPr sz="1800" b="1" spc="-15">
                <a:latin typeface="Arial"/>
                <a:cs typeface="Arial"/>
              </a:rPr>
              <a:t>number. </a:t>
            </a:r>
            <a:r>
              <a:rPr sz="1800" b="1" spc="-5">
                <a:latin typeface="Arial"/>
                <a:cs typeface="Arial"/>
              </a:rPr>
              <a:t>Example </a:t>
            </a:r>
            <a:r>
              <a:rPr sz="1800" b="1">
                <a:latin typeface="Arial"/>
                <a:cs typeface="Arial"/>
              </a:rPr>
              <a:t>: </a:t>
            </a:r>
            <a:r>
              <a:rPr sz="1800" b="1" spc="-5">
                <a:latin typeface="Arial"/>
                <a:cs typeface="Arial"/>
              </a:rPr>
              <a:t>153 </a:t>
            </a:r>
            <a:r>
              <a:rPr sz="1800" b="1">
                <a:latin typeface="Arial"/>
                <a:cs typeface="Arial"/>
              </a:rPr>
              <a:t>is </a:t>
            </a:r>
            <a:r>
              <a:rPr sz="1800" b="1" spc="-5">
                <a:latin typeface="Arial"/>
                <a:cs typeface="Arial"/>
              </a:rPr>
              <a:t>a narcissistic </a:t>
            </a:r>
            <a:r>
              <a:rPr sz="1800" b="1">
                <a:latin typeface="Arial"/>
                <a:cs typeface="Arial"/>
              </a:rPr>
              <a:t>number since  </a:t>
            </a:r>
            <a:r>
              <a:rPr sz="1800" b="1" spc="-5">
                <a:latin typeface="Arial"/>
                <a:cs typeface="Arial"/>
              </a:rPr>
              <a:t>1^3 </a:t>
            </a:r>
            <a:r>
              <a:rPr sz="1800" b="1">
                <a:latin typeface="Arial"/>
                <a:cs typeface="Arial"/>
              </a:rPr>
              <a:t>+ </a:t>
            </a:r>
            <a:r>
              <a:rPr sz="1800" b="1" spc="-5">
                <a:latin typeface="Arial"/>
                <a:cs typeface="Arial"/>
              </a:rPr>
              <a:t>5^3 </a:t>
            </a:r>
            <a:r>
              <a:rPr sz="1800" b="1">
                <a:latin typeface="Arial"/>
                <a:cs typeface="Arial"/>
              </a:rPr>
              <a:t>+ </a:t>
            </a:r>
            <a:r>
              <a:rPr sz="1800" b="1" spc="-5">
                <a:latin typeface="Arial"/>
                <a:cs typeface="Arial"/>
              </a:rPr>
              <a:t>3^3 </a:t>
            </a:r>
            <a:r>
              <a:rPr sz="1800" b="1">
                <a:latin typeface="Arial"/>
                <a:cs typeface="Arial"/>
              </a:rPr>
              <a:t>= </a:t>
            </a:r>
            <a:r>
              <a:rPr sz="1800" b="1" spc="-5">
                <a:latin typeface="Arial"/>
                <a:cs typeface="Arial"/>
              </a:rPr>
              <a:t>1 </a:t>
            </a:r>
            <a:r>
              <a:rPr sz="1800" b="1">
                <a:latin typeface="Arial"/>
                <a:cs typeface="Arial"/>
              </a:rPr>
              <a:t>+ </a:t>
            </a:r>
            <a:r>
              <a:rPr sz="1800" b="1" spc="-5">
                <a:latin typeface="Arial"/>
                <a:cs typeface="Arial"/>
              </a:rPr>
              <a:t>125 </a:t>
            </a:r>
            <a:r>
              <a:rPr sz="1800" b="1">
                <a:latin typeface="Arial"/>
                <a:cs typeface="Arial"/>
              </a:rPr>
              <a:t>+ </a:t>
            </a:r>
            <a:r>
              <a:rPr sz="1800" b="1" spc="-5">
                <a:latin typeface="Arial"/>
                <a:cs typeface="Arial"/>
              </a:rPr>
              <a:t>27 </a:t>
            </a:r>
            <a:r>
              <a:rPr sz="1800" b="1">
                <a:latin typeface="Arial"/>
                <a:cs typeface="Arial"/>
              </a:rPr>
              <a:t>= </a:t>
            </a:r>
            <a:r>
              <a:rPr sz="1800" b="1" spc="-5">
                <a:latin typeface="Arial"/>
                <a:cs typeface="Arial"/>
              </a:rPr>
              <a:t>153. 1634 </a:t>
            </a:r>
            <a:r>
              <a:rPr sz="1800" b="1">
                <a:latin typeface="Arial"/>
                <a:cs typeface="Arial"/>
              </a:rPr>
              <a:t>= </a:t>
            </a:r>
            <a:r>
              <a:rPr sz="1800" b="1" spc="-5">
                <a:latin typeface="Arial"/>
                <a:cs typeface="Arial"/>
              </a:rPr>
              <a:t>1^4 </a:t>
            </a:r>
            <a:r>
              <a:rPr sz="1800" b="1">
                <a:latin typeface="Arial"/>
                <a:cs typeface="Arial"/>
              </a:rPr>
              <a:t>+ </a:t>
            </a:r>
            <a:r>
              <a:rPr sz="1800" b="1" spc="-5">
                <a:latin typeface="Arial"/>
                <a:cs typeface="Arial"/>
              </a:rPr>
              <a:t>6^4 </a:t>
            </a:r>
            <a:r>
              <a:rPr sz="1800" b="1">
                <a:latin typeface="Arial"/>
                <a:cs typeface="Arial"/>
              </a:rPr>
              <a:t>+ </a:t>
            </a:r>
            <a:r>
              <a:rPr sz="1800" b="1" spc="-5">
                <a:latin typeface="Arial"/>
                <a:cs typeface="Arial"/>
              </a:rPr>
              <a:t>3^4 </a:t>
            </a:r>
            <a:r>
              <a:rPr sz="1800" b="1">
                <a:latin typeface="Arial"/>
                <a:cs typeface="Arial"/>
              </a:rPr>
              <a:t>+ </a:t>
            </a:r>
            <a:r>
              <a:rPr sz="1800" b="1" spc="-5">
                <a:latin typeface="Arial"/>
                <a:cs typeface="Arial"/>
              </a:rPr>
              <a:t>4^4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420617" y="5517641"/>
            <a:ext cx="2304415" cy="37084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15"/>
              </a:spcBef>
            </a:pPr>
            <a:r>
              <a:rPr sz="1800" spc="-10">
                <a:solidFill>
                  <a:srgbClr val="FF0000"/>
                </a:solidFill>
                <a:latin typeface="Arial"/>
                <a:cs typeface="Arial"/>
              </a:rPr>
              <a:t>Answer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2432" y="501687"/>
            <a:ext cx="4195445" cy="7334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650" b="1" i="1" spc="-125">
                <a:solidFill>
                  <a:srgbClr val="C00000"/>
                </a:solidFill>
                <a:latin typeface="Arial"/>
                <a:cs typeface="Arial"/>
              </a:rPr>
              <a:t>Extra</a:t>
            </a:r>
            <a:r>
              <a:rPr sz="4650" b="1" i="1" spc="-12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4650" b="1" i="1" spc="-130">
                <a:solidFill>
                  <a:srgbClr val="C00000"/>
                </a:solidFill>
                <a:latin typeface="Arial"/>
                <a:cs typeface="Arial"/>
              </a:rPr>
              <a:t>Exercises</a:t>
            </a:r>
            <a:endParaRPr sz="46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714879" y="1193291"/>
            <a:ext cx="4166870" cy="0"/>
          </a:xfrm>
          <a:custGeom>
            <a:avLst/>
            <a:gdLst/>
            <a:ahLst/>
            <a:cxnLst/>
            <a:rect l="l" t="t" r="r" b="b"/>
            <a:pathLst>
              <a:path w="4166870">
                <a:moveTo>
                  <a:pt x="0" y="0"/>
                </a:moveTo>
                <a:lnTo>
                  <a:pt x="4166616" y="0"/>
                </a:lnTo>
              </a:path>
            </a:pathLst>
          </a:custGeom>
          <a:ln w="5943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416" y="1656079"/>
            <a:ext cx="915606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spc="-10">
                <a:latin typeface="Arial"/>
                <a:cs typeface="Arial"/>
              </a:rPr>
              <a:t>Write </a:t>
            </a:r>
            <a:r>
              <a:rPr sz="1800" b="1" spc="-5">
                <a:latin typeface="Arial"/>
                <a:cs typeface="Arial"/>
              </a:rPr>
              <a:t>a </a:t>
            </a:r>
            <a:r>
              <a:rPr sz="1800" b="1">
                <a:latin typeface="Arial"/>
                <a:cs typeface="Arial"/>
              </a:rPr>
              <a:t>program that </a:t>
            </a:r>
            <a:r>
              <a:rPr sz="1800" b="1" spc="10">
                <a:latin typeface="Arial"/>
                <a:cs typeface="Arial"/>
              </a:rPr>
              <a:t>will </a:t>
            </a:r>
            <a:r>
              <a:rPr sz="1800" b="1" spc="-5">
                <a:latin typeface="Arial"/>
                <a:cs typeface="Arial"/>
              </a:rPr>
              <a:t>read </a:t>
            </a:r>
            <a:r>
              <a:rPr sz="1800" b="1">
                <a:latin typeface="Arial"/>
                <a:cs typeface="Arial"/>
              </a:rPr>
              <a:t>an </a:t>
            </a:r>
            <a:r>
              <a:rPr sz="1800" b="1" spc="-5">
                <a:latin typeface="Arial"/>
                <a:cs typeface="Arial"/>
              </a:rPr>
              <a:t>unspecified numbers </a:t>
            </a:r>
            <a:r>
              <a:rPr sz="1800" b="1">
                <a:latin typeface="Arial"/>
                <a:cs typeface="Arial"/>
              </a:rPr>
              <a:t>of </a:t>
            </a:r>
            <a:r>
              <a:rPr sz="1800" b="1" spc="-5">
                <a:latin typeface="Arial"/>
                <a:cs typeface="Arial"/>
              </a:rPr>
              <a:t>integers </a:t>
            </a:r>
            <a:r>
              <a:rPr sz="1800" b="1">
                <a:latin typeface="Arial"/>
                <a:cs typeface="Arial"/>
              </a:rPr>
              <a:t>from </a:t>
            </a:r>
            <a:r>
              <a:rPr sz="1800" b="1" spc="-5">
                <a:latin typeface="Arial"/>
                <a:cs typeface="Arial"/>
              </a:rPr>
              <a:t>keyboard,  determine how many </a:t>
            </a:r>
            <a:r>
              <a:rPr sz="1800" b="1" spc="-15">
                <a:latin typeface="Arial"/>
                <a:cs typeface="Arial"/>
              </a:rPr>
              <a:t>even </a:t>
            </a:r>
            <a:r>
              <a:rPr sz="1800" b="1">
                <a:latin typeface="Arial"/>
                <a:cs typeface="Arial"/>
              </a:rPr>
              <a:t>and </a:t>
            </a:r>
            <a:r>
              <a:rPr sz="1800" b="1" spc="-5">
                <a:latin typeface="Arial"/>
                <a:cs typeface="Arial"/>
              </a:rPr>
              <a:t>how many </a:t>
            </a:r>
            <a:r>
              <a:rPr sz="1800" b="1">
                <a:latin typeface="Arial"/>
                <a:cs typeface="Arial"/>
              </a:rPr>
              <a:t>odd numbers </a:t>
            </a:r>
            <a:r>
              <a:rPr sz="1800" b="1" spc="-15">
                <a:latin typeface="Arial"/>
                <a:cs typeface="Arial"/>
              </a:rPr>
              <a:t>have </a:t>
            </a:r>
            <a:r>
              <a:rPr sz="1800" b="1" spc="-5">
                <a:latin typeface="Arial"/>
                <a:cs typeface="Arial"/>
              </a:rPr>
              <a:t>been read. </a:t>
            </a:r>
            <a:r>
              <a:rPr sz="1800" b="1">
                <a:latin typeface="Arial"/>
                <a:cs typeface="Arial"/>
              </a:rPr>
              <a:t>The  </a:t>
            </a:r>
            <a:r>
              <a:rPr sz="1800" b="1" spc="-5">
                <a:latin typeface="Arial"/>
                <a:cs typeface="Arial"/>
              </a:rPr>
              <a:t>program </a:t>
            </a:r>
            <a:r>
              <a:rPr sz="1800" b="1">
                <a:latin typeface="Arial"/>
                <a:cs typeface="Arial"/>
              </a:rPr>
              <a:t>should </a:t>
            </a:r>
            <a:r>
              <a:rPr sz="1800" b="1" spc="-5">
                <a:latin typeface="Arial"/>
                <a:cs typeface="Arial"/>
              </a:rPr>
              <a:t>also </a:t>
            </a:r>
            <a:r>
              <a:rPr sz="1800" b="1">
                <a:latin typeface="Arial"/>
                <a:cs typeface="Arial"/>
              </a:rPr>
              <a:t>compute the </a:t>
            </a:r>
            <a:r>
              <a:rPr sz="1800" b="1" spc="-10">
                <a:latin typeface="Arial"/>
                <a:cs typeface="Arial"/>
              </a:rPr>
              <a:t>average </a:t>
            </a:r>
            <a:r>
              <a:rPr sz="1800" b="1">
                <a:latin typeface="Arial"/>
                <a:cs typeface="Arial"/>
              </a:rPr>
              <a:t>of the </a:t>
            </a:r>
            <a:r>
              <a:rPr sz="1800" b="1" spc="-5">
                <a:latin typeface="Arial"/>
                <a:cs typeface="Arial"/>
              </a:rPr>
              <a:t>integers read. </a:t>
            </a:r>
            <a:r>
              <a:rPr sz="1800" b="1">
                <a:latin typeface="Arial"/>
                <a:cs typeface="Arial"/>
              </a:rPr>
              <a:t>The </a:t>
            </a:r>
            <a:r>
              <a:rPr sz="1800" b="1" spc="-5">
                <a:latin typeface="Arial"/>
                <a:cs typeface="Arial"/>
              </a:rPr>
              <a:t>program </a:t>
            </a:r>
            <a:r>
              <a:rPr sz="1800" b="1">
                <a:latin typeface="Arial"/>
                <a:cs typeface="Arial"/>
              </a:rPr>
              <a:t>should  display the number of odd </a:t>
            </a:r>
            <a:r>
              <a:rPr sz="1800" b="1" spc="-5">
                <a:latin typeface="Arial"/>
                <a:cs typeface="Arial"/>
              </a:rPr>
              <a:t>integers, </a:t>
            </a:r>
            <a:r>
              <a:rPr sz="1800" b="1">
                <a:latin typeface="Arial"/>
                <a:cs typeface="Arial"/>
              </a:rPr>
              <a:t>the number of </a:t>
            </a:r>
            <a:r>
              <a:rPr sz="1800" b="1" spc="-15">
                <a:latin typeface="Arial"/>
                <a:cs typeface="Arial"/>
              </a:rPr>
              <a:t>even </a:t>
            </a:r>
            <a:r>
              <a:rPr sz="1800" b="1" spc="-5">
                <a:latin typeface="Arial"/>
                <a:cs typeface="Arial"/>
              </a:rPr>
              <a:t>integers; and </a:t>
            </a:r>
            <a:r>
              <a:rPr sz="1800" b="1">
                <a:latin typeface="Arial"/>
                <a:cs typeface="Arial"/>
              </a:rPr>
              <a:t>the</a:t>
            </a:r>
            <a:r>
              <a:rPr sz="1800" b="1" spc="30">
                <a:latin typeface="Arial"/>
                <a:cs typeface="Arial"/>
              </a:rPr>
              <a:t> </a:t>
            </a:r>
            <a:r>
              <a:rPr sz="1800" b="1" spc="-10">
                <a:latin typeface="Arial"/>
                <a:cs typeface="Arial"/>
              </a:rPr>
              <a:t>average.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spc="-35">
                <a:latin typeface="Arial"/>
                <a:cs typeface="Arial"/>
              </a:rPr>
              <a:t>Your </a:t>
            </a:r>
            <a:r>
              <a:rPr sz="1800" b="1" spc="-5">
                <a:latin typeface="Arial"/>
                <a:cs typeface="Arial"/>
              </a:rPr>
              <a:t>program </a:t>
            </a:r>
            <a:r>
              <a:rPr sz="1800" b="1">
                <a:latin typeface="Arial"/>
                <a:cs typeface="Arial"/>
              </a:rPr>
              <a:t>should </a:t>
            </a:r>
            <a:r>
              <a:rPr sz="1800" b="1" spc="-5">
                <a:latin typeface="Arial"/>
                <a:cs typeface="Arial"/>
              </a:rPr>
              <a:t>stop </a:t>
            </a:r>
            <a:r>
              <a:rPr sz="1800" b="1" spc="5">
                <a:latin typeface="Arial"/>
                <a:cs typeface="Arial"/>
              </a:rPr>
              <a:t>when </a:t>
            </a:r>
            <a:r>
              <a:rPr sz="1800" b="1" spc="-5">
                <a:latin typeface="Arial"/>
                <a:cs typeface="Arial"/>
              </a:rPr>
              <a:t>user enters</a:t>
            </a:r>
            <a:r>
              <a:rPr sz="1800" b="1" spc="5">
                <a:latin typeface="Arial"/>
                <a:cs typeface="Arial"/>
              </a:rPr>
              <a:t> </a:t>
            </a:r>
            <a:r>
              <a:rPr sz="1800" b="1" spc="-5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20617" y="3429761"/>
            <a:ext cx="2304415" cy="370840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10"/>
              </a:spcBef>
            </a:pPr>
            <a:r>
              <a:rPr sz="1800" u="heavy" spc="-1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</a:rPr>
              <a:t>Answer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68092" y="418845"/>
            <a:ext cx="59118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>
                <a:latin typeface="Arial"/>
                <a:cs typeface="Arial"/>
              </a:rPr>
              <a:t>Loop : </a:t>
            </a:r>
            <a:r>
              <a:rPr spc="-5"/>
              <a:t>Counter Controlled</a:t>
            </a:r>
            <a:r>
              <a:rPr spc="-75"/>
              <a:t> </a:t>
            </a:r>
            <a:r>
              <a:rPr spc="-5"/>
              <a:t>While</a:t>
            </a:r>
          </a:p>
        </p:txBody>
      </p:sp>
      <p:sp>
        <p:nvSpPr>
          <p:cNvPr id="4" name="object 4"/>
          <p:cNvSpPr/>
          <p:nvPr/>
        </p:nvSpPr>
        <p:spPr>
          <a:xfrm>
            <a:off x="180594" y="893825"/>
            <a:ext cx="8641080" cy="5631180"/>
          </a:xfrm>
          <a:custGeom>
            <a:avLst/>
            <a:gdLst/>
            <a:ahLst/>
            <a:cxnLst/>
            <a:rect l="l" t="t" r="r" b="b"/>
            <a:pathLst>
              <a:path w="8641080" h="5631180">
                <a:moveTo>
                  <a:pt x="0" y="5631180"/>
                </a:moveTo>
                <a:lnTo>
                  <a:pt x="8641080" y="5631180"/>
                </a:lnTo>
                <a:lnTo>
                  <a:pt x="8641080" y="0"/>
                </a:lnTo>
                <a:lnTo>
                  <a:pt x="0" y="0"/>
                </a:lnTo>
                <a:lnTo>
                  <a:pt x="0" y="563118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0594" y="893825"/>
            <a:ext cx="8641080" cy="5631180"/>
          </a:xfrm>
          <a:custGeom>
            <a:avLst/>
            <a:gdLst/>
            <a:ahLst/>
            <a:cxnLst/>
            <a:rect l="l" t="t" r="r" b="b"/>
            <a:pathLst>
              <a:path w="8641080" h="5631180">
                <a:moveTo>
                  <a:pt x="0" y="5631180"/>
                </a:moveTo>
                <a:lnTo>
                  <a:pt x="8641080" y="5631180"/>
                </a:lnTo>
                <a:lnTo>
                  <a:pt x="8641080" y="0"/>
                </a:lnTo>
                <a:lnTo>
                  <a:pt x="0" y="0"/>
                </a:lnTo>
                <a:lnTo>
                  <a:pt x="0" y="5631180"/>
                </a:lnTo>
                <a:close/>
              </a:path>
            </a:pathLst>
          </a:custGeom>
          <a:ln w="25907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22275" y="920877"/>
            <a:ext cx="5165725" cy="3318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52830" algn="l"/>
              </a:tabLst>
            </a:pPr>
            <a:r>
              <a:rPr sz="1800" spc="-5">
                <a:latin typeface="Arial"/>
                <a:cs typeface="Arial"/>
              </a:rPr>
              <a:t>#</a:t>
            </a:r>
            <a:r>
              <a:rPr sz="1800" spc="5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include	&lt;stdio.</a:t>
            </a:r>
            <a:r>
              <a:rPr sz="1800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h&gt;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int main </a:t>
            </a:r>
            <a:r>
              <a:rPr sz="1800">
                <a:latin typeface="Arial"/>
                <a:cs typeface="Arial"/>
              </a:rPr>
              <a:t>(</a:t>
            </a:r>
            <a:r>
              <a:rPr sz="1800" spc="-8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)</a:t>
            </a:r>
          </a:p>
          <a:p>
            <a:pPr marL="12700">
              <a:lnSpc>
                <a:spcPct val="100000"/>
              </a:lnSpc>
            </a:pPr>
            <a:r>
              <a:rPr sz="1800">
                <a:latin typeface="Arial"/>
                <a:cs typeface="Arial"/>
              </a:rPr>
              <a:t>{ </a:t>
            </a:r>
            <a:r>
              <a:rPr sz="1800" spc="-5">
                <a:solidFill>
                  <a:srgbClr val="0099CC"/>
                </a:solidFill>
                <a:latin typeface="Arial"/>
                <a:cs typeface="Arial"/>
              </a:rPr>
              <a:t>int </a:t>
            </a:r>
            <a:r>
              <a:rPr sz="1800" spc="-5">
                <a:latin typeface="Arial"/>
                <a:cs typeface="Arial"/>
              </a:rPr>
              <a:t>i=0,</a:t>
            </a:r>
            <a:r>
              <a:rPr sz="1800" spc="-85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n;</a:t>
            </a:r>
          </a:p>
          <a:p>
            <a:pPr marL="139065">
              <a:lnSpc>
                <a:spcPct val="100000"/>
              </a:lnSpc>
            </a:pPr>
            <a:r>
              <a:rPr sz="1800" spc="-5">
                <a:solidFill>
                  <a:srgbClr val="0099CC"/>
                </a:solidFill>
                <a:latin typeface="Arial"/>
                <a:cs typeface="Arial"/>
              </a:rPr>
              <a:t>double </a:t>
            </a:r>
            <a:r>
              <a:rPr sz="1800" spc="-5">
                <a:latin typeface="Arial"/>
                <a:cs typeface="Arial"/>
              </a:rPr>
              <a:t>sum=0.0,</a:t>
            </a:r>
            <a:r>
              <a:rPr sz="1800" spc="15">
                <a:latin typeface="Arial"/>
                <a:cs typeface="Arial"/>
              </a:rPr>
              <a:t> </a:t>
            </a:r>
            <a:r>
              <a:rPr sz="1800" spc="-10">
                <a:latin typeface="Arial"/>
                <a:cs typeface="Arial"/>
              </a:rPr>
              <a:t>x;</a:t>
            </a:r>
            <a:endParaRPr sz="1800">
              <a:latin typeface="Arial"/>
              <a:cs typeface="Arial"/>
            </a:endParaRPr>
          </a:p>
          <a:p>
            <a:pPr marL="139065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printf ("Please, enter number </a:t>
            </a:r>
            <a:r>
              <a:rPr sz="1800">
                <a:latin typeface="Arial"/>
                <a:cs typeface="Arial"/>
              </a:rPr>
              <a:t>of </a:t>
            </a:r>
            <a:r>
              <a:rPr sz="1800" spc="-5">
                <a:latin typeface="Arial"/>
                <a:cs typeface="Arial"/>
              </a:rPr>
              <a:t>values </a:t>
            </a:r>
            <a:r>
              <a:rPr sz="1800">
                <a:latin typeface="Arial"/>
                <a:cs typeface="Arial"/>
              </a:rPr>
              <a:t>to </a:t>
            </a:r>
            <a:r>
              <a:rPr sz="1800" spc="-5">
                <a:latin typeface="Arial"/>
                <a:cs typeface="Arial"/>
              </a:rPr>
              <a:t>read:</a:t>
            </a:r>
            <a:r>
              <a:rPr sz="1800" spc="5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");</a:t>
            </a:r>
          </a:p>
          <a:p>
            <a:pPr marL="139065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scanf ("%d",</a:t>
            </a:r>
            <a:r>
              <a:rPr sz="1800" spc="5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&amp;n);</a:t>
            </a:r>
            <a:endParaRPr sz="1800">
              <a:latin typeface="Arial"/>
              <a:cs typeface="Arial"/>
            </a:endParaRPr>
          </a:p>
          <a:p>
            <a:pPr marL="139065" marR="346075">
              <a:lnSpc>
                <a:spcPct val="100000"/>
              </a:lnSpc>
              <a:spcBef>
                <a:spcPts val="5"/>
              </a:spcBef>
            </a:pPr>
            <a:r>
              <a:rPr sz="1800">
                <a:latin typeface="Arial"/>
                <a:cs typeface="Arial"/>
              </a:rPr>
              <a:t>// </a:t>
            </a:r>
            <a:r>
              <a:rPr sz="1800" spc="-5">
                <a:solidFill>
                  <a:srgbClr val="FF0000"/>
                </a:solidFill>
                <a:latin typeface="Arial"/>
                <a:cs typeface="Arial"/>
              </a:rPr>
              <a:t>don’t forget </a:t>
            </a:r>
            <a:r>
              <a:rPr sz="1800">
                <a:latin typeface="Arial"/>
                <a:cs typeface="Arial"/>
              </a:rPr>
              <a:t>to </a:t>
            </a:r>
            <a:r>
              <a:rPr sz="1800" spc="-5">
                <a:latin typeface="Arial"/>
                <a:cs typeface="Arial"/>
              </a:rPr>
              <a:t>initialize i before entering loop  </a:t>
            </a:r>
            <a:r>
              <a:rPr sz="1800" spc="-15">
                <a:solidFill>
                  <a:srgbClr val="0099CC"/>
                </a:solidFill>
                <a:latin typeface="Arial"/>
                <a:cs typeface="Arial"/>
              </a:rPr>
              <a:t>while </a:t>
            </a:r>
            <a:r>
              <a:rPr sz="1800">
                <a:latin typeface="Arial"/>
                <a:cs typeface="Arial"/>
              </a:rPr>
              <a:t>( </a:t>
            </a:r>
            <a:r>
              <a:rPr sz="1800" spc="-5">
                <a:latin typeface="Arial"/>
                <a:cs typeface="Arial"/>
              </a:rPr>
              <a:t>i </a:t>
            </a:r>
            <a:r>
              <a:rPr sz="1800">
                <a:latin typeface="Arial"/>
                <a:cs typeface="Arial"/>
              </a:rPr>
              <a:t>&lt;</a:t>
            </a:r>
            <a:r>
              <a:rPr sz="1800" spc="55">
                <a:latin typeface="Arial"/>
                <a:cs typeface="Arial"/>
              </a:rPr>
              <a:t> </a:t>
            </a:r>
            <a:r>
              <a:rPr sz="1800" spc="-10">
                <a:latin typeface="Arial"/>
                <a:cs typeface="Arial"/>
              </a:rPr>
              <a:t>n)</a:t>
            </a:r>
            <a:endParaRPr sz="1800">
              <a:latin typeface="Arial"/>
              <a:cs typeface="Arial"/>
            </a:endParaRPr>
          </a:p>
          <a:p>
            <a:pPr marL="139065">
              <a:lnSpc>
                <a:spcPct val="100000"/>
              </a:lnSpc>
            </a:pPr>
            <a:r>
              <a:rPr sz="1800">
                <a:latin typeface="Arial"/>
                <a:cs typeface="Arial"/>
              </a:rPr>
              <a:t>{</a:t>
            </a:r>
          </a:p>
          <a:p>
            <a:pPr marL="455930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printf </a:t>
            </a:r>
            <a:r>
              <a:rPr sz="1800">
                <a:latin typeface="Arial"/>
                <a:cs typeface="Arial"/>
              </a:rPr>
              <a:t>(" </a:t>
            </a:r>
            <a:r>
              <a:rPr sz="1800" spc="-5">
                <a:latin typeface="Arial"/>
                <a:cs typeface="Arial"/>
              </a:rPr>
              <a:t>Please, enter value:</a:t>
            </a:r>
            <a:r>
              <a:rPr sz="1800" spc="4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");</a:t>
            </a:r>
          </a:p>
          <a:p>
            <a:pPr marL="455930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scanf ("%lf", &amp;x); </a:t>
            </a:r>
            <a:r>
              <a:rPr sz="1800">
                <a:latin typeface="Arial"/>
                <a:cs typeface="Arial"/>
              </a:rPr>
              <a:t>// </a:t>
            </a:r>
            <a:r>
              <a:rPr sz="1800" spc="-10">
                <a:latin typeface="Arial"/>
                <a:cs typeface="Arial"/>
              </a:rPr>
              <a:t>Reading </a:t>
            </a:r>
            <a:r>
              <a:rPr sz="1800">
                <a:latin typeface="Arial"/>
                <a:cs typeface="Arial"/>
              </a:rPr>
              <a:t>a</a:t>
            </a:r>
            <a:r>
              <a:rPr sz="1800" spc="50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double</a:t>
            </a:r>
            <a:endParaRPr sz="1800">
              <a:latin typeface="Arial"/>
              <a:cs typeface="Arial"/>
            </a:endParaRPr>
          </a:p>
          <a:p>
            <a:pPr marL="455930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sum </a:t>
            </a:r>
            <a:r>
              <a:rPr sz="1800">
                <a:latin typeface="Arial"/>
                <a:cs typeface="Arial"/>
              </a:rPr>
              <a:t>+ = </a:t>
            </a:r>
            <a:r>
              <a:rPr sz="1800" spc="-5">
                <a:latin typeface="Arial"/>
                <a:cs typeface="Arial"/>
              </a:rPr>
              <a:t>x;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8267" y="4213605"/>
            <a:ext cx="8183245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0065">
              <a:lnSpc>
                <a:spcPct val="100000"/>
              </a:lnSpc>
              <a:spcBef>
                <a:spcPts val="100"/>
              </a:spcBef>
            </a:pPr>
            <a:r>
              <a:rPr sz="1800">
                <a:latin typeface="Arial"/>
                <a:cs typeface="Arial"/>
              </a:rPr>
              <a:t>i++; // </a:t>
            </a:r>
            <a:r>
              <a:rPr sz="1800" spc="-5">
                <a:solidFill>
                  <a:srgbClr val="FF0000"/>
                </a:solidFill>
                <a:latin typeface="Arial"/>
                <a:cs typeface="Arial"/>
              </a:rPr>
              <a:t>don’t forget </a:t>
            </a:r>
            <a:r>
              <a:rPr sz="1800">
                <a:latin typeface="Arial"/>
                <a:cs typeface="Arial"/>
              </a:rPr>
              <a:t>to </a:t>
            </a:r>
            <a:r>
              <a:rPr sz="1800" spc="-5">
                <a:latin typeface="Arial"/>
                <a:cs typeface="Arial"/>
              </a:rPr>
              <a:t>increment i </a:t>
            </a:r>
            <a:r>
              <a:rPr sz="1800">
                <a:latin typeface="Arial"/>
                <a:cs typeface="Arial"/>
              </a:rPr>
              <a:t>(</a:t>
            </a:r>
            <a:r>
              <a:rPr sz="1800" b="1">
                <a:latin typeface="Arial"/>
                <a:cs typeface="Arial"/>
              </a:rPr>
              <a:t>update </a:t>
            </a:r>
            <a:r>
              <a:rPr sz="1800" b="1" spc="-5">
                <a:latin typeface="Arial"/>
                <a:cs typeface="Arial"/>
              </a:rPr>
              <a:t>statement </a:t>
            </a:r>
            <a:r>
              <a:rPr sz="1800" b="1">
                <a:latin typeface="Arial"/>
                <a:cs typeface="Arial"/>
              </a:rPr>
              <a:t>to </a:t>
            </a:r>
            <a:r>
              <a:rPr sz="1800" b="1" spc="-5">
                <a:latin typeface="Arial"/>
                <a:cs typeface="Arial"/>
              </a:rPr>
              <a:t>stop </a:t>
            </a:r>
            <a:r>
              <a:rPr sz="1800" b="1">
                <a:latin typeface="Arial"/>
                <a:cs typeface="Arial"/>
              </a:rPr>
              <a:t>the</a:t>
            </a:r>
            <a:r>
              <a:rPr sz="1800" b="1" spc="7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condition</a:t>
            </a:r>
            <a:r>
              <a:rPr sz="1800">
                <a:latin typeface="Arial"/>
                <a:cs typeface="Arial"/>
              </a:rPr>
              <a:t>)</a:t>
            </a:r>
          </a:p>
          <a:p>
            <a:pPr marL="203200">
              <a:lnSpc>
                <a:spcPct val="100000"/>
              </a:lnSpc>
            </a:pPr>
            <a:r>
              <a:rPr sz="1800">
                <a:latin typeface="Arial"/>
                <a:cs typeface="Arial"/>
              </a:rPr>
              <a:t>}</a:t>
            </a:r>
          </a:p>
          <a:p>
            <a:pPr marL="203200">
              <a:lnSpc>
                <a:spcPct val="100000"/>
              </a:lnSpc>
            </a:pPr>
            <a:r>
              <a:rPr sz="1800">
                <a:latin typeface="Arial"/>
                <a:cs typeface="Arial"/>
              </a:rPr>
              <a:t>if</a:t>
            </a:r>
            <a:r>
              <a:rPr sz="1800" spc="-5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(n)</a:t>
            </a:r>
          </a:p>
          <a:p>
            <a:pPr marL="203200" marR="2270125" indent="316865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printf </a:t>
            </a:r>
            <a:r>
              <a:rPr sz="1800">
                <a:latin typeface="Arial"/>
                <a:cs typeface="Arial"/>
              </a:rPr>
              <a:t>(" </a:t>
            </a:r>
            <a:r>
              <a:rPr sz="1800" spc="-10">
                <a:latin typeface="Arial"/>
                <a:cs typeface="Arial"/>
              </a:rPr>
              <a:t>Average </a:t>
            </a:r>
            <a:r>
              <a:rPr sz="1800">
                <a:latin typeface="Arial"/>
                <a:cs typeface="Arial"/>
              </a:rPr>
              <a:t>of </a:t>
            </a:r>
            <a:r>
              <a:rPr sz="1800" spc="-5">
                <a:latin typeface="Arial"/>
                <a:cs typeface="Arial"/>
              </a:rPr>
              <a:t>%d values </a:t>
            </a:r>
            <a:r>
              <a:rPr sz="1800">
                <a:latin typeface="Arial"/>
                <a:cs typeface="Arial"/>
              </a:rPr>
              <a:t>= </a:t>
            </a:r>
            <a:r>
              <a:rPr sz="1800" spc="-5">
                <a:latin typeface="Arial"/>
                <a:cs typeface="Arial"/>
              </a:rPr>
              <a:t>%0.3f </a:t>
            </a:r>
            <a:r>
              <a:rPr sz="1800">
                <a:latin typeface="Arial"/>
                <a:cs typeface="Arial"/>
              </a:rPr>
              <a:t>\n ", n,</a:t>
            </a:r>
            <a:r>
              <a:rPr sz="1800" spc="-95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sum/n);  </a:t>
            </a:r>
            <a:r>
              <a:rPr sz="1800" spc="-5">
                <a:latin typeface="Arial"/>
                <a:cs typeface="Arial"/>
              </a:rPr>
              <a:t>else</a:t>
            </a:r>
            <a:endParaRPr sz="1800">
              <a:latin typeface="Arial"/>
              <a:cs typeface="Arial"/>
            </a:endParaRPr>
          </a:p>
          <a:p>
            <a:pPr marL="203200" marR="4170679" indent="316865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printf ("No values </a:t>
            </a:r>
            <a:r>
              <a:rPr sz="1800" spc="-15">
                <a:latin typeface="Arial"/>
                <a:cs typeface="Arial"/>
              </a:rPr>
              <a:t>were </a:t>
            </a:r>
            <a:r>
              <a:rPr sz="1800" spc="-5">
                <a:latin typeface="Arial"/>
                <a:cs typeface="Arial"/>
              </a:rPr>
              <a:t>entered </a:t>
            </a:r>
            <a:r>
              <a:rPr sz="1800" spc="-10">
                <a:latin typeface="Arial"/>
                <a:cs typeface="Arial"/>
              </a:rPr>
              <a:t>!");  </a:t>
            </a:r>
            <a:r>
              <a:rPr sz="1800" spc="-5">
                <a:latin typeface="Arial"/>
                <a:cs typeface="Arial"/>
              </a:rPr>
              <a:t>return</a:t>
            </a:r>
            <a:r>
              <a:rPr sz="1800" spc="-10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0;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>
                <a:latin typeface="Arial"/>
                <a:cs typeface="Arial"/>
              </a:rPr>
              <a:t>}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724905" y="1017269"/>
            <a:ext cx="2952115" cy="1475740"/>
          </a:xfrm>
          <a:prstGeom prst="rect">
            <a:avLst/>
          </a:prstGeom>
          <a:solidFill>
            <a:srgbClr val="FFFFFF"/>
          </a:solidFill>
          <a:ln w="25907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1440" marR="262255">
              <a:lnSpc>
                <a:spcPct val="100000"/>
              </a:lnSpc>
              <a:spcBef>
                <a:spcPts val="305"/>
              </a:spcBef>
            </a:pPr>
            <a:r>
              <a:rPr sz="1800" b="1" spc="-10">
                <a:latin typeface="Arial"/>
                <a:cs typeface="Arial"/>
              </a:rPr>
              <a:t>Write </a:t>
            </a:r>
            <a:r>
              <a:rPr sz="1800" b="1">
                <a:latin typeface="Arial"/>
                <a:cs typeface="Arial"/>
              </a:rPr>
              <a:t>a </a:t>
            </a:r>
            <a:r>
              <a:rPr sz="1800" b="1" spc="-5">
                <a:latin typeface="Arial"/>
                <a:cs typeface="Arial"/>
              </a:rPr>
              <a:t>program </a:t>
            </a:r>
            <a:r>
              <a:rPr sz="1800" b="1">
                <a:latin typeface="Arial"/>
                <a:cs typeface="Arial"/>
              </a:rPr>
              <a:t>to find  and print the </a:t>
            </a:r>
            <a:r>
              <a:rPr sz="1800" b="1" spc="-10">
                <a:latin typeface="Arial"/>
                <a:cs typeface="Arial"/>
              </a:rPr>
              <a:t>average</a:t>
            </a:r>
            <a:r>
              <a:rPr sz="1800" b="1" spc="-5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of  n </a:t>
            </a:r>
            <a:r>
              <a:rPr sz="1800" b="1" spc="-10">
                <a:latin typeface="Arial"/>
                <a:cs typeface="Arial"/>
              </a:rPr>
              <a:t>values, </a:t>
            </a:r>
            <a:r>
              <a:rPr sz="1800" b="1" spc="10">
                <a:latin typeface="Arial"/>
                <a:cs typeface="Arial"/>
              </a:rPr>
              <a:t>where </a:t>
            </a:r>
            <a:r>
              <a:rPr sz="1800" b="1">
                <a:latin typeface="Arial"/>
                <a:cs typeface="Arial"/>
              </a:rPr>
              <a:t>n is  </a:t>
            </a:r>
            <a:r>
              <a:rPr sz="1800" b="1" spc="-5">
                <a:latin typeface="Arial"/>
                <a:cs typeface="Arial"/>
              </a:rPr>
              <a:t>entered </a:t>
            </a:r>
            <a:r>
              <a:rPr sz="1800" b="1">
                <a:latin typeface="Arial"/>
                <a:cs typeface="Arial"/>
              </a:rPr>
              <a:t>by the</a:t>
            </a:r>
            <a:r>
              <a:rPr sz="1800" b="1" spc="-20">
                <a:latin typeface="Arial"/>
                <a:cs typeface="Arial"/>
              </a:rPr>
              <a:t> </a:t>
            </a:r>
            <a:r>
              <a:rPr sz="1800" b="1" spc="-25">
                <a:latin typeface="Arial"/>
                <a:cs typeface="Arial"/>
              </a:rPr>
              <a:t>user.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31057" y="603884"/>
            <a:ext cx="25749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/>
              <a:t>Question?</a:t>
            </a:r>
          </a:p>
        </p:txBody>
      </p:sp>
      <p:sp>
        <p:nvSpPr>
          <p:cNvPr id="3" name="object 3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20011" y="1557527"/>
            <a:ext cx="5765292" cy="34991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47217" y="5238064"/>
            <a:ext cx="8091170" cy="6070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>
                <a:latin typeface="Arial"/>
                <a:cs typeface="Arial"/>
              </a:rPr>
              <a:t>“Success is the sum </a:t>
            </a:r>
            <a:r>
              <a:rPr sz="2000" b="1" spc="-5">
                <a:latin typeface="Arial"/>
                <a:cs typeface="Arial"/>
              </a:rPr>
              <a:t>of </a:t>
            </a:r>
            <a:r>
              <a:rPr sz="2000" b="1">
                <a:latin typeface="Arial"/>
                <a:cs typeface="Arial"/>
              </a:rPr>
              <a:t>small efforts, repeated day in and day</a:t>
            </a:r>
            <a:r>
              <a:rPr sz="2000" b="1" spc="-229">
                <a:latin typeface="Arial"/>
                <a:cs typeface="Arial"/>
              </a:rPr>
              <a:t> </a:t>
            </a:r>
            <a:r>
              <a:rPr sz="2000" b="1" spc="5">
                <a:latin typeface="Arial"/>
                <a:cs typeface="Arial"/>
              </a:rPr>
              <a:t>out.”</a:t>
            </a:r>
            <a:endParaRPr sz="2000">
              <a:latin typeface="Arial"/>
              <a:cs typeface="Arial"/>
            </a:endParaRPr>
          </a:p>
          <a:p>
            <a:pPr marL="203200">
              <a:lnSpc>
                <a:spcPct val="100000"/>
              </a:lnSpc>
              <a:spcBef>
                <a:spcPts val="10"/>
              </a:spcBef>
            </a:pPr>
            <a:r>
              <a:rPr sz="1800" spc="-5">
                <a:latin typeface="Arial"/>
                <a:cs typeface="Arial"/>
              </a:rPr>
              <a:t>Robert</a:t>
            </a:r>
            <a:r>
              <a:rPr sz="1800" spc="10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Collier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588" y="4694171"/>
            <a:ext cx="8541385" cy="112776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68275">
              <a:lnSpc>
                <a:spcPct val="100000"/>
              </a:lnSpc>
              <a:spcBef>
                <a:spcPts val="515"/>
              </a:spcBef>
            </a:pPr>
            <a:r>
              <a:rPr sz="2500" b="1" i="1" spc="-55">
                <a:solidFill>
                  <a:srgbClr val="FF0000"/>
                </a:solidFill>
                <a:latin typeface="Arial"/>
                <a:cs typeface="Arial"/>
              </a:rPr>
              <a:t>References:</a:t>
            </a:r>
            <a:endParaRPr sz="2500">
              <a:latin typeface="Arial"/>
              <a:cs typeface="Arial"/>
            </a:endParaRPr>
          </a:p>
          <a:p>
            <a:pPr marL="82550">
              <a:lnSpc>
                <a:spcPts val="2460"/>
              </a:lnSpc>
              <a:spcBef>
                <a:spcPts val="340"/>
              </a:spcBef>
              <a:tabLst>
                <a:tab pos="5071745" algn="l"/>
              </a:tabLst>
            </a:pPr>
            <a:r>
              <a:rPr sz="2100" b="1" i="1" spc="-55">
                <a:latin typeface="Arial"/>
                <a:cs typeface="Arial"/>
              </a:rPr>
              <a:t>Problem Solving </a:t>
            </a:r>
            <a:r>
              <a:rPr sz="2100" b="1" i="1" spc="-70">
                <a:latin typeface="Arial"/>
                <a:cs typeface="Arial"/>
              </a:rPr>
              <a:t>&amp; </a:t>
            </a:r>
            <a:r>
              <a:rPr sz="2100" b="1" i="1" spc="-60">
                <a:latin typeface="Arial"/>
                <a:cs typeface="Arial"/>
              </a:rPr>
              <a:t>Program </a:t>
            </a:r>
            <a:r>
              <a:rPr sz="2100" b="1" i="1" spc="-55">
                <a:latin typeface="Arial"/>
                <a:cs typeface="Arial"/>
              </a:rPr>
              <a:t>Design</a:t>
            </a:r>
            <a:r>
              <a:rPr sz="2100" b="1" i="1" spc="114">
                <a:latin typeface="Arial"/>
                <a:cs typeface="Arial"/>
              </a:rPr>
              <a:t> </a:t>
            </a:r>
            <a:r>
              <a:rPr sz="2100" b="1" i="1" spc="-45">
                <a:latin typeface="Arial"/>
                <a:cs typeface="Arial"/>
              </a:rPr>
              <a:t>in</a:t>
            </a:r>
            <a:r>
              <a:rPr sz="2100" b="1" i="1" spc="-20">
                <a:latin typeface="Arial"/>
                <a:cs typeface="Arial"/>
              </a:rPr>
              <a:t> </a:t>
            </a:r>
            <a:r>
              <a:rPr sz="2100" b="1" i="1" spc="-70">
                <a:latin typeface="Arial"/>
                <a:cs typeface="Arial"/>
              </a:rPr>
              <a:t>C	</a:t>
            </a:r>
            <a:r>
              <a:rPr sz="2100" b="1" i="1" spc="-55">
                <a:latin typeface="Arial"/>
                <a:cs typeface="Arial"/>
              </a:rPr>
              <a:t>(main</a:t>
            </a:r>
            <a:r>
              <a:rPr sz="2100" b="1" i="1" spc="-60">
                <a:latin typeface="Arial"/>
                <a:cs typeface="Arial"/>
              </a:rPr>
              <a:t> </a:t>
            </a:r>
            <a:r>
              <a:rPr sz="2100" b="1" i="1" spc="-45">
                <a:latin typeface="Arial"/>
                <a:cs typeface="Arial"/>
              </a:rPr>
              <a:t>reference)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ts val="2460"/>
              </a:lnSpc>
            </a:pPr>
            <a:r>
              <a:rPr sz="2100" b="1" i="1" spc="-55">
                <a:latin typeface="Arial"/>
                <a:cs typeface="Arial"/>
                <a:hlinkClick r:id="rId2"/>
              </a:rPr>
              <a:t>http://www.programmingsimplified.com/c-program-print-stars-pyramid</a:t>
            </a:r>
            <a:endParaRPr sz="21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915411" y="547116"/>
            <a:ext cx="3528060" cy="417728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xfrm>
            <a:off x="78739" y="6594929"/>
            <a:ext cx="156083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/>
              <a:t>Saturday, </a:t>
            </a:r>
            <a:r>
              <a:t>July </a:t>
            </a:r>
            <a:r>
              <a:rPr spc="-5"/>
              <a:t>14,</a:t>
            </a:r>
            <a:r>
              <a:rPr spc="-60"/>
              <a:t> </a:t>
            </a:r>
            <a:r>
              <a:rPr spc="-5"/>
              <a:t>201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14980" y="563371"/>
            <a:ext cx="541528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>
                <a:latin typeface="Arial"/>
                <a:cs typeface="Arial"/>
              </a:rPr>
              <a:t>Loop : </a:t>
            </a:r>
            <a:r>
              <a:t>Event </a:t>
            </a:r>
            <a:r>
              <a:rPr spc="-5"/>
              <a:t>controlled</a:t>
            </a:r>
            <a:r>
              <a:rPr spc="-110"/>
              <a:t> </a:t>
            </a:r>
            <a:r>
              <a:rPr spc="-5"/>
              <a:t>While</a:t>
            </a:r>
          </a:p>
        </p:txBody>
      </p:sp>
      <p:sp>
        <p:nvSpPr>
          <p:cNvPr id="3" name="object 3"/>
          <p:cNvSpPr/>
          <p:nvPr/>
        </p:nvSpPr>
        <p:spPr>
          <a:xfrm>
            <a:off x="252222" y="1053846"/>
            <a:ext cx="8641080" cy="5078095"/>
          </a:xfrm>
          <a:custGeom>
            <a:avLst/>
            <a:gdLst/>
            <a:ahLst/>
            <a:cxnLst/>
            <a:rect l="l" t="t" r="r" b="b"/>
            <a:pathLst>
              <a:path w="8641080" h="5078095">
                <a:moveTo>
                  <a:pt x="0" y="5077968"/>
                </a:moveTo>
                <a:lnTo>
                  <a:pt x="8641080" y="5077968"/>
                </a:lnTo>
                <a:lnTo>
                  <a:pt x="8641080" y="0"/>
                </a:lnTo>
                <a:lnTo>
                  <a:pt x="0" y="0"/>
                </a:lnTo>
                <a:lnTo>
                  <a:pt x="0" y="50779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52222" y="1053846"/>
            <a:ext cx="8641080" cy="5078095"/>
          </a:xfrm>
          <a:custGeom>
            <a:avLst/>
            <a:gdLst/>
            <a:ahLst/>
            <a:cxnLst/>
            <a:rect l="l" t="t" r="r" b="b"/>
            <a:pathLst>
              <a:path w="8641080" h="5078095">
                <a:moveTo>
                  <a:pt x="0" y="5077968"/>
                </a:moveTo>
                <a:lnTo>
                  <a:pt x="8641080" y="5077968"/>
                </a:lnTo>
                <a:lnTo>
                  <a:pt x="8641080" y="0"/>
                </a:lnTo>
                <a:lnTo>
                  <a:pt x="0" y="0"/>
                </a:lnTo>
                <a:lnTo>
                  <a:pt x="0" y="5077968"/>
                </a:lnTo>
                <a:close/>
              </a:path>
            </a:pathLst>
          </a:custGeom>
          <a:ln w="25908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93598" y="1079753"/>
            <a:ext cx="4708525" cy="2494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52830" algn="l"/>
              </a:tabLst>
            </a:pPr>
            <a:r>
              <a:rPr sz="1800" spc="-5">
                <a:latin typeface="Arial"/>
                <a:cs typeface="Arial"/>
              </a:rPr>
              <a:t>#</a:t>
            </a:r>
            <a:r>
              <a:rPr sz="1800" spc="5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include	&lt;stdio.</a:t>
            </a:r>
            <a:r>
              <a:rPr sz="1800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h&gt;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int main </a:t>
            </a:r>
            <a:r>
              <a:rPr sz="1800">
                <a:latin typeface="Arial"/>
                <a:cs typeface="Arial"/>
              </a:rPr>
              <a:t>( )</a:t>
            </a:r>
          </a:p>
          <a:p>
            <a:pPr marL="12700">
              <a:lnSpc>
                <a:spcPct val="100000"/>
              </a:lnSpc>
            </a:pPr>
            <a:r>
              <a:rPr sz="1800">
                <a:latin typeface="Arial"/>
                <a:cs typeface="Arial"/>
              </a:rPr>
              <a:t>{</a:t>
            </a:r>
          </a:p>
          <a:p>
            <a:pPr marL="139065">
              <a:lnSpc>
                <a:spcPct val="100000"/>
              </a:lnSpc>
              <a:tabLst>
                <a:tab pos="507365" algn="l"/>
              </a:tabLst>
            </a:pPr>
            <a:r>
              <a:rPr sz="1800" spc="-5">
                <a:solidFill>
                  <a:srgbClr val="0099CC"/>
                </a:solidFill>
                <a:latin typeface="Arial"/>
                <a:cs typeface="Arial"/>
              </a:rPr>
              <a:t>int	</a:t>
            </a:r>
            <a:r>
              <a:rPr sz="1800" spc="-5">
                <a:latin typeface="Arial"/>
                <a:cs typeface="Arial"/>
              </a:rPr>
              <a:t>sum=0, </a:t>
            </a:r>
            <a:r>
              <a:rPr sz="1800" spc="-10">
                <a:latin typeface="Arial"/>
                <a:cs typeface="Arial"/>
              </a:rPr>
              <a:t>x;</a:t>
            </a:r>
            <a:endParaRPr sz="1800">
              <a:latin typeface="Arial"/>
              <a:cs typeface="Arial"/>
            </a:endParaRPr>
          </a:p>
          <a:p>
            <a:pPr marL="139065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printf </a:t>
            </a:r>
            <a:r>
              <a:rPr sz="1800">
                <a:latin typeface="Arial"/>
                <a:cs typeface="Arial"/>
              </a:rPr>
              <a:t>(" </a:t>
            </a:r>
            <a:r>
              <a:rPr sz="1800" spc="-5">
                <a:latin typeface="Arial"/>
                <a:cs typeface="Arial"/>
              </a:rPr>
              <a:t>Please, enter value or </a:t>
            </a:r>
            <a:r>
              <a:rPr sz="1800" spc="-5">
                <a:solidFill>
                  <a:srgbClr val="FF0000"/>
                </a:solidFill>
                <a:latin typeface="Arial"/>
                <a:cs typeface="Arial"/>
              </a:rPr>
              <a:t>zero </a:t>
            </a:r>
            <a:r>
              <a:rPr sz="1800">
                <a:latin typeface="Arial"/>
                <a:cs typeface="Arial"/>
              </a:rPr>
              <a:t>to </a:t>
            </a:r>
            <a:r>
              <a:rPr sz="1800" spc="-5">
                <a:latin typeface="Arial"/>
                <a:cs typeface="Arial"/>
              </a:rPr>
              <a:t>stop</a:t>
            </a:r>
            <a:r>
              <a:rPr sz="1800" spc="50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");</a:t>
            </a:r>
          </a:p>
          <a:p>
            <a:pPr marL="139065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scanf ("%d", &amp;x); </a:t>
            </a:r>
            <a:r>
              <a:rPr sz="1800">
                <a:latin typeface="Arial"/>
                <a:cs typeface="Arial"/>
              </a:rPr>
              <a:t>// </a:t>
            </a:r>
            <a:r>
              <a:rPr sz="1800" spc="-10">
                <a:latin typeface="Arial"/>
                <a:cs typeface="Arial"/>
              </a:rPr>
              <a:t>Reading</a:t>
            </a:r>
            <a:r>
              <a:rPr sz="1800" spc="40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integer</a:t>
            </a:r>
            <a:endParaRPr sz="1800">
              <a:latin typeface="Arial"/>
              <a:cs typeface="Arial"/>
            </a:endParaRPr>
          </a:p>
          <a:p>
            <a:pPr marL="139065">
              <a:lnSpc>
                <a:spcPct val="100000"/>
              </a:lnSpc>
              <a:spcBef>
                <a:spcPts val="5"/>
              </a:spcBef>
            </a:pPr>
            <a:r>
              <a:rPr sz="1800" spc="-15">
                <a:solidFill>
                  <a:srgbClr val="0099CC"/>
                </a:solidFill>
                <a:latin typeface="Arial"/>
                <a:cs typeface="Arial"/>
              </a:rPr>
              <a:t>while </a:t>
            </a:r>
            <a:r>
              <a:rPr sz="1800">
                <a:latin typeface="Arial"/>
                <a:cs typeface="Arial"/>
              </a:rPr>
              <a:t>( x </a:t>
            </a:r>
            <a:r>
              <a:rPr sz="1800" spc="-20">
                <a:latin typeface="Arial"/>
                <a:cs typeface="Arial"/>
              </a:rPr>
              <a:t>!= </a:t>
            </a:r>
            <a:r>
              <a:rPr sz="1800" spc="-5">
                <a:latin typeface="Arial"/>
                <a:cs typeface="Arial"/>
              </a:rPr>
              <a:t>0) </a:t>
            </a:r>
            <a:r>
              <a:rPr sz="1800">
                <a:latin typeface="Arial"/>
                <a:cs typeface="Arial"/>
              </a:rPr>
              <a:t>// </a:t>
            </a:r>
            <a:r>
              <a:rPr sz="1800" spc="-5">
                <a:solidFill>
                  <a:srgbClr val="FF0000"/>
                </a:solidFill>
                <a:latin typeface="Arial"/>
                <a:cs typeface="Arial"/>
              </a:rPr>
              <a:t>Exit </a:t>
            </a:r>
            <a:r>
              <a:rPr sz="1800">
                <a:solidFill>
                  <a:srgbClr val="FF0000"/>
                </a:solidFill>
                <a:latin typeface="Arial"/>
                <a:cs typeface="Arial"/>
              </a:rPr>
              <a:t>the </a:t>
            </a:r>
            <a:r>
              <a:rPr sz="1800" spc="-5">
                <a:solidFill>
                  <a:srgbClr val="FF0000"/>
                </a:solidFill>
                <a:latin typeface="Arial"/>
                <a:cs typeface="Arial"/>
              </a:rPr>
              <a:t>on reading a</a:t>
            </a:r>
            <a:r>
              <a:rPr sz="1800" spc="12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5">
                <a:solidFill>
                  <a:srgbClr val="FF0000"/>
                </a:solidFill>
                <a:latin typeface="Arial"/>
                <a:cs typeface="Arial"/>
              </a:rPr>
              <a:t>zero</a:t>
            </a:r>
            <a:endParaRPr sz="1800">
              <a:latin typeface="Arial"/>
              <a:cs typeface="Arial"/>
            </a:endParaRPr>
          </a:p>
          <a:p>
            <a:pPr marL="139065">
              <a:lnSpc>
                <a:spcPct val="100000"/>
              </a:lnSpc>
            </a:pPr>
            <a:r>
              <a:rPr sz="1800">
                <a:latin typeface="Arial"/>
                <a:cs typeface="Arial"/>
              </a:rPr>
              <a:t>{</a:t>
            </a:r>
          </a:p>
          <a:p>
            <a:pPr marL="455930">
              <a:lnSpc>
                <a:spcPct val="100000"/>
              </a:lnSpc>
              <a:tabLst>
                <a:tab pos="1649730" algn="l"/>
              </a:tabLst>
            </a:pPr>
            <a:r>
              <a:rPr sz="1800" spc="-5">
                <a:latin typeface="Arial"/>
                <a:cs typeface="Arial"/>
              </a:rPr>
              <a:t>sum </a:t>
            </a:r>
            <a:r>
              <a:rPr sz="1800">
                <a:latin typeface="Arial"/>
                <a:cs typeface="Arial"/>
              </a:rPr>
              <a:t>+</a:t>
            </a:r>
            <a:r>
              <a:rPr sz="1800" spc="5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=</a:t>
            </a:r>
            <a:r>
              <a:rPr sz="1800" spc="10">
                <a:latin typeface="Arial"/>
                <a:cs typeface="Arial"/>
              </a:rPr>
              <a:t> </a:t>
            </a:r>
            <a:r>
              <a:rPr sz="1800" spc="-10">
                <a:latin typeface="Arial"/>
                <a:cs typeface="Arial"/>
              </a:rPr>
              <a:t>x;	</a:t>
            </a:r>
            <a:r>
              <a:rPr sz="1800">
                <a:latin typeface="Arial"/>
                <a:cs typeface="Arial"/>
              </a:rPr>
              <a:t>// </a:t>
            </a:r>
            <a:r>
              <a:rPr sz="1800" spc="-5">
                <a:latin typeface="Arial"/>
                <a:cs typeface="Arial"/>
              </a:rPr>
              <a:t>add </a:t>
            </a:r>
            <a:r>
              <a:rPr sz="1800">
                <a:latin typeface="Arial"/>
                <a:cs typeface="Arial"/>
              </a:rPr>
              <a:t>the </a:t>
            </a:r>
            <a:r>
              <a:rPr sz="1800" spc="-5">
                <a:latin typeface="Arial"/>
                <a:cs typeface="Arial"/>
              </a:rPr>
              <a:t>value </a:t>
            </a:r>
            <a:r>
              <a:rPr sz="1800">
                <a:latin typeface="Arial"/>
                <a:cs typeface="Arial"/>
              </a:rPr>
              <a:t>to</a:t>
            </a:r>
            <a:r>
              <a:rPr sz="1800" spc="-25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sum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37082" y="3549142"/>
            <a:ext cx="50787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>
                <a:latin typeface="Arial"/>
                <a:cs typeface="Arial"/>
              </a:rPr>
              <a:t>printf </a:t>
            </a:r>
            <a:r>
              <a:rPr sz="1800">
                <a:latin typeface="Arial"/>
                <a:cs typeface="Arial"/>
              </a:rPr>
              <a:t>(" </a:t>
            </a:r>
            <a:r>
              <a:rPr sz="1800" spc="-5">
                <a:latin typeface="Arial"/>
                <a:cs typeface="Arial"/>
              </a:rPr>
              <a:t>Please, enter </a:t>
            </a:r>
            <a:r>
              <a:rPr sz="1800" spc="-10">
                <a:latin typeface="Arial"/>
                <a:cs typeface="Arial"/>
              </a:rPr>
              <a:t>next </a:t>
            </a:r>
            <a:r>
              <a:rPr sz="1800" spc="-5">
                <a:latin typeface="Arial"/>
                <a:cs typeface="Arial"/>
              </a:rPr>
              <a:t>value or </a:t>
            </a:r>
            <a:r>
              <a:rPr sz="1800" spc="-5">
                <a:solidFill>
                  <a:srgbClr val="FF0000"/>
                </a:solidFill>
                <a:latin typeface="Arial"/>
                <a:cs typeface="Arial"/>
              </a:rPr>
              <a:t>zero </a:t>
            </a:r>
            <a:r>
              <a:rPr sz="1800">
                <a:solidFill>
                  <a:srgbClr val="FF0000"/>
                </a:solidFill>
                <a:latin typeface="Arial"/>
                <a:cs typeface="Arial"/>
              </a:rPr>
              <a:t>to stop</a:t>
            </a:r>
            <a:r>
              <a:rPr sz="1800" spc="8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");</a:t>
            </a:r>
          </a:p>
          <a:p>
            <a:pPr marL="12700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scanf ("%d", &amp;x); </a:t>
            </a:r>
            <a:r>
              <a:rPr sz="1800">
                <a:latin typeface="Arial"/>
                <a:cs typeface="Arial"/>
              </a:rPr>
              <a:t>// </a:t>
            </a:r>
            <a:r>
              <a:rPr sz="1800" spc="-10">
                <a:latin typeface="Arial"/>
                <a:cs typeface="Arial"/>
              </a:rPr>
              <a:t>Reading</a:t>
            </a:r>
            <a:r>
              <a:rPr sz="1800" spc="35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integer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6082" y="4098163"/>
            <a:ext cx="3413125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>
                <a:latin typeface="Arial"/>
                <a:cs typeface="Arial"/>
              </a:rPr>
              <a:t>}</a:t>
            </a:r>
          </a:p>
          <a:p>
            <a:pPr marL="76200">
              <a:lnSpc>
                <a:spcPct val="100000"/>
              </a:lnSpc>
            </a:pPr>
            <a:r>
              <a:rPr sz="1800">
                <a:latin typeface="Arial"/>
                <a:cs typeface="Arial"/>
              </a:rPr>
              <a:t>if</a:t>
            </a:r>
            <a:r>
              <a:rPr sz="1800" spc="-5">
                <a:latin typeface="Arial"/>
                <a:cs typeface="Arial"/>
              </a:rPr>
              <a:t> </a:t>
            </a:r>
            <a:r>
              <a:rPr sz="1800">
                <a:latin typeface="Arial"/>
                <a:cs typeface="Arial"/>
              </a:rPr>
              <a:t>(sum)</a:t>
            </a:r>
          </a:p>
          <a:p>
            <a:pPr marL="330835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printf </a:t>
            </a:r>
            <a:r>
              <a:rPr sz="1800">
                <a:latin typeface="Arial"/>
                <a:cs typeface="Arial"/>
              </a:rPr>
              <a:t>(" </a:t>
            </a:r>
            <a:r>
              <a:rPr sz="1800" spc="-5">
                <a:latin typeface="Arial"/>
                <a:cs typeface="Arial"/>
              </a:rPr>
              <a:t>Sum </a:t>
            </a:r>
            <a:r>
              <a:rPr sz="1800">
                <a:latin typeface="Arial"/>
                <a:cs typeface="Arial"/>
              </a:rPr>
              <a:t>= </a:t>
            </a:r>
            <a:r>
              <a:rPr sz="1800" spc="-5">
                <a:latin typeface="Arial"/>
                <a:cs typeface="Arial"/>
              </a:rPr>
              <a:t>%d </a:t>
            </a:r>
            <a:r>
              <a:rPr sz="1800">
                <a:latin typeface="Arial"/>
                <a:cs typeface="Arial"/>
              </a:rPr>
              <a:t>",</a:t>
            </a:r>
            <a:r>
              <a:rPr sz="1800" spc="-25">
                <a:latin typeface="Arial"/>
                <a:cs typeface="Arial"/>
              </a:rPr>
              <a:t> </a:t>
            </a:r>
            <a:r>
              <a:rPr sz="1800" spc="-5">
                <a:latin typeface="Arial"/>
                <a:cs typeface="Arial"/>
              </a:rPr>
              <a:t>sum);</a:t>
            </a:r>
            <a:endParaRPr sz="1800">
              <a:latin typeface="Arial"/>
              <a:cs typeface="Arial"/>
            </a:endParaRPr>
          </a:p>
          <a:p>
            <a:pPr marL="76200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else</a:t>
            </a:r>
            <a:endParaRPr sz="1800">
              <a:latin typeface="Arial"/>
              <a:cs typeface="Arial"/>
            </a:endParaRPr>
          </a:p>
          <a:p>
            <a:pPr marL="76200" marR="5080" indent="254000">
              <a:lnSpc>
                <a:spcPct val="100000"/>
              </a:lnSpc>
            </a:pPr>
            <a:r>
              <a:rPr sz="1800" spc="-5">
                <a:latin typeface="Arial"/>
                <a:cs typeface="Arial"/>
              </a:rPr>
              <a:t>printf </a:t>
            </a:r>
            <a:r>
              <a:rPr sz="1800">
                <a:latin typeface="Arial"/>
                <a:cs typeface="Arial"/>
              </a:rPr>
              <a:t>("The first </a:t>
            </a:r>
            <a:r>
              <a:rPr sz="1800" spc="-5">
                <a:latin typeface="Arial"/>
                <a:cs typeface="Arial"/>
              </a:rPr>
              <a:t>input is zero");  return 0;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9590" y="5744362"/>
            <a:ext cx="1022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>
                <a:latin typeface="Arial"/>
                <a:cs typeface="Arial"/>
              </a:rPr>
              <a:t>}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868161" y="1120902"/>
            <a:ext cx="2954020" cy="2308860"/>
          </a:xfrm>
          <a:prstGeom prst="rect">
            <a:avLst/>
          </a:prstGeom>
          <a:solidFill>
            <a:srgbClr val="FFFFFF"/>
          </a:solidFill>
          <a:ln w="25907">
            <a:solidFill>
              <a:srgbClr val="00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1440" marR="400050">
              <a:lnSpc>
                <a:spcPct val="100000"/>
              </a:lnSpc>
              <a:spcBef>
                <a:spcPts val="310"/>
              </a:spcBef>
            </a:pPr>
            <a:r>
              <a:rPr sz="1800" b="1" spc="-10">
                <a:latin typeface="Arial"/>
                <a:cs typeface="Arial"/>
              </a:rPr>
              <a:t>Write </a:t>
            </a:r>
            <a:r>
              <a:rPr sz="1800" b="1" spc="-5">
                <a:latin typeface="Arial"/>
                <a:cs typeface="Arial"/>
              </a:rPr>
              <a:t>a </a:t>
            </a:r>
            <a:r>
              <a:rPr sz="1800" b="1">
                <a:latin typeface="Arial"/>
                <a:cs typeface="Arial"/>
              </a:rPr>
              <a:t>program to  </a:t>
            </a:r>
            <a:r>
              <a:rPr sz="1800" b="1" spc="-5">
                <a:latin typeface="Arial"/>
                <a:cs typeface="Arial"/>
              </a:rPr>
              <a:t>calculate </a:t>
            </a:r>
            <a:r>
              <a:rPr sz="1800" b="1">
                <a:latin typeface="Arial"/>
                <a:cs typeface="Arial"/>
              </a:rPr>
              <a:t>the sum of a  </a:t>
            </a:r>
            <a:r>
              <a:rPr sz="1800" b="1" spc="-5">
                <a:latin typeface="Arial"/>
                <a:cs typeface="Arial"/>
              </a:rPr>
              <a:t>set </a:t>
            </a:r>
            <a:r>
              <a:rPr sz="1800" b="1">
                <a:latin typeface="Arial"/>
                <a:cs typeface="Arial"/>
              </a:rPr>
              <a:t>of </a:t>
            </a:r>
            <a:r>
              <a:rPr sz="1800" b="1" spc="-10">
                <a:latin typeface="Arial"/>
                <a:cs typeface="Arial"/>
              </a:rPr>
              <a:t>values </a:t>
            </a:r>
            <a:r>
              <a:rPr sz="1800" b="1" spc="10">
                <a:latin typeface="Arial"/>
                <a:cs typeface="Arial"/>
              </a:rPr>
              <a:t>(we</a:t>
            </a:r>
            <a:r>
              <a:rPr sz="1800" b="1" spc="-45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don’t  </a:t>
            </a:r>
            <a:r>
              <a:rPr sz="1800" b="1" spc="-5">
                <a:latin typeface="Arial"/>
                <a:cs typeface="Arial"/>
              </a:rPr>
              <a:t>know </a:t>
            </a:r>
            <a:r>
              <a:rPr sz="1800" b="1">
                <a:latin typeface="Arial"/>
                <a:cs typeface="Arial"/>
              </a:rPr>
              <a:t>their</a:t>
            </a:r>
            <a:r>
              <a:rPr sz="1800" b="1" spc="-10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count).</a:t>
            </a:r>
            <a:endParaRPr sz="1800">
              <a:latin typeface="Arial"/>
              <a:cs typeface="Arial"/>
            </a:endParaRPr>
          </a:p>
          <a:p>
            <a:pPr marL="91440" marR="276225">
              <a:lnSpc>
                <a:spcPct val="100000"/>
              </a:lnSpc>
              <a:spcBef>
                <a:spcPts val="5"/>
              </a:spcBef>
            </a:pPr>
            <a:r>
              <a:rPr sz="1800" b="1">
                <a:latin typeface="Arial"/>
                <a:cs typeface="Arial"/>
              </a:rPr>
              <a:t>When </a:t>
            </a:r>
            <a:r>
              <a:rPr sz="1800" b="1" spc="-5">
                <a:latin typeface="Arial"/>
                <a:cs typeface="Arial"/>
              </a:rPr>
              <a:t>0 </a:t>
            </a:r>
            <a:r>
              <a:rPr sz="1800" b="1">
                <a:latin typeface="Arial"/>
                <a:cs typeface="Arial"/>
              </a:rPr>
              <a:t>is </a:t>
            </a:r>
            <a:r>
              <a:rPr sz="1800" b="1" spc="-5">
                <a:latin typeface="Arial"/>
                <a:cs typeface="Arial"/>
              </a:rPr>
              <a:t>entered </a:t>
            </a:r>
            <a:r>
              <a:rPr sz="1800" b="1">
                <a:latin typeface="Arial"/>
                <a:cs typeface="Arial"/>
              </a:rPr>
              <a:t>this  </a:t>
            </a:r>
            <a:r>
              <a:rPr sz="1800" b="1" spc="-5">
                <a:latin typeface="Arial"/>
                <a:cs typeface="Arial"/>
              </a:rPr>
              <a:t>means </a:t>
            </a:r>
            <a:r>
              <a:rPr sz="1800" b="1">
                <a:latin typeface="Arial"/>
                <a:cs typeface="Arial"/>
              </a:rPr>
              <a:t>that </a:t>
            </a:r>
            <a:r>
              <a:rPr sz="1800" b="1" spc="-5">
                <a:latin typeface="Arial"/>
                <a:cs typeface="Arial"/>
              </a:rPr>
              <a:t>program  </a:t>
            </a:r>
            <a:r>
              <a:rPr sz="1800" b="1">
                <a:latin typeface="Arial"/>
                <a:cs typeface="Arial"/>
              </a:rPr>
              <a:t>should stop </a:t>
            </a:r>
            <a:r>
              <a:rPr sz="1800" b="1" spc="-10">
                <a:latin typeface="Arial"/>
                <a:cs typeface="Arial"/>
              </a:rPr>
              <a:t>receiving  </a:t>
            </a:r>
            <a:r>
              <a:rPr sz="1800" b="1">
                <a:latin typeface="Arial"/>
                <a:cs typeface="Arial"/>
              </a:rPr>
              <a:t>data, and print the</a:t>
            </a:r>
            <a:r>
              <a:rPr sz="1800" b="1" spc="-114">
                <a:latin typeface="Arial"/>
                <a:cs typeface="Arial"/>
              </a:rPr>
              <a:t> </a:t>
            </a:r>
            <a:r>
              <a:rPr sz="1800" b="1">
                <a:latin typeface="Arial"/>
                <a:cs typeface="Arial"/>
              </a:rPr>
              <a:t>sum.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309104" y="6309359"/>
            <a:ext cx="1589531" cy="5486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504313" y="563371"/>
            <a:ext cx="544004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>
                <a:latin typeface="Arial"/>
                <a:cs typeface="Arial"/>
              </a:rPr>
              <a:t>Loop : </a:t>
            </a:r>
            <a:r>
              <a:t>Result </a:t>
            </a:r>
            <a:r>
              <a:rPr spc="-5"/>
              <a:t>controlled</a:t>
            </a:r>
            <a:r>
              <a:rPr spc="-114"/>
              <a:t> </a:t>
            </a:r>
            <a:r>
              <a:t>while</a:t>
            </a: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047020"/>
              </p:ext>
            </p:extLst>
          </p:nvPr>
        </p:nvGraphicFramePr>
        <p:xfrm>
          <a:off x="239268" y="1114044"/>
          <a:ext cx="8641080" cy="48828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9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1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81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3333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b="1" spc="-10">
                          <a:latin typeface="Arial"/>
                          <a:cs typeface="Arial"/>
                        </a:rPr>
                        <a:t>Write </a:t>
                      </a:r>
                      <a:r>
                        <a:rPr sz="1800" b="1" spc="-5">
                          <a:latin typeface="Arial"/>
                          <a:cs typeface="Arial"/>
                        </a:rPr>
                        <a:t>a </a:t>
                      </a:r>
                      <a:r>
                        <a:rPr sz="1800" b="1">
                          <a:latin typeface="Arial"/>
                          <a:cs typeface="Arial"/>
                        </a:rPr>
                        <a:t>program to </a:t>
                      </a:r>
                      <a:r>
                        <a:rPr sz="1800" b="1" spc="-5">
                          <a:latin typeface="Arial"/>
                          <a:cs typeface="Arial"/>
                        </a:rPr>
                        <a:t>calculate </a:t>
                      </a:r>
                      <a:r>
                        <a:rPr sz="1800" b="1">
                          <a:latin typeface="Arial"/>
                          <a:cs typeface="Arial"/>
                        </a:rPr>
                        <a:t>the sum of</a:t>
                      </a:r>
                      <a:r>
                        <a:rPr sz="1800" b="1" spc="-3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>
                          <a:latin typeface="Arial"/>
                          <a:cs typeface="Arial"/>
                        </a:rPr>
                        <a:t>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33339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5983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305"/>
                        </a:spcBef>
                        <a:tabLst>
                          <a:tab pos="1193800" algn="l"/>
                        </a:tabLst>
                      </a:pPr>
                      <a:r>
                        <a:rPr sz="1800" spc="-5">
                          <a:latin typeface="Arial"/>
                          <a:cs typeface="Arial"/>
                        </a:rPr>
                        <a:t>#</a:t>
                      </a:r>
                      <a:r>
                        <a:rPr sz="1800" spc="5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>
                          <a:latin typeface="Arial"/>
                          <a:cs typeface="Arial"/>
                        </a:rPr>
                        <a:t>include	&lt;stdio.</a:t>
                      </a:r>
                      <a:r>
                        <a:rPr sz="180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>
                          <a:latin typeface="Arial"/>
                          <a:cs typeface="Arial"/>
                        </a:rPr>
                        <a:t>h&gt;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153670">
                        <a:lnSpc>
                          <a:spcPct val="100000"/>
                        </a:lnSpc>
                      </a:pPr>
                      <a:r>
                        <a:rPr sz="1800" spc="-5">
                          <a:latin typeface="Arial"/>
                          <a:cs typeface="Arial"/>
                        </a:rPr>
                        <a:t>int main </a:t>
                      </a:r>
                      <a:r>
                        <a:rPr sz="1800">
                          <a:latin typeface="Arial"/>
                          <a:cs typeface="Arial"/>
                        </a:rPr>
                        <a:t>(</a:t>
                      </a:r>
                      <a:r>
                        <a:rPr sz="1800" spc="-5">
                          <a:latin typeface="Arial"/>
                          <a:cs typeface="Arial"/>
                        </a:rPr>
                        <a:t> </a:t>
                      </a:r>
                      <a:r>
                        <a:rPr sz="1800">
                          <a:latin typeface="Arial"/>
                          <a:cs typeface="Arial"/>
                        </a:rPr>
                        <a:t>)</a:t>
                      </a:r>
                    </a:p>
                    <a:p>
                      <a:pPr marL="1536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>
                          <a:latin typeface="Arial"/>
                          <a:cs typeface="Arial"/>
                        </a:rPr>
                        <a:t>{</a:t>
                      </a:r>
                    </a:p>
                    <a:p>
                      <a:pPr marL="280035">
                        <a:lnSpc>
                          <a:spcPct val="100000"/>
                        </a:lnSpc>
                        <a:tabLst>
                          <a:tab pos="648970" algn="l"/>
                        </a:tabLst>
                      </a:pPr>
                      <a:r>
                        <a:rPr sz="1800" spc="-5">
                          <a:solidFill>
                            <a:srgbClr val="0099CC"/>
                          </a:solidFill>
                          <a:latin typeface="Arial"/>
                          <a:cs typeface="Arial"/>
                        </a:rPr>
                        <a:t>int	</a:t>
                      </a:r>
                      <a:r>
                        <a:rPr sz="1800" spc="-5">
                          <a:latin typeface="Arial"/>
                          <a:cs typeface="Arial"/>
                        </a:rPr>
                        <a:t>sum=</a:t>
                      </a:r>
                      <a:r>
                        <a:rPr lang="en-PS" sz="1800" spc="-5">
                          <a:latin typeface="Arial"/>
                          <a:cs typeface="Arial"/>
                        </a:rPr>
                        <a:t>0</a:t>
                      </a:r>
                      <a:r>
                        <a:rPr sz="1800" spc="-5">
                          <a:latin typeface="Arial"/>
                          <a:cs typeface="Arial"/>
                        </a:rPr>
                        <a:t>, count=0,x;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28575">
                      <a:solidFill>
                        <a:srgbClr val="333399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33339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1805"/>
                        </a:lnSpc>
                      </a:pPr>
                      <a:r>
                        <a:rPr sz="1800" b="1" spc="-5">
                          <a:latin typeface="Arial"/>
                          <a:cs typeface="Arial"/>
                        </a:rPr>
                        <a:t>set </a:t>
                      </a:r>
                      <a:r>
                        <a:rPr sz="1800" b="1">
                          <a:latin typeface="Arial"/>
                          <a:cs typeface="Arial"/>
                        </a:rPr>
                        <a:t>of </a:t>
                      </a:r>
                      <a:r>
                        <a:rPr sz="1800" b="1" spc="-10">
                          <a:latin typeface="Arial"/>
                          <a:cs typeface="Arial"/>
                        </a:rPr>
                        <a:t>values </a:t>
                      </a:r>
                      <a:r>
                        <a:rPr sz="1800" b="1" spc="10">
                          <a:latin typeface="Arial"/>
                          <a:cs typeface="Arial"/>
                        </a:rPr>
                        <a:t>(we </a:t>
                      </a:r>
                      <a:r>
                        <a:rPr sz="1800" b="1">
                          <a:latin typeface="Arial"/>
                          <a:cs typeface="Arial"/>
                        </a:rPr>
                        <a:t>don’t </a:t>
                      </a:r>
                      <a:r>
                        <a:rPr sz="1800" b="1" spc="-5">
                          <a:latin typeface="Arial"/>
                          <a:cs typeface="Arial"/>
                        </a:rPr>
                        <a:t>know </a:t>
                      </a:r>
                      <a:r>
                        <a:rPr sz="1800" b="1">
                          <a:latin typeface="Arial"/>
                          <a:cs typeface="Arial"/>
                        </a:rPr>
                        <a:t>their</a:t>
                      </a:r>
                      <a:r>
                        <a:rPr sz="1800" b="1" spc="-4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>
                          <a:latin typeface="Arial"/>
                          <a:cs typeface="Arial"/>
                        </a:rPr>
                        <a:t>count).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0805" marR="158750">
                        <a:lnSpc>
                          <a:spcPct val="100000"/>
                        </a:lnSpc>
                        <a:tabLst>
                          <a:tab pos="636905" algn="l"/>
                        </a:tabLst>
                      </a:pPr>
                      <a:r>
                        <a:rPr sz="1800" b="1">
                          <a:latin typeface="Arial"/>
                          <a:cs typeface="Arial"/>
                        </a:rPr>
                        <a:t>When the sum </a:t>
                      </a:r>
                      <a:r>
                        <a:rPr sz="1800" b="1" spc="-5">
                          <a:latin typeface="Arial"/>
                          <a:cs typeface="Arial"/>
                        </a:rPr>
                        <a:t>exceeds 1000 </a:t>
                      </a:r>
                      <a:r>
                        <a:rPr sz="1800" b="1">
                          <a:latin typeface="Arial"/>
                          <a:cs typeface="Arial"/>
                        </a:rPr>
                        <a:t>this </a:t>
                      </a:r>
                      <a:r>
                        <a:rPr sz="1800" b="1" spc="-5">
                          <a:latin typeface="Arial"/>
                          <a:cs typeface="Arial"/>
                        </a:rPr>
                        <a:t>means  that	program </a:t>
                      </a:r>
                      <a:r>
                        <a:rPr sz="1800" b="1">
                          <a:latin typeface="Arial"/>
                          <a:cs typeface="Arial"/>
                        </a:rPr>
                        <a:t>should </a:t>
                      </a:r>
                      <a:r>
                        <a:rPr sz="1800" b="1" spc="-5">
                          <a:latin typeface="Arial"/>
                          <a:cs typeface="Arial"/>
                        </a:rPr>
                        <a:t>stop </a:t>
                      </a:r>
                      <a:r>
                        <a:rPr sz="1800" b="1" spc="-10">
                          <a:latin typeface="Arial"/>
                          <a:cs typeface="Arial"/>
                        </a:rPr>
                        <a:t>receiving </a:t>
                      </a:r>
                      <a:r>
                        <a:rPr sz="1800" b="1">
                          <a:latin typeface="Arial"/>
                          <a:cs typeface="Arial"/>
                        </a:rPr>
                        <a:t>data,  and print the number of </a:t>
                      </a:r>
                      <a:r>
                        <a:rPr sz="1800" b="1" spc="-10">
                          <a:latin typeface="Arial"/>
                          <a:cs typeface="Arial"/>
                        </a:rPr>
                        <a:t>values </a:t>
                      </a:r>
                      <a:r>
                        <a:rPr sz="1800" b="1" spc="5">
                          <a:latin typeface="Arial"/>
                          <a:cs typeface="Arial"/>
                        </a:rPr>
                        <a:t>were  </a:t>
                      </a:r>
                      <a:r>
                        <a:rPr sz="1800" b="1" spc="-5">
                          <a:latin typeface="Arial"/>
                          <a:cs typeface="Arial"/>
                        </a:rPr>
                        <a:t>entered.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333399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8772">
                <a:tc gridSpan="2">
                  <a:txBody>
                    <a:bodyPr/>
                    <a:lstStyle/>
                    <a:p>
                      <a:pPr marL="21653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800" spc="-15">
                          <a:solidFill>
                            <a:srgbClr val="0099CC"/>
                          </a:solidFill>
                          <a:latin typeface="Arial"/>
                          <a:cs typeface="Arial"/>
                        </a:rPr>
                        <a:t>while </a:t>
                      </a:r>
                      <a:r>
                        <a:rPr sz="1800">
                          <a:latin typeface="Arial"/>
                          <a:cs typeface="Arial"/>
                        </a:rPr>
                        <a:t>( </a:t>
                      </a:r>
                      <a:r>
                        <a:rPr sz="1800" spc="-5">
                          <a:latin typeface="Arial"/>
                          <a:cs typeface="Arial"/>
                        </a:rPr>
                        <a:t>sum </a:t>
                      </a:r>
                      <a:r>
                        <a:rPr sz="1800">
                          <a:latin typeface="Arial"/>
                          <a:cs typeface="Arial"/>
                        </a:rPr>
                        <a:t>&lt;= </a:t>
                      </a:r>
                      <a:r>
                        <a:rPr sz="1800" spc="-10">
                          <a:latin typeface="Arial"/>
                          <a:cs typeface="Arial"/>
                        </a:rPr>
                        <a:t>1000) </a:t>
                      </a:r>
                      <a:r>
                        <a:rPr sz="1800">
                          <a:latin typeface="Arial"/>
                          <a:cs typeface="Arial"/>
                        </a:rPr>
                        <a:t>// </a:t>
                      </a:r>
                      <a:r>
                        <a:rPr sz="1800" spc="-5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Exit </a:t>
                      </a:r>
                      <a:r>
                        <a:rPr sz="1800" spc="-15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when </a:t>
                      </a:r>
                      <a:r>
                        <a:rPr sz="180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the sum more </a:t>
                      </a:r>
                      <a:r>
                        <a:rPr sz="1800" spc="-5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than</a:t>
                      </a:r>
                      <a:r>
                        <a:rPr sz="1800" spc="114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1000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2800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>
                          <a:latin typeface="Arial"/>
                          <a:cs typeface="Arial"/>
                        </a:rPr>
                        <a:t>{</a:t>
                      </a:r>
                    </a:p>
                    <a:p>
                      <a:pPr marL="597535" marR="4458970" algn="just">
                        <a:lnSpc>
                          <a:spcPct val="91300"/>
                        </a:lnSpc>
                        <a:spcBef>
                          <a:spcPts val="185"/>
                        </a:spcBef>
                      </a:pPr>
                      <a:r>
                        <a:rPr sz="1800" spc="-5">
                          <a:latin typeface="Arial"/>
                          <a:cs typeface="Arial"/>
                        </a:rPr>
                        <a:t>printf </a:t>
                      </a:r>
                      <a:r>
                        <a:rPr sz="1800">
                          <a:latin typeface="Arial"/>
                          <a:cs typeface="Arial"/>
                        </a:rPr>
                        <a:t>(" </a:t>
                      </a:r>
                      <a:r>
                        <a:rPr sz="1800" spc="-5">
                          <a:latin typeface="Arial"/>
                          <a:cs typeface="Arial"/>
                        </a:rPr>
                        <a:t>Please, enter </a:t>
                      </a:r>
                      <a:r>
                        <a:rPr sz="1800" spc="-10">
                          <a:latin typeface="Arial"/>
                          <a:cs typeface="Arial"/>
                        </a:rPr>
                        <a:t>next </a:t>
                      </a:r>
                      <a:r>
                        <a:rPr sz="1800" spc="-5">
                          <a:latin typeface="Arial"/>
                          <a:cs typeface="Arial"/>
                        </a:rPr>
                        <a:t>value </a:t>
                      </a:r>
                      <a:r>
                        <a:rPr sz="1800">
                          <a:latin typeface="Arial"/>
                          <a:cs typeface="Arial"/>
                        </a:rPr>
                        <a:t>");  </a:t>
                      </a:r>
                      <a:r>
                        <a:rPr sz="1800" spc="-5">
                          <a:latin typeface="Arial"/>
                          <a:cs typeface="Arial"/>
                        </a:rPr>
                        <a:t>scanf ("%d", &amp;x); </a:t>
                      </a:r>
                      <a:r>
                        <a:rPr sz="1800">
                          <a:latin typeface="Arial"/>
                          <a:cs typeface="Arial"/>
                        </a:rPr>
                        <a:t>// </a:t>
                      </a:r>
                      <a:r>
                        <a:rPr sz="1800" spc="-5">
                          <a:latin typeface="Arial"/>
                          <a:cs typeface="Arial"/>
                        </a:rPr>
                        <a:t>Reading integer  sum </a:t>
                      </a:r>
                      <a:r>
                        <a:rPr sz="1800">
                          <a:latin typeface="Arial"/>
                          <a:cs typeface="Arial"/>
                        </a:rPr>
                        <a:t>+ = </a:t>
                      </a:r>
                      <a:r>
                        <a:rPr sz="1800" spc="-10">
                          <a:latin typeface="Arial"/>
                          <a:cs typeface="Arial"/>
                        </a:rPr>
                        <a:t>x; </a:t>
                      </a:r>
                      <a:r>
                        <a:rPr sz="1800">
                          <a:latin typeface="Arial"/>
                          <a:cs typeface="Arial"/>
                        </a:rPr>
                        <a:t>// </a:t>
                      </a:r>
                      <a:r>
                        <a:rPr sz="1800" spc="-5">
                          <a:latin typeface="Arial"/>
                          <a:cs typeface="Arial"/>
                        </a:rPr>
                        <a:t>add </a:t>
                      </a:r>
                      <a:r>
                        <a:rPr sz="1800">
                          <a:latin typeface="Arial"/>
                          <a:cs typeface="Arial"/>
                        </a:rPr>
                        <a:t>the </a:t>
                      </a:r>
                      <a:r>
                        <a:rPr sz="1800" spc="-5">
                          <a:latin typeface="Arial"/>
                          <a:cs typeface="Arial"/>
                        </a:rPr>
                        <a:t>value </a:t>
                      </a:r>
                      <a:r>
                        <a:rPr sz="1800">
                          <a:latin typeface="Arial"/>
                          <a:cs typeface="Arial"/>
                        </a:rPr>
                        <a:t>to</a:t>
                      </a:r>
                      <a:r>
                        <a:rPr sz="1800" spc="-30">
                          <a:latin typeface="Arial"/>
                          <a:cs typeface="Arial"/>
                        </a:rPr>
                        <a:t> </a:t>
                      </a:r>
                      <a:r>
                        <a:rPr sz="1800">
                          <a:latin typeface="Arial"/>
                          <a:cs typeface="Arial"/>
                        </a:rPr>
                        <a:t>sum</a:t>
                      </a:r>
                    </a:p>
                    <a:p>
                      <a:pPr marL="597535" algn="just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800" spc="-5">
                          <a:latin typeface="Arial"/>
                          <a:cs typeface="Arial"/>
                        </a:rPr>
                        <a:t>count++;// increment</a:t>
                      </a:r>
                      <a:r>
                        <a:rPr sz="1800" spc="1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>
                          <a:latin typeface="Arial"/>
                          <a:cs typeface="Arial"/>
                        </a:rPr>
                        <a:t>count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280035">
                        <a:lnSpc>
                          <a:spcPct val="100000"/>
                        </a:lnSpc>
                      </a:pPr>
                      <a:r>
                        <a:rPr sz="1800">
                          <a:latin typeface="Arial"/>
                          <a:cs typeface="Arial"/>
                        </a:rPr>
                        <a:t>}</a:t>
                      </a:r>
                    </a:p>
                    <a:p>
                      <a:pPr marL="216535">
                        <a:lnSpc>
                          <a:spcPct val="100000"/>
                        </a:lnSpc>
                      </a:pPr>
                      <a:r>
                        <a:rPr sz="1800" spc="-5">
                          <a:latin typeface="Arial"/>
                          <a:cs typeface="Arial"/>
                        </a:rPr>
                        <a:t>printf (“Number </a:t>
                      </a:r>
                      <a:r>
                        <a:rPr sz="1800">
                          <a:latin typeface="Arial"/>
                          <a:cs typeface="Arial"/>
                        </a:rPr>
                        <a:t>of </a:t>
                      </a:r>
                      <a:r>
                        <a:rPr sz="1800" spc="-5">
                          <a:latin typeface="Arial"/>
                          <a:cs typeface="Arial"/>
                        </a:rPr>
                        <a:t>value %d </a:t>
                      </a:r>
                      <a:r>
                        <a:rPr sz="1800">
                          <a:latin typeface="Arial"/>
                          <a:cs typeface="Arial"/>
                        </a:rPr>
                        <a:t>",</a:t>
                      </a:r>
                      <a:r>
                        <a:rPr sz="1800" spc="3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>
                          <a:latin typeface="Arial"/>
                          <a:cs typeface="Arial"/>
                        </a:rPr>
                        <a:t>count);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216535">
                        <a:lnSpc>
                          <a:spcPct val="100000"/>
                        </a:lnSpc>
                      </a:pPr>
                      <a:r>
                        <a:rPr sz="1800" spc="-5">
                          <a:latin typeface="Arial"/>
                          <a:cs typeface="Arial"/>
                        </a:rPr>
                        <a:t>return</a:t>
                      </a:r>
                      <a:r>
                        <a:rPr sz="180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>
                          <a:latin typeface="Arial"/>
                          <a:cs typeface="Arial"/>
                        </a:rPr>
                        <a:t>0;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>
                          <a:latin typeface="Arial"/>
                          <a:cs typeface="Arial"/>
                        </a:rPr>
                        <a:t>}</a:t>
                      </a:r>
                    </a:p>
                  </a:txBody>
                  <a:tcPr marL="0" marR="0" marT="14604" marB="0">
                    <a:lnL w="28575">
                      <a:solidFill>
                        <a:srgbClr val="333399"/>
                      </a:solidFill>
                      <a:prstDash val="solid"/>
                    </a:lnL>
                    <a:lnR w="28575">
                      <a:solidFill>
                        <a:srgbClr val="333399"/>
                      </a:solidFill>
                      <a:prstDash val="solid"/>
                    </a:lnR>
                    <a:lnB w="28575">
                      <a:solidFill>
                        <a:srgbClr val="33339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140076" y="399999"/>
            <a:ext cx="6164580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34695" marR="5080" indent="-722630">
              <a:lnSpc>
                <a:spcPct val="100000"/>
              </a:lnSpc>
              <a:spcBef>
                <a:spcPts val="105"/>
              </a:spcBef>
            </a:pPr>
            <a:r>
              <a:rPr spc="-5"/>
              <a:t>Compound </a:t>
            </a:r>
            <a:r>
              <a:t>Assignment</a:t>
            </a:r>
            <a:r>
              <a:rPr spc="-114"/>
              <a:t> </a:t>
            </a:r>
            <a:r>
              <a:t>Operators  (Assignment</a:t>
            </a:r>
            <a:r>
              <a:rPr spc="-45"/>
              <a:t> </a:t>
            </a:r>
            <a:r>
              <a:rPr spc="-5"/>
              <a:t>Shorthands)</a:t>
            </a: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73037" y="1611375"/>
          <a:ext cx="8785859" cy="41877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95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0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66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spc="-5">
                          <a:latin typeface="Arial"/>
                          <a:cs typeface="Arial"/>
                        </a:rPr>
                        <a:t>Simple </a:t>
                      </a:r>
                      <a:r>
                        <a:rPr sz="2000" b="1">
                          <a:latin typeface="Arial"/>
                          <a:cs typeface="Arial"/>
                        </a:rPr>
                        <a:t>Assignment</a:t>
                      </a:r>
                      <a:r>
                        <a:rPr sz="2000" b="1" spc="-105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>
                          <a:latin typeface="Arial"/>
                          <a:cs typeface="Arial"/>
                        </a:rPr>
                        <a:t>Operators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2C2C89"/>
                      </a:solidFill>
                      <a:prstDash val="solid"/>
                    </a:lnL>
                    <a:lnR w="12700">
                      <a:solidFill>
                        <a:srgbClr val="2C2C89"/>
                      </a:solidFill>
                      <a:prstDash val="solid"/>
                    </a:lnR>
                    <a:lnT w="12700">
                      <a:solidFill>
                        <a:srgbClr val="2C2C89"/>
                      </a:solidFill>
                      <a:prstDash val="solid"/>
                    </a:lnT>
                    <a:lnB w="12700">
                      <a:solidFill>
                        <a:srgbClr val="2C2C8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10306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>
                          <a:latin typeface="Arial"/>
                          <a:cs typeface="Arial"/>
                        </a:rPr>
                        <a:t>Compound</a:t>
                      </a:r>
                      <a:r>
                        <a:rPr sz="2000" b="1" spc="-145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>
                          <a:latin typeface="Arial"/>
                          <a:cs typeface="Arial"/>
                        </a:rPr>
                        <a:t>Assignment  Operators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2C2C89"/>
                      </a:solidFill>
                      <a:prstDash val="solid"/>
                    </a:lnL>
                    <a:lnR w="12700">
                      <a:solidFill>
                        <a:srgbClr val="2C2C89"/>
                      </a:solidFill>
                      <a:prstDash val="solid"/>
                    </a:lnR>
                    <a:lnT w="12700">
                      <a:solidFill>
                        <a:srgbClr val="2C2C89"/>
                      </a:solidFill>
                      <a:prstDash val="solid"/>
                    </a:lnT>
                    <a:lnB w="12700">
                      <a:solidFill>
                        <a:srgbClr val="2C2C8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6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2800" spc="-5">
                          <a:latin typeface="Arial"/>
                          <a:cs typeface="Arial"/>
                        </a:rPr>
                        <a:t>x = x + </a:t>
                      </a:r>
                      <a:r>
                        <a:rPr sz="2800">
                          <a:latin typeface="Arial"/>
                          <a:cs typeface="Arial"/>
                        </a:rPr>
                        <a:t>1;</a:t>
                      </a:r>
                    </a:p>
                  </a:txBody>
                  <a:tcPr marL="0" marR="0" marT="12065" marB="0">
                    <a:lnL w="12700">
                      <a:solidFill>
                        <a:srgbClr val="2C2C89"/>
                      </a:solidFill>
                      <a:prstDash val="solid"/>
                    </a:lnL>
                    <a:lnR w="12700">
                      <a:solidFill>
                        <a:srgbClr val="2C2C89"/>
                      </a:solidFill>
                      <a:prstDash val="solid"/>
                    </a:lnR>
                    <a:lnT w="12700">
                      <a:solidFill>
                        <a:srgbClr val="2C2C89"/>
                      </a:solidFill>
                      <a:prstDash val="solid"/>
                    </a:lnT>
                    <a:lnB w="12700">
                      <a:solidFill>
                        <a:srgbClr val="2C2C8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2800" spc="-5">
                          <a:latin typeface="Arial"/>
                          <a:cs typeface="Arial"/>
                        </a:rPr>
                        <a:t>x +=</a:t>
                      </a:r>
                      <a:r>
                        <a:rPr sz="2800">
                          <a:latin typeface="Arial"/>
                          <a:cs typeface="Arial"/>
                        </a:rPr>
                        <a:t> 1;</a:t>
                      </a:r>
                    </a:p>
                  </a:txBody>
                  <a:tcPr marL="0" marR="0" marT="12065" marB="0">
                    <a:lnL w="12700">
                      <a:solidFill>
                        <a:srgbClr val="2C2C89"/>
                      </a:solidFill>
                      <a:prstDash val="solid"/>
                    </a:lnL>
                    <a:lnR w="12700">
                      <a:solidFill>
                        <a:srgbClr val="2C2C89"/>
                      </a:solidFill>
                      <a:prstDash val="solid"/>
                    </a:lnR>
                    <a:lnT w="12700">
                      <a:solidFill>
                        <a:srgbClr val="2C2C89"/>
                      </a:solidFill>
                      <a:prstDash val="solid"/>
                    </a:lnT>
                    <a:lnB w="12700">
                      <a:solidFill>
                        <a:srgbClr val="2C2C8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064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2800" spc="-5">
                          <a:latin typeface="Arial"/>
                          <a:cs typeface="Arial"/>
                        </a:rPr>
                        <a:t>x= x -1;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2C2C89"/>
                      </a:solidFill>
                      <a:prstDash val="solid"/>
                    </a:lnL>
                    <a:lnR w="12700">
                      <a:solidFill>
                        <a:srgbClr val="2C2C89"/>
                      </a:solidFill>
                      <a:prstDash val="solid"/>
                    </a:lnR>
                    <a:lnT w="12700">
                      <a:solidFill>
                        <a:srgbClr val="2C2C89"/>
                      </a:solidFill>
                      <a:prstDash val="solid"/>
                    </a:lnT>
                    <a:lnB w="12700">
                      <a:solidFill>
                        <a:srgbClr val="2C2C8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2800" spc="-5">
                          <a:latin typeface="Arial"/>
                          <a:cs typeface="Arial"/>
                        </a:rPr>
                        <a:t>x -=</a:t>
                      </a:r>
                      <a:r>
                        <a:rPr sz="2800" spc="-10"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-5">
                          <a:latin typeface="Arial"/>
                          <a:cs typeface="Arial"/>
                        </a:rPr>
                        <a:t>1;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2C2C89"/>
                      </a:solidFill>
                      <a:prstDash val="solid"/>
                    </a:lnL>
                    <a:lnR w="12700">
                      <a:solidFill>
                        <a:srgbClr val="2C2C89"/>
                      </a:solidFill>
                      <a:prstDash val="solid"/>
                    </a:lnR>
                    <a:lnT w="12700">
                      <a:solidFill>
                        <a:srgbClr val="2C2C89"/>
                      </a:solidFill>
                      <a:prstDash val="solid"/>
                    </a:lnT>
                    <a:lnB w="12700">
                      <a:solidFill>
                        <a:srgbClr val="2C2C8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6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2800" spc="-5">
                          <a:latin typeface="Arial"/>
                          <a:cs typeface="Arial"/>
                        </a:rPr>
                        <a:t>x = x *</a:t>
                      </a:r>
                      <a:r>
                        <a:rPr sz="2800" spc="5"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-5">
                          <a:latin typeface="Arial"/>
                          <a:cs typeface="Arial"/>
                        </a:rPr>
                        <a:t>y;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2C2C89"/>
                      </a:solidFill>
                      <a:prstDash val="solid"/>
                    </a:lnL>
                    <a:lnR w="12700">
                      <a:solidFill>
                        <a:srgbClr val="2C2C89"/>
                      </a:solidFill>
                      <a:prstDash val="solid"/>
                    </a:lnR>
                    <a:lnT w="12700">
                      <a:solidFill>
                        <a:srgbClr val="2C2C89"/>
                      </a:solidFill>
                      <a:prstDash val="solid"/>
                    </a:lnT>
                    <a:lnB w="12700">
                      <a:solidFill>
                        <a:srgbClr val="2C2C8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2800" spc="-5">
                          <a:latin typeface="Arial"/>
                          <a:cs typeface="Arial"/>
                        </a:rPr>
                        <a:t>x *=</a:t>
                      </a:r>
                      <a:r>
                        <a:rPr sz="2800"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-5">
                          <a:latin typeface="Arial"/>
                          <a:cs typeface="Arial"/>
                        </a:rPr>
                        <a:t>y;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2C2C89"/>
                      </a:solidFill>
                      <a:prstDash val="solid"/>
                    </a:lnL>
                    <a:lnR w="12700">
                      <a:solidFill>
                        <a:srgbClr val="2C2C89"/>
                      </a:solidFill>
                      <a:prstDash val="solid"/>
                    </a:lnR>
                    <a:lnT w="12700">
                      <a:solidFill>
                        <a:srgbClr val="2C2C89"/>
                      </a:solidFill>
                      <a:prstDash val="solid"/>
                    </a:lnT>
                    <a:lnB w="12700">
                      <a:solidFill>
                        <a:srgbClr val="2C2C8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6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2800" spc="-5">
                          <a:latin typeface="Arial"/>
                          <a:cs typeface="Arial"/>
                        </a:rPr>
                        <a:t>x= x /</a:t>
                      </a:r>
                      <a:r>
                        <a:rPr sz="2800" spc="-10"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-5">
                          <a:latin typeface="Arial"/>
                          <a:cs typeface="Arial"/>
                        </a:rPr>
                        <a:t>y;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2C2C89"/>
                      </a:solidFill>
                      <a:prstDash val="solid"/>
                    </a:lnL>
                    <a:lnR w="12700">
                      <a:solidFill>
                        <a:srgbClr val="2C2C89"/>
                      </a:solidFill>
                      <a:prstDash val="solid"/>
                    </a:lnR>
                    <a:lnT w="12700">
                      <a:solidFill>
                        <a:srgbClr val="2C2C89"/>
                      </a:solidFill>
                      <a:prstDash val="solid"/>
                    </a:lnT>
                    <a:lnB w="12700">
                      <a:solidFill>
                        <a:srgbClr val="2C2C8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2800" spc="-5">
                          <a:latin typeface="Arial"/>
                          <a:cs typeface="Arial"/>
                        </a:rPr>
                        <a:t>x /=</a:t>
                      </a:r>
                      <a:r>
                        <a:rPr sz="2800" spc="-15"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-5">
                          <a:latin typeface="Arial"/>
                          <a:cs typeface="Arial"/>
                        </a:rPr>
                        <a:t>y;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2C2C89"/>
                      </a:solidFill>
                      <a:prstDash val="solid"/>
                    </a:lnL>
                    <a:lnR w="12700">
                      <a:solidFill>
                        <a:srgbClr val="2C2C89"/>
                      </a:solidFill>
                      <a:prstDash val="solid"/>
                    </a:lnR>
                    <a:lnT w="12700">
                      <a:solidFill>
                        <a:srgbClr val="2C2C89"/>
                      </a:solidFill>
                      <a:prstDash val="solid"/>
                    </a:lnT>
                    <a:lnB w="12700">
                      <a:solidFill>
                        <a:srgbClr val="2C2C8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071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2800" spc="-5">
                          <a:latin typeface="Arial"/>
                          <a:cs typeface="Arial"/>
                        </a:rPr>
                        <a:t>n = n %</a:t>
                      </a:r>
                      <a:r>
                        <a:rPr sz="2800" spc="-10">
                          <a:latin typeface="Arial"/>
                          <a:cs typeface="Arial"/>
                        </a:rPr>
                        <a:t> </a:t>
                      </a:r>
                      <a:r>
                        <a:rPr sz="2800">
                          <a:latin typeface="Arial"/>
                          <a:cs typeface="Arial"/>
                        </a:rPr>
                        <a:t>(x+1);</a:t>
                      </a:r>
                    </a:p>
                  </a:txBody>
                  <a:tcPr marL="0" marR="0" marT="12700" marB="0">
                    <a:lnL w="12700">
                      <a:solidFill>
                        <a:srgbClr val="2C2C89"/>
                      </a:solidFill>
                      <a:prstDash val="solid"/>
                    </a:lnL>
                    <a:lnR w="12700">
                      <a:solidFill>
                        <a:srgbClr val="2C2C89"/>
                      </a:solidFill>
                      <a:prstDash val="solid"/>
                    </a:lnR>
                    <a:lnT w="12700">
                      <a:solidFill>
                        <a:srgbClr val="2C2C89"/>
                      </a:solidFill>
                      <a:prstDash val="solid"/>
                    </a:lnT>
                    <a:lnB w="12700">
                      <a:solidFill>
                        <a:srgbClr val="2C2C8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2800" spc="-5">
                          <a:latin typeface="Arial"/>
                          <a:cs typeface="Arial"/>
                        </a:rPr>
                        <a:t>n %=</a:t>
                      </a:r>
                      <a:r>
                        <a:rPr sz="2800" spc="-15">
                          <a:latin typeface="Arial"/>
                          <a:cs typeface="Arial"/>
                        </a:rPr>
                        <a:t> </a:t>
                      </a:r>
                      <a:r>
                        <a:rPr sz="2800">
                          <a:latin typeface="Arial"/>
                          <a:cs typeface="Arial"/>
                        </a:rPr>
                        <a:t>x+1;</a:t>
                      </a:r>
                    </a:p>
                  </a:txBody>
                  <a:tcPr marL="0" marR="0" marT="12700" marB="0">
                    <a:lnL w="12700">
                      <a:solidFill>
                        <a:srgbClr val="2C2C89"/>
                      </a:solidFill>
                      <a:prstDash val="solid"/>
                    </a:lnL>
                    <a:lnR w="12700">
                      <a:solidFill>
                        <a:srgbClr val="2C2C89"/>
                      </a:solidFill>
                      <a:prstDash val="solid"/>
                    </a:lnR>
                    <a:lnT w="12700">
                      <a:solidFill>
                        <a:srgbClr val="2C2C89"/>
                      </a:solidFill>
                      <a:prstDash val="solid"/>
                    </a:lnT>
                    <a:lnB w="12700">
                      <a:solidFill>
                        <a:srgbClr val="2C2C8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8095" y="6452615"/>
            <a:ext cx="755903" cy="405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40" y="563371"/>
            <a:ext cx="6844665" cy="3328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1905">
              <a:lnSpc>
                <a:spcPct val="100000"/>
              </a:lnSpc>
              <a:spcBef>
                <a:spcPts val="105"/>
              </a:spcBef>
            </a:pPr>
            <a:r>
              <a:rPr sz="3200">
                <a:latin typeface="Arial"/>
                <a:cs typeface="Arial"/>
              </a:rPr>
              <a:t>Pre </a:t>
            </a:r>
            <a:r>
              <a:rPr sz="3200" spc="-5">
                <a:latin typeface="Arial"/>
                <a:cs typeface="Arial"/>
              </a:rPr>
              <a:t>and</a:t>
            </a:r>
            <a:r>
              <a:rPr sz="3200" spc="-55">
                <a:latin typeface="Arial"/>
                <a:cs typeface="Arial"/>
              </a:rPr>
              <a:t> </a:t>
            </a:r>
            <a:r>
              <a:rPr sz="3200" spc="-5">
                <a:latin typeface="Arial"/>
                <a:cs typeface="Arial"/>
              </a:rPr>
              <a:t>Post-Increment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355600" algn="l"/>
                <a:tab pos="1260475" algn="l"/>
              </a:tabLst>
            </a:pPr>
            <a:r>
              <a:rPr sz="3200">
                <a:latin typeface="Arial"/>
                <a:cs typeface="Arial"/>
              </a:rPr>
              <a:t>•	++x	// </a:t>
            </a:r>
            <a:r>
              <a:rPr sz="3200" spc="-5">
                <a:latin typeface="Arial"/>
                <a:cs typeface="Arial"/>
              </a:rPr>
              <a:t>Pre-increment</a:t>
            </a:r>
            <a:r>
              <a:rPr sz="3200" spc="-4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x</a:t>
            </a: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har char="•"/>
              <a:tabLst>
                <a:tab pos="355600" algn="l"/>
                <a:tab pos="356235" algn="l"/>
                <a:tab pos="1260475" algn="l"/>
              </a:tabLst>
            </a:pPr>
            <a:r>
              <a:rPr sz="3200">
                <a:latin typeface="Arial"/>
                <a:cs typeface="Arial"/>
              </a:rPr>
              <a:t>x++	// </a:t>
            </a:r>
            <a:r>
              <a:rPr sz="3200" spc="-5">
                <a:latin typeface="Arial"/>
                <a:cs typeface="Arial"/>
              </a:rPr>
              <a:t>Post-increment</a:t>
            </a:r>
            <a:r>
              <a:rPr sz="3200" spc="-4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x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>
                <a:latin typeface="Arial"/>
                <a:cs typeface="Arial"/>
              </a:rPr>
              <a:t>Example (Pre-increment</a:t>
            </a:r>
            <a:r>
              <a:rPr sz="3200" spc="-45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):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74572" y="4548377"/>
            <a:ext cx="285369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42210" algn="l"/>
              </a:tabLst>
            </a:pPr>
            <a:r>
              <a:rPr sz="3200">
                <a:latin typeface="Arial"/>
                <a:cs typeface="Arial"/>
              </a:rPr>
              <a:t>a =</a:t>
            </a:r>
            <a:r>
              <a:rPr sz="3200" spc="-10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++x * b;	</a:t>
            </a:r>
            <a:r>
              <a:rPr sz="3200">
                <a:latin typeface="Wingdings"/>
                <a:cs typeface="Wingdings"/>
              </a:rPr>
              <a:t>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996690" y="4296917"/>
            <a:ext cx="4177665" cy="1077595"/>
          </a:xfrm>
          <a:prstGeom prst="rect">
            <a:avLst/>
          </a:prstGeom>
          <a:solidFill>
            <a:srgbClr val="FFFFFF"/>
          </a:solidFill>
          <a:ln w="25907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0805" marR="2406015">
              <a:lnSpc>
                <a:spcPct val="100000"/>
              </a:lnSpc>
              <a:spcBef>
                <a:spcPts val="265"/>
              </a:spcBef>
            </a:pPr>
            <a:r>
              <a:rPr sz="3200">
                <a:latin typeface="Arial"/>
                <a:cs typeface="Arial"/>
              </a:rPr>
              <a:t>x = x +</a:t>
            </a:r>
            <a:r>
              <a:rPr sz="3200" spc="-100">
                <a:latin typeface="Arial"/>
                <a:cs typeface="Arial"/>
              </a:rPr>
              <a:t> </a:t>
            </a:r>
            <a:r>
              <a:rPr sz="3200" spc="-5">
                <a:latin typeface="Arial"/>
                <a:cs typeface="Arial"/>
              </a:rPr>
              <a:t>1;  </a:t>
            </a:r>
            <a:r>
              <a:rPr sz="3200">
                <a:latin typeface="Arial"/>
                <a:cs typeface="Arial"/>
              </a:rPr>
              <a:t>a = x *</a:t>
            </a:r>
            <a:r>
              <a:rPr sz="3200" spc="-100">
                <a:latin typeface="Arial"/>
                <a:cs typeface="Arial"/>
              </a:rPr>
              <a:t> </a:t>
            </a:r>
            <a:r>
              <a:rPr sz="3200">
                <a:latin typeface="Arial"/>
                <a:cs typeface="Arial"/>
              </a:rPr>
              <a:t>b;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2297</Words>
  <Application>Microsoft Macintosh PowerPoint</Application>
  <PresentationFormat>On-screen Show (4:3)</PresentationFormat>
  <Paragraphs>413</Paragraphs>
  <Slides>51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6" baseType="lpstr">
      <vt:lpstr>Arial</vt:lpstr>
      <vt:lpstr>Calibri</vt:lpstr>
      <vt:lpstr>Times New Roman</vt:lpstr>
      <vt:lpstr>Wingdings</vt:lpstr>
      <vt:lpstr>Office Theme</vt:lpstr>
      <vt:lpstr>PowerPoint Presentation</vt:lpstr>
      <vt:lpstr>Loops</vt:lpstr>
      <vt:lpstr>Loops: Controlling Loop</vt:lpstr>
      <vt:lpstr>Loop : While Loop</vt:lpstr>
      <vt:lpstr>Loop : Counter Controlled While</vt:lpstr>
      <vt:lpstr>Loop : Event controlled While</vt:lpstr>
      <vt:lpstr>Loop : Result controlled while</vt:lpstr>
      <vt:lpstr>Compound Assignment Operators  (Assignment Shorthands)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Examples</vt:lpstr>
      <vt:lpstr>Examples</vt:lpstr>
      <vt:lpstr>Examples</vt:lpstr>
      <vt:lpstr>Examples</vt:lpstr>
      <vt:lpstr>Examples</vt:lpstr>
      <vt:lpstr>Examples</vt:lpstr>
      <vt:lpstr>Examples</vt:lpstr>
      <vt:lpstr>Examples</vt:lpstr>
      <vt:lpstr>Examples</vt:lpstr>
      <vt:lpstr>Break and Continue</vt:lpstr>
      <vt:lpstr>Break and Continue: Examples</vt:lpstr>
      <vt:lpstr>Break and Continue: Examples</vt:lpstr>
      <vt:lpstr>Break and Continue: Examples</vt:lpstr>
      <vt:lpstr>Break and Continue: Examples</vt:lpstr>
      <vt:lpstr>Break and Continue: Examples</vt:lpstr>
      <vt:lpstr>Break and Continue: Examples</vt:lpstr>
      <vt:lpstr>Break and Continue: Examples</vt:lpstr>
      <vt:lpstr>The for Statement</vt:lpstr>
      <vt:lpstr>The for Statement</vt:lpstr>
      <vt:lpstr>The for Statement</vt:lpstr>
      <vt:lpstr>The for Statement: Nested Loop</vt:lpstr>
      <vt:lpstr>The for Statement: Nested Loop</vt:lpstr>
      <vt:lpstr>do-while loop</vt:lpstr>
      <vt:lpstr>PowerPoint Presentation</vt:lpstr>
      <vt:lpstr>PowerPoint Presentation</vt:lpstr>
      <vt:lpstr>Example: for loop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Extra Exercises</vt:lpstr>
      <vt:lpstr>Extra Exercises</vt:lpstr>
      <vt:lpstr>Question?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anas arram</cp:lastModifiedBy>
  <cp:revision>2</cp:revision>
  <dcterms:created xsi:type="dcterms:W3CDTF">2020-11-01T18:43:33Z</dcterms:created>
  <dcterms:modified xsi:type="dcterms:W3CDTF">2023-04-26T17:34:21Z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2018-07-14T00:00:00Z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2020-11-01T00:00:00Z</vt:filetime>
  </property>
</Properties>
</file>