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65"/>
  </p:notesMasterIdLst>
  <p:sldIdLst>
    <p:sldId id="468" r:id="rId2"/>
    <p:sldId id="260" r:id="rId3"/>
    <p:sldId id="261" r:id="rId4"/>
    <p:sldId id="264" r:id="rId5"/>
    <p:sldId id="469" r:id="rId6"/>
    <p:sldId id="266" r:id="rId7"/>
    <p:sldId id="267" r:id="rId8"/>
    <p:sldId id="380" r:id="rId9"/>
    <p:sldId id="379" r:id="rId10"/>
    <p:sldId id="456" r:id="rId11"/>
    <p:sldId id="457" r:id="rId12"/>
    <p:sldId id="381" r:id="rId13"/>
    <p:sldId id="323" r:id="rId14"/>
    <p:sldId id="417" r:id="rId15"/>
    <p:sldId id="357" r:id="rId16"/>
    <p:sldId id="404" r:id="rId17"/>
    <p:sldId id="418" r:id="rId18"/>
    <p:sldId id="419" r:id="rId19"/>
    <p:sldId id="420" r:id="rId20"/>
    <p:sldId id="421" r:id="rId21"/>
    <p:sldId id="422" r:id="rId22"/>
    <p:sldId id="423" r:id="rId23"/>
    <p:sldId id="424" r:id="rId24"/>
    <p:sldId id="425" r:id="rId25"/>
    <p:sldId id="426" r:id="rId26"/>
    <p:sldId id="427" r:id="rId27"/>
    <p:sldId id="428" r:id="rId28"/>
    <p:sldId id="324" r:id="rId29"/>
    <p:sldId id="363" r:id="rId30"/>
    <p:sldId id="335" r:id="rId31"/>
    <p:sldId id="354" r:id="rId32"/>
    <p:sldId id="429" r:id="rId33"/>
    <p:sldId id="430" r:id="rId34"/>
    <p:sldId id="259" r:id="rId35"/>
    <p:sldId id="394" r:id="rId36"/>
    <p:sldId id="437" r:id="rId37"/>
    <p:sldId id="439" r:id="rId38"/>
    <p:sldId id="440" r:id="rId39"/>
    <p:sldId id="442" r:id="rId40"/>
    <p:sldId id="431" r:id="rId41"/>
    <p:sldId id="383" r:id="rId42"/>
    <p:sldId id="258" r:id="rId43"/>
    <p:sldId id="447" r:id="rId44"/>
    <p:sldId id="448" r:id="rId45"/>
    <p:sldId id="446" r:id="rId46"/>
    <p:sldId id="449" r:id="rId47"/>
    <p:sldId id="444" r:id="rId48"/>
    <p:sldId id="344" r:id="rId49"/>
    <p:sldId id="450" r:id="rId50"/>
    <p:sldId id="451" r:id="rId51"/>
    <p:sldId id="452" r:id="rId52"/>
    <p:sldId id="453" r:id="rId53"/>
    <p:sldId id="455" r:id="rId54"/>
    <p:sldId id="454" r:id="rId55"/>
    <p:sldId id="462" r:id="rId56"/>
    <p:sldId id="463" r:id="rId57"/>
    <p:sldId id="464" r:id="rId58"/>
    <p:sldId id="466" r:id="rId59"/>
    <p:sldId id="467" r:id="rId60"/>
    <p:sldId id="458" r:id="rId61"/>
    <p:sldId id="459" r:id="rId62"/>
    <p:sldId id="460" r:id="rId63"/>
    <p:sldId id="461" r:id="rId64"/>
  </p:sldIdLst>
  <p:sldSz cx="9144000" cy="6858000" type="screen4x3"/>
  <p:notesSz cx="6858000" cy="9144000"/>
  <p:custShowLst>
    <p:custShow name="Custom Show 1" id="0">
      <p:sldLst/>
    </p:custShow>
  </p:custShowLst>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864">
          <p15:clr>
            <a:srgbClr val="A4A3A4"/>
          </p15:clr>
        </p15:guide>
        <p15:guide id="2" pos="57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8CA6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636" autoAdjust="0"/>
    <p:restoredTop sz="77321" autoAdjust="0"/>
  </p:normalViewPr>
  <p:slideViewPr>
    <p:cSldViewPr>
      <p:cViewPr varScale="1">
        <p:scale>
          <a:sx n="86" d="100"/>
          <a:sy n="86" d="100"/>
        </p:scale>
        <p:origin x="776" y="200"/>
      </p:cViewPr>
      <p:guideLst>
        <p:guide orient="horz" pos="864"/>
        <p:guide pos="57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9702"/>
    </p:cViewPr>
  </p:sorterViewPr>
  <p:notesViewPr>
    <p:cSldViewPr>
      <p:cViewPr varScale="1">
        <p:scale>
          <a:sx n="40" d="100"/>
          <a:sy n="40" d="100"/>
        </p:scale>
        <p:origin x="-1488"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Tree>
    <p:extLst>
      <p:ext uri="{BB962C8B-B14F-4D97-AF65-F5344CB8AC3E}">
        <p14:creationId xmlns:p14="http://schemas.microsoft.com/office/powerpoint/2010/main" val="33666115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041230BA-7CA8-9941-BF69-C623A3E18F05}"/>
              </a:ext>
            </a:extLst>
          </p:cNvPr>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8611" name="Rectangle 3">
            <a:extLst>
              <a:ext uri="{FF2B5EF4-FFF2-40B4-BE49-F238E27FC236}">
                <a16:creationId xmlns:a16="http://schemas.microsoft.com/office/drawing/2014/main" id="{5938A3FD-FF36-FE44-84D0-E8CB4173E78C}"/>
              </a:ext>
            </a:extLst>
          </p:cNvPr>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8C83263F-98D0-884A-B25A-3B216A4FCBC8}"/>
              </a:ext>
            </a:extLst>
          </p:cNvPr>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0659" name="Rectangle 3">
            <a:extLst>
              <a:ext uri="{FF2B5EF4-FFF2-40B4-BE49-F238E27FC236}">
                <a16:creationId xmlns:a16="http://schemas.microsoft.com/office/drawing/2014/main" id="{3AB6ECB5-1666-B442-8AB0-41BC4C291668}"/>
              </a:ext>
            </a:extLst>
          </p:cNvPr>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7A64CD62-F535-FB47-A106-5B6A624504B1}"/>
              </a:ext>
            </a:extLst>
          </p:cNvPr>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8851" name="Rectangle 3">
            <a:extLst>
              <a:ext uri="{FF2B5EF4-FFF2-40B4-BE49-F238E27FC236}">
                <a16:creationId xmlns:a16="http://schemas.microsoft.com/office/drawing/2014/main" id="{65691853-6ACD-CC45-B227-89AAC31C5EEC}"/>
              </a:ext>
            </a:extLst>
          </p:cNvPr>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dirty="0"/>
              <a:t>Assembly: very close to machine language</a:t>
            </a:r>
          </a:p>
          <a:p>
            <a:r>
              <a:rPr lang="en-US" dirty="0"/>
              <a:t>High level language: closer to human language. Made of statements. Program here is source code.</a:t>
            </a:r>
          </a:p>
          <a:p>
            <a:endParaRPr lang="en-US" dirty="0"/>
          </a:p>
        </p:txBody>
      </p:sp>
    </p:spTree>
    <p:extLst>
      <p:ext uri="{BB962C8B-B14F-4D97-AF65-F5344CB8AC3E}">
        <p14:creationId xmlns:p14="http://schemas.microsoft.com/office/powerpoint/2010/main" val="2256617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Tree>
    <p:extLst>
      <p:ext uri="{BB962C8B-B14F-4D97-AF65-F5344CB8AC3E}">
        <p14:creationId xmlns:p14="http://schemas.microsoft.com/office/powerpoint/2010/main" val="3428359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dirty="0"/>
              <a:t>OS TASKS</a:t>
            </a:r>
          </a:p>
          <a:p>
            <a:r>
              <a:rPr lang="en-US" dirty="0"/>
              <a:t>Control and monitor system and processes: keyboard, monitor, drives, different programs at the same time, security</a:t>
            </a:r>
          </a:p>
          <a:p>
            <a:r>
              <a:rPr lang="en-US" dirty="0"/>
              <a:t>Allocate and assign system resources: </a:t>
            </a:r>
            <a:r>
              <a:rPr lang="en-US" dirty="0" err="1"/>
              <a:t>cpu</a:t>
            </a:r>
            <a:r>
              <a:rPr lang="en-US" dirty="0"/>
              <a:t> time, memory space, I/O time</a:t>
            </a:r>
          </a:p>
          <a:p>
            <a:r>
              <a:rPr lang="en-US" dirty="0"/>
              <a:t>Scheduling operations:  multi-processes, multi threading, word, email, web, messenger, </a:t>
            </a:r>
            <a:r>
              <a:rPr lang="en-US" dirty="0" err="1"/>
              <a:t>etc</a:t>
            </a:r>
            <a:r>
              <a:rPr lang="en-US" dirty="0"/>
              <a:t>… single </a:t>
            </a:r>
            <a:r>
              <a:rPr lang="en-US" dirty="0" err="1"/>
              <a:t>cpu</a:t>
            </a:r>
            <a:r>
              <a:rPr lang="en-US" dirty="0"/>
              <a:t> .. Distribute its time. Otherwise most of </a:t>
            </a:r>
            <a:r>
              <a:rPr lang="en-US" dirty="0" err="1"/>
              <a:t>cpu</a:t>
            </a:r>
            <a:r>
              <a:rPr lang="en-US" dirty="0"/>
              <a:t> time is idle.</a:t>
            </a:r>
          </a:p>
        </p:txBody>
      </p:sp>
    </p:spTree>
    <p:extLst>
      <p:ext uri="{BB962C8B-B14F-4D97-AF65-F5344CB8AC3E}">
        <p14:creationId xmlns:p14="http://schemas.microsoft.com/office/powerpoint/2010/main" val="2598035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6D02614F-4357-EE40-8505-920BC18F400A}"/>
              </a:ext>
            </a:extLst>
          </p:cNvPr>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3795" name="Rectangle 3">
            <a:extLst>
              <a:ext uri="{FF2B5EF4-FFF2-40B4-BE49-F238E27FC236}">
                <a16:creationId xmlns:a16="http://schemas.microsoft.com/office/drawing/2014/main" id="{1A881535-4CC9-2248-AEEC-F5749CA0C092}"/>
              </a:ext>
            </a:extLst>
          </p:cNvPr>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dirty="0"/>
              <a:t>JRE : runtime environment… </a:t>
            </a:r>
            <a:r>
              <a:rPr lang="en-US" dirty="0" err="1"/>
              <a:t>jvm</a:t>
            </a:r>
            <a:endParaRPr lang="en-US" dirty="0"/>
          </a:p>
          <a:p>
            <a:r>
              <a:rPr lang="en-US" dirty="0"/>
              <a:t>JDK: compiling and running and testing java programs</a:t>
            </a:r>
          </a:p>
        </p:txBody>
      </p:sp>
    </p:spTree>
    <p:extLst>
      <p:ext uri="{BB962C8B-B14F-4D97-AF65-F5344CB8AC3E}">
        <p14:creationId xmlns:p14="http://schemas.microsoft.com/office/powerpoint/2010/main" val="32415824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2A3ED092-0ED7-2B4E-B0BF-F6E6A6C02110}"/>
              </a:ext>
            </a:extLst>
          </p:cNvPr>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3251" name="Rectangle 3">
            <a:extLst>
              <a:ext uri="{FF2B5EF4-FFF2-40B4-BE49-F238E27FC236}">
                <a16:creationId xmlns:a16="http://schemas.microsoft.com/office/drawing/2014/main" id="{300BBD07-E486-F141-A1B9-A4A0D1FBABD5}"/>
              </a:ext>
            </a:extLst>
          </p:cNvPr>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C4F839EE-E0E7-084D-983F-ABA6EB308743}"/>
              </a:ext>
            </a:extLst>
          </p:cNvPr>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2467" name="Rectangle 3">
            <a:extLst>
              <a:ext uri="{FF2B5EF4-FFF2-40B4-BE49-F238E27FC236}">
                <a16:creationId xmlns:a16="http://schemas.microsoft.com/office/drawing/2014/main" id="{B3627D79-35AE-1841-BD26-4D7790839D60}"/>
              </a:ext>
            </a:extLst>
          </p:cNvPr>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9758EB3A-0A8F-5947-AFB8-CADBED439493}"/>
              </a:ext>
            </a:extLst>
          </p:cNvPr>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6563" name="Rectangle 3">
            <a:extLst>
              <a:ext uri="{FF2B5EF4-FFF2-40B4-BE49-F238E27FC236}">
                <a16:creationId xmlns:a16="http://schemas.microsoft.com/office/drawing/2014/main" id="{58205550-74CE-C346-B64A-F0038447F335}"/>
              </a:ext>
            </a:extLst>
          </p:cNvPr>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3104" name="Rectangle 32"/>
          <p:cNvSpPr>
            <a:spLocks noGrp="1" noChangeArrowheads="1"/>
          </p:cNvSpPr>
          <p:nvPr>
            <p:ph type="ctrTitle" sz="quarter"/>
          </p:nvPr>
        </p:nvSpPr>
        <p:spPr>
          <a:xfrm>
            <a:off x="685800" y="3429000"/>
            <a:ext cx="7772400" cy="1143000"/>
          </a:xfrm>
        </p:spPr>
        <p:txBody>
          <a:bodyPr/>
          <a:lstStyle>
            <a:lvl1pPr>
              <a:defRPr/>
            </a:lvl1pPr>
          </a:lstStyle>
          <a:p>
            <a:pPr lvl="0"/>
            <a:r>
              <a:rPr lang="en-US" noProof="0"/>
              <a:t>Click to edit Master title style</a:t>
            </a:r>
          </a:p>
        </p:txBody>
      </p:sp>
      <p:sp>
        <p:nvSpPr>
          <p:cNvPr id="3105" name="Rectangle 33"/>
          <p:cNvSpPr>
            <a:spLocks noGrp="1" noChangeArrowheads="1"/>
          </p:cNvSpPr>
          <p:nvPr>
            <p:ph type="subTitle" sz="quarter" idx="1"/>
          </p:nvPr>
        </p:nvSpPr>
        <p:spPr>
          <a:xfrm>
            <a:off x="1371600" y="4648200"/>
            <a:ext cx="6400800" cy="1752600"/>
          </a:xfrm>
        </p:spPr>
        <p:txBody>
          <a:bodyPr anchor="ctr"/>
          <a:lstStyle>
            <a:lvl1pPr marL="0" indent="0" algn="ctr">
              <a:buFont typeface="Monotype Sorts" pitchFamily="2" charset="2"/>
              <a:buNone/>
              <a:defRPr/>
            </a:lvl1pPr>
          </a:lstStyle>
          <a:p>
            <a:pPr lvl="0"/>
            <a:r>
              <a:rPr lang="en-US" noProof="0"/>
              <a:t>Click to edit Master subtitle style</a:t>
            </a:r>
          </a:p>
        </p:txBody>
      </p:sp>
      <p:sp>
        <p:nvSpPr>
          <p:cNvPr id="34" name="Rectangle 34">
            <a:extLst>
              <a:ext uri="{FF2B5EF4-FFF2-40B4-BE49-F238E27FC236}">
                <a16:creationId xmlns:a16="http://schemas.microsoft.com/office/drawing/2014/main" id="{7241D6CB-1F96-A640-BD19-CDAD6B588F4C}"/>
              </a:ext>
            </a:extLst>
          </p:cNvPr>
          <p:cNvSpPr>
            <a:spLocks noGrp="1" noChangeArrowheads="1"/>
          </p:cNvSpPr>
          <p:nvPr>
            <p:ph type="dt" sz="quarter" idx="10"/>
          </p:nvPr>
        </p:nvSpPr>
        <p:spPr/>
        <p:txBody>
          <a:bodyPr/>
          <a:lstStyle>
            <a:lvl1pPr>
              <a:defRPr/>
            </a:lvl1pPr>
          </a:lstStyle>
          <a:p>
            <a:pPr>
              <a:defRPr/>
            </a:pPr>
            <a:fld id="{428BC773-0EF2-F643-A9DF-435AA2E7B0A2}" type="datetime1">
              <a:rPr lang="en-US"/>
              <a:pPr>
                <a:defRPr/>
              </a:pPr>
              <a:t>9/7/20</a:t>
            </a:fld>
            <a:endParaRPr lang="en-US" dirty="0"/>
          </a:p>
        </p:txBody>
      </p:sp>
      <p:sp>
        <p:nvSpPr>
          <p:cNvPr id="35" name="Rectangle 35">
            <a:extLst>
              <a:ext uri="{FF2B5EF4-FFF2-40B4-BE49-F238E27FC236}">
                <a16:creationId xmlns:a16="http://schemas.microsoft.com/office/drawing/2014/main" id="{F5523695-62DC-6A45-B0A9-5927B5219E6D}"/>
              </a:ext>
            </a:extLst>
          </p:cNvPr>
          <p:cNvSpPr>
            <a:spLocks noGrp="1" noChangeArrowheads="1"/>
          </p:cNvSpPr>
          <p:nvPr>
            <p:ph type="ftr" sz="quarter" idx="11"/>
          </p:nvPr>
        </p:nvSpPr>
        <p:spPr bwMode="auto">
          <a:xfrm>
            <a:off x="3124200" y="6400800"/>
            <a:ext cx="2895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ctr">
              <a:defRPr sz="1400"/>
            </a:lvl1pPr>
          </a:lstStyle>
          <a:p>
            <a:pPr>
              <a:defRPr/>
            </a:pPr>
            <a:r>
              <a:rPr lang="en-US" dirty="0"/>
              <a:t>Liang, Introduction to Java Programming, Ninth Edition, Eleventh Edition, (c) 2017 Pearson Education, Inc. All rights reserved. </a:t>
            </a:r>
          </a:p>
        </p:txBody>
      </p:sp>
      <p:sp>
        <p:nvSpPr>
          <p:cNvPr id="36" name="Rectangle 36">
            <a:extLst>
              <a:ext uri="{FF2B5EF4-FFF2-40B4-BE49-F238E27FC236}">
                <a16:creationId xmlns:a16="http://schemas.microsoft.com/office/drawing/2014/main" id="{B9D5C9C0-C767-AD4F-B6D9-D3DD91C88838}"/>
              </a:ext>
            </a:extLst>
          </p:cNvPr>
          <p:cNvSpPr>
            <a:spLocks noGrp="1" noChangeArrowheads="1"/>
          </p:cNvSpPr>
          <p:nvPr>
            <p:ph type="sldNum" sz="quarter" idx="12"/>
          </p:nvPr>
        </p:nvSpPr>
        <p:spPr>
          <a:xfrm>
            <a:off x="6553200" y="6400800"/>
            <a:ext cx="1905000" cy="457200"/>
          </a:xfrm>
        </p:spPr>
        <p:txBody>
          <a:bodyPr/>
          <a:lstStyle>
            <a:lvl1pPr>
              <a:defRPr/>
            </a:lvl1pPr>
          </a:lstStyle>
          <a:p>
            <a:pPr>
              <a:defRPr/>
            </a:pPr>
            <a:fld id="{C1EB43CE-CE73-B744-8605-1094701BE941}" type="slidenum">
              <a:rPr lang="en-US" altLang="en-US"/>
              <a:pPr>
                <a:defRPr/>
              </a:pPr>
              <a:t>‹#›</a:t>
            </a:fld>
            <a:endParaRPr lang="en-US" altLang="en-US"/>
          </a:p>
        </p:txBody>
      </p:sp>
    </p:spTree>
    <p:extLst>
      <p:ext uri="{BB962C8B-B14F-4D97-AF65-F5344CB8AC3E}">
        <p14:creationId xmlns:p14="http://schemas.microsoft.com/office/powerpoint/2010/main" val="4272472756"/>
      </p:ext>
    </p:extLst>
  </p:cSld>
  <p:clrMapOvr>
    <a:overrideClrMapping bg1="lt1" tx1="dk1" bg2="lt2" tx2="dk2" accent1="accent1" accent2="accent2" accent3="accent3" accent4="accent4" accent5="accent5" accent6="accent6" hlink="hlink" folHlink="folHlink"/>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2">
            <a:extLst>
              <a:ext uri="{FF2B5EF4-FFF2-40B4-BE49-F238E27FC236}">
                <a16:creationId xmlns:a16="http://schemas.microsoft.com/office/drawing/2014/main" id="{8F97FE00-D869-CE42-B10A-45D0A67014D4}"/>
              </a:ext>
            </a:extLst>
          </p:cNvPr>
          <p:cNvSpPr>
            <a:spLocks noGrp="1" noChangeArrowheads="1"/>
          </p:cNvSpPr>
          <p:nvPr>
            <p:ph type="dt" sz="half" idx="10"/>
          </p:nvPr>
        </p:nvSpPr>
        <p:spPr>
          <a:ln/>
        </p:spPr>
        <p:txBody>
          <a:bodyPr/>
          <a:lstStyle>
            <a:lvl1pPr>
              <a:defRPr/>
            </a:lvl1pPr>
          </a:lstStyle>
          <a:p>
            <a:pPr>
              <a:defRPr/>
            </a:pPr>
            <a:fld id="{9E4F9D91-9021-BB4D-BFAC-4997B8A69A14}" type="datetime1">
              <a:rPr lang="en-US"/>
              <a:pPr>
                <a:defRPr/>
              </a:pPr>
              <a:t>9/7/20</a:t>
            </a:fld>
            <a:endParaRPr lang="en-US"/>
          </a:p>
        </p:txBody>
      </p:sp>
      <p:sp>
        <p:nvSpPr>
          <p:cNvPr id="5" name="Rectangle 34">
            <a:extLst>
              <a:ext uri="{FF2B5EF4-FFF2-40B4-BE49-F238E27FC236}">
                <a16:creationId xmlns:a16="http://schemas.microsoft.com/office/drawing/2014/main" id="{CF2AF41C-D6C2-1E45-BA4F-4D4602215C46}"/>
              </a:ext>
            </a:extLst>
          </p:cNvPr>
          <p:cNvSpPr>
            <a:spLocks noGrp="1" noChangeArrowheads="1"/>
          </p:cNvSpPr>
          <p:nvPr>
            <p:ph type="sldNum" sz="quarter" idx="11"/>
          </p:nvPr>
        </p:nvSpPr>
        <p:spPr>
          <a:ln/>
        </p:spPr>
        <p:txBody>
          <a:bodyPr/>
          <a:lstStyle>
            <a:lvl1pPr>
              <a:defRPr/>
            </a:lvl1pPr>
          </a:lstStyle>
          <a:p>
            <a:pPr>
              <a:defRPr/>
            </a:pPr>
            <a:fld id="{C5F82DF8-3C16-A840-BCD4-81071D7E85D4}" type="slidenum">
              <a:rPr lang="en-US" altLang="en-US"/>
              <a:pPr>
                <a:defRPr/>
              </a:pPr>
              <a:t>‹#›</a:t>
            </a:fld>
            <a:endParaRPr lang="en-US" altLang="en-US"/>
          </a:p>
        </p:txBody>
      </p:sp>
    </p:spTree>
    <p:extLst>
      <p:ext uri="{BB962C8B-B14F-4D97-AF65-F5344CB8AC3E}">
        <p14:creationId xmlns:p14="http://schemas.microsoft.com/office/powerpoint/2010/main" val="28483371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8575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28575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2">
            <a:extLst>
              <a:ext uri="{FF2B5EF4-FFF2-40B4-BE49-F238E27FC236}">
                <a16:creationId xmlns:a16="http://schemas.microsoft.com/office/drawing/2014/main" id="{8DD2746B-73EF-0245-A588-0644BAE919CB}"/>
              </a:ext>
            </a:extLst>
          </p:cNvPr>
          <p:cNvSpPr>
            <a:spLocks noGrp="1" noChangeArrowheads="1"/>
          </p:cNvSpPr>
          <p:nvPr>
            <p:ph type="dt" sz="half" idx="10"/>
          </p:nvPr>
        </p:nvSpPr>
        <p:spPr>
          <a:ln/>
        </p:spPr>
        <p:txBody>
          <a:bodyPr/>
          <a:lstStyle>
            <a:lvl1pPr>
              <a:defRPr/>
            </a:lvl1pPr>
          </a:lstStyle>
          <a:p>
            <a:pPr>
              <a:defRPr/>
            </a:pPr>
            <a:fld id="{07B652FF-1ADB-2949-A32C-E9E58166E1EE}" type="datetime1">
              <a:rPr lang="en-US"/>
              <a:pPr>
                <a:defRPr/>
              </a:pPr>
              <a:t>9/7/20</a:t>
            </a:fld>
            <a:endParaRPr lang="en-US"/>
          </a:p>
        </p:txBody>
      </p:sp>
      <p:sp>
        <p:nvSpPr>
          <p:cNvPr id="5" name="Rectangle 34">
            <a:extLst>
              <a:ext uri="{FF2B5EF4-FFF2-40B4-BE49-F238E27FC236}">
                <a16:creationId xmlns:a16="http://schemas.microsoft.com/office/drawing/2014/main" id="{A8C7DA20-6C51-9A48-A79F-07072879052C}"/>
              </a:ext>
            </a:extLst>
          </p:cNvPr>
          <p:cNvSpPr>
            <a:spLocks noGrp="1" noChangeArrowheads="1"/>
          </p:cNvSpPr>
          <p:nvPr>
            <p:ph type="sldNum" sz="quarter" idx="11"/>
          </p:nvPr>
        </p:nvSpPr>
        <p:spPr>
          <a:ln/>
        </p:spPr>
        <p:txBody>
          <a:bodyPr/>
          <a:lstStyle>
            <a:lvl1pPr>
              <a:defRPr/>
            </a:lvl1pPr>
          </a:lstStyle>
          <a:p>
            <a:pPr>
              <a:defRPr/>
            </a:pPr>
            <a:fld id="{D349D6F3-E4D0-A743-8A7B-CBD7106AD6A9}" type="slidenum">
              <a:rPr lang="en-US" altLang="en-US"/>
              <a:pPr>
                <a:defRPr/>
              </a:pPr>
              <a:t>‹#›</a:t>
            </a:fld>
            <a:endParaRPr lang="en-US" altLang="en-US"/>
          </a:p>
        </p:txBody>
      </p:sp>
    </p:spTree>
    <p:extLst>
      <p:ext uri="{BB962C8B-B14F-4D97-AF65-F5344CB8AC3E}">
        <p14:creationId xmlns:p14="http://schemas.microsoft.com/office/powerpoint/2010/main" val="148434179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FDD857E-B1D7-CD4A-BDCB-66416AD5F7FD}"/>
              </a:ext>
            </a:extLst>
          </p:cNvPr>
          <p:cNvSpPr>
            <a:spLocks noGrp="1"/>
          </p:cNvSpPr>
          <p:nvPr>
            <p:ph type="dt" sz="half" idx="10"/>
          </p:nvPr>
        </p:nvSpPr>
        <p:spPr/>
        <p:txBody>
          <a:bodyPr/>
          <a:lstStyle>
            <a:lvl1pPr>
              <a:defRPr/>
            </a:lvl1pPr>
          </a:lstStyle>
          <a:p>
            <a:pPr>
              <a:defRPr/>
            </a:pPr>
            <a:fld id="{9F39A20D-ECB6-224D-A719-F75044CA7852}" type="datetime1">
              <a:rPr lang="en-US"/>
              <a:pPr>
                <a:defRPr/>
              </a:pPr>
              <a:t>9/7/20</a:t>
            </a:fld>
            <a:endParaRPr lang="en-US"/>
          </a:p>
        </p:txBody>
      </p:sp>
      <p:sp>
        <p:nvSpPr>
          <p:cNvPr id="5" name="Slide Number Placeholder 4">
            <a:extLst>
              <a:ext uri="{FF2B5EF4-FFF2-40B4-BE49-F238E27FC236}">
                <a16:creationId xmlns:a16="http://schemas.microsoft.com/office/drawing/2014/main" id="{63F954FF-5414-704D-955F-C3409FED2C13}"/>
              </a:ext>
            </a:extLst>
          </p:cNvPr>
          <p:cNvSpPr>
            <a:spLocks noGrp="1"/>
          </p:cNvSpPr>
          <p:nvPr>
            <p:ph type="sldNum" sz="quarter" idx="11"/>
          </p:nvPr>
        </p:nvSpPr>
        <p:spPr/>
        <p:txBody>
          <a:bodyPr/>
          <a:lstStyle>
            <a:lvl1pPr>
              <a:defRPr/>
            </a:lvl1pPr>
          </a:lstStyle>
          <a:p>
            <a:pPr>
              <a:defRPr/>
            </a:pPr>
            <a:fld id="{0E215F27-D7CA-FF46-ADAC-C9165EA877DA}" type="slidenum">
              <a:rPr lang="en-US" altLang="en-US"/>
              <a:pPr>
                <a:defRPr/>
              </a:pPr>
              <a:t>‹#›</a:t>
            </a:fld>
            <a:endParaRPr lang="en-US" altLang="en-US"/>
          </a:p>
        </p:txBody>
      </p:sp>
      <p:pic>
        <p:nvPicPr>
          <p:cNvPr id="7" name="Picture 6">
            <a:extLst>
              <a:ext uri="{FF2B5EF4-FFF2-40B4-BE49-F238E27FC236}">
                <a16:creationId xmlns:a16="http://schemas.microsoft.com/office/drawing/2014/main" id="{C68FEF13-2216-BE47-A800-5C33C9B5C19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52955" y="0"/>
            <a:ext cx="1066800" cy="457200"/>
          </a:xfrm>
          <a:prstGeom prst="rect">
            <a:avLst/>
          </a:prstGeom>
        </p:spPr>
      </p:pic>
    </p:spTree>
    <p:extLst>
      <p:ext uri="{BB962C8B-B14F-4D97-AF65-F5344CB8AC3E}">
        <p14:creationId xmlns:p14="http://schemas.microsoft.com/office/powerpoint/2010/main" val="630768154"/>
      </p:ext>
    </p:extLst>
  </p:cSld>
  <p:clrMapOvr>
    <a:overrideClrMapping bg1="lt1" tx1="dk1" bg2="lt2" tx2="dk2" accent1="accent1" accent2="accent2" accent3="accent3" accent4="accent4" accent5="accent5" accent6="accent6" hlink="hlink" folHlink="folHlink"/>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32">
            <a:extLst>
              <a:ext uri="{FF2B5EF4-FFF2-40B4-BE49-F238E27FC236}">
                <a16:creationId xmlns:a16="http://schemas.microsoft.com/office/drawing/2014/main" id="{558BD36E-A18F-514B-AF1D-138BEEE56AB5}"/>
              </a:ext>
            </a:extLst>
          </p:cNvPr>
          <p:cNvSpPr>
            <a:spLocks noGrp="1" noChangeArrowheads="1"/>
          </p:cNvSpPr>
          <p:nvPr>
            <p:ph type="dt" sz="half" idx="10"/>
          </p:nvPr>
        </p:nvSpPr>
        <p:spPr>
          <a:ln/>
        </p:spPr>
        <p:txBody>
          <a:bodyPr/>
          <a:lstStyle>
            <a:lvl1pPr>
              <a:defRPr/>
            </a:lvl1pPr>
          </a:lstStyle>
          <a:p>
            <a:pPr>
              <a:defRPr/>
            </a:pPr>
            <a:fld id="{71737B02-D0E5-9045-9C6E-C5EA2FA2A932}" type="datetime1">
              <a:rPr lang="en-US"/>
              <a:pPr>
                <a:defRPr/>
              </a:pPr>
              <a:t>9/7/20</a:t>
            </a:fld>
            <a:endParaRPr lang="en-US"/>
          </a:p>
        </p:txBody>
      </p:sp>
      <p:sp>
        <p:nvSpPr>
          <p:cNvPr id="5" name="Rectangle 34">
            <a:extLst>
              <a:ext uri="{FF2B5EF4-FFF2-40B4-BE49-F238E27FC236}">
                <a16:creationId xmlns:a16="http://schemas.microsoft.com/office/drawing/2014/main" id="{2D436B5C-9151-DF41-BD6D-2F7AD63E87C6}"/>
              </a:ext>
            </a:extLst>
          </p:cNvPr>
          <p:cNvSpPr>
            <a:spLocks noGrp="1" noChangeArrowheads="1"/>
          </p:cNvSpPr>
          <p:nvPr>
            <p:ph type="sldNum" sz="quarter" idx="11"/>
          </p:nvPr>
        </p:nvSpPr>
        <p:spPr>
          <a:ln/>
        </p:spPr>
        <p:txBody>
          <a:bodyPr/>
          <a:lstStyle>
            <a:lvl1pPr>
              <a:defRPr/>
            </a:lvl1pPr>
          </a:lstStyle>
          <a:p>
            <a:pPr>
              <a:defRPr/>
            </a:pPr>
            <a:fld id="{2AE152F2-18CF-2A42-BBB6-45088B5AA455}" type="slidenum">
              <a:rPr lang="en-US" altLang="en-US"/>
              <a:pPr>
                <a:defRPr/>
              </a:pPr>
              <a:t>‹#›</a:t>
            </a:fld>
            <a:endParaRPr lang="en-US" altLang="en-US"/>
          </a:p>
        </p:txBody>
      </p:sp>
    </p:spTree>
    <p:extLst>
      <p:ext uri="{BB962C8B-B14F-4D97-AF65-F5344CB8AC3E}">
        <p14:creationId xmlns:p14="http://schemas.microsoft.com/office/powerpoint/2010/main" val="363510709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5735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5735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2">
            <a:extLst>
              <a:ext uri="{FF2B5EF4-FFF2-40B4-BE49-F238E27FC236}">
                <a16:creationId xmlns:a16="http://schemas.microsoft.com/office/drawing/2014/main" id="{32E0D959-1158-0A41-A5C1-4F8AD58010B8}"/>
              </a:ext>
            </a:extLst>
          </p:cNvPr>
          <p:cNvSpPr>
            <a:spLocks noGrp="1" noChangeArrowheads="1"/>
          </p:cNvSpPr>
          <p:nvPr>
            <p:ph type="dt" sz="half" idx="10"/>
          </p:nvPr>
        </p:nvSpPr>
        <p:spPr>
          <a:ln/>
        </p:spPr>
        <p:txBody>
          <a:bodyPr/>
          <a:lstStyle>
            <a:lvl1pPr>
              <a:defRPr/>
            </a:lvl1pPr>
          </a:lstStyle>
          <a:p>
            <a:pPr>
              <a:defRPr/>
            </a:pPr>
            <a:fld id="{4A627AC2-3C83-2040-A46F-77569260A3CC}" type="datetime1">
              <a:rPr lang="en-US"/>
              <a:pPr>
                <a:defRPr/>
              </a:pPr>
              <a:t>9/7/20</a:t>
            </a:fld>
            <a:endParaRPr lang="en-US"/>
          </a:p>
        </p:txBody>
      </p:sp>
      <p:sp>
        <p:nvSpPr>
          <p:cNvPr id="6" name="Rectangle 34">
            <a:extLst>
              <a:ext uri="{FF2B5EF4-FFF2-40B4-BE49-F238E27FC236}">
                <a16:creationId xmlns:a16="http://schemas.microsoft.com/office/drawing/2014/main" id="{53D1BC13-7674-3640-93D7-F868463A2D8F}"/>
              </a:ext>
            </a:extLst>
          </p:cNvPr>
          <p:cNvSpPr>
            <a:spLocks noGrp="1" noChangeArrowheads="1"/>
          </p:cNvSpPr>
          <p:nvPr>
            <p:ph type="sldNum" sz="quarter" idx="11"/>
          </p:nvPr>
        </p:nvSpPr>
        <p:spPr>
          <a:ln/>
        </p:spPr>
        <p:txBody>
          <a:bodyPr/>
          <a:lstStyle>
            <a:lvl1pPr>
              <a:defRPr/>
            </a:lvl1pPr>
          </a:lstStyle>
          <a:p>
            <a:pPr>
              <a:defRPr/>
            </a:pPr>
            <a:fld id="{4BB26F12-9337-A746-8511-13093B053906}" type="slidenum">
              <a:rPr lang="en-US" altLang="en-US"/>
              <a:pPr>
                <a:defRPr/>
              </a:pPr>
              <a:t>‹#›</a:t>
            </a:fld>
            <a:endParaRPr lang="en-US" altLang="en-US"/>
          </a:p>
        </p:txBody>
      </p:sp>
    </p:spTree>
    <p:extLst>
      <p:ext uri="{BB962C8B-B14F-4D97-AF65-F5344CB8AC3E}">
        <p14:creationId xmlns:p14="http://schemas.microsoft.com/office/powerpoint/2010/main" val="293497923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2">
            <a:extLst>
              <a:ext uri="{FF2B5EF4-FFF2-40B4-BE49-F238E27FC236}">
                <a16:creationId xmlns:a16="http://schemas.microsoft.com/office/drawing/2014/main" id="{B1A5BBFE-B546-FE45-BEAB-DC08AEC48B6C}"/>
              </a:ext>
            </a:extLst>
          </p:cNvPr>
          <p:cNvSpPr>
            <a:spLocks noGrp="1" noChangeArrowheads="1"/>
          </p:cNvSpPr>
          <p:nvPr>
            <p:ph type="dt" sz="half" idx="10"/>
          </p:nvPr>
        </p:nvSpPr>
        <p:spPr>
          <a:ln/>
        </p:spPr>
        <p:txBody>
          <a:bodyPr/>
          <a:lstStyle>
            <a:lvl1pPr>
              <a:defRPr/>
            </a:lvl1pPr>
          </a:lstStyle>
          <a:p>
            <a:pPr>
              <a:defRPr/>
            </a:pPr>
            <a:fld id="{A00151BA-1922-1149-95B5-4FB1565B9E17}" type="datetime1">
              <a:rPr lang="en-US"/>
              <a:pPr>
                <a:defRPr/>
              </a:pPr>
              <a:t>9/7/20</a:t>
            </a:fld>
            <a:endParaRPr lang="en-US"/>
          </a:p>
        </p:txBody>
      </p:sp>
      <p:sp>
        <p:nvSpPr>
          <p:cNvPr id="8" name="Rectangle 34">
            <a:extLst>
              <a:ext uri="{FF2B5EF4-FFF2-40B4-BE49-F238E27FC236}">
                <a16:creationId xmlns:a16="http://schemas.microsoft.com/office/drawing/2014/main" id="{06B98798-BB98-984F-8890-14D18195011F}"/>
              </a:ext>
            </a:extLst>
          </p:cNvPr>
          <p:cNvSpPr>
            <a:spLocks noGrp="1" noChangeArrowheads="1"/>
          </p:cNvSpPr>
          <p:nvPr>
            <p:ph type="sldNum" sz="quarter" idx="11"/>
          </p:nvPr>
        </p:nvSpPr>
        <p:spPr>
          <a:ln/>
        </p:spPr>
        <p:txBody>
          <a:bodyPr/>
          <a:lstStyle>
            <a:lvl1pPr>
              <a:defRPr/>
            </a:lvl1pPr>
          </a:lstStyle>
          <a:p>
            <a:pPr>
              <a:defRPr/>
            </a:pPr>
            <a:fld id="{4AC494AD-5E95-1F4E-920D-0BA584CFC96D}" type="slidenum">
              <a:rPr lang="en-US" altLang="en-US"/>
              <a:pPr>
                <a:defRPr/>
              </a:pPr>
              <a:t>‹#›</a:t>
            </a:fld>
            <a:endParaRPr lang="en-US" altLang="en-US"/>
          </a:p>
        </p:txBody>
      </p:sp>
    </p:spTree>
    <p:extLst>
      <p:ext uri="{BB962C8B-B14F-4D97-AF65-F5344CB8AC3E}">
        <p14:creationId xmlns:p14="http://schemas.microsoft.com/office/powerpoint/2010/main" val="309208808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2">
            <a:extLst>
              <a:ext uri="{FF2B5EF4-FFF2-40B4-BE49-F238E27FC236}">
                <a16:creationId xmlns:a16="http://schemas.microsoft.com/office/drawing/2014/main" id="{4B32805F-765A-7346-A7B3-B5D84352F4C9}"/>
              </a:ext>
            </a:extLst>
          </p:cNvPr>
          <p:cNvSpPr>
            <a:spLocks noGrp="1" noChangeArrowheads="1"/>
          </p:cNvSpPr>
          <p:nvPr>
            <p:ph type="dt" sz="half" idx="10"/>
          </p:nvPr>
        </p:nvSpPr>
        <p:spPr>
          <a:ln/>
        </p:spPr>
        <p:txBody>
          <a:bodyPr/>
          <a:lstStyle>
            <a:lvl1pPr>
              <a:defRPr/>
            </a:lvl1pPr>
          </a:lstStyle>
          <a:p>
            <a:pPr>
              <a:defRPr/>
            </a:pPr>
            <a:fld id="{72D01829-FA9E-504A-AE67-17C965189578}" type="datetime1">
              <a:rPr lang="en-US"/>
              <a:pPr>
                <a:defRPr/>
              </a:pPr>
              <a:t>9/7/20</a:t>
            </a:fld>
            <a:endParaRPr lang="en-US"/>
          </a:p>
        </p:txBody>
      </p:sp>
      <p:sp>
        <p:nvSpPr>
          <p:cNvPr id="4" name="Rectangle 34">
            <a:extLst>
              <a:ext uri="{FF2B5EF4-FFF2-40B4-BE49-F238E27FC236}">
                <a16:creationId xmlns:a16="http://schemas.microsoft.com/office/drawing/2014/main" id="{22D84F16-2512-5F4E-9F13-2F0D750CE6C5}"/>
              </a:ext>
            </a:extLst>
          </p:cNvPr>
          <p:cNvSpPr>
            <a:spLocks noGrp="1" noChangeArrowheads="1"/>
          </p:cNvSpPr>
          <p:nvPr>
            <p:ph type="sldNum" sz="quarter" idx="11"/>
          </p:nvPr>
        </p:nvSpPr>
        <p:spPr>
          <a:ln/>
        </p:spPr>
        <p:txBody>
          <a:bodyPr/>
          <a:lstStyle>
            <a:lvl1pPr>
              <a:defRPr/>
            </a:lvl1pPr>
          </a:lstStyle>
          <a:p>
            <a:pPr>
              <a:defRPr/>
            </a:pPr>
            <a:fld id="{69A79548-1C4A-AE40-B9BA-F8A679322812}" type="slidenum">
              <a:rPr lang="en-US" altLang="en-US"/>
              <a:pPr>
                <a:defRPr/>
              </a:pPr>
              <a:t>‹#›</a:t>
            </a:fld>
            <a:endParaRPr lang="en-US" altLang="en-US"/>
          </a:p>
        </p:txBody>
      </p:sp>
    </p:spTree>
    <p:extLst>
      <p:ext uri="{BB962C8B-B14F-4D97-AF65-F5344CB8AC3E}">
        <p14:creationId xmlns:p14="http://schemas.microsoft.com/office/powerpoint/2010/main" val="9558459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2">
            <a:extLst>
              <a:ext uri="{FF2B5EF4-FFF2-40B4-BE49-F238E27FC236}">
                <a16:creationId xmlns:a16="http://schemas.microsoft.com/office/drawing/2014/main" id="{5A00C605-646B-284C-89DE-87808FF3F275}"/>
              </a:ext>
            </a:extLst>
          </p:cNvPr>
          <p:cNvSpPr>
            <a:spLocks noGrp="1" noChangeArrowheads="1"/>
          </p:cNvSpPr>
          <p:nvPr>
            <p:ph type="dt" sz="half" idx="10"/>
          </p:nvPr>
        </p:nvSpPr>
        <p:spPr>
          <a:ln/>
        </p:spPr>
        <p:txBody>
          <a:bodyPr/>
          <a:lstStyle>
            <a:lvl1pPr>
              <a:defRPr/>
            </a:lvl1pPr>
          </a:lstStyle>
          <a:p>
            <a:pPr>
              <a:defRPr/>
            </a:pPr>
            <a:fld id="{859C971A-3110-5E43-8F7E-F2E8A6FC5CA6}" type="datetime1">
              <a:rPr lang="en-US"/>
              <a:pPr>
                <a:defRPr/>
              </a:pPr>
              <a:t>9/7/20</a:t>
            </a:fld>
            <a:endParaRPr lang="en-US"/>
          </a:p>
        </p:txBody>
      </p:sp>
      <p:sp>
        <p:nvSpPr>
          <p:cNvPr id="3" name="Rectangle 34">
            <a:extLst>
              <a:ext uri="{FF2B5EF4-FFF2-40B4-BE49-F238E27FC236}">
                <a16:creationId xmlns:a16="http://schemas.microsoft.com/office/drawing/2014/main" id="{F4F0200C-14E3-5C47-9057-22FA7D8B3ADD}"/>
              </a:ext>
            </a:extLst>
          </p:cNvPr>
          <p:cNvSpPr>
            <a:spLocks noGrp="1" noChangeArrowheads="1"/>
          </p:cNvSpPr>
          <p:nvPr>
            <p:ph type="sldNum" sz="quarter" idx="11"/>
          </p:nvPr>
        </p:nvSpPr>
        <p:spPr>
          <a:ln/>
        </p:spPr>
        <p:txBody>
          <a:bodyPr/>
          <a:lstStyle>
            <a:lvl1pPr>
              <a:defRPr/>
            </a:lvl1pPr>
          </a:lstStyle>
          <a:p>
            <a:pPr>
              <a:defRPr/>
            </a:pPr>
            <a:fld id="{77AAB28C-BDDD-DD4E-90CA-FB500A284E14}" type="slidenum">
              <a:rPr lang="en-US" altLang="en-US"/>
              <a:pPr>
                <a:defRPr/>
              </a:pPr>
              <a:t>‹#›</a:t>
            </a:fld>
            <a:endParaRPr lang="en-US" altLang="en-US"/>
          </a:p>
        </p:txBody>
      </p:sp>
    </p:spTree>
    <p:extLst>
      <p:ext uri="{BB962C8B-B14F-4D97-AF65-F5344CB8AC3E}">
        <p14:creationId xmlns:p14="http://schemas.microsoft.com/office/powerpoint/2010/main" val="209309366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32">
            <a:extLst>
              <a:ext uri="{FF2B5EF4-FFF2-40B4-BE49-F238E27FC236}">
                <a16:creationId xmlns:a16="http://schemas.microsoft.com/office/drawing/2014/main" id="{2CCA7805-7945-944C-93B4-338A8EFCD7A1}"/>
              </a:ext>
            </a:extLst>
          </p:cNvPr>
          <p:cNvSpPr>
            <a:spLocks noGrp="1" noChangeArrowheads="1"/>
          </p:cNvSpPr>
          <p:nvPr>
            <p:ph type="dt" sz="half" idx="10"/>
          </p:nvPr>
        </p:nvSpPr>
        <p:spPr>
          <a:ln/>
        </p:spPr>
        <p:txBody>
          <a:bodyPr/>
          <a:lstStyle>
            <a:lvl1pPr>
              <a:defRPr/>
            </a:lvl1pPr>
          </a:lstStyle>
          <a:p>
            <a:pPr>
              <a:defRPr/>
            </a:pPr>
            <a:fld id="{52387CA5-A045-814E-83FE-29F544779E52}" type="datetime1">
              <a:rPr lang="en-US"/>
              <a:pPr>
                <a:defRPr/>
              </a:pPr>
              <a:t>9/7/20</a:t>
            </a:fld>
            <a:endParaRPr lang="en-US"/>
          </a:p>
        </p:txBody>
      </p:sp>
      <p:sp>
        <p:nvSpPr>
          <p:cNvPr id="6" name="Rectangle 34">
            <a:extLst>
              <a:ext uri="{FF2B5EF4-FFF2-40B4-BE49-F238E27FC236}">
                <a16:creationId xmlns:a16="http://schemas.microsoft.com/office/drawing/2014/main" id="{3820C03A-8733-2F41-8C8C-F0AE57B9930C}"/>
              </a:ext>
            </a:extLst>
          </p:cNvPr>
          <p:cNvSpPr>
            <a:spLocks noGrp="1" noChangeArrowheads="1"/>
          </p:cNvSpPr>
          <p:nvPr>
            <p:ph type="sldNum" sz="quarter" idx="11"/>
          </p:nvPr>
        </p:nvSpPr>
        <p:spPr>
          <a:ln/>
        </p:spPr>
        <p:txBody>
          <a:bodyPr/>
          <a:lstStyle>
            <a:lvl1pPr>
              <a:defRPr/>
            </a:lvl1pPr>
          </a:lstStyle>
          <a:p>
            <a:pPr>
              <a:defRPr/>
            </a:pPr>
            <a:fld id="{A1299EBE-69E6-5042-8B4A-36D61C588488}" type="slidenum">
              <a:rPr lang="en-US" altLang="en-US"/>
              <a:pPr>
                <a:defRPr/>
              </a:pPr>
              <a:t>‹#›</a:t>
            </a:fld>
            <a:endParaRPr lang="en-US" altLang="en-US"/>
          </a:p>
        </p:txBody>
      </p:sp>
    </p:spTree>
    <p:extLst>
      <p:ext uri="{BB962C8B-B14F-4D97-AF65-F5344CB8AC3E}">
        <p14:creationId xmlns:p14="http://schemas.microsoft.com/office/powerpoint/2010/main" val="222748181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32">
            <a:extLst>
              <a:ext uri="{FF2B5EF4-FFF2-40B4-BE49-F238E27FC236}">
                <a16:creationId xmlns:a16="http://schemas.microsoft.com/office/drawing/2014/main" id="{C84700DF-AD15-3A48-BFF2-F00F5DA58C09}"/>
              </a:ext>
            </a:extLst>
          </p:cNvPr>
          <p:cNvSpPr>
            <a:spLocks noGrp="1" noChangeArrowheads="1"/>
          </p:cNvSpPr>
          <p:nvPr>
            <p:ph type="dt" sz="half" idx="10"/>
          </p:nvPr>
        </p:nvSpPr>
        <p:spPr>
          <a:ln/>
        </p:spPr>
        <p:txBody>
          <a:bodyPr/>
          <a:lstStyle>
            <a:lvl1pPr>
              <a:defRPr/>
            </a:lvl1pPr>
          </a:lstStyle>
          <a:p>
            <a:pPr>
              <a:defRPr/>
            </a:pPr>
            <a:fld id="{9433E400-2EFE-1146-836D-67766398582F}" type="datetime1">
              <a:rPr lang="en-US"/>
              <a:pPr>
                <a:defRPr/>
              </a:pPr>
              <a:t>9/7/20</a:t>
            </a:fld>
            <a:endParaRPr lang="en-US"/>
          </a:p>
        </p:txBody>
      </p:sp>
      <p:sp>
        <p:nvSpPr>
          <p:cNvPr id="6" name="Rectangle 34">
            <a:extLst>
              <a:ext uri="{FF2B5EF4-FFF2-40B4-BE49-F238E27FC236}">
                <a16:creationId xmlns:a16="http://schemas.microsoft.com/office/drawing/2014/main" id="{6F264C62-1325-8747-916C-698C8440AC5D}"/>
              </a:ext>
            </a:extLst>
          </p:cNvPr>
          <p:cNvSpPr>
            <a:spLocks noGrp="1" noChangeArrowheads="1"/>
          </p:cNvSpPr>
          <p:nvPr>
            <p:ph type="sldNum" sz="quarter" idx="11"/>
          </p:nvPr>
        </p:nvSpPr>
        <p:spPr>
          <a:ln/>
        </p:spPr>
        <p:txBody>
          <a:bodyPr/>
          <a:lstStyle>
            <a:lvl1pPr>
              <a:defRPr/>
            </a:lvl1pPr>
          </a:lstStyle>
          <a:p>
            <a:pPr>
              <a:defRPr/>
            </a:pPr>
            <a:fld id="{30DB209D-6757-DB41-A392-2C2CCB0B071C}" type="slidenum">
              <a:rPr lang="en-US" altLang="en-US"/>
              <a:pPr>
                <a:defRPr/>
              </a:pPr>
              <a:t>‹#›</a:t>
            </a:fld>
            <a:endParaRPr lang="en-US" altLang="en-US"/>
          </a:p>
        </p:txBody>
      </p:sp>
    </p:spTree>
    <p:extLst>
      <p:ext uri="{BB962C8B-B14F-4D97-AF65-F5344CB8AC3E}">
        <p14:creationId xmlns:p14="http://schemas.microsoft.com/office/powerpoint/2010/main" val="173554437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hlink"/>
            </a:gs>
          </a:gsLst>
          <a:path path="rect">
            <a:fillToRect r="100000" b="100000"/>
          </a:path>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79400C8-D887-EA4E-B1A8-3BA8B089A777}"/>
              </a:ext>
            </a:extLst>
          </p:cNvPr>
          <p:cNvPicPr>
            <a:picLocks noChangeAspect="1"/>
          </p:cNvPicPr>
          <p:nvPr userDrawn="1"/>
        </p:nvPicPr>
        <p:blipFill>
          <a:blip r:embed="rId13">
            <a:alphaModFix amt="60000"/>
            <a:extLst>
              <a:ext uri="{28A0092B-C50C-407E-A947-70E740481C1C}">
                <a14:useLocalDpi xmlns:a14="http://schemas.microsoft.com/office/drawing/2010/main" val="0"/>
              </a:ext>
            </a:extLst>
          </a:blip>
          <a:stretch>
            <a:fillRect/>
          </a:stretch>
        </p:blipFill>
        <p:spPr>
          <a:xfrm>
            <a:off x="63500" y="2108200"/>
            <a:ext cx="3517900" cy="4749800"/>
          </a:xfrm>
          <a:prstGeom prst="rect">
            <a:avLst/>
          </a:prstGeom>
        </p:spPr>
      </p:pic>
      <p:sp>
        <p:nvSpPr>
          <p:cNvPr id="1027" name="Rectangle 30">
            <a:extLst>
              <a:ext uri="{FF2B5EF4-FFF2-40B4-BE49-F238E27FC236}">
                <a16:creationId xmlns:a16="http://schemas.microsoft.com/office/drawing/2014/main" id="{97ADAE02-1D49-A34C-A93A-B122E63993F2}"/>
              </a:ext>
            </a:extLst>
          </p:cNvPr>
          <p:cNvSpPr>
            <a:spLocks noGrp="1" noChangeArrowheads="1"/>
          </p:cNvSpPr>
          <p:nvPr>
            <p:ph type="title"/>
          </p:nvPr>
        </p:nvSpPr>
        <p:spPr bwMode="auto">
          <a:xfrm>
            <a:off x="685800" y="28575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028" name="Rectangle 31">
            <a:extLst>
              <a:ext uri="{FF2B5EF4-FFF2-40B4-BE49-F238E27FC236}">
                <a16:creationId xmlns:a16="http://schemas.microsoft.com/office/drawing/2014/main" id="{D83BFBBE-B679-D443-B113-AA0D01E621D8}"/>
              </a:ext>
            </a:extLst>
          </p:cNvPr>
          <p:cNvSpPr>
            <a:spLocks noGrp="1" noChangeArrowheads="1"/>
          </p:cNvSpPr>
          <p:nvPr>
            <p:ph type="body" idx="1"/>
          </p:nvPr>
        </p:nvSpPr>
        <p:spPr bwMode="auto">
          <a:xfrm>
            <a:off x="685800" y="165735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56" name="Rectangle 32">
            <a:extLst>
              <a:ext uri="{FF2B5EF4-FFF2-40B4-BE49-F238E27FC236}">
                <a16:creationId xmlns:a16="http://schemas.microsoft.com/office/drawing/2014/main" id="{0EC690FF-0D64-1945-808C-A072E4A64E36}"/>
              </a:ext>
            </a:extLst>
          </p:cNvPr>
          <p:cNvSpPr>
            <a:spLocks noGrp="1" noChangeArrowheads="1"/>
          </p:cNvSpPr>
          <p:nvPr>
            <p:ph type="dt" sz="half" idx="2"/>
          </p:nvPr>
        </p:nvSpPr>
        <p:spPr bwMode="auto">
          <a:xfrm>
            <a:off x="6858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defRPr sz="1400"/>
            </a:lvl1pPr>
          </a:lstStyle>
          <a:p>
            <a:pPr>
              <a:defRPr/>
            </a:pPr>
            <a:fld id="{67C3AFE2-2190-F740-AAC3-2B80EDABCA7B}" type="datetime1">
              <a:rPr lang="en-US"/>
              <a:pPr>
                <a:defRPr/>
              </a:pPr>
              <a:t>9/7/20</a:t>
            </a:fld>
            <a:endParaRPr lang="en-US"/>
          </a:p>
        </p:txBody>
      </p:sp>
      <p:sp>
        <p:nvSpPr>
          <p:cNvPr id="1058" name="Rectangle 34">
            <a:extLst>
              <a:ext uri="{FF2B5EF4-FFF2-40B4-BE49-F238E27FC236}">
                <a16:creationId xmlns:a16="http://schemas.microsoft.com/office/drawing/2014/main" id="{578AEA33-EB72-7D4F-B704-FAFCBBAFACA4}"/>
              </a:ext>
            </a:extLst>
          </p:cNvPr>
          <p:cNvSpPr>
            <a:spLocks noGrp="1" noChangeArrowheads="1"/>
          </p:cNvSpPr>
          <p:nvPr>
            <p:ph type="sldNum" sz="quarter" idx="4"/>
          </p:nvPr>
        </p:nvSpPr>
        <p:spPr bwMode="auto">
          <a:xfrm>
            <a:off x="6553200" y="6399213"/>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r">
              <a:defRPr sz="1400"/>
            </a:lvl1pPr>
          </a:lstStyle>
          <a:p>
            <a:pPr>
              <a:defRPr/>
            </a:pPr>
            <a:fld id="{BDE5D122-BD3D-594B-AD35-FE22D02DB084}" type="slidenum">
              <a:rPr lang="en-US" altLang="en-US"/>
              <a:pPr>
                <a:defRPr/>
              </a:pPr>
              <a:t>‹#›</a:t>
            </a:fld>
            <a:endParaRPr lang="en-US" altLang="en-US"/>
          </a:p>
        </p:txBody>
      </p:sp>
      <p:sp>
        <p:nvSpPr>
          <p:cNvPr id="1031" name="Rectangle 35">
            <a:extLst>
              <a:ext uri="{FF2B5EF4-FFF2-40B4-BE49-F238E27FC236}">
                <a16:creationId xmlns:a16="http://schemas.microsoft.com/office/drawing/2014/main" id="{FE2B6967-EE9A-5346-B49C-3109EF055200}"/>
              </a:ext>
            </a:extLst>
          </p:cNvPr>
          <p:cNvSpPr>
            <a:spLocks noChangeArrowheads="1"/>
          </p:cNvSpPr>
          <p:nvPr/>
        </p:nvSpPr>
        <p:spPr bwMode="auto">
          <a:xfrm>
            <a:off x="1676400" y="6438900"/>
            <a:ext cx="558165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r>
              <a:rPr lang="en-US" sz="1000" dirty="0">
                <a:latin typeface="Arial" panose="020B0604020202020204" pitchFamily="34" charset="0"/>
              </a:rPr>
              <a:t>Liang, Introduction to Java Programming, Eleventh Edition, (c) 2017 Pearson Education, Inc. All rights reserved. </a:t>
            </a:r>
          </a:p>
        </p:txBody>
      </p:sp>
    </p:spTree>
  </p:cSld>
  <p:clrMap bg1="lt1" tx1="dk1" bg2="lt2" tx2="dk2" accent1="accent1" accent2="accent2" accent3="accent3" accent4="accent4" accent5="accent5" accent6="accent6" hlink="hlink" folHlink="folHlink"/>
  <p:sldLayoutIdLst>
    <p:sldLayoutId id="2147484061" r:id="rId1"/>
    <p:sldLayoutId id="2147484062" r:id="rId2"/>
    <p:sldLayoutId id="2147484052" r:id="rId3"/>
    <p:sldLayoutId id="2147484053" r:id="rId4"/>
    <p:sldLayoutId id="2147484054" r:id="rId5"/>
    <p:sldLayoutId id="2147484055" r:id="rId6"/>
    <p:sldLayoutId id="2147484056" r:id="rId7"/>
    <p:sldLayoutId id="2147484057" r:id="rId8"/>
    <p:sldLayoutId id="2147484058" r:id="rId9"/>
    <p:sldLayoutId id="2147484059" r:id="rId10"/>
    <p:sldLayoutId id="2147484060" r:id="rId11"/>
  </p:sldLayoutIdLst>
  <p:transition/>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lr>
          <a:schemeClr val="tx2"/>
        </a:buClr>
        <a:buSzPct val="75000"/>
        <a:buFont typeface="Monotype Sorts" pitchFamily="2" charset="2"/>
        <a:buChar char="F"/>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SzPct val="65000"/>
        <a:buFont typeface="Monotype Sorts" pitchFamily="2" charset="2"/>
        <a:buChar char="u"/>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www.java.com/en/javahistory/index.jsp"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cs.armstrong.edu/liang/JavaCharacteristics.pdf"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facebook.com/groups/bzucomp231"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ml/Welcome.bat"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liveexample.pearsoncmg.com/html/Welcome.html"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ml/WelcomeWithThreeMessages.bat"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liveexample.pearsoncmg.com/html/ComputeExpression.html" TargetMode="External"/><Relationship Id="rId5" Type="http://schemas.openxmlformats.org/officeDocument/2006/relationships/hyperlink" Target="https://liveexample.pearsoncmg.com/html/WelcomeWithThreeMessages.html" TargetMode="External"/><Relationship Id="rId4" Type="http://schemas.openxmlformats.org/officeDocument/2006/relationships/hyperlink" Target="html/ComputeExpression.bat"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9.png"/><Relationship Id="rId4" Type="http://schemas.openxmlformats.org/officeDocument/2006/relationships/oleObject" Target="../embeddings/oleObject2.bin"/></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20.emf"/></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21.emf"/><Relationship Id="rId4" Type="http://schemas.openxmlformats.org/officeDocument/2006/relationships/oleObject" Target="../embeddings/oleObject4.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22.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liveexample.pearsoncmg.com/html/ShowSyntaxErrors.html" TargetMode="External"/><Relationship Id="rId2" Type="http://schemas.openxmlformats.org/officeDocument/2006/relationships/hyperlink" Target="html/ShowSyntaxErrors.bat"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s://liveexample.pearsoncmg.com/html/ShowRuntimeErrors.html" TargetMode="External"/><Relationship Id="rId2" Type="http://schemas.openxmlformats.org/officeDocument/2006/relationships/hyperlink" Target="html/ShowRuntimeErrors.bat"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s://liveexample.pearsoncmg.com/html/ShowLogicErrors.html" TargetMode="External"/><Relationship Id="rId2" Type="http://schemas.openxmlformats.org/officeDocument/2006/relationships/hyperlink" Target="html/ShowLogicErrors.bat"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77271-58D3-A641-AEC9-61AE4856A867}"/>
              </a:ext>
            </a:extLst>
          </p:cNvPr>
          <p:cNvSpPr>
            <a:spLocks noGrp="1"/>
          </p:cNvSpPr>
          <p:nvPr>
            <p:ph type="ctrTitle" sz="quarter"/>
          </p:nvPr>
        </p:nvSpPr>
        <p:spPr>
          <a:xfrm>
            <a:off x="685800" y="2442294"/>
            <a:ext cx="7772400" cy="1143000"/>
          </a:xfrm>
        </p:spPr>
        <p:txBody>
          <a:bodyPr/>
          <a:lstStyle/>
          <a:p>
            <a:r>
              <a:rPr lang="en-US" sz="4000" dirty="0"/>
              <a:t>COMP231 Advanced Programming</a:t>
            </a:r>
          </a:p>
        </p:txBody>
      </p:sp>
      <p:sp>
        <p:nvSpPr>
          <p:cNvPr id="3" name="Subtitle 2">
            <a:extLst>
              <a:ext uri="{FF2B5EF4-FFF2-40B4-BE49-F238E27FC236}">
                <a16:creationId xmlns:a16="http://schemas.microsoft.com/office/drawing/2014/main" id="{AD9D5E13-24AD-7945-9C96-18B9837C1D64}"/>
              </a:ext>
            </a:extLst>
          </p:cNvPr>
          <p:cNvSpPr>
            <a:spLocks noGrp="1"/>
          </p:cNvSpPr>
          <p:nvPr>
            <p:ph type="subTitle" sz="quarter" idx="1"/>
          </p:nvPr>
        </p:nvSpPr>
        <p:spPr>
          <a:xfrm>
            <a:off x="1371600" y="3513367"/>
            <a:ext cx="6400800" cy="1752600"/>
          </a:xfrm>
        </p:spPr>
        <p:txBody>
          <a:bodyPr/>
          <a:lstStyle/>
          <a:p>
            <a:r>
              <a:rPr lang="en-US" altLang="en-US" dirty="0"/>
              <a:t>Chapter 1 Introduction to Computers, Programs, and Java</a:t>
            </a:r>
            <a:endParaRPr lang="en-US" dirty="0"/>
          </a:p>
        </p:txBody>
      </p:sp>
      <p:sp>
        <p:nvSpPr>
          <p:cNvPr id="4" name="TextBox 3">
            <a:extLst>
              <a:ext uri="{FF2B5EF4-FFF2-40B4-BE49-F238E27FC236}">
                <a16:creationId xmlns:a16="http://schemas.microsoft.com/office/drawing/2014/main" id="{16867311-234F-3340-8333-16DBBB228952}"/>
              </a:ext>
            </a:extLst>
          </p:cNvPr>
          <p:cNvSpPr txBox="1"/>
          <p:nvPr/>
        </p:nvSpPr>
        <p:spPr>
          <a:xfrm>
            <a:off x="1558636" y="1132609"/>
            <a:ext cx="184731" cy="461665"/>
          </a:xfrm>
          <a:prstGeom prst="rect">
            <a:avLst/>
          </a:prstGeom>
          <a:noFill/>
        </p:spPr>
        <p:txBody>
          <a:bodyPr wrap="none" rtlCol="0">
            <a:spAutoFit/>
          </a:bodyPr>
          <a:lstStyle/>
          <a:p>
            <a:endParaRPr lang="en-US" dirty="0"/>
          </a:p>
        </p:txBody>
      </p:sp>
      <p:pic>
        <p:nvPicPr>
          <p:cNvPr id="8" name="Picture 7">
            <a:extLst>
              <a:ext uri="{FF2B5EF4-FFF2-40B4-BE49-F238E27FC236}">
                <a16:creationId xmlns:a16="http://schemas.microsoft.com/office/drawing/2014/main" id="{16737902-53EA-C94E-A07F-457D6528D7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4072" y="639207"/>
            <a:ext cx="3355855" cy="1448467"/>
          </a:xfrm>
          <a:prstGeom prst="rect">
            <a:avLst/>
          </a:prstGeom>
        </p:spPr>
      </p:pic>
    </p:spTree>
    <p:extLst>
      <p:ext uri="{BB962C8B-B14F-4D97-AF65-F5344CB8AC3E}">
        <p14:creationId xmlns:p14="http://schemas.microsoft.com/office/powerpoint/2010/main" val="1372484402"/>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4">
            <a:extLst>
              <a:ext uri="{FF2B5EF4-FFF2-40B4-BE49-F238E27FC236}">
                <a16:creationId xmlns:a16="http://schemas.microsoft.com/office/drawing/2014/main" id="{B092B85C-703A-F346-B196-9437C61116D1}"/>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83BE3C73-C3AD-3C4C-9324-4860AE084898}" type="slidenum">
              <a:rPr lang="en-US" altLang="en-US" sz="1400" smtClean="0"/>
              <a:pPr>
                <a:spcBef>
                  <a:spcPct val="0"/>
                </a:spcBef>
                <a:buClrTx/>
                <a:buSzTx/>
                <a:buFontTx/>
                <a:buNone/>
              </a:pPr>
              <a:t>10</a:t>
            </a:fld>
            <a:endParaRPr lang="en-US" altLang="en-US" sz="1400"/>
          </a:p>
        </p:txBody>
      </p:sp>
      <p:sp>
        <p:nvSpPr>
          <p:cNvPr id="29699" name="Rectangle 2">
            <a:extLst>
              <a:ext uri="{FF2B5EF4-FFF2-40B4-BE49-F238E27FC236}">
                <a16:creationId xmlns:a16="http://schemas.microsoft.com/office/drawing/2014/main" id="{2CABEB09-8A36-9B41-B899-0E98E1A07233}"/>
              </a:ext>
            </a:extLst>
          </p:cNvPr>
          <p:cNvSpPr>
            <a:spLocks noGrp="1" noChangeArrowheads="1"/>
          </p:cNvSpPr>
          <p:nvPr>
            <p:ph type="title"/>
          </p:nvPr>
        </p:nvSpPr>
        <p:spPr>
          <a:xfrm>
            <a:off x="685800" y="228600"/>
            <a:ext cx="7772400" cy="762000"/>
          </a:xfrm>
        </p:spPr>
        <p:txBody>
          <a:bodyPr/>
          <a:lstStyle/>
          <a:p>
            <a:r>
              <a:rPr lang="en-US" altLang="en-US"/>
              <a:t>Interpreting Source Code</a:t>
            </a:r>
          </a:p>
        </p:txBody>
      </p:sp>
      <p:sp>
        <p:nvSpPr>
          <p:cNvPr id="29700" name="Rectangle 3">
            <a:extLst>
              <a:ext uri="{FF2B5EF4-FFF2-40B4-BE49-F238E27FC236}">
                <a16:creationId xmlns:a16="http://schemas.microsoft.com/office/drawing/2014/main" id="{1DF52831-8BA9-3E48-BFCE-AF1B6693DC29}"/>
              </a:ext>
            </a:extLst>
          </p:cNvPr>
          <p:cNvSpPr>
            <a:spLocks noGrp="1" noChangeArrowheads="1"/>
          </p:cNvSpPr>
          <p:nvPr>
            <p:ph type="body" idx="1"/>
          </p:nvPr>
        </p:nvSpPr>
        <p:spPr>
          <a:xfrm>
            <a:off x="228600" y="1066800"/>
            <a:ext cx="8686800" cy="2819400"/>
          </a:xfrm>
        </p:spPr>
        <p:txBody>
          <a:bodyPr/>
          <a:lstStyle/>
          <a:p>
            <a:pPr marL="0" indent="0">
              <a:buFont typeface="Monotype Sorts" pitchFamily="2" charset="2"/>
              <a:buNone/>
            </a:pPr>
            <a:r>
              <a:rPr lang="en-US" altLang="en-US" dirty="0"/>
              <a:t>An interpreter reads one statement from the source code, translates it to the machine code or virtual machine code, and then executes it right away, as shown in the following figure. Note that a statement from the source code may be translated into several machine instructions.</a:t>
            </a:r>
          </a:p>
        </p:txBody>
      </p:sp>
      <p:sp>
        <p:nvSpPr>
          <p:cNvPr id="29701" name="Rectangle 5">
            <a:extLst>
              <a:ext uri="{FF2B5EF4-FFF2-40B4-BE49-F238E27FC236}">
                <a16:creationId xmlns:a16="http://schemas.microsoft.com/office/drawing/2014/main" id="{6F34A7C5-5DAB-2F4B-A870-356F2558C223}"/>
              </a:ext>
            </a:extLst>
          </p:cNvPr>
          <p:cNvSpPr>
            <a:spLocks noChangeArrowheads="1"/>
          </p:cNvSpPr>
          <p:nvPr/>
        </p:nvSpPr>
        <p:spPr bwMode="auto">
          <a:xfrm>
            <a:off x="0" y="30289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29702" name="Rectangle 7">
            <a:extLst>
              <a:ext uri="{FF2B5EF4-FFF2-40B4-BE49-F238E27FC236}">
                <a16:creationId xmlns:a16="http://schemas.microsoft.com/office/drawing/2014/main" id="{6CC152A4-DAE4-C34E-93A4-10FB3AFB153F}"/>
              </a:ext>
            </a:extLst>
          </p:cNvPr>
          <p:cNvSpPr>
            <a:spLocks noChangeArrowheads="1"/>
          </p:cNvSpPr>
          <p:nvPr/>
        </p:nvSpPr>
        <p:spPr bwMode="auto">
          <a:xfrm>
            <a:off x="0" y="28717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pic>
        <p:nvPicPr>
          <p:cNvPr id="29703" name="Picture 9">
            <a:extLst>
              <a:ext uri="{FF2B5EF4-FFF2-40B4-BE49-F238E27FC236}">
                <a16:creationId xmlns:a16="http://schemas.microsoft.com/office/drawing/2014/main" id="{50FD45D8-826C-D14D-B344-84A95AF026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4114800"/>
            <a:ext cx="7867650" cy="2295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4">
            <a:extLst>
              <a:ext uri="{FF2B5EF4-FFF2-40B4-BE49-F238E27FC236}">
                <a16:creationId xmlns:a16="http://schemas.microsoft.com/office/drawing/2014/main" id="{63AACB76-C998-A849-BD47-F71A08DB9330}"/>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255F147A-B99A-2A4A-84F6-779E0ECFB450}" type="slidenum">
              <a:rPr lang="en-US" altLang="en-US" sz="1400" smtClean="0"/>
              <a:pPr>
                <a:spcBef>
                  <a:spcPct val="0"/>
                </a:spcBef>
                <a:buClrTx/>
                <a:buSzTx/>
                <a:buFontTx/>
                <a:buNone/>
              </a:pPr>
              <a:t>11</a:t>
            </a:fld>
            <a:endParaRPr lang="en-US" altLang="en-US" sz="1400"/>
          </a:p>
        </p:txBody>
      </p:sp>
      <p:sp>
        <p:nvSpPr>
          <p:cNvPr id="30723" name="Rectangle 2">
            <a:extLst>
              <a:ext uri="{FF2B5EF4-FFF2-40B4-BE49-F238E27FC236}">
                <a16:creationId xmlns:a16="http://schemas.microsoft.com/office/drawing/2014/main" id="{2A3E7375-27F3-AE40-BB82-29B5EA925F25}"/>
              </a:ext>
            </a:extLst>
          </p:cNvPr>
          <p:cNvSpPr>
            <a:spLocks noGrp="1" noChangeArrowheads="1"/>
          </p:cNvSpPr>
          <p:nvPr>
            <p:ph type="title"/>
          </p:nvPr>
        </p:nvSpPr>
        <p:spPr>
          <a:xfrm>
            <a:off x="685800" y="228600"/>
            <a:ext cx="7772400" cy="762000"/>
          </a:xfrm>
        </p:spPr>
        <p:txBody>
          <a:bodyPr/>
          <a:lstStyle/>
          <a:p>
            <a:r>
              <a:rPr lang="en-US" altLang="en-US"/>
              <a:t>Compiling Source Code</a:t>
            </a:r>
          </a:p>
        </p:txBody>
      </p:sp>
      <p:sp>
        <p:nvSpPr>
          <p:cNvPr id="30724" name="Rectangle 3">
            <a:extLst>
              <a:ext uri="{FF2B5EF4-FFF2-40B4-BE49-F238E27FC236}">
                <a16:creationId xmlns:a16="http://schemas.microsoft.com/office/drawing/2014/main" id="{F2CD201B-2385-F946-80FD-E1E4CF5C5CAB}"/>
              </a:ext>
            </a:extLst>
          </p:cNvPr>
          <p:cNvSpPr>
            <a:spLocks noGrp="1" noChangeArrowheads="1"/>
          </p:cNvSpPr>
          <p:nvPr>
            <p:ph type="body" idx="1"/>
          </p:nvPr>
        </p:nvSpPr>
        <p:spPr>
          <a:xfrm>
            <a:off x="228600" y="1447800"/>
            <a:ext cx="8686800" cy="1828800"/>
          </a:xfrm>
        </p:spPr>
        <p:txBody>
          <a:bodyPr/>
          <a:lstStyle/>
          <a:p>
            <a:pPr marL="0" indent="0">
              <a:buFont typeface="Monotype Sorts" pitchFamily="2" charset="2"/>
              <a:buNone/>
            </a:pPr>
            <a:r>
              <a:rPr lang="en-US" altLang="en-US"/>
              <a:t>A compiler translates the entire source code into a machine-code file, and the machine-code file is then executed, as shown in the following figure.</a:t>
            </a:r>
          </a:p>
        </p:txBody>
      </p:sp>
      <p:sp>
        <p:nvSpPr>
          <p:cNvPr id="30725" name="Rectangle 4">
            <a:extLst>
              <a:ext uri="{FF2B5EF4-FFF2-40B4-BE49-F238E27FC236}">
                <a16:creationId xmlns:a16="http://schemas.microsoft.com/office/drawing/2014/main" id="{C287DAED-6E35-704A-BD24-0899E2455972}"/>
              </a:ext>
            </a:extLst>
          </p:cNvPr>
          <p:cNvSpPr>
            <a:spLocks noChangeArrowheads="1"/>
          </p:cNvSpPr>
          <p:nvPr/>
        </p:nvSpPr>
        <p:spPr bwMode="auto">
          <a:xfrm>
            <a:off x="0" y="30289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30726" name="Rectangle 5">
            <a:extLst>
              <a:ext uri="{FF2B5EF4-FFF2-40B4-BE49-F238E27FC236}">
                <a16:creationId xmlns:a16="http://schemas.microsoft.com/office/drawing/2014/main" id="{E1FAC1E6-0790-8E4F-98DA-5F159ECC987C}"/>
              </a:ext>
            </a:extLst>
          </p:cNvPr>
          <p:cNvSpPr>
            <a:spLocks noChangeArrowheads="1"/>
          </p:cNvSpPr>
          <p:nvPr/>
        </p:nvSpPr>
        <p:spPr bwMode="auto">
          <a:xfrm>
            <a:off x="0" y="28717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30727" name="Rectangle 8">
            <a:extLst>
              <a:ext uri="{FF2B5EF4-FFF2-40B4-BE49-F238E27FC236}">
                <a16:creationId xmlns:a16="http://schemas.microsoft.com/office/drawing/2014/main" id="{137F4823-9801-D744-936C-5BE9FFE221D7}"/>
              </a:ext>
            </a:extLst>
          </p:cNvPr>
          <p:cNvSpPr>
            <a:spLocks noChangeArrowheads="1"/>
          </p:cNvSpPr>
          <p:nvPr/>
        </p:nvSpPr>
        <p:spPr bwMode="auto">
          <a:xfrm>
            <a:off x="0" y="28717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pic>
        <p:nvPicPr>
          <p:cNvPr id="30728" name="Picture 9">
            <a:extLst>
              <a:ext uri="{FF2B5EF4-FFF2-40B4-BE49-F238E27FC236}">
                <a16:creationId xmlns:a16="http://schemas.microsoft.com/office/drawing/2014/main" id="{5E5C8A52-B797-FA47-B1FC-7A1BCC33D8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 y="3668713"/>
            <a:ext cx="8972550" cy="1581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4">
            <a:extLst>
              <a:ext uri="{FF2B5EF4-FFF2-40B4-BE49-F238E27FC236}">
                <a16:creationId xmlns:a16="http://schemas.microsoft.com/office/drawing/2014/main" id="{66E37D5E-EF79-8246-A80D-F1B1F8FDD9D3}"/>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D88CDF72-CEFE-E448-B4EC-679202259458}" type="slidenum">
              <a:rPr lang="en-US" altLang="en-US" sz="1400" smtClean="0"/>
              <a:pPr>
                <a:spcBef>
                  <a:spcPct val="0"/>
                </a:spcBef>
                <a:buClrTx/>
                <a:buSzTx/>
                <a:buFontTx/>
                <a:buNone/>
              </a:pPr>
              <a:t>12</a:t>
            </a:fld>
            <a:endParaRPr lang="en-US" altLang="en-US" sz="1400"/>
          </a:p>
        </p:txBody>
      </p:sp>
      <p:sp>
        <p:nvSpPr>
          <p:cNvPr id="31747" name="Rectangle 1026">
            <a:extLst>
              <a:ext uri="{FF2B5EF4-FFF2-40B4-BE49-F238E27FC236}">
                <a16:creationId xmlns:a16="http://schemas.microsoft.com/office/drawing/2014/main" id="{70DBFD71-CC0E-C64A-A3F3-744A8BCF8F32}"/>
              </a:ext>
            </a:extLst>
          </p:cNvPr>
          <p:cNvSpPr>
            <a:spLocks noGrp="1" noChangeArrowheads="1"/>
          </p:cNvSpPr>
          <p:nvPr>
            <p:ph type="title"/>
          </p:nvPr>
        </p:nvSpPr>
        <p:spPr>
          <a:xfrm>
            <a:off x="685800" y="228600"/>
            <a:ext cx="7772400" cy="762000"/>
          </a:xfrm>
        </p:spPr>
        <p:txBody>
          <a:bodyPr/>
          <a:lstStyle/>
          <a:p>
            <a:r>
              <a:rPr lang="en-US" altLang="en-US"/>
              <a:t>Operating Systems</a:t>
            </a:r>
          </a:p>
        </p:txBody>
      </p:sp>
      <p:sp>
        <p:nvSpPr>
          <p:cNvPr id="31748" name="Rectangle 1027">
            <a:extLst>
              <a:ext uri="{FF2B5EF4-FFF2-40B4-BE49-F238E27FC236}">
                <a16:creationId xmlns:a16="http://schemas.microsoft.com/office/drawing/2014/main" id="{0BC96D84-10A8-B442-A7C3-80FC6E85461F}"/>
              </a:ext>
            </a:extLst>
          </p:cNvPr>
          <p:cNvSpPr>
            <a:spLocks noGrp="1" noChangeArrowheads="1"/>
          </p:cNvSpPr>
          <p:nvPr>
            <p:ph type="body" idx="1"/>
          </p:nvPr>
        </p:nvSpPr>
        <p:spPr>
          <a:xfrm>
            <a:off x="228600" y="1143000"/>
            <a:ext cx="4495800" cy="5334000"/>
          </a:xfrm>
        </p:spPr>
        <p:txBody>
          <a:bodyPr/>
          <a:lstStyle/>
          <a:p>
            <a:pPr marL="0" indent="0">
              <a:lnSpc>
                <a:spcPct val="90000"/>
              </a:lnSpc>
              <a:buFont typeface="Monotype Sorts" pitchFamily="2" charset="2"/>
              <a:buNone/>
            </a:pPr>
            <a:r>
              <a:rPr lang="en-US" altLang="en-US" sz="2400">
                <a:cs typeface="Times New Roman" panose="02020603050405020304" pitchFamily="18" charset="0"/>
              </a:rPr>
              <a:t>The </a:t>
            </a:r>
            <a:r>
              <a:rPr lang="en-US" altLang="en-US" sz="2400" i="1">
                <a:cs typeface="Times New Roman" panose="02020603050405020304" pitchFamily="18" charset="0"/>
              </a:rPr>
              <a:t>operating system</a:t>
            </a:r>
            <a:r>
              <a:rPr lang="en-US" altLang="en-US" sz="2400">
                <a:cs typeface="Times New Roman" panose="02020603050405020304" pitchFamily="18" charset="0"/>
              </a:rPr>
              <a:t> (OS) is a program that manages and controls a computer’s activities. </a:t>
            </a:r>
            <a:r>
              <a:rPr lang="en-US" altLang="en-US" sz="2800"/>
              <a:t>The popular operating systems for general-purpose computers are Microsoft Windows, Mac OS, and Linux. Application programs, such as a Web browser or a word processor, cannot run unless an operating system is installed and running on the computer.</a:t>
            </a:r>
          </a:p>
        </p:txBody>
      </p:sp>
      <p:sp>
        <p:nvSpPr>
          <p:cNvPr id="31749" name="Rectangle 1028">
            <a:extLst>
              <a:ext uri="{FF2B5EF4-FFF2-40B4-BE49-F238E27FC236}">
                <a16:creationId xmlns:a16="http://schemas.microsoft.com/office/drawing/2014/main" id="{251A4030-EBBC-2C44-A71D-8F5B5F1D124F}"/>
              </a:ext>
            </a:extLst>
          </p:cNvPr>
          <p:cNvSpPr>
            <a:spLocks noChangeArrowheads="1"/>
          </p:cNvSpPr>
          <p:nvPr/>
        </p:nvSpPr>
        <p:spPr bwMode="auto">
          <a:xfrm>
            <a:off x="2238375" y="31384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31750" name="Rectangle 1031">
            <a:extLst>
              <a:ext uri="{FF2B5EF4-FFF2-40B4-BE49-F238E27FC236}">
                <a16:creationId xmlns:a16="http://schemas.microsoft.com/office/drawing/2014/main" id="{D38F1A46-6F4E-D14F-853B-F5D06D474C8C}"/>
              </a:ext>
            </a:extLst>
          </p:cNvPr>
          <p:cNvSpPr>
            <a:spLocks noChangeArrowheads="1"/>
          </p:cNvSpPr>
          <p:nvPr/>
        </p:nvSpPr>
        <p:spPr bwMode="auto">
          <a:xfrm>
            <a:off x="3576638" y="2514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31751" name="Rectangle 1033">
            <a:extLst>
              <a:ext uri="{FF2B5EF4-FFF2-40B4-BE49-F238E27FC236}">
                <a16:creationId xmlns:a16="http://schemas.microsoft.com/office/drawing/2014/main" id="{169C776D-5471-7245-9783-C484C6A98F7D}"/>
              </a:ext>
            </a:extLst>
          </p:cNvPr>
          <p:cNvSpPr>
            <a:spLocks noChangeArrowheads="1"/>
          </p:cNvSpPr>
          <p:nvPr/>
        </p:nvSpPr>
        <p:spPr bwMode="auto">
          <a:xfrm>
            <a:off x="0" y="2514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pic>
        <p:nvPicPr>
          <p:cNvPr id="31752" name="Picture 9">
            <a:extLst>
              <a:ext uri="{FF2B5EF4-FFF2-40B4-BE49-F238E27FC236}">
                <a16:creationId xmlns:a16="http://schemas.microsoft.com/office/drawing/2014/main" id="{D377A3A8-EFB1-9048-A3D3-37E15D1CD4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219200"/>
            <a:ext cx="3571875" cy="4460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4">
            <a:extLst>
              <a:ext uri="{FF2B5EF4-FFF2-40B4-BE49-F238E27FC236}">
                <a16:creationId xmlns:a16="http://schemas.microsoft.com/office/drawing/2014/main" id="{EB77436B-9EAA-2A49-85CE-55C5FD7F7110}"/>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6B9C2833-A825-554A-95A3-7A8A6F6A6D9C}" type="slidenum">
              <a:rPr lang="en-US" altLang="en-US" sz="1400" smtClean="0"/>
              <a:pPr>
                <a:spcBef>
                  <a:spcPct val="0"/>
                </a:spcBef>
                <a:buClrTx/>
                <a:buSzTx/>
                <a:buFontTx/>
                <a:buNone/>
              </a:pPr>
              <a:t>13</a:t>
            </a:fld>
            <a:endParaRPr lang="en-US" altLang="en-US" sz="1400"/>
          </a:p>
        </p:txBody>
      </p:sp>
      <p:sp>
        <p:nvSpPr>
          <p:cNvPr id="35843" name="Rectangle 2">
            <a:extLst>
              <a:ext uri="{FF2B5EF4-FFF2-40B4-BE49-F238E27FC236}">
                <a16:creationId xmlns:a16="http://schemas.microsoft.com/office/drawing/2014/main" id="{99C8DEB8-2A4E-8E45-8849-2C1CC9BAC538}"/>
              </a:ext>
            </a:extLst>
          </p:cNvPr>
          <p:cNvSpPr>
            <a:spLocks noGrp="1" noChangeArrowheads="1"/>
          </p:cNvSpPr>
          <p:nvPr>
            <p:ph type="title"/>
          </p:nvPr>
        </p:nvSpPr>
        <p:spPr>
          <a:xfrm>
            <a:off x="685800" y="304800"/>
            <a:ext cx="7772400" cy="533400"/>
          </a:xfrm>
        </p:spPr>
        <p:txBody>
          <a:bodyPr/>
          <a:lstStyle/>
          <a:p>
            <a:r>
              <a:rPr lang="en-US" altLang="en-US"/>
              <a:t>Java’s History</a:t>
            </a:r>
          </a:p>
        </p:txBody>
      </p:sp>
      <p:sp>
        <p:nvSpPr>
          <p:cNvPr id="35844" name="Rectangle 3">
            <a:extLst>
              <a:ext uri="{FF2B5EF4-FFF2-40B4-BE49-F238E27FC236}">
                <a16:creationId xmlns:a16="http://schemas.microsoft.com/office/drawing/2014/main" id="{68FCD0E4-D748-434B-B030-B12242B7A5C1}"/>
              </a:ext>
            </a:extLst>
          </p:cNvPr>
          <p:cNvSpPr>
            <a:spLocks noGrp="1" noChangeArrowheads="1"/>
          </p:cNvSpPr>
          <p:nvPr>
            <p:ph type="body" idx="1"/>
          </p:nvPr>
        </p:nvSpPr>
        <p:spPr>
          <a:xfrm>
            <a:off x="304800" y="990600"/>
            <a:ext cx="8610600" cy="3886200"/>
          </a:xfrm>
        </p:spPr>
        <p:txBody>
          <a:bodyPr/>
          <a:lstStyle/>
          <a:p>
            <a:pPr>
              <a:lnSpc>
                <a:spcPct val="90000"/>
              </a:lnSpc>
            </a:pPr>
            <a:r>
              <a:rPr lang="en-US" altLang="en-US" dirty="0"/>
              <a:t>James Gosling and Sun Microsystems</a:t>
            </a:r>
          </a:p>
          <a:p>
            <a:pPr>
              <a:lnSpc>
                <a:spcPct val="90000"/>
              </a:lnSpc>
              <a:spcBef>
                <a:spcPct val="50000"/>
              </a:spcBef>
            </a:pPr>
            <a:r>
              <a:rPr lang="en-US" altLang="en-US" dirty="0"/>
              <a:t>Oak</a:t>
            </a:r>
          </a:p>
          <a:p>
            <a:pPr>
              <a:lnSpc>
                <a:spcPct val="90000"/>
              </a:lnSpc>
              <a:spcBef>
                <a:spcPct val="50000"/>
              </a:spcBef>
            </a:pPr>
            <a:r>
              <a:rPr lang="en-US" altLang="en-US" dirty="0"/>
              <a:t>Java, May 20, 1995, Sun World</a:t>
            </a:r>
          </a:p>
          <a:p>
            <a:pPr>
              <a:lnSpc>
                <a:spcPct val="90000"/>
              </a:lnSpc>
              <a:spcBef>
                <a:spcPct val="50000"/>
              </a:spcBef>
            </a:pPr>
            <a:r>
              <a:rPr lang="en-US" altLang="en-US" dirty="0" err="1"/>
              <a:t>HotJava</a:t>
            </a:r>
            <a:r>
              <a:rPr lang="en-US" altLang="en-US" dirty="0"/>
              <a:t> </a:t>
            </a:r>
          </a:p>
          <a:p>
            <a:pPr lvl="1">
              <a:lnSpc>
                <a:spcPct val="90000"/>
              </a:lnSpc>
            </a:pPr>
            <a:r>
              <a:rPr lang="en-US" altLang="en-US" dirty="0"/>
              <a:t>The first Java-enabled Web browser</a:t>
            </a:r>
          </a:p>
          <a:p>
            <a:pPr>
              <a:lnSpc>
                <a:spcPct val="90000"/>
              </a:lnSpc>
              <a:spcBef>
                <a:spcPct val="50000"/>
              </a:spcBef>
            </a:pPr>
            <a:r>
              <a:rPr lang="en-US" altLang="en-US" dirty="0"/>
              <a:t>Early History Website:</a:t>
            </a:r>
          </a:p>
        </p:txBody>
      </p:sp>
      <p:sp>
        <p:nvSpPr>
          <p:cNvPr id="35845" name="Rounded Rectangle 1">
            <a:hlinkClick r:id="rId2"/>
            <a:extLst>
              <a:ext uri="{FF2B5EF4-FFF2-40B4-BE49-F238E27FC236}">
                <a16:creationId xmlns:a16="http://schemas.microsoft.com/office/drawing/2014/main" id="{8E660297-AF3C-674A-A719-93857333160E}"/>
              </a:ext>
            </a:extLst>
          </p:cNvPr>
          <p:cNvSpPr>
            <a:spLocks noChangeArrowheads="1"/>
          </p:cNvSpPr>
          <p:nvPr/>
        </p:nvSpPr>
        <p:spPr bwMode="auto">
          <a:xfrm>
            <a:off x="533400" y="5053013"/>
            <a:ext cx="7696200" cy="91440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SzTx/>
              <a:buFont typeface="Monotype Sorts" pitchFamily="2" charset="2"/>
              <a:buNone/>
            </a:pPr>
            <a:r>
              <a:rPr lang="en-US" altLang="en-US" u="sng">
                <a:solidFill>
                  <a:srgbClr val="00B050"/>
                </a:solidFill>
              </a:rPr>
              <a:t>http://www.java.com/en/javahistory/index.jsp</a:t>
            </a:r>
          </a:p>
        </p:txBody>
      </p:sp>
      <p:pic>
        <p:nvPicPr>
          <p:cNvPr id="6" name="Picture 5">
            <a:extLst>
              <a:ext uri="{FF2B5EF4-FFF2-40B4-BE49-F238E27FC236}">
                <a16:creationId xmlns:a16="http://schemas.microsoft.com/office/drawing/2014/main" id="{ADF2D87D-5E55-5947-AF0D-0DB70B9670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3322" y="1663700"/>
            <a:ext cx="2540000" cy="2540000"/>
          </a:xfrm>
          <a:prstGeom prst="rect">
            <a:avLst/>
          </a:prstGeom>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4">
            <a:extLst>
              <a:ext uri="{FF2B5EF4-FFF2-40B4-BE49-F238E27FC236}">
                <a16:creationId xmlns:a16="http://schemas.microsoft.com/office/drawing/2014/main" id="{ADCE0128-5BC9-DF4C-8465-8FDF428E0207}"/>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6491EEC3-C879-C84C-A62C-35BE534379C0}" type="slidenum">
              <a:rPr lang="en-US" altLang="en-US" sz="1400" smtClean="0"/>
              <a:pPr>
                <a:spcBef>
                  <a:spcPct val="0"/>
                </a:spcBef>
                <a:buClrTx/>
                <a:buSzTx/>
                <a:buFontTx/>
                <a:buNone/>
              </a:pPr>
              <a:t>14</a:t>
            </a:fld>
            <a:endParaRPr lang="en-US" altLang="en-US" sz="1400"/>
          </a:p>
        </p:txBody>
      </p:sp>
      <p:sp>
        <p:nvSpPr>
          <p:cNvPr id="32771" name="Rectangle 1026">
            <a:extLst>
              <a:ext uri="{FF2B5EF4-FFF2-40B4-BE49-F238E27FC236}">
                <a16:creationId xmlns:a16="http://schemas.microsoft.com/office/drawing/2014/main" id="{44D759EA-7735-8045-B8DC-062E47376ED9}"/>
              </a:ext>
            </a:extLst>
          </p:cNvPr>
          <p:cNvSpPr>
            <a:spLocks noGrp="1" noChangeArrowheads="1"/>
          </p:cNvSpPr>
          <p:nvPr>
            <p:ph type="title"/>
          </p:nvPr>
        </p:nvSpPr>
        <p:spPr>
          <a:xfrm>
            <a:off x="685800" y="228600"/>
            <a:ext cx="7772400" cy="628650"/>
          </a:xfrm>
        </p:spPr>
        <p:txBody>
          <a:bodyPr/>
          <a:lstStyle/>
          <a:p>
            <a:r>
              <a:rPr lang="en-US" altLang="en-US" sz="3600"/>
              <a:t>Why Java?</a:t>
            </a:r>
            <a:endParaRPr lang="en-US" altLang="en-US"/>
          </a:p>
        </p:txBody>
      </p:sp>
      <p:sp>
        <p:nvSpPr>
          <p:cNvPr id="32772" name="Rectangle 1027">
            <a:extLst>
              <a:ext uri="{FF2B5EF4-FFF2-40B4-BE49-F238E27FC236}">
                <a16:creationId xmlns:a16="http://schemas.microsoft.com/office/drawing/2014/main" id="{208D74BD-F185-314B-9AFC-5A79203563DF}"/>
              </a:ext>
            </a:extLst>
          </p:cNvPr>
          <p:cNvSpPr>
            <a:spLocks noChangeArrowheads="1"/>
          </p:cNvSpPr>
          <p:nvPr/>
        </p:nvSpPr>
        <p:spPr bwMode="auto">
          <a:xfrm>
            <a:off x="228600" y="1066800"/>
            <a:ext cx="67818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nSpc>
                <a:spcPct val="110000"/>
              </a:lnSpc>
              <a:buFont typeface="Monotype Sorts" pitchFamily="2" charset="2"/>
              <a:buNone/>
            </a:pPr>
            <a:r>
              <a:rPr lang="en-US" altLang="en-US" sz="2800" dirty="0"/>
              <a:t>Java enables users to develop and deploy applications on the Internet for servers, desktop computers, and small hand-held devices. The future of computing is being profoundly influenced by the Internet, and Java promises to remain a big part of that future. </a:t>
            </a:r>
          </a:p>
          <a:p>
            <a:pPr>
              <a:lnSpc>
                <a:spcPct val="110000"/>
              </a:lnSpc>
            </a:pPr>
            <a:r>
              <a:rPr lang="en-US" altLang="en-US" sz="2800" dirty="0"/>
              <a:t>Java is a general purpose programming language. </a:t>
            </a:r>
          </a:p>
          <a:p>
            <a:pPr>
              <a:lnSpc>
                <a:spcPct val="110000"/>
              </a:lnSpc>
            </a:pPr>
            <a:r>
              <a:rPr lang="en-US" altLang="en-US" sz="2800" dirty="0"/>
              <a:t>Java is the Internet programming language.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4">
            <a:extLst>
              <a:ext uri="{FF2B5EF4-FFF2-40B4-BE49-F238E27FC236}">
                <a16:creationId xmlns:a16="http://schemas.microsoft.com/office/drawing/2014/main" id="{AC4AFE1F-420E-F74F-B468-B7491FC444EB}"/>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89952B80-E9EA-5341-9116-ECEC2195672E}" type="slidenum">
              <a:rPr lang="en-US" altLang="en-US" sz="1400" smtClean="0"/>
              <a:pPr>
                <a:spcBef>
                  <a:spcPct val="0"/>
                </a:spcBef>
                <a:buClrTx/>
                <a:buSzTx/>
                <a:buFontTx/>
                <a:buNone/>
              </a:pPr>
              <a:t>15</a:t>
            </a:fld>
            <a:endParaRPr lang="en-US" altLang="en-US" sz="1400"/>
          </a:p>
        </p:txBody>
      </p:sp>
      <p:sp>
        <p:nvSpPr>
          <p:cNvPr id="34819" name="Rectangle 2">
            <a:extLst>
              <a:ext uri="{FF2B5EF4-FFF2-40B4-BE49-F238E27FC236}">
                <a16:creationId xmlns:a16="http://schemas.microsoft.com/office/drawing/2014/main" id="{1077FBD9-B816-AE4E-AFFA-D271A2648A35}"/>
              </a:ext>
            </a:extLst>
          </p:cNvPr>
          <p:cNvSpPr>
            <a:spLocks noGrp="1" noChangeArrowheads="1"/>
          </p:cNvSpPr>
          <p:nvPr>
            <p:ph type="title"/>
          </p:nvPr>
        </p:nvSpPr>
        <p:spPr>
          <a:xfrm>
            <a:off x="609600" y="228600"/>
            <a:ext cx="7772400" cy="762000"/>
          </a:xfrm>
          <a:noFill/>
        </p:spPr>
        <p:txBody>
          <a:bodyPr/>
          <a:lstStyle/>
          <a:p>
            <a:r>
              <a:rPr lang="en-US" altLang="en-US" sz="4000"/>
              <a:t>Java, Web, and Beyond</a:t>
            </a:r>
            <a:endParaRPr lang="en-US" altLang="en-US"/>
          </a:p>
        </p:txBody>
      </p:sp>
      <p:sp>
        <p:nvSpPr>
          <p:cNvPr id="34820" name="Rectangle 3">
            <a:extLst>
              <a:ext uri="{FF2B5EF4-FFF2-40B4-BE49-F238E27FC236}">
                <a16:creationId xmlns:a16="http://schemas.microsoft.com/office/drawing/2014/main" id="{86BD5D2C-B0B2-CC41-8413-5ED1B521FADD}"/>
              </a:ext>
            </a:extLst>
          </p:cNvPr>
          <p:cNvSpPr>
            <a:spLocks noGrp="1" noChangeArrowheads="1"/>
          </p:cNvSpPr>
          <p:nvPr>
            <p:ph type="body" idx="1"/>
          </p:nvPr>
        </p:nvSpPr>
        <p:spPr>
          <a:xfrm>
            <a:off x="304800" y="1143000"/>
            <a:ext cx="8458200" cy="5181600"/>
          </a:xfrm>
          <a:noFill/>
        </p:spPr>
        <p:txBody>
          <a:bodyPr/>
          <a:lstStyle/>
          <a:p>
            <a:r>
              <a:rPr lang="en-US" altLang="en-US" sz="3400"/>
              <a:t>Java can be used to develop standalone applications.</a:t>
            </a:r>
          </a:p>
          <a:p>
            <a:r>
              <a:rPr lang="en-US" altLang="en-US" sz="3400"/>
              <a:t>Java can be used to develop applications running from a browser.</a:t>
            </a:r>
          </a:p>
          <a:p>
            <a:r>
              <a:rPr lang="en-US" altLang="en-US" sz="3400"/>
              <a:t>Java can also be used to develop applications for hand-held devices.</a:t>
            </a:r>
          </a:p>
          <a:p>
            <a:r>
              <a:rPr lang="en-US" altLang="en-US" sz="3400"/>
              <a:t>Java can be used to develop applications for Web servers.</a:t>
            </a:r>
          </a:p>
          <a:p>
            <a:endParaRPr lang="en-US" altLang="en-US" sz="3400"/>
          </a:p>
          <a:p>
            <a:endParaRPr lang="en-US" altLang="en-US" sz="3400"/>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4">
            <a:extLst>
              <a:ext uri="{FF2B5EF4-FFF2-40B4-BE49-F238E27FC236}">
                <a16:creationId xmlns:a16="http://schemas.microsoft.com/office/drawing/2014/main" id="{3D93E8FF-7FF4-5548-8D7D-E42BF9D68B83}"/>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3D04B3EB-A66D-A54C-86A8-C9E9598DE596}" type="slidenum">
              <a:rPr lang="en-US" altLang="en-US" sz="1400" smtClean="0"/>
              <a:pPr>
                <a:spcBef>
                  <a:spcPct val="0"/>
                </a:spcBef>
                <a:buClrTx/>
                <a:buSzTx/>
                <a:buFontTx/>
                <a:buNone/>
              </a:pPr>
              <a:t>16</a:t>
            </a:fld>
            <a:endParaRPr lang="en-US" altLang="en-US" sz="1400"/>
          </a:p>
        </p:txBody>
      </p:sp>
      <p:sp>
        <p:nvSpPr>
          <p:cNvPr id="36867" name="Rectangle 2">
            <a:extLst>
              <a:ext uri="{FF2B5EF4-FFF2-40B4-BE49-F238E27FC236}">
                <a16:creationId xmlns:a16="http://schemas.microsoft.com/office/drawing/2014/main" id="{656B3B3A-A730-4049-8FF2-E0309BCFF1B9}"/>
              </a:ext>
            </a:extLst>
          </p:cNvPr>
          <p:cNvSpPr>
            <a:spLocks noGrp="1" noChangeArrowheads="1"/>
          </p:cNvSpPr>
          <p:nvPr>
            <p:ph type="title"/>
          </p:nvPr>
        </p:nvSpPr>
        <p:spPr>
          <a:xfrm>
            <a:off x="685800" y="228600"/>
            <a:ext cx="7772400" cy="533400"/>
          </a:xfrm>
        </p:spPr>
        <p:txBody>
          <a:bodyPr/>
          <a:lstStyle/>
          <a:p>
            <a:r>
              <a:rPr lang="en-US" altLang="en-US"/>
              <a:t>Characteristics of Java</a:t>
            </a:r>
          </a:p>
        </p:txBody>
      </p:sp>
      <p:sp>
        <p:nvSpPr>
          <p:cNvPr id="36868" name="Rectangle 3">
            <a:extLst>
              <a:ext uri="{FF2B5EF4-FFF2-40B4-BE49-F238E27FC236}">
                <a16:creationId xmlns:a16="http://schemas.microsoft.com/office/drawing/2014/main" id="{8D9894E5-D8B7-214C-9C78-B1522C11EFEC}"/>
              </a:ext>
            </a:extLst>
          </p:cNvPr>
          <p:cNvSpPr>
            <a:spLocks noGrp="1" noChangeArrowheads="1"/>
          </p:cNvSpPr>
          <p:nvPr>
            <p:ph type="body" idx="1"/>
          </p:nvPr>
        </p:nvSpPr>
        <p:spPr>
          <a:xfrm>
            <a:off x="304800" y="838200"/>
            <a:ext cx="8610600" cy="5257800"/>
          </a:xfrm>
        </p:spPr>
        <p:txBody>
          <a:bodyPr/>
          <a:lstStyle/>
          <a:p>
            <a:pPr>
              <a:lnSpc>
                <a:spcPct val="90000"/>
              </a:lnSpc>
            </a:pPr>
            <a:r>
              <a:rPr lang="en-US" altLang="en-US" sz="2800">
                <a:cs typeface="Times New Roman" panose="02020603050405020304" pitchFamily="18" charset="0"/>
              </a:rPr>
              <a:t>Java Is Simple</a:t>
            </a:r>
            <a:r>
              <a:rPr lang="en-US" altLang="en-US" sz="2800"/>
              <a:t> </a:t>
            </a:r>
          </a:p>
          <a:p>
            <a:pPr>
              <a:lnSpc>
                <a:spcPct val="90000"/>
              </a:lnSpc>
            </a:pPr>
            <a:r>
              <a:rPr lang="en-US" altLang="en-US" sz="2800">
                <a:cs typeface="Times New Roman" panose="02020603050405020304" pitchFamily="18" charset="0"/>
              </a:rPr>
              <a:t>Java Is Object-Oriented</a:t>
            </a:r>
            <a:r>
              <a:rPr lang="en-US" altLang="en-US" sz="2800"/>
              <a:t> </a:t>
            </a:r>
          </a:p>
          <a:p>
            <a:pPr>
              <a:lnSpc>
                <a:spcPct val="90000"/>
              </a:lnSpc>
            </a:pPr>
            <a:r>
              <a:rPr lang="en-US" altLang="en-US" sz="2800">
                <a:cs typeface="Times New Roman" panose="02020603050405020304" pitchFamily="18" charset="0"/>
              </a:rPr>
              <a:t>Java Is Distributed</a:t>
            </a:r>
            <a:r>
              <a:rPr lang="en-US" altLang="en-US" sz="2800"/>
              <a:t> </a:t>
            </a:r>
          </a:p>
          <a:p>
            <a:pPr>
              <a:lnSpc>
                <a:spcPct val="90000"/>
              </a:lnSpc>
            </a:pPr>
            <a:r>
              <a:rPr lang="en-US" altLang="en-US" sz="2800">
                <a:cs typeface="Times New Roman" panose="02020603050405020304" pitchFamily="18" charset="0"/>
              </a:rPr>
              <a:t>Java Is Interpreted</a:t>
            </a:r>
            <a:r>
              <a:rPr lang="en-US" altLang="en-US" sz="2800"/>
              <a:t> </a:t>
            </a:r>
          </a:p>
          <a:p>
            <a:pPr>
              <a:lnSpc>
                <a:spcPct val="90000"/>
              </a:lnSpc>
            </a:pPr>
            <a:r>
              <a:rPr lang="en-US" altLang="en-US" sz="2800">
                <a:cs typeface="Times New Roman" panose="02020603050405020304" pitchFamily="18" charset="0"/>
              </a:rPr>
              <a:t>Java Is Robust</a:t>
            </a:r>
            <a:r>
              <a:rPr lang="en-US" altLang="en-US" sz="2800"/>
              <a:t> </a:t>
            </a:r>
          </a:p>
          <a:p>
            <a:pPr>
              <a:lnSpc>
                <a:spcPct val="90000"/>
              </a:lnSpc>
            </a:pPr>
            <a:r>
              <a:rPr lang="en-US" altLang="en-US" sz="2800">
                <a:cs typeface="Times New Roman" panose="02020603050405020304" pitchFamily="18" charset="0"/>
              </a:rPr>
              <a:t>Java Is Secure</a:t>
            </a:r>
            <a:r>
              <a:rPr lang="en-US" altLang="en-US" sz="2800"/>
              <a:t> </a:t>
            </a:r>
          </a:p>
          <a:p>
            <a:pPr>
              <a:lnSpc>
                <a:spcPct val="90000"/>
              </a:lnSpc>
            </a:pPr>
            <a:r>
              <a:rPr lang="en-US" altLang="en-US" sz="2800">
                <a:cs typeface="Times New Roman" panose="02020603050405020304" pitchFamily="18" charset="0"/>
              </a:rPr>
              <a:t>Java Is Architecture-Neutral</a:t>
            </a:r>
            <a:r>
              <a:rPr lang="en-US" altLang="en-US" sz="2800"/>
              <a:t> </a:t>
            </a:r>
          </a:p>
          <a:p>
            <a:pPr>
              <a:lnSpc>
                <a:spcPct val="90000"/>
              </a:lnSpc>
            </a:pPr>
            <a:r>
              <a:rPr lang="en-US" altLang="en-US" sz="2800">
                <a:cs typeface="Times New Roman" panose="02020603050405020304" pitchFamily="18" charset="0"/>
              </a:rPr>
              <a:t>Java Is Portable</a:t>
            </a:r>
            <a:r>
              <a:rPr lang="en-US" altLang="en-US" sz="2800"/>
              <a:t> </a:t>
            </a:r>
          </a:p>
          <a:p>
            <a:pPr>
              <a:lnSpc>
                <a:spcPct val="90000"/>
              </a:lnSpc>
            </a:pPr>
            <a:r>
              <a:rPr lang="en-US" altLang="en-US" sz="2800">
                <a:cs typeface="Times New Roman" panose="02020603050405020304" pitchFamily="18" charset="0"/>
              </a:rPr>
              <a:t>Java's Performance</a:t>
            </a:r>
            <a:r>
              <a:rPr lang="en-US" altLang="en-US" sz="2800"/>
              <a:t> </a:t>
            </a:r>
          </a:p>
          <a:p>
            <a:pPr>
              <a:lnSpc>
                <a:spcPct val="90000"/>
              </a:lnSpc>
            </a:pPr>
            <a:r>
              <a:rPr lang="en-US" altLang="en-US" sz="2800">
                <a:cs typeface="Times New Roman" panose="02020603050405020304" pitchFamily="18" charset="0"/>
              </a:rPr>
              <a:t>Java Is Multithreaded</a:t>
            </a:r>
            <a:r>
              <a:rPr lang="en-US" altLang="en-US" sz="2800"/>
              <a:t> </a:t>
            </a:r>
          </a:p>
          <a:p>
            <a:pPr>
              <a:lnSpc>
                <a:spcPct val="90000"/>
              </a:lnSpc>
            </a:pPr>
            <a:r>
              <a:rPr lang="en-US" altLang="en-US" sz="2800">
                <a:cs typeface="Times New Roman" panose="02020603050405020304" pitchFamily="18" charset="0"/>
              </a:rPr>
              <a:t>Java Is Dynamic</a:t>
            </a:r>
            <a:r>
              <a:rPr lang="en-US" altLang="en-US" sz="2800"/>
              <a:t> </a:t>
            </a:r>
          </a:p>
        </p:txBody>
      </p:sp>
      <p:sp>
        <p:nvSpPr>
          <p:cNvPr id="36869" name="Rectangle 5">
            <a:extLst>
              <a:ext uri="{FF2B5EF4-FFF2-40B4-BE49-F238E27FC236}">
                <a16:creationId xmlns:a16="http://schemas.microsoft.com/office/drawing/2014/main" id="{B4C82AA9-4EEA-4946-8402-79C61F759A24}"/>
              </a:ext>
            </a:extLst>
          </p:cNvPr>
          <p:cNvSpPr>
            <a:spLocks noChangeArrowheads="1"/>
          </p:cNvSpPr>
          <p:nvPr/>
        </p:nvSpPr>
        <p:spPr bwMode="auto">
          <a:xfrm>
            <a:off x="152400" y="152400"/>
            <a:ext cx="1371600" cy="5334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nSpc>
                <a:spcPct val="90000"/>
              </a:lnSpc>
              <a:buFont typeface="Monotype Sorts" pitchFamily="2" charset="2"/>
              <a:buNone/>
            </a:pPr>
            <a:r>
              <a:rPr lang="en-US" altLang="en-US" sz="1800"/>
              <a:t>Companion Website</a:t>
            </a:r>
          </a:p>
        </p:txBody>
      </p:sp>
      <p:sp>
        <p:nvSpPr>
          <p:cNvPr id="36870" name="Rounded Rectangle 1">
            <a:hlinkClick r:id="rId2"/>
            <a:extLst>
              <a:ext uri="{FF2B5EF4-FFF2-40B4-BE49-F238E27FC236}">
                <a16:creationId xmlns:a16="http://schemas.microsoft.com/office/drawing/2014/main" id="{486FF837-7DDB-1348-80FE-63E3AA66A202}"/>
              </a:ext>
            </a:extLst>
          </p:cNvPr>
          <p:cNvSpPr>
            <a:spLocks noChangeArrowheads="1"/>
          </p:cNvSpPr>
          <p:nvPr/>
        </p:nvSpPr>
        <p:spPr bwMode="auto">
          <a:xfrm>
            <a:off x="457200" y="5943600"/>
            <a:ext cx="7924800" cy="455613"/>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SzTx/>
              <a:buFont typeface="Monotype Sorts" pitchFamily="2" charset="2"/>
              <a:buNone/>
            </a:pPr>
            <a:r>
              <a:rPr lang="en-US" altLang="en-US" sz="2400" u="sng">
                <a:solidFill>
                  <a:srgbClr val="00B050"/>
                </a:solidFill>
              </a:rPr>
              <a:t>www.cs.armstrong.edu/liang/JavaCharacteristics.pdf</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4">
            <a:extLst>
              <a:ext uri="{FF2B5EF4-FFF2-40B4-BE49-F238E27FC236}">
                <a16:creationId xmlns:a16="http://schemas.microsoft.com/office/drawing/2014/main" id="{CF2B6C61-0A97-7044-AC59-3B4549B84B00}"/>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B3FA8657-D3B1-6948-98C6-952008A07888}" type="slidenum">
              <a:rPr lang="en-US" altLang="en-US" sz="1400" smtClean="0"/>
              <a:pPr>
                <a:spcBef>
                  <a:spcPct val="0"/>
                </a:spcBef>
                <a:buClrTx/>
                <a:buSzTx/>
                <a:buFontTx/>
                <a:buNone/>
              </a:pPr>
              <a:t>17</a:t>
            </a:fld>
            <a:endParaRPr lang="en-US" altLang="en-US" sz="1400"/>
          </a:p>
        </p:txBody>
      </p:sp>
      <p:sp>
        <p:nvSpPr>
          <p:cNvPr id="37891" name="Rectangle 2">
            <a:extLst>
              <a:ext uri="{FF2B5EF4-FFF2-40B4-BE49-F238E27FC236}">
                <a16:creationId xmlns:a16="http://schemas.microsoft.com/office/drawing/2014/main" id="{F62F9746-D5C0-6F42-9288-EA07A1AB1561}"/>
              </a:ext>
            </a:extLst>
          </p:cNvPr>
          <p:cNvSpPr>
            <a:spLocks noGrp="1" noChangeArrowheads="1"/>
          </p:cNvSpPr>
          <p:nvPr>
            <p:ph type="title"/>
          </p:nvPr>
        </p:nvSpPr>
        <p:spPr>
          <a:xfrm>
            <a:off x="685800" y="228600"/>
            <a:ext cx="7924800" cy="609600"/>
          </a:xfrm>
        </p:spPr>
        <p:txBody>
          <a:bodyPr/>
          <a:lstStyle/>
          <a:p>
            <a:r>
              <a:rPr lang="en-US" altLang="en-US"/>
              <a:t>Characteristics of Java</a:t>
            </a:r>
          </a:p>
        </p:txBody>
      </p:sp>
      <p:sp>
        <p:nvSpPr>
          <p:cNvPr id="37892" name="Rectangle 3">
            <a:extLst>
              <a:ext uri="{FF2B5EF4-FFF2-40B4-BE49-F238E27FC236}">
                <a16:creationId xmlns:a16="http://schemas.microsoft.com/office/drawing/2014/main" id="{6AA2CDF1-5188-0040-BFEC-8A60BCAFED09}"/>
              </a:ext>
            </a:extLst>
          </p:cNvPr>
          <p:cNvSpPr>
            <a:spLocks noGrp="1" noChangeArrowheads="1"/>
          </p:cNvSpPr>
          <p:nvPr>
            <p:ph type="body" idx="1"/>
          </p:nvPr>
        </p:nvSpPr>
        <p:spPr>
          <a:xfrm>
            <a:off x="304800" y="990600"/>
            <a:ext cx="4038600" cy="5257800"/>
          </a:xfrm>
        </p:spPr>
        <p:txBody>
          <a:bodyPr/>
          <a:lstStyle/>
          <a:p>
            <a:r>
              <a:rPr lang="en-US" altLang="en-US" sz="2400">
                <a:solidFill>
                  <a:srgbClr val="FF9900"/>
                </a:solidFill>
                <a:cs typeface="Times New Roman" panose="02020603050405020304" pitchFamily="18" charset="0"/>
              </a:rPr>
              <a:t>Java Is Simple</a:t>
            </a:r>
            <a:r>
              <a:rPr lang="en-US" altLang="en-US" sz="2400"/>
              <a:t> </a:t>
            </a:r>
          </a:p>
          <a:p>
            <a:r>
              <a:rPr lang="en-US" altLang="en-US" sz="2400">
                <a:cs typeface="Times New Roman" panose="02020603050405020304" pitchFamily="18" charset="0"/>
              </a:rPr>
              <a:t>Java Is Object-Oriented</a:t>
            </a:r>
            <a:r>
              <a:rPr lang="en-US" altLang="en-US" sz="2400"/>
              <a:t> </a:t>
            </a:r>
          </a:p>
          <a:p>
            <a:r>
              <a:rPr lang="en-US" altLang="en-US" sz="2400">
                <a:cs typeface="Times New Roman" panose="02020603050405020304" pitchFamily="18" charset="0"/>
              </a:rPr>
              <a:t>Java Is Distributed</a:t>
            </a:r>
            <a:r>
              <a:rPr lang="en-US" altLang="en-US" sz="2400"/>
              <a:t> </a:t>
            </a:r>
          </a:p>
          <a:p>
            <a:r>
              <a:rPr lang="en-US" altLang="en-US" sz="2400">
                <a:cs typeface="Times New Roman" panose="02020603050405020304" pitchFamily="18" charset="0"/>
              </a:rPr>
              <a:t>Java Is Interpreted</a:t>
            </a:r>
            <a:r>
              <a:rPr lang="en-US" altLang="en-US" sz="2400"/>
              <a:t> </a:t>
            </a:r>
          </a:p>
          <a:p>
            <a:r>
              <a:rPr lang="en-US" altLang="en-US" sz="2400">
                <a:cs typeface="Times New Roman" panose="02020603050405020304" pitchFamily="18" charset="0"/>
              </a:rPr>
              <a:t>Java Is Robust</a:t>
            </a:r>
            <a:r>
              <a:rPr lang="en-US" altLang="en-US" sz="2400"/>
              <a:t> </a:t>
            </a:r>
          </a:p>
          <a:p>
            <a:r>
              <a:rPr lang="en-US" altLang="en-US" sz="2400">
                <a:cs typeface="Times New Roman" panose="02020603050405020304" pitchFamily="18" charset="0"/>
              </a:rPr>
              <a:t>Java Is Secure</a:t>
            </a:r>
            <a:r>
              <a:rPr lang="en-US" altLang="en-US" sz="2400"/>
              <a:t> </a:t>
            </a:r>
          </a:p>
          <a:p>
            <a:r>
              <a:rPr lang="en-US" altLang="en-US" sz="2400">
                <a:cs typeface="Times New Roman" panose="02020603050405020304" pitchFamily="18" charset="0"/>
              </a:rPr>
              <a:t>Java Is Architecture-Neutral</a:t>
            </a:r>
            <a:r>
              <a:rPr lang="en-US" altLang="en-US" sz="2400"/>
              <a:t> </a:t>
            </a:r>
          </a:p>
          <a:p>
            <a:r>
              <a:rPr lang="en-US" altLang="en-US" sz="2400">
                <a:cs typeface="Times New Roman" panose="02020603050405020304" pitchFamily="18" charset="0"/>
              </a:rPr>
              <a:t>Java Is Portable</a:t>
            </a:r>
            <a:r>
              <a:rPr lang="en-US" altLang="en-US" sz="2400"/>
              <a:t> </a:t>
            </a:r>
          </a:p>
          <a:p>
            <a:r>
              <a:rPr lang="en-US" altLang="en-US" sz="2400">
                <a:cs typeface="Times New Roman" panose="02020603050405020304" pitchFamily="18" charset="0"/>
              </a:rPr>
              <a:t>Java's Performance</a:t>
            </a:r>
            <a:r>
              <a:rPr lang="en-US" altLang="en-US" sz="2400"/>
              <a:t> </a:t>
            </a:r>
          </a:p>
          <a:p>
            <a:r>
              <a:rPr lang="en-US" altLang="en-US" sz="2400">
                <a:cs typeface="Times New Roman" panose="02020603050405020304" pitchFamily="18" charset="0"/>
              </a:rPr>
              <a:t>Java Is Multithreaded</a:t>
            </a:r>
            <a:r>
              <a:rPr lang="en-US" altLang="en-US" sz="2400"/>
              <a:t> </a:t>
            </a:r>
          </a:p>
          <a:p>
            <a:r>
              <a:rPr lang="en-US" altLang="en-US" sz="2400">
                <a:cs typeface="Times New Roman" panose="02020603050405020304" pitchFamily="18" charset="0"/>
              </a:rPr>
              <a:t>Java Is Dynamic</a:t>
            </a:r>
            <a:r>
              <a:rPr lang="en-US" altLang="en-US" sz="2400"/>
              <a:t> </a:t>
            </a:r>
          </a:p>
        </p:txBody>
      </p:sp>
      <p:sp>
        <p:nvSpPr>
          <p:cNvPr id="37893" name="Text Box 4">
            <a:extLst>
              <a:ext uri="{FF2B5EF4-FFF2-40B4-BE49-F238E27FC236}">
                <a16:creationId xmlns:a16="http://schemas.microsoft.com/office/drawing/2014/main" id="{B2414365-1B7A-BE43-8005-6B82B76C33E3}"/>
              </a:ext>
            </a:extLst>
          </p:cNvPr>
          <p:cNvSpPr txBox="1">
            <a:spLocks noChangeArrowheads="1"/>
          </p:cNvSpPr>
          <p:nvPr/>
        </p:nvSpPr>
        <p:spPr bwMode="auto">
          <a:xfrm>
            <a:off x="3962400" y="990600"/>
            <a:ext cx="49530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2000">
                <a:solidFill>
                  <a:srgbClr val="FF9900"/>
                </a:solidFill>
                <a:cs typeface="Times New Roman" panose="02020603050405020304" pitchFamily="18" charset="0"/>
              </a:rPr>
              <a:t>Java is partially modeled on C++, but greatly simplified and improved. Some people refer to Java as "C++--" because it is like C++ but with more functionality and fewer negative aspects.</a:t>
            </a:r>
          </a:p>
        </p:txBody>
      </p:sp>
      <p:sp>
        <p:nvSpPr>
          <p:cNvPr id="37894" name="Rectangle 1030">
            <a:extLst>
              <a:ext uri="{FF2B5EF4-FFF2-40B4-BE49-F238E27FC236}">
                <a16:creationId xmlns:a16="http://schemas.microsoft.com/office/drawing/2014/main" id="{ED857CFD-37F1-DE41-B3E2-C937024B24A0}"/>
              </a:ext>
            </a:extLst>
          </p:cNvPr>
          <p:cNvSpPr>
            <a:spLocks noChangeArrowheads="1"/>
          </p:cNvSpPr>
          <p:nvPr/>
        </p:nvSpPr>
        <p:spPr bwMode="auto">
          <a:xfrm>
            <a:off x="152400" y="152400"/>
            <a:ext cx="1371600" cy="5334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nSpc>
                <a:spcPct val="90000"/>
              </a:lnSpc>
              <a:buFont typeface="Monotype Sorts" pitchFamily="2" charset="2"/>
              <a:buNone/>
            </a:pPr>
            <a:r>
              <a:rPr lang="en-US" altLang="en-US" sz="1800"/>
              <a:t>Companion Website</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4">
            <a:extLst>
              <a:ext uri="{FF2B5EF4-FFF2-40B4-BE49-F238E27FC236}">
                <a16:creationId xmlns:a16="http://schemas.microsoft.com/office/drawing/2014/main" id="{4FC5D5B4-459C-3349-8EC2-544476FD2A10}"/>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F012A28A-16B7-C747-9BB1-5548CA370BAF}" type="slidenum">
              <a:rPr lang="en-US" altLang="en-US" sz="1400" smtClean="0"/>
              <a:pPr>
                <a:spcBef>
                  <a:spcPct val="0"/>
                </a:spcBef>
                <a:buClrTx/>
                <a:buSzTx/>
                <a:buFontTx/>
                <a:buNone/>
              </a:pPr>
              <a:t>18</a:t>
            </a:fld>
            <a:endParaRPr lang="en-US" altLang="en-US" sz="1400"/>
          </a:p>
        </p:txBody>
      </p:sp>
      <p:sp>
        <p:nvSpPr>
          <p:cNvPr id="38915" name="Rectangle 2">
            <a:extLst>
              <a:ext uri="{FF2B5EF4-FFF2-40B4-BE49-F238E27FC236}">
                <a16:creationId xmlns:a16="http://schemas.microsoft.com/office/drawing/2014/main" id="{A8A3D10E-53A0-0B48-B0D4-30D95D1FF10B}"/>
              </a:ext>
            </a:extLst>
          </p:cNvPr>
          <p:cNvSpPr>
            <a:spLocks noGrp="1" noChangeArrowheads="1"/>
          </p:cNvSpPr>
          <p:nvPr>
            <p:ph type="title"/>
          </p:nvPr>
        </p:nvSpPr>
        <p:spPr>
          <a:xfrm>
            <a:off x="685800" y="228600"/>
            <a:ext cx="7924800" cy="609600"/>
          </a:xfrm>
        </p:spPr>
        <p:txBody>
          <a:bodyPr/>
          <a:lstStyle/>
          <a:p>
            <a:r>
              <a:rPr lang="en-US" altLang="en-US"/>
              <a:t>Characteristics of Java</a:t>
            </a:r>
          </a:p>
        </p:txBody>
      </p:sp>
      <p:sp>
        <p:nvSpPr>
          <p:cNvPr id="38916" name="Rectangle 3">
            <a:extLst>
              <a:ext uri="{FF2B5EF4-FFF2-40B4-BE49-F238E27FC236}">
                <a16:creationId xmlns:a16="http://schemas.microsoft.com/office/drawing/2014/main" id="{F83C7DFC-D21A-1342-A1C4-61219FE04F76}"/>
              </a:ext>
            </a:extLst>
          </p:cNvPr>
          <p:cNvSpPr>
            <a:spLocks noGrp="1" noChangeArrowheads="1"/>
          </p:cNvSpPr>
          <p:nvPr>
            <p:ph type="body" idx="1"/>
          </p:nvPr>
        </p:nvSpPr>
        <p:spPr>
          <a:xfrm>
            <a:off x="304800" y="990600"/>
            <a:ext cx="4038600" cy="5257800"/>
          </a:xfrm>
        </p:spPr>
        <p:txBody>
          <a:bodyPr/>
          <a:lstStyle/>
          <a:p>
            <a:r>
              <a:rPr lang="en-US" altLang="en-US" sz="2400">
                <a:cs typeface="Times New Roman" panose="02020603050405020304" pitchFamily="18" charset="0"/>
              </a:rPr>
              <a:t>Java Is Simple </a:t>
            </a:r>
          </a:p>
          <a:p>
            <a:r>
              <a:rPr lang="en-US" altLang="en-US" sz="2400">
                <a:solidFill>
                  <a:srgbClr val="FF9900"/>
                </a:solidFill>
                <a:cs typeface="Times New Roman" panose="02020603050405020304" pitchFamily="18" charset="0"/>
              </a:rPr>
              <a:t>Java Is Object-Oriented</a:t>
            </a:r>
            <a:r>
              <a:rPr lang="en-US" altLang="en-US" sz="2400"/>
              <a:t> </a:t>
            </a:r>
          </a:p>
          <a:p>
            <a:r>
              <a:rPr lang="en-US" altLang="en-US" sz="2400">
                <a:cs typeface="Times New Roman" panose="02020603050405020304" pitchFamily="18" charset="0"/>
              </a:rPr>
              <a:t>Java Is Distributed</a:t>
            </a:r>
            <a:r>
              <a:rPr lang="en-US" altLang="en-US" sz="2400"/>
              <a:t> </a:t>
            </a:r>
          </a:p>
          <a:p>
            <a:r>
              <a:rPr lang="en-US" altLang="en-US" sz="2400">
                <a:cs typeface="Times New Roman" panose="02020603050405020304" pitchFamily="18" charset="0"/>
              </a:rPr>
              <a:t>Java Is Interpreted</a:t>
            </a:r>
            <a:r>
              <a:rPr lang="en-US" altLang="en-US" sz="2400"/>
              <a:t> </a:t>
            </a:r>
          </a:p>
          <a:p>
            <a:r>
              <a:rPr lang="en-US" altLang="en-US" sz="2400">
                <a:cs typeface="Times New Roman" panose="02020603050405020304" pitchFamily="18" charset="0"/>
              </a:rPr>
              <a:t>Java Is Robust</a:t>
            </a:r>
            <a:r>
              <a:rPr lang="en-US" altLang="en-US" sz="2400"/>
              <a:t> </a:t>
            </a:r>
          </a:p>
          <a:p>
            <a:r>
              <a:rPr lang="en-US" altLang="en-US" sz="2400">
                <a:cs typeface="Times New Roman" panose="02020603050405020304" pitchFamily="18" charset="0"/>
              </a:rPr>
              <a:t>Java Is Secure</a:t>
            </a:r>
            <a:r>
              <a:rPr lang="en-US" altLang="en-US" sz="2400"/>
              <a:t> </a:t>
            </a:r>
          </a:p>
          <a:p>
            <a:r>
              <a:rPr lang="en-US" altLang="en-US" sz="2400">
                <a:cs typeface="Times New Roman" panose="02020603050405020304" pitchFamily="18" charset="0"/>
              </a:rPr>
              <a:t>Java Is Architecture-Neutral</a:t>
            </a:r>
            <a:r>
              <a:rPr lang="en-US" altLang="en-US" sz="2400"/>
              <a:t> </a:t>
            </a:r>
          </a:p>
          <a:p>
            <a:r>
              <a:rPr lang="en-US" altLang="en-US" sz="2400">
                <a:cs typeface="Times New Roman" panose="02020603050405020304" pitchFamily="18" charset="0"/>
              </a:rPr>
              <a:t>Java Is Portable</a:t>
            </a:r>
            <a:r>
              <a:rPr lang="en-US" altLang="en-US" sz="2400"/>
              <a:t> </a:t>
            </a:r>
          </a:p>
          <a:p>
            <a:r>
              <a:rPr lang="en-US" altLang="en-US" sz="2400">
                <a:cs typeface="Times New Roman" panose="02020603050405020304" pitchFamily="18" charset="0"/>
              </a:rPr>
              <a:t>Java's Performance</a:t>
            </a:r>
            <a:r>
              <a:rPr lang="en-US" altLang="en-US" sz="2400"/>
              <a:t> </a:t>
            </a:r>
          </a:p>
          <a:p>
            <a:r>
              <a:rPr lang="en-US" altLang="en-US" sz="2400">
                <a:cs typeface="Times New Roman" panose="02020603050405020304" pitchFamily="18" charset="0"/>
              </a:rPr>
              <a:t>Java Is Multithreaded</a:t>
            </a:r>
            <a:r>
              <a:rPr lang="en-US" altLang="en-US" sz="2400"/>
              <a:t> </a:t>
            </a:r>
          </a:p>
          <a:p>
            <a:r>
              <a:rPr lang="en-US" altLang="en-US" sz="2400">
                <a:cs typeface="Times New Roman" panose="02020603050405020304" pitchFamily="18" charset="0"/>
              </a:rPr>
              <a:t>Java Is Dynamic</a:t>
            </a:r>
            <a:r>
              <a:rPr lang="en-US" altLang="en-US" sz="2400"/>
              <a:t> </a:t>
            </a:r>
          </a:p>
        </p:txBody>
      </p:sp>
      <p:sp>
        <p:nvSpPr>
          <p:cNvPr id="38917" name="Text Box 4">
            <a:extLst>
              <a:ext uri="{FF2B5EF4-FFF2-40B4-BE49-F238E27FC236}">
                <a16:creationId xmlns:a16="http://schemas.microsoft.com/office/drawing/2014/main" id="{11DCD6EA-AF16-D744-B764-5B2C6B31E29C}"/>
              </a:ext>
            </a:extLst>
          </p:cNvPr>
          <p:cNvSpPr txBox="1">
            <a:spLocks noChangeArrowheads="1"/>
          </p:cNvSpPr>
          <p:nvPr/>
        </p:nvSpPr>
        <p:spPr bwMode="auto">
          <a:xfrm>
            <a:off x="4343400" y="990600"/>
            <a:ext cx="4572000"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2000">
                <a:solidFill>
                  <a:srgbClr val="FF9900"/>
                </a:solidFill>
                <a:cs typeface="Times New Roman" panose="02020603050405020304" pitchFamily="18" charset="0"/>
              </a:rPr>
              <a:t>Java is inherently object-oriented. Although many object-oriented languages began strictly as procedural languages, Java was designed from the start to be object-oriented. Object-oriented programming (OOP) is a popular programming approach that is replacing traditional procedural programming techniques. </a:t>
            </a:r>
          </a:p>
          <a:p>
            <a:pPr>
              <a:spcBef>
                <a:spcPct val="0"/>
              </a:spcBef>
              <a:buClrTx/>
              <a:buSzTx/>
              <a:buFontTx/>
              <a:buNone/>
            </a:pPr>
            <a:endParaRPr lang="en-US" altLang="en-US" sz="2000">
              <a:solidFill>
                <a:srgbClr val="FF9900"/>
              </a:solidFill>
              <a:cs typeface="Times New Roman" panose="02020603050405020304" pitchFamily="18" charset="0"/>
            </a:endParaRPr>
          </a:p>
          <a:p>
            <a:pPr>
              <a:spcBef>
                <a:spcPct val="0"/>
              </a:spcBef>
              <a:buClrTx/>
              <a:buSzTx/>
              <a:buFontTx/>
              <a:buNone/>
            </a:pPr>
            <a:r>
              <a:rPr lang="en-US" altLang="en-US" sz="2000">
                <a:solidFill>
                  <a:srgbClr val="FF9900"/>
                </a:solidFill>
                <a:cs typeface="Times New Roman" panose="02020603050405020304" pitchFamily="18" charset="0"/>
              </a:rPr>
              <a:t>One of the central issues in software development is how to reuse code. Object-oriented programming provides great flexibility, modularity, clarity, and reusability through encapsulation, inheritance, and polymorphism. </a:t>
            </a:r>
          </a:p>
        </p:txBody>
      </p:sp>
      <p:sp>
        <p:nvSpPr>
          <p:cNvPr id="38918" name="Rectangle 1030">
            <a:extLst>
              <a:ext uri="{FF2B5EF4-FFF2-40B4-BE49-F238E27FC236}">
                <a16:creationId xmlns:a16="http://schemas.microsoft.com/office/drawing/2014/main" id="{1611304B-6075-4242-B464-7F42AB2EC321}"/>
              </a:ext>
            </a:extLst>
          </p:cNvPr>
          <p:cNvSpPr>
            <a:spLocks noChangeArrowheads="1"/>
          </p:cNvSpPr>
          <p:nvPr/>
        </p:nvSpPr>
        <p:spPr bwMode="auto">
          <a:xfrm>
            <a:off x="152400" y="152400"/>
            <a:ext cx="1371600" cy="5334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nSpc>
                <a:spcPct val="90000"/>
              </a:lnSpc>
              <a:buFont typeface="Monotype Sorts" pitchFamily="2" charset="2"/>
              <a:buNone/>
            </a:pPr>
            <a:r>
              <a:rPr lang="en-US" altLang="en-US" sz="1800"/>
              <a:t>Companion Website</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4">
            <a:extLst>
              <a:ext uri="{FF2B5EF4-FFF2-40B4-BE49-F238E27FC236}">
                <a16:creationId xmlns:a16="http://schemas.microsoft.com/office/drawing/2014/main" id="{B9FEC4C5-825A-5947-9AEA-7CA5A4A90DB4}"/>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A8FC686E-307D-C248-970E-1A887D783DB8}" type="slidenum">
              <a:rPr lang="en-US" altLang="en-US" sz="1400" smtClean="0"/>
              <a:pPr>
                <a:spcBef>
                  <a:spcPct val="0"/>
                </a:spcBef>
                <a:buClrTx/>
                <a:buSzTx/>
                <a:buFontTx/>
                <a:buNone/>
              </a:pPr>
              <a:t>19</a:t>
            </a:fld>
            <a:endParaRPr lang="en-US" altLang="en-US" sz="1400"/>
          </a:p>
        </p:txBody>
      </p:sp>
      <p:sp>
        <p:nvSpPr>
          <p:cNvPr id="39939" name="Rectangle 2">
            <a:extLst>
              <a:ext uri="{FF2B5EF4-FFF2-40B4-BE49-F238E27FC236}">
                <a16:creationId xmlns:a16="http://schemas.microsoft.com/office/drawing/2014/main" id="{0736F691-C1DA-C042-85A6-2E68B9E8F1C7}"/>
              </a:ext>
            </a:extLst>
          </p:cNvPr>
          <p:cNvSpPr>
            <a:spLocks noGrp="1" noChangeArrowheads="1"/>
          </p:cNvSpPr>
          <p:nvPr>
            <p:ph type="title"/>
          </p:nvPr>
        </p:nvSpPr>
        <p:spPr>
          <a:xfrm>
            <a:off x="685800" y="228600"/>
            <a:ext cx="7924800" cy="609600"/>
          </a:xfrm>
        </p:spPr>
        <p:txBody>
          <a:bodyPr/>
          <a:lstStyle/>
          <a:p>
            <a:r>
              <a:rPr lang="en-US" altLang="en-US"/>
              <a:t>Characteristics of Java</a:t>
            </a:r>
          </a:p>
        </p:txBody>
      </p:sp>
      <p:sp>
        <p:nvSpPr>
          <p:cNvPr id="39940" name="Rectangle 3">
            <a:extLst>
              <a:ext uri="{FF2B5EF4-FFF2-40B4-BE49-F238E27FC236}">
                <a16:creationId xmlns:a16="http://schemas.microsoft.com/office/drawing/2014/main" id="{461C2F77-44FC-A840-AED3-E04EE3F4CF11}"/>
              </a:ext>
            </a:extLst>
          </p:cNvPr>
          <p:cNvSpPr>
            <a:spLocks noGrp="1" noChangeArrowheads="1"/>
          </p:cNvSpPr>
          <p:nvPr>
            <p:ph type="body" idx="1"/>
          </p:nvPr>
        </p:nvSpPr>
        <p:spPr>
          <a:xfrm>
            <a:off x="304800" y="990600"/>
            <a:ext cx="4038600" cy="5257800"/>
          </a:xfrm>
        </p:spPr>
        <p:txBody>
          <a:bodyPr/>
          <a:lstStyle/>
          <a:p>
            <a:r>
              <a:rPr lang="en-US" altLang="en-US" sz="2400">
                <a:cs typeface="Times New Roman" panose="02020603050405020304" pitchFamily="18" charset="0"/>
              </a:rPr>
              <a:t>Java Is Simple </a:t>
            </a:r>
          </a:p>
          <a:p>
            <a:r>
              <a:rPr lang="en-US" altLang="en-US" sz="2400">
                <a:cs typeface="Times New Roman" panose="02020603050405020304" pitchFamily="18" charset="0"/>
              </a:rPr>
              <a:t>Java Is Object-Oriented</a:t>
            </a:r>
            <a:r>
              <a:rPr lang="en-US" altLang="en-US" sz="2400"/>
              <a:t> </a:t>
            </a:r>
          </a:p>
          <a:p>
            <a:r>
              <a:rPr lang="en-US" altLang="en-US" sz="2400">
                <a:solidFill>
                  <a:srgbClr val="FF9900"/>
                </a:solidFill>
                <a:cs typeface="Times New Roman" panose="02020603050405020304" pitchFamily="18" charset="0"/>
              </a:rPr>
              <a:t>Java Is Distributed</a:t>
            </a:r>
            <a:r>
              <a:rPr lang="en-US" altLang="en-US" sz="2400"/>
              <a:t> </a:t>
            </a:r>
          </a:p>
          <a:p>
            <a:r>
              <a:rPr lang="en-US" altLang="en-US" sz="2400">
                <a:cs typeface="Times New Roman" panose="02020603050405020304" pitchFamily="18" charset="0"/>
              </a:rPr>
              <a:t>Java Is Interpreted</a:t>
            </a:r>
            <a:r>
              <a:rPr lang="en-US" altLang="en-US" sz="2400"/>
              <a:t> </a:t>
            </a:r>
          </a:p>
          <a:p>
            <a:r>
              <a:rPr lang="en-US" altLang="en-US" sz="2400">
                <a:cs typeface="Times New Roman" panose="02020603050405020304" pitchFamily="18" charset="0"/>
              </a:rPr>
              <a:t>Java Is Robust</a:t>
            </a:r>
            <a:r>
              <a:rPr lang="en-US" altLang="en-US" sz="2400"/>
              <a:t> </a:t>
            </a:r>
          </a:p>
          <a:p>
            <a:r>
              <a:rPr lang="en-US" altLang="en-US" sz="2400">
                <a:cs typeface="Times New Roman" panose="02020603050405020304" pitchFamily="18" charset="0"/>
              </a:rPr>
              <a:t>Java Is Secure</a:t>
            </a:r>
            <a:r>
              <a:rPr lang="en-US" altLang="en-US" sz="2400"/>
              <a:t> </a:t>
            </a:r>
          </a:p>
          <a:p>
            <a:r>
              <a:rPr lang="en-US" altLang="en-US" sz="2400">
                <a:cs typeface="Times New Roman" panose="02020603050405020304" pitchFamily="18" charset="0"/>
              </a:rPr>
              <a:t>Java Is Architecture-Neutral</a:t>
            </a:r>
            <a:r>
              <a:rPr lang="en-US" altLang="en-US" sz="2400"/>
              <a:t> </a:t>
            </a:r>
          </a:p>
          <a:p>
            <a:r>
              <a:rPr lang="en-US" altLang="en-US" sz="2400">
                <a:cs typeface="Times New Roman" panose="02020603050405020304" pitchFamily="18" charset="0"/>
              </a:rPr>
              <a:t>Java Is Portable</a:t>
            </a:r>
            <a:r>
              <a:rPr lang="en-US" altLang="en-US" sz="2400"/>
              <a:t> </a:t>
            </a:r>
          </a:p>
          <a:p>
            <a:r>
              <a:rPr lang="en-US" altLang="en-US" sz="2400">
                <a:cs typeface="Times New Roman" panose="02020603050405020304" pitchFamily="18" charset="0"/>
              </a:rPr>
              <a:t>Java's Performance</a:t>
            </a:r>
            <a:r>
              <a:rPr lang="en-US" altLang="en-US" sz="2400"/>
              <a:t> </a:t>
            </a:r>
          </a:p>
          <a:p>
            <a:r>
              <a:rPr lang="en-US" altLang="en-US" sz="2400">
                <a:cs typeface="Times New Roman" panose="02020603050405020304" pitchFamily="18" charset="0"/>
              </a:rPr>
              <a:t>Java Is Multithreaded</a:t>
            </a:r>
            <a:r>
              <a:rPr lang="en-US" altLang="en-US" sz="2400"/>
              <a:t> </a:t>
            </a:r>
          </a:p>
          <a:p>
            <a:r>
              <a:rPr lang="en-US" altLang="en-US" sz="2400">
                <a:cs typeface="Times New Roman" panose="02020603050405020304" pitchFamily="18" charset="0"/>
              </a:rPr>
              <a:t>Java Is Dynamic</a:t>
            </a:r>
            <a:r>
              <a:rPr lang="en-US" altLang="en-US" sz="2400"/>
              <a:t> </a:t>
            </a:r>
          </a:p>
        </p:txBody>
      </p:sp>
      <p:sp>
        <p:nvSpPr>
          <p:cNvPr id="39941" name="Text Box 4">
            <a:extLst>
              <a:ext uri="{FF2B5EF4-FFF2-40B4-BE49-F238E27FC236}">
                <a16:creationId xmlns:a16="http://schemas.microsoft.com/office/drawing/2014/main" id="{1108EA88-5726-6C49-86E6-999804399CC3}"/>
              </a:ext>
            </a:extLst>
          </p:cNvPr>
          <p:cNvSpPr txBox="1">
            <a:spLocks noChangeArrowheads="1"/>
          </p:cNvSpPr>
          <p:nvPr/>
        </p:nvSpPr>
        <p:spPr bwMode="auto">
          <a:xfrm>
            <a:off x="4343400" y="990600"/>
            <a:ext cx="4572000"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2000">
                <a:solidFill>
                  <a:srgbClr val="FF9900"/>
                </a:solidFill>
                <a:cs typeface="Times New Roman" panose="02020603050405020304" pitchFamily="18" charset="0"/>
              </a:rPr>
              <a:t>Distributed computing involves several computers working together on a network. Java is designed to make distributed computing easy. Since networking capability is inherently integrated into Java, writing network programs is like sending and receiving data to and from a file.</a:t>
            </a:r>
            <a:r>
              <a:rPr lang="en-US" altLang="en-US" sz="2000">
                <a:solidFill>
                  <a:srgbClr val="FF9900"/>
                </a:solidFill>
                <a:latin typeface="Courier New" panose="02070309020205020404" pitchFamily="49" charset="0"/>
                <a:cs typeface="Courier New" panose="02070309020205020404" pitchFamily="49" charset="0"/>
              </a:rPr>
              <a:t> </a:t>
            </a:r>
          </a:p>
        </p:txBody>
      </p:sp>
      <p:sp>
        <p:nvSpPr>
          <p:cNvPr id="39942" name="Rectangle 1030">
            <a:extLst>
              <a:ext uri="{FF2B5EF4-FFF2-40B4-BE49-F238E27FC236}">
                <a16:creationId xmlns:a16="http://schemas.microsoft.com/office/drawing/2014/main" id="{566B3A86-BF35-E842-8BB7-5D910DF9F3E7}"/>
              </a:ext>
            </a:extLst>
          </p:cNvPr>
          <p:cNvSpPr>
            <a:spLocks noChangeArrowheads="1"/>
          </p:cNvSpPr>
          <p:nvPr/>
        </p:nvSpPr>
        <p:spPr bwMode="auto">
          <a:xfrm>
            <a:off x="152400" y="152400"/>
            <a:ext cx="1371600" cy="5334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nSpc>
                <a:spcPct val="90000"/>
              </a:lnSpc>
              <a:buFont typeface="Monotype Sorts" pitchFamily="2" charset="2"/>
              <a:buNone/>
            </a:pPr>
            <a:r>
              <a:rPr lang="en-US" altLang="en-US" sz="1800"/>
              <a:t>Companion Website</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300608" y="192757"/>
            <a:ext cx="5783560" cy="715963"/>
          </a:xfrm>
        </p:spPr>
        <p:txBody>
          <a:bodyPr/>
          <a:lstStyle/>
          <a:p>
            <a:pPr eaLnBrk="1" hangingPunct="1"/>
            <a:r>
              <a:rPr lang="en-US" sz="5400" dirty="0"/>
              <a:t>Course Description</a:t>
            </a:r>
          </a:p>
        </p:txBody>
      </p:sp>
      <p:sp>
        <p:nvSpPr>
          <p:cNvPr id="10243" name="Content Placeholder 2"/>
          <p:cNvSpPr>
            <a:spLocks noGrp="1"/>
          </p:cNvSpPr>
          <p:nvPr>
            <p:ph idx="1"/>
          </p:nvPr>
        </p:nvSpPr>
        <p:spPr>
          <a:xfrm>
            <a:off x="304800" y="1196752"/>
            <a:ext cx="8624918" cy="4975448"/>
          </a:xfrm>
        </p:spPr>
        <p:txBody>
          <a:bodyPr/>
          <a:lstStyle/>
          <a:p>
            <a:pPr lvl="1"/>
            <a:r>
              <a:rPr lang="en-CA" sz="2400" dirty="0"/>
              <a:t>Demonstrate understanding of classes, constructors, objects, and instantiation.</a:t>
            </a:r>
            <a:endParaRPr lang="en-US" sz="2400" dirty="0"/>
          </a:p>
          <a:p>
            <a:pPr lvl="1"/>
            <a:r>
              <a:rPr lang="en-CA" sz="2400" dirty="0"/>
              <a:t>Access variables and modifier keywords.</a:t>
            </a:r>
            <a:endParaRPr lang="en-US" sz="2400" dirty="0"/>
          </a:p>
          <a:p>
            <a:pPr lvl="1"/>
            <a:r>
              <a:rPr lang="en-CA" sz="2400" dirty="0"/>
              <a:t>Develop methods using parameters and return values.</a:t>
            </a:r>
            <a:endParaRPr lang="en-US" sz="2400" dirty="0"/>
          </a:p>
          <a:p>
            <a:pPr lvl="1"/>
            <a:r>
              <a:rPr lang="en-CA" sz="2400" dirty="0"/>
              <a:t>Build control structures in an object-oriented environment.</a:t>
            </a:r>
            <a:endParaRPr lang="en-US" sz="2400" dirty="0"/>
          </a:p>
          <a:p>
            <a:pPr lvl="1"/>
            <a:r>
              <a:rPr lang="en-CA" sz="2400" dirty="0"/>
              <a:t>Convert data types using API methods and objects.</a:t>
            </a:r>
            <a:endParaRPr lang="en-US" sz="2400" dirty="0"/>
          </a:p>
          <a:p>
            <a:pPr lvl="1"/>
            <a:r>
              <a:rPr lang="en-CA" sz="2400" dirty="0"/>
              <a:t>Design object-oriented programs using scope, inheritance, and other design techniques.</a:t>
            </a:r>
            <a:endParaRPr lang="en-US" sz="2400" dirty="0"/>
          </a:p>
          <a:p>
            <a:pPr lvl="1"/>
            <a:r>
              <a:rPr lang="en-US" sz="2400" dirty="0"/>
              <a:t>Create an object-oriented application using Java packages, APIs. and interfaces, in conjunction with classes and objects.</a:t>
            </a:r>
          </a:p>
        </p:txBody>
      </p:sp>
    </p:spTree>
    <p:extLst>
      <p:ext uri="{BB962C8B-B14F-4D97-AF65-F5344CB8AC3E}">
        <p14:creationId xmlns:p14="http://schemas.microsoft.com/office/powerpoint/2010/main" val="3263648791"/>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4">
            <a:extLst>
              <a:ext uri="{FF2B5EF4-FFF2-40B4-BE49-F238E27FC236}">
                <a16:creationId xmlns:a16="http://schemas.microsoft.com/office/drawing/2014/main" id="{C544D809-E373-424B-A2FD-177BC582A590}"/>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D1EB891B-12A8-5848-9EC4-10FA6F174553}" type="slidenum">
              <a:rPr lang="en-US" altLang="en-US" sz="1400" smtClean="0"/>
              <a:pPr>
                <a:spcBef>
                  <a:spcPct val="0"/>
                </a:spcBef>
                <a:buClrTx/>
                <a:buSzTx/>
                <a:buFontTx/>
                <a:buNone/>
              </a:pPr>
              <a:t>20</a:t>
            </a:fld>
            <a:endParaRPr lang="en-US" altLang="en-US" sz="1400"/>
          </a:p>
        </p:txBody>
      </p:sp>
      <p:sp>
        <p:nvSpPr>
          <p:cNvPr id="40963" name="Rectangle 2">
            <a:extLst>
              <a:ext uri="{FF2B5EF4-FFF2-40B4-BE49-F238E27FC236}">
                <a16:creationId xmlns:a16="http://schemas.microsoft.com/office/drawing/2014/main" id="{F17AB427-0DED-F44B-B22F-0B80EAA9CFA7}"/>
              </a:ext>
            </a:extLst>
          </p:cNvPr>
          <p:cNvSpPr>
            <a:spLocks noGrp="1" noChangeArrowheads="1"/>
          </p:cNvSpPr>
          <p:nvPr>
            <p:ph type="title"/>
          </p:nvPr>
        </p:nvSpPr>
        <p:spPr>
          <a:xfrm>
            <a:off x="685800" y="228600"/>
            <a:ext cx="7924800" cy="609600"/>
          </a:xfrm>
        </p:spPr>
        <p:txBody>
          <a:bodyPr/>
          <a:lstStyle/>
          <a:p>
            <a:r>
              <a:rPr lang="en-US" altLang="en-US"/>
              <a:t>Characteristics of Java</a:t>
            </a:r>
          </a:p>
        </p:txBody>
      </p:sp>
      <p:sp>
        <p:nvSpPr>
          <p:cNvPr id="40964" name="Rectangle 3">
            <a:extLst>
              <a:ext uri="{FF2B5EF4-FFF2-40B4-BE49-F238E27FC236}">
                <a16:creationId xmlns:a16="http://schemas.microsoft.com/office/drawing/2014/main" id="{E068458E-A278-6C44-A0FC-CEEB63EC4871}"/>
              </a:ext>
            </a:extLst>
          </p:cNvPr>
          <p:cNvSpPr>
            <a:spLocks noGrp="1" noChangeArrowheads="1"/>
          </p:cNvSpPr>
          <p:nvPr>
            <p:ph type="body" idx="1"/>
          </p:nvPr>
        </p:nvSpPr>
        <p:spPr>
          <a:xfrm>
            <a:off x="304800" y="990600"/>
            <a:ext cx="4038600" cy="5257800"/>
          </a:xfrm>
        </p:spPr>
        <p:txBody>
          <a:bodyPr/>
          <a:lstStyle/>
          <a:p>
            <a:r>
              <a:rPr lang="en-US" altLang="en-US" sz="2400">
                <a:cs typeface="Times New Roman" panose="02020603050405020304" pitchFamily="18" charset="0"/>
              </a:rPr>
              <a:t>Java Is Simple </a:t>
            </a:r>
          </a:p>
          <a:p>
            <a:r>
              <a:rPr lang="en-US" altLang="en-US" sz="2400">
                <a:cs typeface="Times New Roman" panose="02020603050405020304" pitchFamily="18" charset="0"/>
              </a:rPr>
              <a:t>Java Is Object-Oriented</a:t>
            </a:r>
            <a:r>
              <a:rPr lang="en-US" altLang="en-US" sz="2400"/>
              <a:t> </a:t>
            </a:r>
          </a:p>
          <a:p>
            <a:r>
              <a:rPr lang="en-US" altLang="en-US" sz="2400">
                <a:cs typeface="Times New Roman" panose="02020603050405020304" pitchFamily="18" charset="0"/>
              </a:rPr>
              <a:t>Java Is Distributed </a:t>
            </a:r>
          </a:p>
          <a:p>
            <a:r>
              <a:rPr lang="en-US" altLang="en-US" sz="2400">
                <a:solidFill>
                  <a:srgbClr val="FF9900"/>
                </a:solidFill>
                <a:cs typeface="Times New Roman" panose="02020603050405020304" pitchFamily="18" charset="0"/>
              </a:rPr>
              <a:t>Java Is Interpreted</a:t>
            </a:r>
            <a:r>
              <a:rPr lang="en-US" altLang="en-US" sz="2400"/>
              <a:t> </a:t>
            </a:r>
          </a:p>
          <a:p>
            <a:r>
              <a:rPr lang="en-US" altLang="en-US" sz="2400">
                <a:cs typeface="Times New Roman" panose="02020603050405020304" pitchFamily="18" charset="0"/>
              </a:rPr>
              <a:t>Java Is Robust</a:t>
            </a:r>
            <a:r>
              <a:rPr lang="en-US" altLang="en-US" sz="2400"/>
              <a:t> </a:t>
            </a:r>
          </a:p>
          <a:p>
            <a:r>
              <a:rPr lang="en-US" altLang="en-US" sz="2400">
                <a:cs typeface="Times New Roman" panose="02020603050405020304" pitchFamily="18" charset="0"/>
              </a:rPr>
              <a:t>Java Is Secure</a:t>
            </a:r>
            <a:r>
              <a:rPr lang="en-US" altLang="en-US" sz="2400"/>
              <a:t> </a:t>
            </a:r>
          </a:p>
          <a:p>
            <a:r>
              <a:rPr lang="en-US" altLang="en-US" sz="2400">
                <a:cs typeface="Times New Roman" panose="02020603050405020304" pitchFamily="18" charset="0"/>
              </a:rPr>
              <a:t>Java Is Architecture-Neutral</a:t>
            </a:r>
            <a:r>
              <a:rPr lang="en-US" altLang="en-US" sz="2400"/>
              <a:t> </a:t>
            </a:r>
          </a:p>
          <a:p>
            <a:r>
              <a:rPr lang="en-US" altLang="en-US" sz="2400">
                <a:cs typeface="Times New Roman" panose="02020603050405020304" pitchFamily="18" charset="0"/>
              </a:rPr>
              <a:t>Java Is Portable</a:t>
            </a:r>
            <a:r>
              <a:rPr lang="en-US" altLang="en-US" sz="2400"/>
              <a:t> </a:t>
            </a:r>
          </a:p>
          <a:p>
            <a:r>
              <a:rPr lang="en-US" altLang="en-US" sz="2400">
                <a:cs typeface="Times New Roman" panose="02020603050405020304" pitchFamily="18" charset="0"/>
              </a:rPr>
              <a:t>Java's Performance</a:t>
            </a:r>
            <a:r>
              <a:rPr lang="en-US" altLang="en-US" sz="2400"/>
              <a:t> </a:t>
            </a:r>
          </a:p>
          <a:p>
            <a:r>
              <a:rPr lang="en-US" altLang="en-US" sz="2400">
                <a:cs typeface="Times New Roman" panose="02020603050405020304" pitchFamily="18" charset="0"/>
              </a:rPr>
              <a:t>Java Is Multithreaded</a:t>
            </a:r>
            <a:r>
              <a:rPr lang="en-US" altLang="en-US" sz="2400"/>
              <a:t> </a:t>
            </a:r>
          </a:p>
          <a:p>
            <a:r>
              <a:rPr lang="en-US" altLang="en-US" sz="2400">
                <a:cs typeface="Times New Roman" panose="02020603050405020304" pitchFamily="18" charset="0"/>
              </a:rPr>
              <a:t>Java Is Dynamic</a:t>
            </a:r>
            <a:r>
              <a:rPr lang="en-US" altLang="en-US" sz="2400"/>
              <a:t> </a:t>
            </a:r>
          </a:p>
        </p:txBody>
      </p:sp>
      <p:sp>
        <p:nvSpPr>
          <p:cNvPr id="40965" name="Text Box 4">
            <a:extLst>
              <a:ext uri="{FF2B5EF4-FFF2-40B4-BE49-F238E27FC236}">
                <a16:creationId xmlns:a16="http://schemas.microsoft.com/office/drawing/2014/main" id="{F96F8FD5-85FB-554F-9930-8F7E42CB09AD}"/>
              </a:ext>
            </a:extLst>
          </p:cNvPr>
          <p:cNvSpPr txBox="1">
            <a:spLocks noChangeArrowheads="1"/>
          </p:cNvSpPr>
          <p:nvPr/>
        </p:nvSpPr>
        <p:spPr bwMode="auto">
          <a:xfrm>
            <a:off x="4343400" y="990600"/>
            <a:ext cx="4572000"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2000">
                <a:solidFill>
                  <a:srgbClr val="FF9900"/>
                </a:solidFill>
                <a:cs typeface="Times New Roman" panose="02020603050405020304" pitchFamily="18" charset="0"/>
              </a:rPr>
              <a:t>You need an interpreter to run Java programs. The programs are compiled into the Java Virtual Machine code called bytecode. The bytecode is machine-independent and can run on any machine that has a Java interpreter, which is part of the Java Virtual Machine (JVM). </a:t>
            </a:r>
          </a:p>
        </p:txBody>
      </p:sp>
      <p:sp>
        <p:nvSpPr>
          <p:cNvPr id="40966" name="Rectangle 1030">
            <a:extLst>
              <a:ext uri="{FF2B5EF4-FFF2-40B4-BE49-F238E27FC236}">
                <a16:creationId xmlns:a16="http://schemas.microsoft.com/office/drawing/2014/main" id="{99FE99B9-2693-804C-A19B-746E5E4FB607}"/>
              </a:ext>
            </a:extLst>
          </p:cNvPr>
          <p:cNvSpPr>
            <a:spLocks noChangeArrowheads="1"/>
          </p:cNvSpPr>
          <p:nvPr/>
        </p:nvSpPr>
        <p:spPr bwMode="auto">
          <a:xfrm>
            <a:off x="152400" y="152400"/>
            <a:ext cx="1371600" cy="5334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nSpc>
                <a:spcPct val="90000"/>
              </a:lnSpc>
              <a:buFont typeface="Monotype Sorts" pitchFamily="2" charset="2"/>
              <a:buNone/>
            </a:pPr>
            <a:r>
              <a:rPr lang="en-US" altLang="en-US" sz="1800"/>
              <a:t>Companion Website</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4">
            <a:extLst>
              <a:ext uri="{FF2B5EF4-FFF2-40B4-BE49-F238E27FC236}">
                <a16:creationId xmlns:a16="http://schemas.microsoft.com/office/drawing/2014/main" id="{97F07724-EC36-F144-AE67-CA6BB9E9D776}"/>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0080C715-8A41-9B4F-A6FA-5966C8A99EA2}" type="slidenum">
              <a:rPr lang="en-US" altLang="en-US" sz="1400" smtClean="0"/>
              <a:pPr>
                <a:spcBef>
                  <a:spcPct val="0"/>
                </a:spcBef>
                <a:buClrTx/>
                <a:buSzTx/>
                <a:buFontTx/>
                <a:buNone/>
              </a:pPr>
              <a:t>21</a:t>
            </a:fld>
            <a:endParaRPr lang="en-US" altLang="en-US" sz="1400"/>
          </a:p>
        </p:txBody>
      </p:sp>
      <p:sp>
        <p:nvSpPr>
          <p:cNvPr id="41987" name="Rectangle 2">
            <a:extLst>
              <a:ext uri="{FF2B5EF4-FFF2-40B4-BE49-F238E27FC236}">
                <a16:creationId xmlns:a16="http://schemas.microsoft.com/office/drawing/2014/main" id="{6E61C920-8A1A-6C49-B8D5-1C5A0D0ADA74}"/>
              </a:ext>
            </a:extLst>
          </p:cNvPr>
          <p:cNvSpPr>
            <a:spLocks noGrp="1" noChangeArrowheads="1"/>
          </p:cNvSpPr>
          <p:nvPr>
            <p:ph type="title"/>
          </p:nvPr>
        </p:nvSpPr>
        <p:spPr>
          <a:xfrm>
            <a:off x="685800" y="228600"/>
            <a:ext cx="7924800" cy="609600"/>
          </a:xfrm>
        </p:spPr>
        <p:txBody>
          <a:bodyPr/>
          <a:lstStyle/>
          <a:p>
            <a:r>
              <a:rPr lang="en-US" altLang="en-US"/>
              <a:t>Characteristics of Java</a:t>
            </a:r>
          </a:p>
        </p:txBody>
      </p:sp>
      <p:sp>
        <p:nvSpPr>
          <p:cNvPr id="41988" name="Rectangle 3">
            <a:extLst>
              <a:ext uri="{FF2B5EF4-FFF2-40B4-BE49-F238E27FC236}">
                <a16:creationId xmlns:a16="http://schemas.microsoft.com/office/drawing/2014/main" id="{8FB92EEB-66DF-6B49-998D-2F143EF4F0B8}"/>
              </a:ext>
            </a:extLst>
          </p:cNvPr>
          <p:cNvSpPr>
            <a:spLocks noGrp="1" noChangeArrowheads="1"/>
          </p:cNvSpPr>
          <p:nvPr>
            <p:ph type="body" idx="1"/>
          </p:nvPr>
        </p:nvSpPr>
        <p:spPr>
          <a:xfrm>
            <a:off x="304800" y="990600"/>
            <a:ext cx="4038600" cy="5257800"/>
          </a:xfrm>
        </p:spPr>
        <p:txBody>
          <a:bodyPr/>
          <a:lstStyle/>
          <a:p>
            <a:r>
              <a:rPr lang="en-US" altLang="en-US" sz="2400">
                <a:cs typeface="Times New Roman" panose="02020603050405020304" pitchFamily="18" charset="0"/>
              </a:rPr>
              <a:t>Java Is Simple </a:t>
            </a:r>
          </a:p>
          <a:p>
            <a:r>
              <a:rPr lang="en-US" altLang="en-US" sz="2400">
                <a:cs typeface="Times New Roman" panose="02020603050405020304" pitchFamily="18" charset="0"/>
              </a:rPr>
              <a:t>Java Is Object-Oriented</a:t>
            </a:r>
            <a:r>
              <a:rPr lang="en-US" altLang="en-US" sz="2400"/>
              <a:t> </a:t>
            </a:r>
          </a:p>
          <a:p>
            <a:r>
              <a:rPr lang="en-US" altLang="en-US" sz="2400">
                <a:cs typeface="Times New Roman" panose="02020603050405020304" pitchFamily="18" charset="0"/>
              </a:rPr>
              <a:t>Java Is Distributed </a:t>
            </a:r>
          </a:p>
          <a:p>
            <a:r>
              <a:rPr lang="en-US" altLang="en-US" sz="2400">
                <a:cs typeface="Times New Roman" panose="02020603050405020304" pitchFamily="18" charset="0"/>
              </a:rPr>
              <a:t>Java Is Interpreted </a:t>
            </a:r>
          </a:p>
          <a:p>
            <a:r>
              <a:rPr lang="en-US" altLang="en-US" sz="2400">
                <a:solidFill>
                  <a:srgbClr val="FF9900"/>
                </a:solidFill>
                <a:cs typeface="Times New Roman" panose="02020603050405020304" pitchFamily="18" charset="0"/>
              </a:rPr>
              <a:t>Java Is Robust</a:t>
            </a:r>
            <a:r>
              <a:rPr lang="en-US" altLang="en-US" sz="2400"/>
              <a:t> </a:t>
            </a:r>
          </a:p>
          <a:p>
            <a:r>
              <a:rPr lang="en-US" altLang="en-US" sz="2400">
                <a:cs typeface="Times New Roman" panose="02020603050405020304" pitchFamily="18" charset="0"/>
              </a:rPr>
              <a:t>Java Is Secure</a:t>
            </a:r>
            <a:r>
              <a:rPr lang="en-US" altLang="en-US" sz="2400"/>
              <a:t> </a:t>
            </a:r>
          </a:p>
          <a:p>
            <a:r>
              <a:rPr lang="en-US" altLang="en-US" sz="2400">
                <a:cs typeface="Times New Roman" panose="02020603050405020304" pitchFamily="18" charset="0"/>
              </a:rPr>
              <a:t>Java Is Architecture-Neutral</a:t>
            </a:r>
            <a:r>
              <a:rPr lang="en-US" altLang="en-US" sz="2400"/>
              <a:t> </a:t>
            </a:r>
          </a:p>
          <a:p>
            <a:r>
              <a:rPr lang="en-US" altLang="en-US" sz="2400">
                <a:cs typeface="Times New Roman" panose="02020603050405020304" pitchFamily="18" charset="0"/>
              </a:rPr>
              <a:t>Java Is Portable</a:t>
            </a:r>
            <a:r>
              <a:rPr lang="en-US" altLang="en-US" sz="2400"/>
              <a:t> </a:t>
            </a:r>
          </a:p>
          <a:p>
            <a:r>
              <a:rPr lang="en-US" altLang="en-US" sz="2400">
                <a:cs typeface="Times New Roman" panose="02020603050405020304" pitchFamily="18" charset="0"/>
              </a:rPr>
              <a:t>Java's Performance</a:t>
            </a:r>
            <a:r>
              <a:rPr lang="en-US" altLang="en-US" sz="2400"/>
              <a:t> </a:t>
            </a:r>
          </a:p>
          <a:p>
            <a:r>
              <a:rPr lang="en-US" altLang="en-US" sz="2400">
                <a:cs typeface="Times New Roman" panose="02020603050405020304" pitchFamily="18" charset="0"/>
              </a:rPr>
              <a:t>Java Is Multithreaded</a:t>
            </a:r>
            <a:r>
              <a:rPr lang="en-US" altLang="en-US" sz="2400"/>
              <a:t> </a:t>
            </a:r>
          </a:p>
          <a:p>
            <a:r>
              <a:rPr lang="en-US" altLang="en-US" sz="2400">
                <a:cs typeface="Times New Roman" panose="02020603050405020304" pitchFamily="18" charset="0"/>
              </a:rPr>
              <a:t>Java Is Dynamic</a:t>
            </a:r>
            <a:r>
              <a:rPr lang="en-US" altLang="en-US" sz="2400"/>
              <a:t> </a:t>
            </a:r>
          </a:p>
        </p:txBody>
      </p:sp>
      <p:sp>
        <p:nvSpPr>
          <p:cNvPr id="41989" name="Text Box 4">
            <a:extLst>
              <a:ext uri="{FF2B5EF4-FFF2-40B4-BE49-F238E27FC236}">
                <a16:creationId xmlns:a16="http://schemas.microsoft.com/office/drawing/2014/main" id="{212277FE-F7FF-0242-9610-588597E1FE62}"/>
              </a:ext>
            </a:extLst>
          </p:cNvPr>
          <p:cNvSpPr txBox="1">
            <a:spLocks noChangeArrowheads="1"/>
          </p:cNvSpPr>
          <p:nvPr/>
        </p:nvSpPr>
        <p:spPr bwMode="auto">
          <a:xfrm>
            <a:off x="4343400" y="990600"/>
            <a:ext cx="4572000" cy="344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2000">
                <a:solidFill>
                  <a:srgbClr val="FF9900"/>
                </a:solidFill>
                <a:cs typeface="Times New Roman" panose="02020603050405020304" pitchFamily="18" charset="0"/>
              </a:rPr>
              <a:t>Java compilers can detect many problems that would first show up at execution time in other languages. </a:t>
            </a:r>
          </a:p>
          <a:p>
            <a:pPr>
              <a:spcBef>
                <a:spcPct val="0"/>
              </a:spcBef>
              <a:buClrTx/>
              <a:buSzTx/>
              <a:buFontTx/>
              <a:buNone/>
            </a:pPr>
            <a:endParaRPr lang="en-US" altLang="en-US" sz="2000">
              <a:solidFill>
                <a:srgbClr val="FF9900"/>
              </a:solidFill>
              <a:cs typeface="Times New Roman" panose="02020603050405020304" pitchFamily="18" charset="0"/>
            </a:endParaRPr>
          </a:p>
          <a:p>
            <a:pPr>
              <a:spcBef>
                <a:spcPct val="0"/>
              </a:spcBef>
              <a:buClrTx/>
              <a:buSzTx/>
              <a:buFontTx/>
              <a:buNone/>
            </a:pPr>
            <a:r>
              <a:rPr lang="en-US" altLang="en-US" sz="2000">
                <a:solidFill>
                  <a:srgbClr val="FF9900"/>
                </a:solidFill>
                <a:cs typeface="Times New Roman" panose="02020603050405020304" pitchFamily="18" charset="0"/>
              </a:rPr>
              <a:t>Java has eliminated certain types of error-prone programming constructs found in other languages. </a:t>
            </a:r>
          </a:p>
          <a:p>
            <a:pPr>
              <a:spcBef>
                <a:spcPct val="0"/>
              </a:spcBef>
              <a:buClrTx/>
              <a:buSzTx/>
              <a:buFontTx/>
              <a:buNone/>
            </a:pPr>
            <a:endParaRPr lang="en-US" altLang="en-US" sz="2000">
              <a:solidFill>
                <a:srgbClr val="FF9900"/>
              </a:solidFill>
              <a:cs typeface="Times New Roman" panose="02020603050405020304" pitchFamily="18" charset="0"/>
            </a:endParaRPr>
          </a:p>
          <a:p>
            <a:pPr>
              <a:spcBef>
                <a:spcPct val="0"/>
              </a:spcBef>
              <a:buClrTx/>
              <a:buSzTx/>
              <a:buFontTx/>
              <a:buNone/>
            </a:pPr>
            <a:r>
              <a:rPr lang="en-US" altLang="en-US" sz="2000">
                <a:solidFill>
                  <a:srgbClr val="FF9900"/>
                </a:solidFill>
                <a:cs typeface="Times New Roman" panose="02020603050405020304" pitchFamily="18" charset="0"/>
              </a:rPr>
              <a:t>Java has a runtime exception-handling feature to provide programming support for robustness. </a:t>
            </a:r>
          </a:p>
        </p:txBody>
      </p:sp>
      <p:sp>
        <p:nvSpPr>
          <p:cNvPr id="41990" name="Rectangle 3">
            <a:extLst>
              <a:ext uri="{FF2B5EF4-FFF2-40B4-BE49-F238E27FC236}">
                <a16:creationId xmlns:a16="http://schemas.microsoft.com/office/drawing/2014/main" id="{A8852698-9E09-3E4B-939D-AA579A476049}"/>
              </a:ext>
            </a:extLst>
          </p:cNvPr>
          <p:cNvSpPr>
            <a:spLocks noChangeArrowheads="1"/>
          </p:cNvSpPr>
          <p:nvPr/>
        </p:nvSpPr>
        <p:spPr bwMode="auto">
          <a:xfrm>
            <a:off x="152400" y="152400"/>
            <a:ext cx="1371600" cy="5334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nSpc>
                <a:spcPct val="90000"/>
              </a:lnSpc>
              <a:buFont typeface="Monotype Sorts" pitchFamily="2" charset="2"/>
              <a:buNone/>
            </a:pPr>
            <a:r>
              <a:rPr lang="en-US" altLang="en-US" sz="1800"/>
              <a:t>Companion Website</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4">
            <a:extLst>
              <a:ext uri="{FF2B5EF4-FFF2-40B4-BE49-F238E27FC236}">
                <a16:creationId xmlns:a16="http://schemas.microsoft.com/office/drawing/2014/main" id="{81523DCD-31E0-E545-AD20-DEF5A43AFCAA}"/>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B468DAA0-2AA0-8C45-9695-0B6E256743BE}" type="slidenum">
              <a:rPr lang="en-US" altLang="en-US" sz="1400" smtClean="0"/>
              <a:pPr>
                <a:spcBef>
                  <a:spcPct val="0"/>
                </a:spcBef>
                <a:buClrTx/>
                <a:buSzTx/>
                <a:buFontTx/>
                <a:buNone/>
              </a:pPr>
              <a:t>22</a:t>
            </a:fld>
            <a:endParaRPr lang="en-US" altLang="en-US" sz="1400"/>
          </a:p>
        </p:txBody>
      </p:sp>
      <p:sp>
        <p:nvSpPr>
          <p:cNvPr id="43011" name="Rectangle 2">
            <a:extLst>
              <a:ext uri="{FF2B5EF4-FFF2-40B4-BE49-F238E27FC236}">
                <a16:creationId xmlns:a16="http://schemas.microsoft.com/office/drawing/2014/main" id="{9448DEF9-F729-1647-9575-80B995BF860A}"/>
              </a:ext>
            </a:extLst>
          </p:cNvPr>
          <p:cNvSpPr>
            <a:spLocks noGrp="1" noChangeArrowheads="1"/>
          </p:cNvSpPr>
          <p:nvPr>
            <p:ph type="title"/>
          </p:nvPr>
        </p:nvSpPr>
        <p:spPr>
          <a:xfrm>
            <a:off x="685800" y="228600"/>
            <a:ext cx="7924800" cy="609600"/>
          </a:xfrm>
        </p:spPr>
        <p:txBody>
          <a:bodyPr/>
          <a:lstStyle/>
          <a:p>
            <a:r>
              <a:rPr lang="en-US" altLang="en-US"/>
              <a:t>Characteristics of Java</a:t>
            </a:r>
          </a:p>
        </p:txBody>
      </p:sp>
      <p:sp>
        <p:nvSpPr>
          <p:cNvPr id="43012" name="Rectangle 3">
            <a:extLst>
              <a:ext uri="{FF2B5EF4-FFF2-40B4-BE49-F238E27FC236}">
                <a16:creationId xmlns:a16="http://schemas.microsoft.com/office/drawing/2014/main" id="{8400B7EF-2D3A-B045-9A83-9A31C27F81D0}"/>
              </a:ext>
            </a:extLst>
          </p:cNvPr>
          <p:cNvSpPr>
            <a:spLocks noGrp="1" noChangeArrowheads="1"/>
          </p:cNvSpPr>
          <p:nvPr>
            <p:ph type="body" idx="1"/>
          </p:nvPr>
        </p:nvSpPr>
        <p:spPr>
          <a:xfrm>
            <a:off x="304800" y="990600"/>
            <a:ext cx="4038600" cy="5257800"/>
          </a:xfrm>
        </p:spPr>
        <p:txBody>
          <a:bodyPr/>
          <a:lstStyle/>
          <a:p>
            <a:r>
              <a:rPr lang="en-US" altLang="en-US" sz="2400">
                <a:cs typeface="Times New Roman" panose="02020603050405020304" pitchFamily="18" charset="0"/>
              </a:rPr>
              <a:t>Java Is Simple </a:t>
            </a:r>
          </a:p>
          <a:p>
            <a:r>
              <a:rPr lang="en-US" altLang="en-US" sz="2400">
                <a:cs typeface="Times New Roman" panose="02020603050405020304" pitchFamily="18" charset="0"/>
              </a:rPr>
              <a:t>Java Is Object-Oriented</a:t>
            </a:r>
            <a:r>
              <a:rPr lang="en-US" altLang="en-US" sz="2400"/>
              <a:t> </a:t>
            </a:r>
          </a:p>
          <a:p>
            <a:r>
              <a:rPr lang="en-US" altLang="en-US" sz="2400">
                <a:cs typeface="Times New Roman" panose="02020603050405020304" pitchFamily="18" charset="0"/>
              </a:rPr>
              <a:t>Java Is Distributed </a:t>
            </a:r>
          </a:p>
          <a:p>
            <a:r>
              <a:rPr lang="en-US" altLang="en-US" sz="2400">
                <a:cs typeface="Times New Roman" panose="02020603050405020304" pitchFamily="18" charset="0"/>
              </a:rPr>
              <a:t>Java Is Interpreted </a:t>
            </a:r>
          </a:p>
          <a:p>
            <a:r>
              <a:rPr lang="en-US" altLang="en-US" sz="2400">
                <a:cs typeface="Times New Roman" panose="02020603050405020304" pitchFamily="18" charset="0"/>
              </a:rPr>
              <a:t>Java Is Robust</a:t>
            </a:r>
            <a:r>
              <a:rPr lang="en-US" altLang="en-US" sz="2400"/>
              <a:t> </a:t>
            </a:r>
          </a:p>
          <a:p>
            <a:r>
              <a:rPr lang="en-US" altLang="en-US" sz="2400">
                <a:solidFill>
                  <a:srgbClr val="FF9900"/>
                </a:solidFill>
                <a:cs typeface="Times New Roman" panose="02020603050405020304" pitchFamily="18" charset="0"/>
              </a:rPr>
              <a:t>Java Is Secure</a:t>
            </a:r>
            <a:r>
              <a:rPr lang="en-US" altLang="en-US" sz="2400"/>
              <a:t> </a:t>
            </a:r>
          </a:p>
          <a:p>
            <a:r>
              <a:rPr lang="en-US" altLang="en-US" sz="2400">
                <a:cs typeface="Times New Roman" panose="02020603050405020304" pitchFamily="18" charset="0"/>
              </a:rPr>
              <a:t>Java Is Architecture-Neutral</a:t>
            </a:r>
            <a:r>
              <a:rPr lang="en-US" altLang="en-US" sz="2400"/>
              <a:t> </a:t>
            </a:r>
          </a:p>
          <a:p>
            <a:r>
              <a:rPr lang="en-US" altLang="en-US" sz="2400">
                <a:cs typeface="Times New Roman" panose="02020603050405020304" pitchFamily="18" charset="0"/>
              </a:rPr>
              <a:t>Java Is Portable</a:t>
            </a:r>
            <a:r>
              <a:rPr lang="en-US" altLang="en-US" sz="2400"/>
              <a:t> </a:t>
            </a:r>
          </a:p>
          <a:p>
            <a:r>
              <a:rPr lang="en-US" altLang="en-US" sz="2400">
                <a:cs typeface="Times New Roman" panose="02020603050405020304" pitchFamily="18" charset="0"/>
              </a:rPr>
              <a:t>Java's Performance</a:t>
            </a:r>
            <a:r>
              <a:rPr lang="en-US" altLang="en-US" sz="2400"/>
              <a:t> </a:t>
            </a:r>
          </a:p>
          <a:p>
            <a:r>
              <a:rPr lang="en-US" altLang="en-US" sz="2400">
                <a:cs typeface="Times New Roman" panose="02020603050405020304" pitchFamily="18" charset="0"/>
              </a:rPr>
              <a:t>Java Is Multithreaded</a:t>
            </a:r>
            <a:r>
              <a:rPr lang="en-US" altLang="en-US" sz="2400"/>
              <a:t> </a:t>
            </a:r>
          </a:p>
          <a:p>
            <a:r>
              <a:rPr lang="en-US" altLang="en-US" sz="2400">
                <a:cs typeface="Times New Roman" panose="02020603050405020304" pitchFamily="18" charset="0"/>
              </a:rPr>
              <a:t>Java Is Dynamic</a:t>
            </a:r>
            <a:r>
              <a:rPr lang="en-US" altLang="en-US" sz="2400"/>
              <a:t> </a:t>
            </a:r>
          </a:p>
        </p:txBody>
      </p:sp>
      <p:sp>
        <p:nvSpPr>
          <p:cNvPr id="43013" name="Text Box 4">
            <a:extLst>
              <a:ext uri="{FF2B5EF4-FFF2-40B4-BE49-F238E27FC236}">
                <a16:creationId xmlns:a16="http://schemas.microsoft.com/office/drawing/2014/main" id="{D2BFBBC1-00C4-4646-AB99-361F459C89FD}"/>
              </a:ext>
            </a:extLst>
          </p:cNvPr>
          <p:cNvSpPr txBox="1">
            <a:spLocks noChangeArrowheads="1"/>
          </p:cNvSpPr>
          <p:nvPr/>
        </p:nvSpPr>
        <p:spPr bwMode="auto">
          <a:xfrm>
            <a:off x="3505200" y="2590800"/>
            <a:ext cx="4572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2000">
                <a:solidFill>
                  <a:srgbClr val="FF9900"/>
                </a:solidFill>
                <a:cs typeface="Times New Roman" panose="02020603050405020304" pitchFamily="18" charset="0"/>
              </a:rPr>
              <a:t>Java implements several security mechanisms to protect your system against harm caused by stray programs. </a:t>
            </a:r>
          </a:p>
        </p:txBody>
      </p:sp>
      <p:sp>
        <p:nvSpPr>
          <p:cNvPr id="43014" name="Rectangle 3">
            <a:extLst>
              <a:ext uri="{FF2B5EF4-FFF2-40B4-BE49-F238E27FC236}">
                <a16:creationId xmlns:a16="http://schemas.microsoft.com/office/drawing/2014/main" id="{88A63C44-ED52-5345-90F1-829108EE8B9A}"/>
              </a:ext>
            </a:extLst>
          </p:cNvPr>
          <p:cNvSpPr>
            <a:spLocks noChangeArrowheads="1"/>
          </p:cNvSpPr>
          <p:nvPr/>
        </p:nvSpPr>
        <p:spPr bwMode="auto">
          <a:xfrm>
            <a:off x="152400" y="152400"/>
            <a:ext cx="1371600" cy="5334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nSpc>
                <a:spcPct val="90000"/>
              </a:lnSpc>
              <a:buFont typeface="Monotype Sorts" pitchFamily="2" charset="2"/>
              <a:buNone/>
            </a:pPr>
            <a:r>
              <a:rPr lang="en-US" altLang="en-US" sz="1800"/>
              <a:t>Companion Website</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4">
            <a:extLst>
              <a:ext uri="{FF2B5EF4-FFF2-40B4-BE49-F238E27FC236}">
                <a16:creationId xmlns:a16="http://schemas.microsoft.com/office/drawing/2014/main" id="{6679CE72-E25D-A446-9E31-A3B903C6D52B}"/>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8F6F4FE3-7F62-3046-B9FA-E90A83D87E17}" type="slidenum">
              <a:rPr lang="en-US" altLang="en-US" sz="1400" smtClean="0"/>
              <a:pPr>
                <a:spcBef>
                  <a:spcPct val="0"/>
                </a:spcBef>
                <a:buClrTx/>
                <a:buSzTx/>
                <a:buFontTx/>
                <a:buNone/>
              </a:pPr>
              <a:t>23</a:t>
            </a:fld>
            <a:endParaRPr lang="en-US" altLang="en-US" sz="1400"/>
          </a:p>
        </p:txBody>
      </p:sp>
      <p:sp>
        <p:nvSpPr>
          <p:cNvPr id="44035" name="Rectangle 2">
            <a:extLst>
              <a:ext uri="{FF2B5EF4-FFF2-40B4-BE49-F238E27FC236}">
                <a16:creationId xmlns:a16="http://schemas.microsoft.com/office/drawing/2014/main" id="{4089E54B-350B-2E4E-B8ED-53C6B10A2559}"/>
              </a:ext>
            </a:extLst>
          </p:cNvPr>
          <p:cNvSpPr>
            <a:spLocks noGrp="1" noChangeArrowheads="1"/>
          </p:cNvSpPr>
          <p:nvPr>
            <p:ph type="title"/>
          </p:nvPr>
        </p:nvSpPr>
        <p:spPr>
          <a:xfrm>
            <a:off x="685800" y="228600"/>
            <a:ext cx="7924800" cy="609600"/>
          </a:xfrm>
        </p:spPr>
        <p:txBody>
          <a:bodyPr/>
          <a:lstStyle/>
          <a:p>
            <a:r>
              <a:rPr lang="en-US" altLang="en-US"/>
              <a:t>Characteristics of Java</a:t>
            </a:r>
          </a:p>
        </p:txBody>
      </p:sp>
      <p:sp>
        <p:nvSpPr>
          <p:cNvPr id="44036" name="Rectangle 3">
            <a:extLst>
              <a:ext uri="{FF2B5EF4-FFF2-40B4-BE49-F238E27FC236}">
                <a16:creationId xmlns:a16="http://schemas.microsoft.com/office/drawing/2014/main" id="{1BA302D0-71D4-5E4A-81E4-0E9B6298CB82}"/>
              </a:ext>
            </a:extLst>
          </p:cNvPr>
          <p:cNvSpPr>
            <a:spLocks noGrp="1" noChangeArrowheads="1"/>
          </p:cNvSpPr>
          <p:nvPr>
            <p:ph type="body" idx="1"/>
          </p:nvPr>
        </p:nvSpPr>
        <p:spPr>
          <a:xfrm>
            <a:off x="304800" y="990600"/>
            <a:ext cx="4038600" cy="5257800"/>
          </a:xfrm>
        </p:spPr>
        <p:txBody>
          <a:bodyPr/>
          <a:lstStyle/>
          <a:p>
            <a:r>
              <a:rPr lang="en-US" altLang="en-US" sz="2400">
                <a:cs typeface="Times New Roman" panose="02020603050405020304" pitchFamily="18" charset="0"/>
              </a:rPr>
              <a:t>Java Is Simple </a:t>
            </a:r>
          </a:p>
          <a:p>
            <a:r>
              <a:rPr lang="en-US" altLang="en-US" sz="2400">
                <a:cs typeface="Times New Roman" panose="02020603050405020304" pitchFamily="18" charset="0"/>
              </a:rPr>
              <a:t>Java Is Object-Oriented</a:t>
            </a:r>
            <a:r>
              <a:rPr lang="en-US" altLang="en-US" sz="2400"/>
              <a:t> </a:t>
            </a:r>
          </a:p>
          <a:p>
            <a:r>
              <a:rPr lang="en-US" altLang="en-US" sz="2400">
                <a:cs typeface="Times New Roman" panose="02020603050405020304" pitchFamily="18" charset="0"/>
              </a:rPr>
              <a:t>Java Is Distributed </a:t>
            </a:r>
          </a:p>
          <a:p>
            <a:r>
              <a:rPr lang="en-US" altLang="en-US" sz="2400">
                <a:cs typeface="Times New Roman" panose="02020603050405020304" pitchFamily="18" charset="0"/>
              </a:rPr>
              <a:t>Java Is Interpreted </a:t>
            </a:r>
          </a:p>
          <a:p>
            <a:r>
              <a:rPr lang="en-US" altLang="en-US" sz="2400">
                <a:cs typeface="Times New Roman" panose="02020603050405020304" pitchFamily="18" charset="0"/>
              </a:rPr>
              <a:t>Java Is Robust</a:t>
            </a:r>
            <a:r>
              <a:rPr lang="en-US" altLang="en-US" sz="2400"/>
              <a:t> </a:t>
            </a:r>
          </a:p>
          <a:p>
            <a:r>
              <a:rPr lang="en-US" altLang="en-US" sz="2400">
                <a:cs typeface="Times New Roman" panose="02020603050405020304" pitchFamily="18" charset="0"/>
              </a:rPr>
              <a:t>Java Is Secure </a:t>
            </a:r>
          </a:p>
          <a:p>
            <a:r>
              <a:rPr lang="en-US" altLang="en-US" sz="2400">
                <a:solidFill>
                  <a:srgbClr val="FF9900"/>
                </a:solidFill>
                <a:cs typeface="Times New Roman" panose="02020603050405020304" pitchFamily="18" charset="0"/>
              </a:rPr>
              <a:t>Java Is Architecture-Neutral</a:t>
            </a:r>
            <a:r>
              <a:rPr lang="en-US" altLang="en-US" sz="2400"/>
              <a:t> </a:t>
            </a:r>
          </a:p>
          <a:p>
            <a:r>
              <a:rPr lang="en-US" altLang="en-US" sz="2400">
                <a:cs typeface="Times New Roman" panose="02020603050405020304" pitchFamily="18" charset="0"/>
              </a:rPr>
              <a:t>Java Is Portable</a:t>
            </a:r>
            <a:r>
              <a:rPr lang="en-US" altLang="en-US" sz="2400"/>
              <a:t> </a:t>
            </a:r>
          </a:p>
          <a:p>
            <a:r>
              <a:rPr lang="en-US" altLang="en-US" sz="2400">
                <a:cs typeface="Times New Roman" panose="02020603050405020304" pitchFamily="18" charset="0"/>
              </a:rPr>
              <a:t>Java's Performance</a:t>
            </a:r>
            <a:r>
              <a:rPr lang="en-US" altLang="en-US" sz="2400"/>
              <a:t> </a:t>
            </a:r>
          </a:p>
          <a:p>
            <a:r>
              <a:rPr lang="en-US" altLang="en-US" sz="2400">
                <a:cs typeface="Times New Roman" panose="02020603050405020304" pitchFamily="18" charset="0"/>
              </a:rPr>
              <a:t>Java Is Multithreaded</a:t>
            </a:r>
            <a:r>
              <a:rPr lang="en-US" altLang="en-US" sz="2400"/>
              <a:t> </a:t>
            </a:r>
          </a:p>
          <a:p>
            <a:r>
              <a:rPr lang="en-US" altLang="en-US" sz="2400">
                <a:cs typeface="Times New Roman" panose="02020603050405020304" pitchFamily="18" charset="0"/>
              </a:rPr>
              <a:t>Java Is Dynamic</a:t>
            </a:r>
            <a:r>
              <a:rPr lang="en-US" altLang="en-US" sz="2400"/>
              <a:t> </a:t>
            </a:r>
          </a:p>
        </p:txBody>
      </p:sp>
      <p:sp>
        <p:nvSpPr>
          <p:cNvPr id="44037" name="Text Box 4">
            <a:extLst>
              <a:ext uri="{FF2B5EF4-FFF2-40B4-BE49-F238E27FC236}">
                <a16:creationId xmlns:a16="http://schemas.microsoft.com/office/drawing/2014/main" id="{5C6E2478-17B1-CA4E-B455-F8588A387314}"/>
              </a:ext>
            </a:extLst>
          </p:cNvPr>
          <p:cNvSpPr txBox="1">
            <a:spLocks noChangeArrowheads="1"/>
          </p:cNvSpPr>
          <p:nvPr/>
        </p:nvSpPr>
        <p:spPr bwMode="auto">
          <a:xfrm>
            <a:off x="4419600" y="3657600"/>
            <a:ext cx="45720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2000">
                <a:solidFill>
                  <a:srgbClr val="FF9900"/>
                </a:solidFill>
                <a:latin typeface="Book Antiqua" panose="02040602050305030304" pitchFamily="18" charset="0"/>
                <a:cs typeface="Times New Roman" panose="02020603050405020304" pitchFamily="18" charset="0"/>
              </a:rPr>
              <a:t>Write once, run anywhere</a:t>
            </a:r>
          </a:p>
          <a:p>
            <a:pPr>
              <a:spcBef>
                <a:spcPct val="0"/>
              </a:spcBef>
              <a:buClrTx/>
              <a:buSzTx/>
              <a:buFontTx/>
              <a:buNone/>
            </a:pPr>
            <a:endParaRPr lang="en-US" altLang="en-US" sz="2000">
              <a:solidFill>
                <a:srgbClr val="FF9900"/>
              </a:solidFill>
              <a:latin typeface="Book Antiqua" panose="02040602050305030304" pitchFamily="18" charset="0"/>
              <a:cs typeface="Times New Roman" panose="02020603050405020304" pitchFamily="18" charset="0"/>
            </a:endParaRPr>
          </a:p>
          <a:p>
            <a:pPr>
              <a:spcBef>
                <a:spcPct val="0"/>
              </a:spcBef>
              <a:buClrTx/>
              <a:buSzTx/>
              <a:buFontTx/>
              <a:buNone/>
            </a:pPr>
            <a:r>
              <a:rPr lang="en-US" altLang="en-US" sz="2000">
                <a:solidFill>
                  <a:srgbClr val="FF9900"/>
                </a:solidFill>
                <a:latin typeface="Book Antiqua" panose="02040602050305030304" pitchFamily="18" charset="0"/>
                <a:cs typeface="Times New Roman" panose="02020603050405020304" pitchFamily="18" charset="0"/>
              </a:rPr>
              <a:t>With a Java Virtual Machine (JVM), you can write one program that will run on any platform.</a:t>
            </a:r>
          </a:p>
        </p:txBody>
      </p:sp>
      <p:sp>
        <p:nvSpPr>
          <p:cNvPr id="44038" name="Rectangle 3">
            <a:extLst>
              <a:ext uri="{FF2B5EF4-FFF2-40B4-BE49-F238E27FC236}">
                <a16:creationId xmlns:a16="http://schemas.microsoft.com/office/drawing/2014/main" id="{734222A0-5BAB-DB48-A488-8A0C9CD55DBC}"/>
              </a:ext>
            </a:extLst>
          </p:cNvPr>
          <p:cNvSpPr>
            <a:spLocks noChangeArrowheads="1"/>
          </p:cNvSpPr>
          <p:nvPr/>
        </p:nvSpPr>
        <p:spPr bwMode="auto">
          <a:xfrm>
            <a:off x="152400" y="152400"/>
            <a:ext cx="1371600" cy="5334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nSpc>
                <a:spcPct val="90000"/>
              </a:lnSpc>
              <a:buFont typeface="Monotype Sorts" pitchFamily="2" charset="2"/>
              <a:buNone/>
            </a:pPr>
            <a:r>
              <a:rPr lang="en-US" altLang="en-US" sz="1800"/>
              <a:t>Companion Website</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4">
            <a:extLst>
              <a:ext uri="{FF2B5EF4-FFF2-40B4-BE49-F238E27FC236}">
                <a16:creationId xmlns:a16="http://schemas.microsoft.com/office/drawing/2014/main" id="{A6F71590-0861-284B-898B-7E9104422AC6}"/>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D04AA6CE-F103-464E-B79E-45FAD0A31589}" type="slidenum">
              <a:rPr lang="en-US" altLang="en-US" sz="1400" smtClean="0"/>
              <a:pPr>
                <a:spcBef>
                  <a:spcPct val="0"/>
                </a:spcBef>
                <a:buClrTx/>
                <a:buSzTx/>
                <a:buFontTx/>
                <a:buNone/>
              </a:pPr>
              <a:t>24</a:t>
            </a:fld>
            <a:endParaRPr lang="en-US" altLang="en-US" sz="1400"/>
          </a:p>
        </p:txBody>
      </p:sp>
      <p:sp>
        <p:nvSpPr>
          <p:cNvPr id="45059" name="Rectangle 2">
            <a:extLst>
              <a:ext uri="{FF2B5EF4-FFF2-40B4-BE49-F238E27FC236}">
                <a16:creationId xmlns:a16="http://schemas.microsoft.com/office/drawing/2014/main" id="{8F8F2863-0B56-A449-BEA9-8434BF204355}"/>
              </a:ext>
            </a:extLst>
          </p:cNvPr>
          <p:cNvSpPr>
            <a:spLocks noGrp="1" noChangeArrowheads="1"/>
          </p:cNvSpPr>
          <p:nvPr>
            <p:ph type="title"/>
          </p:nvPr>
        </p:nvSpPr>
        <p:spPr>
          <a:xfrm>
            <a:off x="685800" y="228600"/>
            <a:ext cx="7924800" cy="609600"/>
          </a:xfrm>
        </p:spPr>
        <p:txBody>
          <a:bodyPr/>
          <a:lstStyle/>
          <a:p>
            <a:r>
              <a:rPr lang="en-US" altLang="en-US"/>
              <a:t>Characteristics of Java</a:t>
            </a:r>
          </a:p>
        </p:txBody>
      </p:sp>
      <p:sp>
        <p:nvSpPr>
          <p:cNvPr id="45060" name="Rectangle 3">
            <a:extLst>
              <a:ext uri="{FF2B5EF4-FFF2-40B4-BE49-F238E27FC236}">
                <a16:creationId xmlns:a16="http://schemas.microsoft.com/office/drawing/2014/main" id="{E67F7E17-9138-4B4D-A41E-6F82A621DA1B}"/>
              </a:ext>
            </a:extLst>
          </p:cNvPr>
          <p:cNvSpPr>
            <a:spLocks noGrp="1" noChangeArrowheads="1"/>
          </p:cNvSpPr>
          <p:nvPr>
            <p:ph type="body" idx="1"/>
          </p:nvPr>
        </p:nvSpPr>
        <p:spPr>
          <a:xfrm>
            <a:off x="304800" y="990600"/>
            <a:ext cx="4038600" cy="5257800"/>
          </a:xfrm>
        </p:spPr>
        <p:txBody>
          <a:bodyPr/>
          <a:lstStyle/>
          <a:p>
            <a:r>
              <a:rPr lang="en-US" altLang="en-US" sz="2400">
                <a:cs typeface="Times New Roman" panose="02020603050405020304" pitchFamily="18" charset="0"/>
              </a:rPr>
              <a:t>Java Is Simple </a:t>
            </a:r>
          </a:p>
          <a:p>
            <a:r>
              <a:rPr lang="en-US" altLang="en-US" sz="2400">
                <a:cs typeface="Times New Roman" panose="02020603050405020304" pitchFamily="18" charset="0"/>
              </a:rPr>
              <a:t>Java Is Object-Oriented</a:t>
            </a:r>
            <a:r>
              <a:rPr lang="en-US" altLang="en-US" sz="2400"/>
              <a:t> </a:t>
            </a:r>
          </a:p>
          <a:p>
            <a:r>
              <a:rPr lang="en-US" altLang="en-US" sz="2400">
                <a:cs typeface="Times New Roman" panose="02020603050405020304" pitchFamily="18" charset="0"/>
              </a:rPr>
              <a:t>Java Is Distributed </a:t>
            </a:r>
          </a:p>
          <a:p>
            <a:r>
              <a:rPr lang="en-US" altLang="en-US" sz="2400">
                <a:cs typeface="Times New Roman" panose="02020603050405020304" pitchFamily="18" charset="0"/>
              </a:rPr>
              <a:t>Java Is Interpreted </a:t>
            </a:r>
          </a:p>
          <a:p>
            <a:r>
              <a:rPr lang="en-US" altLang="en-US" sz="2400">
                <a:cs typeface="Times New Roman" panose="02020603050405020304" pitchFamily="18" charset="0"/>
              </a:rPr>
              <a:t>Java Is Robust</a:t>
            </a:r>
            <a:r>
              <a:rPr lang="en-US" altLang="en-US" sz="2400"/>
              <a:t> </a:t>
            </a:r>
          </a:p>
          <a:p>
            <a:r>
              <a:rPr lang="en-US" altLang="en-US" sz="2400">
                <a:cs typeface="Times New Roman" panose="02020603050405020304" pitchFamily="18" charset="0"/>
              </a:rPr>
              <a:t>Java Is Secure </a:t>
            </a:r>
          </a:p>
          <a:p>
            <a:r>
              <a:rPr lang="en-US" altLang="en-US" sz="2400">
                <a:cs typeface="Times New Roman" panose="02020603050405020304" pitchFamily="18" charset="0"/>
              </a:rPr>
              <a:t>Java Is Architecture-Neutral</a:t>
            </a:r>
            <a:r>
              <a:rPr lang="en-US" altLang="en-US" sz="2400"/>
              <a:t> </a:t>
            </a:r>
          </a:p>
          <a:p>
            <a:r>
              <a:rPr lang="en-US" altLang="en-US" sz="2400">
                <a:solidFill>
                  <a:srgbClr val="FF9900"/>
                </a:solidFill>
                <a:cs typeface="Times New Roman" panose="02020603050405020304" pitchFamily="18" charset="0"/>
              </a:rPr>
              <a:t>Java Is Portable</a:t>
            </a:r>
            <a:r>
              <a:rPr lang="en-US" altLang="en-US" sz="2400"/>
              <a:t> </a:t>
            </a:r>
          </a:p>
          <a:p>
            <a:r>
              <a:rPr lang="en-US" altLang="en-US" sz="2400">
                <a:cs typeface="Times New Roman" panose="02020603050405020304" pitchFamily="18" charset="0"/>
              </a:rPr>
              <a:t>Java's Performance</a:t>
            </a:r>
            <a:r>
              <a:rPr lang="en-US" altLang="en-US" sz="2400"/>
              <a:t> </a:t>
            </a:r>
          </a:p>
          <a:p>
            <a:r>
              <a:rPr lang="en-US" altLang="en-US" sz="2400">
                <a:cs typeface="Times New Roman" panose="02020603050405020304" pitchFamily="18" charset="0"/>
              </a:rPr>
              <a:t>Java Is Multithreaded</a:t>
            </a:r>
            <a:r>
              <a:rPr lang="en-US" altLang="en-US" sz="2400"/>
              <a:t> </a:t>
            </a:r>
          </a:p>
          <a:p>
            <a:r>
              <a:rPr lang="en-US" altLang="en-US" sz="2400">
                <a:cs typeface="Times New Roman" panose="02020603050405020304" pitchFamily="18" charset="0"/>
              </a:rPr>
              <a:t>Java Is Dynamic</a:t>
            </a:r>
            <a:r>
              <a:rPr lang="en-US" altLang="en-US" sz="2400"/>
              <a:t> </a:t>
            </a:r>
          </a:p>
        </p:txBody>
      </p:sp>
      <p:sp>
        <p:nvSpPr>
          <p:cNvPr id="45061" name="Text Box 4">
            <a:extLst>
              <a:ext uri="{FF2B5EF4-FFF2-40B4-BE49-F238E27FC236}">
                <a16:creationId xmlns:a16="http://schemas.microsoft.com/office/drawing/2014/main" id="{E3B1F2CC-DAC0-E843-919B-11E0B1200B87}"/>
              </a:ext>
            </a:extLst>
          </p:cNvPr>
          <p:cNvSpPr txBox="1">
            <a:spLocks noChangeArrowheads="1"/>
          </p:cNvSpPr>
          <p:nvPr/>
        </p:nvSpPr>
        <p:spPr bwMode="auto">
          <a:xfrm>
            <a:off x="3962400" y="4114800"/>
            <a:ext cx="4572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2000">
                <a:solidFill>
                  <a:srgbClr val="FF9900"/>
                </a:solidFill>
                <a:latin typeface="Book Antiqua" panose="02040602050305030304" pitchFamily="18" charset="0"/>
                <a:cs typeface="Times New Roman" panose="02020603050405020304" pitchFamily="18" charset="0"/>
              </a:rPr>
              <a:t>Because Java is architecture neutral, Java programs are portable. They can be run on any platform without being recompiled. </a:t>
            </a:r>
          </a:p>
        </p:txBody>
      </p:sp>
      <p:sp>
        <p:nvSpPr>
          <p:cNvPr id="45062" name="Rectangle 3">
            <a:extLst>
              <a:ext uri="{FF2B5EF4-FFF2-40B4-BE49-F238E27FC236}">
                <a16:creationId xmlns:a16="http://schemas.microsoft.com/office/drawing/2014/main" id="{5C421F2E-A0AC-8A46-8767-E4FB607F2978}"/>
              </a:ext>
            </a:extLst>
          </p:cNvPr>
          <p:cNvSpPr>
            <a:spLocks noChangeArrowheads="1"/>
          </p:cNvSpPr>
          <p:nvPr/>
        </p:nvSpPr>
        <p:spPr bwMode="auto">
          <a:xfrm>
            <a:off x="152400" y="152400"/>
            <a:ext cx="1371600" cy="5334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nSpc>
                <a:spcPct val="90000"/>
              </a:lnSpc>
              <a:buFont typeface="Monotype Sorts" pitchFamily="2" charset="2"/>
              <a:buNone/>
            </a:pPr>
            <a:r>
              <a:rPr lang="en-US" altLang="en-US" sz="1800"/>
              <a:t>Companion Website</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4">
            <a:extLst>
              <a:ext uri="{FF2B5EF4-FFF2-40B4-BE49-F238E27FC236}">
                <a16:creationId xmlns:a16="http://schemas.microsoft.com/office/drawing/2014/main" id="{DE63467B-60C7-C448-957E-CD32A91D03DA}"/>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60A7A3F8-5402-5344-B881-EDCCE4B160B5}" type="slidenum">
              <a:rPr lang="en-US" altLang="en-US" sz="1400" smtClean="0"/>
              <a:pPr>
                <a:spcBef>
                  <a:spcPct val="0"/>
                </a:spcBef>
                <a:buClrTx/>
                <a:buSzTx/>
                <a:buFontTx/>
                <a:buNone/>
              </a:pPr>
              <a:t>25</a:t>
            </a:fld>
            <a:endParaRPr lang="en-US" altLang="en-US" sz="1400"/>
          </a:p>
        </p:txBody>
      </p:sp>
      <p:sp>
        <p:nvSpPr>
          <p:cNvPr id="46083" name="Rectangle 2">
            <a:extLst>
              <a:ext uri="{FF2B5EF4-FFF2-40B4-BE49-F238E27FC236}">
                <a16:creationId xmlns:a16="http://schemas.microsoft.com/office/drawing/2014/main" id="{1F4BB410-3D5C-EA42-BE6C-0B921610FFA9}"/>
              </a:ext>
            </a:extLst>
          </p:cNvPr>
          <p:cNvSpPr>
            <a:spLocks noGrp="1" noChangeArrowheads="1"/>
          </p:cNvSpPr>
          <p:nvPr>
            <p:ph type="title"/>
          </p:nvPr>
        </p:nvSpPr>
        <p:spPr>
          <a:xfrm>
            <a:off x="685800" y="228600"/>
            <a:ext cx="7924800" cy="609600"/>
          </a:xfrm>
        </p:spPr>
        <p:txBody>
          <a:bodyPr/>
          <a:lstStyle/>
          <a:p>
            <a:r>
              <a:rPr lang="en-US" altLang="en-US"/>
              <a:t>Characteristics of Java</a:t>
            </a:r>
          </a:p>
        </p:txBody>
      </p:sp>
      <p:sp>
        <p:nvSpPr>
          <p:cNvPr id="46084" name="Rectangle 3">
            <a:extLst>
              <a:ext uri="{FF2B5EF4-FFF2-40B4-BE49-F238E27FC236}">
                <a16:creationId xmlns:a16="http://schemas.microsoft.com/office/drawing/2014/main" id="{BF20D0F5-F4E6-7D4A-8228-44857A390176}"/>
              </a:ext>
            </a:extLst>
          </p:cNvPr>
          <p:cNvSpPr>
            <a:spLocks noGrp="1" noChangeArrowheads="1"/>
          </p:cNvSpPr>
          <p:nvPr>
            <p:ph type="body" idx="1"/>
          </p:nvPr>
        </p:nvSpPr>
        <p:spPr>
          <a:xfrm>
            <a:off x="304800" y="990600"/>
            <a:ext cx="4038600" cy="5257800"/>
          </a:xfrm>
        </p:spPr>
        <p:txBody>
          <a:bodyPr/>
          <a:lstStyle/>
          <a:p>
            <a:r>
              <a:rPr lang="en-US" altLang="en-US" sz="2400">
                <a:cs typeface="Times New Roman" panose="02020603050405020304" pitchFamily="18" charset="0"/>
              </a:rPr>
              <a:t>Java Is Simple </a:t>
            </a:r>
          </a:p>
          <a:p>
            <a:r>
              <a:rPr lang="en-US" altLang="en-US" sz="2400">
                <a:cs typeface="Times New Roman" panose="02020603050405020304" pitchFamily="18" charset="0"/>
              </a:rPr>
              <a:t>Java Is Object-Oriented</a:t>
            </a:r>
            <a:r>
              <a:rPr lang="en-US" altLang="en-US" sz="2400"/>
              <a:t> </a:t>
            </a:r>
          </a:p>
          <a:p>
            <a:r>
              <a:rPr lang="en-US" altLang="en-US" sz="2400">
                <a:cs typeface="Times New Roman" panose="02020603050405020304" pitchFamily="18" charset="0"/>
              </a:rPr>
              <a:t>Java Is Distributed </a:t>
            </a:r>
          </a:p>
          <a:p>
            <a:r>
              <a:rPr lang="en-US" altLang="en-US" sz="2400">
                <a:cs typeface="Times New Roman" panose="02020603050405020304" pitchFamily="18" charset="0"/>
              </a:rPr>
              <a:t>Java Is Interpreted </a:t>
            </a:r>
          </a:p>
          <a:p>
            <a:r>
              <a:rPr lang="en-US" altLang="en-US" sz="2400">
                <a:cs typeface="Times New Roman" panose="02020603050405020304" pitchFamily="18" charset="0"/>
              </a:rPr>
              <a:t>Java Is Robust</a:t>
            </a:r>
            <a:r>
              <a:rPr lang="en-US" altLang="en-US" sz="2400"/>
              <a:t> </a:t>
            </a:r>
          </a:p>
          <a:p>
            <a:r>
              <a:rPr lang="en-US" altLang="en-US" sz="2400">
                <a:cs typeface="Times New Roman" panose="02020603050405020304" pitchFamily="18" charset="0"/>
              </a:rPr>
              <a:t>Java Is Secure </a:t>
            </a:r>
          </a:p>
          <a:p>
            <a:r>
              <a:rPr lang="en-US" altLang="en-US" sz="2400">
                <a:cs typeface="Times New Roman" panose="02020603050405020304" pitchFamily="18" charset="0"/>
              </a:rPr>
              <a:t>Java Is Architecture-Neutral</a:t>
            </a:r>
            <a:r>
              <a:rPr lang="en-US" altLang="en-US" sz="2400"/>
              <a:t> </a:t>
            </a:r>
          </a:p>
          <a:p>
            <a:r>
              <a:rPr lang="en-US" altLang="en-US" sz="2400">
                <a:cs typeface="Times New Roman" panose="02020603050405020304" pitchFamily="18" charset="0"/>
              </a:rPr>
              <a:t>Java Is Portable</a:t>
            </a:r>
            <a:r>
              <a:rPr lang="en-US" altLang="en-US" sz="2400"/>
              <a:t> </a:t>
            </a:r>
          </a:p>
          <a:p>
            <a:r>
              <a:rPr lang="en-US" altLang="en-US" sz="2400">
                <a:solidFill>
                  <a:srgbClr val="FF9900"/>
                </a:solidFill>
                <a:cs typeface="Times New Roman" panose="02020603050405020304" pitchFamily="18" charset="0"/>
              </a:rPr>
              <a:t>Java's Performance</a:t>
            </a:r>
            <a:r>
              <a:rPr lang="en-US" altLang="en-US" sz="2400"/>
              <a:t> </a:t>
            </a:r>
          </a:p>
          <a:p>
            <a:r>
              <a:rPr lang="en-US" altLang="en-US" sz="2400">
                <a:cs typeface="Times New Roman" panose="02020603050405020304" pitchFamily="18" charset="0"/>
              </a:rPr>
              <a:t>Java Is Multithreaded</a:t>
            </a:r>
            <a:r>
              <a:rPr lang="en-US" altLang="en-US" sz="2400"/>
              <a:t> </a:t>
            </a:r>
          </a:p>
          <a:p>
            <a:r>
              <a:rPr lang="en-US" altLang="en-US" sz="2400">
                <a:cs typeface="Times New Roman" panose="02020603050405020304" pitchFamily="18" charset="0"/>
              </a:rPr>
              <a:t>Java Is Dynamic</a:t>
            </a:r>
            <a:r>
              <a:rPr lang="en-US" altLang="en-US" sz="2400"/>
              <a:t> </a:t>
            </a:r>
          </a:p>
        </p:txBody>
      </p:sp>
      <p:sp>
        <p:nvSpPr>
          <p:cNvPr id="46085" name="Text Box 4">
            <a:extLst>
              <a:ext uri="{FF2B5EF4-FFF2-40B4-BE49-F238E27FC236}">
                <a16:creationId xmlns:a16="http://schemas.microsoft.com/office/drawing/2014/main" id="{4AE76642-0A05-5843-876F-478B398933BB}"/>
              </a:ext>
            </a:extLst>
          </p:cNvPr>
          <p:cNvSpPr txBox="1">
            <a:spLocks noChangeArrowheads="1"/>
          </p:cNvSpPr>
          <p:nvPr/>
        </p:nvSpPr>
        <p:spPr bwMode="auto">
          <a:xfrm>
            <a:off x="3962400" y="4114800"/>
            <a:ext cx="4572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2000">
                <a:solidFill>
                  <a:srgbClr val="FF9900"/>
                </a:solidFill>
                <a:latin typeface="Book Antiqua" panose="02040602050305030304" pitchFamily="18" charset="0"/>
                <a:cs typeface="Times New Roman" panose="02020603050405020304" pitchFamily="18" charset="0"/>
              </a:rPr>
              <a:t>Java</a:t>
            </a:r>
            <a:r>
              <a:rPr lang="en-US" altLang="en-US" sz="2000">
                <a:solidFill>
                  <a:srgbClr val="FF9900"/>
                </a:solidFill>
                <a:cs typeface="Times New Roman" panose="02020603050405020304" pitchFamily="18" charset="0"/>
              </a:rPr>
              <a:t>’</a:t>
            </a:r>
            <a:r>
              <a:rPr lang="en-US" altLang="en-US" sz="2000">
                <a:solidFill>
                  <a:srgbClr val="FF9900"/>
                </a:solidFill>
                <a:latin typeface="Book Antiqua" panose="02040602050305030304" pitchFamily="18" charset="0"/>
                <a:cs typeface="Times New Roman" panose="02020603050405020304" pitchFamily="18" charset="0"/>
              </a:rPr>
              <a:t>s performance Because Java is architecture neutral, Java programs are portable. They can be run on any platform without being recompiled. </a:t>
            </a:r>
          </a:p>
        </p:txBody>
      </p:sp>
      <p:sp>
        <p:nvSpPr>
          <p:cNvPr id="46086" name="Rectangle 3">
            <a:extLst>
              <a:ext uri="{FF2B5EF4-FFF2-40B4-BE49-F238E27FC236}">
                <a16:creationId xmlns:a16="http://schemas.microsoft.com/office/drawing/2014/main" id="{EC412CD8-4B4A-9044-83F6-16E7FDB1CF2A}"/>
              </a:ext>
            </a:extLst>
          </p:cNvPr>
          <p:cNvSpPr>
            <a:spLocks noChangeArrowheads="1"/>
          </p:cNvSpPr>
          <p:nvPr/>
        </p:nvSpPr>
        <p:spPr bwMode="auto">
          <a:xfrm>
            <a:off x="152400" y="152400"/>
            <a:ext cx="1371600" cy="5334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nSpc>
                <a:spcPct val="90000"/>
              </a:lnSpc>
              <a:buFont typeface="Monotype Sorts" pitchFamily="2" charset="2"/>
              <a:buNone/>
            </a:pPr>
            <a:r>
              <a:rPr lang="en-US" altLang="en-US" sz="1800"/>
              <a:t>Companion Website</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4">
            <a:extLst>
              <a:ext uri="{FF2B5EF4-FFF2-40B4-BE49-F238E27FC236}">
                <a16:creationId xmlns:a16="http://schemas.microsoft.com/office/drawing/2014/main" id="{54AC1628-89F6-5D46-B835-99A79AB9975D}"/>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1864444A-63A5-C04E-93C6-DAB8AABE4EEE}" type="slidenum">
              <a:rPr lang="en-US" altLang="en-US" sz="1400" smtClean="0"/>
              <a:pPr>
                <a:spcBef>
                  <a:spcPct val="0"/>
                </a:spcBef>
                <a:buClrTx/>
                <a:buSzTx/>
                <a:buFontTx/>
                <a:buNone/>
              </a:pPr>
              <a:t>26</a:t>
            </a:fld>
            <a:endParaRPr lang="en-US" altLang="en-US" sz="1400"/>
          </a:p>
        </p:txBody>
      </p:sp>
      <p:sp>
        <p:nvSpPr>
          <p:cNvPr id="47107" name="Rectangle 2">
            <a:extLst>
              <a:ext uri="{FF2B5EF4-FFF2-40B4-BE49-F238E27FC236}">
                <a16:creationId xmlns:a16="http://schemas.microsoft.com/office/drawing/2014/main" id="{F948D905-5B1F-1244-AC01-1E4006920CB6}"/>
              </a:ext>
            </a:extLst>
          </p:cNvPr>
          <p:cNvSpPr>
            <a:spLocks noGrp="1" noChangeArrowheads="1"/>
          </p:cNvSpPr>
          <p:nvPr>
            <p:ph type="title"/>
          </p:nvPr>
        </p:nvSpPr>
        <p:spPr>
          <a:xfrm>
            <a:off x="685800" y="228600"/>
            <a:ext cx="7924800" cy="609600"/>
          </a:xfrm>
        </p:spPr>
        <p:txBody>
          <a:bodyPr/>
          <a:lstStyle/>
          <a:p>
            <a:r>
              <a:rPr lang="en-US" altLang="en-US"/>
              <a:t>Characteristics of Java</a:t>
            </a:r>
          </a:p>
        </p:txBody>
      </p:sp>
      <p:sp>
        <p:nvSpPr>
          <p:cNvPr id="47108" name="Rectangle 3">
            <a:extLst>
              <a:ext uri="{FF2B5EF4-FFF2-40B4-BE49-F238E27FC236}">
                <a16:creationId xmlns:a16="http://schemas.microsoft.com/office/drawing/2014/main" id="{E70FFC3F-5F5D-674B-888B-532F7E53E466}"/>
              </a:ext>
            </a:extLst>
          </p:cNvPr>
          <p:cNvSpPr>
            <a:spLocks noGrp="1" noChangeArrowheads="1"/>
          </p:cNvSpPr>
          <p:nvPr>
            <p:ph type="body" idx="1"/>
          </p:nvPr>
        </p:nvSpPr>
        <p:spPr>
          <a:xfrm>
            <a:off x="304800" y="990600"/>
            <a:ext cx="4038600" cy="5257800"/>
          </a:xfrm>
        </p:spPr>
        <p:txBody>
          <a:bodyPr/>
          <a:lstStyle/>
          <a:p>
            <a:r>
              <a:rPr lang="en-US" altLang="en-US" sz="2400">
                <a:cs typeface="Times New Roman" panose="02020603050405020304" pitchFamily="18" charset="0"/>
              </a:rPr>
              <a:t>Java Is Simple </a:t>
            </a:r>
          </a:p>
          <a:p>
            <a:r>
              <a:rPr lang="en-US" altLang="en-US" sz="2400">
                <a:cs typeface="Times New Roman" panose="02020603050405020304" pitchFamily="18" charset="0"/>
              </a:rPr>
              <a:t>Java Is Object-Oriented</a:t>
            </a:r>
            <a:r>
              <a:rPr lang="en-US" altLang="en-US" sz="2400"/>
              <a:t> </a:t>
            </a:r>
          </a:p>
          <a:p>
            <a:r>
              <a:rPr lang="en-US" altLang="en-US" sz="2400">
                <a:cs typeface="Times New Roman" panose="02020603050405020304" pitchFamily="18" charset="0"/>
              </a:rPr>
              <a:t>Java Is Distributed </a:t>
            </a:r>
          </a:p>
          <a:p>
            <a:r>
              <a:rPr lang="en-US" altLang="en-US" sz="2400">
                <a:cs typeface="Times New Roman" panose="02020603050405020304" pitchFamily="18" charset="0"/>
              </a:rPr>
              <a:t>Java Is Interpreted </a:t>
            </a:r>
          </a:p>
          <a:p>
            <a:r>
              <a:rPr lang="en-US" altLang="en-US" sz="2400">
                <a:cs typeface="Times New Roman" panose="02020603050405020304" pitchFamily="18" charset="0"/>
              </a:rPr>
              <a:t>Java Is Robust</a:t>
            </a:r>
            <a:r>
              <a:rPr lang="en-US" altLang="en-US" sz="2400"/>
              <a:t> </a:t>
            </a:r>
          </a:p>
          <a:p>
            <a:r>
              <a:rPr lang="en-US" altLang="en-US" sz="2400">
                <a:cs typeface="Times New Roman" panose="02020603050405020304" pitchFamily="18" charset="0"/>
              </a:rPr>
              <a:t>Java Is Secure </a:t>
            </a:r>
          </a:p>
          <a:p>
            <a:r>
              <a:rPr lang="en-US" altLang="en-US" sz="2400">
                <a:cs typeface="Times New Roman" panose="02020603050405020304" pitchFamily="18" charset="0"/>
              </a:rPr>
              <a:t>Java Is Architecture-Neutral</a:t>
            </a:r>
            <a:r>
              <a:rPr lang="en-US" altLang="en-US" sz="2400"/>
              <a:t> </a:t>
            </a:r>
          </a:p>
          <a:p>
            <a:r>
              <a:rPr lang="en-US" altLang="en-US" sz="2400">
                <a:cs typeface="Times New Roman" panose="02020603050405020304" pitchFamily="18" charset="0"/>
              </a:rPr>
              <a:t>Java Is Portable</a:t>
            </a:r>
            <a:r>
              <a:rPr lang="en-US" altLang="en-US" sz="2400"/>
              <a:t> </a:t>
            </a:r>
          </a:p>
          <a:p>
            <a:r>
              <a:rPr lang="en-US" altLang="en-US" sz="2400">
                <a:cs typeface="Times New Roman" panose="02020603050405020304" pitchFamily="18" charset="0"/>
              </a:rPr>
              <a:t>Java's Performance</a:t>
            </a:r>
            <a:r>
              <a:rPr lang="en-US" altLang="en-US" sz="2400"/>
              <a:t> </a:t>
            </a:r>
          </a:p>
          <a:p>
            <a:r>
              <a:rPr lang="en-US" altLang="en-US" sz="2400">
                <a:solidFill>
                  <a:srgbClr val="FF9900"/>
                </a:solidFill>
                <a:cs typeface="Times New Roman" panose="02020603050405020304" pitchFamily="18" charset="0"/>
              </a:rPr>
              <a:t>Java Is Multithreaded</a:t>
            </a:r>
            <a:r>
              <a:rPr lang="en-US" altLang="en-US" sz="2400"/>
              <a:t> </a:t>
            </a:r>
          </a:p>
          <a:p>
            <a:r>
              <a:rPr lang="en-US" altLang="en-US" sz="2400">
                <a:cs typeface="Times New Roman" panose="02020603050405020304" pitchFamily="18" charset="0"/>
              </a:rPr>
              <a:t>Java Is Dynamic</a:t>
            </a:r>
            <a:r>
              <a:rPr lang="en-US" altLang="en-US" sz="2400"/>
              <a:t> </a:t>
            </a:r>
          </a:p>
        </p:txBody>
      </p:sp>
      <p:sp>
        <p:nvSpPr>
          <p:cNvPr id="47109" name="Text Box 4">
            <a:extLst>
              <a:ext uri="{FF2B5EF4-FFF2-40B4-BE49-F238E27FC236}">
                <a16:creationId xmlns:a16="http://schemas.microsoft.com/office/drawing/2014/main" id="{7204E24E-52FC-4B45-A2CF-0DA6DA700996}"/>
              </a:ext>
            </a:extLst>
          </p:cNvPr>
          <p:cNvSpPr txBox="1">
            <a:spLocks noChangeArrowheads="1"/>
          </p:cNvSpPr>
          <p:nvPr/>
        </p:nvSpPr>
        <p:spPr bwMode="auto">
          <a:xfrm>
            <a:off x="3733800" y="4724400"/>
            <a:ext cx="50292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2000">
                <a:solidFill>
                  <a:srgbClr val="FF9900"/>
                </a:solidFill>
                <a:latin typeface="Book Antiqua" panose="02040602050305030304" pitchFamily="18" charset="0"/>
                <a:cs typeface="Times New Roman" panose="02020603050405020304" pitchFamily="18" charset="0"/>
              </a:rPr>
              <a:t>Multithread programming is smoothly integrated in Java, whereas in other languages you have to call procedures specific to the operating system to enable multithreading.</a:t>
            </a:r>
          </a:p>
        </p:txBody>
      </p:sp>
      <p:sp>
        <p:nvSpPr>
          <p:cNvPr id="47110" name="Rectangle 3">
            <a:extLst>
              <a:ext uri="{FF2B5EF4-FFF2-40B4-BE49-F238E27FC236}">
                <a16:creationId xmlns:a16="http://schemas.microsoft.com/office/drawing/2014/main" id="{8E949C68-53B8-E443-B25F-A3EC9E4853BF}"/>
              </a:ext>
            </a:extLst>
          </p:cNvPr>
          <p:cNvSpPr>
            <a:spLocks noChangeArrowheads="1"/>
          </p:cNvSpPr>
          <p:nvPr/>
        </p:nvSpPr>
        <p:spPr bwMode="auto">
          <a:xfrm>
            <a:off x="152400" y="152400"/>
            <a:ext cx="1371600" cy="5334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nSpc>
                <a:spcPct val="90000"/>
              </a:lnSpc>
              <a:buFont typeface="Monotype Sorts" pitchFamily="2" charset="2"/>
              <a:buNone/>
            </a:pPr>
            <a:r>
              <a:rPr lang="en-US" altLang="en-US" sz="1800"/>
              <a:t>Companion Website</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4">
            <a:extLst>
              <a:ext uri="{FF2B5EF4-FFF2-40B4-BE49-F238E27FC236}">
                <a16:creationId xmlns:a16="http://schemas.microsoft.com/office/drawing/2014/main" id="{5C4BA548-E97E-F546-AF06-DD012B307165}"/>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6495390B-B3BD-D341-856E-03740820D009}" type="slidenum">
              <a:rPr lang="en-US" altLang="en-US" sz="1400" smtClean="0"/>
              <a:pPr>
                <a:spcBef>
                  <a:spcPct val="0"/>
                </a:spcBef>
                <a:buClrTx/>
                <a:buSzTx/>
                <a:buFontTx/>
                <a:buNone/>
              </a:pPr>
              <a:t>27</a:t>
            </a:fld>
            <a:endParaRPr lang="en-US" altLang="en-US" sz="1400"/>
          </a:p>
        </p:txBody>
      </p:sp>
      <p:sp>
        <p:nvSpPr>
          <p:cNvPr id="48131" name="Rectangle 2">
            <a:extLst>
              <a:ext uri="{FF2B5EF4-FFF2-40B4-BE49-F238E27FC236}">
                <a16:creationId xmlns:a16="http://schemas.microsoft.com/office/drawing/2014/main" id="{0C3119D2-155B-E948-9E99-6B57B8796C84}"/>
              </a:ext>
            </a:extLst>
          </p:cNvPr>
          <p:cNvSpPr>
            <a:spLocks noGrp="1" noChangeArrowheads="1"/>
          </p:cNvSpPr>
          <p:nvPr>
            <p:ph type="title"/>
          </p:nvPr>
        </p:nvSpPr>
        <p:spPr>
          <a:xfrm>
            <a:off x="685800" y="228600"/>
            <a:ext cx="7924800" cy="609600"/>
          </a:xfrm>
        </p:spPr>
        <p:txBody>
          <a:bodyPr/>
          <a:lstStyle/>
          <a:p>
            <a:r>
              <a:rPr lang="en-US" altLang="en-US"/>
              <a:t>Characteristics of Java</a:t>
            </a:r>
          </a:p>
        </p:txBody>
      </p:sp>
      <p:sp>
        <p:nvSpPr>
          <p:cNvPr id="48132" name="Rectangle 3">
            <a:extLst>
              <a:ext uri="{FF2B5EF4-FFF2-40B4-BE49-F238E27FC236}">
                <a16:creationId xmlns:a16="http://schemas.microsoft.com/office/drawing/2014/main" id="{CA2A3FE2-CE8D-F849-BC86-5CF6AAFCA09D}"/>
              </a:ext>
            </a:extLst>
          </p:cNvPr>
          <p:cNvSpPr>
            <a:spLocks noGrp="1" noChangeArrowheads="1"/>
          </p:cNvSpPr>
          <p:nvPr>
            <p:ph type="body" idx="1"/>
          </p:nvPr>
        </p:nvSpPr>
        <p:spPr>
          <a:xfrm>
            <a:off x="304800" y="990600"/>
            <a:ext cx="4038600" cy="5257800"/>
          </a:xfrm>
        </p:spPr>
        <p:txBody>
          <a:bodyPr/>
          <a:lstStyle/>
          <a:p>
            <a:r>
              <a:rPr lang="en-US" altLang="en-US" sz="2400">
                <a:cs typeface="Times New Roman" panose="02020603050405020304" pitchFamily="18" charset="0"/>
              </a:rPr>
              <a:t>Java Is Simple </a:t>
            </a:r>
          </a:p>
          <a:p>
            <a:r>
              <a:rPr lang="en-US" altLang="en-US" sz="2400">
                <a:cs typeface="Times New Roman" panose="02020603050405020304" pitchFamily="18" charset="0"/>
              </a:rPr>
              <a:t>Java Is Object-Oriented</a:t>
            </a:r>
            <a:r>
              <a:rPr lang="en-US" altLang="en-US" sz="2400"/>
              <a:t> </a:t>
            </a:r>
          </a:p>
          <a:p>
            <a:r>
              <a:rPr lang="en-US" altLang="en-US" sz="2400">
                <a:cs typeface="Times New Roman" panose="02020603050405020304" pitchFamily="18" charset="0"/>
              </a:rPr>
              <a:t>Java Is Distributed </a:t>
            </a:r>
          </a:p>
          <a:p>
            <a:r>
              <a:rPr lang="en-US" altLang="en-US" sz="2400">
                <a:cs typeface="Times New Roman" panose="02020603050405020304" pitchFamily="18" charset="0"/>
              </a:rPr>
              <a:t>Java Is Interpreted </a:t>
            </a:r>
          </a:p>
          <a:p>
            <a:r>
              <a:rPr lang="en-US" altLang="en-US" sz="2400">
                <a:cs typeface="Times New Roman" panose="02020603050405020304" pitchFamily="18" charset="0"/>
              </a:rPr>
              <a:t>Java Is Robust</a:t>
            </a:r>
            <a:r>
              <a:rPr lang="en-US" altLang="en-US" sz="2400"/>
              <a:t> </a:t>
            </a:r>
          </a:p>
          <a:p>
            <a:r>
              <a:rPr lang="en-US" altLang="en-US" sz="2400">
                <a:cs typeface="Times New Roman" panose="02020603050405020304" pitchFamily="18" charset="0"/>
              </a:rPr>
              <a:t>Java Is Secure </a:t>
            </a:r>
          </a:p>
          <a:p>
            <a:r>
              <a:rPr lang="en-US" altLang="en-US" sz="2400">
                <a:cs typeface="Times New Roman" panose="02020603050405020304" pitchFamily="18" charset="0"/>
              </a:rPr>
              <a:t>Java Is Architecture-Neutral</a:t>
            </a:r>
            <a:r>
              <a:rPr lang="en-US" altLang="en-US" sz="2400"/>
              <a:t> </a:t>
            </a:r>
          </a:p>
          <a:p>
            <a:r>
              <a:rPr lang="en-US" altLang="en-US" sz="2400">
                <a:cs typeface="Times New Roman" panose="02020603050405020304" pitchFamily="18" charset="0"/>
              </a:rPr>
              <a:t>Java Is Portable</a:t>
            </a:r>
            <a:r>
              <a:rPr lang="en-US" altLang="en-US" sz="2400"/>
              <a:t> </a:t>
            </a:r>
          </a:p>
          <a:p>
            <a:r>
              <a:rPr lang="en-US" altLang="en-US" sz="2400">
                <a:cs typeface="Times New Roman" panose="02020603050405020304" pitchFamily="18" charset="0"/>
              </a:rPr>
              <a:t>Java's Performance</a:t>
            </a:r>
            <a:r>
              <a:rPr lang="en-US" altLang="en-US" sz="2400"/>
              <a:t> </a:t>
            </a:r>
          </a:p>
          <a:p>
            <a:r>
              <a:rPr lang="en-US" altLang="en-US" sz="2400">
                <a:cs typeface="Times New Roman" panose="02020603050405020304" pitchFamily="18" charset="0"/>
              </a:rPr>
              <a:t>Java Is Multithreaded</a:t>
            </a:r>
            <a:r>
              <a:rPr lang="en-US" altLang="en-US" sz="2400"/>
              <a:t> </a:t>
            </a:r>
          </a:p>
          <a:p>
            <a:r>
              <a:rPr lang="en-US" altLang="en-US" sz="2400">
                <a:solidFill>
                  <a:srgbClr val="FF9900"/>
                </a:solidFill>
                <a:cs typeface="Times New Roman" panose="02020603050405020304" pitchFamily="18" charset="0"/>
              </a:rPr>
              <a:t>Java Is Dynamic</a:t>
            </a:r>
            <a:r>
              <a:rPr lang="en-US" altLang="en-US" sz="2400"/>
              <a:t> </a:t>
            </a:r>
          </a:p>
        </p:txBody>
      </p:sp>
      <p:sp>
        <p:nvSpPr>
          <p:cNvPr id="48133" name="Text Box 4">
            <a:extLst>
              <a:ext uri="{FF2B5EF4-FFF2-40B4-BE49-F238E27FC236}">
                <a16:creationId xmlns:a16="http://schemas.microsoft.com/office/drawing/2014/main" id="{E0A6DD6D-11D5-B54A-A775-6E30E8593CE8}"/>
              </a:ext>
            </a:extLst>
          </p:cNvPr>
          <p:cNvSpPr txBox="1">
            <a:spLocks noChangeArrowheads="1"/>
          </p:cNvSpPr>
          <p:nvPr/>
        </p:nvSpPr>
        <p:spPr bwMode="auto">
          <a:xfrm>
            <a:off x="3810000" y="4495800"/>
            <a:ext cx="5029200" cy="177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1800">
                <a:solidFill>
                  <a:srgbClr val="FF9900"/>
                </a:solidFill>
                <a:latin typeface="Book Antiqua" panose="02040602050305030304" pitchFamily="18" charset="0"/>
                <a:cs typeface="Times New Roman" panose="02020603050405020304" pitchFamily="18" charset="0"/>
              </a:rPr>
              <a:t>Java was designed to adapt to an evolving environment. New code can be loaded on the fly without recompilation. There is no need for developers to create, and for users to install, major new software versions. New features can be incorporated transparently as needed.</a:t>
            </a:r>
            <a:r>
              <a:rPr lang="en-US" altLang="en-US" sz="2000">
                <a:solidFill>
                  <a:srgbClr val="FF9900"/>
                </a:solidFill>
                <a:latin typeface="Book Antiqua" panose="02040602050305030304" pitchFamily="18" charset="0"/>
                <a:cs typeface="Times New Roman" panose="02020603050405020304" pitchFamily="18" charset="0"/>
              </a:rPr>
              <a:t> </a:t>
            </a:r>
          </a:p>
        </p:txBody>
      </p:sp>
      <p:sp>
        <p:nvSpPr>
          <p:cNvPr id="48134" name="Rectangle 3">
            <a:extLst>
              <a:ext uri="{FF2B5EF4-FFF2-40B4-BE49-F238E27FC236}">
                <a16:creationId xmlns:a16="http://schemas.microsoft.com/office/drawing/2014/main" id="{A8F8A099-F5FF-CF49-A35E-B993E8261B38}"/>
              </a:ext>
            </a:extLst>
          </p:cNvPr>
          <p:cNvSpPr>
            <a:spLocks noChangeArrowheads="1"/>
          </p:cNvSpPr>
          <p:nvPr/>
        </p:nvSpPr>
        <p:spPr bwMode="auto">
          <a:xfrm>
            <a:off x="152400" y="152400"/>
            <a:ext cx="1371600" cy="5334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nSpc>
                <a:spcPct val="90000"/>
              </a:lnSpc>
              <a:buFont typeface="Monotype Sorts" pitchFamily="2" charset="2"/>
              <a:buNone/>
            </a:pPr>
            <a:r>
              <a:rPr lang="en-US" altLang="en-US" sz="1800"/>
              <a:t>Companion Website</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4">
            <a:extLst>
              <a:ext uri="{FF2B5EF4-FFF2-40B4-BE49-F238E27FC236}">
                <a16:creationId xmlns:a16="http://schemas.microsoft.com/office/drawing/2014/main" id="{94E7B645-2166-E848-B557-3E1EEDC21111}"/>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0305ED06-15C6-3246-9A16-8B4F56BACD5B}" type="slidenum">
              <a:rPr lang="en-US" altLang="en-US" sz="1400" smtClean="0"/>
              <a:pPr>
                <a:spcBef>
                  <a:spcPct val="0"/>
                </a:spcBef>
                <a:buClrTx/>
                <a:buSzTx/>
                <a:buFontTx/>
                <a:buNone/>
              </a:pPr>
              <a:t>28</a:t>
            </a:fld>
            <a:endParaRPr lang="en-US" altLang="en-US" sz="1400"/>
          </a:p>
        </p:txBody>
      </p:sp>
      <p:sp>
        <p:nvSpPr>
          <p:cNvPr id="49155" name="Rectangle 2">
            <a:extLst>
              <a:ext uri="{FF2B5EF4-FFF2-40B4-BE49-F238E27FC236}">
                <a16:creationId xmlns:a16="http://schemas.microsoft.com/office/drawing/2014/main" id="{F611671D-8F43-3F48-96D6-51458F0B1A80}"/>
              </a:ext>
            </a:extLst>
          </p:cNvPr>
          <p:cNvSpPr>
            <a:spLocks noGrp="1" noChangeArrowheads="1"/>
          </p:cNvSpPr>
          <p:nvPr>
            <p:ph type="title"/>
          </p:nvPr>
        </p:nvSpPr>
        <p:spPr>
          <a:xfrm>
            <a:off x="685800" y="228600"/>
            <a:ext cx="7772400" cy="685800"/>
          </a:xfrm>
        </p:spPr>
        <p:txBody>
          <a:bodyPr/>
          <a:lstStyle/>
          <a:p>
            <a:r>
              <a:rPr lang="en-US" altLang="en-US"/>
              <a:t>JDK Versions</a:t>
            </a:r>
          </a:p>
        </p:txBody>
      </p:sp>
      <p:sp>
        <p:nvSpPr>
          <p:cNvPr id="49156" name="Rectangle 3">
            <a:extLst>
              <a:ext uri="{FF2B5EF4-FFF2-40B4-BE49-F238E27FC236}">
                <a16:creationId xmlns:a16="http://schemas.microsoft.com/office/drawing/2014/main" id="{D2999050-50BF-9647-B90A-70A2422319DD}"/>
              </a:ext>
            </a:extLst>
          </p:cNvPr>
          <p:cNvSpPr>
            <a:spLocks noGrp="1" noChangeArrowheads="1"/>
          </p:cNvSpPr>
          <p:nvPr>
            <p:ph type="body" idx="1"/>
          </p:nvPr>
        </p:nvSpPr>
        <p:spPr>
          <a:xfrm>
            <a:off x="381000" y="1143000"/>
            <a:ext cx="8305800" cy="5105400"/>
          </a:xfrm>
        </p:spPr>
        <p:txBody>
          <a:bodyPr/>
          <a:lstStyle/>
          <a:p>
            <a:pPr>
              <a:lnSpc>
                <a:spcPct val="90000"/>
              </a:lnSpc>
            </a:pPr>
            <a:r>
              <a:rPr lang="en-US" altLang="en-US" sz="3000"/>
              <a:t>JDK 1.02 (1995)</a:t>
            </a:r>
          </a:p>
          <a:p>
            <a:pPr>
              <a:lnSpc>
                <a:spcPct val="90000"/>
              </a:lnSpc>
            </a:pPr>
            <a:r>
              <a:rPr lang="en-US" altLang="en-US" sz="3000"/>
              <a:t>JDK 1.1 (1996)</a:t>
            </a:r>
          </a:p>
          <a:p>
            <a:pPr>
              <a:lnSpc>
                <a:spcPct val="90000"/>
              </a:lnSpc>
            </a:pPr>
            <a:r>
              <a:rPr lang="en-US" altLang="en-US" sz="3000"/>
              <a:t>JDK 1.2 (1998)</a:t>
            </a:r>
          </a:p>
          <a:p>
            <a:pPr>
              <a:lnSpc>
                <a:spcPct val="90000"/>
              </a:lnSpc>
            </a:pPr>
            <a:r>
              <a:rPr lang="en-US" altLang="en-US" sz="3000"/>
              <a:t>JDK 1.3 (2000)</a:t>
            </a:r>
          </a:p>
          <a:p>
            <a:pPr>
              <a:lnSpc>
                <a:spcPct val="90000"/>
              </a:lnSpc>
            </a:pPr>
            <a:r>
              <a:rPr lang="en-US" altLang="en-US" sz="3000"/>
              <a:t>JDK 1.4 (2002)</a:t>
            </a:r>
          </a:p>
          <a:p>
            <a:pPr>
              <a:lnSpc>
                <a:spcPct val="90000"/>
              </a:lnSpc>
            </a:pPr>
            <a:r>
              <a:rPr lang="en-US" altLang="en-US" sz="3000"/>
              <a:t>JDK 1.5 (2004) a. k. a. JDK 5 or Java 5</a:t>
            </a:r>
          </a:p>
          <a:p>
            <a:pPr>
              <a:lnSpc>
                <a:spcPct val="90000"/>
              </a:lnSpc>
            </a:pPr>
            <a:r>
              <a:rPr lang="en-US" altLang="en-US" sz="3000"/>
              <a:t>JDK 1.6 (2006) a. k. a. JDK 6 or Java 6</a:t>
            </a:r>
          </a:p>
          <a:p>
            <a:pPr>
              <a:lnSpc>
                <a:spcPct val="90000"/>
              </a:lnSpc>
            </a:pPr>
            <a:r>
              <a:rPr lang="en-US" altLang="en-US" sz="3000"/>
              <a:t>JDK 1.7 (2011) a. k. a. JDK 7 or Java 7</a:t>
            </a:r>
          </a:p>
          <a:p>
            <a:pPr>
              <a:lnSpc>
                <a:spcPct val="90000"/>
              </a:lnSpc>
            </a:pPr>
            <a:r>
              <a:rPr lang="en-US" altLang="en-US" sz="3000"/>
              <a:t>JDK 1.8 (2014) a. k. a. JDK 8 or Java 8</a:t>
            </a:r>
          </a:p>
          <a:p>
            <a:pPr>
              <a:lnSpc>
                <a:spcPct val="90000"/>
              </a:lnSpc>
            </a:pPr>
            <a:endParaRPr lang="en-US" altLang="en-US" sz="3000"/>
          </a:p>
          <a:p>
            <a:pPr>
              <a:lnSpc>
                <a:spcPct val="90000"/>
              </a:lnSpc>
            </a:pPr>
            <a:endParaRPr lang="en-US" altLang="en-US" sz="3000"/>
          </a:p>
          <a:p>
            <a:pPr>
              <a:lnSpc>
                <a:spcPct val="90000"/>
              </a:lnSpc>
            </a:pPr>
            <a:endParaRPr lang="en-US" altLang="en-US" sz="3000"/>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4">
            <a:extLst>
              <a:ext uri="{FF2B5EF4-FFF2-40B4-BE49-F238E27FC236}">
                <a16:creationId xmlns:a16="http://schemas.microsoft.com/office/drawing/2014/main" id="{78C854C8-96D2-BC4B-AE4A-E0ED02EED080}"/>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DB601380-7BD6-0444-9887-17F25C584C29}" type="slidenum">
              <a:rPr lang="en-US" altLang="en-US" sz="1400" smtClean="0"/>
              <a:pPr>
                <a:spcBef>
                  <a:spcPct val="0"/>
                </a:spcBef>
                <a:buClrTx/>
                <a:buSzTx/>
                <a:buFontTx/>
                <a:buNone/>
              </a:pPr>
              <a:t>29</a:t>
            </a:fld>
            <a:endParaRPr lang="en-US" altLang="en-US" sz="1400"/>
          </a:p>
        </p:txBody>
      </p:sp>
      <p:sp>
        <p:nvSpPr>
          <p:cNvPr id="50179" name="Rectangle 2">
            <a:extLst>
              <a:ext uri="{FF2B5EF4-FFF2-40B4-BE49-F238E27FC236}">
                <a16:creationId xmlns:a16="http://schemas.microsoft.com/office/drawing/2014/main" id="{9F2C99F3-51EB-0549-9C9A-8E52EACA2975}"/>
              </a:ext>
            </a:extLst>
          </p:cNvPr>
          <p:cNvSpPr>
            <a:spLocks noGrp="1" noChangeArrowheads="1"/>
          </p:cNvSpPr>
          <p:nvPr>
            <p:ph type="title"/>
          </p:nvPr>
        </p:nvSpPr>
        <p:spPr>
          <a:xfrm>
            <a:off x="685800" y="228600"/>
            <a:ext cx="7772400" cy="609600"/>
          </a:xfrm>
        </p:spPr>
        <p:txBody>
          <a:bodyPr/>
          <a:lstStyle/>
          <a:p>
            <a:r>
              <a:rPr lang="en-US" altLang="en-US"/>
              <a:t>JDK Editions</a:t>
            </a:r>
          </a:p>
        </p:txBody>
      </p:sp>
      <p:sp>
        <p:nvSpPr>
          <p:cNvPr id="50180" name="Rectangle 3">
            <a:extLst>
              <a:ext uri="{FF2B5EF4-FFF2-40B4-BE49-F238E27FC236}">
                <a16:creationId xmlns:a16="http://schemas.microsoft.com/office/drawing/2014/main" id="{074EF6A7-04AE-B140-8700-6744C4BF26A9}"/>
              </a:ext>
            </a:extLst>
          </p:cNvPr>
          <p:cNvSpPr>
            <a:spLocks noGrp="1" noChangeArrowheads="1"/>
          </p:cNvSpPr>
          <p:nvPr>
            <p:ph type="body" idx="1"/>
          </p:nvPr>
        </p:nvSpPr>
        <p:spPr>
          <a:xfrm>
            <a:off x="228600" y="1066800"/>
            <a:ext cx="8763000" cy="5257800"/>
          </a:xfrm>
        </p:spPr>
        <p:txBody>
          <a:bodyPr/>
          <a:lstStyle/>
          <a:p>
            <a:r>
              <a:rPr lang="en-US" altLang="en-US" sz="3000">
                <a:latin typeface="Palatino" pitchFamily="2" charset="77"/>
                <a:cs typeface="Times New Roman" panose="02020603050405020304" pitchFamily="18" charset="0"/>
              </a:rPr>
              <a:t>Java Standard Edition (J2SE)</a:t>
            </a:r>
          </a:p>
          <a:p>
            <a:pPr lvl="1"/>
            <a:r>
              <a:rPr lang="en-US" altLang="en-US" sz="2500">
                <a:latin typeface="Palatino" pitchFamily="2" charset="77"/>
                <a:cs typeface="Times New Roman" panose="02020603050405020304" pitchFamily="18" charset="0"/>
              </a:rPr>
              <a:t>J2SE can be used to develop client-side standalone applications or applets.</a:t>
            </a:r>
          </a:p>
          <a:p>
            <a:r>
              <a:rPr lang="en-US" altLang="en-US" sz="3000">
                <a:latin typeface="Palatino" pitchFamily="2" charset="77"/>
                <a:cs typeface="Times New Roman" panose="02020603050405020304" pitchFamily="18" charset="0"/>
              </a:rPr>
              <a:t>Java Enterprise Edition (J2EE)</a:t>
            </a:r>
          </a:p>
          <a:p>
            <a:pPr lvl="1"/>
            <a:r>
              <a:rPr lang="en-US" altLang="en-US" sz="2500">
                <a:latin typeface="Palatino" pitchFamily="2" charset="77"/>
                <a:cs typeface="Times New Roman" panose="02020603050405020304" pitchFamily="18" charset="0"/>
              </a:rPr>
              <a:t>J2EE can be used to develop server-side applications such as Java servlets, Java ServerPages, and Java ServerFaces. </a:t>
            </a:r>
          </a:p>
          <a:p>
            <a:r>
              <a:rPr lang="en-US" altLang="en-US" sz="3000">
                <a:latin typeface="Palatino" pitchFamily="2" charset="77"/>
                <a:cs typeface="Times New Roman" panose="02020603050405020304" pitchFamily="18" charset="0"/>
              </a:rPr>
              <a:t>Java Micro Edition (J2ME). </a:t>
            </a:r>
          </a:p>
          <a:p>
            <a:pPr lvl="1"/>
            <a:r>
              <a:rPr lang="en-US" altLang="en-US" sz="2500">
                <a:latin typeface="Palatino" pitchFamily="2" charset="77"/>
                <a:cs typeface="Times New Roman" panose="02020603050405020304" pitchFamily="18" charset="0"/>
              </a:rPr>
              <a:t>J2ME can be used to develop applications for mobile devices such as cell phones. </a:t>
            </a:r>
          </a:p>
          <a:p>
            <a:pPr>
              <a:buFont typeface="Monotype Sorts" pitchFamily="2" charset="2"/>
              <a:buNone/>
            </a:pPr>
            <a:r>
              <a:rPr lang="en-US" altLang="en-US" sz="3000">
                <a:latin typeface="Palatino" pitchFamily="2" charset="77"/>
                <a:cs typeface="Times New Roman" panose="02020603050405020304" pitchFamily="18" charset="0"/>
              </a:rPr>
              <a:t>This book uses J2SE to introduce Java programming.</a:t>
            </a:r>
            <a:r>
              <a:rPr lang="en-US" altLang="en-US" sz="3000"/>
              <a:t> </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323528" y="192757"/>
            <a:ext cx="2952328" cy="715963"/>
          </a:xfrm>
        </p:spPr>
        <p:txBody>
          <a:bodyPr/>
          <a:lstStyle/>
          <a:p>
            <a:pPr eaLnBrk="1" hangingPunct="1"/>
            <a:r>
              <a:rPr lang="en-US" sz="5400" dirty="0"/>
              <a:t>Logistics </a:t>
            </a:r>
          </a:p>
        </p:txBody>
      </p:sp>
      <p:sp>
        <p:nvSpPr>
          <p:cNvPr id="11267" name="Content Placeholder 2"/>
          <p:cNvSpPr>
            <a:spLocks noGrp="1"/>
          </p:cNvSpPr>
          <p:nvPr>
            <p:ph idx="1"/>
          </p:nvPr>
        </p:nvSpPr>
        <p:spPr>
          <a:xfrm>
            <a:off x="179512" y="1412776"/>
            <a:ext cx="8964488" cy="4759424"/>
          </a:xfrm>
        </p:spPr>
        <p:txBody>
          <a:bodyPr/>
          <a:lstStyle/>
          <a:p>
            <a:pPr eaLnBrk="1" hangingPunct="1"/>
            <a:r>
              <a:rPr lang="en-US" sz="2800" dirty="0"/>
              <a:t> Instructor: Bassem Sayrafi </a:t>
            </a:r>
            <a:r>
              <a:rPr lang="en-US" sz="2400" dirty="0"/>
              <a:t>(</a:t>
            </a:r>
            <a:r>
              <a:rPr lang="en-US" sz="2400" dirty="0" err="1"/>
              <a:t>Masri</a:t>
            </a:r>
            <a:r>
              <a:rPr lang="en-US" sz="2400" dirty="0"/>
              <a:t> 316)</a:t>
            </a:r>
          </a:p>
          <a:p>
            <a:pPr eaLnBrk="1" hangingPunct="1"/>
            <a:r>
              <a:rPr lang="en-US" sz="2400" dirty="0"/>
              <a:t> Facebook Group: </a:t>
            </a:r>
            <a:r>
              <a:rPr lang="en-US" sz="2400" dirty="0" err="1">
                <a:solidFill>
                  <a:srgbClr val="0070C0"/>
                </a:solidFill>
                <a:hlinkClick r:id="rId2">
                  <a:extLst>
                    <a:ext uri="{A12FA001-AC4F-418D-AE19-62706E023703}">
                      <ahyp:hlinkClr xmlns:ahyp="http://schemas.microsoft.com/office/drawing/2018/hyperlinkcolor" val="tx"/>
                    </a:ext>
                  </a:extLst>
                </a:hlinkClick>
              </a:rPr>
              <a:t>www.facebook.com</a:t>
            </a:r>
            <a:r>
              <a:rPr lang="en-US" sz="2400" dirty="0">
                <a:solidFill>
                  <a:srgbClr val="0070C0"/>
                </a:solidFill>
                <a:hlinkClick r:id="rId2">
                  <a:extLst>
                    <a:ext uri="{A12FA001-AC4F-418D-AE19-62706E023703}">
                      <ahyp:hlinkClr xmlns:ahyp="http://schemas.microsoft.com/office/drawing/2018/hyperlinkcolor" val="tx"/>
                    </a:ext>
                  </a:extLst>
                </a:hlinkClick>
              </a:rPr>
              <a:t>/groups/bzucomp231</a:t>
            </a:r>
            <a:endParaRPr lang="en-US" sz="2400" dirty="0">
              <a:solidFill>
                <a:srgbClr val="0070C0"/>
              </a:solidFill>
            </a:endParaRPr>
          </a:p>
          <a:p>
            <a:pPr eaLnBrk="1" hangingPunct="1"/>
            <a:r>
              <a:rPr lang="en-US" sz="2800" dirty="0"/>
              <a:t> Textbook: </a:t>
            </a:r>
          </a:p>
          <a:p>
            <a:pPr lvl="1" eaLnBrk="1" hangingPunct="1"/>
            <a:r>
              <a:rPr lang="en-US" sz="2400" dirty="0"/>
              <a:t>Introduction To JAVA Programming, </a:t>
            </a:r>
            <a:r>
              <a:rPr lang="en-US" sz="2400" b="1" dirty="0">
                <a:solidFill>
                  <a:srgbClr val="C00000"/>
                </a:solidFill>
              </a:rPr>
              <a:t>11</a:t>
            </a:r>
            <a:r>
              <a:rPr lang="en-US" sz="2400" b="1" baseline="30000" dirty="0">
                <a:solidFill>
                  <a:srgbClr val="C00000"/>
                </a:solidFill>
              </a:rPr>
              <a:t>th</a:t>
            </a:r>
            <a:r>
              <a:rPr lang="en-US" sz="2400" b="1" dirty="0">
                <a:solidFill>
                  <a:srgbClr val="C00000"/>
                </a:solidFill>
              </a:rPr>
              <a:t> </a:t>
            </a:r>
            <a:r>
              <a:rPr lang="en-US" sz="2400" dirty="0">
                <a:solidFill>
                  <a:srgbClr val="FF0000"/>
                </a:solidFill>
              </a:rPr>
              <a:t> </a:t>
            </a:r>
            <a:r>
              <a:rPr lang="en-US" sz="2400" dirty="0"/>
              <a:t>edition.</a:t>
            </a:r>
          </a:p>
          <a:p>
            <a:pPr lvl="1" eaLnBrk="1" hangingPunct="1"/>
            <a:r>
              <a:rPr lang="en-US" sz="2400" dirty="0"/>
              <a:t>Author: Y. Daniel Liang. </a:t>
            </a:r>
          </a:p>
          <a:p>
            <a:pPr lvl="1" eaLnBrk="1" hangingPunct="1"/>
            <a:r>
              <a:rPr lang="en-US" sz="2400" dirty="0"/>
              <a:t>Publisher: Prentice Hall.</a:t>
            </a:r>
            <a:endParaRPr lang="en-US" sz="1400" dirty="0"/>
          </a:p>
          <a:p>
            <a:pPr eaLnBrk="1" hangingPunct="1"/>
            <a:r>
              <a:rPr lang="en-US" sz="2800" dirty="0"/>
              <a:t> Lab Manual:</a:t>
            </a:r>
          </a:p>
          <a:p>
            <a:pPr lvl="1" eaLnBrk="1" hangingPunct="1"/>
            <a:r>
              <a:rPr lang="en-US" sz="2000" b="1" dirty="0"/>
              <a:t>Title:</a:t>
            </a:r>
            <a:r>
              <a:rPr lang="en-US" sz="2000" dirty="0"/>
              <a:t> LABORATORY WORK BOOK  (</a:t>
            </a:r>
            <a:r>
              <a:rPr lang="en-US" sz="2000" b="1" dirty="0"/>
              <a:t>COMP231 </a:t>
            </a:r>
            <a:r>
              <a:rPr lang="en-US" sz="2000" b="1" dirty="0">
                <a:solidFill>
                  <a:srgbClr val="C00000"/>
                </a:solidFill>
              </a:rPr>
              <a:t>Updated</a:t>
            </a:r>
            <a:r>
              <a:rPr lang="en-US" sz="2000" dirty="0"/>
              <a:t>)</a:t>
            </a:r>
          </a:p>
          <a:p>
            <a:r>
              <a:rPr lang="en-US" sz="2400" dirty="0"/>
              <a:t>Eclipse</a:t>
            </a:r>
          </a:p>
        </p:txBody>
      </p:sp>
    </p:spTree>
    <p:extLst>
      <p:ext uri="{BB962C8B-B14F-4D97-AF65-F5344CB8AC3E}">
        <p14:creationId xmlns:p14="http://schemas.microsoft.com/office/powerpoint/2010/main" val="1388758883"/>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4">
            <a:extLst>
              <a:ext uri="{FF2B5EF4-FFF2-40B4-BE49-F238E27FC236}">
                <a16:creationId xmlns:a16="http://schemas.microsoft.com/office/drawing/2014/main" id="{FCF802F4-89A5-2143-8AB4-2B6ABBEB0FB8}"/>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45909260-8662-5C45-B1B4-23E8ACA38EB6}" type="slidenum">
              <a:rPr lang="en-US" altLang="en-US" sz="1400" smtClean="0"/>
              <a:pPr>
                <a:spcBef>
                  <a:spcPct val="0"/>
                </a:spcBef>
                <a:buClrTx/>
                <a:buSzTx/>
                <a:buFontTx/>
                <a:buNone/>
              </a:pPr>
              <a:t>30</a:t>
            </a:fld>
            <a:endParaRPr lang="en-US" altLang="en-US" sz="1400"/>
          </a:p>
        </p:txBody>
      </p:sp>
      <p:sp>
        <p:nvSpPr>
          <p:cNvPr id="51203" name="Rectangle 2">
            <a:extLst>
              <a:ext uri="{FF2B5EF4-FFF2-40B4-BE49-F238E27FC236}">
                <a16:creationId xmlns:a16="http://schemas.microsoft.com/office/drawing/2014/main" id="{B047CC48-4431-D147-A6A3-BBBDA894AA3C}"/>
              </a:ext>
            </a:extLst>
          </p:cNvPr>
          <p:cNvSpPr>
            <a:spLocks noGrp="1" noChangeArrowheads="1"/>
          </p:cNvSpPr>
          <p:nvPr>
            <p:ph type="title"/>
          </p:nvPr>
        </p:nvSpPr>
        <p:spPr>
          <a:xfrm>
            <a:off x="685800" y="304800"/>
            <a:ext cx="7772400" cy="762000"/>
          </a:xfrm>
        </p:spPr>
        <p:txBody>
          <a:bodyPr/>
          <a:lstStyle/>
          <a:p>
            <a:r>
              <a:rPr lang="en-US" altLang="en-US"/>
              <a:t>Popular Java IDEs</a:t>
            </a:r>
          </a:p>
        </p:txBody>
      </p:sp>
      <p:sp>
        <p:nvSpPr>
          <p:cNvPr id="51204" name="Rectangle 3">
            <a:extLst>
              <a:ext uri="{FF2B5EF4-FFF2-40B4-BE49-F238E27FC236}">
                <a16:creationId xmlns:a16="http://schemas.microsoft.com/office/drawing/2014/main" id="{C528EAFA-538A-8941-9FD4-F8D476605496}"/>
              </a:ext>
            </a:extLst>
          </p:cNvPr>
          <p:cNvSpPr>
            <a:spLocks noGrp="1" noChangeArrowheads="1"/>
          </p:cNvSpPr>
          <p:nvPr>
            <p:ph type="body" idx="1"/>
          </p:nvPr>
        </p:nvSpPr>
        <p:spPr>
          <a:xfrm>
            <a:off x="457200" y="1371600"/>
            <a:ext cx="8229600" cy="4419600"/>
          </a:xfrm>
        </p:spPr>
        <p:txBody>
          <a:bodyPr/>
          <a:lstStyle/>
          <a:p>
            <a:pPr>
              <a:lnSpc>
                <a:spcPct val="90000"/>
              </a:lnSpc>
            </a:pPr>
            <a:r>
              <a:rPr lang="en-US" altLang="en-US" sz="3000"/>
              <a:t>NetBeans</a:t>
            </a:r>
          </a:p>
          <a:p>
            <a:pPr>
              <a:lnSpc>
                <a:spcPct val="90000"/>
              </a:lnSpc>
              <a:spcBef>
                <a:spcPct val="50000"/>
              </a:spcBef>
            </a:pPr>
            <a:r>
              <a:rPr lang="en-US" altLang="en-US" sz="3000"/>
              <a:t>Eclipse</a:t>
            </a:r>
          </a:p>
        </p:txBody>
      </p:sp>
      <p:pic>
        <p:nvPicPr>
          <p:cNvPr id="3" name="Picture 2">
            <a:extLst>
              <a:ext uri="{FF2B5EF4-FFF2-40B4-BE49-F238E27FC236}">
                <a16:creationId xmlns:a16="http://schemas.microsoft.com/office/drawing/2014/main" id="{0BEF5C08-EC2C-5D4E-83AA-C13B56CAB7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3200400"/>
            <a:ext cx="1982081" cy="2286000"/>
          </a:xfrm>
          <a:prstGeom prst="rect">
            <a:avLst/>
          </a:prstGeom>
        </p:spPr>
      </p:pic>
      <p:pic>
        <p:nvPicPr>
          <p:cNvPr id="5" name="Picture 4">
            <a:extLst>
              <a:ext uri="{FF2B5EF4-FFF2-40B4-BE49-F238E27FC236}">
                <a16:creationId xmlns:a16="http://schemas.microsoft.com/office/drawing/2014/main" id="{72C12E7D-26FA-6A48-BCDF-58BBD3130D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2000" y="3200400"/>
            <a:ext cx="2844800" cy="2286000"/>
          </a:xfrm>
          <a:prstGeom prst="rect">
            <a:avLst/>
          </a:prstGeom>
        </p:spPr>
      </p:pic>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4">
            <a:extLst>
              <a:ext uri="{FF2B5EF4-FFF2-40B4-BE49-F238E27FC236}">
                <a16:creationId xmlns:a16="http://schemas.microsoft.com/office/drawing/2014/main" id="{5A117246-E5AF-0942-8F11-5A6665E45C7B}"/>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49046E93-0CDE-D646-900E-806C58AC0270}" type="slidenum">
              <a:rPr lang="en-US" altLang="en-US" sz="1400" smtClean="0"/>
              <a:pPr>
                <a:spcBef>
                  <a:spcPct val="0"/>
                </a:spcBef>
                <a:buClrTx/>
                <a:buSzTx/>
                <a:buFontTx/>
                <a:buNone/>
              </a:pPr>
              <a:t>31</a:t>
            </a:fld>
            <a:endParaRPr lang="en-US" altLang="en-US" sz="1400"/>
          </a:p>
        </p:txBody>
      </p:sp>
      <p:sp>
        <p:nvSpPr>
          <p:cNvPr id="52227" name="Rectangle 2">
            <a:extLst>
              <a:ext uri="{FF2B5EF4-FFF2-40B4-BE49-F238E27FC236}">
                <a16:creationId xmlns:a16="http://schemas.microsoft.com/office/drawing/2014/main" id="{BC68590F-3AD9-5444-AB28-5BEE43535766}"/>
              </a:ext>
            </a:extLst>
          </p:cNvPr>
          <p:cNvSpPr>
            <a:spLocks noGrp="1" noChangeArrowheads="1"/>
          </p:cNvSpPr>
          <p:nvPr>
            <p:ph type="title"/>
          </p:nvPr>
        </p:nvSpPr>
        <p:spPr>
          <a:xfrm>
            <a:off x="685800" y="152400"/>
            <a:ext cx="7772400" cy="609600"/>
          </a:xfrm>
          <a:noFill/>
        </p:spPr>
        <p:txBody>
          <a:bodyPr/>
          <a:lstStyle/>
          <a:p>
            <a:r>
              <a:rPr lang="en-US" altLang="en-US"/>
              <a:t>A Simple Java Program</a:t>
            </a:r>
            <a:endParaRPr lang="en-US" altLang="en-US">
              <a:solidFill>
                <a:schemeClr val="tx1"/>
              </a:solidFill>
            </a:endParaRPr>
          </a:p>
        </p:txBody>
      </p:sp>
      <p:sp>
        <p:nvSpPr>
          <p:cNvPr id="44036" name="Rectangle 3">
            <a:extLst>
              <a:ext uri="{FF2B5EF4-FFF2-40B4-BE49-F238E27FC236}">
                <a16:creationId xmlns:a16="http://schemas.microsoft.com/office/drawing/2014/main" id="{D9367F63-8C45-DC41-963C-C2B71F489185}"/>
              </a:ext>
            </a:extLst>
          </p:cNvPr>
          <p:cNvSpPr>
            <a:spLocks noGrp="1" noChangeArrowheads="1"/>
          </p:cNvSpPr>
          <p:nvPr>
            <p:ph type="body" idx="1"/>
          </p:nvPr>
        </p:nvSpPr>
        <p:spPr>
          <a:xfrm>
            <a:off x="457200" y="1676400"/>
            <a:ext cx="8305800" cy="2286000"/>
          </a:xfrm>
          <a:ln>
            <a:solidFill>
              <a:schemeClr val="bg2"/>
            </a:solidFill>
            <a:miter lim="800000"/>
            <a:headEnd/>
            <a:tailEnd/>
          </a:ln>
        </p:spPr>
        <p:txBody>
          <a:bodyPr/>
          <a:lstStyle/>
          <a:p>
            <a:pPr>
              <a:lnSpc>
                <a:spcPct val="90000"/>
              </a:lnSpc>
              <a:buFont typeface="Monotype Sorts" pitchFamily="2" charset="2"/>
              <a:buNone/>
              <a:defRPr/>
            </a:pPr>
            <a:r>
              <a:rPr lang="en-US" sz="2400" b="1" dirty="0">
                <a:solidFill>
                  <a:schemeClr val="accent4"/>
                </a:solidFill>
                <a:latin typeface="Courier New" pitchFamily="49" charset="0"/>
                <a:cs typeface="Courier New" pitchFamily="49" charset="0"/>
              </a:rPr>
              <a:t>// This program prints Welcome to Java! </a:t>
            </a:r>
          </a:p>
          <a:p>
            <a:pPr>
              <a:lnSpc>
                <a:spcPct val="90000"/>
              </a:lnSpc>
              <a:spcBef>
                <a:spcPct val="0"/>
              </a:spcBef>
              <a:buFont typeface="Monotype Sorts" pitchFamily="2" charset="2"/>
              <a:buNone/>
              <a:defRPr/>
            </a:pPr>
            <a:r>
              <a:rPr lang="en-US" sz="2400" b="1" dirty="0">
                <a:solidFill>
                  <a:schemeClr val="accent4"/>
                </a:solidFill>
                <a:latin typeface="Courier New" pitchFamily="49" charset="0"/>
                <a:cs typeface="Courier New" pitchFamily="49" charset="0"/>
              </a:rPr>
              <a:t>public class Welcome {	</a:t>
            </a:r>
          </a:p>
          <a:p>
            <a:pPr>
              <a:lnSpc>
                <a:spcPct val="90000"/>
              </a:lnSpc>
              <a:spcBef>
                <a:spcPct val="0"/>
              </a:spcBef>
              <a:buFont typeface="Monotype Sorts" pitchFamily="2" charset="2"/>
              <a:buNone/>
              <a:defRPr/>
            </a:pPr>
            <a:r>
              <a:rPr lang="en-US" sz="2400" b="1" dirty="0">
                <a:solidFill>
                  <a:schemeClr val="accent4"/>
                </a:solidFill>
                <a:latin typeface="Courier New" pitchFamily="49" charset="0"/>
                <a:cs typeface="Courier New" pitchFamily="49" charset="0"/>
              </a:rPr>
              <a:t>  public static void main(String[] </a:t>
            </a:r>
            <a:r>
              <a:rPr lang="en-US" sz="2400" b="1" dirty="0" err="1">
                <a:solidFill>
                  <a:schemeClr val="accent4"/>
                </a:solidFill>
                <a:latin typeface="Courier New" pitchFamily="49" charset="0"/>
                <a:cs typeface="Courier New" pitchFamily="49" charset="0"/>
              </a:rPr>
              <a:t>args</a:t>
            </a:r>
            <a:r>
              <a:rPr lang="en-US" sz="2400" b="1" dirty="0">
                <a:solidFill>
                  <a:schemeClr val="accent4"/>
                </a:solidFill>
                <a:latin typeface="Courier New" pitchFamily="49" charset="0"/>
                <a:cs typeface="Courier New" pitchFamily="49" charset="0"/>
              </a:rPr>
              <a:t>) { </a:t>
            </a:r>
          </a:p>
          <a:p>
            <a:pPr>
              <a:lnSpc>
                <a:spcPct val="90000"/>
              </a:lnSpc>
              <a:spcBef>
                <a:spcPct val="0"/>
              </a:spcBef>
              <a:buFont typeface="Monotype Sorts" pitchFamily="2" charset="2"/>
              <a:buNone/>
              <a:defRPr/>
            </a:pPr>
            <a:r>
              <a:rPr lang="en-US" sz="2400" b="1" dirty="0">
                <a:solidFill>
                  <a:schemeClr val="accent4"/>
                </a:solidFill>
                <a:latin typeface="Courier New" pitchFamily="49" charset="0"/>
                <a:cs typeface="Courier New" pitchFamily="49" charset="0"/>
              </a:rPr>
              <a:t>    </a:t>
            </a:r>
            <a:r>
              <a:rPr lang="en-US" sz="2400" b="1" dirty="0" err="1">
                <a:solidFill>
                  <a:schemeClr val="accent4"/>
                </a:solidFill>
                <a:latin typeface="Courier New" pitchFamily="49" charset="0"/>
                <a:cs typeface="Courier New" pitchFamily="49" charset="0"/>
              </a:rPr>
              <a:t>System.out.println</a:t>
            </a:r>
            <a:r>
              <a:rPr lang="en-US" sz="2400" b="1" dirty="0">
                <a:solidFill>
                  <a:schemeClr val="accent4"/>
                </a:solidFill>
                <a:latin typeface="Courier New" pitchFamily="49" charset="0"/>
                <a:cs typeface="Courier New" pitchFamily="49" charset="0"/>
              </a:rPr>
              <a:t>("Welcome to Java!");</a:t>
            </a:r>
          </a:p>
          <a:p>
            <a:pPr>
              <a:lnSpc>
                <a:spcPct val="90000"/>
              </a:lnSpc>
              <a:spcBef>
                <a:spcPct val="0"/>
              </a:spcBef>
              <a:buFont typeface="Monotype Sorts" pitchFamily="2" charset="2"/>
              <a:buNone/>
              <a:defRPr/>
            </a:pPr>
            <a:r>
              <a:rPr lang="en-US" sz="2400" b="1" dirty="0">
                <a:solidFill>
                  <a:schemeClr val="accent4"/>
                </a:solidFill>
                <a:latin typeface="Courier New" pitchFamily="49" charset="0"/>
                <a:cs typeface="Courier New" pitchFamily="49" charset="0"/>
              </a:rPr>
              <a:t>  }</a:t>
            </a:r>
          </a:p>
          <a:p>
            <a:pPr>
              <a:lnSpc>
                <a:spcPct val="90000"/>
              </a:lnSpc>
              <a:spcBef>
                <a:spcPct val="0"/>
              </a:spcBef>
              <a:buFont typeface="Monotype Sorts" pitchFamily="2" charset="2"/>
              <a:buNone/>
              <a:defRPr/>
            </a:pPr>
            <a:r>
              <a:rPr lang="en-US" sz="2400" b="1" dirty="0">
                <a:solidFill>
                  <a:schemeClr val="accent4"/>
                </a:solidFill>
                <a:latin typeface="Courier New" pitchFamily="49" charset="0"/>
                <a:cs typeface="Courier New" pitchFamily="49" charset="0"/>
              </a:rPr>
              <a:t>}</a:t>
            </a:r>
          </a:p>
        </p:txBody>
      </p:sp>
      <p:sp>
        <p:nvSpPr>
          <p:cNvPr id="52229" name="AutoShape 4">
            <a:hlinkClick r:id="rId3" action="ppaction://program" highlightClick="1"/>
            <a:extLst>
              <a:ext uri="{FF2B5EF4-FFF2-40B4-BE49-F238E27FC236}">
                <a16:creationId xmlns:a16="http://schemas.microsoft.com/office/drawing/2014/main" id="{4CB65AF6-DB13-FD47-929B-E5FA3A55097F}"/>
              </a:ext>
            </a:extLst>
          </p:cNvPr>
          <p:cNvSpPr>
            <a:spLocks noChangeArrowheads="1"/>
          </p:cNvSpPr>
          <p:nvPr/>
        </p:nvSpPr>
        <p:spPr bwMode="auto">
          <a:xfrm>
            <a:off x="1143000" y="5068888"/>
            <a:ext cx="1250950" cy="368300"/>
          </a:xfrm>
          <a:prstGeom prst="actionButtonBlank">
            <a:avLst/>
          </a:prstGeom>
          <a:solidFill>
            <a:srgbClr val="38A1BA"/>
          </a:solidFill>
          <a:ln>
            <a:noFill/>
          </a:ln>
          <a:effectLst>
            <a:prstShdw prst="shdw17" dist="17961" dir="2700000">
              <a:srgbClr val="226170"/>
            </a:prstShdw>
          </a:effectLst>
          <a:extLst>
            <a:ext uri="{91240B29-F687-4F45-9708-019B960494DF}">
              <a14:hiddenLine xmlns:a14="http://schemas.microsoft.com/office/drawing/2010/main" w="19050">
                <a:solidFill>
                  <a:schemeClr val="tx1"/>
                </a:solidFill>
                <a:miter lim="800000"/>
                <a:headEnd type="none" w="sm" len="sm"/>
                <a:tailEnd type="none" w="sm" len="sm"/>
              </a14:hiddenLine>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2400">
                <a:latin typeface="Book Antiqua" panose="02040602050305030304" pitchFamily="18" charset="0"/>
              </a:rPr>
              <a:t>Run</a:t>
            </a:r>
            <a:endParaRPr lang="en-US" altLang="en-US" sz="2400"/>
          </a:p>
        </p:txBody>
      </p:sp>
      <p:sp>
        <p:nvSpPr>
          <p:cNvPr id="52230" name="Text Box 10">
            <a:extLst>
              <a:ext uri="{FF2B5EF4-FFF2-40B4-BE49-F238E27FC236}">
                <a16:creationId xmlns:a16="http://schemas.microsoft.com/office/drawing/2014/main" id="{198DBB83-9879-E74E-A455-22C596D79EBD}"/>
              </a:ext>
            </a:extLst>
          </p:cNvPr>
          <p:cNvSpPr txBox="1">
            <a:spLocks noChangeArrowheads="1"/>
          </p:cNvSpPr>
          <p:nvPr/>
        </p:nvSpPr>
        <p:spPr bwMode="auto">
          <a:xfrm>
            <a:off x="457200" y="990600"/>
            <a:ext cx="3505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buFont typeface="Monotype Sorts" pitchFamily="2" charset="2"/>
              <a:buNone/>
            </a:pPr>
            <a:r>
              <a:rPr lang="en-US" altLang="en-US" sz="3600">
                <a:solidFill>
                  <a:schemeClr val="tx2"/>
                </a:solidFill>
              </a:rPr>
              <a:t>Listing 1.1</a:t>
            </a:r>
            <a:endParaRPr lang="en-US" altLang="en-US" sz="2400"/>
          </a:p>
        </p:txBody>
      </p:sp>
      <p:sp>
        <p:nvSpPr>
          <p:cNvPr id="52232" name="Rectangle 1">
            <a:hlinkClick r:id="rId4"/>
            <a:extLst>
              <a:ext uri="{FF2B5EF4-FFF2-40B4-BE49-F238E27FC236}">
                <a16:creationId xmlns:a16="http://schemas.microsoft.com/office/drawing/2014/main" id="{150AC902-68CA-EB46-BA65-E1545865172F}"/>
              </a:ext>
            </a:extLst>
          </p:cNvPr>
          <p:cNvSpPr>
            <a:spLocks noChangeArrowheads="1"/>
          </p:cNvSpPr>
          <p:nvPr/>
        </p:nvSpPr>
        <p:spPr bwMode="auto">
          <a:xfrm>
            <a:off x="1143000" y="4529138"/>
            <a:ext cx="1279525" cy="381000"/>
          </a:xfrm>
          <a:prstGeom prst="rect">
            <a:avLst/>
          </a:prstGeom>
          <a:solidFill>
            <a:srgbClr val="92D050"/>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2000"/>
              <a:t>Welcome</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4">
            <a:extLst>
              <a:ext uri="{FF2B5EF4-FFF2-40B4-BE49-F238E27FC236}">
                <a16:creationId xmlns:a16="http://schemas.microsoft.com/office/drawing/2014/main" id="{22488959-69B0-5449-9C06-54369FE0E5BD}"/>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A779B7EE-F189-2E44-B68D-D5EE27CF87BD}" type="slidenum">
              <a:rPr lang="en-US" altLang="en-US" sz="1400" smtClean="0"/>
              <a:pPr>
                <a:spcBef>
                  <a:spcPct val="0"/>
                </a:spcBef>
                <a:buClrTx/>
                <a:buSzTx/>
                <a:buFontTx/>
                <a:buNone/>
              </a:pPr>
              <a:t>32</a:t>
            </a:fld>
            <a:endParaRPr lang="en-US" altLang="en-US" sz="1400"/>
          </a:p>
        </p:txBody>
      </p:sp>
      <p:sp>
        <p:nvSpPr>
          <p:cNvPr id="54275" name="Rectangle 2">
            <a:extLst>
              <a:ext uri="{FF2B5EF4-FFF2-40B4-BE49-F238E27FC236}">
                <a16:creationId xmlns:a16="http://schemas.microsoft.com/office/drawing/2014/main" id="{896D9AF1-36A1-DC4C-B94E-5AEFF118AC0F}"/>
              </a:ext>
            </a:extLst>
          </p:cNvPr>
          <p:cNvSpPr>
            <a:spLocks noGrp="1" noChangeArrowheads="1"/>
          </p:cNvSpPr>
          <p:nvPr>
            <p:ph type="title"/>
          </p:nvPr>
        </p:nvSpPr>
        <p:spPr>
          <a:xfrm>
            <a:off x="228600" y="228600"/>
            <a:ext cx="8534400" cy="609600"/>
          </a:xfrm>
        </p:spPr>
        <p:txBody>
          <a:bodyPr/>
          <a:lstStyle/>
          <a:p>
            <a:r>
              <a:rPr lang="en-US" altLang="en-US"/>
              <a:t>Creating and Editing Using NotePad</a:t>
            </a:r>
          </a:p>
        </p:txBody>
      </p:sp>
      <p:sp>
        <p:nvSpPr>
          <p:cNvPr id="54276" name="Rectangle 3">
            <a:extLst>
              <a:ext uri="{FF2B5EF4-FFF2-40B4-BE49-F238E27FC236}">
                <a16:creationId xmlns:a16="http://schemas.microsoft.com/office/drawing/2014/main" id="{3F6354B3-9E99-4047-ADD6-14D29579D783}"/>
              </a:ext>
            </a:extLst>
          </p:cNvPr>
          <p:cNvSpPr>
            <a:spLocks noGrp="1" noChangeArrowheads="1"/>
          </p:cNvSpPr>
          <p:nvPr>
            <p:ph type="body" idx="1"/>
          </p:nvPr>
        </p:nvSpPr>
        <p:spPr>
          <a:xfrm>
            <a:off x="228600" y="1066800"/>
            <a:ext cx="4724400" cy="1600200"/>
          </a:xfrm>
        </p:spPr>
        <p:txBody>
          <a:bodyPr/>
          <a:lstStyle/>
          <a:p>
            <a:pPr>
              <a:lnSpc>
                <a:spcPct val="90000"/>
              </a:lnSpc>
              <a:buFont typeface="Monotype Sorts" pitchFamily="2" charset="2"/>
              <a:buNone/>
            </a:pPr>
            <a:r>
              <a:rPr lang="en-US" altLang="en-US" sz="3000">
                <a:latin typeface="Palatino" pitchFamily="2" charset="77"/>
                <a:cs typeface="Times New Roman" panose="02020603050405020304" pitchFamily="18" charset="0"/>
              </a:rPr>
              <a:t>To use NotePad, type </a:t>
            </a:r>
          </a:p>
          <a:p>
            <a:pPr lvl="1">
              <a:lnSpc>
                <a:spcPct val="90000"/>
              </a:lnSpc>
              <a:buFontTx/>
              <a:buNone/>
            </a:pPr>
            <a:r>
              <a:rPr lang="en-US" altLang="en-US" sz="3000">
                <a:latin typeface="Palatino" pitchFamily="2" charset="77"/>
                <a:cs typeface="Times New Roman" panose="02020603050405020304" pitchFamily="18" charset="0"/>
              </a:rPr>
              <a:t>notepad Welcome.java </a:t>
            </a:r>
          </a:p>
          <a:p>
            <a:pPr>
              <a:lnSpc>
                <a:spcPct val="90000"/>
              </a:lnSpc>
              <a:buFont typeface="Monotype Sorts" pitchFamily="2" charset="2"/>
              <a:buNone/>
            </a:pPr>
            <a:r>
              <a:rPr lang="en-US" altLang="en-US" sz="3000">
                <a:latin typeface="Palatino" pitchFamily="2" charset="77"/>
                <a:cs typeface="Times New Roman" panose="02020603050405020304" pitchFamily="18" charset="0"/>
              </a:rPr>
              <a:t>from the DOS prompt.</a:t>
            </a:r>
          </a:p>
        </p:txBody>
      </p:sp>
      <p:pic>
        <p:nvPicPr>
          <p:cNvPr id="54277" name="Picture 4">
            <a:extLst>
              <a:ext uri="{FF2B5EF4-FFF2-40B4-BE49-F238E27FC236}">
                <a16:creationId xmlns:a16="http://schemas.microsoft.com/office/drawing/2014/main" id="{15C788BC-2044-C444-92D6-E2FFCCB791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219200"/>
            <a:ext cx="3962400" cy="1179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278" name="Line 7">
            <a:extLst>
              <a:ext uri="{FF2B5EF4-FFF2-40B4-BE49-F238E27FC236}">
                <a16:creationId xmlns:a16="http://schemas.microsoft.com/office/drawing/2014/main" id="{7B3A9CAC-2AB4-9440-80F5-AD5099A0E66D}"/>
              </a:ext>
            </a:extLst>
          </p:cNvPr>
          <p:cNvSpPr>
            <a:spLocks noChangeShapeType="1"/>
          </p:cNvSpPr>
          <p:nvPr/>
        </p:nvSpPr>
        <p:spPr bwMode="auto">
          <a:xfrm>
            <a:off x="2514600" y="1447800"/>
            <a:ext cx="1066800" cy="1981200"/>
          </a:xfrm>
          <a:prstGeom prst="line">
            <a:avLst/>
          </a:prstGeom>
          <a:noFill/>
          <a:ln w="12700">
            <a:solidFill>
              <a:srgbClr val="FF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279" name="Line 8">
            <a:extLst>
              <a:ext uri="{FF2B5EF4-FFF2-40B4-BE49-F238E27FC236}">
                <a16:creationId xmlns:a16="http://schemas.microsoft.com/office/drawing/2014/main" id="{1FCC492D-1B53-1840-9B37-CD48C19D708A}"/>
              </a:ext>
            </a:extLst>
          </p:cNvPr>
          <p:cNvSpPr>
            <a:spLocks noChangeShapeType="1"/>
          </p:cNvSpPr>
          <p:nvPr/>
        </p:nvSpPr>
        <p:spPr bwMode="auto">
          <a:xfrm>
            <a:off x="4648200" y="1828800"/>
            <a:ext cx="381000" cy="0"/>
          </a:xfrm>
          <a:prstGeom prst="line">
            <a:avLst/>
          </a:prstGeom>
          <a:noFill/>
          <a:ln w="12700">
            <a:solidFill>
              <a:srgbClr val="FF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54280" name="Picture 9">
            <a:extLst>
              <a:ext uri="{FF2B5EF4-FFF2-40B4-BE49-F238E27FC236}">
                <a16:creationId xmlns:a16="http://schemas.microsoft.com/office/drawing/2014/main" id="{738F5144-FE31-114A-9FF8-E37491E3F3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0238" y="3457575"/>
            <a:ext cx="6865937"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4">
            <a:extLst>
              <a:ext uri="{FF2B5EF4-FFF2-40B4-BE49-F238E27FC236}">
                <a16:creationId xmlns:a16="http://schemas.microsoft.com/office/drawing/2014/main" id="{73930D3D-8008-F445-9100-1AC18DBF1ED3}"/>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3B998815-4D56-A045-88E2-D0941E7CB918}" type="slidenum">
              <a:rPr lang="en-US" altLang="en-US" sz="1400" smtClean="0"/>
              <a:pPr>
                <a:spcBef>
                  <a:spcPct val="0"/>
                </a:spcBef>
                <a:buClrTx/>
                <a:buSzTx/>
                <a:buFontTx/>
                <a:buNone/>
              </a:pPr>
              <a:t>33</a:t>
            </a:fld>
            <a:endParaRPr lang="en-US" altLang="en-US" sz="1400"/>
          </a:p>
        </p:txBody>
      </p:sp>
      <p:sp>
        <p:nvSpPr>
          <p:cNvPr id="55299" name="Rectangle 2">
            <a:extLst>
              <a:ext uri="{FF2B5EF4-FFF2-40B4-BE49-F238E27FC236}">
                <a16:creationId xmlns:a16="http://schemas.microsoft.com/office/drawing/2014/main" id="{81537D37-7FD0-0842-8CC3-2DC6B8FBE3E8}"/>
              </a:ext>
            </a:extLst>
          </p:cNvPr>
          <p:cNvSpPr>
            <a:spLocks noGrp="1" noChangeArrowheads="1"/>
          </p:cNvSpPr>
          <p:nvPr>
            <p:ph type="title"/>
          </p:nvPr>
        </p:nvSpPr>
        <p:spPr>
          <a:xfrm>
            <a:off x="228600" y="228600"/>
            <a:ext cx="8763000" cy="533400"/>
          </a:xfrm>
        </p:spPr>
        <p:txBody>
          <a:bodyPr/>
          <a:lstStyle/>
          <a:p>
            <a:r>
              <a:rPr lang="en-US" altLang="en-US"/>
              <a:t>Creating and Editing Using WordPad</a:t>
            </a:r>
          </a:p>
        </p:txBody>
      </p:sp>
      <p:sp>
        <p:nvSpPr>
          <p:cNvPr id="55300" name="Rectangle 3">
            <a:extLst>
              <a:ext uri="{FF2B5EF4-FFF2-40B4-BE49-F238E27FC236}">
                <a16:creationId xmlns:a16="http://schemas.microsoft.com/office/drawing/2014/main" id="{F7F0114B-0273-9649-8318-303041255E9E}"/>
              </a:ext>
            </a:extLst>
          </p:cNvPr>
          <p:cNvSpPr>
            <a:spLocks noGrp="1" noChangeArrowheads="1"/>
          </p:cNvSpPr>
          <p:nvPr>
            <p:ph type="body" idx="1"/>
          </p:nvPr>
        </p:nvSpPr>
        <p:spPr>
          <a:xfrm>
            <a:off x="228600" y="1066800"/>
            <a:ext cx="4724400" cy="1600200"/>
          </a:xfrm>
        </p:spPr>
        <p:txBody>
          <a:bodyPr/>
          <a:lstStyle/>
          <a:p>
            <a:pPr>
              <a:lnSpc>
                <a:spcPct val="90000"/>
              </a:lnSpc>
              <a:buFont typeface="Monotype Sorts" pitchFamily="2" charset="2"/>
              <a:buNone/>
            </a:pPr>
            <a:r>
              <a:rPr lang="en-US" altLang="en-US" sz="3000">
                <a:latin typeface="Palatino" pitchFamily="2" charset="77"/>
                <a:cs typeface="Times New Roman" panose="02020603050405020304" pitchFamily="18" charset="0"/>
              </a:rPr>
              <a:t>To use WordPad, type </a:t>
            </a:r>
          </a:p>
          <a:p>
            <a:pPr lvl="1">
              <a:lnSpc>
                <a:spcPct val="90000"/>
              </a:lnSpc>
              <a:buFontTx/>
              <a:buNone/>
            </a:pPr>
            <a:r>
              <a:rPr lang="en-US" altLang="en-US" sz="3000">
                <a:latin typeface="Palatino" pitchFamily="2" charset="77"/>
                <a:cs typeface="Times New Roman" panose="02020603050405020304" pitchFamily="18" charset="0"/>
              </a:rPr>
              <a:t>write Welcome.java </a:t>
            </a:r>
          </a:p>
          <a:p>
            <a:pPr>
              <a:lnSpc>
                <a:spcPct val="90000"/>
              </a:lnSpc>
              <a:buFont typeface="Monotype Sorts" pitchFamily="2" charset="2"/>
              <a:buNone/>
            </a:pPr>
            <a:r>
              <a:rPr lang="en-US" altLang="en-US" sz="3000">
                <a:latin typeface="Palatino" pitchFamily="2" charset="77"/>
                <a:cs typeface="Times New Roman" panose="02020603050405020304" pitchFamily="18" charset="0"/>
              </a:rPr>
              <a:t>from the DOS prompt.</a:t>
            </a:r>
          </a:p>
        </p:txBody>
      </p:sp>
      <p:pic>
        <p:nvPicPr>
          <p:cNvPr id="55301" name="Picture 6">
            <a:extLst>
              <a:ext uri="{FF2B5EF4-FFF2-40B4-BE49-F238E27FC236}">
                <a16:creationId xmlns:a16="http://schemas.microsoft.com/office/drawing/2014/main" id="{D28B723E-5431-3746-87E7-253672B845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295400"/>
            <a:ext cx="3505200"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302" name="Line 8">
            <a:extLst>
              <a:ext uri="{FF2B5EF4-FFF2-40B4-BE49-F238E27FC236}">
                <a16:creationId xmlns:a16="http://schemas.microsoft.com/office/drawing/2014/main" id="{7153B188-B7D0-BE4D-A088-C50126EF490F}"/>
              </a:ext>
            </a:extLst>
          </p:cNvPr>
          <p:cNvSpPr>
            <a:spLocks noChangeShapeType="1"/>
          </p:cNvSpPr>
          <p:nvPr/>
        </p:nvSpPr>
        <p:spPr bwMode="auto">
          <a:xfrm>
            <a:off x="4114800" y="1828800"/>
            <a:ext cx="990600" cy="0"/>
          </a:xfrm>
          <a:prstGeom prst="line">
            <a:avLst/>
          </a:prstGeom>
          <a:noFill/>
          <a:ln w="12700">
            <a:solidFill>
              <a:srgbClr val="FF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03" name="Line 9">
            <a:extLst>
              <a:ext uri="{FF2B5EF4-FFF2-40B4-BE49-F238E27FC236}">
                <a16:creationId xmlns:a16="http://schemas.microsoft.com/office/drawing/2014/main" id="{83764F12-F9A6-2440-B54A-9900688F7F47}"/>
              </a:ext>
            </a:extLst>
          </p:cNvPr>
          <p:cNvSpPr>
            <a:spLocks noChangeShapeType="1"/>
          </p:cNvSpPr>
          <p:nvPr/>
        </p:nvSpPr>
        <p:spPr bwMode="auto">
          <a:xfrm>
            <a:off x="2514600" y="1447800"/>
            <a:ext cx="1066800" cy="1371600"/>
          </a:xfrm>
          <a:prstGeom prst="line">
            <a:avLst/>
          </a:prstGeom>
          <a:noFill/>
          <a:ln w="12700">
            <a:solidFill>
              <a:srgbClr val="FF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55304" name="Picture 9">
            <a:extLst>
              <a:ext uri="{FF2B5EF4-FFF2-40B4-BE49-F238E27FC236}">
                <a16:creationId xmlns:a16="http://schemas.microsoft.com/office/drawing/2014/main" id="{3D9DD7C4-3E4B-914F-B0E8-8AF4289C48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819400"/>
            <a:ext cx="7934325"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4">
            <a:extLst>
              <a:ext uri="{FF2B5EF4-FFF2-40B4-BE49-F238E27FC236}">
                <a16:creationId xmlns:a16="http://schemas.microsoft.com/office/drawing/2014/main" id="{4586A753-E2A7-4048-B434-94636B2E80F2}"/>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2CCE3804-583E-9440-8ADD-B938DC382FBD}" type="slidenum">
              <a:rPr lang="en-US" altLang="en-US" sz="1400" smtClean="0"/>
              <a:pPr>
                <a:spcBef>
                  <a:spcPct val="0"/>
                </a:spcBef>
                <a:buClrTx/>
                <a:buSzTx/>
                <a:buFontTx/>
                <a:buNone/>
              </a:pPr>
              <a:t>34</a:t>
            </a:fld>
            <a:endParaRPr lang="en-US" altLang="en-US" sz="1400"/>
          </a:p>
        </p:txBody>
      </p:sp>
      <p:sp>
        <p:nvSpPr>
          <p:cNvPr id="56323" name="Rectangle 9">
            <a:extLst>
              <a:ext uri="{FF2B5EF4-FFF2-40B4-BE49-F238E27FC236}">
                <a16:creationId xmlns:a16="http://schemas.microsoft.com/office/drawing/2014/main" id="{E71B80CC-800B-274F-8265-9609E10CC3F0}"/>
              </a:ext>
            </a:extLst>
          </p:cNvPr>
          <p:cNvSpPr>
            <a:spLocks noChangeArrowheads="1"/>
          </p:cNvSpPr>
          <p:nvPr/>
        </p:nvSpPr>
        <p:spPr bwMode="auto">
          <a:xfrm>
            <a:off x="3200400" y="1981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56324" name="Rectangle 11">
            <a:extLst>
              <a:ext uri="{FF2B5EF4-FFF2-40B4-BE49-F238E27FC236}">
                <a16:creationId xmlns:a16="http://schemas.microsoft.com/office/drawing/2014/main" id="{CBACD346-F987-A944-80DE-4ADFDAFE98BB}"/>
              </a:ext>
            </a:extLst>
          </p:cNvPr>
          <p:cNvSpPr>
            <a:spLocks noChangeArrowheads="1"/>
          </p:cNvSpPr>
          <p:nvPr/>
        </p:nvSpPr>
        <p:spPr bwMode="auto">
          <a:xfrm>
            <a:off x="3200400" y="1295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56325" name="Rectangle 15">
            <a:extLst>
              <a:ext uri="{FF2B5EF4-FFF2-40B4-BE49-F238E27FC236}">
                <a16:creationId xmlns:a16="http://schemas.microsoft.com/office/drawing/2014/main" id="{8B003D6D-7328-D841-B7BB-85B72070A8EF}"/>
              </a:ext>
            </a:extLst>
          </p:cNvPr>
          <p:cNvSpPr>
            <a:spLocks noChangeArrowheads="1"/>
          </p:cNvSpPr>
          <p:nvPr/>
        </p:nvSpPr>
        <p:spPr bwMode="auto">
          <a:xfrm>
            <a:off x="2657475" y="27908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pic>
        <p:nvPicPr>
          <p:cNvPr id="56326" name="Picture 11">
            <a:extLst>
              <a:ext uri="{FF2B5EF4-FFF2-40B4-BE49-F238E27FC236}">
                <a16:creationId xmlns:a16="http://schemas.microsoft.com/office/drawing/2014/main" id="{31F8E734-B16F-B24B-88ED-6F5F8A517D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031875"/>
            <a:ext cx="7772400" cy="5487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
        <p:nvSpPr>
          <p:cNvPr id="56327" name="Rectangle 2">
            <a:extLst>
              <a:ext uri="{FF2B5EF4-FFF2-40B4-BE49-F238E27FC236}">
                <a16:creationId xmlns:a16="http://schemas.microsoft.com/office/drawing/2014/main" id="{07FD0CE3-A6C6-2F40-84F7-AF9F2DBC2970}"/>
              </a:ext>
            </a:extLst>
          </p:cNvPr>
          <p:cNvSpPr>
            <a:spLocks noGrp="1" noChangeArrowheads="1"/>
          </p:cNvSpPr>
          <p:nvPr>
            <p:ph type="title"/>
          </p:nvPr>
        </p:nvSpPr>
        <p:spPr>
          <a:xfrm>
            <a:off x="3886200" y="152400"/>
            <a:ext cx="5105400" cy="685800"/>
          </a:xfrm>
          <a:noFill/>
        </p:spPr>
        <p:txBody>
          <a:bodyPr/>
          <a:lstStyle/>
          <a:p>
            <a:r>
              <a:rPr lang="en-US" altLang="en-US" sz="3000"/>
              <a:t>Creating, Compiling, and Running Programs</a:t>
            </a:r>
            <a:endParaRPr lang="en-US" altLang="en-US" sz="3000">
              <a:solidFill>
                <a:schemeClr val="tx1"/>
              </a:solidFill>
              <a:latin typeface="Book Antiqua" panose="02040602050305030304" pitchFamily="18" charset="0"/>
            </a:endParaRPr>
          </a:p>
        </p:txBody>
      </p:sp>
      <p:pic>
        <p:nvPicPr>
          <p:cNvPr id="56328" name="Picture 9">
            <a:extLst>
              <a:ext uri="{FF2B5EF4-FFF2-40B4-BE49-F238E27FC236}">
                <a16:creationId xmlns:a16="http://schemas.microsoft.com/office/drawing/2014/main" id="{AC32B114-76F7-C04C-A864-2DAE0A4966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73025"/>
            <a:ext cx="3960813" cy="1363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4">
            <a:extLst>
              <a:ext uri="{FF2B5EF4-FFF2-40B4-BE49-F238E27FC236}">
                <a16:creationId xmlns:a16="http://schemas.microsoft.com/office/drawing/2014/main" id="{7CA9958B-FA16-9848-A99B-C813B5E174D8}"/>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329EBDD2-C44C-CF48-AC93-891C1688216E}" type="slidenum">
              <a:rPr lang="en-US" altLang="en-US" sz="1400" smtClean="0"/>
              <a:pPr>
                <a:spcBef>
                  <a:spcPct val="0"/>
                </a:spcBef>
                <a:buClrTx/>
                <a:buSzTx/>
                <a:buFontTx/>
                <a:buNone/>
              </a:pPr>
              <a:t>35</a:t>
            </a:fld>
            <a:endParaRPr lang="en-US" altLang="en-US" sz="1400"/>
          </a:p>
        </p:txBody>
      </p:sp>
      <p:sp>
        <p:nvSpPr>
          <p:cNvPr id="57347" name="Rectangle 1026">
            <a:extLst>
              <a:ext uri="{FF2B5EF4-FFF2-40B4-BE49-F238E27FC236}">
                <a16:creationId xmlns:a16="http://schemas.microsoft.com/office/drawing/2014/main" id="{FF35A0C1-C298-CE4B-A108-FF760475E48F}"/>
              </a:ext>
            </a:extLst>
          </p:cNvPr>
          <p:cNvSpPr>
            <a:spLocks noGrp="1" noChangeArrowheads="1"/>
          </p:cNvSpPr>
          <p:nvPr>
            <p:ph type="title"/>
          </p:nvPr>
        </p:nvSpPr>
        <p:spPr>
          <a:xfrm>
            <a:off x="685800" y="228600"/>
            <a:ext cx="7772400" cy="533400"/>
          </a:xfrm>
        </p:spPr>
        <p:txBody>
          <a:bodyPr/>
          <a:lstStyle/>
          <a:p>
            <a:r>
              <a:rPr lang="en-US" altLang="en-US"/>
              <a:t>Compiling Java Source Code</a:t>
            </a:r>
          </a:p>
        </p:txBody>
      </p:sp>
      <p:sp>
        <p:nvSpPr>
          <p:cNvPr id="57348" name="Rectangle 1027">
            <a:extLst>
              <a:ext uri="{FF2B5EF4-FFF2-40B4-BE49-F238E27FC236}">
                <a16:creationId xmlns:a16="http://schemas.microsoft.com/office/drawing/2014/main" id="{499BC2CE-4034-804A-A8A8-3C6D084DAA97}"/>
              </a:ext>
            </a:extLst>
          </p:cNvPr>
          <p:cNvSpPr>
            <a:spLocks noGrp="1" noChangeArrowheads="1"/>
          </p:cNvSpPr>
          <p:nvPr>
            <p:ph type="body" idx="1"/>
          </p:nvPr>
        </p:nvSpPr>
        <p:spPr>
          <a:xfrm>
            <a:off x="228600" y="838200"/>
            <a:ext cx="8915400" cy="3200400"/>
          </a:xfrm>
        </p:spPr>
        <p:txBody>
          <a:bodyPr/>
          <a:lstStyle/>
          <a:p>
            <a:pPr marL="0" indent="0">
              <a:lnSpc>
                <a:spcPct val="90000"/>
              </a:lnSpc>
              <a:buFont typeface="Monotype Sorts" pitchFamily="2" charset="2"/>
              <a:buNone/>
            </a:pPr>
            <a:r>
              <a:rPr lang="en-US" altLang="en-US" sz="2400">
                <a:cs typeface="Times New Roman" panose="02020603050405020304" pitchFamily="18" charset="0"/>
              </a:rPr>
              <a:t>You can port a source program to any machine with appropriate compilers. The source program must be recompiled, however, because the object program can only run on a specific machine. Nowadays computers are networked to work together. Java was designed to run object programs on any platform. With Java, you write the program once, and compile the source program into a special type of object code, known as </a:t>
            </a:r>
            <a:r>
              <a:rPr lang="en-US" altLang="en-US" sz="2400" i="1">
                <a:cs typeface="Times New Roman" panose="02020603050405020304" pitchFamily="18" charset="0"/>
              </a:rPr>
              <a:t>bytecode</a:t>
            </a:r>
            <a:r>
              <a:rPr lang="en-US" altLang="en-US" sz="2400">
                <a:cs typeface="Times New Roman" panose="02020603050405020304" pitchFamily="18" charset="0"/>
              </a:rPr>
              <a:t>. The bytecode can then run on any computer with a Java Virtual Machine, as shown below. Java Virtual Machine is a software that interprets Java bytecode. </a:t>
            </a:r>
          </a:p>
        </p:txBody>
      </p:sp>
      <p:sp>
        <p:nvSpPr>
          <p:cNvPr id="57349" name="Rectangle 1028">
            <a:extLst>
              <a:ext uri="{FF2B5EF4-FFF2-40B4-BE49-F238E27FC236}">
                <a16:creationId xmlns:a16="http://schemas.microsoft.com/office/drawing/2014/main" id="{7293004B-937E-E04F-A509-D1E49D5E0CF3}"/>
              </a:ext>
            </a:extLst>
          </p:cNvPr>
          <p:cNvSpPr>
            <a:spLocks noChangeArrowheads="1"/>
          </p:cNvSpPr>
          <p:nvPr/>
        </p:nvSpPr>
        <p:spPr bwMode="auto">
          <a:xfrm>
            <a:off x="2238375" y="31384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57350" name="Rectangle 1031">
            <a:extLst>
              <a:ext uri="{FF2B5EF4-FFF2-40B4-BE49-F238E27FC236}">
                <a16:creationId xmlns:a16="http://schemas.microsoft.com/office/drawing/2014/main" id="{8B55E56B-6421-F94C-A763-BE33CA675858}"/>
              </a:ext>
            </a:extLst>
          </p:cNvPr>
          <p:cNvSpPr>
            <a:spLocks noChangeArrowheads="1"/>
          </p:cNvSpPr>
          <p:nvPr/>
        </p:nvSpPr>
        <p:spPr bwMode="auto">
          <a:xfrm>
            <a:off x="3657600" y="25860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pic>
        <p:nvPicPr>
          <p:cNvPr id="57351" name="Picture 8">
            <a:extLst>
              <a:ext uri="{FF2B5EF4-FFF2-40B4-BE49-F238E27FC236}">
                <a16:creationId xmlns:a16="http://schemas.microsoft.com/office/drawing/2014/main" id="{4A99B9BC-2373-4147-A490-CDC1F911DD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886200"/>
            <a:ext cx="7854950" cy="2444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4">
            <a:extLst>
              <a:ext uri="{FF2B5EF4-FFF2-40B4-BE49-F238E27FC236}">
                <a16:creationId xmlns:a16="http://schemas.microsoft.com/office/drawing/2014/main" id="{238DBC4B-EC3D-6C43-8B3F-8AF71E7AC59F}"/>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DB48CDC3-92B0-8B43-AB32-D40030D47699}" type="slidenum">
              <a:rPr lang="en-US" altLang="en-US" sz="1400" smtClean="0"/>
              <a:pPr>
                <a:spcBef>
                  <a:spcPct val="0"/>
                </a:spcBef>
                <a:buClrTx/>
                <a:buSzTx/>
                <a:buFontTx/>
                <a:buNone/>
              </a:pPr>
              <a:t>36</a:t>
            </a:fld>
            <a:endParaRPr lang="en-US" altLang="en-US" sz="1400"/>
          </a:p>
        </p:txBody>
      </p:sp>
      <p:sp>
        <p:nvSpPr>
          <p:cNvPr id="58371" name="Rectangle 9">
            <a:extLst>
              <a:ext uri="{FF2B5EF4-FFF2-40B4-BE49-F238E27FC236}">
                <a16:creationId xmlns:a16="http://schemas.microsoft.com/office/drawing/2014/main" id="{415B9E99-344E-9B4D-B7EB-CE54FA27968D}"/>
              </a:ext>
            </a:extLst>
          </p:cNvPr>
          <p:cNvSpPr>
            <a:spLocks noChangeArrowheads="1"/>
          </p:cNvSpPr>
          <p:nvPr/>
        </p:nvSpPr>
        <p:spPr bwMode="auto">
          <a:xfrm>
            <a:off x="457200" y="2362200"/>
            <a:ext cx="8305800" cy="259080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lstStyle>
            <a:lvl1pPr marL="342900" indent="-342900">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buFont typeface="Monotype Sorts" pitchFamily="2" charset="2"/>
              <a:buNone/>
            </a:pPr>
            <a:r>
              <a:rPr lang="en-US" altLang="en-US" sz="2400" b="1">
                <a:latin typeface="Courier New" panose="02070309020205020404" pitchFamily="49" charset="0"/>
              </a:rPr>
              <a:t>// This program prints Welcome to Java! </a:t>
            </a:r>
          </a:p>
          <a:p>
            <a:pPr>
              <a:spcBef>
                <a:spcPct val="0"/>
              </a:spcBef>
              <a:buFont typeface="Monotype Sorts" pitchFamily="2" charset="2"/>
              <a:buNone/>
            </a:pPr>
            <a:r>
              <a:rPr lang="en-US" altLang="en-US" sz="2400" b="1">
                <a:latin typeface="Courier New" panose="02070309020205020404" pitchFamily="49" charset="0"/>
              </a:rPr>
              <a:t>public class Welcome {	</a:t>
            </a:r>
          </a:p>
          <a:p>
            <a:pPr>
              <a:spcBef>
                <a:spcPct val="0"/>
              </a:spcBef>
              <a:buFont typeface="Monotype Sorts" pitchFamily="2" charset="2"/>
              <a:buNone/>
            </a:pPr>
            <a:r>
              <a:rPr lang="en-US" altLang="en-US" sz="2400" b="1">
                <a:latin typeface="Courier New" panose="02070309020205020404" pitchFamily="49" charset="0"/>
              </a:rPr>
              <a:t>  public static void main(String[] args) { </a:t>
            </a:r>
          </a:p>
          <a:p>
            <a:pPr>
              <a:spcBef>
                <a:spcPct val="0"/>
              </a:spcBef>
              <a:buFont typeface="Monotype Sorts" pitchFamily="2" charset="2"/>
              <a:buNone/>
            </a:pPr>
            <a:r>
              <a:rPr lang="en-US" altLang="en-US" sz="2400" b="1">
                <a:latin typeface="Courier New" panose="02070309020205020404" pitchFamily="49" charset="0"/>
              </a:rPr>
              <a:t>    System.out.println("Welcome to Java!");</a:t>
            </a:r>
          </a:p>
          <a:p>
            <a:pPr>
              <a:spcBef>
                <a:spcPct val="0"/>
              </a:spcBef>
              <a:buFont typeface="Monotype Sorts" pitchFamily="2" charset="2"/>
              <a:buNone/>
            </a:pPr>
            <a:r>
              <a:rPr lang="en-US" altLang="en-US" sz="2400" b="1">
                <a:latin typeface="Courier New" panose="02070309020205020404" pitchFamily="49" charset="0"/>
              </a:rPr>
              <a:t>  }</a:t>
            </a:r>
          </a:p>
          <a:p>
            <a:pPr>
              <a:spcBef>
                <a:spcPct val="0"/>
              </a:spcBef>
              <a:buFont typeface="Monotype Sorts" pitchFamily="2" charset="2"/>
              <a:buNone/>
            </a:pPr>
            <a:r>
              <a:rPr lang="en-US" altLang="en-US" sz="2400" b="1">
                <a:latin typeface="Courier New" panose="02070309020205020404" pitchFamily="49" charset="0"/>
              </a:rPr>
              <a:t>}</a:t>
            </a:r>
            <a:endParaRPr lang="en-US" altLang="en-US" sz="2800" b="1"/>
          </a:p>
        </p:txBody>
      </p:sp>
      <p:sp>
        <p:nvSpPr>
          <p:cNvPr id="58372" name="Rectangle 2">
            <a:extLst>
              <a:ext uri="{FF2B5EF4-FFF2-40B4-BE49-F238E27FC236}">
                <a16:creationId xmlns:a16="http://schemas.microsoft.com/office/drawing/2014/main" id="{31BD63D0-4244-FC44-88C1-C2053826E37B}"/>
              </a:ext>
            </a:extLst>
          </p:cNvPr>
          <p:cNvSpPr>
            <a:spLocks noGrp="1" noChangeArrowheads="1"/>
          </p:cNvSpPr>
          <p:nvPr>
            <p:ph type="title"/>
          </p:nvPr>
        </p:nvSpPr>
        <p:spPr>
          <a:xfrm>
            <a:off x="685800" y="457200"/>
            <a:ext cx="7772400" cy="533400"/>
          </a:xfrm>
          <a:noFill/>
        </p:spPr>
        <p:txBody>
          <a:bodyPr/>
          <a:lstStyle/>
          <a:p>
            <a:r>
              <a:rPr lang="en-US" altLang="en-US" sz="4300"/>
              <a:t>Trace a Program Execution</a:t>
            </a:r>
          </a:p>
        </p:txBody>
      </p:sp>
      <p:sp>
        <p:nvSpPr>
          <p:cNvPr id="58373" name="Rectangle 6">
            <a:extLst>
              <a:ext uri="{FF2B5EF4-FFF2-40B4-BE49-F238E27FC236}">
                <a16:creationId xmlns:a16="http://schemas.microsoft.com/office/drawing/2014/main" id="{3F8C32C0-79FF-1B43-B912-1E83D7134466}"/>
              </a:ext>
            </a:extLst>
          </p:cNvPr>
          <p:cNvSpPr>
            <a:spLocks noChangeArrowheads="1"/>
          </p:cNvSpPr>
          <p:nvPr/>
        </p:nvSpPr>
        <p:spPr bwMode="auto">
          <a:xfrm>
            <a:off x="838200" y="3124200"/>
            <a:ext cx="7086600" cy="371475"/>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284679" name="AutoShape 7">
            <a:extLst>
              <a:ext uri="{FF2B5EF4-FFF2-40B4-BE49-F238E27FC236}">
                <a16:creationId xmlns:a16="http://schemas.microsoft.com/office/drawing/2014/main" id="{E6EF1FFE-4CBB-1B47-8855-DC87703EC30E}"/>
              </a:ext>
            </a:extLst>
          </p:cNvPr>
          <p:cNvSpPr>
            <a:spLocks noChangeArrowheads="1"/>
          </p:cNvSpPr>
          <p:nvPr/>
        </p:nvSpPr>
        <p:spPr bwMode="auto">
          <a:xfrm>
            <a:off x="5943600" y="1219200"/>
            <a:ext cx="2490788" cy="615950"/>
          </a:xfrm>
          <a:prstGeom prst="wedgeRoundRectCallout">
            <a:avLst>
              <a:gd name="adj1" fmla="val -101944"/>
              <a:gd name="adj2" fmla="val 270875"/>
              <a:gd name="adj3" fmla="val 16667"/>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1800"/>
              <a:t>Enter main method</a:t>
            </a:r>
          </a:p>
        </p:txBody>
      </p:sp>
      <p:sp>
        <p:nvSpPr>
          <p:cNvPr id="58375" name="Rectangle 8">
            <a:extLst>
              <a:ext uri="{FF2B5EF4-FFF2-40B4-BE49-F238E27FC236}">
                <a16:creationId xmlns:a16="http://schemas.microsoft.com/office/drawing/2014/main" id="{5AC1A646-43AC-B94D-AEDC-B45E147F9BA3}"/>
              </a:ext>
            </a:extLst>
          </p:cNvPr>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1800">
                <a:solidFill>
                  <a:schemeClr val="bg2"/>
                </a:solidFill>
                <a:latin typeface="Forte" pitchFamily="66" charset="0"/>
              </a:rPr>
              <a:t>animation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284679"/>
                                        </p:tgtEl>
                                        <p:attrNameLst>
                                          <p:attrName>style.visibility</p:attrName>
                                        </p:attrNameLst>
                                      </p:cBhvr>
                                      <p:to>
                                        <p:strVal val="visible"/>
                                      </p:to>
                                    </p:set>
                                    <p:anim calcmode="lin" valueType="num">
                                      <p:cBhvr additive="base">
                                        <p:cTn id="7" dur="500" fill="hold"/>
                                        <p:tgtEl>
                                          <p:spTgt spid="284679"/>
                                        </p:tgtEl>
                                        <p:attrNameLst>
                                          <p:attrName>ppt_x</p:attrName>
                                        </p:attrNameLst>
                                      </p:cBhvr>
                                      <p:tavLst>
                                        <p:tav tm="0">
                                          <p:val>
                                            <p:strVal val="0-#ppt_w/2"/>
                                          </p:val>
                                        </p:tav>
                                        <p:tav tm="100000">
                                          <p:val>
                                            <p:strVal val="#ppt_x"/>
                                          </p:val>
                                        </p:tav>
                                      </p:tavLst>
                                    </p:anim>
                                    <p:anim calcmode="lin" valueType="num">
                                      <p:cBhvr additive="base">
                                        <p:cTn id="8" dur="500" fill="hold"/>
                                        <p:tgtEl>
                                          <p:spTgt spid="2846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67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4">
            <a:extLst>
              <a:ext uri="{FF2B5EF4-FFF2-40B4-BE49-F238E27FC236}">
                <a16:creationId xmlns:a16="http://schemas.microsoft.com/office/drawing/2014/main" id="{DC2975D4-AF40-8846-AD2E-7567000EB6F9}"/>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2C80D12B-FE60-5E49-8E7F-035B116FAFAA}" type="slidenum">
              <a:rPr lang="en-US" altLang="en-US" sz="1400" smtClean="0"/>
              <a:pPr>
                <a:spcBef>
                  <a:spcPct val="0"/>
                </a:spcBef>
                <a:buClrTx/>
                <a:buSzTx/>
                <a:buFontTx/>
                <a:buNone/>
              </a:pPr>
              <a:t>37</a:t>
            </a:fld>
            <a:endParaRPr lang="en-US" altLang="en-US" sz="1400"/>
          </a:p>
        </p:txBody>
      </p:sp>
      <p:sp>
        <p:nvSpPr>
          <p:cNvPr id="50179" name="Rectangle 2">
            <a:extLst>
              <a:ext uri="{FF2B5EF4-FFF2-40B4-BE49-F238E27FC236}">
                <a16:creationId xmlns:a16="http://schemas.microsoft.com/office/drawing/2014/main" id="{94DFC216-B87F-1048-80AE-4189B7F69F10}"/>
              </a:ext>
            </a:extLst>
          </p:cNvPr>
          <p:cNvSpPr>
            <a:spLocks noChangeArrowheads="1"/>
          </p:cNvSpPr>
          <p:nvPr/>
        </p:nvSpPr>
        <p:spPr bwMode="auto">
          <a:xfrm>
            <a:off x="457200" y="2362200"/>
            <a:ext cx="8305800" cy="259080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lstStyle/>
          <a:p>
            <a:pPr marL="342900" indent="-342900">
              <a:spcBef>
                <a:spcPct val="20000"/>
              </a:spcBef>
              <a:buClr>
                <a:schemeClr val="tx2"/>
              </a:buClr>
              <a:buSzPct val="75000"/>
              <a:buFont typeface="Monotype Sorts" pitchFamily="2" charset="2"/>
              <a:buNone/>
              <a:defRPr/>
            </a:pPr>
            <a:r>
              <a:rPr lang="en-US" b="1" dirty="0">
                <a:solidFill>
                  <a:schemeClr val="accent4"/>
                </a:solidFill>
                <a:latin typeface="Courier New" pitchFamily="49" charset="0"/>
              </a:rPr>
              <a:t>// This program prints Welcome to Java! </a:t>
            </a:r>
          </a:p>
          <a:p>
            <a:pPr marL="342900" indent="-342900">
              <a:buClr>
                <a:schemeClr val="tx2"/>
              </a:buClr>
              <a:buSzPct val="75000"/>
              <a:buFont typeface="Monotype Sorts" pitchFamily="2" charset="2"/>
              <a:buNone/>
              <a:defRPr/>
            </a:pPr>
            <a:r>
              <a:rPr lang="en-US" b="1" dirty="0">
                <a:solidFill>
                  <a:schemeClr val="accent4"/>
                </a:solidFill>
                <a:latin typeface="Courier New" pitchFamily="49" charset="0"/>
              </a:rPr>
              <a:t>public class Welcome {	</a:t>
            </a:r>
          </a:p>
          <a:p>
            <a:pPr marL="342900" indent="-342900">
              <a:buClr>
                <a:schemeClr val="tx2"/>
              </a:buClr>
              <a:buSzPct val="75000"/>
              <a:buFont typeface="Monotype Sorts" pitchFamily="2" charset="2"/>
              <a:buNone/>
              <a:defRPr/>
            </a:pPr>
            <a:r>
              <a:rPr lang="en-US" b="1" dirty="0">
                <a:solidFill>
                  <a:schemeClr val="accent4"/>
                </a:solidFill>
                <a:latin typeface="Courier New" pitchFamily="49" charset="0"/>
              </a:rPr>
              <a:t>  public static void main(String[] </a:t>
            </a:r>
            <a:r>
              <a:rPr lang="en-US" b="1" dirty="0" err="1">
                <a:solidFill>
                  <a:schemeClr val="accent4"/>
                </a:solidFill>
                <a:latin typeface="Courier New" pitchFamily="49" charset="0"/>
              </a:rPr>
              <a:t>args</a:t>
            </a:r>
            <a:r>
              <a:rPr lang="en-US" b="1" dirty="0">
                <a:solidFill>
                  <a:schemeClr val="accent4"/>
                </a:solidFill>
                <a:latin typeface="Courier New" pitchFamily="49" charset="0"/>
              </a:rPr>
              <a:t>) { </a:t>
            </a:r>
          </a:p>
          <a:p>
            <a:pPr marL="342900" indent="-342900">
              <a:buClr>
                <a:schemeClr val="tx2"/>
              </a:buClr>
              <a:buSzPct val="75000"/>
              <a:buFont typeface="Monotype Sorts" pitchFamily="2" charset="2"/>
              <a:buNone/>
              <a:defRPr/>
            </a:pPr>
            <a:r>
              <a:rPr lang="en-US" b="1" dirty="0">
                <a:solidFill>
                  <a:schemeClr val="accent4"/>
                </a:solidFill>
                <a:latin typeface="Courier New" pitchFamily="49" charset="0"/>
              </a:rPr>
              <a:t>    </a:t>
            </a:r>
            <a:r>
              <a:rPr lang="en-US" b="1" dirty="0" err="1">
                <a:solidFill>
                  <a:schemeClr val="accent4"/>
                </a:solidFill>
                <a:latin typeface="Courier New" pitchFamily="49" charset="0"/>
              </a:rPr>
              <a:t>System.out.println</a:t>
            </a:r>
            <a:r>
              <a:rPr lang="en-US" b="1" dirty="0">
                <a:solidFill>
                  <a:schemeClr val="accent4"/>
                </a:solidFill>
                <a:latin typeface="Courier New" pitchFamily="49" charset="0"/>
              </a:rPr>
              <a:t>("Welcome to Java!");</a:t>
            </a:r>
          </a:p>
          <a:p>
            <a:pPr marL="342900" indent="-342900">
              <a:buClr>
                <a:schemeClr val="tx2"/>
              </a:buClr>
              <a:buSzPct val="75000"/>
              <a:buFont typeface="Monotype Sorts" pitchFamily="2" charset="2"/>
              <a:buNone/>
              <a:defRPr/>
            </a:pPr>
            <a:r>
              <a:rPr lang="en-US" b="1" dirty="0">
                <a:solidFill>
                  <a:schemeClr val="accent4"/>
                </a:solidFill>
                <a:latin typeface="Courier New" pitchFamily="49" charset="0"/>
              </a:rPr>
              <a:t>  }</a:t>
            </a:r>
          </a:p>
          <a:p>
            <a:pPr marL="342900" indent="-342900">
              <a:buClr>
                <a:schemeClr val="tx2"/>
              </a:buClr>
              <a:buSzPct val="75000"/>
              <a:buFont typeface="Monotype Sorts" pitchFamily="2" charset="2"/>
              <a:buNone/>
              <a:defRPr/>
            </a:pPr>
            <a:r>
              <a:rPr lang="en-US" b="1" dirty="0">
                <a:solidFill>
                  <a:schemeClr val="accent4"/>
                </a:solidFill>
                <a:latin typeface="Courier New" pitchFamily="49" charset="0"/>
              </a:rPr>
              <a:t>}</a:t>
            </a:r>
            <a:endParaRPr lang="en-US" sz="2800" b="1" dirty="0">
              <a:solidFill>
                <a:schemeClr val="accent4"/>
              </a:solidFill>
            </a:endParaRPr>
          </a:p>
        </p:txBody>
      </p:sp>
      <p:sp>
        <p:nvSpPr>
          <p:cNvPr id="59396" name="Rectangle 3">
            <a:extLst>
              <a:ext uri="{FF2B5EF4-FFF2-40B4-BE49-F238E27FC236}">
                <a16:creationId xmlns:a16="http://schemas.microsoft.com/office/drawing/2014/main" id="{A29E3824-D0DF-CC4F-A93A-376BAB6EC2B0}"/>
              </a:ext>
            </a:extLst>
          </p:cNvPr>
          <p:cNvSpPr>
            <a:spLocks noGrp="1" noChangeArrowheads="1"/>
          </p:cNvSpPr>
          <p:nvPr>
            <p:ph type="title"/>
          </p:nvPr>
        </p:nvSpPr>
        <p:spPr>
          <a:xfrm>
            <a:off x="685800" y="381000"/>
            <a:ext cx="7772400" cy="533400"/>
          </a:xfrm>
          <a:noFill/>
        </p:spPr>
        <p:txBody>
          <a:bodyPr/>
          <a:lstStyle/>
          <a:p>
            <a:r>
              <a:rPr lang="en-US" altLang="en-US" sz="4300"/>
              <a:t>Trace a Program Execution</a:t>
            </a:r>
          </a:p>
        </p:txBody>
      </p:sp>
      <p:sp>
        <p:nvSpPr>
          <p:cNvPr id="59397" name="Rectangle 4">
            <a:extLst>
              <a:ext uri="{FF2B5EF4-FFF2-40B4-BE49-F238E27FC236}">
                <a16:creationId xmlns:a16="http://schemas.microsoft.com/office/drawing/2014/main" id="{0C1ED8A8-33DA-E84E-A8F6-0A28FBF92DCF}"/>
              </a:ext>
            </a:extLst>
          </p:cNvPr>
          <p:cNvSpPr>
            <a:spLocks noChangeArrowheads="1"/>
          </p:cNvSpPr>
          <p:nvPr/>
        </p:nvSpPr>
        <p:spPr bwMode="auto">
          <a:xfrm>
            <a:off x="1219200" y="3505200"/>
            <a:ext cx="7162800" cy="371475"/>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286725" name="AutoShape 5">
            <a:extLst>
              <a:ext uri="{FF2B5EF4-FFF2-40B4-BE49-F238E27FC236}">
                <a16:creationId xmlns:a16="http://schemas.microsoft.com/office/drawing/2014/main" id="{56178B4F-D398-D949-87AE-9C72C4A2E682}"/>
              </a:ext>
            </a:extLst>
          </p:cNvPr>
          <p:cNvSpPr>
            <a:spLocks noChangeArrowheads="1"/>
          </p:cNvSpPr>
          <p:nvPr/>
        </p:nvSpPr>
        <p:spPr bwMode="auto">
          <a:xfrm>
            <a:off x="5943600" y="1219200"/>
            <a:ext cx="2490788" cy="615950"/>
          </a:xfrm>
          <a:prstGeom prst="wedgeRoundRectCallout">
            <a:avLst>
              <a:gd name="adj1" fmla="val -107491"/>
              <a:gd name="adj2" fmla="val 325259"/>
              <a:gd name="adj3" fmla="val 16667"/>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1800"/>
              <a:t>Execute statement</a:t>
            </a:r>
          </a:p>
        </p:txBody>
      </p:sp>
      <p:sp>
        <p:nvSpPr>
          <p:cNvPr id="59399" name="Rectangle 6">
            <a:extLst>
              <a:ext uri="{FF2B5EF4-FFF2-40B4-BE49-F238E27FC236}">
                <a16:creationId xmlns:a16="http://schemas.microsoft.com/office/drawing/2014/main" id="{70279796-A70F-8642-9C6E-9BED9E450538}"/>
              </a:ext>
            </a:extLst>
          </p:cNvPr>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1800">
                <a:solidFill>
                  <a:schemeClr val="bg2"/>
                </a:solidFill>
                <a:latin typeface="Forte" pitchFamily="66" charset="0"/>
              </a:rPr>
              <a:t>animation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286725"/>
                                        </p:tgtEl>
                                        <p:attrNameLst>
                                          <p:attrName>style.visibility</p:attrName>
                                        </p:attrNameLst>
                                      </p:cBhvr>
                                      <p:to>
                                        <p:strVal val="visible"/>
                                      </p:to>
                                    </p:set>
                                    <p:anim calcmode="lin" valueType="num">
                                      <p:cBhvr additive="base">
                                        <p:cTn id="7" dur="500" fill="hold"/>
                                        <p:tgtEl>
                                          <p:spTgt spid="286725"/>
                                        </p:tgtEl>
                                        <p:attrNameLst>
                                          <p:attrName>ppt_x</p:attrName>
                                        </p:attrNameLst>
                                      </p:cBhvr>
                                      <p:tavLst>
                                        <p:tav tm="0">
                                          <p:val>
                                            <p:strVal val="0-#ppt_w/2"/>
                                          </p:val>
                                        </p:tav>
                                        <p:tav tm="100000">
                                          <p:val>
                                            <p:strVal val="#ppt_x"/>
                                          </p:val>
                                        </p:tav>
                                      </p:tavLst>
                                    </p:anim>
                                    <p:anim calcmode="lin" valueType="num">
                                      <p:cBhvr additive="base">
                                        <p:cTn id="8" dur="500" fill="hold"/>
                                        <p:tgtEl>
                                          <p:spTgt spid="2867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2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4">
            <a:extLst>
              <a:ext uri="{FF2B5EF4-FFF2-40B4-BE49-F238E27FC236}">
                <a16:creationId xmlns:a16="http://schemas.microsoft.com/office/drawing/2014/main" id="{2054E680-76EF-5F4A-83CE-B220937A617D}"/>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6C110A2E-B359-4E42-94F1-7AC38D0E6F29}" type="slidenum">
              <a:rPr lang="en-US" altLang="en-US" sz="1400" smtClean="0"/>
              <a:pPr>
                <a:spcBef>
                  <a:spcPct val="0"/>
                </a:spcBef>
                <a:buClrTx/>
                <a:buSzTx/>
                <a:buFontTx/>
                <a:buNone/>
              </a:pPr>
              <a:t>38</a:t>
            </a:fld>
            <a:endParaRPr lang="en-US" altLang="en-US" sz="1400"/>
          </a:p>
        </p:txBody>
      </p:sp>
      <p:sp>
        <p:nvSpPr>
          <p:cNvPr id="51203" name="Rectangle 2">
            <a:extLst>
              <a:ext uri="{FF2B5EF4-FFF2-40B4-BE49-F238E27FC236}">
                <a16:creationId xmlns:a16="http://schemas.microsoft.com/office/drawing/2014/main" id="{01C9E008-64EE-9C4C-9DF3-75E2C93A6CAB}"/>
              </a:ext>
            </a:extLst>
          </p:cNvPr>
          <p:cNvSpPr>
            <a:spLocks noChangeArrowheads="1"/>
          </p:cNvSpPr>
          <p:nvPr/>
        </p:nvSpPr>
        <p:spPr bwMode="auto">
          <a:xfrm>
            <a:off x="457200" y="2362200"/>
            <a:ext cx="8305800" cy="259080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lstStyle/>
          <a:p>
            <a:pPr marL="342900" indent="-342900">
              <a:spcBef>
                <a:spcPct val="20000"/>
              </a:spcBef>
              <a:buClr>
                <a:schemeClr val="tx2"/>
              </a:buClr>
              <a:buSzPct val="75000"/>
              <a:buFont typeface="Monotype Sorts" pitchFamily="2" charset="2"/>
              <a:buNone/>
              <a:defRPr/>
            </a:pPr>
            <a:r>
              <a:rPr lang="en-US" b="1" dirty="0">
                <a:solidFill>
                  <a:schemeClr val="accent4"/>
                </a:solidFill>
                <a:latin typeface="Courier New" pitchFamily="49" charset="0"/>
              </a:rPr>
              <a:t>// This program prints Welcome to Java! </a:t>
            </a:r>
          </a:p>
          <a:p>
            <a:pPr marL="342900" indent="-342900">
              <a:buClr>
                <a:schemeClr val="tx2"/>
              </a:buClr>
              <a:buSzPct val="75000"/>
              <a:buFont typeface="Monotype Sorts" pitchFamily="2" charset="2"/>
              <a:buNone/>
              <a:defRPr/>
            </a:pPr>
            <a:r>
              <a:rPr lang="en-US" b="1" dirty="0">
                <a:solidFill>
                  <a:schemeClr val="accent4"/>
                </a:solidFill>
                <a:latin typeface="Courier New" pitchFamily="49" charset="0"/>
              </a:rPr>
              <a:t>public class Welcome {	</a:t>
            </a:r>
          </a:p>
          <a:p>
            <a:pPr marL="342900" indent="-342900">
              <a:buClr>
                <a:schemeClr val="tx2"/>
              </a:buClr>
              <a:buSzPct val="75000"/>
              <a:buFont typeface="Monotype Sorts" pitchFamily="2" charset="2"/>
              <a:buNone/>
              <a:defRPr/>
            </a:pPr>
            <a:r>
              <a:rPr lang="en-US" b="1" dirty="0">
                <a:solidFill>
                  <a:schemeClr val="accent4"/>
                </a:solidFill>
                <a:latin typeface="Courier New" pitchFamily="49" charset="0"/>
              </a:rPr>
              <a:t>  public static void main(String[] </a:t>
            </a:r>
            <a:r>
              <a:rPr lang="en-US" b="1" dirty="0" err="1">
                <a:solidFill>
                  <a:schemeClr val="accent4"/>
                </a:solidFill>
                <a:latin typeface="Courier New" pitchFamily="49" charset="0"/>
              </a:rPr>
              <a:t>args</a:t>
            </a:r>
            <a:r>
              <a:rPr lang="en-US" b="1" dirty="0">
                <a:solidFill>
                  <a:schemeClr val="accent4"/>
                </a:solidFill>
                <a:latin typeface="Courier New" pitchFamily="49" charset="0"/>
              </a:rPr>
              <a:t>) { </a:t>
            </a:r>
          </a:p>
          <a:p>
            <a:pPr marL="342900" indent="-342900">
              <a:buClr>
                <a:schemeClr val="tx2"/>
              </a:buClr>
              <a:buSzPct val="75000"/>
              <a:buFont typeface="Monotype Sorts" pitchFamily="2" charset="2"/>
              <a:buNone/>
              <a:defRPr/>
            </a:pPr>
            <a:r>
              <a:rPr lang="en-US" b="1" dirty="0">
                <a:solidFill>
                  <a:schemeClr val="accent4"/>
                </a:solidFill>
                <a:latin typeface="Courier New" pitchFamily="49" charset="0"/>
              </a:rPr>
              <a:t>    </a:t>
            </a:r>
            <a:r>
              <a:rPr lang="en-US" b="1" dirty="0" err="1">
                <a:solidFill>
                  <a:schemeClr val="accent4"/>
                </a:solidFill>
                <a:latin typeface="Courier New" pitchFamily="49" charset="0"/>
              </a:rPr>
              <a:t>System.out.println</a:t>
            </a:r>
            <a:r>
              <a:rPr lang="en-US" b="1" dirty="0">
                <a:solidFill>
                  <a:schemeClr val="accent4"/>
                </a:solidFill>
                <a:latin typeface="Courier New" pitchFamily="49" charset="0"/>
              </a:rPr>
              <a:t>("Welcome to Java!");</a:t>
            </a:r>
          </a:p>
          <a:p>
            <a:pPr marL="342900" indent="-342900">
              <a:buClr>
                <a:schemeClr val="tx2"/>
              </a:buClr>
              <a:buSzPct val="75000"/>
              <a:buFont typeface="Monotype Sorts" pitchFamily="2" charset="2"/>
              <a:buNone/>
              <a:defRPr/>
            </a:pPr>
            <a:r>
              <a:rPr lang="en-US" b="1" dirty="0">
                <a:solidFill>
                  <a:schemeClr val="accent4"/>
                </a:solidFill>
                <a:latin typeface="Courier New" pitchFamily="49" charset="0"/>
              </a:rPr>
              <a:t>  }</a:t>
            </a:r>
          </a:p>
          <a:p>
            <a:pPr marL="342900" indent="-342900">
              <a:buClr>
                <a:schemeClr val="tx2"/>
              </a:buClr>
              <a:buSzPct val="75000"/>
              <a:buFont typeface="Monotype Sorts" pitchFamily="2" charset="2"/>
              <a:buNone/>
              <a:defRPr/>
            </a:pPr>
            <a:r>
              <a:rPr lang="en-US" b="1" dirty="0">
                <a:solidFill>
                  <a:schemeClr val="accent4"/>
                </a:solidFill>
                <a:latin typeface="Courier New" pitchFamily="49" charset="0"/>
              </a:rPr>
              <a:t>}</a:t>
            </a:r>
            <a:endParaRPr lang="en-US" sz="2800" b="1" dirty="0">
              <a:solidFill>
                <a:schemeClr val="accent4"/>
              </a:solidFill>
            </a:endParaRPr>
          </a:p>
        </p:txBody>
      </p:sp>
      <p:sp>
        <p:nvSpPr>
          <p:cNvPr id="60420" name="Rectangle 3">
            <a:extLst>
              <a:ext uri="{FF2B5EF4-FFF2-40B4-BE49-F238E27FC236}">
                <a16:creationId xmlns:a16="http://schemas.microsoft.com/office/drawing/2014/main" id="{96060D09-B1E7-904A-A65A-5A2FFD9FFCAD}"/>
              </a:ext>
            </a:extLst>
          </p:cNvPr>
          <p:cNvSpPr>
            <a:spLocks noGrp="1" noChangeArrowheads="1"/>
          </p:cNvSpPr>
          <p:nvPr>
            <p:ph type="title"/>
          </p:nvPr>
        </p:nvSpPr>
        <p:spPr>
          <a:xfrm>
            <a:off x="685800" y="381000"/>
            <a:ext cx="7772400" cy="533400"/>
          </a:xfrm>
          <a:noFill/>
        </p:spPr>
        <p:txBody>
          <a:bodyPr/>
          <a:lstStyle/>
          <a:p>
            <a:r>
              <a:rPr lang="en-US" altLang="en-US" sz="4300"/>
              <a:t>Trace a Program Execution</a:t>
            </a:r>
          </a:p>
        </p:txBody>
      </p:sp>
      <p:sp>
        <p:nvSpPr>
          <p:cNvPr id="60421" name="Rectangle 4">
            <a:extLst>
              <a:ext uri="{FF2B5EF4-FFF2-40B4-BE49-F238E27FC236}">
                <a16:creationId xmlns:a16="http://schemas.microsoft.com/office/drawing/2014/main" id="{57EA4E8E-08E9-764C-B4EF-E7F2C9C45BC5}"/>
              </a:ext>
            </a:extLst>
          </p:cNvPr>
          <p:cNvSpPr>
            <a:spLocks noChangeArrowheads="1"/>
          </p:cNvSpPr>
          <p:nvPr/>
        </p:nvSpPr>
        <p:spPr bwMode="auto">
          <a:xfrm>
            <a:off x="1219200" y="3505200"/>
            <a:ext cx="7162800" cy="371475"/>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60422" name="Rectangle 6">
            <a:extLst>
              <a:ext uri="{FF2B5EF4-FFF2-40B4-BE49-F238E27FC236}">
                <a16:creationId xmlns:a16="http://schemas.microsoft.com/office/drawing/2014/main" id="{B1195292-59D1-5A46-B3D1-559B07085764}"/>
              </a:ext>
            </a:extLst>
          </p:cNvPr>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1800">
                <a:solidFill>
                  <a:schemeClr val="bg2"/>
                </a:solidFill>
                <a:latin typeface="Forte" pitchFamily="66" charset="0"/>
              </a:rPr>
              <a:t>animation</a:t>
            </a:r>
          </a:p>
        </p:txBody>
      </p:sp>
      <p:sp>
        <p:nvSpPr>
          <p:cNvPr id="60423" name="Line 8">
            <a:extLst>
              <a:ext uri="{FF2B5EF4-FFF2-40B4-BE49-F238E27FC236}">
                <a16:creationId xmlns:a16="http://schemas.microsoft.com/office/drawing/2014/main" id="{780C0C0E-1B8A-B943-B255-D0F9BCF8E2A1}"/>
              </a:ext>
            </a:extLst>
          </p:cNvPr>
          <p:cNvSpPr>
            <a:spLocks noChangeShapeType="1"/>
          </p:cNvSpPr>
          <p:nvPr/>
        </p:nvSpPr>
        <p:spPr bwMode="auto">
          <a:xfrm flipH="1">
            <a:off x="3962400" y="3810000"/>
            <a:ext cx="1219200" cy="1371600"/>
          </a:xfrm>
          <a:prstGeom prst="line">
            <a:avLst/>
          </a:prstGeom>
          <a:noFill/>
          <a:ln w="12700">
            <a:solidFill>
              <a:srgbClr val="FF0000"/>
            </a:solidFill>
            <a:round/>
            <a:headEnd type="none" w="sm" len="sm"/>
            <a:tailEnd type="stealth"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753" name="AutoShape 9">
            <a:extLst>
              <a:ext uri="{FF2B5EF4-FFF2-40B4-BE49-F238E27FC236}">
                <a16:creationId xmlns:a16="http://schemas.microsoft.com/office/drawing/2014/main" id="{5AD3C871-8EDE-B143-8507-F95A7772A405}"/>
              </a:ext>
            </a:extLst>
          </p:cNvPr>
          <p:cNvSpPr>
            <a:spLocks noChangeArrowheads="1"/>
          </p:cNvSpPr>
          <p:nvPr/>
        </p:nvSpPr>
        <p:spPr bwMode="auto">
          <a:xfrm>
            <a:off x="6096000" y="5410200"/>
            <a:ext cx="2687638" cy="692150"/>
          </a:xfrm>
          <a:prstGeom prst="wedgeRoundRectCallout">
            <a:avLst>
              <a:gd name="adj1" fmla="val -122829"/>
              <a:gd name="adj2" fmla="val -9176"/>
              <a:gd name="adj3" fmla="val 16667"/>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1800"/>
              <a:t>print a message to the console</a:t>
            </a:r>
          </a:p>
        </p:txBody>
      </p:sp>
      <p:pic>
        <p:nvPicPr>
          <p:cNvPr id="60425" name="Picture 10">
            <a:extLst>
              <a:ext uri="{FF2B5EF4-FFF2-40B4-BE49-F238E27FC236}">
                <a16:creationId xmlns:a16="http://schemas.microsoft.com/office/drawing/2014/main" id="{F9D208C5-B075-054E-B290-8D103E3BE1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5257800"/>
            <a:ext cx="2073275" cy="1036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87753"/>
                                        </p:tgtEl>
                                        <p:attrNameLst>
                                          <p:attrName>style.visibility</p:attrName>
                                        </p:attrNameLst>
                                      </p:cBhvr>
                                      <p:to>
                                        <p:strVal val="visible"/>
                                      </p:to>
                                    </p:set>
                                    <p:anim to="" calcmode="lin" valueType="num">
                                      <p:cBhvr>
                                        <p:cTn id="7" dur="1" fill="hold"/>
                                        <p:tgtEl>
                                          <p:spTgt spid="28775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5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4">
            <a:extLst>
              <a:ext uri="{FF2B5EF4-FFF2-40B4-BE49-F238E27FC236}">
                <a16:creationId xmlns:a16="http://schemas.microsoft.com/office/drawing/2014/main" id="{6BC8545F-15AF-BA48-9439-6FA4BD922D31}"/>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4EA60284-A86E-FC43-BE59-4EAD09B35BD1}" type="slidenum">
              <a:rPr lang="en-US" altLang="en-US" sz="1400" smtClean="0"/>
              <a:pPr>
                <a:spcBef>
                  <a:spcPct val="0"/>
                </a:spcBef>
                <a:buClrTx/>
                <a:buSzTx/>
                <a:buFontTx/>
                <a:buNone/>
              </a:pPr>
              <a:t>39</a:t>
            </a:fld>
            <a:endParaRPr lang="en-US" altLang="en-US" sz="1400"/>
          </a:p>
        </p:txBody>
      </p:sp>
      <p:sp>
        <p:nvSpPr>
          <p:cNvPr id="61443" name="Rectangle 2">
            <a:extLst>
              <a:ext uri="{FF2B5EF4-FFF2-40B4-BE49-F238E27FC236}">
                <a16:creationId xmlns:a16="http://schemas.microsoft.com/office/drawing/2014/main" id="{B854B6FF-A900-AD4A-A9EB-B3012F1E48EA}"/>
              </a:ext>
            </a:extLst>
          </p:cNvPr>
          <p:cNvSpPr>
            <a:spLocks noGrp="1" noChangeArrowheads="1"/>
          </p:cNvSpPr>
          <p:nvPr>
            <p:ph type="title"/>
          </p:nvPr>
        </p:nvSpPr>
        <p:spPr>
          <a:xfrm>
            <a:off x="685800" y="152400"/>
            <a:ext cx="7772400" cy="609600"/>
          </a:xfrm>
          <a:noFill/>
        </p:spPr>
        <p:txBody>
          <a:bodyPr/>
          <a:lstStyle/>
          <a:p>
            <a:r>
              <a:rPr lang="en-US" altLang="en-US"/>
              <a:t>Two More Simple Examples</a:t>
            </a:r>
            <a:endParaRPr lang="en-US" altLang="en-US">
              <a:solidFill>
                <a:schemeClr val="tx1"/>
              </a:solidFill>
            </a:endParaRPr>
          </a:p>
        </p:txBody>
      </p:sp>
      <p:sp>
        <p:nvSpPr>
          <p:cNvPr id="61444" name="AutoShape 4">
            <a:hlinkClick r:id="rId3" action="ppaction://program" highlightClick="1"/>
            <a:extLst>
              <a:ext uri="{FF2B5EF4-FFF2-40B4-BE49-F238E27FC236}">
                <a16:creationId xmlns:a16="http://schemas.microsoft.com/office/drawing/2014/main" id="{C719FBC3-3769-6541-8785-E0A08476AE24}"/>
              </a:ext>
            </a:extLst>
          </p:cNvPr>
          <p:cNvSpPr>
            <a:spLocks noChangeArrowheads="1"/>
          </p:cNvSpPr>
          <p:nvPr/>
        </p:nvSpPr>
        <p:spPr bwMode="auto">
          <a:xfrm>
            <a:off x="6019800" y="3962400"/>
            <a:ext cx="914400" cy="381000"/>
          </a:xfrm>
          <a:prstGeom prst="actionButtonBlank">
            <a:avLst/>
          </a:prstGeom>
          <a:solidFill>
            <a:srgbClr val="38A1BA"/>
          </a:solidFill>
          <a:ln>
            <a:noFill/>
          </a:ln>
          <a:effectLst>
            <a:prstShdw prst="shdw17" dist="17961" dir="2700000">
              <a:srgbClr val="226170"/>
            </a:prstShdw>
          </a:effectLst>
          <a:extLst>
            <a:ext uri="{91240B29-F687-4F45-9708-019B960494DF}">
              <a14:hiddenLine xmlns:a14="http://schemas.microsoft.com/office/drawing/2010/main" w="19050">
                <a:solidFill>
                  <a:schemeClr val="tx1"/>
                </a:solidFill>
                <a:miter lim="800000"/>
                <a:headEnd type="none" w="sm" len="sm"/>
                <a:tailEnd type="none" w="sm" len="sm"/>
              </a14:hiddenLine>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2400">
                <a:latin typeface="Book Antiqua" panose="02040602050305030304" pitchFamily="18" charset="0"/>
              </a:rPr>
              <a:t>Run</a:t>
            </a:r>
            <a:endParaRPr lang="en-US" altLang="en-US" sz="2400"/>
          </a:p>
        </p:txBody>
      </p:sp>
      <p:sp>
        <p:nvSpPr>
          <p:cNvPr id="61445" name="AutoShape 9">
            <a:hlinkClick r:id="rId4" action="ppaction://program" highlightClick="1"/>
            <a:extLst>
              <a:ext uri="{FF2B5EF4-FFF2-40B4-BE49-F238E27FC236}">
                <a16:creationId xmlns:a16="http://schemas.microsoft.com/office/drawing/2014/main" id="{B7C3D26E-5C9A-D247-B09C-CA8F4FEEF8D6}"/>
              </a:ext>
            </a:extLst>
          </p:cNvPr>
          <p:cNvSpPr>
            <a:spLocks noChangeArrowheads="1"/>
          </p:cNvSpPr>
          <p:nvPr/>
        </p:nvSpPr>
        <p:spPr bwMode="auto">
          <a:xfrm>
            <a:off x="6096000" y="4576763"/>
            <a:ext cx="838200" cy="381000"/>
          </a:xfrm>
          <a:prstGeom prst="actionButtonBlank">
            <a:avLst/>
          </a:prstGeom>
          <a:solidFill>
            <a:srgbClr val="38A1BA"/>
          </a:solidFill>
          <a:ln>
            <a:noFill/>
          </a:ln>
          <a:effectLst>
            <a:prstShdw prst="shdw17" dist="17961" dir="2700000">
              <a:srgbClr val="226170"/>
            </a:prstShdw>
          </a:effectLst>
          <a:extLst>
            <a:ext uri="{91240B29-F687-4F45-9708-019B960494DF}">
              <a14:hiddenLine xmlns:a14="http://schemas.microsoft.com/office/drawing/2010/main" w="19050">
                <a:solidFill>
                  <a:schemeClr val="tx1"/>
                </a:solidFill>
                <a:miter lim="800000"/>
                <a:headEnd type="none" w="sm" len="sm"/>
                <a:tailEnd type="none" w="sm" len="sm"/>
              </a14:hiddenLine>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2400">
                <a:latin typeface="Book Antiqua" panose="02040602050305030304" pitchFamily="18" charset="0"/>
              </a:rPr>
              <a:t>Run</a:t>
            </a:r>
            <a:endParaRPr lang="en-US" altLang="en-US" sz="2400"/>
          </a:p>
        </p:txBody>
      </p:sp>
      <p:sp>
        <p:nvSpPr>
          <p:cNvPr id="61446" name="Rectangle 11">
            <a:hlinkClick r:id="rId5"/>
            <a:extLst>
              <a:ext uri="{FF2B5EF4-FFF2-40B4-BE49-F238E27FC236}">
                <a16:creationId xmlns:a16="http://schemas.microsoft.com/office/drawing/2014/main" id="{9E60B6B9-0D33-834F-8631-DDA6B63833A8}"/>
              </a:ext>
            </a:extLst>
          </p:cNvPr>
          <p:cNvSpPr>
            <a:spLocks noChangeArrowheads="1"/>
          </p:cNvSpPr>
          <p:nvPr/>
        </p:nvSpPr>
        <p:spPr bwMode="auto">
          <a:xfrm>
            <a:off x="2590800" y="3962400"/>
            <a:ext cx="3230563" cy="381000"/>
          </a:xfrm>
          <a:prstGeom prst="rect">
            <a:avLst/>
          </a:prstGeom>
          <a:solidFill>
            <a:srgbClr val="92D050"/>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2000"/>
              <a:t>WelcomeWithThreeMessages</a:t>
            </a:r>
          </a:p>
        </p:txBody>
      </p:sp>
      <p:sp>
        <p:nvSpPr>
          <p:cNvPr id="61447" name="Rectangle 12">
            <a:hlinkClick r:id="rId6"/>
            <a:extLst>
              <a:ext uri="{FF2B5EF4-FFF2-40B4-BE49-F238E27FC236}">
                <a16:creationId xmlns:a16="http://schemas.microsoft.com/office/drawing/2014/main" id="{DA7569D6-5592-BD42-9927-BEFF582AF375}"/>
              </a:ext>
            </a:extLst>
          </p:cNvPr>
          <p:cNvSpPr>
            <a:spLocks noChangeArrowheads="1"/>
          </p:cNvSpPr>
          <p:nvPr/>
        </p:nvSpPr>
        <p:spPr bwMode="auto">
          <a:xfrm>
            <a:off x="2590800" y="4576763"/>
            <a:ext cx="3230563" cy="381000"/>
          </a:xfrm>
          <a:prstGeom prst="rect">
            <a:avLst/>
          </a:prstGeom>
          <a:solidFill>
            <a:srgbClr val="92D050"/>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2000"/>
              <a:t>ComputeExpression</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00608" y="264765"/>
            <a:ext cx="5855568" cy="643955"/>
          </a:xfrm>
        </p:spPr>
        <p:txBody>
          <a:bodyPr/>
          <a:lstStyle/>
          <a:p>
            <a:pPr eaLnBrk="1" hangingPunct="1"/>
            <a:r>
              <a:rPr lang="en-US" sz="5400" dirty="0"/>
              <a:t>Special Regulations</a:t>
            </a:r>
          </a:p>
        </p:txBody>
      </p:sp>
      <p:sp>
        <p:nvSpPr>
          <p:cNvPr id="14339" name="Content Placeholder 2"/>
          <p:cNvSpPr>
            <a:spLocks noGrp="1"/>
          </p:cNvSpPr>
          <p:nvPr>
            <p:ph idx="1"/>
          </p:nvPr>
        </p:nvSpPr>
        <p:spPr>
          <a:xfrm>
            <a:off x="251520" y="1268760"/>
            <a:ext cx="8568952" cy="4903440"/>
          </a:xfrm>
        </p:spPr>
        <p:txBody>
          <a:bodyPr/>
          <a:lstStyle/>
          <a:p>
            <a:pPr eaLnBrk="1" hangingPunct="1"/>
            <a:r>
              <a:rPr lang="en-US" sz="3600" b="1" dirty="0"/>
              <a:t> Assignments</a:t>
            </a:r>
            <a:r>
              <a:rPr lang="en-US" sz="3600" dirty="0"/>
              <a:t>: </a:t>
            </a:r>
          </a:p>
          <a:p>
            <a:pPr lvl="1" eaLnBrk="1" hangingPunct="1"/>
            <a:r>
              <a:rPr lang="en-US" dirty="0"/>
              <a:t>All assignments are individual efforts any duplicated copies will be treated as a cheating attempt which lead to ZERO mark. </a:t>
            </a:r>
          </a:p>
          <a:p>
            <a:pPr lvl="1"/>
            <a:r>
              <a:rPr lang="en-US" dirty="0"/>
              <a:t>Using code from the internet will be treated as cheating as well. </a:t>
            </a:r>
          </a:p>
          <a:p>
            <a:pPr lvl="1" eaLnBrk="1" hangingPunct="1"/>
            <a:r>
              <a:rPr lang="en-US" dirty="0"/>
              <a:t>The assignments should be submitted</a:t>
            </a:r>
            <a:r>
              <a:rPr lang="en-US" b="1" dirty="0"/>
              <a:t> </a:t>
            </a:r>
            <a:r>
              <a:rPr lang="en-US" dirty="0"/>
              <a:t>through</a:t>
            </a:r>
            <a:r>
              <a:rPr lang="en-US" b="1" dirty="0"/>
              <a:t> </a:t>
            </a:r>
            <a:r>
              <a:rPr lang="en-US" dirty="0"/>
              <a:t>Ritaj within the specified deadline.  </a:t>
            </a:r>
          </a:p>
          <a:p>
            <a:pPr lvl="1" eaLnBrk="1" hangingPunct="1"/>
            <a:r>
              <a:rPr lang="en-US" dirty="0"/>
              <a:t>No late submissions are accepted.</a:t>
            </a:r>
          </a:p>
        </p:txBody>
      </p:sp>
    </p:spTree>
    <p:extLst>
      <p:ext uri="{BB962C8B-B14F-4D97-AF65-F5344CB8AC3E}">
        <p14:creationId xmlns:p14="http://schemas.microsoft.com/office/powerpoint/2010/main" val="939355259"/>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4">
            <a:extLst>
              <a:ext uri="{FF2B5EF4-FFF2-40B4-BE49-F238E27FC236}">
                <a16:creationId xmlns:a16="http://schemas.microsoft.com/office/drawing/2014/main" id="{67217488-4AAE-284F-9178-BA02D61C54AD}"/>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4AE833D4-4426-A84C-9CD1-BFE98AD472C9}" type="slidenum">
              <a:rPr lang="en-US" altLang="en-US" sz="1400" smtClean="0"/>
              <a:pPr>
                <a:spcBef>
                  <a:spcPct val="0"/>
                </a:spcBef>
                <a:buClrTx/>
                <a:buSzTx/>
                <a:buFontTx/>
                <a:buNone/>
              </a:pPr>
              <a:t>40</a:t>
            </a:fld>
            <a:endParaRPr lang="en-US" altLang="en-US" sz="1400"/>
          </a:p>
        </p:txBody>
      </p:sp>
      <p:sp>
        <p:nvSpPr>
          <p:cNvPr id="65539" name="Rectangle 2">
            <a:extLst>
              <a:ext uri="{FF2B5EF4-FFF2-40B4-BE49-F238E27FC236}">
                <a16:creationId xmlns:a16="http://schemas.microsoft.com/office/drawing/2014/main" id="{9D63C8CC-443C-6E4F-9BB2-AAFCA0D59D94}"/>
              </a:ext>
            </a:extLst>
          </p:cNvPr>
          <p:cNvSpPr>
            <a:spLocks noGrp="1" noChangeArrowheads="1"/>
          </p:cNvSpPr>
          <p:nvPr>
            <p:ph type="title"/>
          </p:nvPr>
        </p:nvSpPr>
        <p:spPr>
          <a:xfrm>
            <a:off x="1371600" y="152400"/>
            <a:ext cx="7010400" cy="1143000"/>
          </a:xfrm>
          <a:noFill/>
        </p:spPr>
        <p:txBody>
          <a:bodyPr/>
          <a:lstStyle/>
          <a:p>
            <a:r>
              <a:rPr lang="en-US" altLang="en-US"/>
              <a:t>Compiling and Running Java from the Command Window</a:t>
            </a:r>
            <a:endParaRPr lang="en-US" altLang="en-US">
              <a:solidFill>
                <a:schemeClr val="tx1"/>
              </a:solidFill>
            </a:endParaRPr>
          </a:p>
        </p:txBody>
      </p:sp>
      <p:sp>
        <p:nvSpPr>
          <p:cNvPr id="65540" name="Rectangle 3">
            <a:extLst>
              <a:ext uri="{FF2B5EF4-FFF2-40B4-BE49-F238E27FC236}">
                <a16:creationId xmlns:a16="http://schemas.microsoft.com/office/drawing/2014/main" id="{23457E83-E526-5147-A29F-46846763182F}"/>
              </a:ext>
            </a:extLst>
          </p:cNvPr>
          <p:cNvSpPr>
            <a:spLocks noGrp="1" noChangeArrowheads="1"/>
          </p:cNvSpPr>
          <p:nvPr>
            <p:ph type="body" idx="1"/>
          </p:nvPr>
        </p:nvSpPr>
        <p:spPr>
          <a:xfrm>
            <a:off x="457200" y="1524000"/>
            <a:ext cx="8382000" cy="4800600"/>
          </a:xfrm>
          <a:noFill/>
        </p:spPr>
        <p:txBody>
          <a:bodyPr/>
          <a:lstStyle/>
          <a:p>
            <a:r>
              <a:rPr lang="en-US" altLang="en-US" sz="3400"/>
              <a:t>Set path to JDK bin directory</a:t>
            </a:r>
          </a:p>
          <a:p>
            <a:pPr lvl="1"/>
            <a:r>
              <a:rPr lang="en-US" altLang="en-US" sz="3000"/>
              <a:t>set path=c:\Program Files\java\jdk1.8.0\bin</a:t>
            </a:r>
          </a:p>
          <a:p>
            <a:r>
              <a:rPr lang="en-US" altLang="en-US" sz="3400"/>
              <a:t>Set classpath to include the current directory</a:t>
            </a:r>
          </a:p>
          <a:p>
            <a:pPr lvl="1"/>
            <a:r>
              <a:rPr lang="en-US" altLang="en-US" sz="3000"/>
              <a:t>set classpath=.</a:t>
            </a:r>
          </a:p>
          <a:p>
            <a:r>
              <a:rPr lang="en-US" altLang="en-US" sz="3400"/>
              <a:t>Compile</a:t>
            </a:r>
          </a:p>
          <a:p>
            <a:pPr lvl="1"/>
            <a:r>
              <a:rPr lang="en-US" altLang="en-US" sz="3000"/>
              <a:t>javac Welcome.java</a:t>
            </a:r>
          </a:p>
          <a:p>
            <a:r>
              <a:rPr lang="en-US" altLang="en-US" sz="3400"/>
              <a:t>Run</a:t>
            </a:r>
          </a:p>
          <a:p>
            <a:pPr lvl="1"/>
            <a:r>
              <a:rPr lang="en-US" altLang="en-US" sz="3000"/>
              <a:t>java Welcome</a:t>
            </a:r>
          </a:p>
        </p:txBody>
      </p:sp>
      <p:sp>
        <p:nvSpPr>
          <p:cNvPr id="65541" name="Rectangle 4">
            <a:extLst>
              <a:ext uri="{FF2B5EF4-FFF2-40B4-BE49-F238E27FC236}">
                <a16:creationId xmlns:a16="http://schemas.microsoft.com/office/drawing/2014/main" id="{4BFD63FD-5961-7B40-833C-FF35DFB712A8}"/>
              </a:ext>
            </a:extLst>
          </p:cNvPr>
          <p:cNvSpPr>
            <a:spLocks noChangeArrowheads="1"/>
          </p:cNvSpPr>
          <p:nvPr/>
        </p:nvSpPr>
        <p:spPr bwMode="auto">
          <a:xfrm>
            <a:off x="2381250" y="22336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pic>
        <p:nvPicPr>
          <p:cNvPr id="65542" name="Picture 5">
            <a:extLst>
              <a:ext uri="{FF2B5EF4-FFF2-40B4-BE49-F238E27FC236}">
                <a16:creationId xmlns:a16="http://schemas.microsoft.com/office/drawing/2014/main" id="{97CA3518-CDD7-4747-B102-2CF31B2157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657600"/>
            <a:ext cx="4381500"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3" name="Rectangle 6">
            <a:extLst>
              <a:ext uri="{FF2B5EF4-FFF2-40B4-BE49-F238E27FC236}">
                <a16:creationId xmlns:a16="http://schemas.microsoft.com/office/drawing/2014/main" id="{F9C8FC89-D47A-2544-B4D2-22093E516972}"/>
              </a:ext>
            </a:extLst>
          </p:cNvPr>
          <p:cNvSpPr>
            <a:spLocks noChangeArrowheads="1"/>
          </p:cNvSpPr>
          <p:nvPr/>
        </p:nvSpPr>
        <p:spPr bwMode="auto">
          <a:xfrm>
            <a:off x="152400" y="152400"/>
            <a:ext cx="1371600" cy="5334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nSpc>
                <a:spcPct val="90000"/>
              </a:lnSpc>
              <a:buFont typeface="Monotype Sorts" pitchFamily="2" charset="2"/>
              <a:buNone/>
            </a:pPr>
            <a:r>
              <a:rPr lang="en-US" altLang="en-US" sz="1800"/>
              <a:t>Companion Website</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4">
            <a:extLst>
              <a:ext uri="{FF2B5EF4-FFF2-40B4-BE49-F238E27FC236}">
                <a16:creationId xmlns:a16="http://schemas.microsoft.com/office/drawing/2014/main" id="{B4EB1D12-11A3-F243-B939-4935C42A318E}"/>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B5E2805B-8988-B44E-9BF4-4FB04ECD54C8}" type="slidenum">
              <a:rPr lang="en-US" altLang="en-US" sz="1400" smtClean="0"/>
              <a:pPr>
                <a:spcBef>
                  <a:spcPct val="0"/>
                </a:spcBef>
                <a:buClrTx/>
                <a:buSzTx/>
                <a:buFontTx/>
                <a:buNone/>
              </a:pPr>
              <a:t>41</a:t>
            </a:fld>
            <a:endParaRPr lang="en-US" altLang="en-US" sz="1400"/>
          </a:p>
        </p:txBody>
      </p:sp>
      <p:sp>
        <p:nvSpPr>
          <p:cNvPr id="67587" name="Rectangle 2">
            <a:extLst>
              <a:ext uri="{FF2B5EF4-FFF2-40B4-BE49-F238E27FC236}">
                <a16:creationId xmlns:a16="http://schemas.microsoft.com/office/drawing/2014/main" id="{7BB8EA98-305F-6D40-B636-A2D0C0E0DCF8}"/>
              </a:ext>
            </a:extLst>
          </p:cNvPr>
          <p:cNvSpPr>
            <a:spLocks noGrp="1" noChangeArrowheads="1"/>
          </p:cNvSpPr>
          <p:nvPr>
            <p:ph type="title"/>
          </p:nvPr>
        </p:nvSpPr>
        <p:spPr>
          <a:xfrm>
            <a:off x="685800" y="152400"/>
            <a:ext cx="7848600" cy="1143000"/>
          </a:xfrm>
          <a:noFill/>
        </p:spPr>
        <p:txBody>
          <a:bodyPr/>
          <a:lstStyle/>
          <a:p>
            <a:r>
              <a:rPr lang="en-US" altLang="en-US"/>
              <a:t>Compiling and Running Java from TextPad</a:t>
            </a:r>
            <a:endParaRPr lang="en-US" altLang="en-US">
              <a:solidFill>
                <a:schemeClr val="tx1"/>
              </a:solidFill>
            </a:endParaRPr>
          </a:p>
        </p:txBody>
      </p:sp>
      <p:sp>
        <p:nvSpPr>
          <p:cNvPr id="67588" name="Rectangle 3">
            <a:extLst>
              <a:ext uri="{FF2B5EF4-FFF2-40B4-BE49-F238E27FC236}">
                <a16:creationId xmlns:a16="http://schemas.microsoft.com/office/drawing/2014/main" id="{B2F7BFE5-716D-C347-879D-B0FD2D64F3A5}"/>
              </a:ext>
            </a:extLst>
          </p:cNvPr>
          <p:cNvSpPr>
            <a:spLocks noGrp="1" noChangeArrowheads="1"/>
          </p:cNvSpPr>
          <p:nvPr>
            <p:ph type="body" idx="1"/>
          </p:nvPr>
        </p:nvSpPr>
        <p:spPr>
          <a:xfrm>
            <a:off x="457200" y="1524000"/>
            <a:ext cx="8382000" cy="609600"/>
          </a:xfrm>
          <a:noFill/>
        </p:spPr>
        <p:txBody>
          <a:bodyPr/>
          <a:lstStyle/>
          <a:p>
            <a:r>
              <a:rPr lang="en-US" altLang="en-US" sz="3000"/>
              <a:t>See Supplement II.A on the Website for details</a:t>
            </a:r>
          </a:p>
        </p:txBody>
      </p:sp>
      <p:sp>
        <p:nvSpPr>
          <p:cNvPr id="67589" name="Rectangle 5">
            <a:extLst>
              <a:ext uri="{FF2B5EF4-FFF2-40B4-BE49-F238E27FC236}">
                <a16:creationId xmlns:a16="http://schemas.microsoft.com/office/drawing/2014/main" id="{34C9CFC3-B8D9-F64F-BE89-00F1F74B01D2}"/>
              </a:ext>
            </a:extLst>
          </p:cNvPr>
          <p:cNvSpPr>
            <a:spLocks noChangeArrowheads="1"/>
          </p:cNvSpPr>
          <p:nvPr/>
        </p:nvSpPr>
        <p:spPr bwMode="auto">
          <a:xfrm>
            <a:off x="1800225" y="2295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graphicFrame>
        <p:nvGraphicFramePr>
          <p:cNvPr id="67590" name="Object 4">
            <a:extLst>
              <a:ext uri="{FF2B5EF4-FFF2-40B4-BE49-F238E27FC236}">
                <a16:creationId xmlns:a16="http://schemas.microsoft.com/office/drawing/2014/main" id="{476CFCEA-A11C-C34A-A6AA-593235334208}"/>
              </a:ext>
            </a:extLst>
          </p:cNvPr>
          <p:cNvGraphicFramePr>
            <a:graphicFrameLocks noChangeAspect="1"/>
          </p:cNvGraphicFramePr>
          <p:nvPr/>
        </p:nvGraphicFramePr>
        <p:xfrm>
          <a:off x="457200" y="2514600"/>
          <a:ext cx="8229600" cy="3365500"/>
        </p:xfrm>
        <a:graphic>
          <a:graphicData uri="http://schemas.openxmlformats.org/presentationml/2006/ole">
            <mc:AlternateContent xmlns:mc="http://schemas.openxmlformats.org/markup-compatibility/2006">
              <mc:Choice xmlns:v="urn:schemas-microsoft-com:vml" Requires="v">
                <p:oleObj spid="_x0000_s67624" r:id="rId4" imgW="4622800" imgH="1885950" progId="Paint.Picture">
                  <p:embed/>
                </p:oleObj>
              </mc:Choice>
              <mc:Fallback>
                <p:oleObj r:id="rId4" imgW="4622800" imgH="1885950" progId="Paint.Picture">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2514600"/>
                        <a:ext cx="8229600" cy="336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7591" name="Rectangle 3">
            <a:extLst>
              <a:ext uri="{FF2B5EF4-FFF2-40B4-BE49-F238E27FC236}">
                <a16:creationId xmlns:a16="http://schemas.microsoft.com/office/drawing/2014/main" id="{42124DE8-64AE-274B-B68A-4BE5FEB46A8D}"/>
              </a:ext>
            </a:extLst>
          </p:cNvPr>
          <p:cNvSpPr>
            <a:spLocks noChangeArrowheads="1"/>
          </p:cNvSpPr>
          <p:nvPr/>
        </p:nvSpPr>
        <p:spPr bwMode="auto">
          <a:xfrm>
            <a:off x="152400" y="762000"/>
            <a:ext cx="1371600" cy="5334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nSpc>
                <a:spcPct val="90000"/>
              </a:lnSpc>
              <a:buFont typeface="Monotype Sorts" pitchFamily="2" charset="2"/>
              <a:buNone/>
            </a:pPr>
            <a:r>
              <a:rPr lang="en-US" altLang="en-US" sz="1800"/>
              <a:t>Companion Website</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4">
            <a:extLst>
              <a:ext uri="{FF2B5EF4-FFF2-40B4-BE49-F238E27FC236}">
                <a16:creationId xmlns:a16="http://schemas.microsoft.com/office/drawing/2014/main" id="{84B88F24-EA8D-D347-B7FF-872BF3CB70D1}"/>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8E0001E4-BDF8-3642-BD54-E4871B666B8D}" type="slidenum">
              <a:rPr lang="en-US" altLang="en-US" sz="1400" smtClean="0"/>
              <a:pPr>
                <a:spcBef>
                  <a:spcPct val="0"/>
                </a:spcBef>
                <a:buClrTx/>
                <a:buSzTx/>
                <a:buFontTx/>
                <a:buNone/>
              </a:pPr>
              <a:t>42</a:t>
            </a:fld>
            <a:endParaRPr lang="en-US" altLang="en-US" sz="1400"/>
          </a:p>
        </p:txBody>
      </p:sp>
      <p:sp>
        <p:nvSpPr>
          <p:cNvPr id="69635" name="Rectangle 2">
            <a:extLst>
              <a:ext uri="{FF2B5EF4-FFF2-40B4-BE49-F238E27FC236}">
                <a16:creationId xmlns:a16="http://schemas.microsoft.com/office/drawing/2014/main" id="{BC8014DE-542F-A04E-AC2B-23B02DE098D8}"/>
              </a:ext>
            </a:extLst>
          </p:cNvPr>
          <p:cNvSpPr>
            <a:spLocks noGrp="1" noChangeArrowheads="1"/>
          </p:cNvSpPr>
          <p:nvPr>
            <p:ph type="title"/>
          </p:nvPr>
        </p:nvSpPr>
        <p:spPr>
          <a:xfrm>
            <a:off x="685800" y="0"/>
            <a:ext cx="7772400" cy="1428750"/>
          </a:xfrm>
          <a:noFill/>
        </p:spPr>
        <p:txBody>
          <a:bodyPr/>
          <a:lstStyle/>
          <a:p>
            <a:r>
              <a:rPr lang="en-US" altLang="en-US"/>
              <a:t>Anatomy of a Java Program</a:t>
            </a:r>
            <a:endParaRPr lang="en-US" altLang="en-US">
              <a:solidFill>
                <a:schemeClr val="tx1"/>
              </a:solidFill>
            </a:endParaRPr>
          </a:p>
        </p:txBody>
      </p:sp>
      <p:sp>
        <p:nvSpPr>
          <p:cNvPr id="69636" name="Rectangle 3">
            <a:extLst>
              <a:ext uri="{FF2B5EF4-FFF2-40B4-BE49-F238E27FC236}">
                <a16:creationId xmlns:a16="http://schemas.microsoft.com/office/drawing/2014/main" id="{C3C4BBAD-97B7-A141-BF2E-5520035D16C3}"/>
              </a:ext>
            </a:extLst>
          </p:cNvPr>
          <p:cNvSpPr>
            <a:spLocks noGrp="1" noChangeArrowheads="1"/>
          </p:cNvSpPr>
          <p:nvPr>
            <p:ph type="body" idx="1"/>
          </p:nvPr>
        </p:nvSpPr>
        <p:spPr>
          <a:xfrm>
            <a:off x="457200" y="1295400"/>
            <a:ext cx="8382000" cy="5029200"/>
          </a:xfrm>
          <a:noFill/>
        </p:spPr>
        <p:txBody>
          <a:bodyPr/>
          <a:lstStyle/>
          <a:p>
            <a:r>
              <a:rPr lang="en-US" altLang="en-US" sz="3400"/>
              <a:t>Class name</a:t>
            </a:r>
          </a:p>
          <a:p>
            <a:r>
              <a:rPr lang="en-US" altLang="en-US" sz="3400"/>
              <a:t>Main method</a:t>
            </a:r>
          </a:p>
          <a:p>
            <a:r>
              <a:rPr lang="en-US" altLang="en-US" sz="3400"/>
              <a:t>Statements</a:t>
            </a:r>
          </a:p>
          <a:p>
            <a:r>
              <a:rPr lang="en-US" altLang="en-US" sz="3400"/>
              <a:t>Statement terminator</a:t>
            </a:r>
          </a:p>
          <a:p>
            <a:r>
              <a:rPr lang="en-US" altLang="en-US" sz="3400"/>
              <a:t>Reserved words</a:t>
            </a:r>
          </a:p>
          <a:p>
            <a:r>
              <a:rPr lang="en-US" altLang="en-US" sz="3400"/>
              <a:t>Comments</a:t>
            </a:r>
          </a:p>
          <a:p>
            <a:r>
              <a:rPr lang="en-US" altLang="en-US" sz="3400"/>
              <a:t>Blocks</a:t>
            </a: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Number Placeholder 4">
            <a:extLst>
              <a:ext uri="{FF2B5EF4-FFF2-40B4-BE49-F238E27FC236}">
                <a16:creationId xmlns:a16="http://schemas.microsoft.com/office/drawing/2014/main" id="{D529B34E-14B3-1E42-9DE0-89BF922CE6C4}"/>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95C663E9-60D7-D846-86FB-BD8E69070EE2}" type="slidenum">
              <a:rPr lang="en-US" altLang="en-US" sz="1400" smtClean="0"/>
              <a:pPr>
                <a:spcBef>
                  <a:spcPct val="0"/>
                </a:spcBef>
                <a:buClrTx/>
                <a:buSzTx/>
                <a:buFontTx/>
                <a:buNone/>
              </a:pPr>
              <a:t>43</a:t>
            </a:fld>
            <a:endParaRPr lang="en-US" altLang="en-US" sz="1400"/>
          </a:p>
        </p:txBody>
      </p:sp>
      <p:sp>
        <p:nvSpPr>
          <p:cNvPr id="71683" name="Rectangle 2">
            <a:extLst>
              <a:ext uri="{FF2B5EF4-FFF2-40B4-BE49-F238E27FC236}">
                <a16:creationId xmlns:a16="http://schemas.microsoft.com/office/drawing/2014/main" id="{59701A3D-C470-2A4A-9391-AF611B52F566}"/>
              </a:ext>
            </a:extLst>
          </p:cNvPr>
          <p:cNvSpPr>
            <a:spLocks noChangeArrowheads="1"/>
          </p:cNvSpPr>
          <p:nvPr/>
        </p:nvSpPr>
        <p:spPr bwMode="auto">
          <a:xfrm>
            <a:off x="381000" y="3733800"/>
            <a:ext cx="8305800" cy="259080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lstStyle>
            <a:lvl1pPr marL="342900" indent="-342900">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buFont typeface="Monotype Sorts" pitchFamily="2" charset="2"/>
              <a:buNone/>
            </a:pPr>
            <a:r>
              <a:rPr lang="en-US" altLang="en-US" sz="2400">
                <a:latin typeface="Courier New" panose="02070309020205020404" pitchFamily="49" charset="0"/>
              </a:rPr>
              <a:t>// This program prints Welcome to Java! </a:t>
            </a:r>
          </a:p>
          <a:p>
            <a:pPr>
              <a:spcBef>
                <a:spcPct val="0"/>
              </a:spcBef>
              <a:buFont typeface="Monotype Sorts" pitchFamily="2" charset="2"/>
              <a:buNone/>
            </a:pPr>
            <a:r>
              <a:rPr lang="en-US" altLang="en-US" sz="2400">
                <a:latin typeface="Courier New" panose="02070309020205020404" pitchFamily="49" charset="0"/>
              </a:rPr>
              <a:t>public class Welcome {	</a:t>
            </a:r>
          </a:p>
          <a:p>
            <a:pPr>
              <a:spcBef>
                <a:spcPct val="0"/>
              </a:spcBef>
              <a:buFont typeface="Monotype Sorts" pitchFamily="2" charset="2"/>
              <a:buNone/>
            </a:pPr>
            <a:r>
              <a:rPr lang="en-US" altLang="en-US" sz="2400">
                <a:latin typeface="Courier New" panose="02070309020205020404" pitchFamily="49" charset="0"/>
              </a:rPr>
              <a:t>  public static void main(String[] args) { </a:t>
            </a:r>
          </a:p>
          <a:p>
            <a:pPr>
              <a:spcBef>
                <a:spcPct val="0"/>
              </a:spcBef>
              <a:buFont typeface="Monotype Sorts" pitchFamily="2" charset="2"/>
              <a:buNone/>
            </a:pPr>
            <a:r>
              <a:rPr lang="en-US" altLang="en-US" sz="2400">
                <a:latin typeface="Courier New" panose="02070309020205020404" pitchFamily="49" charset="0"/>
              </a:rPr>
              <a:t>    System.out.println("Welcome to Java!");</a:t>
            </a:r>
          </a:p>
          <a:p>
            <a:pPr>
              <a:spcBef>
                <a:spcPct val="0"/>
              </a:spcBef>
              <a:buFont typeface="Monotype Sorts" pitchFamily="2" charset="2"/>
              <a:buNone/>
            </a:pPr>
            <a:r>
              <a:rPr lang="en-US" altLang="en-US" sz="2400">
                <a:latin typeface="Courier New" panose="02070309020205020404" pitchFamily="49" charset="0"/>
              </a:rPr>
              <a:t>  }</a:t>
            </a:r>
          </a:p>
          <a:p>
            <a:pPr>
              <a:spcBef>
                <a:spcPct val="0"/>
              </a:spcBef>
              <a:buFont typeface="Monotype Sorts" pitchFamily="2" charset="2"/>
              <a:buNone/>
            </a:pPr>
            <a:r>
              <a:rPr lang="en-US" altLang="en-US" sz="2400">
                <a:latin typeface="Courier New" panose="02070309020205020404" pitchFamily="49" charset="0"/>
              </a:rPr>
              <a:t>}</a:t>
            </a:r>
            <a:endParaRPr lang="en-US" altLang="en-US" sz="2800"/>
          </a:p>
        </p:txBody>
      </p:sp>
      <p:sp>
        <p:nvSpPr>
          <p:cNvPr id="71684" name="Rectangle 3">
            <a:extLst>
              <a:ext uri="{FF2B5EF4-FFF2-40B4-BE49-F238E27FC236}">
                <a16:creationId xmlns:a16="http://schemas.microsoft.com/office/drawing/2014/main" id="{2F8E62B7-CDD0-B84C-9049-1F8C8806BC91}"/>
              </a:ext>
            </a:extLst>
          </p:cNvPr>
          <p:cNvSpPr>
            <a:spLocks noGrp="1" noChangeArrowheads="1"/>
          </p:cNvSpPr>
          <p:nvPr>
            <p:ph type="title"/>
          </p:nvPr>
        </p:nvSpPr>
        <p:spPr>
          <a:xfrm>
            <a:off x="685800" y="381000"/>
            <a:ext cx="7772400" cy="533400"/>
          </a:xfrm>
          <a:noFill/>
        </p:spPr>
        <p:txBody>
          <a:bodyPr/>
          <a:lstStyle/>
          <a:p>
            <a:r>
              <a:rPr lang="en-US" altLang="en-US"/>
              <a:t>Class Name</a:t>
            </a:r>
          </a:p>
        </p:txBody>
      </p:sp>
      <p:sp>
        <p:nvSpPr>
          <p:cNvPr id="71685" name="Rectangle 4">
            <a:extLst>
              <a:ext uri="{FF2B5EF4-FFF2-40B4-BE49-F238E27FC236}">
                <a16:creationId xmlns:a16="http://schemas.microsoft.com/office/drawing/2014/main" id="{2E6B3645-EADD-3141-8F13-C0AE437E11AB}"/>
              </a:ext>
            </a:extLst>
          </p:cNvPr>
          <p:cNvSpPr>
            <a:spLocks noChangeArrowheads="1"/>
          </p:cNvSpPr>
          <p:nvPr/>
        </p:nvSpPr>
        <p:spPr bwMode="auto">
          <a:xfrm>
            <a:off x="2819400" y="4114800"/>
            <a:ext cx="1371600" cy="371475"/>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71686" name="Rectangle 5">
            <a:extLst>
              <a:ext uri="{FF2B5EF4-FFF2-40B4-BE49-F238E27FC236}">
                <a16:creationId xmlns:a16="http://schemas.microsoft.com/office/drawing/2014/main" id="{0F7EA959-A6DD-414A-A2CC-085EA2F4DBF6}"/>
              </a:ext>
            </a:extLst>
          </p:cNvPr>
          <p:cNvSpPr>
            <a:spLocks noGrp="1" noChangeArrowheads="1"/>
          </p:cNvSpPr>
          <p:nvPr>
            <p:ph type="body" idx="1"/>
          </p:nvPr>
        </p:nvSpPr>
        <p:spPr>
          <a:xfrm>
            <a:off x="228600" y="1219200"/>
            <a:ext cx="8763000" cy="2133600"/>
          </a:xfrm>
          <a:noFill/>
        </p:spPr>
        <p:txBody>
          <a:bodyPr/>
          <a:lstStyle/>
          <a:p>
            <a:pPr marL="0" indent="0">
              <a:buFont typeface="Monotype Sorts" pitchFamily="2" charset="2"/>
              <a:buNone/>
            </a:pPr>
            <a:r>
              <a:rPr lang="en-US" altLang="en-US"/>
              <a:t>Every Java program must have at least one class. Each class has a name. By convention, class names start with an uppercase letter. In this example, the class name is Welcome. </a:t>
            </a: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Number Placeholder 4">
            <a:extLst>
              <a:ext uri="{FF2B5EF4-FFF2-40B4-BE49-F238E27FC236}">
                <a16:creationId xmlns:a16="http://schemas.microsoft.com/office/drawing/2014/main" id="{C20C5D96-C396-6A45-ACBF-655E91AE971D}"/>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A470C88B-BB3A-8C41-A823-DC093EF4D323}" type="slidenum">
              <a:rPr lang="en-US" altLang="en-US" sz="1400" smtClean="0"/>
              <a:pPr>
                <a:spcBef>
                  <a:spcPct val="0"/>
                </a:spcBef>
                <a:buClrTx/>
                <a:buSzTx/>
                <a:buFontTx/>
                <a:buNone/>
              </a:pPr>
              <a:t>44</a:t>
            </a:fld>
            <a:endParaRPr lang="en-US" altLang="en-US" sz="1400"/>
          </a:p>
        </p:txBody>
      </p:sp>
      <p:sp>
        <p:nvSpPr>
          <p:cNvPr id="72707" name="Rectangle 2">
            <a:extLst>
              <a:ext uri="{FF2B5EF4-FFF2-40B4-BE49-F238E27FC236}">
                <a16:creationId xmlns:a16="http://schemas.microsoft.com/office/drawing/2014/main" id="{B795ED16-79EA-2B4C-97D8-0AC83201B7F2}"/>
              </a:ext>
            </a:extLst>
          </p:cNvPr>
          <p:cNvSpPr>
            <a:spLocks noChangeArrowheads="1"/>
          </p:cNvSpPr>
          <p:nvPr/>
        </p:nvSpPr>
        <p:spPr bwMode="auto">
          <a:xfrm>
            <a:off x="381000" y="3733800"/>
            <a:ext cx="8305800" cy="259080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lstStyle>
            <a:lvl1pPr marL="342900" indent="-342900">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buFont typeface="Monotype Sorts" pitchFamily="2" charset="2"/>
              <a:buNone/>
            </a:pPr>
            <a:r>
              <a:rPr lang="en-US" altLang="en-US" sz="2400" b="1">
                <a:latin typeface="Courier New" panose="02070309020205020404" pitchFamily="49" charset="0"/>
              </a:rPr>
              <a:t>// This program prints Welcome to Java! </a:t>
            </a:r>
          </a:p>
          <a:p>
            <a:pPr>
              <a:spcBef>
                <a:spcPct val="0"/>
              </a:spcBef>
              <a:buFont typeface="Monotype Sorts" pitchFamily="2" charset="2"/>
              <a:buNone/>
            </a:pPr>
            <a:r>
              <a:rPr lang="en-US" altLang="en-US" sz="2400" b="1">
                <a:latin typeface="Courier New" panose="02070309020205020404" pitchFamily="49" charset="0"/>
              </a:rPr>
              <a:t>public class Welcome {	</a:t>
            </a:r>
          </a:p>
          <a:p>
            <a:pPr>
              <a:spcBef>
                <a:spcPct val="0"/>
              </a:spcBef>
              <a:buFont typeface="Monotype Sorts" pitchFamily="2" charset="2"/>
              <a:buNone/>
            </a:pPr>
            <a:r>
              <a:rPr lang="en-US" altLang="en-US" sz="2400" b="1">
                <a:latin typeface="Courier New" panose="02070309020205020404" pitchFamily="49" charset="0"/>
              </a:rPr>
              <a:t>  public static void main(String[] args) { </a:t>
            </a:r>
          </a:p>
          <a:p>
            <a:pPr>
              <a:spcBef>
                <a:spcPct val="0"/>
              </a:spcBef>
              <a:buFont typeface="Monotype Sorts" pitchFamily="2" charset="2"/>
              <a:buNone/>
            </a:pPr>
            <a:r>
              <a:rPr lang="en-US" altLang="en-US" sz="2400" b="1">
                <a:latin typeface="Courier New" panose="02070309020205020404" pitchFamily="49" charset="0"/>
              </a:rPr>
              <a:t>    System.out.println("Welcome to Java!");</a:t>
            </a:r>
          </a:p>
          <a:p>
            <a:pPr>
              <a:spcBef>
                <a:spcPct val="0"/>
              </a:spcBef>
              <a:buFont typeface="Monotype Sorts" pitchFamily="2" charset="2"/>
              <a:buNone/>
            </a:pPr>
            <a:r>
              <a:rPr lang="en-US" altLang="en-US" sz="2400" b="1">
                <a:latin typeface="Courier New" panose="02070309020205020404" pitchFamily="49" charset="0"/>
              </a:rPr>
              <a:t>  }</a:t>
            </a:r>
          </a:p>
          <a:p>
            <a:pPr>
              <a:spcBef>
                <a:spcPct val="0"/>
              </a:spcBef>
              <a:buFont typeface="Monotype Sorts" pitchFamily="2" charset="2"/>
              <a:buNone/>
            </a:pPr>
            <a:r>
              <a:rPr lang="en-US" altLang="en-US" sz="2400" b="1">
                <a:latin typeface="Courier New" panose="02070309020205020404" pitchFamily="49" charset="0"/>
              </a:rPr>
              <a:t>}</a:t>
            </a:r>
            <a:endParaRPr lang="en-US" altLang="en-US" sz="2800" b="1"/>
          </a:p>
        </p:txBody>
      </p:sp>
      <p:sp>
        <p:nvSpPr>
          <p:cNvPr id="72708" name="Rectangle 3">
            <a:extLst>
              <a:ext uri="{FF2B5EF4-FFF2-40B4-BE49-F238E27FC236}">
                <a16:creationId xmlns:a16="http://schemas.microsoft.com/office/drawing/2014/main" id="{B1852786-C3B4-BF45-B6DE-39B097C58C99}"/>
              </a:ext>
            </a:extLst>
          </p:cNvPr>
          <p:cNvSpPr>
            <a:spLocks noGrp="1" noChangeArrowheads="1"/>
          </p:cNvSpPr>
          <p:nvPr>
            <p:ph type="title"/>
          </p:nvPr>
        </p:nvSpPr>
        <p:spPr>
          <a:xfrm>
            <a:off x="685800" y="381000"/>
            <a:ext cx="7772400" cy="533400"/>
          </a:xfrm>
          <a:noFill/>
        </p:spPr>
        <p:txBody>
          <a:bodyPr/>
          <a:lstStyle/>
          <a:p>
            <a:r>
              <a:rPr lang="en-US" altLang="en-US"/>
              <a:t>Main Method</a:t>
            </a:r>
          </a:p>
        </p:txBody>
      </p:sp>
      <p:sp>
        <p:nvSpPr>
          <p:cNvPr id="72709" name="Rectangle 4">
            <a:extLst>
              <a:ext uri="{FF2B5EF4-FFF2-40B4-BE49-F238E27FC236}">
                <a16:creationId xmlns:a16="http://schemas.microsoft.com/office/drawing/2014/main" id="{0957CCDE-A6F3-5044-B711-2A3217D2CFAC}"/>
              </a:ext>
            </a:extLst>
          </p:cNvPr>
          <p:cNvSpPr>
            <a:spLocks noChangeArrowheads="1"/>
          </p:cNvSpPr>
          <p:nvPr/>
        </p:nvSpPr>
        <p:spPr bwMode="auto">
          <a:xfrm>
            <a:off x="762000" y="4495800"/>
            <a:ext cx="7086600" cy="371475"/>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72710" name="Rectangle 5">
            <a:extLst>
              <a:ext uri="{FF2B5EF4-FFF2-40B4-BE49-F238E27FC236}">
                <a16:creationId xmlns:a16="http://schemas.microsoft.com/office/drawing/2014/main" id="{4D276507-6538-A047-B64B-163C36EBB898}"/>
              </a:ext>
            </a:extLst>
          </p:cNvPr>
          <p:cNvSpPr>
            <a:spLocks noGrp="1" noChangeArrowheads="1"/>
          </p:cNvSpPr>
          <p:nvPr>
            <p:ph type="body" idx="1"/>
          </p:nvPr>
        </p:nvSpPr>
        <p:spPr>
          <a:xfrm>
            <a:off x="228600" y="1219200"/>
            <a:ext cx="8763000" cy="2133600"/>
          </a:xfrm>
          <a:noFill/>
        </p:spPr>
        <p:txBody>
          <a:bodyPr/>
          <a:lstStyle/>
          <a:p>
            <a:pPr marL="0" indent="0">
              <a:buFont typeface="Monotype Sorts" pitchFamily="2" charset="2"/>
              <a:buNone/>
            </a:pPr>
            <a:r>
              <a:rPr lang="en-US" altLang="en-US"/>
              <a:t>Line 2 defines the main method. In order to run a class, the class must contain a method named main. The program is executed from the main method. </a:t>
            </a: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4">
            <a:extLst>
              <a:ext uri="{FF2B5EF4-FFF2-40B4-BE49-F238E27FC236}">
                <a16:creationId xmlns:a16="http://schemas.microsoft.com/office/drawing/2014/main" id="{CB93892E-893E-7243-9DE7-2B1AEC3F59A1}"/>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51BF323E-FEC8-E345-BBEB-A19C7436F007}" type="slidenum">
              <a:rPr lang="en-US" altLang="en-US" sz="1400" smtClean="0"/>
              <a:pPr>
                <a:spcBef>
                  <a:spcPct val="0"/>
                </a:spcBef>
                <a:buClrTx/>
                <a:buSzTx/>
                <a:buFontTx/>
                <a:buNone/>
              </a:pPr>
              <a:t>45</a:t>
            </a:fld>
            <a:endParaRPr lang="en-US" altLang="en-US" sz="1400"/>
          </a:p>
        </p:txBody>
      </p:sp>
      <p:sp>
        <p:nvSpPr>
          <p:cNvPr id="73731" name="Rectangle 2">
            <a:extLst>
              <a:ext uri="{FF2B5EF4-FFF2-40B4-BE49-F238E27FC236}">
                <a16:creationId xmlns:a16="http://schemas.microsoft.com/office/drawing/2014/main" id="{AB019768-D821-4343-9466-4FD80DE0BE08}"/>
              </a:ext>
            </a:extLst>
          </p:cNvPr>
          <p:cNvSpPr>
            <a:spLocks noChangeArrowheads="1"/>
          </p:cNvSpPr>
          <p:nvPr/>
        </p:nvSpPr>
        <p:spPr bwMode="auto">
          <a:xfrm>
            <a:off x="381000" y="3733800"/>
            <a:ext cx="8305800" cy="259080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lstStyle>
            <a:lvl1pPr marL="342900" indent="-342900">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buFont typeface="Monotype Sorts" pitchFamily="2" charset="2"/>
              <a:buNone/>
            </a:pPr>
            <a:r>
              <a:rPr lang="en-US" altLang="en-US" sz="2400" b="1">
                <a:latin typeface="Courier New" panose="02070309020205020404" pitchFamily="49" charset="0"/>
              </a:rPr>
              <a:t>// This program prints Welcome to Java! </a:t>
            </a:r>
          </a:p>
          <a:p>
            <a:pPr>
              <a:spcBef>
                <a:spcPct val="0"/>
              </a:spcBef>
              <a:buFont typeface="Monotype Sorts" pitchFamily="2" charset="2"/>
              <a:buNone/>
            </a:pPr>
            <a:r>
              <a:rPr lang="en-US" altLang="en-US" sz="2400" b="1">
                <a:latin typeface="Courier New" panose="02070309020205020404" pitchFamily="49" charset="0"/>
              </a:rPr>
              <a:t>public class Welcome {	</a:t>
            </a:r>
          </a:p>
          <a:p>
            <a:pPr>
              <a:spcBef>
                <a:spcPct val="0"/>
              </a:spcBef>
              <a:buFont typeface="Monotype Sorts" pitchFamily="2" charset="2"/>
              <a:buNone/>
            </a:pPr>
            <a:r>
              <a:rPr lang="en-US" altLang="en-US" sz="2400" b="1">
                <a:latin typeface="Courier New" panose="02070309020205020404" pitchFamily="49" charset="0"/>
              </a:rPr>
              <a:t>  public static void main(String[] args) { </a:t>
            </a:r>
          </a:p>
          <a:p>
            <a:pPr>
              <a:spcBef>
                <a:spcPct val="0"/>
              </a:spcBef>
              <a:buFont typeface="Monotype Sorts" pitchFamily="2" charset="2"/>
              <a:buNone/>
            </a:pPr>
            <a:r>
              <a:rPr lang="en-US" altLang="en-US" sz="2400" b="1">
                <a:latin typeface="Courier New" panose="02070309020205020404" pitchFamily="49" charset="0"/>
              </a:rPr>
              <a:t>    System.out.println("Welcome to Java!");</a:t>
            </a:r>
          </a:p>
          <a:p>
            <a:pPr>
              <a:spcBef>
                <a:spcPct val="0"/>
              </a:spcBef>
              <a:buFont typeface="Monotype Sorts" pitchFamily="2" charset="2"/>
              <a:buNone/>
            </a:pPr>
            <a:r>
              <a:rPr lang="en-US" altLang="en-US" sz="2400" b="1">
                <a:latin typeface="Courier New" panose="02070309020205020404" pitchFamily="49" charset="0"/>
              </a:rPr>
              <a:t>  }</a:t>
            </a:r>
          </a:p>
          <a:p>
            <a:pPr>
              <a:spcBef>
                <a:spcPct val="0"/>
              </a:spcBef>
              <a:buFont typeface="Monotype Sorts" pitchFamily="2" charset="2"/>
              <a:buNone/>
            </a:pPr>
            <a:r>
              <a:rPr lang="en-US" altLang="en-US" sz="2400" b="1">
                <a:latin typeface="Courier New" panose="02070309020205020404" pitchFamily="49" charset="0"/>
              </a:rPr>
              <a:t>}</a:t>
            </a:r>
            <a:endParaRPr lang="en-US" altLang="en-US" sz="2800" b="1"/>
          </a:p>
        </p:txBody>
      </p:sp>
      <p:sp>
        <p:nvSpPr>
          <p:cNvPr id="73732" name="Rectangle 3">
            <a:extLst>
              <a:ext uri="{FF2B5EF4-FFF2-40B4-BE49-F238E27FC236}">
                <a16:creationId xmlns:a16="http://schemas.microsoft.com/office/drawing/2014/main" id="{B42B7C79-B02B-9D4D-BD59-9AED528F099F}"/>
              </a:ext>
            </a:extLst>
          </p:cNvPr>
          <p:cNvSpPr>
            <a:spLocks noGrp="1" noChangeArrowheads="1"/>
          </p:cNvSpPr>
          <p:nvPr>
            <p:ph type="title"/>
          </p:nvPr>
        </p:nvSpPr>
        <p:spPr>
          <a:xfrm>
            <a:off x="685800" y="381000"/>
            <a:ext cx="7772400" cy="533400"/>
          </a:xfrm>
          <a:noFill/>
        </p:spPr>
        <p:txBody>
          <a:bodyPr/>
          <a:lstStyle/>
          <a:p>
            <a:r>
              <a:rPr lang="en-US" altLang="en-US" sz="4700"/>
              <a:t>Statement</a:t>
            </a:r>
          </a:p>
        </p:txBody>
      </p:sp>
      <p:sp>
        <p:nvSpPr>
          <p:cNvPr id="73733" name="Rectangle 4">
            <a:extLst>
              <a:ext uri="{FF2B5EF4-FFF2-40B4-BE49-F238E27FC236}">
                <a16:creationId xmlns:a16="http://schemas.microsoft.com/office/drawing/2014/main" id="{F434004A-B3AB-4D4D-A8A4-860802F40281}"/>
              </a:ext>
            </a:extLst>
          </p:cNvPr>
          <p:cNvSpPr>
            <a:spLocks noChangeArrowheads="1"/>
          </p:cNvSpPr>
          <p:nvPr/>
        </p:nvSpPr>
        <p:spPr bwMode="auto">
          <a:xfrm>
            <a:off x="1143000" y="4953000"/>
            <a:ext cx="7239000" cy="304800"/>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73734" name="Rectangle 6">
            <a:extLst>
              <a:ext uri="{FF2B5EF4-FFF2-40B4-BE49-F238E27FC236}">
                <a16:creationId xmlns:a16="http://schemas.microsoft.com/office/drawing/2014/main" id="{1C7C4925-A5DB-FA46-B533-6F214B8358B7}"/>
              </a:ext>
            </a:extLst>
          </p:cNvPr>
          <p:cNvSpPr>
            <a:spLocks noGrp="1" noChangeArrowheads="1"/>
          </p:cNvSpPr>
          <p:nvPr>
            <p:ph type="body" idx="1"/>
          </p:nvPr>
        </p:nvSpPr>
        <p:spPr>
          <a:xfrm>
            <a:off x="381000" y="1066800"/>
            <a:ext cx="8382000" cy="1828800"/>
          </a:xfrm>
          <a:noFill/>
        </p:spPr>
        <p:txBody>
          <a:bodyPr/>
          <a:lstStyle/>
          <a:p>
            <a:pPr marL="0" indent="0">
              <a:buFont typeface="Monotype Sorts" pitchFamily="2" charset="2"/>
              <a:buNone/>
            </a:pPr>
            <a:r>
              <a:rPr lang="en-US" altLang="en-US" sz="2800"/>
              <a:t>A statement represents an action or a sequence of actions. The statement System.out.println("Welcome to Java!") in the program in Listing 1.1 is a statement to display the greeting "Welcome to Java!“.</a:t>
            </a: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4">
            <a:extLst>
              <a:ext uri="{FF2B5EF4-FFF2-40B4-BE49-F238E27FC236}">
                <a16:creationId xmlns:a16="http://schemas.microsoft.com/office/drawing/2014/main" id="{4212BCC4-34A8-C840-9B61-F12487D41456}"/>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64311480-60C1-C840-9198-501EFBB5D014}" type="slidenum">
              <a:rPr lang="en-US" altLang="en-US" sz="1400" smtClean="0"/>
              <a:pPr>
                <a:spcBef>
                  <a:spcPct val="0"/>
                </a:spcBef>
                <a:buClrTx/>
                <a:buSzTx/>
                <a:buFontTx/>
                <a:buNone/>
              </a:pPr>
              <a:t>46</a:t>
            </a:fld>
            <a:endParaRPr lang="en-US" altLang="en-US" sz="1400"/>
          </a:p>
        </p:txBody>
      </p:sp>
      <p:sp>
        <p:nvSpPr>
          <p:cNvPr id="74755" name="Rectangle 2">
            <a:extLst>
              <a:ext uri="{FF2B5EF4-FFF2-40B4-BE49-F238E27FC236}">
                <a16:creationId xmlns:a16="http://schemas.microsoft.com/office/drawing/2014/main" id="{AA789EAF-E5BE-D640-9C42-0303A9C12B63}"/>
              </a:ext>
            </a:extLst>
          </p:cNvPr>
          <p:cNvSpPr>
            <a:spLocks noChangeArrowheads="1"/>
          </p:cNvSpPr>
          <p:nvPr/>
        </p:nvSpPr>
        <p:spPr bwMode="auto">
          <a:xfrm>
            <a:off x="381000" y="3733800"/>
            <a:ext cx="8305800" cy="259080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lstStyle>
            <a:lvl1pPr marL="342900" indent="-342900">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buFont typeface="Monotype Sorts" pitchFamily="2" charset="2"/>
              <a:buNone/>
            </a:pPr>
            <a:r>
              <a:rPr lang="en-US" altLang="en-US" sz="2400" b="1">
                <a:latin typeface="Courier New" panose="02070309020205020404" pitchFamily="49" charset="0"/>
              </a:rPr>
              <a:t>// This program prints Welcome to Java! </a:t>
            </a:r>
          </a:p>
          <a:p>
            <a:pPr>
              <a:spcBef>
                <a:spcPct val="0"/>
              </a:spcBef>
              <a:buFont typeface="Monotype Sorts" pitchFamily="2" charset="2"/>
              <a:buNone/>
            </a:pPr>
            <a:r>
              <a:rPr lang="en-US" altLang="en-US" sz="2400" b="1">
                <a:latin typeface="Courier New" panose="02070309020205020404" pitchFamily="49" charset="0"/>
              </a:rPr>
              <a:t>public class Welcome {	</a:t>
            </a:r>
          </a:p>
          <a:p>
            <a:pPr>
              <a:spcBef>
                <a:spcPct val="0"/>
              </a:spcBef>
              <a:buFont typeface="Monotype Sorts" pitchFamily="2" charset="2"/>
              <a:buNone/>
            </a:pPr>
            <a:r>
              <a:rPr lang="en-US" altLang="en-US" sz="2400" b="1">
                <a:latin typeface="Courier New" panose="02070309020205020404" pitchFamily="49" charset="0"/>
              </a:rPr>
              <a:t>  public static void main(String[] args) { </a:t>
            </a:r>
          </a:p>
          <a:p>
            <a:pPr>
              <a:spcBef>
                <a:spcPct val="0"/>
              </a:spcBef>
              <a:buFont typeface="Monotype Sorts" pitchFamily="2" charset="2"/>
              <a:buNone/>
            </a:pPr>
            <a:r>
              <a:rPr lang="en-US" altLang="en-US" sz="2400" b="1">
                <a:latin typeface="Courier New" panose="02070309020205020404" pitchFamily="49" charset="0"/>
              </a:rPr>
              <a:t>    System.out.println("Welcome to Java!");</a:t>
            </a:r>
          </a:p>
          <a:p>
            <a:pPr>
              <a:spcBef>
                <a:spcPct val="0"/>
              </a:spcBef>
              <a:buFont typeface="Monotype Sorts" pitchFamily="2" charset="2"/>
              <a:buNone/>
            </a:pPr>
            <a:r>
              <a:rPr lang="en-US" altLang="en-US" sz="2400" b="1">
                <a:latin typeface="Courier New" panose="02070309020205020404" pitchFamily="49" charset="0"/>
              </a:rPr>
              <a:t>  }</a:t>
            </a:r>
          </a:p>
          <a:p>
            <a:pPr>
              <a:spcBef>
                <a:spcPct val="0"/>
              </a:spcBef>
              <a:buFont typeface="Monotype Sorts" pitchFamily="2" charset="2"/>
              <a:buNone/>
            </a:pPr>
            <a:r>
              <a:rPr lang="en-US" altLang="en-US" sz="2400" b="1">
                <a:latin typeface="Courier New" panose="02070309020205020404" pitchFamily="49" charset="0"/>
              </a:rPr>
              <a:t>}</a:t>
            </a:r>
            <a:endParaRPr lang="en-US" altLang="en-US" sz="2800" b="1"/>
          </a:p>
        </p:txBody>
      </p:sp>
      <p:sp>
        <p:nvSpPr>
          <p:cNvPr id="74756" name="Rectangle 3">
            <a:extLst>
              <a:ext uri="{FF2B5EF4-FFF2-40B4-BE49-F238E27FC236}">
                <a16:creationId xmlns:a16="http://schemas.microsoft.com/office/drawing/2014/main" id="{80C7DA4B-468D-824B-A448-DD76A471EBDD}"/>
              </a:ext>
            </a:extLst>
          </p:cNvPr>
          <p:cNvSpPr>
            <a:spLocks noGrp="1" noChangeArrowheads="1"/>
          </p:cNvSpPr>
          <p:nvPr>
            <p:ph type="title"/>
          </p:nvPr>
        </p:nvSpPr>
        <p:spPr>
          <a:xfrm>
            <a:off x="685800" y="381000"/>
            <a:ext cx="7772400" cy="533400"/>
          </a:xfrm>
          <a:noFill/>
        </p:spPr>
        <p:txBody>
          <a:bodyPr/>
          <a:lstStyle/>
          <a:p>
            <a:r>
              <a:rPr lang="en-US" altLang="en-US" sz="4700"/>
              <a:t>Statement Terminator</a:t>
            </a:r>
          </a:p>
        </p:txBody>
      </p:sp>
      <p:sp>
        <p:nvSpPr>
          <p:cNvPr id="74757" name="Rectangle 4">
            <a:extLst>
              <a:ext uri="{FF2B5EF4-FFF2-40B4-BE49-F238E27FC236}">
                <a16:creationId xmlns:a16="http://schemas.microsoft.com/office/drawing/2014/main" id="{E71E0384-0325-774C-B7A0-2F9CFE80806D}"/>
              </a:ext>
            </a:extLst>
          </p:cNvPr>
          <p:cNvSpPr>
            <a:spLocks noChangeArrowheads="1"/>
          </p:cNvSpPr>
          <p:nvPr/>
        </p:nvSpPr>
        <p:spPr bwMode="auto">
          <a:xfrm>
            <a:off x="8153400" y="4876800"/>
            <a:ext cx="228600" cy="381000"/>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74758" name="Rectangle 5">
            <a:extLst>
              <a:ext uri="{FF2B5EF4-FFF2-40B4-BE49-F238E27FC236}">
                <a16:creationId xmlns:a16="http://schemas.microsoft.com/office/drawing/2014/main" id="{8473B457-2EAE-AB49-9018-2877898FEC56}"/>
              </a:ext>
            </a:extLst>
          </p:cNvPr>
          <p:cNvSpPr>
            <a:spLocks noChangeArrowheads="1"/>
          </p:cNvSpPr>
          <p:nvPr/>
        </p:nvSpPr>
        <p:spPr bwMode="auto">
          <a:xfrm>
            <a:off x="457200" y="1447800"/>
            <a:ext cx="830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2400"/>
              <a:t>Every statement in Java ends with a semicolon (;).</a:t>
            </a: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Number Placeholder 4">
            <a:extLst>
              <a:ext uri="{FF2B5EF4-FFF2-40B4-BE49-F238E27FC236}">
                <a16:creationId xmlns:a16="http://schemas.microsoft.com/office/drawing/2014/main" id="{00F20829-5A84-8146-B29F-3A087B0D948B}"/>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09736B73-298A-BB47-BD17-54BFEA14CBFA}" type="slidenum">
              <a:rPr lang="en-US" altLang="en-US" sz="1400" smtClean="0"/>
              <a:pPr>
                <a:spcBef>
                  <a:spcPct val="0"/>
                </a:spcBef>
                <a:buClrTx/>
                <a:buSzTx/>
                <a:buFontTx/>
                <a:buNone/>
              </a:pPr>
              <a:t>47</a:t>
            </a:fld>
            <a:endParaRPr lang="en-US" altLang="en-US" sz="1400"/>
          </a:p>
        </p:txBody>
      </p:sp>
      <p:sp>
        <p:nvSpPr>
          <p:cNvPr id="75779" name="Rectangle 2">
            <a:extLst>
              <a:ext uri="{FF2B5EF4-FFF2-40B4-BE49-F238E27FC236}">
                <a16:creationId xmlns:a16="http://schemas.microsoft.com/office/drawing/2014/main" id="{1B4DC424-C97E-5C4D-9ED3-14CCFB372AB6}"/>
              </a:ext>
            </a:extLst>
          </p:cNvPr>
          <p:cNvSpPr>
            <a:spLocks noChangeArrowheads="1"/>
          </p:cNvSpPr>
          <p:nvPr/>
        </p:nvSpPr>
        <p:spPr bwMode="auto">
          <a:xfrm>
            <a:off x="381000" y="3733800"/>
            <a:ext cx="8305800" cy="259080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lstStyle>
            <a:lvl1pPr marL="342900" indent="-342900">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buFont typeface="Monotype Sorts" pitchFamily="2" charset="2"/>
              <a:buNone/>
            </a:pPr>
            <a:r>
              <a:rPr lang="en-US" altLang="en-US" sz="2400" b="1">
                <a:latin typeface="Courier New" panose="02070309020205020404" pitchFamily="49" charset="0"/>
              </a:rPr>
              <a:t>// This program prints Welcome to Java! </a:t>
            </a:r>
          </a:p>
          <a:p>
            <a:pPr>
              <a:spcBef>
                <a:spcPct val="0"/>
              </a:spcBef>
              <a:buFont typeface="Monotype Sorts" pitchFamily="2" charset="2"/>
              <a:buNone/>
            </a:pPr>
            <a:r>
              <a:rPr lang="en-US" altLang="en-US" sz="2400" b="1">
                <a:latin typeface="Courier New" panose="02070309020205020404" pitchFamily="49" charset="0"/>
              </a:rPr>
              <a:t>public class Welcome {	</a:t>
            </a:r>
          </a:p>
          <a:p>
            <a:pPr>
              <a:spcBef>
                <a:spcPct val="0"/>
              </a:spcBef>
              <a:buFont typeface="Monotype Sorts" pitchFamily="2" charset="2"/>
              <a:buNone/>
            </a:pPr>
            <a:r>
              <a:rPr lang="en-US" altLang="en-US" sz="2400" b="1">
                <a:latin typeface="Courier New" panose="02070309020205020404" pitchFamily="49" charset="0"/>
              </a:rPr>
              <a:t>  public static void main(String[] args) { </a:t>
            </a:r>
          </a:p>
          <a:p>
            <a:pPr>
              <a:spcBef>
                <a:spcPct val="0"/>
              </a:spcBef>
              <a:buFont typeface="Monotype Sorts" pitchFamily="2" charset="2"/>
              <a:buNone/>
            </a:pPr>
            <a:r>
              <a:rPr lang="en-US" altLang="en-US" sz="2400" b="1">
                <a:latin typeface="Courier New" panose="02070309020205020404" pitchFamily="49" charset="0"/>
              </a:rPr>
              <a:t>    System.out.println("Welcome to Java!");</a:t>
            </a:r>
          </a:p>
          <a:p>
            <a:pPr>
              <a:spcBef>
                <a:spcPct val="0"/>
              </a:spcBef>
              <a:buFont typeface="Monotype Sorts" pitchFamily="2" charset="2"/>
              <a:buNone/>
            </a:pPr>
            <a:r>
              <a:rPr lang="en-US" altLang="en-US" sz="2400" b="1">
                <a:latin typeface="Courier New" panose="02070309020205020404" pitchFamily="49" charset="0"/>
              </a:rPr>
              <a:t>  }</a:t>
            </a:r>
          </a:p>
          <a:p>
            <a:pPr>
              <a:spcBef>
                <a:spcPct val="0"/>
              </a:spcBef>
              <a:buFont typeface="Monotype Sorts" pitchFamily="2" charset="2"/>
              <a:buNone/>
            </a:pPr>
            <a:r>
              <a:rPr lang="en-US" altLang="en-US" sz="2400" b="1">
                <a:latin typeface="Courier New" panose="02070309020205020404" pitchFamily="49" charset="0"/>
              </a:rPr>
              <a:t>}</a:t>
            </a:r>
            <a:endParaRPr lang="en-US" altLang="en-US" sz="2800" b="1"/>
          </a:p>
        </p:txBody>
      </p:sp>
      <p:sp>
        <p:nvSpPr>
          <p:cNvPr id="75780" name="Rectangle 3">
            <a:extLst>
              <a:ext uri="{FF2B5EF4-FFF2-40B4-BE49-F238E27FC236}">
                <a16:creationId xmlns:a16="http://schemas.microsoft.com/office/drawing/2014/main" id="{A4A292A4-A917-2D4D-9CFA-ABE6D5F3BD3C}"/>
              </a:ext>
            </a:extLst>
          </p:cNvPr>
          <p:cNvSpPr>
            <a:spLocks noGrp="1" noChangeArrowheads="1"/>
          </p:cNvSpPr>
          <p:nvPr>
            <p:ph type="title"/>
          </p:nvPr>
        </p:nvSpPr>
        <p:spPr>
          <a:xfrm>
            <a:off x="685800" y="228600"/>
            <a:ext cx="7696200" cy="685800"/>
          </a:xfrm>
          <a:noFill/>
        </p:spPr>
        <p:txBody>
          <a:bodyPr/>
          <a:lstStyle/>
          <a:p>
            <a:r>
              <a:rPr lang="en-US" altLang="en-US" sz="4300"/>
              <a:t>Reserved words</a:t>
            </a:r>
          </a:p>
        </p:txBody>
      </p:sp>
      <p:sp>
        <p:nvSpPr>
          <p:cNvPr id="75781" name="Rectangle 4">
            <a:extLst>
              <a:ext uri="{FF2B5EF4-FFF2-40B4-BE49-F238E27FC236}">
                <a16:creationId xmlns:a16="http://schemas.microsoft.com/office/drawing/2014/main" id="{122D7A29-C2C3-D245-AAAF-7C6ECA8A5881}"/>
              </a:ext>
            </a:extLst>
          </p:cNvPr>
          <p:cNvSpPr>
            <a:spLocks noChangeArrowheads="1"/>
          </p:cNvSpPr>
          <p:nvPr/>
        </p:nvSpPr>
        <p:spPr bwMode="auto">
          <a:xfrm>
            <a:off x="457200" y="4191000"/>
            <a:ext cx="2209800" cy="304800"/>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75782" name="Rectangle 5">
            <a:extLst>
              <a:ext uri="{FF2B5EF4-FFF2-40B4-BE49-F238E27FC236}">
                <a16:creationId xmlns:a16="http://schemas.microsoft.com/office/drawing/2014/main" id="{1D341C03-D1AD-4F48-92A7-68E3811E0124}"/>
              </a:ext>
            </a:extLst>
          </p:cNvPr>
          <p:cNvSpPr>
            <a:spLocks noChangeArrowheads="1"/>
          </p:cNvSpPr>
          <p:nvPr/>
        </p:nvSpPr>
        <p:spPr bwMode="auto">
          <a:xfrm>
            <a:off x="762000" y="4572000"/>
            <a:ext cx="3429000" cy="304800"/>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75783" name="Rectangle 6">
            <a:extLst>
              <a:ext uri="{FF2B5EF4-FFF2-40B4-BE49-F238E27FC236}">
                <a16:creationId xmlns:a16="http://schemas.microsoft.com/office/drawing/2014/main" id="{2CD8CA65-2B0F-1840-B462-D8A8405CA948}"/>
              </a:ext>
            </a:extLst>
          </p:cNvPr>
          <p:cNvSpPr>
            <a:spLocks noGrp="1" noChangeArrowheads="1"/>
          </p:cNvSpPr>
          <p:nvPr>
            <p:ph type="body" idx="1"/>
          </p:nvPr>
        </p:nvSpPr>
        <p:spPr>
          <a:xfrm>
            <a:off x="304800" y="1066800"/>
            <a:ext cx="8458200" cy="2286000"/>
          </a:xfrm>
          <a:noFill/>
        </p:spPr>
        <p:txBody>
          <a:bodyPr/>
          <a:lstStyle/>
          <a:p>
            <a:pPr marL="0" indent="0">
              <a:buFont typeface="Monotype Sorts" pitchFamily="2" charset="2"/>
              <a:buNone/>
            </a:pPr>
            <a:r>
              <a:rPr lang="en-US" altLang="en-US" sz="2800"/>
              <a:t>Reserved words or keywords are words that have a specific meaning to the compiler and cannot be used for other purposes in the program. For example, when the compiler sees the word class, it understands that the word after class is the name for the class. </a:t>
            </a: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Number Placeholder 4">
            <a:extLst>
              <a:ext uri="{FF2B5EF4-FFF2-40B4-BE49-F238E27FC236}">
                <a16:creationId xmlns:a16="http://schemas.microsoft.com/office/drawing/2014/main" id="{E54482CD-81E0-9247-AFCD-902B4DFC3BF7}"/>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29D22F68-D7D9-6042-828E-4E0D4A16ED34}" type="slidenum">
              <a:rPr lang="en-US" altLang="en-US" sz="1400" smtClean="0"/>
              <a:pPr>
                <a:spcBef>
                  <a:spcPct val="0"/>
                </a:spcBef>
                <a:buClrTx/>
                <a:buSzTx/>
                <a:buFontTx/>
                <a:buNone/>
              </a:pPr>
              <a:t>48</a:t>
            </a:fld>
            <a:endParaRPr lang="en-US" altLang="en-US" sz="1400"/>
          </a:p>
        </p:txBody>
      </p:sp>
      <p:sp>
        <p:nvSpPr>
          <p:cNvPr id="76803" name="Rectangle 2">
            <a:extLst>
              <a:ext uri="{FF2B5EF4-FFF2-40B4-BE49-F238E27FC236}">
                <a16:creationId xmlns:a16="http://schemas.microsoft.com/office/drawing/2014/main" id="{1461639D-7ABC-E447-BD2C-BC31CC316FF8}"/>
              </a:ext>
            </a:extLst>
          </p:cNvPr>
          <p:cNvSpPr>
            <a:spLocks noGrp="1" noChangeArrowheads="1"/>
          </p:cNvSpPr>
          <p:nvPr>
            <p:ph type="title"/>
          </p:nvPr>
        </p:nvSpPr>
        <p:spPr>
          <a:xfrm>
            <a:off x="685800" y="152400"/>
            <a:ext cx="7772400" cy="533400"/>
          </a:xfrm>
          <a:noFill/>
        </p:spPr>
        <p:txBody>
          <a:bodyPr/>
          <a:lstStyle/>
          <a:p>
            <a:r>
              <a:rPr lang="en-US" altLang="en-US"/>
              <a:t>Blocks</a:t>
            </a:r>
          </a:p>
        </p:txBody>
      </p:sp>
      <p:sp>
        <p:nvSpPr>
          <p:cNvPr id="76804" name="Rectangle 3">
            <a:extLst>
              <a:ext uri="{FF2B5EF4-FFF2-40B4-BE49-F238E27FC236}">
                <a16:creationId xmlns:a16="http://schemas.microsoft.com/office/drawing/2014/main" id="{1F3219F8-E891-B048-95AC-76B8FF7A99E1}"/>
              </a:ext>
            </a:extLst>
          </p:cNvPr>
          <p:cNvSpPr>
            <a:spLocks noChangeArrowheads="1"/>
          </p:cNvSpPr>
          <p:nvPr/>
        </p:nvSpPr>
        <p:spPr bwMode="auto">
          <a:xfrm>
            <a:off x="2027238" y="17954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76805" name="Rectangle 5">
            <a:extLst>
              <a:ext uri="{FF2B5EF4-FFF2-40B4-BE49-F238E27FC236}">
                <a16:creationId xmlns:a16="http://schemas.microsoft.com/office/drawing/2014/main" id="{56DF5A51-100E-8B44-90E3-4C7884F7743D}"/>
              </a:ext>
            </a:extLst>
          </p:cNvPr>
          <p:cNvSpPr>
            <a:spLocks noChangeArrowheads="1"/>
          </p:cNvSpPr>
          <p:nvPr/>
        </p:nvSpPr>
        <p:spPr bwMode="auto">
          <a:xfrm>
            <a:off x="1943100" y="18827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76806" name="Rectangle 6">
            <a:extLst>
              <a:ext uri="{FF2B5EF4-FFF2-40B4-BE49-F238E27FC236}">
                <a16:creationId xmlns:a16="http://schemas.microsoft.com/office/drawing/2014/main" id="{59AA8278-B87F-4340-B292-3BC2EE8D4AA7}"/>
              </a:ext>
            </a:extLst>
          </p:cNvPr>
          <p:cNvSpPr>
            <a:spLocks noChangeArrowheads="1"/>
          </p:cNvSpPr>
          <p:nvPr/>
        </p:nvSpPr>
        <p:spPr bwMode="auto">
          <a:xfrm>
            <a:off x="1943100" y="21828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76807" name="Rectangle 7">
            <a:extLst>
              <a:ext uri="{FF2B5EF4-FFF2-40B4-BE49-F238E27FC236}">
                <a16:creationId xmlns:a16="http://schemas.microsoft.com/office/drawing/2014/main" id="{993F7C33-026F-204A-9AA0-9B58019F5621}"/>
              </a:ext>
            </a:extLst>
          </p:cNvPr>
          <p:cNvSpPr>
            <a:spLocks noChangeArrowheads="1"/>
          </p:cNvSpPr>
          <p:nvPr/>
        </p:nvSpPr>
        <p:spPr bwMode="auto">
          <a:xfrm>
            <a:off x="2438400" y="1981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76808" name="Rectangle 8">
            <a:extLst>
              <a:ext uri="{FF2B5EF4-FFF2-40B4-BE49-F238E27FC236}">
                <a16:creationId xmlns:a16="http://schemas.microsoft.com/office/drawing/2014/main" id="{FBF0CA1B-916E-1C4B-B2A0-7F8F017738C1}"/>
              </a:ext>
            </a:extLst>
          </p:cNvPr>
          <p:cNvSpPr>
            <a:spLocks noChangeArrowheads="1"/>
          </p:cNvSpPr>
          <p:nvPr/>
        </p:nvSpPr>
        <p:spPr bwMode="auto">
          <a:xfrm>
            <a:off x="2655888" y="1428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76809" name="Rectangle 9">
            <a:extLst>
              <a:ext uri="{FF2B5EF4-FFF2-40B4-BE49-F238E27FC236}">
                <a16:creationId xmlns:a16="http://schemas.microsoft.com/office/drawing/2014/main" id="{EB51BA86-F209-BA4F-8C83-A3D444D1EF61}"/>
              </a:ext>
            </a:extLst>
          </p:cNvPr>
          <p:cNvSpPr>
            <a:spLocks noChangeArrowheads="1"/>
          </p:cNvSpPr>
          <p:nvPr/>
        </p:nvSpPr>
        <p:spPr bwMode="auto">
          <a:xfrm>
            <a:off x="2743200" y="2324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76810" name="Rectangle 12">
            <a:extLst>
              <a:ext uri="{FF2B5EF4-FFF2-40B4-BE49-F238E27FC236}">
                <a16:creationId xmlns:a16="http://schemas.microsoft.com/office/drawing/2014/main" id="{45B1469E-0CF6-B640-B77E-5A6463948F72}"/>
              </a:ext>
            </a:extLst>
          </p:cNvPr>
          <p:cNvSpPr>
            <a:spLocks noChangeArrowheads="1"/>
          </p:cNvSpPr>
          <p:nvPr/>
        </p:nvSpPr>
        <p:spPr bwMode="auto">
          <a:xfrm>
            <a:off x="2400300" y="2705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76811" name="Text Box 14">
            <a:extLst>
              <a:ext uri="{FF2B5EF4-FFF2-40B4-BE49-F238E27FC236}">
                <a16:creationId xmlns:a16="http://schemas.microsoft.com/office/drawing/2014/main" id="{75FD7CA5-F3B4-ED42-8CBB-6E45576EC4B0}"/>
              </a:ext>
            </a:extLst>
          </p:cNvPr>
          <p:cNvSpPr txBox="1">
            <a:spLocks noChangeArrowheads="1"/>
          </p:cNvSpPr>
          <p:nvPr/>
        </p:nvSpPr>
        <p:spPr bwMode="auto">
          <a:xfrm>
            <a:off x="228600" y="1066800"/>
            <a:ext cx="8686800" cy="115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3000"/>
              <a:t>A pair of braces in a program forms a block that groups components of a program.</a:t>
            </a:r>
            <a:r>
              <a:rPr lang="en-US" altLang="en-US" sz="4000">
                <a:solidFill>
                  <a:schemeClr val="tx2"/>
                </a:solidFill>
                <a:latin typeface="Courier" pitchFamily="2" charset="0"/>
                <a:cs typeface="Times New Roman" panose="02020603050405020304" pitchFamily="18" charset="0"/>
              </a:rPr>
              <a:t> </a:t>
            </a:r>
          </a:p>
        </p:txBody>
      </p:sp>
      <p:sp>
        <p:nvSpPr>
          <p:cNvPr id="76812" name="Rectangle 16">
            <a:extLst>
              <a:ext uri="{FF2B5EF4-FFF2-40B4-BE49-F238E27FC236}">
                <a16:creationId xmlns:a16="http://schemas.microsoft.com/office/drawing/2014/main" id="{04F422AC-6AEC-434A-B508-38E632C4CA19}"/>
              </a:ext>
            </a:extLst>
          </p:cNvPr>
          <p:cNvSpPr>
            <a:spLocks noChangeArrowheads="1"/>
          </p:cNvSpPr>
          <p:nvPr/>
        </p:nvSpPr>
        <p:spPr bwMode="auto">
          <a:xfrm>
            <a:off x="2400300" y="2971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graphicFrame>
        <p:nvGraphicFramePr>
          <p:cNvPr id="76813" name="Object 15">
            <a:extLst>
              <a:ext uri="{FF2B5EF4-FFF2-40B4-BE49-F238E27FC236}">
                <a16:creationId xmlns:a16="http://schemas.microsoft.com/office/drawing/2014/main" id="{25A0F15A-FEB5-634C-A5C8-B3017368F8C2}"/>
              </a:ext>
            </a:extLst>
          </p:cNvPr>
          <p:cNvGraphicFramePr>
            <a:graphicFrameLocks noChangeAspect="1"/>
          </p:cNvGraphicFramePr>
          <p:nvPr/>
        </p:nvGraphicFramePr>
        <p:xfrm>
          <a:off x="-533400" y="3276600"/>
          <a:ext cx="9677400" cy="2036763"/>
        </p:xfrm>
        <a:graphic>
          <a:graphicData uri="http://schemas.openxmlformats.org/presentationml/2006/ole">
            <mc:AlternateContent xmlns:mc="http://schemas.openxmlformats.org/markup-compatibility/2006">
              <mc:Choice xmlns:v="urn:schemas-microsoft-com:vml" Requires="v">
                <p:oleObj spid="_x0000_s76846" r:id="rId3" imgW="26060400" imgH="5486400" progId="Word.Picture.8">
                  <p:embed/>
                </p:oleObj>
              </mc:Choice>
              <mc:Fallback>
                <p:oleObj r:id="rId3" imgW="26060400" imgH="5486400" progId="Word.Picture.8">
                  <p:embed/>
                  <p:pic>
                    <p:nvPicPr>
                      <p:cNvPr id="0" name="Object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276600"/>
                        <a:ext cx="9677400" cy="203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Number Placeholder 4">
            <a:extLst>
              <a:ext uri="{FF2B5EF4-FFF2-40B4-BE49-F238E27FC236}">
                <a16:creationId xmlns:a16="http://schemas.microsoft.com/office/drawing/2014/main" id="{5B5E6A38-FD5D-A14B-8E27-1B1416AEC4F5}"/>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32C4B3D6-0115-6E40-AF39-7BDB154A7D2A}" type="slidenum">
              <a:rPr lang="en-US" altLang="en-US" sz="1400" smtClean="0"/>
              <a:pPr>
                <a:spcBef>
                  <a:spcPct val="0"/>
                </a:spcBef>
                <a:buClrTx/>
                <a:buSzTx/>
                <a:buFontTx/>
                <a:buNone/>
              </a:pPr>
              <a:t>49</a:t>
            </a:fld>
            <a:endParaRPr lang="en-US" altLang="en-US" sz="1400"/>
          </a:p>
        </p:txBody>
      </p:sp>
      <p:sp>
        <p:nvSpPr>
          <p:cNvPr id="77827" name="Rectangle 2">
            <a:extLst>
              <a:ext uri="{FF2B5EF4-FFF2-40B4-BE49-F238E27FC236}">
                <a16:creationId xmlns:a16="http://schemas.microsoft.com/office/drawing/2014/main" id="{B8D16FD4-4481-DC47-868A-283010A4E1FC}"/>
              </a:ext>
            </a:extLst>
          </p:cNvPr>
          <p:cNvSpPr>
            <a:spLocks noGrp="1" noChangeArrowheads="1"/>
          </p:cNvSpPr>
          <p:nvPr>
            <p:ph type="title"/>
          </p:nvPr>
        </p:nvSpPr>
        <p:spPr>
          <a:xfrm>
            <a:off x="685800" y="152400"/>
            <a:ext cx="7772400" cy="609600"/>
          </a:xfrm>
          <a:noFill/>
        </p:spPr>
        <p:txBody>
          <a:bodyPr/>
          <a:lstStyle/>
          <a:p>
            <a:r>
              <a:rPr lang="en-US" altLang="en-US" sz="4000"/>
              <a:t>Special Symbols</a:t>
            </a:r>
            <a:endParaRPr lang="en-US" altLang="en-US" sz="4000">
              <a:solidFill>
                <a:schemeClr val="tx1"/>
              </a:solidFill>
            </a:endParaRPr>
          </a:p>
        </p:txBody>
      </p:sp>
      <p:sp>
        <p:nvSpPr>
          <p:cNvPr id="77828" name="Rectangle 6">
            <a:extLst>
              <a:ext uri="{FF2B5EF4-FFF2-40B4-BE49-F238E27FC236}">
                <a16:creationId xmlns:a16="http://schemas.microsoft.com/office/drawing/2014/main" id="{69AC40D5-79F7-E447-B811-9DCA7C716A98}"/>
              </a:ext>
            </a:extLst>
          </p:cNvPr>
          <p:cNvSpPr>
            <a:spLocks noChangeArrowheads="1"/>
          </p:cNvSpPr>
          <p:nvPr/>
        </p:nvSpPr>
        <p:spPr bwMode="auto">
          <a:xfrm>
            <a:off x="0" y="2514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graphicFrame>
        <p:nvGraphicFramePr>
          <p:cNvPr id="77829" name="Object 5">
            <a:extLst>
              <a:ext uri="{FF2B5EF4-FFF2-40B4-BE49-F238E27FC236}">
                <a16:creationId xmlns:a16="http://schemas.microsoft.com/office/drawing/2014/main" id="{DAD3C740-27BB-5041-8336-64C887B62C60}"/>
              </a:ext>
            </a:extLst>
          </p:cNvPr>
          <p:cNvGraphicFramePr>
            <a:graphicFrameLocks noChangeAspect="1"/>
          </p:cNvGraphicFramePr>
          <p:nvPr/>
        </p:nvGraphicFramePr>
        <p:xfrm>
          <a:off x="228600" y="1524000"/>
          <a:ext cx="8686800" cy="3016250"/>
        </p:xfrm>
        <a:graphic>
          <a:graphicData uri="http://schemas.openxmlformats.org/presentationml/2006/ole">
            <mc:AlternateContent xmlns:mc="http://schemas.openxmlformats.org/markup-compatibility/2006">
              <mc:Choice xmlns:v="urn:schemas-microsoft-com:vml" Requires="v">
                <p:oleObj spid="_x0000_s77862" name="Picture" r:id="rId4" imgW="5283200" imgH="1828800" progId="Word.Picture.8">
                  <p:embed/>
                </p:oleObj>
              </mc:Choice>
              <mc:Fallback>
                <p:oleObj name="Picture" r:id="rId4" imgW="5283200" imgH="1828800" progId="Word.Picture.8">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524000"/>
                        <a:ext cx="8686800"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736D1-6004-624E-8020-D50BF48485D4}"/>
              </a:ext>
            </a:extLst>
          </p:cNvPr>
          <p:cNvSpPr>
            <a:spLocks noGrp="1"/>
          </p:cNvSpPr>
          <p:nvPr>
            <p:ph type="title"/>
          </p:nvPr>
        </p:nvSpPr>
        <p:spPr/>
        <p:txBody>
          <a:bodyPr/>
          <a:lstStyle/>
          <a:p>
            <a:r>
              <a:rPr lang="en-US" dirty="0"/>
              <a:t>Honor Code (</a:t>
            </a:r>
            <a:r>
              <a:rPr lang="ar-SA" dirty="0"/>
              <a:t>ميثاق شرف</a:t>
            </a:r>
            <a:r>
              <a:rPr lang="en-US" dirty="0"/>
              <a:t>)</a:t>
            </a:r>
          </a:p>
        </p:txBody>
      </p:sp>
      <p:sp>
        <p:nvSpPr>
          <p:cNvPr id="3" name="Content Placeholder 2">
            <a:extLst>
              <a:ext uri="{FF2B5EF4-FFF2-40B4-BE49-F238E27FC236}">
                <a16:creationId xmlns:a16="http://schemas.microsoft.com/office/drawing/2014/main" id="{FA933312-2006-0A45-AE92-645FEBE52C60}"/>
              </a:ext>
            </a:extLst>
          </p:cNvPr>
          <p:cNvSpPr>
            <a:spLocks noGrp="1"/>
          </p:cNvSpPr>
          <p:nvPr>
            <p:ph idx="1"/>
          </p:nvPr>
        </p:nvSpPr>
        <p:spPr/>
        <p:txBody>
          <a:bodyPr/>
          <a:lstStyle/>
          <a:p>
            <a:r>
              <a:rPr lang="en-US" sz="2000" dirty="0"/>
              <a:t>All work/code must be your own work. You are not allowed to submit code or parts of code that are not your own. Furthermore, you are not allowed to share your code with other students– even after you finish this class. Also you are not to ask others to show their work to you or write parts of the code for you.  </a:t>
            </a:r>
          </a:p>
          <a:p>
            <a:endParaRPr lang="en-US" sz="1800" dirty="0"/>
          </a:p>
          <a:p>
            <a:pPr algn="r" rtl="1"/>
            <a:r>
              <a:rPr lang="ar-SA" sz="2400" dirty="0"/>
              <a:t>كل العمل يجب أن يكون عملك الخاص. لا يُسمح لك بتقديم برمجيات (كود) أو أجزاء من برمجيات  لم تقم انت بإنتاجها. علاوة على ذلك ، لا يُسمح لك بمشاركة الكود الخاص بك مع طلاب آخرين حتى بعد الانتهاء من هذا الفصل. كما أنك لن تطلب من الآخرين إظهار أعمالهم لك أو كتابة أجزاء من الكود لك</a:t>
            </a:r>
            <a:r>
              <a:rPr lang="en-US" sz="2400" dirty="0"/>
              <a:t>.</a:t>
            </a:r>
          </a:p>
          <a:p>
            <a:pPr marL="342900" indent="-342900" algn="l" eaLnBrk="0" fontAlgn="base" hangingPunct="0">
              <a:spcBef>
                <a:spcPct val="20000"/>
              </a:spcBef>
              <a:spcAft>
                <a:spcPct val="0"/>
              </a:spcAft>
              <a:buClr>
                <a:schemeClr val="tx2"/>
              </a:buClr>
              <a:buSzPct val="75000"/>
              <a:buFont typeface="Monotype Sorts" pitchFamily="2" charset="2"/>
              <a:buChar char="F"/>
            </a:pPr>
            <a:endParaRPr lang="en-US" sz="1800" dirty="0"/>
          </a:p>
        </p:txBody>
      </p:sp>
      <p:sp>
        <p:nvSpPr>
          <p:cNvPr id="4" name="Slide Number Placeholder 3">
            <a:extLst>
              <a:ext uri="{FF2B5EF4-FFF2-40B4-BE49-F238E27FC236}">
                <a16:creationId xmlns:a16="http://schemas.microsoft.com/office/drawing/2014/main" id="{800DFE4D-13F3-EC4A-8DAD-3108B5485885}"/>
              </a:ext>
            </a:extLst>
          </p:cNvPr>
          <p:cNvSpPr>
            <a:spLocks noGrp="1"/>
          </p:cNvSpPr>
          <p:nvPr>
            <p:ph type="sldNum" sz="quarter" idx="11"/>
          </p:nvPr>
        </p:nvSpPr>
        <p:spPr/>
        <p:txBody>
          <a:bodyPr/>
          <a:lstStyle/>
          <a:p>
            <a:pPr>
              <a:defRPr/>
            </a:pPr>
            <a:fld id="{0E215F27-D7CA-FF46-ADAC-C9165EA877DA}" type="slidenum">
              <a:rPr lang="en-US" altLang="en-US" smtClean="0"/>
              <a:pPr>
                <a:defRPr/>
              </a:pPr>
              <a:t>5</a:t>
            </a:fld>
            <a:endParaRPr lang="en-US" altLang="en-US"/>
          </a:p>
        </p:txBody>
      </p:sp>
    </p:spTree>
    <p:extLst>
      <p:ext uri="{BB962C8B-B14F-4D97-AF65-F5344CB8AC3E}">
        <p14:creationId xmlns:p14="http://schemas.microsoft.com/office/powerpoint/2010/main" val="3259016942"/>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Number Placeholder 4">
            <a:extLst>
              <a:ext uri="{FF2B5EF4-FFF2-40B4-BE49-F238E27FC236}">
                <a16:creationId xmlns:a16="http://schemas.microsoft.com/office/drawing/2014/main" id="{188D90EA-E023-2543-B14D-15F1029A65F5}"/>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9DB18BA0-08D6-2D45-B9BD-D2E570B549DC}" type="slidenum">
              <a:rPr lang="en-US" altLang="en-US" sz="1400" smtClean="0"/>
              <a:pPr>
                <a:spcBef>
                  <a:spcPct val="0"/>
                </a:spcBef>
                <a:buClrTx/>
                <a:buSzTx/>
                <a:buFontTx/>
                <a:buNone/>
              </a:pPr>
              <a:t>50</a:t>
            </a:fld>
            <a:endParaRPr lang="en-US" altLang="en-US" sz="1400"/>
          </a:p>
        </p:txBody>
      </p:sp>
      <p:sp>
        <p:nvSpPr>
          <p:cNvPr id="79875" name="Rectangle 2">
            <a:extLst>
              <a:ext uri="{FF2B5EF4-FFF2-40B4-BE49-F238E27FC236}">
                <a16:creationId xmlns:a16="http://schemas.microsoft.com/office/drawing/2014/main" id="{296FFB49-DAE7-7F49-A1C9-AC5163F2DE91}"/>
              </a:ext>
            </a:extLst>
          </p:cNvPr>
          <p:cNvSpPr>
            <a:spLocks noChangeArrowheads="1"/>
          </p:cNvSpPr>
          <p:nvPr/>
        </p:nvSpPr>
        <p:spPr bwMode="auto">
          <a:xfrm>
            <a:off x="381000" y="3962400"/>
            <a:ext cx="8305800" cy="236220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lstStyle>
            <a:lvl1pPr marL="342900" indent="-342900">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buFont typeface="Monotype Sorts" pitchFamily="2" charset="2"/>
              <a:buNone/>
            </a:pPr>
            <a:r>
              <a:rPr lang="en-US" altLang="en-US" sz="2400" b="1">
                <a:latin typeface="Courier New" panose="02070309020205020404" pitchFamily="49" charset="0"/>
              </a:rPr>
              <a:t>// This program prints Welcome to Java! </a:t>
            </a:r>
          </a:p>
          <a:p>
            <a:pPr>
              <a:spcBef>
                <a:spcPct val="0"/>
              </a:spcBef>
              <a:buFont typeface="Monotype Sorts" pitchFamily="2" charset="2"/>
              <a:buNone/>
            </a:pPr>
            <a:r>
              <a:rPr lang="en-US" altLang="en-US" sz="2400" b="1">
                <a:latin typeface="Courier New" panose="02070309020205020404" pitchFamily="49" charset="0"/>
              </a:rPr>
              <a:t>public class Welcome {	</a:t>
            </a:r>
          </a:p>
          <a:p>
            <a:pPr>
              <a:spcBef>
                <a:spcPct val="0"/>
              </a:spcBef>
              <a:buFont typeface="Monotype Sorts" pitchFamily="2" charset="2"/>
              <a:buNone/>
            </a:pPr>
            <a:r>
              <a:rPr lang="en-US" altLang="en-US" sz="2400" b="1">
                <a:latin typeface="Courier New" panose="02070309020205020404" pitchFamily="49" charset="0"/>
              </a:rPr>
              <a:t>  public static void main(String[] args) { </a:t>
            </a:r>
          </a:p>
          <a:p>
            <a:pPr>
              <a:spcBef>
                <a:spcPct val="0"/>
              </a:spcBef>
              <a:buFont typeface="Monotype Sorts" pitchFamily="2" charset="2"/>
              <a:buNone/>
            </a:pPr>
            <a:r>
              <a:rPr lang="en-US" altLang="en-US" sz="2400" b="1">
                <a:latin typeface="Courier New" panose="02070309020205020404" pitchFamily="49" charset="0"/>
              </a:rPr>
              <a:t>    System.out.println("Welcome to Java!");</a:t>
            </a:r>
          </a:p>
          <a:p>
            <a:pPr>
              <a:spcBef>
                <a:spcPct val="0"/>
              </a:spcBef>
              <a:buFont typeface="Monotype Sorts" pitchFamily="2" charset="2"/>
              <a:buNone/>
            </a:pPr>
            <a:r>
              <a:rPr lang="en-US" altLang="en-US" sz="2400" b="1">
                <a:latin typeface="Courier New" panose="02070309020205020404" pitchFamily="49" charset="0"/>
              </a:rPr>
              <a:t>  }</a:t>
            </a:r>
          </a:p>
          <a:p>
            <a:pPr>
              <a:spcBef>
                <a:spcPct val="0"/>
              </a:spcBef>
              <a:buFont typeface="Monotype Sorts" pitchFamily="2" charset="2"/>
              <a:buNone/>
            </a:pPr>
            <a:r>
              <a:rPr lang="en-US" altLang="en-US" sz="2400" b="1">
                <a:latin typeface="Courier New" panose="02070309020205020404" pitchFamily="49" charset="0"/>
              </a:rPr>
              <a:t>}</a:t>
            </a:r>
            <a:endParaRPr lang="en-US" altLang="en-US" sz="2800" b="1"/>
          </a:p>
        </p:txBody>
      </p:sp>
      <p:sp>
        <p:nvSpPr>
          <p:cNvPr id="79876" name="Rectangle 3">
            <a:extLst>
              <a:ext uri="{FF2B5EF4-FFF2-40B4-BE49-F238E27FC236}">
                <a16:creationId xmlns:a16="http://schemas.microsoft.com/office/drawing/2014/main" id="{0846338A-9AD9-1F46-A036-E9142D30B883}"/>
              </a:ext>
            </a:extLst>
          </p:cNvPr>
          <p:cNvSpPr>
            <a:spLocks noGrp="1" noChangeArrowheads="1"/>
          </p:cNvSpPr>
          <p:nvPr>
            <p:ph type="title"/>
          </p:nvPr>
        </p:nvSpPr>
        <p:spPr>
          <a:noFill/>
        </p:spPr>
        <p:txBody>
          <a:bodyPr/>
          <a:lstStyle/>
          <a:p>
            <a:r>
              <a:rPr lang="en-US" altLang="en-US"/>
              <a:t>{  … }</a:t>
            </a:r>
          </a:p>
        </p:txBody>
      </p:sp>
      <p:sp>
        <p:nvSpPr>
          <p:cNvPr id="79877" name="Rectangle 4">
            <a:extLst>
              <a:ext uri="{FF2B5EF4-FFF2-40B4-BE49-F238E27FC236}">
                <a16:creationId xmlns:a16="http://schemas.microsoft.com/office/drawing/2014/main" id="{3851CF37-1E61-CA44-ABFE-13AA5E4016F0}"/>
              </a:ext>
            </a:extLst>
          </p:cNvPr>
          <p:cNvSpPr>
            <a:spLocks noChangeArrowheads="1"/>
          </p:cNvSpPr>
          <p:nvPr/>
        </p:nvSpPr>
        <p:spPr bwMode="auto">
          <a:xfrm>
            <a:off x="4267200" y="4419600"/>
            <a:ext cx="381000" cy="371475"/>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79878" name="Rectangle 9">
            <a:extLst>
              <a:ext uri="{FF2B5EF4-FFF2-40B4-BE49-F238E27FC236}">
                <a16:creationId xmlns:a16="http://schemas.microsoft.com/office/drawing/2014/main" id="{C688CEC2-FB3A-374A-BB11-CA326E538FED}"/>
              </a:ext>
            </a:extLst>
          </p:cNvPr>
          <p:cNvSpPr>
            <a:spLocks noChangeArrowheads="1"/>
          </p:cNvSpPr>
          <p:nvPr/>
        </p:nvSpPr>
        <p:spPr bwMode="auto">
          <a:xfrm>
            <a:off x="7848600" y="4724400"/>
            <a:ext cx="381000" cy="371475"/>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79879" name="Rectangle 10">
            <a:extLst>
              <a:ext uri="{FF2B5EF4-FFF2-40B4-BE49-F238E27FC236}">
                <a16:creationId xmlns:a16="http://schemas.microsoft.com/office/drawing/2014/main" id="{13248E32-A088-984C-9E60-76D2651B469B}"/>
              </a:ext>
            </a:extLst>
          </p:cNvPr>
          <p:cNvSpPr>
            <a:spLocks noChangeArrowheads="1"/>
          </p:cNvSpPr>
          <p:nvPr/>
        </p:nvSpPr>
        <p:spPr bwMode="auto">
          <a:xfrm>
            <a:off x="762000" y="5486400"/>
            <a:ext cx="381000" cy="371475"/>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79880" name="Rectangle 11">
            <a:extLst>
              <a:ext uri="{FF2B5EF4-FFF2-40B4-BE49-F238E27FC236}">
                <a16:creationId xmlns:a16="http://schemas.microsoft.com/office/drawing/2014/main" id="{B5CCBCD3-F1DE-1146-8123-3CEAA21D2B6D}"/>
              </a:ext>
            </a:extLst>
          </p:cNvPr>
          <p:cNvSpPr>
            <a:spLocks noChangeArrowheads="1"/>
          </p:cNvSpPr>
          <p:nvPr/>
        </p:nvSpPr>
        <p:spPr bwMode="auto">
          <a:xfrm>
            <a:off x="381000" y="5867400"/>
            <a:ext cx="381000" cy="371475"/>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Number Placeholder 4">
            <a:extLst>
              <a:ext uri="{FF2B5EF4-FFF2-40B4-BE49-F238E27FC236}">
                <a16:creationId xmlns:a16="http://schemas.microsoft.com/office/drawing/2014/main" id="{1CF4307E-E8F0-4641-9606-01022F026FC1}"/>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0DE741FA-FE61-7449-951C-FD06837CF106}" type="slidenum">
              <a:rPr lang="en-US" altLang="en-US" sz="1400" smtClean="0"/>
              <a:pPr>
                <a:spcBef>
                  <a:spcPct val="0"/>
                </a:spcBef>
                <a:buClrTx/>
                <a:buSzTx/>
                <a:buFontTx/>
                <a:buNone/>
              </a:pPr>
              <a:t>51</a:t>
            </a:fld>
            <a:endParaRPr lang="en-US" altLang="en-US" sz="1400"/>
          </a:p>
        </p:txBody>
      </p:sp>
      <p:sp>
        <p:nvSpPr>
          <p:cNvPr id="80899" name="Rectangle 2">
            <a:extLst>
              <a:ext uri="{FF2B5EF4-FFF2-40B4-BE49-F238E27FC236}">
                <a16:creationId xmlns:a16="http://schemas.microsoft.com/office/drawing/2014/main" id="{290A5537-9A82-5144-943C-633296589EAB}"/>
              </a:ext>
            </a:extLst>
          </p:cNvPr>
          <p:cNvSpPr>
            <a:spLocks noChangeArrowheads="1"/>
          </p:cNvSpPr>
          <p:nvPr/>
        </p:nvSpPr>
        <p:spPr bwMode="auto">
          <a:xfrm>
            <a:off x="381000" y="3962400"/>
            <a:ext cx="8305800" cy="236220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lstStyle>
            <a:lvl1pPr marL="342900" indent="-342900">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buFont typeface="Monotype Sorts" pitchFamily="2" charset="2"/>
              <a:buNone/>
            </a:pPr>
            <a:r>
              <a:rPr lang="en-US" altLang="en-US" sz="2400" b="1">
                <a:latin typeface="Courier New" panose="02070309020205020404" pitchFamily="49" charset="0"/>
              </a:rPr>
              <a:t>// This program prints Welcome to Java! </a:t>
            </a:r>
          </a:p>
          <a:p>
            <a:pPr>
              <a:spcBef>
                <a:spcPct val="0"/>
              </a:spcBef>
              <a:buFont typeface="Monotype Sorts" pitchFamily="2" charset="2"/>
              <a:buNone/>
            </a:pPr>
            <a:r>
              <a:rPr lang="en-US" altLang="en-US" sz="2400" b="1">
                <a:latin typeface="Courier New" panose="02070309020205020404" pitchFamily="49" charset="0"/>
              </a:rPr>
              <a:t>public class Welcome {	</a:t>
            </a:r>
          </a:p>
          <a:p>
            <a:pPr>
              <a:spcBef>
                <a:spcPct val="0"/>
              </a:spcBef>
              <a:buFont typeface="Monotype Sorts" pitchFamily="2" charset="2"/>
              <a:buNone/>
            </a:pPr>
            <a:r>
              <a:rPr lang="en-US" altLang="en-US" sz="2400" b="1">
                <a:latin typeface="Courier New" panose="02070309020205020404" pitchFamily="49" charset="0"/>
              </a:rPr>
              <a:t>  public static void main(String[] args) { </a:t>
            </a:r>
          </a:p>
          <a:p>
            <a:pPr>
              <a:spcBef>
                <a:spcPct val="0"/>
              </a:spcBef>
              <a:buFont typeface="Monotype Sorts" pitchFamily="2" charset="2"/>
              <a:buNone/>
            </a:pPr>
            <a:r>
              <a:rPr lang="en-US" altLang="en-US" sz="2400" b="1">
                <a:latin typeface="Courier New" panose="02070309020205020404" pitchFamily="49" charset="0"/>
              </a:rPr>
              <a:t>    System.out.println("Welcome to Java!");</a:t>
            </a:r>
          </a:p>
          <a:p>
            <a:pPr>
              <a:spcBef>
                <a:spcPct val="0"/>
              </a:spcBef>
              <a:buFont typeface="Monotype Sorts" pitchFamily="2" charset="2"/>
              <a:buNone/>
            </a:pPr>
            <a:r>
              <a:rPr lang="en-US" altLang="en-US" sz="2400" b="1">
                <a:latin typeface="Courier New" panose="02070309020205020404" pitchFamily="49" charset="0"/>
              </a:rPr>
              <a:t>  }</a:t>
            </a:r>
          </a:p>
          <a:p>
            <a:pPr>
              <a:spcBef>
                <a:spcPct val="0"/>
              </a:spcBef>
              <a:buFont typeface="Monotype Sorts" pitchFamily="2" charset="2"/>
              <a:buNone/>
            </a:pPr>
            <a:r>
              <a:rPr lang="en-US" altLang="en-US" sz="2400" b="1">
                <a:latin typeface="Courier New" panose="02070309020205020404" pitchFamily="49" charset="0"/>
              </a:rPr>
              <a:t>}</a:t>
            </a:r>
            <a:endParaRPr lang="en-US" altLang="en-US" sz="2800" b="1"/>
          </a:p>
        </p:txBody>
      </p:sp>
      <p:sp>
        <p:nvSpPr>
          <p:cNvPr id="80900" name="Rectangle 3">
            <a:extLst>
              <a:ext uri="{FF2B5EF4-FFF2-40B4-BE49-F238E27FC236}">
                <a16:creationId xmlns:a16="http://schemas.microsoft.com/office/drawing/2014/main" id="{5EC1A307-0DB0-0943-87FB-8258439141E5}"/>
              </a:ext>
            </a:extLst>
          </p:cNvPr>
          <p:cNvSpPr>
            <a:spLocks noGrp="1" noChangeArrowheads="1"/>
          </p:cNvSpPr>
          <p:nvPr>
            <p:ph type="title"/>
          </p:nvPr>
        </p:nvSpPr>
        <p:spPr>
          <a:noFill/>
        </p:spPr>
        <p:txBody>
          <a:bodyPr/>
          <a:lstStyle/>
          <a:p>
            <a:r>
              <a:rPr lang="en-US" altLang="en-US"/>
              <a:t>(  …  )</a:t>
            </a:r>
          </a:p>
        </p:txBody>
      </p:sp>
      <p:sp>
        <p:nvSpPr>
          <p:cNvPr id="80901" name="Rectangle 4">
            <a:extLst>
              <a:ext uri="{FF2B5EF4-FFF2-40B4-BE49-F238E27FC236}">
                <a16:creationId xmlns:a16="http://schemas.microsoft.com/office/drawing/2014/main" id="{624B087B-17CA-B44E-BDA1-23428444BA33}"/>
              </a:ext>
            </a:extLst>
          </p:cNvPr>
          <p:cNvSpPr>
            <a:spLocks noChangeArrowheads="1"/>
          </p:cNvSpPr>
          <p:nvPr/>
        </p:nvSpPr>
        <p:spPr bwMode="auto">
          <a:xfrm>
            <a:off x="5105400" y="4724400"/>
            <a:ext cx="152400" cy="371475"/>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80902" name="Rectangle 8">
            <a:extLst>
              <a:ext uri="{FF2B5EF4-FFF2-40B4-BE49-F238E27FC236}">
                <a16:creationId xmlns:a16="http://schemas.microsoft.com/office/drawing/2014/main" id="{3EC067A3-868E-1648-A461-B6C9B7BD70ED}"/>
              </a:ext>
            </a:extLst>
          </p:cNvPr>
          <p:cNvSpPr>
            <a:spLocks noChangeArrowheads="1"/>
          </p:cNvSpPr>
          <p:nvPr/>
        </p:nvSpPr>
        <p:spPr bwMode="auto">
          <a:xfrm>
            <a:off x="7620000" y="4724400"/>
            <a:ext cx="152400" cy="371475"/>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80903" name="Rectangle 9">
            <a:extLst>
              <a:ext uri="{FF2B5EF4-FFF2-40B4-BE49-F238E27FC236}">
                <a16:creationId xmlns:a16="http://schemas.microsoft.com/office/drawing/2014/main" id="{29BABB87-3712-474E-BAC9-4765BAD05C9F}"/>
              </a:ext>
            </a:extLst>
          </p:cNvPr>
          <p:cNvSpPr>
            <a:spLocks noChangeArrowheads="1"/>
          </p:cNvSpPr>
          <p:nvPr/>
        </p:nvSpPr>
        <p:spPr bwMode="auto">
          <a:xfrm>
            <a:off x="4495800" y="5105400"/>
            <a:ext cx="152400" cy="371475"/>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80904" name="Rectangle 10">
            <a:extLst>
              <a:ext uri="{FF2B5EF4-FFF2-40B4-BE49-F238E27FC236}">
                <a16:creationId xmlns:a16="http://schemas.microsoft.com/office/drawing/2014/main" id="{F614FB1E-E576-434D-8B16-4F49A9B126A9}"/>
              </a:ext>
            </a:extLst>
          </p:cNvPr>
          <p:cNvSpPr>
            <a:spLocks noChangeArrowheads="1"/>
          </p:cNvSpPr>
          <p:nvPr/>
        </p:nvSpPr>
        <p:spPr bwMode="auto">
          <a:xfrm>
            <a:off x="8001000" y="5105400"/>
            <a:ext cx="152400" cy="371475"/>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Number Placeholder 4">
            <a:extLst>
              <a:ext uri="{FF2B5EF4-FFF2-40B4-BE49-F238E27FC236}">
                <a16:creationId xmlns:a16="http://schemas.microsoft.com/office/drawing/2014/main" id="{74246F25-7E4F-8943-A40B-467832E8C073}"/>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BE1515C6-FCA2-154D-934B-D72CADDAEFCE}" type="slidenum">
              <a:rPr lang="en-US" altLang="en-US" sz="1400" smtClean="0"/>
              <a:pPr>
                <a:spcBef>
                  <a:spcPct val="0"/>
                </a:spcBef>
                <a:buClrTx/>
                <a:buSzTx/>
                <a:buFontTx/>
                <a:buNone/>
              </a:pPr>
              <a:t>52</a:t>
            </a:fld>
            <a:endParaRPr lang="en-US" altLang="en-US" sz="1400"/>
          </a:p>
        </p:txBody>
      </p:sp>
      <p:sp>
        <p:nvSpPr>
          <p:cNvPr id="81923" name="Rectangle 2">
            <a:extLst>
              <a:ext uri="{FF2B5EF4-FFF2-40B4-BE49-F238E27FC236}">
                <a16:creationId xmlns:a16="http://schemas.microsoft.com/office/drawing/2014/main" id="{D4CDBCB5-9EFC-6E42-BA60-9E1FDCC002D4}"/>
              </a:ext>
            </a:extLst>
          </p:cNvPr>
          <p:cNvSpPr>
            <a:spLocks noChangeArrowheads="1"/>
          </p:cNvSpPr>
          <p:nvPr/>
        </p:nvSpPr>
        <p:spPr bwMode="auto">
          <a:xfrm>
            <a:off x="381000" y="3962400"/>
            <a:ext cx="8305800" cy="236220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lstStyle>
            <a:lvl1pPr marL="342900" indent="-342900">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buFont typeface="Monotype Sorts" pitchFamily="2" charset="2"/>
              <a:buNone/>
            </a:pPr>
            <a:r>
              <a:rPr lang="en-US" altLang="en-US" sz="2400" b="1">
                <a:latin typeface="Courier New" panose="02070309020205020404" pitchFamily="49" charset="0"/>
              </a:rPr>
              <a:t>// This program prints Welcome to Java! </a:t>
            </a:r>
          </a:p>
          <a:p>
            <a:pPr>
              <a:spcBef>
                <a:spcPct val="0"/>
              </a:spcBef>
              <a:buFont typeface="Monotype Sorts" pitchFamily="2" charset="2"/>
              <a:buNone/>
            </a:pPr>
            <a:r>
              <a:rPr lang="en-US" altLang="en-US" sz="2400" b="1">
                <a:latin typeface="Courier New" panose="02070309020205020404" pitchFamily="49" charset="0"/>
              </a:rPr>
              <a:t>public class Welcome {	</a:t>
            </a:r>
          </a:p>
          <a:p>
            <a:pPr>
              <a:spcBef>
                <a:spcPct val="0"/>
              </a:spcBef>
              <a:buFont typeface="Monotype Sorts" pitchFamily="2" charset="2"/>
              <a:buNone/>
            </a:pPr>
            <a:r>
              <a:rPr lang="en-US" altLang="en-US" sz="2400" b="1">
                <a:latin typeface="Courier New" panose="02070309020205020404" pitchFamily="49" charset="0"/>
              </a:rPr>
              <a:t>  public static void main(String[] args) { </a:t>
            </a:r>
          </a:p>
          <a:p>
            <a:pPr>
              <a:spcBef>
                <a:spcPct val="0"/>
              </a:spcBef>
              <a:buFont typeface="Monotype Sorts" pitchFamily="2" charset="2"/>
              <a:buNone/>
            </a:pPr>
            <a:r>
              <a:rPr lang="en-US" altLang="en-US" sz="2400" b="1">
                <a:latin typeface="Courier New" panose="02070309020205020404" pitchFamily="49" charset="0"/>
              </a:rPr>
              <a:t>    System.out.println("Welcome to Java!");</a:t>
            </a:r>
          </a:p>
          <a:p>
            <a:pPr>
              <a:spcBef>
                <a:spcPct val="0"/>
              </a:spcBef>
              <a:buFont typeface="Monotype Sorts" pitchFamily="2" charset="2"/>
              <a:buNone/>
            </a:pPr>
            <a:r>
              <a:rPr lang="en-US" altLang="en-US" sz="2400" b="1">
                <a:latin typeface="Courier New" panose="02070309020205020404" pitchFamily="49" charset="0"/>
              </a:rPr>
              <a:t>  }</a:t>
            </a:r>
          </a:p>
          <a:p>
            <a:pPr>
              <a:spcBef>
                <a:spcPct val="0"/>
              </a:spcBef>
              <a:buFont typeface="Monotype Sorts" pitchFamily="2" charset="2"/>
              <a:buNone/>
            </a:pPr>
            <a:r>
              <a:rPr lang="en-US" altLang="en-US" sz="2400" b="1">
                <a:latin typeface="Courier New" panose="02070309020205020404" pitchFamily="49" charset="0"/>
              </a:rPr>
              <a:t>}</a:t>
            </a:r>
            <a:endParaRPr lang="en-US" altLang="en-US" sz="2800" b="1"/>
          </a:p>
        </p:txBody>
      </p:sp>
      <p:sp>
        <p:nvSpPr>
          <p:cNvPr id="81924" name="Rectangle 3">
            <a:extLst>
              <a:ext uri="{FF2B5EF4-FFF2-40B4-BE49-F238E27FC236}">
                <a16:creationId xmlns:a16="http://schemas.microsoft.com/office/drawing/2014/main" id="{92247FAC-5C7B-0947-A72A-941E419D22D9}"/>
              </a:ext>
            </a:extLst>
          </p:cNvPr>
          <p:cNvSpPr>
            <a:spLocks noGrp="1" noChangeArrowheads="1"/>
          </p:cNvSpPr>
          <p:nvPr>
            <p:ph type="title"/>
          </p:nvPr>
        </p:nvSpPr>
        <p:spPr>
          <a:noFill/>
        </p:spPr>
        <p:txBody>
          <a:bodyPr/>
          <a:lstStyle/>
          <a:p>
            <a:r>
              <a:rPr lang="en-US" altLang="en-US"/>
              <a:t>;</a:t>
            </a:r>
          </a:p>
        </p:txBody>
      </p:sp>
      <p:sp>
        <p:nvSpPr>
          <p:cNvPr id="81925" name="Rectangle 6">
            <a:extLst>
              <a:ext uri="{FF2B5EF4-FFF2-40B4-BE49-F238E27FC236}">
                <a16:creationId xmlns:a16="http://schemas.microsoft.com/office/drawing/2014/main" id="{62073ED9-AD88-1B44-ACE5-45139760FC4F}"/>
              </a:ext>
            </a:extLst>
          </p:cNvPr>
          <p:cNvSpPr>
            <a:spLocks noChangeArrowheads="1"/>
          </p:cNvSpPr>
          <p:nvPr/>
        </p:nvSpPr>
        <p:spPr bwMode="auto">
          <a:xfrm>
            <a:off x="8077200" y="5105400"/>
            <a:ext cx="304800" cy="371475"/>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Number Placeholder 4">
            <a:extLst>
              <a:ext uri="{FF2B5EF4-FFF2-40B4-BE49-F238E27FC236}">
                <a16:creationId xmlns:a16="http://schemas.microsoft.com/office/drawing/2014/main" id="{F5C75311-425F-3D42-BF40-E593061A253A}"/>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00FD03DC-CC61-3147-8DC9-9C24335E367D}" type="slidenum">
              <a:rPr lang="en-US" altLang="en-US" sz="1400" smtClean="0"/>
              <a:pPr>
                <a:spcBef>
                  <a:spcPct val="0"/>
                </a:spcBef>
                <a:buClrTx/>
                <a:buSzTx/>
                <a:buFontTx/>
                <a:buNone/>
              </a:pPr>
              <a:t>53</a:t>
            </a:fld>
            <a:endParaRPr lang="en-US" altLang="en-US" sz="1400"/>
          </a:p>
        </p:txBody>
      </p:sp>
      <p:sp>
        <p:nvSpPr>
          <p:cNvPr id="82947" name="Rectangle 2">
            <a:extLst>
              <a:ext uri="{FF2B5EF4-FFF2-40B4-BE49-F238E27FC236}">
                <a16:creationId xmlns:a16="http://schemas.microsoft.com/office/drawing/2014/main" id="{82A75914-B120-AC4B-8931-C5F26CDE7BD4}"/>
              </a:ext>
            </a:extLst>
          </p:cNvPr>
          <p:cNvSpPr>
            <a:spLocks noChangeArrowheads="1"/>
          </p:cNvSpPr>
          <p:nvPr/>
        </p:nvSpPr>
        <p:spPr bwMode="auto">
          <a:xfrm>
            <a:off x="381000" y="3962400"/>
            <a:ext cx="8305800" cy="236220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lstStyle>
            <a:lvl1pPr marL="342900" indent="-342900">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buFont typeface="Monotype Sorts" pitchFamily="2" charset="2"/>
              <a:buNone/>
            </a:pPr>
            <a:r>
              <a:rPr lang="en-US" altLang="en-US" sz="2400" b="1">
                <a:latin typeface="Courier New" panose="02070309020205020404" pitchFamily="49" charset="0"/>
              </a:rPr>
              <a:t>// This program prints Welcome to Java! </a:t>
            </a:r>
          </a:p>
          <a:p>
            <a:pPr>
              <a:spcBef>
                <a:spcPct val="0"/>
              </a:spcBef>
              <a:buFont typeface="Monotype Sorts" pitchFamily="2" charset="2"/>
              <a:buNone/>
            </a:pPr>
            <a:r>
              <a:rPr lang="en-US" altLang="en-US" sz="2400" b="1">
                <a:latin typeface="Courier New" panose="02070309020205020404" pitchFamily="49" charset="0"/>
              </a:rPr>
              <a:t>public class Welcome {	</a:t>
            </a:r>
          </a:p>
          <a:p>
            <a:pPr>
              <a:spcBef>
                <a:spcPct val="0"/>
              </a:spcBef>
              <a:buFont typeface="Monotype Sorts" pitchFamily="2" charset="2"/>
              <a:buNone/>
            </a:pPr>
            <a:r>
              <a:rPr lang="en-US" altLang="en-US" sz="2400" b="1">
                <a:latin typeface="Courier New" panose="02070309020205020404" pitchFamily="49" charset="0"/>
              </a:rPr>
              <a:t>  public static void main(String[] args) { </a:t>
            </a:r>
          </a:p>
          <a:p>
            <a:pPr>
              <a:spcBef>
                <a:spcPct val="0"/>
              </a:spcBef>
              <a:buFont typeface="Monotype Sorts" pitchFamily="2" charset="2"/>
              <a:buNone/>
            </a:pPr>
            <a:r>
              <a:rPr lang="en-US" altLang="en-US" sz="2400" b="1">
                <a:latin typeface="Courier New" panose="02070309020205020404" pitchFamily="49" charset="0"/>
              </a:rPr>
              <a:t>    System.out.println("Welcome to Java!");</a:t>
            </a:r>
          </a:p>
          <a:p>
            <a:pPr>
              <a:spcBef>
                <a:spcPct val="0"/>
              </a:spcBef>
              <a:buFont typeface="Monotype Sorts" pitchFamily="2" charset="2"/>
              <a:buNone/>
            </a:pPr>
            <a:r>
              <a:rPr lang="en-US" altLang="en-US" sz="2400" b="1">
                <a:latin typeface="Courier New" panose="02070309020205020404" pitchFamily="49" charset="0"/>
              </a:rPr>
              <a:t>  }</a:t>
            </a:r>
          </a:p>
          <a:p>
            <a:pPr>
              <a:spcBef>
                <a:spcPct val="0"/>
              </a:spcBef>
              <a:buFont typeface="Monotype Sorts" pitchFamily="2" charset="2"/>
              <a:buNone/>
            </a:pPr>
            <a:r>
              <a:rPr lang="en-US" altLang="en-US" sz="2400" b="1">
                <a:latin typeface="Courier New" panose="02070309020205020404" pitchFamily="49" charset="0"/>
              </a:rPr>
              <a:t>}</a:t>
            </a:r>
            <a:endParaRPr lang="en-US" altLang="en-US" sz="2800" b="1"/>
          </a:p>
        </p:txBody>
      </p:sp>
      <p:sp>
        <p:nvSpPr>
          <p:cNvPr id="82948" name="Rectangle 3">
            <a:extLst>
              <a:ext uri="{FF2B5EF4-FFF2-40B4-BE49-F238E27FC236}">
                <a16:creationId xmlns:a16="http://schemas.microsoft.com/office/drawing/2014/main" id="{6CD75A2F-351B-5C47-9BEE-C3B25F136B22}"/>
              </a:ext>
            </a:extLst>
          </p:cNvPr>
          <p:cNvSpPr>
            <a:spLocks noGrp="1" noChangeArrowheads="1"/>
          </p:cNvSpPr>
          <p:nvPr>
            <p:ph type="title"/>
          </p:nvPr>
        </p:nvSpPr>
        <p:spPr>
          <a:noFill/>
        </p:spPr>
        <p:txBody>
          <a:bodyPr/>
          <a:lstStyle/>
          <a:p>
            <a:r>
              <a:rPr lang="en-US" altLang="en-US"/>
              <a:t>// …</a:t>
            </a:r>
          </a:p>
        </p:txBody>
      </p:sp>
      <p:sp>
        <p:nvSpPr>
          <p:cNvPr id="82949" name="Rectangle 4">
            <a:extLst>
              <a:ext uri="{FF2B5EF4-FFF2-40B4-BE49-F238E27FC236}">
                <a16:creationId xmlns:a16="http://schemas.microsoft.com/office/drawing/2014/main" id="{D323EFB5-C98D-9D41-9012-96B9A563F527}"/>
              </a:ext>
            </a:extLst>
          </p:cNvPr>
          <p:cNvSpPr>
            <a:spLocks noChangeArrowheads="1"/>
          </p:cNvSpPr>
          <p:nvPr/>
        </p:nvSpPr>
        <p:spPr bwMode="auto">
          <a:xfrm>
            <a:off x="457200" y="4038600"/>
            <a:ext cx="457200" cy="371475"/>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Number Placeholder 4">
            <a:extLst>
              <a:ext uri="{FF2B5EF4-FFF2-40B4-BE49-F238E27FC236}">
                <a16:creationId xmlns:a16="http://schemas.microsoft.com/office/drawing/2014/main" id="{58238F62-922F-604D-9812-599EF648F9D1}"/>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D8CFAF2E-688A-314C-9757-A6AEEFAB9B50}" type="slidenum">
              <a:rPr lang="en-US" altLang="en-US" sz="1400" smtClean="0"/>
              <a:pPr>
                <a:spcBef>
                  <a:spcPct val="0"/>
                </a:spcBef>
                <a:buClrTx/>
                <a:buSzTx/>
                <a:buFontTx/>
                <a:buNone/>
              </a:pPr>
              <a:t>54</a:t>
            </a:fld>
            <a:endParaRPr lang="en-US" altLang="en-US" sz="1400"/>
          </a:p>
        </p:txBody>
      </p:sp>
      <p:sp>
        <p:nvSpPr>
          <p:cNvPr id="83971" name="Rectangle 2">
            <a:extLst>
              <a:ext uri="{FF2B5EF4-FFF2-40B4-BE49-F238E27FC236}">
                <a16:creationId xmlns:a16="http://schemas.microsoft.com/office/drawing/2014/main" id="{8D160108-F7F0-7F41-81A0-5305BCD7899D}"/>
              </a:ext>
            </a:extLst>
          </p:cNvPr>
          <p:cNvSpPr>
            <a:spLocks noChangeArrowheads="1"/>
          </p:cNvSpPr>
          <p:nvPr/>
        </p:nvSpPr>
        <p:spPr bwMode="auto">
          <a:xfrm>
            <a:off x="381000" y="3962400"/>
            <a:ext cx="8305800" cy="236220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lstStyle>
            <a:lvl1pPr marL="342900" indent="-342900">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buFont typeface="Monotype Sorts" pitchFamily="2" charset="2"/>
              <a:buNone/>
            </a:pPr>
            <a:r>
              <a:rPr lang="en-US" altLang="en-US" sz="2400" b="1">
                <a:latin typeface="Courier New" panose="02070309020205020404" pitchFamily="49" charset="0"/>
              </a:rPr>
              <a:t>// This program prints Welcome to Java! </a:t>
            </a:r>
          </a:p>
          <a:p>
            <a:pPr>
              <a:spcBef>
                <a:spcPct val="0"/>
              </a:spcBef>
              <a:buFont typeface="Monotype Sorts" pitchFamily="2" charset="2"/>
              <a:buNone/>
            </a:pPr>
            <a:r>
              <a:rPr lang="en-US" altLang="en-US" sz="2400" b="1">
                <a:latin typeface="Courier New" panose="02070309020205020404" pitchFamily="49" charset="0"/>
              </a:rPr>
              <a:t>public class Welcome {	</a:t>
            </a:r>
          </a:p>
          <a:p>
            <a:pPr>
              <a:spcBef>
                <a:spcPct val="0"/>
              </a:spcBef>
              <a:buFont typeface="Monotype Sorts" pitchFamily="2" charset="2"/>
              <a:buNone/>
            </a:pPr>
            <a:r>
              <a:rPr lang="en-US" altLang="en-US" sz="2400" b="1">
                <a:latin typeface="Courier New" panose="02070309020205020404" pitchFamily="49" charset="0"/>
              </a:rPr>
              <a:t>  public static void main(String[] args) { </a:t>
            </a:r>
          </a:p>
          <a:p>
            <a:pPr>
              <a:spcBef>
                <a:spcPct val="0"/>
              </a:spcBef>
              <a:buFont typeface="Monotype Sorts" pitchFamily="2" charset="2"/>
              <a:buNone/>
            </a:pPr>
            <a:r>
              <a:rPr lang="en-US" altLang="en-US" sz="2400" b="1">
                <a:latin typeface="Courier New" panose="02070309020205020404" pitchFamily="49" charset="0"/>
              </a:rPr>
              <a:t>    System.out.println("Welcome to Java!");</a:t>
            </a:r>
          </a:p>
          <a:p>
            <a:pPr>
              <a:spcBef>
                <a:spcPct val="0"/>
              </a:spcBef>
              <a:buFont typeface="Monotype Sorts" pitchFamily="2" charset="2"/>
              <a:buNone/>
            </a:pPr>
            <a:r>
              <a:rPr lang="en-US" altLang="en-US" sz="2400" b="1">
                <a:latin typeface="Courier New" panose="02070309020205020404" pitchFamily="49" charset="0"/>
              </a:rPr>
              <a:t>  }</a:t>
            </a:r>
          </a:p>
          <a:p>
            <a:pPr>
              <a:spcBef>
                <a:spcPct val="0"/>
              </a:spcBef>
              <a:buFont typeface="Monotype Sorts" pitchFamily="2" charset="2"/>
              <a:buNone/>
            </a:pPr>
            <a:r>
              <a:rPr lang="en-US" altLang="en-US" sz="2400" b="1">
                <a:latin typeface="Courier New" panose="02070309020205020404" pitchFamily="49" charset="0"/>
              </a:rPr>
              <a:t>}</a:t>
            </a:r>
            <a:endParaRPr lang="en-US" altLang="en-US" sz="2800" b="1"/>
          </a:p>
        </p:txBody>
      </p:sp>
      <p:sp>
        <p:nvSpPr>
          <p:cNvPr id="83972" name="Rectangle 3">
            <a:extLst>
              <a:ext uri="{FF2B5EF4-FFF2-40B4-BE49-F238E27FC236}">
                <a16:creationId xmlns:a16="http://schemas.microsoft.com/office/drawing/2014/main" id="{B316C4E3-D98D-2B40-A871-A4EC5B65A72B}"/>
              </a:ext>
            </a:extLst>
          </p:cNvPr>
          <p:cNvSpPr>
            <a:spLocks noGrp="1" noChangeArrowheads="1"/>
          </p:cNvSpPr>
          <p:nvPr>
            <p:ph type="title"/>
          </p:nvPr>
        </p:nvSpPr>
        <p:spPr>
          <a:noFill/>
        </p:spPr>
        <p:txBody>
          <a:bodyPr/>
          <a:lstStyle/>
          <a:p>
            <a:r>
              <a:rPr lang="en-US" altLang="en-US"/>
              <a:t>" … "</a:t>
            </a:r>
          </a:p>
        </p:txBody>
      </p:sp>
      <p:sp>
        <p:nvSpPr>
          <p:cNvPr id="83973" name="Rectangle 5">
            <a:extLst>
              <a:ext uri="{FF2B5EF4-FFF2-40B4-BE49-F238E27FC236}">
                <a16:creationId xmlns:a16="http://schemas.microsoft.com/office/drawing/2014/main" id="{FFCECB5E-0C2D-1D4B-A928-23FD0F79D9EE}"/>
              </a:ext>
            </a:extLst>
          </p:cNvPr>
          <p:cNvSpPr>
            <a:spLocks noChangeArrowheads="1"/>
          </p:cNvSpPr>
          <p:nvPr/>
        </p:nvSpPr>
        <p:spPr bwMode="auto">
          <a:xfrm>
            <a:off x="4648200" y="5105400"/>
            <a:ext cx="228600" cy="371475"/>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83974" name="Rectangle 6">
            <a:extLst>
              <a:ext uri="{FF2B5EF4-FFF2-40B4-BE49-F238E27FC236}">
                <a16:creationId xmlns:a16="http://schemas.microsoft.com/office/drawing/2014/main" id="{1C0780BA-7CFC-E346-9536-88811EAEBC69}"/>
              </a:ext>
            </a:extLst>
          </p:cNvPr>
          <p:cNvSpPr>
            <a:spLocks noChangeArrowheads="1"/>
          </p:cNvSpPr>
          <p:nvPr/>
        </p:nvSpPr>
        <p:spPr bwMode="auto">
          <a:xfrm>
            <a:off x="7772400" y="5105400"/>
            <a:ext cx="228600" cy="371475"/>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Number Placeholder 4">
            <a:extLst>
              <a:ext uri="{FF2B5EF4-FFF2-40B4-BE49-F238E27FC236}">
                <a16:creationId xmlns:a16="http://schemas.microsoft.com/office/drawing/2014/main" id="{3313A8C4-8411-5546-8510-E5AF08BBFF32}"/>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F092C36B-70C2-F549-94D6-9B4998901F2C}" type="slidenum">
              <a:rPr lang="en-US" altLang="en-US" sz="1400" smtClean="0"/>
              <a:pPr>
                <a:spcBef>
                  <a:spcPct val="0"/>
                </a:spcBef>
                <a:buClrTx/>
                <a:buSzTx/>
                <a:buFontTx/>
                <a:buNone/>
              </a:pPr>
              <a:t>55</a:t>
            </a:fld>
            <a:endParaRPr lang="en-US" altLang="en-US" sz="1400"/>
          </a:p>
        </p:txBody>
      </p:sp>
      <p:sp>
        <p:nvSpPr>
          <p:cNvPr id="84995" name="Rectangle 2">
            <a:extLst>
              <a:ext uri="{FF2B5EF4-FFF2-40B4-BE49-F238E27FC236}">
                <a16:creationId xmlns:a16="http://schemas.microsoft.com/office/drawing/2014/main" id="{6251E440-0F4E-C641-ABB2-B4DBDA8CA9DE}"/>
              </a:ext>
            </a:extLst>
          </p:cNvPr>
          <p:cNvSpPr>
            <a:spLocks noGrp="1" noChangeArrowheads="1"/>
          </p:cNvSpPr>
          <p:nvPr>
            <p:ph type="title"/>
          </p:nvPr>
        </p:nvSpPr>
        <p:spPr>
          <a:xfrm>
            <a:off x="685800" y="0"/>
            <a:ext cx="7772400" cy="1428750"/>
          </a:xfrm>
          <a:noFill/>
        </p:spPr>
        <p:txBody>
          <a:bodyPr/>
          <a:lstStyle/>
          <a:p>
            <a:r>
              <a:rPr lang="en-US" altLang="en-US"/>
              <a:t>Programming Style and Documentation</a:t>
            </a:r>
          </a:p>
        </p:txBody>
      </p:sp>
      <p:sp>
        <p:nvSpPr>
          <p:cNvPr id="84996" name="Rectangle 3">
            <a:extLst>
              <a:ext uri="{FF2B5EF4-FFF2-40B4-BE49-F238E27FC236}">
                <a16:creationId xmlns:a16="http://schemas.microsoft.com/office/drawing/2014/main" id="{36949995-3551-F142-9860-8C3FD336353F}"/>
              </a:ext>
            </a:extLst>
          </p:cNvPr>
          <p:cNvSpPr>
            <a:spLocks noGrp="1" noChangeArrowheads="1"/>
          </p:cNvSpPr>
          <p:nvPr>
            <p:ph type="body" idx="1"/>
          </p:nvPr>
        </p:nvSpPr>
        <p:spPr>
          <a:xfrm>
            <a:off x="381000" y="1657350"/>
            <a:ext cx="7789863" cy="3529013"/>
          </a:xfrm>
          <a:noFill/>
        </p:spPr>
        <p:txBody>
          <a:bodyPr/>
          <a:lstStyle/>
          <a:p>
            <a:pPr algn="just"/>
            <a:r>
              <a:rPr lang="en-US" altLang="en-US" sz="3600"/>
              <a:t>Appropriate Comments</a:t>
            </a:r>
          </a:p>
          <a:p>
            <a:pPr algn="just"/>
            <a:r>
              <a:rPr lang="en-US" altLang="en-US" sz="3600"/>
              <a:t>Naming Conventions</a:t>
            </a:r>
          </a:p>
          <a:p>
            <a:pPr algn="just"/>
            <a:r>
              <a:rPr lang="en-US" altLang="en-US" sz="3600"/>
              <a:t>Proper Indentation and Spacing Lines</a:t>
            </a:r>
          </a:p>
          <a:p>
            <a:pPr algn="just"/>
            <a:r>
              <a:rPr lang="en-US" altLang="en-US" sz="3600"/>
              <a:t>Block Styles</a:t>
            </a:r>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Number Placeholder 4">
            <a:extLst>
              <a:ext uri="{FF2B5EF4-FFF2-40B4-BE49-F238E27FC236}">
                <a16:creationId xmlns:a16="http://schemas.microsoft.com/office/drawing/2014/main" id="{998D08CD-E574-324F-9E8E-262B4C992F83}"/>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2CBA6AD8-8EAB-6B4F-BE97-E397C572C364}" type="slidenum">
              <a:rPr lang="en-US" altLang="en-US" sz="1400" smtClean="0"/>
              <a:pPr>
                <a:spcBef>
                  <a:spcPct val="0"/>
                </a:spcBef>
                <a:buClrTx/>
                <a:buSzTx/>
                <a:buFontTx/>
                <a:buNone/>
              </a:pPr>
              <a:t>56</a:t>
            </a:fld>
            <a:endParaRPr lang="en-US" altLang="en-US" sz="1400"/>
          </a:p>
        </p:txBody>
      </p:sp>
      <p:sp>
        <p:nvSpPr>
          <p:cNvPr id="86019" name="Rectangle 2">
            <a:extLst>
              <a:ext uri="{FF2B5EF4-FFF2-40B4-BE49-F238E27FC236}">
                <a16:creationId xmlns:a16="http://schemas.microsoft.com/office/drawing/2014/main" id="{ACF1536A-61EA-A143-9D41-FE8C03AD3606}"/>
              </a:ext>
            </a:extLst>
          </p:cNvPr>
          <p:cNvSpPr>
            <a:spLocks noGrp="1" noChangeArrowheads="1"/>
          </p:cNvSpPr>
          <p:nvPr>
            <p:ph type="title"/>
          </p:nvPr>
        </p:nvSpPr>
        <p:spPr>
          <a:xfrm>
            <a:off x="685800" y="0"/>
            <a:ext cx="7772400" cy="1428750"/>
          </a:xfrm>
          <a:noFill/>
        </p:spPr>
        <p:txBody>
          <a:bodyPr/>
          <a:lstStyle/>
          <a:p>
            <a:r>
              <a:rPr lang="en-US" altLang="en-US"/>
              <a:t>Appropriate Comments</a:t>
            </a:r>
          </a:p>
        </p:txBody>
      </p:sp>
      <p:sp>
        <p:nvSpPr>
          <p:cNvPr id="86020" name="Rectangle 3">
            <a:extLst>
              <a:ext uri="{FF2B5EF4-FFF2-40B4-BE49-F238E27FC236}">
                <a16:creationId xmlns:a16="http://schemas.microsoft.com/office/drawing/2014/main" id="{890E4625-FC4C-C847-988F-F45D3E44586B}"/>
              </a:ext>
            </a:extLst>
          </p:cNvPr>
          <p:cNvSpPr>
            <a:spLocks noGrp="1" noChangeArrowheads="1"/>
          </p:cNvSpPr>
          <p:nvPr>
            <p:ph type="body" idx="1"/>
          </p:nvPr>
        </p:nvSpPr>
        <p:spPr>
          <a:xfrm>
            <a:off x="228600" y="1600200"/>
            <a:ext cx="8534400" cy="3886200"/>
          </a:xfrm>
          <a:noFill/>
        </p:spPr>
        <p:txBody>
          <a:bodyPr/>
          <a:lstStyle/>
          <a:p>
            <a:pPr marL="0" indent="0">
              <a:lnSpc>
                <a:spcPct val="90000"/>
              </a:lnSpc>
              <a:buFont typeface="Monotype Sorts" pitchFamily="2" charset="2"/>
              <a:buNone/>
            </a:pPr>
            <a:r>
              <a:rPr lang="en-US" altLang="en-US">
                <a:cs typeface="Times New Roman" panose="02020603050405020304" pitchFamily="18" charset="0"/>
              </a:rPr>
              <a:t>Include a summary at the beginning of the program to explain what the program does, its key features, its supporting data structures, and any unique techniques it uses. </a:t>
            </a:r>
          </a:p>
          <a:p>
            <a:pPr marL="0" indent="0" algn="just">
              <a:lnSpc>
                <a:spcPct val="90000"/>
              </a:lnSpc>
              <a:buFont typeface="Monotype Sorts" pitchFamily="2" charset="2"/>
              <a:buNone/>
            </a:pPr>
            <a:endParaRPr lang="en-US" altLang="en-US">
              <a:cs typeface="Times New Roman" panose="02020603050405020304" pitchFamily="18" charset="0"/>
            </a:endParaRPr>
          </a:p>
          <a:p>
            <a:pPr marL="0" indent="0">
              <a:lnSpc>
                <a:spcPct val="90000"/>
              </a:lnSpc>
              <a:buFont typeface="Monotype Sorts" pitchFamily="2" charset="2"/>
              <a:buNone/>
            </a:pPr>
            <a:r>
              <a:rPr lang="en-US" altLang="en-US">
                <a:cs typeface="Times New Roman" panose="02020603050405020304" pitchFamily="18" charset="0"/>
              </a:rPr>
              <a:t>Include your name, class section, instructor, date, and a brief description at the beginning of the program. </a:t>
            </a:r>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Number Placeholder 4">
            <a:extLst>
              <a:ext uri="{FF2B5EF4-FFF2-40B4-BE49-F238E27FC236}">
                <a16:creationId xmlns:a16="http://schemas.microsoft.com/office/drawing/2014/main" id="{405B28C1-423A-5C46-A1C0-D9D230FB596A}"/>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89173FAD-AF07-AA40-9870-668E1BA5AFB3}" type="slidenum">
              <a:rPr lang="en-US" altLang="en-US" sz="1400" smtClean="0"/>
              <a:pPr>
                <a:spcBef>
                  <a:spcPct val="0"/>
                </a:spcBef>
                <a:buClrTx/>
                <a:buSzTx/>
                <a:buFontTx/>
                <a:buNone/>
              </a:pPr>
              <a:t>57</a:t>
            </a:fld>
            <a:endParaRPr lang="en-US" altLang="en-US" sz="1400"/>
          </a:p>
        </p:txBody>
      </p:sp>
      <p:sp>
        <p:nvSpPr>
          <p:cNvPr id="87043" name="Rectangle 2">
            <a:extLst>
              <a:ext uri="{FF2B5EF4-FFF2-40B4-BE49-F238E27FC236}">
                <a16:creationId xmlns:a16="http://schemas.microsoft.com/office/drawing/2014/main" id="{66E52AA0-CE39-474E-9CFF-9591ACA7E1E1}"/>
              </a:ext>
            </a:extLst>
          </p:cNvPr>
          <p:cNvSpPr>
            <a:spLocks noGrp="1" noChangeArrowheads="1"/>
          </p:cNvSpPr>
          <p:nvPr>
            <p:ph type="title"/>
          </p:nvPr>
        </p:nvSpPr>
        <p:spPr>
          <a:xfrm>
            <a:off x="685800" y="0"/>
            <a:ext cx="7772400" cy="1428750"/>
          </a:xfrm>
          <a:noFill/>
        </p:spPr>
        <p:txBody>
          <a:bodyPr/>
          <a:lstStyle/>
          <a:p>
            <a:r>
              <a:rPr lang="en-US" altLang="en-US"/>
              <a:t>Naming Conventions</a:t>
            </a:r>
          </a:p>
        </p:txBody>
      </p:sp>
      <p:sp>
        <p:nvSpPr>
          <p:cNvPr id="87044" name="Rectangle 3">
            <a:extLst>
              <a:ext uri="{FF2B5EF4-FFF2-40B4-BE49-F238E27FC236}">
                <a16:creationId xmlns:a16="http://schemas.microsoft.com/office/drawing/2014/main" id="{326451DC-4F23-3C47-8A5B-75E4434C8A65}"/>
              </a:ext>
            </a:extLst>
          </p:cNvPr>
          <p:cNvSpPr>
            <a:spLocks noGrp="1" noChangeArrowheads="1"/>
          </p:cNvSpPr>
          <p:nvPr>
            <p:ph type="body" idx="1"/>
          </p:nvPr>
        </p:nvSpPr>
        <p:spPr>
          <a:xfrm>
            <a:off x="685800" y="1371600"/>
            <a:ext cx="7696200" cy="4495800"/>
          </a:xfrm>
          <a:noFill/>
        </p:spPr>
        <p:txBody>
          <a:bodyPr/>
          <a:lstStyle/>
          <a:p>
            <a:pPr algn="just"/>
            <a:r>
              <a:rPr lang="en-US" altLang="en-US"/>
              <a:t>Choose meaningful and descriptive names.</a:t>
            </a:r>
          </a:p>
          <a:p>
            <a:pPr algn="just"/>
            <a:r>
              <a:rPr lang="en-US" altLang="en-US"/>
              <a:t>Class names:</a:t>
            </a:r>
            <a:r>
              <a:rPr lang="en-US" altLang="en-US">
                <a:latin typeface="Book Antiqua" panose="02040602050305030304" pitchFamily="18" charset="0"/>
              </a:rPr>
              <a:t> </a:t>
            </a:r>
          </a:p>
          <a:p>
            <a:pPr lvl="1"/>
            <a:r>
              <a:rPr lang="en-US" altLang="en-US"/>
              <a:t>Capitalize the first letter of each word in the name.  For example, the class name </a:t>
            </a:r>
            <a:r>
              <a:rPr lang="en-US" altLang="en-US" sz="2600">
                <a:latin typeface="Courier New" panose="02070309020205020404" pitchFamily="49" charset="0"/>
              </a:rPr>
              <a:t>ComputeExpression</a:t>
            </a:r>
            <a:r>
              <a:rPr lang="en-US" altLang="en-US"/>
              <a:t>.</a:t>
            </a:r>
            <a:endParaRPr lang="en-US" altLang="en-US">
              <a:latin typeface="Book Antiqua" panose="02040602050305030304" pitchFamily="18" charset="0"/>
            </a:endParaRPr>
          </a:p>
          <a:p>
            <a:pPr lvl="1"/>
            <a:endParaRPr lang="en-US" altLang="en-US"/>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Number Placeholder 4">
            <a:extLst>
              <a:ext uri="{FF2B5EF4-FFF2-40B4-BE49-F238E27FC236}">
                <a16:creationId xmlns:a16="http://schemas.microsoft.com/office/drawing/2014/main" id="{85675AEF-2B86-0546-9BAE-3DBDE454444E}"/>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F3E4F7D4-06F6-1F46-BB0A-8CF70C600583}" type="slidenum">
              <a:rPr lang="en-US" altLang="en-US" sz="1400" smtClean="0"/>
              <a:pPr>
                <a:spcBef>
                  <a:spcPct val="0"/>
                </a:spcBef>
                <a:buClrTx/>
                <a:buSzTx/>
                <a:buFontTx/>
                <a:buNone/>
              </a:pPr>
              <a:t>58</a:t>
            </a:fld>
            <a:endParaRPr lang="en-US" altLang="en-US" sz="1400"/>
          </a:p>
        </p:txBody>
      </p:sp>
      <p:sp>
        <p:nvSpPr>
          <p:cNvPr id="88067" name="Rectangle 2">
            <a:extLst>
              <a:ext uri="{FF2B5EF4-FFF2-40B4-BE49-F238E27FC236}">
                <a16:creationId xmlns:a16="http://schemas.microsoft.com/office/drawing/2014/main" id="{C051434E-7062-C14D-9530-45E0AB01E0A7}"/>
              </a:ext>
            </a:extLst>
          </p:cNvPr>
          <p:cNvSpPr>
            <a:spLocks noGrp="1" noChangeArrowheads="1"/>
          </p:cNvSpPr>
          <p:nvPr>
            <p:ph type="title"/>
          </p:nvPr>
        </p:nvSpPr>
        <p:spPr>
          <a:xfrm>
            <a:off x="685800" y="0"/>
            <a:ext cx="7772400" cy="1428750"/>
          </a:xfrm>
          <a:noFill/>
        </p:spPr>
        <p:txBody>
          <a:bodyPr/>
          <a:lstStyle/>
          <a:p>
            <a:r>
              <a:rPr lang="en-US" altLang="en-US" sz="4000"/>
              <a:t>Proper Indentation and Spacing</a:t>
            </a:r>
            <a:endParaRPr lang="en-US" altLang="en-US"/>
          </a:p>
        </p:txBody>
      </p:sp>
      <p:sp>
        <p:nvSpPr>
          <p:cNvPr id="88068" name="Rectangle 3">
            <a:extLst>
              <a:ext uri="{FF2B5EF4-FFF2-40B4-BE49-F238E27FC236}">
                <a16:creationId xmlns:a16="http://schemas.microsoft.com/office/drawing/2014/main" id="{1EE5A750-CCEF-0041-AED0-17887830F86F}"/>
              </a:ext>
            </a:extLst>
          </p:cNvPr>
          <p:cNvSpPr>
            <a:spLocks noGrp="1" noChangeArrowheads="1"/>
          </p:cNvSpPr>
          <p:nvPr>
            <p:ph type="body" idx="1"/>
          </p:nvPr>
        </p:nvSpPr>
        <p:spPr>
          <a:xfrm>
            <a:off x="685800" y="1371600"/>
            <a:ext cx="7924800" cy="4114800"/>
          </a:xfrm>
          <a:noFill/>
        </p:spPr>
        <p:txBody>
          <a:bodyPr/>
          <a:lstStyle/>
          <a:p>
            <a:pPr algn="just"/>
            <a:r>
              <a:rPr lang="en-US" altLang="en-US"/>
              <a:t>Indentation</a:t>
            </a:r>
            <a:endParaRPr lang="en-US" altLang="en-US">
              <a:latin typeface="Book Antiqua" panose="02040602050305030304" pitchFamily="18" charset="0"/>
            </a:endParaRPr>
          </a:p>
          <a:p>
            <a:pPr lvl="1"/>
            <a:r>
              <a:rPr lang="en-US" altLang="en-US"/>
              <a:t>Indent two spaces.</a:t>
            </a:r>
            <a:endParaRPr lang="en-US" altLang="en-US">
              <a:latin typeface="Book Antiqua" panose="02040602050305030304" pitchFamily="18" charset="0"/>
            </a:endParaRPr>
          </a:p>
          <a:p>
            <a:pPr algn="just"/>
            <a:endParaRPr lang="en-US" altLang="en-US">
              <a:latin typeface="Book Antiqua" panose="02040602050305030304" pitchFamily="18" charset="0"/>
            </a:endParaRPr>
          </a:p>
          <a:p>
            <a:pPr algn="just">
              <a:spcBef>
                <a:spcPct val="0"/>
              </a:spcBef>
            </a:pPr>
            <a:r>
              <a:rPr lang="en-US" altLang="en-US"/>
              <a:t>Spacing </a:t>
            </a:r>
          </a:p>
          <a:p>
            <a:pPr lvl="1"/>
            <a:r>
              <a:rPr lang="en-US" altLang="en-US"/>
              <a:t>Use blank line to separate segments of the code.</a:t>
            </a:r>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Number Placeholder 4">
            <a:extLst>
              <a:ext uri="{FF2B5EF4-FFF2-40B4-BE49-F238E27FC236}">
                <a16:creationId xmlns:a16="http://schemas.microsoft.com/office/drawing/2014/main" id="{9FDE0A72-F495-1C45-9C22-FFA80ADFAF84}"/>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476AF07D-16BA-D244-97FC-9EB47BB16EB8}" type="slidenum">
              <a:rPr lang="en-US" altLang="en-US" sz="1400" smtClean="0"/>
              <a:pPr>
                <a:spcBef>
                  <a:spcPct val="0"/>
                </a:spcBef>
                <a:buClrTx/>
                <a:buSzTx/>
                <a:buFontTx/>
                <a:buNone/>
              </a:pPr>
              <a:t>59</a:t>
            </a:fld>
            <a:endParaRPr lang="en-US" altLang="en-US" sz="1400"/>
          </a:p>
        </p:txBody>
      </p:sp>
      <p:sp>
        <p:nvSpPr>
          <p:cNvPr id="89091" name="Rectangle 2">
            <a:extLst>
              <a:ext uri="{FF2B5EF4-FFF2-40B4-BE49-F238E27FC236}">
                <a16:creationId xmlns:a16="http://schemas.microsoft.com/office/drawing/2014/main" id="{9F1F0925-08F0-9046-AD50-7A49D9C2AA60}"/>
              </a:ext>
            </a:extLst>
          </p:cNvPr>
          <p:cNvSpPr>
            <a:spLocks noGrp="1" noChangeArrowheads="1"/>
          </p:cNvSpPr>
          <p:nvPr>
            <p:ph type="title"/>
          </p:nvPr>
        </p:nvSpPr>
        <p:spPr>
          <a:xfrm>
            <a:off x="685800" y="0"/>
            <a:ext cx="7772400" cy="1428750"/>
          </a:xfrm>
          <a:noFill/>
        </p:spPr>
        <p:txBody>
          <a:bodyPr/>
          <a:lstStyle/>
          <a:p>
            <a:r>
              <a:rPr lang="en-US" altLang="en-US" sz="4000"/>
              <a:t>Block Styles</a:t>
            </a:r>
            <a:endParaRPr lang="en-US" altLang="en-US"/>
          </a:p>
        </p:txBody>
      </p:sp>
      <p:sp>
        <p:nvSpPr>
          <p:cNvPr id="89092" name="Rectangle 3">
            <a:extLst>
              <a:ext uri="{FF2B5EF4-FFF2-40B4-BE49-F238E27FC236}">
                <a16:creationId xmlns:a16="http://schemas.microsoft.com/office/drawing/2014/main" id="{E6AD0678-5363-6F4F-9164-9A61407F46A5}"/>
              </a:ext>
            </a:extLst>
          </p:cNvPr>
          <p:cNvSpPr>
            <a:spLocks noGrp="1" noChangeArrowheads="1"/>
          </p:cNvSpPr>
          <p:nvPr>
            <p:ph type="body" idx="1"/>
          </p:nvPr>
        </p:nvSpPr>
        <p:spPr>
          <a:xfrm>
            <a:off x="685800" y="1295400"/>
            <a:ext cx="7924800" cy="685800"/>
          </a:xfrm>
          <a:noFill/>
        </p:spPr>
        <p:txBody>
          <a:bodyPr/>
          <a:lstStyle/>
          <a:p>
            <a:pPr algn="just">
              <a:buFont typeface="Monotype Sorts" pitchFamily="2" charset="2"/>
              <a:buNone/>
            </a:pPr>
            <a:r>
              <a:rPr lang="en-US" altLang="en-US"/>
              <a:t>Use end-of-line style for braces.</a:t>
            </a:r>
            <a:endParaRPr lang="en-US" altLang="en-US">
              <a:latin typeface="Book Antiqua" panose="02040602050305030304" pitchFamily="18" charset="0"/>
            </a:endParaRPr>
          </a:p>
          <a:p>
            <a:pPr lvl="4" algn="just">
              <a:buFontTx/>
              <a:buNone/>
            </a:pPr>
            <a:endParaRPr lang="en-US" altLang="en-US"/>
          </a:p>
        </p:txBody>
      </p:sp>
      <p:sp>
        <p:nvSpPr>
          <p:cNvPr id="89093" name="Rectangle 4">
            <a:extLst>
              <a:ext uri="{FF2B5EF4-FFF2-40B4-BE49-F238E27FC236}">
                <a16:creationId xmlns:a16="http://schemas.microsoft.com/office/drawing/2014/main" id="{97AFE6E1-9F63-E943-90BA-85FED1363949}"/>
              </a:ext>
            </a:extLst>
          </p:cNvPr>
          <p:cNvSpPr>
            <a:spLocks noChangeArrowheads="1"/>
          </p:cNvSpPr>
          <p:nvPr/>
        </p:nvSpPr>
        <p:spPr bwMode="auto">
          <a:xfrm>
            <a:off x="0" y="2362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800" u="sng">
                <a:latin typeface="Courier" pitchFamily="2" charset="0"/>
                <a:cs typeface="Times New Roman" panose="02020603050405020304" pitchFamily="18" charset="0"/>
              </a:rPr>
              <a:t> </a:t>
            </a:r>
          </a:p>
          <a:p>
            <a:pPr>
              <a:spcBef>
                <a:spcPct val="0"/>
              </a:spcBef>
              <a:buClrTx/>
              <a:buSzTx/>
              <a:buFontTx/>
              <a:buNone/>
            </a:pPr>
            <a:endParaRPr lang="en-US" altLang="en-US" sz="2400"/>
          </a:p>
        </p:txBody>
      </p:sp>
      <p:graphicFrame>
        <p:nvGraphicFramePr>
          <p:cNvPr id="89094" name="Object 5">
            <a:extLst>
              <a:ext uri="{FF2B5EF4-FFF2-40B4-BE49-F238E27FC236}">
                <a16:creationId xmlns:a16="http://schemas.microsoft.com/office/drawing/2014/main" id="{14C51458-FC21-7F4D-BEF4-3726C815907A}"/>
              </a:ext>
            </a:extLst>
          </p:cNvPr>
          <p:cNvGraphicFramePr>
            <a:graphicFrameLocks noChangeAspect="1"/>
          </p:cNvGraphicFramePr>
          <p:nvPr/>
        </p:nvGraphicFramePr>
        <p:xfrm>
          <a:off x="457200" y="2362200"/>
          <a:ext cx="8229600" cy="3776663"/>
        </p:xfrm>
        <a:graphic>
          <a:graphicData uri="http://schemas.openxmlformats.org/presentationml/2006/ole">
            <mc:AlternateContent xmlns:mc="http://schemas.openxmlformats.org/markup-compatibility/2006">
              <mc:Choice xmlns:v="urn:schemas-microsoft-com:vml" Requires="v">
                <p:oleObj spid="_x0000_s89127" name="Picture" r:id="rId3" imgW="27927300" imgH="12801600" progId="Word.Picture.8">
                  <p:embed/>
                </p:oleObj>
              </mc:Choice>
              <mc:Fallback>
                <p:oleObj name="Picture" r:id="rId3" imgW="27927300" imgH="12801600" progId="Word.Picture.8">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362200"/>
                        <a:ext cx="8229600" cy="377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300608" y="264765"/>
            <a:ext cx="4559424" cy="715963"/>
          </a:xfrm>
        </p:spPr>
        <p:txBody>
          <a:bodyPr/>
          <a:lstStyle/>
          <a:p>
            <a:pPr eaLnBrk="1" hangingPunct="1"/>
            <a:r>
              <a:rPr lang="en-US" sz="5400" dirty="0"/>
              <a:t>Course Outline</a:t>
            </a:r>
          </a:p>
        </p:txBody>
      </p:sp>
      <p:graphicFrame>
        <p:nvGraphicFramePr>
          <p:cNvPr id="3" name="Table 2"/>
          <p:cNvGraphicFramePr>
            <a:graphicFrameLocks noGrp="1"/>
          </p:cNvGraphicFramePr>
          <p:nvPr>
            <p:extLst>
              <p:ext uri="{D42A27DB-BD31-4B8C-83A1-F6EECF244321}">
                <p14:modId xmlns:p14="http://schemas.microsoft.com/office/powerpoint/2010/main" val="716583001"/>
              </p:ext>
            </p:extLst>
          </p:nvPr>
        </p:nvGraphicFramePr>
        <p:xfrm>
          <a:off x="333999" y="1066800"/>
          <a:ext cx="8568951" cy="5120640"/>
        </p:xfrm>
        <a:graphic>
          <a:graphicData uri="http://schemas.openxmlformats.org/drawingml/2006/table">
            <a:tbl>
              <a:tblPr firstRow="1" firstCol="1" lastRow="1" lastCol="1" bandRow="1" bandCol="1">
                <a:tableStyleId>{69012ECD-51FC-41F1-AA8D-1B2483CD663E}</a:tableStyleId>
              </a:tblPr>
              <a:tblGrid>
                <a:gridCol w="4241104">
                  <a:extLst>
                    <a:ext uri="{9D8B030D-6E8A-4147-A177-3AD203B41FA5}">
                      <a16:colId xmlns:a16="http://schemas.microsoft.com/office/drawing/2014/main" val="20000"/>
                    </a:ext>
                  </a:extLst>
                </a:gridCol>
                <a:gridCol w="2376134">
                  <a:extLst>
                    <a:ext uri="{9D8B030D-6E8A-4147-A177-3AD203B41FA5}">
                      <a16:colId xmlns:a16="http://schemas.microsoft.com/office/drawing/2014/main" val="20001"/>
                    </a:ext>
                  </a:extLst>
                </a:gridCol>
                <a:gridCol w="1951713">
                  <a:extLst>
                    <a:ext uri="{9D8B030D-6E8A-4147-A177-3AD203B41FA5}">
                      <a16:colId xmlns:a16="http://schemas.microsoft.com/office/drawing/2014/main" val="20002"/>
                    </a:ext>
                  </a:extLst>
                </a:gridCol>
              </a:tblGrid>
              <a:tr h="346936">
                <a:tc>
                  <a:txBody>
                    <a:bodyPr/>
                    <a:lstStyle/>
                    <a:p>
                      <a:pPr marL="0" marR="0" algn="ctr" rtl="0">
                        <a:spcBef>
                          <a:spcPts val="0"/>
                        </a:spcBef>
                        <a:spcAft>
                          <a:spcPts val="0"/>
                        </a:spcAft>
                      </a:pPr>
                      <a:r>
                        <a:rPr lang="en-US" sz="2400" dirty="0">
                          <a:solidFill>
                            <a:schemeClr val="tx1"/>
                          </a:solidFill>
                          <a:effectLst/>
                        </a:rPr>
                        <a:t>Topics</a:t>
                      </a:r>
                      <a:endParaRPr lang="en-US" sz="2400" dirty="0">
                        <a:solidFill>
                          <a:schemeClr val="tx1"/>
                        </a:solidFill>
                        <a:effectLst/>
                        <a:latin typeface="Times New Roman"/>
                        <a:ea typeface="Times New Roman"/>
                        <a:cs typeface="Simplified Arabic"/>
                      </a:endParaRPr>
                    </a:p>
                  </a:txBody>
                  <a:tcPr marL="68580" marR="68580" marT="0" marB="0" anchor="ctr">
                    <a:solidFill>
                      <a:srgbClr val="8CA657">
                        <a:alpha val="63922"/>
                      </a:srgbClr>
                    </a:solidFill>
                  </a:tcPr>
                </a:tc>
                <a:tc>
                  <a:txBody>
                    <a:bodyPr/>
                    <a:lstStyle/>
                    <a:p>
                      <a:pPr marL="0" marR="0" algn="ctr" rtl="0">
                        <a:spcBef>
                          <a:spcPts val="0"/>
                        </a:spcBef>
                        <a:spcAft>
                          <a:spcPts val="0"/>
                        </a:spcAft>
                      </a:pPr>
                      <a:r>
                        <a:rPr lang="en-US" sz="2400" dirty="0">
                          <a:solidFill>
                            <a:schemeClr val="tx1"/>
                          </a:solidFill>
                          <a:effectLst/>
                        </a:rPr>
                        <a:t>Chapter</a:t>
                      </a:r>
                      <a:endParaRPr lang="en-US" sz="2400" dirty="0">
                        <a:solidFill>
                          <a:schemeClr val="tx1"/>
                        </a:solidFill>
                        <a:effectLst/>
                        <a:latin typeface="Times New Roman"/>
                        <a:ea typeface="Times New Roman"/>
                        <a:cs typeface="Simplified Arabic"/>
                      </a:endParaRPr>
                    </a:p>
                  </a:txBody>
                  <a:tcPr marL="68580" marR="68580" marT="0" marB="0" anchor="ctr">
                    <a:solidFill>
                      <a:srgbClr val="8CA657">
                        <a:alpha val="63922"/>
                      </a:srgbClr>
                    </a:solidFill>
                  </a:tcPr>
                </a:tc>
                <a:tc>
                  <a:txBody>
                    <a:bodyPr/>
                    <a:lstStyle/>
                    <a:p>
                      <a:pPr marL="0" marR="0" algn="ctr" rtl="0">
                        <a:spcBef>
                          <a:spcPts val="0"/>
                        </a:spcBef>
                        <a:spcAft>
                          <a:spcPts val="0"/>
                        </a:spcAft>
                      </a:pPr>
                      <a:r>
                        <a:rPr lang="en-US" sz="2400" dirty="0">
                          <a:solidFill>
                            <a:schemeClr val="tx1"/>
                          </a:solidFill>
                          <a:effectLst/>
                        </a:rPr>
                        <a:t># of lectures</a:t>
                      </a:r>
                      <a:endParaRPr lang="en-US" sz="2400" dirty="0">
                        <a:solidFill>
                          <a:schemeClr val="tx1"/>
                        </a:solidFill>
                        <a:effectLst/>
                        <a:latin typeface="Times New Roman"/>
                        <a:ea typeface="Times New Roman"/>
                        <a:cs typeface="Simplified Arabic"/>
                      </a:endParaRPr>
                    </a:p>
                  </a:txBody>
                  <a:tcPr marL="68580" marR="68580" marT="0" marB="0" anchor="ctr">
                    <a:solidFill>
                      <a:srgbClr val="8CA657">
                        <a:alpha val="63922"/>
                      </a:srgbClr>
                    </a:solidFill>
                  </a:tcPr>
                </a:tc>
                <a:extLst>
                  <a:ext uri="{0D108BD9-81ED-4DB2-BD59-A6C34878D82A}">
                    <a16:rowId xmlns:a16="http://schemas.microsoft.com/office/drawing/2014/main" val="10000"/>
                  </a:ext>
                </a:extLst>
              </a:tr>
              <a:tr h="346936">
                <a:tc>
                  <a:txBody>
                    <a:bodyPr/>
                    <a:lstStyle/>
                    <a:p>
                      <a:pPr marL="0" marR="0" algn="l" rtl="0">
                        <a:spcBef>
                          <a:spcPts val="0"/>
                        </a:spcBef>
                        <a:spcAft>
                          <a:spcPts val="0"/>
                        </a:spcAft>
                      </a:pPr>
                      <a:r>
                        <a:rPr lang="en-US" sz="2400" dirty="0">
                          <a:effectLst/>
                        </a:rPr>
                        <a:t>Introduction to Java </a:t>
                      </a:r>
                      <a:endParaRPr lang="en-US" sz="2400" dirty="0">
                        <a:solidFill>
                          <a:schemeClr val="tx1"/>
                        </a:solidFill>
                        <a:effectLst/>
                        <a:latin typeface="Times New Roman"/>
                        <a:ea typeface="Times New Roman"/>
                        <a:cs typeface="Simplified Arabic"/>
                      </a:endParaRPr>
                    </a:p>
                  </a:txBody>
                  <a:tcPr marL="68580" marR="68580" marT="0" marB="0"/>
                </a:tc>
                <a:tc>
                  <a:txBody>
                    <a:bodyPr/>
                    <a:lstStyle/>
                    <a:p>
                      <a:pPr marL="0" marR="0" algn="ctr" rtl="0">
                        <a:spcBef>
                          <a:spcPts val="0"/>
                        </a:spcBef>
                        <a:spcAft>
                          <a:spcPts val="0"/>
                        </a:spcAft>
                      </a:pPr>
                      <a:r>
                        <a:rPr lang="en-US" sz="2000" dirty="0">
                          <a:effectLst/>
                        </a:rPr>
                        <a:t>1-8</a:t>
                      </a:r>
                      <a:endParaRPr lang="en-US" sz="2400" dirty="0">
                        <a:solidFill>
                          <a:schemeClr val="tx1"/>
                        </a:solidFill>
                        <a:effectLst/>
                        <a:latin typeface="Times New Roman"/>
                        <a:ea typeface="Times New Roman"/>
                        <a:cs typeface="Simplified Arabic"/>
                      </a:endParaRPr>
                    </a:p>
                  </a:txBody>
                  <a:tcPr marL="68580" marR="68580" marT="0" marB="0"/>
                </a:tc>
                <a:tc>
                  <a:txBody>
                    <a:bodyPr/>
                    <a:lstStyle/>
                    <a:p>
                      <a:pPr marL="0" marR="0" algn="ctr" rtl="0">
                        <a:spcBef>
                          <a:spcPts val="0"/>
                        </a:spcBef>
                        <a:spcAft>
                          <a:spcPts val="0"/>
                        </a:spcAft>
                      </a:pPr>
                      <a:r>
                        <a:rPr lang="en-US" sz="2000" dirty="0">
                          <a:effectLst/>
                        </a:rPr>
                        <a:t>6</a:t>
                      </a:r>
                      <a:endParaRPr lang="en-US" sz="2400" dirty="0">
                        <a:solidFill>
                          <a:schemeClr val="tx1"/>
                        </a:solidFill>
                        <a:effectLst/>
                        <a:latin typeface="Times New Roman"/>
                        <a:ea typeface="Times New Roman"/>
                        <a:cs typeface="Simplified Arabic"/>
                      </a:endParaRPr>
                    </a:p>
                  </a:txBody>
                  <a:tcPr marL="68580" marR="68580" marT="0" marB="0"/>
                </a:tc>
                <a:extLst>
                  <a:ext uri="{0D108BD9-81ED-4DB2-BD59-A6C34878D82A}">
                    <a16:rowId xmlns:a16="http://schemas.microsoft.com/office/drawing/2014/main" val="10001"/>
                  </a:ext>
                </a:extLst>
              </a:tr>
              <a:tr h="346936">
                <a:tc>
                  <a:txBody>
                    <a:bodyPr/>
                    <a:lstStyle/>
                    <a:p>
                      <a:pPr marL="0" marR="0" algn="l" rtl="0">
                        <a:spcBef>
                          <a:spcPts val="0"/>
                        </a:spcBef>
                        <a:spcAft>
                          <a:spcPts val="0"/>
                        </a:spcAft>
                      </a:pPr>
                      <a:r>
                        <a:rPr lang="en-US" sz="2400" dirty="0">
                          <a:effectLst/>
                        </a:rPr>
                        <a:t>Objects and Classes</a:t>
                      </a:r>
                      <a:endParaRPr lang="en-US" sz="2400" dirty="0">
                        <a:solidFill>
                          <a:schemeClr val="tx1"/>
                        </a:solidFill>
                        <a:effectLst/>
                        <a:latin typeface="Times New Roman"/>
                        <a:ea typeface="Times New Roman"/>
                        <a:cs typeface="Simplified Arabic"/>
                      </a:endParaRPr>
                    </a:p>
                  </a:txBody>
                  <a:tcPr marL="68580" marR="68580" marT="0" marB="0"/>
                </a:tc>
                <a:tc>
                  <a:txBody>
                    <a:bodyPr/>
                    <a:lstStyle/>
                    <a:p>
                      <a:pPr marL="0" marR="0" algn="ctr" rtl="0">
                        <a:spcBef>
                          <a:spcPts val="0"/>
                        </a:spcBef>
                        <a:spcAft>
                          <a:spcPts val="0"/>
                        </a:spcAft>
                      </a:pPr>
                      <a:r>
                        <a:rPr lang="en-US" sz="2000" dirty="0">
                          <a:effectLst/>
                        </a:rPr>
                        <a:t>9</a:t>
                      </a:r>
                      <a:endParaRPr lang="en-US" sz="2400" dirty="0">
                        <a:solidFill>
                          <a:schemeClr val="tx1"/>
                        </a:solidFill>
                        <a:effectLst/>
                        <a:latin typeface="Times New Roman"/>
                        <a:ea typeface="Times New Roman"/>
                        <a:cs typeface="Simplified Arabic"/>
                      </a:endParaRPr>
                    </a:p>
                  </a:txBody>
                  <a:tcPr marL="68580" marR="68580" marT="0" marB="0"/>
                </a:tc>
                <a:tc>
                  <a:txBody>
                    <a:bodyPr/>
                    <a:lstStyle/>
                    <a:p>
                      <a:pPr marL="0" marR="0" algn="ctr" rtl="0">
                        <a:spcBef>
                          <a:spcPts val="0"/>
                        </a:spcBef>
                        <a:spcAft>
                          <a:spcPts val="0"/>
                        </a:spcAft>
                      </a:pPr>
                      <a:r>
                        <a:rPr lang="en-US" sz="2000">
                          <a:effectLst/>
                        </a:rPr>
                        <a:t>3</a:t>
                      </a:r>
                      <a:endParaRPr lang="en-US" sz="2400">
                        <a:solidFill>
                          <a:schemeClr val="tx1"/>
                        </a:solidFill>
                        <a:effectLst/>
                        <a:latin typeface="Times New Roman"/>
                        <a:ea typeface="Times New Roman"/>
                        <a:cs typeface="Simplified Arabic"/>
                      </a:endParaRPr>
                    </a:p>
                  </a:txBody>
                  <a:tcPr marL="68580" marR="68580" marT="0" marB="0"/>
                </a:tc>
                <a:extLst>
                  <a:ext uri="{0D108BD9-81ED-4DB2-BD59-A6C34878D82A}">
                    <a16:rowId xmlns:a16="http://schemas.microsoft.com/office/drawing/2014/main" val="10002"/>
                  </a:ext>
                </a:extLst>
              </a:tr>
              <a:tr h="346936">
                <a:tc>
                  <a:txBody>
                    <a:bodyPr/>
                    <a:lstStyle/>
                    <a:p>
                      <a:pPr marL="0" marR="0" algn="l" rtl="0">
                        <a:spcBef>
                          <a:spcPts val="0"/>
                        </a:spcBef>
                        <a:spcAft>
                          <a:spcPts val="0"/>
                        </a:spcAft>
                      </a:pPr>
                      <a:r>
                        <a:rPr lang="en-US" sz="2400" dirty="0">
                          <a:effectLst/>
                        </a:rPr>
                        <a:t>Strings  </a:t>
                      </a:r>
                      <a:endParaRPr lang="en-US" sz="2400" dirty="0">
                        <a:solidFill>
                          <a:schemeClr val="tx1"/>
                        </a:solidFill>
                        <a:effectLst/>
                        <a:latin typeface="Times New Roman"/>
                        <a:ea typeface="Times New Roman"/>
                        <a:cs typeface="Simplified Arabic"/>
                      </a:endParaRPr>
                    </a:p>
                  </a:txBody>
                  <a:tcPr marL="68580" marR="68580" marT="0" marB="0"/>
                </a:tc>
                <a:tc>
                  <a:txBody>
                    <a:bodyPr/>
                    <a:lstStyle/>
                    <a:p>
                      <a:pPr marL="0" marR="0" algn="ctr" rtl="0">
                        <a:spcBef>
                          <a:spcPts val="0"/>
                        </a:spcBef>
                        <a:spcAft>
                          <a:spcPts val="0"/>
                        </a:spcAft>
                      </a:pPr>
                      <a:r>
                        <a:rPr lang="en-US" sz="2000">
                          <a:effectLst/>
                        </a:rPr>
                        <a:t>4.4, 10.10, 10.11</a:t>
                      </a:r>
                      <a:endParaRPr lang="en-US" sz="2400">
                        <a:solidFill>
                          <a:schemeClr val="tx1"/>
                        </a:solidFill>
                        <a:effectLst/>
                        <a:latin typeface="Times New Roman"/>
                        <a:ea typeface="Times New Roman"/>
                        <a:cs typeface="Simplified Arabic"/>
                      </a:endParaRPr>
                    </a:p>
                  </a:txBody>
                  <a:tcPr marL="68580" marR="68580" marT="0" marB="0"/>
                </a:tc>
                <a:tc>
                  <a:txBody>
                    <a:bodyPr/>
                    <a:lstStyle/>
                    <a:p>
                      <a:pPr marL="0" marR="0" algn="ctr" rtl="0">
                        <a:spcBef>
                          <a:spcPts val="0"/>
                        </a:spcBef>
                        <a:spcAft>
                          <a:spcPts val="0"/>
                        </a:spcAft>
                      </a:pPr>
                      <a:r>
                        <a:rPr lang="en-US" sz="2000">
                          <a:effectLst/>
                        </a:rPr>
                        <a:t>2</a:t>
                      </a:r>
                      <a:endParaRPr lang="en-US" sz="2400">
                        <a:solidFill>
                          <a:schemeClr val="tx1"/>
                        </a:solidFill>
                        <a:effectLst/>
                        <a:latin typeface="Times New Roman"/>
                        <a:ea typeface="Times New Roman"/>
                        <a:cs typeface="Simplified Arabic"/>
                      </a:endParaRPr>
                    </a:p>
                  </a:txBody>
                  <a:tcPr marL="68580" marR="68580" marT="0" marB="0"/>
                </a:tc>
                <a:extLst>
                  <a:ext uri="{0D108BD9-81ED-4DB2-BD59-A6C34878D82A}">
                    <a16:rowId xmlns:a16="http://schemas.microsoft.com/office/drawing/2014/main" val="10003"/>
                  </a:ext>
                </a:extLst>
              </a:tr>
              <a:tr h="346936">
                <a:tc>
                  <a:txBody>
                    <a:bodyPr/>
                    <a:lstStyle/>
                    <a:p>
                      <a:pPr marL="0" marR="0" algn="l" rtl="0">
                        <a:spcBef>
                          <a:spcPts val="0"/>
                        </a:spcBef>
                        <a:spcAft>
                          <a:spcPts val="0"/>
                        </a:spcAft>
                      </a:pPr>
                      <a:r>
                        <a:rPr lang="en-US" sz="2400">
                          <a:effectLst/>
                        </a:rPr>
                        <a:t>Thinking in Objects</a:t>
                      </a:r>
                      <a:endParaRPr lang="en-US" sz="2400">
                        <a:solidFill>
                          <a:schemeClr val="tx1"/>
                        </a:solidFill>
                        <a:effectLst/>
                        <a:latin typeface="Times New Roman"/>
                        <a:ea typeface="Times New Roman"/>
                        <a:cs typeface="Simplified Arabic"/>
                      </a:endParaRPr>
                    </a:p>
                  </a:txBody>
                  <a:tcPr marL="68580" marR="68580" marT="0" marB="0"/>
                </a:tc>
                <a:tc>
                  <a:txBody>
                    <a:bodyPr/>
                    <a:lstStyle/>
                    <a:p>
                      <a:pPr marL="0" marR="0" algn="ctr" rtl="0">
                        <a:spcBef>
                          <a:spcPts val="0"/>
                        </a:spcBef>
                        <a:spcAft>
                          <a:spcPts val="0"/>
                        </a:spcAft>
                      </a:pPr>
                      <a:r>
                        <a:rPr lang="en-US" sz="2000">
                          <a:effectLst/>
                        </a:rPr>
                        <a:t>10</a:t>
                      </a:r>
                      <a:endParaRPr lang="en-US" sz="2400">
                        <a:solidFill>
                          <a:schemeClr val="tx1"/>
                        </a:solidFill>
                        <a:effectLst/>
                        <a:latin typeface="Times New Roman"/>
                        <a:ea typeface="Times New Roman"/>
                        <a:cs typeface="Simplified Arabic"/>
                      </a:endParaRPr>
                    </a:p>
                  </a:txBody>
                  <a:tcPr marL="68580" marR="68580" marT="0" marB="0"/>
                </a:tc>
                <a:tc>
                  <a:txBody>
                    <a:bodyPr/>
                    <a:lstStyle/>
                    <a:p>
                      <a:pPr marL="0" marR="0" algn="ctr" rtl="0">
                        <a:spcBef>
                          <a:spcPts val="0"/>
                        </a:spcBef>
                        <a:spcAft>
                          <a:spcPts val="0"/>
                        </a:spcAft>
                      </a:pPr>
                      <a:r>
                        <a:rPr lang="en-US" sz="2000">
                          <a:effectLst/>
                        </a:rPr>
                        <a:t>2</a:t>
                      </a:r>
                      <a:endParaRPr lang="en-US" sz="2400">
                        <a:solidFill>
                          <a:schemeClr val="tx1"/>
                        </a:solidFill>
                        <a:effectLst/>
                        <a:latin typeface="Times New Roman"/>
                        <a:ea typeface="Times New Roman"/>
                        <a:cs typeface="Simplified Arabic"/>
                      </a:endParaRPr>
                    </a:p>
                  </a:txBody>
                  <a:tcPr marL="68580" marR="68580" marT="0" marB="0"/>
                </a:tc>
                <a:extLst>
                  <a:ext uri="{0D108BD9-81ED-4DB2-BD59-A6C34878D82A}">
                    <a16:rowId xmlns:a16="http://schemas.microsoft.com/office/drawing/2014/main" val="10004"/>
                  </a:ext>
                </a:extLst>
              </a:tr>
              <a:tr h="346936">
                <a:tc>
                  <a:txBody>
                    <a:bodyPr/>
                    <a:lstStyle/>
                    <a:p>
                      <a:pPr marL="0" marR="0" algn="l" rtl="0">
                        <a:spcBef>
                          <a:spcPts val="0"/>
                        </a:spcBef>
                        <a:spcAft>
                          <a:spcPts val="0"/>
                        </a:spcAft>
                      </a:pPr>
                      <a:r>
                        <a:rPr lang="en-US" sz="2400">
                          <a:effectLst/>
                        </a:rPr>
                        <a:t>Inheritance and Polymorphism</a:t>
                      </a:r>
                      <a:endParaRPr lang="en-US" sz="2400">
                        <a:solidFill>
                          <a:schemeClr val="tx1"/>
                        </a:solidFill>
                        <a:effectLst/>
                        <a:latin typeface="Times New Roman"/>
                        <a:ea typeface="Times New Roman"/>
                        <a:cs typeface="Simplified Arabic"/>
                      </a:endParaRPr>
                    </a:p>
                  </a:txBody>
                  <a:tcPr marL="68580" marR="68580" marT="0" marB="0"/>
                </a:tc>
                <a:tc>
                  <a:txBody>
                    <a:bodyPr/>
                    <a:lstStyle/>
                    <a:p>
                      <a:pPr marL="0" marR="0" algn="ctr" rtl="0">
                        <a:spcBef>
                          <a:spcPts val="0"/>
                        </a:spcBef>
                        <a:spcAft>
                          <a:spcPts val="0"/>
                        </a:spcAft>
                      </a:pPr>
                      <a:r>
                        <a:rPr lang="en-US" sz="2000">
                          <a:effectLst/>
                        </a:rPr>
                        <a:t>11</a:t>
                      </a:r>
                      <a:endParaRPr lang="en-US" sz="2400">
                        <a:solidFill>
                          <a:schemeClr val="tx1"/>
                        </a:solidFill>
                        <a:effectLst/>
                        <a:latin typeface="Times New Roman"/>
                        <a:ea typeface="Times New Roman"/>
                        <a:cs typeface="Simplified Arabic"/>
                      </a:endParaRPr>
                    </a:p>
                  </a:txBody>
                  <a:tcPr marL="68580" marR="68580" marT="0" marB="0"/>
                </a:tc>
                <a:tc>
                  <a:txBody>
                    <a:bodyPr/>
                    <a:lstStyle/>
                    <a:p>
                      <a:pPr marL="0" marR="0" algn="ctr" rtl="0">
                        <a:spcBef>
                          <a:spcPts val="0"/>
                        </a:spcBef>
                        <a:spcAft>
                          <a:spcPts val="0"/>
                        </a:spcAft>
                      </a:pPr>
                      <a:r>
                        <a:rPr lang="en-US" sz="2000">
                          <a:effectLst/>
                        </a:rPr>
                        <a:t>3</a:t>
                      </a:r>
                      <a:endParaRPr lang="en-US" sz="2400">
                        <a:solidFill>
                          <a:schemeClr val="tx1"/>
                        </a:solidFill>
                        <a:effectLst/>
                        <a:latin typeface="Times New Roman"/>
                        <a:ea typeface="Times New Roman"/>
                        <a:cs typeface="Simplified Arabic"/>
                      </a:endParaRPr>
                    </a:p>
                  </a:txBody>
                  <a:tcPr marL="68580" marR="68580" marT="0" marB="0"/>
                </a:tc>
                <a:extLst>
                  <a:ext uri="{0D108BD9-81ED-4DB2-BD59-A6C34878D82A}">
                    <a16:rowId xmlns:a16="http://schemas.microsoft.com/office/drawing/2014/main" val="10005"/>
                  </a:ext>
                </a:extLst>
              </a:tr>
              <a:tr h="693873">
                <a:tc>
                  <a:txBody>
                    <a:bodyPr/>
                    <a:lstStyle/>
                    <a:p>
                      <a:pPr marL="0" marR="0" algn="l" rtl="0">
                        <a:spcBef>
                          <a:spcPts val="0"/>
                        </a:spcBef>
                        <a:spcAft>
                          <a:spcPts val="0"/>
                        </a:spcAft>
                      </a:pPr>
                      <a:r>
                        <a:rPr lang="en-US" sz="2400" dirty="0">
                          <a:effectLst/>
                        </a:rPr>
                        <a:t>Abstract Classes and Interfaces</a:t>
                      </a:r>
                      <a:endParaRPr lang="en-US" sz="2400" dirty="0">
                        <a:solidFill>
                          <a:schemeClr val="tx1"/>
                        </a:solidFill>
                        <a:effectLst/>
                        <a:latin typeface="Times New Roman"/>
                        <a:ea typeface="Times New Roman"/>
                        <a:cs typeface="Simplified Arabic"/>
                      </a:endParaRPr>
                    </a:p>
                  </a:txBody>
                  <a:tcPr marL="68580" marR="68580" marT="0" marB="0"/>
                </a:tc>
                <a:tc>
                  <a:txBody>
                    <a:bodyPr/>
                    <a:lstStyle/>
                    <a:p>
                      <a:pPr marL="0" marR="0" algn="ctr" rtl="0">
                        <a:spcBef>
                          <a:spcPts val="0"/>
                        </a:spcBef>
                        <a:spcAft>
                          <a:spcPts val="0"/>
                        </a:spcAft>
                      </a:pPr>
                      <a:r>
                        <a:rPr lang="en-US" sz="2000" dirty="0">
                          <a:effectLst/>
                        </a:rPr>
                        <a:t>13</a:t>
                      </a:r>
                      <a:endParaRPr lang="en-US" sz="2400" dirty="0">
                        <a:solidFill>
                          <a:schemeClr val="tx1"/>
                        </a:solidFill>
                        <a:effectLst/>
                        <a:latin typeface="Times New Roman"/>
                        <a:ea typeface="Times New Roman"/>
                        <a:cs typeface="Simplified Arabic"/>
                      </a:endParaRPr>
                    </a:p>
                  </a:txBody>
                  <a:tcPr marL="68580" marR="68580" marT="0" marB="0"/>
                </a:tc>
                <a:tc>
                  <a:txBody>
                    <a:bodyPr/>
                    <a:lstStyle/>
                    <a:p>
                      <a:pPr marL="0" marR="0" algn="ctr" rtl="0">
                        <a:spcBef>
                          <a:spcPts val="0"/>
                        </a:spcBef>
                        <a:spcAft>
                          <a:spcPts val="0"/>
                        </a:spcAft>
                      </a:pPr>
                      <a:r>
                        <a:rPr lang="en-US" sz="2000" dirty="0">
                          <a:effectLst/>
                        </a:rPr>
                        <a:t>3</a:t>
                      </a:r>
                      <a:endParaRPr lang="en-US" sz="2400" dirty="0">
                        <a:solidFill>
                          <a:schemeClr val="tx1"/>
                        </a:solidFill>
                        <a:effectLst/>
                        <a:latin typeface="Times New Roman"/>
                        <a:ea typeface="Times New Roman"/>
                        <a:cs typeface="Simplified Arabic"/>
                      </a:endParaRPr>
                    </a:p>
                  </a:txBody>
                  <a:tcPr marL="68580" marR="68580" marT="0" marB="0"/>
                </a:tc>
                <a:extLst>
                  <a:ext uri="{0D108BD9-81ED-4DB2-BD59-A6C34878D82A}">
                    <a16:rowId xmlns:a16="http://schemas.microsoft.com/office/drawing/2014/main" val="10007"/>
                  </a:ext>
                </a:extLst>
              </a:tr>
              <a:tr h="693873">
                <a:tc>
                  <a:txBody>
                    <a:bodyPr/>
                    <a:lstStyle/>
                    <a:p>
                      <a:pPr marL="0" marR="0" algn="l" rtl="0">
                        <a:spcBef>
                          <a:spcPts val="0"/>
                        </a:spcBef>
                        <a:spcAft>
                          <a:spcPts val="0"/>
                        </a:spcAft>
                      </a:pPr>
                      <a:r>
                        <a:rPr lang="en-US" sz="2400">
                          <a:effectLst/>
                        </a:rPr>
                        <a:t>Exception Handling  and Text I/O</a:t>
                      </a:r>
                      <a:endParaRPr lang="en-US" sz="2400">
                        <a:solidFill>
                          <a:schemeClr val="tx1"/>
                        </a:solidFill>
                        <a:effectLst/>
                        <a:latin typeface="Times New Roman"/>
                        <a:ea typeface="Times New Roman"/>
                        <a:cs typeface="Simplified Arabic"/>
                      </a:endParaRPr>
                    </a:p>
                  </a:txBody>
                  <a:tcPr marL="68580" marR="68580" marT="0" marB="0"/>
                </a:tc>
                <a:tc>
                  <a:txBody>
                    <a:bodyPr/>
                    <a:lstStyle/>
                    <a:p>
                      <a:pPr marL="0" marR="0" algn="ctr" rtl="0">
                        <a:spcBef>
                          <a:spcPts val="0"/>
                        </a:spcBef>
                        <a:spcAft>
                          <a:spcPts val="0"/>
                        </a:spcAft>
                      </a:pPr>
                      <a:r>
                        <a:rPr lang="en-US" sz="2000" dirty="0">
                          <a:effectLst/>
                        </a:rPr>
                        <a:t>12</a:t>
                      </a:r>
                      <a:endParaRPr lang="en-US" sz="2400" dirty="0">
                        <a:solidFill>
                          <a:schemeClr val="tx1"/>
                        </a:solidFill>
                        <a:effectLst/>
                        <a:latin typeface="Times New Roman"/>
                        <a:ea typeface="Times New Roman"/>
                        <a:cs typeface="Simplified Arabic"/>
                      </a:endParaRPr>
                    </a:p>
                  </a:txBody>
                  <a:tcPr marL="68580" marR="68580" marT="0" marB="0"/>
                </a:tc>
                <a:tc>
                  <a:txBody>
                    <a:bodyPr/>
                    <a:lstStyle/>
                    <a:p>
                      <a:pPr marL="0" marR="0" algn="ctr" rtl="0">
                        <a:spcBef>
                          <a:spcPts val="0"/>
                        </a:spcBef>
                        <a:spcAft>
                          <a:spcPts val="0"/>
                        </a:spcAft>
                      </a:pPr>
                      <a:r>
                        <a:rPr lang="en-US" sz="2000">
                          <a:effectLst/>
                        </a:rPr>
                        <a:t>3</a:t>
                      </a:r>
                      <a:endParaRPr lang="en-US" sz="2400">
                        <a:solidFill>
                          <a:schemeClr val="tx1"/>
                        </a:solidFill>
                        <a:effectLst/>
                        <a:latin typeface="Times New Roman"/>
                        <a:ea typeface="Times New Roman"/>
                        <a:cs typeface="Simplified Arabic"/>
                      </a:endParaRPr>
                    </a:p>
                  </a:txBody>
                  <a:tcPr marL="68580" marR="68580" marT="0" marB="0"/>
                </a:tc>
                <a:extLst>
                  <a:ext uri="{0D108BD9-81ED-4DB2-BD59-A6C34878D82A}">
                    <a16:rowId xmlns:a16="http://schemas.microsoft.com/office/drawing/2014/main" val="10008"/>
                  </a:ext>
                </a:extLst>
              </a:tr>
              <a:tr h="346936">
                <a:tc>
                  <a:txBody>
                    <a:bodyPr/>
                    <a:lstStyle/>
                    <a:p>
                      <a:pPr marL="0" marR="0" algn="l" rtl="0">
                        <a:spcBef>
                          <a:spcPts val="0"/>
                        </a:spcBef>
                        <a:spcAft>
                          <a:spcPts val="0"/>
                        </a:spcAft>
                      </a:pPr>
                      <a:r>
                        <a:rPr lang="en-US" sz="2400">
                          <a:effectLst/>
                        </a:rPr>
                        <a:t>JavaFX Basics</a:t>
                      </a:r>
                      <a:endParaRPr lang="en-US" sz="2400">
                        <a:solidFill>
                          <a:schemeClr val="tx1"/>
                        </a:solidFill>
                        <a:effectLst/>
                        <a:latin typeface="Times New Roman"/>
                        <a:ea typeface="Times New Roman"/>
                        <a:cs typeface="Simplified Arabic"/>
                      </a:endParaRPr>
                    </a:p>
                  </a:txBody>
                  <a:tcPr marL="68580" marR="68580" marT="0" marB="0"/>
                </a:tc>
                <a:tc>
                  <a:txBody>
                    <a:bodyPr/>
                    <a:lstStyle/>
                    <a:p>
                      <a:pPr marL="0" marR="0" algn="ctr" rtl="0">
                        <a:spcBef>
                          <a:spcPts val="0"/>
                        </a:spcBef>
                        <a:spcAft>
                          <a:spcPts val="0"/>
                        </a:spcAft>
                      </a:pPr>
                      <a:r>
                        <a:rPr lang="en-US" sz="2000" dirty="0">
                          <a:effectLst/>
                        </a:rPr>
                        <a:t>14</a:t>
                      </a:r>
                      <a:endParaRPr lang="en-US" sz="2400" dirty="0">
                        <a:solidFill>
                          <a:schemeClr val="tx1"/>
                        </a:solidFill>
                        <a:effectLst/>
                        <a:latin typeface="Times New Roman"/>
                        <a:ea typeface="Times New Roman"/>
                        <a:cs typeface="Simplified Arabic"/>
                      </a:endParaRPr>
                    </a:p>
                  </a:txBody>
                  <a:tcPr marL="68580" marR="68580" marT="0" marB="0"/>
                </a:tc>
                <a:tc>
                  <a:txBody>
                    <a:bodyPr/>
                    <a:lstStyle/>
                    <a:p>
                      <a:pPr marL="0" marR="0" algn="ctr" rtl="0">
                        <a:spcBef>
                          <a:spcPts val="0"/>
                        </a:spcBef>
                        <a:spcAft>
                          <a:spcPts val="0"/>
                        </a:spcAft>
                      </a:pPr>
                      <a:r>
                        <a:rPr lang="en-US" sz="2000" dirty="0">
                          <a:effectLst/>
                        </a:rPr>
                        <a:t>3</a:t>
                      </a:r>
                      <a:endParaRPr lang="en-US" sz="2400" dirty="0">
                        <a:solidFill>
                          <a:schemeClr val="tx1"/>
                        </a:solidFill>
                        <a:effectLst/>
                        <a:latin typeface="Times New Roman"/>
                        <a:ea typeface="Times New Roman"/>
                        <a:cs typeface="Simplified Arabic"/>
                      </a:endParaRPr>
                    </a:p>
                  </a:txBody>
                  <a:tcPr marL="68580" marR="68580" marT="0" marB="0"/>
                </a:tc>
                <a:extLst>
                  <a:ext uri="{0D108BD9-81ED-4DB2-BD59-A6C34878D82A}">
                    <a16:rowId xmlns:a16="http://schemas.microsoft.com/office/drawing/2014/main" val="10009"/>
                  </a:ext>
                </a:extLst>
              </a:tr>
              <a:tr h="346936">
                <a:tc>
                  <a:txBody>
                    <a:bodyPr/>
                    <a:lstStyle/>
                    <a:p>
                      <a:pPr marL="0" marR="0" algn="l" rtl="0">
                        <a:spcBef>
                          <a:spcPts val="0"/>
                        </a:spcBef>
                        <a:spcAft>
                          <a:spcPts val="0"/>
                        </a:spcAft>
                      </a:pPr>
                      <a:r>
                        <a:rPr lang="en-US" sz="2400">
                          <a:effectLst/>
                        </a:rPr>
                        <a:t>JavaFX UI Controls  </a:t>
                      </a:r>
                      <a:endParaRPr lang="en-US" sz="2400">
                        <a:solidFill>
                          <a:schemeClr val="tx1"/>
                        </a:solidFill>
                        <a:effectLst/>
                        <a:latin typeface="Times New Roman"/>
                        <a:ea typeface="Times New Roman"/>
                        <a:cs typeface="Simplified Arabic"/>
                      </a:endParaRPr>
                    </a:p>
                  </a:txBody>
                  <a:tcPr marL="68580" marR="68580" marT="0" marB="0"/>
                </a:tc>
                <a:tc>
                  <a:txBody>
                    <a:bodyPr/>
                    <a:lstStyle/>
                    <a:p>
                      <a:pPr marL="0" marR="0" algn="ctr" rtl="0">
                        <a:spcBef>
                          <a:spcPts val="0"/>
                        </a:spcBef>
                        <a:spcAft>
                          <a:spcPts val="0"/>
                        </a:spcAft>
                      </a:pPr>
                      <a:r>
                        <a:rPr lang="en-US" sz="2000">
                          <a:effectLst/>
                        </a:rPr>
                        <a:t>16</a:t>
                      </a:r>
                      <a:endParaRPr lang="en-US" sz="2400">
                        <a:solidFill>
                          <a:schemeClr val="tx1"/>
                        </a:solidFill>
                        <a:effectLst/>
                        <a:latin typeface="Times New Roman"/>
                        <a:ea typeface="Times New Roman"/>
                        <a:cs typeface="Simplified Arabic"/>
                      </a:endParaRPr>
                    </a:p>
                  </a:txBody>
                  <a:tcPr marL="68580" marR="68580" marT="0" marB="0"/>
                </a:tc>
                <a:tc>
                  <a:txBody>
                    <a:bodyPr/>
                    <a:lstStyle/>
                    <a:p>
                      <a:pPr marL="0" marR="0" algn="ctr" rtl="0">
                        <a:spcBef>
                          <a:spcPts val="0"/>
                        </a:spcBef>
                        <a:spcAft>
                          <a:spcPts val="0"/>
                        </a:spcAft>
                      </a:pPr>
                      <a:r>
                        <a:rPr lang="en-US" sz="2000" dirty="0">
                          <a:effectLst/>
                        </a:rPr>
                        <a:t>3</a:t>
                      </a:r>
                      <a:endParaRPr lang="en-US" sz="2400" dirty="0">
                        <a:solidFill>
                          <a:schemeClr val="tx1"/>
                        </a:solidFill>
                        <a:effectLst/>
                        <a:latin typeface="Times New Roman"/>
                        <a:ea typeface="Times New Roman"/>
                        <a:cs typeface="Simplified Arabic"/>
                      </a:endParaRPr>
                    </a:p>
                  </a:txBody>
                  <a:tcPr marL="68580" marR="68580" marT="0" marB="0"/>
                </a:tc>
                <a:extLst>
                  <a:ext uri="{0D108BD9-81ED-4DB2-BD59-A6C34878D82A}">
                    <a16:rowId xmlns:a16="http://schemas.microsoft.com/office/drawing/2014/main" val="10010"/>
                  </a:ext>
                </a:extLst>
              </a:tr>
              <a:tr h="346936">
                <a:tc>
                  <a:txBody>
                    <a:bodyPr/>
                    <a:lstStyle/>
                    <a:p>
                      <a:pPr marL="0" marR="0" algn="l" rtl="0">
                        <a:spcBef>
                          <a:spcPts val="0"/>
                        </a:spcBef>
                        <a:spcAft>
                          <a:spcPts val="0"/>
                        </a:spcAft>
                      </a:pPr>
                      <a:r>
                        <a:rPr lang="en-US" sz="2400">
                          <a:effectLst/>
                        </a:rPr>
                        <a:t>Event-Driven Programming</a:t>
                      </a:r>
                      <a:endParaRPr lang="en-US" sz="2400">
                        <a:solidFill>
                          <a:schemeClr val="tx1"/>
                        </a:solidFill>
                        <a:effectLst/>
                        <a:latin typeface="Times New Roman"/>
                        <a:ea typeface="Times New Roman"/>
                        <a:cs typeface="Simplified Arabic"/>
                      </a:endParaRPr>
                    </a:p>
                  </a:txBody>
                  <a:tcPr marL="68580" marR="68580" marT="0" marB="0"/>
                </a:tc>
                <a:tc>
                  <a:txBody>
                    <a:bodyPr/>
                    <a:lstStyle/>
                    <a:p>
                      <a:pPr marL="0" marR="0" algn="ctr" rtl="0">
                        <a:spcBef>
                          <a:spcPts val="0"/>
                        </a:spcBef>
                        <a:spcAft>
                          <a:spcPts val="0"/>
                        </a:spcAft>
                      </a:pPr>
                      <a:r>
                        <a:rPr lang="en-US" sz="2000">
                          <a:effectLst/>
                        </a:rPr>
                        <a:t>15</a:t>
                      </a:r>
                      <a:endParaRPr lang="en-US" sz="2400">
                        <a:solidFill>
                          <a:schemeClr val="tx1"/>
                        </a:solidFill>
                        <a:effectLst/>
                        <a:latin typeface="Times New Roman"/>
                        <a:ea typeface="Times New Roman"/>
                        <a:cs typeface="Simplified Arabic"/>
                      </a:endParaRPr>
                    </a:p>
                  </a:txBody>
                  <a:tcPr marL="68580" marR="68580" marT="0" marB="0"/>
                </a:tc>
                <a:tc>
                  <a:txBody>
                    <a:bodyPr/>
                    <a:lstStyle/>
                    <a:p>
                      <a:pPr marL="0" marR="0" algn="ctr" rtl="0">
                        <a:spcBef>
                          <a:spcPts val="0"/>
                        </a:spcBef>
                        <a:spcAft>
                          <a:spcPts val="0"/>
                        </a:spcAft>
                      </a:pPr>
                      <a:r>
                        <a:rPr lang="en-US" sz="2000" dirty="0">
                          <a:effectLst/>
                        </a:rPr>
                        <a:t>3</a:t>
                      </a:r>
                      <a:endParaRPr lang="en-US" sz="2400" dirty="0">
                        <a:solidFill>
                          <a:schemeClr val="tx1"/>
                        </a:solidFill>
                        <a:effectLst/>
                        <a:latin typeface="Times New Roman"/>
                        <a:ea typeface="Times New Roman"/>
                        <a:cs typeface="Simplified Arabic"/>
                      </a:endParaRPr>
                    </a:p>
                  </a:txBody>
                  <a:tcPr marL="68580" marR="68580" marT="0" marB="0"/>
                </a:tc>
                <a:extLst>
                  <a:ext uri="{0D108BD9-81ED-4DB2-BD59-A6C34878D82A}">
                    <a16:rowId xmlns:a16="http://schemas.microsoft.com/office/drawing/2014/main" val="10011"/>
                  </a:ext>
                </a:extLst>
              </a:tr>
              <a:tr h="346936">
                <a:tc gridSpan="3">
                  <a:txBody>
                    <a:bodyPr/>
                    <a:lstStyle/>
                    <a:p>
                      <a:pPr marL="0" marR="0" algn="ctr" rtl="0">
                        <a:spcBef>
                          <a:spcPts val="0"/>
                        </a:spcBef>
                        <a:spcAft>
                          <a:spcPts val="0"/>
                        </a:spcAft>
                      </a:pPr>
                      <a:endParaRPr lang="en-US" sz="2400" dirty="0">
                        <a:solidFill>
                          <a:schemeClr val="tx1"/>
                        </a:solidFill>
                        <a:effectLst/>
                        <a:latin typeface="Times New Roman"/>
                        <a:ea typeface="Times New Roman"/>
                        <a:cs typeface="Simplified Arabic"/>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2"/>
                  </a:ext>
                </a:extLst>
              </a:tr>
            </a:tbl>
          </a:graphicData>
        </a:graphic>
      </p:graphicFrame>
      <p:sp>
        <p:nvSpPr>
          <p:cNvPr id="2" name="TextBox 1">
            <a:extLst>
              <a:ext uri="{FF2B5EF4-FFF2-40B4-BE49-F238E27FC236}">
                <a16:creationId xmlns:a16="http://schemas.microsoft.com/office/drawing/2014/main" id="{23CE36D7-0E4B-FF45-83CC-982C1365AE86}"/>
              </a:ext>
            </a:extLst>
          </p:cNvPr>
          <p:cNvSpPr txBox="1"/>
          <p:nvPr/>
        </p:nvSpPr>
        <p:spPr>
          <a:xfrm>
            <a:off x="89941" y="6026046"/>
            <a:ext cx="184731" cy="461665"/>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125957828"/>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Number Placeholder 4">
            <a:extLst>
              <a:ext uri="{FF2B5EF4-FFF2-40B4-BE49-F238E27FC236}">
                <a16:creationId xmlns:a16="http://schemas.microsoft.com/office/drawing/2014/main" id="{85C5F852-7119-2B4C-8A8D-6CDF328AA028}"/>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1261CE69-63D6-7B40-9E16-99D8DFBFBE45}" type="slidenum">
              <a:rPr lang="en-US" altLang="en-US" sz="1400" smtClean="0"/>
              <a:pPr>
                <a:spcBef>
                  <a:spcPct val="0"/>
                </a:spcBef>
                <a:buClrTx/>
                <a:buSzTx/>
                <a:buFontTx/>
                <a:buNone/>
              </a:pPr>
              <a:t>60</a:t>
            </a:fld>
            <a:endParaRPr lang="en-US" altLang="en-US" sz="1400"/>
          </a:p>
        </p:txBody>
      </p:sp>
      <p:sp>
        <p:nvSpPr>
          <p:cNvPr id="90115" name="Rectangle 2">
            <a:extLst>
              <a:ext uri="{FF2B5EF4-FFF2-40B4-BE49-F238E27FC236}">
                <a16:creationId xmlns:a16="http://schemas.microsoft.com/office/drawing/2014/main" id="{E83551E3-1476-7C4C-91BF-579002F2D62D}"/>
              </a:ext>
            </a:extLst>
          </p:cNvPr>
          <p:cNvSpPr>
            <a:spLocks noGrp="1" noChangeArrowheads="1"/>
          </p:cNvSpPr>
          <p:nvPr>
            <p:ph type="title"/>
          </p:nvPr>
        </p:nvSpPr>
        <p:spPr>
          <a:xfrm>
            <a:off x="685800" y="0"/>
            <a:ext cx="7772400" cy="1428750"/>
          </a:xfrm>
          <a:noFill/>
        </p:spPr>
        <p:txBody>
          <a:bodyPr/>
          <a:lstStyle/>
          <a:p>
            <a:r>
              <a:rPr lang="en-US" altLang="en-US"/>
              <a:t>Programming Errors</a:t>
            </a:r>
          </a:p>
        </p:txBody>
      </p:sp>
      <p:sp>
        <p:nvSpPr>
          <p:cNvPr id="90116" name="Rectangle 3">
            <a:extLst>
              <a:ext uri="{FF2B5EF4-FFF2-40B4-BE49-F238E27FC236}">
                <a16:creationId xmlns:a16="http://schemas.microsoft.com/office/drawing/2014/main" id="{34A4D280-6F0B-124D-9E39-04E10CC81E91}"/>
              </a:ext>
            </a:extLst>
          </p:cNvPr>
          <p:cNvSpPr>
            <a:spLocks noGrp="1" noChangeArrowheads="1"/>
          </p:cNvSpPr>
          <p:nvPr>
            <p:ph type="body" idx="1"/>
          </p:nvPr>
        </p:nvSpPr>
        <p:spPr>
          <a:xfrm>
            <a:off x="685800" y="1371600"/>
            <a:ext cx="7696200" cy="4114800"/>
          </a:xfrm>
          <a:noFill/>
        </p:spPr>
        <p:txBody>
          <a:bodyPr/>
          <a:lstStyle/>
          <a:p>
            <a:pPr algn="just"/>
            <a:r>
              <a:rPr lang="en-US" altLang="en-US"/>
              <a:t>Syntax Errors</a:t>
            </a:r>
          </a:p>
          <a:p>
            <a:pPr lvl="1" algn="just"/>
            <a:r>
              <a:rPr lang="en-US" altLang="en-US"/>
              <a:t>Detected by the compiler</a:t>
            </a:r>
          </a:p>
          <a:p>
            <a:pPr algn="just"/>
            <a:r>
              <a:rPr lang="en-US" altLang="en-US"/>
              <a:t>Runtime Errors</a:t>
            </a:r>
          </a:p>
          <a:p>
            <a:pPr lvl="1" algn="just"/>
            <a:r>
              <a:rPr lang="en-US" altLang="en-US"/>
              <a:t>Causes the program to abort</a:t>
            </a:r>
          </a:p>
          <a:p>
            <a:pPr algn="just"/>
            <a:r>
              <a:rPr lang="en-US" altLang="en-US"/>
              <a:t>Logic Errors</a:t>
            </a:r>
          </a:p>
          <a:p>
            <a:pPr lvl="1" algn="just"/>
            <a:r>
              <a:rPr lang="en-US" altLang="en-US"/>
              <a:t>Produces incorrect result</a:t>
            </a:r>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Number Placeholder 4">
            <a:extLst>
              <a:ext uri="{FF2B5EF4-FFF2-40B4-BE49-F238E27FC236}">
                <a16:creationId xmlns:a16="http://schemas.microsoft.com/office/drawing/2014/main" id="{5F690967-B843-2E42-9655-0FFD95CB5711}"/>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08D9092F-A4BC-ED46-8D62-C5F20EB8C8B1}" type="slidenum">
              <a:rPr lang="en-US" altLang="en-US" sz="1400" smtClean="0"/>
              <a:pPr>
                <a:spcBef>
                  <a:spcPct val="0"/>
                </a:spcBef>
                <a:buClrTx/>
                <a:buSzTx/>
                <a:buFontTx/>
                <a:buNone/>
              </a:pPr>
              <a:t>61</a:t>
            </a:fld>
            <a:endParaRPr lang="en-US" altLang="en-US" sz="1400"/>
          </a:p>
        </p:txBody>
      </p:sp>
      <p:sp>
        <p:nvSpPr>
          <p:cNvPr id="91139" name="Rectangle 2">
            <a:extLst>
              <a:ext uri="{FF2B5EF4-FFF2-40B4-BE49-F238E27FC236}">
                <a16:creationId xmlns:a16="http://schemas.microsoft.com/office/drawing/2014/main" id="{5D9A55D0-9756-F144-90FB-E0977CEDD54C}"/>
              </a:ext>
            </a:extLst>
          </p:cNvPr>
          <p:cNvSpPr>
            <a:spLocks noGrp="1" noChangeArrowheads="1"/>
          </p:cNvSpPr>
          <p:nvPr>
            <p:ph type="title"/>
          </p:nvPr>
        </p:nvSpPr>
        <p:spPr>
          <a:xfrm>
            <a:off x="685800" y="228600"/>
            <a:ext cx="7772400" cy="685800"/>
          </a:xfrm>
          <a:noFill/>
        </p:spPr>
        <p:txBody>
          <a:bodyPr/>
          <a:lstStyle/>
          <a:p>
            <a:r>
              <a:rPr lang="en-US" altLang="en-US"/>
              <a:t>Syntax Errors</a:t>
            </a:r>
          </a:p>
        </p:txBody>
      </p:sp>
      <p:sp>
        <p:nvSpPr>
          <p:cNvPr id="91140" name="Rectangle 3">
            <a:extLst>
              <a:ext uri="{FF2B5EF4-FFF2-40B4-BE49-F238E27FC236}">
                <a16:creationId xmlns:a16="http://schemas.microsoft.com/office/drawing/2014/main" id="{552163FE-ADA4-7645-9C9F-6D2A6D5406D5}"/>
              </a:ext>
            </a:extLst>
          </p:cNvPr>
          <p:cNvSpPr>
            <a:spLocks noGrp="1" noChangeArrowheads="1"/>
          </p:cNvSpPr>
          <p:nvPr>
            <p:ph type="body" idx="1"/>
          </p:nvPr>
        </p:nvSpPr>
        <p:spPr>
          <a:xfrm>
            <a:off x="304800" y="1143000"/>
            <a:ext cx="8458200" cy="2209800"/>
          </a:xfrm>
        </p:spPr>
        <p:txBody>
          <a:bodyPr/>
          <a:lstStyle/>
          <a:p>
            <a:pPr>
              <a:lnSpc>
                <a:spcPct val="80000"/>
              </a:lnSpc>
              <a:buFont typeface="Monotype Sorts" pitchFamily="2" charset="2"/>
              <a:buNone/>
            </a:pPr>
            <a:r>
              <a:rPr lang="en-US" altLang="en-US" sz="2400" b="1">
                <a:latin typeface="Courier New" panose="02070309020205020404" pitchFamily="49" charset="0"/>
              </a:rPr>
              <a:t>public class ShowSyntaxErrors {</a:t>
            </a:r>
          </a:p>
          <a:p>
            <a:pPr>
              <a:lnSpc>
                <a:spcPct val="80000"/>
              </a:lnSpc>
              <a:buFont typeface="Monotype Sorts" pitchFamily="2" charset="2"/>
              <a:buNone/>
            </a:pPr>
            <a:r>
              <a:rPr lang="en-US" altLang="en-US" sz="2400" b="1">
                <a:latin typeface="Courier New" panose="02070309020205020404" pitchFamily="49" charset="0"/>
              </a:rPr>
              <a:t>  public static main(String[] args) {</a:t>
            </a:r>
          </a:p>
          <a:p>
            <a:pPr>
              <a:lnSpc>
                <a:spcPct val="80000"/>
              </a:lnSpc>
              <a:buFont typeface="Monotype Sorts" pitchFamily="2" charset="2"/>
              <a:buNone/>
            </a:pPr>
            <a:r>
              <a:rPr lang="en-US" altLang="en-US" sz="2400" b="1">
                <a:latin typeface="Courier New" panose="02070309020205020404" pitchFamily="49" charset="0"/>
              </a:rPr>
              <a:t>    System.out.println("Welcome to Java);</a:t>
            </a:r>
          </a:p>
          <a:p>
            <a:pPr>
              <a:lnSpc>
                <a:spcPct val="80000"/>
              </a:lnSpc>
              <a:buFont typeface="Monotype Sorts" pitchFamily="2" charset="2"/>
              <a:buNone/>
            </a:pPr>
            <a:r>
              <a:rPr lang="en-US" altLang="en-US" sz="2400" b="1">
                <a:latin typeface="Courier New" panose="02070309020205020404" pitchFamily="49" charset="0"/>
              </a:rPr>
              <a:t>  }</a:t>
            </a:r>
          </a:p>
          <a:p>
            <a:pPr>
              <a:lnSpc>
                <a:spcPct val="80000"/>
              </a:lnSpc>
              <a:buFont typeface="Monotype Sorts" pitchFamily="2" charset="2"/>
              <a:buNone/>
            </a:pPr>
            <a:r>
              <a:rPr lang="en-US" altLang="en-US" sz="2400" b="1">
                <a:latin typeface="Courier New" panose="02070309020205020404" pitchFamily="49" charset="0"/>
              </a:rPr>
              <a:t>}</a:t>
            </a:r>
          </a:p>
        </p:txBody>
      </p:sp>
      <p:sp>
        <p:nvSpPr>
          <p:cNvPr id="91141" name="AutoShape 4">
            <a:hlinkClick r:id="rId2" action="ppaction://program" highlightClick="1"/>
            <a:extLst>
              <a:ext uri="{FF2B5EF4-FFF2-40B4-BE49-F238E27FC236}">
                <a16:creationId xmlns:a16="http://schemas.microsoft.com/office/drawing/2014/main" id="{E2109C7C-5CD4-414B-B396-AEBDAA99A8E8}"/>
              </a:ext>
            </a:extLst>
          </p:cNvPr>
          <p:cNvSpPr>
            <a:spLocks noChangeArrowheads="1"/>
          </p:cNvSpPr>
          <p:nvPr/>
        </p:nvSpPr>
        <p:spPr bwMode="auto">
          <a:xfrm>
            <a:off x="5257800" y="5181600"/>
            <a:ext cx="990600" cy="381000"/>
          </a:xfrm>
          <a:prstGeom prst="actionButtonBlank">
            <a:avLst/>
          </a:prstGeom>
          <a:solidFill>
            <a:srgbClr val="38A1BA"/>
          </a:solidFill>
          <a:ln>
            <a:noFill/>
          </a:ln>
          <a:effectLst>
            <a:prstShdw prst="shdw17" dist="17961" dir="2700000">
              <a:srgbClr val="226170"/>
            </a:prstShdw>
          </a:effectLst>
          <a:extLst>
            <a:ext uri="{91240B29-F687-4F45-9708-019B960494DF}">
              <a14:hiddenLine xmlns:a14="http://schemas.microsoft.com/office/drawing/2010/main" w="19050">
                <a:solidFill>
                  <a:schemeClr val="tx1"/>
                </a:solidFill>
                <a:miter lim="800000"/>
                <a:headEnd type="none" w="sm" len="sm"/>
                <a:tailEnd type="none" w="sm" len="sm"/>
              </a14:hiddenLine>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2400">
                <a:latin typeface="Book Antiqua" panose="02040602050305030304" pitchFamily="18" charset="0"/>
              </a:rPr>
              <a:t>Run</a:t>
            </a:r>
            <a:endParaRPr lang="en-US" altLang="en-US" sz="2400"/>
          </a:p>
        </p:txBody>
      </p:sp>
      <p:sp>
        <p:nvSpPr>
          <p:cNvPr id="91142" name="Rectangle 7">
            <a:hlinkClick r:id="rId3"/>
            <a:extLst>
              <a:ext uri="{FF2B5EF4-FFF2-40B4-BE49-F238E27FC236}">
                <a16:creationId xmlns:a16="http://schemas.microsoft.com/office/drawing/2014/main" id="{EC5F0FD1-4D98-F44B-A5E0-39B91688027C}"/>
              </a:ext>
            </a:extLst>
          </p:cNvPr>
          <p:cNvSpPr>
            <a:spLocks noChangeArrowheads="1"/>
          </p:cNvSpPr>
          <p:nvPr/>
        </p:nvSpPr>
        <p:spPr bwMode="auto">
          <a:xfrm>
            <a:off x="2859088" y="5181600"/>
            <a:ext cx="2170112" cy="381000"/>
          </a:xfrm>
          <a:prstGeom prst="rect">
            <a:avLst/>
          </a:prstGeom>
          <a:solidFill>
            <a:srgbClr val="92D050"/>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2000"/>
              <a:t>ShowSyntaxErrors</a:t>
            </a:r>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Number Placeholder 4">
            <a:extLst>
              <a:ext uri="{FF2B5EF4-FFF2-40B4-BE49-F238E27FC236}">
                <a16:creationId xmlns:a16="http://schemas.microsoft.com/office/drawing/2014/main" id="{F4EE1125-3059-1E49-B9B0-67D3A14FDE50}"/>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F5BE6447-3A0E-404A-B0F9-B765CF7BE9F8}" type="slidenum">
              <a:rPr lang="en-US" altLang="en-US" sz="1400" smtClean="0"/>
              <a:pPr>
                <a:spcBef>
                  <a:spcPct val="0"/>
                </a:spcBef>
                <a:buClrTx/>
                <a:buSzTx/>
                <a:buFontTx/>
                <a:buNone/>
              </a:pPr>
              <a:t>62</a:t>
            </a:fld>
            <a:endParaRPr lang="en-US" altLang="en-US" sz="1400"/>
          </a:p>
        </p:txBody>
      </p:sp>
      <p:sp>
        <p:nvSpPr>
          <p:cNvPr id="92163" name="Rectangle 2">
            <a:extLst>
              <a:ext uri="{FF2B5EF4-FFF2-40B4-BE49-F238E27FC236}">
                <a16:creationId xmlns:a16="http://schemas.microsoft.com/office/drawing/2014/main" id="{FEF330B7-F45D-0B40-9107-67F6F8D4C2BA}"/>
              </a:ext>
            </a:extLst>
          </p:cNvPr>
          <p:cNvSpPr>
            <a:spLocks noGrp="1" noChangeArrowheads="1"/>
          </p:cNvSpPr>
          <p:nvPr>
            <p:ph type="title"/>
          </p:nvPr>
        </p:nvSpPr>
        <p:spPr>
          <a:xfrm>
            <a:off x="685800" y="228600"/>
            <a:ext cx="7772400" cy="685800"/>
          </a:xfrm>
          <a:noFill/>
        </p:spPr>
        <p:txBody>
          <a:bodyPr/>
          <a:lstStyle/>
          <a:p>
            <a:r>
              <a:rPr lang="en-US" altLang="en-US"/>
              <a:t>Runtime Errors</a:t>
            </a:r>
          </a:p>
        </p:txBody>
      </p:sp>
      <p:sp>
        <p:nvSpPr>
          <p:cNvPr id="92164" name="Rectangle 3">
            <a:extLst>
              <a:ext uri="{FF2B5EF4-FFF2-40B4-BE49-F238E27FC236}">
                <a16:creationId xmlns:a16="http://schemas.microsoft.com/office/drawing/2014/main" id="{5DF3A3E6-AE5B-824C-8BB8-136180848EB6}"/>
              </a:ext>
            </a:extLst>
          </p:cNvPr>
          <p:cNvSpPr>
            <a:spLocks noGrp="1" noChangeArrowheads="1"/>
          </p:cNvSpPr>
          <p:nvPr>
            <p:ph type="body" idx="1"/>
          </p:nvPr>
        </p:nvSpPr>
        <p:spPr>
          <a:xfrm>
            <a:off x="381000" y="1295400"/>
            <a:ext cx="8305800" cy="2133600"/>
          </a:xfrm>
        </p:spPr>
        <p:txBody>
          <a:bodyPr/>
          <a:lstStyle/>
          <a:p>
            <a:pPr algn="just">
              <a:lnSpc>
                <a:spcPct val="90000"/>
              </a:lnSpc>
              <a:buFont typeface="Monotype Sorts" pitchFamily="2" charset="2"/>
              <a:buNone/>
            </a:pPr>
            <a:r>
              <a:rPr lang="en-US" altLang="en-US" sz="2400" b="1">
                <a:latin typeface="Courier New" panose="02070309020205020404" pitchFamily="49" charset="0"/>
                <a:cs typeface="Times New Roman" panose="02020603050405020304" pitchFamily="18" charset="0"/>
              </a:rPr>
              <a:t>public class ShowRuntimeErrors {</a:t>
            </a:r>
          </a:p>
          <a:p>
            <a:pPr algn="just">
              <a:lnSpc>
                <a:spcPct val="90000"/>
              </a:lnSpc>
              <a:buFont typeface="Monotype Sorts" pitchFamily="2" charset="2"/>
              <a:buNone/>
            </a:pPr>
            <a:r>
              <a:rPr lang="en-US" altLang="en-US" sz="2400" b="1">
                <a:latin typeface="Courier New" panose="02070309020205020404" pitchFamily="49" charset="0"/>
                <a:cs typeface="Times New Roman" panose="02020603050405020304" pitchFamily="18" charset="0"/>
              </a:rPr>
              <a:t>  public static void main(String[] args) {</a:t>
            </a:r>
          </a:p>
          <a:p>
            <a:pPr algn="just">
              <a:lnSpc>
                <a:spcPct val="90000"/>
              </a:lnSpc>
              <a:buFont typeface="Monotype Sorts" pitchFamily="2" charset="2"/>
              <a:buNone/>
            </a:pPr>
            <a:r>
              <a:rPr lang="en-US" altLang="en-US" sz="2400" b="1">
                <a:latin typeface="Courier New" panose="02070309020205020404" pitchFamily="49" charset="0"/>
                <a:cs typeface="Times New Roman" panose="02020603050405020304" pitchFamily="18" charset="0"/>
              </a:rPr>
              <a:t>    System.out.println(1 / 0);</a:t>
            </a:r>
          </a:p>
          <a:p>
            <a:pPr algn="just">
              <a:lnSpc>
                <a:spcPct val="90000"/>
              </a:lnSpc>
              <a:buFont typeface="Monotype Sorts" pitchFamily="2" charset="2"/>
              <a:buNone/>
            </a:pPr>
            <a:r>
              <a:rPr lang="en-US" altLang="en-US" sz="2400" b="1">
                <a:latin typeface="Courier New" panose="02070309020205020404" pitchFamily="49" charset="0"/>
                <a:cs typeface="Times New Roman" panose="02020603050405020304" pitchFamily="18" charset="0"/>
              </a:rPr>
              <a:t>  }</a:t>
            </a:r>
          </a:p>
          <a:p>
            <a:pPr algn="just">
              <a:lnSpc>
                <a:spcPct val="90000"/>
              </a:lnSpc>
              <a:buFont typeface="Monotype Sorts" pitchFamily="2" charset="2"/>
              <a:buNone/>
            </a:pPr>
            <a:r>
              <a:rPr lang="en-US" altLang="en-US" sz="2400" b="1">
                <a:latin typeface="Courier New" panose="02070309020205020404" pitchFamily="49" charset="0"/>
                <a:cs typeface="Times New Roman" panose="02020603050405020304" pitchFamily="18" charset="0"/>
              </a:rPr>
              <a:t>}</a:t>
            </a:r>
          </a:p>
        </p:txBody>
      </p:sp>
      <p:sp>
        <p:nvSpPr>
          <p:cNvPr id="92165" name="AutoShape 4">
            <a:hlinkClick r:id="rId2" action="ppaction://program" highlightClick="1"/>
            <a:extLst>
              <a:ext uri="{FF2B5EF4-FFF2-40B4-BE49-F238E27FC236}">
                <a16:creationId xmlns:a16="http://schemas.microsoft.com/office/drawing/2014/main" id="{370144D4-284C-E843-8D99-9E1429BEC7E1}"/>
              </a:ext>
            </a:extLst>
          </p:cNvPr>
          <p:cNvSpPr>
            <a:spLocks noChangeArrowheads="1"/>
          </p:cNvSpPr>
          <p:nvPr/>
        </p:nvSpPr>
        <p:spPr bwMode="auto">
          <a:xfrm>
            <a:off x="6324600" y="4495800"/>
            <a:ext cx="838200" cy="381000"/>
          </a:xfrm>
          <a:prstGeom prst="actionButtonBlank">
            <a:avLst/>
          </a:prstGeom>
          <a:solidFill>
            <a:srgbClr val="38A1BA"/>
          </a:solidFill>
          <a:ln>
            <a:noFill/>
          </a:ln>
          <a:effectLst>
            <a:prstShdw prst="shdw17" dist="17961" dir="2700000">
              <a:srgbClr val="226170"/>
            </a:prstShdw>
          </a:effectLst>
          <a:extLst>
            <a:ext uri="{91240B29-F687-4F45-9708-019B960494DF}">
              <a14:hiddenLine xmlns:a14="http://schemas.microsoft.com/office/drawing/2010/main" w="19050">
                <a:solidFill>
                  <a:schemeClr val="tx1"/>
                </a:solidFill>
                <a:miter lim="800000"/>
                <a:headEnd type="none" w="sm" len="sm"/>
                <a:tailEnd type="none" w="sm" len="sm"/>
              </a14:hiddenLine>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2000">
                <a:latin typeface="Book Antiqua" panose="02040602050305030304" pitchFamily="18" charset="0"/>
              </a:rPr>
              <a:t>Run</a:t>
            </a:r>
            <a:endParaRPr lang="en-US" altLang="en-US" sz="2000"/>
          </a:p>
        </p:txBody>
      </p:sp>
      <p:sp>
        <p:nvSpPr>
          <p:cNvPr id="92166" name="Rectangle 8">
            <a:hlinkClick r:id="rId3"/>
            <a:extLst>
              <a:ext uri="{FF2B5EF4-FFF2-40B4-BE49-F238E27FC236}">
                <a16:creationId xmlns:a16="http://schemas.microsoft.com/office/drawing/2014/main" id="{98D18B2E-BD29-2545-AE88-F75A3E72575F}"/>
              </a:ext>
            </a:extLst>
          </p:cNvPr>
          <p:cNvSpPr>
            <a:spLocks noChangeArrowheads="1"/>
          </p:cNvSpPr>
          <p:nvPr/>
        </p:nvSpPr>
        <p:spPr bwMode="auto">
          <a:xfrm>
            <a:off x="3810000" y="4495800"/>
            <a:ext cx="2322513" cy="381000"/>
          </a:xfrm>
          <a:prstGeom prst="rect">
            <a:avLst/>
          </a:prstGeom>
          <a:solidFill>
            <a:srgbClr val="92D050"/>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2000"/>
              <a:t>ShowRuntimeErrors</a:t>
            </a:r>
          </a:p>
        </p:txBody>
      </p: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Number Placeholder 4">
            <a:extLst>
              <a:ext uri="{FF2B5EF4-FFF2-40B4-BE49-F238E27FC236}">
                <a16:creationId xmlns:a16="http://schemas.microsoft.com/office/drawing/2014/main" id="{098E459B-BB5D-5748-BB4B-ABA2A21C6F74}"/>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3FD473C7-F490-AA4C-83CD-6457240A31A8}" type="slidenum">
              <a:rPr lang="en-US" altLang="en-US" sz="1400" smtClean="0"/>
              <a:pPr>
                <a:spcBef>
                  <a:spcPct val="0"/>
                </a:spcBef>
                <a:buClrTx/>
                <a:buSzTx/>
                <a:buFontTx/>
                <a:buNone/>
              </a:pPr>
              <a:t>63</a:t>
            </a:fld>
            <a:endParaRPr lang="en-US" altLang="en-US" sz="1400"/>
          </a:p>
        </p:txBody>
      </p:sp>
      <p:sp>
        <p:nvSpPr>
          <p:cNvPr id="93187" name="Rectangle 2">
            <a:extLst>
              <a:ext uri="{FF2B5EF4-FFF2-40B4-BE49-F238E27FC236}">
                <a16:creationId xmlns:a16="http://schemas.microsoft.com/office/drawing/2014/main" id="{A028EB4E-3805-9744-9DFD-4D80CB50D1E0}"/>
              </a:ext>
            </a:extLst>
          </p:cNvPr>
          <p:cNvSpPr>
            <a:spLocks noGrp="1" noChangeArrowheads="1"/>
          </p:cNvSpPr>
          <p:nvPr>
            <p:ph type="title"/>
          </p:nvPr>
        </p:nvSpPr>
        <p:spPr>
          <a:xfrm>
            <a:off x="685800" y="152400"/>
            <a:ext cx="7772400" cy="533400"/>
          </a:xfrm>
          <a:noFill/>
        </p:spPr>
        <p:txBody>
          <a:bodyPr/>
          <a:lstStyle/>
          <a:p>
            <a:r>
              <a:rPr lang="en-US" altLang="en-US"/>
              <a:t>Logic Errors</a:t>
            </a:r>
          </a:p>
        </p:txBody>
      </p:sp>
      <p:sp>
        <p:nvSpPr>
          <p:cNvPr id="93188" name="Rectangle 3">
            <a:extLst>
              <a:ext uri="{FF2B5EF4-FFF2-40B4-BE49-F238E27FC236}">
                <a16:creationId xmlns:a16="http://schemas.microsoft.com/office/drawing/2014/main" id="{FBD2C55A-EA55-654A-9283-90972D7EBA13}"/>
              </a:ext>
            </a:extLst>
          </p:cNvPr>
          <p:cNvSpPr>
            <a:spLocks noGrp="1" noChangeArrowheads="1"/>
          </p:cNvSpPr>
          <p:nvPr>
            <p:ph type="body" idx="1"/>
          </p:nvPr>
        </p:nvSpPr>
        <p:spPr>
          <a:xfrm>
            <a:off x="228600" y="1295400"/>
            <a:ext cx="8686800" cy="4953000"/>
          </a:xfrm>
        </p:spPr>
        <p:txBody>
          <a:bodyPr/>
          <a:lstStyle/>
          <a:p>
            <a:pPr>
              <a:lnSpc>
                <a:spcPct val="80000"/>
              </a:lnSpc>
              <a:buFont typeface="Monotype Sorts" pitchFamily="2" charset="2"/>
              <a:buNone/>
            </a:pPr>
            <a:r>
              <a:rPr lang="en-US" altLang="en-US" sz="1800" b="1">
                <a:latin typeface="Courier New" panose="02070309020205020404" pitchFamily="49" charset="0"/>
              </a:rPr>
              <a:t>public class ShowLogicErrors {</a:t>
            </a:r>
          </a:p>
          <a:p>
            <a:pPr>
              <a:lnSpc>
                <a:spcPct val="80000"/>
              </a:lnSpc>
              <a:buFont typeface="Monotype Sorts" pitchFamily="2" charset="2"/>
              <a:buNone/>
            </a:pPr>
            <a:r>
              <a:rPr lang="en-US" altLang="en-US" sz="1800" b="1">
                <a:latin typeface="Courier New" panose="02070309020205020404" pitchFamily="49" charset="0"/>
              </a:rPr>
              <a:t>  public static void main(String[] args) {</a:t>
            </a:r>
          </a:p>
          <a:p>
            <a:pPr>
              <a:lnSpc>
                <a:spcPct val="80000"/>
              </a:lnSpc>
              <a:buFont typeface="Monotype Sorts" pitchFamily="2" charset="2"/>
              <a:buNone/>
            </a:pPr>
            <a:r>
              <a:rPr lang="en-US" altLang="en-US" sz="1800" b="1">
                <a:latin typeface="Courier New" panose="02070309020205020404" pitchFamily="49" charset="0"/>
              </a:rPr>
              <a:t>    </a:t>
            </a:r>
            <a:r>
              <a:rPr lang="de-DE" altLang="en-US" sz="1800" b="1">
                <a:latin typeface="Courier New" panose="02070309020205020404" pitchFamily="49" charset="0"/>
              </a:rPr>
              <a:t>System.out.println("Celsius 35 is Fahrenheit degree ");</a:t>
            </a:r>
          </a:p>
          <a:p>
            <a:pPr>
              <a:lnSpc>
                <a:spcPct val="80000"/>
              </a:lnSpc>
              <a:buFont typeface="Monotype Sorts" pitchFamily="2" charset="2"/>
              <a:buNone/>
            </a:pPr>
            <a:r>
              <a:rPr lang="de-DE" altLang="en-US" sz="1800" b="1">
                <a:latin typeface="Courier New" panose="02070309020205020404" pitchFamily="49" charset="0"/>
              </a:rPr>
              <a:t>    </a:t>
            </a:r>
            <a:r>
              <a:rPr lang="en-US" altLang="en-US" sz="1800" b="1">
                <a:latin typeface="Courier New" panose="02070309020205020404" pitchFamily="49" charset="0"/>
              </a:rPr>
              <a:t>System.out.println((9 / 5) * 35 + 32);</a:t>
            </a:r>
          </a:p>
          <a:p>
            <a:pPr>
              <a:lnSpc>
                <a:spcPct val="80000"/>
              </a:lnSpc>
              <a:buFont typeface="Monotype Sorts" pitchFamily="2" charset="2"/>
              <a:buNone/>
            </a:pPr>
            <a:r>
              <a:rPr lang="en-US" altLang="en-US" sz="1800" b="1">
                <a:latin typeface="Courier New" panose="02070309020205020404" pitchFamily="49" charset="0"/>
              </a:rPr>
              <a:t>  }</a:t>
            </a:r>
          </a:p>
          <a:p>
            <a:pPr>
              <a:lnSpc>
                <a:spcPct val="80000"/>
              </a:lnSpc>
              <a:buFont typeface="Monotype Sorts" pitchFamily="2" charset="2"/>
              <a:buNone/>
            </a:pPr>
            <a:r>
              <a:rPr lang="en-US" altLang="en-US" sz="1800" b="1">
                <a:latin typeface="Courier New" panose="02070309020205020404" pitchFamily="49" charset="0"/>
              </a:rPr>
              <a:t>}</a:t>
            </a:r>
          </a:p>
        </p:txBody>
      </p:sp>
      <p:sp>
        <p:nvSpPr>
          <p:cNvPr id="93189" name="AutoShape 4">
            <a:hlinkClick r:id="rId2" action="ppaction://program" highlightClick="1"/>
            <a:extLst>
              <a:ext uri="{FF2B5EF4-FFF2-40B4-BE49-F238E27FC236}">
                <a16:creationId xmlns:a16="http://schemas.microsoft.com/office/drawing/2014/main" id="{FDD99540-4A8B-424E-AAC7-B61D3424CD17}"/>
              </a:ext>
            </a:extLst>
          </p:cNvPr>
          <p:cNvSpPr>
            <a:spLocks noChangeArrowheads="1"/>
          </p:cNvSpPr>
          <p:nvPr/>
        </p:nvSpPr>
        <p:spPr bwMode="auto">
          <a:xfrm>
            <a:off x="6286500" y="4597400"/>
            <a:ext cx="800100" cy="381000"/>
          </a:xfrm>
          <a:prstGeom prst="actionButtonBlank">
            <a:avLst/>
          </a:prstGeom>
          <a:solidFill>
            <a:srgbClr val="38A1BA"/>
          </a:solidFill>
          <a:ln>
            <a:noFill/>
          </a:ln>
          <a:effectLst>
            <a:prstShdw prst="shdw17" dist="17961" dir="2700000">
              <a:srgbClr val="226170"/>
            </a:prstShdw>
          </a:effectLst>
          <a:extLst>
            <a:ext uri="{91240B29-F687-4F45-9708-019B960494DF}">
              <a14:hiddenLine xmlns:a14="http://schemas.microsoft.com/office/drawing/2010/main" w="19050">
                <a:solidFill>
                  <a:schemeClr val="tx1"/>
                </a:solidFill>
                <a:miter lim="800000"/>
                <a:headEnd type="none" w="sm" len="sm"/>
                <a:tailEnd type="none" w="sm" len="sm"/>
              </a14:hiddenLine>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2400">
                <a:latin typeface="Book Antiqua" panose="02040602050305030304" pitchFamily="18" charset="0"/>
              </a:rPr>
              <a:t>Run</a:t>
            </a:r>
            <a:endParaRPr lang="en-US" altLang="en-US" sz="2400"/>
          </a:p>
        </p:txBody>
      </p:sp>
      <p:sp>
        <p:nvSpPr>
          <p:cNvPr id="93190" name="Rectangle 7">
            <a:hlinkClick r:id="rId3"/>
            <a:extLst>
              <a:ext uri="{FF2B5EF4-FFF2-40B4-BE49-F238E27FC236}">
                <a16:creationId xmlns:a16="http://schemas.microsoft.com/office/drawing/2014/main" id="{92880D40-E4FD-8D41-9666-8822CE073747}"/>
              </a:ext>
            </a:extLst>
          </p:cNvPr>
          <p:cNvSpPr>
            <a:spLocks noChangeArrowheads="1"/>
          </p:cNvSpPr>
          <p:nvPr/>
        </p:nvSpPr>
        <p:spPr bwMode="auto">
          <a:xfrm>
            <a:off x="3841750" y="4597400"/>
            <a:ext cx="2322513" cy="381000"/>
          </a:xfrm>
          <a:prstGeom prst="rect">
            <a:avLst/>
          </a:prstGeom>
          <a:solidFill>
            <a:srgbClr val="92D050"/>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2000"/>
              <a:t>ShowLogicErrors</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00608" y="264765"/>
            <a:ext cx="3623320" cy="715963"/>
          </a:xfrm>
        </p:spPr>
        <p:txBody>
          <a:bodyPr/>
          <a:lstStyle/>
          <a:p>
            <a:pPr eaLnBrk="1" hangingPunct="1"/>
            <a:r>
              <a:rPr lang="en-US" sz="5400" dirty="0"/>
              <a:t>Lab Outline</a:t>
            </a:r>
          </a:p>
        </p:txBody>
      </p:sp>
      <p:graphicFrame>
        <p:nvGraphicFramePr>
          <p:cNvPr id="3" name="Table 2"/>
          <p:cNvGraphicFramePr>
            <a:graphicFrameLocks noGrp="1"/>
          </p:cNvGraphicFramePr>
          <p:nvPr>
            <p:extLst>
              <p:ext uri="{D42A27DB-BD31-4B8C-83A1-F6EECF244321}">
                <p14:modId xmlns:p14="http://schemas.microsoft.com/office/powerpoint/2010/main" val="1305240027"/>
              </p:ext>
            </p:extLst>
          </p:nvPr>
        </p:nvGraphicFramePr>
        <p:xfrm>
          <a:off x="1043608" y="1268760"/>
          <a:ext cx="7776864" cy="5181600"/>
        </p:xfrm>
        <a:graphic>
          <a:graphicData uri="http://schemas.openxmlformats.org/drawingml/2006/table">
            <a:tbl>
              <a:tblPr firstRow="1" firstCol="1" lastRow="1" lastCol="1" bandRow="1" bandCol="1">
                <a:tableStyleId>{B301B821-A1FF-4177-AEE7-76D212191A09}</a:tableStyleId>
              </a:tblPr>
              <a:tblGrid>
                <a:gridCol w="1216765">
                  <a:extLst>
                    <a:ext uri="{9D8B030D-6E8A-4147-A177-3AD203B41FA5}">
                      <a16:colId xmlns:a16="http://schemas.microsoft.com/office/drawing/2014/main" val="20000"/>
                    </a:ext>
                  </a:extLst>
                </a:gridCol>
                <a:gridCol w="5047931">
                  <a:extLst>
                    <a:ext uri="{9D8B030D-6E8A-4147-A177-3AD203B41FA5}">
                      <a16:colId xmlns:a16="http://schemas.microsoft.com/office/drawing/2014/main" val="20001"/>
                    </a:ext>
                  </a:extLst>
                </a:gridCol>
                <a:gridCol w="1512168">
                  <a:extLst>
                    <a:ext uri="{9D8B030D-6E8A-4147-A177-3AD203B41FA5}">
                      <a16:colId xmlns:a16="http://schemas.microsoft.com/office/drawing/2014/main" val="20002"/>
                    </a:ext>
                  </a:extLst>
                </a:gridCol>
              </a:tblGrid>
              <a:tr h="351312">
                <a:tc>
                  <a:txBody>
                    <a:bodyPr/>
                    <a:lstStyle/>
                    <a:p>
                      <a:pPr marL="0" marR="0" algn="ctr" rtl="0">
                        <a:spcBef>
                          <a:spcPts val="0"/>
                        </a:spcBef>
                        <a:spcAft>
                          <a:spcPts val="0"/>
                        </a:spcAft>
                      </a:pPr>
                      <a:r>
                        <a:rPr lang="en-US" sz="2400" dirty="0">
                          <a:solidFill>
                            <a:schemeClr val="tx1"/>
                          </a:solidFill>
                          <a:effectLst/>
                        </a:rPr>
                        <a:t>Lab #</a:t>
                      </a:r>
                      <a:endParaRPr lang="en-US" sz="2400" dirty="0">
                        <a:solidFill>
                          <a:schemeClr val="tx1"/>
                        </a:solidFill>
                        <a:effectLst/>
                        <a:latin typeface="Times New Roman"/>
                        <a:ea typeface="Times New Roman"/>
                        <a:cs typeface="Simplified Arabic"/>
                      </a:endParaRPr>
                    </a:p>
                  </a:txBody>
                  <a:tcPr marL="68580" marR="68580" marT="0" marB="0">
                    <a:solidFill>
                      <a:srgbClr val="8CA657">
                        <a:alpha val="56863"/>
                      </a:srgbClr>
                    </a:solidFill>
                  </a:tcPr>
                </a:tc>
                <a:tc>
                  <a:txBody>
                    <a:bodyPr/>
                    <a:lstStyle/>
                    <a:p>
                      <a:pPr marL="0" marR="0" algn="ctr" rtl="0">
                        <a:spcBef>
                          <a:spcPts val="0"/>
                        </a:spcBef>
                        <a:spcAft>
                          <a:spcPts val="0"/>
                        </a:spcAft>
                      </a:pPr>
                      <a:r>
                        <a:rPr lang="en-US" sz="2400" dirty="0">
                          <a:solidFill>
                            <a:schemeClr val="tx1"/>
                          </a:solidFill>
                          <a:effectLst/>
                        </a:rPr>
                        <a:t>Title</a:t>
                      </a:r>
                      <a:endParaRPr lang="en-US" sz="2400" dirty="0">
                        <a:solidFill>
                          <a:schemeClr val="tx1"/>
                        </a:solidFill>
                        <a:effectLst/>
                        <a:latin typeface="Times New Roman"/>
                        <a:ea typeface="Times New Roman"/>
                        <a:cs typeface="Simplified Arabic"/>
                      </a:endParaRPr>
                    </a:p>
                  </a:txBody>
                  <a:tcPr marL="68580" marR="68580" marT="0" marB="0">
                    <a:solidFill>
                      <a:srgbClr val="8CA657">
                        <a:alpha val="56863"/>
                      </a:srgbClr>
                    </a:solidFill>
                  </a:tcPr>
                </a:tc>
                <a:tc>
                  <a:txBody>
                    <a:bodyPr/>
                    <a:lstStyle/>
                    <a:p>
                      <a:pPr marL="0" marR="0" algn="ctr" rtl="0">
                        <a:spcBef>
                          <a:spcPts val="0"/>
                        </a:spcBef>
                        <a:spcAft>
                          <a:spcPts val="0"/>
                        </a:spcAft>
                      </a:pPr>
                      <a:r>
                        <a:rPr lang="en-US" sz="2400" dirty="0">
                          <a:solidFill>
                            <a:schemeClr val="tx1"/>
                          </a:solidFill>
                          <a:effectLst/>
                        </a:rPr>
                        <a:t>Quizzes</a:t>
                      </a:r>
                      <a:endParaRPr lang="en-US" sz="2400" dirty="0">
                        <a:solidFill>
                          <a:schemeClr val="tx1"/>
                        </a:solidFill>
                        <a:effectLst/>
                        <a:latin typeface="Times New Roman"/>
                        <a:ea typeface="Times New Roman"/>
                        <a:cs typeface="Simplified Arabic"/>
                      </a:endParaRPr>
                    </a:p>
                  </a:txBody>
                  <a:tcPr marL="68580" marR="68580" marT="0" marB="0">
                    <a:solidFill>
                      <a:srgbClr val="8CA657">
                        <a:alpha val="56863"/>
                      </a:srgbClr>
                    </a:solidFill>
                  </a:tcPr>
                </a:tc>
                <a:extLst>
                  <a:ext uri="{0D108BD9-81ED-4DB2-BD59-A6C34878D82A}">
                    <a16:rowId xmlns:a16="http://schemas.microsoft.com/office/drawing/2014/main" val="10000"/>
                  </a:ext>
                </a:extLst>
              </a:tr>
              <a:tr h="351312">
                <a:tc>
                  <a:txBody>
                    <a:bodyPr/>
                    <a:lstStyle/>
                    <a:p>
                      <a:pPr marL="0" marR="0" algn="ctr" rtl="0">
                        <a:spcBef>
                          <a:spcPts val="0"/>
                        </a:spcBef>
                        <a:spcAft>
                          <a:spcPts val="0"/>
                        </a:spcAft>
                      </a:pPr>
                      <a:r>
                        <a:rPr lang="en-US" sz="2000" dirty="0">
                          <a:effectLst/>
                        </a:rPr>
                        <a:t>1</a:t>
                      </a:r>
                      <a:endParaRPr lang="en-US" sz="2400" dirty="0">
                        <a:effectLst/>
                        <a:latin typeface="Times New Roman"/>
                        <a:ea typeface="Times New Roman"/>
                        <a:cs typeface="Simplified Arabic"/>
                      </a:endParaRPr>
                    </a:p>
                  </a:txBody>
                  <a:tcPr marL="68580" marR="68580" marT="0" marB="0"/>
                </a:tc>
                <a:tc>
                  <a:txBody>
                    <a:bodyPr/>
                    <a:lstStyle/>
                    <a:p>
                      <a:pPr marL="0" marR="0" algn="l" rtl="0">
                        <a:spcBef>
                          <a:spcPts val="0"/>
                        </a:spcBef>
                        <a:spcAft>
                          <a:spcPts val="0"/>
                        </a:spcAft>
                      </a:pPr>
                      <a:r>
                        <a:rPr lang="en-US" sz="2400" dirty="0">
                          <a:effectLst/>
                        </a:rPr>
                        <a:t>Program structure in Java</a:t>
                      </a:r>
                      <a:endParaRPr lang="en-US" sz="2400" dirty="0">
                        <a:effectLst/>
                        <a:latin typeface="Times New Roman"/>
                        <a:ea typeface="Times New Roman"/>
                        <a:cs typeface="Simplified Arabic"/>
                      </a:endParaRPr>
                    </a:p>
                  </a:txBody>
                  <a:tcPr marL="68580" marR="68580" marT="0" marB="0"/>
                </a:tc>
                <a:tc>
                  <a:txBody>
                    <a:bodyPr/>
                    <a:lstStyle/>
                    <a:p>
                      <a:pPr marL="0" marR="0" algn="l" rtl="0">
                        <a:spcBef>
                          <a:spcPts val="0"/>
                        </a:spcBef>
                        <a:spcAft>
                          <a:spcPts val="0"/>
                        </a:spcAft>
                      </a:pPr>
                      <a:r>
                        <a:rPr lang="en-US" sz="2400">
                          <a:effectLst/>
                        </a:rPr>
                        <a:t> </a:t>
                      </a:r>
                      <a:endParaRPr lang="en-US" sz="2400">
                        <a:effectLst/>
                        <a:latin typeface="Times New Roman"/>
                        <a:ea typeface="Times New Roman"/>
                        <a:cs typeface="Simplified Arabic"/>
                      </a:endParaRPr>
                    </a:p>
                  </a:txBody>
                  <a:tcPr marL="68580" marR="68580" marT="0" marB="0"/>
                </a:tc>
                <a:extLst>
                  <a:ext uri="{0D108BD9-81ED-4DB2-BD59-A6C34878D82A}">
                    <a16:rowId xmlns:a16="http://schemas.microsoft.com/office/drawing/2014/main" val="10001"/>
                  </a:ext>
                </a:extLst>
              </a:tr>
              <a:tr h="351312">
                <a:tc>
                  <a:txBody>
                    <a:bodyPr/>
                    <a:lstStyle/>
                    <a:p>
                      <a:pPr marL="0" marR="0" algn="ctr" rtl="0">
                        <a:spcBef>
                          <a:spcPts val="0"/>
                        </a:spcBef>
                        <a:spcAft>
                          <a:spcPts val="0"/>
                        </a:spcAft>
                      </a:pPr>
                      <a:r>
                        <a:rPr lang="en-US" sz="2000" dirty="0">
                          <a:effectLst/>
                        </a:rPr>
                        <a:t>2</a:t>
                      </a:r>
                      <a:endParaRPr lang="en-US" sz="2400" dirty="0">
                        <a:effectLst/>
                        <a:latin typeface="Times New Roman"/>
                        <a:ea typeface="Times New Roman"/>
                        <a:cs typeface="Simplified Arabic"/>
                      </a:endParaRPr>
                    </a:p>
                  </a:txBody>
                  <a:tcPr marL="68580" marR="68580" marT="0" marB="0">
                    <a:noFill/>
                  </a:tcPr>
                </a:tc>
                <a:tc>
                  <a:txBody>
                    <a:bodyPr/>
                    <a:lstStyle/>
                    <a:p>
                      <a:pPr marL="0" marR="0" algn="l" rtl="0">
                        <a:spcBef>
                          <a:spcPts val="0"/>
                        </a:spcBef>
                        <a:spcAft>
                          <a:spcPts val="0"/>
                        </a:spcAft>
                      </a:pPr>
                      <a:r>
                        <a:rPr lang="en-US" sz="2400" dirty="0">
                          <a:effectLst/>
                        </a:rPr>
                        <a:t>Structure Programming - Revision</a:t>
                      </a:r>
                      <a:endParaRPr lang="en-US" sz="2400" dirty="0">
                        <a:effectLst/>
                        <a:latin typeface="Times New Roman"/>
                        <a:ea typeface="Times New Roman"/>
                        <a:cs typeface="Simplified Arabic"/>
                      </a:endParaRPr>
                    </a:p>
                  </a:txBody>
                  <a:tcPr marL="68580" marR="68580" marT="0" marB="0">
                    <a:noFill/>
                  </a:tcPr>
                </a:tc>
                <a:tc>
                  <a:txBody>
                    <a:bodyPr/>
                    <a:lstStyle/>
                    <a:p>
                      <a:pPr marL="0" marR="0" algn="l" rtl="0">
                        <a:spcBef>
                          <a:spcPts val="0"/>
                        </a:spcBef>
                        <a:spcAft>
                          <a:spcPts val="0"/>
                        </a:spcAft>
                      </a:pPr>
                      <a:r>
                        <a:rPr lang="en-US" sz="2400" dirty="0">
                          <a:effectLst/>
                        </a:rPr>
                        <a:t> </a:t>
                      </a:r>
                      <a:endParaRPr lang="en-US" sz="2400" dirty="0">
                        <a:effectLst/>
                        <a:latin typeface="Times New Roman"/>
                        <a:ea typeface="Times New Roman"/>
                        <a:cs typeface="Simplified Arabic"/>
                      </a:endParaRPr>
                    </a:p>
                  </a:txBody>
                  <a:tcPr marL="68580" marR="68580" marT="0" marB="0">
                    <a:noFill/>
                  </a:tcPr>
                </a:tc>
                <a:extLst>
                  <a:ext uri="{0D108BD9-81ED-4DB2-BD59-A6C34878D82A}">
                    <a16:rowId xmlns:a16="http://schemas.microsoft.com/office/drawing/2014/main" val="10002"/>
                  </a:ext>
                </a:extLst>
              </a:tr>
              <a:tr h="351312">
                <a:tc>
                  <a:txBody>
                    <a:bodyPr/>
                    <a:lstStyle/>
                    <a:p>
                      <a:pPr marL="0" marR="0" algn="ctr" rtl="0">
                        <a:spcBef>
                          <a:spcPts val="0"/>
                        </a:spcBef>
                        <a:spcAft>
                          <a:spcPts val="0"/>
                        </a:spcAft>
                      </a:pPr>
                      <a:r>
                        <a:rPr lang="en-US" sz="2000">
                          <a:effectLst/>
                        </a:rPr>
                        <a:t>3</a:t>
                      </a:r>
                      <a:endParaRPr lang="en-US" sz="2400">
                        <a:effectLst/>
                        <a:latin typeface="Times New Roman"/>
                        <a:ea typeface="Times New Roman"/>
                        <a:cs typeface="Simplified Arabic"/>
                      </a:endParaRPr>
                    </a:p>
                  </a:txBody>
                  <a:tcPr marL="68580" marR="68580" marT="0" marB="0"/>
                </a:tc>
                <a:tc>
                  <a:txBody>
                    <a:bodyPr/>
                    <a:lstStyle/>
                    <a:p>
                      <a:pPr marL="0" marR="0" algn="l" rtl="0">
                        <a:spcBef>
                          <a:spcPts val="0"/>
                        </a:spcBef>
                        <a:spcAft>
                          <a:spcPts val="0"/>
                        </a:spcAft>
                      </a:pPr>
                      <a:r>
                        <a:rPr lang="en-US" sz="2400" dirty="0">
                          <a:effectLst/>
                        </a:rPr>
                        <a:t>Methods</a:t>
                      </a:r>
                      <a:endParaRPr lang="en-US" sz="2400" dirty="0">
                        <a:effectLst/>
                        <a:latin typeface="Times New Roman"/>
                        <a:ea typeface="Times New Roman"/>
                        <a:cs typeface="Simplified Arabic"/>
                      </a:endParaRPr>
                    </a:p>
                  </a:txBody>
                  <a:tcPr marL="68580" marR="68580" marT="0" marB="0"/>
                </a:tc>
                <a:tc>
                  <a:txBody>
                    <a:bodyPr/>
                    <a:lstStyle/>
                    <a:p>
                      <a:pPr marL="0" marR="0" algn="ctr" rtl="0">
                        <a:spcBef>
                          <a:spcPts val="0"/>
                        </a:spcBef>
                        <a:spcAft>
                          <a:spcPts val="0"/>
                        </a:spcAft>
                      </a:pPr>
                      <a:r>
                        <a:rPr lang="en-US" sz="2400">
                          <a:effectLst/>
                        </a:rPr>
                        <a:t> </a:t>
                      </a:r>
                      <a:endParaRPr lang="en-US" sz="2400">
                        <a:effectLst/>
                        <a:latin typeface="Times New Roman"/>
                        <a:ea typeface="Times New Roman"/>
                        <a:cs typeface="Simplified Arabic"/>
                      </a:endParaRPr>
                    </a:p>
                  </a:txBody>
                  <a:tcPr marL="68580" marR="68580" marT="0" marB="0"/>
                </a:tc>
                <a:extLst>
                  <a:ext uri="{0D108BD9-81ED-4DB2-BD59-A6C34878D82A}">
                    <a16:rowId xmlns:a16="http://schemas.microsoft.com/office/drawing/2014/main" val="10003"/>
                  </a:ext>
                </a:extLst>
              </a:tr>
              <a:tr h="351312">
                <a:tc>
                  <a:txBody>
                    <a:bodyPr/>
                    <a:lstStyle/>
                    <a:p>
                      <a:pPr marL="0" marR="0" algn="ctr" rtl="0">
                        <a:spcBef>
                          <a:spcPts val="0"/>
                        </a:spcBef>
                        <a:spcAft>
                          <a:spcPts val="0"/>
                        </a:spcAft>
                      </a:pPr>
                      <a:r>
                        <a:rPr lang="en-US" sz="2000" dirty="0">
                          <a:effectLst/>
                        </a:rPr>
                        <a:t>4</a:t>
                      </a:r>
                      <a:endParaRPr lang="en-US" sz="2400" dirty="0">
                        <a:effectLst/>
                        <a:latin typeface="Times New Roman"/>
                        <a:ea typeface="Times New Roman"/>
                        <a:cs typeface="Simplified Arabic"/>
                      </a:endParaRPr>
                    </a:p>
                  </a:txBody>
                  <a:tcPr marL="68580" marR="68580" marT="0" marB="0">
                    <a:noFill/>
                  </a:tcPr>
                </a:tc>
                <a:tc>
                  <a:txBody>
                    <a:bodyPr/>
                    <a:lstStyle/>
                    <a:p>
                      <a:pPr marL="0" marR="0" algn="l" rtl="0">
                        <a:spcBef>
                          <a:spcPts val="0"/>
                        </a:spcBef>
                        <a:spcAft>
                          <a:spcPts val="0"/>
                        </a:spcAft>
                      </a:pPr>
                      <a:r>
                        <a:rPr lang="en-US" sz="2400" dirty="0">
                          <a:effectLst/>
                        </a:rPr>
                        <a:t>Arrays and Object Use</a:t>
                      </a:r>
                      <a:endParaRPr lang="en-US" sz="2400" dirty="0">
                        <a:effectLst/>
                        <a:latin typeface="Times New Roman"/>
                        <a:ea typeface="Times New Roman"/>
                        <a:cs typeface="Simplified Arabic"/>
                      </a:endParaRPr>
                    </a:p>
                  </a:txBody>
                  <a:tcPr marL="68580" marR="68580" marT="0" marB="0">
                    <a:noFill/>
                  </a:tcPr>
                </a:tc>
                <a:tc>
                  <a:txBody>
                    <a:bodyPr/>
                    <a:lstStyle/>
                    <a:p>
                      <a:pPr marL="0" marR="0" algn="ctr" rtl="0">
                        <a:spcBef>
                          <a:spcPts val="0"/>
                        </a:spcBef>
                        <a:spcAft>
                          <a:spcPts val="0"/>
                        </a:spcAft>
                      </a:pPr>
                      <a:r>
                        <a:rPr lang="en-US" sz="2400" dirty="0">
                          <a:effectLst/>
                        </a:rPr>
                        <a:t>Q1</a:t>
                      </a:r>
                      <a:endParaRPr lang="en-US" sz="2400" dirty="0">
                        <a:effectLst/>
                        <a:latin typeface="Times New Roman"/>
                        <a:ea typeface="Times New Roman"/>
                        <a:cs typeface="Simplified Arabic"/>
                      </a:endParaRPr>
                    </a:p>
                  </a:txBody>
                  <a:tcPr marL="68580" marR="68580" marT="0" marB="0">
                    <a:noFill/>
                  </a:tcPr>
                </a:tc>
                <a:extLst>
                  <a:ext uri="{0D108BD9-81ED-4DB2-BD59-A6C34878D82A}">
                    <a16:rowId xmlns:a16="http://schemas.microsoft.com/office/drawing/2014/main" val="10004"/>
                  </a:ext>
                </a:extLst>
              </a:tr>
              <a:tr h="351312">
                <a:tc>
                  <a:txBody>
                    <a:bodyPr/>
                    <a:lstStyle/>
                    <a:p>
                      <a:pPr marL="0" marR="0" algn="ctr" rtl="0">
                        <a:spcBef>
                          <a:spcPts val="0"/>
                        </a:spcBef>
                        <a:spcAft>
                          <a:spcPts val="0"/>
                        </a:spcAft>
                      </a:pPr>
                      <a:r>
                        <a:rPr lang="en-US" sz="2000" dirty="0">
                          <a:effectLst/>
                        </a:rPr>
                        <a:t>5</a:t>
                      </a:r>
                      <a:endParaRPr lang="en-US" sz="2400" dirty="0">
                        <a:effectLst/>
                        <a:latin typeface="Times New Roman"/>
                        <a:ea typeface="Times New Roman"/>
                        <a:cs typeface="Simplified Arabic"/>
                      </a:endParaRPr>
                    </a:p>
                  </a:txBody>
                  <a:tcPr marL="68580" marR="68580" marT="0" marB="0"/>
                </a:tc>
                <a:tc>
                  <a:txBody>
                    <a:bodyPr/>
                    <a:lstStyle/>
                    <a:p>
                      <a:pPr marL="0" marR="0" algn="l" rtl="0">
                        <a:spcBef>
                          <a:spcPts val="0"/>
                        </a:spcBef>
                        <a:spcAft>
                          <a:spcPts val="0"/>
                        </a:spcAft>
                      </a:pPr>
                      <a:r>
                        <a:rPr lang="en-US" sz="2400" dirty="0">
                          <a:effectLst/>
                        </a:rPr>
                        <a:t>Object-Oriented Programming</a:t>
                      </a:r>
                      <a:endParaRPr lang="en-US" sz="2400" dirty="0">
                        <a:effectLst/>
                        <a:latin typeface="Times New Roman"/>
                        <a:ea typeface="Times New Roman"/>
                        <a:cs typeface="Simplified Arabic"/>
                      </a:endParaRPr>
                    </a:p>
                  </a:txBody>
                  <a:tcPr marL="68580" marR="68580" marT="0" marB="0"/>
                </a:tc>
                <a:tc>
                  <a:txBody>
                    <a:bodyPr/>
                    <a:lstStyle/>
                    <a:p>
                      <a:pPr marL="0" marR="0" algn="ctr" rtl="0">
                        <a:spcBef>
                          <a:spcPts val="0"/>
                        </a:spcBef>
                        <a:spcAft>
                          <a:spcPts val="0"/>
                        </a:spcAft>
                      </a:pPr>
                      <a:r>
                        <a:rPr lang="en-US" sz="2400">
                          <a:effectLst/>
                        </a:rPr>
                        <a:t> </a:t>
                      </a:r>
                      <a:endParaRPr lang="en-US" sz="2400">
                        <a:effectLst/>
                        <a:latin typeface="Times New Roman"/>
                        <a:ea typeface="Times New Roman"/>
                        <a:cs typeface="Simplified Arabic"/>
                      </a:endParaRPr>
                    </a:p>
                  </a:txBody>
                  <a:tcPr marL="68580" marR="68580" marT="0" marB="0"/>
                </a:tc>
                <a:extLst>
                  <a:ext uri="{0D108BD9-81ED-4DB2-BD59-A6C34878D82A}">
                    <a16:rowId xmlns:a16="http://schemas.microsoft.com/office/drawing/2014/main" val="10005"/>
                  </a:ext>
                </a:extLst>
              </a:tr>
              <a:tr h="351312">
                <a:tc>
                  <a:txBody>
                    <a:bodyPr/>
                    <a:lstStyle/>
                    <a:p>
                      <a:pPr marL="0" marR="0" algn="ctr" rtl="0">
                        <a:spcBef>
                          <a:spcPts val="0"/>
                        </a:spcBef>
                        <a:spcAft>
                          <a:spcPts val="0"/>
                        </a:spcAft>
                      </a:pPr>
                      <a:r>
                        <a:rPr lang="en-US" sz="2000" dirty="0">
                          <a:effectLst/>
                        </a:rPr>
                        <a:t>6</a:t>
                      </a:r>
                      <a:endParaRPr lang="en-US" sz="2400" dirty="0">
                        <a:effectLst/>
                        <a:latin typeface="Times New Roman"/>
                        <a:ea typeface="Times New Roman"/>
                        <a:cs typeface="Simplified Arabic"/>
                      </a:endParaRPr>
                    </a:p>
                  </a:txBody>
                  <a:tcPr marL="68580" marR="68580" marT="0" marB="0">
                    <a:noFill/>
                  </a:tcPr>
                </a:tc>
                <a:tc>
                  <a:txBody>
                    <a:bodyPr/>
                    <a:lstStyle/>
                    <a:p>
                      <a:pPr marL="0" marR="0" algn="l" rtl="0">
                        <a:spcBef>
                          <a:spcPts val="0"/>
                        </a:spcBef>
                        <a:spcAft>
                          <a:spcPts val="0"/>
                        </a:spcAft>
                      </a:pPr>
                      <a:r>
                        <a:rPr lang="en-US" sz="2400" dirty="0">
                          <a:effectLst/>
                        </a:rPr>
                        <a:t>String  I</a:t>
                      </a:r>
                      <a:endParaRPr lang="en-US" sz="2400" dirty="0">
                        <a:effectLst/>
                        <a:latin typeface="Times New Roman"/>
                        <a:ea typeface="Times New Roman"/>
                        <a:cs typeface="Simplified Arabic"/>
                      </a:endParaRPr>
                    </a:p>
                  </a:txBody>
                  <a:tcPr marL="68580" marR="68580" marT="0" marB="0">
                    <a:noFill/>
                  </a:tcPr>
                </a:tc>
                <a:tc>
                  <a:txBody>
                    <a:bodyPr/>
                    <a:lstStyle/>
                    <a:p>
                      <a:pPr marL="0" marR="0" algn="ctr" rtl="0">
                        <a:spcBef>
                          <a:spcPts val="0"/>
                        </a:spcBef>
                        <a:spcAft>
                          <a:spcPts val="0"/>
                        </a:spcAft>
                      </a:pPr>
                      <a:r>
                        <a:rPr lang="en-US" sz="2400" dirty="0">
                          <a:effectLst/>
                        </a:rPr>
                        <a:t> </a:t>
                      </a:r>
                      <a:endParaRPr lang="en-US" sz="2400" dirty="0">
                        <a:effectLst/>
                        <a:latin typeface="Times New Roman"/>
                        <a:ea typeface="Times New Roman"/>
                        <a:cs typeface="Simplified Arabic"/>
                      </a:endParaRPr>
                    </a:p>
                  </a:txBody>
                  <a:tcPr marL="68580" marR="68580" marT="0" marB="0">
                    <a:noFill/>
                  </a:tcPr>
                </a:tc>
                <a:extLst>
                  <a:ext uri="{0D108BD9-81ED-4DB2-BD59-A6C34878D82A}">
                    <a16:rowId xmlns:a16="http://schemas.microsoft.com/office/drawing/2014/main" val="10006"/>
                  </a:ext>
                </a:extLst>
              </a:tr>
              <a:tr h="351312">
                <a:tc>
                  <a:txBody>
                    <a:bodyPr/>
                    <a:lstStyle/>
                    <a:p>
                      <a:pPr marL="0" marR="0" algn="ctr" rtl="0">
                        <a:spcBef>
                          <a:spcPts val="0"/>
                        </a:spcBef>
                        <a:spcAft>
                          <a:spcPts val="0"/>
                        </a:spcAft>
                      </a:pPr>
                      <a:r>
                        <a:rPr lang="en-US" sz="2000">
                          <a:effectLst/>
                        </a:rPr>
                        <a:t>7</a:t>
                      </a:r>
                      <a:endParaRPr lang="en-US" sz="2400">
                        <a:effectLst/>
                        <a:latin typeface="Times New Roman"/>
                        <a:ea typeface="Times New Roman"/>
                        <a:cs typeface="Simplified Arabic"/>
                      </a:endParaRPr>
                    </a:p>
                  </a:txBody>
                  <a:tcPr marL="68580" marR="68580" marT="0" marB="0"/>
                </a:tc>
                <a:tc>
                  <a:txBody>
                    <a:bodyPr/>
                    <a:lstStyle/>
                    <a:p>
                      <a:pPr marL="0" marR="0" algn="l" rtl="0">
                        <a:spcBef>
                          <a:spcPts val="0"/>
                        </a:spcBef>
                        <a:spcAft>
                          <a:spcPts val="0"/>
                        </a:spcAft>
                      </a:pPr>
                      <a:r>
                        <a:rPr lang="en-US" sz="2400" dirty="0">
                          <a:effectLst/>
                        </a:rPr>
                        <a:t>String  II</a:t>
                      </a:r>
                      <a:endParaRPr lang="en-US" sz="2400" dirty="0">
                        <a:effectLst/>
                        <a:latin typeface="Times New Roman"/>
                        <a:ea typeface="Times New Roman"/>
                        <a:cs typeface="Simplified Arabic"/>
                      </a:endParaRPr>
                    </a:p>
                  </a:txBody>
                  <a:tcPr marL="68580" marR="68580" marT="0" marB="0"/>
                </a:tc>
                <a:tc>
                  <a:txBody>
                    <a:bodyPr/>
                    <a:lstStyle/>
                    <a:p>
                      <a:pPr marL="0" marR="0" algn="ctr" rtl="0">
                        <a:spcBef>
                          <a:spcPts val="0"/>
                        </a:spcBef>
                        <a:spcAft>
                          <a:spcPts val="0"/>
                        </a:spcAft>
                      </a:pPr>
                      <a:r>
                        <a:rPr lang="en-US" sz="2400">
                          <a:effectLst/>
                        </a:rPr>
                        <a:t>Q2</a:t>
                      </a:r>
                      <a:endParaRPr lang="en-US" sz="2400">
                        <a:effectLst/>
                        <a:latin typeface="Times New Roman"/>
                        <a:ea typeface="Times New Roman"/>
                        <a:cs typeface="Simplified Arabic"/>
                      </a:endParaRPr>
                    </a:p>
                  </a:txBody>
                  <a:tcPr marL="68580" marR="68580" marT="0" marB="0"/>
                </a:tc>
                <a:extLst>
                  <a:ext uri="{0D108BD9-81ED-4DB2-BD59-A6C34878D82A}">
                    <a16:rowId xmlns:a16="http://schemas.microsoft.com/office/drawing/2014/main" val="10007"/>
                  </a:ext>
                </a:extLst>
              </a:tr>
              <a:tr h="351312">
                <a:tc>
                  <a:txBody>
                    <a:bodyPr/>
                    <a:lstStyle/>
                    <a:p>
                      <a:pPr marL="0" marR="0" algn="ctr" rtl="0">
                        <a:spcBef>
                          <a:spcPts val="0"/>
                        </a:spcBef>
                        <a:spcAft>
                          <a:spcPts val="0"/>
                        </a:spcAft>
                      </a:pPr>
                      <a:r>
                        <a:rPr lang="en-US" sz="2000" dirty="0">
                          <a:effectLst/>
                        </a:rPr>
                        <a:t>8</a:t>
                      </a:r>
                      <a:endParaRPr lang="en-US" sz="2400" dirty="0">
                        <a:effectLst/>
                        <a:latin typeface="Times New Roman"/>
                        <a:ea typeface="Times New Roman"/>
                        <a:cs typeface="Simplified Arabic"/>
                      </a:endParaRPr>
                    </a:p>
                  </a:txBody>
                  <a:tcPr marL="68580" marR="68580" marT="0" marB="0">
                    <a:noFill/>
                  </a:tcPr>
                </a:tc>
                <a:tc>
                  <a:txBody>
                    <a:bodyPr/>
                    <a:lstStyle/>
                    <a:p>
                      <a:pPr marL="0" marR="0" algn="l" rtl="0">
                        <a:spcBef>
                          <a:spcPts val="0"/>
                        </a:spcBef>
                        <a:spcAft>
                          <a:spcPts val="0"/>
                        </a:spcAft>
                      </a:pPr>
                      <a:r>
                        <a:rPr lang="en-US" sz="2400" dirty="0">
                          <a:effectLst/>
                        </a:rPr>
                        <a:t>Inheritance and Polymorphism</a:t>
                      </a:r>
                      <a:endParaRPr lang="en-US" sz="2400" dirty="0">
                        <a:effectLst/>
                        <a:latin typeface="Times New Roman"/>
                        <a:ea typeface="Times New Roman"/>
                        <a:cs typeface="Simplified Arabic"/>
                      </a:endParaRPr>
                    </a:p>
                  </a:txBody>
                  <a:tcPr marL="68580" marR="68580" marT="0" marB="0">
                    <a:noFill/>
                  </a:tcPr>
                </a:tc>
                <a:tc>
                  <a:txBody>
                    <a:bodyPr/>
                    <a:lstStyle/>
                    <a:p>
                      <a:pPr marL="0" marR="0" algn="ctr" rtl="0">
                        <a:spcBef>
                          <a:spcPts val="0"/>
                        </a:spcBef>
                        <a:spcAft>
                          <a:spcPts val="0"/>
                        </a:spcAft>
                      </a:pPr>
                      <a:r>
                        <a:rPr lang="en-US" sz="2400" dirty="0">
                          <a:effectLst/>
                        </a:rPr>
                        <a:t> </a:t>
                      </a:r>
                      <a:endParaRPr lang="en-US" sz="2400" dirty="0">
                        <a:effectLst/>
                        <a:latin typeface="Times New Roman"/>
                        <a:ea typeface="Times New Roman"/>
                        <a:cs typeface="Simplified Arabic"/>
                      </a:endParaRPr>
                    </a:p>
                  </a:txBody>
                  <a:tcPr marL="68580" marR="68580" marT="0" marB="0">
                    <a:noFill/>
                  </a:tcPr>
                </a:tc>
                <a:extLst>
                  <a:ext uri="{0D108BD9-81ED-4DB2-BD59-A6C34878D82A}">
                    <a16:rowId xmlns:a16="http://schemas.microsoft.com/office/drawing/2014/main" val="10008"/>
                  </a:ext>
                </a:extLst>
              </a:tr>
              <a:tr h="351312">
                <a:tc>
                  <a:txBody>
                    <a:bodyPr/>
                    <a:lstStyle/>
                    <a:p>
                      <a:pPr marL="0" marR="0" algn="ctr" rtl="0">
                        <a:spcBef>
                          <a:spcPts val="0"/>
                        </a:spcBef>
                        <a:spcAft>
                          <a:spcPts val="0"/>
                        </a:spcAft>
                      </a:pPr>
                      <a:r>
                        <a:rPr lang="en-US" sz="2000">
                          <a:effectLst/>
                        </a:rPr>
                        <a:t>9</a:t>
                      </a:r>
                      <a:endParaRPr lang="en-US" sz="2400">
                        <a:effectLst/>
                        <a:latin typeface="Times New Roman"/>
                        <a:ea typeface="Times New Roman"/>
                        <a:cs typeface="Simplified Arabic"/>
                      </a:endParaRPr>
                    </a:p>
                  </a:txBody>
                  <a:tcPr marL="68580" marR="68580" marT="0" marB="0"/>
                </a:tc>
                <a:tc>
                  <a:txBody>
                    <a:bodyPr/>
                    <a:lstStyle/>
                    <a:p>
                      <a:pPr marL="0" marR="0" algn="l" rtl="0">
                        <a:spcBef>
                          <a:spcPts val="0"/>
                        </a:spcBef>
                        <a:spcAft>
                          <a:spcPts val="0"/>
                        </a:spcAft>
                      </a:pPr>
                      <a:r>
                        <a:rPr lang="en-US" sz="2400">
                          <a:effectLst/>
                        </a:rPr>
                        <a:t>Abstract classes and Interfaces </a:t>
                      </a:r>
                      <a:endParaRPr lang="en-US" sz="2400">
                        <a:effectLst/>
                        <a:latin typeface="Times New Roman"/>
                        <a:ea typeface="Times New Roman"/>
                        <a:cs typeface="Simplified Arabic"/>
                      </a:endParaRPr>
                    </a:p>
                  </a:txBody>
                  <a:tcPr marL="68580" marR="68580" marT="0" marB="0"/>
                </a:tc>
                <a:tc>
                  <a:txBody>
                    <a:bodyPr/>
                    <a:lstStyle/>
                    <a:p>
                      <a:pPr marL="0" marR="0" algn="ctr" rtl="0">
                        <a:spcBef>
                          <a:spcPts val="0"/>
                        </a:spcBef>
                        <a:spcAft>
                          <a:spcPts val="0"/>
                        </a:spcAft>
                      </a:pPr>
                      <a:r>
                        <a:rPr lang="en-US" sz="2400">
                          <a:effectLst/>
                        </a:rPr>
                        <a:t> </a:t>
                      </a:r>
                      <a:endParaRPr lang="en-US" sz="2400">
                        <a:effectLst/>
                        <a:latin typeface="Times New Roman"/>
                        <a:ea typeface="Times New Roman"/>
                        <a:cs typeface="Simplified Arabic"/>
                      </a:endParaRPr>
                    </a:p>
                  </a:txBody>
                  <a:tcPr marL="68580" marR="68580" marT="0" marB="0"/>
                </a:tc>
                <a:extLst>
                  <a:ext uri="{0D108BD9-81ED-4DB2-BD59-A6C34878D82A}">
                    <a16:rowId xmlns:a16="http://schemas.microsoft.com/office/drawing/2014/main" val="10009"/>
                  </a:ext>
                </a:extLst>
              </a:tr>
              <a:tr h="351312">
                <a:tc>
                  <a:txBody>
                    <a:bodyPr/>
                    <a:lstStyle/>
                    <a:p>
                      <a:pPr marL="0" marR="0" algn="ctr" rtl="0">
                        <a:spcBef>
                          <a:spcPts val="0"/>
                        </a:spcBef>
                        <a:spcAft>
                          <a:spcPts val="0"/>
                        </a:spcAft>
                      </a:pPr>
                      <a:r>
                        <a:rPr lang="en-US" sz="2000" dirty="0">
                          <a:effectLst/>
                        </a:rPr>
                        <a:t>10</a:t>
                      </a:r>
                      <a:endParaRPr lang="en-US" sz="2400" dirty="0">
                        <a:effectLst/>
                        <a:latin typeface="Times New Roman"/>
                        <a:ea typeface="Times New Roman"/>
                        <a:cs typeface="Simplified Arabic"/>
                      </a:endParaRPr>
                    </a:p>
                  </a:txBody>
                  <a:tcPr marL="68580" marR="68580" marT="0" marB="0">
                    <a:noFill/>
                  </a:tcPr>
                </a:tc>
                <a:tc>
                  <a:txBody>
                    <a:bodyPr/>
                    <a:lstStyle/>
                    <a:p>
                      <a:pPr marL="0" marR="0" algn="l" rtl="0">
                        <a:spcBef>
                          <a:spcPts val="0"/>
                        </a:spcBef>
                        <a:spcAft>
                          <a:spcPts val="0"/>
                        </a:spcAft>
                      </a:pPr>
                      <a:r>
                        <a:rPr lang="en-US" sz="2400" dirty="0">
                          <a:effectLst/>
                        </a:rPr>
                        <a:t>Text I/O      </a:t>
                      </a:r>
                      <a:endParaRPr lang="en-US" sz="2400" dirty="0">
                        <a:effectLst/>
                        <a:latin typeface="Times New Roman"/>
                        <a:ea typeface="Times New Roman"/>
                        <a:cs typeface="Simplified Arabic"/>
                      </a:endParaRPr>
                    </a:p>
                  </a:txBody>
                  <a:tcPr marL="68580" marR="68580" marT="0" marB="0">
                    <a:noFill/>
                  </a:tcPr>
                </a:tc>
                <a:tc>
                  <a:txBody>
                    <a:bodyPr/>
                    <a:lstStyle/>
                    <a:p>
                      <a:pPr marL="0" marR="0" algn="ctr" rtl="0">
                        <a:spcBef>
                          <a:spcPts val="0"/>
                        </a:spcBef>
                        <a:spcAft>
                          <a:spcPts val="0"/>
                        </a:spcAft>
                      </a:pPr>
                      <a:r>
                        <a:rPr lang="en-US" sz="2400" dirty="0">
                          <a:effectLst/>
                        </a:rPr>
                        <a:t>Q3</a:t>
                      </a:r>
                      <a:endParaRPr lang="en-US" sz="2400" dirty="0">
                        <a:effectLst/>
                        <a:latin typeface="Times New Roman"/>
                        <a:ea typeface="Times New Roman"/>
                        <a:cs typeface="Simplified Arabic"/>
                      </a:endParaRPr>
                    </a:p>
                  </a:txBody>
                  <a:tcPr marL="68580" marR="68580" marT="0" marB="0">
                    <a:noFill/>
                  </a:tcPr>
                </a:tc>
                <a:extLst>
                  <a:ext uri="{0D108BD9-81ED-4DB2-BD59-A6C34878D82A}">
                    <a16:rowId xmlns:a16="http://schemas.microsoft.com/office/drawing/2014/main" val="10010"/>
                  </a:ext>
                </a:extLst>
              </a:tr>
              <a:tr h="351312">
                <a:tc>
                  <a:txBody>
                    <a:bodyPr/>
                    <a:lstStyle/>
                    <a:p>
                      <a:pPr marL="0" marR="0" algn="ctr" rtl="0">
                        <a:spcBef>
                          <a:spcPts val="0"/>
                        </a:spcBef>
                        <a:spcAft>
                          <a:spcPts val="0"/>
                        </a:spcAft>
                      </a:pPr>
                      <a:r>
                        <a:rPr lang="en-US" sz="2000">
                          <a:effectLst/>
                        </a:rPr>
                        <a:t>11</a:t>
                      </a:r>
                      <a:endParaRPr lang="en-US" sz="2400">
                        <a:effectLst/>
                        <a:latin typeface="Times New Roman"/>
                        <a:ea typeface="Times New Roman"/>
                        <a:cs typeface="Simplified Arabic"/>
                      </a:endParaRPr>
                    </a:p>
                  </a:txBody>
                  <a:tcPr marL="68580" marR="68580" marT="0" marB="0"/>
                </a:tc>
                <a:tc>
                  <a:txBody>
                    <a:bodyPr/>
                    <a:lstStyle/>
                    <a:p>
                      <a:pPr marL="0" marR="0" algn="l" rtl="0">
                        <a:spcBef>
                          <a:spcPts val="0"/>
                        </a:spcBef>
                        <a:spcAft>
                          <a:spcPts val="0"/>
                        </a:spcAft>
                      </a:pPr>
                      <a:r>
                        <a:rPr lang="en-US" sz="2400">
                          <a:effectLst/>
                        </a:rPr>
                        <a:t>GUI</a:t>
                      </a:r>
                      <a:endParaRPr lang="en-US" sz="2400">
                        <a:effectLst/>
                        <a:latin typeface="Times New Roman"/>
                        <a:ea typeface="Times New Roman"/>
                        <a:cs typeface="Simplified Arabic"/>
                      </a:endParaRPr>
                    </a:p>
                  </a:txBody>
                  <a:tcPr marL="68580" marR="68580" marT="0" marB="0"/>
                </a:tc>
                <a:tc>
                  <a:txBody>
                    <a:bodyPr/>
                    <a:lstStyle/>
                    <a:p>
                      <a:pPr marL="0" marR="0" algn="ctr" rtl="0">
                        <a:spcBef>
                          <a:spcPts val="0"/>
                        </a:spcBef>
                        <a:spcAft>
                          <a:spcPts val="0"/>
                        </a:spcAft>
                      </a:pPr>
                      <a:r>
                        <a:rPr lang="en-US" sz="2400">
                          <a:effectLst/>
                        </a:rPr>
                        <a:t> </a:t>
                      </a:r>
                      <a:endParaRPr lang="en-US" sz="2400">
                        <a:effectLst/>
                        <a:latin typeface="Times New Roman"/>
                        <a:ea typeface="Times New Roman"/>
                        <a:cs typeface="Simplified Arabic"/>
                      </a:endParaRPr>
                    </a:p>
                  </a:txBody>
                  <a:tcPr marL="68580" marR="68580" marT="0" marB="0"/>
                </a:tc>
                <a:extLst>
                  <a:ext uri="{0D108BD9-81ED-4DB2-BD59-A6C34878D82A}">
                    <a16:rowId xmlns:a16="http://schemas.microsoft.com/office/drawing/2014/main" val="10011"/>
                  </a:ext>
                </a:extLst>
              </a:tr>
              <a:tr h="351312">
                <a:tc>
                  <a:txBody>
                    <a:bodyPr/>
                    <a:lstStyle/>
                    <a:p>
                      <a:pPr marL="0" marR="0" algn="ctr" rtl="0">
                        <a:spcBef>
                          <a:spcPts val="0"/>
                        </a:spcBef>
                        <a:spcAft>
                          <a:spcPts val="0"/>
                        </a:spcAft>
                      </a:pPr>
                      <a:r>
                        <a:rPr lang="en-US" sz="2000" dirty="0">
                          <a:effectLst/>
                        </a:rPr>
                        <a:t>12</a:t>
                      </a:r>
                      <a:endParaRPr lang="en-US" sz="2400" dirty="0">
                        <a:effectLst/>
                        <a:latin typeface="Times New Roman"/>
                        <a:ea typeface="Times New Roman"/>
                        <a:cs typeface="Simplified Arabic"/>
                      </a:endParaRPr>
                    </a:p>
                  </a:txBody>
                  <a:tcPr marL="68580" marR="68580" marT="0" marB="0">
                    <a:noFill/>
                  </a:tcPr>
                </a:tc>
                <a:tc>
                  <a:txBody>
                    <a:bodyPr/>
                    <a:lstStyle/>
                    <a:p>
                      <a:pPr marL="0" marR="0" algn="l" rtl="0">
                        <a:spcBef>
                          <a:spcPts val="0"/>
                        </a:spcBef>
                        <a:spcAft>
                          <a:spcPts val="0"/>
                        </a:spcAft>
                      </a:pPr>
                      <a:r>
                        <a:rPr lang="en-US" sz="2400" dirty="0">
                          <a:effectLst/>
                        </a:rPr>
                        <a:t>Event-Driven Programming    </a:t>
                      </a:r>
                      <a:endParaRPr lang="en-US" sz="2400" dirty="0">
                        <a:effectLst/>
                        <a:latin typeface="Times New Roman"/>
                        <a:ea typeface="Times New Roman"/>
                        <a:cs typeface="Simplified Arabic"/>
                      </a:endParaRPr>
                    </a:p>
                  </a:txBody>
                  <a:tcPr marL="68580" marR="68580" marT="0" marB="0">
                    <a:noFill/>
                  </a:tcPr>
                </a:tc>
                <a:tc>
                  <a:txBody>
                    <a:bodyPr/>
                    <a:lstStyle/>
                    <a:p>
                      <a:pPr marL="0" marR="0" algn="ctr" rtl="0">
                        <a:spcBef>
                          <a:spcPts val="0"/>
                        </a:spcBef>
                        <a:spcAft>
                          <a:spcPts val="0"/>
                        </a:spcAft>
                      </a:pPr>
                      <a:r>
                        <a:rPr lang="en-US" sz="2400" dirty="0">
                          <a:effectLst/>
                        </a:rPr>
                        <a:t>Q4</a:t>
                      </a:r>
                      <a:endParaRPr lang="en-US" sz="2400" dirty="0">
                        <a:effectLst/>
                        <a:latin typeface="Times New Roman"/>
                        <a:ea typeface="Times New Roman"/>
                        <a:cs typeface="Simplified Arabic"/>
                      </a:endParaRPr>
                    </a:p>
                  </a:txBody>
                  <a:tcPr marL="68580" marR="68580" marT="0" marB="0">
                    <a:noFill/>
                  </a:tcPr>
                </a:tc>
                <a:extLst>
                  <a:ext uri="{0D108BD9-81ED-4DB2-BD59-A6C34878D82A}">
                    <a16:rowId xmlns:a16="http://schemas.microsoft.com/office/drawing/2014/main" val="10012"/>
                  </a:ext>
                </a:extLst>
              </a:tr>
              <a:tr h="401499">
                <a:tc gridSpan="3">
                  <a:txBody>
                    <a:bodyPr/>
                    <a:lstStyle/>
                    <a:p>
                      <a:pPr marL="0" marR="0" algn="ctr" rtl="0">
                        <a:spcBef>
                          <a:spcPts val="0"/>
                        </a:spcBef>
                        <a:spcAft>
                          <a:spcPts val="0"/>
                        </a:spcAft>
                      </a:pPr>
                      <a:r>
                        <a:rPr lang="en-US" sz="2800" dirty="0">
                          <a:effectLst/>
                        </a:rPr>
                        <a:t>Practical Final Exam (10%)</a:t>
                      </a:r>
                      <a:endParaRPr lang="en-US" sz="2400" dirty="0">
                        <a:effectLst/>
                        <a:latin typeface="Times New Roman"/>
                        <a:ea typeface="Times New Roman"/>
                        <a:cs typeface="Simplified Arabic"/>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362857971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4">
            <a:extLst>
              <a:ext uri="{FF2B5EF4-FFF2-40B4-BE49-F238E27FC236}">
                <a16:creationId xmlns:a16="http://schemas.microsoft.com/office/drawing/2014/main" id="{70C110D0-5CE0-9945-83C6-C91A74865444}"/>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28B1BAA5-AB0F-9D43-97C7-55D344AB735F}" type="slidenum">
              <a:rPr lang="en-US" altLang="en-US" sz="1400" smtClean="0"/>
              <a:pPr>
                <a:spcBef>
                  <a:spcPct val="0"/>
                </a:spcBef>
                <a:buClrTx/>
                <a:buSzTx/>
                <a:buFontTx/>
                <a:buNone/>
              </a:pPr>
              <a:t>8</a:t>
            </a:fld>
            <a:endParaRPr lang="en-US" altLang="en-US" sz="1400"/>
          </a:p>
        </p:txBody>
      </p:sp>
      <p:sp>
        <p:nvSpPr>
          <p:cNvPr id="27651" name="Rectangle 1026">
            <a:extLst>
              <a:ext uri="{FF2B5EF4-FFF2-40B4-BE49-F238E27FC236}">
                <a16:creationId xmlns:a16="http://schemas.microsoft.com/office/drawing/2014/main" id="{979C0339-A7D1-3F41-8D50-6F292846DC6E}"/>
              </a:ext>
            </a:extLst>
          </p:cNvPr>
          <p:cNvSpPr>
            <a:spLocks noGrp="1" noChangeArrowheads="1"/>
          </p:cNvSpPr>
          <p:nvPr>
            <p:ph type="title"/>
          </p:nvPr>
        </p:nvSpPr>
        <p:spPr>
          <a:xfrm>
            <a:off x="685800" y="228600"/>
            <a:ext cx="7772400" cy="762000"/>
          </a:xfrm>
        </p:spPr>
        <p:txBody>
          <a:bodyPr/>
          <a:lstStyle/>
          <a:p>
            <a:r>
              <a:rPr lang="en-US" altLang="en-US"/>
              <a:t>Popular High-Level Languages</a:t>
            </a:r>
          </a:p>
        </p:txBody>
      </p:sp>
      <p:sp>
        <p:nvSpPr>
          <p:cNvPr id="27652" name="Rectangle 1030">
            <a:extLst>
              <a:ext uri="{FF2B5EF4-FFF2-40B4-BE49-F238E27FC236}">
                <a16:creationId xmlns:a16="http://schemas.microsoft.com/office/drawing/2014/main" id="{2FBCFD35-9B31-7441-936B-26BEC36A886E}"/>
              </a:ext>
            </a:extLst>
          </p:cNvPr>
          <p:cNvSpPr>
            <a:spLocks noChangeArrowheads="1"/>
          </p:cNvSpPr>
          <p:nvPr/>
        </p:nvSpPr>
        <p:spPr bwMode="auto">
          <a:xfrm>
            <a:off x="0" y="20050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graphicFrame>
        <p:nvGraphicFramePr>
          <p:cNvPr id="27653" name="Object 1029">
            <a:extLst>
              <a:ext uri="{FF2B5EF4-FFF2-40B4-BE49-F238E27FC236}">
                <a16:creationId xmlns:a16="http://schemas.microsoft.com/office/drawing/2014/main" id="{32F15B15-CC08-6F4D-A5AE-BA998822EBFF}"/>
              </a:ext>
            </a:extLst>
          </p:cNvPr>
          <p:cNvGraphicFramePr>
            <a:graphicFrameLocks noChangeAspect="1"/>
          </p:cNvGraphicFramePr>
          <p:nvPr/>
        </p:nvGraphicFramePr>
        <p:xfrm>
          <a:off x="152400" y="1143000"/>
          <a:ext cx="8839200" cy="5222875"/>
        </p:xfrm>
        <a:graphic>
          <a:graphicData uri="http://schemas.openxmlformats.org/presentationml/2006/ole">
            <mc:AlternateContent xmlns:mc="http://schemas.openxmlformats.org/markup-compatibility/2006">
              <mc:Choice xmlns:v="urn:schemas-microsoft-com:vml" Requires="v">
                <p:oleObj spid="_x0000_s27686" name="Picture" r:id="rId4" imgW="3479800" imgH="2044700" progId="Word.Picture.8">
                  <p:embed/>
                </p:oleObj>
              </mc:Choice>
              <mc:Fallback>
                <p:oleObj name="Picture" r:id="rId4" imgW="3479800" imgH="2044700" progId="Word.Picture.8">
                  <p:embed/>
                  <p:pic>
                    <p:nvPicPr>
                      <p:cNvPr id="0" name="Object 10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143000"/>
                        <a:ext cx="8839200" cy="522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4">
            <a:extLst>
              <a:ext uri="{FF2B5EF4-FFF2-40B4-BE49-F238E27FC236}">
                <a16:creationId xmlns:a16="http://schemas.microsoft.com/office/drawing/2014/main" id="{62A43687-87E3-E44D-B289-788D40EE1BB1}"/>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1504693D-0D53-2A42-AAFA-E6F5C5859A8B}" type="slidenum">
              <a:rPr lang="en-US" altLang="en-US" sz="1400" smtClean="0"/>
              <a:pPr>
                <a:spcBef>
                  <a:spcPct val="0"/>
                </a:spcBef>
                <a:buClrTx/>
                <a:buSzTx/>
                <a:buFontTx/>
                <a:buNone/>
              </a:pPr>
              <a:t>9</a:t>
            </a:fld>
            <a:endParaRPr lang="en-US" altLang="en-US" sz="1400"/>
          </a:p>
        </p:txBody>
      </p:sp>
      <p:sp>
        <p:nvSpPr>
          <p:cNvPr id="28675" name="Rectangle 1026">
            <a:extLst>
              <a:ext uri="{FF2B5EF4-FFF2-40B4-BE49-F238E27FC236}">
                <a16:creationId xmlns:a16="http://schemas.microsoft.com/office/drawing/2014/main" id="{D8E1DE45-EFA4-2C48-B1FB-1694A0D21FF3}"/>
              </a:ext>
            </a:extLst>
          </p:cNvPr>
          <p:cNvSpPr>
            <a:spLocks noGrp="1" noChangeArrowheads="1"/>
          </p:cNvSpPr>
          <p:nvPr>
            <p:ph type="title"/>
          </p:nvPr>
        </p:nvSpPr>
        <p:spPr>
          <a:xfrm>
            <a:off x="685800" y="228600"/>
            <a:ext cx="7772400" cy="762000"/>
          </a:xfrm>
        </p:spPr>
        <p:txBody>
          <a:bodyPr/>
          <a:lstStyle/>
          <a:p>
            <a:r>
              <a:rPr lang="en-US" altLang="en-US" sz="4000"/>
              <a:t>Interpreting/Compiling Source Code</a:t>
            </a:r>
          </a:p>
        </p:txBody>
      </p:sp>
      <p:sp>
        <p:nvSpPr>
          <p:cNvPr id="28676" name="Rectangle 1027">
            <a:extLst>
              <a:ext uri="{FF2B5EF4-FFF2-40B4-BE49-F238E27FC236}">
                <a16:creationId xmlns:a16="http://schemas.microsoft.com/office/drawing/2014/main" id="{84983CC3-322D-664A-81DF-C16E3C0AEAE0}"/>
              </a:ext>
            </a:extLst>
          </p:cNvPr>
          <p:cNvSpPr>
            <a:spLocks noGrp="1" noChangeArrowheads="1"/>
          </p:cNvSpPr>
          <p:nvPr>
            <p:ph type="body" idx="1"/>
          </p:nvPr>
        </p:nvSpPr>
        <p:spPr>
          <a:xfrm>
            <a:off x="228600" y="1143000"/>
            <a:ext cx="8686800" cy="4038600"/>
          </a:xfrm>
        </p:spPr>
        <p:txBody>
          <a:bodyPr/>
          <a:lstStyle/>
          <a:p>
            <a:pPr marL="0" indent="0">
              <a:buFont typeface="Monotype Sorts" pitchFamily="2" charset="2"/>
              <a:buNone/>
            </a:pPr>
            <a:r>
              <a:rPr lang="en-US" altLang="en-US" dirty="0"/>
              <a:t>A program written in a high-level language is called a </a:t>
            </a:r>
            <a:r>
              <a:rPr lang="en-US" altLang="en-US" i="1" dirty="0"/>
              <a:t>source program </a:t>
            </a:r>
            <a:r>
              <a:rPr lang="en-US" altLang="en-US" dirty="0"/>
              <a:t>or</a:t>
            </a:r>
            <a:r>
              <a:rPr lang="en-US" altLang="en-US" i="1" dirty="0"/>
              <a:t> source code</a:t>
            </a:r>
            <a:r>
              <a:rPr lang="en-US" altLang="en-US" dirty="0"/>
              <a:t>. Because a computer cannot understand a source program, a source program must be translated into machine code for execution. The translation can be done using another programming tool called an </a:t>
            </a:r>
            <a:r>
              <a:rPr lang="en-US" altLang="en-US" i="1" dirty="0"/>
              <a:t>interpreter</a:t>
            </a:r>
            <a:r>
              <a:rPr lang="en-US" altLang="en-US" dirty="0"/>
              <a:t> or a </a:t>
            </a:r>
            <a:r>
              <a:rPr lang="en-US" altLang="en-US" i="1" dirty="0"/>
              <a:t>compiler</a:t>
            </a:r>
            <a:r>
              <a:rPr lang="en-US" altLang="en-US" dirty="0"/>
              <a:t>.</a:t>
            </a:r>
          </a:p>
        </p:txBody>
      </p:sp>
      <p:sp>
        <p:nvSpPr>
          <p:cNvPr id="28677" name="Rectangle 1029">
            <a:extLst>
              <a:ext uri="{FF2B5EF4-FFF2-40B4-BE49-F238E27FC236}">
                <a16:creationId xmlns:a16="http://schemas.microsoft.com/office/drawing/2014/main" id="{54700D8D-A87E-DB4E-B08D-D161B192F4F1}"/>
              </a:ext>
            </a:extLst>
          </p:cNvPr>
          <p:cNvSpPr>
            <a:spLocks noChangeArrowheads="1"/>
          </p:cNvSpPr>
          <p:nvPr/>
        </p:nvSpPr>
        <p:spPr bwMode="auto">
          <a:xfrm>
            <a:off x="2238375" y="31384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28678" name="Rectangle 1056">
            <a:extLst>
              <a:ext uri="{FF2B5EF4-FFF2-40B4-BE49-F238E27FC236}">
                <a16:creationId xmlns:a16="http://schemas.microsoft.com/office/drawing/2014/main" id="{7383A6AD-53DA-7D46-BA5D-1525734847F9}"/>
              </a:ext>
            </a:extLst>
          </p:cNvPr>
          <p:cNvSpPr>
            <a:spLocks noChangeArrowheads="1"/>
          </p:cNvSpPr>
          <p:nvPr/>
        </p:nvSpPr>
        <p:spPr bwMode="auto">
          <a:xfrm>
            <a:off x="0" y="30289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Tree>
  </p:cSld>
  <p:clrMapOvr>
    <a:masterClrMapping/>
  </p:clrMapOvr>
  <p:transition/>
</p:sld>
</file>

<file path=ppt/theme/theme1.xml><?xml version="1.0" encoding="utf-8"?>
<a:theme xmlns:a="http://schemas.openxmlformats.org/drawingml/2006/main" name="International">
  <a:themeElements>
    <a:clrScheme name="International 3">
      <a:dk1>
        <a:srgbClr val="000000"/>
      </a:dk1>
      <a:lt1>
        <a:srgbClr val="FFFFFF"/>
      </a:lt1>
      <a:dk2>
        <a:srgbClr val="000000"/>
      </a:dk2>
      <a:lt2>
        <a:srgbClr val="5F5F5F"/>
      </a:lt2>
      <a:accent1>
        <a:srgbClr val="CBCBCB"/>
      </a:accent1>
      <a:accent2>
        <a:srgbClr val="969696"/>
      </a:accent2>
      <a:accent3>
        <a:srgbClr val="FFFFFF"/>
      </a:accent3>
      <a:accent4>
        <a:srgbClr val="000000"/>
      </a:accent4>
      <a:accent5>
        <a:srgbClr val="E2E2E2"/>
      </a:accent5>
      <a:accent6>
        <a:srgbClr val="878787"/>
      </a:accent6>
      <a:hlink>
        <a:srgbClr val="DDDDDD"/>
      </a:hlink>
      <a:folHlink>
        <a:srgbClr val="EAEAEA"/>
      </a:folHlink>
    </a:clrScheme>
    <a:fontScheme name="Internationa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International 1">
        <a:dk1>
          <a:srgbClr val="000000"/>
        </a:dk1>
        <a:lt1>
          <a:srgbClr val="FFFFFF"/>
        </a:lt1>
        <a:dk2>
          <a:srgbClr val="0000FF"/>
        </a:dk2>
        <a:lt2>
          <a:srgbClr val="FFFF99"/>
        </a:lt2>
        <a:accent1>
          <a:srgbClr val="009966"/>
        </a:accent1>
        <a:accent2>
          <a:srgbClr val="00CCCC"/>
        </a:accent2>
        <a:accent3>
          <a:srgbClr val="AAAAFF"/>
        </a:accent3>
        <a:accent4>
          <a:srgbClr val="DADADA"/>
        </a:accent4>
        <a:accent5>
          <a:srgbClr val="AACAB8"/>
        </a:accent5>
        <a:accent6>
          <a:srgbClr val="00B9B9"/>
        </a:accent6>
        <a:hlink>
          <a:srgbClr val="000080"/>
        </a:hlink>
        <a:folHlink>
          <a:srgbClr val="9999FF"/>
        </a:folHlink>
      </a:clrScheme>
      <a:clrMap bg1="dk2" tx1="lt1" bg2="dk1" tx2="lt2" accent1="accent1" accent2="accent2" accent3="accent3" accent4="accent4" accent5="accent5" accent6="accent6" hlink="hlink" folHlink="folHlink"/>
    </a:extraClrScheme>
    <a:extraClrScheme>
      <a:clrScheme name="International 2">
        <a:dk1>
          <a:srgbClr val="000000"/>
        </a:dk1>
        <a:lt1>
          <a:srgbClr val="FFFFFF"/>
        </a:lt1>
        <a:dk2>
          <a:srgbClr val="000080"/>
        </a:dk2>
        <a:lt2>
          <a:srgbClr val="003399"/>
        </a:lt2>
        <a:accent1>
          <a:srgbClr val="9999FF"/>
        </a:accent1>
        <a:accent2>
          <a:srgbClr val="FF99FF"/>
        </a:accent2>
        <a:accent3>
          <a:srgbClr val="FFFFFF"/>
        </a:accent3>
        <a:accent4>
          <a:srgbClr val="000000"/>
        </a:accent4>
        <a:accent5>
          <a:srgbClr val="CACAFF"/>
        </a:accent5>
        <a:accent6>
          <a:srgbClr val="E78AE7"/>
        </a:accent6>
        <a:hlink>
          <a:srgbClr val="85ADFF"/>
        </a:hlink>
        <a:folHlink>
          <a:srgbClr val="00CCCC"/>
        </a:folHlink>
      </a:clrScheme>
      <a:clrMap bg1="lt1" tx1="dk1" bg2="lt2" tx2="dk2" accent1="accent1" accent2="accent2" accent3="accent3" accent4="accent4" accent5="accent5" accent6="accent6" hlink="hlink" folHlink="folHlink"/>
    </a:extraClrScheme>
    <a:extraClrScheme>
      <a:clrScheme name="International 3">
        <a:dk1>
          <a:srgbClr val="000000"/>
        </a:dk1>
        <a:lt1>
          <a:srgbClr val="FFFFFF"/>
        </a:lt1>
        <a:dk2>
          <a:srgbClr val="000000"/>
        </a:dk2>
        <a:lt2>
          <a:srgbClr val="5F5F5F"/>
        </a:lt2>
        <a:accent1>
          <a:srgbClr val="CBCBCB"/>
        </a:accent1>
        <a:accent2>
          <a:srgbClr val="969696"/>
        </a:accent2>
        <a:accent3>
          <a:srgbClr val="FFFFFF"/>
        </a:accent3>
        <a:accent4>
          <a:srgbClr val="000000"/>
        </a:accent4>
        <a:accent5>
          <a:srgbClr val="E2E2E2"/>
        </a:accent5>
        <a:accent6>
          <a:srgbClr val="878787"/>
        </a:accent6>
        <a:hlink>
          <a:srgbClr val="DDDDDD"/>
        </a:hlink>
        <a:folHlink>
          <a:srgbClr val="EAEAE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C:\MSOffice\Templates\Presentation Designs\International.pot</Template>
  <TotalTime>14552</TotalTime>
  <Words>3344</Words>
  <Application>Microsoft Macintosh PowerPoint</Application>
  <PresentationFormat>On-screen Show (4:3)</PresentationFormat>
  <Paragraphs>600</Paragraphs>
  <Slides>63</Slides>
  <Notes>12</Notes>
  <HiddenSlides>0</HiddenSlides>
  <MMClips>0</MMClips>
  <ScaleCrop>false</ScaleCrop>
  <HeadingPairs>
    <vt:vector size="10" baseType="variant">
      <vt:variant>
        <vt:lpstr>Fonts Used</vt:lpstr>
      </vt:variant>
      <vt:variant>
        <vt:i4>9</vt:i4>
      </vt:variant>
      <vt:variant>
        <vt:lpstr>Theme</vt:lpstr>
      </vt:variant>
      <vt:variant>
        <vt:i4>1</vt:i4>
      </vt:variant>
      <vt:variant>
        <vt:lpstr>Embedded OLE Servers</vt:lpstr>
      </vt:variant>
      <vt:variant>
        <vt:i4>3</vt:i4>
      </vt:variant>
      <vt:variant>
        <vt:lpstr>Slide Titles</vt:lpstr>
      </vt:variant>
      <vt:variant>
        <vt:i4>63</vt:i4>
      </vt:variant>
      <vt:variant>
        <vt:lpstr>Custom Shows</vt:lpstr>
      </vt:variant>
      <vt:variant>
        <vt:i4>1</vt:i4>
      </vt:variant>
    </vt:vector>
  </HeadingPairs>
  <TitlesOfParts>
    <vt:vector size="77" baseType="lpstr">
      <vt:lpstr>Arial</vt:lpstr>
      <vt:lpstr>Book Antiqua</vt:lpstr>
      <vt:lpstr>Courier</vt:lpstr>
      <vt:lpstr>Courier New</vt:lpstr>
      <vt:lpstr>Forte</vt:lpstr>
      <vt:lpstr>Monotype Sorts</vt:lpstr>
      <vt:lpstr>Palatino</vt:lpstr>
      <vt:lpstr>Simplified Arabic</vt:lpstr>
      <vt:lpstr>Times New Roman</vt:lpstr>
      <vt:lpstr>International</vt:lpstr>
      <vt:lpstr>Picture</vt:lpstr>
      <vt:lpstr>Paint.Picture</vt:lpstr>
      <vt:lpstr>Word.Picture.8</vt:lpstr>
      <vt:lpstr>COMP231 Advanced Programming</vt:lpstr>
      <vt:lpstr>Course Description</vt:lpstr>
      <vt:lpstr>Logistics </vt:lpstr>
      <vt:lpstr>Special Regulations</vt:lpstr>
      <vt:lpstr>Honor Code (ميثاق شرف)</vt:lpstr>
      <vt:lpstr>Course Outline</vt:lpstr>
      <vt:lpstr>Lab Outline</vt:lpstr>
      <vt:lpstr>Popular High-Level Languages</vt:lpstr>
      <vt:lpstr>Interpreting/Compiling Source Code</vt:lpstr>
      <vt:lpstr>Interpreting Source Code</vt:lpstr>
      <vt:lpstr>Compiling Source Code</vt:lpstr>
      <vt:lpstr>Operating Systems</vt:lpstr>
      <vt:lpstr>Java’s History</vt:lpstr>
      <vt:lpstr>Why Java?</vt:lpstr>
      <vt:lpstr>Java, Web, and Beyond</vt:lpstr>
      <vt:lpstr>Characteristics of Java</vt:lpstr>
      <vt:lpstr>Characteristics of Java</vt:lpstr>
      <vt:lpstr>Characteristics of Java</vt:lpstr>
      <vt:lpstr>Characteristics of Java</vt:lpstr>
      <vt:lpstr>Characteristics of Java</vt:lpstr>
      <vt:lpstr>Characteristics of Java</vt:lpstr>
      <vt:lpstr>Characteristics of Java</vt:lpstr>
      <vt:lpstr>Characteristics of Java</vt:lpstr>
      <vt:lpstr>Characteristics of Java</vt:lpstr>
      <vt:lpstr>Characteristics of Java</vt:lpstr>
      <vt:lpstr>Characteristics of Java</vt:lpstr>
      <vt:lpstr>Characteristics of Java</vt:lpstr>
      <vt:lpstr>JDK Versions</vt:lpstr>
      <vt:lpstr>JDK Editions</vt:lpstr>
      <vt:lpstr>Popular Java IDEs</vt:lpstr>
      <vt:lpstr>A Simple Java Program</vt:lpstr>
      <vt:lpstr>Creating and Editing Using NotePad</vt:lpstr>
      <vt:lpstr>Creating and Editing Using WordPad</vt:lpstr>
      <vt:lpstr>Creating, Compiling, and Running Programs</vt:lpstr>
      <vt:lpstr>Compiling Java Source Code</vt:lpstr>
      <vt:lpstr>Trace a Program Execution</vt:lpstr>
      <vt:lpstr>Trace a Program Execution</vt:lpstr>
      <vt:lpstr>Trace a Program Execution</vt:lpstr>
      <vt:lpstr>Two More Simple Examples</vt:lpstr>
      <vt:lpstr>Compiling and Running Java from the Command Window</vt:lpstr>
      <vt:lpstr>Compiling and Running Java from TextPad</vt:lpstr>
      <vt:lpstr>Anatomy of a Java Program</vt:lpstr>
      <vt:lpstr>Class Name</vt:lpstr>
      <vt:lpstr>Main Method</vt:lpstr>
      <vt:lpstr>Statement</vt:lpstr>
      <vt:lpstr>Statement Terminator</vt:lpstr>
      <vt:lpstr>Reserved words</vt:lpstr>
      <vt:lpstr>Blocks</vt:lpstr>
      <vt:lpstr>Special Symbols</vt:lpstr>
      <vt:lpstr>{  … }</vt:lpstr>
      <vt:lpstr>(  …  )</vt:lpstr>
      <vt:lpstr>;</vt:lpstr>
      <vt:lpstr>// …</vt:lpstr>
      <vt:lpstr>" … "</vt:lpstr>
      <vt:lpstr>Programming Style and Documentation</vt:lpstr>
      <vt:lpstr>Appropriate Comments</vt:lpstr>
      <vt:lpstr>Naming Conventions</vt:lpstr>
      <vt:lpstr>Proper Indentation and Spacing</vt:lpstr>
      <vt:lpstr>Block Styles</vt:lpstr>
      <vt:lpstr>Programming Errors</vt:lpstr>
      <vt:lpstr>Syntax Errors</vt:lpstr>
      <vt:lpstr>Runtime Errors</vt:lpstr>
      <vt:lpstr>Logic Errors</vt:lpstr>
      <vt:lpstr>Custom Show 1</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Introduction to Java</dc:title>
  <dc:creator>Y. Daniel Liang</dc:creator>
  <cp:lastModifiedBy>Bassem S Sayrafi</cp:lastModifiedBy>
  <cp:revision>288</cp:revision>
  <cp:lastPrinted>1998-02-24T16:19:51Z</cp:lastPrinted>
  <dcterms:created xsi:type="dcterms:W3CDTF">1995-06-10T17:31:50Z</dcterms:created>
  <dcterms:modified xsi:type="dcterms:W3CDTF">2020-09-07T14:25:49Z</dcterms:modified>
</cp:coreProperties>
</file>