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0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3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88" r:id="rId23"/>
    <p:sldId id="304" r:id="rId24"/>
    <p:sldId id="291" r:id="rId25"/>
    <p:sldId id="292" r:id="rId26"/>
    <p:sldId id="306" r:id="rId27"/>
    <p:sldId id="356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23" r:id="rId38"/>
    <p:sldId id="324" r:id="rId39"/>
    <p:sldId id="326" r:id="rId40"/>
    <p:sldId id="327" r:id="rId41"/>
    <p:sldId id="329" r:id="rId42"/>
    <p:sldId id="358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59" r:id="rId60"/>
    <p:sldId id="351" r:id="rId61"/>
    <p:sldId id="352" r:id="rId62"/>
    <p:sldId id="353" r:id="rId63"/>
    <p:sldId id="355" r:id="rId64"/>
  </p:sldIdLst>
  <p:sldSz cx="12192000" cy="6858000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71E69-CBFC-4332-8A5C-592C0BE00A7C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03D2D-B776-4E59-9D49-541F12726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0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01952-808D-4BD3-88CF-8D23F07DFFE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70250"/>
            <a:ext cx="792480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2926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813" y="6453188"/>
            <a:ext cx="42926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2ABCF-67A1-40A0-9D01-E6937569B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E157-6CFA-4235-893B-9779E9C62BD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6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2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7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5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58BD-853F-4CC7-8919-E7EF725147FD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BAC4-54E6-4CF3-AC39-088ADA1A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9.png"/><Relationship Id="rId4" Type="http://schemas.openxmlformats.org/officeDocument/2006/relationships/image" Target="../media/image5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2.png"/><Relationship Id="rId4" Type="http://schemas.openxmlformats.org/officeDocument/2006/relationships/image" Target="../media/image5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2.png"/><Relationship Id="rId4" Type="http://schemas.openxmlformats.org/officeDocument/2006/relationships/image" Target="../media/image5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2.png"/><Relationship Id="rId4" Type="http://schemas.openxmlformats.org/officeDocument/2006/relationships/image" Target="../media/image5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3.png"/><Relationship Id="rId7" Type="http://schemas.openxmlformats.org/officeDocument/2006/relationships/image" Target="../media/image63.emf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2" y="23609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Thermal Fluid Engineering </a:t>
            </a:r>
            <a:br>
              <a:rPr lang="en-US" sz="4000" b="1" dirty="0" smtClean="0"/>
            </a:br>
            <a:r>
              <a:rPr lang="en-US" sz="4000" b="1" dirty="0" smtClean="0"/>
              <a:t>ENMC4411</a:t>
            </a:r>
            <a:br>
              <a:rPr lang="en-US" sz="4000" b="1" dirty="0" smtClean="0"/>
            </a:br>
            <a:r>
              <a:rPr lang="en-US" sz="4000" b="1" dirty="0" smtClean="0"/>
              <a:t>Chapter 2 Fluid Statics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06" y="3081534"/>
            <a:ext cx="9144000" cy="1655762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</a:t>
            </a:r>
            <a:r>
              <a:rPr lang="en-US" dirty="0" err="1" smtClean="0"/>
              <a:t>Akel</a:t>
            </a:r>
            <a:r>
              <a:rPr lang="en-US" dirty="0" smtClean="0"/>
              <a:t> Hasan</a:t>
            </a:r>
          </a:p>
          <a:p>
            <a:r>
              <a:rPr lang="en-US" dirty="0" smtClean="0"/>
              <a:t>Mechanical &amp; </a:t>
            </a:r>
            <a:r>
              <a:rPr lang="en-US" dirty="0" err="1" smtClean="0"/>
              <a:t>Mechatronics</a:t>
            </a:r>
            <a:r>
              <a:rPr lang="en-US" dirty="0" smtClean="0"/>
              <a:t> Engineering Department</a:t>
            </a:r>
          </a:p>
          <a:p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3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Secondary dimensions</a:t>
            </a:r>
            <a:endParaRPr lang="en-US" sz="4000" dirty="0"/>
          </a:p>
        </p:txBody>
      </p:sp>
      <p:pic>
        <p:nvPicPr>
          <p:cNvPr id="4" name="Content Placeholder 3" descr="whi29346_tb0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3" y="1815150"/>
            <a:ext cx="9353935" cy="420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825625"/>
            <a:ext cx="10078792" cy="25553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Fluids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Units &amp; dimensions</a:t>
            </a:r>
          </a:p>
          <a:p>
            <a:r>
              <a:rPr lang="en-US" dirty="0" smtClean="0"/>
              <a:t>Properties of fluids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Pressure variations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Pressure forces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Buoyancy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>
            <a:normAutofit/>
          </a:bodyPr>
          <a:lstStyle/>
          <a:p>
            <a:r>
              <a:rPr lang="en-US" sz="4000" dirty="0"/>
              <a:t>Thermodynamic Properties of a fluid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004"/>
            <a:ext cx="10515600" cy="4984607"/>
          </a:xfrm>
        </p:spPr>
        <p:txBody>
          <a:bodyPr>
            <a:noAutofit/>
          </a:bodyPr>
          <a:lstStyle/>
          <a:p>
            <a:r>
              <a:rPr lang="en-US" sz="2400" dirty="0"/>
              <a:t>Most common properties 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            </a:t>
            </a:r>
            <a:r>
              <a:rPr lang="en-US" sz="2400" dirty="0"/>
              <a:t>Pressure                 P</a:t>
            </a:r>
          </a:p>
          <a:p>
            <a:pPr marL="0" indent="0">
              <a:buNone/>
            </a:pPr>
            <a:r>
              <a:rPr lang="en-US" sz="2400" dirty="0"/>
              <a:t>             Density                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Temperature          T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/>
              <a:t>Others  for work and energy calculations: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           </a:t>
            </a:r>
            <a:r>
              <a:rPr lang="en-US" sz="2400" dirty="0"/>
              <a:t>Internal energy               </a:t>
            </a:r>
            <a:r>
              <a:rPr lang="en-US" sz="2400" dirty="0" smtClean="0"/>
              <a:t>u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sz="2400" dirty="0" smtClean="0"/>
              <a:t>Enthalpy                           </a:t>
            </a:r>
            <a:r>
              <a:rPr lang="en-US" sz="2400" dirty="0"/>
              <a:t>h = u +P/r </a:t>
            </a:r>
          </a:p>
          <a:p>
            <a:pPr marL="0" indent="0">
              <a:buNone/>
            </a:pPr>
            <a:r>
              <a:rPr lang="en-US" sz="2400" dirty="0"/>
              <a:t>            Specific heat                   </a:t>
            </a:r>
            <a:r>
              <a:rPr lang="en-US" sz="2400" dirty="0" smtClean="0"/>
              <a:t> </a:t>
            </a:r>
            <a:r>
              <a:rPr lang="en-US" sz="2400" dirty="0" err="1"/>
              <a:t>C</a:t>
            </a:r>
            <a:r>
              <a:rPr lang="en-US" sz="2400" baseline="-25000" dirty="0" err="1"/>
              <a:t>p</a:t>
            </a:r>
            <a:r>
              <a:rPr lang="en-US" sz="2400" baseline="-25000" dirty="0"/>
              <a:t>  </a:t>
            </a:r>
            <a:r>
              <a:rPr lang="en-US" sz="2400" dirty="0"/>
              <a:t>,  </a:t>
            </a:r>
            <a:r>
              <a:rPr lang="en-US" sz="2400" dirty="0" err="1"/>
              <a:t>C</a:t>
            </a:r>
            <a:r>
              <a:rPr lang="en-US" sz="2400" baseline="-25000" dirty="0" err="1"/>
              <a:t>v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Entropy                            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</a:p>
          <a:p>
            <a:pPr marL="0" indent="0">
              <a:buNone/>
            </a:pPr>
            <a:r>
              <a:rPr lang="en-US" sz="2400" dirty="0"/>
              <a:t>            Viscosity                           </a:t>
            </a:r>
            <a:r>
              <a:rPr lang="el-GR" sz="2400" dirty="0" smtClean="0"/>
              <a:t>μ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Thermal conductivity       </a:t>
            </a:r>
            <a:r>
              <a:rPr lang="en-US" sz="2400" dirty="0" smtClean="0"/>
              <a:t>k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78470" y="4648033"/>
            <a:ext cx="4667535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Two properties such as ( P,T) are sufficient to fix the value of all other properties for pure substances.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9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&amp;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Pressure: pressure is the stress at a point in a static fluid, or force per unit normal area  P = </a:t>
            </a:r>
            <a:r>
              <a:rPr lang="en-US" dirty="0" err="1"/>
              <a:t>F</a:t>
            </a:r>
            <a:r>
              <a:rPr lang="en-US" baseline="-25000" dirty="0" err="1"/>
              <a:t>normal</a:t>
            </a:r>
            <a:r>
              <a:rPr lang="en-US" baseline="-25000" dirty="0"/>
              <a:t> </a:t>
            </a:r>
            <a:r>
              <a:rPr lang="en-US" dirty="0"/>
              <a:t> / </a:t>
            </a:r>
            <a:r>
              <a:rPr lang="en-US" dirty="0" err="1"/>
              <a:t>A</a:t>
            </a:r>
            <a:r>
              <a:rPr lang="en-US" baseline="-25000" dirty="0" err="1"/>
              <a:t>area</a:t>
            </a:r>
            <a:r>
              <a:rPr lang="en-US" dirty="0"/>
              <a:t>  .</a:t>
            </a:r>
          </a:p>
          <a:p>
            <a:r>
              <a:rPr lang="en-US" dirty="0" smtClean="0"/>
              <a:t>1 </a:t>
            </a:r>
            <a:r>
              <a:rPr lang="en-US" dirty="0"/>
              <a:t>atmosphere  = 101300 Pa = 101.30 </a:t>
            </a:r>
            <a:r>
              <a:rPr lang="en-US" dirty="0" err="1" smtClean="0"/>
              <a:t>kPa</a:t>
            </a:r>
            <a:r>
              <a:rPr lang="en-US" dirty="0" smtClean="0"/>
              <a:t>= 14.7 PSI</a:t>
            </a:r>
          </a:p>
          <a:p>
            <a:endParaRPr lang="en-US" dirty="0"/>
          </a:p>
          <a:p>
            <a:r>
              <a:rPr lang="en-US" dirty="0"/>
              <a:t>Temperature : a measure of the internal energy level of a fluid,</a:t>
            </a:r>
          </a:p>
          <a:p>
            <a:r>
              <a:rPr lang="en-US" dirty="0" smtClean="0"/>
              <a:t>Centigrade ( Celsius) and absolute K </a:t>
            </a:r>
            <a:r>
              <a:rPr lang="en-US" dirty="0"/>
              <a:t>= C +273.16  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Density : mass per unit volume , symbol   (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dirty="0"/>
              <a:t>= m/v     [ kg/m</a:t>
            </a:r>
            <a:r>
              <a:rPr lang="en-US" baseline="30000" dirty="0"/>
              <a:t>3</a:t>
            </a:r>
            <a:r>
              <a:rPr lang="en-US" dirty="0"/>
              <a:t> ]</a:t>
            </a:r>
          </a:p>
          <a:p>
            <a:r>
              <a:rPr lang="en-US" dirty="0" smtClean="0"/>
              <a:t>Density </a:t>
            </a:r>
            <a:r>
              <a:rPr lang="en-US" dirty="0"/>
              <a:t>is nearly constant for </a:t>
            </a:r>
            <a:r>
              <a:rPr lang="en-US" dirty="0" smtClean="0"/>
              <a:t>liquids, while </a:t>
            </a:r>
            <a:r>
              <a:rPr lang="en-US" dirty="0"/>
              <a:t>increasing proportional to pressure of gases .</a:t>
            </a:r>
          </a:p>
          <a:p>
            <a:r>
              <a:rPr lang="en-US" dirty="0" smtClean="0"/>
              <a:t>Liquids </a:t>
            </a:r>
            <a:r>
              <a:rPr lang="en-US" dirty="0"/>
              <a:t>are treated as incompressible fluid (density  doesn’t change with changing pressure ) .</a:t>
            </a:r>
          </a:p>
          <a:p>
            <a:r>
              <a:rPr lang="en-US" dirty="0"/>
              <a:t> </a:t>
            </a:r>
            <a:r>
              <a:rPr lang="en-US" dirty="0" err="1" smtClean="0"/>
              <a:t>e.g</a:t>
            </a:r>
            <a:r>
              <a:rPr lang="en-US" dirty="0" smtClean="0"/>
              <a:t> water density  1000kg/m</a:t>
            </a:r>
            <a:r>
              <a:rPr lang="en-US" baseline="30000" dirty="0" smtClean="0"/>
              <a:t>3</a:t>
            </a:r>
            <a:r>
              <a:rPr lang="en-US" dirty="0" smtClean="0"/>
              <a:t>, air density 1.2 kg/m</a:t>
            </a:r>
            <a:r>
              <a:rPr lang="en-US" baseline="30000" dirty="0" smtClean="0"/>
              <a:t>3</a:t>
            </a:r>
            <a:r>
              <a:rPr lang="en-US" dirty="0" smtClean="0"/>
              <a:t> at 300 K 1 atm.</a:t>
            </a:r>
          </a:p>
          <a:p>
            <a:r>
              <a:rPr lang="en-US" dirty="0" smtClean="0"/>
              <a:t>Mercury 13600 kg/m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Specific gravity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022"/>
            <a:ext cx="5780964" cy="35515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Specific gravity  SG :    a ratio of a fluid density to standard reference </a:t>
            </a:r>
            <a:r>
              <a:rPr lang="en-US" dirty="0" smtClean="0"/>
              <a:t>fluid.</a:t>
            </a:r>
          </a:p>
          <a:p>
            <a:r>
              <a:rPr lang="en-US" dirty="0" smtClean="0"/>
              <a:t> Reference fluids: water ( </a:t>
            </a:r>
            <a:r>
              <a:rPr lang="en-US" dirty="0"/>
              <a:t>for liquids ) and air for gases  .</a:t>
            </a:r>
          </a:p>
          <a:p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SG </a:t>
            </a:r>
            <a:r>
              <a:rPr lang="en-US" baseline="-25000" dirty="0"/>
              <a:t>gas </a:t>
            </a:r>
            <a:r>
              <a:rPr lang="en-US" dirty="0"/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gas </a:t>
            </a:r>
            <a:r>
              <a:rPr lang="en-US" dirty="0"/>
              <a:t> /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air </a:t>
            </a:r>
            <a:r>
              <a:rPr lang="en-US" dirty="0"/>
              <a:t> 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gas</a:t>
            </a:r>
            <a:r>
              <a:rPr lang="en-US" dirty="0"/>
              <a:t> / 1.205 kg/m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  SG </a:t>
            </a:r>
            <a:r>
              <a:rPr lang="en-US" baseline="-25000" dirty="0"/>
              <a:t>liquid </a:t>
            </a:r>
            <a:r>
              <a:rPr lang="en-US" dirty="0"/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liquid  </a:t>
            </a:r>
            <a:r>
              <a:rPr lang="en-US" dirty="0"/>
              <a:t>/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aseline="-25000" dirty="0" smtClean="0"/>
              <a:t> </a:t>
            </a:r>
            <a:r>
              <a:rPr lang="en-US" baseline="-25000" dirty="0"/>
              <a:t>water </a:t>
            </a:r>
            <a:r>
              <a:rPr lang="en-US" dirty="0"/>
              <a:t> 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baseline="-25000" dirty="0"/>
              <a:t>liquid</a:t>
            </a:r>
            <a:r>
              <a:rPr lang="en-US" dirty="0"/>
              <a:t> / 998 kg/m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baseline="30000" dirty="0"/>
              <a:t> </a:t>
            </a:r>
            <a:r>
              <a:rPr lang="en-US" dirty="0" smtClean="0"/>
              <a:t> </a:t>
            </a:r>
            <a:r>
              <a:rPr lang="en-US" dirty="0" err="1"/>
              <a:t>e.g</a:t>
            </a:r>
            <a:r>
              <a:rPr lang="en-US" dirty="0"/>
              <a:t>  SG </a:t>
            </a:r>
            <a:r>
              <a:rPr lang="en-US" baseline="-25000" dirty="0"/>
              <a:t>Hg </a:t>
            </a:r>
            <a:r>
              <a:rPr lang="en-US" dirty="0"/>
              <a:t> = 13580</a:t>
            </a:r>
            <a:r>
              <a:rPr lang="en-US" baseline="-25000" dirty="0"/>
              <a:t> </a:t>
            </a:r>
            <a:r>
              <a:rPr lang="en-US" dirty="0"/>
              <a:t> / 998</a:t>
            </a:r>
            <a:r>
              <a:rPr lang="en-US" baseline="-25000" dirty="0"/>
              <a:t> </a:t>
            </a:r>
            <a:r>
              <a:rPr lang="en-US" dirty="0"/>
              <a:t>  =  13.6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99" y="887637"/>
            <a:ext cx="2529385" cy="412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32" y="1072261"/>
            <a:ext cx="36576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Specific weight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72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Specific </a:t>
            </a:r>
            <a:r>
              <a:rPr lang="en-US" dirty="0" smtClean="0"/>
              <a:t>weight: denoted </a:t>
            </a:r>
            <a:r>
              <a:rPr lang="en-US" dirty="0"/>
              <a:t>by “ </a:t>
            </a:r>
            <a:r>
              <a:rPr lang="en-US" dirty="0" smtClean="0"/>
              <a:t>ɣ </a:t>
            </a:r>
            <a:r>
              <a:rPr lang="en-US" dirty="0"/>
              <a:t>“  is the weight per unit volume ɣ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g</a:t>
            </a:r>
          </a:p>
          <a:p>
            <a:r>
              <a:rPr lang="en-US" dirty="0" smtClean="0"/>
              <a:t>since </a:t>
            </a:r>
            <a:r>
              <a:rPr lang="en-US" dirty="0"/>
              <a:t>ɣ = mg /V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en-US" dirty="0" smtClean="0"/>
              <a:t>g 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r>
              <a:rPr lang="en-US" dirty="0" smtClean="0"/>
              <a:t>Hence </a:t>
            </a:r>
            <a:r>
              <a:rPr lang="en-US" dirty="0"/>
              <a:t>units  of  [ɣ ] are    N / m</a:t>
            </a:r>
            <a:r>
              <a:rPr lang="en-US" baseline="30000" dirty="0"/>
              <a:t>3</a:t>
            </a:r>
            <a:r>
              <a:rPr lang="en-US" dirty="0"/>
              <a:t>  or   </a:t>
            </a:r>
            <a:r>
              <a:rPr lang="en-US" dirty="0" err="1"/>
              <a:t>lbf</a:t>
            </a:r>
            <a:r>
              <a:rPr lang="en-US" dirty="0"/>
              <a:t>/ ft</a:t>
            </a:r>
            <a:r>
              <a:rPr lang="en-US" baseline="30000" dirty="0"/>
              <a:t>3</a:t>
            </a:r>
            <a:r>
              <a:rPr lang="en-US" dirty="0"/>
              <a:t>  .</a:t>
            </a:r>
          </a:p>
          <a:p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 err="1"/>
              <a:t>e.g</a:t>
            </a:r>
            <a:r>
              <a:rPr lang="en-US" dirty="0"/>
              <a:t> ɣ </a:t>
            </a:r>
            <a:r>
              <a:rPr lang="en-US" baseline="-25000" dirty="0" smtClean="0"/>
              <a:t>air  </a:t>
            </a:r>
            <a:r>
              <a:rPr lang="en-US" dirty="0" smtClean="0"/>
              <a:t> </a:t>
            </a:r>
            <a:r>
              <a:rPr lang="en-US" dirty="0"/>
              <a:t>= 1.205*9.8  =  11.8 N/m</a:t>
            </a:r>
            <a:r>
              <a:rPr lang="en-US" baseline="30000" dirty="0"/>
              <a:t>3</a:t>
            </a:r>
            <a:r>
              <a:rPr lang="en-US" dirty="0"/>
              <a:t>  = 0.0752 </a:t>
            </a:r>
            <a:r>
              <a:rPr lang="en-US" dirty="0" err="1"/>
              <a:t>lbf</a:t>
            </a:r>
            <a:r>
              <a:rPr lang="en-US" dirty="0"/>
              <a:t>/ft</a:t>
            </a:r>
            <a:r>
              <a:rPr lang="en-US" baseline="30000" dirty="0"/>
              <a:t>3</a:t>
            </a:r>
            <a:endParaRPr lang="en-US" dirty="0"/>
          </a:p>
          <a:p>
            <a:pPr marL="457200" lvl="1" indent="0">
              <a:buNone/>
            </a:pPr>
            <a:r>
              <a:rPr lang="en-US" sz="2800" dirty="0"/>
              <a:t>at 20 C ɣ </a:t>
            </a:r>
            <a:r>
              <a:rPr lang="en-US" sz="2800" baseline="-25000" dirty="0" smtClean="0"/>
              <a:t>water  </a:t>
            </a:r>
            <a:r>
              <a:rPr lang="en-US" sz="2800" dirty="0" smtClean="0"/>
              <a:t> </a:t>
            </a:r>
            <a:r>
              <a:rPr lang="en-US" sz="2800" dirty="0"/>
              <a:t>= 9.807 *998  =  9790 N/m</a:t>
            </a:r>
            <a:r>
              <a:rPr lang="en-US" sz="2800" baseline="30000" dirty="0"/>
              <a:t>3</a:t>
            </a:r>
            <a:r>
              <a:rPr lang="en-US" sz="2800" dirty="0"/>
              <a:t>  =   62.4 </a:t>
            </a:r>
            <a:r>
              <a:rPr lang="en-US" sz="2800" dirty="0" err="1"/>
              <a:t>lbf</a:t>
            </a:r>
            <a:r>
              <a:rPr lang="en-US" sz="2800" dirty="0"/>
              <a:t>/ft</a:t>
            </a:r>
            <a:r>
              <a:rPr lang="en-US" sz="2800" baseline="30000" dirty="0"/>
              <a:t>3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To </a:t>
            </a:r>
            <a:r>
              <a:rPr lang="en-US" dirty="0" smtClean="0"/>
              <a:t>remember: </a:t>
            </a:r>
            <a:r>
              <a:rPr lang="en-US" dirty="0"/>
              <a:t>ɣ </a:t>
            </a:r>
            <a:r>
              <a:rPr lang="en-US" baseline="-25000" dirty="0" smtClean="0"/>
              <a:t>air</a:t>
            </a:r>
            <a:r>
              <a:rPr lang="en-US" baseline="30000" dirty="0" smtClean="0"/>
              <a:t> </a:t>
            </a:r>
            <a:r>
              <a:rPr lang="en-US" dirty="0" smtClean="0"/>
              <a:t>  </a:t>
            </a:r>
            <a:r>
              <a:rPr lang="en-US" dirty="0"/>
              <a:t>= 10 N/ 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,  	</a:t>
            </a:r>
            <a:r>
              <a:rPr lang="en-US" dirty="0"/>
              <a:t> ɣ </a:t>
            </a:r>
            <a:r>
              <a:rPr lang="en-US" baseline="-25000" dirty="0" smtClean="0"/>
              <a:t>water</a:t>
            </a:r>
            <a:r>
              <a:rPr lang="en-US" dirty="0" smtClean="0"/>
              <a:t> </a:t>
            </a:r>
            <a:r>
              <a:rPr lang="en-US" dirty="0"/>
              <a:t>= 10kN/m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>
            <a:normAutofit/>
          </a:bodyPr>
          <a:lstStyle/>
          <a:p>
            <a:r>
              <a:rPr lang="en-US" sz="4000" dirty="0"/>
              <a:t>Potential and Kinetic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Energy stored in a system by molecular, activity and molecular  bonding forces is denoted as internal energy .</a:t>
            </a:r>
          </a:p>
          <a:p>
            <a:pPr lvl="0"/>
            <a:r>
              <a:rPr lang="en-US" dirty="0"/>
              <a:t> Potential energy equals the work required to move up the system  mass ‘m’ from one elevation to another one against the gravity field . PE = mg ∆z </a:t>
            </a:r>
          </a:p>
          <a:p>
            <a:r>
              <a:rPr lang="en-US" dirty="0"/>
              <a:t> </a:t>
            </a:r>
            <a:r>
              <a:rPr lang="en-US" dirty="0" smtClean="0"/>
              <a:t>Kinetic </a:t>
            </a:r>
            <a:r>
              <a:rPr lang="en-US" dirty="0"/>
              <a:t>energy equals the work required to change the speed of the ‘m’ from zero to velocity  V , its value is    ½mV</a:t>
            </a:r>
            <a:r>
              <a:rPr lang="en-US" baseline="30000" dirty="0"/>
              <a:t>2</a:t>
            </a:r>
            <a:r>
              <a:rPr lang="en-US" dirty="0"/>
              <a:t>     .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total storage energy per unit mass in fluid mechanics is given as </a:t>
            </a:r>
            <a:r>
              <a:rPr lang="en-US" dirty="0" smtClean="0"/>
              <a:t>	 </a:t>
            </a:r>
            <a:r>
              <a:rPr lang="en-US" dirty="0"/>
              <a:t>e = u + </a:t>
            </a:r>
            <a:r>
              <a:rPr lang="en-US" dirty="0" smtClean="0"/>
              <a:t>½V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/>
              <a:t>gz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356"/>
          </a:xfrm>
        </p:spPr>
        <p:txBody>
          <a:bodyPr>
            <a:normAutofit/>
          </a:bodyPr>
          <a:lstStyle/>
          <a:p>
            <a:r>
              <a:rPr lang="en-US" sz="4000" dirty="0"/>
              <a:t>State relation  of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9018" y="1337482"/>
                <a:ext cx="10515600" cy="4779891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en-US" dirty="0" smtClean="0"/>
                  <a:t>Pure </a:t>
                </a:r>
                <a:r>
                  <a:rPr lang="en-US" dirty="0"/>
                  <a:t>substance for a single – phase pure substance </a:t>
                </a:r>
                <a:r>
                  <a:rPr lang="en-US" dirty="0" err="1"/>
                  <a:t>e.g</a:t>
                </a:r>
                <a:r>
                  <a:rPr lang="en-US" dirty="0"/>
                  <a:t>  water in liquid phase . Air can be consider to be a pure substance, two properties fixes state and value of other properties  V = f( T,P ).</a:t>
                </a:r>
              </a:p>
              <a:p>
                <a:pPr lvl="0"/>
                <a:r>
                  <a:rPr lang="en-US" dirty="0"/>
                  <a:t>Gases at high temperature and low pressure are treated as perfect and ideal gases intermolecular forces are negligible.</a:t>
                </a:r>
              </a:p>
              <a:p>
                <a:r>
                  <a:rPr lang="en-US" dirty="0"/>
                  <a:t>Ideal gas     </a:t>
                </a:r>
                <a:r>
                  <a:rPr lang="en-US" dirty="0" smtClean="0"/>
                  <a:t>PV </a:t>
                </a:r>
                <a:r>
                  <a:rPr lang="en-US" dirty="0"/>
                  <a:t>= </a:t>
                </a:r>
                <a:r>
                  <a:rPr lang="en-US" dirty="0" err="1"/>
                  <a:t>mRT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P </a:t>
                </a:r>
                <a:r>
                  <a:rPr lang="en-US" dirty="0"/>
                  <a:t>= (m/V ) RT =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/>
                  <a:t>RT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:r>
                  <a:rPr lang="en-US" dirty="0" smtClean="0"/>
                  <a:t>PV </a:t>
                </a:r>
                <a:r>
                  <a:rPr lang="en-US" dirty="0"/>
                  <a:t>= 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aseline="30000" dirty="0"/>
                  <a:t> </a:t>
                </a:r>
                <a:r>
                  <a:rPr lang="en-US" dirty="0"/>
                  <a:t>T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universal gas constant = 8314 m</a:t>
                </a:r>
                <a:r>
                  <a:rPr lang="en-US" baseline="30000" dirty="0"/>
                  <a:t>2</a:t>
                </a:r>
                <a:r>
                  <a:rPr lang="en-US" dirty="0"/>
                  <a:t>/s</a:t>
                </a:r>
                <a:r>
                  <a:rPr lang="en-US" baseline="30000" dirty="0"/>
                  <a:t>2</a:t>
                </a:r>
                <a:r>
                  <a:rPr lang="en-US" dirty="0"/>
                  <a:t>.K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dirty="0"/>
                  <a:t>R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dirty="0"/>
                  <a:t>  /( </a:t>
                </a:r>
                <a:r>
                  <a:rPr lang="en-US" dirty="0" err="1"/>
                  <a:t>M.wt</a:t>
                </a:r>
                <a:r>
                  <a:rPr lang="en-US" dirty="0"/>
                  <a:t>)           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  for air  </a:t>
                </a:r>
                <a:r>
                  <a:rPr lang="en-US" dirty="0" err="1"/>
                  <a:t>Mwt</a:t>
                </a:r>
                <a:r>
                  <a:rPr lang="en-US" dirty="0"/>
                  <a:t> = 28.97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</a:t>
                </a:r>
                <a:r>
                  <a:rPr lang="en-US" dirty="0"/>
                  <a:t> </a:t>
                </a:r>
                <a:r>
                  <a:rPr lang="en-US" dirty="0" err="1" smtClean="0"/>
                  <a:t>e.g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air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= 287 m</a:t>
                </a:r>
                <a:r>
                  <a:rPr lang="en-US" baseline="30000" dirty="0"/>
                  <a:t>2</a:t>
                </a:r>
                <a:r>
                  <a:rPr lang="en-US" dirty="0"/>
                  <a:t>/s</a:t>
                </a:r>
                <a:r>
                  <a:rPr lang="en-US" baseline="30000" dirty="0"/>
                  <a:t>2</a:t>
                </a:r>
                <a:r>
                  <a:rPr lang="en-US" dirty="0"/>
                  <a:t> .K</a:t>
                </a:r>
              </a:p>
              <a:p>
                <a:r>
                  <a:rPr lang="en-US" dirty="0"/>
                  <a:t>  standard air density @ 25 C  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atm</a:t>
                </a:r>
                <a:r>
                  <a:rPr lang="en-US" dirty="0"/>
                  <a:t> = 101300Pa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baseline="-25000" dirty="0" smtClean="0"/>
                  <a:t>air </a:t>
                </a:r>
                <a:r>
                  <a:rPr lang="en-US" dirty="0" smtClean="0"/>
                  <a:t> </a:t>
                </a:r>
                <a:r>
                  <a:rPr lang="en-US" dirty="0"/>
                  <a:t>= P/(RT) = 10300 [N/m</a:t>
                </a:r>
                <a:r>
                  <a:rPr lang="en-US" baseline="30000" dirty="0"/>
                  <a:t>2</a:t>
                </a:r>
                <a:r>
                  <a:rPr lang="en-US" dirty="0"/>
                  <a:t> ]/  (287[m</a:t>
                </a:r>
                <a:r>
                  <a:rPr lang="en-US" baseline="30000" dirty="0"/>
                  <a:t>2</a:t>
                </a:r>
                <a:r>
                  <a:rPr lang="en-US" dirty="0"/>
                  <a:t>/s</a:t>
                </a:r>
                <a:r>
                  <a:rPr lang="en-US" baseline="30000" dirty="0"/>
                  <a:t>2</a:t>
                </a:r>
                <a:r>
                  <a:rPr lang="en-US" dirty="0"/>
                  <a:t>.K] * 298[k]) </a:t>
                </a:r>
                <a:r>
                  <a:rPr lang="en-US" dirty="0" smtClean="0"/>
                  <a:t>=  </a:t>
                </a:r>
                <a:r>
                  <a:rPr lang="en-US" dirty="0"/>
                  <a:t>1.205 kg/m</a:t>
                </a:r>
                <a:r>
                  <a:rPr lang="en-US" baseline="30000" dirty="0"/>
                  <a:t>3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018" y="1337482"/>
                <a:ext cx="10515600" cy="4779891"/>
              </a:xfrm>
              <a:blipFill rotWithShape="0">
                <a:blip r:embed="rId2"/>
                <a:stretch>
                  <a:fillRect l="-812" t="-293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6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/>
          </a:bodyPr>
          <a:lstStyle/>
          <a:p>
            <a:r>
              <a:rPr lang="en-US" sz="4000" dirty="0"/>
              <a:t>Specific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4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for gases </a:t>
            </a:r>
          </a:p>
          <a:p>
            <a:pPr marL="0" indent="0">
              <a:buNone/>
            </a:pPr>
            <a:r>
              <a:rPr lang="en-US" dirty="0"/>
              <a:t>        Specific heat at constant volume     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 = ( du/</a:t>
            </a:r>
            <a:r>
              <a:rPr lang="en-US" dirty="0" err="1"/>
              <a:t>dt</a:t>
            </a:r>
            <a:r>
              <a:rPr lang="en-US" dirty="0"/>
              <a:t> )</a:t>
            </a:r>
            <a:r>
              <a:rPr lang="en-US" baseline="-25000" dirty="0"/>
              <a:t>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Specific heat at constant pressure    </a:t>
            </a:r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= ( dh/</a:t>
            </a:r>
            <a:r>
              <a:rPr lang="en-US" dirty="0" err="1"/>
              <a:t>dt</a:t>
            </a:r>
            <a:r>
              <a:rPr lang="en-US" dirty="0"/>
              <a:t> )</a:t>
            </a:r>
            <a:r>
              <a:rPr lang="en-US" baseline="-25000" dirty="0"/>
              <a:t>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Specific heat ratio   K = (</a:t>
            </a:r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/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 )  </a:t>
            </a:r>
            <a:r>
              <a:rPr lang="en-US" u="sng" dirty="0"/>
              <a:t>&gt;</a:t>
            </a:r>
            <a:r>
              <a:rPr lang="en-US" dirty="0"/>
              <a:t> 1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For air k=1.4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For </a:t>
            </a:r>
            <a:r>
              <a:rPr lang="en-US" dirty="0"/>
              <a:t>ideal gases internal energy and enthalpy are only function of </a:t>
            </a:r>
            <a:r>
              <a:rPr lang="en-US" dirty="0" smtClean="0"/>
              <a:t>temperature.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 </a:t>
            </a:r>
            <a:r>
              <a:rPr lang="en-US" dirty="0"/>
              <a:t>= f(t)  , h = f(t)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/>
              <a:t>dh =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po</a:t>
            </a:r>
            <a:r>
              <a:rPr lang="en-US" dirty="0" smtClean="0"/>
              <a:t> </a:t>
            </a:r>
            <a:r>
              <a:rPr lang="en-US" dirty="0" err="1"/>
              <a:t>dT</a:t>
            </a:r>
            <a:r>
              <a:rPr lang="en-US" dirty="0"/>
              <a:t> 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</a:t>
            </a:r>
            <a:r>
              <a:rPr lang="en-US" i="1" dirty="0"/>
              <a:t>∆h = ∫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po</a:t>
            </a:r>
            <a:r>
              <a:rPr lang="en-US" i="1" dirty="0" smtClean="0"/>
              <a:t> </a:t>
            </a:r>
            <a:r>
              <a:rPr lang="en-US" i="1" dirty="0" err="1"/>
              <a:t>dT</a:t>
            </a:r>
            <a:r>
              <a:rPr lang="en-US" i="1" dirty="0"/>
              <a:t>  </a:t>
            </a:r>
          </a:p>
          <a:p>
            <a:pPr marL="0" indent="0">
              <a:buNone/>
            </a:pPr>
            <a:r>
              <a:rPr lang="en-US" i="1" dirty="0" smtClean="0"/>
              <a:t>	du </a:t>
            </a:r>
            <a:r>
              <a:rPr lang="en-US" i="1" dirty="0"/>
              <a:t>=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vo</a:t>
            </a:r>
            <a:r>
              <a:rPr lang="en-US" i="1" dirty="0" smtClean="0"/>
              <a:t> </a:t>
            </a:r>
            <a:r>
              <a:rPr lang="en-US" i="1" dirty="0" err="1"/>
              <a:t>dT</a:t>
            </a:r>
            <a:r>
              <a:rPr lang="en-US" i="1" dirty="0"/>
              <a:t>   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 ∆u = ∫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vo</a:t>
            </a:r>
            <a:r>
              <a:rPr lang="en-US" i="1" dirty="0" smtClean="0"/>
              <a:t> </a:t>
            </a:r>
            <a:r>
              <a:rPr lang="en-US" i="1" dirty="0" err="1"/>
              <a:t>dT</a:t>
            </a:r>
            <a:endParaRPr lang="en-US" i="1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825625"/>
            <a:ext cx="10078792" cy="25553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Fluids</a:t>
            </a:r>
          </a:p>
          <a:p>
            <a:r>
              <a:rPr lang="en-US" dirty="0" smtClean="0"/>
              <a:t>Units &amp; dimensions</a:t>
            </a:r>
          </a:p>
          <a:p>
            <a:r>
              <a:rPr lang="en-US" dirty="0" smtClean="0"/>
              <a:t>Properties of fluids</a:t>
            </a:r>
          </a:p>
          <a:p>
            <a:r>
              <a:rPr lang="en-US" dirty="0" smtClean="0"/>
              <a:t>Pressure variations</a:t>
            </a:r>
          </a:p>
          <a:p>
            <a:r>
              <a:rPr lang="en-US" dirty="0" smtClean="0"/>
              <a:t>Pressure forces</a:t>
            </a:r>
          </a:p>
          <a:p>
            <a:r>
              <a:rPr lang="en-US" dirty="0" smtClean="0"/>
              <a:t>Buoyancy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60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rmAutofit/>
          </a:bodyPr>
          <a:lstStyle/>
          <a:p>
            <a:r>
              <a:rPr lang="en-US" sz="4000" dirty="0"/>
              <a:t>Vapor </a:t>
            </a:r>
            <a:r>
              <a:rPr lang="en-US" sz="4000" dirty="0" smtClean="0"/>
              <a:t>pressure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23834"/>
            <a:ext cx="10515600" cy="2433543"/>
          </a:xfrm>
        </p:spPr>
        <p:txBody>
          <a:bodyPr>
            <a:normAutofit/>
          </a:bodyPr>
          <a:lstStyle/>
          <a:p>
            <a:r>
              <a:rPr lang="en-US" dirty="0"/>
              <a:t>It is the pressure developed above the liquid when liquid in a closed container or pressure at which liquid boils .</a:t>
            </a:r>
          </a:p>
          <a:p>
            <a:r>
              <a:rPr lang="en-US" dirty="0"/>
              <a:t> </a:t>
            </a:r>
            <a:r>
              <a:rPr lang="en-US" dirty="0" smtClean="0"/>
              <a:t>Vapor </a:t>
            </a:r>
            <a:r>
              <a:rPr lang="en-US" dirty="0"/>
              <a:t>pressure is a function of temperature </a:t>
            </a:r>
            <a:r>
              <a:rPr lang="en-US" dirty="0" err="1"/>
              <a:t>e.g</a:t>
            </a:r>
            <a:r>
              <a:rPr lang="en-US" dirty="0"/>
              <a:t> for  water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100 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C 	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vapor</a:t>
            </a:r>
            <a:r>
              <a:rPr lang="en-US" baseline="-25000" dirty="0" smtClean="0"/>
              <a:t> </a:t>
            </a:r>
            <a:r>
              <a:rPr lang="en-US" dirty="0" smtClean="0"/>
              <a:t> =1 </a:t>
            </a:r>
            <a:r>
              <a:rPr lang="en-US" dirty="0" err="1"/>
              <a:t>atm</a:t>
            </a:r>
            <a:r>
              <a:rPr lang="en-US" dirty="0"/>
              <a:t> = 101.30kPa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at  50 </a:t>
            </a:r>
            <a:r>
              <a:rPr lang="en-US" baseline="30000" dirty="0"/>
              <a:t>o </a:t>
            </a:r>
            <a:r>
              <a:rPr lang="en-US" dirty="0" smtClean="0"/>
              <a:t>C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vapor</a:t>
            </a:r>
            <a:r>
              <a:rPr lang="en-US" baseline="-25000" dirty="0" smtClean="0"/>
              <a:t>    </a:t>
            </a:r>
            <a:r>
              <a:rPr lang="en-US" dirty="0" smtClean="0"/>
              <a:t>= 12.350 </a:t>
            </a:r>
            <a:r>
              <a:rPr lang="en-US" dirty="0" err="1" smtClean="0"/>
              <a:t>kPa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374" y="2781300"/>
            <a:ext cx="4823626" cy="4076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2603" y="5390342"/>
            <a:ext cx="268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Vapor pressure of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717"/>
            <a:ext cx="10515600" cy="11327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Cavitation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481"/>
            <a:ext cx="996315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Cavitation occurs when pressure is lower than vapor pressure at given </a:t>
            </a:r>
            <a:r>
              <a:rPr lang="en-US" dirty="0" smtClean="0"/>
              <a:t>temperature of liquid </a:t>
            </a:r>
            <a:r>
              <a:rPr lang="en-US" dirty="0"/>
              <a:t>( liquid will flash into vapor ).</a:t>
            </a:r>
          </a:p>
          <a:p>
            <a:r>
              <a:rPr lang="en-US" dirty="0"/>
              <a:t> </a:t>
            </a:r>
            <a:r>
              <a:rPr lang="en-US" dirty="0" smtClean="0"/>
              <a:t>For </a:t>
            </a:r>
            <a:r>
              <a:rPr lang="en-US" dirty="0"/>
              <a:t>cavitation , dimensionless parameter called cavitation number  is </a:t>
            </a:r>
            <a:r>
              <a:rPr lang="en-US" dirty="0" smtClean="0"/>
              <a:t>used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C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sys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P­</a:t>
            </a:r>
            <a:r>
              <a:rPr lang="en-US" baseline="-25000" dirty="0" err="1"/>
              <a:t>v</a:t>
            </a:r>
            <a:r>
              <a:rPr lang="en-US" dirty="0"/>
              <a:t> )/ </a:t>
            </a:r>
            <a:r>
              <a:rPr lang="en-US" dirty="0" smtClean="0"/>
              <a:t>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Where </a:t>
            </a:r>
            <a:r>
              <a:rPr lang="en-US" dirty="0"/>
              <a:t>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sys</a:t>
            </a:r>
            <a:r>
              <a:rPr lang="en-US" baseline="-2500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system </a:t>
            </a:r>
            <a:r>
              <a:rPr lang="en-US" dirty="0"/>
              <a:t>pressure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P</a:t>
            </a:r>
            <a:r>
              <a:rPr lang="en-US" baseline="-25000" dirty="0" err="1"/>
              <a:t>v</a:t>
            </a:r>
            <a:r>
              <a:rPr lang="en-US" dirty="0"/>
              <a:t> = vapor pressure </a:t>
            </a:r>
          </a:p>
          <a:p>
            <a:pPr marL="0" indent="0">
              <a:buNone/>
            </a:pPr>
            <a:r>
              <a:rPr lang="en-US" dirty="0"/>
              <a:t>                V = flow velocity </a:t>
            </a:r>
          </a:p>
          <a:p>
            <a:r>
              <a:rPr lang="en-US" dirty="0"/>
              <a:t>Critical cavitation number : value of C</a:t>
            </a:r>
            <a:r>
              <a:rPr lang="en-US" baseline="-25000" dirty="0"/>
              <a:t>a</a:t>
            </a:r>
            <a:r>
              <a:rPr lang="en-US" dirty="0" smtClean="0"/>
              <a:t> </a:t>
            </a:r>
            <a:r>
              <a:rPr lang="en-US" dirty="0"/>
              <a:t>below which cavitation </a:t>
            </a:r>
            <a:r>
              <a:rPr lang="en-US" dirty="0" smtClean="0"/>
              <a:t>( </a:t>
            </a:r>
            <a:r>
              <a:rPr lang="en-US" dirty="0"/>
              <a:t>bubbles formation </a:t>
            </a:r>
            <a:r>
              <a:rPr lang="en-US" dirty="0" smtClean="0"/>
              <a:t>) Take </a:t>
            </a:r>
            <a:r>
              <a:rPr lang="en-US" dirty="0"/>
              <a:t>place in a flow.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9218" name="Picture 2" descr="Image result for pipe cav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2655900"/>
            <a:ext cx="2019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ipe cavi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82" y="2799649"/>
            <a:ext cx="2533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Surface Tension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4" y="1429840"/>
            <a:ext cx="10515600" cy="435133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liquid will form an interface with a second liquid or a gas .</a:t>
            </a:r>
          </a:p>
          <a:p>
            <a:pPr lvl="0"/>
            <a:r>
              <a:rPr lang="en-US" dirty="0" smtClean="0"/>
              <a:t>Surface </a:t>
            </a:r>
            <a:r>
              <a:rPr lang="en-US" dirty="0"/>
              <a:t>tension results from cohesive </a:t>
            </a:r>
            <a:r>
              <a:rPr lang="en-US" dirty="0" smtClean="0"/>
              <a:t>forces, </a:t>
            </a:r>
            <a:r>
              <a:rPr lang="en-US" dirty="0"/>
              <a:t>between similar molecules , and “adhesive” force between unlike molecules .</a:t>
            </a:r>
          </a:p>
          <a:p>
            <a:pPr lvl="0"/>
            <a:r>
              <a:rPr lang="en-US" dirty="0" smtClean="0"/>
              <a:t>At </a:t>
            </a:r>
            <a:r>
              <a:rPr lang="en-US" dirty="0"/>
              <a:t>interface cohesive force from below ( liquid ) exceeds adhesive force </a:t>
            </a:r>
            <a:r>
              <a:rPr lang="en-US" dirty="0" smtClean="0"/>
              <a:t> </a:t>
            </a:r>
            <a:r>
              <a:rPr lang="en-US" dirty="0"/>
              <a:t>( gas/liquid )  hence resulting in surface tension .</a:t>
            </a:r>
          </a:p>
          <a:p>
            <a:pPr lvl="0"/>
            <a:r>
              <a:rPr lang="en-US" dirty="0" smtClean="0"/>
              <a:t>Surface </a:t>
            </a:r>
            <a:r>
              <a:rPr lang="en-US" dirty="0"/>
              <a:t>tension results in formation of liquid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droplets, bubbles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capillary action 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It </a:t>
            </a:r>
            <a:r>
              <a:rPr lang="en-US" dirty="0"/>
              <a:t>is measured by stretching force required to form the film , surface energy per unit length 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8303" y="51810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/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of [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 F/L      SI  N/m     or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lbf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28600"/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water /air        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0.073N/m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228600"/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air / mercury   </a:t>
            </a:r>
            <a:r>
              <a:rPr lang="en-US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0.48 N/m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10242" name="Picture 2" descr="Image result for Surface Tens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63" y="228648"/>
            <a:ext cx="2276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204" y="1981514"/>
            <a:ext cx="1604834" cy="160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Capillary Action Pl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94" y="5181013"/>
            <a:ext cx="1919944" cy="15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1411288"/>
            <a:ext cx="10515600" cy="4351338"/>
          </a:xfrm>
        </p:spPr>
        <p:txBody>
          <a:bodyPr/>
          <a:lstStyle/>
          <a:p>
            <a:r>
              <a:rPr lang="en-US" dirty="0"/>
              <a:t>Surface tension occurs during a gas-liquid interface, but if that interface comes in contact with a solid surface - such as the walls of a container - the interface usually curves up or down near that surface. Such a concave or convex </a:t>
            </a:r>
            <a:r>
              <a:rPr lang="en-US" dirty="0" smtClean="0"/>
              <a:t>surface </a:t>
            </a:r>
            <a:r>
              <a:rPr lang="en-US" dirty="0"/>
              <a:t>shape is known as a </a:t>
            </a:r>
            <a:r>
              <a:rPr lang="en-US" dirty="0" smtClean="0"/>
              <a:t>meniscus.</a:t>
            </a:r>
            <a:endParaRPr lang="en-US" dirty="0"/>
          </a:p>
        </p:txBody>
      </p:sp>
      <p:pic>
        <p:nvPicPr>
          <p:cNvPr id="4098" name="Picture 2" descr="Image result for surface tension contact 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3698875"/>
            <a:ext cx="5602288" cy="16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1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Capillary </a:t>
            </a:r>
            <a:r>
              <a:rPr lang="en-US" sz="4000" dirty="0" smtClean="0"/>
              <a:t>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12" y="1282700"/>
            <a:ext cx="7493979" cy="4351338"/>
          </a:xfrm>
        </p:spPr>
        <p:txBody>
          <a:bodyPr/>
          <a:lstStyle/>
          <a:p>
            <a:pPr lvl="0"/>
            <a:r>
              <a:rPr lang="en-US" dirty="0"/>
              <a:t>contact angle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appears when liquid intersect</a:t>
            </a:r>
          </a:p>
          <a:p>
            <a:r>
              <a:rPr lang="en-US" dirty="0"/>
              <a:t>   with the a solid surface .</a:t>
            </a:r>
          </a:p>
          <a:p>
            <a:r>
              <a:rPr lang="en-US" dirty="0"/>
              <a:t>     If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&lt; 90  wetting ( wets the solid )</a:t>
            </a:r>
          </a:p>
          <a:p>
            <a:r>
              <a:rPr lang="en-US" dirty="0"/>
              <a:t>     If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&gt; 90 Non wetting liquid .</a:t>
            </a:r>
          </a:p>
          <a:p>
            <a:r>
              <a:rPr lang="en-US" dirty="0"/>
              <a:t> </a:t>
            </a:r>
            <a:r>
              <a:rPr lang="en-US" dirty="0" smtClean="0"/>
              <a:t>capillary </a:t>
            </a:r>
            <a:r>
              <a:rPr lang="en-US" dirty="0"/>
              <a:t>action when liquid rises or falls in capillary tubes .</a:t>
            </a:r>
          </a:p>
          <a:p>
            <a:pPr lvl="0"/>
            <a:r>
              <a:rPr lang="en-US" dirty="0"/>
              <a:t>it is caused by surface tension and by the relative values of adhesive ( liquid  to solid ) and cohesive force ( between the liquid molecules 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28" y="963256"/>
            <a:ext cx="3880456" cy="1831975"/>
          </a:xfrm>
          <a:prstGeom prst="rect">
            <a:avLst/>
          </a:prstGeom>
        </p:spPr>
      </p:pic>
      <p:pic>
        <p:nvPicPr>
          <p:cNvPr id="3074" name="Picture 2" descr="Image result for surface tension contact 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33" y="2795231"/>
            <a:ext cx="3248108" cy="29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contact 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65" y="5428527"/>
            <a:ext cx="32670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93" y="0"/>
            <a:ext cx="10515600" cy="878362"/>
          </a:xfrm>
        </p:spPr>
        <p:txBody>
          <a:bodyPr>
            <a:normAutofit/>
          </a:bodyPr>
          <a:lstStyle/>
          <a:p>
            <a:r>
              <a:rPr lang="en-US" sz="4000" i="1" dirty="0"/>
              <a:t>Example  1.9 p </a:t>
            </a:r>
            <a:r>
              <a:rPr lang="en-US" sz="4000" i="1" dirty="0" smtClean="0"/>
              <a:t>31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93" y="706912"/>
            <a:ext cx="10515600" cy="5849984"/>
          </a:xfrm>
        </p:spPr>
        <p:txBody>
          <a:bodyPr>
            <a:noAutofit/>
          </a:bodyPr>
          <a:lstStyle/>
          <a:p>
            <a:r>
              <a:rPr lang="en-US" sz="2400" dirty="0"/>
              <a:t>Surface tension force at inter-face  must balance the weight of the </a:t>
            </a:r>
            <a:r>
              <a:rPr lang="en-US" sz="2400" dirty="0" smtClean="0"/>
              <a:t>column </a:t>
            </a:r>
            <a:r>
              <a:rPr lang="en-US" sz="2400" dirty="0"/>
              <a:t>of liquid of height </a:t>
            </a:r>
            <a:r>
              <a:rPr lang="en-US" sz="2400" dirty="0" smtClean="0"/>
              <a:t>(h </a:t>
            </a:r>
            <a:r>
              <a:rPr lang="en-US" sz="2400" dirty="0"/>
              <a:t>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(2</a:t>
            </a:r>
            <a:r>
              <a:rPr lang="el-GR" sz="2400" dirty="0" smtClean="0"/>
              <a:t>σ π </a:t>
            </a:r>
            <a:r>
              <a:rPr lang="en-US" sz="2400" dirty="0" smtClean="0"/>
              <a:t>R) cos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ɣ</a:t>
            </a:r>
            <a:r>
              <a:rPr lang="el-GR" sz="2400" dirty="0" smtClean="0"/>
              <a:t> π </a:t>
            </a:r>
            <a:r>
              <a:rPr lang="en-US" sz="2400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h 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     </a:t>
            </a:r>
            <a:r>
              <a:rPr lang="en-US" sz="2400" dirty="0"/>
              <a:t>then     </a:t>
            </a:r>
            <a:r>
              <a:rPr lang="en-US" sz="2400" u="sng" dirty="0"/>
              <a:t>h =  (</a:t>
            </a:r>
            <a:r>
              <a:rPr lang="en-US" sz="2400" u="sng" dirty="0" smtClean="0"/>
              <a:t>2</a:t>
            </a:r>
            <a:r>
              <a:rPr lang="el-GR" sz="2400" u="sng" dirty="0" smtClean="0"/>
              <a:t> σ</a:t>
            </a:r>
            <a:r>
              <a:rPr lang="en-US" sz="2400" u="sng" dirty="0" smtClean="0"/>
              <a:t> cos</a:t>
            </a:r>
            <a:r>
              <a:rPr lang="el-GR" sz="2400" u="sng" dirty="0" smtClean="0"/>
              <a:t>ϴ</a:t>
            </a:r>
            <a:r>
              <a:rPr lang="en-US" sz="2400" u="sng" dirty="0" smtClean="0"/>
              <a:t> /</a:t>
            </a:r>
            <a:r>
              <a:rPr lang="en-US" sz="2400" u="sng" dirty="0" err="1" smtClean="0"/>
              <a:t>ɤR</a:t>
            </a:r>
            <a:r>
              <a:rPr lang="en-US" sz="2400" u="sng" dirty="0"/>
              <a:t>)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                                             </a:t>
            </a:r>
            <a:r>
              <a:rPr lang="en-US" sz="2400" dirty="0"/>
              <a:t>h  &gt; 0 positive   if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&lt; 90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h &lt; 0   negative  if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&gt; 90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/>
              <a:t>a )  </a:t>
            </a:r>
            <a:r>
              <a:rPr lang="en-US" sz="2400" dirty="0" err="1"/>
              <a:t>e.g</a:t>
            </a:r>
            <a:r>
              <a:rPr lang="en-US" sz="2400" dirty="0"/>
              <a:t>  for water – air –glass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= 0 </a:t>
            </a:r>
            <a:r>
              <a:rPr lang="en-US" sz="2400" dirty="0" smtClean="0"/>
              <a:t>       </a:t>
            </a:r>
            <a:r>
              <a:rPr lang="el-GR" sz="2400" dirty="0" smtClean="0"/>
              <a:t>σ</a:t>
            </a:r>
            <a:r>
              <a:rPr lang="en-US" sz="2400" dirty="0" smtClean="0"/>
              <a:t> </a:t>
            </a:r>
            <a:r>
              <a:rPr lang="en-US" sz="2400" dirty="0"/>
              <a:t>= 0.073 N/m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smtClean="0"/>
              <a:t> 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 </a:t>
            </a:r>
            <a:r>
              <a:rPr lang="en-US" sz="2400" dirty="0"/>
              <a:t>= 1000kg/m</a:t>
            </a:r>
            <a:r>
              <a:rPr lang="en-US" sz="2400" baseline="30000" dirty="0"/>
              <a:t>3</a:t>
            </a:r>
            <a:r>
              <a:rPr lang="en-US" sz="2400" dirty="0"/>
              <a:t>    R = 1 mm 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          </a:t>
            </a:r>
            <a:r>
              <a:rPr lang="en-US" sz="2400" dirty="0"/>
              <a:t>h = 2(0.073cos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/ (1000*9.81*0.001)    = 0.015 m  = 1.5 cm .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b </a:t>
            </a:r>
            <a:r>
              <a:rPr lang="en-US" sz="2400" dirty="0"/>
              <a:t>)  for mercury – air – glass </a:t>
            </a:r>
          </a:p>
          <a:p>
            <a:r>
              <a:rPr lang="en-US" sz="2400" dirty="0"/>
              <a:t> </a:t>
            </a:r>
            <a:r>
              <a:rPr lang="el-GR" sz="2400" dirty="0" smtClean="0"/>
              <a:t>ϴ</a:t>
            </a:r>
            <a:r>
              <a:rPr lang="en-US" sz="2400" dirty="0" smtClean="0"/>
              <a:t>  </a:t>
            </a:r>
            <a:r>
              <a:rPr lang="en-US" sz="2400" dirty="0"/>
              <a:t>= </a:t>
            </a:r>
            <a:r>
              <a:rPr lang="en-US" sz="2400" dirty="0" smtClean="0"/>
              <a:t>130,   </a:t>
            </a:r>
            <a:r>
              <a:rPr lang="el-GR" sz="2400" dirty="0" smtClean="0"/>
              <a:t>σ</a:t>
            </a:r>
            <a:r>
              <a:rPr lang="en-US" sz="2400" dirty="0" smtClean="0"/>
              <a:t> </a:t>
            </a:r>
            <a:r>
              <a:rPr lang="en-US" sz="2400" dirty="0"/>
              <a:t>= 0.48  N/m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 </a:t>
            </a:r>
            <a:r>
              <a:rPr lang="en-US" sz="2400" dirty="0"/>
              <a:t>= 13600 kg /m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R = 1 mm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h </a:t>
            </a:r>
            <a:r>
              <a:rPr lang="en-US" sz="2400" dirty="0"/>
              <a:t>= 2*0.48 *cos130 / 13600*9.81*0.001   = -0.46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338" y="1226576"/>
            <a:ext cx="2514387" cy="2391305"/>
          </a:xfrm>
          <a:prstGeom prst="rect">
            <a:avLst/>
          </a:prstGeom>
        </p:spPr>
      </p:pic>
      <p:pic>
        <p:nvPicPr>
          <p:cNvPr id="6146" name="Picture 2" descr="Image result for surface tension contact 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4137545"/>
            <a:ext cx="31623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250826"/>
            <a:ext cx="10515600" cy="877888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Flow-Analysis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128714"/>
            <a:ext cx="10515600" cy="5329236"/>
          </a:xfrm>
        </p:spPr>
        <p:txBody>
          <a:bodyPr>
            <a:noAutofit/>
          </a:bodyPr>
          <a:lstStyle/>
          <a:p>
            <a:r>
              <a:rPr lang="en-US" dirty="0"/>
              <a:t>There are three basic ways to attack a fluid-flow </a:t>
            </a:r>
            <a:r>
              <a:rPr lang="en-US" dirty="0" smtClean="0"/>
              <a:t>problem;</a:t>
            </a:r>
          </a:p>
          <a:p>
            <a:pPr lvl="1"/>
            <a:r>
              <a:rPr lang="en-US" sz="2800" dirty="0"/>
              <a:t>Control-volume, or </a:t>
            </a:r>
            <a:r>
              <a:rPr lang="en-US" sz="2800" i="1" dirty="0"/>
              <a:t>integral </a:t>
            </a:r>
            <a:r>
              <a:rPr lang="en-US" sz="2800" dirty="0"/>
              <a:t>analysis (Chap. 3)</a:t>
            </a:r>
          </a:p>
          <a:p>
            <a:pPr lvl="1"/>
            <a:r>
              <a:rPr lang="en-US" sz="2800" dirty="0" smtClean="0"/>
              <a:t>Infinitesimal </a:t>
            </a:r>
            <a:r>
              <a:rPr lang="en-US" sz="2800" dirty="0"/>
              <a:t>system, or </a:t>
            </a:r>
            <a:r>
              <a:rPr lang="en-US" sz="2800" i="1" dirty="0"/>
              <a:t>differential </a:t>
            </a:r>
            <a:r>
              <a:rPr lang="en-US" sz="2800" dirty="0"/>
              <a:t>analysis (Chap. 4)</a:t>
            </a:r>
          </a:p>
          <a:p>
            <a:pPr lvl="1"/>
            <a:r>
              <a:rPr lang="en-US" sz="2800" dirty="0" smtClean="0"/>
              <a:t>Experimental </a:t>
            </a:r>
            <a:r>
              <a:rPr lang="en-US" sz="2800" dirty="0"/>
              <a:t>study, or </a:t>
            </a:r>
            <a:r>
              <a:rPr lang="en-US" sz="2800" i="1" dirty="0"/>
              <a:t>dimensional </a:t>
            </a:r>
            <a:r>
              <a:rPr lang="en-US" sz="2800" dirty="0"/>
              <a:t>analysis (Chap. 5</a:t>
            </a:r>
            <a:r>
              <a:rPr lang="en-US" sz="2800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flow must satisfy the three basic laws of </a:t>
            </a:r>
            <a:r>
              <a:rPr lang="en-US" dirty="0" smtClean="0"/>
              <a:t>mechanics </a:t>
            </a:r>
            <a:r>
              <a:rPr lang="en-US" dirty="0"/>
              <a:t>plus a </a:t>
            </a:r>
            <a:r>
              <a:rPr lang="en-US" dirty="0" smtClean="0"/>
              <a:t>thermodynamic state </a:t>
            </a:r>
            <a:r>
              <a:rPr lang="en-US" dirty="0"/>
              <a:t>relation and associated boundary </a:t>
            </a:r>
            <a:r>
              <a:rPr lang="en-US" dirty="0" smtClean="0"/>
              <a:t>conditions.</a:t>
            </a:r>
          </a:p>
          <a:p>
            <a:pPr lvl="1"/>
            <a:r>
              <a:rPr lang="en-US" sz="2800" dirty="0" smtClean="0"/>
              <a:t>Conservation </a:t>
            </a:r>
            <a:r>
              <a:rPr lang="en-US" sz="2800" dirty="0"/>
              <a:t>of mass (continuity)</a:t>
            </a:r>
          </a:p>
          <a:p>
            <a:pPr lvl="1"/>
            <a:r>
              <a:rPr lang="en-US" sz="2800" dirty="0" smtClean="0"/>
              <a:t>Linear </a:t>
            </a:r>
            <a:r>
              <a:rPr lang="en-US" sz="2800" dirty="0"/>
              <a:t>momentum (Newton’s second law)</a:t>
            </a:r>
          </a:p>
          <a:p>
            <a:pPr lvl="1"/>
            <a:r>
              <a:rPr lang="en-US" sz="2800" dirty="0" smtClean="0"/>
              <a:t>First </a:t>
            </a:r>
            <a:r>
              <a:rPr lang="en-US" sz="2800" dirty="0"/>
              <a:t>law of thermodynamics (conservation of energy)</a:t>
            </a:r>
          </a:p>
          <a:p>
            <a:pPr lvl="1"/>
            <a:r>
              <a:rPr lang="en-US" sz="2800" dirty="0" smtClean="0"/>
              <a:t>A </a:t>
            </a:r>
            <a:r>
              <a:rPr lang="en-US" sz="2800" dirty="0"/>
              <a:t>state relation like  </a:t>
            </a:r>
            <a:r>
              <a:rPr lang="en-US" sz="2800" dirty="0" smtClean="0"/>
              <a:t>f</a:t>
            </a:r>
            <a:r>
              <a:rPr lang="en-US" sz="2800" dirty="0"/>
              <a:t>(p, T)</a:t>
            </a:r>
          </a:p>
          <a:p>
            <a:pPr lvl="1"/>
            <a:r>
              <a:rPr lang="en-US" sz="2800" dirty="0" smtClean="0"/>
              <a:t>Appropriate </a:t>
            </a:r>
            <a:r>
              <a:rPr lang="en-US" sz="2800" dirty="0"/>
              <a:t>boundary conditions at solid surfaces, interfaces, inlets, and exits</a:t>
            </a:r>
          </a:p>
        </p:txBody>
      </p:sp>
    </p:spTree>
    <p:extLst>
      <p:ext uri="{BB962C8B-B14F-4D97-AF65-F5344CB8AC3E}">
        <p14:creationId xmlns:p14="http://schemas.microsoft.com/office/powerpoint/2010/main" val="2243925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825625"/>
            <a:ext cx="10078792" cy="25553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Fluids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Units &amp; dimensions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Properties of fluids</a:t>
            </a:r>
          </a:p>
          <a:p>
            <a:r>
              <a:rPr lang="en-US" dirty="0" smtClean="0"/>
              <a:t>Pressure variations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Pressure forces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Buoyancy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29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Pressure </a:t>
            </a:r>
            <a:r>
              <a:rPr lang="en-US" sz="4000" b="1" dirty="0"/>
              <a:t>at a  point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shown that at any point in a fluid the pressure is the same in all directions .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y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4" name="Picture 6" descr="whi29346_0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69" y="2868100"/>
            <a:ext cx="4114799" cy="2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10550" y="6336274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1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48825" cy="3046413"/>
          </a:xfrm>
        </p:spPr>
        <p:txBody>
          <a:bodyPr/>
          <a:lstStyle/>
          <a:p>
            <a:r>
              <a:rPr lang="en-US" dirty="0"/>
              <a:t>Pressure in a continuously distributed uniform static fluid varies only with </a:t>
            </a:r>
            <a:r>
              <a:rPr lang="en-US" dirty="0" smtClean="0"/>
              <a:t>vertical distance </a:t>
            </a:r>
            <a:r>
              <a:rPr lang="en-US" dirty="0"/>
              <a:t>and is independent of the shape of the container.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pressure is the </a:t>
            </a:r>
            <a:r>
              <a:rPr lang="en-US" dirty="0" smtClean="0"/>
              <a:t>same at </a:t>
            </a:r>
            <a:r>
              <a:rPr lang="en-US" dirty="0"/>
              <a:t>all points on a given horizontal plane in the fluid.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pressure increases </a:t>
            </a:r>
            <a:r>
              <a:rPr lang="en-US" dirty="0" smtClean="0"/>
              <a:t>with depth </a:t>
            </a:r>
            <a:r>
              <a:rPr lang="en-US" dirty="0"/>
              <a:t>in the fluid.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411288"/>
            <a:ext cx="10515600" cy="4351338"/>
          </a:xfrm>
        </p:spPr>
        <p:txBody>
          <a:bodyPr/>
          <a:lstStyle/>
          <a:p>
            <a:r>
              <a:rPr lang="en-US" dirty="0" smtClean="0"/>
              <a:t>Matter </a:t>
            </a:r>
            <a:r>
              <a:rPr lang="en-US" dirty="0"/>
              <a:t>consist of two states </a:t>
            </a:r>
            <a:r>
              <a:rPr lang="en-US" dirty="0" smtClean="0"/>
              <a:t>; </a:t>
            </a:r>
            <a:r>
              <a:rPr lang="en-US" dirty="0"/>
              <a:t>fluid and solid . A solid can resist sheer stress by  a static deformation . The fluid move and deforms continuously as long as sheer stress is </a:t>
            </a:r>
            <a:r>
              <a:rPr lang="en-US" dirty="0" smtClean="0"/>
              <a:t>applied.</a:t>
            </a:r>
          </a:p>
          <a:p>
            <a:r>
              <a:rPr lang="en-US" dirty="0"/>
              <a:t>A </a:t>
            </a:r>
            <a:r>
              <a:rPr lang="en-US" b="1" dirty="0"/>
              <a:t>fluid </a:t>
            </a:r>
            <a:r>
              <a:rPr lang="en-US" dirty="0"/>
              <a:t>continues to flow for </a:t>
            </a:r>
            <a:r>
              <a:rPr lang="en-US" dirty="0" smtClean="0"/>
              <a:t>as long </a:t>
            </a:r>
            <a:r>
              <a:rPr lang="en-US" dirty="0"/>
              <a:t>as the force is applied and will not recover its original form when the force is removed.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Shear force : force component tangent to the surface .</a:t>
            </a:r>
          </a:p>
          <a:p>
            <a:r>
              <a:rPr lang="en-US" dirty="0"/>
              <a:t>Shear stress is the sheer force per unit area   </a:t>
            </a:r>
            <a:r>
              <a:rPr lang="el-GR" dirty="0" smtClean="0"/>
              <a:t>τ</a:t>
            </a:r>
            <a:r>
              <a:rPr lang="en-US" dirty="0" smtClean="0"/>
              <a:t> </a:t>
            </a:r>
            <a:r>
              <a:rPr lang="en-US" dirty="0"/>
              <a:t>= F/area 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4750419"/>
            <a:ext cx="4700587" cy="17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Pressure scale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10" y="1266067"/>
            <a:ext cx="5316941" cy="4351338"/>
          </a:xfrm>
        </p:spPr>
        <p:txBody>
          <a:bodyPr>
            <a:noAutofit/>
          </a:bodyPr>
          <a:lstStyle/>
          <a:p>
            <a:r>
              <a:rPr lang="en-US" sz="2400" dirty="0"/>
              <a:t>Absolute pressure at complete vacuum</a:t>
            </a:r>
          </a:p>
          <a:p>
            <a:r>
              <a:rPr lang="en-US" sz="2400" dirty="0"/>
              <a:t> 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gauge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P </a:t>
            </a:r>
            <a:r>
              <a:rPr lang="en-US" sz="2400" baseline="-25000" dirty="0" smtClean="0"/>
              <a:t>absolute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atmosphere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 </a:t>
            </a:r>
            <a:r>
              <a:rPr lang="en-US" sz="2400" dirty="0" smtClean="0"/>
              <a:t>Or </a:t>
            </a:r>
            <a:endParaRPr lang="en-US" sz="2400" dirty="0"/>
          </a:p>
          <a:p>
            <a:r>
              <a:rPr lang="en-US" sz="2400" dirty="0" err="1"/>
              <a:t>P</a:t>
            </a:r>
            <a:r>
              <a:rPr lang="en-US" sz="2400" baseline="-25000" dirty="0" err="1"/>
              <a:t>abs</a:t>
            </a:r>
            <a:r>
              <a:rPr lang="en-US" sz="2400" baseline="-25000" dirty="0"/>
              <a:t> </a:t>
            </a:r>
            <a:r>
              <a:rPr lang="en-US" sz="2400" dirty="0"/>
              <a:t> = </a:t>
            </a:r>
            <a:r>
              <a:rPr lang="en-US" sz="2400" dirty="0" err="1"/>
              <a:t>P</a:t>
            </a:r>
            <a:r>
              <a:rPr lang="en-US" sz="2400" baseline="-25000" dirty="0" err="1"/>
              <a:t>atm</a:t>
            </a:r>
            <a:r>
              <a:rPr lang="en-US" sz="2400" dirty="0"/>
              <a:t> </a:t>
            </a:r>
            <a:r>
              <a:rPr lang="en-US" sz="2400" dirty="0" smtClean="0"/>
              <a:t>+ </a:t>
            </a:r>
            <a:r>
              <a:rPr lang="en-US" sz="2400" dirty="0" err="1"/>
              <a:t>P</a:t>
            </a:r>
            <a:r>
              <a:rPr lang="en-US" sz="2400" baseline="-25000" dirty="0" err="1"/>
              <a:t>gauge</a:t>
            </a:r>
            <a:endParaRPr lang="en-US" sz="2400" dirty="0"/>
          </a:p>
          <a:p>
            <a:r>
              <a:rPr lang="en-US" sz="2400" dirty="0" err="1"/>
              <a:t>P</a:t>
            </a:r>
            <a:r>
              <a:rPr lang="en-US" sz="2400" baseline="-25000" dirty="0" err="1"/>
              <a:t>atm</a:t>
            </a:r>
            <a:r>
              <a:rPr lang="en-US" sz="2400" dirty="0"/>
              <a:t> = 760 mm Hg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/>
              <a:t>= 101.325kPa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/>
              <a:t>= </a:t>
            </a:r>
            <a:r>
              <a:rPr lang="en-US" sz="2400" dirty="0" smtClean="0"/>
              <a:t>14.7 </a:t>
            </a:r>
            <a:r>
              <a:rPr lang="en-US" sz="2400" dirty="0"/>
              <a:t>psi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Bourdon </a:t>
            </a:r>
            <a:r>
              <a:rPr lang="en-US" sz="2400" dirty="0"/>
              <a:t>gauge : measures gauge pressure</a:t>
            </a:r>
          </a:p>
          <a:p>
            <a:r>
              <a:rPr lang="en-US" sz="2400" dirty="0"/>
              <a:t>Barometer : measure atmospheric pressure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921" y="3738513"/>
            <a:ext cx="3746106" cy="2632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9542"/>
            <a:ext cx="6093228" cy="287754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05800" y="6422813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82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Bourdon gauge</a:t>
            </a:r>
            <a:endParaRPr lang="en-US" dirty="0"/>
          </a:p>
        </p:txBody>
      </p:sp>
      <p:pic>
        <p:nvPicPr>
          <p:cNvPr id="4" name="Picture 4" descr="whi29346_02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6" y="1690688"/>
            <a:ext cx="4720317" cy="408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idealvac.com/files/images/Bourdon_QtrNP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2" y="1826549"/>
            <a:ext cx="3433549" cy="34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f/f7/Manometer_ins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7" y="1826548"/>
            <a:ext cx="2785355" cy="34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32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/>
          </a:bodyPr>
          <a:lstStyle/>
          <a:p>
            <a:r>
              <a:rPr lang="en-US" sz="4000" dirty="0"/>
              <a:t>Incompressible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31018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Hydrostatic pressure distribution</a:t>
            </a:r>
          </a:p>
          <a:p>
            <a:r>
              <a:rPr lang="en-US" dirty="0"/>
              <a:t>( 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dz</a:t>
            </a:r>
            <a:r>
              <a:rPr lang="en-US" dirty="0"/>
              <a:t> ) = -ɣ</a:t>
            </a:r>
            <a:r>
              <a:rPr lang="en-US" baseline="-2500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–P</a:t>
            </a:r>
            <a:r>
              <a:rPr lang="en-US" baseline="-25000" dirty="0"/>
              <a:t>1</a:t>
            </a:r>
            <a:r>
              <a:rPr lang="en-US" dirty="0"/>
              <a:t> = - ɣ (</a:t>
            </a: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-z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) 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  =  P</a:t>
            </a:r>
            <a:r>
              <a:rPr lang="en-US" baseline="-25000" dirty="0"/>
              <a:t>1</a:t>
            </a:r>
            <a:r>
              <a:rPr lang="en-US" dirty="0"/>
              <a:t> +  ɣ </a:t>
            </a:r>
            <a:r>
              <a:rPr lang="en-US" dirty="0" smtClean="0"/>
              <a:t>(z</a:t>
            </a:r>
            <a:r>
              <a:rPr lang="en-US" baseline="-25000" dirty="0" smtClean="0"/>
              <a:t>1</a:t>
            </a:r>
            <a:r>
              <a:rPr lang="en-US" dirty="0" smtClean="0"/>
              <a:t>-z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  =  P</a:t>
            </a:r>
            <a:r>
              <a:rPr lang="en-US" baseline="-25000" dirty="0"/>
              <a:t>1</a:t>
            </a:r>
            <a:r>
              <a:rPr lang="en-US" dirty="0"/>
              <a:t> +  </a:t>
            </a:r>
            <a:r>
              <a:rPr lang="en-US" dirty="0" err="1"/>
              <a:t>ɣh</a:t>
            </a:r>
            <a:endParaRPr lang="en-US" dirty="0"/>
          </a:p>
          <a:p>
            <a:r>
              <a:rPr lang="en-US" dirty="0"/>
              <a:t> If  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baseline="-25000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Then P</a:t>
            </a:r>
            <a:r>
              <a:rPr lang="en-US" baseline="-25000" dirty="0"/>
              <a:t>2</a:t>
            </a:r>
            <a:r>
              <a:rPr lang="en-US" dirty="0"/>
              <a:t>   = 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+  </a:t>
            </a:r>
            <a:r>
              <a:rPr lang="en-US" dirty="0" err="1"/>
              <a:t>ɣh</a:t>
            </a:r>
            <a:endParaRPr lang="en-US" dirty="0" smtClean="0"/>
          </a:p>
          <a:p>
            <a:r>
              <a:rPr lang="en-US" dirty="0" smtClean="0"/>
              <a:t>P </a:t>
            </a:r>
            <a:r>
              <a:rPr lang="en-US" baseline="-25000" dirty="0" smtClean="0"/>
              <a:t>down</a:t>
            </a:r>
            <a:r>
              <a:rPr lang="en-US" dirty="0" smtClean="0"/>
              <a:t> = P</a:t>
            </a:r>
            <a:r>
              <a:rPr lang="en-US" baseline="-25000" dirty="0" smtClean="0"/>
              <a:t>up</a:t>
            </a:r>
            <a:r>
              <a:rPr lang="en-US" dirty="0" smtClean="0"/>
              <a:t> +</a:t>
            </a:r>
            <a:r>
              <a:rPr lang="en-US" sz="3800" dirty="0" smtClean="0"/>
              <a:t>ɤ</a:t>
            </a:r>
            <a:r>
              <a:rPr lang="en-US" dirty="0" smtClean="0"/>
              <a:t> h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2065576"/>
          <a:ext cx="35544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1625400" imgH="545760" progId="Equation.3">
                  <p:embed/>
                </p:oleObj>
              </mc:Choice>
              <mc:Fallback>
                <p:oleObj name="Equation" r:id="rId3" imgW="16254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65576"/>
                        <a:ext cx="35544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795" y="2758484"/>
            <a:ext cx="7315200" cy="384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479" y="65658"/>
            <a:ext cx="6361516" cy="26711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603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95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931"/>
            <a:ext cx="10515600" cy="1077913"/>
          </a:xfrm>
        </p:spPr>
        <p:txBody>
          <a:bodyPr/>
          <a:lstStyle/>
          <a:p>
            <a:r>
              <a:rPr lang="en-US" dirty="0"/>
              <a:t>EXAMPLE 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63" y="1028699"/>
            <a:ext cx="10515600" cy="1156494"/>
          </a:xfrm>
        </p:spPr>
        <p:txBody>
          <a:bodyPr>
            <a:normAutofit/>
          </a:bodyPr>
          <a:lstStyle/>
          <a:p>
            <a:r>
              <a:rPr lang="en-US" sz="2400" dirty="0"/>
              <a:t>Newfound Lake, a freshwater lake near Bristol, New Hampshire, has a maximum depth of </a:t>
            </a:r>
            <a:r>
              <a:rPr lang="en-US" sz="2400" dirty="0" smtClean="0"/>
              <a:t>60 m</a:t>
            </a:r>
            <a:r>
              <a:rPr lang="en-US" sz="2400" dirty="0"/>
              <a:t>, and the mean atmospheric pressure is 91 </a:t>
            </a:r>
            <a:r>
              <a:rPr lang="en-US" sz="2400" dirty="0" err="1"/>
              <a:t>kPa</a:t>
            </a:r>
            <a:r>
              <a:rPr lang="en-US" sz="2400" dirty="0"/>
              <a:t>. Estimate the absolute pressure in </a:t>
            </a:r>
            <a:r>
              <a:rPr lang="en-US" sz="2400" dirty="0" err="1"/>
              <a:t>kPa</a:t>
            </a:r>
            <a:r>
              <a:rPr lang="en-US" sz="2400" dirty="0"/>
              <a:t> at </a:t>
            </a:r>
            <a:r>
              <a:rPr lang="en-US" sz="2400" dirty="0" smtClean="0"/>
              <a:t>this maximum </a:t>
            </a:r>
            <a:r>
              <a:rPr lang="en-US" sz="2400" dirty="0"/>
              <a:t>depth.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3" y="2149473"/>
            <a:ext cx="9818123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18" y="4335461"/>
            <a:ext cx="5274682" cy="25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2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0"/>
            <a:ext cx="10515600" cy="1078173"/>
          </a:xfrm>
        </p:spPr>
        <p:txBody>
          <a:bodyPr>
            <a:normAutofit/>
          </a:bodyPr>
          <a:lstStyle/>
          <a:p>
            <a:r>
              <a:rPr lang="en-US" sz="4000" b="1" dirty="0"/>
              <a:t>Barometer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097759"/>
            <a:ext cx="897454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Barometer is simplest </a:t>
            </a:r>
            <a:r>
              <a:rPr lang="en-US" dirty="0"/>
              <a:t>application of the hydrostatic formula.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- 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g</a:t>
            </a:r>
            <a:r>
              <a:rPr lang="en-US" dirty="0"/>
              <a:t>( z</a:t>
            </a:r>
            <a:r>
              <a:rPr lang="en-US" baseline="-25000" dirty="0"/>
              <a:t>2</a:t>
            </a:r>
            <a:r>
              <a:rPr lang="en-US" dirty="0"/>
              <a:t>- z</a:t>
            </a:r>
            <a:r>
              <a:rPr lang="en-US" baseline="-25000" dirty="0"/>
              <a:t>1</a:t>
            </a:r>
            <a:r>
              <a:rPr lang="en-US" dirty="0"/>
              <a:t> ) </a:t>
            </a:r>
          </a:p>
          <a:p>
            <a:r>
              <a:rPr lang="en-US" dirty="0" smtClean="0"/>
              <a:t>Mercury </a:t>
            </a:r>
            <a:r>
              <a:rPr lang="en-US" dirty="0"/>
              <a:t>barometer is a tube filled </a:t>
            </a:r>
            <a:r>
              <a:rPr lang="en-US" dirty="0" smtClean="0"/>
              <a:t>with mercury </a:t>
            </a:r>
            <a:r>
              <a:rPr lang="en-US" dirty="0"/>
              <a:t>and inverted in mercury </a:t>
            </a:r>
            <a:r>
              <a:rPr lang="en-US" dirty="0" smtClean="0"/>
              <a:t>reservoir.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2 </a:t>
            </a:r>
            <a:r>
              <a:rPr lang="en-US" dirty="0" smtClean="0"/>
              <a:t>= P</a:t>
            </a:r>
            <a:r>
              <a:rPr lang="en-US" baseline="-25000" dirty="0" smtClean="0"/>
              <a:t>1</a:t>
            </a:r>
            <a:r>
              <a:rPr lang="en-US" dirty="0" smtClean="0"/>
              <a:t>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g( z2- z1 ) = P1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g h</a:t>
            </a:r>
            <a:endParaRPr lang="en-US" dirty="0"/>
          </a:p>
          <a:p>
            <a:r>
              <a:rPr lang="en-US" dirty="0"/>
              <a:t>At z</a:t>
            </a:r>
            <a:r>
              <a:rPr lang="en-US" baseline="-25000" dirty="0"/>
              <a:t>1</a:t>
            </a:r>
            <a:r>
              <a:rPr lang="en-US" dirty="0"/>
              <a:t> top of mercury P</a:t>
            </a:r>
            <a:r>
              <a:rPr lang="en-US" baseline="-25000" dirty="0"/>
              <a:t>1</a:t>
            </a:r>
            <a:r>
              <a:rPr lang="en-US" dirty="0"/>
              <a:t> = 0  since Hg has </a:t>
            </a:r>
            <a:r>
              <a:rPr lang="en-US" dirty="0" smtClean="0"/>
              <a:t>low vapor </a:t>
            </a:r>
            <a:r>
              <a:rPr lang="en-US" dirty="0"/>
              <a:t>pressure  P</a:t>
            </a:r>
            <a:r>
              <a:rPr lang="en-US" baseline="-25000" dirty="0"/>
              <a:t>2</a:t>
            </a:r>
            <a:r>
              <a:rPr lang="en-US" dirty="0"/>
              <a:t> = P</a:t>
            </a:r>
            <a:r>
              <a:rPr lang="en-US" baseline="-25000" dirty="0"/>
              <a:t>a</a:t>
            </a:r>
            <a:r>
              <a:rPr lang="en-US" dirty="0"/>
              <a:t>  at the same level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 smtClean="0"/>
              <a:t>= </a:t>
            </a:r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aseline="-25000" dirty="0"/>
              <a:t>Hg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h  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 h = P</a:t>
            </a:r>
            <a:r>
              <a:rPr lang="en-US" baseline="-25000" dirty="0"/>
              <a:t>a</a:t>
            </a:r>
            <a:r>
              <a:rPr lang="en-US" dirty="0"/>
              <a:t>/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aseline="-25000" dirty="0"/>
              <a:t>Hg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b="1" i="1" dirty="0" err="1" smtClean="0"/>
              <a:t>e.g</a:t>
            </a:r>
            <a:r>
              <a:rPr lang="en-US" dirty="0" smtClean="0"/>
              <a:t>   P</a:t>
            </a:r>
            <a:r>
              <a:rPr lang="en-US" baseline="-25000" dirty="0" smtClean="0"/>
              <a:t>a</a:t>
            </a:r>
            <a:r>
              <a:rPr lang="en-US" dirty="0" smtClean="0"/>
              <a:t> = 101350 Pa  </a:t>
            </a:r>
            <a:r>
              <a:rPr lang="en-US" dirty="0" err="1" smtClean="0"/>
              <a:t>ɤ</a:t>
            </a:r>
            <a:r>
              <a:rPr lang="en-US" baseline="-25000" dirty="0" err="1" smtClean="0"/>
              <a:t>Hg</a:t>
            </a:r>
            <a:r>
              <a:rPr lang="en-US" dirty="0" smtClean="0"/>
              <a:t> = 133100N/m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then </a:t>
            </a:r>
            <a:r>
              <a:rPr lang="en-US" dirty="0"/>
              <a:t>h = 0.761 m = 761 mm </a:t>
            </a:r>
          </a:p>
          <a:p>
            <a:r>
              <a:rPr lang="en-US" dirty="0"/>
              <a:t>mercury is used because it is the heaviest liquid </a:t>
            </a:r>
          </a:p>
          <a:p>
            <a:r>
              <a:rPr lang="en-US" dirty="0"/>
              <a:t> h </a:t>
            </a:r>
            <a:r>
              <a:rPr lang="en-US" baseline="-25000" dirty="0"/>
              <a:t>H2O</a:t>
            </a:r>
            <a:r>
              <a:rPr lang="en-US" dirty="0"/>
              <a:t> = 101350/ɣ</a:t>
            </a:r>
            <a:r>
              <a:rPr lang="en-US" baseline="-25000" dirty="0" smtClean="0"/>
              <a:t>H2O </a:t>
            </a:r>
            <a:r>
              <a:rPr lang="en-US" dirty="0" smtClean="0"/>
              <a:t>  </a:t>
            </a:r>
            <a:r>
              <a:rPr lang="en-US" dirty="0"/>
              <a:t>=  (101350/9790) m H</a:t>
            </a:r>
            <a:r>
              <a:rPr lang="en-US" baseline="-25000" dirty="0"/>
              <a:t>2</a:t>
            </a:r>
            <a:r>
              <a:rPr lang="en-US" dirty="0"/>
              <a:t>O  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558" y="3482679"/>
            <a:ext cx="2463932" cy="2372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188" y="853921"/>
            <a:ext cx="1327430" cy="262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403" y="3482679"/>
            <a:ext cx="2692970" cy="288061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63888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1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2237"/>
            <a:ext cx="10515600" cy="1325563"/>
          </a:xfrm>
        </p:spPr>
        <p:txBody>
          <a:bodyPr/>
          <a:lstStyle/>
          <a:p>
            <a:r>
              <a:rPr lang="en-US" dirty="0" smtClean="0"/>
              <a:t>Multi layer liquids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799"/>
            <a:ext cx="8548688" cy="44998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5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2.8 modified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214438"/>
            <a:ext cx="10515600" cy="4351338"/>
          </a:xfrm>
        </p:spPr>
        <p:txBody>
          <a:bodyPr/>
          <a:lstStyle/>
          <a:p>
            <a:r>
              <a:rPr lang="en-US" dirty="0"/>
              <a:t>A tank </a:t>
            </a:r>
            <a:r>
              <a:rPr lang="en-US" dirty="0" smtClean="0"/>
              <a:t>is filled with layered liquids; 8 </a:t>
            </a:r>
            <a:r>
              <a:rPr lang="en-US" dirty="0" err="1"/>
              <a:t>ft</a:t>
            </a:r>
            <a:r>
              <a:rPr lang="en-US" dirty="0"/>
              <a:t> of oil, 6 </a:t>
            </a:r>
            <a:r>
              <a:rPr lang="en-US" dirty="0" err="1"/>
              <a:t>ft</a:t>
            </a:r>
            <a:r>
              <a:rPr lang="en-US" dirty="0"/>
              <a:t> of water, and 4 </a:t>
            </a:r>
            <a:r>
              <a:rPr lang="en-US" dirty="0" err="1"/>
              <a:t>ft</a:t>
            </a:r>
            <a:r>
              <a:rPr lang="en-US" dirty="0"/>
              <a:t> of mercury</a:t>
            </a:r>
            <a:r>
              <a:rPr lang="en-US" dirty="0" smtClean="0"/>
              <a:t>. Compute pressure at middle of each layer.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668" y="2005012"/>
            <a:ext cx="3595687" cy="388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74" y="2298304"/>
            <a:ext cx="5415262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4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/>
          <a:lstStyle/>
          <a:p>
            <a:r>
              <a:rPr lang="en-US" b="1" dirty="0" smtClean="0"/>
              <a:t>Manometer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54" y="1184180"/>
            <a:ext cx="10515600" cy="4351338"/>
          </a:xfrm>
        </p:spPr>
        <p:txBody>
          <a:bodyPr/>
          <a:lstStyle/>
          <a:p>
            <a:r>
              <a:rPr lang="en-US" dirty="0" smtClean="0"/>
              <a:t>Based on Pascal law two  points at the same level of continuous fluid have same pressure . </a:t>
            </a:r>
          </a:p>
          <a:p>
            <a:endParaRPr lang="en-US" dirty="0"/>
          </a:p>
        </p:txBody>
      </p:sp>
      <p:pic>
        <p:nvPicPr>
          <p:cNvPr id="8196" name="Picture 4" descr="https://sites.google.com/site/simplestudyiti/_/rsrc/1374731858546/instrument-mech-2/pressure-measurment/U-tube%20man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5" y="2449464"/>
            <a:ext cx="3065059" cy="30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dwyer-inst.com/images/addtl/MARK_II_40_600x6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36" y="1612759"/>
            <a:ext cx="4759464" cy="47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72" y="2789973"/>
            <a:ext cx="3286125" cy="20669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0" y="6372223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94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rmAutofit/>
          </a:bodyPr>
          <a:lstStyle/>
          <a:p>
            <a:r>
              <a:rPr lang="en-US" sz="4000" b="1" dirty="0"/>
              <a:t>Manometer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602"/>
            <a:ext cx="10515600" cy="4351338"/>
          </a:xfrm>
        </p:spPr>
        <p:txBody>
          <a:bodyPr/>
          <a:lstStyle/>
          <a:p>
            <a:r>
              <a:rPr lang="en-US" dirty="0"/>
              <a:t>Based on Pascal law two  points at the same level of continuous fluid have same pressure  </a:t>
            </a:r>
          </a:p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P</a:t>
            </a:r>
            <a:r>
              <a:rPr lang="en-US" baseline="-25000" dirty="0"/>
              <a:t>3</a:t>
            </a:r>
            <a:r>
              <a:rPr lang="en-US" dirty="0"/>
              <a:t>  at the same level .</a:t>
            </a:r>
          </a:p>
          <a:p>
            <a:pPr marL="0" indent="0"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P</a:t>
            </a:r>
            <a:r>
              <a:rPr lang="en-US" baseline="-25000" dirty="0"/>
              <a:t>A</a:t>
            </a:r>
            <a:r>
              <a:rPr lang="en-US" dirty="0"/>
              <a:t> + </a:t>
            </a:r>
            <a:r>
              <a:rPr lang="el-GR" dirty="0" smtClean="0"/>
              <a:t>ϒ</a:t>
            </a:r>
            <a:r>
              <a:rPr lang="en-US" baseline="-25000" dirty="0" smtClean="0"/>
              <a:t>a  1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And   P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P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+</a:t>
            </a:r>
            <a:r>
              <a:rPr lang="el-GR" dirty="0" smtClean="0"/>
              <a:t>ϒ</a:t>
            </a:r>
            <a:r>
              <a:rPr lang="en-US" baseline="-25000" dirty="0" smtClean="0"/>
              <a:t>b  3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l-GR" dirty="0" smtClean="0"/>
              <a:t>ϒ </a:t>
            </a:r>
            <a:r>
              <a:rPr lang="en-US" baseline="-25000" dirty="0" smtClean="0"/>
              <a:t>a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= P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+</a:t>
            </a:r>
            <a:r>
              <a:rPr lang="el-GR" dirty="0" smtClean="0"/>
              <a:t> ϒ </a:t>
            </a:r>
            <a:r>
              <a:rPr lang="en-US" baseline="-25000" dirty="0" smtClean="0"/>
              <a:t>b 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</a:t>
            </a:r>
            <a:r>
              <a:rPr lang="el-GR" dirty="0" smtClean="0"/>
              <a:t> ϒ </a:t>
            </a:r>
            <a:r>
              <a:rPr lang="en-US" baseline="-25000" dirty="0" smtClean="0"/>
              <a:t>a  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P</a:t>
            </a:r>
            <a:r>
              <a:rPr lang="en-US" baseline="-25000" dirty="0"/>
              <a:t>4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b  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</a:t>
            </a:r>
            <a:r>
              <a:rPr lang="en-US" baseline="-25000" dirty="0" err="1"/>
              <a:t>atm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b 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a 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668" y="2072895"/>
            <a:ext cx="2410086" cy="21169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0" y="6291916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17"/>
          </a:xfrm>
        </p:spPr>
        <p:txBody>
          <a:bodyPr>
            <a:normAutofit/>
          </a:bodyPr>
          <a:lstStyle/>
          <a:p>
            <a:r>
              <a:rPr lang="en-US" sz="4000" dirty="0"/>
              <a:t>Manometer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13" y="1246100"/>
            <a:ext cx="564448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Systematic approach .</a:t>
            </a:r>
          </a:p>
          <a:p>
            <a:pPr lvl="1"/>
            <a:r>
              <a:rPr lang="en-US" sz="2800" dirty="0"/>
              <a:t>Start at one end and write pressure there .</a:t>
            </a:r>
          </a:p>
          <a:p>
            <a:pPr lvl="1"/>
            <a:r>
              <a:rPr lang="en-US" sz="2800" dirty="0"/>
              <a:t>Add to this , the change in the same units from one meniscus to the next one </a:t>
            </a:r>
            <a:r>
              <a:rPr lang="en-US" sz="2800" dirty="0">
                <a:solidFill>
                  <a:schemeClr val="accent2"/>
                </a:solidFill>
              </a:rPr>
              <a:t>plus</a:t>
            </a:r>
            <a:r>
              <a:rPr lang="en-US" sz="2800" dirty="0"/>
              <a:t> if next meniscus is </a:t>
            </a:r>
            <a:r>
              <a:rPr lang="en-US" sz="2800" dirty="0">
                <a:solidFill>
                  <a:schemeClr val="accent2"/>
                </a:solidFill>
              </a:rPr>
              <a:t>lower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minus</a:t>
            </a:r>
            <a:r>
              <a:rPr lang="en-US" sz="2800" dirty="0"/>
              <a:t> if it is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higher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Continue until the end of the gauge and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equate</a:t>
            </a:r>
            <a:r>
              <a:rPr lang="en-US" sz="2800" dirty="0"/>
              <a:t> the expression to the pressure at that point . 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8996"/>
            <a:ext cx="5921855" cy="30031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299200"/>
            <a:ext cx="4114800" cy="365125"/>
          </a:xfrm>
        </p:spPr>
        <p:txBody>
          <a:bodyPr/>
          <a:lstStyle/>
          <a:p>
            <a:r>
              <a:rPr lang="en-US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9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Fluid Mechanics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Fluid Mechanics</a:t>
            </a:r>
            <a:r>
              <a:rPr lang="en-US" dirty="0"/>
              <a:t> : is the study of the fluids either in motion or at rest and the effects of the fluid upon the boundaries. Gases and liquid are classified as fluids .</a:t>
            </a:r>
          </a:p>
          <a:p>
            <a:r>
              <a:rPr lang="en-US" dirty="0" smtClean="0"/>
              <a:t>Fluid at rest : fluid statics</a:t>
            </a:r>
          </a:p>
          <a:p>
            <a:r>
              <a:rPr lang="en-US" dirty="0" smtClean="0"/>
              <a:t>Fluid in motion : fluid dynamics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515600" cy="1054242"/>
          </a:xfrm>
        </p:spPr>
        <p:txBody>
          <a:bodyPr/>
          <a:lstStyle/>
          <a:p>
            <a:r>
              <a:rPr lang="en-US" b="1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27" y="1173708"/>
            <a:ext cx="6818194" cy="4351338"/>
          </a:xfrm>
        </p:spPr>
        <p:txBody>
          <a:bodyPr>
            <a:normAutofit/>
          </a:bodyPr>
          <a:lstStyle/>
          <a:p>
            <a:r>
              <a:rPr lang="en-US" b="1" i="1" dirty="0"/>
              <a:t>Example  3 </a:t>
            </a:r>
            <a:r>
              <a:rPr lang="en-US" dirty="0"/>
              <a:t> Find  P</a:t>
            </a:r>
            <a:r>
              <a:rPr lang="en-US" baseline="-25000" dirty="0"/>
              <a:t>1</a:t>
            </a:r>
            <a:r>
              <a:rPr lang="en-US" dirty="0"/>
              <a:t>- P</a:t>
            </a:r>
            <a:r>
              <a:rPr lang="en-US" baseline="-25000" dirty="0"/>
              <a:t>5 </a:t>
            </a:r>
            <a:r>
              <a:rPr lang="en-US" dirty="0"/>
              <a:t> =  ?</a:t>
            </a:r>
          </a:p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l-GR" dirty="0" smtClean="0"/>
              <a:t>ϒ</a:t>
            </a:r>
            <a:r>
              <a:rPr lang="en-US" baseline="-25000" dirty="0" smtClean="0"/>
              <a:t>a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b  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c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d   4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= P5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– P</a:t>
            </a:r>
            <a:r>
              <a:rPr lang="en-US" baseline="-25000" dirty="0"/>
              <a:t>5</a:t>
            </a:r>
            <a:r>
              <a:rPr lang="en-US" dirty="0"/>
              <a:t> = </a:t>
            </a:r>
            <a:r>
              <a:rPr lang="en-US" dirty="0" smtClean="0"/>
              <a:t>-</a:t>
            </a:r>
            <a:r>
              <a:rPr lang="el-GR" dirty="0" smtClean="0"/>
              <a:t> ϒ </a:t>
            </a:r>
            <a:r>
              <a:rPr lang="en-US" baseline="-25000" dirty="0" smtClean="0"/>
              <a:t>a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b  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c  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d   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 </a:t>
            </a:r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Example  </a:t>
            </a:r>
            <a:r>
              <a:rPr lang="en-US" b="1" i="1" dirty="0"/>
              <a:t>4</a:t>
            </a:r>
            <a:r>
              <a:rPr lang="en-US" dirty="0"/>
              <a:t>  Re work </a:t>
            </a:r>
            <a:r>
              <a:rPr lang="en-US" dirty="0" err="1"/>
              <a:t>e.g</a:t>
            </a:r>
            <a:r>
              <a:rPr lang="en-US" dirty="0"/>
              <a:t> 2 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+  </a:t>
            </a:r>
            <a:r>
              <a:rPr lang="el-GR" dirty="0" smtClean="0"/>
              <a:t>ϒ </a:t>
            </a:r>
            <a:r>
              <a:rPr lang="en-US" baseline="-25000" dirty="0" smtClean="0"/>
              <a:t>a    1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+</a:t>
            </a:r>
            <a:r>
              <a:rPr lang="el-GR" dirty="0" smtClean="0"/>
              <a:t>ϒ</a:t>
            </a:r>
            <a:r>
              <a:rPr lang="en-US" baseline="-25000" dirty="0"/>
              <a:t>b    2</a:t>
            </a:r>
            <a:r>
              <a:rPr lang="en-US" dirty="0"/>
              <a:t>h</a:t>
            </a:r>
            <a:r>
              <a:rPr lang="en-US" baseline="-25000" dirty="0"/>
              <a:t>3 </a:t>
            </a:r>
            <a:r>
              <a:rPr lang="en-US" dirty="0"/>
              <a:t>+ -</a:t>
            </a:r>
            <a:r>
              <a:rPr lang="el-GR" dirty="0" smtClean="0"/>
              <a:t> ϒ </a:t>
            </a:r>
            <a:r>
              <a:rPr lang="en-US" baseline="-25000" dirty="0" smtClean="0"/>
              <a:t>c    4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 =  P</a:t>
            </a:r>
            <a:r>
              <a:rPr lang="en-US" baseline="-25000" dirty="0" smtClean="0"/>
              <a:t>5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-  </a:t>
            </a:r>
            <a:r>
              <a:rPr lang="en-US" dirty="0"/>
              <a:t>P</a:t>
            </a:r>
            <a:r>
              <a:rPr lang="en-US" baseline="-25000" dirty="0"/>
              <a:t>5 </a:t>
            </a:r>
            <a:r>
              <a:rPr lang="en-US" dirty="0"/>
              <a:t> </a:t>
            </a:r>
            <a:r>
              <a:rPr lang="en-US" dirty="0" smtClean="0"/>
              <a:t>= -</a:t>
            </a:r>
            <a:r>
              <a:rPr lang="el-GR" dirty="0" smtClean="0"/>
              <a:t> ϒ </a:t>
            </a:r>
            <a:r>
              <a:rPr lang="en-US" baseline="-25000" dirty="0" smtClean="0"/>
              <a:t>b  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 </a:t>
            </a:r>
            <a:r>
              <a:rPr lang="en-US" dirty="0"/>
              <a:t> - </a:t>
            </a:r>
            <a:r>
              <a:rPr lang="el-GR" dirty="0" smtClean="0"/>
              <a:t>ϒ </a:t>
            </a:r>
            <a:r>
              <a:rPr lang="en-US" baseline="-25000" dirty="0" smtClean="0"/>
              <a:t>a  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l-GR" dirty="0" smtClean="0"/>
              <a:t>ϒ </a:t>
            </a:r>
            <a:r>
              <a:rPr lang="en-US" baseline="-25000" dirty="0" smtClean="0"/>
              <a:t>c  4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259" y="142665"/>
            <a:ext cx="2632881" cy="3144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754" y="3620701"/>
            <a:ext cx="3125336" cy="276472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468328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61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1537"/>
            <a:ext cx="5156330" cy="726284"/>
          </a:xfrm>
        </p:spPr>
        <p:txBody>
          <a:bodyPr/>
          <a:lstStyle/>
          <a:p>
            <a:r>
              <a:rPr lang="en-US" dirty="0" smtClean="0"/>
              <a:t>Example 2.4 p.76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566318"/>
            <a:ext cx="4757382" cy="1019720"/>
          </a:xfrm>
        </p:spPr>
        <p:txBody>
          <a:bodyPr/>
          <a:lstStyle/>
          <a:p>
            <a:r>
              <a:rPr lang="en-US" dirty="0" smtClean="0"/>
              <a:t>Pressure at B is 87 </a:t>
            </a:r>
            <a:r>
              <a:rPr lang="en-US" dirty="0" err="1" smtClean="0"/>
              <a:t>kPag</a:t>
            </a:r>
            <a:r>
              <a:rPr lang="en-US" dirty="0" smtClean="0"/>
              <a:t> estimate pressure at A?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55" y="1102849"/>
            <a:ext cx="5884391" cy="42802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28422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52" y="621671"/>
            <a:ext cx="6635697" cy="469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5" y="5301460"/>
            <a:ext cx="8574067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85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825625"/>
            <a:ext cx="10078792" cy="25553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Fluids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Units &amp; dimensions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Properties of fluids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Pressure variations</a:t>
            </a:r>
          </a:p>
          <a:p>
            <a:r>
              <a:rPr lang="en-US" dirty="0" smtClean="0"/>
              <a:t>Pressure forces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Buoyancy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29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>
            <a:normAutofit/>
          </a:bodyPr>
          <a:lstStyle/>
          <a:p>
            <a:r>
              <a:rPr lang="en-US" sz="4000" b="1" dirty="0"/>
              <a:t>Force on plane areas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720"/>
            <a:ext cx="10515600" cy="4351338"/>
          </a:xfrm>
        </p:spPr>
        <p:txBody>
          <a:bodyPr/>
          <a:lstStyle/>
          <a:p>
            <a:r>
              <a:rPr lang="en-US" dirty="0"/>
              <a:t>The distributed pressure forces  may be replaced by a resultant force ,F</a:t>
            </a:r>
            <a:r>
              <a:rPr lang="en-US" baseline="-25000" dirty="0"/>
              <a:t>R</a:t>
            </a:r>
            <a:r>
              <a:rPr lang="en-US" dirty="0"/>
              <a:t> its line of action is called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pressure center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Task to calculate resultant force magnitude and direction.</a:t>
            </a:r>
          </a:p>
          <a:p>
            <a:r>
              <a:rPr lang="en-US" dirty="0" smtClean="0"/>
              <a:t>Derive formula for horizontal surfaces</a:t>
            </a:r>
          </a:p>
          <a:p>
            <a:r>
              <a:rPr lang="en-US" dirty="0" smtClean="0"/>
              <a:t>Derive formula for inclined surfaces.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53350" y="6280150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35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114"/>
            <a:ext cx="10515600" cy="945060"/>
          </a:xfrm>
        </p:spPr>
        <p:txBody>
          <a:bodyPr>
            <a:normAutofit/>
          </a:bodyPr>
          <a:lstStyle/>
          <a:p>
            <a:r>
              <a:rPr lang="en-US" sz="4000" dirty="0"/>
              <a:t>Horizontal surfaces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849" y="1454602"/>
            <a:ext cx="7759890" cy="4351338"/>
          </a:xfrm>
        </p:spPr>
        <p:txBody>
          <a:bodyPr/>
          <a:lstStyle/>
          <a:p>
            <a:r>
              <a:rPr lang="en-US" dirty="0" err="1"/>
              <a:t>df</a:t>
            </a:r>
            <a:r>
              <a:rPr lang="en-US" dirty="0"/>
              <a:t> =</a:t>
            </a:r>
            <a:r>
              <a:rPr lang="en-US" dirty="0" err="1"/>
              <a:t>PdA</a:t>
            </a:r>
            <a:r>
              <a:rPr lang="en-US" dirty="0"/>
              <a:t>   but P is constant </a:t>
            </a:r>
          </a:p>
          <a:p>
            <a:r>
              <a:rPr lang="en-US" dirty="0"/>
              <a:t>       F = </a:t>
            </a:r>
            <a:r>
              <a:rPr lang="en-US" dirty="0" smtClean="0"/>
              <a:t>∫</a:t>
            </a:r>
            <a:r>
              <a:rPr lang="en-US" dirty="0" err="1" smtClean="0"/>
              <a:t>df</a:t>
            </a:r>
            <a:r>
              <a:rPr lang="en-US" dirty="0" smtClean="0"/>
              <a:t>= ∫ </a:t>
            </a:r>
            <a:r>
              <a:rPr lang="en-US" dirty="0" err="1" smtClean="0"/>
              <a:t>PdA</a:t>
            </a:r>
            <a:r>
              <a:rPr lang="en-US" dirty="0"/>
              <a:t>= PA  </a:t>
            </a:r>
          </a:p>
          <a:p>
            <a:r>
              <a:rPr lang="en-US" dirty="0"/>
              <a:t>Direction normal to the surface and toward the surface .</a:t>
            </a:r>
          </a:p>
          <a:p>
            <a:r>
              <a:rPr lang="en-US" u="sng" dirty="0"/>
              <a:t>Pressure center 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To find center of pressure  (</a:t>
            </a:r>
            <a:r>
              <a:rPr lang="en-US" dirty="0" err="1" smtClean="0"/>
              <a:t>Xp</a:t>
            </a:r>
            <a:r>
              <a:rPr lang="en-US" dirty="0" smtClean="0"/>
              <a:t>, </a:t>
            </a:r>
            <a:r>
              <a:rPr lang="en-US" dirty="0" err="1" smtClean="0"/>
              <a:t>Yp</a:t>
            </a:r>
            <a:r>
              <a:rPr lang="en-US" dirty="0" smtClean="0"/>
              <a:t>) moment </a:t>
            </a:r>
            <a:r>
              <a:rPr lang="en-US" dirty="0"/>
              <a:t>of distributed pressure forces equals moment </a:t>
            </a:r>
            <a:r>
              <a:rPr lang="en-US" dirty="0" smtClean="0"/>
              <a:t>of </a:t>
            </a:r>
            <a:r>
              <a:rPr lang="en-US" dirty="0"/>
              <a:t>F</a:t>
            </a:r>
            <a:r>
              <a:rPr lang="en-US" baseline="-25000" dirty="0"/>
              <a:t>R </a:t>
            </a:r>
            <a:endParaRPr lang="en-US" baseline="-25000" dirty="0" smtClean="0"/>
          </a:p>
          <a:p>
            <a:r>
              <a:rPr lang="en-US" dirty="0" smtClean="0"/>
              <a:t>For  </a:t>
            </a:r>
            <a:r>
              <a:rPr lang="en-US" dirty="0" err="1" smtClean="0"/>
              <a:t>Xp</a:t>
            </a:r>
            <a:r>
              <a:rPr lang="en-US" dirty="0" smtClean="0"/>
              <a:t> take moment about </a:t>
            </a:r>
            <a:r>
              <a:rPr lang="en-US" dirty="0"/>
              <a:t>the  y – axis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387" y="542514"/>
            <a:ext cx="3412745" cy="26783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2359" y="63182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07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217826" y="269591"/>
          <a:ext cx="6024949" cy="614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3" imgW="2260440" imgH="3479760" progId="Equation.3">
                  <p:embed/>
                </p:oleObj>
              </mc:Choice>
              <mc:Fallback>
                <p:oleObj name="Equation" r:id="rId3" imgW="2260440" imgH="3479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826" y="269591"/>
                        <a:ext cx="6024949" cy="6143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307" y="1061129"/>
            <a:ext cx="3412745" cy="267835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230163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5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30" y="38444"/>
            <a:ext cx="10515600" cy="683253"/>
          </a:xfrm>
        </p:spPr>
        <p:txBody>
          <a:bodyPr>
            <a:normAutofit fontScale="90000"/>
          </a:bodyPr>
          <a:lstStyle/>
          <a:p>
            <a:r>
              <a:rPr lang="en-US" dirty="0"/>
              <a:t>Inclined surface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14" y="721697"/>
            <a:ext cx="5794612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 </a:t>
            </a:r>
            <a:r>
              <a:rPr lang="en-US" sz="2400" dirty="0"/>
              <a:t>area element </a:t>
            </a:r>
            <a:r>
              <a:rPr lang="en-US" sz="2400" dirty="0" err="1"/>
              <a:t>dA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dF</a:t>
            </a:r>
            <a:r>
              <a:rPr lang="en-US" sz="2400" dirty="0"/>
              <a:t>= </a:t>
            </a:r>
            <a:r>
              <a:rPr lang="en-US" sz="2400" dirty="0" err="1"/>
              <a:t>PdA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but  </a:t>
            </a:r>
            <a:r>
              <a:rPr lang="en-US" sz="2400" dirty="0"/>
              <a:t>P = </a:t>
            </a:r>
            <a:r>
              <a:rPr lang="el-GR" sz="2400" dirty="0" smtClean="0"/>
              <a:t>ϒ</a:t>
            </a:r>
            <a:r>
              <a:rPr lang="en-US" sz="2400" dirty="0" smtClean="0"/>
              <a:t>h </a:t>
            </a:r>
            <a:r>
              <a:rPr lang="en-US" sz="2400" dirty="0"/>
              <a:t>then </a:t>
            </a:r>
            <a:r>
              <a:rPr lang="en-US" sz="2400" dirty="0" err="1"/>
              <a:t>dF</a:t>
            </a:r>
            <a:r>
              <a:rPr lang="en-US" sz="2400" dirty="0"/>
              <a:t> </a:t>
            </a:r>
            <a:r>
              <a:rPr lang="en-US" sz="2400" dirty="0" smtClean="0"/>
              <a:t>=</a:t>
            </a:r>
            <a:r>
              <a:rPr lang="el-GR" sz="2400" dirty="0" smtClean="0"/>
              <a:t>ϒ</a:t>
            </a:r>
            <a:r>
              <a:rPr lang="en-US" sz="2400" dirty="0" err="1" smtClean="0"/>
              <a:t>hdA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but h = y </a:t>
            </a:r>
            <a:r>
              <a:rPr lang="en-US" sz="2400" dirty="0" smtClean="0"/>
              <a:t>sin</a:t>
            </a:r>
            <a:r>
              <a:rPr lang="el-GR" sz="2400" dirty="0" smtClean="0"/>
              <a:t>θ</a:t>
            </a:r>
            <a:r>
              <a:rPr lang="en-US" sz="2400" dirty="0" smtClean="0"/>
              <a:t>  </a:t>
            </a:r>
            <a:r>
              <a:rPr lang="en-US" sz="2400" dirty="0"/>
              <a:t>then </a:t>
            </a:r>
            <a:r>
              <a:rPr lang="en-US" sz="2400" dirty="0" err="1" smtClean="0"/>
              <a:t>dF</a:t>
            </a:r>
            <a:r>
              <a:rPr lang="en-US" sz="2400" dirty="0" smtClean="0"/>
              <a:t>=</a:t>
            </a:r>
            <a:r>
              <a:rPr lang="el-GR" sz="2400" dirty="0" smtClean="0"/>
              <a:t>ϒ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smtClean="0"/>
              <a:t>sin</a:t>
            </a:r>
            <a:r>
              <a:rPr lang="el-GR" sz="2400" dirty="0" smtClean="0"/>
              <a:t>θ</a:t>
            </a:r>
            <a:r>
              <a:rPr lang="en-US" sz="2400" dirty="0" err="1" smtClean="0"/>
              <a:t>dA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55" y="583487"/>
            <a:ext cx="4988604" cy="329247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0850" y="2257425"/>
          <a:ext cx="823753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4" imgW="3009600" imgH="2133360" progId="Equation.3">
                  <p:embed/>
                </p:oleObj>
              </mc:Choice>
              <mc:Fallback>
                <p:oleObj name="Equation" r:id="rId4" imgW="300960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257425"/>
                        <a:ext cx="8237538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0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42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8" y="-52476"/>
            <a:ext cx="10515600" cy="11464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Inclined surface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82" y="788431"/>
            <a:ext cx="11185479" cy="1913826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/>
              <a:t>ϒ</a:t>
            </a:r>
            <a:r>
              <a:rPr lang="en-US" dirty="0" err="1" smtClean="0"/>
              <a:t>hc</a:t>
            </a:r>
            <a:r>
              <a:rPr lang="en-US" dirty="0" smtClean="0"/>
              <a:t> A = P</a:t>
            </a:r>
            <a:r>
              <a:rPr lang="en-US" baseline="-25000" dirty="0" smtClean="0"/>
              <a:t>c</a:t>
            </a:r>
            <a:r>
              <a:rPr lang="en-US" dirty="0" smtClean="0"/>
              <a:t> A</a:t>
            </a:r>
          </a:p>
          <a:p>
            <a:r>
              <a:rPr lang="en-US" dirty="0" smtClean="0"/>
              <a:t>Resultant hydrostatic pressure force is pressure at the centroid multiplied by area of surface.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8" y="2470245"/>
            <a:ext cx="4988604" cy="3292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961" y="1934843"/>
            <a:ext cx="5404300" cy="452024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55083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63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75" y="1"/>
            <a:ext cx="10515600" cy="9345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Center of pressure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8" y="988305"/>
            <a:ext cx="10515600" cy="4351338"/>
          </a:xfrm>
        </p:spPr>
        <p:txBody>
          <a:bodyPr/>
          <a:lstStyle/>
          <a:p>
            <a:r>
              <a:rPr lang="en-US" dirty="0" smtClean="0"/>
              <a:t>Distributed pressure moment about O equals F</a:t>
            </a:r>
            <a:r>
              <a:rPr lang="en-US" baseline="-25000" dirty="0" smtClean="0"/>
              <a:t>R</a:t>
            </a:r>
            <a:r>
              <a:rPr lang="en-US" dirty="0" smtClean="0"/>
              <a:t> moment about O: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27113" y="2292350"/>
          <a:ext cx="7748587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3" imgW="2755800" imgH="1752480" progId="Equation.3">
                  <p:embed/>
                </p:oleObj>
              </mc:Choice>
              <mc:Fallback>
                <p:oleObj name="Equation" r:id="rId3" imgW="275580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292350"/>
                        <a:ext cx="7748587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266" y="1365639"/>
            <a:ext cx="4835410" cy="329247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40364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88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63669" y="423860"/>
          <a:ext cx="8515937" cy="240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3" imgW="2260440" imgH="1066680" progId="Equation.3">
                  <p:embed/>
                </p:oleObj>
              </mc:Choice>
              <mc:Fallback>
                <p:oleObj name="Equation" r:id="rId3" imgW="226044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69" y="423860"/>
                        <a:ext cx="8515937" cy="2400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590" y="2824609"/>
            <a:ext cx="4835410" cy="32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6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fluid of two </a:t>
            </a:r>
            <a:r>
              <a:rPr lang="en-US" dirty="0" smtClean="0"/>
              <a:t>classes: </a:t>
            </a:r>
            <a:r>
              <a:rPr lang="en-US" dirty="0"/>
              <a:t>liquids and gases .</a:t>
            </a:r>
          </a:p>
          <a:p>
            <a:r>
              <a:rPr lang="en-US" dirty="0"/>
              <a:t> A  liquid composed of relatively closed – packed  molecules with strong cohesive forces ,while gases are widely spaced molecules with negligible cohesive forces .</a:t>
            </a:r>
          </a:p>
          <a:p>
            <a:r>
              <a:rPr lang="en-US" dirty="0"/>
              <a:t>A gas has no definite volume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777" y="4224338"/>
            <a:ext cx="60293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02504" y="781049"/>
          <a:ext cx="983248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3" imgW="3860640" imgH="2387520" progId="Equation.3">
                  <p:embed/>
                </p:oleObj>
              </mc:Choice>
              <mc:Fallback>
                <p:oleObj name="Equation" r:id="rId3" imgW="386064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504" y="781049"/>
                        <a:ext cx="983248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0007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994" y="261713"/>
            <a:ext cx="3245476" cy="22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4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63588" y="658813"/>
          <a:ext cx="8424863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3" imgW="3809880" imgH="1168200" progId="Equation.3">
                  <p:embed/>
                </p:oleObj>
              </mc:Choice>
              <mc:Fallback>
                <p:oleObj name="Equation" r:id="rId3" imgW="3809880" imgH="116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588" y="658813"/>
                        <a:ext cx="8424863" cy="258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832" y="3543987"/>
            <a:ext cx="2935647" cy="13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1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882" y="321603"/>
            <a:ext cx="8279926" cy="62915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636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2" y="250826"/>
            <a:ext cx="10515600" cy="863600"/>
          </a:xfrm>
        </p:spPr>
        <p:txBody>
          <a:bodyPr/>
          <a:lstStyle/>
          <a:p>
            <a:r>
              <a:rPr lang="en-US" dirty="0" smtClean="0"/>
              <a:t>Book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38" y="101807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 smtClean="0">
                    <a:latin typeface="Cambria Math" panose="02040503050406030204" pitchFamily="18" charset="0"/>
                  </a:rPr>
                  <a:t>Resultant force</a:t>
                </a:r>
                <a:r>
                  <a:rPr lang="en-US" sz="2400" b="0" i="1" dirty="0" smtClean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P</a:t>
                </a:r>
                <a:r>
                  <a:rPr lang="en-US" sz="2400" baseline="-25000" dirty="0" smtClean="0"/>
                  <a:t>CG</a:t>
                </a:r>
                <a:r>
                  <a:rPr lang="en-US" sz="2400" dirty="0" smtClean="0"/>
                  <a:t> A  where P</a:t>
                </a:r>
                <a:r>
                  <a:rPr lang="en-US" sz="2400" baseline="-25000" dirty="0" smtClean="0"/>
                  <a:t>CG</a:t>
                </a:r>
                <a:r>
                  <a:rPr lang="en-US" sz="2400" dirty="0" smtClean="0"/>
                  <a:t> is the pressure at centroid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Center of pressure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38" y="1018070"/>
                <a:ext cx="10515600" cy="4351338"/>
              </a:xfrm>
              <a:blipFill rotWithShape="0">
                <a:blip r:embed="rId2"/>
                <a:stretch>
                  <a:fillRect l="-81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7575" y="6288717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51" y="1664496"/>
            <a:ext cx="5404300" cy="452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79" y="2276950"/>
            <a:ext cx="2761195" cy="6729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399" y="3924616"/>
            <a:ext cx="3385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-Italic"/>
              </a:rPr>
              <a:t>Y </a:t>
            </a:r>
            <a:r>
              <a:rPr lang="en-US" sz="2000" baseline="-25000" dirty="0" smtClean="0">
                <a:latin typeface="Times-Roman"/>
              </a:rPr>
              <a:t>CP</a:t>
            </a:r>
            <a:r>
              <a:rPr lang="en-US" sz="2000" dirty="0" smtClean="0">
                <a:latin typeface="Times-Roman"/>
              </a:rPr>
              <a:t> </a:t>
            </a:r>
            <a:r>
              <a:rPr lang="en-US" sz="2000" dirty="0">
                <a:latin typeface="Times-Roman"/>
              </a:rPr>
              <a:t>is below the </a:t>
            </a:r>
            <a:r>
              <a:rPr lang="en-US" sz="2000" dirty="0" smtClean="0">
                <a:latin typeface="Times-Roman"/>
              </a:rPr>
              <a:t>centroid or</a:t>
            </a:r>
          </a:p>
          <a:p>
            <a:r>
              <a:rPr lang="en-US" sz="2000" dirty="0" err="1" smtClean="0">
                <a:latin typeface="Times-Roman"/>
              </a:rPr>
              <a:t>Ycp</a:t>
            </a:r>
            <a:r>
              <a:rPr lang="en-US" sz="2000" dirty="0" smtClean="0">
                <a:latin typeface="Times-Roman"/>
              </a:rPr>
              <a:t> = </a:t>
            </a:r>
            <a:r>
              <a:rPr lang="en-US" sz="2000" dirty="0" err="1" smtClean="0">
                <a:latin typeface="Times-Roman"/>
              </a:rPr>
              <a:t>Yc</a:t>
            </a:r>
            <a:r>
              <a:rPr lang="en-US" sz="2000" dirty="0" smtClean="0">
                <a:latin typeface="Times-Roman"/>
              </a:rPr>
              <a:t> -</a:t>
            </a:r>
            <a:r>
              <a:rPr lang="en-US" sz="2000" dirty="0" err="1" smtClean="0">
                <a:latin typeface="Times-Roman"/>
              </a:rPr>
              <a:t>Yp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65399" y="3013856"/>
            <a:ext cx="485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Times-Italic"/>
              </a:rPr>
              <a:t>Ixx</a:t>
            </a:r>
            <a:r>
              <a:rPr lang="en-US" sz="2000" i="1" dirty="0">
                <a:latin typeface="Times-Italic"/>
              </a:rPr>
              <a:t> </a:t>
            </a:r>
            <a:r>
              <a:rPr lang="en-US" sz="2000" dirty="0">
                <a:latin typeface="Times-Roman"/>
              </a:rPr>
              <a:t>is the area moment of inertia of the plate area about </a:t>
            </a:r>
            <a:r>
              <a:rPr lang="en-US" sz="2000" dirty="0" smtClean="0">
                <a:latin typeface="Times-Roman"/>
              </a:rPr>
              <a:t>its </a:t>
            </a:r>
            <a:r>
              <a:rPr lang="en-US" sz="2000" dirty="0" err="1" smtClean="0">
                <a:latin typeface="Times-Roman"/>
              </a:rPr>
              <a:t>centroidal</a:t>
            </a:r>
            <a:r>
              <a:rPr lang="en-US" sz="2000" dirty="0" smtClean="0">
                <a:latin typeface="Times-Roman"/>
              </a:rPr>
              <a:t> </a:t>
            </a:r>
            <a:r>
              <a:rPr lang="en-US" sz="2000" i="1" dirty="0">
                <a:latin typeface="Times-Italic"/>
              </a:rPr>
              <a:t>x </a:t>
            </a:r>
            <a:r>
              <a:rPr lang="en-US" sz="2000" dirty="0">
                <a:latin typeface="Times-Roman"/>
              </a:rPr>
              <a:t>axis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05" y="4578721"/>
            <a:ext cx="2835047" cy="8815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399" y="5813486"/>
            <a:ext cx="3668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-Italic"/>
              </a:rPr>
              <a:t>X </a:t>
            </a:r>
            <a:r>
              <a:rPr lang="en-US" baseline="-25000" dirty="0">
                <a:latin typeface="Times-Roman"/>
              </a:rPr>
              <a:t>CP</a:t>
            </a:r>
            <a:r>
              <a:rPr lang="en-US" dirty="0">
                <a:latin typeface="Times-Roman"/>
              </a:rPr>
              <a:t> is below the centroid or</a:t>
            </a:r>
          </a:p>
          <a:p>
            <a:r>
              <a:rPr lang="en-US" dirty="0" err="1" smtClean="0">
                <a:latin typeface="Times-Roman"/>
              </a:rPr>
              <a:t>Xcp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= </a:t>
            </a:r>
            <a:r>
              <a:rPr lang="en-US" dirty="0" err="1" smtClean="0">
                <a:latin typeface="Times-Roman"/>
              </a:rPr>
              <a:t>Xc</a:t>
            </a:r>
            <a:r>
              <a:rPr lang="en-US" dirty="0" smtClean="0">
                <a:latin typeface="Times-Roman"/>
              </a:rPr>
              <a:t> -</a:t>
            </a:r>
            <a:r>
              <a:rPr lang="en-US" dirty="0" err="1" smtClean="0">
                <a:latin typeface="Times-Roman"/>
              </a:rPr>
              <a:t>Xp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5399" y="5340152"/>
            <a:ext cx="5279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where </a:t>
            </a:r>
            <a:r>
              <a:rPr lang="en-US" sz="2000" i="1" dirty="0" err="1">
                <a:latin typeface="Times-Italic"/>
              </a:rPr>
              <a:t>Ixy</a:t>
            </a:r>
            <a:r>
              <a:rPr lang="en-US" sz="2000" i="1" dirty="0">
                <a:latin typeface="Times-Italic"/>
              </a:rPr>
              <a:t> </a:t>
            </a:r>
            <a:r>
              <a:rPr lang="en-US" sz="2000" dirty="0">
                <a:latin typeface="Times-Roman"/>
              </a:rPr>
              <a:t>is the product of inertia of the plate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864" y="2080376"/>
            <a:ext cx="2555559" cy="8320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648" y="4530829"/>
            <a:ext cx="2102105" cy="736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593" y="1380098"/>
            <a:ext cx="1455684" cy="6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8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5" y="296886"/>
            <a:ext cx="10515600" cy="6721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vertical rectangular gate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67" y="1531915"/>
                <a:ext cx="81283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Vertical gate 1.2 x 2 m , 3m deep   and ɣ= </a:t>
                </a:r>
                <a:r>
                  <a:rPr lang="en-US" dirty="0"/>
                  <a:t>9.79 </a:t>
                </a:r>
                <a:r>
                  <a:rPr lang="en-US" dirty="0" err="1" smtClean="0"/>
                  <a:t>kN</a:t>
                </a:r>
                <a:r>
                  <a:rPr lang="en-US" dirty="0" smtClean="0"/>
                  <a:t>/m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/>
                  <a:t>F</a:t>
                </a:r>
                <a:r>
                  <a:rPr lang="en-US" baseline="-25000" dirty="0"/>
                  <a:t>R</a:t>
                </a:r>
                <a:r>
                  <a:rPr lang="en-US" dirty="0"/>
                  <a:t> = </a:t>
                </a:r>
                <a:r>
                  <a:rPr lang="el-GR" dirty="0" smtClean="0"/>
                  <a:t>ϒ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c</a:t>
                </a:r>
                <a:r>
                  <a:rPr lang="en-US" dirty="0" err="1" smtClean="0"/>
                  <a:t>A</a:t>
                </a:r>
                <a:r>
                  <a:rPr lang="en-US" dirty="0" smtClean="0"/>
                  <a:t>   but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c</a:t>
                </a:r>
                <a:r>
                  <a:rPr lang="en-US" dirty="0"/>
                  <a:t> = 3+0.6= 3.6 </a:t>
                </a:r>
                <a:r>
                  <a:rPr lang="en-US" dirty="0" smtClean="0"/>
                  <a:t>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586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Pressure center </a:t>
                </a:r>
              </a:p>
              <a:p>
                <a:r>
                  <a:rPr lang="en-US" dirty="0"/>
                  <a:t>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p</a:t>
                </a:r>
                <a:r>
                  <a:rPr lang="en-US" dirty="0"/>
                  <a:t> =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c</a:t>
                </a:r>
                <a:r>
                  <a:rPr lang="en-US" dirty="0"/>
                  <a:t> + </a:t>
                </a:r>
                <a:r>
                  <a:rPr lang="en-US" dirty="0" err="1"/>
                  <a:t>I</a:t>
                </a:r>
                <a:r>
                  <a:rPr lang="en-US" baseline="-25000" dirty="0" err="1"/>
                  <a:t>c</a:t>
                </a:r>
                <a:r>
                  <a:rPr lang="en-US" dirty="0"/>
                  <a:t>/(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c</a:t>
                </a:r>
                <a:r>
                  <a:rPr lang="en-US" dirty="0"/>
                  <a:t> A) =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c</a:t>
                </a:r>
                <a:r>
                  <a:rPr lang="en-US" dirty="0"/>
                  <a:t>+  </a:t>
                </a:r>
                <a:r>
                  <a:rPr lang="en-US" dirty="0" err="1"/>
                  <a:t>I</a:t>
                </a:r>
                <a:r>
                  <a:rPr lang="en-US" baseline="-25000" dirty="0" err="1"/>
                  <a:t>c</a:t>
                </a:r>
                <a:r>
                  <a:rPr lang="en-US" dirty="0"/>
                  <a:t>/(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c</a:t>
                </a:r>
                <a:r>
                  <a:rPr lang="en-US" dirty="0"/>
                  <a:t> A)</a:t>
                </a:r>
              </a:p>
              <a:p>
                <a:r>
                  <a:rPr lang="en-US" dirty="0" err="1"/>
                  <a:t>I</a:t>
                </a:r>
                <a:r>
                  <a:rPr lang="en-US" baseline="-25000" dirty="0" err="1"/>
                  <a:t>c</a:t>
                </a:r>
                <a:r>
                  <a:rPr lang="en-US" dirty="0"/>
                  <a:t> = (1/12</a:t>
                </a:r>
                <a:r>
                  <a:rPr lang="en-US" dirty="0" smtClean="0"/>
                  <a:t>)[ 2*1.2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r>
                  <a:rPr lang="en-US" dirty="0" err="1"/>
                  <a:t>y</a:t>
                </a:r>
                <a:r>
                  <a:rPr lang="en-US" baseline="-25000" dirty="0" err="1"/>
                  <a:t>p</a:t>
                </a:r>
                <a:r>
                  <a:rPr lang="en-US" dirty="0"/>
                  <a:t> = 3.6+[(1/12)*2*1.2</a:t>
                </a:r>
                <a:r>
                  <a:rPr lang="en-US" baseline="30000" dirty="0"/>
                  <a:t>3</a:t>
                </a:r>
                <a:r>
                  <a:rPr lang="en-US" dirty="0"/>
                  <a:t> /3.6*2*1.2] = 3.633m</a:t>
                </a:r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force P at the top of gate required to prevent gate open </a:t>
                </a:r>
                <a:r>
                  <a:rPr lang="en-US" dirty="0" smtClean="0"/>
                  <a:t>around pivot A?</a:t>
                </a:r>
                <a:endParaRPr lang="en-US" dirty="0"/>
              </a:p>
              <a:p>
                <a:r>
                  <a:rPr lang="en-US" dirty="0"/>
                  <a:t> </a:t>
                </a:r>
                <a:r>
                  <a:rPr lang="en-US" dirty="0" smtClean="0"/>
                  <a:t>F</a:t>
                </a:r>
                <a:r>
                  <a:rPr lang="en-US" baseline="-25000" dirty="0" smtClean="0"/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*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A</a:t>
                </a:r>
                <a:r>
                  <a:rPr lang="en-US" dirty="0"/>
                  <a:t> = P*1.2 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P = F</a:t>
                </a:r>
                <a:r>
                  <a:rPr lang="en-US" baseline="-25000" dirty="0"/>
                  <a:t>R</a:t>
                </a:r>
                <a:r>
                  <a:rPr lang="en-US" dirty="0"/>
                  <a:t> *(4.2-3.633)/1.2 </a:t>
                </a:r>
                <a:r>
                  <a:rPr lang="en-US" dirty="0" smtClean="0"/>
                  <a:t>=39.97kN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67" y="1531915"/>
                <a:ext cx="8128380" cy="4351338"/>
              </a:xfrm>
              <a:blipFill rotWithShape="0">
                <a:blip r:embed="rId2"/>
                <a:stretch>
                  <a:fillRect l="-1124" t="-2801" r="-1049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6636" y="6446177"/>
            <a:ext cx="4114800" cy="365125"/>
          </a:xfrm>
        </p:spPr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47" y="4499565"/>
            <a:ext cx="3090178" cy="2333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12" y="1896669"/>
            <a:ext cx="4105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7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vertical </a:t>
            </a:r>
            <a:r>
              <a:rPr lang="en-US" dirty="0" smtClean="0"/>
              <a:t>triangular gate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Hasan- Mechanical &amp; Mechatronics Engineering Department - Birzeit Univesity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599" y="1832621"/>
            <a:ext cx="6550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Vertical equal sides triangle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head at free surface .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</a:t>
            </a:r>
            <a:r>
              <a:rPr lang="en-US" sz="2400" dirty="0" err="1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g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Centroid (2/3) from top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(2/3)d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en-US" sz="2400" dirty="0" smtClean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(2/3)d*A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A=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/2)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So   F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(2/3) d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/2) = (</a:t>
            </a:r>
            <a:r>
              <a:rPr 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g/3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)bd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</a:p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+[(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] =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(2/3)d + [bd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/36]/(2/3)d(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/2)= 3d/4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019" y="3645888"/>
            <a:ext cx="4004757" cy="3075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887" y="1603515"/>
            <a:ext cx="19526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61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4" y="1"/>
            <a:ext cx="10515600" cy="9559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2.5 p. 80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07" y="939429"/>
            <a:ext cx="5248701" cy="3086028"/>
          </a:xfrm>
        </p:spPr>
        <p:txBody>
          <a:bodyPr/>
          <a:lstStyle/>
          <a:p>
            <a:r>
              <a:rPr lang="en-US" dirty="0" smtClean="0"/>
              <a:t>A  5 </a:t>
            </a:r>
            <a:r>
              <a:rPr lang="en-US" dirty="0" err="1" smtClean="0"/>
              <a:t>ft</a:t>
            </a:r>
            <a:r>
              <a:rPr lang="en-US" dirty="0" smtClean="0"/>
              <a:t> wide gate hinged at B and rest against smooth surface at A. Compute (a) the force on the gate due to seawater pressure. (b) the horizontal force P exerted by the wall at A, and (c ) the reactions at the hinge B?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468" y="0"/>
            <a:ext cx="4045282" cy="45716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764" y="633730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25" y="3533115"/>
            <a:ext cx="3986143" cy="31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2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06" y="0"/>
            <a:ext cx="10515600" cy="699400"/>
          </a:xfrm>
        </p:spPr>
        <p:txBody>
          <a:bodyPr/>
          <a:lstStyle/>
          <a:p>
            <a:r>
              <a:rPr lang="en-US" dirty="0"/>
              <a:t>Example 2.5 p. 80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4572"/>
            <a:ext cx="9564582" cy="4561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248" y="4029075"/>
            <a:ext cx="3476114" cy="272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42" y="971352"/>
            <a:ext cx="2703027" cy="3057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4968218"/>
            <a:ext cx="2328863" cy="17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1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0"/>
            <a:ext cx="9799577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924800" y="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95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8" y="1825625"/>
            <a:ext cx="10078792" cy="25553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Fluids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Units &amp; dimensions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Properties of fluids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Pressure variations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Pressure forces</a:t>
            </a:r>
          </a:p>
          <a:p>
            <a:r>
              <a:rPr lang="en-US" dirty="0" smtClean="0"/>
              <a:t>Buoyancy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4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Engineering Application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Examples </a:t>
            </a:r>
            <a:r>
              <a:rPr lang="en-US" dirty="0"/>
              <a:t>include breathing , blood flow, </a:t>
            </a:r>
            <a:r>
              <a:rPr lang="en-US" dirty="0" smtClean="0"/>
              <a:t>heart, swimming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Machinery: Pumps</a:t>
            </a:r>
            <a:r>
              <a:rPr lang="en-US" dirty="0"/>
              <a:t>, fans, turbines </a:t>
            </a:r>
            <a:endParaRPr lang="en-US" dirty="0" smtClean="0"/>
          </a:p>
          <a:p>
            <a:r>
              <a:rPr lang="en-US" dirty="0" smtClean="0"/>
              <a:t>Ships</a:t>
            </a:r>
            <a:r>
              <a:rPr lang="en-US" dirty="0"/>
              <a:t>, cars , air planes , plane engines , jets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04" y="2772405"/>
            <a:ext cx="3156258" cy="3269621"/>
          </a:xfrm>
          <a:prstGeom prst="rect">
            <a:avLst/>
          </a:prstGeom>
        </p:spPr>
      </p:pic>
      <p:pic>
        <p:nvPicPr>
          <p:cNvPr id="6" name="imgProduitMEA_158695" descr="centrifugal pu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9821" y="3866357"/>
            <a:ext cx="2071702" cy="19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5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Buoyant </a:t>
            </a:r>
            <a:r>
              <a:rPr lang="en-US" sz="4000" dirty="0"/>
              <a:t>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8300"/>
            <a:ext cx="10515600" cy="4708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Completely submerged body .</a:t>
            </a:r>
          </a:p>
          <a:p>
            <a:r>
              <a:rPr lang="en-US" dirty="0" err="1"/>
              <a:t>dF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  = </a:t>
            </a:r>
            <a:r>
              <a:rPr lang="en-US" dirty="0" err="1"/>
              <a:t>dF</a:t>
            </a:r>
            <a:r>
              <a:rPr lang="en-US" baseline="-25000" dirty="0" err="1"/>
              <a:t>l</a:t>
            </a:r>
            <a:r>
              <a:rPr lang="en-US" dirty="0"/>
              <a:t> –</a:t>
            </a:r>
            <a:r>
              <a:rPr lang="en-US" dirty="0" err="1"/>
              <a:t>dF</a:t>
            </a:r>
            <a:r>
              <a:rPr lang="en-US" baseline="-25000" dirty="0" err="1"/>
              <a:t>u</a:t>
            </a:r>
            <a:r>
              <a:rPr lang="en-US" dirty="0"/>
              <a:t> </a:t>
            </a:r>
          </a:p>
          <a:p>
            <a:r>
              <a:rPr lang="en-US" dirty="0"/>
              <a:t>        = P</a:t>
            </a:r>
            <a:r>
              <a:rPr lang="en-US" baseline="-25000" dirty="0"/>
              <a:t>l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– P</a:t>
            </a:r>
            <a:r>
              <a:rPr lang="en-US" baseline="-25000" dirty="0"/>
              <a:t>u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</a:p>
          <a:p>
            <a:r>
              <a:rPr lang="en-US" dirty="0"/>
              <a:t>        = </a:t>
            </a:r>
            <a:r>
              <a:rPr lang="el-GR" dirty="0"/>
              <a:t>ϒ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l</a:t>
            </a:r>
            <a:r>
              <a:rPr lang="en-US" dirty="0" smtClean="0"/>
              <a:t> </a:t>
            </a:r>
            <a:r>
              <a:rPr lang="en-US" dirty="0" err="1"/>
              <a:t>dA</a:t>
            </a:r>
            <a:r>
              <a:rPr lang="en-US" dirty="0"/>
              <a:t> – </a:t>
            </a:r>
            <a:r>
              <a:rPr lang="el-GR" dirty="0"/>
              <a:t>ϒ</a:t>
            </a:r>
            <a:r>
              <a:rPr lang="en-US" dirty="0" err="1" smtClean="0"/>
              <a:t>z</a:t>
            </a:r>
            <a:r>
              <a:rPr lang="en-US" baseline="-25000" dirty="0" err="1" smtClean="0"/>
              <a:t>u</a:t>
            </a:r>
            <a:r>
              <a:rPr lang="en-US" dirty="0" smtClean="0"/>
              <a:t> </a:t>
            </a:r>
            <a:r>
              <a:rPr lang="en-US" dirty="0" err="1"/>
              <a:t>dA</a:t>
            </a:r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</a:t>
            </a:r>
            <a:r>
              <a:rPr lang="en-US" baseline="-25000" dirty="0"/>
              <a:t>B</a:t>
            </a:r>
            <a:r>
              <a:rPr lang="en-US" dirty="0"/>
              <a:t> = = </a:t>
            </a:r>
            <a:r>
              <a:rPr lang="el-GR" dirty="0" smtClean="0"/>
              <a:t>ϒ</a:t>
            </a:r>
            <a:r>
              <a:rPr lang="en-US" dirty="0" smtClean="0"/>
              <a:t>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z</a:t>
            </a:r>
            <a:r>
              <a:rPr lang="en-US" baseline="-25000" dirty="0" err="1"/>
              <a:t>u</a:t>
            </a:r>
            <a:r>
              <a:rPr lang="en-US" dirty="0"/>
              <a:t> )</a:t>
            </a:r>
            <a:r>
              <a:rPr lang="en-US" dirty="0" err="1"/>
              <a:t>dA</a:t>
            </a:r>
            <a:r>
              <a:rPr lang="en-US" dirty="0"/>
              <a:t>  = </a:t>
            </a:r>
            <a:r>
              <a:rPr lang="el-GR" dirty="0" smtClean="0"/>
              <a:t>ϒ</a:t>
            </a:r>
            <a:r>
              <a:rPr lang="en-US" dirty="0" smtClean="0"/>
              <a:t> </a:t>
            </a:r>
            <a:r>
              <a:rPr lang="en-US" dirty="0" err="1"/>
              <a:t>dV</a:t>
            </a:r>
            <a:r>
              <a:rPr lang="en-US" baseline="-25000" dirty="0" err="1"/>
              <a:t>body</a:t>
            </a:r>
            <a:r>
              <a:rPr lang="en-US" dirty="0"/>
              <a:t>  </a:t>
            </a:r>
          </a:p>
          <a:p>
            <a:r>
              <a:rPr lang="en-US" dirty="0"/>
              <a:t> * buoyant force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equals weight of displaced fluid </a:t>
            </a:r>
            <a:r>
              <a:rPr lang="en-US" dirty="0"/>
              <a:t>“ </a:t>
            </a:r>
            <a:r>
              <a:rPr lang="en-US" dirty="0" smtClean="0"/>
              <a:t>Archimedes Principle </a:t>
            </a:r>
            <a:r>
              <a:rPr lang="en-US" dirty="0"/>
              <a:t>“</a:t>
            </a:r>
          </a:p>
          <a:p>
            <a:r>
              <a:rPr lang="en-US" dirty="0" smtClean="0"/>
              <a:t>Center </a:t>
            </a:r>
            <a:r>
              <a:rPr lang="en-US" dirty="0"/>
              <a:t>of </a:t>
            </a:r>
            <a:r>
              <a:rPr lang="en-US" dirty="0" smtClean="0"/>
              <a:t>buoyancy </a:t>
            </a:r>
            <a:r>
              <a:rPr lang="en-US" dirty="0"/>
              <a:t>: It  can be shown that </a:t>
            </a:r>
          </a:p>
          <a:p>
            <a:r>
              <a:rPr lang="en-US" dirty="0"/>
              <a:t> </a:t>
            </a:r>
            <a:r>
              <a:rPr lang="en-US" dirty="0" smtClean="0"/>
              <a:t>X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(1/F</a:t>
            </a:r>
            <a:r>
              <a:rPr lang="en-US" baseline="-25000" dirty="0"/>
              <a:t>B</a:t>
            </a:r>
            <a:r>
              <a:rPr lang="en-US" dirty="0"/>
              <a:t> ) ∫ </a:t>
            </a:r>
            <a:r>
              <a:rPr lang="el-GR" dirty="0"/>
              <a:t>ϒ</a:t>
            </a:r>
            <a:r>
              <a:rPr lang="en-US" dirty="0" smtClean="0"/>
              <a:t> </a:t>
            </a:r>
            <a:r>
              <a:rPr lang="en-US" dirty="0"/>
              <a:t>x (</a:t>
            </a:r>
            <a:r>
              <a:rPr lang="en-US" dirty="0" err="1"/>
              <a:t>z</a:t>
            </a:r>
            <a:r>
              <a:rPr lang="en-US" baseline="-25000" dirty="0" err="1"/>
              <a:t>l</a:t>
            </a:r>
            <a:r>
              <a:rPr lang="en-US" dirty="0"/>
              <a:t> – </a:t>
            </a:r>
            <a:r>
              <a:rPr lang="en-US" dirty="0" err="1"/>
              <a:t>z</a:t>
            </a:r>
            <a:r>
              <a:rPr lang="en-US" baseline="-25000" dirty="0" err="1"/>
              <a:t>u</a:t>
            </a:r>
            <a:r>
              <a:rPr lang="en-US" dirty="0"/>
              <a:t> )</a:t>
            </a:r>
            <a:r>
              <a:rPr lang="en-US" dirty="0" err="1"/>
              <a:t>dA</a:t>
            </a:r>
            <a:r>
              <a:rPr lang="en-US" dirty="0"/>
              <a:t> = </a:t>
            </a:r>
            <a:r>
              <a:rPr lang="en-US" dirty="0" smtClean="0"/>
              <a:t>(</a:t>
            </a:r>
            <a:r>
              <a:rPr lang="el-GR" dirty="0"/>
              <a:t>ϒ</a:t>
            </a:r>
            <a:r>
              <a:rPr lang="en-US" dirty="0" smtClean="0"/>
              <a:t>  </a:t>
            </a:r>
            <a:r>
              <a:rPr lang="en-US" dirty="0"/>
              <a:t>/F</a:t>
            </a:r>
            <a:r>
              <a:rPr lang="en-US" baseline="-25000" dirty="0"/>
              <a:t>B</a:t>
            </a:r>
            <a:r>
              <a:rPr lang="en-US" dirty="0"/>
              <a:t> )∫  x </a:t>
            </a:r>
            <a:r>
              <a:rPr lang="en-US" dirty="0" err="1"/>
              <a:t>dV</a:t>
            </a:r>
            <a:r>
              <a:rPr lang="en-US" dirty="0"/>
              <a:t>  = (1/V) ∫  x </a:t>
            </a:r>
            <a:r>
              <a:rPr lang="en-US" dirty="0" err="1"/>
              <a:t>dV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 smtClean="0"/>
              <a:t>	Which is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centroid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of volume </a:t>
            </a:r>
            <a:r>
              <a:rPr lang="en-US" dirty="0"/>
              <a:t>( submerged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363" y="586856"/>
            <a:ext cx="2622783" cy="232666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395657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Buoyant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at </a:t>
            </a:r>
            <a:r>
              <a:rPr lang="en-US" dirty="0" smtClean="0"/>
              <a:t>interface  </a:t>
            </a:r>
            <a:r>
              <a:rPr lang="en-US" dirty="0"/>
              <a:t>of two </a:t>
            </a:r>
            <a:r>
              <a:rPr lang="en-US" dirty="0" smtClean="0"/>
              <a:t>immiscible </a:t>
            </a:r>
            <a:r>
              <a:rPr lang="en-US" dirty="0"/>
              <a:t>fluids it can be shown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baseline="-25000" dirty="0"/>
              <a:t>B</a:t>
            </a:r>
            <a:r>
              <a:rPr lang="en-US" dirty="0"/>
              <a:t> = </a:t>
            </a:r>
            <a:r>
              <a:rPr lang="el-GR" dirty="0" smtClean="0"/>
              <a:t>ϒ</a:t>
            </a:r>
            <a:r>
              <a:rPr lang="en-US" baseline="-25000" dirty="0" err="1" smtClean="0"/>
              <a:t>a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 smtClean="0"/>
              <a:t> +</a:t>
            </a:r>
            <a:r>
              <a:rPr lang="el-GR" dirty="0" smtClean="0"/>
              <a:t>ϒ</a:t>
            </a:r>
            <a:r>
              <a:rPr lang="en-US" baseline="-25000" dirty="0" err="1" smtClean="0"/>
              <a:t>b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endParaRPr lang="en-US" dirty="0"/>
          </a:p>
          <a:p>
            <a:r>
              <a:rPr lang="en-US" dirty="0"/>
              <a:t>Weight of fluids being </a:t>
            </a:r>
            <a:r>
              <a:rPr lang="en-US" dirty="0" smtClean="0"/>
              <a:t>displaced </a:t>
            </a:r>
            <a:r>
              <a:rPr lang="en-US" dirty="0"/>
              <a:t>by the body 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err="1" smtClean="0"/>
              <a:t>e.g</a:t>
            </a:r>
            <a:r>
              <a:rPr lang="en-US" dirty="0" smtClean="0"/>
              <a:t> 2.11 p.91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191" y="2790541"/>
            <a:ext cx="2657090" cy="15221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36905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</a:t>
            </a:r>
            <a:r>
              <a:rPr lang="en-US" dirty="0" smtClean="0"/>
              <a:t>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6745" cy="4351338"/>
          </a:xfrm>
        </p:spPr>
        <p:txBody>
          <a:bodyPr/>
          <a:lstStyle/>
          <a:p>
            <a:r>
              <a:rPr lang="en-US" dirty="0" smtClean="0"/>
              <a:t>Weight = buoyancy</a:t>
            </a:r>
          </a:p>
          <a:p>
            <a:r>
              <a:rPr lang="en-US" dirty="0" smtClean="0"/>
              <a:t>Neglect buoyance due to air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08" y="850323"/>
            <a:ext cx="5798994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11" y="3129395"/>
            <a:ext cx="20002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53350" y="6261532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en-US" dirty="0"/>
              <a:t>Buoyant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77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weight in fluid  1 </a:t>
            </a:r>
            <a:r>
              <a:rPr lang="en-US" dirty="0" smtClean="0"/>
              <a:t>    </a:t>
            </a:r>
            <a:r>
              <a:rPr lang="en-US" dirty="0"/>
              <a:t>F</a:t>
            </a:r>
            <a:r>
              <a:rPr lang="en-US" baseline="-25000" dirty="0"/>
              <a:t>B1</a:t>
            </a:r>
            <a:r>
              <a:rPr lang="en-US" dirty="0"/>
              <a:t> + F</a:t>
            </a:r>
            <a:r>
              <a:rPr lang="en-US" baseline="-25000" dirty="0"/>
              <a:t>1</a:t>
            </a:r>
            <a:r>
              <a:rPr lang="en-US" dirty="0"/>
              <a:t> = w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 smtClean="0"/>
              <a:t>ϒ</a:t>
            </a:r>
            <a:r>
              <a:rPr lang="en-US" baseline="-25000" dirty="0" smtClean="0"/>
              <a:t>1</a:t>
            </a:r>
            <a:r>
              <a:rPr lang="en-US" dirty="0" smtClean="0"/>
              <a:t>v+F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w</a:t>
            </a:r>
          </a:p>
          <a:p>
            <a:r>
              <a:rPr lang="en-US" dirty="0"/>
              <a:t>weight in fluid </a:t>
            </a:r>
            <a:r>
              <a:rPr lang="en-US" dirty="0" smtClean="0"/>
              <a:t>2     </a:t>
            </a:r>
            <a:r>
              <a:rPr lang="en-US" dirty="0"/>
              <a:t>F</a:t>
            </a:r>
            <a:r>
              <a:rPr lang="en-US" baseline="-25000" dirty="0"/>
              <a:t>B2</a:t>
            </a:r>
            <a:r>
              <a:rPr lang="en-US" dirty="0"/>
              <a:t> + F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smtClean="0"/>
              <a:t>w</a:t>
            </a:r>
          </a:p>
          <a:p>
            <a:pPr marL="457200" lvl="1" indent="0">
              <a:buNone/>
            </a:pPr>
            <a:r>
              <a:rPr lang="en-US" dirty="0" smtClean="0"/>
              <a:t>	= </a:t>
            </a:r>
            <a:r>
              <a:rPr lang="el-GR" dirty="0"/>
              <a:t>ϒ </a:t>
            </a:r>
            <a:r>
              <a:rPr lang="en-US" baseline="-25000" dirty="0"/>
              <a:t>2 </a:t>
            </a:r>
            <a:r>
              <a:rPr lang="en-US" dirty="0" smtClean="0"/>
              <a:t>V +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= w</a:t>
            </a:r>
          </a:p>
          <a:p>
            <a:r>
              <a:rPr lang="en-US" dirty="0" smtClean="0"/>
              <a:t>then  </a:t>
            </a:r>
            <a:r>
              <a:rPr lang="en-US" dirty="0"/>
              <a:t>V = (F</a:t>
            </a:r>
            <a:r>
              <a:rPr lang="en-US" baseline="-25000" dirty="0"/>
              <a:t>1</a:t>
            </a:r>
            <a:r>
              <a:rPr lang="en-US" dirty="0"/>
              <a:t>-F</a:t>
            </a:r>
            <a:r>
              <a:rPr lang="en-US" baseline="-25000" dirty="0"/>
              <a:t>2</a:t>
            </a:r>
            <a:r>
              <a:rPr lang="en-US" dirty="0"/>
              <a:t> )/ </a:t>
            </a:r>
            <a:r>
              <a:rPr lang="en-US" dirty="0" smtClean="0"/>
              <a:t>(</a:t>
            </a:r>
            <a:r>
              <a:rPr lang="el-GR" dirty="0" smtClean="0"/>
              <a:t>ϒ</a:t>
            </a:r>
            <a:r>
              <a:rPr lang="en-US" baseline="-25000" dirty="0" smtClean="0"/>
              <a:t>2</a:t>
            </a:r>
            <a:r>
              <a:rPr lang="en-US" dirty="0" smtClean="0"/>
              <a:t>-</a:t>
            </a:r>
            <a:r>
              <a:rPr lang="el-GR" dirty="0"/>
              <a:t> ϒ 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) ; </a:t>
            </a:r>
            <a:r>
              <a:rPr lang="en-US" dirty="0" smtClean="0"/>
              <a:t>and </a:t>
            </a:r>
            <a:endParaRPr lang="en-US" dirty="0"/>
          </a:p>
          <a:p>
            <a:r>
              <a:rPr lang="en-US" dirty="0"/>
              <a:t>w = (F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ϒ 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-  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ϒ </a:t>
            </a:r>
            <a:r>
              <a:rPr lang="en-US" baseline="-25000" dirty="0" smtClean="0"/>
              <a:t>1</a:t>
            </a:r>
            <a:r>
              <a:rPr lang="en-US" dirty="0"/>
              <a:t>)/ </a:t>
            </a:r>
            <a:r>
              <a:rPr lang="en-US" dirty="0" smtClean="0"/>
              <a:t>(</a:t>
            </a:r>
            <a:r>
              <a:rPr lang="el-GR" dirty="0"/>
              <a:t>ϒ </a:t>
            </a:r>
            <a:r>
              <a:rPr lang="en-US" baseline="-25000" dirty="0" smtClean="0"/>
              <a:t>2 </a:t>
            </a:r>
            <a:r>
              <a:rPr lang="en-US" dirty="0"/>
              <a:t>- </a:t>
            </a:r>
            <a:r>
              <a:rPr lang="el-GR" dirty="0"/>
              <a:t>ϒ 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smtClean="0"/>
              <a:t>(w/g )/v </a:t>
            </a:r>
            <a:r>
              <a:rPr lang="en-US" dirty="0"/>
              <a:t>= (F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ϒ 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-  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ϒ </a:t>
            </a:r>
            <a:r>
              <a:rPr lang="en-US" baseline="-25000" dirty="0" smtClean="0"/>
              <a:t>1</a:t>
            </a:r>
            <a:r>
              <a:rPr lang="en-US" dirty="0"/>
              <a:t>)/ </a:t>
            </a:r>
            <a:r>
              <a:rPr lang="en-US" dirty="0" smtClean="0"/>
              <a:t>g(F</a:t>
            </a:r>
            <a:r>
              <a:rPr lang="en-US" baseline="-25000" dirty="0" smtClean="0"/>
              <a:t>1</a:t>
            </a:r>
            <a:r>
              <a:rPr lang="en-US" dirty="0" smtClean="0"/>
              <a:t>-F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)</a:t>
            </a:r>
          </a:p>
          <a:p>
            <a:r>
              <a:rPr lang="en-US" dirty="0"/>
              <a:t>S.G = (w/v </a:t>
            </a:r>
            <a:r>
              <a:rPr lang="en-US" dirty="0" smtClean="0"/>
              <a:t>) /</a:t>
            </a:r>
            <a:r>
              <a:rPr lang="el-GR" dirty="0" smtClean="0"/>
              <a:t> </a:t>
            </a:r>
            <a:r>
              <a:rPr lang="el-GR" dirty="0"/>
              <a:t>ϒ </a:t>
            </a:r>
            <a:r>
              <a:rPr lang="en-US" baseline="-25000" dirty="0" smtClean="0"/>
              <a:t>H2o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333" y="887104"/>
            <a:ext cx="3186966" cy="31671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43850" y="6337300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Hasan- Mechanical &amp; Mechatronics Engineering Department - </a:t>
            </a:r>
            <a:r>
              <a:rPr lang="en-US" dirty="0" err="1" smtClean="0"/>
              <a:t>Birzeit</a:t>
            </a:r>
            <a:r>
              <a:rPr lang="en-US" dirty="0" smtClean="0"/>
              <a:t> </a:t>
            </a:r>
            <a:r>
              <a:rPr lang="en-US" dirty="0" err="1" smtClean="0"/>
              <a:t>Univesity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/>
          <a:p>
            <a:r>
              <a:rPr lang="en-US" sz="4000" b="1" dirty="0"/>
              <a:t>Dimensions and Units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711" y="1241946"/>
            <a:ext cx="10515600" cy="4351338"/>
          </a:xfrm>
        </p:spPr>
        <p:txBody>
          <a:bodyPr/>
          <a:lstStyle/>
          <a:p>
            <a:r>
              <a:rPr lang="en-US" dirty="0"/>
              <a:t>Primary dimensions: from which all other dimensions can be derived : mass, length, time and temperature , for ones used in fluid mechanics  see  Table (1.1) P. 8 .</a:t>
            </a:r>
          </a:p>
          <a:p>
            <a:endParaRPr lang="en-US" dirty="0"/>
          </a:p>
        </p:txBody>
      </p:sp>
      <p:pic>
        <p:nvPicPr>
          <p:cNvPr id="6" name="Picture 3" descr="whi29346_tb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5470"/>
            <a:ext cx="10140623" cy="254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185"/>
          </a:xfrm>
        </p:spPr>
        <p:txBody>
          <a:bodyPr>
            <a:normAutofit/>
          </a:bodyPr>
          <a:lstStyle/>
          <a:p>
            <a:r>
              <a:rPr lang="en-US" sz="4000" b="1" dirty="0"/>
              <a:t>Secondary dimensions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309"/>
            <a:ext cx="10515600" cy="4740465"/>
          </a:xfrm>
        </p:spPr>
        <p:txBody>
          <a:bodyPr>
            <a:normAutofit/>
          </a:bodyPr>
          <a:lstStyle/>
          <a:p>
            <a:r>
              <a:rPr lang="en-US" dirty="0" smtClean="0"/>
              <a:t>Derived or constructed from combinations of these four primary dimensions </a:t>
            </a:r>
            <a:r>
              <a:rPr lang="en-US" dirty="0" err="1" smtClean="0"/>
              <a:t>eg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r>
              <a:rPr lang="en-US" dirty="0" smtClean="0"/>
              <a:t>                   Acceleration    L/T2  = LT</a:t>
            </a:r>
            <a:r>
              <a:rPr lang="en-US" baseline="30000" dirty="0" smtClean="0"/>
              <a:t>-2</a:t>
            </a:r>
            <a:r>
              <a:rPr lang="en-US" dirty="0" smtClean="0"/>
              <a:t>      dv/</a:t>
            </a:r>
            <a:r>
              <a:rPr lang="en-US" dirty="0" err="1" smtClean="0"/>
              <a:t>dt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      Force           F = m a  (Newton's 2nd law)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F = M L T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i.e</a:t>
            </a:r>
            <a:r>
              <a:rPr lang="en-US" dirty="0" smtClean="0"/>
              <a:t>  1N = 1kg .m/s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  <a:p>
            <a:r>
              <a:rPr lang="en-US" dirty="0"/>
              <a:t>See table 1.2 p .9 for some secondary </a:t>
            </a:r>
            <a:r>
              <a:rPr lang="en-US" dirty="0" smtClean="0"/>
              <a:t>dimensions.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7" y="4407838"/>
            <a:ext cx="9269551" cy="98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unit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There are three primary unit systems in use: </a:t>
            </a:r>
          </a:p>
          <a:p>
            <a:pPr lvl="2"/>
            <a:r>
              <a:rPr lang="en-US" sz="2800" dirty="0" smtClean="0"/>
              <a:t>the International System of Units (SI units - kg, N, m, s, K) </a:t>
            </a:r>
          </a:p>
          <a:p>
            <a:pPr lvl="2"/>
            <a:r>
              <a:rPr lang="en-US" sz="2800" dirty="0" smtClean="0"/>
              <a:t>the English Engineering System of Units (commonly called English units - </a:t>
            </a:r>
            <a:r>
              <a:rPr lang="en-US" sz="2800" dirty="0" err="1" smtClean="0"/>
              <a:t>lbm</a:t>
            </a:r>
            <a:r>
              <a:rPr lang="en-US" sz="2800" dirty="0" smtClean="0"/>
              <a:t>, </a:t>
            </a:r>
            <a:r>
              <a:rPr lang="en-US" sz="2800" dirty="0" err="1" smtClean="0"/>
              <a:t>lbf</a:t>
            </a:r>
            <a:r>
              <a:rPr lang="en-US" sz="2800" dirty="0" smtClean="0"/>
              <a:t>, </a:t>
            </a:r>
            <a:r>
              <a:rPr lang="en-US" sz="2800" dirty="0" err="1" smtClean="0"/>
              <a:t>ft</a:t>
            </a:r>
            <a:r>
              <a:rPr lang="en-US" sz="2800" dirty="0" smtClean="0"/>
              <a:t>, s, R) </a:t>
            </a:r>
          </a:p>
          <a:p>
            <a:pPr lvl="2"/>
            <a:r>
              <a:rPr lang="en-US" sz="2800" dirty="0" smtClean="0"/>
              <a:t>the British Gravitational System of Units (BG - slug, </a:t>
            </a:r>
            <a:r>
              <a:rPr lang="en-US" sz="2800" dirty="0" err="1" smtClean="0"/>
              <a:t>lbf</a:t>
            </a:r>
            <a:r>
              <a:rPr lang="en-US" sz="2800" dirty="0" smtClean="0"/>
              <a:t>, </a:t>
            </a:r>
            <a:r>
              <a:rPr lang="en-US" sz="2800" dirty="0" err="1" smtClean="0"/>
              <a:t>ft</a:t>
            </a:r>
            <a:r>
              <a:rPr lang="en-US" sz="2800" dirty="0" smtClean="0"/>
              <a:t>, s,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R</a:t>
            </a:r>
            <a:r>
              <a:rPr lang="en-US" sz="2800" dirty="0" smtClean="0"/>
              <a:t>) </a:t>
            </a:r>
          </a:p>
          <a:p>
            <a:pPr lvl="1"/>
            <a:r>
              <a:rPr lang="en-US" sz="2800" dirty="0" smtClean="0"/>
              <a:t>Units must always have numbers associated with them. </a:t>
            </a:r>
          </a:p>
          <a:p>
            <a:pPr lvl="1"/>
            <a:r>
              <a:rPr lang="en-US" sz="2800" dirty="0" smtClean="0"/>
              <a:t>For example, length is a </a:t>
            </a:r>
            <a:r>
              <a:rPr lang="en-US" sz="2800" i="1" dirty="0" smtClean="0"/>
              <a:t>dimension</a:t>
            </a:r>
            <a:r>
              <a:rPr lang="en-US" sz="2800" dirty="0" smtClean="0"/>
              <a:t>, but it is measured in </a:t>
            </a:r>
            <a:r>
              <a:rPr lang="en-US" sz="2800" i="1" dirty="0" smtClean="0"/>
              <a:t>units</a:t>
            </a:r>
            <a:r>
              <a:rPr lang="en-US" sz="2800" dirty="0" smtClean="0"/>
              <a:t> of feet (</a:t>
            </a:r>
            <a:r>
              <a:rPr lang="en-US" sz="2800" dirty="0" err="1" smtClean="0"/>
              <a:t>ft</a:t>
            </a:r>
            <a:r>
              <a:rPr lang="en-US" sz="2800" dirty="0" smtClean="0"/>
              <a:t>) or meters (m).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3597</Words>
  <Application>Microsoft Office PowerPoint</Application>
  <PresentationFormat>Widescreen</PresentationFormat>
  <Paragraphs>387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Symbol</vt:lpstr>
      <vt:lpstr>Times New Roman</vt:lpstr>
      <vt:lpstr>Times-Italic</vt:lpstr>
      <vt:lpstr>Times-Roman</vt:lpstr>
      <vt:lpstr>Traditional Arabic</vt:lpstr>
      <vt:lpstr>Wingdings</vt:lpstr>
      <vt:lpstr>Office Theme</vt:lpstr>
      <vt:lpstr>Equation</vt:lpstr>
      <vt:lpstr>Thermal Fluid Engineering  ENMC4411 Chapter 2 Fluid Statics</vt:lpstr>
      <vt:lpstr>Outline</vt:lpstr>
      <vt:lpstr>Fluid</vt:lpstr>
      <vt:lpstr>Fluid Mechanics </vt:lpstr>
      <vt:lpstr>Fluids</vt:lpstr>
      <vt:lpstr>Engineering Application </vt:lpstr>
      <vt:lpstr>Dimensions and Units</vt:lpstr>
      <vt:lpstr>Secondary dimensions</vt:lpstr>
      <vt:lpstr>Primary unit systems</vt:lpstr>
      <vt:lpstr>Secondary dimensions</vt:lpstr>
      <vt:lpstr>Outline</vt:lpstr>
      <vt:lpstr>Thermodynamic Properties of a fluid </vt:lpstr>
      <vt:lpstr>Pressure &amp; temperature</vt:lpstr>
      <vt:lpstr>Fluid density</vt:lpstr>
      <vt:lpstr>Specific gravity</vt:lpstr>
      <vt:lpstr>Specific weight</vt:lpstr>
      <vt:lpstr>Potential and Kinetic Energy</vt:lpstr>
      <vt:lpstr>State relation  of gases</vt:lpstr>
      <vt:lpstr>Specific heat</vt:lpstr>
      <vt:lpstr>Vapor pressure </vt:lpstr>
      <vt:lpstr>Cavitation</vt:lpstr>
      <vt:lpstr>Surface Tension </vt:lpstr>
      <vt:lpstr>Contact angle</vt:lpstr>
      <vt:lpstr>Capillary Action</vt:lpstr>
      <vt:lpstr>Example  1.9 p 31</vt:lpstr>
      <vt:lpstr>Basic Flow-Analysis Techniques</vt:lpstr>
      <vt:lpstr>Outline</vt:lpstr>
      <vt:lpstr>Pressure at a  point </vt:lpstr>
      <vt:lpstr>Pressure variation</vt:lpstr>
      <vt:lpstr>Pressure scale </vt:lpstr>
      <vt:lpstr>Bourdon gauge</vt:lpstr>
      <vt:lpstr>Incompressible fluid</vt:lpstr>
      <vt:lpstr>EXAMPLE 2.1</vt:lpstr>
      <vt:lpstr>Barometer</vt:lpstr>
      <vt:lpstr>Multi layer liquids</vt:lpstr>
      <vt:lpstr>EXAMPLE 2.8 modified</vt:lpstr>
      <vt:lpstr>Manometer</vt:lpstr>
      <vt:lpstr>Manometer</vt:lpstr>
      <vt:lpstr>Manometer Problems</vt:lpstr>
      <vt:lpstr>Example</vt:lpstr>
      <vt:lpstr>Example 2.4 p.76</vt:lpstr>
      <vt:lpstr>Outline</vt:lpstr>
      <vt:lpstr>Force on plane areas </vt:lpstr>
      <vt:lpstr>Horizontal surfaces </vt:lpstr>
      <vt:lpstr>PowerPoint Presentation</vt:lpstr>
      <vt:lpstr>Inclined surface </vt:lpstr>
      <vt:lpstr>Inclined surface </vt:lpstr>
      <vt:lpstr>Center of pressure </vt:lpstr>
      <vt:lpstr>PowerPoint Presentation</vt:lpstr>
      <vt:lpstr>PowerPoint Presentation</vt:lpstr>
      <vt:lpstr>PowerPoint Presentation</vt:lpstr>
      <vt:lpstr>PowerPoint Presentation</vt:lpstr>
      <vt:lpstr>Book notation</vt:lpstr>
      <vt:lpstr>Example vertical rectangular gate</vt:lpstr>
      <vt:lpstr>Example vertical triangular gate</vt:lpstr>
      <vt:lpstr>Example 2.5 p. 80</vt:lpstr>
      <vt:lpstr>Example 2.5 p. 80</vt:lpstr>
      <vt:lpstr>PowerPoint Presentation</vt:lpstr>
      <vt:lpstr>Outline</vt:lpstr>
      <vt:lpstr>Buoyant Forces </vt:lpstr>
      <vt:lpstr>Buoyant Forces </vt:lpstr>
      <vt:lpstr>Floating bodies</vt:lpstr>
      <vt:lpstr>Buoyant Forces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I Chapter 1 Introduction</dc:title>
  <dc:creator>AFIF A. HASAN</dc:creator>
  <cp:lastModifiedBy>AFIF A AKEL</cp:lastModifiedBy>
  <cp:revision>133</cp:revision>
  <cp:lastPrinted>2018-06-21T06:07:11Z</cp:lastPrinted>
  <dcterms:created xsi:type="dcterms:W3CDTF">2016-06-16T06:31:10Z</dcterms:created>
  <dcterms:modified xsi:type="dcterms:W3CDTF">2022-11-02T09:39:38Z</dcterms:modified>
</cp:coreProperties>
</file>