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9" name="Google Shape;429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6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7" name="Shape 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" name="Google Shape;518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9" name="Google Shape;529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3" name="Shape 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4" name="Google Shape;554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6" name="Google Shape;66;p1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7" name="Google Shape;67;p1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sz="1600"/>
            </a:lvl9pPr>
          </a:lstStyle>
          <a:p/>
        </p:txBody>
      </p:sp>
      <p:sp>
        <p:nvSpPr>
          <p:cNvPr id="68" name="Google Shape;68;p1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5" name="Google Shape;75;p12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sz="1800"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able" type="tbl">
  <p:cSld name="TABLE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7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48" name="Google Shape;48;p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/>
        </p:txBody>
      </p:sp>
      <p:sp>
        <p:nvSpPr>
          <p:cNvPr id="55" name="Google Shape;55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/>
        </p:txBody>
      </p:sp>
      <p:sp>
        <p:nvSpPr>
          <p:cNvPr id="56" name="Google Shape;56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0002F"/>
            </a:gs>
            <a:gs pos="100000">
              <a:srgbClr val="000066"/>
            </a:gs>
          </a:gsLst>
          <a:lin ang="5400000" scaled="0"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Correlation and linear regression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Regression what for?</a:t>
            </a:r>
            <a:endParaRPr/>
          </a:p>
        </p:txBody>
      </p:sp>
      <p:sp>
        <p:nvSpPr>
          <p:cNvPr id="258" name="Google Shape;258;p23"/>
          <p:cNvSpPr txBox="1"/>
          <p:nvPr/>
        </p:nvSpPr>
        <p:spPr>
          <a:xfrm>
            <a:off x="304800" y="1981200"/>
            <a:ext cx="8382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Have 2 continuous variables and want to study the relationship between them.</a:t>
            </a:r>
            <a:endParaRPr/>
          </a:p>
        </p:txBody>
      </p:sp>
      <p:sp>
        <p:nvSpPr>
          <p:cNvPr id="259" name="Google Shape;259;p23"/>
          <p:cNvSpPr txBox="1"/>
          <p:nvPr/>
        </p:nvSpPr>
        <p:spPr>
          <a:xfrm>
            <a:off x="304800" y="32004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Want to study the effect of one variable on the other!</a:t>
            </a:r>
            <a:endParaRPr/>
          </a:p>
        </p:txBody>
      </p:sp>
      <p:sp>
        <p:nvSpPr>
          <p:cNvPr id="260" name="Google Shape;260;p23"/>
          <p:cNvSpPr txBox="1"/>
          <p:nvPr/>
        </p:nvSpPr>
        <p:spPr>
          <a:xfrm>
            <a:off x="171450" y="3965575"/>
            <a:ext cx="9067800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 correlation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between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we are not interested in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whether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predicts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or vice versa.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In regression</a:t>
            </a:r>
            <a:r>
              <a:rPr b="1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assume that a change in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will lead directly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a change in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  <p:sp>
        <p:nvSpPr>
          <p:cNvPr id="261" name="Google Shape;261;p23"/>
          <p:cNvSpPr txBox="1"/>
          <p:nvPr/>
        </p:nvSpPr>
        <p:spPr>
          <a:xfrm>
            <a:off x="0" y="5791200"/>
            <a:ext cx="891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X = independent variable                  y = dependent variable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Hemoglobin and age</a:t>
            </a:r>
            <a:endParaRPr/>
          </a:p>
        </p:txBody>
      </p:sp>
      <p:grpSp>
        <p:nvGrpSpPr>
          <p:cNvPr id="267" name="Google Shape;267;p24"/>
          <p:cNvGrpSpPr/>
          <p:nvPr/>
        </p:nvGrpSpPr>
        <p:grpSpPr>
          <a:xfrm>
            <a:off x="381000" y="1600200"/>
            <a:ext cx="6437312" cy="4937125"/>
            <a:chOff x="240" y="1008"/>
            <a:chExt cx="4055" cy="3110"/>
          </a:xfrm>
        </p:grpSpPr>
        <p:sp>
          <p:nvSpPr>
            <p:cNvPr id="268" name="Google Shape;268;p24"/>
            <p:cNvSpPr/>
            <p:nvPr/>
          </p:nvSpPr>
          <p:spPr>
            <a:xfrm>
              <a:off x="1454" y="1008"/>
              <a:ext cx="2841" cy="2846"/>
            </a:xfrm>
            <a:custGeom>
              <a:rect b="b" l="l" r="r" t="t"/>
              <a:pathLst>
                <a:path extrusionOk="0" h="2846" w="2841">
                  <a:moveTo>
                    <a:pt x="0" y="2846"/>
                  </a:moveTo>
                  <a:lnTo>
                    <a:pt x="2841" y="2846"/>
                  </a:lnTo>
                  <a:lnTo>
                    <a:pt x="2841" y="0"/>
                  </a:lnTo>
                  <a:lnTo>
                    <a:pt x="0" y="0"/>
                  </a:lnTo>
                  <a:lnTo>
                    <a:pt x="0" y="2846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269" name="Google Shape;269;p24"/>
            <p:cNvCxnSpPr/>
            <p:nvPr/>
          </p:nvCxnSpPr>
          <p:spPr>
            <a:xfrm>
              <a:off x="2060" y="3386"/>
              <a:ext cx="2182" cy="1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0" name="Google Shape;270;p24"/>
            <p:cNvCxnSpPr/>
            <p:nvPr/>
          </p:nvCxnSpPr>
          <p:spPr>
            <a:xfrm>
              <a:off x="2170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1" name="Google Shape;271;p24"/>
            <p:cNvCxnSpPr/>
            <p:nvPr/>
          </p:nvCxnSpPr>
          <p:spPr>
            <a:xfrm>
              <a:off x="2565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2" name="Google Shape;272;p24"/>
            <p:cNvCxnSpPr/>
            <p:nvPr/>
          </p:nvCxnSpPr>
          <p:spPr>
            <a:xfrm>
              <a:off x="2954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3" name="Google Shape;273;p24"/>
            <p:cNvCxnSpPr/>
            <p:nvPr/>
          </p:nvCxnSpPr>
          <p:spPr>
            <a:xfrm>
              <a:off x="3348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4" name="Google Shape;274;p24"/>
            <p:cNvCxnSpPr/>
            <p:nvPr/>
          </p:nvCxnSpPr>
          <p:spPr>
            <a:xfrm>
              <a:off x="3738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75" name="Google Shape;275;p24"/>
            <p:cNvCxnSpPr/>
            <p:nvPr/>
          </p:nvCxnSpPr>
          <p:spPr>
            <a:xfrm>
              <a:off x="4132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76" name="Google Shape;276;p24"/>
            <p:cNvSpPr txBox="1"/>
            <p:nvPr/>
          </p:nvSpPr>
          <p:spPr>
            <a:xfrm>
              <a:off x="2007" y="3507"/>
              <a:ext cx="214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277" name="Google Shape;277;p24"/>
            <p:cNvSpPr txBox="1"/>
            <p:nvPr/>
          </p:nvSpPr>
          <p:spPr>
            <a:xfrm>
              <a:off x="2401" y="3507"/>
              <a:ext cx="214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sp>
          <p:nvSpPr>
            <p:cNvPr id="278" name="Google Shape;278;p24"/>
            <p:cNvSpPr txBox="1"/>
            <p:nvPr/>
          </p:nvSpPr>
          <p:spPr>
            <a:xfrm>
              <a:off x="2791" y="3507"/>
              <a:ext cx="214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/>
            </a:p>
          </p:txBody>
        </p:sp>
        <p:sp>
          <p:nvSpPr>
            <p:cNvPr id="279" name="Google Shape;279;p24"/>
            <p:cNvSpPr txBox="1"/>
            <p:nvPr/>
          </p:nvSpPr>
          <p:spPr>
            <a:xfrm>
              <a:off x="3185" y="3507"/>
              <a:ext cx="214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/>
            </a:p>
          </p:txBody>
        </p:sp>
        <p:sp>
          <p:nvSpPr>
            <p:cNvPr id="280" name="Google Shape;280;p24"/>
            <p:cNvSpPr txBox="1"/>
            <p:nvPr/>
          </p:nvSpPr>
          <p:spPr>
            <a:xfrm>
              <a:off x="3574" y="3507"/>
              <a:ext cx="214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/>
            </a:p>
          </p:txBody>
        </p:sp>
        <p:sp>
          <p:nvSpPr>
            <p:cNvPr id="281" name="Google Shape;281;p24"/>
            <p:cNvSpPr txBox="1"/>
            <p:nvPr/>
          </p:nvSpPr>
          <p:spPr>
            <a:xfrm>
              <a:off x="3968" y="3507"/>
              <a:ext cx="214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/>
            </a:p>
          </p:txBody>
        </p:sp>
        <p:sp>
          <p:nvSpPr>
            <p:cNvPr id="282" name="Google Shape;282;p24"/>
            <p:cNvSpPr txBox="1"/>
            <p:nvPr/>
          </p:nvSpPr>
          <p:spPr>
            <a:xfrm>
              <a:off x="2688" y="3888"/>
              <a:ext cx="993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0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Age (years)</a:t>
              </a:r>
              <a:endParaRPr/>
            </a:p>
          </p:txBody>
        </p:sp>
        <p:cxnSp>
          <p:nvCxnSpPr>
            <p:cNvPr id="283" name="Google Shape;283;p24"/>
            <p:cNvCxnSpPr/>
            <p:nvPr/>
          </p:nvCxnSpPr>
          <p:spPr>
            <a:xfrm flipH="1" rot="10800000">
              <a:off x="2060" y="1076"/>
              <a:ext cx="1" cy="2310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4" name="Google Shape;284;p24"/>
            <p:cNvCxnSpPr/>
            <p:nvPr/>
          </p:nvCxnSpPr>
          <p:spPr>
            <a:xfrm flipH="1">
              <a:off x="1968" y="3024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5" name="Google Shape;285;p24"/>
            <p:cNvCxnSpPr/>
            <p:nvPr/>
          </p:nvCxnSpPr>
          <p:spPr>
            <a:xfrm flipH="1">
              <a:off x="1968" y="259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6" name="Google Shape;286;p24"/>
            <p:cNvCxnSpPr/>
            <p:nvPr/>
          </p:nvCxnSpPr>
          <p:spPr>
            <a:xfrm flipH="1">
              <a:off x="1968" y="211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7" name="Google Shape;287;p24"/>
            <p:cNvCxnSpPr/>
            <p:nvPr/>
          </p:nvCxnSpPr>
          <p:spPr>
            <a:xfrm flipH="1">
              <a:off x="1968" y="163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288" name="Google Shape;288;p24"/>
            <p:cNvCxnSpPr/>
            <p:nvPr/>
          </p:nvCxnSpPr>
          <p:spPr>
            <a:xfrm flipH="1">
              <a:off x="1968" y="115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289" name="Google Shape;289;p24"/>
            <p:cNvSpPr txBox="1"/>
            <p:nvPr/>
          </p:nvSpPr>
          <p:spPr>
            <a:xfrm>
              <a:off x="1536" y="2951"/>
              <a:ext cx="40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10.00</a:t>
              </a:r>
              <a:endParaRPr/>
            </a:p>
          </p:txBody>
        </p:sp>
        <p:sp>
          <p:nvSpPr>
            <p:cNvPr id="290" name="Google Shape;290;p24"/>
            <p:cNvSpPr txBox="1"/>
            <p:nvPr/>
          </p:nvSpPr>
          <p:spPr>
            <a:xfrm>
              <a:off x="1536" y="2488"/>
              <a:ext cx="40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12.00</a:t>
              </a:r>
              <a:endParaRPr/>
            </a:p>
          </p:txBody>
        </p:sp>
        <p:sp>
          <p:nvSpPr>
            <p:cNvPr id="291" name="Google Shape;291;p24"/>
            <p:cNvSpPr txBox="1"/>
            <p:nvPr/>
          </p:nvSpPr>
          <p:spPr>
            <a:xfrm>
              <a:off x="1536" y="2030"/>
              <a:ext cx="40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14.00</a:t>
              </a:r>
              <a:endParaRPr/>
            </a:p>
          </p:txBody>
        </p:sp>
        <p:sp>
          <p:nvSpPr>
            <p:cNvPr id="292" name="Google Shape;292;p24"/>
            <p:cNvSpPr txBox="1"/>
            <p:nvPr/>
          </p:nvSpPr>
          <p:spPr>
            <a:xfrm>
              <a:off x="1536" y="1567"/>
              <a:ext cx="40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16.00</a:t>
              </a:r>
              <a:endParaRPr/>
            </a:p>
          </p:txBody>
        </p:sp>
        <p:sp>
          <p:nvSpPr>
            <p:cNvPr id="293" name="Google Shape;293;p24"/>
            <p:cNvSpPr txBox="1"/>
            <p:nvPr/>
          </p:nvSpPr>
          <p:spPr>
            <a:xfrm>
              <a:off x="1536" y="1104"/>
              <a:ext cx="40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000"/>
                <a:buFont typeface="Arial"/>
                <a:buNone/>
              </a:pPr>
              <a:r>
                <a:rPr b="1" i="0" lang="en-US" sz="20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18.00</a:t>
              </a:r>
              <a:endParaRPr/>
            </a:p>
          </p:txBody>
        </p:sp>
        <p:sp>
          <p:nvSpPr>
            <p:cNvPr id="294" name="Google Shape;294;p24"/>
            <p:cNvSpPr/>
            <p:nvPr/>
          </p:nvSpPr>
          <p:spPr>
            <a:xfrm>
              <a:off x="2132" y="2749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5" name="Google Shape;295;p24"/>
            <p:cNvSpPr/>
            <p:nvPr/>
          </p:nvSpPr>
          <p:spPr>
            <a:xfrm>
              <a:off x="2209" y="2841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4"/>
            <p:cNvSpPr/>
            <p:nvPr/>
          </p:nvSpPr>
          <p:spPr>
            <a:xfrm>
              <a:off x="2329" y="2450"/>
              <a:ext cx="82" cy="78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7" name="Google Shape;297;p24"/>
            <p:cNvSpPr/>
            <p:nvPr/>
          </p:nvSpPr>
          <p:spPr>
            <a:xfrm>
              <a:off x="2444" y="2079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8" name="Google Shape;298;p24"/>
            <p:cNvSpPr/>
            <p:nvPr/>
          </p:nvSpPr>
          <p:spPr>
            <a:xfrm>
              <a:off x="2444" y="2286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9" name="Google Shape;299;p24"/>
            <p:cNvSpPr/>
            <p:nvPr/>
          </p:nvSpPr>
          <p:spPr>
            <a:xfrm>
              <a:off x="2565" y="2889"/>
              <a:ext cx="81" cy="78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0" name="Google Shape;300;p24"/>
            <p:cNvSpPr/>
            <p:nvPr/>
          </p:nvSpPr>
          <p:spPr>
            <a:xfrm>
              <a:off x="2603" y="3097"/>
              <a:ext cx="82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1" name="Google Shape;301;p24"/>
            <p:cNvSpPr/>
            <p:nvPr/>
          </p:nvSpPr>
          <p:spPr>
            <a:xfrm>
              <a:off x="2718" y="2426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24"/>
            <p:cNvSpPr/>
            <p:nvPr/>
          </p:nvSpPr>
          <p:spPr>
            <a:xfrm>
              <a:off x="2839" y="2195"/>
              <a:ext cx="81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3" name="Google Shape;303;p24"/>
            <p:cNvSpPr/>
            <p:nvPr/>
          </p:nvSpPr>
          <p:spPr>
            <a:xfrm>
              <a:off x="2916" y="2103"/>
              <a:ext cx="81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4" name="Google Shape;304;p24"/>
            <p:cNvSpPr/>
            <p:nvPr/>
          </p:nvSpPr>
          <p:spPr>
            <a:xfrm>
              <a:off x="3113" y="1823"/>
              <a:ext cx="81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24"/>
            <p:cNvSpPr/>
            <p:nvPr/>
          </p:nvSpPr>
          <p:spPr>
            <a:xfrm>
              <a:off x="3271" y="2103"/>
              <a:ext cx="77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6" name="Google Shape;306;p24"/>
            <p:cNvSpPr/>
            <p:nvPr/>
          </p:nvSpPr>
          <p:spPr>
            <a:xfrm>
              <a:off x="3464" y="1568"/>
              <a:ext cx="81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7" name="Google Shape;307;p24"/>
            <p:cNvSpPr/>
            <p:nvPr/>
          </p:nvSpPr>
          <p:spPr>
            <a:xfrm>
              <a:off x="3507" y="1548"/>
              <a:ext cx="77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8" name="Google Shape;308;p24"/>
            <p:cNvSpPr/>
            <p:nvPr/>
          </p:nvSpPr>
          <p:spPr>
            <a:xfrm>
              <a:off x="3584" y="1433"/>
              <a:ext cx="82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9" name="Google Shape;309;p24"/>
            <p:cNvSpPr/>
            <p:nvPr/>
          </p:nvSpPr>
          <p:spPr>
            <a:xfrm>
              <a:off x="3699" y="1360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0" name="Google Shape;310;p24"/>
            <p:cNvSpPr/>
            <p:nvPr/>
          </p:nvSpPr>
          <p:spPr>
            <a:xfrm>
              <a:off x="3781" y="1476"/>
              <a:ext cx="77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1" name="Google Shape;311;p24"/>
            <p:cNvSpPr/>
            <p:nvPr/>
          </p:nvSpPr>
          <p:spPr>
            <a:xfrm>
              <a:off x="3819" y="1408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2" name="Google Shape;312;p24"/>
            <p:cNvSpPr/>
            <p:nvPr/>
          </p:nvSpPr>
          <p:spPr>
            <a:xfrm>
              <a:off x="3896" y="1683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3" name="Google Shape;313;p24"/>
            <p:cNvSpPr/>
            <p:nvPr/>
          </p:nvSpPr>
          <p:spPr>
            <a:xfrm>
              <a:off x="3978" y="1500"/>
              <a:ext cx="77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4" name="Google Shape;314;p24"/>
            <p:cNvSpPr txBox="1"/>
            <p:nvPr/>
          </p:nvSpPr>
          <p:spPr>
            <a:xfrm>
              <a:off x="240" y="1632"/>
              <a:ext cx="120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HB (g/dl)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Hemoglobin and age</a:t>
            </a:r>
            <a:endParaRPr/>
          </a:p>
        </p:txBody>
      </p:sp>
      <p:sp>
        <p:nvSpPr>
          <p:cNvPr id="320" name="Google Shape;320;p25"/>
          <p:cNvSpPr/>
          <p:nvPr/>
        </p:nvSpPr>
        <p:spPr>
          <a:xfrm>
            <a:off x="2308225" y="1600200"/>
            <a:ext cx="4510087" cy="4518025"/>
          </a:xfrm>
          <a:custGeom>
            <a:rect b="b" l="l" r="r" t="t"/>
            <a:pathLst>
              <a:path extrusionOk="0" h="2846" w="2841">
                <a:moveTo>
                  <a:pt x="0" y="2846"/>
                </a:moveTo>
                <a:lnTo>
                  <a:pt x="2841" y="2846"/>
                </a:lnTo>
                <a:lnTo>
                  <a:pt x="2841" y="0"/>
                </a:lnTo>
                <a:lnTo>
                  <a:pt x="0" y="0"/>
                </a:lnTo>
                <a:lnTo>
                  <a:pt x="0" y="2846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21" name="Google Shape;321;p25"/>
          <p:cNvCxnSpPr/>
          <p:nvPr/>
        </p:nvCxnSpPr>
        <p:spPr>
          <a:xfrm>
            <a:off x="3270250" y="5375275"/>
            <a:ext cx="3463925" cy="1587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2" name="Google Shape;322;p25"/>
          <p:cNvCxnSpPr/>
          <p:nvPr/>
        </p:nvCxnSpPr>
        <p:spPr>
          <a:xfrm>
            <a:off x="3444875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3" name="Google Shape;323;p25"/>
          <p:cNvCxnSpPr/>
          <p:nvPr/>
        </p:nvCxnSpPr>
        <p:spPr>
          <a:xfrm>
            <a:off x="4071937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4" name="Google Shape;324;p25"/>
          <p:cNvCxnSpPr/>
          <p:nvPr/>
        </p:nvCxnSpPr>
        <p:spPr>
          <a:xfrm>
            <a:off x="4689475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5" name="Google Shape;325;p25"/>
          <p:cNvCxnSpPr/>
          <p:nvPr/>
        </p:nvCxnSpPr>
        <p:spPr>
          <a:xfrm>
            <a:off x="5314950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6" name="Google Shape;326;p25"/>
          <p:cNvCxnSpPr/>
          <p:nvPr/>
        </p:nvCxnSpPr>
        <p:spPr>
          <a:xfrm>
            <a:off x="5934075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27" name="Google Shape;327;p25"/>
          <p:cNvCxnSpPr/>
          <p:nvPr/>
        </p:nvCxnSpPr>
        <p:spPr>
          <a:xfrm>
            <a:off x="6559550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28" name="Google Shape;328;p25"/>
          <p:cNvSpPr txBox="1"/>
          <p:nvPr/>
        </p:nvSpPr>
        <p:spPr>
          <a:xfrm>
            <a:off x="3186112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</p:txBody>
      </p:sp>
      <p:sp>
        <p:nvSpPr>
          <p:cNvPr id="329" name="Google Shape;329;p25"/>
          <p:cNvSpPr txBox="1"/>
          <p:nvPr/>
        </p:nvSpPr>
        <p:spPr>
          <a:xfrm>
            <a:off x="3811587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sp>
        <p:nvSpPr>
          <p:cNvPr id="330" name="Google Shape;330;p25"/>
          <p:cNvSpPr txBox="1"/>
          <p:nvPr/>
        </p:nvSpPr>
        <p:spPr>
          <a:xfrm>
            <a:off x="4430712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/>
          </a:p>
        </p:txBody>
      </p:sp>
      <p:sp>
        <p:nvSpPr>
          <p:cNvPr id="331" name="Google Shape;331;p25"/>
          <p:cNvSpPr txBox="1"/>
          <p:nvPr/>
        </p:nvSpPr>
        <p:spPr>
          <a:xfrm>
            <a:off x="5056187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/>
          </a:p>
        </p:txBody>
      </p:sp>
      <p:sp>
        <p:nvSpPr>
          <p:cNvPr id="332" name="Google Shape;332;p25"/>
          <p:cNvSpPr txBox="1"/>
          <p:nvPr/>
        </p:nvSpPr>
        <p:spPr>
          <a:xfrm>
            <a:off x="5673725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/>
          </a:p>
        </p:txBody>
      </p:sp>
      <p:sp>
        <p:nvSpPr>
          <p:cNvPr id="333" name="Google Shape;333;p25"/>
          <p:cNvSpPr txBox="1"/>
          <p:nvPr/>
        </p:nvSpPr>
        <p:spPr>
          <a:xfrm>
            <a:off x="6299200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/>
          </a:p>
        </p:txBody>
      </p:sp>
      <p:sp>
        <p:nvSpPr>
          <p:cNvPr id="334" name="Google Shape;334;p25"/>
          <p:cNvSpPr txBox="1"/>
          <p:nvPr/>
        </p:nvSpPr>
        <p:spPr>
          <a:xfrm>
            <a:off x="4267200" y="6172200"/>
            <a:ext cx="15763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Age (years)</a:t>
            </a:r>
            <a:endParaRPr/>
          </a:p>
        </p:txBody>
      </p:sp>
      <p:cxnSp>
        <p:nvCxnSpPr>
          <p:cNvPr id="335" name="Google Shape;335;p25"/>
          <p:cNvCxnSpPr/>
          <p:nvPr/>
        </p:nvCxnSpPr>
        <p:spPr>
          <a:xfrm flipH="1" rot="10800000">
            <a:off x="3270250" y="1708150"/>
            <a:ext cx="1587" cy="3667125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6" name="Google Shape;336;p25"/>
          <p:cNvCxnSpPr/>
          <p:nvPr/>
        </p:nvCxnSpPr>
        <p:spPr>
          <a:xfrm flipH="1">
            <a:off x="3124200" y="48006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7" name="Google Shape;337;p25"/>
          <p:cNvCxnSpPr/>
          <p:nvPr/>
        </p:nvCxnSpPr>
        <p:spPr>
          <a:xfrm flipH="1">
            <a:off x="3124200" y="4114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8" name="Google Shape;338;p25"/>
          <p:cNvCxnSpPr/>
          <p:nvPr/>
        </p:nvCxnSpPr>
        <p:spPr>
          <a:xfrm flipH="1">
            <a:off x="3124200" y="3352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39" name="Google Shape;339;p25"/>
          <p:cNvCxnSpPr/>
          <p:nvPr/>
        </p:nvCxnSpPr>
        <p:spPr>
          <a:xfrm flipH="1">
            <a:off x="3124200" y="2590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340" name="Google Shape;340;p25"/>
          <p:cNvCxnSpPr/>
          <p:nvPr/>
        </p:nvCxnSpPr>
        <p:spPr>
          <a:xfrm flipH="1">
            <a:off x="3124200" y="1828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341" name="Google Shape;341;p25"/>
          <p:cNvSpPr txBox="1"/>
          <p:nvPr/>
        </p:nvSpPr>
        <p:spPr>
          <a:xfrm>
            <a:off x="2438400" y="4684712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10.00</a:t>
            </a:r>
            <a:endParaRPr/>
          </a:p>
        </p:txBody>
      </p:sp>
      <p:sp>
        <p:nvSpPr>
          <p:cNvPr id="342" name="Google Shape;342;p25"/>
          <p:cNvSpPr txBox="1"/>
          <p:nvPr/>
        </p:nvSpPr>
        <p:spPr>
          <a:xfrm>
            <a:off x="2438400" y="3949700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12.00</a:t>
            </a:r>
            <a:endParaRPr/>
          </a:p>
        </p:txBody>
      </p:sp>
      <p:sp>
        <p:nvSpPr>
          <p:cNvPr id="343" name="Google Shape;343;p25"/>
          <p:cNvSpPr txBox="1"/>
          <p:nvPr/>
        </p:nvSpPr>
        <p:spPr>
          <a:xfrm>
            <a:off x="2438400" y="3222625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14.00</a:t>
            </a:r>
            <a:endParaRPr/>
          </a:p>
        </p:txBody>
      </p:sp>
      <p:sp>
        <p:nvSpPr>
          <p:cNvPr id="344" name="Google Shape;344;p25"/>
          <p:cNvSpPr txBox="1"/>
          <p:nvPr/>
        </p:nvSpPr>
        <p:spPr>
          <a:xfrm>
            <a:off x="2438400" y="2487612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16.00</a:t>
            </a:r>
            <a:endParaRPr/>
          </a:p>
        </p:txBody>
      </p:sp>
      <p:sp>
        <p:nvSpPr>
          <p:cNvPr id="345" name="Google Shape;345;p25"/>
          <p:cNvSpPr txBox="1"/>
          <p:nvPr/>
        </p:nvSpPr>
        <p:spPr>
          <a:xfrm>
            <a:off x="2438400" y="1752600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18.00</a:t>
            </a:r>
            <a:endParaRPr/>
          </a:p>
        </p:txBody>
      </p:sp>
      <p:sp>
        <p:nvSpPr>
          <p:cNvPr id="346" name="Google Shape;346;p25"/>
          <p:cNvSpPr/>
          <p:nvPr/>
        </p:nvSpPr>
        <p:spPr>
          <a:xfrm>
            <a:off x="3384550" y="4364037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25"/>
          <p:cNvSpPr/>
          <p:nvPr/>
        </p:nvSpPr>
        <p:spPr>
          <a:xfrm>
            <a:off x="3506787" y="4510087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8" name="Google Shape;348;p25"/>
          <p:cNvSpPr/>
          <p:nvPr/>
        </p:nvSpPr>
        <p:spPr>
          <a:xfrm>
            <a:off x="3697287" y="3889375"/>
            <a:ext cx="130175" cy="12382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25"/>
          <p:cNvSpPr/>
          <p:nvPr/>
        </p:nvSpPr>
        <p:spPr>
          <a:xfrm>
            <a:off x="3879850" y="3300412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0" name="Google Shape;350;p25"/>
          <p:cNvSpPr/>
          <p:nvPr/>
        </p:nvSpPr>
        <p:spPr>
          <a:xfrm>
            <a:off x="3879850" y="3629025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1" name="Google Shape;351;p25"/>
          <p:cNvSpPr/>
          <p:nvPr/>
        </p:nvSpPr>
        <p:spPr>
          <a:xfrm>
            <a:off x="4071937" y="4586287"/>
            <a:ext cx="128587" cy="12382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25"/>
          <p:cNvSpPr/>
          <p:nvPr/>
        </p:nvSpPr>
        <p:spPr>
          <a:xfrm>
            <a:off x="4132262" y="4916487"/>
            <a:ext cx="130175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25"/>
          <p:cNvSpPr/>
          <p:nvPr/>
        </p:nvSpPr>
        <p:spPr>
          <a:xfrm>
            <a:off x="4314825" y="3851275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25"/>
          <p:cNvSpPr/>
          <p:nvPr/>
        </p:nvSpPr>
        <p:spPr>
          <a:xfrm>
            <a:off x="4506912" y="3484562"/>
            <a:ext cx="12858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25"/>
          <p:cNvSpPr/>
          <p:nvPr/>
        </p:nvSpPr>
        <p:spPr>
          <a:xfrm>
            <a:off x="4629150" y="3338512"/>
            <a:ext cx="128587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25"/>
          <p:cNvSpPr/>
          <p:nvPr/>
        </p:nvSpPr>
        <p:spPr>
          <a:xfrm>
            <a:off x="4941887" y="2894012"/>
            <a:ext cx="12858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25"/>
          <p:cNvSpPr/>
          <p:nvPr/>
        </p:nvSpPr>
        <p:spPr>
          <a:xfrm>
            <a:off x="5192712" y="3338512"/>
            <a:ext cx="122237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25"/>
          <p:cNvSpPr/>
          <p:nvPr/>
        </p:nvSpPr>
        <p:spPr>
          <a:xfrm>
            <a:off x="5499100" y="2489200"/>
            <a:ext cx="12858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25"/>
          <p:cNvSpPr/>
          <p:nvPr/>
        </p:nvSpPr>
        <p:spPr>
          <a:xfrm>
            <a:off x="5567362" y="2457450"/>
            <a:ext cx="122237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25"/>
          <p:cNvSpPr/>
          <p:nvPr/>
        </p:nvSpPr>
        <p:spPr>
          <a:xfrm>
            <a:off x="5689600" y="2274887"/>
            <a:ext cx="130175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25"/>
          <p:cNvSpPr/>
          <p:nvPr/>
        </p:nvSpPr>
        <p:spPr>
          <a:xfrm>
            <a:off x="5872162" y="2159000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25"/>
          <p:cNvSpPr/>
          <p:nvPr/>
        </p:nvSpPr>
        <p:spPr>
          <a:xfrm>
            <a:off x="6002337" y="2343150"/>
            <a:ext cx="12223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25"/>
          <p:cNvSpPr/>
          <p:nvPr/>
        </p:nvSpPr>
        <p:spPr>
          <a:xfrm>
            <a:off x="6062662" y="2235200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25"/>
          <p:cNvSpPr/>
          <p:nvPr/>
        </p:nvSpPr>
        <p:spPr>
          <a:xfrm>
            <a:off x="6184900" y="2671762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25"/>
          <p:cNvSpPr/>
          <p:nvPr/>
        </p:nvSpPr>
        <p:spPr>
          <a:xfrm>
            <a:off x="6315075" y="2381250"/>
            <a:ext cx="12223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25"/>
          <p:cNvSpPr txBox="1"/>
          <p:nvPr/>
        </p:nvSpPr>
        <p:spPr>
          <a:xfrm>
            <a:off x="381000" y="259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HB (g/dl)</a:t>
            </a:r>
            <a:endParaRPr/>
          </a:p>
        </p:txBody>
      </p:sp>
      <p:cxnSp>
        <p:nvCxnSpPr>
          <p:cNvPr id="367" name="Google Shape;367;p25"/>
          <p:cNvCxnSpPr/>
          <p:nvPr/>
        </p:nvCxnSpPr>
        <p:spPr>
          <a:xfrm flipH="1" rot="10800000">
            <a:off x="3429000" y="2133600"/>
            <a:ext cx="3048000" cy="23622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6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</a:pPr>
            <a:r>
              <a:rPr b="0" i="0" lang="en-US" sz="4400" u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grpSp>
        <p:nvGrpSpPr>
          <p:cNvPr id="373" name="Google Shape;373;p26"/>
          <p:cNvGrpSpPr/>
          <p:nvPr/>
        </p:nvGrpSpPr>
        <p:grpSpPr>
          <a:xfrm>
            <a:off x="0" y="1524000"/>
            <a:ext cx="3352800" cy="2776537"/>
            <a:chOff x="912" y="1008"/>
            <a:chExt cx="3383" cy="2963"/>
          </a:xfrm>
        </p:grpSpPr>
        <p:sp>
          <p:nvSpPr>
            <p:cNvPr id="374" name="Google Shape;374;p26"/>
            <p:cNvSpPr/>
            <p:nvPr/>
          </p:nvSpPr>
          <p:spPr>
            <a:xfrm>
              <a:off x="1454" y="1008"/>
              <a:ext cx="2841" cy="2846"/>
            </a:xfrm>
            <a:custGeom>
              <a:rect b="b" l="l" r="r" t="t"/>
              <a:pathLst>
                <a:path extrusionOk="0" h="2846" w="2841">
                  <a:moveTo>
                    <a:pt x="0" y="2846"/>
                  </a:moveTo>
                  <a:lnTo>
                    <a:pt x="2841" y="2846"/>
                  </a:lnTo>
                  <a:lnTo>
                    <a:pt x="2841" y="0"/>
                  </a:lnTo>
                  <a:lnTo>
                    <a:pt x="0" y="0"/>
                  </a:lnTo>
                  <a:lnTo>
                    <a:pt x="0" y="2846"/>
                  </a:lnTo>
                  <a:close/>
                </a:path>
              </a:pathLst>
            </a:cu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375" name="Google Shape;375;p26"/>
            <p:cNvCxnSpPr/>
            <p:nvPr/>
          </p:nvCxnSpPr>
          <p:spPr>
            <a:xfrm>
              <a:off x="2060" y="3386"/>
              <a:ext cx="2182" cy="1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76" name="Google Shape;376;p26"/>
            <p:cNvCxnSpPr/>
            <p:nvPr/>
          </p:nvCxnSpPr>
          <p:spPr>
            <a:xfrm>
              <a:off x="2170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77" name="Google Shape;377;p26"/>
            <p:cNvCxnSpPr/>
            <p:nvPr/>
          </p:nvCxnSpPr>
          <p:spPr>
            <a:xfrm>
              <a:off x="2565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78" name="Google Shape;378;p26"/>
            <p:cNvCxnSpPr/>
            <p:nvPr/>
          </p:nvCxnSpPr>
          <p:spPr>
            <a:xfrm>
              <a:off x="2954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79" name="Google Shape;379;p26"/>
            <p:cNvCxnSpPr/>
            <p:nvPr/>
          </p:nvCxnSpPr>
          <p:spPr>
            <a:xfrm>
              <a:off x="3348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0" name="Google Shape;380;p26"/>
            <p:cNvCxnSpPr/>
            <p:nvPr/>
          </p:nvCxnSpPr>
          <p:spPr>
            <a:xfrm>
              <a:off x="3738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81" name="Google Shape;381;p26"/>
            <p:cNvCxnSpPr/>
            <p:nvPr/>
          </p:nvCxnSpPr>
          <p:spPr>
            <a:xfrm>
              <a:off x="4132" y="3386"/>
              <a:ext cx="1" cy="106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82" name="Google Shape;382;p26"/>
            <p:cNvSpPr txBox="1"/>
            <p:nvPr/>
          </p:nvSpPr>
          <p:spPr>
            <a:xfrm>
              <a:off x="2008" y="3507"/>
              <a:ext cx="198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20</a:t>
              </a:r>
              <a:endParaRPr/>
            </a:p>
          </p:txBody>
        </p:sp>
        <p:sp>
          <p:nvSpPr>
            <p:cNvPr id="383" name="Google Shape;383;p26"/>
            <p:cNvSpPr txBox="1"/>
            <p:nvPr/>
          </p:nvSpPr>
          <p:spPr>
            <a:xfrm>
              <a:off x="2400" y="3507"/>
              <a:ext cx="199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30</a:t>
              </a:r>
              <a:endParaRPr/>
            </a:p>
          </p:txBody>
        </p:sp>
        <p:sp>
          <p:nvSpPr>
            <p:cNvPr id="384" name="Google Shape;384;p26"/>
            <p:cNvSpPr txBox="1"/>
            <p:nvPr/>
          </p:nvSpPr>
          <p:spPr>
            <a:xfrm>
              <a:off x="2791" y="3507"/>
              <a:ext cx="199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/>
            </a:p>
          </p:txBody>
        </p:sp>
        <p:sp>
          <p:nvSpPr>
            <p:cNvPr id="385" name="Google Shape;385;p26"/>
            <p:cNvSpPr txBox="1"/>
            <p:nvPr/>
          </p:nvSpPr>
          <p:spPr>
            <a:xfrm>
              <a:off x="3185" y="3507"/>
              <a:ext cx="199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50</a:t>
              </a:r>
              <a:endParaRPr/>
            </a:p>
          </p:txBody>
        </p:sp>
        <p:sp>
          <p:nvSpPr>
            <p:cNvPr id="386" name="Google Shape;386;p26"/>
            <p:cNvSpPr txBox="1"/>
            <p:nvPr/>
          </p:nvSpPr>
          <p:spPr>
            <a:xfrm>
              <a:off x="3574" y="3507"/>
              <a:ext cx="199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60</a:t>
              </a:r>
              <a:endParaRPr/>
            </a:p>
          </p:txBody>
        </p:sp>
        <p:sp>
          <p:nvSpPr>
            <p:cNvPr id="387" name="Google Shape;387;p26"/>
            <p:cNvSpPr txBox="1"/>
            <p:nvPr/>
          </p:nvSpPr>
          <p:spPr>
            <a:xfrm>
              <a:off x="3967" y="3507"/>
              <a:ext cx="198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70</a:t>
              </a:r>
              <a:endParaRPr/>
            </a:p>
          </p:txBody>
        </p:sp>
        <p:sp>
          <p:nvSpPr>
            <p:cNvPr id="388" name="Google Shape;388;p26"/>
            <p:cNvSpPr txBox="1"/>
            <p:nvPr/>
          </p:nvSpPr>
          <p:spPr>
            <a:xfrm>
              <a:off x="2736" y="3744"/>
              <a:ext cx="925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Age (years)</a:t>
              </a:r>
              <a:endParaRPr/>
            </a:p>
          </p:txBody>
        </p:sp>
        <p:cxnSp>
          <p:nvCxnSpPr>
            <p:cNvPr id="389" name="Google Shape;389;p26"/>
            <p:cNvCxnSpPr/>
            <p:nvPr/>
          </p:nvCxnSpPr>
          <p:spPr>
            <a:xfrm flipH="1" rot="10800000">
              <a:off x="2060" y="1076"/>
              <a:ext cx="1" cy="2310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0" name="Google Shape;390;p26"/>
            <p:cNvCxnSpPr/>
            <p:nvPr/>
          </p:nvCxnSpPr>
          <p:spPr>
            <a:xfrm flipH="1">
              <a:off x="1968" y="3024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1" name="Google Shape;391;p26"/>
            <p:cNvCxnSpPr/>
            <p:nvPr/>
          </p:nvCxnSpPr>
          <p:spPr>
            <a:xfrm flipH="1">
              <a:off x="1968" y="259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2" name="Google Shape;392;p26"/>
            <p:cNvCxnSpPr/>
            <p:nvPr/>
          </p:nvCxnSpPr>
          <p:spPr>
            <a:xfrm flipH="1">
              <a:off x="1968" y="211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3" name="Google Shape;393;p26"/>
            <p:cNvCxnSpPr/>
            <p:nvPr/>
          </p:nvCxnSpPr>
          <p:spPr>
            <a:xfrm flipH="1">
              <a:off x="1968" y="163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394" name="Google Shape;394;p26"/>
            <p:cNvCxnSpPr/>
            <p:nvPr/>
          </p:nvCxnSpPr>
          <p:spPr>
            <a:xfrm flipH="1">
              <a:off x="1968" y="1152"/>
              <a:ext cx="101" cy="1"/>
            </a:xfrm>
            <a:prstGeom prst="straightConnector1">
              <a:avLst/>
            </a:prstGeom>
            <a:noFill/>
            <a:ln cap="flat" cmpd="sng" w="15875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395" name="Google Shape;395;p26"/>
            <p:cNvSpPr txBox="1"/>
            <p:nvPr/>
          </p:nvSpPr>
          <p:spPr>
            <a:xfrm>
              <a:off x="1537" y="2951"/>
              <a:ext cx="447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10.00</a:t>
              </a:r>
              <a:endParaRPr/>
            </a:p>
          </p:txBody>
        </p:sp>
        <p:sp>
          <p:nvSpPr>
            <p:cNvPr id="396" name="Google Shape;396;p26"/>
            <p:cNvSpPr txBox="1"/>
            <p:nvPr/>
          </p:nvSpPr>
          <p:spPr>
            <a:xfrm>
              <a:off x="1537" y="2488"/>
              <a:ext cx="447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12.00</a:t>
              </a:r>
              <a:endParaRPr/>
            </a:p>
          </p:txBody>
        </p:sp>
        <p:sp>
          <p:nvSpPr>
            <p:cNvPr id="397" name="Google Shape;397;p26"/>
            <p:cNvSpPr txBox="1"/>
            <p:nvPr/>
          </p:nvSpPr>
          <p:spPr>
            <a:xfrm>
              <a:off x="1537" y="2029"/>
              <a:ext cx="447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14.00</a:t>
              </a:r>
              <a:endParaRPr/>
            </a:p>
          </p:txBody>
        </p:sp>
        <p:sp>
          <p:nvSpPr>
            <p:cNvPr id="398" name="Google Shape;398;p26"/>
            <p:cNvSpPr txBox="1"/>
            <p:nvPr/>
          </p:nvSpPr>
          <p:spPr>
            <a:xfrm>
              <a:off x="1537" y="1567"/>
              <a:ext cx="447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16.00</a:t>
              </a:r>
              <a:endParaRPr/>
            </a:p>
          </p:txBody>
        </p:sp>
        <p:sp>
          <p:nvSpPr>
            <p:cNvPr id="399" name="Google Shape;399;p26"/>
            <p:cNvSpPr txBox="1"/>
            <p:nvPr/>
          </p:nvSpPr>
          <p:spPr>
            <a:xfrm>
              <a:off x="1537" y="1103"/>
              <a:ext cx="447" cy="22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1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18.00</a:t>
              </a:r>
              <a:endParaRPr/>
            </a:p>
          </p:txBody>
        </p:sp>
        <p:sp>
          <p:nvSpPr>
            <p:cNvPr id="400" name="Google Shape;400;p26"/>
            <p:cNvSpPr/>
            <p:nvPr/>
          </p:nvSpPr>
          <p:spPr>
            <a:xfrm>
              <a:off x="2132" y="2749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1" name="Google Shape;401;p26"/>
            <p:cNvSpPr/>
            <p:nvPr/>
          </p:nvSpPr>
          <p:spPr>
            <a:xfrm>
              <a:off x="2209" y="2841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2" name="Google Shape;402;p26"/>
            <p:cNvSpPr/>
            <p:nvPr/>
          </p:nvSpPr>
          <p:spPr>
            <a:xfrm>
              <a:off x="2329" y="2450"/>
              <a:ext cx="82" cy="78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3" name="Google Shape;403;p26"/>
            <p:cNvSpPr/>
            <p:nvPr/>
          </p:nvSpPr>
          <p:spPr>
            <a:xfrm>
              <a:off x="2444" y="2079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4" name="Google Shape;404;p26"/>
            <p:cNvSpPr/>
            <p:nvPr/>
          </p:nvSpPr>
          <p:spPr>
            <a:xfrm>
              <a:off x="2444" y="2286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5" name="Google Shape;405;p26"/>
            <p:cNvSpPr/>
            <p:nvPr/>
          </p:nvSpPr>
          <p:spPr>
            <a:xfrm>
              <a:off x="2565" y="2889"/>
              <a:ext cx="81" cy="78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26"/>
            <p:cNvSpPr/>
            <p:nvPr/>
          </p:nvSpPr>
          <p:spPr>
            <a:xfrm>
              <a:off x="2603" y="3097"/>
              <a:ext cx="82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26"/>
            <p:cNvSpPr/>
            <p:nvPr/>
          </p:nvSpPr>
          <p:spPr>
            <a:xfrm>
              <a:off x="2718" y="2426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26"/>
            <p:cNvSpPr/>
            <p:nvPr/>
          </p:nvSpPr>
          <p:spPr>
            <a:xfrm>
              <a:off x="2839" y="2195"/>
              <a:ext cx="81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26"/>
            <p:cNvSpPr/>
            <p:nvPr/>
          </p:nvSpPr>
          <p:spPr>
            <a:xfrm>
              <a:off x="2916" y="2103"/>
              <a:ext cx="81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0" name="Google Shape;410;p26"/>
            <p:cNvSpPr/>
            <p:nvPr/>
          </p:nvSpPr>
          <p:spPr>
            <a:xfrm>
              <a:off x="3113" y="1823"/>
              <a:ext cx="81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1" name="Google Shape;411;p26"/>
            <p:cNvSpPr/>
            <p:nvPr/>
          </p:nvSpPr>
          <p:spPr>
            <a:xfrm>
              <a:off x="3271" y="2103"/>
              <a:ext cx="77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2" name="Google Shape;412;p26"/>
            <p:cNvSpPr/>
            <p:nvPr/>
          </p:nvSpPr>
          <p:spPr>
            <a:xfrm>
              <a:off x="3464" y="1568"/>
              <a:ext cx="81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3" name="Google Shape;413;p26"/>
            <p:cNvSpPr/>
            <p:nvPr/>
          </p:nvSpPr>
          <p:spPr>
            <a:xfrm>
              <a:off x="3507" y="1548"/>
              <a:ext cx="77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26"/>
            <p:cNvSpPr/>
            <p:nvPr/>
          </p:nvSpPr>
          <p:spPr>
            <a:xfrm>
              <a:off x="3584" y="1433"/>
              <a:ext cx="82" cy="77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26"/>
            <p:cNvSpPr/>
            <p:nvPr/>
          </p:nvSpPr>
          <p:spPr>
            <a:xfrm>
              <a:off x="3699" y="1360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26"/>
            <p:cNvSpPr/>
            <p:nvPr/>
          </p:nvSpPr>
          <p:spPr>
            <a:xfrm>
              <a:off x="3781" y="1476"/>
              <a:ext cx="77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7" name="Google Shape;417;p26"/>
            <p:cNvSpPr/>
            <p:nvPr/>
          </p:nvSpPr>
          <p:spPr>
            <a:xfrm>
              <a:off x="3819" y="1408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26"/>
            <p:cNvSpPr/>
            <p:nvPr/>
          </p:nvSpPr>
          <p:spPr>
            <a:xfrm>
              <a:off x="3896" y="1683"/>
              <a:ext cx="82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9" name="Google Shape;419;p26"/>
            <p:cNvSpPr/>
            <p:nvPr/>
          </p:nvSpPr>
          <p:spPr>
            <a:xfrm>
              <a:off x="3978" y="1500"/>
              <a:ext cx="77" cy="82"/>
            </a:xfrm>
            <a:prstGeom prst="ellipse">
              <a:avLst/>
            </a:prstGeom>
            <a:solidFill>
              <a:srgbClr val="FFCC00"/>
            </a:solidFill>
            <a:ln cap="flat" cmpd="sng" w="15875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0" name="Google Shape;420;p26"/>
            <p:cNvSpPr txBox="1"/>
            <p:nvPr/>
          </p:nvSpPr>
          <p:spPr>
            <a:xfrm>
              <a:off x="912" y="1775"/>
              <a:ext cx="767" cy="55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HB (g/dl)</a:t>
              </a:r>
              <a:endParaRPr/>
            </a:p>
          </p:txBody>
        </p:sp>
        <p:cxnSp>
          <p:nvCxnSpPr>
            <p:cNvPr id="421" name="Google Shape;421;p26"/>
            <p:cNvCxnSpPr/>
            <p:nvPr/>
          </p:nvCxnSpPr>
          <p:spPr>
            <a:xfrm flipH="1" rot="10800000">
              <a:off x="2160" y="1344"/>
              <a:ext cx="1920" cy="1488"/>
            </a:xfrm>
            <a:prstGeom prst="straightConnector1">
              <a:avLst/>
            </a:prstGeom>
            <a:noFill/>
            <a:ln cap="flat" cmpd="sng" w="38100">
              <a:solidFill>
                <a:schemeClr val="lt1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</p:grpSp>
      <p:sp>
        <p:nvSpPr>
          <p:cNvPr id="422" name="Google Shape;422;p26"/>
          <p:cNvSpPr txBox="1"/>
          <p:nvPr/>
        </p:nvSpPr>
        <p:spPr>
          <a:xfrm>
            <a:off x="4419600" y="1676400"/>
            <a:ext cx="3657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 = </a:t>
            </a: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β</a:t>
            </a: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423" name="Google Shape;423;p26"/>
          <p:cNvSpPr txBox="1"/>
          <p:nvPr/>
        </p:nvSpPr>
        <p:spPr>
          <a:xfrm>
            <a:off x="4403725" y="2249487"/>
            <a:ext cx="2706687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α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intercept</a:t>
            </a:r>
            <a:endParaRPr/>
          </a:p>
        </p:txBody>
      </p:sp>
      <p:sp>
        <p:nvSpPr>
          <p:cNvPr id="424" name="Google Shape;424;p26"/>
          <p:cNvSpPr txBox="1"/>
          <p:nvPr/>
        </p:nvSpPr>
        <p:spPr>
          <a:xfrm>
            <a:off x="4495800" y="2819400"/>
            <a:ext cx="42672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β 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regression coefficient</a:t>
            </a:r>
            <a:endParaRPr/>
          </a:p>
        </p:txBody>
      </p:sp>
      <p:sp>
        <p:nvSpPr>
          <p:cNvPr id="425" name="Google Shape;425;p26"/>
          <p:cNvSpPr txBox="1"/>
          <p:nvPr/>
        </p:nvSpPr>
        <p:spPr>
          <a:xfrm>
            <a:off x="0" y="228600"/>
            <a:ext cx="9144000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600"/>
              <a:buFont typeface="Arial"/>
              <a:buNone/>
            </a:pPr>
            <a:r>
              <a:rPr b="1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Regression from sample to population</a:t>
            </a:r>
            <a:endParaRPr/>
          </a:p>
        </p:txBody>
      </p:sp>
      <p:sp>
        <p:nvSpPr>
          <p:cNvPr id="426" name="Google Shape;426;p26"/>
          <p:cNvSpPr txBox="1"/>
          <p:nvPr/>
        </p:nvSpPr>
        <p:spPr>
          <a:xfrm>
            <a:off x="0" y="4724400"/>
            <a:ext cx="8763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β is the slope of the line . When x increases by 1 unit y changes by β units.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0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" name="Google Shape;431;p27"/>
          <p:cNvSpPr txBox="1"/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Least square method</a:t>
            </a:r>
            <a:endParaRPr/>
          </a:p>
        </p:txBody>
      </p:sp>
      <p:sp>
        <p:nvSpPr>
          <p:cNvPr id="432" name="Google Shape;432;p27"/>
          <p:cNvSpPr txBox="1"/>
          <p:nvPr>
            <p:ph idx="1" type="body"/>
          </p:nvPr>
        </p:nvSpPr>
        <p:spPr>
          <a:xfrm>
            <a:off x="304800" y="1066800"/>
            <a:ext cx="82296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best line is caculated by using the least square method.</a:t>
            </a:r>
            <a:endParaRPr/>
          </a:p>
        </p:txBody>
      </p:sp>
      <p:sp>
        <p:nvSpPr>
          <p:cNvPr id="433" name="Google Shape;433;p27"/>
          <p:cNvSpPr/>
          <p:nvPr/>
        </p:nvSpPr>
        <p:spPr>
          <a:xfrm>
            <a:off x="2308225" y="1600200"/>
            <a:ext cx="4510087" cy="4518025"/>
          </a:xfrm>
          <a:custGeom>
            <a:rect b="b" l="l" r="r" t="t"/>
            <a:pathLst>
              <a:path extrusionOk="0" h="2846" w="2841">
                <a:moveTo>
                  <a:pt x="0" y="2846"/>
                </a:moveTo>
                <a:lnTo>
                  <a:pt x="2841" y="2846"/>
                </a:lnTo>
                <a:lnTo>
                  <a:pt x="2841" y="0"/>
                </a:lnTo>
                <a:lnTo>
                  <a:pt x="0" y="0"/>
                </a:lnTo>
                <a:lnTo>
                  <a:pt x="0" y="2846"/>
                </a:lnTo>
                <a:close/>
              </a:path>
            </a:pathLst>
          </a:cu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34" name="Google Shape;434;p27"/>
          <p:cNvCxnSpPr/>
          <p:nvPr/>
        </p:nvCxnSpPr>
        <p:spPr>
          <a:xfrm>
            <a:off x="3270250" y="5375275"/>
            <a:ext cx="3463925" cy="1587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35" name="Google Shape;435;p27"/>
          <p:cNvCxnSpPr/>
          <p:nvPr/>
        </p:nvCxnSpPr>
        <p:spPr>
          <a:xfrm>
            <a:off x="3444875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36" name="Google Shape;436;p27"/>
          <p:cNvCxnSpPr/>
          <p:nvPr/>
        </p:nvCxnSpPr>
        <p:spPr>
          <a:xfrm>
            <a:off x="4071937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37" name="Google Shape;437;p27"/>
          <p:cNvCxnSpPr/>
          <p:nvPr/>
        </p:nvCxnSpPr>
        <p:spPr>
          <a:xfrm>
            <a:off x="4689475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38" name="Google Shape;438;p27"/>
          <p:cNvCxnSpPr/>
          <p:nvPr/>
        </p:nvCxnSpPr>
        <p:spPr>
          <a:xfrm>
            <a:off x="5314950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39" name="Google Shape;439;p27"/>
          <p:cNvCxnSpPr/>
          <p:nvPr/>
        </p:nvCxnSpPr>
        <p:spPr>
          <a:xfrm>
            <a:off x="5934075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0" name="Google Shape;440;p27"/>
          <p:cNvCxnSpPr/>
          <p:nvPr/>
        </p:nvCxnSpPr>
        <p:spPr>
          <a:xfrm>
            <a:off x="6559550" y="5375275"/>
            <a:ext cx="1587" cy="168275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41" name="Google Shape;441;p27"/>
          <p:cNvSpPr txBox="1"/>
          <p:nvPr/>
        </p:nvSpPr>
        <p:spPr>
          <a:xfrm>
            <a:off x="3186112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20</a:t>
            </a:r>
            <a:endParaRPr/>
          </a:p>
        </p:txBody>
      </p:sp>
      <p:sp>
        <p:nvSpPr>
          <p:cNvPr id="442" name="Google Shape;442;p27"/>
          <p:cNvSpPr txBox="1"/>
          <p:nvPr/>
        </p:nvSpPr>
        <p:spPr>
          <a:xfrm>
            <a:off x="3811587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30</a:t>
            </a:r>
            <a:endParaRPr/>
          </a:p>
        </p:txBody>
      </p:sp>
      <p:sp>
        <p:nvSpPr>
          <p:cNvPr id="443" name="Google Shape;443;p27"/>
          <p:cNvSpPr txBox="1"/>
          <p:nvPr/>
        </p:nvSpPr>
        <p:spPr>
          <a:xfrm>
            <a:off x="4430712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40</a:t>
            </a:r>
            <a:endParaRPr/>
          </a:p>
        </p:txBody>
      </p:sp>
      <p:sp>
        <p:nvSpPr>
          <p:cNvPr id="444" name="Google Shape;444;p27"/>
          <p:cNvSpPr txBox="1"/>
          <p:nvPr/>
        </p:nvSpPr>
        <p:spPr>
          <a:xfrm>
            <a:off x="5056187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50</a:t>
            </a:r>
            <a:endParaRPr/>
          </a:p>
        </p:txBody>
      </p:sp>
      <p:sp>
        <p:nvSpPr>
          <p:cNvPr id="445" name="Google Shape;445;p27"/>
          <p:cNvSpPr txBox="1"/>
          <p:nvPr/>
        </p:nvSpPr>
        <p:spPr>
          <a:xfrm>
            <a:off x="5673725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60</a:t>
            </a:r>
            <a:endParaRPr/>
          </a:p>
        </p:txBody>
      </p:sp>
      <p:sp>
        <p:nvSpPr>
          <p:cNvPr id="446" name="Google Shape;446;p27"/>
          <p:cNvSpPr txBox="1"/>
          <p:nvPr/>
        </p:nvSpPr>
        <p:spPr>
          <a:xfrm>
            <a:off x="6299200" y="5567362"/>
            <a:ext cx="339725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70</a:t>
            </a:r>
            <a:endParaRPr/>
          </a:p>
        </p:txBody>
      </p:sp>
      <p:sp>
        <p:nvSpPr>
          <p:cNvPr id="447" name="Google Shape;447;p27"/>
          <p:cNvSpPr txBox="1"/>
          <p:nvPr/>
        </p:nvSpPr>
        <p:spPr>
          <a:xfrm>
            <a:off x="4267200" y="6172200"/>
            <a:ext cx="157638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Age (years)</a:t>
            </a:r>
            <a:endParaRPr/>
          </a:p>
        </p:txBody>
      </p:sp>
      <p:cxnSp>
        <p:nvCxnSpPr>
          <p:cNvPr id="448" name="Google Shape;448;p27"/>
          <p:cNvCxnSpPr/>
          <p:nvPr/>
        </p:nvCxnSpPr>
        <p:spPr>
          <a:xfrm flipH="1" rot="10800000">
            <a:off x="3270250" y="1708150"/>
            <a:ext cx="1587" cy="3667125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49" name="Google Shape;449;p27"/>
          <p:cNvCxnSpPr/>
          <p:nvPr/>
        </p:nvCxnSpPr>
        <p:spPr>
          <a:xfrm flipH="1">
            <a:off x="3124200" y="48006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50" name="Google Shape;450;p27"/>
          <p:cNvCxnSpPr/>
          <p:nvPr/>
        </p:nvCxnSpPr>
        <p:spPr>
          <a:xfrm flipH="1">
            <a:off x="3124200" y="4114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51" name="Google Shape;451;p27"/>
          <p:cNvCxnSpPr/>
          <p:nvPr/>
        </p:nvCxnSpPr>
        <p:spPr>
          <a:xfrm flipH="1">
            <a:off x="3124200" y="3352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52" name="Google Shape;452;p27"/>
          <p:cNvCxnSpPr/>
          <p:nvPr/>
        </p:nvCxnSpPr>
        <p:spPr>
          <a:xfrm flipH="1">
            <a:off x="3124200" y="2590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53" name="Google Shape;453;p27"/>
          <p:cNvCxnSpPr/>
          <p:nvPr/>
        </p:nvCxnSpPr>
        <p:spPr>
          <a:xfrm flipH="1">
            <a:off x="3124200" y="1828800"/>
            <a:ext cx="160337" cy="1587"/>
          </a:xfrm>
          <a:prstGeom prst="straightConnector1">
            <a:avLst/>
          </a:prstGeom>
          <a:noFill/>
          <a:ln cap="flat" cmpd="sng" w="1587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54" name="Google Shape;454;p27"/>
          <p:cNvSpPr txBox="1"/>
          <p:nvPr/>
        </p:nvSpPr>
        <p:spPr>
          <a:xfrm>
            <a:off x="2438400" y="4684712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10.00</a:t>
            </a:r>
            <a:endParaRPr/>
          </a:p>
        </p:txBody>
      </p:sp>
      <p:sp>
        <p:nvSpPr>
          <p:cNvPr id="455" name="Google Shape;455;p27"/>
          <p:cNvSpPr txBox="1"/>
          <p:nvPr/>
        </p:nvSpPr>
        <p:spPr>
          <a:xfrm>
            <a:off x="2438400" y="3949700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12.00</a:t>
            </a:r>
            <a:endParaRPr/>
          </a:p>
        </p:txBody>
      </p:sp>
      <p:sp>
        <p:nvSpPr>
          <p:cNvPr id="456" name="Google Shape;456;p27"/>
          <p:cNvSpPr txBox="1"/>
          <p:nvPr/>
        </p:nvSpPr>
        <p:spPr>
          <a:xfrm>
            <a:off x="2438400" y="3222625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14.00</a:t>
            </a:r>
            <a:endParaRPr/>
          </a:p>
        </p:txBody>
      </p:sp>
      <p:sp>
        <p:nvSpPr>
          <p:cNvPr id="457" name="Google Shape;457;p27"/>
          <p:cNvSpPr txBox="1"/>
          <p:nvPr/>
        </p:nvSpPr>
        <p:spPr>
          <a:xfrm>
            <a:off x="2438400" y="2487612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16.00</a:t>
            </a:r>
            <a:endParaRPr/>
          </a:p>
        </p:txBody>
      </p:sp>
      <p:sp>
        <p:nvSpPr>
          <p:cNvPr id="458" name="Google Shape;458;p27"/>
          <p:cNvSpPr txBox="1"/>
          <p:nvPr/>
        </p:nvSpPr>
        <p:spPr>
          <a:xfrm>
            <a:off x="2438400" y="1752600"/>
            <a:ext cx="635000" cy="30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18.00</a:t>
            </a:r>
            <a:endParaRPr/>
          </a:p>
        </p:txBody>
      </p:sp>
      <p:sp>
        <p:nvSpPr>
          <p:cNvPr id="459" name="Google Shape;459;p27"/>
          <p:cNvSpPr/>
          <p:nvPr/>
        </p:nvSpPr>
        <p:spPr>
          <a:xfrm>
            <a:off x="3384550" y="4364037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27"/>
          <p:cNvSpPr/>
          <p:nvPr/>
        </p:nvSpPr>
        <p:spPr>
          <a:xfrm>
            <a:off x="3506787" y="4510087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27"/>
          <p:cNvSpPr/>
          <p:nvPr/>
        </p:nvSpPr>
        <p:spPr>
          <a:xfrm>
            <a:off x="3697287" y="3889375"/>
            <a:ext cx="130175" cy="12382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27"/>
          <p:cNvSpPr/>
          <p:nvPr/>
        </p:nvSpPr>
        <p:spPr>
          <a:xfrm>
            <a:off x="3879850" y="3300412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3" name="Google Shape;463;p27"/>
          <p:cNvSpPr/>
          <p:nvPr/>
        </p:nvSpPr>
        <p:spPr>
          <a:xfrm>
            <a:off x="3879850" y="3629025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27"/>
          <p:cNvSpPr/>
          <p:nvPr/>
        </p:nvSpPr>
        <p:spPr>
          <a:xfrm>
            <a:off x="4071937" y="4586287"/>
            <a:ext cx="128587" cy="12382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27"/>
          <p:cNvSpPr/>
          <p:nvPr/>
        </p:nvSpPr>
        <p:spPr>
          <a:xfrm>
            <a:off x="4132262" y="4916487"/>
            <a:ext cx="130175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6" name="Google Shape;466;p27"/>
          <p:cNvSpPr/>
          <p:nvPr/>
        </p:nvSpPr>
        <p:spPr>
          <a:xfrm>
            <a:off x="4314825" y="3851275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27"/>
          <p:cNvSpPr/>
          <p:nvPr/>
        </p:nvSpPr>
        <p:spPr>
          <a:xfrm>
            <a:off x="4506912" y="3484562"/>
            <a:ext cx="12858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27"/>
          <p:cNvSpPr/>
          <p:nvPr/>
        </p:nvSpPr>
        <p:spPr>
          <a:xfrm>
            <a:off x="4629150" y="3338512"/>
            <a:ext cx="128587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27"/>
          <p:cNvSpPr/>
          <p:nvPr/>
        </p:nvSpPr>
        <p:spPr>
          <a:xfrm>
            <a:off x="4941887" y="2894012"/>
            <a:ext cx="12858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27"/>
          <p:cNvSpPr/>
          <p:nvPr/>
        </p:nvSpPr>
        <p:spPr>
          <a:xfrm>
            <a:off x="5192712" y="3338512"/>
            <a:ext cx="122237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27"/>
          <p:cNvSpPr/>
          <p:nvPr/>
        </p:nvSpPr>
        <p:spPr>
          <a:xfrm>
            <a:off x="5499100" y="2489200"/>
            <a:ext cx="12858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27"/>
          <p:cNvSpPr/>
          <p:nvPr/>
        </p:nvSpPr>
        <p:spPr>
          <a:xfrm>
            <a:off x="5567362" y="2457450"/>
            <a:ext cx="122237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27"/>
          <p:cNvSpPr/>
          <p:nvPr/>
        </p:nvSpPr>
        <p:spPr>
          <a:xfrm>
            <a:off x="5689600" y="2274887"/>
            <a:ext cx="130175" cy="122237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4" name="Google Shape;474;p27"/>
          <p:cNvSpPr/>
          <p:nvPr/>
        </p:nvSpPr>
        <p:spPr>
          <a:xfrm>
            <a:off x="5872162" y="2159000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27"/>
          <p:cNvSpPr/>
          <p:nvPr/>
        </p:nvSpPr>
        <p:spPr>
          <a:xfrm>
            <a:off x="6002337" y="2343150"/>
            <a:ext cx="12223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27"/>
          <p:cNvSpPr/>
          <p:nvPr/>
        </p:nvSpPr>
        <p:spPr>
          <a:xfrm>
            <a:off x="6062662" y="2235200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27"/>
          <p:cNvSpPr/>
          <p:nvPr/>
        </p:nvSpPr>
        <p:spPr>
          <a:xfrm>
            <a:off x="6184900" y="2671762"/>
            <a:ext cx="130175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8" name="Google Shape;478;p27"/>
          <p:cNvSpPr/>
          <p:nvPr/>
        </p:nvSpPr>
        <p:spPr>
          <a:xfrm>
            <a:off x="6315075" y="2381250"/>
            <a:ext cx="122237" cy="130175"/>
          </a:xfrm>
          <a:prstGeom prst="ellipse">
            <a:avLst/>
          </a:prstGeom>
          <a:solidFill>
            <a:srgbClr val="FFCC00"/>
          </a:solidFill>
          <a:ln cap="flat" cmpd="sng" w="15875">
            <a:solidFill>
              <a:srgbClr val="F8981D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9" name="Google Shape;479;p27"/>
          <p:cNvSpPr txBox="1"/>
          <p:nvPr/>
        </p:nvSpPr>
        <p:spPr>
          <a:xfrm>
            <a:off x="381000" y="25908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HB (g/dl)</a:t>
            </a:r>
            <a:endParaRPr/>
          </a:p>
        </p:txBody>
      </p:sp>
      <p:cxnSp>
        <p:nvCxnSpPr>
          <p:cNvPr id="480" name="Google Shape;480;p27"/>
          <p:cNvCxnSpPr/>
          <p:nvPr/>
        </p:nvCxnSpPr>
        <p:spPr>
          <a:xfrm flipH="1" rot="10800000">
            <a:off x="3429000" y="2133600"/>
            <a:ext cx="3048000" cy="23622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81" name="Google Shape;481;p27"/>
          <p:cNvCxnSpPr/>
          <p:nvPr/>
        </p:nvCxnSpPr>
        <p:spPr>
          <a:xfrm>
            <a:off x="3276600" y="3429000"/>
            <a:ext cx="3962400" cy="0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82" name="Google Shape;482;p27"/>
          <p:cNvSpPr txBox="1"/>
          <p:nvPr/>
        </p:nvSpPr>
        <p:spPr>
          <a:xfrm>
            <a:off x="6858000" y="3124200"/>
            <a:ext cx="1905000" cy="3968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rPr b="1" i="0" lang="en-US" sz="2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 = mean of y</a:t>
            </a:r>
            <a:endParaRPr/>
          </a:p>
        </p:txBody>
      </p:sp>
      <p:cxnSp>
        <p:nvCxnSpPr>
          <p:cNvPr id="483" name="Google Shape;483;p27"/>
          <p:cNvCxnSpPr/>
          <p:nvPr/>
        </p:nvCxnSpPr>
        <p:spPr>
          <a:xfrm>
            <a:off x="6934200" y="31242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84" name="Google Shape;484;p27"/>
          <p:cNvSpPr/>
          <p:nvPr/>
        </p:nvSpPr>
        <p:spPr>
          <a:xfrm>
            <a:off x="3962400" y="4038600"/>
            <a:ext cx="152400" cy="457200"/>
          </a:xfrm>
          <a:prstGeom prst="leftBrace">
            <a:avLst>
              <a:gd fmla="val 8333" name="adj1"/>
              <a:gd fmla="val 50000" name="adj2"/>
            </a:avLst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Google Shape;485;p27"/>
          <p:cNvSpPr txBox="1"/>
          <p:nvPr/>
        </p:nvSpPr>
        <p:spPr>
          <a:xfrm>
            <a:off x="4175125" y="4075112"/>
            <a:ext cx="34671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E=y-y’: y’ is the point on the line.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9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Regression coefficient </a:t>
            </a:r>
            <a:endParaRPr/>
          </a:p>
        </p:txBody>
      </p:sp>
      <p:sp>
        <p:nvSpPr>
          <p:cNvPr id="491" name="Google Shape;491;p28"/>
          <p:cNvSpPr txBox="1"/>
          <p:nvPr>
            <p:ph idx="1" type="body"/>
          </p:nvPr>
        </p:nvSpPr>
        <p:spPr>
          <a:xfrm>
            <a:off x="533400" y="2514600"/>
            <a:ext cx="82296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              β = Σ (x-x)(y-y) </a:t>
            </a:r>
            <a:endParaRPr/>
          </a:p>
        </p:txBody>
      </p:sp>
      <p:cxnSp>
        <p:nvCxnSpPr>
          <p:cNvPr id="492" name="Google Shape;492;p28"/>
          <p:cNvCxnSpPr/>
          <p:nvPr/>
        </p:nvCxnSpPr>
        <p:spPr>
          <a:xfrm>
            <a:off x="3352800" y="3200400"/>
            <a:ext cx="28194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493" name="Google Shape;493;p28"/>
          <p:cNvSpPr txBox="1"/>
          <p:nvPr/>
        </p:nvSpPr>
        <p:spPr>
          <a:xfrm>
            <a:off x="2971800" y="3352800"/>
            <a:ext cx="32766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Σ(x-x)</a:t>
            </a:r>
            <a:r>
              <a:rPr b="1" baseline="30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cxnSp>
        <p:nvCxnSpPr>
          <p:cNvPr id="494" name="Google Shape;494;p28"/>
          <p:cNvCxnSpPr/>
          <p:nvPr/>
        </p:nvCxnSpPr>
        <p:spPr>
          <a:xfrm>
            <a:off x="4343400" y="26670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95" name="Google Shape;495;p28"/>
          <p:cNvCxnSpPr/>
          <p:nvPr/>
        </p:nvCxnSpPr>
        <p:spPr>
          <a:xfrm>
            <a:off x="5181600" y="26670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496" name="Google Shape;496;p28"/>
          <p:cNvCxnSpPr/>
          <p:nvPr/>
        </p:nvCxnSpPr>
        <p:spPr>
          <a:xfrm>
            <a:off x="4724400" y="35052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0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Tests of significance</a:t>
            </a:r>
            <a:endParaRPr/>
          </a:p>
        </p:txBody>
      </p:sp>
      <p:sp>
        <p:nvSpPr>
          <p:cNvPr id="502" name="Google Shape;502;p29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are interested in estimating α and β ..... from a and b.</a:t>
            </a: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503" name="Google Shape;503;p29"/>
          <p:cNvSpPr txBox="1"/>
          <p:nvPr/>
        </p:nvSpPr>
        <p:spPr>
          <a:xfrm>
            <a:off x="533400" y="3124200"/>
            <a:ext cx="4343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Y = a + bx</a:t>
            </a:r>
            <a:endParaRPr/>
          </a:p>
        </p:txBody>
      </p:sp>
      <p:cxnSp>
        <p:nvCxnSpPr>
          <p:cNvPr id="504" name="Google Shape;504;p29"/>
          <p:cNvCxnSpPr/>
          <p:nvPr/>
        </p:nvCxnSpPr>
        <p:spPr>
          <a:xfrm>
            <a:off x="2819400" y="3352800"/>
            <a:ext cx="20574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05" name="Google Shape;505;p29"/>
          <p:cNvSpPr txBox="1"/>
          <p:nvPr/>
        </p:nvSpPr>
        <p:spPr>
          <a:xfrm>
            <a:off x="5029200" y="3124200"/>
            <a:ext cx="3657600" cy="5191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 = </a:t>
            </a: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</a:t>
            </a: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β</a:t>
            </a:r>
            <a:r>
              <a:rPr b="1" i="0" lang="en-US" sz="28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endParaRPr/>
          </a:p>
        </p:txBody>
      </p:sp>
      <p:sp>
        <p:nvSpPr>
          <p:cNvPr id="506" name="Google Shape;506;p29"/>
          <p:cNvSpPr txBox="1"/>
          <p:nvPr/>
        </p:nvSpPr>
        <p:spPr>
          <a:xfrm>
            <a:off x="609600" y="3886200"/>
            <a:ext cx="6019800" cy="13112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: β = 0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</a:t>
            </a:r>
            <a:r>
              <a:rPr b="1" i="1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: β ≠ 0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3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Tests of significance</a:t>
            </a:r>
            <a:endParaRPr/>
          </a:p>
        </p:txBody>
      </p:sp>
      <p:sp>
        <p:nvSpPr>
          <p:cNvPr id="512" name="Google Shape;512;p30"/>
          <p:cNvSpPr txBox="1"/>
          <p:nvPr/>
        </p:nvSpPr>
        <p:spPr>
          <a:xfrm>
            <a:off x="4648200" y="2057400"/>
            <a:ext cx="289560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30"/>
          <p:cNvSpPr txBox="1"/>
          <p:nvPr/>
        </p:nvSpPr>
        <p:spPr>
          <a:xfrm>
            <a:off x="304800" y="1828800"/>
            <a:ext cx="8229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To test the hypothesis that there is no association between hemogloin and age</a:t>
            </a:r>
            <a:endParaRPr/>
          </a:p>
        </p:txBody>
      </p:sp>
      <p:sp>
        <p:nvSpPr>
          <p:cNvPr id="514" name="Google Shape;514;p30"/>
          <p:cNvSpPr txBox="1"/>
          <p:nvPr/>
        </p:nvSpPr>
        <p:spPr>
          <a:xfrm>
            <a:off x="228600" y="2895600"/>
            <a:ext cx="891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t-statistic = b/SE(b)      df= n-2</a:t>
            </a:r>
            <a:endParaRPr/>
          </a:p>
        </p:txBody>
      </p:sp>
      <p:sp>
        <p:nvSpPr>
          <p:cNvPr id="515" name="Google Shape;515;p30"/>
          <p:cNvSpPr txBox="1"/>
          <p:nvPr/>
        </p:nvSpPr>
        <p:spPr>
          <a:xfrm>
            <a:off x="228600" y="35814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b= 0.134, SE(b)= 0.017, df= 18. t = 7.84. ,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 &lt; 0.001</a:t>
            </a:r>
            <a:endParaRPr/>
          </a:p>
        </p:txBody>
      </p:sp>
      <p:sp>
        <p:nvSpPr>
          <p:cNvPr id="516" name="Google Shape;516;p30"/>
          <p:cNvSpPr txBox="1"/>
          <p:nvPr/>
        </p:nvSpPr>
        <p:spPr>
          <a:xfrm>
            <a:off x="0" y="4419600"/>
            <a:ext cx="84582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expect hb to increase by 0.134 g/dl for every year of age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1" name="Google Shape;521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Confidence intervals</a:t>
            </a:r>
            <a:endParaRPr/>
          </a:p>
        </p:txBody>
      </p:sp>
      <p:sp>
        <p:nvSpPr>
          <p:cNvPr id="522" name="Google Shape;522;p31"/>
          <p:cNvSpPr txBox="1"/>
          <p:nvPr/>
        </p:nvSpPr>
        <p:spPr>
          <a:xfrm>
            <a:off x="381000" y="18288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95% confidence interval for β is given by</a:t>
            </a:r>
            <a:endParaRPr/>
          </a:p>
        </p:txBody>
      </p:sp>
      <p:sp>
        <p:nvSpPr>
          <p:cNvPr id="523" name="Google Shape;523;p31"/>
          <p:cNvSpPr txBox="1"/>
          <p:nvPr/>
        </p:nvSpPr>
        <p:spPr>
          <a:xfrm>
            <a:off x="457200" y="26670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–t</a:t>
            </a:r>
            <a:r>
              <a:rPr b="1" baseline="-25000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(0.05)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x SE(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)               to               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+t </a:t>
            </a:r>
            <a:r>
              <a:rPr b="1" baseline="-25000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(0.05)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x SE(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cxnSp>
        <p:nvCxnSpPr>
          <p:cNvPr id="524" name="Google Shape;524;p31"/>
          <p:cNvCxnSpPr/>
          <p:nvPr/>
        </p:nvCxnSpPr>
        <p:spPr>
          <a:xfrm>
            <a:off x="4191000" y="3505200"/>
            <a:ext cx="0" cy="76200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sp>
        <p:nvSpPr>
          <p:cNvPr id="525" name="Google Shape;525;p31"/>
          <p:cNvSpPr txBox="1"/>
          <p:nvPr/>
        </p:nvSpPr>
        <p:spPr>
          <a:xfrm>
            <a:off x="457200" y="4495800"/>
            <a:ext cx="8382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0.134 – 2.101 x 0.017      to             0.134 + 2.101 x 0.017</a:t>
            </a:r>
            <a:endParaRPr/>
          </a:p>
        </p:txBody>
      </p:sp>
      <p:sp>
        <p:nvSpPr>
          <p:cNvPr id="526" name="Google Shape;526;p31"/>
          <p:cNvSpPr txBox="1"/>
          <p:nvPr/>
        </p:nvSpPr>
        <p:spPr>
          <a:xfrm>
            <a:off x="2514600" y="5410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95% CI = (0.10 </a:t>
            </a:r>
            <a:r>
              <a:rPr b="1" i="1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1.17 )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0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Multiple regression</a:t>
            </a:r>
            <a:endParaRPr/>
          </a:p>
        </p:txBody>
      </p:sp>
      <p:sp>
        <p:nvSpPr>
          <p:cNvPr id="532" name="Google Shape;532;p32"/>
          <p:cNvSpPr txBox="1"/>
          <p:nvPr/>
        </p:nvSpPr>
        <p:spPr>
          <a:xfrm>
            <a:off x="990600" y="2590800"/>
            <a:ext cx="7019925" cy="701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y = α + β</a:t>
            </a:r>
            <a:r>
              <a:rPr b="1" baseline="-2500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1" baseline="-2500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β</a:t>
            </a:r>
            <a:r>
              <a:rPr b="1" baseline="-2500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1" baseline="-2500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+ ... + β</a:t>
            </a:r>
            <a:r>
              <a:rPr b="1" baseline="-2500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r>
              <a:rPr b="1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x</a:t>
            </a:r>
            <a:r>
              <a:rPr b="1" baseline="-25000" i="0" lang="en-US" sz="40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k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5"/>
          <p:cNvSpPr txBox="1"/>
          <p:nvPr>
            <p:ph type="title"/>
          </p:nvPr>
        </p:nvSpPr>
        <p:spPr>
          <a:xfrm>
            <a:off x="533400" y="6858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Correlation</a:t>
            </a:r>
            <a:b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  <p:sp>
        <p:nvSpPr>
          <p:cNvPr id="95" name="Google Shape;95;p15"/>
          <p:cNvSpPr txBox="1"/>
          <p:nvPr/>
        </p:nvSpPr>
        <p:spPr>
          <a:xfrm>
            <a:off x="228600" y="2209800"/>
            <a:ext cx="8686800" cy="946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Studies the relationship between two continuous variables.</a:t>
            </a:r>
            <a:endParaRPr/>
          </a:p>
        </p:txBody>
      </p:sp>
      <p:sp>
        <p:nvSpPr>
          <p:cNvPr id="96" name="Google Shape;96;p15"/>
          <p:cNvSpPr txBox="1"/>
          <p:nvPr/>
        </p:nvSpPr>
        <p:spPr>
          <a:xfrm>
            <a:off x="457200" y="39624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It answers the question: Is there a linear association between the variables?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600"/>
              <a:buFont typeface="Arial"/>
              <a:buNone/>
            </a:pPr>
            <a:r>
              <a:rPr b="0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What is multiple regression used for? </a:t>
            </a:r>
            <a:br>
              <a:rPr b="0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</a:t>
            </a:r>
            <a:r>
              <a:rPr b="0" i="0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538" name="Google Shape;538;p33"/>
          <p:cNvSpPr txBox="1"/>
          <p:nvPr/>
        </p:nvSpPr>
        <p:spPr>
          <a:xfrm>
            <a:off x="0" y="14478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To look for relationships between continuous variables, allowing for a third variable (adjusting for confounders)</a:t>
            </a:r>
            <a:endParaRPr/>
          </a:p>
        </p:txBody>
      </p:sp>
      <p:sp>
        <p:nvSpPr>
          <p:cNvPr id="539" name="Google Shape;539;p33"/>
          <p:cNvSpPr txBox="1"/>
          <p:nvPr/>
        </p:nvSpPr>
        <p:spPr>
          <a:xfrm>
            <a:off x="0" y="23622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relationship between hb and PCV only apparent because they both increase with age?</a:t>
            </a:r>
            <a:endParaRPr/>
          </a:p>
        </p:txBody>
      </p:sp>
      <p:pic>
        <p:nvPicPr>
          <p:cNvPr id="540" name="Google Shape;540;p3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57200" y="3325812"/>
            <a:ext cx="8686800" cy="2374900"/>
          </a:xfrm>
          <a:prstGeom prst="rect">
            <a:avLst/>
          </a:prstGeom>
          <a:noFill/>
          <a:ln>
            <a:noFill/>
          </a:ln>
        </p:spPr>
      </p:pic>
      <p:sp>
        <p:nvSpPr>
          <p:cNvPr id="541" name="Google Shape;541;p33"/>
          <p:cNvSpPr txBox="1"/>
          <p:nvPr/>
        </p:nvSpPr>
        <p:spPr>
          <a:xfrm>
            <a:off x="533400" y="5943600"/>
            <a:ext cx="3673475" cy="461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Hb = 5.59 + 0.205 (PCV)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34"/>
          <p:cNvSpPr txBox="1"/>
          <p:nvPr>
            <p:ph type="title"/>
          </p:nvPr>
        </p:nvSpPr>
        <p:spPr>
          <a:xfrm>
            <a:off x="457200" y="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3600"/>
              <a:buFont typeface="Arial"/>
              <a:buNone/>
            </a:pPr>
            <a:r>
              <a:rPr b="0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What is multiple regression used for? </a:t>
            </a:r>
            <a:br>
              <a:rPr b="0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36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Example </a:t>
            </a:r>
            <a:endParaRPr/>
          </a:p>
        </p:txBody>
      </p:sp>
      <p:sp>
        <p:nvSpPr>
          <p:cNvPr id="547" name="Google Shape;547;p34"/>
          <p:cNvSpPr txBox="1"/>
          <p:nvPr/>
        </p:nvSpPr>
        <p:spPr>
          <a:xfrm>
            <a:off x="0" y="1371600"/>
            <a:ext cx="91440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Is the relationship between hb and PCV only apparent because they both increase with age?</a:t>
            </a:r>
            <a:endParaRPr/>
          </a:p>
        </p:txBody>
      </p:sp>
      <p:sp>
        <p:nvSpPr>
          <p:cNvPr id="548" name="Google Shape;548;p34"/>
          <p:cNvSpPr txBox="1"/>
          <p:nvPr/>
        </p:nvSpPr>
        <p:spPr>
          <a:xfrm>
            <a:off x="1174750" y="3044825"/>
            <a:ext cx="1587" cy="1587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34"/>
          <p:cNvSpPr txBox="1"/>
          <p:nvPr/>
        </p:nvSpPr>
        <p:spPr>
          <a:xfrm>
            <a:off x="1254125" y="4989512"/>
            <a:ext cx="6354762" cy="7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34"/>
          <p:cNvSpPr txBox="1"/>
          <p:nvPr/>
        </p:nvSpPr>
        <p:spPr>
          <a:xfrm>
            <a:off x="0" y="60198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Hb= 5.24 + 0.110 (age) + 0.097 (PCV)</a:t>
            </a:r>
            <a:endParaRPr/>
          </a:p>
        </p:txBody>
      </p:sp>
      <p:pic>
        <p:nvPicPr>
          <p:cNvPr id="551" name="Google Shape;551;p34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3352800"/>
            <a:ext cx="8534400" cy="2425700"/>
          </a:xfrm>
          <a:prstGeom prst="rect">
            <a:avLst/>
          </a:prstGeom>
          <a:noFill/>
          <a:ln>
            <a:noFill/>
          </a:ln>
        </p:spPr>
      </p:pic>
      <p:sp>
        <p:nvSpPr>
          <p:cNvPr id="552" name="Google Shape;552;p34"/>
          <p:cNvSpPr txBox="1"/>
          <p:nvPr/>
        </p:nvSpPr>
        <p:spPr>
          <a:xfrm>
            <a:off x="1219200" y="2362200"/>
            <a:ext cx="405606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Hb= α + β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(age) + β</a:t>
            </a:r>
            <a:r>
              <a:rPr b="1" baseline="-25000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 (PCV)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5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Conclusions</a:t>
            </a:r>
            <a:endParaRPr/>
          </a:p>
        </p:txBody>
      </p:sp>
      <p:sp>
        <p:nvSpPr>
          <p:cNvPr id="558" name="Google Shape;558;p3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Correlation and regression are used to study the associations between  continuous variables.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Correlation is used for studying the strength and linear associations between 2 variables.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Regression is used to study variables where one variable is believed to be a direct cause of the other.</a:t>
            </a:r>
            <a:endParaRPr/>
          </a:p>
          <a:p>
            <a:pPr indent="-342900" lvl="0" marL="34290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FFCC00"/>
              </a:buClr>
              <a:buSzPts val="2800"/>
              <a:buFont typeface="Arial"/>
              <a:buChar char="•"/>
            </a:pPr>
            <a:r>
              <a:rPr b="1" i="0" lang="en-US" sz="28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Multiple regression is a very good tool for studying the relationship between factors and adjusting for confounders.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Packed cell volume (PCV) and Hb</a:t>
            </a:r>
            <a:endParaRPr/>
          </a:p>
        </p:txBody>
      </p:sp>
      <p:grpSp>
        <p:nvGrpSpPr>
          <p:cNvPr id="102" name="Google Shape;102;p16"/>
          <p:cNvGrpSpPr/>
          <p:nvPr/>
        </p:nvGrpSpPr>
        <p:grpSpPr>
          <a:xfrm>
            <a:off x="0" y="2057400"/>
            <a:ext cx="8347075" cy="4632325"/>
            <a:chOff x="0" y="1296"/>
            <a:chExt cx="5258" cy="2918"/>
          </a:xfrm>
        </p:grpSpPr>
        <p:cxnSp>
          <p:nvCxnSpPr>
            <p:cNvPr id="103" name="Google Shape;103;p16"/>
            <p:cNvCxnSpPr/>
            <p:nvPr/>
          </p:nvCxnSpPr>
          <p:spPr>
            <a:xfrm>
              <a:off x="1183" y="3552"/>
              <a:ext cx="4075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4" name="Google Shape;104;p16"/>
            <p:cNvCxnSpPr/>
            <p:nvPr/>
          </p:nvCxnSpPr>
          <p:spPr>
            <a:xfrm>
              <a:off x="1384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5" name="Google Shape;105;p16"/>
            <p:cNvCxnSpPr/>
            <p:nvPr/>
          </p:nvCxnSpPr>
          <p:spPr>
            <a:xfrm>
              <a:off x="2000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6" name="Google Shape;106;p16"/>
            <p:cNvCxnSpPr/>
            <p:nvPr/>
          </p:nvCxnSpPr>
          <p:spPr>
            <a:xfrm>
              <a:off x="2608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7" name="Google Shape;107;p16"/>
            <p:cNvCxnSpPr/>
            <p:nvPr/>
          </p:nvCxnSpPr>
          <p:spPr>
            <a:xfrm>
              <a:off x="3217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8" name="Google Shape;108;p16"/>
            <p:cNvCxnSpPr/>
            <p:nvPr/>
          </p:nvCxnSpPr>
          <p:spPr>
            <a:xfrm>
              <a:off x="3833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09" name="Google Shape;109;p16"/>
            <p:cNvCxnSpPr/>
            <p:nvPr/>
          </p:nvCxnSpPr>
          <p:spPr>
            <a:xfrm>
              <a:off x="4442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10" name="Google Shape;110;p16"/>
            <p:cNvCxnSpPr/>
            <p:nvPr/>
          </p:nvCxnSpPr>
          <p:spPr>
            <a:xfrm>
              <a:off x="5057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11" name="Google Shape;111;p16"/>
            <p:cNvSpPr txBox="1"/>
            <p:nvPr/>
          </p:nvSpPr>
          <p:spPr>
            <a:xfrm>
              <a:off x="1150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25.00</a:t>
              </a:r>
              <a:endParaRPr/>
            </a:p>
          </p:txBody>
        </p:sp>
        <p:sp>
          <p:nvSpPr>
            <p:cNvPr id="112" name="Google Shape;112;p16"/>
            <p:cNvSpPr txBox="1"/>
            <p:nvPr/>
          </p:nvSpPr>
          <p:spPr>
            <a:xfrm>
              <a:off x="1765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30.00</a:t>
              </a:r>
              <a:endParaRPr/>
            </a:p>
          </p:txBody>
        </p:sp>
        <p:sp>
          <p:nvSpPr>
            <p:cNvPr id="113" name="Google Shape;113;p16"/>
            <p:cNvSpPr txBox="1"/>
            <p:nvPr/>
          </p:nvSpPr>
          <p:spPr>
            <a:xfrm>
              <a:off x="2374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35.00</a:t>
              </a:r>
              <a:endParaRPr/>
            </a:p>
          </p:txBody>
        </p:sp>
        <p:sp>
          <p:nvSpPr>
            <p:cNvPr id="114" name="Google Shape;114;p16"/>
            <p:cNvSpPr txBox="1"/>
            <p:nvPr/>
          </p:nvSpPr>
          <p:spPr>
            <a:xfrm>
              <a:off x="2983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40.00</a:t>
              </a:r>
              <a:endParaRPr/>
            </a:p>
          </p:txBody>
        </p:sp>
        <p:sp>
          <p:nvSpPr>
            <p:cNvPr id="115" name="Google Shape;115;p16"/>
            <p:cNvSpPr txBox="1"/>
            <p:nvPr/>
          </p:nvSpPr>
          <p:spPr>
            <a:xfrm>
              <a:off x="3592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45.00</a:t>
              </a:r>
              <a:endParaRPr/>
            </a:p>
          </p:txBody>
        </p:sp>
        <p:sp>
          <p:nvSpPr>
            <p:cNvPr id="116" name="Google Shape;116;p16"/>
            <p:cNvSpPr txBox="1"/>
            <p:nvPr/>
          </p:nvSpPr>
          <p:spPr>
            <a:xfrm>
              <a:off x="4208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50.00</a:t>
              </a:r>
              <a:endParaRPr/>
            </a:p>
          </p:txBody>
        </p:sp>
        <p:sp>
          <p:nvSpPr>
            <p:cNvPr id="117" name="Google Shape;117;p16"/>
            <p:cNvSpPr txBox="1"/>
            <p:nvPr/>
          </p:nvSpPr>
          <p:spPr>
            <a:xfrm>
              <a:off x="4823" y="3695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55.00</a:t>
              </a:r>
              <a:endParaRPr/>
            </a:p>
          </p:txBody>
        </p:sp>
        <p:sp>
          <p:nvSpPr>
            <p:cNvPr id="118" name="Google Shape;118;p16"/>
            <p:cNvSpPr txBox="1"/>
            <p:nvPr/>
          </p:nvSpPr>
          <p:spPr>
            <a:xfrm>
              <a:off x="2832" y="3984"/>
              <a:ext cx="1008" cy="23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PCV</a:t>
              </a:r>
              <a:endParaRPr/>
            </a:p>
          </p:txBody>
        </p:sp>
        <p:cxnSp>
          <p:nvCxnSpPr>
            <p:cNvPr id="119" name="Google Shape;119;p16"/>
            <p:cNvCxnSpPr/>
            <p:nvPr/>
          </p:nvCxnSpPr>
          <p:spPr>
            <a:xfrm flipH="1" rot="10800000">
              <a:off x="1200" y="1296"/>
              <a:ext cx="1" cy="2269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0" name="Google Shape;120;p16"/>
            <p:cNvCxnSpPr/>
            <p:nvPr/>
          </p:nvCxnSpPr>
          <p:spPr>
            <a:xfrm flipH="1">
              <a:off x="1029" y="3215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1" name="Google Shape;121;p16"/>
            <p:cNvCxnSpPr/>
            <p:nvPr/>
          </p:nvCxnSpPr>
          <p:spPr>
            <a:xfrm flipH="1">
              <a:off x="1029" y="2757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2" name="Google Shape;122;p16"/>
            <p:cNvCxnSpPr/>
            <p:nvPr/>
          </p:nvCxnSpPr>
          <p:spPr>
            <a:xfrm flipH="1">
              <a:off x="1029" y="2306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3" name="Google Shape;123;p16"/>
            <p:cNvCxnSpPr/>
            <p:nvPr/>
          </p:nvCxnSpPr>
          <p:spPr>
            <a:xfrm flipH="1">
              <a:off x="1029" y="1849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24" name="Google Shape;124;p16"/>
            <p:cNvCxnSpPr/>
            <p:nvPr/>
          </p:nvCxnSpPr>
          <p:spPr>
            <a:xfrm flipH="1">
              <a:off x="1029" y="1398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25" name="Google Shape;125;p16"/>
            <p:cNvSpPr txBox="1"/>
            <p:nvPr/>
          </p:nvSpPr>
          <p:spPr>
            <a:xfrm>
              <a:off x="554" y="3118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10.00</a:t>
              </a:r>
              <a:endParaRPr/>
            </a:p>
          </p:txBody>
        </p:sp>
        <p:sp>
          <p:nvSpPr>
            <p:cNvPr id="126" name="Google Shape;126;p16"/>
            <p:cNvSpPr txBox="1"/>
            <p:nvPr/>
          </p:nvSpPr>
          <p:spPr>
            <a:xfrm>
              <a:off x="554" y="2661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12.00</a:t>
              </a:r>
              <a:endParaRPr/>
            </a:p>
          </p:txBody>
        </p:sp>
        <p:sp>
          <p:nvSpPr>
            <p:cNvPr id="127" name="Google Shape;127;p16"/>
            <p:cNvSpPr txBox="1"/>
            <p:nvPr/>
          </p:nvSpPr>
          <p:spPr>
            <a:xfrm>
              <a:off x="554" y="2209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14.00</a:t>
              </a:r>
              <a:endParaRPr/>
            </a:p>
          </p:txBody>
        </p:sp>
        <p:sp>
          <p:nvSpPr>
            <p:cNvPr id="128" name="Google Shape;128;p16"/>
            <p:cNvSpPr txBox="1"/>
            <p:nvPr/>
          </p:nvSpPr>
          <p:spPr>
            <a:xfrm>
              <a:off x="554" y="1752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16.00</a:t>
              </a:r>
              <a:endParaRPr/>
            </a:p>
          </p:txBody>
        </p:sp>
        <p:sp>
          <p:nvSpPr>
            <p:cNvPr id="129" name="Google Shape;129;p16"/>
            <p:cNvSpPr txBox="1"/>
            <p:nvPr/>
          </p:nvSpPr>
          <p:spPr>
            <a:xfrm>
              <a:off x="554" y="1301"/>
              <a:ext cx="419" cy="2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100"/>
                <a:buFont typeface="Arial"/>
                <a:buNone/>
              </a:pPr>
              <a:r>
                <a:rPr b="0" i="0" lang="en-US" sz="2100" u="none" cap="none" strike="noStrik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18.00</a:t>
              </a:r>
              <a:endParaRPr/>
            </a:p>
          </p:txBody>
        </p:sp>
        <p:sp>
          <p:nvSpPr>
            <p:cNvPr id="130" name="Google Shape;130;p16"/>
            <p:cNvSpPr/>
            <p:nvPr/>
          </p:nvSpPr>
          <p:spPr>
            <a:xfrm>
              <a:off x="2588" y="2946"/>
              <a:ext cx="47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1" name="Google Shape;131;p16"/>
            <p:cNvSpPr/>
            <p:nvPr/>
          </p:nvSpPr>
          <p:spPr>
            <a:xfrm>
              <a:off x="3806" y="3037"/>
              <a:ext cx="54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2" name="Google Shape;132;p16"/>
            <p:cNvSpPr/>
            <p:nvPr/>
          </p:nvSpPr>
          <p:spPr>
            <a:xfrm>
              <a:off x="4054" y="2649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16"/>
            <p:cNvSpPr/>
            <p:nvPr/>
          </p:nvSpPr>
          <p:spPr>
            <a:xfrm>
              <a:off x="4422" y="2283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4" name="Google Shape;134;p16"/>
            <p:cNvSpPr/>
            <p:nvPr/>
          </p:nvSpPr>
          <p:spPr>
            <a:xfrm>
              <a:off x="2100" y="2489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5" name="Google Shape;135;p16"/>
            <p:cNvSpPr/>
            <p:nvPr/>
          </p:nvSpPr>
          <p:spPr>
            <a:xfrm>
              <a:off x="1973" y="3083"/>
              <a:ext cx="53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6" name="Google Shape;136;p16"/>
            <p:cNvSpPr/>
            <p:nvPr/>
          </p:nvSpPr>
          <p:spPr>
            <a:xfrm>
              <a:off x="1364" y="3283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FCC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16"/>
            <p:cNvSpPr/>
            <p:nvPr/>
          </p:nvSpPr>
          <p:spPr>
            <a:xfrm>
              <a:off x="2341" y="2626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16"/>
            <p:cNvSpPr/>
            <p:nvPr/>
          </p:nvSpPr>
          <p:spPr>
            <a:xfrm>
              <a:off x="2588" y="2398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p16"/>
            <p:cNvSpPr/>
            <p:nvPr/>
          </p:nvSpPr>
          <p:spPr>
            <a:xfrm>
              <a:off x="3197" y="2306"/>
              <a:ext cx="54" cy="46"/>
            </a:xfrm>
            <a:prstGeom prst="ellipse">
              <a:avLst/>
            </a:prstGeom>
            <a:solidFill>
              <a:srgbClr val="F8981D"/>
            </a:solidFill>
            <a:ln cap="flat" cmpd="sng" w="2705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16"/>
            <p:cNvSpPr/>
            <p:nvPr/>
          </p:nvSpPr>
          <p:spPr>
            <a:xfrm>
              <a:off x="3806" y="2038"/>
              <a:ext cx="54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16"/>
            <p:cNvSpPr/>
            <p:nvPr/>
          </p:nvSpPr>
          <p:spPr>
            <a:xfrm>
              <a:off x="4054" y="2306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2" name="Google Shape;142;p16"/>
            <p:cNvSpPr/>
            <p:nvPr/>
          </p:nvSpPr>
          <p:spPr>
            <a:xfrm>
              <a:off x="4301" y="1786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3" name="Google Shape;143;p16"/>
            <p:cNvSpPr/>
            <p:nvPr/>
          </p:nvSpPr>
          <p:spPr>
            <a:xfrm>
              <a:off x="3445" y="1763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4" name="Google Shape;144;p16"/>
            <p:cNvSpPr/>
            <p:nvPr/>
          </p:nvSpPr>
          <p:spPr>
            <a:xfrm>
              <a:off x="3197" y="1649"/>
              <a:ext cx="54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6"/>
            <p:cNvSpPr/>
            <p:nvPr/>
          </p:nvSpPr>
          <p:spPr>
            <a:xfrm>
              <a:off x="4422" y="1581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6" name="Google Shape;146;p16"/>
            <p:cNvSpPr/>
            <p:nvPr/>
          </p:nvSpPr>
          <p:spPr>
            <a:xfrm>
              <a:off x="3933" y="1695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p16"/>
            <p:cNvSpPr/>
            <p:nvPr/>
          </p:nvSpPr>
          <p:spPr>
            <a:xfrm>
              <a:off x="5031" y="1626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p16"/>
            <p:cNvSpPr/>
            <p:nvPr/>
          </p:nvSpPr>
          <p:spPr>
            <a:xfrm>
              <a:off x="3445" y="1900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16"/>
            <p:cNvSpPr/>
            <p:nvPr/>
          </p:nvSpPr>
          <p:spPr>
            <a:xfrm>
              <a:off x="3933" y="1718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0" name="Google Shape;150;p16"/>
            <p:cNvSpPr txBox="1"/>
            <p:nvPr/>
          </p:nvSpPr>
          <p:spPr>
            <a:xfrm>
              <a:off x="0" y="1920"/>
              <a:ext cx="480" cy="2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2400"/>
                <a:buFont typeface="Arial"/>
                <a:buNone/>
              </a:pPr>
              <a:r>
                <a:rPr b="1" i="0" lang="en-US" sz="2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Hb</a:t>
              </a:r>
              <a:endParaRPr/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/>
          <p:nvPr>
            <p:ph type="title"/>
          </p:nvPr>
        </p:nvSpPr>
        <p:spPr>
          <a:xfrm>
            <a:off x="609600" y="274637"/>
            <a:ext cx="8534400" cy="9445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Packed cell volume (PCV) and Hb</a:t>
            </a:r>
            <a:endParaRPr/>
          </a:p>
        </p:txBody>
      </p:sp>
      <p:grpSp>
        <p:nvGrpSpPr>
          <p:cNvPr id="156" name="Google Shape;156;p17"/>
          <p:cNvGrpSpPr/>
          <p:nvPr/>
        </p:nvGrpSpPr>
        <p:grpSpPr>
          <a:xfrm>
            <a:off x="0" y="2057400"/>
            <a:ext cx="4156075" cy="3444875"/>
            <a:chOff x="0" y="1296"/>
            <a:chExt cx="5400" cy="2893"/>
          </a:xfrm>
        </p:grpSpPr>
        <p:cxnSp>
          <p:nvCxnSpPr>
            <p:cNvPr id="157" name="Google Shape;157;p17"/>
            <p:cNvCxnSpPr/>
            <p:nvPr/>
          </p:nvCxnSpPr>
          <p:spPr>
            <a:xfrm>
              <a:off x="1183" y="3552"/>
              <a:ext cx="4075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8" name="Google Shape;158;p17"/>
            <p:cNvCxnSpPr/>
            <p:nvPr/>
          </p:nvCxnSpPr>
          <p:spPr>
            <a:xfrm>
              <a:off x="1384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59" name="Google Shape;159;p17"/>
            <p:cNvCxnSpPr/>
            <p:nvPr/>
          </p:nvCxnSpPr>
          <p:spPr>
            <a:xfrm>
              <a:off x="2000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0" name="Google Shape;160;p17"/>
            <p:cNvCxnSpPr/>
            <p:nvPr/>
          </p:nvCxnSpPr>
          <p:spPr>
            <a:xfrm>
              <a:off x="2608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1" name="Google Shape;161;p17"/>
            <p:cNvCxnSpPr/>
            <p:nvPr/>
          </p:nvCxnSpPr>
          <p:spPr>
            <a:xfrm>
              <a:off x="3217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2" name="Google Shape;162;p17"/>
            <p:cNvCxnSpPr/>
            <p:nvPr/>
          </p:nvCxnSpPr>
          <p:spPr>
            <a:xfrm>
              <a:off x="3833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3" name="Google Shape;163;p17"/>
            <p:cNvCxnSpPr/>
            <p:nvPr/>
          </p:nvCxnSpPr>
          <p:spPr>
            <a:xfrm>
              <a:off x="4442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64" name="Google Shape;164;p17"/>
            <p:cNvCxnSpPr/>
            <p:nvPr/>
          </p:nvCxnSpPr>
          <p:spPr>
            <a:xfrm>
              <a:off x="5057" y="3552"/>
              <a:ext cx="1" cy="13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65" name="Google Shape;165;p17"/>
            <p:cNvSpPr txBox="1"/>
            <p:nvPr/>
          </p:nvSpPr>
          <p:spPr>
            <a:xfrm>
              <a:off x="1149" y="3694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25.00</a:t>
              </a:r>
              <a:endParaRPr/>
            </a:p>
          </p:txBody>
        </p:sp>
        <p:sp>
          <p:nvSpPr>
            <p:cNvPr id="166" name="Google Shape;166;p17"/>
            <p:cNvSpPr txBox="1"/>
            <p:nvPr/>
          </p:nvSpPr>
          <p:spPr>
            <a:xfrm>
              <a:off x="1766" y="3694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30.00</a:t>
              </a:r>
              <a:endParaRPr/>
            </a:p>
          </p:txBody>
        </p:sp>
        <p:sp>
          <p:nvSpPr>
            <p:cNvPr id="167" name="Google Shape;167;p17"/>
            <p:cNvSpPr txBox="1"/>
            <p:nvPr/>
          </p:nvSpPr>
          <p:spPr>
            <a:xfrm>
              <a:off x="2374" y="3694"/>
              <a:ext cx="576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35.00</a:t>
              </a:r>
              <a:endParaRPr/>
            </a:p>
          </p:txBody>
        </p:sp>
        <p:sp>
          <p:nvSpPr>
            <p:cNvPr id="168" name="Google Shape;168;p17"/>
            <p:cNvSpPr txBox="1"/>
            <p:nvPr/>
          </p:nvSpPr>
          <p:spPr>
            <a:xfrm>
              <a:off x="2985" y="3694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40.00</a:t>
              </a:r>
              <a:endParaRPr/>
            </a:p>
          </p:txBody>
        </p:sp>
        <p:sp>
          <p:nvSpPr>
            <p:cNvPr id="169" name="Google Shape;169;p17"/>
            <p:cNvSpPr txBox="1"/>
            <p:nvPr/>
          </p:nvSpPr>
          <p:spPr>
            <a:xfrm>
              <a:off x="3591" y="3694"/>
              <a:ext cx="576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45.00</a:t>
              </a:r>
              <a:endParaRPr/>
            </a:p>
          </p:txBody>
        </p:sp>
        <p:sp>
          <p:nvSpPr>
            <p:cNvPr id="170" name="Google Shape;170;p17"/>
            <p:cNvSpPr txBox="1"/>
            <p:nvPr/>
          </p:nvSpPr>
          <p:spPr>
            <a:xfrm>
              <a:off x="4208" y="3694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50.00</a:t>
              </a:r>
              <a:endParaRPr/>
            </a:p>
          </p:txBody>
        </p:sp>
        <p:sp>
          <p:nvSpPr>
            <p:cNvPr id="171" name="Google Shape;171;p17"/>
            <p:cNvSpPr txBox="1"/>
            <p:nvPr/>
          </p:nvSpPr>
          <p:spPr>
            <a:xfrm>
              <a:off x="4824" y="3694"/>
              <a:ext cx="576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55.00</a:t>
              </a:r>
              <a:endParaRPr/>
            </a:p>
          </p:txBody>
        </p:sp>
        <p:sp>
          <p:nvSpPr>
            <p:cNvPr id="172" name="Google Shape;172;p17"/>
            <p:cNvSpPr txBox="1"/>
            <p:nvPr/>
          </p:nvSpPr>
          <p:spPr>
            <a:xfrm>
              <a:off x="2832" y="3984"/>
              <a:ext cx="1008" cy="20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600"/>
                <a:buFont typeface="Arial"/>
                <a:buNone/>
              </a:pPr>
              <a:r>
                <a:rPr b="1" i="0" lang="en-US" sz="16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PCV</a:t>
              </a:r>
              <a:endParaRPr/>
            </a:p>
          </p:txBody>
        </p:sp>
        <p:cxnSp>
          <p:nvCxnSpPr>
            <p:cNvPr id="173" name="Google Shape;173;p17"/>
            <p:cNvCxnSpPr/>
            <p:nvPr/>
          </p:nvCxnSpPr>
          <p:spPr>
            <a:xfrm flipH="1" rot="10800000">
              <a:off x="1200" y="1296"/>
              <a:ext cx="1" cy="2269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4" name="Google Shape;174;p17"/>
            <p:cNvCxnSpPr/>
            <p:nvPr/>
          </p:nvCxnSpPr>
          <p:spPr>
            <a:xfrm flipH="1">
              <a:off x="1029" y="3215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5" name="Google Shape;175;p17"/>
            <p:cNvCxnSpPr/>
            <p:nvPr/>
          </p:nvCxnSpPr>
          <p:spPr>
            <a:xfrm flipH="1">
              <a:off x="1029" y="2757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6" name="Google Shape;176;p17"/>
            <p:cNvCxnSpPr/>
            <p:nvPr/>
          </p:nvCxnSpPr>
          <p:spPr>
            <a:xfrm flipH="1">
              <a:off x="1029" y="2306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7" name="Google Shape;177;p17"/>
            <p:cNvCxnSpPr/>
            <p:nvPr/>
          </p:nvCxnSpPr>
          <p:spPr>
            <a:xfrm flipH="1">
              <a:off x="1029" y="1849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cxnSp>
          <p:nvCxnSpPr>
            <p:cNvPr id="178" name="Google Shape;178;p17"/>
            <p:cNvCxnSpPr/>
            <p:nvPr/>
          </p:nvCxnSpPr>
          <p:spPr>
            <a:xfrm flipH="1">
              <a:off x="1029" y="1398"/>
              <a:ext cx="154" cy="1"/>
            </a:xfrm>
            <a:prstGeom prst="straightConnector1">
              <a:avLst/>
            </a:prstGeom>
            <a:noFill/>
            <a:ln cap="flat" cmpd="sng" w="11100">
              <a:solidFill>
                <a:srgbClr val="FFCC00"/>
              </a:solidFill>
              <a:prstDash val="solid"/>
              <a:miter lim="800000"/>
              <a:headEnd len="med" w="med" type="none"/>
              <a:tailEnd len="med" w="med" type="none"/>
            </a:ln>
          </p:spPr>
        </p:cxnSp>
        <p:sp>
          <p:nvSpPr>
            <p:cNvPr id="179" name="Google Shape;179;p17"/>
            <p:cNvSpPr txBox="1"/>
            <p:nvPr/>
          </p:nvSpPr>
          <p:spPr>
            <a:xfrm>
              <a:off x="557" y="3119"/>
              <a:ext cx="575" cy="17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10.00</a:t>
              </a:r>
              <a:endParaRPr/>
            </a:p>
          </p:txBody>
        </p:sp>
        <p:sp>
          <p:nvSpPr>
            <p:cNvPr id="180" name="Google Shape;180;p17"/>
            <p:cNvSpPr txBox="1"/>
            <p:nvPr/>
          </p:nvSpPr>
          <p:spPr>
            <a:xfrm>
              <a:off x="557" y="2661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12.00</a:t>
              </a:r>
              <a:endParaRPr/>
            </a:p>
          </p:txBody>
        </p:sp>
        <p:sp>
          <p:nvSpPr>
            <p:cNvPr id="181" name="Google Shape;181;p17"/>
            <p:cNvSpPr txBox="1"/>
            <p:nvPr/>
          </p:nvSpPr>
          <p:spPr>
            <a:xfrm>
              <a:off x="557" y="2209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14.00</a:t>
              </a:r>
              <a:endParaRPr/>
            </a:p>
          </p:txBody>
        </p:sp>
        <p:sp>
          <p:nvSpPr>
            <p:cNvPr id="182" name="Google Shape;182;p17"/>
            <p:cNvSpPr txBox="1"/>
            <p:nvPr/>
          </p:nvSpPr>
          <p:spPr>
            <a:xfrm>
              <a:off x="557" y="1752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16.00</a:t>
              </a:r>
              <a:endParaRPr/>
            </a:p>
          </p:txBody>
        </p:sp>
        <p:sp>
          <p:nvSpPr>
            <p:cNvPr id="183" name="Google Shape;183;p17"/>
            <p:cNvSpPr txBox="1"/>
            <p:nvPr/>
          </p:nvSpPr>
          <p:spPr>
            <a:xfrm>
              <a:off x="557" y="1301"/>
              <a:ext cx="575" cy="1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400"/>
                <a:buFont typeface="Arial"/>
                <a:buNone/>
              </a:pPr>
              <a:r>
                <a:rPr b="0" i="0" lang="en-US" sz="14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18.00</a:t>
              </a:r>
              <a:endParaRPr/>
            </a:p>
          </p:txBody>
        </p:sp>
        <p:sp>
          <p:nvSpPr>
            <p:cNvPr id="184" name="Google Shape;184;p17"/>
            <p:cNvSpPr/>
            <p:nvPr/>
          </p:nvSpPr>
          <p:spPr>
            <a:xfrm>
              <a:off x="2588" y="2946"/>
              <a:ext cx="47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5" name="Google Shape;185;p17"/>
            <p:cNvSpPr/>
            <p:nvPr/>
          </p:nvSpPr>
          <p:spPr>
            <a:xfrm>
              <a:off x="3806" y="3037"/>
              <a:ext cx="54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6" name="Google Shape;186;p17"/>
            <p:cNvSpPr/>
            <p:nvPr/>
          </p:nvSpPr>
          <p:spPr>
            <a:xfrm>
              <a:off x="4054" y="2649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7" name="Google Shape;187;p17"/>
            <p:cNvSpPr/>
            <p:nvPr/>
          </p:nvSpPr>
          <p:spPr>
            <a:xfrm>
              <a:off x="4422" y="2283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8" name="Google Shape;188;p17"/>
            <p:cNvSpPr/>
            <p:nvPr/>
          </p:nvSpPr>
          <p:spPr>
            <a:xfrm>
              <a:off x="2100" y="2489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89" name="Google Shape;189;p17"/>
            <p:cNvSpPr/>
            <p:nvPr/>
          </p:nvSpPr>
          <p:spPr>
            <a:xfrm>
              <a:off x="1973" y="3083"/>
              <a:ext cx="53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0" name="Google Shape;190;p17"/>
            <p:cNvSpPr/>
            <p:nvPr/>
          </p:nvSpPr>
          <p:spPr>
            <a:xfrm>
              <a:off x="1364" y="3283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FCC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1" name="Google Shape;191;p17"/>
            <p:cNvSpPr/>
            <p:nvPr/>
          </p:nvSpPr>
          <p:spPr>
            <a:xfrm>
              <a:off x="2341" y="2626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2588" y="2398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3197" y="2306"/>
              <a:ext cx="54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4" name="Google Shape;194;p17"/>
            <p:cNvSpPr/>
            <p:nvPr/>
          </p:nvSpPr>
          <p:spPr>
            <a:xfrm>
              <a:off x="3806" y="2038"/>
              <a:ext cx="54" cy="40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5" name="Google Shape;195;p17"/>
            <p:cNvSpPr/>
            <p:nvPr/>
          </p:nvSpPr>
          <p:spPr>
            <a:xfrm>
              <a:off x="4054" y="2306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6" name="Google Shape;196;p17"/>
            <p:cNvSpPr/>
            <p:nvPr/>
          </p:nvSpPr>
          <p:spPr>
            <a:xfrm>
              <a:off x="4301" y="1786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7" name="Google Shape;197;p17"/>
            <p:cNvSpPr/>
            <p:nvPr/>
          </p:nvSpPr>
          <p:spPr>
            <a:xfrm>
              <a:off x="3445" y="1763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8" name="Google Shape;198;p17"/>
            <p:cNvSpPr/>
            <p:nvPr/>
          </p:nvSpPr>
          <p:spPr>
            <a:xfrm>
              <a:off x="3197" y="1649"/>
              <a:ext cx="54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9" name="Google Shape;199;p17"/>
            <p:cNvSpPr/>
            <p:nvPr/>
          </p:nvSpPr>
          <p:spPr>
            <a:xfrm>
              <a:off x="4422" y="1581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0" name="Google Shape;200;p17"/>
            <p:cNvSpPr/>
            <p:nvPr/>
          </p:nvSpPr>
          <p:spPr>
            <a:xfrm>
              <a:off x="3933" y="1695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1" name="Google Shape;201;p17"/>
            <p:cNvSpPr/>
            <p:nvPr/>
          </p:nvSpPr>
          <p:spPr>
            <a:xfrm>
              <a:off x="5031" y="1626"/>
              <a:ext cx="53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2" name="Google Shape;202;p17"/>
            <p:cNvSpPr/>
            <p:nvPr/>
          </p:nvSpPr>
          <p:spPr>
            <a:xfrm>
              <a:off x="3445" y="1900"/>
              <a:ext cx="47" cy="46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3" name="Google Shape;203;p17"/>
            <p:cNvSpPr/>
            <p:nvPr/>
          </p:nvSpPr>
          <p:spPr>
            <a:xfrm>
              <a:off x="3933" y="1718"/>
              <a:ext cx="47" cy="45"/>
            </a:xfrm>
            <a:prstGeom prst="ellipse">
              <a:avLst/>
            </a:prstGeom>
            <a:solidFill>
              <a:srgbClr val="F8981D"/>
            </a:solidFill>
            <a:ln cap="flat" cmpd="sng" w="11100">
              <a:solidFill>
                <a:srgbClr val="F8981D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4" name="Google Shape;204;p17"/>
            <p:cNvSpPr txBox="1"/>
            <p:nvPr/>
          </p:nvSpPr>
          <p:spPr>
            <a:xfrm>
              <a:off x="0" y="1920"/>
              <a:ext cx="479" cy="48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CC00"/>
                </a:buClr>
                <a:buSzPts val="1600"/>
                <a:buFont typeface="Arial"/>
                <a:buNone/>
              </a:pPr>
              <a:r>
                <a:rPr b="1" i="0" lang="en-US" sz="1600" u="none">
                  <a:solidFill>
                    <a:srgbClr val="FFCC00"/>
                  </a:solidFill>
                  <a:latin typeface="Arial"/>
                  <a:ea typeface="Arial"/>
                  <a:cs typeface="Arial"/>
                  <a:sym typeface="Arial"/>
                </a:rPr>
                <a:t>Hb</a:t>
              </a:r>
              <a:endParaRPr/>
            </a:p>
          </p:txBody>
        </p:sp>
      </p:grpSp>
      <p:sp>
        <p:nvSpPr>
          <p:cNvPr id="205" name="Google Shape;205;p17"/>
          <p:cNvSpPr txBox="1"/>
          <p:nvPr/>
        </p:nvSpPr>
        <p:spPr>
          <a:xfrm>
            <a:off x="4343400" y="1828800"/>
            <a:ext cx="4800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</a:t>
            </a: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(correlation coefficient)</a:t>
            </a: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= 0.67</a:t>
            </a:r>
            <a:endParaRPr/>
          </a:p>
        </p:txBody>
      </p:sp>
      <p:sp>
        <p:nvSpPr>
          <p:cNvPr id="206" name="Google Shape;206;p17"/>
          <p:cNvSpPr txBox="1"/>
          <p:nvPr/>
        </p:nvSpPr>
        <p:spPr>
          <a:xfrm>
            <a:off x="4343400" y="3352800"/>
            <a:ext cx="4198937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indicates the strength of the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relationship.</a:t>
            </a:r>
            <a:endParaRPr/>
          </a:p>
        </p:txBody>
      </p:sp>
      <p:sp>
        <p:nvSpPr>
          <p:cNvPr id="207" name="Google Shape;207;p17"/>
          <p:cNvSpPr txBox="1"/>
          <p:nvPr/>
        </p:nvSpPr>
        <p:spPr>
          <a:xfrm>
            <a:off x="4556125" y="2474912"/>
            <a:ext cx="184150" cy="366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7"/>
          <p:cNvSpPr txBox="1"/>
          <p:nvPr/>
        </p:nvSpPr>
        <p:spPr>
          <a:xfrm>
            <a:off x="4267200" y="4343400"/>
            <a:ext cx="48768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 is a dimensionless quantity ranging from (-1 to +1)</a:t>
            </a:r>
            <a:endParaRPr/>
          </a:p>
        </p:txBody>
      </p:sp>
      <p:sp>
        <p:nvSpPr>
          <p:cNvPr id="209" name="Google Shape;209;p17"/>
          <p:cNvSpPr txBox="1"/>
          <p:nvPr/>
        </p:nvSpPr>
        <p:spPr>
          <a:xfrm>
            <a:off x="4419600" y="2362200"/>
            <a:ext cx="403225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 indicates how linear is the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relationship</a:t>
            </a:r>
            <a:endParaRPr/>
          </a:p>
        </p:txBody>
      </p:sp>
      <p:sp>
        <p:nvSpPr>
          <p:cNvPr id="210" name="Google Shape;210;p17"/>
          <p:cNvSpPr txBox="1"/>
          <p:nvPr/>
        </p:nvSpPr>
        <p:spPr>
          <a:xfrm>
            <a:off x="4327525" y="5221287"/>
            <a:ext cx="34226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is not scale dependent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When not to use the correlation coefficient?</a:t>
            </a:r>
            <a:endParaRPr/>
          </a:p>
        </p:txBody>
      </p:sp>
      <p:sp>
        <p:nvSpPr>
          <p:cNvPr id="216" name="Google Shape;216;p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the relatioship is non-linear.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situations where one of the variables is determined in advance.</a:t>
            </a:r>
            <a:endParaRPr/>
          </a:p>
          <a:p>
            <a:pPr indent="-1397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Used with caution in the presence of outliers.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Used with caution when the variables are measured over more than one distinct group.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000"/>
              <a:buFont typeface="Arial"/>
              <a:buNone/>
            </a:pP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Pearson</a:t>
            </a:r>
            <a:b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40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Correlation coefficient</a:t>
            </a:r>
            <a:endParaRPr/>
          </a:p>
        </p:txBody>
      </p:sp>
      <p:sp>
        <p:nvSpPr>
          <p:cNvPr id="222" name="Google Shape;222;p19"/>
          <p:cNvSpPr txBox="1"/>
          <p:nvPr>
            <p:ph idx="1" type="body"/>
          </p:nvPr>
        </p:nvSpPr>
        <p:spPr>
          <a:xfrm>
            <a:off x="2057400" y="1828800"/>
            <a:ext cx="40386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r = Σ(x-x)(y-y)</a:t>
            </a:r>
            <a:endParaRPr/>
          </a:p>
        </p:txBody>
      </p:sp>
      <p:cxnSp>
        <p:nvCxnSpPr>
          <p:cNvPr id="223" name="Google Shape;223;p19"/>
          <p:cNvCxnSpPr/>
          <p:nvPr/>
        </p:nvCxnSpPr>
        <p:spPr>
          <a:xfrm>
            <a:off x="3048000" y="2438400"/>
            <a:ext cx="29718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sp>
        <p:nvSpPr>
          <p:cNvPr id="224" name="Google Shape;224;p19"/>
          <p:cNvSpPr txBox="1"/>
          <p:nvPr/>
        </p:nvSpPr>
        <p:spPr>
          <a:xfrm>
            <a:off x="3124200" y="2438400"/>
            <a:ext cx="39624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√{Σ(x-x)</a:t>
            </a:r>
            <a:r>
              <a:rPr b="1" baseline="30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Σ(y-y)</a:t>
            </a:r>
            <a:r>
              <a:rPr b="1" baseline="30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  <p:cxnSp>
        <p:nvCxnSpPr>
          <p:cNvPr id="225" name="Google Shape;225;p19"/>
          <p:cNvCxnSpPr/>
          <p:nvPr/>
        </p:nvCxnSpPr>
        <p:spPr>
          <a:xfrm>
            <a:off x="3886200" y="19812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6" name="Google Shape;226;p19"/>
          <p:cNvCxnSpPr/>
          <p:nvPr/>
        </p:nvCxnSpPr>
        <p:spPr>
          <a:xfrm>
            <a:off x="4800600" y="19812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7" name="Google Shape;227;p19"/>
          <p:cNvCxnSpPr/>
          <p:nvPr/>
        </p:nvCxnSpPr>
        <p:spPr>
          <a:xfrm>
            <a:off x="4343400" y="25908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  <p:cxnSp>
        <p:nvCxnSpPr>
          <p:cNvPr id="228" name="Google Shape;228;p19"/>
          <p:cNvCxnSpPr/>
          <p:nvPr/>
        </p:nvCxnSpPr>
        <p:spPr>
          <a:xfrm>
            <a:off x="5562600" y="2590800"/>
            <a:ext cx="228600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miter lim="800000"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0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We want to test whether the observed correlation could have arisen by chance.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0</a:t>
            </a: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: r = 0.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</a:t>
            </a:r>
            <a:r>
              <a:rPr b="1" baseline="-25000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:  r ≠ 0.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test whether this is significantly different from zero...</a:t>
            </a:r>
            <a:endParaRPr/>
          </a:p>
          <a:p>
            <a:pPr indent="-342900" lvl="0" marL="34290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FFCC00"/>
              </a:buClr>
              <a:buSzPts val="3200"/>
              <a:buFont typeface="Arial"/>
              <a:buChar char="•"/>
            </a:pP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 = r / SE(r)    SE(r)  = √{(1-r</a:t>
            </a:r>
            <a:r>
              <a:rPr b="1" baseline="30000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r>
              <a:rPr b="1" i="0" lang="en-US" sz="32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)/(n-2)}</a:t>
            </a:r>
            <a:endParaRPr b="1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i="0" sz="3200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Tests of significance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>
                                            <p:txEl>
                                              <p:pRg end="5" st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Tests of significance-example</a:t>
            </a:r>
            <a:endParaRPr/>
          </a:p>
        </p:txBody>
      </p:sp>
      <p:sp>
        <p:nvSpPr>
          <p:cNvPr id="240" name="Google Shape;240;p21"/>
          <p:cNvSpPr txBox="1"/>
          <p:nvPr/>
        </p:nvSpPr>
        <p:spPr>
          <a:xfrm>
            <a:off x="6324600" y="2590800"/>
            <a:ext cx="119062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df= n-2</a:t>
            </a:r>
            <a:endParaRPr/>
          </a:p>
        </p:txBody>
      </p:sp>
      <p:sp>
        <p:nvSpPr>
          <p:cNvPr id="241" name="Google Shape;241;p21"/>
          <p:cNvSpPr txBox="1"/>
          <p:nvPr/>
        </p:nvSpPr>
        <p:spPr>
          <a:xfrm>
            <a:off x="3276600" y="1905000"/>
            <a:ext cx="12255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 = 2.83</a:t>
            </a:r>
            <a:endParaRPr/>
          </a:p>
        </p:txBody>
      </p:sp>
      <p:sp>
        <p:nvSpPr>
          <p:cNvPr id="242" name="Google Shape;242;p21"/>
          <p:cNvSpPr txBox="1"/>
          <p:nvPr/>
        </p:nvSpPr>
        <p:spPr>
          <a:xfrm>
            <a:off x="5943600" y="1905000"/>
            <a:ext cx="20304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df = 20-2= 18</a:t>
            </a:r>
            <a:endParaRPr/>
          </a:p>
        </p:txBody>
      </p:sp>
      <p:sp>
        <p:nvSpPr>
          <p:cNvPr id="243" name="Google Shape;243;p21"/>
          <p:cNvSpPr txBox="1"/>
          <p:nvPr/>
        </p:nvSpPr>
        <p:spPr>
          <a:xfrm>
            <a:off x="838200" y="2590800"/>
            <a:ext cx="1243012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b="1" i="1" lang="en-US" sz="24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P= 0.01</a:t>
            </a:r>
            <a:endParaRPr/>
          </a:p>
        </p:txBody>
      </p:sp>
      <p:sp>
        <p:nvSpPr>
          <p:cNvPr id="244" name="Google Shape;244;p21"/>
          <p:cNvSpPr txBox="1"/>
          <p:nvPr/>
        </p:nvSpPr>
        <p:spPr>
          <a:xfrm>
            <a:off x="228600" y="4419600"/>
            <a:ext cx="8539162" cy="15525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There is a correlation of 0.67. The probability of such a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correlation arising by chance when there is in fact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no relation is only 1%. Thus we reject the null hypothesis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2400"/>
              <a:buFont typeface="Arial"/>
              <a:buNone/>
            </a:pPr>
            <a:r>
              <a:rPr b="1" i="0" lang="en-US" sz="2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and accept that Hb and PCV are associated. </a:t>
            </a:r>
            <a:endParaRPr/>
          </a:p>
        </p:txBody>
      </p:sp>
      <p:sp>
        <p:nvSpPr>
          <p:cNvPr id="245" name="Google Shape;245;p21"/>
          <p:cNvSpPr txBox="1"/>
          <p:nvPr/>
        </p:nvSpPr>
        <p:spPr>
          <a:xfrm>
            <a:off x="457200" y="1828800"/>
            <a:ext cx="1676400" cy="579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</a:pPr>
            <a:r>
              <a:rPr b="1" i="0" lang="en-US" sz="320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 = 0.67</a:t>
            </a:r>
            <a:endParaRPr/>
          </a:p>
        </p:txBody>
      </p:sp>
      <p:cxnSp>
        <p:nvCxnSpPr>
          <p:cNvPr id="246" name="Google Shape;246;p21"/>
          <p:cNvCxnSpPr/>
          <p:nvPr/>
        </p:nvCxnSpPr>
        <p:spPr>
          <a:xfrm>
            <a:off x="2133600" y="2209800"/>
            <a:ext cx="6858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  <p:cxnSp>
        <p:nvCxnSpPr>
          <p:cNvPr id="247" name="Google Shape;247;p21"/>
          <p:cNvCxnSpPr/>
          <p:nvPr/>
        </p:nvCxnSpPr>
        <p:spPr>
          <a:xfrm>
            <a:off x="4800600" y="2133600"/>
            <a:ext cx="685800" cy="0"/>
          </a:xfrm>
          <a:prstGeom prst="straightConnector1">
            <a:avLst/>
          </a:prstGeom>
          <a:noFill/>
          <a:ln cap="flat" cmpd="sng" w="57150">
            <a:solidFill>
              <a:schemeClr val="lt1"/>
            </a:solidFill>
            <a:prstDash val="solid"/>
            <a:miter lim="800000"/>
            <a:headEnd len="med" w="med" type="none"/>
            <a:tailEnd len="med" w="med" type="triangle"/>
          </a:ln>
        </p:spPr>
      </p:cxn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22"/>
          <p:cNvSpPr txBox="1"/>
          <p:nvPr>
            <p:ph type="ctrTitle"/>
          </p:nvPr>
        </p:nvSpPr>
        <p:spPr>
          <a:xfrm>
            <a:off x="685800" y="2743200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C00"/>
              </a:buClr>
              <a:buSzPts val="4400"/>
              <a:buFont typeface="Arial"/>
              <a:buNone/>
            </a:pPr>
            <a: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  <a:t>Regression</a:t>
            </a:r>
            <a:br>
              <a:rPr b="1" i="1" lang="en-US" sz="4400" u="none">
                <a:solidFill>
                  <a:srgbClr val="FFCC00"/>
                </a:solidFill>
                <a:latin typeface="Arial"/>
                <a:ea typeface="Arial"/>
                <a:cs typeface="Arial"/>
                <a:sym typeface="Arial"/>
              </a:rPr>
            </a:b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