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handoutMasterIdLst>
    <p:handoutMasterId r:id="rId43"/>
  </p:handoutMasterIdLst>
  <p:sldIdLst>
    <p:sldId id="278" r:id="rId3"/>
    <p:sldId id="279" r:id="rId4"/>
    <p:sldId id="280" r:id="rId5"/>
    <p:sldId id="287" r:id="rId6"/>
    <p:sldId id="288" r:id="rId7"/>
    <p:sldId id="289" r:id="rId8"/>
    <p:sldId id="290" r:id="rId9"/>
    <p:sldId id="317" r:id="rId10"/>
    <p:sldId id="291" r:id="rId11"/>
    <p:sldId id="281" r:id="rId12"/>
    <p:sldId id="298" r:id="rId13"/>
    <p:sldId id="293" r:id="rId14"/>
    <p:sldId id="294" r:id="rId15"/>
    <p:sldId id="295" r:id="rId16"/>
    <p:sldId id="296" r:id="rId17"/>
    <p:sldId id="297" r:id="rId18"/>
    <p:sldId id="282" r:id="rId19"/>
    <p:sldId id="299" r:id="rId20"/>
    <p:sldId id="300" r:id="rId21"/>
    <p:sldId id="301" r:id="rId22"/>
    <p:sldId id="302" r:id="rId23"/>
    <p:sldId id="303" r:id="rId24"/>
    <p:sldId id="283" r:id="rId25"/>
    <p:sldId id="304" r:id="rId26"/>
    <p:sldId id="284" r:id="rId27"/>
    <p:sldId id="305" r:id="rId28"/>
    <p:sldId id="306" r:id="rId29"/>
    <p:sldId id="307" r:id="rId30"/>
    <p:sldId id="308" r:id="rId31"/>
    <p:sldId id="309" r:id="rId32"/>
    <p:sldId id="285" r:id="rId33"/>
    <p:sldId id="310" r:id="rId34"/>
    <p:sldId id="311" r:id="rId35"/>
    <p:sldId id="286" r:id="rId36"/>
    <p:sldId id="312" r:id="rId37"/>
    <p:sldId id="313" r:id="rId38"/>
    <p:sldId id="314" r:id="rId39"/>
    <p:sldId id="315"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54" autoAdjust="0"/>
    <p:restoredTop sz="94660"/>
  </p:normalViewPr>
  <p:slideViewPr>
    <p:cSldViewPr snapToGrid="0">
      <p:cViewPr varScale="1">
        <p:scale>
          <a:sx n="111" d="100"/>
          <a:sy n="111" d="100"/>
        </p:scale>
        <p:origin x="138" y="22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418920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Deficiencies</a:t>
            </a:r>
            <a:r>
              <a:rPr lang="en-US" baseline="0" dirty="0" smtClean="0"/>
              <a:t> in internal control must be evaluated for potential material misstatement in the financial statements and audit procedures may need to be modified.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05102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Tests</a:t>
            </a:r>
            <a:r>
              <a:rPr lang="en-US" baseline="0" dirty="0" smtClean="0"/>
              <a:t> of controls are performed for the purpose of reducing control risk. If the internal controls are effective, the auditor may rely on them and lower control risk.</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140784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184578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78604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Assessed control risk affects the extent</a:t>
            </a:r>
            <a:r>
              <a:rPr lang="en-US" baseline="0" dirty="0" smtClean="0"/>
              <a:t> of procedures performed.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412023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3500527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2206520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must communicate significant deficiencies and often communicate less significant internal-control related issues to management.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38776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404 of Sarbanes-Oxley</a:t>
            </a:r>
            <a:r>
              <a:rPr lang="en-US" baseline="0" dirty="0" smtClean="0"/>
              <a:t> requires that the auditor report on internal control.</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92034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Auditing standards require that auditors obtain an understanding</a:t>
            </a:r>
            <a:r>
              <a:rPr lang="en-US" baseline="0" dirty="0" smtClean="0"/>
              <a:t> of the client’s internal control and to document that understanding in the audit files.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206872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for companies</a:t>
            </a:r>
            <a:r>
              <a:rPr lang="en-US" baseline="0" dirty="0" smtClean="0"/>
              <a:t> not subject to Section 404 differ in that a report on internal control is not required. It is also possible for the auditor to assess control risk at the maximum and forego any tests of controls.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32</a:t>
            </a:fld>
            <a:endParaRPr lang="en-US"/>
          </a:p>
        </p:txBody>
      </p:sp>
    </p:spTree>
    <p:extLst>
      <p:ext uri="{BB962C8B-B14F-4D97-AF65-F5344CB8AC3E}">
        <p14:creationId xmlns:p14="http://schemas.microsoft.com/office/powerpoint/2010/main" val="2728619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Auditing internal controls in a complex</a:t>
            </a:r>
            <a:r>
              <a:rPr lang="en-US" baseline="0" dirty="0" smtClean="0"/>
              <a:t> IT environment is challenging. Auditors often need software of their own to assist in this process.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35</a:t>
            </a:fld>
            <a:endParaRPr lang="en-US"/>
          </a:p>
        </p:txBody>
      </p:sp>
    </p:spTree>
    <p:extLst>
      <p:ext uri="{BB962C8B-B14F-4D97-AF65-F5344CB8AC3E}">
        <p14:creationId xmlns:p14="http://schemas.microsoft.com/office/powerpoint/2010/main" val="428378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 obtain</a:t>
            </a:r>
            <a:r>
              <a:rPr lang="en-US" baseline="0" dirty="0" smtClean="0"/>
              <a:t> an understanding through many different activities starting with asking for documentation of the system from the client.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part of</a:t>
            </a:r>
            <a:r>
              <a:rPr lang="en-US" baseline="0" dirty="0" smtClean="0"/>
              <a:t> a questionnaire that is used by auditors to obtain information from the client’s employees.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12725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part of</a:t>
            </a:r>
            <a:r>
              <a:rPr lang="en-US" baseline="0" dirty="0" smtClean="0"/>
              <a:t> a questionnaire that is used by auditors to obtain information from the client’s employees.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112725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auditor has an understanding of the internal control, they must evaluate</a:t>
            </a:r>
            <a:r>
              <a:rPr lang="en-US" baseline="0" dirty="0" smtClean="0"/>
              <a:t> the implementation of that system.</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21867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use the understanding of internal control to assess control risk using the control risk matrix.</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48670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25296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 must determine</a:t>
            </a:r>
            <a:r>
              <a:rPr lang="en-US" baseline="0" dirty="0" smtClean="0"/>
              <a:t> if there are deficiencies, significant deficiencies, or material weaknesses in the system of internal control.</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399170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463040"/>
            <a:ext cx="10402824" cy="3419856"/>
          </a:xfrm>
        </p:spPr>
        <p:txBody>
          <a:bodyPr>
            <a:normAutofit/>
          </a:bodyPr>
          <a:lstStyle/>
          <a:p>
            <a:r>
              <a:rPr lang="en-US" sz="6000" dirty="0" smtClean="0"/>
              <a:t>Assessing </a:t>
            </a:r>
            <a:br>
              <a:rPr lang="en-US" sz="6000" dirty="0" smtClean="0"/>
            </a:br>
            <a:r>
              <a:rPr lang="en-US" sz="6000" dirty="0" smtClean="0"/>
              <a:t>control risk</a:t>
            </a:r>
            <a:br>
              <a:rPr lang="en-US" sz="6000" dirty="0" smtClean="0"/>
            </a:br>
            <a:r>
              <a:rPr lang="en-US" sz="6000" dirty="0" smtClean="0"/>
              <a:t>and reporting</a:t>
            </a:r>
            <a:br>
              <a:rPr lang="en-US" sz="6000" dirty="0" smtClean="0"/>
            </a:br>
            <a:r>
              <a:rPr lang="en-US" sz="6000" dirty="0" smtClean="0"/>
              <a:t>on internal controls</a:t>
            </a:r>
            <a:endParaRPr lang="en-US" sz="6000" dirty="0"/>
          </a:p>
        </p:txBody>
      </p:sp>
      <p:sp>
        <p:nvSpPr>
          <p:cNvPr id="3" name="Subtitle 2"/>
          <p:cNvSpPr>
            <a:spLocks noGrp="1"/>
          </p:cNvSpPr>
          <p:nvPr>
            <p:ph type="subTitle" idx="1"/>
          </p:nvPr>
        </p:nvSpPr>
        <p:spPr>
          <a:xfrm>
            <a:off x="923544" y="4992624"/>
            <a:ext cx="10201656" cy="733573"/>
          </a:xfrm>
        </p:spPr>
        <p:txBody>
          <a:bodyPr>
            <a:noAutofit/>
          </a:bodyPr>
          <a:lstStyle/>
          <a:p>
            <a:r>
              <a:rPr lang="en-US" sz="3600" dirty="0" smtClean="0"/>
              <a:t>Chapter 12</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12-1</a:t>
            </a:r>
          </a:p>
        </p:txBody>
      </p:sp>
      <p:pic>
        <p:nvPicPr>
          <p:cNvPr id="7" name="Picture 6"/>
          <p:cNvPicPr>
            <a:picLocks noChangeAspect="1"/>
          </p:cNvPicPr>
          <p:nvPr/>
        </p:nvPicPr>
        <p:blipFill>
          <a:blip r:embed="rId3"/>
          <a:stretch>
            <a:fillRect/>
          </a:stretch>
        </p:blipFill>
        <p:spPr>
          <a:xfrm>
            <a:off x="6989235" y="356616"/>
            <a:ext cx="4943294" cy="3294324"/>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10</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12-2</a:t>
            </a:r>
          </a:p>
          <a:p>
            <a:pPr marL="45720" indent="0" algn="ctr">
              <a:spcBef>
                <a:spcPts val="0"/>
              </a:spcBef>
              <a:spcAft>
                <a:spcPts val="1200"/>
              </a:spcAft>
              <a:buNone/>
            </a:pPr>
            <a:r>
              <a:rPr lang="en-US" sz="3200" b="1" dirty="0">
                <a:solidFill>
                  <a:schemeClr val="accent1"/>
                </a:solidFill>
              </a:rPr>
              <a:t>Assess control risk by linking key controls and </a:t>
            </a:r>
            <a:r>
              <a:rPr lang="en-US" sz="3200" b="1" dirty="0" smtClean="0">
                <a:solidFill>
                  <a:schemeClr val="accent1"/>
                </a:solidFill>
              </a:rPr>
              <a:t>control </a:t>
            </a:r>
            <a:r>
              <a:rPr lang="en-US" sz="3200" b="1" dirty="0">
                <a:solidFill>
                  <a:schemeClr val="accent1"/>
                </a:solidFill>
              </a:rPr>
              <a:t>deficiencies to transaction-related audit objectives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74289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a:t>Assess control risk</a:t>
            </a:r>
          </a:p>
        </p:txBody>
      </p:sp>
      <p:sp>
        <p:nvSpPr>
          <p:cNvPr id="3" name="Content Placeholder 2"/>
          <p:cNvSpPr>
            <a:spLocks noGrp="1"/>
          </p:cNvSpPr>
          <p:nvPr>
            <p:ph idx="1"/>
          </p:nvPr>
        </p:nvSpPr>
        <p:spPr>
          <a:xfrm>
            <a:off x="1403684" y="1545336"/>
            <a:ext cx="9492916" cy="4398264"/>
          </a:xfrm>
        </p:spPr>
        <p:txBody>
          <a:bodyPr>
            <a:normAutofit lnSpcReduction="10000"/>
          </a:bodyPr>
          <a:lstStyle/>
          <a:p>
            <a:pPr marL="45720" indent="0">
              <a:buNone/>
            </a:pPr>
            <a:r>
              <a:rPr lang="en-US" sz="2600" b="1" dirty="0">
                <a:solidFill>
                  <a:srgbClr val="50838E"/>
                </a:solidFill>
              </a:rPr>
              <a:t>Determine Assessed Control Risk Supported by the Understanding </a:t>
            </a:r>
            <a:r>
              <a:rPr lang="en-US" sz="2600" b="1" dirty="0" smtClean="0">
                <a:solidFill>
                  <a:srgbClr val="50838E"/>
                </a:solidFill>
              </a:rPr>
              <a:t>Obtained—</a:t>
            </a:r>
            <a:r>
              <a:rPr lang="en-US" sz="2400" b="1" dirty="0" smtClean="0">
                <a:solidFill>
                  <a:schemeClr val="accent1"/>
                </a:solidFill>
              </a:rPr>
              <a:t>The </a:t>
            </a:r>
            <a:r>
              <a:rPr lang="en-US" sz="2400" b="1" dirty="0">
                <a:solidFill>
                  <a:schemeClr val="accent1"/>
                </a:solidFill>
              </a:rPr>
              <a:t>auditor makes a preliminary assessment of control risk based on entity-level control risks as well as IT general controls.</a:t>
            </a:r>
          </a:p>
          <a:p>
            <a:pPr marL="45720" indent="0">
              <a:buNone/>
            </a:pPr>
            <a:r>
              <a:rPr lang="en-US" sz="2600" b="1" dirty="0">
                <a:solidFill>
                  <a:srgbClr val="50838E"/>
                </a:solidFill>
              </a:rPr>
              <a:t>Use of a Control Risk Matrix to Assess Control </a:t>
            </a:r>
            <a:r>
              <a:rPr lang="en-US" sz="2600" b="1" dirty="0" smtClean="0">
                <a:solidFill>
                  <a:srgbClr val="50838E"/>
                </a:solidFill>
              </a:rPr>
              <a:t>Risk—</a:t>
            </a:r>
            <a:r>
              <a:rPr lang="en-US" sz="2400" b="1" dirty="0" smtClean="0">
                <a:solidFill>
                  <a:schemeClr val="accent1"/>
                </a:solidFill>
              </a:rPr>
              <a:t>A </a:t>
            </a:r>
            <a:r>
              <a:rPr lang="en-US" sz="2400" b="1" dirty="0">
                <a:solidFill>
                  <a:schemeClr val="accent1"/>
                </a:solidFill>
              </a:rPr>
              <a:t>sample </a:t>
            </a:r>
            <a:r>
              <a:rPr lang="en-US" sz="2400" b="1" dirty="0" smtClean="0">
                <a:solidFill>
                  <a:schemeClr val="accent1"/>
                </a:solidFill>
              </a:rPr>
              <a:t>matrix </a:t>
            </a:r>
            <a:r>
              <a:rPr lang="en-US" sz="2400" b="1" dirty="0">
                <a:solidFill>
                  <a:schemeClr val="accent1"/>
                </a:solidFill>
              </a:rPr>
              <a:t>is included in</a:t>
            </a:r>
            <a:r>
              <a:rPr lang="en-US" sz="2400" b="1" dirty="0">
                <a:solidFill>
                  <a:srgbClr val="50838E"/>
                </a:solidFill>
              </a:rPr>
              <a:t> </a:t>
            </a:r>
            <a:r>
              <a:rPr lang="en-US" sz="2400" b="1" dirty="0">
                <a:solidFill>
                  <a:schemeClr val="accent1"/>
                </a:solidFill>
              </a:rPr>
              <a:t>Figure 12-3 on page 373.  </a:t>
            </a:r>
          </a:p>
          <a:p>
            <a:pPr marL="45720" indent="0">
              <a:buNone/>
            </a:pPr>
            <a:r>
              <a:rPr lang="en-US" sz="2600" b="1" dirty="0">
                <a:solidFill>
                  <a:schemeClr val="accent1"/>
                </a:solidFill>
              </a:rPr>
              <a:t>Components of the Matrix include:</a:t>
            </a:r>
          </a:p>
          <a:p>
            <a:pPr lvl="1"/>
            <a:r>
              <a:rPr lang="en-US" sz="2600" b="1" dirty="0">
                <a:solidFill>
                  <a:srgbClr val="50838E"/>
                </a:solidFill>
              </a:rPr>
              <a:t>Identify </a:t>
            </a:r>
            <a:r>
              <a:rPr lang="en-US" sz="2600" b="1" dirty="0" smtClean="0">
                <a:solidFill>
                  <a:srgbClr val="50838E"/>
                </a:solidFill>
              </a:rPr>
              <a:t>audit objectives.</a:t>
            </a:r>
            <a:endParaRPr lang="en-US" sz="2600" b="1" dirty="0">
              <a:solidFill>
                <a:srgbClr val="50838E"/>
              </a:solidFill>
            </a:endParaRPr>
          </a:p>
          <a:p>
            <a:pPr lvl="1"/>
            <a:r>
              <a:rPr lang="en-US" sz="2600" b="1" dirty="0">
                <a:solidFill>
                  <a:srgbClr val="50838E"/>
                </a:solidFill>
              </a:rPr>
              <a:t>Identify </a:t>
            </a:r>
            <a:r>
              <a:rPr lang="en-US" sz="2600" b="1" dirty="0" smtClean="0">
                <a:solidFill>
                  <a:srgbClr val="50838E"/>
                </a:solidFill>
              </a:rPr>
              <a:t>existing controls.</a:t>
            </a:r>
            <a:endParaRPr lang="en-US" sz="2600" b="1" dirty="0">
              <a:solidFill>
                <a:srgbClr val="50838E"/>
              </a:solidFill>
            </a:endParaRPr>
          </a:p>
          <a:p>
            <a:pPr lvl="1"/>
            <a:r>
              <a:rPr lang="en-US" sz="2600" b="1" dirty="0">
                <a:solidFill>
                  <a:srgbClr val="50838E"/>
                </a:solidFill>
              </a:rPr>
              <a:t>Associate </a:t>
            </a:r>
            <a:r>
              <a:rPr lang="en-US" sz="2600" b="1" dirty="0" smtClean="0">
                <a:solidFill>
                  <a:srgbClr val="50838E"/>
                </a:solidFill>
              </a:rPr>
              <a:t>controls </a:t>
            </a:r>
            <a:r>
              <a:rPr lang="en-US" sz="2600" b="1" dirty="0">
                <a:solidFill>
                  <a:srgbClr val="50838E"/>
                </a:solidFill>
              </a:rPr>
              <a:t>with </a:t>
            </a:r>
            <a:r>
              <a:rPr lang="en-US" sz="2600" b="1" dirty="0" smtClean="0">
                <a:solidFill>
                  <a:srgbClr val="50838E"/>
                </a:solidFill>
              </a:rPr>
              <a:t>related audit objectives.</a:t>
            </a:r>
            <a:endParaRPr lang="en-US" sz="2600" b="1"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11</a:t>
            </a:fld>
            <a:endParaRPr lang="en-US" dirty="0">
              <a:solidFill>
                <a:srgbClr val="514A40"/>
              </a:solidFill>
            </a:endParaRPr>
          </a:p>
        </p:txBody>
      </p:sp>
    </p:spTree>
    <p:extLst>
      <p:ext uri="{BB962C8B-B14F-4D97-AF65-F5344CB8AC3E}">
        <p14:creationId xmlns:p14="http://schemas.microsoft.com/office/powerpoint/2010/main" val="17511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Assess control risk (cont.)</a:t>
            </a:r>
            <a:br>
              <a:rPr lang="en-US" dirty="0" smtClean="0"/>
            </a:br>
            <a:endParaRPr lang="en-US" dirty="0"/>
          </a:p>
        </p:txBody>
      </p:sp>
      <p:sp>
        <p:nvSpPr>
          <p:cNvPr id="3" name="Content Placeholder 2"/>
          <p:cNvSpPr>
            <a:spLocks noGrp="1"/>
          </p:cNvSpPr>
          <p:nvPr>
            <p:ph idx="1"/>
          </p:nvPr>
        </p:nvSpPr>
        <p:spPr>
          <a:xfrm>
            <a:off x="1069848" y="1524000"/>
            <a:ext cx="10268712" cy="4419600"/>
          </a:xfrm>
        </p:spPr>
        <p:txBody>
          <a:bodyPr>
            <a:normAutofit fontScale="92500"/>
          </a:bodyPr>
          <a:lstStyle/>
          <a:p>
            <a:pPr marL="45720" indent="0">
              <a:buNone/>
            </a:pPr>
            <a:r>
              <a:rPr lang="en-US" sz="2600" b="1" dirty="0" smtClean="0">
                <a:solidFill>
                  <a:srgbClr val="50838E"/>
                </a:solidFill>
              </a:rPr>
              <a:t>Identify and Evaluate Control Deficiencies, Significant Deficiencies, and Material Weaknesses—</a:t>
            </a:r>
            <a:r>
              <a:rPr lang="en-US" sz="2400" b="1" dirty="0" smtClean="0">
                <a:solidFill>
                  <a:schemeClr val="accent1"/>
                </a:solidFill>
              </a:rPr>
              <a:t>Auditors must evaluate whether key controls are absent in the design of internal control over financial reporting.</a:t>
            </a:r>
          </a:p>
          <a:p>
            <a:pPr marL="45720" indent="0">
              <a:buNone/>
            </a:pPr>
            <a:r>
              <a:rPr lang="en-US" sz="2400" b="1" dirty="0" smtClean="0">
                <a:solidFill>
                  <a:schemeClr val="accent1"/>
                </a:solidFill>
              </a:rPr>
              <a:t>Auditing standards define three levels of the absence of internal controls:</a:t>
            </a:r>
          </a:p>
          <a:p>
            <a:pPr marL="822960" lvl="1" indent="-457200">
              <a:buFont typeface="+mj-lt"/>
              <a:buAutoNum type="arabicPeriod"/>
            </a:pPr>
            <a:r>
              <a:rPr lang="en-US" sz="2200" b="1" dirty="0" smtClean="0">
                <a:solidFill>
                  <a:srgbClr val="50838E"/>
                </a:solidFill>
              </a:rPr>
              <a:t>Control Deficiency—</a:t>
            </a:r>
            <a:r>
              <a:rPr lang="en-US" sz="2200" b="1" dirty="0" smtClean="0">
                <a:solidFill>
                  <a:schemeClr val="accent1"/>
                </a:solidFill>
              </a:rPr>
              <a:t>The design or implementation of internal controls does not permit company personnel to prevent or detect misstatement.</a:t>
            </a:r>
          </a:p>
          <a:p>
            <a:pPr marL="822960" lvl="1" indent="-457200">
              <a:buFont typeface="+mj-lt"/>
              <a:buAutoNum type="arabicPeriod"/>
            </a:pPr>
            <a:r>
              <a:rPr lang="en-US" sz="2200" b="1" dirty="0" smtClean="0">
                <a:solidFill>
                  <a:srgbClr val="50838E"/>
                </a:solidFill>
              </a:rPr>
              <a:t>Significant Deficiency—</a:t>
            </a:r>
            <a:r>
              <a:rPr lang="en-US" sz="2200" b="1" dirty="0" smtClean="0">
                <a:solidFill>
                  <a:schemeClr val="accent1"/>
                </a:solidFill>
              </a:rPr>
              <a:t>A deficiency that is less severe than a material weakness, but important enough to merit attention.</a:t>
            </a:r>
          </a:p>
          <a:p>
            <a:pPr marL="822960" lvl="1" indent="-457200">
              <a:buFont typeface="+mj-lt"/>
              <a:buAutoNum type="arabicPeriod"/>
            </a:pPr>
            <a:r>
              <a:rPr lang="en-US" sz="2200" b="1" dirty="0" smtClean="0">
                <a:solidFill>
                  <a:srgbClr val="50838E"/>
                </a:solidFill>
              </a:rPr>
              <a:t>Material Weakness—</a:t>
            </a:r>
            <a:r>
              <a:rPr lang="en-US" sz="2200" b="1" dirty="0" smtClean="0">
                <a:solidFill>
                  <a:schemeClr val="accent1"/>
                </a:solidFill>
              </a:rPr>
              <a:t>Exists if a significant deficiency, or combination of significant deficiencies, result in a reasonable possibility that internal control will not prevent or detect material financial statement misstatement.</a:t>
            </a:r>
          </a:p>
          <a:p>
            <a:pPr marL="822960" lvl="1" indent="-457200">
              <a:buFont typeface="+mj-lt"/>
              <a:buAutoNum type="arabicPeriod"/>
            </a:pPr>
            <a:endParaRPr lang="en-US" sz="2200" dirty="0" smtClean="0">
              <a:solidFill>
                <a:schemeClr val="accent1"/>
              </a:solidFill>
            </a:endParaRPr>
          </a:p>
          <a:p>
            <a:pPr marL="822960" lvl="1" indent="-457200">
              <a:buFont typeface="+mj-lt"/>
              <a:buAutoNum type="arabicPeriod"/>
            </a:pPr>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12</a:t>
            </a:fld>
            <a:endParaRPr lang="en-US" dirty="0"/>
          </a:p>
        </p:txBody>
      </p:sp>
    </p:spTree>
    <p:extLst>
      <p:ext uri="{BB962C8B-B14F-4D97-AF65-F5344CB8AC3E}">
        <p14:creationId xmlns:p14="http://schemas.microsoft.com/office/powerpoint/2010/main" val="116298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Assess control risk (cont.)</a:t>
            </a:r>
            <a:br>
              <a:rPr lang="en-US" dirty="0" smtClean="0"/>
            </a:br>
            <a:endParaRPr lang="en-US" dirty="0"/>
          </a:p>
        </p:txBody>
      </p:sp>
      <p:sp>
        <p:nvSpPr>
          <p:cNvPr id="3" name="Content Placeholder 2"/>
          <p:cNvSpPr>
            <a:spLocks noGrp="1"/>
          </p:cNvSpPr>
          <p:nvPr>
            <p:ph idx="1"/>
          </p:nvPr>
        </p:nvSpPr>
        <p:spPr>
          <a:xfrm>
            <a:off x="1069848" y="1524000"/>
            <a:ext cx="10268712" cy="4419600"/>
          </a:xfrm>
        </p:spPr>
        <p:txBody>
          <a:bodyPr>
            <a:normAutofit/>
          </a:bodyPr>
          <a:lstStyle/>
          <a:p>
            <a:pPr marL="45720" indent="0">
              <a:buNone/>
            </a:pPr>
            <a:r>
              <a:rPr lang="en-US" sz="2600" b="1" dirty="0" smtClean="0">
                <a:solidFill>
                  <a:srgbClr val="50838E"/>
                </a:solidFill>
              </a:rPr>
              <a:t>Identify Deficiencies, Significant Deficiencies, and Material Weaknesses—</a:t>
            </a:r>
            <a:r>
              <a:rPr lang="en-US" sz="2400" b="1" dirty="0" smtClean="0">
                <a:solidFill>
                  <a:schemeClr val="accent1"/>
                </a:solidFill>
              </a:rPr>
              <a:t>involves the following process:</a:t>
            </a:r>
          </a:p>
          <a:p>
            <a:pPr marL="822960" lvl="1" indent="-457200">
              <a:buFont typeface="+mj-lt"/>
              <a:buAutoNum type="arabicPeriod"/>
            </a:pPr>
            <a:r>
              <a:rPr lang="en-US" sz="2200" b="1" dirty="0" smtClean="0">
                <a:solidFill>
                  <a:schemeClr val="accent1"/>
                </a:solidFill>
              </a:rPr>
              <a:t>Identify existing controls.</a:t>
            </a:r>
          </a:p>
          <a:p>
            <a:pPr marL="822960" lvl="1" indent="-457200">
              <a:buFont typeface="+mj-lt"/>
              <a:buAutoNum type="arabicPeriod"/>
            </a:pPr>
            <a:r>
              <a:rPr lang="en-US" sz="2200" b="1" dirty="0" smtClean="0">
                <a:solidFill>
                  <a:schemeClr val="accent1"/>
                </a:solidFill>
              </a:rPr>
              <a:t>Identify the absence of key controls.</a:t>
            </a:r>
          </a:p>
          <a:p>
            <a:pPr marL="822960" lvl="1" indent="-457200">
              <a:buFont typeface="+mj-lt"/>
              <a:buAutoNum type="arabicPeriod"/>
            </a:pPr>
            <a:r>
              <a:rPr lang="en-US" sz="2200" b="1" dirty="0" smtClean="0">
                <a:solidFill>
                  <a:schemeClr val="accent1"/>
                </a:solidFill>
              </a:rPr>
              <a:t>Consider the possibility of compensating controls.</a:t>
            </a:r>
          </a:p>
          <a:p>
            <a:pPr marL="822960" lvl="1" indent="-457200">
              <a:buFont typeface="+mj-lt"/>
              <a:buAutoNum type="arabicPeriod"/>
            </a:pPr>
            <a:r>
              <a:rPr lang="en-US" sz="2200" b="1" dirty="0" smtClean="0">
                <a:solidFill>
                  <a:schemeClr val="accent1"/>
                </a:solidFill>
              </a:rPr>
              <a:t>Decide whether there is a significant deficiency or material weakness.</a:t>
            </a:r>
          </a:p>
          <a:p>
            <a:pPr marL="822960" lvl="1" indent="-457200">
              <a:buFont typeface="+mj-lt"/>
              <a:buAutoNum type="arabicPeriod"/>
            </a:pPr>
            <a:r>
              <a:rPr lang="en-US" sz="2200" b="1" dirty="0" smtClean="0">
                <a:solidFill>
                  <a:schemeClr val="accent1"/>
                </a:solidFill>
              </a:rPr>
              <a:t>Determine potential misstatements that could result.</a:t>
            </a:r>
          </a:p>
          <a:p>
            <a:pPr marL="45720" indent="0">
              <a:buNone/>
            </a:pPr>
            <a:r>
              <a:rPr lang="en-US" sz="2400" b="1" dirty="0" smtClean="0">
                <a:solidFill>
                  <a:schemeClr val="accent1"/>
                </a:solidFill>
              </a:rPr>
              <a:t>Evaluating significant control deficiencies is illustrated in </a:t>
            </a:r>
            <a:r>
              <a:rPr lang="en-US" sz="2400" b="1" dirty="0" smtClean="0">
                <a:solidFill>
                  <a:srgbClr val="50838E"/>
                </a:solidFill>
              </a:rPr>
              <a:t>Figure 12-4</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13</a:t>
            </a:fld>
            <a:endParaRPr lang="en-US" dirty="0"/>
          </a:p>
        </p:txBody>
      </p:sp>
    </p:spTree>
    <p:extLst>
      <p:ext uri="{BB962C8B-B14F-4D97-AF65-F5344CB8AC3E}">
        <p14:creationId xmlns:p14="http://schemas.microsoft.com/office/powerpoint/2010/main" val="22714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787641" y="1124712"/>
            <a:ext cx="10715718" cy="4558437"/>
          </a:xfrm>
          <a:prstGeom prst="rect">
            <a:avLst/>
          </a:prstGeom>
        </p:spPr>
      </p:pic>
    </p:spTree>
    <p:extLst>
      <p:ext uri="{BB962C8B-B14F-4D97-AF65-F5344CB8AC3E}">
        <p14:creationId xmlns:p14="http://schemas.microsoft.com/office/powerpoint/2010/main" val="19088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Assess control risk (cont.)</a:t>
            </a:r>
            <a:br>
              <a:rPr lang="en-US" dirty="0" smtClean="0"/>
            </a:br>
            <a:endParaRPr lang="en-US" dirty="0"/>
          </a:p>
        </p:txBody>
      </p:sp>
      <p:sp>
        <p:nvSpPr>
          <p:cNvPr id="3" name="Content Placeholder 2"/>
          <p:cNvSpPr>
            <a:spLocks noGrp="1"/>
          </p:cNvSpPr>
          <p:nvPr>
            <p:ph idx="1"/>
          </p:nvPr>
        </p:nvSpPr>
        <p:spPr>
          <a:xfrm>
            <a:off x="1069848" y="1524000"/>
            <a:ext cx="10268712" cy="4419600"/>
          </a:xfrm>
        </p:spPr>
        <p:txBody>
          <a:bodyPr>
            <a:normAutofit/>
          </a:bodyPr>
          <a:lstStyle/>
          <a:p>
            <a:pPr marL="45720" indent="0">
              <a:buNone/>
            </a:pPr>
            <a:r>
              <a:rPr lang="en-US" sz="2600" b="1" dirty="0" smtClean="0">
                <a:solidFill>
                  <a:srgbClr val="50838E"/>
                </a:solidFill>
              </a:rPr>
              <a:t>Identify Deficiencies, Significant Deficiencies, and Material Weaknesses (cont.) </a:t>
            </a:r>
          </a:p>
          <a:p>
            <a:pPr marL="45720" indent="0">
              <a:buNone/>
            </a:pPr>
            <a:r>
              <a:rPr lang="en-US" sz="2600" b="1" dirty="0" smtClean="0">
                <a:solidFill>
                  <a:schemeClr val="accent1"/>
                </a:solidFill>
              </a:rPr>
              <a:t>Associate Control Deficiencies with Related Audit Objectives—The control matrix is useful for this task.</a:t>
            </a:r>
          </a:p>
          <a:p>
            <a:pPr marL="45720" indent="0">
              <a:buNone/>
            </a:pPr>
            <a:r>
              <a:rPr lang="en-US" sz="2600" b="1" dirty="0" smtClean="0">
                <a:solidFill>
                  <a:schemeClr val="accent1"/>
                </a:solidFill>
              </a:rPr>
              <a:t>Assess Control Risk for Each Related Audit Objective—Again, the  control matrix is useful for this assessment.</a:t>
            </a:r>
          </a:p>
          <a:p>
            <a:pPr marL="45720" indent="0">
              <a:buNone/>
            </a:pPr>
            <a:r>
              <a:rPr lang="en-US" sz="2600" b="1" dirty="0" smtClean="0">
                <a:solidFill>
                  <a:schemeClr val="accent1"/>
                </a:solidFill>
              </a:rPr>
              <a:t>Two different deficiencies in internal </a:t>
            </a:r>
            <a:r>
              <a:rPr lang="en-US" sz="2600" b="1" dirty="0">
                <a:solidFill>
                  <a:schemeClr val="accent1"/>
                </a:solidFill>
              </a:rPr>
              <a:t>c</a:t>
            </a:r>
            <a:r>
              <a:rPr lang="en-US" sz="2600" b="1" dirty="0" smtClean="0">
                <a:solidFill>
                  <a:schemeClr val="accent1"/>
                </a:solidFill>
              </a:rPr>
              <a:t>ontrol are described in </a:t>
            </a:r>
            <a:r>
              <a:rPr lang="en-US" sz="2600" b="1" dirty="0" smtClean="0">
                <a:solidFill>
                  <a:srgbClr val="50838E"/>
                </a:solidFill>
              </a:rPr>
              <a:t>Figure 12-5</a:t>
            </a:r>
            <a:r>
              <a:rPr lang="en-US" sz="26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15</a:t>
            </a:fld>
            <a:endParaRPr lang="en-US" dirty="0"/>
          </a:p>
        </p:txBody>
      </p:sp>
    </p:spTree>
    <p:extLst>
      <p:ext uri="{BB962C8B-B14F-4D97-AF65-F5344CB8AC3E}">
        <p14:creationId xmlns:p14="http://schemas.microsoft.com/office/powerpoint/2010/main" val="14044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16</a:t>
            </a:fld>
            <a:endParaRPr lang="en-US" dirty="0"/>
          </a:p>
        </p:txBody>
      </p:sp>
      <p:pic>
        <p:nvPicPr>
          <p:cNvPr id="4" name="Picture 3"/>
          <p:cNvPicPr>
            <a:picLocks noChangeAspect="1"/>
          </p:cNvPicPr>
          <p:nvPr/>
        </p:nvPicPr>
        <p:blipFill>
          <a:blip r:embed="rId3"/>
          <a:stretch>
            <a:fillRect/>
          </a:stretch>
        </p:blipFill>
        <p:spPr>
          <a:xfrm>
            <a:off x="2487168" y="142233"/>
            <a:ext cx="6648695" cy="6025223"/>
          </a:xfrm>
          <a:prstGeom prst="rect">
            <a:avLst/>
          </a:prstGeom>
        </p:spPr>
      </p:pic>
    </p:spTree>
    <p:extLst>
      <p:ext uri="{BB962C8B-B14F-4D97-AF65-F5344CB8AC3E}">
        <p14:creationId xmlns:p14="http://schemas.microsoft.com/office/powerpoint/2010/main" val="16887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17</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12-3</a:t>
            </a:r>
          </a:p>
          <a:p>
            <a:pPr marL="45720" indent="0" algn="ctr">
              <a:spcBef>
                <a:spcPts val="0"/>
              </a:spcBef>
              <a:spcAft>
                <a:spcPts val="1200"/>
              </a:spcAft>
              <a:buNone/>
            </a:pPr>
            <a:r>
              <a:rPr lang="en-US" sz="3200" b="1" dirty="0">
                <a:solidFill>
                  <a:schemeClr val="accent1"/>
                </a:solidFill>
              </a:rPr>
              <a:t>Describe the process of designing and performing tests of controls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49219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Tests of controls</a:t>
            </a:r>
            <a:endParaRPr lang="en-US" dirty="0"/>
          </a:p>
        </p:txBody>
      </p:sp>
      <p:sp>
        <p:nvSpPr>
          <p:cNvPr id="3" name="Content Placeholder 2"/>
          <p:cNvSpPr>
            <a:spLocks noGrp="1"/>
          </p:cNvSpPr>
          <p:nvPr>
            <p:ph idx="1"/>
          </p:nvPr>
        </p:nvSpPr>
        <p:spPr>
          <a:xfrm>
            <a:off x="1403684" y="1517904"/>
            <a:ext cx="9806860" cy="4425696"/>
          </a:xfrm>
        </p:spPr>
        <p:txBody>
          <a:bodyPr>
            <a:normAutofit/>
          </a:bodyPr>
          <a:lstStyle/>
          <a:p>
            <a:pPr marL="45720" indent="0">
              <a:buNone/>
            </a:pPr>
            <a:r>
              <a:rPr lang="en-US" sz="2600" b="1" dirty="0" smtClean="0">
                <a:solidFill>
                  <a:srgbClr val="50838E"/>
                </a:solidFill>
              </a:rPr>
              <a:t>Purpose of Tests of Controls—</a:t>
            </a:r>
            <a:r>
              <a:rPr lang="en-US" sz="2600" b="1" dirty="0" smtClean="0">
                <a:solidFill>
                  <a:schemeClr val="accent1"/>
                </a:solidFill>
              </a:rPr>
              <a:t>t</a:t>
            </a:r>
            <a:r>
              <a:rPr lang="en-US" sz="2400" b="1" dirty="0" smtClean="0">
                <a:solidFill>
                  <a:schemeClr val="accent1"/>
                </a:solidFill>
              </a:rPr>
              <a:t>o test the effectiveness of controls in support of a reduced control risk for the audit</a:t>
            </a:r>
          </a:p>
          <a:p>
            <a:pPr marL="45720" indent="0">
              <a:buNone/>
            </a:pPr>
            <a:r>
              <a:rPr lang="en-US" sz="2600" b="1" dirty="0" smtClean="0">
                <a:solidFill>
                  <a:srgbClr val="50838E"/>
                </a:solidFill>
              </a:rPr>
              <a:t>Procedures for Tests of Controls—</a:t>
            </a:r>
            <a:r>
              <a:rPr lang="en-US" sz="2400" b="1" dirty="0" smtClean="0">
                <a:solidFill>
                  <a:schemeClr val="accent1"/>
                </a:solidFill>
              </a:rPr>
              <a:t>The auditor uses four types of procedures to test controls:</a:t>
            </a:r>
          </a:p>
          <a:p>
            <a:pPr marL="880110" lvl="1" indent="-514350">
              <a:buFont typeface="+mj-lt"/>
              <a:buAutoNum type="arabicPeriod"/>
            </a:pPr>
            <a:r>
              <a:rPr lang="en-US" sz="2600" b="1" dirty="0" smtClean="0">
                <a:solidFill>
                  <a:srgbClr val="50838E"/>
                </a:solidFill>
              </a:rPr>
              <a:t>Make inquiries of appropriate client personnel.</a:t>
            </a:r>
          </a:p>
          <a:p>
            <a:pPr marL="880110" lvl="1" indent="-514350">
              <a:buFont typeface="+mj-lt"/>
              <a:buAutoNum type="arabicPeriod"/>
            </a:pPr>
            <a:r>
              <a:rPr lang="en-US" sz="2600" b="1" dirty="0" smtClean="0">
                <a:solidFill>
                  <a:srgbClr val="50838E"/>
                </a:solidFill>
              </a:rPr>
              <a:t>Examine documents, records, and reports.</a:t>
            </a:r>
          </a:p>
          <a:p>
            <a:pPr marL="880110" lvl="1" indent="-514350">
              <a:buFont typeface="+mj-lt"/>
              <a:buAutoNum type="arabicPeriod"/>
            </a:pPr>
            <a:r>
              <a:rPr lang="en-US" sz="2600" b="1" dirty="0" smtClean="0">
                <a:solidFill>
                  <a:srgbClr val="50838E"/>
                </a:solidFill>
              </a:rPr>
              <a:t>Observe control-related activities.</a:t>
            </a:r>
          </a:p>
          <a:p>
            <a:pPr marL="880110" lvl="1" indent="-514350">
              <a:buFont typeface="+mj-lt"/>
              <a:buAutoNum type="arabicPeriod"/>
            </a:pPr>
            <a:r>
              <a:rPr lang="en-US" sz="2600" b="1" dirty="0" err="1" smtClean="0">
                <a:solidFill>
                  <a:srgbClr val="50838E"/>
                </a:solidFill>
              </a:rPr>
              <a:t>Reperform</a:t>
            </a:r>
            <a:r>
              <a:rPr lang="en-US" sz="2600" b="1" dirty="0" smtClean="0">
                <a:solidFill>
                  <a:srgbClr val="50838E"/>
                </a:solidFill>
              </a:rPr>
              <a:t> client procedures.</a:t>
            </a:r>
          </a:p>
          <a:p>
            <a:pPr marL="880110" lvl="1" indent="-514350">
              <a:buFont typeface="+mj-lt"/>
              <a:buAutoNum type="arabicPeriod"/>
            </a:pPr>
            <a:endParaRPr lang="en-US" sz="26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18</a:t>
            </a:fld>
            <a:endParaRPr lang="en-US" dirty="0">
              <a:solidFill>
                <a:srgbClr val="514A40"/>
              </a:solidFill>
            </a:endParaRPr>
          </a:p>
        </p:txBody>
      </p:sp>
    </p:spTree>
    <p:extLst>
      <p:ext uri="{BB962C8B-B14F-4D97-AF65-F5344CB8AC3E}">
        <p14:creationId xmlns:p14="http://schemas.microsoft.com/office/powerpoint/2010/main" val="79878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Tests of controls (cont.)</a:t>
            </a:r>
            <a:br>
              <a:rPr lang="en-US" dirty="0" smtClean="0"/>
            </a:br>
            <a:endParaRPr lang="en-US" dirty="0"/>
          </a:p>
        </p:txBody>
      </p:sp>
      <p:sp>
        <p:nvSpPr>
          <p:cNvPr id="3" name="Content Placeholder 2"/>
          <p:cNvSpPr>
            <a:spLocks noGrp="1"/>
          </p:cNvSpPr>
          <p:nvPr>
            <p:ph idx="1"/>
          </p:nvPr>
        </p:nvSpPr>
        <p:spPr>
          <a:xfrm>
            <a:off x="961644" y="1740595"/>
            <a:ext cx="10268712" cy="4419600"/>
          </a:xfrm>
        </p:spPr>
        <p:txBody>
          <a:bodyPr>
            <a:normAutofit/>
          </a:bodyPr>
          <a:lstStyle/>
          <a:p>
            <a:pPr marL="45720" indent="0">
              <a:buNone/>
            </a:pPr>
            <a:r>
              <a:rPr lang="en-US" sz="2600" b="1" dirty="0" smtClean="0">
                <a:solidFill>
                  <a:srgbClr val="50838E"/>
                </a:solidFill>
              </a:rPr>
              <a:t>Extent of Procedures—</a:t>
            </a:r>
            <a:r>
              <a:rPr lang="en-US" sz="2400" b="1" dirty="0" smtClean="0">
                <a:solidFill>
                  <a:schemeClr val="accent1"/>
                </a:solidFill>
              </a:rPr>
              <a:t>depends on preliminary assessed control risk </a:t>
            </a:r>
          </a:p>
          <a:p>
            <a:pPr marL="45720" indent="0">
              <a:buNone/>
            </a:pPr>
            <a:r>
              <a:rPr lang="en-US" sz="2400" b="1" dirty="0" smtClean="0">
                <a:solidFill>
                  <a:schemeClr val="accent1"/>
                </a:solidFill>
              </a:rPr>
              <a:t>If the auditor wants a lower control risk, more extensive tests of controls are applied, both in number and extent of tests.</a:t>
            </a:r>
          </a:p>
          <a:p>
            <a:pPr marL="45720" indent="0">
              <a:buNone/>
            </a:pPr>
            <a:r>
              <a:rPr lang="en-US" sz="2400" b="1" dirty="0" smtClean="0">
                <a:solidFill>
                  <a:schemeClr val="accent1"/>
                </a:solidFill>
              </a:rPr>
              <a:t>The extent of tests of controls is also dependent on the following:</a:t>
            </a:r>
          </a:p>
          <a:p>
            <a:pPr lvl="1"/>
            <a:r>
              <a:rPr lang="en-US" sz="2200" b="1" dirty="0" smtClean="0">
                <a:solidFill>
                  <a:srgbClr val="50838E"/>
                </a:solidFill>
              </a:rPr>
              <a:t>Reliance on evidence from the prior year’s audit</a:t>
            </a:r>
          </a:p>
          <a:p>
            <a:pPr lvl="1"/>
            <a:r>
              <a:rPr lang="en-US" sz="2200" b="1" dirty="0" smtClean="0">
                <a:solidFill>
                  <a:srgbClr val="50838E"/>
                </a:solidFill>
              </a:rPr>
              <a:t>Testing of controls related to significant risks</a:t>
            </a:r>
          </a:p>
          <a:p>
            <a:pPr lvl="1"/>
            <a:r>
              <a:rPr lang="en-US" sz="2200" b="1" dirty="0" smtClean="0">
                <a:solidFill>
                  <a:srgbClr val="50838E"/>
                </a:solidFill>
              </a:rPr>
              <a:t>Testing less than the entire audit period</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19</a:t>
            </a:fld>
            <a:endParaRPr lang="en-US" dirty="0"/>
          </a:p>
        </p:txBody>
      </p:sp>
    </p:spTree>
    <p:extLst>
      <p:ext uri="{BB962C8B-B14F-4D97-AF65-F5344CB8AC3E}">
        <p14:creationId xmlns:p14="http://schemas.microsoft.com/office/powerpoint/2010/main" val="33711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Chapter</a:t>
            </a:r>
            <a:r>
              <a:rPr lang="en-US" sz="3600" dirty="0">
                <a:solidFill>
                  <a:schemeClr val="accent4">
                    <a:lumMod val="75000"/>
                  </a:schemeClr>
                </a:solidFill>
              </a:rPr>
              <a:t> </a:t>
            </a:r>
            <a:r>
              <a:rPr lang="en-US" sz="3600" dirty="0" smtClean="0">
                <a:solidFill>
                  <a:schemeClr val="accent4">
                    <a:lumMod val="75000"/>
                  </a:schemeClr>
                </a:solidFill>
              </a:rPr>
              <a:t>12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472184" y="1016000"/>
            <a:ext cx="10067544" cy="5092192"/>
          </a:xfrm>
        </p:spPr>
        <p:txBody>
          <a:bodyPr>
            <a:normAutofit fontScale="25000" lnSpcReduction="20000"/>
          </a:bodyPr>
          <a:lstStyle/>
          <a:p>
            <a:endParaRPr lang="en-US" dirty="0">
              <a:solidFill>
                <a:schemeClr val="accent1"/>
              </a:solidFill>
            </a:endParaRPr>
          </a:p>
          <a:p>
            <a:pPr marL="45720" indent="0">
              <a:spcBef>
                <a:spcPts val="1200"/>
              </a:spcBef>
              <a:spcAft>
                <a:spcPts val="2400"/>
              </a:spcAft>
              <a:buNone/>
            </a:pPr>
            <a:r>
              <a:rPr lang="en-US" sz="9600" dirty="0" smtClean="0">
                <a:solidFill>
                  <a:schemeClr val="accent1"/>
                </a:solidFill>
              </a:rPr>
              <a:t>12-1  Obtain and document an understanding of internal control.</a:t>
            </a:r>
          </a:p>
          <a:p>
            <a:pPr marL="45720" indent="0">
              <a:spcBef>
                <a:spcPts val="0"/>
              </a:spcBef>
              <a:spcAft>
                <a:spcPts val="1200"/>
              </a:spcAft>
              <a:buNone/>
            </a:pPr>
            <a:r>
              <a:rPr lang="en-US" sz="9600" dirty="0" smtClean="0">
                <a:solidFill>
                  <a:schemeClr val="accent1"/>
                </a:solidFill>
              </a:rPr>
              <a:t>12-2  Assess control risk by linking key controls and control</a:t>
            </a:r>
          </a:p>
          <a:p>
            <a:pPr marL="45720" indent="0">
              <a:spcBef>
                <a:spcPts val="0"/>
              </a:spcBef>
              <a:spcAft>
                <a:spcPts val="2400"/>
              </a:spcAft>
              <a:buNone/>
            </a:pPr>
            <a:r>
              <a:rPr lang="en-US" sz="9600" dirty="0">
                <a:solidFill>
                  <a:schemeClr val="accent1"/>
                </a:solidFill>
              </a:rPr>
              <a:t> </a:t>
            </a:r>
            <a:r>
              <a:rPr lang="en-US" sz="9600" dirty="0" smtClean="0">
                <a:solidFill>
                  <a:schemeClr val="accent1"/>
                </a:solidFill>
              </a:rPr>
              <a:t>          deficiencies to transaction-related audit objectives.</a:t>
            </a:r>
          </a:p>
          <a:p>
            <a:pPr marL="45720" indent="0">
              <a:spcBef>
                <a:spcPts val="0"/>
              </a:spcBef>
              <a:spcAft>
                <a:spcPts val="1200"/>
              </a:spcAft>
              <a:buNone/>
            </a:pPr>
            <a:r>
              <a:rPr lang="en-US" sz="9600" dirty="0" smtClean="0">
                <a:solidFill>
                  <a:schemeClr val="accent1"/>
                </a:solidFill>
              </a:rPr>
              <a:t>12-3  Describe the process of designing and performing tests of controls.</a:t>
            </a:r>
          </a:p>
          <a:p>
            <a:pPr marL="45720" indent="0">
              <a:spcBef>
                <a:spcPts val="1200"/>
              </a:spcBef>
              <a:buNone/>
            </a:pPr>
            <a:r>
              <a:rPr lang="en-US" sz="9600" dirty="0" smtClean="0">
                <a:solidFill>
                  <a:schemeClr val="accent1"/>
                </a:solidFill>
              </a:rPr>
              <a:t>12-4  Understand how control risk impacts detection risk and the</a:t>
            </a:r>
          </a:p>
          <a:p>
            <a:pPr marL="45720" indent="0">
              <a:spcBef>
                <a:spcPts val="1200"/>
              </a:spcBef>
              <a:buNone/>
            </a:pPr>
            <a:r>
              <a:rPr lang="en-US" sz="9600" dirty="0">
                <a:solidFill>
                  <a:schemeClr val="accent1"/>
                </a:solidFill>
              </a:rPr>
              <a:t> </a:t>
            </a:r>
            <a:r>
              <a:rPr lang="en-US" sz="9600" dirty="0" smtClean="0">
                <a:solidFill>
                  <a:schemeClr val="accent1"/>
                </a:solidFill>
              </a:rPr>
              <a:t>          design of substantive tests. </a:t>
            </a:r>
          </a:p>
          <a:p>
            <a:pPr marL="45720" indent="0">
              <a:spcBef>
                <a:spcPts val="1200"/>
              </a:spcBef>
              <a:buNone/>
            </a:pPr>
            <a:r>
              <a:rPr lang="en-US" sz="9600" dirty="0" smtClean="0">
                <a:solidFill>
                  <a:schemeClr val="accent1"/>
                </a:solidFill>
              </a:rPr>
              <a:t>12-5  Understand requirements for auditor reporting on internal control.</a:t>
            </a:r>
          </a:p>
          <a:p>
            <a:pPr marL="45720" indent="0">
              <a:spcBef>
                <a:spcPts val="1200"/>
              </a:spcBef>
              <a:buNone/>
            </a:pPr>
            <a:r>
              <a:rPr lang="en-US" sz="9600" dirty="0" smtClean="0">
                <a:solidFill>
                  <a:schemeClr val="accent1"/>
                </a:solidFill>
              </a:rPr>
              <a:t>12-6  Describe the differences in evaluating, reporting, and testing </a:t>
            </a:r>
          </a:p>
          <a:p>
            <a:pPr marL="45720" indent="0">
              <a:spcBef>
                <a:spcPts val="1200"/>
              </a:spcBef>
              <a:buNone/>
            </a:pPr>
            <a:r>
              <a:rPr lang="en-US" sz="9600" dirty="0">
                <a:solidFill>
                  <a:schemeClr val="accent1"/>
                </a:solidFill>
              </a:rPr>
              <a:t> </a:t>
            </a:r>
            <a:r>
              <a:rPr lang="en-US" sz="9600" dirty="0" smtClean="0">
                <a:solidFill>
                  <a:schemeClr val="accent1"/>
                </a:solidFill>
              </a:rPr>
              <a:t>          internal control for nonpublic and smaller companies.</a:t>
            </a:r>
          </a:p>
          <a:p>
            <a:pPr marL="45720" indent="0">
              <a:spcBef>
                <a:spcPts val="1200"/>
              </a:spcBef>
              <a:buNone/>
            </a:pPr>
            <a:r>
              <a:rPr lang="en-US" sz="9600" dirty="0" smtClean="0">
                <a:solidFill>
                  <a:schemeClr val="accent1"/>
                </a:solidFill>
              </a:rPr>
              <a:t>12-7  Describe how the complexity of the IT environment impacts control </a:t>
            </a:r>
          </a:p>
          <a:p>
            <a:pPr marL="45720" indent="0">
              <a:spcBef>
                <a:spcPts val="1200"/>
              </a:spcBef>
              <a:buNone/>
            </a:pPr>
            <a:r>
              <a:rPr lang="en-US" sz="9600" dirty="0">
                <a:solidFill>
                  <a:schemeClr val="accent1"/>
                </a:solidFill>
              </a:rPr>
              <a:t> </a:t>
            </a:r>
            <a:r>
              <a:rPr lang="en-US" sz="9600" dirty="0" smtClean="0">
                <a:solidFill>
                  <a:schemeClr val="accent1"/>
                </a:solidFill>
              </a:rPr>
              <a:t>          risk assessment and testing.</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12-</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Tests of controls (cont.)</a:t>
            </a:r>
            <a:br>
              <a:rPr lang="en-US" dirty="0" smtClean="0"/>
            </a:br>
            <a:endParaRPr lang="en-US" dirty="0"/>
          </a:p>
        </p:txBody>
      </p:sp>
      <p:sp>
        <p:nvSpPr>
          <p:cNvPr id="3" name="Content Placeholder 2"/>
          <p:cNvSpPr>
            <a:spLocks noGrp="1"/>
          </p:cNvSpPr>
          <p:nvPr>
            <p:ph idx="1"/>
          </p:nvPr>
        </p:nvSpPr>
        <p:spPr>
          <a:xfrm>
            <a:off x="996696" y="1399032"/>
            <a:ext cx="10233660" cy="4761163"/>
          </a:xfrm>
        </p:spPr>
        <p:txBody>
          <a:bodyPr>
            <a:normAutofit/>
          </a:bodyPr>
          <a:lstStyle/>
          <a:p>
            <a:pPr marL="45720" indent="0">
              <a:buNone/>
            </a:pPr>
            <a:r>
              <a:rPr lang="en-US" sz="2600" b="1" dirty="0" smtClean="0">
                <a:solidFill>
                  <a:srgbClr val="50838E"/>
                </a:solidFill>
              </a:rPr>
              <a:t>Relationship Between Tests of Controls and Procedures to Obtain an Understanding—</a:t>
            </a:r>
            <a:r>
              <a:rPr lang="en-US" sz="2400" b="1" dirty="0" smtClean="0">
                <a:solidFill>
                  <a:schemeClr val="accent1"/>
                </a:solidFill>
              </a:rPr>
              <a:t>There is significant overlap between tests of controls and procedures to obtain an understanding. However, </a:t>
            </a:r>
            <a:r>
              <a:rPr lang="en-US" sz="2400" b="1" dirty="0">
                <a:solidFill>
                  <a:schemeClr val="accent1"/>
                </a:solidFill>
              </a:rPr>
              <a:t>t</a:t>
            </a:r>
            <a:r>
              <a:rPr lang="en-US" sz="2400" b="1" dirty="0" smtClean="0">
                <a:solidFill>
                  <a:schemeClr val="accent1"/>
                </a:solidFill>
              </a:rPr>
              <a:t>here are two primary differences:</a:t>
            </a:r>
          </a:p>
          <a:p>
            <a:pPr marL="880110" lvl="1" indent="-514350">
              <a:buFont typeface="+mj-lt"/>
              <a:buAutoNum type="arabicPeriod"/>
            </a:pPr>
            <a:r>
              <a:rPr lang="en-US" sz="2400" b="1" dirty="0" smtClean="0">
                <a:solidFill>
                  <a:srgbClr val="50838E"/>
                </a:solidFill>
              </a:rPr>
              <a:t>In obtaining an understanding of internal control, the procedures  are applied to all controls identified during that phase. Tests of controls are applied only when the assessed control risk has not been satisfied.</a:t>
            </a:r>
          </a:p>
          <a:p>
            <a:pPr marL="880110" lvl="1" indent="-514350">
              <a:buFont typeface="+mj-lt"/>
              <a:buAutoNum type="arabicPeriod"/>
            </a:pPr>
            <a:r>
              <a:rPr lang="en-US" sz="2400" b="1" dirty="0" smtClean="0">
                <a:solidFill>
                  <a:srgbClr val="50838E"/>
                </a:solidFill>
              </a:rPr>
              <a:t>Procedures to obtain an understanding are performed on only one or a few transactions. Tests of controls are performed on larger samples and often at more than one point in time.</a:t>
            </a:r>
          </a:p>
          <a:p>
            <a:pPr marL="45720" indent="0">
              <a:buNone/>
            </a:pPr>
            <a:r>
              <a:rPr lang="en-US" sz="2600" b="1" dirty="0" smtClean="0">
                <a:solidFill>
                  <a:schemeClr val="accent1"/>
                </a:solidFill>
              </a:rPr>
              <a:t>This concept is illustrated in more detail in </a:t>
            </a:r>
            <a:r>
              <a:rPr lang="en-US" sz="2600" b="1" dirty="0" smtClean="0">
                <a:solidFill>
                  <a:srgbClr val="50838E"/>
                </a:solidFill>
              </a:rPr>
              <a:t>Table 12-1.</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20</a:t>
            </a:fld>
            <a:endParaRPr lang="en-US" dirty="0"/>
          </a:p>
        </p:txBody>
      </p:sp>
    </p:spTree>
    <p:extLst>
      <p:ext uri="{BB962C8B-B14F-4D97-AF65-F5344CB8AC3E}">
        <p14:creationId xmlns:p14="http://schemas.microsoft.com/office/powerpoint/2010/main" val="166769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21</a:t>
            </a:fld>
            <a:endParaRPr lang="en-US" dirty="0"/>
          </a:p>
        </p:txBody>
      </p:sp>
      <p:pic>
        <p:nvPicPr>
          <p:cNvPr id="4" name="Picture 3"/>
          <p:cNvPicPr>
            <a:picLocks noChangeAspect="1"/>
          </p:cNvPicPr>
          <p:nvPr/>
        </p:nvPicPr>
        <p:blipFill>
          <a:blip r:embed="rId3"/>
          <a:stretch>
            <a:fillRect/>
          </a:stretch>
        </p:blipFill>
        <p:spPr>
          <a:xfrm>
            <a:off x="560624" y="1026600"/>
            <a:ext cx="11070751" cy="4804800"/>
          </a:xfrm>
          <a:prstGeom prst="rect">
            <a:avLst/>
          </a:prstGeom>
        </p:spPr>
      </p:pic>
    </p:spTree>
    <p:extLst>
      <p:ext uri="{BB962C8B-B14F-4D97-AF65-F5344CB8AC3E}">
        <p14:creationId xmlns:p14="http://schemas.microsoft.com/office/powerpoint/2010/main" val="308705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Tests of controls (cont.)</a:t>
            </a:r>
            <a:br>
              <a:rPr lang="en-US" dirty="0" smtClean="0"/>
            </a:br>
            <a:endParaRPr lang="en-US" dirty="0"/>
          </a:p>
        </p:txBody>
      </p:sp>
      <p:sp>
        <p:nvSpPr>
          <p:cNvPr id="3" name="Content Placeholder 2"/>
          <p:cNvSpPr>
            <a:spLocks noGrp="1"/>
          </p:cNvSpPr>
          <p:nvPr>
            <p:ph idx="1"/>
          </p:nvPr>
        </p:nvSpPr>
        <p:spPr>
          <a:xfrm>
            <a:off x="996696" y="1399032"/>
            <a:ext cx="10233660" cy="4761163"/>
          </a:xfrm>
        </p:spPr>
        <p:txBody>
          <a:bodyPr>
            <a:normAutofit/>
          </a:bodyPr>
          <a:lstStyle/>
          <a:p>
            <a:pPr marL="45720" indent="0">
              <a:buNone/>
            </a:pPr>
            <a:r>
              <a:rPr lang="en-US" sz="2600" b="1" dirty="0" smtClean="0">
                <a:solidFill>
                  <a:srgbClr val="50838E"/>
                </a:solidFill>
              </a:rPr>
              <a:t>Relationship Between Tests of Controls and Procedures to Obtain an Understanding (cont.) </a:t>
            </a:r>
          </a:p>
          <a:p>
            <a:pPr marL="45720" indent="0">
              <a:buNone/>
            </a:pPr>
            <a:r>
              <a:rPr lang="en-US" sz="2600" b="1" dirty="0" smtClean="0">
                <a:solidFill>
                  <a:srgbClr val="50838E"/>
                </a:solidFill>
              </a:rPr>
              <a:t>Understanding Internal Controls on Outsourced Systems—</a:t>
            </a:r>
          </a:p>
          <a:p>
            <a:pPr lvl="1">
              <a:lnSpc>
                <a:spcPct val="100000"/>
              </a:lnSpc>
            </a:pPr>
            <a:r>
              <a:rPr lang="en-US" sz="2200" b="1" dirty="0" smtClean="0">
                <a:solidFill>
                  <a:schemeClr val="accent1"/>
                </a:solidFill>
              </a:rPr>
              <a:t>When clients use service centers for processing transactions, the auditor may need to obtain an understanding of the controls of the service center.</a:t>
            </a:r>
          </a:p>
          <a:p>
            <a:pPr marL="45720" indent="0">
              <a:buNone/>
            </a:pPr>
            <a:r>
              <a:rPr lang="en-US" sz="2600" b="1" dirty="0" smtClean="0">
                <a:solidFill>
                  <a:srgbClr val="50838E"/>
                </a:solidFill>
              </a:rPr>
              <a:t>Reliance on Service Center Auditors—</a:t>
            </a:r>
          </a:p>
          <a:p>
            <a:pPr lvl="1">
              <a:lnSpc>
                <a:spcPct val="100000"/>
              </a:lnSpc>
            </a:pPr>
            <a:r>
              <a:rPr lang="en-US" sz="2200" b="1" dirty="0" smtClean="0">
                <a:solidFill>
                  <a:schemeClr val="accent1"/>
                </a:solidFill>
              </a:rPr>
              <a:t>It has become increasingly common for service centers to engage their own CPA firm to obtain the understanding necessary for an audit and issue a report to be used by the auditors of their customers.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22</a:t>
            </a:fld>
            <a:endParaRPr lang="en-US" dirty="0"/>
          </a:p>
        </p:txBody>
      </p:sp>
    </p:spTree>
    <p:extLst>
      <p:ext uri="{BB962C8B-B14F-4D97-AF65-F5344CB8AC3E}">
        <p14:creationId xmlns:p14="http://schemas.microsoft.com/office/powerpoint/2010/main" val="39995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23</a:t>
            </a:fld>
            <a:endParaRPr lang="en-US" dirty="0">
              <a:solidFill>
                <a:srgbClr val="514A40"/>
              </a:solidFill>
            </a:endParaRPr>
          </a:p>
        </p:txBody>
      </p:sp>
      <p:sp>
        <p:nvSpPr>
          <p:cNvPr id="3" name="TextBox 2"/>
          <p:cNvSpPr txBox="1"/>
          <p:nvPr/>
        </p:nvSpPr>
        <p:spPr>
          <a:xfrm>
            <a:off x="2529840" y="2321005"/>
            <a:ext cx="7132320" cy="2215991"/>
          </a:xfrm>
          <a:prstGeom prst="rect">
            <a:avLst/>
          </a:prstGeom>
          <a:solidFill>
            <a:srgbClr val="ABECDB"/>
          </a:solidFill>
        </p:spPr>
        <p:txBody>
          <a:bodyPr wrap="square" rtlCol="0">
            <a:spAutoFit/>
          </a:bodyPr>
          <a:lstStyle/>
          <a:p>
            <a:pPr algn="ctr"/>
            <a:r>
              <a:rPr lang="en-US" sz="3200" b="1" dirty="0" smtClean="0">
                <a:solidFill>
                  <a:schemeClr val="accent1"/>
                </a:solidFill>
              </a:rPr>
              <a:t>OBJECTIVE 12-4</a:t>
            </a:r>
          </a:p>
          <a:p>
            <a:pPr marL="45720" indent="0" algn="ctr">
              <a:spcBef>
                <a:spcPts val="1200"/>
              </a:spcBef>
              <a:buNone/>
            </a:pPr>
            <a:r>
              <a:rPr lang="en-US" sz="3200" b="1" dirty="0">
                <a:solidFill>
                  <a:schemeClr val="accent1"/>
                </a:solidFill>
              </a:rPr>
              <a:t>Understand how control risk impacts detection risk and </a:t>
            </a:r>
            <a:r>
              <a:rPr lang="en-US" sz="3200" b="1" dirty="0" smtClean="0">
                <a:solidFill>
                  <a:schemeClr val="accent1"/>
                </a:solidFill>
              </a:rPr>
              <a:t>the           </a:t>
            </a:r>
            <a:r>
              <a:rPr lang="en-US" sz="3200" b="1" dirty="0">
                <a:solidFill>
                  <a:schemeClr val="accent1"/>
                </a:solidFill>
              </a:rPr>
              <a:t>design of substantive tests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79509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Decide planned detection risk and </a:t>
            </a:r>
            <a:br>
              <a:rPr lang="en-US" dirty="0" smtClean="0"/>
            </a:br>
            <a:r>
              <a:rPr lang="en-US" dirty="0" smtClean="0"/>
              <a:t>design substantive tests</a:t>
            </a:r>
            <a:endParaRPr lang="en-US" dirty="0"/>
          </a:p>
        </p:txBody>
      </p:sp>
      <p:sp>
        <p:nvSpPr>
          <p:cNvPr id="3" name="Content Placeholder 2"/>
          <p:cNvSpPr>
            <a:spLocks noGrp="1"/>
          </p:cNvSpPr>
          <p:nvPr>
            <p:ph idx="1"/>
          </p:nvPr>
        </p:nvSpPr>
        <p:spPr>
          <a:xfrm>
            <a:off x="1403684" y="1517904"/>
            <a:ext cx="9806860" cy="4425696"/>
          </a:xfrm>
        </p:spPr>
        <p:txBody>
          <a:bodyPr>
            <a:normAutofit/>
          </a:bodyPr>
          <a:lstStyle/>
          <a:p>
            <a:pPr marL="45720" indent="0">
              <a:buNone/>
            </a:pPr>
            <a:r>
              <a:rPr lang="en-US" sz="2600" b="1" dirty="0" smtClean="0">
                <a:solidFill>
                  <a:schemeClr val="accent1"/>
                </a:solidFill>
              </a:rPr>
              <a:t>The completion of these activities is sufficient for the audit of internal control over financial reporting.</a:t>
            </a:r>
          </a:p>
          <a:p>
            <a:pPr marL="45720" indent="0">
              <a:buNone/>
            </a:pPr>
            <a:r>
              <a:rPr lang="en-US" sz="2600" b="1" dirty="0" smtClean="0">
                <a:solidFill>
                  <a:schemeClr val="accent1"/>
                </a:solidFill>
              </a:rPr>
              <a:t>The auditor uses the </a:t>
            </a:r>
            <a:r>
              <a:rPr lang="en-US" sz="2600" b="1" dirty="0" smtClean="0">
                <a:solidFill>
                  <a:srgbClr val="50838E"/>
                </a:solidFill>
              </a:rPr>
              <a:t>control risk assessment </a:t>
            </a:r>
            <a:r>
              <a:rPr lang="en-US" sz="2600" b="1" dirty="0" smtClean="0">
                <a:solidFill>
                  <a:schemeClr val="accent1"/>
                </a:solidFill>
              </a:rPr>
              <a:t>and </a:t>
            </a:r>
            <a:r>
              <a:rPr lang="en-US" sz="2600" b="1" dirty="0" smtClean="0">
                <a:solidFill>
                  <a:srgbClr val="50838E"/>
                </a:solidFill>
              </a:rPr>
              <a:t>results of tests of controls</a:t>
            </a:r>
            <a:r>
              <a:rPr lang="en-US" sz="2600" b="1" dirty="0" smtClean="0">
                <a:solidFill>
                  <a:schemeClr val="accent1"/>
                </a:solidFill>
              </a:rPr>
              <a:t> to determine planned detection risk and related substantive tests for the audit.</a:t>
            </a:r>
          </a:p>
          <a:p>
            <a:pPr lvl="1"/>
            <a:r>
              <a:rPr lang="en-US" sz="2400" b="1" dirty="0" smtClean="0">
                <a:solidFill>
                  <a:schemeClr val="accent1"/>
                </a:solidFill>
              </a:rPr>
              <a:t>The auditor </a:t>
            </a:r>
            <a:r>
              <a:rPr lang="en-US" sz="2400" b="1" dirty="0" smtClean="0">
                <a:solidFill>
                  <a:srgbClr val="50838E"/>
                </a:solidFill>
              </a:rPr>
              <a:t>links the control risk assessment </a:t>
            </a:r>
            <a:r>
              <a:rPr lang="en-US" sz="2400" b="1" dirty="0" smtClean="0">
                <a:solidFill>
                  <a:schemeClr val="accent1"/>
                </a:solidFill>
              </a:rPr>
              <a:t>to the </a:t>
            </a:r>
            <a:r>
              <a:rPr lang="en-US" sz="2400" b="1" dirty="0" smtClean="0">
                <a:solidFill>
                  <a:srgbClr val="50838E"/>
                </a:solidFill>
              </a:rPr>
              <a:t>balance-related audit objectives </a:t>
            </a:r>
            <a:r>
              <a:rPr lang="en-US" sz="2400" b="1" dirty="0" smtClean="0">
                <a:solidFill>
                  <a:schemeClr val="accent1"/>
                </a:solidFill>
              </a:rPr>
              <a:t>for the accounts affected by the major transaction types and to the four presentation and disclosure audit objectives.</a:t>
            </a:r>
            <a:endParaRPr lang="en-US" sz="24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24</a:t>
            </a:fld>
            <a:endParaRPr lang="en-US" dirty="0">
              <a:solidFill>
                <a:srgbClr val="514A40"/>
              </a:solidFill>
            </a:endParaRPr>
          </a:p>
        </p:txBody>
      </p:sp>
    </p:spTree>
    <p:extLst>
      <p:ext uri="{BB962C8B-B14F-4D97-AF65-F5344CB8AC3E}">
        <p14:creationId xmlns:p14="http://schemas.microsoft.com/office/powerpoint/2010/main" val="2355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25</a:t>
            </a:fld>
            <a:endParaRPr lang="en-US" dirty="0">
              <a:solidFill>
                <a:srgbClr val="514A40"/>
              </a:solidFill>
            </a:endParaRPr>
          </a:p>
        </p:txBody>
      </p:sp>
      <p:sp>
        <p:nvSpPr>
          <p:cNvPr id="3" name="TextBox 2"/>
          <p:cNvSpPr txBox="1"/>
          <p:nvPr/>
        </p:nvSpPr>
        <p:spPr>
          <a:xfrm>
            <a:off x="2388108" y="2567226"/>
            <a:ext cx="7415784" cy="1723549"/>
          </a:xfrm>
          <a:prstGeom prst="rect">
            <a:avLst/>
          </a:prstGeom>
          <a:solidFill>
            <a:srgbClr val="ABECDB"/>
          </a:solidFill>
        </p:spPr>
        <p:txBody>
          <a:bodyPr wrap="square" rtlCol="0">
            <a:spAutoFit/>
          </a:bodyPr>
          <a:lstStyle/>
          <a:p>
            <a:pPr algn="ctr"/>
            <a:r>
              <a:rPr lang="en-US" sz="3200" b="1" dirty="0" smtClean="0">
                <a:solidFill>
                  <a:schemeClr val="accent1"/>
                </a:solidFill>
              </a:rPr>
              <a:t>OBJECTIVE 12-5</a:t>
            </a:r>
          </a:p>
          <a:p>
            <a:pPr marL="45720" indent="0" algn="ctr">
              <a:spcBef>
                <a:spcPts val="1200"/>
              </a:spcBef>
              <a:buNone/>
            </a:pPr>
            <a:r>
              <a:rPr lang="en-US" sz="3200" b="1" dirty="0">
                <a:solidFill>
                  <a:schemeClr val="accent1"/>
                </a:solidFill>
              </a:rPr>
              <a:t>Understand requirements for auditor reporting on internal control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3075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Auditor reporting on internal control</a:t>
            </a:r>
            <a:endParaRPr lang="en-US" dirty="0"/>
          </a:p>
        </p:txBody>
      </p:sp>
      <p:sp>
        <p:nvSpPr>
          <p:cNvPr id="3" name="Content Placeholder 2"/>
          <p:cNvSpPr>
            <a:spLocks noGrp="1"/>
          </p:cNvSpPr>
          <p:nvPr>
            <p:ph idx="1"/>
          </p:nvPr>
        </p:nvSpPr>
        <p:spPr>
          <a:xfrm>
            <a:off x="1295400" y="2113217"/>
            <a:ext cx="9806860" cy="4425696"/>
          </a:xfrm>
        </p:spPr>
        <p:txBody>
          <a:bodyPr>
            <a:normAutofit/>
          </a:bodyPr>
          <a:lstStyle/>
          <a:p>
            <a:pPr marL="45720" indent="0">
              <a:buNone/>
            </a:pPr>
            <a:endParaRPr lang="en-US" sz="2600" b="1" dirty="0" smtClean="0">
              <a:solidFill>
                <a:srgbClr val="50838E"/>
              </a:solidFill>
            </a:endParaRPr>
          </a:p>
          <a:p>
            <a:pPr>
              <a:spcBef>
                <a:spcPts val="2400"/>
              </a:spcBef>
            </a:pPr>
            <a:r>
              <a:rPr lang="en-US" sz="2400" b="1" dirty="0" smtClean="0">
                <a:solidFill>
                  <a:schemeClr val="accent1"/>
                </a:solidFill>
              </a:rPr>
              <a:t>The auditor must communicate significant deficiencies and material weaknesses in writing to those charges with governance as soon as the auditor becomes aware of their existence. An example of a report used in the audit of a nonpublic company is shown in </a:t>
            </a:r>
            <a:r>
              <a:rPr lang="en-US" sz="2400" b="1" dirty="0" smtClean="0">
                <a:solidFill>
                  <a:srgbClr val="50838E"/>
                </a:solidFill>
              </a:rPr>
              <a:t>Figure 12-6</a:t>
            </a:r>
            <a:r>
              <a:rPr lang="en-US" sz="2400" b="1" dirty="0">
                <a:solidFill>
                  <a:srgbClr val="50838E"/>
                </a:solidFill>
              </a:rPr>
              <a:t>.</a:t>
            </a:r>
          </a:p>
          <a:p>
            <a:r>
              <a:rPr lang="en-US" sz="2400" b="1" dirty="0" smtClean="0">
                <a:solidFill>
                  <a:schemeClr val="accent1"/>
                </a:solidFill>
              </a:rPr>
              <a:t>Management letters are not required by auditing standards, but auditors usually provide them when less significant internal control-related issues exist.</a:t>
            </a:r>
            <a:endParaRPr lang="en-US" sz="24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26</a:t>
            </a:fld>
            <a:endParaRPr lang="en-US" dirty="0">
              <a:solidFill>
                <a:srgbClr val="514A40"/>
              </a:solidFill>
            </a:endParaRPr>
          </a:p>
        </p:txBody>
      </p:sp>
      <p:sp>
        <p:nvSpPr>
          <p:cNvPr id="9" name="TextBox 8"/>
          <p:cNvSpPr txBox="1"/>
          <p:nvPr/>
        </p:nvSpPr>
        <p:spPr>
          <a:xfrm>
            <a:off x="1409620" y="1697717"/>
            <a:ext cx="9692640" cy="830997"/>
          </a:xfrm>
          <a:prstGeom prst="rect">
            <a:avLst/>
          </a:prstGeom>
          <a:solidFill>
            <a:schemeClr val="accent3">
              <a:lumMod val="40000"/>
              <a:lumOff val="60000"/>
            </a:schemeClr>
          </a:solidFill>
        </p:spPr>
        <p:txBody>
          <a:bodyPr wrap="square" rtlCol="0">
            <a:spAutoFit/>
          </a:bodyPr>
          <a:lstStyle/>
          <a:p>
            <a:pPr marL="45720" indent="0" algn="ctr">
              <a:buNone/>
            </a:pPr>
            <a:r>
              <a:rPr lang="en-US" sz="2400" b="1" dirty="0">
                <a:solidFill>
                  <a:srgbClr val="50838E"/>
                </a:solidFill>
              </a:rPr>
              <a:t>Communications to Those Charged with Governance </a:t>
            </a:r>
            <a:endParaRPr lang="en-US" sz="2400" b="1" dirty="0" smtClean="0">
              <a:solidFill>
                <a:srgbClr val="50838E"/>
              </a:solidFill>
            </a:endParaRPr>
          </a:p>
          <a:p>
            <a:pPr marL="45720" indent="0" algn="ctr">
              <a:buNone/>
            </a:pPr>
            <a:r>
              <a:rPr lang="en-US" sz="2400" b="1" dirty="0" smtClean="0">
                <a:solidFill>
                  <a:srgbClr val="50838E"/>
                </a:solidFill>
              </a:rPr>
              <a:t>and </a:t>
            </a:r>
            <a:r>
              <a:rPr lang="en-US" sz="2400" b="1" dirty="0">
                <a:solidFill>
                  <a:srgbClr val="50838E"/>
                </a:solidFill>
              </a:rPr>
              <a:t>Management Letters </a:t>
            </a:r>
          </a:p>
        </p:txBody>
      </p:sp>
    </p:spTree>
    <p:extLst>
      <p:ext uri="{BB962C8B-B14F-4D97-AF65-F5344CB8AC3E}">
        <p14:creationId xmlns:p14="http://schemas.microsoft.com/office/powerpoint/2010/main" val="3123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27</a:t>
            </a:fld>
            <a:endParaRPr lang="en-US" dirty="0"/>
          </a:p>
        </p:txBody>
      </p:sp>
      <p:pic>
        <p:nvPicPr>
          <p:cNvPr id="4" name="Picture 3"/>
          <p:cNvPicPr>
            <a:picLocks noChangeAspect="1"/>
          </p:cNvPicPr>
          <p:nvPr/>
        </p:nvPicPr>
        <p:blipFill>
          <a:blip r:embed="rId2"/>
          <a:stretch>
            <a:fillRect/>
          </a:stretch>
        </p:blipFill>
        <p:spPr>
          <a:xfrm>
            <a:off x="3328417" y="117362"/>
            <a:ext cx="4315374" cy="6100558"/>
          </a:xfrm>
          <a:prstGeom prst="rect">
            <a:avLst/>
          </a:prstGeom>
        </p:spPr>
      </p:pic>
    </p:spTree>
    <p:extLst>
      <p:ext uri="{BB962C8B-B14F-4D97-AF65-F5344CB8AC3E}">
        <p14:creationId xmlns:p14="http://schemas.microsoft.com/office/powerpoint/2010/main" val="209173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Auditor reporting on internal control</a:t>
            </a:r>
            <a:r>
              <a:rPr lang="en-US" dirty="0" smtClean="0"/>
              <a:t> (cont.)</a:t>
            </a:r>
            <a:br>
              <a:rPr lang="en-US" dirty="0" smtClean="0"/>
            </a:br>
            <a:endParaRPr lang="en-US" dirty="0"/>
          </a:p>
        </p:txBody>
      </p:sp>
      <p:sp>
        <p:nvSpPr>
          <p:cNvPr id="3" name="Content Placeholder 2"/>
          <p:cNvSpPr>
            <a:spLocks noGrp="1"/>
          </p:cNvSpPr>
          <p:nvPr>
            <p:ph idx="1"/>
          </p:nvPr>
        </p:nvSpPr>
        <p:spPr>
          <a:xfrm>
            <a:off x="950976" y="1728216"/>
            <a:ext cx="10279380" cy="4431979"/>
          </a:xfrm>
        </p:spPr>
        <p:txBody>
          <a:bodyPr>
            <a:normAutofit lnSpcReduction="10000"/>
          </a:bodyPr>
          <a:lstStyle/>
          <a:p>
            <a:pPr marL="45720" indent="0">
              <a:buNone/>
            </a:pPr>
            <a:r>
              <a:rPr lang="en-US" sz="2600" b="1" dirty="0" smtClean="0">
                <a:solidFill>
                  <a:srgbClr val="50838E"/>
                </a:solidFill>
              </a:rPr>
              <a:t>Section 404 Reporting Requirements—</a:t>
            </a:r>
            <a:r>
              <a:rPr lang="en-US" sz="2400" b="1" dirty="0" smtClean="0">
                <a:solidFill>
                  <a:schemeClr val="accent1"/>
                </a:solidFill>
              </a:rPr>
              <a:t>The auditor is required to issue an audit report on internal control over financial reporting for public companies.</a:t>
            </a:r>
          </a:p>
          <a:p>
            <a:pPr marL="45720" indent="0">
              <a:buNone/>
            </a:pPr>
            <a:r>
              <a:rPr lang="en-US" sz="2600" b="1" dirty="0" smtClean="0">
                <a:solidFill>
                  <a:srgbClr val="50838E"/>
                </a:solidFill>
              </a:rPr>
              <a:t>Types of Opinions on Internal Control</a:t>
            </a:r>
          </a:p>
          <a:p>
            <a:r>
              <a:rPr lang="en-US" sz="2600" b="1" dirty="0" smtClean="0">
                <a:solidFill>
                  <a:srgbClr val="50838E"/>
                </a:solidFill>
              </a:rPr>
              <a:t>Unqualified Opinion—</a:t>
            </a:r>
            <a:r>
              <a:rPr lang="en-US" sz="2400" b="1" dirty="0" smtClean="0">
                <a:solidFill>
                  <a:schemeClr val="accent1"/>
                </a:solidFill>
              </a:rPr>
              <a:t>The auditor will issue an unqualified opinion on internal control over financial reporting when two conditions are met:</a:t>
            </a:r>
          </a:p>
          <a:p>
            <a:pPr lvl="1"/>
            <a:r>
              <a:rPr lang="en-US" sz="2600" b="1" dirty="0" smtClean="0">
                <a:solidFill>
                  <a:srgbClr val="50838E"/>
                </a:solidFill>
              </a:rPr>
              <a:t>There are no identified material weaknesses as of the end of the fiscal year.</a:t>
            </a:r>
          </a:p>
          <a:p>
            <a:pPr lvl="1"/>
            <a:r>
              <a:rPr lang="en-US" sz="2600" b="1" dirty="0" smtClean="0">
                <a:solidFill>
                  <a:srgbClr val="50838E"/>
                </a:solidFill>
              </a:rPr>
              <a:t>There have been no restrictions on the scope of the auditor’s work.</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28</a:t>
            </a:fld>
            <a:endParaRPr lang="en-US" dirty="0"/>
          </a:p>
        </p:txBody>
      </p:sp>
    </p:spTree>
    <p:extLst>
      <p:ext uri="{BB962C8B-B14F-4D97-AF65-F5344CB8AC3E}">
        <p14:creationId xmlns:p14="http://schemas.microsoft.com/office/powerpoint/2010/main" val="2140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Auditor reporting on internal control</a:t>
            </a:r>
            <a:r>
              <a:rPr lang="en-US" dirty="0" smtClean="0"/>
              <a:t> (cont.)</a:t>
            </a:r>
            <a:br>
              <a:rPr lang="en-US" dirty="0" smtClean="0"/>
            </a:br>
            <a:endParaRPr lang="en-US" dirty="0"/>
          </a:p>
        </p:txBody>
      </p:sp>
      <p:sp>
        <p:nvSpPr>
          <p:cNvPr id="3" name="Content Placeholder 2"/>
          <p:cNvSpPr>
            <a:spLocks noGrp="1"/>
          </p:cNvSpPr>
          <p:nvPr>
            <p:ph idx="1"/>
          </p:nvPr>
        </p:nvSpPr>
        <p:spPr>
          <a:xfrm>
            <a:off x="950976" y="1728216"/>
            <a:ext cx="10279380" cy="4431979"/>
          </a:xfrm>
        </p:spPr>
        <p:txBody>
          <a:bodyPr>
            <a:normAutofit/>
          </a:bodyPr>
          <a:lstStyle/>
          <a:p>
            <a:pPr marL="45720" indent="0">
              <a:buNone/>
            </a:pPr>
            <a:r>
              <a:rPr lang="en-US" sz="2600" b="1" dirty="0" smtClean="0">
                <a:solidFill>
                  <a:srgbClr val="50838E"/>
                </a:solidFill>
              </a:rPr>
              <a:t>Types of Opinions on Internal Control (cont.)</a:t>
            </a:r>
          </a:p>
          <a:p>
            <a:r>
              <a:rPr lang="en-US" sz="2600" b="1" dirty="0" smtClean="0">
                <a:solidFill>
                  <a:srgbClr val="50838E"/>
                </a:solidFill>
              </a:rPr>
              <a:t>Adverse Opinion</a:t>
            </a:r>
          </a:p>
          <a:p>
            <a:pPr lvl="1"/>
            <a:r>
              <a:rPr lang="en-US" sz="2200" b="1" dirty="0" smtClean="0">
                <a:solidFill>
                  <a:schemeClr val="accent1"/>
                </a:solidFill>
              </a:rPr>
              <a:t>The auditor will express an adverse opinion on the effectiveness of internal control over financial reporting when one or more material weaknesses exist. </a:t>
            </a:r>
          </a:p>
          <a:p>
            <a:r>
              <a:rPr lang="en-US" sz="2600" b="1" dirty="0" smtClean="0">
                <a:solidFill>
                  <a:srgbClr val="50838E"/>
                </a:solidFill>
              </a:rPr>
              <a:t>Qualified or Disclaimer of Opinion</a:t>
            </a:r>
          </a:p>
          <a:p>
            <a:pPr lvl="1"/>
            <a:r>
              <a:rPr lang="en-US" sz="2200" b="1" dirty="0" smtClean="0">
                <a:solidFill>
                  <a:schemeClr val="accent1"/>
                </a:solidFill>
              </a:rPr>
              <a:t>A scope limitation requires the auditor to express a qualified or disclaimer of opinion. </a:t>
            </a:r>
          </a:p>
          <a:p>
            <a:pPr marL="45720" indent="0">
              <a:buNone/>
            </a:pPr>
            <a:r>
              <a:rPr lang="en-US" sz="2400" b="1" dirty="0" smtClean="0">
                <a:solidFill>
                  <a:schemeClr val="accent1"/>
                </a:solidFill>
              </a:rPr>
              <a:t>The definition of a material weakness and opinion paragraph are shown in </a:t>
            </a:r>
            <a:r>
              <a:rPr lang="en-US" sz="2400" b="1" dirty="0" smtClean="0">
                <a:solidFill>
                  <a:srgbClr val="50838E"/>
                </a:solidFill>
              </a:rPr>
              <a:t>Figure 12-7</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29</a:t>
            </a:fld>
            <a:endParaRPr lang="en-US" dirty="0"/>
          </a:p>
        </p:txBody>
      </p:sp>
    </p:spTree>
    <p:extLst>
      <p:ext uri="{BB962C8B-B14F-4D97-AF65-F5344CB8AC3E}">
        <p14:creationId xmlns:p14="http://schemas.microsoft.com/office/powerpoint/2010/main" val="259620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12-1</a:t>
            </a:r>
          </a:p>
          <a:p>
            <a:pPr marL="45720" indent="0" algn="ctr">
              <a:buNone/>
            </a:pPr>
            <a:r>
              <a:rPr lang="en-US" sz="3200" b="1" dirty="0">
                <a:solidFill>
                  <a:schemeClr val="accent1"/>
                </a:solidFill>
              </a:rPr>
              <a:t>Obtain and document an understanding of internal control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30</a:t>
            </a:fld>
            <a:endParaRPr lang="en-US" dirty="0"/>
          </a:p>
        </p:txBody>
      </p:sp>
      <p:pic>
        <p:nvPicPr>
          <p:cNvPr id="4" name="Picture 3"/>
          <p:cNvPicPr>
            <a:picLocks noChangeAspect="1"/>
          </p:cNvPicPr>
          <p:nvPr/>
        </p:nvPicPr>
        <p:blipFill>
          <a:blip r:embed="rId2"/>
          <a:stretch>
            <a:fillRect/>
          </a:stretch>
        </p:blipFill>
        <p:spPr>
          <a:xfrm>
            <a:off x="1975103" y="189589"/>
            <a:ext cx="8300711" cy="5919555"/>
          </a:xfrm>
          <a:prstGeom prst="rect">
            <a:avLst/>
          </a:prstGeom>
        </p:spPr>
      </p:pic>
    </p:spTree>
    <p:extLst>
      <p:ext uri="{BB962C8B-B14F-4D97-AF65-F5344CB8AC3E}">
        <p14:creationId xmlns:p14="http://schemas.microsoft.com/office/powerpoint/2010/main" val="3604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31</a:t>
            </a:fld>
            <a:endParaRPr lang="en-US" dirty="0">
              <a:solidFill>
                <a:srgbClr val="514A40"/>
              </a:solidFill>
            </a:endParaRPr>
          </a:p>
        </p:txBody>
      </p:sp>
      <p:sp>
        <p:nvSpPr>
          <p:cNvPr id="3" name="TextBox 2"/>
          <p:cNvSpPr txBox="1"/>
          <p:nvPr/>
        </p:nvSpPr>
        <p:spPr>
          <a:xfrm>
            <a:off x="2388108" y="2321005"/>
            <a:ext cx="7415784" cy="2215991"/>
          </a:xfrm>
          <a:prstGeom prst="rect">
            <a:avLst/>
          </a:prstGeom>
          <a:solidFill>
            <a:srgbClr val="ABECDB"/>
          </a:solidFill>
        </p:spPr>
        <p:txBody>
          <a:bodyPr wrap="square" rtlCol="0">
            <a:spAutoFit/>
          </a:bodyPr>
          <a:lstStyle/>
          <a:p>
            <a:pPr algn="ctr"/>
            <a:r>
              <a:rPr lang="en-US" sz="3200" b="1" dirty="0" smtClean="0">
                <a:solidFill>
                  <a:schemeClr val="accent1"/>
                </a:solidFill>
              </a:rPr>
              <a:t>OBJECTIVE 12-6</a:t>
            </a:r>
          </a:p>
          <a:p>
            <a:pPr marL="45720" indent="0" algn="ctr">
              <a:spcBef>
                <a:spcPts val="1200"/>
              </a:spcBef>
              <a:buNone/>
            </a:pPr>
            <a:r>
              <a:rPr lang="en-US" sz="3200" b="1" dirty="0">
                <a:solidFill>
                  <a:schemeClr val="accent1"/>
                </a:solidFill>
              </a:rPr>
              <a:t>Describe the differences in evaluating, reporting, and testing </a:t>
            </a:r>
            <a:r>
              <a:rPr lang="en-US" sz="3200" b="1" dirty="0" smtClean="0">
                <a:solidFill>
                  <a:schemeClr val="accent1"/>
                </a:solidFill>
              </a:rPr>
              <a:t>internal </a:t>
            </a:r>
            <a:r>
              <a:rPr lang="en-US" sz="3200" b="1" dirty="0">
                <a:solidFill>
                  <a:schemeClr val="accent1"/>
                </a:solidFill>
              </a:rPr>
              <a:t>control for nonpublic and smaller companies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0723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81000"/>
            <a:ext cx="10597896" cy="1109472"/>
          </a:xfrm>
        </p:spPr>
        <p:txBody>
          <a:bodyPr>
            <a:normAutofit fontScale="90000"/>
          </a:bodyPr>
          <a:lstStyle/>
          <a:p>
            <a:pPr algn="ctr"/>
            <a:r>
              <a:rPr lang="en-US" dirty="0" smtClean="0"/>
              <a:t>Evaluating, reporting, and testing internal Control for nonpublic and smaller public companies</a:t>
            </a:r>
            <a:br>
              <a:rPr lang="en-US" dirty="0" smtClean="0"/>
            </a:br>
            <a:endParaRPr lang="en-US" dirty="0"/>
          </a:p>
        </p:txBody>
      </p:sp>
      <p:sp>
        <p:nvSpPr>
          <p:cNvPr id="3" name="Content Placeholder 2"/>
          <p:cNvSpPr>
            <a:spLocks noGrp="1"/>
          </p:cNvSpPr>
          <p:nvPr>
            <p:ph idx="1"/>
          </p:nvPr>
        </p:nvSpPr>
        <p:spPr>
          <a:xfrm>
            <a:off x="1188720" y="1330158"/>
            <a:ext cx="10488168" cy="5089304"/>
          </a:xfrm>
        </p:spPr>
        <p:txBody>
          <a:bodyPr>
            <a:normAutofit/>
          </a:bodyPr>
          <a:lstStyle/>
          <a:p>
            <a:pPr marL="45720" indent="0">
              <a:buNone/>
            </a:pPr>
            <a:r>
              <a:rPr lang="en-US" sz="2600" b="1" dirty="0" smtClean="0">
                <a:solidFill>
                  <a:srgbClr val="50838E"/>
                </a:solidFill>
              </a:rPr>
              <a:t>Most of the concepts in this chapter apply equally to audits of companies of all sizes, both public and nonpublic. </a:t>
            </a:r>
            <a:r>
              <a:rPr lang="en-US" sz="2400" b="1" dirty="0" smtClean="0">
                <a:solidFill>
                  <a:schemeClr val="accent1"/>
                </a:solidFill>
              </a:rPr>
              <a:t>The differences for smaller companies that are not subject to Section 404(b):</a:t>
            </a:r>
          </a:p>
          <a:p>
            <a:pPr marL="822960" lvl="1" indent="-457200">
              <a:buFont typeface="+mj-lt"/>
              <a:buAutoNum type="arabicPeriod"/>
            </a:pPr>
            <a:r>
              <a:rPr lang="en-US" sz="2200" b="1" dirty="0" smtClean="0">
                <a:solidFill>
                  <a:srgbClr val="50838E"/>
                </a:solidFill>
              </a:rPr>
              <a:t>Reporting—</a:t>
            </a:r>
            <a:r>
              <a:rPr lang="en-US" sz="2200" b="1" dirty="0">
                <a:solidFill>
                  <a:schemeClr val="accent1"/>
                </a:solidFill>
              </a:rPr>
              <a:t>n</a:t>
            </a:r>
            <a:r>
              <a:rPr lang="en-US" sz="2200" b="1" dirty="0" smtClean="0">
                <a:solidFill>
                  <a:schemeClr val="accent1"/>
                </a:solidFill>
              </a:rPr>
              <a:t>o requirement for a report on internal control</a:t>
            </a:r>
          </a:p>
          <a:p>
            <a:pPr marL="822960" lvl="1" indent="-457200">
              <a:buFont typeface="+mj-lt"/>
              <a:buAutoNum type="arabicPeriod"/>
            </a:pPr>
            <a:r>
              <a:rPr lang="en-US" sz="2200" b="1" dirty="0" smtClean="0">
                <a:solidFill>
                  <a:srgbClr val="50838E"/>
                </a:solidFill>
              </a:rPr>
              <a:t>Extent of Internal Controls—</a:t>
            </a:r>
            <a:r>
              <a:rPr lang="en-US" sz="2200" b="1" dirty="0" smtClean="0">
                <a:solidFill>
                  <a:schemeClr val="accent1"/>
                </a:solidFill>
              </a:rPr>
              <a:t>may be less extensive, e.g. adequate separation of duties is difficult in smaller companies</a:t>
            </a:r>
          </a:p>
          <a:p>
            <a:pPr marL="822960" lvl="1" indent="-457200">
              <a:buFont typeface="+mj-lt"/>
              <a:buAutoNum type="arabicPeriod"/>
            </a:pPr>
            <a:r>
              <a:rPr lang="en-US" sz="2200" b="1" dirty="0" smtClean="0">
                <a:solidFill>
                  <a:srgbClr val="50838E"/>
                </a:solidFill>
              </a:rPr>
              <a:t>Extent of Understanding Needed—</a:t>
            </a:r>
            <a:r>
              <a:rPr lang="en-US" sz="2200" b="1" dirty="0" smtClean="0">
                <a:solidFill>
                  <a:schemeClr val="accent1"/>
                </a:solidFill>
              </a:rPr>
              <a:t>sufficient to assess risk for the audit</a:t>
            </a:r>
          </a:p>
          <a:p>
            <a:pPr marL="822960" lvl="1" indent="-457200">
              <a:buFont typeface="+mj-lt"/>
              <a:buAutoNum type="arabicPeriod"/>
            </a:pPr>
            <a:r>
              <a:rPr lang="en-US" sz="2200" b="1" dirty="0" smtClean="0">
                <a:solidFill>
                  <a:srgbClr val="50838E"/>
                </a:solidFill>
              </a:rPr>
              <a:t>Assessing Control Risk—</a:t>
            </a:r>
            <a:r>
              <a:rPr lang="en-US" sz="2200" b="1" dirty="0" smtClean="0">
                <a:solidFill>
                  <a:schemeClr val="accent1"/>
                </a:solidFill>
              </a:rPr>
              <a:t>the auditor will assess control risk at maximum when controls are ineffective or nonexistent for any audit objectives</a:t>
            </a:r>
          </a:p>
          <a:p>
            <a:pPr marL="822960" lvl="1" indent="-457200">
              <a:buFont typeface="+mj-lt"/>
              <a:buAutoNum type="arabicPeriod"/>
            </a:pPr>
            <a:r>
              <a:rPr lang="en-US" sz="2200" b="1" dirty="0" smtClean="0">
                <a:solidFill>
                  <a:srgbClr val="50838E"/>
                </a:solidFill>
              </a:rPr>
              <a:t>Extent of Tests of Controls Needed—</a:t>
            </a:r>
            <a:r>
              <a:rPr lang="en-US" sz="2200" b="1" dirty="0" smtClean="0">
                <a:solidFill>
                  <a:schemeClr val="accent1"/>
                </a:solidFill>
              </a:rPr>
              <a:t>the auditor will not perform tests of controls when control risk is assessed at maximum</a:t>
            </a:r>
          </a:p>
          <a:p>
            <a:pPr marL="365760" lvl="1" indent="0">
              <a:buNone/>
            </a:pPr>
            <a:r>
              <a:rPr lang="en-US" sz="2200" b="1" dirty="0" smtClean="0">
                <a:solidFill>
                  <a:schemeClr val="accent1"/>
                </a:solidFill>
              </a:rPr>
              <a:t>These differences are illustrated in </a:t>
            </a:r>
            <a:r>
              <a:rPr lang="en-US" sz="2200" b="1" dirty="0" smtClean="0">
                <a:solidFill>
                  <a:srgbClr val="50838E"/>
                </a:solidFill>
              </a:rPr>
              <a:t>Figure 12-8</a:t>
            </a:r>
            <a:r>
              <a:rPr lang="en-US" sz="22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32</a:t>
            </a:fld>
            <a:endParaRPr lang="en-US" dirty="0">
              <a:solidFill>
                <a:srgbClr val="514A40"/>
              </a:solidFill>
            </a:endParaRPr>
          </a:p>
        </p:txBody>
      </p:sp>
    </p:spTree>
    <p:extLst>
      <p:ext uri="{BB962C8B-B14F-4D97-AF65-F5344CB8AC3E}">
        <p14:creationId xmlns:p14="http://schemas.microsoft.com/office/powerpoint/2010/main" val="27624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33</a:t>
            </a:fld>
            <a:endParaRPr lang="en-US" dirty="0"/>
          </a:p>
        </p:txBody>
      </p:sp>
      <p:pic>
        <p:nvPicPr>
          <p:cNvPr id="4" name="Picture 3"/>
          <p:cNvPicPr>
            <a:picLocks noChangeAspect="1"/>
          </p:cNvPicPr>
          <p:nvPr/>
        </p:nvPicPr>
        <p:blipFill>
          <a:blip r:embed="rId2"/>
          <a:stretch>
            <a:fillRect/>
          </a:stretch>
        </p:blipFill>
        <p:spPr>
          <a:xfrm>
            <a:off x="1065206" y="448055"/>
            <a:ext cx="10566169" cy="5550283"/>
          </a:xfrm>
          <a:prstGeom prst="rect">
            <a:avLst/>
          </a:prstGeom>
        </p:spPr>
      </p:pic>
    </p:spTree>
    <p:extLst>
      <p:ext uri="{BB962C8B-B14F-4D97-AF65-F5344CB8AC3E}">
        <p14:creationId xmlns:p14="http://schemas.microsoft.com/office/powerpoint/2010/main" val="65168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34</a:t>
            </a:fld>
            <a:endParaRPr lang="en-US" dirty="0">
              <a:solidFill>
                <a:srgbClr val="514A40"/>
              </a:solidFill>
            </a:endParaRPr>
          </a:p>
        </p:txBody>
      </p:sp>
      <p:sp>
        <p:nvSpPr>
          <p:cNvPr id="3" name="TextBox 2"/>
          <p:cNvSpPr txBox="1"/>
          <p:nvPr/>
        </p:nvSpPr>
        <p:spPr>
          <a:xfrm>
            <a:off x="2388108" y="2321005"/>
            <a:ext cx="7415784" cy="2215991"/>
          </a:xfrm>
          <a:prstGeom prst="rect">
            <a:avLst/>
          </a:prstGeom>
          <a:solidFill>
            <a:srgbClr val="ABECDB"/>
          </a:solidFill>
        </p:spPr>
        <p:txBody>
          <a:bodyPr wrap="square" rtlCol="0">
            <a:spAutoFit/>
          </a:bodyPr>
          <a:lstStyle/>
          <a:p>
            <a:pPr algn="ctr"/>
            <a:r>
              <a:rPr lang="en-US" sz="3200" b="1" dirty="0" smtClean="0">
                <a:solidFill>
                  <a:schemeClr val="accent1"/>
                </a:solidFill>
              </a:rPr>
              <a:t>OBJECTIVE 12-7</a:t>
            </a:r>
          </a:p>
          <a:p>
            <a:pPr marL="45720" indent="0" algn="ctr">
              <a:spcBef>
                <a:spcPts val="1200"/>
              </a:spcBef>
              <a:buNone/>
            </a:pPr>
            <a:r>
              <a:rPr lang="en-US" sz="3200" b="1" dirty="0">
                <a:solidFill>
                  <a:schemeClr val="accent1"/>
                </a:solidFill>
              </a:rPr>
              <a:t>Describe how the complexity of the IT environment impacts control </a:t>
            </a:r>
            <a:r>
              <a:rPr lang="en-US" sz="3200" b="1" dirty="0" smtClean="0">
                <a:solidFill>
                  <a:schemeClr val="accent1"/>
                </a:solidFill>
              </a:rPr>
              <a:t>risk </a:t>
            </a:r>
            <a:r>
              <a:rPr lang="en-US" sz="3200" b="1" dirty="0">
                <a:solidFill>
                  <a:schemeClr val="accent1"/>
                </a:solidFill>
              </a:rPr>
              <a:t>assessment and testing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18440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81000"/>
            <a:ext cx="10597896" cy="1109472"/>
          </a:xfrm>
        </p:spPr>
        <p:txBody>
          <a:bodyPr>
            <a:normAutofit/>
          </a:bodyPr>
          <a:lstStyle/>
          <a:p>
            <a:pPr algn="ctr"/>
            <a:r>
              <a:rPr lang="en-US" dirty="0" smtClean="0"/>
              <a:t>Impact of IT environment on control risk assessment and testing</a:t>
            </a:r>
            <a:endParaRPr lang="en-US" dirty="0"/>
          </a:p>
        </p:txBody>
      </p:sp>
      <p:sp>
        <p:nvSpPr>
          <p:cNvPr id="3" name="Content Placeholder 2"/>
          <p:cNvSpPr>
            <a:spLocks noGrp="1"/>
          </p:cNvSpPr>
          <p:nvPr>
            <p:ph idx="1"/>
          </p:nvPr>
        </p:nvSpPr>
        <p:spPr>
          <a:xfrm>
            <a:off x="1295400" y="1783080"/>
            <a:ext cx="10381488" cy="4636382"/>
          </a:xfrm>
        </p:spPr>
        <p:txBody>
          <a:bodyPr>
            <a:normAutofit/>
          </a:bodyPr>
          <a:lstStyle/>
          <a:p>
            <a:pPr marL="45720" indent="0">
              <a:buNone/>
            </a:pPr>
            <a:r>
              <a:rPr lang="en-US" sz="2600" b="1" dirty="0" smtClean="0">
                <a:solidFill>
                  <a:srgbClr val="50838E"/>
                </a:solidFill>
              </a:rPr>
              <a:t>Auditing in More Complex IT Environments— </a:t>
            </a:r>
            <a:r>
              <a:rPr lang="en-US" sz="2400" b="1" dirty="0" smtClean="0">
                <a:solidFill>
                  <a:schemeClr val="accent1"/>
                </a:solidFill>
              </a:rPr>
              <a:t>When traditional source documents and accounting records exist only electronically, the auditors must change their approach by </a:t>
            </a:r>
            <a:r>
              <a:rPr lang="en-US" sz="2400" b="1" dirty="0" smtClean="0">
                <a:solidFill>
                  <a:srgbClr val="50838E"/>
                </a:solidFill>
              </a:rPr>
              <a:t>auditing through the computer</a:t>
            </a:r>
            <a:r>
              <a:rPr lang="en-US" sz="2400" b="1" dirty="0">
                <a:solidFill>
                  <a:srgbClr val="50838E"/>
                </a:solidFill>
              </a:rPr>
              <a:t>.</a:t>
            </a:r>
            <a:r>
              <a:rPr lang="en-US" sz="2400" b="1" dirty="0" smtClean="0">
                <a:solidFill>
                  <a:schemeClr val="accent1"/>
                </a:solidFill>
              </a:rPr>
              <a:t> This can be done using several approaches:</a:t>
            </a:r>
          </a:p>
          <a:p>
            <a:pPr lvl="1"/>
            <a:r>
              <a:rPr lang="en-US" sz="2200" b="1" dirty="0" smtClean="0">
                <a:solidFill>
                  <a:srgbClr val="50838E"/>
                </a:solidFill>
              </a:rPr>
              <a:t>Test Data Approach—</a:t>
            </a:r>
            <a:r>
              <a:rPr lang="en-US" sz="2200" b="1" dirty="0" smtClean="0">
                <a:solidFill>
                  <a:schemeClr val="accent1"/>
                </a:solidFill>
              </a:rPr>
              <a:t>Illustrated in </a:t>
            </a:r>
            <a:r>
              <a:rPr lang="en-US" sz="2200" b="1" dirty="0" smtClean="0">
                <a:solidFill>
                  <a:srgbClr val="50838E"/>
                </a:solidFill>
              </a:rPr>
              <a:t>Figure 12-9</a:t>
            </a:r>
            <a:r>
              <a:rPr lang="en-US" sz="2200" b="1" dirty="0">
                <a:solidFill>
                  <a:srgbClr val="50838E"/>
                </a:solidFill>
              </a:rPr>
              <a:t>.</a:t>
            </a:r>
          </a:p>
          <a:p>
            <a:pPr lvl="1"/>
            <a:r>
              <a:rPr lang="en-US" sz="2200" b="1" dirty="0" smtClean="0">
                <a:solidFill>
                  <a:srgbClr val="50838E"/>
                </a:solidFill>
              </a:rPr>
              <a:t>Parallel Simulation—</a:t>
            </a:r>
            <a:r>
              <a:rPr lang="en-US" sz="2200" b="1" dirty="0" smtClean="0">
                <a:solidFill>
                  <a:schemeClr val="accent1"/>
                </a:solidFill>
              </a:rPr>
              <a:t>Illustrated in </a:t>
            </a:r>
            <a:r>
              <a:rPr lang="en-US" sz="2200" b="1" dirty="0" smtClean="0">
                <a:solidFill>
                  <a:srgbClr val="50838E"/>
                </a:solidFill>
              </a:rPr>
              <a:t>Figure 12-10</a:t>
            </a:r>
            <a:r>
              <a:rPr lang="en-US" sz="2200" b="1" dirty="0">
                <a:solidFill>
                  <a:srgbClr val="50838E"/>
                </a:solidFill>
              </a:rPr>
              <a:t>. </a:t>
            </a:r>
          </a:p>
          <a:p>
            <a:pPr marL="365760" lvl="1" indent="0">
              <a:buNone/>
            </a:pPr>
            <a:r>
              <a:rPr lang="en-US" sz="2200" b="1" dirty="0" smtClean="0">
                <a:solidFill>
                  <a:schemeClr val="accent1"/>
                </a:solidFill>
              </a:rPr>
              <a:t>Auditors commonly do parallel simulation testing using </a:t>
            </a:r>
            <a:r>
              <a:rPr lang="en-US" sz="2200" b="1" dirty="0" smtClean="0">
                <a:solidFill>
                  <a:srgbClr val="50838E"/>
                </a:solidFill>
              </a:rPr>
              <a:t>generalized audit software (GAS).</a:t>
            </a:r>
            <a:r>
              <a:rPr lang="en-US" sz="2200" b="1" dirty="0" smtClean="0">
                <a:solidFill>
                  <a:schemeClr val="accent1"/>
                </a:solidFill>
              </a:rPr>
              <a:t> Common uses of GAS are shown in </a:t>
            </a:r>
            <a:r>
              <a:rPr lang="en-US" sz="2200" b="1" dirty="0" smtClean="0">
                <a:solidFill>
                  <a:srgbClr val="50838E"/>
                </a:solidFill>
              </a:rPr>
              <a:t>Table 12-2</a:t>
            </a:r>
            <a:r>
              <a:rPr lang="en-US" sz="2200" b="1" dirty="0">
                <a:solidFill>
                  <a:srgbClr val="50838E"/>
                </a:solidFill>
              </a:rPr>
              <a:t>.</a:t>
            </a:r>
          </a:p>
          <a:p>
            <a:pPr lvl="1"/>
            <a:r>
              <a:rPr lang="en-US" sz="2200" b="1" dirty="0" smtClean="0">
                <a:solidFill>
                  <a:srgbClr val="50838E"/>
                </a:solidFill>
              </a:rPr>
              <a:t>Embedded Audit Module Approach—</a:t>
            </a:r>
            <a:r>
              <a:rPr lang="en-US" sz="2200" b="1" dirty="0" smtClean="0">
                <a:solidFill>
                  <a:schemeClr val="accent1"/>
                </a:solidFill>
              </a:rPr>
              <a:t>Auditors insert an audit module into the client’s application system to identify specific types of transactions.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35</a:t>
            </a:fld>
            <a:endParaRPr lang="en-US" dirty="0">
              <a:solidFill>
                <a:srgbClr val="514A40"/>
              </a:solidFill>
            </a:endParaRPr>
          </a:p>
        </p:txBody>
      </p:sp>
    </p:spTree>
    <p:extLst>
      <p:ext uri="{BB962C8B-B14F-4D97-AF65-F5344CB8AC3E}">
        <p14:creationId xmlns:p14="http://schemas.microsoft.com/office/powerpoint/2010/main" val="425338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36</a:t>
            </a:fld>
            <a:endParaRPr lang="en-US" dirty="0"/>
          </a:p>
        </p:txBody>
      </p:sp>
      <p:pic>
        <p:nvPicPr>
          <p:cNvPr id="4" name="Picture 3"/>
          <p:cNvPicPr>
            <a:picLocks noChangeAspect="1"/>
          </p:cNvPicPr>
          <p:nvPr/>
        </p:nvPicPr>
        <p:blipFill>
          <a:blip r:embed="rId2"/>
          <a:stretch>
            <a:fillRect/>
          </a:stretch>
        </p:blipFill>
        <p:spPr>
          <a:xfrm>
            <a:off x="2532888" y="128298"/>
            <a:ext cx="6628807" cy="5991491"/>
          </a:xfrm>
          <a:prstGeom prst="rect">
            <a:avLst/>
          </a:prstGeom>
        </p:spPr>
      </p:pic>
    </p:spTree>
    <p:extLst>
      <p:ext uri="{BB962C8B-B14F-4D97-AF65-F5344CB8AC3E}">
        <p14:creationId xmlns:p14="http://schemas.microsoft.com/office/powerpoint/2010/main" val="23478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37</a:t>
            </a:fld>
            <a:endParaRPr lang="en-US" dirty="0"/>
          </a:p>
        </p:txBody>
      </p:sp>
      <p:pic>
        <p:nvPicPr>
          <p:cNvPr id="4" name="Picture 3"/>
          <p:cNvPicPr>
            <a:picLocks noChangeAspect="1"/>
          </p:cNvPicPr>
          <p:nvPr/>
        </p:nvPicPr>
        <p:blipFill>
          <a:blip r:embed="rId2"/>
          <a:stretch>
            <a:fillRect/>
          </a:stretch>
        </p:blipFill>
        <p:spPr>
          <a:xfrm>
            <a:off x="2639233" y="164592"/>
            <a:ext cx="6541549" cy="6027428"/>
          </a:xfrm>
          <a:prstGeom prst="rect">
            <a:avLst/>
          </a:prstGeom>
        </p:spPr>
      </p:pic>
    </p:spTree>
    <p:extLst>
      <p:ext uri="{BB962C8B-B14F-4D97-AF65-F5344CB8AC3E}">
        <p14:creationId xmlns:p14="http://schemas.microsoft.com/office/powerpoint/2010/main" val="123193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38</a:t>
            </a:fld>
            <a:endParaRPr lang="en-US" dirty="0"/>
          </a:p>
        </p:txBody>
      </p:sp>
      <p:pic>
        <p:nvPicPr>
          <p:cNvPr id="4" name="Picture 3"/>
          <p:cNvPicPr>
            <a:picLocks noChangeAspect="1"/>
          </p:cNvPicPr>
          <p:nvPr/>
        </p:nvPicPr>
        <p:blipFill>
          <a:blip r:embed="rId2"/>
          <a:stretch>
            <a:fillRect/>
          </a:stretch>
        </p:blipFill>
        <p:spPr>
          <a:xfrm>
            <a:off x="282309" y="429768"/>
            <a:ext cx="11694192" cy="5661000"/>
          </a:xfrm>
          <a:prstGeom prst="rect">
            <a:avLst/>
          </a:prstGeom>
        </p:spPr>
      </p:pic>
    </p:spTree>
    <p:extLst>
      <p:ext uri="{BB962C8B-B14F-4D97-AF65-F5344CB8AC3E}">
        <p14:creationId xmlns:p14="http://schemas.microsoft.com/office/powerpoint/2010/main" val="18055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39</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Obtain and document understanding</a:t>
            </a:r>
            <a:br>
              <a:rPr lang="en-US" dirty="0" smtClean="0"/>
            </a:br>
            <a:r>
              <a:rPr lang="en-US" dirty="0" smtClean="0"/>
              <a:t> of internal control</a:t>
            </a:r>
            <a:endParaRPr lang="en-US" dirty="0"/>
          </a:p>
        </p:txBody>
      </p:sp>
      <p:sp>
        <p:nvSpPr>
          <p:cNvPr id="3" name="Content Placeholder 2"/>
          <p:cNvSpPr>
            <a:spLocks noGrp="1"/>
          </p:cNvSpPr>
          <p:nvPr>
            <p:ph idx="1"/>
          </p:nvPr>
        </p:nvSpPr>
        <p:spPr>
          <a:xfrm>
            <a:off x="1403684" y="1545336"/>
            <a:ext cx="9492916" cy="4398264"/>
          </a:xfrm>
        </p:spPr>
        <p:txBody>
          <a:bodyPr>
            <a:normAutofit/>
          </a:bodyPr>
          <a:lstStyle/>
          <a:p>
            <a:pPr marL="45720" indent="0">
              <a:buNone/>
            </a:pPr>
            <a:r>
              <a:rPr lang="en-US" sz="2600" b="1" dirty="0" smtClean="0">
                <a:solidFill>
                  <a:schemeClr val="accent1"/>
                </a:solidFill>
              </a:rPr>
              <a:t>Auditors need to understand controls that are relevant to financial statement audits in order to identify and assess the risks of material misstatements</a:t>
            </a:r>
            <a:endParaRPr lang="en-US" sz="2200" b="1" dirty="0">
              <a:solidFill>
                <a:schemeClr val="accent1"/>
              </a:solidFill>
            </a:endParaRPr>
          </a:p>
          <a:p>
            <a:pPr marL="45720" indent="0">
              <a:buNone/>
            </a:pPr>
            <a:r>
              <a:rPr lang="en-US" sz="2400" b="1" dirty="0" smtClean="0">
                <a:solidFill>
                  <a:schemeClr val="accent1"/>
                </a:solidFill>
              </a:rPr>
              <a:t>There are four steps in the process of understanding controls, as shown in </a:t>
            </a:r>
            <a:r>
              <a:rPr lang="en-US" sz="2400" b="1" dirty="0">
                <a:solidFill>
                  <a:srgbClr val="50838E"/>
                </a:solidFill>
              </a:rPr>
              <a:t>Figure </a:t>
            </a:r>
            <a:r>
              <a:rPr lang="en-US" sz="2400" b="1" dirty="0" smtClean="0">
                <a:solidFill>
                  <a:srgbClr val="50838E"/>
                </a:solidFill>
              </a:rPr>
              <a:t>12-1</a:t>
            </a:r>
            <a:r>
              <a:rPr lang="en-US" sz="2400" b="1" dirty="0" smtClean="0">
                <a:solidFill>
                  <a:schemeClr val="accent1"/>
                </a:solidFill>
              </a:rPr>
              <a:t>:</a:t>
            </a:r>
          </a:p>
          <a:p>
            <a:pPr lvl="1"/>
            <a:r>
              <a:rPr lang="en-US" sz="2200" b="1" dirty="0" smtClean="0">
                <a:solidFill>
                  <a:schemeClr val="accent1"/>
                </a:solidFill>
              </a:rPr>
              <a:t>Obtain and document understanding of internal control.</a:t>
            </a:r>
          </a:p>
          <a:p>
            <a:pPr lvl="1"/>
            <a:r>
              <a:rPr lang="en-US" sz="2200" b="1" dirty="0" smtClean="0">
                <a:solidFill>
                  <a:schemeClr val="accent1"/>
                </a:solidFill>
              </a:rPr>
              <a:t>Assess control risk.</a:t>
            </a:r>
          </a:p>
          <a:p>
            <a:pPr lvl="1"/>
            <a:r>
              <a:rPr lang="en-US" sz="2200" b="1" dirty="0" smtClean="0">
                <a:solidFill>
                  <a:schemeClr val="accent1"/>
                </a:solidFill>
              </a:rPr>
              <a:t>Design, perform, and evaluate tests of controls.</a:t>
            </a:r>
          </a:p>
          <a:p>
            <a:pPr lvl="1"/>
            <a:r>
              <a:rPr lang="en-US" sz="2200" b="1" dirty="0" smtClean="0">
                <a:solidFill>
                  <a:schemeClr val="accent1"/>
                </a:solidFill>
              </a:rPr>
              <a:t>Decide planned detection risk and substantive tests.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12-</a:t>
            </a:r>
            <a:fld id="{E31375A4-56A4-47D6-9801-1991572033F7}" type="slidenum">
              <a:rPr lang="en-US" smtClean="0">
                <a:solidFill>
                  <a:srgbClr val="514A40"/>
                </a:solidFill>
              </a:rPr>
              <a:pPr/>
              <a:t>4</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5</a:t>
            </a:fld>
            <a:endParaRPr lang="en-US" dirty="0"/>
          </a:p>
        </p:txBody>
      </p:sp>
      <p:pic>
        <p:nvPicPr>
          <p:cNvPr id="4" name="Picture 3"/>
          <p:cNvPicPr>
            <a:picLocks noChangeAspect="1"/>
          </p:cNvPicPr>
          <p:nvPr/>
        </p:nvPicPr>
        <p:blipFill>
          <a:blip r:embed="rId2"/>
          <a:stretch>
            <a:fillRect/>
          </a:stretch>
        </p:blipFill>
        <p:spPr>
          <a:xfrm>
            <a:off x="2036574" y="91440"/>
            <a:ext cx="7945832" cy="6007608"/>
          </a:xfrm>
          <a:prstGeom prst="rect">
            <a:avLst/>
          </a:prstGeom>
        </p:spPr>
      </p:pic>
    </p:spTree>
    <p:extLst>
      <p:ext uri="{BB962C8B-B14F-4D97-AF65-F5344CB8AC3E}">
        <p14:creationId xmlns:p14="http://schemas.microsoft.com/office/powerpoint/2010/main" val="18568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Obtain and document understanding</a:t>
            </a:r>
            <a:br>
              <a:rPr lang="en-US" dirty="0"/>
            </a:br>
            <a:r>
              <a:rPr lang="en-US" dirty="0"/>
              <a:t> of internal </a:t>
            </a:r>
            <a:r>
              <a:rPr lang="en-US" dirty="0" smtClean="0"/>
              <a:t>control (</a:t>
            </a:r>
            <a:r>
              <a:rPr lang="en-US" dirty="0"/>
              <a:t>cont</a:t>
            </a:r>
            <a:r>
              <a:rPr lang="en-US" dirty="0" smtClean="0"/>
              <a:t>.)</a:t>
            </a:r>
            <a:endParaRPr lang="en-US" dirty="0"/>
          </a:p>
        </p:txBody>
      </p:sp>
      <p:sp>
        <p:nvSpPr>
          <p:cNvPr id="3" name="Content Placeholder 2"/>
          <p:cNvSpPr>
            <a:spLocks noGrp="1"/>
          </p:cNvSpPr>
          <p:nvPr>
            <p:ph idx="1"/>
          </p:nvPr>
        </p:nvSpPr>
        <p:spPr>
          <a:xfrm>
            <a:off x="1078992" y="1801368"/>
            <a:ext cx="10259568" cy="4142232"/>
          </a:xfrm>
        </p:spPr>
        <p:txBody>
          <a:bodyPr>
            <a:normAutofit fontScale="92500"/>
          </a:bodyPr>
          <a:lstStyle/>
          <a:p>
            <a:pPr marL="45720" indent="0">
              <a:buNone/>
            </a:pPr>
            <a:r>
              <a:rPr lang="en-US" sz="2600" b="1" dirty="0" smtClean="0">
                <a:solidFill>
                  <a:srgbClr val="50838E"/>
                </a:solidFill>
              </a:rPr>
              <a:t>Obtain and Document Understanding of Internal Control—</a:t>
            </a:r>
            <a:r>
              <a:rPr lang="en-US" sz="2400" b="1" dirty="0" smtClean="0">
                <a:solidFill>
                  <a:schemeClr val="accent1"/>
                </a:solidFill>
              </a:rPr>
              <a:t>Auditors use the following techniques</a:t>
            </a:r>
            <a:r>
              <a:rPr lang="en-US" sz="2800" b="1" dirty="0" smtClean="0">
                <a:solidFill>
                  <a:schemeClr val="accent1"/>
                </a:solidFill>
              </a:rPr>
              <a:t>:</a:t>
            </a:r>
          </a:p>
          <a:p>
            <a:pPr lvl="1"/>
            <a:r>
              <a:rPr lang="en-US" sz="2400" b="1" dirty="0" smtClean="0">
                <a:solidFill>
                  <a:srgbClr val="50838E"/>
                </a:solidFill>
              </a:rPr>
              <a:t>Narrative—</a:t>
            </a:r>
            <a:r>
              <a:rPr lang="en-US" sz="2400" b="1" dirty="0" smtClean="0">
                <a:solidFill>
                  <a:schemeClr val="accent1"/>
                </a:solidFill>
              </a:rPr>
              <a:t>Written description of client’s internal controls including:</a:t>
            </a:r>
          </a:p>
          <a:p>
            <a:pPr marL="1143000" lvl="2" indent="-457200">
              <a:buFont typeface="+mj-lt"/>
              <a:buAutoNum type="arabicPeriod"/>
            </a:pPr>
            <a:r>
              <a:rPr lang="en-US" sz="2200" b="1" dirty="0" smtClean="0">
                <a:solidFill>
                  <a:schemeClr val="accent1"/>
                </a:solidFill>
              </a:rPr>
              <a:t>The origin of every document and record in the system</a:t>
            </a:r>
          </a:p>
          <a:p>
            <a:pPr marL="1143000" lvl="2" indent="-457200">
              <a:buFont typeface="+mj-lt"/>
              <a:buAutoNum type="arabicPeriod"/>
            </a:pPr>
            <a:r>
              <a:rPr lang="en-US" sz="2200" b="1" dirty="0" smtClean="0">
                <a:solidFill>
                  <a:schemeClr val="accent1"/>
                </a:solidFill>
              </a:rPr>
              <a:t>All processing that takes place</a:t>
            </a:r>
          </a:p>
          <a:p>
            <a:pPr marL="1143000" lvl="2" indent="-457200">
              <a:buFont typeface="+mj-lt"/>
              <a:buAutoNum type="arabicPeriod"/>
            </a:pPr>
            <a:r>
              <a:rPr lang="en-US" sz="2200" b="1" dirty="0" smtClean="0">
                <a:solidFill>
                  <a:schemeClr val="accent1"/>
                </a:solidFill>
              </a:rPr>
              <a:t>The disposition of every document and record in the system</a:t>
            </a:r>
          </a:p>
          <a:p>
            <a:pPr marL="1143000" lvl="2" indent="-457200">
              <a:buFont typeface="+mj-lt"/>
              <a:buAutoNum type="arabicPeriod"/>
            </a:pPr>
            <a:r>
              <a:rPr lang="en-US" sz="2200" b="1" dirty="0" smtClean="0">
                <a:solidFill>
                  <a:schemeClr val="accent1"/>
                </a:solidFill>
              </a:rPr>
              <a:t>An indication of the controls relevant to the assessment of control risk</a:t>
            </a:r>
          </a:p>
          <a:p>
            <a:pPr lvl="1"/>
            <a:r>
              <a:rPr lang="en-US" sz="2400" b="1" dirty="0" smtClean="0">
                <a:solidFill>
                  <a:srgbClr val="50838E"/>
                </a:solidFill>
              </a:rPr>
              <a:t>Flowchart—</a:t>
            </a:r>
            <a:r>
              <a:rPr lang="en-US" sz="2400" b="1" dirty="0" smtClean="0">
                <a:solidFill>
                  <a:schemeClr val="accent1"/>
                </a:solidFill>
              </a:rPr>
              <a:t>A diagram of the client’s documents flow in the organization.</a:t>
            </a:r>
          </a:p>
          <a:p>
            <a:pPr lvl="1"/>
            <a:r>
              <a:rPr lang="en-US" sz="2400" b="1" dirty="0" smtClean="0">
                <a:solidFill>
                  <a:srgbClr val="50838E"/>
                </a:solidFill>
              </a:rPr>
              <a:t>Internal Control Questionnaire—</a:t>
            </a:r>
            <a:r>
              <a:rPr lang="en-US" sz="2400" b="1" dirty="0" smtClean="0">
                <a:solidFill>
                  <a:schemeClr val="accent1"/>
                </a:solidFill>
              </a:rPr>
              <a:t>Illustrated in </a:t>
            </a:r>
            <a:r>
              <a:rPr lang="en-US" sz="2400" b="1" dirty="0" smtClean="0">
                <a:solidFill>
                  <a:srgbClr val="50838E"/>
                </a:solidFill>
              </a:rPr>
              <a:t>Figure 12-2</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6</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7</a:t>
            </a:fld>
            <a:endParaRPr lang="en-US" dirty="0"/>
          </a:p>
        </p:txBody>
      </p:sp>
      <p:pic>
        <p:nvPicPr>
          <p:cNvPr id="5" name="Picture 4"/>
          <p:cNvPicPr>
            <a:picLocks noChangeAspect="1"/>
          </p:cNvPicPr>
          <p:nvPr/>
        </p:nvPicPr>
        <p:blipFill>
          <a:blip r:embed="rId3"/>
          <a:stretch>
            <a:fillRect/>
          </a:stretch>
        </p:blipFill>
        <p:spPr>
          <a:xfrm>
            <a:off x="2487168" y="216901"/>
            <a:ext cx="7117079" cy="5967179"/>
          </a:xfrm>
          <a:prstGeom prst="rect">
            <a:avLst/>
          </a:prstGeom>
        </p:spPr>
      </p:pic>
    </p:spTree>
    <p:extLst>
      <p:ext uri="{BB962C8B-B14F-4D97-AF65-F5344CB8AC3E}">
        <p14:creationId xmlns:p14="http://schemas.microsoft.com/office/powerpoint/2010/main" val="20663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12-</a:t>
            </a:r>
            <a:fld id="{E31375A4-56A4-47D6-9801-1991572033F7}" type="slidenum">
              <a:rPr lang="en-US" smtClean="0"/>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378" y="72063"/>
            <a:ext cx="9112101" cy="617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Obtain and document understanding</a:t>
            </a:r>
            <a:br>
              <a:rPr lang="en-US" dirty="0"/>
            </a:br>
            <a:r>
              <a:rPr lang="en-US" dirty="0"/>
              <a:t> of internal </a:t>
            </a:r>
            <a:r>
              <a:rPr lang="en-US" dirty="0" smtClean="0"/>
              <a:t>control (</a:t>
            </a:r>
            <a:r>
              <a:rPr lang="en-US" dirty="0"/>
              <a:t>cont</a:t>
            </a:r>
            <a:r>
              <a:rPr lang="en-US" dirty="0" smtClean="0"/>
              <a:t>.)</a:t>
            </a:r>
            <a:endParaRPr lang="en-US" dirty="0"/>
          </a:p>
        </p:txBody>
      </p:sp>
      <p:sp>
        <p:nvSpPr>
          <p:cNvPr id="3" name="Content Placeholder 2"/>
          <p:cNvSpPr>
            <a:spLocks noGrp="1"/>
          </p:cNvSpPr>
          <p:nvPr>
            <p:ph idx="1"/>
          </p:nvPr>
        </p:nvSpPr>
        <p:spPr>
          <a:xfrm>
            <a:off x="1078992" y="1801368"/>
            <a:ext cx="10259568" cy="4142232"/>
          </a:xfrm>
        </p:spPr>
        <p:txBody>
          <a:bodyPr>
            <a:normAutofit/>
          </a:bodyPr>
          <a:lstStyle/>
          <a:p>
            <a:pPr marL="45720" indent="0">
              <a:buNone/>
            </a:pPr>
            <a:r>
              <a:rPr lang="en-US" sz="2600" b="1" dirty="0" smtClean="0">
                <a:solidFill>
                  <a:srgbClr val="50838E"/>
                </a:solidFill>
              </a:rPr>
              <a:t>Evaluating Internal Control Implementation—</a:t>
            </a:r>
            <a:r>
              <a:rPr lang="en-US" sz="2400" b="1" dirty="0" smtClean="0">
                <a:solidFill>
                  <a:schemeClr val="accent1"/>
                </a:solidFill>
              </a:rPr>
              <a:t>In addition to understanding the design of the internal controls, the auditor must also evaluate whether the designed controls are implemented.</a:t>
            </a:r>
          </a:p>
          <a:p>
            <a:pPr marL="45720" indent="0">
              <a:buNone/>
            </a:pPr>
            <a:r>
              <a:rPr lang="en-US" sz="2400" b="1" dirty="0" smtClean="0">
                <a:solidFill>
                  <a:schemeClr val="accent1"/>
                </a:solidFill>
              </a:rPr>
              <a:t>Auditors use the following methods to evaluate implementation:</a:t>
            </a:r>
          </a:p>
          <a:p>
            <a:pPr lvl="1"/>
            <a:r>
              <a:rPr lang="en-US" sz="2200" b="1" dirty="0" smtClean="0">
                <a:solidFill>
                  <a:schemeClr val="accent1"/>
                </a:solidFill>
              </a:rPr>
              <a:t>Update and evaluate auditor’s previous experience with the entity.</a:t>
            </a:r>
          </a:p>
          <a:p>
            <a:pPr lvl="1"/>
            <a:r>
              <a:rPr lang="en-US" sz="2200" b="1" dirty="0" smtClean="0">
                <a:solidFill>
                  <a:schemeClr val="accent1"/>
                </a:solidFill>
              </a:rPr>
              <a:t>Make inquiries of client personnel.</a:t>
            </a:r>
          </a:p>
          <a:p>
            <a:pPr lvl="1"/>
            <a:r>
              <a:rPr lang="en-US" sz="2200" b="1" dirty="0" smtClean="0">
                <a:solidFill>
                  <a:schemeClr val="accent1"/>
                </a:solidFill>
              </a:rPr>
              <a:t>Examine documents and records.</a:t>
            </a:r>
          </a:p>
          <a:p>
            <a:pPr lvl="1"/>
            <a:r>
              <a:rPr lang="en-US" sz="2200" b="1" dirty="0" smtClean="0">
                <a:solidFill>
                  <a:schemeClr val="accent1"/>
                </a:solidFill>
              </a:rPr>
              <a:t>Observe entity activities and operations.</a:t>
            </a:r>
          </a:p>
          <a:p>
            <a:pPr lvl="1"/>
            <a:r>
              <a:rPr lang="en-US" sz="2200" b="1" dirty="0" smtClean="0">
                <a:solidFill>
                  <a:schemeClr val="accent1"/>
                </a:solidFill>
              </a:rPr>
              <a:t>Perform walkthroughs of the accounting system.</a:t>
            </a:r>
            <a:endParaRPr lang="en-US" sz="22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12-</a:t>
            </a:r>
            <a:fld id="{E31375A4-56A4-47D6-9801-1991572033F7}" type="slidenum">
              <a:rPr lang="en-US" smtClean="0"/>
              <a:t>9</a:t>
            </a:fld>
            <a:endParaRPr lang="en-US" dirty="0"/>
          </a:p>
        </p:txBody>
      </p:sp>
    </p:spTree>
    <p:extLst>
      <p:ext uri="{BB962C8B-B14F-4D97-AF65-F5344CB8AC3E}">
        <p14:creationId xmlns:p14="http://schemas.microsoft.com/office/powerpoint/2010/main" val="31115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2339</Words>
  <Application>Microsoft Office PowerPoint</Application>
  <PresentationFormat>Widescreen</PresentationFormat>
  <Paragraphs>255</Paragraphs>
  <Slides>39</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Cambria</vt:lpstr>
      <vt:lpstr>Red Line Business 16x9</vt:lpstr>
      <vt:lpstr>Assessing  control risk and reporting on internal controls</vt:lpstr>
      <vt:lpstr>Chapter 12 Learning Objectives </vt:lpstr>
      <vt:lpstr>PowerPoint Presentation</vt:lpstr>
      <vt:lpstr>Obtain and document understanding  of internal control</vt:lpstr>
      <vt:lpstr>PowerPoint Presentation</vt:lpstr>
      <vt:lpstr>Obtain and document understanding  of internal control (cont.)</vt:lpstr>
      <vt:lpstr>PowerPoint Presentation</vt:lpstr>
      <vt:lpstr>PowerPoint Presentation</vt:lpstr>
      <vt:lpstr>Obtain and document understanding  of internal control (cont.)</vt:lpstr>
      <vt:lpstr>PowerPoint Presentation</vt:lpstr>
      <vt:lpstr>Assess control risk</vt:lpstr>
      <vt:lpstr>Assess control risk (cont.) </vt:lpstr>
      <vt:lpstr>Assess control risk (cont.) </vt:lpstr>
      <vt:lpstr>PowerPoint Presentation</vt:lpstr>
      <vt:lpstr>Assess control risk (cont.) </vt:lpstr>
      <vt:lpstr>PowerPoint Presentation</vt:lpstr>
      <vt:lpstr>PowerPoint Presentation</vt:lpstr>
      <vt:lpstr>Tests of controls</vt:lpstr>
      <vt:lpstr>Tests of controls (cont.) </vt:lpstr>
      <vt:lpstr>Tests of controls (cont.) </vt:lpstr>
      <vt:lpstr>PowerPoint Presentation</vt:lpstr>
      <vt:lpstr>Tests of controls (cont.) </vt:lpstr>
      <vt:lpstr>PowerPoint Presentation</vt:lpstr>
      <vt:lpstr>Decide planned detection risk and  design substantive tests</vt:lpstr>
      <vt:lpstr>PowerPoint Presentation</vt:lpstr>
      <vt:lpstr>Auditor reporting on internal control</vt:lpstr>
      <vt:lpstr>PowerPoint Presentation</vt:lpstr>
      <vt:lpstr>Auditor reporting on internal control (cont.) </vt:lpstr>
      <vt:lpstr>Auditor reporting on internal control (cont.) </vt:lpstr>
      <vt:lpstr>PowerPoint Presentation</vt:lpstr>
      <vt:lpstr>PowerPoint Presentation</vt:lpstr>
      <vt:lpstr>Evaluating, reporting, and testing internal Control for nonpublic and smaller public companies </vt:lpstr>
      <vt:lpstr>PowerPoint Presentation</vt:lpstr>
      <vt:lpstr>PowerPoint Presentation</vt:lpstr>
      <vt:lpstr>Impact of IT environment on control risk assessment and testing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2016-04-18T21:43:26Z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