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sldIdLst>
    <p:sldId id="256" r:id="rId2"/>
    <p:sldId id="258" r:id="rId3"/>
    <p:sldId id="259" r:id="rId4"/>
    <p:sldId id="260" r:id="rId5"/>
    <p:sldId id="261" r:id="rId6"/>
    <p:sldId id="262" r:id="rId7"/>
    <p:sldId id="263" r:id="rId8"/>
    <p:sldId id="264" r:id="rId9"/>
    <p:sldId id="265" r:id="rId10"/>
    <p:sldId id="257"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75" r:id="rId29"/>
    <p:sldId id="284" r:id="rId30"/>
    <p:sldId id="285" r:id="rId31"/>
    <p:sldId id="286" r:id="rId32"/>
    <p:sldId id="287" r:id="rId33"/>
    <p:sldId id="288" r:id="rId34"/>
    <p:sldId id="289" r:id="rId35"/>
    <p:sldId id="290" r:id="rId36"/>
    <p:sldId id="291" r:id="rId37"/>
    <p:sldId id="292" r:id="rId38"/>
    <p:sldId id="294" r:id="rId39"/>
  </p:sldIdLst>
  <p:sldSz cx="9144000" cy="6858000" type="screen4x3"/>
  <p:notesSz cx="6858000" cy="9144000"/>
  <p:custDataLst>
    <p:tags r:id="rId41"/>
  </p:custDataLst>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3366FF"/>
    <a:srgbClr val="666699"/>
    <a:srgbClr val="0066CC"/>
    <a:srgbClr val="0000CC"/>
    <a:srgbClr val="230D23"/>
    <a:srgbClr val="39153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5" d="100"/>
          <a:sy n="75" d="100"/>
        </p:scale>
        <p:origin x="-1014" y="-864"/>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slide" Target="slides/slide17.xml"/></Relationships>
</file>

<file path=ppt/charts/_rels/chart1.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Costs%20and%20schemes%2020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Costs%20and%20schemes%2020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Costs%20and%20schemes%2020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v>2012</c:v>
          </c:tx>
          <c:spPr>
            <a:solidFill>
              <a:schemeClr val="accent2"/>
            </a:solidFill>
          </c:spPr>
          <c:invertIfNegative val="0"/>
          <c:cat>
            <c:strRef>
              <c:f>'[Costs and schemes 2012.xlsx]Big3'!$A$40:$A$42</c:f>
              <c:strCache>
                <c:ptCount val="3"/>
                <c:pt idx="0">
                  <c:v>Financial Statement Fraud</c:v>
                </c:pt>
                <c:pt idx="1">
                  <c:v>Corruption </c:v>
                </c:pt>
                <c:pt idx="2">
                  <c:v>Asset Misappropriation</c:v>
                </c:pt>
              </c:strCache>
            </c:strRef>
          </c:cat>
          <c:val>
            <c:numRef>
              <c:f>'[Costs and schemes 2012.xlsx]Big3'!$C$40:$C$42</c:f>
              <c:numCache>
                <c:formatCode>0.0%</c:formatCode>
                <c:ptCount val="3"/>
                <c:pt idx="0">
                  <c:v>7.5648414985590773E-2</c:v>
                </c:pt>
                <c:pt idx="1">
                  <c:v>0.33357348703170092</c:v>
                </c:pt>
                <c:pt idx="2">
                  <c:v>0.86743515850144093</c:v>
                </c:pt>
              </c:numCache>
            </c:numRef>
          </c:val>
        </c:ser>
        <c:dLbls>
          <c:showLegendKey val="0"/>
          <c:showVal val="1"/>
          <c:showCatName val="0"/>
          <c:showSerName val="0"/>
          <c:showPercent val="0"/>
          <c:showBubbleSize val="0"/>
        </c:dLbls>
        <c:gapWidth val="150"/>
        <c:axId val="89733376"/>
        <c:axId val="90386816"/>
      </c:barChart>
      <c:catAx>
        <c:axId val="89733376"/>
        <c:scaling>
          <c:orientation val="minMax"/>
        </c:scaling>
        <c:delete val="0"/>
        <c:axPos val="l"/>
        <c:title>
          <c:tx>
            <c:rich>
              <a:bodyPr rot="-5400000" vert="horz"/>
              <a:lstStyle/>
              <a:p>
                <a:pPr>
                  <a:defRPr b="1"/>
                </a:pPr>
                <a:r>
                  <a:rPr lang="en-US" b="1"/>
                  <a:t>Type of Fraud</a:t>
                </a:r>
              </a:p>
            </c:rich>
          </c:tx>
          <c:overlay val="0"/>
        </c:title>
        <c:numFmt formatCode="General" sourceLinked="1"/>
        <c:majorTickMark val="out"/>
        <c:minorTickMark val="none"/>
        <c:tickLblPos val="nextTo"/>
        <c:txPr>
          <a:bodyPr rot="0" vert="horz"/>
          <a:lstStyle/>
          <a:p>
            <a:pPr>
              <a:defRPr/>
            </a:pPr>
            <a:endParaRPr lang="en-US"/>
          </a:p>
        </c:txPr>
        <c:crossAx val="90386816"/>
        <c:crosses val="autoZero"/>
        <c:auto val="1"/>
        <c:lblAlgn val="ctr"/>
        <c:lblOffset val="100"/>
        <c:noMultiLvlLbl val="0"/>
      </c:catAx>
      <c:valAx>
        <c:axId val="90386816"/>
        <c:scaling>
          <c:orientation val="minMax"/>
        </c:scaling>
        <c:delete val="0"/>
        <c:axPos val="b"/>
        <c:majorGridlines/>
        <c:title>
          <c:tx>
            <c:rich>
              <a:bodyPr/>
              <a:lstStyle/>
              <a:p>
                <a:pPr>
                  <a:defRPr b="1"/>
                </a:pPr>
                <a:r>
                  <a:rPr lang="en-US" b="1" dirty="0"/>
                  <a:t>Percent of Cases</a:t>
                </a:r>
              </a:p>
            </c:rich>
          </c:tx>
          <c:overlay val="0"/>
        </c:title>
        <c:numFmt formatCode="0%" sourceLinked="0"/>
        <c:majorTickMark val="out"/>
        <c:minorTickMark val="none"/>
        <c:tickLblPos val="nextTo"/>
        <c:txPr>
          <a:bodyPr rot="0" vert="horz"/>
          <a:lstStyle/>
          <a:p>
            <a:pPr>
              <a:defRPr/>
            </a:pPr>
            <a:endParaRPr lang="en-US"/>
          </a:p>
        </c:txPr>
        <c:crossAx val="89733376"/>
        <c:crosses val="autoZero"/>
        <c:crossBetween val="between"/>
      </c:valAx>
    </c:plotArea>
    <c:plotVisOnly val="1"/>
    <c:dispBlanksAs val="gap"/>
    <c:showDLblsOverMax val="0"/>
  </c:chart>
  <c:spPr>
    <a:ln w="12700">
      <a:solidFill>
        <a:schemeClr val="tx1"/>
      </a:solidFill>
    </a:ln>
  </c:spPr>
  <c:txPr>
    <a:bodyPr/>
    <a:lstStyle/>
    <a:p>
      <a:pPr>
        <a:defRPr sz="1600" b="0" i="0" u="none" strike="noStrike" baseline="0">
          <a:solidFill>
            <a:srgbClr val="000000"/>
          </a:solidFill>
          <a:latin typeface="+mn-lt"/>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2"/>
            </a:solidFill>
          </c:spPr>
          <c:invertIfNegative val="0"/>
          <c:cat>
            <c:strRef>
              <c:f>'[Costs and schemes 2012.xlsx]Big3'!$A$75:$A$77</c:f>
              <c:strCache>
                <c:ptCount val="3"/>
                <c:pt idx="0">
                  <c:v>Asset Misappropriation</c:v>
                </c:pt>
                <c:pt idx="1">
                  <c:v>Corruption </c:v>
                </c:pt>
                <c:pt idx="2">
                  <c:v>Financial Statement Fraud</c:v>
                </c:pt>
              </c:strCache>
            </c:strRef>
          </c:cat>
          <c:val>
            <c:numRef>
              <c:f>'[Costs and schemes 2012.xlsx]Big3'!$D$75:$D$77</c:f>
              <c:numCache>
                <c:formatCode>"$"#,##0</c:formatCode>
                <c:ptCount val="3"/>
                <c:pt idx="0">
                  <c:v>120000</c:v>
                </c:pt>
                <c:pt idx="1">
                  <c:v>250000</c:v>
                </c:pt>
                <c:pt idx="2">
                  <c:v>1000000</c:v>
                </c:pt>
              </c:numCache>
            </c:numRef>
          </c:val>
        </c:ser>
        <c:dLbls>
          <c:showLegendKey val="0"/>
          <c:showVal val="1"/>
          <c:showCatName val="0"/>
          <c:showSerName val="0"/>
          <c:showPercent val="0"/>
          <c:showBubbleSize val="0"/>
        </c:dLbls>
        <c:gapWidth val="150"/>
        <c:axId val="90424832"/>
        <c:axId val="90426752"/>
      </c:barChart>
      <c:catAx>
        <c:axId val="90424832"/>
        <c:scaling>
          <c:orientation val="minMax"/>
        </c:scaling>
        <c:delete val="0"/>
        <c:axPos val="l"/>
        <c:title>
          <c:tx>
            <c:rich>
              <a:bodyPr rot="-5400000" vert="horz"/>
              <a:lstStyle/>
              <a:p>
                <a:pPr>
                  <a:defRPr b="1"/>
                </a:pPr>
                <a:r>
                  <a:rPr lang="en-US" b="1"/>
                  <a:t>Type of Fraud</a:t>
                </a:r>
              </a:p>
            </c:rich>
          </c:tx>
          <c:overlay val="0"/>
        </c:title>
        <c:numFmt formatCode="General" sourceLinked="1"/>
        <c:majorTickMark val="out"/>
        <c:minorTickMark val="none"/>
        <c:tickLblPos val="nextTo"/>
        <c:txPr>
          <a:bodyPr rot="0" vert="horz"/>
          <a:lstStyle/>
          <a:p>
            <a:pPr>
              <a:defRPr/>
            </a:pPr>
            <a:endParaRPr lang="en-US"/>
          </a:p>
        </c:txPr>
        <c:crossAx val="90426752"/>
        <c:crosses val="autoZero"/>
        <c:auto val="1"/>
        <c:lblAlgn val="ctr"/>
        <c:lblOffset val="100"/>
        <c:noMultiLvlLbl val="0"/>
      </c:catAx>
      <c:valAx>
        <c:axId val="90426752"/>
        <c:scaling>
          <c:orientation val="minMax"/>
        </c:scaling>
        <c:delete val="0"/>
        <c:axPos val="b"/>
        <c:majorGridlines/>
        <c:title>
          <c:tx>
            <c:rich>
              <a:bodyPr/>
              <a:lstStyle/>
              <a:p>
                <a:pPr>
                  <a:defRPr b="1"/>
                </a:pPr>
                <a:r>
                  <a:rPr lang="en-US" b="1"/>
                  <a:t>Median Loss</a:t>
                </a:r>
              </a:p>
            </c:rich>
          </c:tx>
          <c:overlay val="0"/>
        </c:title>
        <c:numFmt formatCode="&quot;$&quot;#,##0" sourceLinked="0"/>
        <c:majorTickMark val="out"/>
        <c:minorTickMark val="none"/>
        <c:tickLblPos val="nextTo"/>
        <c:txPr>
          <a:bodyPr rot="0" vert="horz"/>
          <a:lstStyle/>
          <a:p>
            <a:pPr>
              <a:defRPr/>
            </a:pPr>
            <a:endParaRPr lang="en-US"/>
          </a:p>
        </c:txPr>
        <c:crossAx val="90424832"/>
        <c:crosses val="autoZero"/>
        <c:crossBetween val="between"/>
        <c:majorUnit val="250000"/>
      </c:valAx>
    </c:plotArea>
    <c:plotVisOnly val="1"/>
    <c:dispBlanksAs val="gap"/>
    <c:showDLblsOverMax val="0"/>
  </c:chart>
  <c:spPr>
    <a:ln w="12700">
      <a:solidFill>
        <a:schemeClr val="tx1"/>
      </a:solidFill>
    </a:ln>
  </c:spPr>
  <c:txPr>
    <a:bodyPr/>
    <a:lstStyle/>
    <a:p>
      <a:pPr>
        <a:defRPr sz="1600" b="0" i="0" u="none" strike="noStrike" baseline="0">
          <a:solidFill>
            <a:srgbClr val="000000"/>
          </a:solidFill>
          <a:latin typeface="+mn-lt"/>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'[Costs and schemes 2012.xlsx]FSF Cases'!$B$11</c:f>
              <c:strCache>
                <c:ptCount val="1"/>
                <c:pt idx="0">
                  <c:v>2008</c:v>
                </c:pt>
              </c:strCache>
            </c:strRef>
          </c:tx>
          <c:invertIfNegative val="0"/>
          <c:cat>
            <c:strRef>
              <c:f>'[Costs and schemes 2012.xlsx]FSF Cases'!$A$33:$A$37</c:f>
              <c:strCache>
                <c:ptCount val="5"/>
                <c:pt idx="0">
                  <c:v>Timing Differences</c:v>
                </c:pt>
                <c:pt idx="1">
                  <c:v>Improper Disclosures</c:v>
                </c:pt>
                <c:pt idx="2">
                  <c:v>Concealed Liabilities</c:v>
                </c:pt>
                <c:pt idx="3">
                  <c:v>Asset Valuations</c:v>
                </c:pt>
                <c:pt idx="4">
                  <c:v>Fictitious Revenues</c:v>
                </c:pt>
              </c:strCache>
            </c:strRef>
          </c:cat>
          <c:val>
            <c:numRef>
              <c:f>'[Costs and schemes 2012.xlsx]FSF Cases'!$D$33:$D$37</c:f>
              <c:numCache>
                <c:formatCode>0.0%</c:formatCode>
                <c:ptCount val="5"/>
                <c:pt idx="0">
                  <c:v>0.14285714285714318</c:v>
                </c:pt>
                <c:pt idx="1">
                  <c:v>0.22857142857142884</c:v>
                </c:pt>
                <c:pt idx="2">
                  <c:v>0.35238095238095346</c:v>
                </c:pt>
                <c:pt idx="3">
                  <c:v>0.35238095238095346</c:v>
                </c:pt>
                <c:pt idx="4">
                  <c:v>0.37142857142857233</c:v>
                </c:pt>
              </c:numCache>
            </c:numRef>
          </c:val>
        </c:ser>
        <c:dLbls>
          <c:showLegendKey val="0"/>
          <c:showVal val="1"/>
          <c:showCatName val="0"/>
          <c:showSerName val="0"/>
          <c:showPercent val="0"/>
          <c:showBubbleSize val="0"/>
        </c:dLbls>
        <c:gapWidth val="150"/>
        <c:axId val="91980544"/>
        <c:axId val="91982080"/>
      </c:barChart>
      <c:catAx>
        <c:axId val="91980544"/>
        <c:scaling>
          <c:orientation val="minMax"/>
        </c:scaling>
        <c:delete val="0"/>
        <c:axPos val="l"/>
        <c:numFmt formatCode="General" sourceLinked="1"/>
        <c:majorTickMark val="out"/>
        <c:minorTickMark val="none"/>
        <c:tickLblPos val="nextTo"/>
        <c:txPr>
          <a:bodyPr rot="0" vert="horz"/>
          <a:lstStyle/>
          <a:p>
            <a:pPr>
              <a:defRPr/>
            </a:pPr>
            <a:endParaRPr lang="en-US"/>
          </a:p>
        </c:txPr>
        <c:crossAx val="91982080"/>
        <c:crosses val="autoZero"/>
        <c:auto val="1"/>
        <c:lblAlgn val="ctr"/>
        <c:lblOffset val="100"/>
        <c:noMultiLvlLbl val="0"/>
      </c:catAx>
      <c:valAx>
        <c:axId val="91982080"/>
        <c:scaling>
          <c:orientation val="minMax"/>
        </c:scaling>
        <c:delete val="0"/>
        <c:axPos val="b"/>
        <c:majorGridlines/>
        <c:title>
          <c:tx>
            <c:rich>
              <a:bodyPr/>
              <a:lstStyle/>
              <a:p>
                <a:pPr>
                  <a:defRPr b="1"/>
                </a:pPr>
                <a:r>
                  <a:rPr lang="en-US" b="1"/>
                  <a:t>Percent of Financial Statement Fraud Cases</a:t>
                </a:r>
              </a:p>
            </c:rich>
          </c:tx>
          <c:overlay val="0"/>
        </c:title>
        <c:numFmt formatCode="0%" sourceLinked="0"/>
        <c:majorTickMark val="out"/>
        <c:minorTickMark val="none"/>
        <c:tickLblPos val="nextTo"/>
        <c:txPr>
          <a:bodyPr rot="0" vert="horz"/>
          <a:lstStyle/>
          <a:p>
            <a:pPr>
              <a:defRPr/>
            </a:pPr>
            <a:endParaRPr lang="en-US"/>
          </a:p>
        </c:txPr>
        <c:crossAx val="91980544"/>
        <c:crosses val="autoZero"/>
        <c:crossBetween val="between"/>
        <c:majorUnit val="0.1"/>
      </c:valAx>
    </c:plotArea>
    <c:plotVisOnly val="1"/>
    <c:dispBlanksAs val="gap"/>
    <c:showDLblsOverMax val="0"/>
  </c:chart>
  <c:spPr>
    <a:ln w="12700">
      <a:solidFill>
        <a:schemeClr val="tx1"/>
      </a:solidFill>
    </a:ln>
  </c:spPr>
  <c:txPr>
    <a:bodyPr/>
    <a:lstStyle/>
    <a:p>
      <a:pPr>
        <a:defRPr sz="1600" b="0" i="0" u="none" strike="noStrike" baseline="0">
          <a:solidFill>
            <a:srgbClr val="000000"/>
          </a:solidFill>
          <a:latin typeface="+mn-lt"/>
          <a:ea typeface="Calibri"/>
          <a:cs typeface="Calibri"/>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DE69723-F7EA-4BF1-934D-20E3F5841BE5}" type="slidenum">
              <a:rPr lang="en-US"/>
              <a:pPr>
                <a:defRPr/>
              </a:pPr>
              <a:t>‹#›</a:t>
            </a:fld>
            <a:endParaRPr lang="en-US" dirty="0"/>
          </a:p>
        </p:txBody>
      </p:sp>
    </p:spTree>
    <p:extLst>
      <p:ext uri="{BB962C8B-B14F-4D97-AF65-F5344CB8AC3E}">
        <p14:creationId xmlns:p14="http://schemas.microsoft.com/office/powerpoint/2010/main" val="21557779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EE97FBA2-263F-4AD9-BB16-71E50A86FF1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83C6FB6C-8484-447B-A82B-25BEE6154F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382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6674B767-77FC-4949-B028-05C87835CC4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18024B7-4BC1-48B0-82B8-7FFE12A5441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3B9998A6-463F-45E9-99F9-51F51982EB0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860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406DB89A-068F-49FB-BCB8-3FA222033CF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7C99756E-2868-480C-B014-83EF51250AA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E0DFB79F-F6A9-46A7-A907-7DD1674FC6D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C10DD804-3AC5-4D72-8DC9-CCE2CA39AE4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8CEF0548-686A-4CE7-A701-BE31CFF7C52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F37EEE4F-385D-42EA-A9EC-6843883220FD}"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838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286000"/>
            <a:ext cx="7772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C501F25-556C-4C47-88BE-38F2DB84A65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b="1">
          <a:solidFill>
            <a:srgbClr val="0000CC"/>
          </a:solidFill>
          <a:latin typeface="+mj-lt"/>
          <a:ea typeface="+mj-ea"/>
          <a:cs typeface="+mj-cs"/>
        </a:defRPr>
      </a:lvl1pPr>
      <a:lvl2pPr algn="ctr" rtl="0" eaLnBrk="0" fontAlgn="base" hangingPunct="0">
        <a:spcBef>
          <a:spcPct val="0"/>
        </a:spcBef>
        <a:spcAft>
          <a:spcPct val="0"/>
        </a:spcAft>
        <a:defRPr sz="4400" b="1">
          <a:solidFill>
            <a:srgbClr val="0000CC"/>
          </a:solidFill>
          <a:latin typeface="Times New Roman" pitchFamily="18" charset="0"/>
        </a:defRPr>
      </a:lvl2pPr>
      <a:lvl3pPr algn="ctr" rtl="0" eaLnBrk="0" fontAlgn="base" hangingPunct="0">
        <a:spcBef>
          <a:spcPct val="0"/>
        </a:spcBef>
        <a:spcAft>
          <a:spcPct val="0"/>
        </a:spcAft>
        <a:defRPr sz="4400" b="1">
          <a:solidFill>
            <a:srgbClr val="0000CC"/>
          </a:solidFill>
          <a:latin typeface="Times New Roman" pitchFamily="18" charset="0"/>
        </a:defRPr>
      </a:lvl3pPr>
      <a:lvl4pPr algn="ctr" rtl="0" eaLnBrk="0" fontAlgn="base" hangingPunct="0">
        <a:spcBef>
          <a:spcPct val="0"/>
        </a:spcBef>
        <a:spcAft>
          <a:spcPct val="0"/>
        </a:spcAft>
        <a:defRPr sz="4400" b="1">
          <a:solidFill>
            <a:srgbClr val="0000CC"/>
          </a:solidFill>
          <a:latin typeface="Times New Roman" pitchFamily="18" charset="0"/>
        </a:defRPr>
      </a:lvl4pPr>
      <a:lvl5pPr algn="ctr" rtl="0" eaLnBrk="0" fontAlgn="base" hangingPunct="0">
        <a:spcBef>
          <a:spcPct val="0"/>
        </a:spcBef>
        <a:spcAft>
          <a:spcPct val="0"/>
        </a:spcAft>
        <a:defRPr sz="4400" b="1">
          <a:solidFill>
            <a:srgbClr val="0000CC"/>
          </a:solidFill>
          <a:latin typeface="Times New Roman" pitchFamily="18" charset="0"/>
        </a:defRPr>
      </a:lvl5pPr>
      <a:lvl6pPr marL="457200" algn="ctr" rtl="0" fontAlgn="base">
        <a:spcBef>
          <a:spcPct val="0"/>
        </a:spcBef>
        <a:spcAft>
          <a:spcPct val="0"/>
        </a:spcAft>
        <a:defRPr sz="4400" b="1">
          <a:solidFill>
            <a:srgbClr val="0000CC"/>
          </a:solidFill>
          <a:latin typeface="Times New Roman" pitchFamily="18" charset="0"/>
        </a:defRPr>
      </a:lvl6pPr>
      <a:lvl7pPr marL="914400" algn="ctr" rtl="0" fontAlgn="base">
        <a:spcBef>
          <a:spcPct val="0"/>
        </a:spcBef>
        <a:spcAft>
          <a:spcPct val="0"/>
        </a:spcAft>
        <a:defRPr sz="4400" b="1">
          <a:solidFill>
            <a:srgbClr val="0000CC"/>
          </a:solidFill>
          <a:latin typeface="Times New Roman" pitchFamily="18" charset="0"/>
        </a:defRPr>
      </a:lvl7pPr>
      <a:lvl8pPr marL="1371600" algn="ctr" rtl="0" fontAlgn="base">
        <a:spcBef>
          <a:spcPct val="0"/>
        </a:spcBef>
        <a:spcAft>
          <a:spcPct val="0"/>
        </a:spcAft>
        <a:defRPr sz="4400" b="1">
          <a:solidFill>
            <a:srgbClr val="0000CC"/>
          </a:solidFill>
          <a:latin typeface="Times New Roman" pitchFamily="18" charset="0"/>
        </a:defRPr>
      </a:lvl8pPr>
      <a:lvl9pPr marL="1828800" algn="ctr" rtl="0" fontAlgn="base">
        <a:spcBef>
          <a:spcPct val="0"/>
        </a:spcBef>
        <a:spcAft>
          <a:spcPct val="0"/>
        </a:spcAft>
        <a:defRPr sz="4400" b="1">
          <a:solidFill>
            <a:srgbClr val="0000CC"/>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rgbClr val="800000"/>
          </a:solidFill>
          <a:latin typeface="+mn-lt"/>
        </a:defRPr>
      </a:lvl2pPr>
      <a:lvl3pPr marL="1143000" indent="-228600" algn="l" rtl="0" eaLnBrk="0" fontAlgn="base" hangingPunct="0">
        <a:spcBef>
          <a:spcPct val="20000"/>
        </a:spcBef>
        <a:spcAft>
          <a:spcPct val="0"/>
        </a:spcAft>
        <a:buChar char="•"/>
        <a:defRPr sz="2000">
          <a:solidFill>
            <a:srgbClr val="000066"/>
          </a:solidFill>
          <a:latin typeface="+mn-lt"/>
        </a:defRPr>
      </a:lvl3pPr>
      <a:lvl4pPr marL="1600200" indent="-228600" algn="l" rtl="0" eaLnBrk="0" fontAlgn="base" hangingPunct="0">
        <a:spcBef>
          <a:spcPct val="20000"/>
        </a:spcBef>
        <a:spcAft>
          <a:spcPct val="0"/>
        </a:spcAft>
        <a:buChar char="–"/>
        <a:defRPr>
          <a:solidFill>
            <a:srgbClr val="000066"/>
          </a:solidFill>
          <a:latin typeface="+mn-lt"/>
        </a:defRPr>
      </a:lvl4pPr>
      <a:lvl5pPr marL="2057400" indent="-228600" algn="l" rtl="0" eaLnBrk="0" fontAlgn="base" hangingPunct="0">
        <a:spcBef>
          <a:spcPct val="20000"/>
        </a:spcBef>
        <a:spcAft>
          <a:spcPct val="0"/>
        </a:spcAft>
        <a:buChar char="»"/>
        <a:defRPr sz="1600">
          <a:solidFill>
            <a:srgbClr val="000066"/>
          </a:solidFill>
          <a:latin typeface="+mn-lt"/>
        </a:defRPr>
      </a:lvl5pPr>
      <a:lvl6pPr marL="2514600" indent="-228600" algn="l" rtl="0" fontAlgn="base">
        <a:spcBef>
          <a:spcPct val="20000"/>
        </a:spcBef>
        <a:spcAft>
          <a:spcPct val="0"/>
        </a:spcAft>
        <a:buChar char="»"/>
        <a:defRPr sz="1600">
          <a:solidFill>
            <a:srgbClr val="000066"/>
          </a:solidFill>
          <a:latin typeface="+mn-lt"/>
        </a:defRPr>
      </a:lvl6pPr>
      <a:lvl7pPr marL="2971800" indent="-228600" algn="l" rtl="0" fontAlgn="base">
        <a:spcBef>
          <a:spcPct val="20000"/>
        </a:spcBef>
        <a:spcAft>
          <a:spcPct val="0"/>
        </a:spcAft>
        <a:buChar char="»"/>
        <a:defRPr sz="1600">
          <a:solidFill>
            <a:srgbClr val="000066"/>
          </a:solidFill>
          <a:latin typeface="+mn-lt"/>
        </a:defRPr>
      </a:lvl7pPr>
      <a:lvl8pPr marL="3429000" indent="-228600" algn="l" rtl="0" fontAlgn="base">
        <a:spcBef>
          <a:spcPct val="20000"/>
        </a:spcBef>
        <a:spcAft>
          <a:spcPct val="0"/>
        </a:spcAft>
        <a:buChar char="»"/>
        <a:defRPr sz="1600">
          <a:solidFill>
            <a:srgbClr val="000066"/>
          </a:solidFill>
          <a:latin typeface="+mn-lt"/>
        </a:defRPr>
      </a:lvl8pPr>
      <a:lvl9pPr marL="3886200" indent="-228600" algn="l" rtl="0" fontAlgn="base">
        <a:spcBef>
          <a:spcPct val="20000"/>
        </a:spcBef>
        <a:spcAft>
          <a:spcPct val="0"/>
        </a:spcAft>
        <a:buChar char="»"/>
        <a:defRPr sz="16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1"/>
          </p:nvPr>
        </p:nvSpPr>
        <p:spPr>
          <a:noFill/>
        </p:spPr>
        <p:txBody>
          <a:bodyPr/>
          <a:lstStyle/>
          <a:p>
            <a:fld id="{BF7F4EE5-4BF8-4BBB-A4B8-4FDA4FFCF371}" type="slidenum">
              <a:rPr lang="en-US" smtClean="0"/>
              <a:pPr/>
              <a:t>1</a:t>
            </a:fld>
            <a:endParaRPr lang="en-US" smtClean="0"/>
          </a:p>
        </p:txBody>
      </p:sp>
      <p:pic>
        <p:nvPicPr>
          <p:cNvPr id="2051" name="Picture 43"/>
          <p:cNvPicPr>
            <a:picLocks noChangeAspect="1" noChangeArrowheads="1"/>
          </p:cNvPicPr>
          <p:nvPr/>
        </p:nvPicPr>
        <p:blipFill>
          <a:blip r:embed="rId2" cstate="print"/>
          <a:srcRect/>
          <a:stretch>
            <a:fillRect/>
          </a:stretch>
        </p:blipFill>
        <p:spPr bwMode="auto">
          <a:xfrm>
            <a:off x="0" y="1588"/>
            <a:ext cx="9144000" cy="6856412"/>
          </a:xfrm>
          <a:prstGeom prst="rect">
            <a:avLst/>
          </a:prstGeom>
          <a:noFill/>
          <a:ln w="9525">
            <a:noFill/>
            <a:miter lim="800000"/>
            <a:headEnd/>
            <a:tailEnd/>
          </a:ln>
        </p:spPr>
      </p:pic>
      <p:sp>
        <p:nvSpPr>
          <p:cNvPr id="2052" name="Text Box 14"/>
          <p:cNvSpPr txBox="1">
            <a:spLocks noChangeArrowheads="1"/>
          </p:cNvSpPr>
          <p:nvPr/>
        </p:nvSpPr>
        <p:spPr bwMode="auto">
          <a:xfrm>
            <a:off x="685800" y="1447800"/>
            <a:ext cx="7924800" cy="457200"/>
          </a:xfrm>
          <a:prstGeom prst="rect">
            <a:avLst/>
          </a:prstGeom>
          <a:noFill/>
          <a:ln w="9525">
            <a:noFill/>
            <a:miter lim="800000"/>
            <a:headEnd/>
            <a:tailEnd/>
          </a:ln>
        </p:spPr>
        <p:txBody>
          <a:bodyPr>
            <a:spAutoFit/>
          </a:bodyPr>
          <a:lstStyle/>
          <a:p>
            <a:pPr>
              <a:spcBef>
                <a:spcPct val="50000"/>
              </a:spcBef>
            </a:pPr>
            <a:endParaRPr lang="en-CA"/>
          </a:p>
        </p:txBody>
      </p:sp>
      <p:sp>
        <p:nvSpPr>
          <p:cNvPr id="2053" name="Rectangle 40"/>
          <p:cNvSpPr>
            <a:spLocks noGrp="1" noChangeArrowheads="1"/>
          </p:cNvSpPr>
          <p:nvPr>
            <p:ph type="subTitle" idx="1"/>
          </p:nvPr>
        </p:nvSpPr>
        <p:spPr>
          <a:xfrm>
            <a:off x="0" y="4419600"/>
            <a:ext cx="9144000" cy="1143000"/>
          </a:xfrm>
        </p:spPr>
        <p:txBody>
          <a:bodyPr/>
          <a:lstStyle/>
          <a:p>
            <a:pPr eaLnBrk="1" hangingPunct="1"/>
            <a:r>
              <a:rPr lang="en-US" sz="4400" smtClean="0"/>
              <a:t>Accounting Principles and Fraud</a:t>
            </a:r>
          </a:p>
        </p:txBody>
      </p:sp>
      <p:sp>
        <p:nvSpPr>
          <p:cNvPr id="2054" name="Rectangle 42"/>
          <p:cNvSpPr>
            <a:spLocks noGrp="1" noChangeArrowheads="1"/>
          </p:cNvSpPr>
          <p:nvPr>
            <p:ph type="ctrTitle"/>
          </p:nvPr>
        </p:nvSpPr>
        <p:spPr>
          <a:xfrm>
            <a:off x="0" y="2286000"/>
            <a:ext cx="9144000" cy="1143000"/>
          </a:xfrm>
        </p:spPr>
        <p:txBody>
          <a:bodyPr/>
          <a:lstStyle/>
          <a:p>
            <a:pPr eaLnBrk="1" hangingPunct="1"/>
            <a:r>
              <a:rPr lang="en-US" sz="6600" smtClean="0"/>
              <a:t>Chapter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1"/>
          </p:nvPr>
        </p:nvSpPr>
        <p:spPr>
          <a:noFill/>
        </p:spPr>
        <p:txBody>
          <a:bodyPr/>
          <a:lstStyle/>
          <a:p>
            <a:fld id="{61ED419B-80AD-4C1D-9819-192581F2DC46}" type="slidenum">
              <a:rPr lang="en-US" smtClean="0"/>
              <a:pPr/>
              <a:t>10</a:t>
            </a:fld>
            <a:endParaRPr lang="en-US" smtClean="0"/>
          </a:p>
        </p:txBody>
      </p:sp>
      <p:sp>
        <p:nvSpPr>
          <p:cNvPr id="11267" name="Rectangle 3"/>
          <p:cNvSpPr>
            <a:spLocks noGrp="1" noChangeArrowheads="1"/>
          </p:cNvSpPr>
          <p:nvPr>
            <p:ph type="body" idx="1"/>
          </p:nvPr>
        </p:nvSpPr>
        <p:spPr/>
        <p:txBody>
          <a:bodyPr/>
          <a:lstStyle/>
          <a:p>
            <a:pPr eaLnBrk="1" hangingPunct="1">
              <a:lnSpc>
                <a:spcPct val="110000"/>
              </a:lnSpc>
            </a:pPr>
            <a:r>
              <a:rPr lang="en-US" sz="3200" b="1" smtClean="0"/>
              <a:t>Recognition and measurement concepts</a:t>
            </a:r>
          </a:p>
          <a:p>
            <a:pPr lvl="1" eaLnBrk="1" hangingPunct="1">
              <a:lnSpc>
                <a:spcPct val="110000"/>
              </a:lnSpc>
            </a:pPr>
            <a:r>
              <a:rPr lang="en-US" sz="2800" b="1" smtClean="0">
                <a:solidFill>
                  <a:schemeClr val="tx1"/>
                </a:solidFill>
              </a:rPr>
              <a:t>Assumptions</a:t>
            </a:r>
          </a:p>
          <a:p>
            <a:pPr lvl="2" eaLnBrk="1" hangingPunct="1">
              <a:lnSpc>
                <a:spcPct val="110000"/>
              </a:lnSpc>
            </a:pPr>
            <a:r>
              <a:rPr lang="en-US" sz="2400" b="1" smtClean="0">
                <a:solidFill>
                  <a:schemeClr val="tx1"/>
                </a:solidFill>
              </a:rPr>
              <a:t>Economic entity</a:t>
            </a:r>
          </a:p>
          <a:p>
            <a:pPr lvl="2" eaLnBrk="1" hangingPunct="1">
              <a:lnSpc>
                <a:spcPct val="110000"/>
              </a:lnSpc>
            </a:pPr>
            <a:r>
              <a:rPr lang="en-US" sz="2400" b="1" smtClean="0">
                <a:solidFill>
                  <a:schemeClr val="tx1"/>
                </a:solidFill>
              </a:rPr>
              <a:t>Going concern</a:t>
            </a:r>
          </a:p>
          <a:p>
            <a:pPr lvl="2" eaLnBrk="1" hangingPunct="1">
              <a:lnSpc>
                <a:spcPct val="110000"/>
              </a:lnSpc>
            </a:pPr>
            <a:r>
              <a:rPr lang="en-US" sz="2400" b="1" smtClean="0">
                <a:solidFill>
                  <a:schemeClr val="tx1"/>
                </a:solidFill>
              </a:rPr>
              <a:t>Monetary unit</a:t>
            </a:r>
          </a:p>
          <a:p>
            <a:pPr lvl="2" eaLnBrk="1" hangingPunct="1">
              <a:lnSpc>
                <a:spcPct val="110000"/>
              </a:lnSpc>
            </a:pPr>
            <a:r>
              <a:rPr lang="en-US" sz="2400" b="1" smtClean="0">
                <a:solidFill>
                  <a:schemeClr val="tx1"/>
                </a:solidFill>
              </a:rPr>
              <a:t>Periodicity</a:t>
            </a:r>
          </a:p>
        </p:txBody>
      </p:sp>
      <p:sp>
        <p:nvSpPr>
          <p:cNvPr id="11268" name="Rectangle 5"/>
          <p:cNvSpPr>
            <a:spLocks noGrp="1" noChangeArrowheads="1"/>
          </p:cNvSpPr>
          <p:nvPr>
            <p:ph type="title"/>
          </p:nvPr>
        </p:nvSpPr>
        <p:spPr/>
        <p:txBody>
          <a:bodyPr/>
          <a:lstStyle/>
          <a:p>
            <a:pPr eaLnBrk="1" hangingPunct="1"/>
            <a:r>
              <a:rPr lang="en-US" sz="4800" smtClean="0"/>
              <a:t>Conceptual Framework for Financial Reporting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1"/>
          </p:nvPr>
        </p:nvSpPr>
        <p:spPr>
          <a:noFill/>
        </p:spPr>
        <p:txBody>
          <a:bodyPr/>
          <a:lstStyle/>
          <a:p>
            <a:fld id="{EE4842BD-024D-47EA-B1FB-EFE75ECF9B46}" type="slidenum">
              <a:rPr lang="en-US" smtClean="0"/>
              <a:pPr/>
              <a:t>11</a:t>
            </a:fld>
            <a:endParaRPr lang="en-US" smtClean="0"/>
          </a:p>
        </p:txBody>
      </p:sp>
      <p:sp>
        <p:nvSpPr>
          <p:cNvPr id="12291" name="Rectangle 2"/>
          <p:cNvSpPr>
            <a:spLocks noGrp="1" noChangeArrowheads="1"/>
          </p:cNvSpPr>
          <p:nvPr>
            <p:ph type="title"/>
          </p:nvPr>
        </p:nvSpPr>
        <p:spPr/>
        <p:txBody>
          <a:bodyPr/>
          <a:lstStyle/>
          <a:p>
            <a:pPr eaLnBrk="1" hangingPunct="1"/>
            <a:r>
              <a:rPr lang="en-US" smtClean="0"/>
              <a:t>Recognition and Measurement Concepts</a:t>
            </a:r>
          </a:p>
        </p:txBody>
      </p:sp>
      <p:sp>
        <p:nvSpPr>
          <p:cNvPr id="12292" name="Rectangle 3"/>
          <p:cNvSpPr>
            <a:spLocks noGrp="1" noChangeArrowheads="1"/>
          </p:cNvSpPr>
          <p:nvPr>
            <p:ph type="body" idx="1"/>
          </p:nvPr>
        </p:nvSpPr>
        <p:spPr/>
        <p:txBody>
          <a:bodyPr/>
          <a:lstStyle/>
          <a:p>
            <a:pPr eaLnBrk="1" hangingPunct="1"/>
            <a:r>
              <a:rPr lang="en-US" sz="3200" b="1" smtClean="0"/>
              <a:t>Principles</a:t>
            </a:r>
          </a:p>
          <a:p>
            <a:pPr lvl="1" eaLnBrk="1" hangingPunct="1"/>
            <a:r>
              <a:rPr lang="en-US" sz="2800" b="1" smtClean="0">
                <a:solidFill>
                  <a:schemeClr val="tx1"/>
                </a:solidFill>
              </a:rPr>
              <a:t>Historical cost</a:t>
            </a:r>
          </a:p>
          <a:p>
            <a:pPr lvl="1" eaLnBrk="1" hangingPunct="1"/>
            <a:r>
              <a:rPr lang="en-US" sz="2800" b="1" smtClean="0">
                <a:solidFill>
                  <a:schemeClr val="tx1"/>
                </a:solidFill>
              </a:rPr>
              <a:t>Revenue recognition</a:t>
            </a:r>
          </a:p>
          <a:p>
            <a:pPr lvl="1" eaLnBrk="1" hangingPunct="1"/>
            <a:r>
              <a:rPr lang="en-US" sz="2800" b="1" smtClean="0">
                <a:solidFill>
                  <a:schemeClr val="tx1"/>
                </a:solidFill>
              </a:rPr>
              <a:t>Matching</a:t>
            </a:r>
          </a:p>
          <a:p>
            <a:pPr lvl="1" eaLnBrk="1" hangingPunct="1"/>
            <a:r>
              <a:rPr lang="en-US" sz="2800" b="1" smtClean="0">
                <a:solidFill>
                  <a:schemeClr val="tx1"/>
                </a:solidFill>
              </a:rPr>
              <a:t>Full disclosure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1"/>
          </p:nvPr>
        </p:nvSpPr>
        <p:spPr>
          <a:noFill/>
        </p:spPr>
        <p:txBody>
          <a:bodyPr/>
          <a:lstStyle/>
          <a:p>
            <a:fld id="{427F39B9-4150-4803-A209-0D9D0045217F}" type="slidenum">
              <a:rPr lang="en-US" smtClean="0"/>
              <a:pPr/>
              <a:t>12</a:t>
            </a:fld>
            <a:endParaRPr lang="en-US" smtClean="0"/>
          </a:p>
        </p:txBody>
      </p:sp>
      <p:sp>
        <p:nvSpPr>
          <p:cNvPr id="13315" name="Rectangle 2"/>
          <p:cNvSpPr>
            <a:spLocks noGrp="1" noChangeArrowheads="1"/>
          </p:cNvSpPr>
          <p:nvPr>
            <p:ph type="title"/>
          </p:nvPr>
        </p:nvSpPr>
        <p:spPr/>
        <p:txBody>
          <a:bodyPr/>
          <a:lstStyle/>
          <a:p>
            <a:pPr eaLnBrk="1" hangingPunct="1"/>
            <a:r>
              <a:rPr lang="en-US" smtClean="0"/>
              <a:t>Recognition and Measurement Concepts</a:t>
            </a:r>
          </a:p>
        </p:txBody>
      </p:sp>
      <p:sp>
        <p:nvSpPr>
          <p:cNvPr id="13316" name="Rectangle 3"/>
          <p:cNvSpPr>
            <a:spLocks noGrp="1" noChangeArrowheads="1"/>
          </p:cNvSpPr>
          <p:nvPr>
            <p:ph type="body" idx="1"/>
          </p:nvPr>
        </p:nvSpPr>
        <p:spPr/>
        <p:txBody>
          <a:bodyPr/>
          <a:lstStyle/>
          <a:p>
            <a:pPr eaLnBrk="1" hangingPunct="1">
              <a:lnSpc>
                <a:spcPct val="110000"/>
              </a:lnSpc>
            </a:pPr>
            <a:r>
              <a:rPr lang="en-US" sz="3200" b="1" smtClean="0"/>
              <a:t>Constraints</a:t>
            </a:r>
          </a:p>
          <a:p>
            <a:pPr lvl="1" eaLnBrk="1" hangingPunct="1">
              <a:lnSpc>
                <a:spcPct val="110000"/>
              </a:lnSpc>
            </a:pPr>
            <a:r>
              <a:rPr lang="en-US" sz="2800" b="1" smtClean="0">
                <a:solidFill>
                  <a:schemeClr val="tx1"/>
                </a:solidFill>
              </a:rPr>
              <a:t>Cost-benefit</a:t>
            </a:r>
          </a:p>
          <a:p>
            <a:pPr lvl="1" eaLnBrk="1" hangingPunct="1">
              <a:lnSpc>
                <a:spcPct val="110000"/>
              </a:lnSpc>
            </a:pPr>
            <a:r>
              <a:rPr lang="en-US" sz="2800" b="1" smtClean="0">
                <a:solidFill>
                  <a:schemeClr val="tx1"/>
                </a:solidFill>
              </a:rPr>
              <a:t>Materiality</a:t>
            </a:r>
          </a:p>
          <a:p>
            <a:pPr lvl="1" eaLnBrk="1" hangingPunct="1">
              <a:lnSpc>
                <a:spcPct val="110000"/>
              </a:lnSpc>
            </a:pPr>
            <a:r>
              <a:rPr lang="en-US" sz="2800" b="1" smtClean="0">
                <a:solidFill>
                  <a:schemeClr val="tx1"/>
                </a:solidFill>
              </a:rPr>
              <a:t>Industry practice</a:t>
            </a:r>
          </a:p>
          <a:p>
            <a:pPr lvl="1" eaLnBrk="1" hangingPunct="1">
              <a:lnSpc>
                <a:spcPct val="110000"/>
              </a:lnSpc>
            </a:pPr>
            <a:r>
              <a:rPr lang="en-US" sz="2800" b="1" smtClean="0">
                <a:solidFill>
                  <a:schemeClr val="tx1"/>
                </a:solidFill>
              </a:rPr>
              <a:t>Conservatism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1"/>
          </p:nvPr>
        </p:nvSpPr>
        <p:spPr>
          <a:noFill/>
        </p:spPr>
        <p:txBody>
          <a:bodyPr/>
          <a:lstStyle/>
          <a:p>
            <a:fld id="{A7D11DDE-9F9F-4C96-903F-6AA295624617}" type="slidenum">
              <a:rPr lang="en-US" smtClean="0"/>
              <a:pPr/>
              <a:t>13</a:t>
            </a:fld>
            <a:endParaRPr lang="en-US" smtClean="0"/>
          </a:p>
        </p:txBody>
      </p:sp>
      <p:sp>
        <p:nvSpPr>
          <p:cNvPr id="14339" name="Rectangle 2"/>
          <p:cNvSpPr>
            <a:spLocks noGrp="1" noChangeArrowheads="1"/>
          </p:cNvSpPr>
          <p:nvPr>
            <p:ph type="title"/>
          </p:nvPr>
        </p:nvSpPr>
        <p:spPr/>
        <p:txBody>
          <a:bodyPr/>
          <a:lstStyle/>
          <a:p>
            <a:pPr eaLnBrk="1" hangingPunct="1"/>
            <a:r>
              <a:rPr lang="en-US" smtClean="0"/>
              <a:t>Qualitative Characteristics</a:t>
            </a:r>
          </a:p>
        </p:txBody>
      </p:sp>
      <p:sp>
        <p:nvSpPr>
          <p:cNvPr id="14340" name="Rectangle 3"/>
          <p:cNvSpPr>
            <a:spLocks noGrp="1" noChangeArrowheads="1"/>
          </p:cNvSpPr>
          <p:nvPr>
            <p:ph type="body" idx="1"/>
          </p:nvPr>
        </p:nvSpPr>
        <p:spPr/>
        <p:txBody>
          <a:bodyPr/>
          <a:lstStyle/>
          <a:p>
            <a:pPr eaLnBrk="1" hangingPunct="1">
              <a:lnSpc>
                <a:spcPct val="110000"/>
              </a:lnSpc>
            </a:pPr>
            <a:r>
              <a:rPr lang="en-US" sz="3200" smtClean="0"/>
              <a:t>Relevance and reliability</a:t>
            </a:r>
          </a:p>
          <a:p>
            <a:pPr eaLnBrk="1" hangingPunct="1">
              <a:lnSpc>
                <a:spcPct val="110000"/>
              </a:lnSpc>
            </a:pPr>
            <a:r>
              <a:rPr lang="en-US" sz="3200" smtClean="0"/>
              <a:t>Comparability and consistency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1"/>
          </p:nvPr>
        </p:nvSpPr>
        <p:spPr>
          <a:noFill/>
        </p:spPr>
        <p:txBody>
          <a:bodyPr/>
          <a:lstStyle/>
          <a:p>
            <a:fld id="{89A208EC-DC71-41F9-ADC2-BB5C848DA801}" type="slidenum">
              <a:rPr lang="en-US" smtClean="0"/>
              <a:pPr/>
              <a:t>14</a:t>
            </a:fld>
            <a:endParaRPr lang="en-US" smtClean="0"/>
          </a:p>
        </p:txBody>
      </p:sp>
      <p:sp>
        <p:nvSpPr>
          <p:cNvPr id="15363" name="Rectangle 2"/>
          <p:cNvSpPr>
            <a:spLocks noGrp="1" noChangeArrowheads="1"/>
          </p:cNvSpPr>
          <p:nvPr>
            <p:ph type="title"/>
          </p:nvPr>
        </p:nvSpPr>
        <p:spPr/>
        <p:txBody>
          <a:bodyPr/>
          <a:lstStyle/>
          <a:p>
            <a:pPr eaLnBrk="1" hangingPunct="1"/>
            <a:r>
              <a:rPr lang="en-US" smtClean="0"/>
              <a:t>Responsibility for Financial Statements</a:t>
            </a:r>
          </a:p>
        </p:txBody>
      </p:sp>
      <p:sp>
        <p:nvSpPr>
          <p:cNvPr id="15364" name="Rectangle 3"/>
          <p:cNvSpPr>
            <a:spLocks noGrp="1" noChangeArrowheads="1"/>
          </p:cNvSpPr>
          <p:nvPr>
            <p:ph type="body" idx="1"/>
          </p:nvPr>
        </p:nvSpPr>
        <p:spPr/>
        <p:txBody>
          <a:bodyPr/>
          <a:lstStyle/>
          <a:p>
            <a:pPr eaLnBrk="1" hangingPunct="1"/>
            <a:r>
              <a:rPr lang="en-US" sz="3200" smtClean="0"/>
              <a:t>Company management is responsible for financial statements</a:t>
            </a:r>
          </a:p>
          <a:p>
            <a:pPr eaLnBrk="1" hangingPunct="1"/>
            <a:r>
              <a:rPr lang="en-US" sz="3200" smtClean="0"/>
              <a:t>Company’s board of directors and senior management set the code of conduct</a:t>
            </a:r>
          </a:p>
          <a:p>
            <a:pPr eaLnBrk="1" hangingPunct="1"/>
            <a:r>
              <a:rPr lang="en-US" sz="3200" smtClean="0"/>
              <a:t>Company’s “ethic” </a:t>
            </a:r>
            <a:r>
              <a:rPr lang="en-US" sz="3200" smtClean="0">
                <a:cs typeface="Times New Roman" pitchFamily="18" charset="0"/>
              </a:rPr>
              <a:t>– the standard by which all other employees will tend to conduct themselves</a:t>
            </a:r>
            <a:endParaRPr lang="en-US" sz="3200" smtClean="0"/>
          </a:p>
          <a:p>
            <a:pPr eaLnBrk="1" hangingPunct="1"/>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1"/>
          </p:nvPr>
        </p:nvSpPr>
        <p:spPr>
          <a:noFill/>
        </p:spPr>
        <p:txBody>
          <a:bodyPr/>
          <a:lstStyle/>
          <a:p>
            <a:fld id="{EA482E9A-40A3-440E-8016-38996BA2F255}" type="slidenum">
              <a:rPr lang="en-US" smtClean="0"/>
              <a:pPr/>
              <a:t>15</a:t>
            </a:fld>
            <a:endParaRPr lang="en-US" smtClean="0"/>
          </a:p>
        </p:txBody>
      </p:sp>
      <p:sp>
        <p:nvSpPr>
          <p:cNvPr id="16387" name="Rectangle 2"/>
          <p:cNvSpPr>
            <a:spLocks noGrp="1" noChangeArrowheads="1"/>
          </p:cNvSpPr>
          <p:nvPr>
            <p:ph type="title"/>
          </p:nvPr>
        </p:nvSpPr>
        <p:spPr>
          <a:xfrm>
            <a:off x="838200" y="685800"/>
            <a:ext cx="7772400" cy="914400"/>
          </a:xfrm>
        </p:spPr>
        <p:txBody>
          <a:bodyPr/>
          <a:lstStyle/>
          <a:p>
            <a:pPr eaLnBrk="1" hangingPunct="1"/>
            <a:r>
              <a:rPr lang="en-US" smtClean="0"/>
              <a:t>Users of Financial Statements</a:t>
            </a:r>
          </a:p>
        </p:txBody>
      </p:sp>
      <p:sp>
        <p:nvSpPr>
          <p:cNvPr id="19460" name="Rectangle 4"/>
          <p:cNvSpPr>
            <a:spLocks noChangeArrowheads="1"/>
          </p:cNvSpPr>
          <p:nvPr/>
        </p:nvSpPr>
        <p:spPr bwMode="auto">
          <a:xfrm>
            <a:off x="609600" y="1752600"/>
            <a:ext cx="1600200" cy="8382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dirty="0">
                <a:solidFill>
                  <a:schemeClr val="bg1"/>
                </a:solidFill>
              </a:rPr>
              <a:t>Transaction</a:t>
            </a:r>
          </a:p>
          <a:p>
            <a:pPr algn="ctr">
              <a:defRPr/>
            </a:pPr>
            <a:r>
              <a:rPr lang="en-US" sz="2000" dirty="0">
                <a:solidFill>
                  <a:schemeClr val="bg1"/>
                </a:solidFill>
              </a:rPr>
              <a:t>Activity</a:t>
            </a:r>
          </a:p>
        </p:txBody>
      </p:sp>
      <p:sp>
        <p:nvSpPr>
          <p:cNvPr id="19461" name="Rectangle 5"/>
          <p:cNvSpPr>
            <a:spLocks noChangeArrowheads="1"/>
          </p:cNvSpPr>
          <p:nvPr/>
        </p:nvSpPr>
        <p:spPr bwMode="auto">
          <a:xfrm>
            <a:off x="1981200" y="5410200"/>
            <a:ext cx="1600200" cy="8382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dirty="0">
                <a:solidFill>
                  <a:schemeClr val="bg1"/>
                </a:solidFill>
              </a:rPr>
              <a:t>Decisions</a:t>
            </a:r>
          </a:p>
        </p:txBody>
      </p:sp>
      <p:sp>
        <p:nvSpPr>
          <p:cNvPr id="19462" name="Rectangle 6"/>
          <p:cNvSpPr>
            <a:spLocks noChangeArrowheads="1"/>
          </p:cNvSpPr>
          <p:nvPr/>
        </p:nvSpPr>
        <p:spPr bwMode="auto">
          <a:xfrm>
            <a:off x="3657600" y="3733800"/>
            <a:ext cx="1600200" cy="8382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dirty="0">
                <a:solidFill>
                  <a:schemeClr val="bg1"/>
                </a:solidFill>
              </a:rPr>
              <a:t>Information</a:t>
            </a:r>
          </a:p>
          <a:p>
            <a:pPr algn="ctr">
              <a:defRPr/>
            </a:pPr>
            <a:r>
              <a:rPr lang="en-US" sz="2000" dirty="0">
                <a:solidFill>
                  <a:schemeClr val="bg1"/>
                </a:solidFill>
              </a:rPr>
              <a:t>Users</a:t>
            </a:r>
          </a:p>
        </p:txBody>
      </p:sp>
      <p:sp>
        <p:nvSpPr>
          <p:cNvPr id="19463" name="Rectangle 7"/>
          <p:cNvSpPr>
            <a:spLocks noChangeArrowheads="1"/>
          </p:cNvSpPr>
          <p:nvPr/>
        </p:nvSpPr>
        <p:spPr bwMode="auto">
          <a:xfrm>
            <a:off x="6400800" y="1752600"/>
            <a:ext cx="1600200" cy="8382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dirty="0">
                <a:solidFill>
                  <a:schemeClr val="bg1"/>
                </a:solidFill>
              </a:rPr>
              <a:t>Financial</a:t>
            </a:r>
          </a:p>
          <a:p>
            <a:pPr algn="ctr">
              <a:defRPr/>
            </a:pPr>
            <a:r>
              <a:rPr lang="en-US" sz="2000" dirty="0">
                <a:solidFill>
                  <a:schemeClr val="bg1"/>
                </a:solidFill>
              </a:rPr>
              <a:t>Statements</a:t>
            </a:r>
          </a:p>
        </p:txBody>
      </p:sp>
      <p:sp>
        <p:nvSpPr>
          <p:cNvPr id="19464" name="Rectangle 8"/>
          <p:cNvSpPr>
            <a:spLocks noChangeArrowheads="1"/>
          </p:cNvSpPr>
          <p:nvPr/>
        </p:nvSpPr>
        <p:spPr bwMode="auto">
          <a:xfrm>
            <a:off x="3581400" y="1752600"/>
            <a:ext cx="1600200" cy="8382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lgn="ctr">
              <a:defRPr/>
            </a:pPr>
            <a:r>
              <a:rPr lang="en-US" sz="2000" dirty="0">
                <a:solidFill>
                  <a:schemeClr val="bg1"/>
                </a:solidFill>
              </a:rPr>
              <a:t>Accounting</a:t>
            </a:r>
          </a:p>
          <a:p>
            <a:pPr algn="ctr">
              <a:defRPr/>
            </a:pPr>
            <a:r>
              <a:rPr lang="en-US" sz="2000" dirty="0">
                <a:solidFill>
                  <a:schemeClr val="bg1"/>
                </a:solidFill>
              </a:rPr>
              <a:t>System</a:t>
            </a:r>
          </a:p>
        </p:txBody>
      </p:sp>
      <p:sp>
        <p:nvSpPr>
          <p:cNvPr id="19465" name="Rectangle 9"/>
          <p:cNvSpPr>
            <a:spLocks noChangeArrowheads="1"/>
          </p:cNvSpPr>
          <p:nvPr/>
        </p:nvSpPr>
        <p:spPr bwMode="auto">
          <a:xfrm>
            <a:off x="838200" y="3505200"/>
            <a:ext cx="1600200" cy="15240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marL="120650">
              <a:defRPr/>
            </a:pPr>
            <a:r>
              <a:rPr lang="en-US" sz="1800" dirty="0">
                <a:solidFill>
                  <a:schemeClr val="bg1"/>
                </a:solidFill>
              </a:rPr>
              <a:t>Bankers</a:t>
            </a:r>
          </a:p>
          <a:p>
            <a:pPr marL="120650">
              <a:defRPr/>
            </a:pPr>
            <a:r>
              <a:rPr lang="en-US" sz="1800" dirty="0">
                <a:solidFill>
                  <a:schemeClr val="bg1"/>
                </a:solidFill>
              </a:rPr>
              <a:t>Investors</a:t>
            </a:r>
          </a:p>
          <a:p>
            <a:pPr marL="120650">
              <a:defRPr/>
            </a:pPr>
            <a:r>
              <a:rPr lang="en-US" sz="1800" dirty="0">
                <a:solidFill>
                  <a:schemeClr val="bg1"/>
                </a:solidFill>
              </a:rPr>
              <a:t>Vendors</a:t>
            </a:r>
          </a:p>
          <a:p>
            <a:pPr marL="120650">
              <a:defRPr/>
            </a:pPr>
            <a:r>
              <a:rPr lang="en-US" sz="1800" dirty="0">
                <a:solidFill>
                  <a:schemeClr val="bg1"/>
                </a:solidFill>
              </a:rPr>
              <a:t>Government</a:t>
            </a:r>
          </a:p>
          <a:p>
            <a:pPr marL="120650">
              <a:defRPr/>
            </a:pPr>
            <a:r>
              <a:rPr lang="en-US" sz="1800" dirty="0">
                <a:solidFill>
                  <a:schemeClr val="bg1"/>
                </a:solidFill>
              </a:rPr>
              <a:t>Management</a:t>
            </a:r>
          </a:p>
        </p:txBody>
      </p:sp>
      <p:sp>
        <p:nvSpPr>
          <p:cNvPr id="19466" name="Rectangle 10"/>
          <p:cNvSpPr>
            <a:spLocks noChangeArrowheads="1"/>
          </p:cNvSpPr>
          <p:nvPr/>
        </p:nvSpPr>
        <p:spPr bwMode="auto">
          <a:xfrm>
            <a:off x="4495800" y="5105400"/>
            <a:ext cx="1981200" cy="1371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r>
              <a:rPr lang="en-US" sz="1600" b="1" dirty="0">
                <a:solidFill>
                  <a:schemeClr val="bg1"/>
                </a:solidFill>
              </a:rPr>
              <a:t>Loan Approval</a:t>
            </a:r>
          </a:p>
          <a:p>
            <a:pPr>
              <a:defRPr/>
            </a:pPr>
            <a:r>
              <a:rPr lang="en-US" sz="1600" b="1" dirty="0">
                <a:solidFill>
                  <a:schemeClr val="bg1"/>
                </a:solidFill>
              </a:rPr>
              <a:t>Financial Investment</a:t>
            </a:r>
          </a:p>
          <a:p>
            <a:pPr>
              <a:defRPr/>
            </a:pPr>
            <a:r>
              <a:rPr lang="en-US" sz="1600" b="1" dirty="0">
                <a:solidFill>
                  <a:schemeClr val="bg1"/>
                </a:solidFill>
              </a:rPr>
              <a:t>Credit Approval</a:t>
            </a:r>
          </a:p>
          <a:p>
            <a:pPr>
              <a:defRPr/>
            </a:pPr>
            <a:r>
              <a:rPr lang="en-US" sz="1600" b="1" dirty="0">
                <a:solidFill>
                  <a:schemeClr val="bg1"/>
                </a:solidFill>
              </a:rPr>
              <a:t>Operational &amp;</a:t>
            </a:r>
          </a:p>
          <a:p>
            <a:pPr>
              <a:defRPr/>
            </a:pPr>
            <a:r>
              <a:rPr lang="en-US" sz="1600" b="1" dirty="0">
                <a:solidFill>
                  <a:schemeClr val="bg1"/>
                </a:solidFill>
              </a:rPr>
              <a:t>  Financial Decisions</a:t>
            </a:r>
          </a:p>
        </p:txBody>
      </p:sp>
      <p:sp>
        <p:nvSpPr>
          <p:cNvPr id="19469" name="Rectangle 13"/>
          <p:cNvSpPr>
            <a:spLocks noChangeArrowheads="1"/>
          </p:cNvSpPr>
          <p:nvPr/>
        </p:nvSpPr>
        <p:spPr bwMode="auto">
          <a:xfrm>
            <a:off x="6477000" y="3276600"/>
            <a:ext cx="1447800" cy="1752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endParaRPr lang="en-US" dirty="0"/>
          </a:p>
        </p:txBody>
      </p:sp>
      <p:sp>
        <p:nvSpPr>
          <p:cNvPr id="16396" name="AutoShape 16"/>
          <p:cNvSpPr>
            <a:spLocks noChangeArrowheads="1"/>
          </p:cNvSpPr>
          <p:nvPr/>
        </p:nvSpPr>
        <p:spPr bwMode="auto">
          <a:xfrm>
            <a:off x="2362200" y="1905000"/>
            <a:ext cx="990600" cy="609600"/>
          </a:xfrm>
          <a:prstGeom prst="rightArrow">
            <a:avLst>
              <a:gd name="adj1" fmla="val 50000"/>
              <a:gd name="adj2" fmla="val 40625"/>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6397" name="AutoShape 17"/>
          <p:cNvSpPr>
            <a:spLocks noChangeArrowheads="1"/>
          </p:cNvSpPr>
          <p:nvPr/>
        </p:nvSpPr>
        <p:spPr bwMode="auto">
          <a:xfrm>
            <a:off x="5257800" y="1905000"/>
            <a:ext cx="990600" cy="609600"/>
          </a:xfrm>
          <a:prstGeom prst="rightArrow">
            <a:avLst>
              <a:gd name="adj1" fmla="val 50000"/>
              <a:gd name="adj2" fmla="val 40625"/>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9478" name="Rectangle 22"/>
          <p:cNvSpPr>
            <a:spLocks noChangeArrowheads="1"/>
          </p:cNvSpPr>
          <p:nvPr/>
        </p:nvSpPr>
        <p:spPr bwMode="auto">
          <a:xfrm>
            <a:off x="6629400" y="3429000"/>
            <a:ext cx="1447800" cy="1752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endParaRPr lang="en-US" dirty="0"/>
          </a:p>
        </p:txBody>
      </p:sp>
      <p:sp>
        <p:nvSpPr>
          <p:cNvPr id="19479" name="Rectangle 23"/>
          <p:cNvSpPr>
            <a:spLocks noChangeArrowheads="1"/>
          </p:cNvSpPr>
          <p:nvPr/>
        </p:nvSpPr>
        <p:spPr bwMode="auto">
          <a:xfrm>
            <a:off x="6781800" y="3581400"/>
            <a:ext cx="1447800" cy="1752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endParaRPr lang="en-US" dirty="0"/>
          </a:p>
        </p:txBody>
      </p:sp>
      <p:sp>
        <p:nvSpPr>
          <p:cNvPr id="19480" name="Rectangle 24"/>
          <p:cNvSpPr>
            <a:spLocks noChangeArrowheads="1"/>
          </p:cNvSpPr>
          <p:nvPr/>
        </p:nvSpPr>
        <p:spPr bwMode="auto">
          <a:xfrm>
            <a:off x="6934200" y="3733800"/>
            <a:ext cx="1447800" cy="1752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endParaRPr lang="en-US" dirty="0"/>
          </a:p>
        </p:txBody>
      </p:sp>
      <p:sp>
        <p:nvSpPr>
          <p:cNvPr id="19471" name="Rectangle 15"/>
          <p:cNvSpPr>
            <a:spLocks noChangeArrowheads="1"/>
          </p:cNvSpPr>
          <p:nvPr/>
        </p:nvSpPr>
        <p:spPr bwMode="auto">
          <a:xfrm>
            <a:off x="7086600" y="3886200"/>
            <a:ext cx="1600200" cy="1752600"/>
          </a:xfrm>
          <a:prstGeom prst="rect">
            <a:avLst/>
          </a:prstGeom>
          <a:solidFill>
            <a:srgbClr val="800000"/>
          </a:solidFill>
          <a:ln w="28575">
            <a:solidFill>
              <a:schemeClr val="tx1"/>
            </a:solidFill>
            <a:miter lim="800000"/>
            <a:headEnd/>
            <a:tailEnd/>
          </a:ln>
          <a:effectLst>
            <a:outerShdw dist="35921" dir="2700000" algn="ctr" rotWithShape="0">
              <a:schemeClr val="bg2"/>
            </a:outerShdw>
          </a:effectLst>
        </p:spPr>
        <p:txBody>
          <a:bodyPr wrap="none" anchor="ctr"/>
          <a:lstStyle/>
          <a:p>
            <a:pPr>
              <a:defRPr/>
            </a:pPr>
            <a:r>
              <a:rPr lang="en-US" sz="1600" dirty="0">
                <a:solidFill>
                  <a:schemeClr val="bg1"/>
                </a:solidFill>
              </a:rPr>
              <a:t>Balance Sheet</a:t>
            </a:r>
          </a:p>
          <a:p>
            <a:pPr>
              <a:defRPr/>
            </a:pPr>
            <a:r>
              <a:rPr lang="en-US" sz="1600" dirty="0">
                <a:solidFill>
                  <a:schemeClr val="bg1"/>
                </a:solidFill>
              </a:rPr>
              <a:t>Income Statement</a:t>
            </a:r>
          </a:p>
          <a:p>
            <a:pPr>
              <a:defRPr/>
            </a:pPr>
            <a:r>
              <a:rPr lang="en-US" sz="1600" dirty="0">
                <a:solidFill>
                  <a:schemeClr val="bg1"/>
                </a:solidFill>
              </a:rPr>
              <a:t>Statement of</a:t>
            </a:r>
          </a:p>
          <a:p>
            <a:pPr>
              <a:defRPr/>
            </a:pPr>
            <a:r>
              <a:rPr lang="en-US" sz="1600" dirty="0">
                <a:solidFill>
                  <a:schemeClr val="bg1"/>
                </a:solidFill>
              </a:rPr>
              <a:t>  Owner Equity</a:t>
            </a:r>
          </a:p>
          <a:p>
            <a:pPr>
              <a:defRPr/>
            </a:pPr>
            <a:r>
              <a:rPr lang="en-US" sz="1600" dirty="0">
                <a:solidFill>
                  <a:schemeClr val="bg1"/>
                </a:solidFill>
              </a:rPr>
              <a:t>Statement of</a:t>
            </a:r>
          </a:p>
          <a:p>
            <a:pPr>
              <a:defRPr/>
            </a:pPr>
            <a:r>
              <a:rPr lang="en-US" sz="1600" dirty="0">
                <a:solidFill>
                  <a:schemeClr val="bg1"/>
                </a:solidFill>
              </a:rPr>
              <a:t>  Cash Flows</a:t>
            </a:r>
          </a:p>
        </p:txBody>
      </p:sp>
      <p:sp>
        <p:nvSpPr>
          <p:cNvPr id="16402" name="AutoShape 31"/>
          <p:cNvSpPr>
            <a:spLocks noChangeArrowheads="1"/>
          </p:cNvSpPr>
          <p:nvPr/>
        </p:nvSpPr>
        <p:spPr bwMode="auto">
          <a:xfrm>
            <a:off x="3657600" y="5562600"/>
            <a:ext cx="762000" cy="457200"/>
          </a:xfrm>
          <a:prstGeom prst="rightArrow">
            <a:avLst>
              <a:gd name="adj1" fmla="val 50000"/>
              <a:gd name="adj2" fmla="val 41667"/>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6403" name="AutoShape 32"/>
          <p:cNvSpPr>
            <a:spLocks noChangeArrowheads="1"/>
          </p:cNvSpPr>
          <p:nvPr/>
        </p:nvSpPr>
        <p:spPr bwMode="auto">
          <a:xfrm rot="10800000">
            <a:off x="5334000" y="3810000"/>
            <a:ext cx="990600" cy="609600"/>
          </a:xfrm>
          <a:prstGeom prst="rightArrow">
            <a:avLst>
              <a:gd name="adj1" fmla="val 50000"/>
              <a:gd name="adj2" fmla="val 40625"/>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6404" name="AutoShape 33"/>
          <p:cNvSpPr>
            <a:spLocks noChangeArrowheads="1"/>
          </p:cNvSpPr>
          <p:nvPr/>
        </p:nvSpPr>
        <p:spPr bwMode="auto">
          <a:xfrm rot="10800000">
            <a:off x="2514600" y="3886200"/>
            <a:ext cx="990600" cy="609600"/>
          </a:xfrm>
          <a:prstGeom prst="rightArrow">
            <a:avLst>
              <a:gd name="adj1" fmla="val 50000"/>
              <a:gd name="adj2" fmla="val 40625"/>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6405" name="AutoShape 34"/>
          <p:cNvSpPr>
            <a:spLocks noChangeArrowheads="1"/>
          </p:cNvSpPr>
          <p:nvPr/>
        </p:nvSpPr>
        <p:spPr bwMode="auto">
          <a:xfrm rot="2040026">
            <a:off x="1219200" y="5181600"/>
            <a:ext cx="685800" cy="609600"/>
          </a:xfrm>
          <a:prstGeom prst="rightArrow">
            <a:avLst>
              <a:gd name="adj1" fmla="val 50000"/>
              <a:gd name="adj2" fmla="val 28125"/>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
        <p:nvSpPr>
          <p:cNvPr id="16406" name="AutoShape 36"/>
          <p:cNvSpPr>
            <a:spLocks noChangeArrowheads="1"/>
          </p:cNvSpPr>
          <p:nvPr/>
        </p:nvSpPr>
        <p:spPr bwMode="auto">
          <a:xfrm rot="5400000">
            <a:off x="6819900" y="2628900"/>
            <a:ext cx="533400" cy="609600"/>
          </a:xfrm>
          <a:prstGeom prst="rightArrow">
            <a:avLst>
              <a:gd name="adj1" fmla="val 50000"/>
              <a:gd name="adj2" fmla="val 25000"/>
            </a:avLst>
          </a:prstGeom>
          <a:gradFill rotWithShape="0">
            <a:gsLst>
              <a:gs pos="0">
                <a:srgbClr val="FF5050"/>
              </a:gs>
              <a:gs pos="100000">
                <a:srgbClr val="800000"/>
              </a:gs>
            </a:gsLst>
            <a:lin ang="0" scaled="1"/>
          </a:gradFill>
          <a:ln w="19050">
            <a:solidFill>
              <a:schemeClr val="tx1"/>
            </a:solidFill>
            <a:miter lim="800000"/>
            <a:headEnd/>
            <a:tailEnd/>
          </a:ln>
        </p:spPr>
        <p:txBody>
          <a:bodyPr wrap="none" anchor="ct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noFill/>
        </p:spPr>
        <p:txBody>
          <a:bodyPr/>
          <a:lstStyle/>
          <a:p>
            <a:fld id="{0ACD24AE-12E5-4624-BA08-04F17758C55A}" type="slidenum">
              <a:rPr lang="en-US" smtClean="0"/>
              <a:pPr/>
              <a:t>16</a:t>
            </a:fld>
            <a:endParaRPr lang="en-US" smtClean="0"/>
          </a:p>
        </p:txBody>
      </p:sp>
      <p:sp>
        <p:nvSpPr>
          <p:cNvPr id="17411" name="Rectangle 2"/>
          <p:cNvSpPr>
            <a:spLocks noGrp="1" noChangeArrowheads="1"/>
          </p:cNvSpPr>
          <p:nvPr>
            <p:ph type="title"/>
          </p:nvPr>
        </p:nvSpPr>
        <p:spPr/>
        <p:txBody>
          <a:bodyPr/>
          <a:lstStyle/>
          <a:p>
            <a:pPr eaLnBrk="1" hangingPunct="1"/>
            <a:r>
              <a:rPr lang="en-US" smtClean="0"/>
              <a:t>Types of Financial Statements</a:t>
            </a:r>
          </a:p>
        </p:txBody>
      </p:sp>
      <p:sp>
        <p:nvSpPr>
          <p:cNvPr id="17412" name="Rectangle 3"/>
          <p:cNvSpPr>
            <a:spLocks noGrp="1" noChangeArrowheads="1"/>
          </p:cNvSpPr>
          <p:nvPr>
            <p:ph type="body" sz="half" idx="1"/>
          </p:nvPr>
        </p:nvSpPr>
        <p:spPr/>
        <p:txBody>
          <a:bodyPr/>
          <a:lstStyle/>
          <a:p>
            <a:pPr eaLnBrk="1" hangingPunct="1"/>
            <a:r>
              <a:rPr lang="en-US" sz="2400" smtClean="0"/>
              <a:t>Balance sheet</a:t>
            </a:r>
          </a:p>
          <a:p>
            <a:pPr eaLnBrk="1" hangingPunct="1"/>
            <a:r>
              <a:rPr lang="en-US" sz="2400" smtClean="0"/>
              <a:t>Statement of income or statement of operations</a:t>
            </a:r>
          </a:p>
          <a:p>
            <a:pPr eaLnBrk="1" hangingPunct="1"/>
            <a:r>
              <a:rPr lang="en-US" sz="2400" smtClean="0"/>
              <a:t>Statement of retained earnings</a:t>
            </a:r>
          </a:p>
          <a:p>
            <a:pPr eaLnBrk="1" hangingPunct="1"/>
            <a:r>
              <a:rPr lang="en-US" sz="2400" smtClean="0"/>
              <a:t>Statement of cash flows</a:t>
            </a:r>
          </a:p>
          <a:p>
            <a:pPr eaLnBrk="1" hangingPunct="1"/>
            <a:r>
              <a:rPr lang="en-US" sz="2400" smtClean="0"/>
              <a:t>Statement of changes in owner’s equity</a:t>
            </a:r>
          </a:p>
        </p:txBody>
      </p:sp>
      <p:sp>
        <p:nvSpPr>
          <p:cNvPr id="17413" name="Rectangle 4"/>
          <p:cNvSpPr>
            <a:spLocks noGrp="1" noChangeArrowheads="1"/>
          </p:cNvSpPr>
          <p:nvPr>
            <p:ph type="body" sz="half" idx="2"/>
          </p:nvPr>
        </p:nvSpPr>
        <p:spPr>
          <a:xfrm>
            <a:off x="4648200" y="2286000"/>
            <a:ext cx="4114800" cy="3962400"/>
          </a:xfrm>
        </p:spPr>
        <p:txBody>
          <a:bodyPr/>
          <a:lstStyle/>
          <a:p>
            <a:pPr eaLnBrk="1" hangingPunct="1">
              <a:lnSpc>
                <a:spcPct val="90000"/>
              </a:lnSpc>
            </a:pPr>
            <a:r>
              <a:rPr lang="en-US" sz="2400" smtClean="0"/>
              <a:t>Statement of assets and liabilities that does not include owner’s equity accounts</a:t>
            </a:r>
          </a:p>
          <a:p>
            <a:pPr eaLnBrk="1" hangingPunct="1">
              <a:lnSpc>
                <a:spcPct val="90000"/>
              </a:lnSpc>
            </a:pPr>
            <a:r>
              <a:rPr lang="en-US" sz="2400" smtClean="0"/>
              <a:t>Statement of revenue and expenses</a:t>
            </a:r>
          </a:p>
          <a:p>
            <a:pPr eaLnBrk="1" hangingPunct="1">
              <a:lnSpc>
                <a:spcPct val="90000"/>
              </a:lnSpc>
            </a:pPr>
            <a:r>
              <a:rPr lang="en-US" sz="2400" smtClean="0"/>
              <a:t>Summary of operations</a:t>
            </a:r>
          </a:p>
          <a:p>
            <a:pPr eaLnBrk="1" hangingPunct="1">
              <a:lnSpc>
                <a:spcPct val="90000"/>
              </a:lnSpc>
            </a:pPr>
            <a:r>
              <a:rPr lang="en-US" sz="2400" smtClean="0"/>
              <a:t>Statement of operations by product lines</a:t>
            </a:r>
          </a:p>
          <a:p>
            <a:pPr eaLnBrk="1" hangingPunct="1">
              <a:lnSpc>
                <a:spcPct val="90000"/>
              </a:lnSpc>
            </a:pPr>
            <a:r>
              <a:rPr lang="en-US" sz="2400" smtClean="0"/>
              <a:t>Statement of cash receipts and disbursements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p:spPr>
        <p:txBody>
          <a:bodyPr/>
          <a:lstStyle/>
          <a:p>
            <a:fld id="{4F24F716-D778-4C0D-955B-15B1EFE7BCF9}" type="slidenum">
              <a:rPr lang="en-US" smtClean="0"/>
              <a:pPr/>
              <a:t>17</a:t>
            </a:fld>
            <a:endParaRPr lang="en-US" smtClean="0"/>
          </a:p>
        </p:txBody>
      </p:sp>
      <p:sp>
        <p:nvSpPr>
          <p:cNvPr id="18435" name="Rectangle 2"/>
          <p:cNvSpPr>
            <a:spLocks noGrp="1" noChangeArrowheads="1"/>
          </p:cNvSpPr>
          <p:nvPr>
            <p:ph type="title"/>
          </p:nvPr>
        </p:nvSpPr>
        <p:spPr>
          <a:xfrm>
            <a:off x="685800" y="685800"/>
            <a:ext cx="7772400" cy="1143000"/>
          </a:xfrm>
        </p:spPr>
        <p:txBody>
          <a:bodyPr/>
          <a:lstStyle/>
          <a:p>
            <a:pPr eaLnBrk="1" hangingPunct="1"/>
            <a:r>
              <a:rPr lang="en-US" smtClean="0"/>
              <a:t>Other Financial Data Presentations</a:t>
            </a:r>
          </a:p>
        </p:txBody>
      </p:sp>
      <p:sp>
        <p:nvSpPr>
          <p:cNvPr id="18436" name="Rectangle 3"/>
          <p:cNvSpPr>
            <a:spLocks noGrp="1" noChangeArrowheads="1"/>
          </p:cNvSpPr>
          <p:nvPr>
            <p:ph type="body" idx="1"/>
          </p:nvPr>
        </p:nvSpPr>
        <p:spPr>
          <a:xfrm>
            <a:off x="685800" y="1981200"/>
            <a:ext cx="7772400" cy="4267200"/>
          </a:xfrm>
        </p:spPr>
        <p:txBody>
          <a:bodyPr/>
          <a:lstStyle/>
          <a:p>
            <a:pPr eaLnBrk="1" hangingPunct="1"/>
            <a:r>
              <a:rPr lang="en-US" smtClean="0"/>
              <a:t>Prospective financial information</a:t>
            </a:r>
          </a:p>
          <a:p>
            <a:pPr eaLnBrk="1" hangingPunct="1"/>
            <a:r>
              <a:rPr lang="en-US" smtClean="0"/>
              <a:t>Pro forma financial statements</a:t>
            </a:r>
          </a:p>
          <a:p>
            <a:pPr eaLnBrk="1" hangingPunct="1"/>
            <a:r>
              <a:rPr lang="en-US" smtClean="0"/>
              <a:t>Proxy statements</a:t>
            </a:r>
          </a:p>
          <a:p>
            <a:pPr eaLnBrk="1" hangingPunct="1"/>
            <a:r>
              <a:rPr lang="en-US" smtClean="0"/>
              <a:t>Interim financial information</a:t>
            </a:r>
          </a:p>
          <a:p>
            <a:pPr eaLnBrk="1" hangingPunct="1"/>
            <a:r>
              <a:rPr lang="en-US" smtClean="0"/>
              <a:t>Current value financial representations</a:t>
            </a:r>
          </a:p>
          <a:p>
            <a:pPr eaLnBrk="1" hangingPunct="1"/>
            <a:r>
              <a:rPr lang="en-US" smtClean="0"/>
              <a:t>Personal financial statements</a:t>
            </a:r>
          </a:p>
          <a:p>
            <a:pPr eaLnBrk="1" hangingPunct="1"/>
            <a:r>
              <a:rPr lang="en-US" smtClean="0"/>
              <a:t>Bankruptcy financial statements</a:t>
            </a:r>
          </a:p>
          <a:p>
            <a:pPr eaLnBrk="1" hangingPunct="1"/>
            <a:r>
              <a:rPr lang="en-US" smtClean="0"/>
              <a:t>Registration statement disclosures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22E3F38F-AC1A-4B95-9796-0252070C87BF}" type="slidenum">
              <a:rPr lang="en-US" smtClean="0"/>
              <a:pPr/>
              <a:t>18</a:t>
            </a:fld>
            <a:endParaRPr lang="en-US" smtClean="0"/>
          </a:p>
        </p:txBody>
      </p:sp>
      <p:sp>
        <p:nvSpPr>
          <p:cNvPr id="19459" name="Rectangle 2"/>
          <p:cNvSpPr>
            <a:spLocks noGrp="1" noChangeArrowheads="1"/>
          </p:cNvSpPr>
          <p:nvPr>
            <p:ph type="title"/>
          </p:nvPr>
        </p:nvSpPr>
        <p:spPr>
          <a:xfrm>
            <a:off x="685800" y="685800"/>
            <a:ext cx="7772400" cy="1143000"/>
          </a:xfrm>
        </p:spPr>
        <p:txBody>
          <a:bodyPr/>
          <a:lstStyle/>
          <a:p>
            <a:pPr eaLnBrk="1" hangingPunct="1"/>
            <a:r>
              <a:rPr lang="en-US" smtClean="0"/>
              <a:t>Other Financial Data Presentations</a:t>
            </a:r>
          </a:p>
        </p:txBody>
      </p:sp>
      <p:sp>
        <p:nvSpPr>
          <p:cNvPr id="19460" name="Rectangle 3"/>
          <p:cNvSpPr>
            <a:spLocks noGrp="1" noChangeArrowheads="1"/>
          </p:cNvSpPr>
          <p:nvPr>
            <p:ph type="body" idx="1"/>
          </p:nvPr>
        </p:nvSpPr>
        <p:spPr>
          <a:xfrm>
            <a:off x="685800" y="1981200"/>
            <a:ext cx="7848600" cy="4343400"/>
          </a:xfrm>
        </p:spPr>
        <p:txBody>
          <a:bodyPr/>
          <a:lstStyle/>
          <a:p>
            <a:pPr eaLnBrk="1" hangingPunct="1">
              <a:lnSpc>
                <a:spcPct val="90000"/>
              </a:lnSpc>
            </a:pPr>
            <a:r>
              <a:rPr lang="en-US" smtClean="0"/>
              <a:t>Other comprehensive bases of accounting, according to SAS 62 (AU 623), </a:t>
            </a:r>
            <a:r>
              <a:rPr lang="en-US" i="1" smtClean="0"/>
              <a:t>Special Reports</a:t>
            </a:r>
          </a:p>
          <a:p>
            <a:pPr lvl="1" eaLnBrk="1" hangingPunct="1">
              <a:lnSpc>
                <a:spcPct val="90000"/>
              </a:lnSpc>
            </a:pPr>
            <a:r>
              <a:rPr lang="en-US" smtClean="0">
                <a:solidFill>
                  <a:schemeClr val="tx1"/>
                </a:solidFill>
              </a:rPr>
              <a:t>Government or regulatory agency accounting</a:t>
            </a:r>
          </a:p>
          <a:p>
            <a:pPr lvl="1" eaLnBrk="1" hangingPunct="1">
              <a:lnSpc>
                <a:spcPct val="90000"/>
              </a:lnSpc>
            </a:pPr>
            <a:r>
              <a:rPr lang="en-US" smtClean="0">
                <a:solidFill>
                  <a:schemeClr val="tx1"/>
                </a:solidFill>
              </a:rPr>
              <a:t>Tax-basis accounting</a:t>
            </a:r>
          </a:p>
          <a:p>
            <a:pPr lvl="1" eaLnBrk="1" hangingPunct="1">
              <a:lnSpc>
                <a:spcPct val="90000"/>
              </a:lnSpc>
            </a:pPr>
            <a:r>
              <a:rPr lang="en-US" smtClean="0">
                <a:solidFill>
                  <a:schemeClr val="tx1"/>
                </a:solidFill>
              </a:rPr>
              <a:t>Cash receipts and disbursements, or modified cash receipts and disbursements</a:t>
            </a:r>
          </a:p>
          <a:p>
            <a:pPr lvl="1" eaLnBrk="1" hangingPunct="1">
              <a:lnSpc>
                <a:spcPct val="90000"/>
              </a:lnSpc>
            </a:pPr>
            <a:r>
              <a:rPr lang="en-US" smtClean="0">
                <a:solidFill>
                  <a:schemeClr val="tx1"/>
                </a:solidFill>
              </a:rPr>
              <a:t>Any other basis with a definite set of criteria applied to all material items, such as the price-level basis of accounting</a:t>
            </a:r>
          </a:p>
          <a:p>
            <a:pPr eaLnBrk="1" hangingPunct="1">
              <a:lnSpc>
                <a:spcPct val="90000"/>
              </a:lnSpc>
            </a:pPr>
            <a:endParaRPr lang="en-US" sz="32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p:spPr>
        <p:txBody>
          <a:bodyPr/>
          <a:lstStyle/>
          <a:p>
            <a:fld id="{FA1F7231-834D-45B8-B3C3-4DC8A588B441}" type="slidenum">
              <a:rPr lang="en-US" smtClean="0"/>
              <a:pPr/>
              <a:t>19</a:t>
            </a:fld>
            <a:endParaRPr lang="en-US" smtClean="0"/>
          </a:p>
        </p:txBody>
      </p:sp>
      <p:sp>
        <p:nvSpPr>
          <p:cNvPr id="20483" name="Rectangle 2"/>
          <p:cNvSpPr>
            <a:spLocks noGrp="1" noChangeArrowheads="1"/>
          </p:cNvSpPr>
          <p:nvPr>
            <p:ph type="title"/>
          </p:nvPr>
        </p:nvSpPr>
        <p:spPr>
          <a:xfrm>
            <a:off x="685800" y="609600"/>
            <a:ext cx="7772400" cy="1143000"/>
          </a:xfrm>
        </p:spPr>
        <p:txBody>
          <a:bodyPr/>
          <a:lstStyle/>
          <a:p>
            <a:pPr eaLnBrk="1" hangingPunct="1"/>
            <a:r>
              <a:rPr lang="en-US" dirty="0" smtClean="0"/>
              <a:t>The Sarbanes-Oxley Act</a:t>
            </a:r>
          </a:p>
        </p:txBody>
      </p:sp>
      <p:sp>
        <p:nvSpPr>
          <p:cNvPr id="20484" name="Rectangle 3"/>
          <p:cNvSpPr>
            <a:spLocks noGrp="1" noChangeArrowheads="1"/>
          </p:cNvSpPr>
          <p:nvPr>
            <p:ph type="body" idx="1"/>
          </p:nvPr>
        </p:nvSpPr>
        <p:spPr>
          <a:xfrm>
            <a:off x="685800" y="2057400"/>
            <a:ext cx="7772400" cy="4114800"/>
          </a:xfrm>
        </p:spPr>
        <p:txBody>
          <a:bodyPr/>
          <a:lstStyle/>
          <a:p>
            <a:pPr eaLnBrk="1" hangingPunct="1">
              <a:lnSpc>
                <a:spcPct val="90000"/>
              </a:lnSpc>
            </a:pPr>
            <a:r>
              <a:rPr lang="en-US" smtClean="0"/>
              <a:t>Establishing higher standards for corporate governance and accountability</a:t>
            </a:r>
          </a:p>
          <a:p>
            <a:pPr eaLnBrk="1" hangingPunct="1">
              <a:lnSpc>
                <a:spcPct val="90000"/>
              </a:lnSpc>
            </a:pPr>
            <a:r>
              <a:rPr lang="en-US" smtClean="0"/>
              <a:t>Creating an independent regulatory framework for the accounting profession</a:t>
            </a:r>
          </a:p>
          <a:p>
            <a:pPr eaLnBrk="1" hangingPunct="1">
              <a:lnSpc>
                <a:spcPct val="90000"/>
              </a:lnSpc>
            </a:pPr>
            <a:r>
              <a:rPr lang="en-US" smtClean="0"/>
              <a:t>Enhancing the quality and transparency of financial reports</a:t>
            </a:r>
          </a:p>
          <a:p>
            <a:pPr eaLnBrk="1" hangingPunct="1">
              <a:lnSpc>
                <a:spcPct val="90000"/>
              </a:lnSpc>
            </a:pPr>
            <a:r>
              <a:rPr lang="en-US" smtClean="0"/>
              <a:t>Developing severe civil and criminal penalties for corporate wrongdoers</a:t>
            </a:r>
          </a:p>
          <a:p>
            <a:pPr eaLnBrk="1" hangingPunct="1">
              <a:lnSpc>
                <a:spcPct val="90000"/>
              </a:lnSpc>
            </a:pPr>
            <a:r>
              <a:rPr lang="en-US" smtClean="0"/>
              <a:t>Establishing new protections for corporate whistleblowers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p:cNvSpPr>
            <a:spLocks noGrp="1"/>
          </p:cNvSpPr>
          <p:nvPr>
            <p:ph type="sldNum" sz="quarter" idx="11"/>
          </p:nvPr>
        </p:nvSpPr>
        <p:spPr>
          <a:noFill/>
        </p:spPr>
        <p:txBody>
          <a:bodyPr/>
          <a:lstStyle/>
          <a:p>
            <a:fld id="{08084FAC-1429-4CDD-B1EE-B440AA419D24}" type="slidenum">
              <a:rPr lang="en-US" smtClean="0"/>
              <a:pPr/>
              <a:t>2</a:t>
            </a:fld>
            <a:endParaRPr lang="en-US" smtClean="0"/>
          </a:p>
        </p:txBody>
      </p:sp>
      <p:sp>
        <p:nvSpPr>
          <p:cNvPr id="3075" name="Rectangle 2"/>
          <p:cNvSpPr>
            <a:spLocks noGrp="1" noChangeArrowheads="1"/>
          </p:cNvSpPr>
          <p:nvPr>
            <p:ph type="title"/>
          </p:nvPr>
        </p:nvSpPr>
        <p:spPr/>
        <p:txBody>
          <a:bodyPr/>
          <a:lstStyle/>
          <a:p>
            <a:pPr eaLnBrk="1" hangingPunct="1"/>
            <a:r>
              <a:rPr lang="en-US" smtClean="0"/>
              <a:t>Learning Objectives</a:t>
            </a:r>
          </a:p>
        </p:txBody>
      </p:sp>
      <p:sp>
        <p:nvSpPr>
          <p:cNvPr id="3076" name="Rectangle 3"/>
          <p:cNvSpPr>
            <a:spLocks noGrp="1" noChangeArrowheads="1"/>
          </p:cNvSpPr>
          <p:nvPr>
            <p:ph type="body" idx="1"/>
          </p:nvPr>
        </p:nvSpPr>
        <p:spPr/>
        <p:txBody>
          <a:bodyPr/>
          <a:lstStyle/>
          <a:p>
            <a:pPr eaLnBrk="1" hangingPunct="1"/>
            <a:r>
              <a:rPr lang="en-US" smtClean="0">
                <a:cs typeface="Times New Roman" pitchFamily="18" charset="0"/>
              </a:rPr>
              <a:t>Define fraud as it relates to financial statements.</a:t>
            </a:r>
          </a:p>
          <a:p>
            <a:pPr eaLnBrk="1" hangingPunct="1"/>
            <a:r>
              <a:rPr lang="en-US" smtClean="0">
                <a:cs typeface="Times New Roman" pitchFamily="18" charset="0"/>
              </a:rPr>
              <a:t>Identify the main groups of people who commit financial statement fraud.</a:t>
            </a:r>
          </a:p>
          <a:p>
            <a:pPr eaLnBrk="1" hangingPunct="1"/>
            <a:r>
              <a:rPr lang="en-US" smtClean="0">
                <a:cs typeface="Times New Roman" pitchFamily="18" charset="0"/>
              </a:rPr>
              <a:t>List the primary reasons people commit financial statement fraud.</a:t>
            </a:r>
          </a:p>
          <a:p>
            <a:pPr eaLnBrk="1" hangingPunct="1"/>
            <a:r>
              <a:rPr lang="en-US" smtClean="0">
                <a:cs typeface="Times New Roman" pitchFamily="18" charset="0"/>
              </a:rPr>
              <a:t>Describe the general methods used to commit financial statement fraud.</a:t>
            </a:r>
            <a:r>
              <a:rPr lang="en-US" smtClean="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09FB708D-E4C7-4F6D-B857-C7778FC1BBC2}" type="slidenum">
              <a:rPr lang="en-US" smtClean="0"/>
              <a:pPr/>
              <a:t>20</a:t>
            </a:fld>
            <a:endParaRPr lang="en-US" smtClean="0"/>
          </a:p>
        </p:txBody>
      </p:sp>
      <p:sp>
        <p:nvSpPr>
          <p:cNvPr id="21507" name="Rectangle 2"/>
          <p:cNvSpPr>
            <a:spLocks noGrp="1" noChangeArrowheads="1"/>
          </p:cNvSpPr>
          <p:nvPr>
            <p:ph type="title"/>
          </p:nvPr>
        </p:nvSpPr>
        <p:spPr/>
        <p:txBody>
          <a:bodyPr/>
          <a:lstStyle/>
          <a:p>
            <a:pPr eaLnBrk="1" hangingPunct="1"/>
            <a:r>
              <a:rPr lang="en-US" dirty="0" smtClean="0"/>
              <a:t>SEC Rules Pertaining to the Sarbanes-Oxley Act</a:t>
            </a:r>
          </a:p>
        </p:txBody>
      </p:sp>
      <p:sp>
        <p:nvSpPr>
          <p:cNvPr id="21508" name="Rectangle 3"/>
          <p:cNvSpPr>
            <a:spLocks noGrp="1" noChangeArrowheads="1"/>
          </p:cNvSpPr>
          <p:nvPr>
            <p:ph type="body" idx="1"/>
          </p:nvPr>
        </p:nvSpPr>
        <p:spPr>
          <a:xfrm>
            <a:off x="685800" y="2286000"/>
            <a:ext cx="7772400" cy="4114800"/>
          </a:xfrm>
        </p:spPr>
        <p:txBody>
          <a:bodyPr/>
          <a:lstStyle/>
          <a:p>
            <a:pPr eaLnBrk="1" hangingPunct="1">
              <a:lnSpc>
                <a:spcPct val="90000"/>
              </a:lnSpc>
            </a:pPr>
            <a:r>
              <a:rPr lang="en-US" sz="2400" smtClean="0"/>
              <a:t>Management’s report on internal control over financial reporting and certification of disclosure in periodic reports</a:t>
            </a:r>
          </a:p>
          <a:p>
            <a:pPr eaLnBrk="1" hangingPunct="1">
              <a:lnSpc>
                <a:spcPct val="90000"/>
              </a:lnSpc>
            </a:pPr>
            <a:r>
              <a:rPr lang="en-US" sz="2400" smtClean="0"/>
              <a:t>Improper influence on conduct of audits</a:t>
            </a:r>
          </a:p>
          <a:p>
            <a:pPr eaLnBrk="1" hangingPunct="1">
              <a:lnSpc>
                <a:spcPct val="90000"/>
              </a:lnSpc>
            </a:pPr>
            <a:r>
              <a:rPr lang="en-US" sz="2400" smtClean="0"/>
              <a:t>New standards of professional conduct for attorneys</a:t>
            </a:r>
          </a:p>
          <a:p>
            <a:pPr eaLnBrk="1" hangingPunct="1">
              <a:lnSpc>
                <a:spcPct val="90000"/>
              </a:lnSpc>
            </a:pPr>
            <a:r>
              <a:rPr lang="en-US" sz="2400" smtClean="0"/>
              <a:t>Standards and procedures related to listed company audit committees</a:t>
            </a:r>
          </a:p>
          <a:p>
            <a:pPr eaLnBrk="1" hangingPunct="1">
              <a:lnSpc>
                <a:spcPct val="90000"/>
              </a:lnSpc>
            </a:pPr>
            <a:r>
              <a:rPr lang="en-US" sz="2400" smtClean="0"/>
              <a:t>Strengthening the commission’s requirements regarding auditor independence</a:t>
            </a:r>
          </a:p>
          <a:p>
            <a:pPr eaLnBrk="1" hangingPunct="1">
              <a:lnSpc>
                <a:spcPct val="90000"/>
              </a:lnSpc>
            </a:pPr>
            <a:r>
              <a:rPr lang="en-US" sz="2400" smtClean="0"/>
              <a:t>Disclosure in management’s discussion and analysis about off-balance sheet arrangements and aggregate contractual obligations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p:spPr>
        <p:txBody>
          <a:bodyPr/>
          <a:lstStyle/>
          <a:p>
            <a:fld id="{74BB9ED5-FE0B-4715-BE0E-1309AF6CF4B4}" type="slidenum">
              <a:rPr lang="en-US" smtClean="0"/>
              <a:pPr/>
              <a:t>21</a:t>
            </a:fld>
            <a:endParaRPr lang="en-US" smtClean="0"/>
          </a:p>
        </p:txBody>
      </p:sp>
      <p:sp>
        <p:nvSpPr>
          <p:cNvPr id="22531" name="Rectangle 2"/>
          <p:cNvSpPr>
            <a:spLocks noGrp="1" noChangeArrowheads="1"/>
          </p:cNvSpPr>
          <p:nvPr>
            <p:ph type="title"/>
          </p:nvPr>
        </p:nvSpPr>
        <p:spPr>
          <a:xfrm>
            <a:off x="685800" y="685800"/>
            <a:ext cx="7772400" cy="1143000"/>
          </a:xfrm>
        </p:spPr>
        <p:txBody>
          <a:bodyPr/>
          <a:lstStyle/>
          <a:p>
            <a:pPr eaLnBrk="1" hangingPunct="1"/>
            <a:r>
              <a:rPr lang="en-US" dirty="0" smtClean="0"/>
              <a:t>SEC Rules Pertaining to the Sarbanes-Oxley Act</a:t>
            </a:r>
          </a:p>
        </p:txBody>
      </p:sp>
      <p:sp>
        <p:nvSpPr>
          <p:cNvPr id="22532" name="Rectangle 3"/>
          <p:cNvSpPr>
            <a:spLocks noGrp="1" noChangeArrowheads="1"/>
          </p:cNvSpPr>
          <p:nvPr>
            <p:ph type="body" idx="1"/>
          </p:nvPr>
        </p:nvSpPr>
        <p:spPr>
          <a:xfrm>
            <a:off x="685800" y="2057400"/>
            <a:ext cx="7772400" cy="4495800"/>
          </a:xfrm>
        </p:spPr>
        <p:txBody>
          <a:bodyPr/>
          <a:lstStyle/>
          <a:p>
            <a:pPr eaLnBrk="1" hangingPunct="1">
              <a:lnSpc>
                <a:spcPct val="90000"/>
              </a:lnSpc>
            </a:pPr>
            <a:r>
              <a:rPr lang="en-US" smtClean="0"/>
              <a:t>Disclosures regarding a code of ethics for senior financial officers and audit committee financial expert</a:t>
            </a:r>
          </a:p>
          <a:p>
            <a:pPr eaLnBrk="1" hangingPunct="1">
              <a:lnSpc>
                <a:spcPct val="90000"/>
              </a:lnSpc>
            </a:pPr>
            <a:r>
              <a:rPr lang="en-US" smtClean="0"/>
              <a:t>Retention of records relevant to audits and reviews</a:t>
            </a:r>
          </a:p>
          <a:p>
            <a:pPr eaLnBrk="1" hangingPunct="1">
              <a:lnSpc>
                <a:spcPct val="90000"/>
              </a:lnSpc>
            </a:pPr>
            <a:r>
              <a:rPr lang="en-US" smtClean="0"/>
              <a:t>Insider trades during pension fund blackout periods</a:t>
            </a:r>
          </a:p>
          <a:p>
            <a:pPr eaLnBrk="1" hangingPunct="1">
              <a:lnSpc>
                <a:spcPct val="90000"/>
              </a:lnSpc>
            </a:pPr>
            <a:r>
              <a:rPr lang="en-US" smtClean="0"/>
              <a:t>Conditions for use of non-GAAP financial measures</a:t>
            </a:r>
          </a:p>
          <a:p>
            <a:pPr eaLnBrk="1" hangingPunct="1">
              <a:lnSpc>
                <a:spcPct val="90000"/>
              </a:lnSpc>
            </a:pPr>
            <a:r>
              <a:rPr lang="en-US" smtClean="0"/>
              <a:t>Certification of disclosure in companies’ quarterly and annual reports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p:spPr>
        <p:txBody>
          <a:bodyPr/>
          <a:lstStyle/>
          <a:p>
            <a:fld id="{FFD76372-3BA5-477C-8F2A-7F98A2E1B237}" type="slidenum">
              <a:rPr lang="en-US" smtClean="0"/>
              <a:pPr/>
              <a:t>22</a:t>
            </a:fld>
            <a:endParaRPr lang="en-US" smtClean="0"/>
          </a:p>
        </p:txBody>
      </p:sp>
      <p:sp>
        <p:nvSpPr>
          <p:cNvPr id="23555" name="Rectangle 2"/>
          <p:cNvSpPr>
            <a:spLocks noGrp="1" noChangeArrowheads="1"/>
          </p:cNvSpPr>
          <p:nvPr>
            <p:ph type="title"/>
          </p:nvPr>
        </p:nvSpPr>
        <p:spPr/>
        <p:txBody>
          <a:bodyPr/>
          <a:lstStyle/>
          <a:p>
            <a:pPr eaLnBrk="1" hangingPunct="1"/>
            <a:r>
              <a:rPr lang="en-US" smtClean="0"/>
              <a:t>Public Company Accounting Oversight Board</a:t>
            </a:r>
          </a:p>
        </p:txBody>
      </p:sp>
      <p:sp>
        <p:nvSpPr>
          <p:cNvPr id="23556" name="Rectangle 3"/>
          <p:cNvSpPr>
            <a:spLocks noGrp="1" noChangeArrowheads="1"/>
          </p:cNvSpPr>
          <p:nvPr>
            <p:ph type="body" idx="1"/>
          </p:nvPr>
        </p:nvSpPr>
        <p:spPr>
          <a:xfrm>
            <a:off x="685800" y="2286000"/>
            <a:ext cx="7772400" cy="4038600"/>
          </a:xfrm>
        </p:spPr>
        <p:txBody>
          <a:bodyPr/>
          <a:lstStyle/>
          <a:p>
            <a:pPr eaLnBrk="1" hangingPunct="1"/>
            <a:r>
              <a:rPr lang="en-US" sz="3200" i="1" smtClean="0"/>
              <a:t>To oversee the audit of public companies that are subject to the securities laws, and related matters, in order to protect the interests of investors and further the public interest in the preparation of informative, accurate, and independent audit reports for companies, the securities of which are sold to, and held by and for, public investors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p:spPr>
        <p:txBody>
          <a:bodyPr/>
          <a:lstStyle/>
          <a:p>
            <a:fld id="{E88AEDB1-F3BA-4E55-BDF5-D6ACBDBBD5A9}" type="slidenum">
              <a:rPr lang="en-US" smtClean="0"/>
              <a:pPr/>
              <a:t>23</a:t>
            </a:fld>
            <a:endParaRPr lang="en-US" smtClean="0"/>
          </a:p>
        </p:txBody>
      </p:sp>
      <p:sp>
        <p:nvSpPr>
          <p:cNvPr id="24579" name="Rectangle 2"/>
          <p:cNvSpPr>
            <a:spLocks noGrp="1" noChangeArrowheads="1"/>
          </p:cNvSpPr>
          <p:nvPr>
            <p:ph type="title"/>
          </p:nvPr>
        </p:nvSpPr>
        <p:spPr/>
        <p:txBody>
          <a:bodyPr/>
          <a:lstStyle/>
          <a:p>
            <a:pPr eaLnBrk="1" hangingPunct="1"/>
            <a:r>
              <a:rPr lang="en-US" smtClean="0"/>
              <a:t>PCAOB’s Duties</a:t>
            </a:r>
          </a:p>
        </p:txBody>
      </p:sp>
      <p:sp>
        <p:nvSpPr>
          <p:cNvPr id="24580" name="Rectangle 3"/>
          <p:cNvSpPr>
            <a:spLocks noGrp="1" noChangeArrowheads="1"/>
          </p:cNvSpPr>
          <p:nvPr>
            <p:ph type="body" idx="1"/>
          </p:nvPr>
        </p:nvSpPr>
        <p:spPr/>
        <p:txBody>
          <a:bodyPr/>
          <a:lstStyle/>
          <a:p>
            <a:pPr eaLnBrk="1" hangingPunct="1">
              <a:lnSpc>
                <a:spcPct val="90000"/>
              </a:lnSpc>
            </a:pPr>
            <a:r>
              <a:rPr lang="en-US" sz="3200" smtClean="0"/>
              <a:t>Registering public accounting firms that audit publicly traded companies</a:t>
            </a:r>
          </a:p>
          <a:p>
            <a:pPr eaLnBrk="1" hangingPunct="1">
              <a:lnSpc>
                <a:spcPct val="90000"/>
              </a:lnSpc>
            </a:pPr>
            <a:r>
              <a:rPr lang="en-US" sz="3200" smtClean="0"/>
              <a:t>Establishing or adopting auditing, quality control, ethics, independence, and other standards relating to audits of publicly traded companies</a:t>
            </a:r>
          </a:p>
          <a:p>
            <a:pPr eaLnBrk="1" hangingPunct="1">
              <a:lnSpc>
                <a:spcPct val="90000"/>
              </a:lnSpc>
            </a:pPr>
            <a:r>
              <a:rPr lang="en-US" sz="3200" smtClean="0"/>
              <a:t>Inspecting registered public accounting firms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p:spPr>
        <p:txBody>
          <a:bodyPr/>
          <a:lstStyle/>
          <a:p>
            <a:fld id="{BFE06014-7322-47A9-B6A1-30D9C6237996}" type="slidenum">
              <a:rPr lang="en-US" smtClean="0"/>
              <a:pPr/>
              <a:t>24</a:t>
            </a:fld>
            <a:endParaRPr lang="en-US" smtClean="0"/>
          </a:p>
        </p:txBody>
      </p:sp>
      <p:sp>
        <p:nvSpPr>
          <p:cNvPr id="25603" name="Rectangle 2"/>
          <p:cNvSpPr>
            <a:spLocks noGrp="1" noChangeArrowheads="1"/>
          </p:cNvSpPr>
          <p:nvPr>
            <p:ph type="title"/>
          </p:nvPr>
        </p:nvSpPr>
        <p:spPr>
          <a:xfrm>
            <a:off x="762000" y="609600"/>
            <a:ext cx="7772400" cy="1143000"/>
          </a:xfrm>
        </p:spPr>
        <p:txBody>
          <a:bodyPr/>
          <a:lstStyle/>
          <a:p>
            <a:pPr eaLnBrk="1" hangingPunct="1"/>
            <a:r>
              <a:rPr lang="en-US" smtClean="0"/>
              <a:t>PCAOB’s Duties</a:t>
            </a:r>
          </a:p>
        </p:txBody>
      </p:sp>
      <p:sp>
        <p:nvSpPr>
          <p:cNvPr id="25604" name="Rectangle 3"/>
          <p:cNvSpPr>
            <a:spLocks noGrp="1" noChangeArrowheads="1"/>
          </p:cNvSpPr>
          <p:nvPr>
            <p:ph type="body" idx="1"/>
          </p:nvPr>
        </p:nvSpPr>
        <p:spPr>
          <a:xfrm>
            <a:off x="381000" y="1676400"/>
            <a:ext cx="8305800" cy="4191000"/>
          </a:xfrm>
        </p:spPr>
        <p:txBody>
          <a:bodyPr/>
          <a:lstStyle/>
          <a:p>
            <a:pPr eaLnBrk="1" hangingPunct="1"/>
            <a:r>
              <a:rPr lang="en-US" sz="2600" smtClean="0"/>
              <a:t>Investigating registered public accounting firms and their employees, conducting disciplinary hearings, and imposing sanctions where justified</a:t>
            </a:r>
          </a:p>
          <a:p>
            <a:pPr eaLnBrk="1" hangingPunct="1"/>
            <a:r>
              <a:rPr lang="en-US" sz="2600" smtClean="0"/>
              <a:t>Performing such other duties as are necessary to promote high professional standards among registered accounting firms, to improve the quality of audit services offered by those firms, and to protect investors</a:t>
            </a:r>
          </a:p>
          <a:p>
            <a:pPr eaLnBrk="1" hangingPunct="1"/>
            <a:r>
              <a:rPr lang="en-US" sz="2600" smtClean="0"/>
              <a:t>Enforcing compliance with the Sarbanes-Oxley Act, the rules of the Board, professional standards, and securities laws relating to public company audits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p:spPr>
        <p:txBody>
          <a:bodyPr/>
          <a:lstStyle/>
          <a:p>
            <a:fld id="{C15581CE-C85F-42F5-8BE2-C0409994D5F0}" type="slidenum">
              <a:rPr lang="en-US" smtClean="0"/>
              <a:pPr/>
              <a:t>25</a:t>
            </a:fld>
            <a:endParaRPr lang="en-US" smtClean="0"/>
          </a:p>
        </p:txBody>
      </p:sp>
      <p:sp>
        <p:nvSpPr>
          <p:cNvPr id="26627" name="Rectangle 2"/>
          <p:cNvSpPr>
            <a:spLocks noGrp="1" noChangeArrowheads="1"/>
          </p:cNvSpPr>
          <p:nvPr>
            <p:ph type="title"/>
          </p:nvPr>
        </p:nvSpPr>
        <p:spPr/>
        <p:txBody>
          <a:bodyPr/>
          <a:lstStyle/>
          <a:p>
            <a:pPr eaLnBrk="1" hangingPunct="1"/>
            <a:r>
              <a:rPr lang="en-US" smtClean="0"/>
              <a:t>Certification Obligations for CEOs and CFOs</a:t>
            </a:r>
          </a:p>
        </p:txBody>
      </p:sp>
      <p:sp>
        <p:nvSpPr>
          <p:cNvPr id="26628" name="Rectangle 3"/>
          <p:cNvSpPr>
            <a:spLocks noGrp="1" noChangeArrowheads="1"/>
          </p:cNvSpPr>
          <p:nvPr>
            <p:ph type="body" idx="1"/>
          </p:nvPr>
        </p:nvSpPr>
        <p:spPr/>
        <p:txBody>
          <a:bodyPr/>
          <a:lstStyle/>
          <a:p>
            <a:pPr eaLnBrk="1" hangingPunct="1">
              <a:lnSpc>
                <a:spcPct val="90000"/>
              </a:lnSpc>
            </a:pPr>
            <a:r>
              <a:rPr lang="en-US" sz="3200" smtClean="0"/>
              <a:t>Criminal certifications</a:t>
            </a:r>
          </a:p>
          <a:p>
            <a:pPr lvl="1" eaLnBrk="1" hangingPunct="1">
              <a:lnSpc>
                <a:spcPct val="90000"/>
              </a:lnSpc>
            </a:pPr>
            <a:r>
              <a:rPr lang="en-US" sz="2800" smtClean="0">
                <a:solidFill>
                  <a:schemeClr val="tx1"/>
                </a:solidFill>
              </a:rPr>
              <a:t>Corporate officers who knowingly violate the certification requirements are subject to fines of up to $1 million and up to 10 years imprisonment, or both</a:t>
            </a:r>
          </a:p>
          <a:p>
            <a:pPr lvl="1" eaLnBrk="1" hangingPunct="1">
              <a:lnSpc>
                <a:spcPct val="90000"/>
              </a:lnSpc>
            </a:pPr>
            <a:r>
              <a:rPr lang="en-US" sz="2800" smtClean="0">
                <a:solidFill>
                  <a:schemeClr val="tx1"/>
                </a:solidFill>
              </a:rPr>
              <a:t>Corporate officers who willfully violate the certification requirements are subject to fines of up to $5 million and up to 20 years imprisonment, or both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15647F70-3710-483A-A3EA-D6AF876001B3}" type="slidenum">
              <a:rPr lang="en-US" smtClean="0"/>
              <a:pPr/>
              <a:t>26</a:t>
            </a:fld>
            <a:endParaRPr lang="en-US" smtClean="0"/>
          </a:p>
        </p:txBody>
      </p:sp>
      <p:sp>
        <p:nvSpPr>
          <p:cNvPr id="27651" name="Rectangle 2"/>
          <p:cNvSpPr>
            <a:spLocks noGrp="1" noChangeArrowheads="1"/>
          </p:cNvSpPr>
          <p:nvPr>
            <p:ph type="title"/>
          </p:nvPr>
        </p:nvSpPr>
        <p:spPr>
          <a:xfrm>
            <a:off x="304800" y="685800"/>
            <a:ext cx="8610600" cy="1143000"/>
          </a:xfrm>
        </p:spPr>
        <p:txBody>
          <a:bodyPr/>
          <a:lstStyle/>
          <a:p>
            <a:pPr eaLnBrk="1" hangingPunct="1"/>
            <a:r>
              <a:rPr lang="en-US" smtClean="0"/>
              <a:t>Certification Obligations for CEOs and CFOs </a:t>
            </a:r>
            <a:r>
              <a:rPr lang="en-US" smtClean="0">
                <a:cs typeface="Times New Roman" pitchFamily="18" charset="0"/>
              </a:rPr>
              <a:t>– Civil Certifications</a:t>
            </a:r>
            <a:endParaRPr lang="en-US" smtClean="0"/>
          </a:p>
        </p:txBody>
      </p:sp>
      <p:sp>
        <p:nvSpPr>
          <p:cNvPr id="27652" name="Rectangle 3"/>
          <p:cNvSpPr>
            <a:spLocks noGrp="1" noChangeArrowheads="1"/>
          </p:cNvSpPr>
          <p:nvPr>
            <p:ph type="body" idx="1"/>
          </p:nvPr>
        </p:nvSpPr>
        <p:spPr>
          <a:xfrm>
            <a:off x="685800" y="2438400"/>
            <a:ext cx="7772400" cy="3810000"/>
          </a:xfrm>
        </p:spPr>
        <p:txBody>
          <a:bodyPr/>
          <a:lstStyle/>
          <a:p>
            <a:pPr eaLnBrk="1" hangingPunct="1"/>
            <a:r>
              <a:rPr lang="en-US" smtClean="0"/>
              <a:t>They have personally reviewed the report</a:t>
            </a:r>
          </a:p>
          <a:p>
            <a:pPr eaLnBrk="1" hangingPunct="1"/>
            <a:r>
              <a:rPr lang="en-US" smtClean="0"/>
              <a:t>Based on their knowledge, the report does not contain any material misstatement that would render the financials misleading</a:t>
            </a:r>
          </a:p>
          <a:p>
            <a:pPr eaLnBrk="1" hangingPunct="1"/>
            <a:r>
              <a:rPr lang="en-US" smtClean="0"/>
              <a:t>Based on their knowledge, the financial information in the report fairly presents in all material respects the financial conditions, results of operations, and cash flows of the company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0B83FE3C-CD72-49AD-9937-BCA448F68B68}" type="slidenum">
              <a:rPr lang="en-US" smtClean="0"/>
              <a:pPr/>
              <a:t>27</a:t>
            </a:fld>
            <a:endParaRPr lang="en-US" smtClean="0"/>
          </a:p>
        </p:txBody>
      </p:sp>
      <p:sp>
        <p:nvSpPr>
          <p:cNvPr id="28675" name="Rectangle 2"/>
          <p:cNvSpPr>
            <a:spLocks noGrp="1" noChangeArrowheads="1"/>
          </p:cNvSpPr>
          <p:nvPr>
            <p:ph type="title"/>
          </p:nvPr>
        </p:nvSpPr>
        <p:spPr>
          <a:xfrm>
            <a:off x="228600" y="609600"/>
            <a:ext cx="8686800" cy="1219200"/>
          </a:xfrm>
        </p:spPr>
        <p:txBody>
          <a:bodyPr/>
          <a:lstStyle/>
          <a:p>
            <a:pPr eaLnBrk="1" hangingPunct="1"/>
            <a:r>
              <a:rPr lang="en-US" smtClean="0"/>
              <a:t>Certification Obligations for CEOs and CFOs </a:t>
            </a:r>
            <a:r>
              <a:rPr lang="en-US" smtClean="0">
                <a:cs typeface="Times New Roman" pitchFamily="18" charset="0"/>
              </a:rPr>
              <a:t>– Civil Certifications</a:t>
            </a:r>
            <a:endParaRPr lang="en-US" smtClean="0"/>
          </a:p>
        </p:txBody>
      </p:sp>
      <p:sp>
        <p:nvSpPr>
          <p:cNvPr id="28676" name="Rectangle 3"/>
          <p:cNvSpPr>
            <a:spLocks noGrp="1" noChangeArrowheads="1"/>
          </p:cNvSpPr>
          <p:nvPr>
            <p:ph type="body" idx="1"/>
          </p:nvPr>
        </p:nvSpPr>
        <p:spPr>
          <a:xfrm>
            <a:off x="685800" y="2057400"/>
            <a:ext cx="8153400" cy="4114800"/>
          </a:xfrm>
        </p:spPr>
        <p:txBody>
          <a:bodyPr/>
          <a:lstStyle/>
          <a:p>
            <a:pPr eaLnBrk="1" hangingPunct="1">
              <a:lnSpc>
                <a:spcPct val="90000"/>
              </a:lnSpc>
            </a:pPr>
            <a:r>
              <a:rPr lang="en-US" sz="2400" smtClean="0"/>
              <a:t>Accepted responsibility for designing, maintaining, and evaluating the company’s internal controls; have evaluated the controls within 90 days prior to the report; and have presented their conclusions about the effectiveness of those controls in the report</a:t>
            </a:r>
          </a:p>
          <a:p>
            <a:pPr eaLnBrk="1" hangingPunct="1">
              <a:lnSpc>
                <a:spcPct val="90000"/>
              </a:lnSpc>
            </a:pPr>
            <a:r>
              <a:rPr lang="en-US" sz="2400" smtClean="0"/>
              <a:t>Disclosed to the auditors and the audit committee any material weaknesses in the controls and any fraud, whether material or not, that involves management or other employees who have a significant role in the company’s internal controls</a:t>
            </a:r>
          </a:p>
          <a:p>
            <a:pPr eaLnBrk="1" hangingPunct="1">
              <a:lnSpc>
                <a:spcPct val="90000"/>
              </a:lnSpc>
            </a:pPr>
            <a:r>
              <a:rPr lang="en-US" sz="2400" smtClean="0"/>
              <a:t>Indicated in their report whether there have been significant changes in the company’s internal controls since the filing of the last report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p:spPr>
        <p:txBody>
          <a:bodyPr/>
          <a:lstStyle/>
          <a:p>
            <a:fld id="{E10B09B8-E0D7-4B7B-9574-C8BA1EADD1BF}" type="slidenum">
              <a:rPr lang="en-US" smtClean="0"/>
              <a:pPr/>
              <a:t>28</a:t>
            </a:fld>
            <a:endParaRPr lang="en-US" smtClean="0"/>
          </a:p>
        </p:txBody>
      </p:sp>
      <p:sp>
        <p:nvSpPr>
          <p:cNvPr id="29699" name="Rectangle 2"/>
          <p:cNvSpPr>
            <a:spLocks noGrp="1" noChangeArrowheads="1"/>
          </p:cNvSpPr>
          <p:nvPr>
            <p:ph type="title"/>
          </p:nvPr>
        </p:nvSpPr>
        <p:spPr>
          <a:xfrm>
            <a:off x="685800" y="685800"/>
            <a:ext cx="7772400" cy="1143000"/>
          </a:xfrm>
        </p:spPr>
        <p:txBody>
          <a:bodyPr/>
          <a:lstStyle/>
          <a:p>
            <a:pPr eaLnBrk="1" hangingPunct="1"/>
            <a:r>
              <a:rPr lang="en-US" smtClean="0"/>
              <a:t>Management Assessment of Internal Controls</a:t>
            </a:r>
          </a:p>
        </p:txBody>
      </p:sp>
      <p:sp>
        <p:nvSpPr>
          <p:cNvPr id="29700" name="Rectangle 3"/>
          <p:cNvSpPr>
            <a:spLocks noGrp="1" noChangeArrowheads="1"/>
          </p:cNvSpPr>
          <p:nvPr>
            <p:ph type="body" idx="1"/>
          </p:nvPr>
        </p:nvSpPr>
        <p:spPr>
          <a:xfrm>
            <a:off x="533400" y="2286000"/>
            <a:ext cx="8077200" cy="4114800"/>
          </a:xfrm>
        </p:spPr>
        <p:txBody>
          <a:bodyPr/>
          <a:lstStyle/>
          <a:p>
            <a:pPr eaLnBrk="1" hangingPunct="1">
              <a:lnSpc>
                <a:spcPct val="90000"/>
              </a:lnSpc>
            </a:pPr>
            <a:r>
              <a:rPr lang="en-US" sz="3200" smtClean="0"/>
              <a:t>All annual reports are required to contain an internal control report that</a:t>
            </a:r>
          </a:p>
          <a:p>
            <a:pPr lvl="1" eaLnBrk="1" hangingPunct="1">
              <a:lnSpc>
                <a:spcPct val="90000"/>
              </a:lnSpc>
            </a:pPr>
            <a:r>
              <a:rPr lang="en-US" sz="2800" smtClean="0">
                <a:solidFill>
                  <a:schemeClr val="tx1"/>
                </a:solidFill>
              </a:rPr>
              <a:t>States management’s responsibility for establishing and maintaining an adequate internal control structure and procedures for financial reporting</a:t>
            </a:r>
          </a:p>
          <a:p>
            <a:pPr lvl="1" eaLnBrk="1" hangingPunct="1">
              <a:lnSpc>
                <a:spcPct val="90000"/>
              </a:lnSpc>
            </a:pPr>
            <a:r>
              <a:rPr lang="en-US" sz="2800" smtClean="0">
                <a:solidFill>
                  <a:schemeClr val="tx1"/>
                </a:solidFill>
              </a:rPr>
              <a:t>Contains an assessment of the effectiveness of the internal control structure and procedures of the company for financial reporting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5194F39D-37DF-4746-814C-F6E24985B0D0}" type="slidenum">
              <a:rPr lang="en-US" smtClean="0"/>
              <a:pPr/>
              <a:t>29</a:t>
            </a:fld>
            <a:endParaRPr lang="en-US" smtClean="0"/>
          </a:p>
        </p:txBody>
      </p:sp>
      <p:sp>
        <p:nvSpPr>
          <p:cNvPr id="30723" name="Rectangle 2"/>
          <p:cNvSpPr>
            <a:spLocks noGrp="1" noChangeArrowheads="1"/>
          </p:cNvSpPr>
          <p:nvPr>
            <p:ph type="title"/>
          </p:nvPr>
        </p:nvSpPr>
        <p:spPr/>
        <p:txBody>
          <a:bodyPr/>
          <a:lstStyle/>
          <a:p>
            <a:pPr eaLnBrk="1" hangingPunct="1"/>
            <a:r>
              <a:rPr lang="en-US" dirty="0" smtClean="0"/>
              <a:t>Standards for Audit Committee Independence</a:t>
            </a:r>
          </a:p>
        </p:txBody>
      </p:sp>
      <p:sp>
        <p:nvSpPr>
          <p:cNvPr id="30724" name="Rectangle 3"/>
          <p:cNvSpPr>
            <a:spLocks noGrp="1" noChangeArrowheads="1"/>
          </p:cNvSpPr>
          <p:nvPr>
            <p:ph type="body" idx="1"/>
          </p:nvPr>
        </p:nvSpPr>
        <p:spPr/>
        <p:txBody>
          <a:bodyPr/>
          <a:lstStyle/>
          <a:p>
            <a:pPr eaLnBrk="1" hangingPunct="1"/>
            <a:r>
              <a:rPr lang="en-US" smtClean="0"/>
              <a:t>Audit committee responsibilities</a:t>
            </a:r>
          </a:p>
          <a:p>
            <a:pPr eaLnBrk="1" hangingPunct="1"/>
            <a:r>
              <a:rPr lang="en-US" smtClean="0"/>
              <a:t>Composition of the audit committee</a:t>
            </a:r>
          </a:p>
          <a:p>
            <a:pPr eaLnBrk="1" hangingPunct="1"/>
            <a:r>
              <a:rPr lang="en-US" smtClean="0"/>
              <a:t>Financial expert</a:t>
            </a:r>
          </a:p>
          <a:p>
            <a:pPr eaLnBrk="1" hangingPunct="1"/>
            <a:r>
              <a:rPr lang="en-US" smtClean="0"/>
              <a:t>Establishing a whistleblowing structure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noFill/>
        </p:spPr>
        <p:txBody>
          <a:bodyPr/>
          <a:lstStyle/>
          <a:p>
            <a:fld id="{D36EC275-2EE8-47B1-BFAA-657ADA9F1A6A}" type="slidenum">
              <a:rPr lang="en-US" smtClean="0"/>
              <a:pPr/>
              <a:t>3</a:t>
            </a:fld>
            <a:endParaRPr lang="en-US" smtClean="0"/>
          </a:p>
        </p:txBody>
      </p:sp>
      <p:sp>
        <p:nvSpPr>
          <p:cNvPr id="4099" name="Rectangle 2"/>
          <p:cNvSpPr>
            <a:spLocks noGrp="1" noChangeArrowheads="1"/>
          </p:cNvSpPr>
          <p:nvPr>
            <p:ph type="title"/>
          </p:nvPr>
        </p:nvSpPr>
        <p:spPr/>
        <p:txBody>
          <a:bodyPr/>
          <a:lstStyle/>
          <a:p>
            <a:pPr eaLnBrk="1" hangingPunct="1"/>
            <a:r>
              <a:rPr lang="en-US" smtClean="0"/>
              <a:t>Learning Objectives</a:t>
            </a:r>
          </a:p>
        </p:txBody>
      </p:sp>
      <p:sp>
        <p:nvSpPr>
          <p:cNvPr id="4100" name="Rectangle 3"/>
          <p:cNvSpPr>
            <a:spLocks noGrp="1" noChangeArrowheads="1"/>
          </p:cNvSpPr>
          <p:nvPr>
            <p:ph type="body" idx="1"/>
          </p:nvPr>
        </p:nvSpPr>
        <p:spPr/>
        <p:txBody>
          <a:bodyPr/>
          <a:lstStyle/>
          <a:p>
            <a:pPr eaLnBrk="1" hangingPunct="1"/>
            <a:r>
              <a:rPr lang="en-US" smtClean="0">
                <a:cs typeface="Times New Roman" pitchFamily="18" charset="0"/>
              </a:rPr>
              <a:t>Define overstatements.</a:t>
            </a:r>
          </a:p>
          <a:p>
            <a:pPr eaLnBrk="1" hangingPunct="1"/>
            <a:r>
              <a:rPr lang="en-US" smtClean="0">
                <a:cs typeface="Times New Roman" pitchFamily="18" charset="0"/>
              </a:rPr>
              <a:t>Define understatements.</a:t>
            </a:r>
          </a:p>
          <a:p>
            <a:pPr eaLnBrk="1" hangingPunct="1"/>
            <a:r>
              <a:rPr lang="en-US" smtClean="0">
                <a:cs typeface="Times New Roman" pitchFamily="18" charset="0"/>
              </a:rPr>
              <a:t>Describe the conceptual framework for financial reporting.</a:t>
            </a:r>
          </a:p>
          <a:p>
            <a:pPr eaLnBrk="1" hangingPunct="1"/>
            <a:r>
              <a:rPr lang="en-US" smtClean="0">
                <a:cs typeface="Times New Roman" pitchFamily="18" charset="0"/>
              </a:rPr>
              <a:t>List examples of various types of financial statements.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p:spPr>
        <p:txBody>
          <a:bodyPr/>
          <a:lstStyle/>
          <a:p>
            <a:fld id="{66D230CA-399D-4FDE-AB8F-E391035EAC31}" type="slidenum">
              <a:rPr lang="en-US" smtClean="0"/>
              <a:pPr/>
              <a:t>30</a:t>
            </a:fld>
            <a:endParaRPr lang="en-US" smtClean="0"/>
          </a:p>
        </p:txBody>
      </p:sp>
      <p:sp>
        <p:nvSpPr>
          <p:cNvPr id="31747" name="Rectangle 2"/>
          <p:cNvSpPr>
            <a:spLocks noGrp="1" noChangeArrowheads="1"/>
          </p:cNvSpPr>
          <p:nvPr>
            <p:ph type="title"/>
          </p:nvPr>
        </p:nvSpPr>
        <p:spPr/>
        <p:txBody>
          <a:bodyPr/>
          <a:lstStyle/>
          <a:p>
            <a:pPr eaLnBrk="1" hangingPunct="1"/>
            <a:r>
              <a:rPr lang="en-US" dirty="0" smtClean="0"/>
              <a:t>Standards for Auditor Independence</a:t>
            </a:r>
          </a:p>
        </p:txBody>
      </p:sp>
      <p:sp>
        <p:nvSpPr>
          <p:cNvPr id="31748" name="Rectangle 3"/>
          <p:cNvSpPr>
            <a:spLocks noGrp="1" noChangeArrowheads="1"/>
          </p:cNvSpPr>
          <p:nvPr>
            <p:ph type="body" idx="1"/>
          </p:nvPr>
        </p:nvSpPr>
        <p:spPr>
          <a:xfrm>
            <a:off x="685800" y="2133600"/>
            <a:ext cx="7772400" cy="4114800"/>
          </a:xfrm>
        </p:spPr>
        <p:txBody>
          <a:bodyPr/>
          <a:lstStyle/>
          <a:p>
            <a:pPr eaLnBrk="1" hangingPunct="1">
              <a:lnSpc>
                <a:spcPct val="90000"/>
              </a:lnSpc>
            </a:pPr>
            <a:r>
              <a:rPr lang="en-US" sz="2400" smtClean="0"/>
              <a:t>Restrictions on non-audit activity</a:t>
            </a:r>
          </a:p>
          <a:p>
            <a:pPr lvl="1" eaLnBrk="1" hangingPunct="1">
              <a:lnSpc>
                <a:spcPct val="90000"/>
              </a:lnSpc>
            </a:pPr>
            <a:r>
              <a:rPr lang="en-US" sz="2000" smtClean="0">
                <a:solidFill>
                  <a:schemeClr val="tx1"/>
                </a:solidFill>
              </a:rPr>
              <a:t>Bookkeeping services</a:t>
            </a:r>
          </a:p>
          <a:p>
            <a:pPr lvl="1" eaLnBrk="1" hangingPunct="1">
              <a:lnSpc>
                <a:spcPct val="90000"/>
              </a:lnSpc>
            </a:pPr>
            <a:r>
              <a:rPr lang="en-US" sz="2000" smtClean="0">
                <a:solidFill>
                  <a:schemeClr val="tx1"/>
                </a:solidFill>
              </a:rPr>
              <a:t>Financial information systems design and implementation</a:t>
            </a:r>
          </a:p>
          <a:p>
            <a:pPr lvl="1" eaLnBrk="1" hangingPunct="1">
              <a:lnSpc>
                <a:spcPct val="90000"/>
              </a:lnSpc>
            </a:pPr>
            <a:r>
              <a:rPr lang="en-US" sz="2000" smtClean="0">
                <a:solidFill>
                  <a:schemeClr val="tx1"/>
                </a:solidFill>
              </a:rPr>
              <a:t>Appraisal or valuation services, fairness opinions, or contribution-in-kind reports</a:t>
            </a:r>
          </a:p>
          <a:p>
            <a:pPr lvl="1" eaLnBrk="1" hangingPunct="1">
              <a:lnSpc>
                <a:spcPct val="90000"/>
              </a:lnSpc>
            </a:pPr>
            <a:r>
              <a:rPr lang="en-US" sz="2000" smtClean="0">
                <a:solidFill>
                  <a:schemeClr val="tx1"/>
                </a:solidFill>
              </a:rPr>
              <a:t>Actuarial services</a:t>
            </a:r>
          </a:p>
          <a:p>
            <a:pPr lvl="1" eaLnBrk="1" hangingPunct="1">
              <a:lnSpc>
                <a:spcPct val="90000"/>
              </a:lnSpc>
            </a:pPr>
            <a:r>
              <a:rPr lang="en-US" sz="2000" smtClean="0">
                <a:solidFill>
                  <a:schemeClr val="tx1"/>
                </a:solidFill>
              </a:rPr>
              <a:t>Internal audit outsource services</a:t>
            </a:r>
          </a:p>
          <a:p>
            <a:pPr lvl="1" eaLnBrk="1" hangingPunct="1">
              <a:lnSpc>
                <a:spcPct val="90000"/>
              </a:lnSpc>
            </a:pPr>
            <a:r>
              <a:rPr lang="en-US" sz="2000" smtClean="0">
                <a:solidFill>
                  <a:schemeClr val="tx1"/>
                </a:solidFill>
              </a:rPr>
              <a:t>Management functions or human resources</a:t>
            </a:r>
          </a:p>
          <a:p>
            <a:pPr lvl="1" eaLnBrk="1" hangingPunct="1">
              <a:lnSpc>
                <a:spcPct val="90000"/>
              </a:lnSpc>
            </a:pPr>
            <a:r>
              <a:rPr lang="en-US" sz="2000" smtClean="0">
                <a:solidFill>
                  <a:schemeClr val="tx1"/>
                </a:solidFill>
              </a:rPr>
              <a:t>Broker or dealer, investment advisor, or investment banking services</a:t>
            </a:r>
          </a:p>
          <a:p>
            <a:pPr lvl="1" eaLnBrk="1" hangingPunct="1">
              <a:lnSpc>
                <a:spcPct val="90000"/>
              </a:lnSpc>
            </a:pPr>
            <a:r>
              <a:rPr lang="en-US" sz="2000" smtClean="0">
                <a:solidFill>
                  <a:schemeClr val="tx1"/>
                </a:solidFill>
              </a:rPr>
              <a:t>Legal services and expert services unrelated to the audit</a:t>
            </a:r>
          </a:p>
          <a:p>
            <a:pPr lvl="1" eaLnBrk="1" hangingPunct="1">
              <a:lnSpc>
                <a:spcPct val="90000"/>
              </a:lnSpc>
            </a:pPr>
            <a:r>
              <a:rPr lang="en-US" sz="2000" smtClean="0">
                <a:solidFill>
                  <a:schemeClr val="tx1"/>
                </a:solidFill>
              </a:rPr>
              <a:t>Any other service that the PCAOB proscribes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p:spPr>
        <p:txBody>
          <a:bodyPr/>
          <a:lstStyle/>
          <a:p>
            <a:fld id="{BB97576A-9623-412F-9DF4-2D3A4A2539D7}" type="slidenum">
              <a:rPr lang="en-US" smtClean="0"/>
              <a:pPr/>
              <a:t>31</a:t>
            </a:fld>
            <a:endParaRPr lang="en-US" smtClean="0"/>
          </a:p>
        </p:txBody>
      </p:sp>
      <p:sp>
        <p:nvSpPr>
          <p:cNvPr id="32771" name="Rectangle 2"/>
          <p:cNvSpPr>
            <a:spLocks noGrp="1" noChangeArrowheads="1"/>
          </p:cNvSpPr>
          <p:nvPr>
            <p:ph type="title"/>
          </p:nvPr>
        </p:nvSpPr>
        <p:spPr>
          <a:xfrm>
            <a:off x="685800" y="609600"/>
            <a:ext cx="7772400" cy="1143000"/>
          </a:xfrm>
        </p:spPr>
        <p:txBody>
          <a:bodyPr/>
          <a:lstStyle/>
          <a:p>
            <a:pPr eaLnBrk="1" hangingPunct="1"/>
            <a:r>
              <a:rPr lang="en-US" dirty="0" smtClean="0"/>
              <a:t>Standards for Auditor Independence</a:t>
            </a:r>
          </a:p>
        </p:txBody>
      </p:sp>
      <p:sp>
        <p:nvSpPr>
          <p:cNvPr id="32772" name="Rectangle 3"/>
          <p:cNvSpPr>
            <a:spLocks noGrp="1" noChangeArrowheads="1"/>
          </p:cNvSpPr>
          <p:nvPr>
            <p:ph type="body" idx="1"/>
          </p:nvPr>
        </p:nvSpPr>
        <p:spPr>
          <a:xfrm>
            <a:off x="609600" y="1905000"/>
            <a:ext cx="7772400" cy="4343400"/>
          </a:xfrm>
        </p:spPr>
        <p:txBody>
          <a:bodyPr/>
          <a:lstStyle/>
          <a:p>
            <a:pPr eaLnBrk="1" hangingPunct="1"/>
            <a:r>
              <a:rPr lang="en-US" sz="2400" smtClean="0"/>
              <a:t>Mandatory audit partner rotation</a:t>
            </a:r>
          </a:p>
          <a:p>
            <a:pPr eaLnBrk="1" hangingPunct="1"/>
            <a:r>
              <a:rPr lang="en-US" sz="2400" smtClean="0"/>
              <a:t>Conflict of interest provisions</a:t>
            </a:r>
          </a:p>
          <a:p>
            <a:pPr eaLnBrk="1" hangingPunct="1"/>
            <a:r>
              <a:rPr lang="en-US" sz="2400" smtClean="0"/>
              <a:t>Auditor reports to audit committees</a:t>
            </a:r>
          </a:p>
          <a:p>
            <a:pPr lvl="1" eaLnBrk="1" hangingPunct="1"/>
            <a:r>
              <a:rPr lang="en-US" sz="2000" smtClean="0">
                <a:solidFill>
                  <a:schemeClr val="tx1"/>
                </a:solidFill>
              </a:rPr>
              <a:t>All critical accounting policies and procedures used</a:t>
            </a:r>
          </a:p>
          <a:p>
            <a:pPr lvl="1" eaLnBrk="1" hangingPunct="1"/>
            <a:r>
              <a:rPr lang="en-US" sz="2000" smtClean="0">
                <a:solidFill>
                  <a:schemeClr val="tx1"/>
                </a:solidFill>
              </a:rPr>
              <a:t>Alternative GAAP methods that were discussed with management, the ramifications of the use of those alternative policies, and the treatment preferred by the auditors</a:t>
            </a:r>
          </a:p>
          <a:p>
            <a:pPr lvl="1" eaLnBrk="1" hangingPunct="1"/>
            <a:r>
              <a:rPr lang="en-US" sz="2000" smtClean="0">
                <a:solidFill>
                  <a:schemeClr val="tx1"/>
                </a:solidFill>
              </a:rPr>
              <a:t>Any other material written communications between the auditors and management</a:t>
            </a:r>
          </a:p>
          <a:p>
            <a:pPr eaLnBrk="1" hangingPunct="1"/>
            <a:r>
              <a:rPr lang="en-US" sz="2400" smtClean="0"/>
              <a:t>Auditors’ attestation to internal controls</a:t>
            </a:r>
          </a:p>
          <a:p>
            <a:pPr eaLnBrk="1" hangingPunct="1"/>
            <a:r>
              <a:rPr lang="en-US" sz="2400" smtClean="0"/>
              <a:t>Improper influence on audits</a:t>
            </a:r>
          </a:p>
          <a:p>
            <a:pPr eaLnBrk="1" hangingPunct="1"/>
            <a:endParaRPr lang="en-US" sz="24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p:spPr>
        <p:txBody>
          <a:bodyPr/>
          <a:lstStyle/>
          <a:p>
            <a:fld id="{E9446BAA-C280-4EA5-BA8B-0EA6900CE23A}" type="slidenum">
              <a:rPr lang="en-US" smtClean="0"/>
              <a:pPr/>
              <a:t>32</a:t>
            </a:fld>
            <a:endParaRPr lang="en-US" smtClean="0"/>
          </a:p>
        </p:txBody>
      </p:sp>
      <p:sp>
        <p:nvSpPr>
          <p:cNvPr id="33795" name="Rectangle 2"/>
          <p:cNvSpPr>
            <a:spLocks noGrp="1" noChangeArrowheads="1"/>
          </p:cNvSpPr>
          <p:nvPr>
            <p:ph type="title"/>
          </p:nvPr>
        </p:nvSpPr>
        <p:spPr/>
        <p:txBody>
          <a:bodyPr/>
          <a:lstStyle/>
          <a:p>
            <a:pPr eaLnBrk="1" hangingPunct="1"/>
            <a:r>
              <a:rPr lang="en-US" smtClean="0"/>
              <a:t>Enhanced Financial Disclosure Requirements</a:t>
            </a:r>
          </a:p>
        </p:txBody>
      </p:sp>
      <p:sp>
        <p:nvSpPr>
          <p:cNvPr id="33796" name="Rectangle 3"/>
          <p:cNvSpPr>
            <a:spLocks noGrp="1" noChangeArrowheads="1"/>
          </p:cNvSpPr>
          <p:nvPr>
            <p:ph type="body" idx="1"/>
          </p:nvPr>
        </p:nvSpPr>
        <p:spPr>
          <a:xfrm>
            <a:off x="685800" y="2133600"/>
            <a:ext cx="7772400" cy="4114800"/>
          </a:xfrm>
        </p:spPr>
        <p:txBody>
          <a:bodyPr/>
          <a:lstStyle/>
          <a:p>
            <a:pPr eaLnBrk="1" hangingPunct="1"/>
            <a:r>
              <a:rPr lang="en-US" smtClean="0"/>
              <a:t>Off-balance sheet transactions</a:t>
            </a:r>
          </a:p>
          <a:p>
            <a:pPr eaLnBrk="1" hangingPunct="1"/>
            <a:r>
              <a:rPr lang="en-US" smtClean="0"/>
              <a:t>Pro forma financial information</a:t>
            </a:r>
          </a:p>
          <a:p>
            <a:pPr eaLnBrk="1" hangingPunct="1"/>
            <a:r>
              <a:rPr lang="en-US" smtClean="0"/>
              <a:t>Prohibitions on personal loans to executives</a:t>
            </a:r>
          </a:p>
          <a:p>
            <a:pPr eaLnBrk="1" hangingPunct="1"/>
            <a:r>
              <a:rPr lang="en-US" smtClean="0"/>
              <a:t>Restrictions on insider trading</a:t>
            </a:r>
          </a:p>
          <a:p>
            <a:pPr eaLnBrk="1" hangingPunct="1"/>
            <a:r>
              <a:rPr lang="en-US" smtClean="0"/>
              <a:t>Code of ethics for senior financial officers</a:t>
            </a:r>
          </a:p>
          <a:p>
            <a:pPr eaLnBrk="1" hangingPunct="1"/>
            <a:r>
              <a:rPr lang="en-US" smtClean="0"/>
              <a:t>Enhanced review of periodic filings</a:t>
            </a:r>
          </a:p>
          <a:p>
            <a:pPr eaLnBrk="1" hangingPunct="1"/>
            <a:r>
              <a:rPr lang="en-US" smtClean="0"/>
              <a:t>Real-time disclosures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1"/>
          </p:nvPr>
        </p:nvSpPr>
        <p:spPr>
          <a:noFill/>
        </p:spPr>
        <p:txBody>
          <a:bodyPr/>
          <a:lstStyle/>
          <a:p>
            <a:fld id="{D1C1C24D-2B14-4F5B-AEB2-AB8AE00B46B0}" type="slidenum">
              <a:rPr lang="en-US" smtClean="0"/>
              <a:pPr/>
              <a:t>33</a:t>
            </a:fld>
            <a:endParaRPr lang="en-US" smtClean="0"/>
          </a:p>
        </p:txBody>
      </p:sp>
      <p:sp>
        <p:nvSpPr>
          <p:cNvPr id="34819" name="Rectangle 2"/>
          <p:cNvSpPr>
            <a:spLocks noGrp="1" noChangeArrowheads="1"/>
          </p:cNvSpPr>
          <p:nvPr>
            <p:ph type="title"/>
          </p:nvPr>
        </p:nvSpPr>
        <p:spPr>
          <a:xfrm>
            <a:off x="228600" y="609600"/>
            <a:ext cx="8686800" cy="1143000"/>
          </a:xfrm>
        </p:spPr>
        <p:txBody>
          <a:bodyPr/>
          <a:lstStyle/>
          <a:p>
            <a:pPr eaLnBrk="1" hangingPunct="1"/>
            <a:r>
              <a:rPr lang="en-US" sz="4000" smtClean="0"/>
              <a:t>Protections for Corporate Whistleblowers under Sarbanes-Oxley</a:t>
            </a:r>
          </a:p>
        </p:txBody>
      </p:sp>
      <p:sp>
        <p:nvSpPr>
          <p:cNvPr id="34820" name="Rectangle 3"/>
          <p:cNvSpPr>
            <a:spLocks noGrp="1" noChangeArrowheads="1"/>
          </p:cNvSpPr>
          <p:nvPr>
            <p:ph type="body" idx="1"/>
          </p:nvPr>
        </p:nvSpPr>
        <p:spPr>
          <a:xfrm>
            <a:off x="609600" y="1905000"/>
            <a:ext cx="8001000" cy="4495800"/>
          </a:xfrm>
        </p:spPr>
        <p:txBody>
          <a:bodyPr/>
          <a:lstStyle/>
          <a:p>
            <a:pPr eaLnBrk="1" hangingPunct="1">
              <a:lnSpc>
                <a:spcPct val="90000"/>
              </a:lnSpc>
            </a:pPr>
            <a:r>
              <a:rPr lang="en-US" smtClean="0"/>
              <a:t>Civil liability whistleblower protection</a:t>
            </a:r>
          </a:p>
          <a:p>
            <a:pPr lvl="1" eaLnBrk="1" hangingPunct="1">
              <a:lnSpc>
                <a:spcPct val="90000"/>
              </a:lnSpc>
            </a:pPr>
            <a:r>
              <a:rPr lang="en-US" smtClean="0">
                <a:solidFill>
                  <a:schemeClr val="tx1"/>
                </a:solidFill>
              </a:rPr>
              <a:t>Creates civil liability for companies that retaliate against whistleblowers</a:t>
            </a:r>
          </a:p>
          <a:p>
            <a:pPr lvl="1" eaLnBrk="1" hangingPunct="1">
              <a:lnSpc>
                <a:spcPct val="90000"/>
              </a:lnSpc>
            </a:pPr>
            <a:r>
              <a:rPr lang="en-US" smtClean="0">
                <a:solidFill>
                  <a:schemeClr val="tx1"/>
                </a:solidFill>
              </a:rPr>
              <a:t>Protects only employees of publicly traded companies</a:t>
            </a:r>
          </a:p>
          <a:p>
            <a:pPr lvl="1" eaLnBrk="1" hangingPunct="1">
              <a:lnSpc>
                <a:spcPct val="90000"/>
              </a:lnSpc>
            </a:pPr>
            <a:r>
              <a:rPr lang="en-US" smtClean="0">
                <a:solidFill>
                  <a:schemeClr val="tx1"/>
                </a:solidFill>
              </a:rPr>
              <a:t>The employee must report the suspected misconduct to a federal regulatory or law enforcement agency, a member of Congress or committee of Congress, or a supervisor</a:t>
            </a:r>
          </a:p>
          <a:p>
            <a:pPr lvl="1" eaLnBrk="1" hangingPunct="1">
              <a:lnSpc>
                <a:spcPct val="90000"/>
              </a:lnSpc>
            </a:pPr>
            <a:r>
              <a:rPr lang="en-US" smtClean="0">
                <a:solidFill>
                  <a:schemeClr val="tx1"/>
                </a:solidFill>
              </a:rPr>
              <a:t>Employees are protected against retaliation for filing, testifying in, participating in, or otherwise assisting in a proceeding filed or about to be filed</a:t>
            </a:r>
          </a:p>
          <a:p>
            <a:pPr lvl="1" eaLnBrk="1" hangingPunct="1">
              <a:lnSpc>
                <a:spcPct val="90000"/>
              </a:lnSpc>
            </a:pPr>
            <a:r>
              <a:rPr lang="en-US" smtClean="0">
                <a:solidFill>
                  <a:schemeClr val="tx1"/>
                </a:solidFill>
              </a:rPr>
              <a:t>Protected even if the company is ultimately found not to have committed securities fraud</a:t>
            </a:r>
          </a:p>
          <a:p>
            <a:pPr lvl="1" eaLnBrk="1" hangingPunct="1">
              <a:lnSpc>
                <a:spcPct val="90000"/>
              </a:lnSpc>
              <a:buFontTx/>
              <a:buNone/>
            </a:pPr>
            <a:endParaRPr lang="en-US"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p:spPr>
        <p:txBody>
          <a:bodyPr/>
          <a:lstStyle/>
          <a:p>
            <a:fld id="{2573A203-7412-4EF4-B6E0-864D8C110C5F}" type="slidenum">
              <a:rPr lang="en-US" smtClean="0"/>
              <a:pPr/>
              <a:t>34</a:t>
            </a:fld>
            <a:endParaRPr lang="en-US" smtClean="0"/>
          </a:p>
        </p:txBody>
      </p:sp>
      <p:sp>
        <p:nvSpPr>
          <p:cNvPr id="35843" name="Rectangle 2"/>
          <p:cNvSpPr>
            <a:spLocks noGrp="1" noChangeArrowheads="1"/>
          </p:cNvSpPr>
          <p:nvPr>
            <p:ph type="title"/>
          </p:nvPr>
        </p:nvSpPr>
        <p:spPr>
          <a:xfrm>
            <a:off x="228600" y="609600"/>
            <a:ext cx="8686800" cy="1143000"/>
          </a:xfrm>
        </p:spPr>
        <p:txBody>
          <a:bodyPr/>
          <a:lstStyle/>
          <a:p>
            <a:pPr eaLnBrk="1" hangingPunct="1"/>
            <a:r>
              <a:rPr lang="en-US" sz="4000" smtClean="0"/>
              <a:t>Protections for Corporate Whistleblowers under Sarbanes-Oxley</a:t>
            </a:r>
          </a:p>
        </p:txBody>
      </p:sp>
      <p:sp>
        <p:nvSpPr>
          <p:cNvPr id="35844" name="Rectangle 3"/>
          <p:cNvSpPr>
            <a:spLocks noGrp="1" noChangeArrowheads="1"/>
          </p:cNvSpPr>
          <p:nvPr>
            <p:ph type="body" idx="1"/>
          </p:nvPr>
        </p:nvSpPr>
        <p:spPr>
          <a:xfrm>
            <a:off x="609600" y="1905000"/>
            <a:ext cx="8001000" cy="4495800"/>
          </a:xfrm>
        </p:spPr>
        <p:txBody>
          <a:bodyPr/>
          <a:lstStyle/>
          <a:p>
            <a:pPr eaLnBrk="1" hangingPunct="1"/>
            <a:r>
              <a:rPr lang="en-US" smtClean="0"/>
              <a:t>Criminal liability whistleblower protection</a:t>
            </a:r>
          </a:p>
          <a:p>
            <a:pPr lvl="1" eaLnBrk="1" hangingPunct="1"/>
            <a:r>
              <a:rPr lang="en-US" smtClean="0">
                <a:solidFill>
                  <a:schemeClr val="tx1"/>
                </a:solidFill>
              </a:rPr>
              <a:t>Makes it a crime to knowingly, with the intent to retaliate, take any harmful action against a person for providing truthful information relating to the commission or possible commission </a:t>
            </a:r>
            <a:r>
              <a:rPr lang="en-US" b="1" i="1" smtClean="0">
                <a:solidFill>
                  <a:schemeClr val="tx1"/>
                </a:solidFill>
              </a:rPr>
              <a:t>of any federal offense</a:t>
            </a:r>
          </a:p>
          <a:p>
            <a:pPr lvl="1" eaLnBrk="1" hangingPunct="1"/>
            <a:r>
              <a:rPr lang="en-US" smtClean="0">
                <a:solidFill>
                  <a:schemeClr val="tx1"/>
                </a:solidFill>
              </a:rPr>
              <a:t>Information must be provided to a law enforcement officer in order for protection to be triggered</a:t>
            </a:r>
          </a:p>
          <a:p>
            <a:pPr lvl="1" eaLnBrk="1" hangingPunct="1"/>
            <a:r>
              <a:rPr lang="en-US" smtClean="0">
                <a:solidFill>
                  <a:schemeClr val="tx1"/>
                </a:solidFill>
              </a:rPr>
              <a:t>Broader than the civil liability protections</a:t>
            </a:r>
          </a:p>
          <a:p>
            <a:pPr lvl="1" eaLnBrk="1" hangingPunct="1"/>
            <a:r>
              <a:rPr lang="en-US" smtClean="0">
                <a:solidFill>
                  <a:schemeClr val="tx1"/>
                </a:solidFill>
              </a:rPr>
              <a:t>Protections covers all individuals regardless of where they work</a:t>
            </a:r>
          </a:p>
          <a:p>
            <a:pPr lvl="1" eaLnBrk="1" hangingPunct="1">
              <a:buFontTx/>
              <a:buNone/>
            </a:pPr>
            <a:endParaRPr lang="en-US" smtClean="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1"/>
          </p:nvPr>
        </p:nvSpPr>
        <p:spPr>
          <a:noFill/>
        </p:spPr>
        <p:txBody>
          <a:bodyPr/>
          <a:lstStyle/>
          <a:p>
            <a:fld id="{E2673A67-EC0F-412F-A85C-573ECD98E77E}" type="slidenum">
              <a:rPr lang="en-US" smtClean="0"/>
              <a:pPr/>
              <a:t>35</a:t>
            </a:fld>
            <a:endParaRPr lang="en-US" smtClean="0"/>
          </a:p>
        </p:txBody>
      </p:sp>
      <p:sp>
        <p:nvSpPr>
          <p:cNvPr id="36867" name="Rectangle 2"/>
          <p:cNvSpPr>
            <a:spLocks noGrp="1" noChangeArrowheads="1"/>
          </p:cNvSpPr>
          <p:nvPr>
            <p:ph type="title"/>
          </p:nvPr>
        </p:nvSpPr>
        <p:spPr>
          <a:xfrm>
            <a:off x="228600" y="609600"/>
            <a:ext cx="8686800" cy="1143000"/>
          </a:xfrm>
        </p:spPr>
        <p:txBody>
          <a:bodyPr/>
          <a:lstStyle/>
          <a:p>
            <a:pPr eaLnBrk="1" hangingPunct="1"/>
            <a:r>
              <a:rPr lang="en-US" sz="4000" smtClean="0"/>
              <a:t>Enhanced Penalties for </a:t>
            </a:r>
            <a:br>
              <a:rPr lang="en-US" sz="4000" smtClean="0"/>
            </a:br>
            <a:r>
              <a:rPr lang="en-US" sz="4000" smtClean="0"/>
              <a:t>White-Collar Crime</a:t>
            </a:r>
          </a:p>
        </p:txBody>
      </p:sp>
      <p:sp>
        <p:nvSpPr>
          <p:cNvPr id="36868" name="Rectangle 3"/>
          <p:cNvSpPr>
            <a:spLocks noGrp="1" noChangeArrowheads="1"/>
          </p:cNvSpPr>
          <p:nvPr>
            <p:ph type="body" idx="1"/>
          </p:nvPr>
        </p:nvSpPr>
        <p:spPr>
          <a:xfrm>
            <a:off x="609600" y="1905000"/>
            <a:ext cx="8001000" cy="4495800"/>
          </a:xfrm>
        </p:spPr>
        <p:txBody>
          <a:bodyPr/>
          <a:lstStyle/>
          <a:p>
            <a:pPr eaLnBrk="1" hangingPunct="1"/>
            <a:r>
              <a:rPr lang="en-US" smtClean="0"/>
              <a:t>Attempt and conspiracy</a:t>
            </a:r>
          </a:p>
          <a:p>
            <a:pPr eaLnBrk="1" hangingPunct="1"/>
            <a:r>
              <a:rPr lang="en-US" smtClean="0"/>
              <a:t>Mail fraud and wire fraud</a:t>
            </a:r>
          </a:p>
          <a:p>
            <a:pPr eaLnBrk="1" hangingPunct="1"/>
            <a:r>
              <a:rPr lang="en-US" smtClean="0"/>
              <a:t>Securities fraud</a:t>
            </a:r>
          </a:p>
          <a:p>
            <a:pPr eaLnBrk="1" hangingPunct="1"/>
            <a:r>
              <a:rPr lang="en-US" smtClean="0"/>
              <a:t>Document destruction</a:t>
            </a:r>
          </a:p>
          <a:p>
            <a:pPr eaLnBrk="1" hangingPunct="1"/>
            <a:r>
              <a:rPr lang="en-US" smtClean="0"/>
              <a:t>Freezing of assets</a:t>
            </a:r>
          </a:p>
          <a:p>
            <a:pPr eaLnBrk="1" hangingPunct="1"/>
            <a:r>
              <a:rPr lang="en-US" smtClean="0"/>
              <a:t>Bankruptcy loopholes</a:t>
            </a:r>
          </a:p>
          <a:p>
            <a:pPr eaLnBrk="1" hangingPunct="1"/>
            <a:r>
              <a:rPr lang="en-US" smtClean="0"/>
              <a:t>Disgorgement of bonuses</a:t>
            </a:r>
          </a:p>
          <a:p>
            <a:pPr lvl="1" eaLnBrk="1" hangingPunct="1">
              <a:buFontTx/>
              <a:buNone/>
            </a:pPr>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1"/>
          </p:nvPr>
        </p:nvSpPr>
        <p:spPr>
          <a:noFill/>
        </p:spPr>
        <p:txBody>
          <a:bodyPr/>
          <a:lstStyle/>
          <a:p>
            <a:fld id="{3E5ADDAE-F88E-45F1-A7F9-B033A3AA9944}" type="slidenum">
              <a:rPr lang="en-US" smtClean="0"/>
              <a:pPr/>
              <a:t>36</a:t>
            </a:fld>
            <a:endParaRPr lang="en-US" smtClean="0"/>
          </a:p>
        </p:txBody>
      </p:sp>
      <p:sp>
        <p:nvSpPr>
          <p:cNvPr id="37891" name="Rectangle 2"/>
          <p:cNvSpPr>
            <a:spLocks noGrp="1" noChangeArrowheads="1"/>
          </p:cNvSpPr>
          <p:nvPr>
            <p:ph type="title"/>
          </p:nvPr>
        </p:nvSpPr>
        <p:spPr>
          <a:xfrm>
            <a:off x="685800" y="685800"/>
            <a:ext cx="7772400" cy="1143000"/>
          </a:xfrm>
        </p:spPr>
        <p:txBody>
          <a:bodyPr/>
          <a:lstStyle/>
          <a:p>
            <a:pPr eaLnBrk="1" hangingPunct="1"/>
            <a:r>
              <a:rPr lang="en-US" b="0" smtClean="0"/>
              <a:t>Frequency of Types of Occupational Fraud and Abuse</a:t>
            </a:r>
          </a:p>
        </p:txBody>
      </p:sp>
      <p:graphicFrame>
        <p:nvGraphicFramePr>
          <p:cNvPr id="5" name="Chart 4"/>
          <p:cNvGraphicFramePr/>
          <p:nvPr/>
        </p:nvGraphicFramePr>
        <p:xfrm>
          <a:off x="800100" y="1981200"/>
          <a:ext cx="7543800" cy="4114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1"/>
          </p:nvPr>
        </p:nvSpPr>
        <p:spPr>
          <a:noFill/>
        </p:spPr>
        <p:txBody>
          <a:bodyPr/>
          <a:lstStyle/>
          <a:p>
            <a:fld id="{7EB8CC6B-A1D1-46B3-8C13-F0F460C92087}" type="slidenum">
              <a:rPr lang="en-US" smtClean="0"/>
              <a:pPr/>
              <a:t>37</a:t>
            </a:fld>
            <a:endParaRPr lang="en-US" smtClean="0"/>
          </a:p>
        </p:txBody>
      </p:sp>
      <p:sp>
        <p:nvSpPr>
          <p:cNvPr id="38915" name="Rectangle 2"/>
          <p:cNvSpPr>
            <a:spLocks noGrp="1" noChangeArrowheads="1"/>
          </p:cNvSpPr>
          <p:nvPr>
            <p:ph type="title"/>
          </p:nvPr>
        </p:nvSpPr>
        <p:spPr>
          <a:xfrm>
            <a:off x="685800" y="762000"/>
            <a:ext cx="7772400" cy="1143000"/>
          </a:xfrm>
        </p:spPr>
        <p:txBody>
          <a:bodyPr/>
          <a:lstStyle/>
          <a:p>
            <a:pPr eaLnBrk="1" hangingPunct="1"/>
            <a:r>
              <a:rPr lang="en-US" b="0" smtClean="0"/>
              <a:t>Median Loss of Types of Occupational Fraud and Abuse</a:t>
            </a:r>
          </a:p>
        </p:txBody>
      </p:sp>
      <p:graphicFrame>
        <p:nvGraphicFramePr>
          <p:cNvPr id="5" name="Chart 4"/>
          <p:cNvGraphicFramePr/>
          <p:nvPr/>
        </p:nvGraphicFramePr>
        <p:xfrm>
          <a:off x="228600" y="2057400"/>
          <a:ext cx="8610600" cy="4114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1"/>
          </p:nvPr>
        </p:nvSpPr>
        <p:spPr>
          <a:noFill/>
        </p:spPr>
        <p:txBody>
          <a:bodyPr/>
          <a:lstStyle/>
          <a:p>
            <a:fld id="{88D2CA49-8192-4DE7-9C32-5F2AD0EC4CAA}" type="slidenum">
              <a:rPr lang="en-US" smtClean="0"/>
              <a:pPr/>
              <a:t>38</a:t>
            </a:fld>
            <a:endParaRPr lang="en-US" smtClean="0"/>
          </a:p>
        </p:txBody>
      </p:sp>
      <p:sp>
        <p:nvSpPr>
          <p:cNvPr id="39939" name="Rectangle 2"/>
          <p:cNvSpPr>
            <a:spLocks noGrp="1" noChangeArrowheads="1"/>
          </p:cNvSpPr>
          <p:nvPr>
            <p:ph type="title"/>
          </p:nvPr>
        </p:nvSpPr>
        <p:spPr>
          <a:xfrm>
            <a:off x="685800" y="609600"/>
            <a:ext cx="7772400" cy="1143000"/>
          </a:xfrm>
        </p:spPr>
        <p:txBody>
          <a:bodyPr/>
          <a:lstStyle/>
          <a:p>
            <a:pPr eaLnBrk="1" hangingPunct="1"/>
            <a:r>
              <a:rPr lang="en-US" smtClean="0"/>
              <a:t>Financial Statement Schemes by Category</a:t>
            </a:r>
          </a:p>
        </p:txBody>
      </p:sp>
      <p:sp>
        <p:nvSpPr>
          <p:cNvPr id="39940" name="Rectangle 4"/>
          <p:cNvSpPr>
            <a:spLocks noChangeArrowheads="1"/>
          </p:cNvSpPr>
          <p:nvPr/>
        </p:nvSpPr>
        <p:spPr bwMode="auto">
          <a:xfrm>
            <a:off x="2262188" y="2195513"/>
            <a:ext cx="9144000" cy="0"/>
          </a:xfrm>
          <a:prstGeom prst="rect">
            <a:avLst/>
          </a:prstGeom>
          <a:noFill/>
          <a:ln w="9525">
            <a:noFill/>
            <a:miter lim="800000"/>
            <a:headEnd/>
            <a:tailEnd/>
          </a:ln>
        </p:spPr>
        <p:txBody>
          <a:bodyPr>
            <a:spAutoFit/>
          </a:bodyPr>
          <a:lstStyle/>
          <a:p>
            <a:endParaRPr lang="en-US"/>
          </a:p>
        </p:txBody>
      </p:sp>
      <p:graphicFrame>
        <p:nvGraphicFramePr>
          <p:cNvPr id="6" name="Chart 5"/>
          <p:cNvGraphicFramePr/>
          <p:nvPr/>
        </p:nvGraphicFramePr>
        <p:xfrm>
          <a:off x="381000" y="1981200"/>
          <a:ext cx="8382000" cy="4038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1"/>
          </p:nvPr>
        </p:nvSpPr>
        <p:spPr>
          <a:noFill/>
        </p:spPr>
        <p:txBody>
          <a:bodyPr/>
          <a:lstStyle/>
          <a:p>
            <a:fld id="{AAACCD69-20C1-4BFB-9F11-E8ED5260F5EC}" type="slidenum">
              <a:rPr lang="en-US" smtClean="0"/>
              <a:pPr/>
              <a:t>4</a:t>
            </a:fld>
            <a:endParaRPr lang="en-US" smtClean="0"/>
          </a:p>
        </p:txBody>
      </p:sp>
      <p:sp>
        <p:nvSpPr>
          <p:cNvPr id="5123" name="Rectangle 2"/>
          <p:cNvSpPr>
            <a:spLocks noGrp="1" noChangeArrowheads="1"/>
          </p:cNvSpPr>
          <p:nvPr>
            <p:ph type="title"/>
          </p:nvPr>
        </p:nvSpPr>
        <p:spPr/>
        <p:txBody>
          <a:bodyPr/>
          <a:lstStyle/>
          <a:p>
            <a:pPr eaLnBrk="1" hangingPunct="1"/>
            <a:r>
              <a:rPr lang="en-US" smtClean="0"/>
              <a:t>Who Commits Financial Statement Fraud?</a:t>
            </a:r>
          </a:p>
        </p:txBody>
      </p:sp>
      <p:sp>
        <p:nvSpPr>
          <p:cNvPr id="5124" name="Rectangle 3"/>
          <p:cNvSpPr>
            <a:spLocks noGrp="1" noChangeArrowheads="1"/>
          </p:cNvSpPr>
          <p:nvPr>
            <p:ph type="body" idx="1"/>
          </p:nvPr>
        </p:nvSpPr>
        <p:spPr/>
        <p:txBody>
          <a:bodyPr/>
          <a:lstStyle/>
          <a:p>
            <a:pPr eaLnBrk="1" hangingPunct="1"/>
            <a:r>
              <a:rPr lang="en-US" sz="3200" dirty="0" smtClean="0"/>
              <a:t>Senior management</a:t>
            </a:r>
          </a:p>
          <a:p>
            <a:pPr eaLnBrk="1" hangingPunct="1"/>
            <a:r>
              <a:rPr lang="en-US" sz="3200" dirty="0" smtClean="0"/>
              <a:t>Mid- and </a:t>
            </a:r>
            <a:r>
              <a:rPr lang="en-US" sz="3200" dirty="0" smtClean="0"/>
              <a:t>lower-level </a:t>
            </a:r>
            <a:r>
              <a:rPr lang="en-US" sz="3200" dirty="0" smtClean="0"/>
              <a:t>employees</a:t>
            </a:r>
          </a:p>
          <a:p>
            <a:pPr eaLnBrk="1" hangingPunct="1"/>
            <a:r>
              <a:rPr lang="en-US" sz="3200" dirty="0" smtClean="0"/>
              <a:t>Organized criminals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1"/>
          </p:nvPr>
        </p:nvSpPr>
        <p:spPr>
          <a:noFill/>
        </p:spPr>
        <p:txBody>
          <a:bodyPr/>
          <a:lstStyle/>
          <a:p>
            <a:fld id="{6CBEFD1C-9023-47EE-8CE5-1B8D32EDC7D1}" type="slidenum">
              <a:rPr lang="en-US" smtClean="0"/>
              <a:pPr/>
              <a:t>5</a:t>
            </a:fld>
            <a:endParaRPr lang="en-US" smtClean="0"/>
          </a:p>
        </p:txBody>
      </p:sp>
      <p:sp>
        <p:nvSpPr>
          <p:cNvPr id="6147" name="Rectangle 2"/>
          <p:cNvSpPr>
            <a:spLocks noGrp="1" noChangeArrowheads="1"/>
          </p:cNvSpPr>
          <p:nvPr>
            <p:ph type="title"/>
          </p:nvPr>
        </p:nvSpPr>
        <p:spPr/>
        <p:txBody>
          <a:bodyPr/>
          <a:lstStyle/>
          <a:p>
            <a:pPr eaLnBrk="1" hangingPunct="1"/>
            <a:r>
              <a:rPr lang="en-US" smtClean="0"/>
              <a:t>Why Do People Commit Financial Statement Fraud?</a:t>
            </a:r>
          </a:p>
        </p:txBody>
      </p:sp>
      <p:sp>
        <p:nvSpPr>
          <p:cNvPr id="6148" name="Rectangle 3"/>
          <p:cNvSpPr>
            <a:spLocks noGrp="1" noChangeArrowheads="1"/>
          </p:cNvSpPr>
          <p:nvPr>
            <p:ph type="body" idx="1"/>
          </p:nvPr>
        </p:nvSpPr>
        <p:spPr>
          <a:xfrm>
            <a:off x="762000" y="2438400"/>
            <a:ext cx="7772400" cy="3505200"/>
          </a:xfrm>
        </p:spPr>
        <p:txBody>
          <a:bodyPr/>
          <a:lstStyle/>
          <a:p>
            <a:pPr eaLnBrk="1" hangingPunct="1"/>
            <a:r>
              <a:rPr lang="en-US" sz="3200" smtClean="0"/>
              <a:t>To conceal true business performance</a:t>
            </a:r>
          </a:p>
          <a:p>
            <a:pPr eaLnBrk="1" hangingPunct="1"/>
            <a:r>
              <a:rPr lang="en-US" sz="3200" smtClean="0"/>
              <a:t>To preserve personal status/control</a:t>
            </a:r>
          </a:p>
          <a:p>
            <a:pPr eaLnBrk="1" hangingPunct="1"/>
            <a:r>
              <a:rPr lang="en-US" sz="3200" smtClean="0"/>
              <a:t>To maintain personal income/wealth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1"/>
          </p:nvPr>
        </p:nvSpPr>
        <p:spPr>
          <a:noFill/>
        </p:spPr>
        <p:txBody>
          <a:bodyPr/>
          <a:lstStyle/>
          <a:p>
            <a:fld id="{D235B9D5-E731-431E-8F6E-31B38E224026}" type="slidenum">
              <a:rPr lang="en-US" smtClean="0"/>
              <a:pPr/>
              <a:t>6</a:t>
            </a:fld>
            <a:endParaRPr lang="en-US" smtClean="0"/>
          </a:p>
        </p:txBody>
      </p:sp>
      <p:sp>
        <p:nvSpPr>
          <p:cNvPr id="7171" name="Rectangle 2"/>
          <p:cNvSpPr>
            <a:spLocks noGrp="1" noChangeArrowheads="1"/>
          </p:cNvSpPr>
          <p:nvPr>
            <p:ph type="title"/>
          </p:nvPr>
        </p:nvSpPr>
        <p:spPr>
          <a:xfrm>
            <a:off x="685800" y="685800"/>
            <a:ext cx="8077200" cy="1143000"/>
          </a:xfrm>
        </p:spPr>
        <p:txBody>
          <a:bodyPr/>
          <a:lstStyle/>
          <a:p>
            <a:pPr eaLnBrk="1" hangingPunct="1"/>
            <a:r>
              <a:rPr lang="en-US" smtClean="0"/>
              <a:t>Why Senior Management Will Overstate Business Performance</a:t>
            </a:r>
          </a:p>
        </p:txBody>
      </p:sp>
      <p:sp>
        <p:nvSpPr>
          <p:cNvPr id="7172" name="Rectangle 3"/>
          <p:cNvSpPr>
            <a:spLocks noGrp="1" noChangeArrowheads="1"/>
          </p:cNvSpPr>
          <p:nvPr>
            <p:ph type="body" idx="1"/>
          </p:nvPr>
        </p:nvSpPr>
        <p:spPr>
          <a:xfrm>
            <a:off x="609600" y="2133600"/>
            <a:ext cx="7772400" cy="4038600"/>
          </a:xfrm>
        </p:spPr>
        <p:txBody>
          <a:bodyPr/>
          <a:lstStyle/>
          <a:p>
            <a:pPr eaLnBrk="1" hangingPunct="1">
              <a:lnSpc>
                <a:spcPct val="90000"/>
              </a:lnSpc>
            </a:pPr>
            <a:r>
              <a:rPr lang="en-US" smtClean="0">
                <a:cs typeface="Times New Roman" pitchFamily="18" charset="0"/>
              </a:rPr>
              <a:t>To meet or exceed the earnings or revenue growth expectations of stock market analysts</a:t>
            </a:r>
          </a:p>
          <a:p>
            <a:pPr eaLnBrk="1" hangingPunct="1">
              <a:lnSpc>
                <a:spcPct val="90000"/>
              </a:lnSpc>
            </a:pPr>
            <a:r>
              <a:rPr lang="en-US" smtClean="0">
                <a:cs typeface="Times New Roman" pitchFamily="18" charset="0"/>
              </a:rPr>
              <a:t>To comply with loan covenants</a:t>
            </a:r>
          </a:p>
          <a:p>
            <a:pPr eaLnBrk="1" hangingPunct="1">
              <a:lnSpc>
                <a:spcPct val="90000"/>
              </a:lnSpc>
            </a:pPr>
            <a:r>
              <a:rPr lang="en-US" smtClean="0">
                <a:cs typeface="Times New Roman" pitchFamily="18" charset="0"/>
              </a:rPr>
              <a:t>To increase the amount of financing available from asset-based loans</a:t>
            </a:r>
          </a:p>
          <a:p>
            <a:pPr eaLnBrk="1" hangingPunct="1">
              <a:lnSpc>
                <a:spcPct val="90000"/>
              </a:lnSpc>
            </a:pPr>
            <a:r>
              <a:rPr lang="en-US" smtClean="0">
                <a:cs typeface="Times New Roman" pitchFamily="18" charset="0"/>
              </a:rPr>
              <a:t>To meet a lender’s criteria for granting/extending loan facilities</a:t>
            </a:r>
          </a:p>
          <a:p>
            <a:pPr eaLnBrk="1" hangingPunct="1">
              <a:lnSpc>
                <a:spcPct val="90000"/>
              </a:lnSpc>
            </a:pPr>
            <a:r>
              <a:rPr lang="en-US" smtClean="0">
                <a:cs typeface="Times New Roman" pitchFamily="18" charset="0"/>
              </a:rPr>
              <a:t>To meet corporate performance criteria set by the parent company</a:t>
            </a:r>
          </a:p>
          <a:p>
            <a:pPr eaLnBrk="1" hangingPunct="1">
              <a:lnSpc>
                <a:spcPct val="90000"/>
              </a:lnSpc>
            </a:pPr>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p:cNvSpPr>
            <a:spLocks noGrp="1"/>
          </p:cNvSpPr>
          <p:nvPr>
            <p:ph type="sldNum" sz="quarter" idx="11"/>
          </p:nvPr>
        </p:nvSpPr>
        <p:spPr>
          <a:noFill/>
        </p:spPr>
        <p:txBody>
          <a:bodyPr/>
          <a:lstStyle/>
          <a:p>
            <a:fld id="{2A333552-8422-4BCA-9264-316BE56565E1}" type="slidenum">
              <a:rPr lang="en-US" smtClean="0"/>
              <a:pPr/>
              <a:t>7</a:t>
            </a:fld>
            <a:endParaRPr lang="en-US" smtClean="0"/>
          </a:p>
        </p:txBody>
      </p:sp>
      <p:sp>
        <p:nvSpPr>
          <p:cNvPr id="8195" name="Rectangle 2"/>
          <p:cNvSpPr>
            <a:spLocks noGrp="1" noChangeArrowheads="1"/>
          </p:cNvSpPr>
          <p:nvPr>
            <p:ph type="title"/>
          </p:nvPr>
        </p:nvSpPr>
        <p:spPr>
          <a:xfrm>
            <a:off x="685800" y="685800"/>
            <a:ext cx="8077200" cy="1143000"/>
          </a:xfrm>
        </p:spPr>
        <p:txBody>
          <a:bodyPr/>
          <a:lstStyle/>
          <a:p>
            <a:pPr eaLnBrk="1" hangingPunct="1"/>
            <a:r>
              <a:rPr lang="en-US" smtClean="0"/>
              <a:t>Why Senior Management Will Overstate Business Performance</a:t>
            </a:r>
          </a:p>
        </p:txBody>
      </p:sp>
      <p:sp>
        <p:nvSpPr>
          <p:cNvPr id="8196" name="Rectangle 3"/>
          <p:cNvSpPr>
            <a:spLocks noGrp="1" noChangeArrowheads="1"/>
          </p:cNvSpPr>
          <p:nvPr>
            <p:ph type="body" idx="1"/>
          </p:nvPr>
        </p:nvSpPr>
        <p:spPr/>
        <p:txBody>
          <a:bodyPr/>
          <a:lstStyle/>
          <a:p>
            <a:pPr eaLnBrk="1" hangingPunct="1"/>
            <a:r>
              <a:rPr lang="en-US" smtClean="0">
                <a:cs typeface="Times New Roman" pitchFamily="18" charset="0"/>
              </a:rPr>
              <a:t>To meet personal performance criteria</a:t>
            </a:r>
          </a:p>
          <a:p>
            <a:pPr eaLnBrk="1" hangingPunct="1"/>
            <a:r>
              <a:rPr lang="en-US" smtClean="0">
                <a:cs typeface="Times New Roman" pitchFamily="18" charset="0"/>
              </a:rPr>
              <a:t>To trigger performance-related compensation or earn-out payments</a:t>
            </a:r>
          </a:p>
          <a:p>
            <a:pPr eaLnBrk="1" hangingPunct="1"/>
            <a:r>
              <a:rPr lang="en-US" smtClean="0">
                <a:cs typeface="Times New Roman" pitchFamily="18" charset="0"/>
              </a:rPr>
              <a:t>To support the stock price in anticipation of a merger, acquisition, or sale of personal stockholding</a:t>
            </a:r>
          </a:p>
          <a:p>
            <a:pPr eaLnBrk="1" hangingPunct="1"/>
            <a:r>
              <a:rPr lang="en-US" smtClean="0">
                <a:cs typeface="Times New Roman" pitchFamily="18" charset="0"/>
              </a:rPr>
              <a:t>To show a pattern of growth to support a planned securities offering or sale of the business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1"/>
          </p:nvPr>
        </p:nvSpPr>
        <p:spPr>
          <a:noFill/>
        </p:spPr>
        <p:txBody>
          <a:bodyPr/>
          <a:lstStyle/>
          <a:p>
            <a:fld id="{B5E022BD-9BC1-411C-AA40-8B7F02592FD8}" type="slidenum">
              <a:rPr lang="en-US" smtClean="0"/>
              <a:pPr/>
              <a:t>8</a:t>
            </a:fld>
            <a:endParaRPr lang="en-US" smtClean="0"/>
          </a:p>
        </p:txBody>
      </p:sp>
      <p:sp>
        <p:nvSpPr>
          <p:cNvPr id="9219" name="Rectangle 2"/>
          <p:cNvSpPr>
            <a:spLocks noGrp="1" noChangeArrowheads="1"/>
          </p:cNvSpPr>
          <p:nvPr>
            <p:ph type="title"/>
          </p:nvPr>
        </p:nvSpPr>
        <p:spPr>
          <a:xfrm>
            <a:off x="381000" y="685800"/>
            <a:ext cx="8382000" cy="1143000"/>
          </a:xfrm>
        </p:spPr>
        <p:txBody>
          <a:bodyPr/>
          <a:lstStyle/>
          <a:p>
            <a:pPr eaLnBrk="1" hangingPunct="1"/>
            <a:r>
              <a:rPr lang="en-US" smtClean="0"/>
              <a:t>Why Senior Management Will Understate Business Performance</a:t>
            </a:r>
          </a:p>
        </p:txBody>
      </p:sp>
      <p:sp>
        <p:nvSpPr>
          <p:cNvPr id="9220" name="Rectangle 3"/>
          <p:cNvSpPr>
            <a:spLocks noGrp="1" noChangeArrowheads="1"/>
          </p:cNvSpPr>
          <p:nvPr>
            <p:ph type="body" idx="1"/>
          </p:nvPr>
        </p:nvSpPr>
        <p:spPr>
          <a:xfrm>
            <a:off x="762000" y="2057400"/>
            <a:ext cx="7772400" cy="4114800"/>
          </a:xfrm>
        </p:spPr>
        <p:txBody>
          <a:bodyPr/>
          <a:lstStyle/>
          <a:p>
            <a:pPr eaLnBrk="1" hangingPunct="1">
              <a:lnSpc>
                <a:spcPct val="90000"/>
              </a:lnSpc>
            </a:pPr>
            <a:r>
              <a:rPr lang="en-US" sz="2400" smtClean="0">
                <a:cs typeface="Times New Roman" pitchFamily="18" charset="0"/>
              </a:rPr>
              <a:t>To defer surplus earnings to the next accounting period </a:t>
            </a:r>
          </a:p>
          <a:p>
            <a:pPr eaLnBrk="1" hangingPunct="1">
              <a:lnSpc>
                <a:spcPct val="90000"/>
              </a:lnSpc>
            </a:pPr>
            <a:r>
              <a:rPr lang="en-US" sz="2400" smtClean="0">
                <a:cs typeface="Times New Roman" pitchFamily="18" charset="0"/>
              </a:rPr>
              <a:t>To take all possible write-offs in one “big bath” now so future earnings will be consistently higher</a:t>
            </a:r>
          </a:p>
          <a:p>
            <a:pPr eaLnBrk="1" hangingPunct="1">
              <a:lnSpc>
                <a:spcPct val="90000"/>
              </a:lnSpc>
            </a:pPr>
            <a:r>
              <a:rPr lang="en-US" sz="2400" smtClean="0">
                <a:cs typeface="Times New Roman" pitchFamily="18" charset="0"/>
              </a:rPr>
              <a:t>To reduce expectations now so future growth will be better perceived and rewarded</a:t>
            </a:r>
          </a:p>
          <a:p>
            <a:pPr eaLnBrk="1" hangingPunct="1">
              <a:lnSpc>
                <a:spcPct val="90000"/>
              </a:lnSpc>
            </a:pPr>
            <a:r>
              <a:rPr lang="en-US" sz="2400" smtClean="0">
                <a:cs typeface="Times New Roman" pitchFamily="18" charset="0"/>
              </a:rPr>
              <a:t>To preserve a trend of consistent growth, avoiding volatile results</a:t>
            </a:r>
          </a:p>
          <a:p>
            <a:pPr eaLnBrk="1" hangingPunct="1">
              <a:lnSpc>
                <a:spcPct val="90000"/>
              </a:lnSpc>
            </a:pPr>
            <a:r>
              <a:rPr lang="en-US" sz="2400" smtClean="0">
                <a:cs typeface="Times New Roman" pitchFamily="18" charset="0"/>
              </a:rPr>
              <a:t>To reduce the value of an owner-managed business for purposes of a divorce settlement</a:t>
            </a:r>
          </a:p>
          <a:p>
            <a:pPr eaLnBrk="1" hangingPunct="1">
              <a:lnSpc>
                <a:spcPct val="90000"/>
              </a:lnSpc>
            </a:pPr>
            <a:r>
              <a:rPr lang="en-US" sz="2400" smtClean="0">
                <a:cs typeface="Times New Roman" pitchFamily="18" charset="0"/>
              </a:rPr>
              <a:t>To reduce the value of a corporate unit whose management is planning a buyout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a:spLocks noGrp="1"/>
          </p:cNvSpPr>
          <p:nvPr>
            <p:ph type="sldNum" sz="quarter" idx="11"/>
          </p:nvPr>
        </p:nvSpPr>
        <p:spPr>
          <a:noFill/>
        </p:spPr>
        <p:txBody>
          <a:bodyPr/>
          <a:lstStyle/>
          <a:p>
            <a:fld id="{D5864B64-5F8C-4260-8E24-7DFBB6190A94}" type="slidenum">
              <a:rPr lang="en-US" smtClean="0"/>
              <a:pPr/>
              <a:t>9</a:t>
            </a:fld>
            <a:endParaRPr lang="en-US" smtClean="0"/>
          </a:p>
        </p:txBody>
      </p:sp>
      <p:sp>
        <p:nvSpPr>
          <p:cNvPr id="10243" name="Rectangle 2"/>
          <p:cNvSpPr>
            <a:spLocks noGrp="1" noChangeArrowheads="1"/>
          </p:cNvSpPr>
          <p:nvPr>
            <p:ph type="title"/>
          </p:nvPr>
        </p:nvSpPr>
        <p:spPr>
          <a:xfrm>
            <a:off x="762000" y="685800"/>
            <a:ext cx="7772400" cy="1143000"/>
          </a:xfrm>
        </p:spPr>
        <p:txBody>
          <a:bodyPr/>
          <a:lstStyle/>
          <a:p>
            <a:pPr eaLnBrk="1" hangingPunct="1"/>
            <a:r>
              <a:rPr lang="en-US" smtClean="0"/>
              <a:t>How Do People Commit Financial Statement Fraud?</a:t>
            </a:r>
          </a:p>
        </p:txBody>
      </p:sp>
      <p:sp>
        <p:nvSpPr>
          <p:cNvPr id="10244" name="Rectangle 3"/>
          <p:cNvSpPr>
            <a:spLocks noGrp="1" noChangeArrowheads="1"/>
          </p:cNvSpPr>
          <p:nvPr>
            <p:ph type="body" idx="1"/>
          </p:nvPr>
        </p:nvSpPr>
        <p:spPr>
          <a:xfrm>
            <a:off x="609600" y="2362200"/>
            <a:ext cx="7772400" cy="3505200"/>
          </a:xfrm>
        </p:spPr>
        <p:txBody>
          <a:bodyPr/>
          <a:lstStyle/>
          <a:p>
            <a:pPr eaLnBrk="1" hangingPunct="1">
              <a:lnSpc>
                <a:spcPct val="120000"/>
              </a:lnSpc>
            </a:pPr>
            <a:r>
              <a:rPr lang="en-US" sz="3200" smtClean="0"/>
              <a:t>Playing the accounting system</a:t>
            </a:r>
          </a:p>
          <a:p>
            <a:pPr eaLnBrk="1" hangingPunct="1">
              <a:lnSpc>
                <a:spcPct val="120000"/>
              </a:lnSpc>
            </a:pPr>
            <a:r>
              <a:rPr lang="en-US" sz="3200" smtClean="0"/>
              <a:t>Beating the accounting system</a:t>
            </a:r>
          </a:p>
          <a:p>
            <a:pPr eaLnBrk="1" hangingPunct="1">
              <a:lnSpc>
                <a:spcPct val="120000"/>
              </a:lnSpc>
            </a:pPr>
            <a:r>
              <a:rPr lang="en-US" sz="3200" smtClean="0"/>
              <a:t>Going outside the accounting system</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653</TotalTime>
  <Words>1699</Words>
  <Application>Microsoft Office PowerPoint</Application>
  <PresentationFormat>On-screen Show (4:3)</PresentationFormat>
  <Paragraphs>265</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Blank Presentation</vt:lpstr>
      <vt:lpstr>Chapter 11</vt:lpstr>
      <vt:lpstr>Learning Objectives</vt:lpstr>
      <vt:lpstr>Learning Objectives</vt:lpstr>
      <vt:lpstr>Who Commits Financial Statement Fraud?</vt:lpstr>
      <vt:lpstr>Why Do People Commit Financial Statement Fraud?</vt:lpstr>
      <vt:lpstr>Why Senior Management Will Overstate Business Performance</vt:lpstr>
      <vt:lpstr>Why Senior Management Will Overstate Business Performance</vt:lpstr>
      <vt:lpstr>Why Senior Management Will Understate Business Performance</vt:lpstr>
      <vt:lpstr>How Do People Commit Financial Statement Fraud?</vt:lpstr>
      <vt:lpstr>Conceptual Framework for Financial Reporting</vt:lpstr>
      <vt:lpstr>Recognition and Measurement Concepts</vt:lpstr>
      <vt:lpstr>Recognition and Measurement Concepts</vt:lpstr>
      <vt:lpstr>Qualitative Characteristics</vt:lpstr>
      <vt:lpstr>Responsibility for Financial Statements</vt:lpstr>
      <vt:lpstr>Users of Financial Statements</vt:lpstr>
      <vt:lpstr>Types of Financial Statements</vt:lpstr>
      <vt:lpstr>Other Financial Data Presentations</vt:lpstr>
      <vt:lpstr>Other Financial Data Presentations</vt:lpstr>
      <vt:lpstr>The Sarbanes-Oxley Act</vt:lpstr>
      <vt:lpstr>SEC Rules Pertaining to the Sarbanes-Oxley Act</vt:lpstr>
      <vt:lpstr>SEC Rules Pertaining to the Sarbanes-Oxley Act</vt:lpstr>
      <vt:lpstr>Public Company Accounting Oversight Board</vt:lpstr>
      <vt:lpstr>PCAOB’s Duties</vt:lpstr>
      <vt:lpstr>PCAOB’s Duties</vt:lpstr>
      <vt:lpstr>Certification Obligations for CEOs and CFOs</vt:lpstr>
      <vt:lpstr>Certification Obligations for CEOs and CFOs – Civil Certifications</vt:lpstr>
      <vt:lpstr>Certification Obligations for CEOs and CFOs – Civil Certifications</vt:lpstr>
      <vt:lpstr>Management Assessment of Internal Controls</vt:lpstr>
      <vt:lpstr>Standards for Audit Committee Independence</vt:lpstr>
      <vt:lpstr>Standards for Auditor Independence</vt:lpstr>
      <vt:lpstr>Standards for Auditor Independence</vt:lpstr>
      <vt:lpstr>Enhanced Financial Disclosure Requirements</vt:lpstr>
      <vt:lpstr>Protections for Corporate Whistleblowers under Sarbanes-Oxley</vt:lpstr>
      <vt:lpstr>Protections for Corporate Whistleblowers under Sarbanes-Oxley</vt:lpstr>
      <vt:lpstr>Enhanced Penalties for  White-Collar Crime</vt:lpstr>
      <vt:lpstr>Frequency of Types of Occupational Fraud and Abuse</vt:lpstr>
      <vt:lpstr>Median Loss of Types of Occupational Fraud and Abuse</vt:lpstr>
      <vt:lpstr>Financial Statement Schemes by Category</vt:lpstr>
    </vt:vector>
  </TitlesOfParts>
  <Company>뿿쬐뿿쩰ɢÔ뿿��</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2004 ACFE Post-Conference</dc:title>
  <dc:subject>General Sessions</dc:subject>
  <dc:creator>Tony Rolston</dc:creator>
  <cp:lastModifiedBy>Costantini, Rebecca - Hoboken</cp:lastModifiedBy>
  <cp:revision>40</cp:revision>
  <dcterms:created xsi:type="dcterms:W3CDTF">2004-02-25T21:57:05Z</dcterms:created>
  <dcterms:modified xsi:type="dcterms:W3CDTF">2014-10-06T14:03:20Z</dcterms:modified>
</cp:coreProperties>
</file>