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50"/>
  </p:notesMasterIdLst>
  <p:sldIdLst>
    <p:sldId id="960" r:id="rId2"/>
    <p:sldId id="1029" r:id="rId3"/>
    <p:sldId id="956" r:id="rId4"/>
    <p:sldId id="964" r:id="rId5"/>
    <p:sldId id="1047" r:id="rId6"/>
    <p:sldId id="1048" r:id="rId7"/>
    <p:sldId id="1217" r:id="rId8"/>
    <p:sldId id="1154" r:id="rId9"/>
    <p:sldId id="1086" r:id="rId10"/>
    <p:sldId id="1049" r:id="rId11"/>
    <p:sldId id="1041" r:id="rId12"/>
    <p:sldId id="1218" r:id="rId13"/>
    <p:sldId id="1155" r:id="rId14"/>
    <p:sldId id="1221" r:id="rId15"/>
    <p:sldId id="1223" r:id="rId16"/>
    <p:sldId id="1224" r:id="rId17"/>
    <p:sldId id="1228" r:id="rId18"/>
    <p:sldId id="1229" r:id="rId19"/>
    <p:sldId id="1230" r:id="rId20"/>
    <p:sldId id="1225" r:id="rId21"/>
    <p:sldId id="1226" r:id="rId22"/>
    <p:sldId id="1227" r:id="rId23"/>
    <p:sldId id="1051" r:id="rId24"/>
    <p:sldId id="1052" r:id="rId25"/>
    <p:sldId id="1216" r:id="rId26"/>
    <p:sldId id="1054" r:id="rId27"/>
    <p:sldId id="1055" r:id="rId28"/>
    <p:sldId id="1160" r:id="rId29"/>
    <p:sldId id="1042" r:id="rId30"/>
    <p:sldId id="1161" r:id="rId31"/>
    <p:sldId id="1162" r:id="rId32"/>
    <p:sldId id="1163" r:id="rId33"/>
    <p:sldId id="1164" r:id="rId34"/>
    <p:sldId id="1165" r:id="rId35"/>
    <p:sldId id="1166" r:id="rId36"/>
    <p:sldId id="1167" r:id="rId37"/>
    <p:sldId id="1058" r:id="rId38"/>
    <p:sldId id="1168" r:id="rId39"/>
    <p:sldId id="1169" r:id="rId40"/>
    <p:sldId id="1170" r:id="rId41"/>
    <p:sldId id="1171" r:id="rId42"/>
    <p:sldId id="1043" r:id="rId43"/>
    <p:sldId id="1061" r:id="rId44"/>
    <p:sldId id="1213" r:id="rId45"/>
    <p:sldId id="1214" r:id="rId46"/>
    <p:sldId id="1215" r:id="rId47"/>
    <p:sldId id="1062" r:id="rId48"/>
    <p:sldId id="1063" r:id="rId49"/>
    <p:sldId id="1064" r:id="rId50"/>
    <p:sldId id="1066" r:id="rId51"/>
    <p:sldId id="1065" r:id="rId52"/>
    <p:sldId id="1067" r:id="rId53"/>
    <p:sldId id="1083" r:id="rId54"/>
    <p:sldId id="1068" r:id="rId55"/>
    <p:sldId id="1069" r:id="rId56"/>
    <p:sldId id="1070" r:id="rId57"/>
    <p:sldId id="1071" r:id="rId58"/>
    <p:sldId id="1072" r:id="rId59"/>
    <p:sldId id="1073" r:id="rId60"/>
    <p:sldId id="1074" r:id="rId61"/>
    <p:sldId id="1075" r:id="rId62"/>
    <p:sldId id="1076" r:id="rId63"/>
    <p:sldId id="1204" r:id="rId64"/>
    <p:sldId id="1103" r:id="rId65"/>
    <p:sldId id="1205" r:id="rId66"/>
    <p:sldId id="1231" r:id="rId67"/>
    <p:sldId id="1078" r:id="rId68"/>
    <p:sldId id="1079" r:id="rId69"/>
    <p:sldId id="1080" r:id="rId70"/>
    <p:sldId id="1082" r:id="rId71"/>
    <p:sldId id="1206" r:id="rId72"/>
    <p:sldId id="1081" r:id="rId73"/>
    <p:sldId id="1207" r:id="rId74"/>
    <p:sldId id="1087" r:id="rId75"/>
    <p:sldId id="1208" r:id="rId76"/>
    <p:sldId id="1090" r:id="rId77"/>
    <p:sldId id="1222" r:id="rId78"/>
    <p:sldId id="1092" r:id="rId79"/>
    <p:sldId id="1209" r:id="rId80"/>
    <p:sldId id="1210" r:id="rId81"/>
    <p:sldId id="1211" r:id="rId82"/>
    <p:sldId id="1212" r:id="rId83"/>
    <p:sldId id="1232" r:id="rId84"/>
    <p:sldId id="1044" r:id="rId85"/>
    <p:sldId id="1096" r:id="rId86"/>
    <p:sldId id="1203" r:id="rId87"/>
    <p:sldId id="1098" r:id="rId88"/>
    <p:sldId id="1099" r:id="rId89"/>
    <p:sldId id="1100" r:id="rId90"/>
    <p:sldId id="1101" r:id="rId91"/>
    <p:sldId id="1102" r:id="rId92"/>
    <p:sldId id="1104" r:id="rId93"/>
    <p:sldId id="1105" r:id="rId94"/>
    <p:sldId id="1108" r:id="rId95"/>
    <p:sldId id="1106" r:id="rId96"/>
    <p:sldId id="1107" r:id="rId97"/>
    <p:sldId id="1110" r:id="rId98"/>
    <p:sldId id="1233" r:id="rId99"/>
    <p:sldId id="1111" r:id="rId100"/>
    <p:sldId id="1112" r:id="rId101"/>
    <p:sldId id="1198" r:id="rId102"/>
    <p:sldId id="1124" r:id="rId103"/>
    <p:sldId id="1125" r:id="rId104"/>
    <p:sldId id="1113" r:id="rId105"/>
    <p:sldId id="1199" r:id="rId106"/>
    <p:sldId id="1234" r:id="rId107"/>
    <p:sldId id="1114" r:id="rId108"/>
    <p:sldId id="1115" r:id="rId109"/>
    <p:sldId id="1116" r:id="rId110"/>
    <p:sldId id="1200" r:id="rId111"/>
    <p:sldId id="1201" r:id="rId112"/>
    <p:sldId id="1117" r:id="rId113"/>
    <p:sldId id="1118" r:id="rId114"/>
    <p:sldId id="1202" r:id="rId115"/>
    <p:sldId id="1119" r:id="rId116"/>
    <p:sldId id="1120" r:id="rId117"/>
    <p:sldId id="1045" r:id="rId118"/>
    <p:sldId id="1046" r:id="rId119"/>
    <p:sldId id="1193" r:id="rId120"/>
    <p:sldId id="1194" r:id="rId121"/>
    <p:sldId id="1132" r:id="rId122"/>
    <p:sldId id="1133" r:id="rId123"/>
    <p:sldId id="1134" r:id="rId124"/>
    <p:sldId id="1135" r:id="rId125"/>
    <p:sldId id="1236" r:id="rId126"/>
    <p:sldId id="1235" r:id="rId127"/>
    <p:sldId id="1143" r:id="rId128"/>
    <p:sldId id="1190" r:id="rId129"/>
    <p:sldId id="1144" r:id="rId130"/>
    <p:sldId id="1146" r:id="rId131"/>
    <p:sldId id="1147" r:id="rId132"/>
    <p:sldId id="1145" r:id="rId133"/>
    <p:sldId id="1148" r:id="rId134"/>
    <p:sldId id="1141" r:id="rId135"/>
    <p:sldId id="1138" r:id="rId136"/>
    <p:sldId id="1192" r:id="rId137"/>
    <p:sldId id="1140" r:id="rId138"/>
    <p:sldId id="1183" r:id="rId139"/>
    <p:sldId id="1185" r:id="rId140"/>
    <p:sldId id="1137" r:id="rId141"/>
    <p:sldId id="1186" r:id="rId142"/>
    <p:sldId id="1187" r:id="rId143"/>
    <p:sldId id="1188" r:id="rId144"/>
    <p:sldId id="1189" r:id="rId145"/>
    <p:sldId id="1142" r:id="rId146"/>
    <p:sldId id="1038" r:id="rId147"/>
    <p:sldId id="1088" r:id="rId148"/>
    <p:sldId id="1089" r:id="rId14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C6CDF"/>
    <a:srgbClr val="0000A3"/>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1160" autoAdjust="0"/>
    <p:restoredTop sz="81478" autoAdjust="0"/>
  </p:normalViewPr>
  <p:slideViewPr>
    <p:cSldViewPr snapToGrid="0" snapToObjects="1">
      <p:cViewPr varScale="1">
        <p:scale>
          <a:sx n="98" d="100"/>
          <a:sy n="98" d="100"/>
        </p:scale>
        <p:origin x="636" y="90"/>
      </p:cViewPr>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notesMaster" Target="notesMasters/notesMaster1.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presProps" Target="presProps.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theme" Target="theme/theme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tableStyles" Target="tableStyles.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11/19/2024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(April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QUIC, CUBIC, delay-based congestion control</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8.2 (July 2023): changes from 8.0</a:t>
            </a:r>
          </a:p>
          <a:p>
            <a:pPr marL="171450" indent="-171450">
              <a:buFont typeface="Arial" panose="020B0604020202020204" pitchFamily="34" charset="0"/>
              <a:buChar char="•"/>
            </a:pPr>
            <a:r>
              <a:rPr lang="en-US" dirty="0"/>
              <a:t>minor updates throughout, but not much changes from 8.0</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B9B4FD-4C71-22B9-81D7-BB2A5B7DCFA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62F487D-3D0F-99D8-D7D2-5DD9255BB0D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9310154-0F76-B869-698F-6C12FA16B4B0}"/>
              </a:ext>
            </a:extLst>
          </p:cNvPr>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a:extLst>
              <a:ext uri="{FF2B5EF4-FFF2-40B4-BE49-F238E27FC236}">
                <a16:creationId xmlns:a16="http://schemas.microsoft.com/office/drawing/2014/main" id="{C9E84622-315B-C5E4-D6CC-C944F7A6016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035381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receiver have a number of pieces of shared state that they must establish before actually communicating</a:t>
            </a:r>
          </a:p>
          <a:p>
            <a:pPr marL="171450" indent="-171450">
              <a:buFont typeface="Arial" panose="020B0604020202020204" pitchFamily="34" charset="0"/>
              <a:buChar char="•"/>
            </a:pPr>
            <a:r>
              <a:rPr lang="en-US" dirty="0"/>
              <a:t>FIRST they must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bufferspace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Established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98193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a:t>
            </a:fld>
            <a:endParaRPr lang="en-US" dirty="0"/>
          </a:p>
        </p:txBody>
      </p:sp>
    </p:spTree>
    <p:extLst>
      <p:ext uri="{BB962C8B-B14F-4D97-AF65-F5344CB8AC3E}">
        <p14:creationId xmlns:p14="http://schemas.microsoft.com/office/powerpoint/2010/main" val="11676838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usual, there’s a human protocol analogy to the three way handshake, and I still remember thinking about this clinging for my life while climbing up a rockface</a:t>
            </a:r>
          </a:p>
          <a:p>
            <a:endParaRPr lang="en-US" dirty="0"/>
          </a:p>
          <a:p>
            <a:r>
              <a:rPr lang="en-US" dirty="0"/>
              <a:t>When you want start climbing you first say ON BELOW (meaning ARE YOU READY WITH MY SAFETY ROPE)</a:t>
            </a:r>
          </a:p>
          <a:p>
            <a:r>
              <a:rPr lang="en-US" dirty="0"/>
              <a:t>THE BELYER (server) responds BELAY ON (that lets you know the belayer is ready for you)</a:t>
            </a:r>
          </a:p>
          <a:p>
            <a:r>
              <a:rPr lang="en-US" dirty="0"/>
              <a:t>And then you say CLIMING</a:t>
            </a:r>
          </a:p>
          <a:p>
            <a:endParaRPr lang="en-US" dirty="0"/>
          </a:p>
          <a:p>
            <a:r>
              <a:rPr lang="en-US" dirty="0"/>
              <a:t>It’s amazing what can pass through your head when your clinging for your life o a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75990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side sends 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116</a:t>
            </a:fld>
            <a:endParaRPr lang="en-US" dirty="0"/>
          </a:p>
        </p:txBody>
      </p:sp>
    </p:spTree>
    <p:extLst>
      <p:ext uri="{BB962C8B-B14F-4D97-AF65-F5344CB8AC3E}">
        <p14:creationId xmlns:p14="http://schemas.microsoft.com/office/powerpoint/2010/main" val="335241246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117</a:t>
            </a:fld>
            <a:endParaRPr lang="en-US" dirty="0"/>
          </a:p>
        </p:txBody>
      </p:sp>
    </p:spTree>
    <p:extLst>
      <p:ext uri="{BB962C8B-B14F-4D97-AF65-F5344CB8AC3E}">
        <p14:creationId xmlns:p14="http://schemas.microsoft.com/office/powerpoint/2010/main" val="114639378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118</a:t>
            </a:fld>
            <a:endParaRPr lang="en-US" dirty="0"/>
          </a:p>
        </p:txBody>
      </p:sp>
    </p:spTree>
    <p:extLst>
      <p:ext uri="{BB962C8B-B14F-4D97-AF65-F5344CB8AC3E}">
        <p14:creationId xmlns:p14="http://schemas.microsoft.com/office/powerpoint/2010/main" val="213854872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76961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429059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73164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184822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95609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738417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921622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A1CC53-4005-0F92-8D3C-47910E8FF96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FA8EF36-61F4-DCC0-EB49-84A637B8ED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7BDF781-4A91-FADB-668F-A476065D72E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302643D-D6E6-6CDD-1290-099E1134D9E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92162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6AE8D9-EC90-B80F-FA06-BF4EBA95B5C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5AFB9ED-D51F-79DA-32FB-509938543C0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21DFF28-4035-DDEF-C15B-64C24199F08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695B217-CE87-66DD-5C65-D31A1364BFB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478916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64029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938409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109869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46958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105523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120300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640867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9814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138</a:t>
            </a:fld>
            <a:endParaRPr lang="en-US" dirty="0"/>
          </a:p>
        </p:txBody>
      </p:sp>
    </p:spTree>
    <p:extLst>
      <p:ext uri="{BB962C8B-B14F-4D97-AF65-F5344CB8AC3E}">
        <p14:creationId xmlns:p14="http://schemas.microsoft.com/office/powerpoint/2010/main" val="219699997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140</a:t>
            </a:fld>
            <a:endParaRPr lang="en-US" dirty="0"/>
          </a:p>
        </p:txBody>
      </p:sp>
    </p:spTree>
    <p:extLst>
      <p:ext uri="{BB962C8B-B14F-4D97-AF65-F5344CB8AC3E}">
        <p14:creationId xmlns:p14="http://schemas.microsoft.com/office/powerpoint/2010/main" val="350767248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54051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145</a:t>
            </a:fld>
            <a:endParaRPr lang="en-US" dirty="0"/>
          </a:p>
        </p:txBody>
      </p:sp>
    </p:spTree>
    <p:extLst>
      <p:ext uri="{BB962C8B-B14F-4D97-AF65-F5344CB8AC3E}">
        <p14:creationId xmlns:p14="http://schemas.microsoft.com/office/powerpoint/2010/main" val="337074662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146</a:t>
            </a:fld>
            <a:endParaRPr lang="en-US" dirty="0"/>
          </a:p>
        </p:txBody>
      </p:sp>
    </p:spTree>
    <p:extLst>
      <p:ext uri="{BB962C8B-B14F-4D97-AF65-F5344CB8AC3E}">
        <p14:creationId xmlns:p14="http://schemas.microsoft.com/office/powerpoint/2010/main" val="152639813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2477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4638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639120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255795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57754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54145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3597673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530641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29</a:t>
            </a:fld>
            <a:endParaRPr lang="en-US" dirty="0"/>
          </a:p>
        </p:txBody>
      </p:sp>
    </p:spTree>
    <p:extLst>
      <p:ext uri="{BB962C8B-B14F-4D97-AF65-F5344CB8AC3E}">
        <p14:creationId xmlns:p14="http://schemas.microsoft.com/office/powerpoint/2010/main" val="339089855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it’s only 2.5 pages!</a:t>
            </a:r>
          </a:p>
          <a:p>
            <a:endParaRPr lang="en-US" dirty="0"/>
          </a:p>
          <a:p>
            <a:r>
              <a:rPr lang="en-US" b="1" dirty="0"/>
              <a:t>Length</a:t>
            </a:r>
            <a:r>
              <a:rPr lang="en-US" dirty="0"/>
              <a:t> is the length (in bytes) of this user </a:t>
            </a:r>
            <a:r>
              <a:rPr lang="en-US" b="0" i="0" dirty="0">
                <a:solidFill>
                  <a:srgbClr val="21242C"/>
                </a:solidFill>
                <a:effectLst/>
                <a:latin typeface="Lato" panose="020F0502020204030203" pitchFamily="34" charset="0"/>
              </a:rPr>
              <a:t>datagram</a:t>
            </a:r>
            <a:r>
              <a:rPr lang="en-US" dirty="0"/>
              <a:t> including this header and the data. (This means the minimum value of the length is eight</a:t>
            </a:r>
            <a:r>
              <a:rPr lang="en-US" b="0" i="0" dirty="0">
                <a:solidFill>
                  <a:srgbClr val="21242C"/>
                </a:solidFill>
                <a:effectLst/>
                <a:latin typeface="Lato" panose="020F0502020204030203" pitchFamily="34" charset="0"/>
              </a:rPr>
              <a:t>, the maximum length of a UDP segment is </a:t>
            </a:r>
            <a:r>
              <a:rPr lang="en-US" b="0" i="0" dirty="0">
                <a:solidFill>
                  <a:srgbClr val="21242C"/>
                </a:solidFill>
                <a:effectLst/>
                <a:latin typeface="inherit"/>
              </a:rPr>
              <a:t>65,535</a:t>
            </a:r>
            <a:r>
              <a:rPr lang="en-US" b="0" i="0" dirty="0">
                <a:solidFill>
                  <a:srgbClr val="21242C"/>
                </a:solidFill>
                <a:effectLst/>
                <a:latin typeface="Lato" panose="020F0502020204030203" pitchFamily="34" charset="0"/>
              </a:rPr>
              <a:t> bytes</a:t>
            </a:r>
            <a:r>
              <a:rPr lang="en-US" dirty="0"/>
              <a:t>.)</a:t>
            </a:r>
          </a:p>
          <a:p>
            <a:endParaRPr lang="en-US" dirty="0"/>
          </a:p>
          <a:p>
            <a:pPr algn="l" fontAlgn="base"/>
            <a:r>
              <a:rPr lang="en-US" b="1" i="0" dirty="0">
                <a:solidFill>
                  <a:srgbClr val="21242C"/>
                </a:solidFill>
                <a:effectLst/>
                <a:latin typeface="inherit"/>
              </a:rPr>
              <a:t>Checksum </a:t>
            </a:r>
            <a:r>
              <a:rPr lang="en-US" b="0" i="0" dirty="0">
                <a:solidFill>
                  <a:srgbClr val="21242C"/>
                </a:solidFill>
                <a:effectLst/>
                <a:latin typeface="Lato" panose="020F0502020204030203" pitchFamily="34" charset="0"/>
              </a:rPr>
              <a:t>is used by the sender and receiver to check for data corruption.</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261623596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42</a:t>
            </a:fld>
            <a:endParaRPr lang="en-US" dirty="0"/>
          </a:p>
        </p:txBody>
      </p:sp>
    </p:spTree>
    <p:extLst>
      <p:ext uri="{BB962C8B-B14F-4D97-AF65-F5344CB8AC3E}">
        <p14:creationId xmlns:p14="http://schemas.microsoft.com/office/powerpoint/2010/main" val="150821767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a:t>
            </a:fld>
            <a:endParaRPr lang="en-US" dirty="0"/>
          </a:p>
        </p:txBody>
      </p:sp>
    </p:spTree>
    <p:extLst>
      <p:ext uri="{BB962C8B-B14F-4D97-AF65-F5344CB8AC3E}">
        <p14:creationId xmlns:p14="http://schemas.microsoft.com/office/powerpoint/2010/main" val="162493217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the sender and receiver side protocol that IMPLEMENTS reliable data transfer</a:t>
            </a:r>
          </a:p>
          <a:p>
            <a:endParaRPr lang="en-US" dirty="0"/>
          </a:p>
          <a:p>
            <a:r>
              <a:rPr lang="en-US" dirty="0"/>
              <a:t>Communication over unreliable channel is TWO-way: sender 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sender and receiver together and see what is happening.  OH – that message sent was lost. </a:t>
            </a:r>
          </a:p>
          <a:p>
            <a:endParaRPr lang="en-US" dirty="0"/>
          </a:p>
          <a:p>
            <a:r>
              <a:rPr lang="en-US" dirty="0"/>
              <a:t>But think about it say from senders POV How does the sender know if its transmitted message over the unreliable channel got though??  ONLY if receiver somehow signals to the sender 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by sending/receiving messages.</a:t>
            </a:r>
          </a:p>
          <a:p>
            <a:endParaRPr lang="en-US" dirty="0"/>
          </a:p>
          <a:p>
            <a:r>
              <a:rPr lang="en-US" dirty="0"/>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dirty="0"/>
          </a:p>
          <a:p>
            <a:r>
              <a:rPr lang="en-US" dirty="0"/>
              <a:t>How will the sender 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rdt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duplicated or reordered.  The sender just sends 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31715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600947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rdt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rdt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FB6925-178E-A095-4F0A-BC4A018848D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D5A9EAE-E843-C830-BE24-EE98190E645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5E48250-5B41-CA10-ABD1-1D6B3E69807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5334BFC-C007-EE65-1185-3D03E7F5466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147907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915488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msec, 1KB pkt every 30 msec: 33kB/sec thruput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acknowledged, 6 sequence numbers are available for us. In window, but no calls from above to use them.</a:t>
            </a:r>
          </a:p>
          <a:p>
            <a:endParaRPr lang="en-US" dirty="0"/>
          </a:p>
          <a:p>
            <a:r>
              <a:rPr lang="en-US" dirty="0"/>
              <a:t>Note – we’ll skip the Go-Back-N FSM specification you can check that out in PowerPoint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38656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individually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delivered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4BC522-694C-662F-CD57-5F9828698D1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4962D1E-DB55-35C8-6149-FE5B83D698C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34F0455-EBFF-C98B-D0EC-3246E09F01C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EBF83ED-98A7-26EF-F4EE-2D47E29B0B8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309879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84</a:t>
            </a:fld>
            <a:endParaRPr lang="en-US" dirty="0"/>
          </a:p>
        </p:txBody>
      </p:sp>
    </p:spTree>
    <p:extLst>
      <p:ext uri="{BB962C8B-B14F-4D97-AF65-F5344CB8AC3E}">
        <p14:creationId xmlns:p14="http://schemas.microsoft.com/office/powerpoint/2010/main" val="38826013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A-to-B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last A-to-B 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SampleRTT is taken.</a:t>
            </a:r>
          </a:p>
          <a:p>
            <a:r>
              <a:rPr lang="en-US" dirty="0"/>
              <a:t>The process is knows as an exponentially weighted moving average, shown by the equation here.</a:t>
            </a:r>
          </a:p>
          <a:p>
            <a:r>
              <a:rPr lang="en-US" dirty="0"/>
              <a:t>&lt;say it&gt;</a:t>
            </a:r>
          </a:p>
          <a:p>
            <a:r>
              <a:rPr lang="en-US" dirty="0"/>
              <a:t>Where alpha reflects the influence of the most recent measurements on the estimated RTT; a typical value of alpha used in implementations is .125</a:t>
            </a:r>
          </a:p>
          <a:p>
            <a:endParaRPr lang="en-US" dirty="0"/>
          </a:p>
          <a:p>
            <a:r>
              <a:rPr lang="en-US" dirty="0"/>
              <a:t>The graph at the bottom show measured RTTs between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safety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eWMA of the difference between the most recently measured SampleRTT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10210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Rather than immediately Acknowledging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 few retransmission scenarios</a:t>
            </a:r>
          </a:p>
          <a:p>
            <a:endParaRPr lang="en-US" dirty="0"/>
          </a:p>
          <a:p>
            <a:r>
              <a:rPr lang="en-US" dirty="0"/>
              <a:t>In the first case a TCP segments is transmitted and the ACK is lost, and the TCP timeout mechanism results in another copy of being transmitted and then re-ACKed a the sender</a:t>
            </a:r>
          </a:p>
          <a:p>
            <a:endParaRPr lang="en-US" dirty="0"/>
          </a:p>
          <a:p>
            <a:r>
              <a:rPr lang="en-US" dirty="0"/>
              <a:t>In the second example two segments are sent and acknowledged, but there is a premature timeout e for the first segment, which is retransmitted.  Note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unACKed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A9E57F-F378-1FB1-3E8F-DEB394BBEC5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48F307-FDB6-A81A-1517-1D6189ED1F2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A98930B-4E6A-A4B2-C64F-C4BC8226D4A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EB15573-29B7-9BB6-A75A-1F1328F09CF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519777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dirty="0"/>
          </a:p>
        </p:txBody>
      </p:sp>
    </p:spTree>
    <p:extLst>
      <p:ext uri="{BB962C8B-B14F-4D97-AF65-F5344CB8AC3E}">
        <p14:creationId xmlns:p14="http://schemas.microsoft.com/office/powerpoint/2010/main" val="311777889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DB1D834-9A60-0144-B34B-272570688E2D}"/>
              </a:ext>
            </a:extLst>
          </p:cNvPr>
          <p:cNvSpPr>
            <a:spLocks noGrp="1"/>
          </p:cNvSpPr>
          <p:nvPr>
            <p:ph type="dt" sz="half" idx="10"/>
          </p:nvPr>
        </p:nvSpPr>
        <p:spPr/>
        <p:txBody>
          <a:bodyPr/>
          <a:lstStyle/>
          <a:p>
            <a:fld id="{5BDE25CE-E254-A94B-B5AF-C5A01BD997AB}" type="datetimeFigureOut">
              <a:rPr lang="en-US" smtClean="0"/>
              <a:t>11/19/2024</a:t>
            </a:fld>
            <a:endParaRPr lang="en-US"/>
          </a:p>
        </p:txBody>
      </p:sp>
      <p:sp>
        <p:nvSpPr>
          <p:cNvPr id="3" name="Footer Placeholder 2">
            <a:extLst>
              <a:ext uri="{FF2B5EF4-FFF2-40B4-BE49-F238E27FC236}">
                <a16:creationId xmlns:a16="http://schemas.microsoft.com/office/drawing/2014/main" id="{12A4ADFA-C513-7947-8FC6-A5831876725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FBF1950-807A-A347-B7AD-B769A13BC7B1}"/>
              </a:ext>
            </a:extLst>
          </p:cNvPr>
          <p:cNvSpPr>
            <a:spLocks noGrp="1"/>
          </p:cNvSpPr>
          <p:nvPr>
            <p:ph type="sldNum" sz="quarter" idx="12"/>
          </p:nvPr>
        </p:nvSpPr>
        <p:spPr/>
        <p:txBody>
          <a:bodyPr/>
          <a:lstStyle/>
          <a:p>
            <a:fld id="{8E77583F-9FD8-F447-89A7-11C4555D7609}" type="slidenum">
              <a:rPr lang="en-US" smtClean="0"/>
              <a:t>‹#›</a:t>
            </a:fld>
            <a:endParaRPr lang="en-US"/>
          </a:p>
        </p:txBody>
      </p:sp>
    </p:spTree>
    <p:extLst>
      <p:ext uri="{BB962C8B-B14F-4D97-AF65-F5344CB8AC3E}">
        <p14:creationId xmlns:p14="http://schemas.microsoft.com/office/powerpoint/2010/main" val="337855511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10.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10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7.xml"/><Relationship Id="rId1" Type="http://schemas.openxmlformats.org/officeDocument/2006/relationships/slideLayout" Target="../slideLayouts/slideLayout3.xml"/><Relationship Id="rId5" Type="http://schemas.openxmlformats.org/officeDocument/2006/relationships/image" Target="../media/image51.jpeg"/><Relationship Id="rId4" Type="http://schemas.openxmlformats.org/officeDocument/2006/relationships/image" Target="../media/image50.jpeg"/></Relationships>
</file>

<file path=ppt/slides/_rels/slide10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04.xml"/><Relationship Id="rId1" Type="http://schemas.openxmlformats.org/officeDocument/2006/relationships/slideLayout" Target="../slideLayouts/slideLayout3.xml"/><Relationship Id="rId5" Type="http://schemas.openxmlformats.org/officeDocument/2006/relationships/image" Target="../media/image25.png"/><Relationship Id="rId4" Type="http://schemas.openxmlformats.org/officeDocument/2006/relationships/image" Target="../media/image53.png"/></Relationships>
</file>

<file path=ppt/slides/_rels/slide10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5.xml"/><Relationship Id="rId1" Type="http://schemas.openxmlformats.org/officeDocument/2006/relationships/slideLayout" Target="../slideLayouts/slideLayout3.xml"/><Relationship Id="rId4" Type="http://schemas.openxmlformats.org/officeDocument/2006/relationships/image" Target="../media/image54.png"/></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6.xml"/><Relationship Id="rId1" Type="http://schemas.openxmlformats.org/officeDocument/2006/relationships/slideLayout" Target="../slideLayouts/slideLayout3.xml"/><Relationship Id="rId4" Type="http://schemas.openxmlformats.org/officeDocument/2006/relationships/image" Target="../media/image55.png"/></Relationships>
</file>

<file path=ppt/slides/_rels/slide1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7.xml"/><Relationship Id="rId1" Type="http://schemas.openxmlformats.org/officeDocument/2006/relationships/slideLayout" Target="../slideLayouts/slideLayout3.xml"/><Relationship Id="rId4" Type="http://schemas.openxmlformats.org/officeDocument/2006/relationships/image" Target="../media/image55.png"/></Relationships>
</file>

<file path=ppt/slides/_rels/slide1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110.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3.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19.xml"/><Relationship Id="rId1" Type="http://schemas.openxmlformats.org/officeDocument/2006/relationships/slideLayout" Target="../slideLayouts/slideLayout3.xml"/><Relationship Id="rId5" Type="http://schemas.openxmlformats.org/officeDocument/2006/relationships/image" Target="../media/image58.png"/><Relationship Id="rId4" Type="http://schemas.openxmlformats.org/officeDocument/2006/relationships/hyperlink" Target="http://gaia.cs.umass.edu/kurose_ross/interactive/" TargetMode="External"/></Relationships>
</file>

<file path=ppt/slides/_rels/slide12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20.xml"/><Relationship Id="rId1" Type="http://schemas.openxmlformats.org/officeDocument/2006/relationships/slideLayout" Target="../slideLayouts/slideLayout3.xml"/><Relationship Id="rId4" Type="http://schemas.openxmlformats.org/officeDocument/2006/relationships/image" Target="../media/image60.pn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22.xml"/><Relationship Id="rId1" Type="http://schemas.openxmlformats.org/officeDocument/2006/relationships/slideLayout" Target="../slideLayouts/slideLayout3.xml"/><Relationship Id="rId4" Type="http://schemas.openxmlformats.org/officeDocument/2006/relationships/image" Target="../media/image62.png"/></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3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0.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3.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17.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3.xml"/><Relationship Id="rId1" Type="http://schemas.openxmlformats.org/officeDocument/2006/relationships/slideLayout" Target="../slideLayouts/slideLayout3.xml"/><Relationship Id="rId4" Type="http://schemas.openxmlformats.org/officeDocument/2006/relationships/image" Target="../media/image27.jpe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hyperlink" Target="http://gaia.cs.umass.edu/kurose_ross/interactive/" TargetMode="External"/><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2.xml"/><Relationship Id="rId1" Type="http://schemas.openxmlformats.org/officeDocument/2006/relationships/slideLayout" Target="../slideLayouts/slideLayout3.xml"/><Relationship Id="rId4" Type="http://schemas.openxmlformats.org/officeDocument/2006/relationships/image" Target="../media/image37.png"/></Relationships>
</file>

<file path=ppt/slides/_rels/slide4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5.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8.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7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69.xml"/><Relationship Id="rId1" Type="http://schemas.openxmlformats.org/officeDocument/2006/relationships/slideLayout" Target="../slideLayouts/slideLayout3.xml"/><Relationship Id="rId4" Type="http://schemas.openxmlformats.org/officeDocument/2006/relationships/image" Target="../media/image42.emf"/></Relationships>
</file>

<file path=ppt/slides/_rels/slide7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7.xml"/><Relationship Id="rId1" Type="http://schemas.openxmlformats.org/officeDocument/2006/relationships/slideLayout" Target="../slideLayouts/slideLayout3.xml"/><Relationship Id="rId4" Type="http://schemas.openxmlformats.org/officeDocument/2006/relationships/hyperlink" Target="http://gaia.cs.umass.edu/kurose_ross/interactive/" TargetMode="Externa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3.xml"/><Relationship Id="rId1" Type="http://schemas.openxmlformats.org/officeDocument/2006/relationships/slideLayout" Target="../slideLayouts/slideLayout3.xml"/><Relationship Id="rId4" Type="http://schemas.openxmlformats.org/officeDocument/2006/relationships/image" Target="../media/image47.png"/></Relationships>
</file>

<file path=ppt/slides/_rels/slide9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94.xml"/><Relationship Id="rId1" Type="http://schemas.openxmlformats.org/officeDocument/2006/relationships/slideLayout" Target="../slideLayouts/slideLayout3.xml"/><Relationship Id="rId4" Type="http://schemas.openxmlformats.org/officeDocument/2006/relationships/image" Target="../media/image49.png"/></Relationships>
</file>

<file path=ppt/slides/_rels/slide9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05261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3</a:t>
            </a:r>
            <a:br>
              <a:rPr lang="en-US" altLang="en-US" sz="6000" b="1" dirty="0">
                <a:solidFill>
                  <a:srgbClr val="000099"/>
                </a:solidFill>
                <a:latin typeface="+mj-lt"/>
              </a:rPr>
            </a:br>
            <a:r>
              <a:rPr lang="en-US" altLang="en-US" sz="5400" b="1" dirty="0">
                <a:solidFill>
                  <a:srgbClr val="000099"/>
                </a:solidFill>
                <a:latin typeface="+mj-lt"/>
              </a:rPr>
              <a:t>Transport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1996-2023</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2" name="Slide Number Placeholder 1">
            <a:extLst>
              <a:ext uri="{FF2B5EF4-FFF2-40B4-BE49-F238E27FC236}">
                <a16:creationId xmlns:a16="http://schemas.microsoft.com/office/drawing/2014/main" id="{B46B45F3-5B52-354C-801C-007B1F52150F}"/>
              </a:ext>
            </a:extLst>
          </p:cNvPr>
          <p:cNvSpPr>
            <a:spLocks noGrp="1"/>
          </p:cNvSpPr>
          <p:nvPr>
            <p:ph type="sldNum" sz="quarter" idx="4"/>
          </p:nvPr>
        </p:nvSpPr>
        <p:spPr/>
        <p:txBody>
          <a:bodyPr/>
          <a:lstStyle/>
          <a:p>
            <a:r>
              <a:rPr lang="en-US" dirty="0"/>
              <a:t>Transport Layer: 3-</a:t>
            </a:r>
            <a:fld id="{C4204591-24BD-A542-B9D5-F8D8A88D2FEE}" type="slidenum">
              <a:rPr lang="en-US" smtClean="0"/>
              <a:pPr/>
              <a:t>1</a:t>
            </a:fld>
            <a:endParaRPr lang="en-US" dirty="0"/>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a:bodyPr>
          <a:lstStyle/>
          <a:p>
            <a:r>
              <a:rPr lang="en-US" sz="4800" dirty="0">
                <a:cs typeface="Calibri" panose="020F0502020204030204" pitchFamily="34" charset="0"/>
              </a:rPr>
              <a:t>Two principal Internet transport protocols</a:t>
            </a:r>
            <a:endParaRPr lang="en-US"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a:t>
            </a:fld>
            <a:endParaRPr lang="en-US"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100</a:t>
            </a:fld>
            <a:endParaRPr lang="en-US"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473837047"/>
      </p:ext>
    </p:extLst>
  </p:cSld>
  <p:clrMapOvr>
    <a:masterClrMapping/>
  </p:clrMapOvr>
  <p:transition spd="med">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859008616"/>
      </p:ext>
    </p:extLst>
  </p:cSld>
  <p:clrMapOvr>
    <a:masterClrMapping/>
  </p:clrMapOvr>
  <p:transition spd="med">
    <p:fad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won’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overflow receiver’s buffer by transmitting too much, too fast</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103</a:t>
            </a:fld>
            <a:endParaRPr lang="en-US" dirty="0"/>
          </a:p>
        </p:txBody>
      </p:sp>
    </p:spTree>
    <p:extLst>
      <p:ext uri="{BB962C8B-B14F-4D97-AF65-F5344CB8AC3E}">
        <p14:creationId xmlns:p14="http://schemas.microsoft.com/office/powerpoint/2010/main" val="3329041873"/>
      </p:ext>
    </p:extLst>
  </p:cSld>
  <p:clrMapOvr>
    <a:masterClrMapping/>
  </p:clrMapOvr>
  <p:transition spd="med">
    <p:fade/>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the receive window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auto-adjust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unACKed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104</a:t>
            </a:fld>
            <a:endParaRPr lang="en-US"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the receive window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auto-adjust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105</a:t>
            </a:fld>
            <a:endParaRPr lang="en-US"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54463D-5891-7898-DFAD-78B16E7D80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E28C3D2-EE76-6F15-B88C-0C8DA8F2D7C9}"/>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932E362A-CC2E-BB20-4DF2-E8F9AFD3768A}"/>
              </a:ext>
            </a:extLst>
          </p:cNvPr>
          <p:cNvSpPr txBox="1">
            <a:spLocks noChangeArrowheads="1"/>
          </p:cNvSpPr>
          <p:nvPr/>
        </p:nvSpPr>
        <p:spPr>
          <a:xfrm>
            <a:off x="668940" y="1485900"/>
            <a:ext cx="6796168" cy="4906963"/>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Receiver:</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LastByteRead</a:t>
            </a:r>
            <a:r>
              <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lang="en-US" altLang="en-US" sz="2600" dirty="0">
                <a:solidFill>
                  <a:prstClr val="black"/>
                </a:solidFill>
                <a:latin typeface="Calibri" panose="020F0502020204030204"/>
                <a:ea typeface="ＭＳ Ｐゴシック" panose="020B0600070205080204" pitchFamily="34" charset="-128"/>
              </a:rPr>
              <a:t>(by the application)</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LastByteRcvd</a:t>
            </a:r>
            <a:r>
              <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lang="en-US" altLang="en-US" sz="2600" dirty="0">
                <a:solidFill>
                  <a:prstClr val="black"/>
                </a:solidFill>
                <a:latin typeface="Calibri" panose="020F0502020204030204"/>
                <a:ea typeface="ＭＳ Ｐゴシック" panose="020B0600070205080204" pitchFamily="34" charset="-128"/>
              </a:rPr>
              <a:t>(arrived from the network)</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LastByteRcvd</a:t>
            </a:r>
            <a:r>
              <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 </a:t>
            </a: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LastByteRead</a:t>
            </a:r>
            <a:r>
              <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&lt;= </a:t>
            </a: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 </a:t>
            </a: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 (</a:t>
            </a: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LastByteRcvd</a:t>
            </a:r>
            <a:r>
              <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 </a:t>
            </a: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LastByteRead</a:t>
            </a:r>
            <a:r>
              <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endPar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Sender:</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LastByteSent</a:t>
            </a:r>
            <a:endPar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LastByteAcked</a:t>
            </a:r>
            <a:endPar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LastByteSent</a:t>
            </a:r>
            <a:r>
              <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 </a:t>
            </a: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LastByteAcked</a:t>
            </a:r>
            <a:r>
              <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&lt;= </a:t>
            </a:r>
            <a:r>
              <a:rPr kumimoji="0" lang="en-US" altLang="en-US" sz="26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en-US" sz="26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grpSp>
        <p:nvGrpSpPr>
          <p:cNvPr id="81" name="Group 72">
            <a:extLst>
              <a:ext uri="{FF2B5EF4-FFF2-40B4-BE49-F238E27FC236}">
                <a16:creationId xmlns:a16="http://schemas.microsoft.com/office/drawing/2014/main" id="{3EFBA143-7114-CCB2-2AA4-9C8F9F927F36}"/>
              </a:ext>
            </a:extLst>
          </p:cNvPr>
          <p:cNvGrpSpPr>
            <a:grpSpLocks/>
          </p:cNvGrpSpPr>
          <p:nvPr/>
        </p:nvGrpSpPr>
        <p:grpSpPr bwMode="auto">
          <a:xfrm>
            <a:off x="8943585" y="2351087"/>
            <a:ext cx="2578100" cy="2155825"/>
            <a:chOff x="512" y="1294"/>
            <a:chExt cx="1888" cy="1358"/>
          </a:xfrm>
        </p:grpSpPr>
        <p:grpSp>
          <p:nvGrpSpPr>
            <p:cNvPr id="82" name="Group 17">
              <a:extLst>
                <a:ext uri="{FF2B5EF4-FFF2-40B4-BE49-F238E27FC236}">
                  <a16:creationId xmlns:a16="http://schemas.microsoft.com/office/drawing/2014/main" id="{98A7CA54-3BEE-0244-DED3-E10BDD448EA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C58CB9D6-BE59-E996-E6AC-7FD9E481BDB8}"/>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0D7F26C9-37DC-80D3-0741-EDFB84BB638B}"/>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8D25E221-C5A5-1ACF-4DCB-32AEED767D74}"/>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DA8F1261-8FA9-BE31-17DC-31C01B7A6BA5}"/>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BF8C8F8D-5093-103D-E0B5-191B4389A0A5}"/>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46B73C47-E83A-9B0F-14EF-E7BE29038470}"/>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EFCD8C22-353C-81ED-65F4-741B48E78FD8}"/>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81E95EB7-1727-A837-1C4A-610D0683BA9F}"/>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3782141F-3B46-5BA3-6D4E-759C5AD995D4}"/>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4CFCFE9-A873-104B-7AAA-AB802498D33C}"/>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2C311042-31A4-2303-098B-0B6DACABD374}"/>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329062C4-542D-A728-3114-7A8FD1E6C1FD}"/>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E5C9346E-916E-2593-ED8F-1A4450862EE3}"/>
              </a:ext>
            </a:extLst>
          </p:cNvPr>
          <p:cNvSpPr txBox="1">
            <a:spLocks noChangeArrowheads="1"/>
          </p:cNvSpPr>
          <p:nvPr/>
        </p:nvSpPr>
        <p:spPr bwMode="auto">
          <a:xfrm>
            <a:off x="8056172" y="3495674"/>
            <a:ext cx="673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CC93F9AC-16D6-E433-524C-7D28B4CC4546}"/>
              </a:ext>
            </a:extLst>
          </p:cNvPr>
          <p:cNvSpPr>
            <a:spLocks noChangeShapeType="1"/>
          </p:cNvSpPr>
          <p:nvPr/>
        </p:nvSpPr>
        <p:spPr bwMode="auto">
          <a:xfrm>
            <a:off x="8567347" y="3228974"/>
            <a:ext cx="0" cy="322263"/>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CF23706A-B8D9-EE42-A09A-D0AAF3061CCF}"/>
              </a:ext>
            </a:extLst>
          </p:cNvPr>
          <p:cNvSpPr>
            <a:spLocks noChangeShapeType="1"/>
          </p:cNvSpPr>
          <p:nvPr/>
        </p:nvSpPr>
        <p:spPr bwMode="auto">
          <a:xfrm flipV="1">
            <a:off x="8567347" y="3754437"/>
            <a:ext cx="0" cy="32226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2E22202E-A358-5A33-EED5-F96C8EFCAE11}"/>
              </a:ext>
            </a:extLst>
          </p:cNvPr>
          <p:cNvSpPr>
            <a:spLocks noChangeShapeType="1"/>
          </p:cNvSpPr>
          <p:nvPr/>
        </p:nvSpPr>
        <p:spPr bwMode="auto">
          <a:xfrm>
            <a:off x="8413360" y="4086224"/>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359AAD25-7942-91BE-1658-69BAF8999C4E}"/>
              </a:ext>
            </a:extLst>
          </p:cNvPr>
          <p:cNvSpPr>
            <a:spLocks noChangeShapeType="1"/>
          </p:cNvSpPr>
          <p:nvPr/>
        </p:nvSpPr>
        <p:spPr bwMode="auto">
          <a:xfrm>
            <a:off x="8462572" y="3217862"/>
            <a:ext cx="1968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3A751434-FDCD-FB30-DFA5-024309157347}"/>
              </a:ext>
            </a:extLst>
          </p:cNvPr>
          <p:cNvSpPr>
            <a:spLocks noChangeShapeType="1"/>
          </p:cNvSpPr>
          <p:nvPr/>
        </p:nvSpPr>
        <p:spPr bwMode="auto">
          <a:xfrm>
            <a:off x="8435585" y="2692399"/>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D49580A8-780E-B3E5-B567-47A3AD4DA84C}"/>
              </a:ext>
            </a:extLst>
          </p:cNvPr>
          <p:cNvSpPr>
            <a:spLocks noChangeShapeType="1"/>
          </p:cNvSpPr>
          <p:nvPr/>
        </p:nvSpPr>
        <p:spPr bwMode="auto">
          <a:xfrm>
            <a:off x="8824522" y="2697162"/>
            <a:ext cx="0" cy="17780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AC1BCCDF-B630-8AA7-67FA-3D78D36DE4FC}"/>
              </a:ext>
            </a:extLst>
          </p:cNvPr>
          <p:cNvSpPr>
            <a:spLocks noChangeShapeType="1"/>
          </p:cNvSpPr>
          <p:nvPr/>
        </p:nvSpPr>
        <p:spPr bwMode="auto">
          <a:xfrm flipH="1">
            <a:off x="8822935" y="3121024"/>
            <a:ext cx="0" cy="95408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649598FB-B475-150C-0E47-5A60F8DD96E0}"/>
              </a:ext>
            </a:extLst>
          </p:cNvPr>
          <p:cNvSpPr txBox="1">
            <a:spLocks noChangeArrowheads="1"/>
          </p:cNvSpPr>
          <p:nvPr/>
        </p:nvSpPr>
        <p:spPr bwMode="auto">
          <a:xfrm>
            <a:off x="7670410" y="2857499"/>
            <a:ext cx="1284287"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2D4DBA56-3A9A-4663-E922-E720AA732667}"/>
              </a:ext>
            </a:extLst>
          </p:cNvPr>
          <p:cNvSpPr txBox="1">
            <a:spLocks noChangeArrowheads="1"/>
          </p:cNvSpPr>
          <p:nvPr/>
        </p:nvSpPr>
        <p:spPr bwMode="auto">
          <a:xfrm>
            <a:off x="8948678" y="4486274"/>
            <a:ext cx="252505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FEADE687-EFF7-0E9D-3DD7-0AF06E21DF76}"/>
              </a:ext>
            </a:extLst>
          </p:cNvPr>
          <p:cNvSpPr txBox="1">
            <a:spLocks noChangeArrowheads="1"/>
          </p:cNvSpPr>
          <p:nvPr/>
        </p:nvSpPr>
        <p:spPr bwMode="auto">
          <a:xfrm>
            <a:off x="8999703" y="1985962"/>
            <a:ext cx="247856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D8FD2349-7E22-0C41-C5FE-03902539D53E}"/>
              </a:ext>
            </a:extLst>
          </p:cNvPr>
          <p:cNvSpPr txBox="1">
            <a:spLocks noChangeArrowheads="1"/>
          </p:cNvSpPr>
          <p:nvPr/>
        </p:nvSpPr>
        <p:spPr bwMode="auto">
          <a:xfrm>
            <a:off x="8350726" y="5138737"/>
            <a:ext cx="356379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A0935EA6-8E47-9B10-60DD-D33E40E6F4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106</a:t>
            </a:fld>
            <a:endParaRPr lang="en-US" dirty="0"/>
          </a:p>
        </p:txBody>
      </p:sp>
    </p:spTree>
    <p:extLst>
      <p:ext uri="{BB962C8B-B14F-4D97-AF65-F5344CB8AC3E}">
        <p14:creationId xmlns:p14="http://schemas.microsoft.com/office/powerpoint/2010/main" val="1074672597"/>
      </p:ext>
    </p:extLst>
  </p:cSld>
  <p:clrMapOvr>
    <a:masterClrMapping/>
  </p:clrMapOvr>
  <p:transition spd="med">
    <p:fade/>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connection management</a:t>
            </a:r>
            <a:endParaRPr lang="en-US"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clientSocket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newSocket("hostname","port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connectionSocket = welcomeSocket.accept();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107</a:t>
            </a:fld>
            <a:endParaRPr lang="en-US"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Agreeing to establish a connection</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retransmitted messages (e.g. req_conn(x))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can’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t “see” other side</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pic>
        <p:nvPicPr>
          <p:cNvPr id="212" name="Picture 62" descr="Alice">
            <a:extLst>
              <a:ext uri="{FF2B5EF4-FFF2-40B4-BE49-F238E27FC236}">
                <a16:creationId xmlns:a16="http://schemas.microsoft.com/office/drawing/2014/main" id="{15DE982A-54F5-BC41-BC95-48D876587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2408" y="2031271"/>
            <a:ext cx="685440" cy="68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3" descr="Bob">
            <a:extLst>
              <a:ext uri="{FF2B5EF4-FFF2-40B4-BE49-F238E27FC236}">
                <a16:creationId xmlns:a16="http://schemas.microsoft.com/office/drawing/2014/main" id="{178ED826-4BC2-684F-9F28-073609250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2300" y="2069246"/>
            <a:ext cx="839663" cy="690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108</a:t>
            </a:fld>
            <a:endParaRPr lang="en-US" dirty="0"/>
          </a:p>
        </p:txBody>
      </p:sp>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109</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dirty="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dirty="0"/>
              <a:t>Transport Layer: 3-</a:t>
            </a:r>
            <a:fld id="{C4204591-24BD-A542-B9D5-F8D8A88D2FEE}" type="slidenum">
              <a:rPr lang="en-US" smtClean="0"/>
              <a:pPr/>
              <a:t>11</a:t>
            </a:fld>
            <a:endParaRPr lang="en-US" dirty="0"/>
          </a:p>
        </p:txBody>
      </p:sp>
      <p:pic>
        <p:nvPicPr>
          <p:cNvPr id="6" name="Picture 5">
            <a:extLst>
              <a:ext uri="{FF2B5EF4-FFF2-40B4-BE49-F238E27FC236}">
                <a16:creationId xmlns:a16="http://schemas.microsoft.com/office/drawing/2014/main" id="{E9956B19-18BF-2345-8627-5E54E4C0AD20}"/>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148175506"/>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110</a:t>
            </a:fld>
            <a:endParaRPr lang="en-US"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 </a:t>
            </a:r>
            <a:endParaRPr lang="en-US"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67237" cy="1425575"/>
            <a:chOff x="2060" y="1785"/>
            <a:chExt cx="287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706" y="1785"/>
              <a:ext cx="1231" cy="42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726237" cy="1373188"/>
            <a:chOff x="622" y="2477"/>
            <a:chExt cx="423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700" y="3042"/>
              <a:ext cx="1159"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Client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Server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clientSocket.connect((serverName,serverPort))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112</a:t>
            </a:fld>
            <a:endParaRPr lang="en-US" dirty="0"/>
          </a:p>
        </p:txBody>
      </p:sp>
      <p:sp>
        <p:nvSpPr>
          <p:cNvPr id="3" name="Text Box 117">
            <a:extLst>
              <a:ext uri="{FF2B5EF4-FFF2-40B4-BE49-F238E27FC236}">
                <a16:creationId xmlns:a16="http://schemas.microsoft.com/office/drawing/2014/main" id="{0331046F-F780-FC0A-F85A-31A913F3F903}"/>
              </a:ext>
            </a:extLst>
          </p:cNvPr>
          <p:cNvSpPr txBox="1">
            <a:spLocks noChangeArrowheads="1"/>
          </p:cNvSpPr>
          <p:nvPr/>
        </p:nvSpPr>
        <p:spPr bwMode="auto">
          <a:xfrm>
            <a:off x="1842786" y="2385129"/>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 FSM</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14" name="Group 47">
            <a:extLst>
              <a:ext uri="{FF2B5EF4-FFF2-40B4-BE49-F238E27FC236}">
                <a16:creationId xmlns:a16="http://schemas.microsoft.com/office/drawing/2014/main" id="{D32D3A7A-DE7E-7946-95CC-B1FBA3F3EDA8}"/>
              </a:ext>
            </a:extLst>
          </p:cNvPr>
          <p:cNvGrpSpPr>
            <a:grpSpLocks/>
          </p:cNvGrpSpPr>
          <p:nvPr/>
        </p:nvGrpSpPr>
        <p:grpSpPr bwMode="auto">
          <a:xfrm>
            <a:off x="4909203" y="1183947"/>
            <a:ext cx="876300" cy="827087"/>
            <a:chOff x="1778" y="1720"/>
            <a:chExt cx="722" cy="642"/>
          </a:xfrm>
        </p:grpSpPr>
        <p:sp>
          <p:nvSpPr>
            <p:cNvPr id="115" name="Oval 41">
              <a:extLst>
                <a:ext uri="{FF2B5EF4-FFF2-40B4-BE49-F238E27FC236}">
                  <a16:creationId xmlns:a16="http://schemas.microsoft.com/office/drawing/2014/main" id="{5748C2EC-7FEC-AF47-A3BE-7EE9BBE75650}"/>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Oval 42">
              <a:extLst>
                <a:ext uri="{FF2B5EF4-FFF2-40B4-BE49-F238E27FC236}">
                  <a16:creationId xmlns:a16="http://schemas.microsoft.com/office/drawing/2014/main" id="{AD2EDB37-6C4A-ED4D-AC5C-E68CCE508B7D}"/>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17" name="Text Box 43">
            <a:extLst>
              <a:ext uri="{FF2B5EF4-FFF2-40B4-BE49-F238E27FC236}">
                <a16:creationId xmlns:a16="http://schemas.microsoft.com/office/drawing/2014/main" id="{DC80B258-8B6C-724F-A263-EC13CE8069CA}"/>
              </a:ext>
            </a:extLst>
          </p:cNvPr>
          <p:cNvSpPr txBox="1">
            <a:spLocks noChangeArrowheads="1"/>
          </p:cNvSpPr>
          <p:nvPr/>
        </p:nvSpPr>
        <p:spPr bwMode="auto">
          <a:xfrm>
            <a:off x="4904440" y="1404609"/>
            <a:ext cx="8445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closed</a:t>
            </a:r>
          </a:p>
        </p:txBody>
      </p:sp>
      <p:sp>
        <p:nvSpPr>
          <p:cNvPr id="118" name="Text Box 46">
            <a:extLst>
              <a:ext uri="{FF2B5EF4-FFF2-40B4-BE49-F238E27FC236}">
                <a16:creationId xmlns:a16="http://schemas.microsoft.com/office/drawing/2014/main" id="{59F95A1A-E024-5B48-87C9-32EC6493D125}"/>
              </a:ext>
            </a:extLst>
          </p:cNvPr>
          <p:cNvSpPr txBox="1">
            <a:spLocks noChangeArrowheads="1"/>
          </p:cNvSpPr>
          <p:nvPr/>
        </p:nvSpPr>
        <p:spPr bwMode="auto">
          <a:xfrm>
            <a:off x="4326580" y="2451035"/>
            <a:ext cx="341313"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119" name="Group 48">
            <a:extLst>
              <a:ext uri="{FF2B5EF4-FFF2-40B4-BE49-F238E27FC236}">
                <a16:creationId xmlns:a16="http://schemas.microsoft.com/office/drawing/2014/main" id="{6B805300-F5BE-0B46-B02D-B273205BCD9B}"/>
              </a:ext>
            </a:extLst>
          </p:cNvPr>
          <p:cNvGrpSpPr>
            <a:grpSpLocks/>
          </p:cNvGrpSpPr>
          <p:nvPr/>
        </p:nvGrpSpPr>
        <p:grpSpPr bwMode="auto">
          <a:xfrm>
            <a:off x="4876204" y="3541092"/>
            <a:ext cx="876300" cy="827088"/>
            <a:chOff x="1778" y="1720"/>
            <a:chExt cx="722" cy="642"/>
          </a:xfrm>
        </p:grpSpPr>
        <p:sp>
          <p:nvSpPr>
            <p:cNvPr id="120" name="Oval 49">
              <a:extLst>
                <a:ext uri="{FF2B5EF4-FFF2-40B4-BE49-F238E27FC236}">
                  <a16:creationId xmlns:a16="http://schemas.microsoft.com/office/drawing/2014/main" id="{CB61B549-FBF2-5340-A179-21012EFDFDBC}"/>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Oval 50">
              <a:extLst>
                <a:ext uri="{FF2B5EF4-FFF2-40B4-BE49-F238E27FC236}">
                  <a16:creationId xmlns:a16="http://schemas.microsoft.com/office/drawing/2014/main" id="{0314F13B-55F9-2D4D-A0FB-1DDCD492CB6C}"/>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2" name="Text Box 51">
            <a:extLst>
              <a:ext uri="{FF2B5EF4-FFF2-40B4-BE49-F238E27FC236}">
                <a16:creationId xmlns:a16="http://schemas.microsoft.com/office/drawing/2014/main" id="{6C2EAFF7-F4D3-D944-B647-05ABA67BBECF}"/>
              </a:ext>
            </a:extLst>
          </p:cNvPr>
          <p:cNvSpPr txBox="1">
            <a:spLocks noChangeArrowheads="1"/>
          </p:cNvSpPr>
          <p:nvPr/>
        </p:nvSpPr>
        <p:spPr bwMode="auto">
          <a:xfrm>
            <a:off x="4934941" y="3761755"/>
            <a:ext cx="717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listen</a:t>
            </a:r>
          </a:p>
        </p:txBody>
      </p:sp>
      <p:grpSp>
        <p:nvGrpSpPr>
          <p:cNvPr id="123" name="Group 52">
            <a:extLst>
              <a:ext uri="{FF2B5EF4-FFF2-40B4-BE49-F238E27FC236}">
                <a16:creationId xmlns:a16="http://schemas.microsoft.com/office/drawing/2014/main" id="{86C03AF1-494B-4C49-99EF-6D5544194676}"/>
              </a:ext>
            </a:extLst>
          </p:cNvPr>
          <p:cNvGrpSpPr>
            <a:grpSpLocks/>
          </p:cNvGrpSpPr>
          <p:nvPr/>
        </p:nvGrpSpPr>
        <p:grpSpPr bwMode="auto">
          <a:xfrm>
            <a:off x="2780646" y="4286295"/>
            <a:ext cx="876300" cy="827087"/>
            <a:chOff x="1778" y="1720"/>
            <a:chExt cx="722" cy="642"/>
          </a:xfrm>
        </p:grpSpPr>
        <p:sp>
          <p:nvSpPr>
            <p:cNvPr id="124" name="Oval 53">
              <a:extLst>
                <a:ext uri="{FF2B5EF4-FFF2-40B4-BE49-F238E27FC236}">
                  <a16:creationId xmlns:a16="http://schemas.microsoft.com/office/drawing/2014/main" id="{3585FD29-C41D-DF4E-9358-888387FA2CCA}"/>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Oval 54">
              <a:extLst>
                <a:ext uri="{FF2B5EF4-FFF2-40B4-BE49-F238E27FC236}">
                  <a16:creationId xmlns:a16="http://schemas.microsoft.com/office/drawing/2014/main" id="{8C6EA2B0-8871-7B4E-973E-378036262FBF}"/>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6" name="Text Box 55">
            <a:extLst>
              <a:ext uri="{FF2B5EF4-FFF2-40B4-BE49-F238E27FC236}">
                <a16:creationId xmlns:a16="http://schemas.microsoft.com/office/drawing/2014/main" id="{00E5D84C-357F-4649-A7ED-D53BBF9A5823}"/>
              </a:ext>
            </a:extLst>
          </p:cNvPr>
          <p:cNvSpPr txBox="1">
            <a:spLocks noChangeArrowheads="1"/>
          </p:cNvSpPr>
          <p:nvPr/>
        </p:nvSpPr>
        <p:spPr bwMode="auto">
          <a:xfrm>
            <a:off x="2871133" y="4484732"/>
            <a:ext cx="654050"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rcvd</a:t>
            </a:r>
          </a:p>
        </p:txBody>
      </p:sp>
      <p:grpSp>
        <p:nvGrpSpPr>
          <p:cNvPr id="127" name="Group 56">
            <a:extLst>
              <a:ext uri="{FF2B5EF4-FFF2-40B4-BE49-F238E27FC236}">
                <a16:creationId xmlns:a16="http://schemas.microsoft.com/office/drawing/2014/main" id="{FB88499E-7AA7-B845-9485-5596F7C6E586}"/>
              </a:ext>
            </a:extLst>
          </p:cNvPr>
          <p:cNvGrpSpPr>
            <a:grpSpLocks/>
          </p:cNvGrpSpPr>
          <p:nvPr/>
        </p:nvGrpSpPr>
        <p:grpSpPr bwMode="auto">
          <a:xfrm>
            <a:off x="6337953" y="4127172"/>
            <a:ext cx="876300" cy="827087"/>
            <a:chOff x="1778" y="1720"/>
            <a:chExt cx="722" cy="642"/>
          </a:xfrm>
        </p:grpSpPr>
        <p:sp>
          <p:nvSpPr>
            <p:cNvPr id="128" name="Oval 57">
              <a:extLst>
                <a:ext uri="{FF2B5EF4-FFF2-40B4-BE49-F238E27FC236}">
                  <a16:creationId xmlns:a16="http://schemas.microsoft.com/office/drawing/2014/main" id="{65C5240C-BEA1-E047-A276-08C8AD208664}"/>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Oval 58">
              <a:extLst>
                <a:ext uri="{FF2B5EF4-FFF2-40B4-BE49-F238E27FC236}">
                  <a16:creationId xmlns:a16="http://schemas.microsoft.com/office/drawing/2014/main" id="{4942FFF6-5901-DC45-BE2D-6821DAED3707}"/>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Text Box 59">
            <a:extLst>
              <a:ext uri="{FF2B5EF4-FFF2-40B4-BE49-F238E27FC236}">
                <a16:creationId xmlns:a16="http://schemas.microsoft.com/office/drawing/2014/main" id="{A8FC58C2-2277-364B-9BA0-DB9864FEAEA6}"/>
              </a:ext>
            </a:extLst>
          </p:cNvPr>
          <p:cNvSpPr txBox="1">
            <a:spLocks noChangeArrowheads="1"/>
          </p:cNvSpPr>
          <p:nvPr/>
        </p:nvSpPr>
        <p:spPr bwMode="auto">
          <a:xfrm>
            <a:off x="6428440" y="4325609"/>
            <a:ext cx="654050"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sent</a:t>
            </a:r>
          </a:p>
        </p:txBody>
      </p:sp>
      <p:grpSp>
        <p:nvGrpSpPr>
          <p:cNvPr id="131" name="Group 60">
            <a:extLst>
              <a:ext uri="{FF2B5EF4-FFF2-40B4-BE49-F238E27FC236}">
                <a16:creationId xmlns:a16="http://schemas.microsoft.com/office/drawing/2014/main" id="{04CD4EEA-F731-974D-8D21-074CFF1FA3BB}"/>
              </a:ext>
            </a:extLst>
          </p:cNvPr>
          <p:cNvGrpSpPr>
            <a:grpSpLocks/>
          </p:cNvGrpSpPr>
          <p:nvPr/>
        </p:nvGrpSpPr>
        <p:grpSpPr bwMode="auto">
          <a:xfrm>
            <a:off x="4904440" y="4998709"/>
            <a:ext cx="876300" cy="827088"/>
            <a:chOff x="1778" y="1720"/>
            <a:chExt cx="722" cy="642"/>
          </a:xfrm>
        </p:grpSpPr>
        <p:sp>
          <p:nvSpPr>
            <p:cNvPr id="132" name="Oval 61">
              <a:extLst>
                <a:ext uri="{FF2B5EF4-FFF2-40B4-BE49-F238E27FC236}">
                  <a16:creationId xmlns:a16="http://schemas.microsoft.com/office/drawing/2014/main" id="{6CC78D2C-734E-B349-9B0C-BF852E5B478D}"/>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Oval 62">
              <a:extLst>
                <a:ext uri="{FF2B5EF4-FFF2-40B4-BE49-F238E27FC236}">
                  <a16:creationId xmlns:a16="http://schemas.microsoft.com/office/drawing/2014/main" id="{9F55D39F-EF68-C54A-8ED1-3B063B0183A9}"/>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4" name="Text Box 63">
            <a:extLst>
              <a:ext uri="{FF2B5EF4-FFF2-40B4-BE49-F238E27FC236}">
                <a16:creationId xmlns:a16="http://schemas.microsoft.com/office/drawing/2014/main" id="{D8DA0075-4FB6-604B-8EE5-928070CFB870}"/>
              </a:ext>
            </a:extLst>
          </p:cNvPr>
          <p:cNvSpPr txBox="1">
            <a:spLocks noChangeArrowheads="1"/>
          </p:cNvSpPr>
          <p:nvPr/>
        </p:nvSpPr>
        <p:spPr bwMode="auto">
          <a:xfrm>
            <a:off x="4866340" y="5286047"/>
            <a:ext cx="933450" cy="31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ESTAB</a:t>
            </a:r>
          </a:p>
        </p:txBody>
      </p:sp>
      <p:sp>
        <p:nvSpPr>
          <p:cNvPr id="135" name="Text Box 66">
            <a:extLst>
              <a:ext uri="{FF2B5EF4-FFF2-40B4-BE49-F238E27FC236}">
                <a16:creationId xmlns:a16="http://schemas.microsoft.com/office/drawing/2014/main" id="{8094123F-EAAB-BD40-AE92-A31E1CBC4CE9}"/>
              </a:ext>
            </a:extLst>
          </p:cNvPr>
          <p:cNvSpPr txBox="1">
            <a:spLocks noChangeArrowheads="1"/>
          </p:cNvSpPr>
          <p:nvPr/>
        </p:nvSpPr>
        <p:spPr bwMode="auto">
          <a:xfrm>
            <a:off x="6715778" y="2476652"/>
            <a:ext cx="5534025"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clientSocket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newSocket("hostname","port number");</a:t>
            </a:r>
          </a:p>
        </p:txBody>
      </p:sp>
      <p:sp>
        <p:nvSpPr>
          <p:cNvPr id="136" name="Line 67">
            <a:extLst>
              <a:ext uri="{FF2B5EF4-FFF2-40B4-BE49-F238E27FC236}">
                <a16:creationId xmlns:a16="http://schemas.microsoft.com/office/drawing/2014/main" id="{5F6120DE-1D54-8349-98D1-475C16424507}"/>
              </a:ext>
            </a:extLst>
          </p:cNvPr>
          <p:cNvSpPr>
            <a:spLocks noChangeShapeType="1"/>
          </p:cNvSpPr>
          <p:nvPr/>
        </p:nvSpPr>
        <p:spPr bwMode="auto">
          <a:xfrm>
            <a:off x="6953903" y="3152854"/>
            <a:ext cx="393821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Text Box 68">
            <a:extLst>
              <a:ext uri="{FF2B5EF4-FFF2-40B4-BE49-F238E27FC236}">
                <a16:creationId xmlns:a16="http://schemas.microsoft.com/office/drawing/2014/main" id="{4DDD1946-5DBE-DD4F-B9A2-10EA77285E4C}"/>
              </a:ext>
            </a:extLst>
          </p:cNvPr>
          <p:cNvSpPr txBox="1">
            <a:spLocks noChangeArrowheads="1"/>
          </p:cNvSpPr>
          <p:nvPr/>
        </p:nvSpPr>
        <p:spPr bwMode="auto">
          <a:xfrm>
            <a:off x="8067650" y="3204367"/>
            <a:ext cx="1410964"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SYN(seq=x)</a:t>
            </a:r>
          </a:p>
        </p:txBody>
      </p:sp>
      <p:sp>
        <p:nvSpPr>
          <p:cNvPr id="138" name="Freeform 69">
            <a:extLst>
              <a:ext uri="{FF2B5EF4-FFF2-40B4-BE49-F238E27FC236}">
                <a16:creationId xmlns:a16="http://schemas.microsoft.com/office/drawing/2014/main" id="{3225F036-B87C-9E44-9BA0-81F4CD6463ED}"/>
              </a:ext>
            </a:extLst>
          </p:cNvPr>
          <p:cNvSpPr>
            <a:spLocks/>
          </p:cNvSpPr>
          <p:nvPr/>
        </p:nvSpPr>
        <p:spPr bwMode="auto">
          <a:xfrm>
            <a:off x="5801378" y="1664959"/>
            <a:ext cx="914400" cy="2384425"/>
          </a:xfrm>
          <a:custGeom>
            <a:avLst/>
            <a:gdLst>
              <a:gd name="T0" fmla="*/ 0 w 576"/>
              <a:gd name="T1" fmla="*/ 0 h 1138"/>
              <a:gd name="T2" fmla="*/ 2147483647 w 576"/>
              <a:gd name="T3" fmla="*/ 0 h 1138"/>
              <a:gd name="T4" fmla="*/ 2147483647 w 576"/>
              <a:gd name="T5" fmla="*/ 2147483647 h 1138"/>
              <a:gd name="T6" fmla="*/ 0 60000 65536"/>
              <a:gd name="T7" fmla="*/ 0 60000 65536"/>
              <a:gd name="T8" fmla="*/ 0 60000 65536"/>
            </a:gdLst>
            <a:ahLst/>
            <a:cxnLst>
              <a:cxn ang="T6">
                <a:pos x="T0" y="T1"/>
              </a:cxn>
              <a:cxn ang="T7">
                <a:pos x="T2" y="T3"/>
              </a:cxn>
              <a:cxn ang="T8">
                <a:pos x="T4" y="T5"/>
              </a:cxn>
            </a:cxnLst>
            <a:rect l="0" t="0" r="r" b="b"/>
            <a:pathLst>
              <a:path w="576" h="1138">
                <a:moveTo>
                  <a:pt x="0" y="0"/>
                </a:moveTo>
                <a:lnTo>
                  <a:pt x="576" y="0"/>
                </a:lnTo>
                <a:lnTo>
                  <a:pt x="576" y="1138"/>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Line 70">
            <a:extLst>
              <a:ext uri="{FF2B5EF4-FFF2-40B4-BE49-F238E27FC236}">
                <a16:creationId xmlns:a16="http://schemas.microsoft.com/office/drawing/2014/main" id="{FB2DED8F-FC9D-0548-A789-B4D9859663C0}"/>
              </a:ext>
            </a:extLst>
          </p:cNvPr>
          <p:cNvSpPr>
            <a:spLocks noChangeShapeType="1"/>
          </p:cNvSpPr>
          <p:nvPr/>
        </p:nvSpPr>
        <p:spPr bwMode="auto">
          <a:xfrm>
            <a:off x="5293378" y="2071358"/>
            <a:ext cx="0" cy="1469734"/>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Text Box 71">
            <a:extLst>
              <a:ext uri="{FF2B5EF4-FFF2-40B4-BE49-F238E27FC236}">
                <a16:creationId xmlns:a16="http://schemas.microsoft.com/office/drawing/2014/main" id="{AC3B6192-8FE1-6842-B032-95A6C8CA7DE3}"/>
              </a:ext>
            </a:extLst>
          </p:cNvPr>
          <p:cNvSpPr txBox="1">
            <a:spLocks noChangeArrowheads="1"/>
          </p:cNvSpPr>
          <p:nvPr/>
        </p:nvSpPr>
        <p:spPr bwMode="auto">
          <a:xfrm>
            <a:off x="1312394" y="1852065"/>
            <a:ext cx="4192353"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connectionSocket = welcomeSocket.accept();</a:t>
            </a:r>
          </a:p>
        </p:txBody>
      </p:sp>
      <p:sp>
        <p:nvSpPr>
          <p:cNvPr id="141" name="Line 72">
            <a:extLst>
              <a:ext uri="{FF2B5EF4-FFF2-40B4-BE49-F238E27FC236}">
                <a16:creationId xmlns:a16="http://schemas.microsoft.com/office/drawing/2014/main" id="{0141FAE2-B820-734C-A148-BAB67BF9C7AC}"/>
              </a:ext>
            </a:extLst>
          </p:cNvPr>
          <p:cNvSpPr>
            <a:spLocks noChangeShapeType="1"/>
          </p:cNvSpPr>
          <p:nvPr/>
        </p:nvSpPr>
        <p:spPr bwMode="auto">
          <a:xfrm>
            <a:off x="1574741" y="2476652"/>
            <a:ext cx="315445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Freeform 73">
            <a:extLst>
              <a:ext uri="{FF2B5EF4-FFF2-40B4-BE49-F238E27FC236}">
                <a16:creationId xmlns:a16="http://schemas.microsoft.com/office/drawing/2014/main" id="{10489FEC-0A29-EF40-8F9E-A623E6CC5E7F}"/>
              </a:ext>
            </a:extLst>
          </p:cNvPr>
          <p:cNvSpPr>
            <a:spLocks/>
          </p:cNvSpPr>
          <p:nvPr/>
        </p:nvSpPr>
        <p:spPr bwMode="auto">
          <a:xfrm>
            <a:off x="3187433" y="3972565"/>
            <a:ext cx="1579563" cy="283385"/>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3" name="Text Box 74">
            <a:extLst>
              <a:ext uri="{FF2B5EF4-FFF2-40B4-BE49-F238E27FC236}">
                <a16:creationId xmlns:a16="http://schemas.microsoft.com/office/drawing/2014/main" id="{13B5B3BA-5D9C-1441-872F-9C0A9CC44E71}"/>
              </a:ext>
            </a:extLst>
          </p:cNvPr>
          <p:cNvSpPr txBox="1">
            <a:spLocks noChangeArrowheads="1"/>
          </p:cNvSpPr>
          <p:nvPr/>
        </p:nvSpPr>
        <p:spPr bwMode="auto">
          <a:xfrm>
            <a:off x="2635196" y="2905517"/>
            <a:ext cx="88998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SYN(x)</a:t>
            </a:r>
          </a:p>
        </p:txBody>
      </p:sp>
      <p:sp>
        <p:nvSpPr>
          <p:cNvPr id="144" name="Line 75">
            <a:extLst>
              <a:ext uri="{FF2B5EF4-FFF2-40B4-BE49-F238E27FC236}">
                <a16:creationId xmlns:a16="http://schemas.microsoft.com/office/drawing/2014/main" id="{094959C2-07B8-5E48-B332-E495535C378D}"/>
              </a:ext>
            </a:extLst>
          </p:cNvPr>
          <p:cNvSpPr>
            <a:spLocks noChangeShapeType="1"/>
          </p:cNvSpPr>
          <p:nvPr/>
        </p:nvSpPr>
        <p:spPr bwMode="auto">
          <a:xfrm>
            <a:off x="2138008" y="3267740"/>
            <a:ext cx="19653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5" name="Text Box 76">
            <a:extLst>
              <a:ext uri="{FF2B5EF4-FFF2-40B4-BE49-F238E27FC236}">
                <a16:creationId xmlns:a16="http://schemas.microsoft.com/office/drawing/2014/main" id="{180303F6-C422-7741-9E0C-1BD5BC561624}"/>
              </a:ext>
            </a:extLst>
          </p:cNvPr>
          <p:cNvSpPr txBox="1">
            <a:spLocks noChangeArrowheads="1"/>
          </p:cNvSpPr>
          <p:nvPr/>
        </p:nvSpPr>
        <p:spPr bwMode="auto">
          <a:xfrm>
            <a:off x="1312394" y="3064442"/>
            <a:ext cx="3442821" cy="94025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ts val="30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SYNACK(seq=y,ACKnum=x+1)</a:t>
            </a:r>
          </a:p>
          <a:p>
            <a:pPr marL="0" marR="0" lvl="0" indent="0" algn="ctr" defTabSz="914400" rtl="0" eaLnBrk="0" fontAlgn="base" latinLnBrk="0" hangingPunct="0">
              <a:lnSpc>
                <a:spcPct val="90000"/>
              </a:lnSpc>
              <a:spcBef>
                <a:spcPts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create new socket for communication back to client</a:t>
            </a:r>
          </a:p>
        </p:txBody>
      </p:sp>
      <p:sp>
        <p:nvSpPr>
          <p:cNvPr id="146" name="Freeform 77">
            <a:extLst>
              <a:ext uri="{FF2B5EF4-FFF2-40B4-BE49-F238E27FC236}">
                <a16:creationId xmlns:a16="http://schemas.microsoft.com/office/drawing/2014/main" id="{4B99D110-9770-ED45-9518-558D2EB47C3E}"/>
              </a:ext>
            </a:extLst>
          </p:cNvPr>
          <p:cNvSpPr>
            <a:spLocks/>
          </p:cNvSpPr>
          <p:nvPr/>
        </p:nvSpPr>
        <p:spPr bwMode="auto">
          <a:xfrm flipV="1">
            <a:off x="3187433" y="5174744"/>
            <a:ext cx="1656682" cy="212901"/>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Freeform 78">
            <a:extLst>
              <a:ext uri="{FF2B5EF4-FFF2-40B4-BE49-F238E27FC236}">
                <a16:creationId xmlns:a16="http://schemas.microsoft.com/office/drawing/2014/main" id="{DB5EA16C-A12D-C044-A72D-B0210756DC58}"/>
              </a:ext>
            </a:extLst>
          </p:cNvPr>
          <p:cNvSpPr>
            <a:spLocks/>
          </p:cNvSpPr>
          <p:nvPr/>
        </p:nvSpPr>
        <p:spPr bwMode="auto">
          <a:xfrm flipH="1" flipV="1">
            <a:off x="5831540" y="5032047"/>
            <a:ext cx="947738" cy="373062"/>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57B1028-921D-4746-B3B2-6DDD7CA83040}"/>
              </a:ext>
            </a:extLst>
          </p:cNvPr>
          <p:cNvGrpSpPr/>
          <p:nvPr/>
        </p:nvGrpSpPr>
        <p:grpSpPr>
          <a:xfrm>
            <a:off x="6804625" y="4883585"/>
            <a:ext cx="3334567" cy="1077738"/>
            <a:chOff x="7127280" y="4908222"/>
            <a:chExt cx="3334567" cy="1077738"/>
          </a:xfrm>
        </p:grpSpPr>
        <p:sp>
          <p:nvSpPr>
            <p:cNvPr id="148" name="Text Box 79">
              <a:extLst>
                <a:ext uri="{FF2B5EF4-FFF2-40B4-BE49-F238E27FC236}">
                  <a16:creationId xmlns:a16="http://schemas.microsoft.com/office/drawing/2014/main" id="{C3EE0DDD-B70D-5E4A-8927-9657C73467C5}"/>
                </a:ext>
              </a:extLst>
            </p:cNvPr>
            <p:cNvSpPr txBox="1">
              <a:spLocks noChangeArrowheads="1"/>
            </p:cNvSpPr>
            <p:nvPr/>
          </p:nvSpPr>
          <p:spPr bwMode="auto">
            <a:xfrm>
              <a:off x="7127280" y="4908222"/>
              <a:ext cx="3334567" cy="7602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SYNACK(seq=y,ACKnum=x+1)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Line 80">
              <a:extLst>
                <a:ext uri="{FF2B5EF4-FFF2-40B4-BE49-F238E27FC236}">
                  <a16:creationId xmlns:a16="http://schemas.microsoft.com/office/drawing/2014/main" id="{257BF084-311A-1543-BE3E-DCB26E6C80E6}"/>
                </a:ext>
              </a:extLst>
            </p:cNvPr>
            <p:cNvSpPr>
              <a:spLocks noChangeShapeType="1"/>
            </p:cNvSpPr>
            <p:nvPr/>
          </p:nvSpPr>
          <p:spPr bwMode="auto">
            <a:xfrm>
              <a:off x="7272381" y="5430091"/>
              <a:ext cx="252888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Text Box 81">
              <a:extLst>
                <a:ext uri="{FF2B5EF4-FFF2-40B4-BE49-F238E27FC236}">
                  <a16:creationId xmlns:a16="http://schemas.microsoft.com/office/drawing/2014/main" id="{BD67B0E7-150E-F54B-9546-874563D011CB}"/>
                </a:ext>
              </a:extLst>
            </p:cNvPr>
            <p:cNvSpPr txBox="1">
              <a:spLocks noChangeArrowheads="1"/>
            </p:cNvSpPr>
            <p:nvPr/>
          </p:nvSpPr>
          <p:spPr bwMode="auto">
            <a:xfrm>
              <a:off x="7144177" y="5225752"/>
              <a:ext cx="2214068" cy="7602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ACK(ACKnum=y+1)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A0A27D72-6843-7F44-83D3-693897AF0C2B}"/>
              </a:ext>
            </a:extLst>
          </p:cNvPr>
          <p:cNvGrpSpPr/>
          <p:nvPr/>
        </p:nvGrpSpPr>
        <p:grpSpPr>
          <a:xfrm>
            <a:off x="2515129" y="5328824"/>
            <a:ext cx="2214068" cy="798513"/>
            <a:chOff x="1893200" y="5293984"/>
            <a:chExt cx="2214068" cy="798513"/>
          </a:xfrm>
        </p:grpSpPr>
        <p:sp>
          <p:nvSpPr>
            <p:cNvPr id="151" name="Line 82">
              <a:extLst>
                <a:ext uri="{FF2B5EF4-FFF2-40B4-BE49-F238E27FC236}">
                  <a16:creationId xmlns:a16="http://schemas.microsoft.com/office/drawing/2014/main" id="{08C24CBB-D78B-2D4E-9B44-BE4E1CB0E677}"/>
                </a:ext>
              </a:extLst>
            </p:cNvPr>
            <p:cNvSpPr>
              <a:spLocks noChangeShapeType="1"/>
            </p:cNvSpPr>
            <p:nvPr/>
          </p:nvSpPr>
          <p:spPr bwMode="auto">
            <a:xfrm>
              <a:off x="2067578" y="5760709"/>
              <a:ext cx="19653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83">
              <a:extLst>
                <a:ext uri="{FF2B5EF4-FFF2-40B4-BE49-F238E27FC236}">
                  <a16:creationId xmlns:a16="http://schemas.microsoft.com/office/drawing/2014/main" id="{E2FCB0E5-7633-2449-BCDB-555323A3B804}"/>
                </a:ext>
              </a:extLst>
            </p:cNvPr>
            <p:cNvSpPr txBox="1">
              <a:spLocks noChangeArrowheads="1"/>
            </p:cNvSpPr>
            <p:nvPr/>
          </p:nvSpPr>
          <p:spPr bwMode="auto">
            <a:xfrm>
              <a:off x="1893200" y="5293984"/>
              <a:ext cx="2214068"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ACK(ACKnum=y+1)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84">
              <a:extLst>
                <a:ext uri="{FF2B5EF4-FFF2-40B4-BE49-F238E27FC236}">
                  <a16:creationId xmlns:a16="http://schemas.microsoft.com/office/drawing/2014/main" id="{D889C564-1E93-3C48-97E5-D7F1314E3F08}"/>
                </a:ext>
              </a:extLst>
            </p:cNvPr>
            <p:cNvSpPr txBox="1">
              <a:spLocks noChangeArrowheads="1"/>
            </p:cNvSpPr>
            <p:nvPr/>
          </p:nvSpPr>
          <p:spPr bwMode="auto">
            <a:xfrm>
              <a:off x="2778778" y="5725784"/>
              <a:ext cx="3413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Tree>
    <p:extLst>
      <p:ext uri="{BB962C8B-B14F-4D97-AF65-F5344CB8AC3E}">
        <p14:creationId xmlns:p14="http://schemas.microsoft.com/office/powerpoint/2010/main" val="298979601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 human 3-way handshake protocol</a:t>
            </a:r>
            <a:endParaRPr lang="en-US" sz="4400" b="0" dirty="0"/>
          </a:p>
        </p:txBody>
      </p:sp>
      <p:pic>
        <p:nvPicPr>
          <p:cNvPr id="4" name="Picture 3" descr="A pile of snow&#10;&#10;Description automatically generated">
            <a:extLst>
              <a:ext uri="{FF2B5EF4-FFF2-40B4-BE49-F238E27FC236}">
                <a16:creationId xmlns:a16="http://schemas.microsoft.com/office/drawing/2014/main" id="{E63D2048-06F6-874E-A18A-05CFDA61C6A2}"/>
              </a:ext>
            </a:extLst>
          </p:cNvPr>
          <p:cNvPicPr>
            <a:picLocks noChangeAspect="1"/>
          </p:cNvPicPr>
          <p:nvPr/>
        </p:nvPicPr>
        <p:blipFill>
          <a:blip r:embed="rId3"/>
          <a:srcRect b="18113"/>
          <a:stretch/>
        </p:blipFill>
        <p:spPr>
          <a:xfrm>
            <a:off x="1750251" y="1530219"/>
            <a:ext cx="8358252" cy="4481282"/>
          </a:xfrm>
          <a:prstGeom prst="rect">
            <a:avLst/>
          </a:prstGeom>
        </p:spPr>
      </p:pic>
      <p:grpSp>
        <p:nvGrpSpPr>
          <p:cNvPr id="9" name="Group 8">
            <a:extLst>
              <a:ext uri="{FF2B5EF4-FFF2-40B4-BE49-F238E27FC236}">
                <a16:creationId xmlns:a16="http://schemas.microsoft.com/office/drawing/2014/main" id="{3F1282CE-CF66-EE4E-B4A8-587BD1E81F39}"/>
              </a:ext>
            </a:extLst>
          </p:cNvPr>
          <p:cNvGrpSpPr/>
          <p:nvPr/>
        </p:nvGrpSpPr>
        <p:grpSpPr>
          <a:xfrm>
            <a:off x="6538586" y="2065751"/>
            <a:ext cx="1730667" cy="612648"/>
            <a:chOff x="6538586" y="2065751"/>
            <a:chExt cx="1730667" cy="612648"/>
          </a:xfrm>
        </p:grpSpPr>
        <p:sp>
          <p:nvSpPr>
            <p:cNvPr id="5" name="Rounded Rectangular Callout 4">
              <a:extLst>
                <a:ext uri="{FF2B5EF4-FFF2-40B4-BE49-F238E27FC236}">
                  <a16:creationId xmlns:a16="http://schemas.microsoft.com/office/drawing/2014/main" id="{3CAF74F1-7DAE-DA49-A56B-F6F58EAC0B3D}"/>
                </a:ext>
              </a:extLst>
            </p:cNvPr>
            <p:cNvSpPr/>
            <p:nvPr/>
          </p:nvSpPr>
          <p:spPr>
            <a:xfrm>
              <a:off x="6551111" y="2065751"/>
              <a:ext cx="1672748" cy="612648"/>
            </a:xfrm>
            <a:prstGeom prst="wedgeRoundRectCallout">
              <a:avLst>
                <a:gd name="adj1" fmla="val 54830"/>
                <a:gd name="adj2" fmla="val 429311"/>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1EBBA823-6C58-6A44-A2FF-F652E9B2671F}"/>
                </a:ext>
              </a:extLst>
            </p:cNvPr>
            <p:cNvSpPr txBox="1"/>
            <p:nvPr/>
          </p:nvSpPr>
          <p:spPr>
            <a:xfrm>
              <a:off x="6538586" y="2153433"/>
              <a:ext cx="17306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1. On belay?</a:t>
              </a:r>
            </a:p>
          </p:txBody>
        </p:sp>
      </p:grpSp>
      <p:grpSp>
        <p:nvGrpSpPr>
          <p:cNvPr id="10" name="Group 9">
            <a:extLst>
              <a:ext uri="{FF2B5EF4-FFF2-40B4-BE49-F238E27FC236}">
                <a16:creationId xmlns:a16="http://schemas.microsoft.com/office/drawing/2014/main" id="{305210F9-A841-2C44-B9F0-E355CF305198}"/>
              </a:ext>
            </a:extLst>
          </p:cNvPr>
          <p:cNvGrpSpPr/>
          <p:nvPr/>
        </p:nvGrpSpPr>
        <p:grpSpPr>
          <a:xfrm>
            <a:off x="5814165" y="3280776"/>
            <a:ext cx="1672748" cy="612648"/>
            <a:chOff x="5814165" y="3280776"/>
            <a:chExt cx="1672748" cy="612648"/>
          </a:xfrm>
        </p:grpSpPr>
        <p:sp>
          <p:nvSpPr>
            <p:cNvPr id="78" name="Rounded Rectangular Callout 77">
              <a:extLst>
                <a:ext uri="{FF2B5EF4-FFF2-40B4-BE49-F238E27FC236}">
                  <a16:creationId xmlns:a16="http://schemas.microsoft.com/office/drawing/2014/main" id="{C4B444F3-2C14-474E-8B61-1E282DE03385}"/>
                </a:ext>
              </a:extLst>
            </p:cNvPr>
            <p:cNvSpPr/>
            <p:nvPr/>
          </p:nvSpPr>
          <p:spPr>
            <a:xfrm>
              <a:off x="5814165" y="3280776"/>
              <a:ext cx="1672748" cy="612648"/>
            </a:xfrm>
            <a:prstGeom prst="wedgeRoundRectCallout">
              <a:avLst>
                <a:gd name="adj1" fmla="val -120395"/>
                <a:gd name="adj2" fmla="val -120679"/>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7B59616D-98BC-2340-969B-E8EFA3D4DA5A}"/>
                </a:ext>
              </a:extLst>
            </p:cNvPr>
            <p:cNvSpPr txBox="1"/>
            <p:nvPr/>
          </p:nvSpPr>
          <p:spPr>
            <a:xfrm>
              <a:off x="5826690" y="3332968"/>
              <a:ext cx="162807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2. Belay on.</a:t>
              </a:r>
            </a:p>
          </p:txBody>
        </p:sp>
      </p:grpSp>
      <p:grpSp>
        <p:nvGrpSpPr>
          <p:cNvPr id="11" name="Group 10">
            <a:extLst>
              <a:ext uri="{FF2B5EF4-FFF2-40B4-BE49-F238E27FC236}">
                <a16:creationId xmlns:a16="http://schemas.microsoft.com/office/drawing/2014/main" id="{E943AF12-B0EB-4F44-91E7-681492934EEA}"/>
              </a:ext>
            </a:extLst>
          </p:cNvPr>
          <p:cNvGrpSpPr/>
          <p:nvPr/>
        </p:nvGrpSpPr>
        <p:grpSpPr>
          <a:xfrm>
            <a:off x="8321457" y="3646119"/>
            <a:ext cx="1695712" cy="612648"/>
            <a:chOff x="8321457" y="3646119"/>
            <a:chExt cx="1695712" cy="612648"/>
          </a:xfrm>
        </p:grpSpPr>
        <p:sp>
          <p:nvSpPr>
            <p:cNvPr id="80" name="Rounded Rectangular Callout 79">
              <a:extLst>
                <a:ext uri="{FF2B5EF4-FFF2-40B4-BE49-F238E27FC236}">
                  <a16:creationId xmlns:a16="http://schemas.microsoft.com/office/drawing/2014/main" id="{8B23EB90-C1E0-D44A-8B27-62175510872C}"/>
                </a:ext>
              </a:extLst>
            </p:cNvPr>
            <p:cNvSpPr/>
            <p:nvPr/>
          </p:nvSpPr>
          <p:spPr>
            <a:xfrm>
              <a:off x="8344421" y="3646119"/>
              <a:ext cx="1672748" cy="612648"/>
            </a:xfrm>
            <a:prstGeom prst="wedgeRoundRectCallout">
              <a:avLst>
                <a:gd name="adj1" fmla="val -44764"/>
                <a:gd name="adj2" fmla="val 169650"/>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1" name="TextBox 80">
              <a:extLst>
                <a:ext uri="{FF2B5EF4-FFF2-40B4-BE49-F238E27FC236}">
                  <a16:creationId xmlns:a16="http://schemas.microsoft.com/office/drawing/2014/main" id="{35F183B7-733D-694A-B964-309D0B0097B1}"/>
                </a:ext>
              </a:extLst>
            </p:cNvPr>
            <p:cNvSpPr txBox="1"/>
            <p:nvPr/>
          </p:nvSpPr>
          <p:spPr>
            <a:xfrm>
              <a:off x="8321457" y="3710836"/>
              <a:ext cx="16514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3. Climbing.</a:t>
              </a:r>
            </a:p>
          </p:txBody>
        </p:sp>
      </p:grpSp>
      <p:sp>
        <p:nvSpPr>
          <p:cNvPr id="14" name="Slide Number Placeholder 2">
            <a:extLst>
              <a:ext uri="{FF2B5EF4-FFF2-40B4-BE49-F238E27FC236}">
                <a16:creationId xmlns:a16="http://schemas.microsoft.com/office/drawing/2014/main" id="{41298F7A-0643-9F47-8207-6B139EFB88B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114</a:t>
            </a:fld>
            <a:endParaRPr lang="en-US" dirty="0"/>
          </a:p>
        </p:txBody>
      </p:sp>
    </p:spTree>
    <p:extLst>
      <p:ext uri="{BB962C8B-B14F-4D97-AF65-F5344CB8AC3E}">
        <p14:creationId xmlns:p14="http://schemas.microsoft.com/office/powerpoint/2010/main" val="5186418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Closing a TCP connection</a:t>
            </a:r>
            <a:endParaRPr lang="en-US" sz="4400" b="0" dirty="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9698318" cy="41862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receiving FIN, ACK can be combined with own FIN (FINACK)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Waits around a bit (to respond to any retransmitted FIN messages before timing out) and then closes the connection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simultaneous FIN exchanges can be handled</a:t>
            </a: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115</a:t>
            </a:fld>
            <a:endParaRPr lang="en-US" dirty="0"/>
          </a:p>
        </p:txBody>
      </p:sp>
    </p:spTree>
    <p:extLst>
      <p:ext uri="{BB962C8B-B14F-4D97-AF65-F5344CB8AC3E}">
        <p14:creationId xmlns:p14="http://schemas.microsoft.com/office/powerpoint/2010/main" val="2657671931"/>
      </p:ext>
    </p:extLst>
  </p:cSld>
  <p:clrMapOvr>
    <a:masterClrMapping/>
  </p:clrMapOvr>
  <p:transition spd="med">
    <p:fade/>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dirty="0"/>
              <a:t>Transport Layer: 3-</a:t>
            </a:r>
            <a:fld id="{C4204591-24BD-A542-B9D5-F8D8A88D2FEE}" type="slidenum">
              <a:rPr lang="en-US" smtClean="0"/>
              <a:pPr/>
              <a:t>116</a:t>
            </a:fld>
            <a:endParaRPr lang="en-US" dirty="0"/>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dirty="0"/>
              <a:t>Closing a TCP connection</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3959879" y="2879968"/>
            <a:ext cx="4930775" cy="854075"/>
            <a:chOff x="1317" y="1828"/>
            <a:chExt cx="3106" cy="538"/>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17" y="2066"/>
              <a:ext cx="867"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wait for server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close</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601"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still</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5138"/>
            <a:chOff x="3817" y="1910"/>
            <a:chExt cx="1576" cy="1093"/>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792"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216" y="3093"/>
              <a:ext cx="937" cy="42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timed wait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for 2*max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segment lifetime</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014412"/>
            <a:chOff x="759" y="1323"/>
            <a:chExt cx="3008" cy="639"/>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209" y="1541"/>
              <a:ext cx="913" cy="42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but can</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receive data</a:t>
              </a: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2105830" y="1346443"/>
            <a:ext cx="142224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client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942262" y="1363906"/>
            <a:ext cx="151842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server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4032537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11164126"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pPr>
            <a:r>
              <a:rPr lang="en-US" sz="3200" dirty="0"/>
              <a:t>Principles of congestion control </a:t>
            </a:r>
            <a:r>
              <a:rPr lang="en-US" sz="3200" dirty="0">
                <a:solidFill>
                  <a:srgbClr val="FF0000"/>
                </a:solidFill>
              </a:rPr>
              <a:t>(This topic will not be covered)</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dirty="0"/>
              <a:t>Transport Layer: 3-</a:t>
            </a:r>
            <a:fld id="{C4204591-24BD-A542-B9D5-F8D8A88D2FEE}" type="slidenum">
              <a:rPr lang="en-US" smtClean="0"/>
              <a:pPr/>
              <a:t>117</a:t>
            </a:fld>
            <a:endParaRPr lang="en-US" dirty="0"/>
          </a:p>
        </p:txBody>
      </p:sp>
      <p:pic>
        <p:nvPicPr>
          <p:cNvPr id="6" name="Picture 5">
            <a:extLst>
              <a:ext uri="{FF2B5EF4-FFF2-40B4-BE49-F238E27FC236}">
                <a16:creationId xmlns:a16="http://schemas.microsoft.com/office/drawing/2014/main" id="{FC6EDA9F-A4F6-9E48-A741-C2AF8BE224B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8087858"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pPr>
            <a:r>
              <a:rPr lang="en-US" sz="3200" dirty="0"/>
              <a:t>TCP congestion control</a:t>
            </a:r>
          </a:p>
          <a:p>
            <a:pPr marL="403225" indent="-285750">
              <a:spcBef>
                <a:spcPts val="800"/>
              </a:spcBef>
            </a:pPr>
            <a:r>
              <a:rPr lang="en-US" sz="3200" dirty="0">
                <a:solidFill>
                  <a:schemeClr val="bg1">
                    <a:lumMod val="75000"/>
                  </a:schemeClr>
                </a:solidFill>
              </a:rPr>
              <a:t>Evolution of transport-layer functionality</a:t>
            </a:r>
            <a:endParaRPr lang="en-US" sz="3200"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dirty="0"/>
              <a:t>Transport Layer: 3-</a:t>
            </a:r>
            <a:fld id="{C4204591-24BD-A542-B9D5-F8D8A88D2FEE}" type="slidenum">
              <a:rPr lang="en-US" smtClean="0"/>
              <a:pPr/>
              <a:t>118</a:t>
            </a:fld>
            <a:endParaRPr lang="en-US" dirty="0"/>
          </a:p>
        </p:txBody>
      </p:sp>
      <p:pic>
        <p:nvPicPr>
          <p:cNvPr id="6" name="Picture 5">
            <a:extLst>
              <a:ext uri="{FF2B5EF4-FFF2-40B4-BE49-F238E27FC236}">
                <a16:creationId xmlns:a16="http://schemas.microsoft.com/office/drawing/2014/main" id="{853F12A5-E6F0-8F46-A507-3CB3CDD11A7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35242879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dirty="0"/>
              <a:t>TCP congestion control: AIMD</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168400"/>
            <a:ext cx="10274300" cy="1447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approach: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senders can</a:t>
            </a:r>
            <a:r>
              <a:rPr kumimoji="0" lang="en-US" sz="2800" b="0" i="1"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increase sending rate until packet loss (congestion) occurs, then decrease sending rate on loss event</a:t>
            </a: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141" name="Text Box 13">
            <a:extLst>
              <a:ext uri="{FF2B5EF4-FFF2-40B4-BE49-F238E27FC236}">
                <a16:creationId xmlns:a16="http://schemas.microsoft.com/office/drawing/2014/main" id="{2FD36304-869C-CE42-8550-F12B5FFE2394}"/>
              </a:ext>
            </a:extLst>
          </p:cNvPr>
          <p:cNvSpPr txBox="1">
            <a:spLocks noChangeArrowheads="1"/>
          </p:cNvSpPr>
          <p:nvPr/>
        </p:nvSpPr>
        <p:spPr bwMode="auto">
          <a:xfrm>
            <a:off x="8688708" y="4380805"/>
            <a:ext cx="2769156" cy="150810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AIMD</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sawtooth</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behavior: </a:t>
            </a:r>
            <a:r>
              <a:rPr kumimoji="0" lang="en-US" sz="28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probing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bandwidth</a:t>
            </a:r>
          </a:p>
        </p:txBody>
      </p:sp>
      <p:sp>
        <p:nvSpPr>
          <p:cNvPr id="35" name="Rectangle 11">
            <a:extLst>
              <a:ext uri="{FF2B5EF4-FFF2-40B4-BE49-F238E27FC236}">
                <a16:creationId xmlns:a16="http://schemas.microsoft.com/office/drawing/2014/main" id="{F39215FA-39B5-484D-8395-F0F1A1C5D622}"/>
              </a:ext>
            </a:extLst>
          </p:cNvPr>
          <p:cNvSpPr>
            <a:spLocks noChangeArrowheads="1"/>
          </p:cNvSpPr>
          <p:nvPr/>
        </p:nvSpPr>
        <p:spPr bwMode="auto">
          <a:xfrm>
            <a:off x="4717339" y="3774454"/>
            <a:ext cx="685800" cy="3048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 name="Line 19">
            <a:extLst>
              <a:ext uri="{FF2B5EF4-FFF2-40B4-BE49-F238E27FC236}">
                <a16:creationId xmlns:a16="http://schemas.microsoft.com/office/drawing/2014/main" id="{D3F6ABF2-92A9-2C40-8D08-91E54606260B}"/>
              </a:ext>
            </a:extLst>
          </p:cNvPr>
          <p:cNvSpPr>
            <a:spLocks noChangeShapeType="1"/>
          </p:cNvSpPr>
          <p:nvPr/>
        </p:nvSpPr>
        <p:spPr bwMode="auto">
          <a:xfrm flipV="1">
            <a:off x="3898189" y="5196854"/>
            <a:ext cx="169863" cy="16986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 name="Line 20">
            <a:extLst>
              <a:ext uri="{FF2B5EF4-FFF2-40B4-BE49-F238E27FC236}">
                <a16:creationId xmlns:a16="http://schemas.microsoft.com/office/drawing/2014/main" id="{38434DE2-13CB-044F-991F-ED186F200404}"/>
              </a:ext>
            </a:extLst>
          </p:cNvPr>
          <p:cNvSpPr>
            <a:spLocks noChangeShapeType="1"/>
          </p:cNvSpPr>
          <p:nvPr/>
        </p:nvSpPr>
        <p:spPr bwMode="auto">
          <a:xfrm>
            <a:off x="4079164" y="5185741"/>
            <a:ext cx="0" cy="642938"/>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8" name="Line 21">
            <a:extLst>
              <a:ext uri="{FF2B5EF4-FFF2-40B4-BE49-F238E27FC236}">
                <a16:creationId xmlns:a16="http://schemas.microsoft.com/office/drawing/2014/main" id="{1937BB13-75B0-4947-8F7E-C69526352422}"/>
              </a:ext>
            </a:extLst>
          </p:cNvPr>
          <p:cNvSpPr>
            <a:spLocks noChangeShapeType="1"/>
          </p:cNvSpPr>
          <p:nvPr/>
        </p:nvSpPr>
        <p:spPr bwMode="auto">
          <a:xfrm flipV="1">
            <a:off x="4068052" y="4869829"/>
            <a:ext cx="982662" cy="9810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9" name="Line 22">
            <a:extLst>
              <a:ext uri="{FF2B5EF4-FFF2-40B4-BE49-F238E27FC236}">
                <a16:creationId xmlns:a16="http://schemas.microsoft.com/office/drawing/2014/main" id="{D3110501-FE57-9545-B9AC-7B103AF98E40}"/>
              </a:ext>
            </a:extLst>
          </p:cNvPr>
          <p:cNvSpPr>
            <a:spLocks noChangeShapeType="1"/>
          </p:cNvSpPr>
          <p:nvPr/>
        </p:nvSpPr>
        <p:spPr bwMode="auto">
          <a:xfrm>
            <a:off x="5039602" y="4871416"/>
            <a:ext cx="0" cy="801688"/>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1" name="Line 23">
            <a:extLst>
              <a:ext uri="{FF2B5EF4-FFF2-40B4-BE49-F238E27FC236}">
                <a16:creationId xmlns:a16="http://schemas.microsoft.com/office/drawing/2014/main" id="{AAAA55BA-D404-204C-AECA-45F566AECF40}"/>
              </a:ext>
            </a:extLst>
          </p:cNvPr>
          <p:cNvSpPr>
            <a:spLocks noChangeShapeType="1"/>
          </p:cNvSpPr>
          <p:nvPr/>
        </p:nvSpPr>
        <p:spPr bwMode="auto">
          <a:xfrm flipV="1">
            <a:off x="5031664" y="5168279"/>
            <a:ext cx="525463" cy="5238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3" name="Line 24">
            <a:extLst>
              <a:ext uri="{FF2B5EF4-FFF2-40B4-BE49-F238E27FC236}">
                <a16:creationId xmlns:a16="http://schemas.microsoft.com/office/drawing/2014/main" id="{43AEBE7F-F2BB-5943-A7EA-ACC4591C9E55}"/>
              </a:ext>
            </a:extLst>
          </p:cNvPr>
          <p:cNvSpPr>
            <a:spLocks noChangeShapeType="1"/>
          </p:cNvSpPr>
          <p:nvPr/>
        </p:nvSpPr>
        <p:spPr bwMode="auto">
          <a:xfrm>
            <a:off x="5557127" y="5163516"/>
            <a:ext cx="0" cy="6889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6F7F0A4B-818C-8448-8543-A37DAD19EABE}"/>
              </a:ext>
            </a:extLst>
          </p:cNvPr>
          <p:cNvSpPr>
            <a:spLocks noChangeShapeType="1"/>
          </p:cNvSpPr>
          <p:nvPr/>
        </p:nvSpPr>
        <p:spPr bwMode="auto">
          <a:xfrm flipV="1">
            <a:off x="5568240" y="4849191"/>
            <a:ext cx="969963" cy="9810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5" name="Line 26">
            <a:extLst>
              <a:ext uri="{FF2B5EF4-FFF2-40B4-BE49-F238E27FC236}">
                <a16:creationId xmlns:a16="http://schemas.microsoft.com/office/drawing/2014/main" id="{19538173-60A5-BC46-A9E4-749776021102}"/>
              </a:ext>
            </a:extLst>
          </p:cNvPr>
          <p:cNvSpPr>
            <a:spLocks noChangeShapeType="1"/>
          </p:cNvSpPr>
          <p:nvPr/>
        </p:nvSpPr>
        <p:spPr bwMode="auto">
          <a:xfrm>
            <a:off x="6533440" y="4849191"/>
            <a:ext cx="11113" cy="83502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6" name="Line 29">
            <a:extLst>
              <a:ext uri="{FF2B5EF4-FFF2-40B4-BE49-F238E27FC236}">
                <a16:creationId xmlns:a16="http://schemas.microsoft.com/office/drawing/2014/main" id="{30FAE305-421D-C042-8E51-7C7D81EEF5FE}"/>
              </a:ext>
            </a:extLst>
          </p:cNvPr>
          <p:cNvSpPr>
            <a:spLocks noChangeShapeType="1"/>
          </p:cNvSpPr>
          <p:nvPr/>
        </p:nvSpPr>
        <p:spPr bwMode="auto">
          <a:xfrm flipV="1">
            <a:off x="6538202" y="5012704"/>
            <a:ext cx="666750" cy="666750"/>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7" name="Line 30">
            <a:extLst>
              <a:ext uri="{FF2B5EF4-FFF2-40B4-BE49-F238E27FC236}">
                <a16:creationId xmlns:a16="http://schemas.microsoft.com/office/drawing/2014/main" id="{031213C2-BAEE-5346-905B-3F89E1716013}"/>
              </a:ext>
            </a:extLst>
          </p:cNvPr>
          <p:cNvSpPr>
            <a:spLocks noChangeShapeType="1"/>
          </p:cNvSpPr>
          <p:nvPr/>
        </p:nvSpPr>
        <p:spPr bwMode="auto">
          <a:xfrm>
            <a:off x="7204952" y="4998416"/>
            <a:ext cx="0" cy="74771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8" name="Line 31">
            <a:extLst>
              <a:ext uri="{FF2B5EF4-FFF2-40B4-BE49-F238E27FC236}">
                <a16:creationId xmlns:a16="http://schemas.microsoft.com/office/drawing/2014/main" id="{AEA390E0-709D-FA45-91DE-52C0460D608A}"/>
              </a:ext>
            </a:extLst>
          </p:cNvPr>
          <p:cNvSpPr>
            <a:spLocks noChangeShapeType="1"/>
          </p:cNvSpPr>
          <p:nvPr/>
        </p:nvSpPr>
        <p:spPr bwMode="auto">
          <a:xfrm flipV="1">
            <a:off x="7195427" y="4746004"/>
            <a:ext cx="876300" cy="101441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53" name="Group 52">
            <a:extLst>
              <a:ext uri="{FF2B5EF4-FFF2-40B4-BE49-F238E27FC236}">
                <a16:creationId xmlns:a16="http://schemas.microsoft.com/office/drawing/2014/main" id="{82C492E2-E058-BD40-8FFC-FCED8F0093C0}"/>
              </a:ext>
            </a:extLst>
          </p:cNvPr>
          <p:cNvGrpSpPr/>
          <p:nvPr/>
        </p:nvGrpSpPr>
        <p:grpSpPr>
          <a:xfrm>
            <a:off x="3439503" y="4254500"/>
            <a:ext cx="4602061" cy="2566366"/>
            <a:chOff x="4099903" y="3937000"/>
            <a:chExt cx="4602061" cy="2566366"/>
          </a:xfrm>
        </p:grpSpPr>
        <p:sp>
          <p:nvSpPr>
            <p:cNvPr id="54" name="Text Box 12">
              <a:extLst>
                <a:ext uri="{FF2B5EF4-FFF2-40B4-BE49-F238E27FC236}">
                  <a16:creationId xmlns:a16="http://schemas.microsoft.com/office/drawing/2014/main" id="{18CC901F-184A-1147-B991-15E650618DC6}"/>
                </a:ext>
              </a:extLst>
            </p:cNvPr>
            <p:cNvSpPr txBox="1">
              <a:spLocks noChangeArrowheads="1"/>
            </p:cNvSpPr>
            <p:nvPr/>
          </p:nvSpPr>
          <p:spPr bwMode="auto">
            <a:xfrm rot="16200000">
              <a:off x="3117142" y="4919761"/>
              <a:ext cx="2273300" cy="307777"/>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TCP sender  Sending rate</a:t>
              </a:r>
            </a:p>
          </p:txBody>
        </p:sp>
        <p:sp>
          <p:nvSpPr>
            <p:cNvPr id="55" name="Line 17">
              <a:extLst>
                <a:ext uri="{FF2B5EF4-FFF2-40B4-BE49-F238E27FC236}">
                  <a16:creationId xmlns:a16="http://schemas.microsoft.com/office/drawing/2014/main" id="{EF2F6AD0-B3EF-0B4C-88EA-BCCC113FD5FC}"/>
                </a:ext>
              </a:extLst>
            </p:cNvPr>
            <p:cNvSpPr>
              <a:spLocks noChangeShapeType="1"/>
            </p:cNvSpPr>
            <p:nvPr/>
          </p:nvSpPr>
          <p:spPr bwMode="auto">
            <a:xfrm>
              <a:off x="4558589" y="6176341"/>
              <a:ext cx="4143375" cy="0"/>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6" name="Line 18">
              <a:extLst>
                <a:ext uri="{FF2B5EF4-FFF2-40B4-BE49-F238E27FC236}">
                  <a16:creationId xmlns:a16="http://schemas.microsoft.com/office/drawing/2014/main" id="{11B2DFEF-102F-D74F-9B47-304A5DF4E68F}"/>
                </a:ext>
              </a:extLst>
            </p:cNvPr>
            <p:cNvSpPr>
              <a:spLocks noChangeShapeType="1"/>
            </p:cNvSpPr>
            <p:nvPr/>
          </p:nvSpPr>
          <p:spPr bwMode="auto">
            <a:xfrm>
              <a:off x="4546600" y="4203700"/>
              <a:ext cx="877" cy="1974229"/>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Text Box 40">
              <a:extLst>
                <a:ext uri="{FF2B5EF4-FFF2-40B4-BE49-F238E27FC236}">
                  <a16:creationId xmlns:a16="http://schemas.microsoft.com/office/drawing/2014/main" id="{27E5BB5F-DA02-D949-9477-C50B724C7125}"/>
                </a:ext>
              </a:extLst>
            </p:cNvPr>
            <p:cNvSpPr txBox="1">
              <a:spLocks noChangeArrowheads="1"/>
            </p:cNvSpPr>
            <p:nvPr/>
          </p:nvSpPr>
          <p:spPr bwMode="auto">
            <a:xfrm>
              <a:off x="6125452" y="6166816"/>
              <a:ext cx="5762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time</a:t>
              </a:r>
            </a:p>
          </p:txBody>
        </p:sp>
      </p:grpSp>
      <p:grpSp>
        <p:nvGrpSpPr>
          <p:cNvPr id="9" name="Group 8">
            <a:extLst>
              <a:ext uri="{FF2B5EF4-FFF2-40B4-BE49-F238E27FC236}">
                <a16:creationId xmlns:a16="http://schemas.microsoft.com/office/drawing/2014/main" id="{CE38AC8E-A4ED-7042-8221-EEFB417FF7BA}"/>
              </a:ext>
            </a:extLst>
          </p:cNvPr>
          <p:cNvGrpSpPr/>
          <p:nvPr/>
        </p:nvGrpSpPr>
        <p:grpSpPr>
          <a:xfrm>
            <a:off x="965200" y="2146300"/>
            <a:ext cx="5054600" cy="1905000"/>
            <a:chOff x="0" y="4533900"/>
            <a:chExt cx="4762500" cy="1905000"/>
          </a:xfrm>
        </p:grpSpPr>
        <p:sp>
          <p:nvSpPr>
            <p:cNvPr id="3" name="Rectangle 2">
              <a:extLst>
                <a:ext uri="{FF2B5EF4-FFF2-40B4-BE49-F238E27FC236}">
                  <a16:creationId xmlns:a16="http://schemas.microsoft.com/office/drawing/2014/main" id="{EA9A0FF2-0607-BD44-8404-E086F64972BE}"/>
                </a:ext>
              </a:extLst>
            </p:cNvPr>
            <p:cNvSpPr/>
            <p:nvPr/>
          </p:nvSpPr>
          <p:spPr>
            <a:xfrm>
              <a:off x="406846" y="4737100"/>
              <a:ext cx="4334880" cy="143510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Rectangle 8">
              <a:extLst>
                <a:ext uri="{FF2B5EF4-FFF2-40B4-BE49-F238E27FC236}">
                  <a16:creationId xmlns:a16="http://schemas.microsoft.com/office/drawing/2014/main" id="{83C5ED77-5FA7-AC4C-AB2A-245D62DB4EB6}"/>
                </a:ext>
              </a:extLst>
            </p:cNvPr>
            <p:cNvSpPr>
              <a:spLocks noChangeArrowheads="1"/>
            </p:cNvSpPr>
            <p:nvPr/>
          </p:nvSpPr>
          <p:spPr bwMode="auto">
            <a:xfrm>
              <a:off x="0" y="4991100"/>
              <a:ext cx="4762500" cy="1447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a:ea typeface="ＭＳ Ｐゴシック" charset="0"/>
                  <a:cs typeface="+mn-cs"/>
                </a:rPr>
                <a:t>increase sending rate</a:t>
              </a:r>
              <a:r>
                <a:rPr kumimoji="0" lang="en-US" sz="2600" b="0" i="0" u="none" strike="noStrike" kern="1200" cap="none" spc="0" normalizeH="0" baseline="0" noProof="0" dirty="0">
                  <a:ln>
                    <a:noFill/>
                  </a:ln>
                  <a:solidFill>
                    <a:prstClr val="black"/>
                  </a:solidFill>
                  <a:effectLst/>
                  <a:uLnTx/>
                  <a:uFillTx/>
                  <a:ea typeface="ＭＳ Ｐゴシック" charset="0"/>
                  <a:cs typeface="+mn-cs"/>
                </a:rPr>
                <a:t> by </a:t>
              </a: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 maximum segment size </a:t>
              </a:r>
              <a:r>
                <a:rPr kumimoji="0" lang="en-CA"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(MSS) </a:t>
              </a: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every RTT until loss detected</a:t>
              </a:r>
              <a:endParaRPr kumimoji="0" lang="en-US" sz="26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6" name="Rectangle 8">
              <a:extLst>
                <a:ext uri="{FF2B5EF4-FFF2-40B4-BE49-F238E27FC236}">
                  <a16:creationId xmlns:a16="http://schemas.microsoft.com/office/drawing/2014/main" id="{91ECB6E6-4418-7243-B13D-E7E4DAE72D34}"/>
                </a:ext>
              </a:extLst>
            </p:cNvPr>
            <p:cNvSpPr>
              <a:spLocks noChangeArrowheads="1"/>
            </p:cNvSpPr>
            <p:nvPr/>
          </p:nvSpPr>
          <p:spPr bwMode="auto">
            <a:xfrm>
              <a:off x="508000" y="4533900"/>
              <a:ext cx="2667000" cy="444500"/>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dditive </a:t>
              </a: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I</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ncrease</a:t>
              </a:r>
              <a:endParaRPr kumimoji="0" lang="en-US" sz="2800" b="0" i="0" u="none" strike="noStrike" kern="1200" cap="none" spc="0" normalizeH="0" baseline="0" noProof="0" dirty="0">
                <a:ln>
                  <a:noFill/>
                </a:ln>
                <a:solidFill>
                  <a:srgbClr val="00B050"/>
                </a:solidFill>
                <a:effectLst/>
                <a:uLnTx/>
                <a:uFillTx/>
                <a:latin typeface="Gill Sans MT" charset="0"/>
                <a:ea typeface="ＭＳ Ｐゴシック" charset="0"/>
                <a:cs typeface="+mn-cs"/>
              </a:endParaRPr>
            </a:p>
          </p:txBody>
        </p:sp>
      </p:grpSp>
      <p:grpSp>
        <p:nvGrpSpPr>
          <p:cNvPr id="63" name="Group 62">
            <a:extLst>
              <a:ext uri="{FF2B5EF4-FFF2-40B4-BE49-F238E27FC236}">
                <a16:creationId xmlns:a16="http://schemas.microsoft.com/office/drawing/2014/main" id="{29F4C833-80E3-E14A-98F5-D02EBF4C0AC6}"/>
              </a:ext>
            </a:extLst>
          </p:cNvPr>
          <p:cNvGrpSpPr/>
          <p:nvPr/>
        </p:nvGrpSpPr>
        <p:grpSpPr>
          <a:xfrm>
            <a:off x="6007100" y="2197100"/>
            <a:ext cx="4749800" cy="1422400"/>
            <a:chOff x="38100" y="4533900"/>
            <a:chExt cx="4749800" cy="1422400"/>
          </a:xfrm>
        </p:grpSpPr>
        <p:sp>
          <p:nvSpPr>
            <p:cNvPr id="64" name="Rectangle 63">
              <a:extLst>
                <a:ext uri="{FF2B5EF4-FFF2-40B4-BE49-F238E27FC236}">
                  <a16:creationId xmlns:a16="http://schemas.microsoft.com/office/drawing/2014/main" id="{7ED9889A-D576-6948-99EB-B6AAAAF94FF1}"/>
                </a:ext>
              </a:extLst>
            </p:cNvPr>
            <p:cNvSpPr/>
            <p:nvPr/>
          </p:nvSpPr>
          <p:spPr>
            <a:xfrm>
              <a:off x="342900" y="4686300"/>
              <a:ext cx="4267200" cy="1270000"/>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Rectangle 8">
              <a:extLst>
                <a:ext uri="{FF2B5EF4-FFF2-40B4-BE49-F238E27FC236}">
                  <a16:creationId xmlns:a16="http://schemas.microsoft.com/office/drawing/2014/main" id="{12492D08-6387-3C44-BE8F-DFB7A535E296}"/>
                </a:ext>
              </a:extLst>
            </p:cNvPr>
            <p:cNvSpPr>
              <a:spLocks noChangeArrowheads="1"/>
            </p:cNvSpPr>
            <p:nvPr/>
          </p:nvSpPr>
          <p:spPr bwMode="auto">
            <a:xfrm>
              <a:off x="38100" y="4991100"/>
              <a:ext cx="4749800" cy="825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sending rate in half at each loss event</a:t>
              </a:r>
              <a:endParaRPr kumimoji="0" lang="en-US" sz="2600" b="0" i="1" u="none" strike="noStrike" kern="1200" cap="none" spc="0" normalizeH="0" baseline="0" noProof="0" dirty="0">
                <a:ln>
                  <a:noFill/>
                </a:ln>
                <a:solidFill>
                  <a:prstClr val="black"/>
                </a:solidFill>
                <a:effectLst/>
                <a:uLnTx/>
                <a:uFillTx/>
                <a:latin typeface="Calibri"/>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6" name="Rectangle 8">
              <a:extLst>
                <a:ext uri="{FF2B5EF4-FFF2-40B4-BE49-F238E27FC236}">
                  <a16:creationId xmlns:a16="http://schemas.microsoft.com/office/drawing/2014/main" id="{4FA342B4-82DA-FE44-A283-F18BBA2F6E1B}"/>
                </a:ext>
              </a:extLst>
            </p:cNvPr>
            <p:cNvSpPr>
              <a:spLocks noChangeArrowheads="1"/>
            </p:cNvSpPr>
            <p:nvPr/>
          </p:nvSpPr>
          <p:spPr bwMode="auto">
            <a:xfrm>
              <a:off x="508000" y="4533900"/>
              <a:ext cx="3746500" cy="444500"/>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ultiplicative </a:t>
              </a: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D</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ecrease</a:t>
              </a:r>
              <a:endParaRPr kumimoji="0" lang="en-US" sz="2800" b="0" i="0" u="none" strike="noStrike" kern="1200" cap="none" spc="0" normalizeH="0" baseline="0" noProof="0" dirty="0">
                <a:ln>
                  <a:noFill/>
                </a:ln>
                <a:solidFill>
                  <a:srgbClr val="C00000"/>
                </a:solidFill>
                <a:effectLst/>
                <a:uLnTx/>
                <a:uFillTx/>
                <a:latin typeface="Gill Sans MT" charset="0"/>
                <a:ea typeface="ＭＳ Ｐゴシック" charset="0"/>
                <a:cs typeface="+mn-cs"/>
              </a:endParaRPr>
            </a:p>
          </p:txBody>
        </p:sp>
      </p:grpSp>
      <p:grpSp>
        <p:nvGrpSpPr>
          <p:cNvPr id="33" name="Group 32">
            <a:extLst>
              <a:ext uri="{FF2B5EF4-FFF2-40B4-BE49-F238E27FC236}">
                <a16:creationId xmlns:a16="http://schemas.microsoft.com/office/drawing/2014/main" id="{08B9E571-5EFE-DF45-ABEE-F217088B731C}"/>
              </a:ext>
            </a:extLst>
          </p:cNvPr>
          <p:cNvGrpSpPr/>
          <p:nvPr/>
        </p:nvGrpSpPr>
        <p:grpSpPr>
          <a:xfrm>
            <a:off x="3952943" y="3784600"/>
            <a:ext cx="3599234" cy="1591283"/>
            <a:chOff x="3965643" y="3797300"/>
            <a:chExt cx="3599234" cy="1591283"/>
          </a:xfrm>
        </p:grpSpPr>
        <p:grpSp>
          <p:nvGrpSpPr>
            <p:cNvPr id="32" name="Group 31">
              <a:extLst>
                <a:ext uri="{FF2B5EF4-FFF2-40B4-BE49-F238E27FC236}">
                  <a16:creationId xmlns:a16="http://schemas.microsoft.com/office/drawing/2014/main" id="{B98081F5-35B5-A849-A6DC-D92ECEF0752A}"/>
                </a:ext>
              </a:extLst>
            </p:cNvPr>
            <p:cNvGrpSpPr/>
            <p:nvPr/>
          </p:nvGrpSpPr>
          <p:grpSpPr>
            <a:xfrm>
              <a:off x="3965643" y="4159386"/>
              <a:ext cx="3599234" cy="1229197"/>
              <a:chOff x="3965643" y="4159386"/>
              <a:chExt cx="3599234" cy="1229197"/>
            </a:xfrm>
          </p:grpSpPr>
          <p:cxnSp>
            <p:nvCxnSpPr>
              <p:cNvPr id="11" name="Straight Arrow Connector 10">
                <a:extLst>
                  <a:ext uri="{FF2B5EF4-FFF2-40B4-BE49-F238E27FC236}">
                    <a16:creationId xmlns:a16="http://schemas.microsoft.com/office/drawing/2014/main" id="{01079667-0DAA-D94E-A312-DB3C9977FD14}"/>
                  </a:ext>
                </a:extLst>
              </p:cNvPr>
              <p:cNvCxnSpPr>
                <a:cxnSpLocks/>
              </p:cNvCxnSpPr>
              <p:nvPr/>
            </p:nvCxnSpPr>
            <p:spPr>
              <a:xfrm>
                <a:off x="3972128" y="4163438"/>
                <a:ext cx="0" cy="10562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E4E7717F-1A0D-FF4E-812D-3FD618E53878}"/>
                  </a:ext>
                </a:extLst>
              </p:cNvPr>
              <p:cNvCxnSpPr>
                <a:cxnSpLocks/>
              </p:cNvCxnSpPr>
              <p:nvPr/>
            </p:nvCxnSpPr>
            <p:spPr>
              <a:xfrm>
                <a:off x="4480128" y="4163438"/>
                <a:ext cx="0" cy="12213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4D125F63-AD27-6B45-AE19-4ABD9BFAAB03}"/>
                  </a:ext>
                </a:extLst>
              </p:cNvPr>
              <p:cNvCxnSpPr>
                <a:cxnSpLocks/>
              </p:cNvCxnSpPr>
              <p:nvPr/>
            </p:nvCxnSpPr>
            <p:spPr>
              <a:xfrm>
                <a:off x="5295630" y="4163438"/>
                <a:ext cx="0" cy="1225145"/>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072EFC86-C803-E843-B374-808FCECBC349}"/>
                  </a:ext>
                </a:extLst>
              </p:cNvPr>
              <p:cNvCxnSpPr>
                <a:cxnSpLocks/>
              </p:cNvCxnSpPr>
              <p:nvPr/>
            </p:nvCxnSpPr>
            <p:spPr>
              <a:xfrm>
                <a:off x="5964941" y="4171542"/>
                <a:ext cx="0" cy="120433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519D5D13-5D07-4C47-B49B-8AC41BCDCFBB}"/>
                  </a:ext>
                </a:extLst>
              </p:cNvPr>
              <p:cNvCxnSpPr>
                <a:cxnSpLocks/>
              </p:cNvCxnSpPr>
              <p:nvPr/>
            </p:nvCxnSpPr>
            <p:spPr>
              <a:xfrm>
                <a:off x="6794500" y="4165056"/>
                <a:ext cx="0" cy="11938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449C30FB-E09A-8645-AF59-0F93ED23D5ED}"/>
                  </a:ext>
                </a:extLst>
              </p:cNvPr>
              <p:cNvCxnSpPr>
                <a:cxnSpLocks/>
              </p:cNvCxnSpPr>
              <p:nvPr/>
            </p:nvCxnSpPr>
            <p:spPr>
              <a:xfrm>
                <a:off x="7559743" y="4159386"/>
                <a:ext cx="0" cy="110652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E80244-8AE8-9244-8BD7-F7A494EF70AA}"/>
                  </a:ext>
                </a:extLst>
              </p:cNvPr>
              <p:cNvCxnSpPr>
                <a:cxnSpLocks/>
              </p:cNvCxnSpPr>
              <p:nvPr/>
            </p:nvCxnSpPr>
            <p:spPr>
              <a:xfrm>
                <a:off x="3965643" y="4162357"/>
                <a:ext cx="3599234"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cxnSp>
          <p:nvCxnSpPr>
            <p:cNvPr id="31" name="Straight Arrow Connector 30">
              <a:extLst>
                <a:ext uri="{FF2B5EF4-FFF2-40B4-BE49-F238E27FC236}">
                  <a16:creationId xmlns:a16="http://schemas.microsoft.com/office/drawing/2014/main" id="{CA3311EB-6DA1-BE40-8300-E0A7E76CCC9C}"/>
                </a:ext>
              </a:extLst>
            </p:cNvPr>
            <p:cNvCxnSpPr/>
            <p:nvPr/>
          </p:nvCxnSpPr>
          <p:spPr>
            <a:xfrm>
              <a:off x="5651500" y="3797300"/>
              <a:ext cx="0" cy="381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46745885-D0C9-5C4A-8189-6C1C08532D61}"/>
              </a:ext>
            </a:extLst>
          </p:cNvPr>
          <p:cNvGrpSpPr/>
          <p:nvPr/>
        </p:nvGrpSpPr>
        <p:grpSpPr>
          <a:xfrm>
            <a:off x="4108450" y="3622675"/>
            <a:ext cx="3819526" cy="1695450"/>
            <a:chOff x="4108450" y="3622675"/>
            <a:chExt cx="3819526" cy="1695450"/>
          </a:xfrm>
        </p:grpSpPr>
        <p:grpSp>
          <p:nvGrpSpPr>
            <p:cNvPr id="85" name="Group 84">
              <a:extLst>
                <a:ext uri="{FF2B5EF4-FFF2-40B4-BE49-F238E27FC236}">
                  <a16:creationId xmlns:a16="http://schemas.microsoft.com/office/drawing/2014/main" id="{CE8174FE-3375-6647-833E-1BBA1779B8E0}"/>
                </a:ext>
              </a:extLst>
            </p:cNvPr>
            <p:cNvGrpSpPr/>
            <p:nvPr/>
          </p:nvGrpSpPr>
          <p:grpSpPr>
            <a:xfrm>
              <a:off x="4108450" y="3975100"/>
              <a:ext cx="3819526" cy="1343025"/>
              <a:chOff x="4108450" y="3975100"/>
              <a:chExt cx="3819526" cy="1343025"/>
            </a:xfrm>
          </p:grpSpPr>
          <p:cxnSp>
            <p:nvCxnSpPr>
              <p:cNvPr id="61" name="Straight Arrow Connector 60">
                <a:extLst>
                  <a:ext uri="{FF2B5EF4-FFF2-40B4-BE49-F238E27FC236}">
                    <a16:creationId xmlns:a16="http://schemas.microsoft.com/office/drawing/2014/main" id="{D9182BCB-9C63-4F4E-9BFE-C6ED53E7206A}"/>
                  </a:ext>
                </a:extLst>
              </p:cNvPr>
              <p:cNvCxnSpPr>
                <a:cxnSpLocks/>
              </p:cNvCxnSpPr>
              <p:nvPr/>
            </p:nvCxnSpPr>
            <p:spPr>
              <a:xfrm flipH="1">
                <a:off x="7245350" y="3981450"/>
                <a:ext cx="679450" cy="125412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3A530988-F896-F240-A4FD-4D4D80C11F42}"/>
                  </a:ext>
                </a:extLst>
              </p:cNvPr>
              <p:cNvCxnSpPr>
                <a:cxnSpLocks/>
              </p:cNvCxnSpPr>
              <p:nvPr/>
            </p:nvCxnSpPr>
            <p:spPr>
              <a:xfrm flipH="1">
                <a:off x="4108450" y="3975100"/>
                <a:ext cx="3816350" cy="133985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D2A9933-F916-0E46-A509-25FD8F001806}"/>
                  </a:ext>
                </a:extLst>
              </p:cNvPr>
              <p:cNvCxnSpPr>
                <a:cxnSpLocks/>
              </p:cNvCxnSpPr>
              <p:nvPr/>
            </p:nvCxnSpPr>
            <p:spPr>
              <a:xfrm flipH="1">
                <a:off x="5070475" y="3978275"/>
                <a:ext cx="2854325" cy="129857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BDE4AE1E-DD47-A648-8E75-B628D3E56B38}"/>
                  </a:ext>
                </a:extLst>
              </p:cNvPr>
              <p:cNvCxnSpPr>
                <a:cxnSpLocks/>
              </p:cNvCxnSpPr>
              <p:nvPr/>
            </p:nvCxnSpPr>
            <p:spPr>
              <a:xfrm flipH="1">
                <a:off x="5607050" y="3984625"/>
                <a:ext cx="2320926" cy="13335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2C801921-8F99-4345-AADF-C79B5379ABCC}"/>
                  </a:ext>
                </a:extLst>
              </p:cNvPr>
              <p:cNvCxnSpPr>
                <a:cxnSpLocks/>
              </p:cNvCxnSpPr>
              <p:nvPr/>
            </p:nvCxnSpPr>
            <p:spPr>
              <a:xfrm flipH="1">
                <a:off x="6565900" y="3984625"/>
                <a:ext cx="1358900" cy="11938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87" name="Straight Connector 86">
              <a:extLst>
                <a:ext uri="{FF2B5EF4-FFF2-40B4-BE49-F238E27FC236}">
                  <a16:creationId xmlns:a16="http://schemas.microsoft.com/office/drawing/2014/main" id="{E7A7E738-8F7C-B641-98A4-26125EAB1AA9}"/>
                </a:ext>
              </a:extLst>
            </p:cNvPr>
            <p:cNvCxnSpPr/>
            <p:nvPr/>
          </p:nvCxnSpPr>
          <p:spPr>
            <a:xfrm flipV="1">
              <a:off x="7921625" y="3622675"/>
              <a:ext cx="0" cy="358775"/>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Slide Number Placeholder 2">
            <a:extLst>
              <a:ext uri="{FF2B5EF4-FFF2-40B4-BE49-F238E27FC236}">
                <a16:creationId xmlns:a16="http://schemas.microsoft.com/office/drawing/2014/main" id="{F67FBF66-1006-C849-9ABA-320AB4C17D7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119</a:t>
            </a:fld>
            <a:endParaRPr lang="en-US" dirty="0"/>
          </a:p>
        </p:txBody>
      </p:sp>
    </p:spTree>
    <p:extLst>
      <p:ext uri="{BB962C8B-B14F-4D97-AF65-F5344CB8AC3E}">
        <p14:creationId xmlns:p14="http://schemas.microsoft.com/office/powerpoint/2010/main" val="93898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up)">
                                      <p:cBhvr>
                                        <p:cTn id="16" dur="500"/>
                                        <p:tgtEl>
                                          <p:spTgt spid="3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up)">
                                      <p:cBhvr>
                                        <p:cTn id="24" dur="500"/>
                                        <p:tgtEl>
                                          <p:spTgt spid="3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left)">
                                      <p:cBhvr>
                                        <p:cTn id="28" dur="500"/>
                                        <p:tgtEl>
                                          <p:spTgt spid="41"/>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up)">
                                      <p:cBhvr>
                                        <p:cTn id="32" dur="500"/>
                                        <p:tgtEl>
                                          <p:spTgt spid="43"/>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wipe(up)">
                                      <p:cBhvr>
                                        <p:cTn id="40" dur="500"/>
                                        <p:tgtEl>
                                          <p:spTgt spid="45"/>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down)">
                                      <p:cBhvr>
                                        <p:cTn id="44" dur="500"/>
                                        <p:tgtEl>
                                          <p:spTgt spid="46"/>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5000"/>
                            </p:stCondLst>
                            <p:childTnLst>
                              <p:par>
                                <p:cTn id="50" presetID="2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dissolve">
                                      <p:cBhvr>
                                        <p:cTn id="57" dur="500"/>
                                        <p:tgtEl>
                                          <p:spTgt spid="9"/>
                                        </p:tgtEl>
                                      </p:cBhvr>
                                    </p:animEffect>
                                  </p:childTnLst>
                                </p:cTn>
                              </p:par>
                            </p:childTnLst>
                          </p:cTn>
                        </p:par>
                        <p:par>
                          <p:cTn id="58" fill="hold">
                            <p:stCondLst>
                              <p:cond delay="500"/>
                            </p:stCondLst>
                            <p:childTnLst>
                              <p:par>
                                <p:cTn id="59" presetID="22" presetClass="entr" presetSubtype="1" fill="hold" nodeType="afterEffect">
                                  <p:stCondLst>
                                    <p:cond delay="1000"/>
                                  </p:stCondLst>
                                  <p:childTnLst>
                                    <p:set>
                                      <p:cBhvr>
                                        <p:cTn id="60" dur="1" fill="hold">
                                          <p:stCondLst>
                                            <p:cond delay="0"/>
                                          </p:stCondLst>
                                        </p:cTn>
                                        <p:tgtEl>
                                          <p:spTgt spid="33"/>
                                        </p:tgtEl>
                                        <p:attrNameLst>
                                          <p:attrName>style.visibility</p:attrName>
                                        </p:attrNameLst>
                                      </p:cBhvr>
                                      <p:to>
                                        <p:strVal val="visible"/>
                                      </p:to>
                                    </p:set>
                                    <p:animEffect transition="in" filter="wipe(up)">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dissolve">
                                      <p:cBhvr>
                                        <p:cTn id="66" dur="500"/>
                                        <p:tgtEl>
                                          <p:spTgt spid="63"/>
                                        </p:tgtEl>
                                      </p:cBhvr>
                                    </p:animEffect>
                                  </p:childTnLst>
                                </p:cTn>
                              </p:par>
                              <p:par>
                                <p:cTn id="67" presetID="9" presetClass="exit" presetSubtype="0" fill="hold" nodeType="withEffect">
                                  <p:stCondLst>
                                    <p:cond delay="0"/>
                                  </p:stCondLst>
                                  <p:childTnLst>
                                    <p:animEffect transition="out" filter="dissolve">
                                      <p:cBhvr>
                                        <p:cTn id="68" dur="500"/>
                                        <p:tgtEl>
                                          <p:spTgt spid="33"/>
                                        </p:tgtEl>
                                      </p:cBhvr>
                                    </p:animEffect>
                                    <p:set>
                                      <p:cBhvr>
                                        <p:cTn id="69" dur="1" fill="hold">
                                          <p:stCondLst>
                                            <p:cond delay="499"/>
                                          </p:stCondLst>
                                        </p:cTn>
                                        <p:tgtEl>
                                          <p:spTgt spid="33"/>
                                        </p:tgtEl>
                                        <p:attrNameLst>
                                          <p:attrName>style.visibility</p:attrName>
                                        </p:attrNameLst>
                                      </p:cBhvr>
                                      <p:to>
                                        <p:strVal val="hidden"/>
                                      </p:to>
                                    </p:set>
                                  </p:childTnLst>
                                </p:cTn>
                              </p:par>
                            </p:childTnLst>
                          </p:cTn>
                        </p:par>
                        <p:par>
                          <p:cTn id="70" fill="hold">
                            <p:stCondLst>
                              <p:cond delay="500"/>
                            </p:stCondLst>
                            <p:childTnLst>
                              <p:par>
                                <p:cTn id="71" presetID="22" presetClass="entr" presetSubtype="1" fill="hold" nodeType="afterEffect">
                                  <p:stCondLst>
                                    <p:cond delay="1000"/>
                                  </p:stCondLst>
                                  <p:childTnLst>
                                    <p:set>
                                      <p:cBhvr>
                                        <p:cTn id="72" dur="1" fill="hold">
                                          <p:stCondLst>
                                            <p:cond delay="0"/>
                                          </p:stCondLst>
                                        </p:cTn>
                                        <p:tgtEl>
                                          <p:spTgt spid="88"/>
                                        </p:tgtEl>
                                        <p:attrNameLst>
                                          <p:attrName>style.visibility</p:attrName>
                                        </p:attrNameLst>
                                      </p:cBhvr>
                                      <p:to>
                                        <p:strVal val="visible"/>
                                      </p:to>
                                    </p:set>
                                    <p:animEffect transition="in" filter="wipe(up)">
                                      <p:cBhvr>
                                        <p:cTn id="73" dur="500"/>
                                        <p:tgtEl>
                                          <p:spTgt spid="8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dissolve">
                                      <p:cBhvr>
                                        <p:cTn id="78" dur="500"/>
                                        <p:tgtEl>
                                          <p:spTgt spid="141"/>
                                        </p:tgtEl>
                                      </p:cBhvr>
                                    </p:animEffect>
                                  </p:childTnLst>
                                </p:cTn>
                              </p:par>
                              <p:par>
                                <p:cTn id="79" presetID="9" presetClass="exit" presetSubtype="0" fill="hold" nodeType="withEffect">
                                  <p:stCondLst>
                                    <p:cond delay="0"/>
                                  </p:stCondLst>
                                  <p:childTnLst>
                                    <p:animEffect transition="out" filter="dissolve">
                                      <p:cBhvr>
                                        <p:cTn id="80" dur="500"/>
                                        <p:tgtEl>
                                          <p:spTgt spid="88"/>
                                        </p:tgtEl>
                                      </p:cBhvr>
                                    </p:animEffect>
                                    <p:set>
                                      <p:cBhvr>
                                        <p:cTn id="81" dur="1" fill="hold">
                                          <p:stCondLst>
                                            <p:cond delay="499"/>
                                          </p:stCondLst>
                                        </p:cTn>
                                        <p:tgtEl>
                                          <p:spTgt spid="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36" grpId="0" animBg="1"/>
      <p:bldP spid="37" grpId="0" animBg="1"/>
      <p:bldP spid="38" grpId="0" animBg="1"/>
      <p:bldP spid="39" grpId="0" animBg="1"/>
      <p:bldP spid="41" grpId="0" animBg="1"/>
      <p:bldP spid="43" grpId="0" animBg="1"/>
      <p:bldP spid="44" grpId="0" animBg="1"/>
      <p:bldP spid="45" grpId="0" animBg="1"/>
      <p:bldP spid="46" grpId="0" animBg="1"/>
      <p:bldP spid="47" grpId="0" animBg="1"/>
      <p:bldP spid="4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6" cy="1639889"/>
            <a:chOff x="7016607" y="1655043"/>
            <a:chExt cx="4836316"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2" y="1655043"/>
              <a:ext cx="4679951"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demultiplexing as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multiplexing as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4452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b="0" dirty="0"/>
              <a:t>TCP AIMD: more</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361440"/>
            <a:ext cx="9847580" cy="17678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Multiplicative decrease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detail:  sending rate is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in half on loss detected by triple duplicate ACK</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to 1 MSS (maximum segment size) when loss detected by timeout</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9" name="Rectangle 8">
            <a:extLst>
              <a:ext uri="{FF2B5EF4-FFF2-40B4-BE49-F238E27FC236}">
                <a16:creationId xmlns:a16="http://schemas.microsoft.com/office/drawing/2014/main" id="{FEB15F8D-408A-A649-8405-2EA6EA738400}"/>
              </a:ext>
            </a:extLst>
          </p:cNvPr>
          <p:cNvSpPr>
            <a:spLocks noChangeArrowheads="1"/>
          </p:cNvSpPr>
          <p:nvPr/>
        </p:nvSpPr>
        <p:spPr bwMode="auto">
          <a:xfrm>
            <a:off x="861060" y="3362960"/>
            <a:ext cx="9847580" cy="17678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Why</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406400" lvl="0" indent="-304800">
              <a:lnSpc>
                <a:spcPct val="85000"/>
              </a:lnSpc>
              <a:spcBef>
                <a:spcPct val="20000"/>
              </a:spcBef>
              <a:buClr>
                <a:srgbClr val="000099"/>
              </a:buClr>
              <a:buSzPct val="100000"/>
              <a:buFont typeface="Wingdings" charset="2"/>
              <a:buChar char="§"/>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AIMD – a distributed, asynchronous</a:t>
            </a:r>
            <a:r>
              <a:rPr lang="en-US" sz="2800" dirty="0">
                <a:solidFill>
                  <a:prstClr val="black"/>
                </a:solidFill>
                <a:ea typeface="ＭＳ Ｐゴシック" charset="0"/>
              </a:rPr>
              <a:t>-optimization</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algorithm – has been shown to:</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optimize congested flow rates network wide!</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have desirable stability properties</a:t>
            </a:r>
          </a:p>
          <a:p>
            <a:pPr marL="10160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1DCE9A74-28EC-4B49-833C-3052DE20980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120</a:t>
            </a:fld>
            <a:endParaRPr lang="en-US" dirty="0"/>
          </a:p>
        </p:txBody>
      </p:sp>
    </p:spTree>
    <p:extLst>
      <p:ext uri="{BB962C8B-B14F-4D97-AF65-F5344CB8AC3E}">
        <p14:creationId xmlns:p14="http://schemas.microsoft.com/office/powerpoint/2010/main" val="2130915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59443"/>
            <a:ext cx="11393310" cy="894622"/>
          </a:xfrm>
        </p:spPr>
        <p:txBody>
          <a:bodyPr>
            <a:normAutofit/>
          </a:bodyPr>
          <a:lstStyle/>
          <a:p>
            <a:r>
              <a:rPr lang="en-US" sz="4800" dirty="0"/>
              <a:t>TCP congestion control: details</a:t>
            </a:r>
            <a:endParaRPr lang="en-US" sz="4400" b="0" dirty="0"/>
          </a:p>
        </p:txBody>
      </p:sp>
      <p:grpSp>
        <p:nvGrpSpPr>
          <p:cNvPr id="6" name="Group 5">
            <a:extLst>
              <a:ext uri="{FF2B5EF4-FFF2-40B4-BE49-F238E27FC236}">
                <a16:creationId xmlns:a16="http://schemas.microsoft.com/office/drawing/2014/main" id="{E52FB642-7743-D04C-959D-0819117703FA}"/>
              </a:ext>
            </a:extLst>
          </p:cNvPr>
          <p:cNvGrpSpPr/>
          <p:nvPr/>
        </p:nvGrpSpPr>
        <p:grpSpPr>
          <a:xfrm>
            <a:off x="1116489" y="4838128"/>
            <a:ext cx="11019043" cy="1695450"/>
            <a:chOff x="1116489" y="4838128"/>
            <a:chExt cx="11019043" cy="1695450"/>
          </a:xfrm>
        </p:grpSpPr>
        <p:sp>
          <p:nvSpPr>
            <p:cNvPr id="102" name="Rectangle 3">
              <a:extLst>
                <a:ext uri="{FF2B5EF4-FFF2-40B4-BE49-F238E27FC236}">
                  <a16:creationId xmlns:a16="http://schemas.microsoft.com/office/drawing/2014/main" id="{A0DE5D89-38AB-C14E-891D-428C6A0ADF69}"/>
                </a:ext>
              </a:extLst>
            </p:cNvPr>
            <p:cNvSpPr txBox="1">
              <a:spLocks noChangeArrowheads="1"/>
            </p:cNvSpPr>
            <p:nvPr/>
          </p:nvSpPr>
          <p:spPr bwMode="auto">
            <a:xfrm>
              <a:off x="1116489" y="4838128"/>
              <a:ext cx="9864857" cy="1695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sender limits transmission:</a:t>
              </a:r>
            </a:p>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is dynamically adjusted in response to observed network congestion (implementing TCP congestion control)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7" name="Rectangle 16">
              <a:extLst>
                <a:ext uri="{FF2B5EF4-FFF2-40B4-BE49-F238E27FC236}">
                  <a16:creationId xmlns:a16="http://schemas.microsoft.com/office/drawing/2014/main" id="{0C3AD1E1-01ED-504A-8B9E-72DE11AF70D1}"/>
                </a:ext>
              </a:extLst>
            </p:cNvPr>
            <p:cNvSpPr/>
            <p:nvPr/>
          </p:nvSpPr>
          <p:spPr>
            <a:xfrm>
              <a:off x="5989208" y="4895568"/>
              <a:ext cx="6081348" cy="36512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33A34342-F85F-A641-8C18-F113159FACD0}"/>
                </a:ext>
              </a:extLst>
            </p:cNvPr>
            <p:cNvGrpSpPr/>
            <p:nvPr/>
          </p:nvGrpSpPr>
          <p:grpSpPr>
            <a:xfrm>
              <a:off x="5997141" y="4879240"/>
              <a:ext cx="6138391" cy="382645"/>
              <a:chOff x="5571327" y="4801718"/>
              <a:chExt cx="6138391" cy="382645"/>
            </a:xfrm>
          </p:grpSpPr>
          <p:sp>
            <p:nvSpPr>
              <p:cNvPr id="181" name="Text Box 71">
                <a:extLst>
                  <a:ext uri="{FF2B5EF4-FFF2-40B4-BE49-F238E27FC236}">
                    <a16:creationId xmlns:a16="http://schemas.microsoft.com/office/drawing/2014/main" id="{77C08B5B-9AE1-D240-830E-26ECD6D1665B}"/>
                  </a:ext>
                </a:extLst>
              </p:cNvPr>
              <p:cNvSpPr txBox="1">
                <a:spLocks noChangeArrowheads="1"/>
              </p:cNvSpPr>
              <p:nvPr/>
            </p:nvSpPr>
            <p:spPr bwMode="auto">
              <a:xfrm>
                <a:off x="5571327" y="4842439"/>
                <a:ext cx="4395788" cy="3381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25425" indent="-22542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25425" marR="0" lvl="0" indent="-225425"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LastByteSent-LastByteAcked</a:t>
                </a: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5" name="Group 14">
                <a:extLst>
                  <a:ext uri="{FF2B5EF4-FFF2-40B4-BE49-F238E27FC236}">
                    <a16:creationId xmlns:a16="http://schemas.microsoft.com/office/drawing/2014/main" id="{FED586FE-6CBA-AA48-85C7-A1A11BDABF7D}"/>
                  </a:ext>
                </a:extLst>
              </p:cNvPr>
              <p:cNvGrpSpPr/>
              <p:nvPr/>
            </p:nvGrpSpPr>
            <p:grpSpPr>
              <a:xfrm>
                <a:off x="9187882" y="4801718"/>
                <a:ext cx="2521836" cy="382645"/>
                <a:chOff x="7480603" y="4760444"/>
                <a:chExt cx="2521836" cy="382645"/>
              </a:xfrm>
            </p:grpSpPr>
            <p:sp>
              <p:nvSpPr>
                <p:cNvPr id="185" name="Text Box 75">
                  <a:extLst>
                    <a:ext uri="{FF2B5EF4-FFF2-40B4-BE49-F238E27FC236}">
                      <a16:creationId xmlns:a16="http://schemas.microsoft.com/office/drawing/2014/main" id="{4F80A37A-B578-A447-95BD-D5D7AC31E664}"/>
                    </a:ext>
                  </a:extLst>
                </p:cNvPr>
                <p:cNvSpPr txBox="1">
                  <a:spLocks noChangeArrowheads="1"/>
                </p:cNvSpPr>
                <p:nvPr/>
              </p:nvSpPr>
              <p:spPr bwMode="auto">
                <a:xfrm>
                  <a:off x="7749898" y="4773757"/>
                  <a:ext cx="225254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min(</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cwnd</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rwnd</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grpSp>
              <p:nvGrpSpPr>
                <p:cNvPr id="182" name="Group 74">
                  <a:extLst>
                    <a:ext uri="{FF2B5EF4-FFF2-40B4-BE49-F238E27FC236}">
                      <a16:creationId xmlns:a16="http://schemas.microsoft.com/office/drawing/2014/main" id="{059D1AF2-00E8-024F-B782-BBF97100FEB7}"/>
                    </a:ext>
                  </a:extLst>
                </p:cNvPr>
                <p:cNvGrpSpPr>
                  <a:grpSpLocks/>
                </p:cNvGrpSpPr>
                <p:nvPr/>
              </p:nvGrpSpPr>
              <p:grpSpPr bwMode="auto">
                <a:xfrm>
                  <a:off x="7480603" y="4760444"/>
                  <a:ext cx="350837" cy="336550"/>
                  <a:chOff x="1915" y="2079"/>
                  <a:chExt cx="221" cy="212"/>
                </a:xfrm>
              </p:grpSpPr>
              <p:sp>
                <p:nvSpPr>
                  <p:cNvPr id="183" name="Text Box 72">
                    <a:extLst>
                      <a:ext uri="{FF2B5EF4-FFF2-40B4-BE49-F238E27FC236}">
                        <a16:creationId xmlns:a16="http://schemas.microsoft.com/office/drawing/2014/main" id="{50EA1644-3183-7A41-97FA-03AEA0F526B2}"/>
                      </a:ext>
                    </a:extLst>
                  </p:cNvPr>
                  <p:cNvSpPr txBox="1">
                    <a:spLocks noChangeArrowheads="1"/>
                  </p:cNvSpPr>
                  <p:nvPr/>
                </p:nvSpPr>
                <p:spPr bwMode="auto">
                  <a:xfrm>
                    <a:off x="1915" y="2079"/>
                    <a:ext cx="22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Tahoma" charset="0"/>
                        <a:ea typeface="ＭＳ Ｐゴシック" charset="0"/>
                        <a:cs typeface="+mn-cs"/>
                      </a:rPr>
                      <a:t>&lt;</a:t>
                    </a:r>
                  </a:p>
                </p:txBody>
              </p:sp>
              <p:sp>
                <p:nvSpPr>
                  <p:cNvPr id="184" name="Line 73">
                    <a:extLst>
                      <a:ext uri="{FF2B5EF4-FFF2-40B4-BE49-F238E27FC236}">
                        <a16:creationId xmlns:a16="http://schemas.microsoft.com/office/drawing/2014/main" id="{B966005D-C4C4-C547-86E3-65FDA3A33E10}"/>
                      </a:ext>
                    </a:extLst>
                  </p:cNvPr>
                  <p:cNvSpPr>
                    <a:spLocks noChangeShapeType="1"/>
                  </p:cNvSpPr>
                  <p:nvPr/>
                </p:nvSpPr>
                <p:spPr bwMode="auto">
                  <a:xfrm>
                    <a:off x="1989" y="2251"/>
                    <a:ext cx="8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grpSp>
      <p:sp>
        <p:nvSpPr>
          <p:cNvPr id="165" name="Rectangle 47">
            <a:extLst>
              <a:ext uri="{FF2B5EF4-FFF2-40B4-BE49-F238E27FC236}">
                <a16:creationId xmlns:a16="http://schemas.microsoft.com/office/drawing/2014/main" id="{DE6B816E-28FD-F042-BAC6-6005321F7326}"/>
              </a:ext>
            </a:extLst>
          </p:cNvPr>
          <p:cNvSpPr>
            <a:spLocks noChangeArrowheads="1"/>
          </p:cNvSpPr>
          <p:nvPr/>
        </p:nvSpPr>
        <p:spPr bwMode="auto">
          <a:xfrm>
            <a:off x="1314221" y="2927773"/>
            <a:ext cx="4503412" cy="10754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1" name="Group 10">
            <a:extLst>
              <a:ext uri="{FF2B5EF4-FFF2-40B4-BE49-F238E27FC236}">
                <a16:creationId xmlns:a16="http://schemas.microsoft.com/office/drawing/2014/main" id="{C2EB66EB-894C-A043-A360-C60A865F68A4}"/>
              </a:ext>
            </a:extLst>
          </p:cNvPr>
          <p:cNvGrpSpPr/>
          <p:nvPr/>
        </p:nvGrpSpPr>
        <p:grpSpPr>
          <a:xfrm>
            <a:off x="1289051" y="2849038"/>
            <a:ext cx="1267801" cy="861704"/>
            <a:chOff x="1289051" y="2849038"/>
            <a:chExt cx="1267801" cy="861704"/>
          </a:xfrm>
        </p:grpSpPr>
        <p:sp>
          <p:nvSpPr>
            <p:cNvPr id="168" name="Freeform 53">
              <a:extLst>
                <a:ext uri="{FF2B5EF4-FFF2-40B4-BE49-F238E27FC236}">
                  <a16:creationId xmlns:a16="http://schemas.microsoft.com/office/drawing/2014/main" id="{E3EEFD92-7050-9249-80C1-240C22D52535}"/>
                </a:ext>
              </a:extLst>
            </p:cNvPr>
            <p:cNvSpPr>
              <a:spLocks/>
            </p:cNvSpPr>
            <p:nvPr/>
          </p:nvSpPr>
          <p:spPr bwMode="auto">
            <a:xfrm>
              <a:off x="2369283" y="2849038"/>
              <a:ext cx="187569" cy="464732"/>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57">
              <a:extLst>
                <a:ext uri="{FF2B5EF4-FFF2-40B4-BE49-F238E27FC236}">
                  <a16:creationId xmlns:a16="http://schemas.microsoft.com/office/drawing/2014/main" id="{4DCFBA68-55DB-2E45-83BC-59D80627D5D3}"/>
                </a:ext>
              </a:extLst>
            </p:cNvPr>
            <p:cNvSpPr txBox="1">
              <a:spLocks noChangeArrowheads="1"/>
            </p:cNvSpPr>
            <p:nvPr/>
          </p:nvSpPr>
          <p:spPr bwMode="auto">
            <a:xfrm>
              <a:off x="1289051" y="3119811"/>
              <a:ext cx="986168" cy="590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ACKed</a:t>
              </a:r>
            </a:p>
          </p:txBody>
        </p:sp>
      </p:grpSp>
      <p:grpSp>
        <p:nvGrpSpPr>
          <p:cNvPr id="13" name="Group 12">
            <a:extLst>
              <a:ext uri="{FF2B5EF4-FFF2-40B4-BE49-F238E27FC236}">
                <a16:creationId xmlns:a16="http://schemas.microsoft.com/office/drawing/2014/main" id="{A8C3752B-025F-E94F-8654-13F54E9C670F}"/>
              </a:ext>
            </a:extLst>
          </p:cNvPr>
          <p:cNvGrpSpPr/>
          <p:nvPr/>
        </p:nvGrpSpPr>
        <p:grpSpPr>
          <a:xfrm>
            <a:off x="3824084" y="2948877"/>
            <a:ext cx="1759290" cy="1283237"/>
            <a:chOff x="3824084" y="2948877"/>
            <a:chExt cx="1759290" cy="1283237"/>
          </a:xfrm>
        </p:grpSpPr>
        <p:sp>
          <p:nvSpPr>
            <p:cNvPr id="172" name="Text Box 59">
              <a:extLst>
                <a:ext uri="{FF2B5EF4-FFF2-40B4-BE49-F238E27FC236}">
                  <a16:creationId xmlns:a16="http://schemas.microsoft.com/office/drawing/2014/main" id="{44BFDC0C-7E1F-194B-B1D5-936A1056896B}"/>
                </a:ext>
              </a:extLst>
            </p:cNvPr>
            <p:cNvSpPr txBox="1">
              <a:spLocks noChangeArrowheads="1"/>
            </p:cNvSpPr>
            <p:nvPr/>
          </p:nvSpPr>
          <p:spPr bwMode="auto">
            <a:xfrm>
              <a:off x="3979525" y="3890482"/>
              <a:ext cx="1603849" cy="3416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 sent</a:t>
              </a:r>
            </a:p>
          </p:txBody>
        </p:sp>
        <p:sp>
          <p:nvSpPr>
            <p:cNvPr id="180" name="Freeform 69">
              <a:extLst>
                <a:ext uri="{FF2B5EF4-FFF2-40B4-BE49-F238E27FC236}">
                  <a16:creationId xmlns:a16="http://schemas.microsoft.com/office/drawing/2014/main" id="{33A90F9A-C7CE-C44A-B81F-BFED1356069E}"/>
                </a:ext>
              </a:extLst>
            </p:cNvPr>
            <p:cNvSpPr>
              <a:spLocks/>
            </p:cNvSpPr>
            <p:nvPr/>
          </p:nvSpPr>
          <p:spPr bwMode="auto">
            <a:xfrm flipH="1">
              <a:off x="3824084" y="2948877"/>
              <a:ext cx="190240" cy="1102896"/>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42CF5997-36CB-D147-BC28-3AEB4C853BEA}"/>
              </a:ext>
            </a:extLst>
          </p:cNvPr>
          <p:cNvGrpSpPr/>
          <p:nvPr/>
        </p:nvGrpSpPr>
        <p:grpSpPr>
          <a:xfrm>
            <a:off x="1289051" y="1292332"/>
            <a:ext cx="4641849" cy="1497173"/>
            <a:chOff x="1289051" y="1292332"/>
            <a:chExt cx="4641849" cy="1497173"/>
          </a:xfrm>
        </p:grpSpPr>
        <p:sp>
          <p:nvSpPr>
            <p:cNvPr id="104" name="Rectangle 12">
              <a:extLst>
                <a:ext uri="{FF2B5EF4-FFF2-40B4-BE49-F238E27FC236}">
                  <a16:creationId xmlns:a16="http://schemas.microsoft.com/office/drawing/2014/main" id="{04993FEE-920A-A241-8D22-76E5FD7EE6A9}"/>
                </a:ext>
              </a:extLst>
            </p:cNvPr>
            <p:cNvSpPr>
              <a:spLocks noChangeArrowheads="1"/>
            </p:cNvSpPr>
            <p:nvPr/>
          </p:nvSpPr>
          <p:spPr bwMode="auto">
            <a:xfrm>
              <a:off x="1370854" y="2034797"/>
              <a:ext cx="86000" cy="752789"/>
            </a:xfrm>
            <a:prstGeom prst="rect">
              <a:avLst/>
            </a:prstGeom>
            <a:gradFill rotWithShape="1">
              <a:gsLst>
                <a:gs pos="0">
                  <a:srgbClr val="FFFFFF"/>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5" name="Rectangle 13">
              <a:extLst>
                <a:ext uri="{FF2B5EF4-FFF2-40B4-BE49-F238E27FC236}">
                  <a16:creationId xmlns:a16="http://schemas.microsoft.com/office/drawing/2014/main" id="{18E83275-ACB2-EC4C-B6DC-CBDA17C3A868}"/>
                </a:ext>
              </a:extLst>
            </p:cNvPr>
            <p:cNvSpPr>
              <a:spLocks noChangeArrowheads="1"/>
            </p:cNvSpPr>
            <p:nvPr/>
          </p:nvSpPr>
          <p:spPr bwMode="auto">
            <a:xfrm>
              <a:off x="1498805" y="2036716"/>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6" name="Rectangle 14">
              <a:extLst>
                <a:ext uri="{FF2B5EF4-FFF2-40B4-BE49-F238E27FC236}">
                  <a16:creationId xmlns:a16="http://schemas.microsoft.com/office/drawing/2014/main" id="{DAC860B7-5379-0C49-8B6D-4F42EEEC890F}"/>
                </a:ext>
              </a:extLst>
            </p:cNvPr>
            <p:cNvSpPr>
              <a:spLocks noChangeArrowheads="1"/>
            </p:cNvSpPr>
            <p:nvPr/>
          </p:nvSpPr>
          <p:spPr bwMode="auto">
            <a:xfrm>
              <a:off x="1628852"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7" name="Rectangle 15">
              <a:extLst>
                <a:ext uri="{FF2B5EF4-FFF2-40B4-BE49-F238E27FC236}">
                  <a16:creationId xmlns:a16="http://schemas.microsoft.com/office/drawing/2014/main" id="{850E3686-28F1-ED45-BCA0-8626CD94C24A}"/>
                </a:ext>
              </a:extLst>
            </p:cNvPr>
            <p:cNvSpPr>
              <a:spLocks noChangeArrowheads="1"/>
            </p:cNvSpPr>
            <p:nvPr/>
          </p:nvSpPr>
          <p:spPr bwMode="auto">
            <a:xfrm>
              <a:off x="1756801"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8" name="Rectangle 16">
              <a:extLst>
                <a:ext uri="{FF2B5EF4-FFF2-40B4-BE49-F238E27FC236}">
                  <a16:creationId xmlns:a16="http://schemas.microsoft.com/office/drawing/2014/main" id="{2B67993F-458E-AA4F-8BDA-DD554E74E999}"/>
                </a:ext>
              </a:extLst>
            </p:cNvPr>
            <p:cNvSpPr>
              <a:spLocks noChangeArrowheads="1"/>
            </p:cNvSpPr>
            <p:nvPr/>
          </p:nvSpPr>
          <p:spPr bwMode="auto">
            <a:xfrm>
              <a:off x="1882653"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9" name="Rectangle 17">
              <a:extLst>
                <a:ext uri="{FF2B5EF4-FFF2-40B4-BE49-F238E27FC236}">
                  <a16:creationId xmlns:a16="http://schemas.microsoft.com/office/drawing/2014/main" id="{0FAD288D-252F-5745-BF73-6A260AA674C3}"/>
                </a:ext>
              </a:extLst>
            </p:cNvPr>
            <p:cNvSpPr>
              <a:spLocks noChangeArrowheads="1"/>
            </p:cNvSpPr>
            <p:nvPr/>
          </p:nvSpPr>
          <p:spPr bwMode="auto">
            <a:xfrm>
              <a:off x="2010604"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0" name="Rectangle 18">
              <a:extLst>
                <a:ext uri="{FF2B5EF4-FFF2-40B4-BE49-F238E27FC236}">
                  <a16:creationId xmlns:a16="http://schemas.microsoft.com/office/drawing/2014/main" id="{F50804B5-A9B0-B741-A2CB-DC3CFBF3864F}"/>
                </a:ext>
              </a:extLst>
            </p:cNvPr>
            <p:cNvSpPr>
              <a:spLocks noChangeArrowheads="1"/>
            </p:cNvSpPr>
            <p:nvPr/>
          </p:nvSpPr>
          <p:spPr bwMode="auto">
            <a:xfrm>
              <a:off x="2132261"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1" name="Rectangle 19">
              <a:extLst>
                <a:ext uri="{FF2B5EF4-FFF2-40B4-BE49-F238E27FC236}">
                  <a16:creationId xmlns:a16="http://schemas.microsoft.com/office/drawing/2014/main" id="{E9319E92-5123-8943-BEB7-081DA31ABF1D}"/>
                </a:ext>
              </a:extLst>
            </p:cNvPr>
            <p:cNvSpPr>
              <a:spLocks noChangeArrowheads="1"/>
            </p:cNvSpPr>
            <p:nvPr/>
          </p:nvSpPr>
          <p:spPr bwMode="auto">
            <a:xfrm>
              <a:off x="2258113"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Rectangle 20">
              <a:extLst>
                <a:ext uri="{FF2B5EF4-FFF2-40B4-BE49-F238E27FC236}">
                  <a16:creationId xmlns:a16="http://schemas.microsoft.com/office/drawing/2014/main" id="{C56329EF-B8DA-E848-8471-F7AB6A81A0AD}"/>
                </a:ext>
              </a:extLst>
            </p:cNvPr>
            <p:cNvSpPr>
              <a:spLocks noChangeArrowheads="1"/>
            </p:cNvSpPr>
            <p:nvPr/>
          </p:nvSpPr>
          <p:spPr bwMode="auto">
            <a:xfrm>
              <a:off x="2383965"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3" name="Rectangle 21">
              <a:extLst>
                <a:ext uri="{FF2B5EF4-FFF2-40B4-BE49-F238E27FC236}">
                  <a16:creationId xmlns:a16="http://schemas.microsoft.com/office/drawing/2014/main" id="{B6EA82BD-4235-744C-8CC2-3D0E84463334}"/>
                </a:ext>
              </a:extLst>
            </p:cNvPr>
            <p:cNvSpPr>
              <a:spLocks noChangeArrowheads="1"/>
            </p:cNvSpPr>
            <p:nvPr/>
          </p:nvSpPr>
          <p:spPr bwMode="auto">
            <a:xfrm>
              <a:off x="2524500"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4" name="Rectangle 22">
              <a:extLst>
                <a:ext uri="{FF2B5EF4-FFF2-40B4-BE49-F238E27FC236}">
                  <a16:creationId xmlns:a16="http://schemas.microsoft.com/office/drawing/2014/main" id="{3AB484C5-F544-AD4F-AC56-F33B38DBB98F}"/>
                </a:ext>
              </a:extLst>
            </p:cNvPr>
            <p:cNvSpPr>
              <a:spLocks noChangeArrowheads="1"/>
            </p:cNvSpPr>
            <p:nvPr/>
          </p:nvSpPr>
          <p:spPr bwMode="auto">
            <a:xfrm>
              <a:off x="2654547" y="2036716"/>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5" name="Rectangle 23">
              <a:extLst>
                <a:ext uri="{FF2B5EF4-FFF2-40B4-BE49-F238E27FC236}">
                  <a16:creationId xmlns:a16="http://schemas.microsoft.com/office/drawing/2014/main" id="{1DD6947E-4A84-9D4E-B2FC-3A5E7F6D1E34}"/>
                </a:ext>
              </a:extLst>
            </p:cNvPr>
            <p:cNvSpPr>
              <a:spLocks noChangeArrowheads="1"/>
            </p:cNvSpPr>
            <p:nvPr/>
          </p:nvSpPr>
          <p:spPr bwMode="auto">
            <a:xfrm>
              <a:off x="2782498"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Rectangle 24">
              <a:extLst>
                <a:ext uri="{FF2B5EF4-FFF2-40B4-BE49-F238E27FC236}">
                  <a16:creationId xmlns:a16="http://schemas.microsoft.com/office/drawing/2014/main" id="{2A55A81B-B032-0840-A48D-1D5352A231AA}"/>
                </a:ext>
              </a:extLst>
            </p:cNvPr>
            <p:cNvSpPr>
              <a:spLocks noChangeArrowheads="1"/>
            </p:cNvSpPr>
            <p:nvPr/>
          </p:nvSpPr>
          <p:spPr bwMode="auto">
            <a:xfrm>
              <a:off x="2910447"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25">
              <a:extLst>
                <a:ext uri="{FF2B5EF4-FFF2-40B4-BE49-F238E27FC236}">
                  <a16:creationId xmlns:a16="http://schemas.microsoft.com/office/drawing/2014/main" id="{EBC4122E-0CCF-1548-9A66-7DCD08E748CD}"/>
                </a:ext>
              </a:extLst>
            </p:cNvPr>
            <p:cNvSpPr>
              <a:spLocks noChangeArrowheads="1"/>
            </p:cNvSpPr>
            <p:nvPr/>
          </p:nvSpPr>
          <p:spPr bwMode="auto">
            <a:xfrm>
              <a:off x="3038397"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26">
              <a:extLst>
                <a:ext uri="{FF2B5EF4-FFF2-40B4-BE49-F238E27FC236}">
                  <a16:creationId xmlns:a16="http://schemas.microsoft.com/office/drawing/2014/main" id="{DB7235A0-624C-DB45-8BCC-3CE6B91647F3}"/>
                </a:ext>
              </a:extLst>
            </p:cNvPr>
            <p:cNvSpPr>
              <a:spLocks noChangeArrowheads="1"/>
            </p:cNvSpPr>
            <p:nvPr/>
          </p:nvSpPr>
          <p:spPr bwMode="auto">
            <a:xfrm>
              <a:off x="3164249"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27">
              <a:extLst>
                <a:ext uri="{FF2B5EF4-FFF2-40B4-BE49-F238E27FC236}">
                  <a16:creationId xmlns:a16="http://schemas.microsoft.com/office/drawing/2014/main" id="{345917A5-9719-BB4F-9C0B-ACD89A8BB0F4}"/>
                </a:ext>
              </a:extLst>
            </p:cNvPr>
            <p:cNvSpPr>
              <a:spLocks noChangeArrowheads="1"/>
            </p:cNvSpPr>
            <p:nvPr/>
          </p:nvSpPr>
          <p:spPr bwMode="auto">
            <a:xfrm>
              <a:off x="3285907"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Rectangle 28">
              <a:extLst>
                <a:ext uri="{FF2B5EF4-FFF2-40B4-BE49-F238E27FC236}">
                  <a16:creationId xmlns:a16="http://schemas.microsoft.com/office/drawing/2014/main" id="{4C1474B9-991E-6847-8B01-DE0C95138525}"/>
                </a:ext>
              </a:extLst>
            </p:cNvPr>
            <p:cNvSpPr>
              <a:spLocks noChangeArrowheads="1"/>
            </p:cNvSpPr>
            <p:nvPr/>
          </p:nvSpPr>
          <p:spPr bwMode="auto">
            <a:xfrm>
              <a:off x="3411759"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Rectangle 29">
              <a:extLst>
                <a:ext uri="{FF2B5EF4-FFF2-40B4-BE49-F238E27FC236}">
                  <a16:creationId xmlns:a16="http://schemas.microsoft.com/office/drawing/2014/main" id="{1FEE069D-BAD8-8A43-9829-68BF4DBC5019}"/>
                </a:ext>
              </a:extLst>
            </p:cNvPr>
            <p:cNvSpPr>
              <a:spLocks noChangeArrowheads="1"/>
            </p:cNvSpPr>
            <p:nvPr/>
          </p:nvSpPr>
          <p:spPr bwMode="auto">
            <a:xfrm>
              <a:off x="3539708"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30">
              <a:extLst>
                <a:ext uri="{FF2B5EF4-FFF2-40B4-BE49-F238E27FC236}">
                  <a16:creationId xmlns:a16="http://schemas.microsoft.com/office/drawing/2014/main" id="{F6A54E32-B859-A84C-B9EB-275C556CD8B7}"/>
                </a:ext>
              </a:extLst>
            </p:cNvPr>
            <p:cNvSpPr>
              <a:spLocks noChangeArrowheads="1"/>
            </p:cNvSpPr>
            <p:nvPr/>
          </p:nvSpPr>
          <p:spPr bwMode="auto">
            <a:xfrm>
              <a:off x="3657170"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31">
              <a:extLst>
                <a:ext uri="{FF2B5EF4-FFF2-40B4-BE49-F238E27FC236}">
                  <a16:creationId xmlns:a16="http://schemas.microsoft.com/office/drawing/2014/main" id="{F693AF70-5D12-874C-A1FE-39895AB51D68}"/>
                </a:ext>
              </a:extLst>
            </p:cNvPr>
            <p:cNvSpPr>
              <a:spLocks noChangeArrowheads="1"/>
            </p:cNvSpPr>
            <p:nvPr/>
          </p:nvSpPr>
          <p:spPr bwMode="auto">
            <a:xfrm>
              <a:off x="3783022"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32">
              <a:extLst>
                <a:ext uri="{FF2B5EF4-FFF2-40B4-BE49-F238E27FC236}">
                  <a16:creationId xmlns:a16="http://schemas.microsoft.com/office/drawing/2014/main" id="{8AF2AC6B-DBDA-9B44-8499-2FA57D21931E}"/>
                </a:ext>
              </a:extLst>
            </p:cNvPr>
            <p:cNvSpPr>
              <a:spLocks noChangeArrowheads="1"/>
            </p:cNvSpPr>
            <p:nvPr/>
          </p:nvSpPr>
          <p:spPr bwMode="auto">
            <a:xfrm>
              <a:off x="3906778" y="2032876"/>
              <a:ext cx="85998"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Rectangle 33">
              <a:extLst>
                <a:ext uri="{FF2B5EF4-FFF2-40B4-BE49-F238E27FC236}">
                  <a16:creationId xmlns:a16="http://schemas.microsoft.com/office/drawing/2014/main" id="{3C5EC589-0EEE-AA43-956D-7E1A6B8E7BEA}"/>
                </a:ext>
              </a:extLst>
            </p:cNvPr>
            <p:cNvSpPr>
              <a:spLocks noChangeArrowheads="1"/>
            </p:cNvSpPr>
            <p:nvPr/>
          </p:nvSpPr>
          <p:spPr bwMode="auto">
            <a:xfrm>
              <a:off x="4028435" y="2032876"/>
              <a:ext cx="85998"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34">
              <a:extLst>
                <a:ext uri="{FF2B5EF4-FFF2-40B4-BE49-F238E27FC236}">
                  <a16:creationId xmlns:a16="http://schemas.microsoft.com/office/drawing/2014/main" id="{00489FD8-0BA0-844E-AA41-BDE801D2E271}"/>
                </a:ext>
              </a:extLst>
            </p:cNvPr>
            <p:cNvSpPr>
              <a:spLocks noChangeArrowheads="1"/>
            </p:cNvSpPr>
            <p:nvPr/>
          </p:nvSpPr>
          <p:spPr bwMode="auto">
            <a:xfrm>
              <a:off x="4156384"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Rectangle 35">
              <a:extLst>
                <a:ext uri="{FF2B5EF4-FFF2-40B4-BE49-F238E27FC236}">
                  <a16:creationId xmlns:a16="http://schemas.microsoft.com/office/drawing/2014/main" id="{7CDE0EFB-7CC4-304D-AD89-8FC08C1FBD45}"/>
                </a:ext>
              </a:extLst>
            </p:cNvPr>
            <p:cNvSpPr>
              <a:spLocks noChangeArrowheads="1"/>
            </p:cNvSpPr>
            <p:nvPr/>
          </p:nvSpPr>
          <p:spPr bwMode="auto">
            <a:xfrm>
              <a:off x="4282236"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Rectangle 36">
              <a:extLst>
                <a:ext uri="{FF2B5EF4-FFF2-40B4-BE49-F238E27FC236}">
                  <a16:creationId xmlns:a16="http://schemas.microsoft.com/office/drawing/2014/main" id="{6EECC216-B56D-D043-93ED-F50164EF4E4A}"/>
                </a:ext>
              </a:extLst>
            </p:cNvPr>
            <p:cNvSpPr>
              <a:spLocks noChangeArrowheads="1"/>
            </p:cNvSpPr>
            <p:nvPr/>
          </p:nvSpPr>
          <p:spPr bwMode="auto">
            <a:xfrm>
              <a:off x="4399698"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Rectangle 37">
              <a:extLst>
                <a:ext uri="{FF2B5EF4-FFF2-40B4-BE49-F238E27FC236}">
                  <a16:creationId xmlns:a16="http://schemas.microsoft.com/office/drawing/2014/main" id="{2DDF4004-027D-3448-8C19-8E608E21464E}"/>
                </a:ext>
              </a:extLst>
            </p:cNvPr>
            <p:cNvSpPr>
              <a:spLocks noChangeArrowheads="1"/>
            </p:cNvSpPr>
            <p:nvPr/>
          </p:nvSpPr>
          <p:spPr bwMode="auto">
            <a:xfrm>
              <a:off x="4525550"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38">
              <a:extLst>
                <a:ext uri="{FF2B5EF4-FFF2-40B4-BE49-F238E27FC236}">
                  <a16:creationId xmlns:a16="http://schemas.microsoft.com/office/drawing/2014/main" id="{66B062CA-DE3B-DE43-ABC0-B0129B267927}"/>
                </a:ext>
              </a:extLst>
            </p:cNvPr>
            <p:cNvSpPr>
              <a:spLocks noChangeArrowheads="1"/>
            </p:cNvSpPr>
            <p:nvPr/>
          </p:nvSpPr>
          <p:spPr bwMode="auto">
            <a:xfrm>
              <a:off x="4653501"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Rectangle 39">
              <a:extLst>
                <a:ext uri="{FF2B5EF4-FFF2-40B4-BE49-F238E27FC236}">
                  <a16:creationId xmlns:a16="http://schemas.microsoft.com/office/drawing/2014/main" id="{B8FF22AA-6251-9B4A-8B71-33B1C663B36C}"/>
                </a:ext>
              </a:extLst>
            </p:cNvPr>
            <p:cNvSpPr>
              <a:spLocks noChangeArrowheads="1"/>
            </p:cNvSpPr>
            <p:nvPr/>
          </p:nvSpPr>
          <p:spPr bwMode="auto">
            <a:xfrm>
              <a:off x="4781450" y="2036716"/>
              <a:ext cx="86000"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40">
              <a:extLst>
                <a:ext uri="{FF2B5EF4-FFF2-40B4-BE49-F238E27FC236}">
                  <a16:creationId xmlns:a16="http://schemas.microsoft.com/office/drawing/2014/main" id="{FAB9104E-A760-C644-B315-33CD7DEB1CB4}"/>
                </a:ext>
              </a:extLst>
            </p:cNvPr>
            <p:cNvSpPr>
              <a:spLocks noChangeArrowheads="1"/>
            </p:cNvSpPr>
            <p:nvPr/>
          </p:nvSpPr>
          <p:spPr bwMode="auto">
            <a:xfrm>
              <a:off x="4909400"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Rectangle 41">
              <a:extLst>
                <a:ext uri="{FF2B5EF4-FFF2-40B4-BE49-F238E27FC236}">
                  <a16:creationId xmlns:a16="http://schemas.microsoft.com/office/drawing/2014/main" id="{84289F99-D270-C140-AA7A-F6C4AFA078ED}"/>
                </a:ext>
              </a:extLst>
            </p:cNvPr>
            <p:cNvSpPr>
              <a:spLocks noChangeArrowheads="1"/>
            </p:cNvSpPr>
            <p:nvPr/>
          </p:nvSpPr>
          <p:spPr bwMode="auto">
            <a:xfrm>
              <a:off x="5039448"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Rectangle 42">
              <a:extLst>
                <a:ext uri="{FF2B5EF4-FFF2-40B4-BE49-F238E27FC236}">
                  <a16:creationId xmlns:a16="http://schemas.microsoft.com/office/drawing/2014/main" id="{CDFBFB7B-6E55-9045-8777-DB8B3B13C3C3}"/>
                </a:ext>
              </a:extLst>
            </p:cNvPr>
            <p:cNvSpPr>
              <a:spLocks noChangeArrowheads="1"/>
            </p:cNvSpPr>
            <p:nvPr/>
          </p:nvSpPr>
          <p:spPr bwMode="auto">
            <a:xfrm>
              <a:off x="5165300"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43">
              <a:extLst>
                <a:ext uri="{FF2B5EF4-FFF2-40B4-BE49-F238E27FC236}">
                  <a16:creationId xmlns:a16="http://schemas.microsoft.com/office/drawing/2014/main" id="{AD3CDD9F-C7EC-964D-A02B-C8B9C75CCDA9}"/>
                </a:ext>
              </a:extLst>
            </p:cNvPr>
            <p:cNvSpPr>
              <a:spLocks noChangeArrowheads="1"/>
            </p:cNvSpPr>
            <p:nvPr/>
          </p:nvSpPr>
          <p:spPr bwMode="auto">
            <a:xfrm>
              <a:off x="5291152"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Rectangle 44">
              <a:extLst>
                <a:ext uri="{FF2B5EF4-FFF2-40B4-BE49-F238E27FC236}">
                  <a16:creationId xmlns:a16="http://schemas.microsoft.com/office/drawing/2014/main" id="{A68B931F-B222-6643-B4DE-15E3E8354B18}"/>
                </a:ext>
              </a:extLst>
            </p:cNvPr>
            <p:cNvSpPr>
              <a:spLocks noChangeArrowheads="1"/>
            </p:cNvSpPr>
            <p:nvPr/>
          </p:nvSpPr>
          <p:spPr bwMode="auto">
            <a:xfrm>
              <a:off x="5412809"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Rectangle 45">
              <a:extLst>
                <a:ext uri="{FF2B5EF4-FFF2-40B4-BE49-F238E27FC236}">
                  <a16:creationId xmlns:a16="http://schemas.microsoft.com/office/drawing/2014/main" id="{7D3A9CBD-AC18-2744-9564-5C628A27F631}"/>
                </a:ext>
              </a:extLst>
            </p:cNvPr>
            <p:cNvSpPr>
              <a:spLocks noChangeArrowheads="1"/>
            </p:cNvSpPr>
            <p:nvPr/>
          </p:nvSpPr>
          <p:spPr bwMode="auto">
            <a:xfrm>
              <a:off x="5540759" y="2034797"/>
              <a:ext cx="86000"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46">
              <a:extLst>
                <a:ext uri="{FF2B5EF4-FFF2-40B4-BE49-F238E27FC236}">
                  <a16:creationId xmlns:a16="http://schemas.microsoft.com/office/drawing/2014/main" id="{7BD5CB89-7651-AC4B-B6A7-CB76771F9558}"/>
                </a:ext>
              </a:extLst>
            </p:cNvPr>
            <p:cNvSpPr>
              <a:spLocks noChangeArrowheads="1"/>
            </p:cNvSpPr>
            <p:nvPr/>
          </p:nvSpPr>
          <p:spPr bwMode="auto">
            <a:xfrm>
              <a:off x="5666611" y="2034797"/>
              <a:ext cx="86000" cy="752789"/>
            </a:xfrm>
            <a:prstGeom prst="rect">
              <a:avLst/>
            </a:prstGeom>
            <a:gradFill rotWithShape="1">
              <a:gsLst>
                <a:gs pos="0">
                  <a:srgbClr val="B2B2B2"/>
                </a:gs>
                <a:gs pos="100000">
                  <a:srgbClr val="FFFFFF"/>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48">
              <a:extLst>
                <a:ext uri="{FF2B5EF4-FFF2-40B4-BE49-F238E27FC236}">
                  <a16:creationId xmlns:a16="http://schemas.microsoft.com/office/drawing/2014/main" id="{22B83E8B-5347-B046-AB4A-F500B639B452}"/>
                </a:ext>
              </a:extLst>
            </p:cNvPr>
            <p:cNvSpPr>
              <a:spLocks noChangeArrowheads="1"/>
            </p:cNvSpPr>
            <p:nvPr/>
          </p:nvSpPr>
          <p:spPr bwMode="auto">
            <a:xfrm>
              <a:off x="1427488" y="1902290"/>
              <a:ext cx="4503412" cy="10754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61">
              <a:extLst>
                <a:ext uri="{FF2B5EF4-FFF2-40B4-BE49-F238E27FC236}">
                  <a16:creationId xmlns:a16="http://schemas.microsoft.com/office/drawing/2014/main" id="{EC2166A2-B157-124D-AD95-CDDC7B2DDCB8}"/>
                </a:ext>
              </a:extLst>
            </p:cNvPr>
            <p:cNvSpPr txBox="1">
              <a:spLocks noChangeArrowheads="1"/>
            </p:cNvSpPr>
            <p:nvPr/>
          </p:nvSpPr>
          <p:spPr bwMode="auto">
            <a:xfrm>
              <a:off x="3220882" y="1648799"/>
              <a:ext cx="805454" cy="3437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charset="0"/>
                  <a:ea typeface="ＭＳ Ｐゴシック" charset="0"/>
                  <a:cs typeface="+mn-cs"/>
                </a:rPr>
                <a:t>cwnd</a:t>
              </a:r>
              <a:endParaRPr kumimoji="0" lang="en-US" sz="1400" b="1" i="1"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74" name="Group 62">
              <a:extLst>
                <a:ext uri="{FF2B5EF4-FFF2-40B4-BE49-F238E27FC236}">
                  <a16:creationId xmlns:a16="http://schemas.microsoft.com/office/drawing/2014/main" id="{A2ECB346-2348-1D42-A5A0-3073BBFAF723}"/>
                </a:ext>
              </a:extLst>
            </p:cNvPr>
            <p:cNvGrpSpPr>
              <a:grpSpLocks/>
            </p:cNvGrpSpPr>
            <p:nvPr/>
          </p:nvGrpSpPr>
          <p:grpSpPr bwMode="auto">
            <a:xfrm>
              <a:off x="4022141" y="1750580"/>
              <a:ext cx="591506" cy="142108"/>
              <a:chOff x="4250" y="1692"/>
              <a:chExt cx="374" cy="86"/>
            </a:xfrm>
          </p:grpSpPr>
          <p:sp>
            <p:nvSpPr>
              <p:cNvPr id="175" name="Line 63">
                <a:extLst>
                  <a:ext uri="{FF2B5EF4-FFF2-40B4-BE49-F238E27FC236}">
                    <a16:creationId xmlns:a16="http://schemas.microsoft.com/office/drawing/2014/main" id="{D8AB4372-6622-194F-8B2C-95E11AB4BDB8}"/>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Line 64">
                <a:extLst>
                  <a:ext uri="{FF2B5EF4-FFF2-40B4-BE49-F238E27FC236}">
                    <a16:creationId xmlns:a16="http://schemas.microsoft.com/office/drawing/2014/main" id="{90113FC4-9E6C-1344-9A19-D18BED38D2E9}"/>
                  </a:ext>
                </a:extLst>
              </p:cNvPr>
              <p:cNvSpPr>
                <a:spLocks noChangeShapeType="1"/>
              </p:cNvSpPr>
              <p:nvPr/>
            </p:nvSpPr>
            <p:spPr bwMode="auto">
              <a:xfrm>
                <a:off x="4621"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77" name="Group 65">
              <a:extLst>
                <a:ext uri="{FF2B5EF4-FFF2-40B4-BE49-F238E27FC236}">
                  <a16:creationId xmlns:a16="http://schemas.microsoft.com/office/drawing/2014/main" id="{DA340DC1-A02D-8B4C-B20C-F58E960E37E4}"/>
                </a:ext>
              </a:extLst>
            </p:cNvPr>
            <p:cNvGrpSpPr>
              <a:grpSpLocks/>
            </p:cNvGrpSpPr>
            <p:nvPr/>
          </p:nvGrpSpPr>
          <p:grpSpPr bwMode="auto">
            <a:xfrm rot="10800000">
              <a:off x="2650352" y="1773625"/>
              <a:ext cx="616676" cy="149790"/>
              <a:chOff x="4250" y="1692"/>
              <a:chExt cx="374" cy="86"/>
            </a:xfrm>
          </p:grpSpPr>
          <p:sp>
            <p:nvSpPr>
              <p:cNvPr id="178" name="Line 66">
                <a:extLst>
                  <a:ext uri="{FF2B5EF4-FFF2-40B4-BE49-F238E27FC236}">
                    <a16:creationId xmlns:a16="http://schemas.microsoft.com/office/drawing/2014/main" id="{996A9ACA-B6A9-274C-AF8C-6FDF8BEA33F2}"/>
                  </a:ext>
                </a:extLst>
              </p:cNvPr>
              <p:cNvSpPr>
                <a:spLocks noChangeShapeType="1"/>
              </p:cNvSpPr>
              <p:nvPr/>
            </p:nvSpPr>
            <p:spPr bwMode="auto">
              <a:xfrm>
                <a:off x="4260" y="1746"/>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Line 67">
                <a:extLst>
                  <a:ext uri="{FF2B5EF4-FFF2-40B4-BE49-F238E27FC236}">
                    <a16:creationId xmlns:a16="http://schemas.microsoft.com/office/drawing/2014/main" id="{1CAF8AD6-4F2D-AF41-B54A-FA702FB44D10}"/>
                  </a:ext>
                </a:extLst>
              </p:cNvPr>
              <p:cNvSpPr>
                <a:spLocks noChangeShapeType="1"/>
              </p:cNvSpPr>
              <p:nvPr/>
            </p:nvSpPr>
            <p:spPr bwMode="auto">
              <a:xfrm>
                <a:off x="4632" y="1700"/>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Text Box 78">
              <a:extLst>
                <a:ext uri="{FF2B5EF4-FFF2-40B4-BE49-F238E27FC236}">
                  <a16:creationId xmlns:a16="http://schemas.microsoft.com/office/drawing/2014/main" id="{084366A9-52AF-9848-912D-70AD364BF8CE}"/>
                </a:ext>
              </a:extLst>
            </p:cNvPr>
            <p:cNvSpPr txBox="1">
              <a:spLocks noChangeArrowheads="1"/>
            </p:cNvSpPr>
            <p:nvPr/>
          </p:nvSpPr>
          <p:spPr bwMode="auto">
            <a:xfrm>
              <a:off x="1289051" y="1292332"/>
              <a:ext cx="3220754" cy="3693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sender sequence number space </a:t>
              </a:r>
            </a:p>
          </p:txBody>
        </p:sp>
      </p:grpSp>
      <p:sp>
        <p:nvSpPr>
          <p:cNvPr id="198" name="Line 51">
            <a:extLst>
              <a:ext uri="{FF2B5EF4-FFF2-40B4-BE49-F238E27FC236}">
                <a16:creationId xmlns:a16="http://schemas.microsoft.com/office/drawing/2014/main" id="{E6E4B0C6-1414-3D4F-93A5-CCA3CEEBB668}"/>
              </a:ext>
            </a:extLst>
          </p:cNvPr>
          <p:cNvSpPr>
            <a:spLocks noChangeShapeType="1"/>
          </p:cNvSpPr>
          <p:nvPr/>
        </p:nvSpPr>
        <p:spPr bwMode="auto">
          <a:xfrm>
            <a:off x="3908860" y="2875555"/>
            <a:ext cx="700041"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 name="Group 13">
            <a:extLst>
              <a:ext uri="{FF2B5EF4-FFF2-40B4-BE49-F238E27FC236}">
                <a16:creationId xmlns:a16="http://schemas.microsoft.com/office/drawing/2014/main" id="{BF77D345-5DCD-C84A-8957-E4F03648FFCF}"/>
              </a:ext>
            </a:extLst>
          </p:cNvPr>
          <p:cNvGrpSpPr/>
          <p:nvPr/>
        </p:nvGrpSpPr>
        <p:grpSpPr>
          <a:xfrm>
            <a:off x="4204169" y="2959619"/>
            <a:ext cx="1759165" cy="950582"/>
            <a:chOff x="4204169" y="2959619"/>
            <a:chExt cx="1759165" cy="950582"/>
          </a:xfrm>
        </p:grpSpPr>
        <p:sp>
          <p:nvSpPr>
            <p:cNvPr id="199" name="Freeform 69">
              <a:extLst>
                <a:ext uri="{FF2B5EF4-FFF2-40B4-BE49-F238E27FC236}">
                  <a16:creationId xmlns:a16="http://schemas.microsoft.com/office/drawing/2014/main" id="{59B379E2-D8BE-6243-B6FF-8D00B68FA2FC}"/>
                </a:ext>
              </a:extLst>
            </p:cNvPr>
            <p:cNvSpPr>
              <a:spLocks/>
            </p:cNvSpPr>
            <p:nvPr/>
          </p:nvSpPr>
          <p:spPr bwMode="auto">
            <a:xfrm flipH="1">
              <a:off x="4204169" y="2959619"/>
              <a:ext cx="190240" cy="549834"/>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0" name="Text Box 59">
              <a:extLst>
                <a:ext uri="{FF2B5EF4-FFF2-40B4-BE49-F238E27FC236}">
                  <a16:creationId xmlns:a16="http://schemas.microsoft.com/office/drawing/2014/main" id="{D18ACC8C-E30F-2B43-A012-02A119CFD507}"/>
                </a:ext>
              </a:extLst>
            </p:cNvPr>
            <p:cNvSpPr txBox="1">
              <a:spLocks noChangeArrowheads="1"/>
            </p:cNvSpPr>
            <p:nvPr/>
          </p:nvSpPr>
          <p:spPr bwMode="auto">
            <a:xfrm>
              <a:off x="4359485" y="3319270"/>
              <a:ext cx="1603849" cy="590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available but not used</a:t>
              </a:r>
            </a:p>
          </p:txBody>
        </p:sp>
      </p:grpSp>
      <p:grpSp>
        <p:nvGrpSpPr>
          <p:cNvPr id="22" name="Group 21">
            <a:extLst>
              <a:ext uri="{FF2B5EF4-FFF2-40B4-BE49-F238E27FC236}">
                <a16:creationId xmlns:a16="http://schemas.microsoft.com/office/drawing/2014/main" id="{9DAB0D8A-F035-A446-BFCD-CB14C1FE358B}"/>
              </a:ext>
            </a:extLst>
          </p:cNvPr>
          <p:cNvGrpSpPr/>
          <p:nvPr/>
        </p:nvGrpSpPr>
        <p:grpSpPr>
          <a:xfrm>
            <a:off x="7180262" y="1455737"/>
            <a:ext cx="4592627" cy="2538364"/>
            <a:chOff x="7180262" y="1455737"/>
            <a:chExt cx="4592627" cy="2538364"/>
          </a:xfrm>
        </p:grpSpPr>
        <p:sp>
          <p:nvSpPr>
            <p:cNvPr id="103" name="Rectangle 4">
              <a:extLst>
                <a:ext uri="{FF2B5EF4-FFF2-40B4-BE49-F238E27FC236}">
                  <a16:creationId xmlns:a16="http://schemas.microsoft.com/office/drawing/2014/main" id="{3906FFA2-1D5C-7540-9050-9ADF12840292}"/>
                </a:ext>
              </a:extLst>
            </p:cNvPr>
            <p:cNvSpPr txBox="1">
              <a:spLocks noChangeArrowheads="1"/>
            </p:cNvSpPr>
            <p:nvPr/>
          </p:nvSpPr>
          <p:spPr bwMode="auto">
            <a:xfrm>
              <a:off x="7180262" y="1455737"/>
              <a:ext cx="4592627" cy="2447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sending behavior: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roughly:</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send </a:t>
              </a: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bytes, wait RTT for ACKS, then send more bytes</a:t>
              </a:r>
            </a:p>
          </p:txBody>
        </p:sp>
        <p:grpSp>
          <p:nvGrpSpPr>
            <p:cNvPr id="20" name="Group 19">
              <a:extLst>
                <a:ext uri="{FF2B5EF4-FFF2-40B4-BE49-F238E27FC236}">
                  <a16:creationId xmlns:a16="http://schemas.microsoft.com/office/drawing/2014/main" id="{57FB518A-5432-5D44-890D-C8AC56EDFDD2}"/>
                </a:ext>
              </a:extLst>
            </p:cNvPr>
            <p:cNvGrpSpPr/>
            <p:nvPr/>
          </p:nvGrpSpPr>
          <p:grpSpPr>
            <a:xfrm>
              <a:off x="7513131" y="3110983"/>
              <a:ext cx="3751561" cy="883118"/>
              <a:chOff x="6839655" y="3035314"/>
              <a:chExt cx="3751561" cy="883118"/>
            </a:xfrm>
          </p:grpSpPr>
          <p:sp>
            <p:nvSpPr>
              <p:cNvPr id="19" name="Rectangle 18">
                <a:extLst>
                  <a:ext uri="{FF2B5EF4-FFF2-40B4-BE49-F238E27FC236}">
                    <a16:creationId xmlns:a16="http://schemas.microsoft.com/office/drawing/2014/main" id="{C803E68F-787C-134C-96B7-EA9979048F4F}"/>
                  </a:ext>
                </a:extLst>
              </p:cNvPr>
              <p:cNvSpPr/>
              <p:nvPr/>
            </p:nvSpPr>
            <p:spPr>
              <a:xfrm>
                <a:off x="6839655" y="3035314"/>
                <a:ext cx="3751561" cy="883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C32ED096-06AB-7A4D-A7B5-17961E51AD24}"/>
                  </a:ext>
                </a:extLst>
              </p:cNvPr>
              <p:cNvGrpSpPr/>
              <p:nvPr/>
            </p:nvGrpSpPr>
            <p:grpSpPr>
              <a:xfrm>
                <a:off x="6869571" y="3107218"/>
                <a:ext cx="3634909" cy="811214"/>
                <a:chOff x="6694950" y="3614743"/>
                <a:chExt cx="3634909" cy="811214"/>
              </a:xfrm>
            </p:grpSpPr>
            <p:sp>
              <p:nvSpPr>
                <p:cNvPr id="188" name="Text Box 79">
                  <a:extLst>
                    <a:ext uri="{FF2B5EF4-FFF2-40B4-BE49-F238E27FC236}">
                      <a16:creationId xmlns:a16="http://schemas.microsoft.com/office/drawing/2014/main" id="{15B5BFBD-DF38-5B40-87E5-F81F37DAA736}"/>
                    </a:ext>
                  </a:extLst>
                </p:cNvPr>
                <p:cNvSpPr txBox="1">
                  <a:spLocks noChangeArrowheads="1"/>
                </p:cNvSpPr>
                <p:nvPr/>
              </p:nvSpPr>
              <p:spPr bwMode="auto">
                <a:xfrm>
                  <a:off x="6694950" y="3723809"/>
                  <a:ext cx="1390637"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rate</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89" name="Group 82">
                  <a:extLst>
                    <a:ext uri="{FF2B5EF4-FFF2-40B4-BE49-F238E27FC236}">
                      <a16:creationId xmlns:a16="http://schemas.microsoft.com/office/drawing/2014/main" id="{0CAF5E9A-5B2C-B84F-AC89-1EFE7DC4B6AF}"/>
                    </a:ext>
                  </a:extLst>
                </p:cNvPr>
                <p:cNvGrpSpPr>
                  <a:grpSpLocks/>
                </p:cNvGrpSpPr>
                <p:nvPr/>
              </p:nvGrpSpPr>
              <p:grpSpPr bwMode="auto">
                <a:xfrm>
                  <a:off x="7748588" y="3776663"/>
                  <a:ext cx="931863" cy="441325"/>
                  <a:chOff x="4214" y="2517"/>
                  <a:chExt cx="587" cy="278"/>
                </a:xfrm>
              </p:grpSpPr>
              <p:sp>
                <p:nvSpPr>
                  <p:cNvPr id="190" name="Text Box 80">
                    <a:extLst>
                      <a:ext uri="{FF2B5EF4-FFF2-40B4-BE49-F238E27FC236}">
                        <a16:creationId xmlns:a16="http://schemas.microsoft.com/office/drawing/2014/main" id="{36C86FAE-252E-5441-8D9C-64BC30C08F21}"/>
                      </a:ext>
                    </a:extLst>
                  </p:cNvPr>
                  <p:cNvSpPr txBox="1">
                    <a:spLocks noChangeArrowheads="1"/>
                  </p:cNvSpPr>
                  <p:nvPr/>
                </p:nvSpPr>
                <p:spPr bwMode="auto">
                  <a:xfrm>
                    <a:off x="4216" y="2517"/>
                    <a:ext cx="58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sp>
                <p:nvSpPr>
                  <p:cNvPr id="191" name="Text Box 81">
                    <a:extLst>
                      <a:ext uri="{FF2B5EF4-FFF2-40B4-BE49-F238E27FC236}">
                        <a16:creationId xmlns:a16="http://schemas.microsoft.com/office/drawing/2014/main" id="{CFDD21D8-7DD6-9E4E-82CD-89F60D95E895}"/>
                      </a:ext>
                    </a:extLst>
                  </p:cNvPr>
                  <p:cNvSpPr txBox="1">
                    <a:spLocks noChangeArrowheads="1"/>
                  </p:cNvSpPr>
                  <p:nvPr/>
                </p:nvSpPr>
                <p:spPr bwMode="auto">
                  <a:xfrm>
                    <a:off x="4214" y="2564"/>
                    <a:ext cx="58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grpSp>
            <p:grpSp>
              <p:nvGrpSpPr>
                <p:cNvPr id="192" name="Group 86">
                  <a:extLst>
                    <a:ext uri="{FF2B5EF4-FFF2-40B4-BE49-F238E27FC236}">
                      <a16:creationId xmlns:a16="http://schemas.microsoft.com/office/drawing/2014/main" id="{A6A8A6BC-4690-FD46-A7A2-F81368063A97}"/>
                    </a:ext>
                  </a:extLst>
                </p:cNvPr>
                <p:cNvGrpSpPr>
                  <a:grpSpLocks/>
                </p:cNvGrpSpPr>
                <p:nvPr/>
              </p:nvGrpSpPr>
              <p:grpSpPr bwMode="auto">
                <a:xfrm>
                  <a:off x="8320082" y="3614743"/>
                  <a:ext cx="922336" cy="811214"/>
                  <a:chOff x="4335" y="2509"/>
                  <a:chExt cx="581" cy="511"/>
                </a:xfrm>
              </p:grpSpPr>
              <p:sp>
                <p:nvSpPr>
                  <p:cNvPr id="193" name="Text Box 83">
                    <a:extLst>
                      <a:ext uri="{FF2B5EF4-FFF2-40B4-BE49-F238E27FC236}">
                        <a16:creationId xmlns:a16="http://schemas.microsoft.com/office/drawing/2014/main" id="{2EABE0BC-E93A-7840-BC78-8917BD66E877}"/>
                      </a:ext>
                    </a:extLst>
                  </p:cNvPr>
                  <p:cNvSpPr txBox="1">
                    <a:spLocks noChangeArrowheads="1"/>
                  </p:cNvSpPr>
                  <p:nvPr/>
                </p:nvSpPr>
                <p:spPr bwMode="auto">
                  <a:xfrm>
                    <a:off x="4335" y="2509"/>
                    <a:ext cx="58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a:t>
                    </a:r>
                  </a:p>
                </p:txBody>
              </p:sp>
              <p:sp>
                <p:nvSpPr>
                  <p:cNvPr id="194" name="Text Box 84">
                    <a:extLst>
                      <a:ext uri="{FF2B5EF4-FFF2-40B4-BE49-F238E27FC236}">
                        <a16:creationId xmlns:a16="http://schemas.microsoft.com/office/drawing/2014/main" id="{FC380433-330D-4342-82B3-E71BEB72AF06}"/>
                      </a:ext>
                    </a:extLst>
                  </p:cNvPr>
                  <p:cNvSpPr txBox="1">
                    <a:spLocks noChangeArrowheads="1"/>
                  </p:cNvSpPr>
                  <p:nvPr/>
                </p:nvSpPr>
                <p:spPr bwMode="auto">
                  <a:xfrm>
                    <a:off x="4398" y="2729"/>
                    <a:ext cx="46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rPr>
                      <a:t>RTT</a:t>
                    </a:r>
                  </a:p>
                </p:txBody>
              </p:sp>
              <p:sp>
                <p:nvSpPr>
                  <p:cNvPr id="195" name="Line 85">
                    <a:extLst>
                      <a:ext uri="{FF2B5EF4-FFF2-40B4-BE49-F238E27FC236}">
                        <a16:creationId xmlns:a16="http://schemas.microsoft.com/office/drawing/2014/main" id="{1B9F9DB8-E2FB-AE45-88BA-CC221F1D6597}"/>
                      </a:ext>
                    </a:extLst>
                  </p:cNvPr>
                  <p:cNvSpPr>
                    <a:spLocks noChangeShapeType="1"/>
                  </p:cNvSpPr>
                  <p:nvPr/>
                </p:nvSpPr>
                <p:spPr bwMode="auto">
                  <a:xfrm>
                    <a:off x="4430" y="2763"/>
                    <a:ext cx="384"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6" name="Text Box 87">
                  <a:extLst>
                    <a:ext uri="{FF2B5EF4-FFF2-40B4-BE49-F238E27FC236}">
                      <a16:creationId xmlns:a16="http://schemas.microsoft.com/office/drawing/2014/main" id="{2A51BBA4-2F14-2F4F-A04D-EFFFF36AF41D}"/>
                    </a:ext>
                  </a:extLst>
                </p:cNvPr>
                <p:cNvSpPr txBox="1">
                  <a:spLocks noChangeArrowheads="1"/>
                </p:cNvSpPr>
                <p:nvPr/>
              </p:nvSpPr>
              <p:spPr bwMode="auto">
                <a:xfrm>
                  <a:off x="9141713" y="3823464"/>
                  <a:ext cx="1188146"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bytes/sec</a:t>
                  </a:r>
                </a:p>
              </p:txBody>
            </p:sp>
          </p:grpSp>
        </p:grpSp>
      </p:grpSp>
      <p:grpSp>
        <p:nvGrpSpPr>
          <p:cNvPr id="21" name="Group 20">
            <a:extLst>
              <a:ext uri="{FF2B5EF4-FFF2-40B4-BE49-F238E27FC236}">
                <a16:creationId xmlns:a16="http://schemas.microsoft.com/office/drawing/2014/main" id="{0B0449D2-8107-EC4E-BA6E-0B53574C5B7E}"/>
              </a:ext>
            </a:extLst>
          </p:cNvPr>
          <p:cNvGrpSpPr/>
          <p:nvPr/>
        </p:nvGrpSpPr>
        <p:grpSpPr>
          <a:xfrm>
            <a:off x="2327097" y="2874002"/>
            <a:ext cx="1660913" cy="1379180"/>
            <a:chOff x="2327097" y="2874002"/>
            <a:chExt cx="1660913" cy="1379180"/>
          </a:xfrm>
        </p:grpSpPr>
        <p:sp>
          <p:nvSpPr>
            <p:cNvPr id="171" name="Text Box 58">
              <a:extLst>
                <a:ext uri="{FF2B5EF4-FFF2-40B4-BE49-F238E27FC236}">
                  <a16:creationId xmlns:a16="http://schemas.microsoft.com/office/drawing/2014/main" id="{245049EB-D632-CE4C-A587-BA819860D407}"/>
                </a:ext>
              </a:extLst>
            </p:cNvPr>
            <p:cNvSpPr txBox="1">
              <a:spLocks noChangeArrowheads="1"/>
            </p:cNvSpPr>
            <p:nvPr/>
          </p:nvSpPr>
          <p:spPr bwMode="auto">
            <a:xfrm>
              <a:off x="2327097" y="3412952"/>
              <a:ext cx="1660913"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sent, but not-yet ACKed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in-flight”)</a:t>
              </a:r>
              <a:endPar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036A4AF-C412-6643-BB9E-A6741086FD03}"/>
                </a:ext>
              </a:extLst>
            </p:cNvPr>
            <p:cNvGrpSpPr/>
            <p:nvPr/>
          </p:nvGrpSpPr>
          <p:grpSpPr>
            <a:xfrm>
              <a:off x="2644060" y="2874002"/>
              <a:ext cx="1201888" cy="658131"/>
              <a:chOff x="2644060" y="2874003"/>
              <a:chExt cx="1201888" cy="635450"/>
            </a:xfrm>
          </p:grpSpPr>
          <p:sp>
            <p:nvSpPr>
              <p:cNvPr id="167" name="Line 51">
                <a:extLst>
                  <a:ext uri="{FF2B5EF4-FFF2-40B4-BE49-F238E27FC236}">
                    <a16:creationId xmlns:a16="http://schemas.microsoft.com/office/drawing/2014/main" id="{82259C8B-8E68-3B45-95EF-6297D889F723}"/>
                  </a:ext>
                </a:extLst>
              </p:cNvPr>
              <p:cNvSpPr>
                <a:spLocks noChangeShapeType="1"/>
              </p:cNvSpPr>
              <p:nvPr/>
            </p:nvSpPr>
            <p:spPr bwMode="auto">
              <a:xfrm>
                <a:off x="2644060" y="2874003"/>
                <a:ext cx="12018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cxnSp>
            <p:nvCxnSpPr>
              <p:cNvPr id="8" name="Straight Connector 7">
                <a:extLst>
                  <a:ext uri="{FF2B5EF4-FFF2-40B4-BE49-F238E27FC236}">
                    <a16:creationId xmlns:a16="http://schemas.microsoft.com/office/drawing/2014/main" id="{9E977076-799D-1F4B-B884-156CBD02FF8A}"/>
                  </a:ext>
                </a:extLst>
              </p:cNvPr>
              <p:cNvCxnSpPr>
                <a:cxnSpLocks/>
              </p:cNvCxnSpPr>
              <p:nvPr/>
            </p:nvCxnSpPr>
            <p:spPr>
              <a:xfrm>
                <a:off x="2850877" y="2898008"/>
                <a:ext cx="0" cy="61144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88" name="Slide Number Placeholder 2">
            <a:extLst>
              <a:ext uri="{FF2B5EF4-FFF2-40B4-BE49-F238E27FC236}">
                <a16:creationId xmlns:a16="http://schemas.microsoft.com/office/drawing/2014/main" id="{F3E09B12-4970-4049-B7E9-4060B63F1FB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121</a:t>
            </a:fld>
            <a:endParaRPr lang="en-US" dirty="0"/>
          </a:p>
        </p:txBody>
      </p:sp>
    </p:spTree>
    <p:extLst>
      <p:ext uri="{BB962C8B-B14F-4D97-AF65-F5344CB8AC3E}">
        <p14:creationId xmlns:p14="http://schemas.microsoft.com/office/powerpoint/2010/main" val="2363823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dissolve">
                                      <p:cBhvr>
                                        <p:cTn id="25" dur="500"/>
                                        <p:tgtEl>
                                          <p:spTgt spid="19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dissolve">
                                      <p:cBhvr>
                                        <p:cTn id="3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9"/>
            <a:ext cx="11393310" cy="894622"/>
          </a:xfrm>
        </p:spPr>
        <p:txBody>
          <a:bodyPr>
            <a:normAutofit/>
          </a:bodyPr>
          <a:lstStyle/>
          <a:p>
            <a:r>
              <a:rPr lang="en-US" sz="4800" dirty="0"/>
              <a:t>TCP slow start </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299"/>
            <a:ext cx="5249386" cy="52142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connection begins, increase rate exponentially until first loss event: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 1 MSS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double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every RTT</a:t>
            </a:r>
          </a:p>
          <a:p>
            <a:pPr marL="901700" lvl="3" indent="-231775">
              <a:buClr>
                <a:srgbClr val="0000A8"/>
              </a:buClr>
              <a:buFont typeface="Arial"/>
              <a:buChar char="•"/>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done by incrementing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 every ACK received</a:t>
            </a:r>
          </a:p>
        </p:txBody>
      </p:sp>
      <p:sp>
        <p:nvSpPr>
          <p:cNvPr id="224" name="Line 6">
            <a:extLst>
              <a:ext uri="{FF2B5EF4-FFF2-40B4-BE49-F238E27FC236}">
                <a16:creationId xmlns:a16="http://schemas.microsoft.com/office/drawing/2014/main" id="{6A528287-EE91-2148-8BF9-9042AB1CFB64}"/>
              </a:ext>
            </a:extLst>
          </p:cNvPr>
          <p:cNvSpPr>
            <a:spLocks noChangeShapeType="1"/>
          </p:cNvSpPr>
          <p:nvPr/>
        </p:nvSpPr>
        <p:spPr bwMode="auto">
          <a:xfrm>
            <a:off x="7585075" y="2306590"/>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Text Box 8">
            <a:extLst>
              <a:ext uri="{FF2B5EF4-FFF2-40B4-BE49-F238E27FC236}">
                <a16:creationId xmlns:a16="http://schemas.microsoft.com/office/drawing/2014/main" id="{BF8683E2-9BD1-4641-8269-1F97FE166C40}"/>
              </a:ext>
            </a:extLst>
          </p:cNvPr>
          <p:cNvSpPr txBox="1">
            <a:spLocks noChangeArrowheads="1"/>
          </p:cNvSpPr>
          <p:nvPr/>
        </p:nvSpPr>
        <p:spPr bwMode="auto">
          <a:xfrm>
            <a:off x="7181850" y="1168352"/>
            <a:ext cx="869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Host A</a:t>
            </a:r>
          </a:p>
        </p:txBody>
      </p:sp>
      <p:sp>
        <p:nvSpPr>
          <p:cNvPr id="226" name="Text Box 9">
            <a:extLst>
              <a:ext uri="{FF2B5EF4-FFF2-40B4-BE49-F238E27FC236}">
                <a16:creationId xmlns:a16="http://schemas.microsoft.com/office/drawing/2014/main" id="{C49CE5EE-9C21-9E4F-B95D-B87D2E6CA9D2}"/>
              </a:ext>
            </a:extLst>
          </p:cNvPr>
          <p:cNvSpPr txBox="1">
            <a:spLocks noChangeArrowheads="1"/>
          </p:cNvSpPr>
          <p:nvPr/>
        </p:nvSpPr>
        <p:spPr bwMode="auto">
          <a:xfrm rot="408567">
            <a:off x="8591550" y="2273252"/>
            <a:ext cx="1208088"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one segment</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28" name="Text Box 12">
            <a:extLst>
              <a:ext uri="{FF2B5EF4-FFF2-40B4-BE49-F238E27FC236}">
                <a16:creationId xmlns:a16="http://schemas.microsoft.com/office/drawing/2014/main" id="{51858FD0-9B85-8441-9B12-8875189F665C}"/>
              </a:ext>
            </a:extLst>
          </p:cNvPr>
          <p:cNvSpPr txBox="1">
            <a:spLocks noChangeArrowheads="1"/>
          </p:cNvSpPr>
          <p:nvPr/>
        </p:nvSpPr>
        <p:spPr bwMode="auto">
          <a:xfrm>
            <a:off x="9618663" y="1154065"/>
            <a:ext cx="8699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Host B</a:t>
            </a:r>
          </a:p>
        </p:txBody>
      </p:sp>
      <p:sp>
        <p:nvSpPr>
          <p:cNvPr id="229" name="Line 13">
            <a:extLst>
              <a:ext uri="{FF2B5EF4-FFF2-40B4-BE49-F238E27FC236}">
                <a16:creationId xmlns:a16="http://schemas.microsoft.com/office/drawing/2014/main" id="{A18AC8EC-DBD1-E34E-B3EA-D3876A530333}"/>
              </a:ext>
            </a:extLst>
          </p:cNvPr>
          <p:cNvSpPr>
            <a:spLocks noChangeShapeType="1"/>
          </p:cNvSpPr>
          <p:nvPr/>
        </p:nvSpPr>
        <p:spPr bwMode="auto">
          <a:xfrm>
            <a:off x="7580313" y="2120852"/>
            <a:ext cx="0" cy="3848100"/>
          </a:xfrm>
          <a:prstGeom prst="line">
            <a:avLst/>
          </a:prstGeom>
          <a:noFill/>
          <a:ln w="19050">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Line 14">
            <a:extLst>
              <a:ext uri="{FF2B5EF4-FFF2-40B4-BE49-F238E27FC236}">
                <a16:creationId xmlns:a16="http://schemas.microsoft.com/office/drawing/2014/main" id="{77B3310E-1B60-414E-9423-328982307B1D}"/>
              </a:ext>
            </a:extLst>
          </p:cNvPr>
          <p:cNvSpPr>
            <a:spLocks noChangeShapeType="1"/>
          </p:cNvSpPr>
          <p:nvPr/>
        </p:nvSpPr>
        <p:spPr bwMode="auto">
          <a:xfrm>
            <a:off x="10094913" y="2158952"/>
            <a:ext cx="0" cy="3848100"/>
          </a:xfrm>
          <a:prstGeom prst="line">
            <a:avLst/>
          </a:prstGeom>
          <a:noFill/>
          <a:ln w="19050">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E69B56F2-B7D2-5247-8C5B-11CDFE50D6C7}"/>
              </a:ext>
            </a:extLst>
          </p:cNvPr>
          <p:cNvGrpSpPr/>
          <p:nvPr/>
        </p:nvGrpSpPr>
        <p:grpSpPr>
          <a:xfrm>
            <a:off x="7254875" y="2270077"/>
            <a:ext cx="304800" cy="830263"/>
            <a:chOff x="7254875" y="2270077"/>
            <a:chExt cx="304800" cy="830263"/>
          </a:xfrm>
        </p:grpSpPr>
        <p:sp>
          <p:nvSpPr>
            <p:cNvPr id="227" name="Text Box 10">
              <a:extLst>
                <a:ext uri="{FF2B5EF4-FFF2-40B4-BE49-F238E27FC236}">
                  <a16:creationId xmlns:a16="http://schemas.microsoft.com/office/drawing/2014/main" id="{A25707E3-FE96-074A-AE26-F8222C4C395A}"/>
                </a:ext>
              </a:extLst>
            </p:cNvPr>
            <p:cNvSpPr txBox="1">
              <a:spLocks noChangeArrowheads="1"/>
            </p:cNvSpPr>
            <p:nvPr/>
          </p:nvSpPr>
          <p:spPr bwMode="auto">
            <a:xfrm rot="-5400000">
              <a:off x="7142956" y="2510584"/>
              <a:ext cx="528637"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RTT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Line 15">
              <a:extLst>
                <a:ext uri="{FF2B5EF4-FFF2-40B4-BE49-F238E27FC236}">
                  <a16:creationId xmlns:a16="http://schemas.microsoft.com/office/drawing/2014/main" id="{1BE79FAE-9CDC-7B45-A6C0-E89FC9FC2363}"/>
                </a:ext>
              </a:extLst>
            </p:cNvPr>
            <p:cNvSpPr>
              <a:spLocks noChangeShapeType="1"/>
            </p:cNvSpPr>
            <p:nvPr/>
          </p:nvSpPr>
          <p:spPr bwMode="auto">
            <a:xfrm flipH="1" flipV="1">
              <a:off x="7399338" y="2270077"/>
              <a:ext cx="4762" cy="219075"/>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Line 16">
              <a:extLst>
                <a:ext uri="{FF2B5EF4-FFF2-40B4-BE49-F238E27FC236}">
                  <a16:creationId xmlns:a16="http://schemas.microsoft.com/office/drawing/2014/main" id="{59A77926-4B5A-AC4A-B560-0B735D6BC784}"/>
                </a:ext>
              </a:extLst>
            </p:cNvPr>
            <p:cNvSpPr>
              <a:spLocks noChangeShapeType="1"/>
            </p:cNvSpPr>
            <p:nvPr/>
          </p:nvSpPr>
          <p:spPr bwMode="auto">
            <a:xfrm>
              <a:off x="7408863" y="2876502"/>
              <a:ext cx="4762" cy="223838"/>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3" name="Line 17">
            <a:extLst>
              <a:ext uri="{FF2B5EF4-FFF2-40B4-BE49-F238E27FC236}">
                <a16:creationId xmlns:a16="http://schemas.microsoft.com/office/drawing/2014/main" id="{6F1B852B-55C3-8747-96CA-AA2F2AB5E525}"/>
              </a:ext>
            </a:extLst>
          </p:cNvPr>
          <p:cNvSpPr>
            <a:spLocks noChangeShapeType="1"/>
          </p:cNvSpPr>
          <p:nvPr/>
        </p:nvSpPr>
        <p:spPr bwMode="auto">
          <a:xfrm flipV="1">
            <a:off x="7561263" y="2711402"/>
            <a:ext cx="2505075" cy="352425"/>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4" name="Group 18">
            <a:extLst>
              <a:ext uri="{FF2B5EF4-FFF2-40B4-BE49-F238E27FC236}">
                <a16:creationId xmlns:a16="http://schemas.microsoft.com/office/drawing/2014/main" id="{065B59AF-8C8D-9041-B965-0C2B0A5F8CEF}"/>
              </a:ext>
            </a:extLst>
          </p:cNvPr>
          <p:cNvGrpSpPr>
            <a:grpSpLocks/>
          </p:cNvGrpSpPr>
          <p:nvPr/>
        </p:nvGrpSpPr>
        <p:grpSpPr bwMode="auto">
          <a:xfrm>
            <a:off x="9809163" y="5453015"/>
            <a:ext cx="615950" cy="366712"/>
            <a:chOff x="3317" y="3527"/>
            <a:chExt cx="388" cy="231"/>
          </a:xfrm>
        </p:grpSpPr>
        <p:sp>
          <p:nvSpPr>
            <p:cNvPr id="235" name="Rectangle 19">
              <a:extLst>
                <a:ext uri="{FF2B5EF4-FFF2-40B4-BE49-F238E27FC236}">
                  <a16:creationId xmlns:a16="http://schemas.microsoft.com/office/drawing/2014/main" id="{87C76A64-BE9B-B84D-B23B-73554D8DC2C9}"/>
                </a:ext>
              </a:extLst>
            </p:cNvPr>
            <p:cNvSpPr>
              <a:spLocks noChangeArrowheads="1"/>
            </p:cNvSpPr>
            <p:nvPr/>
          </p:nvSpPr>
          <p:spPr bwMode="auto">
            <a:xfrm>
              <a:off x="3342" y="3576"/>
              <a:ext cx="324" cy="15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Text Box 20">
              <a:extLst>
                <a:ext uri="{FF2B5EF4-FFF2-40B4-BE49-F238E27FC236}">
                  <a16:creationId xmlns:a16="http://schemas.microsoft.com/office/drawing/2014/main" id="{0453126D-C0BC-5F4F-8DBD-30CD1FA8A1CD}"/>
                </a:ext>
              </a:extLst>
            </p:cNvPr>
            <p:cNvSpPr txBox="1">
              <a:spLocks noChangeArrowheads="1"/>
            </p:cNvSpPr>
            <p:nvPr/>
          </p:nvSpPr>
          <p:spPr bwMode="auto">
            <a:xfrm>
              <a:off x="3317" y="3527"/>
              <a:ext cx="388" cy="2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time</a:t>
              </a:r>
              <a:endPar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 name="Group 4">
            <a:extLst>
              <a:ext uri="{FF2B5EF4-FFF2-40B4-BE49-F238E27FC236}">
                <a16:creationId xmlns:a16="http://schemas.microsoft.com/office/drawing/2014/main" id="{4100408E-3418-754E-97D5-873085045522}"/>
              </a:ext>
            </a:extLst>
          </p:cNvPr>
          <p:cNvGrpSpPr/>
          <p:nvPr/>
        </p:nvGrpSpPr>
        <p:grpSpPr>
          <a:xfrm>
            <a:off x="7585075" y="3087640"/>
            <a:ext cx="2509838" cy="438150"/>
            <a:chOff x="7585075" y="3087640"/>
            <a:chExt cx="2509838" cy="438150"/>
          </a:xfrm>
        </p:grpSpPr>
        <p:sp>
          <p:nvSpPr>
            <p:cNvPr id="237" name="Line 21">
              <a:extLst>
                <a:ext uri="{FF2B5EF4-FFF2-40B4-BE49-F238E27FC236}">
                  <a16:creationId xmlns:a16="http://schemas.microsoft.com/office/drawing/2014/main" id="{9884C69B-71B1-0942-8DD7-4BADAC4C58CF}"/>
                </a:ext>
              </a:extLst>
            </p:cNvPr>
            <p:cNvSpPr>
              <a:spLocks noChangeShapeType="1"/>
            </p:cNvSpPr>
            <p:nvPr/>
          </p:nvSpPr>
          <p:spPr bwMode="auto">
            <a:xfrm>
              <a:off x="7589838" y="3087640"/>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Line 22">
              <a:extLst>
                <a:ext uri="{FF2B5EF4-FFF2-40B4-BE49-F238E27FC236}">
                  <a16:creationId xmlns:a16="http://schemas.microsoft.com/office/drawing/2014/main" id="{51BC13AD-02C4-1049-8BE5-DF4431F8416C}"/>
                </a:ext>
              </a:extLst>
            </p:cNvPr>
            <p:cNvSpPr>
              <a:spLocks noChangeShapeType="1"/>
            </p:cNvSpPr>
            <p:nvPr/>
          </p:nvSpPr>
          <p:spPr bwMode="auto">
            <a:xfrm>
              <a:off x="7585075" y="3173365"/>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C604703D-5DBE-F940-8D53-F844A095856D}"/>
              </a:ext>
            </a:extLst>
          </p:cNvPr>
          <p:cNvGrpSpPr/>
          <p:nvPr/>
        </p:nvGrpSpPr>
        <p:grpSpPr>
          <a:xfrm>
            <a:off x="7558088" y="3697240"/>
            <a:ext cx="2555875" cy="612775"/>
            <a:chOff x="7558088" y="3697240"/>
            <a:chExt cx="2555875" cy="612775"/>
          </a:xfrm>
        </p:grpSpPr>
        <p:sp>
          <p:nvSpPr>
            <p:cNvPr id="239" name="Line 23">
              <a:extLst>
                <a:ext uri="{FF2B5EF4-FFF2-40B4-BE49-F238E27FC236}">
                  <a16:creationId xmlns:a16="http://schemas.microsoft.com/office/drawing/2014/main" id="{4B52376E-4BCD-9A4A-845B-15A59AA4FC46}"/>
                </a:ext>
              </a:extLst>
            </p:cNvPr>
            <p:cNvSpPr>
              <a:spLocks noChangeShapeType="1"/>
            </p:cNvSpPr>
            <p:nvPr/>
          </p:nvSpPr>
          <p:spPr bwMode="auto">
            <a:xfrm flipV="1">
              <a:off x="7585075" y="3697240"/>
              <a:ext cx="2528888" cy="361950"/>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Line 24">
              <a:extLst>
                <a:ext uri="{FF2B5EF4-FFF2-40B4-BE49-F238E27FC236}">
                  <a16:creationId xmlns:a16="http://schemas.microsoft.com/office/drawing/2014/main" id="{645C0ACA-0EDA-5E4A-9046-377D9678C0E7}"/>
                </a:ext>
              </a:extLst>
            </p:cNvPr>
            <p:cNvSpPr>
              <a:spLocks noChangeShapeType="1"/>
            </p:cNvSpPr>
            <p:nvPr/>
          </p:nvSpPr>
          <p:spPr bwMode="auto">
            <a:xfrm flipV="1">
              <a:off x="7558088" y="3957590"/>
              <a:ext cx="2505075" cy="352425"/>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Text Box 25">
            <a:extLst>
              <a:ext uri="{FF2B5EF4-FFF2-40B4-BE49-F238E27FC236}">
                <a16:creationId xmlns:a16="http://schemas.microsoft.com/office/drawing/2014/main" id="{01076F6F-B790-D24D-9445-FAC03A5C45E4}"/>
              </a:ext>
            </a:extLst>
          </p:cNvPr>
          <p:cNvSpPr txBox="1">
            <a:spLocks noChangeArrowheads="1"/>
          </p:cNvSpPr>
          <p:nvPr/>
        </p:nvSpPr>
        <p:spPr bwMode="auto">
          <a:xfrm rot="408567">
            <a:off x="8589963" y="3059065"/>
            <a:ext cx="1277937"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two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42" name="Text Box 26">
            <a:extLst>
              <a:ext uri="{FF2B5EF4-FFF2-40B4-BE49-F238E27FC236}">
                <a16:creationId xmlns:a16="http://schemas.microsoft.com/office/drawing/2014/main" id="{1B8C0342-7E57-2343-86AD-47B5AB1AA675}"/>
              </a:ext>
            </a:extLst>
          </p:cNvPr>
          <p:cNvSpPr txBox="1">
            <a:spLocks noChangeArrowheads="1"/>
          </p:cNvSpPr>
          <p:nvPr/>
        </p:nvSpPr>
        <p:spPr bwMode="auto">
          <a:xfrm rot="408567">
            <a:off x="8682038" y="4073477"/>
            <a:ext cx="1306512"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four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nvGrpSpPr>
          <p:cNvPr id="243" name="Group 27">
            <a:extLst>
              <a:ext uri="{FF2B5EF4-FFF2-40B4-BE49-F238E27FC236}">
                <a16:creationId xmlns:a16="http://schemas.microsoft.com/office/drawing/2014/main" id="{B634F089-4244-B04A-8749-7ACF0E0264A8}"/>
              </a:ext>
            </a:extLst>
          </p:cNvPr>
          <p:cNvGrpSpPr>
            <a:grpSpLocks/>
          </p:cNvGrpSpPr>
          <p:nvPr/>
        </p:nvGrpSpPr>
        <p:grpSpPr bwMode="auto">
          <a:xfrm>
            <a:off x="7580316" y="4092527"/>
            <a:ext cx="2519363" cy="652463"/>
            <a:chOff x="3954" y="2214"/>
            <a:chExt cx="1587" cy="411"/>
          </a:xfrm>
        </p:grpSpPr>
        <p:sp>
          <p:nvSpPr>
            <p:cNvPr id="244" name="Line 28">
              <a:extLst>
                <a:ext uri="{FF2B5EF4-FFF2-40B4-BE49-F238E27FC236}">
                  <a16:creationId xmlns:a16="http://schemas.microsoft.com/office/drawing/2014/main" id="{6F92F39D-0B5B-8944-8B48-2B288C8AA12C}"/>
                </a:ext>
              </a:extLst>
            </p:cNvPr>
            <p:cNvSpPr>
              <a:spLocks noChangeShapeType="1"/>
            </p:cNvSpPr>
            <p:nvPr/>
          </p:nvSpPr>
          <p:spPr bwMode="auto">
            <a:xfrm>
              <a:off x="3963" y="2214"/>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Line 29">
              <a:extLst>
                <a:ext uri="{FF2B5EF4-FFF2-40B4-BE49-F238E27FC236}">
                  <a16:creationId xmlns:a16="http://schemas.microsoft.com/office/drawing/2014/main" id="{C48577E5-7DD4-034F-9CF0-3D303E956AEB}"/>
                </a:ext>
              </a:extLst>
            </p:cNvPr>
            <p:cNvSpPr>
              <a:spLocks noChangeShapeType="1"/>
            </p:cNvSpPr>
            <p:nvPr/>
          </p:nvSpPr>
          <p:spPr bwMode="auto">
            <a:xfrm>
              <a:off x="3954" y="2274"/>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Line 30">
              <a:extLst>
                <a:ext uri="{FF2B5EF4-FFF2-40B4-BE49-F238E27FC236}">
                  <a16:creationId xmlns:a16="http://schemas.microsoft.com/office/drawing/2014/main" id="{B96B9B7F-8E30-7743-AEDD-727B51D6B27C}"/>
                </a:ext>
              </a:extLst>
            </p:cNvPr>
            <p:cNvSpPr>
              <a:spLocks noChangeShapeType="1"/>
            </p:cNvSpPr>
            <p:nvPr/>
          </p:nvSpPr>
          <p:spPr bwMode="auto">
            <a:xfrm>
              <a:off x="3963" y="2340"/>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Line 31">
              <a:extLst>
                <a:ext uri="{FF2B5EF4-FFF2-40B4-BE49-F238E27FC236}">
                  <a16:creationId xmlns:a16="http://schemas.microsoft.com/office/drawing/2014/main" id="{B83505EC-39A5-D64D-8E5C-39A07A090F7F}"/>
                </a:ext>
              </a:extLst>
            </p:cNvPr>
            <p:cNvSpPr>
              <a:spLocks noChangeShapeType="1"/>
            </p:cNvSpPr>
            <p:nvPr/>
          </p:nvSpPr>
          <p:spPr bwMode="auto">
            <a:xfrm>
              <a:off x="3957" y="2403"/>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8" name="Group 32">
            <a:extLst>
              <a:ext uri="{FF2B5EF4-FFF2-40B4-BE49-F238E27FC236}">
                <a16:creationId xmlns:a16="http://schemas.microsoft.com/office/drawing/2014/main" id="{00C5C000-11E9-BE42-9849-B1B7B9E99FE0}"/>
              </a:ext>
            </a:extLst>
          </p:cNvPr>
          <p:cNvGrpSpPr>
            <a:grpSpLocks/>
          </p:cNvGrpSpPr>
          <p:nvPr/>
        </p:nvGrpSpPr>
        <p:grpSpPr bwMode="auto">
          <a:xfrm flipV="1">
            <a:off x="7866063" y="4473527"/>
            <a:ext cx="2228850" cy="604838"/>
            <a:chOff x="3954" y="2214"/>
            <a:chExt cx="1587" cy="411"/>
          </a:xfrm>
        </p:grpSpPr>
        <p:sp>
          <p:nvSpPr>
            <p:cNvPr id="249" name="Line 33">
              <a:extLst>
                <a:ext uri="{FF2B5EF4-FFF2-40B4-BE49-F238E27FC236}">
                  <a16:creationId xmlns:a16="http://schemas.microsoft.com/office/drawing/2014/main" id="{4332886D-58A3-5C48-9DD4-0435A9D316B6}"/>
                </a:ext>
              </a:extLst>
            </p:cNvPr>
            <p:cNvSpPr>
              <a:spLocks noChangeShapeType="1"/>
            </p:cNvSpPr>
            <p:nvPr/>
          </p:nvSpPr>
          <p:spPr bwMode="auto">
            <a:xfrm>
              <a:off x="3963" y="2214"/>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Line 34">
              <a:extLst>
                <a:ext uri="{FF2B5EF4-FFF2-40B4-BE49-F238E27FC236}">
                  <a16:creationId xmlns:a16="http://schemas.microsoft.com/office/drawing/2014/main" id="{C0026D13-F3ED-354E-AB62-DED685C67E13}"/>
                </a:ext>
              </a:extLst>
            </p:cNvPr>
            <p:cNvSpPr>
              <a:spLocks noChangeShapeType="1"/>
            </p:cNvSpPr>
            <p:nvPr/>
          </p:nvSpPr>
          <p:spPr bwMode="auto">
            <a:xfrm>
              <a:off x="3954" y="2274"/>
              <a:ext cx="1578" cy="220"/>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Line 35">
              <a:extLst>
                <a:ext uri="{FF2B5EF4-FFF2-40B4-BE49-F238E27FC236}">
                  <a16:creationId xmlns:a16="http://schemas.microsoft.com/office/drawing/2014/main" id="{36EDBC83-2FCD-4D49-9A45-B0773BAEE370}"/>
                </a:ext>
              </a:extLst>
            </p:cNvPr>
            <p:cNvSpPr>
              <a:spLocks noChangeShapeType="1"/>
            </p:cNvSpPr>
            <p:nvPr/>
          </p:nvSpPr>
          <p:spPr bwMode="auto">
            <a:xfrm>
              <a:off x="3963" y="2340"/>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Line 36">
              <a:extLst>
                <a:ext uri="{FF2B5EF4-FFF2-40B4-BE49-F238E27FC236}">
                  <a16:creationId xmlns:a16="http://schemas.microsoft.com/office/drawing/2014/main" id="{8BA1B8D7-7D1E-2947-8988-7C4595578CA6}"/>
                </a:ext>
              </a:extLst>
            </p:cNvPr>
            <p:cNvSpPr>
              <a:spLocks noChangeShapeType="1"/>
            </p:cNvSpPr>
            <p:nvPr/>
          </p:nvSpPr>
          <p:spPr bwMode="auto">
            <a:xfrm>
              <a:off x="3957" y="2403"/>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3" name="Group 43">
            <a:extLst>
              <a:ext uri="{FF2B5EF4-FFF2-40B4-BE49-F238E27FC236}">
                <a16:creationId xmlns:a16="http://schemas.microsoft.com/office/drawing/2014/main" id="{D0982D30-E871-F344-B80E-157861960777}"/>
              </a:ext>
            </a:extLst>
          </p:cNvPr>
          <p:cNvGrpSpPr>
            <a:grpSpLocks/>
          </p:cNvGrpSpPr>
          <p:nvPr/>
        </p:nvGrpSpPr>
        <p:grpSpPr bwMode="auto">
          <a:xfrm>
            <a:off x="7142163" y="1492202"/>
            <a:ext cx="654050" cy="601663"/>
            <a:chOff x="-44" y="1473"/>
            <a:chExt cx="981" cy="1105"/>
          </a:xfrm>
        </p:grpSpPr>
        <p:pic>
          <p:nvPicPr>
            <p:cNvPr id="254" name="Picture 44" descr="desktop_computer_stylized_medium">
              <a:extLst>
                <a:ext uri="{FF2B5EF4-FFF2-40B4-BE49-F238E27FC236}">
                  <a16:creationId xmlns:a16="http://schemas.microsoft.com/office/drawing/2014/main" id="{0C5F9445-24EE-C948-8E49-3FEF71FC59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45">
              <a:extLst>
                <a:ext uri="{FF2B5EF4-FFF2-40B4-BE49-F238E27FC236}">
                  <a16:creationId xmlns:a16="http://schemas.microsoft.com/office/drawing/2014/main" id="{568D3F7F-13C8-1742-BB47-FC4C8107BA4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6" name="Group 46">
            <a:extLst>
              <a:ext uri="{FF2B5EF4-FFF2-40B4-BE49-F238E27FC236}">
                <a16:creationId xmlns:a16="http://schemas.microsoft.com/office/drawing/2014/main" id="{514EF769-BED4-DE47-BE55-0913ABFB155D}"/>
              </a:ext>
            </a:extLst>
          </p:cNvPr>
          <p:cNvGrpSpPr>
            <a:grpSpLocks/>
          </p:cNvGrpSpPr>
          <p:nvPr/>
        </p:nvGrpSpPr>
        <p:grpSpPr bwMode="auto">
          <a:xfrm>
            <a:off x="9877425" y="1506490"/>
            <a:ext cx="382588" cy="547687"/>
            <a:chOff x="4140" y="429"/>
            <a:chExt cx="1425" cy="2396"/>
          </a:xfrm>
        </p:grpSpPr>
        <p:sp>
          <p:nvSpPr>
            <p:cNvPr id="257" name="Freeform 47">
              <a:extLst>
                <a:ext uri="{FF2B5EF4-FFF2-40B4-BE49-F238E27FC236}">
                  <a16:creationId xmlns:a16="http://schemas.microsoft.com/office/drawing/2014/main" id="{9A7FEAB4-C4F3-E042-96AB-2FC0D99EA40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Rectangle 48">
              <a:extLst>
                <a:ext uri="{FF2B5EF4-FFF2-40B4-BE49-F238E27FC236}">
                  <a16:creationId xmlns:a16="http://schemas.microsoft.com/office/drawing/2014/main" id="{0E59C13E-BE84-BA48-8D46-C29C0270384D}"/>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Freeform 49">
              <a:extLst>
                <a:ext uri="{FF2B5EF4-FFF2-40B4-BE49-F238E27FC236}">
                  <a16:creationId xmlns:a16="http://schemas.microsoft.com/office/drawing/2014/main" id="{CF502E49-4DFE-2340-8749-43933F8387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0" name="Freeform 50">
              <a:extLst>
                <a:ext uri="{FF2B5EF4-FFF2-40B4-BE49-F238E27FC236}">
                  <a16:creationId xmlns:a16="http://schemas.microsoft.com/office/drawing/2014/main" id="{C8ED811D-DAEF-B141-A80E-204FE9D1919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1" name="Rectangle 51">
              <a:extLst>
                <a:ext uri="{FF2B5EF4-FFF2-40B4-BE49-F238E27FC236}">
                  <a16:creationId xmlns:a16="http://schemas.microsoft.com/office/drawing/2014/main" id="{E540E7B8-30E6-B846-823A-6925D9600320}"/>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2" name="Group 52">
              <a:extLst>
                <a:ext uri="{FF2B5EF4-FFF2-40B4-BE49-F238E27FC236}">
                  <a16:creationId xmlns:a16="http://schemas.microsoft.com/office/drawing/2014/main" id="{DE3F2659-D2D6-6C4C-9DF4-EEDFBE720D96}"/>
                </a:ext>
              </a:extLst>
            </p:cNvPr>
            <p:cNvGrpSpPr>
              <a:grpSpLocks/>
            </p:cNvGrpSpPr>
            <p:nvPr/>
          </p:nvGrpSpPr>
          <p:grpSpPr bwMode="auto">
            <a:xfrm>
              <a:off x="4749" y="668"/>
              <a:ext cx="581" cy="145"/>
              <a:chOff x="614" y="2568"/>
              <a:chExt cx="725" cy="139"/>
            </a:xfrm>
          </p:grpSpPr>
          <p:sp>
            <p:nvSpPr>
              <p:cNvPr id="287" name="AutoShape 53">
                <a:extLst>
                  <a:ext uri="{FF2B5EF4-FFF2-40B4-BE49-F238E27FC236}">
                    <a16:creationId xmlns:a16="http://schemas.microsoft.com/office/drawing/2014/main" id="{0ABA0FE6-EF08-7D42-838B-AEB8F187397A}"/>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AutoShape 54">
                <a:extLst>
                  <a:ext uri="{FF2B5EF4-FFF2-40B4-BE49-F238E27FC236}">
                    <a16:creationId xmlns:a16="http://schemas.microsoft.com/office/drawing/2014/main" id="{AD5B052B-FFFB-424E-B4B9-AC7809F4BBB1}"/>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3" name="Rectangle 55">
              <a:extLst>
                <a:ext uri="{FF2B5EF4-FFF2-40B4-BE49-F238E27FC236}">
                  <a16:creationId xmlns:a16="http://schemas.microsoft.com/office/drawing/2014/main" id="{E9301038-767E-E14B-8FDB-B55EE9CA10CE}"/>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4" name="Group 56">
              <a:extLst>
                <a:ext uri="{FF2B5EF4-FFF2-40B4-BE49-F238E27FC236}">
                  <a16:creationId xmlns:a16="http://schemas.microsoft.com/office/drawing/2014/main" id="{2654E7B8-586D-8C4D-A5CD-CC6977E9551F}"/>
                </a:ext>
              </a:extLst>
            </p:cNvPr>
            <p:cNvGrpSpPr>
              <a:grpSpLocks/>
            </p:cNvGrpSpPr>
            <p:nvPr/>
          </p:nvGrpSpPr>
          <p:grpSpPr bwMode="auto">
            <a:xfrm>
              <a:off x="4747" y="994"/>
              <a:ext cx="581" cy="134"/>
              <a:chOff x="614" y="2568"/>
              <a:chExt cx="725" cy="139"/>
            </a:xfrm>
          </p:grpSpPr>
          <p:sp>
            <p:nvSpPr>
              <p:cNvPr id="285" name="AutoShape 57">
                <a:extLst>
                  <a:ext uri="{FF2B5EF4-FFF2-40B4-BE49-F238E27FC236}">
                    <a16:creationId xmlns:a16="http://schemas.microsoft.com/office/drawing/2014/main" id="{4E195FC5-FC94-1542-9BBD-0BDFF1D5CB13}"/>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AutoShape 58">
                <a:extLst>
                  <a:ext uri="{FF2B5EF4-FFF2-40B4-BE49-F238E27FC236}">
                    <a16:creationId xmlns:a16="http://schemas.microsoft.com/office/drawing/2014/main" id="{7E2D9C3B-E255-964C-9508-E66C9FF597CE}"/>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5" name="Rectangle 59">
              <a:extLst>
                <a:ext uri="{FF2B5EF4-FFF2-40B4-BE49-F238E27FC236}">
                  <a16:creationId xmlns:a16="http://schemas.microsoft.com/office/drawing/2014/main" id="{0D35C755-AFBC-C143-94D5-E34C8F255668}"/>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Rectangle 60">
              <a:extLst>
                <a:ext uri="{FF2B5EF4-FFF2-40B4-BE49-F238E27FC236}">
                  <a16:creationId xmlns:a16="http://schemas.microsoft.com/office/drawing/2014/main" id="{8990E763-A8F8-E645-8A01-F6B16D853137}"/>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7" name="Group 61">
              <a:extLst>
                <a:ext uri="{FF2B5EF4-FFF2-40B4-BE49-F238E27FC236}">
                  <a16:creationId xmlns:a16="http://schemas.microsoft.com/office/drawing/2014/main" id="{6F65B17F-5946-9A47-9972-2B907C05984E}"/>
                </a:ext>
              </a:extLst>
            </p:cNvPr>
            <p:cNvGrpSpPr>
              <a:grpSpLocks/>
            </p:cNvGrpSpPr>
            <p:nvPr/>
          </p:nvGrpSpPr>
          <p:grpSpPr bwMode="auto">
            <a:xfrm>
              <a:off x="4735" y="1627"/>
              <a:ext cx="582" cy="151"/>
              <a:chOff x="614" y="2568"/>
              <a:chExt cx="725" cy="139"/>
            </a:xfrm>
          </p:grpSpPr>
          <p:sp>
            <p:nvSpPr>
              <p:cNvPr id="283" name="AutoShape 62">
                <a:extLst>
                  <a:ext uri="{FF2B5EF4-FFF2-40B4-BE49-F238E27FC236}">
                    <a16:creationId xmlns:a16="http://schemas.microsoft.com/office/drawing/2014/main" id="{F08D8399-0C1A-1847-A17B-5B4FDBE7FAAE}"/>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AutoShape 63">
                <a:extLst>
                  <a:ext uri="{FF2B5EF4-FFF2-40B4-BE49-F238E27FC236}">
                    <a16:creationId xmlns:a16="http://schemas.microsoft.com/office/drawing/2014/main" id="{99FEA9D9-F58C-C34F-AA76-A96DFE0CE70A}"/>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8" name="Freeform 64">
              <a:extLst>
                <a:ext uri="{FF2B5EF4-FFF2-40B4-BE49-F238E27FC236}">
                  <a16:creationId xmlns:a16="http://schemas.microsoft.com/office/drawing/2014/main" id="{76F83DEB-6CB2-5740-875B-1B89844BE26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9" name="Group 65">
              <a:extLst>
                <a:ext uri="{FF2B5EF4-FFF2-40B4-BE49-F238E27FC236}">
                  <a16:creationId xmlns:a16="http://schemas.microsoft.com/office/drawing/2014/main" id="{7398C74D-4650-204D-91E2-CBB3BD641926}"/>
                </a:ext>
              </a:extLst>
            </p:cNvPr>
            <p:cNvGrpSpPr>
              <a:grpSpLocks/>
            </p:cNvGrpSpPr>
            <p:nvPr/>
          </p:nvGrpSpPr>
          <p:grpSpPr bwMode="auto">
            <a:xfrm>
              <a:off x="4739" y="1327"/>
              <a:ext cx="582" cy="139"/>
              <a:chOff x="614" y="2568"/>
              <a:chExt cx="725" cy="139"/>
            </a:xfrm>
          </p:grpSpPr>
          <p:sp>
            <p:nvSpPr>
              <p:cNvPr id="281" name="AutoShape 66">
                <a:extLst>
                  <a:ext uri="{FF2B5EF4-FFF2-40B4-BE49-F238E27FC236}">
                    <a16:creationId xmlns:a16="http://schemas.microsoft.com/office/drawing/2014/main" id="{039023CA-977C-5946-9E46-D41AFAF2B198}"/>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AutoShape 67">
                <a:extLst>
                  <a:ext uri="{FF2B5EF4-FFF2-40B4-BE49-F238E27FC236}">
                    <a16:creationId xmlns:a16="http://schemas.microsoft.com/office/drawing/2014/main" id="{A95F4972-A071-D241-8DB3-965104C3EDEE}"/>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70" name="Rectangle 68">
              <a:extLst>
                <a:ext uri="{FF2B5EF4-FFF2-40B4-BE49-F238E27FC236}">
                  <a16:creationId xmlns:a16="http://schemas.microsoft.com/office/drawing/2014/main" id="{87EA3775-452B-1C4A-BCB4-1F82D746EBF2}"/>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Freeform 69">
              <a:extLst>
                <a:ext uri="{FF2B5EF4-FFF2-40B4-BE49-F238E27FC236}">
                  <a16:creationId xmlns:a16="http://schemas.microsoft.com/office/drawing/2014/main" id="{45913A8B-722F-4340-A919-72B4EE032AF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Freeform 70">
              <a:extLst>
                <a:ext uri="{FF2B5EF4-FFF2-40B4-BE49-F238E27FC236}">
                  <a16:creationId xmlns:a16="http://schemas.microsoft.com/office/drawing/2014/main" id="{2676EFF8-49E0-8440-A1AD-B54B20D4F45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Oval 71">
              <a:extLst>
                <a:ext uri="{FF2B5EF4-FFF2-40B4-BE49-F238E27FC236}">
                  <a16:creationId xmlns:a16="http://schemas.microsoft.com/office/drawing/2014/main" id="{1F85A707-5AE3-F64D-94EF-B9C82DB6D43A}"/>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Freeform 72">
              <a:extLst>
                <a:ext uri="{FF2B5EF4-FFF2-40B4-BE49-F238E27FC236}">
                  <a16:creationId xmlns:a16="http://schemas.microsoft.com/office/drawing/2014/main" id="{CAAAAF2D-30B7-D84B-BF96-1507DDCB2A1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AutoShape 73">
              <a:extLst>
                <a:ext uri="{FF2B5EF4-FFF2-40B4-BE49-F238E27FC236}">
                  <a16:creationId xmlns:a16="http://schemas.microsoft.com/office/drawing/2014/main" id="{BA3EE2C3-2176-8A45-B380-5804587A3840}"/>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74">
              <a:extLst>
                <a:ext uri="{FF2B5EF4-FFF2-40B4-BE49-F238E27FC236}">
                  <a16:creationId xmlns:a16="http://schemas.microsoft.com/office/drawing/2014/main" id="{08D47FAF-BF1B-1F44-985D-760303B47B3A}"/>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7" name="Oval 75">
              <a:extLst>
                <a:ext uri="{FF2B5EF4-FFF2-40B4-BE49-F238E27FC236}">
                  <a16:creationId xmlns:a16="http://schemas.microsoft.com/office/drawing/2014/main" id="{AF962D89-4DC3-CB40-AD48-4E975B0F2900}"/>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Oval 76">
              <a:extLst>
                <a:ext uri="{FF2B5EF4-FFF2-40B4-BE49-F238E27FC236}">
                  <a16:creationId xmlns:a16="http://schemas.microsoft.com/office/drawing/2014/main" id="{BA8014D1-6702-5849-87C3-1AE05DDF6085}"/>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9" name="Oval 77">
              <a:extLst>
                <a:ext uri="{FF2B5EF4-FFF2-40B4-BE49-F238E27FC236}">
                  <a16:creationId xmlns:a16="http://schemas.microsoft.com/office/drawing/2014/main" id="{3083C069-59B7-F047-91ED-17672B32B7F3}"/>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Rectangle 78">
              <a:extLst>
                <a:ext uri="{FF2B5EF4-FFF2-40B4-BE49-F238E27FC236}">
                  <a16:creationId xmlns:a16="http://schemas.microsoft.com/office/drawing/2014/main" id="{A0E616B9-1439-8B49-B42F-245B61F69E59}"/>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summary: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initial rate is slow, but ramps up exponentially fast</a:t>
            </a: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122</a:t>
            </a:fld>
            <a:endParaRPr lang="en-US" dirty="0"/>
          </a:p>
        </p:txBody>
      </p:sp>
    </p:spTree>
    <p:extLst>
      <p:ext uri="{BB962C8B-B14F-4D97-AF65-F5344CB8AC3E}">
        <p14:creationId xmlns:p14="http://schemas.microsoft.com/office/powerpoint/2010/main" val="3185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wipe(left)">
                                      <p:cBhvr>
                                        <p:cTn id="7" dur="500"/>
                                        <p:tgtEl>
                                          <p:spTgt spid="2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6"/>
                                        </p:tgtEl>
                                        <p:attrNameLst>
                                          <p:attrName>style.visibility</p:attrName>
                                        </p:attrNameLst>
                                      </p:cBhvr>
                                      <p:to>
                                        <p:strVal val="visible"/>
                                      </p:to>
                                    </p:set>
                                    <p:animEffect transition="in" filter="dissolve">
                                      <p:cBhvr>
                                        <p:cTn id="10" dur="500"/>
                                        <p:tgtEl>
                                          <p:spTgt spid="226"/>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233"/>
                                        </p:tgtEl>
                                        <p:attrNameLst>
                                          <p:attrName>style.visibility</p:attrName>
                                        </p:attrNameLst>
                                      </p:cBhvr>
                                      <p:to>
                                        <p:strVal val="visible"/>
                                      </p:to>
                                    </p:set>
                                    <p:animEffect transition="in" filter="wipe(right)">
                                      <p:cBhvr>
                                        <p:cTn id="14" dur="500"/>
                                        <p:tgtEl>
                                          <p:spTgt spid="23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dissolve">
                                      <p:cBhvr>
                                        <p:cTn id="26" dur="500"/>
                                        <p:tgtEl>
                                          <p:spTgt spid="241"/>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243"/>
                                        </p:tgtEl>
                                        <p:attrNameLst>
                                          <p:attrName>style.visibility</p:attrName>
                                        </p:attrNameLst>
                                      </p:cBhvr>
                                      <p:to>
                                        <p:strVal val="visible"/>
                                      </p:to>
                                    </p:set>
                                    <p:animEffect transition="in" filter="wipe(left)">
                                      <p:cBhvr>
                                        <p:cTn id="34" dur="500"/>
                                        <p:tgtEl>
                                          <p:spTgt spid="243"/>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42"/>
                                        </p:tgtEl>
                                        <p:attrNameLst>
                                          <p:attrName>style.visibility</p:attrName>
                                        </p:attrNameLst>
                                      </p:cBhvr>
                                      <p:to>
                                        <p:strVal val="visible"/>
                                      </p:to>
                                    </p:set>
                                    <p:animEffect transition="in" filter="dissolve">
                                      <p:cBhvr>
                                        <p:cTn id="37" dur="500"/>
                                        <p:tgtEl>
                                          <p:spTgt spid="242"/>
                                        </p:tgtEl>
                                      </p:cBhvr>
                                    </p:animEffect>
                                  </p:childTnLst>
                                </p:cTn>
                              </p:par>
                            </p:childTnLst>
                          </p:cTn>
                        </p:par>
                        <p:par>
                          <p:cTn id="38" fill="hold">
                            <p:stCondLst>
                              <p:cond delay="1500"/>
                            </p:stCondLst>
                            <p:childTnLst>
                              <p:par>
                                <p:cTn id="39" presetID="22" presetClass="entr" presetSubtype="2" fill="hold" nodeType="afterEffect">
                                  <p:stCondLst>
                                    <p:cond delay="0"/>
                                  </p:stCondLst>
                                  <p:childTnLst>
                                    <p:set>
                                      <p:cBhvr>
                                        <p:cTn id="40" dur="1" fill="hold">
                                          <p:stCondLst>
                                            <p:cond delay="0"/>
                                          </p:stCondLst>
                                        </p:cTn>
                                        <p:tgtEl>
                                          <p:spTgt spid="248"/>
                                        </p:tgtEl>
                                        <p:attrNameLst>
                                          <p:attrName>style.visibility</p:attrName>
                                        </p:attrNameLst>
                                      </p:cBhvr>
                                      <p:to>
                                        <p:strVal val="visible"/>
                                      </p:to>
                                    </p:set>
                                    <p:animEffect transition="in" filter="wipe(right)">
                                      <p:cBhvr>
                                        <p:cTn id="41" dur="500"/>
                                        <p:tgtEl>
                                          <p:spTgt spid="24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dissolve">
                                      <p:cBhvr>
                                        <p:cTn id="4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6" grpId="0"/>
      <p:bldP spid="233" grpId="0" animBg="1"/>
      <p:bldP spid="241" grpId="0"/>
      <p:bldP spid="242" grpId="0"/>
      <p:bldP spid="7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a:bodyPr>
          <a:lstStyle/>
          <a:p>
            <a:r>
              <a:rPr lang="en-US" sz="4800" dirty="0"/>
              <a:t>TCP: from slow start to congestion avoidance</a:t>
            </a:r>
            <a:endParaRPr lang="en-US" sz="4400" b="0" dirty="0"/>
          </a:p>
        </p:txBody>
      </p:sp>
      <p:sp>
        <p:nvSpPr>
          <p:cNvPr id="76" name="Rectangle 3">
            <a:extLst>
              <a:ext uri="{FF2B5EF4-FFF2-40B4-BE49-F238E27FC236}">
                <a16:creationId xmlns:a16="http://schemas.microsoft.com/office/drawing/2014/main" id="{2C9AD9FD-A93B-FF4D-B019-6827A14601C2}"/>
              </a:ext>
            </a:extLst>
          </p:cNvPr>
          <p:cNvSpPr txBox="1">
            <a:spLocks noChangeArrowheads="1"/>
          </p:cNvSpPr>
          <p:nvPr/>
        </p:nvSpPr>
        <p:spPr>
          <a:xfrm>
            <a:off x="952500" y="1382665"/>
            <a:ext cx="5054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should the exponential increase switch to linear?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gets to 1/2 of its value before timeout.</a:t>
            </a:r>
          </a:p>
        </p:txBody>
      </p:sp>
      <p:sp>
        <p:nvSpPr>
          <p:cNvPr id="77" name="Rectangle 4">
            <a:extLst>
              <a:ext uri="{FF2B5EF4-FFF2-40B4-BE49-F238E27FC236}">
                <a16:creationId xmlns:a16="http://schemas.microsoft.com/office/drawing/2014/main" id="{38B71F69-39D9-954A-BA33-6A5861B7704D}"/>
              </a:ext>
            </a:extLst>
          </p:cNvPr>
          <p:cNvSpPr txBox="1">
            <a:spLocks noChangeArrowheads="1"/>
          </p:cNvSpPr>
          <p:nvPr/>
        </p:nvSpPr>
        <p:spPr>
          <a:xfrm>
            <a:off x="952500" y="3528965"/>
            <a:ext cx="4927600" cy="190500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a:p>
            <a:pPr lvl="0">
              <a:buFont typeface="Wingdings" charset="2"/>
              <a:buChar char="§"/>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variable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ssthresh</a:t>
            </a:r>
            <a:r>
              <a:rPr lang="en-US" sz="2400" dirty="0">
                <a:solidFill>
                  <a:prstClr val="black"/>
                </a:solidFill>
              </a:rPr>
              <a:t> (slow start threshold)</a:t>
            </a:r>
            <a:r>
              <a:rPr kumimoji="0" lang="en-US" sz="2400" i="0" u="none" strike="noStrike" kern="1200" cap="none" spc="0" normalizeH="0" baseline="0" noProof="0" dirty="0">
                <a:ln>
                  <a:noFill/>
                </a:ln>
                <a:solidFill>
                  <a:prstClr val="black"/>
                </a:solidFill>
                <a:effectLst/>
                <a:uLnTx/>
                <a:uFillTx/>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loss event,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is set to 1/2 of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just before loss event</a:t>
            </a:r>
          </a:p>
        </p:txBody>
      </p:sp>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0" name="TextBox 1">
            <a:extLst>
              <a:ext uri="{FF2B5EF4-FFF2-40B4-BE49-F238E27FC236}">
                <a16:creationId xmlns:a16="http://schemas.microsoft.com/office/drawing/2014/main" id="{E6044695-E347-A24B-9CB7-78BC77131884}"/>
              </a:ext>
            </a:extLst>
          </p:cNvPr>
          <p:cNvSpPr txBox="1">
            <a:spLocks noChangeArrowheads="1"/>
          </p:cNvSpPr>
          <p:nvPr/>
        </p:nvSpPr>
        <p:spPr bwMode="auto">
          <a:xfrm>
            <a:off x="1143000" y="6135312"/>
            <a:ext cx="97567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Check out the online interactive exercises for more examples: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hlinkClick r:id="rId4"/>
              </a:rPr>
              <a:t>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hlinkClick r:id="rId4"/>
              </a:rPr>
              <a:t>ttp://gaia.cs.umass.edu/kurose_ross/interactive/</a:t>
            </a:r>
            <a:endPar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5"/>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X</a:t>
            </a:r>
          </a:p>
        </p:txBody>
      </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123</a:t>
            </a:fld>
            <a:endParaRPr lang="en-US" dirty="0"/>
          </a:p>
        </p:txBody>
      </p:sp>
    </p:spTree>
    <p:extLst>
      <p:ext uri="{BB962C8B-B14F-4D97-AF65-F5344CB8AC3E}">
        <p14:creationId xmlns:p14="http://schemas.microsoft.com/office/powerpoint/2010/main" val="272109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dissolve">
                                      <p:cBhvr>
                                        <p:cTn id="1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80" grpId="0"/>
      <p:bldP spid="4"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32962"/>
            <a:ext cx="11393310" cy="894622"/>
          </a:xfrm>
        </p:spPr>
        <p:txBody>
          <a:bodyPr>
            <a:normAutofit/>
          </a:bodyPr>
          <a:lstStyle/>
          <a:p>
            <a:r>
              <a:rPr lang="en-US" sz="4800" dirty="0"/>
              <a:t>Summary: TCP congestion control</a:t>
            </a:r>
            <a:endParaRPr lang="en-US" sz="4400" b="0" dirty="0"/>
          </a:p>
        </p:txBody>
      </p:sp>
      <p:grpSp>
        <p:nvGrpSpPr>
          <p:cNvPr id="120" name="Group 240">
            <a:extLst>
              <a:ext uri="{FF2B5EF4-FFF2-40B4-BE49-F238E27FC236}">
                <a16:creationId xmlns:a16="http://schemas.microsoft.com/office/drawing/2014/main" id="{B8318BC0-AA34-2B4C-984C-EDCF98015A80}"/>
              </a:ext>
            </a:extLst>
          </p:cNvPr>
          <p:cNvGrpSpPr>
            <a:grpSpLocks/>
          </p:cNvGrpSpPr>
          <p:nvPr/>
        </p:nvGrpSpPr>
        <p:grpSpPr bwMode="auto">
          <a:xfrm>
            <a:off x="5041900" y="2967944"/>
            <a:ext cx="2133600" cy="814388"/>
            <a:chOff x="2168" y="1727"/>
            <a:chExt cx="1344" cy="513"/>
          </a:xfrm>
        </p:grpSpPr>
        <p:grpSp>
          <p:nvGrpSpPr>
            <p:cNvPr id="121" name="Group 171">
              <a:extLst>
                <a:ext uri="{FF2B5EF4-FFF2-40B4-BE49-F238E27FC236}">
                  <a16:creationId xmlns:a16="http://schemas.microsoft.com/office/drawing/2014/main" id="{D4CA30E0-0C2B-AE49-9354-140DEA72FEEE}"/>
                </a:ext>
              </a:extLst>
            </p:cNvPr>
            <p:cNvGrpSpPr>
              <a:grpSpLocks/>
            </p:cNvGrpSpPr>
            <p:nvPr/>
          </p:nvGrpSpPr>
          <p:grpSpPr bwMode="auto">
            <a:xfrm>
              <a:off x="2280" y="1727"/>
              <a:ext cx="1118" cy="513"/>
              <a:chOff x="2280" y="1727"/>
              <a:chExt cx="1118" cy="513"/>
            </a:xfrm>
          </p:grpSpPr>
          <p:sp>
            <p:nvSpPr>
              <p:cNvPr id="123" name="Text Box 172">
                <a:extLst>
                  <a:ext uri="{FF2B5EF4-FFF2-40B4-BE49-F238E27FC236}">
                    <a16:creationId xmlns:a16="http://schemas.microsoft.com/office/drawing/2014/main" id="{FF8E7E11-C655-8C41-BFE2-A6DA1E48685D}"/>
                  </a:ext>
                </a:extLst>
              </p:cNvPr>
              <p:cNvSpPr txBox="1">
                <a:spLocks noChangeArrowheads="1"/>
              </p:cNvSpPr>
              <p:nvPr/>
            </p:nvSpPr>
            <p:spPr bwMode="auto">
              <a:xfrm>
                <a:off x="2640" y="1727"/>
                <a:ext cx="377"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124" name="Text Box 173">
                <a:extLst>
                  <a:ext uri="{FF2B5EF4-FFF2-40B4-BE49-F238E27FC236}">
                    <a16:creationId xmlns:a16="http://schemas.microsoft.com/office/drawing/2014/main" id="{781154BA-9409-094D-BBC4-EE21CE699661}"/>
                  </a:ext>
                </a:extLst>
              </p:cNvPr>
              <p:cNvSpPr txBox="1">
                <a:spLocks noChangeArrowheads="1"/>
              </p:cNvSpPr>
              <p:nvPr/>
            </p:nvSpPr>
            <p:spPr bwMode="auto">
              <a:xfrm>
                <a:off x="2280" y="1838"/>
                <a:ext cx="1118" cy="4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25" name="Line 174">
                <a:extLst>
                  <a:ext uri="{FF2B5EF4-FFF2-40B4-BE49-F238E27FC236}">
                    <a16:creationId xmlns:a16="http://schemas.microsoft.com/office/drawing/2014/main" id="{23E8607A-0151-5141-A774-0AAB4333ECA7}"/>
                  </a:ext>
                </a:extLst>
              </p:cNvPr>
              <p:cNvSpPr>
                <a:spLocks noChangeShapeType="1"/>
              </p:cNvSpPr>
              <p:nvPr/>
            </p:nvSpPr>
            <p:spPr bwMode="auto">
              <a:xfrm>
                <a:off x="2491" y="1857"/>
                <a:ext cx="69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2" name="Line 175">
              <a:extLst>
                <a:ext uri="{FF2B5EF4-FFF2-40B4-BE49-F238E27FC236}">
                  <a16:creationId xmlns:a16="http://schemas.microsoft.com/office/drawing/2014/main" id="{480EB5CD-B8F2-AD46-B2D4-50FE6302F915}"/>
                </a:ext>
              </a:extLst>
            </p:cNvPr>
            <p:cNvSpPr>
              <a:spLocks noChangeShapeType="1"/>
            </p:cNvSpPr>
            <p:nvPr/>
          </p:nvSpPr>
          <p:spPr bwMode="auto">
            <a:xfrm flipH="1">
              <a:off x="2168" y="1734"/>
              <a:ext cx="1344"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6" name="Group 239">
            <a:extLst>
              <a:ext uri="{FF2B5EF4-FFF2-40B4-BE49-F238E27FC236}">
                <a16:creationId xmlns:a16="http://schemas.microsoft.com/office/drawing/2014/main" id="{BEAEB11D-18E7-8047-A552-B728B0628FCC}"/>
              </a:ext>
            </a:extLst>
          </p:cNvPr>
          <p:cNvGrpSpPr>
            <a:grpSpLocks/>
          </p:cNvGrpSpPr>
          <p:nvPr/>
        </p:nvGrpSpPr>
        <p:grpSpPr bwMode="auto">
          <a:xfrm>
            <a:off x="5072063" y="2491694"/>
            <a:ext cx="2133600" cy="398463"/>
            <a:chOff x="2187" y="1427"/>
            <a:chExt cx="1344" cy="251"/>
          </a:xfrm>
        </p:grpSpPr>
        <p:sp>
          <p:nvSpPr>
            <p:cNvPr id="127" name="Line 176">
              <a:extLst>
                <a:ext uri="{FF2B5EF4-FFF2-40B4-BE49-F238E27FC236}">
                  <a16:creationId xmlns:a16="http://schemas.microsoft.com/office/drawing/2014/main" id="{D84A4978-7B73-A04D-B0FB-C9ECAA3BFBCF}"/>
                </a:ext>
              </a:extLst>
            </p:cNvPr>
            <p:cNvSpPr>
              <a:spLocks noChangeShapeType="1"/>
            </p:cNvSpPr>
            <p:nvPr/>
          </p:nvSpPr>
          <p:spPr bwMode="auto">
            <a:xfrm flipH="1">
              <a:off x="2187" y="1673"/>
              <a:ext cx="1344" cy="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Text Box 181">
              <a:extLst>
                <a:ext uri="{FF2B5EF4-FFF2-40B4-BE49-F238E27FC236}">
                  <a16:creationId xmlns:a16="http://schemas.microsoft.com/office/drawing/2014/main" id="{67AF987A-C53D-534B-8C98-26557C3B4EEF}"/>
                </a:ext>
              </a:extLst>
            </p:cNvPr>
            <p:cNvSpPr txBox="1">
              <a:spLocks noChangeArrowheads="1"/>
            </p:cNvSpPr>
            <p:nvPr/>
          </p:nvSpPr>
          <p:spPr bwMode="auto">
            <a:xfrm>
              <a:off x="2740" y="1543"/>
              <a:ext cx="171" cy="13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Symbol" charset="0"/>
                  <a:ea typeface="ＭＳ Ｐゴシック" charset="0"/>
                  <a:cs typeface="+mn-cs"/>
                </a:rPr>
                <a:t>L</a:t>
              </a:r>
              <a:endParaRPr kumimoji="0" lang="en-US" sz="1200" b="0" i="0" u="none" strike="noStrike" kern="0" cap="none" spc="0" normalizeH="0" baseline="0" noProof="0" dirty="0">
                <a:ln>
                  <a:noFill/>
                </a:ln>
                <a:solidFill>
                  <a:srgbClr val="000000"/>
                </a:solidFill>
                <a:effectLst/>
                <a:uLnTx/>
                <a:uFillTx/>
                <a:latin typeface="Symbol" charset="0"/>
                <a:ea typeface="ＭＳ Ｐゴシック" charset="0"/>
                <a:cs typeface="+mn-cs"/>
              </a:endParaRPr>
            </a:p>
          </p:txBody>
        </p:sp>
        <p:sp>
          <p:nvSpPr>
            <p:cNvPr id="129" name="Line 182">
              <a:extLst>
                <a:ext uri="{FF2B5EF4-FFF2-40B4-BE49-F238E27FC236}">
                  <a16:creationId xmlns:a16="http://schemas.microsoft.com/office/drawing/2014/main" id="{0957FCBB-06D0-8E4D-B983-2F2597BDE03A}"/>
                </a:ext>
              </a:extLst>
            </p:cNvPr>
            <p:cNvSpPr>
              <a:spLocks noChangeShapeType="1"/>
            </p:cNvSpPr>
            <p:nvPr/>
          </p:nvSpPr>
          <p:spPr bwMode="auto">
            <a:xfrm>
              <a:off x="2572" y="155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0" name="Group 183">
              <a:extLst>
                <a:ext uri="{FF2B5EF4-FFF2-40B4-BE49-F238E27FC236}">
                  <a16:creationId xmlns:a16="http://schemas.microsoft.com/office/drawing/2014/main" id="{2A6AF175-C9C0-F044-9ECF-011972294E6E}"/>
                </a:ext>
              </a:extLst>
            </p:cNvPr>
            <p:cNvGrpSpPr>
              <a:grpSpLocks/>
            </p:cNvGrpSpPr>
            <p:nvPr/>
          </p:nvGrpSpPr>
          <p:grpSpPr bwMode="auto">
            <a:xfrm>
              <a:off x="2486" y="1427"/>
              <a:ext cx="694" cy="154"/>
              <a:chOff x="2458" y="1450"/>
              <a:chExt cx="694" cy="154"/>
            </a:xfrm>
          </p:grpSpPr>
          <p:sp>
            <p:nvSpPr>
              <p:cNvPr id="131" name="Text Box 184">
                <a:extLst>
                  <a:ext uri="{FF2B5EF4-FFF2-40B4-BE49-F238E27FC236}">
                    <a16:creationId xmlns:a16="http://schemas.microsoft.com/office/drawing/2014/main" id="{69E43EDF-5B05-364C-B439-379F8E8E5464}"/>
                  </a:ext>
                </a:extLst>
              </p:cNvPr>
              <p:cNvSpPr txBox="1">
                <a:spLocks noChangeArrowheads="1"/>
              </p:cNvSpPr>
              <p:nvPr/>
            </p:nvSpPr>
            <p:spPr bwMode="auto">
              <a:xfrm>
                <a:off x="2458" y="1450"/>
                <a:ext cx="69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cwnd &gt; ssthresh</a:t>
                </a:r>
              </a:p>
            </p:txBody>
          </p:sp>
          <p:sp>
            <p:nvSpPr>
              <p:cNvPr id="132" name="Line 185">
                <a:extLst>
                  <a:ext uri="{FF2B5EF4-FFF2-40B4-BE49-F238E27FC236}">
                    <a16:creationId xmlns:a16="http://schemas.microsoft.com/office/drawing/2014/main" id="{A2D5E496-DCFA-5A4E-A6E2-D2DB456893C6}"/>
                  </a:ext>
                </a:extLst>
              </p:cNvPr>
              <p:cNvSpPr>
                <a:spLocks noChangeShapeType="1"/>
              </p:cNvSpPr>
              <p:nvPr/>
            </p:nvSpPr>
            <p:spPr bwMode="auto">
              <a:xfrm>
                <a:off x="2724" y="1557"/>
                <a:ext cx="4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33" name="Group 242">
            <a:extLst>
              <a:ext uri="{FF2B5EF4-FFF2-40B4-BE49-F238E27FC236}">
                <a16:creationId xmlns:a16="http://schemas.microsoft.com/office/drawing/2014/main" id="{47D1413D-A42B-8C4D-87CC-5C4E42849EFF}"/>
              </a:ext>
            </a:extLst>
          </p:cNvPr>
          <p:cNvGrpSpPr>
            <a:grpSpLocks/>
          </p:cNvGrpSpPr>
          <p:nvPr/>
        </p:nvGrpSpPr>
        <p:grpSpPr bwMode="auto">
          <a:xfrm>
            <a:off x="7118352" y="1382032"/>
            <a:ext cx="2782888" cy="2446338"/>
            <a:chOff x="3476" y="756"/>
            <a:chExt cx="1753" cy="1541"/>
          </a:xfrm>
        </p:grpSpPr>
        <p:grpSp>
          <p:nvGrpSpPr>
            <p:cNvPr id="134" name="Group 164">
              <a:extLst>
                <a:ext uri="{FF2B5EF4-FFF2-40B4-BE49-F238E27FC236}">
                  <a16:creationId xmlns:a16="http://schemas.microsoft.com/office/drawing/2014/main" id="{13A111CF-BAAF-8E4B-AD25-85FAC5339083}"/>
                </a:ext>
              </a:extLst>
            </p:cNvPr>
            <p:cNvGrpSpPr>
              <a:grpSpLocks/>
            </p:cNvGrpSpPr>
            <p:nvPr/>
          </p:nvGrpSpPr>
          <p:grpSpPr bwMode="auto">
            <a:xfrm>
              <a:off x="3602" y="1330"/>
              <a:ext cx="820" cy="754"/>
              <a:chOff x="2293" y="2021"/>
              <a:chExt cx="820" cy="754"/>
            </a:xfrm>
          </p:grpSpPr>
          <p:sp>
            <p:nvSpPr>
              <p:cNvPr id="146" name="Oval 165">
                <a:extLst>
                  <a:ext uri="{FF2B5EF4-FFF2-40B4-BE49-F238E27FC236}">
                    <a16:creationId xmlns:a16="http://schemas.microsoft.com/office/drawing/2014/main" id="{7F0D89BB-B178-8C49-9E72-934506A1B7F6}"/>
                  </a:ext>
                </a:extLst>
              </p:cNvPr>
              <p:cNvSpPr>
                <a:spLocks noChangeArrowheads="1"/>
              </p:cNvSpPr>
              <p:nvPr/>
            </p:nvSpPr>
            <p:spPr bwMode="auto">
              <a:xfrm>
                <a:off x="2293" y="2021"/>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66">
                <a:extLst>
                  <a:ext uri="{FF2B5EF4-FFF2-40B4-BE49-F238E27FC236}">
                    <a16:creationId xmlns:a16="http://schemas.microsoft.com/office/drawing/2014/main" id="{F3628968-0539-164C-B861-FF5A02A982C1}"/>
                  </a:ext>
                </a:extLst>
              </p:cNvPr>
              <p:cNvSpPr txBox="1">
                <a:spLocks noChangeArrowheads="1"/>
              </p:cNvSpPr>
              <p:nvPr/>
            </p:nvSpPr>
            <p:spPr bwMode="auto">
              <a:xfrm>
                <a:off x="2294" y="2191"/>
                <a:ext cx="819" cy="58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congestion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avoidance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35" name="Group 190">
              <a:extLst>
                <a:ext uri="{FF2B5EF4-FFF2-40B4-BE49-F238E27FC236}">
                  <a16:creationId xmlns:a16="http://schemas.microsoft.com/office/drawing/2014/main" id="{412FAE5F-D426-1A41-B7BF-9EE3E24BCCB0}"/>
                </a:ext>
              </a:extLst>
            </p:cNvPr>
            <p:cNvGrpSpPr>
              <a:grpSpLocks/>
            </p:cNvGrpSpPr>
            <p:nvPr/>
          </p:nvGrpSpPr>
          <p:grpSpPr bwMode="auto">
            <a:xfrm>
              <a:off x="3476" y="756"/>
              <a:ext cx="1496" cy="605"/>
              <a:chOff x="3499" y="874"/>
              <a:chExt cx="1496" cy="605"/>
            </a:xfrm>
          </p:grpSpPr>
          <p:sp>
            <p:nvSpPr>
              <p:cNvPr id="142" name="Text Box 191">
                <a:extLst>
                  <a:ext uri="{FF2B5EF4-FFF2-40B4-BE49-F238E27FC236}">
                    <a16:creationId xmlns:a16="http://schemas.microsoft.com/office/drawing/2014/main" id="{44318C88-BEF5-7146-AE72-3458C7D49FA3}"/>
                  </a:ext>
                </a:extLst>
              </p:cNvPr>
              <p:cNvSpPr txBox="1">
                <a:spLocks noChangeArrowheads="1"/>
              </p:cNvSpPr>
              <p:nvPr/>
            </p:nvSpPr>
            <p:spPr bwMode="auto">
              <a:xfrm>
                <a:off x="3499" y="1037"/>
                <a:ext cx="1496"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 + (MSS/</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MSS</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3" name="Line 192">
                <a:extLst>
                  <a:ext uri="{FF2B5EF4-FFF2-40B4-BE49-F238E27FC236}">
                    <a16:creationId xmlns:a16="http://schemas.microsoft.com/office/drawing/2014/main" id="{EC5DE775-BD59-2247-B940-402844468A0E}"/>
                  </a:ext>
                </a:extLst>
              </p:cNvPr>
              <p:cNvSpPr>
                <a:spLocks noChangeShapeType="1"/>
              </p:cNvSpPr>
              <p:nvPr/>
            </p:nvSpPr>
            <p:spPr bwMode="auto">
              <a:xfrm>
                <a:off x="3976" y="105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Text Box 193">
                <a:extLst>
                  <a:ext uri="{FF2B5EF4-FFF2-40B4-BE49-F238E27FC236}">
                    <a16:creationId xmlns:a16="http://schemas.microsoft.com/office/drawing/2014/main" id="{1953AC16-16E8-A640-AE22-73DEDE1D319F}"/>
                  </a:ext>
                </a:extLst>
              </p:cNvPr>
              <p:cNvSpPr txBox="1">
                <a:spLocks noChangeArrowheads="1"/>
              </p:cNvSpPr>
              <p:nvPr/>
            </p:nvSpPr>
            <p:spPr bwMode="auto">
              <a:xfrm>
                <a:off x="3974" y="915"/>
                <a:ext cx="471"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sp>
            <p:nvSpPr>
              <p:cNvPr id="145" name="Text Box 194">
                <a:extLst>
                  <a:ext uri="{FF2B5EF4-FFF2-40B4-BE49-F238E27FC236}">
                    <a16:creationId xmlns:a16="http://schemas.microsoft.com/office/drawing/2014/main" id="{6D1C4C5E-4778-AF4F-812A-CF7A44F21F90}"/>
                  </a:ext>
                </a:extLst>
              </p:cNvPr>
              <p:cNvSpPr txBox="1">
                <a:spLocks noChangeArrowheads="1"/>
              </p:cNvSpPr>
              <p:nvPr/>
            </p:nvSpPr>
            <p:spPr bwMode="auto">
              <a:xfrm>
                <a:off x="4595" y="874"/>
                <a:ext cx="173"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Times New Roman" charset="0"/>
                    <a:ea typeface="ＭＳ Ｐゴシック" charset="0"/>
                    <a:cs typeface="+mn-cs"/>
                  </a:rPr>
                  <a:t>.</a:t>
                </a:r>
              </a:p>
            </p:txBody>
          </p:sp>
        </p:grpSp>
        <p:sp>
          <p:nvSpPr>
            <p:cNvPr id="136" name="Freeform 195">
              <a:extLst>
                <a:ext uri="{FF2B5EF4-FFF2-40B4-BE49-F238E27FC236}">
                  <a16:creationId xmlns:a16="http://schemas.microsoft.com/office/drawing/2014/main" id="{4555525A-5282-E944-A402-41F5363AC763}"/>
                </a:ext>
              </a:extLst>
            </p:cNvPr>
            <p:cNvSpPr>
              <a:spLocks/>
            </p:cNvSpPr>
            <p:nvPr/>
          </p:nvSpPr>
          <p:spPr bwMode="auto">
            <a:xfrm rot="9705213">
              <a:off x="4212" y="1145"/>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7" name="Group 196">
              <a:extLst>
                <a:ext uri="{FF2B5EF4-FFF2-40B4-BE49-F238E27FC236}">
                  <a16:creationId xmlns:a16="http://schemas.microsoft.com/office/drawing/2014/main" id="{9CDBEBEA-0E7D-9247-8F24-8B50DDA32181}"/>
                </a:ext>
              </a:extLst>
            </p:cNvPr>
            <p:cNvGrpSpPr>
              <a:grpSpLocks/>
            </p:cNvGrpSpPr>
            <p:nvPr/>
          </p:nvGrpSpPr>
          <p:grpSpPr bwMode="auto">
            <a:xfrm>
              <a:off x="4489" y="1909"/>
              <a:ext cx="740" cy="388"/>
              <a:chOff x="4254" y="2922"/>
              <a:chExt cx="740" cy="388"/>
            </a:xfrm>
          </p:grpSpPr>
          <p:sp>
            <p:nvSpPr>
              <p:cNvPr id="139" name="Text Box 197">
                <a:extLst>
                  <a:ext uri="{FF2B5EF4-FFF2-40B4-BE49-F238E27FC236}">
                    <a16:creationId xmlns:a16="http://schemas.microsoft.com/office/drawing/2014/main" id="{F06A41AE-1F53-A747-A3E3-199BBEDFE50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0" name="Line 198">
                <a:extLst>
                  <a:ext uri="{FF2B5EF4-FFF2-40B4-BE49-F238E27FC236}">
                    <a16:creationId xmlns:a16="http://schemas.microsoft.com/office/drawing/2014/main" id="{115AC45A-332B-D742-9EEC-EB81F6D52D7E}"/>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1" name="Text Box 199">
                <a:extLst>
                  <a:ext uri="{FF2B5EF4-FFF2-40B4-BE49-F238E27FC236}">
                    <a16:creationId xmlns:a16="http://schemas.microsoft.com/office/drawing/2014/main" id="{6DB70069-D3EA-8747-8535-1CB6F40D1A8C}"/>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sp>
          <p:nvSpPr>
            <p:cNvPr id="138" name="Freeform 200">
              <a:extLst>
                <a:ext uri="{FF2B5EF4-FFF2-40B4-BE49-F238E27FC236}">
                  <a16:creationId xmlns:a16="http://schemas.microsoft.com/office/drawing/2014/main" id="{0667830A-5A65-8243-809F-9599C40170E1}"/>
                </a:ext>
              </a:extLst>
            </p:cNvPr>
            <p:cNvSpPr>
              <a:spLocks/>
            </p:cNvSpPr>
            <p:nvPr/>
          </p:nvSpPr>
          <p:spPr bwMode="auto">
            <a:xfrm rot="-7516021">
              <a:off x="4290" y="1673"/>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8" name="Group 245">
            <a:extLst>
              <a:ext uri="{FF2B5EF4-FFF2-40B4-BE49-F238E27FC236}">
                <a16:creationId xmlns:a16="http://schemas.microsoft.com/office/drawing/2014/main" id="{A4501140-CDDA-3942-AE4A-E53AAAF4E371}"/>
              </a:ext>
            </a:extLst>
          </p:cNvPr>
          <p:cNvGrpSpPr>
            <a:grpSpLocks/>
          </p:cNvGrpSpPr>
          <p:nvPr/>
        </p:nvGrpSpPr>
        <p:grpSpPr bwMode="auto">
          <a:xfrm>
            <a:off x="5629276" y="4880882"/>
            <a:ext cx="3417888" cy="1758950"/>
            <a:chOff x="2538" y="2960"/>
            <a:chExt cx="2153" cy="1108"/>
          </a:xfrm>
        </p:grpSpPr>
        <p:grpSp>
          <p:nvGrpSpPr>
            <p:cNvPr id="149" name="Group 167">
              <a:extLst>
                <a:ext uri="{FF2B5EF4-FFF2-40B4-BE49-F238E27FC236}">
                  <a16:creationId xmlns:a16="http://schemas.microsoft.com/office/drawing/2014/main" id="{46D8A9BF-D4B3-C644-AE85-4535FBE08039}"/>
                </a:ext>
              </a:extLst>
            </p:cNvPr>
            <p:cNvGrpSpPr>
              <a:grpSpLocks/>
            </p:cNvGrpSpPr>
            <p:nvPr/>
          </p:nvGrpSpPr>
          <p:grpSpPr bwMode="auto">
            <a:xfrm>
              <a:off x="2538" y="2960"/>
              <a:ext cx="800" cy="767"/>
              <a:chOff x="2454" y="3045"/>
              <a:chExt cx="800" cy="767"/>
            </a:xfrm>
          </p:grpSpPr>
          <p:sp>
            <p:nvSpPr>
              <p:cNvPr id="155" name="Oval 168">
                <a:extLst>
                  <a:ext uri="{FF2B5EF4-FFF2-40B4-BE49-F238E27FC236}">
                    <a16:creationId xmlns:a16="http://schemas.microsoft.com/office/drawing/2014/main" id="{273F9850-79CE-154A-9851-2B7886F3C1C7}"/>
                  </a:ext>
                </a:extLst>
              </p:cNvPr>
              <p:cNvSpPr>
                <a:spLocks noChangeArrowheads="1"/>
              </p:cNvSpPr>
              <p:nvPr/>
            </p:nvSpPr>
            <p:spPr bwMode="auto">
              <a:xfrm>
                <a:off x="2454" y="3045"/>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169">
                <a:extLst>
                  <a:ext uri="{FF2B5EF4-FFF2-40B4-BE49-F238E27FC236}">
                    <a16:creationId xmlns:a16="http://schemas.microsoft.com/office/drawing/2014/main" id="{65FE5AF3-8597-FF4E-9C17-4817547D4F5B}"/>
                  </a:ext>
                </a:extLst>
              </p:cNvPr>
              <p:cNvSpPr txBox="1">
                <a:spLocks noChangeArrowheads="1"/>
              </p:cNvSpPr>
              <p:nvPr/>
            </p:nvSpPr>
            <p:spPr bwMode="auto">
              <a:xfrm>
                <a:off x="2794" y="3212"/>
                <a:ext cx="161"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7" name="Text Box 170">
                <a:extLst>
                  <a:ext uri="{FF2B5EF4-FFF2-40B4-BE49-F238E27FC236}">
                    <a16:creationId xmlns:a16="http://schemas.microsoft.com/office/drawing/2014/main" id="{8568651A-5DCC-2242-83C4-76AC890933BB}"/>
                  </a:ext>
                </a:extLst>
              </p:cNvPr>
              <p:cNvSpPr txBox="1">
                <a:spLocks noChangeArrowheads="1"/>
              </p:cNvSpPr>
              <p:nvPr/>
            </p:nvSpPr>
            <p:spPr bwMode="auto">
              <a:xfrm>
                <a:off x="2466" y="3172"/>
                <a:ext cx="780" cy="6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fast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recovery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50" name="Freeform 220">
              <a:extLst>
                <a:ext uri="{FF2B5EF4-FFF2-40B4-BE49-F238E27FC236}">
                  <a16:creationId xmlns:a16="http://schemas.microsoft.com/office/drawing/2014/main" id="{F8DEF746-89F6-DD47-9435-3FA8C98BF657}"/>
                </a:ext>
              </a:extLst>
            </p:cNvPr>
            <p:cNvSpPr>
              <a:spLocks/>
            </p:cNvSpPr>
            <p:nvPr/>
          </p:nvSpPr>
          <p:spPr bwMode="auto">
            <a:xfrm>
              <a:off x="2775" y="3708"/>
              <a:ext cx="384" cy="161"/>
            </a:xfrm>
            <a:custGeom>
              <a:avLst/>
              <a:gdLst>
                <a:gd name="T0" fmla="*/ 317 w 384"/>
                <a:gd name="T1" fmla="*/ 0 h 161"/>
                <a:gd name="T2" fmla="*/ 189 w 384"/>
                <a:gd name="T3" fmla="*/ 155 h 161"/>
                <a:gd name="T4" fmla="*/ 59 w 384"/>
                <a:gd name="T5" fmla="*/ 13 h 161"/>
                <a:gd name="T6" fmla="*/ 0 60000 65536"/>
                <a:gd name="T7" fmla="*/ 0 60000 65536"/>
                <a:gd name="T8" fmla="*/ 0 60000 65536"/>
              </a:gdLst>
              <a:ahLst/>
              <a:cxnLst>
                <a:cxn ang="T6">
                  <a:pos x="T0" y="T1"/>
                </a:cxn>
                <a:cxn ang="T7">
                  <a:pos x="T2" y="T3"/>
                </a:cxn>
                <a:cxn ang="T8">
                  <a:pos x="T4" y="T5"/>
                </a:cxn>
              </a:cxnLst>
              <a:rect l="0" t="0" r="r" b="b"/>
              <a:pathLst>
                <a:path w="384" h="161">
                  <a:moveTo>
                    <a:pt x="317" y="0"/>
                  </a:moveTo>
                  <a:cubicBezTo>
                    <a:pt x="384" y="42"/>
                    <a:pt x="378" y="149"/>
                    <a:pt x="189" y="155"/>
                  </a:cubicBezTo>
                  <a:cubicBezTo>
                    <a:pt x="0" y="161"/>
                    <a:pt x="3" y="87"/>
                    <a:pt x="59" y="13"/>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1" name="Group 221">
              <a:extLst>
                <a:ext uri="{FF2B5EF4-FFF2-40B4-BE49-F238E27FC236}">
                  <a16:creationId xmlns:a16="http://schemas.microsoft.com/office/drawing/2014/main" id="{08A0BDC4-47ED-4A4B-B585-919226219BA9}"/>
                </a:ext>
              </a:extLst>
            </p:cNvPr>
            <p:cNvGrpSpPr>
              <a:grpSpLocks/>
            </p:cNvGrpSpPr>
            <p:nvPr/>
          </p:nvGrpSpPr>
          <p:grpSpPr bwMode="auto">
            <a:xfrm>
              <a:off x="3191" y="3592"/>
              <a:ext cx="1500" cy="476"/>
              <a:chOff x="3542" y="3496"/>
              <a:chExt cx="1500" cy="476"/>
            </a:xfrm>
          </p:grpSpPr>
          <p:sp>
            <p:nvSpPr>
              <p:cNvPr id="152" name="Text Box 222">
                <a:extLst>
                  <a:ext uri="{FF2B5EF4-FFF2-40B4-BE49-F238E27FC236}">
                    <a16:creationId xmlns:a16="http://schemas.microsoft.com/office/drawing/2014/main" id="{762B1387-82BE-254E-BE6D-368525568202}"/>
                  </a:ext>
                </a:extLst>
              </p:cNvPr>
              <p:cNvSpPr txBox="1">
                <a:spLocks noChangeArrowheads="1"/>
              </p:cNvSpPr>
              <p:nvPr/>
            </p:nvSpPr>
            <p:spPr bwMode="auto">
              <a:xfrm>
                <a:off x="3546" y="3632"/>
                <a:ext cx="1496" cy="3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 + MSS</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53" name="Line 223">
                <a:extLst>
                  <a:ext uri="{FF2B5EF4-FFF2-40B4-BE49-F238E27FC236}">
                    <a16:creationId xmlns:a16="http://schemas.microsoft.com/office/drawing/2014/main" id="{7058B91F-5545-B546-B726-F5E1D8BF2C19}"/>
                  </a:ext>
                </a:extLst>
              </p:cNvPr>
              <p:cNvSpPr>
                <a:spLocks noChangeShapeType="1"/>
              </p:cNvSpPr>
              <p:nvPr/>
            </p:nvSpPr>
            <p:spPr bwMode="auto">
              <a:xfrm>
                <a:off x="3600" y="3645"/>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Text Box 224">
                <a:extLst>
                  <a:ext uri="{FF2B5EF4-FFF2-40B4-BE49-F238E27FC236}">
                    <a16:creationId xmlns:a16="http://schemas.microsoft.com/office/drawing/2014/main" id="{873E83D9-4BDC-D54A-8707-136424BDB746}"/>
                  </a:ext>
                </a:extLst>
              </p:cNvPr>
              <p:cNvSpPr txBox="1">
                <a:spLocks noChangeArrowheads="1"/>
              </p:cNvSpPr>
              <p:nvPr/>
            </p:nvSpPr>
            <p:spPr bwMode="auto">
              <a:xfrm>
                <a:off x="3542" y="3496"/>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grpSp>
      <p:grpSp>
        <p:nvGrpSpPr>
          <p:cNvPr id="158" name="Group 246">
            <a:extLst>
              <a:ext uri="{FF2B5EF4-FFF2-40B4-BE49-F238E27FC236}">
                <a16:creationId xmlns:a16="http://schemas.microsoft.com/office/drawing/2014/main" id="{B8412DA9-2D8B-1C4F-98FE-2059BE8959A7}"/>
              </a:ext>
            </a:extLst>
          </p:cNvPr>
          <p:cNvGrpSpPr>
            <a:grpSpLocks/>
          </p:cNvGrpSpPr>
          <p:nvPr/>
        </p:nvGrpSpPr>
        <p:grpSpPr bwMode="auto">
          <a:xfrm>
            <a:off x="2417763" y="3561671"/>
            <a:ext cx="3944938" cy="1974851"/>
            <a:chOff x="515" y="2129"/>
            <a:chExt cx="2485" cy="1244"/>
          </a:xfrm>
        </p:grpSpPr>
        <p:grpSp>
          <p:nvGrpSpPr>
            <p:cNvPr id="159" name="Group 212">
              <a:extLst>
                <a:ext uri="{FF2B5EF4-FFF2-40B4-BE49-F238E27FC236}">
                  <a16:creationId xmlns:a16="http://schemas.microsoft.com/office/drawing/2014/main" id="{27BF6FD0-68C2-FB4E-A15D-7CB02F36F01F}"/>
                </a:ext>
              </a:extLst>
            </p:cNvPr>
            <p:cNvGrpSpPr>
              <a:grpSpLocks/>
            </p:cNvGrpSpPr>
            <p:nvPr/>
          </p:nvGrpSpPr>
          <p:grpSpPr bwMode="auto">
            <a:xfrm>
              <a:off x="515" y="2818"/>
              <a:ext cx="1205" cy="555"/>
              <a:chOff x="374" y="2768"/>
              <a:chExt cx="1205" cy="555"/>
            </a:xfrm>
          </p:grpSpPr>
          <p:sp>
            <p:nvSpPr>
              <p:cNvPr id="166" name="Text Box 213">
                <a:extLst>
                  <a:ext uri="{FF2B5EF4-FFF2-40B4-BE49-F238E27FC236}">
                    <a16:creationId xmlns:a16="http://schemas.microsoft.com/office/drawing/2014/main" id="{835AEF52-2056-D649-96F2-661A3FFF1842}"/>
                  </a:ext>
                </a:extLst>
              </p:cNvPr>
              <p:cNvSpPr txBox="1">
                <a:spLocks noChangeArrowheads="1"/>
              </p:cNvSpPr>
              <p:nvPr/>
            </p:nvSpPr>
            <p:spPr bwMode="auto">
              <a:xfrm>
                <a:off x="374" y="2912"/>
                <a:ext cx="115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cwnd/2</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 + 3 MSS</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67" name="Line 214">
                <a:extLst>
                  <a:ext uri="{FF2B5EF4-FFF2-40B4-BE49-F238E27FC236}">
                    <a16:creationId xmlns:a16="http://schemas.microsoft.com/office/drawing/2014/main" id="{B74A6245-A319-3040-A4FD-51070B302938}"/>
                  </a:ext>
                </a:extLst>
              </p:cNvPr>
              <p:cNvSpPr>
                <a:spLocks noChangeShapeType="1"/>
              </p:cNvSpPr>
              <p:nvPr/>
            </p:nvSpPr>
            <p:spPr bwMode="auto">
              <a:xfrm>
                <a:off x="925" y="2913"/>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8" name="Text Box 215">
                <a:extLst>
                  <a:ext uri="{FF2B5EF4-FFF2-40B4-BE49-F238E27FC236}">
                    <a16:creationId xmlns:a16="http://schemas.microsoft.com/office/drawing/2014/main" id="{92605A3F-01AC-204D-8ED2-AD8024A64FEF}"/>
                  </a:ext>
                </a:extLst>
              </p:cNvPr>
              <p:cNvSpPr txBox="1">
                <a:spLocks noChangeArrowheads="1"/>
              </p:cNvSpPr>
              <p:nvPr/>
            </p:nvSpPr>
            <p:spPr bwMode="auto">
              <a:xfrm>
                <a:off x="745" y="2768"/>
                <a:ext cx="834"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3</a:t>
                </a:r>
              </a:p>
            </p:txBody>
          </p:sp>
        </p:grpSp>
        <p:grpSp>
          <p:nvGrpSpPr>
            <p:cNvPr id="160" name="Group 216">
              <a:extLst>
                <a:ext uri="{FF2B5EF4-FFF2-40B4-BE49-F238E27FC236}">
                  <a16:creationId xmlns:a16="http://schemas.microsoft.com/office/drawing/2014/main" id="{88759198-6D7D-C744-9B7A-D82AAED1D6D1}"/>
                </a:ext>
              </a:extLst>
            </p:cNvPr>
            <p:cNvGrpSpPr>
              <a:grpSpLocks/>
            </p:cNvGrpSpPr>
            <p:nvPr/>
          </p:nvGrpSpPr>
          <p:grpSpPr bwMode="auto">
            <a:xfrm>
              <a:off x="1813" y="2454"/>
              <a:ext cx="1187" cy="550"/>
              <a:chOff x="419" y="2872"/>
              <a:chExt cx="1187" cy="550"/>
            </a:xfrm>
          </p:grpSpPr>
          <p:sp>
            <p:nvSpPr>
              <p:cNvPr id="163" name="Text Box 217">
                <a:extLst>
                  <a:ext uri="{FF2B5EF4-FFF2-40B4-BE49-F238E27FC236}">
                    <a16:creationId xmlns:a16="http://schemas.microsoft.com/office/drawing/2014/main" id="{D4ECB2B0-F2B3-8C4C-BF69-C3CF649CE91F}"/>
                  </a:ext>
                </a:extLst>
              </p:cNvPr>
              <p:cNvSpPr txBox="1">
                <a:spLocks noChangeArrowheads="1"/>
              </p:cNvSpPr>
              <p:nvPr/>
            </p:nvSpPr>
            <p:spPr bwMode="auto">
              <a:xfrm>
                <a:off x="439" y="2872"/>
                <a:ext cx="39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164" name="Text Box 218">
                <a:extLst>
                  <a:ext uri="{FF2B5EF4-FFF2-40B4-BE49-F238E27FC236}">
                    <a16:creationId xmlns:a16="http://schemas.microsoft.com/office/drawing/2014/main" id="{2E4D69CF-352A-DC44-ABC3-90682BEB8316}"/>
                  </a:ext>
                </a:extLst>
              </p:cNvPr>
              <p:cNvSpPr txBox="1">
                <a:spLocks noChangeArrowheads="1"/>
              </p:cNvSpPr>
              <p:nvPr/>
            </p:nvSpPr>
            <p:spPr bwMode="auto">
              <a:xfrm>
                <a:off x="419" y="2989"/>
                <a:ext cx="1187" cy="4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65" name="Line 219">
                <a:extLst>
                  <a:ext uri="{FF2B5EF4-FFF2-40B4-BE49-F238E27FC236}">
                    <a16:creationId xmlns:a16="http://schemas.microsoft.com/office/drawing/2014/main" id="{87674141-7331-B643-AD17-90663185B00F}"/>
                  </a:ext>
                </a:extLst>
              </p:cNvPr>
              <p:cNvSpPr>
                <a:spLocks noChangeShapeType="1"/>
              </p:cNvSpPr>
              <p:nvPr/>
            </p:nvSpPr>
            <p:spPr bwMode="auto">
              <a:xfrm>
                <a:off x="471" y="3014"/>
                <a:ext cx="69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1" name="Freeform 225">
              <a:extLst>
                <a:ext uri="{FF2B5EF4-FFF2-40B4-BE49-F238E27FC236}">
                  <a16:creationId xmlns:a16="http://schemas.microsoft.com/office/drawing/2014/main" id="{D0DF1910-CE16-3F4D-82F2-6661A32D1366}"/>
                </a:ext>
              </a:extLst>
            </p:cNvPr>
            <p:cNvSpPr>
              <a:spLocks/>
            </p:cNvSpPr>
            <p:nvPr/>
          </p:nvSpPr>
          <p:spPr bwMode="auto">
            <a:xfrm>
              <a:off x="1722" y="2129"/>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Freeform 226">
              <a:extLst>
                <a:ext uri="{FF2B5EF4-FFF2-40B4-BE49-F238E27FC236}">
                  <a16:creationId xmlns:a16="http://schemas.microsoft.com/office/drawing/2014/main" id="{C17ADBE8-E774-7744-9627-8EAB27CA498D}"/>
                </a:ext>
              </a:extLst>
            </p:cNvPr>
            <p:cNvSpPr>
              <a:spLocks/>
            </p:cNvSpPr>
            <p:nvPr/>
          </p:nvSpPr>
          <p:spPr bwMode="auto">
            <a:xfrm>
              <a:off x="1791" y="2146"/>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9" name="Group 244">
            <a:extLst>
              <a:ext uri="{FF2B5EF4-FFF2-40B4-BE49-F238E27FC236}">
                <a16:creationId xmlns:a16="http://schemas.microsoft.com/office/drawing/2014/main" id="{E119EB29-C756-884C-BC38-0987621B3623}"/>
              </a:ext>
            </a:extLst>
          </p:cNvPr>
          <p:cNvGrpSpPr>
            <a:grpSpLocks/>
          </p:cNvGrpSpPr>
          <p:nvPr/>
        </p:nvGrpSpPr>
        <p:grpSpPr bwMode="auto">
          <a:xfrm>
            <a:off x="6951663" y="3553730"/>
            <a:ext cx="3022600" cy="1963736"/>
            <a:chOff x="3371" y="2124"/>
            <a:chExt cx="1904" cy="1237"/>
          </a:xfrm>
        </p:grpSpPr>
        <p:grpSp>
          <p:nvGrpSpPr>
            <p:cNvPr id="170" name="Group 201">
              <a:extLst>
                <a:ext uri="{FF2B5EF4-FFF2-40B4-BE49-F238E27FC236}">
                  <a16:creationId xmlns:a16="http://schemas.microsoft.com/office/drawing/2014/main" id="{4F04D146-2950-3743-B95A-4A10EFF81DB8}"/>
                </a:ext>
              </a:extLst>
            </p:cNvPr>
            <p:cNvGrpSpPr>
              <a:grpSpLocks/>
            </p:cNvGrpSpPr>
            <p:nvPr/>
          </p:nvGrpSpPr>
          <p:grpSpPr bwMode="auto">
            <a:xfrm>
              <a:off x="4120" y="2796"/>
              <a:ext cx="1155" cy="565"/>
              <a:chOff x="4142" y="2802"/>
              <a:chExt cx="1155" cy="565"/>
            </a:xfrm>
          </p:grpSpPr>
          <p:sp>
            <p:nvSpPr>
              <p:cNvPr id="172" name="Text Box 202">
                <a:extLst>
                  <a:ext uri="{FF2B5EF4-FFF2-40B4-BE49-F238E27FC236}">
                    <a16:creationId xmlns:a16="http://schemas.microsoft.com/office/drawing/2014/main" id="{9BFA3E4C-9614-6849-975F-C63A42B8182A}"/>
                  </a:ext>
                </a:extLst>
              </p:cNvPr>
              <p:cNvSpPr txBox="1">
                <a:spLocks noChangeArrowheads="1"/>
              </p:cNvSpPr>
              <p:nvPr/>
            </p:nvSpPr>
            <p:spPr bwMode="auto">
              <a:xfrm>
                <a:off x="4142" y="2956"/>
                <a:ext cx="115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cwnd/2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 + 3 MSS</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3" name="Line 203">
                <a:extLst>
                  <a:ext uri="{FF2B5EF4-FFF2-40B4-BE49-F238E27FC236}">
                    <a16:creationId xmlns:a16="http://schemas.microsoft.com/office/drawing/2014/main" id="{0526C70E-8831-7543-9A32-E54939C11F43}"/>
                  </a:ext>
                </a:extLst>
              </p:cNvPr>
              <p:cNvSpPr>
                <a:spLocks noChangeShapeType="1"/>
              </p:cNvSpPr>
              <p:nvPr/>
            </p:nvSpPr>
            <p:spPr bwMode="auto">
              <a:xfrm>
                <a:off x="4211" y="2950"/>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Text Box 204">
                <a:extLst>
                  <a:ext uri="{FF2B5EF4-FFF2-40B4-BE49-F238E27FC236}">
                    <a16:creationId xmlns:a16="http://schemas.microsoft.com/office/drawing/2014/main" id="{E38A96D7-56D5-4A41-8FD3-090F5E1651F2}"/>
                  </a:ext>
                </a:extLst>
              </p:cNvPr>
              <p:cNvSpPr txBox="1">
                <a:spLocks noChangeArrowheads="1"/>
              </p:cNvSpPr>
              <p:nvPr/>
            </p:nvSpPr>
            <p:spPr bwMode="auto">
              <a:xfrm>
                <a:off x="4154" y="2802"/>
                <a:ext cx="834"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3</a:t>
                </a:r>
              </a:p>
            </p:txBody>
          </p:sp>
        </p:grpSp>
        <p:sp>
          <p:nvSpPr>
            <p:cNvPr id="171" name="Freeform 227">
              <a:extLst>
                <a:ext uri="{FF2B5EF4-FFF2-40B4-BE49-F238E27FC236}">
                  <a16:creationId xmlns:a16="http://schemas.microsoft.com/office/drawing/2014/main" id="{88695EF7-3EC6-874B-9CFA-5F89AE2AD674}"/>
                </a:ext>
              </a:extLst>
            </p:cNvPr>
            <p:cNvSpPr>
              <a:spLocks/>
            </p:cNvSpPr>
            <p:nvPr/>
          </p:nvSpPr>
          <p:spPr bwMode="auto">
            <a:xfrm flipH="1">
              <a:off x="3371" y="2124"/>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243">
            <a:extLst>
              <a:ext uri="{FF2B5EF4-FFF2-40B4-BE49-F238E27FC236}">
                <a16:creationId xmlns:a16="http://schemas.microsoft.com/office/drawing/2014/main" id="{0C2B747B-2F42-7146-A691-54156D653646}"/>
              </a:ext>
            </a:extLst>
          </p:cNvPr>
          <p:cNvGrpSpPr>
            <a:grpSpLocks/>
          </p:cNvGrpSpPr>
          <p:nvPr/>
        </p:nvGrpSpPr>
        <p:grpSpPr bwMode="auto">
          <a:xfrm>
            <a:off x="6716713" y="3579131"/>
            <a:ext cx="1276350" cy="1689099"/>
            <a:chOff x="3223" y="2140"/>
            <a:chExt cx="804" cy="1064"/>
          </a:xfrm>
        </p:grpSpPr>
        <p:sp>
          <p:nvSpPr>
            <p:cNvPr id="176" name="Freeform 228">
              <a:extLst>
                <a:ext uri="{FF2B5EF4-FFF2-40B4-BE49-F238E27FC236}">
                  <a16:creationId xmlns:a16="http://schemas.microsoft.com/office/drawing/2014/main" id="{BFB3D697-0B16-7148-BB51-FD8EA08C4A4A}"/>
                </a:ext>
              </a:extLst>
            </p:cNvPr>
            <p:cNvSpPr>
              <a:spLocks/>
            </p:cNvSpPr>
            <p:nvPr/>
          </p:nvSpPr>
          <p:spPr bwMode="auto">
            <a:xfrm flipH="1">
              <a:off x="3327" y="2140"/>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7" name="Group 229">
              <a:extLst>
                <a:ext uri="{FF2B5EF4-FFF2-40B4-BE49-F238E27FC236}">
                  <a16:creationId xmlns:a16="http://schemas.microsoft.com/office/drawing/2014/main" id="{93E7F93E-B410-1B4A-BF61-0D2CB5DE5C53}"/>
                </a:ext>
              </a:extLst>
            </p:cNvPr>
            <p:cNvGrpSpPr>
              <a:grpSpLocks/>
            </p:cNvGrpSpPr>
            <p:nvPr/>
          </p:nvGrpSpPr>
          <p:grpSpPr bwMode="auto">
            <a:xfrm>
              <a:off x="3223" y="2649"/>
              <a:ext cx="785" cy="555"/>
              <a:chOff x="1015" y="3496"/>
              <a:chExt cx="785" cy="555"/>
            </a:xfrm>
          </p:grpSpPr>
          <p:sp>
            <p:nvSpPr>
              <p:cNvPr id="178" name="Text Box 230">
                <a:extLst>
                  <a:ext uri="{FF2B5EF4-FFF2-40B4-BE49-F238E27FC236}">
                    <a16:creationId xmlns:a16="http://schemas.microsoft.com/office/drawing/2014/main" id="{FAD437E2-871A-9848-91F5-5E5990E0131E}"/>
                  </a:ext>
                </a:extLst>
              </p:cNvPr>
              <p:cNvSpPr txBox="1">
                <a:spLocks noChangeArrowheads="1"/>
              </p:cNvSpPr>
              <p:nvPr/>
            </p:nvSpPr>
            <p:spPr bwMode="auto">
              <a:xfrm>
                <a:off x="1015" y="3640"/>
                <a:ext cx="78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9" name="Group 231">
                <a:extLst>
                  <a:ext uri="{FF2B5EF4-FFF2-40B4-BE49-F238E27FC236}">
                    <a16:creationId xmlns:a16="http://schemas.microsoft.com/office/drawing/2014/main" id="{E00D3831-3686-434C-A9FB-CC62A89C2D35}"/>
                  </a:ext>
                </a:extLst>
              </p:cNvPr>
              <p:cNvGrpSpPr>
                <a:grpSpLocks/>
              </p:cNvGrpSpPr>
              <p:nvPr/>
            </p:nvGrpSpPr>
            <p:grpSpPr bwMode="auto">
              <a:xfrm>
                <a:off x="1190" y="3496"/>
                <a:ext cx="582" cy="160"/>
                <a:chOff x="1190" y="3496"/>
                <a:chExt cx="582" cy="160"/>
              </a:xfrm>
            </p:grpSpPr>
            <p:sp>
              <p:nvSpPr>
                <p:cNvPr id="180" name="Line 232">
                  <a:extLst>
                    <a:ext uri="{FF2B5EF4-FFF2-40B4-BE49-F238E27FC236}">
                      <a16:creationId xmlns:a16="http://schemas.microsoft.com/office/drawing/2014/main" id="{97E85298-2987-D742-8F32-C0FF7A3D4B93}"/>
                    </a:ext>
                  </a:extLst>
                </p:cNvPr>
                <p:cNvSpPr>
                  <a:spLocks noChangeShapeType="1"/>
                </p:cNvSpPr>
                <p:nvPr/>
              </p:nvSpPr>
              <p:spPr bwMode="auto">
                <a:xfrm>
                  <a:off x="1190" y="364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Text Box 233">
                  <a:extLst>
                    <a:ext uri="{FF2B5EF4-FFF2-40B4-BE49-F238E27FC236}">
                      <a16:creationId xmlns:a16="http://schemas.microsoft.com/office/drawing/2014/main" id="{3BF52C9D-20DA-2242-A28A-394E7476B8A1}"/>
                    </a:ext>
                  </a:extLst>
                </p:cNvPr>
                <p:cNvSpPr txBox="1">
                  <a:spLocks noChangeArrowheads="1"/>
                </p:cNvSpPr>
                <p:nvPr/>
              </p:nvSpPr>
              <p:spPr bwMode="auto">
                <a:xfrm>
                  <a:off x="1287" y="3496"/>
                  <a:ext cx="48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grpSp>
        </p:grpSp>
      </p:grpSp>
      <p:grpSp>
        <p:nvGrpSpPr>
          <p:cNvPr id="182" name="Group 241">
            <a:extLst>
              <a:ext uri="{FF2B5EF4-FFF2-40B4-BE49-F238E27FC236}">
                <a16:creationId xmlns:a16="http://schemas.microsoft.com/office/drawing/2014/main" id="{CDA92C42-F115-FC40-A5F8-C407673481F7}"/>
              </a:ext>
            </a:extLst>
          </p:cNvPr>
          <p:cNvGrpSpPr>
            <a:grpSpLocks/>
          </p:cNvGrpSpPr>
          <p:nvPr/>
        </p:nvGrpSpPr>
        <p:grpSpPr bwMode="auto">
          <a:xfrm>
            <a:off x="2386012" y="1545544"/>
            <a:ext cx="5038723" cy="2706689"/>
            <a:chOff x="495" y="859"/>
            <a:chExt cx="3174" cy="1705"/>
          </a:xfrm>
        </p:grpSpPr>
        <p:grpSp>
          <p:nvGrpSpPr>
            <p:cNvPr id="183" name="Group 161">
              <a:extLst>
                <a:ext uri="{FF2B5EF4-FFF2-40B4-BE49-F238E27FC236}">
                  <a16:creationId xmlns:a16="http://schemas.microsoft.com/office/drawing/2014/main" id="{7F0341B7-207C-3E40-8EC6-5911313C0608}"/>
                </a:ext>
              </a:extLst>
            </p:cNvPr>
            <p:cNvGrpSpPr>
              <a:grpSpLocks/>
            </p:cNvGrpSpPr>
            <p:nvPr/>
          </p:nvGrpSpPr>
          <p:grpSpPr bwMode="auto">
            <a:xfrm>
              <a:off x="1329" y="1320"/>
              <a:ext cx="800" cy="754"/>
              <a:chOff x="996" y="1773"/>
              <a:chExt cx="800" cy="754"/>
            </a:xfrm>
          </p:grpSpPr>
          <p:sp>
            <p:nvSpPr>
              <p:cNvPr id="204" name="Oval 162">
                <a:extLst>
                  <a:ext uri="{FF2B5EF4-FFF2-40B4-BE49-F238E27FC236}">
                    <a16:creationId xmlns:a16="http://schemas.microsoft.com/office/drawing/2014/main" id="{85E503DF-C6D4-9C4A-947F-F93B4C816434}"/>
                  </a:ext>
                </a:extLst>
              </p:cNvPr>
              <p:cNvSpPr>
                <a:spLocks noChangeArrowheads="1"/>
              </p:cNvSpPr>
              <p:nvPr/>
            </p:nvSpPr>
            <p:spPr bwMode="auto">
              <a:xfrm>
                <a:off x="996" y="1773"/>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Text Box 163">
                <a:extLst>
                  <a:ext uri="{FF2B5EF4-FFF2-40B4-BE49-F238E27FC236}">
                    <a16:creationId xmlns:a16="http://schemas.microsoft.com/office/drawing/2014/main" id="{30575E3B-F1CE-CF43-A7C5-219046488BC3}"/>
                  </a:ext>
                </a:extLst>
              </p:cNvPr>
              <p:cNvSpPr txBox="1">
                <a:spLocks noChangeArrowheads="1"/>
              </p:cNvSpPr>
              <p:nvPr/>
            </p:nvSpPr>
            <p:spPr bwMode="auto">
              <a:xfrm>
                <a:off x="1159" y="1946"/>
                <a:ext cx="485"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slow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start</a:t>
                </a:r>
              </a:p>
            </p:txBody>
          </p:sp>
        </p:grpSp>
        <p:grpSp>
          <p:nvGrpSpPr>
            <p:cNvPr id="184" name="Group 177">
              <a:extLst>
                <a:ext uri="{FF2B5EF4-FFF2-40B4-BE49-F238E27FC236}">
                  <a16:creationId xmlns:a16="http://schemas.microsoft.com/office/drawing/2014/main" id="{5836A4F2-D62D-B147-A532-A57E3C2474B2}"/>
                </a:ext>
              </a:extLst>
            </p:cNvPr>
            <p:cNvGrpSpPr>
              <a:grpSpLocks/>
            </p:cNvGrpSpPr>
            <p:nvPr/>
          </p:nvGrpSpPr>
          <p:grpSpPr bwMode="auto">
            <a:xfrm>
              <a:off x="496" y="2026"/>
              <a:ext cx="1187" cy="538"/>
              <a:chOff x="384" y="2713"/>
              <a:chExt cx="1187" cy="538"/>
            </a:xfrm>
          </p:grpSpPr>
          <p:sp>
            <p:nvSpPr>
              <p:cNvPr id="201" name="Text Box 178">
                <a:extLst>
                  <a:ext uri="{FF2B5EF4-FFF2-40B4-BE49-F238E27FC236}">
                    <a16:creationId xmlns:a16="http://schemas.microsoft.com/office/drawing/2014/main" id="{1852AE28-C2EC-5542-A261-91B127FC6EEC}"/>
                  </a:ext>
                </a:extLst>
              </p:cNvPr>
              <p:cNvSpPr txBox="1">
                <a:spLocks noChangeArrowheads="1"/>
              </p:cNvSpPr>
              <p:nvPr/>
            </p:nvSpPr>
            <p:spPr bwMode="auto">
              <a:xfrm>
                <a:off x="777" y="2713"/>
                <a:ext cx="39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202" name="Text Box 179">
                <a:extLst>
                  <a:ext uri="{FF2B5EF4-FFF2-40B4-BE49-F238E27FC236}">
                    <a16:creationId xmlns:a16="http://schemas.microsoft.com/office/drawing/2014/main" id="{238E26A7-D428-7446-B0EA-57A95D6A24D0}"/>
                  </a:ext>
                </a:extLst>
              </p:cNvPr>
              <p:cNvSpPr txBox="1">
                <a:spLocks noChangeArrowheads="1"/>
              </p:cNvSpPr>
              <p:nvPr/>
            </p:nvSpPr>
            <p:spPr bwMode="auto">
              <a:xfrm>
                <a:off x="384" y="2840"/>
                <a:ext cx="1187"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203" name="Line 180">
                <a:extLst>
                  <a:ext uri="{FF2B5EF4-FFF2-40B4-BE49-F238E27FC236}">
                    <a16:creationId xmlns:a16="http://schemas.microsoft.com/office/drawing/2014/main" id="{4D339203-1563-3844-9642-20DAA4DBE4B3}"/>
                  </a:ext>
                </a:extLst>
              </p:cNvPr>
              <p:cNvSpPr>
                <a:spLocks noChangeShapeType="1"/>
              </p:cNvSpPr>
              <p:nvPr/>
            </p:nvSpPr>
            <p:spPr bwMode="auto">
              <a:xfrm>
                <a:off x="709" y="2855"/>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85" name="Group 186">
              <a:extLst>
                <a:ext uri="{FF2B5EF4-FFF2-40B4-BE49-F238E27FC236}">
                  <a16:creationId xmlns:a16="http://schemas.microsoft.com/office/drawing/2014/main" id="{F5B6412F-86EA-644E-B751-4756A58400F6}"/>
                </a:ext>
              </a:extLst>
            </p:cNvPr>
            <p:cNvGrpSpPr>
              <a:grpSpLocks/>
            </p:cNvGrpSpPr>
            <p:nvPr/>
          </p:nvGrpSpPr>
          <p:grpSpPr bwMode="auto">
            <a:xfrm>
              <a:off x="2173" y="960"/>
              <a:ext cx="1496" cy="561"/>
              <a:chOff x="2683" y="798"/>
              <a:chExt cx="1496" cy="561"/>
            </a:xfrm>
          </p:grpSpPr>
          <p:sp>
            <p:nvSpPr>
              <p:cNvPr id="198" name="Text Box 187">
                <a:extLst>
                  <a:ext uri="{FF2B5EF4-FFF2-40B4-BE49-F238E27FC236}">
                    <a16:creationId xmlns:a16="http://schemas.microsoft.com/office/drawing/2014/main" id="{33745650-56D6-E74A-A07A-E27A58809560}"/>
                  </a:ext>
                </a:extLst>
              </p:cNvPr>
              <p:cNvSpPr txBox="1">
                <a:spLocks noChangeArrowheads="1"/>
              </p:cNvSpPr>
              <p:nvPr/>
            </p:nvSpPr>
            <p:spPr bwMode="auto">
              <a:xfrm>
                <a:off x="2683" y="917"/>
                <a:ext cx="1496"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MSS</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Line 188">
                <a:extLst>
                  <a:ext uri="{FF2B5EF4-FFF2-40B4-BE49-F238E27FC236}">
                    <a16:creationId xmlns:a16="http://schemas.microsoft.com/office/drawing/2014/main" id="{77E99221-132E-174B-8CBE-C1A955C064C2}"/>
                  </a:ext>
                </a:extLst>
              </p:cNvPr>
              <p:cNvSpPr>
                <a:spLocks noChangeShapeType="1"/>
              </p:cNvSpPr>
              <p:nvPr/>
            </p:nvSpPr>
            <p:spPr bwMode="auto">
              <a:xfrm>
                <a:off x="2744" y="93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Text Box 189">
                <a:extLst>
                  <a:ext uri="{FF2B5EF4-FFF2-40B4-BE49-F238E27FC236}">
                    <a16:creationId xmlns:a16="http://schemas.microsoft.com/office/drawing/2014/main" id="{321F9ADE-2971-8D42-964D-F2D594BDE59B}"/>
                  </a:ext>
                </a:extLst>
              </p:cNvPr>
              <p:cNvSpPr txBox="1">
                <a:spLocks noChangeArrowheads="1"/>
              </p:cNvSpPr>
              <p:nvPr/>
            </p:nvSpPr>
            <p:spPr bwMode="auto">
              <a:xfrm>
                <a:off x="2697" y="798"/>
                <a:ext cx="471"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grpSp>
        <p:sp>
          <p:nvSpPr>
            <p:cNvPr id="186" name="Freeform 205">
              <a:extLst>
                <a:ext uri="{FF2B5EF4-FFF2-40B4-BE49-F238E27FC236}">
                  <a16:creationId xmlns:a16="http://schemas.microsoft.com/office/drawing/2014/main" id="{B9844AE8-814B-7A49-BCA7-110579E99E1F}"/>
                </a:ext>
              </a:extLst>
            </p:cNvPr>
            <p:cNvSpPr>
              <a:spLocks/>
            </p:cNvSpPr>
            <p:nvPr/>
          </p:nvSpPr>
          <p:spPr bwMode="auto">
            <a:xfrm>
              <a:off x="1601" y="1129"/>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206">
              <a:extLst>
                <a:ext uri="{FF2B5EF4-FFF2-40B4-BE49-F238E27FC236}">
                  <a16:creationId xmlns:a16="http://schemas.microsoft.com/office/drawing/2014/main" id="{750DB278-39B5-E245-8F7C-23929FAC1479}"/>
                </a:ext>
              </a:extLst>
            </p:cNvPr>
            <p:cNvSpPr>
              <a:spLocks/>
            </p:cNvSpPr>
            <p:nvPr/>
          </p:nvSpPr>
          <p:spPr bwMode="auto">
            <a:xfrm rot="2575893">
              <a:off x="1950" y="1316"/>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207">
              <a:extLst>
                <a:ext uri="{FF2B5EF4-FFF2-40B4-BE49-F238E27FC236}">
                  <a16:creationId xmlns:a16="http://schemas.microsoft.com/office/drawing/2014/main" id="{4E427184-7EF7-C840-827D-A9660DD49F4A}"/>
                </a:ext>
              </a:extLst>
            </p:cNvPr>
            <p:cNvGrpSpPr>
              <a:grpSpLocks/>
            </p:cNvGrpSpPr>
            <p:nvPr/>
          </p:nvGrpSpPr>
          <p:grpSpPr bwMode="auto">
            <a:xfrm>
              <a:off x="1445" y="859"/>
              <a:ext cx="740" cy="388"/>
              <a:chOff x="4254" y="2922"/>
              <a:chExt cx="740" cy="388"/>
            </a:xfrm>
          </p:grpSpPr>
          <p:sp>
            <p:nvSpPr>
              <p:cNvPr id="195" name="Text Box 208">
                <a:extLst>
                  <a:ext uri="{FF2B5EF4-FFF2-40B4-BE49-F238E27FC236}">
                    <a16:creationId xmlns:a16="http://schemas.microsoft.com/office/drawing/2014/main" id="{7E5221C3-2422-AB42-AB8F-F98DF12DC47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6" name="Line 209">
                <a:extLst>
                  <a:ext uri="{FF2B5EF4-FFF2-40B4-BE49-F238E27FC236}">
                    <a16:creationId xmlns:a16="http://schemas.microsoft.com/office/drawing/2014/main" id="{0ED363ED-03C6-214E-BEF4-679C86095020}"/>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 Box 210">
                <a:extLst>
                  <a:ext uri="{FF2B5EF4-FFF2-40B4-BE49-F238E27FC236}">
                    <a16:creationId xmlns:a16="http://schemas.microsoft.com/office/drawing/2014/main" id="{2593DC72-BD77-FC4D-AA2D-CA14FF49E8C6}"/>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sp>
          <p:nvSpPr>
            <p:cNvPr id="189" name="Freeform 211">
              <a:extLst>
                <a:ext uri="{FF2B5EF4-FFF2-40B4-BE49-F238E27FC236}">
                  <a16:creationId xmlns:a16="http://schemas.microsoft.com/office/drawing/2014/main" id="{3E6B1AA0-4286-9245-837B-6CBC21CE7E5B}"/>
                </a:ext>
              </a:extLst>
            </p:cNvPr>
            <p:cNvSpPr>
              <a:spLocks/>
            </p:cNvSpPr>
            <p:nvPr/>
          </p:nvSpPr>
          <p:spPr bwMode="auto">
            <a:xfrm rot="-8222029">
              <a:off x="1204" y="1903"/>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34">
              <a:extLst>
                <a:ext uri="{FF2B5EF4-FFF2-40B4-BE49-F238E27FC236}">
                  <a16:creationId xmlns:a16="http://schemas.microsoft.com/office/drawing/2014/main" id="{F4D43A0C-EE6E-EC4A-8B33-48E0CE84AD67}"/>
                </a:ext>
              </a:extLst>
            </p:cNvPr>
            <p:cNvSpPr>
              <a:spLocks noChangeShapeType="1"/>
            </p:cNvSpPr>
            <p:nvPr/>
          </p:nvSpPr>
          <p:spPr bwMode="auto">
            <a:xfrm>
              <a:off x="536" y="1649"/>
              <a:ext cx="752" cy="1"/>
            </a:xfrm>
            <a:prstGeom prst="line">
              <a:avLst/>
            </a:prstGeom>
            <a:noFill/>
            <a:ln w="9525">
              <a:solidFill>
                <a:srgbClr val="000000"/>
              </a:solidFill>
              <a:prstDash val="dash"/>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235">
              <a:extLst>
                <a:ext uri="{FF2B5EF4-FFF2-40B4-BE49-F238E27FC236}">
                  <a16:creationId xmlns:a16="http://schemas.microsoft.com/office/drawing/2014/main" id="{A04F248C-CB56-5341-9121-CD7548EA20D6}"/>
                </a:ext>
              </a:extLst>
            </p:cNvPr>
            <p:cNvGrpSpPr>
              <a:grpSpLocks/>
            </p:cNvGrpSpPr>
            <p:nvPr/>
          </p:nvGrpSpPr>
          <p:grpSpPr bwMode="auto">
            <a:xfrm>
              <a:off x="495" y="1255"/>
              <a:ext cx="785" cy="429"/>
              <a:chOff x="517" y="936"/>
              <a:chExt cx="785" cy="429"/>
            </a:xfrm>
          </p:grpSpPr>
          <p:sp>
            <p:nvSpPr>
              <p:cNvPr id="192" name="Text Box 236">
                <a:extLst>
                  <a:ext uri="{FF2B5EF4-FFF2-40B4-BE49-F238E27FC236}">
                    <a16:creationId xmlns:a16="http://schemas.microsoft.com/office/drawing/2014/main" id="{DFCAD05B-CECB-F74A-83C0-04809C56403D}"/>
                  </a:ext>
                </a:extLst>
              </p:cNvPr>
              <p:cNvSpPr txBox="1">
                <a:spLocks noChangeArrowheads="1"/>
              </p:cNvSpPr>
              <p:nvPr/>
            </p:nvSpPr>
            <p:spPr bwMode="auto">
              <a:xfrm>
                <a:off x="816" y="936"/>
                <a:ext cx="17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Symbol" charset="0"/>
                    <a:ea typeface="ＭＳ Ｐゴシック" charset="0"/>
                    <a:cs typeface="+mn-cs"/>
                  </a:rPr>
                  <a:t>L</a:t>
                </a:r>
              </a:p>
            </p:txBody>
          </p:sp>
          <p:sp>
            <p:nvSpPr>
              <p:cNvPr id="193" name="Text Box 237">
                <a:extLst>
                  <a:ext uri="{FF2B5EF4-FFF2-40B4-BE49-F238E27FC236}">
                    <a16:creationId xmlns:a16="http://schemas.microsoft.com/office/drawing/2014/main" id="{74E71529-C1EB-3448-B321-63BB937B34FE}"/>
                  </a:ext>
                </a:extLst>
              </p:cNvPr>
              <p:cNvSpPr txBox="1">
                <a:spLocks noChangeArrowheads="1"/>
              </p:cNvSpPr>
              <p:nvPr/>
            </p:nvSpPr>
            <p:spPr bwMode="auto">
              <a:xfrm>
                <a:off x="517" y="1063"/>
                <a:ext cx="785" cy="3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64 KB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4" name="Line 238">
                <a:extLst>
                  <a:ext uri="{FF2B5EF4-FFF2-40B4-BE49-F238E27FC236}">
                    <a16:creationId xmlns:a16="http://schemas.microsoft.com/office/drawing/2014/main" id="{6EA26674-D5C9-9744-9287-ED272FC85120}"/>
                  </a:ext>
                </a:extLst>
              </p:cNvPr>
              <p:cNvSpPr>
                <a:spLocks noChangeShapeType="1"/>
              </p:cNvSpPr>
              <p:nvPr/>
            </p:nvSpPr>
            <p:spPr bwMode="auto">
              <a:xfrm>
                <a:off x="641" y="1078"/>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206" name="Group 255">
            <a:extLst>
              <a:ext uri="{FF2B5EF4-FFF2-40B4-BE49-F238E27FC236}">
                <a16:creationId xmlns:a16="http://schemas.microsoft.com/office/drawing/2014/main" id="{A2B043F7-099D-4D44-B22F-E06E9FF1DB1B}"/>
              </a:ext>
            </a:extLst>
          </p:cNvPr>
          <p:cNvGrpSpPr>
            <a:grpSpLocks/>
          </p:cNvGrpSpPr>
          <p:nvPr/>
        </p:nvGrpSpPr>
        <p:grpSpPr bwMode="auto">
          <a:xfrm>
            <a:off x="2287587" y="2982232"/>
            <a:ext cx="3284536" cy="1312862"/>
            <a:chOff x="435" y="1766"/>
            <a:chExt cx="2069" cy="827"/>
          </a:xfrm>
        </p:grpSpPr>
        <p:pic>
          <p:nvPicPr>
            <p:cNvPr id="207" name="Picture 252">
              <a:extLst>
                <a:ext uri="{FF2B5EF4-FFF2-40B4-BE49-F238E27FC236}">
                  <a16:creationId xmlns:a16="http://schemas.microsoft.com/office/drawing/2014/main" id="{13117D26-6951-3D4A-A5F0-C71B4A0E4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35" y="1992"/>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08" name="Picture 253">
              <a:extLst>
                <a:ext uri="{FF2B5EF4-FFF2-40B4-BE49-F238E27FC236}">
                  <a16:creationId xmlns:a16="http://schemas.microsoft.com/office/drawing/2014/main" id="{DB7493BD-9E6A-CC43-BB12-1EF71B377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242" y="1766"/>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09" name="Picture 254">
              <a:extLst>
                <a:ext uri="{FF2B5EF4-FFF2-40B4-BE49-F238E27FC236}">
                  <a16:creationId xmlns:a16="http://schemas.microsoft.com/office/drawing/2014/main" id="{919A68A3-008C-A945-88F7-16E52DA210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64" y="2348"/>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210" name="Group 297">
            <a:extLst>
              <a:ext uri="{FF2B5EF4-FFF2-40B4-BE49-F238E27FC236}">
                <a16:creationId xmlns:a16="http://schemas.microsoft.com/office/drawing/2014/main" id="{439C2129-4880-6149-9CCA-EB3347A6F350}"/>
              </a:ext>
            </a:extLst>
          </p:cNvPr>
          <p:cNvGrpSpPr>
            <a:grpSpLocks/>
          </p:cNvGrpSpPr>
          <p:nvPr/>
        </p:nvGrpSpPr>
        <p:grpSpPr bwMode="auto">
          <a:xfrm>
            <a:off x="5102225" y="1208997"/>
            <a:ext cx="4333875" cy="3243266"/>
            <a:chOff x="2205" y="641"/>
            <a:chExt cx="2730" cy="2043"/>
          </a:xfrm>
        </p:grpSpPr>
        <p:grpSp>
          <p:nvGrpSpPr>
            <p:cNvPr id="211" name="Group 282">
              <a:extLst>
                <a:ext uri="{FF2B5EF4-FFF2-40B4-BE49-F238E27FC236}">
                  <a16:creationId xmlns:a16="http://schemas.microsoft.com/office/drawing/2014/main" id="{6BDFE812-AF51-D241-B4AE-BA4F204E8DF8}"/>
                </a:ext>
              </a:extLst>
            </p:cNvPr>
            <p:cNvGrpSpPr>
              <a:grpSpLocks/>
            </p:cNvGrpSpPr>
            <p:nvPr/>
          </p:nvGrpSpPr>
          <p:grpSpPr bwMode="auto">
            <a:xfrm>
              <a:off x="3381" y="2381"/>
              <a:ext cx="583" cy="303"/>
              <a:chOff x="1166" y="3601"/>
              <a:chExt cx="583" cy="303"/>
            </a:xfrm>
          </p:grpSpPr>
          <p:grpSp>
            <p:nvGrpSpPr>
              <p:cNvPr id="222" name="Group 283">
                <a:extLst>
                  <a:ext uri="{FF2B5EF4-FFF2-40B4-BE49-F238E27FC236}">
                    <a16:creationId xmlns:a16="http://schemas.microsoft.com/office/drawing/2014/main" id="{82205633-61E5-A34B-80F4-B06EBB50B0C8}"/>
                  </a:ext>
                </a:extLst>
              </p:cNvPr>
              <p:cNvGrpSpPr>
                <a:grpSpLocks/>
              </p:cNvGrpSpPr>
              <p:nvPr/>
            </p:nvGrpSpPr>
            <p:grpSpPr bwMode="auto">
              <a:xfrm>
                <a:off x="1166" y="3601"/>
                <a:ext cx="583" cy="303"/>
                <a:chOff x="990" y="4570"/>
                <a:chExt cx="597" cy="380"/>
              </a:xfrm>
            </p:grpSpPr>
            <p:pic>
              <p:nvPicPr>
                <p:cNvPr id="224" name="Picture 284">
                  <a:extLst>
                    <a:ext uri="{FF2B5EF4-FFF2-40B4-BE49-F238E27FC236}">
                      <a16:creationId xmlns:a16="http://schemas.microsoft.com/office/drawing/2014/main" id="{123D55D6-C521-5C4A-A99B-9A81EB8858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5" name="Rectangle 285">
                  <a:extLst>
                    <a:ext uri="{FF2B5EF4-FFF2-40B4-BE49-F238E27FC236}">
                      <a16:creationId xmlns:a16="http://schemas.microsoft.com/office/drawing/2014/main" id="{5A2AADA4-95A5-1140-A8E2-F7E1D634D77A}"/>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3" name="Text Box 286">
                <a:extLst>
                  <a:ext uri="{FF2B5EF4-FFF2-40B4-BE49-F238E27FC236}">
                    <a16:creationId xmlns:a16="http://schemas.microsoft.com/office/drawing/2014/main" id="{A04DE5D7-1E27-9345-953B-F2F6817401D2}"/>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nvGrpSpPr>
            <p:cNvPr id="212" name="Group 287">
              <a:extLst>
                <a:ext uri="{FF2B5EF4-FFF2-40B4-BE49-F238E27FC236}">
                  <a16:creationId xmlns:a16="http://schemas.microsoft.com/office/drawing/2014/main" id="{0901017F-3507-C540-B99D-306E862349DB}"/>
                </a:ext>
              </a:extLst>
            </p:cNvPr>
            <p:cNvGrpSpPr>
              <a:grpSpLocks/>
            </p:cNvGrpSpPr>
            <p:nvPr/>
          </p:nvGrpSpPr>
          <p:grpSpPr bwMode="auto">
            <a:xfrm>
              <a:off x="2205" y="688"/>
              <a:ext cx="583" cy="302"/>
              <a:chOff x="1166" y="3589"/>
              <a:chExt cx="583" cy="302"/>
            </a:xfrm>
          </p:grpSpPr>
          <p:grpSp>
            <p:nvGrpSpPr>
              <p:cNvPr id="218" name="Group 288">
                <a:extLst>
                  <a:ext uri="{FF2B5EF4-FFF2-40B4-BE49-F238E27FC236}">
                    <a16:creationId xmlns:a16="http://schemas.microsoft.com/office/drawing/2014/main" id="{6BA56D00-0006-F044-83B1-AAE6B004468E}"/>
                  </a:ext>
                </a:extLst>
              </p:cNvPr>
              <p:cNvGrpSpPr>
                <a:grpSpLocks/>
              </p:cNvGrpSpPr>
              <p:nvPr/>
            </p:nvGrpSpPr>
            <p:grpSpPr bwMode="auto">
              <a:xfrm>
                <a:off x="1166" y="3589"/>
                <a:ext cx="583" cy="302"/>
                <a:chOff x="990" y="4581"/>
                <a:chExt cx="597" cy="380"/>
              </a:xfrm>
            </p:grpSpPr>
            <p:pic>
              <p:nvPicPr>
                <p:cNvPr id="220" name="Picture 289">
                  <a:extLst>
                    <a:ext uri="{FF2B5EF4-FFF2-40B4-BE49-F238E27FC236}">
                      <a16:creationId xmlns:a16="http://schemas.microsoft.com/office/drawing/2014/main" id="{C017D357-3300-D245-BAF6-F1F404699D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81"/>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1" name="Rectangle 290">
                  <a:extLst>
                    <a:ext uri="{FF2B5EF4-FFF2-40B4-BE49-F238E27FC236}">
                      <a16:creationId xmlns:a16="http://schemas.microsoft.com/office/drawing/2014/main" id="{71EEC757-0CB1-5245-8660-0181A2DC62D4}"/>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9" name="Text Box 291">
                <a:extLst>
                  <a:ext uri="{FF2B5EF4-FFF2-40B4-BE49-F238E27FC236}">
                    <a16:creationId xmlns:a16="http://schemas.microsoft.com/office/drawing/2014/main" id="{FEBEF8FC-A920-4A49-A1BF-3B6F2FA29D39}"/>
                  </a:ext>
                </a:extLst>
              </p:cNvPr>
              <p:cNvSpPr txBox="1">
                <a:spLocks noChangeArrowheads="1"/>
              </p:cNvSpPr>
              <p:nvPr/>
            </p:nvSpPr>
            <p:spPr bwMode="auto">
              <a:xfrm>
                <a:off x="1274" y="362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nvGrpSpPr>
            <p:cNvPr id="213" name="Group 292">
              <a:extLst>
                <a:ext uri="{FF2B5EF4-FFF2-40B4-BE49-F238E27FC236}">
                  <a16:creationId xmlns:a16="http://schemas.microsoft.com/office/drawing/2014/main" id="{2201CF4D-D367-D544-9B09-D38B651E98BE}"/>
                </a:ext>
              </a:extLst>
            </p:cNvPr>
            <p:cNvGrpSpPr>
              <a:grpSpLocks/>
            </p:cNvGrpSpPr>
            <p:nvPr/>
          </p:nvGrpSpPr>
          <p:grpSpPr bwMode="auto">
            <a:xfrm>
              <a:off x="4352" y="641"/>
              <a:ext cx="583" cy="303"/>
              <a:chOff x="1166" y="3601"/>
              <a:chExt cx="583" cy="303"/>
            </a:xfrm>
          </p:grpSpPr>
          <p:grpSp>
            <p:nvGrpSpPr>
              <p:cNvPr id="214" name="Group 293">
                <a:extLst>
                  <a:ext uri="{FF2B5EF4-FFF2-40B4-BE49-F238E27FC236}">
                    <a16:creationId xmlns:a16="http://schemas.microsoft.com/office/drawing/2014/main" id="{255AC563-CE69-7346-8853-7B52DB2C3916}"/>
                  </a:ext>
                </a:extLst>
              </p:cNvPr>
              <p:cNvGrpSpPr>
                <a:grpSpLocks/>
              </p:cNvGrpSpPr>
              <p:nvPr/>
            </p:nvGrpSpPr>
            <p:grpSpPr bwMode="auto">
              <a:xfrm>
                <a:off x="1166" y="3601"/>
                <a:ext cx="583" cy="303"/>
                <a:chOff x="990" y="4570"/>
                <a:chExt cx="597" cy="380"/>
              </a:xfrm>
            </p:grpSpPr>
            <p:pic>
              <p:nvPicPr>
                <p:cNvPr id="216" name="Picture 294">
                  <a:extLst>
                    <a:ext uri="{FF2B5EF4-FFF2-40B4-BE49-F238E27FC236}">
                      <a16:creationId xmlns:a16="http://schemas.microsoft.com/office/drawing/2014/main" id="{3CFEE67E-B886-8D4D-9258-34C8D95DC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17" name="Rectangle 295">
                  <a:extLst>
                    <a:ext uri="{FF2B5EF4-FFF2-40B4-BE49-F238E27FC236}">
                      <a16:creationId xmlns:a16="http://schemas.microsoft.com/office/drawing/2014/main" id="{E84E7D88-9214-BA40-BC66-CD8AA28583A0}"/>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5" name="Text Box 296">
                <a:extLst>
                  <a:ext uri="{FF2B5EF4-FFF2-40B4-BE49-F238E27FC236}">
                    <a16:creationId xmlns:a16="http://schemas.microsoft.com/office/drawing/2014/main" id="{C078F33E-5513-B743-BE29-CF96B31ECD31}"/>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sp>
        <p:nvSpPr>
          <p:cNvPr id="109" name="Slide Number Placeholder 2">
            <a:extLst>
              <a:ext uri="{FF2B5EF4-FFF2-40B4-BE49-F238E27FC236}">
                <a16:creationId xmlns:a16="http://schemas.microsoft.com/office/drawing/2014/main" id="{C089E069-434F-034B-BDE6-6D2F3D363D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124</a:t>
            </a:fld>
            <a:endParaRPr lang="en-US" dirty="0"/>
          </a:p>
        </p:txBody>
      </p:sp>
      <p:sp>
        <p:nvSpPr>
          <p:cNvPr id="4" name="TextBox 3">
            <a:extLst>
              <a:ext uri="{FF2B5EF4-FFF2-40B4-BE49-F238E27FC236}">
                <a16:creationId xmlns:a16="http://schemas.microsoft.com/office/drawing/2014/main" id="{6BD405CC-0AD6-83D7-FE54-8061E115F4C6}"/>
              </a:ext>
            </a:extLst>
          </p:cNvPr>
          <p:cNvSpPr txBox="1"/>
          <p:nvPr/>
        </p:nvSpPr>
        <p:spPr>
          <a:xfrm>
            <a:off x="9934578" y="1440643"/>
            <a:ext cx="2089143" cy="738664"/>
          </a:xfrm>
          <a:prstGeom prst="rect">
            <a:avLst/>
          </a:prstGeom>
          <a:noFill/>
        </p:spPr>
        <p:txBody>
          <a:bodyPr wrap="square">
            <a:spAutoFit/>
          </a:bodyPr>
          <a:lstStyle/>
          <a:p>
            <a:r>
              <a:rPr lang="en-US" sz="1400" b="0" i="0" dirty="0">
                <a:solidFill>
                  <a:srgbClr val="242021"/>
                </a:solidFill>
                <a:effectLst/>
                <a:latin typeface="TimesLTPro-Roman"/>
              </a:rPr>
              <a:t>i.e., increases the value of </a:t>
            </a:r>
            <a:r>
              <a:rPr lang="en-US" sz="1400" b="0" i="0" dirty="0" err="1">
                <a:solidFill>
                  <a:srgbClr val="242021"/>
                </a:solidFill>
                <a:effectLst/>
                <a:latin typeface="CourierPSPro-Regular"/>
              </a:rPr>
              <a:t>cwnd</a:t>
            </a:r>
            <a:r>
              <a:rPr lang="en-US" sz="1400" dirty="0">
                <a:solidFill>
                  <a:srgbClr val="242021"/>
                </a:solidFill>
                <a:latin typeface="CourierPSPro-Regular"/>
              </a:rPr>
              <a:t> </a:t>
            </a:r>
            <a:r>
              <a:rPr lang="en-US" sz="1400" b="0" i="0" dirty="0">
                <a:solidFill>
                  <a:srgbClr val="242021"/>
                </a:solidFill>
                <a:effectLst/>
                <a:latin typeface="TimesLTPro-Roman"/>
              </a:rPr>
              <a:t>by just a single MSS every RTT</a:t>
            </a:r>
            <a:r>
              <a:rPr lang="en-US" sz="1400" dirty="0"/>
              <a:t> </a:t>
            </a:r>
          </a:p>
        </p:txBody>
      </p:sp>
    </p:spTree>
    <p:extLst>
      <p:ext uri="{BB962C8B-B14F-4D97-AF65-F5344CB8AC3E}">
        <p14:creationId xmlns:p14="http://schemas.microsoft.com/office/powerpoint/2010/main" val="345404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dissolve">
                                      <p:cBhvr>
                                        <p:cTn id="7" dur="500"/>
                                        <p:tgtEl>
                                          <p:spTgt spid="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6"/>
                                        </p:tgtEl>
                                        <p:attrNameLst>
                                          <p:attrName>style.visibility</p:attrName>
                                        </p:attrNameLst>
                                      </p:cBhvr>
                                      <p:to>
                                        <p:strVal val="visible"/>
                                      </p:to>
                                    </p:set>
                                    <p:animEffect transition="in" filter="wipe(left)">
                                      <p:cBhvr>
                                        <p:cTn id="12" dur="500"/>
                                        <p:tgtEl>
                                          <p:spTgt spid="1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dissolve">
                                      <p:cBhvr>
                                        <p:cTn id="17" dur="500"/>
                                        <p:tgtEl>
                                          <p:spTgt spid="133"/>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20"/>
                                        </p:tgtEl>
                                        <p:attrNameLst>
                                          <p:attrName>style.visibility</p:attrName>
                                        </p:attrNameLst>
                                      </p:cBhvr>
                                      <p:to>
                                        <p:strVal val="visible"/>
                                      </p:to>
                                    </p:set>
                                    <p:animEffect transition="in" filter="wipe(right)">
                                      <p:cBhvr>
                                        <p:cTn id="26" dur="500"/>
                                        <p:tgtEl>
                                          <p:spTgt spid="120"/>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69"/>
                                        </p:tgtEl>
                                        <p:attrNameLst>
                                          <p:attrName>style.visibility</p:attrName>
                                        </p:attrNameLst>
                                      </p:cBhvr>
                                      <p:to>
                                        <p:strVal val="visible"/>
                                      </p:to>
                                    </p:set>
                                    <p:animEffect transition="in" filter="wipe(up)">
                                      <p:cBhvr>
                                        <p:cTn id="31" dur="500"/>
                                        <p:tgtEl>
                                          <p:spTgt spid="169"/>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48"/>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175"/>
                                        </p:tgtEl>
                                        <p:attrNameLst>
                                          <p:attrName>style.visibility</p:attrName>
                                        </p:attrNameLst>
                                      </p:cBhvr>
                                      <p:to>
                                        <p:strVal val="visible"/>
                                      </p:to>
                                    </p:set>
                                    <p:animEffect transition="in" filter="wipe(left)">
                                      <p:cBhvr>
                                        <p:cTn id="40" dur="500"/>
                                        <p:tgtEl>
                                          <p:spTgt spid="175"/>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58"/>
                                        </p:tgtEl>
                                        <p:attrNameLst>
                                          <p:attrName>style.visibility</p:attrName>
                                        </p:attrNameLst>
                                      </p:cBhvr>
                                      <p:to>
                                        <p:strVal val="visible"/>
                                      </p:to>
                                    </p:set>
                                    <p:animEffect transition="in" filter="dissolve">
                                      <p:cBhvr>
                                        <p:cTn id="45" dur="500"/>
                                        <p:tgtEl>
                                          <p:spTgt spid="158"/>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0"/>
                                          </p:stCondLst>
                                        </p:cTn>
                                        <p:tgtEl>
                                          <p:spTgt spid="206"/>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nodeType="clickEffect">
                                  <p:stCondLst>
                                    <p:cond delay="0"/>
                                  </p:stCondLst>
                                  <p:childTnLst>
                                    <p:set>
                                      <p:cBhvr>
                                        <p:cTn id="53" dur="1" fill="hold">
                                          <p:stCondLst>
                                            <p:cond delay="0"/>
                                          </p:stCondLst>
                                        </p:cTn>
                                        <p:tgtEl>
                                          <p:spTgt spid="210"/>
                                        </p:tgtEl>
                                        <p:attrNameLst>
                                          <p:attrName>style.visibility</p:attrName>
                                        </p:attrNameLst>
                                      </p:cBhvr>
                                      <p:to>
                                        <p:strVal val="visible"/>
                                      </p:to>
                                    </p:set>
                                    <p:animEffect transition="in" filter="dissolve">
                                      <p:cBhvr>
                                        <p:cTn id="54"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F8D7FC-34BA-E6A0-4266-BEB4B2D18A7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DDE02A8-A8E8-DCA7-302E-E21E9CEBE0A0}"/>
              </a:ext>
            </a:extLst>
          </p:cNvPr>
          <p:cNvSpPr>
            <a:spLocks noGrp="1"/>
          </p:cNvSpPr>
          <p:nvPr>
            <p:ph type="title"/>
          </p:nvPr>
        </p:nvSpPr>
        <p:spPr>
          <a:xfrm>
            <a:off x="811390" y="258153"/>
            <a:ext cx="11393310" cy="894622"/>
          </a:xfrm>
        </p:spPr>
        <p:txBody>
          <a:bodyPr>
            <a:normAutofit/>
          </a:bodyPr>
          <a:lstStyle/>
          <a:p>
            <a:r>
              <a:rPr lang="en-US" sz="4800" dirty="0"/>
              <a:t>Evolution of TCP’s congestion window</a:t>
            </a:r>
          </a:p>
        </p:txBody>
      </p:sp>
      <p:sp>
        <p:nvSpPr>
          <p:cNvPr id="135" name="Rectangle 8">
            <a:extLst>
              <a:ext uri="{FF2B5EF4-FFF2-40B4-BE49-F238E27FC236}">
                <a16:creationId xmlns:a16="http://schemas.microsoft.com/office/drawing/2014/main" id="{D0ABB21A-B0A9-918F-8B0E-B74F0E57194F}"/>
              </a:ext>
            </a:extLst>
          </p:cNvPr>
          <p:cNvSpPr>
            <a:spLocks noChangeArrowheads="1"/>
          </p:cNvSpPr>
          <p:nvPr/>
        </p:nvSpPr>
        <p:spPr bwMode="auto">
          <a:xfrm>
            <a:off x="901700" y="1361440"/>
            <a:ext cx="10242550" cy="4563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Fast recovery is a recommended, but not required, component of TCP</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1"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TCP Tahoe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(an early version of TCP) unconditionally cut its congestion window to 1 MSS and entered the slow-start phase after either a timeout-indicated or triple-duplicate-ACK-indicated loss event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1"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TCP Reno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(newer version of TCP) incorporated fast recovery</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77733C1C-E5D9-CE5B-E71F-18D1DADBED1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125</a:t>
            </a:fld>
            <a:endParaRPr lang="en-US" dirty="0"/>
          </a:p>
        </p:txBody>
      </p:sp>
    </p:spTree>
    <p:extLst>
      <p:ext uri="{BB962C8B-B14F-4D97-AF65-F5344CB8AC3E}">
        <p14:creationId xmlns:p14="http://schemas.microsoft.com/office/powerpoint/2010/main" val="352908815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6F2CB5-D147-6CFB-BC60-1D370F86D21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22E09F6-5A97-E8F5-E33D-0A4832E6DF10}"/>
              </a:ext>
            </a:extLst>
          </p:cNvPr>
          <p:cNvSpPr>
            <a:spLocks noGrp="1"/>
          </p:cNvSpPr>
          <p:nvPr>
            <p:ph type="title"/>
          </p:nvPr>
        </p:nvSpPr>
        <p:spPr>
          <a:xfrm>
            <a:off x="812800" y="246743"/>
            <a:ext cx="11393310" cy="894622"/>
          </a:xfrm>
        </p:spPr>
        <p:txBody>
          <a:bodyPr>
            <a:normAutofit/>
          </a:bodyPr>
          <a:lstStyle/>
          <a:p>
            <a:r>
              <a:rPr lang="en-US" sz="4800" dirty="0"/>
              <a:t>Example</a:t>
            </a:r>
            <a:endParaRPr lang="en-US" sz="4400" b="0" dirty="0"/>
          </a:p>
        </p:txBody>
      </p:sp>
      <p:sp>
        <p:nvSpPr>
          <p:cNvPr id="76" name="Rectangle 3">
            <a:extLst>
              <a:ext uri="{FF2B5EF4-FFF2-40B4-BE49-F238E27FC236}">
                <a16:creationId xmlns:a16="http://schemas.microsoft.com/office/drawing/2014/main" id="{7E739EE3-2A3C-F639-6D44-5FA8BF49BCC7}"/>
              </a:ext>
            </a:extLst>
          </p:cNvPr>
          <p:cNvSpPr txBox="1">
            <a:spLocks noChangeArrowheads="1"/>
          </p:cNvSpPr>
          <p:nvPr/>
        </p:nvSpPr>
        <p:spPr>
          <a:xfrm>
            <a:off x="355107" y="1382665"/>
            <a:ext cx="5651993" cy="5060424"/>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300" dirty="0"/>
              <a:t>Identify the intervals of time when TCP slow start is operating?</a:t>
            </a:r>
          </a:p>
          <a:p>
            <a:pPr lvl="1"/>
            <a:r>
              <a:rPr lang="en-GB" sz="1300" dirty="0">
                <a:solidFill>
                  <a:srgbClr val="FF0000"/>
                </a:solidFill>
              </a:rPr>
              <a:t>[1,4] and [24,27]</a:t>
            </a:r>
          </a:p>
          <a:p>
            <a:r>
              <a:rPr lang="en-GB" sz="1300" dirty="0"/>
              <a:t>Identify the intervals of time when TCP congestion avoidance is operating?</a:t>
            </a:r>
          </a:p>
          <a:p>
            <a:pPr lvl="1"/>
            <a:r>
              <a:rPr lang="en-GB" sz="1300" dirty="0">
                <a:solidFill>
                  <a:srgbClr val="FF0000"/>
                </a:solidFill>
              </a:rPr>
              <a:t>[4,8], [9,17], [18,23], and [27,29]</a:t>
            </a:r>
          </a:p>
          <a:p>
            <a:r>
              <a:rPr lang="en-GB" sz="1300" dirty="0"/>
              <a:t>After the 17th transmission round, is segment loss detected by a triple duplicate ACK or by timeout?</a:t>
            </a:r>
          </a:p>
          <a:p>
            <a:pPr lvl="1"/>
            <a:r>
              <a:rPr lang="en-GB" sz="1300" dirty="0">
                <a:solidFill>
                  <a:srgbClr val="FF0000"/>
                </a:solidFill>
              </a:rPr>
              <a:t>Triple duplicate ACK</a:t>
            </a:r>
          </a:p>
          <a:p>
            <a:r>
              <a:rPr lang="en-GB" sz="1300" dirty="0"/>
              <a:t>After the 23rd transmission round, is segment loss detected by a triple duplicate ACK or by timeout?</a:t>
            </a:r>
          </a:p>
          <a:p>
            <a:pPr lvl="1"/>
            <a:r>
              <a:rPr lang="en-GB" sz="1300" dirty="0">
                <a:solidFill>
                  <a:srgbClr val="FF0000"/>
                </a:solidFill>
              </a:rPr>
              <a:t>Timeout</a:t>
            </a:r>
          </a:p>
          <a:p>
            <a:r>
              <a:rPr lang="en-GB" sz="1300" dirty="0"/>
              <a:t>What is the initial value of Threshold at the first transmission round?</a:t>
            </a:r>
          </a:p>
          <a:p>
            <a:pPr lvl="1"/>
            <a:r>
              <a:rPr lang="en-GB" sz="1300" dirty="0">
                <a:solidFill>
                  <a:srgbClr val="FF0000"/>
                </a:solidFill>
              </a:rPr>
              <a:t>8</a:t>
            </a:r>
          </a:p>
          <a:p>
            <a:r>
              <a:rPr lang="en-GB" sz="1300" dirty="0"/>
              <a:t>What is the value of Threshold at the 18th transmission round?</a:t>
            </a:r>
          </a:p>
          <a:p>
            <a:pPr lvl="1"/>
            <a:r>
              <a:rPr lang="en-GB" sz="1300" dirty="0">
                <a:solidFill>
                  <a:srgbClr val="FF0000"/>
                </a:solidFill>
              </a:rPr>
              <a:t>14/2=7</a:t>
            </a:r>
          </a:p>
          <a:p>
            <a:r>
              <a:rPr lang="en-GB" sz="1300" dirty="0"/>
              <a:t>What is the value of Threshold at the 26th transmission round?</a:t>
            </a:r>
          </a:p>
          <a:p>
            <a:pPr lvl="1"/>
            <a:r>
              <a:rPr lang="en-GB" sz="1300" dirty="0">
                <a:solidFill>
                  <a:srgbClr val="FF0000"/>
                </a:solidFill>
              </a:rPr>
              <a:t>12/2=6</a:t>
            </a:r>
          </a:p>
          <a:p>
            <a:r>
              <a:rPr lang="en-GB" sz="1300" dirty="0"/>
              <a:t>Assuming a packet loss is detected after the 29th round by a timeout, what will be the values of the congestion-window size and of Threshold?</a:t>
            </a:r>
          </a:p>
          <a:p>
            <a:pPr lvl="1"/>
            <a:r>
              <a:rPr lang="en-GB" sz="1300" dirty="0" err="1">
                <a:solidFill>
                  <a:srgbClr val="FF0000"/>
                </a:solidFill>
              </a:rPr>
              <a:t>cwnd</a:t>
            </a:r>
            <a:r>
              <a:rPr lang="en-GB" sz="1300" dirty="0">
                <a:solidFill>
                  <a:srgbClr val="FF0000"/>
                </a:solidFill>
              </a:rPr>
              <a:t>=1  and  </a:t>
            </a:r>
            <a:r>
              <a:rPr lang="en-GB" sz="1300" dirty="0" err="1">
                <a:solidFill>
                  <a:srgbClr val="FF0000"/>
                </a:solidFill>
              </a:rPr>
              <a:t>ssthreshold</a:t>
            </a:r>
            <a:r>
              <a:rPr lang="en-GB" sz="1300" dirty="0">
                <a:solidFill>
                  <a:srgbClr val="FF0000"/>
                </a:solidFill>
              </a:rPr>
              <a:t>= 8/2=4</a:t>
            </a:r>
          </a:p>
          <a:p>
            <a:r>
              <a:rPr lang="en-GB" sz="1300" dirty="0"/>
              <a:t>During what transmission round is the 40th segment sent?</a:t>
            </a:r>
          </a:p>
        </p:txBody>
      </p:sp>
      <p:sp>
        <p:nvSpPr>
          <p:cNvPr id="7" name="Rectangle 6">
            <a:extLst>
              <a:ext uri="{FF2B5EF4-FFF2-40B4-BE49-F238E27FC236}">
                <a16:creationId xmlns:a16="http://schemas.microsoft.com/office/drawing/2014/main" id="{3854E163-5B78-C61F-5E32-1927BD1D6B93}"/>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48703C5-ACF2-FBC1-2739-47E2E8CB7F4E}"/>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2">
            <a:extLst>
              <a:ext uri="{FF2B5EF4-FFF2-40B4-BE49-F238E27FC236}">
                <a16:creationId xmlns:a16="http://schemas.microsoft.com/office/drawing/2014/main" id="{42F2D803-6719-0929-2CD7-A81F384A948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126</a:t>
            </a:fld>
            <a:endParaRPr lang="en-US" dirty="0"/>
          </a:p>
        </p:txBody>
      </p:sp>
      <p:pic>
        <p:nvPicPr>
          <p:cNvPr id="3" name="Content Placeholder 12">
            <a:extLst>
              <a:ext uri="{FF2B5EF4-FFF2-40B4-BE49-F238E27FC236}">
                <a16:creationId xmlns:a16="http://schemas.microsoft.com/office/drawing/2014/main" id="{238DBAD1-357D-0204-9FC8-BC1B26705A13}"/>
              </a:ext>
            </a:extLst>
          </p:cNvPr>
          <p:cNvPicPr>
            <a:picLocks noGrp="1"/>
          </p:cNvPicPr>
          <p:nvPr>
            <p:ph sz="half" idx="1"/>
          </p:nvPr>
        </p:nvPicPr>
        <p:blipFill>
          <a:blip r:embed="rId3">
            <a:extLst>
              <a:ext uri="{28A0092B-C50C-407E-A947-70E740481C1C}">
                <a14:useLocalDpi xmlns:a14="http://schemas.microsoft.com/office/drawing/2010/main" val="0"/>
              </a:ext>
            </a:extLst>
          </a:blip>
          <a:stretch>
            <a:fillRect/>
          </a:stretch>
        </p:blipFill>
        <p:spPr>
          <a:xfrm>
            <a:off x="6007100" y="1008204"/>
            <a:ext cx="6172200" cy="3797935"/>
          </a:xfrm>
          <a:prstGeom prst="rect">
            <a:avLst/>
          </a:prstGeom>
          <a:ln>
            <a:solidFill>
              <a:schemeClr val="accent1"/>
            </a:solidFill>
          </a:ln>
        </p:spPr>
      </p:pic>
      <p:pic>
        <p:nvPicPr>
          <p:cNvPr id="6" name="Picture 5">
            <a:extLst>
              <a:ext uri="{FF2B5EF4-FFF2-40B4-BE49-F238E27FC236}">
                <a16:creationId xmlns:a16="http://schemas.microsoft.com/office/drawing/2014/main" id="{4C28F386-3023-2D2F-164E-833FE736D00D}"/>
              </a:ext>
            </a:extLst>
          </p:cNvPr>
          <p:cNvPicPr>
            <a:picLocks noChangeAspect="1"/>
          </p:cNvPicPr>
          <p:nvPr/>
        </p:nvPicPr>
        <p:blipFill>
          <a:blip r:embed="rId4"/>
          <a:stretch>
            <a:fillRect/>
          </a:stretch>
        </p:blipFill>
        <p:spPr>
          <a:xfrm>
            <a:off x="6751880" y="5030363"/>
            <a:ext cx="2467736" cy="1580894"/>
          </a:xfrm>
          <a:prstGeom prst="rect">
            <a:avLst/>
          </a:prstGeom>
        </p:spPr>
      </p:pic>
      <p:sp>
        <p:nvSpPr>
          <p:cNvPr id="5" name="TextBox 4">
            <a:extLst>
              <a:ext uri="{FF2B5EF4-FFF2-40B4-BE49-F238E27FC236}">
                <a16:creationId xmlns:a16="http://schemas.microsoft.com/office/drawing/2014/main" id="{F0472C6E-9002-7EE7-7795-C29C29DC4E39}"/>
              </a:ext>
            </a:extLst>
          </p:cNvPr>
          <p:cNvSpPr txBox="1"/>
          <p:nvPr/>
        </p:nvSpPr>
        <p:spPr>
          <a:xfrm>
            <a:off x="6007100" y="638872"/>
            <a:ext cx="6199010" cy="369332"/>
          </a:xfrm>
          <a:prstGeom prst="rect">
            <a:avLst/>
          </a:prstGeom>
          <a:noFill/>
        </p:spPr>
        <p:txBody>
          <a:bodyPr wrap="square">
            <a:spAutoFit/>
          </a:bodyPr>
          <a:lstStyle/>
          <a:p>
            <a:pPr algn="ctr"/>
            <a:r>
              <a:rPr lang="en-GB" sz="1800" b="1" dirty="0"/>
              <a:t>TCP Reno </a:t>
            </a:r>
            <a:endParaRPr lang="en-US" b="1" dirty="0"/>
          </a:p>
        </p:txBody>
      </p:sp>
    </p:spTree>
    <p:extLst>
      <p:ext uri="{BB962C8B-B14F-4D97-AF65-F5344CB8AC3E}">
        <p14:creationId xmlns:p14="http://schemas.microsoft.com/office/powerpoint/2010/main" val="2075195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6">
                                            <p:txEl>
                                              <p:pRg st="1" end="1"/>
                                            </p:txEl>
                                          </p:spTgt>
                                        </p:tgtEl>
                                        <p:attrNameLst>
                                          <p:attrName>style.visibility</p:attrName>
                                        </p:attrNameLst>
                                      </p:cBhvr>
                                      <p:to>
                                        <p:strVal val="visible"/>
                                      </p:to>
                                    </p:set>
                                    <p:animEffect transition="in" filter="fade">
                                      <p:cBhvr>
                                        <p:cTn id="7" dur="500"/>
                                        <p:tgtEl>
                                          <p:spTgt spid="7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6">
                                            <p:txEl>
                                              <p:pRg st="3" end="3"/>
                                            </p:txEl>
                                          </p:spTgt>
                                        </p:tgtEl>
                                        <p:attrNameLst>
                                          <p:attrName>style.visibility</p:attrName>
                                        </p:attrNameLst>
                                      </p:cBhvr>
                                      <p:to>
                                        <p:strVal val="visible"/>
                                      </p:to>
                                    </p:set>
                                    <p:animEffect transition="in" filter="fade">
                                      <p:cBhvr>
                                        <p:cTn id="12" dur="500"/>
                                        <p:tgtEl>
                                          <p:spTgt spid="7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76">
                                            <p:txEl>
                                              <p:pRg st="5" end="5"/>
                                            </p:txEl>
                                          </p:spTgt>
                                        </p:tgtEl>
                                        <p:attrNameLst>
                                          <p:attrName>style.visibility</p:attrName>
                                        </p:attrNameLst>
                                      </p:cBhvr>
                                      <p:to>
                                        <p:strVal val="visible"/>
                                      </p:to>
                                    </p:set>
                                    <p:animEffect transition="in" filter="fade">
                                      <p:cBhvr>
                                        <p:cTn id="17" dur="500"/>
                                        <p:tgtEl>
                                          <p:spTgt spid="76">
                                            <p:txEl>
                                              <p:pRg st="5" end="5"/>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76">
                                            <p:txEl>
                                              <p:pRg st="7" end="7"/>
                                            </p:txEl>
                                          </p:spTgt>
                                        </p:tgtEl>
                                        <p:attrNameLst>
                                          <p:attrName>style.visibility</p:attrName>
                                        </p:attrNameLst>
                                      </p:cBhvr>
                                      <p:to>
                                        <p:strVal val="visible"/>
                                      </p:to>
                                    </p:set>
                                    <p:animEffect transition="in" filter="fade">
                                      <p:cBhvr>
                                        <p:cTn id="22" dur="500"/>
                                        <p:tgtEl>
                                          <p:spTgt spid="76">
                                            <p:txEl>
                                              <p:pRg st="7" end="7"/>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76">
                                            <p:txEl>
                                              <p:pRg st="9" end="9"/>
                                            </p:txEl>
                                          </p:spTgt>
                                        </p:tgtEl>
                                        <p:attrNameLst>
                                          <p:attrName>style.visibility</p:attrName>
                                        </p:attrNameLst>
                                      </p:cBhvr>
                                      <p:to>
                                        <p:strVal val="visible"/>
                                      </p:to>
                                    </p:set>
                                    <p:animEffect transition="in" filter="fade">
                                      <p:cBhvr>
                                        <p:cTn id="27" dur="500"/>
                                        <p:tgtEl>
                                          <p:spTgt spid="76">
                                            <p:txEl>
                                              <p:pRg st="9" end="9"/>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76">
                                            <p:txEl>
                                              <p:pRg st="11" end="11"/>
                                            </p:txEl>
                                          </p:spTgt>
                                        </p:tgtEl>
                                        <p:attrNameLst>
                                          <p:attrName>style.visibility</p:attrName>
                                        </p:attrNameLst>
                                      </p:cBhvr>
                                      <p:to>
                                        <p:strVal val="visible"/>
                                      </p:to>
                                    </p:set>
                                    <p:animEffect transition="in" filter="fade">
                                      <p:cBhvr>
                                        <p:cTn id="32" dur="500"/>
                                        <p:tgtEl>
                                          <p:spTgt spid="76">
                                            <p:txEl>
                                              <p:pRg st="11" end="1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76">
                                            <p:txEl>
                                              <p:pRg st="13" end="13"/>
                                            </p:txEl>
                                          </p:spTgt>
                                        </p:tgtEl>
                                        <p:attrNameLst>
                                          <p:attrName>style.visibility</p:attrName>
                                        </p:attrNameLst>
                                      </p:cBhvr>
                                      <p:to>
                                        <p:strVal val="visible"/>
                                      </p:to>
                                    </p:set>
                                    <p:animEffect transition="in" filter="fade">
                                      <p:cBhvr>
                                        <p:cTn id="37" dur="500"/>
                                        <p:tgtEl>
                                          <p:spTgt spid="76">
                                            <p:txEl>
                                              <p:pRg st="13" end="13"/>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76">
                                            <p:txEl>
                                              <p:pRg st="15" end="15"/>
                                            </p:txEl>
                                          </p:spTgt>
                                        </p:tgtEl>
                                        <p:attrNameLst>
                                          <p:attrName>style.visibility</p:attrName>
                                        </p:attrNameLst>
                                      </p:cBhvr>
                                      <p:to>
                                        <p:strVal val="visible"/>
                                      </p:to>
                                    </p:set>
                                    <p:animEffect transition="in" filter="fade">
                                      <p:cBhvr>
                                        <p:cTn id="42" dur="500"/>
                                        <p:tgtEl>
                                          <p:spTgt spid="76">
                                            <p:txEl>
                                              <p:pRg st="15" end="15"/>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0"/>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there a better way than AIMD to “probe” for usable bandwidth?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35">
            <a:extLst>
              <a:ext uri="{FF2B5EF4-FFF2-40B4-BE49-F238E27FC236}">
                <a16:creationId xmlns:a16="http://schemas.microsoft.com/office/drawing/2014/main" id="{2EE3D2DA-7F9E-9E46-80D1-0D5CDE4F3F61}"/>
              </a:ext>
            </a:extLst>
          </p:cNvPr>
          <p:cNvGrpSpPr>
            <a:grpSpLocks/>
          </p:cNvGrpSpPr>
          <p:nvPr/>
        </p:nvGrpSpPr>
        <p:grpSpPr bwMode="auto">
          <a:xfrm>
            <a:off x="1454066" y="4302985"/>
            <a:ext cx="6081713" cy="1998662"/>
            <a:chOff x="73" y="2432"/>
            <a:chExt cx="3831" cy="1259"/>
          </a:xfrm>
        </p:grpSpPr>
        <p:sp>
          <p:nvSpPr>
            <p:cNvPr id="24" name="Freeform 26">
              <a:extLst>
                <a:ext uri="{FF2B5EF4-FFF2-40B4-BE49-F238E27FC236}">
                  <a16:creationId xmlns:a16="http://schemas.microsoft.com/office/drawing/2014/main" id="{008B621F-0741-614A-8345-244B5DFC93FB}"/>
                </a:ext>
              </a:extLst>
            </p:cNvPr>
            <p:cNvSpPr>
              <a:spLocks/>
            </p:cNvSpPr>
            <p:nvPr/>
          </p:nvSpPr>
          <p:spPr bwMode="auto">
            <a:xfrm>
              <a:off x="678" y="2556"/>
              <a:ext cx="3226"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28">
              <a:extLst>
                <a:ext uri="{FF2B5EF4-FFF2-40B4-BE49-F238E27FC236}">
                  <a16:creationId xmlns:a16="http://schemas.microsoft.com/office/drawing/2014/main" id="{ED570B43-3E78-854A-8D18-447961831ECA}"/>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6" name="Line 29">
              <a:extLst>
                <a:ext uri="{FF2B5EF4-FFF2-40B4-BE49-F238E27FC236}">
                  <a16:creationId xmlns:a16="http://schemas.microsoft.com/office/drawing/2014/main" id="{71D85BF0-E5F9-D942-8A3A-EA9F3DC864F7}"/>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7" name="Line 31">
              <a:extLst>
                <a:ext uri="{FF2B5EF4-FFF2-40B4-BE49-F238E27FC236}">
                  <a16:creationId xmlns:a16="http://schemas.microsoft.com/office/drawing/2014/main" id="{EBA91A7D-5FB0-5C49-9AF7-EE6BBAE60D9D}"/>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8" name="Line 32">
              <a:extLst>
                <a:ext uri="{FF2B5EF4-FFF2-40B4-BE49-F238E27FC236}">
                  <a16:creationId xmlns:a16="http://schemas.microsoft.com/office/drawing/2014/main" id="{813289F2-8CBC-7A4B-8370-DD758C216957}"/>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9" name="Text Box 33">
              <a:extLst>
                <a:ext uri="{FF2B5EF4-FFF2-40B4-BE49-F238E27FC236}">
                  <a16:creationId xmlns:a16="http://schemas.microsoft.com/office/drawing/2014/main" id="{82E5BF58-0D1F-F545-B808-E4AEA3158300}"/>
                </a:ext>
              </a:extLst>
            </p:cNvPr>
            <p:cNvSpPr txBox="1">
              <a:spLocks noChangeArrowheads="1"/>
            </p:cNvSpPr>
            <p:nvPr/>
          </p:nvSpPr>
          <p:spPr bwMode="auto">
            <a:xfrm>
              <a:off x="171" y="2437"/>
              <a:ext cx="393"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rPr>
                <a:t>max</a:t>
              </a:r>
            </a:p>
          </p:txBody>
        </p:sp>
        <p:sp>
          <p:nvSpPr>
            <p:cNvPr id="30" name="Text Box 34">
              <a:extLst>
                <a:ext uri="{FF2B5EF4-FFF2-40B4-BE49-F238E27FC236}">
                  <a16:creationId xmlns:a16="http://schemas.microsoft.com/office/drawing/2014/main" id="{75DD065B-3352-E04F-8C6B-CE0E8FB52773}"/>
                </a:ext>
              </a:extLst>
            </p:cNvPr>
            <p:cNvSpPr txBox="1">
              <a:spLocks noChangeArrowheads="1"/>
            </p:cNvSpPr>
            <p:nvPr/>
          </p:nvSpPr>
          <p:spPr bwMode="auto">
            <a:xfrm>
              <a:off x="73" y="2971"/>
              <a:ext cx="513"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rPr>
                <a:t>max</a:t>
              </a: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/2</a:t>
              </a:r>
            </a:p>
          </p:txBody>
        </p:sp>
      </p:grpSp>
      <p:grpSp>
        <p:nvGrpSpPr>
          <p:cNvPr id="7" name="Group 6">
            <a:extLst>
              <a:ext uri="{FF2B5EF4-FFF2-40B4-BE49-F238E27FC236}">
                <a16:creationId xmlns:a16="http://schemas.microsoft.com/office/drawing/2014/main" id="{2C810967-8AFF-0B44-9DE4-94FCCECFF888}"/>
              </a:ext>
            </a:extLst>
          </p:cNvPr>
          <p:cNvGrpSpPr/>
          <p:nvPr/>
        </p:nvGrpSpPr>
        <p:grpSpPr>
          <a:xfrm>
            <a:off x="2427206" y="4523647"/>
            <a:ext cx="842174" cy="851974"/>
            <a:chOff x="4111628" y="4803047"/>
            <a:chExt cx="842174" cy="851974"/>
          </a:xfrm>
        </p:grpSpPr>
        <p:sp>
          <p:nvSpPr>
            <p:cNvPr id="36" name="Freeform 35">
              <a:extLst>
                <a:ext uri="{FF2B5EF4-FFF2-40B4-BE49-F238E27FC236}">
                  <a16:creationId xmlns:a16="http://schemas.microsoft.com/office/drawing/2014/main" id="{2B00668C-21E8-A34C-BCF7-F1A69DC1ECC3}"/>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 name="Straight Connector 4">
              <a:extLst>
                <a:ext uri="{FF2B5EF4-FFF2-40B4-BE49-F238E27FC236}">
                  <a16:creationId xmlns:a16="http://schemas.microsoft.com/office/drawing/2014/main" id="{54D3782B-C45F-4C4D-A0C1-5C619374C102}"/>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D9A4487-C820-ED4F-B12B-B1BCD661A2B6}"/>
              </a:ext>
            </a:extLst>
          </p:cNvPr>
          <p:cNvGrpSpPr/>
          <p:nvPr/>
        </p:nvGrpSpPr>
        <p:grpSpPr>
          <a:xfrm>
            <a:off x="7913115" y="4293106"/>
            <a:ext cx="3050589" cy="1377579"/>
            <a:chOff x="7913115" y="4572506"/>
            <a:chExt cx="3050589" cy="1377579"/>
          </a:xfrm>
        </p:grpSpPr>
        <p:cxnSp>
          <p:nvCxnSpPr>
            <p:cNvPr id="10" name="Straight Connector 9">
              <a:extLst>
                <a:ext uri="{FF2B5EF4-FFF2-40B4-BE49-F238E27FC236}">
                  <a16:creationId xmlns:a16="http://schemas.microsoft.com/office/drawing/2014/main" id="{8E3D1EF1-17F7-B044-80E7-5A8DA0D55C49}"/>
                </a:ext>
              </a:extLst>
            </p:cNvPr>
            <p:cNvCxnSpPr/>
            <p:nvPr/>
          </p:nvCxnSpPr>
          <p:spPr>
            <a:xfrm>
              <a:off x="7913115" y="4779235"/>
              <a:ext cx="86627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2C75B-407D-DB40-8FEF-4D1FACF6CEC7}"/>
                </a:ext>
              </a:extLst>
            </p:cNvPr>
            <p:cNvCxnSpPr/>
            <p:nvPr/>
          </p:nvCxnSpPr>
          <p:spPr>
            <a:xfrm>
              <a:off x="7913115" y="5243961"/>
              <a:ext cx="866274" cy="0"/>
            </a:xfrm>
            <a:prstGeom prst="line">
              <a:avLst/>
            </a:prstGeom>
            <a:ln w="38100">
              <a:solidFill>
                <a:srgbClr val="0000A3"/>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B84D5C4-4382-0A4A-BF0E-103C112E7062}"/>
                </a:ext>
              </a:extLst>
            </p:cNvPr>
            <p:cNvSpPr txBox="1"/>
            <p:nvPr/>
          </p:nvSpPr>
          <p:spPr>
            <a:xfrm>
              <a:off x="8779389" y="4572506"/>
              <a:ext cx="117859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classic TCP</a:t>
              </a:r>
            </a:p>
          </p:txBody>
        </p:sp>
        <p:sp>
          <p:nvSpPr>
            <p:cNvPr id="61" name="TextBox 60">
              <a:extLst>
                <a:ext uri="{FF2B5EF4-FFF2-40B4-BE49-F238E27FC236}">
                  <a16:creationId xmlns:a16="http://schemas.microsoft.com/office/drawing/2014/main" id="{C78FB066-FD15-2E4D-B3E8-33A0CDF65C20}"/>
                </a:ext>
              </a:extLst>
            </p:cNvPr>
            <p:cNvSpPr txBox="1"/>
            <p:nvPr/>
          </p:nvSpPr>
          <p:spPr>
            <a:xfrm>
              <a:off x="8779390" y="5109855"/>
              <a:ext cx="2184314"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TCP CUBIC - higher throughput in this example</a:t>
              </a:r>
            </a:p>
          </p:txBody>
        </p:sp>
      </p:gr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798690" y="1787378"/>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Insight/intuition: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sending rate at which congestion loss was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state of bottleneck link probably (?) hasn’t changed much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7" name="Group 36">
            <a:extLst>
              <a:ext uri="{FF2B5EF4-FFF2-40B4-BE49-F238E27FC236}">
                <a16:creationId xmlns:a16="http://schemas.microsoft.com/office/drawing/2014/main" id="{EA8CEDAB-74CD-5045-B220-F3B6A30DE234}"/>
              </a:ext>
            </a:extLst>
          </p:cNvPr>
          <p:cNvGrpSpPr/>
          <p:nvPr/>
        </p:nvGrpSpPr>
        <p:grpSpPr>
          <a:xfrm>
            <a:off x="3268173" y="4514248"/>
            <a:ext cx="4263455" cy="882027"/>
            <a:chOff x="4952595" y="4780948"/>
            <a:chExt cx="4263455" cy="882027"/>
          </a:xfrm>
        </p:grpSpPr>
        <p:grpSp>
          <p:nvGrpSpPr>
            <p:cNvPr id="39" name="Group 38">
              <a:extLst>
                <a:ext uri="{FF2B5EF4-FFF2-40B4-BE49-F238E27FC236}">
                  <a16:creationId xmlns:a16="http://schemas.microsoft.com/office/drawing/2014/main" id="{9998D466-ABA6-9748-B0B7-3CDDC71A2EE6}"/>
                </a:ext>
              </a:extLst>
            </p:cNvPr>
            <p:cNvGrpSpPr/>
            <p:nvPr/>
          </p:nvGrpSpPr>
          <p:grpSpPr>
            <a:xfrm>
              <a:off x="4952595" y="4811001"/>
              <a:ext cx="842174" cy="851974"/>
              <a:chOff x="4111628" y="4803047"/>
              <a:chExt cx="842174" cy="851974"/>
            </a:xfrm>
          </p:grpSpPr>
          <p:sp>
            <p:nvSpPr>
              <p:cNvPr id="66" name="Freeform 65">
                <a:extLst>
                  <a:ext uri="{FF2B5EF4-FFF2-40B4-BE49-F238E27FC236}">
                    <a16:creationId xmlns:a16="http://schemas.microsoft.com/office/drawing/2014/main" id="{B1533BBF-34AE-D045-87C4-BF94B61A8021}"/>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7" name="Straight Connector 66">
                <a:extLst>
                  <a:ext uri="{FF2B5EF4-FFF2-40B4-BE49-F238E27FC236}">
                    <a16:creationId xmlns:a16="http://schemas.microsoft.com/office/drawing/2014/main" id="{1F8A69D2-1AFF-CA43-A164-55CE61810D68}"/>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341D802-81CF-4E46-9220-44B0752C28D7}"/>
                </a:ext>
              </a:extLst>
            </p:cNvPr>
            <p:cNvGrpSpPr/>
            <p:nvPr/>
          </p:nvGrpSpPr>
          <p:grpSpPr>
            <a:xfrm>
              <a:off x="5815757" y="4805638"/>
              <a:ext cx="842174" cy="851974"/>
              <a:chOff x="4111628" y="4803047"/>
              <a:chExt cx="842174" cy="851974"/>
            </a:xfrm>
          </p:grpSpPr>
          <p:sp>
            <p:nvSpPr>
              <p:cNvPr id="64" name="Freeform 63">
                <a:extLst>
                  <a:ext uri="{FF2B5EF4-FFF2-40B4-BE49-F238E27FC236}">
                    <a16:creationId xmlns:a16="http://schemas.microsoft.com/office/drawing/2014/main" id="{70675808-82EA-D149-9841-1BBE3F7DCA2F}"/>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8AE68F9E-06F7-1545-8D8D-00902C6D90A3}"/>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2EF4543-041D-8B43-8CC4-877142E679F4}"/>
                </a:ext>
              </a:extLst>
            </p:cNvPr>
            <p:cNvGrpSpPr/>
            <p:nvPr/>
          </p:nvGrpSpPr>
          <p:grpSpPr>
            <a:xfrm>
              <a:off x="6678918" y="4793293"/>
              <a:ext cx="828566" cy="851974"/>
              <a:chOff x="4111628" y="4803047"/>
              <a:chExt cx="842174" cy="851974"/>
            </a:xfrm>
          </p:grpSpPr>
          <p:sp>
            <p:nvSpPr>
              <p:cNvPr id="60" name="Freeform 59">
                <a:extLst>
                  <a:ext uri="{FF2B5EF4-FFF2-40B4-BE49-F238E27FC236}">
                    <a16:creationId xmlns:a16="http://schemas.microsoft.com/office/drawing/2014/main" id="{1FC6BAEE-2EA6-9A40-9F2E-9323AD251412}"/>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30E9A1B0-7A1F-A64E-A21C-56B80108553A}"/>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7C69A79-9B85-7049-BEA1-1E83A975FED9}"/>
                </a:ext>
              </a:extLst>
            </p:cNvPr>
            <p:cNvGrpSpPr/>
            <p:nvPr/>
          </p:nvGrpSpPr>
          <p:grpSpPr>
            <a:xfrm>
              <a:off x="7533201" y="4780948"/>
              <a:ext cx="828566" cy="851974"/>
              <a:chOff x="4111628" y="4803047"/>
              <a:chExt cx="842174" cy="851974"/>
            </a:xfrm>
          </p:grpSpPr>
          <p:sp>
            <p:nvSpPr>
              <p:cNvPr id="57" name="Freeform 56">
                <a:extLst>
                  <a:ext uri="{FF2B5EF4-FFF2-40B4-BE49-F238E27FC236}">
                    <a16:creationId xmlns:a16="http://schemas.microsoft.com/office/drawing/2014/main" id="{10C024C3-43D8-584D-BB47-25DD0DC40555}"/>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8" name="Straight Connector 57">
                <a:extLst>
                  <a:ext uri="{FF2B5EF4-FFF2-40B4-BE49-F238E27FC236}">
                    <a16:creationId xmlns:a16="http://schemas.microsoft.com/office/drawing/2014/main" id="{71DF2745-FBCE-E843-9F7F-31D872B044E6}"/>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sp>
          <p:nvSpPr>
            <p:cNvPr id="56" name="Freeform 55">
              <a:extLst>
                <a:ext uri="{FF2B5EF4-FFF2-40B4-BE49-F238E27FC236}">
                  <a16:creationId xmlns:a16="http://schemas.microsoft.com/office/drawing/2014/main" id="{D5B879B8-621B-914A-80D6-C9E50E57B598}"/>
                </a:ext>
              </a:extLst>
            </p:cNvPr>
            <p:cNvSpPr/>
            <p:nvPr/>
          </p:nvSpPr>
          <p:spPr>
            <a:xfrm>
              <a:off x="8387484" y="4790798"/>
              <a:ext cx="828566"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grpSp>
      <p:sp>
        <p:nvSpPr>
          <p:cNvPr id="70" name="Rectangle 3">
            <a:extLst>
              <a:ext uri="{FF2B5EF4-FFF2-40B4-BE49-F238E27FC236}">
                <a16:creationId xmlns:a16="http://schemas.microsoft.com/office/drawing/2014/main" id="{A7440B74-5491-9045-A31F-52B88A90E26D}"/>
              </a:ext>
            </a:extLst>
          </p:cNvPr>
          <p:cNvSpPr txBox="1">
            <a:spLocks noChangeArrowheads="1"/>
          </p:cNvSpPr>
          <p:nvPr/>
        </p:nvSpPr>
        <p:spPr>
          <a:xfrm>
            <a:off x="785990" y="3009900"/>
            <a:ext cx="11164126" cy="8983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after cutting rate/window in half on loss, initially ramp to to 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faster</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then approach 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slowly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 name="Slide Number Placeholder 2">
            <a:extLst>
              <a:ext uri="{FF2B5EF4-FFF2-40B4-BE49-F238E27FC236}">
                <a16:creationId xmlns:a16="http://schemas.microsoft.com/office/drawing/2014/main" id="{D0F43FDD-DDBC-1047-B2D5-FF3A372F77B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127</a:t>
            </a:fld>
            <a:endParaRPr lang="en-US" dirty="0"/>
          </a:p>
        </p:txBody>
      </p:sp>
    </p:spTree>
    <p:extLst>
      <p:ext uri="{BB962C8B-B14F-4D97-AF65-F5344CB8AC3E}">
        <p14:creationId xmlns:p14="http://schemas.microsoft.com/office/powerpoint/2010/main" val="217406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dissolv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70"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throughput</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1143000" y="1235075"/>
            <a:ext cx="106807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TCP thruput as function of window size,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slow start, assume there is always data to send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 window size </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in bytes)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where loss occurs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window size (# in-flight bytes) is ¾ 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thruput is 3/4W per RTT</a:t>
            </a:r>
          </a:p>
        </p:txBody>
      </p:sp>
      <p:grpSp>
        <p:nvGrpSpPr>
          <p:cNvPr id="111" name="Group 35">
            <a:extLst>
              <a:ext uri="{FF2B5EF4-FFF2-40B4-BE49-F238E27FC236}">
                <a16:creationId xmlns:a16="http://schemas.microsoft.com/office/drawing/2014/main" id="{2479703A-FA6A-E84F-A637-14C1FE031DFD}"/>
              </a:ext>
            </a:extLst>
          </p:cNvPr>
          <p:cNvGrpSpPr>
            <a:grpSpLocks/>
          </p:cNvGrpSpPr>
          <p:nvPr/>
        </p:nvGrpSpPr>
        <p:grpSpPr bwMode="auto">
          <a:xfrm>
            <a:off x="2360613" y="4173538"/>
            <a:ext cx="4873625" cy="1998662"/>
            <a:chOff x="279" y="2432"/>
            <a:chExt cx="3070" cy="1259"/>
          </a:xfrm>
        </p:grpSpPr>
        <p:sp>
          <p:nvSpPr>
            <p:cNvPr id="112" name="Freeform 26">
              <a:extLst>
                <a:ext uri="{FF2B5EF4-FFF2-40B4-BE49-F238E27FC236}">
                  <a16:creationId xmlns:a16="http://schemas.microsoft.com/office/drawing/2014/main" id="{87BE4853-1141-6346-AB76-7F109427DE7E}"/>
                </a:ext>
              </a:extLst>
            </p:cNvPr>
            <p:cNvSpPr>
              <a:spLocks/>
            </p:cNvSpPr>
            <p:nvPr/>
          </p:nvSpPr>
          <p:spPr bwMode="auto">
            <a:xfrm>
              <a:off x="678" y="2556"/>
              <a:ext cx="2481"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Line 28">
              <a:extLst>
                <a:ext uri="{FF2B5EF4-FFF2-40B4-BE49-F238E27FC236}">
                  <a16:creationId xmlns:a16="http://schemas.microsoft.com/office/drawing/2014/main" id="{EC26311E-99BB-1542-99FB-E558D040D98E}"/>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Line 29">
              <a:extLst>
                <a:ext uri="{FF2B5EF4-FFF2-40B4-BE49-F238E27FC236}">
                  <a16:creationId xmlns:a16="http://schemas.microsoft.com/office/drawing/2014/main" id="{FE2B50C7-7D72-3942-9A3E-8BA7DFA0DA2B}"/>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5" name="Line 31">
              <a:extLst>
                <a:ext uri="{FF2B5EF4-FFF2-40B4-BE49-F238E27FC236}">
                  <a16:creationId xmlns:a16="http://schemas.microsoft.com/office/drawing/2014/main" id="{D7188C24-3E4F-7041-920C-19DDFB19B36C}"/>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Line 32">
              <a:extLst>
                <a:ext uri="{FF2B5EF4-FFF2-40B4-BE49-F238E27FC236}">
                  <a16:creationId xmlns:a16="http://schemas.microsoft.com/office/drawing/2014/main" id="{DAE1910D-F0E1-B146-A3C4-50DBFA7AD125}"/>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7" name="Text Box 33">
              <a:extLst>
                <a:ext uri="{FF2B5EF4-FFF2-40B4-BE49-F238E27FC236}">
                  <a16:creationId xmlns:a16="http://schemas.microsoft.com/office/drawing/2014/main" id="{DF448B5C-FD99-294E-BBAD-2F62F67BC92D}"/>
                </a:ext>
              </a:extLst>
            </p:cNvPr>
            <p:cNvSpPr txBox="1">
              <a:spLocks noChangeArrowheads="1"/>
            </p:cNvSpPr>
            <p:nvPr/>
          </p:nvSpPr>
          <p:spPr bwMode="auto">
            <a:xfrm>
              <a:off x="380" y="2453"/>
              <a:ext cx="23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p>
          </p:txBody>
        </p:sp>
        <p:sp>
          <p:nvSpPr>
            <p:cNvPr id="118" name="Text Box 34">
              <a:extLst>
                <a:ext uri="{FF2B5EF4-FFF2-40B4-BE49-F238E27FC236}">
                  <a16:creationId xmlns:a16="http://schemas.microsoft.com/office/drawing/2014/main" id="{534147C9-A806-C44A-BFF0-BF16B2C1BCC3}"/>
                </a:ext>
              </a:extLst>
            </p:cNvPr>
            <p:cNvSpPr txBox="1">
              <a:spLocks noChangeArrowheads="1"/>
            </p:cNvSpPr>
            <p:nvPr/>
          </p:nvSpPr>
          <p:spPr bwMode="auto">
            <a:xfrm>
              <a:off x="279" y="3008"/>
              <a:ext cx="35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W/2</a:t>
              </a:r>
            </a:p>
          </p:txBody>
        </p:sp>
      </p:grpSp>
      <p:grpSp>
        <p:nvGrpSpPr>
          <p:cNvPr id="119" name="Group 45">
            <a:extLst>
              <a:ext uri="{FF2B5EF4-FFF2-40B4-BE49-F238E27FC236}">
                <a16:creationId xmlns:a16="http://schemas.microsoft.com/office/drawing/2014/main" id="{5ABBAFA2-06B8-9741-9298-800D1B732926}"/>
              </a:ext>
            </a:extLst>
          </p:cNvPr>
          <p:cNvGrpSpPr>
            <a:grpSpLocks/>
          </p:cNvGrpSpPr>
          <p:nvPr/>
        </p:nvGrpSpPr>
        <p:grpSpPr bwMode="auto">
          <a:xfrm>
            <a:off x="3136901" y="3552826"/>
            <a:ext cx="3795713" cy="620712"/>
            <a:chOff x="1722" y="2139"/>
            <a:chExt cx="2391" cy="391"/>
          </a:xfrm>
        </p:grpSpPr>
        <p:sp>
          <p:nvSpPr>
            <p:cNvPr id="226" name="Text Box 36">
              <a:extLst>
                <a:ext uri="{FF2B5EF4-FFF2-40B4-BE49-F238E27FC236}">
                  <a16:creationId xmlns:a16="http://schemas.microsoft.com/office/drawing/2014/main" id="{DDD56DFE-EB09-104F-A413-BED7F3530A48}"/>
                </a:ext>
              </a:extLst>
            </p:cNvPr>
            <p:cNvSpPr txBox="1">
              <a:spLocks noChangeArrowheads="1"/>
            </p:cNvSpPr>
            <p:nvPr/>
          </p:nvSpPr>
          <p:spPr bwMode="auto">
            <a:xfrm>
              <a:off x="1722" y="2219"/>
              <a:ext cx="1346"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avg TCP thruput = </a:t>
              </a:r>
            </a:p>
          </p:txBody>
        </p:sp>
        <p:grpSp>
          <p:nvGrpSpPr>
            <p:cNvPr id="227" name="Group 44">
              <a:extLst>
                <a:ext uri="{FF2B5EF4-FFF2-40B4-BE49-F238E27FC236}">
                  <a16:creationId xmlns:a16="http://schemas.microsoft.com/office/drawing/2014/main" id="{7F3C094F-37E8-BF4F-A2D1-A321E6F77E52}"/>
                </a:ext>
              </a:extLst>
            </p:cNvPr>
            <p:cNvGrpSpPr>
              <a:grpSpLocks/>
            </p:cNvGrpSpPr>
            <p:nvPr/>
          </p:nvGrpSpPr>
          <p:grpSpPr bwMode="auto">
            <a:xfrm>
              <a:off x="2986" y="2139"/>
              <a:ext cx="1127" cy="391"/>
              <a:chOff x="3498" y="2153"/>
              <a:chExt cx="1127" cy="391"/>
            </a:xfrm>
          </p:grpSpPr>
          <p:sp>
            <p:nvSpPr>
              <p:cNvPr id="228" name="Text Box 37">
                <a:extLst>
                  <a:ext uri="{FF2B5EF4-FFF2-40B4-BE49-F238E27FC236}">
                    <a16:creationId xmlns:a16="http://schemas.microsoft.com/office/drawing/2014/main" id="{2E24271A-6DDD-1648-B2F8-10D2A963FF50}"/>
                  </a:ext>
                </a:extLst>
              </p:cNvPr>
              <p:cNvSpPr txBox="1">
                <a:spLocks noChangeArrowheads="1"/>
              </p:cNvSpPr>
              <p:nvPr/>
            </p:nvSpPr>
            <p:spPr bwMode="auto">
              <a:xfrm>
                <a:off x="3501" y="2153"/>
                <a:ext cx="19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3</a:t>
                </a:r>
              </a:p>
            </p:txBody>
          </p:sp>
          <p:sp>
            <p:nvSpPr>
              <p:cNvPr id="229" name="Text Box 38">
                <a:extLst>
                  <a:ext uri="{FF2B5EF4-FFF2-40B4-BE49-F238E27FC236}">
                    <a16:creationId xmlns:a16="http://schemas.microsoft.com/office/drawing/2014/main" id="{FB2746A8-19CD-4E42-BB7E-2744F8CAFB22}"/>
                  </a:ext>
                </a:extLst>
              </p:cNvPr>
              <p:cNvSpPr txBox="1">
                <a:spLocks noChangeArrowheads="1"/>
              </p:cNvSpPr>
              <p:nvPr/>
            </p:nvSpPr>
            <p:spPr bwMode="auto">
              <a:xfrm>
                <a:off x="3498" y="2313"/>
                <a:ext cx="19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4</a:t>
                </a:r>
              </a:p>
            </p:txBody>
          </p:sp>
          <p:sp>
            <p:nvSpPr>
              <p:cNvPr id="230" name="Line 39">
                <a:extLst>
                  <a:ext uri="{FF2B5EF4-FFF2-40B4-BE49-F238E27FC236}">
                    <a16:creationId xmlns:a16="http://schemas.microsoft.com/office/drawing/2014/main" id="{8AD172DC-C99E-2844-BA6A-609B98EAD2EC}"/>
                  </a:ext>
                </a:extLst>
              </p:cNvPr>
              <p:cNvSpPr>
                <a:spLocks noChangeShapeType="1"/>
              </p:cNvSpPr>
              <p:nvPr/>
            </p:nvSpPr>
            <p:spPr bwMode="auto">
              <a:xfrm>
                <a:off x="3550" y="2352"/>
                <a:ext cx="8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1" name="Text Box 40">
                <a:extLst>
                  <a:ext uri="{FF2B5EF4-FFF2-40B4-BE49-F238E27FC236}">
                    <a16:creationId xmlns:a16="http://schemas.microsoft.com/office/drawing/2014/main" id="{DD4B149A-D947-844C-BA9A-30A9A4EC2FC5}"/>
                  </a:ext>
                </a:extLst>
              </p:cNvPr>
              <p:cNvSpPr txBox="1">
                <a:spLocks noChangeArrowheads="1"/>
              </p:cNvSpPr>
              <p:nvPr/>
            </p:nvSpPr>
            <p:spPr bwMode="auto">
              <a:xfrm>
                <a:off x="3702" y="2157"/>
                <a:ext cx="246"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p>
            </p:txBody>
          </p:sp>
          <p:sp>
            <p:nvSpPr>
              <p:cNvPr id="232" name="Text Box 41">
                <a:extLst>
                  <a:ext uri="{FF2B5EF4-FFF2-40B4-BE49-F238E27FC236}">
                    <a16:creationId xmlns:a16="http://schemas.microsoft.com/office/drawing/2014/main" id="{949B8463-ABEF-E142-BF66-78767BC6FD23}"/>
                  </a:ext>
                </a:extLst>
              </p:cNvPr>
              <p:cNvSpPr txBox="1">
                <a:spLocks noChangeArrowheads="1"/>
              </p:cNvSpPr>
              <p:nvPr/>
            </p:nvSpPr>
            <p:spPr bwMode="auto">
              <a:xfrm>
                <a:off x="3658" y="2309"/>
                <a:ext cx="373"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RTT</a:t>
                </a:r>
              </a:p>
            </p:txBody>
          </p:sp>
          <p:sp>
            <p:nvSpPr>
              <p:cNvPr id="233" name="Line 42">
                <a:extLst>
                  <a:ext uri="{FF2B5EF4-FFF2-40B4-BE49-F238E27FC236}">
                    <a16:creationId xmlns:a16="http://schemas.microsoft.com/office/drawing/2014/main" id="{107225BD-E940-704B-9784-A6356D11EE9A}"/>
                  </a:ext>
                </a:extLst>
              </p:cNvPr>
              <p:cNvSpPr>
                <a:spLocks noChangeShapeType="1"/>
              </p:cNvSpPr>
              <p:nvPr/>
            </p:nvSpPr>
            <p:spPr bwMode="auto">
              <a:xfrm>
                <a:off x="3726" y="2352"/>
                <a:ext cx="21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4" name="Text Box 43">
                <a:extLst>
                  <a:ext uri="{FF2B5EF4-FFF2-40B4-BE49-F238E27FC236}">
                    <a16:creationId xmlns:a16="http://schemas.microsoft.com/office/drawing/2014/main" id="{C0D4944B-72B7-EC40-8E2B-25FE3FCEDF1C}"/>
                  </a:ext>
                </a:extLst>
              </p:cNvPr>
              <p:cNvSpPr txBox="1">
                <a:spLocks noChangeArrowheads="1"/>
              </p:cNvSpPr>
              <p:nvPr/>
            </p:nvSpPr>
            <p:spPr bwMode="auto">
              <a:xfrm>
                <a:off x="3975" y="2243"/>
                <a:ext cx="65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bytes/sec</a:t>
                </a:r>
              </a:p>
            </p:txBody>
          </p:sp>
        </p:grpSp>
      </p:grpSp>
    </p:spTree>
    <p:extLst>
      <p:ext uri="{BB962C8B-B14F-4D97-AF65-F5344CB8AC3E}">
        <p14:creationId xmlns:p14="http://schemas.microsoft.com/office/powerpoint/2010/main" val="137584461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1"/>
            <a:ext cx="11164126" cy="9525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marR="0" lvl="0" indent="-2857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point in time when TCP window size will reach W</a:t>
            </a:r>
            <a:r>
              <a:rPr kumimoji="0" lang="en-US" altLang="en-US" sz="28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p>
          <a:p>
            <a:pPr marL="80327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itself is tunable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952087" y="3043946"/>
            <a:ext cx="10287826" cy="995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larger increases when further away from 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smaller increases (cautious) when nearer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06795CBC-1C6F-B74C-8827-0CEC2A5332FA}"/>
              </a:ext>
            </a:extLst>
          </p:cNvPr>
          <p:cNvGrpSpPr/>
          <p:nvPr/>
        </p:nvGrpSpPr>
        <p:grpSpPr>
          <a:xfrm>
            <a:off x="5030365" y="2893914"/>
            <a:ext cx="5714572" cy="3644759"/>
            <a:chOff x="5030365" y="2893914"/>
            <a:chExt cx="5714572" cy="3644759"/>
          </a:xfrm>
        </p:grpSpPr>
        <p:sp>
          <p:nvSpPr>
            <p:cNvPr id="74" name="TextBox 73">
              <a:extLst>
                <a:ext uri="{FF2B5EF4-FFF2-40B4-BE49-F238E27FC236}">
                  <a16:creationId xmlns:a16="http://schemas.microsoft.com/office/drawing/2014/main" id="{0C00F692-909C-D141-895A-8256B6EEFBF4}"/>
                </a:ext>
              </a:extLst>
            </p:cNvPr>
            <p:cNvSpPr txBox="1"/>
            <p:nvPr/>
          </p:nvSpPr>
          <p:spPr>
            <a:xfrm>
              <a:off x="5030365" y="5185258"/>
              <a:ext cx="808134" cy="887935"/>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TCP</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sending </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31048FCC-58D4-4840-8FE9-95840FBDF3F7}"/>
                </a:ext>
              </a:extLst>
            </p:cNvPr>
            <p:cNvCxnSpPr/>
            <p:nvPr/>
          </p:nvCxnSpPr>
          <p:spPr>
            <a:xfrm>
              <a:off x="5801903" y="6262085"/>
              <a:ext cx="4597974" cy="0"/>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F5CB0B-355B-4E41-BC79-5977C015BC4B}"/>
                </a:ext>
              </a:extLst>
            </p:cNvPr>
            <p:cNvCxnSpPr>
              <a:cxnSpLocks/>
            </p:cNvCxnSpPr>
            <p:nvPr/>
          </p:nvCxnSpPr>
          <p:spPr>
            <a:xfrm flipV="1">
              <a:off x="5801904" y="4039871"/>
              <a:ext cx="0" cy="2222517"/>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9" name="Freeform 38">
              <a:extLst>
                <a:ext uri="{FF2B5EF4-FFF2-40B4-BE49-F238E27FC236}">
                  <a16:creationId xmlns:a16="http://schemas.microsoft.com/office/drawing/2014/main" id="{364F1AB4-D6D0-A349-B4AA-DF5642C1F53E}"/>
                </a:ext>
              </a:extLst>
            </p:cNvPr>
            <p:cNvSpPr/>
            <p:nvPr/>
          </p:nvSpPr>
          <p:spPr>
            <a:xfrm>
              <a:off x="5815989" y="4445300"/>
              <a:ext cx="480875" cy="1811260"/>
            </a:xfrm>
            <a:custGeom>
              <a:avLst/>
              <a:gdLst>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2776"/>
                <a:gd name="connsiteX1" fmla="*/ 777551 w 860489"/>
                <a:gd name="connsiteY1" fmla="*/ 2384490 h 3182776"/>
                <a:gd name="connsiteX2" fmla="*/ 632408 w 860489"/>
                <a:gd name="connsiteY2" fmla="*/ 3084286 h 3182776"/>
                <a:gd name="connsiteX3" fmla="*/ 0 w 860489"/>
                <a:gd name="connsiteY3" fmla="*/ 3182776 h 3182776"/>
                <a:gd name="connsiteX0" fmla="*/ 860489 w 860489"/>
                <a:gd name="connsiteY0" fmla="*/ 0 h 3183334"/>
                <a:gd name="connsiteX1" fmla="*/ 777551 w 860489"/>
                <a:gd name="connsiteY1" fmla="*/ 2384490 h 3183334"/>
                <a:gd name="connsiteX2" fmla="*/ 632408 w 860489"/>
                <a:gd name="connsiteY2" fmla="*/ 3084286 h 3183334"/>
                <a:gd name="connsiteX3" fmla="*/ 0 w 860489"/>
                <a:gd name="connsiteY3" fmla="*/ 3182776 h 3183334"/>
                <a:gd name="connsiteX0" fmla="*/ 860489 w 860489"/>
                <a:gd name="connsiteY0" fmla="*/ 0 h 3185488"/>
                <a:gd name="connsiteX1" fmla="*/ 777551 w 860489"/>
                <a:gd name="connsiteY1" fmla="*/ 2384490 h 3185488"/>
                <a:gd name="connsiteX2" fmla="*/ 632408 w 860489"/>
                <a:gd name="connsiteY2" fmla="*/ 3084286 h 3185488"/>
                <a:gd name="connsiteX3" fmla="*/ 0 w 860489"/>
                <a:gd name="connsiteY3" fmla="*/ 3182776 h 3185488"/>
                <a:gd name="connsiteX0" fmla="*/ 860489 w 860489"/>
                <a:gd name="connsiteY0" fmla="*/ 0 h 3182776"/>
                <a:gd name="connsiteX1" fmla="*/ 777551 w 860489"/>
                <a:gd name="connsiteY1" fmla="*/ 2384490 h 3182776"/>
                <a:gd name="connsiteX2" fmla="*/ 664158 w 860489"/>
                <a:gd name="connsiteY2" fmla="*/ 3043011 h 3182776"/>
                <a:gd name="connsiteX3" fmla="*/ 0 w 860489"/>
                <a:gd name="connsiteY3" fmla="*/ 3182776 h 3182776"/>
                <a:gd name="connsiteX0" fmla="*/ 860489 w 860489"/>
                <a:gd name="connsiteY0" fmla="*/ 0 h 3184087"/>
                <a:gd name="connsiteX1" fmla="*/ 777551 w 860489"/>
                <a:gd name="connsiteY1" fmla="*/ 2384490 h 3184087"/>
                <a:gd name="connsiteX2" fmla="*/ 664158 w 860489"/>
                <a:gd name="connsiteY2" fmla="*/ 3043011 h 3184087"/>
                <a:gd name="connsiteX3" fmla="*/ 0 w 860489"/>
                <a:gd name="connsiteY3" fmla="*/ 3182776 h 3184087"/>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6401"/>
                <a:gd name="connsiteX1" fmla="*/ 793426 w 860489"/>
                <a:gd name="connsiteY1" fmla="*/ 2378140 h 3186401"/>
                <a:gd name="connsiteX2" fmla="*/ 664158 w 860489"/>
                <a:gd name="connsiteY2" fmla="*/ 3043011 h 3186401"/>
                <a:gd name="connsiteX3" fmla="*/ 0 w 860489"/>
                <a:gd name="connsiteY3" fmla="*/ 3182776 h 3186401"/>
                <a:gd name="connsiteX0" fmla="*/ 860489 w 860489"/>
                <a:gd name="connsiteY0" fmla="*/ 0 h 3188070"/>
                <a:gd name="connsiteX1" fmla="*/ 793426 w 860489"/>
                <a:gd name="connsiteY1" fmla="*/ 2378140 h 3188070"/>
                <a:gd name="connsiteX2" fmla="*/ 664158 w 860489"/>
                <a:gd name="connsiteY2" fmla="*/ 3043011 h 3188070"/>
                <a:gd name="connsiteX3" fmla="*/ 0 w 860489"/>
                <a:gd name="connsiteY3" fmla="*/ 3182776 h 3188070"/>
                <a:gd name="connsiteX0" fmla="*/ 860489 w 860489"/>
                <a:gd name="connsiteY0" fmla="*/ 0 h 3182776"/>
                <a:gd name="connsiteX1" fmla="*/ 793426 w 860489"/>
                <a:gd name="connsiteY1" fmla="*/ 2378140 h 3182776"/>
                <a:gd name="connsiteX2" fmla="*/ 676858 w 860489"/>
                <a:gd name="connsiteY2" fmla="*/ 2998561 h 3182776"/>
                <a:gd name="connsiteX3" fmla="*/ 0 w 860489"/>
                <a:gd name="connsiteY3" fmla="*/ 3182776 h 3182776"/>
                <a:gd name="connsiteX0" fmla="*/ 860489 w 860489"/>
                <a:gd name="connsiteY0" fmla="*/ 0 h 3192503"/>
                <a:gd name="connsiteX1" fmla="*/ 793426 w 860489"/>
                <a:gd name="connsiteY1" fmla="*/ 2378140 h 3192503"/>
                <a:gd name="connsiteX2" fmla="*/ 676858 w 860489"/>
                <a:gd name="connsiteY2" fmla="*/ 2998561 h 3192503"/>
                <a:gd name="connsiteX3" fmla="*/ 0 w 860489"/>
                <a:gd name="connsiteY3" fmla="*/ 3182776 h 3192503"/>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Lst>
              <a:ahLst/>
              <a:cxnLst>
                <a:cxn ang="0">
                  <a:pos x="connsiteX0" y="connsiteY0"/>
                </a:cxn>
                <a:cxn ang="0">
                  <a:pos x="connsiteX1" y="connsiteY1"/>
                </a:cxn>
                <a:cxn ang="0">
                  <a:pos x="connsiteX2" y="connsiteY2"/>
                </a:cxn>
                <a:cxn ang="0">
                  <a:pos x="connsiteX3" y="connsiteY3"/>
                </a:cxn>
              </a:cxnLst>
              <a:rect l="l" t="t" r="r" b="b"/>
              <a:pathLst>
                <a:path w="892239" h="3160756">
                  <a:moveTo>
                    <a:pt x="892239" y="0"/>
                  </a:moveTo>
                  <a:cubicBezTo>
                    <a:pt x="857076" y="951096"/>
                    <a:pt x="829323" y="1859859"/>
                    <a:pt x="793426" y="2355915"/>
                  </a:cubicBezTo>
                  <a:cubicBezTo>
                    <a:pt x="757529" y="2851971"/>
                    <a:pt x="751946" y="2746980"/>
                    <a:pt x="676858" y="2976336"/>
                  </a:cubicBezTo>
                  <a:cubicBezTo>
                    <a:pt x="601770" y="3205692"/>
                    <a:pt x="160327" y="3152732"/>
                    <a:pt x="0" y="3160551"/>
                  </a:cubicBezTo>
                </a:path>
              </a:pathLst>
            </a:cu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4FD05EC6-A68B-5849-8856-938B7C45AE89}"/>
                </a:ext>
              </a:extLst>
            </p:cNvPr>
            <p:cNvCxnSpPr/>
            <p:nvPr/>
          </p:nvCxnSpPr>
          <p:spPr>
            <a:xfrm>
              <a:off x="6296864" y="4404648"/>
              <a:ext cx="2774587"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53" name="Group 52">
              <a:extLst>
                <a:ext uri="{FF2B5EF4-FFF2-40B4-BE49-F238E27FC236}">
                  <a16:creationId xmlns:a16="http://schemas.microsoft.com/office/drawing/2014/main" id="{652EAE58-A2EB-554B-B3B8-3454BFE59DEC}"/>
                </a:ext>
              </a:extLst>
            </p:cNvPr>
            <p:cNvGrpSpPr/>
            <p:nvPr/>
          </p:nvGrpSpPr>
          <p:grpSpPr>
            <a:xfrm>
              <a:off x="6350326" y="4445306"/>
              <a:ext cx="795772" cy="900465"/>
              <a:chOff x="1257299" y="2448186"/>
              <a:chExt cx="919846" cy="1571364"/>
            </a:xfrm>
          </p:grpSpPr>
          <p:cxnSp>
            <p:nvCxnSpPr>
              <p:cNvPr id="55" name="Straight Connector 54">
                <a:extLst>
                  <a:ext uri="{FF2B5EF4-FFF2-40B4-BE49-F238E27FC236}">
                    <a16:creationId xmlns:a16="http://schemas.microsoft.com/office/drawing/2014/main" id="{2DF299DC-3781-6341-8E4F-B2C15D6BF7C2}"/>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56" name="Freeform 55">
                <a:extLst>
                  <a:ext uri="{FF2B5EF4-FFF2-40B4-BE49-F238E27FC236}">
                    <a16:creationId xmlns:a16="http://schemas.microsoft.com/office/drawing/2014/main" id="{A529C10A-08D6-9A4C-9568-A25D96C81B35}"/>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DD4080B1-FADE-D842-AD17-92CA8673682C}"/>
                </a:ext>
              </a:extLst>
            </p:cNvPr>
            <p:cNvGrpSpPr/>
            <p:nvPr/>
          </p:nvGrpSpPr>
          <p:grpSpPr>
            <a:xfrm>
              <a:off x="7112500" y="4441667"/>
              <a:ext cx="795772" cy="900465"/>
              <a:chOff x="1257299" y="2448186"/>
              <a:chExt cx="919846" cy="1571364"/>
            </a:xfrm>
          </p:grpSpPr>
          <p:cxnSp>
            <p:nvCxnSpPr>
              <p:cNvPr id="58" name="Straight Connector 57">
                <a:extLst>
                  <a:ext uri="{FF2B5EF4-FFF2-40B4-BE49-F238E27FC236}">
                    <a16:creationId xmlns:a16="http://schemas.microsoft.com/office/drawing/2014/main" id="{E69763F8-75EA-0E4A-853F-08C23DD4122F}"/>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0" name="Freeform 59">
                <a:extLst>
                  <a:ext uri="{FF2B5EF4-FFF2-40B4-BE49-F238E27FC236}">
                    <a16:creationId xmlns:a16="http://schemas.microsoft.com/office/drawing/2014/main" id="{35886E94-53B2-7946-B709-218428F049FE}"/>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0F7884A7-F440-334D-B642-94893B5E3BD9}"/>
                </a:ext>
              </a:extLst>
            </p:cNvPr>
            <p:cNvGrpSpPr/>
            <p:nvPr/>
          </p:nvGrpSpPr>
          <p:grpSpPr>
            <a:xfrm>
              <a:off x="7915954" y="4439699"/>
              <a:ext cx="795772" cy="900465"/>
              <a:chOff x="1257299" y="2448186"/>
              <a:chExt cx="919846" cy="1571364"/>
            </a:xfrm>
          </p:grpSpPr>
          <p:cxnSp>
            <p:nvCxnSpPr>
              <p:cNvPr id="64" name="Straight Connector 63">
                <a:extLst>
                  <a:ext uri="{FF2B5EF4-FFF2-40B4-BE49-F238E27FC236}">
                    <a16:creationId xmlns:a16="http://schemas.microsoft.com/office/drawing/2014/main" id="{DBAB8346-F851-4A4A-94B7-DB13B78B3A1D}"/>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5" name="Freeform 64">
                <a:extLst>
                  <a:ext uri="{FF2B5EF4-FFF2-40B4-BE49-F238E27FC236}">
                    <a16:creationId xmlns:a16="http://schemas.microsoft.com/office/drawing/2014/main" id="{5DE2B57B-8EF4-444E-B851-4E3DDA763568}"/>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360233D6-13BE-BE49-A1A4-3A07A4A60704}"/>
                </a:ext>
              </a:extLst>
            </p:cNvPr>
            <p:cNvGrpSpPr/>
            <p:nvPr/>
          </p:nvGrpSpPr>
          <p:grpSpPr>
            <a:xfrm>
              <a:off x="8750371" y="4432898"/>
              <a:ext cx="795772" cy="900465"/>
              <a:chOff x="1257299" y="2448186"/>
              <a:chExt cx="919846" cy="1571364"/>
            </a:xfrm>
          </p:grpSpPr>
          <p:cxnSp>
            <p:nvCxnSpPr>
              <p:cNvPr id="67" name="Straight Connector 66">
                <a:extLst>
                  <a:ext uri="{FF2B5EF4-FFF2-40B4-BE49-F238E27FC236}">
                    <a16:creationId xmlns:a16="http://schemas.microsoft.com/office/drawing/2014/main" id="{7592834D-6AF8-EC4B-A694-A322F44A9728}"/>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8" name="Freeform 67">
                <a:extLst>
                  <a:ext uri="{FF2B5EF4-FFF2-40B4-BE49-F238E27FC236}">
                    <a16:creationId xmlns:a16="http://schemas.microsoft.com/office/drawing/2014/main" id="{DC312EC2-306B-AB46-9E55-8D70D2C647CA}"/>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E51034EA-88C3-9948-BD04-CB0734C3B06B}"/>
                </a:ext>
              </a:extLst>
            </p:cNvPr>
            <p:cNvGrpSpPr/>
            <p:nvPr/>
          </p:nvGrpSpPr>
          <p:grpSpPr>
            <a:xfrm rot="10800000">
              <a:off x="9544542" y="3096950"/>
              <a:ext cx="1128132" cy="1337145"/>
              <a:chOff x="873118" y="2448184"/>
              <a:chExt cx="1304027" cy="2333396"/>
            </a:xfrm>
          </p:grpSpPr>
          <p:cxnSp>
            <p:nvCxnSpPr>
              <p:cNvPr id="70" name="Straight Connector 69">
                <a:extLst>
                  <a:ext uri="{FF2B5EF4-FFF2-40B4-BE49-F238E27FC236}">
                    <a16:creationId xmlns:a16="http://schemas.microsoft.com/office/drawing/2014/main" id="{45185064-8B1C-694D-B7B9-BC34AB781C04}"/>
                  </a:ext>
                </a:extLst>
              </p:cNvPr>
              <p:cNvCxnSpPr/>
              <p:nvPr/>
            </p:nvCxnSpPr>
            <p:spPr>
              <a:xfrm rot="10800000" flipV="1">
                <a:off x="873118" y="2448184"/>
                <a:ext cx="1304027" cy="2333396"/>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71" name="Freeform 70">
                <a:extLst>
                  <a:ext uri="{FF2B5EF4-FFF2-40B4-BE49-F238E27FC236}">
                    <a16:creationId xmlns:a16="http://schemas.microsoft.com/office/drawing/2014/main" id="{E1B54475-17A0-F34F-96E0-44994E90BFC9}"/>
                  </a:ext>
                </a:extLst>
              </p:cNvPr>
              <p:cNvSpPr/>
              <p:nvPr/>
            </p:nvSpPr>
            <p:spPr>
              <a:xfrm>
                <a:off x="1252647" y="2450273"/>
                <a:ext cx="858729" cy="1600620"/>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53813 w 1153813"/>
                  <a:gd name="connsiteY0" fmla="*/ 0 h 2154669"/>
                  <a:gd name="connsiteX1" fmla="*/ 0 w 1153813"/>
                  <a:gd name="connsiteY1" fmla="*/ 2154669 h 2154669"/>
                </a:gdLst>
                <a:ahLst/>
                <a:cxnLst>
                  <a:cxn ang="0">
                    <a:pos x="connsiteX0" y="connsiteY0"/>
                  </a:cxn>
                  <a:cxn ang="0">
                    <a:pos x="connsiteX1" y="connsiteY1"/>
                  </a:cxn>
                </a:cxnLst>
                <a:rect l="l" t="t" r="r" b="b"/>
                <a:pathLst>
                  <a:path w="1153813" h="2154669">
                    <a:moveTo>
                      <a:pt x="1153813" y="0"/>
                    </a:moveTo>
                    <a:cubicBezTo>
                      <a:pt x="-31946" y="56892"/>
                      <a:pt x="50361" y="598465"/>
                      <a:pt x="0" y="2154669"/>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72" name="Straight Connector 71">
              <a:extLst>
                <a:ext uri="{FF2B5EF4-FFF2-40B4-BE49-F238E27FC236}">
                  <a16:creationId xmlns:a16="http://schemas.microsoft.com/office/drawing/2014/main" id="{1DFE095F-2D1A-1D4C-9A9A-C62873E0BA38}"/>
                </a:ext>
              </a:extLst>
            </p:cNvPr>
            <p:cNvCxnSpPr/>
            <p:nvPr/>
          </p:nvCxnSpPr>
          <p:spPr>
            <a:xfrm flipH="1">
              <a:off x="10340170" y="2893914"/>
              <a:ext cx="30503" cy="717091"/>
            </a:xfrm>
            <a:prstGeom prst="line">
              <a:avLst/>
            </a:pr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44614631-1328-024A-AD9F-B0CFCCFC596B}"/>
                </a:ext>
              </a:extLst>
            </p:cNvPr>
            <p:cNvSpPr txBox="1"/>
            <p:nvPr/>
          </p:nvSpPr>
          <p:spPr>
            <a:xfrm>
              <a:off x="9881790" y="5941210"/>
              <a:ext cx="5180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time</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41BB1097-C057-5147-9BCD-E5C490AEDE69}"/>
                </a:ext>
              </a:extLst>
            </p:cNvPr>
            <p:cNvSpPr txBox="1"/>
            <p:nvPr/>
          </p:nvSpPr>
          <p:spPr>
            <a:xfrm>
              <a:off x="9472281" y="4611687"/>
              <a:ext cx="1272656" cy="938719"/>
            </a:xfrm>
            <a:prstGeom prst="rect">
              <a:avLst/>
            </a:prstGeom>
            <a:noFill/>
          </p:spPr>
          <p:txBody>
            <a:bodyPr wrap="non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TCP Reno</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mn-cs"/>
                </a:rPr>
                <a:t>TCP CUBIC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TextBox 75">
              <a:extLst>
                <a:ext uri="{FF2B5EF4-FFF2-40B4-BE49-F238E27FC236}">
                  <a16:creationId xmlns:a16="http://schemas.microsoft.com/office/drawing/2014/main" id="{E65F2412-0F58-C149-8867-B61A2C75E6EC}"/>
                </a:ext>
              </a:extLst>
            </p:cNvPr>
            <p:cNvSpPr txBox="1"/>
            <p:nvPr/>
          </p:nvSpPr>
          <p:spPr>
            <a:xfrm>
              <a:off x="5297976" y="4213131"/>
              <a:ext cx="549173"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max</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17DBE2E0-494D-FA44-BFFB-683AF749D1D8}"/>
                </a:ext>
              </a:extLst>
            </p:cNvPr>
            <p:cNvSpPr txBox="1"/>
            <p:nvPr/>
          </p:nvSpPr>
          <p:spPr>
            <a:xfrm>
              <a:off x="6180953" y="6255332"/>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3EF3C689-6B08-054B-A295-70385BDFB1E3}"/>
                </a:ext>
              </a:extLst>
            </p:cNvPr>
            <p:cNvSpPr txBox="1"/>
            <p:nvPr/>
          </p:nvSpPr>
          <p:spPr>
            <a:xfrm>
              <a:off x="6997088" y="625782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1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40A4823D-67A2-DF4C-BA75-8B64BC8EB2AA}"/>
                </a:ext>
              </a:extLst>
            </p:cNvPr>
            <p:cNvSpPr txBox="1"/>
            <p:nvPr/>
          </p:nvSpPr>
          <p:spPr>
            <a:xfrm>
              <a:off x="7796251" y="625714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2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D8730D84-4B2F-F440-A574-FDFAF6E53A48}"/>
                </a:ext>
              </a:extLst>
            </p:cNvPr>
            <p:cNvSpPr txBox="1"/>
            <p:nvPr/>
          </p:nvSpPr>
          <p:spPr>
            <a:xfrm>
              <a:off x="8625086" y="625646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3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F758EBF6-5D1E-8E42-BF23-8B6F286B1443}"/>
                </a:ext>
              </a:extLst>
            </p:cNvPr>
            <p:cNvSpPr txBox="1"/>
            <p:nvPr/>
          </p:nvSpPr>
          <p:spPr>
            <a:xfrm>
              <a:off x="9424249" y="625646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4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84" name="Rectangle 3">
            <a:extLst>
              <a:ext uri="{FF2B5EF4-FFF2-40B4-BE49-F238E27FC236}">
                <a16:creationId xmlns:a16="http://schemas.microsoft.com/office/drawing/2014/main" id="{38863743-CAFF-054A-AD43-DD61D083D1B0}"/>
              </a:ext>
            </a:extLst>
          </p:cNvPr>
          <p:cNvSpPr txBox="1">
            <a:spLocks noChangeArrowheads="1"/>
          </p:cNvSpPr>
          <p:nvPr/>
        </p:nvSpPr>
        <p:spPr>
          <a:xfrm>
            <a:off x="797674" y="3941197"/>
            <a:ext cx="3455844"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CUBIC default in Linux, most popular TCP for popular Web servers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1" name="Rectangle 3">
            <a:extLst>
              <a:ext uri="{FF2B5EF4-FFF2-40B4-BE49-F238E27FC236}">
                <a16:creationId xmlns:a16="http://schemas.microsoft.com/office/drawing/2014/main" id="{C54D7C1F-CA72-B74A-9DE5-9484E6A6EE53}"/>
              </a:ext>
            </a:extLst>
          </p:cNvPr>
          <p:cNvSpPr txBox="1">
            <a:spLocks noChangeArrowheads="1"/>
          </p:cNvSpPr>
          <p:nvPr/>
        </p:nvSpPr>
        <p:spPr>
          <a:xfrm>
            <a:off x="785990" y="2146300"/>
            <a:ext cx="11164126"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W as a function of the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cube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the distance between current time and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2" name="Slide Number Placeholder 2">
            <a:extLst>
              <a:ext uri="{FF2B5EF4-FFF2-40B4-BE49-F238E27FC236}">
                <a16:creationId xmlns:a16="http://schemas.microsoft.com/office/drawing/2014/main" id="{6C8A1230-DDC6-A54E-9B81-5573345B76B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129</a:t>
            </a:fld>
            <a:endParaRPr lang="en-US" dirty="0"/>
          </a:p>
        </p:txBody>
      </p:sp>
    </p:spTree>
    <p:extLst>
      <p:ext uri="{BB962C8B-B14F-4D97-AF65-F5344CB8AC3E}">
        <p14:creationId xmlns:p14="http://schemas.microsoft.com/office/powerpoint/2010/main" val="182315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dissolv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dissolve">
                                      <p:cBhvr>
                                        <p:cTn id="2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4" grpId="0"/>
      <p:bldP spid="4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7480C6A1-B418-BAFF-0A9B-DF3373520BD3}"/>
              </a:ext>
            </a:extLst>
          </p:cNvPr>
          <p:cNvGrpSpPr/>
          <p:nvPr/>
        </p:nvGrpSpPr>
        <p:grpSpPr>
          <a:xfrm>
            <a:off x="5844802" y="2291678"/>
            <a:ext cx="1108206" cy="369332"/>
            <a:chOff x="5844802" y="2291678"/>
            <a:chExt cx="1108206" cy="369332"/>
          </a:xfrm>
        </p:grpSpPr>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44802" y="2291678"/>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a:t>
            </a:fld>
            <a:endParaRPr lang="en-US" dirty="0"/>
          </a:p>
        </p:txBody>
      </p:sp>
      <p:grpSp>
        <p:nvGrpSpPr>
          <p:cNvPr id="10" name="Group 9">
            <a:extLst>
              <a:ext uri="{FF2B5EF4-FFF2-40B4-BE49-F238E27FC236}">
                <a16:creationId xmlns:a16="http://schemas.microsoft.com/office/drawing/2014/main" id="{D8F1E19D-C79D-0399-56EA-1548EEA2BB22}"/>
              </a:ext>
            </a:extLst>
          </p:cNvPr>
          <p:cNvGrpSpPr/>
          <p:nvPr/>
        </p:nvGrpSpPr>
        <p:grpSpPr>
          <a:xfrm>
            <a:off x="5528837" y="2685375"/>
            <a:ext cx="1404036" cy="384588"/>
            <a:chOff x="8597346" y="692270"/>
            <a:chExt cx="1404036" cy="384588"/>
          </a:xfrm>
        </p:grpSpPr>
        <p:sp>
          <p:nvSpPr>
            <p:cNvPr id="12" name="Rectangle 11">
              <a:extLst>
                <a:ext uri="{FF2B5EF4-FFF2-40B4-BE49-F238E27FC236}">
                  <a16:creationId xmlns:a16="http://schemas.microsoft.com/office/drawing/2014/main" id="{545E4894-255A-88E4-2AC9-82A2C51C90CE}"/>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F8C4C298-170E-3D5D-F527-651548E2EB1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14" name="TextBox 13">
              <a:extLst>
                <a:ext uri="{FF2B5EF4-FFF2-40B4-BE49-F238E27FC236}">
                  <a16:creationId xmlns:a16="http://schemas.microsoft.com/office/drawing/2014/main" id="{4315BD13-0EBF-E48C-A912-8A2018D96B53}"/>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grpSp>
        <p:nvGrpSpPr>
          <p:cNvPr id="21" name="Group 20">
            <a:extLst>
              <a:ext uri="{FF2B5EF4-FFF2-40B4-BE49-F238E27FC236}">
                <a16:creationId xmlns:a16="http://schemas.microsoft.com/office/drawing/2014/main" id="{BD8A7E22-A105-49C5-2F08-CFBB2A4F7EB3}"/>
              </a:ext>
            </a:extLst>
          </p:cNvPr>
          <p:cNvGrpSpPr/>
          <p:nvPr/>
        </p:nvGrpSpPr>
        <p:grpSpPr>
          <a:xfrm>
            <a:off x="5272320" y="3145339"/>
            <a:ext cx="1651423" cy="389371"/>
            <a:chOff x="8349959" y="687487"/>
            <a:chExt cx="1651423" cy="389371"/>
          </a:xfrm>
        </p:grpSpPr>
        <p:sp>
          <p:nvSpPr>
            <p:cNvPr id="22" name="Rectangle 21">
              <a:extLst>
                <a:ext uri="{FF2B5EF4-FFF2-40B4-BE49-F238E27FC236}">
                  <a16:creationId xmlns:a16="http://schemas.microsoft.com/office/drawing/2014/main" id="{C55FC8CA-9850-2897-FDF7-32850A59AD47}"/>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TextBox 22">
              <a:extLst>
                <a:ext uri="{FF2B5EF4-FFF2-40B4-BE49-F238E27FC236}">
                  <a16:creationId xmlns:a16="http://schemas.microsoft.com/office/drawing/2014/main" id="{AA67C767-1F5A-6342-E5A6-3154E7B6B33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24" name="TextBox 23">
              <a:extLst>
                <a:ext uri="{FF2B5EF4-FFF2-40B4-BE49-F238E27FC236}">
                  <a16:creationId xmlns:a16="http://schemas.microsoft.com/office/drawing/2014/main" id="{4121B5BB-BA6A-F414-E84E-3101842ACD4B}"/>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25" name="TextBox 24">
              <a:extLst>
                <a:ext uri="{FF2B5EF4-FFF2-40B4-BE49-F238E27FC236}">
                  <a16:creationId xmlns:a16="http://schemas.microsoft.com/office/drawing/2014/main" id="{D0750AC3-5B88-E099-CDDB-3E6C13E05DE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grpSp>
        <p:nvGrpSpPr>
          <p:cNvPr id="31" name="Group 30">
            <a:extLst>
              <a:ext uri="{FF2B5EF4-FFF2-40B4-BE49-F238E27FC236}">
                <a16:creationId xmlns:a16="http://schemas.microsoft.com/office/drawing/2014/main" id="{6CF77B7B-CAA6-5EE4-F51C-9FA3BA7AE0EA}"/>
              </a:ext>
            </a:extLst>
          </p:cNvPr>
          <p:cNvGrpSpPr/>
          <p:nvPr/>
        </p:nvGrpSpPr>
        <p:grpSpPr>
          <a:xfrm>
            <a:off x="4107096" y="5561831"/>
            <a:ext cx="1651423" cy="389371"/>
            <a:chOff x="8349959" y="687487"/>
            <a:chExt cx="1651423" cy="389371"/>
          </a:xfrm>
        </p:grpSpPr>
        <p:sp>
          <p:nvSpPr>
            <p:cNvPr id="32" name="Rectangle 31">
              <a:extLst>
                <a:ext uri="{FF2B5EF4-FFF2-40B4-BE49-F238E27FC236}">
                  <a16:creationId xmlns:a16="http://schemas.microsoft.com/office/drawing/2014/main" id="{362B2F3C-1A2C-22DE-11C6-35EF01FB4964}"/>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 name="TextBox 32">
              <a:extLst>
                <a:ext uri="{FF2B5EF4-FFF2-40B4-BE49-F238E27FC236}">
                  <a16:creationId xmlns:a16="http://schemas.microsoft.com/office/drawing/2014/main" id="{63BA422A-055D-83BF-7614-2A6490E1E42A}"/>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34" name="TextBox 33">
              <a:extLst>
                <a:ext uri="{FF2B5EF4-FFF2-40B4-BE49-F238E27FC236}">
                  <a16:creationId xmlns:a16="http://schemas.microsoft.com/office/drawing/2014/main" id="{847F086F-8EE5-B65B-F3AD-B90AC3BAA993}"/>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35" name="TextBox 34">
              <a:extLst>
                <a:ext uri="{FF2B5EF4-FFF2-40B4-BE49-F238E27FC236}">
                  <a16:creationId xmlns:a16="http://schemas.microsoft.com/office/drawing/2014/main" id="{A767B5E6-9B62-1E9F-8ECC-7C6440F2D722}"/>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cxnSp>
        <p:nvCxnSpPr>
          <p:cNvPr id="36" name="Straight Connector 35">
            <a:extLst>
              <a:ext uri="{FF2B5EF4-FFF2-40B4-BE49-F238E27FC236}">
                <a16:creationId xmlns:a16="http://schemas.microsoft.com/office/drawing/2014/main" id="{C50FCAC8-2BD7-5831-502D-460A2985C4FB}"/>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3B86B99E-8B69-2971-9DBA-1E90AD4CFFA5}"/>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0F2BD8D8-9D10-8B19-1C62-4230F283322B}"/>
              </a:ext>
            </a:extLst>
          </p:cNvPr>
          <p:cNvGrpSpPr/>
          <p:nvPr/>
        </p:nvGrpSpPr>
        <p:grpSpPr>
          <a:xfrm>
            <a:off x="1825736" y="3693979"/>
            <a:ext cx="1651423" cy="389371"/>
            <a:chOff x="8349959" y="687487"/>
            <a:chExt cx="1651423" cy="389371"/>
          </a:xfrm>
        </p:grpSpPr>
        <p:sp>
          <p:nvSpPr>
            <p:cNvPr id="39" name="Rectangle 38">
              <a:extLst>
                <a:ext uri="{FF2B5EF4-FFF2-40B4-BE49-F238E27FC236}">
                  <a16:creationId xmlns:a16="http://schemas.microsoft.com/office/drawing/2014/main" id="{C37143D8-5E22-4921-A36A-DE7F809ACE66}"/>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TextBox 39">
              <a:extLst>
                <a:ext uri="{FF2B5EF4-FFF2-40B4-BE49-F238E27FC236}">
                  <a16:creationId xmlns:a16="http://schemas.microsoft.com/office/drawing/2014/main" id="{82C57A99-F5E8-A08D-D8C0-7C5182504E8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41" name="TextBox 40">
              <a:extLst>
                <a:ext uri="{FF2B5EF4-FFF2-40B4-BE49-F238E27FC236}">
                  <a16:creationId xmlns:a16="http://schemas.microsoft.com/office/drawing/2014/main" id="{F5073EDC-3591-CB08-2DDA-368C690C6706}"/>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42" name="TextBox 41">
              <a:extLst>
                <a:ext uri="{FF2B5EF4-FFF2-40B4-BE49-F238E27FC236}">
                  <a16:creationId xmlns:a16="http://schemas.microsoft.com/office/drawing/2014/main" id="{C979AAC8-CBF1-2DA6-B365-73E019AA038B}"/>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spTree>
    <p:extLst>
      <p:ext uri="{BB962C8B-B14F-4D97-AF65-F5344CB8AC3E}">
        <p14:creationId xmlns:p14="http://schemas.microsoft.com/office/powerpoint/2010/main" val="3140532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10"/>
                                        </p:tgtEl>
                                      </p:cBhvr>
                                    </p:animEffect>
                                    <p:set>
                                      <p:cBhvr>
                                        <p:cTn id="15" dur="1" fill="hold">
                                          <p:stCondLst>
                                            <p:cond delay="499"/>
                                          </p:stCondLst>
                                        </p:cTn>
                                        <p:tgtEl>
                                          <p:spTgt spid="10"/>
                                        </p:tgtEl>
                                        <p:attrNameLst>
                                          <p:attrName>style.visibility</p:attrName>
                                        </p:attrNameLst>
                                      </p:cBhvr>
                                      <p:to>
                                        <p:strVal val="hidden"/>
                                      </p:to>
                                    </p:set>
                                  </p:childTnLst>
                                </p:cTn>
                              </p:par>
                              <p:par>
                                <p:cTn id="16" presetID="9" presetClass="entr" presetSubtype="0"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dissolve">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xit" presetSubtype="0" fill="hold" nodeType="clickEffect">
                                  <p:stCondLst>
                                    <p:cond delay="0"/>
                                  </p:stCondLst>
                                  <p:childTnLst>
                                    <p:animEffect transition="out" filter="dissolve">
                                      <p:cBhvr>
                                        <p:cTn id="22" dur="500"/>
                                        <p:tgtEl>
                                          <p:spTgt spid="21"/>
                                        </p:tgtEl>
                                      </p:cBhvr>
                                    </p:animEffect>
                                    <p:set>
                                      <p:cBhvr>
                                        <p:cTn id="23" dur="1" fill="hold">
                                          <p:stCondLst>
                                            <p:cond delay="499"/>
                                          </p:stCondLst>
                                        </p:cTn>
                                        <p:tgtEl>
                                          <p:spTgt spid="21"/>
                                        </p:tgtEl>
                                        <p:attrNameLst>
                                          <p:attrName>style.visibility</p:attrName>
                                        </p:attrNameLst>
                                      </p:cBhvr>
                                      <p:to>
                                        <p:strVal val="hidden"/>
                                      </p:to>
                                    </p:set>
                                  </p:childTnLst>
                                </p:cTn>
                              </p:par>
                            </p:childTnLst>
                          </p:cTn>
                        </p:par>
                        <p:par>
                          <p:cTn id="24" fill="hold">
                            <p:stCondLst>
                              <p:cond delay="500"/>
                            </p:stCondLst>
                            <p:childTnLst>
                              <p:par>
                                <p:cTn id="25" presetID="22" presetClass="entr" presetSubtype="2" fill="hold"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right)">
                                      <p:cBhvr>
                                        <p:cTn id="27" dur="500"/>
                                        <p:tgtEl>
                                          <p:spTgt spid="31"/>
                                        </p:tgtEl>
                                      </p:cBhvr>
                                    </p:animEffect>
                                  </p:childTnLst>
                                </p:cTn>
                              </p:par>
                            </p:childTnLst>
                          </p:cTn>
                        </p:par>
                        <p:par>
                          <p:cTn id="28" fill="hold">
                            <p:stCondLst>
                              <p:cond delay="1000"/>
                            </p:stCondLst>
                            <p:childTnLst>
                              <p:par>
                                <p:cTn id="29" presetID="2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ipe(right)">
                                      <p:cBhvr>
                                        <p:cTn id="31" dur="500"/>
                                        <p:tgtEl>
                                          <p:spTgt spid="3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1"/>
                                        </p:tgtEl>
                                      </p:cBhvr>
                                    </p:animEffect>
                                    <p:set>
                                      <p:cBhvr>
                                        <p:cTn id="36" dur="1" fill="hold">
                                          <p:stCondLst>
                                            <p:cond delay="499"/>
                                          </p:stCondLst>
                                        </p:cTn>
                                        <p:tgtEl>
                                          <p:spTgt spid="31"/>
                                        </p:tgtEl>
                                        <p:attrNameLst>
                                          <p:attrName>style.visibility</p:attrName>
                                        </p:attrNameLst>
                                      </p:cBhvr>
                                      <p:to>
                                        <p:strVal val="hidden"/>
                                      </p:to>
                                    </p:set>
                                  </p:childTnLst>
                                </p:cTn>
                              </p:par>
                              <p:par>
                                <p:cTn id="37" presetID="9" presetClass="exit" presetSubtype="0" fill="hold" nodeType="withEffect">
                                  <p:stCondLst>
                                    <p:cond delay="0"/>
                                  </p:stCondLst>
                                  <p:childTnLst>
                                    <p:animEffect transition="out" filter="dissolve">
                                      <p:cBhvr>
                                        <p:cTn id="38" dur="500"/>
                                        <p:tgtEl>
                                          <p:spTgt spid="37"/>
                                        </p:tgtEl>
                                      </p:cBhvr>
                                    </p:animEffect>
                                    <p:set>
                                      <p:cBhvr>
                                        <p:cTn id="39" dur="1" fill="hold">
                                          <p:stCondLst>
                                            <p:cond delay="499"/>
                                          </p:stCondLst>
                                        </p:cTn>
                                        <p:tgtEl>
                                          <p:spTgt spid="37"/>
                                        </p:tgtEl>
                                        <p:attrNameLst>
                                          <p:attrName>style.visibility</p:attrName>
                                        </p:attrNameLst>
                                      </p:cBhvr>
                                      <p:to>
                                        <p:strVal val="hidden"/>
                                      </p:to>
                                    </p:set>
                                  </p:childTnLst>
                                </p:cTn>
                              </p:par>
                              <p:par>
                                <p:cTn id="40" presetID="9" presetClass="entr" presetSubtype="0" fill="hold"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dissolve">
                                      <p:cBhvr>
                                        <p:cTn id="42"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Freeform 92">
              <a:extLst>
                <a:ext uri="{FF2B5EF4-FFF2-40B4-BE49-F238E27FC236}">
                  <a16:creationId xmlns:a16="http://schemas.microsoft.com/office/drawing/2014/main" id="{413D91FB-83FD-B343-90EB-BB6C16387196}"/>
                </a:ext>
              </a:extLst>
            </p:cNvPr>
            <p:cNvSpPr>
              <a:spLocks/>
            </p:cNvSpPr>
            <p:nvPr/>
          </p:nvSpPr>
          <p:spPr bwMode="auto">
            <a:xfrm>
              <a:off x="5532311" y="5746564"/>
              <a:ext cx="336683" cy="244860"/>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bottleneck link (almost always busy)</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130</a:t>
            </a:fld>
            <a:endParaRPr lang="en-US"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330565"/>
            <a:ext cx="4288552" cy="1038257"/>
            <a:chOff x="3613959" y="3330565"/>
            <a:chExt cx="4288552" cy="1038257"/>
          </a:xfrm>
        </p:grpSpPr>
        <p:sp>
          <p:nvSpPr>
            <p:cNvPr id="18" name="TextBox 17">
              <a:extLst>
                <a:ext uri="{FF2B5EF4-FFF2-40B4-BE49-F238E27FC236}">
                  <a16:creationId xmlns:a16="http://schemas.microsoft.com/office/drawing/2014/main" id="{72BF638B-27BF-9A44-BC9B-E5A7126F9971}"/>
                </a:ext>
              </a:extLst>
            </p:cNvPr>
            <p:cNvSpPr txBox="1"/>
            <p:nvPr/>
          </p:nvSpPr>
          <p:spPr>
            <a:xfrm>
              <a:off x="3932559" y="3330565"/>
              <a:ext cx="3969952" cy="840230"/>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end-end throughout with congested bottleneck</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477143" y="5329279"/>
            <a:ext cx="4243986" cy="840230"/>
            <a:chOff x="477143" y="5329279"/>
            <a:chExt cx="4243986" cy="840230"/>
          </a:xfrm>
        </p:grpSpPr>
        <p:sp>
          <p:nvSpPr>
            <p:cNvPr id="110" name="TextBox 109">
              <a:extLst>
                <a:ext uri="{FF2B5EF4-FFF2-40B4-BE49-F238E27FC236}">
                  <a16:creationId xmlns:a16="http://schemas.microsoft.com/office/drawing/2014/main" id="{67AC24E6-353D-7641-8425-F6A26F20ABC7}"/>
                </a:ext>
              </a:extLst>
            </p:cNvPr>
            <p:cNvSpPr txBox="1"/>
            <p:nvPr/>
          </p:nvSpPr>
          <p:spPr>
            <a:xfrm>
              <a:off x="477143" y="5329279"/>
              <a:ext cx="2818708" cy="840230"/>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measured RTT</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Straight Connector 27">
            <a:extLst>
              <a:ext uri="{FF2B5EF4-FFF2-40B4-BE49-F238E27FC236}">
                <a16:creationId xmlns:a16="http://schemas.microsoft.com/office/drawing/2014/main" id="{D625C25C-416C-5C4E-AFF1-F6889ED15803}"/>
              </a:ext>
            </a:extLst>
          </p:cNvPr>
          <p:cNvCxnSpPr/>
          <p:nvPr/>
        </p:nvCxnSpPr>
        <p:spPr>
          <a:xfrm>
            <a:off x="3375025" y="6443089"/>
            <a:ext cx="5028511" cy="0"/>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sp>
        <p:nvSpPr>
          <p:cNvPr id="31" name="TextBox 30">
            <a:extLst>
              <a:ext uri="{FF2B5EF4-FFF2-40B4-BE49-F238E27FC236}">
                <a16:creationId xmlns:a16="http://schemas.microsoft.com/office/drawing/2014/main" id="{AB18F1EA-ED80-CE47-9C3C-647F034AB95E}"/>
              </a:ext>
            </a:extLst>
          </p:cNvPr>
          <p:cNvSpPr txBox="1"/>
          <p:nvPr/>
        </p:nvSpPr>
        <p:spPr>
          <a:xfrm>
            <a:off x="5618466" y="6074989"/>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dirty="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131</a:t>
            </a:fld>
            <a:endParaRPr lang="en-US" dirty="0"/>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marR="0" lvl="0" indent="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Keeping sender-to-receiver pipe “just full enough, but no fuller”: keep bottleneck link busy transmitting, but avoid high delays/buffering</a:t>
            </a:r>
          </a:p>
        </p:txBody>
      </p:sp>
      <p:grpSp>
        <p:nvGrpSpPr>
          <p:cNvPr id="23" name="Group 22">
            <a:extLst>
              <a:ext uri="{FF2B5EF4-FFF2-40B4-BE49-F238E27FC236}">
                <a16:creationId xmlns:a16="http://schemas.microsoft.com/office/drawing/2014/main" id="{136B4431-4002-B74D-B3BA-B0C220251CB6}"/>
              </a:ext>
            </a:extLst>
          </p:cNvPr>
          <p:cNvGrpSpPr/>
          <p:nvPr/>
        </p:nvGrpSpPr>
        <p:grpSpPr>
          <a:xfrm>
            <a:off x="1216626" y="2508955"/>
            <a:ext cx="5802008" cy="918937"/>
            <a:chOff x="2365663" y="2430127"/>
            <a:chExt cx="5802008" cy="918937"/>
          </a:xfrm>
        </p:grpSpPr>
        <p:grpSp>
          <p:nvGrpSpPr>
            <p:cNvPr id="212" name="Group 190">
              <a:extLst>
                <a:ext uri="{FF2B5EF4-FFF2-40B4-BE49-F238E27FC236}">
                  <a16:creationId xmlns:a16="http://schemas.microsoft.com/office/drawing/2014/main" id="{1BEB02B0-C16F-034C-BBAD-5DB73C96AD78}"/>
                </a:ext>
              </a:extLst>
            </p:cNvPr>
            <p:cNvGrpSpPr>
              <a:grpSpLocks/>
            </p:cNvGrpSpPr>
            <p:nvPr/>
          </p:nvGrpSpPr>
          <p:grpSpPr bwMode="auto">
            <a:xfrm flipH="1">
              <a:off x="2365663" y="2430127"/>
              <a:ext cx="673100" cy="701675"/>
              <a:chOff x="-44" y="1473"/>
              <a:chExt cx="981" cy="1105"/>
            </a:xfrm>
          </p:grpSpPr>
          <p:pic>
            <p:nvPicPr>
              <p:cNvPr id="213" name="Picture 191" descr="desktop_computer_stylized_medium">
                <a:extLst>
                  <a:ext uri="{FF2B5EF4-FFF2-40B4-BE49-F238E27FC236}">
                    <a16:creationId xmlns:a16="http://schemas.microsoft.com/office/drawing/2014/main" id="{5230AF6F-A0E4-0F40-90F2-B49DEE901C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192">
                <a:extLst>
                  <a:ext uri="{FF2B5EF4-FFF2-40B4-BE49-F238E27FC236}">
                    <a16:creationId xmlns:a16="http://schemas.microsoft.com/office/drawing/2014/main" id="{EB8220CB-48C1-504B-9215-0FA50BED28A3}"/>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190">
              <a:extLst>
                <a:ext uri="{FF2B5EF4-FFF2-40B4-BE49-F238E27FC236}">
                  <a16:creationId xmlns:a16="http://schemas.microsoft.com/office/drawing/2014/main" id="{0F072356-83E5-7644-BFC6-AA47F8D1DC03}"/>
                </a:ext>
              </a:extLst>
            </p:cNvPr>
            <p:cNvGrpSpPr>
              <a:grpSpLocks/>
            </p:cNvGrpSpPr>
            <p:nvPr/>
          </p:nvGrpSpPr>
          <p:grpSpPr bwMode="auto">
            <a:xfrm flipH="1">
              <a:off x="7493993" y="2467744"/>
              <a:ext cx="673678" cy="702006"/>
              <a:chOff x="-44" y="1473"/>
              <a:chExt cx="981" cy="1105"/>
            </a:xfrm>
          </p:grpSpPr>
          <p:pic>
            <p:nvPicPr>
              <p:cNvPr id="230" name="Picture 191" descr="desktop_computer_stylized_medium">
                <a:extLst>
                  <a:ext uri="{FF2B5EF4-FFF2-40B4-BE49-F238E27FC236}">
                    <a16:creationId xmlns:a16="http://schemas.microsoft.com/office/drawing/2014/main" id="{4507DD2C-8D56-7644-B5AF-0C0A90DF92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192">
                <a:extLst>
                  <a:ext uri="{FF2B5EF4-FFF2-40B4-BE49-F238E27FC236}">
                    <a16:creationId xmlns:a16="http://schemas.microsoft.com/office/drawing/2014/main" id="{2838DBD0-6CF7-2B4C-AF1C-FC929CAD15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3" name="Group 232">
              <a:extLst>
                <a:ext uri="{FF2B5EF4-FFF2-40B4-BE49-F238E27FC236}">
                  <a16:creationId xmlns:a16="http://schemas.microsoft.com/office/drawing/2014/main" id="{44545816-4C7B-7846-8988-A05301734F47}"/>
                </a:ext>
              </a:extLst>
            </p:cNvPr>
            <p:cNvGrpSpPr/>
            <p:nvPr/>
          </p:nvGrpSpPr>
          <p:grpSpPr>
            <a:xfrm>
              <a:off x="5227521" y="2574515"/>
              <a:ext cx="876995" cy="403711"/>
              <a:chOff x="5033182" y="4091488"/>
              <a:chExt cx="876995" cy="403711"/>
            </a:xfrm>
          </p:grpSpPr>
          <p:cxnSp>
            <p:nvCxnSpPr>
              <p:cNvPr id="234" name="Straight Connector 233">
                <a:extLst>
                  <a:ext uri="{FF2B5EF4-FFF2-40B4-BE49-F238E27FC236}">
                    <a16:creationId xmlns:a16="http://schemas.microsoft.com/office/drawing/2014/main" id="{3D51E61F-DA54-2643-BAD4-268E7575F59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Rectangle 234">
                <a:extLst>
                  <a:ext uri="{FF2B5EF4-FFF2-40B4-BE49-F238E27FC236}">
                    <a16:creationId xmlns:a16="http://schemas.microsoft.com/office/drawing/2014/main" id="{8123A8E9-67AB-C74F-925C-E7D244041419}"/>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640BDC0F-EFFD-484D-83D9-2FB005386232}"/>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37" name="Straight Connector 236">
                <a:extLst>
                  <a:ext uri="{FF2B5EF4-FFF2-40B4-BE49-F238E27FC236}">
                    <a16:creationId xmlns:a16="http://schemas.microsoft.com/office/drawing/2014/main" id="{1BCB38CC-A870-9B4A-A5DB-98356F6B39AA}"/>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CF902B15-3C54-A647-A9A9-535E0C74301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3171852F-D884-A742-885D-93002D5B0D9D}"/>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D2D019EE-47E4-224B-BBF8-5443E4900165}"/>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7B009AAC-9DFA-ED4A-91AE-DA00BB581A0B}"/>
                </a:ext>
              </a:extLst>
            </p:cNvPr>
            <p:cNvGrpSpPr/>
            <p:nvPr/>
          </p:nvGrpSpPr>
          <p:grpSpPr>
            <a:xfrm>
              <a:off x="3067072" y="2776371"/>
              <a:ext cx="4456450" cy="344905"/>
              <a:chOff x="3391522" y="3946678"/>
              <a:chExt cx="4456450" cy="344905"/>
            </a:xfrm>
          </p:grpSpPr>
          <p:cxnSp>
            <p:nvCxnSpPr>
              <p:cNvPr id="247" name="Straight Connector 246">
                <a:extLst>
                  <a:ext uri="{FF2B5EF4-FFF2-40B4-BE49-F238E27FC236}">
                    <a16:creationId xmlns:a16="http://schemas.microsoft.com/office/drawing/2014/main" id="{434B4871-78D8-4E49-92B1-439A3541CBD6}"/>
                  </a:ext>
                </a:extLst>
              </p:cNvPr>
              <p:cNvCxnSpPr>
                <a:cxnSpLocks/>
              </p:cNvCxnSpPr>
              <p:nvPr/>
            </p:nvCxnSpPr>
            <p:spPr>
              <a:xfrm>
                <a:off x="3391522" y="3946678"/>
                <a:ext cx="4456450" cy="0"/>
              </a:xfrm>
              <a:prstGeom prst="line">
                <a:avLst/>
              </a:prstGeom>
              <a:ln w="15875">
                <a:solidFill>
                  <a:schemeClr val="tx1"/>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05D2D98D-623A-FC44-9A40-156B6A2B4E10}"/>
                  </a:ext>
                </a:extLst>
              </p:cNvPr>
              <p:cNvCxnSpPr>
                <a:cxnSpLocks/>
              </p:cNvCxnSpPr>
              <p:nvPr/>
            </p:nvCxnSpPr>
            <p:spPr>
              <a:xfrm>
                <a:off x="3391522" y="4291583"/>
                <a:ext cx="4456450" cy="0"/>
              </a:xfrm>
              <a:prstGeom prst="line">
                <a:avLst/>
              </a:prstGeom>
              <a:ln w="15875">
                <a:solidFill>
                  <a:schemeClr val="tx1"/>
                </a:solidFill>
                <a:headEnd type="triangle"/>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5A69AD9-CFF6-7544-A126-02A8879C32D5}"/>
                  </a:ext>
                </a:extLst>
              </p:cNvPr>
              <p:cNvCxnSpPr>
                <a:cxnSpLocks/>
              </p:cNvCxnSpPr>
              <p:nvPr/>
            </p:nvCxnSpPr>
            <p:spPr>
              <a:xfrm>
                <a:off x="7847972" y="3946678"/>
                <a:ext cx="0" cy="34490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3235E34B-03D9-694A-B4F9-262BA47FDC5E}"/>
                </a:ext>
              </a:extLst>
            </p:cNvPr>
            <p:cNvSpPr txBox="1"/>
            <p:nvPr/>
          </p:nvSpPr>
          <p:spPr>
            <a:xfrm>
              <a:off x="3454066" y="2887399"/>
              <a:ext cx="1465722"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rPr>
                <a:t>measured</a:t>
              </a:r>
              <a:endPar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750855" y="3728780"/>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Delay-based approach:</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rPr>
              <a:t>min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 minimum observed RTT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pitchFamily="2" charset="2"/>
              </a:rPr>
              <a:t> (uncongested path)</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uncongested throughput with congestion window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cwnd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is cwnd/RTT</a:t>
            </a:r>
            <a:r>
              <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rPr>
              <a:t>min</a:t>
            </a:r>
          </a:p>
        </p:txBody>
      </p:sp>
      <p:sp>
        <p:nvSpPr>
          <p:cNvPr id="21" name="TextBox 20">
            <a:extLst>
              <a:ext uri="{FF2B5EF4-FFF2-40B4-BE49-F238E27FC236}">
                <a16:creationId xmlns:a16="http://schemas.microsoft.com/office/drawing/2014/main" id="{1AB6FF2A-EB61-BB4D-9956-9ED80C80ECD5}"/>
              </a:ext>
            </a:extLst>
          </p:cNvPr>
          <p:cNvSpPr txBox="1"/>
          <p:nvPr/>
        </p:nvSpPr>
        <p:spPr>
          <a:xfrm>
            <a:off x="2305029" y="5206661"/>
            <a:ext cx="7555832"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if measured throughput “very close” to  uncongested throughput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increase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dirty="0">
                <a:ln>
                  <a:noFill/>
                </a:ln>
                <a:solidFill>
                  <a:prstClr val="black"/>
                </a:solidFill>
                <a:effectLst/>
                <a:uLnTx/>
                <a:uFillTx/>
                <a:latin typeface="Calibri"/>
                <a:ea typeface="+mn-ea"/>
                <a:cs typeface="+mn-cs"/>
              </a:rPr>
              <a:t> linearly                /* since path not congested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else if measured throughput “far below” uncongested throughout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      decrease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cwnd </a:t>
            </a:r>
            <a:r>
              <a:rPr kumimoji="0" lang="en-US" sz="2000" b="0" i="0" u="none" strike="noStrike" kern="1200" cap="none" spc="0" normalizeH="0" baseline="0" noProof="0" dirty="0">
                <a:ln>
                  <a:noFill/>
                </a:ln>
                <a:solidFill>
                  <a:prstClr val="black"/>
                </a:solidFill>
                <a:effectLst/>
                <a:uLnTx/>
                <a:uFillTx/>
                <a:latin typeface="Calibri"/>
                <a:ea typeface="+mn-ea"/>
                <a:cs typeface="+mn-cs"/>
              </a:rPr>
              <a:t>linearly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since path is congested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7368304" y="2588834"/>
            <a:ext cx="3548062" cy="1114151"/>
            <a:chOff x="7481866" y="2350865"/>
            <a:chExt cx="3548062" cy="1114151"/>
          </a:xfrm>
        </p:grpSpPr>
        <p:sp>
          <p:nvSpPr>
            <p:cNvPr id="250" name="TextBox 249">
              <a:extLst>
                <a:ext uri="{FF2B5EF4-FFF2-40B4-BE49-F238E27FC236}">
                  <a16:creationId xmlns:a16="http://schemas.microsoft.com/office/drawing/2014/main" id="{762B06AF-6E17-B749-AF47-CA83D0FA5E18}"/>
                </a:ext>
              </a:extLst>
            </p:cNvPr>
            <p:cNvSpPr txBox="1"/>
            <p:nvPr/>
          </p:nvSpPr>
          <p:spPr>
            <a:xfrm>
              <a:off x="9172199" y="2941796"/>
              <a:ext cx="1675523"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measured</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481866" y="2350865"/>
              <a:ext cx="3548062" cy="923986"/>
              <a:chOff x="7519640" y="2453981"/>
              <a:chExt cx="3548062" cy="923986"/>
            </a:xfrm>
          </p:grpSpPr>
          <p:sp>
            <p:nvSpPr>
              <p:cNvPr id="15" name="TextBox 14">
                <a:extLst>
                  <a:ext uri="{FF2B5EF4-FFF2-40B4-BE49-F238E27FC236}">
                    <a16:creationId xmlns:a16="http://schemas.microsoft.com/office/drawing/2014/main" id="{A8DCC063-E112-F040-9122-97D83F370C02}"/>
                  </a:ext>
                </a:extLst>
              </p:cNvPr>
              <p:cNvSpPr txBox="1"/>
              <p:nvPr/>
            </p:nvSpPr>
            <p:spPr>
              <a:xfrm>
                <a:off x="7519640" y="2731636"/>
                <a:ext cx="1371594"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measured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throughput</a:t>
                </a:r>
              </a:p>
            </p:txBody>
          </p:sp>
          <p:cxnSp>
            <p:nvCxnSpPr>
              <p:cNvPr id="20" name="Straight Connector 19">
                <a:extLst>
                  <a:ext uri="{FF2B5EF4-FFF2-40B4-BE49-F238E27FC236}">
                    <a16:creationId xmlns:a16="http://schemas.microsoft.com/office/drawing/2014/main" id="{501FADCE-D52D-A546-A51C-7C5C0F44A9F9}"/>
                  </a:ext>
                </a:extLst>
              </p:cNvPr>
              <p:cNvCxnSpPr/>
              <p:nvPr/>
            </p:nvCxnSpPr>
            <p:spPr>
              <a:xfrm>
                <a:off x="9284574" y="3075516"/>
                <a:ext cx="914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52" name="TextBox 251">
                <a:extLst>
                  <a:ext uri="{FF2B5EF4-FFF2-40B4-BE49-F238E27FC236}">
                    <a16:creationId xmlns:a16="http://schemas.microsoft.com/office/drawing/2014/main" id="{5FFFB67C-3E95-CC4C-A770-35AB56ED6EDF}"/>
                  </a:ext>
                </a:extLst>
              </p:cNvPr>
              <p:cNvSpPr txBox="1"/>
              <p:nvPr/>
            </p:nvSpPr>
            <p:spPr>
              <a:xfrm>
                <a:off x="9209973" y="2453981"/>
                <a:ext cx="1857729" cy="6463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bytes sent in last RTT interval</a:t>
                </a: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132</a:t>
            </a:fld>
            <a:endParaRPr lang="en-US" dirty="0"/>
          </a:p>
        </p:txBody>
      </p:sp>
    </p:spTree>
    <p:extLst>
      <p:ext uri="{BB962C8B-B14F-4D97-AF65-F5344CB8AC3E}">
        <p14:creationId xmlns:p14="http://schemas.microsoft.com/office/powerpoint/2010/main" val="337408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dissolve">
                                      <p:cBhvr>
                                        <p:cTn id="7" dur="500"/>
                                        <p:tgtEl>
                                          <p:spTgt spid="24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dissolv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21"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574392" y="16141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 without inducing/forcing loss</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maximizing throughout (“keeping the just pipe full… ”) while keeping delay low (“…but not fuller”)</a:t>
            </a:r>
          </a:p>
        </p:txBody>
      </p:sp>
      <p:sp>
        <p:nvSpPr>
          <p:cNvPr id="5" name="Rectangle 4">
            <a:extLst>
              <a:ext uri="{FF2B5EF4-FFF2-40B4-BE49-F238E27FC236}">
                <a16:creationId xmlns:a16="http://schemas.microsoft.com/office/drawing/2014/main" id="{F758D649-2F31-494F-B74A-CEF30A4B3B0E}"/>
              </a:ext>
            </a:extLst>
          </p:cNvPr>
          <p:cNvSpPr txBox="1">
            <a:spLocks noChangeArrowheads="1"/>
          </p:cNvSpPr>
          <p:nvPr/>
        </p:nvSpPr>
        <p:spPr>
          <a:xfrm>
            <a:off x="561692" y="29603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 number of deployed TCPs take a delay-based approach</a:t>
            </a:r>
          </a:p>
          <a:p>
            <a:pPr marL="866775" lvl="1" indent="-282575">
              <a:buFont typeface="Wingdings" charset="2"/>
              <a:buChar char="§"/>
              <a:defRPr/>
            </a:pPr>
            <a:r>
              <a:rPr lang="en-US" dirty="0">
                <a:solidFill>
                  <a:prstClr val="black"/>
                </a:solidFill>
              </a:rPr>
              <a:t>Bottleneck Bandwidth and Round-trip propagation time (BBR)</a:t>
            </a:r>
            <a:r>
              <a:rPr kumimoji="0" lang="en-US" b="0" i="0" u="none" strike="noStrike" kern="1200" cap="none" spc="0" normalizeH="0" baseline="0" noProof="0" dirty="0">
                <a:ln>
                  <a:noFill/>
                </a:ln>
                <a:solidFill>
                  <a:prstClr val="black"/>
                </a:solidFill>
                <a:effectLst/>
                <a:uLnTx/>
                <a:uFillTx/>
                <a:latin typeface="Calibri" panose="020F0502020204030204"/>
              </a:rPr>
              <a:t> </a:t>
            </a:r>
            <a:r>
              <a:rPr lang="en-US" dirty="0">
                <a:solidFill>
                  <a:prstClr val="black"/>
                </a:solidFill>
              </a:rPr>
              <a:t>congestion control algorithm </a:t>
            </a:r>
            <a:r>
              <a:rPr kumimoji="0" lang="en-US" b="0" i="0" u="none" strike="noStrike" kern="1200" cap="none" spc="0" normalizeH="0" baseline="0" noProof="0" dirty="0">
                <a:ln>
                  <a:noFill/>
                </a:ln>
                <a:solidFill>
                  <a:prstClr val="black"/>
                </a:solidFill>
                <a:effectLst/>
                <a:uLnTx/>
                <a:uFillTx/>
                <a:latin typeface="Calibri" panose="020F0502020204030204"/>
              </a:rPr>
              <a:t>deployed on Google’s (internal) backbone network</a:t>
            </a:r>
          </a:p>
        </p:txBody>
      </p:sp>
      <p:sp>
        <p:nvSpPr>
          <p:cNvPr id="6" name="Slide Number Placeholder 2">
            <a:extLst>
              <a:ext uri="{FF2B5EF4-FFF2-40B4-BE49-F238E27FC236}">
                <a16:creationId xmlns:a16="http://schemas.microsoft.com/office/drawing/2014/main" id="{5CA7437E-E0FF-0640-BE1C-5EF5D43C1DD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133</a:t>
            </a:fld>
            <a:endParaRPr lang="en-US" dirty="0"/>
          </a:p>
        </p:txBody>
      </p:sp>
    </p:spTree>
    <p:extLst>
      <p:ext uri="{BB962C8B-B14F-4D97-AF65-F5344CB8AC3E}">
        <p14:creationId xmlns:p14="http://schemas.microsoft.com/office/powerpoint/2010/main" val="4171275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Explicit congestion notification </a:t>
            </a:r>
            <a:r>
              <a:rPr lang="en-US" sz="3600" dirty="0"/>
              <a:t>(ECN)</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two bits in IP header (ToS field) marked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destination sets ECE bit on ACK segment to notify sender of congestion</a:t>
            </a:r>
          </a:p>
          <a:p>
            <a:pPr marL="457200" lvl="0" indent="-215900">
              <a:spcBef>
                <a:spcPts val="400"/>
              </a:spcBef>
              <a:buFont typeface="Wingdings" charset="2"/>
              <a:buChar char="§"/>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involves both IP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(TCP header E </a:t>
            </a:r>
            <a:r>
              <a:rPr lang="en-US" sz="2000" dirty="0">
                <a:solidFill>
                  <a:prstClr val="black"/>
                </a:solidFill>
                <a:latin typeface="Calibri" panose="020F0502020204030204"/>
              </a:rPr>
              <a:t>(a.k.a., </a:t>
            </a:r>
            <a:r>
              <a:rPr lang="en-US" sz="2000" dirty="0">
                <a:solidFill>
                  <a:prstClr val="black"/>
                </a:solidFill>
              </a:rPr>
              <a:t>ECE - ECN-Echo) and C (a.k.a., CWR - Congestion Window Reduced)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bit marking)</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134</a:t>
            </a:fld>
            <a:endParaRPr lang="en-US"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DBB9026-12F2-A349-BFEF-8C31C7F86092}"/>
              </a:ext>
            </a:extLst>
          </p:cNvPr>
          <p:cNvGrpSpPr/>
          <p:nvPr/>
        </p:nvGrpSpPr>
        <p:grpSpPr>
          <a:xfrm>
            <a:off x="7593761" y="3434252"/>
            <a:ext cx="1100814" cy="719137"/>
            <a:chOff x="7493876" y="2774731"/>
            <a:chExt cx="1481958" cy="894622"/>
          </a:xfrm>
        </p:grpSpPr>
        <p:sp>
          <p:nvSpPr>
            <p:cNvPr id="104" name="Freeform 103">
              <a:extLst>
                <a:ext uri="{FF2B5EF4-FFF2-40B4-BE49-F238E27FC236}">
                  <a16:creationId xmlns:a16="http://schemas.microsoft.com/office/drawing/2014/main" id="{2EAD1D45-E7DC-F546-BF28-57362134135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C917A520-A78E-6F4B-A627-C017D0408DA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515FCDD6-C861-564F-B521-7551F1A8280E}"/>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EB9B6B9B-3107-CD48-AEC1-E65E25BE6A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B5DD3803-6AF8-3847-B395-2589873795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DA65177F-9EDB-4144-8C88-7E37D8240A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97906B30-472F-354C-82AF-33220C002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70DB66D8-759D-3E45-8AD9-CC358022D572}"/>
              </a:ext>
            </a:extLst>
          </p:cNvPr>
          <p:cNvGrpSpPr/>
          <p:nvPr/>
        </p:nvGrpSpPr>
        <p:grpSpPr>
          <a:xfrm>
            <a:off x="5720127" y="3438633"/>
            <a:ext cx="1100814" cy="719137"/>
            <a:chOff x="7493876" y="2774731"/>
            <a:chExt cx="1481958" cy="894622"/>
          </a:xfrm>
        </p:grpSpPr>
        <p:sp>
          <p:nvSpPr>
            <p:cNvPr id="96" name="Freeform 95">
              <a:extLst>
                <a:ext uri="{FF2B5EF4-FFF2-40B4-BE49-F238E27FC236}">
                  <a16:creationId xmlns:a16="http://schemas.microsoft.com/office/drawing/2014/main" id="{E483E17D-400D-C84C-8056-02B78CDD0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18D9153-5EE4-3340-BCD3-478931CFC7F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DAAFD939-A5C2-6A45-BE89-14CD8870A576}"/>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762F9A94-D8D0-934F-94BA-2BF1A64428C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205790B6-6F8F-394F-AEFC-DC10F8B5D5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355156BC-1504-E74B-8008-40A919B5BE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216A1E01-4397-904B-AF75-454F94DE10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719" y="271755"/>
            <a:ext cx="11393310" cy="894622"/>
          </a:xfrm>
        </p:spPr>
        <p:txBody>
          <a:bodyPr>
            <a:normAutofit/>
          </a:bodyPr>
          <a:lstStyle/>
          <a:p>
            <a:r>
              <a:rPr lang="en-US" sz="4800" dirty="0"/>
              <a:t>TCP fairness</a:t>
            </a:r>
            <a:endParaRPr lang="en-US" sz="4400" b="0" dirty="0"/>
          </a:p>
        </p:txBody>
      </p:sp>
      <p:sp>
        <p:nvSpPr>
          <p:cNvPr id="15" name="Rectangle 4">
            <a:extLst>
              <a:ext uri="{FF2B5EF4-FFF2-40B4-BE49-F238E27FC236}">
                <a16:creationId xmlns:a16="http://schemas.microsoft.com/office/drawing/2014/main" id="{FC515608-44C0-AE4F-9716-2C57F89C9FF4}"/>
              </a:ext>
            </a:extLst>
          </p:cNvPr>
          <p:cNvSpPr txBox="1">
            <a:spLocks noChangeArrowheads="1"/>
          </p:cNvSpPr>
          <p:nvPr/>
        </p:nvSpPr>
        <p:spPr>
          <a:xfrm>
            <a:off x="876300" y="1271325"/>
            <a:ext cx="10174288" cy="10890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Fairness goal:</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if</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 K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sessions share same bottleneck link of bandwidth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each should have average rate of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R/K</a:t>
            </a:r>
          </a:p>
        </p:txBody>
      </p:sp>
      <p:sp>
        <p:nvSpPr>
          <p:cNvPr id="61" name="Line 68">
            <a:extLst>
              <a:ext uri="{FF2B5EF4-FFF2-40B4-BE49-F238E27FC236}">
                <a16:creationId xmlns:a16="http://schemas.microsoft.com/office/drawing/2014/main" id="{CDC7342A-49E4-EA42-944C-558FC96B498E}"/>
              </a:ext>
            </a:extLst>
          </p:cNvPr>
          <p:cNvSpPr>
            <a:spLocks noChangeShapeType="1"/>
          </p:cNvSpPr>
          <p:nvPr/>
        </p:nvSpPr>
        <p:spPr bwMode="auto">
          <a:xfrm flipV="1">
            <a:off x="6816123" y="3752849"/>
            <a:ext cx="819151" cy="8919"/>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0" name="Rectangle 25">
            <a:extLst>
              <a:ext uri="{FF2B5EF4-FFF2-40B4-BE49-F238E27FC236}">
                <a16:creationId xmlns:a16="http://schemas.microsoft.com/office/drawing/2014/main" id="{75F28C3D-FB3C-2547-B5A0-31713944D0F9}"/>
              </a:ext>
            </a:extLst>
          </p:cNvPr>
          <p:cNvSpPr>
            <a:spLocks noChangeArrowheads="1"/>
          </p:cNvSpPr>
          <p:nvPr/>
        </p:nvSpPr>
        <p:spPr bwMode="auto">
          <a:xfrm>
            <a:off x="698658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1" name="Rectangle 26">
            <a:extLst>
              <a:ext uri="{FF2B5EF4-FFF2-40B4-BE49-F238E27FC236}">
                <a16:creationId xmlns:a16="http://schemas.microsoft.com/office/drawing/2014/main" id="{2FFB7F49-0A17-8244-A6C8-A042CD8FF570}"/>
              </a:ext>
            </a:extLst>
          </p:cNvPr>
          <p:cNvSpPr>
            <a:spLocks noChangeArrowheads="1"/>
          </p:cNvSpPr>
          <p:nvPr/>
        </p:nvSpPr>
        <p:spPr bwMode="auto">
          <a:xfrm>
            <a:off x="6296025" y="3614738"/>
            <a:ext cx="147638"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2" name="Rectangle 27">
            <a:extLst>
              <a:ext uri="{FF2B5EF4-FFF2-40B4-BE49-F238E27FC236}">
                <a16:creationId xmlns:a16="http://schemas.microsoft.com/office/drawing/2014/main" id="{506AE97C-512B-D047-B5C2-A8583E61E051}"/>
              </a:ext>
            </a:extLst>
          </p:cNvPr>
          <p:cNvSpPr>
            <a:spLocks noChangeArrowheads="1"/>
          </p:cNvSpPr>
          <p:nvPr/>
        </p:nvSpPr>
        <p:spPr bwMode="auto">
          <a:xfrm>
            <a:off x="658653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28">
            <a:extLst>
              <a:ext uri="{FF2B5EF4-FFF2-40B4-BE49-F238E27FC236}">
                <a16:creationId xmlns:a16="http://schemas.microsoft.com/office/drawing/2014/main" id="{D7035546-992D-A546-9880-E3DFD92C39EA}"/>
              </a:ext>
            </a:extLst>
          </p:cNvPr>
          <p:cNvSpPr txBox="1">
            <a:spLocks noChangeArrowheads="1"/>
          </p:cNvSpPr>
          <p:nvPr/>
        </p:nvSpPr>
        <p:spPr bwMode="auto">
          <a:xfrm>
            <a:off x="2370566" y="2468215"/>
            <a:ext cx="233826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1</a:t>
            </a:r>
          </a:p>
        </p:txBody>
      </p:sp>
      <p:sp>
        <p:nvSpPr>
          <p:cNvPr id="84" name="Text Box 29">
            <a:extLst>
              <a:ext uri="{FF2B5EF4-FFF2-40B4-BE49-F238E27FC236}">
                <a16:creationId xmlns:a16="http://schemas.microsoft.com/office/drawing/2014/main" id="{7297E699-0BA6-F14E-9015-0764C0BCD193}"/>
              </a:ext>
            </a:extLst>
          </p:cNvPr>
          <p:cNvSpPr txBox="1">
            <a:spLocks noChangeArrowheads="1"/>
          </p:cNvSpPr>
          <p:nvPr/>
        </p:nvSpPr>
        <p:spPr bwMode="auto">
          <a:xfrm>
            <a:off x="5510979" y="4275418"/>
            <a:ext cx="1518813"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bottleneck</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router</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capacity R</a:t>
            </a:r>
          </a:p>
        </p:txBody>
      </p:sp>
      <p:sp>
        <p:nvSpPr>
          <p:cNvPr id="85" name="Freeform 40">
            <a:extLst>
              <a:ext uri="{FF2B5EF4-FFF2-40B4-BE49-F238E27FC236}">
                <a16:creationId xmlns:a16="http://schemas.microsoft.com/office/drawing/2014/main" id="{7B18511C-E0F5-ED42-B886-442969765A2C}"/>
              </a:ext>
            </a:extLst>
          </p:cNvPr>
          <p:cNvSpPr>
            <a:spLocks/>
          </p:cNvSpPr>
          <p:nvPr/>
        </p:nvSpPr>
        <p:spPr bwMode="auto">
          <a:xfrm>
            <a:off x="4765675" y="2967952"/>
            <a:ext cx="4227323" cy="719138"/>
          </a:xfrm>
          <a:custGeom>
            <a:avLst/>
            <a:gdLst>
              <a:gd name="T0" fmla="*/ 0 w 2412"/>
              <a:gd name="T1" fmla="*/ 0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0"/>
                </a:moveTo>
                <a:cubicBezTo>
                  <a:pt x="93" y="65"/>
                  <a:pt x="156" y="318"/>
                  <a:pt x="558" y="390"/>
                </a:cubicBezTo>
                <a:cubicBezTo>
                  <a:pt x="959" y="453"/>
                  <a:pt x="2026" y="423"/>
                  <a:pt x="2412" y="432"/>
                </a:cubicBezTo>
              </a:path>
            </a:pathLst>
          </a:custGeom>
          <a:noFill/>
          <a:ln w="38100" cap="flat" cmpd="sng">
            <a:solidFill>
              <a:srgbClr val="0099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Rectangle 41">
            <a:extLst>
              <a:ext uri="{FF2B5EF4-FFF2-40B4-BE49-F238E27FC236}">
                <a16:creationId xmlns:a16="http://schemas.microsoft.com/office/drawing/2014/main" id="{B87FB624-4166-674A-B3AB-E61FF504C187}"/>
              </a:ext>
            </a:extLst>
          </p:cNvPr>
          <p:cNvSpPr>
            <a:spLocks noChangeArrowheads="1"/>
          </p:cNvSpPr>
          <p:nvPr/>
        </p:nvSpPr>
        <p:spPr bwMode="auto">
          <a:xfrm>
            <a:off x="6457950" y="3614738"/>
            <a:ext cx="147638" cy="200025"/>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Freeform 42">
            <a:extLst>
              <a:ext uri="{FF2B5EF4-FFF2-40B4-BE49-F238E27FC236}">
                <a16:creationId xmlns:a16="http://schemas.microsoft.com/office/drawing/2014/main" id="{219FFC1B-3A12-DC4B-B53E-9BB5E48658B7}"/>
              </a:ext>
            </a:extLst>
          </p:cNvPr>
          <p:cNvSpPr>
            <a:spLocks/>
          </p:cNvSpPr>
          <p:nvPr/>
        </p:nvSpPr>
        <p:spPr bwMode="auto">
          <a:xfrm>
            <a:off x="4724400" y="3763963"/>
            <a:ext cx="4268598" cy="719137"/>
          </a:xfrm>
          <a:custGeom>
            <a:avLst/>
            <a:gdLst>
              <a:gd name="T0" fmla="*/ 0 w 2412"/>
              <a:gd name="T1" fmla="*/ 2147483647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453"/>
                </a:moveTo>
                <a:cubicBezTo>
                  <a:pt x="93" y="388"/>
                  <a:pt x="156" y="134"/>
                  <a:pt x="558" y="63"/>
                </a:cubicBezTo>
                <a:cubicBezTo>
                  <a:pt x="959" y="0"/>
                  <a:pt x="2026" y="36"/>
                  <a:pt x="2412" y="29"/>
                </a:cubicBezTo>
              </a:path>
            </a:pathLst>
          </a:custGeom>
          <a:noFill/>
          <a:ln w="38100" cap="flat" cmpd="sng">
            <a:solidFill>
              <a:srgbClr val="3333CC"/>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48">
            <a:extLst>
              <a:ext uri="{FF2B5EF4-FFF2-40B4-BE49-F238E27FC236}">
                <a16:creationId xmlns:a16="http://schemas.microsoft.com/office/drawing/2014/main" id="{1859B4C2-A97D-4B48-B306-9FC98BD5A129}"/>
              </a:ext>
            </a:extLst>
          </p:cNvPr>
          <p:cNvSpPr txBox="1">
            <a:spLocks noChangeArrowheads="1"/>
          </p:cNvSpPr>
          <p:nvPr/>
        </p:nvSpPr>
        <p:spPr bwMode="auto">
          <a:xfrm>
            <a:off x="2354381" y="4692948"/>
            <a:ext cx="233826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2</a:t>
            </a:r>
          </a:p>
        </p:txBody>
      </p:sp>
      <p:grpSp>
        <p:nvGrpSpPr>
          <p:cNvPr id="89" name="Group 69">
            <a:extLst>
              <a:ext uri="{FF2B5EF4-FFF2-40B4-BE49-F238E27FC236}">
                <a16:creationId xmlns:a16="http://schemas.microsoft.com/office/drawing/2014/main" id="{E41C4D8C-20B4-204B-B9D2-EF53C43D06A8}"/>
              </a:ext>
            </a:extLst>
          </p:cNvPr>
          <p:cNvGrpSpPr>
            <a:grpSpLocks/>
          </p:cNvGrpSpPr>
          <p:nvPr/>
        </p:nvGrpSpPr>
        <p:grpSpPr bwMode="auto">
          <a:xfrm>
            <a:off x="3975100" y="2860675"/>
            <a:ext cx="766763" cy="704850"/>
            <a:chOff x="-44" y="1473"/>
            <a:chExt cx="981" cy="1105"/>
          </a:xfrm>
        </p:grpSpPr>
        <p:pic>
          <p:nvPicPr>
            <p:cNvPr id="90" name="Picture 70" descr="desktop_computer_stylized_medium">
              <a:extLst>
                <a:ext uri="{FF2B5EF4-FFF2-40B4-BE49-F238E27FC236}">
                  <a16:creationId xmlns:a16="http://schemas.microsoft.com/office/drawing/2014/main" id="{0A14B506-3AAE-F546-9A74-AC6072F150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71">
              <a:extLst>
                <a:ext uri="{FF2B5EF4-FFF2-40B4-BE49-F238E27FC236}">
                  <a16:creationId xmlns:a16="http://schemas.microsoft.com/office/drawing/2014/main" id="{F6DE560E-4DD1-2842-AD9C-065090AD368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2" name="Group 72">
            <a:extLst>
              <a:ext uri="{FF2B5EF4-FFF2-40B4-BE49-F238E27FC236}">
                <a16:creationId xmlns:a16="http://schemas.microsoft.com/office/drawing/2014/main" id="{D4B132ED-F65A-8349-9956-0282CD84A913}"/>
              </a:ext>
            </a:extLst>
          </p:cNvPr>
          <p:cNvGrpSpPr>
            <a:grpSpLocks/>
          </p:cNvGrpSpPr>
          <p:nvPr/>
        </p:nvGrpSpPr>
        <p:grpSpPr bwMode="auto">
          <a:xfrm>
            <a:off x="3978275" y="4106863"/>
            <a:ext cx="766763" cy="704850"/>
            <a:chOff x="-44" y="1473"/>
            <a:chExt cx="981" cy="1105"/>
          </a:xfrm>
        </p:grpSpPr>
        <p:pic>
          <p:nvPicPr>
            <p:cNvPr id="93" name="Picture 73" descr="desktop_computer_stylized_medium">
              <a:extLst>
                <a:ext uri="{FF2B5EF4-FFF2-40B4-BE49-F238E27FC236}">
                  <a16:creationId xmlns:a16="http://schemas.microsoft.com/office/drawing/2014/main" id="{4A386E2E-C0EC-8A47-9B1E-88CB80A47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74">
              <a:extLst>
                <a:ext uri="{FF2B5EF4-FFF2-40B4-BE49-F238E27FC236}">
                  <a16:creationId xmlns:a16="http://schemas.microsoft.com/office/drawing/2014/main" id="{021EC07F-1EE7-F54E-88B9-7C2A3644AA1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BB114D03-0978-4146-94B8-68FCC4AA26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135</a:t>
            </a:fld>
            <a:endParaRPr lang="en-US" dirty="0"/>
          </a:p>
        </p:txBody>
      </p:sp>
    </p:spTree>
    <p:extLst>
      <p:ext uri="{BB962C8B-B14F-4D97-AF65-F5344CB8AC3E}">
        <p14:creationId xmlns:p14="http://schemas.microsoft.com/office/powerpoint/2010/main" val="3041573620"/>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34526"/>
            <a:ext cx="11393310" cy="894622"/>
          </a:xfrm>
        </p:spPr>
        <p:txBody>
          <a:bodyPr>
            <a:normAutofit/>
          </a:bodyPr>
          <a:lstStyle/>
          <a:p>
            <a:r>
              <a:rPr lang="en-US" sz="4800" dirty="0"/>
              <a:t>Q: is TCP Fair?</a:t>
            </a:r>
            <a:endParaRPr lang="en-US" sz="4400" b="0" dirty="0"/>
          </a:p>
        </p:txBody>
      </p:sp>
      <p:sp>
        <p:nvSpPr>
          <p:cNvPr id="37" name="Rectangle 3">
            <a:extLst>
              <a:ext uri="{FF2B5EF4-FFF2-40B4-BE49-F238E27FC236}">
                <a16:creationId xmlns:a16="http://schemas.microsoft.com/office/drawing/2014/main" id="{F376200C-B032-3845-A02F-653A6DB1CA80}"/>
              </a:ext>
            </a:extLst>
          </p:cNvPr>
          <p:cNvSpPr txBox="1">
            <a:spLocks noChangeArrowheads="1"/>
          </p:cNvSpPr>
          <p:nvPr/>
        </p:nvSpPr>
        <p:spPr>
          <a:xfrm>
            <a:off x="1028116" y="1209675"/>
            <a:ext cx="1064318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two competing TCP sessions: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additive increase gives slope of 1, as throughout increases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multiplicative decrease decreases throughput proportionally </a:t>
            </a:r>
          </a:p>
        </p:txBody>
      </p:sp>
      <p:sp>
        <p:nvSpPr>
          <p:cNvPr id="58" name="Line 4">
            <a:extLst>
              <a:ext uri="{FF2B5EF4-FFF2-40B4-BE49-F238E27FC236}">
                <a16:creationId xmlns:a16="http://schemas.microsoft.com/office/drawing/2014/main" id="{DBA281FC-CC2B-3B4C-8CA6-4EDCC95E7FC5}"/>
              </a:ext>
            </a:extLst>
          </p:cNvPr>
          <p:cNvSpPr>
            <a:spLocks noChangeShapeType="1"/>
          </p:cNvSpPr>
          <p:nvPr/>
        </p:nvSpPr>
        <p:spPr bwMode="auto">
          <a:xfrm>
            <a:off x="1701800" y="6091237"/>
            <a:ext cx="3638550" cy="0"/>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5">
            <a:extLst>
              <a:ext uri="{FF2B5EF4-FFF2-40B4-BE49-F238E27FC236}">
                <a16:creationId xmlns:a16="http://schemas.microsoft.com/office/drawing/2014/main" id="{B4E196DB-854B-3549-98E9-F41F0D1F00AE}"/>
              </a:ext>
            </a:extLst>
          </p:cNvPr>
          <p:cNvSpPr>
            <a:spLocks noChangeShapeType="1"/>
          </p:cNvSpPr>
          <p:nvPr/>
        </p:nvSpPr>
        <p:spPr bwMode="auto">
          <a:xfrm flipV="1">
            <a:off x="1701800" y="2995612"/>
            <a:ext cx="0" cy="3086100"/>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6">
            <a:extLst>
              <a:ext uri="{FF2B5EF4-FFF2-40B4-BE49-F238E27FC236}">
                <a16:creationId xmlns:a16="http://schemas.microsoft.com/office/drawing/2014/main" id="{5542C2C0-67F6-994A-AEFC-E5B2460F1F4B}"/>
              </a:ext>
            </a:extLst>
          </p:cNvPr>
          <p:cNvSpPr>
            <a:spLocks noChangeShapeType="1"/>
          </p:cNvSpPr>
          <p:nvPr/>
        </p:nvSpPr>
        <p:spPr bwMode="auto">
          <a:xfrm rot="-2938105" flipH="1" flipV="1">
            <a:off x="1095375" y="4730750"/>
            <a:ext cx="3560763" cy="14287"/>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7">
            <a:extLst>
              <a:ext uri="{FF2B5EF4-FFF2-40B4-BE49-F238E27FC236}">
                <a16:creationId xmlns:a16="http://schemas.microsoft.com/office/drawing/2014/main" id="{7A0A4AB6-5EF9-8440-BAF1-06A321FDC132}"/>
              </a:ext>
            </a:extLst>
          </p:cNvPr>
          <p:cNvSpPr>
            <a:spLocks noChangeShapeType="1"/>
          </p:cNvSpPr>
          <p:nvPr/>
        </p:nvSpPr>
        <p:spPr bwMode="auto">
          <a:xfrm>
            <a:off x="1682750" y="3243262"/>
            <a:ext cx="2819400" cy="2809875"/>
          </a:xfrm>
          <a:prstGeom prst="line">
            <a:avLst/>
          </a:prstGeom>
          <a:noFill/>
          <a:ln w="38100">
            <a:solidFill>
              <a:srgbClr val="3333CC"/>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Text Box 8">
            <a:extLst>
              <a:ext uri="{FF2B5EF4-FFF2-40B4-BE49-F238E27FC236}">
                <a16:creationId xmlns:a16="http://schemas.microsoft.com/office/drawing/2014/main" id="{17AEECBA-CCAD-AA47-9887-C9E20B6826AC}"/>
              </a:ext>
            </a:extLst>
          </p:cNvPr>
          <p:cNvSpPr txBox="1">
            <a:spLocks noChangeArrowheads="1"/>
          </p:cNvSpPr>
          <p:nvPr/>
        </p:nvSpPr>
        <p:spPr bwMode="auto">
          <a:xfrm>
            <a:off x="1331913" y="3071812"/>
            <a:ext cx="4032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Text Box 9">
            <a:extLst>
              <a:ext uri="{FF2B5EF4-FFF2-40B4-BE49-F238E27FC236}">
                <a16:creationId xmlns:a16="http://schemas.microsoft.com/office/drawing/2014/main" id="{5D2A8ED6-62FA-AA4E-B95C-0B1A80981086}"/>
              </a:ext>
            </a:extLst>
          </p:cNvPr>
          <p:cNvSpPr txBox="1">
            <a:spLocks noChangeArrowheads="1"/>
          </p:cNvSpPr>
          <p:nvPr/>
        </p:nvSpPr>
        <p:spPr bwMode="auto">
          <a:xfrm>
            <a:off x="4284663" y="6119812"/>
            <a:ext cx="4032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Text Box 10">
            <a:extLst>
              <a:ext uri="{FF2B5EF4-FFF2-40B4-BE49-F238E27FC236}">
                <a16:creationId xmlns:a16="http://schemas.microsoft.com/office/drawing/2014/main" id="{B2E2FDC0-B672-3448-804D-624A98C1841A}"/>
              </a:ext>
            </a:extLst>
          </p:cNvPr>
          <p:cNvSpPr txBox="1">
            <a:spLocks noChangeArrowheads="1"/>
          </p:cNvSpPr>
          <p:nvPr/>
        </p:nvSpPr>
        <p:spPr bwMode="auto">
          <a:xfrm>
            <a:off x="2560638" y="3062287"/>
            <a:ext cx="35464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equal bandwidth share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11">
            <a:extLst>
              <a:ext uri="{FF2B5EF4-FFF2-40B4-BE49-F238E27FC236}">
                <a16:creationId xmlns:a16="http://schemas.microsoft.com/office/drawing/2014/main" id="{14F93699-B5A1-D14D-8FB0-AA9B53890B69}"/>
              </a:ext>
            </a:extLst>
          </p:cNvPr>
          <p:cNvSpPr txBox="1">
            <a:spLocks noChangeArrowheads="1"/>
          </p:cNvSpPr>
          <p:nvPr/>
        </p:nvSpPr>
        <p:spPr bwMode="auto">
          <a:xfrm>
            <a:off x="1141413" y="6100762"/>
            <a:ext cx="35464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Connection 1 throughput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7" name="Text Box 12">
            <a:extLst>
              <a:ext uri="{FF2B5EF4-FFF2-40B4-BE49-F238E27FC236}">
                <a16:creationId xmlns:a16="http://schemas.microsoft.com/office/drawing/2014/main" id="{21CCCAB1-09D9-8E4C-AB43-05B1CC4E61F5}"/>
              </a:ext>
            </a:extLst>
          </p:cNvPr>
          <p:cNvSpPr txBox="1">
            <a:spLocks noChangeArrowheads="1"/>
          </p:cNvSpPr>
          <p:nvPr/>
        </p:nvSpPr>
        <p:spPr bwMode="auto">
          <a:xfrm rot="-5396642">
            <a:off x="-273844" y="4639469"/>
            <a:ext cx="3546475"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Connection 2 throughput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13">
            <a:extLst>
              <a:ext uri="{FF2B5EF4-FFF2-40B4-BE49-F238E27FC236}">
                <a16:creationId xmlns:a16="http://schemas.microsoft.com/office/drawing/2014/main" id="{5F5EBC46-A27F-8D4B-BB71-A9A69889B2CA}"/>
              </a:ext>
            </a:extLst>
          </p:cNvPr>
          <p:cNvSpPr>
            <a:spLocks noChangeShapeType="1"/>
          </p:cNvSpPr>
          <p:nvPr/>
        </p:nvSpPr>
        <p:spPr bwMode="auto">
          <a:xfrm rot="-2938105" flipH="1" flipV="1">
            <a:off x="2805112" y="5348288"/>
            <a:ext cx="1293813" cy="4762"/>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Text Box 14">
            <a:extLst>
              <a:ext uri="{FF2B5EF4-FFF2-40B4-BE49-F238E27FC236}">
                <a16:creationId xmlns:a16="http://schemas.microsoft.com/office/drawing/2014/main" id="{40C340D3-D186-C146-A88F-B4C6DA375773}"/>
              </a:ext>
            </a:extLst>
          </p:cNvPr>
          <p:cNvSpPr txBox="1">
            <a:spLocks noChangeArrowheads="1"/>
          </p:cNvSpPr>
          <p:nvPr/>
        </p:nvSpPr>
        <p:spPr bwMode="auto">
          <a:xfrm>
            <a:off x="3475038" y="4919662"/>
            <a:ext cx="45370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Line 15">
            <a:extLst>
              <a:ext uri="{FF2B5EF4-FFF2-40B4-BE49-F238E27FC236}">
                <a16:creationId xmlns:a16="http://schemas.microsoft.com/office/drawing/2014/main" id="{F674B59D-1466-9848-98C7-F85A4B7C2667}"/>
              </a:ext>
            </a:extLst>
          </p:cNvPr>
          <p:cNvSpPr>
            <a:spLocks noChangeShapeType="1"/>
          </p:cNvSpPr>
          <p:nvPr/>
        </p:nvSpPr>
        <p:spPr bwMode="auto">
          <a:xfrm flipH="1">
            <a:off x="2692400" y="4881562"/>
            <a:ext cx="1171575" cy="631825"/>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Text Box 16">
            <a:extLst>
              <a:ext uri="{FF2B5EF4-FFF2-40B4-BE49-F238E27FC236}">
                <a16:creationId xmlns:a16="http://schemas.microsoft.com/office/drawing/2014/main" id="{0A077D32-CBC6-0E40-85C7-A1E8D5167F22}"/>
              </a:ext>
            </a:extLst>
          </p:cNvPr>
          <p:cNvSpPr txBox="1">
            <a:spLocks noChangeArrowheads="1"/>
          </p:cNvSpPr>
          <p:nvPr/>
        </p:nvSpPr>
        <p:spPr bwMode="auto">
          <a:xfrm>
            <a:off x="4006850" y="4675187"/>
            <a:ext cx="34607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Line 17">
            <a:extLst>
              <a:ext uri="{FF2B5EF4-FFF2-40B4-BE49-F238E27FC236}">
                <a16:creationId xmlns:a16="http://schemas.microsoft.com/office/drawing/2014/main" id="{B9476A6C-10EE-1541-8903-FE6263CE8822}"/>
              </a:ext>
            </a:extLst>
          </p:cNvPr>
          <p:cNvSpPr>
            <a:spLocks noChangeShapeType="1"/>
          </p:cNvSpPr>
          <p:nvPr/>
        </p:nvSpPr>
        <p:spPr bwMode="auto">
          <a:xfrm rot="-2938105" flipH="1" flipV="1">
            <a:off x="2484438" y="5021262"/>
            <a:ext cx="1303337" cy="23813"/>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3" name="Text Box 18">
            <a:extLst>
              <a:ext uri="{FF2B5EF4-FFF2-40B4-BE49-F238E27FC236}">
                <a16:creationId xmlns:a16="http://schemas.microsoft.com/office/drawing/2014/main" id="{FCED3372-6EB5-0244-B6B3-A1566B98227B}"/>
              </a:ext>
            </a:extLst>
          </p:cNvPr>
          <p:cNvSpPr txBox="1">
            <a:spLocks noChangeArrowheads="1"/>
          </p:cNvSpPr>
          <p:nvPr/>
        </p:nvSpPr>
        <p:spPr bwMode="auto">
          <a:xfrm>
            <a:off x="3189288" y="4433887"/>
            <a:ext cx="45370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4" name="Line 19">
            <a:extLst>
              <a:ext uri="{FF2B5EF4-FFF2-40B4-BE49-F238E27FC236}">
                <a16:creationId xmlns:a16="http://schemas.microsoft.com/office/drawing/2014/main" id="{4E5DDD32-0D26-E049-B9F7-C4FBF7E6512E}"/>
              </a:ext>
            </a:extLst>
          </p:cNvPr>
          <p:cNvSpPr>
            <a:spLocks noChangeShapeType="1"/>
          </p:cNvSpPr>
          <p:nvPr/>
        </p:nvSpPr>
        <p:spPr bwMode="auto">
          <a:xfrm flipH="1">
            <a:off x="2549525" y="4595812"/>
            <a:ext cx="981075" cy="765175"/>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5" name="Text Box 20">
            <a:extLst>
              <a:ext uri="{FF2B5EF4-FFF2-40B4-BE49-F238E27FC236}">
                <a16:creationId xmlns:a16="http://schemas.microsoft.com/office/drawing/2014/main" id="{A03E8186-B72C-F340-B288-4F7DBF876180}"/>
              </a:ext>
            </a:extLst>
          </p:cNvPr>
          <p:cNvSpPr txBox="1">
            <a:spLocks noChangeArrowheads="1"/>
          </p:cNvSpPr>
          <p:nvPr/>
        </p:nvSpPr>
        <p:spPr bwMode="auto">
          <a:xfrm>
            <a:off x="3606800" y="4227512"/>
            <a:ext cx="34607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21">
            <a:extLst>
              <a:ext uri="{FF2B5EF4-FFF2-40B4-BE49-F238E27FC236}">
                <a16:creationId xmlns:a16="http://schemas.microsoft.com/office/drawing/2014/main" id="{23ACBCF3-355B-D845-A208-0AA50EB86E08}"/>
              </a:ext>
            </a:extLst>
          </p:cNvPr>
          <p:cNvSpPr>
            <a:spLocks noChangeShapeType="1"/>
          </p:cNvSpPr>
          <p:nvPr/>
        </p:nvSpPr>
        <p:spPr bwMode="auto">
          <a:xfrm rot="-2938105" flipH="1" flipV="1">
            <a:off x="2340769" y="4874419"/>
            <a:ext cx="1279525" cy="14287"/>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Line 22">
            <a:extLst>
              <a:ext uri="{FF2B5EF4-FFF2-40B4-BE49-F238E27FC236}">
                <a16:creationId xmlns:a16="http://schemas.microsoft.com/office/drawing/2014/main" id="{E273C730-C7D8-1A43-9E3B-00ABA35C5306}"/>
              </a:ext>
            </a:extLst>
          </p:cNvPr>
          <p:cNvSpPr>
            <a:spLocks noChangeShapeType="1"/>
          </p:cNvSpPr>
          <p:nvPr/>
        </p:nvSpPr>
        <p:spPr bwMode="auto">
          <a:xfrm flipH="1">
            <a:off x="2482850" y="4414837"/>
            <a:ext cx="911225" cy="889000"/>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Line 23">
            <a:extLst>
              <a:ext uri="{FF2B5EF4-FFF2-40B4-BE49-F238E27FC236}">
                <a16:creationId xmlns:a16="http://schemas.microsoft.com/office/drawing/2014/main" id="{D3308B5F-47D8-A74E-B415-FFCEF8B0042F}"/>
              </a:ext>
            </a:extLst>
          </p:cNvPr>
          <p:cNvSpPr>
            <a:spLocks noChangeShapeType="1"/>
          </p:cNvSpPr>
          <p:nvPr/>
        </p:nvSpPr>
        <p:spPr bwMode="auto">
          <a:xfrm rot="-2938105" flipH="1" flipV="1">
            <a:off x="2261394" y="4810919"/>
            <a:ext cx="1279525" cy="14287"/>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27161D4D-6036-7840-9C2A-DD136DFE6AC3}"/>
              </a:ext>
            </a:extLst>
          </p:cNvPr>
          <p:cNvGrpSpPr/>
          <p:nvPr/>
        </p:nvGrpSpPr>
        <p:grpSpPr>
          <a:xfrm>
            <a:off x="7983110" y="3205277"/>
            <a:ext cx="3864041" cy="2713458"/>
            <a:chOff x="7983110" y="3205277"/>
            <a:chExt cx="3864041" cy="2713458"/>
          </a:xfrm>
        </p:grpSpPr>
        <p:sp>
          <p:nvSpPr>
            <p:cNvPr id="4" name="TextBox 3">
              <a:extLst>
                <a:ext uri="{FF2B5EF4-FFF2-40B4-BE49-F238E27FC236}">
                  <a16:creationId xmlns:a16="http://schemas.microsoft.com/office/drawing/2014/main" id="{4F689499-145C-2146-9B69-DB52B42A4EDB}"/>
                </a:ext>
              </a:extLst>
            </p:cNvPr>
            <p:cNvSpPr txBox="1"/>
            <p:nvPr/>
          </p:nvSpPr>
          <p:spPr>
            <a:xfrm>
              <a:off x="8130707" y="3671674"/>
              <a:ext cx="3703160" cy="21975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Yes, under idealized assumptions:</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same RTT</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fixed number of sessions only in congestion avoidance </a:t>
              </a:r>
            </a:p>
          </p:txBody>
        </p:sp>
        <p:sp>
          <p:nvSpPr>
            <p:cNvPr id="5" name="Rectangle 4">
              <a:extLst>
                <a:ext uri="{FF2B5EF4-FFF2-40B4-BE49-F238E27FC236}">
                  <a16:creationId xmlns:a16="http://schemas.microsoft.com/office/drawing/2014/main" id="{81B3A82D-3CAE-9B48-AD89-484CB7470DDC}"/>
                </a:ext>
              </a:extLst>
            </p:cNvPr>
            <p:cNvSpPr/>
            <p:nvPr/>
          </p:nvSpPr>
          <p:spPr>
            <a:xfrm>
              <a:off x="7983110" y="3468687"/>
              <a:ext cx="3864041" cy="2450048"/>
            </a:xfrm>
            <a:prstGeom prst="rect">
              <a:avLst/>
            </a:pr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0810BBF2-F84D-F54A-8EA9-8C4CDEC1F8FC}"/>
                </a:ext>
              </a:extLst>
            </p:cNvPr>
            <p:cNvSpPr/>
            <p:nvPr/>
          </p:nvSpPr>
          <p:spPr>
            <a:xfrm>
              <a:off x="8338252" y="3328994"/>
              <a:ext cx="1762727" cy="2555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AF32648-965E-544D-9501-D321D85B1D2E}"/>
                </a:ext>
              </a:extLst>
            </p:cNvPr>
            <p:cNvSpPr txBox="1"/>
            <p:nvPr/>
          </p:nvSpPr>
          <p:spPr>
            <a:xfrm>
              <a:off x="8332482" y="3205277"/>
              <a:ext cx="176849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Is</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TCP fair?</a:t>
              </a:r>
            </a:p>
          </p:txBody>
        </p:sp>
      </p:grpSp>
      <p:sp>
        <p:nvSpPr>
          <p:cNvPr id="9" name="Oval 8">
            <a:extLst>
              <a:ext uri="{FF2B5EF4-FFF2-40B4-BE49-F238E27FC236}">
                <a16:creationId xmlns:a16="http://schemas.microsoft.com/office/drawing/2014/main" id="{7F874365-E6FC-E74F-ABF0-F2402AFDE7DD}"/>
              </a:ext>
            </a:extLst>
          </p:cNvPr>
          <p:cNvSpPr/>
          <p:nvPr/>
        </p:nvSpPr>
        <p:spPr>
          <a:xfrm>
            <a:off x="2998274" y="5695379"/>
            <a:ext cx="166255" cy="16625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Slide Number Placeholder 2">
            <a:extLst>
              <a:ext uri="{FF2B5EF4-FFF2-40B4-BE49-F238E27FC236}">
                <a16:creationId xmlns:a16="http://schemas.microsoft.com/office/drawing/2014/main" id="{06E0EBD2-9213-6D40-8DF6-4E431B8B6AC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136</a:t>
            </a:fld>
            <a:endParaRPr lang="en-US" dirty="0"/>
          </a:p>
        </p:txBody>
      </p:sp>
    </p:spTree>
    <p:extLst>
      <p:ext uri="{BB962C8B-B14F-4D97-AF65-F5344CB8AC3E}">
        <p14:creationId xmlns:p14="http://schemas.microsoft.com/office/powerpoint/2010/main" val="129582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par>
                                <p:cTn id="8" presetID="9" presetClass="exit" presetSubtype="0" fill="hold" grpId="0" nodeType="withEffect">
                                  <p:stCondLst>
                                    <p:cond delay="0"/>
                                  </p:stCondLst>
                                  <p:childTnLst>
                                    <p:animEffect transition="out" filter="dissolv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dissolve">
                                      <p:cBhvr>
                                        <p:cTn id="14"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right)">
                                      <p:cBhvr>
                                        <p:cTn id="19" dur="500"/>
                                        <p:tgtEl>
                                          <p:spTgt spid="70"/>
                                        </p:tgtEl>
                                      </p:cBhvr>
                                    </p:animEffec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dissolve">
                                      <p:cBhvr>
                                        <p:cTn id="23" dur="5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dissolve">
                                      <p:cBhvr>
                                        <p:cTn id="32"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right)">
                                      <p:cBhvr>
                                        <p:cTn id="37" dur="500"/>
                                        <p:tgtEl>
                                          <p:spTgt spid="74"/>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dissolve">
                                      <p:cBhvr>
                                        <p:cTn id="41"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left)">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wipe(right)">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dissolv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utoUpdateAnimBg="0"/>
      <p:bldP spid="71" grpId="0" autoUpdateAnimBg="0"/>
      <p:bldP spid="73" grpId="0" autoUpdateAnimBg="0"/>
      <p:bldP spid="75" grpId="0" autoUpdateAnimBg="0"/>
      <p:bldP spid="9"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80345" y="261078"/>
            <a:ext cx="10834510" cy="894622"/>
          </a:xfrm>
        </p:spPr>
        <p:txBody>
          <a:bodyPr>
            <a:normAutofit/>
          </a:bodyPr>
          <a:lstStyle/>
          <a:p>
            <a:r>
              <a:rPr lang="en-US" sz="4800" dirty="0"/>
              <a:t>Fairness: must all network apps be “fair”?</a:t>
            </a:r>
            <a:endParaRPr lang="en-US" sz="4400" b="0" dirty="0"/>
          </a:p>
        </p:txBody>
      </p:sp>
      <p:sp>
        <p:nvSpPr>
          <p:cNvPr id="30" name="Rectangle 3">
            <a:extLst>
              <a:ext uri="{FF2B5EF4-FFF2-40B4-BE49-F238E27FC236}">
                <a16:creationId xmlns:a16="http://schemas.microsoft.com/office/drawing/2014/main" id="{BC3F9D5B-2A52-F04E-8551-FB9FA3EB2D43}"/>
              </a:ext>
            </a:extLst>
          </p:cNvPr>
          <p:cNvSpPr txBox="1">
            <a:spLocks noChangeArrowheads="1"/>
          </p:cNvSpPr>
          <p:nvPr/>
        </p:nvSpPr>
        <p:spPr>
          <a:xfrm>
            <a:off x="749300" y="1219200"/>
            <a:ext cx="5207000"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and UDP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multimedia apps often do not use TCP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 not want rate throttled by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instead use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audio/video at constant rate, tolerate packet loss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there is no “Internet police” policing use of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mc:AlternateContent xmlns:mc="http://schemas.openxmlformats.org/markup-compatibility/2006" xmlns:a14="http://schemas.microsoft.com/office/drawing/2010/main">
        <mc:Choice Requires="a14">
          <p:sp>
            <p:nvSpPr>
              <p:cNvPr id="31" name="Rectangle 4">
                <a:extLst>
                  <a:ext uri="{FF2B5EF4-FFF2-40B4-BE49-F238E27FC236}">
                    <a16:creationId xmlns:a16="http://schemas.microsoft.com/office/drawing/2014/main" id="{87BD890A-15A2-C240-921B-F2A9B54123D0}"/>
                  </a:ext>
                </a:extLst>
              </p:cNvPr>
              <p:cNvSpPr txBox="1">
                <a:spLocks noChangeArrowheads="1"/>
              </p:cNvSpPr>
              <p:nvPr/>
            </p:nvSpPr>
            <p:spPr>
              <a:xfrm>
                <a:off x="6210301" y="1193800"/>
                <a:ext cx="5575300" cy="5067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parallel TCP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application can open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multiple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parallel connections between two 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web browsers do this , e.g., link of rate R with 9 existing connections: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 TCP, gets rate R/10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11 TCPs, gets </a:t>
                </a:r>
                <a14:m>
                  <m:oMath xmlns:m="http://schemas.openxmlformats.org/officeDocument/2006/math">
                    <m: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m:t>
                    </m:r>
                  </m:oMath>
                </a14:m>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R/2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mc:Choice>
        <mc:Fallback xmlns="">
          <p:sp>
            <p:nvSpPr>
              <p:cNvPr id="31" name="Rectangle 4">
                <a:extLst>
                  <a:ext uri="{FF2B5EF4-FFF2-40B4-BE49-F238E27FC236}">
                    <a16:creationId xmlns:a16="http://schemas.microsoft.com/office/drawing/2014/main" id="{87BD890A-15A2-C240-921B-F2A9B54123D0}"/>
                  </a:ext>
                </a:extLst>
              </p:cNvPr>
              <p:cNvSpPr txBox="1">
                <a:spLocks noRot="1" noChangeAspect="1" noMove="1" noResize="1" noEditPoints="1" noAdjustHandles="1" noChangeArrowheads="1" noChangeShapeType="1" noTextEdit="1"/>
              </p:cNvSpPr>
              <p:nvPr/>
            </p:nvSpPr>
            <p:spPr>
              <a:xfrm>
                <a:off x="6210301" y="1193800"/>
                <a:ext cx="5575300" cy="5067300"/>
              </a:xfrm>
              <a:prstGeom prst="rect">
                <a:avLst/>
              </a:prstGeom>
              <a:blipFill>
                <a:blip r:embed="rId3"/>
                <a:stretch>
                  <a:fillRect l="-2845" t="-2527" r="-1422"/>
                </a:stretch>
              </a:blipFill>
            </p:spPr>
            <p:txBody>
              <a:bodyPr/>
              <a:lstStyle/>
              <a:p>
                <a:r>
                  <a:rPr lang="en-US">
                    <a:noFill/>
                  </a:rPr>
                  <a:t> </a:t>
                </a:r>
              </a:p>
            </p:txBody>
          </p:sp>
        </mc:Fallback>
      </mc:AlternateContent>
      <p:sp>
        <p:nvSpPr>
          <p:cNvPr id="5" name="Slide Number Placeholder 2">
            <a:extLst>
              <a:ext uri="{FF2B5EF4-FFF2-40B4-BE49-F238E27FC236}">
                <a16:creationId xmlns:a16="http://schemas.microsoft.com/office/drawing/2014/main" id="{3FCF3160-EC3C-DC4B-A6F8-97BCA1C983A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spTree>
    <p:extLst>
      <p:ext uri="{BB962C8B-B14F-4D97-AF65-F5344CB8AC3E}">
        <p14:creationId xmlns:p14="http://schemas.microsoft.com/office/powerpoint/2010/main" val="96675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7368766"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138</a:t>
            </a:fld>
            <a:endParaRPr lang="en-US" dirty="0"/>
          </a:p>
        </p:txBody>
      </p:sp>
      <p:pic>
        <p:nvPicPr>
          <p:cNvPr id="6" name="Picture 5">
            <a:extLst>
              <a:ext uri="{FF2B5EF4-FFF2-40B4-BE49-F238E27FC236}">
                <a16:creationId xmlns:a16="http://schemas.microsoft.com/office/drawing/2014/main" id="{B5217D21-27CC-7A47-BB4E-CFF70DA5C97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dirty="0"/>
              <a:t>TCP, UDP: principal transport protocols for 40 years</a:t>
            </a:r>
            <a:endParaRPr lang="en-US" sz="2600" dirty="0"/>
          </a:p>
          <a:p>
            <a:pPr>
              <a:spcBef>
                <a:spcPts val="600"/>
              </a:spcBef>
            </a:pPr>
            <a:r>
              <a:rPr lang="en-US" dirty="0"/>
              <a:t>different “flavors” of TCP developed, for specific scenarios:</a:t>
            </a:r>
            <a:endParaRPr lang="en-US" sz="2600" dirty="0"/>
          </a:p>
          <a:p>
            <a:pPr marL="463550" lvl="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dirty="0"/>
              <a:t>Evolving transport-layer functionality</a:t>
            </a:r>
            <a:endParaRPr lang="en-US" sz="4400" b="0" dirty="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139</a:t>
            </a:fld>
            <a:endParaRPr lang="en-US" dirty="0"/>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1298122"/>
            <a:ext cx="11908971" cy="4268807"/>
            <a:chOff x="2511281" y="3572744"/>
            <a:chExt cx="7770812" cy="2811463"/>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6B048DEA-97AB-1F43-8741-12645B01C3F5}"/>
              </a:ext>
            </a:extLst>
          </p:cNvPr>
          <p:cNvSpPr/>
          <p:nvPr/>
        </p:nvSpPr>
        <p:spPr>
          <a:xfrm>
            <a:off x="1776642" y="3222226"/>
            <a:ext cx="1824687"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7" name="Group 106">
            <a:extLst>
              <a:ext uri="{FF2B5EF4-FFF2-40B4-BE49-F238E27FC236}">
                <a16:creationId xmlns:a16="http://schemas.microsoft.com/office/drawing/2014/main" id="{A739BD94-0F47-854B-9CF2-AB21F1755B7E}"/>
              </a:ext>
            </a:extLst>
          </p:cNvPr>
          <p:cNvGrpSpPr/>
          <p:nvPr/>
        </p:nvGrpSpPr>
        <p:grpSpPr>
          <a:xfrm>
            <a:off x="3073015" y="2669125"/>
            <a:ext cx="1108206" cy="369332"/>
            <a:chOff x="8893175" y="707526"/>
            <a:chExt cx="1108206" cy="369332"/>
          </a:xfrm>
        </p:grpSpPr>
        <p:sp>
          <p:nvSpPr>
            <p:cNvPr id="108" name="Rectangle 107">
              <a:extLst>
                <a:ext uri="{FF2B5EF4-FFF2-40B4-BE49-F238E27FC236}">
                  <a16:creationId xmlns:a16="http://schemas.microsoft.com/office/drawing/2014/main" id="{74E14681-F8C2-E943-9036-9B66F8026102}"/>
                </a:ext>
              </a:extLst>
            </p:cNvPr>
            <p:cNvSpPr/>
            <p:nvPr/>
          </p:nvSpPr>
          <p:spPr>
            <a:xfrm>
              <a:off x="8934834" y="756182"/>
              <a:ext cx="1066547"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TextBox 108">
              <a:extLst>
                <a:ext uri="{FF2B5EF4-FFF2-40B4-BE49-F238E27FC236}">
                  <a16:creationId xmlns:a16="http://schemas.microsoft.com/office/drawing/2014/main" id="{9FE05029-2B07-9140-B651-352A9EE32350}"/>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grpSp>
      <p:pic>
        <p:nvPicPr>
          <p:cNvPr id="111" name="Picture 8" descr="Image result for blue question mark icon">
            <a:extLst>
              <a:ext uri="{FF2B5EF4-FFF2-40B4-BE49-F238E27FC236}">
                <a16:creationId xmlns:a16="http://schemas.microsoft.com/office/drawing/2014/main" id="{7A8F5C24-D5BC-6046-A8A9-E43B225E498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78355" y="104889"/>
            <a:ext cx="1624375" cy="1624375"/>
          </a:xfrm>
          <a:prstGeom prst="rect">
            <a:avLst/>
          </a:prstGeom>
          <a:noFill/>
          <a:extLst>
            <a:ext uri="{909E8E84-426E-40dd-AFC4-6F175D3DCCD1}">
              <a14:hiddenFill xmlns=""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EC617D77-5487-F243-B8B2-CF4CA1D7049C}"/>
              </a:ext>
            </a:extLst>
          </p:cNvPr>
          <p:cNvSpPr txBox="1"/>
          <p:nvPr/>
        </p:nvSpPr>
        <p:spPr>
          <a:xfrm>
            <a:off x="2209800" y="266700"/>
            <a:ext cx="9664700" cy="82804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how did transport layer know to deliver message to Firefox browser process rather than Netflix process or Skype process?</a:t>
            </a:r>
          </a:p>
        </p:txBody>
      </p:sp>
    </p:spTree>
    <p:extLst>
      <p:ext uri="{BB962C8B-B14F-4D97-AF65-F5344CB8AC3E}">
        <p14:creationId xmlns:p14="http://schemas.microsoft.com/office/powerpoint/2010/main" val="765649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1"/>
                                        </p:tgtEl>
                                        <p:attrNameLst>
                                          <p:attrName>style.visibility</p:attrName>
                                        </p:attrNameLst>
                                      </p:cBhvr>
                                      <p:to>
                                        <p:strVal val="visible"/>
                                      </p:to>
                                    </p:set>
                                    <p:animEffect transition="in" filter="dissolve">
                                      <p:cBhvr>
                                        <p:cTn id="7" dur="1000"/>
                                        <p:tgtEl>
                                          <p:spTgt spid="111"/>
                                        </p:tgtEl>
                                      </p:cBhvr>
                                    </p:animEffect>
                                  </p:childTnLst>
                                </p:cTn>
                              </p:par>
                            </p:childTnLst>
                          </p:cTn>
                        </p:par>
                        <p:par>
                          <p:cTn id="8" fill="hold">
                            <p:stCondLst>
                              <p:cond delay="3000"/>
                            </p:stCondLst>
                            <p:childTnLst>
                              <p:par>
                                <p:cTn id="9" presetID="9"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8541"/>
            <a:ext cx="11393310" cy="894622"/>
          </a:xfrm>
        </p:spPr>
        <p:txBody>
          <a:bodyPr>
            <a:normAutofit/>
          </a:bodyPr>
          <a:lstStyle/>
          <a:p>
            <a:r>
              <a:rPr lang="en-US" altLang="en-US" sz="4800" dirty="0">
                <a:ea typeface="ＭＳ Ｐゴシック" panose="020B0600070205080204" pitchFamily="34" charset="-128"/>
              </a:rPr>
              <a:t>TCP over “</a:t>
            </a:r>
            <a:r>
              <a:rPr lang="en-US" altLang="ja-JP" sz="4800" dirty="0">
                <a:ea typeface="ＭＳ Ｐゴシック" panose="020B0600070205080204" pitchFamily="34" charset="-128"/>
              </a:rPr>
              <a:t>long, fat pipes”</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140</a:t>
            </a:fld>
            <a:endParaRPr lang="en-US" dirty="0"/>
          </a:p>
        </p:txBody>
      </p:sp>
      <p:sp>
        <p:nvSpPr>
          <p:cNvPr id="23" name="Rectangle 3">
            <a:extLst>
              <a:ext uri="{FF2B5EF4-FFF2-40B4-BE49-F238E27FC236}">
                <a16:creationId xmlns:a16="http://schemas.microsoft.com/office/drawing/2014/main" id="{696F0B06-BB54-2C48-A80B-900AA14FDD2F}"/>
              </a:ext>
            </a:extLst>
          </p:cNvPr>
          <p:cNvSpPr txBox="1">
            <a:spLocks noChangeArrowheads="1"/>
          </p:cNvSpPr>
          <p:nvPr/>
        </p:nvSpPr>
        <p:spPr>
          <a:xfrm>
            <a:off x="798690" y="1322387"/>
            <a:ext cx="11049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example: 1500 byte segments, 100ms RTT, want 10 Gbps throughput</a:t>
            </a:r>
          </a:p>
          <a:p>
            <a:r>
              <a:rPr lang="en-US" altLang="en-US" dirty="0">
                <a:ea typeface="ＭＳ Ｐゴシック" panose="020B0600070205080204" pitchFamily="34" charset="-128"/>
              </a:rPr>
              <a:t>requires W = 83,333 in-flight segments</a:t>
            </a:r>
          </a:p>
          <a:p>
            <a:r>
              <a:rPr lang="en-US" altLang="en-US" dirty="0">
                <a:ea typeface="ＭＳ Ｐゴシック" panose="020B0600070205080204" pitchFamily="34" charset="-128"/>
              </a:rPr>
              <a:t>throughput in terms of segment loss probability, L </a:t>
            </a:r>
            <a:r>
              <a:rPr lang="en-US" altLang="en-US" sz="2000" dirty="0">
                <a:ea typeface="ＭＳ Ｐゴシック" panose="020B0600070205080204" pitchFamily="34" charset="-128"/>
              </a:rPr>
              <a:t>[Mathis 1997]:</a:t>
            </a:r>
            <a:br>
              <a:rPr lang="en-US" altLang="en-US" dirty="0">
                <a:ea typeface="ＭＳ Ｐゴシック" panose="020B0600070205080204" pitchFamily="34" charset="-128"/>
              </a:rPr>
            </a:br>
            <a:br>
              <a:rPr lang="en-US" altLang="en-US" dirty="0">
                <a:ea typeface="ＭＳ Ｐゴシック" panose="020B0600070205080204" pitchFamily="34" charset="-128"/>
              </a:rPr>
            </a:br>
            <a:br>
              <a:rPr lang="en-US" altLang="en-US" dirty="0">
                <a:ea typeface="ＭＳ Ｐゴシック" panose="020B0600070205080204" pitchFamily="34" charset="-128"/>
              </a:rPr>
            </a:br>
            <a:endParaRPr lang="en-US" altLang="en-US" dirty="0">
              <a:ea typeface="ＭＳ Ｐゴシック" panose="020B0600070205080204" pitchFamily="34" charset="-128"/>
            </a:endParaRPr>
          </a:p>
          <a:p>
            <a:pPr lvl="1">
              <a:buFont typeface="Wingdings" pitchFamily="2" charset="2"/>
              <a:buNone/>
            </a:pPr>
            <a:r>
              <a:rPr lang="en-US" altLang="en-US" dirty="0">
                <a:latin typeface="MS Mincho" panose="02020609040205080304" pitchFamily="49" charset="-128"/>
                <a:ea typeface="MS Mincho" panose="02020609040205080304" pitchFamily="49" charset="-128"/>
              </a:rPr>
              <a:t>➜ </a:t>
            </a:r>
            <a:r>
              <a:rPr lang="en-US" altLang="en-US" sz="2800" dirty="0">
                <a:ea typeface="MS Mincho" panose="02020609040205080304" pitchFamily="49" charset="-128"/>
              </a:rPr>
              <a:t>to achieve 10 Gbps throughput, need a loss rate of </a:t>
            </a:r>
            <a:r>
              <a:rPr lang="en-US" altLang="en-US" sz="2800" dirty="0">
                <a:ea typeface="ＭＳ Ｐゴシック" panose="020B0600070205080204" pitchFamily="34" charset="-128"/>
              </a:rPr>
              <a:t>L = 2.14</a:t>
            </a:r>
            <a:r>
              <a:rPr lang="el-GR" altLang="en-US" sz="2800" dirty="0">
                <a:ea typeface="ＭＳ Ｐゴシック" panose="020B0600070205080204" pitchFamily="34" charset="-128"/>
              </a:rPr>
              <a:t>·</a:t>
            </a:r>
            <a:r>
              <a:rPr lang="en-US" altLang="en-US" sz="2800">
                <a:ea typeface="ＭＳ Ｐゴシック" panose="020B0600070205080204" pitchFamily="34" charset="-128"/>
              </a:rPr>
              <a:t>10</a:t>
            </a:r>
            <a:r>
              <a:rPr lang="en-US" altLang="en-US" sz="2800" baseline="30000">
                <a:ea typeface="ＭＳ Ｐゴシック" panose="020B0600070205080204" pitchFamily="34" charset="-128"/>
              </a:rPr>
              <a:t>-10  </a:t>
            </a:r>
            <a:r>
              <a:rPr lang="en-US" altLang="en-US" sz="2800" i="1">
                <a:solidFill>
                  <a:srgbClr val="FF0000"/>
                </a:solidFill>
                <a:ea typeface="ＭＳ Ｐゴシック" panose="020B0600070205080204" pitchFamily="34" charset="-128"/>
              </a:rPr>
              <a:t>      </a:t>
            </a:r>
            <a:r>
              <a:rPr lang="en-US" altLang="en-US" sz="2800" i="1">
                <a:solidFill>
                  <a:srgbClr val="C00000"/>
                </a:solidFill>
                <a:ea typeface="ＭＳ Ｐゴシック" panose="020B0600070205080204" pitchFamily="34" charset="-128"/>
              </a:rPr>
              <a:t>– </a:t>
            </a:r>
            <a:r>
              <a:rPr lang="en-US" altLang="en-US" sz="2800" i="1" dirty="0">
                <a:solidFill>
                  <a:srgbClr val="C00000"/>
                </a:solidFill>
                <a:ea typeface="ＭＳ Ｐゴシック" panose="020B0600070205080204" pitchFamily="34" charset="-128"/>
              </a:rPr>
              <a:t>a very small loss rate!</a:t>
            </a:r>
            <a:endParaRPr lang="en-US" altLang="en-US" i="1" dirty="0">
              <a:solidFill>
                <a:srgbClr val="C00000"/>
              </a:solidFill>
              <a:ea typeface="ＭＳ Ｐゴシック" panose="020B0600070205080204" pitchFamily="34" charset="-128"/>
            </a:endParaRPr>
          </a:p>
          <a:p>
            <a:r>
              <a:rPr lang="en-US" altLang="en-US" dirty="0">
                <a:ea typeface="ＭＳ Ｐゴシック" panose="020B0600070205080204" pitchFamily="34" charset="-128"/>
              </a:rPr>
              <a:t>versions of TCP for long, high-speed scenarios</a:t>
            </a:r>
            <a:endParaRPr lang="en-US" altLang="en-US" baseline="30000" dirty="0">
              <a:ea typeface="ＭＳ Ｐゴシック" panose="020B0600070205080204" pitchFamily="34" charset="-128"/>
            </a:endParaRPr>
          </a:p>
          <a:p>
            <a:endParaRPr lang="en-US" altLang="en-US" dirty="0">
              <a:ea typeface="ＭＳ Ｐゴシック" panose="020B0600070205080204" pitchFamily="34" charset="-128"/>
            </a:endParaRPr>
          </a:p>
        </p:txBody>
      </p:sp>
      <p:grpSp>
        <p:nvGrpSpPr>
          <p:cNvPr id="24" name="Group 16">
            <a:extLst>
              <a:ext uri="{FF2B5EF4-FFF2-40B4-BE49-F238E27FC236}">
                <a16:creationId xmlns:a16="http://schemas.microsoft.com/office/drawing/2014/main" id="{5F8EFB79-FA01-AB4F-8D0E-E8B63FD2E993}"/>
              </a:ext>
            </a:extLst>
          </p:cNvPr>
          <p:cNvGrpSpPr>
            <a:grpSpLocks/>
          </p:cNvGrpSpPr>
          <p:nvPr/>
        </p:nvGrpSpPr>
        <p:grpSpPr bwMode="auto">
          <a:xfrm>
            <a:off x="3700463" y="2947987"/>
            <a:ext cx="4160837" cy="962025"/>
            <a:chOff x="422" y="3400"/>
            <a:chExt cx="2621" cy="606"/>
          </a:xfrm>
        </p:grpSpPr>
        <p:sp>
          <p:nvSpPr>
            <p:cNvPr id="25" name="Text Box 6">
              <a:extLst>
                <a:ext uri="{FF2B5EF4-FFF2-40B4-BE49-F238E27FC236}">
                  <a16:creationId xmlns:a16="http://schemas.microsoft.com/office/drawing/2014/main" id="{0BBFDC36-5F58-EF4F-9C97-88D263D0ED3F}"/>
                </a:ext>
              </a:extLst>
            </p:cNvPr>
            <p:cNvSpPr txBox="1">
              <a:spLocks noChangeArrowheads="1"/>
            </p:cNvSpPr>
            <p:nvPr/>
          </p:nvSpPr>
          <p:spPr bwMode="auto">
            <a:xfrm>
              <a:off x="422" y="3566"/>
              <a:ext cx="1690"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TCP throughput = </a:t>
              </a:r>
            </a:p>
          </p:txBody>
        </p:sp>
        <p:sp>
          <p:nvSpPr>
            <p:cNvPr id="26" name="Text Box 7">
              <a:extLst>
                <a:ext uri="{FF2B5EF4-FFF2-40B4-BE49-F238E27FC236}">
                  <a16:creationId xmlns:a16="http://schemas.microsoft.com/office/drawing/2014/main" id="{859F51A4-20C5-BC47-AE4C-8134EB4A1453}"/>
                </a:ext>
              </a:extLst>
            </p:cNvPr>
            <p:cNvSpPr txBox="1">
              <a:spLocks noChangeArrowheads="1"/>
            </p:cNvSpPr>
            <p:nvPr/>
          </p:nvSpPr>
          <p:spPr bwMode="auto">
            <a:xfrm>
              <a:off x="2010" y="3470"/>
              <a:ext cx="490"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1.22</a:t>
              </a:r>
            </a:p>
          </p:txBody>
        </p:sp>
        <p:grpSp>
          <p:nvGrpSpPr>
            <p:cNvPr id="27" name="Group 15">
              <a:extLst>
                <a:ext uri="{FF2B5EF4-FFF2-40B4-BE49-F238E27FC236}">
                  <a16:creationId xmlns:a16="http://schemas.microsoft.com/office/drawing/2014/main" id="{AFBC9AEB-12BE-1143-8222-2D8D817FE3F4}"/>
                </a:ext>
              </a:extLst>
            </p:cNvPr>
            <p:cNvGrpSpPr>
              <a:grpSpLocks/>
            </p:cNvGrpSpPr>
            <p:nvPr/>
          </p:nvGrpSpPr>
          <p:grpSpPr bwMode="auto">
            <a:xfrm>
              <a:off x="2092" y="3400"/>
              <a:ext cx="951" cy="606"/>
              <a:chOff x="2092" y="3400"/>
              <a:chExt cx="951" cy="606"/>
            </a:xfrm>
          </p:grpSpPr>
          <p:sp>
            <p:nvSpPr>
              <p:cNvPr id="28" name="Text Box 8">
                <a:extLst>
                  <a:ext uri="{FF2B5EF4-FFF2-40B4-BE49-F238E27FC236}">
                    <a16:creationId xmlns:a16="http://schemas.microsoft.com/office/drawing/2014/main" id="{4EB4F3E6-4EFA-134A-9A5F-567B93B9FE08}"/>
                  </a:ext>
                </a:extLst>
              </p:cNvPr>
              <p:cNvSpPr txBox="1">
                <a:spLocks noChangeArrowheads="1"/>
              </p:cNvSpPr>
              <p:nvPr/>
            </p:nvSpPr>
            <p:spPr bwMode="auto">
              <a:xfrm>
                <a:off x="2423" y="3400"/>
                <a:ext cx="169"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b="1" dirty="0">
                    <a:latin typeface="Arial" charset="0"/>
                  </a:rPr>
                  <a:t>.</a:t>
                </a:r>
              </a:p>
            </p:txBody>
          </p:sp>
          <p:sp>
            <p:nvSpPr>
              <p:cNvPr id="29" name="Text Box 9">
                <a:extLst>
                  <a:ext uri="{FF2B5EF4-FFF2-40B4-BE49-F238E27FC236}">
                    <a16:creationId xmlns:a16="http://schemas.microsoft.com/office/drawing/2014/main" id="{CEE1A4A6-9422-C443-8FA5-15305579DADC}"/>
                  </a:ext>
                </a:extLst>
              </p:cNvPr>
              <p:cNvSpPr txBox="1">
                <a:spLocks noChangeArrowheads="1"/>
              </p:cNvSpPr>
              <p:nvPr/>
            </p:nvSpPr>
            <p:spPr bwMode="auto">
              <a:xfrm>
                <a:off x="2511" y="3472"/>
                <a:ext cx="532"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MSS</a:t>
                </a:r>
              </a:p>
            </p:txBody>
          </p:sp>
          <p:sp>
            <p:nvSpPr>
              <p:cNvPr id="30" name="Line 10">
                <a:extLst>
                  <a:ext uri="{FF2B5EF4-FFF2-40B4-BE49-F238E27FC236}">
                    <a16:creationId xmlns:a16="http://schemas.microsoft.com/office/drawing/2014/main" id="{A124A8A7-FD8A-824C-9635-231A146F3325}"/>
                  </a:ext>
                </a:extLst>
              </p:cNvPr>
              <p:cNvSpPr>
                <a:spLocks noChangeShapeType="1"/>
              </p:cNvSpPr>
              <p:nvPr/>
            </p:nvSpPr>
            <p:spPr bwMode="auto">
              <a:xfrm>
                <a:off x="2092" y="3720"/>
                <a:ext cx="873"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dirty="0">
                  <a:latin typeface="Tahoma" charset="0"/>
                  <a:ea typeface="ＭＳ Ｐゴシック" charset="0"/>
                </a:endParaRPr>
              </a:p>
            </p:txBody>
          </p:sp>
          <p:sp>
            <p:nvSpPr>
              <p:cNvPr id="31" name="Text Box 11">
                <a:extLst>
                  <a:ext uri="{FF2B5EF4-FFF2-40B4-BE49-F238E27FC236}">
                    <a16:creationId xmlns:a16="http://schemas.microsoft.com/office/drawing/2014/main" id="{812E9A9A-25F8-DD4E-B921-13BD0E7491EB}"/>
                  </a:ext>
                </a:extLst>
              </p:cNvPr>
              <p:cNvSpPr txBox="1">
                <a:spLocks noChangeArrowheads="1"/>
              </p:cNvSpPr>
              <p:nvPr/>
            </p:nvSpPr>
            <p:spPr bwMode="auto">
              <a:xfrm>
                <a:off x="2133" y="3696"/>
                <a:ext cx="489"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RTT</a:t>
                </a:r>
              </a:p>
            </p:txBody>
          </p:sp>
          <p:sp>
            <p:nvSpPr>
              <p:cNvPr id="32" name="Freeform 13">
                <a:extLst>
                  <a:ext uri="{FF2B5EF4-FFF2-40B4-BE49-F238E27FC236}">
                    <a16:creationId xmlns:a16="http://schemas.microsoft.com/office/drawing/2014/main" id="{EDEE7E5A-D012-CB4E-9DD0-30EEF091ECB2}"/>
                  </a:ext>
                </a:extLst>
              </p:cNvPr>
              <p:cNvSpPr>
                <a:spLocks/>
              </p:cNvSpPr>
              <p:nvPr/>
            </p:nvSpPr>
            <p:spPr bwMode="auto">
              <a:xfrm>
                <a:off x="2607" y="3740"/>
                <a:ext cx="294" cy="220"/>
              </a:xfrm>
              <a:custGeom>
                <a:avLst/>
                <a:gdLst>
                  <a:gd name="T0" fmla="*/ 0 w 294"/>
                  <a:gd name="T1" fmla="*/ 158 h 220"/>
                  <a:gd name="T2" fmla="*/ 32 w 294"/>
                  <a:gd name="T3" fmla="*/ 140 h 220"/>
                  <a:gd name="T4" fmla="*/ 72 w 294"/>
                  <a:gd name="T5" fmla="*/ 220 h 220"/>
                  <a:gd name="T6" fmla="*/ 132 w 294"/>
                  <a:gd name="T7" fmla="*/ 0 h 220"/>
                  <a:gd name="T8" fmla="*/ 294 w 294"/>
                  <a:gd name="T9" fmla="*/ 0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4" h="220">
                    <a:moveTo>
                      <a:pt x="0" y="158"/>
                    </a:moveTo>
                    <a:lnTo>
                      <a:pt x="32" y="140"/>
                    </a:lnTo>
                    <a:lnTo>
                      <a:pt x="72" y="220"/>
                    </a:lnTo>
                    <a:lnTo>
                      <a:pt x="132" y="0"/>
                    </a:lnTo>
                    <a:lnTo>
                      <a:pt x="294"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dirty="0"/>
              </a:p>
            </p:txBody>
          </p:sp>
          <p:sp>
            <p:nvSpPr>
              <p:cNvPr id="33" name="Text Box 14">
                <a:extLst>
                  <a:ext uri="{FF2B5EF4-FFF2-40B4-BE49-F238E27FC236}">
                    <a16:creationId xmlns:a16="http://schemas.microsoft.com/office/drawing/2014/main" id="{67AAFBC5-F6E4-C744-9728-50875F8E98FE}"/>
                  </a:ext>
                </a:extLst>
              </p:cNvPr>
              <p:cNvSpPr txBox="1">
                <a:spLocks noChangeArrowheads="1"/>
              </p:cNvSpPr>
              <p:nvPr/>
            </p:nvSpPr>
            <p:spPr bwMode="auto">
              <a:xfrm>
                <a:off x="2704" y="3718"/>
                <a:ext cx="223"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L</a:t>
                </a:r>
              </a:p>
            </p:txBody>
          </p:sp>
        </p:grpSp>
      </p:grpSp>
    </p:spTree>
    <p:extLst>
      <p:ext uri="{BB962C8B-B14F-4D97-AF65-F5344CB8AC3E}">
        <p14:creationId xmlns:p14="http://schemas.microsoft.com/office/powerpoint/2010/main" val="268249351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141</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806805" y="4750865"/>
            <a:ext cx="10651413" cy="1675335"/>
          </a:xfrm>
        </p:spPr>
        <p:txBody>
          <a:bodyPr>
            <a:normAutofit/>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142</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Connection establishment</a:t>
            </a:r>
            <a:endParaRPr lang="en-US"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85541" y="2649364"/>
              <a:ext cx="1701107"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143</a:t>
            </a:fld>
            <a:endParaRPr lang="en-US"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dirty="0"/>
              <a:t>QUIC: streams: parallelism, no HOL blocking</a:t>
            </a:r>
            <a:endParaRPr lang="en-US"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Cong.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Cong.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277594"/>
            <a:ext cx="5981700" cy="52561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144</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Chapter 3: summary</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145</a:t>
            </a:fld>
            <a:endParaRPr lang="en-US" dirty="0"/>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dirty="0"/>
              <a:t>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p>
          <a:p>
            <a:pPr marL="393700" indent="-263525">
              <a:buFont typeface="Wingdings" charset="2"/>
              <a:buChar char="§"/>
              <a:defRPr/>
            </a:pPr>
            <a:r>
              <a:rPr lang="en-US" sz="3200" dirty="0"/>
              <a:t>instantiation, implementation in the Internet</a:t>
            </a:r>
          </a:p>
          <a:p>
            <a:pPr lvl="1">
              <a:buFont typeface="Arial"/>
              <a:buChar char="•"/>
              <a:defRPr/>
            </a:pPr>
            <a:r>
              <a:rPr lang="en-US" sz="2800" dirty="0"/>
              <a:t>UDP</a:t>
            </a:r>
          </a:p>
          <a:p>
            <a:pPr lvl="1">
              <a:buFont typeface="Arial"/>
              <a:buChar char="•"/>
              <a:defRPr/>
            </a:pPr>
            <a:r>
              <a:rPr lang="en-US"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dirty="0">
                <a:solidFill>
                  <a:srgbClr val="CC0000"/>
                </a:solidFill>
                <a:ea typeface="ＭＳ Ｐゴシック" panose="020B0600070205080204" pitchFamily="34" charset="-128"/>
              </a:rPr>
              <a:t>Up next:</a:t>
            </a:r>
          </a:p>
          <a:p>
            <a:pPr marL="393700" indent="-266700"/>
            <a:r>
              <a:rPr lang="en-US" altLang="en-US" sz="3200" dirty="0">
                <a:ea typeface="ＭＳ Ｐゴシック" panose="020B0600070205080204" pitchFamily="34" charset="-128"/>
              </a:rPr>
              <a:t>leaving the network </a:t>
            </a:r>
            <a:r>
              <a:rPr lang="en-US" altLang="ja-JP" sz="3200" dirty="0">
                <a:ea typeface="ＭＳ Ｐゴシック" panose="020B0600070205080204" pitchFamily="34" charset="-128"/>
              </a:rPr>
              <a:t>“edge” </a:t>
            </a:r>
            <a:r>
              <a:rPr lang="en-US" altLang="ja-JP" dirty="0">
                <a:ea typeface="ＭＳ Ｐゴシック" panose="020B0600070205080204" pitchFamily="34" charset="-128"/>
              </a:rPr>
              <a:t>(application, transport layers)</a:t>
            </a:r>
          </a:p>
          <a:p>
            <a:pPr marL="393700" indent="-266700"/>
            <a:r>
              <a:rPr lang="en-US" altLang="en-US" sz="3200" dirty="0">
                <a:ea typeface="ＭＳ Ｐゴシック" panose="020B0600070205080204" pitchFamily="34" charset="-128"/>
              </a:rPr>
              <a:t>into the network “</a:t>
            </a:r>
            <a:r>
              <a:rPr lang="en-US" altLang="ja-JP" sz="3200" dirty="0">
                <a:ea typeface="ＭＳ Ｐゴシック" panose="020B0600070205080204" pitchFamily="34" charset="-128"/>
              </a:rPr>
              <a:t>core”</a:t>
            </a:r>
          </a:p>
          <a:p>
            <a:pPr marL="393700" indent="-266700"/>
            <a:r>
              <a:rPr lang="en-US" altLang="en-US" sz="3200" dirty="0">
                <a:ea typeface="ＭＳ Ｐゴシック" panose="020B0600070205080204" pitchFamily="34" charset="-128"/>
              </a:rPr>
              <a:t>two network-layer chapters</a:t>
            </a:r>
            <a:r>
              <a:rPr lang="en-US" altLang="en-US" dirty="0">
                <a:ea typeface="ＭＳ Ｐゴシック" panose="020B0600070205080204" pitchFamily="34" charset="-128"/>
              </a:rPr>
              <a:t>:</a:t>
            </a:r>
          </a:p>
          <a:p>
            <a:pPr lvl="1"/>
            <a:r>
              <a:rPr lang="en-US" altLang="en-US" sz="2800" dirty="0">
                <a:ea typeface="ＭＳ Ｐゴシック" panose="020B0600070205080204" pitchFamily="34" charset="-128"/>
              </a:rPr>
              <a:t>data plane</a:t>
            </a:r>
          </a:p>
          <a:p>
            <a:pPr lvl="1"/>
            <a:r>
              <a:rPr lang="en-US" altLang="en-US" sz="2800" dirty="0">
                <a:ea typeface="ＭＳ Ｐゴシック" panose="020B0600070205080204" pitchFamily="34" charset="-128"/>
              </a:rPr>
              <a:t>control plane</a:t>
            </a:r>
          </a:p>
          <a:p>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3 slides</a:t>
            </a:r>
            <a:endParaRPr lang="en-US" sz="4400" dirty="0"/>
          </a:p>
        </p:txBody>
      </p:sp>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dirty="0"/>
              <a:t>Transport Layer: 3-</a:t>
            </a:r>
            <a:fld id="{C4204591-24BD-A542-B9D5-F8D8A88D2FEE}" type="slidenum">
              <a:rPr lang="en-US" smtClean="0"/>
              <a:pPr/>
              <a:t>146</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(nextseqnum &lt; base+N)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sndpkt[nextseqnum] = make_pkt(nextseqnum,data,chksum)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udt_send(sndpkt[nextseqnum])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refuse_data(data)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corrupt(rcvpkt)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32331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4" name="Oval 4">
            <a:extLst>
              <a:ext uri="{FF2B5EF4-FFF2-40B4-BE49-F238E27FC236}">
                <a16:creationId xmlns:a16="http://schemas.microsoft.com/office/drawing/2014/main" id="{0C78546A-7459-5347-80F4-125D010F8E84}"/>
              </a:ext>
            </a:extLst>
          </p:cNvPr>
          <p:cNvSpPr>
            <a:spLocks noChangeArrowheads="1"/>
          </p:cNvSpPr>
          <p:nvPr/>
        </p:nvSpPr>
        <p:spPr bwMode="auto">
          <a:xfrm>
            <a:off x="4922611" y="2155825"/>
            <a:ext cx="666750" cy="6572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79" name="Text Box 5">
            <a:extLst>
              <a:ext uri="{FF2B5EF4-FFF2-40B4-BE49-F238E27FC236}">
                <a16:creationId xmlns:a16="http://schemas.microsoft.com/office/drawing/2014/main" id="{D7B9D2FB-B481-7E4A-A0F6-5F57E413C0AE}"/>
              </a:ext>
            </a:extLst>
          </p:cNvPr>
          <p:cNvSpPr txBox="1">
            <a:spLocks noChangeArrowheads="1"/>
          </p:cNvSpPr>
          <p:nvPr/>
        </p:nvSpPr>
        <p:spPr bwMode="auto">
          <a:xfrm>
            <a:off x="4881111" y="2307771"/>
            <a:ext cx="800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a:t>
            </a:r>
            <a:endParaRPr kumimoji="0" lang="en-US"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6">
            <a:extLst>
              <a:ext uri="{FF2B5EF4-FFF2-40B4-BE49-F238E27FC236}">
                <a16:creationId xmlns:a16="http://schemas.microsoft.com/office/drawing/2014/main" id="{96D79319-AAC7-2846-924D-45104B1A129F}"/>
              </a:ext>
            </a:extLst>
          </p:cNvPr>
          <p:cNvSpPr>
            <a:spLocks noChangeShapeType="1"/>
          </p:cNvSpPr>
          <p:nvPr/>
        </p:nvSpPr>
        <p:spPr bwMode="auto">
          <a:xfrm>
            <a:off x="2608036" y="1995488"/>
            <a:ext cx="2298700" cy="4746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10">
            <a:extLst>
              <a:ext uri="{FF2B5EF4-FFF2-40B4-BE49-F238E27FC236}">
                <a16:creationId xmlns:a16="http://schemas.microsoft.com/office/drawing/2014/main" id="{5510D433-027A-A141-B3D0-3E03E8DAE8A8}"/>
              </a:ext>
            </a:extLst>
          </p:cNvPr>
          <p:cNvSpPr>
            <a:spLocks/>
          </p:cNvSpPr>
          <p:nvPr/>
        </p:nvSpPr>
        <p:spPr bwMode="auto">
          <a:xfrm>
            <a:off x="5595711" y="1898650"/>
            <a:ext cx="828675"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Text Box 11">
            <a:extLst>
              <a:ext uri="{FF2B5EF4-FFF2-40B4-BE49-F238E27FC236}">
                <a16:creationId xmlns:a16="http://schemas.microsoft.com/office/drawing/2014/main" id="{FCA8632E-A5B0-664A-9196-8A8B55D0CC4A}"/>
              </a:ext>
            </a:extLst>
          </p:cNvPr>
          <p:cNvSpPr txBox="1">
            <a:spLocks noChangeArrowheads="1"/>
          </p:cNvSpPr>
          <p:nvPr/>
        </p:nvSpPr>
        <p:spPr bwMode="auto">
          <a:xfrm>
            <a:off x="6089424" y="1668463"/>
            <a:ext cx="3570287"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notcorrupt(rcvpkt)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hasseqnum(rcvpkt,expectedseqnum)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12">
            <a:extLst>
              <a:ext uri="{FF2B5EF4-FFF2-40B4-BE49-F238E27FC236}">
                <a16:creationId xmlns:a16="http://schemas.microsoft.com/office/drawing/2014/main" id="{C6CE9EFA-3CCD-C14E-A5CF-3105777426B6}"/>
              </a:ext>
            </a:extLst>
          </p:cNvPr>
          <p:cNvSpPr>
            <a:spLocks noChangeShapeType="1"/>
          </p:cNvSpPr>
          <p:nvPr/>
        </p:nvSpPr>
        <p:spPr bwMode="auto">
          <a:xfrm>
            <a:off x="6159274" y="2360613"/>
            <a:ext cx="3175000"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Text Box 13">
            <a:extLst>
              <a:ext uri="{FF2B5EF4-FFF2-40B4-BE49-F238E27FC236}">
                <a16:creationId xmlns:a16="http://schemas.microsoft.com/office/drawing/2014/main" id="{69836D4C-507C-6B47-A6BF-2C0D582C5DE9}"/>
              </a:ext>
            </a:extLst>
          </p:cNvPr>
          <p:cNvSpPr txBox="1">
            <a:spLocks noChangeArrowheads="1"/>
          </p:cNvSpPr>
          <p:nvPr/>
        </p:nvSpPr>
        <p:spPr bwMode="auto">
          <a:xfrm>
            <a:off x="6094186" y="2403475"/>
            <a:ext cx="43148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sndpkt = make_pkt(expectedseqnum,ACK,chksum)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5021266A-A4B2-8A46-9C1D-2E9C56A7B822}"/>
              </a:ext>
            </a:extLst>
          </p:cNvPr>
          <p:cNvGrpSpPr/>
          <p:nvPr/>
        </p:nvGrpSpPr>
        <p:grpSpPr>
          <a:xfrm>
            <a:off x="4320949" y="1306513"/>
            <a:ext cx="1701605" cy="841375"/>
            <a:chOff x="4320949" y="1306513"/>
            <a:chExt cx="1701605" cy="841375"/>
          </a:xfrm>
        </p:grpSpPr>
        <p:sp>
          <p:nvSpPr>
            <p:cNvPr id="81" name="Text Box 7">
              <a:extLst>
                <a:ext uri="{FF2B5EF4-FFF2-40B4-BE49-F238E27FC236}">
                  <a16:creationId xmlns:a16="http://schemas.microsoft.com/office/drawing/2014/main" id="{C9553829-3975-2E49-9803-6EFDAFB5EBC4}"/>
                </a:ext>
              </a:extLst>
            </p:cNvPr>
            <p:cNvSpPr txBox="1">
              <a:spLocks noChangeArrowheads="1"/>
            </p:cNvSpPr>
            <p:nvPr/>
          </p:nvSpPr>
          <p:spPr bwMode="auto">
            <a:xfrm>
              <a:off x="4320949" y="1582738"/>
              <a:ext cx="16176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2" name="Text Box 8">
              <a:extLst>
                <a:ext uri="{FF2B5EF4-FFF2-40B4-BE49-F238E27FC236}">
                  <a16:creationId xmlns:a16="http://schemas.microsoft.com/office/drawing/2014/main" id="{2E7739F4-D1B2-A747-870F-EBBF181526F6}"/>
                </a:ext>
              </a:extLst>
            </p:cNvPr>
            <p:cNvSpPr txBox="1">
              <a:spLocks noChangeArrowheads="1"/>
            </p:cNvSpPr>
            <p:nvPr/>
          </p:nvSpPr>
          <p:spPr bwMode="auto">
            <a:xfrm>
              <a:off x="4360636" y="1306513"/>
              <a:ext cx="166191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any other event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3" name="Line 9">
              <a:extLst>
                <a:ext uri="{FF2B5EF4-FFF2-40B4-BE49-F238E27FC236}">
                  <a16:creationId xmlns:a16="http://schemas.microsoft.com/office/drawing/2014/main" id="{325C94EB-6A64-BC4A-A405-47C0EBE38857}"/>
                </a:ext>
              </a:extLst>
            </p:cNvPr>
            <p:cNvSpPr>
              <a:spLocks noChangeShapeType="1"/>
            </p:cNvSpPr>
            <p:nvPr/>
          </p:nvSpPr>
          <p:spPr bwMode="auto">
            <a:xfrm>
              <a:off x="4441599" y="1603375"/>
              <a:ext cx="8159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4">
              <a:extLst>
                <a:ext uri="{FF2B5EF4-FFF2-40B4-BE49-F238E27FC236}">
                  <a16:creationId xmlns:a16="http://schemas.microsoft.com/office/drawing/2014/main" id="{B309A64A-7394-0245-8A9F-73E7049FB6F0}"/>
                </a:ext>
              </a:extLst>
            </p:cNvPr>
            <p:cNvSpPr>
              <a:spLocks/>
            </p:cNvSpPr>
            <p:nvPr/>
          </p:nvSpPr>
          <p:spPr bwMode="auto">
            <a:xfrm rot="5142103" flipH="1">
              <a:off x="5068662" y="1374775"/>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9" name="Line 15">
            <a:extLst>
              <a:ext uri="{FF2B5EF4-FFF2-40B4-BE49-F238E27FC236}">
                <a16:creationId xmlns:a16="http://schemas.microsoft.com/office/drawing/2014/main" id="{DFB05333-8F2D-AD4D-AF5B-F08A11737E43}"/>
              </a:ext>
            </a:extLst>
          </p:cNvPr>
          <p:cNvSpPr>
            <a:spLocks noChangeShapeType="1"/>
          </p:cNvSpPr>
          <p:nvPr/>
        </p:nvSpPr>
        <p:spPr bwMode="auto">
          <a:xfrm>
            <a:off x="2547711" y="2408238"/>
            <a:ext cx="1238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Text Box 16">
            <a:extLst>
              <a:ext uri="{FF2B5EF4-FFF2-40B4-BE49-F238E27FC236}">
                <a16:creationId xmlns:a16="http://schemas.microsoft.com/office/drawing/2014/main" id="{72BCB5B4-7731-AE47-AA11-27C7F6305633}"/>
              </a:ext>
            </a:extLst>
          </p:cNvPr>
          <p:cNvSpPr txBox="1">
            <a:spLocks noChangeArrowheads="1"/>
          </p:cNvSpPr>
          <p:nvPr/>
        </p:nvSpPr>
        <p:spPr bwMode="auto">
          <a:xfrm>
            <a:off x="2457224" y="2428875"/>
            <a:ext cx="36417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sndpkt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make_pkt(expectedseqnum,ACK,chksum)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17">
            <a:extLst>
              <a:ext uri="{FF2B5EF4-FFF2-40B4-BE49-F238E27FC236}">
                <a16:creationId xmlns:a16="http://schemas.microsoft.com/office/drawing/2014/main" id="{F76BD3C3-1C69-4441-A736-BFED27A3CAB3}"/>
              </a:ext>
            </a:extLst>
          </p:cNvPr>
          <p:cNvSpPr txBox="1">
            <a:spLocks noChangeArrowheads="1"/>
          </p:cNvSpPr>
          <p:nvPr/>
        </p:nvSpPr>
        <p:spPr bwMode="auto">
          <a:xfrm>
            <a:off x="2493736" y="2105025"/>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sp>
        <p:nvSpPr>
          <p:cNvPr id="92" name="Rectangle 3">
            <a:extLst>
              <a:ext uri="{FF2B5EF4-FFF2-40B4-BE49-F238E27FC236}">
                <a16:creationId xmlns:a16="http://schemas.microsoft.com/office/drawing/2014/main" id="{C3CB9118-6DFF-F343-94F3-68C1B0042C12}"/>
              </a:ext>
            </a:extLst>
          </p:cNvPr>
          <p:cNvSpPr txBox="1">
            <a:spLocks noChangeArrowheads="1"/>
          </p:cNvSpPr>
          <p:nvPr/>
        </p:nvSpPr>
        <p:spPr>
          <a:xfrm>
            <a:off x="930389" y="3827462"/>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expectedseqnum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a:t>
            </a:r>
            <a:r>
              <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no receiver buffering!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spTree>
    <p:extLst>
      <p:ext uri="{BB962C8B-B14F-4D97-AF65-F5344CB8AC3E}">
        <p14:creationId xmlns:p14="http://schemas.microsoft.com/office/powerpoint/2010/main" val="319820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dissolv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dissolve">
                                      <p:cBhvr>
                                        <p:cTn id="12" dur="500"/>
                                        <p:tgtEl>
                                          <p:spTgt spid="8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216816" y="1873503"/>
            <a:ext cx="2790948" cy="3309399"/>
            <a:chOff x="5478735" y="1883160"/>
            <a:chExt cx="2790948" cy="3309399"/>
          </a:xfrm>
        </p:grpSpPr>
        <p:grpSp>
          <p:nvGrpSpPr>
            <p:cNvPr id="10" name="Group 9"/>
            <p:cNvGrpSpPr/>
            <p:nvPr/>
          </p:nvGrpSpPr>
          <p:grpSpPr>
            <a:xfrm>
              <a:off x="5901165" y="1883160"/>
              <a:ext cx="2008556" cy="2443958"/>
              <a:chOff x="5901165" y="1883160"/>
              <a:chExt cx="2008556" cy="2443958"/>
            </a:xfrm>
          </p:grpSpPr>
          <p:sp>
            <p:nvSpPr>
              <p:cNvPr id="2" name="Oval 1"/>
              <p:cNvSpPr/>
              <p:nvPr/>
            </p:nvSpPr>
            <p:spPr>
              <a:xfrm>
                <a:off x="6581083" y="2834918"/>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6878224" y="3527614"/>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6690618" y="2768416"/>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5901165" y="2086013"/>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7229803" y="2090667"/>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6874209" y="1883160"/>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grpSp>
        <p:sp>
          <p:nvSpPr>
            <p:cNvPr id="11" name="TextBox 10"/>
            <p:cNvSpPr txBox="1"/>
            <p:nvPr/>
          </p:nvSpPr>
          <p:spPr>
            <a:xfrm>
              <a:off x="5478735" y="4607783"/>
              <a:ext cx="2790948" cy="584776"/>
            </a:xfrm>
            <a:prstGeom prst="rect">
              <a:avLst/>
            </a:prstGeom>
            <a:noFill/>
          </p:spPr>
          <p:txBody>
            <a:bodyPr wrap="none" rtlCol="0">
              <a:spAutoFit/>
            </a:bodyPr>
            <a:lstStyle/>
            <a:p>
              <a:r>
                <a:rPr lang="en-US" sz="3200" dirty="0"/>
                <a:t>de-multiplexing</a:t>
              </a:r>
            </a:p>
          </p:txBody>
        </p:sp>
      </p:grpSp>
    </p:spTree>
    <p:extLst>
      <p:ext uri="{BB962C8B-B14F-4D97-AF65-F5344CB8AC3E}">
        <p14:creationId xmlns:p14="http://schemas.microsoft.com/office/powerpoint/2010/main" val="3119182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5428699" y="2758759"/>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4639246" y="2076356"/>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216816" y="4598126"/>
            <a:ext cx="2790948" cy="584776"/>
          </a:xfrm>
          <a:prstGeom prst="rect">
            <a:avLst/>
          </a:prstGeom>
          <a:noFill/>
        </p:spPr>
        <p:txBody>
          <a:bodyPr wrap="none" rtlCol="0">
            <a:spAutoFit/>
          </a:bodyPr>
          <a:lstStyle/>
          <a:p>
            <a:r>
              <a:rPr lang="en-US" sz="3200" dirty="0"/>
              <a:t>de-multiplexing</a:t>
            </a:r>
          </a:p>
        </p:txBody>
      </p:sp>
      <p:grpSp>
        <p:nvGrpSpPr>
          <p:cNvPr id="3" name="Group 2"/>
          <p:cNvGrpSpPr/>
          <p:nvPr/>
        </p:nvGrpSpPr>
        <p:grpSpPr>
          <a:xfrm>
            <a:off x="3726482" y="1134776"/>
            <a:ext cx="4710462" cy="2780838"/>
            <a:chOff x="3726482" y="1134776"/>
            <a:chExt cx="4710462"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a14="http://schemas.microsoft.com/office/drawing/2010/main" xmlns="">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a14="http://schemas.microsoft.com/office/drawing/2010/main" xmlns="">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358966" cy="461665"/>
            </a:xfrm>
            <a:prstGeom prst="rect">
              <a:avLst/>
            </a:prstGeom>
            <a:noFill/>
          </p:spPr>
          <p:txBody>
            <a:bodyPr wrap="none" rtlCol="0">
              <a:spAutoFit/>
            </a:bodyPr>
            <a:lstStyle/>
            <a:p>
              <a:r>
                <a:rPr lang="en-US" sz="2400" dirty="0"/>
                <a:t>transport</a:t>
              </a:r>
              <a:endParaRPr lang="en-US" sz="3200" dirty="0"/>
            </a:p>
          </p:txBody>
        </p:sp>
        <p:sp>
          <p:nvSpPr>
            <p:cNvPr id="105" name="TextBox 104"/>
            <p:cNvSpPr txBox="1"/>
            <p:nvPr/>
          </p:nvSpPr>
          <p:spPr>
            <a:xfrm>
              <a:off x="6867133" y="2025176"/>
              <a:ext cx="1569811" cy="461665"/>
            </a:xfrm>
            <a:prstGeom prst="rect">
              <a:avLst/>
            </a:prstGeom>
            <a:noFill/>
          </p:spPr>
          <p:txBody>
            <a:bodyPr wrap="none" rtlCol="0">
              <a:spAutoFit/>
            </a:bodyPr>
            <a:lstStyle/>
            <a:p>
              <a:r>
                <a:rPr lang="en-US" sz="2400" dirty="0"/>
                <a:t>application</a:t>
              </a:r>
              <a:endParaRPr lang="en-US" sz="3200" dirty="0"/>
            </a:p>
          </p:txBody>
        </p:sp>
      </p:grpSp>
    </p:spTree>
    <p:extLst>
      <p:ext uri="{BB962C8B-B14F-4D97-AF65-F5344CB8AC3E}">
        <p14:creationId xmlns:p14="http://schemas.microsoft.com/office/powerpoint/2010/main" val="1644255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0C86CF3-5283-F242-9D46-46CE5E5A64D4}"/>
              </a:ext>
            </a:extLst>
          </p:cNvPr>
          <p:cNvPicPr>
            <a:picLocks noChangeAspect="1"/>
          </p:cNvPicPr>
          <p:nvPr/>
        </p:nvPicPr>
        <p:blipFill>
          <a:blip r:embed="rId2"/>
          <a:stretch>
            <a:fillRect/>
          </a:stretch>
        </p:blipFill>
        <p:spPr>
          <a:xfrm>
            <a:off x="-161693" y="-160447"/>
            <a:ext cx="12509888" cy="7178894"/>
          </a:xfrm>
          <a:prstGeom prst="rect">
            <a:avLst/>
          </a:prstGeom>
          <a:effectLst>
            <a:glow rad="127000">
              <a:schemeClr val="bg1"/>
            </a:glow>
          </a:effectLst>
        </p:spPr>
      </p:pic>
      <p:sp>
        <p:nvSpPr>
          <p:cNvPr id="5" name="TextBox 4">
            <a:extLst>
              <a:ext uri="{FF2B5EF4-FFF2-40B4-BE49-F238E27FC236}">
                <a16:creationId xmlns:a16="http://schemas.microsoft.com/office/drawing/2014/main" id="{BE5F1534-F52B-1947-9FF8-F3900CBE5770}"/>
              </a:ext>
            </a:extLst>
          </p:cNvPr>
          <p:cNvSpPr txBox="1"/>
          <p:nvPr/>
        </p:nvSpPr>
        <p:spPr>
          <a:xfrm>
            <a:off x="2859577" y="5354404"/>
            <a:ext cx="6467348" cy="1323439"/>
          </a:xfrm>
          <a:prstGeom prst="rect">
            <a:avLst/>
          </a:prstGeom>
          <a:noFill/>
          <a:effectLst>
            <a:glow>
              <a:schemeClr val="accent1"/>
            </a:glow>
          </a:effectLst>
        </p:spPr>
        <p:txBody>
          <a:bodyPr wrap="none" rtlCol="0">
            <a:spAutoFit/>
          </a:bodyPr>
          <a:lstStyle/>
          <a:p>
            <a:r>
              <a:rPr lang="en-US" sz="8000" dirty="0">
                <a:effectLst>
                  <a:glow rad="863600">
                    <a:schemeClr val="accent1">
                      <a:alpha val="40000"/>
                    </a:schemeClr>
                  </a:glow>
                  <a:outerShdw blurRad="50800" dist="38100" dir="2700000" algn="tl" rotWithShape="0">
                    <a:prstClr val="black">
                      <a:alpha val="40000"/>
                    </a:prstClr>
                  </a:outerShdw>
                </a:effectLst>
              </a:rPr>
              <a:t>Demultiplexing</a:t>
            </a:r>
          </a:p>
        </p:txBody>
      </p:sp>
    </p:spTree>
    <p:extLst>
      <p:ext uri="{BB962C8B-B14F-4D97-AF65-F5344CB8AC3E}">
        <p14:creationId xmlns:p14="http://schemas.microsoft.com/office/powerpoint/2010/main" val="189621375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3128834-3551-3342-8511-A6239EDCCED7}"/>
              </a:ext>
            </a:extLst>
          </p:cNvPr>
          <p:cNvPicPr>
            <a:picLocks noChangeAspect="1"/>
          </p:cNvPicPr>
          <p:nvPr/>
        </p:nvPicPr>
        <p:blipFill rotWithShape="1">
          <a:blip r:embed="rId2"/>
          <a:srcRect r="978"/>
          <a:stretch/>
        </p:blipFill>
        <p:spPr>
          <a:xfrm>
            <a:off x="1460597" y="10"/>
            <a:ext cx="9270806"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p:spPr>
      </p:pic>
    </p:spTree>
    <p:extLst>
      <p:ext uri="{BB962C8B-B14F-4D97-AF65-F5344CB8AC3E}">
        <p14:creationId xmlns:p14="http://schemas.microsoft.com/office/powerpoint/2010/main" val="369618799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060AE63-F98B-2E42-BB70-BC6FB853C5F0}"/>
              </a:ext>
            </a:extLst>
          </p:cNvPr>
          <p:cNvSpPr/>
          <p:nvPr/>
        </p:nvSpPr>
        <p:spPr>
          <a:xfrm>
            <a:off x="-135699" y="0"/>
            <a:ext cx="12463397" cy="7014575"/>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74" name="Picture 2" descr="Image result for TSA precheck">
            <a:extLst>
              <a:ext uri="{FF2B5EF4-FFF2-40B4-BE49-F238E27FC236}">
                <a16:creationId xmlns:a16="http://schemas.microsoft.com/office/drawing/2014/main" id="{16C15E37-2218-114F-8523-CD30C5ED90E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77655" y="710856"/>
            <a:ext cx="9946307" cy="5592861"/>
          </a:xfrm>
          <a:prstGeom prst="rect">
            <a:avLst/>
          </a:prstGeom>
          <a:noFill/>
          <a:extLst>
            <a:ext uri="{909E8E84-426E-40dd-AFC4-6F175D3DCCD1}">
              <a14:hiddenFill xmlns:a14="http://schemas.microsoft.com/office/drawing/2010/main" xmlns="">
                <a:solidFill>
                  <a:srgbClr val="FFFFFF"/>
                </a:solidFill>
              </a14:hiddenFill>
            </a:ext>
          </a:extLst>
        </p:spPr>
      </p:pic>
      <p:sp>
        <p:nvSpPr>
          <p:cNvPr id="4" name="Freeform 3">
            <a:extLst>
              <a:ext uri="{FF2B5EF4-FFF2-40B4-BE49-F238E27FC236}">
                <a16:creationId xmlns:a16="http://schemas.microsoft.com/office/drawing/2014/main" id="{289B84F5-2163-2B45-BBF6-A39FBFB0055C}"/>
              </a:ext>
            </a:extLst>
          </p:cNvPr>
          <p:cNvSpPr/>
          <p:nvPr/>
        </p:nvSpPr>
        <p:spPr>
          <a:xfrm>
            <a:off x="0" y="0"/>
            <a:ext cx="2730674" cy="6889315"/>
          </a:xfrm>
          <a:custGeom>
            <a:avLst/>
            <a:gdLst>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0674" h="6889315">
                <a:moveTo>
                  <a:pt x="2730674" y="0"/>
                </a:moveTo>
                <a:lnTo>
                  <a:pt x="0" y="0"/>
                </a:lnTo>
                <a:lnTo>
                  <a:pt x="0" y="6889315"/>
                </a:lnTo>
                <a:lnTo>
                  <a:pt x="2317315" y="6876789"/>
                </a:lnTo>
                <a:cubicBezTo>
                  <a:pt x="2023699" y="6430027"/>
                  <a:pt x="1185797" y="5722009"/>
                  <a:pt x="1120781" y="3696819"/>
                </a:cubicBezTo>
                <a:cubicBezTo>
                  <a:pt x="1154483" y="1448545"/>
                  <a:pt x="2245241" y="641188"/>
                  <a:pt x="2680570" y="0"/>
                </a:cubicBezTo>
                <a:lnTo>
                  <a:pt x="2680570" y="0"/>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a:extLst>
              <a:ext uri="{FF2B5EF4-FFF2-40B4-BE49-F238E27FC236}">
                <a16:creationId xmlns:a16="http://schemas.microsoft.com/office/drawing/2014/main" id="{C155379D-AC5B-9545-9DBF-9AA511AB3235}"/>
              </a:ext>
            </a:extLst>
          </p:cNvPr>
          <p:cNvSpPr/>
          <p:nvPr/>
        </p:nvSpPr>
        <p:spPr>
          <a:xfrm flipH="1">
            <a:off x="9473852" y="-31325"/>
            <a:ext cx="2730674" cy="6889315"/>
          </a:xfrm>
          <a:custGeom>
            <a:avLst/>
            <a:gdLst>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0674" h="6889315">
                <a:moveTo>
                  <a:pt x="2730674" y="0"/>
                </a:moveTo>
                <a:lnTo>
                  <a:pt x="0" y="0"/>
                </a:lnTo>
                <a:lnTo>
                  <a:pt x="0" y="6889315"/>
                </a:lnTo>
                <a:lnTo>
                  <a:pt x="2317315" y="6876789"/>
                </a:lnTo>
                <a:cubicBezTo>
                  <a:pt x="2023699" y="6430027"/>
                  <a:pt x="1185797" y="5722009"/>
                  <a:pt x="1120781" y="3696819"/>
                </a:cubicBezTo>
                <a:cubicBezTo>
                  <a:pt x="1154483" y="1448545"/>
                  <a:pt x="2245241" y="641188"/>
                  <a:pt x="2680570" y="0"/>
                </a:cubicBezTo>
                <a:lnTo>
                  <a:pt x="2680570" y="0"/>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6049027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dirty="0">
                <a:ea typeface="ＭＳ Ｐゴシック" panose="020B0600070205080204" pitchFamily="34" charset="-128"/>
              </a:rPr>
              <a:t>Internet protocol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tack</a:t>
            </a:r>
            <a:endParaRPr lang="en-US" sz="4400" dirty="0"/>
          </a:p>
        </p:txBody>
      </p:sp>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a:t>Introduction: 1-</a:t>
            </a:r>
            <a:fld id="{C4204591-24BD-A542-B9D5-F8D8A88D2FEE}" type="slidenum">
              <a:rPr lang="en-US" smtClean="0"/>
              <a:pPr/>
              <a:t>2</a:t>
            </a:fld>
            <a:endParaRPr lang="en-US" dirty="0"/>
          </a:p>
        </p:txBody>
      </p:sp>
      <p:sp>
        <p:nvSpPr>
          <p:cNvPr id="17" name="Rectangle 5">
            <a:extLst>
              <a:ext uri="{FF2B5EF4-FFF2-40B4-BE49-F238E27FC236}">
                <a16:creationId xmlns:a16="http://schemas.microsoft.com/office/drawing/2014/main" id="{921D3CC3-7FC4-4346-86E8-F841A7674F2D}"/>
              </a:ext>
            </a:extLst>
          </p:cNvPr>
          <p:cNvSpPr txBox="1">
            <a:spLocks noChangeArrowheads="1"/>
          </p:cNvSpPr>
          <p:nvPr/>
        </p:nvSpPr>
        <p:spPr>
          <a:xfrm>
            <a:off x="979383" y="1472008"/>
            <a:ext cx="7368749" cy="492270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lnSpc>
                <a:spcPct val="80000"/>
              </a:lnSpc>
            </a:pPr>
            <a:r>
              <a:rPr lang="en-US" altLang="en-US" sz="3200" i="1" dirty="0">
                <a:solidFill>
                  <a:srgbClr val="CC0000"/>
                </a:solidFill>
                <a:ea typeface="ＭＳ Ｐゴシック" panose="020B0600070205080204" pitchFamily="34" charset="-128"/>
              </a:rPr>
              <a:t>application:</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supporting network applications</a:t>
            </a:r>
          </a:p>
          <a:p>
            <a:pPr marL="682625" lvl="1" indent="-225425">
              <a:lnSpc>
                <a:spcPct val="80000"/>
              </a:lnSpc>
            </a:pPr>
            <a:r>
              <a:rPr lang="en-US" altLang="en-US" dirty="0">
                <a:ea typeface="Arial" panose="020B0604020202020204" pitchFamily="34" charset="0"/>
              </a:rPr>
              <a:t>HTTP, SMTP, IMAP </a:t>
            </a:r>
          </a:p>
          <a:p>
            <a:pPr marL="287338" indent="-287338">
              <a:lnSpc>
                <a:spcPct val="80000"/>
              </a:lnSpc>
            </a:pPr>
            <a:r>
              <a:rPr lang="en-US" altLang="en-US" sz="3200" i="1" dirty="0">
                <a:solidFill>
                  <a:srgbClr val="CC0000"/>
                </a:solidFill>
                <a:ea typeface="ＭＳ Ｐゴシック" panose="020B0600070205080204" pitchFamily="34" charset="-128"/>
              </a:rPr>
              <a:t>transport:</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process-process data transfer</a:t>
            </a:r>
          </a:p>
          <a:p>
            <a:pPr marL="682625" lvl="1" indent="-225425">
              <a:lnSpc>
                <a:spcPct val="80000"/>
              </a:lnSpc>
            </a:pPr>
            <a:r>
              <a:rPr lang="en-US" altLang="en-US" dirty="0">
                <a:ea typeface="Arial" panose="020B0604020202020204" pitchFamily="34" charset="0"/>
              </a:rPr>
              <a:t>TCP, UDP</a:t>
            </a:r>
          </a:p>
          <a:p>
            <a:pPr marL="287338" indent="-287338">
              <a:lnSpc>
                <a:spcPct val="80000"/>
              </a:lnSpc>
            </a:pPr>
            <a:r>
              <a:rPr lang="en-US" altLang="en-US" sz="3200" i="1" dirty="0">
                <a:solidFill>
                  <a:srgbClr val="CC0000"/>
                </a:solidFill>
                <a:ea typeface="ＭＳ Ｐゴシック" panose="020B0600070205080204" pitchFamily="34" charset="-128"/>
              </a:rPr>
              <a:t>network:</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routing of datagrams from source to destination</a:t>
            </a:r>
          </a:p>
          <a:p>
            <a:pPr marL="682625" lvl="1" indent="-225425">
              <a:lnSpc>
                <a:spcPct val="80000"/>
              </a:lnSpc>
            </a:pPr>
            <a:r>
              <a:rPr lang="en-US" altLang="en-US" dirty="0">
                <a:ea typeface="Arial" panose="020B0604020202020204" pitchFamily="34" charset="0"/>
              </a:rPr>
              <a:t>IP, routing protocols</a:t>
            </a:r>
          </a:p>
          <a:p>
            <a:pPr marL="287338" indent="-287338">
              <a:lnSpc>
                <a:spcPct val="80000"/>
              </a:lnSpc>
            </a:pPr>
            <a:r>
              <a:rPr lang="en-US" altLang="en-US" sz="3200" i="1" dirty="0">
                <a:solidFill>
                  <a:srgbClr val="CC0000"/>
                </a:solidFill>
                <a:ea typeface="ＭＳ Ｐゴシック" panose="020B0600070205080204" pitchFamily="34" charset="-128"/>
              </a:rPr>
              <a:t>link:</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data transfer between neighboring  network elements</a:t>
            </a:r>
          </a:p>
          <a:p>
            <a:pPr marL="682625" lvl="1" indent="-225425">
              <a:lnSpc>
                <a:spcPct val="80000"/>
              </a:lnSpc>
            </a:pPr>
            <a:r>
              <a:rPr lang="en-US" altLang="en-US" dirty="0">
                <a:ea typeface="Arial" panose="020B0604020202020204" pitchFamily="34" charset="0"/>
              </a:rPr>
              <a:t>Ethernet, 802.11 (</a:t>
            </a:r>
            <a:r>
              <a:rPr lang="en-US" altLang="en-US" dirty="0" err="1">
                <a:ea typeface="Arial" panose="020B0604020202020204" pitchFamily="34" charset="0"/>
              </a:rPr>
              <a:t>WiFi</a:t>
            </a:r>
            <a:r>
              <a:rPr lang="en-US" altLang="en-US" dirty="0">
                <a:ea typeface="Arial" panose="020B0604020202020204" pitchFamily="34" charset="0"/>
              </a:rPr>
              <a:t>), PPP</a:t>
            </a:r>
          </a:p>
          <a:p>
            <a:pPr marL="287338" indent="-287338">
              <a:lnSpc>
                <a:spcPct val="80000"/>
              </a:lnSpc>
            </a:pPr>
            <a:r>
              <a:rPr lang="en-US" altLang="en-US" sz="3200" i="1" dirty="0">
                <a:solidFill>
                  <a:srgbClr val="CC0000"/>
                </a:solidFill>
                <a:ea typeface="ＭＳ Ｐゴシック" panose="020B0600070205080204" pitchFamily="34" charset="-128"/>
              </a:rPr>
              <a:t>physical:</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bits “</a:t>
            </a:r>
            <a:r>
              <a:rPr lang="en-US" altLang="ja-JP" dirty="0">
                <a:ea typeface="ＭＳ Ｐゴシック" panose="020B0600070205080204" pitchFamily="34" charset="-128"/>
              </a:rPr>
              <a:t>on the wire”</a:t>
            </a:r>
          </a:p>
        </p:txBody>
      </p:sp>
      <p:grpSp>
        <p:nvGrpSpPr>
          <p:cNvPr id="5" name="Group 4">
            <a:extLst>
              <a:ext uri="{FF2B5EF4-FFF2-40B4-BE49-F238E27FC236}">
                <a16:creationId xmlns:a16="http://schemas.microsoft.com/office/drawing/2014/main" id="{33EE82EB-3D7B-324B-ADA2-7529491D0F68}"/>
              </a:ext>
            </a:extLst>
          </p:cNvPr>
          <p:cNvGrpSpPr/>
          <p:nvPr/>
        </p:nvGrpSpPr>
        <p:grpSpPr>
          <a:xfrm>
            <a:off x="8906934" y="1848710"/>
            <a:ext cx="2016125" cy="3627438"/>
            <a:chOff x="6451600" y="1727200"/>
            <a:chExt cx="2016125" cy="3627438"/>
          </a:xfrm>
        </p:grpSpPr>
        <p:sp>
          <p:nvSpPr>
            <p:cNvPr id="7" name="Rectangle 2">
              <a:extLst>
                <a:ext uri="{FF2B5EF4-FFF2-40B4-BE49-F238E27FC236}">
                  <a16:creationId xmlns:a16="http://schemas.microsoft.com/office/drawing/2014/main" id="{D52760EE-E3E5-AB4A-B314-FF76E66715C6}"/>
                </a:ext>
              </a:extLst>
            </p:cNvPr>
            <p:cNvSpPr>
              <a:spLocks noChangeArrowheads="1"/>
            </p:cNvSpPr>
            <p:nvPr/>
          </p:nvSpPr>
          <p:spPr bwMode="auto">
            <a:xfrm>
              <a:off x="6575425" y="1727200"/>
              <a:ext cx="1892300" cy="3530600"/>
            </a:xfrm>
            <a:prstGeom prst="rect">
              <a:avLst/>
            </a:prstGeom>
            <a:solidFill>
              <a:srgbClr val="000099"/>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ts val="2060"/>
                </a:lnSpc>
              </a:pPr>
              <a:endParaRPr lang="en-US" altLang="en-US" sz="2800">
                <a:latin typeface="+mn-lt"/>
              </a:endParaRPr>
            </a:p>
          </p:txBody>
        </p:sp>
        <p:sp>
          <p:nvSpPr>
            <p:cNvPr id="8" name="Rectangle 6">
              <a:extLst>
                <a:ext uri="{FF2B5EF4-FFF2-40B4-BE49-F238E27FC236}">
                  <a16:creationId xmlns:a16="http://schemas.microsoft.com/office/drawing/2014/main" id="{7FC87645-22AD-8040-8C83-BC2F64C5D928}"/>
                </a:ext>
              </a:extLst>
            </p:cNvPr>
            <p:cNvSpPr>
              <a:spLocks noChangeArrowheads="1"/>
            </p:cNvSpPr>
            <p:nvPr/>
          </p:nvSpPr>
          <p:spPr bwMode="auto">
            <a:xfrm>
              <a:off x="6457950" y="1824038"/>
              <a:ext cx="1892300" cy="3530600"/>
            </a:xfrm>
            <a:prstGeom prst="rect">
              <a:avLst/>
            </a:prstGeom>
            <a:solidFill>
              <a:schemeClr val="bg1"/>
            </a:solidFill>
            <a:ln w="381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ts val="2060"/>
                </a:lnSpc>
              </a:pPr>
              <a:endParaRPr lang="en-US" altLang="en-US" sz="2800">
                <a:latin typeface="+mn-lt"/>
              </a:endParaRPr>
            </a:p>
          </p:txBody>
        </p:sp>
        <p:sp>
          <p:nvSpPr>
            <p:cNvPr id="9" name="Text Box 7">
              <a:extLst>
                <a:ext uri="{FF2B5EF4-FFF2-40B4-BE49-F238E27FC236}">
                  <a16:creationId xmlns:a16="http://schemas.microsoft.com/office/drawing/2014/main" id="{8C032AE1-21C7-1541-9531-59DC0E0F6A64}"/>
                </a:ext>
              </a:extLst>
            </p:cNvPr>
            <p:cNvSpPr txBox="1">
              <a:spLocks noChangeArrowheads="1"/>
            </p:cNvSpPr>
            <p:nvPr/>
          </p:nvSpPr>
          <p:spPr bwMode="auto">
            <a:xfrm>
              <a:off x="6487143" y="1920875"/>
              <a:ext cx="1795813" cy="332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lnSpc>
                  <a:spcPts val="2760"/>
                </a:lnSpc>
              </a:pPr>
              <a:r>
                <a:rPr lang="en-US" altLang="en-US" sz="2800" dirty="0">
                  <a:latin typeface="+mn-lt"/>
                </a:rPr>
                <a:t>application</a:t>
              </a:r>
            </a:p>
            <a:p>
              <a:pPr algn="ctr">
                <a:lnSpc>
                  <a:spcPts val="2760"/>
                </a:lnSpc>
              </a:pPr>
              <a:endParaRPr lang="en-US" altLang="en-US" sz="2800" dirty="0">
                <a:latin typeface="+mn-lt"/>
              </a:endParaRPr>
            </a:p>
            <a:p>
              <a:pPr algn="ctr">
                <a:lnSpc>
                  <a:spcPts val="2760"/>
                </a:lnSpc>
              </a:pPr>
              <a:r>
                <a:rPr lang="en-US" altLang="en-US" sz="2800" dirty="0">
                  <a:latin typeface="+mn-lt"/>
                </a:rPr>
                <a:t>transport</a:t>
              </a:r>
            </a:p>
            <a:p>
              <a:pPr algn="ctr">
                <a:lnSpc>
                  <a:spcPts val="2760"/>
                </a:lnSpc>
              </a:pPr>
              <a:endParaRPr lang="en-US" altLang="en-US" sz="2800" dirty="0">
                <a:latin typeface="+mn-lt"/>
              </a:endParaRPr>
            </a:p>
            <a:p>
              <a:pPr algn="ctr">
                <a:lnSpc>
                  <a:spcPts val="2760"/>
                </a:lnSpc>
              </a:pPr>
              <a:r>
                <a:rPr lang="en-US" altLang="en-US" sz="2800" dirty="0">
                  <a:latin typeface="+mn-lt"/>
                </a:rPr>
                <a:t>network</a:t>
              </a:r>
            </a:p>
            <a:p>
              <a:pPr algn="ctr">
                <a:lnSpc>
                  <a:spcPts val="2760"/>
                </a:lnSpc>
              </a:pPr>
              <a:endParaRPr lang="en-US" altLang="en-US" sz="2800" dirty="0">
                <a:latin typeface="+mn-lt"/>
              </a:endParaRPr>
            </a:p>
            <a:p>
              <a:pPr algn="ctr">
                <a:lnSpc>
                  <a:spcPts val="2760"/>
                </a:lnSpc>
              </a:pPr>
              <a:r>
                <a:rPr lang="en-US" altLang="en-US" sz="2800" dirty="0">
                  <a:latin typeface="+mn-lt"/>
                </a:rPr>
                <a:t>link</a:t>
              </a:r>
            </a:p>
            <a:p>
              <a:pPr algn="ctr">
                <a:lnSpc>
                  <a:spcPts val="2760"/>
                </a:lnSpc>
              </a:pPr>
              <a:endParaRPr lang="en-US" altLang="en-US" sz="2800" dirty="0">
                <a:latin typeface="+mn-lt"/>
              </a:endParaRPr>
            </a:p>
            <a:p>
              <a:pPr algn="ctr">
                <a:lnSpc>
                  <a:spcPts val="2760"/>
                </a:lnSpc>
              </a:pPr>
              <a:r>
                <a:rPr lang="en-US" altLang="en-US" sz="2800" dirty="0">
                  <a:latin typeface="+mn-lt"/>
                </a:rPr>
                <a:t>physical</a:t>
              </a:r>
            </a:p>
          </p:txBody>
        </p:sp>
        <p:sp>
          <p:nvSpPr>
            <p:cNvPr id="10" name="Line 8">
              <a:extLst>
                <a:ext uri="{FF2B5EF4-FFF2-40B4-BE49-F238E27FC236}">
                  <a16:creationId xmlns:a16="http://schemas.microsoft.com/office/drawing/2014/main" id="{2FF6CB9E-FC16-794F-9F97-8FE4CC7DA95C}"/>
                </a:ext>
              </a:extLst>
            </p:cNvPr>
            <p:cNvSpPr>
              <a:spLocks noChangeShapeType="1"/>
            </p:cNvSpPr>
            <p:nvPr/>
          </p:nvSpPr>
          <p:spPr bwMode="auto">
            <a:xfrm>
              <a:off x="6451600" y="251618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1" name="Line 9">
              <a:extLst>
                <a:ext uri="{FF2B5EF4-FFF2-40B4-BE49-F238E27FC236}">
                  <a16:creationId xmlns:a16="http://schemas.microsoft.com/office/drawing/2014/main" id="{E0C842E9-2804-A24B-90F5-1E76ED56B971}"/>
                </a:ext>
              </a:extLst>
            </p:cNvPr>
            <p:cNvSpPr>
              <a:spLocks noChangeShapeType="1"/>
            </p:cNvSpPr>
            <p:nvPr/>
          </p:nvSpPr>
          <p:spPr bwMode="auto">
            <a:xfrm>
              <a:off x="6451600" y="32210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2" name="Line 10">
              <a:extLst>
                <a:ext uri="{FF2B5EF4-FFF2-40B4-BE49-F238E27FC236}">
                  <a16:creationId xmlns:a16="http://schemas.microsoft.com/office/drawing/2014/main" id="{80C10F46-6CD7-F647-A004-85EB56C772DF}"/>
                </a:ext>
              </a:extLst>
            </p:cNvPr>
            <p:cNvSpPr>
              <a:spLocks noChangeShapeType="1"/>
            </p:cNvSpPr>
            <p:nvPr/>
          </p:nvSpPr>
          <p:spPr bwMode="auto">
            <a:xfrm>
              <a:off x="6451600" y="39322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3" name="Line 11">
              <a:extLst>
                <a:ext uri="{FF2B5EF4-FFF2-40B4-BE49-F238E27FC236}">
                  <a16:creationId xmlns:a16="http://schemas.microsoft.com/office/drawing/2014/main" id="{264B0C4A-9518-2F45-BBDA-97BCDD99E256}"/>
                </a:ext>
              </a:extLst>
            </p:cNvPr>
            <p:cNvSpPr>
              <a:spLocks noChangeShapeType="1"/>
            </p:cNvSpPr>
            <p:nvPr/>
          </p:nvSpPr>
          <p:spPr bwMode="auto">
            <a:xfrm>
              <a:off x="6451600" y="46434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grpSp>
    </p:spTree>
    <p:extLst>
      <p:ext uri="{BB962C8B-B14F-4D97-AF65-F5344CB8AC3E}">
        <p14:creationId xmlns:p14="http://schemas.microsoft.com/office/powerpoint/2010/main" val="42333316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503571" y="4598126"/>
            <a:ext cx="2245527" cy="584776"/>
          </a:xfrm>
          <a:prstGeom prst="rect">
            <a:avLst/>
          </a:prstGeom>
          <a:noFill/>
        </p:spPr>
        <p:txBody>
          <a:bodyPr wrap="none" rtlCol="0">
            <a:spAutoFit/>
          </a:bodyPr>
          <a:lstStyle/>
          <a:p>
            <a:r>
              <a:rPr lang="en-US" sz="3200" dirty="0"/>
              <a:t>multiplexing</a:t>
            </a:r>
          </a:p>
        </p:txBody>
      </p:sp>
    </p:spTree>
    <p:extLst>
      <p:ext uri="{BB962C8B-B14F-4D97-AF65-F5344CB8AC3E}">
        <p14:creationId xmlns:p14="http://schemas.microsoft.com/office/powerpoint/2010/main" val="3917007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10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par>
                                <p:cTn id="11" presetID="9" presetClass="entr" presetSubtype="0" fill="hold" nodeType="withEffect">
                                  <p:stCondLst>
                                    <p:cond delay="0"/>
                                  </p:stCondLst>
                                  <p:childTnLst>
                                    <p:set>
                                      <p:cBhvr>
                                        <p:cTn id="12" dur="1" fill="hold">
                                          <p:stCondLst>
                                            <p:cond delay="0"/>
                                          </p:stCondLst>
                                        </p:cTn>
                                        <p:tgtEl>
                                          <p:spTgt spid="93"/>
                                        </p:tgtEl>
                                        <p:attrNameLst>
                                          <p:attrName>style.visibility</p:attrName>
                                        </p:attrNameLst>
                                      </p:cBhvr>
                                      <p:to>
                                        <p:strVal val="visible"/>
                                      </p:to>
                                    </p:set>
                                    <p:animEffect transition="in" filter="dissolve">
                                      <p:cBhvr>
                                        <p:cTn id="13" dur="500"/>
                                        <p:tgtEl>
                                          <p:spTgt spid="93"/>
                                        </p:tgtEl>
                                      </p:cBhvr>
                                    </p:animEffect>
                                  </p:childTnLst>
                                </p:cTn>
                              </p:par>
                              <p:par>
                                <p:cTn id="14" presetID="9" presetClass="entr" presetSubtype="0" fill="hold"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dissolve">
                                      <p:cBhvr>
                                        <p:cTn id="16" dur="500"/>
                                        <p:tgtEl>
                                          <p:spTgt spid="95"/>
                                        </p:tgtEl>
                                      </p:cBhvr>
                                    </p:animEffect>
                                  </p:childTnLst>
                                </p:cTn>
                              </p:par>
                              <p:par>
                                <p:cTn id="17" presetID="9" presetClass="entr" presetSubtype="0" fill="hold"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dissolve">
                                      <p:cBhvr>
                                        <p:cTn id="19" dur="500"/>
                                        <p:tgtEl>
                                          <p:spTgt spid="96"/>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503571" y="4598126"/>
            <a:ext cx="2245527" cy="584776"/>
          </a:xfrm>
          <a:prstGeom prst="rect">
            <a:avLst/>
          </a:prstGeom>
          <a:noFill/>
        </p:spPr>
        <p:txBody>
          <a:bodyPr wrap="none" rtlCol="0">
            <a:spAutoFit/>
          </a:bodyPr>
          <a:lstStyle/>
          <a:p>
            <a:r>
              <a:rPr lang="en-US" sz="3200" dirty="0"/>
              <a:t>multiplexing</a:t>
            </a:r>
          </a:p>
        </p:txBody>
      </p:sp>
      <p:grpSp>
        <p:nvGrpSpPr>
          <p:cNvPr id="3" name="Group 2"/>
          <p:cNvGrpSpPr/>
          <p:nvPr/>
        </p:nvGrpSpPr>
        <p:grpSpPr>
          <a:xfrm>
            <a:off x="3726482" y="1134776"/>
            <a:ext cx="4710462" cy="2780838"/>
            <a:chOff x="3726482" y="1134776"/>
            <a:chExt cx="4710462"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a14="http://schemas.microsoft.com/office/drawing/2010/main" xmlns="">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a14="http://schemas.microsoft.com/office/drawing/2010/main" xmlns="">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358966" cy="461665"/>
            </a:xfrm>
            <a:prstGeom prst="rect">
              <a:avLst/>
            </a:prstGeom>
            <a:noFill/>
          </p:spPr>
          <p:txBody>
            <a:bodyPr wrap="none" rtlCol="0">
              <a:spAutoFit/>
            </a:bodyPr>
            <a:lstStyle/>
            <a:p>
              <a:r>
                <a:rPr lang="en-US" sz="2400" dirty="0"/>
                <a:t>transport</a:t>
              </a:r>
              <a:endParaRPr lang="en-US" sz="3200" dirty="0"/>
            </a:p>
          </p:txBody>
        </p:sp>
        <p:sp>
          <p:nvSpPr>
            <p:cNvPr id="105" name="TextBox 104"/>
            <p:cNvSpPr txBox="1"/>
            <p:nvPr/>
          </p:nvSpPr>
          <p:spPr>
            <a:xfrm>
              <a:off x="6867133" y="2025176"/>
              <a:ext cx="1569811" cy="461665"/>
            </a:xfrm>
            <a:prstGeom prst="rect">
              <a:avLst/>
            </a:prstGeom>
            <a:noFill/>
          </p:spPr>
          <p:txBody>
            <a:bodyPr wrap="none" rtlCol="0">
              <a:spAutoFit/>
            </a:bodyPr>
            <a:lstStyle/>
            <a:p>
              <a:r>
                <a:rPr lang="en-US" sz="2400" dirty="0"/>
                <a:t>application</a:t>
              </a:r>
              <a:endParaRPr lang="en-US" sz="3200" dirty="0"/>
            </a:p>
          </p:txBody>
        </p:sp>
      </p:grpSp>
    </p:spTree>
    <p:extLst>
      <p:ext uri="{BB962C8B-B14F-4D97-AF65-F5344CB8AC3E}">
        <p14:creationId xmlns:p14="http://schemas.microsoft.com/office/powerpoint/2010/main" val="226273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FB9CCC5-D908-9C4E-A49D-1E21751E78A3}"/>
              </a:ext>
            </a:extLst>
          </p:cNvPr>
          <p:cNvSpPr/>
          <p:nvPr/>
        </p:nvSpPr>
        <p:spPr>
          <a:xfrm>
            <a:off x="-125260" y="0"/>
            <a:ext cx="12463397" cy="7014575"/>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Cars merge">
            <a:extLst>
              <a:ext uri="{FF2B5EF4-FFF2-40B4-BE49-F238E27FC236}">
                <a16:creationId xmlns:a16="http://schemas.microsoft.com/office/drawing/2014/main" id="{93314E34-1FD8-0649-B734-DBACB89E296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96092" y="376036"/>
            <a:ext cx="9399815" cy="6266543"/>
          </a:xfrm>
          <a:prstGeom prst="rect">
            <a:avLst/>
          </a:prstGeom>
          <a:noFill/>
          <a:extLst>
            <a:ext uri="{909E8E84-426E-40dd-AFC4-6F175D3DCCD1}">
              <a14:hiddenFill xmlns:a14="http://schemas.microsoft.com/office/drawing/2010/main" xmlns="">
                <a:solidFill>
                  <a:srgbClr val="FFFFFF"/>
                </a:solidFill>
              </a14:hiddenFill>
            </a:ext>
          </a:extLst>
        </p:spPr>
      </p:pic>
      <p:sp>
        <p:nvSpPr>
          <p:cNvPr id="3" name="TextBox 2">
            <a:extLst>
              <a:ext uri="{FF2B5EF4-FFF2-40B4-BE49-F238E27FC236}">
                <a16:creationId xmlns:a16="http://schemas.microsoft.com/office/drawing/2014/main" id="{2DCC19CE-833B-5F4C-B0C9-7CBB36ED852F}"/>
              </a:ext>
            </a:extLst>
          </p:cNvPr>
          <p:cNvSpPr txBox="1"/>
          <p:nvPr/>
        </p:nvSpPr>
        <p:spPr>
          <a:xfrm>
            <a:off x="3404140" y="4843419"/>
            <a:ext cx="5383718" cy="1323439"/>
          </a:xfrm>
          <a:prstGeom prst="rect">
            <a:avLst/>
          </a:prstGeom>
          <a:noFill/>
          <a:effectLst>
            <a:glow>
              <a:schemeClr val="accent1"/>
            </a:glow>
          </a:effectLst>
        </p:spPr>
        <p:txBody>
          <a:bodyPr wrap="none" rtlCol="0">
            <a:spAutoFit/>
          </a:bodyPr>
          <a:lstStyle/>
          <a:p>
            <a:r>
              <a:rPr lang="en-US" sz="8000" dirty="0">
                <a:effectLst>
                  <a:glow rad="863600">
                    <a:schemeClr val="accent1">
                      <a:alpha val="40000"/>
                    </a:schemeClr>
                  </a:glow>
                  <a:outerShdw blurRad="50800" dist="38100" dir="2700000" algn="tl" rotWithShape="0">
                    <a:prstClr val="black">
                      <a:alpha val="40000"/>
                    </a:prstClr>
                  </a:outerShdw>
                </a:effectLst>
              </a:rPr>
              <a:t>Multiplexing</a:t>
            </a:r>
          </a:p>
        </p:txBody>
      </p:sp>
    </p:spTree>
    <p:extLst>
      <p:ext uri="{BB962C8B-B14F-4D97-AF65-F5344CB8AC3E}">
        <p14:creationId xmlns:p14="http://schemas.microsoft.com/office/powerpoint/2010/main" val="4014377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How demultiplexing </a:t>
            </a:r>
            <a:r>
              <a:rPr lang="en-US" dirty="0"/>
              <a:t>w</a:t>
            </a:r>
            <a:r>
              <a:rPr lang="en-US" sz="4400" dirty="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to direct segment to appropriate socket</a:t>
            </a: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23</a:t>
            </a:fld>
            <a:endParaRPr lang="en-US"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dirty="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dirty="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DatagramSocket mySocket1        = new DatagramSocket(</a:t>
            </a:r>
            <a:r>
              <a:rPr kumimoji="0" lang="en-US" sz="2400" b="0" i="0" u="none" strike="noStrike" kern="1200" cap="none" spc="0" normalizeH="0" baseline="0" noProof="0" dirty="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dest. port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24</a:t>
            </a:fld>
            <a:endParaRPr lang="en-US"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77944" y="2807714"/>
            <a:ext cx="397763" cy="2143904"/>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 name="connsiteX0" fmla="*/ 517 w 10000"/>
              <a:gd name="connsiteY0" fmla="*/ 10000 h 10000"/>
              <a:gd name="connsiteX1" fmla="*/ 0 w 10000"/>
              <a:gd name="connsiteY1" fmla="*/ 9841 h 10000"/>
              <a:gd name="connsiteX2" fmla="*/ 10000 w 10000"/>
              <a:gd name="connsiteY2" fmla="*/ 0 h 10000"/>
              <a:gd name="connsiteX3" fmla="*/ 9793 w 10000"/>
              <a:gd name="connsiteY3" fmla="*/ 9103 h 10000"/>
              <a:gd name="connsiteX4" fmla="*/ 517 w 10000"/>
              <a:gd name="connsiteY4" fmla="*/ 10000 h 10000"/>
              <a:gd name="connsiteX0" fmla="*/ 0 w 9483"/>
              <a:gd name="connsiteY0" fmla="*/ 10000 h 10000"/>
              <a:gd name="connsiteX1" fmla="*/ 843 w 9483"/>
              <a:gd name="connsiteY1" fmla="*/ 8128 h 10000"/>
              <a:gd name="connsiteX2" fmla="*/ 9483 w 9483"/>
              <a:gd name="connsiteY2" fmla="*/ 0 h 10000"/>
              <a:gd name="connsiteX3" fmla="*/ 9276 w 9483"/>
              <a:gd name="connsiteY3" fmla="*/ 9103 h 10000"/>
              <a:gd name="connsiteX4" fmla="*/ 0 w 9483"/>
              <a:gd name="connsiteY4" fmla="*/ 10000 h 10000"/>
              <a:gd name="connsiteX0" fmla="*/ 2554 w 9111"/>
              <a:gd name="connsiteY0" fmla="*/ 9772 h 9772"/>
              <a:gd name="connsiteX1" fmla="*/ 0 w 9111"/>
              <a:gd name="connsiteY1" fmla="*/ 8128 h 9772"/>
              <a:gd name="connsiteX2" fmla="*/ 9111 w 9111"/>
              <a:gd name="connsiteY2" fmla="*/ 0 h 9772"/>
              <a:gd name="connsiteX3" fmla="*/ 8893 w 9111"/>
              <a:gd name="connsiteY3" fmla="*/ 9103 h 9772"/>
              <a:gd name="connsiteX4" fmla="*/ 2554 w 9111"/>
              <a:gd name="connsiteY4" fmla="*/ 9772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1" h="9772">
                <a:moveTo>
                  <a:pt x="2554" y="9772"/>
                </a:moveTo>
                <a:lnTo>
                  <a:pt x="0" y="8128"/>
                </a:lnTo>
                <a:lnTo>
                  <a:pt x="9111" y="0"/>
                </a:lnTo>
                <a:cubicBezTo>
                  <a:pt x="9038" y="3034"/>
                  <a:pt x="8966" y="6069"/>
                  <a:pt x="8893" y="9103"/>
                </a:cubicBezTo>
                <a:lnTo>
                  <a:pt x="2554" y="9772"/>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587706" y="2812476"/>
            <a:ext cx="430060" cy="2171151"/>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 name="connsiteX0" fmla="*/ 10000 w 10000"/>
              <a:gd name="connsiteY0" fmla="*/ 10000 h 10176"/>
              <a:gd name="connsiteX1" fmla="*/ 377 w 10000"/>
              <a:gd name="connsiteY1" fmla="*/ 0 h 10176"/>
              <a:gd name="connsiteX2" fmla="*/ 0 w 10000"/>
              <a:gd name="connsiteY2" fmla="*/ 9107 h 10176"/>
              <a:gd name="connsiteX3" fmla="*/ 8519 w 10000"/>
              <a:gd name="connsiteY3" fmla="*/ 10176 h 10176"/>
              <a:gd name="connsiteX4" fmla="*/ 10000 w 10000"/>
              <a:gd name="connsiteY4" fmla="*/ 10000 h 10176"/>
              <a:gd name="connsiteX0" fmla="*/ 7767 w 8519"/>
              <a:gd name="connsiteY0" fmla="*/ 8356 h 10176"/>
              <a:gd name="connsiteX1" fmla="*/ 377 w 8519"/>
              <a:gd name="connsiteY1" fmla="*/ 0 h 10176"/>
              <a:gd name="connsiteX2" fmla="*/ 0 w 8519"/>
              <a:gd name="connsiteY2" fmla="*/ 9107 h 10176"/>
              <a:gd name="connsiteX3" fmla="*/ 8519 w 8519"/>
              <a:gd name="connsiteY3" fmla="*/ 10176 h 10176"/>
              <a:gd name="connsiteX4" fmla="*/ 7767 w 8519"/>
              <a:gd name="connsiteY4" fmla="*/ 8356 h 10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9" h="10176">
                <a:moveTo>
                  <a:pt x="7767" y="8356"/>
                </a:moveTo>
                <a:lnTo>
                  <a:pt x="377" y="0"/>
                </a:lnTo>
                <a:cubicBezTo>
                  <a:pt x="251" y="3036"/>
                  <a:pt x="126" y="6071"/>
                  <a:pt x="0" y="9107"/>
                </a:cubicBezTo>
                <a:lnTo>
                  <a:pt x="8519" y="10176"/>
                </a:lnTo>
                <a:lnTo>
                  <a:pt x="7767" y="8356"/>
                </a:lnTo>
                <a:close/>
              </a:path>
            </a:pathLst>
          </a:custGeom>
          <a:gradFill rotWithShape="1">
            <a:gsLst>
              <a:gs pos="0">
                <a:srgbClr val="B2B2B2"/>
              </a:gs>
              <a:gs pos="100000">
                <a:schemeClr val="bg1">
                  <a:lumMod val="95000"/>
                </a:schemeClr>
              </a:gs>
            </a:gsLst>
            <a:lin ang="0" scaled="1"/>
          </a:gradFill>
          <a:ln w="9525">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a:effectLst>
            <a:outerShdw blurRad="50800" dist="38100" dir="13500000" algn="br"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1254876" y="1933074"/>
            <a:ext cx="3675258" cy="9628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err="1">
                <a:solidFill>
                  <a:srgbClr val="000000"/>
                </a:solidFill>
                <a:latin typeface="Courier New" charset="0"/>
                <a:ea typeface="ＭＳ Ｐゴシック" charset="0"/>
              </a:rPr>
              <a:t>DatagramSocket</a:t>
            </a:r>
            <a:r>
              <a:rPr lang="en-US" sz="1600" b="1" dirty="0">
                <a:solidFill>
                  <a:srgbClr val="000000"/>
                </a:solidFill>
                <a:latin typeface="Courier New" charset="0"/>
                <a:ea typeface="ＭＳ Ｐゴシック" charset="0"/>
              </a:rPr>
              <a:t> mySocket2 = new </a:t>
            </a:r>
            <a:r>
              <a:rPr lang="en-US" sz="1600" b="1" dirty="0" err="1">
                <a:solidFill>
                  <a:srgbClr val="000000"/>
                </a:solidFill>
                <a:latin typeface="Courier New" charset="0"/>
                <a:ea typeface="ＭＳ Ｐゴシック" charset="0"/>
              </a:rPr>
              <a:t>DatagramSocket</a:t>
            </a:r>
            <a:r>
              <a:rPr lang="en-US" sz="1600" b="1" dirty="0">
                <a:solidFill>
                  <a:srgbClr val="000000"/>
                </a:solidFill>
                <a:latin typeface="Courier New" charset="0"/>
                <a:ea typeface="ＭＳ Ｐゴシック" charset="0"/>
              </a:rPr>
              <a:t>(</a:t>
            </a:r>
            <a:r>
              <a:rPr lang="en-US" sz="1600" b="1" dirty="0">
                <a:solidFill>
                  <a:srgbClr val="CC0000"/>
                </a:solidFill>
                <a:latin typeface="Courier New" charset="0"/>
                <a:ea typeface="ＭＳ Ｐゴシック" charset="0"/>
              </a:rPr>
              <a:t>9157</a:t>
            </a:r>
            <a:r>
              <a:rPr lang="en-US" sz="1600" b="1" dirty="0">
                <a:solidFill>
                  <a:srgbClr val="000000"/>
                </a:solidFill>
                <a:latin typeface="Courier New" charset="0"/>
                <a:ea typeface="ＭＳ Ｐゴシック" charset="0"/>
              </a:rPr>
              <a:t>);</a:t>
            </a: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26531" y="5790630"/>
            <a:ext cx="1658938" cy="657226"/>
            <a:chOff x="1309" y="3697"/>
            <a:chExt cx="1045" cy="414"/>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09" y="3822"/>
              <a:ext cx="1003"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4" y="4914330"/>
            <a:ext cx="1706563" cy="657226"/>
            <a:chOff x="2741" y="3750"/>
            <a:chExt cx="1075" cy="414"/>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1003"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7063581" y="4914326"/>
            <a:ext cx="1341437" cy="652463"/>
            <a:chOff x="1509" y="3697"/>
            <a:chExt cx="845" cy="411"/>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509" y="3822"/>
              <a:ext cx="80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6" y="5768401"/>
            <a:ext cx="1389062" cy="652463"/>
            <a:chOff x="2741" y="3750"/>
            <a:chExt cx="875" cy="411"/>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80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 name="TextBox 4">
            <a:extLst>
              <a:ext uri="{FF2B5EF4-FFF2-40B4-BE49-F238E27FC236}">
                <a16:creationId xmlns:a16="http://schemas.microsoft.com/office/drawing/2014/main" id="{8F71DBCB-192B-CC42-80BF-FB60B27D1133}"/>
              </a:ext>
            </a:extLst>
          </p:cNvPr>
          <p:cNvSpPr txBox="1"/>
          <p:nvPr/>
        </p:nvSpPr>
        <p:spPr>
          <a:xfrm>
            <a:off x="3494761" y="5722142"/>
            <a:ext cx="317716" cy="369332"/>
          </a:xfrm>
          <a:prstGeom prst="rect">
            <a:avLst/>
          </a:prstGeom>
          <a:noFill/>
        </p:spPr>
        <p:txBody>
          <a:bodyPr wrap="none" rtlCol="0">
            <a:spAutoFit/>
          </a:bodyPr>
          <a:lstStyle/>
          <a:p>
            <a:r>
              <a:rPr lang="en-US" dirty="0">
                <a:solidFill>
                  <a:schemeClr val="bg1"/>
                </a:solidFill>
              </a:rPr>
              <a:t>A</a:t>
            </a:r>
          </a:p>
        </p:txBody>
      </p:sp>
      <p:sp>
        <p:nvSpPr>
          <p:cNvPr id="131" name="TextBox 130">
            <a:extLst>
              <a:ext uri="{FF2B5EF4-FFF2-40B4-BE49-F238E27FC236}">
                <a16:creationId xmlns:a16="http://schemas.microsoft.com/office/drawing/2014/main" id="{B7AFE08E-CB17-6F42-9518-20370F3483F4}"/>
              </a:ext>
            </a:extLst>
          </p:cNvPr>
          <p:cNvSpPr txBox="1"/>
          <p:nvPr/>
        </p:nvSpPr>
        <p:spPr>
          <a:xfrm>
            <a:off x="4623206" y="4847126"/>
            <a:ext cx="317716" cy="369332"/>
          </a:xfrm>
          <a:prstGeom prst="rect">
            <a:avLst/>
          </a:prstGeom>
          <a:noFill/>
        </p:spPr>
        <p:txBody>
          <a:bodyPr wrap="none" rtlCol="0">
            <a:spAutoFit/>
          </a:bodyPr>
          <a:lstStyle/>
          <a:p>
            <a:r>
              <a:rPr lang="en-US" dirty="0">
                <a:solidFill>
                  <a:schemeClr val="bg1"/>
                </a:solidFill>
              </a:rPr>
              <a:t>B</a:t>
            </a:r>
          </a:p>
        </p:txBody>
      </p:sp>
      <p:sp>
        <p:nvSpPr>
          <p:cNvPr id="132" name="TextBox 131">
            <a:extLst>
              <a:ext uri="{FF2B5EF4-FFF2-40B4-BE49-F238E27FC236}">
                <a16:creationId xmlns:a16="http://schemas.microsoft.com/office/drawing/2014/main" id="{4D37FF6A-48D3-AE49-82AD-DF5CE9A2542A}"/>
              </a:ext>
            </a:extLst>
          </p:cNvPr>
          <p:cNvSpPr txBox="1"/>
          <p:nvPr/>
        </p:nvSpPr>
        <p:spPr>
          <a:xfrm>
            <a:off x="6902357" y="5698169"/>
            <a:ext cx="317716" cy="369332"/>
          </a:xfrm>
          <a:prstGeom prst="rect">
            <a:avLst/>
          </a:prstGeom>
          <a:noFill/>
        </p:spPr>
        <p:txBody>
          <a:bodyPr wrap="none" rtlCol="0">
            <a:spAutoFit/>
          </a:bodyPr>
          <a:lstStyle/>
          <a:p>
            <a:r>
              <a:rPr lang="en-US" dirty="0">
                <a:solidFill>
                  <a:schemeClr val="bg1"/>
                </a:solidFill>
              </a:rPr>
              <a:t>C</a:t>
            </a:r>
          </a:p>
        </p:txBody>
      </p:sp>
      <p:sp>
        <p:nvSpPr>
          <p:cNvPr id="133" name="TextBox 132">
            <a:extLst>
              <a:ext uri="{FF2B5EF4-FFF2-40B4-BE49-F238E27FC236}">
                <a16:creationId xmlns:a16="http://schemas.microsoft.com/office/drawing/2014/main" id="{5C3F8F57-1EC3-A444-90B5-A9967EAA485D}"/>
              </a:ext>
            </a:extLst>
          </p:cNvPr>
          <p:cNvSpPr txBox="1"/>
          <p:nvPr/>
        </p:nvSpPr>
        <p:spPr>
          <a:xfrm>
            <a:off x="7496546" y="4843702"/>
            <a:ext cx="327334" cy="369332"/>
          </a:xfrm>
          <a:prstGeom prst="rect">
            <a:avLst/>
          </a:prstGeom>
          <a:noFill/>
        </p:spPr>
        <p:txBody>
          <a:bodyPr wrap="none" rtlCol="0">
            <a:spAutoFit/>
          </a:bodyPr>
          <a:lstStyle/>
          <a:p>
            <a:r>
              <a:rPr lang="en-US" dirty="0">
                <a:solidFill>
                  <a:schemeClr val="bg1"/>
                </a:solidFill>
              </a:rPr>
              <a:t>D</a:t>
            </a:r>
          </a:p>
        </p:txBody>
      </p:sp>
      <p:sp>
        <p:nvSpPr>
          <p:cNvPr id="127" name="Rectangle 174">
            <a:extLst>
              <a:ext uri="{FF2B5EF4-FFF2-40B4-BE49-F238E27FC236}">
                <a16:creationId xmlns:a16="http://schemas.microsoft.com/office/drawing/2014/main" id="{F1B64B39-C299-EC44-8493-F36F1F2A8CD8}"/>
              </a:ext>
            </a:extLst>
          </p:cNvPr>
          <p:cNvSpPr>
            <a:spLocks noChangeArrowheads="1"/>
          </p:cNvSpPr>
          <p:nvPr/>
        </p:nvSpPr>
        <p:spPr bwMode="auto">
          <a:xfrm>
            <a:off x="7575601" y="1992484"/>
            <a:ext cx="3769340" cy="9628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err="1">
                <a:solidFill>
                  <a:srgbClr val="000000"/>
                </a:solidFill>
                <a:latin typeface="Courier New" charset="0"/>
                <a:ea typeface="ＭＳ Ｐゴシック" charset="0"/>
              </a:rPr>
              <a:t>DatagramSocket</a:t>
            </a:r>
            <a:r>
              <a:rPr lang="en-US" sz="1600" b="1" dirty="0">
                <a:solidFill>
                  <a:srgbClr val="000000"/>
                </a:solidFill>
                <a:latin typeface="Courier New" charset="0"/>
                <a:ea typeface="ＭＳ Ｐゴシック" charset="0"/>
              </a:rPr>
              <a:t> mySocket1 = new </a:t>
            </a:r>
            <a:r>
              <a:rPr lang="en-US" sz="1600" b="1" dirty="0" err="1">
                <a:solidFill>
                  <a:srgbClr val="000000"/>
                </a:solidFill>
                <a:latin typeface="Courier New" charset="0"/>
                <a:ea typeface="ＭＳ Ｐゴシック" charset="0"/>
              </a:rPr>
              <a:t>DatagramSocket</a:t>
            </a:r>
            <a:r>
              <a:rPr lang="en-US" sz="1600" b="1" dirty="0">
                <a:solidFill>
                  <a:srgbClr val="000000"/>
                </a:solidFill>
                <a:latin typeface="Courier New" charset="0"/>
                <a:ea typeface="ＭＳ Ｐゴシック" charset="0"/>
              </a:rPr>
              <a:t>(</a:t>
            </a:r>
            <a:r>
              <a:rPr lang="en-US" sz="1600" b="1" dirty="0">
                <a:solidFill>
                  <a:srgbClr val="CC0000"/>
                </a:solidFill>
                <a:latin typeface="Courier New" charset="0"/>
                <a:ea typeface="ＭＳ Ｐゴシック" charset="0"/>
              </a:rPr>
              <a:t>5775</a:t>
            </a:r>
            <a:r>
              <a:rPr lang="en-US" sz="1600" b="1" dirty="0">
                <a:solidFill>
                  <a:srgbClr val="000000"/>
                </a:solidFill>
                <a:latin typeface="Courier New" charset="0"/>
                <a:ea typeface="ＭＳ Ｐゴシック" charset="0"/>
              </a:rPr>
              <a:t>);</a:t>
            </a:r>
          </a:p>
        </p:txBody>
      </p:sp>
      <p:sp>
        <p:nvSpPr>
          <p:cNvPr id="128" name="Rectangle 174">
            <a:extLst>
              <a:ext uri="{FF2B5EF4-FFF2-40B4-BE49-F238E27FC236}">
                <a16:creationId xmlns:a16="http://schemas.microsoft.com/office/drawing/2014/main" id="{821B066F-1D54-9842-8B91-6EFC02EED78C}"/>
              </a:ext>
            </a:extLst>
          </p:cNvPr>
          <p:cNvSpPr>
            <a:spLocks noChangeArrowheads="1"/>
          </p:cNvSpPr>
          <p:nvPr/>
        </p:nvSpPr>
        <p:spPr bwMode="auto">
          <a:xfrm>
            <a:off x="4163389" y="1137494"/>
            <a:ext cx="3906061" cy="9628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73038" lvl="0" indent="-173038" eaLnBrk="0" fontAlgn="base" hangingPunct="0">
              <a:lnSpc>
                <a:spcPct val="85000"/>
              </a:lnSpc>
              <a:spcBef>
                <a:spcPct val="20000"/>
              </a:spcBef>
              <a:spcAft>
                <a:spcPct val="0"/>
              </a:spcAft>
              <a:buClr>
                <a:srgbClr val="000099"/>
              </a:buClr>
              <a:buSzPct val="100000"/>
              <a:defRPr/>
            </a:pPr>
            <a:r>
              <a:rPr lang="en-US" sz="1600" b="1" kern="0" dirty="0" err="1">
                <a:solidFill>
                  <a:srgbClr val="000000"/>
                </a:solidFill>
                <a:latin typeface="Courier New" charset="0"/>
                <a:ea typeface="ＭＳ Ｐゴシック" charset="0"/>
              </a:rPr>
              <a:t>DatagramSocket</a:t>
            </a:r>
            <a:r>
              <a:rPr lang="en-US" sz="1600" b="1" kern="0" dirty="0">
                <a:solidFill>
                  <a:srgbClr val="000000"/>
                </a:solidFill>
                <a:latin typeface="Courier New" charset="0"/>
                <a:ea typeface="ＭＳ Ｐゴシック" charset="0"/>
              </a:rPr>
              <a:t> </a:t>
            </a:r>
            <a:r>
              <a:rPr lang="en-US" sz="1600" b="1" kern="0" dirty="0" err="1">
                <a:solidFill>
                  <a:srgbClr val="000000"/>
                </a:solidFill>
                <a:latin typeface="Courier New" charset="0"/>
                <a:ea typeface="ＭＳ Ｐゴシック" charset="0"/>
              </a:rPr>
              <a:t>serverSocket</a:t>
            </a:r>
            <a:r>
              <a:rPr lang="en-US" sz="1600" b="1" kern="0" dirty="0">
                <a:solidFill>
                  <a:srgbClr val="000000"/>
                </a:solidFill>
                <a:latin typeface="Courier New" charset="0"/>
                <a:ea typeface="ＭＳ Ｐゴシック" charset="0"/>
              </a:rPr>
              <a:t> = new </a:t>
            </a:r>
            <a:r>
              <a:rPr lang="en-US" sz="1600" b="1" kern="0" dirty="0" err="1">
                <a:solidFill>
                  <a:srgbClr val="000000"/>
                </a:solidFill>
                <a:latin typeface="Courier New" charset="0"/>
                <a:ea typeface="ＭＳ Ｐゴシック" charset="0"/>
              </a:rPr>
              <a:t>DatagramSocket</a:t>
            </a:r>
            <a:r>
              <a:rPr lang="en-US" sz="1600" b="1" kern="0" dirty="0">
                <a:solidFill>
                  <a:srgbClr val="000000"/>
                </a:solidFill>
                <a:latin typeface="Courier New" charset="0"/>
                <a:ea typeface="ＭＳ Ｐゴシック" charset="0"/>
              </a:rPr>
              <a:t>(</a:t>
            </a:r>
            <a:r>
              <a:rPr lang="en-US" sz="1600" b="1" kern="0" dirty="0">
                <a:solidFill>
                  <a:srgbClr val="CC0000"/>
                </a:solidFill>
                <a:latin typeface="Courier New" charset="0"/>
                <a:ea typeface="ＭＳ Ｐゴシック" charset="0"/>
              </a:rPr>
              <a:t>6428</a:t>
            </a:r>
            <a:r>
              <a:rPr lang="en-US" sz="1600" b="1" kern="0" dirty="0">
                <a:solidFill>
                  <a:srgbClr val="000000"/>
                </a:solidFill>
                <a:latin typeface="Courier New" charset="0"/>
                <a:ea typeface="ＭＳ Ｐゴシック" charset="0"/>
              </a:rPr>
              <a:t>);</a:t>
            </a:r>
          </a:p>
        </p:txBody>
      </p:sp>
      <p:sp>
        <p:nvSpPr>
          <p:cNvPr id="129" name="Title 1">
            <a:extLst>
              <a:ext uri="{FF2B5EF4-FFF2-40B4-BE49-F238E27FC236}">
                <a16:creationId xmlns:a16="http://schemas.microsoft.com/office/drawing/2014/main" id="{8F00F9B4-0BB2-B845-92FC-6EB603238F78}"/>
              </a:ext>
            </a:extLst>
          </p:cNvPr>
          <p:cNvSpPr>
            <a:spLocks noGrp="1"/>
          </p:cNvSpPr>
          <p:nvPr>
            <p:ph type="title"/>
          </p:nvPr>
        </p:nvSpPr>
        <p:spPr>
          <a:xfrm>
            <a:off x="798690" y="289325"/>
            <a:ext cx="11100625" cy="894622"/>
          </a:xfrm>
        </p:spPr>
        <p:txBody>
          <a:bodyPr>
            <a:normAutofit/>
          </a:bodyPr>
          <a:lstStyle/>
          <a:p>
            <a:r>
              <a:rPr lang="en-US" sz="4400" dirty="0"/>
              <a:t>Connectionless demultiplexing: an example</a:t>
            </a:r>
          </a:p>
        </p:txBody>
      </p:sp>
    </p:spTree>
    <p:extLst>
      <p:ext uri="{BB962C8B-B14F-4D97-AF65-F5344CB8AC3E}">
        <p14:creationId xmlns:p14="http://schemas.microsoft.com/office/powerpoint/2010/main" val="2043992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27"/>
                                        </p:tgtEl>
                                        <p:attrNameLst>
                                          <p:attrName>style.visibility</p:attrName>
                                        </p:attrNameLst>
                                      </p:cBhvr>
                                      <p:to>
                                        <p:strVal val="visible"/>
                                      </p:to>
                                    </p:set>
                                    <p:animEffect transition="in" filter="dissolve">
                                      <p:cBhvr>
                                        <p:cTn id="18" dur="500"/>
                                        <p:tgtEl>
                                          <p:spTgt spid="12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28"/>
                                        </p:tgtEl>
                                        <p:attrNameLst>
                                          <p:attrName>style.visibility</p:attrName>
                                        </p:attrNameLst>
                                      </p:cBhvr>
                                      <p:to>
                                        <p:strVal val="visible"/>
                                      </p:to>
                                    </p:set>
                                    <p:animEffect transition="in" filter="dissolve">
                                      <p:cBhvr>
                                        <p:cTn id="26" dur="500"/>
                                        <p:tgtEl>
                                          <p:spTgt spid="12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95"/>
                                        </p:tgtEl>
                                        <p:attrNameLst>
                                          <p:attrName>style.visibility</p:attrName>
                                        </p:attrNameLst>
                                      </p:cBhvr>
                                      <p:to>
                                        <p:strVal val="visible"/>
                                      </p:to>
                                    </p:set>
                                    <p:animEffect transition="in" filter="wipe(up)">
                                      <p:cBhvr>
                                        <p:cTn id="31" dur="500"/>
                                        <p:tgtEl>
                                          <p:spTgt spid="195"/>
                                        </p:tgtEl>
                                      </p:cBhvr>
                                    </p:animEffect>
                                  </p:childTnLst>
                                </p:cTn>
                              </p:par>
                            </p:childTnLst>
                          </p:cTn>
                        </p:par>
                        <p:par>
                          <p:cTn id="32" fill="hold">
                            <p:stCondLst>
                              <p:cond delay="500"/>
                            </p:stCondLst>
                            <p:childTnLst>
                              <p:par>
                                <p:cTn id="33" presetID="22" presetClass="entr" presetSubtype="8" fill="hold" nodeType="afterEffect">
                                  <p:stCondLst>
                                    <p:cond delay="0"/>
                                  </p:stCondLst>
                                  <p:childTnLst>
                                    <p:set>
                                      <p:cBhvr>
                                        <p:cTn id="34" dur="1" fill="hold">
                                          <p:stCondLst>
                                            <p:cond delay="0"/>
                                          </p:stCondLst>
                                        </p:cTn>
                                        <p:tgtEl>
                                          <p:spTgt spid="197"/>
                                        </p:tgtEl>
                                        <p:attrNameLst>
                                          <p:attrName>style.visibility</p:attrName>
                                        </p:attrNameLst>
                                      </p:cBhvr>
                                      <p:to>
                                        <p:strVal val="visible"/>
                                      </p:to>
                                    </p:set>
                                    <p:animEffect transition="in" filter="wipe(left)">
                                      <p:cBhvr>
                                        <p:cTn id="35" dur="500"/>
                                        <p:tgtEl>
                                          <p:spTgt spid="197"/>
                                        </p:tgtEl>
                                      </p:cBhvr>
                                    </p:animEffect>
                                  </p:childTnLst>
                                </p:cTn>
                              </p:par>
                              <p:par>
                                <p:cTn id="36" presetID="22" presetClass="entr" presetSubtype="8" fill="hold" nodeType="withEffect">
                                  <p:stCondLst>
                                    <p:cond delay="0"/>
                                  </p:stCondLst>
                                  <p:childTnLst>
                                    <p:set>
                                      <p:cBhvr>
                                        <p:cTn id="37" dur="1" fill="hold">
                                          <p:stCondLst>
                                            <p:cond delay="0"/>
                                          </p:stCondLst>
                                        </p:cTn>
                                        <p:tgtEl>
                                          <p:spTgt spid="207"/>
                                        </p:tgtEl>
                                        <p:attrNameLst>
                                          <p:attrName>style.visibility</p:attrName>
                                        </p:attrNameLst>
                                      </p:cBhvr>
                                      <p:to>
                                        <p:strVal val="visible"/>
                                      </p:to>
                                    </p:set>
                                    <p:animEffect transition="in" filter="wipe(left)">
                                      <p:cBhvr>
                                        <p:cTn id="38" dur="500"/>
                                        <p:tgtEl>
                                          <p:spTgt spid="207"/>
                                        </p:tgtEl>
                                      </p:cBhvr>
                                    </p:animEffect>
                                  </p:childTnLst>
                                </p:cTn>
                              </p:par>
                            </p:childTnLst>
                          </p:cTn>
                        </p:par>
                        <p:par>
                          <p:cTn id="39" fill="hold">
                            <p:stCondLst>
                              <p:cond delay="1000"/>
                            </p:stCondLst>
                            <p:childTnLst>
                              <p:par>
                                <p:cTn id="40" presetID="22" presetClass="entr" presetSubtype="4" fill="hold" nodeType="afterEffect">
                                  <p:stCondLst>
                                    <p:cond delay="0"/>
                                  </p:stCondLst>
                                  <p:childTnLst>
                                    <p:set>
                                      <p:cBhvr>
                                        <p:cTn id="41" dur="1" fill="hold">
                                          <p:stCondLst>
                                            <p:cond delay="0"/>
                                          </p:stCondLst>
                                        </p:cTn>
                                        <p:tgtEl>
                                          <p:spTgt spid="196"/>
                                        </p:tgtEl>
                                        <p:attrNameLst>
                                          <p:attrName>style.visibility</p:attrName>
                                        </p:attrNameLst>
                                      </p:cBhvr>
                                      <p:to>
                                        <p:strVal val="visible"/>
                                      </p:to>
                                    </p:set>
                                    <p:animEffect transition="in" filter="wipe(down)">
                                      <p:cBhvr>
                                        <p:cTn id="42" dur="500"/>
                                        <p:tgtEl>
                                          <p:spTgt spid="19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198"/>
                                        </p:tgtEl>
                                        <p:attrNameLst>
                                          <p:attrName>style.visibility</p:attrName>
                                        </p:attrNameLst>
                                      </p:cBhvr>
                                      <p:to>
                                        <p:strVal val="visible"/>
                                      </p:to>
                                    </p:set>
                                    <p:animEffect transition="in" filter="wipe(up)">
                                      <p:cBhvr>
                                        <p:cTn id="47" dur="500"/>
                                        <p:tgtEl>
                                          <p:spTgt spid="198"/>
                                        </p:tgtEl>
                                      </p:cBhvr>
                                    </p:animEffect>
                                  </p:childTnLst>
                                </p:cTn>
                              </p:par>
                            </p:childTnLst>
                          </p:cTn>
                        </p:par>
                        <p:par>
                          <p:cTn id="48" fill="hold">
                            <p:stCondLst>
                              <p:cond delay="500"/>
                            </p:stCondLst>
                            <p:childTnLst>
                              <p:par>
                                <p:cTn id="49" presetID="22" presetClass="entr" presetSubtype="2" fill="hold" nodeType="afterEffect">
                                  <p:stCondLst>
                                    <p:cond delay="0"/>
                                  </p:stCondLst>
                                  <p:childTnLst>
                                    <p:set>
                                      <p:cBhvr>
                                        <p:cTn id="50" dur="1" fill="hold">
                                          <p:stCondLst>
                                            <p:cond delay="0"/>
                                          </p:stCondLst>
                                        </p:cTn>
                                        <p:tgtEl>
                                          <p:spTgt spid="199"/>
                                        </p:tgtEl>
                                        <p:attrNameLst>
                                          <p:attrName>style.visibility</p:attrName>
                                        </p:attrNameLst>
                                      </p:cBhvr>
                                      <p:to>
                                        <p:strVal val="visible"/>
                                      </p:to>
                                    </p:set>
                                    <p:animEffect transition="in" filter="wipe(right)">
                                      <p:cBhvr>
                                        <p:cTn id="51" dur="500"/>
                                        <p:tgtEl>
                                          <p:spTgt spid="199"/>
                                        </p:tgtEl>
                                      </p:cBhvr>
                                    </p:animEffect>
                                  </p:childTnLst>
                                </p:cTn>
                              </p:par>
                              <p:par>
                                <p:cTn id="52" presetID="22" presetClass="entr" presetSubtype="2" fill="hold" nodeType="withEffect">
                                  <p:stCondLst>
                                    <p:cond delay="0"/>
                                  </p:stCondLst>
                                  <p:childTnLst>
                                    <p:set>
                                      <p:cBhvr>
                                        <p:cTn id="53" dur="1" fill="hold">
                                          <p:stCondLst>
                                            <p:cond delay="0"/>
                                          </p:stCondLst>
                                        </p:cTn>
                                        <p:tgtEl>
                                          <p:spTgt spid="211"/>
                                        </p:tgtEl>
                                        <p:attrNameLst>
                                          <p:attrName>style.visibility</p:attrName>
                                        </p:attrNameLst>
                                      </p:cBhvr>
                                      <p:to>
                                        <p:strVal val="visible"/>
                                      </p:to>
                                    </p:set>
                                    <p:animEffect transition="in" filter="wipe(right)">
                                      <p:cBhvr>
                                        <p:cTn id="54" dur="500"/>
                                        <p:tgtEl>
                                          <p:spTgt spid="211"/>
                                        </p:tgtEl>
                                      </p:cBhvr>
                                    </p:animEffect>
                                  </p:childTnLst>
                                </p:cTn>
                              </p:par>
                            </p:childTnLst>
                          </p:cTn>
                        </p:par>
                        <p:par>
                          <p:cTn id="55" fill="hold">
                            <p:stCondLst>
                              <p:cond delay="1000"/>
                            </p:stCondLst>
                            <p:childTnLst>
                              <p:par>
                                <p:cTn id="56" presetID="22" presetClass="entr" presetSubtype="4" fill="hold" nodeType="afterEffect">
                                  <p:stCondLst>
                                    <p:cond delay="0"/>
                                  </p:stCondLst>
                                  <p:childTnLst>
                                    <p:set>
                                      <p:cBhvr>
                                        <p:cTn id="57" dur="1" fill="hold">
                                          <p:stCondLst>
                                            <p:cond delay="0"/>
                                          </p:stCondLst>
                                        </p:cTn>
                                        <p:tgtEl>
                                          <p:spTgt spid="200"/>
                                        </p:tgtEl>
                                        <p:attrNameLst>
                                          <p:attrName>style.visibility</p:attrName>
                                        </p:attrNameLst>
                                      </p:cBhvr>
                                      <p:to>
                                        <p:strVal val="visible"/>
                                      </p:to>
                                    </p:set>
                                    <p:animEffect transition="in" filter="wipe(down)">
                                      <p:cBhvr>
                                        <p:cTn id="58" dur="500"/>
                                        <p:tgtEl>
                                          <p:spTgt spid="20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04"/>
                                        </p:tgtEl>
                                        <p:attrNameLst>
                                          <p:attrName>style.visibility</p:attrName>
                                        </p:attrNameLst>
                                      </p:cBhvr>
                                      <p:to>
                                        <p:strVal val="visible"/>
                                      </p:to>
                                    </p:set>
                                    <p:animEffect transition="in" filter="wipe(up)">
                                      <p:cBhvr>
                                        <p:cTn id="63" dur="500"/>
                                        <p:tgtEl>
                                          <p:spTgt spid="204"/>
                                        </p:tgtEl>
                                      </p:cBhvr>
                                    </p:animEffect>
                                  </p:childTnLst>
                                </p:cTn>
                              </p:par>
                            </p:childTnLst>
                          </p:cTn>
                        </p:par>
                        <p:par>
                          <p:cTn id="64" fill="hold">
                            <p:stCondLst>
                              <p:cond delay="500"/>
                            </p:stCondLst>
                            <p:childTnLst>
                              <p:par>
                                <p:cTn id="65" presetID="22" presetClass="entr" presetSubtype="8" fill="hold" nodeType="afterEffect">
                                  <p:stCondLst>
                                    <p:cond delay="0"/>
                                  </p:stCondLst>
                                  <p:childTnLst>
                                    <p:set>
                                      <p:cBhvr>
                                        <p:cTn id="66" dur="1" fill="hold">
                                          <p:stCondLst>
                                            <p:cond delay="0"/>
                                          </p:stCondLst>
                                        </p:cTn>
                                        <p:tgtEl>
                                          <p:spTgt spid="206"/>
                                        </p:tgtEl>
                                        <p:attrNameLst>
                                          <p:attrName>style.visibility</p:attrName>
                                        </p:attrNameLst>
                                      </p:cBhvr>
                                      <p:to>
                                        <p:strVal val="visible"/>
                                      </p:to>
                                    </p:set>
                                    <p:animEffect transition="in" filter="wipe(left)">
                                      <p:cBhvr>
                                        <p:cTn id="67" dur="500"/>
                                        <p:tgtEl>
                                          <p:spTgt spid="206"/>
                                        </p:tgtEl>
                                      </p:cBhvr>
                                    </p:animEffect>
                                  </p:childTnLst>
                                </p:cTn>
                              </p:par>
                              <p:par>
                                <p:cTn id="68" presetID="22" presetClass="entr" presetSubtype="8" fill="hold" nodeType="withEffect">
                                  <p:stCondLst>
                                    <p:cond delay="0"/>
                                  </p:stCondLst>
                                  <p:childTnLst>
                                    <p:set>
                                      <p:cBhvr>
                                        <p:cTn id="69" dur="1" fill="hold">
                                          <p:stCondLst>
                                            <p:cond delay="0"/>
                                          </p:stCondLst>
                                        </p:cTn>
                                        <p:tgtEl>
                                          <p:spTgt spid="215"/>
                                        </p:tgtEl>
                                        <p:attrNameLst>
                                          <p:attrName>style.visibility</p:attrName>
                                        </p:attrNameLst>
                                      </p:cBhvr>
                                      <p:to>
                                        <p:strVal val="visible"/>
                                      </p:to>
                                    </p:set>
                                    <p:animEffect transition="in" filter="wipe(left)">
                                      <p:cBhvr>
                                        <p:cTn id="70" dur="500"/>
                                        <p:tgtEl>
                                          <p:spTgt spid="215"/>
                                        </p:tgtEl>
                                      </p:cBhvr>
                                    </p:animEffect>
                                  </p:childTnLst>
                                </p:cTn>
                              </p:par>
                            </p:childTnLst>
                          </p:cTn>
                        </p:par>
                        <p:par>
                          <p:cTn id="71" fill="hold">
                            <p:stCondLst>
                              <p:cond delay="1000"/>
                            </p:stCondLst>
                            <p:childTnLst>
                              <p:par>
                                <p:cTn id="72" presetID="22" presetClass="entr" presetSubtype="4" fill="hold" nodeType="afterEffect">
                                  <p:stCondLst>
                                    <p:cond delay="0"/>
                                  </p:stCondLst>
                                  <p:childTnLst>
                                    <p:set>
                                      <p:cBhvr>
                                        <p:cTn id="73" dur="1" fill="hold">
                                          <p:stCondLst>
                                            <p:cond delay="0"/>
                                          </p:stCondLst>
                                        </p:cTn>
                                        <p:tgtEl>
                                          <p:spTgt spid="202"/>
                                        </p:tgtEl>
                                        <p:attrNameLst>
                                          <p:attrName>style.visibility</p:attrName>
                                        </p:attrNameLst>
                                      </p:cBhvr>
                                      <p:to>
                                        <p:strVal val="visible"/>
                                      </p:to>
                                    </p:set>
                                    <p:animEffect transition="in" filter="wipe(down)">
                                      <p:cBhvr>
                                        <p:cTn id="74" dur="500"/>
                                        <p:tgtEl>
                                          <p:spTgt spid="202"/>
                                        </p:tgtEl>
                                      </p:cBhvr>
                                    </p:animEffect>
                                  </p:childTnLst>
                                </p:cTn>
                              </p:par>
                            </p:childTnLst>
                          </p:cTn>
                        </p:par>
                        <p:par>
                          <p:cTn id="75" fill="hold">
                            <p:stCondLst>
                              <p:cond delay="1500"/>
                            </p:stCondLst>
                            <p:childTnLst>
                              <p:par>
                                <p:cTn id="76" presetID="22" presetClass="entr" presetSubtype="1" fill="hold" nodeType="afterEffect">
                                  <p:stCondLst>
                                    <p:cond delay="0"/>
                                  </p:stCondLst>
                                  <p:childTnLst>
                                    <p:set>
                                      <p:cBhvr>
                                        <p:cTn id="77" dur="1" fill="hold">
                                          <p:stCondLst>
                                            <p:cond delay="0"/>
                                          </p:stCondLst>
                                        </p:cTn>
                                        <p:tgtEl>
                                          <p:spTgt spid="201"/>
                                        </p:tgtEl>
                                        <p:attrNameLst>
                                          <p:attrName>style.visibility</p:attrName>
                                        </p:attrNameLst>
                                      </p:cBhvr>
                                      <p:to>
                                        <p:strVal val="visible"/>
                                      </p:to>
                                    </p:set>
                                    <p:animEffect transition="in" filter="wipe(up)">
                                      <p:cBhvr>
                                        <p:cTn id="78" dur="500"/>
                                        <p:tgtEl>
                                          <p:spTgt spid="201"/>
                                        </p:tgtEl>
                                      </p:cBhvr>
                                    </p:animEffect>
                                  </p:childTnLst>
                                </p:cTn>
                              </p:par>
                            </p:childTnLst>
                          </p:cTn>
                        </p:par>
                        <p:par>
                          <p:cTn id="79" fill="hold">
                            <p:stCondLst>
                              <p:cond delay="2000"/>
                            </p:stCondLst>
                            <p:childTnLst>
                              <p:par>
                                <p:cTn id="80" presetID="22" presetClass="entr" presetSubtype="2" fill="hold" nodeType="afterEffect">
                                  <p:stCondLst>
                                    <p:cond delay="0"/>
                                  </p:stCondLst>
                                  <p:childTnLst>
                                    <p:set>
                                      <p:cBhvr>
                                        <p:cTn id="81" dur="1" fill="hold">
                                          <p:stCondLst>
                                            <p:cond delay="0"/>
                                          </p:stCondLst>
                                        </p:cTn>
                                        <p:tgtEl>
                                          <p:spTgt spid="205"/>
                                        </p:tgtEl>
                                        <p:attrNameLst>
                                          <p:attrName>style.visibility</p:attrName>
                                        </p:attrNameLst>
                                      </p:cBhvr>
                                      <p:to>
                                        <p:strVal val="visible"/>
                                      </p:to>
                                    </p:set>
                                    <p:animEffect transition="in" filter="wipe(right)">
                                      <p:cBhvr>
                                        <p:cTn id="82" dur="500"/>
                                        <p:tgtEl>
                                          <p:spTgt spid="205"/>
                                        </p:tgtEl>
                                      </p:cBhvr>
                                    </p:animEffect>
                                  </p:childTnLst>
                                </p:cTn>
                              </p:par>
                              <p:par>
                                <p:cTn id="83" presetID="22" presetClass="entr" presetSubtype="2" fill="hold" nodeType="withEffect">
                                  <p:stCondLst>
                                    <p:cond delay="0"/>
                                  </p:stCondLst>
                                  <p:childTnLst>
                                    <p:set>
                                      <p:cBhvr>
                                        <p:cTn id="84" dur="1" fill="hold">
                                          <p:stCondLst>
                                            <p:cond delay="0"/>
                                          </p:stCondLst>
                                        </p:cTn>
                                        <p:tgtEl>
                                          <p:spTgt spid="219"/>
                                        </p:tgtEl>
                                        <p:attrNameLst>
                                          <p:attrName>style.visibility</p:attrName>
                                        </p:attrNameLst>
                                      </p:cBhvr>
                                      <p:to>
                                        <p:strVal val="visible"/>
                                      </p:to>
                                    </p:set>
                                    <p:animEffect transition="in" filter="wipe(right)">
                                      <p:cBhvr>
                                        <p:cTn id="85" dur="500"/>
                                        <p:tgtEl>
                                          <p:spTgt spid="219"/>
                                        </p:tgtEl>
                                      </p:cBhvr>
                                    </p:animEffect>
                                  </p:childTnLst>
                                </p:cTn>
                              </p:par>
                            </p:childTnLst>
                          </p:cTn>
                        </p:par>
                        <p:par>
                          <p:cTn id="86" fill="hold">
                            <p:stCondLst>
                              <p:cond delay="2500"/>
                            </p:stCondLst>
                            <p:childTnLst>
                              <p:par>
                                <p:cTn id="87" presetID="22" presetClass="entr" presetSubtype="4" fill="hold" nodeType="afterEffect">
                                  <p:stCondLst>
                                    <p:cond delay="0"/>
                                  </p:stCondLst>
                                  <p:childTnLst>
                                    <p:set>
                                      <p:cBhvr>
                                        <p:cTn id="88" dur="1" fill="hold">
                                          <p:stCondLst>
                                            <p:cond delay="0"/>
                                          </p:stCondLst>
                                        </p:cTn>
                                        <p:tgtEl>
                                          <p:spTgt spid="203"/>
                                        </p:tgtEl>
                                        <p:attrNameLst>
                                          <p:attrName>style.visibility</p:attrName>
                                        </p:attrNameLst>
                                      </p:cBhvr>
                                      <p:to>
                                        <p:strVal val="visible"/>
                                      </p:to>
                                    </p:set>
                                    <p:animEffect transition="in" filter="wipe(down)">
                                      <p:cBhvr>
                                        <p:cTn id="89"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27" grpId="0"/>
      <p:bldP spid="12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26</a:t>
            </a:fld>
            <a:endParaRPr lang="en-US"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dest port: 80 are demultiplexed 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 xmlns:a14="http://schemas.microsoft.com/office/drawing/2010/main">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27</a:t>
            </a:fld>
            <a:endParaRPr lang="en-US"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dirty="0"/>
              <a:t>Summary</a:t>
            </a:r>
            <a:endParaRPr lang="en-US"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 demultiplexing: 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dirty="0">
                <a:ln>
                  <a:noFill/>
                </a:ln>
                <a:solidFill>
                  <a:srgbClr val="C00000"/>
                </a:solidFill>
                <a:effectLst/>
                <a:uLnTx/>
                <a:uFillTx/>
                <a:latin typeface="Calibri"/>
                <a:ea typeface="+mn-ea"/>
                <a:cs typeface="+mn-cs"/>
              </a:rPr>
              <a:t>UDP: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dirty="0">
                <a:ln>
                  <a:noFill/>
                </a:ln>
                <a:solidFill>
                  <a:srgbClr val="C00000"/>
                </a:solidFill>
                <a:effectLst/>
                <a:uLnTx/>
                <a:uFillTx/>
                <a:latin typeface="Calibri"/>
                <a:ea typeface="+mn-ea"/>
                <a:cs typeface="+mn-cs"/>
              </a:rPr>
              <a:t>TCP: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4-tuple: source and destination IP addresses, and port numbers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Multiplexing/demultiplexing happen at </a:t>
            </a:r>
            <a:r>
              <a:rPr kumimoji="0" lang="en-US" sz="3200" b="0" i="1" u="none" strike="noStrike" kern="1200" cap="none" spc="0" normalizeH="0" baseline="0" noProof="0" dirty="0">
                <a:ln>
                  <a:noFill/>
                </a:ln>
                <a:solidFill>
                  <a:prstClr val="black"/>
                </a:solidFill>
                <a:effectLst/>
                <a:uLnTx/>
                <a:uFillTx/>
                <a:latin typeface="Calibri"/>
                <a:ea typeface="+mn-ea"/>
                <a:cs typeface="+mn-cs"/>
              </a:rPr>
              <a:t>all</a:t>
            </a:r>
            <a:r>
              <a:rPr kumimoji="0" lang="en-US" sz="3200" b="0" i="0" u="none" strike="noStrike" kern="1200" cap="none" spc="0" normalizeH="0" baseline="0" noProof="0" dirty="0">
                <a:ln>
                  <a:noFill/>
                </a:ln>
                <a:solidFill>
                  <a:prstClr val="black"/>
                </a:solidFill>
                <a:effectLst/>
                <a:uLnTx/>
                <a:uFillTx/>
                <a:latin typeface="Calibri"/>
                <a:ea typeface="+mn-ea"/>
                <a:cs typeface="+mn-cs"/>
              </a:rPr>
              <a:t> layers</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28</a:t>
            </a:fld>
            <a:endParaRPr lang="en-US"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3" end="3"/>
                                            </p:txEl>
                                          </p:spTgt>
                                        </p:tgtEl>
                                        <p:attrNameLst>
                                          <p:attrName>style.visibility</p:attrName>
                                        </p:attrNameLst>
                                      </p:cBhvr>
                                      <p:to>
                                        <p:strVal val="visible"/>
                                      </p:to>
                                    </p:set>
                                    <p:animEffect transition="in" filter="dissolve">
                                      <p:cBhvr>
                                        <p:cTn id="17" dur="500"/>
                                        <p:tgtEl>
                                          <p:spTgt spid="12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dirty="0"/>
              <a:t>Transport Layer: 3-</a:t>
            </a:r>
            <a:fld id="{C4204591-24BD-A542-B9D5-F8D8A88D2FEE}" type="slidenum">
              <a:rPr lang="en-US" smtClean="0"/>
              <a:pPr/>
              <a:t>29</a:t>
            </a:fld>
            <a:endParaRPr lang="en-US" dirty="0"/>
          </a:p>
        </p:txBody>
      </p:sp>
      <p:pic>
        <p:nvPicPr>
          <p:cNvPr id="6" name="Picture 5">
            <a:extLst>
              <a:ext uri="{FF2B5EF4-FFF2-40B4-BE49-F238E27FC236}">
                <a16:creationId xmlns:a16="http://schemas.microsoft.com/office/drawing/2014/main" id="{1BA4839A-73B6-AB4F-BAAF-2F0309156AE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overview</a:t>
            </a:r>
            <a:endParaRPr lang="en-US" sz="4400" dirty="0"/>
          </a:p>
        </p:txBody>
      </p:sp>
      <p:sp>
        <p:nvSpPr>
          <p:cNvPr id="4" name="Content Placeholder 3">
            <a:extLst>
              <a:ext uri="{FF2B5EF4-FFF2-40B4-BE49-F238E27FC236}">
                <a16:creationId xmlns:a16="http://schemas.microsoft.com/office/drawing/2014/main" id="{F6E2ACD2-5E28-0840-A1E8-F9AB901FE8BC}"/>
              </a:ext>
            </a:extLst>
          </p:cNvPr>
          <p:cNvSpPr>
            <a:spLocks noGrp="1"/>
          </p:cNvSpPr>
          <p:nvPr>
            <p:ph sz="half" idx="1"/>
          </p:nvPr>
        </p:nvSpPr>
        <p:spPr>
          <a:xfrm>
            <a:off x="781763" y="1253331"/>
            <a:ext cx="4842088" cy="4351338"/>
          </a:xfrm>
        </p:spPr>
        <p:txBody>
          <a:bodyPr>
            <a:noAutofit/>
          </a:bodyPr>
          <a:lstStyle/>
          <a:p>
            <a:pPr marL="11113" indent="0">
              <a:buNone/>
            </a:pPr>
            <a:r>
              <a:rPr lang="en-US" altLang="en-US" sz="3200" i="1" dirty="0">
                <a:solidFill>
                  <a:srgbClr val="CC0000"/>
                </a:solidFill>
                <a:latin typeface="Calibri" panose="020F0502020204030204" pitchFamily="34" charset="0"/>
                <a:cs typeface="Calibri" panose="020F0502020204030204" pitchFamily="34" charset="0"/>
              </a:rPr>
              <a:t>Our goal:</a:t>
            </a:r>
            <a:r>
              <a:rPr lang="en-US" altLang="en-US" sz="3200" i="1" dirty="0">
                <a:latin typeface="Calibri" panose="020F0502020204030204" pitchFamily="34" charset="0"/>
                <a:cs typeface="Calibri" panose="020F0502020204030204" pitchFamily="34" charset="0"/>
              </a:rPr>
              <a:t> </a:t>
            </a:r>
          </a:p>
          <a:p>
            <a:pPr marL="400050" indent="-285750">
              <a:buFont typeface="Wingdings" charset="2"/>
              <a:buChar char="§"/>
              <a:defRPr/>
            </a:pPr>
            <a:r>
              <a:rPr lang="en-US" sz="3200" dirty="0"/>
              <a:t>understand 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endParaRPr lang="en-US" sz="3200" dirty="0"/>
          </a:p>
          <a:p>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968416" y="1815962"/>
            <a:ext cx="5994400" cy="4799013"/>
          </a:xfrm>
        </p:spPr>
        <p:txBody>
          <a:bodyPr>
            <a:normAutofit/>
          </a:bodyPr>
          <a:lstStyle/>
          <a:p>
            <a:pPr marL="457200" indent="-285750">
              <a:buFont typeface="Wingdings" charset="2"/>
              <a:buChar char="§"/>
              <a:defRPr/>
            </a:pPr>
            <a:r>
              <a:rPr lang="en-US" sz="3200" dirty="0"/>
              <a:t>learn about Internet transport layer protocols:</a:t>
            </a:r>
          </a:p>
          <a:p>
            <a:pPr lvl="1">
              <a:buFont typeface="Arial"/>
              <a:buChar char="•"/>
              <a:defRPr/>
            </a:pPr>
            <a:r>
              <a:rPr lang="en-US" sz="2800" dirty="0"/>
              <a:t>UDP: connectionless transport, best-effort service</a:t>
            </a:r>
          </a:p>
          <a:p>
            <a:pPr lvl="1">
              <a:buFont typeface="Arial"/>
              <a:buChar char="•"/>
              <a:defRPr/>
            </a:pPr>
            <a:r>
              <a:rPr lang="en-US" sz="2800" dirty="0"/>
              <a:t>TCP: reliable, flow- and congestion-controlled connection-oriented transport</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11084F46-D79C-3048-9B21-CEBC66650819}"/>
              </a:ext>
            </a:extLst>
          </p:cNvPr>
          <p:cNvSpPr>
            <a:spLocks noGrp="1"/>
          </p:cNvSpPr>
          <p:nvPr>
            <p:ph type="sldNum" sz="quarter" idx="4"/>
          </p:nvPr>
        </p:nvSpPr>
        <p:spPr>
          <a:xfrm>
            <a:off x="9219616" y="6454664"/>
            <a:ext cx="2743200" cy="365125"/>
          </a:xfrm>
        </p:spPr>
        <p:txBody>
          <a:bodyPr/>
          <a:lstStyle/>
          <a:p>
            <a:r>
              <a:rPr lang="en-US" dirty="0"/>
              <a:t>Transport Layer: 3-</a:t>
            </a:r>
            <a:fld id="{C4204591-24BD-A542-B9D5-F8D8A88D2FEE}" type="slidenum">
              <a:rPr lang="en-US" smtClean="0"/>
              <a:pPr/>
              <a:t>3</a:t>
            </a:fld>
            <a:endParaRPr lang="en-US" dirty="0"/>
          </a:p>
        </p:txBody>
      </p:sp>
    </p:spTree>
    <p:extLst>
      <p:ext uri="{BB962C8B-B14F-4D97-AF65-F5344CB8AC3E}">
        <p14:creationId xmlns:p14="http://schemas.microsoft.com/office/powerpoint/2010/main" val="421519046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 effort” 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Why is there a UDP?</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UDP use: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HTTP/3</a:t>
            </a: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congestion control at application layer</a:t>
            </a: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31</a:t>
            </a:fld>
            <a:endParaRPr lang="en-US"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32</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33</a:t>
            </a:fld>
            <a:endParaRPr lang="en-US" dirty="0"/>
          </a:p>
        </p:txBody>
      </p:sp>
    </p:spTree>
    <p:extLst>
      <p:ext uri="{BB962C8B-B14F-4D97-AF65-F5344CB8AC3E}">
        <p14:creationId xmlns:p14="http://schemas.microsoft.com/office/powerpoint/2010/main" val="259345464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34</a:t>
            </a:fld>
            <a:endParaRPr lang="en-US" dirty="0"/>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35</a:t>
            </a:fld>
            <a:endParaRPr lang="en-US" dirty="0"/>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segment </a:t>
            </a:r>
            <a:r>
              <a:rPr lang="en-US" dirty="0"/>
              <a:t>h</a:t>
            </a:r>
            <a:r>
              <a:rPr lang="en-US" sz="4400" dirty="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36</a:t>
            </a:fld>
            <a:endParaRPr lang="en-US" dirty="0"/>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1</a:t>
              </a:r>
              <a:r>
                <a:rPr kumimoji="0" lang="en-US" sz="1800" b="0" i="0" u="none" strike="noStrike" kern="1200" cap="none" spc="0" normalizeH="0" baseline="30000" noProof="0" dirty="0">
                  <a:ln>
                    <a:noFill/>
                  </a:ln>
                  <a:solidFill>
                    <a:prstClr val="black"/>
                  </a:solidFill>
                  <a:effectLst/>
                  <a:uLnTx/>
                  <a:uFillTx/>
                  <a:latin typeface="Calibri"/>
                  <a:ea typeface="+mn-ea"/>
                  <a:cs typeface="+mn-cs"/>
                </a:rPr>
                <a:t>st</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2</a:t>
              </a:r>
              <a:r>
                <a:rPr kumimoji="0" lang="en-US" sz="1800" b="0" i="0" u="none" strike="noStrike" kern="1200" cap="none" spc="0" normalizeH="0" baseline="30000" noProof="0" dirty="0">
                  <a:ln>
                    <a:noFill/>
                  </a:ln>
                  <a:solidFill>
                    <a:prstClr val="black"/>
                  </a:solidFill>
                  <a:effectLst/>
                  <a:uLnTx/>
                  <a:uFillTx/>
                  <a:latin typeface="Calibri"/>
                  <a:ea typeface="+mn-ea"/>
                  <a:cs typeface="+mn-cs"/>
                </a:rPr>
                <a:t>nd</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37</a:t>
            </a:fld>
            <a:endParaRPr lang="en-US"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38</a:t>
            </a:fld>
            <a:endParaRPr lang="en-US"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079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when adding numbers, a carryout from the most significant bit needs to be added to the result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 name="TextBox 1">
            <a:extLst>
              <a:ext uri="{FF2B5EF4-FFF2-40B4-BE49-F238E27FC236}">
                <a16:creationId xmlns:a16="http://schemas.microsoft.com/office/drawing/2014/main" id="{898A9607-38BF-9544-B70F-067CC64A39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Check out the online interactive exercises for more examples: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hlinkClick r:id="rId3"/>
              </a:rPr>
              <a:t>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hlinkClick r:id="rId3"/>
              </a:rPr>
              <a:t>ttp://gaia.cs.umass.edu/kurose_ross/interactive/</a:t>
            </a:r>
            <a:endPar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39</a:t>
            </a:fld>
            <a:endParaRPr lang="en-US" dirty="0"/>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pPr>
            <a:r>
              <a:rPr lang="en-US" altLang="en-US" sz="3200" dirty="0">
                <a:cs typeface="Calibri" panose="020F0502020204030204" pitchFamily="34" charset="0"/>
              </a:rPr>
              <a:t>Transport-layer services</a:t>
            </a:r>
          </a:p>
          <a:p>
            <a:pPr marL="403225" indent="-285750">
              <a:spcBef>
                <a:spcPts val="800"/>
              </a:spcBef>
            </a:pPr>
            <a:r>
              <a:rPr lang="en-US" altLang="en-US" sz="3200" dirty="0">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pPr>
            <a:r>
              <a:rPr lang="en-US" altLang="en-US" sz="3200" dirty="0">
                <a:cs typeface="Calibri" panose="020F0502020204030204" pitchFamily="34" charset="0"/>
              </a:rPr>
              <a:t>Principles of reliable data transfer </a:t>
            </a:r>
          </a:p>
          <a:p>
            <a:pPr marL="403225" indent="-285750">
              <a:spcBef>
                <a:spcPts val="800"/>
              </a:spcBef>
            </a:pPr>
            <a:r>
              <a:rPr lang="en-US" sz="3200" dirty="0"/>
              <a:t>Connection-oriented transport: TCP</a:t>
            </a:r>
          </a:p>
          <a:p>
            <a:pPr marL="403225" indent="-285750">
              <a:spcBef>
                <a:spcPts val="800"/>
              </a:spcBef>
            </a:pPr>
            <a:r>
              <a:rPr lang="en-US" sz="3200" dirty="0"/>
              <a:t>Principles of congestion control</a:t>
            </a:r>
          </a:p>
          <a:p>
            <a:pPr marL="403225" indent="-285750">
              <a:spcBef>
                <a:spcPts val="800"/>
              </a:spcBef>
            </a:pPr>
            <a:r>
              <a:rPr lang="en-US" sz="3200" dirty="0"/>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4</a:t>
            </a:fld>
            <a:endParaRPr lang="en-US"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93344214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dirty="0">
                  <a:ln>
                    <a:noFill/>
                  </a:ln>
                  <a:solidFill>
                    <a:srgbClr val="C00000"/>
                  </a:solidFill>
                  <a:effectLst/>
                  <a:uLnTx/>
                  <a:uFillTx/>
                  <a:latin typeface="Calibri"/>
                  <a:ea typeface="+mn-ea"/>
                  <a:cs typeface="+mn-cs"/>
                </a:rPr>
                <a:t>no</a:t>
              </a:r>
              <a:r>
                <a:rPr kumimoji="0" lang="en-US" sz="2400" b="0" i="0" u="none" strike="noStrike" kern="1200" cap="none" spc="0" normalizeH="0" baseline="0" noProof="0" dirty="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40</a:t>
            </a:fld>
            <a:endParaRPr lang="en-US"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sz="5400" b="0" dirty="0"/>
              <a:t>Summary</a:t>
            </a:r>
            <a:r>
              <a:rPr lang="en-US" sz="4800" b="0" dirty="0"/>
              <a:t>: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dirty="0">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dirty="0"/>
              <a:t>Transport Layer: 3-</a:t>
            </a:r>
            <a:fld id="{C4204591-24BD-A542-B9D5-F8D8A88D2FEE}" type="slidenum">
              <a:rPr lang="en-US" smtClean="0"/>
              <a:pPr/>
              <a:t>42</a:t>
            </a:fld>
            <a:endParaRPr lang="en-US" dirty="0"/>
          </a:p>
        </p:txBody>
      </p:sp>
      <p:pic>
        <p:nvPicPr>
          <p:cNvPr id="6" name="Picture 5">
            <a:extLst>
              <a:ext uri="{FF2B5EF4-FFF2-40B4-BE49-F238E27FC236}">
                <a16:creationId xmlns:a16="http://schemas.microsoft.com/office/drawing/2014/main" id="{3DC958F9-547C-2644-99EE-6ECDE636E5F6}"/>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317723800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protocol (rdt):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rdt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rdt_send()</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udt_send()</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rdt_rcv()</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deliver_data()</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rdt_send():</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udt_send():</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rdt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rdt_rcv():</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deliver_data():</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rdt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47</a:t>
            </a:fld>
            <a:endParaRPr lang="en-US"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a14="http://schemas.microsoft.com/office/drawing/2010/main" xmlns=""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dirty="0">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a14="http://schemas.microsoft.com/office/drawing/2010/main" xmlns=""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 finite state machines (FSM) 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rdt1.0: </a:t>
            </a:r>
            <a:r>
              <a:rPr lang="en-US" sz="4400" dirty="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8635766"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loss of packets (no packets are duplicated or reordered)</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 make_pkt(data)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udt_send(packet)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 (packet,data)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rdt_rcv(packet)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56737"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a:t>
            </a:fld>
            <a:endParaRPr lang="en-US"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19483103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27439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95275"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695325" marR="0" lvl="1" indent="-231775" algn="l" defTabSz="914400" rtl="0" eaLnBrk="1" fontAlgn="auto" latinLnBrk="0" hangingPunct="1">
              <a:lnSpc>
                <a:spcPct val="80000"/>
              </a:lnSpc>
              <a:spcBef>
                <a:spcPts val="8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to detect bit errors</a:t>
            </a:r>
          </a:p>
          <a:p>
            <a:pPr marL="409575" marR="0" lvl="0" indent="-2794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Rectangle 2">
            <a:extLst>
              <a:ext uri="{FF2B5EF4-FFF2-40B4-BE49-F238E27FC236}">
                <a16:creationId xmlns:a16="http://schemas.microsoft.com/office/drawing/2014/main" id="{6EBA4373-2F4E-9C40-8D34-CD4CD038CE07}"/>
              </a:ext>
            </a:extLst>
          </p:cNvPr>
          <p:cNvSpPr txBox="1">
            <a:spLocks noChangeArrowheads="1"/>
          </p:cNvSpPr>
          <p:nvPr/>
        </p:nvSpPr>
        <p:spPr>
          <a:xfrm>
            <a:off x="662419" y="2680738"/>
            <a:ext cx="11004862" cy="215700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ct val="450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acknowledgements (ACKs):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received OK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negative acknowledgements (NAKs):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had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retransmits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pkt on receipt of NAK</a:t>
            </a:r>
          </a:p>
        </p:txBody>
      </p:sp>
      <p:grpSp>
        <p:nvGrpSpPr>
          <p:cNvPr id="7" name="Group 13">
            <a:extLst>
              <a:ext uri="{FF2B5EF4-FFF2-40B4-BE49-F238E27FC236}">
                <a16:creationId xmlns:a16="http://schemas.microsoft.com/office/drawing/2014/main" id="{0DED2191-7C7B-EA46-AFB1-5A7A4509EEC8}"/>
              </a:ext>
            </a:extLst>
          </p:cNvPr>
          <p:cNvGrpSpPr>
            <a:grpSpLocks/>
          </p:cNvGrpSpPr>
          <p:nvPr/>
        </p:nvGrpSpPr>
        <p:grpSpPr bwMode="auto">
          <a:xfrm>
            <a:off x="937549" y="5087786"/>
            <a:ext cx="10729731" cy="1220788"/>
            <a:chOff x="1552" y="2800"/>
            <a:chExt cx="2578" cy="769"/>
          </a:xfrm>
        </p:grpSpPr>
        <p:sp>
          <p:nvSpPr>
            <p:cNvPr id="8" name="Rectangle 7">
              <a:extLst>
                <a:ext uri="{FF2B5EF4-FFF2-40B4-BE49-F238E27FC236}">
                  <a16:creationId xmlns:a16="http://schemas.microsoft.com/office/drawing/2014/main" id="{CA5C33DB-F1DF-074B-AA2F-B41978703359}"/>
                </a:ext>
              </a:extLst>
            </p:cNvPr>
            <p:cNvSpPr>
              <a:spLocks noChangeArrowheads="1"/>
            </p:cNvSpPr>
            <p:nvPr/>
          </p:nvSpPr>
          <p:spPr bwMode="auto">
            <a:xfrm>
              <a:off x="1552" y="2974"/>
              <a:ext cx="2578" cy="59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 name="Rectangle 9">
              <a:extLst>
                <a:ext uri="{FF2B5EF4-FFF2-40B4-BE49-F238E27FC236}">
                  <a16:creationId xmlns:a16="http://schemas.microsoft.com/office/drawing/2014/main" id="{CB4139DF-921F-E940-9AD8-677EFA8E24B3}"/>
                </a:ext>
              </a:extLst>
            </p:cNvPr>
            <p:cNvSpPr>
              <a:spLocks noChangeArrowheads="1"/>
            </p:cNvSpPr>
            <p:nvPr/>
          </p:nvSpPr>
          <p:spPr bwMode="auto">
            <a:xfrm>
              <a:off x="2226" y="2864"/>
              <a:ext cx="88" cy="223"/>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10">
              <a:extLst>
                <a:ext uri="{FF2B5EF4-FFF2-40B4-BE49-F238E27FC236}">
                  <a16:creationId xmlns:a16="http://schemas.microsoft.com/office/drawing/2014/main" id="{B44BC4A2-14C8-8A47-B1A1-506171B4D389}"/>
                </a:ext>
              </a:extLst>
            </p:cNvPr>
            <p:cNvSpPr txBox="1">
              <a:spLocks noChangeArrowheads="1"/>
            </p:cNvSpPr>
            <p:nvPr/>
          </p:nvSpPr>
          <p:spPr bwMode="auto">
            <a:xfrm>
              <a:off x="1724" y="2800"/>
              <a:ext cx="687"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11" name="Text Box 6">
              <a:extLst>
                <a:ext uri="{FF2B5EF4-FFF2-40B4-BE49-F238E27FC236}">
                  <a16:creationId xmlns:a16="http://schemas.microsoft.com/office/drawing/2014/main" id="{EEE47A92-87A4-AD48-8A94-DC9DCFA6DD50}"/>
                </a:ext>
              </a:extLst>
            </p:cNvPr>
            <p:cNvSpPr txBox="1">
              <a:spLocks noChangeArrowheads="1"/>
            </p:cNvSpPr>
            <p:nvPr/>
          </p:nvSpPr>
          <p:spPr bwMode="auto">
            <a:xfrm>
              <a:off x="1678" y="3136"/>
              <a:ext cx="2452" cy="3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CC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2" name="Slide Number Placeholder 2">
            <a:extLst>
              <a:ext uri="{FF2B5EF4-FFF2-40B4-BE49-F238E27FC236}">
                <a16:creationId xmlns:a16="http://schemas.microsoft.com/office/drawing/2014/main" id="{8EDA3199-9071-AC4D-8C68-A368602E92B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1572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
                                            <p:txEl>
                                              <p:pRg st="0" end="0"/>
                                            </p:txEl>
                                          </p:spTgt>
                                        </p:tgtEl>
                                        <p:attrNameLst>
                                          <p:attrName>style.visibility</p:attrName>
                                        </p:attrNameLst>
                                      </p:cBhvr>
                                      <p:to>
                                        <p:strVal val="visible"/>
                                      </p:to>
                                    </p:set>
                                    <p:animEffect transition="in" filter="dissolve">
                                      <p:cBhvr>
                                        <p:cTn id="12" dur="500"/>
                                        <p:tgtEl>
                                          <p:spTgt spid="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
                                            <p:txEl>
                                              <p:pRg st="1" end="1"/>
                                            </p:txEl>
                                          </p:spTgt>
                                        </p:tgtEl>
                                        <p:attrNameLst>
                                          <p:attrName>style.visibility</p:attrName>
                                        </p:attrNameLst>
                                      </p:cBhvr>
                                      <p:to>
                                        <p:strVal val="visible"/>
                                      </p:to>
                                    </p:set>
                                    <p:animEffect transition="in" filter="dissolve">
                                      <p:cBhvr>
                                        <p:cTn id="17" dur="500"/>
                                        <p:tgtEl>
                                          <p:spTgt spid="2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
                                            <p:txEl>
                                              <p:pRg st="2" end="2"/>
                                            </p:txEl>
                                          </p:spTgt>
                                        </p:tgtEl>
                                        <p:attrNameLst>
                                          <p:attrName>style.visibility</p:attrName>
                                        </p:attrNameLst>
                                      </p:cBhvr>
                                      <p:to>
                                        <p:strVal val="visible"/>
                                      </p:to>
                                    </p:set>
                                    <p:animEffect transition="in" filter="dissolve">
                                      <p:cBhvr>
                                        <p:cTn id="22" dur="500"/>
                                        <p:tgtEl>
                                          <p:spTgt spid="2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build="p" bldLvl="2"/>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specifications</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isNAK(rcvpkt)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isACK(rcvpkt)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operation with no errors</a:t>
            </a:r>
            <a:endParaRPr lang="en-US" sz="4400" dirty="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54</a:t>
            </a:fld>
            <a:endParaRPr lang="en-US" dirty="0"/>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corrupted packet scenario</a:t>
            </a:r>
            <a:endParaRPr lang="en-US" sz="4400" dirty="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55</a:t>
            </a:fld>
            <a:endParaRPr lang="en-US" dirty="0"/>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has a fatal flaw!</a:t>
            </a:r>
            <a:endParaRPr lang="en-US"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CC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sender, handling garbled ACK/NAKs</a:t>
            </a:r>
            <a:endParaRPr lang="en-US"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&amp;&amp; isACK(rcvpkt)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57</a:t>
            </a:fld>
            <a:endParaRPr lang="en-US" dirty="0"/>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receiver, handling garbled ACK/NAKs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discussion</a:t>
            </a:r>
            <a:endParaRPr lang="en-US" sz="4400" dirty="0"/>
          </a:p>
        </p:txBody>
      </p:sp>
      <p:sp>
        <p:nvSpPr>
          <p:cNvPr id="44" name="Rectangle 3">
            <a:extLst>
              <a:ext uri="{FF2B5EF4-FFF2-40B4-BE49-F238E27FC236}">
                <a16:creationId xmlns:a16="http://schemas.microsoft.com/office/drawing/2014/main" id="{4DBF4802-B282-F141-BA7A-BF4F98FB2E8F}"/>
              </a:ext>
            </a:extLst>
          </p:cNvPr>
          <p:cNvSpPr txBox="1">
            <a:spLocks noChangeArrowheads="1"/>
          </p:cNvSpPr>
          <p:nvPr/>
        </p:nvSpPr>
        <p:spPr>
          <a:xfrm>
            <a:off x="798690" y="1355502"/>
            <a:ext cx="529731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added to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(0,1) will suffice.  Why?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must check if received ACK/NAK corrupted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twice as many states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state must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remember” whether “expected” pkt should have seq # of 0 or 1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Rectangle 4">
            <a:extLst>
              <a:ext uri="{FF2B5EF4-FFF2-40B4-BE49-F238E27FC236}">
                <a16:creationId xmlns:a16="http://schemas.microsoft.com/office/drawing/2014/main" id="{BEBB060B-A254-E240-9526-00C3EB96E136}"/>
              </a:ext>
            </a:extLst>
          </p:cNvPr>
          <p:cNvSpPr txBox="1">
            <a:spLocks noChangeArrowheads="1"/>
          </p:cNvSpPr>
          <p:nvPr/>
        </p:nvSpPr>
        <p:spPr>
          <a:xfrm>
            <a:off x="6543540" y="1355502"/>
            <a:ext cx="4849769"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receiver:</a:t>
            </a:r>
            <a:endPar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must check if received packet is duplicate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indicates whether 0 or 1 is expected pkt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note: receiver can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if its last ACK/NAK received OK at sender</a:t>
            </a:r>
          </a:p>
        </p:txBody>
      </p:sp>
      <p:sp>
        <p:nvSpPr>
          <p:cNvPr id="5" name="Slide Number Placeholder 2">
            <a:extLst>
              <a:ext uri="{FF2B5EF4-FFF2-40B4-BE49-F238E27FC236}">
                <a16:creationId xmlns:a16="http://schemas.microsoft.com/office/drawing/2014/main" id="{ADBE880F-C2E4-0642-AE62-E70C2E89903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59</a:t>
            </a:fld>
            <a:endParaRPr lang="en-US" dirty="0"/>
          </a:p>
        </p:txBody>
      </p:sp>
    </p:spTree>
    <p:extLst>
      <p:ext uri="{BB962C8B-B14F-4D97-AF65-F5344CB8AC3E}">
        <p14:creationId xmlns:p14="http://schemas.microsoft.com/office/powerpoint/2010/main" val="396400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a14="http://schemas.microsoft.com/office/drawing/2010/main" xmlns=""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demux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a:t>
            </a:fld>
            <a:endParaRPr lang="en-US"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a NAK-free protocol</a:t>
            </a:r>
            <a:endParaRPr lang="en-US"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include seq # of pkt being ACKed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Tree>
    <p:extLst>
      <p:ext uri="{BB962C8B-B14F-4D97-AF65-F5344CB8AC3E}">
        <p14:creationId xmlns:p14="http://schemas.microsoft.com/office/powerpoint/2010/main" val="104663641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sender, receiver fragments</a:t>
            </a:r>
            <a:endParaRPr lang="en-US"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FF0000"/>
                    </a:solidFill>
                    <a:prstDash val="dash"/>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61</a:t>
            </a:fld>
            <a:endParaRPr lang="en-US" dirty="0"/>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dirty="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ACKed</a:t>
            </a: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63</a:t>
            </a:fld>
            <a:endParaRPr lang="en-US"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2">
                                            <p:txEl>
                                              <p:pRg st="1" end="1"/>
                                            </p:txEl>
                                          </p:spTgt>
                                        </p:tgtEl>
                                        <p:attrNameLst>
                                          <p:attrName>style.visibility</p:attrName>
                                        </p:attrNameLst>
                                      </p:cBhvr>
                                      <p:to>
                                        <p:strVal val="visible"/>
                                      </p:to>
                                    </p:set>
                                    <p:animEffect transition="in" filter="dissolve">
                                      <p:cBhvr>
                                        <p:cTn id="7" dur="500"/>
                                        <p:tgtEl>
                                          <p:spTgt spid="4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2">
                                            <p:txEl>
                                              <p:pRg st="2" end="2"/>
                                            </p:txEl>
                                          </p:spTgt>
                                        </p:tgtEl>
                                        <p:attrNameLst>
                                          <p:attrName>style.visibility</p:attrName>
                                        </p:attrNameLst>
                                      </p:cBhvr>
                                      <p:to>
                                        <p:strVal val="visible"/>
                                      </p:to>
                                    </p:set>
                                    <p:animEffect transition="in" filter="dissolve">
                                      <p:cBhvr>
                                        <p:cTn id="10" dur="500"/>
                                        <p:tgtEl>
                                          <p:spTgt spid="4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2">
                                            <p:txEl>
                                              <p:pRg st="3" end="3"/>
                                            </p:txEl>
                                          </p:spTgt>
                                        </p:tgtEl>
                                        <p:attrNameLst>
                                          <p:attrName>style.visibility</p:attrName>
                                        </p:attrNameLst>
                                      </p:cBhvr>
                                      <p:to>
                                        <p:strVal val="visible"/>
                                      </p:to>
                                    </p:set>
                                    <p:animEffect transition="in" filter="dissolve">
                                      <p:cBhvr>
                                        <p:cTn id="13" dur="500"/>
                                        <p:tgtEl>
                                          <p:spTgt spid="4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42">
                                            <p:txEl>
                                              <p:pRg st="4" end="4"/>
                                            </p:txEl>
                                          </p:spTgt>
                                        </p:tgtEl>
                                        <p:attrNameLst>
                                          <p:attrName>style.visibility</p:attrName>
                                        </p:attrNameLst>
                                      </p:cBhvr>
                                      <p:to>
                                        <p:strVal val="visible"/>
                                      </p:to>
                                    </p:set>
                                    <p:animEffect transition="in" filter="dissolve">
                                      <p:cBhvr>
                                        <p:cTn id="16" dur="500"/>
                                        <p:tgtEl>
                                          <p:spTgt spid="4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9" presetClass="entr" presetSubtype="0" fill="hold" nodeType="with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Effect transition="in" filter="dissolve">
                                      <p:cBhvr>
                                        <p:cTn id="23" dur="500"/>
                                        <p:tgtEl>
                                          <p:spTgt spid="10">
                                            <p:txEl>
                                              <p:pRg st="0" end="0"/>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dissolve">
                                      <p:cBhvr>
                                        <p:cTn id="2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64</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isACK(rcvpkt,1)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isACK(rcvpkt,0)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65</a:t>
            </a:fld>
            <a:endParaRPr lang="en-US"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977D9F-AE4C-2A0F-66CB-26FC12CB14E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36BFA45-CD4E-456B-2CBA-D6F97E73ED4D}"/>
              </a:ext>
            </a:extLst>
          </p:cNvPr>
          <p:cNvSpPr>
            <a:spLocks noGrp="1"/>
          </p:cNvSpPr>
          <p:nvPr>
            <p:ph type="title"/>
          </p:nvPr>
        </p:nvSpPr>
        <p:spPr>
          <a:xfrm>
            <a:off x="798690" y="289325"/>
            <a:ext cx="11100625" cy="894622"/>
          </a:xfrm>
        </p:spPr>
        <p:txBody>
          <a:bodyPr>
            <a:normAutofit/>
          </a:bodyPr>
          <a:lstStyle/>
          <a:p>
            <a:r>
              <a:rPr lang="en-US" sz="4800" dirty="0"/>
              <a:t>rdt3.0 receiver</a:t>
            </a:r>
            <a:endParaRPr lang="en-US" sz="4400" dirty="0"/>
          </a:p>
        </p:txBody>
      </p:sp>
      <p:grpSp>
        <p:nvGrpSpPr>
          <p:cNvPr id="138" name="Group 3">
            <a:extLst>
              <a:ext uri="{FF2B5EF4-FFF2-40B4-BE49-F238E27FC236}">
                <a16:creationId xmlns:a16="http://schemas.microsoft.com/office/drawing/2014/main" id="{48AD89CE-3904-DC2F-237E-6CAE6418B3EA}"/>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8964BAE1-DE17-A991-10F7-FA3121E91C2A}"/>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9FE74C3F-0CE1-2FA1-D8AB-5445F6CC29B9}"/>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4FAD5651-7541-148B-02BB-FCCCA3945704}"/>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12EBC2BA-461F-0665-F7AC-BD92CAC35289}"/>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A2B95F13-AB4A-87ED-9D2F-6C585DA8A1C7}"/>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C8BD60F5-53B0-836E-1FA6-7B10D90A0775}"/>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148" name="Line 13">
              <a:extLst>
                <a:ext uri="{FF2B5EF4-FFF2-40B4-BE49-F238E27FC236}">
                  <a16:creationId xmlns:a16="http://schemas.microsoft.com/office/drawing/2014/main" id="{10B78D8F-FA68-B922-3C61-44EF206A11D9}"/>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FC532BCB-7897-4A63-96DA-F4E3000FD236}"/>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3C6CDF"/>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3C6CDF"/>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3C6CDF"/>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3C6CDF"/>
                  </a:solidFill>
                  <a:effectLst/>
                  <a:uLnTx/>
                  <a:uFillTx/>
                  <a:latin typeface="Arial" panose="020B0604020202020204" pitchFamily="34" charset="0"/>
                  <a:ea typeface="ＭＳ Ｐゴシック" panose="020B0600070205080204" pitchFamily="34" charset="-128"/>
                  <a:cs typeface="+mn-cs"/>
                </a:rPr>
                <a:t>(1, ACK, </a:t>
              </a:r>
              <a:r>
                <a:rPr kumimoji="0" lang="en-US" altLang="en-US" sz="1400" b="0" i="0" u="none" strike="noStrike" kern="1200" cap="none" spc="0" normalizeH="0" baseline="0" noProof="0" dirty="0" err="1">
                  <a:ln>
                    <a:noFill/>
                  </a:ln>
                  <a:solidFill>
                    <a:srgbClr val="3C6CDF"/>
                  </a:solidFill>
                  <a:effectLst/>
                  <a:uLnTx/>
                  <a:uFillTx/>
                  <a:latin typeface="Arial" panose="020B0604020202020204" pitchFamily="34" charset="0"/>
                  <a:ea typeface="ＭＳ Ｐゴシック" panose="020B0600070205080204" pitchFamily="34" charset="-128"/>
                  <a:cs typeface="+mn-cs"/>
                </a:rPr>
                <a:t>chksum</a:t>
              </a:r>
              <a:r>
                <a:rPr kumimoji="0" lang="en-US" altLang="en-US" sz="1400" b="0" i="0" u="none" strike="noStrike" kern="1200" cap="none" spc="0" normalizeH="0" baseline="0" noProof="0" dirty="0">
                  <a:ln>
                    <a:noFill/>
                  </a:ln>
                  <a:solidFill>
                    <a:srgbClr val="3C6CDF"/>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3C6CDF"/>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grpSp>
      <p:grpSp>
        <p:nvGrpSpPr>
          <p:cNvPr id="150" name="Group 15">
            <a:extLst>
              <a:ext uri="{FF2B5EF4-FFF2-40B4-BE49-F238E27FC236}">
                <a16:creationId xmlns:a16="http://schemas.microsoft.com/office/drawing/2014/main" id="{E9580E5C-8F99-B298-6A44-E04B9391D1C0}"/>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85171A47-267F-FAAB-636C-10201F7EAEA9}"/>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295B34E9-4720-64C8-629D-D3C07AF718C7}"/>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5FEE5D04-A09C-E4C2-F28F-F9145DD1ECD4}"/>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3566F583-2676-579E-69BD-B493A33CE644}"/>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C3DF5621-1F27-BB07-E5EC-A3B1413AA46B}"/>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37E64965-F840-AAC0-EBC4-E5229A0164A1}"/>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155" name="Line 20">
                <a:extLst>
                  <a:ext uri="{FF2B5EF4-FFF2-40B4-BE49-F238E27FC236}">
                    <a16:creationId xmlns:a16="http://schemas.microsoft.com/office/drawing/2014/main" id="{2999FAE4-5B8C-AFB6-55A2-5CBA3D81E007}"/>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F8041AB3-9ADF-C7F5-FB18-1C13C64FAE94}"/>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FF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FF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(0, ACK, </a:t>
                </a:r>
                <a:r>
                  <a:rPr kumimoji="0" lang="en-US" altLang="en-US" sz="1400" b="0" i="0" u="none" strike="noStrike" kern="1200" cap="none" spc="0" normalizeH="0" baseline="0" noProof="0" dirty="0" err="1">
                    <a:ln>
                      <a:noFill/>
                    </a:ln>
                    <a:solidFill>
                      <a:srgbClr val="FF0000"/>
                    </a:solidFill>
                    <a:effectLst/>
                    <a:uLnTx/>
                    <a:uFillTx/>
                    <a:latin typeface="Arial" panose="020B0604020202020204" pitchFamily="34" charset="0"/>
                    <a:ea typeface="ＭＳ Ｐゴシック" panose="020B0600070205080204" pitchFamily="34" charset="-128"/>
                    <a:cs typeface="+mn-cs"/>
                  </a:rPr>
                  <a:t>chksum</a:t>
                </a:r>
                <a:r>
                  <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FF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8" name="Group 7">
            <a:extLst>
              <a:ext uri="{FF2B5EF4-FFF2-40B4-BE49-F238E27FC236}">
                <a16:creationId xmlns:a16="http://schemas.microsoft.com/office/drawing/2014/main" id="{FF749316-D052-9303-DACA-BF3FE698CD37}"/>
              </a:ext>
            </a:extLst>
          </p:cNvPr>
          <p:cNvGrpSpPr/>
          <p:nvPr/>
        </p:nvGrpSpPr>
        <p:grpSpPr>
          <a:xfrm>
            <a:off x="7270895" y="3375746"/>
            <a:ext cx="3554413" cy="1162050"/>
            <a:chOff x="7186769" y="3665087"/>
            <a:chExt cx="3554413" cy="1162050"/>
          </a:xfrm>
        </p:grpSpPr>
        <p:sp>
          <p:nvSpPr>
            <p:cNvPr id="144" name="Text Box 9">
              <a:extLst>
                <a:ext uri="{FF2B5EF4-FFF2-40B4-BE49-F238E27FC236}">
                  <a16:creationId xmlns:a16="http://schemas.microsoft.com/office/drawing/2014/main" id="{E236B292-E905-116C-25C8-A8DB5E9AE52E}"/>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has_seq0(</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78AD5F90-FA70-CFDD-4567-D43573D4648D}"/>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1068CB-A2DD-5031-DEE9-AEB0137D322B}"/>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08D7E731-5879-6EEC-1FF1-CFF94D3F763C}"/>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8C8E6F27-E541-8E5F-515E-50051A55E1BE}"/>
              </a:ext>
            </a:extLst>
          </p:cNvPr>
          <p:cNvGrpSpPr/>
          <p:nvPr/>
        </p:nvGrpSpPr>
        <p:grpSpPr>
          <a:xfrm>
            <a:off x="1849594" y="3365050"/>
            <a:ext cx="2971800" cy="1150937"/>
            <a:chOff x="1919444" y="3633337"/>
            <a:chExt cx="2971800" cy="1150937"/>
          </a:xfrm>
        </p:grpSpPr>
        <p:sp>
          <p:nvSpPr>
            <p:cNvPr id="161" name="Text Box 26">
              <a:extLst>
                <a:ext uri="{FF2B5EF4-FFF2-40B4-BE49-F238E27FC236}">
                  <a16:creationId xmlns:a16="http://schemas.microsoft.com/office/drawing/2014/main" id="{E4ED2C56-1AEF-641A-E905-BB1051951427}"/>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has_seq1(</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C5C08B29-7A36-F8EB-EB0E-15C6DD949698}"/>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AC376B89-A17E-F9D5-16D4-16FFDF437CAF}"/>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3C6CDF"/>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9CE950A4-F627-700A-363C-B74067FB12DD}"/>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6BB33264-1568-6B27-3611-3567D8267F8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2892416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67</a:t>
            </a:fld>
            <a:endParaRPr lang="en-US" dirty="0"/>
          </a:p>
        </p:txBody>
      </p:sp>
    </p:spTree>
    <p:extLst>
      <p:ext uri="{BB962C8B-B14F-4D97-AF65-F5344CB8AC3E}">
        <p14:creationId xmlns:p14="http://schemas.microsoft.com/office/powerpoint/2010/main" val="260942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Performance of rdt3.0 </a:t>
            </a:r>
            <a:r>
              <a:rPr lang="en-US" sz="3200" dirty="0"/>
              <a:t>(stop-and-wait)</a:t>
            </a:r>
            <a:endParaRPr lang="en-US"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1 Gbps link, 15 ms prop. delay, 8000 bit packet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time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72701" y="4182651"/>
            <a:ext cx="5230917" cy="1413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network layer: </a:t>
            </a:r>
            <a:r>
              <a:rPr kumimoji="0" lang="en-US" sz="3200" b="0" i="0" u="none" strike="noStrike" kern="1200" cap="none" spc="0" normalizeH="0" baseline="0" noProof="0" dirty="0">
                <a:ln>
                  <a:noFill/>
                </a:ln>
                <a:effectLst/>
                <a:uLnTx/>
                <a:uFillTx/>
                <a:latin typeface="Calibri" panose="020F0502020204030204"/>
                <a:ea typeface="+mn-ea"/>
                <a:cs typeface="+mn-cs"/>
              </a:rPr>
              <a:t>logical</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hosts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a14="http://schemas.microsoft.com/office/drawing/2010/main" xmlns=""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transport protocol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Ann and Bill who demux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19264" y="4430905"/>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6" name="Rectangle 3">
            <a:extLst>
              <a:ext uri="{FF2B5EF4-FFF2-40B4-BE49-F238E27FC236}">
                <a16:creationId xmlns:a16="http://schemas.microsoft.com/office/drawing/2014/main" id="{C2231299-1804-1A4A-874F-40CEED40DFB5}"/>
              </a:ext>
            </a:extLst>
          </p:cNvPr>
          <p:cNvSpPr txBox="1">
            <a:spLocks noChangeArrowheads="1"/>
          </p:cNvSpPr>
          <p:nvPr/>
        </p:nvSpPr>
        <p:spPr>
          <a:xfrm>
            <a:off x="857400" y="1639329"/>
            <a:ext cx="5230917" cy="22556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logical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relies on, enhances, network layer services</a:t>
            </a:r>
          </a:p>
        </p:txBody>
      </p:sp>
      <p:sp>
        <p:nvSpPr>
          <p:cNvPr id="17" name="Rectangle 16">
            <a:extLst>
              <a:ext uri="{FF2B5EF4-FFF2-40B4-BE49-F238E27FC236}">
                <a16:creationId xmlns:a16="http://schemas.microsoft.com/office/drawing/2014/main" id="{71AB5C96-23A1-384D-A9A5-2F6AB9A8C4BD}"/>
              </a:ext>
            </a:extLst>
          </p:cNvPr>
          <p:cNvSpPr/>
          <p:nvPr/>
        </p:nvSpPr>
        <p:spPr>
          <a:xfrm>
            <a:off x="6384620" y="5121981"/>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687966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dissolve">
                                      <p:cBhvr>
                                        <p:cTn id="11" dur="5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17"/>
                                        </p:tgtEl>
                                        <p:attrNameLst>
                                          <p:attrName>style.visibility</p:attrName>
                                        </p:attrNameLst>
                                      </p:cBhvr>
                                      <p:to>
                                        <p:strVal val="visible"/>
                                      </p:to>
                                    </p:set>
                                    <p:animEffect transition="in" filter="dissolve">
                                      <p:cBhvr>
                                        <p:cTn id="16" dur="500"/>
                                        <p:tgtEl>
                                          <p:spTgt spid="517"/>
                                        </p:tgtEl>
                                      </p:cBhvr>
                                    </p:animEffect>
                                  </p:childTnLst>
                                </p:cTn>
                              </p:par>
                              <p:par>
                                <p:cTn id="17" presetID="9" presetClass="exit" presetSubtype="0" fill="hold" grpId="0" nodeType="withEffect">
                                  <p:stCondLst>
                                    <p:cond delay="0"/>
                                  </p:stCondLst>
                                  <p:childTnLst>
                                    <p:animEffect transition="out" filter="dissolve">
                                      <p:cBhvr>
                                        <p:cTn id="18" dur="500"/>
                                        <p:tgtEl>
                                          <p:spTgt spid="17"/>
                                        </p:tgtEl>
                                      </p:cBhvr>
                                    </p:animEffect>
                                    <p:set>
                                      <p:cBhvr>
                                        <p:cTn id="19"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P spid="16" grpId="0"/>
      <p:bldP spid="17"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sender</a:t>
              </a: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231106"/>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rdt 3.0 protocol performance stinks!</a:t>
            </a: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pipelined protocols operation</a:t>
            </a:r>
            <a:endParaRPr lang="en-US" sz="4400"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72</a:t>
            </a:fld>
            <a:endParaRPr lang="en-US"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Pipelining: increased utilization</a:t>
            </a:r>
            <a:endParaRPr lang="en-US"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extLst>
              <p:ext uri="{D42A27DB-BD31-4B8C-83A1-F6EECF244321}">
                <p14:modId xmlns:p14="http://schemas.microsoft.com/office/powerpoint/2010/main" val="4247006751"/>
              </p:ext>
            </p:extLst>
          </p:nvPr>
        </p:nvGraphicFramePr>
        <p:xfrm>
          <a:off x="2156965" y="5340474"/>
          <a:ext cx="7557850" cy="1044000"/>
        </p:xfrm>
        <a:graphic>
          <a:graphicData uri="http://schemas.openxmlformats.org/presentationml/2006/ole">
            <mc:AlternateContent xmlns:mc="http://schemas.openxmlformats.org/markup-compatibility/2006">
              <mc:Choice xmlns:v="urn:schemas-microsoft-com:vml" Requires="v">
                <p:oleObj name="Picture" r:id="rId3" imgW="3596271" imgH="496070" progId="Word.Picture.8">
                  <p:embed/>
                </p:oleObj>
              </mc:Choice>
              <mc:Fallback>
                <p:oleObj name="Picture" r:id="rId3" imgW="3596271" imgH="49607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4"/>
                      <a:srcRect/>
                      <a:stretch>
                        <a:fillRect/>
                      </a:stretch>
                    </p:blipFill>
                    <p:spPr bwMode="auto">
                      <a:xfrm>
                        <a:off x="2156965" y="5340474"/>
                        <a:ext cx="7557850" cy="104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73</a:t>
            </a:fld>
            <a:endParaRPr lang="en-US"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a:t>
            </a:r>
            <a:endParaRPr lang="en-US"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unACKed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move window forward to begin at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retransmit packet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all higher seq # packets in window</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74</a:t>
            </a:fld>
            <a:endParaRPr lang="en-US"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a:t>
            </a:r>
            <a:endParaRPr lang="en-US"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received and ACKed</a:t>
                </a: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Out-of-order: received but not  ACKed</a:t>
                </a: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75</a:t>
            </a:fld>
            <a:endParaRPr lang="en-US"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3597851" y="1531937"/>
            <a:ext cx="1246188"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3918526" y="1160462"/>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6949064" y="1179512"/>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7023676" y="17780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6966526" y="1973262"/>
            <a:ext cx="4495141" cy="14773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eaLnBrk="0" fontAlgn="base" hangingPunct="0">
              <a:spcBef>
                <a:spcPct val="0"/>
              </a:spcBef>
              <a:spcAft>
                <a:spcPct val="0"/>
              </a:spcAf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 (</a:t>
            </a:r>
            <a:r>
              <a:rPr lang="en-US" altLang="en-US" sz="1800" dirty="0" err="1">
                <a:solidFill>
                  <a:srgbClr val="0013A3"/>
                </a:solidFill>
                <a:latin typeface="Courier New" panose="02070309020205020404" pitchFamily="49" charset="0"/>
                <a:ea typeface="ＭＳ Ｐゴシック" panose="020B0600070205080204" pitchFamily="34" charset="-128"/>
              </a:rPr>
              <a:t>rcv_base</a:t>
            </a:r>
            <a:r>
              <a:rPr lang="en-US" altLang="en-US" sz="1800" dirty="0">
                <a:solidFill>
                  <a:srgbClr val="0013A3"/>
                </a:solidFill>
                <a:latin typeface="Courier New" panose="02070309020205020404" pitchFamily="49" charset="0"/>
                <a:ea typeface="ＭＳ Ｐゴシック" panose="020B0600070205080204" pitchFamily="34" charset="-128"/>
              </a:rPr>
              <a:t> = 1</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t>
            </a:r>
          </a:p>
          <a:p>
            <a:pPr lvl="0" eaLnBrk="0" fontAlgn="base" hangingPunct="0">
              <a:spcBef>
                <a:spcPct val="0"/>
              </a:spcBef>
              <a:spcAft>
                <a:spcPct val="0"/>
              </a:spcAf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r>
              <a:rPr lang="en-US" sz="1800" kern="0" dirty="0">
                <a:solidFill>
                  <a:srgbClr val="000000"/>
                </a:solidFill>
              </a:rPr>
              <a:t> (</a:t>
            </a:r>
            <a:r>
              <a:rPr lang="en-US" altLang="en-US" sz="1800" dirty="0" err="1">
                <a:solidFill>
                  <a:srgbClr val="0013A3"/>
                </a:solidFill>
                <a:latin typeface="Courier New" panose="02070309020205020404" pitchFamily="49" charset="0"/>
                <a:ea typeface="ＭＳ Ｐゴシック" panose="020B0600070205080204" pitchFamily="34" charset="-128"/>
              </a:rPr>
              <a:t>rcv_base</a:t>
            </a:r>
            <a:r>
              <a:rPr lang="en-US" altLang="en-US" sz="1800" dirty="0">
                <a:solidFill>
                  <a:srgbClr val="0013A3"/>
                </a:solidFill>
                <a:latin typeface="Courier New" panose="02070309020205020404" pitchFamily="49" charset="0"/>
                <a:ea typeface="ＭＳ Ｐゴシック" panose="020B0600070205080204" pitchFamily="34" charset="-128"/>
              </a:rPr>
              <a:t> = 2</a:t>
            </a:r>
            <a:r>
              <a:rPr lang="en-US" sz="1800" kern="0" dirty="0">
                <a:solidFill>
                  <a:srgbClr val="000000"/>
                </a:solidFill>
              </a:rPr>
              <a:t>)</a:t>
            </a: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discard, </a:t>
            </a:r>
          </a:p>
          <a:p>
            <a:pPr eaLnBrk="0" fontAlgn="base" hangingPunct="0">
              <a:spcBef>
                <a:spcPct val="0"/>
              </a:spcBef>
              <a:spcAft>
                <a:spcPct val="0"/>
              </a:spcAf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 </a:t>
            </a:r>
            <a:r>
              <a:rPr lang="en-US" sz="1800" kern="0" dirty="0">
                <a:solidFill>
                  <a:srgbClr val="000000"/>
                </a:solidFill>
              </a:rPr>
              <a:t>(</a:t>
            </a:r>
            <a:r>
              <a:rPr lang="en-US" altLang="en-US" sz="1800" dirty="0" err="1">
                <a:solidFill>
                  <a:srgbClr val="0013A3"/>
                </a:solidFill>
                <a:latin typeface="Courier New" panose="02070309020205020404" pitchFamily="49" charset="0"/>
                <a:ea typeface="ＭＳ Ｐゴシック" panose="020B0600070205080204" pitchFamily="34" charset="-128"/>
              </a:rPr>
              <a:t>rcv_base</a:t>
            </a:r>
            <a:r>
              <a:rPr lang="en-US" altLang="en-US" sz="1800" dirty="0">
                <a:solidFill>
                  <a:srgbClr val="0013A3"/>
                </a:solidFill>
                <a:latin typeface="Courier New" panose="02070309020205020404" pitchFamily="49" charset="0"/>
                <a:ea typeface="ＭＳ Ｐゴシック" panose="020B0600070205080204" pitchFamily="34" charset="-128"/>
              </a:rPr>
              <a:t> = 2</a:t>
            </a:r>
            <a:r>
              <a:rPr lang="en-US" sz="1800" kern="0" dirty="0">
                <a:solidFill>
                  <a:srgbClr val="000000"/>
                </a:solidFill>
              </a:rPr>
              <a:t>)</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3602614" y="4713287"/>
            <a:ext cx="1246187" cy="1082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4894839" y="2249487"/>
            <a:ext cx="2014537" cy="1066800"/>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4886901"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4891664" y="2535237"/>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4894839" y="3371850"/>
            <a:ext cx="2100262"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4926589" y="3690937"/>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4923414" y="3065462"/>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2908876"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4888489"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6963351" y="3497262"/>
            <a:ext cx="4285147" cy="923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discard, </a:t>
            </a:r>
          </a:p>
          <a:p>
            <a:pPr eaLnBrk="0" fontAlgn="base" hangingPunct="0">
              <a:spcBef>
                <a:spcPct val="0"/>
              </a:spcBef>
              <a:spcAft>
                <a:spcPct val="0"/>
              </a:spcAf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 </a:t>
            </a:r>
            <a:r>
              <a:rPr lang="en-US" sz="1800" kern="0" dirty="0">
                <a:solidFill>
                  <a:srgbClr val="000000"/>
                </a:solidFill>
              </a:rPr>
              <a:t>(</a:t>
            </a:r>
            <a:r>
              <a:rPr lang="en-US" altLang="en-US" sz="1800" dirty="0" err="1">
                <a:solidFill>
                  <a:srgbClr val="0013A3"/>
                </a:solidFill>
                <a:latin typeface="Courier New" panose="02070309020205020404" pitchFamily="49" charset="0"/>
                <a:ea typeface="ＭＳ Ｐゴシック" panose="020B0600070205080204" pitchFamily="34" charset="-128"/>
              </a:rPr>
              <a:t>rcv_base</a:t>
            </a:r>
            <a:r>
              <a:rPr lang="en-US" altLang="en-US" sz="1800" dirty="0">
                <a:solidFill>
                  <a:srgbClr val="0013A3"/>
                </a:solidFill>
                <a:latin typeface="Courier New" panose="02070309020205020404" pitchFamily="49" charset="0"/>
                <a:ea typeface="ＭＳ Ｐゴシック" panose="020B0600070205080204" pitchFamily="34" charset="-128"/>
              </a:rPr>
              <a:t> = 2</a:t>
            </a:r>
            <a:r>
              <a:rPr lang="en-US" sz="1800" kern="0" dirty="0">
                <a:solidFill>
                  <a:srgbClr val="000000"/>
                </a:solidFill>
              </a:rPr>
              <a: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6982401" y="4017962"/>
            <a:ext cx="4285147"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discard, </a:t>
            </a:r>
          </a:p>
          <a:p>
            <a:pPr eaLnBrk="0" fontAlgn="base" hangingPunct="0">
              <a:spcBef>
                <a:spcPct val="0"/>
              </a:spcBef>
              <a:spcAft>
                <a:spcPct val="0"/>
              </a:spcAf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 </a:t>
            </a:r>
            <a:r>
              <a:rPr lang="en-US" sz="1800" kern="0" dirty="0">
                <a:solidFill>
                  <a:srgbClr val="000000"/>
                </a:solidFill>
              </a:rPr>
              <a:t>(</a:t>
            </a:r>
            <a:r>
              <a:rPr lang="en-US" altLang="en-US" sz="1800" dirty="0" err="1">
                <a:solidFill>
                  <a:srgbClr val="0013A3"/>
                </a:solidFill>
                <a:latin typeface="Courier New" panose="02070309020205020404" pitchFamily="49" charset="0"/>
                <a:ea typeface="ＭＳ Ｐゴシック" panose="020B0600070205080204" pitchFamily="34" charset="-128"/>
              </a:rPr>
              <a:t>rcv_base</a:t>
            </a:r>
            <a:r>
              <a:rPr lang="en-US" altLang="en-US" sz="1800" dirty="0">
                <a:solidFill>
                  <a:srgbClr val="0013A3"/>
                </a:solidFill>
                <a:latin typeface="Courier New" panose="02070309020205020404" pitchFamily="49" charset="0"/>
                <a:ea typeface="ＭＳ Ｐゴシック" panose="020B0600070205080204" pitchFamily="34" charset="-128"/>
              </a:rPr>
              <a:t> = 2</a:t>
            </a:r>
            <a:r>
              <a:rPr lang="en-US" sz="1800" kern="0" dirty="0">
                <a:solidFill>
                  <a:srgbClr val="000000"/>
                </a:solidFill>
              </a:rPr>
              <a:t>)</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6993514" y="5172075"/>
            <a:ext cx="4895892"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eaLnBrk="0" fontAlgn="base" hangingPunct="0">
              <a:lnSpc>
                <a:spcPct val="90000"/>
              </a:lnSpc>
              <a:spcBef>
                <a:spcPct val="0"/>
              </a:spcBef>
              <a:spcAft>
                <a:spcPct val="0"/>
              </a:spcAf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pkt2, deliver, send ack2 </a:t>
            </a:r>
            <a:r>
              <a:rPr lang="en-US" sz="1800" kern="0" dirty="0">
                <a:solidFill>
                  <a:srgbClr val="000000"/>
                </a:solidFill>
              </a:rPr>
              <a:t>(</a:t>
            </a:r>
            <a:r>
              <a:rPr lang="en-US" altLang="en-US" sz="1800" dirty="0" err="1">
                <a:solidFill>
                  <a:srgbClr val="0013A3"/>
                </a:solidFill>
                <a:latin typeface="Courier New" panose="02070309020205020404" pitchFamily="49" charset="0"/>
                <a:ea typeface="ＭＳ Ｐゴシック" panose="020B0600070205080204" pitchFamily="34" charset="-128"/>
              </a:rPr>
              <a:t>rcv_base</a:t>
            </a:r>
            <a:r>
              <a:rPr lang="en-US" altLang="en-US" sz="1800" dirty="0">
                <a:solidFill>
                  <a:srgbClr val="0013A3"/>
                </a:solidFill>
                <a:latin typeface="Courier New" panose="02070309020205020404" pitchFamily="49" charset="0"/>
                <a:ea typeface="ＭＳ Ｐゴシック" panose="020B0600070205080204" pitchFamily="34" charset="-128"/>
              </a:rPr>
              <a:t> = 3</a:t>
            </a:r>
            <a:r>
              <a:rPr lang="en-US" sz="1800" kern="0" dirty="0">
                <a:solidFill>
                  <a:srgbClr val="000000"/>
                </a:solidFill>
              </a:rPr>
              <a:t>)</a:t>
            </a: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lvl="0" eaLnBrk="0" fontAlgn="base" hangingPunct="0">
              <a:lnSpc>
                <a:spcPct val="90000"/>
              </a:lnSpc>
              <a:spcBef>
                <a:spcPct val="0"/>
              </a:spcBef>
              <a:spcAft>
                <a:spcPct val="0"/>
              </a:spcAf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pkt3, deliver, send ack3</a:t>
            </a:r>
            <a:r>
              <a:rPr lang="en-US" sz="1800" kern="0" dirty="0">
                <a:solidFill>
                  <a:srgbClr val="000000"/>
                </a:solidFill>
              </a:rPr>
              <a:t> (</a:t>
            </a:r>
            <a:r>
              <a:rPr lang="en-US" altLang="en-US" sz="1800" dirty="0" err="1">
                <a:solidFill>
                  <a:srgbClr val="0013A3"/>
                </a:solidFill>
                <a:latin typeface="Courier New" panose="02070309020205020404" pitchFamily="49" charset="0"/>
                <a:ea typeface="ＭＳ Ｐゴシック" panose="020B0600070205080204" pitchFamily="34" charset="-128"/>
              </a:rPr>
              <a:t>rcv_base</a:t>
            </a:r>
            <a:r>
              <a:rPr lang="en-US" altLang="en-US" sz="1800" dirty="0">
                <a:solidFill>
                  <a:srgbClr val="0013A3"/>
                </a:solidFill>
                <a:latin typeface="Courier New" panose="02070309020205020404" pitchFamily="49" charset="0"/>
                <a:ea typeface="ＭＳ Ｐゴシック" panose="020B0600070205080204" pitchFamily="34" charset="-128"/>
              </a:rPr>
              <a:t> = 4</a:t>
            </a:r>
            <a:r>
              <a:rPr lang="en-US" sz="1800" kern="0" dirty="0">
                <a:solidFill>
                  <a:srgbClr val="000000"/>
                </a:solidFill>
              </a:rPr>
              <a:t>)</a:t>
            </a: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lvl="0" eaLnBrk="0" fontAlgn="base" hangingPunct="0">
              <a:lnSpc>
                <a:spcPct val="90000"/>
              </a:lnSpc>
              <a:spcBef>
                <a:spcPct val="0"/>
              </a:spcBef>
              <a:spcAft>
                <a:spcPct val="0"/>
              </a:spcAf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pkt4, deliver, send ack4</a:t>
            </a:r>
            <a:r>
              <a:rPr lang="en-US" sz="1800" kern="0" dirty="0">
                <a:solidFill>
                  <a:srgbClr val="000000"/>
                </a:solidFill>
              </a:rPr>
              <a:t> (</a:t>
            </a:r>
            <a:r>
              <a:rPr lang="en-US" altLang="en-US" sz="1800" dirty="0" err="1">
                <a:solidFill>
                  <a:srgbClr val="0013A3"/>
                </a:solidFill>
                <a:latin typeface="Courier New" panose="02070309020205020404" pitchFamily="49" charset="0"/>
                <a:ea typeface="ＭＳ Ｐゴシック" panose="020B0600070205080204" pitchFamily="34" charset="-128"/>
              </a:rPr>
              <a:t>rcv_base</a:t>
            </a:r>
            <a:r>
              <a:rPr lang="en-US" altLang="en-US" sz="1800" dirty="0">
                <a:solidFill>
                  <a:srgbClr val="0013A3"/>
                </a:solidFill>
                <a:latin typeface="Courier New" panose="02070309020205020404" pitchFamily="49" charset="0"/>
                <a:ea typeface="ＭＳ Ｐゴシック" panose="020B0600070205080204" pitchFamily="34" charset="-128"/>
              </a:rPr>
              <a:t> = 5</a:t>
            </a:r>
            <a:r>
              <a:rPr lang="en-US" sz="1800" kern="0" dirty="0">
                <a:solidFill>
                  <a:srgbClr val="000000"/>
                </a:solidFill>
              </a:rPr>
              <a:t>)</a:t>
            </a: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lvl="0" eaLnBrk="0" fontAlgn="base" hangingPunct="0">
              <a:lnSpc>
                <a:spcPct val="90000"/>
              </a:lnSpc>
              <a:spcBef>
                <a:spcPct val="0"/>
              </a:spcBef>
              <a:spcAft>
                <a:spcPct val="0"/>
              </a:spcAf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pkt5, deliver, send ack5</a:t>
            </a:r>
            <a:r>
              <a:rPr lang="en-US" sz="1800" kern="0" dirty="0">
                <a:solidFill>
                  <a:srgbClr val="000000"/>
                </a:solidFill>
              </a:rPr>
              <a:t> (</a:t>
            </a:r>
            <a:r>
              <a:rPr lang="en-US" altLang="en-US" sz="1800" dirty="0" err="1">
                <a:solidFill>
                  <a:srgbClr val="0013A3"/>
                </a:solidFill>
                <a:latin typeface="Courier New" panose="02070309020205020404" pitchFamily="49" charset="0"/>
                <a:ea typeface="ＭＳ Ｐゴシック" panose="020B0600070205080204" pitchFamily="34" charset="-128"/>
              </a:rPr>
              <a:t>rcv_base</a:t>
            </a:r>
            <a:r>
              <a:rPr lang="en-US" altLang="en-US" sz="1800" dirty="0">
                <a:solidFill>
                  <a:srgbClr val="0013A3"/>
                </a:solidFill>
                <a:latin typeface="Courier New" panose="02070309020205020404" pitchFamily="49" charset="0"/>
                <a:ea typeface="ＭＳ Ｐゴシック" panose="020B0600070205080204" pitchFamily="34" charset="-128"/>
              </a:rPr>
              <a:t> = 6</a:t>
            </a:r>
            <a:r>
              <a:rPr lang="en-US" sz="1800" kern="0" dirty="0">
                <a:solidFill>
                  <a:srgbClr val="000000"/>
                </a:solidFill>
              </a:rPr>
              <a:t>)</a:t>
            </a: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3045401" y="4000500"/>
            <a:ext cx="181133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1105476" y="1223962"/>
            <a:ext cx="21463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dirty="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1145164"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1146751"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1132464"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5956876"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5936239"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1143576"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4864676" y="16129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76</a:t>
            </a:fld>
            <a:endParaRPr lang="en-US" dirty="0"/>
          </a:p>
        </p:txBody>
      </p:sp>
      <p:sp>
        <p:nvSpPr>
          <p:cNvPr id="14" name="TextBox 13">
            <a:extLst>
              <a:ext uri="{FF2B5EF4-FFF2-40B4-BE49-F238E27FC236}">
                <a16:creationId xmlns:a16="http://schemas.microsoft.com/office/drawing/2014/main" id="{A061745C-35D2-5B34-EED3-F4ABD9096C93}"/>
              </a:ext>
            </a:extLst>
          </p:cNvPr>
          <p:cNvSpPr txBox="1"/>
          <p:nvPr/>
        </p:nvSpPr>
        <p:spPr>
          <a:xfrm>
            <a:off x="8250813" y="1203146"/>
            <a:ext cx="1962149"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r>
              <a:rPr kumimoji="0" lang="en-US" altLang="en-US" sz="18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rPr>
              <a:t> = 0</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05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dissolve">
                                      <p:cBhvr>
                                        <p:cTn id="43" dur="500"/>
                                        <p:tgtEl>
                                          <p:spTgt spid="13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137"/>
                                        </p:tgtEl>
                                        <p:attrNameLst>
                                          <p:attrName>style.visibility</p:attrName>
                                        </p:attrNameLst>
                                      </p:cBhvr>
                                      <p:to>
                                        <p:strVal val="visible"/>
                                      </p:to>
                                    </p:set>
                                    <p:animEffect transition="in" filter="dissolve">
                                      <p:cBhvr>
                                        <p:cTn id="56" dur="500"/>
                                        <p:tgtEl>
                                          <p:spTgt spid="13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39"/>
                                        </p:tgtEl>
                                        <p:attrNameLst>
                                          <p:attrName>style.visibility</p:attrName>
                                        </p:attrNameLst>
                                      </p:cBhvr>
                                      <p:to>
                                        <p:strVal val="visible"/>
                                      </p:to>
                                    </p:set>
                                    <p:animEffect transition="in" filter="dissolve">
                                      <p:cBhvr>
                                        <p:cTn id="61" dur="500"/>
                                        <p:tgtEl>
                                          <p:spTgt spid="13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right)">
                                      <p:cBhvr>
                                        <p:cTn id="66" dur="5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dissolve">
                                      <p:cBhvr>
                                        <p:cTn id="71" dur="500"/>
                                        <p:tgtEl>
                                          <p:spTgt spid="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wipe(left)">
                                      <p:cBhvr>
                                        <p:cTn id="76" dur="500"/>
                                        <p:tgtEl>
                                          <p:spTgt spid="10"/>
                                        </p:tgtEl>
                                      </p:cBhvr>
                                    </p:animEffect>
                                  </p:childTnLst>
                                </p:cTn>
                              </p:par>
                            </p:childTnLst>
                          </p:cTn>
                        </p:par>
                        <p:par>
                          <p:cTn id="77" fill="hold">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116"/>
                                        </p:tgtEl>
                                        <p:attrNameLst>
                                          <p:attrName>style.visibility</p:attrName>
                                        </p:attrNameLst>
                                      </p:cBhvr>
                                      <p:to>
                                        <p:strVal val="visible"/>
                                      </p:to>
                                    </p:set>
                                    <p:animEffect transition="in" filter="wipe(left)">
                                      <p:cBhvr>
                                        <p:cTn id="80" dur="500"/>
                                        <p:tgtEl>
                                          <p:spTgt spid="116"/>
                                        </p:tgtEl>
                                      </p:cBhvr>
                                    </p:animEffec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left)">
                                      <p:cBhvr>
                                        <p:cTn id="84" dur="500"/>
                                        <p:tgtEl>
                                          <p:spTgt spid="11"/>
                                        </p:tgtEl>
                                      </p:cBhvr>
                                    </p:animEffect>
                                  </p:childTnLst>
                                </p:cTn>
                              </p:par>
                            </p:childTnLst>
                          </p:cTn>
                        </p:par>
                        <p:par>
                          <p:cTn id="85" fill="hold">
                            <p:stCondLst>
                              <p:cond delay="1500"/>
                            </p:stCondLst>
                            <p:childTnLst>
                              <p:par>
                                <p:cTn id="86" presetID="9" presetClass="entr" presetSubtype="0" fill="hold" grpId="0" nodeType="afterEffect">
                                  <p:stCondLst>
                                    <p:cond delay="0"/>
                                  </p:stCondLst>
                                  <p:childTnLst>
                                    <p:set>
                                      <p:cBhvr>
                                        <p:cTn id="87" dur="1" fill="hold">
                                          <p:stCondLst>
                                            <p:cond delay="0"/>
                                          </p:stCondLst>
                                        </p:cTn>
                                        <p:tgtEl>
                                          <p:spTgt spid="138"/>
                                        </p:tgtEl>
                                        <p:attrNameLst>
                                          <p:attrName>style.visibility</p:attrName>
                                        </p:attrNameLst>
                                      </p:cBhvr>
                                      <p:to>
                                        <p:strVal val="visible"/>
                                      </p:to>
                                    </p:set>
                                    <p:animEffect transition="in" filter="dissolve">
                                      <p:cBhvr>
                                        <p:cTn id="88" dur="500"/>
                                        <p:tgtEl>
                                          <p:spTgt spid="138"/>
                                        </p:tgtEl>
                                      </p:cBhvr>
                                    </p:animEffect>
                                  </p:childTnLst>
                                </p:cTn>
                              </p:par>
                            </p:childTnLst>
                          </p:cTn>
                        </p:par>
                        <p:par>
                          <p:cTn id="89" fill="hold">
                            <p:stCondLst>
                              <p:cond delay="2000"/>
                            </p:stCondLst>
                            <p:childTnLst>
                              <p:par>
                                <p:cTn id="90" presetID="22" presetClass="entr" presetSubtype="2" fill="hold"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right)">
                                      <p:cBhvr>
                                        <p:cTn id="9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the approach</a:t>
            </a:r>
            <a:endParaRPr lang="en-US"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545687" y="1489418"/>
            <a:ext cx="1135362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multiple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r>
              <a:rPr kumimoji="0" lang="en-US" altLang="en-US"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in flight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 individually ACKs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buffers packets, as needed, for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a:t>
            </a:r>
          </a:p>
          <a:p>
            <a:pPr marL="747713" lvl="1" indent="-227013">
              <a:spcBef>
                <a:spcPts val="1000"/>
              </a:spcBef>
              <a:buClr>
                <a:srgbClr val="0000A3"/>
              </a:buClr>
              <a:defRPr/>
            </a:pPr>
            <a:r>
              <a:rPr lang="en-US" altLang="en-US" sz="2800" dirty="0">
                <a:solidFill>
                  <a:prstClr val="black"/>
                </a:solidFill>
                <a:ea typeface="ＭＳ Ｐゴシック" panose="020B0600070205080204" pitchFamily="34" charset="-128"/>
              </a:rPr>
              <a:t>maintains (conceptually) a timer for each unACKed pkt</a:t>
            </a:r>
          </a:p>
          <a:p>
            <a:pPr marL="1195388" lvl="2" indent="-227013">
              <a:spcBef>
                <a:spcPts val="1000"/>
              </a:spcBef>
              <a:buClr>
                <a:srgbClr val="0000A3"/>
              </a:buClr>
              <a:defRPr/>
            </a:pPr>
            <a:r>
              <a:rPr lang="en-US" altLang="en-US" sz="2800" dirty="0">
                <a:solidFill>
                  <a:prstClr val="black"/>
                </a:solidFill>
                <a:ea typeface="ＭＳ Ｐゴシック" panose="020B0600070205080204" pitchFamily="34" charset="-128"/>
              </a:rPr>
              <a:t>timeout: retransmits single </a:t>
            </a:r>
            <a:r>
              <a:rPr lang="en-US" altLang="en-US" sz="2800" dirty="0" err="1">
                <a:solidFill>
                  <a:prstClr val="black"/>
                </a:solidFill>
                <a:ea typeface="ＭＳ Ｐゴシック" panose="020B0600070205080204" pitchFamily="34" charset="-128"/>
              </a:rPr>
              <a:t>unACKed</a:t>
            </a:r>
            <a:r>
              <a:rPr lang="en-US" altLang="en-US" sz="2800" dirty="0">
                <a:solidFill>
                  <a:prstClr val="black"/>
                </a:solidFill>
                <a:ea typeface="ＭＳ Ｐゴシック" panose="020B0600070205080204" pitchFamily="34" charset="-128"/>
              </a:rPr>
              <a:t> packet associated with timeout</a:t>
            </a:r>
          </a:p>
          <a:p>
            <a:pPr marL="746125" lvl="1" indent="-223838">
              <a:spcBef>
                <a:spcPts val="1000"/>
              </a:spcBef>
              <a:buClr>
                <a:srgbClr val="0000A3"/>
              </a:buCl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maintains (conceptually) “window” over </a:t>
            </a:r>
            <a:r>
              <a:rPr kumimoji="0" lang="en-US"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t>
            </a:r>
          </a:p>
          <a:p>
            <a:pPr lvl="2" indent="-231775">
              <a:buClr>
                <a:srgbClr val="0000A8"/>
              </a:buCl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limits pipelined, “in flight” packets to be within this window</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5200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2">
                                            <p:txEl>
                                              <p:pRg st="1" end="1"/>
                                            </p:txEl>
                                          </p:spTgt>
                                        </p:tgtEl>
                                        <p:attrNameLst>
                                          <p:attrName>style.visibility</p:attrName>
                                        </p:attrNameLst>
                                      </p:cBhvr>
                                      <p:to>
                                        <p:strVal val="visible"/>
                                      </p:to>
                                    </p:set>
                                    <p:animEffect transition="in" filter="dissolve">
                                      <p:cBhvr>
                                        <p:cTn id="12" dur="500"/>
                                        <p:tgtEl>
                                          <p:spTgt spid="72">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2">
                                            <p:txEl>
                                              <p:pRg st="3" end="3"/>
                                            </p:txEl>
                                          </p:spTgt>
                                        </p:tgtEl>
                                        <p:attrNameLst>
                                          <p:attrName>style.visibility</p:attrName>
                                        </p:attrNameLst>
                                      </p:cBhvr>
                                      <p:to>
                                        <p:strVal val="visible"/>
                                      </p:to>
                                    </p:set>
                                    <p:animEffect transition="in" filter="dissolve">
                                      <p:cBhvr>
                                        <p:cTn id="20" dur="500"/>
                                        <p:tgtEl>
                                          <p:spTgt spid="72">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72">
                                            <p:txEl>
                                              <p:pRg st="7" end="7"/>
                                            </p:txEl>
                                          </p:spTgt>
                                        </p:tgtEl>
                                        <p:attrNameLst>
                                          <p:attrName>style.visibility</p:attrName>
                                        </p:attrNameLst>
                                      </p:cBhvr>
                                      <p:to>
                                        <p:strVal val="visible"/>
                                      </p:to>
                                    </p:set>
                                    <p:animEffect transition="in" filter="dissolve">
                                      <p:cBhvr>
                                        <p:cTn id="32" dur="500"/>
                                        <p:tgtEl>
                                          <p:spTgt spid="7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receiver windows</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78</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and receiver</a:t>
            </a:r>
            <a:endParaRPr lang="en-US"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send_base,send_base+N-1</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 smallest unACKed packet, advance window base to next unACKed seq #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676362" y="1756933"/>
              <a:ext cx="5040859" cy="464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rcv_base</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rcv_base+N-1]</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[rcv_base-N,rcv_base-1]</a:t>
              </a:r>
              <a:endParaRPr kumimoji="0" lang="en-US" sz="3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79</a:t>
            </a:fld>
            <a:endParaRPr lang="en-US"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a:t>
            </a:fld>
            <a:endParaRPr lang="en-US" dirty="0"/>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dirty="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809625"/>
            <a:chOff x="2305050" y="4754562"/>
            <a:chExt cx="1520825" cy="8096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a:t>
                </a:r>
                <a:r>
                  <a:rPr kumimoji="0" lang="en-US" sz="1400" b="0" i="0" u="none" strike="noStrike" kern="1200" cap="none" spc="0" normalizeH="0" baseline="0" noProof="0" dirty="0">
                    <a:ln>
                      <a:noFill/>
                    </a:ln>
                    <a:solidFill>
                      <a:srgbClr val="FF0000"/>
                    </a:solidFill>
                    <a:effectLst/>
                    <a:uLnTx/>
                    <a:uFillTx/>
                    <a:latin typeface="Arial" charset="0"/>
                    <a:ea typeface="ＭＳ Ｐゴシック" charset="0"/>
                    <a:cs typeface="+mn-cs"/>
                  </a:rPr>
                  <a:t>3</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a:t>
                </a:r>
                <a:r>
                  <a:rPr kumimoji="0" lang="en-US" sz="1400" b="0" i="0" u="none" strike="noStrike" kern="1200" cap="none" spc="0" normalizeH="0" baseline="0" noProof="0" dirty="0">
                    <a:ln>
                      <a:noFill/>
                    </a:ln>
                    <a:solidFill>
                      <a:srgbClr val="FF0000"/>
                    </a:solidFill>
                    <a:effectLst/>
                    <a:uLnTx/>
                    <a:uFillTx/>
                    <a:latin typeface="Arial" charset="0"/>
                    <a:ea typeface="ＭＳ Ｐゴシック" charset="0"/>
                    <a:cs typeface="+mn-cs"/>
                  </a:rPr>
                  <a:t>3 4</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a:t>
                </a:r>
                <a:r>
                  <a:rPr kumimoji="0" lang="en-US" sz="1400" b="0" i="0" u="none" strike="noStrike" kern="1200" cap="none" spc="0" normalizeH="0" baseline="0" noProof="0" dirty="0">
                    <a:ln>
                      <a:noFill/>
                    </a:ln>
                    <a:solidFill>
                      <a:srgbClr val="FF0000"/>
                    </a:solidFill>
                    <a:effectLst/>
                    <a:uLnTx/>
                    <a:uFillTx/>
                    <a:latin typeface="Arial" charset="0"/>
                    <a:ea typeface="ＭＳ Ｐゴシック" charset="0"/>
                    <a:cs typeface="+mn-cs"/>
                  </a:rPr>
                  <a:t>3 4 5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pkt2;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257511" y="6145701"/>
            <a:ext cx="3498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80</a:t>
            </a:fld>
            <a:endParaRPr lang="en-US" dirty="0"/>
          </a:p>
        </p:txBody>
      </p:sp>
      <p:grpSp>
        <p:nvGrpSpPr>
          <p:cNvPr id="12" name="Group 85">
            <a:extLst>
              <a:ext uri="{FF2B5EF4-FFF2-40B4-BE49-F238E27FC236}">
                <a16:creationId xmlns:a16="http://schemas.microsoft.com/office/drawing/2014/main" id="{7466BA1B-F79B-6B40-4CA2-14A7C6A9BCF0}"/>
              </a:ext>
            </a:extLst>
          </p:cNvPr>
          <p:cNvGrpSpPr>
            <a:grpSpLocks/>
          </p:cNvGrpSpPr>
          <p:nvPr/>
        </p:nvGrpSpPr>
        <p:grpSpPr bwMode="auto">
          <a:xfrm>
            <a:off x="2376487" y="3945329"/>
            <a:ext cx="1512887" cy="304800"/>
            <a:chOff x="112" y="2105"/>
            <a:chExt cx="953" cy="192"/>
          </a:xfrm>
        </p:grpSpPr>
        <p:sp>
          <p:nvSpPr>
            <p:cNvPr id="23" name="Rectangle 86">
              <a:extLst>
                <a:ext uri="{FF2B5EF4-FFF2-40B4-BE49-F238E27FC236}">
                  <a16:creationId xmlns:a16="http://schemas.microsoft.com/office/drawing/2014/main" id="{B1CD21CE-CB21-51DA-01D3-B4D1E608AE3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 name="Text Box 87">
              <a:extLst>
                <a:ext uri="{FF2B5EF4-FFF2-40B4-BE49-F238E27FC236}">
                  <a16:creationId xmlns:a16="http://schemas.microsoft.com/office/drawing/2014/main" id="{85A3115A-5880-315D-E6DA-F4DDFF2FCB3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a:t>
              </a:r>
              <a:r>
                <a:rPr kumimoji="0" lang="en-US" sz="1400" b="0" i="0" u="none" strike="noStrike" kern="1200" cap="none" spc="0" normalizeH="0" baseline="0" noProof="0" dirty="0">
                  <a:ln>
                    <a:noFill/>
                  </a:ln>
                  <a:solidFill>
                    <a:srgbClr val="FF0000"/>
                  </a:solidFill>
                  <a:effectLst/>
                  <a:uLnTx/>
                  <a:uFillTx/>
                  <a:latin typeface="Arial" charset="0"/>
                  <a:ea typeface="ＭＳ Ｐゴシック" charset="0"/>
                  <a:cs typeface="+mn-cs"/>
                </a:rPr>
                <a:t>3</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par>
                          <p:cTn id="66" fill="hold">
                            <p:stCondLst>
                              <p:cond delay="1000"/>
                            </p:stCondLst>
                            <p:childTnLst>
                              <p:par>
                                <p:cTn id="67" presetID="10" presetClass="entr" presetSubtype="0" fill="hold" nodeType="afterEffect">
                                  <p:stCondLst>
                                    <p:cond delay="0"/>
                                  </p:stCondLst>
                                  <p:childTnLst>
                                    <p:set>
                                      <p:cBhvr>
                                        <p:cTn id="68" dur="1" fill="hold">
                                          <p:stCondLst>
                                            <p:cond delay="0"/>
                                          </p:stCondLst>
                                        </p:cTn>
                                        <p:tgtEl>
                                          <p:spTgt spid="12"/>
                                        </p:tgtEl>
                                        <p:attrNameLst>
                                          <p:attrName>style.visibility</p:attrName>
                                        </p:attrNameLst>
                                      </p:cBhvr>
                                      <p:to>
                                        <p:strVal val="visible"/>
                                      </p:to>
                                    </p:set>
                                    <p:animEffect transition="in" filter="fade">
                                      <p:cBhvr>
                                        <p:cTn id="69" dur="500"/>
                                        <p:tgtEl>
                                          <p:spTgt spid="12"/>
                                        </p:tgtEl>
                                      </p:cBhvr>
                                    </p:animEffec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9"/>
                                        </p:tgtEl>
                                        <p:attrNameLst>
                                          <p:attrName>style.visibility</p:attrName>
                                        </p:attrNameLst>
                                      </p:cBhvr>
                                      <p:to>
                                        <p:strVal val="visible"/>
                                      </p:to>
                                    </p:set>
                                    <p:animEffect transition="in" filter="dissolve">
                                      <p:cBhvr>
                                        <p:cTn id="74" dur="500"/>
                                        <p:tgtEl>
                                          <p:spTgt spid="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nodeType="clickEffect">
                                  <p:stCondLst>
                                    <p:cond delay="0"/>
                                  </p:stCondLst>
                                  <p:childTnLst>
                                    <p:set>
                                      <p:cBhvr>
                                        <p:cTn id="78" dur="1" fill="hold">
                                          <p:stCondLst>
                                            <p:cond delay="0"/>
                                          </p:stCondLst>
                                        </p:cTn>
                                        <p:tgtEl>
                                          <p:spTgt spid="10"/>
                                        </p:tgtEl>
                                        <p:attrNameLst>
                                          <p:attrName>style.visibility</p:attrName>
                                        </p:attrNameLst>
                                      </p:cBhvr>
                                      <p:to>
                                        <p:strVal val="visible"/>
                                      </p:to>
                                    </p:set>
                                    <p:animEffect transition="in" filter="wipe(left)">
                                      <p:cBhvr>
                                        <p:cTn id="79" dur="500"/>
                                        <p:tgtEl>
                                          <p:spTgt spid="10"/>
                                        </p:tgtEl>
                                      </p:cBhvr>
                                    </p:animEffect>
                                  </p:childTnLst>
                                </p:cTn>
                              </p:par>
                            </p:childTnLst>
                          </p:cTn>
                        </p:par>
                        <p:par>
                          <p:cTn id="80" fill="hold">
                            <p:stCondLst>
                              <p:cond delay="500"/>
                            </p:stCondLst>
                            <p:childTnLst>
                              <p:par>
                                <p:cTn id="81" presetID="22" presetClass="entr" presetSubtype="8" fill="hold" grpId="0" nodeType="afterEffect">
                                  <p:stCondLst>
                                    <p:cond delay="0"/>
                                  </p:stCondLst>
                                  <p:childTnLst>
                                    <p:set>
                                      <p:cBhvr>
                                        <p:cTn id="82" dur="1" fill="hold">
                                          <p:stCondLst>
                                            <p:cond delay="0"/>
                                          </p:stCondLst>
                                        </p:cTn>
                                        <p:tgtEl>
                                          <p:spTgt spid="116"/>
                                        </p:tgtEl>
                                        <p:attrNameLst>
                                          <p:attrName>style.visibility</p:attrName>
                                        </p:attrNameLst>
                                      </p:cBhvr>
                                      <p:to>
                                        <p:strVal val="visible"/>
                                      </p:to>
                                    </p:set>
                                    <p:animEffect transition="in" filter="wipe(left)">
                                      <p:cBhvr>
                                        <p:cTn id="83" dur="500"/>
                                        <p:tgtEl>
                                          <p:spTgt spid="116"/>
                                        </p:tgtEl>
                                      </p:cBhvr>
                                    </p:animEffect>
                                  </p:childTnLst>
                                </p:cTn>
                              </p:par>
                            </p:childTnLst>
                          </p:cTn>
                        </p:par>
                        <p:par>
                          <p:cTn id="84" fill="hold">
                            <p:stCondLst>
                              <p:cond delay="1000"/>
                            </p:stCondLst>
                            <p:childTnLst>
                              <p:par>
                                <p:cTn id="85" presetID="22" presetClass="entr" presetSubtype="8" fill="hold" grpId="0" nodeType="afterEffect">
                                  <p:stCondLst>
                                    <p:cond delay="0"/>
                                  </p:stCondLst>
                                  <p:childTnLst>
                                    <p:set>
                                      <p:cBhvr>
                                        <p:cTn id="86" dur="1" fill="hold">
                                          <p:stCondLst>
                                            <p:cond delay="0"/>
                                          </p:stCondLst>
                                        </p:cTn>
                                        <p:tgtEl>
                                          <p:spTgt spid="132"/>
                                        </p:tgtEl>
                                        <p:attrNameLst>
                                          <p:attrName>style.visibility</p:attrName>
                                        </p:attrNameLst>
                                      </p:cBhvr>
                                      <p:to>
                                        <p:strVal val="visible"/>
                                      </p:to>
                                    </p:set>
                                    <p:animEffect transition="in" filter="wipe(left)">
                                      <p:cBhvr>
                                        <p:cTn id="87" dur="500"/>
                                        <p:tgtEl>
                                          <p:spTgt spid="132"/>
                                        </p:tgtEl>
                                      </p:cBhvr>
                                    </p:animEffect>
                                  </p:childTnLst>
                                </p:cTn>
                              </p:par>
                            </p:childTnLst>
                          </p:cTn>
                        </p:par>
                        <p:par>
                          <p:cTn id="88" fill="hold">
                            <p:stCondLst>
                              <p:cond delay="1500"/>
                            </p:stCondLst>
                            <p:childTnLst>
                              <p:par>
                                <p:cTn id="89" presetID="9" presetClass="entr" presetSubtype="0" fill="hold" grpId="0" nodeType="afterEffect">
                                  <p:stCondLst>
                                    <p:cond delay="0"/>
                                  </p:stCondLst>
                                  <p:childTnLst>
                                    <p:set>
                                      <p:cBhvr>
                                        <p:cTn id="90" dur="1" fill="hold">
                                          <p:stCondLst>
                                            <p:cond delay="0"/>
                                          </p:stCondLst>
                                        </p:cTn>
                                        <p:tgtEl>
                                          <p:spTgt spid="87"/>
                                        </p:tgtEl>
                                        <p:attrNameLst>
                                          <p:attrName>style.visibility</p:attrName>
                                        </p:attrNameLst>
                                      </p:cBhvr>
                                      <p:to>
                                        <p:strVal val="visible"/>
                                      </p:to>
                                    </p:set>
                                    <p:animEffect transition="in" filter="dissolve">
                                      <p:cBhvr>
                                        <p:cTn id="91" dur="500"/>
                                        <p:tgtEl>
                                          <p:spTgt spid="87"/>
                                        </p:tgtEl>
                                      </p:cBhvr>
                                    </p:animEffect>
                                  </p:childTnLst>
                                </p:cTn>
                              </p:par>
                            </p:childTnLst>
                          </p:cTn>
                        </p:par>
                        <p:par>
                          <p:cTn id="92" fill="hold">
                            <p:stCondLst>
                              <p:cond delay="2000"/>
                            </p:stCondLst>
                            <p:childTnLst>
                              <p:par>
                                <p:cTn id="93" presetID="22" presetClass="entr" presetSubtype="2" fill="hold" grpId="0" nodeType="afterEffect">
                                  <p:stCondLst>
                                    <p:cond delay="0"/>
                                  </p:stCondLst>
                                  <p:childTnLst>
                                    <p:set>
                                      <p:cBhvr>
                                        <p:cTn id="94" dur="1" fill="hold">
                                          <p:stCondLst>
                                            <p:cond delay="0"/>
                                          </p:stCondLst>
                                        </p:cTn>
                                        <p:tgtEl>
                                          <p:spTgt spid="172"/>
                                        </p:tgtEl>
                                        <p:attrNameLst>
                                          <p:attrName>style.visibility</p:attrName>
                                        </p:attrNameLst>
                                      </p:cBhvr>
                                      <p:to>
                                        <p:strVal val="visible"/>
                                      </p:to>
                                    </p:set>
                                    <p:animEffect transition="in" filter="wipe(right)">
                                      <p:cBhvr>
                                        <p:cTn id="95" dur="500"/>
                                        <p:tgtEl>
                                          <p:spTgt spid="172"/>
                                        </p:tgtEl>
                                      </p:cBhvr>
                                    </p:animEffect>
                                  </p:childTnLst>
                                </p:cTn>
                              </p:par>
                            </p:childTnLst>
                          </p:cTn>
                        </p:par>
                      </p:childTnLst>
                    </p:cTn>
                  </p:par>
                  <p:par>
                    <p:cTn id="96" fill="hold">
                      <p:stCondLst>
                        <p:cond delay="indefinite"/>
                      </p:stCondLst>
                      <p:childTnLst>
                        <p:par>
                          <p:cTn id="97" fill="hold">
                            <p:stCondLst>
                              <p:cond delay="0"/>
                            </p:stCondLst>
                            <p:childTnLst>
                              <p:par>
                                <p:cTn id="98" presetID="9" presetClass="entr" presetSubtype="0" fill="hold" grpId="0" nodeType="clickEffect">
                                  <p:stCondLst>
                                    <p:cond delay="0"/>
                                  </p:stCondLst>
                                  <p:childTnLst>
                                    <p:set>
                                      <p:cBhvr>
                                        <p:cTn id="99" dur="1" fill="hold">
                                          <p:stCondLst>
                                            <p:cond delay="0"/>
                                          </p:stCondLst>
                                        </p:cTn>
                                        <p:tgtEl>
                                          <p:spTgt spid="88"/>
                                        </p:tgtEl>
                                        <p:attrNameLst>
                                          <p:attrName>style.visibility</p:attrName>
                                        </p:attrNameLst>
                                      </p:cBhvr>
                                      <p:to>
                                        <p:strVal val="visible"/>
                                      </p:to>
                                    </p:set>
                                    <p:animEffect transition="in" filter="dissolve">
                                      <p:cBhvr>
                                        <p:cTn id="10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81</a:t>
            </a:fld>
            <a:endParaRPr lang="en-US" dirty="0"/>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368662"/>
            <a:ext cx="5038193" cy="23580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 = 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82</a:t>
            </a:fld>
            <a:endParaRPr lang="en-US" dirty="0"/>
          </a:p>
        </p:txBody>
      </p:sp>
      <p:sp>
        <p:nvSpPr>
          <p:cNvPr id="4" name="TextBox 3">
            <a:extLst>
              <a:ext uri="{FF2B5EF4-FFF2-40B4-BE49-F238E27FC236}">
                <a16:creationId xmlns:a16="http://schemas.microsoft.com/office/drawing/2014/main" id="{28EC89CE-E653-8E41-E88C-D31CC9C9D8C7}"/>
              </a:ext>
            </a:extLst>
          </p:cNvPr>
          <p:cNvSpPr txBox="1"/>
          <p:nvPr/>
        </p:nvSpPr>
        <p:spPr>
          <a:xfrm>
            <a:off x="1409251" y="5323956"/>
            <a:ext cx="5689751" cy="445635"/>
          </a:xfrm>
          <a:prstGeom prst="rect">
            <a:avLst/>
          </a:prstGeom>
          <a:noFill/>
        </p:spPr>
        <p:txBody>
          <a:bodyPr wrap="square">
            <a:spAutoFit/>
          </a:bodyPr>
          <a:lstStyle/>
          <a:p>
            <a:pPr marL="342900" lvl="0" indent="-342900">
              <a:lnSpc>
                <a:spcPct val="80000"/>
              </a:lnSpc>
              <a:spcBef>
                <a:spcPct val="20000"/>
              </a:spcBef>
              <a:buClr>
                <a:srgbClr val="000099"/>
              </a:buClr>
              <a:buSzPct val="65000"/>
              <a:defRPr/>
            </a:pPr>
            <a:r>
              <a:rPr lang="en-US" sz="2800" dirty="0">
                <a:solidFill>
                  <a:srgbClr val="FF0000"/>
                </a:solidFill>
                <a:latin typeface="Calibri" panose="020F0502020204030204"/>
                <a:ea typeface="ＭＳ Ｐゴシック" charset="0"/>
              </a:rPr>
              <a:t>sequence # size &gt;= 2 * </a:t>
            </a:r>
            <a:r>
              <a:rPr lang="en-US" altLang="en-US" sz="2800" dirty="0">
                <a:solidFill>
                  <a:srgbClr val="FF0000"/>
                </a:solidFill>
                <a:latin typeface="Calibri" panose="020F0502020204030204"/>
                <a:ea typeface="ＭＳ Ｐゴシック" charset="0"/>
              </a:rPr>
              <a:t>window size</a:t>
            </a:r>
            <a:r>
              <a:rPr lang="en-US" sz="2800" dirty="0">
                <a:solidFill>
                  <a:srgbClr val="FF0000"/>
                </a:solidFill>
                <a:latin typeface="Calibri" panose="020F0502020204030204"/>
                <a:ea typeface="ＭＳ Ｐゴシック" charset="0"/>
              </a:rPr>
              <a:t> </a:t>
            </a:r>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P spid="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08AE2A-85B8-BA14-34AA-A228356B4D1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3C6FDA1-5450-F537-5DF9-32FE2D702FF6}"/>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DBF8114C-E942-5223-34E0-AB5462DCC8DD}"/>
              </a:ext>
            </a:extLst>
          </p:cNvPr>
          <p:cNvGrpSpPr/>
          <p:nvPr/>
        </p:nvGrpSpPr>
        <p:grpSpPr>
          <a:xfrm>
            <a:off x="6931293" y="2146161"/>
            <a:ext cx="5171060" cy="2599473"/>
            <a:chOff x="6909757" y="4181931"/>
            <a:chExt cx="5171060" cy="2599473"/>
          </a:xfrm>
        </p:grpSpPr>
        <p:grpSp>
          <p:nvGrpSpPr>
            <p:cNvPr id="307" name="Group 8">
              <a:extLst>
                <a:ext uri="{FF2B5EF4-FFF2-40B4-BE49-F238E27FC236}">
                  <a16:creationId xmlns:a16="http://schemas.microsoft.com/office/drawing/2014/main" id="{356C88FC-5788-AE55-8CD5-560A6DD34208}"/>
                </a:ext>
              </a:extLst>
            </p:cNvPr>
            <p:cNvGrpSpPr>
              <a:grpSpLocks/>
            </p:cNvGrpSpPr>
            <p:nvPr/>
          </p:nvGrpSpPr>
          <p:grpSpPr bwMode="auto">
            <a:xfrm>
              <a:off x="6909757" y="4258142"/>
              <a:ext cx="1039813" cy="276226"/>
              <a:chOff x="1895" y="3931"/>
              <a:chExt cx="655" cy="174"/>
            </a:xfrm>
          </p:grpSpPr>
          <p:sp>
            <p:nvSpPr>
              <p:cNvPr id="341" name="Rectangle 7">
                <a:extLst>
                  <a:ext uri="{FF2B5EF4-FFF2-40B4-BE49-F238E27FC236}">
                    <a16:creationId xmlns:a16="http://schemas.microsoft.com/office/drawing/2014/main" id="{A86B75AB-A215-9A1E-744B-6A5F10843EBA}"/>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E2262E4A-C61D-BF38-8DD3-13996A25E53D}"/>
                  </a:ext>
                </a:extLst>
              </p:cNvPr>
              <p:cNvSpPr txBox="1">
                <a:spLocks noChangeArrowheads="1"/>
              </p:cNvSpPr>
              <p:nvPr/>
            </p:nvSpPr>
            <p:spPr bwMode="auto">
              <a:xfrm>
                <a:off x="1895" y="3931"/>
                <a:ext cx="655" cy="17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3 4 </a:t>
                </a:r>
                <a:r>
                  <a:rPr lang="en-US" sz="1200" dirty="0">
                    <a:solidFill>
                      <a:prstClr val="black"/>
                    </a:solidFill>
                    <a:latin typeface="Arial" charset="0"/>
                  </a:rPr>
                  <a:t>5</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lang="en-US" sz="1200" dirty="0">
                    <a:solidFill>
                      <a:prstClr val="black"/>
                    </a:solidFill>
                    <a:latin typeface="Arial" charset="0"/>
                  </a:rPr>
                  <a:t>0</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grpSp>
        <p:grpSp>
          <p:nvGrpSpPr>
            <p:cNvPr id="308" name="Group 9">
              <a:extLst>
                <a:ext uri="{FF2B5EF4-FFF2-40B4-BE49-F238E27FC236}">
                  <a16:creationId xmlns:a16="http://schemas.microsoft.com/office/drawing/2014/main" id="{E2DC3D29-5E4D-B876-7E7E-A1F5C1FC3ADD}"/>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58E21E5F-2B2F-0550-8A08-50701C86F463}"/>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4FB6D604-C3F7-EEF9-F6A9-C3C7A66FD0CB}"/>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3 4 </a:t>
                </a:r>
                <a:r>
                  <a:rPr lang="en-US" sz="1200" dirty="0">
                    <a:solidFill>
                      <a:prstClr val="black"/>
                    </a:solidFill>
                    <a:latin typeface="Arial" charset="0"/>
                  </a:rPr>
                  <a:t>5</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lang="en-US" sz="1200" dirty="0">
                    <a:solidFill>
                      <a:prstClr val="black"/>
                    </a:solidFill>
                    <a:latin typeface="Arial" charset="0"/>
                  </a:rPr>
                  <a:t>0</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grpSp>
        <p:grpSp>
          <p:nvGrpSpPr>
            <p:cNvPr id="309" name="Group 12">
              <a:extLst>
                <a:ext uri="{FF2B5EF4-FFF2-40B4-BE49-F238E27FC236}">
                  <a16:creationId xmlns:a16="http://schemas.microsoft.com/office/drawing/2014/main" id="{24FD37E6-9FF9-AB6B-5027-F6A1921B4FD2}"/>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BCF0E115-50DB-45E8-F146-011BC71A159D}"/>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60D06808-CE60-F4F0-D975-F14607142AAA}"/>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3 4 </a:t>
                </a:r>
                <a:r>
                  <a:rPr lang="en-US" sz="1200" dirty="0">
                    <a:solidFill>
                      <a:prstClr val="black"/>
                    </a:solidFill>
                    <a:latin typeface="Arial" charset="0"/>
                  </a:rPr>
                  <a:t>5</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lang="en-US" sz="1200" dirty="0">
                    <a:solidFill>
                      <a:prstClr val="black"/>
                    </a:solidFill>
                    <a:latin typeface="Arial" charset="0"/>
                  </a:rPr>
                  <a:t>0</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grpSp>
        <p:sp>
          <p:nvSpPr>
            <p:cNvPr id="310" name="Line 15">
              <a:extLst>
                <a:ext uri="{FF2B5EF4-FFF2-40B4-BE49-F238E27FC236}">
                  <a16:creationId xmlns:a16="http://schemas.microsoft.com/office/drawing/2014/main" id="{B4949703-1EFB-BBAB-E03E-B176A24B832E}"/>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9C4E0C2C-AB47-5F9D-EDF1-EED7A95A3584}"/>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BAC09263-7175-BACC-2D8F-0A74BD94482B}"/>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45F6B103-4B54-C2C9-CC37-5217DDEFE9B8}"/>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1BEA0F2A-D12C-B4FE-0535-9210E44B66E5}"/>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20F1E1D-0A6B-9140-2F3A-F519013030E5}"/>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CE5D0F31-D892-083C-C39B-F3B255E62FFE}"/>
                </a:ext>
              </a:extLst>
            </p:cNvPr>
            <p:cNvGrpSpPr>
              <a:grpSpLocks/>
            </p:cNvGrpSpPr>
            <p:nvPr/>
          </p:nvGrpSpPr>
          <p:grpSpPr bwMode="auto">
            <a:xfrm>
              <a:off x="6939920" y="5828181"/>
              <a:ext cx="1039813" cy="276226"/>
              <a:chOff x="1895" y="3931"/>
              <a:chExt cx="655" cy="174"/>
            </a:xfrm>
          </p:grpSpPr>
          <p:sp>
            <p:nvSpPr>
              <p:cNvPr id="335" name="Rectangle 24">
                <a:extLst>
                  <a:ext uri="{FF2B5EF4-FFF2-40B4-BE49-F238E27FC236}">
                    <a16:creationId xmlns:a16="http://schemas.microsoft.com/office/drawing/2014/main" id="{5C8F5D12-C12C-9ADA-AF1E-AD636372E57B}"/>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BF6F7608-5C13-4A22-D1FE-3AE1947B19A1}"/>
                  </a:ext>
                </a:extLst>
              </p:cNvPr>
              <p:cNvSpPr txBox="1">
                <a:spLocks noChangeArrowheads="1"/>
              </p:cNvSpPr>
              <p:nvPr/>
            </p:nvSpPr>
            <p:spPr bwMode="auto">
              <a:xfrm>
                <a:off x="1895" y="3931"/>
                <a:ext cx="655" cy="17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3 4 </a:t>
                </a:r>
                <a:r>
                  <a:rPr lang="en-US" sz="1200" dirty="0">
                    <a:solidFill>
                      <a:prstClr val="black"/>
                    </a:solidFill>
                    <a:latin typeface="Arial" charset="0"/>
                  </a:rPr>
                  <a:t>5</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a:t>
                </a:r>
              </a:p>
            </p:txBody>
          </p:sp>
        </p:grpSp>
        <p:sp>
          <p:nvSpPr>
            <p:cNvPr id="317" name="Line 32">
              <a:extLst>
                <a:ext uri="{FF2B5EF4-FFF2-40B4-BE49-F238E27FC236}">
                  <a16:creationId xmlns:a16="http://schemas.microsoft.com/office/drawing/2014/main" id="{3E2D53B0-2DC5-24AC-DCB4-E284003FCB2D}"/>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5981C882-FB0D-2C5A-3BC2-9B8D9626A4E7}"/>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CDC733AB-352B-56A4-4CB2-2B0509948DDA}"/>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520C2449-2A8E-0BF5-B6F5-4410FA9D4C25}"/>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4DBEE06-E348-0F68-2F1C-47E2719D60E4}"/>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4 </a:t>
              </a:r>
              <a:r>
                <a:rPr lang="en-US" sz="1200" dirty="0">
                  <a:solidFill>
                    <a:prstClr val="black"/>
                  </a:solidFill>
                  <a:latin typeface="Arial" charset="0"/>
                </a:rPr>
                <a:t>5</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lang="en-US" sz="1200" dirty="0">
                  <a:solidFill>
                    <a:prstClr val="black"/>
                  </a:solidFill>
                  <a:latin typeface="Arial" charset="0"/>
                </a:rPr>
                <a:t>0</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322" name="Rectangle 50">
              <a:extLst>
                <a:ext uri="{FF2B5EF4-FFF2-40B4-BE49-F238E27FC236}">
                  <a16:creationId xmlns:a16="http://schemas.microsoft.com/office/drawing/2014/main" id="{14C8780A-E211-0006-F134-91B820DF0D34}"/>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F576BECA-7960-2094-08B1-110E91786D3A}"/>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a:t>
              </a:r>
              <a:r>
                <a:rPr kumimoji="0" lang="en-US" sz="1200" b="0" i="0" u="none" strike="noStrike" kern="1200" cap="none" spc="0" normalizeH="0" baseline="0" noProof="0" dirty="0">
                  <a:ln>
                    <a:noFill/>
                  </a:ln>
                  <a:solidFill>
                    <a:schemeClr val="bg1"/>
                  </a:solidFill>
                  <a:effectLst/>
                  <a:uLnTx/>
                  <a:uFillTx/>
                  <a:latin typeface="Arial" charset="0"/>
                  <a:ea typeface="ＭＳ Ｐゴシック" charset="0"/>
                  <a:cs typeface="+mn-cs"/>
                </a:rPr>
                <a:t>4</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lang="en-US" sz="1200" dirty="0">
                  <a:solidFill>
                    <a:prstClr val="black"/>
                  </a:solidFill>
                  <a:latin typeface="Arial" charset="0"/>
                </a:rPr>
                <a:t>5</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lang="en-US" sz="1200" dirty="0">
                  <a:solidFill>
                    <a:prstClr val="black"/>
                  </a:solidFill>
                  <a:latin typeface="Arial" charset="0"/>
                </a:rPr>
                <a:t>0</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324" name="Rectangle 53">
              <a:extLst>
                <a:ext uri="{FF2B5EF4-FFF2-40B4-BE49-F238E27FC236}">
                  <a16:creationId xmlns:a16="http://schemas.microsoft.com/office/drawing/2014/main" id="{27C0A99C-F1B8-DAB5-F05F-C100A0EF691A}"/>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0CA99981-907C-7FD4-E597-C1B00AF8F477}"/>
                </a:ext>
              </a:extLst>
            </p:cNvPr>
            <p:cNvSpPr txBox="1">
              <a:spLocks noChangeArrowheads="1"/>
            </p:cNvSpPr>
            <p:nvPr/>
          </p:nvSpPr>
          <p:spPr bwMode="auto">
            <a:xfrm>
              <a:off x="9770432" y="5048707"/>
              <a:ext cx="1039067" cy="2769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3 4 5</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lang="en-US" sz="1200" dirty="0">
                  <a:solidFill>
                    <a:prstClr val="black"/>
                  </a:solidFill>
                  <a:latin typeface="Arial" charset="0"/>
                </a:rPr>
                <a:t>0</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326" name="Line 62">
              <a:extLst>
                <a:ext uri="{FF2B5EF4-FFF2-40B4-BE49-F238E27FC236}">
                  <a16:creationId xmlns:a16="http://schemas.microsoft.com/office/drawing/2014/main" id="{2985504E-E6C0-A5E6-2558-9E982F2C9158}"/>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2DF3B359-3E9D-9410-555C-9144E08736E4}"/>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8F6AB817-14EE-7F5B-E23E-040F8F4EBEB6}"/>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1CEF0EB1-0D37-4F2F-0AF3-1A9974C55008}"/>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928F2375-98A3-21FB-1855-CD1C4A5BD861}"/>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EB5A7C60-05E3-52EF-BCC3-E89C61C07C28}"/>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7B018DC8-45E5-8510-55AF-13548B935536}"/>
                </a:ext>
              </a:extLst>
            </p:cNvPr>
            <p:cNvSpPr txBox="1">
              <a:spLocks noChangeArrowheads="1"/>
            </p:cNvSpPr>
            <p:nvPr/>
          </p:nvSpPr>
          <p:spPr bwMode="auto">
            <a:xfrm>
              <a:off x="9719633" y="5950407"/>
              <a:ext cx="2361184"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t>
              </a:r>
              <a:r>
                <a:rPr kumimoji="0" lang="en-US" sz="1200" b="1" i="1" u="none" strike="noStrike" kern="1200" cap="none" spc="0" normalizeH="0" baseline="0" noProof="0" dirty="0">
                  <a:ln>
                    <a:noFill/>
                  </a:ln>
                  <a:solidFill>
                    <a:srgbClr val="CC0000"/>
                  </a:solidFill>
                  <a:effectLst/>
                  <a:uLnTx/>
                  <a:uFillTx/>
                  <a:latin typeface="Tahoma" charset="0"/>
                  <a:ea typeface="ＭＳ Ｐゴシック" charset="0"/>
                  <a:cs typeface="+mn-cs"/>
                </a:rPr>
                <a:t>not </a:t>
              </a: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i="1" dirty="0">
                  <a:solidFill>
                    <a:srgbClr val="CC0000"/>
                  </a:solidFill>
                </a:rPr>
                <a:t>it will know that this packet is an old packet</a:t>
              </a:r>
              <a:endPar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endParaRPr>
            </a:p>
          </p:txBody>
        </p:sp>
        <p:sp>
          <p:nvSpPr>
            <p:cNvPr id="333" name="Line 69">
              <a:extLst>
                <a:ext uri="{FF2B5EF4-FFF2-40B4-BE49-F238E27FC236}">
                  <a16:creationId xmlns:a16="http://schemas.microsoft.com/office/drawing/2014/main" id="{83B8D183-4A2D-2886-50B6-786EFC09063A}"/>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02" name="Text Box 40">
            <a:extLst>
              <a:ext uri="{FF2B5EF4-FFF2-40B4-BE49-F238E27FC236}">
                <a16:creationId xmlns:a16="http://schemas.microsoft.com/office/drawing/2014/main" id="{51845181-8350-0D30-8B0C-721815A093D5}"/>
              </a:ext>
            </a:extLst>
          </p:cNvPr>
          <p:cNvSpPr txBox="1">
            <a:spLocks noChangeArrowheads="1"/>
          </p:cNvSpPr>
          <p:nvPr/>
        </p:nvSpPr>
        <p:spPr bwMode="auto">
          <a:xfrm>
            <a:off x="9546595" y="1384028"/>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02F9CF0B-B093-2ED8-8F4E-62318D3BB920}"/>
              </a:ext>
            </a:extLst>
          </p:cNvPr>
          <p:cNvSpPr txBox="1">
            <a:spLocks noChangeArrowheads="1"/>
          </p:cNvSpPr>
          <p:nvPr/>
        </p:nvSpPr>
        <p:spPr bwMode="auto">
          <a:xfrm>
            <a:off x="6785932" y="1387203"/>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E71E739F-A252-CC53-8D1C-AACD65B4C850}"/>
              </a:ext>
            </a:extLst>
          </p:cNvPr>
          <p:cNvSpPr>
            <a:spLocks noChangeShapeType="1"/>
          </p:cNvSpPr>
          <p:nvPr/>
        </p:nvSpPr>
        <p:spPr bwMode="auto">
          <a:xfrm>
            <a:off x="6871657" y="1877740"/>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3E046435-865F-F643-B9D3-B233D83B9868}"/>
              </a:ext>
            </a:extLst>
          </p:cNvPr>
          <p:cNvSpPr>
            <a:spLocks noChangeShapeType="1"/>
          </p:cNvSpPr>
          <p:nvPr/>
        </p:nvSpPr>
        <p:spPr bwMode="auto">
          <a:xfrm>
            <a:off x="9652957" y="1877740"/>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70" name="Rectangle 3">
            <a:extLst>
              <a:ext uri="{FF2B5EF4-FFF2-40B4-BE49-F238E27FC236}">
                <a16:creationId xmlns:a16="http://schemas.microsoft.com/office/drawing/2014/main" id="{86F2CF23-4312-0D01-B9CE-9A778ADB40D7}"/>
              </a:ext>
            </a:extLst>
          </p:cNvPr>
          <p:cNvSpPr txBox="1">
            <a:spLocks noChangeArrowheads="1"/>
          </p:cNvSpPr>
          <p:nvPr/>
        </p:nvSpPr>
        <p:spPr>
          <a:xfrm>
            <a:off x="794654" y="2276079"/>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a:lnSpc>
                <a:spcPct val="80000"/>
              </a:lnSpc>
              <a:defRPr/>
            </a:pPr>
            <a:r>
              <a:rPr lang="en-US" altLang="en-US" sz="2400" dirty="0">
                <a:solidFill>
                  <a:prstClr val="black"/>
                </a:solidFill>
                <a:ea typeface="ＭＳ Ｐゴシック" panose="020B0600070205080204" pitchFamily="34" charset="-128"/>
              </a:rPr>
              <a:t>window size = 3</a:t>
            </a:r>
            <a:endParaRPr lang="en-US" altLang="en-US" dirty="0">
              <a:solidFill>
                <a:prstClr val="black"/>
              </a:solidFill>
              <a:ea typeface="ＭＳ Ｐゴシック" panose="020B0600070205080204" pitchFamily="34" charset="-128"/>
            </a:endParaRP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4, 5</a:t>
            </a:r>
            <a:endPar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DB7BE7DD-1E33-8B1E-560D-97809BAE5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83</a:t>
            </a:fld>
            <a:endParaRPr lang="en-US" dirty="0"/>
          </a:p>
        </p:txBody>
      </p:sp>
      <p:sp>
        <p:nvSpPr>
          <p:cNvPr id="4" name="TextBox 3">
            <a:extLst>
              <a:ext uri="{FF2B5EF4-FFF2-40B4-BE49-F238E27FC236}">
                <a16:creationId xmlns:a16="http://schemas.microsoft.com/office/drawing/2014/main" id="{E97D16DC-514E-6986-8D76-E95552647082}"/>
              </a:ext>
            </a:extLst>
          </p:cNvPr>
          <p:cNvSpPr txBox="1"/>
          <p:nvPr/>
        </p:nvSpPr>
        <p:spPr>
          <a:xfrm>
            <a:off x="794654" y="1899557"/>
            <a:ext cx="5689751" cy="445635"/>
          </a:xfrm>
          <a:prstGeom prst="rect">
            <a:avLst/>
          </a:prstGeom>
          <a:noFill/>
        </p:spPr>
        <p:txBody>
          <a:bodyPr wrap="square">
            <a:spAutoFit/>
          </a:bodyPr>
          <a:lstStyle/>
          <a:p>
            <a:pPr marL="342900" lvl="0" indent="-342900">
              <a:lnSpc>
                <a:spcPct val="80000"/>
              </a:lnSpc>
              <a:spcBef>
                <a:spcPct val="20000"/>
              </a:spcBef>
              <a:buClr>
                <a:srgbClr val="000099"/>
              </a:buClr>
              <a:buSzPct val="65000"/>
              <a:defRPr/>
            </a:pPr>
            <a:r>
              <a:rPr lang="en-US" sz="2800" dirty="0">
                <a:solidFill>
                  <a:srgbClr val="FF0000"/>
                </a:solidFill>
                <a:latin typeface="Calibri" panose="020F0502020204030204"/>
                <a:ea typeface="ＭＳ Ｐゴシック" charset="0"/>
              </a:rPr>
              <a:t>sequence # size &gt;= 2 * </a:t>
            </a:r>
            <a:r>
              <a:rPr lang="en-US" altLang="en-US" sz="2800" dirty="0">
                <a:solidFill>
                  <a:srgbClr val="FF0000"/>
                </a:solidFill>
                <a:latin typeface="Calibri" panose="020F0502020204030204"/>
                <a:ea typeface="ＭＳ Ｐゴシック" charset="0"/>
              </a:rPr>
              <a:t>window size</a:t>
            </a:r>
            <a:r>
              <a:rPr lang="en-US" sz="2800" dirty="0">
                <a:solidFill>
                  <a:srgbClr val="FF0000"/>
                </a:solidFill>
                <a:latin typeface="Calibri" panose="020F0502020204030204"/>
                <a:ea typeface="ＭＳ Ｐゴシック" charset="0"/>
              </a:rPr>
              <a:t> </a:t>
            </a:r>
          </a:p>
        </p:txBody>
      </p:sp>
      <p:sp>
        <p:nvSpPr>
          <p:cNvPr id="3" name="TextBox 2">
            <a:extLst>
              <a:ext uri="{FF2B5EF4-FFF2-40B4-BE49-F238E27FC236}">
                <a16:creationId xmlns:a16="http://schemas.microsoft.com/office/drawing/2014/main" id="{2E911615-033B-8656-4280-3D0B2CEBB1C6}"/>
              </a:ext>
            </a:extLst>
          </p:cNvPr>
          <p:cNvSpPr txBox="1"/>
          <p:nvPr/>
        </p:nvSpPr>
        <p:spPr>
          <a:xfrm>
            <a:off x="794655" y="4154700"/>
            <a:ext cx="6630352" cy="1996829"/>
          </a:xfrm>
          <a:prstGeom prst="rect">
            <a:avLst/>
          </a:prstGeom>
          <a:noFill/>
        </p:spPr>
        <p:txBody>
          <a:bodyPr wrap="square">
            <a:spAutoFit/>
          </a:bodyPr>
          <a:lstStyle/>
          <a:p>
            <a:pPr marL="342900" indent="-342900">
              <a:lnSpc>
                <a:spcPct val="80000"/>
              </a:lnSpc>
              <a:spcBef>
                <a:spcPct val="20000"/>
              </a:spcBef>
              <a:buClr>
                <a:srgbClr val="000099"/>
              </a:buClr>
              <a:buSzPct val="65000"/>
              <a:defRPr/>
            </a:pPr>
            <a:r>
              <a:rPr lang="en-US" sz="2800" dirty="0">
                <a:solidFill>
                  <a:srgbClr val="FF0000"/>
                </a:solidFill>
                <a:latin typeface="Calibri" panose="020F0502020204030204"/>
                <a:ea typeface="ＭＳ Ｐゴシック" charset="0"/>
              </a:rPr>
              <a:t>Example: </a:t>
            </a:r>
          </a:p>
          <a:p>
            <a:pPr marL="457200" indent="-457200">
              <a:lnSpc>
                <a:spcPct val="80000"/>
              </a:lnSpc>
              <a:spcBef>
                <a:spcPct val="20000"/>
              </a:spcBef>
              <a:buClr>
                <a:srgbClr val="000099"/>
              </a:buClr>
              <a:buSzPct val="65000"/>
              <a:buFont typeface="Wingdings" panose="05000000000000000000" pitchFamily="2" charset="2"/>
              <a:buChar char="Ø"/>
              <a:defRPr/>
            </a:pPr>
            <a:r>
              <a:rPr lang="en-US" sz="2800" dirty="0">
                <a:solidFill>
                  <a:srgbClr val="FF0000"/>
                </a:solidFill>
                <a:latin typeface="Calibri" panose="020F0502020204030204"/>
                <a:ea typeface="ＭＳ Ｐゴシック" charset="0"/>
              </a:rPr>
              <a:t>if </a:t>
            </a:r>
            <a:r>
              <a:rPr lang="en-US" altLang="en-US" sz="2800" dirty="0">
                <a:solidFill>
                  <a:srgbClr val="FF0000"/>
                </a:solidFill>
                <a:ea typeface="ＭＳ Ｐゴシック" charset="0"/>
              </a:rPr>
              <a:t>window size</a:t>
            </a:r>
            <a:r>
              <a:rPr lang="en-US" sz="2800" dirty="0">
                <a:solidFill>
                  <a:srgbClr val="FF0000"/>
                </a:solidFill>
                <a:ea typeface="ＭＳ Ｐゴシック" charset="0"/>
              </a:rPr>
              <a:t> is</a:t>
            </a:r>
            <a:r>
              <a:rPr lang="en-US" sz="2800" dirty="0">
                <a:solidFill>
                  <a:srgbClr val="FF0000"/>
                </a:solidFill>
                <a:latin typeface="Calibri" panose="020F0502020204030204"/>
                <a:ea typeface="ＭＳ Ｐゴシック" charset="0"/>
              </a:rPr>
              <a:t> 16 </a:t>
            </a:r>
            <a:r>
              <a:rPr lang="en-US" sz="2800" dirty="0">
                <a:solidFill>
                  <a:srgbClr val="FF0000"/>
                </a:solidFill>
                <a:latin typeface="Calibri" panose="020F0502020204030204"/>
                <a:ea typeface="ＭＳ Ｐゴシック" charset="0"/>
                <a:sym typeface="Wingdings" panose="05000000000000000000" pitchFamily="2" charset="2"/>
              </a:rPr>
              <a:t> </a:t>
            </a:r>
            <a:r>
              <a:rPr lang="en-US" sz="2800" dirty="0">
                <a:solidFill>
                  <a:srgbClr val="FF0000"/>
                </a:solidFill>
                <a:latin typeface="Calibri" panose="020F0502020204030204"/>
                <a:ea typeface="ＭＳ Ｐゴシック" charset="0"/>
              </a:rPr>
              <a:t>SQN = 32        (0,…, 31). So, we need 5 bits for the SQN</a:t>
            </a:r>
          </a:p>
          <a:p>
            <a:pPr marL="457200" indent="-457200">
              <a:lnSpc>
                <a:spcPct val="80000"/>
              </a:lnSpc>
              <a:spcBef>
                <a:spcPct val="20000"/>
              </a:spcBef>
              <a:buClr>
                <a:srgbClr val="000099"/>
              </a:buClr>
              <a:buSzPct val="65000"/>
              <a:buFont typeface="Wingdings" panose="05000000000000000000" pitchFamily="2" charset="2"/>
              <a:buChar char="Ø"/>
              <a:defRPr/>
            </a:pPr>
            <a:r>
              <a:rPr lang="en-US" sz="2800" dirty="0">
                <a:solidFill>
                  <a:srgbClr val="FF0000"/>
                </a:solidFill>
                <a:ea typeface="ＭＳ Ｐゴシック" charset="0"/>
              </a:rPr>
              <a:t>if </a:t>
            </a:r>
            <a:r>
              <a:rPr lang="en-US" altLang="en-US" sz="2800" dirty="0">
                <a:solidFill>
                  <a:srgbClr val="FF0000"/>
                </a:solidFill>
                <a:ea typeface="ＭＳ Ｐゴシック" charset="0"/>
              </a:rPr>
              <a:t>window size</a:t>
            </a:r>
            <a:r>
              <a:rPr lang="en-US" sz="2800" dirty="0">
                <a:solidFill>
                  <a:srgbClr val="FF0000"/>
                </a:solidFill>
                <a:ea typeface="ＭＳ Ｐゴシック" charset="0"/>
              </a:rPr>
              <a:t> is 2</a:t>
            </a:r>
            <a:r>
              <a:rPr lang="en-US" sz="2800" baseline="30000" dirty="0">
                <a:solidFill>
                  <a:srgbClr val="FF0000"/>
                </a:solidFill>
                <a:ea typeface="ＭＳ Ｐゴシック" charset="0"/>
              </a:rPr>
              <a:t>8</a:t>
            </a:r>
            <a:r>
              <a:rPr lang="en-US" sz="2800" dirty="0">
                <a:solidFill>
                  <a:srgbClr val="FF0000"/>
                </a:solidFill>
                <a:ea typeface="ＭＳ Ｐゴシック" charset="0"/>
              </a:rPr>
              <a:t> </a:t>
            </a:r>
            <a:r>
              <a:rPr lang="en-US" sz="2800" dirty="0">
                <a:solidFill>
                  <a:srgbClr val="FF0000"/>
                </a:solidFill>
                <a:ea typeface="ＭＳ Ｐゴシック" charset="0"/>
                <a:sym typeface="Wingdings" panose="05000000000000000000" pitchFamily="2" charset="2"/>
              </a:rPr>
              <a:t> </a:t>
            </a:r>
            <a:r>
              <a:rPr lang="en-US" sz="2800" dirty="0">
                <a:solidFill>
                  <a:srgbClr val="FF0000"/>
                </a:solidFill>
                <a:ea typeface="ＭＳ Ｐゴシック" charset="0"/>
              </a:rPr>
              <a:t>we need 9 bits for the SQN = 512 (0,…, 511).</a:t>
            </a:r>
          </a:p>
        </p:txBody>
      </p:sp>
    </p:spTree>
    <p:extLst>
      <p:ext uri="{BB962C8B-B14F-4D97-AF65-F5344CB8AC3E}">
        <p14:creationId xmlns:p14="http://schemas.microsoft.com/office/powerpoint/2010/main" val="641923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Font typeface="Arial"/>
              <a:buChar char="•"/>
              <a:defRPr/>
            </a:pPr>
            <a:r>
              <a:rPr lang="en-US" dirty="0"/>
              <a:t>segment structure</a:t>
            </a:r>
          </a:p>
          <a:p>
            <a:pPr marL="746125" lvl="1" indent="-288925">
              <a:buFont typeface="Arial"/>
              <a:buChar char="•"/>
              <a:defRPr/>
            </a:pPr>
            <a:r>
              <a:rPr lang="en-US" dirty="0"/>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84</a:t>
            </a:fld>
            <a:endParaRPr lang="en-US" dirty="0"/>
          </a:p>
        </p:txBody>
      </p:sp>
      <p:pic>
        <p:nvPicPr>
          <p:cNvPr id="6" name="Picture 5">
            <a:extLst>
              <a:ext uri="{FF2B5EF4-FFF2-40B4-BE49-F238E27FC236}">
                <a16:creationId xmlns:a16="http://schemas.microsoft.com/office/drawing/2014/main" id="{BC34935B-A6B2-0C48-9638-656FA430E71C}"/>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32716274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overview  </a:t>
            </a:r>
            <a:r>
              <a:rPr lang="en-US" sz="3200" b="0" dirty="0"/>
              <a:t>RFCs: 793,1122, 2018, 5681, 7323</a:t>
            </a:r>
            <a:endParaRPr lang="en-US"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85</a:t>
            </a:fld>
            <a:endParaRPr lang="en-US"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segment structure</a:t>
            </a:r>
            <a:endParaRPr lang="en-US"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dest port #</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into bytestream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823466"/>
            <a:chOff x="5398860" y="4614412"/>
            <a:chExt cx="5770816" cy="1823466"/>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5348349"/>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a:stCxn id="72" idx="3"/>
              <a:endCxn id="125" idx="1"/>
            </p:cNvCxnSpPr>
            <p:nvPr/>
          </p:nvCxnSpPr>
          <p:spPr>
            <a:xfrm>
              <a:off x="7403873" y="5117650"/>
              <a:ext cx="1576412" cy="775464"/>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05803" y="3659802"/>
            <a:ext cx="7618571" cy="1194241"/>
            <a:chOff x="105803" y="3659802"/>
            <a:chExt cx="7618571" cy="1194241"/>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05803" y="4207712"/>
              <a:ext cx="3478541"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options </a:t>
              </a:r>
              <a:r>
                <a:rPr kumimoji="0" lang="en-US"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(used when a sender and receiver negotiate the MSS)</a:t>
              </a: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1021"/>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494852" y="2819126"/>
            <a:ext cx="5269385" cy="415530"/>
            <a:chOff x="-494852" y="2819126"/>
            <a:chExt cx="5269385" cy="415530"/>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494852" y="2819126"/>
              <a:ext cx="4100261"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4-bit header length (</a:t>
              </a:r>
              <a:r>
                <a:rPr kumimoji="0" lang="en-US"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 32-bit Words</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24878" y="2863949"/>
            <a:ext cx="6387887" cy="2937549"/>
            <a:chOff x="-24878" y="2863949"/>
            <a:chExt cx="6387887" cy="2937549"/>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24878" y="4822769"/>
              <a:ext cx="3616669" cy="9787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connection management (used for connection setup and teardown)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lumMod val="75000"/>
                    </a:prstClr>
                  </a:solidFill>
                  <a:effectLst/>
                  <a:uLnTx/>
                  <a:uFillTx/>
                  <a:latin typeface="Arial" charset="0"/>
                  <a:ea typeface="ＭＳ Ｐゴシック" charset="0"/>
                  <a:cs typeface="+mn-cs"/>
                </a:rPr>
                <a:t>Urg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86</a:t>
            </a:fld>
            <a:endParaRPr lang="en-US" dirty="0"/>
          </a:p>
        </p:txBody>
      </p:sp>
      <p:sp>
        <p:nvSpPr>
          <p:cNvPr id="8" name="TextBox 7">
            <a:extLst>
              <a:ext uri="{FF2B5EF4-FFF2-40B4-BE49-F238E27FC236}">
                <a16:creationId xmlns:a16="http://schemas.microsoft.com/office/drawing/2014/main" id="{44E0A848-E7E6-C888-D479-14CF9855D780}"/>
              </a:ext>
            </a:extLst>
          </p:cNvPr>
          <p:cNvSpPr txBox="1"/>
          <p:nvPr/>
        </p:nvSpPr>
        <p:spPr>
          <a:xfrm>
            <a:off x="-137985" y="5950044"/>
            <a:ext cx="4450601" cy="618631"/>
          </a:xfrm>
          <a:prstGeom prst="rect">
            <a:avLst/>
          </a:prstGeom>
          <a:noFill/>
        </p:spPr>
        <p:txBody>
          <a:bodyPr wrap="square">
            <a:spAutoFit/>
          </a:body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PSH: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indicates that the receiver should pass the data to the upper layer immediately</a:t>
            </a:r>
          </a:p>
        </p:txBody>
      </p:sp>
      <p:sp>
        <p:nvSpPr>
          <p:cNvPr id="9" name="TextBox 8">
            <a:extLst>
              <a:ext uri="{FF2B5EF4-FFF2-40B4-BE49-F238E27FC236}">
                <a16:creationId xmlns:a16="http://schemas.microsoft.com/office/drawing/2014/main" id="{D1D392E0-CEEB-3B79-7944-E5D0BD0AD6A7}"/>
              </a:ext>
            </a:extLst>
          </p:cNvPr>
          <p:cNvSpPr txBox="1"/>
          <p:nvPr/>
        </p:nvSpPr>
        <p:spPr>
          <a:xfrm>
            <a:off x="8471664" y="3569456"/>
            <a:ext cx="3720336" cy="1671227"/>
          </a:xfrm>
          <a:prstGeom prst="rect">
            <a:avLst/>
          </a:prstGeom>
          <a:noFill/>
        </p:spPr>
        <p:txBody>
          <a:bodyPr wrap="square">
            <a:spAutoFit/>
          </a:bodyPr>
          <a:lstStyle/>
          <a:p>
            <a:pPr eaLnBrk="0" fontAlgn="base" hangingPunct="0">
              <a:lnSpc>
                <a:spcPct val="90000"/>
              </a:lnSpc>
              <a:spcBef>
                <a:spcPct val="0"/>
              </a:spcBef>
              <a:spcAft>
                <a:spcPct val="0"/>
              </a:spcAf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URG:</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indicate that there is data in this segment that the sending-side upper- layer entity has marked as “urgent.” The location of the last byte of this urgent data is indicated by the 16-bit </a:t>
            </a:r>
            <a:r>
              <a:rPr kumimoji="0" lang="en-US"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urgent data pointer</a:t>
            </a:r>
            <a:r>
              <a:rPr kumimoji="0" lang="en-US"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field.</a:t>
            </a: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number” of first byte in segment’s data</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ACKed</a:t>
            </a: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of next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cumulative ACK</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444329" cy="17303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lvl="1" indent="-285750">
              <a:defRPr/>
            </a:pPr>
            <a:r>
              <a:rPr kumimoji="0" lang="en-US" altLang="en-US" sz="2800" b="0" i="1" u="sng"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say, - up to implementor</a:t>
            </a:r>
            <a:r>
              <a:rPr lang="en-US" altLang="ja-JP" sz="2800" kern="0" dirty="0">
                <a:solidFill>
                  <a:prstClr val="black"/>
                </a:solidFill>
                <a:ea typeface="ＭＳ Ｐゴシック" panose="020B0600070205080204" pitchFamily="34" charset="-128"/>
              </a:rPr>
              <a:t> </a:t>
            </a:r>
            <a:r>
              <a:rPr lang="en-US" altLang="ja-JP" sz="1800" kern="0" dirty="0">
                <a:solidFill>
                  <a:prstClr val="black"/>
                </a:solidFill>
                <a:ea typeface="ＭＳ Ｐゴシック" panose="020B0600070205080204" pitchFamily="34" charset="-128"/>
              </a:rPr>
              <a:t>(discards out-of-order segments or keeps the out-of-order bytes and waits for the missing bytes to fill in the gaps)</a:t>
            </a:r>
            <a:endParaRPr kumimoji="0" lang="en-US" altLang="en-US"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011734"/>
            <a:ext cx="2519185" cy="7571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001865"/>
            <a:ext cx="3187212" cy="8309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5644479"/>
            <a:ext cx="3401893"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39077" y="1492971"/>
            <a:ext cx="3277612" cy="73866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B</a:t>
            </a:r>
          </a:p>
          <a:p>
            <a:pPr eaLnBrk="0" fontAlgn="base" hangingPunct="0">
              <a:spcBef>
                <a:spcPct val="0"/>
              </a:spcBef>
              <a:spcAft>
                <a:spcPct val="0"/>
              </a:spcAft>
              <a:defRPr/>
            </a:pPr>
            <a:r>
              <a:rPr lang="en-CA" sz="1800" kern="0" dirty="0">
                <a:solidFill>
                  <a:srgbClr val="FF0000"/>
                </a:solidFill>
                <a:latin typeface="Calibri" panose="020F0502020204030204"/>
              </a:rPr>
              <a:t>(assume </a:t>
            </a:r>
            <a:r>
              <a:rPr lang="en-CA" sz="1800" b="1" kern="0" dirty="0" err="1">
                <a:solidFill>
                  <a:srgbClr val="FF0000"/>
                </a:solidFill>
                <a:latin typeface="Calibri" panose="020F0502020204030204"/>
              </a:rPr>
              <a:t>nextSeqNum</a:t>
            </a:r>
            <a:r>
              <a:rPr lang="en-CA" sz="1800" kern="0" dirty="0">
                <a:solidFill>
                  <a:srgbClr val="FF0000"/>
                </a:solidFill>
                <a:latin typeface="Calibri" panose="020F0502020204030204"/>
              </a:rPr>
              <a:t> is </a:t>
            </a:r>
            <a:r>
              <a:rPr lang="en-CA" sz="1800" b="1" kern="0" dirty="0">
                <a:solidFill>
                  <a:srgbClr val="FF0000"/>
                </a:solidFill>
                <a:latin typeface="Calibri" panose="020F0502020204030204"/>
              </a:rPr>
              <a:t>79</a:t>
            </a:r>
            <a:r>
              <a:rPr lang="en-CA" sz="1800" kern="0" dirty="0">
                <a:solidFill>
                  <a:srgbClr val="FF0000"/>
                </a:solidFill>
                <a:latin typeface="Calibri" panose="020F0502020204030204"/>
              </a:rPr>
              <a:t>)</a:t>
            </a:r>
            <a:endPar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mn-cs"/>
            </a:endParaRP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81740" y="1459336"/>
            <a:ext cx="3698006" cy="73866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A</a:t>
            </a:r>
            <a:endParaRPr kumimoji="0" lang="ar-SA"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en-CA" sz="1800" kern="0" dirty="0">
                <a:solidFill>
                  <a:srgbClr val="FF0000"/>
                </a:solidFill>
                <a:latin typeface="Calibri" panose="020F0502020204030204"/>
              </a:rPr>
              <a:t>(assume </a:t>
            </a:r>
            <a:r>
              <a:rPr lang="en-CA" sz="1800" b="1" kern="0" dirty="0" err="1">
                <a:solidFill>
                  <a:srgbClr val="FF0000"/>
                </a:solidFill>
                <a:latin typeface="Calibri" panose="020F0502020204030204"/>
              </a:rPr>
              <a:t>nextSeqNum</a:t>
            </a:r>
            <a:r>
              <a:rPr lang="en-CA" sz="1800" kern="0" dirty="0">
                <a:solidFill>
                  <a:srgbClr val="FF0000"/>
                </a:solidFill>
                <a:latin typeface="Calibri" panose="020F0502020204030204"/>
              </a:rPr>
              <a:t> is </a:t>
            </a:r>
            <a:r>
              <a:rPr lang="en-CA" sz="1800" b="1" kern="0" dirty="0">
                <a:solidFill>
                  <a:srgbClr val="FF0000"/>
                </a:solidFill>
                <a:latin typeface="Calibri" panose="020F0502020204030204"/>
              </a:rPr>
              <a:t>42</a:t>
            </a:r>
            <a:r>
              <a:rPr lang="en-CA" sz="1800" kern="0" dirty="0">
                <a:solidFill>
                  <a:srgbClr val="FF0000"/>
                </a:solidFill>
                <a:latin typeface="Calibri" panose="020F0502020204030204"/>
              </a:rPr>
              <a:t>)</a:t>
            </a:r>
            <a:endPar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mn-cs"/>
            </a:endParaRP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254102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352302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451838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2508613"/>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2561001"/>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168787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172756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281538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373781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88</a:t>
            </a:fld>
            <a:endParaRPr lang="en-US"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retransmissions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lang="en-US" altLang="en-US" dirty="0">
                <a:solidFill>
                  <a:srgbClr val="0000A8"/>
                </a:solidFill>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89</a:t>
            </a:fld>
            <a:endParaRPr lang="en-US"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demultiplexes</a:t>
            </a:r>
            <a:r>
              <a:rPr kumimoji="0" lang="en-US" sz="2400" b="0" i="0" u="none" strike="noStrike" kern="1200" cap="none" spc="0" normalizeH="0" baseline="0" noProof="0" dirty="0">
                <a:ln>
                  <a:noFill/>
                </a:ln>
                <a:solidFill>
                  <a:prstClr val="black"/>
                </a:solidFill>
                <a:effectLst/>
                <a:uLnTx/>
                <a:uFillTx/>
                <a:latin typeface="Calibri"/>
                <a:ea typeface="+mn-ea"/>
                <a:cs typeface="+mn-cs"/>
              </a:rPr>
              <a:t>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a:t>
            </a:fld>
            <a:endParaRPr lang="en-US"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F081A723-2F83-4149-BCD6-BF02F3F3BE24}"/>
              </a:ext>
            </a:extLst>
          </p:cNvPr>
          <p:cNvGrpSpPr/>
          <p:nvPr/>
        </p:nvGrpSpPr>
        <p:grpSpPr>
          <a:xfrm>
            <a:off x="4673229" y="2443135"/>
            <a:ext cx="6448425" cy="4292600"/>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time (seconds)</a:t>
                </a:r>
              </a:p>
            </p:txBody>
          </p:sp>
        </p:grpSp>
      </p:grpSp>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EstimatedRTT = (1-</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)*EstimatedRTT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*SampleRTT</a:t>
            </a: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7067550" cy="14244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0.125</a:t>
            </a:r>
          </a:p>
        </p:txBody>
      </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90</a:t>
            </a:fld>
            <a:endParaRPr lang="en-US" dirty="0"/>
          </a:p>
        </p:txBody>
      </p:sp>
      <p:sp>
        <p:nvSpPr>
          <p:cNvPr id="4" name="TextBox 3">
            <a:extLst>
              <a:ext uri="{FF2B5EF4-FFF2-40B4-BE49-F238E27FC236}">
                <a16:creationId xmlns:a16="http://schemas.microsoft.com/office/drawing/2014/main" id="{7336529B-6377-12D5-B4D0-4A0302892B10}"/>
              </a:ext>
            </a:extLst>
          </p:cNvPr>
          <p:cNvSpPr txBox="1"/>
          <p:nvPr/>
        </p:nvSpPr>
        <p:spPr>
          <a:xfrm>
            <a:off x="423550" y="3281819"/>
            <a:ext cx="3986094" cy="2656625"/>
          </a:xfrm>
          <a:prstGeom prst="rect">
            <a:avLst/>
          </a:prstGeom>
          <a:noFill/>
        </p:spPr>
        <p:txBody>
          <a:bodyPr wrap="square">
            <a:spAutoFit/>
          </a:bodyPr>
          <a:lstStyle/>
          <a:p>
            <a:pPr marR="0" lvl="0" algn="l" defTabSz="914400" rtl="0" eaLnBrk="0" fontAlgn="base" latinLnBrk="0" hangingPunct="0">
              <a:lnSpc>
                <a:spcPct val="85000"/>
              </a:lnSpc>
              <a:spcBef>
                <a:spcPct val="20000"/>
              </a:spcBef>
              <a:spcAft>
                <a:spcPct val="0"/>
              </a:spcAft>
              <a:buClr>
                <a:srgbClr val="000099"/>
              </a:buClr>
              <a:buSzPct val="100000"/>
              <a:tabLst/>
              <a:defRPr/>
            </a:pPr>
            <a:r>
              <a:rPr lang="en-US" sz="1800" dirty="0">
                <a:solidFill>
                  <a:srgbClr val="000000"/>
                </a:solidFill>
                <a:latin typeface="Calibri" panose="020F0502020204030204"/>
                <a:ea typeface="ＭＳ Ｐゴシック" charset="0"/>
              </a:rPr>
              <a:t>Assume old </a:t>
            </a:r>
            <a:r>
              <a:rPr lang="en-US" sz="1800" b="1" dirty="0" err="1">
                <a:solidFill>
                  <a:srgbClr val="000000"/>
                </a:solidFill>
                <a:latin typeface="Calibri" panose="020F0502020204030204"/>
                <a:ea typeface="ＭＳ Ｐゴシック" charset="0"/>
              </a:rPr>
              <a:t>EstimatedRTT</a:t>
            </a:r>
            <a:r>
              <a:rPr lang="en-US" sz="1800" b="1" dirty="0">
                <a:solidFill>
                  <a:srgbClr val="000000"/>
                </a:solidFill>
                <a:latin typeface="Calibri" panose="020F0502020204030204"/>
                <a:ea typeface="ＭＳ Ｐゴシック" charset="0"/>
              </a:rPr>
              <a:t> </a:t>
            </a:r>
            <a:r>
              <a:rPr lang="en-US" sz="1800" dirty="0">
                <a:solidFill>
                  <a:srgbClr val="000000"/>
                </a:solidFill>
                <a:latin typeface="Calibri" panose="020F0502020204030204"/>
                <a:ea typeface="ＭＳ Ｐゴシック" charset="0"/>
              </a:rPr>
              <a:t>= 25 </a:t>
            </a:r>
            <a:r>
              <a:rPr lang="en-US" sz="1800" dirty="0" err="1">
                <a:solidFill>
                  <a:srgbClr val="000000"/>
                </a:solidFill>
                <a:latin typeface="Calibri" panose="020F0502020204030204"/>
                <a:ea typeface="ＭＳ Ｐゴシック" charset="0"/>
              </a:rPr>
              <a:t>ms</a:t>
            </a:r>
            <a:r>
              <a:rPr lang="en-US" sz="1800" dirty="0">
                <a:solidFill>
                  <a:srgbClr val="000000"/>
                </a:solidFill>
                <a:latin typeface="Calibri" panose="020F0502020204030204"/>
                <a:ea typeface="ＭＳ Ｐゴシック" charset="0"/>
              </a:rPr>
              <a:t>,</a:t>
            </a:r>
          </a:p>
          <a:p>
            <a:pPr marR="0" lvl="0" algn="l" defTabSz="914400" rtl="0" eaLnBrk="0" fontAlgn="base" latinLnBrk="0" hangingPunct="0">
              <a:lnSpc>
                <a:spcPct val="85000"/>
              </a:lnSpc>
              <a:spcBef>
                <a:spcPct val="20000"/>
              </a:spcBef>
              <a:spcAft>
                <a:spcPct val="0"/>
              </a:spcAft>
              <a:buClr>
                <a:srgbClr val="000099"/>
              </a:buClr>
              <a:buSzPct val="100000"/>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what is the new </a:t>
            </a:r>
            <a:r>
              <a:rPr kumimoji="0" lang="en-US" sz="1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lang="en-US" sz="1800" b="1" dirty="0" err="1">
                <a:solidFill>
                  <a:srgbClr val="000000"/>
                </a:solidFill>
                <a:latin typeface="Calibri" panose="020F0502020204030204"/>
                <a:ea typeface="ＭＳ Ｐゴシック" charset="0"/>
              </a:rPr>
              <a:t>stimatedRTT</a:t>
            </a:r>
            <a:r>
              <a:rPr lang="en-US" sz="1800" dirty="0">
                <a:solidFill>
                  <a:srgbClr val="000000"/>
                </a:solidFill>
                <a:latin typeface="Calibri" panose="020F0502020204030204"/>
                <a:ea typeface="ＭＳ Ｐゴシック" charset="0"/>
              </a:rPr>
              <a:t> if the</a:t>
            </a:r>
          </a:p>
          <a:p>
            <a:pPr marR="0" lvl="0" algn="l" defTabSz="914400" rtl="0" eaLnBrk="0" fontAlgn="base" latinLnBrk="0" hangingPunct="0">
              <a:lnSpc>
                <a:spcPct val="85000"/>
              </a:lnSpc>
              <a:spcBef>
                <a:spcPct val="20000"/>
              </a:spcBef>
              <a:spcAft>
                <a:spcPct val="0"/>
              </a:spcAft>
              <a:buClr>
                <a:srgbClr val="000099"/>
              </a:buClr>
              <a:buSzPct val="100000"/>
              <a:tabLst/>
              <a:defRPr/>
            </a:pPr>
            <a:r>
              <a:rPr kumimoji="0" lang="en-US" sz="1800" b="1" i="0" u="none" strike="noStrike" kern="1200" cap="none" spc="0" normalizeH="0" baseline="0" noProof="0" dirty="0" err="1">
                <a:ln>
                  <a:noFill/>
                </a:ln>
                <a:solidFill>
                  <a:srgbClr val="000000"/>
                </a:solidFill>
                <a:effectLst/>
                <a:uLnTx/>
                <a:uFillTx/>
                <a:latin typeface="Calibri" panose="020F0502020204030204"/>
                <a:ea typeface="ＭＳ Ｐゴシック" charset="0"/>
                <a:cs typeface="+mn-cs"/>
              </a:rPr>
              <a:t>SampleRTT</a:t>
            </a:r>
            <a:r>
              <a:rPr kumimoji="0" lang="en-US" sz="1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lang="en-US" sz="1800" dirty="0">
                <a:solidFill>
                  <a:srgbClr val="000000"/>
                </a:solidFill>
                <a:latin typeface="Calibri" panose="020F0502020204030204"/>
                <a:ea typeface="ＭＳ Ｐゴシック" charset="0"/>
              </a:rPr>
              <a:t>= 100 </a:t>
            </a:r>
            <a:r>
              <a:rPr lang="en-US" sz="1800" dirty="0" err="1">
                <a:solidFill>
                  <a:srgbClr val="000000"/>
                </a:solidFill>
                <a:latin typeface="Calibri" panose="020F0502020204030204"/>
                <a:ea typeface="ＭＳ Ｐゴシック" charset="0"/>
              </a:rPr>
              <a:t>ms</a:t>
            </a:r>
            <a:r>
              <a:rPr lang="en-US" sz="1800" dirty="0">
                <a:solidFill>
                  <a:srgbClr val="000000"/>
                </a:solidFill>
                <a:latin typeface="Calibri" panose="020F0502020204030204"/>
                <a:ea typeface="ＭＳ Ｐゴシック" charset="0"/>
              </a:rPr>
              <a:t>?</a:t>
            </a:r>
          </a:p>
          <a:p>
            <a:pPr marR="0" lvl="0" algn="l" defTabSz="914400" rtl="0" eaLnBrk="0" fontAlgn="base" latinLnBrk="0" hangingPunct="0">
              <a:lnSpc>
                <a:spcPct val="85000"/>
              </a:lnSpc>
              <a:spcBef>
                <a:spcPct val="20000"/>
              </a:spcBef>
              <a:spcAft>
                <a:spcPct val="0"/>
              </a:spcAft>
              <a:buClr>
                <a:srgbClr val="000099"/>
              </a:buClr>
              <a:buSzPct val="100000"/>
              <a:tabLst/>
              <a:defRPr/>
            </a:pPr>
            <a:r>
              <a:rPr kumimoji="0" lang="en-US" sz="1800" b="1"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0.8</a:t>
            </a:r>
            <a:r>
              <a:rPr lang="en-US" sz="1800" b="1" dirty="0">
                <a:solidFill>
                  <a:srgbClr val="FF0000"/>
                </a:solidFill>
                <a:latin typeface="Calibri" panose="020F0502020204030204"/>
                <a:ea typeface="ＭＳ Ｐゴシック" charset="0"/>
              </a:rPr>
              <a:t>75*25 + 0.125*100 </a:t>
            </a:r>
            <a:r>
              <a:rPr kumimoji="0" lang="en-US" sz="1800" b="1"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34.375 </a:t>
            </a:r>
            <a:r>
              <a:rPr kumimoji="0" lang="en-US" sz="1800" b="1" i="0" u="none" strike="noStrike" kern="1200" cap="none" spc="0" normalizeH="0" baseline="0" noProof="0" dirty="0" err="1">
                <a:ln>
                  <a:noFill/>
                </a:ln>
                <a:solidFill>
                  <a:srgbClr val="FF0000"/>
                </a:solidFill>
                <a:effectLst/>
                <a:uLnTx/>
                <a:uFillTx/>
                <a:latin typeface="Calibri" panose="020F0502020204030204"/>
                <a:ea typeface="ＭＳ Ｐゴシック" charset="0"/>
                <a:cs typeface="+mn-cs"/>
              </a:rPr>
              <a:t>ms</a:t>
            </a:r>
            <a:endParaRPr kumimoji="0" lang="en-US" sz="1800" b="1"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endParaRPr>
          </a:p>
          <a:p>
            <a:pPr lvl="0" eaLnBrk="0" fontAlgn="base" hangingPunct="0">
              <a:lnSpc>
                <a:spcPct val="85000"/>
              </a:lnSpc>
              <a:spcBef>
                <a:spcPct val="20000"/>
              </a:spcBef>
              <a:spcAft>
                <a:spcPct val="0"/>
              </a:spcAft>
              <a:buClr>
                <a:srgbClr val="000099"/>
              </a:buClr>
              <a:buSzPct val="100000"/>
              <a:defRPr/>
            </a:pPr>
            <a:endParaRPr lang="en-US" sz="1800" dirty="0">
              <a:solidFill>
                <a:srgbClr val="000000"/>
              </a:solidFill>
              <a:latin typeface="Calibri" panose="020F0502020204030204"/>
              <a:ea typeface="ＭＳ Ｐゴシック" charset="0"/>
            </a:endParaRPr>
          </a:p>
          <a:p>
            <a:pPr marR="0" lvl="0" algn="l" defTabSz="914400" rtl="0" eaLnBrk="0" fontAlgn="base" latinLnBrk="0" hangingPunct="0">
              <a:lnSpc>
                <a:spcPct val="85000"/>
              </a:lnSpc>
              <a:spcBef>
                <a:spcPct val="20000"/>
              </a:spcBef>
              <a:spcAft>
                <a:spcPct val="0"/>
              </a:spcAft>
              <a:buClr>
                <a:srgbClr val="000099"/>
              </a:buClr>
              <a:buSzPct val="100000"/>
              <a:tabLst/>
              <a:defRPr/>
            </a:pPr>
            <a:r>
              <a:rPr lang="en-US" sz="1800" dirty="0">
                <a:solidFill>
                  <a:srgbClr val="000000"/>
                </a:solidFill>
                <a:latin typeface="Calibri" panose="020F0502020204030204"/>
                <a:ea typeface="ＭＳ Ｐゴシック" charset="0"/>
              </a:rPr>
              <a:t>Assume old </a:t>
            </a:r>
            <a:r>
              <a:rPr lang="en-US" sz="1800" b="1" dirty="0" err="1">
                <a:solidFill>
                  <a:srgbClr val="000000"/>
                </a:solidFill>
                <a:latin typeface="Calibri" panose="020F0502020204030204"/>
                <a:ea typeface="ＭＳ Ｐゴシック" charset="0"/>
              </a:rPr>
              <a:t>EstimatedRTT</a:t>
            </a:r>
            <a:r>
              <a:rPr lang="en-US" sz="1800" b="1" dirty="0">
                <a:solidFill>
                  <a:srgbClr val="000000"/>
                </a:solidFill>
                <a:latin typeface="Calibri" panose="020F0502020204030204"/>
                <a:ea typeface="ＭＳ Ｐゴシック" charset="0"/>
              </a:rPr>
              <a:t> </a:t>
            </a:r>
            <a:r>
              <a:rPr lang="en-US" sz="1800" dirty="0">
                <a:solidFill>
                  <a:srgbClr val="000000"/>
                </a:solidFill>
                <a:latin typeface="Calibri" panose="020F0502020204030204"/>
                <a:ea typeface="ＭＳ Ｐゴシック" charset="0"/>
              </a:rPr>
              <a:t>= 25 </a:t>
            </a:r>
            <a:r>
              <a:rPr lang="en-US" sz="1800" dirty="0" err="1">
                <a:solidFill>
                  <a:srgbClr val="000000"/>
                </a:solidFill>
                <a:latin typeface="Calibri" panose="020F0502020204030204"/>
                <a:ea typeface="ＭＳ Ｐゴシック" charset="0"/>
              </a:rPr>
              <a:t>ms</a:t>
            </a:r>
            <a:r>
              <a:rPr lang="en-US" sz="1800" dirty="0">
                <a:solidFill>
                  <a:srgbClr val="000000"/>
                </a:solidFill>
                <a:latin typeface="Calibri" panose="020F0502020204030204"/>
                <a:ea typeface="ＭＳ Ｐゴシック" charset="0"/>
              </a:rPr>
              <a:t>,</a:t>
            </a:r>
          </a:p>
          <a:p>
            <a:pPr marR="0" lvl="0" algn="l" defTabSz="914400" rtl="0" eaLnBrk="0" fontAlgn="base" latinLnBrk="0" hangingPunct="0">
              <a:lnSpc>
                <a:spcPct val="85000"/>
              </a:lnSpc>
              <a:spcBef>
                <a:spcPct val="20000"/>
              </a:spcBef>
              <a:spcAft>
                <a:spcPct val="0"/>
              </a:spcAft>
              <a:buClr>
                <a:srgbClr val="000099"/>
              </a:buClr>
              <a:buSzPct val="100000"/>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what is the new </a:t>
            </a:r>
            <a:r>
              <a:rPr kumimoji="0" lang="en-US" sz="1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lang="en-US" sz="1800" b="1" dirty="0" err="1">
                <a:solidFill>
                  <a:srgbClr val="000000"/>
                </a:solidFill>
                <a:latin typeface="Calibri" panose="020F0502020204030204"/>
                <a:ea typeface="ＭＳ Ｐゴシック" charset="0"/>
              </a:rPr>
              <a:t>stimatedRTT</a:t>
            </a:r>
            <a:r>
              <a:rPr lang="en-US" sz="1800" dirty="0">
                <a:solidFill>
                  <a:srgbClr val="000000"/>
                </a:solidFill>
                <a:latin typeface="Calibri" panose="020F0502020204030204"/>
                <a:ea typeface="ＭＳ Ｐゴシック" charset="0"/>
              </a:rPr>
              <a:t> if the</a:t>
            </a:r>
          </a:p>
          <a:p>
            <a:pPr marR="0" lvl="0" algn="l" defTabSz="914400" rtl="0" eaLnBrk="0" fontAlgn="base" latinLnBrk="0" hangingPunct="0">
              <a:lnSpc>
                <a:spcPct val="85000"/>
              </a:lnSpc>
              <a:spcBef>
                <a:spcPct val="20000"/>
              </a:spcBef>
              <a:spcAft>
                <a:spcPct val="0"/>
              </a:spcAft>
              <a:buClr>
                <a:srgbClr val="000099"/>
              </a:buClr>
              <a:buSzPct val="100000"/>
              <a:tabLst/>
              <a:defRPr/>
            </a:pPr>
            <a:r>
              <a:rPr kumimoji="0" lang="en-US" sz="1800" b="1" i="0" u="none" strike="noStrike" kern="1200" cap="none" spc="0" normalizeH="0" baseline="0" noProof="0" dirty="0" err="1">
                <a:ln>
                  <a:noFill/>
                </a:ln>
                <a:solidFill>
                  <a:srgbClr val="000000"/>
                </a:solidFill>
                <a:effectLst/>
                <a:uLnTx/>
                <a:uFillTx/>
                <a:latin typeface="Calibri" panose="020F0502020204030204"/>
                <a:ea typeface="ＭＳ Ｐゴシック" charset="0"/>
                <a:cs typeface="+mn-cs"/>
              </a:rPr>
              <a:t>SampleRTT</a:t>
            </a:r>
            <a:r>
              <a:rPr kumimoji="0" lang="en-US" sz="1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lang="en-US" sz="1800" dirty="0">
                <a:solidFill>
                  <a:srgbClr val="000000"/>
                </a:solidFill>
                <a:latin typeface="Calibri" panose="020F0502020204030204"/>
                <a:ea typeface="ＭＳ Ｐゴシック" charset="0"/>
              </a:rPr>
              <a:t>= 26 </a:t>
            </a:r>
            <a:r>
              <a:rPr lang="en-US" sz="1800" dirty="0" err="1">
                <a:solidFill>
                  <a:srgbClr val="000000"/>
                </a:solidFill>
                <a:latin typeface="Calibri" panose="020F0502020204030204"/>
                <a:ea typeface="ＭＳ Ｐゴシック" charset="0"/>
              </a:rPr>
              <a:t>ms</a:t>
            </a:r>
            <a:r>
              <a:rPr lang="en-US" sz="1800" dirty="0">
                <a:solidFill>
                  <a:srgbClr val="000000"/>
                </a:solidFill>
                <a:latin typeface="Calibri" panose="020F0502020204030204"/>
                <a:ea typeface="ＭＳ Ｐゴシック" charset="0"/>
              </a:rPr>
              <a:t>?</a:t>
            </a:r>
          </a:p>
          <a:p>
            <a:pPr marR="0" lvl="0" algn="l" defTabSz="914400" rtl="0" eaLnBrk="0" fontAlgn="base" latinLnBrk="0" hangingPunct="0">
              <a:lnSpc>
                <a:spcPct val="85000"/>
              </a:lnSpc>
              <a:spcBef>
                <a:spcPct val="20000"/>
              </a:spcBef>
              <a:spcAft>
                <a:spcPct val="0"/>
              </a:spcAft>
              <a:buClr>
                <a:srgbClr val="000099"/>
              </a:buClr>
              <a:buSzPct val="100000"/>
              <a:tabLst/>
              <a:defRPr/>
            </a:pPr>
            <a:r>
              <a:rPr kumimoji="0" lang="en-US" sz="1800" b="1"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0.8</a:t>
            </a:r>
            <a:r>
              <a:rPr lang="en-US" sz="1800" b="1" dirty="0">
                <a:solidFill>
                  <a:srgbClr val="FF0000"/>
                </a:solidFill>
                <a:latin typeface="Calibri" panose="020F0502020204030204"/>
                <a:ea typeface="ＭＳ Ｐゴシック" charset="0"/>
              </a:rPr>
              <a:t>75*25 + 0.125*26 </a:t>
            </a:r>
            <a:r>
              <a:rPr kumimoji="0" lang="en-US" sz="1800" b="1"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25.1255 </a:t>
            </a:r>
            <a:r>
              <a:rPr kumimoji="0" lang="en-US" sz="1800" b="1" i="0" u="none" strike="noStrike" kern="1200" cap="none" spc="0" normalizeH="0" baseline="0" noProof="0" dirty="0" err="1">
                <a:ln>
                  <a:noFill/>
                </a:ln>
                <a:solidFill>
                  <a:srgbClr val="FF0000"/>
                </a:solidFill>
                <a:effectLst/>
                <a:uLnTx/>
                <a:uFillTx/>
                <a:latin typeface="Calibri" panose="020F0502020204030204"/>
                <a:ea typeface="ＭＳ Ｐゴシック" charset="0"/>
                <a:cs typeface="+mn-cs"/>
              </a:rPr>
              <a:t>ms</a:t>
            </a:r>
            <a:endParaRPr kumimoji="0" lang="en-US" sz="1800" b="1"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fade">
                                      <p:cBhvr>
                                        <p:cTn id="15" dur="500"/>
                                        <p:tgtEl>
                                          <p:spTgt spid="4">
                                            <p:txEl>
                                              <p:pRg st="1" end="1"/>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4">
                                            <p:txEl>
                                              <p:pRg st="2" end="2"/>
                                            </p:txEl>
                                          </p:spTgt>
                                        </p:tgtEl>
                                        <p:attrNameLst>
                                          <p:attrName>style.visibility</p:attrName>
                                        </p:attrNameLst>
                                      </p:cBhvr>
                                      <p:to>
                                        <p:strVal val="visible"/>
                                      </p:to>
                                    </p:set>
                                    <p:animEffect transition="in" filter="fade">
                                      <p:cBhvr>
                                        <p:cTn id="18" dur="500"/>
                                        <p:tgtEl>
                                          <p:spTgt spid="4">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fade">
                                      <p:cBhvr>
                                        <p:cTn id="23" dur="500"/>
                                        <p:tgtEl>
                                          <p:spTgt spid="4">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4">
                                            <p:txEl>
                                              <p:pRg st="5" end="5"/>
                                            </p:txEl>
                                          </p:spTgt>
                                        </p:tgtEl>
                                        <p:attrNameLst>
                                          <p:attrName>style.visibility</p:attrName>
                                        </p:attrNameLst>
                                      </p:cBhvr>
                                      <p:to>
                                        <p:strVal val="visible"/>
                                      </p:to>
                                    </p:set>
                                    <p:animEffect transition="in" filter="fade">
                                      <p:cBhvr>
                                        <p:cTn id="28" dur="500"/>
                                        <p:tgtEl>
                                          <p:spTgt spid="4">
                                            <p:txEl>
                                              <p:pRg st="5" end="5"/>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4">
                                            <p:txEl>
                                              <p:pRg st="6" end="6"/>
                                            </p:txEl>
                                          </p:spTgt>
                                        </p:tgtEl>
                                        <p:attrNameLst>
                                          <p:attrName>style.visibility</p:attrName>
                                        </p:attrNameLst>
                                      </p:cBhvr>
                                      <p:to>
                                        <p:strVal val="visible"/>
                                      </p:to>
                                    </p:set>
                                    <p:animEffect transition="in" filter="fade">
                                      <p:cBhvr>
                                        <p:cTn id="31" dur="500"/>
                                        <p:tgtEl>
                                          <p:spTgt spid="4">
                                            <p:txEl>
                                              <p:pRg st="6" end="6"/>
                                            </p:txEl>
                                          </p:spTgt>
                                        </p:tgtEl>
                                      </p:cBhvr>
                                    </p:animEffect>
                                  </p:childTnLst>
                                </p:cTn>
                              </p:par>
                              <p:par>
                                <p:cTn id="32" presetID="10" presetClass="entr" presetSubtype="0" fill="hold" nodeType="withEffect">
                                  <p:stCondLst>
                                    <p:cond delay="0"/>
                                  </p:stCondLst>
                                  <p:childTnLst>
                                    <p:set>
                                      <p:cBhvr>
                                        <p:cTn id="33" dur="1" fill="hold">
                                          <p:stCondLst>
                                            <p:cond delay="0"/>
                                          </p:stCondLst>
                                        </p:cTn>
                                        <p:tgtEl>
                                          <p:spTgt spid="4">
                                            <p:txEl>
                                              <p:pRg st="7" end="7"/>
                                            </p:txEl>
                                          </p:spTgt>
                                        </p:tgtEl>
                                        <p:attrNameLst>
                                          <p:attrName>style.visibility</p:attrName>
                                        </p:attrNameLst>
                                      </p:cBhvr>
                                      <p:to>
                                        <p:strVal val="visible"/>
                                      </p:to>
                                    </p:set>
                                    <p:animEffect transition="in" filter="fade">
                                      <p:cBhvr>
                                        <p:cTn id="34" dur="500"/>
                                        <p:tgtEl>
                                          <p:spTgt spid="4">
                                            <p:txEl>
                                              <p:pRg st="7" end="7"/>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4">
                                            <p:txEl>
                                              <p:pRg st="8" end="8"/>
                                            </p:txEl>
                                          </p:spTgt>
                                        </p:tgtEl>
                                        <p:attrNameLst>
                                          <p:attrName>style.visibility</p:attrName>
                                        </p:attrNameLst>
                                      </p:cBhvr>
                                      <p:to>
                                        <p:strVal val="visible"/>
                                      </p:to>
                                    </p:set>
                                    <p:animEffect transition="in" filter="fade">
                                      <p:cBhvr>
                                        <p:cTn id="39"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TimeoutInterval = EstimatedRTT + 4*DevRTT</a:t>
              </a: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Check out the online interactive exercises for more examples: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hlinkClick r:id="rId4"/>
              </a:rPr>
              <a:t>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hlinkClick r:id="rId4"/>
              </a:rPr>
              <a:t>ttp://gaia.cs.umass.edu/kurose_ross/interactive/</a:t>
            </a:r>
            <a:endPar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827690"/>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DevRTT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)*DevRTT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*|SampleRTT-EstimatedRTT|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0.25)</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192141"/>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SampleRTT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91</a:t>
            </a:fld>
            <a:endParaRPr lang="en-US"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sz="3600" dirty="0"/>
              <a:t>(simplified)</a:t>
            </a:r>
            <a:endParaRPr lang="en-US"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think of timer as for oldest unACKed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dirty="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ACK acknowledges previously unACKed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update what is known to be ACKed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start timer if there are still unACKed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92</a:t>
            </a:fld>
            <a:endParaRPr lang="en-US" dirty="0"/>
          </a:p>
        </p:txBody>
      </p:sp>
    </p:spTree>
    <p:extLst>
      <p:ext uri="{BB962C8B-B14F-4D97-AF65-F5344CB8AC3E}">
        <p14:creationId xmlns:p14="http://schemas.microsoft.com/office/powerpoint/2010/main" val="422074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dirty="0"/>
              <a:t>(simplified)</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8563" y="2655487"/>
            <a:ext cx="889025" cy="98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wait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for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event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463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NextSeqNum = InitialSeqNum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SendBase = InitialSeqNum</a:t>
            </a: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2"/>
            <a:ext cx="3298825" cy="1147763"/>
            <a:chOff x="1270" y="3518"/>
            <a:chExt cx="2078" cy="723"/>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5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 not-yet-acked segment         	with smallest seq.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start timer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3154362" y="4387450"/>
            <a:ext cx="4703763" cy="2181225"/>
            <a:chOff x="678" y="2592"/>
            <a:chExt cx="2963" cy="1374"/>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2963" cy="11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FF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(y &gt; SendBase)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SendBase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SendBase–1: last cumulatively ACKed byte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(there are currently not-yet-acked segments)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 stop timer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705" y="2592"/>
              <a:ext cx="220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 received, with ACK field value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207000" cy="1928813"/>
            <a:chOff x="5851525" y="1207687"/>
            <a:chExt cx="5207000" cy="1928813"/>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07200" y="1207687"/>
              <a:ext cx="4251325" cy="1928813"/>
              <a:chOff x="3003" y="1263"/>
              <a:chExt cx="2678" cy="1215"/>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662" cy="10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create segment, seq. #: NextSeqNum</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pass segment to IP (i.e., </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NextSeqNum = NextSeqNum + length(data)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if (timer currently not running)</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03" y="1263"/>
                <a:ext cx="2204"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 received from application above</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228839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a:t>
            </a:r>
            <a:endParaRPr lang="en-US" sz="4400" b="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ACKed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189545" cy="5064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ACKing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96231" y="4237973"/>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246335" y="534026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94</a:t>
            </a:fld>
            <a:endParaRPr lang="en-US" dirty="0"/>
          </a:p>
        </p:txBody>
      </p:sp>
    </p:spTree>
    <p:extLst>
      <p:ext uri="{BB962C8B-B14F-4D97-AF65-F5344CB8AC3E}">
        <p14:creationId xmlns:p14="http://schemas.microsoft.com/office/powerpoint/2010/main" val="177131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95</a:t>
            </a:fld>
            <a:endParaRPr lang="en-US"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96</a:t>
            </a:fld>
            <a:endParaRPr lang="en-US"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fast retransmit</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triple duplicate ACKs”),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resend unACKed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likely that unACKed segment lost, so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F0111C-4D3D-6991-F063-E6EFCBDFC51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C0CA53-A53B-CADC-3E2B-1C7086E48F4F}"/>
              </a:ext>
            </a:extLst>
          </p:cNvPr>
          <p:cNvSpPr>
            <a:spLocks noGrp="1"/>
          </p:cNvSpPr>
          <p:nvPr>
            <p:ph type="title"/>
          </p:nvPr>
        </p:nvSpPr>
        <p:spPr>
          <a:xfrm>
            <a:off x="798690" y="289325"/>
            <a:ext cx="11393310" cy="894622"/>
          </a:xfrm>
        </p:spPr>
        <p:txBody>
          <a:bodyPr>
            <a:normAutofit/>
          </a:bodyPr>
          <a:lstStyle/>
          <a:p>
            <a:r>
              <a:rPr lang="en-US" sz="4800" dirty="0"/>
              <a:t>Example</a:t>
            </a:r>
            <a:endParaRPr lang="en-US" sz="4400" b="0" dirty="0"/>
          </a:p>
        </p:txBody>
      </p:sp>
      <p:sp>
        <p:nvSpPr>
          <p:cNvPr id="53" name="Slide Number Placeholder 2">
            <a:extLst>
              <a:ext uri="{FF2B5EF4-FFF2-40B4-BE49-F238E27FC236}">
                <a16:creationId xmlns:a16="http://schemas.microsoft.com/office/drawing/2014/main" id="{20525C5F-7F9E-9713-965B-C034050580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98</a:t>
            </a:fld>
            <a:endParaRPr lang="en-US" dirty="0"/>
          </a:p>
        </p:txBody>
      </p:sp>
      <p:pic>
        <p:nvPicPr>
          <p:cNvPr id="15" name="Content Placeholder 7">
            <a:extLst>
              <a:ext uri="{FF2B5EF4-FFF2-40B4-BE49-F238E27FC236}">
                <a16:creationId xmlns:a16="http://schemas.microsoft.com/office/drawing/2014/main" id="{201C520C-546D-8137-31A1-15D581BB8B0A}"/>
              </a:ext>
            </a:extLst>
          </p:cNvPr>
          <p:cNvPicPr>
            <a:picLocks noGrp="1" noChangeAspect="1"/>
          </p:cNvPicPr>
          <p:nvPr>
            <p:ph sz="half" idx="1"/>
          </p:nvPr>
        </p:nvPicPr>
        <p:blipFill>
          <a:blip r:embed="rId3">
            <a:extLst>
              <a:ext uri="{28A0092B-C50C-407E-A947-70E740481C1C}">
                <a14:useLocalDpi xmlns:a14="http://schemas.microsoft.com/office/drawing/2010/main" val="0"/>
              </a:ext>
            </a:extLst>
          </a:blip>
          <a:stretch>
            <a:fillRect/>
          </a:stretch>
        </p:blipFill>
        <p:spPr>
          <a:xfrm>
            <a:off x="1449569" y="1099239"/>
            <a:ext cx="4027172" cy="5364000"/>
          </a:xfrm>
          <a:prstGeom prst="rect">
            <a:avLst/>
          </a:prstGeom>
        </p:spPr>
      </p:pic>
      <p:pic>
        <p:nvPicPr>
          <p:cNvPr id="16" name="Content Placeholder 10">
            <a:extLst>
              <a:ext uri="{FF2B5EF4-FFF2-40B4-BE49-F238E27FC236}">
                <a16:creationId xmlns:a16="http://schemas.microsoft.com/office/drawing/2014/main" id="{214CA679-3349-0B51-C9D2-2D4BFD62E45E}"/>
              </a:ext>
            </a:extLst>
          </p:cNvPr>
          <p:cNvPicPr>
            <a:picLocks noGrp="1" noChangeAspect="1"/>
          </p:cNvPicPr>
          <p:nvPr>
            <p:ph sz="half" idx="2"/>
          </p:nvPr>
        </p:nvPicPr>
        <p:blipFill>
          <a:blip r:embed="rId4"/>
          <a:stretch>
            <a:fillRect/>
          </a:stretch>
        </p:blipFill>
        <p:spPr>
          <a:xfrm>
            <a:off x="6945827" y="1099239"/>
            <a:ext cx="3631279" cy="5364000"/>
          </a:xfrm>
          <a:prstGeom prst="rect">
            <a:avLst/>
          </a:prstGeom>
        </p:spPr>
      </p:pic>
      <p:sp>
        <p:nvSpPr>
          <p:cNvPr id="17" name="TextBox 16">
            <a:extLst>
              <a:ext uri="{FF2B5EF4-FFF2-40B4-BE49-F238E27FC236}">
                <a16:creationId xmlns:a16="http://schemas.microsoft.com/office/drawing/2014/main" id="{12D18841-57EF-A8F1-17A6-5E059DEE7F4A}"/>
              </a:ext>
            </a:extLst>
          </p:cNvPr>
          <p:cNvSpPr txBox="1"/>
          <p:nvPr/>
        </p:nvSpPr>
        <p:spPr>
          <a:xfrm>
            <a:off x="10416628" y="4163210"/>
            <a:ext cx="535724" cy="369332"/>
          </a:xfrm>
          <a:prstGeom prst="rect">
            <a:avLst/>
          </a:prstGeom>
          <a:noFill/>
        </p:spPr>
        <p:txBody>
          <a:bodyPr wrap="none" rtlCol="0">
            <a:spAutoFit/>
          </a:bodyPr>
          <a:lstStyle/>
          <a:p>
            <a:r>
              <a:rPr lang="en-CA" b="1" dirty="0">
                <a:solidFill>
                  <a:srgbClr val="FF0000"/>
                </a:solidFill>
              </a:rPr>
              <a:t>190</a:t>
            </a:r>
            <a:endParaRPr lang="en-US" b="1" dirty="0">
              <a:solidFill>
                <a:srgbClr val="FF0000"/>
              </a:solidFill>
            </a:endParaRPr>
          </a:p>
        </p:txBody>
      </p:sp>
      <p:sp>
        <p:nvSpPr>
          <p:cNvPr id="18" name="TextBox 17">
            <a:extLst>
              <a:ext uri="{FF2B5EF4-FFF2-40B4-BE49-F238E27FC236}">
                <a16:creationId xmlns:a16="http://schemas.microsoft.com/office/drawing/2014/main" id="{853678B1-260A-C3E3-5A88-8D10E5E2C8D3}"/>
              </a:ext>
            </a:extLst>
          </p:cNvPr>
          <p:cNvSpPr txBox="1"/>
          <p:nvPr/>
        </p:nvSpPr>
        <p:spPr>
          <a:xfrm>
            <a:off x="10416628" y="4684942"/>
            <a:ext cx="535724" cy="369332"/>
          </a:xfrm>
          <a:prstGeom prst="rect">
            <a:avLst/>
          </a:prstGeom>
          <a:noFill/>
        </p:spPr>
        <p:txBody>
          <a:bodyPr wrap="none" rtlCol="0">
            <a:spAutoFit/>
          </a:bodyPr>
          <a:lstStyle/>
          <a:p>
            <a:r>
              <a:rPr lang="en-CA" b="1" dirty="0">
                <a:solidFill>
                  <a:srgbClr val="FF0000"/>
                </a:solidFill>
              </a:rPr>
              <a:t>202</a:t>
            </a:r>
            <a:endParaRPr lang="en-US" b="1" dirty="0">
              <a:solidFill>
                <a:srgbClr val="FF0000"/>
              </a:solidFill>
            </a:endParaRPr>
          </a:p>
        </p:txBody>
      </p:sp>
      <p:sp>
        <p:nvSpPr>
          <p:cNvPr id="19" name="TextBox 18">
            <a:extLst>
              <a:ext uri="{FF2B5EF4-FFF2-40B4-BE49-F238E27FC236}">
                <a16:creationId xmlns:a16="http://schemas.microsoft.com/office/drawing/2014/main" id="{3B9A93C5-274A-BA3A-FBD3-9DBB98C56E5C}"/>
              </a:ext>
            </a:extLst>
          </p:cNvPr>
          <p:cNvSpPr txBox="1"/>
          <p:nvPr/>
        </p:nvSpPr>
        <p:spPr>
          <a:xfrm rot="834644">
            <a:off x="7696736" y="4381916"/>
            <a:ext cx="535724" cy="369332"/>
          </a:xfrm>
          <a:prstGeom prst="rect">
            <a:avLst/>
          </a:prstGeom>
          <a:noFill/>
        </p:spPr>
        <p:txBody>
          <a:bodyPr wrap="none" rtlCol="0">
            <a:spAutoFit/>
          </a:bodyPr>
          <a:lstStyle/>
          <a:p>
            <a:r>
              <a:rPr lang="en-CA" b="1" dirty="0">
                <a:solidFill>
                  <a:srgbClr val="FF0000"/>
                </a:solidFill>
              </a:rPr>
              <a:t>190</a:t>
            </a:r>
            <a:endParaRPr lang="en-US" b="1" dirty="0">
              <a:solidFill>
                <a:srgbClr val="FF0000"/>
              </a:solidFill>
            </a:endParaRPr>
          </a:p>
        </p:txBody>
      </p:sp>
    </p:spTree>
    <p:extLst>
      <p:ext uri="{BB962C8B-B14F-4D97-AF65-F5344CB8AC3E}">
        <p14:creationId xmlns:p14="http://schemas.microsoft.com/office/powerpoint/2010/main" val="1379191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99</a:t>
            </a:fld>
            <a:endParaRPr lang="en-US" dirty="0"/>
          </a:p>
        </p:txBody>
      </p:sp>
      <p:pic>
        <p:nvPicPr>
          <p:cNvPr id="6" name="Picture 5">
            <a:extLst>
              <a:ext uri="{FF2B5EF4-FFF2-40B4-BE49-F238E27FC236}">
                <a16:creationId xmlns:a16="http://schemas.microsoft.com/office/drawing/2014/main" id="{B5FB4D37-2E98-204A-ACC1-DA60FB18605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19357942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10421</TotalTime>
  <Words>16287</Words>
  <Application>Microsoft Office PowerPoint</Application>
  <PresentationFormat>Widescreen</PresentationFormat>
  <Paragraphs>3173</Paragraphs>
  <Slides>148</Slides>
  <Notes>144</Notes>
  <HiddenSlides>0</HiddenSlides>
  <MMClips>0</MMClips>
  <ScaleCrop>false</ScaleCrop>
  <HeadingPairs>
    <vt:vector size="8" baseType="variant">
      <vt:variant>
        <vt:lpstr>Fonts Used</vt:lpstr>
      </vt:variant>
      <vt:variant>
        <vt:i4>19</vt:i4>
      </vt:variant>
      <vt:variant>
        <vt:lpstr>Theme</vt:lpstr>
      </vt:variant>
      <vt:variant>
        <vt:i4>1</vt:i4>
      </vt:variant>
      <vt:variant>
        <vt:lpstr>Embedded OLE Servers</vt:lpstr>
      </vt:variant>
      <vt:variant>
        <vt:i4>1</vt:i4>
      </vt:variant>
      <vt:variant>
        <vt:lpstr>Slide Titles</vt:lpstr>
      </vt:variant>
      <vt:variant>
        <vt:i4>148</vt:i4>
      </vt:variant>
    </vt:vector>
  </HeadingPairs>
  <TitlesOfParts>
    <vt:vector size="169" baseType="lpstr">
      <vt:lpstr>MS Mincho</vt:lpstr>
      <vt:lpstr>ＭＳ Ｐゴシック</vt:lpstr>
      <vt:lpstr>Arial</vt:lpstr>
      <vt:lpstr>Arial Narrow</vt:lpstr>
      <vt:lpstr>Calibri</vt:lpstr>
      <vt:lpstr>Cambria Math</vt:lpstr>
      <vt:lpstr>Comic Sans MS</vt:lpstr>
      <vt:lpstr>Courier</vt:lpstr>
      <vt:lpstr>Courier New</vt:lpstr>
      <vt:lpstr>Courier Std</vt:lpstr>
      <vt:lpstr>CourierPSPro-Regular</vt:lpstr>
      <vt:lpstr>Gill Sans MT</vt:lpstr>
      <vt:lpstr>inherit</vt:lpstr>
      <vt:lpstr>Lato</vt:lpstr>
      <vt:lpstr>Symbol</vt:lpstr>
      <vt:lpstr>Tahoma</vt:lpstr>
      <vt:lpstr>Times New Roman</vt:lpstr>
      <vt:lpstr>TimesLTPro-Roman</vt:lpstr>
      <vt:lpstr>Wingdings</vt:lpstr>
      <vt:lpstr>Office Theme</vt:lpstr>
      <vt:lpstr>Picture</vt:lpstr>
      <vt:lpstr>PowerPoint Presentation</vt:lpstr>
      <vt:lpstr>Internet protocol stack</vt:lpstr>
      <vt:lpstr>Transport layer: overview</vt:lpstr>
      <vt:lpstr>Transport layer: roadmap</vt:lpstr>
      <vt:lpstr>Transport services and protocols</vt:lpstr>
      <vt:lpstr>Transport vs. network layer services and protocols</vt:lpstr>
      <vt:lpstr>Transport vs. network layer services and protocols</vt:lpstr>
      <vt:lpstr>Transport Layer Actions</vt:lpstr>
      <vt:lpstr>Transport Layer Actions</vt:lpstr>
      <vt:lpstr>Two principal Internet transport protocols</vt:lpstr>
      <vt:lpstr>Chapter 3: roadmap</vt:lpstr>
      <vt:lpstr>Multiplexing/demultiplexing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How demultiplexing works</vt:lpstr>
      <vt:lpstr>Connectionless demultiplexing</vt:lpstr>
      <vt:lpstr>Connectionless demultiplexing: an example</vt:lpstr>
      <vt:lpstr>Connection-oriented demultiplexing</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Internet checksum</vt:lpstr>
      <vt:lpstr>Internet checksum: an example</vt:lpstr>
      <vt:lpstr>Internet checksum: weak protection!</vt:lpstr>
      <vt:lpstr>Summary: UDP</vt:lpstr>
      <vt:lpstr>Chapter 3: roadmap</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rdt2.0: channel with bit errors</vt:lpstr>
      <vt:lpstr>rdt2.0: channel with bit errors</vt:lpstr>
      <vt:lpstr>rdt2.0: FSM specifications</vt:lpstr>
      <vt:lpstr>rdt2.0: FSM specification</vt:lpstr>
      <vt:lpstr>rdt2.0: operation with no errors</vt:lpstr>
      <vt:lpstr>rdt2.0: corrupted packet scenario</vt:lpstr>
      <vt:lpstr>rdt2.0 has a fatal flaw!</vt:lpstr>
      <vt:lpstr>rdt2.1: sender, handling garbled ACK/NAKs</vt:lpstr>
      <vt:lpstr>rdt2.1: receiver, handling garbled ACK/NAKs</vt:lpstr>
      <vt:lpstr>rdt2.1: discussion</vt:lpstr>
      <vt:lpstr>rdt2.2: a NAK-free protocol</vt:lpstr>
      <vt:lpstr>rdt2.2: sender, receiver fragments</vt:lpstr>
      <vt:lpstr>rdt3.0: channels with errors and loss</vt:lpstr>
      <vt:lpstr>rdt3.0: channels with errors and loss</vt:lpstr>
      <vt:lpstr>rdt3.0 sender</vt:lpstr>
      <vt:lpstr>rdt3.0 sender</vt:lpstr>
      <vt:lpstr>rdt3.0 receiver</vt:lpstr>
      <vt:lpstr>rdt3.0 in action</vt:lpstr>
      <vt:lpstr>rdt3.0 in action</vt:lpstr>
      <vt:lpstr>Performance of rdt3.0 (stop-and-wait)</vt:lpstr>
      <vt:lpstr>rdt3.0: stop-and-wait operation</vt:lpstr>
      <vt:lpstr>rdt3.0: stop-and-wait operation</vt:lpstr>
      <vt:lpstr>rdt3.0: pipelined protocols operation</vt:lpstr>
      <vt:lpstr>Pipelining: increased utilization</vt:lpstr>
      <vt:lpstr>Go-Back-N: sender</vt:lpstr>
      <vt:lpstr>Go-Back-N: receiver</vt:lpstr>
      <vt:lpstr>Go-Back-N in action</vt:lpstr>
      <vt:lpstr>Selective repeat: the approach</vt:lpstr>
      <vt:lpstr>Selective repeat: sender, receiver windows</vt:lpstr>
      <vt:lpstr>Selective repeat: sender and receiver</vt:lpstr>
      <vt:lpstr>Selective Repeat in action</vt:lpstr>
      <vt:lpstr>Selective repeat:  a dilemma!</vt:lpstr>
      <vt:lpstr>Selective repeat:  a dilemma!</vt:lpstr>
      <vt:lpstr>Selective repeat:  a dilemma!</vt:lpstr>
      <vt:lpstr>Chapter 3: roadmap</vt:lpstr>
      <vt:lpstr>TCP: overview  RFCs: 793,1122, 2018, 5681, 7323</vt:lpstr>
      <vt:lpstr>TCP segment structure</vt:lpstr>
      <vt:lpstr>TCP sequence numbers, ACKs</vt:lpstr>
      <vt:lpstr>TCP sequence numbers, ACKs</vt:lpstr>
      <vt:lpstr>TCP round trip time, timeout</vt:lpstr>
      <vt:lpstr>TCP round trip time, timeout</vt:lpstr>
      <vt:lpstr>TCP round trip time, timeout</vt:lpstr>
      <vt:lpstr>TCP Sender (simplified)</vt:lpstr>
      <vt:lpstr>TCP sender (simplified)</vt:lpstr>
      <vt:lpstr>TCP Receiver: ACK generation [RFC 5681]</vt:lpstr>
      <vt:lpstr>TCP: retransmission scenarios</vt:lpstr>
      <vt:lpstr>TCP: retransmission scenarios</vt:lpstr>
      <vt:lpstr>TCP fast retransmit</vt:lpstr>
      <vt:lpstr>Example</vt:lpstr>
      <vt:lpstr>Chapter 3: roadmap</vt:lpstr>
      <vt:lpstr>TCP flow control</vt:lpstr>
      <vt:lpstr>TCP flow control</vt:lpstr>
      <vt:lpstr>TCP flow control</vt:lpstr>
      <vt:lpstr>TCP flow control</vt:lpstr>
      <vt:lpstr>TCP flow control</vt:lpstr>
      <vt:lpstr>TCP flow control</vt:lpstr>
      <vt:lpstr>TCP flow control</vt:lpstr>
      <vt:lpstr>TCP connection management</vt:lpstr>
      <vt:lpstr>Agreeing to establish a connection</vt:lpstr>
      <vt:lpstr>2-way handshake scenarios</vt:lpstr>
      <vt:lpstr>2-way handshake scenarios</vt:lpstr>
      <vt:lpstr>2-way handshake scenarios</vt:lpstr>
      <vt:lpstr>TCP 3-way handshake </vt:lpstr>
      <vt:lpstr>TCP 3-way handshake FSM</vt:lpstr>
      <vt:lpstr>A human 3-way handshake protocol</vt:lpstr>
      <vt:lpstr>Closing a TCP connection</vt:lpstr>
      <vt:lpstr>Closing a TCP connection</vt:lpstr>
      <vt:lpstr>Chapter 3: roadmap</vt:lpstr>
      <vt:lpstr>Chapter 3: roadmap</vt:lpstr>
      <vt:lpstr>TCP congestion control: AIMD</vt:lpstr>
      <vt:lpstr>TCP AIMD: more</vt:lpstr>
      <vt:lpstr>TCP congestion control: details</vt:lpstr>
      <vt:lpstr>TCP slow start </vt:lpstr>
      <vt:lpstr>TCP: from slow start to congestion avoidance</vt:lpstr>
      <vt:lpstr>Summary: TCP congestion control</vt:lpstr>
      <vt:lpstr>Evolution of TCP’s congestion window</vt:lpstr>
      <vt:lpstr>Example</vt:lpstr>
      <vt:lpstr>TCP CUBIC</vt:lpstr>
      <vt:lpstr>TCP throughput</vt:lpstr>
      <vt:lpstr>TCP CUBIC</vt:lpstr>
      <vt:lpstr>TCP and the congested “bottleneck link”</vt:lpstr>
      <vt:lpstr>TCP and the congested “bottleneck link”</vt:lpstr>
      <vt:lpstr>Delay-based TCP congestion control</vt:lpstr>
      <vt:lpstr>Delay-based TCP congestion control</vt:lpstr>
      <vt:lpstr>Explicit congestion notification (ECN)</vt:lpstr>
      <vt:lpstr>TCP fairness</vt:lpstr>
      <vt:lpstr>Q: is TCP Fair?</vt:lpstr>
      <vt:lpstr>Fairness: must all network apps be “fair”?</vt:lpstr>
      <vt:lpstr>Transport layer: roadmap</vt:lpstr>
      <vt:lpstr>Evolving transport-layer functionality</vt:lpstr>
      <vt:lpstr>TCP over “long, fat pipes”</vt:lpstr>
      <vt:lpstr>QUIC: Quick UDP Internet Connections</vt:lpstr>
      <vt:lpstr>QUIC: Quick UDP Internet Connections</vt:lpstr>
      <vt:lpstr>QUIC: Connection establishment</vt:lpstr>
      <vt:lpstr>QUIC: streams: parallelism, no HOL blocking</vt:lpstr>
      <vt:lpstr>Chapter 3: summary</vt:lpstr>
      <vt:lpstr>Additional Chapter 3 slides</vt:lpstr>
      <vt:lpstr>Go-Back-N: sender extended FSM</vt:lpstr>
      <vt:lpstr>Go-Back-N: receiver extended FSM</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Ahmed I Shawahna</cp:lastModifiedBy>
  <cp:revision>443</cp:revision>
  <dcterms:created xsi:type="dcterms:W3CDTF">2020-01-18T07:24:59Z</dcterms:created>
  <dcterms:modified xsi:type="dcterms:W3CDTF">2024-11-19T05:33:35Z</dcterms:modified>
</cp:coreProperties>
</file>