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7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9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5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8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8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6E2F-CB72-4D17-8520-604EBDB87C5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7EA16-E6D8-4783-A26D-0A82F0A6F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0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20-00384-y#ref-CR1" TargetMode="External"/><Relationship Id="rId2" Type="http://schemas.openxmlformats.org/officeDocument/2006/relationships/hyperlink" Target="https://www.nature.com/articles/d41586-020-00384-y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Spherical coordinates and </a:t>
            </a:r>
            <a:br>
              <a:rPr lang="en-US" dirty="0" smtClean="0"/>
            </a:br>
            <a:r>
              <a:rPr lang="en-US" dirty="0" smtClean="0"/>
              <a:t>the Hydrogen atom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Part III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5" y="1600200"/>
            <a:ext cx="3951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79" y="1600200"/>
            <a:ext cx="36094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3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Autofit/>
          </a:bodyPr>
          <a:lstStyle/>
          <a:p>
            <a:r>
              <a:rPr lang="en-US" sz="2400" dirty="0" smtClean="0"/>
              <a:t>Excited states of the Hydrogen atom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57200" y="1143000"/>
                <a:ext cx="3008313" cy="5562600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increases the electron spends more time farther away from the nucleus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 of nodes increases as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increases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Some of the nodes come from the radial part and some of the nodes come from the angular part    e.g.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sz="20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latin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a node at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=90°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57200" y="1143000"/>
                <a:ext cx="3008313" cy="5562600"/>
              </a:xfrm>
              <a:blipFill rotWithShape="1">
                <a:blip r:embed="rId2"/>
                <a:stretch>
                  <a:fillRect l="-2028" t="-548" r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13" y="273050"/>
            <a:ext cx="5311787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6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0207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100" dirty="0" smtClean="0"/>
                  <a:t/>
                </a:r>
                <a:br>
                  <a:rPr lang="en-US" sz="3100" dirty="0" smtClean="0"/>
                </a:br>
                <a:r>
                  <a:rPr lang="en-US" sz="3100" dirty="0" smtClean="0"/>
                  <a:t>The electronic cloud  has axial symmetry about the z-</a:t>
                </a:r>
                <a:r>
                  <a:rPr lang="en-US" sz="3100" dirty="0" err="1" smtClean="0"/>
                  <a:t>axiz</a:t>
                </a:r>
                <a:r>
                  <a:rPr lang="en-US" sz="3100" dirty="0" smtClean="0"/>
                  <a:t>. This is due to our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31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3100" dirty="0"/>
                  <a:t> but not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3100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31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3100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020762"/>
              </a:xfrm>
              <a:blipFill rotWithShape="1">
                <a:blip r:embed="rId2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Excited States of H atom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4008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52" y="1600200"/>
            <a:ext cx="26412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Degeneracy of energy levels in H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71319346"/>
                  </p:ext>
                </p:extLst>
              </p:nvPr>
            </p:nvGraphicFramePr>
            <p:xfrm>
              <a:off x="457200" y="1532224"/>
              <a:ext cx="8001001" cy="51590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71600"/>
                    <a:gridCol w="1143000"/>
                    <a:gridCol w="1676400"/>
                    <a:gridCol w="1828800"/>
                    <a:gridCol w="1981201"/>
                  </a:tblGrid>
                  <a:tr h="95283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Shell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Subshells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/>
                                  </a:rPr>
                                  <m:t>𝑙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Degeneracy of 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subshells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Total degeneracy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Of shell (no spin)</a:t>
                          </a:r>
                          <a:endParaRPr lang="en-US" sz="18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Total degeneracy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Of shell (with spin)</a:t>
                          </a:r>
                          <a:endParaRPr lang="en-US" sz="18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23820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2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47641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4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8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71462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 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5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9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18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95283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4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7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16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32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119104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600">
                                    <a:effectLst/>
                                    <a:latin typeface="Cambria Math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.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.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600">
                                    <a:effectLst/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sz="1600">
                                    <a:effectLst/>
                                    <a:latin typeface="Cambria Math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>
                                    <a:effectLst/>
                                    <a:latin typeface="Cambria Math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71319346"/>
                  </p:ext>
                </p:extLst>
              </p:nvPr>
            </p:nvGraphicFramePr>
            <p:xfrm>
              <a:off x="457200" y="1532224"/>
              <a:ext cx="8001001" cy="509303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71600"/>
                    <a:gridCol w="1143000"/>
                    <a:gridCol w="1676400"/>
                    <a:gridCol w="1828800"/>
                    <a:gridCol w="1981201"/>
                  </a:tblGrid>
                  <a:tr h="9528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606" marR="46606" marT="0" marB="0">
                        <a:blipFill rotWithShape="1">
                          <a:blip r:embed="rId2"/>
                          <a:stretch>
                            <a:fillRect t="-5128" r="-483556" b="-4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606" marR="46606" marT="0" marB="0">
                        <a:blipFill rotWithShape="1">
                          <a:blip r:embed="rId2"/>
                          <a:stretch>
                            <a:fillRect l="-119681" t="-5128" r="-478723" b="-435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Degeneracy of 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effectLst/>
                            </a:rPr>
                            <a:t>subshells</a:t>
                          </a:r>
                          <a:endParaRPr lang="en-US" sz="20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Total degeneracy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Of shell (no spin)</a:t>
                          </a:r>
                          <a:endParaRPr lang="en-US" sz="18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Total degeneracy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Of shell (with spin)</a:t>
                          </a:r>
                          <a:endParaRPr lang="en-US" sz="18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26390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2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54432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4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8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824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 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5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9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18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110515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4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2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7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16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32</a:t>
                          </a:r>
                          <a:endParaRPr lang="en-US" sz="160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</a:tr>
                  <a:tr h="1402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606" marR="46606" marT="0" marB="0">
                        <a:blipFill rotWithShape="1">
                          <a:blip r:embed="rId2"/>
                          <a:stretch>
                            <a:fillRect t="-266957" r="-483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606" marR="46606" marT="0" marB="0">
                        <a:blipFill rotWithShape="1">
                          <a:blip r:embed="rId2"/>
                          <a:stretch>
                            <a:fillRect l="-119681" t="-266957" r="-478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 </a:t>
                          </a:r>
                          <a:endParaRPr lang="en-US" sz="1600" dirty="0">
                            <a:effectLst/>
                            <a:latin typeface="Calibri"/>
                            <a:ea typeface="Calibri"/>
                            <a:cs typeface="Arial"/>
                          </a:endParaRPr>
                        </a:p>
                      </a:txBody>
                      <a:tcPr marL="46606" marR="46606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606" marR="46606" marT="0" marB="0">
                        <a:blipFill rotWithShape="1">
                          <a:blip r:embed="rId2"/>
                          <a:stretch>
                            <a:fillRect l="-229333" t="-266957" r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606" marR="46606" marT="0" marB="0">
                        <a:blipFill rotWithShape="1">
                          <a:blip r:embed="rId2"/>
                          <a:stretch>
                            <a:fillRect l="-304000" t="-26695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172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008313" cy="213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Antihydrogen: a positron revolving around an anti-proton</a:t>
            </a:r>
            <a:br>
              <a:rPr lang="en-US" sz="2700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Experiments started in 1990s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209800"/>
            <a:ext cx="3886200" cy="4343400"/>
          </a:xfrm>
        </p:spPr>
        <p:txBody>
          <a:bodyPr>
            <a:normAutofit fontScale="92500" lnSpcReduction="20000"/>
          </a:bodyPr>
          <a:lstStyle/>
          <a:p>
            <a:pPr fontAlgn="base"/>
            <a:endParaRPr lang="en-US" sz="2000" cap="all" dirty="0" smtClean="0"/>
          </a:p>
          <a:p>
            <a:pPr fontAlgn="base"/>
            <a:r>
              <a:rPr lang="en-US" sz="2200" cap="all" dirty="0" smtClean="0"/>
              <a:t>19 </a:t>
            </a:r>
            <a:r>
              <a:rPr lang="en-US" sz="2200" cap="all" dirty="0"/>
              <a:t>FEBRUARY 2020</a:t>
            </a:r>
            <a:endParaRPr lang="en-US" sz="2200" dirty="0"/>
          </a:p>
          <a:p>
            <a:r>
              <a:rPr lang="en-US" sz="2200" b="1" dirty="0">
                <a:hlinkClick r:id="rId2"/>
              </a:rPr>
              <a:t>Fundamental symmetry tested using antihydrogen - Nature</a:t>
            </a:r>
            <a:endParaRPr lang="en-US" sz="2200" dirty="0"/>
          </a:p>
          <a:p>
            <a:r>
              <a:rPr lang="en-US" sz="2200" b="1" dirty="0"/>
              <a:t>Figure 1 | Lowest-energy states of antihydrogen.</a:t>
            </a:r>
            <a:r>
              <a:rPr lang="en-US" sz="2200" dirty="0"/>
              <a:t> The ALPHA Collaboration</a:t>
            </a:r>
            <a:r>
              <a:rPr lang="en-US" sz="2200" baseline="30000" dirty="0">
                <a:hlinkClick r:id="rId3"/>
              </a:rPr>
              <a:t>1</a:t>
            </a:r>
            <a:r>
              <a:rPr lang="en-US" sz="2200" dirty="0"/>
              <a:t> carried out high-precision spectroscopic measurements of antihydrogen — the antimatter counterpart of hydrogen. </a:t>
            </a:r>
            <a:r>
              <a:rPr lang="en-US" sz="2200" dirty="0">
                <a:solidFill>
                  <a:srgbClr val="FF0000"/>
                </a:solidFill>
              </a:rPr>
              <a:t>The authors found that all of these results are in agreement with the corresponding ones for ordinary hydrogen. </a:t>
            </a:r>
            <a:r>
              <a:rPr lang="en-US" sz="2200" dirty="0"/>
              <a:t>(Drawing not to scale.)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4" y="838200"/>
            <a:ext cx="49180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9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0969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3100" dirty="0" smtClean="0"/>
                  <a:t>To see space quantization we put the atom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1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1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3100" i="1">
                        <a:latin typeface="Cambria Math"/>
                      </a:rPr>
                      <m:t>=</m:t>
                    </m:r>
                    <m:r>
                      <a:rPr lang="en-US" sz="3100" i="1">
                        <a:latin typeface="Cambria Math"/>
                      </a:rPr>
                      <m:t>𝐵</m:t>
                    </m:r>
                    <m:acc>
                      <m:accPr>
                        <m:chr m:val="̂"/>
                        <m:ctrlPr>
                          <a:rPr lang="en-US" sz="31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100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3100" dirty="0"/>
                  <a:t/>
                </a:r>
                <a:br>
                  <a:rPr lang="en-US" sz="3100" dirty="0"/>
                </a:br>
                <a:r>
                  <a:rPr lang="en-US" sz="3100" dirty="0" smtClean="0"/>
                  <a:t>Zeeman effect: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𝑛𝑙𝑚</m:t>
                            </m:r>
                          </m:e>
                          <m:sub>
                            <m:r>
                              <a:rPr lang="en-US" sz="3100" i="1">
                                <a:latin typeface="Cambria Math"/>
                              </a:rPr>
                              <m:t>𝑙</m:t>
                            </m:r>
                          </m:sub>
                        </m:sSub>
                      </m:sub>
                    </m:sSub>
                    <m:r>
                      <a:rPr lang="en-US" sz="3100" i="1">
                        <a:latin typeface="Cambria Math"/>
                      </a:rPr>
                      <m:t> = </m:t>
                    </m:r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3100" i="1">
                            <a:latin typeface="Cambria Math"/>
                          </a:rPr>
                          <m:t>𝑛𝑙</m:t>
                        </m:r>
                      </m:sub>
                    </m:sSub>
                    <m:r>
                      <a:rPr lang="en-US" sz="31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3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100" i="1">
                            <a:latin typeface="Cambria Math"/>
                          </a:rPr>
                          <m:t>ħ</m:t>
                        </m:r>
                        <m:r>
                          <a:rPr lang="en-US" sz="3100" i="1">
                            <a:latin typeface="Cambria Math"/>
                          </a:rPr>
                          <m:t>𝑒𝐵</m:t>
                        </m:r>
                      </m:num>
                      <m:den>
                        <m:r>
                          <a:rPr lang="en-US" sz="3100" i="1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10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3100" i="1">
                            <a:latin typeface="Cambria Math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2800" dirty="0"/>
                  <a:t/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096962"/>
              </a:xfrm>
              <a:blipFill rotWithShape="1">
                <a:blip r:embed="rId2"/>
                <a:stretch>
                  <a:fillRect t="-7222" b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9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39762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𝛹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𝑛𝑙𝑚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𝑟</m:t>
                        </m:r>
                        <m:r>
                          <a:rPr lang="en-US" sz="2800" i="1">
                            <a:latin typeface="Cambria Math"/>
                          </a:rPr>
                          <m:t>,</m:t>
                        </m:r>
                        <m:r>
                          <a:rPr lang="en-US" sz="2800" i="1">
                            <a:latin typeface="Cambria Math"/>
                          </a:rPr>
                          <m:t>𝜃</m:t>
                        </m:r>
                        <m:r>
                          <a:rPr lang="en-US" sz="2800" i="1">
                            <a:latin typeface="Cambria Math"/>
                          </a:rPr>
                          <m:t>,</m:t>
                        </m:r>
                        <m:r>
                          <a:rPr lang="en-US" sz="2800" i="1">
                            <a:latin typeface="Cambria Math"/>
                          </a:rPr>
                          <m:t>𝜑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𝑛𝑙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(</m:t>
                    </m:r>
                    <m:r>
                      <a:rPr lang="en-US" sz="2800" i="1">
                        <a:latin typeface="Cambria Math"/>
                      </a:rPr>
                      <m:t>𝑟</m:t>
                    </m:r>
                    <m:r>
                      <a:rPr lang="en-US" sz="2800" i="1">
                        <a:latin typeface="Cambria Math"/>
                      </a:rPr>
                      <m:t>)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𝑙</m:t>
                        </m:r>
                      </m:sub>
                      <m:sup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𝜃</m:t>
                        </m:r>
                        <m:r>
                          <a:rPr lang="en-US" sz="2800" i="1">
                            <a:latin typeface="Cambria Math"/>
                          </a:rPr>
                          <m:t>,</m:t>
                        </m:r>
                        <m:r>
                          <a:rPr lang="en-US" sz="2800" i="1">
                            <a:latin typeface="Cambria Math"/>
                          </a:rPr>
                          <m:t>𝜑</m:t>
                        </m:r>
                      </m:e>
                    </m:d>
                  </m:oMath>
                </a14:m>
                <a:r>
                  <a:rPr lang="en-US" sz="2800" dirty="0" smtClean="0"/>
                  <a:t> ,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 −13.6 </m:t>
                    </m:r>
                    <m:r>
                      <a:rPr lang="en-US" sz="2800" i="1">
                        <a:latin typeface="Cambria Math"/>
                      </a:rPr>
                      <m:t>𝑒𝑉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39762"/>
              </a:xfrm>
              <a:blipFill rotWithShape="1">
                <a:blip r:embed="rId2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867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19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304800"/>
                <a:ext cx="8229600" cy="1676400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2200" i="1" dirty="0" smtClean="0"/>
                  <a:t/>
                </a:r>
                <a:br>
                  <a:rPr lang="en-US" sz="2200" i="1" dirty="0" smtClean="0"/>
                </a:br>
                <a:r>
                  <a:rPr lang="en-US" sz="2200" i="1" dirty="0" smtClean="0"/>
                  <a:t/>
                </a:r>
                <a:br>
                  <a:rPr lang="en-US" sz="2200" i="1" dirty="0" smtClean="0"/>
                </a:br>
                <a:r>
                  <a:rPr lang="en-US" sz="2200" i="1" dirty="0" smtClean="0"/>
                  <a:t/>
                </a:r>
                <a:br>
                  <a:rPr lang="en-US" sz="2200" i="1" dirty="0" smtClean="0"/>
                </a:br>
                <a:r>
                  <a:rPr lang="en-US" sz="2200" i="1" dirty="0"/>
                  <a:t/>
                </a:r>
                <a:br>
                  <a:rPr lang="en-US" sz="2200" i="1" dirty="0"/>
                </a:br>
                <a:r>
                  <a:rPr lang="en-US" sz="2200" i="1" dirty="0" smtClean="0"/>
                  <a:t/>
                </a:r>
                <a:br>
                  <a:rPr lang="en-US" sz="2200" i="1" dirty="0" smtClean="0"/>
                </a:br>
                <a:r>
                  <a:rPr lang="en-US" sz="2200" i="1" dirty="0"/>
                  <a:t/>
                </a:r>
                <a:br>
                  <a:rPr lang="en-US" sz="2200" i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1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1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100">
                                  <a:latin typeface="Cambria Math"/>
                                </a:rPr>
                                <m:t>Ψ</m:t>
                              </m:r>
                              <m:r>
                                <a:rPr lang="en-US" sz="3100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31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100">
                                      <a:latin typeface="Cambria Math"/>
                                    </a:rPr>
                                    <m:t>x</m:t>
                                  </m:r>
                                  <m:r>
                                    <a:rPr lang="en-US" sz="3100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100">
                                      <a:latin typeface="Cambria Math"/>
                                    </a:rPr>
                                    <m:t>y</m:t>
                                  </m:r>
                                  <m:r>
                                    <a:rPr lang="en-US" sz="3100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100">
                                      <a:latin typeface="Cambria Math"/>
                                    </a:rPr>
                                    <m:t>z</m:t>
                                  </m:r>
                                  <m:r>
                                    <a:rPr lang="en-US" sz="3100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100">
                                      <a:latin typeface="Cambria Math"/>
                                    </a:rPr>
                                    <m:t>t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1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100" b="0" i="1" smtClean="0">
                          <a:latin typeface="Cambria Math"/>
                        </a:rPr>
                        <m:t>𝑑𝑉</m:t>
                      </m:r>
                      <m:r>
                        <a:rPr lang="en-US" sz="31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probability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of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finding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the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particle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in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the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volume</m:t>
                      </m:r>
                      <m:r>
                        <a:rPr lang="en-US" sz="3100" i="1">
                          <a:latin typeface="Cambria Math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3100" i="1">
                          <a:latin typeface="Cambria Math"/>
                        </a:rPr>
                        <m:t>𝑑𝑉</m:t>
                      </m:r>
                      <m:r>
                        <a:rPr lang="en-US" sz="3100" i="1">
                          <a:latin typeface="Cambria Math"/>
                        </a:rPr>
                        <m:t>=</m:t>
                      </m:r>
                      <m:r>
                        <a:rPr lang="en-US" sz="3100" i="1">
                          <a:latin typeface="Cambria Math"/>
                        </a:rPr>
                        <m:t>𝑑𝑥𝑑𝑦𝑑𝑧</m:t>
                      </m:r>
                      <m:r>
                        <a:rPr lang="en-US" sz="3100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at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the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point</m:t>
                      </m:r>
                      <m:r>
                        <a:rPr lang="en-US" sz="31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31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100" i="1">
                              <a:latin typeface="Cambria Math"/>
                            </a:rPr>
                            <m:t>𝑧</m:t>
                          </m:r>
                          <m:r>
                            <a:rPr lang="en-US" sz="3100" i="1">
                              <a:latin typeface="Cambria Math"/>
                            </a:rPr>
                            <m:t>, </m:t>
                          </m:r>
                          <m:r>
                            <a:rPr lang="en-US" sz="3100" i="1">
                              <a:latin typeface="Cambria Math"/>
                            </a:rPr>
                            <m:t>𝑦</m:t>
                          </m:r>
                          <m:r>
                            <a:rPr lang="en-US" sz="3100" i="1">
                              <a:latin typeface="Cambria Math"/>
                            </a:rPr>
                            <m:t>, </m:t>
                          </m:r>
                          <m:r>
                            <a:rPr lang="en-US" sz="3100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sz="3100"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at</m:t>
                      </m:r>
                      <m:r>
                        <a:rPr lang="en-US" sz="31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100">
                          <a:latin typeface="Cambria Math"/>
                        </a:rPr>
                        <m:t>time</m:t>
                      </m:r>
                      <m:r>
                        <a:rPr lang="en-US" sz="3100" i="1">
                          <a:latin typeface="Cambria Math"/>
                        </a:rPr>
                        <m:t> </m:t>
                      </m:r>
                      <m:r>
                        <a:rPr lang="en-US" sz="3100" i="1">
                          <a:latin typeface="Cambria Math"/>
                        </a:rPr>
                        <m:t>𝑡</m:t>
                      </m:r>
                    </m:oMath>
                  </m:oMathPara>
                </a14:m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n-US" sz="2200" i="1" dirty="0" smtClean="0"/>
                  <a:t/>
                </a:r>
                <a:br>
                  <a:rPr lang="en-US" sz="2200" i="1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304800"/>
                <a:ext cx="8229600" cy="16764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172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3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3050"/>
                <a:ext cx="8305800" cy="1708150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2700" i="1" dirty="0" smtClean="0">
                    <a:latin typeface="Cambria Math"/>
                  </a:rPr>
                  <a:t/>
                </a:r>
                <a:br>
                  <a:rPr lang="en-US" sz="2700" i="1" dirty="0" smtClean="0"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27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70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2700" i="1">
                          <a:latin typeface="Cambria Math"/>
                        </a:rPr>
                        <m:t>𝑑𝑟</m:t>
                      </m:r>
                      <m:r>
                        <a:rPr lang="en-US" sz="2700" i="1">
                          <a:latin typeface="Cambria Math"/>
                        </a:rPr>
                        <m:t>=|</m:t>
                      </m:r>
                      <m:sSup>
                        <m:sSupPr>
                          <m:ctrlPr>
                            <a:rPr lang="en-US" sz="27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/>
                                </a:rPr>
                                <m:t>𝑛𝑙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sz="2700" i="1">
                              <a:latin typeface="Cambria Math"/>
                            </a:rPr>
                            <m:t>|</m:t>
                          </m:r>
                        </m:e>
                        <m:sup>
                          <m:r>
                            <a:rPr lang="en-US" sz="2700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7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7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7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700" i="1">
                          <a:latin typeface="Cambria Math"/>
                        </a:rPr>
                        <m:t>𝑑𝑟</m:t>
                      </m:r>
                      <m:nary>
                        <m:naryPr>
                          <m:limLoc m:val="subSup"/>
                          <m:ctrlPr>
                            <a:rPr lang="en-US" sz="27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7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2700" i="1">
                              <a:latin typeface="Cambria Math"/>
                            </a:rPr>
                            <m:t>2</m:t>
                          </m:r>
                          <m:r>
                            <a:rPr lang="en-US" sz="2700" i="1">
                              <a:latin typeface="Cambria Math"/>
                            </a:rPr>
                            <m:t>𝜋</m:t>
                          </m:r>
                        </m:sup>
                        <m:e>
                          <m:r>
                            <a:rPr lang="en-US" sz="2700" i="1">
                              <a:latin typeface="Cambria Math"/>
                            </a:rPr>
                            <m:t>𝑑</m:t>
                          </m:r>
                          <m:r>
                            <a:rPr lang="en-US" sz="2700" i="1">
                              <a:latin typeface="Cambria Math"/>
                            </a:rPr>
                            <m:t>𝜑</m:t>
                          </m:r>
                        </m:e>
                      </m:nary>
                      <m:nary>
                        <m:naryPr>
                          <m:limLoc m:val="subSup"/>
                          <m:ctrlPr>
                            <a:rPr lang="en-US" sz="27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7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sz="2700" i="1">
                              <a:latin typeface="Cambria Math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700" i="1">
                              <a:latin typeface="Cambria Math"/>
                            </a:rPr>
                            <m:t>𝑑</m:t>
                          </m:r>
                          <m:r>
                            <a:rPr lang="en-US" sz="2700" i="1">
                              <a:latin typeface="Cambria Math"/>
                            </a:rPr>
                            <m:t>𝜃</m:t>
                          </m:r>
                        </m:e>
                      </m:nary>
                      <m:sSup>
                        <m:sSupPr>
                          <m:ctrlPr>
                            <a:rPr lang="en-US" sz="27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7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700" i="1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latin typeface="Cambria Math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sz="2700" i="1">
                                      <a:latin typeface="Cambria Math"/>
                                    </a:rPr>
                                    <m:t>𝑚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7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i="1">
                                      <a:latin typeface="Cambria Math"/>
                                    </a:rPr>
                                    <m:t>𝜃</m:t>
                                  </m:r>
                                  <m:r>
                                    <a:rPr lang="en-US" sz="27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700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7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r>
                  <a:rPr lang="en-US" sz="2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700" i="1" smtClean="0"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2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sz="27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700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sz="2700" b="0" i="1" smtClean="0">
                        <a:latin typeface="Cambria Math"/>
                      </a:rPr>
                      <m:t>𝑑𝑟</m:t>
                    </m:r>
                    <m:r>
                      <a:rPr lang="en-US" sz="270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7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700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700" i="1" smtClean="0">
                        <a:latin typeface="Cambria Math"/>
                      </a:rPr>
                      <m:t>|</m:t>
                    </m:r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7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700" i="1">
                                <a:latin typeface="Cambria Math"/>
                              </a:rPr>
                              <m:t>𝑛𝑙</m:t>
                            </m:r>
                          </m:sub>
                        </m:sSub>
                        <m:d>
                          <m:d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7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700" i="1">
                            <a:latin typeface="Cambria Math"/>
                          </a:rPr>
                          <m:t>|</m:t>
                        </m:r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700" b="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</a:t>
                </a:r>
                <a:r>
                  <a:rPr lang="en-US" sz="2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700" i="1" smtClean="0">
                        <a:latin typeface="Cambria Math"/>
                      </a:rPr>
                      <m:t>|</m:t>
                    </m:r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700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700" i="1">
                                <a:latin typeface="Cambria Math"/>
                              </a:rPr>
                              <m:t>𝑛𝑙</m:t>
                            </m:r>
                          </m:sub>
                        </m:sSub>
                        <m:d>
                          <m:d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7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700" i="1">
                            <a:latin typeface="Cambria Math"/>
                          </a:rPr>
                          <m:t>|</m:t>
                        </m:r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700" b="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</a:t>
                </a:r>
                <a:endParaRPr lang="en-US" sz="27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3050"/>
                <a:ext cx="8305800" cy="1708150"/>
              </a:xfrm>
              <a:blipFill rotWithShape="1">
                <a:blip r:embed="rId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57200" y="2286000"/>
                <a:ext cx="4419600" cy="38401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Usually we are not interested in finding the electron in a small volume </a:t>
                </a:r>
                <a:r>
                  <a:rPr lang="en-US" sz="2400" dirty="0" err="1" smtClean="0"/>
                  <a:t>dV</a:t>
                </a:r>
                <a:r>
                  <a:rPr lang="en-US" sz="2400" dirty="0" smtClean="0"/>
                  <a:t> but in finding the electron at a distance between r and </a:t>
                </a:r>
                <a:r>
                  <a:rPr lang="en-US" sz="2400" dirty="0" err="1" smtClean="0"/>
                  <a:t>r+dr</a:t>
                </a:r>
                <a:r>
                  <a:rPr lang="en-US" sz="2400" dirty="0" smtClean="0"/>
                  <a:t> from the nucleus, that is the probability of finding the electron in the spherical shell shown in Fig 8.9:</a:t>
                </a:r>
              </a:p>
              <a:p>
                <a:endParaRPr lang="en-US" sz="2400" dirty="0" smtClean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sz="240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atin typeface="Cambria Math"/>
                      </a:rPr>
                      <m:t>|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𝑛𝑙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400" i="1">
                            <a:latin typeface="Cambria Math"/>
                          </a:rPr>
                          <m:t>|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=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|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𝑛𝑙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57200" y="2286000"/>
                <a:ext cx="4419600" cy="3840163"/>
              </a:xfrm>
              <a:blipFill rotWithShape="1">
                <a:blip r:embed="rId3"/>
                <a:stretch>
                  <a:fillRect l="-2069" t="-2222" r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56" y="2209800"/>
            <a:ext cx="396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706562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In the ground state the most probable distance between the electron and the proton is the Bohr radius, but the electron can be anywhere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0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&lt;∞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706562"/>
              </a:xfrm>
              <a:blipFill rotWithShape="1">
                <a:blip r:embed="rId2"/>
                <a:stretch>
                  <a:fillRect b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5029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350519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1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2700" dirty="0" smtClean="0"/>
                  <a:t/>
                </a:r>
                <a:br>
                  <a:rPr lang="en-US" sz="2700" dirty="0" smtClean="0"/>
                </a:br>
                <a:r>
                  <a:rPr lang="en-US" sz="2700" dirty="0" smtClean="0"/>
                  <a:t>Total probability of finding the electron is 1 if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sz="27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700" i="1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2700" dirty="0" smtClean="0"/>
                  <a:t> is normalized: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en-US" sz="31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31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3100" i="1">
                            <a:latin typeface="Cambria Math"/>
                          </a:rPr>
                          <m:t>∞</m:t>
                        </m:r>
                      </m:sup>
                      <m:e>
                        <m:r>
                          <a:rPr lang="en-US" sz="31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1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3100" i="1">
                            <a:latin typeface="Cambria Math"/>
                          </a:rPr>
                          <m:t>𝑑𝑟</m:t>
                        </m:r>
                        <m:r>
                          <a:rPr lang="en-US" sz="3100" i="1">
                            <a:latin typeface="Cambria Math"/>
                          </a:rPr>
                          <m:t>=</m:t>
                        </m:r>
                        <m:nary>
                          <m:naryPr>
                            <m:limLoc m:val="subSup"/>
                            <m:ctrlPr>
                              <a:rPr lang="en-US" sz="31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3100" i="1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3100" i="1">
                                <a:latin typeface="Cambria Math"/>
                              </a:rPr>
                              <m:t>∞</m:t>
                            </m:r>
                          </m:sup>
                          <m:e>
                            <m:r>
                              <a:rPr lang="en-US" sz="3100" i="1">
                                <a:latin typeface="Cambria Math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31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31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1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3100" i="1">
                                        <a:latin typeface="Cambria Math"/>
                                      </a:rPr>
                                      <m:t>𝑛𝑙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1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1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d>
                                <m:r>
                                  <a:rPr lang="en-US" sz="3100" i="1">
                                    <a:latin typeface="Cambria Math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31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1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1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31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100" i="1">
                                <a:latin typeface="Cambria Math"/>
                              </a:rPr>
                              <m:t>𝑑𝑟</m:t>
                            </m:r>
                            <m:r>
                              <a:rPr lang="en-US" sz="3100" i="1">
                                <a:latin typeface="Cambria Math"/>
                              </a:rPr>
                              <m:t>=</m:t>
                            </m:r>
                            <m:nary>
                              <m:naryPr>
                                <m:limLoc m:val="subSup"/>
                                <m:ctrlPr>
                                  <a:rPr lang="en-US" sz="3100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a:rPr lang="en-US" sz="3100" i="1"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3100" i="1">
                                    <a:latin typeface="Cambria Math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sz="3100" i="1">
                                    <a:latin typeface="Cambria Math"/>
                                  </a:rPr>
                                  <m:t>|</m:t>
                                </m:r>
                                <m:sSup>
                                  <m:sSupPr>
                                    <m:ctrlPr>
                                      <a:rPr lang="en-US" sz="31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31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100" i="1">
                                            <a:latin typeface="Cambria Math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3100" i="1">
                                            <a:latin typeface="Cambria Math"/>
                                          </a:rPr>
                                          <m:t>𝑛𝑙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31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100" i="1">
                                            <a:latin typeface="Cambria Math"/>
                                          </a:rPr>
                                          <m:t>𝑟</m:t>
                                        </m:r>
                                      </m:e>
                                    </m:d>
                                    <m:r>
                                      <a:rPr lang="en-US" sz="3100" i="1">
                                        <a:latin typeface="Cambria Math"/>
                                      </a:rPr>
                                      <m:t>|</m:t>
                                    </m:r>
                                  </m:e>
                                  <m:sup>
                                    <m:r>
                                      <a:rPr lang="en-US" sz="31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100" i="1">
                                    <a:latin typeface="Cambria Math"/>
                                  </a:rPr>
                                  <m:t>𝑑𝑟</m:t>
                                </m:r>
                                <m:r>
                                  <a:rPr lang="en-US" sz="3100" i="1">
                                    <a:latin typeface="Cambria Math"/>
                                  </a:rPr>
                                  <m:t>=1</m:t>
                                </m:r>
                              </m:e>
                            </m:nary>
                          </m:e>
                        </m:nary>
                      </m:e>
                    </m:nary>
                  </m:oMath>
                </a14:m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741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153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0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400"/>
                <a:ext cx="8229600" cy="8382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2200" i="1" dirty="0" smtClean="0"/>
                  <a:t/>
                </a:r>
                <a:br>
                  <a:rPr lang="en-US" sz="2200" i="1" dirty="0" smtClean="0"/>
                </a:b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sz="280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atin typeface="Cambria Math"/>
                      </a:rPr>
                      <m:t>|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𝑛𝑙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800" i="1">
                            <a:latin typeface="Cambria Math"/>
                          </a:rPr>
                          <m:t>|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/>
                      </a:rPr>
                      <m:t>,    </m:t>
                    </m:r>
                    <m:r>
                      <a:rPr lang="en-US" sz="28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700" dirty="0" smtClean="0"/>
                  <a:t>      Table 8.4: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700" i="1">
                            <a:latin typeface="Cambria Math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sz="27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700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sz="27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7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7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7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7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7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7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27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700" i="1">
                        <a:latin typeface="Cambria Math"/>
                      </a:rPr>
                      <m:t>2</m:t>
                    </m:r>
                    <m:sSup>
                      <m:sSupPr>
                        <m:ctrlPr>
                          <a:rPr lang="en-US" sz="27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7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700" i="1">
                            <a:latin typeface="Cambria Math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700" i="1">
                                <a:latin typeface="Cambria Math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7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7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r>
                  <a:rPr lang="en-US" sz="2700" dirty="0"/>
                  <a:t/>
                </a:r>
                <a:br>
                  <a:rPr lang="en-US" sz="2700" dirty="0"/>
                </a:br>
                <a:endParaRPr lang="en-US" sz="27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400"/>
                <a:ext cx="8229600" cy="8382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68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249362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2700" i="1" dirty="0" smtClean="0">
                    <a:latin typeface="Cambria Math"/>
                  </a:rPr>
                  <a:t/>
                </a:r>
                <a:br>
                  <a:rPr lang="en-US" sz="2700" i="1" dirty="0" smtClean="0">
                    <a:latin typeface="Cambria Math"/>
                  </a:rPr>
                </a:br>
                <a:r>
                  <a:rPr lang="en-US" sz="2700" i="1" dirty="0" smtClean="0">
                    <a:latin typeface="Cambria Math"/>
                  </a:rPr>
                  <a:t/>
                </a:r>
                <a:br>
                  <a:rPr lang="en-US" sz="2700" i="1" dirty="0" smtClean="0"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27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70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270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7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7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7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700" i="1" smtClean="0">
                          <a:latin typeface="Cambria Math"/>
                        </a:rPr>
                        <m:t>|</m:t>
                      </m:r>
                      <m:sSup>
                        <m:sSupPr>
                          <m:ctrlPr>
                            <a:rPr lang="en-US" sz="27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700" i="1">
                                  <a:latin typeface="Cambria Math"/>
                                </a:rPr>
                                <m:t>𝑛𝑙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sz="2700" i="1">
                              <a:latin typeface="Cambria Math"/>
                            </a:rPr>
                            <m:t>|</m:t>
                          </m:r>
                        </m:e>
                        <m:sup>
                          <m:r>
                            <a:rPr lang="en-US" sz="27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700" b="0" i="0" smtClean="0">
                          <a:latin typeface="Cambria Math"/>
                        </a:rPr>
                        <m:t>, </m:t>
                      </m:r>
                      <m:r>
                        <a:rPr lang="en-US" sz="2700" b="0" i="1" smtClean="0">
                          <a:latin typeface="Cambria Math"/>
                        </a:rPr>
                        <m:t>     </m:t>
                      </m:r>
                      <m:sSub>
                        <m:sSubPr>
                          <m:ctrlPr>
                            <a:rPr lang="en-US" sz="27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700" i="1">
                              <a:latin typeface="Cambria Math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sz="27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70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27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7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7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7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7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700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7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7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7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700" i="1">
                          <a:latin typeface="Cambria Math"/>
                        </a:rPr>
                        <m:t>2</m:t>
                      </m:r>
                      <m:sSup>
                        <m:sSupPr>
                          <m:ctrlPr>
                            <a:rPr lang="en-US" sz="27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7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7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27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700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7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249362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05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4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328</Words>
  <Application>Microsoft Office PowerPoint</Application>
  <PresentationFormat>On-screen Show (4:3)</PresentationFormat>
  <Paragraphs>80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Spherical coordinates and  the Hydrogen atom</vt:lpstr>
      <vt:lpstr> To see space quantization we put the atom in B ⃗=Bk ̂ Zeeman effect:        E_(〖nlm〗_l )  = E_nl+ħeB/(2m_e ) m_l </vt:lpstr>
      <vt:lpstr>Ψ_nlm (r,θ,φ)=R_nl (r)Y_l^m (θ,φ) ,        E_n= -13.6 eV Z^2/n^2 </vt:lpstr>
      <vt:lpstr>      |Ψ (x, y, z, t)|^2 dV=probability of finding the particle in the volume  dV=dxdydz at the point (z, y, z)    at time t    </vt:lpstr>
      <vt:lpstr> P(r)dr=|〖R_nl (r)|〗^2 r^2 dr∫2_0^2π▒dφ ∫2_0^π▒〖sin⁡θ dθ〗 |Y_l^m (θ,φ)|^2  ∴ P(r)dr=r^2 |〖R_nl (r)|〗^2dr = |〖g_nl (r)|〗^2dr</vt:lpstr>
      <vt:lpstr>In the ground state the most probable distance between the electron and the proton is the Bohr radius, but the electron can be anywhere 0&lt;r&lt;∞</vt:lpstr>
      <vt:lpstr> Total probability of finding the electron is 1 if g(r) is normalized: ∫2_0^∞▒〖P(r)dr=∫2_0^∞▒〖|〖R_nl (r)|〗^2 r^2 dr=∫2_0^∞▒〖|〖g_nl (r)|〗^2 dr=1〗〗〗  </vt:lpstr>
      <vt:lpstr> P(r)=r^2 |〖R_nl (r)|〗^2,           Table 8.4:   R_10 (r)=(1/a_0 )^(3⁄2) 2e^(-r⁄a_0 ) </vt:lpstr>
      <vt:lpstr>  P(r)=r^2 |〖R_nl (r)|〗^2,      R_10 (r)=(1/a_0 )^(3⁄2) 2e^(-r⁄a_0 ) </vt:lpstr>
      <vt:lpstr>PowerPoint Presentation</vt:lpstr>
      <vt:lpstr>Excited states of the Hydrogen atom</vt:lpstr>
      <vt:lpstr> The electronic cloud  has axial symmetry about the z-axiz. This is due to our choice of L_z but not  L_x or L_y </vt:lpstr>
      <vt:lpstr>Excited States of H atom</vt:lpstr>
      <vt:lpstr>Degeneracy of energy levels in H atom</vt:lpstr>
      <vt:lpstr>       Antihydrogen: a positron revolving around an anti-proton Experiments started in 1990s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Spherical coordinates and  the Hydrogen atom</dc:title>
  <dc:creator>Henry R Giacaman</dc:creator>
  <cp:lastModifiedBy>Henry R Giacaman</cp:lastModifiedBy>
  <cp:revision>29</cp:revision>
  <dcterms:created xsi:type="dcterms:W3CDTF">2020-05-04T15:43:26Z</dcterms:created>
  <dcterms:modified xsi:type="dcterms:W3CDTF">2020-05-10T05:44:28Z</dcterms:modified>
</cp:coreProperties>
</file>