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howGuides="1">
      <p:cViewPr varScale="1">
        <p:scale>
          <a:sx n="70" d="100"/>
          <a:sy n="70" d="100"/>
        </p:scale>
        <p:origin x="5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302B8-3B49-45B1-B086-304CED8F0541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6226-B776-4EC8-89B4-1E98476E7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302B8-3B49-45B1-B086-304CED8F0541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6226-B776-4EC8-89B4-1E98476E7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302B8-3B49-45B1-B086-304CED8F0541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6226-B776-4EC8-89B4-1E98476E7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302B8-3B49-45B1-B086-304CED8F0541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6226-B776-4EC8-89B4-1E98476E7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302B8-3B49-45B1-B086-304CED8F0541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6226-B776-4EC8-89B4-1E98476E7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302B8-3B49-45B1-B086-304CED8F0541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6226-B776-4EC8-89B4-1E98476E7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302B8-3B49-45B1-B086-304CED8F0541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6226-B776-4EC8-89B4-1E98476E7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302B8-3B49-45B1-B086-304CED8F0541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6226-B776-4EC8-89B4-1E98476E7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302B8-3B49-45B1-B086-304CED8F0541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6226-B776-4EC8-89B4-1E98476E7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302B8-3B49-45B1-B086-304CED8F0541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6226-B776-4EC8-89B4-1E98476E7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302B8-3B49-45B1-B086-304CED8F0541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6226-B776-4EC8-89B4-1E98476E7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302B8-3B49-45B1-B086-304CED8F0541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C6226-B776-4EC8-89B4-1E98476E7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Hydration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NUTD 334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 and our body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Major solvent in our body cell</a:t>
            </a:r>
          </a:p>
          <a:p>
            <a:pPr lvl="1"/>
            <a:r>
              <a:rPr lang="en-US" sz="2000" dirty="0" smtClean="0"/>
              <a:t>Except in bones and fat cells</a:t>
            </a:r>
            <a:endParaRPr lang="en-US" sz="2000" dirty="0"/>
          </a:p>
          <a:p>
            <a:r>
              <a:rPr lang="en-US" sz="2000" dirty="0" smtClean="0"/>
              <a:t>Main component of blood</a:t>
            </a:r>
            <a:endParaRPr lang="en-US" sz="2000" dirty="0"/>
          </a:p>
          <a:p>
            <a:r>
              <a:rPr lang="en-US" sz="2000" dirty="0" smtClean="0"/>
              <a:t>Important in chemical reaction</a:t>
            </a:r>
          </a:p>
          <a:p>
            <a:pPr lvl="1"/>
            <a:r>
              <a:rPr lang="en-US" sz="2000" dirty="0" smtClean="0"/>
              <a:t>Protein or peptide bond breaking into amino acids</a:t>
            </a:r>
          </a:p>
          <a:p>
            <a:pPr lvl="1"/>
            <a:r>
              <a:rPr lang="en-US" sz="2000" dirty="0" smtClean="0"/>
              <a:t>Glycogen to glucose</a:t>
            </a:r>
          </a:p>
          <a:p>
            <a:r>
              <a:rPr lang="en-US" sz="2000" dirty="0" smtClean="0"/>
              <a:t>Homeostasis</a:t>
            </a:r>
          </a:p>
          <a:p>
            <a:pPr lvl="1"/>
            <a:r>
              <a:rPr lang="en-US" sz="2000" dirty="0" smtClean="0"/>
              <a:t>Water have high heat </a:t>
            </a:r>
            <a:r>
              <a:rPr lang="en-US" sz="2000" dirty="0" err="1" smtClean="0"/>
              <a:t>capacit</a:t>
            </a:r>
            <a:r>
              <a:rPr lang="en-US" sz="2000" dirty="0"/>
              <a:t> </a:t>
            </a:r>
            <a:r>
              <a:rPr lang="en-US" sz="2000" dirty="0" smtClean="0"/>
              <a:t>as you need lots of energy to increase water temperature by 1 degree</a:t>
            </a:r>
          </a:p>
          <a:p>
            <a:pPr lvl="1"/>
            <a:r>
              <a:rPr lang="en-US" sz="2000" dirty="0" smtClean="0"/>
              <a:t>This allows water to be a good buffer in our body for </a:t>
            </a:r>
            <a:r>
              <a:rPr lang="en-US" sz="2000" dirty="0" err="1" smtClean="0"/>
              <a:t>termeprature</a:t>
            </a:r>
            <a:r>
              <a:rPr lang="en-US" sz="2000" dirty="0" smtClean="0"/>
              <a:t> changes</a:t>
            </a:r>
          </a:p>
          <a:p>
            <a:pPr lvl="1"/>
            <a:r>
              <a:rPr lang="en-US" sz="2000" dirty="0" smtClean="0"/>
              <a:t>Allowing us to stay within body temperature 4</a:t>
            </a:r>
            <a:endParaRPr lang="en-US" sz="2000" dirty="0"/>
          </a:p>
          <a:p>
            <a:r>
              <a:rPr lang="en-US" sz="2000" dirty="0" smtClean="0"/>
              <a:t>Maintains electrolyte balance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 intake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Water </a:t>
            </a:r>
            <a:r>
              <a:rPr lang="en-US" dirty="0" smtClean="0"/>
              <a:t>intake</a:t>
            </a:r>
          </a:p>
          <a:p>
            <a:pPr lvl="1"/>
            <a:r>
              <a:rPr lang="en-US" dirty="0" smtClean="0"/>
              <a:t>Water consumption through drinking water, beverages, consuming foods</a:t>
            </a:r>
            <a:endParaRPr lang="en-US" dirty="0"/>
          </a:p>
          <a:p>
            <a:pPr lvl="1"/>
            <a:r>
              <a:rPr lang="en-US" dirty="0" smtClean="0"/>
              <a:t>Fruits </a:t>
            </a:r>
            <a:r>
              <a:rPr lang="en-US" dirty="0"/>
              <a:t>and vegetables, </a:t>
            </a:r>
            <a:r>
              <a:rPr lang="en-US" dirty="0" smtClean="0"/>
              <a:t>are </a:t>
            </a:r>
            <a:r>
              <a:rPr lang="en-US" dirty="0"/>
              <a:t>at least 80% water.</a:t>
            </a:r>
          </a:p>
          <a:p>
            <a:pPr lvl="1"/>
            <a:r>
              <a:rPr lang="en-US" dirty="0"/>
              <a:t>The same is true for various other beverages such as milk, soda and fruit juices.</a:t>
            </a:r>
          </a:p>
          <a:p>
            <a:pPr lvl="1"/>
            <a:r>
              <a:rPr lang="en-US" dirty="0" smtClean="0"/>
              <a:t>Potato </a:t>
            </a:r>
            <a:r>
              <a:rPr lang="en-US" dirty="0"/>
              <a:t>chips, crackers and chocolate contain less than 10% water.</a:t>
            </a:r>
          </a:p>
          <a:p>
            <a:pPr lvl="1"/>
            <a:r>
              <a:rPr lang="en-US" dirty="0"/>
              <a:t>The water content of most other foods lies somewhere in between.</a:t>
            </a:r>
          </a:p>
          <a:p>
            <a:endParaRPr lang="en-US" dirty="0" smtClean="0"/>
          </a:p>
          <a:p>
            <a:r>
              <a:rPr lang="en-US" dirty="0" smtClean="0"/>
              <a:t>Total water intake is 2 to 3 </a:t>
            </a:r>
            <a:r>
              <a:rPr lang="en-US" dirty="0" err="1" smtClean="0"/>
              <a:t>litres</a:t>
            </a:r>
            <a:r>
              <a:rPr lang="en-US" dirty="0" smtClean="0"/>
              <a:t>/day for most people</a:t>
            </a:r>
          </a:p>
          <a:p>
            <a:pPr lvl="1"/>
            <a:r>
              <a:rPr lang="en-US" u="sng" dirty="0" smtClean="0"/>
              <a:t>Depend on the diet, lifestyle, and the environment</a:t>
            </a:r>
            <a:endParaRPr lang="en-US" u="sng" dirty="0"/>
          </a:p>
          <a:p>
            <a:pPr lvl="2"/>
            <a:r>
              <a:rPr lang="en-US" dirty="0" smtClean="0"/>
              <a:t>Active, high fruits and vegetable intake, hot or cold climate</a:t>
            </a:r>
          </a:p>
          <a:p>
            <a:endParaRPr lang="en-US" dirty="0"/>
          </a:p>
          <a:p>
            <a:r>
              <a:rPr lang="en-US" dirty="0" smtClean="0"/>
              <a:t>Many people don’t reach the minimum water intake!!!!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bodies lose water mainly via</a:t>
            </a:r>
          </a:p>
          <a:p>
            <a:pPr lvl="1"/>
            <a:r>
              <a:rPr lang="en-US" dirty="0" smtClean="0"/>
              <a:t> urine, sweat, exhaled air and stools.</a:t>
            </a:r>
          </a:p>
          <a:p>
            <a:pPr lvl="1"/>
            <a:r>
              <a:rPr lang="en-US" dirty="0" smtClean="0"/>
              <a:t>Stools can account for 150 ml water loss per day</a:t>
            </a:r>
          </a:p>
          <a:p>
            <a:pPr lvl="2"/>
            <a:r>
              <a:rPr lang="en-US" dirty="0" smtClean="0"/>
              <a:t>Diarrhea increases these losses</a:t>
            </a:r>
          </a:p>
          <a:p>
            <a:pPr lvl="2"/>
            <a:r>
              <a:rPr lang="en-US" dirty="0" smtClean="0"/>
              <a:t>Can be life threatening</a:t>
            </a:r>
          </a:p>
          <a:p>
            <a:pPr lvl="1"/>
            <a:r>
              <a:rPr lang="en-US" dirty="0" smtClean="0"/>
              <a:t>Through skin we lose from few millimeters to 5 </a:t>
            </a:r>
            <a:r>
              <a:rPr lang="en-US" dirty="0" err="1" smtClean="0"/>
              <a:t>litres</a:t>
            </a:r>
            <a:r>
              <a:rPr lang="en-US" dirty="0" smtClean="0"/>
              <a:t> per day (in hot climates)</a:t>
            </a:r>
          </a:p>
          <a:p>
            <a:pPr lvl="1"/>
            <a:r>
              <a:rPr lang="en-US" dirty="0" smtClean="0"/>
              <a:t>We lose as we exhale 300 to 400 ml of water </a:t>
            </a:r>
          </a:p>
          <a:p>
            <a:pPr lvl="1"/>
            <a:r>
              <a:rPr lang="en-US" dirty="0" smtClean="0"/>
              <a:t>Water control in our by is controlled by ADH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Anitdiruetic </a:t>
            </a:r>
            <a:r>
              <a:rPr lang="en-US" dirty="0" smtClean="0"/>
              <a:t>hormone</a:t>
            </a:r>
            <a:endParaRPr lang="en-US" dirty="0"/>
          </a:p>
        </p:txBody>
      </p:sp>
      <p:pic>
        <p:nvPicPr>
          <p:cNvPr id="5" name="Content Placeholder 4" descr="BP016 ADH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47914" y="1600200"/>
            <a:ext cx="4248172" cy="4525963"/>
          </a:xfrm>
        </p:spPr>
      </p:pic>
      <p:sp>
        <p:nvSpPr>
          <p:cNvPr id="6" name="TextBox 5"/>
          <p:cNvSpPr txBox="1"/>
          <p:nvPr/>
        </p:nvSpPr>
        <p:spPr>
          <a:xfrm>
            <a:off x="6400800" y="3886200"/>
            <a:ext cx="2057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When ADH is high</a:t>
            </a:r>
          </a:p>
          <a:p>
            <a:r>
              <a:rPr lang="en-US" dirty="0" smtClean="0"/>
              <a:t>more aquaporins (water channels) are expressed </a:t>
            </a:r>
          </a:p>
          <a:p>
            <a:r>
              <a:rPr lang="en-US" dirty="0" smtClean="0"/>
              <a:t>in the kidney to reabsorb water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Dehydration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vulnerable people for dehydration</a:t>
            </a:r>
          </a:p>
          <a:p>
            <a:pPr lvl="1"/>
            <a:r>
              <a:rPr lang="en-US" dirty="0" smtClean="0"/>
              <a:t>Children</a:t>
            </a:r>
          </a:p>
          <a:p>
            <a:pPr lvl="1"/>
            <a:r>
              <a:rPr lang="en-US" dirty="0" smtClean="0"/>
              <a:t>Elderly</a:t>
            </a:r>
          </a:p>
          <a:p>
            <a:pPr lvl="1"/>
            <a:endParaRPr lang="en-US" dirty="0"/>
          </a:p>
          <a:p>
            <a:r>
              <a:rPr lang="en-US" dirty="0" smtClean="0"/>
              <a:t>Types of dehydration</a:t>
            </a:r>
          </a:p>
          <a:p>
            <a:pPr lvl="1"/>
            <a:r>
              <a:rPr lang="en-US" dirty="0" smtClean="0"/>
              <a:t>Hypertonic</a:t>
            </a:r>
          </a:p>
          <a:p>
            <a:pPr lvl="1"/>
            <a:r>
              <a:rPr lang="en-US" dirty="0" smtClean="0"/>
              <a:t>Isotonic</a:t>
            </a:r>
          </a:p>
          <a:p>
            <a:pPr lvl="1"/>
            <a:r>
              <a:rPr lang="en-US" dirty="0" smtClean="0"/>
              <a:t>hypotonic</a:t>
            </a:r>
          </a:p>
          <a:p>
            <a:pPr lvl="1"/>
            <a:endParaRPr lang="en-US" dirty="0" smtClean="0"/>
          </a:p>
        </p:txBody>
      </p:sp>
      <p:pic>
        <p:nvPicPr>
          <p:cNvPr id="4" name="Content Placeholder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8638" y="3429000"/>
            <a:ext cx="4585362" cy="28956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 intoxication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Very rare</a:t>
            </a:r>
          </a:p>
          <a:p>
            <a:pPr lvl="1"/>
            <a:r>
              <a:rPr lang="en-US" dirty="0" smtClean="0"/>
              <a:t>Mainly in medical settings</a:t>
            </a:r>
          </a:p>
          <a:p>
            <a:pPr lvl="1"/>
            <a:r>
              <a:rPr lang="en-US" dirty="0" smtClean="0"/>
              <a:t>Among endurance athletes</a:t>
            </a:r>
          </a:p>
          <a:p>
            <a:r>
              <a:rPr lang="en-US" dirty="0" smtClean="0"/>
              <a:t>Excess water consumption exceeding water ability to excrete water</a:t>
            </a:r>
          </a:p>
          <a:p>
            <a:r>
              <a:rPr lang="en-US" dirty="0" smtClean="0"/>
              <a:t>Results in osmolar dilution and ICF volume increase and Swelling of cells </a:t>
            </a:r>
          </a:p>
          <a:p>
            <a:r>
              <a:rPr lang="en-US" dirty="0" smtClean="0"/>
              <a:t>Symptoms include </a:t>
            </a:r>
          </a:p>
          <a:p>
            <a:pPr lvl="1"/>
            <a:r>
              <a:rPr lang="en-US" dirty="0" smtClean="0"/>
              <a:t>Nausea, vomiting, blindness, muscle twitching, death are some of the consequences</a:t>
            </a:r>
            <a:endParaRPr lang="en-US" dirty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 and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 concrete evidence yet but claims</a:t>
            </a:r>
          </a:p>
          <a:p>
            <a:pPr lvl="1"/>
            <a:r>
              <a:rPr lang="en-US" dirty="0" smtClean="0"/>
              <a:t>Water reduces hyperglycemia</a:t>
            </a:r>
          </a:p>
          <a:p>
            <a:pPr lvl="1"/>
            <a:r>
              <a:rPr lang="en-US" dirty="0" smtClean="0"/>
              <a:t>Improves muscle recovery</a:t>
            </a:r>
          </a:p>
          <a:p>
            <a:pPr lvl="1"/>
            <a:r>
              <a:rPr lang="en-US" dirty="0" smtClean="0"/>
              <a:t>Improves </a:t>
            </a:r>
            <a:r>
              <a:rPr lang="en-US" dirty="0" err="1" smtClean="0"/>
              <a:t>sexsual</a:t>
            </a:r>
            <a:r>
              <a:rPr lang="en-US" dirty="0" smtClean="0"/>
              <a:t> </a:t>
            </a:r>
            <a:r>
              <a:rPr lang="en-US" dirty="0" err="1" smtClean="0"/>
              <a:t>perfromance</a:t>
            </a:r>
            <a:endParaRPr lang="en-US" dirty="0" smtClean="0"/>
          </a:p>
          <a:p>
            <a:pPr lvl="1"/>
            <a:r>
              <a:rPr lang="en-US" dirty="0" smtClean="0"/>
              <a:t>Reduce kidney dysfunction overtime</a:t>
            </a:r>
          </a:p>
          <a:p>
            <a:pPr lvl="1"/>
            <a:r>
              <a:rPr lang="en-US" dirty="0" smtClean="0"/>
              <a:t>Reduces inflammation</a:t>
            </a:r>
          </a:p>
          <a:p>
            <a:pPr lvl="1"/>
            <a:r>
              <a:rPr lang="en-US" dirty="0" smtClean="0"/>
              <a:t>Improves weight loss</a:t>
            </a:r>
          </a:p>
          <a:p>
            <a:pPr lvl="1"/>
            <a:r>
              <a:rPr lang="en-US" dirty="0" smtClean="0"/>
              <a:t>Reduces stroke </a:t>
            </a:r>
          </a:p>
          <a:p>
            <a:pPr lvl="1"/>
            <a:r>
              <a:rPr lang="en-US" dirty="0" smtClean="0"/>
              <a:t>Improves sleep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5290</TotalTime>
  <Words>378</Words>
  <Application>Microsoft Office PowerPoint</Application>
  <PresentationFormat>On-screen Show (4:3)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Hydration</vt:lpstr>
      <vt:lpstr>Water and our body</vt:lpstr>
      <vt:lpstr>Water intake</vt:lpstr>
      <vt:lpstr>Water loss</vt:lpstr>
      <vt:lpstr>Anitdiruetic hormone</vt:lpstr>
      <vt:lpstr>Dehydration</vt:lpstr>
      <vt:lpstr>Water intoxication</vt:lpstr>
      <vt:lpstr>Water and Health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HP User</dc:creator>
  <cp:lastModifiedBy>Mohanad M Kafri</cp:lastModifiedBy>
  <cp:revision>20</cp:revision>
  <dcterms:created xsi:type="dcterms:W3CDTF">2020-08-27T15:32:20Z</dcterms:created>
  <dcterms:modified xsi:type="dcterms:W3CDTF">2021-09-18T05:07:27Z</dcterms:modified>
</cp:coreProperties>
</file>