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sldIdLst>
    <p:sldId id="257" r:id="rId2"/>
    <p:sldId id="265" r:id="rId3"/>
    <p:sldId id="266" r:id="rId4"/>
    <p:sldId id="270" r:id="rId5"/>
    <p:sldId id="268" r:id="rId6"/>
    <p:sldId id="269" r:id="rId7"/>
    <p:sldId id="271" r:id="rId8"/>
    <p:sldId id="272" r:id="rId9"/>
    <p:sldId id="273" r:id="rId10"/>
    <p:sldId id="274" r:id="rId11"/>
    <p:sldId id="275" r:id="rId12"/>
    <p:sldId id="338"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339" r:id="rId36"/>
    <p:sldId id="340" r:id="rId37"/>
    <p:sldId id="301" r:id="rId38"/>
    <p:sldId id="342" r:id="rId39"/>
    <p:sldId id="341" r:id="rId40"/>
    <p:sldId id="313" r:id="rId41"/>
    <p:sldId id="314" r:id="rId42"/>
    <p:sldId id="315" r:id="rId43"/>
    <p:sldId id="344" r:id="rId44"/>
    <p:sldId id="317" r:id="rId45"/>
    <p:sldId id="318" r:id="rId46"/>
    <p:sldId id="319" r:id="rId47"/>
    <p:sldId id="320" r:id="rId48"/>
    <p:sldId id="322" r:id="rId49"/>
    <p:sldId id="324" r:id="rId50"/>
    <p:sldId id="326" r:id="rId51"/>
    <p:sldId id="328" r:id="rId52"/>
    <p:sldId id="329" r:id="rId53"/>
    <p:sldId id="330" r:id="rId54"/>
    <p:sldId id="331" r:id="rId55"/>
    <p:sldId id="332" r:id="rId56"/>
    <p:sldId id="343" r:id="rId57"/>
    <p:sldId id="333" r:id="rId58"/>
    <p:sldId id="334" r:id="rId59"/>
    <p:sldId id="335" r:id="rId60"/>
    <p:sldId id="312" r:id="rId61"/>
    <p:sldId id="336" r:id="rId62"/>
    <p:sldId id="345" r:id="rId63"/>
    <p:sldId id="337" r:id="rId6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44">
          <p15:clr>
            <a:srgbClr val="A4A3A4"/>
          </p15:clr>
        </p15:guide>
        <p15:guide id="2" pos="28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LB" initials="JLB" lastIdx="31" clrIdx="0">
    <p:extLst/>
  </p:cmAuthor>
  <p:cmAuthor id="2" name="Owner" initials="O" lastIdx="13" clrIdx="1"/>
  <p:cmAuthor id="3" name="Jeff Heyl" initials="JH"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841" autoAdjust="0"/>
    <p:restoredTop sz="97907" autoAdjust="0"/>
  </p:normalViewPr>
  <p:slideViewPr>
    <p:cSldViewPr snapToGrid="0" snapToObjects="1">
      <p:cViewPr varScale="1">
        <p:scale>
          <a:sx n="115" d="100"/>
          <a:sy n="115" d="100"/>
        </p:scale>
        <p:origin x="2160" y="108"/>
      </p:cViewPr>
      <p:guideLst>
        <p:guide orient="horz" pos="2144"/>
        <p:guide pos="2888"/>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2E0611E1-B028-2443-BED6-15B43C61F054}" type="datetimeFigureOut">
              <a:rPr lang="en-US"/>
              <a:pPr/>
              <a:t>6/24/2019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5570E3B-8CB0-CD44-872C-98256F01E610}" type="slidenum">
              <a:rPr lang="en-US"/>
              <a:pPr/>
              <a:t>‹#›</a:t>
            </a:fld>
            <a:endParaRPr lang="en-US"/>
          </a:p>
        </p:txBody>
      </p:sp>
    </p:spTree>
    <p:extLst>
      <p:ext uri="{BB962C8B-B14F-4D97-AF65-F5344CB8AC3E}">
        <p14:creationId xmlns:p14="http://schemas.microsoft.com/office/powerpoint/2010/main" val="2830212815"/>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mn-cs"/>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900D75EB-6556-544E-B1F5-A06E574FA996}" type="slidenum">
              <a:rPr lang="en-AU"/>
              <a:pPr/>
              <a:t>2</a:t>
            </a:fld>
            <a:endParaRPr lang="en-AU"/>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43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3405678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C575AEE4-EF71-AD4F-B445-7865C202FC62}" type="slidenum">
              <a:rPr lang="en-AU"/>
              <a:pPr/>
              <a:t>11</a:t>
            </a:fld>
            <a:endParaRPr lang="en-AU"/>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891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719613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36C2D27-19BC-9C41-98B6-CEDF46BDF066}" type="slidenum">
              <a:rPr lang="en-AU"/>
              <a:pPr/>
              <a:t>13</a:t>
            </a:fld>
            <a:endParaRPr lang="en-AU"/>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622748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0B78AA9B-A74E-3C40-ADE1-3A212DF29121}" type="slidenum">
              <a:rPr lang="en-AU"/>
              <a:pPr/>
              <a:t>14</a:t>
            </a:fld>
            <a:endParaRPr lang="en-AU"/>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481877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0688CB9C-2E1C-9946-A9D2-506B07AC3DA0}" type="slidenum">
              <a:rPr lang="en-AU"/>
              <a:pPr/>
              <a:t>15</a:t>
            </a:fld>
            <a:endParaRPr lang="en-AU"/>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716136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976CECC6-176C-E541-AEDC-70986D7AAB79}" type="slidenum">
              <a:rPr lang="en-AU"/>
              <a:pPr/>
              <a:t>16</a:t>
            </a:fld>
            <a:endParaRPr lang="en-AU"/>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983250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619722F5-35F9-494D-A4F2-BA7BA8E6C8F1}" type="slidenum">
              <a:rPr lang="en-AU"/>
              <a:pPr/>
              <a:t>17</a:t>
            </a:fld>
            <a:endParaRPr lang="en-AU"/>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3528014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2EEE5692-5FDB-0D4B-8C6E-1133CAE34F13}" type="slidenum">
              <a:rPr lang="en-AU"/>
              <a:pPr/>
              <a:t>18</a:t>
            </a:fld>
            <a:endParaRPr lang="en-AU"/>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490175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AC218B3-CB1E-4A49-9304-56417A3E6595}" type="slidenum">
              <a:rPr lang="en-AU"/>
              <a:pPr/>
              <a:t>19</a:t>
            </a:fld>
            <a:endParaRPr lang="en-AU"/>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427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Using this and subsequent slides, you might go through in more detail the decisions of Operations Management.  While greater detail is provided by these slides than the earlier one, you may still decide to have the students contribute examples from their own experience.</a:t>
            </a:r>
          </a:p>
        </p:txBody>
      </p:sp>
    </p:spTree>
    <p:extLst>
      <p:ext uri="{BB962C8B-B14F-4D97-AF65-F5344CB8AC3E}">
        <p14:creationId xmlns:p14="http://schemas.microsoft.com/office/powerpoint/2010/main" val="1578838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12C118BC-66FE-3B4A-95BA-D83D0F7F9418}" type="slidenum">
              <a:rPr lang="en-AU"/>
              <a:pPr/>
              <a:t>20</a:t>
            </a:fld>
            <a:endParaRPr lang="en-AU"/>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871094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0AC15A2F-84D1-994C-9657-262709B1F5E9}" type="slidenum">
              <a:rPr lang="en-AU"/>
              <a:pPr/>
              <a:t>21</a:t>
            </a:fld>
            <a:endParaRPr lang="en-AU"/>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115232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5A42BFC2-B589-CA4B-A3C1-E40D8036D40D}" type="slidenum">
              <a:rPr lang="en-AU"/>
              <a:pPr/>
              <a:t>3</a:t>
            </a:fld>
            <a:endParaRPr lang="en-AU"/>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4058352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BE22957-55AA-7D48-BEB3-67674BC0DABC}" type="slidenum">
              <a:rPr lang="en-AU"/>
              <a:pPr/>
              <a:t>22</a:t>
            </a:fld>
            <a:endParaRPr lang="en-AU"/>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930978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6D998B47-C787-4D41-9236-2CAB48B7A838}" type="slidenum">
              <a:rPr lang="en-AU"/>
              <a:pPr/>
              <a:t>23</a:t>
            </a:fld>
            <a:endParaRPr lang="en-AU"/>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384188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9A5D2CC1-495A-AB4A-8E88-4603C051E551}" type="slidenum">
              <a:rPr lang="en-AU"/>
              <a:pPr/>
              <a:t>24</a:t>
            </a:fld>
            <a:endParaRPr lang="en-AU"/>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727702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DFA19901-BEEE-AC42-80FB-4E268E40A78D}" type="slidenum">
              <a:rPr lang="en-AU"/>
              <a:pPr/>
              <a:t>25</a:t>
            </a:fld>
            <a:endParaRPr lang="en-AU"/>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3921997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8D866CEB-849B-D740-A43D-88B95A98351C}" type="slidenum">
              <a:rPr lang="en-AU"/>
              <a:pPr/>
              <a:t>26</a:t>
            </a:fld>
            <a:endParaRPr lang="en-AU"/>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889292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F6BFEE2C-D55F-7E40-A3CC-05F9AF7454BE}" type="slidenum">
              <a:rPr lang="en-AU"/>
              <a:pPr/>
              <a:t>27</a:t>
            </a:fld>
            <a:endParaRPr lang="en-AU"/>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564968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7A3A763-D917-574C-B77E-66DBEB121A4A}" type="slidenum">
              <a:rPr lang="en-AU"/>
              <a:pPr/>
              <a:t>28</a:t>
            </a:fld>
            <a:endParaRPr lang="en-AU"/>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591322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2C7CFF16-5F88-7149-9C74-4583F3A50037}" type="slidenum">
              <a:rPr lang="en-AU"/>
              <a:pPr/>
              <a:t>29</a:t>
            </a:fld>
            <a:endParaRPr lang="en-AU"/>
          </a:p>
        </p:txBody>
      </p:sp>
      <p:sp>
        <p:nvSpPr>
          <p:cNvPr id="74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475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33839944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FC1F0AA-7FD2-884C-9AC1-91E906864CE8}" type="slidenum">
              <a:rPr lang="en-AU"/>
              <a:pPr/>
              <a:t>30</a:t>
            </a:fld>
            <a:endParaRPr lang="en-AU"/>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680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3640374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D6E1697A-6BC9-FE4F-B73D-4442477B0596}" type="slidenum">
              <a:rPr lang="en-AU"/>
              <a:pPr/>
              <a:t>31</a:t>
            </a:fld>
            <a:endParaRPr lang="en-AU"/>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885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163140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CD3FF69-1870-B241-A56E-D445C0016791}" type="slidenum">
              <a:rPr lang="en-AU"/>
              <a:pPr/>
              <a:t>4</a:t>
            </a:fld>
            <a:endParaRPr lang="en-AU"/>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4919722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88F6D6D6-B5B3-8343-B01E-DEE3F3E4B764}" type="slidenum">
              <a:rPr lang="en-AU"/>
              <a:pPr/>
              <a:t>32</a:t>
            </a:fld>
            <a:endParaRPr lang="en-AU"/>
          </a:p>
        </p:txBody>
      </p:sp>
      <p:sp>
        <p:nvSpPr>
          <p:cNvPr id="80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089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849377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842CDE8-A235-9E4F-8BD0-08C66E66624D}" type="slidenum">
              <a:rPr lang="en-AU"/>
              <a:pPr/>
              <a:t>33</a:t>
            </a:fld>
            <a:endParaRPr lang="en-AU"/>
          </a:p>
        </p:txBody>
      </p:sp>
      <p:sp>
        <p:nvSpPr>
          <p:cNvPr id="82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294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881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389E629-9A65-5E40-B5E8-D72E64F26E35}" type="slidenum">
              <a:rPr lang="en-AU"/>
              <a:pPr/>
              <a:t>34</a:t>
            </a:fld>
            <a:endParaRPr lang="en-AU"/>
          </a:p>
        </p:txBody>
      </p:sp>
      <p:sp>
        <p:nvSpPr>
          <p:cNvPr id="849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499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33603849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BD6A9539-89A3-CB47-A9A1-E802AAA33CAA}" type="slidenum">
              <a:rPr lang="en-AU"/>
              <a:pPr/>
              <a:t>37</a:t>
            </a:fld>
            <a:endParaRPr lang="en-AU"/>
          </a:p>
        </p:txBody>
      </p:sp>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0396169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F9A1F1E0-D6C5-6248-8257-C7F234198B2D}" type="slidenum">
              <a:rPr lang="en-AU"/>
              <a:pPr/>
              <a:t>40</a:t>
            </a:fld>
            <a:endParaRPr lang="en-AU"/>
          </a:p>
        </p:txBody>
      </p:sp>
      <p:sp>
        <p:nvSpPr>
          <p:cNvPr id="931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318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861506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F64EFCA-1840-094C-8E36-FEE687FB6BDA}" type="slidenum">
              <a:rPr lang="en-AU"/>
              <a:pPr/>
              <a:t>41</a:t>
            </a:fld>
            <a:endParaRPr lang="en-AU"/>
          </a:p>
        </p:txBody>
      </p:sp>
      <p:sp>
        <p:nvSpPr>
          <p:cNvPr id="952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523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697059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E1A71915-2053-904F-8042-90D1657E7D55}" type="slidenum">
              <a:rPr lang="en-AU"/>
              <a:pPr/>
              <a:t>42</a:t>
            </a:fld>
            <a:endParaRPr lang="en-AU"/>
          </a:p>
        </p:txBody>
      </p:sp>
      <p:sp>
        <p:nvSpPr>
          <p:cNvPr id="972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728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0829684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EFB52B42-069A-C64A-B67A-65FFA7BE2AD3}" type="slidenum">
              <a:rPr lang="en-AU"/>
              <a:pPr/>
              <a:t>43</a:t>
            </a:fld>
            <a:endParaRPr lang="en-AU"/>
          </a:p>
        </p:txBody>
      </p:sp>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933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30705037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F9257E8-789B-734B-8CD6-46ACEBB032FE}" type="slidenum">
              <a:rPr lang="en-AU"/>
              <a:pPr/>
              <a:t>44</a:t>
            </a:fld>
            <a:endParaRPr lang="en-AU"/>
          </a:p>
        </p:txBody>
      </p:sp>
      <p:sp>
        <p:nvSpPr>
          <p:cNvPr id="1013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137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0636454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1914ACC5-85D1-3242-8143-C1501D1E1A07}" type="slidenum">
              <a:rPr lang="en-AU"/>
              <a:pPr/>
              <a:t>45</a:t>
            </a:fld>
            <a:endParaRPr lang="en-AU"/>
          </a:p>
        </p:txBody>
      </p:sp>
      <p:sp>
        <p:nvSpPr>
          <p:cNvPr id="1034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342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257051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01ED1996-EDF1-324B-B6FB-1AD0E11FCB28}" type="slidenum">
              <a:rPr lang="en-AU"/>
              <a:pPr/>
              <a:t>5</a:t>
            </a:fld>
            <a:endParaRPr lang="en-AU"/>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4900225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DA09024-5D19-8946-8932-6B975A2B65EE}" type="slidenum">
              <a:rPr lang="en-AU"/>
              <a:pPr/>
              <a:t>46</a:t>
            </a:fld>
            <a:endParaRPr lang="en-AU"/>
          </a:p>
        </p:txBody>
      </p:sp>
      <p:sp>
        <p:nvSpPr>
          <p:cNvPr id="1054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547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37226860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8BFABCB-193B-9A45-871A-200FE35DB2F6}" type="slidenum">
              <a:rPr lang="en-AU"/>
              <a:pPr/>
              <a:t>47</a:t>
            </a:fld>
            <a:endParaRPr lang="en-AU"/>
          </a:p>
        </p:txBody>
      </p:sp>
      <p:sp>
        <p:nvSpPr>
          <p:cNvPr id="1075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752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42497110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9305B230-B6ED-1B4C-9423-251FCF7DA1FF}" type="slidenum">
              <a:rPr lang="en-AU"/>
              <a:pPr/>
              <a:t>48</a:t>
            </a:fld>
            <a:endParaRPr lang="en-AU"/>
          </a:p>
        </p:txBody>
      </p:sp>
      <p:sp>
        <p:nvSpPr>
          <p:cNvPr id="1116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161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1476908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37D3494-A940-2D40-A839-9E515705C759}" type="slidenum">
              <a:rPr lang="en-AU"/>
              <a:pPr/>
              <a:t>49</a:t>
            </a:fld>
            <a:endParaRPr lang="en-AU"/>
          </a:p>
        </p:txBody>
      </p:sp>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200755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08EADB0C-17AB-8A40-A15B-3EA90BC33D3E}" type="slidenum">
              <a:rPr lang="en-AU"/>
              <a:pPr/>
              <a:t>50</a:t>
            </a:fld>
            <a:endParaRPr lang="en-AU"/>
          </a:p>
        </p:txBody>
      </p:sp>
      <p:sp>
        <p:nvSpPr>
          <p:cNvPr id="1198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981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4148674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1DF9E725-04DF-824C-92AC-51E30805C793}" type="slidenum">
              <a:rPr lang="en-AU"/>
              <a:pPr/>
              <a:t>51</a:t>
            </a:fld>
            <a:endParaRPr lang="en-AU"/>
          </a:p>
        </p:txBody>
      </p:sp>
      <p:sp>
        <p:nvSpPr>
          <p:cNvPr id="1239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390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9005886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571F5CB-384B-A74F-A769-6BB9BC73D291}" type="slidenum">
              <a:rPr lang="en-AU"/>
              <a:pPr/>
              <a:t>52</a:t>
            </a:fld>
            <a:endParaRPr lang="en-AU"/>
          </a:p>
        </p:txBody>
      </p:sp>
      <p:sp>
        <p:nvSpPr>
          <p:cNvPr id="1259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595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7791585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98BCB174-5C0B-144F-B88E-D0B1B3B67E8A}" type="slidenum">
              <a:rPr lang="en-AU"/>
              <a:pPr/>
              <a:t>53</a:t>
            </a:fld>
            <a:endParaRPr lang="en-AU"/>
          </a:p>
        </p:txBody>
      </p:sp>
      <p:sp>
        <p:nvSpPr>
          <p:cNvPr id="1280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800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38085960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4EC721F-169D-D849-BD8F-8A342456253A}" type="slidenum">
              <a:rPr lang="en-AU"/>
              <a:pPr/>
              <a:t>54</a:t>
            </a:fld>
            <a:endParaRPr lang="en-AU"/>
          </a:p>
        </p:txBody>
      </p:sp>
      <p:sp>
        <p:nvSpPr>
          <p:cNvPr id="1300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005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8893894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2A65FD06-C854-F242-9AB0-1D301BF1EB46}" type="slidenum">
              <a:rPr lang="en-AU"/>
              <a:pPr/>
              <a:t>55</a:t>
            </a:fld>
            <a:endParaRPr lang="en-AU"/>
          </a:p>
        </p:txBody>
      </p:sp>
      <p:sp>
        <p:nvSpPr>
          <p:cNvPr id="1320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209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713690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194503C1-53C8-4F4A-B842-2A68F1AAEF22}" type="slidenum">
              <a:rPr lang="en-AU"/>
              <a:pPr/>
              <a:t>6</a:t>
            </a:fld>
            <a:endParaRPr lang="en-AU"/>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62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7955574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F7259148-0437-334C-B4DC-834D6E32E3F3}" type="slidenum">
              <a:rPr lang="en-AU"/>
              <a:pPr/>
              <a:t>57</a:t>
            </a:fld>
            <a:endParaRPr lang="en-AU"/>
          </a:p>
        </p:txBody>
      </p:sp>
      <p:sp>
        <p:nvSpPr>
          <p:cNvPr id="1351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517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5788738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A04040DA-BD44-604B-B57F-671242BFEA1F}" type="slidenum">
              <a:rPr lang="en-AU"/>
              <a:pPr/>
              <a:t>58</a:t>
            </a:fld>
            <a:endParaRPr lang="en-AU"/>
          </a:p>
        </p:txBody>
      </p:sp>
      <p:sp>
        <p:nvSpPr>
          <p:cNvPr id="1372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721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2407934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B83D8826-FBDD-6640-B157-940AAC409F17}" type="slidenum">
              <a:rPr lang="en-AU"/>
              <a:pPr/>
              <a:t>59</a:t>
            </a:fld>
            <a:endParaRPr lang="en-AU"/>
          </a:p>
        </p:txBody>
      </p:sp>
      <p:sp>
        <p:nvSpPr>
          <p:cNvPr id="1392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926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5295259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F4173438-289F-134B-BFE1-C8B99E8AF1E6}" type="slidenum">
              <a:rPr lang="en-AU"/>
              <a:pPr/>
              <a:t>60</a:t>
            </a:fld>
            <a:endParaRPr lang="en-AU"/>
          </a:p>
        </p:txBody>
      </p:sp>
      <p:sp>
        <p:nvSpPr>
          <p:cNvPr id="141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131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9788613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6FD14BA-67F7-1842-A356-01E0500410CA}" type="slidenum">
              <a:rPr lang="en-AU"/>
              <a:pPr/>
              <a:t>61</a:t>
            </a:fld>
            <a:endParaRPr lang="en-AU"/>
          </a:p>
        </p:txBody>
      </p:sp>
      <p:sp>
        <p:nvSpPr>
          <p:cNvPr id="1433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336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1106826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76FD14BA-67F7-1842-A356-01E0500410CA}" type="slidenum">
              <a:rPr lang="en-AU"/>
              <a:pPr/>
              <a:t>62</a:t>
            </a:fld>
            <a:endParaRPr lang="en-AU"/>
          </a:p>
        </p:txBody>
      </p:sp>
      <p:sp>
        <p:nvSpPr>
          <p:cNvPr id="1433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336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33268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B6874349-6EFA-5543-9835-EB201C054DFB}" type="slidenum">
              <a:rPr lang="en-AU"/>
              <a:pPr/>
              <a:t>7</a:t>
            </a:fld>
            <a:endParaRPr lang="en-AU"/>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706656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2A50B98D-5DAC-7348-9A61-7263303C6355}" type="slidenum">
              <a:rPr lang="en-AU"/>
              <a:pPr/>
              <a:t>8</a:t>
            </a:fld>
            <a:endParaRPr lang="en-AU"/>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901598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E3EAF3F6-C18D-034B-86F0-8ECA4E57E6E5}" type="slidenum">
              <a:rPr lang="en-AU"/>
              <a:pPr/>
              <a:t>9</a:t>
            </a:fld>
            <a:endParaRPr lang="en-AU"/>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246084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fld id="{4F1531B7-A417-5141-9FC8-D3725AC0BBDB}" type="slidenum">
              <a:rPr lang="en-AU"/>
              <a:pPr/>
              <a:t>10</a:t>
            </a:fld>
            <a:endParaRPr lang="en-AU"/>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686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3070499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TextBox 3"/>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DF9C12CE-0FD8-364D-9768-5447276E87B3}" type="slidenum">
              <a:rPr lang="en-US" sz="1200">
                <a:solidFill>
                  <a:srgbClr val="A6A6A6"/>
                </a:solidFill>
                <a:latin typeface="Arial" charset="0"/>
              </a:rPr>
              <a:pPr/>
              <a:t>‹#›</a:t>
            </a:fld>
            <a:endParaRPr lang="en-US" sz="120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smtClean="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01C210C-3266-EB43-B07B-7145F34F04D9}" type="slidenum">
              <a:rPr lang="en-US"/>
              <a:pPr/>
              <a:t>‹#›</a:t>
            </a:fld>
            <a:endParaRPr lang="en-US"/>
          </a:p>
        </p:txBody>
      </p:sp>
    </p:spTree>
    <p:extLst>
      <p:ext uri="{BB962C8B-B14F-4D97-AF65-F5344CB8AC3E}">
        <p14:creationId xmlns:p14="http://schemas.microsoft.com/office/powerpoint/2010/main" val="246964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4" name="TextBox 3"/>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B110BCBE-1438-7F48-BB47-BA1F78811996}" type="slidenum">
              <a:rPr lang="en-US" sz="1200">
                <a:solidFill>
                  <a:srgbClr val="A6A6A6"/>
                </a:solidFill>
                <a:latin typeface="Arial" charset="0"/>
              </a:rPr>
              <a:pPr/>
              <a:t>‹#›</a:t>
            </a:fld>
            <a:endParaRPr lang="en-US" sz="120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smtClean="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CBB896C-46A8-5B41-A66E-6C0763BACC42}" type="slidenum">
              <a:rPr lang="en-US"/>
              <a:pPr/>
              <a:t>‹#›</a:t>
            </a:fld>
            <a:endParaRPr lang="en-US"/>
          </a:p>
        </p:txBody>
      </p:sp>
    </p:spTree>
    <p:extLst>
      <p:ext uri="{BB962C8B-B14F-4D97-AF65-F5344CB8AC3E}">
        <p14:creationId xmlns:p14="http://schemas.microsoft.com/office/powerpoint/2010/main" val="21636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4" name="TextBox 3"/>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02DAD016-8EBF-CF47-ACE8-593B4CD31605}" type="slidenum">
              <a:rPr lang="en-US" sz="1200">
                <a:solidFill>
                  <a:srgbClr val="A6A6A6"/>
                </a:solidFill>
                <a:latin typeface="Arial" charset="0"/>
              </a:rPr>
              <a:pPr/>
              <a:t>‹#›</a:t>
            </a:fld>
            <a:endParaRPr lang="en-US" sz="120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smtClean="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ABB3FB61-C215-E543-8FD1-8989B0E7D7CA}" type="slidenum">
              <a:rPr lang="en-US"/>
              <a:pPr/>
              <a:t>‹#›</a:t>
            </a:fld>
            <a:endParaRPr lang="en-US"/>
          </a:p>
        </p:txBody>
      </p:sp>
    </p:spTree>
    <p:extLst>
      <p:ext uri="{BB962C8B-B14F-4D97-AF65-F5344CB8AC3E}">
        <p14:creationId xmlns:p14="http://schemas.microsoft.com/office/powerpoint/2010/main" val="23433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bl">
  <p:cSld name="Title and Table">
    <p:spTree>
      <p:nvGrpSpPr>
        <p:cNvPr id="1" name=""/>
        <p:cNvGrpSpPr/>
        <p:nvPr/>
      </p:nvGrpSpPr>
      <p:grpSpPr>
        <a:xfrm>
          <a:off x="0" y="0"/>
          <a:ext cx="0" cy="0"/>
          <a:chOff x="0" y="0"/>
          <a:chExt cx="0" cy="0"/>
        </a:xfrm>
      </p:grpSpPr>
      <p:sp>
        <p:nvSpPr>
          <p:cNvPr id="4" name="TextBox 3"/>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2D157780-F1AB-BB49-BC1F-6068D2776DAC}" type="slidenum">
              <a:rPr lang="en-US" sz="1200">
                <a:solidFill>
                  <a:srgbClr val="A6A6A6"/>
                </a:solidFill>
                <a:latin typeface="Arial" charset="0"/>
              </a:rPr>
              <a:pPr/>
              <a:t>‹#›</a:t>
            </a:fld>
            <a:endParaRPr lang="en-US" sz="120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smtClean="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Title 1"/>
          <p:cNvSpPr>
            <a:spLocks noGrp="1"/>
          </p:cNvSpPr>
          <p:nvPr>
            <p:ph type="title"/>
          </p:nvPr>
        </p:nvSpPr>
        <p:spPr>
          <a:xfrm>
            <a:off x="685800" y="434975"/>
            <a:ext cx="7772400" cy="1143000"/>
          </a:xfrm>
        </p:spPr>
        <p:txBody>
          <a:bodyPr/>
          <a:lstStyle/>
          <a:p>
            <a:r>
              <a:rPr lang="en-AU" smtClean="0"/>
              <a:t>Click to edit Master title style</a:t>
            </a:r>
            <a:endParaRPr lang="en-US"/>
          </a:p>
        </p:txBody>
      </p:sp>
      <p:sp>
        <p:nvSpPr>
          <p:cNvPr id="3" name="Table Placeholder 2"/>
          <p:cNvSpPr>
            <a:spLocks noGrp="1"/>
          </p:cNvSpPr>
          <p:nvPr>
            <p:ph type="tbl" idx="1"/>
          </p:nvPr>
        </p:nvSpPr>
        <p:spPr>
          <a:xfrm>
            <a:off x="685800" y="1917700"/>
            <a:ext cx="7772400" cy="4114800"/>
          </a:xfrm>
        </p:spPr>
        <p:txBody>
          <a:bodyPr rtlCol="0">
            <a:normAutofit/>
          </a:bodyPr>
          <a:lstStyle/>
          <a:p>
            <a:pPr lvl="0"/>
            <a:endParaRPr lang="en-US" noProof="0"/>
          </a:p>
        </p:txBody>
      </p:sp>
    </p:spTree>
    <p:extLst>
      <p:ext uri="{BB962C8B-B14F-4D97-AF65-F5344CB8AC3E}">
        <p14:creationId xmlns:p14="http://schemas.microsoft.com/office/powerpoint/2010/main" val="138988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10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chart">
  <p:cSld name="Title and Chart">
    <p:spTree>
      <p:nvGrpSpPr>
        <p:cNvPr id="1" name=""/>
        <p:cNvGrpSpPr/>
        <p:nvPr/>
      </p:nvGrpSpPr>
      <p:grpSpPr>
        <a:xfrm>
          <a:off x="0" y="0"/>
          <a:ext cx="0" cy="0"/>
          <a:chOff x="0" y="0"/>
          <a:chExt cx="0" cy="0"/>
        </a:xfrm>
      </p:grpSpPr>
      <p:sp>
        <p:nvSpPr>
          <p:cNvPr id="4" name="TextBox 3"/>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0D7319B8-968D-9541-A109-B689B104CC37}" type="slidenum">
              <a:rPr lang="en-US" sz="1200">
                <a:solidFill>
                  <a:srgbClr val="A6A6A6"/>
                </a:solidFill>
                <a:latin typeface="Arial" charset="0"/>
              </a:rPr>
              <a:pPr/>
              <a:t>‹#›</a:t>
            </a:fld>
            <a:endParaRPr lang="en-US" sz="120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smtClean="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Title 1"/>
          <p:cNvSpPr>
            <a:spLocks noGrp="1"/>
          </p:cNvSpPr>
          <p:nvPr>
            <p:ph type="title"/>
          </p:nvPr>
        </p:nvSpPr>
        <p:spPr>
          <a:xfrm>
            <a:off x="685800" y="434975"/>
            <a:ext cx="7772400" cy="1143000"/>
          </a:xfrm>
        </p:spPr>
        <p:txBody>
          <a:bodyPr/>
          <a:lstStyle/>
          <a:p>
            <a:r>
              <a:rPr lang="en-AU" smtClean="0"/>
              <a:t>Click to edit Master title style</a:t>
            </a:r>
            <a:endParaRPr lang="en-US"/>
          </a:p>
        </p:txBody>
      </p:sp>
      <p:sp>
        <p:nvSpPr>
          <p:cNvPr id="3" name="Chart Placeholder 2"/>
          <p:cNvSpPr>
            <a:spLocks noGrp="1"/>
          </p:cNvSpPr>
          <p:nvPr>
            <p:ph type="chart" idx="1"/>
          </p:nvPr>
        </p:nvSpPr>
        <p:spPr>
          <a:xfrm>
            <a:off x="685800" y="1917700"/>
            <a:ext cx="7772400" cy="4114800"/>
          </a:xfrm>
        </p:spPr>
        <p:txBody>
          <a:bodyPr rtlCol="0">
            <a:normAutofit/>
          </a:bodyPr>
          <a:lstStyle/>
          <a:p>
            <a:pPr lvl="0"/>
            <a:endParaRPr lang="en-US" noProof="0"/>
          </a:p>
        </p:txBody>
      </p:sp>
    </p:spTree>
    <p:extLst>
      <p:ext uri="{BB962C8B-B14F-4D97-AF65-F5344CB8AC3E}">
        <p14:creationId xmlns:p14="http://schemas.microsoft.com/office/powerpoint/2010/main" val="46921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10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40851343-75B4-5B41-BA15-A1E5D1AFA31C}" type="slidenum">
              <a:rPr lang="en-US" sz="1200">
                <a:solidFill>
                  <a:srgbClr val="A6A6A6"/>
                </a:solidFill>
                <a:latin typeface="Arial" charset="0"/>
              </a:rPr>
              <a:pPr/>
              <a:t>‹#›</a:t>
            </a:fld>
            <a:endParaRPr lang="en-US" sz="120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smtClean="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lvl1pPr marL="342900" indent="-342900">
              <a:buClr>
                <a:schemeClr val="accent1"/>
              </a:buClr>
              <a:buFont typeface="Arial Unicode MS"/>
              <a:buChar char="▶"/>
              <a:defRPr/>
            </a:lvl1pPr>
            <a:lvl2pPr marL="742950" indent="-285750">
              <a:buClr>
                <a:schemeClr val="accent1"/>
              </a:buClr>
              <a:buFont typeface="Arial Unicode MS"/>
              <a:buChar char="▶"/>
              <a:defRPr/>
            </a:lvl2pPr>
            <a:lvl3pPr marL="1143000" indent="-228600">
              <a:buClr>
                <a:schemeClr val="accent1"/>
              </a:buClr>
              <a:buFont typeface="Arial Unicode MS"/>
              <a:buChar char="▶"/>
              <a:defRPr/>
            </a:lvl3pPr>
            <a:lvl4pPr marL="1600200" indent="-228600">
              <a:buClr>
                <a:schemeClr val="accent1"/>
              </a:buClr>
              <a:buFont typeface="Arial Unicode MS"/>
              <a:buChar char="▶"/>
              <a:defRPr/>
            </a:lvl4pPr>
            <a:lvl5pPr marL="2057400" indent="-228600">
              <a:buClr>
                <a:schemeClr val="accent1"/>
              </a:buClr>
              <a:buFont typeface="Arial Unicode MS"/>
              <a:buChar cha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19C0A48-53B8-C64F-AFE6-ECE23F11299D}" type="slidenum">
              <a:rPr lang="en-US"/>
              <a:pPr/>
              <a:t>‹#›</a:t>
            </a:fld>
            <a:endParaRPr lang="en-US"/>
          </a:p>
        </p:txBody>
      </p:sp>
    </p:spTree>
    <p:extLst>
      <p:ext uri="{BB962C8B-B14F-4D97-AF65-F5344CB8AC3E}">
        <p14:creationId xmlns:p14="http://schemas.microsoft.com/office/powerpoint/2010/main" val="202337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4" name="TextBox 3"/>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BA5193B0-0154-3645-AAC6-F847D834F72F}" type="slidenum">
              <a:rPr lang="en-US" sz="1200">
                <a:solidFill>
                  <a:srgbClr val="A6A6A6"/>
                </a:solidFill>
                <a:latin typeface="Arial" charset="0"/>
              </a:rPr>
              <a:pPr/>
              <a:t>‹#›</a:t>
            </a:fld>
            <a:endParaRPr lang="en-US" sz="120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smtClean="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3A2929A9-CBCF-F84E-AF43-5F98BE338A13}" type="slidenum">
              <a:rPr lang="en-US"/>
              <a:pPr/>
              <a:t>‹#›</a:t>
            </a:fld>
            <a:endParaRPr lang="en-US"/>
          </a:p>
        </p:txBody>
      </p:sp>
    </p:spTree>
    <p:extLst>
      <p:ext uri="{BB962C8B-B14F-4D97-AF65-F5344CB8AC3E}">
        <p14:creationId xmlns:p14="http://schemas.microsoft.com/office/powerpoint/2010/main" val="183381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5" name="TextBox 4"/>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3062501F-5EAC-7245-8D34-C03DAAD42E71}" type="slidenum">
              <a:rPr lang="en-US" sz="1200">
                <a:solidFill>
                  <a:srgbClr val="A6A6A6"/>
                </a:solidFill>
                <a:latin typeface="Arial" charset="0"/>
              </a:rPr>
              <a:pPr/>
              <a:t>‹#›</a:t>
            </a:fld>
            <a:endParaRPr lang="en-US" sz="1200">
              <a:solidFill>
                <a:srgbClr val="A6A6A6"/>
              </a:solidFill>
              <a:latin typeface="Arial" charset="0"/>
            </a:endParaRPr>
          </a:p>
        </p:txBody>
      </p:sp>
      <p:sp>
        <p:nvSpPr>
          <p:cNvPr id="6" name="TextBox 5"/>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smtClean="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8" name="Slide Number Placeholder 6"/>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E90C4066-B959-7048-993A-1D66F247A476}" type="slidenum">
              <a:rPr lang="en-US"/>
              <a:pPr/>
              <a:t>‹#›</a:t>
            </a:fld>
            <a:endParaRPr lang="en-US"/>
          </a:p>
        </p:txBody>
      </p:sp>
    </p:spTree>
    <p:extLst>
      <p:ext uri="{BB962C8B-B14F-4D97-AF65-F5344CB8AC3E}">
        <p14:creationId xmlns:p14="http://schemas.microsoft.com/office/powerpoint/2010/main" val="215628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7" name="TextBox 6"/>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636BEDF9-1A21-6B43-B875-962A05A1E8E2}" type="slidenum">
              <a:rPr lang="en-US" sz="1200">
                <a:solidFill>
                  <a:srgbClr val="A6A6A6"/>
                </a:solidFill>
                <a:latin typeface="Arial" charset="0"/>
              </a:rPr>
              <a:pPr/>
              <a:t>‹#›</a:t>
            </a:fld>
            <a:endParaRPr lang="en-US" sz="1200">
              <a:solidFill>
                <a:srgbClr val="A6A6A6"/>
              </a:solidFill>
              <a:latin typeface="Arial" charset="0"/>
            </a:endParaRPr>
          </a:p>
        </p:txBody>
      </p:sp>
      <p:sp>
        <p:nvSpPr>
          <p:cNvPr id="8" name="TextBox 7"/>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smtClean="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9" name="Footer Placeholder 7"/>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10" name="Slide Number Placeholder 8"/>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AC6EFCD-90AA-5148-8ABC-1BA59F88CEFF}" type="slidenum">
              <a:rPr lang="en-US"/>
              <a:pPr/>
              <a:t>‹#›</a:t>
            </a:fld>
            <a:endParaRPr lang="en-US"/>
          </a:p>
        </p:txBody>
      </p:sp>
    </p:spTree>
    <p:extLst>
      <p:ext uri="{BB962C8B-B14F-4D97-AF65-F5344CB8AC3E}">
        <p14:creationId xmlns:p14="http://schemas.microsoft.com/office/powerpoint/2010/main" val="382910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par>
                          <p:cTn id="12" fill="hold">
                            <p:stCondLst>
                              <p:cond delay="3000"/>
                            </p:stCondLst>
                            <p:childTnLst>
                              <p:par>
                                <p:cTn id="13" presetID="18" presetClass="entr" presetSubtype="6"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strips(downRight)">
                                      <p:cBhvr>
                                        <p:cTn id="15" dur="500"/>
                                        <p:tgtEl>
                                          <p:spTgt spid="5"/>
                                        </p:tgtEl>
                                      </p:cBhvr>
                                    </p:animEffect>
                                  </p:childTnLst>
                                </p:cTn>
                              </p:par>
                            </p:childTnLst>
                          </p:cTn>
                        </p:par>
                        <p:par>
                          <p:cTn id="16" fill="hold">
                            <p:stCondLst>
                              <p:cond delay="4500"/>
                            </p:stCondLst>
                            <p:childTnLst>
                              <p:par>
                                <p:cTn id="17" presetID="18" presetClass="entr" presetSubtype="6" fill="hold" grpId="0"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strips(downRigh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5" grpId="0" autoUpdateAnimBg="0"/>
      <p:bldP spid="6" grpId="0" autoUpdateAnimBg="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3" name="TextBox 2"/>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60EE7452-E89F-B44F-8EC6-5E7B2C87EB85}" type="slidenum">
              <a:rPr lang="en-US" sz="1200">
                <a:solidFill>
                  <a:srgbClr val="A6A6A6"/>
                </a:solidFill>
                <a:latin typeface="Arial" charset="0"/>
              </a:rPr>
              <a:pPr/>
              <a:t>‹#›</a:t>
            </a:fld>
            <a:endParaRPr lang="en-US" sz="1200">
              <a:solidFill>
                <a:srgbClr val="A6A6A6"/>
              </a:solidFill>
              <a:latin typeface="Arial" charset="0"/>
            </a:endParaRPr>
          </a:p>
        </p:txBody>
      </p:sp>
      <p:sp>
        <p:nvSpPr>
          <p:cNvPr id="4" name="TextBox 3"/>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marL="0" marR="0" indent="0" algn="l" defTabSz="457200" rtl="0" eaLnBrk="1" fontAlgn="base" latinLnBrk="0" hangingPunct="1">
              <a:lnSpc>
                <a:spcPct val="100000"/>
              </a:lnSpc>
              <a:spcBef>
                <a:spcPct val="0"/>
              </a:spcBef>
              <a:spcAft>
                <a:spcPct val="0"/>
              </a:spcAft>
              <a:buClrTx/>
              <a:buSzTx/>
              <a:buFontTx/>
              <a:buNone/>
              <a:tabLst/>
              <a:defRPr/>
            </a:pPr>
            <a:r>
              <a:rPr lang="en-AU" sz="1200" dirty="0" smtClean="0">
                <a:solidFill>
                  <a:srgbClr val="A6A6A6"/>
                </a:solidFill>
                <a:latin typeface="Arial" charset="0"/>
              </a:rPr>
              <a:t>Copyright © 2017 Pearson Education, Inc.</a:t>
            </a:r>
            <a:endParaRPr lang="en-US" sz="1200" dirty="0" smtClean="0">
              <a:solidFill>
                <a:srgbClr val="A6A6A6"/>
              </a:solidFill>
              <a:latin typeface="Arial" charset="0"/>
            </a:endParaRPr>
          </a:p>
        </p:txBody>
      </p:sp>
      <p:sp>
        <p:nvSpPr>
          <p:cNvPr id="2" name="Title 1"/>
          <p:cNvSpPr>
            <a:spLocks noGrp="1"/>
          </p:cNvSpPr>
          <p:nvPr>
            <p:ph type="title"/>
          </p:nvPr>
        </p:nvSpPr>
        <p:spPr/>
        <p:txBody>
          <a:bodyPr/>
          <a:lstStyle/>
          <a:p>
            <a:r>
              <a:rPr lang="en-AU" smtClean="0"/>
              <a:t>Click to edit Master title style</a:t>
            </a:r>
            <a:endParaRPr lang="en-US"/>
          </a:p>
        </p:txBody>
      </p:sp>
      <p:sp>
        <p:nvSpPr>
          <p:cNvPr id="5" name="Footer Placeholder 3"/>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6" name="Slide Number Placeholder 4"/>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235D4EDD-6E24-774D-A8B8-BDDB611A773D}" type="slidenum">
              <a:rPr lang="en-US"/>
              <a:pPr/>
              <a:t>‹#›</a:t>
            </a:fld>
            <a:endParaRPr lang="en-US"/>
          </a:p>
        </p:txBody>
      </p:sp>
    </p:spTree>
    <p:extLst>
      <p:ext uri="{BB962C8B-B14F-4D97-AF65-F5344CB8AC3E}">
        <p14:creationId xmlns:p14="http://schemas.microsoft.com/office/powerpoint/2010/main" val="7477228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TextBox 1"/>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1BEF13AA-8851-2444-B9D7-768558950ADA}" type="slidenum">
              <a:rPr lang="en-US" sz="1200">
                <a:solidFill>
                  <a:srgbClr val="A6A6A6"/>
                </a:solidFill>
                <a:latin typeface="Arial" charset="0"/>
              </a:rPr>
              <a:pPr/>
              <a:t>‹#›</a:t>
            </a:fld>
            <a:endParaRPr lang="en-US" sz="1200">
              <a:solidFill>
                <a:srgbClr val="A6A6A6"/>
              </a:solidFill>
              <a:latin typeface="Arial" charset="0"/>
            </a:endParaRPr>
          </a:p>
        </p:txBody>
      </p:sp>
      <p:sp>
        <p:nvSpPr>
          <p:cNvPr id="3" name="TextBox 2"/>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smtClean="0">
                <a:solidFill>
                  <a:srgbClr val="A6A6A6"/>
                </a:solidFill>
                <a:latin typeface="Arial" charset="0"/>
              </a:rPr>
              <a:t>Copyright © 2017 Pearson Education, Inc.</a:t>
            </a:r>
            <a:endParaRPr lang="en-US" sz="1200" dirty="0">
              <a:solidFill>
                <a:srgbClr val="A6A6A6"/>
              </a:solidFill>
              <a:latin typeface="Arial" charset="0"/>
            </a:endParaRPr>
          </a:p>
        </p:txBody>
      </p:sp>
      <p:sp>
        <p:nvSpPr>
          <p:cNvPr id="4" name="Footer Placeholder 2"/>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5" name="Slide Number Placeholder 3"/>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6462699-1AF8-664B-ADB3-A01A0E32F0C8}" type="slidenum">
              <a:rPr lang="en-US"/>
              <a:pPr/>
              <a:t>‹#›</a:t>
            </a:fld>
            <a:endParaRPr lang="en-US"/>
          </a:p>
        </p:txBody>
      </p:sp>
    </p:spTree>
    <p:extLst>
      <p:ext uri="{BB962C8B-B14F-4D97-AF65-F5344CB8AC3E}">
        <p14:creationId xmlns:p14="http://schemas.microsoft.com/office/powerpoint/2010/main" val="36146636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5" name="TextBox 4"/>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32A51939-0030-0A4E-A79E-17F611277B53}" type="slidenum">
              <a:rPr lang="en-US" sz="1200">
                <a:solidFill>
                  <a:srgbClr val="A6A6A6"/>
                </a:solidFill>
                <a:latin typeface="Arial" charset="0"/>
              </a:rPr>
              <a:pPr/>
              <a:t>‹#›</a:t>
            </a:fld>
            <a:endParaRPr lang="en-US" sz="1200">
              <a:solidFill>
                <a:srgbClr val="A6A6A6"/>
              </a:solidFill>
              <a:latin typeface="Arial" charset="0"/>
            </a:endParaRPr>
          </a:p>
        </p:txBody>
      </p:sp>
      <p:sp>
        <p:nvSpPr>
          <p:cNvPr id="6" name="TextBox 5"/>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smtClean="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7"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8" name="Slide Number Placeholder 6"/>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08157194-97EA-E94B-9726-A838644DB756}" type="slidenum">
              <a:rPr lang="en-US"/>
              <a:pPr/>
              <a:t>‹#›</a:t>
            </a:fld>
            <a:endParaRPr lang="en-US"/>
          </a:p>
        </p:txBody>
      </p:sp>
    </p:spTree>
    <p:extLst>
      <p:ext uri="{BB962C8B-B14F-4D97-AF65-F5344CB8AC3E}">
        <p14:creationId xmlns:p14="http://schemas.microsoft.com/office/powerpoint/2010/main" val="382208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5" name="TextBox 4"/>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B408A058-3B46-274D-97D4-88B83F07514C}" type="slidenum">
              <a:rPr lang="en-US" sz="1200">
                <a:solidFill>
                  <a:srgbClr val="A6A6A6"/>
                </a:solidFill>
                <a:latin typeface="Arial" charset="0"/>
              </a:rPr>
              <a:pPr/>
              <a:t>‹#›</a:t>
            </a:fld>
            <a:endParaRPr lang="en-US" sz="1200">
              <a:solidFill>
                <a:srgbClr val="A6A6A6"/>
              </a:solidFill>
              <a:latin typeface="Arial" charset="0"/>
            </a:endParaRPr>
          </a:p>
        </p:txBody>
      </p:sp>
      <p:sp>
        <p:nvSpPr>
          <p:cNvPr id="6" name="TextBox 5"/>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smtClean="0">
                <a:solidFill>
                  <a:srgbClr val="A6A6A6"/>
                </a:solidFill>
                <a:latin typeface="Arial" charset="0"/>
              </a:rPr>
              <a:t>Copyright © 2017 Pearson Education, Inc.</a:t>
            </a:r>
            <a:endParaRPr lang="en-US" sz="1200" dirty="0">
              <a:solidFill>
                <a:srgbClr val="A6A6A6"/>
              </a:solidFill>
              <a:latin typeface="Arial" charset="0"/>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7"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
        <p:nvSpPr>
          <p:cNvPr id="8" name="Slide Number Placeholder 6"/>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A096DE74-CAF8-1D48-A916-7FE4B71AAB36}" type="slidenum">
              <a:rPr lang="en-US"/>
              <a:pPr/>
              <a:t>‹#›</a:t>
            </a:fld>
            <a:endParaRPr lang="en-US"/>
          </a:p>
        </p:txBody>
      </p:sp>
    </p:spTree>
    <p:extLst>
      <p:ext uri="{BB962C8B-B14F-4D97-AF65-F5344CB8AC3E}">
        <p14:creationId xmlns:p14="http://schemas.microsoft.com/office/powerpoint/2010/main" val="344281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10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8" name="TextBox 7"/>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smtClean="0">
                <a:solidFill>
                  <a:srgbClr val="A6A6A6"/>
                </a:solidFill>
                <a:latin typeface="Arial" charset="0"/>
              </a:rPr>
              <a:t>Copyright © 2017 </a:t>
            </a:r>
            <a:r>
              <a:rPr lang="en-AU" sz="1200" dirty="0">
                <a:solidFill>
                  <a:srgbClr val="A6A6A6"/>
                </a:solidFill>
                <a:latin typeface="Arial" charset="0"/>
              </a:rPr>
              <a:t>Pearson Education, Inc.</a:t>
            </a:r>
            <a:endParaRPr lang="en-US" sz="1200" dirty="0">
              <a:solidFill>
                <a:srgbClr val="A6A6A6"/>
              </a:solidFill>
              <a:latin typeface="Arial" charset="0"/>
            </a:endParaRPr>
          </a:p>
        </p:txBody>
      </p:sp>
      <p:sp>
        <p:nvSpPr>
          <p:cNvPr id="9" name="TextBox 8"/>
          <p:cNvSpPr txBox="1"/>
          <p:nvPr userDrawn="1"/>
        </p:nvSpPr>
        <p:spPr>
          <a:xfrm>
            <a:off x="7975600" y="6384925"/>
            <a:ext cx="595313" cy="276225"/>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a:solidFill>
                  <a:srgbClr val="A6A6A6"/>
                </a:solidFill>
                <a:latin typeface="Arial" charset="0"/>
              </a:rPr>
              <a:t>1 - </a:t>
            </a:r>
            <a:fld id="{DD5F6244-AF47-634E-8DBF-AF0C536FC874}" type="slidenum">
              <a:rPr lang="en-US" sz="1200">
                <a:solidFill>
                  <a:srgbClr val="A6A6A6"/>
                </a:solidFill>
                <a:latin typeface="Arial" charset="0"/>
              </a:rPr>
              <a:pPr/>
              <a:t>‹#›</a:t>
            </a:fld>
            <a:endParaRPr lang="en-US" sz="1200">
              <a:solidFill>
                <a:srgbClr val="A6A6A6"/>
              </a:solidFill>
              <a:latin typeface="Arial"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8" presetClass="entr" presetSubtype="6" fill="hold" nodeType="afterEffect">
                  <p:stCondLst>
                    <p:cond delay="1000"/>
                  </p:stCondLst>
                  <p:childTnLst>
                    <p:set>
                      <p:cBhvr>
                        <p:cTn dur="1" fill="hold">
                          <p:stCondLst>
                            <p:cond delay="0"/>
                          </p:stCondLst>
                        </p:cTn>
                        <p:tgtEl>
                          <p:spTgt spid="3"/>
                        </p:tgtEl>
                        <p:attrNameLst>
                          <p:attrName>style.visibility</p:attrName>
                        </p:attrNameLst>
                      </p:cBhvr>
                      <p:to>
                        <p:strVal val="visible"/>
                      </p:to>
                    </p:set>
                    <p:animEffect transition="in" filter="strips(downRight)">
                      <p:cBhvr>
                        <p:cTn dur="1000"/>
                        <p:tgtEl>
                          <p:spTgt spid="3"/>
                        </p:tgtEl>
                      </p:cBhvr>
                    </p:animEffect>
                  </p:childTnLst>
                </p:cTn>
              </p:par>
            </p:tnLst>
          </p:tmpl>
        </p:tmplLst>
      </p:bldP>
    </p:bldLst>
  </p:timing>
  <p:txStyles>
    <p:titleStyle>
      <a:lvl1pPr algn="ctr" defTabSz="457200" rtl="0" fontAlgn="base">
        <a:spcBef>
          <a:spcPct val="0"/>
        </a:spcBef>
        <a:spcAft>
          <a:spcPct val="0"/>
        </a:spcAft>
        <a:defRPr sz="4400" b="1" kern="1200">
          <a:solidFill>
            <a:schemeClr val="tx1"/>
          </a:solidFill>
          <a:latin typeface="Arial"/>
          <a:ea typeface="ＭＳ Ｐゴシック" charset="0"/>
          <a:cs typeface="Arial"/>
        </a:defRPr>
      </a:lvl1pPr>
      <a:lvl2pPr algn="ctr" defTabSz="457200" rtl="0" fontAlgn="base">
        <a:spcBef>
          <a:spcPct val="0"/>
        </a:spcBef>
        <a:spcAft>
          <a:spcPct val="0"/>
        </a:spcAft>
        <a:defRPr sz="4400" b="1">
          <a:solidFill>
            <a:schemeClr val="tx1"/>
          </a:solidFill>
          <a:latin typeface="Arial" charset="0"/>
          <a:ea typeface="ＭＳ Ｐゴシック" charset="0"/>
          <a:cs typeface="Arial" charset="0"/>
        </a:defRPr>
      </a:lvl2pPr>
      <a:lvl3pPr algn="ctr" defTabSz="457200" rtl="0" fontAlgn="base">
        <a:spcBef>
          <a:spcPct val="0"/>
        </a:spcBef>
        <a:spcAft>
          <a:spcPct val="0"/>
        </a:spcAft>
        <a:defRPr sz="4400" b="1">
          <a:solidFill>
            <a:schemeClr val="tx1"/>
          </a:solidFill>
          <a:latin typeface="Arial" charset="0"/>
          <a:ea typeface="ＭＳ Ｐゴシック" charset="0"/>
          <a:cs typeface="Arial" charset="0"/>
        </a:defRPr>
      </a:lvl3pPr>
      <a:lvl4pPr algn="ctr" defTabSz="457200" rtl="0" fontAlgn="base">
        <a:spcBef>
          <a:spcPct val="0"/>
        </a:spcBef>
        <a:spcAft>
          <a:spcPct val="0"/>
        </a:spcAft>
        <a:defRPr sz="4400" b="1">
          <a:solidFill>
            <a:schemeClr val="tx1"/>
          </a:solidFill>
          <a:latin typeface="Arial" charset="0"/>
          <a:ea typeface="ＭＳ Ｐゴシック" charset="0"/>
          <a:cs typeface="Arial" charset="0"/>
        </a:defRPr>
      </a:lvl4pPr>
      <a:lvl5pPr algn="ctr" defTabSz="457200" rtl="0" fontAlgn="base">
        <a:spcBef>
          <a:spcPct val="0"/>
        </a:spcBef>
        <a:spcAft>
          <a:spcPct val="0"/>
        </a:spcAft>
        <a:defRPr sz="4400" b="1">
          <a:solidFill>
            <a:schemeClr val="tx1"/>
          </a:solidFill>
          <a:latin typeface="Arial" charset="0"/>
          <a:ea typeface="ＭＳ Ｐゴシック" charset="0"/>
          <a:cs typeface="Arial" charset="0"/>
        </a:defRPr>
      </a:lvl5pPr>
      <a:lvl6pPr marL="457200" algn="ctr" defTabSz="457200" rtl="0" fontAlgn="base">
        <a:spcBef>
          <a:spcPct val="0"/>
        </a:spcBef>
        <a:spcAft>
          <a:spcPct val="0"/>
        </a:spcAft>
        <a:defRPr sz="4400" b="1">
          <a:solidFill>
            <a:schemeClr val="tx1"/>
          </a:solidFill>
          <a:latin typeface="Arial" charset="0"/>
          <a:ea typeface="ＭＳ Ｐゴシック" charset="0"/>
          <a:cs typeface="Arial" charset="0"/>
        </a:defRPr>
      </a:lvl6pPr>
      <a:lvl7pPr marL="914400" algn="ctr" defTabSz="457200" rtl="0" fontAlgn="base">
        <a:spcBef>
          <a:spcPct val="0"/>
        </a:spcBef>
        <a:spcAft>
          <a:spcPct val="0"/>
        </a:spcAft>
        <a:defRPr sz="4400" b="1">
          <a:solidFill>
            <a:schemeClr val="tx1"/>
          </a:solidFill>
          <a:latin typeface="Arial" charset="0"/>
          <a:ea typeface="ＭＳ Ｐゴシック" charset="0"/>
          <a:cs typeface="Arial" charset="0"/>
        </a:defRPr>
      </a:lvl7pPr>
      <a:lvl8pPr marL="1371600" algn="ctr" defTabSz="457200" rtl="0" fontAlgn="base">
        <a:spcBef>
          <a:spcPct val="0"/>
        </a:spcBef>
        <a:spcAft>
          <a:spcPct val="0"/>
        </a:spcAft>
        <a:defRPr sz="4400" b="1">
          <a:solidFill>
            <a:schemeClr val="tx1"/>
          </a:solidFill>
          <a:latin typeface="Arial" charset="0"/>
          <a:ea typeface="ＭＳ Ｐゴシック" charset="0"/>
          <a:cs typeface="Arial" charset="0"/>
        </a:defRPr>
      </a:lvl8pPr>
      <a:lvl9pPr marL="1828800" algn="ctr" defTabSz="457200" rtl="0" fontAlgn="base">
        <a:spcBef>
          <a:spcPct val="0"/>
        </a:spcBef>
        <a:spcAft>
          <a:spcPct val="0"/>
        </a:spcAft>
        <a:defRPr sz="4400" b="1">
          <a:solidFill>
            <a:schemeClr val="tx1"/>
          </a:solidFill>
          <a:latin typeface="Arial" charset="0"/>
          <a:ea typeface="ＭＳ Ｐゴシック" charset="0"/>
          <a:cs typeface="Arial" charset="0"/>
        </a:defRPr>
      </a:lvl9pPr>
    </p:titleStyle>
    <p:bodyStyle>
      <a:lvl1pPr marL="342900" indent="-342900" algn="l" defTabSz="457200" rtl="0" fontAlgn="base">
        <a:lnSpc>
          <a:spcPct val="90000"/>
        </a:lnSpc>
        <a:spcBef>
          <a:spcPct val="0"/>
        </a:spcBef>
        <a:spcAft>
          <a:spcPts val="1200"/>
        </a:spcAft>
        <a:buClr>
          <a:schemeClr val="accent1"/>
        </a:buClr>
        <a:buFont typeface="Arial Unicode MS" charset="0"/>
        <a:buChar char="▶"/>
        <a:defRPr sz="3200" kern="1200">
          <a:solidFill>
            <a:schemeClr val="tx1"/>
          </a:solidFill>
          <a:latin typeface="Arial"/>
          <a:ea typeface="ＭＳ Ｐゴシック" charset="0"/>
          <a:cs typeface="Arial"/>
        </a:defRPr>
      </a:lvl1pPr>
      <a:lvl2pPr marL="742950" indent="-285750" algn="l" defTabSz="457200" rtl="0" fontAlgn="base">
        <a:lnSpc>
          <a:spcPct val="90000"/>
        </a:lnSpc>
        <a:spcBef>
          <a:spcPct val="0"/>
        </a:spcBef>
        <a:spcAft>
          <a:spcPts val="1200"/>
        </a:spcAft>
        <a:buClr>
          <a:schemeClr val="accent1"/>
        </a:buClr>
        <a:buFont typeface="Arial Unicode MS" charset="0"/>
        <a:buChar char="▶"/>
        <a:defRPr sz="2800" kern="1200">
          <a:solidFill>
            <a:schemeClr val="tx1"/>
          </a:solidFill>
          <a:latin typeface="Arial"/>
          <a:ea typeface="Arial" charset="0"/>
          <a:cs typeface="Arial"/>
        </a:defRPr>
      </a:lvl2pPr>
      <a:lvl3pPr marL="1143000" indent="-228600" algn="l" defTabSz="457200" rtl="0" fontAlgn="base">
        <a:lnSpc>
          <a:spcPct val="90000"/>
        </a:lnSpc>
        <a:spcBef>
          <a:spcPct val="0"/>
        </a:spcBef>
        <a:spcAft>
          <a:spcPts val="1200"/>
        </a:spcAft>
        <a:buClr>
          <a:schemeClr val="accent1"/>
        </a:buClr>
        <a:buFont typeface="Arial Unicode MS" charset="0"/>
        <a:buChar char="▶"/>
        <a:defRPr sz="2400" kern="1200">
          <a:solidFill>
            <a:schemeClr val="tx1"/>
          </a:solidFill>
          <a:latin typeface="Arial"/>
          <a:ea typeface="Arial" charset="0"/>
          <a:cs typeface="Arial"/>
        </a:defRPr>
      </a:lvl3pPr>
      <a:lvl4pPr marL="1600200" indent="-228600" algn="l" defTabSz="457200" rtl="0" fontAlgn="base">
        <a:lnSpc>
          <a:spcPct val="90000"/>
        </a:lnSpc>
        <a:spcBef>
          <a:spcPct val="0"/>
        </a:spcBef>
        <a:spcAft>
          <a:spcPts val="1200"/>
        </a:spcAft>
        <a:buClr>
          <a:schemeClr val="accent1"/>
        </a:buClr>
        <a:buFont typeface="Arial Unicode MS" charset="0"/>
        <a:buChar char="▶"/>
        <a:defRPr sz="2000" kern="1200">
          <a:solidFill>
            <a:schemeClr val="tx1"/>
          </a:solidFill>
          <a:latin typeface="Arial"/>
          <a:ea typeface="Arial" charset="0"/>
          <a:cs typeface="Arial"/>
        </a:defRPr>
      </a:lvl4pPr>
      <a:lvl5pPr marL="2057400" indent="-228600" algn="l" defTabSz="457200" rtl="0" fontAlgn="base">
        <a:lnSpc>
          <a:spcPct val="90000"/>
        </a:lnSpc>
        <a:spcBef>
          <a:spcPct val="0"/>
        </a:spcBef>
        <a:spcAft>
          <a:spcPts val="1200"/>
        </a:spcAft>
        <a:buClr>
          <a:schemeClr val="accent1"/>
        </a:buClr>
        <a:buFont typeface="Arial Unicode MS" charset="0"/>
        <a:buChar char="▶"/>
        <a:defRPr sz="20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aska tails 2.pdf"/>
          <p:cNvPicPr>
            <a:picLocks noChangeAspect="1"/>
          </p:cNvPicPr>
          <p:nvPr/>
        </p:nvPicPr>
        <p:blipFill rotWithShape="1">
          <a:blip r:embed="rId2">
            <a:extLst>
              <a:ext uri="{28A0092B-C50C-407E-A947-70E740481C1C}">
                <a14:useLocalDpi xmlns:a14="http://schemas.microsoft.com/office/drawing/2010/main" val="0"/>
              </a:ext>
            </a:extLst>
          </a:blip>
          <a:srcRect b="9167"/>
          <a:stretch/>
        </p:blipFill>
        <p:spPr>
          <a:xfrm>
            <a:off x="0" y="0"/>
            <a:ext cx="9144000" cy="6858000"/>
          </a:xfrm>
          <a:prstGeom prst="rect">
            <a:avLst/>
          </a:prstGeom>
        </p:spPr>
      </p:pic>
      <p:sp>
        <p:nvSpPr>
          <p:cNvPr id="32" name="Rectangle 31"/>
          <p:cNvSpPr>
            <a:spLocks noChangeArrowheads="1"/>
          </p:cNvSpPr>
          <p:nvPr/>
        </p:nvSpPr>
        <p:spPr bwMode="auto">
          <a:xfrm>
            <a:off x="7302500" y="1109663"/>
            <a:ext cx="1244600" cy="1666875"/>
          </a:xfrm>
          <a:prstGeom prst="rect">
            <a:avLst/>
          </a:prstGeom>
          <a:solidFill>
            <a:srgbClr val="BFBFBF"/>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chemeClr val="lt1"/>
              </a:solidFill>
              <a:latin typeface="+mn-lt"/>
              <a:ea typeface="+mn-ea"/>
              <a:cs typeface="+mn-cs"/>
            </a:endParaRPr>
          </a:p>
        </p:txBody>
      </p:sp>
      <p:grpSp>
        <p:nvGrpSpPr>
          <p:cNvPr id="16388" name="Group 32"/>
          <p:cNvGrpSpPr>
            <a:grpSpLocks/>
          </p:cNvGrpSpPr>
          <p:nvPr/>
        </p:nvGrpSpPr>
        <p:grpSpPr bwMode="auto">
          <a:xfrm>
            <a:off x="368300" y="638175"/>
            <a:ext cx="7158038" cy="2363788"/>
            <a:chOff x="0" y="1417638"/>
            <a:chExt cx="7500407" cy="1305983"/>
          </a:xfrm>
        </p:grpSpPr>
        <p:sp>
          <p:nvSpPr>
            <p:cNvPr id="34" name="Rectangle 4"/>
            <p:cNvSpPr/>
            <p:nvPr/>
          </p:nvSpPr>
          <p:spPr>
            <a:xfrm>
              <a:off x="7056271" y="1564112"/>
              <a:ext cx="444136" cy="1159509"/>
            </a:xfrm>
            <a:custGeom>
              <a:avLst/>
              <a:gdLst>
                <a:gd name="connsiteX0" fmla="*/ 0 w 443441"/>
                <a:gd name="connsiteY0" fmla="*/ 0 h 1159933"/>
                <a:gd name="connsiteX1" fmla="*/ 443441 w 443441"/>
                <a:gd name="connsiteY1" fmla="*/ 0 h 1159933"/>
                <a:gd name="connsiteX2" fmla="*/ 443441 w 443441"/>
                <a:gd name="connsiteY2" fmla="*/ 1159933 h 1159933"/>
                <a:gd name="connsiteX3" fmla="*/ 0 w 443441"/>
                <a:gd name="connsiteY3" fmla="*/ 1159933 h 1159933"/>
                <a:gd name="connsiteX4" fmla="*/ 0 w 443441"/>
                <a:gd name="connsiteY4"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83670 h 1159933"/>
                <a:gd name="connsiteX3" fmla="*/ 443441 w 443441"/>
                <a:gd name="connsiteY3" fmla="*/ 1159933 h 1159933"/>
                <a:gd name="connsiteX4" fmla="*/ 0 w 443441"/>
                <a:gd name="connsiteY4" fmla="*/ 1159933 h 1159933"/>
                <a:gd name="connsiteX5" fmla="*/ 0 w 443441"/>
                <a:gd name="connsiteY5" fmla="*/ 0 h 115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441" h="1159933">
                  <a:moveTo>
                    <a:pt x="0" y="0"/>
                  </a:moveTo>
                  <a:lnTo>
                    <a:pt x="443441" y="0"/>
                  </a:lnTo>
                  <a:lnTo>
                    <a:pt x="262467" y="583670"/>
                  </a:lnTo>
                  <a:lnTo>
                    <a:pt x="443441" y="1159933"/>
                  </a:lnTo>
                  <a:lnTo>
                    <a:pt x="0" y="1159933"/>
                  </a:lnTo>
                  <a:lnTo>
                    <a:pt x="0" y="0"/>
                  </a:lnTo>
                  <a:close/>
                </a:path>
              </a:pathLst>
            </a:custGeom>
            <a:solidFill>
              <a:schemeClr val="tx2"/>
            </a:solid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elvetica Neue"/>
                <a:cs typeface="Helvetica Neue"/>
              </a:endParaRPr>
            </a:p>
          </p:txBody>
        </p:sp>
        <p:sp>
          <p:nvSpPr>
            <p:cNvPr id="35" name="Rectangle 34"/>
            <p:cNvSpPr/>
            <p:nvPr/>
          </p:nvSpPr>
          <p:spPr>
            <a:xfrm>
              <a:off x="0" y="1417638"/>
              <a:ext cx="7207643" cy="1159509"/>
            </a:xfrm>
            <a:prstGeom prst="rect">
              <a:avLst/>
            </a:prstGeom>
            <a:solidFill>
              <a:schemeClr val="tx2"/>
            </a:solid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elvetica Neue"/>
                <a:cs typeface="Helvetica Neue"/>
              </a:endParaRPr>
            </a:p>
          </p:txBody>
        </p:sp>
        <p:sp>
          <p:nvSpPr>
            <p:cNvPr id="36" name="Freeform 35"/>
            <p:cNvSpPr>
              <a:spLocks/>
            </p:cNvSpPr>
            <p:nvPr/>
          </p:nvSpPr>
          <p:spPr bwMode="auto">
            <a:xfrm>
              <a:off x="7054850" y="2574925"/>
              <a:ext cx="149225" cy="142875"/>
            </a:xfrm>
            <a:custGeom>
              <a:avLst/>
              <a:gdLst>
                <a:gd name="T0" fmla="*/ 149225 w 149225"/>
                <a:gd name="T1" fmla="*/ 0 h 142875"/>
                <a:gd name="T2" fmla="*/ 0 w 149225"/>
                <a:gd name="T3" fmla="*/ 142875 h 142875"/>
                <a:gd name="T4" fmla="*/ 6350 w 149225"/>
                <a:gd name="T5" fmla="*/ 0 h 142875"/>
                <a:gd name="T6" fmla="*/ 149225 w 149225"/>
                <a:gd name="T7" fmla="*/ 0 h 142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225" h="142875">
                  <a:moveTo>
                    <a:pt x="149225" y="0"/>
                  </a:moveTo>
                  <a:lnTo>
                    <a:pt x="0" y="142875"/>
                  </a:lnTo>
                  <a:lnTo>
                    <a:pt x="6350" y="0"/>
                  </a:lnTo>
                  <a:lnTo>
                    <a:pt x="149225" y="0"/>
                  </a:lnTo>
                  <a:close/>
                </a:path>
              </a:pathLst>
            </a:custGeom>
            <a:solidFill>
              <a:srgbClr val="7F7F7F"/>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US"/>
            </a:p>
          </p:txBody>
        </p:sp>
      </p:grpSp>
      <p:sp>
        <p:nvSpPr>
          <p:cNvPr id="16389" name="Title 1"/>
          <p:cNvSpPr txBox="1">
            <a:spLocks/>
          </p:cNvSpPr>
          <p:nvPr/>
        </p:nvSpPr>
        <p:spPr bwMode="auto">
          <a:xfrm>
            <a:off x="965200" y="574675"/>
            <a:ext cx="5321300" cy="2166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4400" b="1" dirty="0">
                <a:solidFill>
                  <a:schemeClr val="bg1"/>
                </a:solidFill>
                <a:latin typeface="Arial" charset="0"/>
              </a:rPr>
              <a:t>Operations and Productivity</a:t>
            </a:r>
          </a:p>
        </p:txBody>
      </p:sp>
      <p:sp>
        <p:nvSpPr>
          <p:cNvPr id="38" name="Rectangle 6"/>
          <p:cNvSpPr txBox="1">
            <a:spLocks noChangeArrowheads="1"/>
          </p:cNvSpPr>
          <p:nvPr/>
        </p:nvSpPr>
        <p:spPr>
          <a:xfrm>
            <a:off x="706438" y="3944938"/>
            <a:ext cx="6596062" cy="1897062"/>
          </a:xfrm>
          <a:prstGeom prst="rect">
            <a:avLst/>
          </a:prstGeom>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0" fontAlgn="auto" hangingPunct="0">
              <a:spcBef>
                <a:spcPts val="0"/>
              </a:spcBef>
              <a:buFontTx/>
              <a:buNone/>
              <a:defRPr/>
            </a:pPr>
            <a:r>
              <a:rPr lang="en-US" sz="2000" b="1" dirty="0" smtClean="0">
                <a:solidFill>
                  <a:srgbClr val="333333"/>
                </a:solidFill>
                <a:latin typeface="Arial"/>
                <a:cs typeface="Arial"/>
              </a:rPr>
              <a:t>PowerPoint presentation to accompany </a:t>
            </a:r>
          </a:p>
          <a:p>
            <a:pPr eaLnBrk="0" fontAlgn="auto" hangingPunct="0">
              <a:spcBef>
                <a:spcPts val="0"/>
              </a:spcBef>
              <a:buFontTx/>
              <a:buNone/>
              <a:defRPr/>
            </a:pPr>
            <a:r>
              <a:rPr lang="en-US" sz="2000" b="1" dirty="0" err="1" smtClean="0">
                <a:solidFill>
                  <a:srgbClr val="333333"/>
                </a:solidFill>
                <a:latin typeface="Arial"/>
                <a:cs typeface="Arial"/>
              </a:rPr>
              <a:t>Heizer</a:t>
            </a:r>
            <a:r>
              <a:rPr lang="en-US" sz="2000" b="1" dirty="0" smtClean="0">
                <a:solidFill>
                  <a:srgbClr val="333333"/>
                </a:solidFill>
                <a:latin typeface="Arial"/>
                <a:cs typeface="Arial"/>
              </a:rPr>
              <a:t>, Render, Munson </a:t>
            </a:r>
          </a:p>
          <a:p>
            <a:pPr eaLnBrk="0" fontAlgn="auto" hangingPunct="0">
              <a:spcBef>
                <a:spcPts val="0"/>
              </a:spcBef>
              <a:buFontTx/>
              <a:buNone/>
              <a:defRPr/>
            </a:pPr>
            <a:r>
              <a:rPr lang="en-US" sz="2000" b="1" dirty="0" smtClean="0">
                <a:solidFill>
                  <a:srgbClr val="333333"/>
                </a:solidFill>
                <a:latin typeface="Arial"/>
                <a:cs typeface="Arial"/>
              </a:rPr>
              <a:t>Operations Management, Twelfth Edition</a:t>
            </a:r>
          </a:p>
          <a:p>
            <a:pPr eaLnBrk="0" fontAlgn="auto" hangingPunct="0">
              <a:spcBef>
                <a:spcPts val="0"/>
              </a:spcBef>
              <a:buFontTx/>
              <a:buNone/>
              <a:defRPr/>
            </a:pPr>
            <a:r>
              <a:rPr lang="en-US" sz="2000" b="1" dirty="0" smtClean="0">
                <a:solidFill>
                  <a:srgbClr val="333333"/>
                </a:solidFill>
                <a:latin typeface="Arial"/>
                <a:cs typeface="Arial"/>
              </a:rPr>
              <a:t>Principles of Operations Management, Tenth Edition</a:t>
            </a:r>
          </a:p>
          <a:p>
            <a:pPr eaLnBrk="0" fontAlgn="auto" hangingPunct="0">
              <a:spcBef>
                <a:spcPts val="0"/>
              </a:spcBef>
              <a:buFontTx/>
              <a:buNone/>
              <a:defRPr/>
            </a:pPr>
            <a:endParaRPr lang="en-US" sz="2000" b="1" dirty="0" smtClean="0">
              <a:solidFill>
                <a:srgbClr val="333333"/>
              </a:solidFill>
              <a:latin typeface="Arial"/>
              <a:cs typeface="Arial"/>
            </a:endParaRPr>
          </a:p>
          <a:p>
            <a:pPr marL="0" indent="0" fontAlgn="auto">
              <a:spcBef>
                <a:spcPts val="0"/>
              </a:spcBef>
              <a:buFont typeface="Arial"/>
              <a:buNone/>
              <a:defRPr/>
            </a:pPr>
            <a:r>
              <a:rPr lang="en-US" sz="2000" b="1" dirty="0" smtClean="0">
                <a:solidFill>
                  <a:schemeClr val="bg1">
                    <a:lumMod val="50000"/>
                  </a:schemeClr>
                </a:solidFill>
                <a:latin typeface="Arial"/>
                <a:cs typeface="Arial"/>
              </a:rPr>
              <a:t>PowerPoint slides by Jeff Heyl</a:t>
            </a:r>
            <a:endParaRPr lang="en-US" sz="2000" b="1" dirty="0">
              <a:solidFill>
                <a:schemeClr val="bg1">
                  <a:lumMod val="50000"/>
                </a:schemeClr>
              </a:solidFill>
              <a:latin typeface="Arial"/>
              <a:cs typeface="Arial"/>
            </a:endParaRPr>
          </a:p>
        </p:txBody>
      </p:sp>
      <p:sp>
        <p:nvSpPr>
          <p:cNvPr id="39" name="TextBox 38"/>
          <p:cNvSpPr txBox="1"/>
          <p:nvPr/>
        </p:nvSpPr>
        <p:spPr>
          <a:xfrm>
            <a:off x="7391400" y="874713"/>
            <a:ext cx="1068388" cy="2000250"/>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400" dirty="0">
                <a:solidFill>
                  <a:schemeClr val="bg1"/>
                </a:solidFill>
                <a:effectLst>
                  <a:outerShdw blurRad="38100" dist="38100" dir="2700000" algn="tl">
                    <a:srgbClr val="DDDDDD"/>
                  </a:outerShdw>
                </a:effectLst>
                <a:latin typeface="Arial" charset="0"/>
              </a:rPr>
              <a:t>1</a:t>
            </a: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ChangeArrowheads="1"/>
          </p:cNvSpPr>
          <p:nvPr>
            <p:ph type="title"/>
          </p:nvPr>
        </p:nvSpPr>
        <p:spPr>
          <a:xfrm>
            <a:off x="685800" y="571500"/>
            <a:ext cx="7772400" cy="709613"/>
          </a:xfrm>
        </p:spPr>
        <p:txBody>
          <a:bodyPr/>
          <a:lstStyle/>
          <a:p>
            <a:r>
              <a:rPr lang="en-US">
                <a:latin typeface="Arial" charset="0"/>
                <a:cs typeface="Arial" charset="0"/>
              </a:rPr>
              <a:t>Organizational Charts</a:t>
            </a:r>
          </a:p>
        </p:txBody>
      </p:sp>
      <p:sp>
        <p:nvSpPr>
          <p:cNvPr id="35843" name="Text Box 22"/>
          <p:cNvSpPr txBox="1">
            <a:spLocks noChangeArrowheads="1"/>
          </p:cNvSpPr>
          <p:nvPr/>
        </p:nvSpPr>
        <p:spPr bwMode="auto">
          <a:xfrm>
            <a:off x="7304088" y="1557338"/>
            <a:ext cx="115388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rPr>
              <a:t>Figure </a:t>
            </a:r>
            <a:r>
              <a:rPr lang="en-AU" sz="1600" b="1" dirty="0" smtClean="0">
                <a:solidFill>
                  <a:schemeClr val="tx2"/>
                </a:solidFill>
                <a:latin typeface="Arial" charset="0"/>
              </a:rPr>
              <a:t>1.1</a:t>
            </a:r>
            <a:endParaRPr lang="en-AU" sz="1600" b="1" dirty="0">
              <a:solidFill>
                <a:schemeClr val="tx2"/>
              </a:solidFill>
              <a:latin typeface="Arial" charset="0"/>
            </a:endParaRPr>
          </a:p>
        </p:txBody>
      </p:sp>
      <p:pic>
        <p:nvPicPr>
          <p:cNvPr id="4" name="Picture 3" descr="F1-1b.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00" y="1705392"/>
            <a:ext cx="7581900" cy="4318000"/>
          </a:xfrm>
          <a:prstGeom prst="rect">
            <a:avLst/>
          </a:prstGeom>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2/3*#ppt_w"/>
                                          </p:val>
                                        </p:tav>
                                        <p:tav tm="100000">
                                          <p:val>
                                            <p:strVal val="#ppt_w"/>
                                          </p:val>
                                        </p:tav>
                                      </p:tavLst>
                                    </p:anim>
                                    <p:anim calcmode="lin" valueType="num">
                                      <p:cBhvr>
                                        <p:cTn id="8" dur="100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 1-1c.jp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050" y="1295400"/>
            <a:ext cx="6972300" cy="5118280"/>
          </a:xfrm>
          <a:prstGeom prst="rect">
            <a:avLst/>
          </a:prstGeom>
        </p:spPr>
      </p:pic>
      <p:sp>
        <p:nvSpPr>
          <p:cNvPr id="37890" name="Rectangle 6"/>
          <p:cNvSpPr>
            <a:spLocks noGrp="1" noChangeArrowheads="1"/>
          </p:cNvSpPr>
          <p:nvPr>
            <p:ph type="title"/>
          </p:nvPr>
        </p:nvSpPr>
        <p:spPr>
          <a:xfrm>
            <a:off x="685800" y="558800"/>
            <a:ext cx="7772400" cy="722313"/>
          </a:xfrm>
        </p:spPr>
        <p:txBody>
          <a:bodyPr/>
          <a:lstStyle/>
          <a:p>
            <a:r>
              <a:rPr lang="en-US">
                <a:latin typeface="Arial" charset="0"/>
                <a:cs typeface="Arial" charset="0"/>
              </a:rPr>
              <a:t>Organizational Charts</a:t>
            </a:r>
          </a:p>
        </p:txBody>
      </p:sp>
      <p:sp>
        <p:nvSpPr>
          <p:cNvPr id="37891" name="Text Box 22"/>
          <p:cNvSpPr txBox="1">
            <a:spLocks noChangeArrowheads="1"/>
          </p:cNvSpPr>
          <p:nvPr/>
        </p:nvSpPr>
        <p:spPr bwMode="auto">
          <a:xfrm>
            <a:off x="7304088" y="1557338"/>
            <a:ext cx="115388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rPr>
              <a:t>Figure </a:t>
            </a:r>
            <a:r>
              <a:rPr lang="en-AU" sz="1600" b="1" dirty="0" smtClean="0">
                <a:solidFill>
                  <a:schemeClr val="tx2"/>
                </a:solidFill>
                <a:latin typeface="Arial" charset="0"/>
              </a:rPr>
              <a:t>1.1</a:t>
            </a:r>
            <a:endParaRPr lang="en-AU" sz="1600" b="1" dirty="0">
              <a:solidFill>
                <a:schemeClr val="tx2"/>
              </a:solidFill>
              <a:latin typeface="Arial"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2/3*#ppt_w"/>
                                          </p:val>
                                        </p:tav>
                                        <p:tav tm="100000">
                                          <p:val>
                                            <p:strVal val="#ppt_w"/>
                                          </p:val>
                                        </p:tav>
                                      </p:tavLst>
                                    </p:anim>
                                    <p:anim calcmode="lin" valueType="num">
                                      <p:cBhvr>
                                        <p:cTn id="8" dur="100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atin typeface="Arial" charset="0"/>
                <a:cs typeface="Arial" charset="0"/>
              </a:rPr>
              <a:t>The Supply Chain</a:t>
            </a:r>
          </a:p>
        </p:txBody>
      </p:sp>
      <p:sp>
        <p:nvSpPr>
          <p:cNvPr id="39938" name="Content Placeholder 5"/>
          <p:cNvSpPr>
            <a:spLocks noGrp="1"/>
          </p:cNvSpPr>
          <p:nvPr>
            <p:ph idx="1"/>
          </p:nvPr>
        </p:nvSpPr>
        <p:spPr>
          <a:xfrm>
            <a:off x="698500" y="1435100"/>
            <a:ext cx="7988300" cy="3390900"/>
          </a:xfrm>
        </p:spPr>
        <p:txBody>
          <a:bodyPr/>
          <a:lstStyle/>
          <a:p>
            <a:pPr>
              <a:buFont typeface="Arial Unicode MS" charset="0"/>
              <a:buChar char="▶"/>
            </a:pPr>
            <a:r>
              <a:rPr lang="en-US" sz="3000" dirty="0">
                <a:latin typeface="Arial" charset="0"/>
                <a:cs typeface="Arial" charset="0"/>
              </a:rPr>
              <a:t>A global network of organizations and activities that supply a firm with goods and services</a:t>
            </a:r>
          </a:p>
          <a:p>
            <a:pPr>
              <a:buFont typeface="Arial Unicode MS" charset="0"/>
              <a:buChar char="▶"/>
            </a:pPr>
            <a:r>
              <a:rPr lang="en-US" sz="3000" dirty="0">
                <a:latin typeface="Arial" charset="0"/>
                <a:cs typeface="Arial" charset="0"/>
              </a:rPr>
              <a:t>Members of the supply chain collaborate to achieve high levels of customer satisfaction, efficiency and competitive </a:t>
            </a:r>
            <a:r>
              <a:rPr lang="en-US" sz="3000" dirty="0" smtClean="0">
                <a:latin typeface="Arial" charset="0"/>
                <a:cs typeface="Arial" charset="0"/>
              </a:rPr>
              <a:t>advantage</a:t>
            </a:r>
            <a:endParaRPr lang="en-US" sz="3000" dirty="0">
              <a:latin typeface="Arial" charset="0"/>
              <a:cs typeface="Arial" charset="0"/>
            </a:endParaRPr>
          </a:p>
        </p:txBody>
      </p:sp>
      <p:sp>
        <p:nvSpPr>
          <p:cNvPr id="4" name="Text Box 22"/>
          <p:cNvSpPr txBox="1">
            <a:spLocks noChangeArrowheads="1"/>
          </p:cNvSpPr>
          <p:nvPr/>
        </p:nvSpPr>
        <p:spPr bwMode="auto">
          <a:xfrm>
            <a:off x="7107238" y="4259263"/>
            <a:ext cx="11525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rPr>
              <a:t>Figure </a:t>
            </a:r>
            <a:r>
              <a:rPr lang="en-AU" sz="1600" b="1" dirty="0">
                <a:solidFill>
                  <a:schemeClr val="tx2"/>
                </a:solidFill>
                <a:latin typeface="Arial" charset="0"/>
              </a:rPr>
              <a:t>1.2</a:t>
            </a:r>
          </a:p>
        </p:txBody>
      </p:sp>
      <p:grpSp>
        <p:nvGrpSpPr>
          <p:cNvPr id="24" name="Group 23"/>
          <p:cNvGrpSpPr>
            <a:grpSpLocks/>
          </p:cNvGrpSpPr>
          <p:nvPr/>
        </p:nvGrpSpPr>
        <p:grpSpPr bwMode="auto">
          <a:xfrm>
            <a:off x="1219200" y="4673600"/>
            <a:ext cx="6985000" cy="1477963"/>
            <a:chOff x="1219200" y="4673600"/>
            <a:chExt cx="6985000" cy="1477665"/>
          </a:xfrm>
        </p:grpSpPr>
        <p:pic>
          <p:nvPicPr>
            <p:cNvPr id="39941" name="Picture 22" descr="f1-2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70700" y="4781550"/>
              <a:ext cx="1016000" cy="92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2" name="Picture 21" descr="f1-2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40350" y="5111750"/>
              <a:ext cx="1257300"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3" name="Picture 20" descr="f1-2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43350" y="4883150"/>
              <a:ext cx="1079500" cy="74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4" name="Picture 19" descr="f1-2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97150" y="4673600"/>
              <a:ext cx="10287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5" name="Picture 18" descr="f1-2a.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832350"/>
              <a:ext cx="1041400" cy="901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46" name="TextBox 10"/>
            <p:cNvSpPr txBox="1">
              <a:spLocks noChangeArrowheads="1"/>
            </p:cNvSpPr>
            <p:nvPr/>
          </p:nvSpPr>
          <p:spPr bwMode="auto">
            <a:xfrm>
              <a:off x="1379680" y="5689600"/>
              <a:ext cx="682452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tabLst>
                  <a:tab pos="1701800" algn="ctr"/>
                  <a:tab pos="3048000" algn="ctr"/>
                  <a:tab pos="4483100" algn="ctr"/>
                  <a:tab pos="5918200" algn="ctr"/>
                </a:tabLst>
                <a:defRPr>
                  <a:solidFill>
                    <a:schemeClr val="tx1"/>
                  </a:solidFill>
                  <a:latin typeface="Calibri" charset="0"/>
                  <a:ea typeface="ＭＳ Ｐゴシック" charset="0"/>
                  <a:cs typeface="Arial" charset="0"/>
                </a:defRPr>
              </a:lvl1pPr>
              <a:lvl2pPr marL="742950" indent="-285750">
                <a:tabLst>
                  <a:tab pos="1701800" algn="ctr"/>
                  <a:tab pos="3048000" algn="ctr"/>
                  <a:tab pos="4483100" algn="ctr"/>
                  <a:tab pos="5918200" algn="ctr"/>
                </a:tabLst>
                <a:defRPr>
                  <a:solidFill>
                    <a:schemeClr val="tx1"/>
                  </a:solidFill>
                  <a:latin typeface="Calibri" charset="0"/>
                  <a:ea typeface="Arial" charset="0"/>
                  <a:cs typeface="Arial" charset="0"/>
                </a:defRPr>
              </a:lvl2pPr>
              <a:lvl3pPr marL="1143000" indent="-228600">
                <a:tabLst>
                  <a:tab pos="1701800" algn="ctr"/>
                  <a:tab pos="3048000" algn="ctr"/>
                  <a:tab pos="4483100" algn="ctr"/>
                  <a:tab pos="5918200" algn="ctr"/>
                </a:tabLst>
                <a:defRPr>
                  <a:solidFill>
                    <a:schemeClr val="tx1"/>
                  </a:solidFill>
                  <a:latin typeface="Calibri" charset="0"/>
                  <a:ea typeface="Arial" charset="0"/>
                  <a:cs typeface="Arial" charset="0"/>
                </a:defRPr>
              </a:lvl3pPr>
              <a:lvl4pPr marL="1600200" indent="-228600">
                <a:tabLst>
                  <a:tab pos="1701800" algn="ctr"/>
                  <a:tab pos="3048000" algn="ctr"/>
                  <a:tab pos="4483100" algn="ctr"/>
                  <a:tab pos="5918200" algn="ctr"/>
                </a:tabLst>
                <a:defRPr>
                  <a:solidFill>
                    <a:schemeClr val="tx1"/>
                  </a:solidFill>
                  <a:latin typeface="Calibri" charset="0"/>
                  <a:ea typeface="Arial" charset="0"/>
                  <a:cs typeface="Arial" charset="0"/>
                </a:defRPr>
              </a:lvl4pPr>
              <a:lvl5pPr marL="2057400" indent="-228600">
                <a:tabLst>
                  <a:tab pos="1701800" algn="ctr"/>
                  <a:tab pos="3048000" algn="ctr"/>
                  <a:tab pos="4483100" algn="ctr"/>
                  <a:tab pos="5918200" algn="ctr"/>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1701800" algn="ctr"/>
                  <a:tab pos="3048000" algn="ctr"/>
                  <a:tab pos="4483100" algn="ctr"/>
                  <a:tab pos="5918200" algn="ctr"/>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1701800" algn="ctr"/>
                  <a:tab pos="3048000" algn="ctr"/>
                  <a:tab pos="4483100" algn="ctr"/>
                  <a:tab pos="5918200" algn="ctr"/>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1701800" algn="ctr"/>
                  <a:tab pos="3048000" algn="ctr"/>
                  <a:tab pos="4483100" algn="ctr"/>
                  <a:tab pos="5918200" algn="ctr"/>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1701800" algn="ctr"/>
                  <a:tab pos="3048000" algn="ctr"/>
                  <a:tab pos="4483100" algn="ctr"/>
                  <a:tab pos="5918200" algn="ctr"/>
                </a:tabLst>
                <a:defRPr>
                  <a:solidFill>
                    <a:schemeClr val="tx1"/>
                  </a:solidFill>
                  <a:latin typeface="Calibri" charset="0"/>
                  <a:ea typeface="Arial" charset="0"/>
                  <a:cs typeface="Arial" charset="0"/>
                </a:defRPr>
              </a:lvl9pPr>
            </a:lstStyle>
            <a:p>
              <a:r>
                <a:rPr lang="en-US" sz="1200">
                  <a:latin typeface="Arial" charset="0"/>
                </a:rPr>
                <a:t>Farmer	Syrup	Bottler	Distributor	Retailer</a:t>
              </a:r>
            </a:p>
            <a:p>
              <a:r>
                <a:rPr lang="en-US" sz="1200">
                  <a:latin typeface="Arial" charset="0"/>
                </a:rPr>
                <a:t>	producer</a:t>
              </a:r>
            </a:p>
          </p:txBody>
        </p:sp>
        <p:sp>
          <p:nvSpPr>
            <p:cNvPr id="14" name="Right Arrow 13"/>
            <p:cNvSpPr/>
            <p:nvPr/>
          </p:nvSpPr>
          <p:spPr>
            <a:xfrm>
              <a:off x="2328863" y="5262444"/>
              <a:ext cx="203200" cy="144433"/>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ight Arrow 14"/>
            <p:cNvSpPr/>
            <p:nvPr/>
          </p:nvSpPr>
          <p:spPr>
            <a:xfrm>
              <a:off x="3695700" y="5262444"/>
              <a:ext cx="203200" cy="144433"/>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p:cNvSpPr/>
            <p:nvPr/>
          </p:nvSpPr>
          <p:spPr>
            <a:xfrm>
              <a:off x="5105400" y="5262444"/>
              <a:ext cx="203200" cy="144433"/>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ight Arrow 16"/>
            <p:cNvSpPr/>
            <p:nvPr/>
          </p:nvSpPr>
          <p:spPr>
            <a:xfrm>
              <a:off x="6605588" y="5262444"/>
              <a:ext cx="203200" cy="144433"/>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ransition spd="slow" advClick="0">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nodeType="afterGroup">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685800" y="546100"/>
            <a:ext cx="7772400" cy="842963"/>
          </a:xfrm>
        </p:spPr>
        <p:txBody>
          <a:bodyPr/>
          <a:lstStyle/>
          <a:p>
            <a:r>
              <a:rPr lang="en-US">
                <a:latin typeface="Arial" charset="0"/>
                <a:cs typeface="Arial" charset="0"/>
              </a:rPr>
              <a:t>Why Study OM?</a:t>
            </a:r>
          </a:p>
        </p:txBody>
      </p:sp>
      <p:sp>
        <p:nvSpPr>
          <p:cNvPr id="40962" name="Rectangle 3"/>
          <p:cNvSpPr>
            <a:spLocks noGrp="1" noChangeArrowheads="1"/>
          </p:cNvSpPr>
          <p:nvPr>
            <p:ph type="body" idx="1"/>
          </p:nvPr>
        </p:nvSpPr>
        <p:spPr>
          <a:xfrm>
            <a:off x="723900" y="1431925"/>
            <a:ext cx="8043863" cy="1860550"/>
          </a:xfrm>
        </p:spPr>
        <p:txBody>
          <a:bodyPr/>
          <a:lstStyle/>
          <a:p>
            <a:pPr marL="533400" indent="-533400">
              <a:buClr>
                <a:schemeClr val="tx1"/>
              </a:buClr>
              <a:buFont typeface="Arial" charset="0"/>
              <a:buAutoNum type="arabicPeriod"/>
            </a:pPr>
            <a:r>
              <a:rPr lang="en-US" sz="3000" dirty="0">
                <a:latin typeface="Arial" charset="0"/>
                <a:cs typeface="Arial" charset="0"/>
              </a:rPr>
              <a:t>OM is one of three major functions of any </a:t>
            </a:r>
            <a:r>
              <a:rPr lang="en-US" sz="3000" dirty="0" smtClean="0">
                <a:latin typeface="Arial" charset="0"/>
                <a:cs typeface="Arial" charset="0"/>
              </a:rPr>
              <a:t>organization; </a:t>
            </a:r>
            <a:r>
              <a:rPr lang="en-US" sz="3000" dirty="0">
                <a:latin typeface="Arial" charset="0"/>
                <a:cs typeface="Arial" charset="0"/>
              </a:rPr>
              <a:t>we want to study </a:t>
            </a:r>
            <a:r>
              <a:rPr lang="en-US" sz="3000" i="1" dirty="0">
                <a:latin typeface="Arial" charset="0"/>
                <a:cs typeface="Arial" charset="0"/>
              </a:rPr>
              <a:t>how people organize themselves for productive enterprise</a:t>
            </a:r>
          </a:p>
        </p:txBody>
      </p:sp>
      <p:sp>
        <p:nvSpPr>
          <p:cNvPr id="37892" name="Rectangle 4"/>
          <p:cNvSpPr>
            <a:spLocks noChangeArrowheads="1"/>
          </p:cNvSpPr>
          <p:nvPr/>
        </p:nvSpPr>
        <p:spPr bwMode="auto">
          <a:xfrm>
            <a:off x="723900" y="3260725"/>
            <a:ext cx="7866063" cy="3351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533400" indent="-533400">
              <a:lnSpc>
                <a:spcPct val="90000"/>
              </a:lnSpc>
              <a:spcAft>
                <a:spcPts val="1200"/>
              </a:spcAft>
              <a:buClr>
                <a:schemeClr val="tx1"/>
              </a:buClr>
              <a:buFont typeface="Arial" charset="0"/>
              <a:buAutoNum type="arabicPeriod" startAt="2"/>
            </a:pPr>
            <a:r>
              <a:rPr lang="en-US" sz="3000" dirty="0"/>
              <a:t>We want (</a:t>
            </a:r>
            <a:r>
              <a:rPr lang="en-US" sz="3000" i="1" dirty="0"/>
              <a:t>and need</a:t>
            </a:r>
            <a:r>
              <a:rPr lang="en-US" sz="3000" dirty="0"/>
              <a:t>) to </a:t>
            </a:r>
            <a:r>
              <a:rPr lang="en-US" sz="3000" i="1" dirty="0"/>
              <a:t>know how goods and services are produced</a:t>
            </a:r>
          </a:p>
          <a:p>
            <a:pPr marL="533400" indent="-533400">
              <a:lnSpc>
                <a:spcPct val="90000"/>
              </a:lnSpc>
              <a:spcAft>
                <a:spcPts val="1200"/>
              </a:spcAft>
              <a:buClr>
                <a:schemeClr val="tx1"/>
              </a:buClr>
              <a:buFont typeface="Arial" charset="0"/>
              <a:buAutoNum type="arabicPeriod" startAt="2"/>
            </a:pPr>
            <a:r>
              <a:rPr lang="en-US" sz="3000" dirty="0"/>
              <a:t>We want to understand </a:t>
            </a:r>
            <a:r>
              <a:rPr lang="en-US" sz="3000" i="1" dirty="0"/>
              <a:t>what operations managers do</a:t>
            </a:r>
          </a:p>
          <a:p>
            <a:pPr marL="533400" indent="-533400">
              <a:lnSpc>
                <a:spcPct val="90000"/>
              </a:lnSpc>
              <a:spcAft>
                <a:spcPts val="1200"/>
              </a:spcAft>
              <a:buClr>
                <a:schemeClr val="tx1"/>
              </a:buClr>
              <a:buFont typeface="Arial" charset="0"/>
              <a:buAutoNum type="arabicPeriod" startAt="2"/>
            </a:pPr>
            <a:r>
              <a:rPr lang="en-US" sz="3000" dirty="0"/>
              <a:t>OM </a:t>
            </a:r>
            <a:r>
              <a:rPr lang="en-US" sz="3000" i="1" dirty="0"/>
              <a:t>is such a costly part of an organization</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strips(downRight)">
                                      <p:cBhvr>
                                        <p:cTn id="7" dur="1000"/>
                                        <p:tgtEl>
                                          <p:spTgt spid="378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strips(downRight)">
                                      <p:cBhvr>
                                        <p:cTn id="12" dur="1000"/>
                                        <p:tgtEl>
                                          <p:spTgt spid="3789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strips(downRight)">
                                      <p:cBhvr>
                                        <p:cTn id="17" dur="1000"/>
                                        <p:tgtEl>
                                          <p:spTgt spid="378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677863" y="396875"/>
            <a:ext cx="7770812" cy="1203325"/>
          </a:xfrm>
        </p:spPr>
        <p:txBody>
          <a:bodyPr/>
          <a:lstStyle/>
          <a:p>
            <a:pPr>
              <a:lnSpc>
                <a:spcPct val="80000"/>
              </a:lnSpc>
            </a:pPr>
            <a:r>
              <a:rPr lang="en-US">
                <a:latin typeface="Arial" charset="0"/>
                <a:cs typeface="Arial" charset="0"/>
              </a:rPr>
              <a:t>Options for Increasing Contribution</a:t>
            </a:r>
          </a:p>
        </p:txBody>
      </p:sp>
      <p:graphicFrame>
        <p:nvGraphicFramePr>
          <p:cNvPr id="3" name="Table 2"/>
          <p:cNvGraphicFramePr>
            <a:graphicFrameLocks noGrp="1"/>
          </p:cNvGraphicFramePr>
          <p:nvPr>
            <p:extLst>
              <p:ext uri="{D42A27DB-BD31-4B8C-83A1-F6EECF244321}">
                <p14:modId xmlns:p14="http://schemas.microsoft.com/office/powerpoint/2010/main" val="1741419903"/>
              </p:ext>
            </p:extLst>
          </p:nvPr>
        </p:nvGraphicFramePr>
        <p:xfrm>
          <a:off x="677863" y="1879600"/>
          <a:ext cx="7788275" cy="3974465"/>
        </p:xfrm>
        <a:graphic>
          <a:graphicData uri="http://schemas.openxmlformats.org/drawingml/2006/table">
            <a:tbl>
              <a:tblPr/>
              <a:tblGrid>
                <a:gridCol w="1328737">
                  <a:extLst>
                    <a:ext uri="{9D8B030D-6E8A-4147-A177-3AD203B41FA5}">
                      <a16:colId xmlns:a16="http://schemas.microsoft.com/office/drawing/2014/main" val="20000"/>
                    </a:ext>
                  </a:extLst>
                </a:gridCol>
                <a:gridCol w="279400">
                  <a:extLst>
                    <a:ext uri="{9D8B030D-6E8A-4147-A177-3AD203B41FA5}">
                      <a16:colId xmlns:a16="http://schemas.microsoft.com/office/drawing/2014/main" val="20001"/>
                    </a:ext>
                  </a:extLst>
                </a:gridCol>
                <a:gridCol w="319088">
                  <a:extLst>
                    <a:ext uri="{9D8B030D-6E8A-4147-A177-3AD203B41FA5}">
                      <a16:colId xmlns:a16="http://schemas.microsoft.com/office/drawing/2014/main" val="20002"/>
                    </a:ext>
                  </a:extLst>
                </a:gridCol>
                <a:gridCol w="950912">
                  <a:extLst>
                    <a:ext uri="{9D8B030D-6E8A-4147-A177-3AD203B41FA5}">
                      <a16:colId xmlns:a16="http://schemas.microsoft.com/office/drawing/2014/main" val="20003"/>
                    </a:ext>
                  </a:extLst>
                </a:gridCol>
                <a:gridCol w="266700">
                  <a:extLst>
                    <a:ext uri="{9D8B030D-6E8A-4147-A177-3AD203B41FA5}">
                      <a16:colId xmlns:a16="http://schemas.microsoft.com/office/drawing/2014/main" val="20004"/>
                    </a:ext>
                  </a:extLst>
                </a:gridCol>
                <a:gridCol w="279400">
                  <a:extLst>
                    <a:ext uri="{9D8B030D-6E8A-4147-A177-3AD203B41FA5}">
                      <a16:colId xmlns:a16="http://schemas.microsoft.com/office/drawing/2014/main" val="20005"/>
                    </a:ext>
                  </a:extLst>
                </a:gridCol>
                <a:gridCol w="977900">
                  <a:extLst>
                    <a:ext uri="{9D8B030D-6E8A-4147-A177-3AD203B41FA5}">
                      <a16:colId xmlns:a16="http://schemas.microsoft.com/office/drawing/2014/main" val="20006"/>
                    </a:ext>
                  </a:extLst>
                </a:gridCol>
                <a:gridCol w="279400">
                  <a:extLst>
                    <a:ext uri="{9D8B030D-6E8A-4147-A177-3AD203B41FA5}">
                      <a16:colId xmlns:a16="http://schemas.microsoft.com/office/drawing/2014/main" val="20007"/>
                    </a:ext>
                  </a:extLst>
                </a:gridCol>
                <a:gridCol w="292100">
                  <a:extLst>
                    <a:ext uri="{9D8B030D-6E8A-4147-A177-3AD203B41FA5}">
                      <a16:colId xmlns:a16="http://schemas.microsoft.com/office/drawing/2014/main" val="20008"/>
                    </a:ext>
                  </a:extLst>
                </a:gridCol>
                <a:gridCol w="939800">
                  <a:extLst>
                    <a:ext uri="{9D8B030D-6E8A-4147-A177-3AD203B41FA5}">
                      <a16:colId xmlns:a16="http://schemas.microsoft.com/office/drawing/2014/main" val="20009"/>
                    </a:ext>
                  </a:extLst>
                </a:gridCol>
                <a:gridCol w="279400">
                  <a:extLst>
                    <a:ext uri="{9D8B030D-6E8A-4147-A177-3AD203B41FA5}">
                      <a16:colId xmlns:a16="http://schemas.microsoft.com/office/drawing/2014/main" val="20010"/>
                    </a:ext>
                  </a:extLst>
                </a:gridCol>
                <a:gridCol w="319088">
                  <a:extLst>
                    <a:ext uri="{9D8B030D-6E8A-4147-A177-3AD203B41FA5}">
                      <a16:colId xmlns:a16="http://schemas.microsoft.com/office/drawing/2014/main" val="20011"/>
                    </a:ext>
                  </a:extLst>
                </a:gridCol>
                <a:gridCol w="938212">
                  <a:extLst>
                    <a:ext uri="{9D8B030D-6E8A-4147-A177-3AD203B41FA5}">
                      <a16:colId xmlns:a16="http://schemas.microsoft.com/office/drawing/2014/main" val="20012"/>
                    </a:ext>
                  </a:extLst>
                </a:gridCol>
                <a:gridCol w="338138">
                  <a:extLst>
                    <a:ext uri="{9D8B030D-6E8A-4147-A177-3AD203B41FA5}">
                      <a16:colId xmlns:a16="http://schemas.microsoft.com/office/drawing/2014/main" val="20013"/>
                    </a:ext>
                  </a:extLst>
                </a:gridCol>
              </a:tblGrid>
              <a:tr h="330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Arial" charset="0"/>
                          <a:ea typeface="ＭＳ Ｐゴシック" charset="0"/>
                          <a:cs typeface="Arial" charset="0"/>
                        </a:rPr>
                        <a:t>TABLE 1.1</a:t>
                      </a: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anchor="b" horzOverflow="overflow">
                    <a:lnL>
                      <a:noFill/>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Arial" charset="0"/>
                          <a:ea typeface="ＭＳ Ｐゴシック" charset="0"/>
                          <a:cs typeface="Arial" charset="0"/>
                        </a:rPr>
                        <a:t>MARKETING OPTION</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charset="0"/>
                          <a:ea typeface="ＭＳ Ｐゴシック" charset="0"/>
                          <a:cs typeface="Arial" charset="0"/>
                        </a:rPr>
                        <a:t>FINANCE/ ACCOUNTING </a:t>
                      </a:r>
                      <a:r>
                        <a:rPr kumimoji="0" lang="en-US" sz="1400" b="1" i="0" u="none" strike="noStrike" cap="none" normalizeH="0" baseline="0" dirty="0">
                          <a:ln>
                            <a:noFill/>
                          </a:ln>
                          <a:solidFill>
                            <a:srgbClr val="FFFFFF"/>
                          </a:solidFill>
                          <a:effectLst/>
                          <a:latin typeface="Arial" charset="0"/>
                          <a:ea typeface="ＭＳ Ｐゴシック" charset="0"/>
                          <a:cs typeface="Arial" charset="0"/>
                        </a:rPr>
                        <a:t>OPTION</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Arial" charset="0"/>
                          <a:ea typeface="ＭＳ Ｐゴシック" charset="0"/>
                          <a:cs typeface="Arial" charset="0"/>
                        </a:rPr>
                        <a:t>OM OPTION</a:t>
                      </a:r>
                    </a:p>
                  </a:txBody>
                  <a:tcPr anchor="b"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a:noFill/>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Arial" charset="0"/>
                          <a:ea typeface="ＭＳ Ｐゴシック" charset="0"/>
                          <a:cs typeface="Arial" charset="0"/>
                        </a:rPr>
                        <a:t>CURRENT</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latin typeface="Arial" charset="0"/>
                          <a:ea typeface="ＭＳ Ｐゴシック" charset="0"/>
                          <a:cs typeface="Arial" charset="0"/>
                        </a:rPr>
                        <a:t>INCREASE SALES REVENUE 50%</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Arial" charset="0"/>
                          <a:ea typeface="ＭＳ Ｐゴシック" charset="0"/>
                          <a:cs typeface="Arial" charset="0"/>
                        </a:rPr>
                        <a:t>REDUCE FINANCE COSTS 50%</a:t>
                      </a:r>
                    </a:p>
                  </a:txBody>
                  <a:tcPr anchor="b" horzOverflow="overflow">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FFFF"/>
                          </a:solidFill>
                          <a:effectLst/>
                          <a:latin typeface="Arial" charset="0"/>
                          <a:ea typeface="ＭＳ Ｐゴシック" charset="0"/>
                          <a:cs typeface="Arial" charset="0"/>
                        </a:rPr>
                        <a:t>REDUCE PRODUCTION COSTS 20%</a:t>
                      </a:r>
                    </a:p>
                  </a:txBody>
                  <a:tcPr anchor="b" horzOverflow="overflow">
                    <a:lnL w="1270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0162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Sales</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$100,000</a:t>
                      </a:r>
                    </a:p>
                  </a:txBody>
                  <a:tcPr horzOverflow="overflow">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$150,000</a:t>
                      </a:r>
                    </a:p>
                  </a:txBody>
                  <a:tcPr horzOverflow="overflow">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$100,000</a:t>
                      </a:r>
                    </a:p>
                  </a:txBody>
                  <a:tcPr horzOverflow="overflow">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$100,000</a:t>
                      </a:r>
                    </a:p>
                  </a:txBody>
                  <a:tcPr horzOverflow="overflow">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3972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Cost of goods</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–80,000</a:t>
                      </a:r>
                    </a:p>
                  </a:txBody>
                  <a:tcPr horzOverflow="overflow">
                    <a:lnL>
                      <a:noFill/>
                    </a:lnL>
                    <a:lnR>
                      <a:noFill/>
                    </a:lnR>
                    <a:lnT w="12700" cap="flat" cmpd="sng" algn="ctr">
                      <a:solidFill>
                        <a:srgbClr val="BFBFB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–120,000</a:t>
                      </a:r>
                    </a:p>
                  </a:txBody>
                  <a:tcPr horzOverflow="overflow">
                    <a:lnL>
                      <a:noFill/>
                    </a:lnL>
                    <a:lnR>
                      <a:noFill/>
                    </a:lnR>
                    <a:lnT w="12700" cap="flat" cmpd="sng" algn="ctr">
                      <a:solidFill>
                        <a:srgbClr val="BFBFB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–80,000</a:t>
                      </a:r>
                    </a:p>
                  </a:txBody>
                  <a:tcPr horzOverflow="overflow">
                    <a:lnL>
                      <a:noFill/>
                    </a:lnL>
                    <a:lnR>
                      <a:noFill/>
                    </a:lnR>
                    <a:lnT w="12700" cap="flat" cmpd="sng" algn="ctr">
                      <a:solidFill>
                        <a:srgbClr val="BFBFB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–64,000</a:t>
                      </a:r>
                    </a:p>
                  </a:txBody>
                  <a:tcPr horzOverflow="overflow">
                    <a:lnL>
                      <a:noFill/>
                    </a:lnL>
                    <a:lnR>
                      <a:noFill/>
                    </a:lnR>
                    <a:lnT w="12700" cap="flat" cmpd="sng" algn="ctr">
                      <a:solidFill>
                        <a:srgbClr val="BFBFB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175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Gross margin</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20,000</a:t>
                      </a:r>
                    </a:p>
                  </a:txBody>
                  <a:tcPr horzOverflow="overflow">
                    <a:lnL>
                      <a:noFill/>
                    </a:lnL>
                    <a:lnR>
                      <a:noFill/>
                    </a:lnR>
                    <a:lnT w="28575"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30,000</a:t>
                      </a:r>
                    </a:p>
                  </a:txBody>
                  <a:tcPr horzOverflow="overflow">
                    <a:lnL>
                      <a:noFill/>
                    </a:lnL>
                    <a:lnR>
                      <a:noFill/>
                    </a:lnR>
                    <a:lnT w="28575"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20,000</a:t>
                      </a:r>
                    </a:p>
                  </a:txBody>
                  <a:tcPr horzOverflow="overflow">
                    <a:lnL>
                      <a:noFill/>
                    </a:lnL>
                    <a:lnR>
                      <a:noFill/>
                    </a:lnR>
                    <a:lnT w="28575"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36,000</a:t>
                      </a:r>
                    </a:p>
                  </a:txBody>
                  <a:tcPr horzOverflow="overflow">
                    <a:lnL>
                      <a:noFill/>
                    </a:lnL>
                    <a:lnR>
                      <a:noFill/>
                    </a:lnR>
                    <a:lnT w="28575"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48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Finance costs</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–6,000</a:t>
                      </a:r>
                    </a:p>
                  </a:txBody>
                  <a:tcPr horzOverflow="overflow">
                    <a:lnL>
                      <a:noFill/>
                    </a:lnL>
                    <a:lnR>
                      <a:noFill/>
                    </a:lnR>
                    <a:lnT w="12700" cap="flat" cmpd="sng" algn="ctr">
                      <a:solidFill>
                        <a:srgbClr val="BFBFB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sng"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–6,000</a:t>
                      </a:r>
                    </a:p>
                  </a:txBody>
                  <a:tcPr horzOverflow="overflow">
                    <a:lnL>
                      <a:noFill/>
                    </a:lnL>
                    <a:lnR>
                      <a:noFill/>
                    </a:lnR>
                    <a:lnT w="12700" cap="flat" cmpd="sng" algn="ctr">
                      <a:solidFill>
                        <a:srgbClr val="BFBFB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–3,000</a:t>
                      </a:r>
                    </a:p>
                  </a:txBody>
                  <a:tcPr horzOverflow="overflow">
                    <a:lnL>
                      <a:noFill/>
                    </a:lnL>
                    <a:lnR>
                      <a:noFill/>
                    </a:lnR>
                    <a:lnT w="12700" cap="flat" cmpd="sng" algn="ctr">
                      <a:solidFill>
                        <a:srgbClr val="BFBFB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–6,000</a:t>
                      </a:r>
                    </a:p>
                  </a:txBody>
                  <a:tcPr horzOverflow="overflow">
                    <a:lnL>
                      <a:noFill/>
                    </a:lnL>
                    <a:lnR>
                      <a:noFill/>
                    </a:lnR>
                    <a:lnT w="12700" cap="flat" cmpd="sng" algn="ctr">
                      <a:solidFill>
                        <a:srgbClr val="BFBFB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048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Subtotal</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14,000</a:t>
                      </a:r>
                    </a:p>
                  </a:txBody>
                  <a:tcPr horzOverflow="overflow">
                    <a:lnL>
                      <a:noFill/>
                    </a:lnL>
                    <a:lnR>
                      <a:noFill/>
                    </a:lnR>
                    <a:lnT w="28575"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24,000</a:t>
                      </a:r>
                    </a:p>
                  </a:txBody>
                  <a:tcPr horzOverflow="overflow">
                    <a:lnL>
                      <a:noFill/>
                    </a:lnL>
                    <a:lnR>
                      <a:noFill/>
                    </a:lnR>
                    <a:lnT w="28575"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17,000</a:t>
                      </a:r>
                    </a:p>
                  </a:txBody>
                  <a:tcPr horzOverflow="overflow">
                    <a:lnL>
                      <a:noFill/>
                    </a:lnL>
                    <a:lnR>
                      <a:noFill/>
                    </a:lnR>
                    <a:lnT w="28575"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30,000</a:t>
                      </a:r>
                    </a:p>
                  </a:txBody>
                  <a:tcPr horzOverflow="overflow">
                    <a:lnL>
                      <a:noFill/>
                    </a:lnL>
                    <a:lnR>
                      <a:noFill/>
                    </a:lnR>
                    <a:lnT w="28575"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48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Taxes at 25%</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–3,500</a:t>
                      </a:r>
                    </a:p>
                  </a:txBody>
                  <a:tcPr horzOverflow="overflow">
                    <a:lnL>
                      <a:noFill/>
                    </a:lnL>
                    <a:lnR>
                      <a:noFill/>
                    </a:lnR>
                    <a:lnT w="12700" cap="flat" cmpd="sng" algn="ctr">
                      <a:solidFill>
                        <a:srgbClr val="BFBFB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–6,000</a:t>
                      </a:r>
                    </a:p>
                  </a:txBody>
                  <a:tcPr horzOverflow="overflow">
                    <a:lnL>
                      <a:noFill/>
                    </a:lnL>
                    <a:lnR>
                      <a:noFill/>
                    </a:lnR>
                    <a:lnT w="12700" cap="flat" cmpd="sng" algn="ctr">
                      <a:solidFill>
                        <a:srgbClr val="BFBFB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–4,200</a:t>
                      </a:r>
                    </a:p>
                  </a:txBody>
                  <a:tcPr horzOverflow="overflow">
                    <a:lnL>
                      <a:noFill/>
                    </a:lnL>
                    <a:lnR>
                      <a:noFill/>
                    </a:lnR>
                    <a:lnT w="12700" cap="flat" cmpd="sng" algn="ctr">
                      <a:solidFill>
                        <a:srgbClr val="BFBFB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–7,500</a:t>
                      </a:r>
                    </a:p>
                  </a:txBody>
                  <a:tcPr horzOverflow="overflow">
                    <a:lnL>
                      <a:noFill/>
                    </a:lnL>
                    <a:lnR>
                      <a:noFill/>
                    </a:lnR>
                    <a:lnT w="12700" cap="flat" cmpd="sng" algn="ctr">
                      <a:solidFill>
                        <a:srgbClr val="BFBFB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0162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Contribution</a:t>
                      </a:r>
                    </a:p>
                  </a:txBody>
                  <a:tcPr horzOverflow="overflow">
                    <a:lnL w="12700" cap="flat" cmpd="sng" algn="ctr">
                      <a:solidFill>
                        <a:srgbClr val="000000"/>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  10,500</a:t>
                      </a:r>
                    </a:p>
                  </a:txBody>
                  <a:tcPr horzOverflow="overflow">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  18,000</a:t>
                      </a:r>
                    </a:p>
                  </a:txBody>
                  <a:tcPr horzOverflow="overflow">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  12,750</a:t>
                      </a:r>
                    </a:p>
                  </a:txBody>
                  <a:tcPr horzOverflow="overflow">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rgbClr val="BFBFBF"/>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ea typeface="ＭＳ Ｐゴシック" charset="0"/>
                          <a:cs typeface="Arial" charset="0"/>
                        </a:rPr>
                        <a:t>$  22,500</a:t>
                      </a:r>
                    </a:p>
                  </a:txBody>
                  <a:tcPr horzOverflow="overflow">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bl>
          </a:graphicData>
        </a:graphic>
      </p:graphicFrame>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2/3*#ppt_w"/>
                                          </p:val>
                                        </p:tav>
                                        <p:tav tm="100000">
                                          <p:val>
                                            <p:strVal val="#ppt_w"/>
                                          </p:val>
                                        </p:tav>
                                      </p:tavLst>
                                    </p:anim>
                                    <p:anim calcmode="lin" valueType="num">
                                      <p:cBhvr>
                                        <p:cTn id="8" dur="100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ctrTitle"/>
          </p:nvPr>
        </p:nvSpPr>
        <p:spPr>
          <a:xfrm>
            <a:off x="665163" y="554038"/>
            <a:ext cx="7788275" cy="1287462"/>
          </a:xfrm>
        </p:spPr>
        <p:txBody>
          <a:bodyPr/>
          <a:lstStyle/>
          <a:p>
            <a:r>
              <a:rPr lang="en-US">
                <a:latin typeface="Arial" charset="0"/>
                <a:cs typeface="Arial" charset="0"/>
              </a:rPr>
              <a:t>What Operations </a:t>
            </a:r>
            <a:br>
              <a:rPr lang="en-US">
                <a:latin typeface="Arial" charset="0"/>
                <a:cs typeface="Arial" charset="0"/>
              </a:rPr>
            </a:br>
            <a:r>
              <a:rPr lang="en-US">
                <a:latin typeface="Arial" charset="0"/>
                <a:cs typeface="Arial" charset="0"/>
              </a:rPr>
              <a:t>Managers Do</a:t>
            </a:r>
          </a:p>
        </p:txBody>
      </p:sp>
      <p:sp>
        <p:nvSpPr>
          <p:cNvPr id="45058" name="Rectangle 3"/>
          <p:cNvSpPr>
            <a:spLocks noGrp="1" noChangeArrowheads="1"/>
          </p:cNvSpPr>
          <p:nvPr>
            <p:ph type="subTitle" idx="1"/>
          </p:nvPr>
        </p:nvSpPr>
        <p:spPr>
          <a:xfrm>
            <a:off x="798513" y="2178050"/>
            <a:ext cx="6732587" cy="704850"/>
          </a:xfrm>
        </p:spPr>
        <p:txBody>
          <a:bodyPr/>
          <a:lstStyle/>
          <a:p>
            <a:pPr algn="l"/>
            <a:r>
              <a:rPr lang="en-AU" b="1">
                <a:solidFill>
                  <a:srgbClr val="BF0922"/>
                </a:solidFill>
                <a:latin typeface="Arial" charset="0"/>
                <a:cs typeface="Arial" charset="0"/>
              </a:rPr>
              <a:t>Basic Management Functions</a:t>
            </a:r>
          </a:p>
        </p:txBody>
      </p:sp>
      <p:sp>
        <p:nvSpPr>
          <p:cNvPr id="41988" name="Text Box 4"/>
          <p:cNvSpPr txBox="1">
            <a:spLocks noChangeArrowheads="1"/>
          </p:cNvSpPr>
          <p:nvPr/>
        </p:nvSpPr>
        <p:spPr bwMode="auto">
          <a:xfrm>
            <a:off x="1912938" y="2973388"/>
            <a:ext cx="2492990"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55600" indent="-3556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spcAft>
                <a:spcPts val="600"/>
              </a:spcAft>
              <a:buClr>
                <a:schemeClr val="accent1"/>
              </a:buClr>
              <a:buFont typeface="Arial Unicode MS" charset="0"/>
              <a:buChar char="▶"/>
            </a:pPr>
            <a:r>
              <a:rPr lang="en-US" sz="3200" dirty="0">
                <a:solidFill>
                  <a:srgbClr val="000000"/>
                </a:solidFill>
                <a:latin typeface="Arial" charset="0"/>
              </a:rPr>
              <a:t>Planning</a:t>
            </a:r>
          </a:p>
          <a:p>
            <a:pPr>
              <a:spcAft>
                <a:spcPts val="600"/>
              </a:spcAft>
              <a:buClr>
                <a:schemeClr val="accent1"/>
              </a:buClr>
              <a:buFont typeface="Arial Unicode MS" charset="0"/>
              <a:buChar char="▶"/>
            </a:pPr>
            <a:r>
              <a:rPr lang="en-US" sz="3200" dirty="0">
                <a:solidFill>
                  <a:srgbClr val="000000"/>
                </a:solidFill>
                <a:latin typeface="Arial" charset="0"/>
              </a:rPr>
              <a:t>Organizing</a:t>
            </a:r>
          </a:p>
          <a:p>
            <a:pPr>
              <a:spcAft>
                <a:spcPts val="600"/>
              </a:spcAft>
              <a:buClr>
                <a:schemeClr val="accent1"/>
              </a:buClr>
              <a:buFont typeface="Arial Unicode MS" charset="0"/>
              <a:buChar char="▶"/>
            </a:pPr>
            <a:r>
              <a:rPr lang="en-US" sz="3200" dirty="0">
                <a:solidFill>
                  <a:srgbClr val="000000"/>
                </a:solidFill>
                <a:latin typeface="Arial" charset="0"/>
              </a:rPr>
              <a:t>Staffing</a:t>
            </a:r>
          </a:p>
          <a:p>
            <a:pPr>
              <a:spcAft>
                <a:spcPts val="600"/>
              </a:spcAft>
              <a:buClr>
                <a:schemeClr val="accent1"/>
              </a:buClr>
              <a:buFont typeface="Arial Unicode MS" charset="0"/>
              <a:buChar char="▶"/>
            </a:pPr>
            <a:r>
              <a:rPr lang="en-US" sz="3200" dirty="0">
                <a:solidFill>
                  <a:srgbClr val="000000"/>
                </a:solidFill>
                <a:latin typeface="Arial" charset="0"/>
              </a:rPr>
              <a:t>Leading</a:t>
            </a:r>
          </a:p>
          <a:p>
            <a:pPr>
              <a:spcAft>
                <a:spcPts val="600"/>
              </a:spcAft>
              <a:buClr>
                <a:schemeClr val="accent1"/>
              </a:buClr>
              <a:buFont typeface="Arial Unicode MS" charset="0"/>
              <a:buChar char="▶"/>
            </a:pPr>
            <a:r>
              <a:rPr lang="en-US" sz="3200" dirty="0">
                <a:solidFill>
                  <a:srgbClr val="000000"/>
                </a:solidFill>
                <a:latin typeface="Arial" charset="0"/>
              </a:rPr>
              <a:t>Controlling</a:t>
            </a:r>
          </a:p>
        </p:txBody>
      </p:sp>
      <p:pic>
        <p:nvPicPr>
          <p:cNvPr id="419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6038" y="3144838"/>
            <a:ext cx="3168650" cy="2960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41988"/>
                                        </p:tgtEl>
                                        <p:attrNameLst>
                                          <p:attrName>style.visibility</p:attrName>
                                        </p:attrNameLst>
                                      </p:cBhvr>
                                      <p:to>
                                        <p:strVal val="visible"/>
                                      </p:to>
                                    </p:set>
                                    <p:animEffect transition="in" filter="strips(downRight)">
                                      <p:cBhvr>
                                        <p:cTn id="7" dur="1000"/>
                                        <p:tgtEl>
                                          <p:spTgt spid="41988"/>
                                        </p:tgtEl>
                                      </p:cBhvr>
                                    </p:animEffect>
                                  </p:childTnLst>
                                </p:cTn>
                              </p:par>
                              <p:par>
                                <p:cTn id="8" presetID="23" presetClass="entr" presetSubtype="272" fill="hold" nodeType="withEffect">
                                  <p:stCondLst>
                                    <p:cond delay="1000"/>
                                  </p:stCondLst>
                                  <p:childTnLst>
                                    <p:set>
                                      <p:cBhvr>
                                        <p:cTn id="9" dur="1" fill="hold">
                                          <p:stCondLst>
                                            <p:cond delay="0"/>
                                          </p:stCondLst>
                                        </p:cTn>
                                        <p:tgtEl>
                                          <p:spTgt spid="41989"/>
                                        </p:tgtEl>
                                        <p:attrNameLst>
                                          <p:attrName>style.visibility</p:attrName>
                                        </p:attrNameLst>
                                      </p:cBhvr>
                                      <p:to>
                                        <p:strVal val="visible"/>
                                      </p:to>
                                    </p:set>
                                    <p:anim calcmode="lin" valueType="num">
                                      <p:cBhvr>
                                        <p:cTn id="10" dur="1000" fill="hold"/>
                                        <p:tgtEl>
                                          <p:spTgt spid="41989"/>
                                        </p:tgtEl>
                                        <p:attrNameLst>
                                          <p:attrName>ppt_w</p:attrName>
                                        </p:attrNameLst>
                                      </p:cBhvr>
                                      <p:tavLst>
                                        <p:tav tm="0">
                                          <p:val>
                                            <p:strVal val="2/3*#ppt_w"/>
                                          </p:val>
                                        </p:tav>
                                        <p:tav tm="100000">
                                          <p:val>
                                            <p:strVal val="#ppt_w"/>
                                          </p:val>
                                        </p:tav>
                                      </p:tavLst>
                                    </p:anim>
                                    <p:anim calcmode="lin" valueType="num">
                                      <p:cBhvr>
                                        <p:cTn id="11" dur="1000" fill="hold"/>
                                        <p:tgtEl>
                                          <p:spTgt spid="4198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673100" y="355600"/>
            <a:ext cx="7772400" cy="769938"/>
          </a:xfrm>
        </p:spPr>
        <p:txBody>
          <a:bodyPr/>
          <a:lstStyle/>
          <a:p>
            <a:r>
              <a:rPr lang="en-US">
                <a:latin typeface="Arial" charset="0"/>
                <a:cs typeface="Arial" charset="0"/>
              </a:rPr>
              <a:t>Ten Strategic Decisions</a:t>
            </a:r>
            <a:endParaRPr lang="en-US">
              <a:solidFill>
                <a:srgbClr val="009900"/>
              </a:solidFill>
              <a:latin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12115796"/>
              </p:ext>
            </p:extLst>
          </p:nvPr>
        </p:nvGraphicFramePr>
        <p:xfrm>
          <a:off x="673100" y="1397000"/>
          <a:ext cx="7772400" cy="4449768"/>
        </p:xfrm>
        <a:graphic>
          <a:graphicData uri="http://schemas.openxmlformats.org/drawingml/2006/table">
            <a:tbl>
              <a:tblPr firstRow="1" bandRow="1">
                <a:tableStyleId>{2D5ABB26-0587-4C30-8999-92F81FD0307C}</a:tableStyleId>
              </a:tblPr>
              <a:tblGrid>
                <a:gridCol w="1689099">
                  <a:extLst>
                    <a:ext uri="{9D8B030D-6E8A-4147-A177-3AD203B41FA5}">
                      <a16:colId xmlns:a16="http://schemas.microsoft.com/office/drawing/2014/main" val="20000"/>
                    </a:ext>
                  </a:extLst>
                </a:gridCol>
                <a:gridCol w="3492501">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370814">
                <a:tc>
                  <a:txBody>
                    <a:bodyPr/>
                    <a:lstStyle/>
                    <a:p>
                      <a:r>
                        <a:rPr lang="en-US" sz="1800" b="1" dirty="0" smtClean="0">
                          <a:solidFill>
                            <a:srgbClr val="FFFFFF"/>
                          </a:solidFill>
                        </a:rPr>
                        <a:t>TABLE 1.2</a:t>
                      </a:r>
                      <a:endParaRPr lang="en-US" sz="1800" b="1" dirty="0">
                        <a:solidFill>
                          <a:srgbClr val="FFFFFF"/>
                        </a:solidFill>
                        <a:latin typeface="Arial"/>
                        <a:cs typeface="Arial"/>
                      </a:endParaRPr>
                    </a:p>
                  </a:txBody>
                  <a:tcPr marT="45717" marB="45717">
                    <a:lnB w="12700" cap="flat" cmpd="sng" algn="ctr">
                      <a:solidFill>
                        <a:srgbClr val="000000"/>
                      </a:solidFill>
                      <a:prstDash val="solid"/>
                      <a:round/>
                      <a:headEnd type="none" w="med" len="med"/>
                      <a:tailEnd type="none" w="med" len="med"/>
                    </a:lnB>
                    <a:solidFill>
                      <a:srgbClr val="000000"/>
                    </a:solidFill>
                  </a:tcPr>
                </a:tc>
                <a:tc>
                  <a:txBody>
                    <a:bodyPr/>
                    <a:lstStyle/>
                    <a:p>
                      <a:endParaRPr lang="en-US" sz="1800" b="1" dirty="0">
                        <a:latin typeface="Arial"/>
                        <a:cs typeface="Arial"/>
                      </a:endParaRPr>
                    </a:p>
                  </a:txBody>
                  <a:tcPr marT="45717" marB="45717">
                    <a:lnB w="12700" cap="flat" cmpd="sng" algn="ctr">
                      <a:solidFill>
                        <a:srgbClr val="000000"/>
                      </a:solidFill>
                      <a:prstDash val="solid"/>
                      <a:round/>
                      <a:headEnd type="none" w="med" len="med"/>
                      <a:tailEnd type="none" w="med" len="med"/>
                    </a:lnB>
                  </a:tcPr>
                </a:tc>
                <a:tc>
                  <a:txBody>
                    <a:bodyPr/>
                    <a:lstStyle/>
                    <a:p>
                      <a:endParaRPr lang="en-US" sz="1800" b="1" dirty="0">
                        <a:latin typeface="Arial"/>
                        <a:cs typeface="Arial"/>
                      </a:endParaRPr>
                    </a:p>
                  </a:txBody>
                  <a:tcPr marT="45717" marB="45717">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0814">
                <a:tc gridSpan="2">
                  <a:txBody>
                    <a:bodyPr/>
                    <a:lstStyle/>
                    <a:p>
                      <a:r>
                        <a:rPr lang="en-US" sz="1800" b="1" dirty="0" smtClean="0">
                          <a:solidFill>
                            <a:srgbClr val="FFFFFF"/>
                          </a:solidFill>
                        </a:rPr>
                        <a:t>DECISION</a:t>
                      </a:r>
                      <a:endParaRPr lang="en-US" sz="1800" b="1" dirty="0">
                        <a:solidFill>
                          <a:srgbClr val="FFFFFF"/>
                        </a:solidFill>
                        <a:latin typeface="Arial"/>
                        <a:cs typeface="Arial"/>
                      </a:endParaRPr>
                    </a:p>
                  </a:txBody>
                  <a:tcPr marT="45717" marB="4571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hMerge="1">
                  <a:txBody>
                    <a:bodyPr/>
                    <a:lstStyle/>
                    <a:p>
                      <a:endParaRPr lang="en-US" dirty="0">
                        <a:latin typeface="Arial"/>
                        <a:cs typeface="Arial"/>
                      </a:endParaRPr>
                    </a:p>
                  </a:txBody>
                  <a:tcPr/>
                </a:tc>
                <a:tc>
                  <a:txBody>
                    <a:bodyPr/>
                    <a:lstStyle/>
                    <a:p>
                      <a:r>
                        <a:rPr lang="en-US" sz="1800" b="1" dirty="0" smtClean="0">
                          <a:solidFill>
                            <a:srgbClr val="FFFFFF"/>
                          </a:solidFill>
                        </a:rPr>
                        <a:t>CHAPTER(S)</a:t>
                      </a:r>
                      <a:endParaRPr lang="en-US" sz="1800" b="1" dirty="0">
                        <a:solidFill>
                          <a:srgbClr val="FFFFFF"/>
                        </a:solidFill>
                        <a:latin typeface="Arial"/>
                        <a:cs typeface="Arial"/>
                      </a:endParaRPr>
                    </a:p>
                  </a:txBody>
                  <a:tcPr marT="45717" marB="4571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14">
                <a:tc gridSpan="2">
                  <a:txBody>
                    <a:bodyPr/>
                    <a:lstStyle/>
                    <a:p>
                      <a:r>
                        <a:rPr lang="en-US" sz="1800" b="1" dirty="0" smtClean="0"/>
                        <a:t>1.   </a:t>
                      </a:r>
                      <a:r>
                        <a:rPr lang="en-US" sz="1800" b="1" i="1" dirty="0" smtClean="0"/>
                        <a:t>Design of goods and services</a:t>
                      </a:r>
                      <a:endParaRPr lang="en-US" sz="1800" b="1" i="1" dirty="0">
                        <a:latin typeface="Arial"/>
                        <a:cs typeface="Arial"/>
                      </a:endParaRPr>
                    </a:p>
                  </a:txBody>
                  <a:tcPr marT="45717" marB="4571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latin typeface="Arial"/>
                        <a:cs typeface="Arial"/>
                      </a:endParaRPr>
                    </a:p>
                  </a:txBody>
                  <a:tcPr/>
                </a:tc>
                <a:tc>
                  <a:txBody>
                    <a:bodyPr/>
                    <a:lstStyle/>
                    <a:p>
                      <a:r>
                        <a:rPr lang="en-US" sz="1800" b="1" dirty="0" smtClean="0"/>
                        <a:t>5, Supplement 5</a:t>
                      </a:r>
                      <a:endParaRPr lang="en-US" sz="1800" b="1" dirty="0">
                        <a:latin typeface="Arial"/>
                        <a:cs typeface="Arial"/>
                      </a:endParaRPr>
                    </a:p>
                  </a:txBody>
                  <a:tcPr marT="45717" marB="4571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2"/>
                  </a:ext>
                </a:extLst>
              </a:tr>
              <a:tr h="370814">
                <a:tc gridSpan="2">
                  <a:txBody>
                    <a:bodyPr/>
                    <a:lstStyle/>
                    <a:p>
                      <a:r>
                        <a:rPr lang="en-US" sz="1800" b="1" dirty="0" smtClean="0"/>
                        <a:t>2.   </a:t>
                      </a:r>
                      <a:r>
                        <a:rPr lang="en-US" sz="1800" b="1" i="1" dirty="0" smtClean="0"/>
                        <a:t>Managing quality</a:t>
                      </a:r>
                      <a:endParaRPr lang="en-US" sz="1800" b="1" i="1" dirty="0">
                        <a:latin typeface="Arial"/>
                        <a:cs typeface="Arial"/>
                      </a:endParaRPr>
                    </a:p>
                  </a:txBody>
                  <a:tcPr marT="45717" marB="4571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latin typeface="Arial"/>
                        <a:cs typeface="Arial"/>
                      </a:endParaRPr>
                    </a:p>
                  </a:txBody>
                  <a:tcPr/>
                </a:tc>
                <a:tc>
                  <a:txBody>
                    <a:bodyPr/>
                    <a:lstStyle/>
                    <a:p>
                      <a:r>
                        <a:rPr lang="en-US" sz="1800" b="1" dirty="0" smtClean="0"/>
                        <a:t>6, Supplement 6</a:t>
                      </a:r>
                      <a:endParaRPr lang="en-US" sz="1800" b="1" dirty="0">
                        <a:latin typeface="Arial"/>
                        <a:cs typeface="Arial"/>
                      </a:endParaRPr>
                    </a:p>
                  </a:txBody>
                  <a:tcPr marT="45717" marB="4571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3"/>
                  </a:ext>
                </a:extLst>
              </a:tr>
              <a:tr h="37081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t>3.   </a:t>
                      </a:r>
                      <a:r>
                        <a:rPr lang="en-US" sz="1800" b="1" i="1" dirty="0" smtClean="0"/>
                        <a:t>Process and capacity</a:t>
                      </a:r>
                      <a:r>
                        <a:rPr lang="en-US" sz="1800" b="1" i="1" baseline="0" dirty="0" smtClean="0"/>
                        <a:t> strategy</a:t>
                      </a:r>
                      <a:endParaRPr lang="en-US" sz="1800" b="1" dirty="0">
                        <a:latin typeface="Arial"/>
                        <a:cs typeface="Arial"/>
                      </a:endParaRPr>
                    </a:p>
                  </a:txBody>
                  <a:tcPr marT="45717" marB="4571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latin typeface="Arial"/>
                        <a:cs typeface="Aria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t>7, Supplement 7</a:t>
                      </a:r>
                      <a:endParaRPr lang="en-US" sz="1800" b="1" dirty="0" smtClean="0">
                        <a:latin typeface="Arial"/>
                        <a:cs typeface="Arial"/>
                      </a:endParaRPr>
                    </a:p>
                  </a:txBody>
                  <a:tcPr marT="45717" marB="4571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4"/>
                  </a:ext>
                </a:extLst>
              </a:tr>
              <a:tr h="370814">
                <a:tc gridSpan="2">
                  <a:txBody>
                    <a:bodyPr/>
                    <a:lstStyle/>
                    <a:p>
                      <a:r>
                        <a:rPr lang="en-US" sz="1800" b="1" dirty="0" smtClean="0"/>
                        <a:t>4.   </a:t>
                      </a:r>
                      <a:r>
                        <a:rPr lang="en-US" sz="1800" b="1" i="1" dirty="0" smtClean="0"/>
                        <a:t>Location strategy</a:t>
                      </a:r>
                      <a:endParaRPr lang="en-US" sz="1800" b="1" i="1" dirty="0">
                        <a:latin typeface="Arial"/>
                        <a:cs typeface="Arial"/>
                      </a:endParaRPr>
                    </a:p>
                  </a:txBody>
                  <a:tcPr marT="45717" marB="4571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latin typeface="Arial"/>
                        <a:cs typeface="Arial"/>
                      </a:endParaRPr>
                    </a:p>
                  </a:txBody>
                  <a:tcPr/>
                </a:tc>
                <a:tc>
                  <a:txBody>
                    <a:bodyPr/>
                    <a:lstStyle/>
                    <a:p>
                      <a:r>
                        <a:rPr lang="en-US" sz="1800" b="1" dirty="0" smtClean="0"/>
                        <a:t>8</a:t>
                      </a:r>
                      <a:endParaRPr lang="en-US" sz="1800" b="1" dirty="0">
                        <a:latin typeface="Arial"/>
                        <a:cs typeface="Arial"/>
                      </a:endParaRPr>
                    </a:p>
                  </a:txBody>
                  <a:tcPr marT="45717" marB="4571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5"/>
                  </a:ext>
                </a:extLst>
              </a:tr>
              <a:tr h="370814">
                <a:tc gridSpan="2">
                  <a:txBody>
                    <a:bodyPr/>
                    <a:lstStyle/>
                    <a:p>
                      <a:r>
                        <a:rPr lang="en-US" sz="1800" b="1" dirty="0" smtClean="0"/>
                        <a:t>5.   </a:t>
                      </a:r>
                      <a:r>
                        <a:rPr lang="en-US" sz="1800" b="1" i="1" dirty="0" smtClean="0"/>
                        <a:t>Layout strategy</a:t>
                      </a:r>
                      <a:endParaRPr lang="en-US" sz="1800" b="1" i="1" dirty="0">
                        <a:latin typeface="Arial"/>
                        <a:cs typeface="Arial"/>
                      </a:endParaRPr>
                    </a:p>
                  </a:txBody>
                  <a:tcPr marT="45717" marB="4571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latin typeface="Arial"/>
                        <a:cs typeface="Arial"/>
                      </a:endParaRPr>
                    </a:p>
                  </a:txBody>
                  <a:tcPr/>
                </a:tc>
                <a:tc>
                  <a:txBody>
                    <a:bodyPr/>
                    <a:lstStyle/>
                    <a:p>
                      <a:r>
                        <a:rPr lang="en-US" sz="1800" b="1" dirty="0" smtClean="0"/>
                        <a:t>9</a:t>
                      </a:r>
                      <a:endParaRPr lang="en-US" sz="1800" b="1" dirty="0">
                        <a:latin typeface="Arial"/>
                        <a:cs typeface="Arial"/>
                      </a:endParaRPr>
                    </a:p>
                  </a:txBody>
                  <a:tcPr marT="45717" marB="4571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6"/>
                  </a:ext>
                </a:extLst>
              </a:tr>
              <a:tr h="37081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t>6.   </a:t>
                      </a:r>
                      <a:r>
                        <a:rPr lang="en-US" sz="1800" b="1" i="1" dirty="0" smtClean="0"/>
                        <a:t>Human resources and</a:t>
                      </a:r>
                      <a:r>
                        <a:rPr lang="en-US" sz="1800" b="1" i="1" baseline="0" dirty="0" smtClean="0"/>
                        <a:t> </a:t>
                      </a:r>
                      <a:r>
                        <a:rPr lang="en-US" sz="1800" b="1" i="1" dirty="0" smtClean="0"/>
                        <a:t>job design </a:t>
                      </a:r>
                      <a:endParaRPr lang="en-US" sz="1800" b="1" i="1" dirty="0" smtClean="0">
                        <a:latin typeface="Arial"/>
                        <a:cs typeface="Arial"/>
                      </a:endParaRPr>
                    </a:p>
                  </a:txBody>
                  <a:tcPr marT="45717" marB="4571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latin typeface="Arial"/>
                        <a:cs typeface="Arial"/>
                      </a:endParaRPr>
                    </a:p>
                  </a:txBody>
                  <a:tcPr/>
                </a:tc>
                <a:tc>
                  <a:txBody>
                    <a:bodyPr/>
                    <a:lstStyle/>
                    <a:p>
                      <a:r>
                        <a:rPr lang="en-US" sz="1800" b="1" dirty="0" smtClean="0"/>
                        <a:t>10</a:t>
                      </a:r>
                      <a:endParaRPr lang="en-US" sz="1800" b="1" dirty="0">
                        <a:latin typeface="Arial"/>
                        <a:cs typeface="Arial"/>
                      </a:endParaRPr>
                    </a:p>
                  </a:txBody>
                  <a:tcPr marT="45717" marB="4571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7"/>
                  </a:ext>
                </a:extLst>
              </a:tr>
              <a:tr h="37081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smtClean="0"/>
                        <a:t>7.   </a:t>
                      </a:r>
                      <a:r>
                        <a:rPr lang="en-US" sz="1800" b="1" i="1" dirty="0" smtClean="0"/>
                        <a:t>Supply-chain management</a:t>
                      </a:r>
                      <a:endParaRPr lang="en-US" sz="1800" b="1" i="1" dirty="0" smtClean="0">
                        <a:latin typeface="Arial"/>
                        <a:cs typeface="Arial"/>
                      </a:endParaRPr>
                    </a:p>
                  </a:txBody>
                  <a:tcPr marT="45717" marB="4571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latin typeface="Arial"/>
                        <a:cs typeface="Arial"/>
                      </a:endParaRPr>
                    </a:p>
                  </a:txBody>
                  <a:tcPr/>
                </a:tc>
                <a:tc>
                  <a:txBody>
                    <a:bodyPr/>
                    <a:lstStyle/>
                    <a:p>
                      <a:r>
                        <a:rPr lang="en-US" sz="1800" b="1" dirty="0" smtClean="0"/>
                        <a:t>11, Supplement 11</a:t>
                      </a:r>
                      <a:endParaRPr lang="en-US" sz="1800" b="1" dirty="0">
                        <a:latin typeface="Arial"/>
                        <a:cs typeface="Arial"/>
                      </a:endParaRPr>
                    </a:p>
                  </a:txBody>
                  <a:tcPr marT="45717" marB="4571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8"/>
                  </a:ext>
                </a:extLst>
              </a:tr>
              <a:tr h="370814">
                <a:tc gridSpan="2">
                  <a:txBody>
                    <a:bodyPr/>
                    <a:lstStyle/>
                    <a:p>
                      <a:r>
                        <a:rPr lang="en-US" sz="1800" b="1" dirty="0" smtClean="0"/>
                        <a:t>8.   </a:t>
                      </a:r>
                      <a:r>
                        <a:rPr lang="en-US" sz="1800" b="1" i="1" dirty="0" smtClean="0"/>
                        <a:t>Inventory</a:t>
                      </a:r>
                      <a:r>
                        <a:rPr lang="en-US" sz="1800" b="1" i="1" baseline="0" dirty="0" smtClean="0"/>
                        <a:t> management</a:t>
                      </a:r>
                      <a:endParaRPr lang="en-US" sz="1800" b="1" i="1" dirty="0">
                        <a:latin typeface="Arial"/>
                        <a:cs typeface="Arial"/>
                      </a:endParaRPr>
                    </a:p>
                  </a:txBody>
                  <a:tcPr marT="45717" marB="4571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latin typeface="Arial"/>
                        <a:cs typeface="Arial"/>
                      </a:endParaRPr>
                    </a:p>
                  </a:txBody>
                  <a:tcPr/>
                </a:tc>
                <a:tc>
                  <a:txBody>
                    <a:bodyPr/>
                    <a:lstStyle/>
                    <a:p>
                      <a:r>
                        <a:rPr lang="en-US" sz="1800" b="1" dirty="0" smtClean="0"/>
                        <a:t>12, 14, 16</a:t>
                      </a:r>
                      <a:endParaRPr lang="en-US" sz="1800" b="1" dirty="0">
                        <a:latin typeface="Arial"/>
                        <a:cs typeface="Arial"/>
                      </a:endParaRPr>
                    </a:p>
                  </a:txBody>
                  <a:tcPr marT="45717" marB="4571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9"/>
                  </a:ext>
                </a:extLst>
              </a:tr>
              <a:tr h="370814">
                <a:tc gridSpan="2">
                  <a:txBody>
                    <a:bodyPr/>
                    <a:lstStyle/>
                    <a:p>
                      <a:r>
                        <a:rPr lang="en-US" sz="1800" b="1" dirty="0" smtClean="0"/>
                        <a:t>9.</a:t>
                      </a:r>
                      <a:r>
                        <a:rPr lang="en-US" sz="1800" b="1" baseline="0" dirty="0" smtClean="0"/>
                        <a:t>   </a:t>
                      </a:r>
                      <a:r>
                        <a:rPr lang="en-US" sz="1800" b="1" i="1" dirty="0" smtClean="0"/>
                        <a:t>Scheduling</a:t>
                      </a:r>
                      <a:endParaRPr lang="en-US" sz="1800" b="1" i="1" dirty="0">
                        <a:latin typeface="Arial"/>
                        <a:cs typeface="Arial"/>
                      </a:endParaRPr>
                    </a:p>
                  </a:txBody>
                  <a:tcPr marT="45717" marB="4571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latin typeface="Arial"/>
                        <a:cs typeface="Arial"/>
                      </a:endParaRPr>
                    </a:p>
                  </a:txBody>
                  <a:tcPr/>
                </a:tc>
                <a:tc>
                  <a:txBody>
                    <a:bodyPr/>
                    <a:lstStyle/>
                    <a:p>
                      <a:r>
                        <a:rPr lang="en-US" sz="1800" b="1" dirty="0" smtClean="0"/>
                        <a:t>13, 15</a:t>
                      </a:r>
                      <a:endParaRPr lang="en-US" sz="1800" b="1" dirty="0">
                        <a:latin typeface="Arial"/>
                        <a:cs typeface="Arial"/>
                      </a:endParaRPr>
                    </a:p>
                  </a:txBody>
                  <a:tcPr marT="45717" marB="4571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10"/>
                  </a:ext>
                </a:extLst>
              </a:tr>
              <a:tr h="370814">
                <a:tc gridSpan="2">
                  <a:txBody>
                    <a:bodyPr/>
                    <a:lstStyle/>
                    <a:p>
                      <a:r>
                        <a:rPr lang="en-US" sz="1800" b="1" dirty="0" smtClean="0"/>
                        <a:t>10. </a:t>
                      </a:r>
                      <a:r>
                        <a:rPr lang="en-US" sz="1800" b="1" i="1" dirty="0" smtClean="0"/>
                        <a:t>Maintenance</a:t>
                      </a:r>
                      <a:endParaRPr lang="en-US" sz="1800" b="1" i="1" dirty="0">
                        <a:latin typeface="Arial"/>
                        <a:cs typeface="Arial"/>
                      </a:endParaRPr>
                    </a:p>
                  </a:txBody>
                  <a:tcPr marT="45717" marB="45717">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dirty="0">
                        <a:latin typeface="Arial"/>
                        <a:cs typeface="Arial"/>
                      </a:endParaRPr>
                    </a:p>
                  </a:txBody>
                  <a:tcPr/>
                </a:tc>
                <a:tc>
                  <a:txBody>
                    <a:bodyPr/>
                    <a:lstStyle/>
                    <a:p>
                      <a:r>
                        <a:rPr lang="en-US" sz="1800" b="1" dirty="0" smtClean="0"/>
                        <a:t>17</a:t>
                      </a:r>
                      <a:endParaRPr lang="en-US" sz="1800" b="1" dirty="0">
                        <a:latin typeface="Arial"/>
                        <a:cs typeface="Arial"/>
                      </a:endParaRPr>
                    </a:p>
                  </a:txBody>
                  <a:tcPr marT="45717" marB="45717">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2/3*#ppt_w"/>
                                          </p:val>
                                        </p:tav>
                                        <p:tav tm="100000">
                                          <p:val>
                                            <p:strVal val="#ppt_w"/>
                                          </p:val>
                                        </p:tav>
                                      </p:tavLst>
                                    </p:anim>
                                    <p:anim calcmode="lin" valueType="num">
                                      <p:cBhvr>
                                        <p:cTn id="8" dur="1000" fill="hold"/>
                                        <p:tgtEl>
                                          <p:spTgt spid="2"/>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673100" y="558800"/>
            <a:ext cx="7772400" cy="757238"/>
          </a:xfrm>
        </p:spPr>
        <p:txBody>
          <a:bodyPr/>
          <a:lstStyle/>
          <a:p>
            <a:r>
              <a:rPr lang="en-US">
                <a:latin typeface="Arial" charset="0"/>
                <a:cs typeface="Arial" charset="0"/>
              </a:rPr>
              <a:t>The Strategic Decisions</a:t>
            </a:r>
          </a:p>
        </p:txBody>
      </p:sp>
      <p:sp>
        <p:nvSpPr>
          <p:cNvPr id="46083" name="Rectangle 3"/>
          <p:cNvSpPr>
            <a:spLocks noGrp="1" noChangeArrowheads="1"/>
          </p:cNvSpPr>
          <p:nvPr>
            <p:ph type="body" idx="1"/>
          </p:nvPr>
        </p:nvSpPr>
        <p:spPr>
          <a:xfrm>
            <a:off x="685800" y="1633538"/>
            <a:ext cx="7772400" cy="4506912"/>
          </a:xfrm>
        </p:spPr>
        <p:txBody>
          <a:bodyPr>
            <a:normAutofit/>
          </a:bodyPr>
          <a:lstStyle/>
          <a:p>
            <a:pPr marL="609600" indent="-609600">
              <a:buClr>
                <a:schemeClr val="tx2"/>
              </a:buClr>
              <a:buFont typeface="Arial" charset="0"/>
              <a:buAutoNum type="arabicPeriod"/>
            </a:pPr>
            <a:r>
              <a:rPr lang="en-US" sz="3000" b="1" dirty="0">
                <a:solidFill>
                  <a:schemeClr val="tx2"/>
                </a:solidFill>
                <a:latin typeface="Arial" charset="0"/>
                <a:cs typeface="Arial" charset="0"/>
              </a:rPr>
              <a:t>Design of goods and services</a:t>
            </a:r>
          </a:p>
          <a:p>
            <a:pPr marL="1157288" lvl="1" indent="-533400">
              <a:buFont typeface="Arial Unicode MS" charset="0"/>
              <a:buChar char="▶"/>
            </a:pPr>
            <a:r>
              <a:rPr lang="en-US" sz="2600" dirty="0">
                <a:latin typeface="Arial" charset="0"/>
                <a:cs typeface="Arial" charset="0"/>
              </a:rPr>
              <a:t>Defines what is required of operations</a:t>
            </a:r>
          </a:p>
          <a:p>
            <a:pPr marL="1157288" lvl="1" indent="-533400">
              <a:buFont typeface="Arial Unicode MS" charset="0"/>
              <a:buChar char="▶"/>
            </a:pPr>
            <a:r>
              <a:rPr lang="en-US" sz="2600" dirty="0">
                <a:latin typeface="Arial" charset="0"/>
                <a:cs typeface="Arial" charset="0"/>
              </a:rPr>
              <a:t>Product design determines quality, sustainability and human resources</a:t>
            </a:r>
          </a:p>
          <a:p>
            <a:pPr marL="609600" indent="-609600">
              <a:buClr>
                <a:schemeClr val="tx2"/>
              </a:buClr>
              <a:buFont typeface="Arial" charset="0"/>
              <a:buAutoNum type="arabicPeriod" startAt="2"/>
            </a:pPr>
            <a:r>
              <a:rPr lang="en-US" sz="3000" b="1" dirty="0">
                <a:solidFill>
                  <a:srgbClr val="255898"/>
                </a:solidFill>
                <a:latin typeface="Arial" charset="0"/>
                <a:cs typeface="Arial" charset="0"/>
              </a:rPr>
              <a:t>Managing quality</a:t>
            </a:r>
          </a:p>
          <a:p>
            <a:pPr marL="1157288" lvl="1" indent="-533400">
              <a:buFont typeface="Arial Unicode MS" charset="0"/>
              <a:buChar char="▶"/>
            </a:pPr>
            <a:r>
              <a:rPr lang="en-US" sz="2600" dirty="0">
                <a:latin typeface="Arial" charset="0"/>
                <a:cs typeface="Arial" charset="0"/>
              </a:rPr>
              <a:t>Determine the customer</a:t>
            </a:r>
            <a:r>
              <a:rPr lang="ja-JP" altLang="en-US" sz="2600" dirty="0">
                <a:latin typeface="Arial" charset="0"/>
                <a:cs typeface="Arial" charset="0"/>
              </a:rPr>
              <a:t>’</a:t>
            </a:r>
            <a:r>
              <a:rPr lang="en-US" sz="2600" dirty="0">
                <a:latin typeface="Arial" charset="0"/>
                <a:cs typeface="Arial" charset="0"/>
              </a:rPr>
              <a:t>s quality expectations</a:t>
            </a:r>
          </a:p>
          <a:p>
            <a:pPr marL="1157288" lvl="1" indent="-533400">
              <a:buFont typeface="Arial Unicode MS" charset="0"/>
              <a:buChar char="▶"/>
            </a:pPr>
            <a:r>
              <a:rPr lang="en-US" sz="2600" dirty="0">
                <a:latin typeface="Arial" charset="0"/>
                <a:cs typeface="Arial" charset="0"/>
              </a:rPr>
              <a:t>Establish policies and procedures to identify and achieve that quality</a:t>
            </a:r>
          </a:p>
        </p:txBody>
      </p:sp>
      <p:sp>
        <p:nvSpPr>
          <p:cNvPr id="46084" name="Text Box 4"/>
          <p:cNvSpPr txBox="1">
            <a:spLocks noChangeArrowheads="1"/>
          </p:cNvSpPr>
          <p:nvPr/>
        </p:nvSpPr>
        <p:spPr bwMode="auto">
          <a:xfrm>
            <a:off x="7031038" y="5921375"/>
            <a:ext cx="17303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a:solidFill>
                  <a:srgbClr val="000000"/>
                </a:solidFill>
                <a:latin typeface="Arial" charset="0"/>
              </a:rPr>
              <a:t>Table </a:t>
            </a:r>
            <a:r>
              <a:rPr lang="en-AU" sz="1600" b="1">
                <a:solidFill>
                  <a:srgbClr val="255898"/>
                </a:solidFill>
                <a:latin typeface="Arial" charset="0"/>
              </a:rPr>
              <a:t>1.2</a:t>
            </a:r>
            <a:r>
              <a:rPr lang="en-AU" sz="1600" b="1">
                <a:solidFill>
                  <a:srgbClr val="000000"/>
                </a:solidFill>
                <a:latin typeface="Arial" charset="0"/>
              </a:rPr>
              <a:t> (cont.)</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wipe(left)">
                                      <p:cBhvr>
                                        <p:cTn id="7" dur="10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673100" y="558800"/>
            <a:ext cx="7772400" cy="757238"/>
          </a:xfrm>
        </p:spPr>
        <p:txBody>
          <a:bodyPr/>
          <a:lstStyle/>
          <a:p>
            <a:r>
              <a:rPr lang="en-US">
                <a:latin typeface="Arial" charset="0"/>
                <a:cs typeface="Arial" charset="0"/>
              </a:rPr>
              <a:t>The Strategic Decisions</a:t>
            </a:r>
          </a:p>
        </p:txBody>
      </p:sp>
      <p:sp>
        <p:nvSpPr>
          <p:cNvPr id="51202" name="Rectangle 3"/>
          <p:cNvSpPr>
            <a:spLocks noGrp="1" noChangeArrowheads="1"/>
          </p:cNvSpPr>
          <p:nvPr>
            <p:ph type="body" idx="1"/>
          </p:nvPr>
        </p:nvSpPr>
        <p:spPr>
          <a:xfrm>
            <a:off x="685800" y="1633538"/>
            <a:ext cx="7772400" cy="4641850"/>
          </a:xfrm>
        </p:spPr>
        <p:txBody>
          <a:bodyPr/>
          <a:lstStyle/>
          <a:p>
            <a:pPr marL="609600" indent="-609600">
              <a:buClr>
                <a:schemeClr val="tx2"/>
              </a:buClr>
              <a:buFont typeface="Arial" charset="0"/>
              <a:buAutoNum type="arabicPeriod" startAt="3"/>
            </a:pPr>
            <a:r>
              <a:rPr lang="en-US" sz="3000" b="1" dirty="0">
                <a:solidFill>
                  <a:srgbClr val="255898"/>
                </a:solidFill>
                <a:latin typeface="Arial" charset="0"/>
                <a:cs typeface="Arial" charset="0"/>
              </a:rPr>
              <a:t>Process and capacity design</a:t>
            </a:r>
          </a:p>
          <a:p>
            <a:pPr marL="1157288" lvl="1" indent="-533400">
              <a:buFont typeface="Arial Unicode MS" charset="0"/>
              <a:buChar char="▶"/>
            </a:pPr>
            <a:r>
              <a:rPr lang="en-US" sz="2600" dirty="0">
                <a:latin typeface="Arial" charset="0"/>
                <a:cs typeface="Arial" charset="0"/>
              </a:rPr>
              <a:t>How is a good or service produced?</a:t>
            </a:r>
          </a:p>
          <a:p>
            <a:pPr marL="1157288" lvl="1" indent="-533400">
              <a:buFont typeface="Arial Unicode MS" charset="0"/>
              <a:buChar char="▶"/>
            </a:pPr>
            <a:r>
              <a:rPr lang="en-US" sz="2600" dirty="0">
                <a:latin typeface="Arial" charset="0"/>
                <a:cs typeface="Arial" charset="0"/>
              </a:rPr>
              <a:t>Commits management to specific technology, quality, resources, and </a:t>
            </a:r>
            <a:r>
              <a:rPr lang="en-US" sz="2600" dirty="0" smtClean="0">
                <a:latin typeface="Arial" charset="0"/>
                <a:cs typeface="Arial" charset="0"/>
              </a:rPr>
              <a:t>investment</a:t>
            </a:r>
            <a:endParaRPr lang="en-US" sz="2600" dirty="0">
              <a:latin typeface="Arial" charset="0"/>
              <a:cs typeface="Arial" charset="0"/>
            </a:endParaRPr>
          </a:p>
          <a:p>
            <a:pPr marL="609600" indent="-609600">
              <a:buClr>
                <a:schemeClr val="tx2"/>
              </a:buClr>
              <a:buFont typeface="Arial" charset="0"/>
              <a:buAutoNum type="arabicPeriod" startAt="4"/>
            </a:pPr>
            <a:r>
              <a:rPr lang="en-US" sz="3000" b="1" dirty="0">
                <a:solidFill>
                  <a:srgbClr val="255898"/>
                </a:solidFill>
                <a:latin typeface="Arial" charset="0"/>
                <a:cs typeface="Arial" charset="0"/>
              </a:rPr>
              <a:t>Location strategy</a:t>
            </a:r>
          </a:p>
          <a:p>
            <a:pPr marL="1157288" lvl="1" indent="-533400">
              <a:buFont typeface="Arial Unicode MS" charset="0"/>
              <a:buChar char="▶"/>
            </a:pPr>
            <a:r>
              <a:rPr lang="en-US" sz="2600" dirty="0">
                <a:latin typeface="Arial" charset="0"/>
                <a:cs typeface="Arial" charset="0"/>
              </a:rPr>
              <a:t>Nearness to customers, suppliers, and </a:t>
            </a:r>
            <a:r>
              <a:rPr lang="en-US" sz="2600" dirty="0" smtClean="0">
                <a:latin typeface="Arial" charset="0"/>
                <a:cs typeface="Arial" charset="0"/>
              </a:rPr>
              <a:t>talent</a:t>
            </a:r>
            <a:endParaRPr lang="en-US" sz="2600" dirty="0">
              <a:latin typeface="Arial" charset="0"/>
              <a:cs typeface="Arial" charset="0"/>
            </a:endParaRPr>
          </a:p>
          <a:p>
            <a:pPr marL="1157288" lvl="1" indent="-533400">
              <a:buFont typeface="Arial Unicode MS" charset="0"/>
              <a:buChar char="▶"/>
            </a:pPr>
            <a:r>
              <a:rPr lang="en-US" sz="2600" dirty="0">
                <a:latin typeface="Arial" charset="0"/>
                <a:cs typeface="Arial" charset="0"/>
              </a:rPr>
              <a:t>Considering costs, infrastructure, logistics, and </a:t>
            </a:r>
            <a:r>
              <a:rPr lang="en-US" sz="2600" dirty="0" smtClean="0">
                <a:latin typeface="Arial" charset="0"/>
                <a:cs typeface="Arial" charset="0"/>
              </a:rPr>
              <a:t>government</a:t>
            </a:r>
            <a:endParaRPr lang="en-US" sz="2600" dirty="0">
              <a:latin typeface="Arial" charset="0"/>
              <a:cs typeface="Arial" charset="0"/>
            </a:endParaRPr>
          </a:p>
        </p:txBody>
      </p:sp>
      <p:sp>
        <p:nvSpPr>
          <p:cNvPr id="51203" name="Text Box 4"/>
          <p:cNvSpPr txBox="1">
            <a:spLocks noChangeArrowheads="1"/>
          </p:cNvSpPr>
          <p:nvPr/>
        </p:nvSpPr>
        <p:spPr bwMode="auto">
          <a:xfrm>
            <a:off x="7031038" y="5921375"/>
            <a:ext cx="17303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spcAft>
                <a:spcPts val="1200"/>
              </a:spcAft>
            </a:pPr>
            <a:r>
              <a:rPr lang="en-AU" sz="1600" b="1">
                <a:latin typeface="Arial" charset="0"/>
              </a:rPr>
              <a:t>Table </a:t>
            </a:r>
            <a:r>
              <a:rPr lang="en-AU" sz="1600" b="1">
                <a:solidFill>
                  <a:schemeClr val="tx2"/>
                </a:solidFill>
                <a:latin typeface="Arial" charset="0"/>
              </a:rPr>
              <a:t>1.2</a:t>
            </a:r>
            <a:r>
              <a:rPr lang="en-AU" sz="1600" b="1">
                <a:latin typeface="Arial" charset="0"/>
              </a:rPr>
              <a:t> (cont.)</a:t>
            </a:r>
          </a:p>
        </p:txBody>
      </p:sp>
    </p:spTree>
  </p:cSld>
  <p:clrMapOvr>
    <a:masterClrMapping/>
  </p:clrMapOvr>
  <p:transition>
    <p:strip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73100" y="558800"/>
            <a:ext cx="7772400" cy="757238"/>
          </a:xfrm>
        </p:spPr>
        <p:txBody>
          <a:bodyPr/>
          <a:lstStyle/>
          <a:p>
            <a:r>
              <a:rPr lang="en-US">
                <a:latin typeface="Arial" charset="0"/>
                <a:cs typeface="Arial" charset="0"/>
              </a:rPr>
              <a:t>The Strategic Decisions</a:t>
            </a:r>
          </a:p>
        </p:txBody>
      </p:sp>
      <p:sp>
        <p:nvSpPr>
          <p:cNvPr id="53250" name="Rectangle 3"/>
          <p:cNvSpPr>
            <a:spLocks noGrp="1" noChangeArrowheads="1"/>
          </p:cNvSpPr>
          <p:nvPr>
            <p:ph type="body" idx="1"/>
          </p:nvPr>
        </p:nvSpPr>
        <p:spPr>
          <a:xfrm>
            <a:off x="685800" y="1443038"/>
            <a:ext cx="7772400" cy="4641850"/>
          </a:xfrm>
        </p:spPr>
        <p:txBody>
          <a:bodyPr/>
          <a:lstStyle/>
          <a:p>
            <a:pPr marL="609600" indent="-609600">
              <a:buClr>
                <a:schemeClr val="tx2"/>
              </a:buClr>
              <a:buFont typeface="Arial" charset="0"/>
              <a:buAutoNum type="arabicPeriod" startAt="5"/>
            </a:pPr>
            <a:r>
              <a:rPr lang="en-US" sz="3000" b="1" dirty="0">
                <a:solidFill>
                  <a:srgbClr val="255898"/>
                </a:solidFill>
                <a:latin typeface="Arial" charset="0"/>
                <a:cs typeface="Arial" charset="0"/>
              </a:rPr>
              <a:t>Layout strategy</a:t>
            </a:r>
          </a:p>
          <a:p>
            <a:pPr marL="1157288" lvl="1" indent="-533400">
              <a:buFont typeface="Arial Unicode MS" charset="0"/>
              <a:buChar char="▶"/>
            </a:pPr>
            <a:r>
              <a:rPr lang="en-US" sz="2600" dirty="0">
                <a:latin typeface="Arial" charset="0"/>
                <a:cs typeface="Arial" charset="0"/>
              </a:rPr>
              <a:t>Integrate capacity needs, personnel levels, technology, and </a:t>
            </a:r>
            <a:r>
              <a:rPr lang="en-US" sz="2600" dirty="0" smtClean="0">
                <a:latin typeface="Arial" charset="0"/>
                <a:cs typeface="Arial" charset="0"/>
              </a:rPr>
              <a:t>inventory</a:t>
            </a:r>
            <a:endParaRPr lang="en-US" sz="2600" dirty="0">
              <a:latin typeface="Arial" charset="0"/>
              <a:cs typeface="Arial" charset="0"/>
            </a:endParaRPr>
          </a:p>
          <a:p>
            <a:pPr marL="1157288" lvl="1" indent="-533400">
              <a:buFont typeface="Arial Unicode MS" charset="0"/>
              <a:buChar char="▶"/>
            </a:pPr>
            <a:r>
              <a:rPr lang="en-US" sz="2600" dirty="0">
                <a:latin typeface="Arial" charset="0"/>
                <a:cs typeface="Arial" charset="0"/>
              </a:rPr>
              <a:t>Determine the efficient flow of materials, people, and </a:t>
            </a:r>
            <a:r>
              <a:rPr lang="en-US" sz="2600" dirty="0" smtClean="0">
                <a:latin typeface="Arial" charset="0"/>
                <a:cs typeface="Arial" charset="0"/>
              </a:rPr>
              <a:t>information</a:t>
            </a:r>
            <a:endParaRPr lang="en-US" sz="2600" dirty="0">
              <a:latin typeface="Arial" charset="0"/>
              <a:cs typeface="Arial" charset="0"/>
            </a:endParaRPr>
          </a:p>
          <a:p>
            <a:pPr marL="609600" indent="-609600">
              <a:buClr>
                <a:schemeClr val="tx2"/>
              </a:buClr>
              <a:buFont typeface="Arial" charset="0"/>
              <a:buAutoNum type="arabicPeriod" startAt="6"/>
            </a:pPr>
            <a:r>
              <a:rPr lang="en-US" sz="3000" b="1" dirty="0">
                <a:solidFill>
                  <a:srgbClr val="255898"/>
                </a:solidFill>
                <a:latin typeface="Arial" charset="0"/>
                <a:cs typeface="Arial" charset="0"/>
              </a:rPr>
              <a:t>Human resources and job design</a:t>
            </a:r>
          </a:p>
          <a:p>
            <a:pPr marL="1157288" lvl="1" indent="-533400">
              <a:buFont typeface="Arial Unicode MS" charset="0"/>
              <a:buChar char="▶"/>
            </a:pPr>
            <a:r>
              <a:rPr lang="en-US" sz="2600" dirty="0">
                <a:latin typeface="Arial" charset="0"/>
                <a:cs typeface="Arial" charset="0"/>
              </a:rPr>
              <a:t>Recruit, motivate, and retain personnel with the required talent and </a:t>
            </a:r>
            <a:r>
              <a:rPr lang="en-US" sz="2600" dirty="0" smtClean="0">
                <a:latin typeface="Arial" charset="0"/>
                <a:cs typeface="Arial" charset="0"/>
              </a:rPr>
              <a:t>skills</a:t>
            </a:r>
            <a:endParaRPr lang="en-US" sz="2600" dirty="0">
              <a:latin typeface="Arial" charset="0"/>
              <a:cs typeface="Arial" charset="0"/>
            </a:endParaRPr>
          </a:p>
          <a:p>
            <a:pPr marL="1157288" lvl="1" indent="-533400">
              <a:buFont typeface="Arial Unicode MS" charset="0"/>
              <a:buChar char="▶"/>
            </a:pPr>
            <a:r>
              <a:rPr lang="en-US" sz="2600" dirty="0">
                <a:latin typeface="Arial" charset="0"/>
                <a:cs typeface="Arial" charset="0"/>
              </a:rPr>
              <a:t>Integral and expensive part of the total system </a:t>
            </a:r>
            <a:r>
              <a:rPr lang="en-US" sz="2600" dirty="0" smtClean="0">
                <a:latin typeface="Arial" charset="0"/>
                <a:cs typeface="Arial" charset="0"/>
              </a:rPr>
              <a:t>design</a:t>
            </a:r>
            <a:endParaRPr lang="en-US" sz="2600" dirty="0">
              <a:latin typeface="Arial" charset="0"/>
              <a:cs typeface="Arial" charset="0"/>
            </a:endParaRPr>
          </a:p>
        </p:txBody>
      </p:sp>
      <p:sp>
        <p:nvSpPr>
          <p:cNvPr id="53251" name="Text Box 4"/>
          <p:cNvSpPr txBox="1">
            <a:spLocks noChangeArrowheads="1"/>
          </p:cNvSpPr>
          <p:nvPr/>
        </p:nvSpPr>
        <p:spPr bwMode="auto">
          <a:xfrm>
            <a:off x="7031038" y="5921375"/>
            <a:ext cx="17303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a:latin typeface="Arial" charset="0"/>
              </a:rPr>
              <a:t>Table </a:t>
            </a:r>
            <a:r>
              <a:rPr lang="en-AU" sz="1600" b="1">
                <a:solidFill>
                  <a:srgbClr val="255898"/>
                </a:solidFill>
                <a:latin typeface="Arial" charset="0"/>
              </a:rPr>
              <a:t>1.2 </a:t>
            </a:r>
            <a:r>
              <a:rPr lang="en-AU" sz="1600" b="1">
                <a:latin typeface="Arial" charset="0"/>
              </a:rPr>
              <a:t>(cont.)</a:t>
            </a:r>
          </a:p>
        </p:txBody>
      </p:sp>
    </p:spTree>
  </p:cSld>
  <p:clrMapOvr>
    <a:masterClrMapping/>
  </p:clrMapOvr>
  <p:transition>
    <p:strip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685800" y="549275"/>
            <a:ext cx="7772400" cy="803275"/>
          </a:xfrm>
        </p:spPr>
        <p:txBody>
          <a:bodyPr/>
          <a:lstStyle/>
          <a:p>
            <a:r>
              <a:rPr lang="en-US">
                <a:latin typeface="Arial" charset="0"/>
                <a:cs typeface="Arial" charset="0"/>
              </a:rPr>
              <a:t>Outline</a:t>
            </a:r>
          </a:p>
        </p:txBody>
      </p:sp>
      <p:sp>
        <p:nvSpPr>
          <p:cNvPr id="17410" name="Rectangle 3"/>
          <p:cNvSpPr>
            <a:spLocks noGrp="1" noChangeArrowheads="1"/>
          </p:cNvSpPr>
          <p:nvPr>
            <p:ph type="body" idx="1"/>
          </p:nvPr>
        </p:nvSpPr>
        <p:spPr>
          <a:xfrm>
            <a:off x="795338" y="1628775"/>
            <a:ext cx="7880350" cy="1333500"/>
          </a:xfrm>
        </p:spPr>
        <p:txBody>
          <a:bodyPr/>
          <a:lstStyle/>
          <a:p>
            <a:pPr marL="533400" indent="-533400">
              <a:buFont typeface="Arial Unicode MS" charset="0"/>
              <a:buChar char="▶"/>
            </a:pPr>
            <a:r>
              <a:rPr lang="en-US" sz="3000">
                <a:solidFill>
                  <a:srgbClr val="D33320"/>
                </a:solidFill>
                <a:latin typeface="Arial" charset="0"/>
                <a:cs typeface="Arial" charset="0"/>
              </a:rPr>
              <a:t>Global Company Profile: </a:t>
            </a:r>
            <a:r>
              <a:rPr lang="en-US" sz="3000">
                <a:latin typeface="Arial" charset="0"/>
                <a:cs typeface="Arial" charset="0"/>
              </a:rPr>
              <a:t>Hard Rock Cafe</a:t>
            </a:r>
          </a:p>
        </p:txBody>
      </p:sp>
      <p:sp>
        <p:nvSpPr>
          <p:cNvPr id="15364" name="Rectangle 4"/>
          <p:cNvSpPr>
            <a:spLocks noChangeArrowheads="1"/>
          </p:cNvSpPr>
          <p:nvPr/>
        </p:nvSpPr>
        <p:spPr bwMode="auto">
          <a:xfrm>
            <a:off x="795338" y="2708275"/>
            <a:ext cx="7880350" cy="365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533400" indent="-533400">
              <a:lnSpc>
                <a:spcPct val="90000"/>
              </a:lnSpc>
              <a:spcAft>
                <a:spcPts val="1200"/>
              </a:spcAft>
              <a:buClr>
                <a:srgbClr val="BF0922"/>
              </a:buClr>
              <a:buFont typeface="Arial Unicode MS" charset="0"/>
              <a:buChar char="▶"/>
            </a:pPr>
            <a:r>
              <a:rPr lang="en-US" sz="3000" dirty="0"/>
              <a:t>What Is Operations Management?</a:t>
            </a:r>
          </a:p>
          <a:p>
            <a:pPr marL="533400" indent="-533400">
              <a:lnSpc>
                <a:spcPct val="90000"/>
              </a:lnSpc>
              <a:spcAft>
                <a:spcPts val="1200"/>
              </a:spcAft>
              <a:buClr>
                <a:srgbClr val="BF0922"/>
              </a:buClr>
              <a:buFont typeface="Arial Unicode MS" charset="0"/>
              <a:buChar char="▶"/>
            </a:pPr>
            <a:r>
              <a:rPr lang="en-US" sz="3000" dirty="0"/>
              <a:t>Organizing to Produce Goods and Services </a:t>
            </a:r>
          </a:p>
          <a:p>
            <a:pPr marL="533400" indent="-533400">
              <a:lnSpc>
                <a:spcPct val="90000"/>
              </a:lnSpc>
              <a:spcAft>
                <a:spcPts val="1200"/>
              </a:spcAft>
              <a:buClr>
                <a:srgbClr val="BF0922"/>
              </a:buClr>
              <a:buFont typeface="Arial Unicode MS" charset="0"/>
              <a:buChar char="▶"/>
            </a:pPr>
            <a:r>
              <a:rPr lang="en-US" sz="3000" dirty="0"/>
              <a:t>The Supply Chain</a:t>
            </a:r>
          </a:p>
          <a:p>
            <a:pPr marL="533400" indent="-533400">
              <a:lnSpc>
                <a:spcPct val="90000"/>
              </a:lnSpc>
              <a:spcAft>
                <a:spcPts val="1200"/>
              </a:spcAft>
              <a:buClr>
                <a:srgbClr val="BF0922"/>
              </a:buClr>
              <a:buFont typeface="Arial Unicode MS" charset="0"/>
              <a:buChar char="▶"/>
            </a:pPr>
            <a:r>
              <a:rPr lang="en-US" sz="3000" dirty="0"/>
              <a:t>Why Study OM?</a:t>
            </a:r>
          </a:p>
          <a:p>
            <a:pPr marL="533400" indent="-533400">
              <a:lnSpc>
                <a:spcPct val="90000"/>
              </a:lnSpc>
              <a:spcAft>
                <a:spcPts val="1200"/>
              </a:spcAft>
              <a:buClr>
                <a:srgbClr val="BF0922"/>
              </a:buClr>
              <a:buFont typeface="Arial Unicode MS" charset="0"/>
              <a:buChar char="▶"/>
            </a:pPr>
            <a:r>
              <a:rPr lang="en-US" sz="3000" dirty="0"/>
              <a:t>What Operations Managers Do</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5364"/>
                                        </p:tgtEl>
                                        <p:attrNameLst>
                                          <p:attrName>style.visibility</p:attrName>
                                        </p:attrNameLst>
                                      </p:cBhvr>
                                      <p:to>
                                        <p:strVal val="visible"/>
                                      </p:to>
                                    </p:set>
                                    <p:animEffect transition="in" filter="strips(downRight)">
                                      <p:cBhvr>
                                        <p:cTn id="7" dur="1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673100" y="558800"/>
            <a:ext cx="7772400" cy="757238"/>
          </a:xfrm>
        </p:spPr>
        <p:txBody>
          <a:bodyPr/>
          <a:lstStyle/>
          <a:p>
            <a:r>
              <a:rPr lang="en-US">
                <a:latin typeface="Arial" charset="0"/>
                <a:cs typeface="Arial" charset="0"/>
              </a:rPr>
              <a:t>The Strategic Decisions</a:t>
            </a:r>
          </a:p>
        </p:txBody>
      </p:sp>
      <p:sp>
        <p:nvSpPr>
          <p:cNvPr id="55298" name="Rectangle 3"/>
          <p:cNvSpPr>
            <a:spLocks noGrp="1" noChangeArrowheads="1"/>
          </p:cNvSpPr>
          <p:nvPr>
            <p:ph type="body" idx="1"/>
          </p:nvPr>
        </p:nvSpPr>
        <p:spPr>
          <a:xfrm>
            <a:off x="457200" y="1481138"/>
            <a:ext cx="8229600" cy="5060950"/>
          </a:xfrm>
        </p:spPr>
        <p:txBody>
          <a:bodyPr/>
          <a:lstStyle/>
          <a:p>
            <a:pPr marL="609600" indent="-609600">
              <a:buClr>
                <a:schemeClr val="tx2"/>
              </a:buClr>
              <a:buFont typeface="Arial" charset="0"/>
              <a:buAutoNum type="arabicPeriod" startAt="7"/>
            </a:pPr>
            <a:r>
              <a:rPr lang="en-US" sz="3000" b="1" dirty="0" smtClean="0">
                <a:solidFill>
                  <a:srgbClr val="255898"/>
                </a:solidFill>
                <a:latin typeface="Arial" charset="0"/>
                <a:cs typeface="Arial" charset="0"/>
              </a:rPr>
              <a:t>Supply chain </a:t>
            </a:r>
            <a:r>
              <a:rPr lang="en-US" sz="3000" b="1" dirty="0">
                <a:solidFill>
                  <a:srgbClr val="255898"/>
                </a:solidFill>
                <a:latin typeface="Arial" charset="0"/>
                <a:cs typeface="Arial" charset="0"/>
              </a:rPr>
              <a:t>management</a:t>
            </a:r>
          </a:p>
          <a:p>
            <a:pPr marL="1157288" lvl="1" indent="-533400">
              <a:buFont typeface="Arial Unicode MS" charset="0"/>
              <a:buChar char="▶"/>
            </a:pPr>
            <a:r>
              <a:rPr lang="en-US" sz="2600" dirty="0">
                <a:latin typeface="Arial" charset="0"/>
                <a:cs typeface="Arial" charset="0"/>
              </a:rPr>
              <a:t>Integrate supply chain into the firm</a:t>
            </a:r>
            <a:r>
              <a:rPr lang="ja-JP" altLang="en-US" sz="2600" dirty="0">
                <a:latin typeface="Arial" charset="0"/>
                <a:cs typeface="Arial" charset="0"/>
              </a:rPr>
              <a:t>’</a:t>
            </a:r>
            <a:r>
              <a:rPr lang="en-US" sz="2600" dirty="0">
                <a:latin typeface="Arial" charset="0"/>
                <a:cs typeface="Arial" charset="0"/>
              </a:rPr>
              <a:t>s </a:t>
            </a:r>
            <a:r>
              <a:rPr lang="en-US" sz="2600" dirty="0" smtClean="0">
                <a:latin typeface="Arial" charset="0"/>
                <a:cs typeface="Arial" charset="0"/>
              </a:rPr>
              <a:t>strategy</a:t>
            </a:r>
            <a:endParaRPr lang="en-US" sz="2600" dirty="0">
              <a:latin typeface="Arial" charset="0"/>
              <a:cs typeface="Arial" charset="0"/>
            </a:endParaRPr>
          </a:p>
          <a:p>
            <a:pPr marL="1157288" lvl="1" indent="-533400">
              <a:buFont typeface="Arial Unicode MS" charset="0"/>
              <a:buChar char="▶"/>
            </a:pPr>
            <a:r>
              <a:rPr lang="en-US" sz="2600" dirty="0">
                <a:latin typeface="Arial" charset="0"/>
                <a:cs typeface="Arial" charset="0"/>
              </a:rPr>
              <a:t>Determine what is to be purchased, from whom, and under what </a:t>
            </a:r>
            <a:r>
              <a:rPr lang="en-US" sz="2600" dirty="0" smtClean="0">
                <a:latin typeface="Arial" charset="0"/>
                <a:cs typeface="Arial" charset="0"/>
              </a:rPr>
              <a:t>conditions</a:t>
            </a:r>
            <a:endParaRPr lang="en-US" sz="2600" dirty="0">
              <a:latin typeface="Arial" charset="0"/>
              <a:cs typeface="Arial" charset="0"/>
            </a:endParaRPr>
          </a:p>
          <a:p>
            <a:pPr marL="609600" indent="-609600">
              <a:buClr>
                <a:schemeClr val="tx2"/>
              </a:buClr>
              <a:buFont typeface="Arial" charset="0"/>
              <a:buAutoNum type="arabicPeriod" startAt="8"/>
            </a:pPr>
            <a:r>
              <a:rPr lang="en-US" sz="3000" b="1" dirty="0">
                <a:solidFill>
                  <a:srgbClr val="255898"/>
                </a:solidFill>
                <a:latin typeface="Arial" charset="0"/>
                <a:cs typeface="Arial" charset="0"/>
              </a:rPr>
              <a:t>Inventory management</a:t>
            </a:r>
          </a:p>
          <a:p>
            <a:pPr marL="1157288" lvl="1" indent="-533400">
              <a:buFont typeface="Arial Unicode MS" charset="0"/>
              <a:buChar char="▶"/>
            </a:pPr>
            <a:r>
              <a:rPr lang="en-US" sz="2600" dirty="0">
                <a:latin typeface="Arial" charset="0"/>
                <a:cs typeface="Arial" charset="0"/>
              </a:rPr>
              <a:t>Inventory ordering and holding </a:t>
            </a:r>
            <a:r>
              <a:rPr lang="en-US" sz="2600" dirty="0" smtClean="0">
                <a:latin typeface="Arial" charset="0"/>
                <a:cs typeface="Arial" charset="0"/>
              </a:rPr>
              <a:t>decisions</a:t>
            </a:r>
            <a:endParaRPr lang="en-US" sz="2600" dirty="0">
              <a:latin typeface="Arial" charset="0"/>
              <a:cs typeface="Arial" charset="0"/>
            </a:endParaRPr>
          </a:p>
          <a:p>
            <a:pPr marL="1157288" lvl="1" indent="-533400">
              <a:buFont typeface="Arial Unicode MS" charset="0"/>
              <a:buChar char="▶"/>
            </a:pPr>
            <a:r>
              <a:rPr lang="en-US" sz="2600" dirty="0">
                <a:latin typeface="Arial" charset="0"/>
                <a:cs typeface="Arial" charset="0"/>
              </a:rPr>
              <a:t>Optimize considering customer satisfaction, supplier capability, and production </a:t>
            </a:r>
            <a:r>
              <a:rPr lang="en-US" sz="2600" dirty="0" smtClean="0">
                <a:latin typeface="Arial" charset="0"/>
                <a:cs typeface="Arial" charset="0"/>
              </a:rPr>
              <a:t>schedules</a:t>
            </a:r>
            <a:endParaRPr lang="en-US" sz="2600" dirty="0">
              <a:latin typeface="Arial" charset="0"/>
              <a:cs typeface="Arial" charset="0"/>
            </a:endParaRPr>
          </a:p>
        </p:txBody>
      </p:sp>
      <p:sp>
        <p:nvSpPr>
          <p:cNvPr id="55299" name="Text Box 4"/>
          <p:cNvSpPr txBox="1">
            <a:spLocks noChangeArrowheads="1"/>
          </p:cNvSpPr>
          <p:nvPr/>
        </p:nvSpPr>
        <p:spPr bwMode="auto">
          <a:xfrm>
            <a:off x="7031038" y="5921375"/>
            <a:ext cx="17303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a:latin typeface="Arial" charset="0"/>
              </a:rPr>
              <a:t>Table </a:t>
            </a:r>
            <a:r>
              <a:rPr lang="en-AU" sz="1600" b="1">
                <a:solidFill>
                  <a:srgbClr val="255898"/>
                </a:solidFill>
                <a:latin typeface="Arial" charset="0"/>
              </a:rPr>
              <a:t>1.2</a:t>
            </a:r>
            <a:r>
              <a:rPr lang="en-AU" sz="1600" b="1">
                <a:latin typeface="Arial" charset="0"/>
              </a:rPr>
              <a:t> (cont.)</a:t>
            </a:r>
          </a:p>
        </p:txBody>
      </p:sp>
    </p:spTree>
  </p:cSld>
  <p:clrMapOvr>
    <a:masterClrMapping/>
  </p:clrMapOvr>
  <p:transition>
    <p:strip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673100" y="558800"/>
            <a:ext cx="7772400" cy="757238"/>
          </a:xfrm>
        </p:spPr>
        <p:txBody>
          <a:bodyPr/>
          <a:lstStyle/>
          <a:p>
            <a:r>
              <a:rPr lang="en-US">
                <a:latin typeface="Arial" charset="0"/>
                <a:cs typeface="Arial" charset="0"/>
              </a:rPr>
              <a:t>The Strategic Decisions</a:t>
            </a:r>
          </a:p>
        </p:txBody>
      </p:sp>
      <p:sp>
        <p:nvSpPr>
          <p:cNvPr id="57346" name="Rectangle 3"/>
          <p:cNvSpPr>
            <a:spLocks noGrp="1" noChangeArrowheads="1"/>
          </p:cNvSpPr>
          <p:nvPr>
            <p:ph type="body" idx="1"/>
          </p:nvPr>
        </p:nvSpPr>
        <p:spPr>
          <a:xfrm>
            <a:off x="685800" y="1557338"/>
            <a:ext cx="7772400" cy="4768850"/>
          </a:xfrm>
        </p:spPr>
        <p:txBody>
          <a:bodyPr/>
          <a:lstStyle/>
          <a:p>
            <a:pPr marL="723900" indent="-723900">
              <a:buClr>
                <a:schemeClr val="tx2"/>
              </a:buClr>
              <a:buFont typeface="Arial" charset="0"/>
              <a:buAutoNum type="arabicPeriod" startAt="9"/>
            </a:pPr>
            <a:r>
              <a:rPr lang="en-US" sz="3000" b="1" dirty="0">
                <a:solidFill>
                  <a:srgbClr val="255898"/>
                </a:solidFill>
                <a:latin typeface="Arial" charset="0"/>
                <a:cs typeface="Arial" charset="0"/>
              </a:rPr>
              <a:t>Scheduling</a:t>
            </a:r>
          </a:p>
          <a:p>
            <a:pPr marL="1157288" lvl="1" indent="-433388">
              <a:buFont typeface="Arial Unicode MS" charset="0"/>
              <a:buChar char="▶"/>
            </a:pPr>
            <a:r>
              <a:rPr lang="en-US" sz="2600" dirty="0">
                <a:latin typeface="Arial" charset="0"/>
                <a:cs typeface="Arial" charset="0"/>
              </a:rPr>
              <a:t>Determine and implement intermediate- and short-term </a:t>
            </a:r>
            <a:r>
              <a:rPr lang="en-US" sz="2600" dirty="0" smtClean="0">
                <a:latin typeface="Arial" charset="0"/>
                <a:cs typeface="Arial" charset="0"/>
              </a:rPr>
              <a:t>schedules</a:t>
            </a:r>
            <a:endParaRPr lang="en-US" sz="2600" dirty="0">
              <a:latin typeface="Arial" charset="0"/>
              <a:cs typeface="Arial" charset="0"/>
            </a:endParaRPr>
          </a:p>
          <a:p>
            <a:pPr marL="1157288" lvl="1" indent="-433388">
              <a:buFont typeface="Arial Unicode MS" charset="0"/>
              <a:buChar char="▶"/>
            </a:pPr>
            <a:r>
              <a:rPr lang="en-US" sz="2600" dirty="0">
                <a:latin typeface="Arial" charset="0"/>
                <a:cs typeface="Arial" charset="0"/>
              </a:rPr>
              <a:t>Utilize personnel and facilities while meeting customer </a:t>
            </a:r>
            <a:r>
              <a:rPr lang="en-US" sz="2600" dirty="0" smtClean="0">
                <a:latin typeface="Arial" charset="0"/>
                <a:cs typeface="Arial" charset="0"/>
              </a:rPr>
              <a:t>demands </a:t>
            </a:r>
            <a:endParaRPr lang="en-US" sz="2600" dirty="0">
              <a:latin typeface="Arial" charset="0"/>
              <a:cs typeface="Arial" charset="0"/>
            </a:endParaRPr>
          </a:p>
          <a:p>
            <a:pPr marL="723900" indent="-723900">
              <a:buClr>
                <a:schemeClr val="tx2"/>
              </a:buClr>
              <a:buFont typeface="Arial" charset="0"/>
              <a:buAutoNum type="arabicPeriod" startAt="10"/>
            </a:pPr>
            <a:r>
              <a:rPr lang="en-US" sz="3000" b="1" dirty="0">
                <a:solidFill>
                  <a:srgbClr val="255898"/>
                </a:solidFill>
                <a:latin typeface="Arial" charset="0"/>
                <a:cs typeface="Arial" charset="0"/>
              </a:rPr>
              <a:t>Maintenance</a:t>
            </a:r>
          </a:p>
          <a:p>
            <a:pPr marL="1157288" lvl="1" indent="-433388">
              <a:buFont typeface="Arial Unicode MS" charset="0"/>
              <a:buChar char="▶"/>
            </a:pPr>
            <a:r>
              <a:rPr lang="en-US" sz="2600" dirty="0">
                <a:latin typeface="Arial" charset="0"/>
                <a:cs typeface="Arial" charset="0"/>
              </a:rPr>
              <a:t>Consider facility capacity, production demands, and </a:t>
            </a:r>
            <a:r>
              <a:rPr lang="en-US" sz="2600" dirty="0" smtClean="0">
                <a:latin typeface="Arial" charset="0"/>
                <a:cs typeface="Arial" charset="0"/>
              </a:rPr>
              <a:t>personnel</a:t>
            </a:r>
            <a:endParaRPr lang="en-US" sz="2600" dirty="0">
              <a:latin typeface="Arial" charset="0"/>
              <a:cs typeface="Arial" charset="0"/>
            </a:endParaRPr>
          </a:p>
          <a:p>
            <a:pPr marL="1157288" lvl="1" indent="-433388">
              <a:buFont typeface="Arial Unicode MS" charset="0"/>
              <a:buChar char="▶"/>
            </a:pPr>
            <a:r>
              <a:rPr lang="en-US" sz="2600" dirty="0">
                <a:latin typeface="Arial" charset="0"/>
                <a:cs typeface="Arial" charset="0"/>
              </a:rPr>
              <a:t>Maintain a reliable and stable </a:t>
            </a:r>
            <a:r>
              <a:rPr lang="en-US" sz="2600" dirty="0" smtClean="0">
                <a:latin typeface="Arial" charset="0"/>
                <a:cs typeface="Arial" charset="0"/>
              </a:rPr>
              <a:t>process</a:t>
            </a:r>
            <a:endParaRPr lang="en-US" sz="2600" dirty="0">
              <a:latin typeface="Arial" charset="0"/>
              <a:cs typeface="Arial" charset="0"/>
            </a:endParaRPr>
          </a:p>
        </p:txBody>
      </p:sp>
      <p:sp>
        <p:nvSpPr>
          <p:cNvPr id="57347" name="Text Box 4"/>
          <p:cNvSpPr txBox="1">
            <a:spLocks noChangeArrowheads="1"/>
          </p:cNvSpPr>
          <p:nvPr/>
        </p:nvSpPr>
        <p:spPr bwMode="auto">
          <a:xfrm>
            <a:off x="7031038" y="5921375"/>
            <a:ext cx="17303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a:latin typeface="Arial" charset="0"/>
              </a:rPr>
              <a:t>Table </a:t>
            </a:r>
            <a:r>
              <a:rPr lang="en-AU" sz="1600" b="1">
                <a:solidFill>
                  <a:srgbClr val="255898"/>
                </a:solidFill>
                <a:latin typeface="Arial" charset="0"/>
              </a:rPr>
              <a:t>1.2</a:t>
            </a:r>
            <a:r>
              <a:rPr lang="en-AU" sz="1600" b="1">
                <a:latin typeface="Arial" charset="0"/>
              </a:rPr>
              <a:t> (cont.)</a:t>
            </a:r>
          </a:p>
        </p:txBody>
      </p:sp>
    </p:spTree>
  </p:cSld>
  <p:clrMapOvr>
    <a:masterClrMapping/>
  </p:clrMapOvr>
  <p:transition>
    <p:strip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673100" y="482600"/>
            <a:ext cx="7772400" cy="746125"/>
          </a:xfrm>
        </p:spPr>
        <p:txBody>
          <a:bodyPr/>
          <a:lstStyle/>
          <a:p>
            <a:r>
              <a:rPr lang="en-US">
                <a:latin typeface="Arial" charset="0"/>
                <a:cs typeface="Arial" charset="0"/>
              </a:rPr>
              <a:t>Where are the OM Jobs?</a:t>
            </a:r>
          </a:p>
        </p:txBody>
      </p:sp>
      <p:sp>
        <p:nvSpPr>
          <p:cNvPr id="58371" name="Rectangle 3"/>
          <p:cNvSpPr>
            <a:spLocks noGrp="1" noChangeArrowheads="1"/>
          </p:cNvSpPr>
          <p:nvPr>
            <p:ph type="body" idx="1"/>
          </p:nvPr>
        </p:nvSpPr>
        <p:spPr>
          <a:xfrm>
            <a:off x="1895475" y="1414463"/>
            <a:ext cx="5413375" cy="4960937"/>
          </a:xfrm>
        </p:spPr>
        <p:txBody>
          <a:bodyPr rtlCol="0">
            <a:normAutofit lnSpcReduction="10000"/>
          </a:bodyPr>
          <a:lstStyle/>
          <a:p>
            <a:pPr marL="444500" indent="-444500" defTabSz="836613" fontAlgn="auto">
              <a:spcBef>
                <a:spcPts val="0"/>
              </a:spcBef>
              <a:defRPr/>
            </a:pPr>
            <a:r>
              <a:rPr lang="en-US" sz="2600" dirty="0">
                <a:ea typeface="+mn-ea"/>
              </a:rPr>
              <a:t>Technology/methods</a:t>
            </a:r>
          </a:p>
          <a:p>
            <a:pPr marL="444500" indent="-444500" defTabSz="836613" fontAlgn="auto">
              <a:spcBef>
                <a:spcPts val="0"/>
              </a:spcBef>
              <a:defRPr/>
            </a:pPr>
            <a:r>
              <a:rPr lang="en-US" sz="2600" dirty="0">
                <a:ea typeface="+mn-ea"/>
              </a:rPr>
              <a:t>Facilities/space utilization</a:t>
            </a:r>
          </a:p>
          <a:p>
            <a:pPr marL="444500" indent="-444500" defTabSz="836613" fontAlgn="auto">
              <a:spcBef>
                <a:spcPts val="0"/>
              </a:spcBef>
              <a:defRPr/>
            </a:pPr>
            <a:r>
              <a:rPr lang="en-US" sz="2600" dirty="0">
                <a:ea typeface="+mn-ea"/>
              </a:rPr>
              <a:t>Strategic issues</a:t>
            </a:r>
          </a:p>
          <a:p>
            <a:pPr marL="444500" indent="-444500" defTabSz="836613" fontAlgn="auto">
              <a:spcBef>
                <a:spcPts val="0"/>
              </a:spcBef>
              <a:defRPr/>
            </a:pPr>
            <a:r>
              <a:rPr lang="en-US" sz="2600" dirty="0">
                <a:ea typeface="+mn-ea"/>
              </a:rPr>
              <a:t>Response time</a:t>
            </a:r>
          </a:p>
          <a:p>
            <a:pPr marL="444500" indent="-444500" defTabSz="836613" fontAlgn="auto">
              <a:spcBef>
                <a:spcPts val="0"/>
              </a:spcBef>
              <a:defRPr/>
            </a:pPr>
            <a:r>
              <a:rPr lang="en-US" sz="2600" dirty="0">
                <a:ea typeface="+mn-ea"/>
              </a:rPr>
              <a:t>People/team development</a:t>
            </a:r>
          </a:p>
          <a:p>
            <a:pPr marL="444500" indent="-444500" defTabSz="836613" fontAlgn="auto">
              <a:spcBef>
                <a:spcPts val="0"/>
              </a:spcBef>
              <a:defRPr/>
            </a:pPr>
            <a:r>
              <a:rPr lang="en-US" sz="2600" dirty="0">
                <a:ea typeface="+mn-ea"/>
              </a:rPr>
              <a:t>Customer service</a:t>
            </a:r>
          </a:p>
          <a:p>
            <a:pPr marL="444500" indent="-444500" defTabSz="836613" fontAlgn="auto">
              <a:spcBef>
                <a:spcPts val="0"/>
              </a:spcBef>
              <a:defRPr/>
            </a:pPr>
            <a:r>
              <a:rPr lang="en-US" sz="2600" dirty="0">
                <a:ea typeface="+mn-ea"/>
              </a:rPr>
              <a:t>Quality</a:t>
            </a:r>
          </a:p>
          <a:p>
            <a:pPr marL="444500" indent="-444500" defTabSz="836613" fontAlgn="auto">
              <a:spcBef>
                <a:spcPts val="0"/>
              </a:spcBef>
              <a:defRPr/>
            </a:pPr>
            <a:r>
              <a:rPr lang="en-US" sz="2600" dirty="0">
                <a:ea typeface="+mn-ea"/>
              </a:rPr>
              <a:t>Cost reduction</a:t>
            </a:r>
          </a:p>
          <a:p>
            <a:pPr marL="444500" indent="-444500" defTabSz="836613" fontAlgn="auto">
              <a:spcBef>
                <a:spcPts val="0"/>
              </a:spcBef>
              <a:defRPr/>
            </a:pPr>
            <a:r>
              <a:rPr lang="en-US" sz="2600" dirty="0">
                <a:ea typeface="+mn-ea"/>
              </a:rPr>
              <a:t>Inventory reduction</a:t>
            </a:r>
          </a:p>
          <a:p>
            <a:pPr marL="444500" indent="-444500" defTabSz="836613" fontAlgn="auto">
              <a:spcBef>
                <a:spcPts val="0"/>
              </a:spcBef>
              <a:defRPr/>
            </a:pPr>
            <a:r>
              <a:rPr lang="en-US" sz="2600" dirty="0">
                <a:ea typeface="+mn-ea"/>
              </a:rPr>
              <a:t>Productivity improvement</a:t>
            </a:r>
          </a:p>
        </p:txBody>
      </p:sp>
    </p:spTree>
  </p:cSld>
  <p:clrMapOvr>
    <a:masterClrMapping/>
  </p:clrMapOvr>
  <p:transition>
    <p:pull dir="l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621" y="571500"/>
            <a:ext cx="6673879" cy="5837985"/>
          </a:xfrm>
          <a:prstGeom prst="rect">
            <a:avLst/>
          </a:prstGeom>
        </p:spPr>
      </p:pic>
      <p:sp>
        <p:nvSpPr>
          <p:cNvPr id="61442" name="Rectangle 2"/>
          <p:cNvSpPr>
            <a:spLocks noGrp="1" noChangeArrowheads="1"/>
          </p:cNvSpPr>
          <p:nvPr>
            <p:ph type="ctrTitle"/>
          </p:nvPr>
        </p:nvSpPr>
        <p:spPr>
          <a:xfrm>
            <a:off x="2557463" y="76200"/>
            <a:ext cx="5680075" cy="758825"/>
          </a:xfrm>
        </p:spPr>
        <p:txBody>
          <a:bodyPr/>
          <a:lstStyle/>
          <a:p>
            <a:r>
              <a:rPr lang="en-US" dirty="0">
                <a:latin typeface="Arial" charset="0"/>
                <a:cs typeface="Arial" charset="0"/>
              </a:rPr>
              <a:t>Opportunities</a:t>
            </a:r>
          </a:p>
        </p:txBody>
      </p:sp>
      <p:sp>
        <p:nvSpPr>
          <p:cNvPr id="56323" name="Text Box 3"/>
          <p:cNvSpPr txBox="1">
            <a:spLocks noChangeArrowheads="1"/>
          </p:cNvSpPr>
          <p:nvPr/>
        </p:nvSpPr>
        <p:spPr bwMode="auto">
          <a:xfrm>
            <a:off x="7640638" y="817563"/>
            <a:ext cx="10191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a:t>Figure </a:t>
            </a:r>
            <a:r>
              <a:rPr lang="en-AU" sz="1600" b="1">
                <a:solidFill>
                  <a:srgbClr val="255898"/>
                </a:solidFill>
              </a:rPr>
              <a:t>1.3</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2/3*#ppt_w"/>
                                          </p:val>
                                        </p:tav>
                                        <p:tav tm="100000">
                                          <p:val>
                                            <p:strVal val="#ppt_w"/>
                                          </p:val>
                                        </p:tav>
                                      </p:tavLst>
                                    </p:anim>
                                    <p:anim calcmode="lin" valueType="num">
                                      <p:cBhvr>
                                        <p:cTn id="8" dur="1000" fill="hold"/>
                                        <p:tgtEl>
                                          <p:spTgt spid="3"/>
                                        </p:tgtEl>
                                        <p:attrNameLst>
                                          <p:attrName>ppt_h</p:attrName>
                                        </p:attrNameLst>
                                      </p:cBhvr>
                                      <p:tavLst>
                                        <p:tav tm="0">
                                          <p:val>
                                            <p:strVal val="2/3*#ppt_h"/>
                                          </p:val>
                                        </p:tav>
                                        <p:tav tm="100000">
                                          <p:val>
                                            <p:strVal val="#ppt_h"/>
                                          </p:val>
                                        </p:tav>
                                      </p:tavLst>
                                    </p:anim>
                                  </p:childTnLst>
                                </p:cTn>
                              </p:par>
                            </p:childTnLst>
                          </p:cTn>
                        </p:par>
                        <p:par>
                          <p:cTn id="9" fill="hold">
                            <p:stCondLst>
                              <p:cond delay="2000"/>
                            </p:stCondLst>
                            <p:childTnLst>
                              <p:par>
                                <p:cTn id="10" presetID="22" presetClass="entr" presetSubtype="8" fill="hold" grpId="0" nodeType="afterEffect">
                                  <p:stCondLst>
                                    <p:cond delay="1000"/>
                                  </p:stCondLst>
                                  <p:childTnLst>
                                    <p:set>
                                      <p:cBhvr>
                                        <p:cTn id="11" dur="1" fill="hold">
                                          <p:stCondLst>
                                            <p:cond delay="0"/>
                                          </p:stCondLst>
                                        </p:cTn>
                                        <p:tgtEl>
                                          <p:spTgt spid="56323"/>
                                        </p:tgtEl>
                                        <p:attrNameLst>
                                          <p:attrName>style.visibility</p:attrName>
                                        </p:attrNameLst>
                                      </p:cBhvr>
                                      <p:to>
                                        <p:strVal val="visible"/>
                                      </p:to>
                                    </p:set>
                                    <p:animEffect transition="in" filter="wipe(left)">
                                      <p:cBhvr>
                                        <p:cTn id="12" dur="10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026"/>
          <p:cNvSpPr>
            <a:spLocks noGrp="1" noChangeArrowheads="1"/>
          </p:cNvSpPr>
          <p:nvPr>
            <p:ph type="title"/>
          </p:nvPr>
        </p:nvSpPr>
        <p:spPr/>
        <p:txBody>
          <a:bodyPr/>
          <a:lstStyle/>
          <a:p>
            <a:r>
              <a:rPr lang="en-US">
                <a:latin typeface="Arial" charset="0"/>
                <a:cs typeface="Arial" charset="0"/>
              </a:rPr>
              <a:t>Certifications</a:t>
            </a:r>
          </a:p>
        </p:txBody>
      </p:sp>
      <p:sp>
        <p:nvSpPr>
          <p:cNvPr id="63490" name="Rectangle 1027"/>
          <p:cNvSpPr>
            <a:spLocks noGrp="1" noChangeArrowheads="1"/>
          </p:cNvSpPr>
          <p:nvPr>
            <p:ph type="body" idx="1"/>
          </p:nvPr>
        </p:nvSpPr>
        <p:spPr>
          <a:xfrm>
            <a:off x="685800" y="1435100"/>
            <a:ext cx="7772400" cy="4724400"/>
          </a:xfrm>
        </p:spPr>
        <p:txBody>
          <a:bodyPr/>
          <a:lstStyle/>
          <a:p>
            <a:pPr marL="533400" indent="-533400">
              <a:buFont typeface="Arial Unicode MS" charset="0"/>
              <a:buChar char="▶"/>
            </a:pPr>
            <a:r>
              <a:rPr lang="en-US" sz="2800" dirty="0" err="1">
                <a:latin typeface="Arial" charset="0"/>
                <a:cs typeface="Arial" charset="0"/>
              </a:rPr>
              <a:t>APICS</a:t>
            </a:r>
            <a:r>
              <a:rPr lang="en-US" sz="2800" dirty="0">
                <a:latin typeface="Arial" charset="0"/>
                <a:cs typeface="Arial" charset="0"/>
              </a:rPr>
              <a:t>, the Association for Operations Management</a:t>
            </a:r>
          </a:p>
          <a:p>
            <a:pPr marL="533400" indent="-533400">
              <a:buFont typeface="Arial Unicode MS" charset="0"/>
              <a:buChar char="▶"/>
            </a:pPr>
            <a:r>
              <a:rPr lang="en-US" sz="2800" dirty="0">
                <a:latin typeface="Arial" charset="0"/>
                <a:cs typeface="Arial" charset="0"/>
              </a:rPr>
              <a:t>American Society for Quality (</a:t>
            </a:r>
            <a:r>
              <a:rPr lang="en-US" sz="2800" dirty="0" err="1">
                <a:latin typeface="Arial" charset="0"/>
                <a:cs typeface="Arial" charset="0"/>
              </a:rPr>
              <a:t>ASQ</a:t>
            </a:r>
            <a:r>
              <a:rPr lang="en-US" sz="2800" dirty="0">
                <a:latin typeface="Arial" charset="0"/>
                <a:cs typeface="Arial" charset="0"/>
              </a:rPr>
              <a:t>)</a:t>
            </a:r>
          </a:p>
          <a:p>
            <a:pPr marL="533400" indent="-533400">
              <a:buFont typeface="Arial Unicode MS" charset="0"/>
              <a:buChar char="▶"/>
            </a:pPr>
            <a:r>
              <a:rPr lang="en-US" sz="2800" dirty="0">
                <a:latin typeface="Arial" charset="0"/>
                <a:cs typeface="Arial" charset="0"/>
              </a:rPr>
              <a:t>Institute for Supply Management (ISM)</a:t>
            </a:r>
          </a:p>
          <a:p>
            <a:pPr marL="533400" indent="-533400">
              <a:buFont typeface="Arial Unicode MS" charset="0"/>
              <a:buChar char="▶"/>
            </a:pPr>
            <a:r>
              <a:rPr lang="en-US" sz="2800" dirty="0">
                <a:latin typeface="Arial" charset="0"/>
                <a:cs typeface="Arial" charset="0"/>
              </a:rPr>
              <a:t>Project Management Institute (PMI)</a:t>
            </a:r>
          </a:p>
          <a:p>
            <a:pPr marL="533400" indent="-533400">
              <a:buFont typeface="Arial Unicode MS" charset="0"/>
              <a:buChar char="▶"/>
            </a:pPr>
            <a:r>
              <a:rPr lang="en-US" sz="2800" dirty="0">
                <a:latin typeface="Arial" charset="0"/>
                <a:cs typeface="Arial" charset="0"/>
              </a:rPr>
              <a:t>Council of Supply Chain Management Professionals</a:t>
            </a:r>
          </a:p>
          <a:p>
            <a:pPr marL="533400" indent="-533400">
              <a:buFont typeface="Arial Unicode MS" charset="0"/>
              <a:buChar char="▶"/>
            </a:pPr>
            <a:r>
              <a:rPr lang="en-US" sz="2800" dirty="0">
                <a:latin typeface="Arial" charset="0"/>
                <a:cs typeface="Arial" charset="0"/>
              </a:rPr>
              <a:t>Charter Institute of </a:t>
            </a:r>
            <a:r>
              <a:rPr lang="en-US" sz="2800" dirty="0" smtClean="0">
                <a:latin typeface="Arial" charset="0"/>
                <a:cs typeface="Arial" charset="0"/>
              </a:rPr>
              <a:t>Procurement and </a:t>
            </a:r>
            <a:r>
              <a:rPr lang="en-US" sz="2800" dirty="0">
                <a:latin typeface="Arial" charset="0"/>
                <a:cs typeface="Arial" charset="0"/>
              </a:rPr>
              <a:t>Supply (CIPS)</a:t>
            </a:r>
          </a:p>
        </p:txBody>
      </p:sp>
    </p:spTree>
  </p:cSld>
  <p:clrMapOvr>
    <a:masterClrMapping/>
  </p:clrMapOvr>
  <p:transition>
    <p:pull dir="l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 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276" y="1257726"/>
            <a:ext cx="7418324" cy="5017662"/>
          </a:xfrm>
          <a:prstGeom prst="rect">
            <a:avLst/>
          </a:prstGeom>
        </p:spPr>
      </p:pic>
      <p:sp>
        <p:nvSpPr>
          <p:cNvPr id="65537" name="Rectangle 2"/>
          <p:cNvSpPr>
            <a:spLocks noGrp="1" noChangeArrowheads="1"/>
          </p:cNvSpPr>
          <p:nvPr>
            <p:ph type="title"/>
          </p:nvPr>
        </p:nvSpPr>
        <p:spPr>
          <a:xfrm>
            <a:off x="685800" y="469900"/>
            <a:ext cx="7772400" cy="817563"/>
          </a:xfrm>
        </p:spPr>
        <p:txBody>
          <a:bodyPr/>
          <a:lstStyle/>
          <a:p>
            <a:pPr>
              <a:lnSpc>
                <a:spcPct val="80000"/>
              </a:lnSpc>
            </a:pPr>
            <a:r>
              <a:rPr lang="en-US">
                <a:latin typeface="Arial" charset="0"/>
                <a:cs typeface="Arial" charset="0"/>
              </a:rPr>
              <a:t>Significant Events in OM</a:t>
            </a:r>
            <a:endParaRPr lang="en-US" sz="3200">
              <a:solidFill>
                <a:srgbClr val="33CC33"/>
              </a:solidFill>
              <a:latin typeface="Arial" charset="0"/>
              <a:cs typeface="Arial" charset="0"/>
            </a:endParaRPr>
          </a:p>
        </p:txBody>
      </p:sp>
      <p:sp>
        <p:nvSpPr>
          <p:cNvPr id="60420" name="Text Box 4"/>
          <p:cNvSpPr txBox="1">
            <a:spLocks noChangeArrowheads="1"/>
          </p:cNvSpPr>
          <p:nvPr/>
        </p:nvSpPr>
        <p:spPr bwMode="auto">
          <a:xfrm>
            <a:off x="7459663" y="5937250"/>
            <a:ext cx="1154112"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a:latin typeface="Arial" charset="0"/>
              </a:rPr>
              <a:t>Figure </a:t>
            </a:r>
            <a:r>
              <a:rPr lang="en-AU" sz="1600" b="1">
                <a:solidFill>
                  <a:schemeClr val="tx2"/>
                </a:solidFill>
                <a:latin typeface="Arial" charset="0"/>
              </a:rPr>
              <a:t>1.4</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272"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2/3*#ppt_w"/>
                                          </p:val>
                                        </p:tav>
                                        <p:tav tm="100000">
                                          <p:val>
                                            <p:strVal val="#ppt_w"/>
                                          </p:val>
                                        </p:tav>
                                      </p:tavLst>
                                    </p:anim>
                                    <p:anim calcmode="lin" valueType="num">
                                      <p:cBhvr>
                                        <p:cTn id="8" dur="1000" fill="hold"/>
                                        <p:tgtEl>
                                          <p:spTgt spid="2"/>
                                        </p:tgtEl>
                                        <p:attrNameLst>
                                          <p:attrName>ppt_h</p:attrName>
                                        </p:attrNameLst>
                                      </p:cBhvr>
                                      <p:tavLst>
                                        <p:tav tm="0">
                                          <p:val>
                                            <p:strVal val="2/3*#ppt_h"/>
                                          </p:val>
                                        </p:tav>
                                        <p:tav tm="100000">
                                          <p:val>
                                            <p:strVal val="#ppt_h"/>
                                          </p:val>
                                        </p:tav>
                                      </p:tavLst>
                                    </p:anim>
                                  </p:childTnLst>
                                </p:cTn>
                              </p:par>
                            </p:childTnLst>
                          </p:cTn>
                        </p:par>
                        <p:par>
                          <p:cTn id="9" fill="hold">
                            <p:stCondLst>
                              <p:cond delay="2000"/>
                            </p:stCondLst>
                            <p:childTnLst>
                              <p:par>
                                <p:cTn id="10" presetID="22" presetClass="entr" presetSubtype="8" fill="hold" grpId="0" nodeType="afterEffect">
                                  <p:stCondLst>
                                    <p:cond delay="1000"/>
                                  </p:stCondLst>
                                  <p:childTnLst>
                                    <p:set>
                                      <p:cBhvr>
                                        <p:cTn id="11" dur="1" fill="hold">
                                          <p:stCondLst>
                                            <p:cond delay="0"/>
                                          </p:stCondLst>
                                        </p:cTn>
                                        <p:tgtEl>
                                          <p:spTgt spid="60420"/>
                                        </p:tgtEl>
                                        <p:attrNameLst>
                                          <p:attrName>style.visibility</p:attrName>
                                        </p:attrNameLst>
                                      </p:cBhvr>
                                      <p:to>
                                        <p:strVal val="visible"/>
                                      </p:to>
                                    </p:set>
                                    <p:animEffect transition="in" filter="wipe(left)">
                                      <p:cBhvr>
                                        <p:cTn id="12" dur="10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73100" y="546100"/>
            <a:ext cx="7772400" cy="819150"/>
          </a:xfrm>
        </p:spPr>
        <p:txBody>
          <a:bodyPr lIns="91427" tIns="45713" rIns="91427" bIns="45713"/>
          <a:lstStyle/>
          <a:p>
            <a:pPr>
              <a:lnSpc>
                <a:spcPct val="70000"/>
              </a:lnSpc>
            </a:pPr>
            <a:r>
              <a:rPr lang="en-US">
                <a:latin typeface="Arial" charset="0"/>
                <a:cs typeface="Arial" charset="0"/>
              </a:rPr>
              <a:t>The Heritage of OM</a:t>
            </a:r>
          </a:p>
        </p:txBody>
      </p:sp>
      <p:sp>
        <p:nvSpPr>
          <p:cNvPr id="62467" name="Text Box 3"/>
          <p:cNvSpPr txBox="1">
            <a:spLocks noChangeArrowheads="1"/>
          </p:cNvSpPr>
          <p:nvPr/>
        </p:nvSpPr>
        <p:spPr bwMode="auto">
          <a:xfrm>
            <a:off x="873125" y="1760538"/>
            <a:ext cx="7407275" cy="368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008" tIns="50004" rIns="100008" bIns="50004">
            <a:spAutoFit/>
          </a:bodyPr>
          <a:lstStyle>
            <a:lvl1pPr marL="457200" indent="-457200"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Division of labor (Adam Smith 1776; Charles Babbage 1852)</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Standardized parts (Whitney 1800)</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Scientific Management (Taylor 1881)</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Coordinated assembly line (Ford/ Sorenson 1913)</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Gantt charts (Gantt 1916)</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Motion study (Frank and Lillian Gilbreth 1922)</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Quality control (Shewhart 1924; Deming 1950)</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2467"/>
                                        </p:tgtEl>
                                        <p:attrNameLst>
                                          <p:attrName>style.visibility</p:attrName>
                                        </p:attrNameLst>
                                      </p:cBhvr>
                                      <p:to>
                                        <p:strVal val="visible"/>
                                      </p:to>
                                    </p:set>
                                    <p:animEffect transition="in" filter="strips(downRight)">
                                      <p:cBhvr>
                                        <p:cTn id="7" dur="1000"/>
                                        <p:tgtEl>
                                          <p:spTgt spid="62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673100" y="546100"/>
            <a:ext cx="7772400" cy="819150"/>
          </a:xfrm>
        </p:spPr>
        <p:txBody>
          <a:bodyPr lIns="91427" tIns="45713" rIns="91427" bIns="45713"/>
          <a:lstStyle/>
          <a:p>
            <a:pPr>
              <a:lnSpc>
                <a:spcPct val="70000"/>
              </a:lnSpc>
            </a:pPr>
            <a:r>
              <a:rPr lang="en-US">
                <a:latin typeface="Arial" charset="0"/>
                <a:cs typeface="Arial" charset="0"/>
              </a:rPr>
              <a:t>The Heritage of OM</a:t>
            </a:r>
          </a:p>
        </p:txBody>
      </p:sp>
      <p:sp>
        <p:nvSpPr>
          <p:cNvPr id="64515" name="Text Box 3"/>
          <p:cNvSpPr txBox="1">
            <a:spLocks noChangeArrowheads="1"/>
          </p:cNvSpPr>
          <p:nvPr/>
        </p:nvSpPr>
        <p:spPr bwMode="auto">
          <a:xfrm>
            <a:off x="1163638" y="1603375"/>
            <a:ext cx="7248525" cy="432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0008" tIns="50004" rIns="100008" bIns="50004">
            <a:spAutoFit/>
          </a:bodyPr>
          <a:lstStyle>
            <a:lvl1pPr marL="444500" indent="-444500" defTabSz="1000125">
              <a:defRPr>
                <a:solidFill>
                  <a:schemeClr val="tx1"/>
                </a:solidFill>
                <a:latin typeface="Calibri" charset="0"/>
                <a:ea typeface="ＭＳ Ｐゴシック" charset="0"/>
                <a:cs typeface="Arial" charset="0"/>
              </a:defRPr>
            </a:lvl1pPr>
            <a:lvl2pPr marL="742950" indent="-285750" defTabSz="1000125">
              <a:defRPr>
                <a:solidFill>
                  <a:schemeClr val="tx1"/>
                </a:solidFill>
                <a:latin typeface="Calibri" charset="0"/>
                <a:ea typeface="Arial" charset="0"/>
                <a:cs typeface="Arial" charset="0"/>
              </a:defRPr>
            </a:lvl2pPr>
            <a:lvl3pPr marL="1143000" indent="-228600" defTabSz="1000125">
              <a:defRPr>
                <a:solidFill>
                  <a:schemeClr val="tx1"/>
                </a:solidFill>
                <a:latin typeface="Calibri" charset="0"/>
                <a:ea typeface="Arial" charset="0"/>
                <a:cs typeface="Arial" charset="0"/>
              </a:defRPr>
            </a:lvl3pPr>
            <a:lvl4pPr marL="1600200" indent="-228600" defTabSz="1000125">
              <a:defRPr>
                <a:solidFill>
                  <a:schemeClr val="tx1"/>
                </a:solidFill>
                <a:latin typeface="Calibri" charset="0"/>
                <a:ea typeface="Arial" charset="0"/>
                <a:cs typeface="Arial" charset="0"/>
              </a:defRPr>
            </a:lvl4pPr>
            <a:lvl5pPr marL="2057400" indent="-228600" defTabSz="1000125">
              <a:defRPr>
                <a:solidFill>
                  <a:schemeClr val="tx1"/>
                </a:solidFill>
                <a:latin typeface="Calibri" charset="0"/>
                <a:ea typeface="Arial" charset="0"/>
                <a:cs typeface="Arial" charset="0"/>
              </a:defRPr>
            </a:lvl5pPr>
            <a:lvl6pPr marL="2514600" indent="-228600" defTabSz="1000125" fontAlgn="base">
              <a:spcBef>
                <a:spcPct val="0"/>
              </a:spcBef>
              <a:spcAft>
                <a:spcPct val="0"/>
              </a:spcAft>
              <a:defRPr>
                <a:solidFill>
                  <a:schemeClr val="tx1"/>
                </a:solidFill>
                <a:latin typeface="Calibri" charset="0"/>
                <a:ea typeface="Arial" charset="0"/>
                <a:cs typeface="Arial" charset="0"/>
              </a:defRPr>
            </a:lvl6pPr>
            <a:lvl7pPr marL="2971800" indent="-228600" defTabSz="1000125" fontAlgn="base">
              <a:spcBef>
                <a:spcPct val="0"/>
              </a:spcBef>
              <a:spcAft>
                <a:spcPct val="0"/>
              </a:spcAft>
              <a:defRPr>
                <a:solidFill>
                  <a:schemeClr val="tx1"/>
                </a:solidFill>
                <a:latin typeface="Calibri" charset="0"/>
                <a:ea typeface="Arial" charset="0"/>
                <a:cs typeface="Arial" charset="0"/>
              </a:defRPr>
            </a:lvl7pPr>
            <a:lvl8pPr marL="3429000" indent="-228600" defTabSz="1000125" fontAlgn="base">
              <a:spcBef>
                <a:spcPct val="0"/>
              </a:spcBef>
              <a:spcAft>
                <a:spcPct val="0"/>
              </a:spcAft>
              <a:defRPr>
                <a:solidFill>
                  <a:schemeClr val="tx1"/>
                </a:solidFill>
                <a:latin typeface="Calibri" charset="0"/>
                <a:ea typeface="Arial" charset="0"/>
                <a:cs typeface="Arial" charset="0"/>
              </a:defRPr>
            </a:lvl8pPr>
            <a:lvl9pPr marL="3886200" indent="-228600" defTabSz="1000125"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Computer (Atanasoff 1938)</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CPM/PERT (DuPont 1957, Navy 1958)</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Material requirements planning (Orlicky 1960)</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Computer aided design (CAD 1970)</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Flexible manufacturing system (FMS 1975)</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Baldrige Quality Awards (1980)</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Computer integrated manufacturing (1990)</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Globalization (1992)</a:t>
            </a:r>
          </a:p>
          <a:p>
            <a:pPr>
              <a:lnSpc>
                <a:spcPct val="90000"/>
              </a:lnSpc>
              <a:spcAft>
                <a:spcPts val="1200"/>
              </a:spcAft>
              <a:buClr>
                <a:srgbClr val="BF0922"/>
              </a:buClr>
              <a:buFont typeface="Arial Unicode MS" charset="0"/>
              <a:buChar char="▶"/>
            </a:pPr>
            <a:r>
              <a:rPr lang="en-US" sz="2400">
                <a:latin typeface="Arial" charset="0"/>
                <a:ea typeface="MS PGothic" charset="0"/>
                <a:cs typeface="MS PGothic" charset="0"/>
              </a:rPr>
              <a:t>Internet (1995)</a:t>
            </a: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4515"/>
                                        </p:tgtEl>
                                        <p:attrNameLst>
                                          <p:attrName>style.visibility</p:attrName>
                                        </p:attrNameLst>
                                      </p:cBhvr>
                                      <p:to>
                                        <p:strVal val="visible"/>
                                      </p:to>
                                    </p:set>
                                    <p:animEffect transition="in" filter="strips(downRight)">
                                      <p:cBhvr>
                                        <p:cTn id="7" dur="1000"/>
                                        <p:tgtEl>
                                          <p:spTgt spid="64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673100" y="520700"/>
            <a:ext cx="7772400" cy="854075"/>
          </a:xfrm>
        </p:spPr>
        <p:txBody>
          <a:bodyPr/>
          <a:lstStyle/>
          <a:p>
            <a:r>
              <a:rPr lang="en-US">
                <a:latin typeface="Arial" charset="0"/>
                <a:cs typeface="Arial" charset="0"/>
              </a:rPr>
              <a:t>Eli Whitney</a:t>
            </a:r>
          </a:p>
        </p:txBody>
      </p:sp>
      <p:sp>
        <p:nvSpPr>
          <p:cNvPr id="66563" name="Rectangle 3"/>
          <p:cNvSpPr>
            <a:spLocks noChangeArrowheads="1"/>
          </p:cNvSpPr>
          <p:nvPr/>
        </p:nvSpPr>
        <p:spPr bwMode="auto">
          <a:xfrm>
            <a:off x="831850" y="1765300"/>
            <a:ext cx="7478713"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967" tIns="48615" rIns="98967" bIns="48615"/>
          <a:lstStyle/>
          <a:p>
            <a:pPr marL="533400" indent="-533400">
              <a:lnSpc>
                <a:spcPct val="90000"/>
              </a:lnSpc>
              <a:spcAft>
                <a:spcPts val="1200"/>
              </a:spcAft>
              <a:buClr>
                <a:srgbClr val="BF0922"/>
              </a:buClr>
              <a:buFont typeface="Arial Unicode MS" charset="0"/>
              <a:buChar char="▶"/>
            </a:pPr>
            <a:r>
              <a:rPr lang="en-US" sz="3200"/>
              <a:t>Born 1765; died 1825</a:t>
            </a:r>
          </a:p>
          <a:p>
            <a:pPr marL="533400" indent="-533400">
              <a:lnSpc>
                <a:spcPct val="90000"/>
              </a:lnSpc>
              <a:spcAft>
                <a:spcPts val="1200"/>
              </a:spcAft>
              <a:buClr>
                <a:srgbClr val="BF0922"/>
              </a:buClr>
              <a:buFont typeface="Arial Unicode MS" charset="0"/>
              <a:buChar char="▶"/>
            </a:pPr>
            <a:r>
              <a:rPr lang="en-US" sz="3200"/>
              <a:t>In 1798, received government contract to make 10,000 muskets</a:t>
            </a:r>
          </a:p>
          <a:p>
            <a:pPr marL="533400" indent="-533400">
              <a:lnSpc>
                <a:spcPct val="90000"/>
              </a:lnSpc>
              <a:spcAft>
                <a:spcPts val="1200"/>
              </a:spcAft>
              <a:buClr>
                <a:srgbClr val="BF0922"/>
              </a:buClr>
              <a:buFont typeface="Arial Unicode MS" charset="0"/>
              <a:buChar char="▶"/>
            </a:pPr>
            <a:r>
              <a:rPr lang="en-US" sz="3200"/>
              <a:t>Showed that machine tools could make standardized parts to exact specifications</a:t>
            </a:r>
          </a:p>
          <a:p>
            <a:pPr marL="1168400" lvl="1" indent="-457200">
              <a:lnSpc>
                <a:spcPct val="90000"/>
              </a:lnSpc>
              <a:spcAft>
                <a:spcPts val="1200"/>
              </a:spcAft>
              <a:buClr>
                <a:srgbClr val="BF0922"/>
              </a:buClr>
              <a:buFont typeface="Arial Unicode MS" charset="0"/>
              <a:buChar char="▶"/>
            </a:pPr>
            <a:r>
              <a:rPr lang="en-US" sz="2800"/>
              <a:t>Musket parts could be used in any musket</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6563"/>
                                        </p:tgtEl>
                                        <p:attrNameLst>
                                          <p:attrName>style.visibility</p:attrName>
                                        </p:attrNameLst>
                                      </p:cBhvr>
                                      <p:to>
                                        <p:strVal val="visible"/>
                                      </p:to>
                                    </p:set>
                                    <p:animEffect transition="in" filter="strips(downRight)">
                                      <p:cBhvr>
                                        <p:cTn id="7" dur="1000"/>
                                        <p:tgtEl>
                                          <p:spTgt spid="66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673100" y="571500"/>
            <a:ext cx="7772400" cy="877888"/>
          </a:xfrm>
        </p:spPr>
        <p:txBody>
          <a:bodyPr/>
          <a:lstStyle/>
          <a:p>
            <a:r>
              <a:rPr lang="en-US">
                <a:latin typeface="Arial" charset="0"/>
                <a:cs typeface="Arial" charset="0"/>
              </a:rPr>
              <a:t>Frederick W. Taylor</a:t>
            </a:r>
          </a:p>
        </p:txBody>
      </p:sp>
      <p:sp>
        <p:nvSpPr>
          <p:cNvPr id="68611" name="Rectangle 3"/>
          <p:cNvSpPr>
            <a:spLocks noChangeArrowheads="1"/>
          </p:cNvSpPr>
          <p:nvPr/>
        </p:nvSpPr>
        <p:spPr bwMode="auto">
          <a:xfrm>
            <a:off x="830263" y="1778000"/>
            <a:ext cx="7481887" cy="460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967" tIns="48615" rIns="98967" bIns="48615"/>
          <a:lstStyle/>
          <a:p>
            <a:pPr marL="533400" indent="-533400">
              <a:lnSpc>
                <a:spcPct val="90000"/>
              </a:lnSpc>
              <a:spcAft>
                <a:spcPts val="1200"/>
              </a:spcAft>
              <a:buClr>
                <a:srgbClr val="BF0922"/>
              </a:buClr>
              <a:buFont typeface="Arial Unicode MS" charset="0"/>
              <a:buChar char="▶"/>
            </a:pPr>
            <a:r>
              <a:rPr lang="en-US" sz="3200" dirty="0"/>
              <a:t>Born 1856; died 1915</a:t>
            </a:r>
          </a:p>
          <a:p>
            <a:pPr marL="533400" indent="-533400">
              <a:lnSpc>
                <a:spcPct val="90000"/>
              </a:lnSpc>
              <a:spcAft>
                <a:spcPts val="1200"/>
              </a:spcAft>
              <a:buClr>
                <a:srgbClr val="BF0922"/>
              </a:buClr>
              <a:buFont typeface="Arial Unicode MS" charset="0"/>
              <a:buChar char="▶"/>
            </a:pPr>
            <a:r>
              <a:rPr lang="en-US" sz="3200" dirty="0"/>
              <a:t>Known </a:t>
            </a:r>
            <a:r>
              <a:rPr lang="en-US" sz="3200" dirty="0" smtClean="0"/>
              <a:t>as ‘father </a:t>
            </a:r>
            <a:r>
              <a:rPr lang="en-US" sz="3200" dirty="0"/>
              <a:t>of scientific </a:t>
            </a:r>
            <a:r>
              <a:rPr lang="en-US" sz="3200" dirty="0" smtClean="0"/>
              <a:t>management’</a:t>
            </a:r>
            <a:endParaRPr lang="en-US" sz="3200" dirty="0"/>
          </a:p>
          <a:p>
            <a:pPr marL="533400" indent="-533400">
              <a:lnSpc>
                <a:spcPct val="90000"/>
              </a:lnSpc>
              <a:spcAft>
                <a:spcPts val="1200"/>
              </a:spcAft>
              <a:buClr>
                <a:srgbClr val="BF0922"/>
              </a:buClr>
              <a:buFont typeface="Arial Unicode MS" charset="0"/>
              <a:buChar char="▶"/>
            </a:pPr>
            <a:r>
              <a:rPr lang="en-US" sz="3200" dirty="0"/>
              <a:t>In 1881, as chief engineer for Midvale Steel, studied how tasks were done</a:t>
            </a:r>
          </a:p>
          <a:p>
            <a:pPr marL="1168400" lvl="1" indent="-457200">
              <a:lnSpc>
                <a:spcPct val="90000"/>
              </a:lnSpc>
              <a:spcAft>
                <a:spcPts val="1200"/>
              </a:spcAft>
              <a:buClr>
                <a:srgbClr val="BF0922"/>
              </a:buClr>
              <a:buFont typeface="Arial Unicode MS" charset="0"/>
              <a:buChar char="▶"/>
            </a:pPr>
            <a:r>
              <a:rPr lang="en-US" sz="2800" dirty="0"/>
              <a:t>Began first motion and time studies</a:t>
            </a:r>
          </a:p>
          <a:p>
            <a:pPr marL="533400" indent="-533400">
              <a:lnSpc>
                <a:spcPct val="90000"/>
              </a:lnSpc>
              <a:spcAft>
                <a:spcPts val="1200"/>
              </a:spcAft>
              <a:buClr>
                <a:srgbClr val="BF0922"/>
              </a:buClr>
              <a:buFont typeface="Arial Unicode MS" charset="0"/>
              <a:buChar char="▶"/>
            </a:pPr>
            <a:r>
              <a:rPr lang="en-US" sz="3200" dirty="0"/>
              <a:t>Created efficiency principles</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68611"/>
                                        </p:tgtEl>
                                        <p:attrNameLst>
                                          <p:attrName>style.visibility</p:attrName>
                                        </p:attrNameLst>
                                      </p:cBhvr>
                                      <p:to>
                                        <p:strVal val="visible"/>
                                      </p:to>
                                    </p:set>
                                    <p:animEffect transition="in" filter="strips(downRight)">
                                      <p:cBhvr>
                                        <p:cTn id="7" dur="1000"/>
                                        <p:tgtEl>
                                          <p:spTgt spid="6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538163"/>
            <a:ext cx="7772400" cy="803275"/>
          </a:xfrm>
        </p:spPr>
        <p:txBody>
          <a:bodyPr/>
          <a:lstStyle/>
          <a:p>
            <a:r>
              <a:rPr lang="en-US" dirty="0">
                <a:latin typeface="Arial" charset="0"/>
                <a:cs typeface="Arial" charset="0"/>
              </a:rPr>
              <a:t>Outline - Continued</a:t>
            </a:r>
          </a:p>
        </p:txBody>
      </p:sp>
      <p:sp>
        <p:nvSpPr>
          <p:cNvPr id="17411" name="Rectangle 3"/>
          <p:cNvSpPr>
            <a:spLocks noChangeArrowheads="1"/>
          </p:cNvSpPr>
          <p:nvPr/>
        </p:nvSpPr>
        <p:spPr bwMode="auto">
          <a:xfrm>
            <a:off x="679450" y="1628775"/>
            <a:ext cx="7880350" cy="4697413"/>
          </a:xfrm>
          <a:prstGeom prst="rect">
            <a:avLst/>
          </a:prstGeom>
          <a:noFill/>
          <a:ln>
            <a:noFill/>
          </a:ln>
          <a:effectLst/>
          <a:extLst/>
        </p:spPr>
        <p:txBody>
          <a:bodyPr/>
          <a:lstStyle/>
          <a:p>
            <a:pPr marL="533400" indent="-533400" fontAlgn="auto">
              <a:lnSpc>
                <a:spcPct val="90000"/>
              </a:lnSpc>
              <a:spcBef>
                <a:spcPts val="0"/>
              </a:spcBef>
              <a:spcAft>
                <a:spcPts val="1200"/>
              </a:spcAft>
              <a:buClr>
                <a:srgbClr val="BF0922"/>
              </a:buClr>
              <a:buFont typeface="Arial Unicode MS"/>
              <a:buChar char="▶"/>
              <a:defRPr/>
            </a:pPr>
            <a:r>
              <a:rPr lang="en-US" sz="3000" dirty="0">
                <a:latin typeface="Arial"/>
                <a:ea typeface="+mn-ea"/>
                <a:cs typeface="Arial"/>
              </a:rPr>
              <a:t>The Heritage of Operations Management</a:t>
            </a:r>
          </a:p>
          <a:p>
            <a:pPr marL="533400" indent="-533400" fontAlgn="auto">
              <a:lnSpc>
                <a:spcPct val="90000"/>
              </a:lnSpc>
              <a:spcBef>
                <a:spcPts val="0"/>
              </a:spcBef>
              <a:spcAft>
                <a:spcPts val="1200"/>
              </a:spcAft>
              <a:buClr>
                <a:srgbClr val="BF0922"/>
              </a:buClr>
              <a:buFont typeface="Arial Unicode MS"/>
              <a:buChar char="▶"/>
              <a:defRPr/>
            </a:pPr>
            <a:r>
              <a:rPr lang="en-US" sz="3000" dirty="0">
                <a:latin typeface="Arial"/>
                <a:ea typeface="+mn-ea"/>
                <a:cs typeface="Arial"/>
              </a:rPr>
              <a:t>Operations for Goods and Services</a:t>
            </a:r>
          </a:p>
          <a:p>
            <a:pPr marL="533400" indent="-533400" fontAlgn="auto">
              <a:lnSpc>
                <a:spcPct val="90000"/>
              </a:lnSpc>
              <a:spcBef>
                <a:spcPts val="0"/>
              </a:spcBef>
              <a:spcAft>
                <a:spcPts val="1200"/>
              </a:spcAft>
              <a:buClr>
                <a:srgbClr val="BF0922"/>
              </a:buClr>
              <a:buFont typeface="Arial Unicode MS"/>
              <a:buChar char="▶"/>
              <a:defRPr/>
            </a:pPr>
            <a:r>
              <a:rPr lang="en-US" sz="3000" dirty="0" smtClean="0">
                <a:latin typeface="Arial"/>
                <a:ea typeface="+mn-ea"/>
                <a:cs typeface="Arial"/>
              </a:rPr>
              <a:t>The </a:t>
            </a:r>
            <a:r>
              <a:rPr lang="en-US" sz="3000" dirty="0">
                <a:latin typeface="Arial"/>
                <a:ea typeface="+mn-ea"/>
                <a:cs typeface="Arial"/>
              </a:rPr>
              <a:t>Productivity </a:t>
            </a:r>
            <a:r>
              <a:rPr lang="en-US" sz="3000" dirty="0" smtClean="0">
                <a:latin typeface="Arial"/>
                <a:ea typeface="+mn-ea"/>
                <a:cs typeface="Arial"/>
              </a:rPr>
              <a:t>Challenge</a:t>
            </a:r>
          </a:p>
          <a:p>
            <a:pPr marL="533400" indent="-533400" fontAlgn="auto">
              <a:lnSpc>
                <a:spcPct val="90000"/>
              </a:lnSpc>
              <a:spcBef>
                <a:spcPts val="0"/>
              </a:spcBef>
              <a:spcAft>
                <a:spcPts val="1200"/>
              </a:spcAft>
              <a:buClr>
                <a:srgbClr val="BF0922"/>
              </a:buClr>
              <a:buFont typeface="Arial Unicode MS"/>
              <a:buChar char="▶"/>
              <a:defRPr/>
            </a:pPr>
            <a:r>
              <a:rPr lang="en-US" sz="3000" dirty="0" smtClean="0">
                <a:latin typeface="Arial"/>
                <a:ea typeface="+mn-ea"/>
                <a:cs typeface="Arial"/>
              </a:rPr>
              <a:t>Current </a:t>
            </a:r>
            <a:r>
              <a:rPr lang="en-US" sz="3000" dirty="0">
                <a:latin typeface="Arial"/>
                <a:ea typeface="+mn-ea"/>
                <a:cs typeface="Arial"/>
              </a:rPr>
              <a:t>Challenges in Operations Management</a:t>
            </a:r>
          </a:p>
          <a:p>
            <a:pPr marL="533400" indent="-533400" fontAlgn="auto">
              <a:lnSpc>
                <a:spcPct val="90000"/>
              </a:lnSpc>
              <a:spcBef>
                <a:spcPts val="0"/>
              </a:spcBef>
              <a:spcAft>
                <a:spcPts val="1200"/>
              </a:spcAft>
              <a:buClr>
                <a:srgbClr val="BF0922"/>
              </a:buClr>
              <a:buFont typeface="Arial Unicode MS"/>
              <a:buChar char="▶"/>
              <a:defRPr/>
            </a:pPr>
            <a:r>
              <a:rPr lang="en-US" sz="3000" dirty="0">
                <a:latin typeface="Arial"/>
                <a:ea typeface="+mn-ea"/>
                <a:cs typeface="Arial"/>
              </a:rPr>
              <a:t>Ethics, Social Responsibility, and </a:t>
            </a:r>
            <a:r>
              <a:rPr lang="en-US" sz="3000" dirty="0" smtClean="0">
                <a:latin typeface="Arial"/>
                <a:ea typeface="+mn-ea"/>
                <a:cs typeface="Arial"/>
              </a:rPr>
              <a:t>Sustainability</a:t>
            </a:r>
            <a:endParaRPr lang="en-US" sz="3000" dirty="0">
              <a:latin typeface="Arial"/>
              <a:ea typeface="+mn-ea"/>
              <a:cs typeface="Arial"/>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7411"/>
                                        </p:tgtEl>
                                        <p:attrNameLst>
                                          <p:attrName>style.visibility</p:attrName>
                                        </p:attrNameLst>
                                      </p:cBhvr>
                                      <p:to>
                                        <p:strVal val="visible"/>
                                      </p:to>
                                    </p:set>
                                    <p:animEffect transition="in" filter="strips(downRight)">
                                      <p:cBhvr>
                                        <p:cTn id="7" dur="10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673100" y="558800"/>
            <a:ext cx="7772400" cy="841375"/>
          </a:xfrm>
        </p:spPr>
        <p:txBody>
          <a:bodyPr/>
          <a:lstStyle/>
          <a:p>
            <a:pPr>
              <a:lnSpc>
                <a:spcPct val="80000"/>
              </a:lnSpc>
            </a:pPr>
            <a:r>
              <a:rPr lang="en-US" dirty="0" smtClean="0">
                <a:latin typeface="Arial" charset="0"/>
                <a:cs typeface="Arial" charset="0"/>
              </a:rPr>
              <a:t>Taylor’s </a:t>
            </a:r>
            <a:r>
              <a:rPr lang="en-US" dirty="0">
                <a:latin typeface="Arial" charset="0"/>
                <a:cs typeface="Arial" charset="0"/>
              </a:rPr>
              <a:t>Principles</a:t>
            </a:r>
          </a:p>
        </p:txBody>
      </p:sp>
      <p:sp>
        <p:nvSpPr>
          <p:cNvPr id="75778" name="Rectangle 3"/>
          <p:cNvSpPr>
            <a:spLocks noGrp="1" noChangeArrowheads="1"/>
          </p:cNvSpPr>
          <p:nvPr>
            <p:ph type="body" idx="1"/>
          </p:nvPr>
        </p:nvSpPr>
        <p:spPr>
          <a:xfrm>
            <a:off x="673100" y="1731963"/>
            <a:ext cx="7127875" cy="1201737"/>
          </a:xfrm>
        </p:spPr>
        <p:txBody>
          <a:bodyPr/>
          <a:lstStyle/>
          <a:p>
            <a:pPr marL="0" indent="0">
              <a:buFont typeface="Arial Unicode MS" charset="0"/>
              <a:buNone/>
            </a:pPr>
            <a:r>
              <a:rPr lang="en-US" b="1" dirty="0">
                <a:solidFill>
                  <a:srgbClr val="255898"/>
                </a:solidFill>
                <a:latin typeface="Arial" charset="0"/>
                <a:cs typeface="Arial" charset="0"/>
              </a:rPr>
              <a:t>Management Should Take More Responsibility for:</a:t>
            </a:r>
          </a:p>
        </p:txBody>
      </p:sp>
      <p:sp>
        <p:nvSpPr>
          <p:cNvPr id="70660" name="Text Box 4"/>
          <p:cNvSpPr txBox="1">
            <a:spLocks noChangeArrowheads="1"/>
          </p:cNvSpPr>
          <p:nvPr/>
        </p:nvSpPr>
        <p:spPr bwMode="auto">
          <a:xfrm>
            <a:off x="1163638" y="3022600"/>
            <a:ext cx="6891337" cy="288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marL="514350" indent="-514350">
              <a:lnSpc>
                <a:spcPct val="90000"/>
              </a:lnSpc>
              <a:spcAft>
                <a:spcPts val="1200"/>
              </a:spcAft>
              <a:buClr>
                <a:schemeClr val="tx1"/>
              </a:buClr>
              <a:buSzPct val="100000"/>
              <a:buFont typeface="+mj-lt"/>
              <a:buAutoNum type="arabicPeriod"/>
            </a:pPr>
            <a:r>
              <a:rPr lang="en-US" sz="2800" dirty="0">
                <a:latin typeface="Arial" charset="0"/>
              </a:rPr>
              <a:t>Matching employees to right job</a:t>
            </a:r>
          </a:p>
          <a:p>
            <a:pPr marL="514350" indent="-514350">
              <a:lnSpc>
                <a:spcPct val="90000"/>
              </a:lnSpc>
              <a:spcAft>
                <a:spcPts val="1200"/>
              </a:spcAft>
              <a:buClr>
                <a:schemeClr val="tx1"/>
              </a:buClr>
              <a:buSzPct val="100000"/>
              <a:buFont typeface="+mj-lt"/>
              <a:buAutoNum type="arabicPeriod"/>
            </a:pPr>
            <a:r>
              <a:rPr lang="en-US" sz="2800" dirty="0">
                <a:latin typeface="Arial" charset="0"/>
              </a:rPr>
              <a:t>Providing the proper training</a:t>
            </a:r>
          </a:p>
          <a:p>
            <a:pPr marL="514350" indent="-514350">
              <a:lnSpc>
                <a:spcPct val="90000"/>
              </a:lnSpc>
              <a:spcAft>
                <a:spcPts val="1200"/>
              </a:spcAft>
              <a:buClr>
                <a:schemeClr val="tx1"/>
              </a:buClr>
              <a:buSzPct val="100000"/>
              <a:buFont typeface="+mj-lt"/>
              <a:buAutoNum type="arabicPeriod"/>
            </a:pPr>
            <a:r>
              <a:rPr lang="en-US" sz="2800" dirty="0">
                <a:latin typeface="Arial" charset="0"/>
              </a:rPr>
              <a:t>Providing proper work methods and tools</a:t>
            </a:r>
          </a:p>
          <a:p>
            <a:pPr marL="514350" indent="-514350">
              <a:lnSpc>
                <a:spcPct val="90000"/>
              </a:lnSpc>
              <a:spcAft>
                <a:spcPts val="1200"/>
              </a:spcAft>
              <a:buClr>
                <a:schemeClr val="tx1"/>
              </a:buClr>
              <a:buSzPct val="100000"/>
              <a:buFont typeface="+mj-lt"/>
              <a:buAutoNum type="arabicPeriod"/>
            </a:pPr>
            <a:r>
              <a:rPr lang="en-US" sz="2800" dirty="0">
                <a:latin typeface="Arial" charset="0"/>
              </a:rPr>
              <a:t>Establishing legitimate incentives for work to be accomplished</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70660"/>
                                        </p:tgtEl>
                                        <p:attrNameLst>
                                          <p:attrName>style.visibility</p:attrName>
                                        </p:attrNameLst>
                                      </p:cBhvr>
                                      <p:to>
                                        <p:strVal val="visible"/>
                                      </p:to>
                                    </p:set>
                                    <p:animEffect transition="in" filter="strips(downRight)">
                                      <p:cBhvr>
                                        <p:cTn id="7" dur="10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673100" y="508000"/>
            <a:ext cx="7772400" cy="808038"/>
          </a:xfrm>
        </p:spPr>
        <p:txBody>
          <a:bodyPr/>
          <a:lstStyle/>
          <a:p>
            <a:r>
              <a:rPr lang="en-US" dirty="0">
                <a:latin typeface="Arial" charset="0"/>
                <a:cs typeface="Arial" charset="0"/>
              </a:rPr>
              <a:t>Frank </a:t>
            </a:r>
            <a:r>
              <a:rPr lang="en-US" dirty="0" smtClean="0">
                <a:latin typeface="Arial" charset="0"/>
                <a:cs typeface="Arial" charset="0"/>
              </a:rPr>
              <a:t>and </a:t>
            </a:r>
            <a:r>
              <a:rPr lang="en-US" dirty="0">
                <a:latin typeface="Arial" charset="0"/>
                <a:cs typeface="Arial" charset="0"/>
              </a:rPr>
              <a:t>Lillian Gilbreth</a:t>
            </a:r>
          </a:p>
        </p:txBody>
      </p:sp>
      <p:sp>
        <p:nvSpPr>
          <p:cNvPr id="72707" name="Rectangle 3"/>
          <p:cNvSpPr>
            <a:spLocks noChangeArrowheads="1"/>
          </p:cNvSpPr>
          <p:nvPr/>
        </p:nvSpPr>
        <p:spPr bwMode="auto">
          <a:xfrm>
            <a:off x="647700" y="1498600"/>
            <a:ext cx="8026400" cy="474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967" tIns="48615" rIns="98967" bIns="48615"/>
          <a:lstStyle/>
          <a:p>
            <a:pPr marL="533400" indent="-533400">
              <a:lnSpc>
                <a:spcPct val="90000"/>
              </a:lnSpc>
              <a:spcAft>
                <a:spcPts val="1200"/>
              </a:spcAft>
              <a:buClr>
                <a:srgbClr val="BF0922"/>
              </a:buClr>
              <a:buFont typeface="Arial Unicode MS" charset="0"/>
              <a:buChar char="▶"/>
            </a:pPr>
            <a:r>
              <a:rPr lang="en-US" sz="3200" dirty="0"/>
              <a:t>Frank (1868-1924); Lillian (1878-1972)</a:t>
            </a:r>
          </a:p>
          <a:p>
            <a:pPr marL="533400" indent="-533400">
              <a:lnSpc>
                <a:spcPct val="90000"/>
              </a:lnSpc>
              <a:spcAft>
                <a:spcPts val="1200"/>
              </a:spcAft>
              <a:buClr>
                <a:srgbClr val="BF0922"/>
              </a:buClr>
              <a:buFont typeface="Arial Unicode MS" charset="0"/>
              <a:buChar char="▶"/>
            </a:pPr>
            <a:r>
              <a:rPr lang="en-US" sz="3200" dirty="0" smtClean="0"/>
              <a:t>Husband and wife </a:t>
            </a:r>
            <a:r>
              <a:rPr lang="en-US" sz="3200" dirty="0"/>
              <a:t>engineering team</a:t>
            </a:r>
          </a:p>
          <a:p>
            <a:pPr marL="533400" indent="-533400">
              <a:lnSpc>
                <a:spcPct val="90000"/>
              </a:lnSpc>
              <a:spcAft>
                <a:spcPts val="1200"/>
              </a:spcAft>
              <a:buClr>
                <a:srgbClr val="BF0922"/>
              </a:buClr>
              <a:buFont typeface="Arial Unicode MS" charset="0"/>
              <a:buChar char="▶"/>
            </a:pPr>
            <a:r>
              <a:rPr lang="en-US" sz="3200" dirty="0"/>
              <a:t>Further developed work measurement methods</a:t>
            </a:r>
          </a:p>
          <a:p>
            <a:pPr marL="533400" indent="-533400">
              <a:lnSpc>
                <a:spcPct val="90000"/>
              </a:lnSpc>
              <a:spcAft>
                <a:spcPts val="1200"/>
              </a:spcAft>
              <a:buClr>
                <a:srgbClr val="BF0922"/>
              </a:buClr>
              <a:buFont typeface="Arial Unicode MS" charset="0"/>
              <a:buChar char="▶"/>
            </a:pPr>
            <a:r>
              <a:rPr lang="en-US" sz="3200" dirty="0"/>
              <a:t>Applied efficiency methods to their home and 12 children! </a:t>
            </a:r>
          </a:p>
          <a:p>
            <a:pPr marL="533400" indent="-533400">
              <a:lnSpc>
                <a:spcPct val="90000"/>
              </a:lnSpc>
              <a:spcAft>
                <a:spcPts val="1200"/>
              </a:spcAft>
              <a:buClr>
                <a:srgbClr val="BF0922"/>
              </a:buClr>
              <a:buFont typeface="Arial Unicode MS" charset="0"/>
              <a:buChar char="▶"/>
            </a:pPr>
            <a:r>
              <a:rPr lang="en-US" sz="3200" dirty="0"/>
              <a:t>Book </a:t>
            </a:r>
            <a:r>
              <a:rPr lang="en-US" sz="3200" dirty="0" smtClean="0"/>
              <a:t>and </a:t>
            </a:r>
            <a:r>
              <a:rPr lang="en-US" sz="3200" dirty="0"/>
              <a:t>Movie: </a:t>
            </a:r>
            <a:r>
              <a:rPr lang="en-US" sz="3200" dirty="0" smtClean="0"/>
              <a:t>“Cheaper </a:t>
            </a:r>
            <a:r>
              <a:rPr lang="en-US" sz="3200" dirty="0"/>
              <a:t>by the Dozen</a:t>
            </a:r>
            <a:r>
              <a:rPr lang="en-US" sz="3200" dirty="0" smtClean="0"/>
              <a:t>,” “Bells </a:t>
            </a:r>
            <a:r>
              <a:rPr lang="en-US" sz="3200" dirty="0"/>
              <a:t>on Their </a:t>
            </a:r>
            <a:r>
              <a:rPr lang="en-US" sz="3200" dirty="0" smtClean="0"/>
              <a:t>Toes”</a:t>
            </a:r>
            <a:endParaRPr lang="en-US" sz="3200" dirty="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72707"/>
                                        </p:tgtEl>
                                        <p:attrNameLst>
                                          <p:attrName>style.visibility</p:attrName>
                                        </p:attrNameLst>
                                      </p:cBhvr>
                                      <p:to>
                                        <p:strVal val="visible"/>
                                      </p:to>
                                    </p:set>
                                    <p:animEffect transition="in" filter="strips(downRight)">
                                      <p:cBhvr>
                                        <p:cTn id="7" dur="1000"/>
                                        <p:tgtEl>
                                          <p:spTgt spid="72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762000" y="1470025"/>
            <a:ext cx="7713663" cy="4706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967" tIns="48615" rIns="98967" bIns="48615"/>
          <a:lstStyle/>
          <a:p>
            <a:pPr marL="533400" indent="-533400">
              <a:lnSpc>
                <a:spcPct val="90000"/>
              </a:lnSpc>
              <a:spcAft>
                <a:spcPts val="1200"/>
              </a:spcAft>
              <a:buClr>
                <a:srgbClr val="BF0922"/>
              </a:buClr>
              <a:buFont typeface="Arial Unicode MS" charset="0"/>
              <a:buChar char="▶"/>
            </a:pPr>
            <a:r>
              <a:rPr lang="en-US" sz="3200" dirty="0"/>
              <a:t>Born 1863; died 1947</a:t>
            </a:r>
          </a:p>
          <a:p>
            <a:pPr marL="533400" indent="-533400">
              <a:lnSpc>
                <a:spcPct val="90000"/>
              </a:lnSpc>
              <a:spcAft>
                <a:spcPts val="1200"/>
              </a:spcAft>
              <a:buClr>
                <a:srgbClr val="BF0922"/>
              </a:buClr>
              <a:buFont typeface="Arial Unicode MS" charset="0"/>
              <a:buChar char="▶"/>
            </a:pPr>
            <a:r>
              <a:rPr lang="en-US" sz="3200" dirty="0"/>
              <a:t>In 1903, created Ford Motor Company</a:t>
            </a:r>
          </a:p>
          <a:p>
            <a:pPr marL="533400" indent="-533400">
              <a:lnSpc>
                <a:spcPct val="90000"/>
              </a:lnSpc>
              <a:spcAft>
                <a:spcPts val="1200"/>
              </a:spcAft>
              <a:buClr>
                <a:srgbClr val="BF0922"/>
              </a:buClr>
              <a:buFont typeface="Arial Unicode MS" charset="0"/>
              <a:buChar char="▶"/>
            </a:pPr>
            <a:r>
              <a:rPr lang="en-US" sz="3200" dirty="0"/>
              <a:t>In 1913, first used moving assembly line to make Model T</a:t>
            </a:r>
          </a:p>
          <a:p>
            <a:pPr marL="1169988" lvl="1" indent="-457200">
              <a:lnSpc>
                <a:spcPct val="90000"/>
              </a:lnSpc>
              <a:spcAft>
                <a:spcPts val="1200"/>
              </a:spcAft>
              <a:buClr>
                <a:srgbClr val="BF0922"/>
              </a:buClr>
              <a:buFont typeface="Arial Unicode MS" charset="0"/>
              <a:buChar char="▶"/>
            </a:pPr>
            <a:r>
              <a:rPr lang="en-US" sz="2800" dirty="0"/>
              <a:t>Unfinished product moved by conveyor past work station</a:t>
            </a:r>
          </a:p>
          <a:p>
            <a:pPr marL="533400" indent="-533400">
              <a:lnSpc>
                <a:spcPct val="90000"/>
              </a:lnSpc>
              <a:spcAft>
                <a:spcPts val="1200"/>
              </a:spcAft>
              <a:buClr>
                <a:srgbClr val="BF0922"/>
              </a:buClr>
              <a:buFont typeface="Arial Unicode MS" charset="0"/>
              <a:buChar char="▶"/>
            </a:pPr>
            <a:r>
              <a:rPr lang="en-US" sz="3200" dirty="0"/>
              <a:t>Paid workers very well for 1911 </a:t>
            </a:r>
            <a:r>
              <a:rPr lang="en-US" sz="3200" dirty="0" smtClean="0"/>
              <a:t/>
            </a:r>
            <a:br>
              <a:rPr lang="en-US" sz="3200" dirty="0" smtClean="0"/>
            </a:br>
            <a:r>
              <a:rPr lang="en-US" sz="3200" dirty="0" smtClean="0"/>
              <a:t>(</a:t>
            </a:r>
            <a:r>
              <a:rPr lang="en-US" sz="3200" dirty="0"/>
              <a:t>$5/day!)</a:t>
            </a:r>
          </a:p>
        </p:txBody>
      </p:sp>
      <p:sp>
        <p:nvSpPr>
          <p:cNvPr id="79874" name="Rectangle 3"/>
          <p:cNvSpPr>
            <a:spLocks noGrp="1" noChangeArrowheads="1"/>
          </p:cNvSpPr>
          <p:nvPr>
            <p:ph type="title"/>
          </p:nvPr>
        </p:nvSpPr>
        <p:spPr>
          <a:xfrm>
            <a:off x="673100" y="546100"/>
            <a:ext cx="7772400" cy="852488"/>
          </a:xfrm>
        </p:spPr>
        <p:txBody>
          <a:bodyPr/>
          <a:lstStyle/>
          <a:p>
            <a:r>
              <a:rPr lang="en-US">
                <a:latin typeface="Arial" charset="0"/>
                <a:cs typeface="Arial" charset="0"/>
              </a:rPr>
              <a:t>Henry Ford</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74754"/>
                                        </p:tgtEl>
                                        <p:attrNameLst>
                                          <p:attrName>style.visibility</p:attrName>
                                        </p:attrNameLst>
                                      </p:cBhvr>
                                      <p:to>
                                        <p:strVal val="visible"/>
                                      </p:to>
                                    </p:set>
                                    <p:animEffect transition="in" filter="strips(downRight)">
                                      <p:cBhvr>
                                        <p:cTn id="7" dur="1000"/>
                                        <p:tgtEl>
                                          <p:spTgt spid="74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673100" y="495300"/>
            <a:ext cx="7772400" cy="854075"/>
          </a:xfrm>
        </p:spPr>
        <p:txBody>
          <a:bodyPr/>
          <a:lstStyle/>
          <a:p>
            <a:r>
              <a:rPr lang="en-US">
                <a:latin typeface="Arial" charset="0"/>
                <a:cs typeface="Arial" charset="0"/>
              </a:rPr>
              <a:t>W. Edwards Deming</a:t>
            </a:r>
          </a:p>
        </p:txBody>
      </p:sp>
      <p:sp>
        <p:nvSpPr>
          <p:cNvPr id="76803" name="Rectangle 3"/>
          <p:cNvSpPr>
            <a:spLocks noChangeArrowheads="1"/>
          </p:cNvSpPr>
          <p:nvPr/>
        </p:nvSpPr>
        <p:spPr bwMode="auto">
          <a:xfrm>
            <a:off x="896938" y="1709738"/>
            <a:ext cx="7350125" cy="4370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967" tIns="48615" rIns="98967" bIns="48615"/>
          <a:lstStyle/>
          <a:p>
            <a:pPr marL="533400" indent="-533400">
              <a:lnSpc>
                <a:spcPct val="90000"/>
              </a:lnSpc>
              <a:spcAft>
                <a:spcPts val="1200"/>
              </a:spcAft>
              <a:buClr>
                <a:srgbClr val="BF0922"/>
              </a:buClr>
              <a:buFont typeface="Arial Unicode MS" charset="0"/>
              <a:buChar char="▶"/>
            </a:pPr>
            <a:r>
              <a:rPr lang="en-US" sz="3200"/>
              <a:t>Born 1900; died 1993</a:t>
            </a:r>
          </a:p>
          <a:p>
            <a:pPr marL="533400" indent="-533400">
              <a:lnSpc>
                <a:spcPct val="90000"/>
              </a:lnSpc>
              <a:spcAft>
                <a:spcPts val="1200"/>
              </a:spcAft>
              <a:buClr>
                <a:srgbClr val="BF0922"/>
              </a:buClr>
              <a:buFont typeface="Arial Unicode MS" charset="0"/>
              <a:buChar char="▶"/>
            </a:pPr>
            <a:r>
              <a:rPr lang="en-US" sz="3200"/>
              <a:t>Engineer and physicist</a:t>
            </a:r>
          </a:p>
          <a:p>
            <a:pPr marL="533400" indent="-533400">
              <a:lnSpc>
                <a:spcPct val="90000"/>
              </a:lnSpc>
              <a:spcAft>
                <a:spcPts val="1200"/>
              </a:spcAft>
              <a:buClr>
                <a:srgbClr val="BF0922"/>
              </a:buClr>
              <a:buFont typeface="Arial Unicode MS" charset="0"/>
              <a:buChar char="▶"/>
            </a:pPr>
            <a:r>
              <a:rPr lang="en-US" sz="3200"/>
              <a:t>Credited with teaching Japan quality control methods in post-WW2</a:t>
            </a:r>
          </a:p>
          <a:p>
            <a:pPr marL="533400" indent="-533400">
              <a:lnSpc>
                <a:spcPct val="90000"/>
              </a:lnSpc>
              <a:spcAft>
                <a:spcPts val="1200"/>
              </a:spcAft>
              <a:buClr>
                <a:srgbClr val="BF0922"/>
              </a:buClr>
              <a:buFont typeface="Arial Unicode MS" charset="0"/>
              <a:buChar char="▶"/>
            </a:pPr>
            <a:r>
              <a:rPr lang="en-US" sz="3200"/>
              <a:t>Used statistics to analyze process</a:t>
            </a:r>
          </a:p>
          <a:p>
            <a:pPr marL="533400" indent="-533400">
              <a:lnSpc>
                <a:spcPct val="90000"/>
              </a:lnSpc>
              <a:spcAft>
                <a:spcPts val="1200"/>
              </a:spcAft>
              <a:buClr>
                <a:srgbClr val="BF0922"/>
              </a:buClr>
              <a:buFont typeface="Arial Unicode MS" charset="0"/>
              <a:buChar char="▶"/>
            </a:pPr>
            <a:r>
              <a:rPr lang="en-US" sz="3200"/>
              <a:t>His methods involve workers in decisions</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76803"/>
                                        </p:tgtEl>
                                        <p:attrNameLst>
                                          <p:attrName>style.visibility</p:attrName>
                                        </p:attrNameLst>
                                      </p:cBhvr>
                                      <p:to>
                                        <p:strVal val="visible"/>
                                      </p:to>
                                    </p:set>
                                    <p:animEffect transition="in" filter="strips(downRight)">
                                      <p:cBhvr>
                                        <p:cTn id="7" dur="1000"/>
                                        <p:tgtEl>
                                          <p:spTgt spid="76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673100" y="609600"/>
            <a:ext cx="7772400" cy="841375"/>
          </a:xfrm>
        </p:spPr>
        <p:txBody>
          <a:bodyPr/>
          <a:lstStyle/>
          <a:p>
            <a:r>
              <a:rPr lang="en-US">
                <a:latin typeface="Arial" charset="0"/>
                <a:cs typeface="Arial" charset="0"/>
              </a:rPr>
              <a:t>Contributions From</a:t>
            </a:r>
          </a:p>
        </p:txBody>
      </p:sp>
      <p:sp>
        <p:nvSpPr>
          <p:cNvPr id="78851" name="Rectangle 3"/>
          <p:cNvSpPr>
            <a:spLocks noGrp="1" noChangeArrowheads="1"/>
          </p:cNvSpPr>
          <p:nvPr>
            <p:ph type="body" idx="1"/>
          </p:nvPr>
        </p:nvSpPr>
        <p:spPr>
          <a:xfrm>
            <a:off x="1665288" y="1912938"/>
            <a:ext cx="5303837" cy="4017962"/>
          </a:xfrm>
        </p:spPr>
        <p:txBody>
          <a:bodyPr rtlCol="0">
            <a:normAutofit lnSpcReduction="10000"/>
          </a:bodyPr>
          <a:lstStyle/>
          <a:p>
            <a:pPr marL="533400" indent="-533400" fontAlgn="auto">
              <a:lnSpc>
                <a:spcPct val="110000"/>
              </a:lnSpc>
              <a:spcBef>
                <a:spcPts val="0"/>
              </a:spcBef>
              <a:defRPr/>
            </a:pPr>
            <a:r>
              <a:rPr lang="en-US" dirty="0" smtClean="0">
                <a:ea typeface="+mn-ea"/>
              </a:rPr>
              <a:t>Industrial </a:t>
            </a:r>
            <a:r>
              <a:rPr lang="en-US" dirty="0">
                <a:ea typeface="+mn-ea"/>
              </a:rPr>
              <a:t>engineering</a:t>
            </a:r>
          </a:p>
          <a:p>
            <a:pPr marL="533400" indent="-533400" fontAlgn="auto">
              <a:lnSpc>
                <a:spcPct val="110000"/>
              </a:lnSpc>
              <a:spcBef>
                <a:spcPts val="0"/>
              </a:spcBef>
              <a:defRPr/>
            </a:pPr>
            <a:r>
              <a:rPr lang="en-US" dirty="0" smtClean="0">
                <a:ea typeface="+mn-ea"/>
              </a:rPr>
              <a:t>Statistics</a:t>
            </a:r>
          </a:p>
          <a:p>
            <a:pPr marL="533400" indent="-533400" fontAlgn="auto">
              <a:lnSpc>
                <a:spcPct val="110000"/>
              </a:lnSpc>
              <a:spcBef>
                <a:spcPts val="0"/>
              </a:spcBef>
              <a:defRPr/>
            </a:pPr>
            <a:r>
              <a:rPr lang="en-US" dirty="0" smtClean="0">
                <a:ea typeface="+mn-ea"/>
              </a:rPr>
              <a:t>Management</a:t>
            </a:r>
            <a:endParaRPr lang="en-US" dirty="0">
              <a:ea typeface="+mn-ea"/>
            </a:endParaRPr>
          </a:p>
          <a:p>
            <a:pPr marL="533400" indent="-533400" fontAlgn="auto">
              <a:lnSpc>
                <a:spcPct val="110000"/>
              </a:lnSpc>
              <a:spcBef>
                <a:spcPts val="0"/>
              </a:spcBef>
              <a:defRPr/>
            </a:pPr>
            <a:r>
              <a:rPr lang="en-US" dirty="0" smtClean="0">
                <a:ea typeface="+mn-ea"/>
              </a:rPr>
              <a:t>Economics</a:t>
            </a:r>
            <a:endParaRPr lang="en-US" dirty="0">
              <a:ea typeface="+mn-ea"/>
            </a:endParaRPr>
          </a:p>
          <a:p>
            <a:pPr marL="533400" indent="-533400" fontAlgn="auto">
              <a:lnSpc>
                <a:spcPct val="110000"/>
              </a:lnSpc>
              <a:spcBef>
                <a:spcPts val="0"/>
              </a:spcBef>
              <a:defRPr/>
            </a:pPr>
            <a:r>
              <a:rPr lang="en-US" dirty="0">
                <a:ea typeface="+mn-ea"/>
              </a:rPr>
              <a:t>Physical sciences</a:t>
            </a:r>
          </a:p>
          <a:p>
            <a:pPr marL="533400" indent="-533400" fontAlgn="auto">
              <a:lnSpc>
                <a:spcPct val="110000"/>
              </a:lnSpc>
              <a:spcBef>
                <a:spcPts val="0"/>
              </a:spcBef>
              <a:defRPr/>
            </a:pPr>
            <a:r>
              <a:rPr lang="en-US" dirty="0">
                <a:ea typeface="+mn-ea"/>
              </a:rPr>
              <a:t>Information technology </a:t>
            </a:r>
          </a:p>
        </p:txBody>
      </p:sp>
    </p:spTree>
  </p:cSld>
  <p:clrMapOvr>
    <a:masterClrMapping/>
  </p:clrMapOvr>
  <p:transition>
    <p:pull dir="l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57200" y="274638"/>
            <a:ext cx="8229600" cy="1643062"/>
          </a:xfrm>
        </p:spPr>
        <p:txBody>
          <a:bodyPr/>
          <a:lstStyle/>
          <a:p>
            <a:r>
              <a:rPr lang="en-US">
                <a:latin typeface="Arial" charset="0"/>
                <a:cs typeface="Arial" charset="0"/>
              </a:rPr>
              <a:t>Operations for </a:t>
            </a:r>
            <a:br>
              <a:rPr lang="en-US">
                <a:latin typeface="Arial" charset="0"/>
                <a:cs typeface="Arial" charset="0"/>
              </a:rPr>
            </a:br>
            <a:r>
              <a:rPr lang="en-US">
                <a:latin typeface="Arial" charset="0"/>
                <a:cs typeface="Arial" charset="0"/>
              </a:rPr>
              <a:t>Goods and Services</a:t>
            </a:r>
          </a:p>
        </p:txBody>
      </p:sp>
      <p:sp>
        <p:nvSpPr>
          <p:cNvPr id="86018" name="Content Placeholder 2"/>
          <p:cNvSpPr>
            <a:spLocks noGrp="1"/>
          </p:cNvSpPr>
          <p:nvPr>
            <p:ph idx="1"/>
          </p:nvPr>
        </p:nvSpPr>
        <p:spPr>
          <a:xfrm>
            <a:off x="787400" y="2260600"/>
            <a:ext cx="7569200" cy="3263900"/>
          </a:xfrm>
        </p:spPr>
        <p:txBody>
          <a:bodyPr/>
          <a:lstStyle/>
          <a:p>
            <a:pPr marL="0" indent="0">
              <a:lnSpc>
                <a:spcPct val="110000"/>
              </a:lnSpc>
              <a:buNone/>
            </a:pPr>
            <a:r>
              <a:rPr lang="en-US" b="1" dirty="0" smtClean="0">
                <a:solidFill>
                  <a:schemeClr val="tx2"/>
                </a:solidFill>
                <a:latin typeface="Arial" charset="0"/>
                <a:cs typeface="Arial" charset="0"/>
              </a:rPr>
              <a:t>Services</a:t>
            </a:r>
            <a:r>
              <a:rPr lang="en-US" dirty="0" smtClean="0">
                <a:solidFill>
                  <a:schemeClr val="tx2"/>
                </a:solidFill>
                <a:latin typeface="Arial" charset="0"/>
                <a:cs typeface="Arial" charset="0"/>
              </a:rPr>
              <a:t> </a:t>
            </a:r>
            <a:r>
              <a:rPr lang="en-US" dirty="0">
                <a:latin typeface="Arial" charset="0"/>
                <a:cs typeface="Arial" charset="0"/>
              </a:rPr>
              <a:t>– Economic activities that typically produce an intangible product (such as education, entertainment, lodging, government, financial, and health services</a:t>
            </a:r>
            <a:r>
              <a:rPr lang="en-US" dirty="0" smtClean="0">
                <a:latin typeface="Arial" charset="0"/>
                <a:cs typeface="Arial" charset="0"/>
              </a:rPr>
              <a:t>)</a:t>
            </a:r>
            <a:endParaRPr lang="en-US" dirty="0">
              <a:latin typeface="Arial" charset="0"/>
              <a:cs typeface="Arial" charset="0"/>
            </a:endParaRPr>
          </a:p>
        </p:txBody>
      </p:sp>
    </p:spTree>
  </p:cSld>
  <p:clrMapOvr>
    <a:masterClrMapping/>
  </p:clrMapOvr>
  <p:transition spd="slow">
    <p:pull dir="l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ea typeface="+mj-ea"/>
              </a:rPr>
              <a:t>Differences Between Goods and Services</a:t>
            </a:r>
            <a:endParaRPr lang="en-US" dirty="0">
              <a:ea typeface="+mj-ea"/>
            </a:endParaRPr>
          </a:p>
        </p:txBody>
      </p:sp>
      <p:graphicFrame>
        <p:nvGraphicFramePr>
          <p:cNvPr id="4" name="Table 3"/>
          <p:cNvGraphicFramePr>
            <a:graphicFrameLocks noGrp="1"/>
          </p:cNvGraphicFramePr>
          <p:nvPr/>
        </p:nvGraphicFramePr>
        <p:xfrm>
          <a:off x="368300" y="1404938"/>
          <a:ext cx="8470900" cy="4795839"/>
        </p:xfrm>
        <a:graphic>
          <a:graphicData uri="http://schemas.openxmlformats.org/drawingml/2006/table">
            <a:tbl>
              <a:tblPr firstRow="1" bandRow="1">
                <a:tableStyleId>{2D5ABB26-0587-4C30-8999-92F81FD0307C}</a:tableStyleId>
              </a:tblPr>
              <a:tblGrid>
                <a:gridCol w="1402737">
                  <a:extLst>
                    <a:ext uri="{9D8B030D-6E8A-4147-A177-3AD203B41FA5}">
                      <a16:colId xmlns:a16="http://schemas.microsoft.com/office/drawing/2014/main" val="20000"/>
                    </a:ext>
                  </a:extLst>
                </a:gridCol>
                <a:gridCol w="2805475">
                  <a:extLst>
                    <a:ext uri="{9D8B030D-6E8A-4147-A177-3AD203B41FA5}">
                      <a16:colId xmlns:a16="http://schemas.microsoft.com/office/drawing/2014/main" val="20001"/>
                    </a:ext>
                  </a:extLst>
                </a:gridCol>
                <a:gridCol w="4262688">
                  <a:extLst>
                    <a:ext uri="{9D8B030D-6E8A-4147-A177-3AD203B41FA5}">
                      <a16:colId xmlns:a16="http://schemas.microsoft.com/office/drawing/2014/main" val="20002"/>
                    </a:ext>
                  </a:extLst>
                </a:gridCol>
              </a:tblGrid>
              <a:tr h="309603">
                <a:tc>
                  <a:txBody>
                    <a:bodyPr/>
                    <a:lstStyle/>
                    <a:p>
                      <a:r>
                        <a:rPr lang="en-US" sz="1400" b="1" dirty="0" smtClean="0">
                          <a:solidFill>
                            <a:schemeClr val="bg1"/>
                          </a:solidFill>
                        </a:rPr>
                        <a:t>TABLE 1.3</a:t>
                      </a:r>
                      <a:endParaRPr lang="en-US" sz="1400" b="1" dirty="0">
                        <a:solidFill>
                          <a:schemeClr val="bg1"/>
                        </a:solidFill>
                      </a:endParaRPr>
                    </a:p>
                  </a:txBody>
                  <a:tcPr marT="45726" marB="45726">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solidFill>
                      <a:schemeClr val="tx1"/>
                    </a:solidFill>
                  </a:tcPr>
                </a:tc>
                <a:tc>
                  <a:txBody>
                    <a:bodyPr/>
                    <a:lstStyle/>
                    <a:p>
                      <a:endParaRPr lang="en-US" sz="1400" b="1" dirty="0"/>
                    </a:p>
                  </a:txBody>
                  <a:tcPr marT="45726" marB="45726">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400" b="1" dirty="0"/>
                    </a:p>
                  </a:txBody>
                  <a:tcPr marT="45726" marB="45726">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7542">
                <a:tc gridSpan="2">
                  <a:txBody>
                    <a:bodyPr/>
                    <a:lstStyle/>
                    <a:p>
                      <a:r>
                        <a:rPr lang="en-US" sz="1400" b="1" dirty="0" smtClean="0">
                          <a:solidFill>
                            <a:srgbClr val="FFFFFF"/>
                          </a:solidFill>
                        </a:rPr>
                        <a:t>CHARACTERISTICS OF SERVICES</a:t>
                      </a:r>
                      <a:endParaRPr lang="en-US" sz="1400" b="1" dirty="0">
                        <a:solidFill>
                          <a:srgbClr val="FFFFFF"/>
                        </a:solidFill>
                      </a:endParaRPr>
                    </a:p>
                  </a:txBody>
                  <a:tcPr marT="45726" marB="45726">
                    <a:lnL w="12700" cap="flat" cmpd="sng" algn="ctr">
                      <a:solidFill>
                        <a:scrgbClr r="0" g="0" b="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B w="12700" cap="flat" cmpd="sng" algn="ctr">
                      <a:solidFill>
                        <a:srgbClr val="FFFFFF">
                          <a:lumMod val="75000"/>
                        </a:srgbClr>
                      </a:solidFill>
                      <a:prstDash val="solid"/>
                      <a:round/>
                      <a:headEnd type="none" w="med" len="med"/>
                      <a:tailEnd type="none" w="med" len="med"/>
                    </a:lnB>
                    <a:solidFill>
                      <a:schemeClr val="accent1"/>
                    </a:solidFill>
                  </a:tcPr>
                </a:tc>
                <a:tc hMerge="1">
                  <a:txBody>
                    <a:bodyPr/>
                    <a:lstStyle/>
                    <a:p>
                      <a:endParaRPr lang="en-US" dirty="0"/>
                    </a:p>
                  </a:txBody>
                  <a:tcPr/>
                </a:tc>
                <a:tc>
                  <a:txBody>
                    <a:bodyPr/>
                    <a:lstStyle/>
                    <a:p>
                      <a:r>
                        <a:rPr lang="en-US" sz="1400" b="1" dirty="0" smtClean="0">
                          <a:solidFill>
                            <a:srgbClr val="FFFFFF"/>
                          </a:solidFill>
                        </a:rPr>
                        <a:t>CHARACTERISTICS OF GOODS</a:t>
                      </a:r>
                      <a:endParaRPr lang="en-US" sz="1400" b="1" dirty="0">
                        <a:solidFill>
                          <a:srgbClr val="FFFFFF"/>
                        </a:solidFill>
                      </a:endParaRPr>
                    </a:p>
                  </a:txBody>
                  <a:tcPr marT="45726" marB="45726">
                    <a:lnL w="12700" cap="flat" cmpd="sng" algn="ctr">
                      <a:solidFill>
                        <a:srgbClr val="FFFFFF">
                          <a:lumMod val="75000"/>
                        </a:srgb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17542">
                <a:tc gridSpan="2">
                  <a:txBody>
                    <a:bodyPr/>
                    <a:lstStyle/>
                    <a:p>
                      <a:r>
                        <a:rPr lang="en-US" sz="1400" b="1" kern="1200" dirty="0" smtClean="0">
                          <a:solidFill>
                            <a:schemeClr val="tx1"/>
                          </a:solidFill>
                          <a:effectLst/>
                          <a:latin typeface="+mn-lt"/>
                          <a:ea typeface="+mn-ea"/>
                          <a:cs typeface="+mn-cs"/>
                        </a:rPr>
                        <a:t>Intangible: Ride in an airline seat </a:t>
                      </a:r>
                      <a:endParaRPr lang="en-US" sz="1400" b="1" dirty="0"/>
                    </a:p>
                  </a:txBody>
                  <a:tcPr marT="45726" marB="45726">
                    <a:lnL w="12700" cap="flat" cmpd="sng" algn="ctr">
                      <a:solidFill>
                        <a:scrgbClr r="0" g="0" b="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p>
                  </a:txBody>
                  <a:tcPr/>
                </a:tc>
                <a:tc>
                  <a:txBody>
                    <a:bodyPr/>
                    <a:lstStyle/>
                    <a:p>
                      <a:r>
                        <a:rPr lang="en-US" sz="1400" b="1" kern="1200" dirty="0" smtClean="0">
                          <a:solidFill>
                            <a:schemeClr val="tx1"/>
                          </a:solidFill>
                          <a:effectLst/>
                          <a:latin typeface="+mn-lt"/>
                          <a:ea typeface="+mn-ea"/>
                          <a:cs typeface="+mn-cs"/>
                        </a:rPr>
                        <a:t>Tangible: The seat itself </a:t>
                      </a:r>
                      <a:endParaRPr lang="en-US" sz="1400" b="1" dirty="0"/>
                    </a:p>
                  </a:txBody>
                  <a:tcPr marT="45726" marB="45726">
                    <a:lnL w="12700" cap="flat" cmpd="sng" algn="ctr">
                      <a:solidFill>
                        <a:srgbClr val="FFFFFF">
                          <a:lumMod val="75000"/>
                        </a:srgb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2"/>
                  </a:ext>
                </a:extLst>
              </a:tr>
              <a:tr h="518229">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Produced and consumed simultaneously: Beauty salon produces a haircut that is consumed as it is produced </a:t>
                      </a:r>
                      <a:endParaRPr lang="en-US" sz="1400" b="1" dirty="0" smtClean="0"/>
                    </a:p>
                  </a:txBody>
                  <a:tcPr marT="45726" marB="45726">
                    <a:lnL w="12700" cap="flat" cmpd="sng" algn="ctr">
                      <a:solidFill>
                        <a:scrgbClr r="0" g="0" b="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Product can usually be kept in inventory (beauty care products) </a:t>
                      </a:r>
                      <a:endParaRPr lang="en-US" sz="1400" b="1" dirty="0" smtClean="0"/>
                    </a:p>
                  </a:txBody>
                  <a:tcPr marT="45726" marB="45726">
                    <a:lnL w="12700" cap="flat" cmpd="sng" algn="ctr">
                      <a:solidFill>
                        <a:srgbClr val="FFFFFF">
                          <a:lumMod val="75000"/>
                        </a:srgb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3"/>
                  </a:ext>
                </a:extLst>
              </a:tr>
              <a:tr h="370889">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Unique: Your investments and medical care are unique </a:t>
                      </a:r>
                      <a:endParaRPr lang="en-US" sz="1400" b="1" dirty="0" smtClean="0"/>
                    </a:p>
                  </a:txBody>
                  <a:tcPr marT="45726" marB="45726">
                    <a:lnL w="12700" cap="flat" cmpd="sng" algn="ctr">
                      <a:solidFill>
                        <a:scrgbClr r="0" g="0" b="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r>
                        <a:rPr lang="en-US" sz="1400" b="1" kern="1200" dirty="0" smtClean="0">
                          <a:solidFill>
                            <a:schemeClr val="tx1"/>
                          </a:solidFill>
                          <a:effectLst/>
                          <a:latin typeface="+mn-lt"/>
                          <a:ea typeface="+mn-ea"/>
                          <a:cs typeface="+mn-cs"/>
                        </a:rPr>
                        <a:t>Similar products produced (iPods) </a:t>
                      </a:r>
                      <a:endParaRPr lang="en-US" sz="1400" b="1" dirty="0"/>
                    </a:p>
                  </a:txBody>
                  <a:tcPr marT="45726" marB="45726">
                    <a:lnL w="12700" cap="flat" cmpd="sng" algn="ctr">
                      <a:solidFill>
                        <a:srgbClr val="FFFFFF">
                          <a:lumMod val="75000"/>
                        </a:srgb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4"/>
                  </a:ext>
                </a:extLst>
              </a:tr>
              <a:tr h="518229">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High customer interaction: Often what the customer is paying for (consulting, education) </a:t>
                      </a:r>
                      <a:endParaRPr lang="en-US" sz="1400" b="1" dirty="0" smtClean="0"/>
                    </a:p>
                  </a:txBody>
                  <a:tcPr marT="45726" marB="45726">
                    <a:lnL w="12700" cap="flat" cmpd="sng" algn="ctr">
                      <a:solidFill>
                        <a:scrgbClr r="0" g="0" b="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r>
                        <a:rPr lang="en-US" sz="1400" b="1" kern="1200" dirty="0" smtClean="0">
                          <a:solidFill>
                            <a:schemeClr val="tx1"/>
                          </a:solidFill>
                          <a:effectLst/>
                          <a:latin typeface="+mn-lt"/>
                          <a:ea typeface="+mn-ea"/>
                          <a:cs typeface="+mn-cs"/>
                        </a:rPr>
                        <a:t>Limited customer involvement in production </a:t>
                      </a:r>
                      <a:endParaRPr lang="en-US" sz="1400" b="1" dirty="0"/>
                    </a:p>
                  </a:txBody>
                  <a:tcPr marT="45726" marB="45726">
                    <a:lnL w="12700" cap="flat" cmpd="sng" algn="ctr">
                      <a:solidFill>
                        <a:srgbClr val="FFFFFF">
                          <a:lumMod val="75000"/>
                        </a:srgb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5"/>
                  </a:ext>
                </a:extLst>
              </a:tr>
              <a:tr h="518229">
                <a:tc gridSpan="2">
                  <a:txBody>
                    <a:bodyPr/>
                    <a:lstStyle/>
                    <a:p>
                      <a:r>
                        <a:rPr lang="en-US" sz="1400" b="1" kern="1200" dirty="0" smtClean="0">
                          <a:solidFill>
                            <a:schemeClr val="tx1"/>
                          </a:solidFill>
                          <a:effectLst/>
                          <a:latin typeface="+mn-lt"/>
                          <a:ea typeface="+mn-ea"/>
                          <a:cs typeface="+mn-cs"/>
                        </a:rPr>
                        <a:t>Inconsistent product definition: Auto Insurance changes with age and type of car </a:t>
                      </a:r>
                      <a:endParaRPr lang="en-US" sz="1400" b="1" dirty="0"/>
                    </a:p>
                  </a:txBody>
                  <a:tcPr marT="45726" marB="45726">
                    <a:lnL w="12700" cap="flat" cmpd="sng" algn="ctr">
                      <a:solidFill>
                        <a:scrgbClr r="0" g="0" b="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dirty="0"/>
                    </a:p>
                  </a:txBody>
                  <a:tcPr/>
                </a:tc>
                <a:tc>
                  <a:txBody>
                    <a:bodyPr/>
                    <a:lstStyle/>
                    <a:p>
                      <a:r>
                        <a:rPr lang="en-US" sz="1400" b="1" kern="1200" dirty="0" smtClean="0">
                          <a:solidFill>
                            <a:schemeClr val="tx1"/>
                          </a:solidFill>
                          <a:effectLst/>
                          <a:latin typeface="+mn-lt"/>
                          <a:ea typeface="+mn-ea"/>
                          <a:cs typeface="+mn-cs"/>
                        </a:rPr>
                        <a:t>Product standardized (iPhone) </a:t>
                      </a:r>
                      <a:endParaRPr lang="en-US" sz="1400" b="1" dirty="0"/>
                    </a:p>
                  </a:txBody>
                  <a:tcPr marT="45726" marB="45726">
                    <a:lnL w="12700" cap="flat" cmpd="sng" algn="ctr">
                      <a:solidFill>
                        <a:srgbClr val="FFFFFF">
                          <a:lumMod val="75000"/>
                        </a:srgb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6"/>
                  </a:ext>
                </a:extLst>
              </a:tr>
              <a:tr h="518229">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Often knowledge based: Legal, education, and medical services are hard to automate </a:t>
                      </a:r>
                      <a:endParaRPr lang="en-US" sz="1400" b="1" dirty="0" smtClean="0"/>
                    </a:p>
                  </a:txBody>
                  <a:tcPr marT="45726" marB="45726">
                    <a:lnL w="12700" cap="flat" cmpd="sng" algn="ctr">
                      <a:solidFill>
                        <a:scrgbClr r="0" g="0" b="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Standard tangible product tends to make automation feasible </a:t>
                      </a:r>
                      <a:endParaRPr lang="en-US" sz="1400" b="1" dirty="0" smtClean="0"/>
                    </a:p>
                  </a:txBody>
                  <a:tcPr marT="45726" marB="45726">
                    <a:lnL w="12700" cap="flat" cmpd="sng" algn="ctr">
                      <a:solidFill>
                        <a:srgbClr val="FFFFFF">
                          <a:lumMod val="75000"/>
                        </a:srgb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7"/>
                  </a:ext>
                </a:extLst>
              </a:tr>
              <a:tr h="518229">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Services dispersed: Service may occur at retail store, local office, house call, or via internet. </a:t>
                      </a:r>
                      <a:endParaRPr lang="en-US" sz="1400" b="1" dirty="0" smtClean="0"/>
                    </a:p>
                  </a:txBody>
                  <a:tcPr marT="45726" marB="45726">
                    <a:lnL w="12700" cap="flat" cmpd="sng" algn="ctr">
                      <a:solidFill>
                        <a:scrgbClr r="0" g="0" b="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r>
                        <a:rPr lang="en-US" sz="1400" b="1" kern="1200" dirty="0" smtClean="0">
                          <a:solidFill>
                            <a:schemeClr val="tx1"/>
                          </a:solidFill>
                          <a:effectLst/>
                          <a:latin typeface="+mn-lt"/>
                          <a:ea typeface="+mn-ea"/>
                          <a:cs typeface="+mn-cs"/>
                        </a:rPr>
                        <a:t>Product typically produced at a fixed facility </a:t>
                      </a:r>
                      <a:endParaRPr lang="en-US" sz="1400" b="1" dirty="0"/>
                    </a:p>
                  </a:txBody>
                  <a:tcPr marT="45726" marB="45726">
                    <a:lnL w="12700" cap="flat" cmpd="sng" algn="ctr">
                      <a:solidFill>
                        <a:srgbClr val="FFFFFF">
                          <a:lumMod val="75000"/>
                        </a:srgb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8"/>
                  </a:ext>
                </a:extLst>
              </a:tr>
              <a:tr h="518229">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Quality may be hard to evaluate: Consulting, education, and medical services </a:t>
                      </a:r>
                      <a:endParaRPr lang="en-US" sz="1400" b="1" dirty="0" smtClean="0"/>
                    </a:p>
                  </a:txBody>
                  <a:tcPr marT="45726" marB="45726">
                    <a:lnL w="12700" cap="flat" cmpd="sng" algn="ctr">
                      <a:solidFill>
                        <a:scrgbClr r="0" g="0" b="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Many aspects of quality for tangible products are easy to evaluate (strength of a bolt) </a:t>
                      </a:r>
                      <a:endParaRPr lang="en-US" sz="1400" b="1" dirty="0" smtClean="0"/>
                    </a:p>
                  </a:txBody>
                  <a:tcPr marT="45726" marB="45726">
                    <a:lnL w="12700" cap="flat" cmpd="sng" algn="ctr">
                      <a:solidFill>
                        <a:srgbClr val="FFFFFF">
                          <a:lumMod val="75000"/>
                        </a:srgb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9"/>
                  </a:ext>
                </a:extLst>
              </a:tr>
              <a:tr h="370889">
                <a:tc gridSpan="2">
                  <a:txBody>
                    <a:bodyPr/>
                    <a:lstStyle/>
                    <a:p>
                      <a:r>
                        <a:rPr lang="en-US" sz="1400" b="1" kern="1200" dirty="0" smtClean="0">
                          <a:solidFill>
                            <a:schemeClr val="tx1"/>
                          </a:solidFill>
                          <a:effectLst/>
                          <a:latin typeface="+mn-lt"/>
                          <a:ea typeface="+mn-ea"/>
                          <a:cs typeface="+mn-cs"/>
                        </a:rPr>
                        <a:t>Reselling is unusual: Musical concert or medical care</a:t>
                      </a:r>
                      <a:endParaRPr lang="en-US" sz="1400" b="1" dirty="0"/>
                    </a:p>
                  </a:txBody>
                  <a:tcPr marT="45726" marB="45726">
                    <a:lnL w="12700" cap="flat" cmpd="sng" algn="ctr">
                      <a:solidFill>
                        <a:scrgbClr r="0" g="0" b="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tc>
                <a:tc>
                  <a:txBody>
                    <a:bodyPr/>
                    <a:lstStyle/>
                    <a:p>
                      <a:r>
                        <a:rPr lang="en-US" sz="1400" b="1" kern="1200" dirty="0" smtClean="0">
                          <a:solidFill>
                            <a:schemeClr val="tx1"/>
                          </a:solidFill>
                          <a:effectLst/>
                          <a:latin typeface="+mn-lt"/>
                          <a:ea typeface="+mn-ea"/>
                          <a:cs typeface="+mn-cs"/>
                        </a:rPr>
                        <a:t>Product often has some residual value </a:t>
                      </a:r>
                      <a:endParaRPr lang="en-US" sz="1400" b="1" dirty="0"/>
                    </a:p>
                  </a:txBody>
                  <a:tcPr marT="45726" marB="45726">
                    <a:lnL w="12700" cap="flat" cmpd="sng" algn="ctr">
                      <a:solidFill>
                        <a:srgbClr val="FFFFFF">
                          <a:lumMod val="75000"/>
                        </a:srgbClr>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2/3*#ppt_w"/>
                                          </p:val>
                                        </p:tav>
                                        <p:tav tm="100000">
                                          <p:val>
                                            <p:strVal val="#ppt_w"/>
                                          </p:val>
                                        </p:tav>
                                      </p:tavLst>
                                    </p:anim>
                                    <p:anim calcmode="lin" valueType="num">
                                      <p:cBhvr>
                                        <p:cTn id="8" dur="100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08000" y="436563"/>
            <a:ext cx="8153400" cy="1462087"/>
          </a:xfrm>
          <a:extLst/>
        </p:spPr>
        <p:txBody>
          <a:bodyPr rtlCol="0">
            <a:normAutofit fontScale="90000"/>
          </a:bodyPr>
          <a:lstStyle/>
          <a:p>
            <a:pPr defTabSz="836613" fontAlgn="auto">
              <a:spcAft>
                <a:spcPts val="0"/>
              </a:spcAft>
              <a:defRPr/>
            </a:pPr>
            <a:r>
              <a:rPr lang="en-US" dirty="0" smtClean="0">
                <a:ea typeface="+mj-ea"/>
              </a:rPr>
              <a:t>U.S. Agriculture, Manufacturing, and Service Employment</a:t>
            </a:r>
            <a:endParaRPr lang="en-US" dirty="0">
              <a:ea typeface="+mj-ea"/>
            </a:endParaRPr>
          </a:p>
        </p:txBody>
      </p:sp>
      <p:sp>
        <p:nvSpPr>
          <p:cNvPr id="58" name="Text Box 4"/>
          <p:cNvSpPr txBox="1">
            <a:spLocks noChangeArrowheads="1"/>
          </p:cNvSpPr>
          <p:nvPr/>
        </p:nvSpPr>
        <p:spPr bwMode="auto">
          <a:xfrm>
            <a:off x="7726363" y="1803400"/>
            <a:ext cx="1154112"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rPr>
              <a:t>Figure </a:t>
            </a:r>
            <a:r>
              <a:rPr lang="en-AU" sz="1600" b="1" dirty="0">
                <a:solidFill>
                  <a:schemeClr val="tx2"/>
                </a:solidFill>
                <a:latin typeface="Arial" charset="0"/>
              </a:rPr>
              <a:t>1.5</a:t>
            </a:r>
          </a:p>
        </p:txBody>
      </p:sp>
      <p:grpSp>
        <p:nvGrpSpPr>
          <p:cNvPr id="5" name="Group 4"/>
          <p:cNvGrpSpPr>
            <a:grpSpLocks/>
          </p:cNvGrpSpPr>
          <p:nvPr/>
        </p:nvGrpSpPr>
        <p:grpSpPr bwMode="auto">
          <a:xfrm>
            <a:off x="987450" y="1854817"/>
            <a:ext cx="7153250" cy="4428508"/>
            <a:chOff x="999692" y="1803362"/>
            <a:chExt cx="7153709" cy="4428449"/>
          </a:xfrm>
        </p:grpSpPr>
        <p:sp>
          <p:nvSpPr>
            <p:cNvPr id="61" name="Rectangle 60"/>
            <p:cNvSpPr>
              <a:spLocks noChangeArrowheads="1"/>
            </p:cNvSpPr>
            <p:nvPr/>
          </p:nvSpPr>
          <p:spPr bwMode="auto">
            <a:xfrm>
              <a:off x="1844828" y="2256254"/>
              <a:ext cx="5580689" cy="3021463"/>
            </a:xfrm>
            <a:prstGeom prst="rect">
              <a:avLst/>
            </a:prstGeom>
            <a:solidFill>
              <a:srgbClr val="F7D7AC"/>
            </a:solidFill>
            <a:ln w="1905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sz="1400">
                <a:solidFill>
                  <a:schemeClr val="lt1"/>
                </a:solidFill>
                <a:latin typeface="Helvetica Neue"/>
                <a:ea typeface="+mn-ea"/>
                <a:cs typeface="Helvetica Neue"/>
              </a:endParaRPr>
            </a:p>
          </p:txBody>
        </p:sp>
        <p:sp>
          <p:nvSpPr>
            <p:cNvPr id="88069" name="TextBox 62"/>
            <p:cNvSpPr txBox="1">
              <a:spLocks noChangeArrowheads="1"/>
            </p:cNvSpPr>
            <p:nvPr/>
          </p:nvSpPr>
          <p:spPr bwMode="auto">
            <a:xfrm>
              <a:off x="999692" y="1803362"/>
              <a:ext cx="1047124" cy="36973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r">
                <a:lnSpc>
                  <a:spcPct val="284000"/>
                </a:lnSpc>
              </a:pPr>
              <a:r>
                <a:rPr lang="en-US" sz="1400" dirty="0" smtClean="0">
                  <a:latin typeface="Arial" charset="0"/>
                </a:rPr>
                <a:t>100  </a:t>
              </a:r>
              <a:r>
                <a:rPr lang="en-US" sz="1400" dirty="0" smtClean="0">
                  <a:solidFill>
                    <a:schemeClr val="accent3"/>
                  </a:solidFill>
                  <a:latin typeface="Arial" charset="0"/>
                </a:rPr>
                <a:t>-</a:t>
              </a:r>
              <a:endParaRPr lang="en-US" sz="1400" dirty="0">
                <a:solidFill>
                  <a:schemeClr val="accent3"/>
                </a:solidFill>
                <a:latin typeface="Arial" charset="0"/>
              </a:endParaRPr>
            </a:p>
            <a:p>
              <a:pPr algn="r">
                <a:lnSpc>
                  <a:spcPct val="284000"/>
                </a:lnSpc>
              </a:pPr>
              <a:r>
                <a:rPr lang="en-US" sz="1400" dirty="0">
                  <a:latin typeface="Arial" charset="0"/>
                </a:rPr>
                <a:t>80 –</a:t>
              </a:r>
            </a:p>
            <a:p>
              <a:pPr algn="r">
                <a:lnSpc>
                  <a:spcPct val="284000"/>
                </a:lnSpc>
              </a:pPr>
              <a:r>
                <a:rPr lang="en-US" sz="1400" dirty="0">
                  <a:latin typeface="Arial" charset="0"/>
                </a:rPr>
                <a:t>60 –</a:t>
              </a:r>
            </a:p>
            <a:p>
              <a:pPr algn="r">
                <a:lnSpc>
                  <a:spcPct val="284000"/>
                </a:lnSpc>
              </a:pPr>
              <a:r>
                <a:rPr lang="en-US" sz="1400" dirty="0">
                  <a:latin typeface="Arial" charset="0"/>
                </a:rPr>
                <a:t>40 –</a:t>
              </a:r>
            </a:p>
            <a:p>
              <a:pPr algn="r">
                <a:lnSpc>
                  <a:spcPct val="284000"/>
                </a:lnSpc>
              </a:pPr>
              <a:r>
                <a:rPr lang="en-US" sz="1400" dirty="0">
                  <a:latin typeface="Arial" charset="0"/>
                </a:rPr>
                <a:t>20 –</a:t>
              </a:r>
            </a:p>
            <a:p>
              <a:pPr algn="r">
                <a:lnSpc>
                  <a:spcPct val="284000"/>
                </a:lnSpc>
              </a:pPr>
              <a:r>
                <a:rPr lang="en-US" sz="1400" dirty="0" smtClean="0">
                  <a:latin typeface="Arial" charset="0"/>
                </a:rPr>
                <a:t>0  </a:t>
              </a:r>
              <a:r>
                <a:rPr lang="en-US" sz="1400" dirty="0" smtClean="0">
                  <a:solidFill>
                    <a:schemeClr val="bg1"/>
                  </a:solidFill>
                  <a:latin typeface="Arial" charset="0"/>
                </a:rPr>
                <a:t>.</a:t>
              </a:r>
              <a:r>
                <a:rPr lang="en-US" sz="1400" dirty="0" smtClean="0">
                  <a:latin typeface="Arial" charset="0"/>
                </a:rPr>
                <a:t>   </a:t>
              </a:r>
              <a:endParaRPr lang="en-US" sz="1400" dirty="0">
                <a:latin typeface="Arial" charset="0"/>
              </a:endParaRPr>
            </a:p>
          </p:txBody>
        </p:sp>
        <p:sp>
          <p:nvSpPr>
            <p:cNvPr id="64" name="Freeform 63"/>
            <p:cNvSpPr/>
            <p:nvPr/>
          </p:nvSpPr>
          <p:spPr>
            <a:xfrm>
              <a:off x="2123689" y="2717132"/>
              <a:ext cx="5034286" cy="2473292"/>
            </a:xfrm>
            <a:custGeom>
              <a:avLst/>
              <a:gdLst>
                <a:gd name="connsiteX0" fmla="*/ 0 w 4292600"/>
                <a:gd name="connsiteY0" fmla="*/ 2108200 h 2108200"/>
                <a:gd name="connsiteX1" fmla="*/ 495300 w 4292600"/>
                <a:gd name="connsiteY1" fmla="*/ 1879600 h 2108200"/>
                <a:gd name="connsiteX2" fmla="*/ 1016000 w 4292600"/>
                <a:gd name="connsiteY2" fmla="*/ 1778000 h 2108200"/>
                <a:gd name="connsiteX3" fmla="*/ 1511300 w 4292600"/>
                <a:gd name="connsiteY3" fmla="*/ 1625600 h 2108200"/>
                <a:gd name="connsiteX4" fmla="*/ 2019300 w 4292600"/>
                <a:gd name="connsiteY4" fmla="*/ 1524000 h 2108200"/>
                <a:gd name="connsiteX5" fmla="*/ 2514600 w 4292600"/>
                <a:gd name="connsiteY5" fmla="*/ 1219200 h 2108200"/>
                <a:gd name="connsiteX6" fmla="*/ 3060700 w 4292600"/>
                <a:gd name="connsiteY6" fmla="*/ 698500 h 2108200"/>
                <a:gd name="connsiteX7" fmla="*/ 3530600 w 4292600"/>
                <a:gd name="connsiteY7" fmla="*/ 419100 h 2108200"/>
                <a:gd name="connsiteX8" fmla="*/ 4013200 w 4292600"/>
                <a:gd name="connsiteY8" fmla="*/ 165100 h 2108200"/>
                <a:gd name="connsiteX9" fmla="*/ 4292600 w 4292600"/>
                <a:gd name="connsiteY9" fmla="*/ 0 h 2108200"/>
                <a:gd name="connsiteX0" fmla="*/ 0 w 4292600"/>
                <a:gd name="connsiteY0" fmla="*/ 2108200 h 2108200"/>
                <a:gd name="connsiteX1" fmla="*/ 495300 w 4292600"/>
                <a:gd name="connsiteY1" fmla="*/ 1879600 h 2108200"/>
                <a:gd name="connsiteX2" fmla="*/ 1016000 w 4292600"/>
                <a:gd name="connsiteY2" fmla="*/ 1778000 h 2108200"/>
                <a:gd name="connsiteX3" fmla="*/ 1511300 w 4292600"/>
                <a:gd name="connsiteY3" fmla="*/ 1625600 h 2108200"/>
                <a:gd name="connsiteX4" fmla="*/ 2019300 w 4292600"/>
                <a:gd name="connsiteY4" fmla="*/ 1524000 h 2108200"/>
                <a:gd name="connsiteX5" fmla="*/ 2514600 w 4292600"/>
                <a:gd name="connsiteY5" fmla="*/ 1219200 h 2108200"/>
                <a:gd name="connsiteX6" fmla="*/ 3026834 w 4292600"/>
                <a:gd name="connsiteY6" fmla="*/ 723900 h 2108200"/>
                <a:gd name="connsiteX7" fmla="*/ 3530600 w 4292600"/>
                <a:gd name="connsiteY7" fmla="*/ 419100 h 2108200"/>
                <a:gd name="connsiteX8" fmla="*/ 4013200 w 4292600"/>
                <a:gd name="connsiteY8" fmla="*/ 165100 h 2108200"/>
                <a:gd name="connsiteX9" fmla="*/ 4292600 w 4292600"/>
                <a:gd name="connsiteY9" fmla="*/ 0 h 2108200"/>
                <a:gd name="connsiteX0" fmla="*/ 0 w 4292600"/>
                <a:gd name="connsiteY0" fmla="*/ 2108200 h 2108200"/>
                <a:gd name="connsiteX1" fmla="*/ 495300 w 4292600"/>
                <a:gd name="connsiteY1" fmla="*/ 1879600 h 2108200"/>
                <a:gd name="connsiteX2" fmla="*/ 1016000 w 4292600"/>
                <a:gd name="connsiteY2" fmla="*/ 1778000 h 2108200"/>
                <a:gd name="connsiteX3" fmla="*/ 1511300 w 4292600"/>
                <a:gd name="connsiteY3" fmla="*/ 1625600 h 2108200"/>
                <a:gd name="connsiteX4" fmla="*/ 2019300 w 4292600"/>
                <a:gd name="connsiteY4" fmla="*/ 1524000 h 2108200"/>
                <a:gd name="connsiteX5" fmla="*/ 2514600 w 4292600"/>
                <a:gd name="connsiteY5" fmla="*/ 1219200 h 2108200"/>
                <a:gd name="connsiteX6" fmla="*/ 3026834 w 4292600"/>
                <a:gd name="connsiteY6" fmla="*/ 723900 h 2108200"/>
                <a:gd name="connsiteX7" fmla="*/ 3530600 w 4292600"/>
                <a:gd name="connsiteY7" fmla="*/ 385234 h 2108200"/>
                <a:gd name="connsiteX8" fmla="*/ 4013200 w 4292600"/>
                <a:gd name="connsiteY8" fmla="*/ 165100 h 2108200"/>
                <a:gd name="connsiteX9" fmla="*/ 4292600 w 4292600"/>
                <a:gd name="connsiteY9" fmla="*/ 0 h 2108200"/>
                <a:gd name="connsiteX0" fmla="*/ 0 w 4292600"/>
                <a:gd name="connsiteY0" fmla="*/ 2108200 h 2108200"/>
                <a:gd name="connsiteX1" fmla="*/ 495300 w 4292600"/>
                <a:gd name="connsiteY1" fmla="*/ 1879600 h 2108200"/>
                <a:gd name="connsiteX2" fmla="*/ 1016000 w 4292600"/>
                <a:gd name="connsiteY2" fmla="*/ 1778000 h 2108200"/>
                <a:gd name="connsiteX3" fmla="*/ 1511300 w 4292600"/>
                <a:gd name="connsiteY3" fmla="*/ 1625600 h 2108200"/>
                <a:gd name="connsiteX4" fmla="*/ 2019300 w 4292600"/>
                <a:gd name="connsiteY4" fmla="*/ 1524000 h 2108200"/>
                <a:gd name="connsiteX5" fmla="*/ 2514600 w 4292600"/>
                <a:gd name="connsiteY5" fmla="*/ 1219200 h 2108200"/>
                <a:gd name="connsiteX6" fmla="*/ 3026834 w 4292600"/>
                <a:gd name="connsiteY6" fmla="*/ 723900 h 2108200"/>
                <a:gd name="connsiteX7" fmla="*/ 3530600 w 4292600"/>
                <a:gd name="connsiteY7" fmla="*/ 385234 h 2108200"/>
                <a:gd name="connsiteX8" fmla="*/ 4042834 w 4292600"/>
                <a:gd name="connsiteY8" fmla="*/ 165100 h 2108200"/>
                <a:gd name="connsiteX9" fmla="*/ 4292600 w 4292600"/>
                <a:gd name="connsiteY9" fmla="*/ 0 h 2108200"/>
                <a:gd name="connsiteX0" fmla="*/ 0 w 4292600"/>
                <a:gd name="connsiteY0" fmla="*/ 2108200 h 2108200"/>
                <a:gd name="connsiteX1" fmla="*/ 495300 w 4292600"/>
                <a:gd name="connsiteY1" fmla="*/ 1879600 h 2108200"/>
                <a:gd name="connsiteX2" fmla="*/ 1016000 w 4292600"/>
                <a:gd name="connsiteY2" fmla="*/ 1778000 h 2108200"/>
                <a:gd name="connsiteX3" fmla="*/ 1511300 w 4292600"/>
                <a:gd name="connsiteY3" fmla="*/ 1625600 h 2108200"/>
                <a:gd name="connsiteX4" fmla="*/ 2019300 w 4292600"/>
                <a:gd name="connsiteY4" fmla="*/ 1524000 h 2108200"/>
                <a:gd name="connsiteX5" fmla="*/ 2518833 w 4292600"/>
                <a:gd name="connsiteY5" fmla="*/ 1236133 h 2108200"/>
                <a:gd name="connsiteX6" fmla="*/ 3026834 w 4292600"/>
                <a:gd name="connsiteY6" fmla="*/ 723900 h 2108200"/>
                <a:gd name="connsiteX7" fmla="*/ 3530600 w 4292600"/>
                <a:gd name="connsiteY7" fmla="*/ 385234 h 2108200"/>
                <a:gd name="connsiteX8" fmla="*/ 4042834 w 4292600"/>
                <a:gd name="connsiteY8" fmla="*/ 165100 h 2108200"/>
                <a:gd name="connsiteX9" fmla="*/ 4292600 w 4292600"/>
                <a:gd name="connsiteY9" fmla="*/ 0 h 2108200"/>
                <a:gd name="connsiteX0" fmla="*/ 0 w 4292600"/>
                <a:gd name="connsiteY0" fmla="*/ 2108200 h 2108200"/>
                <a:gd name="connsiteX1" fmla="*/ 601133 w 4292600"/>
                <a:gd name="connsiteY1" fmla="*/ 1824567 h 2108200"/>
                <a:gd name="connsiteX2" fmla="*/ 1016000 w 4292600"/>
                <a:gd name="connsiteY2" fmla="*/ 1778000 h 2108200"/>
                <a:gd name="connsiteX3" fmla="*/ 1511300 w 4292600"/>
                <a:gd name="connsiteY3" fmla="*/ 1625600 h 2108200"/>
                <a:gd name="connsiteX4" fmla="*/ 2019300 w 4292600"/>
                <a:gd name="connsiteY4" fmla="*/ 1524000 h 2108200"/>
                <a:gd name="connsiteX5" fmla="*/ 2518833 w 4292600"/>
                <a:gd name="connsiteY5" fmla="*/ 1236133 h 2108200"/>
                <a:gd name="connsiteX6" fmla="*/ 3026834 w 4292600"/>
                <a:gd name="connsiteY6" fmla="*/ 723900 h 2108200"/>
                <a:gd name="connsiteX7" fmla="*/ 3530600 w 4292600"/>
                <a:gd name="connsiteY7" fmla="*/ 385234 h 2108200"/>
                <a:gd name="connsiteX8" fmla="*/ 4042834 w 4292600"/>
                <a:gd name="connsiteY8" fmla="*/ 165100 h 2108200"/>
                <a:gd name="connsiteX9" fmla="*/ 4292600 w 4292600"/>
                <a:gd name="connsiteY9" fmla="*/ 0 h 2108200"/>
                <a:gd name="connsiteX0" fmla="*/ 0 w 4292600"/>
                <a:gd name="connsiteY0" fmla="*/ 2108200 h 2108200"/>
                <a:gd name="connsiteX1" fmla="*/ 601133 w 4292600"/>
                <a:gd name="connsiteY1" fmla="*/ 1824567 h 2108200"/>
                <a:gd name="connsiteX2" fmla="*/ 1176867 w 4292600"/>
                <a:gd name="connsiteY2" fmla="*/ 1722967 h 2108200"/>
                <a:gd name="connsiteX3" fmla="*/ 1511300 w 4292600"/>
                <a:gd name="connsiteY3" fmla="*/ 1625600 h 2108200"/>
                <a:gd name="connsiteX4" fmla="*/ 2019300 w 4292600"/>
                <a:gd name="connsiteY4" fmla="*/ 1524000 h 2108200"/>
                <a:gd name="connsiteX5" fmla="*/ 2518833 w 4292600"/>
                <a:gd name="connsiteY5" fmla="*/ 1236133 h 2108200"/>
                <a:gd name="connsiteX6" fmla="*/ 3026834 w 4292600"/>
                <a:gd name="connsiteY6" fmla="*/ 723900 h 2108200"/>
                <a:gd name="connsiteX7" fmla="*/ 3530600 w 4292600"/>
                <a:gd name="connsiteY7" fmla="*/ 385234 h 2108200"/>
                <a:gd name="connsiteX8" fmla="*/ 4042834 w 4292600"/>
                <a:gd name="connsiteY8" fmla="*/ 165100 h 2108200"/>
                <a:gd name="connsiteX9" fmla="*/ 4292600 w 4292600"/>
                <a:gd name="connsiteY9" fmla="*/ 0 h 2108200"/>
                <a:gd name="connsiteX0" fmla="*/ 0 w 4292600"/>
                <a:gd name="connsiteY0" fmla="*/ 2108200 h 2108200"/>
                <a:gd name="connsiteX1" fmla="*/ 601133 w 4292600"/>
                <a:gd name="connsiteY1" fmla="*/ 1824567 h 2108200"/>
                <a:gd name="connsiteX2" fmla="*/ 1176867 w 4292600"/>
                <a:gd name="connsiteY2" fmla="*/ 1722967 h 2108200"/>
                <a:gd name="connsiteX3" fmla="*/ 1773766 w 4292600"/>
                <a:gd name="connsiteY3" fmla="*/ 1528233 h 2108200"/>
                <a:gd name="connsiteX4" fmla="*/ 2019300 w 4292600"/>
                <a:gd name="connsiteY4" fmla="*/ 1524000 h 2108200"/>
                <a:gd name="connsiteX5" fmla="*/ 2518833 w 4292600"/>
                <a:gd name="connsiteY5" fmla="*/ 1236133 h 2108200"/>
                <a:gd name="connsiteX6" fmla="*/ 3026834 w 4292600"/>
                <a:gd name="connsiteY6" fmla="*/ 723900 h 2108200"/>
                <a:gd name="connsiteX7" fmla="*/ 3530600 w 4292600"/>
                <a:gd name="connsiteY7" fmla="*/ 385234 h 2108200"/>
                <a:gd name="connsiteX8" fmla="*/ 4042834 w 4292600"/>
                <a:gd name="connsiteY8" fmla="*/ 165100 h 2108200"/>
                <a:gd name="connsiteX9" fmla="*/ 4292600 w 4292600"/>
                <a:gd name="connsiteY9" fmla="*/ 0 h 2108200"/>
                <a:gd name="connsiteX0" fmla="*/ 0 w 4292600"/>
                <a:gd name="connsiteY0" fmla="*/ 2108200 h 2108200"/>
                <a:gd name="connsiteX1" fmla="*/ 601133 w 4292600"/>
                <a:gd name="connsiteY1" fmla="*/ 1824567 h 2108200"/>
                <a:gd name="connsiteX2" fmla="*/ 1176867 w 4292600"/>
                <a:gd name="connsiteY2" fmla="*/ 1722967 h 2108200"/>
                <a:gd name="connsiteX3" fmla="*/ 1773766 w 4292600"/>
                <a:gd name="connsiteY3" fmla="*/ 1528233 h 2108200"/>
                <a:gd name="connsiteX4" fmla="*/ 2357967 w 4292600"/>
                <a:gd name="connsiteY4" fmla="*/ 1418167 h 2108200"/>
                <a:gd name="connsiteX5" fmla="*/ 2518833 w 4292600"/>
                <a:gd name="connsiteY5" fmla="*/ 1236133 h 2108200"/>
                <a:gd name="connsiteX6" fmla="*/ 3026834 w 4292600"/>
                <a:gd name="connsiteY6" fmla="*/ 723900 h 2108200"/>
                <a:gd name="connsiteX7" fmla="*/ 3530600 w 4292600"/>
                <a:gd name="connsiteY7" fmla="*/ 385234 h 2108200"/>
                <a:gd name="connsiteX8" fmla="*/ 4042834 w 4292600"/>
                <a:gd name="connsiteY8" fmla="*/ 165100 h 2108200"/>
                <a:gd name="connsiteX9" fmla="*/ 4292600 w 4292600"/>
                <a:gd name="connsiteY9" fmla="*/ 0 h 2108200"/>
                <a:gd name="connsiteX0" fmla="*/ 0 w 4292600"/>
                <a:gd name="connsiteY0" fmla="*/ 2108200 h 2108200"/>
                <a:gd name="connsiteX1" fmla="*/ 601133 w 4292600"/>
                <a:gd name="connsiteY1" fmla="*/ 1824567 h 2108200"/>
                <a:gd name="connsiteX2" fmla="*/ 1176867 w 4292600"/>
                <a:gd name="connsiteY2" fmla="*/ 1722967 h 2108200"/>
                <a:gd name="connsiteX3" fmla="*/ 1773766 w 4292600"/>
                <a:gd name="connsiteY3" fmla="*/ 1528233 h 2108200"/>
                <a:gd name="connsiteX4" fmla="*/ 2357967 w 4292600"/>
                <a:gd name="connsiteY4" fmla="*/ 1418167 h 2108200"/>
                <a:gd name="connsiteX5" fmla="*/ 2946400 w 4292600"/>
                <a:gd name="connsiteY5" fmla="*/ 1071033 h 2108200"/>
                <a:gd name="connsiteX6" fmla="*/ 3026834 w 4292600"/>
                <a:gd name="connsiteY6" fmla="*/ 723900 h 2108200"/>
                <a:gd name="connsiteX7" fmla="*/ 3530600 w 4292600"/>
                <a:gd name="connsiteY7" fmla="*/ 385234 h 2108200"/>
                <a:gd name="connsiteX8" fmla="*/ 4042834 w 4292600"/>
                <a:gd name="connsiteY8" fmla="*/ 165100 h 2108200"/>
                <a:gd name="connsiteX9" fmla="*/ 4292600 w 4292600"/>
                <a:gd name="connsiteY9" fmla="*/ 0 h 2108200"/>
                <a:gd name="connsiteX0" fmla="*/ 0 w 4292600"/>
                <a:gd name="connsiteY0" fmla="*/ 2108200 h 2108200"/>
                <a:gd name="connsiteX1" fmla="*/ 601133 w 4292600"/>
                <a:gd name="connsiteY1" fmla="*/ 1824567 h 2108200"/>
                <a:gd name="connsiteX2" fmla="*/ 1176867 w 4292600"/>
                <a:gd name="connsiteY2" fmla="*/ 1722967 h 2108200"/>
                <a:gd name="connsiteX3" fmla="*/ 1773766 w 4292600"/>
                <a:gd name="connsiteY3" fmla="*/ 1528233 h 2108200"/>
                <a:gd name="connsiteX4" fmla="*/ 2357967 w 4292600"/>
                <a:gd name="connsiteY4" fmla="*/ 1418167 h 2108200"/>
                <a:gd name="connsiteX5" fmla="*/ 2946400 w 4292600"/>
                <a:gd name="connsiteY5" fmla="*/ 1071033 h 2108200"/>
                <a:gd name="connsiteX6" fmla="*/ 3539067 w 4292600"/>
                <a:gd name="connsiteY6" fmla="*/ 508000 h 2108200"/>
                <a:gd name="connsiteX7" fmla="*/ 3530600 w 4292600"/>
                <a:gd name="connsiteY7" fmla="*/ 385234 h 2108200"/>
                <a:gd name="connsiteX8" fmla="*/ 4042834 w 4292600"/>
                <a:gd name="connsiteY8" fmla="*/ 165100 h 2108200"/>
                <a:gd name="connsiteX9" fmla="*/ 4292600 w 4292600"/>
                <a:gd name="connsiteY9" fmla="*/ 0 h 2108200"/>
                <a:gd name="connsiteX0" fmla="*/ 0 w 5033433"/>
                <a:gd name="connsiteY0" fmla="*/ 2472266 h 2472266"/>
                <a:gd name="connsiteX1" fmla="*/ 601133 w 5033433"/>
                <a:gd name="connsiteY1" fmla="*/ 2188633 h 2472266"/>
                <a:gd name="connsiteX2" fmla="*/ 1176867 w 5033433"/>
                <a:gd name="connsiteY2" fmla="*/ 2087033 h 2472266"/>
                <a:gd name="connsiteX3" fmla="*/ 1773766 w 5033433"/>
                <a:gd name="connsiteY3" fmla="*/ 1892299 h 2472266"/>
                <a:gd name="connsiteX4" fmla="*/ 2357967 w 5033433"/>
                <a:gd name="connsiteY4" fmla="*/ 1782233 h 2472266"/>
                <a:gd name="connsiteX5" fmla="*/ 2946400 w 5033433"/>
                <a:gd name="connsiteY5" fmla="*/ 1435099 h 2472266"/>
                <a:gd name="connsiteX6" fmla="*/ 3539067 w 5033433"/>
                <a:gd name="connsiteY6" fmla="*/ 872066 h 2472266"/>
                <a:gd name="connsiteX7" fmla="*/ 3530600 w 5033433"/>
                <a:gd name="connsiteY7" fmla="*/ 749300 h 2472266"/>
                <a:gd name="connsiteX8" fmla="*/ 4042834 w 5033433"/>
                <a:gd name="connsiteY8" fmla="*/ 529166 h 2472266"/>
                <a:gd name="connsiteX9" fmla="*/ 5033433 w 5033433"/>
                <a:gd name="connsiteY9" fmla="*/ 0 h 2472266"/>
                <a:gd name="connsiteX0" fmla="*/ 0 w 5033433"/>
                <a:gd name="connsiteY0" fmla="*/ 2472266 h 2472266"/>
                <a:gd name="connsiteX1" fmla="*/ 601133 w 5033433"/>
                <a:gd name="connsiteY1" fmla="*/ 2188633 h 2472266"/>
                <a:gd name="connsiteX2" fmla="*/ 1176867 w 5033433"/>
                <a:gd name="connsiteY2" fmla="*/ 2087033 h 2472266"/>
                <a:gd name="connsiteX3" fmla="*/ 1773766 w 5033433"/>
                <a:gd name="connsiteY3" fmla="*/ 1892299 h 2472266"/>
                <a:gd name="connsiteX4" fmla="*/ 2357967 w 5033433"/>
                <a:gd name="connsiteY4" fmla="*/ 1782233 h 2472266"/>
                <a:gd name="connsiteX5" fmla="*/ 2946400 w 5033433"/>
                <a:gd name="connsiteY5" fmla="*/ 1435099 h 2472266"/>
                <a:gd name="connsiteX6" fmla="*/ 3539067 w 5033433"/>
                <a:gd name="connsiteY6" fmla="*/ 872066 h 2472266"/>
                <a:gd name="connsiteX7" fmla="*/ 3530600 w 5033433"/>
                <a:gd name="connsiteY7" fmla="*/ 749300 h 2472266"/>
                <a:gd name="connsiteX8" fmla="*/ 4711700 w 5033433"/>
                <a:gd name="connsiteY8" fmla="*/ 190499 h 2472266"/>
                <a:gd name="connsiteX9" fmla="*/ 5033433 w 5033433"/>
                <a:gd name="connsiteY9" fmla="*/ 0 h 2472266"/>
                <a:gd name="connsiteX0" fmla="*/ 0 w 5033433"/>
                <a:gd name="connsiteY0" fmla="*/ 2472266 h 2472266"/>
                <a:gd name="connsiteX1" fmla="*/ 601133 w 5033433"/>
                <a:gd name="connsiteY1" fmla="*/ 2188633 h 2472266"/>
                <a:gd name="connsiteX2" fmla="*/ 1176867 w 5033433"/>
                <a:gd name="connsiteY2" fmla="*/ 2087033 h 2472266"/>
                <a:gd name="connsiteX3" fmla="*/ 1773766 w 5033433"/>
                <a:gd name="connsiteY3" fmla="*/ 1892299 h 2472266"/>
                <a:gd name="connsiteX4" fmla="*/ 2357967 w 5033433"/>
                <a:gd name="connsiteY4" fmla="*/ 1782233 h 2472266"/>
                <a:gd name="connsiteX5" fmla="*/ 2946400 w 5033433"/>
                <a:gd name="connsiteY5" fmla="*/ 1435099 h 2472266"/>
                <a:gd name="connsiteX6" fmla="*/ 3539067 w 5033433"/>
                <a:gd name="connsiteY6" fmla="*/ 872066 h 2472266"/>
                <a:gd name="connsiteX7" fmla="*/ 4119033 w 5033433"/>
                <a:gd name="connsiteY7" fmla="*/ 465667 h 2472266"/>
                <a:gd name="connsiteX8" fmla="*/ 4711700 w 5033433"/>
                <a:gd name="connsiteY8" fmla="*/ 190499 h 2472266"/>
                <a:gd name="connsiteX9" fmla="*/ 5033433 w 5033433"/>
                <a:gd name="connsiteY9" fmla="*/ 0 h 247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3433" h="2472266">
                  <a:moveTo>
                    <a:pt x="0" y="2472266"/>
                  </a:moveTo>
                  <a:lnTo>
                    <a:pt x="601133" y="2188633"/>
                  </a:lnTo>
                  <a:lnTo>
                    <a:pt x="1176867" y="2087033"/>
                  </a:lnTo>
                  <a:lnTo>
                    <a:pt x="1773766" y="1892299"/>
                  </a:lnTo>
                  <a:lnTo>
                    <a:pt x="2357967" y="1782233"/>
                  </a:lnTo>
                  <a:lnTo>
                    <a:pt x="2946400" y="1435099"/>
                  </a:lnTo>
                  <a:lnTo>
                    <a:pt x="3539067" y="872066"/>
                  </a:lnTo>
                  <a:lnTo>
                    <a:pt x="4119033" y="465667"/>
                  </a:lnTo>
                  <a:lnTo>
                    <a:pt x="4711700" y="190499"/>
                  </a:lnTo>
                  <a:lnTo>
                    <a:pt x="5033433" y="0"/>
                  </a:lnTo>
                </a:path>
              </a:pathLst>
            </a:custGeom>
            <a:ln w="57150"/>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400">
                <a:latin typeface="Arial"/>
                <a:cs typeface="Arial"/>
              </a:endParaRPr>
            </a:p>
          </p:txBody>
        </p:sp>
        <p:sp>
          <p:nvSpPr>
            <p:cNvPr id="65" name="Freeform 64"/>
            <p:cNvSpPr/>
            <p:nvPr/>
          </p:nvSpPr>
          <p:spPr>
            <a:xfrm>
              <a:off x="2128453" y="2556797"/>
              <a:ext cx="5016822" cy="2692365"/>
            </a:xfrm>
            <a:custGeom>
              <a:avLst/>
              <a:gdLst>
                <a:gd name="connsiteX0" fmla="*/ 0 w 4305300"/>
                <a:gd name="connsiteY0" fmla="*/ 0 h 2307166"/>
                <a:gd name="connsiteX1" fmla="*/ 503767 w 4305300"/>
                <a:gd name="connsiteY1" fmla="*/ 266700 h 2307166"/>
                <a:gd name="connsiteX2" fmla="*/ 1003300 w 4305300"/>
                <a:gd name="connsiteY2" fmla="*/ 651933 h 2307166"/>
                <a:gd name="connsiteX3" fmla="*/ 1515533 w 4305300"/>
                <a:gd name="connsiteY3" fmla="*/ 1049866 h 2307166"/>
                <a:gd name="connsiteX4" fmla="*/ 2027767 w 4305300"/>
                <a:gd name="connsiteY4" fmla="*/ 1176866 h 2307166"/>
                <a:gd name="connsiteX5" fmla="*/ 2535767 w 4305300"/>
                <a:gd name="connsiteY5" fmla="*/ 1485900 h 2307166"/>
                <a:gd name="connsiteX6" fmla="*/ 3031067 w 4305300"/>
                <a:gd name="connsiteY6" fmla="*/ 2036233 h 2307166"/>
                <a:gd name="connsiteX7" fmla="*/ 3526367 w 4305300"/>
                <a:gd name="connsiteY7" fmla="*/ 2214033 h 2307166"/>
                <a:gd name="connsiteX8" fmla="*/ 4038600 w 4305300"/>
                <a:gd name="connsiteY8" fmla="*/ 2298700 h 2307166"/>
                <a:gd name="connsiteX9" fmla="*/ 4305300 w 4305300"/>
                <a:gd name="connsiteY9" fmla="*/ 2307166 h 2307166"/>
                <a:gd name="connsiteX0" fmla="*/ 0 w 4305300"/>
                <a:gd name="connsiteY0" fmla="*/ 0 h 2307166"/>
                <a:gd name="connsiteX1" fmla="*/ 601134 w 4305300"/>
                <a:gd name="connsiteY1" fmla="*/ 300566 h 2307166"/>
                <a:gd name="connsiteX2" fmla="*/ 1003300 w 4305300"/>
                <a:gd name="connsiteY2" fmla="*/ 651933 h 2307166"/>
                <a:gd name="connsiteX3" fmla="*/ 1515533 w 4305300"/>
                <a:gd name="connsiteY3" fmla="*/ 1049866 h 2307166"/>
                <a:gd name="connsiteX4" fmla="*/ 2027767 w 4305300"/>
                <a:gd name="connsiteY4" fmla="*/ 1176866 h 2307166"/>
                <a:gd name="connsiteX5" fmla="*/ 2535767 w 4305300"/>
                <a:gd name="connsiteY5" fmla="*/ 1485900 h 2307166"/>
                <a:gd name="connsiteX6" fmla="*/ 3031067 w 4305300"/>
                <a:gd name="connsiteY6" fmla="*/ 2036233 h 2307166"/>
                <a:gd name="connsiteX7" fmla="*/ 3526367 w 4305300"/>
                <a:gd name="connsiteY7" fmla="*/ 2214033 h 2307166"/>
                <a:gd name="connsiteX8" fmla="*/ 4038600 w 4305300"/>
                <a:gd name="connsiteY8" fmla="*/ 2298700 h 2307166"/>
                <a:gd name="connsiteX9" fmla="*/ 4305300 w 4305300"/>
                <a:gd name="connsiteY9" fmla="*/ 2307166 h 2307166"/>
                <a:gd name="connsiteX0" fmla="*/ 0 w 4305300"/>
                <a:gd name="connsiteY0" fmla="*/ 0 h 2307166"/>
                <a:gd name="connsiteX1" fmla="*/ 601134 w 4305300"/>
                <a:gd name="connsiteY1" fmla="*/ 300566 h 2307166"/>
                <a:gd name="connsiteX2" fmla="*/ 1181100 w 4305300"/>
                <a:gd name="connsiteY2" fmla="*/ 749300 h 2307166"/>
                <a:gd name="connsiteX3" fmla="*/ 1515533 w 4305300"/>
                <a:gd name="connsiteY3" fmla="*/ 1049866 h 2307166"/>
                <a:gd name="connsiteX4" fmla="*/ 2027767 w 4305300"/>
                <a:gd name="connsiteY4" fmla="*/ 1176866 h 2307166"/>
                <a:gd name="connsiteX5" fmla="*/ 2535767 w 4305300"/>
                <a:gd name="connsiteY5" fmla="*/ 1485900 h 2307166"/>
                <a:gd name="connsiteX6" fmla="*/ 3031067 w 4305300"/>
                <a:gd name="connsiteY6" fmla="*/ 2036233 h 2307166"/>
                <a:gd name="connsiteX7" fmla="*/ 3526367 w 4305300"/>
                <a:gd name="connsiteY7" fmla="*/ 2214033 h 2307166"/>
                <a:gd name="connsiteX8" fmla="*/ 4038600 w 4305300"/>
                <a:gd name="connsiteY8" fmla="*/ 2298700 h 2307166"/>
                <a:gd name="connsiteX9" fmla="*/ 4305300 w 4305300"/>
                <a:gd name="connsiteY9" fmla="*/ 2307166 h 2307166"/>
                <a:gd name="connsiteX0" fmla="*/ 0 w 4305300"/>
                <a:gd name="connsiteY0" fmla="*/ 0 h 2307166"/>
                <a:gd name="connsiteX1" fmla="*/ 601134 w 4305300"/>
                <a:gd name="connsiteY1" fmla="*/ 300566 h 2307166"/>
                <a:gd name="connsiteX2" fmla="*/ 1181100 w 4305300"/>
                <a:gd name="connsiteY2" fmla="*/ 749300 h 2307166"/>
                <a:gd name="connsiteX3" fmla="*/ 1756833 w 4305300"/>
                <a:gd name="connsiteY3" fmla="*/ 1206499 h 2307166"/>
                <a:gd name="connsiteX4" fmla="*/ 2027767 w 4305300"/>
                <a:gd name="connsiteY4" fmla="*/ 1176866 h 2307166"/>
                <a:gd name="connsiteX5" fmla="*/ 2535767 w 4305300"/>
                <a:gd name="connsiteY5" fmla="*/ 1485900 h 2307166"/>
                <a:gd name="connsiteX6" fmla="*/ 3031067 w 4305300"/>
                <a:gd name="connsiteY6" fmla="*/ 2036233 h 2307166"/>
                <a:gd name="connsiteX7" fmla="*/ 3526367 w 4305300"/>
                <a:gd name="connsiteY7" fmla="*/ 2214033 h 2307166"/>
                <a:gd name="connsiteX8" fmla="*/ 4038600 w 4305300"/>
                <a:gd name="connsiteY8" fmla="*/ 2298700 h 2307166"/>
                <a:gd name="connsiteX9" fmla="*/ 4305300 w 4305300"/>
                <a:gd name="connsiteY9" fmla="*/ 2307166 h 2307166"/>
                <a:gd name="connsiteX0" fmla="*/ 0 w 4305300"/>
                <a:gd name="connsiteY0" fmla="*/ 0 h 2307166"/>
                <a:gd name="connsiteX1" fmla="*/ 601134 w 4305300"/>
                <a:gd name="connsiteY1" fmla="*/ 300566 h 2307166"/>
                <a:gd name="connsiteX2" fmla="*/ 1181100 w 4305300"/>
                <a:gd name="connsiteY2" fmla="*/ 749300 h 2307166"/>
                <a:gd name="connsiteX3" fmla="*/ 1756833 w 4305300"/>
                <a:gd name="connsiteY3" fmla="*/ 1206499 h 2307166"/>
                <a:gd name="connsiteX4" fmla="*/ 2353734 w 4305300"/>
                <a:gd name="connsiteY4" fmla="*/ 1363133 h 2307166"/>
                <a:gd name="connsiteX5" fmla="*/ 2535767 w 4305300"/>
                <a:gd name="connsiteY5" fmla="*/ 1485900 h 2307166"/>
                <a:gd name="connsiteX6" fmla="*/ 3031067 w 4305300"/>
                <a:gd name="connsiteY6" fmla="*/ 2036233 h 2307166"/>
                <a:gd name="connsiteX7" fmla="*/ 3526367 w 4305300"/>
                <a:gd name="connsiteY7" fmla="*/ 2214033 h 2307166"/>
                <a:gd name="connsiteX8" fmla="*/ 4038600 w 4305300"/>
                <a:gd name="connsiteY8" fmla="*/ 2298700 h 2307166"/>
                <a:gd name="connsiteX9" fmla="*/ 4305300 w 4305300"/>
                <a:gd name="connsiteY9" fmla="*/ 2307166 h 2307166"/>
                <a:gd name="connsiteX0" fmla="*/ 0 w 4305300"/>
                <a:gd name="connsiteY0" fmla="*/ 0 h 2307166"/>
                <a:gd name="connsiteX1" fmla="*/ 601134 w 4305300"/>
                <a:gd name="connsiteY1" fmla="*/ 300566 h 2307166"/>
                <a:gd name="connsiteX2" fmla="*/ 1181100 w 4305300"/>
                <a:gd name="connsiteY2" fmla="*/ 749300 h 2307166"/>
                <a:gd name="connsiteX3" fmla="*/ 1756833 w 4305300"/>
                <a:gd name="connsiteY3" fmla="*/ 1206499 h 2307166"/>
                <a:gd name="connsiteX4" fmla="*/ 2353734 w 4305300"/>
                <a:gd name="connsiteY4" fmla="*/ 1363133 h 2307166"/>
                <a:gd name="connsiteX5" fmla="*/ 2535767 w 4305300"/>
                <a:gd name="connsiteY5" fmla="*/ 1485900 h 2307166"/>
                <a:gd name="connsiteX6" fmla="*/ 2950634 w 4305300"/>
                <a:gd name="connsiteY6" fmla="*/ 1731433 h 2307166"/>
                <a:gd name="connsiteX7" fmla="*/ 3526367 w 4305300"/>
                <a:gd name="connsiteY7" fmla="*/ 2214033 h 2307166"/>
                <a:gd name="connsiteX8" fmla="*/ 4038600 w 4305300"/>
                <a:gd name="connsiteY8" fmla="*/ 2298700 h 2307166"/>
                <a:gd name="connsiteX9" fmla="*/ 4305300 w 4305300"/>
                <a:gd name="connsiteY9" fmla="*/ 2307166 h 2307166"/>
                <a:gd name="connsiteX0" fmla="*/ 0 w 4305300"/>
                <a:gd name="connsiteY0" fmla="*/ 0 h 2362200"/>
                <a:gd name="connsiteX1" fmla="*/ 601134 w 4305300"/>
                <a:gd name="connsiteY1" fmla="*/ 300566 h 2362200"/>
                <a:gd name="connsiteX2" fmla="*/ 1181100 w 4305300"/>
                <a:gd name="connsiteY2" fmla="*/ 749300 h 2362200"/>
                <a:gd name="connsiteX3" fmla="*/ 1756833 w 4305300"/>
                <a:gd name="connsiteY3" fmla="*/ 1206499 h 2362200"/>
                <a:gd name="connsiteX4" fmla="*/ 2353734 w 4305300"/>
                <a:gd name="connsiteY4" fmla="*/ 1363133 h 2362200"/>
                <a:gd name="connsiteX5" fmla="*/ 2535767 w 4305300"/>
                <a:gd name="connsiteY5" fmla="*/ 1485900 h 2362200"/>
                <a:gd name="connsiteX6" fmla="*/ 2950634 w 4305300"/>
                <a:gd name="connsiteY6" fmla="*/ 1731433 h 2362200"/>
                <a:gd name="connsiteX7" fmla="*/ 3530600 w 4305300"/>
                <a:gd name="connsiteY7" fmla="*/ 2362200 h 2362200"/>
                <a:gd name="connsiteX8" fmla="*/ 4038600 w 4305300"/>
                <a:gd name="connsiteY8" fmla="*/ 2298700 h 2362200"/>
                <a:gd name="connsiteX9" fmla="*/ 4305300 w 4305300"/>
                <a:gd name="connsiteY9" fmla="*/ 2307166 h 2362200"/>
                <a:gd name="connsiteX0" fmla="*/ 0 w 4305300"/>
                <a:gd name="connsiteY0" fmla="*/ 0 h 2573866"/>
                <a:gd name="connsiteX1" fmla="*/ 601134 w 4305300"/>
                <a:gd name="connsiteY1" fmla="*/ 300566 h 2573866"/>
                <a:gd name="connsiteX2" fmla="*/ 1181100 w 4305300"/>
                <a:gd name="connsiteY2" fmla="*/ 749300 h 2573866"/>
                <a:gd name="connsiteX3" fmla="*/ 1756833 w 4305300"/>
                <a:gd name="connsiteY3" fmla="*/ 1206499 h 2573866"/>
                <a:gd name="connsiteX4" fmla="*/ 2353734 w 4305300"/>
                <a:gd name="connsiteY4" fmla="*/ 1363133 h 2573866"/>
                <a:gd name="connsiteX5" fmla="*/ 2535767 w 4305300"/>
                <a:gd name="connsiteY5" fmla="*/ 1485900 h 2573866"/>
                <a:gd name="connsiteX6" fmla="*/ 2950634 w 4305300"/>
                <a:gd name="connsiteY6" fmla="*/ 1731433 h 2573866"/>
                <a:gd name="connsiteX7" fmla="*/ 3530600 w 4305300"/>
                <a:gd name="connsiteY7" fmla="*/ 2362200 h 2573866"/>
                <a:gd name="connsiteX8" fmla="*/ 4114800 w 4305300"/>
                <a:gd name="connsiteY8" fmla="*/ 2573866 h 2573866"/>
                <a:gd name="connsiteX9" fmla="*/ 4305300 w 4305300"/>
                <a:gd name="connsiteY9" fmla="*/ 2307166 h 2573866"/>
                <a:gd name="connsiteX0" fmla="*/ 0 w 4715933"/>
                <a:gd name="connsiteY0" fmla="*/ 0 h 2679699"/>
                <a:gd name="connsiteX1" fmla="*/ 601134 w 4715933"/>
                <a:gd name="connsiteY1" fmla="*/ 300566 h 2679699"/>
                <a:gd name="connsiteX2" fmla="*/ 1181100 w 4715933"/>
                <a:gd name="connsiteY2" fmla="*/ 749300 h 2679699"/>
                <a:gd name="connsiteX3" fmla="*/ 1756833 w 4715933"/>
                <a:gd name="connsiteY3" fmla="*/ 1206499 h 2679699"/>
                <a:gd name="connsiteX4" fmla="*/ 2353734 w 4715933"/>
                <a:gd name="connsiteY4" fmla="*/ 1363133 h 2679699"/>
                <a:gd name="connsiteX5" fmla="*/ 2535767 w 4715933"/>
                <a:gd name="connsiteY5" fmla="*/ 1485900 h 2679699"/>
                <a:gd name="connsiteX6" fmla="*/ 2950634 w 4715933"/>
                <a:gd name="connsiteY6" fmla="*/ 1731433 h 2679699"/>
                <a:gd name="connsiteX7" fmla="*/ 3530600 w 4715933"/>
                <a:gd name="connsiteY7" fmla="*/ 2362200 h 2679699"/>
                <a:gd name="connsiteX8" fmla="*/ 4114800 w 4715933"/>
                <a:gd name="connsiteY8" fmla="*/ 2573866 h 2679699"/>
                <a:gd name="connsiteX9" fmla="*/ 4715933 w 4715933"/>
                <a:gd name="connsiteY9" fmla="*/ 2679699 h 2679699"/>
                <a:gd name="connsiteX0" fmla="*/ 0 w 5016499"/>
                <a:gd name="connsiteY0" fmla="*/ 0 h 2692399"/>
                <a:gd name="connsiteX1" fmla="*/ 601134 w 5016499"/>
                <a:gd name="connsiteY1" fmla="*/ 300566 h 2692399"/>
                <a:gd name="connsiteX2" fmla="*/ 1181100 w 5016499"/>
                <a:gd name="connsiteY2" fmla="*/ 749300 h 2692399"/>
                <a:gd name="connsiteX3" fmla="*/ 1756833 w 5016499"/>
                <a:gd name="connsiteY3" fmla="*/ 1206499 h 2692399"/>
                <a:gd name="connsiteX4" fmla="*/ 2353734 w 5016499"/>
                <a:gd name="connsiteY4" fmla="*/ 1363133 h 2692399"/>
                <a:gd name="connsiteX5" fmla="*/ 2535767 w 5016499"/>
                <a:gd name="connsiteY5" fmla="*/ 1485900 h 2692399"/>
                <a:gd name="connsiteX6" fmla="*/ 2950634 w 5016499"/>
                <a:gd name="connsiteY6" fmla="*/ 1731433 h 2692399"/>
                <a:gd name="connsiteX7" fmla="*/ 3530600 w 5016499"/>
                <a:gd name="connsiteY7" fmla="*/ 2362200 h 2692399"/>
                <a:gd name="connsiteX8" fmla="*/ 4114800 w 5016499"/>
                <a:gd name="connsiteY8" fmla="*/ 2573866 h 2692399"/>
                <a:gd name="connsiteX9" fmla="*/ 5016499 w 5016499"/>
                <a:gd name="connsiteY9" fmla="*/ 2692399 h 2692399"/>
                <a:gd name="connsiteX0" fmla="*/ 0 w 5016499"/>
                <a:gd name="connsiteY0" fmla="*/ 0 h 2692399"/>
                <a:gd name="connsiteX1" fmla="*/ 601134 w 5016499"/>
                <a:gd name="connsiteY1" fmla="*/ 300566 h 2692399"/>
                <a:gd name="connsiteX2" fmla="*/ 1181100 w 5016499"/>
                <a:gd name="connsiteY2" fmla="*/ 749300 h 2692399"/>
                <a:gd name="connsiteX3" fmla="*/ 1756833 w 5016499"/>
                <a:gd name="connsiteY3" fmla="*/ 1206499 h 2692399"/>
                <a:gd name="connsiteX4" fmla="*/ 2353734 w 5016499"/>
                <a:gd name="connsiteY4" fmla="*/ 1363133 h 2692399"/>
                <a:gd name="connsiteX5" fmla="*/ 2535767 w 5016499"/>
                <a:gd name="connsiteY5" fmla="*/ 1485900 h 2692399"/>
                <a:gd name="connsiteX6" fmla="*/ 2950634 w 5016499"/>
                <a:gd name="connsiteY6" fmla="*/ 1731433 h 2692399"/>
                <a:gd name="connsiteX7" fmla="*/ 3530600 w 5016499"/>
                <a:gd name="connsiteY7" fmla="*/ 2362200 h 2692399"/>
                <a:gd name="connsiteX8" fmla="*/ 4114800 w 5016499"/>
                <a:gd name="connsiteY8" fmla="*/ 2573866 h 2692399"/>
                <a:gd name="connsiteX9" fmla="*/ 4708382 w 5016499"/>
                <a:gd name="connsiteY9" fmla="*/ 2683927 h 2692399"/>
                <a:gd name="connsiteX10" fmla="*/ 5016499 w 5016499"/>
                <a:gd name="connsiteY10" fmla="*/ 2692399 h 269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16499" h="2692399">
                  <a:moveTo>
                    <a:pt x="0" y="0"/>
                  </a:moveTo>
                  <a:lnTo>
                    <a:pt x="601134" y="300566"/>
                  </a:lnTo>
                  <a:lnTo>
                    <a:pt x="1181100" y="749300"/>
                  </a:lnTo>
                  <a:lnTo>
                    <a:pt x="1756833" y="1206499"/>
                  </a:lnTo>
                  <a:lnTo>
                    <a:pt x="2353734" y="1363133"/>
                  </a:lnTo>
                  <a:lnTo>
                    <a:pt x="2535767" y="1485900"/>
                  </a:lnTo>
                  <a:lnTo>
                    <a:pt x="2950634" y="1731433"/>
                  </a:lnTo>
                  <a:lnTo>
                    <a:pt x="3530600" y="2362200"/>
                  </a:lnTo>
                  <a:lnTo>
                    <a:pt x="4114800" y="2573866"/>
                  </a:lnTo>
                  <a:cubicBezTo>
                    <a:pt x="4309839" y="2599264"/>
                    <a:pt x="4513343" y="2658529"/>
                    <a:pt x="4708382" y="2683927"/>
                  </a:cubicBezTo>
                  <a:lnTo>
                    <a:pt x="5016499" y="2692399"/>
                  </a:lnTo>
                </a:path>
              </a:pathLst>
            </a:custGeom>
            <a:ln w="57150" cap="rnd">
              <a:solidFill>
                <a:schemeClr val="tx2"/>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400">
                <a:latin typeface="Arial"/>
                <a:cs typeface="Arial"/>
              </a:endParaRPr>
            </a:p>
          </p:txBody>
        </p:sp>
        <p:sp>
          <p:nvSpPr>
            <p:cNvPr id="66" name="Freeform 65"/>
            <p:cNvSpPr/>
            <p:nvPr/>
          </p:nvSpPr>
          <p:spPr>
            <a:xfrm>
              <a:off x="2128453" y="4309374"/>
              <a:ext cx="5012059" cy="761990"/>
            </a:xfrm>
            <a:custGeom>
              <a:avLst/>
              <a:gdLst>
                <a:gd name="connsiteX0" fmla="*/ 0 w 4326467"/>
                <a:gd name="connsiteY0" fmla="*/ 651933 h 664633"/>
                <a:gd name="connsiteX1" fmla="*/ 512233 w 4326467"/>
                <a:gd name="connsiteY1" fmla="*/ 664633 h 664633"/>
                <a:gd name="connsiteX2" fmla="*/ 1024467 w 4326467"/>
                <a:gd name="connsiteY2" fmla="*/ 342900 h 664633"/>
                <a:gd name="connsiteX3" fmla="*/ 1528233 w 4326467"/>
                <a:gd name="connsiteY3" fmla="*/ 114300 h 664633"/>
                <a:gd name="connsiteX4" fmla="*/ 2036233 w 4326467"/>
                <a:gd name="connsiteY4" fmla="*/ 84667 h 664633"/>
                <a:gd name="connsiteX5" fmla="*/ 2544233 w 4326467"/>
                <a:gd name="connsiteY5" fmla="*/ 63500 h 664633"/>
                <a:gd name="connsiteX6" fmla="*/ 3048000 w 4326467"/>
                <a:gd name="connsiteY6" fmla="*/ 0 h 664633"/>
                <a:gd name="connsiteX7" fmla="*/ 3543300 w 4326467"/>
                <a:gd name="connsiteY7" fmla="*/ 160867 h 664633"/>
                <a:gd name="connsiteX8" fmla="*/ 4042833 w 4326467"/>
                <a:gd name="connsiteY8" fmla="*/ 313267 h 664633"/>
                <a:gd name="connsiteX9" fmla="*/ 4326467 w 4326467"/>
                <a:gd name="connsiteY9" fmla="*/ 478367 h 664633"/>
                <a:gd name="connsiteX0" fmla="*/ 0 w 4326467"/>
                <a:gd name="connsiteY0" fmla="*/ 651933 h 664633"/>
                <a:gd name="connsiteX1" fmla="*/ 512233 w 4326467"/>
                <a:gd name="connsiteY1" fmla="*/ 664633 h 664633"/>
                <a:gd name="connsiteX2" fmla="*/ 1185333 w 4326467"/>
                <a:gd name="connsiteY2" fmla="*/ 283633 h 664633"/>
                <a:gd name="connsiteX3" fmla="*/ 1528233 w 4326467"/>
                <a:gd name="connsiteY3" fmla="*/ 114300 h 664633"/>
                <a:gd name="connsiteX4" fmla="*/ 2036233 w 4326467"/>
                <a:gd name="connsiteY4" fmla="*/ 84667 h 664633"/>
                <a:gd name="connsiteX5" fmla="*/ 2544233 w 4326467"/>
                <a:gd name="connsiteY5" fmla="*/ 63500 h 664633"/>
                <a:gd name="connsiteX6" fmla="*/ 3048000 w 4326467"/>
                <a:gd name="connsiteY6" fmla="*/ 0 h 664633"/>
                <a:gd name="connsiteX7" fmla="*/ 3543300 w 4326467"/>
                <a:gd name="connsiteY7" fmla="*/ 160867 h 664633"/>
                <a:gd name="connsiteX8" fmla="*/ 4042833 w 4326467"/>
                <a:gd name="connsiteY8" fmla="*/ 313267 h 664633"/>
                <a:gd name="connsiteX9" fmla="*/ 4326467 w 4326467"/>
                <a:gd name="connsiteY9" fmla="*/ 478367 h 664633"/>
                <a:gd name="connsiteX0" fmla="*/ 0 w 4326467"/>
                <a:gd name="connsiteY0" fmla="*/ 651933 h 664633"/>
                <a:gd name="connsiteX1" fmla="*/ 512233 w 4326467"/>
                <a:gd name="connsiteY1" fmla="*/ 664633 h 664633"/>
                <a:gd name="connsiteX2" fmla="*/ 1185333 w 4326467"/>
                <a:gd name="connsiteY2" fmla="*/ 283633 h 664633"/>
                <a:gd name="connsiteX3" fmla="*/ 1761066 w 4326467"/>
                <a:gd name="connsiteY3" fmla="*/ 8467 h 664633"/>
                <a:gd name="connsiteX4" fmla="*/ 2036233 w 4326467"/>
                <a:gd name="connsiteY4" fmla="*/ 84667 h 664633"/>
                <a:gd name="connsiteX5" fmla="*/ 2544233 w 4326467"/>
                <a:gd name="connsiteY5" fmla="*/ 63500 h 664633"/>
                <a:gd name="connsiteX6" fmla="*/ 3048000 w 4326467"/>
                <a:gd name="connsiteY6" fmla="*/ 0 h 664633"/>
                <a:gd name="connsiteX7" fmla="*/ 3543300 w 4326467"/>
                <a:gd name="connsiteY7" fmla="*/ 160867 h 664633"/>
                <a:gd name="connsiteX8" fmla="*/ 4042833 w 4326467"/>
                <a:gd name="connsiteY8" fmla="*/ 313267 h 664633"/>
                <a:gd name="connsiteX9" fmla="*/ 4326467 w 4326467"/>
                <a:gd name="connsiteY9" fmla="*/ 478367 h 664633"/>
                <a:gd name="connsiteX0" fmla="*/ 0 w 4326467"/>
                <a:gd name="connsiteY0" fmla="*/ 668866 h 681566"/>
                <a:gd name="connsiteX1" fmla="*/ 512233 w 4326467"/>
                <a:gd name="connsiteY1" fmla="*/ 681566 h 681566"/>
                <a:gd name="connsiteX2" fmla="*/ 1185333 w 4326467"/>
                <a:gd name="connsiteY2" fmla="*/ 300566 h 681566"/>
                <a:gd name="connsiteX3" fmla="*/ 1761066 w 4326467"/>
                <a:gd name="connsiteY3" fmla="*/ 25400 h 681566"/>
                <a:gd name="connsiteX4" fmla="*/ 2349500 w 4326467"/>
                <a:gd name="connsiteY4" fmla="*/ 0 h 681566"/>
                <a:gd name="connsiteX5" fmla="*/ 2544233 w 4326467"/>
                <a:gd name="connsiteY5" fmla="*/ 80433 h 681566"/>
                <a:gd name="connsiteX6" fmla="*/ 3048000 w 4326467"/>
                <a:gd name="connsiteY6" fmla="*/ 16933 h 681566"/>
                <a:gd name="connsiteX7" fmla="*/ 3543300 w 4326467"/>
                <a:gd name="connsiteY7" fmla="*/ 177800 h 681566"/>
                <a:gd name="connsiteX8" fmla="*/ 4042833 w 4326467"/>
                <a:gd name="connsiteY8" fmla="*/ 330200 h 681566"/>
                <a:gd name="connsiteX9" fmla="*/ 4326467 w 4326467"/>
                <a:gd name="connsiteY9" fmla="*/ 495300 h 681566"/>
                <a:gd name="connsiteX0" fmla="*/ 0 w 4326467"/>
                <a:gd name="connsiteY0" fmla="*/ 698500 h 711200"/>
                <a:gd name="connsiteX1" fmla="*/ 512233 w 4326467"/>
                <a:gd name="connsiteY1" fmla="*/ 711200 h 711200"/>
                <a:gd name="connsiteX2" fmla="*/ 1185333 w 4326467"/>
                <a:gd name="connsiteY2" fmla="*/ 330200 h 711200"/>
                <a:gd name="connsiteX3" fmla="*/ 1761066 w 4326467"/>
                <a:gd name="connsiteY3" fmla="*/ 55034 h 711200"/>
                <a:gd name="connsiteX4" fmla="*/ 2349500 w 4326467"/>
                <a:gd name="connsiteY4" fmla="*/ 29634 h 711200"/>
                <a:gd name="connsiteX5" fmla="*/ 2946400 w 4326467"/>
                <a:gd name="connsiteY5" fmla="*/ 0 h 711200"/>
                <a:gd name="connsiteX6" fmla="*/ 3048000 w 4326467"/>
                <a:gd name="connsiteY6" fmla="*/ 46567 h 711200"/>
                <a:gd name="connsiteX7" fmla="*/ 3543300 w 4326467"/>
                <a:gd name="connsiteY7" fmla="*/ 207434 h 711200"/>
                <a:gd name="connsiteX8" fmla="*/ 4042833 w 4326467"/>
                <a:gd name="connsiteY8" fmla="*/ 359834 h 711200"/>
                <a:gd name="connsiteX9" fmla="*/ 4326467 w 4326467"/>
                <a:gd name="connsiteY9" fmla="*/ 524934 h 711200"/>
                <a:gd name="connsiteX0" fmla="*/ 0 w 4326467"/>
                <a:gd name="connsiteY0" fmla="*/ 762000 h 774700"/>
                <a:gd name="connsiteX1" fmla="*/ 512233 w 4326467"/>
                <a:gd name="connsiteY1" fmla="*/ 774700 h 774700"/>
                <a:gd name="connsiteX2" fmla="*/ 1185333 w 4326467"/>
                <a:gd name="connsiteY2" fmla="*/ 393700 h 774700"/>
                <a:gd name="connsiteX3" fmla="*/ 1761066 w 4326467"/>
                <a:gd name="connsiteY3" fmla="*/ 118534 h 774700"/>
                <a:gd name="connsiteX4" fmla="*/ 2349500 w 4326467"/>
                <a:gd name="connsiteY4" fmla="*/ 93134 h 774700"/>
                <a:gd name="connsiteX5" fmla="*/ 2946400 w 4326467"/>
                <a:gd name="connsiteY5" fmla="*/ 63500 h 774700"/>
                <a:gd name="connsiteX6" fmla="*/ 3534834 w 4326467"/>
                <a:gd name="connsiteY6" fmla="*/ 0 h 774700"/>
                <a:gd name="connsiteX7" fmla="*/ 3543300 w 4326467"/>
                <a:gd name="connsiteY7" fmla="*/ 270934 h 774700"/>
                <a:gd name="connsiteX8" fmla="*/ 4042833 w 4326467"/>
                <a:gd name="connsiteY8" fmla="*/ 423334 h 774700"/>
                <a:gd name="connsiteX9" fmla="*/ 4326467 w 4326467"/>
                <a:gd name="connsiteY9" fmla="*/ 588434 h 774700"/>
                <a:gd name="connsiteX0" fmla="*/ 0 w 4326467"/>
                <a:gd name="connsiteY0" fmla="*/ 762000 h 774700"/>
                <a:gd name="connsiteX1" fmla="*/ 512233 w 4326467"/>
                <a:gd name="connsiteY1" fmla="*/ 774700 h 774700"/>
                <a:gd name="connsiteX2" fmla="*/ 1185333 w 4326467"/>
                <a:gd name="connsiteY2" fmla="*/ 393700 h 774700"/>
                <a:gd name="connsiteX3" fmla="*/ 1761066 w 4326467"/>
                <a:gd name="connsiteY3" fmla="*/ 118534 h 774700"/>
                <a:gd name="connsiteX4" fmla="*/ 2349500 w 4326467"/>
                <a:gd name="connsiteY4" fmla="*/ 93134 h 774700"/>
                <a:gd name="connsiteX5" fmla="*/ 2946400 w 4326467"/>
                <a:gd name="connsiteY5" fmla="*/ 63500 h 774700"/>
                <a:gd name="connsiteX6" fmla="*/ 3534834 w 4326467"/>
                <a:gd name="connsiteY6" fmla="*/ 0 h 774700"/>
                <a:gd name="connsiteX7" fmla="*/ 4123267 w 4326467"/>
                <a:gd name="connsiteY7" fmla="*/ 182034 h 774700"/>
                <a:gd name="connsiteX8" fmla="*/ 4042833 w 4326467"/>
                <a:gd name="connsiteY8" fmla="*/ 423334 h 774700"/>
                <a:gd name="connsiteX9" fmla="*/ 4326467 w 4326467"/>
                <a:gd name="connsiteY9" fmla="*/ 588434 h 774700"/>
                <a:gd name="connsiteX0" fmla="*/ 0 w 4694766"/>
                <a:gd name="connsiteY0" fmla="*/ 762000 h 774700"/>
                <a:gd name="connsiteX1" fmla="*/ 512233 w 4694766"/>
                <a:gd name="connsiteY1" fmla="*/ 774700 h 774700"/>
                <a:gd name="connsiteX2" fmla="*/ 1185333 w 4694766"/>
                <a:gd name="connsiteY2" fmla="*/ 393700 h 774700"/>
                <a:gd name="connsiteX3" fmla="*/ 1761066 w 4694766"/>
                <a:gd name="connsiteY3" fmla="*/ 118534 h 774700"/>
                <a:gd name="connsiteX4" fmla="*/ 2349500 w 4694766"/>
                <a:gd name="connsiteY4" fmla="*/ 93134 h 774700"/>
                <a:gd name="connsiteX5" fmla="*/ 2946400 w 4694766"/>
                <a:gd name="connsiteY5" fmla="*/ 63500 h 774700"/>
                <a:gd name="connsiteX6" fmla="*/ 3534834 w 4694766"/>
                <a:gd name="connsiteY6" fmla="*/ 0 h 774700"/>
                <a:gd name="connsiteX7" fmla="*/ 4123267 w 4694766"/>
                <a:gd name="connsiteY7" fmla="*/ 182034 h 774700"/>
                <a:gd name="connsiteX8" fmla="*/ 4694766 w 4694766"/>
                <a:gd name="connsiteY8" fmla="*/ 347134 h 774700"/>
                <a:gd name="connsiteX9" fmla="*/ 4326467 w 4694766"/>
                <a:gd name="connsiteY9" fmla="*/ 588434 h 774700"/>
                <a:gd name="connsiteX0" fmla="*/ 0 w 5012267"/>
                <a:gd name="connsiteY0" fmla="*/ 762000 h 774700"/>
                <a:gd name="connsiteX1" fmla="*/ 512233 w 5012267"/>
                <a:gd name="connsiteY1" fmla="*/ 774700 h 774700"/>
                <a:gd name="connsiteX2" fmla="*/ 1185333 w 5012267"/>
                <a:gd name="connsiteY2" fmla="*/ 393700 h 774700"/>
                <a:gd name="connsiteX3" fmla="*/ 1761066 w 5012267"/>
                <a:gd name="connsiteY3" fmla="*/ 118534 h 774700"/>
                <a:gd name="connsiteX4" fmla="*/ 2349500 w 5012267"/>
                <a:gd name="connsiteY4" fmla="*/ 93134 h 774700"/>
                <a:gd name="connsiteX5" fmla="*/ 2946400 w 5012267"/>
                <a:gd name="connsiteY5" fmla="*/ 63500 h 774700"/>
                <a:gd name="connsiteX6" fmla="*/ 3534834 w 5012267"/>
                <a:gd name="connsiteY6" fmla="*/ 0 h 774700"/>
                <a:gd name="connsiteX7" fmla="*/ 4123267 w 5012267"/>
                <a:gd name="connsiteY7" fmla="*/ 182034 h 774700"/>
                <a:gd name="connsiteX8" fmla="*/ 4694766 w 5012267"/>
                <a:gd name="connsiteY8" fmla="*/ 347134 h 774700"/>
                <a:gd name="connsiteX9" fmla="*/ 5012267 w 5012267"/>
                <a:gd name="connsiteY9" fmla="*/ 541867 h 774700"/>
                <a:gd name="connsiteX0" fmla="*/ 0 w 5012267"/>
                <a:gd name="connsiteY0" fmla="*/ 762000 h 762000"/>
                <a:gd name="connsiteX1" fmla="*/ 520700 w 5012267"/>
                <a:gd name="connsiteY1" fmla="*/ 757766 h 762000"/>
                <a:gd name="connsiteX2" fmla="*/ 1185333 w 5012267"/>
                <a:gd name="connsiteY2" fmla="*/ 393700 h 762000"/>
                <a:gd name="connsiteX3" fmla="*/ 1761066 w 5012267"/>
                <a:gd name="connsiteY3" fmla="*/ 118534 h 762000"/>
                <a:gd name="connsiteX4" fmla="*/ 2349500 w 5012267"/>
                <a:gd name="connsiteY4" fmla="*/ 93134 h 762000"/>
                <a:gd name="connsiteX5" fmla="*/ 2946400 w 5012267"/>
                <a:gd name="connsiteY5" fmla="*/ 63500 h 762000"/>
                <a:gd name="connsiteX6" fmla="*/ 3534834 w 5012267"/>
                <a:gd name="connsiteY6" fmla="*/ 0 h 762000"/>
                <a:gd name="connsiteX7" fmla="*/ 4123267 w 5012267"/>
                <a:gd name="connsiteY7" fmla="*/ 182034 h 762000"/>
                <a:gd name="connsiteX8" fmla="*/ 4694766 w 5012267"/>
                <a:gd name="connsiteY8" fmla="*/ 347134 h 762000"/>
                <a:gd name="connsiteX9" fmla="*/ 5012267 w 5012267"/>
                <a:gd name="connsiteY9" fmla="*/ 541867 h 762000"/>
                <a:gd name="connsiteX0" fmla="*/ 0 w 5012267"/>
                <a:gd name="connsiteY0" fmla="*/ 762000 h 762000"/>
                <a:gd name="connsiteX1" fmla="*/ 584200 w 5012267"/>
                <a:gd name="connsiteY1" fmla="*/ 745066 h 762000"/>
                <a:gd name="connsiteX2" fmla="*/ 1185333 w 5012267"/>
                <a:gd name="connsiteY2" fmla="*/ 393700 h 762000"/>
                <a:gd name="connsiteX3" fmla="*/ 1761066 w 5012267"/>
                <a:gd name="connsiteY3" fmla="*/ 118534 h 762000"/>
                <a:gd name="connsiteX4" fmla="*/ 2349500 w 5012267"/>
                <a:gd name="connsiteY4" fmla="*/ 93134 h 762000"/>
                <a:gd name="connsiteX5" fmla="*/ 2946400 w 5012267"/>
                <a:gd name="connsiteY5" fmla="*/ 63500 h 762000"/>
                <a:gd name="connsiteX6" fmla="*/ 3534834 w 5012267"/>
                <a:gd name="connsiteY6" fmla="*/ 0 h 762000"/>
                <a:gd name="connsiteX7" fmla="*/ 4123267 w 5012267"/>
                <a:gd name="connsiteY7" fmla="*/ 182034 h 762000"/>
                <a:gd name="connsiteX8" fmla="*/ 4694766 w 5012267"/>
                <a:gd name="connsiteY8" fmla="*/ 347134 h 762000"/>
                <a:gd name="connsiteX9" fmla="*/ 5012267 w 5012267"/>
                <a:gd name="connsiteY9" fmla="*/ 541867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2267" h="762000">
                  <a:moveTo>
                    <a:pt x="0" y="762000"/>
                  </a:moveTo>
                  <a:lnTo>
                    <a:pt x="584200" y="745066"/>
                  </a:lnTo>
                  <a:lnTo>
                    <a:pt x="1185333" y="393700"/>
                  </a:lnTo>
                  <a:lnTo>
                    <a:pt x="1761066" y="118534"/>
                  </a:lnTo>
                  <a:lnTo>
                    <a:pt x="2349500" y="93134"/>
                  </a:lnTo>
                  <a:lnTo>
                    <a:pt x="2946400" y="63500"/>
                  </a:lnTo>
                  <a:lnTo>
                    <a:pt x="3534834" y="0"/>
                  </a:lnTo>
                  <a:lnTo>
                    <a:pt x="4123267" y="182034"/>
                  </a:lnTo>
                  <a:lnTo>
                    <a:pt x="4694766" y="347134"/>
                  </a:lnTo>
                  <a:lnTo>
                    <a:pt x="5012267" y="541867"/>
                  </a:lnTo>
                </a:path>
              </a:pathLst>
            </a:custGeom>
            <a:ln w="57150">
              <a:solidFill>
                <a:schemeClr val="accent5"/>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sz="1400">
                <a:latin typeface="Arial"/>
                <a:cs typeface="Arial"/>
              </a:endParaRPr>
            </a:p>
          </p:txBody>
        </p:sp>
        <p:cxnSp>
          <p:nvCxnSpPr>
            <p:cNvPr id="67" name="Straight Connector 66"/>
            <p:cNvCxnSpPr/>
            <p:nvPr/>
          </p:nvCxnSpPr>
          <p:spPr>
            <a:xfrm flipV="1">
              <a:off x="7167501" y="2556797"/>
              <a:ext cx="258779" cy="157160"/>
            </a:xfrm>
            <a:prstGeom prst="line">
              <a:avLst/>
            </a:prstGeom>
            <a:ln w="57150" cmpd="sng">
              <a:prstDash val="sysDot"/>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7177026" y="5244399"/>
              <a:ext cx="249253" cy="0"/>
            </a:xfrm>
            <a:prstGeom prst="line">
              <a:avLst/>
            </a:prstGeom>
            <a:ln w="57150" cmpd="sng">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7146861" y="4850704"/>
              <a:ext cx="279418" cy="155573"/>
            </a:xfrm>
            <a:prstGeom prst="line">
              <a:avLst/>
            </a:prstGeom>
            <a:ln w="57150" cmpd="sng">
              <a:solidFill>
                <a:srgbClr val="4BACC6"/>
              </a:solidFill>
              <a:prstDash val="sysDot"/>
            </a:ln>
            <a:effectLst/>
          </p:spPr>
          <p:style>
            <a:lnRef idx="2">
              <a:schemeClr val="accent1"/>
            </a:lnRef>
            <a:fillRef idx="0">
              <a:schemeClr val="accent1"/>
            </a:fillRef>
            <a:effectRef idx="1">
              <a:schemeClr val="accent1"/>
            </a:effectRef>
            <a:fontRef idx="minor">
              <a:schemeClr val="tx1"/>
            </a:fontRef>
          </p:style>
        </p:cxnSp>
        <p:sp>
          <p:nvSpPr>
            <p:cNvPr id="88076" name="TextBox 69"/>
            <p:cNvSpPr txBox="1">
              <a:spLocks noChangeArrowheads="1"/>
            </p:cNvSpPr>
            <p:nvPr/>
          </p:nvSpPr>
          <p:spPr bwMode="auto">
            <a:xfrm rot="-5400000">
              <a:off x="306918" y="3754943"/>
              <a:ext cx="18774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a:latin typeface="Arial" charset="0"/>
                </a:rPr>
                <a:t>Percent of Workforce</a:t>
              </a:r>
            </a:p>
          </p:txBody>
        </p:sp>
        <p:sp>
          <p:nvSpPr>
            <p:cNvPr id="88077" name="TextBox 70"/>
            <p:cNvSpPr txBox="1">
              <a:spLocks noChangeArrowheads="1"/>
            </p:cNvSpPr>
            <p:nvPr/>
          </p:nvSpPr>
          <p:spPr bwMode="auto">
            <a:xfrm>
              <a:off x="1828922" y="5537200"/>
              <a:ext cx="58395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a:latin typeface="Arial" charset="0"/>
                </a:rPr>
                <a:t>1800</a:t>
              </a:r>
            </a:p>
          </p:txBody>
        </p:sp>
        <p:sp>
          <p:nvSpPr>
            <p:cNvPr id="88078" name="TextBox 71"/>
            <p:cNvSpPr txBox="1">
              <a:spLocks noChangeArrowheads="1"/>
            </p:cNvSpPr>
            <p:nvPr/>
          </p:nvSpPr>
          <p:spPr bwMode="auto">
            <a:xfrm>
              <a:off x="2331646" y="5391777"/>
              <a:ext cx="58395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a:latin typeface="Arial" charset="0"/>
                </a:rPr>
                <a:t>1825</a:t>
              </a:r>
            </a:p>
          </p:txBody>
        </p:sp>
        <p:sp>
          <p:nvSpPr>
            <p:cNvPr id="88079" name="TextBox 72"/>
            <p:cNvSpPr txBox="1">
              <a:spLocks noChangeArrowheads="1"/>
            </p:cNvSpPr>
            <p:nvPr/>
          </p:nvSpPr>
          <p:spPr bwMode="auto">
            <a:xfrm>
              <a:off x="3012170" y="5537200"/>
              <a:ext cx="58395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a:latin typeface="Arial" charset="0"/>
                </a:rPr>
                <a:t>1850</a:t>
              </a:r>
            </a:p>
          </p:txBody>
        </p:sp>
        <p:sp>
          <p:nvSpPr>
            <p:cNvPr id="88080" name="TextBox 73"/>
            <p:cNvSpPr txBox="1">
              <a:spLocks noChangeArrowheads="1"/>
            </p:cNvSpPr>
            <p:nvPr/>
          </p:nvSpPr>
          <p:spPr bwMode="auto">
            <a:xfrm>
              <a:off x="3597444" y="5391777"/>
              <a:ext cx="58395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a:latin typeface="Arial" charset="0"/>
                </a:rPr>
                <a:t>1875</a:t>
              </a:r>
            </a:p>
          </p:txBody>
        </p:sp>
        <p:sp>
          <p:nvSpPr>
            <p:cNvPr id="88081" name="TextBox 74"/>
            <p:cNvSpPr txBox="1">
              <a:spLocks noChangeArrowheads="1"/>
            </p:cNvSpPr>
            <p:nvPr/>
          </p:nvSpPr>
          <p:spPr bwMode="auto">
            <a:xfrm>
              <a:off x="4182718" y="5537200"/>
              <a:ext cx="58395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a:latin typeface="Arial" charset="0"/>
                </a:rPr>
                <a:t>1900</a:t>
              </a:r>
            </a:p>
          </p:txBody>
        </p:sp>
        <p:sp>
          <p:nvSpPr>
            <p:cNvPr id="88082" name="TextBox 75"/>
            <p:cNvSpPr txBox="1">
              <a:spLocks noChangeArrowheads="1"/>
            </p:cNvSpPr>
            <p:nvPr/>
          </p:nvSpPr>
          <p:spPr bwMode="auto">
            <a:xfrm>
              <a:off x="4685442" y="5391777"/>
              <a:ext cx="58395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a:latin typeface="Arial" charset="0"/>
                </a:rPr>
                <a:t>1925</a:t>
              </a:r>
            </a:p>
          </p:txBody>
        </p:sp>
        <p:sp>
          <p:nvSpPr>
            <p:cNvPr id="88083" name="TextBox 76"/>
            <p:cNvSpPr txBox="1">
              <a:spLocks noChangeArrowheads="1"/>
            </p:cNvSpPr>
            <p:nvPr/>
          </p:nvSpPr>
          <p:spPr bwMode="auto">
            <a:xfrm>
              <a:off x="5359616" y="5537200"/>
              <a:ext cx="58395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a:latin typeface="Arial" charset="0"/>
                </a:rPr>
                <a:t>1950</a:t>
              </a:r>
            </a:p>
          </p:txBody>
        </p:sp>
        <p:sp>
          <p:nvSpPr>
            <p:cNvPr id="88084" name="TextBox 77"/>
            <p:cNvSpPr txBox="1">
              <a:spLocks noChangeArrowheads="1"/>
            </p:cNvSpPr>
            <p:nvPr/>
          </p:nvSpPr>
          <p:spPr bwMode="auto">
            <a:xfrm>
              <a:off x="5944890" y="5391777"/>
              <a:ext cx="58395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a:latin typeface="Arial" charset="0"/>
                </a:rPr>
                <a:t>1975</a:t>
              </a:r>
            </a:p>
          </p:txBody>
        </p:sp>
        <p:sp>
          <p:nvSpPr>
            <p:cNvPr id="88085" name="TextBox 78"/>
            <p:cNvSpPr txBox="1">
              <a:spLocks noChangeArrowheads="1"/>
            </p:cNvSpPr>
            <p:nvPr/>
          </p:nvSpPr>
          <p:spPr bwMode="auto">
            <a:xfrm>
              <a:off x="6536512" y="5537200"/>
              <a:ext cx="58395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dirty="0">
                  <a:latin typeface="Arial" charset="0"/>
                </a:rPr>
                <a:t>2000</a:t>
              </a:r>
            </a:p>
          </p:txBody>
        </p:sp>
        <p:sp>
          <p:nvSpPr>
            <p:cNvPr id="88086" name="TextBox 79"/>
            <p:cNvSpPr txBox="1">
              <a:spLocks noChangeArrowheads="1"/>
            </p:cNvSpPr>
            <p:nvPr/>
          </p:nvSpPr>
          <p:spPr bwMode="auto">
            <a:xfrm>
              <a:off x="7073900" y="5391777"/>
              <a:ext cx="104289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a:latin typeface="Arial" charset="0"/>
                </a:rPr>
                <a:t>2025 (est.)</a:t>
              </a:r>
            </a:p>
          </p:txBody>
        </p:sp>
        <p:sp>
          <p:nvSpPr>
            <p:cNvPr id="88087" name="TextBox 80"/>
            <p:cNvSpPr txBox="1">
              <a:spLocks noChangeArrowheads="1"/>
            </p:cNvSpPr>
            <p:nvPr/>
          </p:nvSpPr>
          <p:spPr bwMode="auto">
            <a:xfrm>
              <a:off x="2001220" y="5027085"/>
              <a:ext cx="23489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a:latin typeface="Arial" charset="0"/>
                </a:rPr>
                <a:t>|</a:t>
              </a:r>
            </a:p>
          </p:txBody>
        </p:sp>
        <p:sp>
          <p:nvSpPr>
            <p:cNvPr id="88088" name="TextBox 81"/>
            <p:cNvSpPr txBox="1">
              <a:spLocks noChangeArrowheads="1"/>
            </p:cNvSpPr>
            <p:nvPr/>
          </p:nvSpPr>
          <p:spPr bwMode="auto">
            <a:xfrm>
              <a:off x="2600766" y="5027085"/>
              <a:ext cx="23489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a:latin typeface="Arial" charset="0"/>
                </a:rPr>
                <a:t>|</a:t>
              </a:r>
            </a:p>
          </p:txBody>
        </p:sp>
        <p:sp>
          <p:nvSpPr>
            <p:cNvPr id="88089" name="TextBox 82"/>
            <p:cNvSpPr txBox="1">
              <a:spLocks noChangeArrowheads="1"/>
            </p:cNvSpPr>
            <p:nvPr/>
          </p:nvSpPr>
          <p:spPr bwMode="auto">
            <a:xfrm>
              <a:off x="3187612" y="5027085"/>
              <a:ext cx="23489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a:latin typeface="Arial" charset="0"/>
                </a:rPr>
                <a:t>|</a:t>
              </a:r>
            </a:p>
          </p:txBody>
        </p:sp>
        <p:sp>
          <p:nvSpPr>
            <p:cNvPr id="88090" name="TextBox 83"/>
            <p:cNvSpPr txBox="1">
              <a:spLocks noChangeArrowheads="1"/>
            </p:cNvSpPr>
            <p:nvPr/>
          </p:nvSpPr>
          <p:spPr bwMode="auto">
            <a:xfrm>
              <a:off x="3774458" y="5027085"/>
              <a:ext cx="23489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a:latin typeface="Arial" charset="0"/>
                </a:rPr>
                <a:t>|</a:t>
              </a:r>
            </a:p>
          </p:txBody>
        </p:sp>
        <p:sp>
          <p:nvSpPr>
            <p:cNvPr id="88091" name="TextBox 84"/>
            <p:cNvSpPr txBox="1">
              <a:spLocks noChangeArrowheads="1"/>
            </p:cNvSpPr>
            <p:nvPr/>
          </p:nvSpPr>
          <p:spPr bwMode="auto">
            <a:xfrm>
              <a:off x="4361304" y="5027085"/>
              <a:ext cx="23489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a:latin typeface="Arial" charset="0"/>
                </a:rPr>
                <a:t>|</a:t>
              </a:r>
            </a:p>
          </p:txBody>
        </p:sp>
        <p:sp>
          <p:nvSpPr>
            <p:cNvPr id="88092" name="TextBox 85"/>
            <p:cNvSpPr txBox="1">
              <a:spLocks noChangeArrowheads="1"/>
            </p:cNvSpPr>
            <p:nvPr/>
          </p:nvSpPr>
          <p:spPr bwMode="auto">
            <a:xfrm>
              <a:off x="4954500" y="5027085"/>
              <a:ext cx="23489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a:latin typeface="Arial" charset="0"/>
                </a:rPr>
                <a:t>|</a:t>
              </a:r>
            </a:p>
          </p:txBody>
        </p:sp>
        <p:sp>
          <p:nvSpPr>
            <p:cNvPr id="88093" name="TextBox 86"/>
            <p:cNvSpPr txBox="1">
              <a:spLocks noChangeArrowheads="1"/>
            </p:cNvSpPr>
            <p:nvPr/>
          </p:nvSpPr>
          <p:spPr bwMode="auto">
            <a:xfrm>
              <a:off x="5541346" y="5027085"/>
              <a:ext cx="23489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a:latin typeface="Arial" charset="0"/>
                </a:rPr>
                <a:t>|</a:t>
              </a:r>
            </a:p>
          </p:txBody>
        </p:sp>
        <p:sp>
          <p:nvSpPr>
            <p:cNvPr id="88094" name="TextBox 87"/>
            <p:cNvSpPr txBox="1">
              <a:spLocks noChangeArrowheads="1"/>
            </p:cNvSpPr>
            <p:nvPr/>
          </p:nvSpPr>
          <p:spPr bwMode="auto">
            <a:xfrm>
              <a:off x="6128192" y="5027085"/>
              <a:ext cx="23489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a:latin typeface="Arial" charset="0"/>
                </a:rPr>
                <a:t>|</a:t>
              </a:r>
            </a:p>
          </p:txBody>
        </p:sp>
        <p:sp>
          <p:nvSpPr>
            <p:cNvPr id="88095" name="TextBox 88"/>
            <p:cNvSpPr txBox="1">
              <a:spLocks noChangeArrowheads="1"/>
            </p:cNvSpPr>
            <p:nvPr/>
          </p:nvSpPr>
          <p:spPr bwMode="auto">
            <a:xfrm>
              <a:off x="6721387" y="5027085"/>
              <a:ext cx="23489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400" b="1">
                  <a:latin typeface="Arial" charset="0"/>
                </a:rPr>
                <a:t>|</a:t>
              </a:r>
            </a:p>
          </p:txBody>
        </p:sp>
        <p:grpSp>
          <p:nvGrpSpPr>
            <p:cNvPr id="88096" name="Group 3"/>
            <p:cNvGrpSpPr>
              <a:grpSpLocks/>
            </p:cNvGrpSpPr>
            <p:nvPr/>
          </p:nvGrpSpPr>
          <p:grpSpPr bwMode="auto">
            <a:xfrm>
              <a:off x="1633150" y="5924034"/>
              <a:ext cx="6520251" cy="307777"/>
              <a:chOff x="1480750" y="5962134"/>
              <a:chExt cx="6520251" cy="307777"/>
            </a:xfrm>
          </p:grpSpPr>
          <p:sp>
            <p:nvSpPr>
              <p:cNvPr id="88097" name="TextBox 90"/>
              <p:cNvSpPr txBox="1">
                <a:spLocks noChangeArrowheads="1"/>
              </p:cNvSpPr>
              <p:nvPr/>
            </p:nvSpPr>
            <p:spPr bwMode="auto">
              <a:xfrm>
                <a:off x="2145383" y="5962134"/>
                <a:ext cx="585561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tabLst>
                    <a:tab pos="2159000" algn="l"/>
                    <a:tab pos="4038600" algn="l"/>
                  </a:tabLst>
                  <a:defRPr>
                    <a:solidFill>
                      <a:schemeClr val="tx1"/>
                    </a:solidFill>
                    <a:latin typeface="Calibri" charset="0"/>
                    <a:ea typeface="ＭＳ Ｐゴシック" charset="0"/>
                    <a:cs typeface="Arial" charset="0"/>
                  </a:defRPr>
                </a:lvl1pPr>
                <a:lvl2pPr marL="742950" indent="-285750">
                  <a:tabLst>
                    <a:tab pos="2159000" algn="l"/>
                    <a:tab pos="4038600" algn="l"/>
                  </a:tabLst>
                  <a:defRPr>
                    <a:solidFill>
                      <a:schemeClr val="tx1"/>
                    </a:solidFill>
                    <a:latin typeface="Calibri" charset="0"/>
                    <a:ea typeface="Arial" charset="0"/>
                    <a:cs typeface="Arial" charset="0"/>
                  </a:defRPr>
                </a:lvl2pPr>
                <a:lvl3pPr marL="1143000" indent="-228600">
                  <a:tabLst>
                    <a:tab pos="2159000" algn="l"/>
                    <a:tab pos="4038600" algn="l"/>
                  </a:tabLst>
                  <a:defRPr>
                    <a:solidFill>
                      <a:schemeClr val="tx1"/>
                    </a:solidFill>
                    <a:latin typeface="Calibri" charset="0"/>
                    <a:ea typeface="Arial" charset="0"/>
                    <a:cs typeface="Arial" charset="0"/>
                  </a:defRPr>
                </a:lvl3pPr>
                <a:lvl4pPr marL="1600200" indent="-228600">
                  <a:tabLst>
                    <a:tab pos="2159000" algn="l"/>
                    <a:tab pos="4038600" algn="l"/>
                  </a:tabLst>
                  <a:defRPr>
                    <a:solidFill>
                      <a:schemeClr val="tx1"/>
                    </a:solidFill>
                    <a:latin typeface="Calibri" charset="0"/>
                    <a:ea typeface="Arial" charset="0"/>
                    <a:cs typeface="Arial" charset="0"/>
                  </a:defRPr>
                </a:lvl4pPr>
                <a:lvl5pPr marL="2057400" indent="-228600">
                  <a:tabLst>
                    <a:tab pos="2159000" algn="l"/>
                    <a:tab pos="40386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2159000" algn="l"/>
                    <a:tab pos="40386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2159000" algn="l"/>
                    <a:tab pos="40386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2159000" algn="l"/>
                    <a:tab pos="40386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2159000" algn="l"/>
                    <a:tab pos="4038600" algn="l"/>
                  </a:tabLst>
                  <a:defRPr>
                    <a:solidFill>
                      <a:schemeClr val="tx1"/>
                    </a:solidFill>
                    <a:latin typeface="Calibri" charset="0"/>
                    <a:ea typeface="Arial" charset="0"/>
                    <a:cs typeface="Arial" charset="0"/>
                  </a:defRPr>
                </a:lvl9pPr>
              </a:lstStyle>
              <a:p>
                <a:r>
                  <a:rPr lang="en-US" sz="1400" dirty="0">
                    <a:latin typeface="Arial" charset="0"/>
                  </a:rPr>
                  <a:t>Agriculture	Services	Manufacturing</a:t>
                </a:r>
              </a:p>
            </p:txBody>
          </p:sp>
          <p:cxnSp>
            <p:nvCxnSpPr>
              <p:cNvPr id="92" name="Straight Connector 91"/>
              <p:cNvCxnSpPr/>
              <p:nvPr/>
            </p:nvCxnSpPr>
            <p:spPr>
              <a:xfrm>
                <a:off x="3562066" y="6131801"/>
                <a:ext cx="663618" cy="0"/>
              </a:xfrm>
              <a:prstGeom prst="line">
                <a:avLst/>
              </a:prstGeom>
              <a:ln w="57150" cmpd="sng">
                <a:prstDash val="solid"/>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1480721" y="6131801"/>
                <a:ext cx="576299" cy="0"/>
              </a:xfrm>
              <a:prstGeom prst="line">
                <a:avLst/>
              </a:prstGeom>
              <a:ln w="57150" cmpd="sng">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5492590" y="6131801"/>
                <a:ext cx="608052" cy="0"/>
              </a:xfrm>
              <a:prstGeom prst="line">
                <a:avLst/>
              </a:prstGeom>
              <a:ln w="57150" cmpd="sng">
                <a:solidFill>
                  <a:srgbClr val="4BACC6"/>
                </a:solidFill>
                <a:prstDash val="solid"/>
              </a:ln>
              <a:effectLst/>
            </p:spPr>
            <p:style>
              <a:lnRef idx="2">
                <a:schemeClr val="accent1"/>
              </a:lnRef>
              <a:fillRef idx="0">
                <a:schemeClr val="accent1"/>
              </a:fillRef>
              <a:effectRef idx="1">
                <a:schemeClr val="accent1"/>
              </a:effectRef>
              <a:fontRef idx="minor">
                <a:schemeClr val="tx1"/>
              </a:fontRef>
            </p:style>
          </p:cxnSp>
        </p:grpSp>
      </p:gr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2/3*#ppt_w"/>
                                          </p:val>
                                        </p:tav>
                                        <p:tav tm="100000">
                                          <p:val>
                                            <p:strVal val="#ppt_w"/>
                                          </p:val>
                                        </p:tav>
                                      </p:tavLst>
                                    </p:anim>
                                    <p:anim calcmode="lin" valueType="num">
                                      <p:cBhvr>
                                        <p:cTn id="8" dur="1000" fill="hold"/>
                                        <p:tgtEl>
                                          <p:spTgt spid="5"/>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2000"/>
                            </p:stCondLst>
                            <p:childTnLst>
                              <p:par>
                                <p:cTn id="10" presetID="22" presetClass="entr" presetSubtype="8" fill="hold" grpId="0" nodeType="afterEffect">
                                  <p:stCondLst>
                                    <p:cond delay="1000"/>
                                  </p:stCondLst>
                                  <p:childTnLst>
                                    <p:set>
                                      <p:cBhvr>
                                        <p:cTn id="11" dur="1" fill="hold">
                                          <p:stCondLst>
                                            <p:cond delay="0"/>
                                          </p:stCondLst>
                                        </p:cTn>
                                        <p:tgtEl>
                                          <p:spTgt spid="58"/>
                                        </p:tgtEl>
                                        <p:attrNameLst>
                                          <p:attrName>style.visibility</p:attrName>
                                        </p:attrNameLst>
                                      </p:cBhvr>
                                      <p:to>
                                        <p:strVal val="visible"/>
                                      </p:to>
                                    </p:set>
                                    <p:animEffect transition="in" filter="wipe(left)">
                                      <p:cBhvr>
                                        <p:cTn id="12"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5"/>
          <p:cNvSpPr>
            <a:spLocks noGrp="1"/>
          </p:cNvSpPr>
          <p:nvPr>
            <p:ph type="title"/>
          </p:nvPr>
        </p:nvSpPr>
        <p:spPr>
          <a:xfrm>
            <a:off x="457200" y="96838"/>
            <a:ext cx="8229600" cy="957262"/>
          </a:xfrm>
        </p:spPr>
        <p:txBody>
          <a:bodyPr/>
          <a:lstStyle/>
          <a:p>
            <a:r>
              <a:rPr lang="en-US" dirty="0">
                <a:latin typeface="Arial" charset="0"/>
                <a:cs typeface="Arial" charset="0"/>
              </a:rPr>
              <a:t>Organizations in Each Sector</a:t>
            </a:r>
          </a:p>
        </p:txBody>
      </p:sp>
      <p:graphicFrame>
        <p:nvGraphicFramePr>
          <p:cNvPr id="7" name="Table 6"/>
          <p:cNvGraphicFramePr>
            <a:graphicFrameLocks noGrp="1"/>
          </p:cNvGraphicFramePr>
          <p:nvPr>
            <p:extLst>
              <p:ext uri="{D42A27DB-BD31-4B8C-83A1-F6EECF244321}">
                <p14:modId xmlns:p14="http://schemas.microsoft.com/office/powerpoint/2010/main" val="3663858849"/>
              </p:ext>
            </p:extLst>
          </p:nvPr>
        </p:nvGraphicFramePr>
        <p:xfrm>
          <a:off x="327547" y="1039482"/>
          <a:ext cx="8484312" cy="5194488"/>
        </p:xfrm>
        <a:graphic>
          <a:graphicData uri="http://schemas.openxmlformats.org/drawingml/2006/table">
            <a:tbl>
              <a:tblPr firstRow="1" bandRow="1">
                <a:tableStyleId>{2D5ABB26-0587-4C30-8999-92F81FD0307C}</a:tableStyleId>
              </a:tblPr>
              <a:tblGrid>
                <a:gridCol w="1413617">
                  <a:extLst>
                    <a:ext uri="{9D8B030D-6E8A-4147-A177-3AD203B41FA5}">
                      <a16:colId xmlns:a16="http://schemas.microsoft.com/office/drawing/2014/main" val="20000"/>
                    </a:ext>
                  </a:extLst>
                </a:gridCol>
                <a:gridCol w="1752665">
                  <a:extLst>
                    <a:ext uri="{9D8B030D-6E8A-4147-A177-3AD203B41FA5}">
                      <a16:colId xmlns:a16="http://schemas.microsoft.com/office/drawing/2014/main" val="20001"/>
                    </a:ext>
                  </a:extLst>
                </a:gridCol>
                <a:gridCol w="3916907">
                  <a:extLst>
                    <a:ext uri="{9D8B030D-6E8A-4147-A177-3AD203B41FA5}">
                      <a16:colId xmlns:a16="http://schemas.microsoft.com/office/drawing/2014/main" val="20002"/>
                    </a:ext>
                  </a:extLst>
                </a:gridCol>
                <a:gridCol w="429916">
                  <a:extLst>
                    <a:ext uri="{9D8B030D-6E8A-4147-A177-3AD203B41FA5}">
                      <a16:colId xmlns:a16="http://schemas.microsoft.com/office/drawing/2014/main" val="20003"/>
                    </a:ext>
                  </a:extLst>
                </a:gridCol>
                <a:gridCol w="248692">
                  <a:extLst>
                    <a:ext uri="{9D8B030D-6E8A-4147-A177-3AD203B41FA5}">
                      <a16:colId xmlns:a16="http://schemas.microsoft.com/office/drawing/2014/main" val="20004"/>
                    </a:ext>
                  </a:extLst>
                </a:gridCol>
                <a:gridCol w="722515">
                  <a:extLst>
                    <a:ext uri="{9D8B030D-6E8A-4147-A177-3AD203B41FA5}">
                      <a16:colId xmlns:a16="http://schemas.microsoft.com/office/drawing/2014/main" val="20005"/>
                    </a:ext>
                  </a:extLst>
                </a:gridCol>
              </a:tblGrid>
              <a:tr h="317521">
                <a:tc>
                  <a:txBody>
                    <a:bodyPr/>
                    <a:lstStyle/>
                    <a:p>
                      <a:r>
                        <a:rPr lang="en-US" sz="1300" b="1" dirty="0" smtClean="0">
                          <a:solidFill>
                            <a:srgbClr val="FFFFFF"/>
                          </a:solidFill>
                          <a:latin typeface="Arial"/>
                          <a:cs typeface="Arial"/>
                        </a:rPr>
                        <a:t>TABLE 1.4</a:t>
                      </a:r>
                      <a:endParaRPr lang="en-US" sz="1300" b="1" dirty="0">
                        <a:solidFill>
                          <a:srgbClr val="FFFFFF"/>
                        </a:solidFill>
                        <a:latin typeface="Arial"/>
                        <a:cs typeface="Arial"/>
                      </a:endParaRPr>
                    </a:p>
                  </a:txBody>
                  <a:tcPr marL="91447" marR="91447" marT="45723" marB="45723">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endParaRPr lang="en-US" sz="1300" b="1">
                        <a:latin typeface="Arial"/>
                        <a:cs typeface="Arial"/>
                      </a:endParaRPr>
                    </a:p>
                  </a:txBody>
                  <a:tcPr marL="91447" marR="91447" marT="45723" marB="45723">
                    <a:lnB w="12700" cap="flat" cmpd="sng" algn="ctr">
                      <a:solidFill>
                        <a:srgbClr val="000000"/>
                      </a:solidFill>
                      <a:prstDash val="solid"/>
                      <a:round/>
                      <a:headEnd type="none" w="med" len="med"/>
                      <a:tailEnd type="none" w="med" len="med"/>
                    </a:lnB>
                  </a:tcPr>
                </a:tc>
                <a:tc>
                  <a:txBody>
                    <a:bodyPr/>
                    <a:lstStyle/>
                    <a:p>
                      <a:endParaRPr lang="en-US" sz="1300" b="1">
                        <a:latin typeface="Arial"/>
                        <a:cs typeface="Arial"/>
                      </a:endParaRPr>
                    </a:p>
                  </a:txBody>
                  <a:tcPr marL="91447" marR="91447" marT="45723" marB="45723">
                    <a:lnB w="12700" cap="flat" cmpd="sng" algn="ctr">
                      <a:solidFill>
                        <a:srgbClr val="000000"/>
                      </a:solidFill>
                      <a:prstDash val="solid"/>
                      <a:round/>
                      <a:headEnd type="none" w="med" len="med"/>
                      <a:tailEnd type="none" w="med" len="med"/>
                    </a:lnB>
                  </a:tcPr>
                </a:tc>
                <a:tc>
                  <a:txBody>
                    <a:bodyPr/>
                    <a:lstStyle/>
                    <a:p>
                      <a:endParaRPr lang="en-US" sz="1300" b="1">
                        <a:latin typeface="Arial"/>
                        <a:cs typeface="Arial"/>
                      </a:endParaRPr>
                    </a:p>
                  </a:txBody>
                  <a:tcPr marL="91447" marR="91447" marT="45723" marB="45723">
                    <a:lnB w="12700" cap="flat" cmpd="sng" algn="ctr">
                      <a:solidFill>
                        <a:srgbClr val="000000"/>
                      </a:solidFill>
                      <a:prstDash val="solid"/>
                      <a:round/>
                      <a:headEnd type="none" w="med" len="med"/>
                      <a:tailEnd type="none" w="med" len="med"/>
                    </a:lnB>
                  </a:tcPr>
                </a:tc>
                <a:tc gridSpan="2">
                  <a:txBody>
                    <a:bodyPr/>
                    <a:lstStyle/>
                    <a:p>
                      <a:endParaRPr lang="en-US" sz="1300" b="1">
                        <a:latin typeface="Arial"/>
                        <a:cs typeface="Arial"/>
                      </a:endParaRPr>
                    </a:p>
                  </a:txBody>
                  <a:tcPr marL="91447" marR="91447" marT="45723" marB="45723">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518195">
                <a:tc gridSpan="2">
                  <a:txBody>
                    <a:bodyPr/>
                    <a:lstStyle/>
                    <a:p>
                      <a:r>
                        <a:rPr lang="en-US" sz="1300" b="1" dirty="0" smtClean="0">
                          <a:solidFill>
                            <a:srgbClr val="FFFFFF"/>
                          </a:solidFill>
                          <a:latin typeface="Arial"/>
                          <a:cs typeface="Arial"/>
                        </a:rPr>
                        <a:t>SECTOR</a:t>
                      </a:r>
                      <a:endParaRPr lang="en-US" sz="1300" b="1" dirty="0">
                        <a:solidFill>
                          <a:srgbClr val="FFFFFF"/>
                        </a:solidFill>
                        <a:latin typeface="Arial"/>
                        <a:cs typeface="Arial"/>
                      </a:endParaRPr>
                    </a:p>
                  </a:txBody>
                  <a:tcPr marL="91447" marR="91447" marT="45723" marB="45723" anchor="b">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hMerge="1">
                  <a:txBody>
                    <a:bodyPr/>
                    <a:lstStyle/>
                    <a:p>
                      <a:endParaRPr lang="en-US" sz="1200" dirty="0"/>
                    </a:p>
                  </a:txBody>
                  <a:tcPr/>
                </a:tc>
                <a:tc>
                  <a:txBody>
                    <a:bodyPr/>
                    <a:lstStyle/>
                    <a:p>
                      <a:r>
                        <a:rPr lang="en-US" sz="1300" b="1" dirty="0" smtClean="0">
                          <a:solidFill>
                            <a:srgbClr val="FFFFFF"/>
                          </a:solidFill>
                          <a:latin typeface="Arial"/>
                          <a:cs typeface="Arial"/>
                        </a:rPr>
                        <a:t>EXAMPLE</a:t>
                      </a:r>
                      <a:endParaRPr lang="en-US" sz="1300" b="1" dirty="0">
                        <a:solidFill>
                          <a:srgbClr val="FFFFFF"/>
                        </a:solidFill>
                        <a:latin typeface="Arial"/>
                        <a:cs typeface="Arial"/>
                      </a:endParaRPr>
                    </a:p>
                  </a:txBody>
                  <a:tcPr marL="91447" marR="91447" marT="45723" marB="45723" anchor="b">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grid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300" b="1" dirty="0" smtClean="0">
                          <a:solidFill>
                            <a:srgbClr val="FFFFFF"/>
                          </a:solidFill>
                          <a:latin typeface="Arial"/>
                          <a:cs typeface="Arial"/>
                        </a:rPr>
                        <a:t>PERCENT OF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300" b="1" dirty="0" smtClean="0">
                          <a:solidFill>
                            <a:srgbClr val="FFFFFF"/>
                          </a:solidFill>
                          <a:latin typeface="Arial"/>
                          <a:cs typeface="Arial"/>
                        </a:rPr>
                        <a:t>ALL JOBS</a:t>
                      </a:r>
                    </a:p>
                  </a:txBody>
                  <a:tcPr marL="91447" marR="91447" marT="45723" marB="45723" anchor="b">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rgbClr val="D33320"/>
                    </a:solidFill>
                  </a:tcPr>
                </a:tc>
                <a:tc hMerge="1">
                  <a:txBody>
                    <a:bodyPr/>
                    <a:lstStyle/>
                    <a:p>
                      <a:endParaRPr lang="en-US" sz="1400" dirty="0"/>
                    </a:p>
                  </a:txBody>
                  <a:tcPr/>
                </a:tc>
                <a:tc hMerge="1">
                  <a:txBody>
                    <a:bodyPr/>
                    <a:lstStyle/>
                    <a:p>
                      <a:endParaRPr lang="en-US"/>
                    </a:p>
                  </a:txBody>
                  <a:tcPr/>
                </a:tc>
                <a:extLst>
                  <a:ext uri="{0D108BD9-81ED-4DB2-BD59-A6C34878D82A}">
                    <a16:rowId xmlns:a16="http://schemas.microsoft.com/office/drawing/2014/main" val="10001"/>
                  </a:ext>
                </a:extLst>
              </a:tr>
              <a:tr h="304821">
                <a:tc gridSpan="2">
                  <a:txBody>
                    <a:bodyPr/>
                    <a:lstStyle/>
                    <a:p>
                      <a:r>
                        <a:rPr lang="en-US" sz="1300" b="1" dirty="0" smtClean="0">
                          <a:latin typeface="Arial"/>
                          <a:cs typeface="Arial"/>
                        </a:rPr>
                        <a:t>Service Sector</a:t>
                      </a:r>
                      <a:endParaRPr lang="en-US" sz="1300" b="1" dirty="0">
                        <a:latin typeface="Arial"/>
                        <a:cs typeface="Arial"/>
                      </a:endParaRPr>
                    </a:p>
                  </a:txBody>
                  <a:tcPr marL="91447" marR="91447" marT="45723" marB="45723">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sz="1200" dirty="0"/>
                    </a:p>
                  </a:txBody>
                  <a:tcPr/>
                </a:tc>
                <a:tc>
                  <a:txBody>
                    <a:bodyPr/>
                    <a:lstStyle/>
                    <a:p>
                      <a:endParaRPr lang="en-US" sz="1300" b="1" dirty="0">
                        <a:latin typeface="Arial"/>
                        <a:cs typeface="Arial"/>
                      </a:endParaRP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gridSpan="2">
                  <a:txBody>
                    <a:bodyPr/>
                    <a:lstStyle/>
                    <a:p>
                      <a:endParaRPr lang="en-US" sz="1300" b="1" dirty="0">
                        <a:latin typeface="Arial"/>
                        <a:cs typeface="Arial"/>
                      </a:endParaRP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sz="1400" dirty="0"/>
                    </a:p>
                  </a:txBody>
                  <a:tcPr>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endParaRPr lang="en-US" sz="1300" b="1" dirty="0">
                        <a:latin typeface="Arial"/>
                        <a:cs typeface="Arial"/>
                      </a:endParaRP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2"/>
                  </a:ext>
                </a:extLst>
              </a:tr>
              <a:tr h="2042298">
                <a:tc gridSpan="2">
                  <a:txBody>
                    <a:bodyPr/>
                    <a:lstStyle/>
                    <a:p>
                      <a:pPr marL="444500" indent="-266700">
                        <a:spcAft>
                          <a:spcPts val="600"/>
                        </a:spcAft>
                        <a:tabLst/>
                      </a:pPr>
                      <a:r>
                        <a:rPr lang="en-US" sz="1300" b="1" kern="1200" dirty="0" smtClean="0">
                          <a:solidFill>
                            <a:schemeClr val="tx1"/>
                          </a:solidFill>
                          <a:effectLst/>
                          <a:latin typeface="Arial"/>
                          <a:ea typeface="+mn-ea"/>
                          <a:cs typeface="Arial"/>
                        </a:rPr>
                        <a:t>Education, Medical, Other </a:t>
                      </a:r>
                      <a:br>
                        <a:rPr lang="en-US" sz="1300" b="1" kern="1200" dirty="0" smtClean="0">
                          <a:solidFill>
                            <a:schemeClr val="tx1"/>
                          </a:solidFill>
                          <a:effectLst/>
                          <a:latin typeface="Arial"/>
                          <a:ea typeface="+mn-ea"/>
                          <a:cs typeface="Arial"/>
                        </a:rPr>
                      </a:br>
                      <a:endParaRPr lang="en-US" sz="1300" b="1" kern="1200" dirty="0" smtClean="0">
                        <a:solidFill>
                          <a:schemeClr val="tx1"/>
                        </a:solidFill>
                        <a:effectLst/>
                        <a:latin typeface="Arial"/>
                        <a:ea typeface="+mn-ea"/>
                        <a:cs typeface="Arial"/>
                      </a:endParaRPr>
                    </a:p>
                    <a:p>
                      <a:pPr marL="444500" indent="-266700">
                        <a:spcAft>
                          <a:spcPts val="600"/>
                        </a:spcAft>
                        <a:tabLst/>
                      </a:pPr>
                      <a:r>
                        <a:rPr lang="en-US" sz="1300" b="1" kern="1200" dirty="0" smtClean="0">
                          <a:solidFill>
                            <a:schemeClr val="tx1"/>
                          </a:solidFill>
                          <a:effectLst/>
                          <a:latin typeface="Arial"/>
                          <a:ea typeface="+mn-ea"/>
                          <a:cs typeface="Arial"/>
                        </a:rPr>
                        <a:t>Trade (retail, wholesale), Transportation </a:t>
                      </a:r>
                    </a:p>
                    <a:p>
                      <a:pPr marL="444500" indent="-266700">
                        <a:spcAft>
                          <a:spcPts val="600"/>
                        </a:spcAft>
                        <a:tabLst/>
                      </a:pPr>
                      <a:r>
                        <a:rPr lang="en-US" sz="1300" b="1" kern="1200" dirty="0" smtClean="0">
                          <a:solidFill>
                            <a:schemeClr val="tx1"/>
                          </a:solidFill>
                          <a:effectLst/>
                          <a:latin typeface="Arial"/>
                          <a:ea typeface="+mn-ea"/>
                          <a:cs typeface="Arial"/>
                        </a:rPr>
                        <a:t>Information,</a:t>
                      </a:r>
                      <a:r>
                        <a:rPr lang="en-US" sz="1300" b="1" kern="1200" baseline="0" dirty="0" smtClean="0">
                          <a:solidFill>
                            <a:schemeClr val="tx1"/>
                          </a:solidFill>
                          <a:effectLst/>
                          <a:latin typeface="Arial"/>
                          <a:ea typeface="+mn-ea"/>
                          <a:cs typeface="Arial"/>
                        </a:rPr>
                        <a:t> Publishers, Broadcast</a:t>
                      </a:r>
                      <a:endParaRPr lang="en-US" sz="1300" b="1" kern="1200" dirty="0" smtClean="0">
                        <a:solidFill>
                          <a:schemeClr val="tx1"/>
                        </a:solidFill>
                        <a:effectLst/>
                        <a:latin typeface="Arial"/>
                        <a:ea typeface="+mn-ea"/>
                        <a:cs typeface="Arial"/>
                      </a:endParaRPr>
                    </a:p>
                    <a:p>
                      <a:pPr marL="444500" indent="-266700">
                        <a:spcAft>
                          <a:spcPts val="600"/>
                        </a:spcAft>
                        <a:tabLst/>
                      </a:pPr>
                      <a:r>
                        <a:rPr lang="en-US" sz="1300" b="1" kern="1200" dirty="0" smtClean="0">
                          <a:solidFill>
                            <a:schemeClr val="tx1"/>
                          </a:solidFill>
                          <a:effectLst/>
                          <a:latin typeface="Arial"/>
                          <a:ea typeface="+mn-ea"/>
                          <a:cs typeface="Arial"/>
                        </a:rPr>
                        <a:t>Professional,</a:t>
                      </a:r>
                      <a:r>
                        <a:rPr lang="en-US" sz="1300" b="1" kern="1200" baseline="0" dirty="0" smtClean="0">
                          <a:solidFill>
                            <a:schemeClr val="tx1"/>
                          </a:solidFill>
                          <a:effectLst/>
                          <a:latin typeface="Arial"/>
                          <a:ea typeface="+mn-ea"/>
                          <a:cs typeface="Arial"/>
                        </a:rPr>
                        <a:t> Legal,</a:t>
                      </a:r>
                      <a:r>
                        <a:rPr lang="en-US" sz="1300" b="1" kern="1200" dirty="0" smtClean="0">
                          <a:solidFill>
                            <a:schemeClr val="tx1"/>
                          </a:solidFill>
                          <a:effectLst/>
                          <a:latin typeface="Arial"/>
                          <a:ea typeface="+mn-ea"/>
                          <a:cs typeface="Arial"/>
                        </a:rPr>
                        <a:t> Business Services,</a:t>
                      </a:r>
                      <a:r>
                        <a:rPr lang="en-US" sz="1300" b="1" kern="1200" baseline="0" dirty="0" smtClean="0">
                          <a:solidFill>
                            <a:schemeClr val="tx1"/>
                          </a:solidFill>
                          <a:effectLst/>
                          <a:latin typeface="Arial"/>
                          <a:ea typeface="+mn-ea"/>
                          <a:cs typeface="Arial"/>
                        </a:rPr>
                        <a:t> Associations</a:t>
                      </a:r>
                      <a:endParaRPr lang="en-US" sz="1300" b="1" kern="1200" dirty="0" smtClean="0">
                        <a:solidFill>
                          <a:schemeClr val="tx1"/>
                        </a:solidFill>
                        <a:effectLst/>
                        <a:latin typeface="Arial"/>
                        <a:ea typeface="+mn-ea"/>
                        <a:cs typeface="Arial"/>
                      </a:endParaRPr>
                    </a:p>
                    <a:p>
                      <a:pPr marL="444500" indent="-266700">
                        <a:spcAft>
                          <a:spcPts val="600"/>
                        </a:spcAft>
                        <a:tabLst/>
                      </a:pPr>
                      <a:r>
                        <a:rPr lang="en-US" sz="1300" b="1" kern="1200" dirty="0" smtClean="0">
                          <a:solidFill>
                            <a:schemeClr val="tx1"/>
                          </a:solidFill>
                          <a:effectLst/>
                          <a:latin typeface="Arial"/>
                          <a:ea typeface="+mn-ea"/>
                          <a:cs typeface="Arial"/>
                        </a:rPr>
                        <a:t>Finance, Insurance, Real Estate </a:t>
                      </a:r>
                    </a:p>
                    <a:p>
                      <a:pPr marL="444500" indent="-266700">
                        <a:spcAft>
                          <a:spcPts val="600"/>
                        </a:spcAft>
                        <a:tabLst/>
                      </a:pPr>
                      <a:r>
                        <a:rPr lang="en-US" sz="1300" b="1" kern="1200" dirty="0" smtClean="0">
                          <a:solidFill>
                            <a:schemeClr val="tx1"/>
                          </a:solidFill>
                          <a:effectLst/>
                          <a:latin typeface="Arial"/>
                          <a:ea typeface="+mn-ea"/>
                          <a:cs typeface="Arial"/>
                        </a:rPr>
                        <a:t>Food, Lodging, Entertainment </a:t>
                      </a:r>
                    </a:p>
                    <a:p>
                      <a:pPr marL="444500" indent="-266700">
                        <a:spcAft>
                          <a:spcPts val="600"/>
                        </a:spcAft>
                        <a:tabLst/>
                      </a:pPr>
                      <a:r>
                        <a:rPr lang="en-US" sz="1300" b="1" kern="1200" dirty="0" smtClean="0">
                          <a:solidFill>
                            <a:schemeClr val="tx1"/>
                          </a:solidFill>
                          <a:effectLst/>
                          <a:latin typeface="Arial"/>
                          <a:ea typeface="+mn-ea"/>
                          <a:cs typeface="Arial"/>
                        </a:rPr>
                        <a:t>Public Administration</a:t>
                      </a:r>
                      <a:endParaRPr lang="en-US" sz="1300" b="1" dirty="0" smtClean="0">
                        <a:latin typeface="Arial"/>
                        <a:cs typeface="Arial"/>
                      </a:endParaRPr>
                    </a:p>
                  </a:txBody>
                  <a:tcPr marL="91447" marR="91447" marT="45723" marB="45723">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sz="1200" dirty="0"/>
                    </a:p>
                  </a:txBody>
                  <a:tcPr/>
                </a:tc>
                <a:tc>
                  <a:txBody>
                    <a:bodyPr/>
                    <a:lstStyle/>
                    <a:p>
                      <a:pPr>
                        <a:spcAft>
                          <a:spcPts val="600"/>
                        </a:spcAft>
                      </a:pPr>
                      <a:r>
                        <a:rPr lang="en-US" sz="1300" b="1" kern="1200" dirty="0" smtClean="0">
                          <a:solidFill>
                            <a:schemeClr val="tx1"/>
                          </a:solidFill>
                          <a:effectLst/>
                          <a:latin typeface="Arial"/>
                          <a:ea typeface="+mn-ea"/>
                          <a:cs typeface="Arial"/>
                        </a:rPr>
                        <a:t>San Diego State University, Arnold Palmer Hospital </a:t>
                      </a:r>
                      <a:endParaRPr lang="en-US" sz="1300" b="1" dirty="0" smtClean="0">
                        <a:latin typeface="Arial"/>
                        <a:cs typeface="Arial"/>
                      </a:endParaRPr>
                    </a:p>
                    <a:p>
                      <a:pPr>
                        <a:spcAft>
                          <a:spcPts val="600"/>
                        </a:spcAft>
                      </a:pPr>
                      <a:r>
                        <a:rPr lang="en-US" sz="1300" b="1" kern="1200" dirty="0" smtClean="0">
                          <a:solidFill>
                            <a:schemeClr val="tx1"/>
                          </a:solidFill>
                          <a:effectLst/>
                          <a:latin typeface="Arial"/>
                          <a:ea typeface="+mn-ea"/>
                          <a:cs typeface="Arial"/>
                        </a:rPr>
                        <a:t>Walgreen's, </a:t>
                      </a:r>
                      <a:r>
                        <a:rPr lang="en-US" sz="1300" b="1" kern="1200" dirty="0" err="1" smtClean="0">
                          <a:solidFill>
                            <a:schemeClr val="tx1"/>
                          </a:solidFill>
                          <a:effectLst/>
                          <a:latin typeface="Arial"/>
                          <a:ea typeface="+mn-ea"/>
                          <a:cs typeface="Arial"/>
                        </a:rPr>
                        <a:t>Walmart</a:t>
                      </a:r>
                      <a:r>
                        <a:rPr lang="en-US" sz="1300" b="1" kern="1200" dirty="0" smtClean="0">
                          <a:solidFill>
                            <a:schemeClr val="tx1"/>
                          </a:solidFill>
                          <a:effectLst/>
                          <a:latin typeface="Arial"/>
                          <a:ea typeface="+mn-ea"/>
                          <a:cs typeface="Arial"/>
                        </a:rPr>
                        <a:t>, Nordstrom,</a:t>
                      </a:r>
                      <a:r>
                        <a:rPr lang="en-US" sz="1300" b="1" kern="1200" baseline="0" dirty="0" smtClean="0">
                          <a:solidFill>
                            <a:schemeClr val="tx1"/>
                          </a:solidFill>
                          <a:effectLst/>
                          <a:latin typeface="Arial"/>
                          <a:ea typeface="+mn-ea"/>
                          <a:cs typeface="Arial"/>
                        </a:rPr>
                        <a:t> Alaska </a:t>
                      </a:r>
                      <a:br>
                        <a:rPr lang="en-US" sz="1300" b="1" kern="1200" baseline="0" dirty="0" smtClean="0">
                          <a:solidFill>
                            <a:schemeClr val="tx1"/>
                          </a:solidFill>
                          <a:effectLst/>
                          <a:latin typeface="Arial"/>
                          <a:ea typeface="+mn-ea"/>
                          <a:cs typeface="Arial"/>
                        </a:rPr>
                      </a:br>
                      <a:r>
                        <a:rPr lang="en-US" sz="1300" b="1" kern="1200" baseline="0" dirty="0" smtClean="0">
                          <a:solidFill>
                            <a:schemeClr val="tx1"/>
                          </a:solidFill>
                          <a:effectLst/>
                          <a:latin typeface="Arial"/>
                          <a:ea typeface="+mn-ea"/>
                          <a:cs typeface="Arial"/>
                        </a:rPr>
                        <a:t>Airlines</a:t>
                      </a:r>
                      <a:endParaRPr lang="en-US" sz="1300" b="1" dirty="0" smtClean="0">
                        <a:latin typeface="Arial"/>
                        <a:cs typeface="Arial"/>
                      </a:endParaRPr>
                    </a:p>
                    <a:p>
                      <a:pPr>
                        <a:spcAft>
                          <a:spcPts val="600"/>
                        </a:spcAft>
                      </a:pPr>
                      <a:r>
                        <a:rPr lang="en-US" sz="1300" b="1" kern="1200" dirty="0" smtClean="0">
                          <a:solidFill>
                            <a:schemeClr val="tx1"/>
                          </a:solidFill>
                          <a:effectLst/>
                          <a:latin typeface="Arial"/>
                          <a:ea typeface="+mn-ea"/>
                          <a:cs typeface="Arial"/>
                        </a:rPr>
                        <a:t>IBM, Bloomberg, Pearson, ESPN </a:t>
                      </a:r>
                      <a:endParaRPr lang="en-US" sz="1300" b="1" dirty="0" smtClean="0">
                        <a:latin typeface="Arial"/>
                        <a:cs typeface="Arial"/>
                      </a:endParaRPr>
                    </a:p>
                    <a:p>
                      <a:pPr>
                        <a:spcAft>
                          <a:spcPts val="600"/>
                        </a:spcAft>
                      </a:pPr>
                      <a:r>
                        <a:rPr lang="en-US" sz="1300" b="1" kern="1200" dirty="0" smtClean="0">
                          <a:solidFill>
                            <a:schemeClr val="tx1"/>
                          </a:solidFill>
                          <a:effectLst/>
                          <a:latin typeface="Arial"/>
                          <a:ea typeface="+mn-ea"/>
                          <a:cs typeface="Arial"/>
                        </a:rPr>
                        <a:t>Snelling and Snelling, Waste Management, Inc., American Medical Association, Ernst &amp; Young </a:t>
                      </a:r>
                      <a:endParaRPr lang="en-US" sz="1300" b="1" dirty="0" smtClean="0">
                        <a:latin typeface="Arial"/>
                        <a:cs typeface="Arial"/>
                      </a:endParaRPr>
                    </a:p>
                    <a:p>
                      <a:pPr>
                        <a:spcAft>
                          <a:spcPts val="600"/>
                        </a:spcAft>
                      </a:pPr>
                      <a:r>
                        <a:rPr lang="en-US" sz="1300" b="1" kern="1200" dirty="0" smtClean="0">
                          <a:solidFill>
                            <a:schemeClr val="tx1"/>
                          </a:solidFill>
                          <a:effectLst/>
                          <a:latin typeface="Arial"/>
                          <a:ea typeface="+mn-ea"/>
                          <a:cs typeface="Arial"/>
                        </a:rPr>
                        <a:t>Citicorp, American Express, Prudential, Aetna</a:t>
                      </a:r>
                    </a:p>
                    <a:p>
                      <a:pPr>
                        <a:spcAft>
                          <a:spcPts val="600"/>
                        </a:spcAft>
                      </a:pPr>
                      <a:r>
                        <a:rPr lang="en-US" sz="1300" b="1" kern="1200" dirty="0" smtClean="0">
                          <a:solidFill>
                            <a:schemeClr val="tx1"/>
                          </a:solidFill>
                          <a:effectLst/>
                          <a:latin typeface="Arial"/>
                          <a:ea typeface="+mn-ea"/>
                          <a:cs typeface="Arial"/>
                        </a:rPr>
                        <a:t>Olive Garden, Motel 6, Walt Disney</a:t>
                      </a:r>
                    </a:p>
                    <a:p>
                      <a:pPr>
                        <a:spcAft>
                          <a:spcPts val="600"/>
                        </a:spcAft>
                      </a:pPr>
                      <a:r>
                        <a:rPr lang="en-US" sz="1300" b="1" kern="1200" dirty="0" smtClean="0">
                          <a:solidFill>
                            <a:schemeClr val="tx1"/>
                          </a:solidFill>
                          <a:effectLst/>
                          <a:latin typeface="Arial"/>
                          <a:ea typeface="+mn-ea"/>
                          <a:cs typeface="Arial"/>
                        </a:rPr>
                        <a:t>U.S., State of Alabama, Cook County </a:t>
                      </a:r>
                      <a:endParaRPr lang="en-US" sz="1300" b="1" dirty="0" smtClean="0">
                        <a:latin typeface="Arial"/>
                        <a:cs typeface="Arial"/>
                      </a:endParaRP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gridSpan="2">
                  <a:txBody>
                    <a:bodyPr/>
                    <a:lstStyle/>
                    <a:p>
                      <a:pPr>
                        <a:spcAft>
                          <a:spcPts val="600"/>
                        </a:spcAft>
                        <a:tabLst>
                          <a:tab pos="533400" algn="r"/>
                        </a:tabLst>
                      </a:pPr>
                      <a:r>
                        <a:rPr lang="en-US" sz="1300" b="1" dirty="0" smtClean="0">
                          <a:latin typeface="Arial"/>
                          <a:cs typeface="Arial"/>
                        </a:rPr>
                        <a:t>	15.3</a:t>
                      </a:r>
                      <a:br>
                        <a:rPr lang="en-US" sz="1300" b="1" dirty="0" smtClean="0">
                          <a:latin typeface="Arial"/>
                          <a:cs typeface="Arial"/>
                        </a:rPr>
                      </a:br>
                      <a:endParaRPr lang="en-US" sz="1300" b="1" dirty="0" smtClean="0">
                        <a:latin typeface="Arial"/>
                        <a:cs typeface="Arial"/>
                      </a:endParaRPr>
                    </a:p>
                    <a:p>
                      <a:pPr>
                        <a:spcAft>
                          <a:spcPts val="600"/>
                        </a:spcAft>
                        <a:tabLst>
                          <a:tab pos="533400" algn="r"/>
                        </a:tabLst>
                      </a:pPr>
                      <a:r>
                        <a:rPr lang="en-US" sz="1300" b="1" dirty="0" smtClean="0">
                          <a:latin typeface="Arial"/>
                          <a:cs typeface="Arial"/>
                        </a:rPr>
                        <a:t>	15.8</a:t>
                      </a:r>
                      <a:br>
                        <a:rPr lang="en-US" sz="1300" b="1" dirty="0" smtClean="0">
                          <a:latin typeface="Arial"/>
                          <a:cs typeface="Arial"/>
                        </a:rPr>
                      </a:br>
                      <a:endParaRPr lang="en-US" sz="1300" b="1" dirty="0" smtClean="0">
                        <a:latin typeface="Arial"/>
                        <a:cs typeface="Arial"/>
                      </a:endParaRPr>
                    </a:p>
                    <a:p>
                      <a:pPr>
                        <a:spcAft>
                          <a:spcPts val="600"/>
                        </a:spcAft>
                        <a:tabLst>
                          <a:tab pos="533400" algn="r"/>
                        </a:tabLst>
                      </a:pPr>
                      <a:r>
                        <a:rPr lang="en-US" sz="1300" b="1" dirty="0" smtClean="0">
                          <a:latin typeface="Arial"/>
                          <a:cs typeface="Arial"/>
                        </a:rPr>
                        <a:t>	1.9</a:t>
                      </a:r>
                    </a:p>
                    <a:p>
                      <a:pPr>
                        <a:spcAft>
                          <a:spcPts val="600"/>
                        </a:spcAft>
                        <a:tabLst>
                          <a:tab pos="533400" algn="r"/>
                        </a:tabLst>
                      </a:pPr>
                      <a:r>
                        <a:rPr lang="en-US" sz="1300" b="1" dirty="0" smtClean="0">
                          <a:latin typeface="Arial"/>
                          <a:cs typeface="Arial"/>
                        </a:rPr>
                        <a:t>	13.6</a:t>
                      </a:r>
                      <a:br>
                        <a:rPr lang="en-US" sz="1300" b="1" dirty="0" smtClean="0">
                          <a:latin typeface="Arial"/>
                          <a:cs typeface="Arial"/>
                        </a:rPr>
                      </a:br>
                      <a:endParaRPr lang="en-US" sz="1300" b="1" dirty="0" smtClean="0">
                        <a:latin typeface="Arial"/>
                        <a:cs typeface="Arial"/>
                      </a:endParaRPr>
                    </a:p>
                    <a:p>
                      <a:pPr>
                        <a:spcAft>
                          <a:spcPts val="600"/>
                        </a:spcAft>
                        <a:tabLst>
                          <a:tab pos="533400" algn="r"/>
                        </a:tabLst>
                      </a:pPr>
                      <a:r>
                        <a:rPr lang="en-US" sz="1300" b="1" dirty="0" smtClean="0">
                          <a:latin typeface="Arial"/>
                          <a:cs typeface="Arial"/>
                        </a:rPr>
                        <a:t>	9.6</a:t>
                      </a:r>
                    </a:p>
                    <a:p>
                      <a:pPr>
                        <a:spcAft>
                          <a:spcPts val="600"/>
                        </a:spcAft>
                        <a:tabLst>
                          <a:tab pos="533400" algn="r"/>
                        </a:tabLst>
                      </a:pPr>
                      <a:r>
                        <a:rPr lang="en-US" sz="1300" b="1" dirty="0" smtClean="0">
                          <a:latin typeface="Arial"/>
                          <a:cs typeface="Arial"/>
                        </a:rPr>
                        <a:t>	10.4</a:t>
                      </a:r>
                    </a:p>
                    <a:p>
                      <a:pPr>
                        <a:spcAft>
                          <a:spcPts val="600"/>
                        </a:spcAft>
                        <a:tabLst>
                          <a:tab pos="533400" algn="r"/>
                        </a:tabLst>
                      </a:pPr>
                      <a:r>
                        <a:rPr lang="en-US" sz="1300" b="1" dirty="0" smtClean="0">
                          <a:latin typeface="Arial"/>
                          <a:cs typeface="Arial"/>
                        </a:rPr>
                        <a:t>	15.6</a:t>
                      </a:r>
                      <a:endParaRPr lang="en-US" sz="1300" b="1" dirty="0">
                        <a:latin typeface="Arial"/>
                        <a:cs typeface="Arial"/>
                      </a:endParaRP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pPr algn="r">
                        <a:spcAft>
                          <a:spcPts val="600"/>
                        </a:spcAft>
                      </a:pPr>
                      <a:endParaRPr lang="en-US" sz="1400" dirty="0"/>
                    </a:p>
                  </a:txBody>
                  <a:tcPr>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r">
                        <a:spcAft>
                          <a:spcPts val="900"/>
                        </a:spcAft>
                      </a:pPr>
                      <a:r>
                        <a:rPr lang="en-US" sz="1300" b="1" dirty="0" smtClean="0">
                          <a:latin typeface="Arial"/>
                          <a:cs typeface="Arial"/>
                        </a:rPr>
                        <a:t/>
                      </a:r>
                      <a:br>
                        <a:rPr lang="en-US" sz="1300" b="1" dirty="0" smtClean="0">
                          <a:latin typeface="Arial"/>
                          <a:cs typeface="Arial"/>
                        </a:rPr>
                      </a:br>
                      <a:endParaRPr lang="en-US" sz="1300" b="1" dirty="0" smtClean="0">
                        <a:latin typeface="Arial"/>
                        <a:cs typeface="Arial"/>
                      </a:endParaRPr>
                    </a:p>
                    <a:p>
                      <a:pPr algn="r">
                        <a:spcAft>
                          <a:spcPts val="900"/>
                        </a:spcAft>
                      </a:pPr>
                      <a:endParaRPr lang="en-US" sz="1300" b="1" dirty="0" smtClean="0">
                        <a:latin typeface="Arial"/>
                        <a:cs typeface="Arial"/>
                      </a:endParaRPr>
                    </a:p>
                    <a:p>
                      <a:pPr algn="r">
                        <a:spcAft>
                          <a:spcPts val="900"/>
                        </a:spcAft>
                      </a:pPr>
                      <a:endParaRPr lang="en-US" sz="1300" b="1" dirty="0" smtClean="0">
                        <a:latin typeface="Arial"/>
                        <a:cs typeface="Arial"/>
                      </a:endParaRPr>
                    </a:p>
                    <a:p>
                      <a:pPr algn="r">
                        <a:spcAft>
                          <a:spcPts val="900"/>
                        </a:spcAft>
                      </a:pPr>
                      <a:r>
                        <a:rPr lang="en-US" sz="1300" b="1" dirty="0" smtClean="0">
                          <a:latin typeface="Arial"/>
                          <a:cs typeface="Arial"/>
                        </a:rPr>
                        <a:t>85.2</a:t>
                      </a:r>
                      <a:endParaRPr lang="en-US" sz="1300" b="1" dirty="0">
                        <a:latin typeface="Arial"/>
                        <a:cs typeface="Arial"/>
                      </a:endParaRP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3"/>
                  </a:ext>
                </a:extLst>
              </a:tr>
              <a:tr h="304821">
                <a:tc gridSpan="2">
                  <a:txBody>
                    <a:bodyPr/>
                    <a:lstStyle/>
                    <a:p>
                      <a:r>
                        <a:rPr lang="en-US" sz="1300" b="1" dirty="0" smtClean="0">
                          <a:latin typeface="Arial"/>
                          <a:cs typeface="Arial"/>
                        </a:rPr>
                        <a:t>Manufacturing Sector</a:t>
                      </a:r>
                      <a:endParaRPr lang="en-US" sz="1300" b="1" dirty="0">
                        <a:latin typeface="Arial"/>
                        <a:cs typeface="Arial"/>
                      </a:endParaRPr>
                    </a:p>
                  </a:txBody>
                  <a:tcPr marL="91447" marR="91447" marT="45723" marB="45723">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sz="1200" dirty="0"/>
                    </a:p>
                  </a:txBody>
                  <a:tcPr/>
                </a:tc>
                <a:tc>
                  <a:txBody>
                    <a:bodyPr/>
                    <a:lstStyle/>
                    <a:p>
                      <a:r>
                        <a:rPr lang="en-US" sz="1300" b="1" kern="1200" dirty="0" smtClean="0">
                          <a:solidFill>
                            <a:schemeClr val="tx1"/>
                          </a:solidFill>
                          <a:effectLst/>
                          <a:latin typeface="Arial"/>
                          <a:ea typeface="+mn-ea"/>
                          <a:cs typeface="Arial"/>
                        </a:rPr>
                        <a:t>General Electric, Ford, U.S. Steel, Intel </a:t>
                      </a:r>
                      <a:endParaRPr lang="en-US" sz="1300" b="1" dirty="0">
                        <a:latin typeface="Arial"/>
                        <a:cs typeface="Arial"/>
                      </a:endParaRP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gridSpan="2">
                  <a:txBody>
                    <a:bodyPr/>
                    <a:lstStyle/>
                    <a:p>
                      <a:endParaRPr lang="en-US" sz="1300" b="1" dirty="0">
                        <a:latin typeface="Arial"/>
                        <a:cs typeface="Arial"/>
                      </a:endParaRP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pPr algn="r"/>
                      <a:endParaRPr lang="en-US" sz="1400" dirty="0"/>
                    </a:p>
                  </a:txBody>
                  <a:tcPr>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r"/>
                      <a:r>
                        <a:rPr lang="en-US" sz="1300" b="1" dirty="0" smtClean="0">
                          <a:latin typeface="Arial"/>
                          <a:cs typeface="Arial"/>
                        </a:rPr>
                        <a:t>8.6</a:t>
                      </a:r>
                      <a:endParaRPr lang="en-US" sz="1300" b="1" dirty="0">
                        <a:latin typeface="Arial"/>
                        <a:cs typeface="Arial"/>
                      </a:endParaRP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4"/>
                  </a:ext>
                </a:extLst>
              </a:tr>
              <a:tr h="304821">
                <a:tc gridSpan="2">
                  <a:txBody>
                    <a:bodyPr/>
                    <a:lstStyle/>
                    <a:p>
                      <a:r>
                        <a:rPr lang="en-US" sz="1300" b="1" dirty="0" smtClean="0">
                          <a:latin typeface="Arial"/>
                          <a:cs typeface="Arial"/>
                        </a:rPr>
                        <a:t>Construction Sector</a:t>
                      </a:r>
                      <a:endParaRPr lang="en-US" sz="1300" b="1" dirty="0">
                        <a:latin typeface="Arial"/>
                        <a:cs typeface="Arial"/>
                      </a:endParaRPr>
                    </a:p>
                  </a:txBody>
                  <a:tcPr marL="91447" marR="91447" marT="45723" marB="45723">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sz="1200" dirty="0"/>
                    </a:p>
                  </a:txBody>
                  <a:tcPr/>
                </a:tc>
                <a:tc>
                  <a:txBody>
                    <a:bodyPr/>
                    <a:lstStyle/>
                    <a:p>
                      <a:r>
                        <a:rPr lang="en-US" sz="1300" b="1" kern="1200" dirty="0" smtClean="0">
                          <a:solidFill>
                            <a:schemeClr val="tx1"/>
                          </a:solidFill>
                          <a:effectLst/>
                          <a:latin typeface="Arial"/>
                          <a:ea typeface="+mn-ea"/>
                          <a:cs typeface="Arial"/>
                        </a:rPr>
                        <a:t>Bechtel, McDermott </a:t>
                      </a:r>
                      <a:endParaRPr lang="en-US" sz="1300" b="1" dirty="0">
                        <a:latin typeface="Arial"/>
                        <a:cs typeface="Arial"/>
                      </a:endParaRP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gridSpan="2">
                  <a:txBody>
                    <a:bodyPr/>
                    <a:lstStyle/>
                    <a:p>
                      <a:endParaRPr lang="en-US" sz="1300" b="1" dirty="0">
                        <a:latin typeface="Arial"/>
                        <a:cs typeface="Arial"/>
                      </a:endParaRP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pPr algn="r"/>
                      <a:endParaRPr lang="en-US" sz="1400" dirty="0"/>
                    </a:p>
                  </a:txBody>
                  <a:tcPr>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r"/>
                      <a:r>
                        <a:rPr lang="en-US" sz="1300" b="1" dirty="0" smtClean="0">
                          <a:latin typeface="Arial"/>
                          <a:cs typeface="Arial"/>
                        </a:rPr>
                        <a:t>4.3</a:t>
                      </a:r>
                      <a:endParaRPr lang="en-US" sz="1300" b="1" dirty="0">
                        <a:latin typeface="Arial"/>
                        <a:cs typeface="Arial"/>
                      </a:endParaRP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5"/>
                  </a:ext>
                </a:extLst>
              </a:tr>
              <a:tr h="304821">
                <a:tc gridSpan="2">
                  <a:txBody>
                    <a:bodyPr/>
                    <a:lstStyle/>
                    <a:p>
                      <a:r>
                        <a:rPr lang="en-US" sz="1300" b="1" dirty="0" smtClean="0">
                          <a:latin typeface="Arial"/>
                          <a:cs typeface="Arial"/>
                        </a:rPr>
                        <a:t>Agriculture</a:t>
                      </a:r>
                      <a:endParaRPr lang="en-US" sz="1300" b="1" dirty="0">
                        <a:latin typeface="Arial"/>
                        <a:cs typeface="Arial"/>
                      </a:endParaRPr>
                    </a:p>
                  </a:txBody>
                  <a:tcPr marL="91447" marR="91447" marT="45723" marB="45723">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sz="1200" dirty="0"/>
                    </a:p>
                  </a:txBody>
                  <a:tcPr/>
                </a:tc>
                <a:tc>
                  <a:txBody>
                    <a:bodyPr/>
                    <a:lstStyle/>
                    <a:p>
                      <a:r>
                        <a:rPr lang="en-US" sz="1300" b="1" kern="1200" dirty="0" smtClean="0">
                          <a:solidFill>
                            <a:schemeClr val="tx1"/>
                          </a:solidFill>
                          <a:effectLst/>
                          <a:latin typeface="Arial"/>
                          <a:ea typeface="+mn-ea"/>
                          <a:cs typeface="Arial"/>
                        </a:rPr>
                        <a:t>King Ranch </a:t>
                      </a:r>
                      <a:endParaRPr lang="en-US" sz="1300" b="1" dirty="0">
                        <a:latin typeface="Arial"/>
                        <a:cs typeface="Arial"/>
                      </a:endParaRP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gridSpan="2">
                  <a:txBody>
                    <a:bodyPr/>
                    <a:lstStyle/>
                    <a:p>
                      <a:endParaRPr lang="en-US" sz="1300" b="1" dirty="0">
                        <a:latin typeface="Arial"/>
                        <a:cs typeface="Arial"/>
                      </a:endParaRP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pPr algn="r"/>
                      <a:endParaRPr lang="en-US" sz="1400" dirty="0"/>
                    </a:p>
                  </a:txBody>
                  <a:tcPr>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r"/>
                      <a:r>
                        <a:rPr lang="en-US" sz="1300" b="1" dirty="0" smtClean="0">
                          <a:latin typeface="Arial"/>
                          <a:cs typeface="Arial"/>
                        </a:rPr>
                        <a:t>1.4</a:t>
                      </a:r>
                      <a:endParaRPr lang="en-US" sz="1300" b="1" dirty="0">
                        <a:latin typeface="Arial"/>
                        <a:cs typeface="Arial"/>
                      </a:endParaRP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6"/>
                  </a:ext>
                </a:extLst>
              </a:tr>
              <a:tr h="304821">
                <a:tc gridSpan="2">
                  <a:txBody>
                    <a:bodyPr/>
                    <a:lstStyle/>
                    <a:p>
                      <a:r>
                        <a:rPr lang="en-US" sz="1300" b="1" dirty="0" smtClean="0">
                          <a:latin typeface="Arial"/>
                          <a:cs typeface="Arial"/>
                        </a:rPr>
                        <a:t>Mining</a:t>
                      </a:r>
                      <a:r>
                        <a:rPr lang="en-US" sz="1300" b="1" baseline="0" dirty="0" smtClean="0">
                          <a:latin typeface="Arial"/>
                          <a:cs typeface="Arial"/>
                        </a:rPr>
                        <a:t> Sector</a:t>
                      </a:r>
                      <a:endParaRPr lang="en-US" sz="1300" b="1" dirty="0">
                        <a:latin typeface="Arial"/>
                        <a:cs typeface="Arial"/>
                      </a:endParaRPr>
                    </a:p>
                  </a:txBody>
                  <a:tcPr marL="91447" marR="91447" marT="45723" marB="45723">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endParaRPr lang="en-US" sz="1200" dirty="0"/>
                    </a:p>
                  </a:txBody>
                  <a:tcPr/>
                </a:tc>
                <a:tc>
                  <a:txBody>
                    <a:bodyPr/>
                    <a:lstStyle/>
                    <a:p>
                      <a:r>
                        <a:rPr lang="en-US" sz="1300" b="1" kern="1200" dirty="0" err="1" smtClean="0">
                          <a:solidFill>
                            <a:schemeClr val="tx1"/>
                          </a:solidFill>
                          <a:effectLst/>
                          <a:latin typeface="Arial"/>
                          <a:ea typeface="+mn-ea"/>
                          <a:cs typeface="Arial"/>
                        </a:rPr>
                        <a:t>Homestake</a:t>
                      </a:r>
                      <a:r>
                        <a:rPr lang="en-US" sz="1300" b="1" kern="1200" dirty="0" smtClean="0">
                          <a:solidFill>
                            <a:schemeClr val="tx1"/>
                          </a:solidFill>
                          <a:effectLst/>
                          <a:latin typeface="Arial"/>
                          <a:ea typeface="+mn-ea"/>
                          <a:cs typeface="Arial"/>
                        </a:rPr>
                        <a:t> Mining </a:t>
                      </a:r>
                      <a:endParaRPr lang="en-US" sz="1300" b="1" dirty="0">
                        <a:latin typeface="Arial"/>
                        <a:cs typeface="Arial"/>
                      </a:endParaRP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gridSpan="2">
                  <a:txBody>
                    <a:bodyPr/>
                    <a:lstStyle/>
                    <a:p>
                      <a:endParaRPr lang="en-US" sz="1300" b="1" dirty="0">
                        <a:latin typeface="Arial"/>
                        <a:cs typeface="Arial"/>
                      </a:endParaRP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hMerge="1">
                  <a:txBody>
                    <a:bodyPr/>
                    <a:lstStyle/>
                    <a:p>
                      <a:pPr algn="r"/>
                      <a:endParaRPr lang="en-US" sz="1400" dirty="0"/>
                    </a:p>
                  </a:txBody>
                  <a:tcPr>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r"/>
                      <a:r>
                        <a:rPr lang="en-US" sz="1300" b="1" dirty="0" smtClean="0">
                          <a:latin typeface="Arial"/>
                          <a:cs typeface="Arial"/>
                        </a:rPr>
                        <a:t>.5</a:t>
                      </a:r>
                      <a:endParaRPr lang="en-US" sz="1300" b="1" dirty="0">
                        <a:latin typeface="Arial"/>
                        <a:cs typeface="Arial"/>
                      </a:endParaRP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7"/>
                  </a:ext>
                </a:extLst>
              </a:tr>
              <a:tr h="304821">
                <a:tc gridSpan="2">
                  <a:txBody>
                    <a:bodyPr/>
                    <a:lstStyle/>
                    <a:p>
                      <a:r>
                        <a:rPr lang="en-US" sz="1300" b="1" dirty="0" smtClean="0">
                          <a:latin typeface="Arial"/>
                          <a:cs typeface="Arial"/>
                        </a:rPr>
                        <a:t>Grand Total</a:t>
                      </a:r>
                      <a:endParaRPr lang="en-US" sz="1300" b="1" dirty="0">
                        <a:latin typeface="Arial"/>
                        <a:cs typeface="Arial"/>
                      </a:endParaRPr>
                    </a:p>
                  </a:txBody>
                  <a:tcPr marL="91447" marR="91447" marT="45723" marB="45723">
                    <a:lnL w="12700" cap="flat" cmpd="sng" algn="ctr">
                      <a:solidFill>
                        <a:srgbClr val="000000"/>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1200" dirty="0"/>
                    </a:p>
                  </a:txBody>
                  <a:tcPr/>
                </a:tc>
                <a:tc>
                  <a:txBody>
                    <a:bodyPr/>
                    <a:lstStyle/>
                    <a:p>
                      <a:endParaRPr lang="en-US" sz="1300" b="1" dirty="0">
                        <a:latin typeface="Arial"/>
                        <a:cs typeface="Arial"/>
                      </a:endParaRP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endParaRPr lang="en-US" sz="1300" b="1" dirty="0">
                        <a:latin typeface="Arial"/>
                        <a:cs typeface="Arial"/>
                      </a:endParaRP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endParaRPr lang="en-US" sz="1400" dirty="0"/>
                    </a:p>
                  </a:txBody>
                  <a:tcPr>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300" b="1" dirty="0" smtClean="0">
                          <a:latin typeface="Arial"/>
                          <a:cs typeface="Arial"/>
                        </a:rPr>
                        <a:t>100.0</a:t>
                      </a:r>
                      <a:endParaRPr lang="en-US" sz="1300" b="1" dirty="0">
                        <a:latin typeface="Arial"/>
                        <a:cs typeface="Arial"/>
                      </a:endParaRPr>
                    </a:p>
                  </a:txBody>
                  <a:tcPr marL="91447" marR="91447" marT="45723" marB="45723">
                    <a:lnL w="12700" cap="flat" cmpd="sng" algn="ctr">
                      <a:solidFill>
                        <a:srgbClr val="FFFFFF">
                          <a:lumMod val="75000"/>
                        </a:srgb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5" name="Right Brace 4"/>
          <p:cNvSpPr/>
          <p:nvPr/>
        </p:nvSpPr>
        <p:spPr>
          <a:xfrm>
            <a:off x="8059384" y="2234252"/>
            <a:ext cx="228600" cy="2501900"/>
          </a:xfrm>
          <a:prstGeom prst="rightBrace">
            <a:avLst>
              <a:gd name="adj1" fmla="val 8333"/>
              <a:gd name="adj2" fmla="val 50230"/>
            </a:avLst>
          </a:prstGeom>
          <a:ln w="254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2/3*#ppt_w"/>
                                          </p:val>
                                        </p:tav>
                                        <p:tav tm="100000">
                                          <p:val>
                                            <p:strVal val="#ppt_w"/>
                                          </p:val>
                                        </p:tav>
                                      </p:tavLst>
                                    </p:anim>
                                    <p:anim calcmode="lin" valueType="num">
                                      <p:cBhvr>
                                        <p:cTn id="8" dur="1000" fill="hold"/>
                                        <p:tgtEl>
                                          <p:spTgt spid="7"/>
                                        </p:tgtEl>
                                        <p:attrNameLst>
                                          <p:attrName>ppt_h</p:attrName>
                                        </p:attrNameLst>
                                      </p:cBhvr>
                                      <p:tavLst>
                                        <p:tav tm="0">
                                          <p:val>
                                            <p:strVal val="2/3*#ppt_h"/>
                                          </p:val>
                                        </p:tav>
                                        <p:tav tm="100000">
                                          <p:val>
                                            <p:strVal val="#ppt_h"/>
                                          </p:val>
                                        </p:tav>
                                      </p:tavLst>
                                    </p:anim>
                                  </p:childTnLst>
                                </p:cTn>
                              </p:par>
                              <p:par>
                                <p:cTn id="9" presetID="16" presetClass="entr" presetSubtype="42" fill="hold" grpId="0"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barn(outHorizontal)">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a:latin typeface="Arial" charset="0"/>
                <a:cs typeface="Arial" charset="0"/>
              </a:rPr>
              <a:t>Service Pay</a:t>
            </a:r>
          </a:p>
        </p:txBody>
      </p:sp>
      <p:sp>
        <p:nvSpPr>
          <p:cNvPr id="91138" name="Content Placeholder 3"/>
          <p:cNvSpPr>
            <a:spLocks noGrp="1"/>
          </p:cNvSpPr>
          <p:nvPr>
            <p:ph idx="1"/>
          </p:nvPr>
        </p:nvSpPr>
        <p:spPr>
          <a:xfrm>
            <a:off x="469900" y="1498600"/>
            <a:ext cx="8229600" cy="4762500"/>
          </a:xfrm>
        </p:spPr>
        <p:txBody>
          <a:bodyPr/>
          <a:lstStyle/>
          <a:p>
            <a:pPr>
              <a:buFont typeface="Arial Unicode MS" charset="0"/>
              <a:buChar char="▶"/>
            </a:pPr>
            <a:r>
              <a:rPr lang="en-US">
                <a:latin typeface="Arial" charset="0"/>
                <a:cs typeface="Arial" charset="0"/>
              </a:rPr>
              <a:t>Perception that services are low-paying</a:t>
            </a:r>
          </a:p>
          <a:p>
            <a:pPr>
              <a:buFont typeface="Arial Unicode MS" charset="0"/>
              <a:buChar char="▶"/>
            </a:pPr>
            <a:r>
              <a:rPr lang="en-US">
                <a:latin typeface="Arial" charset="0"/>
                <a:cs typeface="Arial" charset="0"/>
              </a:rPr>
              <a:t>42% of service workers receive above average wages</a:t>
            </a:r>
          </a:p>
          <a:p>
            <a:pPr>
              <a:buFont typeface="Arial Unicode MS" charset="0"/>
              <a:buChar char="▶"/>
            </a:pPr>
            <a:r>
              <a:rPr lang="en-US">
                <a:latin typeface="Arial" charset="0"/>
                <a:cs typeface="Arial" charset="0"/>
              </a:rPr>
              <a:t>14 of 33 service industries pay below average</a:t>
            </a:r>
          </a:p>
          <a:p>
            <a:pPr>
              <a:buFont typeface="Arial Unicode MS" charset="0"/>
              <a:buChar char="▶"/>
            </a:pPr>
            <a:r>
              <a:rPr lang="en-US">
                <a:latin typeface="Arial" charset="0"/>
                <a:cs typeface="Arial" charset="0"/>
              </a:rPr>
              <a:t>Retail trade pays only 61% of national average</a:t>
            </a:r>
          </a:p>
          <a:p>
            <a:pPr>
              <a:buFont typeface="Arial Unicode MS" charset="0"/>
              <a:buChar char="▶"/>
            </a:pPr>
            <a:r>
              <a:rPr lang="en-US">
                <a:latin typeface="Arial" charset="0"/>
                <a:cs typeface="Arial" charset="0"/>
              </a:rPr>
              <a:t>Overall average wage is 96% of the average</a:t>
            </a:r>
          </a:p>
        </p:txBody>
      </p:sp>
    </p:spTree>
  </p:cSld>
  <p:clrMapOvr>
    <a:masterClrMapping/>
  </p:clrMapOvr>
  <p:transition spd="slow">
    <p:pull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RC.pdf"/>
          <p:cNvPicPr>
            <a:picLocks noChangeAspect="1"/>
          </p:cNvPicPr>
          <p:nvPr/>
        </p:nvPicPr>
        <p:blipFill rotWithShape="1">
          <a:blip r:embed="rId3">
            <a:alphaModFix amt="90000"/>
            <a:extLst>
              <a:ext uri="{28A0092B-C50C-407E-A947-70E740481C1C}">
                <a14:useLocalDpi xmlns:a14="http://schemas.microsoft.com/office/drawing/2010/main" val="0"/>
              </a:ext>
            </a:extLst>
          </a:blip>
          <a:srcRect l="26406" t="26146" r="26250" b="25832"/>
          <a:stretch/>
        </p:blipFill>
        <p:spPr>
          <a:xfrm>
            <a:off x="0" y="-1"/>
            <a:ext cx="9144000" cy="6956079"/>
          </a:xfrm>
          <a:prstGeom prst="rect">
            <a:avLst/>
          </a:prstGeom>
        </p:spPr>
      </p:pic>
      <p:grpSp>
        <p:nvGrpSpPr>
          <p:cNvPr id="27650" name="Group 5"/>
          <p:cNvGrpSpPr>
            <a:grpSpLocks/>
          </p:cNvGrpSpPr>
          <p:nvPr/>
        </p:nvGrpSpPr>
        <p:grpSpPr bwMode="auto">
          <a:xfrm>
            <a:off x="844550" y="319088"/>
            <a:ext cx="7519988" cy="1751012"/>
            <a:chOff x="679981" y="2123017"/>
            <a:chExt cx="7518927" cy="1312861"/>
          </a:xfrm>
        </p:grpSpPr>
        <p:sp>
          <p:nvSpPr>
            <p:cNvPr id="7" name="Rectangle 4"/>
            <p:cNvSpPr/>
            <p:nvPr/>
          </p:nvSpPr>
          <p:spPr>
            <a:xfrm flipH="1">
              <a:off x="679981" y="2269419"/>
              <a:ext cx="442851" cy="1159317"/>
            </a:xfrm>
            <a:custGeom>
              <a:avLst/>
              <a:gdLst>
                <a:gd name="connsiteX0" fmla="*/ 0 w 443441"/>
                <a:gd name="connsiteY0" fmla="*/ 0 h 1159933"/>
                <a:gd name="connsiteX1" fmla="*/ 443441 w 443441"/>
                <a:gd name="connsiteY1" fmla="*/ 0 h 1159933"/>
                <a:gd name="connsiteX2" fmla="*/ 443441 w 443441"/>
                <a:gd name="connsiteY2" fmla="*/ 1159933 h 1159933"/>
                <a:gd name="connsiteX3" fmla="*/ 0 w 443441"/>
                <a:gd name="connsiteY3" fmla="*/ 1159933 h 1159933"/>
                <a:gd name="connsiteX4" fmla="*/ 0 w 443441"/>
                <a:gd name="connsiteY4"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83670 h 1159933"/>
                <a:gd name="connsiteX3" fmla="*/ 443441 w 443441"/>
                <a:gd name="connsiteY3" fmla="*/ 1159933 h 1159933"/>
                <a:gd name="connsiteX4" fmla="*/ 0 w 443441"/>
                <a:gd name="connsiteY4" fmla="*/ 1159933 h 1159933"/>
                <a:gd name="connsiteX5" fmla="*/ 0 w 443441"/>
                <a:gd name="connsiteY5" fmla="*/ 0 h 115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441" h="1159933">
                  <a:moveTo>
                    <a:pt x="0" y="0"/>
                  </a:moveTo>
                  <a:lnTo>
                    <a:pt x="443441" y="0"/>
                  </a:lnTo>
                  <a:lnTo>
                    <a:pt x="262467" y="583670"/>
                  </a:lnTo>
                  <a:lnTo>
                    <a:pt x="443441" y="1159933"/>
                  </a:lnTo>
                  <a:lnTo>
                    <a:pt x="0" y="1159933"/>
                  </a:lnTo>
                  <a:lnTo>
                    <a:pt x="0" y="0"/>
                  </a:lnTo>
                  <a:close/>
                </a:path>
              </a:pathLst>
            </a:custGeom>
            <a:solidFill>
              <a:srgbClr val="D33320"/>
            </a:solid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elvetica Neue"/>
                <a:cs typeface="Helvetica Neue"/>
              </a:endParaRPr>
            </a:p>
          </p:txBody>
        </p:sp>
        <p:sp>
          <p:nvSpPr>
            <p:cNvPr id="8" name="Rectangle 7"/>
            <p:cNvSpPr/>
            <p:nvPr/>
          </p:nvSpPr>
          <p:spPr>
            <a:xfrm>
              <a:off x="991087" y="2123017"/>
              <a:ext cx="7207821" cy="1160507"/>
            </a:xfrm>
            <a:prstGeom prst="rect">
              <a:avLst/>
            </a:prstGeom>
            <a:solidFill>
              <a:schemeClr val="accent1"/>
            </a:solidFill>
            <a:ln w="2540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Helvetica Neue"/>
                <a:cs typeface="Helvetica Neue"/>
              </a:endParaRPr>
            </a:p>
          </p:txBody>
        </p:sp>
        <p:sp>
          <p:nvSpPr>
            <p:cNvPr id="9" name="Freeform 8"/>
            <p:cNvSpPr>
              <a:spLocks/>
            </p:cNvSpPr>
            <p:nvPr/>
          </p:nvSpPr>
          <p:spPr bwMode="auto">
            <a:xfrm flipH="1">
              <a:off x="988503" y="3293003"/>
              <a:ext cx="149225" cy="142875"/>
            </a:xfrm>
            <a:custGeom>
              <a:avLst/>
              <a:gdLst>
                <a:gd name="T0" fmla="*/ 149225 w 149225"/>
                <a:gd name="T1" fmla="*/ 0 h 142875"/>
                <a:gd name="T2" fmla="*/ 0 w 149225"/>
                <a:gd name="T3" fmla="*/ 142875 h 142875"/>
                <a:gd name="T4" fmla="*/ 6350 w 149225"/>
                <a:gd name="T5" fmla="*/ 0 h 142875"/>
                <a:gd name="T6" fmla="*/ 149225 w 149225"/>
                <a:gd name="T7" fmla="*/ 0 h 142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225" h="142875">
                  <a:moveTo>
                    <a:pt x="149225" y="0"/>
                  </a:moveTo>
                  <a:lnTo>
                    <a:pt x="0" y="142875"/>
                  </a:lnTo>
                  <a:lnTo>
                    <a:pt x="6350" y="0"/>
                  </a:lnTo>
                  <a:lnTo>
                    <a:pt x="149225" y="0"/>
                  </a:lnTo>
                  <a:close/>
                </a:path>
              </a:pathLst>
            </a:custGeom>
            <a:solidFill>
              <a:srgbClr val="7F7F7F"/>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xmlns="" w="9525" cap="flat" cmpd="sng">
                  <a:solidFill>
                    <a:srgbClr val="000000"/>
                  </a:solidFill>
                  <a:prstDash val="solid"/>
                  <a:round/>
                  <a:headEnd/>
                  <a:tailEnd/>
                </a14:hiddenLine>
              </a:ext>
            </a:extLst>
          </p:spPr>
          <p:txBody>
            <a:bodyPr anchor="ctr"/>
            <a:lstStyle/>
            <a:p>
              <a:endParaRPr lang="en-US"/>
            </a:p>
          </p:txBody>
        </p:sp>
      </p:grpSp>
      <p:sp>
        <p:nvSpPr>
          <p:cNvPr id="25603" name="Rectangle 3"/>
          <p:cNvSpPr>
            <a:spLocks noGrp="1" noChangeArrowheads="1"/>
          </p:cNvSpPr>
          <p:nvPr>
            <p:ph type="title"/>
          </p:nvPr>
        </p:nvSpPr>
        <p:spPr>
          <a:xfrm>
            <a:off x="1485900" y="396875"/>
            <a:ext cx="6667500" cy="1196975"/>
          </a:xfrm>
          <a:extLst/>
        </p:spPr>
        <p:txBody>
          <a:bodyPr rtlCol="0">
            <a:normAutofit fontScale="90000"/>
          </a:bodyPr>
          <a:lstStyle/>
          <a:p>
            <a:pPr algn="l" fontAlgn="auto">
              <a:spcAft>
                <a:spcPts val="0"/>
              </a:spcAft>
              <a:defRPr/>
            </a:pPr>
            <a:r>
              <a:rPr lang="en-US" dirty="0" smtClean="0">
                <a:solidFill>
                  <a:srgbClr val="FFFFFF"/>
                </a:solidFill>
                <a:ea typeface="+mj-ea"/>
              </a:rPr>
              <a:t>Operations Management at </a:t>
            </a:r>
            <a:r>
              <a:rPr lang="en-US" dirty="0">
                <a:solidFill>
                  <a:srgbClr val="FFFFFF"/>
                </a:solidFill>
                <a:ea typeface="+mj-ea"/>
              </a:rPr>
              <a:t>Hard Rock Cafe</a:t>
            </a:r>
          </a:p>
        </p:txBody>
      </p:sp>
      <p:sp>
        <p:nvSpPr>
          <p:cNvPr id="25604" name="Rectangle 4"/>
          <p:cNvSpPr>
            <a:spLocks noChangeArrowheads="1"/>
          </p:cNvSpPr>
          <p:nvPr/>
        </p:nvSpPr>
        <p:spPr bwMode="auto">
          <a:xfrm>
            <a:off x="850900" y="2278063"/>
            <a:ext cx="7772400" cy="429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200" indent="-457200" defTabSz="836613">
              <a:lnSpc>
                <a:spcPct val="90000"/>
              </a:lnSpc>
              <a:spcAft>
                <a:spcPts val="1200"/>
              </a:spcAft>
              <a:buClr>
                <a:srgbClr val="BF0922"/>
              </a:buClr>
              <a:buFont typeface="Arial Unicode MS" charset="0"/>
              <a:buChar char="▶"/>
            </a:pPr>
            <a:r>
              <a:rPr lang="en-US" sz="2800" dirty="0"/>
              <a:t>First opened in 1971</a:t>
            </a:r>
          </a:p>
          <a:p>
            <a:pPr marL="1071563" lvl="1" indent="-447675" defTabSz="836613">
              <a:lnSpc>
                <a:spcPct val="90000"/>
              </a:lnSpc>
              <a:spcAft>
                <a:spcPts val="1200"/>
              </a:spcAft>
              <a:buClr>
                <a:srgbClr val="BF0922"/>
              </a:buClr>
              <a:buFont typeface="Arial Unicode MS" charset="0"/>
              <a:buChar char="▶"/>
            </a:pPr>
            <a:r>
              <a:rPr lang="en-US" sz="2400" dirty="0"/>
              <a:t>Now – 150 restaurants in over 53 countries</a:t>
            </a:r>
          </a:p>
          <a:p>
            <a:pPr marL="457200" indent="-457200" defTabSz="836613">
              <a:lnSpc>
                <a:spcPct val="90000"/>
              </a:lnSpc>
              <a:spcAft>
                <a:spcPts val="1200"/>
              </a:spcAft>
              <a:buClr>
                <a:srgbClr val="BF0922"/>
              </a:buClr>
              <a:buFont typeface="Arial Unicode MS" charset="0"/>
              <a:buChar char="▶"/>
            </a:pPr>
            <a:r>
              <a:rPr lang="en-US" sz="2800" dirty="0"/>
              <a:t>Rock music memorabilia</a:t>
            </a:r>
          </a:p>
          <a:p>
            <a:pPr marL="457200" indent="-457200" defTabSz="836613">
              <a:lnSpc>
                <a:spcPct val="90000"/>
              </a:lnSpc>
              <a:spcAft>
                <a:spcPts val="1200"/>
              </a:spcAft>
              <a:buClr>
                <a:srgbClr val="BF0922"/>
              </a:buClr>
              <a:buFont typeface="Arial Unicode MS" charset="0"/>
              <a:buChar char="▶"/>
            </a:pPr>
            <a:r>
              <a:rPr lang="en-US" sz="2800" dirty="0"/>
              <a:t>Creates value in the form of good food and entertainment</a:t>
            </a:r>
          </a:p>
          <a:p>
            <a:pPr marL="457200" indent="-457200" defTabSz="836613">
              <a:lnSpc>
                <a:spcPct val="90000"/>
              </a:lnSpc>
              <a:spcAft>
                <a:spcPts val="1200"/>
              </a:spcAft>
              <a:buClr>
                <a:srgbClr val="BF0922"/>
              </a:buClr>
              <a:buFont typeface="Arial Unicode MS" charset="0"/>
              <a:buChar char="▶"/>
            </a:pPr>
            <a:r>
              <a:rPr lang="en-US" sz="2800" dirty="0"/>
              <a:t>3,500+ custom meals per day in Orlando</a:t>
            </a:r>
          </a:p>
          <a:p>
            <a:pPr marL="457200" indent="-457200" defTabSz="836613">
              <a:lnSpc>
                <a:spcPct val="90000"/>
              </a:lnSpc>
              <a:spcAft>
                <a:spcPts val="1200"/>
              </a:spcAft>
              <a:buClr>
                <a:srgbClr val="BF0922"/>
              </a:buClr>
              <a:buFont typeface="Arial Unicode MS" charset="0"/>
              <a:buChar char="▶"/>
            </a:pPr>
            <a:r>
              <a:rPr lang="en-US" sz="2800" dirty="0"/>
              <a:t>How does an item get on the menu?</a:t>
            </a:r>
          </a:p>
          <a:p>
            <a:pPr marL="457200" indent="-457200" defTabSz="836613">
              <a:lnSpc>
                <a:spcPct val="90000"/>
              </a:lnSpc>
              <a:spcAft>
                <a:spcPts val="1200"/>
              </a:spcAft>
              <a:buClr>
                <a:srgbClr val="BF0922"/>
              </a:buClr>
              <a:buFont typeface="Arial Unicode MS" charset="0"/>
              <a:buChar char="▶"/>
            </a:pPr>
            <a:r>
              <a:rPr lang="en-US" sz="2800" dirty="0"/>
              <a:t>Role of the Operations Manager</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5604"/>
                                        </p:tgtEl>
                                        <p:attrNameLst>
                                          <p:attrName>style.visibility</p:attrName>
                                        </p:attrNameLst>
                                      </p:cBhvr>
                                      <p:to>
                                        <p:strVal val="visible"/>
                                      </p:to>
                                    </p:set>
                                    <p:animEffect transition="in" filter="strips(downRight)">
                                      <p:cBhvr>
                                        <p:cTn id="7" dur="1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685800" y="434975"/>
            <a:ext cx="7772400" cy="876300"/>
          </a:xfrm>
        </p:spPr>
        <p:txBody>
          <a:bodyPr/>
          <a:lstStyle/>
          <a:p>
            <a:r>
              <a:rPr lang="en-AU">
                <a:latin typeface="Arial" charset="0"/>
                <a:cs typeface="Arial" charset="0"/>
              </a:rPr>
              <a:t>Productivity Challenge</a:t>
            </a:r>
          </a:p>
        </p:txBody>
      </p:sp>
      <p:sp>
        <p:nvSpPr>
          <p:cNvPr id="113667" name="Text Box 3"/>
          <p:cNvSpPr txBox="1">
            <a:spLocks noChangeArrowheads="1"/>
          </p:cNvSpPr>
          <p:nvPr/>
        </p:nvSpPr>
        <p:spPr bwMode="auto">
          <a:xfrm>
            <a:off x="898525" y="1762125"/>
            <a:ext cx="7345363" cy="1263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800" b="1" dirty="0">
                <a:solidFill>
                  <a:srgbClr val="255898"/>
                </a:solidFill>
                <a:latin typeface="Arial" charset="0"/>
              </a:rPr>
              <a:t>Productivity</a:t>
            </a:r>
            <a:r>
              <a:rPr lang="en-AU" sz="2800" dirty="0">
                <a:solidFill>
                  <a:srgbClr val="255898"/>
                </a:solidFill>
                <a:latin typeface="Arial" charset="0"/>
              </a:rPr>
              <a:t> </a:t>
            </a:r>
            <a:r>
              <a:rPr lang="en-AU" sz="2800" dirty="0">
                <a:latin typeface="Arial" charset="0"/>
              </a:rPr>
              <a:t>is the ratio of outputs (goods and services) divided by the inputs (resources such as </a:t>
            </a:r>
            <a:r>
              <a:rPr lang="en-AU" sz="2800" dirty="0" err="1">
                <a:latin typeface="Arial" charset="0"/>
              </a:rPr>
              <a:t>labor</a:t>
            </a:r>
            <a:r>
              <a:rPr lang="en-AU" sz="2800" dirty="0">
                <a:latin typeface="Arial" charset="0"/>
              </a:rPr>
              <a:t> and capital)</a:t>
            </a:r>
          </a:p>
        </p:txBody>
      </p:sp>
      <p:sp>
        <p:nvSpPr>
          <p:cNvPr id="113668" name="Text Box 4"/>
          <p:cNvSpPr txBox="1">
            <a:spLocks noChangeArrowheads="1"/>
          </p:cNvSpPr>
          <p:nvPr/>
        </p:nvSpPr>
        <p:spPr bwMode="auto">
          <a:xfrm>
            <a:off x="963613" y="3500438"/>
            <a:ext cx="7213600"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800" b="1">
                <a:solidFill>
                  <a:srgbClr val="D33320"/>
                </a:solidFill>
                <a:latin typeface="Arial" charset="0"/>
              </a:rPr>
              <a:t>The objective is to improve productivity!</a:t>
            </a:r>
          </a:p>
        </p:txBody>
      </p:sp>
      <p:sp>
        <p:nvSpPr>
          <p:cNvPr id="113669" name="Text Box 5"/>
          <p:cNvSpPr txBox="1">
            <a:spLocks noChangeArrowheads="1"/>
          </p:cNvSpPr>
          <p:nvPr/>
        </p:nvSpPr>
        <p:spPr bwMode="auto">
          <a:xfrm>
            <a:off x="1762125" y="4548188"/>
            <a:ext cx="5618163" cy="1306512"/>
          </a:xfrm>
          <a:prstGeom prst="rect">
            <a:avLst/>
          </a:prstGeom>
          <a:solidFill>
            <a:schemeClr val="accent2"/>
          </a:solidFill>
          <a:ln w="9525">
            <a:solidFill>
              <a:schemeClr val="tx1"/>
            </a:solidFill>
            <a:miter lim="800000"/>
            <a:headEnd/>
            <a:tailEnd/>
          </a:ln>
        </p:spPr>
        <p:txBody>
          <a:bodyPr lIns="126000" tIns="154800" rIns="126000" bIns="154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i="1">
                <a:latin typeface="Arial" charset="0"/>
                <a:ea typeface="MS PGothic" charset="0"/>
                <a:cs typeface="MS PGothic" charset="0"/>
              </a:rPr>
              <a:t>Important Note!</a:t>
            </a:r>
          </a:p>
          <a:p>
            <a:pPr algn="ctr">
              <a:lnSpc>
                <a:spcPct val="90000"/>
              </a:lnSpc>
            </a:pPr>
            <a:r>
              <a:rPr lang="en-AU" sz="2400" i="1">
                <a:latin typeface="Arial" charset="0"/>
                <a:ea typeface="MS PGothic" charset="0"/>
                <a:cs typeface="MS PGothic" charset="0"/>
              </a:rPr>
              <a:t>Production is a measure of output only and not a measure of efficiency</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13667"/>
                                        </p:tgtEl>
                                        <p:attrNameLst>
                                          <p:attrName>style.visibility</p:attrName>
                                        </p:attrNameLst>
                                      </p:cBhvr>
                                      <p:to>
                                        <p:strVal val="visible"/>
                                      </p:to>
                                    </p:set>
                                    <p:animEffect transition="in" filter="strips(downRight)">
                                      <p:cBhvr>
                                        <p:cTn id="7" dur="1000"/>
                                        <p:tgtEl>
                                          <p:spTgt spid="113667"/>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13668"/>
                                        </p:tgtEl>
                                        <p:attrNameLst>
                                          <p:attrName>style.visibility</p:attrName>
                                        </p:attrNameLst>
                                      </p:cBhvr>
                                      <p:to>
                                        <p:strVal val="visible"/>
                                      </p:to>
                                    </p:set>
                                    <p:animEffect transition="in" filter="strips(downRight)">
                                      <p:cBhvr>
                                        <p:cTn id="11" dur="1000"/>
                                        <p:tgtEl>
                                          <p:spTgt spid="113668"/>
                                        </p:tgtEl>
                                      </p:cBhvr>
                                    </p:animEffect>
                                  </p:childTnLst>
                                </p:cTn>
                              </p:par>
                            </p:childTnLst>
                          </p:cTn>
                        </p:par>
                        <p:par>
                          <p:cTn id="12" fill="hold" nodeType="afterGroup">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113669"/>
                                        </p:tgtEl>
                                        <p:attrNameLst>
                                          <p:attrName>style.visibility</p:attrName>
                                        </p:attrNameLst>
                                      </p:cBhvr>
                                      <p:to>
                                        <p:strVal val="visible"/>
                                      </p:to>
                                    </p:set>
                                    <p:animEffect transition="in" filter="strips(downRight)">
                                      <p:cBhvr>
                                        <p:cTn id="15" dur="1000"/>
                                        <p:tgtEl>
                                          <p:spTgt spid="113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p:bldP spid="113668" grpId="0"/>
      <p:bldP spid="11366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714" name="Group 2"/>
          <p:cNvGrpSpPr>
            <a:grpSpLocks/>
          </p:cNvGrpSpPr>
          <p:nvPr/>
        </p:nvGrpSpPr>
        <p:grpSpPr bwMode="auto">
          <a:xfrm>
            <a:off x="1625600" y="3327400"/>
            <a:ext cx="6070600" cy="2286000"/>
            <a:chOff x="1024" y="2408"/>
            <a:chExt cx="3824" cy="1440"/>
          </a:xfrm>
        </p:grpSpPr>
        <p:sp>
          <p:nvSpPr>
            <p:cNvPr id="94225" name="Freeform 3"/>
            <p:cNvSpPr>
              <a:spLocks/>
            </p:cNvSpPr>
            <p:nvPr/>
          </p:nvSpPr>
          <p:spPr bwMode="auto">
            <a:xfrm>
              <a:off x="3624" y="2408"/>
              <a:ext cx="1224" cy="1320"/>
            </a:xfrm>
            <a:custGeom>
              <a:avLst/>
              <a:gdLst>
                <a:gd name="T0" fmla="*/ 1224 w 1224"/>
                <a:gd name="T1" fmla="*/ 0 h 1320"/>
                <a:gd name="T2" fmla="*/ 1224 w 1224"/>
                <a:gd name="T3" fmla="*/ 1320 h 1320"/>
                <a:gd name="T4" fmla="*/ 0 w 1224"/>
                <a:gd name="T5" fmla="*/ 1320 h 1320"/>
                <a:gd name="T6" fmla="*/ 0 60000 65536"/>
                <a:gd name="T7" fmla="*/ 0 60000 65536"/>
                <a:gd name="T8" fmla="*/ 0 60000 65536"/>
                <a:gd name="T9" fmla="*/ 0 w 1224"/>
                <a:gd name="T10" fmla="*/ 0 h 1320"/>
                <a:gd name="T11" fmla="*/ 1224 w 1224"/>
                <a:gd name="T12" fmla="*/ 1320 h 1320"/>
              </a:gdLst>
              <a:ahLst/>
              <a:cxnLst>
                <a:cxn ang="T6">
                  <a:pos x="T0" y="T1"/>
                </a:cxn>
                <a:cxn ang="T7">
                  <a:pos x="T2" y="T3"/>
                </a:cxn>
                <a:cxn ang="T8">
                  <a:pos x="T4" y="T5"/>
                </a:cxn>
              </a:cxnLst>
              <a:rect l="T9" t="T10" r="T11" b="T12"/>
              <a:pathLst>
                <a:path w="1224" h="1320">
                  <a:moveTo>
                    <a:pt x="1224" y="0"/>
                  </a:moveTo>
                  <a:lnTo>
                    <a:pt x="1224" y="1320"/>
                  </a:lnTo>
                  <a:lnTo>
                    <a:pt x="0" y="1320"/>
                  </a:lnTo>
                </a:path>
              </a:pathLst>
            </a:custGeom>
            <a:noFill/>
            <a:ln w="57150" cmpd="sng">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4226" name="Text Box 4"/>
            <p:cNvSpPr txBox="1">
              <a:spLocks noChangeArrowheads="1"/>
            </p:cNvSpPr>
            <p:nvPr/>
          </p:nvSpPr>
          <p:spPr bwMode="auto">
            <a:xfrm>
              <a:off x="2470" y="3615"/>
              <a:ext cx="107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a:latin typeface="Arial" charset="0"/>
                </a:rPr>
                <a:t>Feedback loop</a:t>
              </a:r>
            </a:p>
          </p:txBody>
        </p:sp>
        <p:sp>
          <p:nvSpPr>
            <p:cNvPr id="94227" name="Freeform 5"/>
            <p:cNvSpPr>
              <a:spLocks/>
            </p:cNvSpPr>
            <p:nvPr/>
          </p:nvSpPr>
          <p:spPr bwMode="auto">
            <a:xfrm>
              <a:off x="1024" y="2440"/>
              <a:ext cx="1400" cy="1288"/>
            </a:xfrm>
            <a:custGeom>
              <a:avLst/>
              <a:gdLst>
                <a:gd name="T0" fmla="*/ 1400 w 1400"/>
                <a:gd name="T1" fmla="*/ 1288 h 1288"/>
                <a:gd name="T2" fmla="*/ 0 w 1400"/>
                <a:gd name="T3" fmla="*/ 1288 h 1288"/>
                <a:gd name="T4" fmla="*/ 0 w 1400"/>
                <a:gd name="T5" fmla="*/ 0 h 1288"/>
                <a:gd name="T6" fmla="*/ 0 60000 65536"/>
                <a:gd name="T7" fmla="*/ 0 60000 65536"/>
                <a:gd name="T8" fmla="*/ 0 60000 65536"/>
                <a:gd name="T9" fmla="*/ 0 w 1400"/>
                <a:gd name="T10" fmla="*/ 0 h 1288"/>
                <a:gd name="T11" fmla="*/ 1400 w 1400"/>
                <a:gd name="T12" fmla="*/ 1288 h 1288"/>
              </a:gdLst>
              <a:ahLst/>
              <a:cxnLst>
                <a:cxn ang="T6">
                  <a:pos x="T0" y="T1"/>
                </a:cxn>
                <a:cxn ang="T7">
                  <a:pos x="T2" y="T3"/>
                </a:cxn>
                <a:cxn ang="T8">
                  <a:pos x="T4" y="T5"/>
                </a:cxn>
              </a:cxnLst>
              <a:rect l="T9" t="T10" r="T11" b="T12"/>
              <a:pathLst>
                <a:path w="1400" h="1288">
                  <a:moveTo>
                    <a:pt x="1400" y="1288"/>
                  </a:moveTo>
                  <a:lnTo>
                    <a:pt x="0" y="1288"/>
                  </a:lnTo>
                  <a:lnTo>
                    <a:pt x="0" y="0"/>
                  </a:lnTo>
                </a:path>
              </a:pathLst>
            </a:custGeom>
            <a:noFill/>
            <a:ln w="57150" cmpd="sng">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4228" name="Line 6"/>
            <p:cNvSpPr>
              <a:spLocks noChangeShapeType="1"/>
            </p:cNvSpPr>
            <p:nvPr/>
          </p:nvSpPr>
          <p:spPr bwMode="auto">
            <a:xfrm flipV="1">
              <a:off x="3000" y="3368"/>
              <a:ext cx="0" cy="256"/>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nvGrpSpPr>
          <p:cNvPr id="115719" name="Group 7"/>
          <p:cNvGrpSpPr>
            <a:grpSpLocks/>
          </p:cNvGrpSpPr>
          <p:nvPr/>
        </p:nvGrpSpPr>
        <p:grpSpPr bwMode="auto">
          <a:xfrm>
            <a:off x="6350000" y="1547813"/>
            <a:ext cx="2000250" cy="1830387"/>
            <a:chOff x="4000" y="1167"/>
            <a:chExt cx="1260" cy="1153"/>
          </a:xfrm>
        </p:grpSpPr>
        <p:sp>
          <p:nvSpPr>
            <p:cNvPr id="94221" name="AutoShape 8"/>
            <p:cNvSpPr>
              <a:spLocks noChangeArrowheads="1"/>
            </p:cNvSpPr>
            <p:nvPr/>
          </p:nvSpPr>
          <p:spPr bwMode="auto">
            <a:xfrm>
              <a:off x="4000" y="1752"/>
              <a:ext cx="440" cy="432"/>
            </a:xfrm>
            <a:prstGeom prst="rightArrow">
              <a:avLst>
                <a:gd name="adj1" fmla="val 50000"/>
                <a:gd name="adj2" fmla="val 25463"/>
              </a:avLst>
            </a:prstGeom>
            <a:solidFill>
              <a:schemeClr val="tx2"/>
            </a:solidFill>
            <a:ln w="9525">
              <a:solidFill>
                <a:schemeClr val="tx1"/>
              </a:solidFill>
              <a:miter lim="800000"/>
              <a:headEnd/>
              <a:tailEnd/>
            </a:ln>
          </p:spPr>
          <p:txBody>
            <a:bodyPr wrap="none" anchor="ctr"/>
            <a:lstStyle/>
            <a:p>
              <a:endParaRPr lang="en-US"/>
            </a:p>
          </p:txBody>
        </p:sp>
        <p:grpSp>
          <p:nvGrpSpPr>
            <p:cNvPr id="94222" name="Group 9"/>
            <p:cNvGrpSpPr>
              <a:grpSpLocks/>
            </p:cNvGrpSpPr>
            <p:nvPr/>
          </p:nvGrpSpPr>
          <p:grpSpPr bwMode="auto">
            <a:xfrm>
              <a:off x="4448" y="1167"/>
              <a:ext cx="812" cy="1153"/>
              <a:chOff x="4448" y="1167"/>
              <a:chExt cx="812" cy="1153"/>
            </a:xfrm>
          </p:grpSpPr>
          <p:sp>
            <p:nvSpPr>
              <p:cNvPr id="94223" name="Text Box 10"/>
              <p:cNvSpPr txBox="1">
                <a:spLocks noChangeArrowheads="1"/>
              </p:cNvSpPr>
              <p:nvPr/>
            </p:nvSpPr>
            <p:spPr bwMode="auto">
              <a:xfrm>
                <a:off x="4489" y="1167"/>
                <a:ext cx="722"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000" i="1">
                    <a:latin typeface="Arial" charset="0"/>
                  </a:rPr>
                  <a:t>Outputs</a:t>
                </a:r>
              </a:p>
            </p:txBody>
          </p:sp>
          <p:sp>
            <p:nvSpPr>
              <p:cNvPr id="115723" name="Text Box 11"/>
              <p:cNvSpPr txBox="1">
                <a:spLocks noChangeArrowheads="1"/>
              </p:cNvSpPr>
              <p:nvPr/>
            </p:nvSpPr>
            <p:spPr bwMode="auto">
              <a:xfrm>
                <a:off x="4448" y="1612"/>
                <a:ext cx="812" cy="708"/>
              </a:xfrm>
              <a:prstGeom prst="rect">
                <a:avLst/>
              </a:prstGeom>
              <a:solidFill>
                <a:schemeClr val="accent4"/>
              </a:solidFill>
              <a:ln w="9525">
                <a:solidFill>
                  <a:schemeClr val="tx1"/>
                </a:solidFill>
                <a:miter lim="800000"/>
                <a:headEnd/>
                <a:tailEnd/>
              </a:ln>
              <a:effectLst/>
              <a:extLst/>
            </p:spPr>
            <p:txBody>
              <a:bodyPr lIns="198000" tIns="190800" rIns="198000" bIns="190800">
                <a:spAutoFit/>
              </a:bodyPr>
              <a:lstStyle/>
              <a:p>
                <a:pPr algn="ctr" fontAlgn="auto">
                  <a:spcBef>
                    <a:spcPts val="0"/>
                  </a:spcBef>
                  <a:spcAft>
                    <a:spcPts val="0"/>
                  </a:spcAft>
                  <a:defRPr/>
                </a:pPr>
                <a:r>
                  <a:rPr lang="en-AU" sz="1600">
                    <a:solidFill>
                      <a:srgbClr val="000000"/>
                    </a:solidFill>
                    <a:latin typeface="Arial"/>
                    <a:ea typeface="+mn-ea"/>
                    <a:cs typeface="Arial"/>
                  </a:rPr>
                  <a:t>Goods and</a:t>
                </a:r>
                <a:br>
                  <a:rPr lang="en-AU" sz="1600">
                    <a:solidFill>
                      <a:srgbClr val="000000"/>
                    </a:solidFill>
                    <a:latin typeface="Arial"/>
                    <a:ea typeface="+mn-ea"/>
                    <a:cs typeface="Arial"/>
                  </a:rPr>
                </a:br>
                <a:r>
                  <a:rPr lang="en-AU" sz="1600">
                    <a:solidFill>
                      <a:srgbClr val="000000"/>
                    </a:solidFill>
                    <a:latin typeface="Arial"/>
                    <a:ea typeface="+mn-ea"/>
                    <a:cs typeface="Arial"/>
                  </a:rPr>
                  <a:t>services</a:t>
                </a:r>
              </a:p>
            </p:txBody>
          </p:sp>
        </p:grpSp>
      </p:grpSp>
      <p:grpSp>
        <p:nvGrpSpPr>
          <p:cNvPr id="115735" name="Group 23"/>
          <p:cNvGrpSpPr>
            <a:grpSpLocks/>
          </p:cNvGrpSpPr>
          <p:nvPr/>
        </p:nvGrpSpPr>
        <p:grpSpPr bwMode="auto">
          <a:xfrm>
            <a:off x="2438400" y="1547813"/>
            <a:ext cx="3951288" cy="3308350"/>
            <a:chOff x="1536" y="975"/>
            <a:chExt cx="2489" cy="2084"/>
          </a:xfrm>
        </p:grpSpPr>
        <p:sp>
          <p:nvSpPr>
            <p:cNvPr id="94217" name="AutoShape 13"/>
            <p:cNvSpPr>
              <a:spLocks noChangeArrowheads="1"/>
            </p:cNvSpPr>
            <p:nvPr/>
          </p:nvSpPr>
          <p:spPr bwMode="auto">
            <a:xfrm>
              <a:off x="1536" y="1560"/>
              <a:ext cx="440" cy="432"/>
            </a:xfrm>
            <a:prstGeom prst="rightArrow">
              <a:avLst>
                <a:gd name="adj1" fmla="val 50000"/>
                <a:gd name="adj2" fmla="val 25463"/>
              </a:avLst>
            </a:prstGeom>
            <a:solidFill>
              <a:schemeClr val="tx2"/>
            </a:solidFill>
            <a:ln w="9525">
              <a:solidFill>
                <a:schemeClr val="tx1"/>
              </a:solidFill>
              <a:miter lim="800000"/>
              <a:headEnd/>
              <a:tailEnd/>
            </a:ln>
          </p:spPr>
          <p:txBody>
            <a:bodyPr wrap="none" anchor="ctr"/>
            <a:lstStyle/>
            <a:p>
              <a:endParaRPr lang="en-US"/>
            </a:p>
          </p:txBody>
        </p:sp>
        <p:grpSp>
          <p:nvGrpSpPr>
            <p:cNvPr id="94218" name="Group 22"/>
            <p:cNvGrpSpPr>
              <a:grpSpLocks/>
            </p:cNvGrpSpPr>
            <p:nvPr/>
          </p:nvGrpSpPr>
          <p:grpSpPr bwMode="auto">
            <a:xfrm>
              <a:off x="1991" y="975"/>
              <a:ext cx="2034" cy="2084"/>
              <a:chOff x="1991" y="975"/>
              <a:chExt cx="2034" cy="2084"/>
            </a:xfrm>
          </p:grpSpPr>
          <p:sp>
            <p:nvSpPr>
              <p:cNvPr id="94219" name="Text Box 15"/>
              <p:cNvSpPr txBox="1">
                <a:spLocks noChangeArrowheads="1"/>
              </p:cNvSpPr>
              <p:nvPr/>
            </p:nvSpPr>
            <p:spPr bwMode="auto">
              <a:xfrm>
                <a:off x="2349" y="975"/>
                <a:ext cx="1230"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000" i="1">
                    <a:latin typeface="Arial" charset="0"/>
                  </a:rPr>
                  <a:t>Transformation</a:t>
                </a:r>
              </a:p>
            </p:txBody>
          </p:sp>
          <p:sp>
            <p:nvSpPr>
              <p:cNvPr id="94220" name="Text Box 16"/>
              <p:cNvSpPr txBox="1">
                <a:spLocks noChangeArrowheads="1"/>
              </p:cNvSpPr>
              <p:nvPr/>
            </p:nvSpPr>
            <p:spPr bwMode="auto">
              <a:xfrm>
                <a:off x="1991" y="1420"/>
                <a:ext cx="2034" cy="1639"/>
              </a:xfrm>
              <a:prstGeom prst="rect">
                <a:avLst/>
              </a:prstGeom>
              <a:solidFill>
                <a:schemeClr val="accent2"/>
              </a:solidFill>
              <a:ln w="9525">
                <a:solidFill>
                  <a:schemeClr val="tx1"/>
                </a:solidFill>
                <a:miter lim="800000"/>
                <a:headEnd/>
                <a:tailEnd/>
              </a:ln>
            </p:spPr>
            <p:txBody>
              <a:bodyPr lIns="198000" tIns="190800" rIns="198000" bIns="190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sz="1600">
                    <a:latin typeface="Arial" charset="0"/>
                  </a:rPr>
                  <a:t>The U.S. economic system transforms inputs to outputs at about an annual 2.5% increase in productivity per year. </a:t>
                </a:r>
                <a:r>
                  <a:rPr lang="en-AU" sz="1600" i="1">
                    <a:latin typeface="Arial" charset="0"/>
                  </a:rPr>
                  <a:t>The productivity increase is the result of a mix of capital (38% of 2.5%), labor (10% of 2.5%), and management (52% of 2.5%)</a:t>
                </a:r>
                <a:r>
                  <a:rPr lang="en-AU" sz="1600">
                    <a:latin typeface="Arial" charset="0"/>
                  </a:rPr>
                  <a:t>.</a:t>
                </a:r>
              </a:p>
            </p:txBody>
          </p:sp>
        </p:grpSp>
      </p:grpSp>
      <p:sp>
        <p:nvSpPr>
          <p:cNvPr id="94212" name="Rectangle 17"/>
          <p:cNvSpPr>
            <a:spLocks noGrp="1" noChangeArrowheads="1"/>
          </p:cNvSpPr>
          <p:nvPr>
            <p:ph type="title"/>
          </p:nvPr>
        </p:nvSpPr>
        <p:spPr>
          <a:xfrm>
            <a:off x="685800" y="434975"/>
            <a:ext cx="7772400" cy="863600"/>
          </a:xfrm>
        </p:spPr>
        <p:txBody>
          <a:bodyPr/>
          <a:lstStyle/>
          <a:p>
            <a:pPr>
              <a:lnSpc>
                <a:spcPct val="80000"/>
              </a:lnSpc>
            </a:pPr>
            <a:r>
              <a:rPr lang="en-US">
                <a:latin typeface="Arial" charset="0"/>
                <a:cs typeface="Arial" charset="0"/>
              </a:rPr>
              <a:t>The Economic System</a:t>
            </a:r>
          </a:p>
        </p:txBody>
      </p:sp>
      <p:grpSp>
        <p:nvGrpSpPr>
          <p:cNvPr id="115730" name="Group 18"/>
          <p:cNvGrpSpPr>
            <a:grpSpLocks/>
          </p:cNvGrpSpPr>
          <p:nvPr/>
        </p:nvGrpSpPr>
        <p:grpSpPr bwMode="auto">
          <a:xfrm>
            <a:off x="773113" y="1547813"/>
            <a:ext cx="1717675" cy="1830387"/>
            <a:chOff x="487" y="1287"/>
            <a:chExt cx="1082" cy="1153"/>
          </a:xfrm>
        </p:grpSpPr>
        <p:sp>
          <p:nvSpPr>
            <p:cNvPr id="94215" name="Text Box 19"/>
            <p:cNvSpPr txBox="1">
              <a:spLocks noChangeArrowheads="1"/>
            </p:cNvSpPr>
            <p:nvPr/>
          </p:nvSpPr>
          <p:spPr bwMode="auto">
            <a:xfrm>
              <a:off x="730" y="1287"/>
              <a:ext cx="596"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000" i="1">
                  <a:latin typeface="Arial" charset="0"/>
                </a:rPr>
                <a:t>Inputs</a:t>
              </a:r>
            </a:p>
          </p:txBody>
        </p:sp>
        <p:sp>
          <p:nvSpPr>
            <p:cNvPr id="94216" name="Text Box 20"/>
            <p:cNvSpPr txBox="1">
              <a:spLocks noChangeArrowheads="1"/>
            </p:cNvSpPr>
            <p:nvPr/>
          </p:nvSpPr>
          <p:spPr bwMode="auto">
            <a:xfrm>
              <a:off x="487" y="1732"/>
              <a:ext cx="1082" cy="708"/>
            </a:xfrm>
            <a:prstGeom prst="rect">
              <a:avLst/>
            </a:prstGeom>
            <a:solidFill>
              <a:schemeClr val="tx2"/>
            </a:solidFill>
            <a:ln w="9525">
              <a:solidFill>
                <a:schemeClr val="tx1"/>
              </a:solidFill>
              <a:miter lim="800000"/>
              <a:headEnd/>
              <a:tailEnd/>
            </a:ln>
          </p:spPr>
          <p:txBody>
            <a:bodyPr lIns="198000" tIns="190800" rIns="198000" bIns="190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AU" sz="1600">
                  <a:solidFill>
                    <a:schemeClr val="bg1"/>
                  </a:solidFill>
                  <a:latin typeface="Arial" charset="0"/>
                </a:rPr>
                <a:t>Labor,</a:t>
              </a:r>
              <a:br>
                <a:rPr lang="en-AU" sz="1600">
                  <a:solidFill>
                    <a:schemeClr val="bg1"/>
                  </a:solidFill>
                  <a:latin typeface="Arial" charset="0"/>
                </a:rPr>
              </a:br>
              <a:r>
                <a:rPr lang="en-AU" sz="1600">
                  <a:solidFill>
                    <a:schemeClr val="bg1"/>
                  </a:solidFill>
                  <a:latin typeface="Arial" charset="0"/>
                </a:rPr>
                <a:t>capital,</a:t>
              </a:r>
              <a:br>
                <a:rPr lang="en-AU" sz="1600">
                  <a:solidFill>
                    <a:schemeClr val="bg1"/>
                  </a:solidFill>
                  <a:latin typeface="Arial" charset="0"/>
                </a:rPr>
              </a:br>
              <a:r>
                <a:rPr lang="en-AU" sz="1600">
                  <a:solidFill>
                    <a:schemeClr val="bg1"/>
                  </a:solidFill>
                  <a:latin typeface="Arial" charset="0"/>
                </a:rPr>
                <a:t>management</a:t>
              </a:r>
            </a:p>
          </p:txBody>
        </p:sp>
      </p:grpSp>
      <p:sp>
        <p:nvSpPr>
          <p:cNvPr id="115733" name="Text Box 21"/>
          <p:cNvSpPr txBox="1">
            <a:spLocks noChangeArrowheads="1"/>
          </p:cNvSpPr>
          <p:nvPr/>
        </p:nvSpPr>
        <p:spPr bwMode="auto">
          <a:xfrm>
            <a:off x="7335838" y="5751513"/>
            <a:ext cx="114458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a:latin typeface="Arial" charset="0"/>
              </a:rPr>
              <a:t>Figure </a:t>
            </a:r>
            <a:r>
              <a:rPr lang="en-AU" sz="1600" b="1">
                <a:solidFill>
                  <a:schemeClr val="tx2"/>
                </a:solidFill>
                <a:latin typeface="Arial" charset="0"/>
              </a:rPr>
              <a:t>1.6</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15730"/>
                                        </p:tgtEl>
                                        <p:attrNameLst>
                                          <p:attrName>style.visibility</p:attrName>
                                        </p:attrNameLst>
                                      </p:cBhvr>
                                      <p:to>
                                        <p:strVal val="visible"/>
                                      </p:to>
                                    </p:set>
                                    <p:animEffect transition="in" filter="wipe(left)">
                                      <p:cBhvr>
                                        <p:cTn id="7" dur="1000"/>
                                        <p:tgtEl>
                                          <p:spTgt spid="1157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5735"/>
                                        </p:tgtEl>
                                        <p:attrNameLst>
                                          <p:attrName>style.visibility</p:attrName>
                                        </p:attrNameLst>
                                      </p:cBhvr>
                                      <p:to>
                                        <p:strVal val="visible"/>
                                      </p:to>
                                    </p:set>
                                    <p:animEffect transition="in" filter="wipe(left)">
                                      <p:cBhvr>
                                        <p:cTn id="12" dur="1000"/>
                                        <p:tgtEl>
                                          <p:spTgt spid="1157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5719"/>
                                        </p:tgtEl>
                                        <p:attrNameLst>
                                          <p:attrName>style.visibility</p:attrName>
                                        </p:attrNameLst>
                                      </p:cBhvr>
                                      <p:to>
                                        <p:strVal val="visible"/>
                                      </p:to>
                                    </p:set>
                                    <p:animEffect transition="in" filter="wipe(left)">
                                      <p:cBhvr>
                                        <p:cTn id="17" dur="1000"/>
                                        <p:tgtEl>
                                          <p:spTgt spid="1157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115714"/>
                                        </p:tgtEl>
                                        <p:attrNameLst>
                                          <p:attrName>style.visibility</p:attrName>
                                        </p:attrNameLst>
                                      </p:cBhvr>
                                      <p:to>
                                        <p:strVal val="visible"/>
                                      </p:to>
                                    </p:set>
                                    <p:animEffect transition="in" filter="wipe(right)">
                                      <p:cBhvr>
                                        <p:cTn id="22" dur="1000"/>
                                        <p:tgtEl>
                                          <p:spTgt spid="115714"/>
                                        </p:tgtEl>
                                      </p:cBhvr>
                                    </p:animEffect>
                                  </p:childTnLst>
                                </p:cTn>
                              </p:par>
                            </p:childTnLst>
                          </p:cTn>
                        </p:par>
                        <p:par>
                          <p:cTn id="23" fill="hold" nodeType="afterGroup">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15733"/>
                                        </p:tgtEl>
                                        <p:attrNameLst>
                                          <p:attrName>style.visibility</p:attrName>
                                        </p:attrNameLst>
                                      </p:cBhvr>
                                      <p:to>
                                        <p:strVal val="visible"/>
                                      </p:to>
                                    </p:set>
                                    <p:animEffect transition="in" filter="wipe(left)">
                                      <p:cBhvr>
                                        <p:cTn id="26" dur="1000"/>
                                        <p:tgtEl>
                                          <p:spTgt spid="115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33"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arbuck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7700" y="1187450"/>
            <a:ext cx="2387600" cy="250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258" name="Rectangle 2"/>
          <p:cNvSpPr>
            <a:spLocks noGrp="1" noChangeArrowheads="1"/>
          </p:cNvSpPr>
          <p:nvPr>
            <p:ph type="title"/>
          </p:nvPr>
        </p:nvSpPr>
        <p:spPr>
          <a:xfrm>
            <a:off x="692150" y="315913"/>
            <a:ext cx="7734300" cy="1358900"/>
          </a:xfrm>
        </p:spPr>
        <p:txBody>
          <a:bodyPr/>
          <a:lstStyle/>
          <a:p>
            <a:pPr algn="l">
              <a:lnSpc>
                <a:spcPct val="80000"/>
              </a:lnSpc>
            </a:pPr>
            <a:r>
              <a:rPr lang="en-US">
                <a:latin typeface="Arial" charset="0"/>
                <a:cs typeface="Arial" charset="0"/>
              </a:rPr>
              <a:t>Improving Productivity at Starbucks</a:t>
            </a:r>
          </a:p>
        </p:txBody>
      </p:sp>
      <p:sp>
        <p:nvSpPr>
          <p:cNvPr id="117763" name="Text Box 3"/>
          <p:cNvSpPr txBox="1">
            <a:spLocks noChangeArrowheads="1"/>
          </p:cNvSpPr>
          <p:nvPr/>
        </p:nvSpPr>
        <p:spPr bwMode="auto">
          <a:xfrm>
            <a:off x="779463" y="1952625"/>
            <a:ext cx="4640262" cy="165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pPr>
            <a:r>
              <a:rPr lang="en-US" sz="2800" b="1">
                <a:solidFill>
                  <a:schemeClr val="accent1"/>
                </a:solidFill>
                <a:latin typeface="Arial" charset="0"/>
              </a:rPr>
              <a:t>A team of 10 analysts continually look for ways to shave time. Some improvements:</a:t>
            </a:r>
          </a:p>
        </p:txBody>
      </p:sp>
      <p:graphicFrame>
        <p:nvGraphicFramePr>
          <p:cNvPr id="117764" name="Group 4"/>
          <p:cNvGraphicFramePr>
            <a:graphicFrameLocks noGrp="1"/>
          </p:cNvGraphicFramePr>
          <p:nvPr/>
        </p:nvGraphicFramePr>
        <p:xfrm>
          <a:off x="827088" y="3800475"/>
          <a:ext cx="7431087" cy="2927350"/>
        </p:xfrm>
        <a:graphic>
          <a:graphicData uri="http://schemas.openxmlformats.org/drawingml/2006/table">
            <a:tbl>
              <a:tblPr/>
              <a:tblGrid>
                <a:gridCol w="3948112">
                  <a:extLst>
                    <a:ext uri="{9D8B030D-6E8A-4147-A177-3AD203B41FA5}">
                      <a16:colId xmlns:a16="http://schemas.microsoft.com/office/drawing/2014/main" val="20000"/>
                    </a:ext>
                  </a:extLst>
                </a:gridCol>
                <a:gridCol w="579438">
                  <a:extLst>
                    <a:ext uri="{9D8B030D-6E8A-4147-A177-3AD203B41FA5}">
                      <a16:colId xmlns:a16="http://schemas.microsoft.com/office/drawing/2014/main" val="20001"/>
                    </a:ext>
                  </a:extLst>
                </a:gridCol>
                <a:gridCol w="2903537">
                  <a:extLst>
                    <a:ext uri="{9D8B030D-6E8A-4147-A177-3AD203B41FA5}">
                      <a16:colId xmlns:a16="http://schemas.microsoft.com/office/drawing/2014/main" val="20002"/>
                    </a:ext>
                  </a:extLst>
                </a:gridCol>
              </a:tblGrid>
              <a:tr h="1200150">
                <a:tc>
                  <a:txBody>
                    <a:bodyPr/>
                    <a:lstStyle/>
                    <a:p>
                      <a:pPr marL="0" marR="0" lvl="0" indent="0" algn="l" defTabSz="914400" rtl="0" eaLnBrk="0" fontAlgn="base" latinLnBrk="0" hangingPunct="0">
                        <a:lnSpc>
                          <a:spcPct val="90000"/>
                        </a:lnSpc>
                        <a:spcBef>
                          <a:spcPct val="0"/>
                        </a:spcBef>
                        <a:spcAft>
                          <a:spcPct val="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a:ea typeface="ＭＳ Ｐゴシック" charset="0"/>
                          <a:cs typeface="Arial"/>
                        </a:rPr>
                        <a:t>Stop requiring signatures on credit card purchases under $25</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
                          <a:srgbClr val="BF0922"/>
                        </a:buClr>
                        <a:buSzTx/>
                        <a:buFont typeface="Wingdings" charset="0"/>
                        <a:buNone/>
                        <a:tabLst/>
                      </a:pPr>
                      <a:endParaRPr kumimoji="0" lang="en-US" sz="2400" b="0" i="0" u="none" strike="noStrike" cap="none" normalizeH="0" baseline="0">
                        <a:ln>
                          <a:noFill/>
                        </a:ln>
                        <a:solidFill>
                          <a:schemeClr val="tx1"/>
                        </a:solidFill>
                        <a:effectLst/>
                        <a:latin typeface="Arial"/>
                        <a:ea typeface="ＭＳ Ｐゴシック" charset="0"/>
                        <a:cs typeface="Arial"/>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a:ea typeface="ＭＳ Ｐゴシック" charset="0"/>
                          <a:cs typeface="Arial"/>
                        </a:rPr>
                        <a:t>Saved 8 seconds per transaction</a:t>
                      </a: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828675">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a:ea typeface="ＭＳ Ｐゴシック" charset="0"/>
                          <a:cs typeface="Arial"/>
                        </a:rPr>
                        <a:t>Change the size of the ice scoop</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endParaRPr kumimoji="0" lang="en-US" sz="2400" b="0" i="0" u="none" strike="noStrike" cap="none" normalizeH="0" baseline="0" dirty="0">
                        <a:ln>
                          <a:noFill/>
                        </a:ln>
                        <a:solidFill>
                          <a:schemeClr val="tx1"/>
                        </a:solidFill>
                        <a:effectLst/>
                        <a:latin typeface="Arial"/>
                        <a:ea typeface="ＭＳ Ｐゴシック" charset="0"/>
                        <a:cs typeface="Arial"/>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a:ea typeface="ＭＳ Ｐゴシック" charset="0"/>
                          <a:cs typeface="Arial"/>
                        </a:rPr>
                        <a:t>Saved 14 seconds per drink</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898525">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r>
                        <a:rPr kumimoji="0" lang="en-US" sz="2400" b="0" i="0" u="none" strike="noStrike" cap="none" normalizeH="0" baseline="0">
                          <a:ln>
                            <a:noFill/>
                          </a:ln>
                          <a:solidFill>
                            <a:schemeClr val="tx1"/>
                          </a:solidFill>
                          <a:effectLst/>
                          <a:latin typeface="Arial"/>
                          <a:ea typeface="ＭＳ Ｐゴシック" charset="0"/>
                          <a:cs typeface="Arial"/>
                        </a:rPr>
                        <a:t>New espresso machines</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endParaRPr kumimoji="0" lang="en-US" sz="2400" b="0" i="0" u="none" strike="noStrike" cap="none" normalizeH="0" baseline="0">
                        <a:ln>
                          <a:noFill/>
                        </a:ln>
                        <a:solidFill>
                          <a:schemeClr val="tx1"/>
                        </a:solidFill>
                        <a:effectLst/>
                        <a:latin typeface="Arial"/>
                        <a:ea typeface="ＭＳ Ｐゴシック" charset="0"/>
                        <a:cs typeface="Arial"/>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a:ea typeface="ＭＳ Ｐゴシック" charset="0"/>
                          <a:cs typeface="Arial"/>
                        </a:rPr>
                        <a:t>Saved 12 seconds per shot</a:t>
                      </a: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pSp>
        <p:nvGrpSpPr>
          <p:cNvPr id="117784" name="Group 24"/>
          <p:cNvGrpSpPr>
            <a:grpSpLocks/>
          </p:cNvGrpSpPr>
          <p:nvPr/>
        </p:nvGrpSpPr>
        <p:grpSpPr bwMode="auto">
          <a:xfrm>
            <a:off x="4824413" y="4100513"/>
            <a:ext cx="379412" cy="2112962"/>
            <a:chOff x="3039" y="2286"/>
            <a:chExt cx="239" cy="1331"/>
          </a:xfrm>
        </p:grpSpPr>
        <p:sp>
          <p:nvSpPr>
            <p:cNvPr id="96271" name="AutoShape 25"/>
            <p:cNvSpPr>
              <a:spLocks noChangeArrowheads="1"/>
            </p:cNvSpPr>
            <p:nvPr/>
          </p:nvSpPr>
          <p:spPr bwMode="auto">
            <a:xfrm>
              <a:off x="3039" y="2286"/>
              <a:ext cx="238" cy="238"/>
            </a:xfrm>
            <a:prstGeom prst="right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en-US"/>
            </a:p>
          </p:txBody>
        </p:sp>
        <p:sp>
          <p:nvSpPr>
            <p:cNvPr id="96272" name="AutoShape 26"/>
            <p:cNvSpPr>
              <a:spLocks noChangeArrowheads="1"/>
            </p:cNvSpPr>
            <p:nvPr/>
          </p:nvSpPr>
          <p:spPr bwMode="auto">
            <a:xfrm>
              <a:off x="3039" y="3379"/>
              <a:ext cx="238" cy="238"/>
            </a:xfrm>
            <a:prstGeom prst="right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en-US"/>
            </a:p>
          </p:txBody>
        </p:sp>
        <p:sp>
          <p:nvSpPr>
            <p:cNvPr id="96273" name="AutoShape 27"/>
            <p:cNvSpPr>
              <a:spLocks noChangeArrowheads="1"/>
            </p:cNvSpPr>
            <p:nvPr/>
          </p:nvSpPr>
          <p:spPr bwMode="auto">
            <a:xfrm>
              <a:off x="3040" y="2944"/>
              <a:ext cx="238" cy="238"/>
            </a:xfrm>
            <a:prstGeom prst="right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en-US"/>
            </a:p>
          </p:txBody>
        </p:sp>
      </p:gr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17763"/>
                                        </p:tgtEl>
                                        <p:attrNameLst>
                                          <p:attrName>style.visibility</p:attrName>
                                        </p:attrNameLst>
                                      </p:cBhvr>
                                      <p:to>
                                        <p:strVal val="visible"/>
                                      </p:to>
                                    </p:set>
                                    <p:animEffect transition="in" filter="strips(downRight)">
                                      <p:cBhvr>
                                        <p:cTn id="7" dur="1000"/>
                                        <p:tgtEl>
                                          <p:spTgt spid="117763"/>
                                        </p:tgtEl>
                                      </p:cBhvr>
                                    </p:animEffect>
                                  </p:childTnLst>
                                </p:cTn>
                              </p:par>
                              <p:par>
                                <p:cTn id="8" presetID="23" presetClass="entr" presetSubtype="272" fill="hold" nodeType="withEffect">
                                  <p:stCondLst>
                                    <p:cond delay="100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strVal val="2/3*#ppt_w"/>
                                          </p:val>
                                        </p:tav>
                                        <p:tav tm="100000">
                                          <p:val>
                                            <p:strVal val="#ppt_w"/>
                                          </p:val>
                                        </p:tav>
                                      </p:tavLst>
                                    </p:anim>
                                    <p:anim calcmode="lin" valueType="num">
                                      <p:cBhvr>
                                        <p:cTn id="11" dur="1000" fill="hold"/>
                                        <p:tgtEl>
                                          <p:spTgt spid="10"/>
                                        </p:tgtEl>
                                        <p:attrNameLst>
                                          <p:attrName>ppt_h</p:attrName>
                                        </p:attrNameLst>
                                      </p:cBhvr>
                                      <p:tavLst>
                                        <p:tav tm="0">
                                          <p:val>
                                            <p:strVal val="2/3*#ppt_h"/>
                                          </p:val>
                                        </p:tav>
                                        <p:tav tm="100000">
                                          <p:val>
                                            <p:strVal val="#ppt_h"/>
                                          </p:val>
                                        </p:tav>
                                      </p:tavLst>
                                    </p:anim>
                                  </p:childTnLst>
                                </p:cTn>
                              </p:par>
                            </p:childTnLst>
                          </p:cTn>
                        </p:par>
                        <p:par>
                          <p:cTn id="12" fill="hold" nodeType="afterGroup">
                            <p:stCondLst>
                              <p:cond delay="2000"/>
                            </p:stCondLst>
                            <p:childTnLst>
                              <p:par>
                                <p:cTn id="13" presetID="18" presetClass="entr" presetSubtype="6" fill="hold" nodeType="afterEffect">
                                  <p:stCondLst>
                                    <p:cond delay="1000"/>
                                  </p:stCondLst>
                                  <p:childTnLst>
                                    <p:set>
                                      <p:cBhvr>
                                        <p:cTn id="14" dur="1" fill="hold">
                                          <p:stCondLst>
                                            <p:cond delay="0"/>
                                          </p:stCondLst>
                                        </p:cTn>
                                        <p:tgtEl>
                                          <p:spTgt spid="117764"/>
                                        </p:tgtEl>
                                        <p:attrNameLst>
                                          <p:attrName>style.visibility</p:attrName>
                                        </p:attrNameLst>
                                      </p:cBhvr>
                                      <p:to>
                                        <p:strVal val="visible"/>
                                      </p:to>
                                    </p:set>
                                    <p:animEffect transition="in" filter="strips(downRight)">
                                      <p:cBhvr>
                                        <p:cTn id="15" dur="1000"/>
                                        <p:tgtEl>
                                          <p:spTgt spid="117764"/>
                                        </p:tgtEl>
                                      </p:cBhvr>
                                    </p:animEffect>
                                  </p:childTnLst>
                                </p:cTn>
                              </p:par>
                              <p:par>
                                <p:cTn id="16" presetID="18" presetClass="entr" presetSubtype="6" fill="hold" nodeType="withEffect">
                                  <p:stCondLst>
                                    <p:cond delay="1000"/>
                                  </p:stCondLst>
                                  <p:childTnLst>
                                    <p:set>
                                      <p:cBhvr>
                                        <p:cTn id="17" dur="1" fill="hold">
                                          <p:stCondLst>
                                            <p:cond delay="0"/>
                                          </p:stCondLst>
                                        </p:cTn>
                                        <p:tgtEl>
                                          <p:spTgt spid="117784"/>
                                        </p:tgtEl>
                                        <p:attrNameLst>
                                          <p:attrName>style.visibility</p:attrName>
                                        </p:attrNameLst>
                                      </p:cBhvr>
                                      <p:to>
                                        <p:strVal val="visible"/>
                                      </p:to>
                                    </p:set>
                                    <p:animEffect transition="in" filter="strips(downRight)">
                                      <p:cBhvr>
                                        <p:cTn id="18" dur="1000"/>
                                        <p:tgtEl>
                                          <p:spTgt spid="117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descr="starbuck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7700" y="1187450"/>
            <a:ext cx="2387600" cy="250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8306" name="Rectangle 2"/>
          <p:cNvSpPr>
            <a:spLocks noGrp="1" noChangeArrowheads="1"/>
          </p:cNvSpPr>
          <p:nvPr>
            <p:ph type="title"/>
          </p:nvPr>
        </p:nvSpPr>
        <p:spPr>
          <a:xfrm>
            <a:off x="692150" y="315913"/>
            <a:ext cx="7734300" cy="1358900"/>
          </a:xfrm>
        </p:spPr>
        <p:txBody>
          <a:bodyPr/>
          <a:lstStyle/>
          <a:p>
            <a:pPr algn="l">
              <a:lnSpc>
                <a:spcPct val="80000"/>
              </a:lnSpc>
            </a:pPr>
            <a:r>
              <a:rPr lang="en-US">
                <a:latin typeface="Arial" charset="0"/>
                <a:cs typeface="Arial" charset="0"/>
              </a:rPr>
              <a:t>Improving Productivity at Starbucks</a:t>
            </a:r>
          </a:p>
        </p:txBody>
      </p:sp>
      <p:sp>
        <p:nvSpPr>
          <p:cNvPr id="98307" name="Text Box 3"/>
          <p:cNvSpPr txBox="1">
            <a:spLocks noChangeArrowheads="1"/>
          </p:cNvSpPr>
          <p:nvPr/>
        </p:nvSpPr>
        <p:spPr bwMode="auto">
          <a:xfrm>
            <a:off x="779463" y="1952625"/>
            <a:ext cx="4640262" cy="165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pPr>
            <a:r>
              <a:rPr lang="en-US" sz="2800" b="1">
                <a:solidFill>
                  <a:schemeClr val="accent1"/>
                </a:solidFill>
                <a:latin typeface="Arial" charset="0"/>
              </a:rPr>
              <a:t>A team of 10 analysts continually look for ways to shave time. Some improvements:</a:t>
            </a:r>
          </a:p>
        </p:txBody>
      </p:sp>
      <p:graphicFrame>
        <p:nvGraphicFramePr>
          <p:cNvPr id="117764" name="Group 4"/>
          <p:cNvGraphicFramePr>
            <a:graphicFrameLocks noGrp="1"/>
          </p:cNvGraphicFramePr>
          <p:nvPr/>
        </p:nvGraphicFramePr>
        <p:xfrm>
          <a:off x="827088" y="3800475"/>
          <a:ext cx="7431087" cy="2927350"/>
        </p:xfrm>
        <a:graphic>
          <a:graphicData uri="http://schemas.openxmlformats.org/drawingml/2006/table">
            <a:tbl>
              <a:tblPr/>
              <a:tblGrid>
                <a:gridCol w="3948112">
                  <a:extLst>
                    <a:ext uri="{9D8B030D-6E8A-4147-A177-3AD203B41FA5}">
                      <a16:colId xmlns:a16="http://schemas.microsoft.com/office/drawing/2014/main" val="20000"/>
                    </a:ext>
                  </a:extLst>
                </a:gridCol>
                <a:gridCol w="579438">
                  <a:extLst>
                    <a:ext uri="{9D8B030D-6E8A-4147-A177-3AD203B41FA5}">
                      <a16:colId xmlns:a16="http://schemas.microsoft.com/office/drawing/2014/main" val="20001"/>
                    </a:ext>
                  </a:extLst>
                </a:gridCol>
                <a:gridCol w="2903537">
                  <a:extLst>
                    <a:ext uri="{9D8B030D-6E8A-4147-A177-3AD203B41FA5}">
                      <a16:colId xmlns:a16="http://schemas.microsoft.com/office/drawing/2014/main" val="20002"/>
                    </a:ext>
                  </a:extLst>
                </a:gridCol>
              </a:tblGrid>
              <a:tr h="1200150">
                <a:tc>
                  <a:txBody>
                    <a:bodyPr/>
                    <a:lstStyle/>
                    <a:p>
                      <a:pPr marL="0" marR="0" lvl="0" indent="0" algn="l" defTabSz="914400" rtl="0" eaLnBrk="0" fontAlgn="base" latinLnBrk="0" hangingPunct="0">
                        <a:lnSpc>
                          <a:spcPct val="90000"/>
                        </a:lnSpc>
                        <a:spcBef>
                          <a:spcPct val="0"/>
                        </a:spcBef>
                        <a:spcAft>
                          <a:spcPct val="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a:ea typeface="ＭＳ Ｐゴシック" charset="0"/>
                          <a:cs typeface="Arial"/>
                        </a:rPr>
                        <a:t>Stop requiring signatures on credit card purchases under $25</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
                          <a:srgbClr val="BF0922"/>
                        </a:buClr>
                        <a:buSzTx/>
                        <a:buFont typeface="Wingdings" charset="0"/>
                        <a:buNone/>
                        <a:tabLst/>
                      </a:pPr>
                      <a:endParaRPr kumimoji="0" lang="en-US" sz="2400" b="0" i="0" u="none" strike="noStrike" cap="none" normalizeH="0" baseline="0">
                        <a:ln>
                          <a:noFill/>
                        </a:ln>
                        <a:solidFill>
                          <a:schemeClr val="tx1"/>
                        </a:solidFill>
                        <a:effectLst/>
                        <a:latin typeface="Arial"/>
                        <a:ea typeface="ＭＳ Ｐゴシック" charset="0"/>
                        <a:cs typeface="Arial"/>
                      </a:endParaRP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a:ea typeface="ＭＳ Ｐゴシック" charset="0"/>
                          <a:cs typeface="Arial"/>
                        </a:rPr>
                        <a:t>Saved 8 seconds per transaction</a:t>
                      </a: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828675">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a:ea typeface="ＭＳ Ｐゴシック" charset="0"/>
                          <a:cs typeface="Arial"/>
                        </a:rPr>
                        <a:t>Change the size of the ice scoop</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endParaRPr kumimoji="0" lang="en-US" sz="2400" b="0" i="0" u="none" strike="noStrike" cap="none" normalizeH="0" baseline="0" dirty="0">
                        <a:ln>
                          <a:noFill/>
                        </a:ln>
                        <a:solidFill>
                          <a:schemeClr val="tx1"/>
                        </a:solidFill>
                        <a:effectLst/>
                        <a:latin typeface="Arial"/>
                        <a:ea typeface="ＭＳ Ｐゴシック" charset="0"/>
                        <a:cs typeface="Arial"/>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a:ea typeface="ＭＳ Ｐゴシック" charset="0"/>
                          <a:cs typeface="Arial"/>
                        </a:rPr>
                        <a:t>Saved 14 seconds per drink</a:t>
                      </a: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898525">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r>
                        <a:rPr kumimoji="0" lang="en-US" sz="2400" b="0" i="0" u="none" strike="noStrike" cap="none" normalizeH="0" baseline="0">
                          <a:ln>
                            <a:noFill/>
                          </a:ln>
                          <a:solidFill>
                            <a:schemeClr val="tx1"/>
                          </a:solidFill>
                          <a:effectLst/>
                          <a:latin typeface="Arial"/>
                          <a:ea typeface="ＭＳ Ｐゴシック" charset="0"/>
                          <a:cs typeface="Arial"/>
                        </a:rPr>
                        <a:t>New espresso machines</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endParaRPr kumimoji="0" lang="en-US" sz="2400" b="0" i="0" u="none" strike="noStrike" cap="none" normalizeH="0" baseline="0">
                        <a:ln>
                          <a:noFill/>
                        </a:ln>
                        <a:solidFill>
                          <a:schemeClr val="tx1"/>
                        </a:solidFill>
                        <a:effectLst/>
                        <a:latin typeface="Arial"/>
                        <a:ea typeface="ＭＳ Ｐゴシック" charset="0"/>
                        <a:cs typeface="Arial"/>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a:ea typeface="ＭＳ Ｐゴシック" charset="0"/>
                          <a:cs typeface="Arial"/>
                        </a:rPr>
                        <a:t>Saved 12 seconds per shot</a:t>
                      </a: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grpSp>
        <p:nvGrpSpPr>
          <p:cNvPr id="98318" name="Group 24"/>
          <p:cNvGrpSpPr>
            <a:grpSpLocks/>
          </p:cNvGrpSpPr>
          <p:nvPr/>
        </p:nvGrpSpPr>
        <p:grpSpPr bwMode="auto">
          <a:xfrm>
            <a:off x="4824413" y="4100513"/>
            <a:ext cx="379412" cy="2112962"/>
            <a:chOff x="3039" y="2286"/>
            <a:chExt cx="239" cy="1331"/>
          </a:xfrm>
        </p:grpSpPr>
        <p:sp>
          <p:nvSpPr>
            <p:cNvPr id="98322" name="AutoShape 25"/>
            <p:cNvSpPr>
              <a:spLocks noChangeArrowheads="1"/>
            </p:cNvSpPr>
            <p:nvPr/>
          </p:nvSpPr>
          <p:spPr bwMode="auto">
            <a:xfrm>
              <a:off x="3039" y="2286"/>
              <a:ext cx="238" cy="238"/>
            </a:xfrm>
            <a:prstGeom prst="right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en-US"/>
            </a:p>
          </p:txBody>
        </p:sp>
        <p:sp>
          <p:nvSpPr>
            <p:cNvPr id="98323" name="AutoShape 26"/>
            <p:cNvSpPr>
              <a:spLocks noChangeArrowheads="1"/>
            </p:cNvSpPr>
            <p:nvPr/>
          </p:nvSpPr>
          <p:spPr bwMode="auto">
            <a:xfrm>
              <a:off x="3039" y="3379"/>
              <a:ext cx="238" cy="238"/>
            </a:xfrm>
            <a:prstGeom prst="right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en-US"/>
            </a:p>
          </p:txBody>
        </p:sp>
        <p:sp>
          <p:nvSpPr>
            <p:cNvPr id="98324" name="AutoShape 27"/>
            <p:cNvSpPr>
              <a:spLocks noChangeArrowheads="1"/>
            </p:cNvSpPr>
            <p:nvPr/>
          </p:nvSpPr>
          <p:spPr bwMode="auto">
            <a:xfrm>
              <a:off x="3040" y="2944"/>
              <a:ext cx="238" cy="238"/>
            </a:xfrm>
            <a:prstGeom prst="rightArrow">
              <a:avLst>
                <a:gd name="adj1" fmla="val 50000"/>
                <a:gd name="adj2" fmla="val 25000"/>
              </a:avLst>
            </a:prstGeom>
            <a:solidFill>
              <a:schemeClr val="hlink"/>
            </a:solidFill>
            <a:ln w="9525">
              <a:solidFill>
                <a:schemeClr val="tx1"/>
              </a:solidFill>
              <a:miter lim="800000"/>
              <a:headEnd/>
              <a:tailEnd/>
            </a:ln>
          </p:spPr>
          <p:txBody>
            <a:bodyPr wrap="none" anchor="ctr"/>
            <a:lstStyle/>
            <a:p>
              <a:endParaRPr lang="en-US"/>
            </a:p>
          </p:txBody>
        </p:sp>
      </p:grpSp>
      <p:grpSp>
        <p:nvGrpSpPr>
          <p:cNvPr id="98319" name="Group 29"/>
          <p:cNvGrpSpPr>
            <a:grpSpLocks/>
          </p:cNvGrpSpPr>
          <p:nvPr/>
        </p:nvGrpSpPr>
        <p:grpSpPr bwMode="auto">
          <a:xfrm>
            <a:off x="2657475" y="2901950"/>
            <a:ext cx="6211888" cy="3236913"/>
            <a:chOff x="0" y="987"/>
            <a:chExt cx="3913" cy="2039"/>
          </a:xfrm>
        </p:grpSpPr>
        <p:sp>
          <p:nvSpPr>
            <p:cNvPr id="11" name="Rectangle 30"/>
            <p:cNvSpPr>
              <a:spLocks noChangeArrowheads="1"/>
            </p:cNvSpPr>
            <p:nvPr/>
          </p:nvSpPr>
          <p:spPr bwMode="auto">
            <a:xfrm>
              <a:off x="0" y="987"/>
              <a:ext cx="3913" cy="2039"/>
            </a:xfrm>
            <a:prstGeom prst="rect">
              <a:avLst/>
            </a:prstGeom>
            <a:solidFill>
              <a:schemeClr val="accent4"/>
            </a:solidFill>
            <a:ln w="9525">
              <a:solidFill>
                <a:schemeClr val="tx1"/>
              </a:solidFill>
              <a:miter lim="800000"/>
              <a:headEnd/>
              <a:tailEnd/>
            </a:ln>
            <a:effectLst/>
            <a:extLst/>
          </p:spPr>
          <p:txBody>
            <a:bodyPr wrap="none" anchor="ctr"/>
            <a:lstStyle/>
            <a:p>
              <a:pPr fontAlgn="auto">
                <a:spcBef>
                  <a:spcPts val="0"/>
                </a:spcBef>
                <a:spcAft>
                  <a:spcPts val="0"/>
                </a:spcAft>
                <a:defRPr/>
              </a:pPr>
              <a:endParaRPr lang="en-US">
                <a:latin typeface="Times New Roman"/>
                <a:ea typeface="+mn-ea"/>
                <a:cs typeface="Times New Roman"/>
              </a:endParaRPr>
            </a:p>
          </p:txBody>
        </p:sp>
        <p:sp>
          <p:nvSpPr>
            <p:cNvPr id="98321" name="Text Box 31"/>
            <p:cNvSpPr txBox="1">
              <a:spLocks noChangeArrowheads="1"/>
            </p:cNvSpPr>
            <p:nvPr/>
          </p:nvSpPr>
          <p:spPr bwMode="auto">
            <a:xfrm>
              <a:off x="260" y="1310"/>
              <a:ext cx="3394" cy="1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pPr>
              <a:r>
                <a:rPr lang="en-US" sz="2400" dirty="0">
                  <a:latin typeface="Arial" charset="0"/>
                </a:rPr>
                <a:t>Operations improvements have helped Starbucks increase yearly revenue per outlet by $250,000 to $</a:t>
              </a:r>
              <a:r>
                <a:rPr lang="en-US" sz="2400" dirty="0" smtClean="0">
                  <a:latin typeface="Arial" charset="0"/>
                </a:rPr>
                <a:t>1,000,000.</a:t>
              </a:r>
              <a:endParaRPr lang="en-US" sz="2400" dirty="0">
                <a:latin typeface="Arial" charset="0"/>
              </a:endParaRPr>
            </a:p>
            <a:p>
              <a:pPr>
                <a:lnSpc>
                  <a:spcPct val="90000"/>
                </a:lnSpc>
                <a:spcAft>
                  <a:spcPct val="40000"/>
                </a:spcAft>
              </a:pPr>
              <a:r>
                <a:rPr lang="en-US" sz="2400" dirty="0">
                  <a:latin typeface="Arial" charset="0"/>
                </a:rPr>
                <a:t>Productivity has improved by 27%, or about 4.5% per year.</a:t>
              </a:r>
            </a:p>
          </p:txBody>
        </p:sp>
      </p:grpSp>
    </p:spTree>
  </p:cSld>
  <p:clrMapOvr>
    <a:masterClrMapping/>
  </p:clrMapOvr>
  <p:transition spd="slow">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749300" y="3492500"/>
            <a:ext cx="7823200" cy="2524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967" tIns="48615" rIns="98967" bIns="48615"/>
          <a:lstStyle/>
          <a:p>
            <a:pPr marL="533400" indent="-533400">
              <a:lnSpc>
                <a:spcPct val="90000"/>
              </a:lnSpc>
              <a:spcAft>
                <a:spcPct val="40000"/>
              </a:spcAft>
              <a:buClr>
                <a:srgbClr val="BF0922"/>
              </a:buClr>
              <a:buFont typeface="Arial Unicode MS" charset="0"/>
              <a:buChar char="▶"/>
            </a:pPr>
            <a:r>
              <a:rPr lang="en-US" sz="3200"/>
              <a:t>Measure of process improvement</a:t>
            </a:r>
          </a:p>
          <a:p>
            <a:pPr marL="533400" indent="-533400">
              <a:lnSpc>
                <a:spcPct val="90000"/>
              </a:lnSpc>
              <a:spcAft>
                <a:spcPct val="40000"/>
              </a:spcAft>
              <a:buClr>
                <a:srgbClr val="BF0922"/>
              </a:buClr>
              <a:buFont typeface="Arial Unicode MS" charset="0"/>
              <a:buChar char="▶"/>
            </a:pPr>
            <a:r>
              <a:rPr lang="en-US" sz="3200"/>
              <a:t>Represents output relative to input</a:t>
            </a:r>
          </a:p>
          <a:p>
            <a:pPr marL="533400" indent="-533400">
              <a:lnSpc>
                <a:spcPct val="90000"/>
              </a:lnSpc>
              <a:spcAft>
                <a:spcPct val="40000"/>
              </a:spcAft>
              <a:buClr>
                <a:srgbClr val="BF0922"/>
              </a:buClr>
              <a:buFont typeface="Arial Unicode MS" charset="0"/>
              <a:buChar char="▶"/>
            </a:pPr>
            <a:r>
              <a:rPr lang="en-US" sz="3200"/>
              <a:t>Only through productivity increases can our standard of living improve</a:t>
            </a:r>
          </a:p>
        </p:txBody>
      </p:sp>
      <p:sp>
        <p:nvSpPr>
          <p:cNvPr id="100354" name="Rectangle 3"/>
          <p:cNvSpPr>
            <a:spLocks noGrp="1" noChangeArrowheads="1"/>
          </p:cNvSpPr>
          <p:nvPr>
            <p:ph type="title"/>
          </p:nvPr>
        </p:nvSpPr>
        <p:spPr>
          <a:xfrm>
            <a:off x="673100" y="584200"/>
            <a:ext cx="7772400" cy="838200"/>
          </a:xfrm>
        </p:spPr>
        <p:txBody>
          <a:bodyPr/>
          <a:lstStyle/>
          <a:p>
            <a:r>
              <a:rPr lang="en-US">
                <a:latin typeface="Arial" charset="0"/>
                <a:cs typeface="Arial" charset="0"/>
              </a:rPr>
              <a:t>Productivity</a:t>
            </a:r>
          </a:p>
        </p:txBody>
      </p:sp>
      <p:sp>
        <p:nvSpPr>
          <p:cNvPr id="121860" name="Line 4"/>
          <p:cNvSpPr>
            <a:spLocks noChangeShapeType="1"/>
          </p:cNvSpPr>
          <p:nvPr/>
        </p:nvSpPr>
        <p:spPr bwMode="auto">
          <a:xfrm>
            <a:off x="4503738" y="3595688"/>
            <a:ext cx="3022600" cy="0"/>
          </a:xfrm>
          <a:prstGeom prst="line">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121861" name="Group 5"/>
          <p:cNvGrpSpPr>
            <a:grpSpLocks/>
          </p:cNvGrpSpPr>
          <p:nvPr/>
        </p:nvGrpSpPr>
        <p:grpSpPr bwMode="auto">
          <a:xfrm>
            <a:off x="1477963" y="1766888"/>
            <a:ext cx="6100762" cy="1308100"/>
            <a:chOff x="931" y="1113"/>
            <a:chExt cx="3843" cy="824"/>
          </a:xfrm>
        </p:grpSpPr>
        <p:sp>
          <p:nvSpPr>
            <p:cNvPr id="100357" name="Rectangle 6"/>
            <p:cNvSpPr>
              <a:spLocks noChangeArrowheads="1"/>
            </p:cNvSpPr>
            <p:nvPr/>
          </p:nvSpPr>
          <p:spPr bwMode="auto">
            <a:xfrm>
              <a:off x="931" y="1390"/>
              <a:ext cx="1685" cy="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8967" tIns="48615" rIns="98967" bIns="48615">
              <a:spAutoFit/>
            </a:bodyPr>
            <a:lstStyle/>
            <a:p>
              <a:pPr defTabSz="1000125"/>
              <a:r>
                <a:rPr lang="en-US" sz="3200"/>
                <a:t>Productivity =</a:t>
              </a:r>
            </a:p>
          </p:txBody>
        </p:sp>
        <p:grpSp>
          <p:nvGrpSpPr>
            <p:cNvPr id="100358" name="Group 7"/>
            <p:cNvGrpSpPr>
              <a:grpSpLocks/>
            </p:cNvGrpSpPr>
            <p:nvPr/>
          </p:nvGrpSpPr>
          <p:grpSpPr bwMode="auto">
            <a:xfrm>
              <a:off x="2851" y="1113"/>
              <a:ext cx="1923" cy="824"/>
              <a:chOff x="2851" y="1113"/>
              <a:chExt cx="1923" cy="824"/>
            </a:xfrm>
          </p:grpSpPr>
          <p:sp>
            <p:nvSpPr>
              <p:cNvPr id="100359" name="Rectangle 8"/>
              <p:cNvSpPr>
                <a:spLocks noChangeArrowheads="1"/>
              </p:cNvSpPr>
              <p:nvPr/>
            </p:nvSpPr>
            <p:spPr bwMode="auto">
              <a:xfrm>
                <a:off x="2879" y="1113"/>
                <a:ext cx="1865" cy="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8967" tIns="48615" rIns="98967" bIns="48615">
                <a:spAutoFit/>
              </a:bodyPr>
              <a:lstStyle/>
              <a:p>
                <a:pPr algn="ctr" defTabSz="1000125">
                  <a:lnSpc>
                    <a:spcPct val="125000"/>
                  </a:lnSpc>
                </a:pPr>
                <a:r>
                  <a:rPr lang="en-US" sz="3200"/>
                  <a:t>Units produced</a:t>
                </a:r>
              </a:p>
              <a:p>
                <a:pPr algn="ctr" defTabSz="1000125">
                  <a:lnSpc>
                    <a:spcPct val="125000"/>
                  </a:lnSpc>
                </a:pPr>
                <a:r>
                  <a:rPr lang="en-US" sz="3200"/>
                  <a:t>Input used</a:t>
                </a:r>
              </a:p>
            </p:txBody>
          </p:sp>
          <p:sp>
            <p:nvSpPr>
              <p:cNvPr id="100360" name="Line 9"/>
              <p:cNvSpPr>
                <a:spLocks noChangeShapeType="1"/>
              </p:cNvSpPr>
              <p:nvPr/>
            </p:nvSpPr>
            <p:spPr bwMode="auto">
              <a:xfrm>
                <a:off x="2851" y="1577"/>
                <a:ext cx="1923"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21861"/>
                                        </p:tgtEl>
                                        <p:attrNameLst>
                                          <p:attrName>style.visibility</p:attrName>
                                        </p:attrNameLst>
                                      </p:cBhvr>
                                      <p:to>
                                        <p:strVal val="visible"/>
                                      </p:to>
                                    </p:set>
                                    <p:animEffect transition="in" filter="wipe(left)">
                                      <p:cBhvr>
                                        <p:cTn id="7" dur="1000"/>
                                        <p:tgtEl>
                                          <p:spTgt spid="121861"/>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21858"/>
                                        </p:tgtEl>
                                        <p:attrNameLst>
                                          <p:attrName>style.visibility</p:attrName>
                                        </p:attrNameLst>
                                      </p:cBhvr>
                                      <p:to>
                                        <p:strVal val="visible"/>
                                      </p:to>
                                    </p:set>
                                    <p:animEffect transition="in" filter="strips(downRight)">
                                      <p:cBhvr>
                                        <p:cTn id="11" dur="1000"/>
                                        <p:tgtEl>
                                          <p:spTgt spid="121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a:xfrm>
            <a:off x="685800" y="434975"/>
            <a:ext cx="7772400" cy="863600"/>
          </a:xfrm>
        </p:spPr>
        <p:txBody>
          <a:bodyPr/>
          <a:lstStyle/>
          <a:p>
            <a:r>
              <a:rPr lang="en-AU">
                <a:latin typeface="Arial" charset="0"/>
                <a:cs typeface="Arial" charset="0"/>
              </a:rPr>
              <a:t>Productivity Calculations</a:t>
            </a:r>
          </a:p>
        </p:txBody>
      </p:sp>
      <p:grpSp>
        <p:nvGrpSpPr>
          <p:cNvPr id="123907" name="Group 3"/>
          <p:cNvGrpSpPr>
            <a:grpSpLocks/>
          </p:cNvGrpSpPr>
          <p:nvPr/>
        </p:nvGrpSpPr>
        <p:grpSpPr bwMode="auto">
          <a:xfrm>
            <a:off x="1038225" y="2411413"/>
            <a:ext cx="5994400" cy="1150937"/>
            <a:chOff x="614" y="1205"/>
            <a:chExt cx="3776" cy="725"/>
          </a:xfrm>
        </p:grpSpPr>
        <p:sp>
          <p:nvSpPr>
            <p:cNvPr id="102410" name="Text Box 4"/>
            <p:cNvSpPr txBox="1">
              <a:spLocks noChangeArrowheads="1"/>
            </p:cNvSpPr>
            <p:nvPr/>
          </p:nvSpPr>
          <p:spPr bwMode="auto">
            <a:xfrm>
              <a:off x="614" y="1441"/>
              <a:ext cx="1480"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800">
                  <a:latin typeface="Arial" charset="0"/>
                </a:rPr>
                <a:t>Productivity =</a:t>
              </a:r>
            </a:p>
          </p:txBody>
        </p:sp>
        <p:grpSp>
          <p:nvGrpSpPr>
            <p:cNvPr id="102411" name="Group 5"/>
            <p:cNvGrpSpPr>
              <a:grpSpLocks/>
            </p:cNvGrpSpPr>
            <p:nvPr/>
          </p:nvGrpSpPr>
          <p:grpSpPr bwMode="auto">
            <a:xfrm>
              <a:off x="2270" y="1205"/>
              <a:ext cx="2120" cy="725"/>
              <a:chOff x="2662" y="1429"/>
              <a:chExt cx="2120" cy="725"/>
            </a:xfrm>
          </p:grpSpPr>
          <p:sp>
            <p:nvSpPr>
              <p:cNvPr id="102412" name="Text Box 6"/>
              <p:cNvSpPr txBox="1">
                <a:spLocks noChangeArrowheads="1"/>
              </p:cNvSpPr>
              <p:nvPr/>
            </p:nvSpPr>
            <p:spPr bwMode="auto">
              <a:xfrm>
                <a:off x="2778" y="1429"/>
                <a:ext cx="1889" cy="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125000"/>
                  </a:lnSpc>
                </a:pPr>
                <a:r>
                  <a:rPr lang="en-AU" sz="2800">
                    <a:latin typeface="Arial" charset="0"/>
                  </a:rPr>
                  <a:t>Units produced</a:t>
                </a:r>
              </a:p>
              <a:p>
                <a:pPr algn="ctr">
                  <a:lnSpc>
                    <a:spcPct val="125000"/>
                  </a:lnSpc>
                </a:pPr>
                <a:r>
                  <a:rPr lang="en-AU" sz="2800">
                    <a:latin typeface="Arial" charset="0"/>
                  </a:rPr>
                  <a:t>Labor-hours used</a:t>
                </a:r>
              </a:p>
            </p:txBody>
          </p:sp>
          <p:sp>
            <p:nvSpPr>
              <p:cNvPr id="102413" name="Line 7"/>
              <p:cNvSpPr>
                <a:spLocks noChangeShapeType="1"/>
              </p:cNvSpPr>
              <p:nvPr/>
            </p:nvSpPr>
            <p:spPr bwMode="auto">
              <a:xfrm>
                <a:off x="2662" y="1840"/>
                <a:ext cx="212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23912" name="Group 8"/>
          <p:cNvGrpSpPr>
            <a:grpSpLocks/>
          </p:cNvGrpSpPr>
          <p:nvPr/>
        </p:nvGrpSpPr>
        <p:grpSpPr bwMode="auto">
          <a:xfrm>
            <a:off x="3205163" y="3835400"/>
            <a:ext cx="4814887" cy="1150938"/>
            <a:chOff x="2019" y="2282"/>
            <a:chExt cx="3033" cy="725"/>
          </a:xfrm>
        </p:grpSpPr>
        <p:sp>
          <p:nvSpPr>
            <p:cNvPr id="102406" name="Text Box 9"/>
            <p:cNvSpPr txBox="1">
              <a:spLocks noChangeArrowheads="1"/>
            </p:cNvSpPr>
            <p:nvPr/>
          </p:nvSpPr>
          <p:spPr bwMode="auto">
            <a:xfrm>
              <a:off x="2019" y="2505"/>
              <a:ext cx="3033"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800" i="1">
                  <a:latin typeface="Arial" charset="0"/>
                </a:rPr>
                <a:t>=             = </a:t>
              </a:r>
              <a:r>
                <a:rPr lang="en-AU" sz="2800">
                  <a:latin typeface="Arial" charset="0"/>
                </a:rPr>
                <a:t>4</a:t>
              </a:r>
              <a:r>
                <a:rPr lang="en-AU" sz="2800" i="1">
                  <a:latin typeface="Arial" charset="0"/>
                </a:rPr>
                <a:t> </a:t>
              </a:r>
              <a:r>
                <a:rPr lang="en-AU" sz="2800">
                  <a:latin typeface="Arial" charset="0"/>
                </a:rPr>
                <a:t>units/labor-hour</a:t>
              </a:r>
            </a:p>
          </p:txBody>
        </p:sp>
        <p:grpSp>
          <p:nvGrpSpPr>
            <p:cNvPr id="102407" name="Group 10"/>
            <p:cNvGrpSpPr>
              <a:grpSpLocks/>
            </p:cNvGrpSpPr>
            <p:nvPr/>
          </p:nvGrpSpPr>
          <p:grpSpPr bwMode="auto">
            <a:xfrm>
              <a:off x="2292" y="2282"/>
              <a:ext cx="682" cy="725"/>
              <a:chOff x="1972" y="2282"/>
              <a:chExt cx="682" cy="725"/>
            </a:xfrm>
          </p:grpSpPr>
          <p:sp>
            <p:nvSpPr>
              <p:cNvPr id="102408" name="Text Box 11"/>
              <p:cNvSpPr txBox="1">
                <a:spLocks noChangeArrowheads="1"/>
              </p:cNvSpPr>
              <p:nvPr/>
            </p:nvSpPr>
            <p:spPr bwMode="auto">
              <a:xfrm>
                <a:off x="1972" y="2282"/>
                <a:ext cx="682" cy="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125000"/>
                  </a:lnSpc>
                </a:pPr>
                <a:r>
                  <a:rPr lang="en-AU" sz="2800">
                    <a:latin typeface="Arial" charset="0"/>
                  </a:rPr>
                  <a:t>1,000</a:t>
                </a:r>
              </a:p>
              <a:p>
                <a:pPr algn="ctr">
                  <a:lnSpc>
                    <a:spcPct val="125000"/>
                  </a:lnSpc>
                </a:pPr>
                <a:r>
                  <a:rPr lang="en-AU" sz="2800">
                    <a:latin typeface="Arial" charset="0"/>
                  </a:rPr>
                  <a:t>250</a:t>
                </a:r>
              </a:p>
            </p:txBody>
          </p:sp>
          <p:sp>
            <p:nvSpPr>
              <p:cNvPr id="102409" name="Line 12"/>
              <p:cNvSpPr>
                <a:spLocks noChangeShapeType="1"/>
              </p:cNvSpPr>
              <p:nvPr/>
            </p:nvSpPr>
            <p:spPr bwMode="auto">
              <a:xfrm>
                <a:off x="2013" y="2680"/>
                <a:ext cx="6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123917" name="Text Box 13"/>
          <p:cNvSpPr txBox="1">
            <a:spLocks noChangeArrowheads="1"/>
          </p:cNvSpPr>
          <p:nvPr/>
        </p:nvSpPr>
        <p:spPr bwMode="auto">
          <a:xfrm>
            <a:off x="708025" y="1657350"/>
            <a:ext cx="3810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3200" b="1">
                <a:solidFill>
                  <a:srgbClr val="D33320"/>
                </a:solidFill>
                <a:latin typeface="Arial" charset="0"/>
              </a:rPr>
              <a:t>Labor Productivity</a:t>
            </a:r>
          </a:p>
        </p:txBody>
      </p:sp>
      <p:sp>
        <p:nvSpPr>
          <p:cNvPr id="123918" name="Text Box 14"/>
          <p:cNvSpPr txBox="1">
            <a:spLocks noChangeArrowheads="1"/>
          </p:cNvSpPr>
          <p:nvPr/>
        </p:nvSpPr>
        <p:spPr bwMode="auto">
          <a:xfrm>
            <a:off x="606425" y="5270500"/>
            <a:ext cx="7931150" cy="815975"/>
          </a:xfrm>
          <a:prstGeom prst="rect">
            <a:avLst/>
          </a:prstGeom>
          <a:solidFill>
            <a:schemeClr val="accent2"/>
          </a:solidFill>
          <a:ln w="9525">
            <a:solidFill>
              <a:schemeClr val="tx1"/>
            </a:solidFill>
            <a:miter lim="800000"/>
            <a:headEnd/>
            <a:tailEnd/>
          </a:ln>
        </p:spPr>
        <p:txBody>
          <a:bodyPr wrap="none" lIns="198000" tIns="190800" rIns="198000" bIns="190800">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r>
              <a:rPr lang="en-US" sz="2800" i="1">
                <a:latin typeface="Arial" charset="0"/>
              </a:rPr>
              <a:t>One resource input </a:t>
            </a:r>
            <a:r>
              <a:rPr lang="en-US" sz="2800" i="1">
                <a:latin typeface="Arial" charset="0"/>
                <a:sym typeface="Wingdings" charset="0"/>
              </a:rPr>
              <a:t> </a:t>
            </a:r>
            <a:r>
              <a:rPr lang="en-US" sz="2800" i="1">
                <a:latin typeface="Arial" charset="0"/>
              </a:rPr>
              <a:t>single-factor productivity</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23917"/>
                                        </p:tgtEl>
                                        <p:attrNameLst>
                                          <p:attrName>style.visibility</p:attrName>
                                        </p:attrNameLst>
                                      </p:cBhvr>
                                      <p:to>
                                        <p:strVal val="visible"/>
                                      </p:to>
                                    </p:set>
                                    <p:animEffect transition="in" filter="strips(downRight)">
                                      <p:cBhvr>
                                        <p:cTn id="7" dur="1000"/>
                                        <p:tgtEl>
                                          <p:spTgt spid="123917"/>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23907"/>
                                        </p:tgtEl>
                                        <p:attrNameLst>
                                          <p:attrName>style.visibility</p:attrName>
                                        </p:attrNameLst>
                                      </p:cBhvr>
                                      <p:to>
                                        <p:strVal val="visible"/>
                                      </p:to>
                                    </p:set>
                                    <p:animEffect transition="in" filter="strips(downRight)">
                                      <p:cBhvr>
                                        <p:cTn id="11" dur="1000"/>
                                        <p:tgtEl>
                                          <p:spTgt spid="123907"/>
                                        </p:tgtEl>
                                      </p:cBhvr>
                                    </p:animEffect>
                                  </p:childTnLst>
                                </p:cTn>
                              </p:par>
                            </p:childTnLst>
                          </p:cTn>
                        </p:par>
                        <p:par>
                          <p:cTn id="12" fill="hold" nodeType="afterGroup">
                            <p:stCondLst>
                              <p:cond delay="4000"/>
                            </p:stCondLst>
                            <p:childTnLst>
                              <p:par>
                                <p:cTn id="13" presetID="18" presetClass="entr" presetSubtype="6" fill="hold" nodeType="afterEffect">
                                  <p:stCondLst>
                                    <p:cond delay="1000"/>
                                  </p:stCondLst>
                                  <p:childTnLst>
                                    <p:set>
                                      <p:cBhvr>
                                        <p:cTn id="14" dur="1" fill="hold">
                                          <p:stCondLst>
                                            <p:cond delay="0"/>
                                          </p:stCondLst>
                                        </p:cTn>
                                        <p:tgtEl>
                                          <p:spTgt spid="123912"/>
                                        </p:tgtEl>
                                        <p:attrNameLst>
                                          <p:attrName>style.visibility</p:attrName>
                                        </p:attrNameLst>
                                      </p:cBhvr>
                                      <p:to>
                                        <p:strVal val="visible"/>
                                      </p:to>
                                    </p:set>
                                    <p:animEffect transition="in" filter="strips(downRight)">
                                      <p:cBhvr>
                                        <p:cTn id="15" dur="1000"/>
                                        <p:tgtEl>
                                          <p:spTgt spid="123912"/>
                                        </p:tgtEl>
                                      </p:cBhvr>
                                    </p:animEffect>
                                  </p:childTnLst>
                                </p:cTn>
                              </p:par>
                            </p:childTnLst>
                          </p:cTn>
                        </p:par>
                        <p:par>
                          <p:cTn id="16" fill="hold" nodeType="afterGroup">
                            <p:stCondLst>
                              <p:cond delay="6000"/>
                            </p:stCondLst>
                            <p:childTnLst>
                              <p:par>
                                <p:cTn id="17" presetID="22" presetClass="entr" presetSubtype="8" fill="hold" grpId="0" nodeType="afterEffect">
                                  <p:stCondLst>
                                    <p:cond delay="1000"/>
                                  </p:stCondLst>
                                  <p:childTnLst>
                                    <p:set>
                                      <p:cBhvr>
                                        <p:cTn id="18" dur="1" fill="hold">
                                          <p:stCondLst>
                                            <p:cond delay="0"/>
                                          </p:stCondLst>
                                        </p:cTn>
                                        <p:tgtEl>
                                          <p:spTgt spid="123918"/>
                                        </p:tgtEl>
                                        <p:attrNameLst>
                                          <p:attrName>style.visibility</p:attrName>
                                        </p:attrNameLst>
                                      </p:cBhvr>
                                      <p:to>
                                        <p:strVal val="visible"/>
                                      </p:to>
                                    </p:set>
                                    <p:animEffect transition="in" filter="wipe(left)">
                                      <p:cBhvr>
                                        <p:cTn id="19" dur="1000"/>
                                        <p:tgtEl>
                                          <p:spTgt spid="123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7" grpId="0"/>
      <p:bldP spid="12391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685800" y="434975"/>
            <a:ext cx="7772400" cy="863600"/>
          </a:xfrm>
        </p:spPr>
        <p:txBody>
          <a:bodyPr/>
          <a:lstStyle/>
          <a:p>
            <a:r>
              <a:rPr lang="en-US">
                <a:latin typeface="Arial" charset="0"/>
                <a:cs typeface="Arial" charset="0"/>
              </a:rPr>
              <a:t>Multi-Factor Productivity </a:t>
            </a:r>
          </a:p>
        </p:txBody>
      </p:sp>
      <p:grpSp>
        <p:nvGrpSpPr>
          <p:cNvPr id="125966" name="Group 14"/>
          <p:cNvGrpSpPr>
            <a:grpSpLocks/>
          </p:cNvGrpSpPr>
          <p:nvPr/>
        </p:nvGrpSpPr>
        <p:grpSpPr bwMode="auto">
          <a:xfrm>
            <a:off x="684212" y="1709738"/>
            <a:ext cx="7773988" cy="1552575"/>
            <a:chOff x="542" y="1077"/>
            <a:chExt cx="4897" cy="978"/>
          </a:xfrm>
        </p:grpSpPr>
        <p:grpSp>
          <p:nvGrpSpPr>
            <p:cNvPr id="104453" name="Group 13"/>
            <p:cNvGrpSpPr>
              <a:grpSpLocks/>
            </p:cNvGrpSpPr>
            <p:nvPr/>
          </p:nvGrpSpPr>
          <p:grpSpPr bwMode="auto">
            <a:xfrm>
              <a:off x="2088" y="1077"/>
              <a:ext cx="3351" cy="978"/>
              <a:chOff x="2088" y="1077"/>
              <a:chExt cx="3351" cy="978"/>
            </a:xfrm>
          </p:grpSpPr>
          <p:sp>
            <p:nvSpPr>
              <p:cNvPr id="104455" name="Line 5"/>
              <p:cNvSpPr>
                <a:spLocks noChangeShapeType="1"/>
              </p:cNvSpPr>
              <p:nvPr/>
            </p:nvSpPr>
            <p:spPr bwMode="auto">
              <a:xfrm>
                <a:off x="2163" y="1432"/>
                <a:ext cx="3213" cy="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456" name="Text Box 6"/>
              <p:cNvSpPr txBox="1">
                <a:spLocks noChangeArrowheads="1"/>
              </p:cNvSpPr>
              <p:nvPr/>
            </p:nvSpPr>
            <p:spPr bwMode="auto">
              <a:xfrm>
                <a:off x="2088" y="1077"/>
                <a:ext cx="3351" cy="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spcBef>
                    <a:spcPct val="25000"/>
                  </a:spcBef>
                </a:pPr>
                <a:r>
                  <a:rPr lang="en-US" sz="3200">
                    <a:latin typeface="Arial" charset="0"/>
                  </a:rPr>
                  <a:t>Output</a:t>
                </a:r>
              </a:p>
              <a:p>
                <a:pPr algn="ctr">
                  <a:lnSpc>
                    <a:spcPct val="90000"/>
                  </a:lnSpc>
                  <a:spcBef>
                    <a:spcPct val="25000"/>
                  </a:spcBef>
                </a:pPr>
                <a:r>
                  <a:rPr lang="en-US" sz="3200">
                    <a:latin typeface="Arial" charset="0"/>
                  </a:rPr>
                  <a:t>Labor + Material + Energy + Capital + Miscellaneous</a:t>
                </a:r>
                <a:endParaRPr lang="en-AU" sz="3200">
                  <a:latin typeface="Arial" charset="0"/>
                </a:endParaRPr>
              </a:p>
            </p:txBody>
          </p:sp>
        </p:grpSp>
        <p:sp>
          <p:nvSpPr>
            <p:cNvPr id="104454" name="Text Box 7"/>
            <p:cNvSpPr txBox="1">
              <a:spLocks noChangeArrowheads="1"/>
            </p:cNvSpPr>
            <p:nvPr/>
          </p:nvSpPr>
          <p:spPr bwMode="auto">
            <a:xfrm>
              <a:off x="542" y="1274"/>
              <a:ext cx="1531"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Bef>
                  <a:spcPct val="40000"/>
                </a:spcBef>
              </a:pPr>
              <a:r>
                <a:rPr lang="en-US" sz="3200" dirty="0" smtClean="0">
                  <a:latin typeface="Arial" charset="0"/>
                </a:rPr>
                <a:t>Multifactor =</a:t>
              </a:r>
              <a:endParaRPr lang="en-AU" sz="3200" dirty="0">
                <a:latin typeface="Arial" charset="0"/>
              </a:endParaRPr>
            </a:p>
          </p:txBody>
        </p:sp>
      </p:grpSp>
      <p:sp>
        <p:nvSpPr>
          <p:cNvPr id="125960" name="Text Box 8"/>
          <p:cNvSpPr txBox="1">
            <a:spLocks noChangeArrowheads="1"/>
          </p:cNvSpPr>
          <p:nvPr/>
        </p:nvSpPr>
        <p:spPr bwMode="auto">
          <a:xfrm>
            <a:off x="908050" y="3452813"/>
            <a:ext cx="7302500" cy="143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buClr>
                <a:srgbClr val="BF0922"/>
              </a:buClr>
              <a:buSzPct val="60000"/>
              <a:buFont typeface="Lucida Grande" charset="0"/>
              <a:buChar char="►"/>
            </a:pPr>
            <a:r>
              <a:rPr lang="en-AU" sz="2800">
                <a:latin typeface="Arial" charset="0"/>
                <a:ea typeface="MS PGothic" charset="0"/>
                <a:cs typeface="MS PGothic" charset="0"/>
              </a:rPr>
              <a:t>Also known as total factor productivity</a:t>
            </a:r>
          </a:p>
          <a:p>
            <a:pPr>
              <a:lnSpc>
                <a:spcPct val="90000"/>
              </a:lnSpc>
              <a:spcAft>
                <a:spcPct val="40000"/>
              </a:spcAft>
              <a:buClr>
                <a:srgbClr val="BF0922"/>
              </a:buClr>
              <a:buSzPct val="60000"/>
              <a:buFont typeface="Lucida Grande" charset="0"/>
              <a:buChar char="►"/>
            </a:pPr>
            <a:r>
              <a:rPr lang="en-AU" sz="2800">
                <a:latin typeface="Arial" charset="0"/>
                <a:ea typeface="MS PGothic" charset="0"/>
                <a:cs typeface="MS PGothic" charset="0"/>
              </a:rPr>
              <a:t>Output and inputs are often expressed in dollars</a:t>
            </a:r>
          </a:p>
        </p:txBody>
      </p:sp>
      <p:sp>
        <p:nvSpPr>
          <p:cNvPr id="125961" name="Text Box 9"/>
          <p:cNvSpPr txBox="1">
            <a:spLocks noChangeArrowheads="1"/>
          </p:cNvSpPr>
          <p:nvPr/>
        </p:nvSpPr>
        <p:spPr bwMode="auto">
          <a:xfrm>
            <a:off x="223838" y="5226050"/>
            <a:ext cx="8694737" cy="728663"/>
          </a:xfrm>
          <a:prstGeom prst="rect">
            <a:avLst/>
          </a:prstGeom>
          <a:solidFill>
            <a:schemeClr val="accent2"/>
          </a:solidFill>
          <a:ln w="9525">
            <a:solidFill>
              <a:schemeClr val="tx1"/>
            </a:solidFill>
            <a:miter lim="800000"/>
            <a:headEnd/>
            <a:tailEnd/>
          </a:ln>
        </p:spPr>
        <p:txBody>
          <a:bodyPr lIns="198000" tIns="190800" rIns="198000" bIns="190800">
            <a:spAutoFit/>
          </a:bodyPr>
          <a:lstStyle>
            <a:lvl1pPr>
              <a:tabLst>
                <a:tab pos="900113" algn="ctr"/>
                <a:tab pos="1698625" algn="l"/>
              </a:tabLst>
              <a:defRPr>
                <a:solidFill>
                  <a:schemeClr val="tx1"/>
                </a:solidFill>
                <a:latin typeface="Calibri" charset="0"/>
                <a:ea typeface="ＭＳ Ｐゴシック" charset="0"/>
                <a:cs typeface="Arial" charset="0"/>
              </a:defRPr>
            </a:lvl1pPr>
            <a:lvl2pPr marL="742950" indent="-285750">
              <a:tabLst>
                <a:tab pos="900113" algn="ctr"/>
                <a:tab pos="1698625" algn="l"/>
              </a:tabLst>
              <a:defRPr>
                <a:solidFill>
                  <a:schemeClr val="tx1"/>
                </a:solidFill>
                <a:latin typeface="Calibri" charset="0"/>
                <a:ea typeface="Arial" charset="0"/>
                <a:cs typeface="Arial" charset="0"/>
              </a:defRPr>
            </a:lvl2pPr>
            <a:lvl3pPr marL="1143000" indent="-228600">
              <a:tabLst>
                <a:tab pos="900113" algn="ctr"/>
                <a:tab pos="1698625" algn="l"/>
              </a:tabLst>
              <a:defRPr>
                <a:solidFill>
                  <a:schemeClr val="tx1"/>
                </a:solidFill>
                <a:latin typeface="Calibri" charset="0"/>
                <a:ea typeface="Arial" charset="0"/>
                <a:cs typeface="Arial" charset="0"/>
              </a:defRPr>
            </a:lvl3pPr>
            <a:lvl4pPr marL="1600200" indent="-228600">
              <a:tabLst>
                <a:tab pos="900113" algn="ctr"/>
                <a:tab pos="1698625" algn="l"/>
              </a:tabLst>
              <a:defRPr>
                <a:solidFill>
                  <a:schemeClr val="tx1"/>
                </a:solidFill>
                <a:latin typeface="Calibri" charset="0"/>
                <a:ea typeface="Arial" charset="0"/>
                <a:cs typeface="Arial" charset="0"/>
              </a:defRPr>
            </a:lvl4pPr>
            <a:lvl5pPr marL="2057400" indent="-228600">
              <a:tabLst>
                <a:tab pos="900113" algn="ctr"/>
                <a:tab pos="1698625"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900113" algn="ctr"/>
                <a:tab pos="1698625"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900113" algn="ctr"/>
                <a:tab pos="1698625"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900113" algn="ctr"/>
                <a:tab pos="1698625"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900113" algn="ctr"/>
                <a:tab pos="1698625" algn="l"/>
              </a:tabLst>
              <a:defRPr>
                <a:solidFill>
                  <a:schemeClr val="tx1"/>
                </a:solidFill>
                <a:latin typeface="Calibri" charset="0"/>
                <a:ea typeface="Arial" charset="0"/>
                <a:cs typeface="Arial" charset="0"/>
              </a:defRPr>
            </a:lvl9pPr>
          </a:lstStyle>
          <a:p>
            <a:pPr algn="ctr">
              <a:lnSpc>
                <a:spcPct val="85000"/>
              </a:lnSpc>
            </a:pPr>
            <a:r>
              <a:rPr lang="en-US" sz="2600" i="1">
                <a:latin typeface="Arial" charset="0"/>
                <a:ea typeface="MS PGothic" charset="0"/>
                <a:cs typeface="MS PGothic" charset="0"/>
              </a:rPr>
              <a:t>Multiple resource inputs </a:t>
            </a:r>
            <a:r>
              <a:rPr lang="en-US" sz="2600" i="1">
                <a:latin typeface="Arial" charset="0"/>
                <a:ea typeface="MS PGothic" charset="0"/>
                <a:cs typeface="MS PGothic" charset="0"/>
                <a:sym typeface="Wingdings" charset="0"/>
              </a:rPr>
              <a:t> multi</a:t>
            </a:r>
            <a:r>
              <a:rPr lang="en-US" sz="2600" i="1">
                <a:latin typeface="Arial" charset="0"/>
                <a:ea typeface="MS PGothic" charset="0"/>
                <a:cs typeface="MS PGothic" charset="0"/>
              </a:rPr>
              <a:t>-factor productivity	</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25966"/>
                                        </p:tgtEl>
                                        <p:attrNameLst>
                                          <p:attrName>style.visibility</p:attrName>
                                        </p:attrNameLst>
                                      </p:cBhvr>
                                      <p:to>
                                        <p:strVal val="visible"/>
                                      </p:to>
                                    </p:set>
                                    <p:animEffect transition="in" filter="wipe(left)">
                                      <p:cBhvr>
                                        <p:cTn id="7" dur="1000"/>
                                        <p:tgtEl>
                                          <p:spTgt spid="125966"/>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25960"/>
                                        </p:tgtEl>
                                        <p:attrNameLst>
                                          <p:attrName>style.visibility</p:attrName>
                                        </p:attrNameLst>
                                      </p:cBhvr>
                                      <p:to>
                                        <p:strVal val="visible"/>
                                      </p:to>
                                    </p:set>
                                    <p:animEffect transition="in" filter="strips(downRight)">
                                      <p:cBhvr>
                                        <p:cTn id="11" dur="1000"/>
                                        <p:tgtEl>
                                          <p:spTgt spid="125960"/>
                                        </p:tgtEl>
                                      </p:cBhvr>
                                    </p:animEffect>
                                  </p:childTnLst>
                                </p:cTn>
                              </p:par>
                            </p:childTnLst>
                          </p:cTn>
                        </p:par>
                        <p:par>
                          <p:cTn id="12" fill="hold" nodeType="afterGroup">
                            <p:stCondLst>
                              <p:cond delay="4000"/>
                            </p:stCondLst>
                            <p:childTnLst>
                              <p:par>
                                <p:cTn id="13" presetID="22" presetClass="entr" presetSubtype="8" fill="hold" grpId="0" nodeType="afterEffect">
                                  <p:stCondLst>
                                    <p:cond delay="1000"/>
                                  </p:stCondLst>
                                  <p:childTnLst>
                                    <p:set>
                                      <p:cBhvr>
                                        <p:cTn id="14" dur="1" fill="hold">
                                          <p:stCondLst>
                                            <p:cond delay="0"/>
                                          </p:stCondLst>
                                        </p:cTn>
                                        <p:tgtEl>
                                          <p:spTgt spid="125961"/>
                                        </p:tgtEl>
                                        <p:attrNameLst>
                                          <p:attrName>style.visibility</p:attrName>
                                        </p:attrNameLst>
                                      </p:cBhvr>
                                      <p:to>
                                        <p:strVal val="visible"/>
                                      </p:to>
                                    </p:set>
                                    <p:animEffect transition="in" filter="wipe(left)">
                                      <p:cBhvr>
                                        <p:cTn id="15" dur="1000"/>
                                        <p:tgtEl>
                                          <p:spTgt spid="125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0" grpId="0"/>
      <p:bldP spid="12596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685800" y="434975"/>
            <a:ext cx="7772400" cy="876300"/>
          </a:xfrm>
        </p:spPr>
        <p:txBody>
          <a:bodyPr/>
          <a:lstStyle/>
          <a:p>
            <a:r>
              <a:rPr lang="en-AU">
                <a:latin typeface="Arial" charset="0"/>
                <a:cs typeface="Arial" charset="0"/>
              </a:rPr>
              <a:t>Collins Title Productivity</a:t>
            </a:r>
          </a:p>
        </p:txBody>
      </p:sp>
      <p:grpSp>
        <p:nvGrpSpPr>
          <p:cNvPr id="128003" name="Group 3"/>
          <p:cNvGrpSpPr>
            <a:grpSpLocks/>
          </p:cNvGrpSpPr>
          <p:nvPr/>
        </p:nvGrpSpPr>
        <p:grpSpPr bwMode="auto">
          <a:xfrm>
            <a:off x="492125" y="1462088"/>
            <a:ext cx="7750175" cy="1325562"/>
            <a:chOff x="310" y="1017"/>
            <a:chExt cx="4882" cy="835"/>
          </a:xfrm>
        </p:grpSpPr>
        <p:sp>
          <p:nvSpPr>
            <p:cNvPr id="106508" name="Text Box 4"/>
            <p:cNvSpPr txBox="1">
              <a:spLocks noChangeArrowheads="1"/>
            </p:cNvSpPr>
            <p:nvPr/>
          </p:nvSpPr>
          <p:spPr bwMode="auto">
            <a:xfrm>
              <a:off x="526" y="1329"/>
              <a:ext cx="4666" cy="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tabLst>
                  <a:tab pos="4127500" algn="l"/>
                </a:tabLst>
                <a:defRPr>
                  <a:solidFill>
                    <a:schemeClr val="tx1"/>
                  </a:solidFill>
                  <a:latin typeface="Calibri" charset="0"/>
                  <a:ea typeface="ＭＳ Ｐゴシック" charset="0"/>
                  <a:cs typeface="Arial" charset="0"/>
                </a:defRPr>
              </a:lvl1pPr>
              <a:lvl2pPr marL="742950" indent="-285750">
                <a:tabLst>
                  <a:tab pos="4127500" algn="l"/>
                </a:tabLst>
                <a:defRPr>
                  <a:solidFill>
                    <a:schemeClr val="tx1"/>
                  </a:solidFill>
                  <a:latin typeface="Calibri" charset="0"/>
                  <a:ea typeface="Arial" charset="0"/>
                  <a:cs typeface="Arial" charset="0"/>
                </a:defRPr>
              </a:lvl2pPr>
              <a:lvl3pPr marL="1143000" indent="-228600">
                <a:tabLst>
                  <a:tab pos="4127500" algn="l"/>
                </a:tabLst>
                <a:defRPr>
                  <a:solidFill>
                    <a:schemeClr val="tx1"/>
                  </a:solidFill>
                  <a:latin typeface="Calibri" charset="0"/>
                  <a:ea typeface="Arial" charset="0"/>
                  <a:cs typeface="Arial" charset="0"/>
                </a:defRPr>
              </a:lvl3pPr>
              <a:lvl4pPr marL="1600200" indent="-228600">
                <a:tabLst>
                  <a:tab pos="4127500" algn="l"/>
                </a:tabLst>
                <a:defRPr>
                  <a:solidFill>
                    <a:schemeClr val="tx1"/>
                  </a:solidFill>
                  <a:latin typeface="Calibri" charset="0"/>
                  <a:ea typeface="Arial" charset="0"/>
                  <a:cs typeface="Arial" charset="0"/>
                </a:defRPr>
              </a:lvl4pPr>
              <a:lvl5pPr marL="2057400" indent="-228600">
                <a:tabLst>
                  <a:tab pos="41275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41275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41275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41275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4127500" algn="l"/>
                </a:tabLst>
                <a:defRPr>
                  <a:solidFill>
                    <a:schemeClr val="tx1"/>
                  </a:solidFill>
                  <a:latin typeface="Calibri" charset="0"/>
                  <a:ea typeface="Arial" charset="0"/>
                  <a:cs typeface="Arial" charset="0"/>
                </a:defRPr>
              </a:lvl9pPr>
            </a:lstStyle>
            <a:p>
              <a:r>
                <a:rPr lang="en-AU" sz="2400">
                  <a:latin typeface="Arial" charset="0"/>
                  <a:ea typeface="MS PGothic" charset="0"/>
                  <a:cs typeface="MS PGothic" charset="0"/>
                </a:rPr>
                <a:t>Staff of 4 works 8 hrs/day	 8 titles/day</a:t>
              </a:r>
            </a:p>
            <a:p>
              <a:r>
                <a:rPr lang="en-AU" sz="2400">
                  <a:latin typeface="Arial" charset="0"/>
                  <a:ea typeface="MS PGothic" charset="0"/>
                  <a:cs typeface="MS PGothic" charset="0"/>
                </a:rPr>
                <a:t>Payroll cost = $640/day	 Overhead = $400/day</a:t>
              </a:r>
            </a:p>
          </p:txBody>
        </p:sp>
        <p:sp>
          <p:nvSpPr>
            <p:cNvPr id="106509" name="Text Box 5"/>
            <p:cNvSpPr txBox="1">
              <a:spLocks noChangeArrowheads="1"/>
            </p:cNvSpPr>
            <p:nvPr/>
          </p:nvSpPr>
          <p:spPr bwMode="auto">
            <a:xfrm>
              <a:off x="310" y="1017"/>
              <a:ext cx="1248"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b="1">
                  <a:solidFill>
                    <a:srgbClr val="D33320"/>
                  </a:solidFill>
                  <a:latin typeface="Arial" charset="0"/>
                </a:rPr>
                <a:t>Old System:</a:t>
              </a:r>
            </a:p>
          </p:txBody>
        </p:sp>
      </p:grpSp>
      <p:grpSp>
        <p:nvGrpSpPr>
          <p:cNvPr id="128006" name="Group 6"/>
          <p:cNvGrpSpPr>
            <a:grpSpLocks/>
          </p:cNvGrpSpPr>
          <p:nvPr/>
        </p:nvGrpSpPr>
        <p:grpSpPr bwMode="auto">
          <a:xfrm>
            <a:off x="1050925" y="4154488"/>
            <a:ext cx="2219325" cy="763587"/>
            <a:chOff x="662" y="2713"/>
            <a:chExt cx="1398" cy="481"/>
          </a:xfrm>
        </p:grpSpPr>
        <p:sp>
          <p:nvSpPr>
            <p:cNvPr id="106506" name="Text Box 7"/>
            <p:cNvSpPr txBox="1">
              <a:spLocks noChangeArrowheads="1"/>
            </p:cNvSpPr>
            <p:nvPr/>
          </p:nvSpPr>
          <p:spPr bwMode="auto">
            <a:xfrm>
              <a:off x="1830" y="2801"/>
              <a:ext cx="23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a:latin typeface="Arial" charset="0"/>
                </a:rPr>
                <a:t>=</a:t>
              </a:r>
            </a:p>
          </p:txBody>
        </p:sp>
        <p:sp>
          <p:nvSpPr>
            <p:cNvPr id="106507" name="Text Box 8"/>
            <p:cNvSpPr txBox="1">
              <a:spLocks noChangeArrowheads="1"/>
            </p:cNvSpPr>
            <p:nvPr/>
          </p:nvSpPr>
          <p:spPr bwMode="auto">
            <a:xfrm>
              <a:off x="662" y="2713"/>
              <a:ext cx="1228" cy="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a:latin typeface="Arial" charset="0"/>
                </a:rPr>
                <a:t>Old labor productivity</a:t>
              </a:r>
            </a:p>
          </p:txBody>
        </p:sp>
      </p:grpSp>
      <p:grpSp>
        <p:nvGrpSpPr>
          <p:cNvPr id="106501" name="Group 10"/>
          <p:cNvGrpSpPr>
            <a:grpSpLocks/>
          </p:cNvGrpSpPr>
          <p:nvPr/>
        </p:nvGrpSpPr>
        <p:grpSpPr bwMode="auto">
          <a:xfrm>
            <a:off x="3295650" y="3978275"/>
            <a:ext cx="1841500" cy="1000125"/>
            <a:chOff x="2490" y="3298"/>
            <a:chExt cx="1160" cy="630"/>
          </a:xfrm>
        </p:grpSpPr>
        <p:sp>
          <p:nvSpPr>
            <p:cNvPr id="106504" name="Text Box 11"/>
            <p:cNvSpPr txBox="1">
              <a:spLocks noChangeArrowheads="1"/>
            </p:cNvSpPr>
            <p:nvPr/>
          </p:nvSpPr>
          <p:spPr bwMode="auto">
            <a:xfrm>
              <a:off x="2494" y="3298"/>
              <a:ext cx="1151" cy="6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125000"/>
                </a:lnSpc>
              </a:pPr>
              <a:r>
                <a:rPr lang="en-AU" sz="2400">
                  <a:latin typeface="Arial" charset="0"/>
                </a:rPr>
                <a:t>8 titles/day</a:t>
              </a:r>
            </a:p>
            <a:p>
              <a:pPr algn="ctr">
                <a:lnSpc>
                  <a:spcPct val="125000"/>
                </a:lnSpc>
              </a:pPr>
              <a:r>
                <a:rPr lang="en-AU" sz="2400">
                  <a:latin typeface="Arial" charset="0"/>
                </a:rPr>
                <a:t>32 labor-hrs</a:t>
              </a:r>
            </a:p>
          </p:txBody>
        </p:sp>
        <p:sp>
          <p:nvSpPr>
            <p:cNvPr id="106505" name="Line 12"/>
            <p:cNvSpPr>
              <a:spLocks noChangeShapeType="1"/>
            </p:cNvSpPr>
            <p:nvPr/>
          </p:nvSpPr>
          <p:spPr bwMode="auto">
            <a:xfrm>
              <a:off x="2490" y="3648"/>
              <a:ext cx="116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 name="Group 1"/>
          <p:cNvGrpSpPr/>
          <p:nvPr/>
        </p:nvGrpSpPr>
        <p:grpSpPr>
          <a:xfrm>
            <a:off x="2120900" y="2324100"/>
            <a:ext cx="2971800" cy="2273300"/>
            <a:chOff x="2120900" y="2324100"/>
            <a:chExt cx="2971800" cy="2273300"/>
          </a:xfrm>
        </p:grpSpPr>
        <p:sp>
          <p:nvSpPr>
            <p:cNvPr id="106502" name="Line 13"/>
            <p:cNvSpPr>
              <a:spLocks noChangeShapeType="1"/>
            </p:cNvSpPr>
            <p:nvPr/>
          </p:nvSpPr>
          <p:spPr bwMode="auto">
            <a:xfrm flipH="1">
              <a:off x="4191000" y="2349500"/>
              <a:ext cx="901700" cy="1727200"/>
            </a:xfrm>
            <a:prstGeom prst="line">
              <a:avLst/>
            </a:prstGeom>
            <a:noFill/>
            <a:ln w="57150">
              <a:solidFill>
                <a:srgbClr val="D3332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6503" name="Line 14"/>
            <p:cNvSpPr>
              <a:spLocks noChangeShapeType="1"/>
            </p:cNvSpPr>
            <p:nvPr/>
          </p:nvSpPr>
          <p:spPr bwMode="auto">
            <a:xfrm>
              <a:off x="2120900" y="2324100"/>
              <a:ext cx="1257300" cy="2273300"/>
            </a:xfrm>
            <a:prstGeom prst="line">
              <a:avLst/>
            </a:prstGeom>
            <a:noFill/>
            <a:ln w="57150">
              <a:solidFill>
                <a:schemeClr val="accent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16" name="Rectangle 13"/>
          <p:cNvSpPr>
            <a:spLocks noChangeArrowheads="1"/>
          </p:cNvSpPr>
          <p:nvPr/>
        </p:nvSpPr>
        <p:spPr bwMode="auto">
          <a:xfrm>
            <a:off x="5157788" y="4305300"/>
            <a:ext cx="27416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AU" sz="2400" dirty="0"/>
              <a:t>= .25 titles/</a:t>
            </a:r>
            <a:r>
              <a:rPr lang="en-AU" sz="2400" dirty="0" err="1"/>
              <a:t>labor-hr</a:t>
            </a:r>
            <a:endParaRPr lang="en-AU" sz="2400" dirty="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128003"/>
                                        </p:tgtEl>
                                        <p:attrNameLst>
                                          <p:attrName>style.visibility</p:attrName>
                                        </p:attrNameLst>
                                      </p:cBhvr>
                                      <p:to>
                                        <p:strVal val="visible"/>
                                      </p:to>
                                    </p:set>
                                    <p:animEffect transition="in" filter="strips(downRight)">
                                      <p:cBhvr>
                                        <p:cTn id="7" dur="1000"/>
                                        <p:tgtEl>
                                          <p:spTgt spid="128003"/>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28006"/>
                                        </p:tgtEl>
                                        <p:attrNameLst>
                                          <p:attrName>style.visibility</p:attrName>
                                        </p:attrNameLst>
                                      </p:cBhvr>
                                      <p:to>
                                        <p:strVal val="visible"/>
                                      </p:to>
                                    </p:set>
                                    <p:animEffect transition="in" filter="strips(downRight)">
                                      <p:cBhvr>
                                        <p:cTn id="11" dur="1000"/>
                                        <p:tgtEl>
                                          <p:spTgt spid="12800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1000"/>
                                        <p:tgtEl>
                                          <p:spTgt spid="2"/>
                                        </p:tgtEl>
                                      </p:cBhvr>
                                    </p:animEffect>
                                  </p:childTnLst>
                                </p:cTn>
                              </p:par>
                              <p:par>
                                <p:cTn id="17" presetID="22" presetClass="entr" presetSubtype="8" fill="hold" nodeType="withEffect">
                                  <p:stCondLst>
                                    <p:cond delay="0"/>
                                  </p:stCondLst>
                                  <p:childTnLst>
                                    <p:set>
                                      <p:cBhvr>
                                        <p:cTn id="18" dur="1" fill="hold">
                                          <p:stCondLst>
                                            <p:cond delay="0"/>
                                          </p:stCondLst>
                                        </p:cTn>
                                        <p:tgtEl>
                                          <p:spTgt spid="106501"/>
                                        </p:tgtEl>
                                        <p:attrNameLst>
                                          <p:attrName>style.visibility</p:attrName>
                                        </p:attrNameLst>
                                      </p:cBhvr>
                                      <p:to>
                                        <p:strVal val="visible"/>
                                      </p:to>
                                    </p:set>
                                    <p:animEffect transition="in" filter="wipe(left)">
                                      <p:cBhvr>
                                        <p:cTn id="19" dur="1000"/>
                                        <p:tgtEl>
                                          <p:spTgt spid="106501"/>
                                        </p:tgtEl>
                                      </p:cBhvr>
                                    </p:animEffect>
                                  </p:childTnLst>
                                </p:cTn>
                              </p:par>
                            </p:childTnLst>
                          </p:cTn>
                        </p:par>
                        <p:par>
                          <p:cTn id="20" fill="hold">
                            <p:stCondLst>
                              <p:cond delay="1000"/>
                            </p:stCondLst>
                            <p:childTnLst>
                              <p:par>
                                <p:cTn id="21" presetID="22" presetClass="exit" presetSubtype="1" fill="hold" nodeType="afterEffect">
                                  <p:stCondLst>
                                    <p:cond delay="3000"/>
                                  </p:stCondLst>
                                  <p:childTnLst>
                                    <p:animEffect transition="out" filter="wipe(up)">
                                      <p:cBhvr>
                                        <p:cTn id="22" dur="1000"/>
                                        <p:tgtEl>
                                          <p:spTgt spid="2"/>
                                        </p:tgtEl>
                                      </p:cBhvr>
                                    </p:animEffect>
                                    <p:set>
                                      <p:cBhvr>
                                        <p:cTn id="23" dur="1" fill="hold">
                                          <p:stCondLst>
                                            <p:cond delay="999"/>
                                          </p:stCondLst>
                                        </p:cTn>
                                        <p:tgtEl>
                                          <p:spTgt spid="2"/>
                                        </p:tgtEl>
                                        <p:attrNameLst>
                                          <p:attrName>style.visibility</p:attrName>
                                        </p:attrNameLst>
                                      </p:cBhvr>
                                      <p:to>
                                        <p:strVal val="hidden"/>
                                      </p:to>
                                    </p:set>
                                  </p:childTnLst>
                                </p:cTn>
                              </p:par>
                            </p:childTnLst>
                          </p:cTn>
                        </p:par>
                        <p:par>
                          <p:cTn id="24" fill="hold">
                            <p:stCondLst>
                              <p:cond delay="5000"/>
                            </p:stCondLst>
                            <p:childTnLst>
                              <p:par>
                                <p:cTn id="25" presetID="22" presetClass="entr" presetSubtype="8" fill="hold" grpId="0" nodeType="afterEffect">
                                  <p:stCondLst>
                                    <p:cond delay="100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a:xfrm>
            <a:off x="685800" y="434975"/>
            <a:ext cx="7772400" cy="876300"/>
          </a:xfrm>
        </p:spPr>
        <p:txBody>
          <a:bodyPr/>
          <a:lstStyle/>
          <a:p>
            <a:r>
              <a:rPr lang="en-AU">
                <a:latin typeface="Arial" charset="0"/>
                <a:cs typeface="Arial" charset="0"/>
              </a:rPr>
              <a:t>Collins Title Productivity</a:t>
            </a:r>
          </a:p>
        </p:txBody>
      </p:sp>
      <p:grpSp>
        <p:nvGrpSpPr>
          <p:cNvPr id="110594" name="Group 3"/>
          <p:cNvGrpSpPr>
            <a:grpSpLocks/>
          </p:cNvGrpSpPr>
          <p:nvPr/>
        </p:nvGrpSpPr>
        <p:grpSpPr bwMode="auto">
          <a:xfrm>
            <a:off x="492125" y="1462088"/>
            <a:ext cx="7750175" cy="1325562"/>
            <a:chOff x="310" y="1017"/>
            <a:chExt cx="4882" cy="835"/>
          </a:xfrm>
        </p:grpSpPr>
        <p:sp>
          <p:nvSpPr>
            <p:cNvPr id="110614" name="Text Box 4"/>
            <p:cNvSpPr txBox="1">
              <a:spLocks noChangeArrowheads="1"/>
            </p:cNvSpPr>
            <p:nvPr/>
          </p:nvSpPr>
          <p:spPr bwMode="auto">
            <a:xfrm>
              <a:off x="526" y="1329"/>
              <a:ext cx="4666" cy="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tabLst>
                  <a:tab pos="4127500" algn="l"/>
                </a:tabLst>
                <a:defRPr>
                  <a:solidFill>
                    <a:schemeClr val="tx1"/>
                  </a:solidFill>
                  <a:latin typeface="Calibri" charset="0"/>
                  <a:ea typeface="ＭＳ Ｐゴシック" charset="0"/>
                  <a:cs typeface="Arial" charset="0"/>
                </a:defRPr>
              </a:lvl1pPr>
              <a:lvl2pPr marL="742950" indent="-285750">
                <a:tabLst>
                  <a:tab pos="4127500" algn="l"/>
                </a:tabLst>
                <a:defRPr>
                  <a:solidFill>
                    <a:schemeClr val="tx1"/>
                  </a:solidFill>
                  <a:latin typeface="Calibri" charset="0"/>
                  <a:ea typeface="Arial" charset="0"/>
                  <a:cs typeface="Arial" charset="0"/>
                </a:defRPr>
              </a:lvl2pPr>
              <a:lvl3pPr marL="1143000" indent="-228600">
                <a:tabLst>
                  <a:tab pos="4127500" algn="l"/>
                </a:tabLst>
                <a:defRPr>
                  <a:solidFill>
                    <a:schemeClr val="tx1"/>
                  </a:solidFill>
                  <a:latin typeface="Calibri" charset="0"/>
                  <a:ea typeface="Arial" charset="0"/>
                  <a:cs typeface="Arial" charset="0"/>
                </a:defRPr>
              </a:lvl3pPr>
              <a:lvl4pPr marL="1600200" indent="-228600">
                <a:tabLst>
                  <a:tab pos="4127500" algn="l"/>
                </a:tabLst>
                <a:defRPr>
                  <a:solidFill>
                    <a:schemeClr val="tx1"/>
                  </a:solidFill>
                  <a:latin typeface="Calibri" charset="0"/>
                  <a:ea typeface="Arial" charset="0"/>
                  <a:cs typeface="Arial" charset="0"/>
                </a:defRPr>
              </a:lvl4pPr>
              <a:lvl5pPr marL="2057400" indent="-228600">
                <a:tabLst>
                  <a:tab pos="41275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41275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41275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41275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4127500" algn="l"/>
                </a:tabLst>
                <a:defRPr>
                  <a:solidFill>
                    <a:schemeClr val="tx1"/>
                  </a:solidFill>
                  <a:latin typeface="Calibri" charset="0"/>
                  <a:ea typeface="Arial" charset="0"/>
                  <a:cs typeface="Arial" charset="0"/>
                </a:defRPr>
              </a:lvl9pPr>
            </a:lstStyle>
            <a:p>
              <a:r>
                <a:rPr lang="en-AU" sz="2400">
                  <a:latin typeface="Arial" charset="0"/>
                  <a:ea typeface="MS PGothic" charset="0"/>
                  <a:cs typeface="MS PGothic" charset="0"/>
                </a:rPr>
                <a:t>Staff of 4 works 8 hrs/day	 8 titles/day</a:t>
              </a:r>
            </a:p>
            <a:p>
              <a:r>
                <a:rPr lang="en-AU" sz="2400">
                  <a:latin typeface="Arial" charset="0"/>
                  <a:ea typeface="MS PGothic" charset="0"/>
                  <a:cs typeface="MS PGothic" charset="0"/>
                </a:rPr>
                <a:t>Payroll cost = $640/day	 Overhead = $400/day</a:t>
              </a:r>
            </a:p>
          </p:txBody>
        </p:sp>
        <p:sp>
          <p:nvSpPr>
            <p:cNvPr id="110615" name="Text Box 5"/>
            <p:cNvSpPr txBox="1">
              <a:spLocks noChangeArrowheads="1"/>
            </p:cNvSpPr>
            <p:nvPr/>
          </p:nvSpPr>
          <p:spPr bwMode="auto">
            <a:xfrm>
              <a:off x="310" y="1017"/>
              <a:ext cx="1248"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b="1">
                  <a:solidFill>
                    <a:srgbClr val="D33320"/>
                  </a:solidFill>
                  <a:latin typeface="Arial" charset="0"/>
                </a:rPr>
                <a:t>Old System:</a:t>
              </a:r>
            </a:p>
          </p:txBody>
        </p:sp>
      </p:grpSp>
      <p:grpSp>
        <p:nvGrpSpPr>
          <p:cNvPr id="110595" name="Group 6"/>
          <p:cNvGrpSpPr>
            <a:grpSpLocks/>
          </p:cNvGrpSpPr>
          <p:nvPr/>
        </p:nvGrpSpPr>
        <p:grpSpPr bwMode="auto">
          <a:xfrm>
            <a:off x="492125" y="2757488"/>
            <a:ext cx="7750175" cy="957262"/>
            <a:chOff x="310" y="1833"/>
            <a:chExt cx="4882" cy="603"/>
          </a:xfrm>
        </p:grpSpPr>
        <p:sp>
          <p:nvSpPr>
            <p:cNvPr id="110612" name="Text Box 7"/>
            <p:cNvSpPr txBox="1">
              <a:spLocks noChangeArrowheads="1"/>
            </p:cNvSpPr>
            <p:nvPr/>
          </p:nvSpPr>
          <p:spPr bwMode="auto">
            <a:xfrm>
              <a:off x="526" y="2145"/>
              <a:ext cx="4666"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tabLst>
                  <a:tab pos="4127500" algn="l"/>
                </a:tabLst>
                <a:defRPr>
                  <a:solidFill>
                    <a:schemeClr val="tx1"/>
                  </a:solidFill>
                  <a:latin typeface="Calibri" charset="0"/>
                  <a:ea typeface="ＭＳ Ｐゴシック" charset="0"/>
                  <a:cs typeface="Arial" charset="0"/>
                </a:defRPr>
              </a:lvl1pPr>
              <a:lvl2pPr marL="742950" indent="-285750">
                <a:tabLst>
                  <a:tab pos="4127500" algn="l"/>
                </a:tabLst>
                <a:defRPr>
                  <a:solidFill>
                    <a:schemeClr val="tx1"/>
                  </a:solidFill>
                  <a:latin typeface="Calibri" charset="0"/>
                  <a:ea typeface="Arial" charset="0"/>
                  <a:cs typeface="Arial" charset="0"/>
                </a:defRPr>
              </a:lvl2pPr>
              <a:lvl3pPr marL="1143000" indent="-228600">
                <a:tabLst>
                  <a:tab pos="4127500" algn="l"/>
                </a:tabLst>
                <a:defRPr>
                  <a:solidFill>
                    <a:schemeClr val="tx1"/>
                  </a:solidFill>
                  <a:latin typeface="Calibri" charset="0"/>
                  <a:ea typeface="Arial" charset="0"/>
                  <a:cs typeface="Arial" charset="0"/>
                </a:defRPr>
              </a:lvl3pPr>
              <a:lvl4pPr marL="1600200" indent="-228600">
                <a:tabLst>
                  <a:tab pos="4127500" algn="l"/>
                </a:tabLst>
                <a:defRPr>
                  <a:solidFill>
                    <a:schemeClr val="tx1"/>
                  </a:solidFill>
                  <a:latin typeface="Calibri" charset="0"/>
                  <a:ea typeface="Arial" charset="0"/>
                  <a:cs typeface="Arial" charset="0"/>
                </a:defRPr>
              </a:lvl4pPr>
              <a:lvl5pPr marL="2057400" indent="-228600">
                <a:tabLst>
                  <a:tab pos="41275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41275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41275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41275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4127500" algn="l"/>
                </a:tabLst>
                <a:defRPr>
                  <a:solidFill>
                    <a:schemeClr val="tx1"/>
                  </a:solidFill>
                  <a:latin typeface="Calibri" charset="0"/>
                  <a:ea typeface="Arial" charset="0"/>
                  <a:cs typeface="Arial" charset="0"/>
                </a:defRPr>
              </a:lvl9pPr>
            </a:lstStyle>
            <a:p>
              <a:r>
                <a:rPr lang="en-AU" sz="2400">
                  <a:latin typeface="Arial" charset="0"/>
                  <a:ea typeface="MS PGothic" charset="0"/>
                  <a:cs typeface="MS PGothic" charset="0"/>
                </a:rPr>
                <a:t>14 titles/day	 Overhead = $800/day</a:t>
              </a:r>
            </a:p>
          </p:txBody>
        </p:sp>
        <p:sp>
          <p:nvSpPr>
            <p:cNvPr id="110613" name="Text Box 8"/>
            <p:cNvSpPr txBox="1">
              <a:spLocks noChangeArrowheads="1"/>
            </p:cNvSpPr>
            <p:nvPr/>
          </p:nvSpPr>
          <p:spPr bwMode="auto">
            <a:xfrm>
              <a:off x="310" y="1833"/>
              <a:ext cx="132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b="1">
                  <a:solidFill>
                    <a:srgbClr val="D33320"/>
                  </a:solidFill>
                  <a:latin typeface="Arial" charset="0"/>
                </a:rPr>
                <a:t>New System:</a:t>
              </a:r>
            </a:p>
          </p:txBody>
        </p:sp>
      </p:grpSp>
      <p:grpSp>
        <p:nvGrpSpPr>
          <p:cNvPr id="110596" name="Group 9"/>
          <p:cNvGrpSpPr>
            <a:grpSpLocks/>
          </p:cNvGrpSpPr>
          <p:nvPr/>
        </p:nvGrpSpPr>
        <p:grpSpPr bwMode="auto">
          <a:xfrm>
            <a:off x="3295650" y="3978275"/>
            <a:ext cx="1841500" cy="1000125"/>
            <a:chOff x="2490" y="3298"/>
            <a:chExt cx="1160" cy="630"/>
          </a:xfrm>
        </p:grpSpPr>
        <p:sp>
          <p:nvSpPr>
            <p:cNvPr id="110610" name="Text Box 10"/>
            <p:cNvSpPr txBox="1">
              <a:spLocks noChangeArrowheads="1"/>
            </p:cNvSpPr>
            <p:nvPr/>
          </p:nvSpPr>
          <p:spPr bwMode="auto">
            <a:xfrm>
              <a:off x="2494" y="3298"/>
              <a:ext cx="1151" cy="6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125000"/>
                </a:lnSpc>
              </a:pPr>
              <a:r>
                <a:rPr lang="en-AU" sz="2400">
                  <a:latin typeface="Arial" charset="0"/>
                </a:rPr>
                <a:t>8 titles/day</a:t>
              </a:r>
            </a:p>
            <a:p>
              <a:pPr algn="ctr">
                <a:lnSpc>
                  <a:spcPct val="125000"/>
                </a:lnSpc>
              </a:pPr>
              <a:r>
                <a:rPr lang="en-AU" sz="2400">
                  <a:latin typeface="Arial" charset="0"/>
                </a:rPr>
                <a:t>32 labor-hrs</a:t>
              </a:r>
            </a:p>
          </p:txBody>
        </p:sp>
        <p:sp>
          <p:nvSpPr>
            <p:cNvPr id="110611" name="Line 11"/>
            <p:cNvSpPr>
              <a:spLocks noChangeShapeType="1"/>
            </p:cNvSpPr>
            <p:nvPr/>
          </p:nvSpPr>
          <p:spPr bwMode="auto">
            <a:xfrm>
              <a:off x="2490" y="3648"/>
              <a:ext cx="116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0597" name="Group 12"/>
          <p:cNvGrpSpPr>
            <a:grpSpLocks/>
          </p:cNvGrpSpPr>
          <p:nvPr/>
        </p:nvGrpSpPr>
        <p:grpSpPr bwMode="auto">
          <a:xfrm>
            <a:off x="1050925" y="4154488"/>
            <a:ext cx="2219325" cy="763587"/>
            <a:chOff x="662" y="2713"/>
            <a:chExt cx="1398" cy="481"/>
          </a:xfrm>
        </p:grpSpPr>
        <p:sp>
          <p:nvSpPr>
            <p:cNvPr id="110608" name="Text Box 13"/>
            <p:cNvSpPr txBox="1">
              <a:spLocks noChangeArrowheads="1"/>
            </p:cNvSpPr>
            <p:nvPr/>
          </p:nvSpPr>
          <p:spPr bwMode="auto">
            <a:xfrm>
              <a:off x="1830" y="2801"/>
              <a:ext cx="23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a:latin typeface="Arial" charset="0"/>
                </a:rPr>
                <a:t>=</a:t>
              </a:r>
            </a:p>
          </p:txBody>
        </p:sp>
        <p:sp>
          <p:nvSpPr>
            <p:cNvPr id="110609" name="Text Box 14"/>
            <p:cNvSpPr txBox="1">
              <a:spLocks noChangeArrowheads="1"/>
            </p:cNvSpPr>
            <p:nvPr/>
          </p:nvSpPr>
          <p:spPr bwMode="auto">
            <a:xfrm>
              <a:off x="662" y="2713"/>
              <a:ext cx="1228" cy="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a:latin typeface="Arial" charset="0"/>
                </a:rPr>
                <a:t>Old labor productivity</a:t>
              </a:r>
            </a:p>
          </p:txBody>
        </p:sp>
      </p:grpSp>
      <p:grpSp>
        <p:nvGrpSpPr>
          <p:cNvPr id="132111" name="Group 15"/>
          <p:cNvGrpSpPr>
            <a:grpSpLocks/>
          </p:cNvGrpSpPr>
          <p:nvPr/>
        </p:nvGrpSpPr>
        <p:grpSpPr bwMode="auto">
          <a:xfrm>
            <a:off x="885825" y="5297488"/>
            <a:ext cx="2244725" cy="763587"/>
            <a:chOff x="558" y="3433"/>
            <a:chExt cx="1414" cy="481"/>
          </a:xfrm>
        </p:grpSpPr>
        <p:sp>
          <p:nvSpPr>
            <p:cNvPr id="110606" name="Text Box 16"/>
            <p:cNvSpPr txBox="1">
              <a:spLocks noChangeArrowheads="1"/>
            </p:cNvSpPr>
            <p:nvPr/>
          </p:nvSpPr>
          <p:spPr bwMode="auto">
            <a:xfrm>
              <a:off x="1742" y="3521"/>
              <a:ext cx="23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a:latin typeface="Arial" charset="0"/>
                </a:rPr>
                <a:t>=</a:t>
              </a:r>
            </a:p>
          </p:txBody>
        </p:sp>
        <p:sp>
          <p:nvSpPr>
            <p:cNvPr id="110607" name="Text Box 17"/>
            <p:cNvSpPr txBox="1">
              <a:spLocks noChangeArrowheads="1"/>
            </p:cNvSpPr>
            <p:nvPr/>
          </p:nvSpPr>
          <p:spPr bwMode="auto">
            <a:xfrm>
              <a:off x="558" y="3433"/>
              <a:ext cx="1240" cy="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a:latin typeface="Arial" charset="0"/>
                </a:rPr>
                <a:t>New labor productivity</a:t>
              </a:r>
            </a:p>
          </p:txBody>
        </p:sp>
      </p:grpSp>
      <p:sp>
        <p:nvSpPr>
          <p:cNvPr id="110599" name="Rectangle 18"/>
          <p:cNvSpPr>
            <a:spLocks noChangeArrowheads="1"/>
          </p:cNvSpPr>
          <p:nvPr/>
        </p:nvSpPr>
        <p:spPr bwMode="auto">
          <a:xfrm>
            <a:off x="5157788" y="4305300"/>
            <a:ext cx="274161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AU" sz="2400"/>
              <a:t>= .25 titles/labor-hr</a:t>
            </a:r>
          </a:p>
        </p:txBody>
      </p:sp>
      <p:grpSp>
        <p:nvGrpSpPr>
          <p:cNvPr id="110601" name="Group 20"/>
          <p:cNvGrpSpPr>
            <a:grpSpLocks/>
          </p:cNvGrpSpPr>
          <p:nvPr/>
        </p:nvGrpSpPr>
        <p:grpSpPr bwMode="auto">
          <a:xfrm>
            <a:off x="3155950" y="5121275"/>
            <a:ext cx="1841500" cy="1000125"/>
            <a:chOff x="2540" y="3322"/>
            <a:chExt cx="1160" cy="630"/>
          </a:xfrm>
        </p:grpSpPr>
        <p:sp>
          <p:nvSpPr>
            <p:cNvPr id="110604" name="Text Box 21"/>
            <p:cNvSpPr txBox="1">
              <a:spLocks noChangeArrowheads="1"/>
            </p:cNvSpPr>
            <p:nvPr/>
          </p:nvSpPr>
          <p:spPr bwMode="auto">
            <a:xfrm>
              <a:off x="2543" y="3322"/>
              <a:ext cx="1151" cy="6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125000"/>
                </a:lnSpc>
              </a:pPr>
              <a:r>
                <a:rPr lang="en-AU" sz="2400">
                  <a:latin typeface="Arial" charset="0"/>
                </a:rPr>
                <a:t>14 titles/day</a:t>
              </a:r>
            </a:p>
            <a:p>
              <a:pPr algn="ctr">
                <a:lnSpc>
                  <a:spcPct val="125000"/>
                </a:lnSpc>
              </a:pPr>
              <a:r>
                <a:rPr lang="en-AU" sz="2400">
                  <a:latin typeface="Arial" charset="0"/>
                </a:rPr>
                <a:t>32 labor-hrs</a:t>
              </a:r>
            </a:p>
          </p:txBody>
        </p:sp>
        <p:sp>
          <p:nvSpPr>
            <p:cNvPr id="110605" name="Line 22"/>
            <p:cNvSpPr>
              <a:spLocks noChangeShapeType="1"/>
            </p:cNvSpPr>
            <p:nvPr/>
          </p:nvSpPr>
          <p:spPr bwMode="auto">
            <a:xfrm>
              <a:off x="2540" y="3672"/>
              <a:ext cx="116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 name="Group 1"/>
          <p:cNvGrpSpPr/>
          <p:nvPr/>
        </p:nvGrpSpPr>
        <p:grpSpPr>
          <a:xfrm>
            <a:off x="636588" y="2400300"/>
            <a:ext cx="2589212" cy="3479800"/>
            <a:chOff x="636588" y="2400300"/>
            <a:chExt cx="2589212" cy="3479800"/>
          </a:xfrm>
        </p:grpSpPr>
        <p:sp>
          <p:nvSpPr>
            <p:cNvPr id="110602" name="Freeform 23"/>
            <p:cNvSpPr>
              <a:spLocks/>
            </p:cNvSpPr>
            <p:nvPr/>
          </p:nvSpPr>
          <p:spPr bwMode="auto">
            <a:xfrm>
              <a:off x="636588" y="2400300"/>
              <a:ext cx="2500312" cy="3479800"/>
            </a:xfrm>
            <a:custGeom>
              <a:avLst/>
              <a:gdLst>
                <a:gd name="T0" fmla="*/ 727 w 1575"/>
                <a:gd name="T1" fmla="*/ 0 h 2192"/>
                <a:gd name="T2" fmla="*/ 79 w 1575"/>
                <a:gd name="T3" fmla="*/ 784 h 2192"/>
                <a:gd name="T4" fmla="*/ 255 w 1575"/>
                <a:gd name="T5" fmla="*/ 1808 h 2192"/>
                <a:gd name="T6" fmla="*/ 1575 w 1575"/>
                <a:gd name="T7" fmla="*/ 2192 h 2192"/>
                <a:gd name="T8" fmla="*/ 0 60000 65536"/>
                <a:gd name="T9" fmla="*/ 0 60000 65536"/>
                <a:gd name="T10" fmla="*/ 0 60000 65536"/>
                <a:gd name="T11" fmla="*/ 0 60000 65536"/>
                <a:gd name="T12" fmla="*/ 0 w 1575"/>
                <a:gd name="T13" fmla="*/ 0 h 2192"/>
                <a:gd name="T14" fmla="*/ 1575 w 1575"/>
                <a:gd name="T15" fmla="*/ 2192 h 2192"/>
              </a:gdLst>
              <a:ahLst/>
              <a:cxnLst>
                <a:cxn ang="T8">
                  <a:pos x="T0" y="T1"/>
                </a:cxn>
                <a:cxn ang="T9">
                  <a:pos x="T2" y="T3"/>
                </a:cxn>
                <a:cxn ang="T10">
                  <a:pos x="T4" y="T5"/>
                </a:cxn>
                <a:cxn ang="T11">
                  <a:pos x="T6" y="T7"/>
                </a:cxn>
              </a:cxnLst>
              <a:rect l="T12" t="T13" r="T14" b="T15"/>
              <a:pathLst>
                <a:path w="1575" h="2192">
                  <a:moveTo>
                    <a:pt x="727" y="0"/>
                  </a:moveTo>
                  <a:cubicBezTo>
                    <a:pt x="619" y="131"/>
                    <a:pt x="158" y="483"/>
                    <a:pt x="79" y="784"/>
                  </a:cubicBezTo>
                  <a:cubicBezTo>
                    <a:pt x="0" y="1085"/>
                    <a:pt x="6" y="1573"/>
                    <a:pt x="255" y="1808"/>
                  </a:cubicBezTo>
                  <a:cubicBezTo>
                    <a:pt x="504" y="2043"/>
                    <a:pt x="1300" y="2112"/>
                    <a:pt x="1575" y="2192"/>
                  </a:cubicBezTo>
                </a:path>
              </a:pathLst>
            </a:custGeom>
            <a:noFill/>
            <a:ln w="57150" cmpd="sng">
              <a:solidFill>
                <a:srgbClr val="D3332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0603" name="Line 24"/>
            <p:cNvSpPr>
              <a:spLocks noChangeShapeType="1"/>
            </p:cNvSpPr>
            <p:nvPr/>
          </p:nvSpPr>
          <p:spPr bwMode="auto">
            <a:xfrm>
              <a:off x="1752600" y="3632200"/>
              <a:ext cx="1473200" cy="1612900"/>
            </a:xfrm>
            <a:prstGeom prst="line">
              <a:avLst/>
            </a:prstGeom>
            <a:noFill/>
            <a:ln w="57150">
              <a:solidFill>
                <a:srgbClr val="D3332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26" name="Text Box 24"/>
          <p:cNvSpPr txBox="1">
            <a:spLocks noChangeArrowheads="1"/>
          </p:cNvSpPr>
          <p:nvPr/>
        </p:nvSpPr>
        <p:spPr bwMode="auto">
          <a:xfrm>
            <a:off x="5013325" y="5437188"/>
            <a:ext cx="30845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rPr>
              <a:t>= .4375 titles/</a:t>
            </a:r>
            <a:r>
              <a:rPr lang="en-AU" sz="2400" dirty="0" err="1">
                <a:latin typeface="Arial" charset="0"/>
              </a:rPr>
              <a:t>labor-hr</a:t>
            </a:r>
            <a:endParaRPr lang="en-AU" sz="2400" dirty="0">
              <a:latin typeface="Arial"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132111"/>
                                        </p:tgtEl>
                                        <p:attrNameLst>
                                          <p:attrName>style.visibility</p:attrName>
                                        </p:attrNameLst>
                                      </p:cBhvr>
                                      <p:to>
                                        <p:strVal val="visible"/>
                                      </p:to>
                                    </p:set>
                                    <p:animEffect transition="in" filter="strips(downRight)">
                                      <p:cBhvr>
                                        <p:cTn id="7" dur="1000"/>
                                        <p:tgtEl>
                                          <p:spTgt spid="1321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par>
                                <p:cTn id="13" presetID="22" presetClass="entr" presetSubtype="8" fill="hold" nodeType="withEffect">
                                  <p:stCondLst>
                                    <p:cond delay="0"/>
                                  </p:stCondLst>
                                  <p:childTnLst>
                                    <p:set>
                                      <p:cBhvr>
                                        <p:cTn id="14" dur="1" fill="hold">
                                          <p:stCondLst>
                                            <p:cond delay="0"/>
                                          </p:stCondLst>
                                        </p:cTn>
                                        <p:tgtEl>
                                          <p:spTgt spid="110601"/>
                                        </p:tgtEl>
                                        <p:attrNameLst>
                                          <p:attrName>style.visibility</p:attrName>
                                        </p:attrNameLst>
                                      </p:cBhvr>
                                      <p:to>
                                        <p:strVal val="visible"/>
                                      </p:to>
                                    </p:set>
                                    <p:animEffect transition="in" filter="wipe(left)">
                                      <p:cBhvr>
                                        <p:cTn id="15" dur="1000"/>
                                        <p:tgtEl>
                                          <p:spTgt spid="110601"/>
                                        </p:tgtEl>
                                      </p:cBhvr>
                                    </p:animEffect>
                                  </p:childTnLst>
                                </p:cTn>
                              </p:par>
                            </p:childTnLst>
                          </p:cTn>
                        </p:par>
                        <p:par>
                          <p:cTn id="16" fill="hold">
                            <p:stCondLst>
                              <p:cond delay="1000"/>
                            </p:stCondLst>
                            <p:childTnLst>
                              <p:par>
                                <p:cTn id="17" presetID="22" presetClass="exit" presetSubtype="1" fill="hold" nodeType="afterEffect">
                                  <p:stCondLst>
                                    <p:cond delay="3000"/>
                                  </p:stCondLst>
                                  <p:childTnLst>
                                    <p:animEffect transition="out" filter="wipe(up)">
                                      <p:cBhvr>
                                        <p:cTn id="18" dur="1000"/>
                                        <p:tgtEl>
                                          <p:spTgt spid="2"/>
                                        </p:tgtEl>
                                      </p:cBhvr>
                                    </p:animEffect>
                                    <p:set>
                                      <p:cBhvr>
                                        <p:cTn id="19" dur="1" fill="hold">
                                          <p:stCondLst>
                                            <p:cond delay="999"/>
                                          </p:stCondLst>
                                        </p:cTn>
                                        <p:tgtEl>
                                          <p:spTgt spid="2"/>
                                        </p:tgtEl>
                                        <p:attrNameLst>
                                          <p:attrName>style.visibility</p:attrName>
                                        </p:attrNameLst>
                                      </p:cBhvr>
                                      <p:to>
                                        <p:strVal val="hidden"/>
                                      </p:to>
                                    </p:set>
                                  </p:childTnLst>
                                </p:cTn>
                              </p:par>
                            </p:childTnLst>
                          </p:cTn>
                        </p:par>
                        <p:par>
                          <p:cTn id="20" fill="hold">
                            <p:stCondLst>
                              <p:cond delay="5000"/>
                            </p:stCondLst>
                            <p:childTnLst>
                              <p:par>
                                <p:cTn id="21" presetID="22" presetClass="entr" presetSubtype="8" fill="hold" grpId="0" nodeType="afterEffect">
                                  <p:stCondLst>
                                    <p:cond delay="100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a:xfrm>
            <a:off x="685800" y="434975"/>
            <a:ext cx="7772400" cy="876300"/>
          </a:xfrm>
        </p:spPr>
        <p:txBody>
          <a:bodyPr/>
          <a:lstStyle/>
          <a:p>
            <a:r>
              <a:rPr lang="en-AU">
                <a:latin typeface="Arial" charset="0"/>
                <a:cs typeface="Arial" charset="0"/>
              </a:rPr>
              <a:t>Collins Title Productivity</a:t>
            </a:r>
          </a:p>
        </p:txBody>
      </p:sp>
      <p:grpSp>
        <p:nvGrpSpPr>
          <p:cNvPr id="114690" name="Group 3"/>
          <p:cNvGrpSpPr>
            <a:grpSpLocks/>
          </p:cNvGrpSpPr>
          <p:nvPr/>
        </p:nvGrpSpPr>
        <p:grpSpPr bwMode="auto">
          <a:xfrm>
            <a:off x="492125" y="1462088"/>
            <a:ext cx="7750175" cy="1325562"/>
            <a:chOff x="310" y="1017"/>
            <a:chExt cx="4882" cy="835"/>
          </a:xfrm>
        </p:grpSpPr>
        <p:sp>
          <p:nvSpPr>
            <p:cNvPr id="114704" name="Text Box 4"/>
            <p:cNvSpPr txBox="1">
              <a:spLocks noChangeArrowheads="1"/>
            </p:cNvSpPr>
            <p:nvPr/>
          </p:nvSpPr>
          <p:spPr bwMode="auto">
            <a:xfrm>
              <a:off x="526" y="1329"/>
              <a:ext cx="4666" cy="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tabLst>
                  <a:tab pos="4127500" algn="l"/>
                </a:tabLst>
                <a:defRPr>
                  <a:solidFill>
                    <a:schemeClr val="tx1"/>
                  </a:solidFill>
                  <a:latin typeface="Calibri" charset="0"/>
                  <a:ea typeface="ＭＳ Ｐゴシック" charset="0"/>
                  <a:cs typeface="Arial" charset="0"/>
                </a:defRPr>
              </a:lvl1pPr>
              <a:lvl2pPr marL="742950" indent="-285750">
                <a:tabLst>
                  <a:tab pos="4127500" algn="l"/>
                </a:tabLst>
                <a:defRPr>
                  <a:solidFill>
                    <a:schemeClr val="tx1"/>
                  </a:solidFill>
                  <a:latin typeface="Calibri" charset="0"/>
                  <a:ea typeface="Arial" charset="0"/>
                  <a:cs typeface="Arial" charset="0"/>
                </a:defRPr>
              </a:lvl2pPr>
              <a:lvl3pPr marL="1143000" indent="-228600">
                <a:tabLst>
                  <a:tab pos="4127500" algn="l"/>
                </a:tabLst>
                <a:defRPr>
                  <a:solidFill>
                    <a:schemeClr val="tx1"/>
                  </a:solidFill>
                  <a:latin typeface="Calibri" charset="0"/>
                  <a:ea typeface="Arial" charset="0"/>
                  <a:cs typeface="Arial" charset="0"/>
                </a:defRPr>
              </a:lvl3pPr>
              <a:lvl4pPr marL="1600200" indent="-228600">
                <a:tabLst>
                  <a:tab pos="4127500" algn="l"/>
                </a:tabLst>
                <a:defRPr>
                  <a:solidFill>
                    <a:schemeClr val="tx1"/>
                  </a:solidFill>
                  <a:latin typeface="Calibri" charset="0"/>
                  <a:ea typeface="Arial" charset="0"/>
                  <a:cs typeface="Arial" charset="0"/>
                </a:defRPr>
              </a:lvl4pPr>
              <a:lvl5pPr marL="2057400" indent="-228600">
                <a:tabLst>
                  <a:tab pos="41275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41275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41275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41275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4127500" algn="l"/>
                </a:tabLst>
                <a:defRPr>
                  <a:solidFill>
                    <a:schemeClr val="tx1"/>
                  </a:solidFill>
                  <a:latin typeface="Calibri" charset="0"/>
                  <a:ea typeface="Arial" charset="0"/>
                  <a:cs typeface="Arial" charset="0"/>
                </a:defRPr>
              </a:lvl9pPr>
            </a:lstStyle>
            <a:p>
              <a:r>
                <a:rPr lang="en-AU" sz="2400">
                  <a:latin typeface="Arial" charset="0"/>
                  <a:ea typeface="MS PGothic" charset="0"/>
                  <a:cs typeface="MS PGothic" charset="0"/>
                </a:rPr>
                <a:t>Staff of 4 works 8 hrs/day	 8 titles/day</a:t>
              </a:r>
            </a:p>
            <a:p>
              <a:r>
                <a:rPr lang="en-AU" sz="2400">
                  <a:latin typeface="Arial" charset="0"/>
                  <a:ea typeface="MS PGothic" charset="0"/>
                  <a:cs typeface="MS PGothic" charset="0"/>
                </a:rPr>
                <a:t>Payroll cost = $640/day	 Overhead = $400/day</a:t>
              </a:r>
            </a:p>
          </p:txBody>
        </p:sp>
        <p:sp>
          <p:nvSpPr>
            <p:cNvPr id="114705" name="Text Box 5"/>
            <p:cNvSpPr txBox="1">
              <a:spLocks noChangeArrowheads="1"/>
            </p:cNvSpPr>
            <p:nvPr/>
          </p:nvSpPr>
          <p:spPr bwMode="auto">
            <a:xfrm>
              <a:off x="310" y="1017"/>
              <a:ext cx="1248"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b="1">
                  <a:solidFill>
                    <a:srgbClr val="D33320"/>
                  </a:solidFill>
                  <a:latin typeface="Arial" charset="0"/>
                </a:rPr>
                <a:t>Old System:</a:t>
              </a:r>
            </a:p>
          </p:txBody>
        </p:sp>
      </p:grpSp>
      <p:grpSp>
        <p:nvGrpSpPr>
          <p:cNvPr id="114691" name="Group 6"/>
          <p:cNvGrpSpPr>
            <a:grpSpLocks/>
          </p:cNvGrpSpPr>
          <p:nvPr/>
        </p:nvGrpSpPr>
        <p:grpSpPr bwMode="auto">
          <a:xfrm>
            <a:off x="492125" y="2757488"/>
            <a:ext cx="7750175" cy="957262"/>
            <a:chOff x="310" y="1833"/>
            <a:chExt cx="4882" cy="603"/>
          </a:xfrm>
        </p:grpSpPr>
        <p:sp>
          <p:nvSpPr>
            <p:cNvPr id="114702" name="Text Box 7"/>
            <p:cNvSpPr txBox="1">
              <a:spLocks noChangeArrowheads="1"/>
            </p:cNvSpPr>
            <p:nvPr/>
          </p:nvSpPr>
          <p:spPr bwMode="auto">
            <a:xfrm>
              <a:off x="526" y="2145"/>
              <a:ext cx="4666"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tabLst>
                  <a:tab pos="4127500" algn="l"/>
                </a:tabLst>
                <a:defRPr>
                  <a:solidFill>
                    <a:schemeClr val="tx1"/>
                  </a:solidFill>
                  <a:latin typeface="Calibri" charset="0"/>
                  <a:ea typeface="ＭＳ Ｐゴシック" charset="0"/>
                  <a:cs typeface="Arial" charset="0"/>
                </a:defRPr>
              </a:lvl1pPr>
              <a:lvl2pPr marL="742950" indent="-285750">
                <a:tabLst>
                  <a:tab pos="4127500" algn="l"/>
                </a:tabLst>
                <a:defRPr>
                  <a:solidFill>
                    <a:schemeClr val="tx1"/>
                  </a:solidFill>
                  <a:latin typeface="Calibri" charset="0"/>
                  <a:ea typeface="Arial" charset="0"/>
                  <a:cs typeface="Arial" charset="0"/>
                </a:defRPr>
              </a:lvl2pPr>
              <a:lvl3pPr marL="1143000" indent="-228600">
                <a:tabLst>
                  <a:tab pos="4127500" algn="l"/>
                </a:tabLst>
                <a:defRPr>
                  <a:solidFill>
                    <a:schemeClr val="tx1"/>
                  </a:solidFill>
                  <a:latin typeface="Calibri" charset="0"/>
                  <a:ea typeface="Arial" charset="0"/>
                  <a:cs typeface="Arial" charset="0"/>
                </a:defRPr>
              </a:lvl3pPr>
              <a:lvl4pPr marL="1600200" indent="-228600">
                <a:tabLst>
                  <a:tab pos="4127500" algn="l"/>
                </a:tabLst>
                <a:defRPr>
                  <a:solidFill>
                    <a:schemeClr val="tx1"/>
                  </a:solidFill>
                  <a:latin typeface="Calibri" charset="0"/>
                  <a:ea typeface="Arial" charset="0"/>
                  <a:cs typeface="Arial" charset="0"/>
                </a:defRPr>
              </a:lvl4pPr>
              <a:lvl5pPr marL="2057400" indent="-228600">
                <a:tabLst>
                  <a:tab pos="41275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41275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41275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41275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4127500" algn="l"/>
                </a:tabLst>
                <a:defRPr>
                  <a:solidFill>
                    <a:schemeClr val="tx1"/>
                  </a:solidFill>
                  <a:latin typeface="Calibri" charset="0"/>
                  <a:ea typeface="Arial" charset="0"/>
                  <a:cs typeface="Arial" charset="0"/>
                </a:defRPr>
              </a:lvl9pPr>
            </a:lstStyle>
            <a:p>
              <a:r>
                <a:rPr lang="en-AU" sz="2400">
                  <a:latin typeface="Arial" charset="0"/>
                  <a:ea typeface="MS PGothic" charset="0"/>
                  <a:cs typeface="MS PGothic" charset="0"/>
                </a:rPr>
                <a:t>14 titles/day	 Overhead = $800/day</a:t>
              </a:r>
            </a:p>
          </p:txBody>
        </p:sp>
        <p:sp>
          <p:nvSpPr>
            <p:cNvPr id="114703" name="Text Box 8"/>
            <p:cNvSpPr txBox="1">
              <a:spLocks noChangeArrowheads="1"/>
            </p:cNvSpPr>
            <p:nvPr/>
          </p:nvSpPr>
          <p:spPr bwMode="auto">
            <a:xfrm>
              <a:off x="310" y="1833"/>
              <a:ext cx="132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b="1">
                  <a:solidFill>
                    <a:srgbClr val="D33320"/>
                  </a:solidFill>
                  <a:latin typeface="Arial" charset="0"/>
                </a:rPr>
                <a:t>New System:</a:t>
              </a:r>
            </a:p>
          </p:txBody>
        </p:sp>
      </p:grpSp>
      <p:grpSp>
        <p:nvGrpSpPr>
          <p:cNvPr id="136201" name="Group 9"/>
          <p:cNvGrpSpPr>
            <a:grpSpLocks/>
          </p:cNvGrpSpPr>
          <p:nvPr/>
        </p:nvGrpSpPr>
        <p:grpSpPr bwMode="auto">
          <a:xfrm>
            <a:off x="847725" y="4154488"/>
            <a:ext cx="2740025" cy="763587"/>
            <a:chOff x="534" y="2713"/>
            <a:chExt cx="1726" cy="481"/>
          </a:xfrm>
        </p:grpSpPr>
        <p:sp>
          <p:nvSpPr>
            <p:cNvPr id="114700" name="Text Box 10"/>
            <p:cNvSpPr txBox="1">
              <a:spLocks noChangeArrowheads="1"/>
            </p:cNvSpPr>
            <p:nvPr/>
          </p:nvSpPr>
          <p:spPr bwMode="auto">
            <a:xfrm>
              <a:off x="2030" y="2801"/>
              <a:ext cx="23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a:latin typeface="Arial" charset="0"/>
                </a:rPr>
                <a:t>=</a:t>
              </a:r>
            </a:p>
          </p:txBody>
        </p:sp>
        <p:sp>
          <p:nvSpPr>
            <p:cNvPr id="114701" name="Text Box 11"/>
            <p:cNvSpPr txBox="1">
              <a:spLocks noChangeArrowheads="1"/>
            </p:cNvSpPr>
            <p:nvPr/>
          </p:nvSpPr>
          <p:spPr bwMode="auto">
            <a:xfrm>
              <a:off x="534" y="2713"/>
              <a:ext cx="1551" cy="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a:latin typeface="Arial" charset="0"/>
                </a:rPr>
                <a:t>Old multifactor productivity</a:t>
              </a:r>
            </a:p>
          </p:txBody>
        </p:sp>
      </p:grpSp>
      <p:grpSp>
        <p:nvGrpSpPr>
          <p:cNvPr id="114694" name="Group 13"/>
          <p:cNvGrpSpPr>
            <a:grpSpLocks/>
          </p:cNvGrpSpPr>
          <p:nvPr/>
        </p:nvGrpSpPr>
        <p:grpSpPr bwMode="auto">
          <a:xfrm>
            <a:off x="3600450" y="3978275"/>
            <a:ext cx="1841500" cy="1000125"/>
            <a:chOff x="2268" y="2602"/>
            <a:chExt cx="1160" cy="630"/>
          </a:xfrm>
        </p:grpSpPr>
        <p:sp>
          <p:nvSpPr>
            <p:cNvPr id="114698" name="Text Box 14"/>
            <p:cNvSpPr txBox="1">
              <a:spLocks noChangeArrowheads="1"/>
            </p:cNvSpPr>
            <p:nvPr/>
          </p:nvSpPr>
          <p:spPr bwMode="auto">
            <a:xfrm>
              <a:off x="2301" y="2602"/>
              <a:ext cx="1092" cy="6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125000"/>
                </a:lnSpc>
              </a:pPr>
              <a:r>
                <a:rPr lang="en-AU" sz="2400">
                  <a:latin typeface="Arial" charset="0"/>
                </a:rPr>
                <a:t>8 titles/day</a:t>
              </a:r>
            </a:p>
            <a:p>
              <a:pPr algn="ctr">
                <a:lnSpc>
                  <a:spcPct val="125000"/>
                </a:lnSpc>
              </a:pPr>
              <a:r>
                <a:rPr lang="en-AU" sz="2400">
                  <a:latin typeface="Arial" charset="0"/>
                </a:rPr>
                <a:t>$640 + 400</a:t>
              </a:r>
            </a:p>
          </p:txBody>
        </p:sp>
        <p:sp>
          <p:nvSpPr>
            <p:cNvPr id="114699" name="Line 15"/>
            <p:cNvSpPr>
              <a:spLocks noChangeShapeType="1"/>
            </p:cNvSpPr>
            <p:nvPr/>
          </p:nvSpPr>
          <p:spPr bwMode="auto">
            <a:xfrm>
              <a:off x="2268" y="2952"/>
              <a:ext cx="116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 name="Group 1"/>
          <p:cNvGrpSpPr/>
          <p:nvPr/>
        </p:nvGrpSpPr>
        <p:grpSpPr>
          <a:xfrm>
            <a:off x="2660650" y="2247900"/>
            <a:ext cx="4610100" cy="2489200"/>
            <a:chOff x="2660650" y="2247900"/>
            <a:chExt cx="4610100" cy="2489200"/>
          </a:xfrm>
        </p:grpSpPr>
        <p:sp>
          <p:nvSpPr>
            <p:cNvPr id="114695" name="Freeform 16"/>
            <p:cNvSpPr>
              <a:spLocks/>
            </p:cNvSpPr>
            <p:nvPr/>
          </p:nvSpPr>
          <p:spPr bwMode="auto">
            <a:xfrm>
              <a:off x="4483100" y="2247900"/>
              <a:ext cx="571500" cy="1828800"/>
            </a:xfrm>
            <a:custGeom>
              <a:avLst/>
              <a:gdLst>
                <a:gd name="T0" fmla="*/ 360 w 360"/>
                <a:gd name="T1" fmla="*/ 0 h 1152"/>
                <a:gd name="T2" fmla="*/ 72 w 360"/>
                <a:gd name="T3" fmla="*/ 320 h 1152"/>
                <a:gd name="T4" fmla="*/ 0 w 360"/>
                <a:gd name="T5" fmla="*/ 1152 h 1152"/>
                <a:gd name="T6" fmla="*/ 0 60000 65536"/>
                <a:gd name="T7" fmla="*/ 0 60000 65536"/>
                <a:gd name="T8" fmla="*/ 0 60000 65536"/>
                <a:gd name="T9" fmla="*/ 0 w 360"/>
                <a:gd name="T10" fmla="*/ 0 h 1152"/>
                <a:gd name="T11" fmla="*/ 360 w 360"/>
                <a:gd name="T12" fmla="*/ 1152 h 1152"/>
              </a:gdLst>
              <a:ahLst/>
              <a:cxnLst>
                <a:cxn ang="T6">
                  <a:pos x="T0" y="T1"/>
                </a:cxn>
                <a:cxn ang="T7">
                  <a:pos x="T2" y="T3"/>
                </a:cxn>
                <a:cxn ang="T8">
                  <a:pos x="T4" y="T5"/>
                </a:cxn>
              </a:cxnLst>
              <a:rect l="T9" t="T10" r="T11" b="T12"/>
              <a:pathLst>
                <a:path w="360" h="1152">
                  <a:moveTo>
                    <a:pt x="360" y="0"/>
                  </a:moveTo>
                  <a:cubicBezTo>
                    <a:pt x="246" y="64"/>
                    <a:pt x="132" y="128"/>
                    <a:pt x="72" y="320"/>
                  </a:cubicBezTo>
                  <a:cubicBezTo>
                    <a:pt x="12" y="512"/>
                    <a:pt x="6" y="832"/>
                    <a:pt x="0" y="1152"/>
                  </a:cubicBezTo>
                </a:path>
              </a:pathLst>
            </a:custGeom>
            <a:noFill/>
            <a:ln w="57150" cmpd="sng">
              <a:solidFill>
                <a:srgbClr val="D3332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4696" name="Freeform 17"/>
            <p:cNvSpPr>
              <a:spLocks/>
            </p:cNvSpPr>
            <p:nvPr/>
          </p:nvSpPr>
          <p:spPr bwMode="auto">
            <a:xfrm>
              <a:off x="2660650" y="2730500"/>
              <a:ext cx="984250" cy="1993900"/>
            </a:xfrm>
            <a:custGeom>
              <a:avLst/>
              <a:gdLst>
                <a:gd name="T0" fmla="*/ 364 w 620"/>
                <a:gd name="T1" fmla="*/ 0 h 1256"/>
                <a:gd name="T2" fmla="*/ 68 w 620"/>
                <a:gd name="T3" fmla="*/ 464 h 1256"/>
                <a:gd name="T4" fmla="*/ 92 w 620"/>
                <a:gd name="T5" fmla="*/ 1016 h 1256"/>
                <a:gd name="T6" fmla="*/ 620 w 620"/>
                <a:gd name="T7" fmla="*/ 1256 h 1256"/>
                <a:gd name="T8" fmla="*/ 0 60000 65536"/>
                <a:gd name="T9" fmla="*/ 0 60000 65536"/>
                <a:gd name="T10" fmla="*/ 0 60000 65536"/>
                <a:gd name="T11" fmla="*/ 0 60000 65536"/>
                <a:gd name="T12" fmla="*/ 0 w 620"/>
                <a:gd name="T13" fmla="*/ 0 h 1256"/>
                <a:gd name="T14" fmla="*/ 620 w 620"/>
                <a:gd name="T15" fmla="*/ 1256 h 1256"/>
              </a:gdLst>
              <a:ahLst/>
              <a:cxnLst>
                <a:cxn ang="T8">
                  <a:pos x="T0" y="T1"/>
                </a:cxn>
                <a:cxn ang="T9">
                  <a:pos x="T2" y="T3"/>
                </a:cxn>
                <a:cxn ang="T10">
                  <a:pos x="T4" y="T5"/>
                </a:cxn>
                <a:cxn ang="T11">
                  <a:pos x="T6" y="T7"/>
                </a:cxn>
              </a:cxnLst>
              <a:rect l="T12" t="T13" r="T14" b="T15"/>
              <a:pathLst>
                <a:path w="620" h="1256">
                  <a:moveTo>
                    <a:pt x="364" y="0"/>
                  </a:moveTo>
                  <a:cubicBezTo>
                    <a:pt x="230" y="142"/>
                    <a:pt x="113" y="295"/>
                    <a:pt x="68" y="464"/>
                  </a:cubicBezTo>
                  <a:cubicBezTo>
                    <a:pt x="23" y="633"/>
                    <a:pt x="0" y="884"/>
                    <a:pt x="92" y="1016"/>
                  </a:cubicBezTo>
                  <a:cubicBezTo>
                    <a:pt x="184" y="1148"/>
                    <a:pt x="510" y="1206"/>
                    <a:pt x="620" y="1256"/>
                  </a:cubicBezTo>
                </a:path>
              </a:pathLst>
            </a:custGeom>
            <a:noFill/>
            <a:ln w="57150" cmpd="sng">
              <a:solidFill>
                <a:schemeClr val="accent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4697" name="Freeform 18"/>
            <p:cNvSpPr>
              <a:spLocks/>
            </p:cNvSpPr>
            <p:nvPr/>
          </p:nvSpPr>
          <p:spPr bwMode="auto">
            <a:xfrm>
              <a:off x="5511800" y="2806700"/>
              <a:ext cx="1758950" cy="1930400"/>
            </a:xfrm>
            <a:custGeom>
              <a:avLst/>
              <a:gdLst>
                <a:gd name="T0" fmla="*/ 1108 w 1108"/>
                <a:gd name="T1" fmla="*/ 0 h 1216"/>
                <a:gd name="T2" fmla="*/ 992 w 1108"/>
                <a:gd name="T3" fmla="*/ 512 h 1216"/>
                <a:gd name="T4" fmla="*/ 664 w 1108"/>
                <a:gd name="T5" fmla="*/ 952 h 1216"/>
                <a:gd name="T6" fmla="*/ 0 w 1108"/>
                <a:gd name="T7" fmla="*/ 1216 h 1216"/>
                <a:gd name="T8" fmla="*/ 0 60000 65536"/>
                <a:gd name="T9" fmla="*/ 0 60000 65536"/>
                <a:gd name="T10" fmla="*/ 0 60000 65536"/>
                <a:gd name="T11" fmla="*/ 0 60000 65536"/>
                <a:gd name="T12" fmla="*/ 0 w 1108"/>
                <a:gd name="T13" fmla="*/ 0 h 1216"/>
                <a:gd name="T14" fmla="*/ 1108 w 1108"/>
                <a:gd name="T15" fmla="*/ 1216 h 1216"/>
              </a:gdLst>
              <a:ahLst/>
              <a:cxnLst>
                <a:cxn ang="T8">
                  <a:pos x="T0" y="T1"/>
                </a:cxn>
                <a:cxn ang="T9">
                  <a:pos x="T2" y="T3"/>
                </a:cxn>
                <a:cxn ang="T10">
                  <a:pos x="T4" y="T5"/>
                </a:cxn>
                <a:cxn ang="T11">
                  <a:pos x="T6" y="T7"/>
                </a:cxn>
              </a:cxnLst>
              <a:rect l="T12" t="T13" r="T14" b="T15"/>
              <a:pathLst>
                <a:path w="1108" h="1216">
                  <a:moveTo>
                    <a:pt x="1108" y="0"/>
                  </a:moveTo>
                  <a:cubicBezTo>
                    <a:pt x="1089" y="85"/>
                    <a:pt x="1066" y="353"/>
                    <a:pt x="992" y="512"/>
                  </a:cubicBezTo>
                  <a:cubicBezTo>
                    <a:pt x="918" y="671"/>
                    <a:pt x="829" y="835"/>
                    <a:pt x="664" y="952"/>
                  </a:cubicBezTo>
                  <a:cubicBezTo>
                    <a:pt x="499" y="1069"/>
                    <a:pt x="138" y="1161"/>
                    <a:pt x="0" y="1216"/>
                  </a:cubicBezTo>
                </a:path>
              </a:pathLst>
            </a:custGeom>
            <a:noFill/>
            <a:ln w="57150" cmpd="sng">
              <a:solidFill>
                <a:srgbClr val="D3332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20" name="Text Box 16"/>
          <p:cNvSpPr txBox="1">
            <a:spLocks noChangeArrowheads="1"/>
          </p:cNvSpPr>
          <p:nvPr/>
        </p:nvSpPr>
        <p:spPr bwMode="auto">
          <a:xfrm>
            <a:off x="5419725" y="4294188"/>
            <a:ext cx="277653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rPr>
              <a:t>= .0077 titles/dollar</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36201"/>
                                        </p:tgtEl>
                                        <p:attrNameLst>
                                          <p:attrName>style.visibility</p:attrName>
                                        </p:attrNameLst>
                                      </p:cBhvr>
                                      <p:to>
                                        <p:strVal val="visible"/>
                                      </p:to>
                                    </p:set>
                                    <p:animEffect transition="in" filter="wipe(left)">
                                      <p:cBhvr>
                                        <p:cTn id="7" dur="1000"/>
                                        <p:tgtEl>
                                          <p:spTgt spid="1362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par>
                                <p:cTn id="13" presetID="22" presetClass="entr" presetSubtype="8" fill="hold" nodeType="withEffect">
                                  <p:stCondLst>
                                    <p:cond delay="0"/>
                                  </p:stCondLst>
                                  <p:childTnLst>
                                    <p:set>
                                      <p:cBhvr>
                                        <p:cTn id="14" dur="1" fill="hold">
                                          <p:stCondLst>
                                            <p:cond delay="0"/>
                                          </p:stCondLst>
                                        </p:cTn>
                                        <p:tgtEl>
                                          <p:spTgt spid="114694"/>
                                        </p:tgtEl>
                                        <p:attrNameLst>
                                          <p:attrName>style.visibility</p:attrName>
                                        </p:attrNameLst>
                                      </p:cBhvr>
                                      <p:to>
                                        <p:strVal val="visible"/>
                                      </p:to>
                                    </p:set>
                                    <p:animEffect transition="in" filter="wipe(left)">
                                      <p:cBhvr>
                                        <p:cTn id="15" dur="1000"/>
                                        <p:tgtEl>
                                          <p:spTgt spid="114694"/>
                                        </p:tgtEl>
                                      </p:cBhvr>
                                    </p:animEffect>
                                  </p:childTnLst>
                                </p:cTn>
                              </p:par>
                            </p:childTnLst>
                          </p:cTn>
                        </p:par>
                        <p:par>
                          <p:cTn id="16" fill="hold">
                            <p:stCondLst>
                              <p:cond delay="1000"/>
                            </p:stCondLst>
                            <p:childTnLst>
                              <p:par>
                                <p:cTn id="17" presetID="22" presetClass="exit" presetSubtype="1" fill="hold" nodeType="afterEffect">
                                  <p:stCondLst>
                                    <p:cond delay="2000"/>
                                  </p:stCondLst>
                                  <p:childTnLst>
                                    <p:animEffect transition="out" filter="wipe(up)">
                                      <p:cBhvr>
                                        <p:cTn id="18" dur="1000"/>
                                        <p:tgtEl>
                                          <p:spTgt spid="2"/>
                                        </p:tgtEl>
                                      </p:cBhvr>
                                    </p:animEffect>
                                    <p:set>
                                      <p:cBhvr>
                                        <p:cTn id="19" dur="1" fill="hold">
                                          <p:stCondLst>
                                            <p:cond delay="999"/>
                                          </p:stCondLst>
                                        </p:cTn>
                                        <p:tgtEl>
                                          <p:spTgt spid="2"/>
                                        </p:tgtEl>
                                        <p:attrNameLst>
                                          <p:attrName>style.visibility</p:attrName>
                                        </p:attrNameLst>
                                      </p:cBhvr>
                                      <p:to>
                                        <p:strVal val="hidden"/>
                                      </p:to>
                                    </p:set>
                                  </p:childTnLst>
                                </p:cTn>
                              </p:par>
                            </p:childTnLst>
                          </p:cTn>
                        </p:par>
                        <p:par>
                          <p:cTn id="20" fill="hold">
                            <p:stCondLst>
                              <p:cond delay="4000"/>
                            </p:stCondLst>
                            <p:childTnLst>
                              <p:par>
                                <p:cTn id="21" presetID="22" presetClass="entr" presetSubtype="8" fill="hold" grpId="0" nodeType="afterEffect">
                                  <p:stCondLst>
                                    <p:cond delay="100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685800" y="434975"/>
            <a:ext cx="7772400" cy="803275"/>
          </a:xfrm>
        </p:spPr>
        <p:txBody>
          <a:bodyPr/>
          <a:lstStyle/>
          <a:p>
            <a:r>
              <a:rPr lang="en-US">
                <a:latin typeface="Arial" charset="0"/>
                <a:cs typeface="Arial" charset="0"/>
              </a:rPr>
              <a:t>Learning Objectives</a:t>
            </a:r>
          </a:p>
        </p:txBody>
      </p:sp>
      <p:sp>
        <p:nvSpPr>
          <p:cNvPr id="21507" name="Text Box 3"/>
          <p:cNvSpPr txBox="1">
            <a:spLocks noChangeArrowheads="1"/>
          </p:cNvSpPr>
          <p:nvPr/>
        </p:nvSpPr>
        <p:spPr bwMode="auto">
          <a:xfrm>
            <a:off x="1116013" y="1628775"/>
            <a:ext cx="6716712" cy="98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pPr>
            <a:r>
              <a:rPr lang="en-US" sz="3200" b="1" dirty="0">
                <a:solidFill>
                  <a:srgbClr val="D33320"/>
                </a:solidFill>
                <a:latin typeface="Arial" charset="0"/>
              </a:rPr>
              <a:t>When you complete this chapter you should be able to:</a:t>
            </a:r>
          </a:p>
        </p:txBody>
      </p:sp>
      <p:sp>
        <p:nvSpPr>
          <p:cNvPr id="21508" name="Text Box 4"/>
          <p:cNvSpPr txBox="1">
            <a:spLocks noChangeArrowheads="1"/>
          </p:cNvSpPr>
          <p:nvPr/>
        </p:nvSpPr>
        <p:spPr bwMode="auto">
          <a:xfrm>
            <a:off x="1128713" y="2886075"/>
            <a:ext cx="7037387" cy="262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33400" indent="-5334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marL="723900" indent="-723900">
              <a:lnSpc>
                <a:spcPct val="90000"/>
              </a:lnSpc>
              <a:spcAft>
                <a:spcPts val="1200"/>
              </a:spcAft>
              <a:buClr>
                <a:schemeClr val="tx2"/>
              </a:buClr>
            </a:pPr>
            <a:r>
              <a:rPr lang="en-US" sz="3200" b="1" dirty="0" smtClean="0">
                <a:solidFill>
                  <a:schemeClr val="tx2"/>
                </a:solidFill>
                <a:latin typeface="Arial" charset="0"/>
                <a:ea typeface="MS PGothic" charset="0"/>
                <a:cs typeface="MS PGothic" charset="0"/>
              </a:rPr>
              <a:t>1.1</a:t>
            </a:r>
            <a:r>
              <a:rPr lang="en-US" sz="3200" b="1" dirty="0" smtClean="0">
                <a:latin typeface="Arial" charset="0"/>
                <a:ea typeface="MS PGothic" charset="0"/>
                <a:cs typeface="MS PGothic" charset="0"/>
              </a:rPr>
              <a:t>	</a:t>
            </a:r>
            <a:r>
              <a:rPr lang="en-US" sz="3200" b="1" i="1" dirty="0" smtClean="0">
                <a:latin typeface="Arial" charset="0"/>
                <a:ea typeface="MS PGothic" charset="0"/>
                <a:cs typeface="MS PGothic" charset="0"/>
              </a:rPr>
              <a:t>Define</a:t>
            </a:r>
            <a:r>
              <a:rPr lang="en-US" sz="3200" dirty="0" smtClean="0">
                <a:latin typeface="Arial" charset="0"/>
                <a:ea typeface="MS PGothic" charset="0"/>
                <a:cs typeface="MS PGothic" charset="0"/>
              </a:rPr>
              <a:t> </a:t>
            </a:r>
            <a:r>
              <a:rPr lang="en-US" sz="3200" dirty="0">
                <a:latin typeface="Arial" charset="0"/>
                <a:ea typeface="MS PGothic" charset="0"/>
                <a:cs typeface="MS PGothic" charset="0"/>
              </a:rPr>
              <a:t>operations management</a:t>
            </a:r>
          </a:p>
          <a:p>
            <a:pPr marL="723900" indent="-723900">
              <a:lnSpc>
                <a:spcPct val="90000"/>
              </a:lnSpc>
              <a:spcAft>
                <a:spcPts val="1200"/>
              </a:spcAft>
              <a:buClr>
                <a:schemeClr val="tx2"/>
              </a:buClr>
            </a:pPr>
            <a:r>
              <a:rPr lang="en-US" sz="3200" b="1" dirty="0" smtClean="0">
                <a:solidFill>
                  <a:schemeClr val="tx2"/>
                </a:solidFill>
                <a:latin typeface="Arial" charset="0"/>
                <a:ea typeface="MS PGothic" charset="0"/>
                <a:cs typeface="MS PGothic" charset="0"/>
              </a:rPr>
              <a:t>1.2</a:t>
            </a:r>
            <a:r>
              <a:rPr lang="en-US" sz="3200" b="1" dirty="0" smtClean="0">
                <a:latin typeface="Arial" charset="0"/>
                <a:ea typeface="MS PGothic" charset="0"/>
                <a:cs typeface="MS PGothic" charset="0"/>
              </a:rPr>
              <a:t>	</a:t>
            </a:r>
            <a:r>
              <a:rPr lang="en-US" sz="3200" b="1" i="1" dirty="0" smtClean="0">
                <a:latin typeface="Arial" charset="0"/>
                <a:ea typeface="MS PGothic" charset="0"/>
                <a:cs typeface="MS PGothic" charset="0"/>
              </a:rPr>
              <a:t>Explain</a:t>
            </a:r>
            <a:r>
              <a:rPr lang="en-US" sz="3200" dirty="0" smtClean="0">
                <a:latin typeface="Arial" charset="0"/>
                <a:ea typeface="MS PGothic" charset="0"/>
                <a:cs typeface="MS PGothic" charset="0"/>
              </a:rPr>
              <a:t> </a:t>
            </a:r>
            <a:r>
              <a:rPr lang="en-US" sz="3200" dirty="0">
                <a:latin typeface="Arial" charset="0"/>
                <a:ea typeface="MS PGothic" charset="0"/>
                <a:cs typeface="MS PGothic" charset="0"/>
              </a:rPr>
              <a:t>the distinction between goods and services</a:t>
            </a:r>
          </a:p>
          <a:p>
            <a:pPr marL="723900" indent="-723900">
              <a:lnSpc>
                <a:spcPct val="90000"/>
              </a:lnSpc>
              <a:spcAft>
                <a:spcPts val="1200"/>
              </a:spcAft>
              <a:buClr>
                <a:schemeClr val="tx2"/>
              </a:buClr>
            </a:pPr>
            <a:r>
              <a:rPr lang="en-US" sz="3200" b="1" dirty="0" smtClean="0">
                <a:solidFill>
                  <a:schemeClr val="tx2"/>
                </a:solidFill>
                <a:latin typeface="Arial" charset="0"/>
                <a:ea typeface="MS PGothic" charset="0"/>
                <a:cs typeface="MS PGothic" charset="0"/>
              </a:rPr>
              <a:t>1.3</a:t>
            </a:r>
            <a:r>
              <a:rPr lang="en-US" sz="3200" b="1" dirty="0" smtClean="0">
                <a:latin typeface="Arial" charset="0"/>
                <a:ea typeface="MS PGothic" charset="0"/>
                <a:cs typeface="MS PGothic" charset="0"/>
              </a:rPr>
              <a:t>	</a:t>
            </a:r>
            <a:r>
              <a:rPr lang="en-US" sz="3200" b="1" i="1" dirty="0" smtClean="0">
                <a:latin typeface="Arial" charset="0"/>
                <a:ea typeface="MS PGothic" charset="0"/>
                <a:cs typeface="MS PGothic" charset="0"/>
              </a:rPr>
              <a:t>Explain</a:t>
            </a:r>
            <a:r>
              <a:rPr lang="en-US" sz="3200" dirty="0" smtClean="0">
                <a:latin typeface="Arial" charset="0"/>
                <a:ea typeface="MS PGothic" charset="0"/>
                <a:cs typeface="MS PGothic" charset="0"/>
              </a:rPr>
              <a:t> </a:t>
            </a:r>
            <a:r>
              <a:rPr lang="en-US" sz="3200" dirty="0">
                <a:latin typeface="Arial" charset="0"/>
                <a:ea typeface="MS PGothic" charset="0"/>
                <a:cs typeface="MS PGothic" charset="0"/>
              </a:rPr>
              <a:t>the difference between production and productivity</a:t>
            </a:r>
            <a:endParaRPr lang="en-AU" sz="3200" dirty="0">
              <a:latin typeface="Arial" charset="0"/>
              <a:ea typeface="MS PGothic" charset="0"/>
              <a:cs typeface="MS PGothic"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1507"/>
                                        </p:tgtEl>
                                        <p:attrNameLst>
                                          <p:attrName>style.visibility</p:attrName>
                                        </p:attrNameLst>
                                      </p:cBhvr>
                                      <p:to>
                                        <p:strVal val="visible"/>
                                      </p:to>
                                    </p:set>
                                    <p:animEffect transition="in" filter="strips(downRight)">
                                      <p:cBhvr>
                                        <p:cTn id="7" dur="1000"/>
                                        <p:tgtEl>
                                          <p:spTgt spid="21507"/>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21508"/>
                                        </p:tgtEl>
                                        <p:attrNameLst>
                                          <p:attrName>style.visibility</p:attrName>
                                        </p:attrNameLst>
                                      </p:cBhvr>
                                      <p:to>
                                        <p:strVal val="visible"/>
                                      </p:to>
                                    </p:set>
                                    <p:animEffect transition="in" filter="strips(downRight)">
                                      <p:cBhvr>
                                        <p:cTn id="11" dur="1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a:xfrm>
            <a:off x="685800" y="434975"/>
            <a:ext cx="7772400" cy="876300"/>
          </a:xfrm>
        </p:spPr>
        <p:txBody>
          <a:bodyPr/>
          <a:lstStyle/>
          <a:p>
            <a:r>
              <a:rPr lang="en-AU">
                <a:latin typeface="Arial" charset="0"/>
                <a:cs typeface="Arial" charset="0"/>
              </a:rPr>
              <a:t>Collins Title Productivity</a:t>
            </a:r>
          </a:p>
        </p:txBody>
      </p:sp>
      <p:grpSp>
        <p:nvGrpSpPr>
          <p:cNvPr id="118786" name="Group 3"/>
          <p:cNvGrpSpPr>
            <a:grpSpLocks/>
          </p:cNvGrpSpPr>
          <p:nvPr/>
        </p:nvGrpSpPr>
        <p:grpSpPr bwMode="auto">
          <a:xfrm>
            <a:off x="492125" y="1462088"/>
            <a:ext cx="7750175" cy="1325562"/>
            <a:chOff x="310" y="1017"/>
            <a:chExt cx="4882" cy="835"/>
          </a:xfrm>
        </p:grpSpPr>
        <p:sp>
          <p:nvSpPr>
            <p:cNvPr id="118807" name="Text Box 4"/>
            <p:cNvSpPr txBox="1">
              <a:spLocks noChangeArrowheads="1"/>
            </p:cNvSpPr>
            <p:nvPr/>
          </p:nvSpPr>
          <p:spPr bwMode="auto">
            <a:xfrm>
              <a:off x="526" y="1329"/>
              <a:ext cx="4666" cy="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tabLst>
                  <a:tab pos="4127500" algn="l"/>
                </a:tabLst>
                <a:defRPr>
                  <a:solidFill>
                    <a:schemeClr val="tx1"/>
                  </a:solidFill>
                  <a:latin typeface="Calibri" charset="0"/>
                  <a:ea typeface="ＭＳ Ｐゴシック" charset="0"/>
                  <a:cs typeface="Arial" charset="0"/>
                </a:defRPr>
              </a:lvl1pPr>
              <a:lvl2pPr marL="742950" indent="-285750">
                <a:tabLst>
                  <a:tab pos="4127500" algn="l"/>
                </a:tabLst>
                <a:defRPr>
                  <a:solidFill>
                    <a:schemeClr val="tx1"/>
                  </a:solidFill>
                  <a:latin typeface="Calibri" charset="0"/>
                  <a:ea typeface="Arial" charset="0"/>
                  <a:cs typeface="Arial" charset="0"/>
                </a:defRPr>
              </a:lvl2pPr>
              <a:lvl3pPr marL="1143000" indent="-228600">
                <a:tabLst>
                  <a:tab pos="4127500" algn="l"/>
                </a:tabLst>
                <a:defRPr>
                  <a:solidFill>
                    <a:schemeClr val="tx1"/>
                  </a:solidFill>
                  <a:latin typeface="Calibri" charset="0"/>
                  <a:ea typeface="Arial" charset="0"/>
                  <a:cs typeface="Arial" charset="0"/>
                </a:defRPr>
              </a:lvl3pPr>
              <a:lvl4pPr marL="1600200" indent="-228600">
                <a:tabLst>
                  <a:tab pos="4127500" algn="l"/>
                </a:tabLst>
                <a:defRPr>
                  <a:solidFill>
                    <a:schemeClr val="tx1"/>
                  </a:solidFill>
                  <a:latin typeface="Calibri" charset="0"/>
                  <a:ea typeface="Arial" charset="0"/>
                  <a:cs typeface="Arial" charset="0"/>
                </a:defRPr>
              </a:lvl4pPr>
              <a:lvl5pPr marL="2057400" indent="-228600">
                <a:tabLst>
                  <a:tab pos="41275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41275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41275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41275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4127500" algn="l"/>
                </a:tabLst>
                <a:defRPr>
                  <a:solidFill>
                    <a:schemeClr val="tx1"/>
                  </a:solidFill>
                  <a:latin typeface="Calibri" charset="0"/>
                  <a:ea typeface="Arial" charset="0"/>
                  <a:cs typeface="Arial" charset="0"/>
                </a:defRPr>
              </a:lvl9pPr>
            </a:lstStyle>
            <a:p>
              <a:r>
                <a:rPr lang="en-AU" sz="2400">
                  <a:latin typeface="Arial" charset="0"/>
                  <a:ea typeface="MS PGothic" charset="0"/>
                  <a:cs typeface="MS PGothic" charset="0"/>
                </a:rPr>
                <a:t>Staff of 4 works 8 hrs/day	 8 titles/day</a:t>
              </a:r>
            </a:p>
            <a:p>
              <a:r>
                <a:rPr lang="en-AU" sz="2400">
                  <a:latin typeface="Arial" charset="0"/>
                  <a:ea typeface="MS PGothic" charset="0"/>
                  <a:cs typeface="MS PGothic" charset="0"/>
                </a:rPr>
                <a:t>Payroll cost = $640/day	 Overhead = $400/day</a:t>
              </a:r>
            </a:p>
          </p:txBody>
        </p:sp>
        <p:sp>
          <p:nvSpPr>
            <p:cNvPr id="118808" name="Text Box 5"/>
            <p:cNvSpPr txBox="1">
              <a:spLocks noChangeArrowheads="1"/>
            </p:cNvSpPr>
            <p:nvPr/>
          </p:nvSpPr>
          <p:spPr bwMode="auto">
            <a:xfrm>
              <a:off x="310" y="1017"/>
              <a:ext cx="1248"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b="1">
                  <a:solidFill>
                    <a:srgbClr val="D33320"/>
                  </a:solidFill>
                  <a:latin typeface="Arial" charset="0"/>
                </a:rPr>
                <a:t>Old System:</a:t>
              </a:r>
            </a:p>
          </p:txBody>
        </p:sp>
      </p:grpSp>
      <p:grpSp>
        <p:nvGrpSpPr>
          <p:cNvPr id="118787" name="Group 6"/>
          <p:cNvGrpSpPr>
            <a:grpSpLocks/>
          </p:cNvGrpSpPr>
          <p:nvPr/>
        </p:nvGrpSpPr>
        <p:grpSpPr bwMode="auto">
          <a:xfrm>
            <a:off x="492125" y="2757488"/>
            <a:ext cx="7750175" cy="957262"/>
            <a:chOff x="310" y="1833"/>
            <a:chExt cx="4882" cy="603"/>
          </a:xfrm>
        </p:grpSpPr>
        <p:sp>
          <p:nvSpPr>
            <p:cNvPr id="118805" name="Text Box 7"/>
            <p:cNvSpPr txBox="1">
              <a:spLocks noChangeArrowheads="1"/>
            </p:cNvSpPr>
            <p:nvPr/>
          </p:nvSpPr>
          <p:spPr bwMode="auto">
            <a:xfrm>
              <a:off x="526" y="2145"/>
              <a:ext cx="4666"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tabLst>
                  <a:tab pos="4127500" algn="l"/>
                </a:tabLst>
                <a:defRPr>
                  <a:solidFill>
                    <a:schemeClr val="tx1"/>
                  </a:solidFill>
                  <a:latin typeface="Calibri" charset="0"/>
                  <a:ea typeface="ＭＳ Ｐゴシック" charset="0"/>
                  <a:cs typeface="Arial" charset="0"/>
                </a:defRPr>
              </a:lvl1pPr>
              <a:lvl2pPr marL="742950" indent="-285750">
                <a:tabLst>
                  <a:tab pos="4127500" algn="l"/>
                </a:tabLst>
                <a:defRPr>
                  <a:solidFill>
                    <a:schemeClr val="tx1"/>
                  </a:solidFill>
                  <a:latin typeface="Calibri" charset="0"/>
                  <a:ea typeface="Arial" charset="0"/>
                  <a:cs typeface="Arial" charset="0"/>
                </a:defRPr>
              </a:lvl2pPr>
              <a:lvl3pPr marL="1143000" indent="-228600">
                <a:tabLst>
                  <a:tab pos="4127500" algn="l"/>
                </a:tabLst>
                <a:defRPr>
                  <a:solidFill>
                    <a:schemeClr val="tx1"/>
                  </a:solidFill>
                  <a:latin typeface="Calibri" charset="0"/>
                  <a:ea typeface="Arial" charset="0"/>
                  <a:cs typeface="Arial" charset="0"/>
                </a:defRPr>
              </a:lvl3pPr>
              <a:lvl4pPr marL="1600200" indent="-228600">
                <a:tabLst>
                  <a:tab pos="4127500" algn="l"/>
                </a:tabLst>
                <a:defRPr>
                  <a:solidFill>
                    <a:schemeClr val="tx1"/>
                  </a:solidFill>
                  <a:latin typeface="Calibri" charset="0"/>
                  <a:ea typeface="Arial" charset="0"/>
                  <a:cs typeface="Arial" charset="0"/>
                </a:defRPr>
              </a:lvl4pPr>
              <a:lvl5pPr marL="2057400" indent="-228600">
                <a:tabLst>
                  <a:tab pos="4127500" algn="l"/>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4127500" algn="l"/>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4127500" algn="l"/>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4127500" algn="l"/>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4127500" algn="l"/>
                </a:tabLst>
                <a:defRPr>
                  <a:solidFill>
                    <a:schemeClr val="tx1"/>
                  </a:solidFill>
                  <a:latin typeface="Calibri" charset="0"/>
                  <a:ea typeface="Arial" charset="0"/>
                  <a:cs typeface="Arial" charset="0"/>
                </a:defRPr>
              </a:lvl9pPr>
            </a:lstStyle>
            <a:p>
              <a:r>
                <a:rPr lang="en-AU" sz="2400">
                  <a:latin typeface="Arial" charset="0"/>
                  <a:ea typeface="MS PGothic" charset="0"/>
                  <a:cs typeface="MS PGothic" charset="0"/>
                </a:rPr>
                <a:t>14 titles/day	 Overhead = $800/day</a:t>
              </a:r>
            </a:p>
          </p:txBody>
        </p:sp>
        <p:sp>
          <p:nvSpPr>
            <p:cNvPr id="118806" name="Text Box 8"/>
            <p:cNvSpPr txBox="1">
              <a:spLocks noChangeArrowheads="1"/>
            </p:cNvSpPr>
            <p:nvPr/>
          </p:nvSpPr>
          <p:spPr bwMode="auto">
            <a:xfrm>
              <a:off x="310" y="1833"/>
              <a:ext cx="132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b="1">
                  <a:solidFill>
                    <a:srgbClr val="D33320"/>
                  </a:solidFill>
                  <a:latin typeface="Arial" charset="0"/>
                </a:rPr>
                <a:t>New System:</a:t>
              </a:r>
            </a:p>
          </p:txBody>
        </p:sp>
      </p:grpSp>
      <p:grpSp>
        <p:nvGrpSpPr>
          <p:cNvPr id="118788" name="Group 9"/>
          <p:cNvGrpSpPr>
            <a:grpSpLocks/>
          </p:cNvGrpSpPr>
          <p:nvPr/>
        </p:nvGrpSpPr>
        <p:grpSpPr bwMode="auto">
          <a:xfrm>
            <a:off x="3600450" y="3978275"/>
            <a:ext cx="1841500" cy="1000125"/>
            <a:chOff x="2268" y="2602"/>
            <a:chExt cx="1160" cy="630"/>
          </a:xfrm>
        </p:grpSpPr>
        <p:sp>
          <p:nvSpPr>
            <p:cNvPr id="118803" name="Text Box 10"/>
            <p:cNvSpPr txBox="1">
              <a:spLocks noChangeArrowheads="1"/>
            </p:cNvSpPr>
            <p:nvPr/>
          </p:nvSpPr>
          <p:spPr bwMode="auto">
            <a:xfrm>
              <a:off x="2301" y="2602"/>
              <a:ext cx="1092" cy="6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125000"/>
                </a:lnSpc>
              </a:pPr>
              <a:r>
                <a:rPr lang="en-AU" sz="2400">
                  <a:latin typeface="Arial" charset="0"/>
                </a:rPr>
                <a:t>8 titles/day</a:t>
              </a:r>
            </a:p>
            <a:p>
              <a:pPr algn="ctr">
                <a:lnSpc>
                  <a:spcPct val="125000"/>
                </a:lnSpc>
              </a:pPr>
              <a:r>
                <a:rPr lang="en-AU" sz="2400">
                  <a:latin typeface="Arial" charset="0"/>
                </a:rPr>
                <a:t>$640 + 400</a:t>
              </a:r>
            </a:p>
          </p:txBody>
        </p:sp>
        <p:sp>
          <p:nvSpPr>
            <p:cNvPr id="118804" name="Line 11"/>
            <p:cNvSpPr>
              <a:spLocks noChangeShapeType="1"/>
            </p:cNvSpPr>
            <p:nvPr/>
          </p:nvSpPr>
          <p:spPr bwMode="auto">
            <a:xfrm>
              <a:off x="2268" y="2952"/>
              <a:ext cx="116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8789" name="Group 12"/>
          <p:cNvGrpSpPr>
            <a:grpSpLocks/>
          </p:cNvGrpSpPr>
          <p:nvPr/>
        </p:nvGrpSpPr>
        <p:grpSpPr bwMode="auto">
          <a:xfrm>
            <a:off x="847725" y="4154488"/>
            <a:ext cx="2738438" cy="763587"/>
            <a:chOff x="534" y="2713"/>
            <a:chExt cx="1725" cy="481"/>
          </a:xfrm>
        </p:grpSpPr>
        <p:sp>
          <p:nvSpPr>
            <p:cNvPr id="118801" name="Text Box 13"/>
            <p:cNvSpPr txBox="1">
              <a:spLocks noChangeArrowheads="1"/>
            </p:cNvSpPr>
            <p:nvPr/>
          </p:nvSpPr>
          <p:spPr bwMode="auto">
            <a:xfrm>
              <a:off x="2030" y="2801"/>
              <a:ext cx="229"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a:latin typeface="Arial" charset="0"/>
                </a:rPr>
                <a:t>=</a:t>
              </a:r>
            </a:p>
          </p:txBody>
        </p:sp>
        <p:sp>
          <p:nvSpPr>
            <p:cNvPr id="118802" name="Text Box 14"/>
            <p:cNvSpPr txBox="1">
              <a:spLocks noChangeArrowheads="1"/>
            </p:cNvSpPr>
            <p:nvPr/>
          </p:nvSpPr>
          <p:spPr bwMode="auto">
            <a:xfrm>
              <a:off x="534" y="2713"/>
              <a:ext cx="1551" cy="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a:latin typeface="Arial" charset="0"/>
                </a:rPr>
                <a:t>Old multifactor productivity</a:t>
              </a:r>
            </a:p>
          </p:txBody>
        </p:sp>
      </p:grpSp>
      <p:grpSp>
        <p:nvGrpSpPr>
          <p:cNvPr id="118790" name="Group 15"/>
          <p:cNvGrpSpPr>
            <a:grpSpLocks/>
          </p:cNvGrpSpPr>
          <p:nvPr/>
        </p:nvGrpSpPr>
        <p:grpSpPr bwMode="auto">
          <a:xfrm>
            <a:off x="809625" y="5284788"/>
            <a:ext cx="2827338" cy="763587"/>
            <a:chOff x="510" y="3425"/>
            <a:chExt cx="1781" cy="481"/>
          </a:xfrm>
        </p:grpSpPr>
        <p:sp>
          <p:nvSpPr>
            <p:cNvPr id="118799" name="Text Box 16"/>
            <p:cNvSpPr txBox="1">
              <a:spLocks noChangeArrowheads="1"/>
            </p:cNvSpPr>
            <p:nvPr/>
          </p:nvSpPr>
          <p:spPr bwMode="auto">
            <a:xfrm>
              <a:off x="2062" y="3513"/>
              <a:ext cx="229"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a:latin typeface="Arial" charset="0"/>
                </a:rPr>
                <a:t>=</a:t>
              </a:r>
            </a:p>
          </p:txBody>
        </p:sp>
        <p:sp>
          <p:nvSpPr>
            <p:cNvPr id="118800" name="Text Box 17"/>
            <p:cNvSpPr txBox="1">
              <a:spLocks noChangeArrowheads="1"/>
            </p:cNvSpPr>
            <p:nvPr/>
          </p:nvSpPr>
          <p:spPr bwMode="auto">
            <a:xfrm>
              <a:off x="510" y="3425"/>
              <a:ext cx="1603" cy="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90000"/>
                </a:lnSpc>
              </a:pPr>
              <a:r>
                <a:rPr lang="en-AU" sz="2400">
                  <a:latin typeface="Arial" charset="0"/>
                </a:rPr>
                <a:t>New multifactor productivity</a:t>
              </a:r>
            </a:p>
          </p:txBody>
        </p:sp>
      </p:grpSp>
      <p:sp>
        <p:nvSpPr>
          <p:cNvPr id="118791" name="Text Box 18"/>
          <p:cNvSpPr txBox="1">
            <a:spLocks noChangeArrowheads="1"/>
          </p:cNvSpPr>
          <p:nvPr/>
        </p:nvSpPr>
        <p:spPr bwMode="auto">
          <a:xfrm>
            <a:off x="5419725" y="4294188"/>
            <a:ext cx="27765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a:latin typeface="Arial" charset="0"/>
              </a:rPr>
              <a:t>= .0077 titles/dollar</a:t>
            </a:r>
          </a:p>
        </p:txBody>
      </p:sp>
      <p:grpSp>
        <p:nvGrpSpPr>
          <p:cNvPr id="118793" name="Group 20"/>
          <p:cNvGrpSpPr>
            <a:grpSpLocks/>
          </p:cNvGrpSpPr>
          <p:nvPr/>
        </p:nvGrpSpPr>
        <p:grpSpPr bwMode="auto">
          <a:xfrm>
            <a:off x="3638550" y="5108575"/>
            <a:ext cx="1841500" cy="1000125"/>
            <a:chOff x="3596" y="3322"/>
            <a:chExt cx="1160" cy="630"/>
          </a:xfrm>
        </p:grpSpPr>
        <p:sp>
          <p:nvSpPr>
            <p:cNvPr id="118797" name="Text Box 21"/>
            <p:cNvSpPr txBox="1">
              <a:spLocks noChangeArrowheads="1"/>
            </p:cNvSpPr>
            <p:nvPr/>
          </p:nvSpPr>
          <p:spPr bwMode="auto">
            <a:xfrm>
              <a:off x="3601" y="3322"/>
              <a:ext cx="1151" cy="6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ctr">
                <a:lnSpc>
                  <a:spcPct val="125000"/>
                </a:lnSpc>
              </a:pPr>
              <a:r>
                <a:rPr lang="en-AU" sz="2400">
                  <a:latin typeface="Arial" charset="0"/>
                </a:rPr>
                <a:t>14 titles/day</a:t>
              </a:r>
            </a:p>
            <a:p>
              <a:pPr algn="ctr">
                <a:lnSpc>
                  <a:spcPct val="125000"/>
                </a:lnSpc>
              </a:pPr>
              <a:r>
                <a:rPr lang="en-AU" sz="2400">
                  <a:latin typeface="Arial" charset="0"/>
                </a:rPr>
                <a:t>$640 + 800</a:t>
              </a:r>
            </a:p>
          </p:txBody>
        </p:sp>
        <p:sp>
          <p:nvSpPr>
            <p:cNvPr id="118798" name="Line 22"/>
            <p:cNvSpPr>
              <a:spLocks noChangeShapeType="1"/>
            </p:cNvSpPr>
            <p:nvPr/>
          </p:nvSpPr>
          <p:spPr bwMode="auto">
            <a:xfrm>
              <a:off x="3596" y="3672"/>
              <a:ext cx="116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 name="Group 1"/>
          <p:cNvGrpSpPr/>
          <p:nvPr/>
        </p:nvGrpSpPr>
        <p:grpSpPr>
          <a:xfrm>
            <a:off x="503238" y="2806700"/>
            <a:ext cx="6729412" cy="3048000"/>
            <a:chOff x="503238" y="2806700"/>
            <a:chExt cx="6729412" cy="3048000"/>
          </a:xfrm>
        </p:grpSpPr>
        <p:sp>
          <p:nvSpPr>
            <p:cNvPr id="118794" name="Freeform 23"/>
            <p:cNvSpPr>
              <a:spLocks/>
            </p:cNvSpPr>
            <p:nvPr/>
          </p:nvSpPr>
          <p:spPr bwMode="auto">
            <a:xfrm>
              <a:off x="2794000" y="3543300"/>
              <a:ext cx="1092200" cy="1651000"/>
            </a:xfrm>
            <a:custGeom>
              <a:avLst/>
              <a:gdLst>
                <a:gd name="T0" fmla="*/ 0 w 688"/>
                <a:gd name="T1" fmla="*/ 0 h 1040"/>
                <a:gd name="T2" fmla="*/ 384 w 688"/>
                <a:gd name="T3" fmla="*/ 392 h 1040"/>
                <a:gd name="T4" fmla="*/ 688 w 688"/>
                <a:gd name="T5" fmla="*/ 1040 h 1040"/>
                <a:gd name="T6" fmla="*/ 0 60000 65536"/>
                <a:gd name="T7" fmla="*/ 0 60000 65536"/>
                <a:gd name="T8" fmla="*/ 0 60000 65536"/>
                <a:gd name="T9" fmla="*/ 0 w 688"/>
                <a:gd name="T10" fmla="*/ 0 h 1040"/>
                <a:gd name="T11" fmla="*/ 688 w 688"/>
                <a:gd name="T12" fmla="*/ 1040 h 1040"/>
              </a:gdLst>
              <a:ahLst/>
              <a:cxnLst>
                <a:cxn ang="T6">
                  <a:pos x="T0" y="T1"/>
                </a:cxn>
                <a:cxn ang="T7">
                  <a:pos x="T2" y="T3"/>
                </a:cxn>
                <a:cxn ang="T8">
                  <a:pos x="T4" y="T5"/>
                </a:cxn>
              </a:cxnLst>
              <a:rect l="T9" t="T10" r="T11" b="T12"/>
              <a:pathLst>
                <a:path w="688" h="1040">
                  <a:moveTo>
                    <a:pt x="0" y="0"/>
                  </a:moveTo>
                  <a:cubicBezTo>
                    <a:pt x="64" y="65"/>
                    <a:pt x="269" y="219"/>
                    <a:pt x="384" y="392"/>
                  </a:cubicBezTo>
                  <a:cubicBezTo>
                    <a:pt x="499" y="565"/>
                    <a:pt x="625" y="905"/>
                    <a:pt x="688" y="1040"/>
                  </a:cubicBezTo>
                </a:path>
              </a:pathLst>
            </a:custGeom>
            <a:noFill/>
            <a:ln w="57150" cmpd="sng">
              <a:solidFill>
                <a:srgbClr val="D3332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8795" name="Freeform 24"/>
            <p:cNvSpPr>
              <a:spLocks/>
            </p:cNvSpPr>
            <p:nvPr/>
          </p:nvSpPr>
          <p:spPr bwMode="auto">
            <a:xfrm>
              <a:off x="503238" y="2806700"/>
              <a:ext cx="3192462" cy="3048000"/>
            </a:xfrm>
            <a:custGeom>
              <a:avLst/>
              <a:gdLst>
                <a:gd name="T0" fmla="*/ 299 w 2011"/>
                <a:gd name="T1" fmla="*/ 0 h 1920"/>
                <a:gd name="T2" fmla="*/ 51 w 2011"/>
                <a:gd name="T3" fmla="*/ 544 h 1920"/>
                <a:gd name="T4" fmla="*/ 99 w 2011"/>
                <a:gd name="T5" fmla="*/ 1160 h 1920"/>
                <a:gd name="T6" fmla="*/ 643 w 2011"/>
                <a:gd name="T7" fmla="*/ 1752 h 1920"/>
                <a:gd name="T8" fmla="*/ 2011 w 2011"/>
                <a:gd name="T9" fmla="*/ 1920 h 1920"/>
                <a:gd name="T10" fmla="*/ 0 60000 65536"/>
                <a:gd name="T11" fmla="*/ 0 60000 65536"/>
                <a:gd name="T12" fmla="*/ 0 60000 65536"/>
                <a:gd name="T13" fmla="*/ 0 60000 65536"/>
                <a:gd name="T14" fmla="*/ 0 60000 65536"/>
                <a:gd name="T15" fmla="*/ 0 w 2011"/>
                <a:gd name="T16" fmla="*/ 0 h 1920"/>
                <a:gd name="T17" fmla="*/ 2011 w 2011"/>
                <a:gd name="T18" fmla="*/ 1920 h 1920"/>
              </a:gdLst>
              <a:ahLst/>
              <a:cxnLst>
                <a:cxn ang="T10">
                  <a:pos x="T0" y="T1"/>
                </a:cxn>
                <a:cxn ang="T11">
                  <a:pos x="T2" y="T3"/>
                </a:cxn>
                <a:cxn ang="T12">
                  <a:pos x="T4" y="T5"/>
                </a:cxn>
                <a:cxn ang="T13">
                  <a:pos x="T6" y="T7"/>
                </a:cxn>
                <a:cxn ang="T14">
                  <a:pos x="T8" y="T9"/>
                </a:cxn>
              </a:cxnLst>
              <a:rect l="T15" t="T16" r="T17" b="T18"/>
              <a:pathLst>
                <a:path w="2011" h="1920">
                  <a:moveTo>
                    <a:pt x="299" y="0"/>
                  </a:moveTo>
                  <a:cubicBezTo>
                    <a:pt x="258" y="91"/>
                    <a:pt x="84" y="351"/>
                    <a:pt x="51" y="544"/>
                  </a:cubicBezTo>
                  <a:cubicBezTo>
                    <a:pt x="18" y="737"/>
                    <a:pt x="0" y="959"/>
                    <a:pt x="99" y="1160"/>
                  </a:cubicBezTo>
                  <a:cubicBezTo>
                    <a:pt x="198" y="1361"/>
                    <a:pt x="324" y="1625"/>
                    <a:pt x="643" y="1752"/>
                  </a:cubicBezTo>
                  <a:cubicBezTo>
                    <a:pt x="962" y="1879"/>
                    <a:pt x="1726" y="1885"/>
                    <a:pt x="2011" y="1920"/>
                  </a:cubicBezTo>
                </a:path>
              </a:pathLst>
            </a:custGeom>
            <a:noFill/>
            <a:ln w="57150" cmpd="sng">
              <a:solidFill>
                <a:srgbClr val="D3332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8796" name="Freeform 25"/>
            <p:cNvSpPr>
              <a:spLocks/>
            </p:cNvSpPr>
            <p:nvPr/>
          </p:nvSpPr>
          <p:spPr bwMode="auto">
            <a:xfrm>
              <a:off x="5473700" y="3708400"/>
              <a:ext cx="1758950" cy="2146300"/>
            </a:xfrm>
            <a:custGeom>
              <a:avLst/>
              <a:gdLst>
                <a:gd name="T0" fmla="*/ 1108 w 1108"/>
                <a:gd name="T1" fmla="*/ 0 h 1216"/>
                <a:gd name="T2" fmla="*/ 992 w 1108"/>
                <a:gd name="T3" fmla="*/ 569 h 1216"/>
                <a:gd name="T4" fmla="*/ 664 w 1108"/>
                <a:gd name="T5" fmla="*/ 1058 h 1216"/>
                <a:gd name="T6" fmla="*/ 0 w 1108"/>
                <a:gd name="T7" fmla="*/ 1352 h 1216"/>
                <a:gd name="T8" fmla="*/ 0 60000 65536"/>
                <a:gd name="T9" fmla="*/ 0 60000 65536"/>
                <a:gd name="T10" fmla="*/ 0 60000 65536"/>
                <a:gd name="T11" fmla="*/ 0 60000 65536"/>
                <a:gd name="T12" fmla="*/ 0 w 1108"/>
                <a:gd name="T13" fmla="*/ 0 h 1216"/>
                <a:gd name="T14" fmla="*/ 1108 w 1108"/>
                <a:gd name="T15" fmla="*/ 1216 h 1216"/>
              </a:gdLst>
              <a:ahLst/>
              <a:cxnLst>
                <a:cxn ang="T8">
                  <a:pos x="T0" y="T1"/>
                </a:cxn>
                <a:cxn ang="T9">
                  <a:pos x="T2" y="T3"/>
                </a:cxn>
                <a:cxn ang="T10">
                  <a:pos x="T4" y="T5"/>
                </a:cxn>
                <a:cxn ang="T11">
                  <a:pos x="T6" y="T7"/>
                </a:cxn>
              </a:cxnLst>
              <a:rect l="T12" t="T13" r="T14" b="T15"/>
              <a:pathLst>
                <a:path w="1108" h="1216">
                  <a:moveTo>
                    <a:pt x="1108" y="0"/>
                  </a:moveTo>
                  <a:cubicBezTo>
                    <a:pt x="1089" y="85"/>
                    <a:pt x="1066" y="353"/>
                    <a:pt x="992" y="512"/>
                  </a:cubicBezTo>
                  <a:cubicBezTo>
                    <a:pt x="918" y="671"/>
                    <a:pt x="829" y="835"/>
                    <a:pt x="664" y="952"/>
                  </a:cubicBezTo>
                  <a:cubicBezTo>
                    <a:pt x="499" y="1069"/>
                    <a:pt x="138" y="1161"/>
                    <a:pt x="0" y="1216"/>
                  </a:cubicBezTo>
                </a:path>
              </a:pathLst>
            </a:custGeom>
            <a:noFill/>
            <a:ln w="57150" cmpd="sng">
              <a:solidFill>
                <a:srgbClr val="D3332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grpSp>
      <p:sp>
        <p:nvSpPr>
          <p:cNvPr id="27" name="Text Box 22"/>
          <p:cNvSpPr txBox="1">
            <a:spLocks noChangeArrowheads="1"/>
          </p:cNvSpPr>
          <p:nvPr/>
        </p:nvSpPr>
        <p:spPr bwMode="auto">
          <a:xfrm>
            <a:off x="5470525" y="5424488"/>
            <a:ext cx="27765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2400" dirty="0">
                <a:latin typeface="Arial" charset="0"/>
              </a:rPr>
              <a:t>= .0097 titles/dollar</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118793"/>
                                        </p:tgtEl>
                                        <p:attrNameLst>
                                          <p:attrName>style.visibility</p:attrName>
                                        </p:attrNameLst>
                                      </p:cBhvr>
                                      <p:to>
                                        <p:strVal val="visible"/>
                                      </p:to>
                                    </p:set>
                                    <p:animEffect transition="in" filter="wipe(left)">
                                      <p:cBhvr>
                                        <p:cTn id="10" dur="1000"/>
                                        <p:tgtEl>
                                          <p:spTgt spid="118793"/>
                                        </p:tgtEl>
                                      </p:cBhvr>
                                    </p:animEffect>
                                  </p:childTnLst>
                                </p:cTn>
                              </p:par>
                            </p:childTnLst>
                          </p:cTn>
                        </p:par>
                        <p:par>
                          <p:cTn id="11" fill="hold">
                            <p:stCondLst>
                              <p:cond delay="1000"/>
                            </p:stCondLst>
                            <p:childTnLst>
                              <p:par>
                                <p:cTn id="12" presetID="22" presetClass="exit" presetSubtype="1" fill="hold" nodeType="afterEffect">
                                  <p:stCondLst>
                                    <p:cond delay="2000"/>
                                  </p:stCondLst>
                                  <p:childTnLst>
                                    <p:animEffect transition="out" filter="wipe(up)">
                                      <p:cBhvr>
                                        <p:cTn id="13" dur="1000"/>
                                        <p:tgtEl>
                                          <p:spTgt spid="2"/>
                                        </p:tgtEl>
                                      </p:cBhvr>
                                    </p:animEffect>
                                    <p:set>
                                      <p:cBhvr>
                                        <p:cTn id="14" dur="1" fill="hold">
                                          <p:stCondLst>
                                            <p:cond delay="999"/>
                                          </p:stCondLst>
                                        </p:cTn>
                                        <p:tgtEl>
                                          <p:spTgt spid="2"/>
                                        </p:tgtEl>
                                        <p:attrNameLst>
                                          <p:attrName>style.visibility</p:attrName>
                                        </p:attrNameLst>
                                      </p:cBhvr>
                                      <p:to>
                                        <p:strVal val="hidden"/>
                                      </p:to>
                                    </p:set>
                                  </p:childTnLst>
                                </p:cTn>
                              </p:par>
                            </p:childTnLst>
                          </p:cTn>
                        </p:par>
                        <p:par>
                          <p:cTn id="15" fill="hold">
                            <p:stCondLst>
                              <p:cond delay="4000"/>
                            </p:stCondLst>
                            <p:childTnLst>
                              <p:par>
                                <p:cTn id="16" presetID="22" presetClass="entr" presetSubtype="8" fill="hold" grpId="0" nodeType="afterEffect">
                                  <p:stCondLst>
                                    <p:cond delay="200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a:xfrm>
            <a:off x="673100" y="609600"/>
            <a:ext cx="7772400" cy="838200"/>
          </a:xfrm>
        </p:spPr>
        <p:txBody>
          <a:bodyPr/>
          <a:lstStyle/>
          <a:p>
            <a:r>
              <a:rPr lang="en-US">
                <a:latin typeface="Arial" charset="0"/>
                <a:cs typeface="Arial" charset="0"/>
              </a:rPr>
              <a:t>Measurement Problems</a:t>
            </a:r>
          </a:p>
        </p:txBody>
      </p:sp>
      <p:sp>
        <p:nvSpPr>
          <p:cNvPr id="144387" name="Text Box 3"/>
          <p:cNvSpPr txBox="1">
            <a:spLocks noChangeArrowheads="1"/>
          </p:cNvSpPr>
          <p:nvPr/>
        </p:nvSpPr>
        <p:spPr bwMode="auto">
          <a:xfrm>
            <a:off x="895350" y="1741488"/>
            <a:ext cx="7581900" cy="1430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33400" indent="-5334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buClr>
                <a:srgbClr val="BF0922"/>
              </a:buClr>
            </a:pPr>
            <a:r>
              <a:rPr lang="en-US" sz="3200" b="1" dirty="0" smtClean="0">
                <a:solidFill>
                  <a:srgbClr val="000000"/>
                </a:solidFill>
                <a:latin typeface="Arial" charset="0"/>
                <a:ea typeface="MS PGothic" charset="0"/>
                <a:cs typeface="MS PGothic" charset="0"/>
              </a:rPr>
              <a:t>1.	</a:t>
            </a:r>
            <a:r>
              <a:rPr lang="en-US" sz="3200" b="1" i="1" dirty="0" smtClean="0">
                <a:solidFill>
                  <a:srgbClr val="000000"/>
                </a:solidFill>
                <a:latin typeface="Arial" charset="0"/>
                <a:ea typeface="MS PGothic" charset="0"/>
                <a:cs typeface="MS PGothic" charset="0"/>
              </a:rPr>
              <a:t>Quality</a:t>
            </a:r>
            <a:r>
              <a:rPr lang="en-US" sz="3200" dirty="0" smtClean="0">
                <a:solidFill>
                  <a:srgbClr val="000000"/>
                </a:solidFill>
                <a:latin typeface="Arial" charset="0"/>
                <a:ea typeface="MS PGothic" charset="0"/>
                <a:cs typeface="MS PGothic" charset="0"/>
              </a:rPr>
              <a:t> </a:t>
            </a:r>
            <a:r>
              <a:rPr lang="en-US" sz="3200" dirty="0">
                <a:solidFill>
                  <a:srgbClr val="000000"/>
                </a:solidFill>
                <a:latin typeface="Arial" charset="0"/>
                <a:ea typeface="MS PGothic" charset="0"/>
                <a:cs typeface="MS PGothic" charset="0"/>
              </a:rPr>
              <a:t>may change while the quantity of inputs and outputs </a:t>
            </a:r>
            <a:r>
              <a:rPr lang="en-US" sz="3200" dirty="0">
                <a:latin typeface="Arial" charset="0"/>
                <a:ea typeface="MS PGothic" charset="0"/>
                <a:cs typeface="MS PGothic" charset="0"/>
              </a:rPr>
              <a:t>remains constant</a:t>
            </a:r>
          </a:p>
        </p:txBody>
      </p:sp>
      <p:sp>
        <p:nvSpPr>
          <p:cNvPr id="144388" name="Text Box 4"/>
          <p:cNvSpPr txBox="1">
            <a:spLocks noChangeArrowheads="1"/>
          </p:cNvSpPr>
          <p:nvPr/>
        </p:nvSpPr>
        <p:spPr bwMode="auto">
          <a:xfrm>
            <a:off x="895350" y="3252788"/>
            <a:ext cx="7581900" cy="207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33400" indent="-5334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buClr>
                <a:srgbClr val="BF0922"/>
              </a:buClr>
            </a:pPr>
            <a:r>
              <a:rPr lang="en-US" sz="3200" b="1" dirty="0" smtClean="0">
                <a:latin typeface="Arial" charset="0"/>
                <a:ea typeface="MS PGothic" charset="0"/>
                <a:cs typeface="MS PGothic" charset="0"/>
              </a:rPr>
              <a:t>2.	</a:t>
            </a:r>
            <a:r>
              <a:rPr lang="en-US" sz="3200" b="1" i="1" dirty="0" smtClean="0">
                <a:latin typeface="Arial" charset="0"/>
                <a:ea typeface="MS PGothic" charset="0"/>
                <a:cs typeface="MS PGothic" charset="0"/>
              </a:rPr>
              <a:t>External </a:t>
            </a:r>
            <a:r>
              <a:rPr lang="en-US" sz="3200" b="1" i="1" dirty="0">
                <a:latin typeface="Arial" charset="0"/>
                <a:ea typeface="MS PGothic" charset="0"/>
                <a:cs typeface="MS PGothic" charset="0"/>
              </a:rPr>
              <a:t>elements </a:t>
            </a:r>
            <a:r>
              <a:rPr lang="en-US" sz="3200" dirty="0">
                <a:latin typeface="Arial" charset="0"/>
                <a:ea typeface="MS PGothic" charset="0"/>
                <a:cs typeface="MS PGothic" charset="0"/>
              </a:rPr>
              <a:t>may cause an increase or decrease in productivity</a:t>
            </a:r>
          </a:p>
          <a:p>
            <a:pPr>
              <a:lnSpc>
                <a:spcPct val="90000"/>
              </a:lnSpc>
              <a:spcAft>
                <a:spcPct val="40000"/>
              </a:spcAft>
              <a:buClr>
                <a:srgbClr val="BF0922"/>
              </a:buClr>
            </a:pPr>
            <a:r>
              <a:rPr lang="en-US" sz="3200" b="1" dirty="0" smtClean="0">
                <a:latin typeface="Arial" charset="0"/>
                <a:ea typeface="MS PGothic" charset="0"/>
                <a:cs typeface="MS PGothic" charset="0"/>
              </a:rPr>
              <a:t>3.	</a:t>
            </a:r>
            <a:r>
              <a:rPr lang="en-US" sz="3200" b="1" i="1" dirty="0" smtClean="0">
                <a:latin typeface="Arial" charset="0"/>
                <a:ea typeface="MS PGothic" charset="0"/>
                <a:cs typeface="MS PGothic" charset="0"/>
              </a:rPr>
              <a:t>Precise </a:t>
            </a:r>
            <a:r>
              <a:rPr lang="en-US" sz="3200" b="1" i="1" dirty="0">
                <a:latin typeface="Arial" charset="0"/>
                <a:ea typeface="MS PGothic" charset="0"/>
                <a:cs typeface="MS PGothic" charset="0"/>
              </a:rPr>
              <a:t>units</a:t>
            </a:r>
            <a:r>
              <a:rPr lang="en-US" sz="3200" b="1" dirty="0">
                <a:latin typeface="Arial" charset="0"/>
                <a:ea typeface="MS PGothic" charset="0"/>
                <a:cs typeface="MS PGothic" charset="0"/>
              </a:rPr>
              <a:t> </a:t>
            </a:r>
            <a:r>
              <a:rPr lang="en-US" sz="3200" dirty="0">
                <a:latin typeface="Arial" charset="0"/>
                <a:ea typeface="MS PGothic" charset="0"/>
                <a:cs typeface="MS PGothic" charset="0"/>
              </a:rPr>
              <a:t>of measure may be lacking</a:t>
            </a:r>
            <a:endParaRPr lang="en-AU" sz="3200" dirty="0">
              <a:latin typeface="Arial" charset="0"/>
              <a:ea typeface="MS PGothic" charset="0"/>
              <a:cs typeface="MS PGothic"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44387"/>
                                        </p:tgtEl>
                                        <p:attrNameLst>
                                          <p:attrName>style.visibility</p:attrName>
                                        </p:attrNameLst>
                                      </p:cBhvr>
                                      <p:to>
                                        <p:strVal val="visible"/>
                                      </p:to>
                                    </p:set>
                                    <p:animEffect transition="in" filter="strips(downRight)">
                                      <p:cBhvr>
                                        <p:cTn id="7" dur="1000"/>
                                        <p:tgtEl>
                                          <p:spTgt spid="1443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44388">
                                            <p:txEl>
                                              <p:pRg st="0" end="0"/>
                                            </p:txEl>
                                          </p:spTgt>
                                        </p:tgtEl>
                                        <p:attrNameLst>
                                          <p:attrName>style.visibility</p:attrName>
                                        </p:attrNameLst>
                                      </p:cBhvr>
                                      <p:to>
                                        <p:strVal val="visible"/>
                                      </p:to>
                                    </p:set>
                                    <p:animEffect transition="in" filter="strips(downRight)">
                                      <p:cBhvr>
                                        <p:cTn id="12" dur="1000"/>
                                        <p:tgtEl>
                                          <p:spTgt spid="14438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44388">
                                            <p:txEl>
                                              <p:pRg st="1" end="1"/>
                                            </p:txEl>
                                          </p:spTgt>
                                        </p:tgtEl>
                                        <p:attrNameLst>
                                          <p:attrName>style.visibility</p:attrName>
                                        </p:attrNameLst>
                                      </p:cBhvr>
                                      <p:to>
                                        <p:strVal val="visible"/>
                                      </p:to>
                                    </p:set>
                                    <p:animEffect transition="in" filter="strips(downRight)">
                                      <p:cBhvr>
                                        <p:cTn id="17" dur="1000"/>
                                        <p:tgtEl>
                                          <p:spTgt spid="1443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p:bldP spid="144388"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b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30900" y="1670050"/>
            <a:ext cx="2565400" cy="201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4931" name="Rectangle 2"/>
          <p:cNvSpPr>
            <a:spLocks noGrp="1" noChangeArrowheads="1"/>
          </p:cNvSpPr>
          <p:nvPr>
            <p:ph type="title"/>
          </p:nvPr>
        </p:nvSpPr>
        <p:spPr>
          <a:xfrm>
            <a:off x="685800" y="434975"/>
            <a:ext cx="7772400" cy="850900"/>
          </a:xfrm>
        </p:spPr>
        <p:txBody>
          <a:bodyPr/>
          <a:lstStyle/>
          <a:p>
            <a:r>
              <a:rPr lang="en-US">
                <a:latin typeface="Arial" charset="0"/>
                <a:cs typeface="Arial" charset="0"/>
              </a:rPr>
              <a:t>Productivity Variables</a:t>
            </a:r>
          </a:p>
        </p:txBody>
      </p:sp>
      <p:sp>
        <p:nvSpPr>
          <p:cNvPr id="146435" name="Text Box 3"/>
          <p:cNvSpPr txBox="1">
            <a:spLocks noChangeArrowheads="1"/>
          </p:cNvSpPr>
          <p:nvPr/>
        </p:nvSpPr>
        <p:spPr bwMode="auto">
          <a:xfrm>
            <a:off x="762000" y="1571625"/>
            <a:ext cx="5067300" cy="143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33400" indent="-5334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buClr>
                <a:srgbClr val="BF0922"/>
              </a:buClr>
            </a:pPr>
            <a:r>
              <a:rPr lang="en-US" sz="3200" b="1" dirty="0" smtClean="0">
                <a:solidFill>
                  <a:srgbClr val="000000"/>
                </a:solidFill>
                <a:latin typeface="Arial" charset="0"/>
                <a:ea typeface="MS PGothic" charset="0"/>
                <a:cs typeface="MS PGothic" charset="0"/>
              </a:rPr>
              <a:t>1.	</a:t>
            </a:r>
            <a:r>
              <a:rPr lang="en-US" sz="3200" b="1" i="1" dirty="0" smtClean="0">
                <a:solidFill>
                  <a:srgbClr val="000000"/>
                </a:solidFill>
                <a:latin typeface="Arial" charset="0"/>
                <a:ea typeface="MS PGothic" charset="0"/>
                <a:cs typeface="MS PGothic" charset="0"/>
              </a:rPr>
              <a:t>Labor</a:t>
            </a:r>
            <a:r>
              <a:rPr lang="en-US" sz="3200" dirty="0" smtClean="0">
                <a:solidFill>
                  <a:srgbClr val="000000"/>
                </a:solidFill>
                <a:latin typeface="Arial" charset="0"/>
                <a:ea typeface="MS PGothic" charset="0"/>
                <a:cs typeface="MS PGothic" charset="0"/>
              </a:rPr>
              <a:t> </a:t>
            </a:r>
            <a:r>
              <a:rPr lang="en-US" sz="3200" dirty="0">
                <a:solidFill>
                  <a:srgbClr val="000000"/>
                </a:solidFill>
                <a:latin typeface="Arial" charset="0"/>
                <a:ea typeface="MS PGothic" charset="0"/>
                <a:cs typeface="MS PGothic" charset="0"/>
              </a:rPr>
              <a:t>- contributes </a:t>
            </a:r>
            <a:r>
              <a:rPr lang="en-US" sz="3200" dirty="0">
                <a:latin typeface="Arial" charset="0"/>
                <a:ea typeface="MS PGothic" charset="0"/>
                <a:cs typeface="MS PGothic" charset="0"/>
              </a:rPr>
              <a:t>about 10% of the annual increase</a:t>
            </a:r>
          </a:p>
        </p:txBody>
      </p:sp>
      <p:sp>
        <p:nvSpPr>
          <p:cNvPr id="146436" name="Text Box 4"/>
          <p:cNvSpPr txBox="1">
            <a:spLocks noChangeArrowheads="1"/>
          </p:cNvSpPr>
          <p:nvPr/>
        </p:nvSpPr>
        <p:spPr bwMode="auto">
          <a:xfrm>
            <a:off x="762000" y="3148013"/>
            <a:ext cx="5067300" cy="1430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33400" indent="-5334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buClr>
                <a:srgbClr val="BF0922"/>
              </a:buClr>
            </a:pPr>
            <a:r>
              <a:rPr lang="en-US" sz="3200" b="1" dirty="0" smtClean="0">
                <a:solidFill>
                  <a:srgbClr val="000000"/>
                </a:solidFill>
                <a:latin typeface="Arial" charset="0"/>
                <a:ea typeface="MS PGothic" charset="0"/>
                <a:cs typeface="MS PGothic" charset="0"/>
              </a:rPr>
              <a:t>2.	</a:t>
            </a:r>
            <a:r>
              <a:rPr lang="en-US" sz="3200" b="1" i="1" dirty="0" smtClean="0">
                <a:solidFill>
                  <a:srgbClr val="000000"/>
                </a:solidFill>
                <a:latin typeface="Arial" charset="0"/>
                <a:ea typeface="MS PGothic" charset="0"/>
                <a:cs typeface="MS PGothic" charset="0"/>
              </a:rPr>
              <a:t>Capital</a:t>
            </a:r>
            <a:r>
              <a:rPr lang="en-US" sz="3200" dirty="0" smtClean="0">
                <a:solidFill>
                  <a:srgbClr val="000000"/>
                </a:solidFill>
                <a:latin typeface="Arial" charset="0"/>
                <a:ea typeface="MS PGothic" charset="0"/>
                <a:cs typeface="MS PGothic" charset="0"/>
              </a:rPr>
              <a:t> </a:t>
            </a:r>
            <a:r>
              <a:rPr lang="en-US" sz="3200" dirty="0">
                <a:solidFill>
                  <a:srgbClr val="000000"/>
                </a:solidFill>
                <a:latin typeface="Arial" charset="0"/>
                <a:ea typeface="MS PGothic" charset="0"/>
                <a:cs typeface="MS PGothic" charset="0"/>
              </a:rPr>
              <a:t>- contributes </a:t>
            </a:r>
            <a:r>
              <a:rPr lang="en-US" sz="3200" dirty="0">
                <a:latin typeface="Arial" charset="0"/>
                <a:ea typeface="MS PGothic" charset="0"/>
                <a:cs typeface="MS PGothic" charset="0"/>
              </a:rPr>
              <a:t>about 38% of the annual increase</a:t>
            </a:r>
          </a:p>
        </p:txBody>
      </p:sp>
      <p:sp>
        <p:nvSpPr>
          <p:cNvPr id="146438" name="Text Box 6"/>
          <p:cNvSpPr txBox="1">
            <a:spLocks noChangeArrowheads="1"/>
          </p:cNvSpPr>
          <p:nvPr/>
        </p:nvSpPr>
        <p:spPr bwMode="auto">
          <a:xfrm>
            <a:off x="757238" y="4657725"/>
            <a:ext cx="5067300" cy="1430338"/>
          </a:xfrm>
          <a:prstGeom prst="rect">
            <a:avLst/>
          </a:prstGeom>
          <a:noFill/>
          <a:ln>
            <a:noFill/>
          </a:ln>
          <a:effectLst/>
          <a:extLst/>
        </p:spPr>
        <p:txBody>
          <a:bodyPr>
            <a:spAutoFit/>
          </a:bodyPr>
          <a:lstStyle>
            <a:lvl1pPr marL="533400" indent="-533400">
              <a:defRPr sz="2400">
                <a:solidFill>
                  <a:schemeClr val="tx1"/>
                </a:solidFill>
                <a:latin typeface="Arial" charset="0"/>
                <a:ea typeface="ＭＳ Ｐゴシック" charset="0"/>
                <a:cs typeface="ＭＳ Ｐゴシック" charset="0"/>
              </a:defRPr>
            </a:lvl1pPr>
            <a:lvl2pPr marL="1169988" indent="-457200">
              <a:defRPr sz="2400">
                <a:solidFill>
                  <a:schemeClr val="tx1"/>
                </a:solidFill>
                <a:latin typeface="Arial" charset="0"/>
                <a:ea typeface="ＭＳ Ｐゴシック" charset="0"/>
              </a:defRPr>
            </a:lvl2pPr>
            <a:lvl3pPr marL="1371600" indent="-457200">
              <a:defRPr sz="2400">
                <a:solidFill>
                  <a:schemeClr val="tx1"/>
                </a:solidFill>
                <a:latin typeface="Arial" charset="0"/>
                <a:ea typeface="ＭＳ Ｐゴシック" charset="0"/>
              </a:defRPr>
            </a:lvl3pPr>
            <a:lvl4pPr marL="1828800" indent="-457200">
              <a:defRPr sz="2400">
                <a:solidFill>
                  <a:schemeClr val="tx1"/>
                </a:solidFill>
                <a:latin typeface="Arial" charset="0"/>
                <a:ea typeface="ＭＳ Ｐゴシック" charset="0"/>
              </a:defRPr>
            </a:lvl4pPr>
            <a:lvl5pPr marL="2286000" indent="-457200">
              <a:defRPr sz="2400">
                <a:solidFill>
                  <a:schemeClr val="tx1"/>
                </a:solidFill>
                <a:latin typeface="Arial" charset="0"/>
                <a:ea typeface="ＭＳ Ｐゴシック" charset="0"/>
              </a:defRPr>
            </a:lvl5pPr>
            <a:lvl6pPr marL="2743200" indent="-457200" eaLnBrk="0" fontAlgn="base" hangingPunct="0">
              <a:spcBef>
                <a:spcPct val="0"/>
              </a:spcBef>
              <a:spcAft>
                <a:spcPct val="0"/>
              </a:spcAft>
              <a:defRPr sz="2400">
                <a:solidFill>
                  <a:schemeClr val="tx1"/>
                </a:solidFill>
                <a:latin typeface="Arial" charset="0"/>
                <a:ea typeface="ＭＳ Ｐゴシック" charset="0"/>
              </a:defRPr>
            </a:lvl6pPr>
            <a:lvl7pPr marL="3200400" indent="-457200" eaLnBrk="0" fontAlgn="base" hangingPunct="0">
              <a:spcBef>
                <a:spcPct val="0"/>
              </a:spcBef>
              <a:spcAft>
                <a:spcPct val="0"/>
              </a:spcAft>
              <a:defRPr sz="2400">
                <a:solidFill>
                  <a:schemeClr val="tx1"/>
                </a:solidFill>
                <a:latin typeface="Arial" charset="0"/>
                <a:ea typeface="ＭＳ Ｐゴシック" charset="0"/>
              </a:defRPr>
            </a:lvl7pPr>
            <a:lvl8pPr marL="3657600" indent="-457200" eaLnBrk="0" fontAlgn="base" hangingPunct="0">
              <a:spcBef>
                <a:spcPct val="0"/>
              </a:spcBef>
              <a:spcAft>
                <a:spcPct val="0"/>
              </a:spcAft>
              <a:defRPr sz="2400">
                <a:solidFill>
                  <a:schemeClr val="tx1"/>
                </a:solidFill>
                <a:latin typeface="Arial" charset="0"/>
                <a:ea typeface="ＭＳ Ｐゴシック" charset="0"/>
              </a:defRPr>
            </a:lvl8pPr>
            <a:lvl9pPr marL="4114800" indent="-457200" eaLnBrk="0" fontAlgn="base" hangingPunct="0">
              <a:spcBef>
                <a:spcPct val="0"/>
              </a:spcBef>
              <a:spcAft>
                <a:spcPct val="0"/>
              </a:spcAft>
              <a:defRPr sz="2400">
                <a:solidFill>
                  <a:schemeClr val="tx1"/>
                </a:solidFill>
                <a:latin typeface="Arial" charset="0"/>
                <a:ea typeface="ＭＳ Ｐゴシック" charset="0"/>
              </a:defRPr>
            </a:lvl9pPr>
          </a:lstStyle>
          <a:p>
            <a:pPr fontAlgn="auto">
              <a:lnSpc>
                <a:spcPct val="90000"/>
              </a:lnSpc>
              <a:spcBef>
                <a:spcPts val="0"/>
              </a:spcBef>
              <a:spcAft>
                <a:spcPct val="40000"/>
              </a:spcAft>
              <a:buClr>
                <a:srgbClr val="BF0922"/>
              </a:buClr>
              <a:defRPr/>
            </a:pPr>
            <a:r>
              <a:rPr lang="en-US" sz="3200" b="1" dirty="0" smtClean="0">
                <a:solidFill>
                  <a:srgbClr val="000000"/>
                </a:solidFill>
                <a:latin typeface="Arial"/>
                <a:cs typeface="Arial"/>
              </a:rPr>
              <a:t>3.	</a:t>
            </a:r>
            <a:r>
              <a:rPr lang="en-US" sz="3200" b="1" i="1" dirty="0" smtClean="0">
                <a:solidFill>
                  <a:srgbClr val="000000"/>
                </a:solidFill>
                <a:latin typeface="Arial"/>
                <a:cs typeface="Arial"/>
              </a:rPr>
              <a:t>Management</a:t>
            </a:r>
            <a:r>
              <a:rPr lang="en-US" sz="3200" dirty="0" smtClean="0">
                <a:solidFill>
                  <a:srgbClr val="000000"/>
                </a:solidFill>
                <a:effectLst>
                  <a:outerShdw blurRad="38100" dist="38100" dir="2700000" algn="tl">
                    <a:srgbClr val="DDDDDD"/>
                  </a:outerShdw>
                </a:effectLst>
                <a:latin typeface="Arial"/>
                <a:cs typeface="Arial"/>
              </a:rPr>
              <a:t> </a:t>
            </a:r>
            <a:r>
              <a:rPr lang="en-US" sz="3200" dirty="0">
                <a:solidFill>
                  <a:srgbClr val="000000"/>
                </a:solidFill>
                <a:latin typeface="Arial"/>
                <a:cs typeface="Arial"/>
              </a:rPr>
              <a:t>- contributes about 52% of the annual </a:t>
            </a:r>
            <a:r>
              <a:rPr lang="en-US" sz="3200" dirty="0">
                <a:latin typeface="Arial"/>
                <a:cs typeface="Arial"/>
              </a:rPr>
              <a:t>increase</a:t>
            </a:r>
            <a:endParaRPr lang="en-AU" sz="3200" dirty="0">
              <a:latin typeface="Arial"/>
              <a:cs typeface="Arial"/>
            </a:endParaRPr>
          </a:p>
        </p:txBody>
      </p:sp>
      <p:pic>
        <p:nvPicPr>
          <p:cNvPr id="8" name="Picture 7" descr="circuit board insert 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0900" y="3789871"/>
            <a:ext cx="2527300" cy="2298192"/>
          </a:xfrm>
          <a:prstGeom prst="rect">
            <a:avLst/>
          </a:prstGeom>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46435"/>
                                        </p:tgtEl>
                                        <p:attrNameLst>
                                          <p:attrName>style.visibility</p:attrName>
                                        </p:attrNameLst>
                                      </p:cBhvr>
                                      <p:to>
                                        <p:strVal val="visible"/>
                                      </p:to>
                                    </p:set>
                                    <p:animEffect transition="in" filter="strips(downRight)">
                                      <p:cBhvr>
                                        <p:cTn id="7" dur="1000"/>
                                        <p:tgtEl>
                                          <p:spTgt spid="146435"/>
                                        </p:tgtEl>
                                      </p:cBhvr>
                                    </p:animEffect>
                                  </p:childTnLst>
                                </p:cTn>
                              </p:par>
                            </p:childTnLst>
                          </p:cTn>
                        </p:par>
                        <p:par>
                          <p:cTn id="8" fill="hold">
                            <p:stCondLst>
                              <p:cond delay="2000"/>
                            </p:stCondLst>
                            <p:childTnLst>
                              <p:par>
                                <p:cTn id="9" presetID="23" presetClass="entr" presetSubtype="27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2/3*#ppt_w"/>
                                          </p:val>
                                        </p:tav>
                                        <p:tav tm="100000">
                                          <p:val>
                                            <p:strVal val="#ppt_w"/>
                                          </p:val>
                                        </p:tav>
                                      </p:tavLst>
                                    </p:anim>
                                    <p:anim calcmode="lin" valueType="num">
                                      <p:cBhvr>
                                        <p:cTn id="12" dur="1000" fill="hold"/>
                                        <p:tgtEl>
                                          <p:spTgt spid="5"/>
                                        </p:tgtEl>
                                        <p:attrNameLst>
                                          <p:attrName>ppt_h</p:attrName>
                                        </p:attrNameLst>
                                      </p:cBhvr>
                                      <p:tavLst>
                                        <p:tav tm="0">
                                          <p:val>
                                            <p:strVal val="2/3*#ppt_h"/>
                                          </p:val>
                                        </p:tav>
                                        <p:tav tm="100000">
                                          <p:val>
                                            <p:strVal val="#ppt_h"/>
                                          </p:val>
                                        </p:tav>
                                      </p:tavLst>
                                    </p:anim>
                                  </p:childTnLst>
                                </p:cTn>
                              </p:par>
                              <p:par>
                                <p:cTn id="13" presetID="23" presetClass="entr" presetSubtype="27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2/3*#ppt_w"/>
                                          </p:val>
                                        </p:tav>
                                        <p:tav tm="100000">
                                          <p:val>
                                            <p:strVal val="#ppt_w"/>
                                          </p:val>
                                        </p:tav>
                                      </p:tavLst>
                                    </p:anim>
                                    <p:anim calcmode="lin" valueType="num">
                                      <p:cBhvr>
                                        <p:cTn id="16" dur="1000" fill="hold"/>
                                        <p:tgtEl>
                                          <p:spTgt spid="8"/>
                                        </p:tgtEl>
                                        <p:attrNameLst>
                                          <p:attrName>ppt_h</p:attrName>
                                        </p:attrNameLst>
                                      </p:cBhvr>
                                      <p:tavLst>
                                        <p:tav tm="0">
                                          <p:val>
                                            <p:strVal val="2/3*#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146436">
                                            <p:txEl>
                                              <p:pRg st="0" end="0"/>
                                            </p:txEl>
                                          </p:spTgt>
                                        </p:tgtEl>
                                        <p:attrNameLst>
                                          <p:attrName>style.visibility</p:attrName>
                                        </p:attrNameLst>
                                      </p:cBhvr>
                                      <p:to>
                                        <p:strVal val="visible"/>
                                      </p:to>
                                    </p:set>
                                    <p:animEffect transition="in" filter="strips(downRight)">
                                      <p:cBhvr>
                                        <p:cTn id="21" dur="1000"/>
                                        <p:tgtEl>
                                          <p:spTgt spid="14643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grpId="0" nodeType="clickEffect">
                                  <p:stCondLst>
                                    <p:cond delay="0"/>
                                  </p:stCondLst>
                                  <p:childTnLst>
                                    <p:set>
                                      <p:cBhvr>
                                        <p:cTn id="25" dur="1" fill="hold">
                                          <p:stCondLst>
                                            <p:cond delay="0"/>
                                          </p:stCondLst>
                                        </p:cTn>
                                        <p:tgtEl>
                                          <p:spTgt spid="146438">
                                            <p:txEl>
                                              <p:pRg st="0" end="0"/>
                                            </p:txEl>
                                          </p:spTgt>
                                        </p:tgtEl>
                                        <p:attrNameLst>
                                          <p:attrName>style.visibility</p:attrName>
                                        </p:attrNameLst>
                                      </p:cBhvr>
                                      <p:to>
                                        <p:strVal val="visible"/>
                                      </p:to>
                                    </p:set>
                                    <p:animEffect transition="in" filter="strips(downRight)">
                                      <p:cBhvr>
                                        <p:cTn id="26" dur="1000"/>
                                        <p:tgtEl>
                                          <p:spTgt spid="1464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p:bldP spid="146436" grpId="0" build="p"/>
      <p:bldP spid="146438"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a:xfrm>
            <a:off x="685800" y="444500"/>
            <a:ext cx="7772400" cy="1447800"/>
          </a:xfrm>
        </p:spPr>
        <p:txBody>
          <a:bodyPr/>
          <a:lstStyle/>
          <a:p>
            <a:pPr>
              <a:lnSpc>
                <a:spcPct val="90000"/>
              </a:lnSpc>
            </a:pPr>
            <a:r>
              <a:rPr lang="en-US">
                <a:latin typeface="Arial" charset="0"/>
                <a:cs typeface="Arial" charset="0"/>
              </a:rPr>
              <a:t>Key Variables for Improved Labor Productivity</a:t>
            </a:r>
          </a:p>
        </p:txBody>
      </p:sp>
      <p:sp>
        <p:nvSpPr>
          <p:cNvPr id="148484" name="Text Box 4"/>
          <p:cNvSpPr txBox="1">
            <a:spLocks noChangeArrowheads="1"/>
          </p:cNvSpPr>
          <p:nvPr/>
        </p:nvSpPr>
        <p:spPr bwMode="auto">
          <a:xfrm>
            <a:off x="860425" y="2097088"/>
            <a:ext cx="6773863" cy="234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chemeClr val="tx1"/>
              </a:buClr>
              <a:buFont typeface="Arial" charset="0"/>
              <a:buAutoNum type="arabicPeriod"/>
            </a:pPr>
            <a:r>
              <a:rPr lang="en-US" sz="2800" dirty="0">
                <a:latin typeface="Arial" charset="0"/>
                <a:ea typeface="MS PGothic" charset="0"/>
                <a:cs typeface="MS PGothic" charset="0"/>
              </a:rPr>
              <a:t>Basic education appropriate for the labor force</a:t>
            </a:r>
          </a:p>
          <a:p>
            <a:pPr>
              <a:lnSpc>
                <a:spcPct val="90000"/>
              </a:lnSpc>
              <a:spcAft>
                <a:spcPts val="1200"/>
              </a:spcAft>
              <a:buClr>
                <a:schemeClr val="tx1"/>
              </a:buClr>
              <a:buFont typeface="Arial" charset="0"/>
              <a:buAutoNum type="arabicPeriod"/>
            </a:pPr>
            <a:r>
              <a:rPr lang="en-US" sz="2800" dirty="0">
                <a:latin typeface="Arial" charset="0"/>
                <a:ea typeface="MS PGothic" charset="0"/>
                <a:cs typeface="MS PGothic" charset="0"/>
              </a:rPr>
              <a:t>Diet of the labor force</a:t>
            </a:r>
          </a:p>
          <a:p>
            <a:pPr>
              <a:lnSpc>
                <a:spcPct val="90000"/>
              </a:lnSpc>
              <a:spcAft>
                <a:spcPts val="1200"/>
              </a:spcAft>
              <a:buClr>
                <a:schemeClr val="tx1"/>
              </a:buClr>
              <a:buFont typeface="Arial" charset="0"/>
              <a:buAutoNum type="arabicPeriod"/>
            </a:pPr>
            <a:r>
              <a:rPr lang="en-US" sz="2800" dirty="0">
                <a:latin typeface="Arial" charset="0"/>
                <a:ea typeface="MS PGothic" charset="0"/>
                <a:cs typeface="MS PGothic" charset="0"/>
              </a:rPr>
              <a:t>Social overhead that makes labor available</a:t>
            </a:r>
            <a:endParaRPr lang="en-AU" sz="2800" dirty="0">
              <a:latin typeface="Arial" charset="0"/>
              <a:ea typeface="MS PGothic" charset="0"/>
              <a:cs typeface="MS PGothic" charset="0"/>
            </a:endParaRPr>
          </a:p>
        </p:txBody>
      </p:sp>
      <p:sp>
        <p:nvSpPr>
          <p:cNvPr id="148485" name="Text Box 5"/>
          <p:cNvSpPr txBox="1">
            <a:spLocks noChangeArrowheads="1"/>
          </p:cNvSpPr>
          <p:nvPr/>
        </p:nvSpPr>
        <p:spPr bwMode="auto">
          <a:xfrm>
            <a:off x="1304925" y="4535488"/>
            <a:ext cx="7396163" cy="1263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rgbClr val="BF0922"/>
              </a:buClr>
              <a:buFont typeface="Arial Unicode MS" charset="0"/>
              <a:buChar char="▶"/>
            </a:pPr>
            <a:r>
              <a:rPr lang="en-US" sz="2800" dirty="0">
                <a:latin typeface="Arial" charset="0"/>
                <a:ea typeface="MS PGothic" charset="0"/>
                <a:cs typeface="MS PGothic" charset="0"/>
              </a:rPr>
              <a:t>Challenge is in maintaining and enhancing skills in the midst of rapidly changing technology and knowledge</a:t>
            </a:r>
            <a:endParaRPr lang="en-AU" sz="2800" dirty="0">
              <a:latin typeface="Arial" charset="0"/>
              <a:ea typeface="MS PGothic" charset="0"/>
              <a:cs typeface="MS PGothic"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48484"/>
                                        </p:tgtEl>
                                        <p:attrNameLst>
                                          <p:attrName>style.visibility</p:attrName>
                                        </p:attrNameLst>
                                      </p:cBhvr>
                                      <p:to>
                                        <p:strVal val="visible"/>
                                      </p:to>
                                    </p:set>
                                    <p:animEffect transition="in" filter="strips(downRight)">
                                      <p:cBhvr>
                                        <p:cTn id="7" dur="1000"/>
                                        <p:tgtEl>
                                          <p:spTgt spid="148484"/>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48485"/>
                                        </p:tgtEl>
                                        <p:attrNameLst>
                                          <p:attrName>style.visibility</p:attrName>
                                        </p:attrNameLst>
                                      </p:cBhvr>
                                      <p:to>
                                        <p:strVal val="visible"/>
                                      </p:to>
                                    </p:set>
                                    <p:animEffect transition="in" filter="strips(downRight)">
                                      <p:cBhvr>
                                        <p:cTn id="11" dur="1000"/>
                                        <p:tgtEl>
                                          <p:spTgt spid="148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4" grpId="0"/>
      <p:bldP spid="14848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685800" y="434975"/>
            <a:ext cx="7772400" cy="893763"/>
          </a:xfrm>
        </p:spPr>
        <p:txBody>
          <a:bodyPr/>
          <a:lstStyle/>
          <a:p>
            <a:r>
              <a:rPr lang="en-US">
                <a:latin typeface="Arial" charset="0"/>
                <a:cs typeface="Arial" charset="0"/>
              </a:rPr>
              <a:t>Labor Skills</a:t>
            </a:r>
          </a:p>
        </p:txBody>
      </p:sp>
      <p:sp>
        <p:nvSpPr>
          <p:cNvPr id="150531" name="Rectangle 3"/>
          <p:cNvSpPr>
            <a:spLocks noChangeArrowheads="1"/>
          </p:cNvSpPr>
          <p:nvPr/>
        </p:nvSpPr>
        <p:spPr bwMode="auto">
          <a:xfrm>
            <a:off x="652463" y="1463675"/>
            <a:ext cx="7839075" cy="76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90000"/>
              </a:lnSpc>
            </a:pPr>
            <a:r>
              <a:rPr lang="en-US" sz="2400" b="1" dirty="0">
                <a:solidFill>
                  <a:srgbClr val="D33320"/>
                </a:solidFill>
              </a:rPr>
              <a:t>About half of the 17-year-olds in the U.S. cannot correctly answer questions of this type</a:t>
            </a:r>
          </a:p>
        </p:txBody>
      </p:sp>
      <p:sp>
        <p:nvSpPr>
          <p:cNvPr id="150532" name="Rectangle 4"/>
          <p:cNvSpPr>
            <a:spLocks noChangeArrowheads="1"/>
          </p:cNvSpPr>
          <p:nvPr/>
        </p:nvSpPr>
        <p:spPr bwMode="auto">
          <a:xfrm>
            <a:off x="7180263" y="6005513"/>
            <a:ext cx="114458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600" b="1"/>
              <a:t>Figure </a:t>
            </a:r>
            <a:r>
              <a:rPr lang="en-US" sz="1600" b="1">
                <a:solidFill>
                  <a:schemeClr val="tx2"/>
                </a:solidFill>
              </a:rPr>
              <a:t>1.7</a:t>
            </a:r>
          </a:p>
        </p:txBody>
      </p:sp>
      <p:pic>
        <p:nvPicPr>
          <p:cNvPr id="1505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8" y="2465388"/>
            <a:ext cx="8050212" cy="3355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50531"/>
                                        </p:tgtEl>
                                        <p:attrNameLst>
                                          <p:attrName>style.visibility</p:attrName>
                                        </p:attrNameLst>
                                      </p:cBhvr>
                                      <p:to>
                                        <p:strVal val="visible"/>
                                      </p:to>
                                    </p:set>
                                    <p:animEffect transition="in" filter="wipe(left)">
                                      <p:cBhvr>
                                        <p:cTn id="7" dur="1000"/>
                                        <p:tgtEl>
                                          <p:spTgt spid="150531"/>
                                        </p:tgtEl>
                                      </p:cBhvr>
                                    </p:animEffect>
                                  </p:childTnLst>
                                </p:cTn>
                              </p:par>
                            </p:childTnLst>
                          </p:cTn>
                        </p:par>
                        <p:par>
                          <p:cTn id="8" fill="hold" nodeType="afterGroup">
                            <p:stCondLst>
                              <p:cond delay="2000"/>
                            </p:stCondLst>
                            <p:childTnLst>
                              <p:par>
                                <p:cTn id="9" presetID="23" presetClass="entr" presetSubtype="272" fill="hold" nodeType="afterEffect">
                                  <p:stCondLst>
                                    <p:cond delay="1000"/>
                                  </p:stCondLst>
                                  <p:childTnLst>
                                    <p:set>
                                      <p:cBhvr>
                                        <p:cTn id="10" dur="1" fill="hold">
                                          <p:stCondLst>
                                            <p:cond delay="0"/>
                                          </p:stCondLst>
                                        </p:cTn>
                                        <p:tgtEl>
                                          <p:spTgt spid="150534"/>
                                        </p:tgtEl>
                                        <p:attrNameLst>
                                          <p:attrName>style.visibility</p:attrName>
                                        </p:attrNameLst>
                                      </p:cBhvr>
                                      <p:to>
                                        <p:strVal val="visible"/>
                                      </p:to>
                                    </p:set>
                                    <p:anim calcmode="lin" valueType="num">
                                      <p:cBhvr>
                                        <p:cTn id="11" dur="1000" fill="hold"/>
                                        <p:tgtEl>
                                          <p:spTgt spid="150534"/>
                                        </p:tgtEl>
                                        <p:attrNameLst>
                                          <p:attrName>ppt_w</p:attrName>
                                        </p:attrNameLst>
                                      </p:cBhvr>
                                      <p:tavLst>
                                        <p:tav tm="0">
                                          <p:val>
                                            <p:strVal val="2/3*#ppt_w"/>
                                          </p:val>
                                        </p:tav>
                                        <p:tav tm="100000">
                                          <p:val>
                                            <p:strVal val="#ppt_w"/>
                                          </p:val>
                                        </p:tav>
                                      </p:tavLst>
                                    </p:anim>
                                    <p:anim calcmode="lin" valueType="num">
                                      <p:cBhvr>
                                        <p:cTn id="12" dur="1000" fill="hold"/>
                                        <p:tgtEl>
                                          <p:spTgt spid="150534"/>
                                        </p:tgtEl>
                                        <p:attrNameLst>
                                          <p:attrName>ppt_h</p:attrName>
                                        </p:attrNameLst>
                                      </p:cBhvr>
                                      <p:tavLst>
                                        <p:tav tm="0">
                                          <p:val>
                                            <p:strVal val="2/3*#ppt_h"/>
                                          </p:val>
                                        </p:tav>
                                        <p:tav tm="100000">
                                          <p:val>
                                            <p:strVal val="#ppt_h"/>
                                          </p:val>
                                        </p:tav>
                                      </p:tavLst>
                                    </p:anim>
                                  </p:childTnLst>
                                </p:cTn>
                              </p:par>
                            </p:childTnLst>
                          </p:cTn>
                        </p:par>
                        <p:par>
                          <p:cTn id="13" fill="hold" nodeType="afterGroup">
                            <p:stCondLst>
                              <p:cond delay="4000"/>
                            </p:stCondLst>
                            <p:childTnLst>
                              <p:par>
                                <p:cTn id="14" presetID="22" presetClass="entr" presetSubtype="8" fill="hold" grpId="0" nodeType="afterEffect">
                                  <p:stCondLst>
                                    <p:cond delay="0"/>
                                  </p:stCondLst>
                                  <p:childTnLst>
                                    <p:set>
                                      <p:cBhvr>
                                        <p:cTn id="15" dur="1" fill="hold">
                                          <p:stCondLst>
                                            <p:cond delay="0"/>
                                          </p:stCondLst>
                                        </p:cTn>
                                        <p:tgtEl>
                                          <p:spTgt spid="150532"/>
                                        </p:tgtEl>
                                        <p:attrNameLst>
                                          <p:attrName>style.visibility</p:attrName>
                                        </p:attrNameLst>
                                      </p:cBhvr>
                                      <p:to>
                                        <p:strVal val="visible"/>
                                      </p:to>
                                    </p:set>
                                    <p:animEffect transition="in" filter="wipe(left)">
                                      <p:cBhvr>
                                        <p:cTn id="16" dur="1000"/>
                                        <p:tgtEl>
                                          <p:spTgt spid="150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autoUpdateAnimBg="0"/>
      <p:bldP spid="150532"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a:xfrm>
            <a:off x="677863" y="434975"/>
            <a:ext cx="7770812" cy="1282700"/>
          </a:xfrm>
        </p:spPr>
        <p:txBody>
          <a:bodyPr/>
          <a:lstStyle/>
          <a:p>
            <a:pPr>
              <a:lnSpc>
                <a:spcPct val="80000"/>
              </a:lnSpc>
            </a:pPr>
            <a:r>
              <a:rPr lang="en-US">
                <a:latin typeface="Arial" charset="0"/>
                <a:cs typeface="Arial" charset="0"/>
              </a:rPr>
              <a:t>Capital</a:t>
            </a:r>
            <a:endParaRPr lang="en-US" sz="7200">
              <a:latin typeface="Arial" charset="0"/>
              <a:cs typeface="Arial" charset="0"/>
            </a:endParaRPr>
          </a:p>
        </p:txBody>
      </p:sp>
      <p:grpSp>
        <p:nvGrpSpPr>
          <p:cNvPr id="152579" name="Group 3"/>
          <p:cNvGrpSpPr>
            <a:grpSpLocks/>
          </p:cNvGrpSpPr>
          <p:nvPr/>
        </p:nvGrpSpPr>
        <p:grpSpPr bwMode="auto">
          <a:xfrm>
            <a:off x="1114425" y="1479550"/>
            <a:ext cx="6389688" cy="4633913"/>
            <a:chOff x="702" y="1044"/>
            <a:chExt cx="4025" cy="2919"/>
          </a:xfrm>
        </p:grpSpPr>
        <p:sp>
          <p:nvSpPr>
            <p:cNvPr id="131077" name="Text Box 4"/>
            <p:cNvSpPr txBox="1">
              <a:spLocks noChangeArrowheads="1"/>
            </p:cNvSpPr>
            <p:nvPr/>
          </p:nvSpPr>
          <p:spPr bwMode="auto">
            <a:xfrm>
              <a:off x="865" y="1044"/>
              <a:ext cx="261" cy="2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gn="r">
                <a:lnSpc>
                  <a:spcPct val="275000"/>
                </a:lnSpc>
              </a:pPr>
              <a:r>
                <a:rPr lang="en-AU" sz="1600" b="1">
                  <a:latin typeface="Arial" charset="0"/>
                </a:rPr>
                <a:t>10</a:t>
              </a:r>
            </a:p>
            <a:p>
              <a:pPr algn="r">
                <a:lnSpc>
                  <a:spcPct val="275000"/>
                </a:lnSpc>
              </a:pPr>
              <a:r>
                <a:rPr lang="en-AU" sz="1600" b="1">
                  <a:latin typeface="Arial" charset="0"/>
                </a:rPr>
                <a:t>8</a:t>
              </a:r>
            </a:p>
            <a:p>
              <a:pPr algn="r">
                <a:lnSpc>
                  <a:spcPct val="275000"/>
                </a:lnSpc>
              </a:pPr>
              <a:r>
                <a:rPr lang="en-AU" sz="1600" b="1">
                  <a:latin typeface="Arial" charset="0"/>
                </a:rPr>
                <a:t>6</a:t>
              </a:r>
            </a:p>
            <a:p>
              <a:pPr algn="r">
                <a:lnSpc>
                  <a:spcPct val="275000"/>
                </a:lnSpc>
              </a:pPr>
              <a:r>
                <a:rPr lang="en-AU" sz="1600" b="1">
                  <a:latin typeface="Arial" charset="0"/>
                </a:rPr>
                <a:t>4</a:t>
              </a:r>
            </a:p>
            <a:p>
              <a:pPr algn="r">
                <a:lnSpc>
                  <a:spcPct val="275000"/>
                </a:lnSpc>
              </a:pPr>
              <a:r>
                <a:rPr lang="en-AU" sz="1600" b="1">
                  <a:latin typeface="Arial" charset="0"/>
                </a:rPr>
                <a:t>2</a:t>
              </a:r>
            </a:p>
            <a:p>
              <a:pPr algn="r">
                <a:lnSpc>
                  <a:spcPct val="275000"/>
                </a:lnSpc>
              </a:pPr>
              <a:r>
                <a:rPr lang="en-AU" sz="1600" b="1">
                  <a:latin typeface="Arial" charset="0"/>
                </a:rPr>
                <a:t>0</a:t>
              </a:r>
            </a:p>
          </p:txBody>
        </p:sp>
        <p:grpSp>
          <p:nvGrpSpPr>
            <p:cNvPr id="131078" name="Group 5"/>
            <p:cNvGrpSpPr>
              <a:grpSpLocks/>
            </p:cNvGrpSpPr>
            <p:nvPr/>
          </p:nvGrpSpPr>
          <p:grpSpPr bwMode="auto">
            <a:xfrm>
              <a:off x="702" y="1297"/>
              <a:ext cx="4025" cy="2666"/>
              <a:chOff x="702" y="1297"/>
              <a:chExt cx="4025" cy="2666"/>
            </a:xfrm>
          </p:grpSpPr>
          <p:sp>
            <p:nvSpPr>
              <p:cNvPr id="131079" name="Text Box 6"/>
              <p:cNvSpPr txBox="1">
                <a:spLocks noChangeArrowheads="1"/>
              </p:cNvSpPr>
              <p:nvPr/>
            </p:nvSpPr>
            <p:spPr bwMode="auto">
              <a:xfrm rot="-5400000">
                <a:off x="-235" y="2350"/>
                <a:ext cx="2087"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a:latin typeface="Arial" charset="0"/>
                  </a:rPr>
                  <a:t>Percent increase in productivity</a:t>
                </a:r>
              </a:p>
            </p:txBody>
          </p:sp>
          <p:sp>
            <p:nvSpPr>
              <p:cNvPr id="131080" name="Text Box 7"/>
              <p:cNvSpPr txBox="1">
                <a:spLocks noChangeArrowheads="1"/>
              </p:cNvSpPr>
              <p:nvPr/>
            </p:nvSpPr>
            <p:spPr bwMode="auto">
              <a:xfrm>
                <a:off x="2148" y="3751"/>
                <a:ext cx="1517"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a:latin typeface="Arial" charset="0"/>
                  </a:rPr>
                  <a:t>Percentage investment</a:t>
                </a:r>
              </a:p>
            </p:txBody>
          </p:sp>
          <p:sp>
            <p:nvSpPr>
              <p:cNvPr id="131081" name="Text Box 8"/>
              <p:cNvSpPr txBox="1">
                <a:spLocks noChangeArrowheads="1"/>
              </p:cNvSpPr>
              <p:nvPr/>
            </p:nvSpPr>
            <p:spPr bwMode="auto">
              <a:xfrm>
                <a:off x="1036" y="3535"/>
                <a:ext cx="3691"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tabLst>
                    <a:tab pos="1257300" algn="ctr"/>
                    <a:tab pos="2336800" algn="ctr"/>
                    <a:tab pos="3403600" algn="ctr"/>
                    <a:tab pos="4483100" algn="ctr"/>
                    <a:tab pos="5562600" algn="ctr"/>
                  </a:tabLst>
                  <a:defRPr>
                    <a:solidFill>
                      <a:schemeClr val="tx1"/>
                    </a:solidFill>
                    <a:latin typeface="Calibri" charset="0"/>
                    <a:ea typeface="ＭＳ Ｐゴシック" charset="0"/>
                    <a:cs typeface="Arial" charset="0"/>
                  </a:defRPr>
                </a:lvl1pPr>
                <a:lvl2pPr marL="742950" indent="-285750">
                  <a:tabLst>
                    <a:tab pos="1257300" algn="ctr"/>
                    <a:tab pos="2336800" algn="ctr"/>
                    <a:tab pos="3403600" algn="ctr"/>
                    <a:tab pos="4483100" algn="ctr"/>
                    <a:tab pos="5562600" algn="ctr"/>
                  </a:tabLst>
                  <a:defRPr>
                    <a:solidFill>
                      <a:schemeClr val="tx1"/>
                    </a:solidFill>
                    <a:latin typeface="Calibri" charset="0"/>
                    <a:ea typeface="Arial" charset="0"/>
                    <a:cs typeface="Arial" charset="0"/>
                  </a:defRPr>
                </a:lvl2pPr>
                <a:lvl3pPr marL="1143000" indent="-228600">
                  <a:tabLst>
                    <a:tab pos="1257300" algn="ctr"/>
                    <a:tab pos="2336800" algn="ctr"/>
                    <a:tab pos="3403600" algn="ctr"/>
                    <a:tab pos="4483100" algn="ctr"/>
                    <a:tab pos="5562600" algn="ctr"/>
                  </a:tabLst>
                  <a:defRPr>
                    <a:solidFill>
                      <a:schemeClr val="tx1"/>
                    </a:solidFill>
                    <a:latin typeface="Calibri" charset="0"/>
                    <a:ea typeface="Arial" charset="0"/>
                    <a:cs typeface="Arial" charset="0"/>
                  </a:defRPr>
                </a:lvl3pPr>
                <a:lvl4pPr marL="1600200" indent="-228600">
                  <a:tabLst>
                    <a:tab pos="1257300" algn="ctr"/>
                    <a:tab pos="2336800" algn="ctr"/>
                    <a:tab pos="3403600" algn="ctr"/>
                    <a:tab pos="4483100" algn="ctr"/>
                    <a:tab pos="5562600" algn="ctr"/>
                  </a:tabLst>
                  <a:defRPr>
                    <a:solidFill>
                      <a:schemeClr val="tx1"/>
                    </a:solidFill>
                    <a:latin typeface="Calibri" charset="0"/>
                    <a:ea typeface="Arial" charset="0"/>
                    <a:cs typeface="Arial" charset="0"/>
                  </a:defRPr>
                </a:lvl4pPr>
                <a:lvl5pPr marL="2057400" indent="-228600">
                  <a:tabLst>
                    <a:tab pos="1257300" algn="ctr"/>
                    <a:tab pos="2336800" algn="ctr"/>
                    <a:tab pos="3403600" algn="ctr"/>
                    <a:tab pos="4483100" algn="ctr"/>
                    <a:tab pos="5562600" algn="ctr"/>
                  </a:tabLst>
                  <a:defRPr>
                    <a:solidFill>
                      <a:schemeClr val="tx1"/>
                    </a:solidFill>
                    <a:latin typeface="Calibri" charset="0"/>
                    <a:ea typeface="Arial" charset="0"/>
                    <a:cs typeface="Arial" charset="0"/>
                  </a:defRPr>
                </a:lvl5pPr>
                <a:lvl6pPr marL="2514600" indent="-228600" fontAlgn="base">
                  <a:spcBef>
                    <a:spcPct val="0"/>
                  </a:spcBef>
                  <a:spcAft>
                    <a:spcPct val="0"/>
                  </a:spcAft>
                  <a:tabLst>
                    <a:tab pos="1257300" algn="ctr"/>
                    <a:tab pos="2336800" algn="ctr"/>
                    <a:tab pos="3403600" algn="ctr"/>
                    <a:tab pos="4483100" algn="ctr"/>
                    <a:tab pos="5562600" algn="ctr"/>
                  </a:tabLst>
                  <a:defRPr>
                    <a:solidFill>
                      <a:schemeClr val="tx1"/>
                    </a:solidFill>
                    <a:latin typeface="Calibri" charset="0"/>
                    <a:ea typeface="Arial" charset="0"/>
                    <a:cs typeface="Arial" charset="0"/>
                  </a:defRPr>
                </a:lvl6pPr>
                <a:lvl7pPr marL="2971800" indent="-228600" fontAlgn="base">
                  <a:spcBef>
                    <a:spcPct val="0"/>
                  </a:spcBef>
                  <a:spcAft>
                    <a:spcPct val="0"/>
                  </a:spcAft>
                  <a:tabLst>
                    <a:tab pos="1257300" algn="ctr"/>
                    <a:tab pos="2336800" algn="ctr"/>
                    <a:tab pos="3403600" algn="ctr"/>
                    <a:tab pos="4483100" algn="ctr"/>
                    <a:tab pos="5562600" algn="ctr"/>
                  </a:tabLst>
                  <a:defRPr>
                    <a:solidFill>
                      <a:schemeClr val="tx1"/>
                    </a:solidFill>
                    <a:latin typeface="Calibri" charset="0"/>
                    <a:ea typeface="Arial" charset="0"/>
                    <a:cs typeface="Arial" charset="0"/>
                  </a:defRPr>
                </a:lvl7pPr>
                <a:lvl8pPr marL="3429000" indent="-228600" fontAlgn="base">
                  <a:spcBef>
                    <a:spcPct val="0"/>
                  </a:spcBef>
                  <a:spcAft>
                    <a:spcPct val="0"/>
                  </a:spcAft>
                  <a:tabLst>
                    <a:tab pos="1257300" algn="ctr"/>
                    <a:tab pos="2336800" algn="ctr"/>
                    <a:tab pos="3403600" algn="ctr"/>
                    <a:tab pos="4483100" algn="ctr"/>
                    <a:tab pos="5562600" algn="ctr"/>
                  </a:tabLst>
                  <a:defRPr>
                    <a:solidFill>
                      <a:schemeClr val="tx1"/>
                    </a:solidFill>
                    <a:latin typeface="Calibri" charset="0"/>
                    <a:ea typeface="Arial" charset="0"/>
                    <a:cs typeface="Arial" charset="0"/>
                  </a:defRPr>
                </a:lvl8pPr>
                <a:lvl9pPr marL="3886200" indent="-228600" fontAlgn="base">
                  <a:spcBef>
                    <a:spcPct val="0"/>
                  </a:spcBef>
                  <a:spcAft>
                    <a:spcPct val="0"/>
                  </a:spcAft>
                  <a:tabLst>
                    <a:tab pos="1257300" algn="ctr"/>
                    <a:tab pos="2336800" algn="ctr"/>
                    <a:tab pos="3403600" algn="ctr"/>
                    <a:tab pos="4483100" algn="ctr"/>
                    <a:tab pos="5562600" algn="ctr"/>
                  </a:tabLst>
                  <a:defRPr>
                    <a:solidFill>
                      <a:schemeClr val="tx1"/>
                    </a:solidFill>
                    <a:latin typeface="Calibri" charset="0"/>
                    <a:ea typeface="Arial" charset="0"/>
                    <a:cs typeface="Arial" charset="0"/>
                  </a:defRPr>
                </a:lvl9pPr>
              </a:lstStyle>
              <a:p>
                <a:r>
                  <a:rPr lang="en-AU" sz="1600" b="1">
                    <a:latin typeface="Arial" charset="0"/>
                    <a:ea typeface="MS PGothic" charset="0"/>
                    <a:cs typeface="MS PGothic" charset="0"/>
                  </a:rPr>
                  <a:t>10	15	20	25	30	35</a:t>
                </a:r>
              </a:p>
            </p:txBody>
          </p:sp>
          <p:sp>
            <p:nvSpPr>
              <p:cNvPr id="131082" name="Freeform 9"/>
              <p:cNvSpPr>
                <a:spLocks/>
              </p:cNvSpPr>
              <p:nvPr/>
            </p:nvSpPr>
            <p:spPr bwMode="auto">
              <a:xfrm>
                <a:off x="1166" y="1297"/>
                <a:ext cx="3560" cy="2192"/>
              </a:xfrm>
              <a:custGeom>
                <a:avLst/>
                <a:gdLst>
                  <a:gd name="T0" fmla="*/ 0 w 3560"/>
                  <a:gd name="T1" fmla="*/ 0 h 2192"/>
                  <a:gd name="T2" fmla="*/ 0 w 3560"/>
                  <a:gd name="T3" fmla="*/ 2192 h 2192"/>
                  <a:gd name="T4" fmla="*/ 3560 w 3560"/>
                  <a:gd name="T5" fmla="*/ 2192 h 2192"/>
                  <a:gd name="T6" fmla="*/ 0 60000 65536"/>
                  <a:gd name="T7" fmla="*/ 0 60000 65536"/>
                  <a:gd name="T8" fmla="*/ 0 60000 65536"/>
                  <a:gd name="T9" fmla="*/ 0 w 3560"/>
                  <a:gd name="T10" fmla="*/ 0 h 2192"/>
                  <a:gd name="T11" fmla="*/ 3560 w 3560"/>
                  <a:gd name="T12" fmla="*/ 2192 h 2192"/>
                </a:gdLst>
                <a:ahLst/>
                <a:cxnLst>
                  <a:cxn ang="T6">
                    <a:pos x="T0" y="T1"/>
                  </a:cxn>
                  <a:cxn ang="T7">
                    <a:pos x="T2" y="T3"/>
                  </a:cxn>
                  <a:cxn ang="T8">
                    <a:pos x="T4" y="T5"/>
                  </a:cxn>
                </a:cxnLst>
                <a:rect l="T9" t="T10" r="T11" b="T12"/>
                <a:pathLst>
                  <a:path w="3560" h="2192">
                    <a:moveTo>
                      <a:pt x="0" y="0"/>
                    </a:moveTo>
                    <a:lnTo>
                      <a:pt x="0" y="2192"/>
                    </a:lnTo>
                    <a:lnTo>
                      <a:pt x="3560" y="2192"/>
                    </a:lnTo>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grpSp>
      <p:pic>
        <p:nvPicPr>
          <p:cNvPr id="15258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25" y="2986088"/>
            <a:ext cx="2132013" cy="2443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2587" name="AutoShape 11"/>
          <p:cNvSpPr>
            <a:spLocks noChangeArrowheads="1"/>
          </p:cNvSpPr>
          <p:nvPr/>
        </p:nvSpPr>
        <p:spPr bwMode="auto">
          <a:xfrm rot="-1951051">
            <a:off x="2024063" y="2840038"/>
            <a:ext cx="5049837" cy="1198562"/>
          </a:xfrm>
          <a:prstGeom prst="notchedRightArrow">
            <a:avLst>
              <a:gd name="adj1" fmla="val 49907"/>
              <a:gd name="adj2" fmla="val 80442"/>
            </a:avLst>
          </a:prstGeom>
          <a:solidFill>
            <a:schemeClr val="hlink"/>
          </a:solidFill>
          <a:ln w="9525">
            <a:solidFill>
              <a:schemeClr val="tx1"/>
            </a:solidFill>
            <a:miter lim="800000"/>
            <a:headEnd/>
            <a:tailEnd/>
          </a:ln>
        </p:spPr>
        <p:txBody>
          <a:bodyPr wrap="none" anchor="ctr"/>
          <a:lstStyle/>
          <a:p>
            <a:endParaRPr lang="en-US"/>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afterEffect">
                                  <p:stCondLst>
                                    <p:cond delay="1000"/>
                                  </p:stCondLst>
                                  <p:childTnLst>
                                    <p:set>
                                      <p:cBhvr>
                                        <p:cTn id="6" dur="1" fill="hold">
                                          <p:stCondLst>
                                            <p:cond delay="0"/>
                                          </p:stCondLst>
                                        </p:cTn>
                                        <p:tgtEl>
                                          <p:spTgt spid="152579"/>
                                        </p:tgtEl>
                                        <p:attrNameLst>
                                          <p:attrName>style.visibility</p:attrName>
                                        </p:attrNameLst>
                                      </p:cBhvr>
                                      <p:to>
                                        <p:strVal val="visible"/>
                                      </p:to>
                                    </p:set>
                                    <p:animEffect transition="in" filter="strips(upRight)">
                                      <p:cBhvr>
                                        <p:cTn id="7" dur="1000"/>
                                        <p:tgtEl>
                                          <p:spTgt spid="152579"/>
                                        </p:tgtEl>
                                      </p:cBhvr>
                                    </p:animEffect>
                                  </p:childTnLst>
                                </p:cTn>
                              </p:par>
                            </p:childTnLst>
                          </p:cTn>
                        </p:par>
                        <p:par>
                          <p:cTn id="8" fill="hold" nodeType="afterGroup">
                            <p:stCondLst>
                              <p:cond delay="2000"/>
                            </p:stCondLst>
                            <p:childTnLst>
                              <p:par>
                                <p:cTn id="9" presetID="22" presetClass="entr" presetSubtype="4" fill="hold" nodeType="afterEffect">
                                  <p:stCondLst>
                                    <p:cond delay="500"/>
                                  </p:stCondLst>
                                  <p:childTnLst>
                                    <p:set>
                                      <p:cBhvr>
                                        <p:cTn id="10" dur="1" fill="hold">
                                          <p:stCondLst>
                                            <p:cond delay="0"/>
                                          </p:stCondLst>
                                        </p:cTn>
                                        <p:tgtEl>
                                          <p:spTgt spid="152586"/>
                                        </p:tgtEl>
                                        <p:attrNameLst>
                                          <p:attrName>style.visibility</p:attrName>
                                        </p:attrNameLst>
                                      </p:cBhvr>
                                      <p:to>
                                        <p:strVal val="visible"/>
                                      </p:to>
                                    </p:set>
                                    <p:animEffect transition="in" filter="wipe(down)">
                                      <p:cBhvr>
                                        <p:cTn id="11" dur="1000"/>
                                        <p:tgtEl>
                                          <p:spTgt spid="152586"/>
                                        </p:tgtEl>
                                      </p:cBhvr>
                                    </p:animEffect>
                                  </p:childTnLst>
                                </p:cTn>
                              </p:par>
                            </p:childTnLst>
                          </p:cTn>
                        </p:par>
                        <p:par>
                          <p:cTn id="12" fill="hold" nodeType="afterGroup">
                            <p:stCondLst>
                              <p:cond delay="3500"/>
                            </p:stCondLst>
                            <p:childTnLst>
                              <p:par>
                                <p:cTn id="13" presetID="18" presetClass="entr" presetSubtype="3" fill="hold" grpId="0" nodeType="afterEffect">
                                  <p:stCondLst>
                                    <p:cond delay="1000"/>
                                  </p:stCondLst>
                                  <p:childTnLst>
                                    <p:set>
                                      <p:cBhvr>
                                        <p:cTn id="14" dur="1" fill="hold">
                                          <p:stCondLst>
                                            <p:cond delay="0"/>
                                          </p:stCondLst>
                                        </p:cTn>
                                        <p:tgtEl>
                                          <p:spTgt spid="152587"/>
                                        </p:tgtEl>
                                        <p:attrNameLst>
                                          <p:attrName>style.visibility</p:attrName>
                                        </p:attrNameLst>
                                      </p:cBhvr>
                                      <p:to>
                                        <p:strVal val="visible"/>
                                      </p:to>
                                    </p:set>
                                    <p:animEffect transition="in" filter="strips(upRight)">
                                      <p:cBhvr>
                                        <p:cTn id="15" dur="1000"/>
                                        <p:tgtEl>
                                          <p:spTgt spid="152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p:txBody>
          <a:bodyPr/>
          <a:lstStyle/>
          <a:p>
            <a:r>
              <a:rPr lang="en-US">
                <a:latin typeface="Arial" charset="0"/>
                <a:cs typeface="Arial" charset="0"/>
              </a:rPr>
              <a:t>Management</a:t>
            </a:r>
          </a:p>
        </p:txBody>
      </p:sp>
      <p:sp>
        <p:nvSpPr>
          <p:cNvPr id="133122" name="Content Placeholder 2"/>
          <p:cNvSpPr>
            <a:spLocks noGrp="1"/>
          </p:cNvSpPr>
          <p:nvPr>
            <p:ph idx="1"/>
          </p:nvPr>
        </p:nvSpPr>
        <p:spPr>
          <a:xfrm>
            <a:off x="615950" y="1498600"/>
            <a:ext cx="7937500" cy="4787900"/>
          </a:xfrm>
        </p:spPr>
        <p:txBody>
          <a:bodyPr/>
          <a:lstStyle/>
          <a:p>
            <a:pPr>
              <a:buFont typeface="Arial Unicode MS" charset="0"/>
              <a:buChar char="▶"/>
            </a:pPr>
            <a:r>
              <a:rPr lang="en-US" dirty="0">
                <a:latin typeface="Arial" charset="0"/>
                <a:cs typeface="Arial" charset="0"/>
              </a:rPr>
              <a:t>Ensures labor and capital are effectively used to increase productivity</a:t>
            </a:r>
          </a:p>
          <a:p>
            <a:pPr lvl="1">
              <a:buFont typeface="Arial Unicode MS" charset="0"/>
              <a:buChar char="▶"/>
            </a:pPr>
            <a:r>
              <a:rPr lang="en-US" dirty="0">
                <a:latin typeface="Arial" charset="0"/>
                <a:cs typeface="Arial" charset="0"/>
              </a:rPr>
              <a:t>Use of knowledge</a:t>
            </a:r>
          </a:p>
          <a:p>
            <a:pPr lvl="1">
              <a:buFont typeface="Arial Unicode MS" charset="0"/>
              <a:buChar char="▶"/>
            </a:pPr>
            <a:r>
              <a:rPr lang="en-US" dirty="0">
                <a:latin typeface="Arial" charset="0"/>
                <a:cs typeface="Arial" charset="0"/>
              </a:rPr>
              <a:t>Application of technologies</a:t>
            </a:r>
          </a:p>
          <a:p>
            <a:pPr>
              <a:buFont typeface="Arial Unicode MS" charset="0"/>
              <a:buChar char="▶"/>
            </a:pPr>
            <a:r>
              <a:rPr lang="en-US" dirty="0">
                <a:solidFill>
                  <a:schemeClr val="tx2"/>
                </a:solidFill>
                <a:latin typeface="Arial" charset="0"/>
                <a:cs typeface="Arial" charset="0"/>
              </a:rPr>
              <a:t>Knowledge </a:t>
            </a:r>
            <a:r>
              <a:rPr lang="en-US" dirty="0" smtClean="0">
                <a:solidFill>
                  <a:schemeClr val="tx2"/>
                </a:solidFill>
                <a:latin typeface="Arial" charset="0"/>
                <a:cs typeface="Arial" charset="0"/>
              </a:rPr>
              <a:t>societies</a:t>
            </a:r>
          </a:p>
          <a:p>
            <a:pPr lvl="1">
              <a:buFont typeface="Arial Unicode MS" charset="0"/>
              <a:buChar char="▶"/>
            </a:pPr>
            <a:r>
              <a:rPr lang="en-US" dirty="0">
                <a:latin typeface="Arial" charset="0"/>
                <a:cs typeface="Arial" charset="0"/>
              </a:rPr>
              <a:t>Labor has migrated from manual work to technical and information-processing </a:t>
            </a:r>
            <a:r>
              <a:rPr lang="en-US" dirty="0" smtClean="0">
                <a:latin typeface="Arial" charset="0"/>
                <a:cs typeface="Arial" charset="0"/>
              </a:rPr>
              <a:t>tasks</a:t>
            </a:r>
            <a:endParaRPr lang="en-US" dirty="0">
              <a:latin typeface="Arial" charset="0"/>
              <a:cs typeface="Arial" charset="0"/>
            </a:endParaRPr>
          </a:p>
          <a:p>
            <a:pPr>
              <a:buFont typeface="Arial Unicode MS" charset="0"/>
              <a:buChar char="▶"/>
            </a:pPr>
            <a:r>
              <a:rPr lang="en-US" dirty="0" smtClean="0">
                <a:latin typeface="Arial" charset="0"/>
                <a:cs typeface="Arial" charset="0"/>
              </a:rPr>
              <a:t>More effective use of technology, knowledge, and capital</a:t>
            </a:r>
            <a:endParaRPr lang="en-US" dirty="0">
              <a:latin typeface="Arial" charset="0"/>
              <a:cs typeface="Arial" charset="0"/>
            </a:endParaRPr>
          </a:p>
          <a:p>
            <a:pPr>
              <a:buFont typeface="Arial Unicode MS" charset="0"/>
              <a:buChar char="▶"/>
            </a:pPr>
            <a:endParaRPr lang="en-US" dirty="0">
              <a:latin typeface="Arial" charset="0"/>
              <a:cs typeface="Arial" charset="0"/>
            </a:endParaRPr>
          </a:p>
        </p:txBody>
      </p:sp>
    </p:spTree>
  </p:cSld>
  <p:clrMapOvr>
    <a:masterClrMapping/>
  </p:clrMapOvr>
  <p:transition spd="slow">
    <p:pull dir="l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p:txBody>
          <a:bodyPr/>
          <a:lstStyle/>
          <a:p>
            <a:pPr>
              <a:lnSpc>
                <a:spcPct val="90000"/>
              </a:lnSpc>
            </a:pPr>
            <a:r>
              <a:rPr lang="en-US" dirty="0" smtClean="0">
                <a:latin typeface="Arial" charset="0"/>
                <a:cs typeface="Arial" charset="0"/>
              </a:rPr>
              <a:t>Productivity in the Service Sector</a:t>
            </a:r>
            <a:endParaRPr lang="en-US" dirty="0">
              <a:latin typeface="Arial" charset="0"/>
              <a:cs typeface="Arial" charset="0"/>
            </a:endParaRPr>
          </a:p>
        </p:txBody>
      </p:sp>
      <p:sp>
        <p:nvSpPr>
          <p:cNvPr id="4" name="Content Placeholder 3"/>
          <p:cNvSpPr>
            <a:spLocks noGrp="1"/>
          </p:cNvSpPr>
          <p:nvPr>
            <p:ph idx="1"/>
          </p:nvPr>
        </p:nvSpPr>
        <p:spPr>
          <a:xfrm>
            <a:off x="457200" y="1600201"/>
            <a:ext cx="8229600" cy="1181100"/>
          </a:xfrm>
        </p:spPr>
        <p:txBody>
          <a:bodyPr/>
          <a:lstStyle/>
          <a:p>
            <a:r>
              <a:rPr lang="en-US" dirty="0"/>
              <a:t>Productivity improvement in services is difficult because</a:t>
            </a:r>
            <a:r>
              <a:rPr lang="en-US" dirty="0" smtClean="0"/>
              <a:t>:</a:t>
            </a:r>
            <a:endParaRPr lang="en-US" dirty="0"/>
          </a:p>
        </p:txBody>
      </p:sp>
      <p:sp>
        <p:nvSpPr>
          <p:cNvPr id="154628" name="Text Box 4"/>
          <p:cNvSpPr txBox="1">
            <a:spLocks noChangeArrowheads="1"/>
          </p:cNvSpPr>
          <p:nvPr/>
        </p:nvSpPr>
        <p:spPr bwMode="auto">
          <a:xfrm>
            <a:off x="917575" y="2741613"/>
            <a:ext cx="7435850" cy="3429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marL="514350" indent="-514350">
              <a:lnSpc>
                <a:spcPct val="90000"/>
              </a:lnSpc>
              <a:spcAft>
                <a:spcPts val="1200"/>
              </a:spcAft>
              <a:buClr>
                <a:schemeClr val="tx1"/>
              </a:buClr>
              <a:buFont typeface="+mj-lt"/>
              <a:buAutoNum type="arabicPeriod"/>
            </a:pPr>
            <a:r>
              <a:rPr lang="en-US" sz="2800" dirty="0">
                <a:latin typeface="Arial" charset="0"/>
                <a:ea typeface="MS PGothic" charset="0"/>
                <a:cs typeface="MS PGothic" charset="0"/>
              </a:rPr>
              <a:t>Typically labor intensive</a:t>
            </a:r>
          </a:p>
          <a:p>
            <a:pPr marL="514350" indent="-514350">
              <a:lnSpc>
                <a:spcPct val="90000"/>
              </a:lnSpc>
              <a:spcAft>
                <a:spcPts val="1200"/>
              </a:spcAft>
              <a:buClr>
                <a:schemeClr val="tx1"/>
              </a:buClr>
              <a:buFont typeface="+mj-lt"/>
              <a:buAutoNum type="arabicPeriod"/>
            </a:pPr>
            <a:r>
              <a:rPr lang="en-US" sz="2800" dirty="0" smtClean="0">
                <a:latin typeface="Arial" charset="0"/>
                <a:ea typeface="MS PGothic" charset="0"/>
                <a:cs typeface="MS PGothic" charset="0"/>
              </a:rPr>
              <a:t>Frequently </a:t>
            </a:r>
            <a:r>
              <a:rPr lang="en-US" sz="2800" dirty="0">
                <a:latin typeface="Arial" charset="0"/>
                <a:ea typeface="MS PGothic" charset="0"/>
                <a:cs typeface="MS PGothic" charset="0"/>
              </a:rPr>
              <a:t>focused on unique individual attributes or desires</a:t>
            </a:r>
          </a:p>
          <a:p>
            <a:pPr marL="514350" indent="-514350">
              <a:lnSpc>
                <a:spcPct val="90000"/>
              </a:lnSpc>
              <a:spcAft>
                <a:spcPts val="1200"/>
              </a:spcAft>
              <a:buClr>
                <a:schemeClr val="tx1"/>
              </a:buClr>
              <a:buFont typeface="+mj-lt"/>
              <a:buAutoNum type="arabicPeriod"/>
            </a:pPr>
            <a:r>
              <a:rPr lang="en-US" sz="2800" dirty="0">
                <a:latin typeface="Arial" charset="0"/>
                <a:ea typeface="MS PGothic" charset="0"/>
                <a:cs typeface="MS PGothic" charset="0"/>
              </a:rPr>
              <a:t>Often an intellectual task performed by professionals</a:t>
            </a:r>
          </a:p>
          <a:p>
            <a:pPr marL="514350" indent="-514350">
              <a:lnSpc>
                <a:spcPct val="90000"/>
              </a:lnSpc>
              <a:spcAft>
                <a:spcPts val="1200"/>
              </a:spcAft>
              <a:buClr>
                <a:schemeClr val="tx1"/>
              </a:buClr>
              <a:buFont typeface="+mj-lt"/>
              <a:buAutoNum type="arabicPeriod"/>
            </a:pPr>
            <a:r>
              <a:rPr lang="en-US" sz="2800" dirty="0">
                <a:latin typeface="Arial" charset="0"/>
                <a:ea typeface="MS PGothic" charset="0"/>
                <a:cs typeface="MS PGothic" charset="0"/>
              </a:rPr>
              <a:t>Often difficult to mechanize and automate</a:t>
            </a:r>
          </a:p>
          <a:p>
            <a:pPr marL="514350" indent="-514350">
              <a:lnSpc>
                <a:spcPct val="90000"/>
              </a:lnSpc>
              <a:spcAft>
                <a:spcPts val="1200"/>
              </a:spcAft>
              <a:buClr>
                <a:schemeClr val="tx1"/>
              </a:buClr>
              <a:buFont typeface="+mj-lt"/>
              <a:buAutoNum type="arabicPeriod"/>
            </a:pPr>
            <a:r>
              <a:rPr lang="en-US" sz="2800" dirty="0">
                <a:latin typeface="Arial" charset="0"/>
                <a:ea typeface="MS PGothic" charset="0"/>
                <a:cs typeface="MS PGothic" charset="0"/>
              </a:rPr>
              <a:t>Often difficult to evaluate for quality</a:t>
            </a:r>
            <a:endParaRPr lang="en-AU" sz="2800" dirty="0">
              <a:latin typeface="Arial" charset="0"/>
              <a:ea typeface="MS PGothic" charset="0"/>
              <a:cs typeface="MS PGothic"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54628">
                                            <p:txEl>
                                              <p:pRg st="0" end="0"/>
                                            </p:txEl>
                                          </p:spTgt>
                                        </p:tgtEl>
                                        <p:attrNameLst>
                                          <p:attrName>style.visibility</p:attrName>
                                        </p:attrNameLst>
                                      </p:cBhvr>
                                      <p:to>
                                        <p:strVal val="visible"/>
                                      </p:to>
                                    </p:set>
                                    <p:animEffect transition="in" filter="strips(downRight)">
                                      <p:cBhvr>
                                        <p:cTn id="7" dur="1000"/>
                                        <p:tgtEl>
                                          <p:spTgt spid="154628">
                                            <p:txEl>
                                              <p:pRg st="0" end="0"/>
                                            </p:txEl>
                                          </p:spTgt>
                                        </p:tgtEl>
                                      </p:cBhvr>
                                    </p:animEffect>
                                  </p:childTnLst>
                                </p:cTn>
                              </p:par>
                            </p:childTnLst>
                          </p:cTn>
                        </p:par>
                        <p:par>
                          <p:cTn id="8" fill="hold">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54628">
                                            <p:txEl>
                                              <p:pRg st="1" end="1"/>
                                            </p:txEl>
                                          </p:spTgt>
                                        </p:tgtEl>
                                        <p:attrNameLst>
                                          <p:attrName>style.visibility</p:attrName>
                                        </p:attrNameLst>
                                      </p:cBhvr>
                                      <p:to>
                                        <p:strVal val="visible"/>
                                      </p:to>
                                    </p:set>
                                    <p:animEffect transition="in" filter="strips(downRight)">
                                      <p:cBhvr>
                                        <p:cTn id="11" dur="1000"/>
                                        <p:tgtEl>
                                          <p:spTgt spid="154628">
                                            <p:txEl>
                                              <p:pRg st="1" end="1"/>
                                            </p:txEl>
                                          </p:spTgt>
                                        </p:tgtEl>
                                      </p:cBhvr>
                                    </p:animEffect>
                                  </p:childTnLst>
                                </p:cTn>
                              </p:par>
                            </p:childTnLst>
                          </p:cTn>
                        </p:par>
                        <p:par>
                          <p:cTn id="12" fill="hold" nodeType="withGroup">
                            <p:stCondLst>
                              <p:cond delay="4000"/>
                            </p:stCondLst>
                            <p:childTnLst>
                              <p:par>
                                <p:cTn id="13" presetID="18" presetClass="entr" presetSubtype="6" fill="hold" grpId="0" nodeType="afterEffect">
                                  <p:stCondLst>
                                    <p:cond delay="1000"/>
                                  </p:stCondLst>
                                  <p:childTnLst>
                                    <p:set>
                                      <p:cBhvr>
                                        <p:cTn id="14" dur="1" fill="hold">
                                          <p:stCondLst>
                                            <p:cond delay="0"/>
                                          </p:stCondLst>
                                        </p:cTn>
                                        <p:tgtEl>
                                          <p:spTgt spid="154628">
                                            <p:txEl>
                                              <p:pRg st="2" end="2"/>
                                            </p:txEl>
                                          </p:spTgt>
                                        </p:tgtEl>
                                        <p:attrNameLst>
                                          <p:attrName>style.visibility</p:attrName>
                                        </p:attrNameLst>
                                      </p:cBhvr>
                                      <p:to>
                                        <p:strVal val="visible"/>
                                      </p:to>
                                    </p:set>
                                    <p:animEffect transition="in" filter="strips(downRight)">
                                      <p:cBhvr>
                                        <p:cTn id="15" dur="1000"/>
                                        <p:tgtEl>
                                          <p:spTgt spid="154628">
                                            <p:txEl>
                                              <p:pRg st="2" end="2"/>
                                            </p:txEl>
                                          </p:spTgt>
                                        </p:tgtEl>
                                      </p:cBhvr>
                                    </p:animEffect>
                                  </p:childTnLst>
                                </p:cTn>
                              </p:par>
                            </p:childTnLst>
                          </p:cTn>
                        </p:par>
                        <p:par>
                          <p:cTn id="16" fill="hold" nodeType="withGroup">
                            <p:stCondLst>
                              <p:cond delay="6000"/>
                            </p:stCondLst>
                            <p:childTnLst>
                              <p:par>
                                <p:cTn id="17" presetID="18" presetClass="entr" presetSubtype="6" fill="hold" grpId="0" nodeType="afterEffect">
                                  <p:stCondLst>
                                    <p:cond delay="1000"/>
                                  </p:stCondLst>
                                  <p:childTnLst>
                                    <p:set>
                                      <p:cBhvr>
                                        <p:cTn id="18" dur="1" fill="hold">
                                          <p:stCondLst>
                                            <p:cond delay="0"/>
                                          </p:stCondLst>
                                        </p:cTn>
                                        <p:tgtEl>
                                          <p:spTgt spid="154628">
                                            <p:txEl>
                                              <p:pRg st="3" end="3"/>
                                            </p:txEl>
                                          </p:spTgt>
                                        </p:tgtEl>
                                        <p:attrNameLst>
                                          <p:attrName>style.visibility</p:attrName>
                                        </p:attrNameLst>
                                      </p:cBhvr>
                                      <p:to>
                                        <p:strVal val="visible"/>
                                      </p:to>
                                    </p:set>
                                    <p:animEffect transition="in" filter="strips(downRight)">
                                      <p:cBhvr>
                                        <p:cTn id="19" dur="1000"/>
                                        <p:tgtEl>
                                          <p:spTgt spid="154628">
                                            <p:txEl>
                                              <p:pRg st="3" end="3"/>
                                            </p:txEl>
                                          </p:spTgt>
                                        </p:tgtEl>
                                      </p:cBhvr>
                                    </p:animEffect>
                                  </p:childTnLst>
                                </p:cTn>
                              </p:par>
                            </p:childTnLst>
                          </p:cTn>
                        </p:par>
                        <p:par>
                          <p:cTn id="20" fill="hold" nodeType="withGroup">
                            <p:stCondLst>
                              <p:cond delay="8000"/>
                            </p:stCondLst>
                            <p:childTnLst>
                              <p:par>
                                <p:cTn id="21" presetID="18" presetClass="entr" presetSubtype="6" fill="hold" grpId="0" nodeType="afterEffect">
                                  <p:stCondLst>
                                    <p:cond delay="1000"/>
                                  </p:stCondLst>
                                  <p:childTnLst>
                                    <p:set>
                                      <p:cBhvr>
                                        <p:cTn id="22" dur="1" fill="hold">
                                          <p:stCondLst>
                                            <p:cond delay="0"/>
                                          </p:stCondLst>
                                        </p:cTn>
                                        <p:tgtEl>
                                          <p:spTgt spid="154628">
                                            <p:txEl>
                                              <p:pRg st="4" end="4"/>
                                            </p:txEl>
                                          </p:spTgt>
                                        </p:tgtEl>
                                        <p:attrNameLst>
                                          <p:attrName>style.visibility</p:attrName>
                                        </p:attrNameLst>
                                      </p:cBhvr>
                                      <p:to>
                                        <p:strVal val="visible"/>
                                      </p:to>
                                    </p:set>
                                    <p:animEffect transition="in" filter="strips(downRight)">
                                      <p:cBhvr>
                                        <p:cTn id="23" dur="1000"/>
                                        <p:tgtEl>
                                          <p:spTgt spid="1546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co be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0500" y="1485900"/>
            <a:ext cx="1854200" cy="256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6194" name="Rectangle 2"/>
          <p:cNvSpPr>
            <a:spLocks noGrp="1" noChangeArrowheads="1"/>
          </p:cNvSpPr>
          <p:nvPr>
            <p:ph type="title"/>
          </p:nvPr>
        </p:nvSpPr>
        <p:spPr>
          <a:xfrm>
            <a:off x="685800" y="434975"/>
            <a:ext cx="7772400" cy="876300"/>
          </a:xfrm>
        </p:spPr>
        <p:txBody>
          <a:bodyPr/>
          <a:lstStyle/>
          <a:p>
            <a:r>
              <a:rPr lang="en-AU">
                <a:latin typeface="Arial" charset="0"/>
                <a:cs typeface="Arial" charset="0"/>
              </a:rPr>
              <a:t>Productivity at Taco Bell</a:t>
            </a:r>
          </a:p>
        </p:txBody>
      </p:sp>
      <p:sp>
        <p:nvSpPr>
          <p:cNvPr id="156675" name="Text Box 3"/>
          <p:cNvSpPr txBox="1">
            <a:spLocks noChangeArrowheads="1"/>
          </p:cNvSpPr>
          <p:nvPr/>
        </p:nvSpPr>
        <p:spPr bwMode="auto">
          <a:xfrm>
            <a:off x="695325" y="1684338"/>
            <a:ext cx="2559050"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pPr>
            <a:r>
              <a:rPr lang="en-AU" sz="2800">
                <a:latin typeface="Arial" charset="0"/>
              </a:rPr>
              <a:t>Improvements:</a:t>
            </a:r>
          </a:p>
        </p:txBody>
      </p:sp>
      <p:sp>
        <p:nvSpPr>
          <p:cNvPr id="156676" name="Text Box 4"/>
          <p:cNvSpPr txBox="1">
            <a:spLocks noChangeArrowheads="1"/>
          </p:cNvSpPr>
          <p:nvPr/>
        </p:nvSpPr>
        <p:spPr bwMode="auto">
          <a:xfrm>
            <a:off x="1431925" y="2279650"/>
            <a:ext cx="6061075" cy="349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44500" indent="-4445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buClr>
                <a:srgbClr val="BF0922"/>
              </a:buClr>
              <a:buFont typeface="Arial Unicode MS" charset="0"/>
              <a:buChar char="▶"/>
            </a:pPr>
            <a:r>
              <a:rPr lang="en-AU" sz="2400">
                <a:latin typeface="Arial" charset="0"/>
                <a:ea typeface="MS PGothic" charset="0"/>
                <a:cs typeface="MS PGothic" charset="0"/>
              </a:rPr>
              <a:t>Revised the menu </a:t>
            </a:r>
          </a:p>
          <a:p>
            <a:pPr>
              <a:lnSpc>
                <a:spcPct val="90000"/>
              </a:lnSpc>
              <a:spcAft>
                <a:spcPct val="40000"/>
              </a:spcAft>
              <a:buClr>
                <a:srgbClr val="BF0922"/>
              </a:buClr>
              <a:buFont typeface="Arial Unicode MS" charset="0"/>
              <a:buChar char="▶"/>
            </a:pPr>
            <a:r>
              <a:rPr lang="en-AU" sz="2400">
                <a:latin typeface="Arial" charset="0"/>
                <a:ea typeface="MS PGothic" charset="0"/>
                <a:cs typeface="MS PGothic" charset="0"/>
              </a:rPr>
              <a:t>Designed meals for easy </a:t>
            </a:r>
            <a:br>
              <a:rPr lang="en-AU" sz="2400">
                <a:latin typeface="Arial" charset="0"/>
                <a:ea typeface="MS PGothic" charset="0"/>
                <a:cs typeface="MS PGothic" charset="0"/>
              </a:rPr>
            </a:br>
            <a:r>
              <a:rPr lang="en-AU" sz="2400">
                <a:latin typeface="Arial" charset="0"/>
                <a:ea typeface="MS PGothic" charset="0"/>
                <a:cs typeface="MS PGothic" charset="0"/>
              </a:rPr>
              <a:t>preparation</a:t>
            </a:r>
          </a:p>
          <a:p>
            <a:pPr>
              <a:lnSpc>
                <a:spcPct val="90000"/>
              </a:lnSpc>
              <a:spcAft>
                <a:spcPct val="40000"/>
              </a:spcAft>
              <a:buClr>
                <a:srgbClr val="BF0922"/>
              </a:buClr>
              <a:buFont typeface="Arial Unicode MS" charset="0"/>
              <a:buChar char="▶"/>
            </a:pPr>
            <a:r>
              <a:rPr lang="en-AU" sz="2400">
                <a:latin typeface="Arial" charset="0"/>
                <a:ea typeface="MS PGothic" charset="0"/>
                <a:cs typeface="MS PGothic" charset="0"/>
              </a:rPr>
              <a:t>Shifted some preparation to </a:t>
            </a:r>
            <a:br>
              <a:rPr lang="en-AU" sz="2400">
                <a:latin typeface="Arial" charset="0"/>
                <a:ea typeface="MS PGothic" charset="0"/>
                <a:cs typeface="MS PGothic" charset="0"/>
              </a:rPr>
            </a:br>
            <a:r>
              <a:rPr lang="en-AU" sz="2400">
                <a:latin typeface="Arial" charset="0"/>
                <a:ea typeface="MS PGothic" charset="0"/>
                <a:cs typeface="MS PGothic" charset="0"/>
              </a:rPr>
              <a:t>suppliers</a:t>
            </a:r>
          </a:p>
          <a:p>
            <a:pPr>
              <a:lnSpc>
                <a:spcPct val="90000"/>
              </a:lnSpc>
              <a:spcAft>
                <a:spcPct val="40000"/>
              </a:spcAft>
              <a:buClr>
                <a:srgbClr val="BF0922"/>
              </a:buClr>
              <a:buFont typeface="Arial Unicode MS" charset="0"/>
              <a:buChar char="▶"/>
            </a:pPr>
            <a:r>
              <a:rPr lang="en-AU" sz="2400">
                <a:latin typeface="Arial" charset="0"/>
                <a:ea typeface="MS PGothic" charset="0"/>
                <a:cs typeface="MS PGothic" charset="0"/>
              </a:rPr>
              <a:t>Efficient layout and automation</a:t>
            </a:r>
          </a:p>
          <a:p>
            <a:pPr>
              <a:lnSpc>
                <a:spcPct val="90000"/>
              </a:lnSpc>
              <a:spcAft>
                <a:spcPct val="40000"/>
              </a:spcAft>
              <a:buClr>
                <a:srgbClr val="BF0922"/>
              </a:buClr>
              <a:buFont typeface="Arial Unicode MS" charset="0"/>
              <a:buChar char="▶"/>
            </a:pPr>
            <a:r>
              <a:rPr lang="en-AU" sz="2400">
                <a:latin typeface="Arial" charset="0"/>
                <a:ea typeface="MS PGothic" charset="0"/>
                <a:cs typeface="MS PGothic" charset="0"/>
              </a:rPr>
              <a:t>Training and employee empowerment</a:t>
            </a:r>
          </a:p>
          <a:p>
            <a:pPr>
              <a:lnSpc>
                <a:spcPct val="90000"/>
              </a:lnSpc>
              <a:spcAft>
                <a:spcPct val="40000"/>
              </a:spcAft>
              <a:buClr>
                <a:srgbClr val="BF0922"/>
              </a:buClr>
              <a:buFont typeface="Arial Unicode MS" charset="0"/>
              <a:buChar char="▶"/>
            </a:pPr>
            <a:r>
              <a:rPr lang="en-AU" sz="2400">
                <a:latin typeface="Arial" charset="0"/>
                <a:ea typeface="MS PGothic" charset="0"/>
                <a:cs typeface="MS PGothic" charset="0"/>
              </a:rPr>
              <a:t>New water and energy saving grills </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56675"/>
                                        </p:tgtEl>
                                        <p:attrNameLst>
                                          <p:attrName>style.visibility</p:attrName>
                                        </p:attrNameLst>
                                      </p:cBhvr>
                                      <p:to>
                                        <p:strVal val="visible"/>
                                      </p:to>
                                    </p:set>
                                    <p:animEffect transition="in" filter="strips(downRight)">
                                      <p:cBhvr>
                                        <p:cTn id="7" dur="1000"/>
                                        <p:tgtEl>
                                          <p:spTgt spid="156675"/>
                                        </p:tgtEl>
                                      </p:cBhvr>
                                    </p:animEffect>
                                  </p:childTnLst>
                                </p:cTn>
                              </p:par>
                              <p:par>
                                <p:cTn id="8" presetID="23" presetClass="entr" presetSubtype="272" fill="hold" nodeType="withEffect">
                                  <p:stCondLst>
                                    <p:cond delay="100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strVal val="2/3*#ppt_w"/>
                                          </p:val>
                                        </p:tav>
                                        <p:tav tm="100000">
                                          <p:val>
                                            <p:strVal val="#ppt_w"/>
                                          </p:val>
                                        </p:tav>
                                      </p:tavLst>
                                    </p:anim>
                                    <p:anim calcmode="lin" valueType="num">
                                      <p:cBhvr>
                                        <p:cTn id="11" dur="1000" fill="hold"/>
                                        <p:tgtEl>
                                          <p:spTgt spid="3"/>
                                        </p:tgtEl>
                                        <p:attrNameLst>
                                          <p:attrName>ppt_h</p:attrName>
                                        </p:attrNameLst>
                                      </p:cBhvr>
                                      <p:tavLst>
                                        <p:tav tm="0">
                                          <p:val>
                                            <p:strVal val="2/3*#ppt_h"/>
                                          </p:val>
                                        </p:tav>
                                        <p:tav tm="100000">
                                          <p:val>
                                            <p:strVal val="#ppt_h"/>
                                          </p:val>
                                        </p:tav>
                                      </p:tavLst>
                                    </p:anim>
                                  </p:childTnLst>
                                </p:cTn>
                              </p:par>
                            </p:childTnLst>
                          </p:cTn>
                        </p:par>
                        <p:par>
                          <p:cTn id="12" fill="hold" nodeType="afterGroup">
                            <p:stCondLst>
                              <p:cond delay="2000"/>
                            </p:stCondLst>
                            <p:childTnLst>
                              <p:par>
                                <p:cTn id="13" presetID="18" presetClass="entr" presetSubtype="6" fill="hold" grpId="0" nodeType="afterEffect">
                                  <p:stCondLst>
                                    <p:cond delay="1000"/>
                                  </p:stCondLst>
                                  <p:childTnLst>
                                    <p:set>
                                      <p:cBhvr>
                                        <p:cTn id="14" dur="1" fill="hold">
                                          <p:stCondLst>
                                            <p:cond delay="0"/>
                                          </p:stCondLst>
                                        </p:cTn>
                                        <p:tgtEl>
                                          <p:spTgt spid="156676"/>
                                        </p:tgtEl>
                                        <p:attrNameLst>
                                          <p:attrName>style.visibility</p:attrName>
                                        </p:attrNameLst>
                                      </p:cBhvr>
                                      <p:to>
                                        <p:strVal val="visible"/>
                                      </p:to>
                                    </p:set>
                                    <p:animEffect transition="in" filter="strips(downRight)">
                                      <p:cBhvr>
                                        <p:cTn id="15" dur="1000"/>
                                        <p:tgtEl>
                                          <p:spTgt spid="156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p:bldP spid="15667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a:xfrm>
            <a:off x="685800" y="434975"/>
            <a:ext cx="7772400" cy="876300"/>
          </a:xfrm>
        </p:spPr>
        <p:txBody>
          <a:bodyPr/>
          <a:lstStyle/>
          <a:p>
            <a:r>
              <a:rPr lang="en-AU">
                <a:latin typeface="Arial" charset="0"/>
                <a:cs typeface="Arial" charset="0"/>
              </a:rPr>
              <a:t>Productivity at Taco Bell</a:t>
            </a:r>
          </a:p>
        </p:txBody>
      </p:sp>
      <p:sp>
        <p:nvSpPr>
          <p:cNvPr id="158723" name="Text Box 3"/>
          <p:cNvSpPr txBox="1">
            <a:spLocks noChangeArrowheads="1"/>
          </p:cNvSpPr>
          <p:nvPr/>
        </p:nvSpPr>
        <p:spPr bwMode="auto">
          <a:xfrm>
            <a:off x="695325" y="1684338"/>
            <a:ext cx="2559050" cy="487362"/>
          </a:xfrm>
          <a:prstGeom prst="rect">
            <a:avLst/>
          </a:prstGeom>
          <a:noFill/>
          <a:ln>
            <a:noFill/>
          </a:ln>
          <a:effectLs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pPr>
            <a:r>
              <a:rPr lang="en-AU" sz="2800">
                <a:latin typeface="Arial" charset="0"/>
              </a:rPr>
              <a:t>Improvements</a:t>
            </a:r>
            <a:r>
              <a:rPr lang="en-AU" sz="2800">
                <a:effectLst>
                  <a:outerShdw blurRad="38100" dist="38100" dir="2700000" algn="tl">
                    <a:srgbClr val="DDDDDD"/>
                  </a:outerShdw>
                </a:effectLst>
                <a:latin typeface="Arial" charset="0"/>
              </a:rPr>
              <a:t>:</a:t>
            </a:r>
          </a:p>
        </p:txBody>
      </p:sp>
      <p:grpSp>
        <p:nvGrpSpPr>
          <p:cNvPr id="138243" name="Group 2"/>
          <p:cNvGrpSpPr>
            <a:grpSpLocks/>
          </p:cNvGrpSpPr>
          <p:nvPr/>
        </p:nvGrpSpPr>
        <p:grpSpPr bwMode="auto">
          <a:xfrm>
            <a:off x="695325" y="434975"/>
            <a:ext cx="7902575" cy="5775325"/>
            <a:chOff x="695325" y="434975"/>
            <a:chExt cx="7902575" cy="5775325"/>
          </a:xfrm>
        </p:grpSpPr>
        <p:sp>
          <p:nvSpPr>
            <p:cNvPr id="158726" name="Rectangle 6"/>
            <p:cNvSpPr>
              <a:spLocks noChangeArrowheads="1"/>
            </p:cNvSpPr>
            <p:nvPr/>
          </p:nvSpPr>
          <p:spPr bwMode="auto">
            <a:xfrm>
              <a:off x="695325" y="434975"/>
              <a:ext cx="7902575" cy="5775325"/>
            </a:xfrm>
            <a:prstGeom prst="rect">
              <a:avLst/>
            </a:prstGeom>
            <a:solidFill>
              <a:schemeClr val="accent2"/>
            </a:solidFill>
            <a:ln w="9525">
              <a:solidFill>
                <a:schemeClr val="tx1"/>
              </a:solidFill>
              <a:miter lim="800000"/>
              <a:headEnd/>
              <a:tailEnd/>
            </a:ln>
            <a:effectLst/>
            <a:ex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Arial"/>
                <a:ea typeface="+mn-ea"/>
                <a:cs typeface="Arial"/>
              </a:endParaRPr>
            </a:p>
          </p:txBody>
        </p:sp>
        <p:sp>
          <p:nvSpPr>
            <p:cNvPr id="158727" name="Text Box 7"/>
            <p:cNvSpPr txBox="1">
              <a:spLocks noChangeArrowheads="1"/>
            </p:cNvSpPr>
            <p:nvPr/>
          </p:nvSpPr>
          <p:spPr bwMode="auto">
            <a:xfrm>
              <a:off x="1076325" y="579438"/>
              <a:ext cx="1481138" cy="487362"/>
            </a:xfrm>
            <a:prstGeom prst="rect">
              <a:avLst/>
            </a:prstGeom>
            <a:noFill/>
            <a:ln>
              <a:noFill/>
            </a:ln>
            <a:effectLs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pPr>
              <a:r>
                <a:rPr lang="en-AU" sz="2800" dirty="0">
                  <a:latin typeface="Arial" charset="0"/>
                </a:rPr>
                <a:t>Results</a:t>
              </a:r>
              <a:r>
                <a:rPr lang="en-AU" sz="2800" dirty="0">
                  <a:effectLst>
                    <a:outerShdw blurRad="38100" dist="38100" dir="2700000" algn="tl">
                      <a:srgbClr val="DDDDDD"/>
                    </a:outerShdw>
                  </a:effectLst>
                  <a:latin typeface="Arial" charset="0"/>
                </a:rPr>
                <a:t>:</a:t>
              </a:r>
            </a:p>
          </p:txBody>
        </p:sp>
        <p:sp>
          <p:nvSpPr>
            <p:cNvPr id="138246" name="Text Box 8"/>
            <p:cNvSpPr txBox="1">
              <a:spLocks noChangeArrowheads="1"/>
            </p:cNvSpPr>
            <p:nvPr/>
          </p:nvSpPr>
          <p:spPr bwMode="auto">
            <a:xfrm>
              <a:off x="1201737" y="1066800"/>
              <a:ext cx="6989763" cy="501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44500" indent="-4445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ts val="1200"/>
                </a:spcAft>
                <a:buClr>
                  <a:srgbClr val="BF0922"/>
                </a:buClr>
                <a:buFont typeface="Arial Unicode MS" charset="0"/>
                <a:buChar char="▶"/>
              </a:pPr>
              <a:r>
                <a:rPr lang="en-AU" sz="2400" dirty="0">
                  <a:latin typeface="Arial" charset="0"/>
                  <a:ea typeface="MS PGothic" charset="0"/>
                  <a:cs typeface="MS PGothic" charset="0"/>
                </a:rPr>
                <a:t>Preparation time cut to 8 seconds</a:t>
              </a:r>
            </a:p>
            <a:p>
              <a:pPr>
                <a:lnSpc>
                  <a:spcPct val="90000"/>
                </a:lnSpc>
                <a:spcAft>
                  <a:spcPts val="1200"/>
                </a:spcAft>
                <a:buClr>
                  <a:srgbClr val="BF0922"/>
                </a:buClr>
                <a:buFont typeface="Arial Unicode MS" charset="0"/>
                <a:buChar char="▶"/>
              </a:pPr>
              <a:r>
                <a:rPr lang="en-AU" sz="2400" dirty="0">
                  <a:latin typeface="Arial" charset="0"/>
                  <a:ea typeface="MS PGothic" charset="0"/>
                  <a:cs typeface="MS PGothic" charset="0"/>
                </a:rPr>
                <a:t>Management span of control increased from 5 to 30</a:t>
              </a:r>
            </a:p>
            <a:p>
              <a:pPr>
                <a:lnSpc>
                  <a:spcPct val="90000"/>
                </a:lnSpc>
                <a:spcAft>
                  <a:spcPts val="1200"/>
                </a:spcAft>
                <a:buClr>
                  <a:srgbClr val="BF0922"/>
                </a:buClr>
                <a:buFont typeface="Arial Unicode MS" charset="0"/>
                <a:buChar char="▶"/>
              </a:pPr>
              <a:r>
                <a:rPr lang="en-AU" sz="2400" dirty="0">
                  <a:latin typeface="Arial" charset="0"/>
                  <a:ea typeface="MS PGothic" charset="0"/>
                  <a:cs typeface="MS PGothic" charset="0"/>
                </a:rPr>
                <a:t>In-store </a:t>
              </a:r>
              <a:r>
                <a:rPr lang="en-AU" sz="2400" dirty="0" err="1">
                  <a:latin typeface="Arial" charset="0"/>
                  <a:ea typeface="MS PGothic" charset="0"/>
                  <a:cs typeface="MS PGothic" charset="0"/>
                </a:rPr>
                <a:t>labor</a:t>
              </a:r>
              <a:r>
                <a:rPr lang="en-AU" sz="2400" dirty="0">
                  <a:latin typeface="Arial" charset="0"/>
                  <a:ea typeface="MS PGothic" charset="0"/>
                  <a:cs typeface="MS PGothic" charset="0"/>
                </a:rPr>
                <a:t> cut by 15 hours/day</a:t>
              </a:r>
            </a:p>
            <a:p>
              <a:pPr>
                <a:lnSpc>
                  <a:spcPct val="90000"/>
                </a:lnSpc>
                <a:spcAft>
                  <a:spcPts val="1200"/>
                </a:spcAft>
                <a:buClr>
                  <a:srgbClr val="BF0922"/>
                </a:buClr>
                <a:buFont typeface="Arial Unicode MS" charset="0"/>
                <a:buChar char="▶"/>
              </a:pPr>
              <a:r>
                <a:rPr lang="en-AU" sz="2400" dirty="0">
                  <a:latin typeface="Arial" charset="0"/>
                  <a:ea typeface="MS PGothic" charset="0"/>
                  <a:cs typeface="MS PGothic" charset="0"/>
                </a:rPr>
                <a:t>Floor space reduced by more than 50%</a:t>
              </a:r>
            </a:p>
            <a:p>
              <a:pPr>
                <a:lnSpc>
                  <a:spcPct val="90000"/>
                </a:lnSpc>
                <a:spcAft>
                  <a:spcPts val="1200"/>
                </a:spcAft>
                <a:buClr>
                  <a:srgbClr val="BF0922"/>
                </a:buClr>
                <a:buFont typeface="Arial Unicode MS" charset="0"/>
                <a:buChar char="▶"/>
              </a:pPr>
              <a:r>
                <a:rPr lang="en-AU" sz="2400" dirty="0">
                  <a:latin typeface="Arial" charset="0"/>
                  <a:ea typeface="MS PGothic" charset="0"/>
                  <a:cs typeface="MS PGothic" charset="0"/>
                </a:rPr>
                <a:t>Stores average 164 seconds/customer from drive-up to pull-out</a:t>
              </a:r>
            </a:p>
            <a:p>
              <a:pPr>
                <a:lnSpc>
                  <a:spcPct val="90000"/>
                </a:lnSpc>
                <a:spcAft>
                  <a:spcPts val="1200"/>
                </a:spcAft>
                <a:buClr>
                  <a:srgbClr val="BF0922"/>
                </a:buClr>
                <a:buFont typeface="Arial Unicode MS" charset="0"/>
                <a:buChar char="▶"/>
              </a:pPr>
              <a:r>
                <a:rPr lang="en-AU" sz="2400" dirty="0">
                  <a:latin typeface="Arial" charset="0"/>
                  <a:ea typeface="MS PGothic" charset="0"/>
                  <a:cs typeface="MS PGothic" charset="0"/>
                </a:rPr>
                <a:t>Water- and energy-savings grills conserve 300 million gallons of water and 200 million </a:t>
              </a:r>
              <a:r>
                <a:rPr lang="en-AU" sz="2400" dirty="0" err="1">
                  <a:latin typeface="Arial" charset="0"/>
                  <a:ea typeface="MS PGothic" charset="0"/>
                  <a:cs typeface="MS PGothic" charset="0"/>
                </a:rPr>
                <a:t>KwH</a:t>
              </a:r>
              <a:r>
                <a:rPr lang="en-AU" sz="2400" dirty="0">
                  <a:latin typeface="Arial" charset="0"/>
                  <a:ea typeface="MS PGothic" charset="0"/>
                  <a:cs typeface="MS PGothic" charset="0"/>
                </a:rPr>
                <a:t> of electricity each year</a:t>
              </a:r>
            </a:p>
            <a:p>
              <a:pPr>
                <a:lnSpc>
                  <a:spcPct val="90000"/>
                </a:lnSpc>
                <a:spcAft>
                  <a:spcPts val="1200"/>
                </a:spcAft>
                <a:buClr>
                  <a:srgbClr val="BF0922"/>
                </a:buClr>
                <a:buFont typeface="Arial Unicode MS" charset="0"/>
                <a:buChar char="▶"/>
              </a:pPr>
              <a:r>
                <a:rPr lang="en-AU" sz="2400" dirty="0">
                  <a:latin typeface="Arial" charset="0"/>
                  <a:ea typeface="MS PGothic" charset="0"/>
                  <a:cs typeface="MS PGothic" charset="0"/>
                </a:rPr>
                <a:t>Green-inspired cooking method saves 5,800 restaurants $17 million per year</a:t>
              </a:r>
            </a:p>
          </p:txBody>
        </p:sp>
      </p:grpSp>
    </p:spTree>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85800" y="434975"/>
            <a:ext cx="7772400" cy="803275"/>
          </a:xfrm>
        </p:spPr>
        <p:txBody>
          <a:bodyPr/>
          <a:lstStyle/>
          <a:p>
            <a:r>
              <a:rPr lang="en-US">
                <a:latin typeface="Arial" charset="0"/>
                <a:cs typeface="Arial" charset="0"/>
              </a:rPr>
              <a:t>Learning Objectives</a:t>
            </a:r>
          </a:p>
        </p:txBody>
      </p:sp>
      <p:sp>
        <p:nvSpPr>
          <p:cNvPr id="25602" name="Text Box 3"/>
          <p:cNvSpPr txBox="1">
            <a:spLocks noChangeArrowheads="1"/>
          </p:cNvSpPr>
          <p:nvPr/>
        </p:nvSpPr>
        <p:spPr bwMode="auto">
          <a:xfrm>
            <a:off x="1116013" y="1628775"/>
            <a:ext cx="6716712" cy="98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pPr>
            <a:r>
              <a:rPr lang="en-US" sz="3200" b="1">
                <a:solidFill>
                  <a:srgbClr val="D33320"/>
                </a:solidFill>
                <a:latin typeface="Arial" charset="0"/>
              </a:rPr>
              <a:t>When you complete this chapter you should be able to:</a:t>
            </a:r>
          </a:p>
        </p:txBody>
      </p:sp>
      <p:sp>
        <p:nvSpPr>
          <p:cNvPr id="23556" name="Text Box 4"/>
          <p:cNvSpPr txBox="1">
            <a:spLocks noChangeArrowheads="1"/>
          </p:cNvSpPr>
          <p:nvPr/>
        </p:nvSpPr>
        <p:spPr bwMode="auto">
          <a:xfrm>
            <a:off x="1128713" y="2878138"/>
            <a:ext cx="7240587" cy="2181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33400" indent="-5334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marL="723900" indent="-723900">
              <a:lnSpc>
                <a:spcPct val="90000"/>
              </a:lnSpc>
              <a:spcAft>
                <a:spcPts val="1200"/>
              </a:spcAft>
              <a:buClr>
                <a:schemeClr val="tx2"/>
              </a:buClr>
            </a:pPr>
            <a:r>
              <a:rPr lang="en-US" sz="3200" b="1" dirty="0" smtClean="0">
                <a:solidFill>
                  <a:srgbClr val="255898"/>
                </a:solidFill>
                <a:latin typeface="Arial" charset="0"/>
                <a:ea typeface="MS PGothic" charset="0"/>
                <a:cs typeface="MS PGothic" charset="0"/>
              </a:rPr>
              <a:t>1.4</a:t>
            </a:r>
            <a:r>
              <a:rPr lang="en-US" sz="3200" b="1" dirty="0" smtClean="0">
                <a:latin typeface="Arial" charset="0"/>
                <a:ea typeface="MS PGothic" charset="0"/>
                <a:cs typeface="MS PGothic" charset="0"/>
              </a:rPr>
              <a:t>	</a:t>
            </a:r>
            <a:r>
              <a:rPr lang="en-US" sz="3200" b="1" i="1" dirty="0" smtClean="0">
                <a:latin typeface="Arial" charset="0"/>
                <a:ea typeface="MS PGothic" charset="0"/>
                <a:cs typeface="MS PGothic" charset="0"/>
              </a:rPr>
              <a:t>Compute</a:t>
            </a:r>
            <a:r>
              <a:rPr lang="en-US" sz="3200" dirty="0" smtClean="0">
                <a:latin typeface="Arial" charset="0"/>
                <a:ea typeface="MS PGothic" charset="0"/>
                <a:cs typeface="MS PGothic" charset="0"/>
              </a:rPr>
              <a:t> </a:t>
            </a:r>
            <a:r>
              <a:rPr lang="en-US" sz="3200" dirty="0">
                <a:latin typeface="Arial" charset="0"/>
                <a:ea typeface="MS PGothic" charset="0"/>
                <a:cs typeface="MS PGothic" charset="0"/>
              </a:rPr>
              <a:t>single-factor productivity</a:t>
            </a:r>
          </a:p>
          <a:p>
            <a:pPr marL="723900" indent="-723900">
              <a:lnSpc>
                <a:spcPct val="90000"/>
              </a:lnSpc>
              <a:spcAft>
                <a:spcPts val="1200"/>
              </a:spcAft>
              <a:buClr>
                <a:schemeClr val="tx2"/>
              </a:buClr>
            </a:pPr>
            <a:r>
              <a:rPr lang="en-US" sz="3200" b="1" dirty="0" smtClean="0">
                <a:solidFill>
                  <a:srgbClr val="255898"/>
                </a:solidFill>
                <a:latin typeface="Arial" charset="0"/>
                <a:ea typeface="MS PGothic" charset="0"/>
                <a:cs typeface="MS PGothic" charset="0"/>
              </a:rPr>
              <a:t>1.5</a:t>
            </a:r>
            <a:r>
              <a:rPr lang="en-US" sz="3200" b="1" dirty="0" smtClean="0">
                <a:latin typeface="Arial" charset="0"/>
                <a:ea typeface="MS PGothic" charset="0"/>
                <a:cs typeface="MS PGothic" charset="0"/>
              </a:rPr>
              <a:t>	</a:t>
            </a:r>
            <a:r>
              <a:rPr lang="en-US" sz="3200" b="1" i="1" dirty="0" smtClean="0">
                <a:latin typeface="Arial" charset="0"/>
                <a:ea typeface="MS PGothic" charset="0"/>
                <a:cs typeface="MS PGothic" charset="0"/>
              </a:rPr>
              <a:t>Compute</a:t>
            </a:r>
            <a:r>
              <a:rPr lang="en-US" sz="3200" dirty="0" smtClean="0">
                <a:latin typeface="Arial" charset="0"/>
                <a:ea typeface="MS PGothic" charset="0"/>
                <a:cs typeface="MS PGothic" charset="0"/>
              </a:rPr>
              <a:t> </a:t>
            </a:r>
            <a:r>
              <a:rPr lang="en-US" sz="3200" dirty="0">
                <a:latin typeface="Arial" charset="0"/>
                <a:ea typeface="MS PGothic" charset="0"/>
                <a:cs typeface="MS PGothic" charset="0"/>
              </a:rPr>
              <a:t>multifactor productivity</a:t>
            </a:r>
          </a:p>
          <a:p>
            <a:pPr marL="723900" indent="-723900">
              <a:lnSpc>
                <a:spcPct val="90000"/>
              </a:lnSpc>
              <a:spcAft>
                <a:spcPts val="1200"/>
              </a:spcAft>
              <a:buClr>
                <a:schemeClr val="tx2"/>
              </a:buClr>
            </a:pPr>
            <a:r>
              <a:rPr lang="en-US" sz="3200" b="1" dirty="0" smtClean="0">
                <a:solidFill>
                  <a:srgbClr val="255898"/>
                </a:solidFill>
                <a:latin typeface="Arial" charset="0"/>
                <a:ea typeface="MS PGothic" charset="0"/>
                <a:cs typeface="MS PGothic" charset="0"/>
              </a:rPr>
              <a:t>1.6</a:t>
            </a:r>
            <a:r>
              <a:rPr lang="en-US" sz="3200" b="1" dirty="0" smtClean="0">
                <a:latin typeface="Arial" charset="0"/>
                <a:ea typeface="MS PGothic" charset="0"/>
                <a:cs typeface="MS PGothic" charset="0"/>
              </a:rPr>
              <a:t>	</a:t>
            </a:r>
            <a:r>
              <a:rPr lang="en-US" sz="3200" b="1" i="1" dirty="0" smtClean="0">
                <a:latin typeface="Arial" charset="0"/>
                <a:ea typeface="MS PGothic" charset="0"/>
                <a:cs typeface="MS PGothic" charset="0"/>
              </a:rPr>
              <a:t>Identify</a:t>
            </a:r>
            <a:r>
              <a:rPr lang="en-US" sz="3200" dirty="0" smtClean="0">
                <a:latin typeface="Arial" charset="0"/>
                <a:ea typeface="MS PGothic" charset="0"/>
                <a:cs typeface="MS PGothic" charset="0"/>
              </a:rPr>
              <a:t> </a:t>
            </a:r>
            <a:r>
              <a:rPr lang="en-US" sz="3200" dirty="0">
                <a:latin typeface="Arial" charset="0"/>
                <a:ea typeface="MS PGothic" charset="0"/>
                <a:cs typeface="MS PGothic" charset="0"/>
              </a:rPr>
              <a:t>the critical variables in enhancing productivity</a:t>
            </a:r>
            <a:endParaRPr lang="en-AU" sz="3200" dirty="0">
              <a:latin typeface="Arial" charset="0"/>
              <a:ea typeface="MS PGothic" charset="0"/>
              <a:cs typeface="MS PGothic" charset="0"/>
            </a:endParaRPr>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3556"/>
                                        </p:tgtEl>
                                        <p:attrNameLst>
                                          <p:attrName>style.visibility</p:attrName>
                                        </p:attrNameLst>
                                      </p:cBhvr>
                                      <p:to>
                                        <p:strVal val="visible"/>
                                      </p:to>
                                    </p:set>
                                    <p:animEffect transition="in" filter="strips(downRight)">
                                      <p:cBhvr>
                                        <p:cTn id="7" dur="1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685800" y="434975"/>
            <a:ext cx="7772400" cy="866775"/>
          </a:xfrm>
        </p:spPr>
        <p:txBody>
          <a:bodyPr/>
          <a:lstStyle/>
          <a:p>
            <a:r>
              <a:rPr lang="en-US" dirty="0" smtClean="0">
                <a:latin typeface="Arial" charset="0"/>
                <a:cs typeface="Arial" charset="0"/>
              </a:rPr>
              <a:t>Current Challenges </a:t>
            </a:r>
            <a:r>
              <a:rPr lang="en-US" dirty="0">
                <a:latin typeface="Arial" charset="0"/>
                <a:cs typeface="Arial" charset="0"/>
              </a:rPr>
              <a:t>in OM</a:t>
            </a:r>
          </a:p>
        </p:txBody>
      </p:sp>
      <p:sp>
        <p:nvSpPr>
          <p:cNvPr id="140290" name="Rectangle 3"/>
          <p:cNvSpPr>
            <a:spLocks noGrp="1" noChangeArrowheads="1"/>
          </p:cNvSpPr>
          <p:nvPr>
            <p:ph type="body" idx="1"/>
          </p:nvPr>
        </p:nvSpPr>
        <p:spPr>
          <a:xfrm>
            <a:off x="1060450" y="1857375"/>
            <a:ext cx="7092950" cy="4365625"/>
          </a:xfrm>
        </p:spPr>
        <p:txBody>
          <a:bodyPr/>
          <a:lstStyle/>
          <a:p>
            <a:pPr marL="536575" indent="-536575">
              <a:buFont typeface="Arial Unicode MS" charset="0"/>
              <a:buChar char="▶"/>
            </a:pPr>
            <a:r>
              <a:rPr lang="en-US" dirty="0" smtClean="0">
                <a:latin typeface="Arial" charset="0"/>
                <a:cs typeface="Arial" charset="0"/>
              </a:rPr>
              <a:t>Globalization</a:t>
            </a:r>
            <a:endParaRPr lang="en-US" dirty="0">
              <a:latin typeface="Arial" charset="0"/>
              <a:cs typeface="Arial" charset="0"/>
            </a:endParaRPr>
          </a:p>
          <a:p>
            <a:pPr marL="536575" indent="-536575">
              <a:buFont typeface="Arial Unicode MS" charset="0"/>
              <a:buChar char="▶"/>
            </a:pPr>
            <a:r>
              <a:rPr lang="en-US" dirty="0">
                <a:latin typeface="Arial" charset="0"/>
                <a:cs typeface="Arial" charset="0"/>
              </a:rPr>
              <a:t>Supply-chain partnering</a:t>
            </a:r>
          </a:p>
          <a:p>
            <a:pPr marL="536575" indent="-536575">
              <a:buFont typeface="Arial Unicode MS" charset="0"/>
              <a:buChar char="▶"/>
            </a:pPr>
            <a:r>
              <a:rPr lang="en-US" dirty="0">
                <a:latin typeface="Arial" charset="0"/>
                <a:cs typeface="Arial" charset="0"/>
              </a:rPr>
              <a:t>Sustainability</a:t>
            </a:r>
          </a:p>
          <a:p>
            <a:pPr marL="536575" indent="-536575">
              <a:buFont typeface="Arial Unicode MS" charset="0"/>
              <a:buChar char="▶"/>
            </a:pPr>
            <a:r>
              <a:rPr lang="en-US" dirty="0">
                <a:latin typeface="Arial" charset="0"/>
                <a:cs typeface="Arial" charset="0"/>
              </a:rPr>
              <a:t>Rapid product development</a:t>
            </a:r>
          </a:p>
          <a:p>
            <a:pPr marL="536575" indent="-536575">
              <a:buFont typeface="Arial Unicode MS" charset="0"/>
              <a:buChar char="▶"/>
            </a:pPr>
            <a:r>
              <a:rPr lang="en-US" dirty="0">
                <a:latin typeface="Arial" charset="0"/>
                <a:cs typeface="Arial" charset="0"/>
              </a:rPr>
              <a:t>Mass customization</a:t>
            </a:r>
          </a:p>
          <a:p>
            <a:pPr marL="536575" indent="-536575">
              <a:buFont typeface="Arial Unicode MS" charset="0"/>
              <a:buChar char="▶"/>
            </a:pPr>
            <a:r>
              <a:rPr lang="en-US" dirty="0" smtClean="0">
                <a:latin typeface="Arial" charset="0"/>
                <a:cs typeface="Arial" charset="0"/>
              </a:rPr>
              <a:t>Lean operations</a:t>
            </a:r>
            <a:endParaRPr lang="en-US" dirty="0">
              <a:latin typeface="Arial" charset="0"/>
              <a:cs typeface="Arial" charset="0"/>
            </a:endParaRPr>
          </a:p>
        </p:txBody>
      </p:sp>
    </p:spTree>
  </p:cSld>
  <p:clrMapOvr>
    <a:masterClrMapping/>
  </p:clrMapOvr>
  <p:transition>
    <p:pull dir="l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ctrTitle"/>
          </p:nvPr>
        </p:nvSpPr>
        <p:spPr>
          <a:xfrm>
            <a:off x="495300" y="508000"/>
            <a:ext cx="8174038" cy="1549400"/>
          </a:xfrm>
        </p:spPr>
        <p:txBody>
          <a:bodyPr/>
          <a:lstStyle/>
          <a:p>
            <a:pPr defTabSz="836613"/>
            <a:r>
              <a:rPr lang="en-US">
                <a:latin typeface="Arial" charset="0"/>
                <a:cs typeface="Arial" charset="0"/>
              </a:rPr>
              <a:t>Ethics, Social Responsibility, and Sustainability</a:t>
            </a:r>
          </a:p>
        </p:txBody>
      </p:sp>
      <p:sp>
        <p:nvSpPr>
          <p:cNvPr id="160771" name="Text Box 3"/>
          <p:cNvSpPr txBox="1">
            <a:spLocks noChangeArrowheads="1"/>
          </p:cNvSpPr>
          <p:nvPr/>
        </p:nvSpPr>
        <p:spPr bwMode="auto">
          <a:xfrm>
            <a:off x="619125" y="2225675"/>
            <a:ext cx="4868863" cy="98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pPr>
            <a:r>
              <a:rPr lang="en-AU" sz="3200" b="1" dirty="0">
                <a:solidFill>
                  <a:schemeClr val="accent1"/>
                </a:solidFill>
                <a:latin typeface="Arial" charset="0"/>
              </a:rPr>
              <a:t>Challenges facing operations managers:</a:t>
            </a:r>
          </a:p>
        </p:txBody>
      </p:sp>
      <p:sp>
        <p:nvSpPr>
          <p:cNvPr id="160772" name="Text Box 4"/>
          <p:cNvSpPr txBox="1">
            <a:spLocks noChangeArrowheads="1"/>
          </p:cNvSpPr>
          <p:nvPr/>
        </p:nvSpPr>
        <p:spPr bwMode="auto">
          <a:xfrm>
            <a:off x="1216025" y="3503613"/>
            <a:ext cx="7026275" cy="2382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buClr>
                <a:srgbClr val="BF0922"/>
              </a:buClr>
              <a:buFont typeface="Arial Unicode MS" charset="0"/>
              <a:buChar char="▶"/>
            </a:pPr>
            <a:r>
              <a:rPr lang="en-AU" sz="2800">
                <a:latin typeface="Arial" charset="0"/>
                <a:ea typeface="MS PGothic" charset="0"/>
                <a:cs typeface="MS PGothic" charset="0"/>
              </a:rPr>
              <a:t>Develop and produce safe, high-quality green products</a:t>
            </a:r>
          </a:p>
          <a:p>
            <a:pPr>
              <a:lnSpc>
                <a:spcPct val="90000"/>
              </a:lnSpc>
              <a:spcAft>
                <a:spcPct val="40000"/>
              </a:spcAft>
              <a:buClr>
                <a:srgbClr val="BF0922"/>
              </a:buClr>
              <a:buFont typeface="Arial Unicode MS" charset="0"/>
              <a:buChar char="▶"/>
            </a:pPr>
            <a:r>
              <a:rPr lang="en-AU" sz="2800">
                <a:latin typeface="Arial" charset="0"/>
                <a:ea typeface="MS PGothic" charset="0"/>
                <a:cs typeface="MS PGothic" charset="0"/>
              </a:rPr>
              <a:t>Train, retrain, and motivate employees in a safe workplace</a:t>
            </a:r>
          </a:p>
          <a:p>
            <a:pPr>
              <a:lnSpc>
                <a:spcPct val="90000"/>
              </a:lnSpc>
              <a:spcAft>
                <a:spcPct val="40000"/>
              </a:spcAft>
              <a:buClr>
                <a:srgbClr val="BF0922"/>
              </a:buClr>
              <a:buFont typeface="Arial Unicode MS" charset="0"/>
              <a:buChar char="▶"/>
            </a:pPr>
            <a:r>
              <a:rPr lang="en-AU" sz="2800">
                <a:latin typeface="Arial" charset="0"/>
                <a:ea typeface="MS PGothic" charset="0"/>
                <a:cs typeface="MS PGothic" charset="0"/>
              </a:rPr>
              <a:t>Honor stakeholder commitments</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60771"/>
                                        </p:tgtEl>
                                        <p:attrNameLst>
                                          <p:attrName>style.visibility</p:attrName>
                                        </p:attrNameLst>
                                      </p:cBhvr>
                                      <p:to>
                                        <p:strVal val="visible"/>
                                      </p:to>
                                    </p:set>
                                    <p:animEffect transition="in" filter="strips(downRight)">
                                      <p:cBhvr>
                                        <p:cTn id="7" dur="1000"/>
                                        <p:tgtEl>
                                          <p:spTgt spid="160771"/>
                                        </p:tgtEl>
                                      </p:cBhvr>
                                    </p:animEffect>
                                  </p:childTnLst>
                                </p:cTn>
                              </p:par>
                            </p:childTnLst>
                          </p:cTn>
                        </p:par>
                        <p:par>
                          <p:cTn id="8" fill="hold" nodeType="afterGroup">
                            <p:stCondLst>
                              <p:cond delay="2000"/>
                            </p:stCondLst>
                            <p:childTnLst>
                              <p:par>
                                <p:cTn id="9" presetID="18" presetClass="entr" presetSubtype="6" fill="hold" grpId="0" nodeType="afterEffect">
                                  <p:stCondLst>
                                    <p:cond delay="1000"/>
                                  </p:stCondLst>
                                  <p:childTnLst>
                                    <p:set>
                                      <p:cBhvr>
                                        <p:cTn id="10" dur="1" fill="hold">
                                          <p:stCondLst>
                                            <p:cond delay="0"/>
                                          </p:stCondLst>
                                        </p:cTn>
                                        <p:tgtEl>
                                          <p:spTgt spid="160772"/>
                                        </p:tgtEl>
                                        <p:attrNameLst>
                                          <p:attrName>style.visibility</p:attrName>
                                        </p:attrNameLst>
                                      </p:cBhvr>
                                      <p:to>
                                        <p:strVal val="visible"/>
                                      </p:to>
                                    </p:set>
                                    <p:animEffect transition="in" filter="strips(downRight)">
                                      <p:cBhvr>
                                        <p:cTn id="11" dur="1000"/>
                                        <p:tgtEl>
                                          <p:spTgt spid="160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p:bldP spid="16077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ctrTitle"/>
          </p:nvPr>
        </p:nvSpPr>
        <p:spPr>
          <a:xfrm>
            <a:off x="495300" y="508000"/>
            <a:ext cx="8174038" cy="1549400"/>
          </a:xfrm>
        </p:spPr>
        <p:txBody>
          <a:bodyPr/>
          <a:lstStyle/>
          <a:p>
            <a:pPr defTabSz="836613"/>
            <a:r>
              <a:rPr lang="en-US">
                <a:latin typeface="Arial" charset="0"/>
                <a:cs typeface="Arial" charset="0"/>
              </a:rPr>
              <a:t>Ethics, Social Responsibility, and Sustainability</a:t>
            </a:r>
          </a:p>
        </p:txBody>
      </p:sp>
      <p:sp>
        <p:nvSpPr>
          <p:cNvPr id="160771" name="Text Box 3"/>
          <p:cNvSpPr txBox="1">
            <a:spLocks noChangeArrowheads="1"/>
          </p:cNvSpPr>
          <p:nvPr/>
        </p:nvSpPr>
        <p:spPr bwMode="auto">
          <a:xfrm>
            <a:off x="619125" y="2225675"/>
            <a:ext cx="4868863" cy="98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pPr>
            <a:r>
              <a:rPr lang="en-AU" sz="3200" b="1">
                <a:solidFill>
                  <a:schemeClr val="accent1"/>
                </a:solidFill>
                <a:latin typeface="Arial" charset="0"/>
              </a:rPr>
              <a:t>Challenges facing operations managers:</a:t>
            </a:r>
          </a:p>
        </p:txBody>
      </p:sp>
      <p:sp>
        <p:nvSpPr>
          <p:cNvPr id="160772" name="Text Box 4"/>
          <p:cNvSpPr txBox="1">
            <a:spLocks noChangeArrowheads="1"/>
          </p:cNvSpPr>
          <p:nvPr/>
        </p:nvSpPr>
        <p:spPr bwMode="auto">
          <a:xfrm>
            <a:off x="1216025" y="3503613"/>
            <a:ext cx="7026275" cy="2382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a:lnSpc>
                <a:spcPct val="90000"/>
              </a:lnSpc>
              <a:spcAft>
                <a:spcPct val="40000"/>
              </a:spcAft>
              <a:buClr>
                <a:srgbClr val="BF0922"/>
              </a:buClr>
              <a:buFont typeface="Arial Unicode MS" charset="0"/>
              <a:buChar char="▶"/>
            </a:pPr>
            <a:r>
              <a:rPr lang="en-AU" sz="2800">
                <a:latin typeface="Arial" charset="0"/>
                <a:ea typeface="MS PGothic" charset="0"/>
                <a:cs typeface="MS PGothic" charset="0"/>
              </a:rPr>
              <a:t>Develop and produce safe, high-quality green products</a:t>
            </a:r>
          </a:p>
          <a:p>
            <a:pPr>
              <a:lnSpc>
                <a:spcPct val="90000"/>
              </a:lnSpc>
              <a:spcAft>
                <a:spcPct val="40000"/>
              </a:spcAft>
              <a:buClr>
                <a:srgbClr val="BF0922"/>
              </a:buClr>
              <a:buFont typeface="Arial Unicode MS" charset="0"/>
              <a:buChar char="▶"/>
            </a:pPr>
            <a:r>
              <a:rPr lang="en-AU" sz="2800">
                <a:latin typeface="Arial" charset="0"/>
                <a:ea typeface="MS PGothic" charset="0"/>
                <a:cs typeface="MS PGothic" charset="0"/>
              </a:rPr>
              <a:t>Train, retrain, and motivate employees in a safe workplace</a:t>
            </a:r>
          </a:p>
          <a:p>
            <a:pPr>
              <a:lnSpc>
                <a:spcPct val="90000"/>
              </a:lnSpc>
              <a:spcAft>
                <a:spcPct val="40000"/>
              </a:spcAft>
              <a:buClr>
                <a:srgbClr val="BF0922"/>
              </a:buClr>
              <a:buFont typeface="Arial Unicode MS" charset="0"/>
              <a:buChar char="▶"/>
            </a:pPr>
            <a:r>
              <a:rPr lang="en-AU" sz="2800">
                <a:latin typeface="Arial" charset="0"/>
                <a:ea typeface="MS PGothic" charset="0"/>
                <a:cs typeface="MS PGothic" charset="0"/>
              </a:rPr>
              <a:t>Honor stakeholder commitments</a:t>
            </a:r>
          </a:p>
        </p:txBody>
      </p:sp>
      <p:sp>
        <p:nvSpPr>
          <p:cNvPr id="5" name="TextBox 4"/>
          <p:cNvSpPr txBox="1"/>
          <p:nvPr/>
        </p:nvSpPr>
        <p:spPr>
          <a:xfrm>
            <a:off x="1955800" y="642684"/>
            <a:ext cx="6845300" cy="2684716"/>
          </a:xfrm>
          <a:prstGeom prst="rect">
            <a:avLst/>
          </a:prstGeom>
          <a:solidFill>
            <a:schemeClr val="accent2"/>
          </a:solidFill>
          <a:ln>
            <a:solidFill>
              <a:schemeClr val="tx1"/>
            </a:solidFill>
          </a:ln>
        </p:spPr>
        <p:txBody>
          <a:bodyPr wrap="square" lIns="324000" tIns="327600" rIns="324000" bIns="327600" rtlCol="0">
            <a:spAutoFit/>
          </a:bodyPr>
          <a:lstStyle/>
          <a:p>
            <a:pPr>
              <a:lnSpc>
                <a:spcPct val="90000"/>
              </a:lnSpc>
              <a:spcAft>
                <a:spcPts val="600"/>
              </a:spcAft>
            </a:pPr>
            <a:r>
              <a:rPr lang="en-US" sz="2800" b="1" dirty="0" smtClean="0">
                <a:solidFill>
                  <a:schemeClr val="tx2"/>
                </a:solidFill>
              </a:rPr>
              <a:t>Stakeholders</a:t>
            </a:r>
            <a:endParaRPr lang="en-US" sz="2800" b="1" dirty="0">
              <a:solidFill>
                <a:schemeClr val="tx2"/>
              </a:solidFill>
            </a:endParaRPr>
          </a:p>
          <a:p>
            <a:pPr>
              <a:lnSpc>
                <a:spcPct val="90000"/>
              </a:lnSpc>
              <a:spcAft>
                <a:spcPts val="600"/>
              </a:spcAft>
            </a:pPr>
            <a:r>
              <a:rPr lang="en-US" sz="2800" dirty="0" smtClean="0"/>
              <a:t>Those </a:t>
            </a:r>
            <a:r>
              <a:rPr lang="en-US" sz="2800" dirty="0"/>
              <a:t>with a vested interest in an organization, including customers, distributors, suppliers, owners, lenders, employees, and </a:t>
            </a:r>
            <a:r>
              <a:rPr lang="en-US" sz="2800" dirty="0" smtClean="0"/>
              <a:t>community </a:t>
            </a:r>
            <a:r>
              <a:rPr lang="en-US" sz="2800" dirty="0"/>
              <a:t>members. </a:t>
            </a:r>
          </a:p>
        </p:txBody>
      </p:sp>
    </p:spTree>
    <p:extLst>
      <p:ext uri="{BB962C8B-B14F-4D97-AF65-F5344CB8AC3E}">
        <p14:creationId xmlns:p14="http://schemas.microsoft.com/office/powerpoint/2010/main" val="3385194641"/>
      </p:ext>
    </p:extLst>
  </p:cSld>
  <p:clrMapOvr>
    <a:masterClrMapping/>
  </p:clrMapOvr>
  <p:transition spd="slow">
    <p:strips dir="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AutoShape 4" descr="3287383400_2177562"/>
          <p:cNvSpPr>
            <a:spLocks noChangeAspect="1" noChangeArrowheads="1"/>
          </p:cNvSpPr>
          <p:nvPr/>
        </p:nvSpPr>
        <p:spPr bwMode="auto">
          <a:xfrm>
            <a:off x="1828800" y="2571750"/>
            <a:ext cx="548640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4386" name="AutoShape 5" descr="3287383400_2177562"/>
          <p:cNvSpPr>
            <a:spLocks noChangeAspect="1" noChangeArrowheads="1"/>
          </p:cNvSpPr>
          <p:nvPr/>
        </p:nvSpPr>
        <p:spPr bwMode="auto">
          <a:xfrm>
            <a:off x="1828800" y="2571750"/>
            <a:ext cx="548640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ndParaRPr>
          </a:p>
        </p:txBody>
      </p:sp>
      <p:sp>
        <p:nvSpPr>
          <p:cNvPr id="144392" name="Rectangle 8"/>
          <p:cNvSpPr>
            <a:spLocks noChangeArrowheads="1"/>
          </p:cNvSpPr>
          <p:nvPr/>
        </p:nvSpPr>
        <p:spPr bwMode="auto">
          <a:xfrm>
            <a:off x="914400" y="4369336"/>
            <a:ext cx="7315200" cy="13234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rgbClr val="99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lgn="ctr"/>
            <a:r>
              <a:rPr lang="en-US" sz="1600" dirty="0">
                <a:solidFill>
                  <a:srgbClr val="000000"/>
                </a:solidFill>
                <a:cs typeface="Times New Roman" charset="0"/>
              </a:rPr>
              <a:t>All rights reserved. No part of this publication may be reproduced, stored in a retrieval system, or transmitted, in any form or by any means, electronic, mechanical, photocopying, recording, or otherwise, without the prior written permission of the publisher. </a:t>
            </a:r>
          </a:p>
          <a:p>
            <a:pPr algn="ctr"/>
            <a:r>
              <a:rPr lang="en-US" sz="1600" dirty="0">
                <a:solidFill>
                  <a:srgbClr val="000000"/>
                </a:solidFill>
                <a:cs typeface="Times New Roman" charset="0"/>
              </a:rPr>
              <a:t>Printed in the United States of America.</a:t>
            </a:r>
          </a:p>
        </p:txBody>
      </p:sp>
      <p:pic>
        <p:nvPicPr>
          <p:cNvPr id="144393" name="Picture 9" descr="disclai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321810"/>
            <a:ext cx="8242300" cy="249987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ctrTitle"/>
          </p:nvPr>
        </p:nvSpPr>
        <p:spPr>
          <a:xfrm>
            <a:off x="762000" y="523875"/>
            <a:ext cx="7789863" cy="1465263"/>
          </a:xfrm>
        </p:spPr>
        <p:txBody>
          <a:bodyPr/>
          <a:lstStyle/>
          <a:p>
            <a:r>
              <a:rPr lang="en-US" dirty="0">
                <a:latin typeface="Arial" charset="0"/>
                <a:cs typeface="Arial" charset="0"/>
              </a:rPr>
              <a:t>What Is Operations Management?</a:t>
            </a:r>
          </a:p>
        </p:txBody>
      </p:sp>
      <p:sp>
        <p:nvSpPr>
          <p:cNvPr id="29698" name="Rectangle 3"/>
          <p:cNvSpPr>
            <a:spLocks noGrp="1" noChangeArrowheads="1"/>
          </p:cNvSpPr>
          <p:nvPr>
            <p:ph type="subTitle" idx="1"/>
          </p:nvPr>
        </p:nvSpPr>
        <p:spPr>
          <a:xfrm>
            <a:off x="1270000" y="2390775"/>
            <a:ext cx="6434138" cy="1296988"/>
          </a:xfrm>
        </p:spPr>
        <p:txBody>
          <a:bodyPr/>
          <a:lstStyle/>
          <a:p>
            <a:pPr defTabSz="836613"/>
            <a:r>
              <a:rPr lang="en-US" b="1" dirty="0">
                <a:solidFill>
                  <a:srgbClr val="255898"/>
                </a:solidFill>
                <a:latin typeface="Arial" charset="0"/>
                <a:cs typeface="Arial" charset="0"/>
              </a:rPr>
              <a:t>Production</a:t>
            </a:r>
            <a:r>
              <a:rPr lang="en-US" dirty="0">
                <a:solidFill>
                  <a:srgbClr val="255898"/>
                </a:solidFill>
                <a:latin typeface="Arial" charset="0"/>
                <a:cs typeface="Arial" charset="0"/>
              </a:rPr>
              <a:t> </a:t>
            </a:r>
            <a:r>
              <a:rPr lang="en-US" dirty="0">
                <a:solidFill>
                  <a:schemeClr val="tx1"/>
                </a:solidFill>
                <a:latin typeface="Arial" charset="0"/>
                <a:cs typeface="Arial" charset="0"/>
              </a:rPr>
              <a:t>is the creation of goods and services</a:t>
            </a:r>
          </a:p>
        </p:txBody>
      </p:sp>
      <p:sp>
        <p:nvSpPr>
          <p:cNvPr id="27652" name="Rectangle 4"/>
          <p:cNvSpPr>
            <a:spLocks noChangeArrowheads="1"/>
          </p:cNvSpPr>
          <p:nvPr/>
        </p:nvSpPr>
        <p:spPr bwMode="auto">
          <a:xfrm>
            <a:off x="1270000" y="3448050"/>
            <a:ext cx="6434138"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836613">
              <a:lnSpc>
                <a:spcPct val="90000"/>
              </a:lnSpc>
              <a:spcAft>
                <a:spcPts val="1200"/>
              </a:spcAft>
              <a:buClr>
                <a:srgbClr val="BF0922"/>
              </a:buClr>
              <a:buFont typeface="Wingdings" charset="0"/>
              <a:buNone/>
            </a:pPr>
            <a:r>
              <a:rPr lang="en-US" sz="3200" b="1" dirty="0">
                <a:solidFill>
                  <a:srgbClr val="255898"/>
                </a:solidFill>
              </a:rPr>
              <a:t>Operations management (OM)</a:t>
            </a:r>
            <a:r>
              <a:rPr lang="en-US" sz="3200" b="1" dirty="0">
                <a:solidFill>
                  <a:schemeClr val="accent1"/>
                </a:solidFill>
              </a:rPr>
              <a:t> </a:t>
            </a:r>
            <a:r>
              <a:rPr lang="en-US" sz="3200" dirty="0"/>
              <a:t>is the set of activities that create value in the form of goods and services by transforming inputs into outputs</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7652"/>
                                        </p:tgtEl>
                                        <p:attrNameLst>
                                          <p:attrName>style.visibility</p:attrName>
                                        </p:attrNameLst>
                                      </p:cBhvr>
                                      <p:to>
                                        <p:strVal val="visible"/>
                                      </p:to>
                                    </p:set>
                                    <p:animEffect transition="in" filter="strips(downRight)">
                                      <p:cBhvr>
                                        <p:cTn id="7" dur="1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565150" y="503238"/>
            <a:ext cx="8013700" cy="1228725"/>
          </a:xfrm>
        </p:spPr>
        <p:txBody>
          <a:bodyPr/>
          <a:lstStyle/>
          <a:p>
            <a:r>
              <a:rPr lang="en-US">
                <a:latin typeface="Arial" charset="0"/>
                <a:cs typeface="Arial" charset="0"/>
              </a:rPr>
              <a:t>Organizing to Produce Goods and Services</a:t>
            </a:r>
          </a:p>
        </p:txBody>
      </p:sp>
      <p:sp>
        <p:nvSpPr>
          <p:cNvPr id="29699" name="Rectangle 3"/>
          <p:cNvSpPr>
            <a:spLocks noGrp="1" noChangeArrowheads="1"/>
          </p:cNvSpPr>
          <p:nvPr>
            <p:ph type="body" idx="1"/>
          </p:nvPr>
        </p:nvSpPr>
        <p:spPr>
          <a:xfrm>
            <a:off x="792163" y="2149475"/>
            <a:ext cx="7386637" cy="3725863"/>
          </a:xfrm>
        </p:spPr>
        <p:txBody>
          <a:bodyPr>
            <a:normAutofit/>
          </a:bodyPr>
          <a:lstStyle/>
          <a:p>
            <a:pPr marL="609600" indent="-609600">
              <a:lnSpc>
                <a:spcPct val="100000"/>
              </a:lnSpc>
              <a:buFont typeface="Arial Unicode MS" charset="0"/>
              <a:buChar char="▶"/>
            </a:pPr>
            <a:r>
              <a:rPr lang="en-US" dirty="0">
                <a:latin typeface="Arial" charset="0"/>
                <a:cs typeface="Arial" charset="0"/>
              </a:rPr>
              <a:t>Essential functions:</a:t>
            </a:r>
          </a:p>
          <a:p>
            <a:pPr marL="1238250" lvl="1" indent="-514350">
              <a:lnSpc>
                <a:spcPct val="100000"/>
              </a:lnSpc>
              <a:buAutoNum type="arabicPeriod"/>
            </a:pPr>
            <a:r>
              <a:rPr lang="en-US" b="1" i="1" dirty="0" smtClean="0">
                <a:latin typeface="Arial" charset="0"/>
                <a:cs typeface="Arial" charset="0"/>
              </a:rPr>
              <a:t>Marketing</a:t>
            </a:r>
            <a:r>
              <a:rPr lang="en-US" dirty="0" smtClean="0">
                <a:latin typeface="Arial" charset="0"/>
                <a:cs typeface="Arial" charset="0"/>
              </a:rPr>
              <a:t> </a:t>
            </a:r>
            <a:r>
              <a:rPr lang="en-US" dirty="0">
                <a:latin typeface="Arial" charset="0"/>
                <a:cs typeface="Arial" charset="0"/>
              </a:rPr>
              <a:t>– </a:t>
            </a:r>
            <a:endParaRPr lang="en-US" dirty="0" smtClean="0">
              <a:solidFill>
                <a:srgbClr val="000000"/>
              </a:solidFill>
              <a:latin typeface="Arial" charset="0"/>
              <a:cs typeface="Arial" charset="0"/>
            </a:endParaRPr>
          </a:p>
          <a:p>
            <a:pPr marL="1238250" lvl="1" indent="-514350">
              <a:lnSpc>
                <a:spcPct val="100000"/>
              </a:lnSpc>
              <a:buAutoNum type="arabicPeriod"/>
            </a:pPr>
            <a:r>
              <a:rPr lang="en-US" b="1" i="1" dirty="0" smtClean="0">
                <a:solidFill>
                  <a:srgbClr val="000000"/>
                </a:solidFill>
                <a:latin typeface="Arial" charset="0"/>
                <a:cs typeface="Arial" charset="0"/>
              </a:rPr>
              <a:t>production/operations </a:t>
            </a:r>
            <a:r>
              <a:rPr lang="en-US" dirty="0">
                <a:solidFill>
                  <a:srgbClr val="000000"/>
                </a:solidFill>
                <a:latin typeface="Arial" charset="0"/>
                <a:cs typeface="Arial" charset="0"/>
              </a:rPr>
              <a:t>– creates the product</a:t>
            </a:r>
          </a:p>
          <a:p>
            <a:pPr marL="1168400" lvl="1" indent="-444500">
              <a:lnSpc>
                <a:spcPct val="100000"/>
              </a:lnSpc>
              <a:buNone/>
            </a:pPr>
            <a:r>
              <a:rPr lang="en-US" b="1" dirty="0" smtClean="0">
                <a:solidFill>
                  <a:srgbClr val="000000"/>
                </a:solidFill>
                <a:latin typeface="Arial" charset="0"/>
                <a:cs typeface="Arial" charset="0"/>
              </a:rPr>
              <a:t>3.	</a:t>
            </a:r>
            <a:r>
              <a:rPr lang="en-US" b="1" i="1" dirty="0" smtClean="0">
                <a:solidFill>
                  <a:srgbClr val="000000"/>
                </a:solidFill>
                <a:latin typeface="Arial" charset="0"/>
                <a:cs typeface="Arial" charset="0"/>
              </a:rPr>
              <a:t>Finance</a:t>
            </a:r>
            <a:r>
              <a:rPr lang="en-US" b="1" i="1" dirty="0">
                <a:solidFill>
                  <a:srgbClr val="000000"/>
                </a:solidFill>
                <a:latin typeface="Arial" charset="0"/>
                <a:cs typeface="Arial" charset="0"/>
              </a:rPr>
              <a:t>/accounting </a:t>
            </a:r>
            <a:r>
              <a:rPr lang="en-US" dirty="0">
                <a:solidFill>
                  <a:srgbClr val="000000"/>
                </a:solidFill>
                <a:latin typeface="Arial" charset="0"/>
                <a:cs typeface="Arial" charset="0"/>
              </a:rPr>
              <a:t>– tracks how well the organization is doing, pays bills, collects the money</a:t>
            </a:r>
          </a:p>
        </p:txBody>
      </p:sp>
    </p:spTree>
  </p:cSld>
  <p:clrMapOvr>
    <a:masterClrMapping/>
  </p:clrMapOvr>
  <p:transition>
    <p:pull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685800" y="571500"/>
            <a:ext cx="7772400" cy="709613"/>
          </a:xfrm>
        </p:spPr>
        <p:txBody>
          <a:bodyPr/>
          <a:lstStyle/>
          <a:p>
            <a:r>
              <a:rPr lang="en-US">
                <a:latin typeface="Arial" charset="0"/>
                <a:cs typeface="Arial" charset="0"/>
              </a:rPr>
              <a:t>Organizational Charts</a:t>
            </a:r>
          </a:p>
        </p:txBody>
      </p:sp>
      <p:sp>
        <p:nvSpPr>
          <p:cNvPr id="31766" name="Text Box 22"/>
          <p:cNvSpPr txBox="1">
            <a:spLocks noChangeArrowheads="1"/>
          </p:cNvSpPr>
          <p:nvPr/>
        </p:nvSpPr>
        <p:spPr bwMode="auto">
          <a:xfrm>
            <a:off x="7304088" y="1557338"/>
            <a:ext cx="115388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600" b="1" dirty="0">
                <a:latin typeface="Arial" charset="0"/>
              </a:rPr>
              <a:t>Figure </a:t>
            </a:r>
            <a:r>
              <a:rPr lang="en-AU" sz="1600" b="1" dirty="0" smtClean="0">
                <a:solidFill>
                  <a:schemeClr val="tx2"/>
                </a:solidFill>
                <a:latin typeface="Arial" charset="0"/>
              </a:rPr>
              <a:t>1.1</a:t>
            </a:r>
            <a:endParaRPr lang="en-AU" sz="1600" b="1" dirty="0">
              <a:solidFill>
                <a:schemeClr val="tx2"/>
              </a:solidFill>
              <a:latin typeface="Arial" charset="0"/>
            </a:endParaRPr>
          </a:p>
        </p:txBody>
      </p:sp>
      <p:pic>
        <p:nvPicPr>
          <p:cNvPr id="3" name="Picture 2" descr="F1-1a.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911350"/>
            <a:ext cx="7670800" cy="3848100"/>
          </a:xfrm>
          <a:prstGeom prst="rect">
            <a:avLst/>
          </a:prstGeom>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2/3*#ppt_w"/>
                                          </p:val>
                                        </p:tav>
                                        <p:tav tm="100000">
                                          <p:val>
                                            <p:strVal val="#ppt_w"/>
                                          </p:val>
                                        </p:tav>
                                      </p:tavLst>
                                    </p:anim>
                                    <p:anim calcmode="lin" valueType="num">
                                      <p:cBhvr>
                                        <p:cTn id="8" dur="1000" fill="hold"/>
                                        <p:tgtEl>
                                          <p:spTgt spid="3"/>
                                        </p:tgtEl>
                                        <p:attrNameLst>
                                          <p:attrName>ppt_h</p:attrName>
                                        </p:attrNameLst>
                                      </p:cBhvr>
                                      <p:tavLst>
                                        <p:tav tm="0">
                                          <p:val>
                                            <p:strVal val="2/3*#ppt_h"/>
                                          </p:val>
                                        </p:tav>
                                        <p:tav tm="100000">
                                          <p:val>
                                            <p:strVal val="#ppt_h"/>
                                          </p:val>
                                        </p:tav>
                                      </p:tavLst>
                                    </p:anim>
                                  </p:childTnLst>
                                </p:cTn>
                              </p:par>
                            </p:childTnLst>
                          </p:cTn>
                        </p:par>
                        <p:par>
                          <p:cTn id="9" fill="hold">
                            <p:stCondLst>
                              <p:cond delay="2000"/>
                            </p:stCondLst>
                            <p:childTnLst>
                              <p:par>
                                <p:cTn id="10" presetID="22" presetClass="entr" presetSubtype="8" fill="hold" grpId="0" nodeType="afterEffect">
                                  <p:stCondLst>
                                    <p:cond delay="0"/>
                                  </p:stCondLst>
                                  <p:childTnLst>
                                    <p:set>
                                      <p:cBhvr>
                                        <p:cTn id="11" dur="1" fill="hold">
                                          <p:stCondLst>
                                            <p:cond delay="0"/>
                                          </p:stCondLst>
                                        </p:cTn>
                                        <p:tgtEl>
                                          <p:spTgt spid="31766"/>
                                        </p:tgtEl>
                                        <p:attrNameLst>
                                          <p:attrName>style.visibility</p:attrName>
                                        </p:attrNameLst>
                                      </p:cBhvr>
                                      <p:to>
                                        <p:strVal val="visible"/>
                                      </p:to>
                                    </p:set>
                                    <p:animEffect transition="in" filter="wipe(left)">
                                      <p:cBhvr>
                                        <p:cTn id="12" dur="1000"/>
                                        <p:tgtEl>
                                          <p:spTgt spid="31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6" grpId="0"/>
    </p:bldLst>
  </p:timing>
</p:sld>
</file>

<file path=ppt/theme/theme1.xml><?xml version="1.0" encoding="utf-8"?>
<a:theme xmlns:a="http://schemas.openxmlformats.org/drawingml/2006/main" name="Office Theme">
  <a:themeElements>
    <a:clrScheme name="HR11">
      <a:dk1>
        <a:srgbClr val="000000"/>
      </a:dk1>
      <a:lt1>
        <a:srgbClr val="FFFFFF"/>
      </a:lt1>
      <a:dk2>
        <a:srgbClr val="255898"/>
      </a:dk2>
      <a:lt2>
        <a:srgbClr val="FFFCF2"/>
      </a:lt2>
      <a:accent1>
        <a:srgbClr val="D33320"/>
      </a:accent1>
      <a:accent2>
        <a:srgbClr val="9FACC7"/>
      </a:accent2>
      <a:accent3>
        <a:srgbClr val="F7D7AC"/>
      </a:accent3>
      <a:accent4>
        <a:srgbClr val="BDD6AE"/>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3532</TotalTime>
  <Words>2597</Words>
  <Application>Microsoft Office PowerPoint</Application>
  <PresentationFormat>On-screen Show (4:3)</PresentationFormat>
  <Paragraphs>608</Paragraphs>
  <Slides>63</Slides>
  <Notes>55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63</vt:i4>
      </vt:variant>
    </vt:vector>
  </HeadingPairs>
  <TitlesOfParts>
    <vt:vector size="73" baseType="lpstr">
      <vt:lpstr>Arial Unicode MS</vt:lpstr>
      <vt:lpstr>ＭＳ Ｐゴシック</vt:lpstr>
      <vt:lpstr>ＭＳ Ｐゴシック</vt:lpstr>
      <vt:lpstr>Arial</vt:lpstr>
      <vt:lpstr>Calibri</vt:lpstr>
      <vt:lpstr>Helvetica Neue</vt:lpstr>
      <vt:lpstr>Lucida Grande</vt:lpstr>
      <vt:lpstr>Times New Roman</vt:lpstr>
      <vt:lpstr>Wingdings</vt:lpstr>
      <vt:lpstr>Office Theme</vt:lpstr>
      <vt:lpstr>PowerPoint Presentation</vt:lpstr>
      <vt:lpstr>Outline</vt:lpstr>
      <vt:lpstr>Outline - Continued</vt:lpstr>
      <vt:lpstr>Operations Management at Hard Rock Cafe</vt:lpstr>
      <vt:lpstr>Learning Objectives</vt:lpstr>
      <vt:lpstr>Learning Objectives</vt:lpstr>
      <vt:lpstr>What Is Operations Management?</vt:lpstr>
      <vt:lpstr>Organizing to Produce Goods and Services</vt:lpstr>
      <vt:lpstr>Organizational Charts</vt:lpstr>
      <vt:lpstr>Organizational Charts</vt:lpstr>
      <vt:lpstr>Organizational Charts</vt:lpstr>
      <vt:lpstr>The Supply Chain</vt:lpstr>
      <vt:lpstr>Why Study OM?</vt:lpstr>
      <vt:lpstr>Options for Increasing Contribution</vt:lpstr>
      <vt:lpstr>What Operations  Managers Do</vt:lpstr>
      <vt:lpstr>Ten Strategic Decisions</vt:lpstr>
      <vt:lpstr>The Strategic Decisions</vt:lpstr>
      <vt:lpstr>The Strategic Decisions</vt:lpstr>
      <vt:lpstr>The Strategic Decisions</vt:lpstr>
      <vt:lpstr>The Strategic Decisions</vt:lpstr>
      <vt:lpstr>The Strategic Decisions</vt:lpstr>
      <vt:lpstr>Where are the OM Jobs?</vt:lpstr>
      <vt:lpstr>Opportunities</vt:lpstr>
      <vt:lpstr>Certifications</vt:lpstr>
      <vt:lpstr>Significant Events in OM</vt:lpstr>
      <vt:lpstr>The Heritage of OM</vt:lpstr>
      <vt:lpstr>The Heritage of OM</vt:lpstr>
      <vt:lpstr>Eli Whitney</vt:lpstr>
      <vt:lpstr>Frederick W. Taylor</vt:lpstr>
      <vt:lpstr>Taylor’s Principles</vt:lpstr>
      <vt:lpstr>Frank and Lillian Gilbreth</vt:lpstr>
      <vt:lpstr>Henry Ford</vt:lpstr>
      <vt:lpstr>W. Edwards Deming</vt:lpstr>
      <vt:lpstr>Contributions From</vt:lpstr>
      <vt:lpstr>Operations for  Goods and Services</vt:lpstr>
      <vt:lpstr>Differences Between Goods and Services</vt:lpstr>
      <vt:lpstr>U.S. Agriculture, Manufacturing, and Service Employment</vt:lpstr>
      <vt:lpstr>Organizations in Each Sector</vt:lpstr>
      <vt:lpstr>Service Pay</vt:lpstr>
      <vt:lpstr>Productivity Challenge</vt:lpstr>
      <vt:lpstr>The Economic System</vt:lpstr>
      <vt:lpstr>Improving Productivity at Starbucks</vt:lpstr>
      <vt:lpstr>Improving Productivity at Starbucks</vt:lpstr>
      <vt:lpstr>Productivity</vt:lpstr>
      <vt:lpstr>Productivity Calculations</vt:lpstr>
      <vt:lpstr>Multi-Factor Productivity </vt:lpstr>
      <vt:lpstr>Collins Title Productivity</vt:lpstr>
      <vt:lpstr>Collins Title Productivity</vt:lpstr>
      <vt:lpstr>Collins Title Productivity</vt:lpstr>
      <vt:lpstr>Collins Title Productivity</vt:lpstr>
      <vt:lpstr>Measurement Problems</vt:lpstr>
      <vt:lpstr>Productivity Variables</vt:lpstr>
      <vt:lpstr>Key Variables for Improved Labor Productivity</vt:lpstr>
      <vt:lpstr>Labor Skills</vt:lpstr>
      <vt:lpstr>Capital</vt:lpstr>
      <vt:lpstr>Management</vt:lpstr>
      <vt:lpstr>Productivity in the Service Sector</vt:lpstr>
      <vt:lpstr>Productivity at Taco Bell</vt:lpstr>
      <vt:lpstr>Productivity at Taco Bell</vt:lpstr>
      <vt:lpstr>Current Challenges in OM</vt:lpstr>
      <vt:lpstr>Ethics, Social Responsibility, and Sustainability</vt:lpstr>
      <vt:lpstr>Ethics, Social Responsibility, and Sustainability</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Heizer/Render 12e</dc:title>
  <dc:subject>Chapter 1 - Operations and Productivity</dc:subject>
  <dc:creator>Jeff Heyl</dc:creator>
  <cp:lastModifiedBy>Sahar M. El_Jallad</cp:lastModifiedBy>
  <cp:revision>218</cp:revision>
  <dcterms:created xsi:type="dcterms:W3CDTF">2012-09-28T10:33:31Z</dcterms:created>
  <dcterms:modified xsi:type="dcterms:W3CDTF">2019-06-24T13:21:13Z</dcterms:modified>
</cp:coreProperties>
</file>