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78"/>
  </p:notesMasterIdLst>
  <p:handoutMasterIdLst>
    <p:handoutMasterId r:id="rId79"/>
  </p:handoutMasterIdLst>
  <p:sldIdLst>
    <p:sldId id="1094" r:id="rId2"/>
    <p:sldId id="1246" r:id="rId3"/>
    <p:sldId id="1247" r:id="rId4"/>
    <p:sldId id="1305" r:id="rId5"/>
    <p:sldId id="1253" r:id="rId6"/>
    <p:sldId id="1308" r:id="rId7"/>
    <p:sldId id="1306" r:id="rId8"/>
    <p:sldId id="1307" r:id="rId9"/>
    <p:sldId id="1309" r:id="rId10"/>
    <p:sldId id="1254" r:id="rId11"/>
    <p:sldId id="1255" r:id="rId12"/>
    <p:sldId id="1256" r:id="rId13"/>
    <p:sldId id="1257" r:id="rId14"/>
    <p:sldId id="1258" r:id="rId15"/>
    <p:sldId id="1259" r:id="rId16"/>
    <p:sldId id="1260" r:id="rId17"/>
    <p:sldId id="1311" r:id="rId18"/>
    <p:sldId id="1312" r:id="rId19"/>
    <p:sldId id="1313" r:id="rId20"/>
    <p:sldId id="1314" r:id="rId21"/>
    <p:sldId id="1315" r:id="rId22"/>
    <p:sldId id="1316" r:id="rId23"/>
    <p:sldId id="1317" r:id="rId24"/>
    <p:sldId id="1318" r:id="rId25"/>
    <p:sldId id="1319" r:id="rId26"/>
    <p:sldId id="1320" r:id="rId27"/>
    <p:sldId id="1321" r:id="rId28"/>
    <p:sldId id="1322" r:id="rId29"/>
    <p:sldId id="1323" r:id="rId30"/>
    <p:sldId id="1324" r:id="rId31"/>
    <p:sldId id="1325" r:id="rId32"/>
    <p:sldId id="1326" r:id="rId33"/>
    <p:sldId id="1327" r:id="rId34"/>
    <p:sldId id="1328" r:id="rId35"/>
    <p:sldId id="1329" r:id="rId36"/>
    <p:sldId id="1330" r:id="rId37"/>
    <p:sldId id="1261" r:id="rId38"/>
    <p:sldId id="1262" r:id="rId39"/>
    <p:sldId id="1263" r:id="rId40"/>
    <p:sldId id="1264" r:id="rId41"/>
    <p:sldId id="1265" r:id="rId42"/>
    <p:sldId id="1266" r:id="rId43"/>
    <p:sldId id="1267" r:id="rId44"/>
    <p:sldId id="1281" r:id="rId45"/>
    <p:sldId id="1269" r:id="rId46"/>
    <p:sldId id="1270" r:id="rId47"/>
    <p:sldId id="1271" r:id="rId48"/>
    <p:sldId id="1272" r:id="rId49"/>
    <p:sldId id="1273" r:id="rId50"/>
    <p:sldId id="1274" r:id="rId51"/>
    <p:sldId id="1275" r:id="rId52"/>
    <p:sldId id="1276" r:id="rId53"/>
    <p:sldId id="1277" r:id="rId54"/>
    <p:sldId id="1278" r:id="rId55"/>
    <p:sldId id="1279" r:id="rId56"/>
    <p:sldId id="1280" r:id="rId57"/>
    <p:sldId id="1282" r:id="rId58"/>
    <p:sldId id="1283" r:id="rId59"/>
    <p:sldId id="1284" r:id="rId60"/>
    <p:sldId id="1285" r:id="rId61"/>
    <p:sldId id="1286" r:id="rId62"/>
    <p:sldId id="1287" r:id="rId63"/>
    <p:sldId id="1288" r:id="rId64"/>
    <p:sldId id="1289" r:id="rId65"/>
    <p:sldId id="1290" r:id="rId66"/>
    <p:sldId id="1291" r:id="rId67"/>
    <p:sldId id="1292" r:id="rId68"/>
    <p:sldId id="1293" r:id="rId69"/>
    <p:sldId id="1294" r:id="rId70"/>
    <p:sldId id="1295" r:id="rId71"/>
    <p:sldId id="1296" r:id="rId72"/>
    <p:sldId id="1297" r:id="rId73"/>
    <p:sldId id="1298" r:id="rId74"/>
    <p:sldId id="1299" r:id="rId75"/>
    <p:sldId id="1302" r:id="rId76"/>
    <p:sldId id="1310" r:id="rId77"/>
  </p:sldIdLst>
  <p:sldSz cx="9144000" cy="6858000" type="screen4x3"/>
  <p:notesSz cx="7315200" cy="96012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Lucida Sans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2ED"/>
    <a:srgbClr val="2A7041"/>
    <a:srgbClr val="BDD3E9"/>
    <a:srgbClr val="336699"/>
    <a:srgbClr val="DBEDE6"/>
    <a:srgbClr val="D7F1E6"/>
    <a:srgbClr val="D4F0E5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75" autoAdjust="0"/>
    <p:restoredTop sz="72051" autoAdjust="0"/>
  </p:normalViewPr>
  <p:slideViewPr>
    <p:cSldViewPr>
      <p:cViewPr>
        <p:scale>
          <a:sx n="78" d="100"/>
          <a:sy n="78" d="100"/>
        </p:scale>
        <p:origin x="954" y="51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74"/>
    </p:cViewPr>
  </p:sorterViewPr>
  <p:notesViewPr>
    <p:cSldViewPr>
      <p:cViewPr varScale="1">
        <p:scale>
          <a:sx n="35" d="100"/>
          <a:sy n="35" d="100"/>
        </p:scale>
        <p:origin x="-15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FAC8717C-415A-44F2-932B-9470F257B40D}" type="datetimeFigureOut">
              <a:rPr lang="de-DE"/>
              <a:pPr>
                <a:defRPr/>
              </a:pPr>
              <a:t>04.10.2021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Clr>
                <a:srgbClr val="000000"/>
              </a:buClr>
              <a:buSzPct val="100000"/>
              <a:buFont typeface="Times New Roman" pitchFamily="16" charset="0"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436286E6-33A4-43B5-AF89-26A9B7F2651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348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1:00.380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B0E862BE-9DC9-4852-B5C1-09700F4A905D}" emma:medium="tactile" emma:mode="ink">
          <msink:context xmlns:msink="http://schemas.microsoft.com/ink/2010/main" type="writingRegion" rotatedBoundingBox="10707,15797 8569,18400 8067,17988 10205,15385"/>
        </emma:interpretation>
      </emma:emma>
    </inkml:annotationXML>
    <inkml:traceGroup>
      <inkml:annotationXML>
        <emma:emma xmlns:emma="http://www.w3.org/2003/04/emma" version="1.0">
          <emma:interpretation id="{1CDCB80A-7EE6-4286-BF6A-44FA202E1E1B}" emma:medium="tactile" emma:mode="ink">
            <msink:context xmlns:msink="http://schemas.microsoft.com/ink/2010/main" type="paragraph" rotatedBoundingBox="10707,15797 8569,18400 8067,17988 10205,1538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6AB350D-37EA-4690-9CAD-AAED607481B3}" emma:medium="tactile" emma:mode="ink">
              <msink:context xmlns:msink="http://schemas.microsoft.com/ink/2010/main" type="line" rotatedBoundingBox="10707,15797 8569,18400 8067,17988 10205,15385"/>
            </emma:interpretation>
          </emma:emma>
        </inkml:annotationXML>
        <inkml:traceGroup>
          <inkml:annotationXML>
            <emma:emma xmlns:emma="http://www.w3.org/2003/04/emma" version="1.0">
              <emma:interpretation id="{C853EEBE-7E1A-4F38-A8B1-3ED306DF54B9}" emma:medium="tactile" emma:mode="ink">
                <msink:context xmlns:msink="http://schemas.microsoft.com/ink/2010/main" type="inkWord" rotatedBoundingBox="10707,15797 8592,18372 8090,17959 10205,15385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1682 0 0,'0'33'328,"0"-16"-235,-16 0-61,-1 0-1,17 0-15,-17 0-16,17-1 15,-17 35 1,-16-34-1,33 33 1,-17-16 0,0 16-16,-17 1 15,17 16 1,-16-17 0,16 1-16,17-17 15,-17-18 1,0 1-1,1 34 1,16-35 0,-34 35-16,17-34 15,17 16 1,-17-16 0,0 34-1,-33-1 1,33-16-16,-16-17 31,16 33-31,0 1 16,0-35-1,-17 18-15,1 16 16,-1 1 0,0-34-1,-16 33 1,0 1-1,33-34-15,-34 33 16,1-33 0,16 33-1,-50-33-15,34 34 16,16-18 0,-50 18-1,33-35 1,1 35-1,16-34-15,-16 16 16,33-16 0,-33 0-1,33 0 1,0 0-16,0 0 16,0-17-1,-33 33 1,33-33-1,0 17 1,0-17-16,0 17 16,1-17-1,-18 17 1,17-17 0,0 0 30,17 16 361</inkml:trace>
          <inkml:trace contextRef="#ctx0" brushRef="#br0" timeOffset="5676.7">1767 101 0,'-17'0'187,"17"17"-15,0-1-172,0 18 16,0 0 15,0-18-15,0 1-16,0 0 15,0 17 1,0-17 0,0 16-1,0-16 1,0 0-1,0 17 1,0-18 0,0 1 15,0 0 0,0 0 0,0 0-15,17-17 15,-17 16-31,0 1 47,0 17-16,0-17-31,0 0 16,0-1 0,0 1-1,0 0 1,0 0 0,0 16-1,0-16 1,0 0-1,0 0 32</inkml:trace>
          <inkml:trace contextRef="#ctx0" brushRef="#br0" timeOffset="2925.974">1666 84 0,'-34'0'219,"34"17"-141,-17-17-63,0 0-15,1 33 16,-35-16 0,34 0-1,0 0 1,1 0-1,-1-1-15,-34 18 16,51-17 0,-33 0-1,-1 0 1,17 33 0,0-33-16,1 0 15,-1 0 1,0-17-1,0 16 1,-16-16-16,33 17 16,-17-17-1,0 17 1,0-17 31</inkml:trace>
          <inkml:trace contextRef="#ctx0" brushRef="#br0" timeOffset="10186.5394">-454 2557 0,'0'-17'297,"17"17"-281,0 0-16,0 0 15,16 0 1,-16 0-1,17 0 1,-17 0 0,33 0-16,-33 0 15,0 0 1,16 0 0,1 0-1,-17 0-15,0 0 16,-1 0-1,1 0 1,0 0 0,-17-17-16,17 17 15,0 0 1,16 0 0,-16 0-1,0-17 1,0 17-1,-17-33 1,17 33 0,-1 0-1,1 0 1,17-17 15,-17 17 16,0 0 0,-1 0-16</inkml:trace>
        </inkml:traceGroup>
        <inkml:traceGroup>
          <inkml:annotationXML>
            <emma:emma xmlns:emma="http://www.w3.org/2003/04/emma" version="1.0">
              <emma:interpretation id="{19D6AC0A-3992-45E5-B9DD-E642A2BC9BC4}" emma:medium="tactile" emma:mode="ink">
                <msink:context xmlns:msink="http://schemas.microsoft.com/ink/2010/main" type="inkWord" rotatedBoundingBox="8719,17948 8437,18292 8128,18038 8411,17695"/>
              </emma:interpretation>
              <emma:one-of disjunction-type="recognition" id="oneOf1"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/</emma:literal>
                </emma:interpretation>
                <emma:interpretation id="interp3" emma:lang="" emma:confidence="0">
                  <emma:literal>n</emma:literal>
                </emma:interpretation>
                <emma:interpretation id="interp4" emma:lang="" emma:confidence="0">
                  <emma:literal>•</emma:literal>
                </emma:interpretation>
                <emma:interpretation id="interp5" emma:lang="" emma:confidence="0">
                  <emma:literal>N</emma:literal>
                </emma:interpretation>
              </emma:one-of>
            </emma:emma>
          </inkml:annotationXML>
          <inkml:trace contextRef="#ctx0" brushRef="#br0" timeOffset="13285.2588">-201 2237 0,'0'34'281,"0"-18"-109,0 1-156,0 0 15,0 0-15,0 0-1,0 0 1,0 16-16,0-16 15,0 0 1,0 0 15,0 0-15,0-1-16,0 1 16,0 17 15,0-17-16,0-1-15,0 1 16,0 0 15,0 0-15,0 0 0,0 16-1,0-16 16,0 0-31,0 0 47,0 0-31,0-1-16,16 1 16,-16 0 15,0 17 0,17-34 532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3:18.273"/>
    </inkml:context>
    <inkml:brush xml:id="br0">
      <inkml:brushProperty name="width" value="0.00882" units="cm"/>
      <inkml:brushProperty name="height" value="0.01764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286 0 0,'-17'0'781,"1"0"-734,-1 0 31,-17 0-46,17 0 61,0 0 1,1 0-31,-1 0 93,17 34-141,-17-34 32,0 17 31,-16-17-31,16 0 0,0 17 125,0-17-141,0 0 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3:25.213"/>
    </inkml:context>
    <inkml:brush xml:id="br0">
      <inkml:brushProperty name="width" value="0.00882" units="cm"/>
      <inkml:brushProperty name="height" value="0.01764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320 0 0,'-17'0'500,"0"0"-469,0 0 32,0 0-32,0 0-15,-16 0 15,16 0 0,0 0 16,0 0 0,1 0 31,-1 0-31,0 0-16,0 0 0,17 16 16,-34-16-47,18 0 63,-1 0-32,17 17 0,-17-17 141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3:30.058"/>
    </inkml:context>
    <inkml:brush xml:id="br0">
      <inkml:brushProperty name="width" value="0.00882" units="cm"/>
      <inkml:brushProperty name="height" value="0.01764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303 0 0,'-17'17'359,"0"-17"-234,-17 0-109,18 0 15,-1 0-15,0 0 0,0 0 15,0 0 0,0 0-31,1 0 31,-18 0 1,17 0-17,0 0 32,1 0-16,-1 0 32,0 0-32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3:34.248"/>
    </inkml:context>
    <inkml:brush xml:id="br0">
      <inkml:brushProperty name="width" value="0.00882" units="cm"/>
      <inkml:brushProperty name="height" value="0.01764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320 0 0,'-51'0'234,"35"0"-156,-1 0-62,0 0-1,0 0 17,-17 0-32,18 0 15,-1 0 16,0 0-15,0 0-16,0 0 16,0 0-1,-16 0 17,16 0-17,0 0 48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3:50.522"/>
    </inkml:context>
    <inkml:brush xml:id="br0">
      <inkml:brushProperty name="width" value="0.00882" units="cm"/>
      <inkml:brushProperty name="height" value="0.01764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589 20 0,'-101'0'203,"84"0"-62,1 0-94,-1 0 62,0 0-78,0 0 16,0 0 16,-16 0 15,16 0-31,0 0 46,0 0-61,0 0-1,1 0-16,-1 0 17,-17 0-1,17 0-15,0 0-1,1 0 16,-1 0 63,0 0-47,0 0 47,-16-17-47,16 17 0,0 0-32,0 0 32,0 0 31,0 0 47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3:56.280"/>
    </inkml:context>
    <inkml:brush xml:id="br0">
      <inkml:brushProperty name="width" value="0.00882" units="cm"/>
      <inkml:brushProperty name="height" value="0.01764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268 0 0,'-17'0'422,"0"0"-391,0 0 32,-16 0-32,16 0 0,0 0 16,0 0 0,0 0 63,1 0-17,-1 0-46,-17 0-16,17 0 32,0 0-16,1 0 31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4:20.427"/>
    </inkml:context>
    <inkml:brush xml:id="br0">
      <inkml:brushProperty name="width" value="0.03969" units="cm"/>
      <inkml:brushProperty name="height" value="0.07938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353 88 0,'0'-17'391,"-34"0"-376,17 17 1,17-33 15,-16 33-15,-1 0 0,17-17-1,-17 17-15,0 0 31,0 0 32,-16 0-1,16 0-15,0 0 375,0 0-359,0 34-1,17-18-31,-16-16 1,-1 0 140,-17 0-126,34 17-30,-17-17 78,17 17-79,-17-17 48,1 17-32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4:24.625"/>
    </inkml:context>
    <inkml:brush xml:id="br0">
      <inkml:brushProperty name="width" value="0.03969" units="cm"/>
      <inkml:brushProperty name="height" value="0.07938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354 0 0,'-17'0'407,"0"0"-392,0 0 17,-17 0-17,18 0 48,-1 0-32,0 0 16,0 0-32,0 0 32,1 0 0,-18 0 0,17 0 31,0 0-47,0 0 63,1 0-47,-1 0 406,0 0-312,-17 0-110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4:27.767"/>
    </inkml:context>
    <inkml:brush xml:id="br0">
      <inkml:brushProperty name="width" value="0.03969" units="cm"/>
      <inkml:brushProperty name="height" value="0.07938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388 1 0,'-16'0'204,"-1"0"-126,0 0-78,-17 0 31,17 0-15,1 0-16,-1 0 15,0 0 16,0 0-15,0 0-16,-16 0 16,16 0-1,0 0 1,0 0 15,0 0-31,1 0 31,-1 0 16,-17 0 94,17 0-94,0 0 15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4:30.866"/>
    </inkml:context>
    <inkml:brush xml:id="br0">
      <inkml:brushProperty name="width" value="0.03969" units="cm"/>
      <inkml:brushProperty name="height" value="0.07938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370 1 0,'0'35'219,"-34"-35"-94,18 0-109,-1 0 15,0 0-15,0 0 15,0 0 0,1 0 0,-1 0-15,-17 0 15,17 0 1,0 0-17,1 0 32,-1 0-16,0 0 79,0 0-79,-17 0 31,18 0 95,16 17-126,-17-17-15,17 18-1,-17-18 157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0:47.149"/>
    </inkml:context>
    <inkml:brush xml:id="br0">
      <inkml:brushProperty name="width" value="0.13333" units="cm"/>
      <inkml:brushProperty name="height" value="0.13333" units="cm"/>
      <inkml:brushProperty name="fitToCurve" value="1"/>
    </inkml:brush>
  </inkml:definitions>
  <inkml:traceGroup>
    <inkml:annotationXML>
      <emma:emma xmlns:emma="http://www.w3.org/2003/04/emma" version="1.0">
        <emma:interpretation id="{CF989142-6FB4-42AB-ACFE-CD781A100C2B}" emma:medium="tactile" emma:mode="ink">
          <msink:context xmlns:msink="http://schemas.microsoft.com/ink/2010/main" type="writingRegion" rotatedBoundingBox="11999,15565 8431,15168 8587,13761 12156,14159"/>
        </emma:interpretation>
      </emma:emma>
    </inkml:annotationXML>
    <inkml:traceGroup>
      <inkml:annotationXML>
        <emma:emma xmlns:emma="http://www.w3.org/2003/04/emma" version="1.0">
          <emma:interpretation id="{DF353867-9C68-4EA9-A14D-8DC662FF042A}" emma:medium="tactile" emma:mode="ink">
            <msink:context xmlns:msink="http://schemas.microsoft.com/ink/2010/main" type="paragraph" rotatedBoundingBox="11999,15565 8431,15168 8587,13761 12156,1415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BEFDC48-8412-4223-BDDD-2D6BAA8DA839}" emma:medium="tactile" emma:mode="ink">
              <msink:context xmlns:msink="http://schemas.microsoft.com/ink/2010/main" type="line" rotatedBoundingBox="11999,15565 8431,15168 8587,13761 12156,14159"/>
            </emma:interpretation>
          </emma:emma>
        </inkml:annotationXML>
        <inkml:traceGroup>
          <inkml:annotationXML>
            <emma:emma xmlns:emma="http://www.w3.org/2003/04/emma" version="1.0">
              <emma:interpretation id="{D0F35F97-2780-4D78-A491-E843A0BCAF73}" emma:medium="tactile" emma:mode="ink">
                <msink:context xmlns:msink="http://schemas.microsoft.com/ink/2010/main" type="inkWord" rotatedBoundingBox="11999,15565 8431,15168 8587,13761 12156,14159"/>
              </emma:interpretation>
              <emma:one-of disjunction-type="recognition" id="oneOf0">
                <emma:interpretation id="interp0" emma:lang="" emma:confidence="0">
                  <emma:literal>•</emma:literal>
                </emma:interpretation>
                <emma:interpretation id="interp1" emma:lang="" emma:confidence="0">
                  <emma:literal>e</emma:literal>
                </emma:interpretation>
                <emma:interpretation id="interp2" emma:lang="" emma:confidence="0">
                  <emma:literal>☺</emma:literal>
                </emma:interpretation>
                <emma:interpretation id="interp3" emma:lang="" emma:confidence="0">
                  <emma:literal>I</emma:literal>
                </emma:interpretation>
                <emma:interpretation id="interp4" emma:lang="" emma:confidence="0">
                  <emma:literal>@</emma:literal>
                </emma:interpretation>
              </emma:one-of>
            </emma:emma>
          </inkml:annotationXML>
          <inkml:trace contextRef="#ctx0" brushRef="#br0">2925 339 0,'0'17'218,"-16"-17"-108,-18 0-95,17 0 1,-33 0 0,16 0-16,-17 0 15,1 0 1,33 0-1,-16 0 1,16 0 0,-34 0-16,34 0 15,1 0 1,-18-17 0,0 0-1,18 17 1,-1-16-16,0 16 15,0-17 1,0 17 0,0-34-1,-16 34-15,16 0 32,17-17-17,-17 17-15,0 0 16,0-17 15,1 17 0,-1 0-31,-17-16 16,17 16 0,1 0-1,16-17 1,-17 17-16,0 0 15,0 0 1,0-17 0,0 17-16,-16 0 15,33-17 1,-17 17 0,0 0-1,0 0 1,1 0-16,-1 0 15,0 0 1,-17 0 0,17 0-1,1 0 1,-18 0-16,17 0 16,-33 0-1,33-33 1,0 33-1,0 0-15,-33 0 16,16 0 15,17 0-31,0 0 16,-16 0 0,16 0-1,0 0 1,-16-17-1,-1 17-15,0 0 16,17 0 0,1 0-1,-35-17 1,34 17 0,-16-17-16,-1 17 15,0 0 1,18 0-1,-35-34-15,34 34 32,0 0-32,1-16 15,-1 16 1,-34 0 0,35 0-16,-1 0 15,0 0 1,0 0-1,0 0 1,0-17 0,-33 17-16,33 0 15,0 0 1,1 0 15,-1 0-31,0 0 16,-17 0 15,17 0-15,1 0-1,-1 0 17,0 0-17,0 0 1,0 0 15,-16 0-15,16 0-1,0 0 32,-50 0 375,50 0-359,0 0-48,-17 0 1,1 33-1,-1-33 1,-16 0-16,33 0 16,-17 0-1,17 0 1,1 0 0,-18 17-16,17-17 15,0 0 1,0 17-1,1-17 1,-1 0 0,17 17-1,-17-17 17,-17 0-32,34 17 15,-16-17 32,16 17-31,-17-17-1,17 16 17,-17-16-17,17 34 16,0-17 1,0 0-1,0-1-15,0 1-1,0 0-15,0 0 16,0 17-1,0-18 1,0 1 0,0 0-1,-17 0-15,17 17 16,0-1 0,-17 1-1,17-17 1,0-1-16,0 18 31,0-17-15,0 0-16,0 0 15,0-1 17,0 1-32,0 0 15,0 33 1,0-33-1,0 0-15,0 17 16,0-1 0,0-16-1,0 0-15,0 0 16,0 0 0,0 0-1,0-1 1,0 18-16,0-17 15,17 0 1,0-1 0,0 18-1,0 0 1,-17-17-16,33-1 16,-16 1-1,0 0 1,0 0-1,-1 0 1,1 16-16,-17-16 16,17-17-1,17 17 1,-17-17 0,-17 17-16,16-17 15,1 0 1,0 17-1,34-1-15,-35-16 16,18 34 0,-17-34-1,33 17 1,-16-17 0,0 17-16,-1-1 15,18-16 1,-35 17-1,1-17 1,17 34 0,0-34-16,-18 0 15,18 0 1,-17 0 0,33 0-1,-33 0-15,17 0 16,16 0-1,-16 0 1,16 0-16,1 0 16,-18 0-1,18 0 1,-17 0 0,16 0-1,-33 0-15,17 0 16,-18 0-1,35 0 1,-34 0 0,16 0-16,1 0 15,-17 0 1,16 0 0,-16 0-1,0 0 1,33 0-16,-33 0 15,0 0 1,34 0 0,-35 0-16,18 0 15,-17 0 1,0 0 0,33 0-1,-33 0 1,0 0-1,0 0 17,-1 0-1,1 0-15,17 0-1,-17 0 1,0 0-1,-1 0-15,1 0 16,0 0 0,0 0-1,16 0-15,-16 0 32,0 0 858,0 0-655,0 0-204,0 0 0,-1 0-31,35 0 16,-34 0-1,16 0 1,18 0 0,-34 0-16,16 0 15,1 0 1,-17 0-1,16 0-15,-16 0 16,34 0 0,-35 0-1,18 0 1,-17 0 0,33 17-1,-33-17-15,0 0 16,0 0-1,0 0 1,16 0 0,-16 17-16,17-17 15,-17 0 1,-1 0 0,18 0-1,-17 0-15,0 0 16,0 0-1,16 0 1,18 0 0,16 0-1,-17 0-15,-16 0 16,-17 0 0,33 0-1,-33 0-15,0 0 16,0 0-1,0 0 17,16 0-17,-16 0 1,0 0 0,0-17 15,0 17-31,-1-17 15,1 0 1,17-17 0,-17 18-1,-17-1-15,16 0 16,1 0 0,-17 0-1,17 1 1,-17-18-1,0 17-15,17 0 16,-17 0 0,0-16-1,0-1 1,17 17-16,-17 1 16,0-1-1,0 0 1,0 0-1,0 0 17,0-16-17,0 16 17,0 0 61,0 0-61,0 0-17,0 1 1,33-1 15,-33 0-31,0-17 16,0 17-1,0 1 17,0-1-17,0 0 16,0 0-15,-16 17-16,16-17 16,-17 17 15,17-33-15,-17 16-1,17 0 16,0 0-15,-17 17 0,17-17-1,-17 17 1,17-16 15,-17 16-15,1 0-1,16-17 1,-34 17 0,17 0-16,17-34 15,-17 34 17,1 0 14,16-17-14,-17 17-17,0 0 48,0 0-32,-17 0 16,34-17-31,-16 17 15,-1-16-16,17-1 32,-17 17-31,0 0 0,0 0 30,0-17-30,-16 0 31,16 17 0,0 0 0,17-33 0,-17 33-47,17-17 78,-16 17-63,-1 0 110,0 0-78,0 0 78,-17 0-78,18 0 203,-1 0-62,0 0-32,0 0 328,0 0 47,17-17-156,-16 17-328,16-17 453,0 0 141,0 0-329</inkml:trace>
        </inkml:traceGroup>
      </inkml:traceGroup>
    </inkml:traceGroup>
  </inkml:traceGroup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4:34.952"/>
    </inkml:context>
    <inkml:brush xml:id="br0">
      <inkml:brushProperty name="width" value="0.03969" units="cm"/>
      <inkml:brushProperty name="height" value="0.07938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437 0 0,'-17'0'250,"0"0"-172,1 0-47,-1 0-15,0 0-1,0 0 17,0 0-17,0 0 1,-16 0 15,16 0-15,0 0-1,0 0 1,1 0 0,-1 0-1,0 0 17,-17 0-1,17 0-16,1 0 17,-1 0 15,0 0-32,0 0 32,0 0-31,-16 0 62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4:38.505"/>
    </inkml:context>
    <inkml:brush xml:id="br0">
      <inkml:brushProperty name="width" value="0.03969" units="cm"/>
      <inkml:brushProperty name="height" value="0.07938" units="cm"/>
      <inkml:brushProperty name="color" value="#00FF00"/>
      <inkml:brushProperty name="tip" value="rectangle"/>
      <inkml:brushProperty name="rasterOp" value="maskPen"/>
      <inkml:brushProperty name="fitToCurve" value="1"/>
    </inkml:brush>
  </inkml:definitions>
  <inkml:trace contextRef="#ctx0" brushRef="#br0">353 0 0,'-17'0'282,"0"0"-236,0 0-30,1 0 15,-1 0 1,-17 0-17,17 0 16,1 0 1,-1 0-1,0 0-15,0 0 15,0 0 0,-16 0 0,16 0 16,0 0-16,0 0 1,0 0-1,0 0 16,1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1:37.354"/>
    </inkml:context>
    <inkml:brush xml:id="br0">
      <inkml:brushProperty name="width" value="0.09333" units="cm"/>
      <inkml:brushProperty name="height" value="0.09333" units="cm"/>
      <inkml:brushProperty name="color" value="#177D36"/>
      <inkml:brushProperty name="fitToCurve" value="1"/>
    </inkml:brush>
  </inkml:definitions>
  <inkml:trace contextRef="#ctx0" brushRef="#br0">0 182 0,'34'-17'296,"-17"17"-233,17 0-32,-18 0-15,52 0-1,-18 0-15,17 0 16,-16 0 0,16 0-1,-33 0-15,16 0 16,-16 0 0,16 0-1,-33 0 1,34 0-1,-34 0-15,-1 0 16,1 0 15,0 0-15,0 0 15,0 0-15,16 0 15,-16 0-15,0 0 15,0 0-15,0 0 15,-1 0-16,1 0 1,17 0 15,-17 0 1,-1 0-17,1 0 48,0 0-16,0 0-16,0 0 16,0 0-16,16-17 16,-16 17 15,-17-17-46,17 17 0,0 0 62,-1 0-31,-16-17 62,17 17-93,0 0 30,-17-17-46,34 17 16,-17 0 0,-1-33-1,1 33 1,0 0 15,-17-17-15,17 17-1,0 0 1,16-17 0,-16 17-1,0 0 1,0 0 0,0-17-1,-1 17 1,1 0-1,17 0 1,-17 0 0,0 0 15,-1 0-15,1 0-1,0 0 16,0 0 1,0 0-1,16 0 0,-16 0-31,0 0 31,0 0 1,0 0-1,-1 0 16,1 0 0,17 0-16,-17 0 0,0 0 16,-1 0-16,1 0 47,0 0-31,0 0-15,16 0-1,-16 17-16,0-17 1,0 17 15,0-17 1,-17 34-32,17-34 15,-1 0 32,-16 16 31,34-16-62,-17 0 31,-17 17 46,17-17 251,-17 17-203,16 0-94,1-17 140,0 0-62,-17 17-78,17-17 62,-17 17 548,0 16 30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1:49.861"/>
    </inkml:context>
    <inkml:brush xml:id="br0">
      <inkml:brushProperty name="width" value="0.09333" units="cm"/>
      <inkml:brushProperty name="height" value="0.09333" units="cm"/>
      <inkml:brushProperty name="color" value="#177D36"/>
      <inkml:brushProperty name="fitToCurve" value="1"/>
    </inkml:brush>
  </inkml:definitions>
  <inkml:trace contextRef="#ctx0" brushRef="#br0">0 20 0,'51'0'282,"-18"0"-220,-16 0-46,17 0-1,33 0 1,34 0 0,34 0-1,-51 0-15,-17 0 16,-33 0-1,-1 0 1,1 0 0,-17 0-16,-1 0 15,1 0 1,17 0 0,-17 0-1,0 0 1,16 0-1,-16 0 1,0 0 0,33 0-1,-16 0-15,16 0 16,1 17 0,-17-17-1,16 17-15,-33-17 16,33 17-1,-33-17 1,0 0 0,0 16-16,0-16 15,-17 34 235,16-34-156,18 0-78,0 0-1,-17 0 1,16 0-16,1 0 16,-1 0-1,-16 0 1,34 0-1,-34 0 1,-1 0-16,1 0 16,0 0-1,0 0 17,0 0-32,16 0 31,-16 0 0,0 0-15,0 0 31,0 0-32,-1 0 16,1 0-15,17 0 0,-17 0-1,0 0 17,-1 0-17,1 0 1,0 0-1,0 0 17,16 0-17,-16 0 48,0 0-16,0 0-16,-17-17 31,17 17 1,-17-17-47,17 17 15,-17-16 0,16 16-15,1 0 31,17 0 15,-34-17-62,17 17 78,-1 0-31,1 0 0,0 0 62,0 0 16,0 0 0,-17-17-125,33 17 32,-33-17 14,17 17-30,0-17 31,0 17 109,0 0 94,0 0-203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2:01.009"/>
    </inkml:context>
    <inkml:brush xml:id="br0">
      <inkml:brushProperty name="width" value="0.09333" units="cm"/>
      <inkml:brushProperty name="height" value="0.09333" units="cm"/>
      <inkml:brushProperty name="color" value="#177D36"/>
      <inkml:brushProperty name="fitToCurve" value="1"/>
    </inkml:brush>
  </inkml:definitions>
  <inkml:trace contextRef="#ctx0" brushRef="#br0">0 70 0,'50'0'438,"-33"0"-360,0 0-47,0 0-31,-1 0 16,1 0-1,34 0 1,-34-17 0,16 0-16,1 17 15,-1 0 1,-16 0-1,0-34 1,34 34-16,-35 0 16,18 0-1,50 0 1,-50 0 0,16 0-1,-16 0-15,16 0 16,-33 0-1,0 0 1,0 0-16,0 0 31,-1 0 1,18 0-1,33 34 219,-50-34-172,0 0-62,0 0-1,0 0 1,33 0-16,-16 0 15,-17 17 1,33-17 0,-16 0-1,16 33 1,-16-33-16,16 0 16,1 17-1,-18-17 1,18 0-1,-34 17 1,16-17-16,1 0 16,-17 0-1,-17 17 1,17-17 0,-1 0-16,1 0 15,0 0 1,0 0 15,16 0-31,-16 0 16,0 17 15,0-17-15,0 0-16,0 0 15,-1 0 1,18 0-1,-17 0 17,0 0 15,0 0 93,-1 0-77,1 0-32,0 0 16,0 0 0,16 0-16,-16 0 16,0 0 0,-17-17 31,17 17 187,0 0-218,0 0 16,-1 0-48,18 0 1,-17 0 0,0-17 15,16 0 250,1 17-218,-17 0-32,0 0-15,16 0-1,-16 0 1,0 0-1,17 0 1,-18 0 0,18 0-1,16 0 1,-16 0 15,-17 0-15,17 0-1,-18 0 1,1 0 0,0 0-1,0 0 1,0 0 0,-1 0-1,18 0 1,-17 0-1,0 0 1,0-17-16,16 17 16,1 0-1,0 0 1,-18 0 0,1 0-1,0 0 1,0 0-1,16 0 1,-16 0 0,0 0 15,0 0 0,0 0-31,0 0 47,-1 0-16,18 0 16,-17 0 0,0 0-16,-1-33 16,1 33-31,0 0 31,-17-17-16,17 17-15,17 0 30,-18 0 33,1 0 249,0 0-219,0 0-31,0 0-15,0 0-32,16 0 16,-16 34 31,-17-18 16,0 1-47,17-17-32,-17 17 1,17-17 15,-17 17-15,0 0-1,16-17-15,-16 17 16,0-1 15,0 18-15,17-34 62,0 0-47,0 0 610,17 0-547,-18 0 31,-16-17-94,17 17 47,-17-17 219,17 17-188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2:06.541"/>
    </inkml:context>
    <inkml:brush xml:id="br0">
      <inkml:brushProperty name="width" value="0.09333" units="cm"/>
      <inkml:brushProperty name="height" value="0.09333" units="cm"/>
      <inkml:brushProperty name="color" value="#177D36"/>
      <inkml:brushProperty name="fitToCurve" value="1"/>
    </inkml:brush>
  </inkml:definitions>
  <inkml:trace contextRef="#ctx0" brushRef="#br0">0 111 0,'16'0'453,"1"0"-438,0 0 1,34 0 0,-35 0 15,1 0-31,0 0 15,0 0 1,0 0 15,16 0-15,-16 0 0,0 0-1,0 0 1,0-17-16,-1 17 31,1-34-15,0 34-1,17-17 1,-18 17 0,1 0 15,0 0-16,0 0-15,0 0 16,0 0 0,16 0-1,-16 0 1,0 0 0,0 0-1,0 0 1,-1 0-1,1 0 1,17 0 0,-17 0 15,-1 0-15,1 0-1,0 0 1,0 0-1,0 0 1,16 0 0,-16 0-1,0 0 17,0 0-32,0 0 250,-1 0-157,1 0-77,34 0 0,-34 0-1,16 0 1,-16 0-16,33 0 15,-16 0 1,17 0 0,-1 0-16,-16 0 15,16 0 1,-33 0 0,17 0-1,-18 0 1,1 0-16,17 0 15,-17 0 17,0 0-17,-1 0 17,1 0 14,0 0 1,0 0 31,16 0-46,-16 0 61,0 0-46,0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2:20.078"/>
    </inkml:context>
    <inkml:brush xml:id="br0">
      <inkml:brushProperty name="width" value="0.13333" units="cm"/>
      <inkml:brushProperty name="height" value="0.13333" units="cm"/>
      <inkml:brushProperty name="color" value="#ED1C24"/>
      <inkml:brushProperty name="fitToCurve" value="1"/>
    </inkml:brush>
  </inkml:definitions>
  <inkml:trace contextRef="#ctx0" brushRef="#br0">0 73 0,'67'34'312,"-50"-34"-218,0 0-78,-1 0-1,1 0 1,0 0 0,0 0-1,33 0-15,-16 0 16,16 0-1,1 0 1,-17 0 0,16 0-1,-16 0 1,-18 0-16,1 0 16,34 0-1,-34 0 1,-1 0-1,1 0-15,0 0 32,17 0-17,-18 0-15,1 0 16,0 0 0,0 0-1,0 0 1,0 0-1,33 0-15,-16 0 16,16 0 0,17 0-1,-16 0 1,-17 0 0,16 0-16,-33 0 15,0 0 1,-1 0-1,52 16 267,-51-16-235,-1 0-32,18 0 1,-17 0-1,16 0 1,18 0-16,-17 0 16,16 0-1,-16 0 1,16 0 0,1 0-1,-18 0 1,18 0-16,-34 0 15,16 0 1,-16 0 0,0 17-1,16-17-15,-16 0 16,0 0 0,0 17-1,0-17-15,0 0 16,-1 0 15,18 0 0,-17 0-15,0 0 15,0 0 0,-1 0-31,1 0 16,0 0 0,17 0 15,-18 0 16,1 0 0,0 0 0,0 0-32,-17-17 32,17 17-31,0-17 77,-17 1-30,33 16-16,-33-17 250,17 17-157,0 0-108,0 0 61,-1 0-61,1-17-1,0 17-31,0 0 31,17-17-15,-18 17-1,1 0 1,-17-34-16,17 34 16,0 0-1,0 0 16,-17-16-31,17 16 16,16 0 15,-16 0 16,-51 0 281,68 0-171,-17 0-142,0 0 1,-1 0-1,1 33 17,0-33-17,0 0-15,17 0 16,-18 17 0,1-17-1,0 17 1,0-17 15,0 0-15,-1 0 31,-16 17-32,34-17 1,-34 17 15,17-17 0,0 0 47,0 0 63,-1 0-94,1 0 47,0 0 171,0 0-187,17 0 32,-18 0-79,1 0 32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2:25.334"/>
    </inkml:context>
    <inkml:brush xml:id="br0">
      <inkml:brushProperty name="width" value="0.13333" units="cm"/>
      <inkml:brushProperty name="height" value="0.13333" units="cm"/>
      <inkml:brushProperty name="color" value="#ED1C24"/>
      <inkml:brushProperty name="fitToCurve" value="1"/>
    </inkml:brush>
  </inkml:definitions>
  <inkml:trace contextRef="#ctx0" brushRef="#br0">0 54 0,'16'0'328,"35"0"-312,-17 0 0,66 0-16,1 0 15,0 0 1,-33 0 0,16 0-1,-17 0 1,-17 0-16,-16 0 15,-17 0 1,33 0 0,-33 0-1,0 0-15,17 0 16,-18 0 0,18-17-1,-17 17-15,0-17 16,0 17-1,-1 0 1,1 0 0,-17-17-1,17 17 1,17 0 0,-18 17 249,1-17-202,0 0-48,0 0 1,0 17 0,50 17-16,17-34 15,-17 33 1,-16-33-1,-17 34 1,16-17-16,-33-17 16,33 17-1,-33-17 17,0 0-17,0 0 1,0 0 15,-1 0 0,18 0 79,-34-17 93,0 0-156,0 0-16,0 0 31,17 17-30,-17-16-17,0-1 63,17 17-78,0 0 47,-17-34 31,16 34-62,1 0 62,0 0 110,0 0-110,16 0 94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82.84789" units="1/cm"/>
          <inkml:channelProperty channel="Y" name="resolution" value="82.75862" units="1/cm"/>
          <inkml:channelProperty channel="T" name="resolution" value="1" units="1/dev"/>
        </inkml:channelProperties>
      </inkml:inkSource>
      <inkml:timestamp xml:id="ts0" timeString="2019-03-01T19:02:31.497"/>
    </inkml:context>
    <inkml:brush xml:id="br0">
      <inkml:brushProperty name="width" value="0.13333" units="cm"/>
      <inkml:brushProperty name="height" value="0.13333" units="cm"/>
      <inkml:brushProperty name="color" value="#ED1C24"/>
      <inkml:brushProperty name="fitToCurve" value="1"/>
    </inkml:brush>
  </inkml:definitions>
  <inkml:trace contextRef="#ctx0" brushRef="#br0">0 4 0,'34'0'266,"-18"0"-251,52 0 1,33 0 0,16 0-1,35 16-15,-51 18 16,0-34-1,-17 17 1,-17-17-16,-17 17 16,-16-17-1,17 0 1,-35 0 0,1 0-16,0 0 31,0 0-16,17 0 17,-18 0-17,1 0 32,0 0 406,0 0-421,0 0-32,-1 0 31,1 0-16,17 0-15,-17 0 16,0-17 0,-1 17-1,1 0 17,0 0-17,0 0 32,16 0 31,-16 0 0,-17-17-46,17 17-32,-17-17 31,17 17-16,0-17 17,0 17 15,-17-16-32,16 16 938,18 0-937,-17 0 15,0 0-15,0 0-1,-1 0 17,1 0-17,0 0 48,17 0 15,-18 0 31,1 0 110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288776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794250" cy="3594100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974725" y="4560888"/>
            <a:ext cx="5359400" cy="4313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DE" noProof="0" smtClean="0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0188"/>
            <a:ext cx="3163887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5400" tIns="47520" rIns="95400" bIns="475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655445CD-BE69-4A95-B1A9-CC7D8B1B0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708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2336536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4152328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396960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6318711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2CB5C1D-3A7C-436F-99C6-275F10D8300B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5092704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5FFCFFC-0B55-4E4A-A71D-C11D1E3D7985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7454672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FCC2231-4D7F-4436-9F08-794FD887F5E2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094030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FCC2231-4D7F-4436-9F08-794FD887F5E2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1657298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FCC2231-4D7F-4436-9F08-794FD887F5E2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25990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2735B300-83E9-4ACD-9F4D-1A49E598AB47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762889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3E16903-2ECD-4C29-A75E-441C9AA759CE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77261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443123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3099275-C072-4251-AAF3-979D0A891A4E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9570378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B336B7F-E501-4522-A15A-0D07CE48C5A6}" type="slidenum">
              <a:rPr lang="en-US" altLang="en-US" sz="1200"/>
              <a:pPr eaLnBrk="1" hangingPunct="1"/>
              <a:t>25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2398393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31ADD7A-7971-4F03-9767-901B7BDCDA31}" type="slidenum">
              <a:rPr lang="en-US" altLang="en-US" sz="1200"/>
              <a:pPr eaLnBrk="1" hangingPunct="1"/>
              <a:t>26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3045243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08607CD-D012-44E2-9FDC-90954CE72D8D}" type="slidenum">
              <a:rPr lang="en-US" altLang="en-US" sz="1200"/>
              <a:pPr eaLnBrk="1" hangingPunct="1"/>
              <a:t>27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4580865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6CFCD87-2837-4C71-876B-D69D38C6EE3E}" type="slidenum">
              <a:rPr lang="en-US" altLang="en-US" sz="1200"/>
              <a:pPr eaLnBrk="1" hangingPunct="1"/>
              <a:t>28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300432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64AF734-E503-4EF0-99D2-BEF871DDB851}" type="slidenum">
              <a:rPr lang="en-US" altLang="en-US" sz="1200"/>
              <a:pPr eaLnBrk="1" hangingPunct="1"/>
              <a:t>29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73785050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46DB516-272C-478D-84B6-8FC5892C8246}" type="slidenum">
              <a:rPr lang="en-US" altLang="en-US" sz="1200"/>
              <a:pPr eaLnBrk="1" hangingPunct="1"/>
              <a:t>30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930639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AB2BDDD-0898-40ED-B667-EE39233BC6F9}" type="slidenum">
              <a:rPr lang="en-US" altLang="en-US" sz="1200"/>
              <a:pPr eaLnBrk="1" hangingPunct="1"/>
              <a:t>31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066524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0613196-97B1-4A73-89EA-B69F6B7C91FB}" type="slidenum">
              <a:rPr lang="en-US" altLang="en-US" sz="1200"/>
              <a:pPr eaLnBrk="1" hangingPunct="1"/>
              <a:t>32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4214949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BA51D1A-A2BA-4E9B-BD9E-4D3F661696FD}" type="slidenum">
              <a:rPr lang="en-US" altLang="en-US" sz="1200"/>
              <a:pPr eaLnBrk="1" hangingPunct="1"/>
              <a:t>33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485058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154050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8E7F39D-49C2-4562-B18A-D2FEE0CABE4F}" type="slidenum">
              <a:rPr lang="en-US" altLang="en-US" sz="1200"/>
              <a:pPr eaLnBrk="1" hangingPunct="1"/>
              <a:t>34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0498295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8888" y="720725"/>
            <a:ext cx="4791075" cy="3594100"/>
          </a:xfrm>
          <a:ln/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7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5799CE0-7FCB-4C27-BDDA-DEF2B0D785E6}" type="slidenum">
              <a:rPr lang="en-US" altLang="en-US" sz="1200"/>
              <a:pPr eaLnBrk="1" hangingPunct="1"/>
              <a:t>35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4365217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5751614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4663273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39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413326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40014160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99744235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1457789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6485769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4925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6389568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702359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91102988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43394905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49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72573005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8113857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66111136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35907249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30285365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29426793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787676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15894046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4542716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7555771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59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5396295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0488316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311124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51962954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3040013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728728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916803782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8169994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59711529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67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628835427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68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916045624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69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10135270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70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70007649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884642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51737689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73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591853469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74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952222951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75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821646250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76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60180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9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809386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11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1583271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10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877EAF2-EF67-4E70-95E3-8FCEFB74D208}" type="slidenum">
              <a:rPr lang="en-US" smtClean="0">
                <a:ea typeface="ＭＳ Ｐゴシック" charset="-128"/>
              </a:rPr>
              <a:pPr/>
              <a:t>12</a:t>
            </a:fld>
            <a:endParaRPr lang="en-US" smtClean="0">
              <a:ea typeface="ＭＳ Ｐゴシック" charset="-128"/>
            </a:endParaRPr>
          </a:p>
        </p:txBody>
      </p:sp>
      <p:sp>
        <p:nvSpPr>
          <p:cNvPr id="291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  <a:ln/>
        </p:spPr>
      </p:sp>
      <p:sp>
        <p:nvSpPr>
          <p:cNvPr id="291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0988" cy="4316412"/>
          </a:xfrm>
          <a:noFill/>
          <a:ln/>
        </p:spPr>
        <p:txBody>
          <a:bodyPr wrap="none" anchor="ctr"/>
          <a:lstStyle/>
          <a:p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3636480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3EAC6-B8A6-4729-9D15-CF6953B4D4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5F79C-A3E0-437E-9228-F93ACDA80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4638" y="104775"/>
            <a:ext cx="2055812" cy="6365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4775"/>
            <a:ext cx="6015038" cy="6365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B26C3-184D-4A6F-A3A7-0B42231C3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775"/>
            <a:ext cx="8223250" cy="1306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5425" cy="4870450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600200"/>
            <a:ext cx="4035425" cy="487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0DBE6-CC6A-4EC5-BBD5-8C98EA060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63340-DC82-45FA-A377-A7AB4170FD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DC507-14BC-4563-BC2B-526CB70ECB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87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5425" cy="4870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6212D-7737-4098-AF0E-481200E4A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F8727-6850-4BD8-A734-C0D1C5560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1DFBC-2454-451B-9C42-04D7F7243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F2C0F-05D6-4882-A325-BE3946027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6A624-A21F-4536-94D3-C1AEDDF9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EFD112-2322-4E3C-9DD3-0E36B4B34A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3733800" cy="274638"/>
          </a:xfrm>
          <a:prstGeom prst="rect">
            <a:avLst/>
          </a:prstGeom>
          <a:solidFill>
            <a:srgbClr val="0E4851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 i="1">
                <a:solidFill>
                  <a:srgbClr val="FFFFFF"/>
                </a:solidFill>
                <a:latin typeface="Calibri" charset="0"/>
                <a:cs typeface="Arial Unicode MS" charset="0"/>
              </a:rPr>
              <a:t>Introduction to Information Retrieval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733800" y="0"/>
            <a:ext cx="3886200" cy="274638"/>
          </a:xfrm>
          <a:prstGeom prst="rect">
            <a:avLst/>
          </a:prstGeom>
          <a:solidFill>
            <a:srgbClr val="0E4851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>
                <a:solidFill>
                  <a:srgbClr val="FFFFFF"/>
                </a:solidFill>
                <a:latin typeface="Calibri" charset="0"/>
                <a:cs typeface="Arial Unicode MS" charset="0"/>
              </a:rPr>
              <a:t> 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7620000" y="0"/>
            <a:ext cx="1524000" cy="274638"/>
          </a:xfrm>
          <a:prstGeom prst="rect">
            <a:avLst/>
          </a:prstGeom>
          <a:solidFill>
            <a:srgbClr val="139CB7"/>
          </a:solidFill>
          <a:ln w="9525">
            <a:noFill/>
            <a:round/>
            <a:headEnd/>
            <a:tailEnd/>
          </a:ln>
          <a:effectLst>
            <a:outerShdw dist="23040" dir="5400000" algn="ctr" rotWithShape="0">
              <a:srgbClr val="808080">
                <a:alpha val="35036"/>
              </a:srgbClr>
            </a:outerShdw>
          </a:effectLst>
        </p:spPr>
        <p:txBody>
          <a:bodyPr lIns="90000" tIns="46800" rIns="90000" bIns="46800" anchor="ctr"/>
          <a:lstStyle/>
          <a:p>
            <a:pP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600">
                <a:solidFill>
                  <a:srgbClr val="FFFFFF"/>
                </a:solidFill>
                <a:latin typeface="Calibri" charset="0"/>
                <a:cs typeface="Arial Unicode MS" charset="0"/>
              </a:rPr>
              <a:t> 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228600" y="1447800"/>
            <a:ext cx="8686800" cy="1588"/>
          </a:xfrm>
          <a:prstGeom prst="line">
            <a:avLst/>
          </a:prstGeom>
          <a:noFill/>
          <a:ln w="38160">
            <a:solidFill>
              <a:srgbClr val="139CB7"/>
            </a:solidFill>
            <a:miter lim="800000"/>
            <a:headEnd/>
            <a:tailEnd/>
          </a:ln>
          <a:effectLst>
            <a:outerShdw dist="20160" dir="5400000" algn="ctr" rotWithShape="0">
              <a:srgbClr val="808080">
                <a:alpha val="38034"/>
              </a:srgbClr>
            </a:outerShdw>
          </a:effectLst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7885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4775"/>
            <a:ext cx="8223250" cy="1306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78855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3250" cy="4870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457200" y="6369050"/>
            <a:ext cx="2133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124200" y="636905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de-DE">
              <a:ea typeface="+mn-ea"/>
              <a:cs typeface="Arial Unicode MS" charset="0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456363"/>
            <a:ext cx="2127250" cy="2746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fld id="{F1FB7D08-67DA-430D-B31F-1498AA061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/>
  <p:hf hdr="0" ftr="0" dt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2pPr>
      <a:lvl3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3pPr>
      <a:lvl4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4pPr>
      <a:lvl5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8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4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0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8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linkage.rockefeller.edu/wli/zipf/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9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14.emf"/><Relationship Id="rId18" Type="http://schemas.openxmlformats.org/officeDocument/2006/relationships/customXml" Target="../ink/ink8.xml"/><Relationship Id="rId3" Type="http://schemas.openxmlformats.org/officeDocument/2006/relationships/image" Target="../media/image24.png"/><Relationship Id="rId21" Type="http://schemas.openxmlformats.org/officeDocument/2006/relationships/image" Target="../media/image18.emf"/><Relationship Id="rId7" Type="http://schemas.openxmlformats.org/officeDocument/2006/relationships/image" Target="../media/image11.emf"/><Relationship Id="rId12" Type="http://schemas.openxmlformats.org/officeDocument/2006/relationships/customXml" Target="../ink/ink5.xml"/><Relationship Id="rId17" Type="http://schemas.openxmlformats.org/officeDocument/2006/relationships/image" Target="../media/image16.emf"/><Relationship Id="rId2" Type="http://schemas.openxmlformats.org/officeDocument/2006/relationships/notesSlide" Target="../notesSlides/notesSlide42.xml"/><Relationship Id="rId16" Type="http://schemas.openxmlformats.org/officeDocument/2006/relationships/customXml" Target="../ink/ink7.xml"/><Relationship Id="rId20" Type="http://schemas.openxmlformats.org/officeDocument/2006/relationships/customXml" Target="../ink/ink9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.xml"/><Relationship Id="rId11" Type="http://schemas.openxmlformats.org/officeDocument/2006/relationships/image" Target="../media/image13.emf"/><Relationship Id="rId5" Type="http://schemas.openxmlformats.org/officeDocument/2006/relationships/image" Target="../media/image10.emf"/><Relationship Id="rId15" Type="http://schemas.openxmlformats.org/officeDocument/2006/relationships/image" Target="../media/image15.emf"/><Relationship Id="rId10" Type="http://schemas.openxmlformats.org/officeDocument/2006/relationships/customXml" Target="../ink/ink4.xml"/><Relationship Id="rId19" Type="http://schemas.openxmlformats.org/officeDocument/2006/relationships/image" Target="../media/image17.emf"/><Relationship Id="rId4" Type="http://schemas.openxmlformats.org/officeDocument/2006/relationships/customXml" Target="../ink/ink1.xml"/><Relationship Id="rId9" Type="http://schemas.openxmlformats.org/officeDocument/2006/relationships/image" Target="../media/image12.emf"/><Relationship Id="rId14" Type="http://schemas.openxmlformats.org/officeDocument/2006/relationships/customXml" Target="../ink/ink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.xml"/><Relationship Id="rId13" Type="http://schemas.openxmlformats.org/officeDocument/2006/relationships/image" Target="../media/image24.emf"/><Relationship Id="rId18" Type="http://schemas.openxmlformats.org/officeDocument/2006/relationships/customXml" Target="../ink/ink17.xml"/><Relationship Id="rId26" Type="http://schemas.openxmlformats.org/officeDocument/2006/relationships/customXml" Target="../ink/ink21.xml"/><Relationship Id="rId3" Type="http://schemas.openxmlformats.org/officeDocument/2006/relationships/image" Target="../media/image25.png"/><Relationship Id="rId21" Type="http://schemas.openxmlformats.org/officeDocument/2006/relationships/image" Target="../media/image28.emf"/><Relationship Id="rId7" Type="http://schemas.openxmlformats.org/officeDocument/2006/relationships/image" Target="../media/image21.emf"/><Relationship Id="rId12" Type="http://schemas.openxmlformats.org/officeDocument/2006/relationships/customXml" Target="../ink/ink14.xml"/><Relationship Id="rId17" Type="http://schemas.openxmlformats.org/officeDocument/2006/relationships/image" Target="../media/image26.emf"/><Relationship Id="rId25" Type="http://schemas.openxmlformats.org/officeDocument/2006/relationships/image" Target="../media/image30.emf"/><Relationship Id="rId2" Type="http://schemas.openxmlformats.org/officeDocument/2006/relationships/notesSlide" Target="../notesSlides/notesSlide44.xml"/><Relationship Id="rId16" Type="http://schemas.openxmlformats.org/officeDocument/2006/relationships/customXml" Target="../ink/ink16.xml"/><Relationship Id="rId20" Type="http://schemas.openxmlformats.org/officeDocument/2006/relationships/customXml" Target="../ink/ink18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1.xml"/><Relationship Id="rId11" Type="http://schemas.openxmlformats.org/officeDocument/2006/relationships/image" Target="../media/image23.emf"/><Relationship Id="rId24" Type="http://schemas.openxmlformats.org/officeDocument/2006/relationships/customXml" Target="../ink/ink20.xml"/><Relationship Id="rId5" Type="http://schemas.openxmlformats.org/officeDocument/2006/relationships/image" Target="../media/image20.emf"/><Relationship Id="rId15" Type="http://schemas.openxmlformats.org/officeDocument/2006/relationships/image" Target="../media/image25.emf"/><Relationship Id="rId23" Type="http://schemas.openxmlformats.org/officeDocument/2006/relationships/image" Target="../media/image29.emf"/><Relationship Id="rId10" Type="http://schemas.openxmlformats.org/officeDocument/2006/relationships/customXml" Target="../ink/ink13.xml"/><Relationship Id="rId19" Type="http://schemas.openxmlformats.org/officeDocument/2006/relationships/image" Target="../media/image27.emf"/><Relationship Id="rId4" Type="http://schemas.openxmlformats.org/officeDocument/2006/relationships/customXml" Target="../ink/ink10.xml"/><Relationship Id="rId9" Type="http://schemas.openxmlformats.org/officeDocument/2006/relationships/image" Target="../media/image22.emf"/><Relationship Id="rId14" Type="http://schemas.openxmlformats.org/officeDocument/2006/relationships/customXml" Target="../ink/ink15.xml"/><Relationship Id="rId22" Type="http://schemas.openxmlformats.org/officeDocument/2006/relationships/customXml" Target="../ink/ink19.xml"/><Relationship Id="rId27" Type="http://schemas.openxmlformats.org/officeDocument/2006/relationships/image" Target="../media/image31.emf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57158" y="1428736"/>
            <a:ext cx="8286780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Calibri" charset="0"/>
              </a:rPr>
              <a:t>Size and space issues</a:t>
            </a:r>
            <a:endParaRPr lang="en-US" sz="3200" dirty="0" smtClean="0">
              <a:solidFill>
                <a:schemeClr val="bg1">
                  <a:lumMod val="95000"/>
                </a:schemeClr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Compression</a:t>
            </a:r>
            <a:endParaRPr lang="en-US" sz="32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Term </a:t>
            </a: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statistics/Power Laws</a:t>
            </a: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Dictionary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Postings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57158" y="1428736"/>
            <a:ext cx="8286780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chemeClr val="bg1">
                    <a:lumMod val="95000"/>
                  </a:schemeClr>
                </a:solidFill>
                <a:latin typeface="Calibri" charset="0"/>
              </a:rPr>
              <a:t>Recap</a:t>
            </a: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 </a:t>
            </a:r>
            <a:endParaRPr lang="en-US" sz="32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Compression</a:t>
            </a:r>
            <a:endParaRPr lang="en-US" sz="3200" dirty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 Term statistics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Dictionary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Postings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Why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compression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? (in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general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)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071678"/>
            <a:ext cx="857256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Use less disk space (saves money)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Keep more stuff in memory (increases speed)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Increase speed of transferring data from disk to memory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again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increases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speed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[read compressed data and decompress in memory]                   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faster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than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													 [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read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uncompressed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data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]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Premise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Decompression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algorithms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are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fast.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This is true of the decompression algorithms we will use.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Why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compression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in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information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retrieval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?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785926"/>
            <a:ext cx="857256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First, we will consider space for dictionary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Main motivation for dictionary compression: make it small enough to keep in main memory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Then for the postings file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Motivation: reduce disk space needed, decrease time needed to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read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from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disk</a:t>
            </a:r>
            <a:endParaRPr lang="de-DE" sz="2200" dirty="0" smtClean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Note: Large search engines keep significant part of postings in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memory</a:t>
            </a:r>
            <a:endParaRPr lang="de-DE" sz="22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will devise various compression schemes for dictionary and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postings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Lossy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vs.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lossless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compression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428868"/>
            <a:ext cx="857256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+mj-lt"/>
              </a:rPr>
              <a:t>Lossy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compression: Discard some information, irrevocably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Several of the preprocessing steps we frequently use can be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viewed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lossy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compression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err="1" smtClean="0">
                <a:solidFill>
                  <a:schemeClr val="tx1"/>
                </a:solidFill>
                <a:latin typeface="+mj-lt"/>
              </a:rPr>
              <a:t>downcasing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, stop words, porter stemming, number elimination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Lossless compression: All information is preserved.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What we mostly do in index compression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57158" y="1428736"/>
            <a:ext cx="8286780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 Recap </a:t>
            </a:r>
            <a:endParaRPr lang="en-US" sz="32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Compression</a:t>
            </a:r>
            <a:endParaRPr lang="en-US" sz="32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spcBef>
                <a:spcPts val="700"/>
              </a:spcBef>
              <a:buClr>
                <a:srgbClr val="336699"/>
              </a:buClr>
              <a:buSzPct val="70000"/>
              <a:buFont typeface="Calibri" pitchFamily="34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 Term </a:t>
            </a:r>
            <a:r>
              <a:rPr lang="en-US" sz="3200" dirty="0">
                <a:solidFill>
                  <a:srgbClr val="336699"/>
                </a:solidFill>
                <a:latin typeface="Calibri" charset="0"/>
              </a:rPr>
              <a:t>statistics/Power </a:t>
            </a: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Laws</a:t>
            </a: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Dictionary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Postings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78824" y="-39846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Model collection: The Reuters collection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500034" y="5079995"/>
            <a:ext cx="8429684" cy="150019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 smtClean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423942"/>
              </p:ext>
            </p:extLst>
          </p:nvPr>
        </p:nvGraphicFramePr>
        <p:xfrm>
          <a:off x="195757" y="1452583"/>
          <a:ext cx="9038238" cy="5544261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75731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807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59689">
                <a:tc>
                  <a:txBody>
                    <a:bodyPr/>
                    <a:lstStyle/>
                    <a:p>
                      <a:r>
                        <a:rPr lang="de-DE" sz="2200" b="0" i="0" dirty="0" err="1" smtClean="0">
                          <a:solidFill>
                            <a:schemeClr val="tx1"/>
                          </a:solidFill>
                        </a:rPr>
                        <a:t>symbol</a:t>
                      </a:r>
                      <a:endParaRPr lang="de-DE" sz="2200" b="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200" b="0" dirty="0" err="1" smtClean="0">
                          <a:solidFill>
                            <a:schemeClr val="tx1"/>
                          </a:solidFill>
                        </a:rPr>
                        <a:t>statistics</a:t>
                      </a:r>
                      <a:endParaRPr lang="de-D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2200" b="0" dirty="0" err="1" smtClean="0">
                          <a:solidFill>
                            <a:schemeClr val="tx1"/>
                          </a:solidFill>
                        </a:rPr>
                        <a:t>value</a:t>
                      </a:r>
                      <a:endParaRPr lang="de-D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82261">
                <a:tc>
                  <a:txBody>
                    <a:bodyPr/>
                    <a:lstStyle/>
                    <a:p>
                      <a:r>
                        <a:rPr lang="de-DE" sz="2200" b="0" i="1" kern="1200" baseline="0" dirty="0" smtClean="0"/>
                        <a:t>N</a:t>
                      </a:r>
                    </a:p>
                    <a:p>
                      <a:r>
                        <a:rPr lang="nl-NL" sz="2200" b="0" i="1" kern="1200" baseline="0" dirty="0" smtClean="0"/>
                        <a:t>L </a:t>
                      </a:r>
                    </a:p>
                    <a:p>
                      <a:r>
                        <a:rPr lang="en-US" sz="2200" b="0" i="1" kern="1200" baseline="0" dirty="0" smtClean="0"/>
                        <a:t>M</a:t>
                      </a:r>
                    </a:p>
                    <a:p>
                      <a:endParaRPr lang="en-US" sz="2200" b="0" i="1" kern="1200" baseline="0" dirty="0" smtClean="0"/>
                    </a:p>
                    <a:p>
                      <a:endParaRPr lang="en-US" sz="2200" b="0" i="1" kern="1200" baseline="0" dirty="0" smtClean="0"/>
                    </a:p>
                    <a:p>
                      <a:endParaRPr lang="en-US" sz="2200" b="0" i="1" kern="1200" baseline="0" dirty="0" smtClean="0"/>
                    </a:p>
                    <a:p>
                      <a:r>
                        <a:rPr lang="de-DE" sz="2200" b="0" i="1" kern="1200" baseline="0" dirty="0" smtClean="0"/>
                        <a:t>T</a:t>
                      </a:r>
                      <a:endParaRPr lang="de-DE" sz="2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DE" sz="2200" b="0" kern="1200" baseline="0" dirty="0" err="1" smtClean="0"/>
                        <a:t>documents</a:t>
                      </a:r>
                      <a:endParaRPr lang="de-DE" sz="2200" b="0" kern="1200" baseline="0" dirty="0" smtClean="0"/>
                    </a:p>
                    <a:p>
                      <a:r>
                        <a:rPr lang="nl-NL" sz="2200" b="0" kern="1200" baseline="0" dirty="0" err="1" smtClean="0"/>
                        <a:t>avg</a:t>
                      </a:r>
                      <a:r>
                        <a:rPr lang="nl-NL" sz="2200" b="0" kern="1200" baseline="0" dirty="0" smtClean="0"/>
                        <a:t>. </a:t>
                      </a:r>
                      <a:r>
                        <a:rPr lang="en-US" sz="2200" b="0" kern="1200" baseline="0" dirty="0" smtClean="0">
                          <a:latin typeface="+mn-lt"/>
                          <a:cs typeface="Calibri"/>
                        </a:rPr>
                        <a:t>#</a:t>
                      </a:r>
                      <a:r>
                        <a:rPr lang="nl-NL" sz="2200" b="0" kern="1200" baseline="0" dirty="0" smtClean="0">
                          <a:latin typeface="+mn-lt"/>
                          <a:cs typeface="Calibri"/>
                        </a:rPr>
                        <a:t> </a:t>
                      </a:r>
                      <a:r>
                        <a:rPr lang="nl-NL" sz="2200" b="0" kern="1200" baseline="0" dirty="0" err="1" smtClean="0"/>
                        <a:t>tokens</a:t>
                      </a:r>
                      <a:r>
                        <a:rPr lang="nl-NL" sz="2200" b="0" kern="1200" baseline="0" dirty="0" smtClean="0"/>
                        <a:t> per document</a:t>
                      </a:r>
                    </a:p>
                    <a:p>
                      <a:r>
                        <a:rPr lang="en-US" sz="2200" b="0" kern="1200" baseline="0" dirty="0" smtClean="0"/>
                        <a:t>word types</a:t>
                      </a:r>
                    </a:p>
                    <a:p>
                      <a:r>
                        <a:rPr lang="en-US" sz="2200" b="0" kern="1200" baseline="0" dirty="0" smtClean="0"/>
                        <a:t>avg. </a:t>
                      </a:r>
                      <a:r>
                        <a:rPr lang="en-US" sz="2200" b="0" kern="1200" baseline="0" dirty="0" smtClean="0">
                          <a:latin typeface="Calibri"/>
                          <a:cs typeface="Calibri"/>
                        </a:rPr>
                        <a:t># </a:t>
                      </a:r>
                      <a:r>
                        <a:rPr lang="en-US" sz="2200" b="0" kern="1200" baseline="0" dirty="0" smtClean="0"/>
                        <a:t>bytes per token (incl. spaces/</a:t>
                      </a:r>
                      <a:r>
                        <a:rPr lang="en-US" sz="2200" b="0" kern="1200" baseline="0" dirty="0" err="1" smtClean="0"/>
                        <a:t>punct</a:t>
                      </a:r>
                      <a:r>
                        <a:rPr lang="en-US" sz="2200" b="0" kern="1200" baseline="0" dirty="0" smtClean="0"/>
                        <a:t>.)</a:t>
                      </a:r>
                    </a:p>
                    <a:p>
                      <a:r>
                        <a:rPr lang="en-US" sz="2200" b="0" kern="1200" baseline="0" dirty="0" smtClean="0"/>
                        <a:t>avg. </a:t>
                      </a:r>
                      <a:r>
                        <a:rPr lang="en-US" sz="2200" b="0" kern="1200" baseline="0" dirty="0" smtClean="0">
                          <a:latin typeface="+mn-lt"/>
                          <a:cs typeface="Calibri"/>
                        </a:rPr>
                        <a:t># </a:t>
                      </a:r>
                      <a:r>
                        <a:rPr lang="en-US" sz="2200" b="0" kern="1200" baseline="0" dirty="0" smtClean="0"/>
                        <a:t>bytes per token (without spaces/</a:t>
                      </a:r>
                      <a:r>
                        <a:rPr lang="en-US" sz="2200" b="0" kern="1200" baseline="0" dirty="0" err="1" smtClean="0"/>
                        <a:t>punct</a:t>
                      </a:r>
                      <a:r>
                        <a:rPr lang="en-US" sz="2200" b="0" kern="1200" baseline="0" dirty="0" smtClean="0"/>
                        <a:t>.)</a:t>
                      </a:r>
                    </a:p>
                    <a:p>
                      <a:r>
                        <a:rPr lang="en-US" sz="2200" b="0" kern="1200" baseline="0" dirty="0" smtClean="0"/>
                        <a:t>avg. </a:t>
                      </a:r>
                      <a:r>
                        <a:rPr lang="en-US" sz="2200" b="0" kern="1200" baseline="0" dirty="0" smtClean="0">
                          <a:latin typeface="+mn-lt"/>
                          <a:cs typeface="Calibri"/>
                        </a:rPr>
                        <a:t># </a:t>
                      </a:r>
                      <a:r>
                        <a:rPr lang="en-US" sz="2200" b="0" kern="1200" baseline="0" dirty="0" smtClean="0"/>
                        <a:t>bytes per term (= word type)</a:t>
                      </a:r>
                    </a:p>
                    <a:p>
                      <a:r>
                        <a:rPr lang="de-DE" sz="2200" b="0" kern="1200" baseline="0" dirty="0" smtClean="0"/>
                        <a:t>non-positional postings</a:t>
                      </a:r>
                      <a:endParaRPr lang="de-DE" sz="2200" b="0" kern="12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DE" sz="2200" b="1" kern="1200" baseline="0" dirty="0" smtClean="0">
                          <a:solidFill>
                            <a:srgbClr val="00B050"/>
                          </a:solidFill>
                        </a:rPr>
                        <a:t>Recall: </a:t>
                      </a:r>
                    </a:p>
                    <a:p>
                      <a:r>
                        <a:rPr lang="de-DE" sz="2200" b="0" kern="1200" baseline="0" dirty="0" smtClean="0">
                          <a:solidFill>
                            <a:srgbClr val="FF0000"/>
                          </a:solidFill>
                        </a:rPr>
                        <a:t>Token</a:t>
                      </a:r>
                      <a:r>
                        <a:rPr lang="de-DE" sz="2200" b="0" kern="1200" baseline="0" dirty="0" smtClean="0">
                          <a:solidFill>
                            <a:schemeClr val="tx1"/>
                          </a:solidFill>
                        </a:rPr>
                        <a:t>=Word (may be repeating)</a:t>
                      </a:r>
                    </a:p>
                    <a:p>
                      <a:r>
                        <a:rPr lang="de-DE" sz="2200" b="0" kern="12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2200" b="0" kern="1200" baseline="0" dirty="0" smtClean="0">
                          <a:solidFill>
                            <a:srgbClr val="FF0000"/>
                          </a:solidFill>
                        </a:rPr>
                        <a:t>Term</a:t>
                      </a:r>
                      <a:r>
                        <a:rPr lang="de-DE" sz="2200" b="0" kern="1200" baseline="0" dirty="0" smtClean="0">
                          <a:solidFill>
                            <a:schemeClr val="tx1"/>
                          </a:solidFill>
                        </a:rPr>
                        <a:t>=vocabulary element, distinct words only</a:t>
                      </a:r>
                    </a:p>
                    <a:p>
                      <a:r>
                        <a:rPr lang="de-DE" sz="2200" b="1" kern="1200" baseline="0" dirty="0" smtClean="0">
                          <a:solidFill>
                            <a:srgbClr val="00B050"/>
                          </a:solidFill>
                        </a:rPr>
                        <a:t>Always more tokens than terms!</a:t>
                      </a:r>
                    </a:p>
                    <a:p>
                      <a:r>
                        <a:rPr lang="de-DE" sz="2200" b="1" kern="1200" baseline="0" dirty="0" smtClean="0">
                          <a:solidFill>
                            <a:srgbClr val="00B050"/>
                          </a:solidFill>
                        </a:rPr>
                        <a:t>Needed space for dictionary: 7.5x400,000=3,000,000B</a:t>
                      </a:r>
                    </a:p>
                    <a:p>
                      <a:endParaRPr lang="de-D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DE" sz="2200" b="0" kern="1200" baseline="0" dirty="0" smtClean="0"/>
                        <a:t>800,000</a:t>
                      </a:r>
                    </a:p>
                    <a:p>
                      <a:r>
                        <a:rPr lang="nl-NL" sz="2200" b="0" kern="1200" baseline="0" dirty="0" smtClean="0"/>
                        <a:t>200</a:t>
                      </a:r>
                    </a:p>
                    <a:p>
                      <a:r>
                        <a:rPr lang="en-US" sz="2200" b="0" kern="1200" baseline="0" dirty="0" smtClean="0"/>
                        <a:t>400,000</a:t>
                      </a:r>
                    </a:p>
                    <a:p>
                      <a:r>
                        <a:rPr lang="en-US" sz="2200" b="0" kern="1200" baseline="0" dirty="0" smtClean="0"/>
                        <a:t> 6</a:t>
                      </a:r>
                    </a:p>
                    <a:p>
                      <a:r>
                        <a:rPr lang="en-US" sz="2200" b="0" kern="1200" baseline="0" dirty="0" smtClean="0"/>
                        <a:t>4.5</a:t>
                      </a:r>
                    </a:p>
                    <a:p>
                      <a:r>
                        <a:rPr lang="en-US" sz="2200" b="0" kern="1200" baseline="0" dirty="0" smtClean="0"/>
                        <a:t>7.5</a:t>
                      </a:r>
                    </a:p>
                    <a:p>
                      <a:r>
                        <a:rPr lang="de-DE" sz="2200" b="0" kern="1200" baseline="0" dirty="0" smtClean="0"/>
                        <a:t>100,000,000</a:t>
                      </a:r>
                      <a:endParaRPr lang="de-D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Effect of preprocessing for Reuters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7158" y="4286256"/>
            <a:ext cx="8429684" cy="150019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 smtClean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9" name="Picture 8" descr="51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1416050"/>
            <a:ext cx="8891466" cy="489327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D23A132-58FF-41FF-BCEA-0B192FB5432E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17</a:t>
            </a:fld>
            <a:endParaRPr lang="en-US" altLang="en-US" sz="120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Statistical Properties of Text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25" y="1411288"/>
            <a:ext cx="9001000" cy="487045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IR inverted index size </a:t>
            </a:r>
            <a:r>
              <a:rPr lang="en-US" altLang="en-US" sz="3200" dirty="0" smtClean="0"/>
              <a:t>depends </a:t>
            </a:r>
            <a:r>
              <a:rPr lang="en-US" altLang="en-US" sz="3200" dirty="0" smtClean="0"/>
              <a:t>on the number of types (Vocabulary size) and word frequencies (Positional case)!</a:t>
            </a:r>
          </a:p>
          <a:p>
            <a:pPr eaLnBrk="1" hangingPunct="1"/>
            <a:r>
              <a:rPr lang="en-US" altLang="en-US" sz="3200" dirty="0" smtClean="0"/>
              <a:t>Knowing how large these can </a:t>
            </a:r>
            <a:r>
              <a:rPr lang="en-US" altLang="en-US" sz="3200" dirty="0" smtClean="0"/>
              <a:t>be is </a:t>
            </a:r>
            <a:r>
              <a:rPr lang="en-US" altLang="en-US" sz="3200" dirty="0" smtClean="0"/>
              <a:t>important!</a:t>
            </a:r>
          </a:p>
          <a:p>
            <a:pPr lvl="1" eaLnBrk="1" hangingPunct="1"/>
            <a:r>
              <a:rPr lang="en-US" altLang="en-US" sz="2800" dirty="0" smtClean="0"/>
              <a:t>How is the frequency of different words distributed?</a:t>
            </a:r>
          </a:p>
          <a:p>
            <a:pPr lvl="1" eaLnBrk="1" hangingPunct="1"/>
            <a:r>
              <a:rPr lang="en-US" altLang="en-US" sz="2800" dirty="0" smtClean="0"/>
              <a:t>How fast does vocabulary size grow with corpus size?</a:t>
            </a:r>
          </a:p>
          <a:p>
            <a:pPr lvl="1" eaLnBrk="1" hangingPunct="1"/>
            <a:r>
              <a:rPr lang="en-US" altLang="en-US" sz="2800" dirty="0" smtClean="0"/>
              <a:t>Such factors affect the performance of information retrieval and can be used to select appropriate term weights and other aspects of an IR system. </a:t>
            </a:r>
          </a:p>
        </p:txBody>
      </p:sp>
    </p:spTree>
    <p:extLst>
      <p:ext uri="{BB962C8B-B14F-4D97-AF65-F5344CB8AC3E}">
        <p14:creationId xmlns:p14="http://schemas.microsoft.com/office/powerpoint/2010/main" val="1751790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E126065-1605-4E7B-927B-8C1D2E11298D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18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Word Frequency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915400" cy="46878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 few words are very common.</a:t>
            </a:r>
          </a:p>
          <a:p>
            <a:pPr lvl="1" eaLnBrk="1" hangingPunct="1"/>
            <a:r>
              <a:rPr lang="en-US" altLang="en-US" dirty="0" smtClean="0"/>
              <a:t>2 most frequent words (e.g. “the”, “of”) can account for about 10% of word occurrences.</a:t>
            </a:r>
          </a:p>
          <a:p>
            <a:pPr lvl="1" eaLnBrk="1" hangingPunct="1"/>
            <a:r>
              <a:rPr lang="en-US" altLang="en-US" dirty="0" smtClean="0"/>
              <a:t>What about Arabic?</a:t>
            </a:r>
          </a:p>
          <a:p>
            <a:pPr eaLnBrk="1" hangingPunct="1"/>
            <a:r>
              <a:rPr lang="en-US" altLang="en-US" dirty="0" smtClean="0"/>
              <a:t>Most words are very rare.</a:t>
            </a:r>
          </a:p>
          <a:p>
            <a:pPr lvl="1" eaLnBrk="1" hangingPunct="1"/>
            <a:r>
              <a:rPr lang="en-US" altLang="en-US" b="1" dirty="0" smtClean="0"/>
              <a:t>Half</a:t>
            </a:r>
            <a:r>
              <a:rPr lang="en-US" altLang="en-US" dirty="0" smtClean="0"/>
              <a:t> the </a:t>
            </a:r>
            <a:r>
              <a:rPr lang="en-US" altLang="en-US" dirty="0" smtClean="0"/>
              <a:t>term</a:t>
            </a:r>
            <a:r>
              <a:rPr lang="en-US" altLang="en-US" dirty="0" smtClean="0"/>
              <a:t>s </a:t>
            </a:r>
            <a:r>
              <a:rPr lang="en-US" altLang="en-US" dirty="0" smtClean="0"/>
              <a:t>in a corpus appear only once, called </a:t>
            </a:r>
            <a:r>
              <a:rPr lang="en-US" altLang="en-US" i="1" dirty="0" smtClean="0"/>
              <a:t>hapax </a:t>
            </a:r>
            <a:r>
              <a:rPr lang="en-US" altLang="en-US" i="1" dirty="0" err="1" smtClean="0"/>
              <a:t>legomena</a:t>
            </a:r>
            <a:r>
              <a:rPr lang="en-US" altLang="en-US" dirty="0" smtClean="0"/>
              <a:t> (Greek for “read only once”)</a:t>
            </a:r>
          </a:p>
          <a:p>
            <a:pPr eaLnBrk="1" hangingPunct="1"/>
            <a:r>
              <a:rPr lang="en-US" altLang="en-US" dirty="0" smtClean="0"/>
              <a:t>Called a “heavy tailed” or “long tailed” distribution, since most of the probability mass is in the “tail” compared to an exponential distribution.</a:t>
            </a:r>
          </a:p>
        </p:txBody>
      </p:sp>
    </p:spTree>
    <p:extLst>
      <p:ext uri="{BB962C8B-B14F-4D97-AF65-F5344CB8AC3E}">
        <p14:creationId xmlns:p14="http://schemas.microsoft.com/office/powerpoint/2010/main" val="20939914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FC1545F-5CE3-47BC-8B5B-C1F26D727E68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19</a:t>
            </a:fld>
            <a:endParaRPr lang="en-US" altLang="en-US" sz="1200"/>
          </a:p>
        </p:txBody>
      </p:sp>
      <p:sp>
        <p:nvSpPr>
          <p:cNvPr id="2253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Sample Word Frequency Data</a:t>
            </a:r>
            <a:br>
              <a:rPr lang="en-US" altLang="en-US" smtClean="0"/>
            </a:br>
            <a:r>
              <a:rPr lang="en-US" altLang="en-US" sz="2400" smtClean="0"/>
              <a:t>(from B. Croft, UMass)</a:t>
            </a:r>
            <a:endParaRPr lang="en-US" altLang="en-US" smtClean="0"/>
          </a:p>
        </p:txBody>
      </p:sp>
      <p:pic>
        <p:nvPicPr>
          <p:cNvPr id="22532" name="Picture 1028" descr="zipf-sta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7578725" cy="482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54232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57158" y="1428736"/>
            <a:ext cx="8286780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Calibri" charset="0"/>
              </a:rPr>
              <a:t>Size and space issues</a:t>
            </a:r>
            <a:endParaRPr lang="en-US" sz="3200" dirty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Compression</a:t>
            </a:r>
            <a:endParaRPr lang="en-US" sz="32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 Term </a:t>
            </a:r>
            <a:r>
              <a:rPr lang="en-US" sz="3200" dirty="0" smtClean="0">
                <a:solidFill>
                  <a:srgbClr val="E6F2ED"/>
                </a:solidFill>
                <a:latin typeface="Calibri" charset="0"/>
              </a:rPr>
              <a:t>statistics</a:t>
            </a:r>
            <a:r>
              <a:rPr lang="en-US" sz="3200" dirty="0">
                <a:solidFill>
                  <a:srgbClr val="E6F2ED"/>
                </a:solidFill>
                <a:latin typeface="Calibri" charset="0"/>
              </a:rPr>
              <a:t>/Power </a:t>
            </a:r>
            <a:r>
              <a:rPr lang="en-US" sz="3200" dirty="0" smtClean="0">
                <a:solidFill>
                  <a:srgbClr val="E6F2ED"/>
                </a:solidFill>
                <a:latin typeface="Calibri" charset="0"/>
              </a:rPr>
              <a:t>Laws</a:t>
            </a:r>
            <a:endParaRPr lang="en-US" sz="3200" dirty="0" smtClean="0">
              <a:solidFill>
                <a:srgbClr val="E6F2ED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Dictionary </a:t>
            </a: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Postings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FC1545F-5CE3-47BC-8B5B-C1F26D727E68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20</a:t>
            </a:fld>
            <a:endParaRPr lang="en-US" altLang="en-US" sz="1200"/>
          </a:p>
        </p:txBody>
      </p:sp>
      <p:sp>
        <p:nvSpPr>
          <p:cNvPr id="2253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Sample Arabic Word Frequency Data</a:t>
            </a:r>
            <a:br>
              <a:rPr lang="en-US" altLang="en-US" dirty="0" smtClean="0"/>
            </a:br>
            <a:r>
              <a:rPr lang="en-US" altLang="en-US" sz="1400" dirty="0" smtClean="0"/>
              <a:t>https://ars.els-cdn.com/content/image/1-s2.0-S1319157814000330-gr6.jpg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371600"/>
            <a:ext cx="8476310" cy="534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034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8FC1545F-5CE3-47BC-8B5B-C1F26D727E68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21</a:t>
            </a:fld>
            <a:endParaRPr lang="en-US" altLang="en-US" sz="1200"/>
          </a:p>
        </p:txBody>
      </p:sp>
      <p:sp>
        <p:nvSpPr>
          <p:cNvPr id="22531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Sample Letter Frequency Data</a:t>
            </a:r>
            <a:br>
              <a:rPr lang="en-US" altLang="en-US" dirty="0" smtClean="0"/>
            </a:br>
            <a:r>
              <a:rPr lang="en-US" altLang="en-US" sz="1400" dirty="0" smtClean="0"/>
              <a:t>http://www.intellaren.com/articles/en/a-study-of-arabic-letter-frequency-analysis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5333" y="1761005"/>
            <a:ext cx="5933333" cy="448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7988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EC1660B-6CF3-45E7-8A61-2D504A55C72D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22</a:t>
            </a:fld>
            <a:endParaRPr lang="en-US" altLang="en-US" sz="1200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Zipf’s</a:t>
            </a:r>
            <a:r>
              <a:rPr lang="en-US" altLang="en-US" dirty="0" smtClean="0"/>
              <a:t> </a:t>
            </a:r>
            <a:r>
              <a:rPr lang="en-US" altLang="en-US" dirty="0" smtClean="0"/>
              <a:t>Law for Text Collection</a:t>
            </a:r>
            <a:endParaRPr lang="en-US" altLang="en-US" dirty="0" smtClean="0"/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445367"/>
            <a:ext cx="8856984" cy="5213176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</a:rPr>
              <a:t>Rank </a:t>
            </a:r>
            <a:r>
              <a:rPr lang="en-US" altLang="en-US" dirty="0" smtClean="0"/>
              <a:t>(</a:t>
            </a:r>
            <a:r>
              <a:rPr lang="en-US" altLang="en-US" i="1" dirty="0" smtClean="0">
                <a:solidFill>
                  <a:srgbClr val="FF0000"/>
                </a:solidFill>
              </a:rPr>
              <a:t>r </a:t>
            </a:r>
            <a:r>
              <a:rPr lang="en-US" altLang="en-US" dirty="0" smtClean="0"/>
              <a:t>): </a:t>
            </a:r>
            <a:r>
              <a:rPr lang="en-US" altLang="en-US" dirty="0" smtClean="0"/>
              <a:t>The numerical position of a word in a list sorted by decreasing frequency (</a:t>
            </a:r>
            <a:r>
              <a:rPr lang="en-US" altLang="en-US" i="1" dirty="0" smtClean="0"/>
              <a:t>f </a:t>
            </a:r>
            <a:r>
              <a:rPr lang="en-US" altLang="en-US" dirty="0" smtClean="0"/>
              <a:t>).</a:t>
            </a:r>
            <a:r>
              <a:rPr lang="en-US" altLang="en-US" b="1" dirty="0" smtClean="0">
                <a:solidFill>
                  <a:srgbClr val="00B050"/>
                </a:solidFill>
              </a:rPr>
              <a:t>1 most frequent</a:t>
            </a:r>
            <a:r>
              <a:rPr lang="en-US" altLang="en-US" dirty="0" smtClean="0"/>
              <a:t>  </a:t>
            </a:r>
          </a:p>
          <a:p>
            <a:pPr eaLnBrk="1" hangingPunct="1"/>
            <a:r>
              <a:rPr lang="en-US" altLang="en-US" dirty="0" err="1" smtClean="0"/>
              <a:t>Zipf</a:t>
            </a:r>
            <a:r>
              <a:rPr lang="en-US" altLang="en-US" dirty="0" smtClean="0"/>
              <a:t> (1949) “discovered” that:</a:t>
            </a:r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Can be viewed as </a:t>
            </a:r>
            <a:r>
              <a:rPr lang="en-US" altLang="en-US" b="1" i="1" dirty="0" smtClean="0">
                <a:latin typeface="Monotype Corsiva" panose="03010101010201010101" pitchFamily="66" charset="0"/>
              </a:rPr>
              <a:t>f=</a:t>
            </a:r>
            <a:r>
              <a:rPr lang="en-US" altLang="en-US" b="1" i="1" dirty="0" err="1" smtClean="0">
                <a:latin typeface="Monotype Corsiva" panose="03010101010201010101" pitchFamily="66" charset="0"/>
              </a:rPr>
              <a:t>k.r</a:t>
            </a:r>
            <a:r>
              <a:rPr lang="en-US" altLang="en-US" b="1" i="1" dirty="0" smtClean="0">
                <a:latin typeface="Monotype Corsiva" panose="03010101010201010101" pitchFamily="66" charset="0"/>
              </a:rPr>
              <a:t> </a:t>
            </a:r>
            <a:r>
              <a:rPr lang="en-US" altLang="en-US" b="1" i="1" baseline="30000" dirty="0" smtClean="0">
                <a:latin typeface="Monotype Corsiva" panose="03010101010201010101" pitchFamily="66" charset="0"/>
              </a:rPr>
              <a:t>-1</a:t>
            </a:r>
            <a:r>
              <a:rPr lang="en-US" altLang="en-US" dirty="0" smtClean="0"/>
              <a:t>    -power law, power </a:t>
            </a:r>
            <a:r>
              <a:rPr lang="en-US" altLang="en-US" dirty="0" smtClean="0">
                <a:solidFill>
                  <a:srgbClr val="C00000"/>
                </a:solidFill>
              </a:rPr>
              <a:t>-1</a:t>
            </a:r>
          </a:p>
          <a:p>
            <a:pPr eaLnBrk="1" hangingPunct="1"/>
            <a:r>
              <a:rPr lang="en-US" altLang="en-US" dirty="0" smtClean="0"/>
              <a:t>If </a:t>
            </a:r>
            <a:r>
              <a:rPr lang="en-US" altLang="en-US" dirty="0" smtClean="0"/>
              <a:t>probability of word of rank </a:t>
            </a:r>
            <a:r>
              <a:rPr lang="en-US" altLang="en-US" i="1" dirty="0" smtClean="0"/>
              <a:t>r</a:t>
            </a:r>
            <a:r>
              <a:rPr lang="en-US" altLang="en-US" dirty="0" smtClean="0"/>
              <a:t> </a:t>
            </a:r>
            <a:r>
              <a:rPr lang="en-US" altLang="en-US" dirty="0" smtClean="0"/>
              <a:t>  is </a:t>
            </a:r>
            <a:r>
              <a:rPr lang="en-US" altLang="en-US" i="1" dirty="0" err="1" smtClean="0"/>
              <a:t>p</a:t>
            </a:r>
            <a:r>
              <a:rPr lang="en-US" altLang="en-US" i="1" baseline="-25000" dirty="0" err="1" smtClean="0"/>
              <a:t>r</a:t>
            </a:r>
            <a:r>
              <a:rPr lang="en-US" altLang="en-US" i="1" dirty="0" smtClean="0"/>
              <a:t> </a:t>
            </a:r>
            <a:r>
              <a:rPr lang="en-US" altLang="en-US" dirty="0" smtClean="0"/>
              <a:t>and </a:t>
            </a:r>
            <a:r>
              <a:rPr lang="en-US" altLang="en-US" i="1" dirty="0" smtClean="0"/>
              <a:t>N</a:t>
            </a:r>
            <a:r>
              <a:rPr lang="en-US" altLang="en-US" dirty="0" smtClean="0"/>
              <a:t> </a:t>
            </a:r>
            <a:r>
              <a:rPr lang="en-US" altLang="en-US" dirty="0"/>
              <a:t> </a:t>
            </a:r>
            <a:r>
              <a:rPr lang="en-US" altLang="en-US" dirty="0" smtClean="0"/>
              <a:t>is </a:t>
            </a:r>
            <a:r>
              <a:rPr lang="en-US" altLang="en-US" dirty="0" smtClean="0"/>
              <a:t>the total number of word </a:t>
            </a:r>
            <a:r>
              <a:rPr lang="en-US" altLang="en-US" dirty="0" smtClean="0"/>
              <a:t>occurrences in collection/corpus:</a:t>
            </a:r>
            <a:endParaRPr lang="en-US" altLang="en-US" dirty="0" smtClean="0"/>
          </a:p>
          <a:p>
            <a:pPr eaLnBrk="1" hangingPunct="1"/>
            <a:endParaRPr lang="en-US" altLang="en-US" i="1" baseline="-25000" dirty="0"/>
          </a:p>
          <a:p>
            <a:pPr marL="0" indent="0" eaLnBrk="1" hangingPunct="1">
              <a:buNone/>
            </a:pPr>
            <a:endParaRPr lang="en-US" altLang="en-US" i="1" baseline="-25000" dirty="0" smtClean="0"/>
          </a:p>
          <a:p>
            <a:pPr marL="0" indent="0" eaLnBrk="1" hangingPunct="1">
              <a:buNone/>
            </a:pPr>
            <a:endParaRPr lang="en-US" altLang="en-US" i="1" baseline="-25000" dirty="0" smtClean="0"/>
          </a:p>
          <a:p>
            <a:pPr marL="0" indent="0" eaLnBrk="1" hangingPunct="1">
              <a:buNone/>
            </a:pPr>
            <a:r>
              <a:rPr lang="en-US" altLang="en-US" i="1" baseline="-25000" dirty="0" smtClean="0"/>
              <a:t>r</a:t>
            </a:r>
            <a:r>
              <a:rPr lang="en-US" altLang="en-US" i="1" baseline="-25000" dirty="0" smtClean="0"/>
              <a:t>= </a:t>
            </a:r>
            <a:r>
              <a:rPr lang="en-US" altLang="en-US" i="1" baseline="-25000" dirty="0" smtClean="0"/>
              <a:t>A*N/f,                                            K=N/10 or A=0.1 </a:t>
            </a:r>
            <a:endParaRPr lang="en-US" altLang="en-US" i="1" baseline="-25000" dirty="0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971600" y="3023896"/>
          <a:ext cx="1722512" cy="637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4" imgW="419040" imgH="393480" progId="Equation.3">
                  <p:embed/>
                </p:oleObj>
              </mc:Choice>
              <mc:Fallback>
                <p:oleObj name="Equation" r:id="rId4" imgW="4190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023896"/>
                        <a:ext cx="1722512" cy="6375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165079"/>
              </p:ext>
            </p:extLst>
          </p:nvPr>
        </p:nvGraphicFramePr>
        <p:xfrm>
          <a:off x="3851920" y="3023896"/>
          <a:ext cx="4038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6" imgW="1536480" imgH="203040" progId="Equation.3">
                  <p:embed/>
                </p:oleObj>
              </mc:Choice>
              <mc:Fallback>
                <p:oleObj name="Equation" r:id="rId6" imgW="15364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920" y="3023896"/>
                        <a:ext cx="4038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6"/>
          <p:cNvGraphicFramePr>
            <a:graphicFrameLocks noChangeAspect="1"/>
          </p:cNvGraphicFramePr>
          <p:nvPr>
            <p:extLst/>
          </p:nvPr>
        </p:nvGraphicFramePr>
        <p:xfrm>
          <a:off x="611560" y="5085184"/>
          <a:ext cx="7010400" cy="9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8" imgW="2743200" imgH="393480" progId="Equation.3">
                  <p:embed/>
                </p:oleObj>
              </mc:Choice>
              <mc:Fallback>
                <p:oleObj name="Equation" r:id="rId8" imgW="274320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5085184"/>
                        <a:ext cx="7010400" cy="9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3778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A10DB0D-756D-44A7-8B68-ABD2E766F49B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23</a:t>
            </a:fld>
            <a:endParaRPr lang="en-US" altLang="en-US" sz="12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Zipf and Term Weighting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smtClean="0"/>
              <a:t>Luhn (1958) suggested that both extremely common and extremely uncommon words were not very useful for indexing.</a:t>
            </a:r>
          </a:p>
        </p:txBody>
      </p:sp>
      <p:pic>
        <p:nvPicPr>
          <p:cNvPr id="23557" name="Picture 4" descr="zipf-grap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895600"/>
            <a:ext cx="5867400" cy="431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72511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Prevalence of Zipfian Laws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610600" cy="46878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Many items exhibit a </a:t>
            </a:r>
            <a:r>
              <a:rPr lang="en-US" altLang="en-US" dirty="0" err="1" smtClean="0"/>
              <a:t>Zipfian</a:t>
            </a:r>
            <a:r>
              <a:rPr lang="en-US" altLang="en-US" dirty="0" smtClean="0"/>
              <a:t> distribution.</a:t>
            </a:r>
          </a:p>
          <a:p>
            <a:pPr lvl="1" eaLnBrk="1" hangingPunct="1"/>
            <a:r>
              <a:rPr lang="en-US" altLang="en-US" dirty="0" smtClean="0"/>
              <a:t>Population of cities</a:t>
            </a:r>
          </a:p>
          <a:p>
            <a:pPr lvl="1" eaLnBrk="1" hangingPunct="1"/>
            <a:r>
              <a:rPr lang="en-US" altLang="en-US" dirty="0" smtClean="0"/>
              <a:t>Wealth of individuals</a:t>
            </a:r>
          </a:p>
          <a:p>
            <a:pPr lvl="2" eaLnBrk="1" hangingPunct="1"/>
            <a:r>
              <a:rPr lang="en-US" altLang="en-US" dirty="0" smtClean="0"/>
              <a:t>Discovered by sociologist/economist Pareto in 1909</a:t>
            </a:r>
          </a:p>
          <a:p>
            <a:pPr lvl="1" eaLnBrk="1" hangingPunct="1"/>
            <a:r>
              <a:rPr lang="en-US" altLang="en-US" dirty="0" smtClean="0"/>
              <a:t>Popularity of books, movies, music, web-pages,  etc.</a:t>
            </a:r>
          </a:p>
          <a:p>
            <a:pPr lvl="1" eaLnBrk="1" hangingPunct="1"/>
            <a:r>
              <a:rPr lang="en-US" altLang="en-US" dirty="0" smtClean="0"/>
              <a:t>Popularity of consumer products</a:t>
            </a:r>
          </a:p>
          <a:p>
            <a:pPr lvl="2" eaLnBrk="1" hangingPunct="1"/>
            <a:r>
              <a:rPr lang="en-US" altLang="en-US" dirty="0" smtClean="0"/>
              <a:t>Chris Anderson’s “long tail”</a:t>
            </a:r>
          </a:p>
          <a:p>
            <a:pPr lvl="1" eaLnBrk="1" hangingPunct="1"/>
            <a:r>
              <a:rPr lang="en-US" altLang="en-US" dirty="0" smtClean="0"/>
              <a:t>Access to Web pages</a:t>
            </a:r>
            <a:endParaRPr lang="en-US" altLang="en-US" dirty="0"/>
          </a:p>
          <a:p>
            <a:pPr lvl="1" eaLnBrk="1" hangingPunct="1"/>
            <a:r>
              <a:rPr lang="en-US" altLang="en-US" dirty="0" smtClean="0"/>
              <a:t>Paper Citations,…..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C1EEA5D-B23B-45B3-8307-5BD80A2852F4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24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637955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58CCC50-B625-4102-993F-72A7B33743A4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25</a:t>
            </a:fld>
            <a:endParaRPr lang="en-US" altLang="en-US" sz="1200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Predicting Occurrence Frequencies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371600"/>
            <a:ext cx="9001000" cy="4687888"/>
          </a:xfrm>
        </p:spPr>
        <p:txBody>
          <a:bodyPr/>
          <a:lstStyle/>
          <a:p>
            <a:pPr eaLnBrk="1" hangingPunct="1"/>
            <a:r>
              <a:rPr lang="en-US" altLang="en-US" dirty="0"/>
              <a:t>Recall: </a:t>
            </a:r>
            <a:r>
              <a:rPr lang="en-US" altLang="en-US" dirty="0" err="1">
                <a:solidFill>
                  <a:srgbClr val="C00000"/>
                </a:solidFill>
              </a:rPr>
              <a:t>f.r</a:t>
            </a:r>
            <a:r>
              <a:rPr lang="en-US" altLang="en-US" dirty="0">
                <a:solidFill>
                  <a:srgbClr val="C00000"/>
                </a:solidFill>
              </a:rPr>
              <a:t>=N.A</a:t>
            </a:r>
            <a:endParaRPr lang="en-US" altLang="en-US" sz="2800" dirty="0" smtClean="0"/>
          </a:p>
          <a:p>
            <a:pPr eaLnBrk="1" hangingPunct="1"/>
            <a:r>
              <a:rPr lang="en-US" altLang="en-US" sz="2800" dirty="0" smtClean="0"/>
              <a:t>By </a:t>
            </a:r>
            <a:r>
              <a:rPr lang="en-US" altLang="en-US" sz="2800" dirty="0" err="1" smtClean="0"/>
              <a:t>Zipf</a:t>
            </a:r>
            <a:r>
              <a:rPr lang="en-US" altLang="en-US" sz="2800" dirty="0" smtClean="0"/>
              <a:t>, a word appearing </a:t>
            </a:r>
            <a:r>
              <a:rPr lang="en-US" altLang="en-US" sz="2800" i="1" dirty="0" smtClean="0"/>
              <a:t>n</a:t>
            </a:r>
            <a:r>
              <a:rPr lang="en-US" altLang="en-US" sz="2800" dirty="0" smtClean="0"/>
              <a:t> times has rank </a:t>
            </a:r>
            <a:r>
              <a:rPr lang="en-US" altLang="en-US" sz="2800" i="1" dirty="0" err="1" smtClean="0"/>
              <a:t>r</a:t>
            </a:r>
            <a:r>
              <a:rPr lang="en-US" altLang="en-US" sz="2800" i="1" baseline="-25000" dirty="0" err="1" smtClean="0"/>
              <a:t>n</a:t>
            </a:r>
            <a:r>
              <a:rPr lang="en-US" altLang="en-US" sz="2800" dirty="0" smtClean="0"/>
              <a:t>=</a:t>
            </a:r>
            <a:r>
              <a:rPr lang="en-US" altLang="en-US" sz="2800" i="1" dirty="0" smtClean="0"/>
              <a:t>AN/n</a:t>
            </a:r>
          </a:p>
          <a:p>
            <a:pPr eaLnBrk="1" hangingPunct="1"/>
            <a:r>
              <a:rPr lang="en-US" altLang="en-US" sz="2800" dirty="0" smtClean="0"/>
              <a:t>Several words may occur </a:t>
            </a:r>
            <a:r>
              <a:rPr lang="en-US" altLang="en-US" sz="2800" i="1" dirty="0" smtClean="0"/>
              <a:t>n</a:t>
            </a:r>
            <a:r>
              <a:rPr lang="en-US" altLang="en-US" sz="2800" dirty="0" smtClean="0"/>
              <a:t> times, assume rank </a:t>
            </a:r>
            <a:r>
              <a:rPr lang="en-US" altLang="en-US" sz="2800" i="1" dirty="0" err="1" smtClean="0"/>
              <a:t>r</a:t>
            </a:r>
            <a:r>
              <a:rPr lang="en-US" altLang="en-US" sz="2800" i="1" baseline="-25000" dirty="0" err="1" smtClean="0"/>
              <a:t>n</a:t>
            </a:r>
            <a:r>
              <a:rPr lang="en-US" altLang="en-US" sz="2800" dirty="0" smtClean="0"/>
              <a:t> applies to the last of these</a:t>
            </a:r>
            <a:r>
              <a:rPr lang="en-US" altLang="en-US" sz="2800" dirty="0" smtClean="0"/>
              <a:t>. </a:t>
            </a:r>
            <a:endParaRPr lang="en-US" altLang="en-US" sz="2800" dirty="0" smtClean="0">
              <a:solidFill>
                <a:srgbClr val="C00000"/>
              </a:solidFill>
            </a:endParaRPr>
          </a:p>
          <a:p>
            <a:pPr eaLnBrk="1" hangingPunct="1"/>
            <a:r>
              <a:rPr lang="en-US" altLang="en-US" sz="2800" dirty="0" smtClean="0"/>
              <a:t>Therefore, </a:t>
            </a:r>
            <a:r>
              <a:rPr lang="en-US" altLang="en-US" sz="2800" i="1" dirty="0" err="1" smtClean="0"/>
              <a:t>r</a:t>
            </a:r>
            <a:r>
              <a:rPr lang="en-US" altLang="en-US" sz="2800" i="1" baseline="-25000" dirty="0" err="1" smtClean="0"/>
              <a:t>n</a:t>
            </a:r>
            <a:r>
              <a:rPr lang="en-US" altLang="en-US" sz="2800" dirty="0" smtClean="0"/>
              <a:t> words occur </a:t>
            </a:r>
            <a:r>
              <a:rPr lang="en-US" altLang="en-US" sz="2800" i="1" dirty="0" smtClean="0"/>
              <a:t>n</a:t>
            </a:r>
            <a:r>
              <a:rPr lang="en-US" altLang="en-US" sz="2800" dirty="0" smtClean="0"/>
              <a:t> or more times and </a:t>
            </a:r>
            <a:r>
              <a:rPr lang="en-US" altLang="en-US" sz="2800" i="1" dirty="0" smtClean="0"/>
              <a:t>r</a:t>
            </a:r>
            <a:r>
              <a:rPr lang="en-US" altLang="en-US" sz="2800" i="1" baseline="-25000" dirty="0" smtClean="0"/>
              <a:t>n+</a:t>
            </a:r>
            <a:r>
              <a:rPr lang="en-US" altLang="en-US" sz="2800" baseline="-25000" dirty="0" smtClean="0"/>
              <a:t>1</a:t>
            </a:r>
            <a:r>
              <a:rPr lang="en-US" altLang="en-US" sz="2800" dirty="0" smtClean="0"/>
              <a:t> words occur </a:t>
            </a:r>
            <a:r>
              <a:rPr lang="en-US" altLang="en-US" sz="2800" i="1" dirty="0" smtClean="0"/>
              <a:t>n+</a:t>
            </a:r>
            <a:r>
              <a:rPr lang="en-US" altLang="en-US" sz="2800" dirty="0" smtClean="0"/>
              <a:t>1 or more times.</a:t>
            </a:r>
          </a:p>
          <a:p>
            <a:pPr eaLnBrk="1" hangingPunct="1"/>
            <a:r>
              <a:rPr lang="en-US" altLang="en-US" sz="2800" dirty="0" smtClean="0"/>
              <a:t>So, the number of words appearing </a:t>
            </a:r>
            <a:r>
              <a:rPr lang="en-US" altLang="en-US" sz="2800" b="1" dirty="0" smtClean="0"/>
              <a:t>exactly</a:t>
            </a:r>
            <a:r>
              <a:rPr lang="en-US" altLang="en-US" sz="2800" dirty="0" smtClean="0"/>
              <a:t> </a:t>
            </a:r>
            <a:r>
              <a:rPr lang="en-US" altLang="en-US" sz="2800" i="1" dirty="0" smtClean="0"/>
              <a:t>n</a:t>
            </a:r>
            <a:r>
              <a:rPr lang="en-US" altLang="en-US" sz="2800" dirty="0" smtClean="0"/>
              <a:t> times is: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sz="2800" dirty="0" smtClean="0"/>
          </a:p>
          <a:p>
            <a:pPr eaLnBrk="1" hangingPunct="1"/>
            <a:r>
              <a:rPr lang="en-US" altLang="en-US" i="1" dirty="0" smtClean="0"/>
              <a:t>Recall: N</a:t>
            </a:r>
            <a:r>
              <a:rPr lang="en-US" altLang="en-US" dirty="0" smtClean="0"/>
              <a:t> </a:t>
            </a:r>
            <a:r>
              <a:rPr lang="en-US" altLang="en-US" dirty="0"/>
              <a:t>is the total number of word </a:t>
            </a:r>
            <a:r>
              <a:rPr lang="en-US" altLang="en-US" dirty="0" smtClean="0"/>
              <a:t>occurrences</a:t>
            </a:r>
            <a:r>
              <a:rPr lang="en-US" altLang="en-US" dirty="0"/>
              <a:t> </a:t>
            </a:r>
            <a:r>
              <a:rPr lang="en-US" altLang="en-US" dirty="0" smtClean="0"/>
              <a:t>(tokens)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7204950"/>
              </p:ext>
            </p:extLst>
          </p:nvPr>
        </p:nvGraphicFramePr>
        <p:xfrm>
          <a:off x="1259632" y="4830082"/>
          <a:ext cx="4875213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4" imgW="2222280" imgH="419040" progId="Equation.3">
                  <p:embed/>
                </p:oleObj>
              </mc:Choice>
              <mc:Fallback>
                <p:oleObj name="Equation" r:id="rId4" imgW="22222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830082"/>
                        <a:ext cx="4875213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63637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134791C-5D9F-48C5-9989-672DAE84C520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26</a:t>
            </a:fld>
            <a:endParaRPr lang="en-US" altLang="en-US" sz="120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Predicting Word Frequencies (cont)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6522" y="1484784"/>
            <a:ext cx="8507288" cy="487045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Assume highest ranking term occurs once and therefore has rank </a:t>
            </a:r>
            <a:r>
              <a:rPr lang="en-US" altLang="en-US" i="1" dirty="0" smtClean="0"/>
              <a:t>D </a:t>
            </a:r>
            <a:r>
              <a:rPr lang="en-US" altLang="en-US" dirty="0" smtClean="0"/>
              <a:t>= </a:t>
            </a:r>
            <a:r>
              <a:rPr lang="en-US" altLang="en-US" i="1" dirty="0" smtClean="0"/>
              <a:t>AN/</a:t>
            </a:r>
            <a:r>
              <a:rPr lang="en-US" altLang="en-US" dirty="0" smtClean="0"/>
              <a:t>1.  </a:t>
            </a:r>
            <a:r>
              <a:rPr lang="en-US" altLang="en-US" dirty="0">
                <a:solidFill>
                  <a:srgbClr val="00B050"/>
                </a:solidFill>
              </a:rPr>
              <a:t>(D total types)</a:t>
            </a:r>
            <a:endParaRPr lang="en-US" altLang="en-US" dirty="0" smtClean="0">
              <a:solidFill>
                <a:srgbClr val="00B050"/>
              </a:solidFill>
            </a:endParaRPr>
          </a:p>
          <a:p>
            <a:pPr eaLnBrk="1" hangingPunct="1"/>
            <a:r>
              <a:rPr lang="en-US" altLang="en-US" dirty="0" smtClean="0"/>
              <a:t>Given </a:t>
            </a:r>
            <a:r>
              <a:rPr lang="en-US" altLang="en-US" dirty="0" smtClean="0"/>
              <a:t>this </a:t>
            </a:r>
            <a:r>
              <a:rPr lang="en-US" altLang="en-US" dirty="0" smtClean="0"/>
              <a:t>and From </a:t>
            </a:r>
          </a:p>
          <a:p>
            <a:pPr eaLnBrk="1" hangingPunct="1"/>
            <a:endParaRPr lang="en-US" altLang="en-US" dirty="0" smtClean="0"/>
          </a:p>
          <a:p>
            <a:pPr marL="0" indent="0" eaLnBrk="1" hangingPunct="1">
              <a:buNone/>
            </a:pPr>
            <a:r>
              <a:rPr lang="en-US" altLang="en-US" dirty="0" smtClean="0"/>
              <a:t>The Fraction of words with frequency </a:t>
            </a:r>
            <a:r>
              <a:rPr lang="en-US" altLang="en-US" i="1" dirty="0" smtClean="0"/>
              <a:t>n</a:t>
            </a:r>
            <a:r>
              <a:rPr lang="en-US" altLang="en-US" dirty="0" smtClean="0"/>
              <a:t> is:</a:t>
            </a:r>
          </a:p>
          <a:p>
            <a:pPr eaLnBrk="1" hangingPunct="1"/>
            <a:endParaRPr lang="en-US" altLang="en-US" dirty="0"/>
          </a:p>
          <a:p>
            <a:pPr marL="0" indent="0" eaLnBrk="1" hangingPunct="1">
              <a:buNone/>
            </a:pPr>
            <a:endParaRPr lang="en-US" altLang="en-US" dirty="0" smtClean="0"/>
          </a:p>
          <a:p>
            <a:pPr eaLnBrk="1" hangingPunct="1"/>
            <a:r>
              <a:rPr lang="en-US" altLang="en-US" dirty="0" smtClean="0"/>
              <a:t>This n=1 so the fraction  </a:t>
            </a:r>
            <a:r>
              <a:rPr lang="en-US" altLang="en-US" dirty="0" smtClean="0"/>
              <a:t>of words appearing only once is therefore ½.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>
            <p:extLst/>
          </p:nvPr>
        </p:nvGraphicFramePr>
        <p:xfrm>
          <a:off x="2987824" y="3973351"/>
          <a:ext cx="178435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4" imgW="825480" imgH="419040" progId="Equation.3">
                  <p:embed/>
                </p:oleObj>
              </mc:Choice>
              <mc:Fallback>
                <p:oleObj name="Equation" r:id="rId4" imgW="8254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973351"/>
                        <a:ext cx="1784350" cy="90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/>
          </p:nvPr>
        </p:nvGraphicFramePr>
        <p:xfrm>
          <a:off x="3879999" y="2348880"/>
          <a:ext cx="4875213" cy="91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6" imgW="2222280" imgH="419040" progId="Equation.3">
                  <p:embed/>
                </p:oleObj>
              </mc:Choice>
              <mc:Fallback>
                <p:oleObj name="Equation" r:id="rId6" imgW="22222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999" y="2348880"/>
                        <a:ext cx="4875213" cy="91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16166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75309FE-DABD-4B63-9D58-F494AB54D79B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27</a:t>
            </a:fld>
            <a:endParaRPr lang="en-US" altLang="en-US" sz="120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Occurrence Frequency Data</a:t>
            </a:r>
            <a:br>
              <a:rPr lang="en-US" altLang="en-US" smtClean="0"/>
            </a:br>
            <a:r>
              <a:rPr lang="en-US" altLang="en-US" smtClean="0"/>
              <a:t> </a:t>
            </a:r>
            <a:r>
              <a:rPr lang="en-US" altLang="en-US" sz="2400" smtClean="0"/>
              <a:t>(from B. Croft, UMass)</a:t>
            </a:r>
          </a:p>
        </p:txBody>
      </p:sp>
      <p:pic>
        <p:nvPicPr>
          <p:cNvPr id="25604" name="Picture 5" descr="zipf-stats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71600"/>
            <a:ext cx="7783513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774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4EF62C2-EF83-4364-AA66-40078F432FE0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28</a:t>
            </a:fld>
            <a:endParaRPr lang="en-US" altLang="en-US" sz="120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Does Real Data Fit Zipf’s Law?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79296" cy="4870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A law of the form </a:t>
            </a:r>
            <a:r>
              <a:rPr lang="en-US" altLang="en-US" i="1" dirty="0" smtClean="0"/>
              <a:t>y</a:t>
            </a:r>
            <a:r>
              <a:rPr lang="en-US" altLang="en-US" dirty="0" smtClean="0"/>
              <a:t> = </a:t>
            </a:r>
            <a:r>
              <a:rPr lang="en-US" altLang="en-US" i="1" dirty="0" err="1" smtClean="0"/>
              <a:t>kx</a:t>
            </a:r>
            <a:r>
              <a:rPr lang="en-US" altLang="en-US" i="1" baseline="30000" dirty="0" err="1" smtClean="0"/>
              <a:t>c</a:t>
            </a:r>
            <a:r>
              <a:rPr lang="en-US" altLang="en-US" dirty="0" smtClean="0"/>
              <a:t> is called a power law.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 smtClean="0"/>
              <a:t>Zipf’s</a:t>
            </a:r>
            <a:r>
              <a:rPr lang="en-US" altLang="en-US" dirty="0" smtClean="0"/>
              <a:t> law is a power law with </a:t>
            </a:r>
            <a:r>
              <a:rPr lang="en-US" altLang="en-US" i="1" dirty="0" smtClean="0"/>
              <a:t>c </a:t>
            </a:r>
            <a:r>
              <a:rPr lang="en-US" altLang="en-US" dirty="0" smtClean="0"/>
              <a:t>= </a:t>
            </a:r>
            <a:r>
              <a:rPr lang="en-US" altLang="en-US" dirty="0" smtClean="0">
                <a:cs typeface="Times New Roman" panose="02020603050405020304" pitchFamily="18" charset="0"/>
              </a:rPr>
              <a:t>–</a:t>
            </a:r>
            <a:r>
              <a:rPr lang="en-US" altLang="en-US" dirty="0" smtClean="0"/>
              <a:t>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On a log-log plot, power laws give a straight line with slope </a:t>
            </a:r>
            <a:r>
              <a:rPr lang="en-US" altLang="en-US" i="1" dirty="0" smtClean="0"/>
              <a:t>c</a:t>
            </a:r>
            <a:r>
              <a:rPr lang="en-US" altLang="en-US" dirty="0" smtClean="0"/>
              <a:t>. (Y frequency, X rank)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dirty="0" err="1" smtClean="0"/>
              <a:t>Zipf</a:t>
            </a:r>
            <a:r>
              <a:rPr lang="en-US" altLang="en-US" dirty="0" smtClean="0"/>
              <a:t> is quite accurate except for very high and low rank.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>
            <p:extLst/>
          </p:nvPr>
        </p:nvGraphicFramePr>
        <p:xfrm>
          <a:off x="1763688" y="3573016"/>
          <a:ext cx="525780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4" imgW="2133360" imgH="228600" progId="Equation.3">
                  <p:embed/>
                </p:oleObj>
              </mc:Choice>
              <mc:Fallback>
                <p:oleObj name="Equation" r:id="rId4" imgW="21333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573016"/>
                        <a:ext cx="525780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23570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4DA8E1A0-FFB4-4F1B-8A51-617D80DA9EA7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29</a:t>
            </a:fld>
            <a:endParaRPr lang="en-US" altLang="en-US" sz="12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Fit to Zipf for Brown Corpus</a:t>
            </a: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3733800" y="6096000"/>
            <a:ext cx="13890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i="1"/>
              <a:t>k </a:t>
            </a:r>
            <a:r>
              <a:rPr lang="en-US" altLang="en-US"/>
              <a:t>= 100,000</a:t>
            </a:r>
          </a:p>
        </p:txBody>
      </p:sp>
      <p:pic>
        <p:nvPicPr>
          <p:cNvPr id="26629" name="Picture 4" descr="zipf-graph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447800"/>
            <a:ext cx="6411913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9235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Vocabulary and Posting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857364"/>
            <a:ext cx="8572560" cy="46196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One entry per term for each document: less terms less entries!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Too many terms: can reduce by  stemming, normalization, removing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diactritics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ar-SA" sz="2800" dirty="0" smtClean="0">
                <a:solidFill>
                  <a:schemeClr val="tx1"/>
                </a:solidFill>
                <a:latin typeface="+mj-lt"/>
              </a:rPr>
              <a:t>حركات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and more: </a:t>
            </a:r>
            <a:r>
              <a:rPr lang="en-US" sz="2800" dirty="0" smtClean="0">
                <a:solidFill>
                  <a:srgbClr val="C00000"/>
                </a:solidFill>
                <a:latin typeface="+mj-lt"/>
              </a:rPr>
              <a:t>more about that earlier/later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Still what remains is large:  300K (and grows)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Need to keep in memory as frequently used for lookup of query terms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Usually sorted alphabetically to facilitate searching 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(and compression!?)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8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8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6DB1362-26A4-4638-89F7-B64ED2C05AE8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30</a:t>
            </a:fld>
            <a:endParaRPr lang="en-US" altLang="en-US" sz="120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Explanations for Zipf’s Law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Zipf’s explanation was his “principle of least effort.” Balance between speaker’s desire for a small vocabulary and hearer’s desire for a large one.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Debate (1955-61) between Mandelbrot and H. Simon over explanation.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Simon explanation is “rich get richer.”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Li (1992) shows that just random typing of letters including a space will generate “words” with a Zipfian distribution.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smtClean="0">
                <a:hlinkClick r:id="rId3"/>
              </a:rPr>
              <a:t>http://linkage.rockefeller.edu/wli/zipf/</a:t>
            </a:r>
            <a:r>
              <a:rPr lang="en-US" altLang="en-US" sz="2400" smtClean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9188199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07647A4-5506-4363-BAEF-9B13E25D4E2F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31</a:t>
            </a:fld>
            <a:endParaRPr lang="en-US" altLang="en-US" sz="120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Zipf’s Law Impact on IR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600200"/>
            <a:ext cx="8784976" cy="4870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rgbClr val="FF0000"/>
                </a:solidFill>
              </a:rPr>
              <a:t>Good News</a:t>
            </a:r>
            <a:r>
              <a:rPr lang="en-US" altLang="en-US" sz="2800" dirty="0" smtClean="0"/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err="1" smtClean="0"/>
              <a:t>Stopwords</a:t>
            </a:r>
            <a:r>
              <a:rPr lang="en-US" altLang="en-US" sz="2400" dirty="0" smtClean="0"/>
              <a:t> will account for a large fraction of text so eliminating them greatly reduces inverted-index storage costs.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Postings list for most remaining words in the inverted index will be short since they are rare, making retrieval fast.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 smtClean="0">
                <a:solidFill>
                  <a:srgbClr val="FF0000"/>
                </a:solidFill>
              </a:rPr>
              <a:t>Bad News</a:t>
            </a:r>
            <a:r>
              <a:rPr lang="en-US" altLang="en-US" sz="2800" dirty="0" smtClean="0"/>
              <a:t>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 smtClean="0"/>
              <a:t>For most words, gathering sufficient data for meaningful statistical analysis (e.g. for correlation analysis for query expansion) is difficult since they are extremely rare.</a:t>
            </a:r>
          </a:p>
        </p:txBody>
      </p:sp>
    </p:spTree>
    <p:extLst>
      <p:ext uri="{BB962C8B-B14F-4D97-AF65-F5344CB8AC3E}">
        <p14:creationId xmlns:p14="http://schemas.microsoft.com/office/powerpoint/2010/main" val="34764391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4150BFB-2784-4CAE-8690-928BC16B90C7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32</a:t>
            </a:fld>
            <a:endParaRPr lang="en-US" altLang="en-US" sz="120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Vocabulary Growth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does the size of the overall vocabulary (number of unique words) grow with the size of the corpus?</a:t>
            </a:r>
          </a:p>
          <a:p>
            <a:pPr eaLnBrk="1" hangingPunct="1"/>
            <a:r>
              <a:rPr lang="en-US" altLang="en-US" smtClean="0"/>
              <a:t>This determines how the size of the inverted index will scale with the size of the corpus.</a:t>
            </a:r>
          </a:p>
          <a:p>
            <a:pPr eaLnBrk="1" hangingPunct="1"/>
            <a:r>
              <a:rPr lang="en-US" altLang="en-US" smtClean="0"/>
              <a:t>Vocabulary not really upper-bounded due to proper names, typos, etc.</a:t>
            </a:r>
          </a:p>
        </p:txBody>
      </p:sp>
    </p:spTree>
    <p:extLst>
      <p:ext uri="{BB962C8B-B14F-4D97-AF65-F5344CB8AC3E}">
        <p14:creationId xmlns:p14="http://schemas.microsoft.com/office/powerpoint/2010/main" val="36293352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E48E563-3A56-43EF-8041-11B5E3F846FC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33</a:t>
            </a:fld>
            <a:endParaRPr lang="en-US" altLang="en-US" sz="120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Heaps’ Law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If </a:t>
            </a:r>
            <a:r>
              <a:rPr lang="en-US" altLang="en-US" i="1" smtClean="0"/>
              <a:t>V</a:t>
            </a:r>
            <a:r>
              <a:rPr lang="en-US" altLang="en-US" smtClean="0"/>
              <a:t> is the size of the vocabulary and the </a:t>
            </a:r>
            <a:r>
              <a:rPr lang="en-US" altLang="en-US" i="1" smtClean="0"/>
              <a:t>n </a:t>
            </a:r>
            <a:r>
              <a:rPr lang="en-US" altLang="en-US" smtClean="0"/>
              <a:t>is the length of the corpus in words: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Typical constants:</a:t>
            </a:r>
          </a:p>
          <a:p>
            <a:pPr lvl="1" eaLnBrk="1" hangingPunct="1"/>
            <a:r>
              <a:rPr lang="en-US" altLang="en-US" i="1" smtClean="0"/>
              <a:t>K</a:t>
            </a:r>
            <a:r>
              <a:rPr lang="en-US" altLang="en-US" smtClean="0"/>
              <a:t> </a:t>
            </a:r>
            <a:r>
              <a:rPr lang="en-US" altLang="en-US" smtClean="0">
                <a:sym typeface="Symbol" panose="05050102010706020507" pitchFamily="18" charset="2"/>
              </a:rPr>
              <a:t></a:t>
            </a:r>
            <a:r>
              <a:rPr lang="en-US" altLang="en-US" smtClean="0"/>
              <a:t> 10</a:t>
            </a:r>
            <a:r>
              <a:rPr lang="en-US" altLang="en-US" smtClean="0">
                <a:sym typeface="Symbol" panose="05050102010706020507" pitchFamily="18" charset="2"/>
              </a:rPr>
              <a:t></a:t>
            </a:r>
            <a:r>
              <a:rPr lang="en-US" altLang="en-US" smtClean="0"/>
              <a:t>100</a:t>
            </a:r>
          </a:p>
          <a:p>
            <a:pPr lvl="1" eaLnBrk="1" hangingPunct="1"/>
            <a:r>
              <a:rPr lang="en-US" altLang="en-US" smtClean="0">
                <a:sym typeface="Symbol" panose="05050102010706020507" pitchFamily="18" charset="2"/>
              </a:rPr>
              <a:t>  </a:t>
            </a:r>
            <a:r>
              <a:rPr lang="en-US" altLang="en-US" smtClean="0"/>
              <a:t>0.4</a:t>
            </a:r>
            <a:r>
              <a:rPr lang="en-US" altLang="en-US" smtClean="0">
                <a:sym typeface="Symbol" panose="05050102010706020507" pitchFamily="18" charset="2"/>
              </a:rPr>
              <a:t></a:t>
            </a:r>
            <a:r>
              <a:rPr lang="en-US" altLang="en-US" smtClean="0"/>
              <a:t>0.6   (approx. square-root)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1595438" y="2667000"/>
          <a:ext cx="604202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4" imgW="2374560" imgH="228600" progId="Equation.3">
                  <p:embed/>
                </p:oleObj>
              </mc:Choice>
              <mc:Fallback>
                <p:oleObj name="Equation" r:id="rId4" imgW="23745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438" y="2667000"/>
                        <a:ext cx="604202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2670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F97EE610-0F62-4EBD-BE47-6875624BBB84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34</a:t>
            </a:fld>
            <a:endParaRPr lang="en-US" altLang="en-US" sz="120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Heaps’ Law Data</a:t>
            </a:r>
          </a:p>
        </p:txBody>
      </p:sp>
      <p:pic>
        <p:nvPicPr>
          <p:cNvPr id="31748" name="Picture 3" descr="vocab-grap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95400"/>
            <a:ext cx="8755063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76341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429496729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BDCE8D8-3AFC-4042-B18B-5961571BC2D0}" type="slidenum">
              <a:rPr lang="en-US" altLang="en-US" sz="1200">
                <a:latin typeface="Helvetica" panose="020B0604020202020204" pitchFamily="34" charset="0"/>
              </a:rPr>
              <a:pPr eaLnBrk="1" hangingPunct="1"/>
              <a:t>35</a:t>
            </a:fld>
            <a:endParaRPr lang="en-US" altLang="en-US" sz="120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Explanation for Heaps’ Law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Can be derived from Zipf’s law by assuming documents are generated by randomly sampling words from a Zipfian distribution.</a:t>
            </a:r>
          </a:p>
        </p:txBody>
      </p:sp>
    </p:spTree>
    <p:extLst>
      <p:ext uri="{BB962C8B-B14F-4D97-AF65-F5344CB8AC3E}">
        <p14:creationId xmlns:p14="http://schemas.microsoft.com/office/powerpoint/2010/main" val="18579943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764704"/>
            <a:ext cx="8910331" cy="634082"/>
          </a:xfrm>
        </p:spPr>
        <p:txBody>
          <a:bodyPr/>
          <a:lstStyle/>
          <a:p>
            <a:r>
              <a:rPr lang="en-US" dirty="0" smtClean="0"/>
              <a:t>Word Statistical Behavior Patterns (2015)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700808"/>
            <a:ext cx="8712967" cy="5277200"/>
          </a:xfrm>
        </p:spPr>
        <p:txBody>
          <a:bodyPr/>
          <a:lstStyle/>
          <a:p>
            <a:pPr algn="just">
              <a:buNone/>
            </a:pPr>
            <a:r>
              <a:rPr lang="en-US" sz="2000" b="1" dirty="0" smtClean="0"/>
              <a:t>Type-to-Token Ratio (TTR)</a:t>
            </a:r>
          </a:p>
          <a:p>
            <a:pPr algn="just"/>
            <a:r>
              <a:rPr lang="en-US" sz="2000" dirty="0" smtClean="0"/>
              <a:t>TTR is the number of tokens processed over the number of distinct types found</a:t>
            </a:r>
          </a:p>
          <a:p>
            <a:pPr algn="just"/>
            <a:r>
              <a:rPr lang="en-US" sz="2000" dirty="0" smtClean="0"/>
              <a:t>One can expect a consistently larger TTR for Arabic compared to English.</a:t>
            </a:r>
          </a:p>
          <a:p>
            <a:pPr algn="just"/>
            <a:r>
              <a:rPr lang="en-US" sz="2000" dirty="0" smtClean="0"/>
              <a:t>                The </a:t>
            </a:r>
            <a:r>
              <a:rPr lang="en-US" sz="2000" dirty="0"/>
              <a:t>Wikipedia text corpus     </a:t>
            </a:r>
            <a:r>
              <a:rPr lang="en-US" sz="2000" dirty="0" smtClean="0"/>
              <a:t>(</a:t>
            </a:r>
            <a:r>
              <a:rPr lang="en-US" sz="2000" dirty="0" err="1" smtClean="0"/>
              <a:t>AlQuds</a:t>
            </a:r>
            <a:r>
              <a:rPr lang="en-US" sz="2000" dirty="0" smtClean="0"/>
              <a:t>) text corpus  </a:t>
            </a:r>
          </a:p>
          <a:p>
            <a:pPr marL="0" indent="0" algn="just">
              <a:buNone/>
            </a:pPr>
            <a:r>
              <a:rPr lang="en-US" sz="2000" dirty="0"/>
              <a:t> </a:t>
            </a:r>
            <a:r>
              <a:rPr lang="en-US" sz="2000" dirty="0" smtClean="0"/>
              <a:t> </a:t>
            </a:r>
            <a:r>
              <a:rPr lang="en-US" sz="2000" b="1" dirty="0" smtClean="0"/>
              <a:t>Tokens</a:t>
            </a:r>
            <a:r>
              <a:rPr lang="en-US" sz="2000" dirty="0" smtClean="0"/>
              <a:t>  	   51,754,172 		     125,225,339 </a:t>
            </a:r>
          </a:p>
          <a:p>
            <a:pPr marL="0" indent="0" algn="just">
              <a:buNone/>
            </a:pPr>
            <a:r>
              <a:rPr lang="en-US" sz="2000" dirty="0" smtClean="0"/>
              <a:t>  </a:t>
            </a:r>
            <a:r>
              <a:rPr lang="en-US" sz="2000" b="1" dirty="0" smtClean="0"/>
              <a:t>Types </a:t>
            </a:r>
            <a:r>
              <a:rPr lang="en-US" sz="2000" dirty="0" smtClean="0"/>
              <a:t>	             1,062,486 		         1,749,247 </a:t>
            </a:r>
          </a:p>
          <a:p>
            <a:pPr marL="0" indent="0" algn="just">
              <a:buNone/>
            </a:pPr>
            <a:r>
              <a:rPr lang="en-US" sz="2000" dirty="0" smtClean="0"/>
              <a:t>  </a:t>
            </a:r>
            <a:r>
              <a:rPr lang="en-US" sz="2000" b="1" dirty="0" smtClean="0"/>
              <a:t>TTR</a:t>
            </a:r>
            <a:r>
              <a:rPr lang="en-US" sz="2000" dirty="0" smtClean="0"/>
              <a:t> 		              49  	   		        72 </a:t>
            </a:r>
          </a:p>
          <a:p>
            <a:pPr marL="0" indent="0" algn="just">
              <a:buNone/>
            </a:pPr>
            <a:r>
              <a:rPr lang="en-US" sz="2000" dirty="0" smtClean="0"/>
              <a:t>  </a:t>
            </a:r>
            <a:r>
              <a:rPr lang="en-US" sz="2000" b="1" dirty="0" smtClean="0"/>
              <a:t>TTR (f&gt;1) </a:t>
            </a:r>
            <a:r>
              <a:rPr lang="en-US" sz="2000" dirty="0" smtClean="0"/>
              <a:t>	              97  			      173 </a:t>
            </a:r>
          </a:p>
          <a:p>
            <a:pPr marL="0" indent="0" algn="just">
              <a:buNone/>
            </a:pPr>
            <a:r>
              <a:rPr lang="en-US" sz="2000" dirty="0" smtClean="0"/>
              <a:t>  </a:t>
            </a:r>
            <a:r>
              <a:rPr lang="en-US" sz="2000" b="1" dirty="0" smtClean="0"/>
              <a:t>TTR (f&gt;10)</a:t>
            </a:r>
            <a:r>
              <a:rPr lang="en-US" sz="2000" dirty="0" smtClean="0"/>
              <a:t> 	            288 </a:t>
            </a:r>
            <a:r>
              <a:rPr lang="en-US" sz="2000" dirty="0"/>
              <a:t> </a:t>
            </a:r>
            <a:r>
              <a:rPr lang="en-US" sz="2000" dirty="0" smtClean="0"/>
              <a:t>                        	      525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92181ED0-52A9-4EF1-9C49-680A0216B767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77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51520" y="-17132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How big is the term vocabulary?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Recall: Power Laws: Heap and </a:t>
            </a:r>
            <a:r>
              <a:rPr lang="en-US" sz="3600" dirty="0" err="1" smtClean="0">
                <a:solidFill>
                  <a:schemeClr val="tx1"/>
                </a:solidFill>
                <a:latin typeface="+mj-lt"/>
              </a:rPr>
              <a:t>Zipf</a:t>
            </a:r>
            <a:r>
              <a:rPr lang="en-US" sz="3600" dirty="0" smtClean="0">
                <a:solidFill>
                  <a:schemeClr val="tx1"/>
                </a:solidFill>
                <a:latin typeface="+mj-lt"/>
              </a:rPr>
              <a:t>!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-540568" y="1503347"/>
            <a:ext cx="986793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>
                <a:solidFill>
                  <a:schemeClr val="tx1"/>
                </a:solidFill>
                <a:latin typeface="+mj-lt"/>
              </a:rPr>
              <a:t>H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ow many distinct words are there?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Is there is an upper </a:t>
            </a:r>
            <a:r>
              <a:rPr lang="en-US" sz="2800" dirty="0" err="1" smtClean="0">
                <a:solidFill>
                  <a:srgbClr val="00B050"/>
                </a:solidFill>
                <a:latin typeface="+mj-lt"/>
              </a:rPr>
              <a:t>bound?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Not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really!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At least 70</a:t>
            </a:r>
            <a:r>
              <a:rPr lang="en-US" sz="2800" baseline="30000" dirty="0" smtClean="0">
                <a:solidFill>
                  <a:schemeClr val="tx1"/>
                </a:solidFill>
                <a:latin typeface="+mj-lt"/>
              </a:rPr>
              <a:t>20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≈ 10</a:t>
            </a:r>
            <a:r>
              <a:rPr lang="en-US" sz="2800" baseline="30000" dirty="0" smtClean="0">
                <a:solidFill>
                  <a:schemeClr val="tx1"/>
                </a:solidFill>
                <a:latin typeface="+mj-lt"/>
              </a:rPr>
              <a:t>37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different words of length 20.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The vocabulary will keep growing with collection size.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Heaps’ law (one Power law): </a:t>
            </a:r>
            <a:r>
              <a:rPr lang="de-DE" sz="2800" b="1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de-DE" sz="2800" b="1" dirty="0" smtClean="0">
                <a:solidFill>
                  <a:schemeClr val="tx1"/>
                </a:solidFill>
                <a:latin typeface="+mj-lt"/>
              </a:rPr>
              <a:t> = </a:t>
            </a:r>
            <a:r>
              <a:rPr lang="de-DE" sz="2800" b="1" i="1" dirty="0" smtClean="0">
                <a:solidFill>
                  <a:schemeClr val="tx1"/>
                </a:solidFill>
                <a:latin typeface="+mj-lt"/>
              </a:rPr>
              <a:t>kT </a:t>
            </a:r>
            <a:r>
              <a:rPr lang="de-DE" sz="2800" b="1" i="1" baseline="30000" dirty="0" smtClean="0">
                <a:solidFill>
                  <a:schemeClr val="tx1"/>
                </a:solidFill>
                <a:latin typeface="+mj-lt"/>
              </a:rPr>
              <a:t>b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is the size of the vocabulary/types, </a:t>
            </a:r>
            <a:r>
              <a:rPr lang="en-US" sz="2800" b="1" i="1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is the number of tokens in 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the  collection. </a:t>
            </a:r>
            <a:r>
              <a:rPr lang="de-DE" sz="2800" b="1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 and </a:t>
            </a:r>
            <a:r>
              <a:rPr lang="de-DE" sz="2800" b="1" dirty="0" smtClean="0">
                <a:solidFill>
                  <a:schemeClr val="tx1"/>
                </a:solidFill>
                <a:latin typeface="+mj-lt"/>
              </a:rPr>
              <a:t>b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 are constants for a language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Typical values for </a:t>
            </a:r>
            <a:r>
              <a:rPr lang="en-US" sz="2800" b="1" i="1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and </a:t>
            </a:r>
            <a:r>
              <a:rPr lang="en-US" sz="2800" b="1" i="1" dirty="0" smtClean="0">
                <a:solidFill>
                  <a:schemeClr val="tx1"/>
                </a:solidFill>
                <a:latin typeface="+mj-lt"/>
              </a:rPr>
              <a:t>b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are: 30 ≤ </a:t>
            </a:r>
            <a:r>
              <a:rPr lang="en-US" sz="2800" i="1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≤ 100 </a:t>
            </a:r>
            <a:r>
              <a:rPr lang="de-DE" sz="2800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i="1" dirty="0" smtClean="0">
                <a:solidFill>
                  <a:schemeClr val="tx1"/>
                </a:solidFill>
                <a:latin typeface="+mj-lt"/>
              </a:rPr>
              <a:t>b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 ≈ 0.5.</a:t>
            </a:r>
          </a:p>
          <a:p>
            <a:pPr lvl="1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Heaps’ law: linear in log-log space 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log(M) = log(k) + b*log(T)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It is the simplest possible relationship between collection size and vocabulary size in log-log space.</a:t>
            </a:r>
          </a:p>
          <a:p>
            <a:pPr lvl="2">
              <a:buClr>
                <a:srgbClr val="336699"/>
              </a:buClr>
              <a:buFont typeface="Wingdings" pitchFamily="2" charset="2"/>
              <a:buChar char="§"/>
            </a:pP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Empirical law. Test it!!!</a:t>
            </a:r>
            <a:endParaRPr lang="en-US" sz="2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Heaps’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law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for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Reuters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4499992" y="1571612"/>
            <a:ext cx="4644008" cy="42862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  <a:latin typeface="+mj-lt"/>
              </a:rPr>
              <a:t>Vocabulary size </a:t>
            </a:r>
            <a:r>
              <a:rPr lang="en-US" sz="2800" b="1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as a</a:t>
            </a:r>
          </a:p>
          <a:p>
            <a:r>
              <a:rPr lang="de-DE" sz="2800" dirty="0" smtClean="0">
                <a:solidFill>
                  <a:schemeClr val="tx1"/>
                </a:solidFill>
                <a:latin typeface="+mj-lt"/>
              </a:rPr>
              <a:t>function of collection size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+mj-lt"/>
              </a:rPr>
              <a:t>T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(number of tokens) for</a:t>
            </a:r>
          </a:p>
          <a:p>
            <a:r>
              <a:rPr lang="de-DE" sz="2800" dirty="0" smtClean="0">
                <a:solidFill>
                  <a:schemeClr val="tx1"/>
                </a:solidFill>
                <a:latin typeface="+mj-lt"/>
              </a:rPr>
              <a:t>Reuters-RCV1. 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T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he dashed line</a:t>
            </a:r>
            <a:r>
              <a:rPr lang="de-DE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b="1" dirty="0" smtClean="0">
                <a:solidFill>
                  <a:schemeClr val="tx1"/>
                </a:solidFill>
                <a:latin typeface="+mj-lt"/>
              </a:rPr>
              <a:t>log</a:t>
            </a:r>
            <a:r>
              <a:rPr lang="de-DE" sz="2800" b="1" baseline="-25000" dirty="0" smtClean="0">
                <a:solidFill>
                  <a:schemeClr val="tx1"/>
                </a:solidFill>
                <a:latin typeface="+mj-lt"/>
              </a:rPr>
              <a:t>10</a:t>
            </a:r>
            <a:r>
              <a:rPr lang="de-DE" sz="2800" b="1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de-DE" sz="2800" b="1" dirty="0" smtClean="0">
                <a:solidFill>
                  <a:schemeClr val="tx1"/>
                </a:solidFill>
                <a:latin typeface="+mj-lt"/>
              </a:rPr>
              <a:t> = 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0.49 ∗ log</a:t>
            </a:r>
            <a:r>
              <a:rPr lang="en-US" sz="2800" b="1" baseline="-25000" dirty="0" smtClean="0">
                <a:solidFill>
                  <a:schemeClr val="tx1"/>
                </a:solidFill>
                <a:latin typeface="+mj-lt"/>
              </a:rPr>
              <a:t>10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b="1" i="1" dirty="0" smtClean="0">
                <a:solidFill>
                  <a:schemeClr val="tx1"/>
                </a:solidFill>
                <a:latin typeface="+mj-lt"/>
              </a:rPr>
              <a:t>T 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</a:rPr>
              <a:t>+ 1.64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is the 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best least square fit.</a:t>
            </a:r>
          </a:p>
          <a:p>
            <a:r>
              <a:rPr lang="de-DE" sz="2800" dirty="0" smtClean="0">
                <a:solidFill>
                  <a:schemeClr val="tx1"/>
                </a:solidFill>
                <a:latin typeface="+mj-lt"/>
              </a:rPr>
              <a:t>Thus, </a:t>
            </a:r>
            <a:r>
              <a:rPr lang="de-DE" sz="2800" b="1" i="1" dirty="0" smtClean="0">
                <a:solidFill>
                  <a:schemeClr val="tx1"/>
                </a:solidFill>
                <a:latin typeface="+mj-lt"/>
              </a:rPr>
              <a:t>M</a:t>
            </a:r>
            <a:r>
              <a:rPr lang="de-DE" sz="2800" b="1" dirty="0" smtClean="0">
                <a:solidFill>
                  <a:schemeClr val="tx1"/>
                </a:solidFill>
                <a:latin typeface="+mj-lt"/>
              </a:rPr>
              <a:t> = 10</a:t>
            </a:r>
            <a:r>
              <a:rPr lang="de-DE" sz="2800" b="1" baseline="30000" dirty="0" smtClean="0">
                <a:solidFill>
                  <a:schemeClr val="tx1"/>
                </a:solidFill>
                <a:latin typeface="+mj-lt"/>
              </a:rPr>
              <a:t>1.64</a:t>
            </a:r>
            <a:r>
              <a:rPr lang="de-DE" sz="2800" b="1" i="1" dirty="0" smtClean="0">
                <a:solidFill>
                  <a:schemeClr val="tx1"/>
                </a:solidFill>
                <a:latin typeface="+mj-lt"/>
              </a:rPr>
              <a:t>T </a:t>
            </a:r>
            <a:r>
              <a:rPr lang="de-DE" sz="2800" b="1" baseline="30000" dirty="0" smtClean="0">
                <a:solidFill>
                  <a:schemeClr val="tx1"/>
                </a:solidFill>
                <a:latin typeface="+mj-lt"/>
              </a:rPr>
              <a:t>0.49</a:t>
            </a:r>
            <a:r>
              <a:rPr lang="de-DE" sz="2800" b="1" baseline="30000" dirty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and </a:t>
            </a:r>
          </a:p>
          <a:p>
            <a:r>
              <a:rPr lang="en-US" sz="2800" i="1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= 10</a:t>
            </a:r>
            <a:r>
              <a:rPr lang="en-US" sz="2800" baseline="30000" dirty="0" smtClean="0">
                <a:solidFill>
                  <a:schemeClr val="tx1"/>
                </a:solidFill>
                <a:latin typeface="+mj-lt"/>
              </a:rPr>
              <a:t>1.64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≈ 44 and </a:t>
            </a:r>
            <a:r>
              <a:rPr lang="de-DE" sz="2800" i="1" dirty="0" smtClean="0">
                <a:solidFill>
                  <a:schemeClr val="tx1"/>
                </a:solidFill>
                <a:latin typeface="+mj-lt"/>
              </a:rPr>
              <a:t>b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 = 0.49.</a:t>
            </a:r>
            <a:endParaRPr lang="en-US" sz="2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pic>
        <p:nvPicPr>
          <p:cNvPr id="8" name="Picture 7" descr="51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1948" y="1571612"/>
            <a:ext cx="4646198" cy="428628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Empirical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fit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for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Reuters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79512" y="1751799"/>
            <a:ext cx="857256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Good, as we just saw in the graph.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Example: for the first 1,000,020 tokens Heaps’ law predicts 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38,323 terms:44 × 1,000,020</a:t>
            </a:r>
            <a:r>
              <a:rPr lang="de-DE" sz="2800" baseline="30000" dirty="0" smtClean="0">
                <a:solidFill>
                  <a:schemeClr val="tx1"/>
                </a:solidFill>
                <a:latin typeface="+mj-lt"/>
              </a:rPr>
              <a:t>0.49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 ≈ 38,323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8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The actual number is 38,365 terms, very close to the </a:t>
            </a:r>
            <a:r>
              <a:rPr lang="de-DE" sz="2800" dirty="0" err="1" smtClean="0">
                <a:solidFill>
                  <a:schemeClr val="tx1"/>
                </a:solidFill>
                <a:latin typeface="+mj-lt"/>
              </a:rPr>
              <a:t>prediction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Empirical observation: fit is good in general.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Vocabulary and Posting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857364"/>
            <a:ext cx="8572560" cy="46196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Number of postings too large:  Docs*Terms (300,000 * 10,000,000,000)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Too many postings: mostly zeros!.  Sparse matrix</a:t>
            </a:r>
            <a:endParaRPr lang="en-US" sz="2800" dirty="0" smtClean="0">
              <a:solidFill>
                <a:srgbClr val="C00000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Store as links: one non-zero posting points to the next nonzero posting:  Term links to docs it occurs in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Will need an extra field per posting for value: </a:t>
            </a:r>
            <a:r>
              <a:rPr lang="en-US" sz="2800" b="1" dirty="0" err="1" smtClean="0">
                <a:solidFill>
                  <a:srgbClr val="C00000"/>
                </a:solidFill>
                <a:latin typeface="+mj-lt"/>
              </a:rPr>
              <a:t>tf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(integer),  relative frequency (?),  </a:t>
            </a:r>
            <a:r>
              <a:rPr lang="en-US" sz="2800" dirty="0" err="1" smtClean="0">
                <a:solidFill>
                  <a:srgbClr val="C00000"/>
                </a:solidFill>
                <a:latin typeface="+mj-lt"/>
              </a:rPr>
              <a:t>tf.idf</a:t>
            </a:r>
            <a:r>
              <a:rPr lang="en-US" sz="2800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(real). 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We use integer </a:t>
            </a:r>
            <a:r>
              <a:rPr lang="en-US" sz="2800" b="1" dirty="0" err="1" smtClean="0">
                <a:solidFill>
                  <a:srgbClr val="C00000"/>
                </a:solidFill>
                <a:latin typeface="+mj-lt"/>
              </a:rPr>
              <a:t>tf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, integer </a:t>
            </a:r>
            <a:r>
              <a:rPr lang="en-US" sz="2800" b="1" dirty="0" err="1" smtClean="0">
                <a:solidFill>
                  <a:srgbClr val="C00000"/>
                </a:solidFill>
                <a:latin typeface="+mj-lt"/>
              </a:rPr>
              <a:t>df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and calculate reals later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May order posting in increasing order of </a:t>
            </a:r>
            <a:r>
              <a:rPr lang="en-US" sz="2800" dirty="0" smtClean="0">
                <a:solidFill>
                  <a:srgbClr val="C00000"/>
                </a:solidFill>
                <a:latin typeface="+mj-lt"/>
              </a:rPr>
              <a:t>Doc IDs 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or faster intersecting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1734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2272" y="-416506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Exercise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-396551" y="1374474"/>
            <a:ext cx="932525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457200" lvl="1" indent="0">
              <a:spcBef>
                <a:spcPts val="700"/>
              </a:spcBef>
              <a:buClr>
                <a:srgbClr val="336699"/>
              </a:buClr>
              <a:buSzPct val="70000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What is the effect of including spelling errors vs. automatically correcting spelling errors on Heaps’ law?</a:t>
            </a: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  <a:buSzPct val="70000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Compute vocabulary size </a:t>
            </a:r>
            <a:r>
              <a:rPr lang="en-US" sz="2800" i="1" dirty="0" smtClean="0">
                <a:solidFill>
                  <a:schemeClr val="tx1"/>
                </a:solidFill>
                <a:latin typeface="+mj-lt"/>
              </a:rPr>
              <a:t>M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Looking at a collection of web pages, you find that there are 3000 different terms in the first 10,000 tokens and 30,000 different terms in the first 1,000,000 tokens.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A search engine indexes a total of 20,000,000,000	 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(2 × 10</a:t>
            </a:r>
            <a:r>
              <a:rPr lang="de-DE" sz="2800" baseline="30000" dirty="0" smtClean="0">
                <a:solidFill>
                  <a:schemeClr val="tx1"/>
                </a:solidFill>
                <a:latin typeface="+mj-lt"/>
              </a:rPr>
              <a:t>10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) pages, with 200 tokens per page, on average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What is the size of the vocabulary of the indexed collection as </a:t>
            </a:r>
            <a:r>
              <a:rPr lang="de-DE" sz="2800" dirty="0" err="1" smtClean="0">
                <a:solidFill>
                  <a:schemeClr val="tx1"/>
                </a:solidFill>
                <a:latin typeface="+mj-lt"/>
              </a:rPr>
              <a:t>predicted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2800" dirty="0" err="1" smtClean="0">
                <a:solidFill>
                  <a:schemeClr val="tx1"/>
                </a:solidFill>
                <a:latin typeface="+mj-lt"/>
              </a:rPr>
              <a:t>by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 Heaps’ </a:t>
            </a:r>
            <a:r>
              <a:rPr lang="de-DE" sz="2800" dirty="0" err="1" smtClean="0">
                <a:solidFill>
                  <a:schemeClr val="tx1"/>
                </a:solidFill>
                <a:latin typeface="+mj-lt"/>
              </a:rPr>
              <a:t>law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?</a:t>
            </a:r>
            <a:endParaRPr lang="en-US" sz="2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Zipf’s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law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643050"/>
            <a:ext cx="8572560" cy="450059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Now we have characterized the growth of the vocabulary in </a:t>
            </a:r>
            <a:r>
              <a:rPr lang="de-DE" sz="2800" dirty="0" err="1" smtClean="0">
                <a:solidFill>
                  <a:schemeClr val="tx1"/>
                </a:solidFill>
                <a:latin typeface="+mj-lt"/>
              </a:rPr>
              <a:t>collections</a:t>
            </a:r>
            <a:r>
              <a:rPr lang="de-DE" sz="2800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We also want to know how many frequent vs. infrequent terms we should expect in a collection.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In natural language, there are a few very frequent terms and 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</a:rPr>
              <a:t>very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 many </a:t>
            </a:r>
            <a:r>
              <a:rPr lang="en-US" sz="2800" b="1" dirty="0" smtClean="0">
                <a:solidFill>
                  <a:srgbClr val="0070C0"/>
                </a:solidFill>
                <a:latin typeface="+mj-lt"/>
              </a:rPr>
              <a:t>very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 rare terms.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96802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Zipf’s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law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500174"/>
            <a:ext cx="8572560" cy="50006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+mj-lt"/>
              </a:rPr>
              <a:t>Zipf’s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law: The </a:t>
            </a:r>
            <a:r>
              <a:rPr lang="en-US" i="1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baseline="30000" dirty="0" err="1" smtClean="0">
                <a:solidFill>
                  <a:schemeClr val="tx1"/>
                </a:solidFill>
                <a:latin typeface="+mj-lt"/>
              </a:rPr>
              <a:t>th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most frequent term has frequency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proportional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to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1/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i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err="1" smtClean="0">
                <a:solidFill>
                  <a:schemeClr val="tx1"/>
                </a:solidFill>
                <a:latin typeface="+mj-lt"/>
              </a:rPr>
              <a:t>cf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collection frequency: the number of occurrences of the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term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in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collection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So if the most frequent term 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the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occurs cf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times, then the second most frequent term 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has half as many occurrences     	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. . . and the third most frequent term 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has a third as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many occurrences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Equivalent: </a:t>
            </a:r>
            <a:r>
              <a:rPr lang="de-DE" sz="3600" dirty="0" smtClean="0">
                <a:solidFill>
                  <a:srgbClr val="FF0000"/>
                </a:solidFill>
                <a:latin typeface="+mj-lt"/>
              </a:rPr>
              <a:t>cf</a:t>
            </a:r>
            <a:r>
              <a:rPr lang="de-DE" sz="3600" i="1" baseline="-25000" dirty="0" smtClean="0">
                <a:solidFill>
                  <a:srgbClr val="FF0000"/>
                </a:solidFill>
                <a:latin typeface="+mj-lt"/>
              </a:rPr>
              <a:t>i</a:t>
            </a:r>
            <a:r>
              <a:rPr lang="de-DE" sz="3600" baseline="-250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de-DE" sz="3600" dirty="0" smtClean="0">
                <a:solidFill>
                  <a:srgbClr val="FF0000"/>
                </a:solidFill>
                <a:latin typeface="+mj-lt"/>
              </a:rPr>
              <a:t>= </a:t>
            </a:r>
            <a:r>
              <a:rPr lang="de-DE" sz="3600" i="1" dirty="0" smtClean="0">
                <a:solidFill>
                  <a:srgbClr val="FF0000"/>
                </a:solidFill>
                <a:latin typeface="+mj-lt"/>
              </a:rPr>
              <a:t>ci</a:t>
            </a:r>
            <a:r>
              <a:rPr lang="de-DE" sz="3600" i="1" baseline="30000" dirty="0" smtClean="0">
                <a:solidFill>
                  <a:srgbClr val="FF0000"/>
                </a:solidFill>
                <a:latin typeface="+mj-lt"/>
              </a:rPr>
              <a:t>k</a:t>
            </a:r>
            <a:r>
              <a:rPr lang="de-DE" sz="36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and log cf</a:t>
            </a:r>
            <a:r>
              <a:rPr lang="de-DE" i="1" baseline="-25000" dirty="0" smtClean="0">
                <a:solidFill>
                  <a:schemeClr val="tx1"/>
                </a:solidFill>
                <a:latin typeface="+mj-lt"/>
              </a:rPr>
              <a:t>i</a:t>
            </a:r>
            <a:r>
              <a:rPr lang="de-DE" baseline="-250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= log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+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log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i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(for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= −1)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Example of a power law (as was Heap’s law)!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pic>
        <p:nvPicPr>
          <p:cNvPr id="8" name="Picture 7" descr="52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2285992"/>
            <a:ext cx="904621" cy="504000"/>
          </a:xfrm>
          <a:prstGeom prst="rect">
            <a:avLst/>
          </a:prstGeom>
        </p:spPr>
      </p:pic>
      <p:pic>
        <p:nvPicPr>
          <p:cNvPr id="10" name="Picture 9" descr="52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00" y="4389760"/>
            <a:ext cx="1740001" cy="468000"/>
          </a:xfrm>
          <a:prstGeom prst="rect">
            <a:avLst/>
          </a:prstGeom>
        </p:spPr>
      </p:pic>
      <p:pic>
        <p:nvPicPr>
          <p:cNvPr id="11" name="Picture 10" descr="523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8992" y="5214950"/>
            <a:ext cx="1262250" cy="3960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Zipf’s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law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for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Reuters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5214942" y="1714488"/>
            <a:ext cx="3571900" cy="428628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Fit is not great. What</a:t>
            </a:r>
          </a:p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important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the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r>
              <a:rPr lang="de-DE" dirty="0" err="1" smtClean="0">
                <a:solidFill>
                  <a:schemeClr val="tx1"/>
                </a:solidFill>
                <a:latin typeface="+mj-lt"/>
              </a:rPr>
              <a:t>key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insight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Few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frequent</a:t>
            </a:r>
            <a:endParaRPr lang="de-DE" dirty="0" smtClean="0">
              <a:solidFill>
                <a:srgbClr val="0070C0"/>
              </a:solidFill>
              <a:latin typeface="+mj-lt"/>
            </a:endParaRPr>
          </a:p>
          <a:p>
            <a:r>
              <a:rPr lang="de-DE" dirty="0" err="1" smtClean="0">
                <a:solidFill>
                  <a:srgbClr val="0070C0"/>
                </a:solidFill>
                <a:latin typeface="+mj-lt"/>
              </a:rPr>
              <a:t>terms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,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many</a:t>
            </a:r>
            <a:endParaRPr lang="de-DE" dirty="0" smtClean="0">
              <a:solidFill>
                <a:srgbClr val="0070C0"/>
              </a:solidFill>
              <a:latin typeface="+mj-lt"/>
            </a:endParaRPr>
          </a:p>
          <a:p>
            <a:r>
              <a:rPr lang="de-DE" dirty="0" smtClean="0">
                <a:solidFill>
                  <a:srgbClr val="0070C0"/>
                </a:solidFill>
                <a:latin typeface="+mj-lt"/>
              </a:rPr>
              <a:t>rare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terms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.</a:t>
            </a:r>
            <a:endParaRPr lang="en-US" dirty="0" smtClean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pic>
        <p:nvPicPr>
          <p:cNvPr id="9" name="Picture 8" descr="52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1643050"/>
            <a:ext cx="4857784" cy="457441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57158" y="1428736"/>
            <a:ext cx="8286780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 Recap </a:t>
            </a:r>
            <a:endParaRPr lang="en-US" sz="32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Compression</a:t>
            </a:r>
            <a:endParaRPr lang="en-US" sz="32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spcBef>
                <a:spcPts val="700"/>
              </a:spcBef>
              <a:buClr>
                <a:srgbClr val="BDD3E9"/>
              </a:buClr>
              <a:buSzPct val="70000"/>
              <a:buFont typeface="Calibri" pitchFamily="34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 Term statistics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Dictionary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Postings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Dictionary 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C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ompression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79512" y="1803384"/>
            <a:ext cx="8750206" cy="436191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dictionary is small compared to the postings file.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 small: 300K words,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40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B each: 12000KB=12MB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How small: </a:t>
            </a:r>
            <a:r>
              <a:rPr lang="en-US" dirty="0" smtClean="0">
                <a:solidFill>
                  <a:schemeClr val="tx1"/>
                </a:solidFill>
              </a:rPr>
              <a:t>400K </a:t>
            </a:r>
            <a:r>
              <a:rPr lang="en-US" dirty="0">
                <a:solidFill>
                  <a:schemeClr val="tx1"/>
                </a:solidFill>
              </a:rPr>
              <a:t>words, </a:t>
            </a:r>
            <a:r>
              <a:rPr lang="en-US" b="1" dirty="0">
                <a:solidFill>
                  <a:srgbClr val="C00000"/>
                </a:solidFill>
              </a:rPr>
              <a:t>2</a:t>
            </a:r>
            <a:r>
              <a:rPr lang="en-US" b="1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chemeClr val="tx1"/>
                </a:solidFill>
              </a:rPr>
              <a:t>B </a:t>
            </a:r>
            <a:r>
              <a:rPr lang="en-US" dirty="0">
                <a:solidFill>
                  <a:schemeClr val="tx1"/>
                </a:solidFill>
              </a:rPr>
              <a:t>each: </a:t>
            </a:r>
            <a:r>
              <a:rPr lang="en-US" dirty="0" smtClean="0">
                <a:solidFill>
                  <a:schemeClr val="tx1"/>
                </a:solidFill>
              </a:rPr>
              <a:t>8000KB=8MB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Imagine Bi-Tri-Quad-grams!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But we want to keep it 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in memory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Also: competition with other applications, cell phones, onboard computers, fast startup time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So compressing the dictionary is important; at least it can help.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+mj-lt"/>
              </a:rPr>
              <a:t>To specify word length: need at most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1 byte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(no larger than 256 letter: probably 6bits will do, but!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endParaRPr lang="en-US" sz="4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400" dirty="0" smtClean="0">
                <a:solidFill>
                  <a:schemeClr val="tx1"/>
                </a:solidFill>
                <a:latin typeface="+mj-lt"/>
              </a:rPr>
              <a:t>Recall: Dictionary as array of fixed-width entries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2780928"/>
            <a:ext cx="9072594" cy="388843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																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Space needed: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20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bytes      </a:t>
            </a:r>
            <a:r>
              <a:rPr lang="en-US" b="1" dirty="0" smtClean="0">
                <a:solidFill>
                  <a:srgbClr val="00B050"/>
                </a:solidFill>
                <a:latin typeface="+mj-lt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bytes             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bytes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nb-NO" dirty="0" smtClean="0">
                <a:solidFill>
                  <a:srgbClr val="FF0000"/>
                </a:solidFill>
                <a:latin typeface="+mj-lt"/>
              </a:rPr>
              <a:t>Why? 4bytes can point to 4G Docs, df can be 4G: [need only 19 bits for REUTERS, but allow for growth, more DOCs, more space!]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nb-NO" dirty="0" smtClean="0">
                <a:solidFill>
                  <a:srgbClr val="FF0000"/>
                </a:solidFill>
              </a:rPr>
              <a:t>4bytes </a:t>
            </a:r>
            <a:r>
              <a:rPr lang="nb-NO" dirty="0">
                <a:solidFill>
                  <a:srgbClr val="FF0000"/>
                </a:solidFill>
              </a:rPr>
              <a:t>can point to 4G </a:t>
            </a:r>
            <a:r>
              <a:rPr lang="nb-NO" dirty="0" smtClean="0">
                <a:solidFill>
                  <a:srgbClr val="FF0000"/>
                </a:solidFill>
              </a:rPr>
              <a:t>memory locations. 4GB, 4GWords of 4 or even 16 or more each!</a:t>
            </a:r>
            <a:endParaRPr lang="nb-NO" dirty="0">
              <a:solidFill>
                <a:srgbClr val="FF0000"/>
              </a:solidFill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nb-NO" dirty="0" smtClean="0">
                <a:solidFill>
                  <a:schemeClr val="tx1"/>
                </a:solidFill>
                <a:latin typeface="+mj-lt"/>
              </a:rPr>
              <a:t>for Reuters: (20+4+4)*400,000 = 11.2 MB for dictionary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pic>
        <p:nvPicPr>
          <p:cNvPr id="8" name="Picture 7" descr="52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8422" y="1556792"/>
            <a:ext cx="5018593" cy="224482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Fixed-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width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entries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are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bad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sz="3600" b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79512" y="1772816"/>
            <a:ext cx="8750206" cy="409476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Most of the bytes in the term column are wasted.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We allot 20 [or even 40] bytes for terms of length 1.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We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can’t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handle HYDROCHLOROFLUOROCARBONS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and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SUPERCALIFRAGILISTICEXPIALIDOCIOUS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Average length of a term in English: 8 characters [Arabic=?]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 can we use on average 8 characters per term?  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FF0000"/>
                </a:solidFill>
                <a:latin typeface="+mj-lt"/>
              </a:rPr>
              <a:t>How many characters do we have? 400,000*8=3.2MB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70C0"/>
                </a:solidFill>
                <a:latin typeface="+mj-lt"/>
              </a:rPr>
              <a:t>To address any character of the 3.2MB we need 22 bits or 3 BYTES!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b="1" dirty="0">
              <a:solidFill>
                <a:srgbClr val="0070C0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+mj-lt"/>
              </a:rPr>
              <a:t>Want to check 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for Arabic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: </a:t>
            </a:r>
            <a:r>
              <a:rPr lang="en-US" b="1" dirty="0" smtClean="0">
                <a:solidFill>
                  <a:srgbClr val="0070C0"/>
                </a:solidFill>
                <a:latin typeface="+mj-lt"/>
              </a:rPr>
              <a:t>http</a:t>
            </a:r>
            <a:r>
              <a:rPr lang="en-US" b="1" dirty="0">
                <a:solidFill>
                  <a:srgbClr val="0070C0"/>
                </a:solidFill>
                <a:latin typeface="+mj-lt"/>
              </a:rPr>
              <a:t>://corpus.kacst.edu.sa/stat.jsp</a:t>
            </a:r>
            <a:endParaRPr lang="en-US" b="1" dirty="0" smtClean="0">
              <a:solidFill>
                <a:srgbClr val="0070C0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-243408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Compression: Dictionary as a </a:t>
            </a:r>
            <a:r>
              <a:rPr lang="de-DE" sz="3600" dirty="0">
                <a:solidFill>
                  <a:schemeClr val="tx1"/>
                </a:solidFill>
                <a:latin typeface="+mj-lt"/>
              </a:rPr>
              <a:t>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tring</a:t>
            </a:r>
            <a:endParaRPr lang="en-US" sz="3600" b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214554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8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pic>
        <p:nvPicPr>
          <p:cNvPr id="8" name="Picture 7" descr="52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10" y="1571613"/>
            <a:ext cx="7482588" cy="3801604"/>
          </a:xfrm>
          <a:prstGeom prst="rect">
            <a:avLst/>
          </a:prstGeom>
          <a:ln>
            <a:solidFill>
              <a:schemeClr val="accent1"/>
            </a:solidFill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9" name="Ink 8"/>
              <p14:cNvContentPartPr/>
              <p14:nvPr/>
            </p14:nvContentPartPr>
            <p14:xfrm>
              <a:off x="2936906" y="5565190"/>
              <a:ext cx="800640" cy="101772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12786" y="5541070"/>
                <a:ext cx="848880" cy="1065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Ink 9"/>
              <p14:cNvContentPartPr/>
              <p14:nvPr/>
            </p14:nvContentPartPr>
            <p14:xfrm>
              <a:off x="3064706" y="4988830"/>
              <a:ext cx="1290240" cy="52488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40586" y="4964710"/>
                <a:ext cx="1338480" cy="57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2" name="Ink 11"/>
              <p14:cNvContentPartPr/>
              <p14:nvPr/>
            </p14:nvContentPartPr>
            <p14:xfrm>
              <a:off x="1471346" y="1714990"/>
              <a:ext cx="763560" cy="7776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454426" y="1698070"/>
                <a:ext cx="797400" cy="11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3" name="Ink 12"/>
              <p14:cNvContentPartPr/>
              <p14:nvPr/>
            </p14:nvContentPartPr>
            <p14:xfrm>
              <a:off x="3445586" y="1754950"/>
              <a:ext cx="836280" cy="5076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428666" y="1738030"/>
                <a:ext cx="870120" cy="8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4" name="Ink 13"/>
              <p14:cNvContentPartPr/>
              <p14:nvPr/>
            </p14:nvContentPartPr>
            <p14:xfrm>
              <a:off x="5123186" y="1718950"/>
              <a:ext cx="1241640" cy="7992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106266" y="1702030"/>
                <a:ext cx="1275480" cy="11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5" name="Ink 14"/>
              <p14:cNvContentPartPr/>
              <p14:nvPr/>
            </p14:nvContentPartPr>
            <p14:xfrm>
              <a:off x="7157906" y="1770790"/>
              <a:ext cx="563400" cy="43200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140986" y="1753870"/>
                <a:ext cx="597240" cy="7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6" name="Ink 15"/>
              <p14:cNvContentPartPr/>
              <p14:nvPr/>
            </p14:nvContentPartPr>
            <p14:xfrm>
              <a:off x="2313386" y="1741990"/>
              <a:ext cx="1065960" cy="59400"/>
            </p14:xfrm>
          </p:contentPart>
        </mc:Choice>
        <mc:Fallback xmlns="">
          <p:pic>
            <p:nvPicPr>
              <p:cNvPr id="16" name="Ink 1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289266" y="1717870"/>
                <a:ext cx="1114200" cy="10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7" name="Ink 16"/>
              <p14:cNvContentPartPr/>
              <p14:nvPr/>
            </p14:nvContentPartPr>
            <p14:xfrm>
              <a:off x="4414706" y="1748830"/>
              <a:ext cx="648000" cy="62280"/>
            </p14:xfrm>
          </p:contentPart>
        </mc:Choice>
        <mc:Fallback xmlns="">
          <p:pic>
            <p:nvPicPr>
              <p:cNvPr id="17" name="Ink 16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390586" y="1724710"/>
                <a:ext cx="696240" cy="11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8" name="Ink 17"/>
              <p14:cNvContentPartPr/>
              <p14:nvPr/>
            </p14:nvContentPartPr>
            <p14:xfrm>
              <a:off x="6467426" y="1779070"/>
              <a:ext cx="599760" cy="32040"/>
            </p14:xfrm>
          </p:contentPart>
        </mc:Choice>
        <mc:Fallback xmlns="">
          <p:pic>
            <p:nvPicPr>
              <p:cNvPr id="18" name="Ink 17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6443306" y="1754950"/>
                <a:ext cx="648000" cy="80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Space for dictionary as a string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143116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4 bytes per term for frequency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4 bytes per term for pointer to postings list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8 bytes (on average) for term in string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3 bytes per pointer into string (need log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2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8 · 400000 &lt; 24 bits to resolve 8 · 400,000 positions)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Space: 400,000 × (4 +4 +3 + 8) = 7.6MB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ompared to 11.2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MB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for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fixed-width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array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)</a:t>
            </a:r>
            <a:endParaRPr lang="en-US" sz="8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>
          <a:xfrm>
            <a:off x="5220072" y="6456363"/>
            <a:ext cx="3460378" cy="401637"/>
          </a:xfrm>
        </p:spPr>
        <p:txBody>
          <a:bodyPr/>
          <a:lstStyle/>
          <a:p>
            <a:pPr>
              <a:defRPr/>
            </a:pPr>
            <a:r>
              <a:rPr lang="en-US" sz="1800" dirty="0" smtClean="0">
                <a:solidFill>
                  <a:srgbClr val="C00000"/>
                </a:solidFill>
              </a:rPr>
              <a:t>Can you know the </a:t>
            </a:r>
            <a:r>
              <a:rPr lang="en-US" sz="1800" dirty="0" err="1" smtClean="0">
                <a:solidFill>
                  <a:srgbClr val="C00000"/>
                </a:solidFill>
              </a:rPr>
              <a:t>df</a:t>
            </a:r>
            <a:r>
              <a:rPr lang="en-US" sz="1800" dirty="0" smtClean="0">
                <a:solidFill>
                  <a:srgbClr val="C00000"/>
                </a:solidFill>
              </a:rPr>
              <a:t> for the  terms </a:t>
            </a:r>
            <a:endParaRPr lang="en-US" sz="18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643050"/>
            <a:ext cx="7566050" cy="48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Dictionary as a string with </a:t>
            </a:r>
            <a:r>
              <a:rPr lang="en-US" sz="3600" b="1" dirty="0" smtClean="0">
                <a:solidFill>
                  <a:srgbClr val="C00000"/>
                </a:solidFill>
                <a:latin typeface="+mj-lt"/>
              </a:rPr>
              <a:t>blocking</a:t>
            </a:r>
            <a:r>
              <a:rPr lang="en-US" sz="3600" dirty="0" smtClean="0">
                <a:solidFill>
                  <a:schemeClr val="tx1"/>
                </a:solidFill>
                <a:latin typeface="+mj-lt"/>
              </a:rPr>
              <a:t>: 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One Pointer per block, not word</a:t>
            </a:r>
            <a:endParaRPr lang="en-US" sz="3600" b="1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214554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8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pic>
        <p:nvPicPr>
          <p:cNvPr id="9" name="Picture 8" descr="53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1714488"/>
            <a:ext cx="7808629" cy="3958729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/>
              <p14:cNvContentPartPr/>
              <p14:nvPr/>
            </p14:nvContentPartPr>
            <p14:xfrm>
              <a:off x="1410866" y="2095150"/>
              <a:ext cx="102960" cy="252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409426" y="2091910"/>
                <a:ext cx="106200" cy="31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/>
              <p14:cNvContentPartPr/>
              <p14:nvPr/>
            </p14:nvContentPartPr>
            <p14:xfrm>
              <a:off x="2404106" y="2119630"/>
              <a:ext cx="115560" cy="122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02666" y="2116390"/>
                <a:ext cx="118440" cy="1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" name="Ink 3"/>
              <p14:cNvContentPartPr/>
              <p14:nvPr/>
            </p14:nvContentPartPr>
            <p14:xfrm>
              <a:off x="3657626" y="2131510"/>
              <a:ext cx="109440" cy="64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56186" y="2128270"/>
                <a:ext cx="112320" cy="1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" name="Ink 4"/>
              <p14:cNvContentPartPr/>
              <p14:nvPr/>
            </p14:nvContentPartPr>
            <p14:xfrm>
              <a:off x="4765706" y="2137630"/>
              <a:ext cx="115560" cy="360"/>
            </p14:xfrm>
          </p:contentPart>
        </mc:Choice>
        <mc:Fallback xmlns="">
          <p:pic>
            <p:nvPicPr>
              <p:cNvPr id="5" name="Ink 4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4764266" y="2134390"/>
                <a:ext cx="118440" cy="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6" name="Ink 5"/>
              <p14:cNvContentPartPr/>
              <p14:nvPr/>
            </p14:nvContentPartPr>
            <p14:xfrm>
              <a:off x="5571026" y="2142670"/>
              <a:ext cx="212040" cy="10080"/>
            </p14:xfrm>
          </p:contentPart>
        </mc:Choice>
        <mc:Fallback xmlns="">
          <p:pic>
            <p:nvPicPr>
              <p:cNvPr id="6" name="Ink 5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569586" y="2139430"/>
                <a:ext cx="215280" cy="1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8" name="Ink 7"/>
              <p14:cNvContentPartPr/>
              <p14:nvPr/>
            </p14:nvContentPartPr>
            <p14:xfrm>
              <a:off x="7121906" y="2119630"/>
              <a:ext cx="96840" cy="72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120106" y="2116390"/>
                <a:ext cx="100080" cy="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0" name="Ink 9"/>
              <p14:cNvContentPartPr/>
              <p14:nvPr/>
            </p14:nvContentPartPr>
            <p14:xfrm>
              <a:off x="1398986" y="2069590"/>
              <a:ext cx="127440" cy="38160"/>
            </p14:xfrm>
          </p:contentPart>
        </mc:Choice>
        <mc:Fallback xmlns="">
          <p:pic>
            <p:nvPicPr>
              <p:cNvPr id="10" name="Ink 9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391786" y="2055190"/>
                <a:ext cx="141840" cy="6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1" name="Ink 10"/>
              <p14:cNvContentPartPr/>
              <p14:nvPr/>
            </p14:nvContentPartPr>
            <p14:xfrm>
              <a:off x="2391866" y="2143750"/>
              <a:ext cx="128160" cy="360"/>
            </p14:xfrm>
          </p:contentPart>
        </mc:Choice>
        <mc:Fallback xmlns="">
          <p:pic>
            <p:nvPicPr>
              <p:cNvPr id="11" name="Ink 10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384666" y="2129350"/>
                <a:ext cx="142200" cy="2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2" name="Ink 11"/>
              <p14:cNvContentPartPr/>
              <p14:nvPr/>
            </p14:nvContentPartPr>
            <p14:xfrm>
              <a:off x="3638906" y="2161390"/>
              <a:ext cx="140040" cy="720"/>
            </p14:xfrm>
          </p:contentPart>
        </mc:Choice>
        <mc:Fallback xmlns="">
          <p:pic>
            <p:nvPicPr>
              <p:cNvPr id="12" name="Ink 11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3632066" y="2147350"/>
                <a:ext cx="154080" cy="2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3" name="Ink 12"/>
              <p14:cNvContentPartPr/>
              <p14:nvPr/>
            </p14:nvContentPartPr>
            <p14:xfrm>
              <a:off x="4771826" y="2125030"/>
              <a:ext cx="133560" cy="25560"/>
            </p14:xfrm>
          </p:contentPart>
        </mc:Choice>
        <mc:Fallback xmlns="">
          <p:pic>
            <p:nvPicPr>
              <p:cNvPr id="13" name="Ink 12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4764626" y="2110990"/>
                <a:ext cx="147960" cy="5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4" name="Ink 13"/>
              <p14:cNvContentPartPr/>
              <p14:nvPr/>
            </p14:nvContentPartPr>
            <p14:xfrm>
              <a:off x="5595506" y="2137630"/>
              <a:ext cx="157680" cy="36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588306" y="2123230"/>
                <a:ext cx="172080" cy="2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5" name="Ink 14"/>
              <p14:cNvContentPartPr/>
              <p14:nvPr/>
            </p14:nvContentPartPr>
            <p14:xfrm>
              <a:off x="7121546" y="2137630"/>
              <a:ext cx="127440" cy="360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7114346" y="2123230"/>
                <a:ext cx="141840" cy="29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Space for dictionary as a string with blocking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35496" y="2143116"/>
            <a:ext cx="900100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Example block size k =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4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Where we used 4 × 3 bytes for term pointers without blocking 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. . .we now use 3 bytes for </a:t>
            </a:r>
            <a:r>
              <a:rPr lang="en-US" b="1" dirty="0" smtClean="0">
                <a:solidFill>
                  <a:srgbClr val="FF0000"/>
                </a:solidFill>
                <a:latin typeface="+mj-lt"/>
              </a:rPr>
              <a:t>one pointer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plus 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4</a:t>
            </a:r>
            <a:r>
              <a:rPr lang="en-US" dirty="0" smtClean="0">
                <a:solidFill>
                  <a:srgbClr val="FF0000"/>
                </a:solidFill>
                <a:latin typeface="+mj-lt"/>
              </a:rPr>
              <a:t> bytes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for indicating the length of each term [one byte is enough for  length.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save 12 − (3 + 4) = 5 bytes per block.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Total savings: 400,000/4 ∗ 5 = 0.5 MB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This reduces the size of the dictionary from 7.6 MB to 7.1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MB.</a:t>
            </a:r>
            <a:endParaRPr lang="en-US" sz="9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3995936" y="2420888"/>
            <a:ext cx="2520280" cy="1152128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triangle"/>
            <a:tailEnd type="triangle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Lookup of a term without blocking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143116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9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pic>
        <p:nvPicPr>
          <p:cNvPr id="8" name="Picture 7" descr="53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7138" y="1785926"/>
            <a:ext cx="3657738" cy="433557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400" dirty="0" smtClean="0">
                <a:solidFill>
                  <a:schemeClr val="tx1"/>
                </a:solidFill>
                <a:latin typeface="+mj-lt"/>
              </a:rPr>
              <a:t>Lookup of a term with blocking: (slightly) slower</a:t>
            </a: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143116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9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pic>
        <p:nvPicPr>
          <p:cNvPr id="9" name="Picture 8" descr="53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2571744"/>
            <a:ext cx="7358114" cy="181286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Front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coding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428868"/>
            <a:ext cx="8501122" cy="380844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			One block in blocked compression 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k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= 4) . . .</a:t>
            </a:r>
          </a:p>
          <a:p>
            <a:r>
              <a:rPr lang="pt-BR" sz="2200" dirty="0" smtClean="0">
                <a:solidFill>
                  <a:schemeClr val="tx1"/>
                </a:solidFill>
                <a:latin typeface="+mj-lt"/>
              </a:rPr>
              <a:t>	</a:t>
            </a:r>
            <a:r>
              <a:rPr lang="pt-BR" sz="2200" b="1" dirty="0" smtClean="0">
                <a:solidFill>
                  <a:srgbClr val="C00000"/>
                </a:solidFill>
                <a:latin typeface="+mj-lt"/>
              </a:rPr>
              <a:t>8</a:t>
            </a:r>
            <a:r>
              <a:rPr lang="pt-BR" sz="2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a u t o m a t a</a:t>
            </a:r>
            <a:r>
              <a:rPr lang="pt-BR" sz="2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pt-BR" sz="2200" b="1" dirty="0" smtClean="0">
                <a:solidFill>
                  <a:srgbClr val="C00000"/>
                </a:solidFill>
                <a:latin typeface="+mj-lt"/>
              </a:rPr>
              <a:t>8</a:t>
            </a:r>
            <a:r>
              <a:rPr lang="pt-BR" sz="2200" b="1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a u t o m a t e </a:t>
            </a:r>
            <a:r>
              <a:rPr lang="pt-BR" sz="2200" b="1" dirty="0" smtClean="0">
                <a:solidFill>
                  <a:srgbClr val="C00000"/>
                </a:solidFill>
                <a:latin typeface="+mj-lt"/>
              </a:rPr>
              <a:t>9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 a u t o m a t i c </a:t>
            </a:r>
            <a:r>
              <a:rPr lang="pt-BR" sz="2200" b="1" dirty="0" smtClean="0">
                <a:solidFill>
                  <a:srgbClr val="C00000"/>
                </a:solidFill>
                <a:latin typeface="+mj-lt"/>
              </a:rPr>
              <a:t>10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 a u t o m a t i o n</a:t>
            </a:r>
          </a:p>
          <a:p>
            <a:r>
              <a:rPr lang="de-DE" dirty="0" smtClean="0">
                <a:solidFill>
                  <a:schemeClr val="tx1"/>
                </a:solidFill>
                <a:latin typeface="+mj-lt"/>
              </a:rPr>
              <a:t>									⇓</a:t>
            </a:r>
          </a:p>
          <a:p>
            <a:r>
              <a:rPr lang="en-US" dirty="0" smtClean="0">
                <a:solidFill>
                  <a:schemeClr val="tx1"/>
                </a:solidFill>
                <a:latin typeface="+mj-lt"/>
              </a:rPr>
              <a:t>   			. . . further compressed with front coding.</a:t>
            </a:r>
          </a:p>
          <a:p>
            <a:r>
              <a:rPr lang="pt-BR" sz="2200" dirty="0" smtClean="0">
                <a:solidFill>
                  <a:schemeClr val="tx1"/>
                </a:solidFill>
                <a:latin typeface="+mj-lt"/>
              </a:rPr>
              <a:t>				</a:t>
            </a:r>
            <a:r>
              <a:rPr lang="pt-BR" sz="2200" b="1" dirty="0" smtClean="0">
                <a:solidFill>
                  <a:srgbClr val="C00000"/>
                </a:solidFill>
                <a:latin typeface="+mj-lt"/>
              </a:rPr>
              <a:t>8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 a u t o m a t </a:t>
            </a:r>
            <a:r>
              <a:rPr lang="pt-BR" sz="2200" dirty="0" smtClean="0">
                <a:solidFill>
                  <a:srgbClr val="00B050"/>
                </a:solidFill>
                <a:latin typeface="+mj-lt"/>
              </a:rPr>
              <a:t>∗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 1a </a:t>
            </a:r>
            <a:r>
              <a:rPr lang="pt-BR" sz="2200" dirty="0">
                <a:solidFill>
                  <a:srgbClr val="00B050"/>
                </a:solidFill>
              </a:rPr>
              <a:t>⋄ </a:t>
            </a:r>
            <a:r>
              <a:rPr lang="pt-BR" sz="2200" b="1" dirty="0" smtClean="0">
                <a:solidFill>
                  <a:srgbClr val="00B050"/>
                </a:solidFill>
                <a:latin typeface="+mj-lt"/>
              </a:rPr>
              <a:t>1</a:t>
            </a:r>
            <a:r>
              <a:rPr lang="pt-BR" sz="2200" dirty="0" smtClean="0">
                <a:solidFill>
                  <a:srgbClr val="00B050"/>
                </a:solidFill>
                <a:latin typeface="+mj-lt"/>
              </a:rPr>
              <a:t> e</a:t>
            </a:r>
            <a:r>
              <a:rPr lang="pt-BR" sz="2200" dirty="0">
                <a:solidFill>
                  <a:srgbClr val="00B050"/>
                </a:solidFill>
              </a:rPr>
              <a:t> ⋄</a:t>
            </a:r>
            <a:r>
              <a:rPr lang="pt-BR" sz="2200" b="1" dirty="0" smtClean="0">
                <a:solidFill>
                  <a:srgbClr val="00B050"/>
                </a:solidFill>
                <a:latin typeface="+mj-lt"/>
              </a:rPr>
              <a:t> </a:t>
            </a:r>
            <a:r>
              <a:rPr lang="pt-BR" sz="2200" b="1" dirty="0" smtClean="0">
                <a:solidFill>
                  <a:srgbClr val="7030A0"/>
                </a:solidFill>
                <a:latin typeface="+mj-lt"/>
              </a:rPr>
              <a:t>2</a:t>
            </a:r>
            <a:r>
              <a:rPr lang="pt-BR" sz="2200" dirty="0" smtClean="0">
                <a:solidFill>
                  <a:srgbClr val="7030A0"/>
                </a:solidFill>
                <a:latin typeface="+mj-lt"/>
              </a:rPr>
              <a:t>i c</a:t>
            </a:r>
            <a:r>
              <a:rPr lang="pt-BR" sz="2200" dirty="0">
                <a:solidFill>
                  <a:srgbClr val="00B050"/>
                </a:solidFill>
              </a:rPr>
              <a:t> ⋄</a:t>
            </a:r>
            <a:r>
              <a:rPr lang="pt-BR" sz="2200" dirty="0" smtClean="0">
                <a:solidFill>
                  <a:srgbClr val="7030A0"/>
                </a:solidFill>
                <a:latin typeface="+mj-lt"/>
              </a:rPr>
              <a:t> </a:t>
            </a:r>
            <a:r>
              <a:rPr lang="pt-BR" sz="2200" b="1" dirty="0" smtClean="0">
                <a:solidFill>
                  <a:schemeClr val="accent6"/>
                </a:solidFill>
                <a:latin typeface="+mj-lt"/>
              </a:rPr>
              <a:t>3</a:t>
            </a:r>
            <a:r>
              <a:rPr lang="pt-BR" sz="2200" dirty="0" smtClean="0">
                <a:solidFill>
                  <a:schemeClr val="accent6"/>
                </a:solidFill>
                <a:latin typeface="+mj-lt"/>
              </a:rPr>
              <a:t> i o n</a:t>
            </a:r>
            <a:r>
              <a:rPr lang="pt-BR" sz="2200" dirty="0">
                <a:solidFill>
                  <a:srgbClr val="00B050"/>
                </a:solidFill>
              </a:rPr>
              <a:t> ⋄</a:t>
            </a:r>
            <a:endParaRPr lang="pt-BR" sz="2200" dirty="0" smtClean="0">
              <a:solidFill>
                <a:schemeClr val="accent6"/>
              </a:solidFill>
              <a:latin typeface="+mj-lt"/>
            </a:endParaRPr>
          </a:p>
          <a:p>
            <a:endParaRPr lang="pt-BR" sz="2200" dirty="0">
              <a:solidFill>
                <a:schemeClr val="accent6"/>
              </a:solidFill>
              <a:latin typeface="+mj-lt"/>
            </a:endParaRPr>
          </a:p>
          <a:p>
            <a:endParaRPr lang="pt-BR" sz="2200" dirty="0" smtClean="0">
              <a:solidFill>
                <a:schemeClr val="accent6"/>
              </a:solidFill>
              <a:latin typeface="+mj-lt"/>
            </a:endParaRPr>
          </a:p>
          <a:p>
            <a:r>
              <a:rPr lang="pt-BR" sz="2200" b="1" dirty="0">
                <a:solidFill>
                  <a:srgbClr val="C00000"/>
                </a:solidFill>
              </a:rPr>
              <a:t>8</a:t>
            </a:r>
            <a:r>
              <a:rPr lang="pt-BR" sz="2200" dirty="0">
                <a:solidFill>
                  <a:schemeClr val="tx1"/>
                </a:solidFill>
              </a:rPr>
              <a:t> a u t o m a t </a:t>
            </a:r>
            <a:r>
              <a:rPr lang="pt-BR" sz="2200" dirty="0">
                <a:solidFill>
                  <a:srgbClr val="00B050"/>
                </a:solidFill>
              </a:rPr>
              <a:t>∗</a:t>
            </a:r>
            <a:r>
              <a:rPr lang="pt-BR" sz="2200" dirty="0">
                <a:solidFill>
                  <a:schemeClr val="tx1"/>
                </a:solidFill>
              </a:rPr>
              <a:t> </a:t>
            </a:r>
            <a:r>
              <a:rPr lang="pt-BR" sz="2200" dirty="0" smtClean="0">
                <a:solidFill>
                  <a:schemeClr val="tx1"/>
                </a:solidFill>
              </a:rPr>
              <a:t>1a </a:t>
            </a:r>
            <a:r>
              <a:rPr lang="pt-BR" sz="2200" dirty="0">
                <a:solidFill>
                  <a:srgbClr val="00B050"/>
                </a:solidFill>
              </a:rPr>
              <a:t>⋄ </a:t>
            </a:r>
            <a:r>
              <a:rPr lang="pt-BR" sz="2200" b="1" dirty="0" smtClean="0">
                <a:solidFill>
                  <a:srgbClr val="00B050"/>
                </a:solidFill>
              </a:rPr>
              <a:t>1</a:t>
            </a:r>
            <a:r>
              <a:rPr lang="pt-BR" sz="2200" dirty="0">
                <a:solidFill>
                  <a:srgbClr val="00B050"/>
                </a:solidFill>
              </a:rPr>
              <a:t> e ⋄</a:t>
            </a:r>
            <a:r>
              <a:rPr lang="pt-BR" sz="2200" b="1" dirty="0" smtClean="0">
                <a:solidFill>
                  <a:srgbClr val="00B050"/>
                </a:solidFill>
              </a:rPr>
              <a:t> </a:t>
            </a:r>
            <a:r>
              <a:rPr lang="pt-BR" sz="2200" dirty="0" smtClean="0">
                <a:solidFill>
                  <a:srgbClr val="7030A0"/>
                </a:solidFill>
              </a:rPr>
              <a:t>9automati* 1c</a:t>
            </a:r>
            <a:r>
              <a:rPr lang="pt-BR" sz="2200" dirty="0">
                <a:solidFill>
                  <a:srgbClr val="00B050"/>
                </a:solidFill>
              </a:rPr>
              <a:t> </a:t>
            </a:r>
            <a:r>
              <a:rPr lang="pt-BR" sz="2200" dirty="0" smtClean="0">
                <a:solidFill>
                  <a:srgbClr val="00B050"/>
                </a:solidFill>
              </a:rPr>
              <a:t>⋄</a:t>
            </a:r>
            <a:r>
              <a:rPr lang="pt-BR" sz="2200" dirty="0" smtClean="0">
                <a:solidFill>
                  <a:srgbClr val="7030A0"/>
                </a:solidFill>
              </a:rPr>
              <a:t> </a:t>
            </a:r>
            <a:r>
              <a:rPr lang="pt-BR" sz="2200" b="1" dirty="0">
                <a:solidFill>
                  <a:schemeClr val="accent6"/>
                </a:solidFill>
              </a:rPr>
              <a:t>2</a:t>
            </a:r>
            <a:r>
              <a:rPr lang="pt-BR" sz="2200" dirty="0" smtClean="0">
                <a:solidFill>
                  <a:schemeClr val="accent6"/>
                </a:solidFill>
              </a:rPr>
              <a:t>  o n</a:t>
            </a:r>
            <a:r>
              <a:rPr lang="pt-BR" sz="2200" dirty="0">
                <a:solidFill>
                  <a:srgbClr val="00B050"/>
                </a:solidFill>
              </a:rPr>
              <a:t> ⋄</a:t>
            </a:r>
            <a:endParaRPr lang="pt-BR" sz="2200" dirty="0">
              <a:solidFill>
                <a:schemeClr val="accent6"/>
              </a:solidFill>
            </a:endParaRPr>
          </a:p>
          <a:p>
            <a:r>
              <a:rPr lang="en-US" sz="2200" dirty="0" smtClean="0">
                <a:solidFill>
                  <a:schemeClr val="accent6"/>
                </a:solidFill>
                <a:latin typeface="+mj-lt"/>
              </a:rPr>
              <a:t>*End of front code </a:t>
            </a:r>
            <a:r>
              <a:rPr lang="pt-BR" sz="2200" dirty="0" smtClean="0">
                <a:solidFill>
                  <a:srgbClr val="00B050"/>
                </a:solidFill>
              </a:rPr>
              <a:t>⋄ End of increment</a:t>
            </a:r>
            <a:endParaRPr lang="en-US" sz="2200" dirty="0" smtClean="0">
              <a:solidFill>
                <a:schemeClr val="accent6"/>
              </a:solidFill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1043608" y="3140968"/>
            <a:ext cx="1224136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2843808" y="3140968"/>
            <a:ext cx="1224136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4644008" y="3140968"/>
            <a:ext cx="1296144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6732240" y="3140968"/>
            <a:ext cx="1296144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400" dirty="0" smtClean="0">
                <a:solidFill>
                  <a:schemeClr val="tx1"/>
                </a:solidFill>
                <a:latin typeface="+mj-lt"/>
              </a:rPr>
              <a:t>Dictionary compression for Reuters: Summary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42910" y="2302119"/>
          <a:ext cx="7215238" cy="212701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4898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53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7753">
                <a:tc>
                  <a:txBody>
                    <a:bodyPr/>
                    <a:lstStyle/>
                    <a:p>
                      <a:r>
                        <a:rPr lang="de-DE" sz="2200" b="0" dirty="0" err="1" smtClean="0"/>
                        <a:t>data</a:t>
                      </a:r>
                      <a:r>
                        <a:rPr lang="de-DE" sz="2200" b="0" dirty="0" smtClean="0"/>
                        <a:t> </a:t>
                      </a:r>
                      <a:r>
                        <a:rPr lang="de-DE" sz="2200" b="0" dirty="0" err="1" smtClean="0"/>
                        <a:t>structure</a:t>
                      </a:r>
                      <a:endParaRPr lang="de-D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200" b="0" dirty="0" err="1" smtClean="0"/>
                        <a:t>size</a:t>
                      </a:r>
                      <a:r>
                        <a:rPr lang="de-DE" sz="2200" b="0" baseline="0" dirty="0" smtClean="0"/>
                        <a:t> in MB</a:t>
                      </a:r>
                      <a:endParaRPr lang="de-D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29635">
                <a:tc>
                  <a:txBody>
                    <a:bodyPr/>
                    <a:lstStyle/>
                    <a:p>
                      <a:pPr>
                        <a:spcBef>
                          <a:spcPts val="700"/>
                        </a:spcBef>
                      </a:pPr>
                      <a:r>
                        <a:rPr lang="de-DE" sz="2200" kern="1200" baseline="0" dirty="0" err="1" smtClean="0"/>
                        <a:t>dictionary</a:t>
                      </a:r>
                      <a:r>
                        <a:rPr lang="de-DE" sz="2200" kern="1200" baseline="0" dirty="0" smtClean="0"/>
                        <a:t>, </a:t>
                      </a:r>
                      <a:r>
                        <a:rPr lang="de-DE" sz="2200" kern="1200" baseline="0" dirty="0" err="1" smtClean="0"/>
                        <a:t>fixed-width</a:t>
                      </a:r>
                      <a:endParaRPr lang="de-DE" sz="2200" kern="1200" baseline="0" dirty="0" smtClean="0"/>
                    </a:p>
                    <a:p>
                      <a:pPr>
                        <a:spcBef>
                          <a:spcPts val="700"/>
                        </a:spcBef>
                      </a:pPr>
                      <a:r>
                        <a:rPr lang="en-US" sz="2200" kern="1200" baseline="0" dirty="0" smtClean="0"/>
                        <a:t>dictionary, term pointers into string</a:t>
                      </a:r>
                    </a:p>
                    <a:p>
                      <a:pPr>
                        <a:spcBef>
                          <a:spcPts val="700"/>
                        </a:spcBef>
                      </a:pPr>
                      <a:r>
                        <a:rPr lang="en-US" sz="2200" kern="1200" baseline="0" dirty="0" smtClean="0"/>
                        <a:t>∼, with blocking, k = 4</a:t>
                      </a:r>
                    </a:p>
                    <a:p>
                      <a:pPr>
                        <a:spcBef>
                          <a:spcPts val="700"/>
                        </a:spcBef>
                      </a:pPr>
                      <a:r>
                        <a:rPr lang="en-US" sz="2200" kern="1200" baseline="0" dirty="0" smtClean="0"/>
                        <a:t>∼, with blocking &amp; front coding</a:t>
                      </a:r>
                      <a:endParaRPr lang="de-DE" sz="2200" dirty="0"/>
                    </a:p>
                  </a:txBody>
                  <a:tcPr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spcBef>
                          <a:spcPts val="700"/>
                        </a:spcBef>
                      </a:pPr>
                      <a:r>
                        <a:rPr lang="de-DE" sz="2200" kern="1200" baseline="0" dirty="0" smtClean="0"/>
                        <a:t>11.2</a:t>
                      </a:r>
                    </a:p>
                    <a:p>
                      <a:pPr algn="r">
                        <a:spcBef>
                          <a:spcPts val="700"/>
                        </a:spcBef>
                      </a:pPr>
                      <a:r>
                        <a:rPr lang="en-US" sz="2200" kern="1200" baseline="0" dirty="0" smtClean="0"/>
                        <a:t>7.6</a:t>
                      </a:r>
                    </a:p>
                    <a:p>
                      <a:pPr algn="r">
                        <a:spcBef>
                          <a:spcPts val="700"/>
                        </a:spcBef>
                      </a:pPr>
                      <a:r>
                        <a:rPr lang="en-US" sz="2200" kern="1200" baseline="0" dirty="0" smtClean="0"/>
                        <a:t>7.1</a:t>
                      </a:r>
                    </a:p>
                    <a:p>
                      <a:pPr algn="r">
                        <a:spcBef>
                          <a:spcPts val="700"/>
                        </a:spcBef>
                      </a:pPr>
                      <a:r>
                        <a:rPr lang="en-US" sz="2200" kern="1200" baseline="0" dirty="0" smtClean="0"/>
                        <a:t>5.9</a:t>
                      </a:r>
                      <a:endParaRPr lang="de-DE" sz="2200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Exercise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2714620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B050"/>
                </a:solidFill>
                <a:latin typeface="+mj-lt"/>
              </a:rPr>
              <a:t>Which prefixes should be used for front coding? What are the </a:t>
            </a:r>
            <a:r>
              <a:rPr lang="de-DE" dirty="0" smtClean="0">
                <a:solidFill>
                  <a:srgbClr val="00B050"/>
                </a:solidFill>
                <a:latin typeface="+mj-lt"/>
              </a:rPr>
              <a:t>tradeoffs?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pt-BR" b="1" dirty="0">
                <a:solidFill>
                  <a:srgbClr val="C00000"/>
                </a:solidFill>
              </a:rPr>
              <a:t>8</a:t>
            </a:r>
            <a:r>
              <a:rPr lang="pt-BR" dirty="0">
                <a:solidFill>
                  <a:schemeClr val="tx1"/>
                </a:solidFill>
              </a:rPr>
              <a:t> a u t o m a t </a:t>
            </a:r>
            <a:r>
              <a:rPr lang="pt-BR" dirty="0">
                <a:solidFill>
                  <a:srgbClr val="00B050"/>
                </a:solidFill>
              </a:rPr>
              <a:t>∗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1a</a:t>
            </a:r>
            <a:r>
              <a:rPr lang="pt-BR" dirty="0" smtClean="0">
                <a:solidFill>
                  <a:srgbClr val="00B050"/>
                </a:solidFill>
              </a:rPr>
              <a:t> </a:t>
            </a:r>
            <a:r>
              <a:rPr lang="pt-BR" dirty="0">
                <a:solidFill>
                  <a:srgbClr val="00B050"/>
                </a:solidFill>
              </a:rPr>
              <a:t>⋄ </a:t>
            </a:r>
            <a:r>
              <a:rPr lang="pt-BR" dirty="0" smtClean="0">
                <a:solidFill>
                  <a:srgbClr val="00B050"/>
                </a:solidFill>
              </a:rPr>
              <a:t>1e</a:t>
            </a:r>
            <a:r>
              <a:rPr lang="pt-BR" b="1" dirty="0" smtClean="0">
                <a:solidFill>
                  <a:srgbClr val="7030A0"/>
                </a:solidFill>
              </a:rPr>
              <a:t> </a:t>
            </a:r>
            <a:r>
              <a:rPr lang="pt-BR" dirty="0">
                <a:solidFill>
                  <a:srgbClr val="7030A0"/>
                </a:solidFill>
              </a:rPr>
              <a:t>⋄ 2</a:t>
            </a:r>
            <a:r>
              <a:rPr lang="pt-BR" dirty="0" smtClean="0">
                <a:solidFill>
                  <a:srgbClr val="7030A0"/>
                </a:solidFill>
              </a:rPr>
              <a:t>i </a:t>
            </a:r>
            <a:r>
              <a:rPr lang="pt-BR" dirty="0">
                <a:solidFill>
                  <a:srgbClr val="7030A0"/>
                </a:solidFill>
              </a:rPr>
              <a:t>c </a:t>
            </a:r>
            <a:r>
              <a:rPr lang="pt-BR" dirty="0" smtClean="0">
                <a:solidFill>
                  <a:schemeClr val="accent6"/>
                </a:solidFill>
              </a:rPr>
              <a:t> </a:t>
            </a:r>
            <a:r>
              <a:rPr lang="pt-BR" dirty="0">
                <a:solidFill>
                  <a:schemeClr val="accent6"/>
                </a:solidFill>
              </a:rPr>
              <a:t>⋄ </a:t>
            </a:r>
            <a:r>
              <a:rPr lang="pt-BR" dirty="0" smtClean="0">
                <a:solidFill>
                  <a:schemeClr val="accent6"/>
                </a:solidFill>
              </a:rPr>
              <a:t>3i </a:t>
            </a:r>
            <a:r>
              <a:rPr lang="pt-BR" dirty="0">
                <a:solidFill>
                  <a:schemeClr val="accent6"/>
                </a:solidFill>
              </a:rPr>
              <a:t>o 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pt-BR" b="1" dirty="0">
                <a:solidFill>
                  <a:srgbClr val="C00000"/>
                </a:solidFill>
              </a:rPr>
              <a:t>8</a:t>
            </a:r>
            <a:r>
              <a:rPr lang="pt-BR" dirty="0">
                <a:solidFill>
                  <a:schemeClr val="tx1"/>
                </a:solidFill>
              </a:rPr>
              <a:t> a u t o m a t </a:t>
            </a:r>
            <a:r>
              <a:rPr lang="pt-BR" dirty="0">
                <a:solidFill>
                  <a:srgbClr val="00B050"/>
                </a:solidFill>
              </a:rPr>
              <a:t>∗</a:t>
            </a:r>
            <a:r>
              <a:rPr lang="pt-BR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1a</a:t>
            </a:r>
            <a:r>
              <a:rPr lang="pt-BR" dirty="0" smtClean="0">
                <a:solidFill>
                  <a:srgbClr val="00B050"/>
                </a:solidFill>
              </a:rPr>
              <a:t> </a:t>
            </a:r>
            <a:r>
              <a:rPr lang="pt-BR" dirty="0">
                <a:solidFill>
                  <a:srgbClr val="00B050"/>
                </a:solidFill>
              </a:rPr>
              <a:t>⋄ </a:t>
            </a:r>
            <a:r>
              <a:rPr lang="pt-BR" dirty="0" smtClean="0">
                <a:solidFill>
                  <a:srgbClr val="00B050"/>
                </a:solidFill>
              </a:rPr>
              <a:t>1e</a:t>
            </a:r>
            <a:r>
              <a:rPr lang="pt-BR" b="1" dirty="0" smtClean="0">
                <a:solidFill>
                  <a:srgbClr val="00B050"/>
                </a:solidFill>
              </a:rPr>
              <a:t> </a:t>
            </a:r>
            <a:r>
              <a:rPr lang="pt-BR" dirty="0" smtClean="0">
                <a:solidFill>
                  <a:srgbClr val="7030A0"/>
                </a:solidFill>
              </a:rPr>
              <a:t>⋄</a:t>
            </a:r>
            <a:r>
              <a:rPr lang="pt-BR" dirty="0">
                <a:solidFill>
                  <a:srgbClr val="7030A0"/>
                </a:solidFill>
              </a:rPr>
              <a:t>9automati* </a:t>
            </a:r>
            <a:r>
              <a:rPr lang="pt-BR" dirty="0" smtClean="0">
                <a:solidFill>
                  <a:srgbClr val="7030A0"/>
                </a:solidFill>
              </a:rPr>
              <a:t>c1</a:t>
            </a:r>
            <a:r>
              <a:rPr lang="pt-BR" dirty="0">
                <a:solidFill>
                  <a:srgbClr val="00B050"/>
                </a:solidFill>
              </a:rPr>
              <a:t> ⋄</a:t>
            </a:r>
            <a:r>
              <a:rPr lang="pt-BR" dirty="0" smtClean="0">
                <a:solidFill>
                  <a:srgbClr val="7030A0"/>
                </a:solidFill>
              </a:rPr>
              <a:t> </a:t>
            </a:r>
            <a:r>
              <a:rPr lang="pt-BR" b="1" dirty="0" smtClean="0">
                <a:solidFill>
                  <a:schemeClr val="accent6"/>
                </a:solidFill>
              </a:rPr>
              <a:t>2</a:t>
            </a:r>
            <a:r>
              <a:rPr lang="pt-BR" dirty="0" smtClean="0">
                <a:solidFill>
                  <a:schemeClr val="accent6"/>
                </a:solidFill>
              </a:rPr>
              <a:t> </a:t>
            </a:r>
            <a:r>
              <a:rPr lang="pt-BR" dirty="0">
                <a:solidFill>
                  <a:schemeClr val="accent6"/>
                </a:solidFill>
              </a:rPr>
              <a:t>o </a:t>
            </a:r>
            <a:r>
              <a:rPr lang="pt-BR" dirty="0" smtClean="0">
                <a:solidFill>
                  <a:schemeClr val="accent6"/>
                </a:solidFill>
              </a:rPr>
              <a:t>n</a:t>
            </a:r>
            <a:r>
              <a:rPr lang="pt-BR" dirty="0">
                <a:solidFill>
                  <a:srgbClr val="00B050"/>
                </a:solidFill>
              </a:rPr>
              <a:t> ⋄</a:t>
            </a:r>
            <a:endParaRPr lang="de-DE" dirty="0" smtClean="0">
              <a:solidFill>
                <a:srgbClr val="00B050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Input: list of terms (= the term vocabulary)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Output: list of prefixes that will be used in front coding</a:t>
            </a:r>
            <a:endParaRPr lang="en-US" sz="209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>
          <a:xfrm>
            <a:off x="214313" y="104775"/>
            <a:ext cx="8223250" cy="1306513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de-DE" dirty="0" smtClean="0"/>
          </a:p>
        </p:txBody>
      </p:sp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357158" y="1428736"/>
            <a:ext cx="8286780" cy="47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❶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 Recap </a:t>
            </a:r>
            <a:endParaRPr lang="en-US" sz="32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❷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>
                <a:solidFill>
                  <a:srgbClr val="BDD3E9"/>
                </a:solidFill>
                <a:latin typeface="Calibri" charset="0"/>
              </a:rPr>
              <a:t> </a:t>
            </a: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Compression</a:t>
            </a:r>
            <a:endParaRPr lang="en-US" sz="3200" dirty="0">
              <a:solidFill>
                <a:srgbClr val="BDD3E9"/>
              </a:solidFill>
              <a:latin typeface="Calibri" charset="0"/>
            </a:endParaRPr>
          </a:p>
          <a:p>
            <a:pPr marL="514350" indent="-514350">
              <a:spcBef>
                <a:spcPts val="700"/>
              </a:spcBef>
              <a:buClr>
                <a:srgbClr val="BDD3E9"/>
              </a:buClr>
              <a:buSzPct val="70000"/>
              <a:buFont typeface="Calibri" pitchFamily="34" charset="0"/>
              <a:buChar char="❸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 Term statistics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BDD3E9"/>
              </a:buClr>
              <a:buSzPct val="70000"/>
              <a:buFont typeface="Calibri" charset="0"/>
              <a:buChar char="❹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BDD3E9"/>
                </a:solidFill>
                <a:latin typeface="Calibri" charset="0"/>
              </a:rPr>
              <a:t>Dictionary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r>
              <a:rPr lang="en-US" sz="3200" dirty="0" smtClean="0">
                <a:solidFill>
                  <a:srgbClr val="336699"/>
                </a:solidFill>
                <a:latin typeface="Calibri" charset="0"/>
              </a:rPr>
              <a:t>Postings compression</a:t>
            </a: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70000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  <a:p>
            <a:pPr marL="514350" indent="-514350">
              <a:lnSpc>
                <a:spcPct val="150000"/>
              </a:lnSpc>
              <a:spcBef>
                <a:spcPts val="700"/>
              </a:spcBef>
              <a:buClr>
                <a:srgbClr val="336699"/>
              </a:buClr>
              <a:buSzPct val="80000"/>
              <a:buFont typeface="Calibri" pitchFamily="34" charset="0"/>
              <a:buChar char="❺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</a:tabLst>
            </a:pPr>
            <a:endParaRPr lang="en-US" sz="3200" dirty="0" smtClean="0">
              <a:solidFill>
                <a:srgbClr val="336699"/>
              </a:solidFill>
              <a:latin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6231DFBC-2454-451B-9C42-04D7F724382E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Postings  compression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928802"/>
            <a:ext cx="8286808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postings file is much larger than the dictionary, factor of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least 10.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Important: store each posting compactly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 posting for our purposes is a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docID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For Reuters (800,000 documents), we would use 32 bits per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docID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when using 4-byte integers.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Alternatively, we can use log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800,000 ≈ 19.6 &lt; 20 bits per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docID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Our goal: use a lot </a:t>
            </a:r>
            <a:r>
              <a:rPr lang="en-US" b="1" dirty="0" smtClean="0">
                <a:solidFill>
                  <a:schemeClr val="accent6"/>
                </a:solidFill>
                <a:latin typeface="+mj-lt"/>
              </a:rPr>
              <a:t>less than 20 bits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per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docID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en-US" sz="3600" dirty="0" smtClean="0">
                <a:solidFill>
                  <a:schemeClr val="tx1"/>
                </a:solidFill>
                <a:latin typeface="+mj-lt"/>
              </a:rPr>
              <a:t>Gaps: Key idea: Store </a:t>
            </a:r>
            <a:r>
              <a:rPr lang="en-US" sz="3600" dirty="0" smtClean="0">
                <a:solidFill>
                  <a:srgbClr val="C00000"/>
                </a:solidFill>
                <a:latin typeface="+mj-lt"/>
              </a:rPr>
              <a:t>gaps</a:t>
            </a:r>
            <a:r>
              <a:rPr lang="en-US" sz="3600" dirty="0" smtClean="0">
                <a:solidFill>
                  <a:schemeClr val="tx1"/>
                </a:solidFill>
                <a:latin typeface="+mj-lt"/>
              </a:rPr>
              <a:t> instead of </a:t>
            </a:r>
            <a:r>
              <a:rPr lang="en-US" sz="3600" dirty="0" err="1" smtClean="0">
                <a:solidFill>
                  <a:srgbClr val="C00000"/>
                </a:solidFill>
                <a:latin typeface="+mj-lt"/>
              </a:rPr>
              <a:t>docIDs</a:t>
            </a:r>
            <a:endParaRPr lang="en-US" sz="3600" dirty="0" smtClean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-106778" y="1556792"/>
            <a:ext cx="9036496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Each postings list is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ordered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in increasing order of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docID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Example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postings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list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COMPUTER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de-DE" dirty="0" smtClean="0">
                <a:solidFill>
                  <a:schemeClr val="accent6"/>
                </a:solidFill>
                <a:latin typeface="+mj-lt"/>
              </a:rPr>
              <a:t>283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154, </a:t>
            </a:r>
            <a:r>
              <a:rPr lang="de-DE" dirty="0" smtClean="0">
                <a:solidFill>
                  <a:schemeClr val="accent6"/>
                </a:solidFill>
                <a:latin typeface="+mj-lt"/>
              </a:rPr>
              <a:t>283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159, </a:t>
            </a:r>
            <a:r>
              <a:rPr lang="de-DE" dirty="0" smtClean="0">
                <a:solidFill>
                  <a:schemeClr val="accent6"/>
                </a:solidFill>
                <a:latin typeface="+mj-lt"/>
              </a:rPr>
              <a:t>283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202, . . .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It suffices to store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gaps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: 283159-283154=5,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283202-283154=43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Example postings list using gaps : 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COMPUTER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: 283154, 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5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, </a:t>
            </a:r>
            <a:r>
              <a:rPr lang="de-DE" dirty="0" smtClean="0">
                <a:solidFill>
                  <a:srgbClr val="00B0F0"/>
                </a:solidFill>
                <a:latin typeface="+mj-lt"/>
              </a:rPr>
              <a:t>43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, . . 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chemeClr val="tx1"/>
                </a:solidFill>
                <a:latin typeface="+mj-lt"/>
              </a:rPr>
              <a:t>Observation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: Gaps for frequent terms (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e.g. stop words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)are </a:t>
            </a:r>
            <a:r>
              <a:rPr lang="en-US" b="1" dirty="0" smtClean="0">
                <a:solidFill>
                  <a:srgbClr val="00B050"/>
                </a:solidFill>
                <a:latin typeface="+mj-lt"/>
              </a:rPr>
              <a:t>small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: these terms occur in successive docs.  Lots of them!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b="1" dirty="0">
                <a:solidFill>
                  <a:schemeClr val="tx1"/>
                </a:solidFill>
                <a:latin typeface="+mn-lt"/>
              </a:rPr>
              <a:t>Observation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: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Gaps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for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rare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terms (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e.g. </a:t>
            </a:r>
            <a:r>
              <a:rPr lang="en-US" b="1" dirty="0" smtClean="0">
                <a:solidFill>
                  <a:srgbClr val="C00000"/>
                </a:solidFill>
                <a:latin typeface="+mn-lt"/>
              </a:rPr>
              <a:t>error </a:t>
            </a:r>
            <a:r>
              <a:rPr lang="en-US" b="1" dirty="0">
                <a:solidFill>
                  <a:srgbClr val="C00000"/>
                </a:solidFill>
                <a:latin typeface="+mn-lt"/>
              </a:rPr>
              <a:t>words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)are </a:t>
            </a:r>
            <a:r>
              <a:rPr lang="en-US" b="1" dirty="0" smtClean="0">
                <a:solidFill>
                  <a:srgbClr val="FFC000"/>
                </a:solidFill>
                <a:latin typeface="+mn-lt"/>
              </a:rPr>
              <a:t>large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: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these terms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occur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in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few distant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docs. </a:t>
            </a:r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Thus: We can encode the majority small gaps with fewer than 20 bits. No big deal that rare large gaps use longer codes!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7030A0"/>
                </a:solidFill>
                <a:latin typeface="+mj-lt"/>
              </a:rPr>
              <a:t>What you waste on few large gaps you gain on many small gaps!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Vocabulary and Posting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857364"/>
            <a:ext cx="8572560" cy="46196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Save on number but need extra links (real savings).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Use integers for </a:t>
            </a:r>
            <a:r>
              <a:rPr lang="en-US" sz="3600" dirty="0" err="1" smtClean="0">
                <a:solidFill>
                  <a:schemeClr val="tx1"/>
                </a:solidFill>
                <a:latin typeface="+mj-lt"/>
              </a:rPr>
              <a:t>df</a:t>
            </a:r>
            <a:r>
              <a:rPr lang="en-US" sz="3600" baseline="-25000" dirty="0" err="1" smtClean="0">
                <a:solidFill>
                  <a:schemeClr val="tx1"/>
                </a:solidFill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and </a:t>
            </a:r>
            <a:r>
              <a:rPr lang="en-US" sz="3600" dirty="0" err="1" smtClean="0">
                <a:solidFill>
                  <a:schemeClr val="tx1"/>
                </a:solidFill>
                <a:latin typeface="+mj-lt"/>
              </a:rPr>
              <a:t>tf</a:t>
            </a:r>
            <a:r>
              <a:rPr lang="en-US" sz="3600" baseline="-25000" dirty="0" err="1" smtClean="0">
                <a:solidFill>
                  <a:schemeClr val="tx1"/>
                </a:solidFill>
                <a:latin typeface="+mj-lt"/>
              </a:rPr>
              <a:t>ij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(not reals).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Note: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df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for term 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is the count of postings (links in the list for that term: do you see that?)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Doc id needs log2 (# of Docs) bits: here  34 bits</a:t>
            </a:r>
            <a:r>
              <a:rPr lang="en-US" sz="2800" dirty="0" smtClean="0">
                <a:solidFill>
                  <a:srgbClr val="C00000"/>
                </a:solidFill>
                <a:latin typeface="+mj-lt"/>
              </a:rPr>
              <a:t>??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Same is needed for document  frequency(</a:t>
            </a:r>
            <a:r>
              <a:rPr lang="en-US" sz="2800" dirty="0" err="1">
                <a:solidFill>
                  <a:schemeClr val="tx1"/>
                </a:solidFill>
                <a:latin typeface="+mj-lt"/>
              </a:rPr>
              <a:t>d</a:t>
            </a:r>
            <a:r>
              <a:rPr lang="en-US" sz="2800" dirty="0" err="1" smtClean="0">
                <a:solidFill>
                  <a:schemeClr val="tx1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):  may be as large as N: the number of docs (</a:t>
            </a:r>
            <a:r>
              <a:rPr lang="en-US" sz="2800" b="1" dirty="0" smtClean="0">
                <a:solidFill>
                  <a:srgbClr val="FF0000"/>
                </a:solidFill>
                <a:latin typeface="+mj-lt"/>
              </a:rPr>
              <a:t>which terms?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).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8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315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Gap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encoding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928802"/>
            <a:ext cx="885828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  <p:pic>
        <p:nvPicPr>
          <p:cNvPr id="8" name="Picture 7" descr="54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1928802"/>
            <a:ext cx="8212998" cy="167904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Variable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length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encoding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928802"/>
            <a:ext cx="8143932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Aim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: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For </a:t>
            </a: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ARACHNOCENTRIC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and other rare terms, we will use about 20 bits per gap (= posting).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For </a:t>
            </a:r>
            <a:r>
              <a:rPr lang="en-US" sz="2000" b="1" dirty="0" smtClean="0">
                <a:solidFill>
                  <a:srgbClr val="7030A0"/>
                </a:solidFill>
                <a:latin typeface="+mj-lt"/>
              </a:rPr>
              <a:t>THE</a:t>
            </a: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 and other very frequent terms, we will use only a few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bits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per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gap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 (= </a:t>
            </a:r>
            <a:r>
              <a:rPr lang="de-DE" sz="2200" dirty="0" err="1" smtClean="0">
                <a:solidFill>
                  <a:schemeClr val="tx1"/>
                </a:solidFill>
                <a:latin typeface="+mj-lt"/>
              </a:rPr>
              <a:t>posting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).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In order to implement this, we need to devise some form of 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variable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length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encoding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Variable length encoding uses </a:t>
            </a:r>
            <a:r>
              <a:rPr lang="en-US" b="1" dirty="0" smtClean="0">
                <a:solidFill>
                  <a:srgbClr val="2A7041"/>
                </a:solidFill>
                <a:latin typeface="+mj-lt"/>
              </a:rPr>
              <a:t>few bits for small gaps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and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many bits for large gaps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0400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Variable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byte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(VB)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-324544" y="1571612"/>
            <a:ext cx="9361040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Used by many commercial/research systems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Good low-tech blend of variable-length coding and sensitivity to alignment matches.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Dedicate 1 bit (high bit) to be a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continuation bit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If the gap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fits within 7 bits (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up to 127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), binary-encode it in the 7 available bits and set </a:t>
            </a:r>
            <a:r>
              <a:rPr lang="en-US" b="1" i="1" dirty="0" smtClean="0">
                <a:solidFill>
                  <a:srgbClr val="7030A0"/>
                </a:solidFill>
                <a:latin typeface="+mj-lt"/>
              </a:rPr>
              <a:t>c</a:t>
            </a:r>
            <a:r>
              <a:rPr lang="en-US" b="1" dirty="0" smtClean="0">
                <a:solidFill>
                  <a:srgbClr val="7030A0"/>
                </a:solidFill>
                <a:latin typeface="+mj-lt"/>
              </a:rPr>
              <a:t> = 1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–no continuation-.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C00000"/>
                </a:solidFill>
                <a:latin typeface="+mj-lt"/>
              </a:rPr>
              <a:t>How large a gap can be encoded with 2 bytes? 3? 4? 1/2 , 1/4 byte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Else: encode lower-order 7 bits and then use one or more additional bytes to encode the higher order bits using the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same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algorithm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At the end set the continuation bit: of the last byte to 1        </a:t>
            </a: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en-US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      (</a:t>
            </a:r>
            <a:r>
              <a:rPr lang="en-US" b="1" dirty="0" smtClean="0">
                <a:solidFill>
                  <a:schemeClr val="tx1"/>
                </a:solidFill>
                <a:latin typeface="+mj-lt"/>
              </a:rPr>
              <a:t>c = 1: end of gap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 and of the other bytes to 0 (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c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= 0).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VB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examples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571612"/>
            <a:ext cx="8286808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71339"/>
              </p:ext>
            </p:extLst>
          </p:nvPr>
        </p:nvGraphicFramePr>
        <p:xfrm>
          <a:off x="0" y="2285992"/>
          <a:ext cx="8929718" cy="1920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0436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567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98104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143008">
                <a:tc>
                  <a:txBody>
                    <a:bodyPr/>
                    <a:lstStyle/>
                    <a:p>
                      <a:r>
                        <a:rPr lang="de-DE" sz="2000" b="0" kern="1200" baseline="0" dirty="0" err="1" smtClean="0"/>
                        <a:t>docIDs</a:t>
                      </a:r>
                      <a:endParaRPr lang="de-DE" sz="2000" b="0" kern="1200" baseline="0" dirty="0" smtClean="0"/>
                    </a:p>
                    <a:p>
                      <a:r>
                        <a:rPr lang="de-DE" sz="2000" b="0" kern="1200" baseline="0" dirty="0" err="1" smtClean="0"/>
                        <a:t>gaps</a:t>
                      </a:r>
                      <a:endParaRPr lang="de-DE" sz="2000" b="0" kern="1200" baseline="0" dirty="0" smtClean="0"/>
                    </a:p>
                    <a:p>
                      <a:r>
                        <a:rPr lang="de-DE" sz="2000" b="0" kern="1200" baseline="0" dirty="0" smtClean="0"/>
                        <a:t>VB </a:t>
                      </a:r>
                      <a:r>
                        <a:rPr lang="de-DE" sz="2000" b="0" kern="1200" baseline="0" dirty="0" err="1" smtClean="0"/>
                        <a:t>code</a:t>
                      </a:r>
                      <a:endParaRPr lang="de-DE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kern="1200" baseline="0" dirty="0" smtClean="0">
                          <a:solidFill>
                            <a:srgbClr val="C00000"/>
                          </a:solidFill>
                        </a:rPr>
                        <a:t>824</a:t>
                      </a:r>
                      <a:r>
                        <a:rPr lang="de-DE" sz="2000" b="0" dirty="0" smtClean="0">
                          <a:solidFill>
                            <a:srgbClr val="C00000"/>
                          </a:solidFill>
                        </a:rPr>
                        <a:t>= </a:t>
                      </a:r>
                      <a:r>
                        <a:rPr lang="en-US" sz="2000" dirty="0" smtClean="0">
                          <a:solidFill>
                            <a:srgbClr val="FF0000"/>
                          </a:solidFill>
                        </a:rPr>
                        <a:t>110</a:t>
                      </a:r>
                      <a:r>
                        <a:rPr lang="en-US" sz="2000" dirty="0" smtClean="0">
                          <a:solidFill>
                            <a:srgbClr val="0070C0"/>
                          </a:solidFill>
                        </a:rPr>
                        <a:t>0111000</a:t>
                      </a:r>
                      <a:endParaRPr lang="de-DE" sz="2000" b="0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de-DE" sz="2000" b="0" dirty="0" smtClean="0"/>
                    </a:p>
                    <a:p>
                      <a:r>
                        <a:rPr lang="de-DE" sz="2000" b="1" u="sng" kern="1200" baseline="0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r>
                        <a:rPr lang="de-DE" sz="2000" b="0" kern="1200" baseline="0" dirty="0" smtClean="0">
                          <a:solidFill>
                            <a:srgbClr val="FF0000"/>
                          </a:solidFill>
                        </a:rPr>
                        <a:t>0000110</a:t>
                      </a:r>
                      <a:r>
                        <a:rPr lang="de-DE" sz="2000" b="0" kern="1200" baseline="0" dirty="0" smtClean="0">
                          <a:solidFill>
                            <a:srgbClr val="C00000"/>
                          </a:solidFill>
                        </a:rPr>
                        <a:t>  </a:t>
                      </a:r>
                      <a:r>
                        <a:rPr lang="de-DE" sz="2000" b="1" u="sng" kern="1200" baseline="0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r>
                        <a:rPr lang="de-DE" sz="2000" b="0" kern="1200" baseline="0" dirty="0" smtClean="0">
                          <a:solidFill>
                            <a:srgbClr val="0070C0"/>
                          </a:solidFill>
                        </a:rPr>
                        <a:t>0111000</a:t>
                      </a:r>
                    </a:p>
                    <a:p>
                      <a:endParaRPr lang="de-DE" sz="2000" b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de-DE" sz="2000" b="0" dirty="0" smtClean="0">
                          <a:solidFill>
                            <a:srgbClr val="C00000"/>
                          </a:solidFill>
                        </a:rPr>
                        <a:t>Note direction!</a:t>
                      </a:r>
                    </a:p>
                    <a:p>
                      <a:r>
                        <a:rPr lang="de-DE" sz="2000" b="0" dirty="0" smtClean="0">
                          <a:solidFill>
                            <a:srgbClr val="C00000"/>
                          </a:solidFill>
                        </a:rPr>
                        <a:t>Last</a:t>
                      </a:r>
                      <a:r>
                        <a:rPr lang="de-DE" sz="2000" b="0" baseline="0" dirty="0" smtClean="0">
                          <a:solidFill>
                            <a:srgbClr val="C00000"/>
                          </a:solidFill>
                        </a:rPr>
                        <a:t> is LS Byte</a:t>
                      </a:r>
                      <a:endParaRPr lang="de-DE" sz="2000" b="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b="0" kern="1200" baseline="0" dirty="0" smtClean="0"/>
                        <a:t>829</a:t>
                      </a:r>
                      <a:endParaRPr lang="de-DE" sz="2000" b="0" dirty="0" smtClean="0"/>
                    </a:p>
                    <a:p>
                      <a:r>
                        <a:rPr lang="de-DE" sz="2000" b="0" kern="1200" baseline="0" dirty="0" smtClean="0">
                          <a:solidFill>
                            <a:srgbClr val="00B050"/>
                          </a:solidFill>
                        </a:rPr>
                        <a:t>5</a:t>
                      </a:r>
                      <a:endParaRPr lang="de-DE" sz="2000" b="0" dirty="0" smtClean="0">
                        <a:solidFill>
                          <a:srgbClr val="00B050"/>
                        </a:solidFill>
                      </a:endParaRPr>
                    </a:p>
                    <a:p>
                      <a:r>
                        <a:rPr lang="de-DE" sz="2000" b="1" u="sng" kern="1200" baseline="0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r>
                        <a:rPr lang="de-DE" sz="2000" b="0" kern="1200" baseline="0" dirty="0" smtClean="0">
                          <a:solidFill>
                            <a:srgbClr val="00B050"/>
                          </a:solidFill>
                        </a:rPr>
                        <a:t>0000101</a:t>
                      </a:r>
                      <a:endParaRPr lang="de-DE" sz="2000" b="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kern="1200" baseline="0" dirty="0" smtClean="0"/>
                        <a:t>215406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0" kern="1200" baseline="0" dirty="0" smtClean="0"/>
                        <a:t>214577 = </a:t>
                      </a:r>
                      <a:r>
                        <a:rPr lang="en-US" sz="2000" b="1" dirty="0" smtClean="0">
                          <a:solidFill>
                            <a:schemeClr val="accent1"/>
                          </a:solidFill>
                        </a:rPr>
                        <a:t>01101</a:t>
                      </a:r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0001100</a:t>
                      </a:r>
                      <a:r>
                        <a:rPr lang="en-US" sz="2000" b="1" dirty="0" smtClean="0">
                          <a:solidFill>
                            <a:srgbClr val="0070C0"/>
                          </a:solidFill>
                        </a:rPr>
                        <a:t>0110001</a:t>
                      </a:r>
                      <a:endParaRPr lang="de-DE" sz="2000" b="0" kern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000" b="1" kern="1200" baseline="0" dirty="0" smtClean="0">
                          <a:solidFill>
                            <a:srgbClr val="7030A0"/>
                          </a:solidFill>
                        </a:rPr>
                        <a:t>          </a:t>
                      </a:r>
                      <a:r>
                        <a:rPr lang="de-DE" sz="2000" b="1" u="sng" kern="1200" baseline="0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r>
                        <a:rPr lang="de-DE" sz="2000" b="0" kern="1200" baseline="0" dirty="0" smtClean="0">
                          <a:solidFill>
                            <a:schemeClr val="accent1"/>
                          </a:solidFill>
                        </a:rPr>
                        <a:t>0001101</a:t>
                      </a:r>
                      <a:r>
                        <a:rPr lang="de-DE" sz="2000" b="0" kern="1200" baseline="0" dirty="0" smtClean="0"/>
                        <a:t> </a:t>
                      </a:r>
                      <a:r>
                        <a:rPr lang="de-DE" sz="2000" b="1" u="sng" kern="1200" baseline="0" dirty="0" smtClean="0">
                          <a:solidFill>
                            <a:srgbClr val="7030A0"/>
                          </a:solidFill>
                        </a:rPr>
                        <a:t>0</a:t>
                      </a:r>
                      <a:r>
                        <a:rPr lang="de-DE" sz="2000" b="0" kern="1200" baseline="0" dirty="0" smtClean="0">
                          <a:solidFill>
                            <a:srgbClr val="C00000"/>
                          </a:solidFill>
                        </a:rPr>
                        <a:t>0001100</a:t>
                      </a:r>
                      <a:r>
                        <a:rPr lang="de-DE" sz="2000" b="0" kern="1200" baseline="0" dirty="0" smtClean="0"/>
                        <a:t> </a:t>
                      </a:r>
                      <a:r>
                        <a:rPr lang="de-DE" sz="2000" b="1" u="sng" kern="1200" baseline="0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r>
                        <a:rPr lang="de-DE" sz="2000" b="0" kern="1200" baseline="0" dirty="0" smtClean="0">
                          <a:solidFill>
                            <a:srgbClr val="0070C0"/>
                          </a:solidFill>
                        </a:rPr>
                        <a:t>0110001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b="0" kern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b="0" kern="1200" baseline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000" b="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VB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encoding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algorithm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571612"/>
            <a:ext cx="8286808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  <p:pic>
        <p:nvPicPr>
          <p:cNvPr id="9" name="Picture 8" descr="5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839" y="1928802"/>
            <a:ext cx="8451879" cy="255666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VB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decoding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algorithm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571612"/>
            <a:ext cx="8286808" cy="47863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  <p:pic>
        <p:nvPicPr>
          <p:cNvPr id="8" name="Picture 7" descr="54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1857364"/>
            <a:ext cx="6563646" cy="378621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Other variable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codes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07504" y="1556792"/>
            <a:ext cx="8143932" cy="4680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 much waste: 1/8! Plus unused bits for small numbers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Instead of bytes, we can also use a different “unit of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alignment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”: 32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bits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words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), 16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bits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, 4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bits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(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nibbles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)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etc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Variable byte alignment wastes space if you have many small gaps – nibbles do better on those.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Recent work on word-aligned codes that efficiently “pack” a variable number of gaps into one word!!!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824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nn-NO" sz="3600" dirty="0" smtClean="0">
                <a:solidFill>
                  <a:schemeClr val="tx1"/>
                </a:solidFill>
                <a:latin typeface="+mj-lt"/>
              </a:rPr>
              <a:t>Gamma codes for gap encoding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0" y="1428736"/>
            <a:ext cx="8748464" cy="5429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You can get even more compression with another type of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variable length  encoding: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 bitlevel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code.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Gamma code is the best known of these.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First, we need unary code to be able to introduce gamma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code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err="1" smtClean="0">
                <a:solidFill>
                  <a:schemeClr val="tx1"/>
                </a:solidFill>
                <a:latin typeface="+mj-lt"/>
              </a:rPr>
              <a:t>Unary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code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Represent</a:t>
            </a:r>
            <a:r>
              <a:rPr lang="pt-BR" sz="2200" i="1" dirty="0" smtClean="0">
                <a:solidFill>
                  <a:schemeClr val="tx1"/>
                </a:solidFill>
                <a:latin typeface="+mj-lt"/>
              </a:rPr>
              <a:t> n 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as </a:t>
            </a:r>
            <a:r>
              <a:rPr lang="pt-BR" sz="2200" i="1" dirty="0" smtClean="0">
                <a:solidFill>
                  <a:schemeClr val="tx1"/>
                </a:solidFill>
                <a:latin typeface="+mj-lt"/>
              </a:rPr>
              <a:t>n</a:t>
            </a:r>
            <a:r>
              <a:rPr lang="pt-BR" sz="2200" dirty="0" smtClean="0">
                <a:solidFill>
                  <a:schemeClr val="tx1"/>
                </a:solidFill>
                <a:latin typeface="+mj-lt"/>
              </a:rPr>
              <a:t> 1s with a final 0.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Unary code for 3 is 1110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Unary code for 40 is </a:t>
            </a:r>
            <a:r>
              <a:rPr lang="de-DE" sz="2200" dirty="0" smtClean="0">
                <a:solidFill>
                  <a:schemeClr val="tx1"/>
                </a:solidFill>
                <a:latin typeface="+mj-lt"/>
              </a:rPr>
              <a:t>11111111111111111111111111111111111111110</a:t>
            </a:r>
          </a:p>
          <a:p>
            <a:pPr lvl="2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200" dirty="0" smtClean="0">
                <a:solidFill>
                  <a:schemeClr val="tx1"/>
                </a:solidFill>
                <a:latin typeface="+mj-lt"/>
              </a:rPr>
              <a:t>Unary code for 70 is: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</a:pPr>
            <a:r>
              <a:rPr lang="de-DE" sz="1600" dirty="0" smtClean="0">
                <a:solidFill>
                  <a:schemeClr val="tx1"/>
                </a:solidFill>
                <a:latin typeface="+mj-lt"/>
              </a:rPr>
              <a:t>11111111111111111111111111111111111111111111111111111111111111111111110</a:t>
            </a:r>
            <a:endParaRPr lang="en-US" sz="1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Gamma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928802"/>
            <a:ext cx="8358246" cy="400050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Represent a gap G as a pair of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length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and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offset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+mj-lt"/>
              </a:rPr>
              <a:t>Offset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the gap in binary, with the leading bit chopped off.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For example 13 → </a:t>
            </a:r>
            <a:r>
              <a:rPr lang="en-US" strike="sngStrike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101 →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101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= offset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0070C0"/>
                </a:solidFill>
                <a:latin typeface="+mj-lt"/>
              </a:rPr>
              <a:t>Length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is the length of offset.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For 13 (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offset 101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), this is 3.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Encode length in</a:t>
            </a:r>
            <a:r>
              <a:rPr lang="en-US" dirty="0" smtClean="0">
                <a:solidFill>
                  <a:srgbClr val="00B050"/>
                </a:solidFill>
                <a:latin typeface="+mj-lt"/>
              </a:rPr>
              <a:t> unary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code: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1110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Gamma code of 13 is the concatenation of length and offset: </a:t>
            </a:r>
            <a:r>
              <a:rPr lang="de-DE" dirty="0" smtClean="0">
                <a:solidFill>
                  <a:srgbClr val="00B0F0"/>
                </a:solidFill>
                <a:latin typeface="+mj-lt"/>
              </a:rPr>
              <a:t>1110</a:t>
            </a:r>
            <a:r>
              <a:rPr lang="de-DE" dirty="0" smtClean="0">
                <a:solidFill>
                  <a:srgbClr val="C00000"/>
                </a:solidFill>
                <a:latin typeface="+mj-lt"/>
              </a:rPr>
              <a:t>101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.Length of code = number of 1‘s + 1+ length of offset= 2*length of Offset+1~ 2* length of gap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Gamma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examples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928802"/>
            <a:ext cx="8358246" cy="400050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  <p:pic>
        <p:nvPicPr>
          <p:cNvPr id="8" name="Picture 7" descr="55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1714488"/>
            <a:ext cx="8286808" cy="361558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Vocabulary and Posting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1857364"/>
            <a:ext cx="8572560" cy="46196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Remove  stop words (with too many links).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Still what remains is large: 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need to fit the postings of 2 terms in memory to intersect,  and to keep all on disk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sz="2800" b="1" i="1" dirty="0" smtClean="0">
                <a:solidFill>
                  <a:srgbClr val="FF0000"/>
                </a:solidFill>
                <a:latin typeface="+mj-lt"/>
              </a:rPr>
              <a:t>Compression </a:t>
            </a:r>
            <a:r>
              <a:rPr lang="en-US" sz="2800" dirty="0" smtClean="0">
                <a:solidFill>
                  <a:schemeClr val="tx1"/>
                </a:solidFill>
                <a:latin typeface="+mj-lt"/>
              </a:rPr>
              <a:t>is our solution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8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22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8005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70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Exercise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184700" y="1484784"/>
            <a:ext cx="8779788" cy="482453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Compute the variable byte code of 130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Compute the gamma code of 130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is the following a correct Gamma code? Of What: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11110110110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</a:rPr>
              <a:t>11110</a:t>
            </a:r>
            <a:r>
              <a:rPr lang="en-US" dirty="0" smtClean="0">
                <a:solidFill>
                  <a:schemeClr val="tx1"/>
                </a:solidFill>
              </a:rPr>
              <a:t>1101</a:t>
            </a:r>
            <a:r>
              <a:rPr lang="en-US" dirty="0" smtClean="0">
                <a:solidFill>
                  <a:srgbClr val="C00000"/>
                </a:solidFill>
              </a:rPr>
              <a:t>10   ???x</a:t>
            </a:r>
            <a:endParaRPr lang="en-US" dirty="0">
              <a:solidFill>
                <a:srgbClr val="C00000"/>
              </a:solidFill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1110111111100001111110101000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</a:rPr>
              <a:t>1110</a:t>
            </a:r>
            <a:r>
              <a:rPr lang="en-US" dirty="0" smtClean="0">
                <a:solidFill>
                  <a:schemeClr val="tx1"/>
                </a:solidFill>
              </a:rPr>
              <a:t>111</a:t>
            </a:r>
            <a:r>
              <a:rPr lang="en-US" dirty="0" smtClean="0">
                <a:solidFill>
                  <a:srgbClr val="C00000"/>
                </a:solidFill>
              </a:rPr>
              <a:t>11110</a:t>
            </a:r>
            <a:r>
              <a:rPr lang="en-US" dirty="0" smtClean="0">
                <a:solidFill>
                  <a:schemeClr val="tx1"/>
                </a:solidFill>
              </a:rPr>
              <a:t>0001</a:t>
            </a:r>
            <a:r>
              <a:rPr lang="en-US" dirty="0" smtClean="0">
                <a:solidFill>
                  <a:srgbClr val="C00000"/>
                </a:solidFill>
              </a:rPr>
              <a:t>111110</a:t>
            </a:r>
            <a:r>
              <a:rPr lang="en-US" dirty="0" smtClean="0">
                <a:solidFill>
                  <a:schemeClr val="tx1"/>
                </a:solidFill>
              </a:rPr>
              <a:t>10100</a:t>
            </a:r>
            <a:r>
              <a:rPr lang="en-US" b="1" dirty="0" smtClean="0">
                <a:solidFill>
                  <a:srgbClr val="C00000"/>
                </a:solidFill>
              </a:rPr>
              <a:t>0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15,17,52,1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Write down the last 3 nonzero digits of your number</a:t>
            </a:r>
            <a:endParaRPr lang="en-US" dirty="0">
              <a:solidFill>
                <a:schemeClr val="tx1"/>
              </a:solidFill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6600" dirty="0">
              <a:solidFill>
                <a:schemeClr val="tx1"/>
              </a:solidFill>
              <a:latin typeface="+mj-lt"/>
            </a:endParaRP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71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Length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gamma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2000240"/>
            <a:ext cx="8858280" cy="37862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length of offset is ⌊log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⌋ bits.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The length of length is ⌊log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⌋ + 1 bits,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So the length of the entire code is 2 x ⌊log</a:t>
            </a:r>
            <a:r>
              <a:rPr lang="en-US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+mj-lt"/>
              </a:rPr>
              <a:t>G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⌋ + 1 bits.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l-GR" i="1" dirty="0" smtClean="0">
                <a:solidFill>
                  <a:schemeClr val="tx1"/>
                </a:solidFill>
                <a:latin typeface="Calibri"/>
                <a:cs typeface="Calibri"/>
              </a:rPr>
              <a:t>ϒ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codes are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always of odd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length.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Gamma codes are within a factor of 2 of the optimal encoding 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length log</a:t>
            </a:r>
            <a:r>
              <a:rPr lang="de-DE" baseline="-25000" dirty="0" smtClean="0">
                <a:solidFill>
                  <a:schemeClr val="tx1"/>
                </a:solidFill>
                <a:latin typeface="+mj-lt"/>
              </a:rPr>
              <a:t>2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i="1" dirty="0" smtClean="0">
                <a:solidFill>
                  <a:schemeClr val="tx1"/>
                </a:solidFill>
                <a:latin typeface="+mj-lt"/>
              </a:rPr>
              <a:t>G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72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Gamma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: Properties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928802"/>
            <a:ext cx="8358246" cy="37862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Gamma code is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prefix-free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: a valid code word is not a prefix of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any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other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valid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code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Encoding is optimal within a factor of 3 (and within a factor of 2 making additional assumptions).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This result is independent of the distribution of gaps!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can use gamma codes for any distribution. Gamma code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de-DE" dirty="0" smtClean="0">
                <a:solidFill>
                  <a:srgbClr val="0070C0"/>
                </a:solidFill>
                <a:latin typeface="+mj-lt"/>
              </a:rPr>
              <a:t> universal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Gamma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code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rgbClr val="0070C0"/>
                </a:solidFill>
                <a:latin typeface="+mj-lt"/>
              </a:rPr>
              <a:t>parameter-free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  <a:endParaRPr lang="en-US" sz="4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73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Gamma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codes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: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Alignment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928802"/>
            <a:ext cx="8358246" cy="37862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Machines have word boundaries – 8, 16, 32 bits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Compressing and manipulating at granularity of bits can be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slow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Variable byte encoding is aligned and thus potentially more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efficient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Regardless of efficiency, variable byte is conceptually simpler at little additional space cost.</a:t>
            </a:r>
            <a:endParaRPr lang="en-US" sz="8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74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Compression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of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Reuters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1928802"/>
            <a:ext cx="8358246" cy="37862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sz="88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744682"/>
              </p:ext>
            </p:extLst>
          </p:nvPr>
        </p:nvGraphicFramePr>
        <p:xfrm>
          <a:off x="928662" y="1738322"/>
          <a:ext cx="7215238" cy="4206240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52181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97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8926">
                <a:tc>
                  <a:txBody>
                    <a:bodyPr/>
                    <a:lstStyle/>
                    <a:p>
                      <a:r>
                        <a:rPr lang="de-DE" sz="2200" b="0" dirty="0" err="1" smtClean="0"/>
                        <a:t>data</a:t>
                      </a:r>
                      <a:r>
                        <a:rPr lang="de-DE" sz="2200" b="0" dirty="0" smtClean="0"/>
                        <a:t> </a:t>
                      </a:r>
                      <a:r>
                        <a:rPr lang="de-DE" sz="2200" b="0" dirty="0" err="1" smtClean="0"/>
                        <a:t>structure</a:t>
                      </a:r>
                      <a:endParaRPr lang="de-D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200" b="0" dirty="0" err="1" smtClean="0"/>
                        <a:t>size</a:t>
                      </a:r>
                      <a:r>
                        <a:rPr lang="de-DE" sz="2200" b="0" dirty="0" smtClean="0"/>
                        <a:t> in MB</a:t>
                      </a:r>
                      <a:endParaRPr lang="de-DE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16132">
                <a:tc>
                  <a:txBody>
                    <a:bodyPr/>
                    <a:lstStyle/>
                    <a:p>
                      <a:r>
                        <a:rPr lang="de-DE" sz="2200" kern="1200" baseline="0" dirty="0" err="1" smtClean="0"/>
                        <a:t>dictionary</a:t>
                      </a:r>
                      <a:r>
                        <a:rPr lang="de-DE" sz="2200" kern="1200" baseline="0" dirty="0" smtClean="0"/>
                        <a:t>, </a:t>
                      </a:r>
                      <a:r>
                        <a:rPr lang="de-DE" sz="2200" kern="1200" baseline="0" dirty="0" err="1" smtClean="0"/>
                        <a:t>fixed-width</a:t>
                      </a:r>
                      <a:endParaRPr lang="de-DE" sz="2200" kern="1200" baseline="0" dirty="0" smtClean="0"/>
                    </a:p>
                    <a:p>
                      <a:r>
                        <a:rPr lang="en-US" sz="2200" kern="1200" baseline="0" dirty="0" smtClean="0"/>
                        <a:t>dictionary, term pointers into string</a:t>
                      </a:r>
                    </a:p>
                    <a:p>
                      <a:r>
                        <a:rPr lang="en-US" sz="2200" kern="1200" baseline="0" dirty="0" smtClean="0"/>
                        <a:t>∼, with blocking, k = 4</a:t>
                      </a:r>
                    </a:p>
                    <a:p>
                      <a:r>
                        <a:rPr lang="en-US" sz="2200" kern="1200" baseline="0" dirty="0" smtClean="0"/>
                        <a:t>∼, with blocking &amp; front coding</a:t>
                      </a:r>
                    </a:p>
                    <a:p>
                      <a:r>
                        <a:rPr lang="de-DE" sz="2200" kern="1200" baseline="0" dirty="0" err="1" smtClean="0"/>
                        <a:t>collection</a:t>
                      </a:r>
                      <a:r>
                        <a:rPr lang="de-DE" sz="2200" kern="1200" baseline="0" dirty="0" smtClean="0"/>
                        <a:t> (</a:t>
                      </a:r>
                      <a:r>
                        <a:rPr lang="de-DE" sz="2200" kern="1200" baseline="0" dirty="0" err="1" smtClean="0"/>
                        <a:t>text</a:t>
                      </a:r>
                      <a:r>
                        <a:rPr lang="de-DE" sz="2200" kern="1200" baseline="0" dirty="0" smtClean="0"/>
                        <a:t>, </a:t>
                      </a:r>
                      <a:r>
                        <a:rPr lang="de-DE" sz="2200" kern="1200" baseline="0" dirty="0" err="1" smtClean="0"/>
                        <a:t>xml</a:t>
                      </a:r>
                      <a:r>
                        <a:rPr lang="de-DE" sz="2200" kern="1200" baseline="0" dirty="0" smtClean="0"/>
                        <a:t> </a:t>
                      </a:r>
                      <a:r>
                        <a:rPr lang="de-DE" sz="2200" kern="1200" baseline="0" dirty="0" err="1" smtClean="0"/>
                        <a:t>markup</a:t>
                      </a:r>
                      <a:r>
                        <a:rPr lang="de-DE" sz="2200" kern="1200" baseline="0" dirty="0" smtClean="0"/>
                        <a:t> </a:t>
                      </a:r>
                      <a:r>
                        <a:rPr lang="de-DE" sz="2200" kern="1200" baseline="0" dirty="0" err="1" smtClean="0"/>
                        <a:t>etc</a:t>
                      </a:r>
                      <a:r>
                        <a:rPr lang="de-DE" sz="2200" kern="1200" baseline="0" dirty="0" smtClean="0"/>
                        <a:t>)</a:t>
                      </a:r>
                    </a:p>
                    <a:p>
                      <a:r>
                        <a:rPr lang="de-DE" sz="2200" kern="1200" baseline="0" dirty="0" err="1" smtClean="0"/>
                        <a:t>collection</a:t>
                      </a:r>
                      <a:r>
                        <a:rPr lang="de-DE" sz="2200" kern="1200" baseline="0" dirty="0" smtClean="0"/>
                        <a:t> (</a:t>
                      </a:r>
                      <a:r>
                        <a:rPr lang="de-DE" sz="2200" kern="1200" baseline="0" dirty="0" err="1" smtClean="0"/>
                        <a:t>text</a:t>
                      </a:r>
                      <a:r>
                        <a:rPr lang="de-DE" sz="2200" kern="1200" baseline="0" dirty="0" smtClean="0"/>
                        <a:t>)</a:t>
                      </a:r>
                    </a:p>
                    <a:p>
                      <a:r>
                        <a:rPr lang="de-DE" sz="2200" kern="1200" baseline="0" dirty="0" smtClean="0"/>
                        <a:t>T/D </a:t>
                      </a:r>
                      <a:r>
                        <a:rPr lang="de-DE" sz="2200" kern="1200" baseline="0" dirty="0" err="1" smtClean="0"/>
                        <a:t>incidence</a:t>
                      </a:r>
                      <a:r>
                        <a:rPr lang="de-DE" sz="2200" kern="1200" baseline="0" dirty="0" smtClean="0"/>
                        <a:t> </a:t>
                      </a:r>
                      <a:r>
                        <a:rPr lang="de-DE" sz="2200" kern="1200" baseline="0" dirty="0" err="1" smtClean="0"/>
                        <a:t>matrix</a:t>
                      </a:r>
                      <a:endParaRPr lang="de-DE" sz="2200" kern="1200" baseline="0" dirty="0" smtClean="0"/>
                    </a:p>
                    <a:p>
                      <a:r>
                        <a:rPr lang="en-US" sz="2200" kern="1200" baseline="0" dirty="0" smtClean="0"/>
                        <a:t>postings, uncompressed (32-bit words)</a:t>
                      </a:r>
                    </a:p>
                    <a:p>
                      <a:r>
                        <a:rPr lang="en-US" sz="2200" kern="1200" baseline="0" dirty="0" smtClean="0"/>
                        <a:t>postings, uncompressed (20 bits)</a:t>
                      </a:r>
                    </a:p>
                    <a:p>
                      <a:r>
                        <a:rPr lang="nb-NO" sz="2200" kern="1200" baseline="0" dirty="0" smtClean="0"/>
                        <a:t>postings, variable byte encoded</a:t>
                      </a:r>
                    </a:p>
                    <a:p>
                      <a:r>
                        <a:rPr lang="de-DE" sz="2200" kern="1200" baseline="0" dirty="0" smtClean="0"/>
                        <a:t>postings,  Gamma encoded</a:t>
                      </a:r>
                      <a:endParaRPr lang="de-DE" sz="2200" dirty="0"/>
                    </a:p>
                  </a:txBody>
                  <a:tcPr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2200" kern="1200" baseline="0" dirty="0" smtClean="0"/>
                        <a:t>11.2</a:t>
                      </a:r>
                    </a:p>
                    <a:p>
                      <a:pPr algn="r"/>
                      <a:r>
                        <a:rPr lang="en-US" sz="2200" kern="1200" baseline="0" dirty="0" smtClean="0"/>
                        <a:t>7.6</a:t>
                      </a:r>
                    </a:p>
                    <a:p>
                      <a:pPr algn="r"/>
                      <a:r>
                        <a:rPr lang="en-US" sz="2200" kern="1200" baseline="0" dirty="0" smtClean="0"/>
                        <a:t>7.1</a:t>
                      </a:r>
                    </a:p>
                    <a:p>
                      <a:pPr algn="r"/>
                      <a:r>
                        <a:rPr lang="en-US" sz="2200" kern="1200" baseline="0" dirty="0" smtClean="0"/>
                        <a:t>5.9</a:t>
                      </a:r>
                    </a:p>
                    <a:p>
                      <a:pPr algn="r"/>
                      <a:r>
                        <a:rPr lang="de-DE" sz="2200" kern="1200" baseline="0" dirty="0" smtClean="0"/>
                        <a:t>3600.0</a:t>
                      </a:r>
                    </a:p>
                    <a:p>
                      <a:pPr algn="r"/>
                      <a:r>
                        <a:rPr lang="de-DE" sz="2200" kern="1200" baseline="0" dirty="0" smtClean="0"/>
                        <a:t>960.0</a:t>
                      </a:r>
                    </a:p>
                    <a:p>
                      <a:pPr algn="r"/>
                      <a:r>
                        <a:rPr lang="de-DE" sz="2200" kern="1200" baseline="0" dirty="0" smtClean="0"/>
                        <a:t>40,000.0</a:t>
                      </a:r>
                    </a:p>
                    <a:p>
                      <a:pPr algn="r"/>
                      <a:r>
                        <a:rPr lang="en-US" sz="2200" kern="1200" baseline="0" dirty="0" smtClean="0"/>
                        <a:t>400.0</a:t>
                      </a:r>
                    </a:p>
                    <a:p>
                      <a:pPr algn="r"/>
                      <a:r>
                        <a:rPr lang="en-US" sz="2200" kern="1200" baseline="0" dirty="0" smtClean="0"/>
                        <a:t>250.0</a:t>
                      </a:r>
                    </a:p>
                    <a:p>
                      <a:pPr algn="r"/>
                      <a:r>
                        <a:rPr lang="nb-NO" sz="2200" kern="1200" baseline="0" dirty="0" smtClean="0"/>
                        <a:t>116.0</a:t>
                      </a:r>
                    </a:p>
                    <a:p>
                      <a:pPr algn="r"/>
                      <a:r>
                        <a:rPr lang="de-DE" sz="2200" kern="1200" baseline="0" dirty="0" smtClean="0"/>
                        <a:t>101.0</a:t>
                      </a:r>
                      <a:endParaRPr lang="de-DE" sz="2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75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Full Gap, Variable Byte or </a:t>
            </a:r>
            <a:r>
              <a:rPr lang="el-GR" sz="3600" i="1" dirty="0" smtClean="0">
                <a:solidFill>
                  <a:schemeClr val="tx1"/>
                </a:solidFill>
                <a:latin typeface="Calibri"/>
                <a:cs typeface="Calibri"/>
              </a:rPr>
              <a:t>ϒ</a:t>
            </a:r>
            <a:r>
              <a:rPr lang="en-US" sz="3600" dirty="0" smtClean="0">
                <a:solidFill>
                  <a:schemeClr val="tx1"/>
                </a:solidFill>
              </a:rPr>
              <a:t> Code 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-468560" y="1416050"/>
            <a:ext cx="9256618" cy="42624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Full gap is 32 bits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What is the max gap that we can encode using variable byte coding of 32 bits: 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2**28 ???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>
                <a:solidFill>
                  <a:schemeClr val="tx1"/>
                </a:solidFill>
                <a:latin typeface="Calibri"/>
                <a:cs typeface="Calibri"/>
              </a:rPr>
              <a:t>What is the max gap that we can encode using </a:t>
            </a:r>
            <a:r>
              <a:rPr lang="el-GR" i="1" dirty="0">
                <a:solidFill>
                  <a:schemeClr val="tx1"/>
                </a:solidFill>
                <a:latin typeface="Calibri"/>
                <a:cs typeface="Calibri"/>
              </a:rPr>
              <a:t>ϒ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code</a:t>
            </a: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libri"/>
                <a:cs typeface="Calibri"/>
              </a:rPr>
              <a:t>of 32 bits: </a:t>
            </a: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endParaRPr lang="en-US" i="1" dirty="0">
              <a:solidFill>
                <a:schemeClr val="tx1"/>
              </a:solidFill>
              <a:latin typeface="Calibri"/>
              <a:cs typeface="Calibri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32 is even, no option: 33:  offset: 16 bits, total 17 bits </a:t>
            </a: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2**18 ??? Well, -1!</a:t>
            </a: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When </a:t>
            </a:r>
            <a:r>
              <a:rPr lang="en-US" i="1" dirty="0">
                <a:solidFill>
                  <a:schemeClr val="tx1"/>
                </a:solidFill>
                <a:latin typeface="Calibri"/>
                <a:cs typeface="Calibri"/>
              </a:rPr>
              <a:t>is </a:t>
            </a:r>
            <a:r>
              <a:rPr lang="el-GR" i="1" dirty="0">
                <a:solidFill>
                  <a:schemeClr val="tx1"/>
                </a:solidFill>
                <a:latin typeface="Calibri"/>
                <a:cs typeface="Calibri"/>
              </a:rPr>
              <a:t>ϒ</a:t>
            </a:r>
            <a:r>
              <a:rPr lang="en-US" dirty="0">
                <a:solidFill>
                  <a:schemeClr val="tx1"/>
                </a:solidFill>
              </a:rPr>
              <a:t> code </a:t>
            </a:r>
            <a:r>
              <a:rPr lang="en-US" dirty="0" smtClean="0">
                <a:solidFill>
                  <a:schemeClr val="tx1"/>
                </a:solidFill>
              </a:rPr>
              <a:t> shorter </a:t>
            </a: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than variable </a:t>
            </a:r>
            <a:r>
              <a:rPr lang="en-US" i="1" dirty="0">
                <a:solidFill>
                  <a:schemeClr val="tx1"/>
                </a:solidFill>
                <a:latin typeface="Calibri"/>
                <a:cs typeface="Calibri"/>
              </a:rPr>
              <a:t>byte </a:t>
            </a: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coding: Min variable byte code is 8 bits and 128 in value. </a:t>
            </a:r>
            <a:r>
              <a:rPr lang="el-GR" i="1" dirty="0">
                <a:solidFill>
                  <a:schemeClr val="tx1"/>
                </a:solidFill>
                <a:latin typeface="Calibri"/>
                <a:cs typeface="Calibri"/>
              </a:rPr>
              <a:t>ϒ</a:t>
            </a:r>
            <a:r>
              <a:rPr lang="en-US" dirty="0">
                <a:solidFill>
                  <a:schemeClr val="tx1"/>
                </a:solidFill>
              </a:rPr>
              <a:t> code</a:t>
            </a: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 equivalent is 13 bits. (Why?).  </a:t>
            </a: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7 bit</a:t>
            </a:r>
            <a:r>
              <a:rPr lang="el-GR" i="1" dirty="0" smtClean="0">
                <a:solidFill>
                  <a:schemeClr val="tx1"/>
                </a:solidFill>
                <a:latin typeface="Calibri"/>
                <a:cs typeface="Calibri"/>
              </a:rPr>
              <a:t>ϒ</a:t>
            </a:r>
            <a:r>
              <a:rPr lang="en-US" dirty="0" smtClean="0">
                <a:solidFill>
                  <a:schemeClr val="tx1"/>
                </a:solidFill>
              </a:rPr>
              <a:t> code </a:t>
            </a:r>
            <a:r>
              <a:rPr lang="en-US" dirty="0">
                <a:solidFill>
                  <a:schemeClr val="tx1"/>
                </a:solidFill>
              </a:rPr>
              <a:t>[</a:t>
            </a:r>
            <a:r>
              <a:rPr lang="en-US" dirty="0" smtClean="0">
                <a:solidFill>
                  <a:schemeClr val="tx1"/>
                </a:solidFill>
              </a:rPr>
              <a:t>1110111] encodes a number 1111=15. </a:t>
            </a: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5 bit [11011] </a:t>
            </a:r>
            <a:r>
              <a:rPr lang="el-GR" i="1" dirty="0" smtClean="0">
                <a:solidFill>
                  <a:schemeClr val="tx1"/>
                </a:solidFill>
                <a:latin typeface="Calibri"/>
                <a:cs typeface="Calibri"/>
              </a:rPr>
              <a:t>ϒ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code encodes a number </a:t>
            </a:r>
            <a:r>
              <a:rPr lang="en-US" dirty="0" smtClean="0">
                <a:solidFill>
                  <a:schemeClr val="tx1"/>
                </a:solidFill>
              </a:rPr>
              <a:t>111=7. </a:t>
            </a:r>
          </a:p>
          <a:p>
            <a:pPr marL="800100" lvl="1" indent="-342900">
              <a:spcBef>
                <a:spcPts val="700"/>
              </a:spcBef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chemeClr val="tx1"/>
                </a:solidFill>
                <a:latin typeface="Calibri"/>
                <a:cs typeface="Calibri"/>
              </a:rPr>
              <a:t>3 bit  </a:t>
            </a:r>
            <a:r>
              <a:rPr lang="en-US" dirty="0">
                <a:solidFill>
                  <a:schemeClr val="tx1"/>
                </a:solidFill>
              </a:rPr>
              <a:t>[101]</a:t>
            </a:r>
            <a:r>
              <a:rPr lang="el-GR" i="1" dirty="0" smtClean="0">
                <a:solidFill>
                  <a:schemeClr val="tx1"/>
                </a:solidFill>
                <a:latin typeface="Calibri"/>
                <a:cs typeface="Calibri"/>
              </a:rPr>
              <a:t>ϒ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code </a:t>
            </a:r>
            <a:r>
              <a:rPr lang="en-US" dirty="0" smtClean="0">
                <a:solidFill>
                  <a:schemeClr val="tx1"/>
                </a:solidFill>
              </a:rPr>
              <a:t> encodes </a:t>
            </a:r>
            <a:r>
              <a:rPr lang="en-US" dirty="0">
                <a:solidFill>
                  <a:schemeClr val="tx1"/>
                </a:solidFill>
              </a:rPr>
              <a:t>a number </a:t>
            </a:r>
            <a:r>
              <a:rPr lang="en-US" dirty="0" smtClean="0">
                <a:solidFill>
                  <a:schemeClr val="tx1"/>
                </a:solidFill>
              </a:rPr>
              <a:t>11=3. </a:t>
            </a:r>
            <a:endParaRPr lang="en-US" i="1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endParaRPr lang="en-US" i="1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lvl="1" indent="0">
              <a:spcBef>
                <a:spcPts val="700"/>
              </a:spcBef>
              <a:buClr>
                <a:srgbClr val="336699"/>
              </a:buClr>
            </a:pPr>
            <a:endParaRPr lang="en-US" i="1" dirty="0">
              <a:solidFill>
                <a:schemeClr val="tx1"/>
              </a:solidFill>
              <a:latin typeface="Calibri"/>
              <a:cs typeface="Calibri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endParaRPr lang="en-US" i="1" dirty="0" smtClean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76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Summary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85720" y="2214554"/>
            <a:ext cx="8358246" cy="426244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We can now create an index for highly efficient </a:t>
            </a:r>
            <a:r>
              <a:rPr lang="en-US" b="1" i="1" dirty="0" smtClean="0">
                <a:solidFill>
                  <a:srgbClr val="C00000"/>
                </a:solidFill>
                <a:latin typeface="+mj-lt"/>
              </a:rPr>
              <a:t>Boolean retrieval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that is very space efficient.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Only 10-15% of the total size of the text in the collection.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However, we’ve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ignored positional and frequency 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information (No </a:t>
            </a:r>
            <a:r>
              <a:rPr lang="en-US" dirty="0" err="1" smtClean="0">
                <a:solidFill>
                  <a:schemeClr val="tx1"/>
                </a:solidFill>
                <a:latin typeface="+mj-lt"/>
              </a:rPr>
              <a:t>tf.idf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: just incidence).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For this reason, space savings are less in reality.</a:t>
            </a:r>
            <a:endParaRPr lang="en-US" sz="9600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+mj-lt"/>
              </a:rPr>
              <a:t>Can we compress positional in the same manner?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rgbClr val="C00000"/>
                </a:solidFill>
                <a:latin typeface="+mj-lt"/>
              </a:rPr>
              <a:t>Discuss that!</a:t>
            </a: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95401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Take-away  today 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643050"/>
            <a:ext cx="7566050" cy="1799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 descr="527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497" y="3579157"/>
            <a:ext cx="8219256" cy="312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0378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8895EFF-1DBE-4654-84B8-EE5B6E2FA3CA}" type="slidenum">
              <a:rPr lang="en-US" sz="1200">
                <a:solidFill>
                  <a:srgbClr val="898989"/>
                </a:solidFill>
                <a:latin typeface="Calibri" charset="0"/>
              </a:rPr>
              <a:pPr algn="r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en-US" sz="1200">
              <a:solidFill>
                <a:srgbClr val="898989"/>
              </a:solidFill>
              <a:latin typeface="Calibri" charset="0"/>
            </a:endParaRPr>
          </a:p>
        </p:txBody>
      </p:sp>
      <p:sp>
        <p:nvSpPr>
          <p:cNvPr id="84995" name="Text Box 2"/>
          <p:cNvSpPr txBox="1">
            <a:spLocks noChangeArrowheads="1"/>
          </p:cNvSpPr>
          <p:nvPr/>
        </p:nvSpPr>
        <p:spPr bwMode="auto">
          <a:xfrm>
            <a:off x="285720" y="12700"/>
            <a:ext cx="8643998" cy="14033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b"/>
          <a:lstStyle/>
          <a:p>
            <a:r>
              <a:rPr lang="de-DE" sz="3600" dirty="0" smtClean="0">
                <a:solidFill>
                  <a:schemeClr val="tx1"/>
                </a:solidFill>
                <a:latin typeface="+mj-lt"/>
              </a:rPr>
              <a:t>Take-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away</a:t>
            </a:r>
            <a:r>
              <a:rPr lang="de-DE" sz="360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sz="3600" dirty="0" err="1" smtClean="0">
                <a:solidFill>
                  <a:schemeClr val="tx1"/>
                </a:solidFill>
                <a:latin typeface="+mj-lt"/>
              </a:rPr>
              <a:t>today</a:t>
            </a:r>
            <a:endParaRPr lang="en-US" sz="3600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6" name="Text Box 3"/>
          <p:cNvSpPr txBox="1">
            <a:spLocks noChangeArrowheads="1"/>
          </p:cNvSpPr>
          <p:nvPr/>
        </p:nvSpPr>
        <p:spPr bwMode="auto">
          <a:xfrm>
            <a:off x="214282" y="3714752"/>
            <a:ext cx="8572560" cy="21431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de-DE" dirty="0" smtClean="0">
                <a:solidFill>
                  <a:schemeClr val="tx1"/>
                </a:solidFill>
                <a:latin typeface="+mj-lt"/>
              </a:rPr>
              <a:t>Motivation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for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compression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in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information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retrieval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systems</a:t>
            </a:r>
            <a:endParaRPr lang="de-DE" dirty="0" smtClean="0">
              <a:solidFill>
                <a:schemeClr val="tx1"/>
              </a:solidFill>
              <a:latin typeface="+mj-lt"/>
            </a:endParaRP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 can we compress the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dictionary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component of the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inverted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index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How can we compress the </a:t>
            </a:r>
            <a:r>
              <a:rPr lang="en-US" dirty="0" smtClean="0">
                <a:solidFill>
                  <a:srgbClr val="0070C0"/>
                </a:solidFill>
                <a:latin typeface="+mj-lt"/>
              </a:rPr>
              <a:t>postings</a:t>
            </a:r>
            <a:r>
              <a:rPr lang="en-US" dirty="0" smtClean="0">
                <a:solidFill>
                  <a:schemeClr val="tx1"/>
                </a:solidFill>
                <a:latin typeface="+mj-lt"/>
              </a:rPr>
              <a:t> component of the inverted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index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?</a:t>
            </a:r>
          </a:p>
          <a:p>
            <a:pPr lvl="1">
              <a:spcBef>
                <a:spcPts val="700"/>
              </a:spcBef>
              <a:buClr>
                <a:srgbClr val="336699"/>
              </a:buClr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Term statistics: how are terms distributed in document </a:t>
            </a:r>
            <a:r>
              <a:rPr lang="de-DE" dirty="0" err="1" smtClean="0">
                <a:solidFill>
                  <a:schemeClr val="tx1"/>
                </a:solidFill>
                <a:latin typeface="+mj-lt"/>
              </a:rPr>
              <a:t>collections</a:t>
            </a:r>
            <a:r>
              <a:rPr lang="de-DE" dirty="0" smtClean="0">
                <a:solidFill>
                  <a:schemeClr val="tx1"/>
                </a:solidFill>
                <a:latin typeface="+mj-lt"/>
              </a:rPr>
              <a:t>?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4997" name="Text Box 4"/>
          <p:cNvSpPr txBox="1">
            <a:spLocks noChangeArrowheads="1"/>
          </p:cNvSpPr>
          <p:nvPr/>
        </p:nvSpPr>
        <p:spPr bwMode="auto">
          <a:xfrm>
            <a:off x="7640638" y="-33338"/>
            <a:ext cx="925512" cy="3365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74BF2C0F-05D6-4882-A325-BE394602789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643050"/>
            <a:ext cx="7566050" cy="1799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600166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Lucida Sans" charset="0"/>
            <a:cs typeface="Arial Unicode M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26704</TotalTime>
  <Words>4024</Words>
  <Application>Microsoft Office PowerPoint</Application>
  <PresentationFormat>On-screen Show (4:3)</PresentationFormat>
  <Paragraphs>686</Paragraphs>
  <Slides>76</Slides>
  <Notes>69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88" baseType="lpstr">
      <vt:lpstr>Arial Unicode MS</vt:lpstr>
      <vt:lpstr>MS PGothic</vt:lpstr>
      <vt:lpstr>Arial</vt:lpstr>
      <vt:lpstr>Calibri</vt:lpstr>
      <vt:lpstr>Helvetica</vt:lpstr>
      <vt:lpstr>Lucida Sans</vt:lpstr>
      <vt:lpstr>Monotype Corsiva</vt:lpstr>
      <vt:lpstr>Symbol</vt:lpstr>
      <vt:lpstr>Times New Roman</vt:lpstr>
      <vt:lpstr>Wingdings</vt:lpstr>
      <vt:lpstr>2_Office Theme</vt:lpstr>
      <vt:lpstr>Equation</vt:lpstr>
      <vt:lpstr>Overview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  <vt:lpstr>PowerPoint Presentation</vt:lpstr>
      <vt:lpstr>PowerPoint Presentation</vt:lpstr>
      <vt:lpstr>Outline</vt:lpstr>
      <vt:lpstr>PowerPoint Presentation</vt:lpstr>
      <vt:lpstr>PowerPoint Presentation</vt:lpstr>
      <vt:lpstr>Statistical Properties of Text</vt:lpstr>
      <vt:lpstr>Word Frequency</vt:lpstr>
      <vt:lpstr>Sample Word Frequency Data (from B. Croft, UMass)</vt:lpstr>
      <vt:lpstr>Sample Arabic Word Frequency Data https://ars.els-cdn.com/content/image/1-s2.0-S1319157814000330-gr6.jpg</vt:lpstr>
      <vt:lpstr>Sample Letter Frequency Data http://www.intellaren.com/articles/en/a-study-of-arabic-letter-frequency-analysis</vt:lpstr>
      <vt:lpstr>Zipf’s Law for Text Collection</vt:lpstr>
      <vt:lpstr>Zipf and Term Weighting</vt:lpstr>
      <vt:lpstr>Prevalence of Zipfian Laws</vt:lpstr>
      <vt:lpstr>Predicting Occurrence Frequencies</vt:lpstr>
      <vt:lpstr>Predicting Word Frequencies (cont)</vt:lpstr>
      <vt:lpstr>Occurrence Frequency Data  (from B. Croft, UMass)</vt:lpstr>
      <vt:lpstr>Does Real Data Fit Zipf’s Law?</vt:lpstr>
      <vt:lpstr>Fit to Zipf for Brown Corpus</vt:lpstr>
      <vt:lpstr>Explanations for Zipf’s Law</vt:lpstr>
      <vt:lpstr>Zipf’s Law Impact on IR</vt:lpstr>
      <vt:lpstr>Vocabulary Growth</vt:lpstr>
      <vt:lpstr>Heaps’ Law</vt:lpstr>
      <vt:lpstr>Heaps’ Law Data</vt:lpstr>
      <vt:lpstr>Explanation for Heaps’ Law</vt:lpstr>
      <vt:lpstr>Word Statistical Behavior Patterns (2015)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Christopher Manning</dc:creator>
  <cp:lastModifiedBy>Admin</cp:lastModifiedBy>
  <cp:revision>1473</cp:revision>
  <cp:lastPrinted>2009-09-22T15:48:09Z</cp:lastPrinted>
  <dcterms:created xsi:type="dcterms:W3CDTF">2009-09-21T23:46:17Z</dcterms:created>
  <dcterms:modified xsi:type="dcterms:W3CDTF">2021-10-13T08:28:25Z</dcterms:modified>
</cp:coreProperties>
</file>